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0"/>
  </p:notesMasterIdLst>
  <p:handoutMasterIdLst>
    <p:handoutMasterId r:id="rId131"/>
  </p:handoutMasterIdLst>
  <p:sldIdLst>
    <p:sldId id="286" r:id="rId2"/>
    <p:sldId id="454" r:id="rId3"/>
    <p:sldId id="455" r:id="rId4"/>
    <p:sldId id="457" r:id="rId5"/>
    <p:sldId id="458" r:id="rId6"/>
    <p:sldId id="459" r:id="rId7"/>
    <p:sldId id="460" r:id="rId8"/>
    <p:sldId id="461"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477" r:id="rId25"/>
    <p:sldId id="478" r:id="rId26"/>
    <p:sldId id="479" r:id="rId27"/>
    <p:sldId id="480" r:id="rId28"/>
    <p:sldId id="481" r:id="rId29"/>
    <p:sldId id="482" r:id="rId30"/>
    <p:sldId id="483" r:id="rId31"/>
    <p:sldId id="484" r:id="rId32"/>
    <p:sldId id="485" r:id="rId33"/>
    <p:sldId id="486" r:id="rId34"/>
    <p:sldId id="487" r:id="rId35"/>
    <p:sldId id="488" r:id="rId36"/>
    <p:sldId id="489" r:id="rId37"/>
    <p:sldId id="490" r:id="rId38"/>
    <p:sldId id="491" r:id="rId39"/>
    <p:sldId id="492" r:id="rId40"/>
    <p:sldId id="493" r:id="rId41"/>
    <p:sldId id="494" r:id="rId42"/>
    <p:sldId id="495" r:id="rId43"/>
    <p:sldId id="497" r:id="rId44"/>
    <p:sldId id="496" r:id="rId45"/>
    <p:sldId id="498" r:id="rId46"/>
    <p:sldId id="499" r:id="rId47"/>
    <p:sldId id="500" r:id="rId48"/>
    <p:sldId id="501" r:id="rId49"/>
    <p:sldId id="502" r:id="rId50"/>
    <p:sldId id="504" r:id="rId51"/>
    <p:sldId id="503" r:id="rId52"/>
    <p:sldId id="505" r:id="rId53"/>
    <p:sldId id="506" r:id="rId54"/>
    <p:sldId id="507" r:id="rId55"/>
    <p:sldId id="508" r:id="rId56"/>
    <p:sldId id="509" r:id="rId57"/>
    <p:sldId id="510" r:id="rId58"/>
    <p:sldId id="511" r:id="rId59"/>
    <p:sldId id="512" r:id="rId60"/>
    <p:sldId id="513" r:id="rId61"/>
    <p:sldId id="514" r:id="rId62"/>
    <p:sldId id="515" r:id="rId63"/>
    <p:sldId id="516" r:id="rId64"/>
    <p:sldId id="517" r:id="rId65"/>
    <p:sldId id="518" r:id="rId66"/>
    <p:sldId id="519" r:id="rId67"/>
    <p:sldId id="520" r:id="rId68"/>
    <p:sldId id="521" r:id="rId69"/>
    <p:sldId id="522" r:id="rId70"/>
    <p:sldId id="523" r:id="rId71"/>
    <p:sldId id="524" r:id="rId72"/>
    <p:sldId id="525" r:id="rId73"/>
    <p:sldId id="526" r:id="rId74"/>
    <p:sldId id="527" r:id="rId75"/>
    <p:sldId id="528" r:id="rId76"/>
    <p:sldId id="529" r:id="rId77"/>
    <p:sldId id="530" r:id="rId78"/>
    <p:sldId id="531" r:id="rId79"/>
    <p:sldId id="532" r:id="rId80"/>
    <p:sldId id="533" r:id="rId81"/>
    <p:sldId id="534" r:id="rId82"/>
    <p:sldId id="535" r:id="rId83"/>
    <p:sldId id="536" r:id="rId84"/>
    <p:sldId id="537" r:id="rId85"/>
    <p:sldId id="538" r:id="rId86"/>
    <p:sldId id="539" r:id="rId87"/>
    <p:sldId id="540" r:id="rId88"/>
    <p:sldId id="541" r:id="rId89"/>
    <p:sldId id="542" r:id="rId90"/>
    <p:sldId id="543" r:id="rId91"/>
    <p:sldId id="544" r:id="rId92"/>
    <p:sldId id="545" r:id="rId93"/>
    <p:sldId id="546" r:id="rId94"/>
    <p:sldId id="547" r:id="rId95"/>
    <p:sldId id="548" r:id="rId96"/>
    <p:sldId id="549" r:id="rId97"/>
    <p:sldId id="550" r:id="rId98"/>
    <p:sldId id="551" r:id="rId99"/>
    <p:sldId id="552" r:id="rId100"/>
    <p:sldId id="553" r:id="rId101"/>
    <p:sldId id="554" r:id="rId102"/>
    <p:sldId id="555" r:id="rId103"/>
    <p:sldId id="556" r:id="rId104"/>
    <p:sldId id="557" r:id="rId105"/>
    <p:sldId id="558" r:id="rId106"/>
    <p:sldId id="559" r:id="rId107"/>
    <p:sldId id="560" r:id="rId108"/>
    <p:sldId id="561" r:id="rId109"/>
    <p:sldId id="562" r:id="rId110"/>
    <p:sldId id="563" r:id="rId111"/>
    <p:sldId id="564" r:id="rId112"/>
    <p:sldId id="565" r:id="rId113"/>
    <p:sldId id="566" r:id="rId114"/>
    <p:sldId id="567" r:id="rId115"/>
    <p:sldId id="568" r:id="rId116"/>
    <p:sldId id="569" r:id="rId117"/>
    <p:sldId id="570" r:id="rId118"/>
    <p:sldId id="571" r:id="rId119"/>
    <p:sldId id="572" r:id="rId120"/>
    <p:sldId id="573" r:id="rId121"/>
    <p:sldId id="574" r:id="rId122"/>
    <p:sldId id="575" r:id="rId123"/>
    <p:sldId id="576" r:id="rId124"/>
    <p:sldId id="577" r:id="rId125"/>
    <p:sldId id="578" r:id="rId126"/>
    <p:sldId id="579" r:id="rId127"/>
    <p:sldId id="580" r:id="rId128"/>
    <p:sldId id="456" r:id="rId129"/>
  </p:sldIdLst>
  <p:sldSz cx="12192000" cy="6858000"/>
  <p:notesSz cx="7010400" cy="92964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p15:clr>
            <a:srgbClr val="A4A3A4"/>
          </p15:clr>
        </p15:guide>
        <p15:guide id="2" orient="horz" pos="2876">
          <p15:clr>
            <a:srgbClr val="A4A3A4"/>
          </p15:clr>
        </p15:guide>
        <p15:guide id="3" orient="horz" pos="1298">
          <p15:clr>
            <a:srgbClr val="A4A3A4"/>
          </p15:clr>
        </p15:guide>
        <p15:guide id="4" pos="3871">
          <p15:clr>
            <a:srgbClr val="A4A3A4"/>
          </p15:clr>
        </p15:guide>
        <p15:guide id="5" pos="123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guide id="3" orient="horz" pos="2924">
          <p15:clr>
            <a:srgbClr val="A4A3A4"/>
          </p15:clr>
        </p15:guide>
        <p15:guide id="4"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9F0"/>
    <a:srgbClr val="002060"/>
    <a:srgbClr val="009900"/>
    <a:srgbClr val="FF0000"/>
    <a:srgbClr val="F79646"/>
    <a:srgbClr val="009AD0"/>
    <a:srgbClr val="245D60"/>
    <a:srgbClr val="DD4633"/>
    <a:srgbClr val="CCCC00"/>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7" autoAdjust="0"/>
    <p:restoredTop sz="83859" autoAdjust="0"/>
  </p:normalViewPr>
  <p:slideViewPr>
    <p:cSldViewPr snapToGrid="0">
      <p:cViewPr varScale="1">
        <p:scale>
          <a:sx n="74" d="100"/>
          <a:sy n="74" d="100"/>
        </p:scale>
        <p:origin x="326" y="77"/>
      </p:cViewPr>
      <p:guideLst>
        <p:guide orient="horz" pos="2205"/>
        <p:guide orient="horz" pos="2876"/>
        <p:guide orient="horz" pos="1298"/>
        <p:guide pos="3871"/>
        <p:guide pos="1234"/>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790" y="-78"/>
      </p:cViewPr>
      <p:guideLst>
        <p:guide orient="horz" pos="2160"/>
        <p:guide pos="2880"/>
        <p:guide orient="horz" pos="2924"/>
        <p:guide pos="2226"/>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37840" cy="464820"/>
          </a:xfrm>
          <a:prstGeom prst="rect">
            <a:avLst/>
          </a:prstGeom>
          <a:noFill/>
          <a:ln w="9525">
            <a:noFill/>
            <a:miter lim="800000"/>
          </a:ln>
          <a:effectLst/>
        </p:spPr>
        <p:txBody>
          <a:bodyPr vert="horz" wrap="square" lIns="93177" tIns="46589" rIns="93177" bIns="46589" numCol="1" anchor="t" anchorCtr="0" compatLnSpc="1"/>
          <a:lstStyle>
            <a:lvl1pPr>
              <a:defRPr sz="1200" smtClean="0">
                <a:latin typeface="Calibri" panose="020F0502020204030204" pitchFamily="34" charset="0"/>
              </a:defRPr>
            </a:lvl1pPr>
          </a:lstStyle>
          <a:p>
            <a:pPr>
              <a:defRPr/>
            </a:pPr>
            <a:endParaRPr lang="zh-CN" altLang="en-US"/>
          </a:p>
        </p:txBody>
      </p:sp>
      <p:sp>
        <p:nvSpPr>
          <p:cNvPr id="33795" name="Rectangle 3"/>
          <p:cNvSpPr>
            <a:spLocks noGrp="1" noChangeArrowheads="1"/>
          </p:cNvSpPr>
          <p:nvPr>
            <p:ph type="dt" sz="quarter" idx="1"/>
          </p:nvPr>
        </p:nvSpPr>
        <p:spPr bwMode="auto">
          <a:xfrm>
            <a:off x="3971344" y="0"/>
            <a:ext cx="3037840" cy="464820"/>
          </a:xfrm>
          <a:prstGeom prst="rect">
            <a:avLst/>
          </a:prstGeom>
          <a:noFill/>
          <a:ln w="9525">
            <a:noFill/>
            <a:miter lim="800000"/>
          </a:ln>
          <a:effectLst/>
        </p:spPr>
        <p:txBody>
          <a:bodyPr vert="horz" wrap="square" lIns="93177" tIns="46589" rIns="93177" bIns="46589" numCol="1" anchor="t" anchorCtr="0" compatLnSpc="1"/>
          <a:lstStyle>
            <a:lvl1pPr algn="r">
              <a:defRPr sz="1200" smtClean="0">
                <a:latin typeface="Calibri" panose="020F0502020204030204" pitchFamily="34" charset="0"/>
              </a:defRPr>
            </a:lvl1pPr>
          </a:lstStyle>
          <a:p>
            <a:pPr>
              <a:defRPr/>
            </a:pPr>
            <a:fld id="{3915CCEA-4D12-4250-ABBC-1F15DE901CBC}" type="datetimeFigureOut">
              <a:rPr lang="zh-CN" altLang="en-US"/>
              <a:t>2021/4/23</a:t>
            </a:fld>
            <a:endParaRPr lang="en-US" altLang="zh-CN"/>
          </a:p>
        </p:txBody>
      </p:sp>
      <p:sp>
        <p:nvSpPr>
          <p:cNvPr id="33796" name="Rectangle 4"/>
          <p:cNvSpPr>
            <a:spLocks noGrp="1" noChangeArrowheads="1"/>
          </p:cNvSpPr>
          <p:nvPr>
            <p:ph type="ftr" sz="quarter" idx="2"/>
          </p:nvPr>
        </p:nvSpPr>
        <p:spPr bwMode="auto">
          <a:xfrm>
            <a:off x="0" y="8829429"/>
            <a:ext cx="3037840" cy="464820"/>
          </a:xfrm>
          <a:prstGeom prst="rect">
            <a:avLst/>
          </a:prstGeom>
          <a:noFill/>
          <a:ln w="9525">
            <a:noFill/>
            <a:miter lim="800000"/>
          </a:ln>
          <a:effectLst/>
        </p:spPr>
        <p:txBody>
          <a:bodyPr vert="horz" wrap="square" lIns="93177" tIns="46589" rIns="93177" bIns="46589" numCol="1" anchor="b" anchorCtr="0" compatLnSpc="1"/>
          <a:lstStyle>
            <a:lvl1pPr>
              <a:defRPr sz="1200" smtClean="0">
                <a:latin typeface="Calibri" panose="020F0502020204030204" pitchFamily="34" charset="0"/>
              </a:defRPr>
            </a:lvl1pPr>
          </a:lstStyle>
          <a:p>
            <a:pPr>
              <a:defRPr/>
            </a:pPr>
            <a:endParaRPr lang="en-US" altLang="zh-CN"/>
          </a:p>
        </p:txBody>
      </p:sp>
      <p:sp>
        <p:nvSpPr>
          <p:cNvPr id="33797" name="Rectangle 5"/>
          <p:cNvSpPr>
            <a:spLocks noGrp="1" noChangeArrowheads="1"/>
          </p:cNvSpPr>
          <p:nvPr>
            <p:ph type="sldNum" sz="quarter" idx="3"/>
          </p:nvPr>
        </p:nvSpPr>
        <p:spPr bwMode="auto">
          <a:xfrm>
            <a:off x="3971344" y="8829429"/>
            <a:ext cx="3037840" cy="464820"/>
          </a:xfrm>
          <a:prstGeom prst="rect">
            <a:avLst/>
          </a:prstGeom>
          <a:noFill/>
          <a:ln w="9525">
            <a:noFill/>
            <a:miter lim="800000"/>
          </a:ln>
          <a:effectLst/>
        </p:spPr>
        <p:txBody>
          <a:bodyPr vert="horz" wrap="square" lIns="93177" tIns="46589" rIns="93177" bIns="46589" numCol="1" anchor="b" anchorCtr="0" compatLnSpc="1"/>
          <a:lstStyle>
            <a:lvl1pPr algn="r">
              <a:defRPr sz="1200" smtClean="0">
                <a:latin typeface="Calibri" panose="020F0502020204030204" pitchFamily="34" charset="0"/>
              </a:defRPr>
            </a:lvl1pPr>
          </a:lstStyle>
          <a:p>
            <a:pPr>
              <a:defRPr/>
            </a:pPr>
            <a:fld id="{C6A76C4A-4CA1-4C6A-946C-E26A5534DC95}" type="slidenum">
              <a:rPr lang="zh-CN" altLang="en-US"/>
              <a:t>‹#›</a:t>
            </a:fld>
            <a:endParaRPr lang="en-US" altLang="zh-CN"/>
          </a:p>
        </p:txBody>
      </p:sp>
    </p:spTree>
    <p:extLst>
      <p:ext uri="{BB962C8B-B14F-4D97-AF65-F5344CB8AC3E}">
        <p14:creationId xmlns:p14="http://schemas.microsoft.com/office/powerpoint/2010/main" val="151847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37840" cy="466972"/>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971344" y="1"/>
            <a:ext cx="3037840" cy="466972"/>
          </a:xfrm>
          <a:prstGeom prst="rect">
            <a:avLst/>
          </a:prstGeom>
        </p:spPr>
        <p:txBody>
          <a:bodyPr vert="horz" lIns="93177" tIns="46589" rIns="93177" bIns="46589" rtlCol="0"/>
          <a:lstStyle>
            <a:lvl1pPr algn="r" fontAlgn="auto">
              <a:spcBef>
                <a:spcPts val="0"/>
              </a:spcBef>
              <a:spcAft>
                <a:spcPts val="0"/>
              </a:spcAft>
              <a:defRPr sz="1200">
                <a:latin typeface="+mn-lt"/>
                <a:ea typeface="+mn-ea"/>
              </a:defRPr>
            </a:lvl1pPr>
          </a:lstStyle>
          <a:p>
            <a:pPr>
              <a:defRPr/>
            </a:pPr>
            <a:fld id="{8FAF2163-2CD8-43A9-AAB8-953EE3B200FA}" type="datetimeFigureOut">
              <a:rPr lang="zh-CN" altLang="en-US"/>
              <a:t>2021/4/23</a:t>
            </a:fld>
            <a:endParaRPr lang="zh-CN" altLang="en-US"/>
          </a:p>
        </p:txBody>
      </p:sp>
      <p:sp>
        <p:nvSpPr>
          <p:cNvPr id="4" name="幻灯片图像占位符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701040" y="4473894"/>
            <a:ext cx="5608320" cy="3660456"/>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829429"/>
            <a:ext cx="3037840" cy="46697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971344" y="8829429"/>
            <a:ext cx="3037840" cy="466971"/>
          </a:xfrm>
          <a:prstGeom prst="rect">
            <a:avLst/>
          </a:prstGeom>
        </p:spPr>
        <p:txBody>
          <a:bodyPr vert="horz" lIns="93177" tIns="46589" rIns="93177" bIns="46589" rtlCol="0" anchor="b"/>
          <a:lstStyle>
            <a:lvl1pPr algn="r" fontAlgn="auto">
              <a:spcBef>
                <a:spcPts val="0"/>
              </a:spcBef>
              <a:spcAft>
                <a:spcPts val="0"/>
              </a:spcAft>
              <a:defRPr sz="1200">
                <a:latin typeface="+mn-lt"/>
                <a:ea typeface="+mn-ea"/>
              </a:defRPr>
            </a:lvl1pPr>
          </a:lstStyle>
          <a:p>
            <a:pPr>
              <a:defRPr/>
            </a:pPr>
            <a:fld id="{1798234E-E7EE-4FBE-B288-F5A88D0BAADF}" type="slidenum">
              <a:rPr lang="zh-CN" altLang="en-US"/>
              <a:t>‹#›</a:t>
            </a:fld>
            <a:endParaRPr lang="zh-CN" altLang="en-US"/>
          </a:p>
        </p:txBody>
      </p:sp>
    </p:spTree>
    <p:extLst>
      <p:ext uri="{BB962C8B-B14F-4D97-AF65-F5344CB8AC3E}">
        <p14:creationId xmlns:p14="http://schemas.microsoft.com/office/powerpoint/2010/main" val="1216417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a:t>
            </a:fld>
            <a:endParaRPr lang="zh-CN" altLang="en-US"/>
          </a:p>
        </p:txBody>
      </p:sp>
    </p:spTree>
    <p:extLst>
      <p:ext uri="{BB962C8B-B14F-4D97-AF65-F5344CB8AC3E}">
        <p14:creationId xmlns:p14="http://schemas.microsoft.com/office/powerpoint/2010/main" val="571876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a:t>
            </a:fld>
            <a:endParaRPr lang="zh-CN" altLang="en-US"/>
          </a:p>
        </p:txBody>
      </p:sp>
    </p:spTree>
    <p:extLst>
      <p:ext uri="{BB962C8B-B14F-4D97-AF65-F5344CB8AC3E}">
        <p14:creationId xmlns:p14="http://schemas.microsoft.com/office/powerpoint/2010/main" val="125026839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101</a:t>
            </a:fld>
            <a:endParaRPr lang="zh-CN" altLang="en-US"/>
          </a:p>
        </p:txBody>
      </p:sp>
    </p:spTree>
    <p:extLst>
      <p:ext uri="{BB962C8B-B14F-4D97-AF65-F5344CB8AC3E}">
        <p14:creationId xmlns:p14="http://schemas.microsoft.com/office/powerpoint/2010/main" val="358237157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102</a:t>
            </a:fld>
            <a:endParaRPr lang="zh-CN" altLang="en-US"/>
          </a:p>
        </p:txBody>
      </p:sp>
    </p:spTree>
    <p:extLst>
      <p:ext uri="{BB962C8B-B14F-4D97-AF65-F5344CB8AC3E}">
        <p14:creationId xmlns:p14="http://schemas.microsoft.com/office/powerpoint/2010/main" val="315168998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103</a:t>
            </a:fld>
            <a:endParaRPr lang="zh-CN" altLang="en-US"/>
          </a:p>
        </p:txBody>
      </p:sp>
    </p:spTree>
    <p:extLst>
      <p:ext uri="{BB962C8B-B14F-4D97-AF65-F5344CB8AC3E}">
        <p14:creationId xmlns:p14="http://schemas.microsoft.com/office/powerpoint/2010/main" val="281073035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104</a:t>
            </a:fld>
            <a:endParaRPr lang="zh-CN" altLang="en-US"/>
          </a:p>
        </p:txBody>
      </p:sp>
    </p:spTree>
    <p:extLst>
      <p:ext uri="{BB962C8B-B14F-4D97-AF65-F5344CB8AC3E}">
        <p14:creationId xmlns:p14="http://schemas.microsoft.com/office/powerpoint/2010/main" val="229506148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105</a:t>
            </a:fld>
            <a:endParaRPr lang="zh-CN" altLang="en-US"/>
          </a:p>
        </p:txBody>
      </p:sp>
    </p:spTree>
    <p:extLst>
      <p:ext uri="{BB962C8B-B14F-4D97-AF65-F5344CB8AC3E}">
        <p14:creationId xmlns:p14="http://schemas.microsoft.com/office/powerpoint/2010/main" val="216339402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106</a:t>
            </a:fld>
            <a:endParaRPr lang="zh-CN" altLang="en-US"/>
          </a:p>
        </p:txBody>
      </p:sp>
    </p:spTree>
    <p:extLst>
      <p:ext uri="{BB962C8B-B14F-4D97-AF65-F5344CB8AC3E}">
        <p14:creationId xmlns:p14="http://schemas.microsoft.com/office/powerpoint/2010/main" val="321484422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107</a:t>
            </a:fld>
            <a:endParaRPr lang="zh-CN" altLang="en-US"/>
          </a:p>
        </p:txBody>
      </p:sp>
    </p:spTree>
    <p:extLst>
      <p:ext uri="{BB962C8B-B14F-4D97-AF65-F5344CB8AC3E}">
        <p14:creationId xmlns:p14="http://schemas.microsoft.com/office/powerpoint/2010/main" val="227763195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108</a:t>
            </a:fld>
            <a:endParaRPr lang="zh-CN" altLang="en-US"/>
          </a:p>
        </p:txBody>
      </p:sp>
    </p:spTree>
    <p:extLst>
      <p:ext uri="{BB962C8B-B14F-4D97-AF65-F5344CB8AC3E}">
        <p14:creationId xmlns:p14="http://schemas.microsoft.com/office/powerpoint/2010/main" val="416029988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109</a:t>
            </a:fld>
            <a:endParaRPr lang="zh-CN" altLang="en-US"/>
          </a:p>
        </p:txBody>
      </p:sp>
    </p:spTree>
    <p:extLst>
      <p:ext uri="{BB962C8B-B14F-4D97-AF65-F5344CB8AC3E}">
        <p14:creationId xmlns:p14="http://schemas.microsoft.com/office/powerpoint/2010/main" val="257385047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110</a:t>
            </a:fld>
            <a:endParaRPr lang="zh-CN" altLang="en-US"/>
          </a:p>
        </p:txBody>
      </p:sp>
    </p:spTree>
    <p:extLst>
      <p:ext uri="{BB962C8B-B14F-4D97-AF65-F5344CB8AC3E}">
        <p14:creationId xmlns:p14="http://schemas.microsoft.com/office/powerpoint/2010/main" val="107067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12</a:t>
            </a:fld>
            <a:endParaRPr lang="zh-CN" altLang="en-US"/>
          </a:p>
        </p:txBody>
      </p:sp>
    </p:spTree>
    <p:extLst>
      <p:ext uri="{BB962C8B-B14F-4D97-AF65-F5344CB8AC3E}">
        <p14:creationId xmlns:p14="http://schemas.microsoft.com/office/powerpoint/2010/main" val="102264833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111</a:t>
            </a:fld>
            <a:endParaRPr lang="zh-CN" altLang="en-US"/>
          </a:p>
        </p:txBody>
      </p:sp>
    </p:spTree>
    <p:extLst>
      <p:ext uri="{BB962C8B-B14F-4D97-AF65-F5344CB8AC3E}">
        <p14:creationId xmlns:p14="http://schemas.microsoft.com/office/powerpoint/2010/main" val="392120768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112</a:t>
            </a:fld>
            <a:endParaRPr lang="zh-CN" altLang="en-US"/>
          </a:p>
        </p:txBody>
      </p:sp>
    </p:spTree>
    <p:extLst>
      <p:ext uri="{BB962C8B-B14F-4D97-AF65-F5344CB8AC3E}">
        <p14:creationId xmlns:p14="http://schemas.microsoft.com/office/powerpoint/2010/main" val="415427841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113</a:t>
            </a:fld>
            <a:endParaRPr lang="zh-CN" altLang="en-US"/>
          </a:p>
        </p:txBody>
      </p:sp>
    </p:spTree>
    <p:extLst>
      <p:ext uri="{BB962C8B-B14F-4D97-AF65-F5344CB8AC3E}">
        <p14:creationId xmlns:p14="http://schemas.microsoft.com/office/powerpoint/2010/main" val="284105099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114</a:t>
            </a:fld>
            <a:endParaRPr lang="zh-CN" altLang="en-US"/>
          </a:p>
        </p:txBody>
      </p:sp>
    </p:spTree>
    <p:extLst>
      <p:ext uri="{BB962C8B-B14F-4D97-AF65-F5344CB8AC3E}">
        <p14:creationId xmlns:p14="http://schemas.microsoft.com/office/powerpoint/2010/main" val="383714443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115</a:t>
            </a:fld>
            <a:endParaRPr lang="zh-CN" altLang="en-US"/>
          </a:p>
        </p:txBody>
      </p:sp>
    </p:spTree>
    <p:extLst>
      <p:ext uri="{BB962C8B-B14F-4D97-AF65-F5344CB8AC3E}">
        <p14:creationId xmlns:p14="http://schemas.microsoft.com/office/powerpoint/2010/main" val="221318262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116</a:t>
            </a:fld>
            <a:endParaRPr lang="zh-CN" altLang="en-US"/>
          </a:p>
        </p:txBody>
      </p:sp>
    </p:spTree>
    <p:extLst>
      <p:ext uri="{BB962C8B-B14F-4D97-AF65-F5344CB8AC3E}">
        <p14:creationId xmlns:p14="http://schemas.microsoft.com/office/powerpoint/2010/main" val="235307009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117</a:t>
            </a:fld>
            <a:endParaRPr lang="zh-CN" altLang="en-US"/>
          </a:p>
        </p:txBody>
      </p:sp>
    </p:spTree>
    <p:extLst>
      <p:ext uri="{BB962C8B-B14F-4D97-AF65-F5344CB8AC3E}">
        <p14:creationId xmlns:p14="http://schemas.microsoft.com/office/powerpoint/2010/main" val="182598711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118</a:t>
            </a:fld>
            <a:endParaRPr lang="zh-CN" altLang="en-US"/>
          </a:p>
        </p:txBody>
      </p:sp>
    </p:spTree>
    <p:extLst>
      <p:ext uri="{BB962C8B-B14F-4D97-AF65-F5344CB8AC3E}">
        <p14:creationId xmlns:p14="http://schemas.microsoft.com/office/powerpoint/2010/main" val="102041337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119</a:t>
            </a:fld>
            <a:endParaRPr lang="zh-CN" altLang="en-US"/>
          </a:p>
        </p:txBody>
      </p:sp>
    </p:spTree>
    <p:extLst>
      <p:ext uri="{BB962C8B-B14F-4D97-AF65-F5344CB8AC3E}">
        <p14:creationId xmlns:p14="http://schemas.microsoft.com/office/powerpoint/2010/main" val="239484935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120</a:t>
            </a:fld>
            <a:endParaRPr lang="zh-CN" altLang="en-US"/>
          </a:p>
        </p:txBody>
      </p:sp>
    </p:spTree>
    <p:extLst>
      <p:ext uri="{BB962C8B-B14F-4D97-AF65-F5344CB8AC3E}">
        <p14:creationId xmlns:p14="http://schemas.microsoft.com/office/powerpoint/2010/main" val="221566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13</a:t>
            </a:fld>
            <a:endParaRPr lang="zh-CN" altLang="en-US"/>
          </a:p>
        </p:txBody>
      </p:sp>
    </p:spTree>
    <p:extLst>
      <p:ext uri="{BB962C8B-B14F-4D97-AF65-F5344CB8AC3E}">
        <p14:creationId xmlns:p14="http://schemas.microsoft.com/office/powerpoint/2010/main" val="276395915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121</a:t>
            </a:fld>
            <a:endParaRPr lang="zh-CN" altLang="en-US"/>
          </a:p>
        </p:txBody>
      </p:sp>
    </p:spTree>
    <p:extLst>
      <p:ext uri="{BB962C8B-B14F-4D97-AF65-F5344CB8AC3E}">
        <p14:creationId xmlns:p14="http://schemas.microsoft.com/office/powerpoint/2010/main" val="122386536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122</a:t>
            </a:fld>
            <a:endParaRPr lang="zh-CN" altLang="en-US"/>
          </a:p>
        </p:txBody>
      </p:sp>
    </p:spTree>
    <p:extLst>
      <p:ext uri="{BB962C8B-B14F-4D97-AF65-F5344CB8AC3E}">
        <p14:creationId xmlns:p14="http://schemas.microsoft.com/office/powerpoint/2010/main" val="183170477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123</a:t>
            </a:fld>
            <a:endParaRPr lang="zh-CN" altLang="en-US"/>
          </a:p>
        </p:txBody>
      </p:sp>
    </p:spTree>
    <p:extLst>
      <p:ext uri="{BB962C8B-B14F-4D97-AF65-F5344CB8AC3E}">
        <p14:creationId xmlns:p14="http://schemas.microsoft.com/office/powerpoint/2010/main" val="417404412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124</a:t>
            </a:fld>
            <a:endParaRPr lang="zh-CN" altLang="en-US"/>
          </a:p>
        </p:txBody>
      </p:sp>
    </p:spTree>
    <p:extLst>
      <p:ext uri="{BB962C8B-B14F-4D97-AF65-F5344CB8AC3E}">
        <p14:creationId xmlns:p14="http://schemas.microsoft.com/office/powerpoint/2010/main" val="399415104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125</a:t>
            </a:fld>
            <a:endParaRPr lang="zh-CN" altLang="en-US"/>
          </a:p>
        </p:txBody>
      </p:sp>
    </p:spTree>
    <p:extLst>
      <p:ext uri="{BB962C8B-B14F-4D97-AF65-F5344CB8AC3E}">
        <p14:creationId xmlns:p14="http://schemas.microsoft.com/office/powerpoint/2010/main" val="410059113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126</a:t>
            </a:fld>
            <a:endParaRPr lang="zh-CN" altLang="en-US"/>
          </a:p>
        </p:txBody>
      </p:sp>
    </p:spTree>
    <p:extLst>
      <p:ext uri="{BB962C8B-B14F-4D97-AF65-F5344CB8AC3E}">
        <p14:creationId xmlns:p14="http://schemas.microsoft.com/office/powerpoint/2010/main" val="185529260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127</a:t>
            </a:fld>
            <a:endParaRPr lang="zh-CN" altLang="en-US"/>
          </a:p>
        </p:txBody>
      </p:sp>
    </p:spTree>
    <p:extLst>
      <p:ext uri="{BB962C8B-B14F-4D97-AF65-F5344CB8AC3E}">
        <p14:creationId xmlns:p14="http://schemas.microsoft.com/office/powerpoint/2010/main" val="171321463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128</a:t>
            </a:fld>
            <a:endParaRPr lang="zh-CN" altLang="en-US"/>
          </a:p>
        </p:txBody>
      </p:sp>
    </p:spTree>
    <p:extLst>
      <p:ext uri="{BB962C8B-B14F-4D97-AF65-F5344CB8AC3E}">
        <p14:creationId xmlns:p14="http://schemas.microsoft.com/office/powerpoint/2010/main" val="1104448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14</a:t>
            </a:fld>
            <a:endParaRPr lang="zh-CN" altLang="en-US"/>
          </a:p>
        </p:txBody>
      </p:sp>
    </p:spTree>
    <p:extLst>
      <p:ext uri="{BB962C8B-B14F-4D97-AF65-F5344CB8AC3E}">
        <p14:creationId xmlns:p14="http://schemas.microsoft.com/office/powerpoint/2010/main" val="1285512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15</a:t>
            </a:fld>
            <a:endParaRPr lang="zh-CN" altLang="en-US"/>
          </a:p>
        </p:txBody>
      </p:sp>
    </p:spTree>
    <p:extLst>
      <p:ext uri="{BB962C8B-B14F-4D97-AF65-F5344CB8AC3E}">
        <p14:creationId xmlns:p14="http://schemas.microsoft.com/office/powerpoint/2010/main" val="3082854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16</a:t>
            </a:fld>
            <a:endParaRPr lang="zh-CN" altLang="en-US"/>
          </a:p>
        </p:txBody>
      </p:sp>
    </p:spTree>
    <p:extLst>
      <p:ext uri="{BB962C8B-B14F-4D97-AF65-F5344CB8AC3E}">
        <p14:creationId xmlns:p14="http://schemas.microsoft.com/office/powerpoint/2010/main" val="1354725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17</a:t>
            </a:fld>
            <a:endParaRPr lang="zh-CN" altLang="en-US"/>
          </a:p>
        </p:txBody>
      </p:sp>
    </p:spTree>
    <p:extLst>
      <p:ext uri="{BB962C8B-B14F-4D97-AF65-F5344CB8AC3E}">
        <p14:creationId xmlns:p14="http://schemas.microsoft.com/office/powerpoint/2010/main" val="1228959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18</a:t>
            </a:fld>
            <a:endParaRPr lang="zh-CN" altLang="en-US"/>
          </a:p>
        </p:txBody>
      </p:sp>
    </p:spTree>
    <p:extLst>
      <p:ext uri="{BB962C8B-B14F-4D97-AF65-F5344CB8AC3E}">
        <p14:creationId xmlns:p14="http://schemas.microsoft.com/office/powerpoint/2010/main" val="2497933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19</a:t>
            </a:fld>
            <a:endParaRPr lang="zh-CN" altLang="en-US"/>
          </a:p>
        </p:txBody>
      </p:sp>
    </p:spTree>
    <p:extLst>
      <p:ext uri="{BB962C8B-B14F-4D97-AF65-F5344CB8AC3E}">
        <p14:creationId xmlns:p14="http://schemas.microsoft.com/office/powerpoint/2010/main" val="1123409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20</a:t>
            </a:fld>
            <a:endParaRPr lang="zh-CN" altLang="en-US"/>
          </a:p>
        </p:txBody>
      </p:sp>
    </p:spTree>
    <p:extLst>
      <p:ext uri="{BB962C8B-B14F-4D97-AF65-F5344CB8AC3E}">
        <p14:creationId xmlns:p14="http://schemas.microsoft.com/office/powerpoint/2010/main" val="229497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a:t>
            </a:fld>
            <a:endParaRPr lang="zh-CN" altLang="en-US"/>
          </a:p>
        </p:txBody>
      </p:sp>
    </p:spTree>
    <p:extLst>
      <p:ext uri="{BB962C8B-B14F-4D97-AF65-F5344CB8AC3E}">
        <p14:creationId xmlns:p14="http://schemas.microsoft.com/office/powerpoint/2010/main" val="160893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21</a:t>
            </a:fld>
            <a:endParaRPr lang="zh-CN" altLang="en-US"/>
          </a:p>
        </p:txBody>
      </p:sp>
    </p:spTree>
    <p:extLst>
      <p:ext uri="{BB962C8B-B14F-4D97-AF65-F5344CB8AC3E}">
        <p14:creationId xmlns:p14="http://schemas.microsoft.com/office/powerpoint/2010/main" val="2727305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22</a:t>
            </a:fld>
            <a:endParaRPr lang="zh-CN" altLang="en-US"/>
          </a:p>
        </p:txBody>
      </p:sp>
    </p:spTree>
    <p:extLst>
      <p:ext uri="{BB962C8B-B14F-4D97-AF65-F5344CB8AC3E}">
        <p14:creationId xmlns:p14="http://schemas.microsoft.com/office/powerpoint/2010/main" val="873287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23</a:t>
            </a:fld>
            <a:endParaRPr lang="zh-CN" altLang="en-US"/>
          </a:p>
        </p:txBody>
      </p:sp>
    </p:spTree>
    <p:extLst>
      <p:ext uri="{BB962C8B-B14F-4D97-AF65-F5344CB8AC3E}">
        <p14:creationId xmlns:p14="http://schemas.microsoft.com/office/powerpoint/2010/main" val="2751252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24</a:t>
            </a:fld>
            <a:endParaRPr lang="zh-CN" altLang="en-US"/>
          </a:p>
        </p:txBody>
      </p:sp>
    </p:spTree>
    <p:extLst>
      <p:ext uri="{BB962C8B-B14F-4D97-AF65-F5344CB8AC3E}">
        <p14:creationId xmlns:p14="http://schemas.microsoft.com/office/powerpoint/2010/main" val="3100637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25</a:t>
            </a:fld>
            <a:endParaRPr lang="zh-CN" altLang="en-US"/>
          </a:p>
        </p:txBody>
      </p:sp>
    </p:spTree>
    <p:extLst>
      <p:ext uri="{BB962C8B-B14F-4D97-AF65-F5344CB8AC3E}">
        <p14:creationId xmlns:p14="http://schemas.microsoft.com/office/powerpoint/2010/main" val="42708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26</a:t>
            </a:fld>
            <a:endParaRPr lang="zh-CN" altLang="en-US"/>
          </a:p>
        </p:txBody>
      </p:sp>
    </p:spTree>
    <p:extLst>
      <p:ext uri="{BB962C8B-B14F-4D97-AF65-F5344CB8AC3E}">
        <p14:creationId xmlns:p14="http://schemas.microsoft.com/office/powerpoint/2010/main" val="2133542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27</a:t>
            </a:fld>
            <a:endParaRPr lang="zh-CN" altLang="en-US"/>
          </a:p>
        </p:txBody>
      </p:sp>
    </p:spTree>
    <p:extLst>
      <p:ext uri="{BB962C8B-B14F-4D97-AF65-F5344CB8AC3E}">
        <p14:creationId xmlns:p14="http://schemas.microsoft.com/office/powerpoint/2010/main" val="3964596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28</a:t>
            </a:fld>
            <a:endParaRPr lang="zh-CN" altLang="en-US"/>
          </a:p>
        </p:txBody>
      </p:sp>
    </p:spTree>
    <p:extLst>
      <p:ext uri="{BB962C8B-B14F-4D97-AF65-F5344CB8AC3E}">
        <p14:creationId xmlns:p14="http://schemas.microsoft.com/office/powerpoint/2010/main" val="3825586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29</a:t>
            </a:fld>
            <a:endParaRPr lang="zh-CN" altLang="en-US"/>
          </a:p>
        </p:txBody>
      </p:sp>
    </p:spTree>
    <p:extLst>
      <p:ext uri="{BB962C8B-B14F-4D97-AF65-F5344CB8AC3E}">
        <p14:creationId xmlns:p14="http://schemas.microsoft.com/office/powerpoint/2010/main" val="2516497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30</a:t>
            </a:fld>
            <a:endParaRPr lang="zh-CN" altLang="en-US"/>
          </a:p>
        </p:txBody>
      </p:sp>
    </p:spTree>
    <p:extLst>
      <p:ext uri="{BB962C8B-B14F-4D97-AF65-F5344CB8AC3E}">
        <p14:creationId xmlns:p14="http://schemas.microsoft.com/office/powerpoint/2010/main" val="426979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a:t>
            </a:fld>
            <a:endParaRPr lang="zh-CN" altLang="en-US"/>
          </a:p>
        </p:txBody>
      </p:sp>
    </p:spTree>
    <p:extLst>
      <p:ext uri="{BB962C8B-B14F-4D97-AF65-F5344CB8AC3E}">
        <p14:creationId xmlns:p14="http://schemas.microsoft.com/office/powerpoint/2010/main" val="22111893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31</a:t>
            </a:fld>
            <a:endParaRPr lang="zh-CN" altLang="en-US"/>
          </a:p>
        </p:txBody>
      </p:sp>
    </p:spTree>
    <p:extLst>
      <p:ext uri="{BB962C8B-B14F-4D97-AF65-F5344CB8AC3E}">
        <p14:creationId xmlns:p14="http://schemas.microsoft.com/office/powerpoint/2010/main" val="3826433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32</a:t>
            </a:fld>
            <a:endParaRPr lang="zh-CN" altLang="en-US"/>
          </a:p>
        </p:txBody>
      </p:sp>
    </p:spTree>
    <p:extLst>
      <p:ext uri="{BB962C8B-B14F-4D97-AF65-F5344CB8AC3E}">
        <p14:creationId xmlns:p14="http://schemas.microsoft.com/office/powerpoint/2010/main" val="1925493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33</a:t>
            </a:fld>
            <a:endParaRPr lang="zh-CN" altLang="en-US"/>
          </a:p>
        </p:txBody>
      </p:sp>
    </p:spTree>
    <p:extLst>
      <p:ext uri="{BB962C8B-B14F-4D97-AF65-F5344CB8AC3E}">
        <p14:creationId xmlns:p14="http://schemas.microsoft.com/office/powerpoint/2010/main" val="2403006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34</a:t>
            </a:fld>
            <a:endParaRPr lang="zh-CN" altLang="en-US"/>
          </a:p>
        </p:txBody>
      </p:sp>
    </p:spTree>
    <p:extLst>
      <p:ext uri="{BB962C8B-B14F-4D97-AF65-F5344CB8AC3E}">
        <p14:creationId xmlns:p14="http://schemas.microsoft.com/office/powerpoint/2010/main" val="12053834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35</a:t>
            </a:fld>
            <a:endParaRPr lang="zh-CN" altLang="en-US"/>
          </a:p>
        </p:txBody>
      </p:sp>
    </p:spTree>
    <p:extLst>
      <p:ext uri="{BB962C8B-B14F-4D97-AF65-F5344CB8AC3E}">
        <p14:creationId xmlns:p14="http://schemas.microsoft.com/office/powerpoint/2010/main" val="3810273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36</a:t>
            </a:fld>
            <a:endParaRPr lang="zh-CN" altLang="en-US"/>
          </a:p>
        </p:txBody>
      </p:sp>
    </p:spTree>
    <p:extLst>
      <p:ext uri="{BB962C8B-B14F-4D97-AF65-F5344CB8AC3E}">
        <p14:creationId xmlns:p14="http://schemas.microsoft.com/office/powerpoint/2010/main" val="2443612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37</a:t>
            </a:fld>
            <a:endParaRPr lang="zh-CN" altLang="en-US"/>
          </a:p>
        </p:txBody>
      </p:sp>
    </p:spTree>
    <p:extLst>
      <p:ext uri="{BB962C8B-B14F-4D97-AF65-F5344CB8AC3E}">
        <p14:creationId xmlns:p14="http://schemas.microsoft.com/office/powerpoint/2010/main" val="2856873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38</a:t>
            </a:fld>
            <a:endParaRPr lang="zh-CN" altLang="en-US"/>
          </a:p>
        </p:txBody>
      </p:sp>
    </p:spTree>
    <p:extLst>
      <p:ext uri="{BB962C8B-B14F-4D97-AF65-F5344CB8AC3E}">
        <p14:creationId xmlns:p14="http://schemas.microsoft.com/office/powerpoint/2010/main" val="1625459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39</a:t>
            </a:fld>
            <a:endParaRPr lang="zh-CN" altLang="en-US"/>
          </a:p>
        </p:txBody>
      </p:sp>
    </p:spTree>
    <p:extLst>
      <p:ext uri="{BB962C8B-B14F-4D97-AF65-F5344CB8AC3E}">
        <p14:creationId xmlns:p14="http://schemas.microsoft.com/office/powerpoint/2010/main" val="3212797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40</a:t>
            </a:fld>
            <a:endParaRPr lang="zh-CN" altLang="en-US"/>
          </a:p>
        </p:txBody>
      </p:sp>
    </p:spTree>
    <p:extLst>
      <p:ext uri="{BB962C8B-B14F-4D97-AF65-F5344CB8AC3E}">
        <p14:creationId xmlns:p14="http://schemas.microsoft.com/office/powerpoint/2010/main" val="123734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a:t>
            </a:fld>
            <a:endParaRPr lang="zh-CN" altLang="en-US"/>
          </a:p>
        </p:txBody>
      </p:sp>
    </p:spTree>
    <p:extLst>
      <p:ext uri="{BB962C8B-B14F-4D97-AF65-F5344CB8AC3E}">
        <p14:creationId xmlns:p14="http://schemas.microsoft.com/office/powerpoint/2010/main" val="38158412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41</a:t>
            </a:fld>
            <a:endParaRPr lang="zh-CN" altLang="en-US"/>
          </a:p>
        </p:txBody>
      </p:sp>
    </p:spTree>
    <p:extLst>
      <p:ext uri="{BB962C8B-B14F-4D97-AF65-F5344CB8AC3E}">
        <p14:creationId xmlns:p14="http://schemas.microsoft.com/office/powerpoint/2010/main" val="15255305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42</a:t>
            </a:fld>
            <a:endParaRPr lang="zh-CN" altLang="en-US"/>
          </a:p>
        </p:txBody>
      </p:sp>
    </p:spTree>
    <p:extLst>
      <p:ext uri="{BB962C8B-B14F-4D97-AF65-F5344CB8AC3E}">
        <p14:creationId xmlns:p14="http://schemas.microsoft.com/office/powerpoint/2010/main" val="15028868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43</a:t>
            </a:fld>
            <a:endParaRPr lang="zh-CN" altLang="en-US"/>
          </a:p>
        </p:txBody>
      </p:sp>
    </p:spTree>
    <p:extLst>
      <p:ext uri="{BB962C8B-B14F-4D97-AF65-F5344CB8AC3E}">
        <p14:creationId xmlns:p14="http://schemas.microsoft.com/office/powerpoint/2010/main" val="35184841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44</a:t>
            </a:fld>
            <a:endParaRPr lang="zh-CN" altLang="en-US"/>
          </a:p>
        </p:txBody>
      </p:sp>
    </p:spTree>
    <p:extLst>
      <p:ext uri="{BB962C8B-B14F-4D97-AF65-F5344CB8AC3E}">
        <p14:creationId xmlns:p14="http://schemas.microsoft.com/office/powerpoint/2010/main" val="38277096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45</a:t>
            </a:fld>
            <a:endParaRPr lang="zh-CN" altLang="en-US"/>
          </a:p>
        </p:txBody>
      </p:sp>
    </p:spTree>
    <p:extLst>
      <p:ext uri="{BB962C8B-B14F-4D97-AF65-F5344CB8AC3E}">
        <p14:creationId xmlns:p14="http://schemas.microsoft.com/office/powerpoint/2010/main" val="1079350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46</a:t>
            </a:fld>
            <a:endParaRPr lang="zh-CN" altLang="en-US"/>
          </a:p>
        </p:txBody>
      </p:sp>
    </p:spTree>
    <p:extLst>
      <p:ext uri="{BB962C8B-B14F-4D97-AF65-F5344CB8AC3E}">
        <p14:creationId xmlns:p14="http://schemas.microsoft.com/office/powerpoint/2010/main" val="18194271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47</a:t>
            </a:fld>
            <a:endParaRPr lang="zh-CN" altLang="en-US"/>
          </a:p>
        </p:txBody>
      </p:sp>
    </p:spTree>
    <p:extLst>
      <p:ext uri="{BB962C8B-B14F-4D97-AF65-F5344CB8AC3E}">
        <p14:creationId xmlns:p14="http://schemas.microsoft.com/office/powerpoint/2010/main" val="29904376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48</a:t>
            </a:fld>
            <a:endParaRPr lang="zh-CN" altLang="en-US"/>
          </a:p>
        </p:txBody>
      </p:sp>
    </p:spTree>
    <p:extLst>
      <p:ext uri="{BB962C8B-B14F-4D97-AF65-F5344CB8AC3E}">
        <p14:creationId xmlns:p14="http://schemas.microsoft.com/office/powerpoint/2010/main" val="3475819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49</a:t>
            </a:fld>
            <a:endParaRPr lang="zh-CN" altLang="en-US"/>
          </a:p>
        </p:txBody>
      </p:sp>
    </p:spTree>
    <p:extLst>
      <p:ext uri="{BB962C8B-B14F-4D97-AF65-F5344CB8AC3E}">
        <p14:creationId xmlns:p14="http://schemas.microsoft.com/office/powerpoint/2010/main" val="213955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50</a:t>
            </a:fld>
            <a:endParaRPr lang="zh-CN" altLang="en-US"/>
          </a:p>
        </p:txBody>
      </p:sp>
    </p:spTree>
    <p:extLst>
      <p:ext uri="{BB962C8B-B14F-4D97-AF65-F5344CB8AC3E}">
        <p14:creationId xmlns:p14="http://schemas.microsoft.com/office/powerpoint/2010/main" val="2973867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a:t>
            </a:fld>
            <a:endParaRPr lang="zh-CN" altLang="en-US"/>
          </a:p>
        </p:txBody>
      </p:sp>
    </p:spTree>
    <p:extLst>
      <p:ext uri="{BB962C8B-B14F-4D97-AF65-F5344CB8AC3E}">
        <p14:creationId xmlns:p14="http://schemas.microsoft.com/office/powerpoint/2010/main" val="22851944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51</a:t>
            </a:fld>
            <a:endParaRPr lang="zh-CN" altLang="en-US"/>
          </a:p>
        </p:txBody>
      </p:sp>
    </p:spTree>
    <p:extLst>
      <p:ext uri="{BB962C8B-B14F-4D97-AF65-F5344CB8AC3E}">
        <p14:creationId xmlns:p14="http://schemas.microsoft.com/office/powerpoint/2010/main" val="12199397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52</a:t>
            </a:fld>
            <a:endParaRPr lang="zh-CN" altLang="en-US"/>
          </a:p>
        </p:txBody>
      </p:sp>
    </p:spTree>
    <p:extLst>
      <p:ext uri="{BB962C8B-B14F-4D97-AF65-F5344CB8AC3E}">
        <p14:creationId xmlns:p14="http://schemas.microsoft.com/office/powerpoint/2010/main" val="33255735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53</a:t>
            </a:fld>
            <a:endParaRPr lang="zh-CN" altLang="en-US"/>
          </a:p>
        </p:txBody>
      </p:sp>
    </p:spTree>
    <p:extLst>
      <p:ext uri="{BB962C8B-B14F-4D97-AF65-F5344CB8AC3E}">
        <p14:creationId xmlns:p14="http://schemas.microsoft.com/office/powerpoint/2010/main" val="41548111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54</a:t>
            </a:fld>
            <a:endParaRPr lang="zh-CN" altLang="en-US"/>
          </a:p>
        </p:txBody>
      </p:sp>
    </p:spTree>
    <p:extLst>
      <p:ext uri="{BB962C8B-B14F-4D97-AF65-F5344CB8AC3E}">
        <p14:creationId xmlns:p14="http://schemas.microsoft.com/office/powerpoint/2010/main" val="11043929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55</a:t>
            </a:fld>
            <a:endParaRPr lang="zh-CN" altLang="en-US"/>
          </a:p>
        </p:txBody>
      </p:sp>
    </p:spTree>
    <p:extLst>
      <p:ext uri="{BB962C8B-B14F-4D97-AF65-F5344CB8AC3E}">
        <p14:creationId xmlns:p14="http://schemas.microsoft.com/office/powerpoint/2010/main" val="19575097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56</a:t>
            </a:fld>
            <a:endParaRPr lang="zh-CN" altLang="en-US"/>
          </a:p>
        </p:txBody>
      </p:sp>
    </p:spTree>
    <p:extLst>
      <p:ext uri="{BB962C8B-B14F-4D97-AF65-F5344CB8AC3E}">
        <p14:creationId xmlns:p14="http://schemas.microsoft.com/office/powerpoint/2010/main" val="3081792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57</a:t>
            </a:fld>
            <a:endParaRPr lang="zh-CN" altLang="en-US"/>
          </a:p>
        </p:txBody>
      </p:sp>
    </p:spTree>
    <p:extLst>
      <p:ext uri="{BB962C8B-B14F-4D97-AF65-F5344CB8AC3E}">
        <p14:creationId xmlns:p14="http://schemas.microsoft.com/office/powerpoint/2010/main" val="13971603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58</a:t>
            </a:fld>
            <a:endParaRPr lang="zh-CN" altLang="en-US"/>
          </a:p>
        </p:txBody>
      </p:sp>
    </p:spTree>
    <p:extLst>
      <p:ext uri="{BB962C8B-B14F-4D97-AF65-F5344CB8AC3E}">
        <p14:creationId xmlns:p14="http://schemas.microsoft.com/office/powerpoint/2010/main" val="32834233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59</a:t>
            </a:fld>
            <a:endParaRPr lang="zh-CN" altLang="en-US"/>
          </a:p>
        </p:txBody>
      </p:sp>
    </p:spTree>
    <p:extLst>
      <p:ext uri="{BB962C8B-B14F-4D97-AF65-F5344CB8AC3E}">
        <p14:creationId xmlns:p14="http://schemas.microsoft.com/office/powerpoint/2010/main" val="15250631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60</a:t>
            </a:fld>
            <a:endParaRPr lang="zh-CN" altLang="en-US"/>
          </a:p>
        </p:txBody>
      </p:sp>
    </p:spTree>
    <p:extLst>
      <p:ext uri="{BB962C8B-B14F-4D97-AF65-F5344CB8AC3E}">
        <p14:creationId xmlns:p14="http://schemas.microsoft.com/office/powerpoint/2010/main" val="2616205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a:t>
            </a:fld>
            <a:endParaRPr lang="zh-CN" altLang="en-US"/>
          </a:p>
        </p:txBody>
      </p:sp>
    </p:spTree>
    <p:extLst>
      <p:ext uri="{BB962C8B-B14F-4D97-AF65-F5344CB8AC3E}">
        <p14:creationId xmlns:p14="http://schemas.microsoft.com/office/powerpoint/2010/main" val="24230256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61</a:t>
            </a:fld>
            <a:endParaRPr lang="zh-CN" altLang="en-US"/>
          </a:p>
        </p:txBody>
      </p:sp>
    </p:spTree>
    <p:extLst>
      <p:ext uri="{BB962C8B-B14F-4D97-AF65-F5344CB8AC3E}">
        <p14:creationId xmlns:p14="http://schemas.microsoft.com/office/powerpoint/2010/main" val="20166115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62</a:t>
            </a:fld>
            <a:endParaRPr lang="zh-CN" altLang="en-US"/>
          </a:p>
        </p:txBody>
      </p:sp>
    </p:spTree>
    <p:extLst>
      <p:ext uri="{BB962C8B-B14F-4D97-AF65-F5344CB8AC3E}">
        <p14:creationId xmlns:p14="http://schemas.microsoft.com/office/powerpoint/2010/main" val="6732508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63</a:t>
            </a:fld>
            <a:endParaRPr lang="zh-CN" altLang="en-US"/>
          </a:p>
        </p:txBody>
      </p:sp>
    </p:spTree>
    <p:extLst>
      <p:ext uri="{BB962C8B-B14F-4D97-AF65-F5344CB8AC3E}">
        <p14:creationId xmlns:p14="http://schemas.microsoft.com/office/powerpoint/2010/main" val="14002704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64</a:t>
            </a:fld>
            <a:endParaRPr lang="zh-CN" altLang="en-US"/>
          </a:p>
        </p:txBody>
      </p:sp>
    </p:spTree>
    <p:extLst>
      <p:ext uri="{BB962C8B-B14F-4D97-AF65-F5344CB8AC3E}">
        <p14:creationId xmlns:p14="http://schemas.microsoft.com/office/powerpoint/2010/main" val="8518515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65</a:t>
            </a:fld>
            <a:endParaRPr lang="zh-CN" altLang="en-US"/>
          </a:p>
        </p:txBody>
      </p:sp>
    </p:spTree>
    <p:extLst>
      <p:ext uri="{BB962C8B-B14F-4D97-AF65-F5344CB8AC3E}">
        <p14:creationId xmlns:p14="http://schemas.microsoft.com/office/powerpoint/2010/main" val="33508315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66</a:t>
            </a:fld>
            <a:endParaRPr lang="zh-CN" altLang="en-US"/>
          </a:p>
        </p:txBody>
      </p:sp>
    </p:spTree>
    <p:extLst>
      <p:ext uri="{BB962C8B-B14F-4D97-AF65-F5344CB8AC3E}">
        <p14:creationId xmlns:p14="http://schemas.microsoft.com/office/powerpoint/2010/main" val="34294450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67</a:t>
            </a:fld>
            <a:endParaRPr lang="zh-CN" altLang="en-US"/>
          </a:p>
        </p:txBody>
      </p:sp>
    </p:spTree>
    <p:extLst>
      <p:ext uri="{BB962C8B-B14F-4D97-AF65-F5344CB8AC3E}">
        <p14:creationId xmlns:p14="http://schemas.microsoft.com/office/powerpoint/2010/main" val="16047644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68</a:t>
            </a:fld>
            <a:endParaRPr lang="zh-CN" altLang="en-US"/>
          </a:p>
        </p:txBody>
      </p:sp>
    </p:spTree>
    <p:extLst>
      <p:ext uri="{BB962C8B-B14F-4D97-AF65-F5344CB8AC3E}">
        <p14:creationId xmlns:p14="http://schemas.microsoft.com/office/powerpoint/2010/main" val="16922529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69</a:t>
            </a:fld>
            <a:endParaRPr lang="zh-CN" altLang="en-US"/>
          </a:p>
        </p:txBody>
      </p:sp>
    </p:spTree>
    <p:extLst>
      <p:ext uri="{BB962C8B-B14F-4D97-AF65-F5344CB8AC3E}">
        <p14:creationId xmlns:p14="http://schemas.microsoft.com/office/powerpoint/2010/main" val="42412502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70</a:t>
            </a:fld>
            <a:endParaRPr lang="zh-CN" altLang="en-US"/>
          </a:p>
        </p:txBody>
      </p:sp>
    </p:spTree>
    <p:extLst>
      <p:ext uri="{BB962C8B-B14F-4D97-AF65-F5344CB8AC3E}">
        <p14:creationId xmlns:p14="http://schemas.microsoft.com/office/powerpoint/2010/main" val="3117075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a:t>
            </a:fld>
            <a:endParaRPr lang="zh-CN" altLang="en-US"/>
          </a:p>
        </p:txBody>
      </p:sp>
    </p:spTree>
    <p:extLst>
      <p:ext uri="{BB962C8B-B14F-4D97-AF65-F5344CB8AC3E}">
        <p14:creationId xmlns:p14="http://schemas.microsoft.com/office/powerpoint/2010/main" val="15731138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71</a:t>
            </a:fld>
            <a:endParaRPr lang="zh-CN" altLang="en-US"/>
          </a:p>
        </p:txBody>
      </p:sp>
    </p:spTree>
    <p:extLst>
      <p:ext uri="{BB962C8B-B14F-4D97-AF65-F5344CB8AC3E}">
        <p14:creationId xmlns:p14="http://schemas.microsoft.com/office/powerpoint/2010/main" val="25665521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72</a:t>
            </a:fld>
            <a:endParaRPr lang="zh-CN" altLang="en-US"/>
          </a:p>
        </p:txBody>
      </p:sp>
    </p:spTree>
    <p:extLst>
      <p:ext uri="{BB962C8B-B14F-4D97-AF65-F5344CB8AC3E}">
        <p14:creationId xmlns:p14="http://schemas.microsoft.com/office/powerpoint/2010/main" val="3681599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73</a:t>
            </a:fld>
            <a:endParaRPr lang="zh-CN" altLang="en-US"/>
          </a:p>
        </p:txBody>
      </p:sp>
    </p:spTree>
    <p:extLst>
      <p:ext uri="{BB962C8B-B14F-4D97-AF65-F5344CB8AC3E}">
        <p14:creationId xmlns:p14="http://schemas.microsoft.com/office/powerpoint/2010/main" val="7898476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74</a:t>
            </a:fld>
            <a:endParaRPr lang="zh-CN" altLang="en-US"/>
          </a:p>
        </p:txBody>
      </p:sp>
    </p:spTree>
    <p:extLst>
      <p:ext uri="{BB962C8B-B14F-4D97-AF65-F5344CB8AC3E}">
        <p14:creationId xmlns:p14="http://schemas.microsoft.com/office/powerpoint/2010/main" val="39470794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75</a:t>
            </a:fld>
            <a:endParaRPr lang="zh-CN" altLang="en-US"/>
          </a:p>
        </p:txBody>
      </p:sp>
    </p:spTree>
    <p:extLst>
      <p:ext uri="{BB962C8B-B14F-4D97-AF65-F5344CB8AC3E}">
        <p14:creationId xmlns:p14="http://schemas.microsoft.com/office/powerpoint/2010/main" val="34029937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76</a:t>
            </a:fld>
            <a:endParaRPr lang="zh-CN" altLang="en-US"/>
          </a:p>
        </p:txBody>
      </p:sp>
    </p:spTree>
    <p:extLst>
      <p:ext uri="{BB962C8B-B14F-4D97-AF65-F5344CB8AC3E}">
        <p14:creationId xmlns:p14="http://schemas.microsoft.com/office/powerpoint/2010/main" val="32145466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77</a:t>
            </a:fld>
            <a:endParaRPr lang="zh-CN" altLang="en-US"/>
          </a:p>
        </p:txBody>
      </p:sp>
    </p:spTree>
    <p:extLst>
      <p:ext uri="{BB962C8B-B14F-4D97-AF65-F5344CB8AC3E}">
        <p14:creationId xmlns:p14="http://schemas.microsoft.com/office/powerpoint/2010/main" val="10517625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78</a:t>
            </a:fld>
            <a:endParaRPr lang="zh-CN" altLang="en-US"/>
          </a:p>
        </p:txBody>
      </p:sp>
    </p:spTree>
    <p:extLst>
      <p:ext uri="{BB962C8B-B14F-4D97-AF65-F5344CB8AC3E}">
        <p14:creationId xmlns:p14="http://schemas.microsoft.com/office/powerpoint/2010/main" val="13947800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79</a:t>
            </a:fld>
            <a:endParaRPr lang="zh-CN" altLang="en-US"/>
          </a:p>
        </p:txBody>
      </p:sp>
    </p:spTree>
    <p:extLst>
      <p:ext uri="{BB962C8B-B14F-4D97-AF65-F5344CB8AC3E}">
        <p14:creationId xmlns:p14="http://schemas.microsoft.com/office/powerpoint/2010/main" val="54888582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80</a:t>
            </a:fld>
            <a:endParaRPr lang="zh-CN" altLang="en-US"/>
          </a:p>
        </p:txBody>
      </p:sp>
    </p:spTree>
    <p:extLst>
      <p:ext uri="{BB962C8B-B14F-4D97-AF65-F5344CB8AC3E}">
        <p14:creationId xmlns:p14="http://schemas.microsoft.com/office/powerpoint/2010/main" val="2077513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a:t>
            </a:fld>
            <a:endParaRPr lang="zh-CN" altLang="en-US"/>
          </a:p>
        </p:txBody>
      </p:sp>
    </p:spTree>
    <p:extLst>
      <p:ext uri="{BB962C8B-B14F-4D97-AF65-F5344CB8AC3E}">
        <p14:creationId xmlns:p14="http://schemas.microsoft.com/office/powerpoint/2010/main" val="23319686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81</a:t>
            </a:fld>
            <a:endParaRPr lang="zh-CN" altLang="en-US"/>
          </a:p>
        </p:txBody>
      </p:sp>
    </p:spTree>
    <p:extLst>
      <p:ext uri="{BB962C8B-B14F-4D97-AF65-F5344CB8AC3E}">
        <p14:creationId xmlns:p14="http://schemas.microsoft.com/office/powerpoint/2010/main" val="14813912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82</a:t>
            </a:fld>
            <a:endParaRPr lang="zh-CN" altLang="en-US"/>
          </a:p>
        </p:txBody>
      </p:sp>
    </p:spTree>
    <p:extLst>
      <p:ext uri="{BB962C8B-B14F-4D97-AF65-F5344CB8AC3E}">
        <p14:creationId xmlns:p14="http://schemas.microsoft.com/office/powerpoint/2010/main" val="329782188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83</a:t>
            </a:fld>
            <a:endParaRPr lang="zh-CN" altLang="en-US"/>
          </a:p>
        </p:txBody>
      </p:sp>
    </p:spTree>
    <p:extLst>
      <p:ext uri="{BB962C8B-B14F-4D97-AF65-F5344CB8AC3E}">
        <p14:creationId xmlns:p14="http://schemas.microsoft.com/office/powerpoint/2010/main" val="400969316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84</a:t>
            </a:fld>
            <a:endParaRPr lang="zh-CN" altLang="en-US"/>
          </a:p>
        </p:txBody>
      </p:sp>
    </p:spTree>
    <p:extLst>
      <p:ext uri="{BB962C8B-B14F-4D97-AF65-F5344CB8AC3E}">
        <p14:creationId xmlns:p14="http://schemas.microsoft.com/office/powerpoint/2010/main" val="34808742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85</a:t>
            </a:fld>
            <a:endParaRPr lang="zh-CN" altLang="en-US"/>
          </a:p>
        </p:txBody>
      </p:sp>
    </p:spTree>
    <p:extLst>
      <p:ext uri="{BB962C8B-B14F-4D97-AF65-F5344CB8AC3E}">
        <p14:creationId xmlns:p14="http://schemas.microsoft.com/office/powerpoint/2010/main" val="322541679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86</a:t>
            </a:fld>
            <a:endParaRPr lang="zh-CN" altLang="en-US"/>
          </a:p>
        </p:txBody>
      </p:sp>
    </p:spTree>
    <p:extLst>
      <p:ext uri="{BB962C8B-B14F-4D97-AF65-F5344CB8AC3E}">
        <p14:creationId xmlns:p14="http://schemas.microsoft.com/office/powerpoint/2010/main" val="42474392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87</a:t>
            </a:fld>
            <a:endParaRPr lang="zh-CN" altLang="en-US"/>
          </a:p>
        </p:txBody>
      </p:sp>
    </p:spTree>
    <p:extLst>
      <p:ext uri="{BB962C8B-B14F-4D97-AF65-F5344CB8AC3E}">
        <p14:creationId xmlns:p14="http://schemas.microsoft.com/office/powerpoint/2010/main" val="8203886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88</a:t>
            </a:fld>
            <a:endParaRPr lang="zh-CN" altLang="en-US"/>
          </a:p>
        </p:txBody>
      </p:sp>
    </p:spTree>
    <p:extLst>
      <p:ext uri="{BB962C8B-B14F-4D97-AF65-F5344CB8AC3E}">
        <p14:creationId xmlns:p14="http://schemas.microsoft.com/office/powerpoint/2010/main" val="181029176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89</a:t>
            </a:fld>
            <a:endParaRPr lang="zh-CN" altLang="en-US"/>
          </a:p>
        </p:txBody>
      </p:sp>
    </p:spTree>
    <p:extLst>
      <p:ext uri="{BB962C8B-B14F-4D97-AF65-F5344CB8AC3E}">
        <p14:creationId xmlns:p14="http://schemas.microsoft.com/office/powerpoint/2010/main" val="28277511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90</a:t>
            </a:fld>
            <a:endParaRPr lang="zh-CN" altLang="en-US"/>
          </a:p>
        </p:txBody>
      </p:sp>
    </p:spTree>
    <p:extLst>
      <p:ext uri="{BB962C8B-B14F-4D97-AF65-F5344CB8AC3E}">
        <p14:creationId xmlns:p14="http://schemas.microsoft.com/office/powerpoint/2010/main" val="151148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a:t>
            </a:fld>
            <a:endParaRPr lang="zh-CN" altLang="en-US"/>
          </a:p>
        </p:txBody>
      </p:sp>
    </p:spTree>
    <p:extLst>
      <p:ext uri="{BB962C8B-B14F-4D97-AF65-F5344CB8AC3E}">
        <p14:creationId xmlns:p14="http://schemas.microsoft.com/office/powerpoint/2010/main" val="131772162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91</a:t>
            </a:fld>
            <a:endParaRPr lang="zh-CN" altLang="en-US"/>
          </a:p>
        </p:txBody>
      </p:sp>
    </p:spTree>
    <p:extLst>
      <p:ext uri="{BB962C8B-B14F-4D97-AF65-F5344CB8AC3E}">
        <p14:creationId xmlns:p14="http://schemas.microsoft.com/office/powerpoint/2010/main" val="93454734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92</a:t>
            </a:fld>
            <a:endParaRPr lang="zh-CN" altLang="en-US"/>
          </a:p>
        </p:txBody>
      </p:sp>
    </p:spTree>
    <p:extLst>
      <p:ext uri="{BB962C8B-B14F-4D97-AF65-F5344CB8AC3E}">
        <p14:creationId xmlns:p14="http://schemas.microsoft.com/office/powerpoint/2010/main" val="67317083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93</a:t>
            </a:fld>
            <a:endParaRPr lang="zh-CN" altLang="en-US"/>
          </a:p>
        </p:txBody>
      </p:sp>
    </p:spTree>
    <p:extLst>
      <p:ext uri="{BB962C8B-B14F-4D97-AF65-F5344CB8AC3E}">
        <p14:creationId xmlns:p14="http://schemas.microsoft.com/office/powerpoint/2010/main" val="22830763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94</a:t>
            </a:fld>
            <a:endParaRPr lang="zh-CN" altLang="en-US"/>
          </a:p>
        </p:txBody>
      </p:sp>
    </p:spTree>
    <p:extLst>
      <p:ext uri="{BB962C8B-B14F-4D97-AF65-F5344CB8AC3E}">
        <p14:creationId xmlns:p14="http://schemas.microsoft.com/office/powerpoint/2010/main" val="337841105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95</a:t>
            </a:fld>
            <a:endParaRPr lang="zh-CN" altLang="en-US"/>
          </a:p>
        </p:txBody>
      </p:sp>
    </p:spTree>
    <p:extLst>
      <p:ext uri="{BB962C8B-B14F-4D97-AF65-F5344CB8AC3E}">
        <p14:creationId xmlns:p14="http://schemas.microsoft.com/office/powerpoint/2010/main" val="71862375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96</a:t>
            </a:fld>
            <a:endParaRPr lang="zh-CN" altLang="en-US"/>
          </a:p>
        </p:txBody>
      </p:sp>
    </p:spTree>
    <p:extLst>
      <p:ext uri="{BB962C8B-B14F-4D97-AF65-F5344CB8AC3E}">
        <p14:creationId xmlns:p14="http://schemas.microsoft.com/office/powerpoint/2010/main" val="209243226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97</a:t>
            </a:fld>
            <a:endParaRPr lang="zh-CN" altLang="en-US"/>
          </a:p>
        </p:txBody>
      </p:sp>
    </p:spTree>
    <p:extLst>
      <p:ext uri="{BB962C8B-B14F-4D97-AF65-F5344CB8AC3E}">
        <p14:creationId xmlns:p14="http://schemas.microsoft.com/office/powerpoint/2010/main" val="6584722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98</a:t>
            </a:fld>
            <a:endParaRPr lang="zh-CN" altLang="en-US"/>
          </a:p>
        </p:txBody>
      </p:sp>
    </p:spTree>
    <p:extLst>
      <p:ext uri="{BB962C8B-B14F-4D97-AF65-F5344CB8AC3E}">
        <p14:creationId xmlns:p14="http://schemas.microsoft.com/office/powerpoint/2010/main" val="89033764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99</a:t>
            </a:fld>
            <a:endParaRPr lang="zh-CN" altLang="en-US"/>
          </a:p>
        </p:txBody>
      </p:sp>
    </p:spTree>
    <p:extLst>
      <p:ext uri="{BB962C8B-B14F-4D97-AF65-F5344CB8AC3E}">
        <p14:creationId xmlns:p14="http://schemas.microsoft.com/office/powerpoint/2010/main" val="379439724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100</a:t>
            </a:fld>
            <a:endParaRPr lang="zh-CN" altLang="en-US"/>
          </a:p>
        </p:txBody>
      </p:sp>
    </p:spTree>
    <p:extLst>
      <p:ext uri="{BB962C8B-B14F-4D97-AF65-F5344CB8AC3E}">
        <p14:creationId xmlns:p14="http://schemas.microsoft.com/office/powerpoint/2010/main" val="27683592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4" name="图片 3" descr="logo.jpg"/>
          <p:cNvPicPr>
            <a:picLocks noChangeAspect="1"/>
          </p:cNvPicPr>
          <p:nvPr userDrawn="1"/>
        </p:nvPicPr>
        <p:blipFill>
          <a:blip r:embed="rId2" cstate="print"/>
          <a:stretch>
            <a:fillRect/>
          </a:stretch>
        </p:blipFill>
        <p:spPr>
          <a:xfrm>
            <a:off x="2225654" y="195462"/>
            <a:ext cx="1968290" cy="366871"/>
          </a:xfrm>
          <a:prstGeom prst="rect">
            <a:avLst/>
          </a:prstGeom>
        </p:spPr>
      </p:pic>
      <p:grpSp>
        <p:nvGrpSpPr>
          <p:cNvPr id="15" name="组合 14"/>
          <p:cNvGrpSpPr/>
          <p:nvPr userDrawn="1"/>
        </p:nvGrpSpPr>
        <p:grpSpPr>
          <a:xfrm>
            <a:off x="-1" y="6817500"/>
            <a:ext cx="12204000" cy="40500"/>
            <a:chOff x="-1" y="6019811"/>
            <a:chExt cx="9144000" cy="40500"/>
          </a:xfrm>
        </p:grpSpPr>
        <p:sp>
          <p:nvSpPr>
            <p:cNvPr id="11" name="矩形 7"/>
            <p:cNvSpPr>
              <a:spLocks noChangeArrowheads="1"/>
            </p:cNvSpPr>
            <p:nvPr userDrawn="1"/>
          </p:nvSpPr>
          <p:spPr bwMode="auto">
            <a:xfrm>
              <a:off x="3973509" y="6019811"/>
              <a:ext cx="3238531" cy="40500"/>
            </a:xfrm>
            <a:prstGeom prst="rect">
              <a:avLst/>
            </a:prstGeom>
            <a:solidFill>
              <a:srgbClr val="317FB7"/>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019811"/>
              <a:ext cx="2571763" cy="40500"/>
            </a:xfrm>
            <a:prstGeom prst="rect">
              <a:avLst/>
            </a:prstGeom>
            <a:solidFill>
              <a:srgbClr val="92D050"/>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2571736" y="6019811"/>
              <a:ext cx="1404964" cy="40500"/>
            </a:xfrm>
            <a:prstGeom prst="rect">
              <a:avLst/>
            </a:prstGeom>
            <a:solidFill>
              <a:srgbClr val="F49022"/>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7215205" y="6019811"/>
              <a:ext cx="1928794" cy="40500"/>
            </a:xfrm>
            <a:prstGeom prst="rect">
              <a:avLst/>
            </a:prstGeom>
            <a:solidFill>
              <a:srgbClr val="EE3636"/>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pic>
        <p:nvPicPr>
          <p:cNvPr id="16" name="图片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71716"/>
            <a:ext cx="21066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https://ss3.bdstatic.com/70cFv8Sh_Q1YnxGkpoWK1HF6hhy/it/u=1142682890,2597427661&amp;fm=26&amp;gp=0.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473" y="4009819"/>
            <a:ext cx="3022478" cy="16839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img2.baidu.com/image_search/src=http%3A%2F%2F5b0988e595225.cdn.sohucs.com%2Fimages%2F20180405%2Fa2e69e58269b4ec28f48a8b45f557519.png&amp;refer=http%3A%2F%2F5b0988e595225.cdn.sohucs.com&amp;app=2002&amp;size=f9999,10000&amp;q=a80&amp;n=0&amp;g=0n&amp;fmt=jpeg?sec=1617096952&amp;t=7da84fed13831c82f1767befef792a47"/>
          <p:cNvPicPr>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028951" y="4009819"/>
            <a:ext cx="3024000" cy="1684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gimg2.baidu.com/image_search/src=http%3A%2F%2Fscibit.com%2Fwp-content%2Fuploads%2Fsites%2F29%2F2016%2F12%2Fmysql.jpg&amp;refer=http%3A%2F%2Fscibit.com&amp;app=2002&amp;size=f9999,10000&amp;q=a80&amp;n=0&amp;g=0n&amp;fmt=jpeg?sec=1617097019&amp;t=50d79522f2407f4e27c19386f4a6644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5575" y="-136525"/>
            <a:ext cx="38100" cy="76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gimg2.baidu.com/image_search/src=http%3A%2F%2Fscibit.com%2Fwp-content%2Fuploads%2Fsites%2F29%2F2016%2F12%2Fmysql.jpg&amp;refer=http%3A%2F%2Fscibit.com&amp;app=2002&amp;size=f9999,10000&amp;q=a80&amp;n=0&amp;g=0n&amp;fmt=jpeg?sec=1617097019&amp;t=50d79522f2407f4e27c19386f4a66441"/>
          <p:cNvPicPr>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037521" y="4009819"/>
            <a:ext cx="3024000" cy="1684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gimg2.baidu.com/image_search/src=http%3A%2F%2Fimage20.it168.com%2F201206_500x375%2F1084%2F63b032f0868a7f5d.gif&amp;refer=http%3A%2F%2Fimage20.it168.com&amp;app=2002&amp;size=f9999,10000&amp;q=a80&amp;n=0&amp;g=0n&amp;fmt=jpeg?sec=1617097171&amp;t=44371f91fd49821c174327cdbdea82b6"/>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156884" y="4009819"/>
            <a:ext cx="3024000" cy="155651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0" y="3895725"/>
            <a:ext cx="12180884" cy="179809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grpSp>
        <p:nvGrpSpPr>
          <p:cNvPr id="10" name="组合 14"/>
          <p:cNvGrpSpPr/>
          <p:nvPr userDrawn="1"/>
        </p:nvGrpSpPr>
        <p:grpSpPr>
          <a:xfrm>
            <a:off x="-1" y="6817500"/>
            <a:ext cx="12204000" cy="40500"/>
            <a:chOff x="-1" y="6019811"/>
            <a:chExt cx="9144000" cy="40500"/>
          </a:xfrm>
        </p:grpSpPr>
        <p:sp>
          <p:nvSpPr>
            <p:cNvPr id="11" name="矩形 7"/>
            <p:cNvSpPr>
              <a:spLocks noChangeArrowheads="1"/>
            </p:cNvSpPr>
            <p:nvPr userDrawn="1"/>
          </p:nvSpPr>
          <p:spPr bwMode="auto">
            <a:xfrm>
              <a:off x="3973509" y="6019811"/>
              <a:ext cx="3238531" cy="40500"/>
            </a:xfrm>
            <a:prstGeom prst="rect">
              <a:avLst/>
            </a:prstGeom>
            <a:solidFill>
              <a:srgbClr val="317FB7"/>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019811"/>
              <a:ext cx="2571763" cy="40500"/>
            </a:xfrm>
            <a:prstGeom prst="rect">
              <a:avLst/>
            </a:prstGeom>
            <a:solidFill>
              <a:srgbClr val="92D050"/>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2571736" y="6019811"/>
              <a:ext cx="1404964" cy="40500"/>
            </a:xfrm>
            <a:prstGeom prst="rect">
              <a:avLst/>
            </a:prstGeom>
            <a:solidFill>
              <a:srgbClr val="F49022"/>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7215205" y="6019811"/>
              <a:ext cx="1928794" cy="40500"/>
            </a:xfrm>
            <a:prstGeom prst="rect">
              <a:avLst/>
            </a:prstGeom>
            <a:solidFill>
              <a:srgbClr val="EE3636"/>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pic>
        <p:nvPicPr>
          <p:cNvPr id="16" name="图片 15" descr="logo.jpg"/>
          <p:cNvPicPr>
            <a:picLocks noChangeAspect="1"/>
          </p:cNvPicPr>
          <p:nvPr userDrawn="1"/>
        </p:nvPicPr>
        <p:blipFill>
          <a:blip r:embed="rId2" cstate="print"/>
          <a:stretch>
            <a:fillRect/>
          </a:stretch>
        </p:blipFill>
        <p:spPr>
          <a:xfrm>
            <a:off x="2225654" y="195462"/>
            <a:ext cx="1968290" cy="366871"/>
          </a:xfrm>
          <a:prstGeom prst="rect">
            <a:avLst/>
          </a:prstGeom>
        </p:spPr>
      </p:pic>
      <p:pic>
        <p:nvPicPr>
          <p:cNvPr id="17" name="图片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71716"/>
            <a:ext cx="21066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descr="logo.jpg"/>
          <p:cNvPicPr>
            <a:picLocks noChangeAspect="1"/>
          </p:cNvPicPr>
          <p:nvPr userDrawn="1"/>
        </p:nvPicPr>
        <p:blipFill>
          <a:blip r:embed="rId2" cstate="print"/>
          <a:stretch>
            <a:fillRect/>
          </a:stretch>
        </p:blipFill>
        <p:spPr>
          <a:xfrm>
            <a:off x="10059934" y="195462"/>
            <a:ext cx="1968290" cy="366871"/>
          </a:xfrm>
          <a:prstGeom prst="rect">
            <a:avLst/>
          </a:prstGeom>
        </p:spPr>
      </p:pic>
      <p:sp>
        <p:nvSpPr>
          <p:cNvPr id="3" name="灯片编号占位符 4"/>
          <p:cNvSpPr>
            <a:spLocks noGrp="1"/>
          </p:cNvSpPr>
          <p:nvPr>
            <p:ph type="sldNum" sz="quarter" idx="12"/>
          </p:nvPr>
        </p:nvSpPr>
        <p:spPr>
          <a:xfrm>
            <a:off x="11208327" y="6356352"/>
            <a:ext cx="796637" cy="365125"/>
          </a:xfrm>
          <a:prstGeom prst="rect">
            <a:avLst/>
          </a:prstGeom>
        </p:spPr>
        <p:txBody>
          <a:bodyPr lIns="121917" tIns="60958" rIns="121917" bIns="60958"/>
          <a:lstStyle>
            <a:lvl1pPr algn="r">
              <a:defRPr sz="1400"/>
            </a:lvl1pPr>
          </a:lstStyle>
          <a:p>
            <a:fld id="{99FE38DD-D074-4D0B-A898-33F2288C0FC4}"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TR">
    <p:bg>
      <p:bgPr>
        <a:solidFill>
          <a:schemeClr val="bg1">
            <a:lumMod val="95000"/>
          </a:schemeClr>
        </a:solidFill>
        <a:effectLst/>
      </p:bgPr>
    </p:bg>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a:xfrm>
            <a:off x="11208327" y="6356352"/>
            <a:ext cx="796637" cy="365125"/>
          </a:xfrm>
          <a:prstGeom prst="rect">
            <a:avLst/>
          </a:prstGeom>
        </p:spPr>
        <p:txBody>
          <a:bodyPr lIns="121917" tIns="60958" rIns="121917" bIns="60958"/>
          <a:lstStyle>
            <a:lvl1pPr algn="r">
              <a:defRPr sz="1400"/>
            </a:lvl1pPr>
          </a:lstStyle>
          <a:p>
            <a:fld id="{99FE38DD-D074-4D0B-A898-33F2288C0FC4}" type="slidenum">
              <a:rPr lang="zh-CN" altLang="en-US" smtClean="0"/>
              <a:t>‹#›</a:t>
            </a:fld>
            <a:endParaRPr lang="zh-CN" altLang="en-US" dirty="0"/>
          </a:p>
        </p:txBody>
      </p:sp>
      <p:sp>
        <p:nvSpPr>
          <p:cNvPr id="11" name="矩形 7"/>
          <p:cNvSpPr>
            <a:spLocks noChangeArrowheads="1"/>
          </p:cNvSpPr>
          <p:nvPr userDrawn="1"/>
        </p:nvSpPr>
        <p:spPr bwMode="auto">
          <a:xfrm>
            <a:off x="5298013" y="6807215"/>
            <a:ext cx="4318041" cy="54000"/>
          </a:xfrm>
          <a:prstGeom prst="rect">
            <a:avLst/>
          </a:prstGeom>
          <a:solidFill>
            <a:srgbClr val="317FB7"/>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807215"/>
            <a:ext cx="3429017" cy="54000"/>
          </a:xfrm>
          <a:prstGeom prst="rect">
            <a:avLst/>
          </a:prstGeom>
          <a:solidFill>
            <a:srgbClr val="92D050"/>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3428982" y="6807215"/>
            <a:ext cx="1873285" cy="54000"/>
          </a:xfrm>
          <a:prstGeom prst="rect">
            <a:avLst/>
          </a:prstGeom>
          <a:solidFill>
            <a:srgbClr val="F49022"/>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9620274" y="6807215"/>
            <a:ext cx="2571725" cy="54000"/>
          </a:xfrm>
          <a:prstGeom prst="rect">
            <a:avLst/>
          </a:prstGeom>
          <a:solidFill>
            <a:srgbClr val="EE3636"/>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8" name="图片 7" descr="logo.jpg"/>
          <p:cNvPicPr>
            <a:picLocks noChangeAspect="1"/>
          </p:cNvPicPr>
          <p:nvPr userDrawn="1"/>
        </p:nvPicPr>
        <p:blipFill>
          <a:blip r:embed="rId2" cstate="print"/>
          <a:stretch>
            <a:fillRect/>
          </a:stretch>
        </p:blipFill>
        <p:spPr>
          <a:xfrm>
            <a:off x="10059934" y="195462"/>
            <a:ext cx="1968290" cy="36687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大纲">
    <p:spTree>
      <p:nvGrpSpPr>
        <p:cNvPr id="1" name=""/>
        <p:cNvGrpSpPr/>
        <p:nvPr/>
      </p:nvGrpSpPr>
      <p:grpSpPr>
        <a:xfrm>
          <a:off x="0" y="0"/>
          <a:ext cx="0" cy="0"/>
          <a:chOff x="0" y="0"/>
          <a:chExt cx="0" cy="0"/>
        </a:xfrm>
      </p:grpSpPr>
      <p:pic>
        <p:nvPicPr>
          <p:cNvPr id="10" name="图片 9" descr="图片102.png"/>
          <p:cNvPicPr>
            <a:picLocks noChangeAspect="1"/>
          </p:cNvPicPr>
          <p:nvPr userDrawn="1"/>
        </p:nvPicPr>
        <p:blipFill>
          <a:blip r:embed="rId2" cstate="print"/>
          <a:stretch>
            <a:fillRect/>
          </a:stretch>
        </p:blipFill>
        <p:spPr>
          <a:xfrm>
            <a:off x="0" y="283"/>
            <a:ext cx="3047748" cy="6857434"/>
          </a:xfrm>
          <a:prstGeom prst="rect">
            <a:avLst/>
          </a:prstGeom>
        </p:spPr>
      </p:pic>
      <p:pic>
        <p:nvPicPr>
          <p:cNvPr id="9" name="图片 8" descr="logo.jpg"/>
          <p:cNvPicPr>
            <a:picLocks noChangeAspect="1"/>
          </p:cNvPicPr>
          <p:nvPr userDrawn="1"/>
        </p:nvPicPr>
        <p:blipFill>
          <a:blip r:embed="rId3" cstate="print"/>
          <a:stretch>
            <a:fillRect/>
          </a:stretch>
        </p:blipFill>
        <p:spPr>
          <a:xfrm>
            <a:off x="10059934" y="195462"/>
            <a:ext cx="1968290" cy="366871"/>
          </a:xfrm>
          <a:prstGeom prst="rect">
            <a:avLst/>
          </a:prstGeom>
        </p:spPr>
      </p:pic>
      <p:pic>
        <p:nvPicPr>
          <p:cNvPr id="7" name="Picture 2" descr="https://www.shiep.edu.cn/_upload/article/images/ae/f5/a315f22e46eba7886e93c3942349/e87d7fad-391a-42bc-b0b3-a522274164b9.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137347" y="182454"/>
            <a:ext cx="1647588" cy="39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60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slide" Target="slide79.xm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slide" Target="slide80.xml"/></Relationships>
</file>

<file path=ppt/slides/_rels/slide48.xml.rels><?xml version="1.0" encoding="UTF-8" standalone="yes"?>
<Relationships xmlns="http://schemas.openxmlformats.org/package/2006/relationships"><Relationship Id="rId3" Type="http://schemas.openxmlformats.org/officeDocument/2006/relationships/slide" Target="slide78.xm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3.png"/><Relationship Id="rId4" Type="http://schemas.openxmlformats.org/officeDocument/2006/relationships/oleObject" Target="../embeddings/oleObject2.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448763" y="15"/>
            <a:ext cx="2726267" cy="1200329"/>
          </a:xfrm>
          <a:prstGeom prst="rect">
            <a:avLst/>
          </a:prstGeom>
          <a:solidFill>
            <a:schemeClr val="bg1"/>
          </a:solidFill>
        </p:spPr>
        <p:txBody>
          <a:bodyPr wrap="square" rtlCol="0">
            <a:spAutoFit/>
          </a:bodyPr>
          <a:lstStyle/>
          <a:p>
            <a:endParaRPr lang="en-US" altLang="zh-CN" dirty="0"/>
          </a:p>
          <a:p>
            <a:endParaRPr lang="en-US" altLang="zh-CN" dirty="0"/>
          </a:p>
          <a:p>
            <a:r>
              <a:rPr lang="en-US" altLang="zh-CN" dirty="0"/>
              <a:t>                                                    </a:t>
            </a:r>
          </a:p>
          <a:p>
            <a:endParaRPr lang="zh-CN" altLang="en-US" dirty="0"/>
          </a:p>
        </p:txBody>
      </p:sp>
      <p:sp>
        <p:nvSpPr>
          <p:cNvPr id="9" name="TextBox 1"/>
          <p:cNvSpPr>
            <a:spLocks noChangeArrowheads="1"/>
          </p:cNvSpPr>
          <p:nvPr/>
        </p:nvSpPr>
        <p:spPr bwMode="auto">
          <a:xfrm>
            <a:off x="2218540" y="975521"/>
            <a:ext cx="7345184" cy="1754326"/>
          </a:xfrm>
          <a:prstGeom prst="rect">
            <a:avLst/>
          </a:prstGeom>
          <a:noFill/>
          <a:ln w="9525">
            <a:noFill/>
            <a:miter lim="800000"/>
          </a:ln>
        </p:spPr>
        <p:txBody>
          <a:bodyPr wrap="square" lIns="0" rIns="0">
            <a:spAutoFit/>
          </a:bodyPr>
          <a:lstStyle/>
          <a:p>
            <a:pPr algn="ctr"/>
            <a:endParaRPr lang="en-US" altLang="zh-CN" sz="5400" b="1" dirty="0">
              <a:solidFill>
                <a:srgbClr val="00589A"/>
              </a:solidFill>
              <a:latin typeface="微软雅黑" panose="020B0503020204020204" pitchFamily="34" charset="-122"/>
              <a:ea typeface="微软雅黑" panose="020B0503020204020204" pitchFamily="34" charset="-122"/>
              <a:sym typeface="方正细圆简体"/>
            </a:endParaRPr>
          </a:p>
          <a:p>
            <a:pPr algn="ctr"/>
            <a:r>
              <a:rPr lang="zh-CN" altLang="en-US" sz="5400" b="1" dirty="0" smtClean="0">
                <a:solidFill>
                  <a:srgbClr val="00589A"/>
                </a:solidFill>
                <a:latin typeface="微软雅黑" panose="020B0503020204020204" pitchFamily="34" charset="-122"/>
                <a:ea typeface="微软雅黑" panose="020B0503020204020204" pitchFamily="34" charset="-122"/>
                <a:sym typeface="方正细圆简体"/>
              </a:rPr>
              <a:t>数据库原理</a:t>
            </a:r>
            <a:endParaRPr lang="zh-CN" altLang="en-US" sz="5400" b="1" dirty="0">
              <a:solidFill>
                <a:srgbClr val="00589A"/>
              </a:solidFill>
              <a:latin typeface="微软雅黑" panose="020B0503020204020204" pitchFamily="34" charset="-122"/>
              <a:ea typeface="微软雅黑" panose="020B0503020204020204" pitchFamily="34" charset="-122"/>
              <a:sym typeface="方正细圆简体"/>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9.1.2 </a:t>
            </a:r>
            <a:r>
              <a:rPr lang="zh-CN" altLang="en-US" sz="2800" b="1" dirty="0">
                <a:solidFill>
                  <a:schemeClr val="bg1"/>
                </a:solidFill>
                <a:latin typeface="微软雅黑" panose="020B0503020204020204" pitchFamily="34" charset="-122"/>
                <a:ea typeface="微软雅黑" panose="020B0503020204020204" pitchFamily="34" charset="-122"/>
              </a:rPr>
              <a:t>事务的</a:t>
            </a:r>
            <a:r>
              <a:rPr lang="en-US" altLang="zh-CN" sz="2800" b="1" dirty="0">
                <a:solidFill>
                  <a:schemeClr val="bg1"/>
                </a:solidFill>
                <a:latin typeface="微软雅黑" panose="020B0503020204020204" pitchFamily="34" charset="-122"/>
                <a:ea typeface="微软雅黑" panose="020B0503020204020204" pitchFamily="34" charset="-122"/>
              </a:rPr>
              <a:t>ACID</a:t>
            </a:r>
            <a:r>
              <a:rPr lang="zh-CN" altLang="en-US" sz="2800" b="1" dirty="0">
                <a:solidFill>
                  <a:schemeClr val="bg1"/>
                </a:solidFill>
                <a:latin typeface="微软雅黑" panose="020B0503020204020204" pitchFamily="34" charset="-122"/>
                <a:ea typeface="微软雅黑" panose="020B0503020204020204" pitchFamily="34" charset="-122"/>
              </a:rPr>
              <a:t>特性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1631373" y="4637809"/>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2800">
                <a:solidFill>
                  <a:srgbClr val="000066"/>
                </a:solidFill>
                <a:latin typeface="Tahoma" panose="020B0604030504040204" pitchFamily="34" charset="0"/>
                <a:ea typeface="宋体" panose="02010600030101010101" pitchFamily="2" charset="-122"/>
              </a:rPr>
              <a:t>T1</a:t>
            </a:r>
            <a:r>
              <a:rPr kumimoji="1" lang="zh-CN" altLang="en-US" sz="2800">
                <a:solidFill>
                  <a:srgbClr val="000066"/>
                </a:solidFill>
                <a:latin typeface="Tahoma" panose="020B0604030504040204" pitchFamily="34" charset="0"/>
                <a:ea typeface="宋体" panose="02010600030101010101" pitchFamily="2" charset="-122"/>
              </a:rPr>
              <a:t>的修改被</a:t>
            </a:r>
            <a:r>
              <a:rPr kumimoji="1" lang="en-US" altLang="zh-CN" sz="2800">
                <a:solidFill>
                  <a:srgbClr val="000066"/>
                </a:solidFill>
                <a:latin typeface="Tahoma" panose="020B0604030504040204" pitchFamily="34" charset="0"/>
                <a:ea typeface="宋体" panose="02010600030101010101" pitchFamily="2" charset="-122"/>
              </a:rPr>
              <a:t>T2</a:t>
            </a:r>
            <a:r>
              <a:rPr kumimoji="1" lang="zh-CN" altLang="en-US" sz="2800">
                <a:solidFill>
                  <a:srgbClr val="000066"/>
                </a:solidFill>
                <a:latin typeface="Tahoma" panose="020B0604030504040204" pitchFamily="34" charset="0"/>
                <a:ea typeface="宋体" panose="02010600030101010101" pitchFamily="2" charset="-122"/>
              </a:rPr>
              <a:t>覆盖了！</a:t>
            </a:r>
          </a:p>
        </p:txBody>
      </p:sp>
      <p:grpSp>
        <p:nvGrpSpPr>
          <p:cNvPr id="6" name="Group 4"/>
          <p:cNvGrpSpPr>
            <a:grpSpLocks/>
          </p:cNvGrpSpPr>
          <p:nvPr/>
        </p:nvGrpSpPr>
        <p:grpSpPr bwMode="auto">
          <a:xfrm>
            <a:off x="3460173" y="980209"/>
            <a:ext cx="3733800" cy="3846513"/>
            <a:chOff x="576" y="1152"/>
            <a:chExt cx="1824" cy="2423"/>
          </a:xfrm>
        </p:grpSpPr>
        <p:sp>
          <p:nvSpPr>
            <p:cNvPr id="7" name="Rectangle 5"/>
            <p:cNvSpPr>
              <a:spLocks noChangeArrowheads="1"/>
            </p:cNvSpPr>
            <p:nvPr/>
          </p:nvSpPr>
          <p:spPr bwMode="auto">
            <a:xfrm>
              <a:off x="1552" y="1402"/>
              <a:ext cx="848" cy="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800">
                  <a:solidFill>
                    <a:srgbClr val="000066"/>
                  </a:solidFill>
                  <a:latin typeface="Arial" panose="020B0604020202020204" pitchFamily="34" charset="0"/>
                  <a:ea typeface="宋体" panose="02010600030101010101" pitchFamily="2" charset="-122"/>
                </a:rPr>
                <a:t> </a:t>
              </a:r>
              <a:endParaRPr lang="en-US" altLang="zh-CN" sz="2000">
                <a:solidFill>
                  <a:srgbClr val="000066"/>
                </a:solidFill>
                <a:latin typeface="Arial" panose="020B0604020202020204" pitchFamily="34" charset="0"/>
                <a:ea typeface="宋体" panose="02010600030101010101" pitchFamily="2" charset="-122"/>
              </a:endParaRP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 </a:t>
              </a:r>
            </a:p>
            <a:p>
              <a:pPr algn="l" eaLnBrk="1" hangingPunct="1">
                <a:spcBef>
                  <a:spcPct val="20000"/>
                </a:spcBef>
              </a:pPr>
              <a:r>
                <a:rPr lang="zh-CN" altLang="en-US" sz="2000">
                  <a:solidFill>
                    <a:srgbClr val="000066"/>
                  </a:solidFill>
                  <a:latin typeface="Arial" panose="020B0604020202020204" pitchFamily="34" charset="0"/>
                  <a:ea typeface="宋体" panose="02010600030101010101" pitchFamily="2" charset="-122"/>
                </a:rPr>
                <a:t>读</a:t>
              </a:r>
              <a:r>
                <a:rPr lang="en-US" altLang="zh-CN" sz="2000">
                  <a:solidFill>
                    <a:srgbClr val="000066"/>
                  </a:solidFill>
                  <a:latin typeface="Arial" panose="020B0604020202020204" pitchFamily="34" charset="0"/>
                  <a:ea typeface="宋体" panose="02010600030101010101" pitchFamily="2" charset="-122"/>
                </a:rPr>
                <a:t>A=16</a:t>
              </a: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A←A-3</a:t>
              </a:r>
            </a:p>
            <a:p>
              <a:pPr algn="l" eaLnBrk="1" hangingPunct="1">
                <a:spcBef>
                  <a:spcPct val="20000"/>
                </a:spcBef>
              </a:pPr>
              <a:r>
                <a:rPr lang="zh-CN" altLang="en-US" sz="2000">
                  <a:solidFill>
                    <a:srgbClr val="000066"/>
                  </a:solidFill>
                  <a:latin typeface="Arial" panose="020B0604020202020204" pitchFamily="34" charset="0"/>
                  <a:ea typeface="宋体" panose="02010600030101010101" pitchFamily="2" charset="-122"/>
                </a:rPr>
                <a:t>写回</a:t>
              </a:r>
              <a:r>
                <a:rPr lang="en-US" altLang="zh-CN" sz="2000">
                  <a:solidFill>
                    <a:srgbClr val="000066"/>
                  </a:solidFill>
                  <a:latin typeface="Arial" panose="020B0604020202020204" pitchFamily="34" charset="0"/>
                  <a:ea typeface="宋体" panose="02010600030101010101" pitchFamily="2" charset="-122"/>
                </a:rPr>
                <a:t>A=13</a:t>
              </a:r>
            </a:p>
          </p:txBody>
        </p:sp>
        <p:sp>
          <p:nvSpPr>
            <p:cNvPr id="8" name="Rectangle 6"/>
            <p:cNvSpPr>
              <a:spLocks noChangeArrowheads="1"/>
            </p:cNvSpPr>
            <p:nvPr/>
          </p:nvSpPr>
          <p:spPr bwMode="auto">
            <a:xfrm>
              <a:off x="576" y="1402"/>
              <a:ext cx="976" cy="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① </a:t>
              </a:r>
              <a:r>
                <a:rPr lang="zh-CN" altLang="en-US" sz="2000">
                  <a:solidFill>
                    <a:srgbClr val="000066"/>
                  </a:solidFill>
                  <a:latin typeface="Arial" panose="020B0604020202020204" pitchFamily="34" charset="0"/>
                  <a:ea typeface="宋体" panose="02010600030101010101" pitchFamily="2" charset="-122"/>
                </a:rPr>
                <a:t>读</a:t>
              </a:r>
              <a:r>
                <a:rPr lang="en-US" altLang="zh-CN" sz="2000">
                  <a:solidFill>
                    <a:srgbClr val="000066"/>
                  </a:solidFill>
                  <a:latin typeface="Arial" panose="020B0604020202020204" pitchFamily="34" charset="0"/>
                  <a:ea typeface="宋体" panose="02010600030101010101" pitchFamily="2" charset="-122"/>
                </a:rPr>
                <a:t>A=16</a:t>
              </a: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②</a:t>
              </a: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③ A←A-1</a:t>
              </a: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   </a:t>
              </a:r>
              <a:r>
                <a:rPr lang="zh-CN" altLang="en-US" sz="2000">
                  <a:solidFill>
                    <a:srgbClr val="000066"/>
                  </a:solidFill>
                  <a:latin typeface="Arial" panose="020B0604020202020204" pitchFamily="34" charset="0"/>
                  <a:ea typeface="宋体" panose="02010600030101010101" pitchFamily="2" charset="-122"/>
                </a:rPr>
                <a:t>写回</a:t>
              </a:r>
              <a:r>
                <a:rPr lang="en-US" altLang="zh-CN" sz="2000">
                  <a:solidFill>
                    <a:srgbClr val="000066"/>
                  </a:solidFill>
                  <a:latin typeface="Arial" panose="020B0604020202020204" pitchFamily="34" charset="0"/>
                  <a:ea typeface="宋体" panose="02010600030101010101" pitchFamily="2" charset="-122"/>
                </a:rPr>
                <a:t>A=15</a:t>
              </a: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④</a:t>
              </a:r>
            </a:p>
            <a:p>
              <a:pPr algn="l" eaLnBrk="1" hangingPunct="1">
                <a:spcBef>
                  <a:spcPct val="20000"/>
                </a:spcBef>
              </a:pPr>
              <a:endParaRPr lang="en-US" altLang="zh-CN" sz="2000">
                <a:solidFill>
                  <a:srgbClr val="000066"/>
                </a:solidFill>
                <a:latin typeface="Arial" panose="020B0604020202020204" pitchFamily="34" charset="0"/>
                <a:ea typeface="宋体" panose="02010600030101010101" pitchFamily="2" charset="-122"/>
              </a:endParaRPr>
            </a:p>
          </p:txBody>
        </p:sp>
        <p:sp>
          <p:nvSpPr>
            <p:cNvPr id="9" name="Rectangle 7"/>
            <p:cNvSpPr>
              <a:spLocks noChangeArrowheads="1"/>
            </p:cNvSpPr>
            <p:nvPr/>
          </p:nvSpPr>
          <p:spPr bwMode="auto">
            <a:xfrm>
              <a:off x="1552" y="1152"/>
              <a:ext cx="8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         T</a:t>
              </a:r>
              <a:r>
                <a:rPr lang="en-US" altLang="zh-CN" sz="2000" baseline="-25000">
                  <a:solidFill>
                    <a:srgbClr val="000066"/>
                  </a:solidFill>
                  <a:latin typeface="Arial" panose="020B0604020202020204" pitchFamily="34" charset="0"/>
                  <a:ea typeface="宋体" panose="02010600030101010101" pitchFamily="2" charset="-122"/>
                </a:rPr>
                <a:t>2</a:t>
              </a:r>
            </a:p>
          </p:txBody>
        </p:sp>
        <p:sp>
          <p:nvSpPr>
            <p:cNvPr id="10" name="Rectangle 8"/>
            <p:cNvSpPr>
              <a:spLocks noChangeArrowheads="1"/>
            </p:cNvSpPr>
            <p:nvPr/>
          </p:nvSpPr>
          <p:spPr bwMode="auto">
            <a:xfrm>
              <a:off x="576" y="1152"/>
              <a:ext cx="9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          T</a:t>
              </a:r>
              <a:r>
                <a:rPr lang="en-US" altLang="zh-CN" sz="2000" baseline="-25000">
                  <a:solidFill>
                    <a:srgbClr val="000066"/>
                  </a:solidFill>
                  <a:latin typeface="Arial" panose="020B0604020202020204" pitchFamily="34" charset="0"/>
                  <a:ea typeface="宋体" panose="02010600030101010101" pitchFamily="2" charset="-122"/>
                </a:rPr>
                <a:t>1</a:t>
              </a:r>
            </a:p>
          </p:txBody>
        </p:sp>
        <p:sp>
          <p:nvSpPr>
            <p:cNvPr id="11" name="Line 9"/>
            <p:cNvSpPr>
              <a:spLocks noChangeShapeType="1"/>
            </p:cNvSpPr>
            <p:nvPr/>
          </p:nvSpPr>
          <p:spPr bwMode="auto">
            <a:xfrm>
              <a:off x="576" y="1152"/>
              <a:ext cx="182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 name="Line 10"/>
            <p:cNvSpPr>
              <a:spLocks noChangeShapeType="1"/>
            </p:cNvSpPr>
            <p:nvPr/>
          </p:nvSpPr>
          <p:spPr bwMode="auto">
            <a:xfrm>
              <a:off x="576" y="1402"/>
              <a:ext cx="18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11"/>
            <p:cNvSpPr>
              <a:spLocks noChangeShapeType="1"/>
            </p:cNvSpPr>
            <p:nvPr/>
          </p:nvSpPr>
          <p:spPr bwMode="auto">
            <a:xfrm>
              <a:off x="576" y="3575"/>
              <a:ext cx="182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12"/>
            <p:cNvSpPr>
              <a:spLocks noChangeShapeType="1"/>
            </p:cNvSpPr>
            <p:nvPr/>
          </p:nvSpPr>
          <p:spPr bwMode="auto">
            <a:xfrm>
              <a:off x="576" y="1152"/>
              <a:ext cx="0" cy="242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13"/>
            <p:cNvSpPr>
              <a:spLocks noChangeShapeType="1"/>
            </p:cNvSpPr>
            <p:nvPr/>
          </p:nvSpPr>
          <p:spPr bwMode="auto">
            <a:xfrm>
              <a:off x="1552" y="1152"/>
              <a:ext cx="0" cy="24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Line 14"/>
            <p:cNvSpPr>
              <a:spLocks noChangeShapeType="1"/>
            </p:cNvSpPr>
            <p:nvPr/>
          </p:nvSpPr>
          <p:spPr bwMode="auto">
            <a:xfrm>
              <a:off x="2400" y="1152"/>
              <a:ext cx="0" cy="242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41118417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228599" y="689267"/>
            <a:ext cx="10754591"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lang="zh-CN" altLang="en-US">
                <a:solidFill>
                  <a:schemeClr val="tx1"/>
                </a:solidFill>
                <a:latin typeface="Arial" panose="020B0604020202020204" pitchFamily="34" charset="0"/>
              </a:rPr>
              <a:t>故障实例</a:t>
            </a:r>
            <a:r>
              <a:rPr lang="en-US" altLang="zh-CN">
                <a:solidFill>
                  <a:schemeClr val="tx1"/>
                </a:solidFill>
                <a:latin typeface="Arial" panose="020B0604020202020204" pitchFamily="34" charset="0"/>
              </a:rPr>
              <a:t>2</a:t>
            </a:r>
            <a:r>
              <a:rPr lang="zh-CN" altLang="en-US">
                <a:solidFill>
                  <a:schemeClr val="tx1"/>
                </a:solidFill>
                <a:latin typeface="Arial" panose="020B0604020202020204" pitchFamily="34" charset="0"/>
              </a:rPr>
              <a:t>：设故障恰好</a:t>
            </a:r>
            <a:r>
              <a:rPr lang="zh-CN" altLang="en-US">
                <a:solidFill>
                  <a:srgbClr val="FF0000"/>
                </a:solidFill>
                <a:latin typeface="Arial" panose="020B0604020202020204" pitchFamily="34" charset="0"/>
              </a:rPr>
              <a:t>发生在</a:t>
            </a:r>
            <a:r>
              <a:rPr lang="en-US" altLang="zh-CN">
                <a:solidFill>
                  <a:srgbClr val="FF0000"/>
                </a:solidFill>
                <a:latin typeface="Arial" panose="020B0604020202020204" pitchFamily="34" charset="0"/>
              </a:rPr>
              <a:t>T2</a:t>
            </a:r>
            <a:r>
              <a:rPr lang="zh-CN" altLang="en-US">
                <a:solidFill>
                  <a:srgbClr val="FF0000"/>
                </a:solidFill>
                <a:latin typeface="Arial" panose="020B0604020202020204" pitchFamily="34" charset="0"/>
              </a:rPr>
              <a:t>的</a:t>
            </a:r>
            <a:r>
              <a:rPr lang="en-US" altLang="zh-CN">
                <a:solidFill>
                  <a:srgbClr val="FF0000"/>
                </a:solidFill>
                <a:latin typeface="Arial" panose="020B0604020202020204" pitchFamily="34" charset="0"/>
              </a:rPr>
              <a:t>WRITE(C)</a:t>
            </a:r>
            <a:r>
              <a:rPr lang="zh-CN" altLang="en-US">
                <a:solidFill>
                  <a:srgbClr val="FF0000"/>
                </a:solidFill>
                <a:latin typeface="Arial" panose="020B0604020202020204" pitchFamily="34" charset="0"/>
              </a:rPr>
              <a:t>操作之后。</a:t>
            </a:r>
          </a:p>
          <a:p>
            <a:pPr algn="l" eaLnBrk="1" hangingPunct="1"/>
            <a:r>
              <a:rPr lang="zh-CN" altLang="en-US">
                <a:solidFill>
                  <a:schemeClr val="tx1"/>
                </a:solidFill>
                <a:latin typeface="Arial" panose="020B0604020202020204" pitchFamily="34" charset="0"/>
              </a:rPr>
              <a:t>日志内容如下：           </a:t>
            </a:r>
          </a:p>
          <a:p>
            <a:pPr algn="l" eaLnBrk="1" hangingPunct="1"/>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T1                           T2</a:t>
            </a:r>
          </a:p>
          <a:p>
            <a:pPr algn="l" eaLnBrk="1" hangingPunct="1"/>
            <a:r>
              <a:rPr lang="en-US" altLang="zh-CN">
                <a:solidFill>
                  <a:schemeClr val="tx1"/>
                </a:solidFill>
                <a:latin typeface="Arial" panose="020B0604020202020204" pitchFamily="34" charset="0"/>
              </a:rPr>
              <a:t>        &lt;T1,start&gt;</a:t>
            </a:r>
          </a:p>
          <a:p>
            <a:pPr algn="l" eaLnBrk="1" hangingPunct="1"/>
            <a:r>
              <a:rPr lang="en-US" altLang="zh-CN">
                <a:solidFill>
                  <a:schemeClr val="tx1"/>
                </a:solidFill>
                <a:latin typeface="Arial" panose="020B0604020202020204" pitchFamily="34" charset="0"/>
              </a:rPr>
              <a:t>       &lt;T1,A,950&gt;</a:t>
            </a:r>
          </a:p>
          <a:p>
            <a:pPr algn="l" eaLnBrk="1" hangingPunct="1"/>
            <a:r>
              <a:rPr lang="en-US" altLang="zh-CN">
                <a:solidFill>
                  <a:schemeClr val="tx1"/>
                </a:solidFill>
                <a:latin typeface="Arial" panose="020B0604020202020204" pitchFamily="34" charset="0"/>
              </a:rPr>
              <a:t>       &lt;T1,B,2050&gt;</a:t>
            </a:r>
          </a:p>
          <a:p>
            <a:pPr algn="l" eaLnBrk="1" hangingPunct="1"/>
            <a:r>
              <a:rPr lang="en-US" altLang="zh-CN">
                <a:solidFill>
                  <a:schemeClr val="tx1"/>
                </a:solidFill>
                <a:latin typeface="Arial" panose="020B0604020202020204" pitchFamily="34" charset="0"/>
              </a:rPr>
              <a:t>       &lt;T1,commit&gt;</a:t>
            </a:r>
          </a:p>
          <a:p>
            <a:pPr algn="l" eaLnBrk="1" hangingPunct="1"/>
            <a:r>
              <a:rPr lang="en-US" altLang="zh-CN">
                <a:solidFill>
                  <a:schemeClr val="tx1"/>
                </a:solidFill>
                <a:latin typeface="Arial" panose="020B0604020202020204" pitchFamily="34" charset="0"/>
              </a:rPr>
              <a:t>                                     &lt;T2,start&gt;</a:t>
            </a:r>
          </a:p>
          <a:p>
            <a:pPr algn="l" eaLnBrk="1" hangingPunct="1"/>
            <a:r>
              <a:rPr lang="en-US" altLang="zh-CN">
                <a:solidFill>
                  <a:schemeClr val="tx1"/>
                </a:solidFill>
                <a:latin typeface="Arial" panose="020B0604020202020204" pitchFamily="34" charset="0"/>
              </a:rPr>
              <a:t>                                     &lt;T2,C,600&gt;</a:t>
            </a:r>
          </a:p>
          <a:p>
            <a:pPr algn="l" eaLnBrk="1" hangingPunct="1"/>
            <a:r>
              <a:rPr lang="zh-CN" altLang="en-US">
                <a:solidFill>
                  <a:schemeClr val="tx1"/>
                </a:solidFill>
                <a:latin typeface="Arial" panose="020B0604020202020204" pitchFamily="34" charset="0"/>
              </a:rPr>
              <a:t>数据库中</a:t>
            </a:r>
            <a:r>
              <a:rPr lang="en-US" altLang="zh-CN">
                <a:solidFill>
                  <a:srgbClr val="FF0000"/>
                </a:solidFill>
                <a:latin typeface="Arial" panose="020B0604020202020204" pitchFamily="34" charset="0"/>
              </a:rPr>
              <a:t>A</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B</a:t>
            </a:r>
            <a:r>
              <a:rPr lang="zh-CN" altLang="en-US">
                <a:solidFill>
                  <a:srgbClr val="FF0000"/>
                </a:solidFill>
                <a:latin typeface="Arial" panose="020B0604020202020204" pitchFamily="34" charset="0"/>
              </a:rPr>
              <a:t>值已改变</a:t>
            </a:r>
            <a:r>
              <a:rPr lang="zh-CN" altLang="en-US">
                <a:solidFill>
                  <a:schemeClr val="tx1"/>
                </a:solidFill>
                <a:latin typeface="Arial" panose="020B0604020202020204" pitchFamily="34" charset="0"/>
              </a:rPr>
              <a:t>，</a:t>
            </a:r>
            <a:r>
              <a:rPr lang="en-US" altLang="zh-CN">
                <a:solidFill>
                  <a:srgbClr val="FF0000"/>
                </a:solidFill>
                <a:latin typeface="Arial" panose="020B0604020202020204" pitchFamily="34" charset="0"/>
              </a:rPr>
              <a:t>C</a:t>
            </a:r>
            <a:r>
              <a:rPr lang="zh-CN" altLang="en-US">
                <a:solidFill>
                  <a:srgbClr val="FF0000"/>
                </a:solidFill>
                <a:latin typeface="Arial" panose="020B0604020202020204" pitchFamily="34" charset="0"/>
              </a:rPr>
              <a:t>值未改变</a:t>
            </a:r>
            <a:r>
              <a:rPr lang="zh-CN" altLang="en-US">
                <a:solidFill>
                  <a:schemeClr val="tx1"/>
                </a:solidFill>
                <a:latin typeface="Arial" panose="020B0604020202020204" pitchFamily="34" charset="0"/>
              </a:rPr>
              <a:t>。</a:t>
            </a:r>
          </a:p>
          <a:p>
            <a:pPr algn="l" eaLnBrk="1" hangingPunct="1"/>
            <a:r>
              <a:rPr lang="zh-CN" altLang="en-US">
                <a:solidFill>
                  <a:srgbClr val="FF0000"/>
                </a:solidFill>
                <a:latin typeface="Arial" panose="020B0604020202020204" pitchFamily="34" charset="0"/>
              </a:rPr>
              <a:t>数据库恢复机制：需要执行</a:t>
            </a:r>
            <a:r>
              <a:rPr lang="en-US" altLang="zh-CN">
                <a:solidFill>
                  <a:srgbClr val="FF0000"/>
                </a:solidFill>
                <a:latin typeface="Arial" panose="020B0604020202020204" pitchFamily="34" charset="0"/>
              </a:rPr>
              <a:t>REDO</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T1</a:t>
            </a:r>
            <a:r>
              <a:rPr lang="zh-CN" altLang="en-US">
                <a:solidFill>
                  <a:srgbClr val="FF0000"/>
                </a:solidFill>
                <a:latin typeface="Arial" panose="020B0604020202020204" pitchFamily="34" charset="0"/>
              </a:rPr>
              <a:t>）。</a:t>
            </a:r>
          </a:p>
          <a:p>
            <a:pPr algn="l" eaLnBrk="1" hangingPunct="1"/>
            <a:r>
              <a:rPr lang="zh-CN" altLang="en-US">
                <a:solidFill>
                  <a:srgbClr val="FF0000"/>
                </a:solidFill>
                <a:latin typeface="Arial" panose="020B0604020202020204" pitchFamily="34" charset="0"/>
              </a:rPr>
              <a:t>结果：</a:t>
            </a:r>
            <a:r>
              <a:rPr lang="en-US" altLang="zh-CN">
                <a:solidFill>
                  <a:srgbClr val="FF0000"/>
                </a:solidFill>
                <a:latin typeface="Arial" panose="020B0604020202020204" pitchFamily="34" charset="0"/>
              </a:rPr>
              <a:t>A=950</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B=2050</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C=700</a:t>
            </a:r>
            <a:r>
              <a:rPr lang="zh-CN" altLang="en-US">
                <a:solidFill>
                  <a:srgbClr val="FF0000"/>
                </a:solidFill>
                <a:latin typeface="Arial" panose="020B0604020202020204" pitchFamily="34" charset="0"/>
              </a:rPr>
              <a:t>。</a:t>
            </a:r>
          </a:p>
        </p:txBody>
      </p:sp>
      <p:grpSp>
        <p:nvGrpSpPr>
          <p:cNvPr id="6" name="Group 3"/>
          <p:cNvGrpSpPr>
            <a:grpSpLocks/>
          </p:cNvGrpSpPr>
          <p:nvPr/>
        </p:nvGrpSpPr>
        <p:grpSpPr bwMode="auto">
          <a:xfrm>
            <a:off x="228599" y="2518067"/>
            <a:ext cx="761387" cy="3048000"/>
            <a:chOff x="192" y="1056"/>
            <a:chExt cx="240" cy="1536"/>
          </a:xfrm>
        </p:grpSpPr>
        <p:sp>
          <p:nvSpPr>
            <p:cNvPr id="7" name="Line 4"/>
            <p:cNvSpPr>
              <a:spLocks noChangeShapeType="1"/>
            </p:cNvSpPr>
            <p:nvPr/>
          </p:nvSpPr>
          <p:spPr bwMode="auto">
            <a:xfrm>
              <a:off x="432" y="1056"/>
              <a:ext cx="0" cy="15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5"/>
            <p:cNvSpPr txBox="1">
              <a:spLocks noChangeArrowheads="1"/>
            </p:cNvSpPr>
            <p:nvPr/>
          </p:nvSpPr>
          <p:spPr bwMode="auto">
            <a:xfrm>
              <a:off x="192" y="1248"/>
              <a:ext cx="240"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zh-CN" altLang="en-US">
                  <a:solidFill>
                    <a:schemeClr val="tx1"/>
                  </a:solidFill>
                  <a:latin typeface="Arial" panose="020B0604020202020204" pitchFamily="34" charset="0"/>
                  <a:ea typeface="宋体" panose="02010600030101010101" pitchFamily="2" charset="-122"/>
                </a:rPr>
                <a:t>时</a:t>
              </a:r>
            </a:p>
            <a:p>
              <a:pPr algn="l" eaLnBrk="1" hangingPunct="1">
                <a:spcBef>
                  <a:spcPct val="50000"/>
                </a:spcBef>
              </a:pPr>
              <a:r>
                <a:rPr lang="zh-CN" altLang="en-US">
                  <a:solidFill>
                    <a:schemeClr val="tx1"/>
                  </a:solidFill>
                  <a:latin typeface="Arial" panose="020B0604020202020204" pitchFamily="34" charset="0"/>
                  <a:ea typeface="宋体" panose="02010600030101010101" pitchFamily="2" charset="-122"/>
                </a:rPr>
                <a:t>间</a:t>
              </a:r>
            </a:p>
          </p:txBody>
        </p:sp>
      </p:grpSp>
    </p:spTree>
    <p:extLst>
      <p:ext uri="{BB962C8B-B14F-4D97-AF65-F5344CB8AC3E}">
        <p14:creationId xmlns:p14="http://schemas.microsoft.com/office/powerpoint/2010/main" val="3524293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heckerboard(across)">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checkerboard(across)">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checkerboard(across)">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checkerboard(across)">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checkerboard(across)">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checkerboard(across)">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checkerboard(across)">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checkerboard(across)">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467592" y="734296"/>
            <a:ext cx="11170227" cy="58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90000"/>
              </a:lnSpc>
            </a:pPr>
            <a:r>
              <a:rPr lang="zh-CN" altLang="en-US">
                <a:solidFill>
                  <a:schemeClr val="tx1"/>
                </a:solidFill>
                <a:latin typeface="Arial" panose="020B0604020202020204" pitchFamily="34" charset="0"/>
              </a:rPr>
              <a:t>故障实例</a:t>
            </a:r>
            <a:r>
              <a:rPr lang="en-US" altLang="zh-CN">
                <a:solidFill>
                  <a:schemeClr val="tx1"/>
                </a:solidFill>
                <a:latin typeface="Arial" panose="020B0604020202020204" pitchFamily="34" charset="0"/>
              </a:rPr>
              <a:t>3</a:t>
            </a:r>
            <a:r>
              <a:rPr lang="zh-CN" altLang="en-US">
                <a:solidFill>
                  <a:schemeClr val="tx1"/>
                </a:solidFill>
                <a:latin typeface="Arial" panose="020B0604020202020204" pitchFamily="34" charset="0"/>
              </a:rPr>
              <a:t>：设故障恰好</a:t>
            </a:r>
            <a:r>
              <a:rPr lang="zh-CN" altLang="en-US">
                <a:solidFill>
                  <a:srgbClr val="FF0000"/>
                </a:solidFill>
                <a:latin typeface="Arial" panose="020B0604020202020204" pitchFamily="34" charset="0"/>
              </a:rPr>
              <a:t>发生在</a:t>
            </a:r>
            <a:r>
              <a:rPr lang="en-US" altLang="zh-CN">
                <a:solidFill>
                  <a:srgbClr val="FF0000"/>
                </a:solidFill>
                <a:latin typeface="Arial" panose="020B0604020202020204" pitchFamily="34" charset="0"/>
              </a:rPr>
              <a:t>&lt;T2,commit&gt;</a:t>
            </a:r>
            <a:r>
              <a:rPr lang="zh-CN" altLang="en-US">
                <a:solidFill>
                  <a:srgbClr val="FF0000"/>
                </a:solidFill>
                <a:latin typeface="Arial" panose="020B0604020202020204" pitchFamily="34" charset="0"/>
              </a:rPr>
              <a:t>之后。</a:t>
            </a:r>
          </a:p>
          <a:p>
            <a:pPr algn="l" eaLnBrk="1" hangingPunct="1">
              <a:lnSpc>
                <a:spcPct val="90000"/>
              </a:lnSpc>
            </a:pPr>
            <a:r>
              <a:rPr lang="zh-CN" altLang="en-US">
                <a:solidFill>
                  <a:schemeClr val="tx1"/>
                </a:solidFill>
                <a:latin typeface="Arial" panose="020B0604020202020204" pitchFamily="34" charset="0"/>
              </a:rPr>
              <a:t>日志内容如下：</a:t>
            </a:r>
          </a:p>
          <a:p>
            <a:pPr algn="l" eaLnBrk="1" hangingPunct="1">
              <a:lnSpc>
                <a:spcPct val="90000"/>
              </a:lnSpc>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T1                                  T2           </a:t>
            </a:r>
          </a:p>
          <a:p>
            <a:pPr algn="l" eaLnBrk="1" hangingPunct="1">
              <a:lnSpc>
                <a:spcPct val="90000"/>
              </a:lnSpc>
            </a:pPr>
            <a:r>
              <a:rPr lang="en-US" altLang="zh-CN">
                <a:solidFill>
                  <a:schemeClr val="tx1"/>
                </a:solidFill>
                <a:latin typeface="Arial" panose="020B0604020202020204" pitchFamily="34" charset="0"/>
              </a:rPr>
              <a:t>       &lt;T1,start&gt;</a:t>
            </a:r>
          </a:p>
          <a:p>
            <a:pPr algn="l" eaLnBrk="1" hangingPunct="1">
              <a:lnSpc>
                <a:spcPct val="90000"/>
              </a:lnSpc>
            </a:pPr>
            <a:r>
              <a:rPr lang="en-US" altLang="zh-CN">
                <a:solidFill>
                  <a:schemeClr val="tx1"/>
                </a:solidFill>
                <a:latin typeface="Arial" panose="020B0604020202020204" pitchFamily="34" charset="0"/>
              </a:rPr>
              <a:t>       &lt;T1,A,950&gt;</a:t>
            </a:r>
          </a:p>
          <a:p>
            <a:pPr algn="l" eaLnBrk="1" hangingPunct="1">
              <a:lnSpc>
                <a:spcPct val="90000"/>
              </a:lnSpc>
            </a:pPr>
            <a:r>
              <a:rPr lang="en-US" altLang="zh-CN">
                <a:solidFill>
                  <a:schemeClr val="tx1"/>
                </a:solidFill>
                <a:latin typeface="Arial" panose="020B0604020202020204" pitchFamily="34" charset="0"/>
              </a:rPr>
              <a:t>       &lt;T1,B,2050&gt;</a:t>
            </a:r>
          </a:p>
          <a:p>
            <a:pPr algn="l" eaLnBrk="1" hangingPunct="1">
              <a:lnSpc>
                <a:spcPct val="90000"/>
              </a:lnSpc>
            </a:pPr>
            <a:r>
              <a:rPr lang="en-US" altLang="zh-CN">
                <a:solidFill>
                  <a:schemeClr val="tx1"/>
                </a:solidFill>
                <a:latin typeface="Arial" panose="020B0604020202020204" pitchFamily="34" charset="0"/>
              </a:rPr>
              <a:t>       &lt;T1,commit&gt;</a:t>
            </a:r>
          </a:p>
          <a:p>
            <a:pPr algn="l" eaLnBrk="1" hangingPunct="1">
              <a:lnSpc>
                <a:spcPct val="90000"/>
              </a:lnSpc>
            </a:pPr>
            <a:r>
              <a:rPr lang="en-US" altLang="zh-CN">
                <a:solidFill>
                  <a:schemeClr val="tx1"/>
                </a:solidFill>
                <a:latin typeface="Arial" panose="020B0604020202020204" pitchFamily="34" charset="0"/>
              </a:rPr>
              <a:t>                                           &lt;T2,start&gt;</a:t>
            </a:r>
          </a:p>
          <a:p>
            <a:pPr algn="l" eaLnBrk="1" hangingPunct="1">
              <a:lnSpc>
                <a:spcPct val="90000"/>
              </a:lnSpc>
            </a:pPr>
            <a:r>
              <a:rPr lang="en-US" altLang="zh-CN">
                <a:solidFill>
                  <a:schemeClr val="tx1"/>
                </a:solidFill>
                <a:latin typeface="Arial" panose="020B0604020202020204" pitchFamily="34" charset="0"/>
              </a:rPr>
              <a:t>                                           &lt;T2,C,600&gt;</a:t>
            </a:r>
          </a:p>
          <a:p>
            <a:pPr algn="l" eaLnBrk="1" hangingPunct="1">
              <a:lnSpc>
                <a:spcPct val="90000"/>
              </a:lnSpc>
            </a:pPr>
            <a:r>
              <a:rPr lang="en-US" altLang="zh-CN">
                <a:solidFill>
                  <a:schemeClr val="tx1"/>
                </a:solidFill>
                <a:latin typeface="Arial" panose="020B0604020202020204" pitchFamily="34" charset="0"/>
              </a:rPr>
              <a:t>                                           &lt;T2,commit&gt;</a:t>
            </a:r>
          </a:p>
          <a:p>
            <a:pPr algn="l" eaLnBrk="1" hangingPunct="1">
              <a:lnSpc>
                <a:spcPct val="90000"/>
              </a:lnSpc>
            </a:pPr>
            <a:r>
              <a:rPr lang="zh-CN" altLang="en-US">
                <a:solidFill>
                  <a:schemeClr val="tx1"/>
                </a:solidFill>
                <a:latin typeface="Arial" panose="020B0604020202020204" pitchFamily="34" charset="0"/>
              </a:rPr>
              <a:t>数据库中</a:t>
            </a:r>
            <a:r>
              <a:rPr lang="en-US" altLang="zh-CN">
                <a:solidFill>
                  <a:srgbClr val="FF0000"/>
                </a:solidFill>
                <a:latin typeface="Arial" panose="020B0604020202020204" pitchFamily="34" charset="0"/>
              </a:rPr>
              <a:t>A</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B</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C</a:t>
            </a:r>
            <a:r>
              <a:rPr lang="zh-CN" altLang="en-US">
                <a:solidFill>
                  <a:srgbClr val="FF0000"/>
                </a:solidFill>
                <a:latin typeface="Arial" panose="020B0604020202020204" pitchFamily="34" charset="0"/>
              </a:rPr>
              <a:t>值已改变。</a:t>
            </a:r>
          </a:p>
          <a:p>
            <a:pPr algn="l" eaLnBrk="1" hangingPunct="1">
              <a:lnSpc>
                <a:spcPct val="90000"/>
              </a:lnSpc>
            </a:pPr>
            <a:r>
              <a:rPr lang="zh-CN" altLang="en-US">
                <a:solidFill>
                  <a:srgbClr val="FF0000"/>
                </a:solidFill>
                <a:latin typeface="Arial" panose="020B0604020202020204" pitchFamily="34" charset="0"/>
              </a:rPr>
              <a:t>数据库恢复机制</a:t>
            </a:r>
            <a:r>
              <a:rPr lang="en-US" altLang="zh-CN">
                <a:solidFill>
                  <a:srgbClr val="FF0000"/>
                </a:solidFill>
                <a:latin typeface="Arial" panose="020B0604020202020204" pitchFamily="34" charset="0"/>
              </a:rPr>
              <a:t>:</a:t>
            </a:r>
            <a:r>
              <a:rPr lang="zh-CN" altLang="en-US">
                <a:solidFill>
                  <a:srgbClr val="FF0000"/>
                </a:solidFill>
                <a:latin typeface="Arial" panose="020B0604020202020204" pitchFamily="34" charset="0"/>
              </a:rPr>
              <a:t>需要执行</a:t>
            </a:r>
            <a:r>
              <a:rPr lang="en-US" altLang="zh-CN">
                <a:solidFill>
                  <a:srgbClr val="FF0000"/>
                </a:solidFill>
                <a:latin typeface="Arial" panose="020B0604020202020204" pitchFamily="34" charset="0"/>
              </a:rPr>
              <a:t>REDO(T1),REDO(T2)</a:t>
            </a:r>
            <a:r>
              <a:rPr lang="zh-CN" altLang="en-US">
                <a:solidFill>
                  <a:srgbClr val="FF0000"/>
                </a:solidFill>
                <a:latin typeface="Arial" panose="020B0604020202020204" pitchFamily="34" charset="0"/>
              </a:rPr>
              <a:t>。</a:t>
            </a:r>
          </a:p>
          <a:p>
            <a:pPr algn="l" eaLnBrk="1" hangingPunct="1">
              <a:lnSpc>
                <a:spcPct val="90000"/>
              </a:lnSpc>
            </a:pPr>
            <a:r>
              <a:rPr lang="zh-CN" altLang="en-US">
                <a:solidFill>
                  <a:srgbClr val="FF0000"/>
                </a:solidFill>
                <a:latin typeface="Arial" panose="020B0604020202020204" pitchFamily="34" charset="0"/>
              </a:rPr>
              <a:t>结果：</a:t>
            </a:r>
            <a:r>
              <a:rPr lang="en-US" altLang="zh-CN">
                <a:solidFill>
                  <a:srgbClr val="FF0000"/>
                </a:solidFill>
                <a:latin typeface="Arial" panose="020B0604020202020204" pitchFamily="34" charset="0"/>
              </a:rPr>
              <a:t>A=950</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B=2050</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C=600</a:t>
            </a:r>
            <a:r>
              <a:rPr lang="zh-CN" altLang="en-US">
                <a:solidFill>
                  <a:srgbClr val="FF0000"/>
                </a:solidFill>
                <a:latin typeface="Arial" panose="020B0604020202020204" pitchFamily="34" charset="0"/>
              </a:rPr>
              <a:t>。</a:t>
            </a:r>
          </a:p>
        </p:txBody>
      </p:sp>
      <p:grpSp>
        <p:nvGrpSpPr>
          <p:cNvPr id="6" name="Group 3"/>
          <p:cNvGrpSpPr>
            <a:grpSpLocks/>
          </p:cNvGrpSpPr>
          <p:nvPr/>
        </p:nvGrpSpPr>
        <p:grpSpPr bwMode="auto">
          <a:xfrm>
            <a:off x="467593" y="2258296"/>
            <a:ext cx="859248" cy="3200400"/>
            <a:chOff x="192" y="1056"/>
            <a:chExt cx="240" cy="1536"/>
          </a:xfrm>
        </p:grpSpPr>
        <p:sp>
          <p:nvSpPr>
            <p:cNvPr id="7" name="Line 4"/>
            <p:cNvSpPr>
              <a:spLocks noChangeShapeType="1"/>
            </p:cNvSpPr>
            <p:nvPr/>
          </p:nvSpPr>
          <p:spPr bwMode="auto">
            <a:xfrm>
              <a:off x="432" y="1056"/>
              <a:ext cx="0" cy="15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5"/>
            <p:cNvSpPr txBox="1">
              <a:spLocks noChangeArrowheads="1"/>
            </p:cNvSpPr>
            <p:nvPr/>
          </p:nvSpPr>
          <p:spPr bwMode="auto">
            <a:xfrm>
              <a:off x="192" y="1248"/>
              <a:ext cx="240"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zh-CN" altLang="en-US">
                  <a:solidFill>
                    <a:schemeClr val="tx1"/>
                  </a:solidFill>
                  <a:latin typeface="Arial" panose="020B0604020202020204" pitchFamily="34" charset="0"/>
                  <a:ea typeface="宋体" panose="02010600030101010101" pitchFamily="2" charset="-122"/>
                </a:rPr>
                <a:t>时</a:t>
              </a:r>
            </a:p>
            <a:p>
              <a:pPr algn="l" eaLnBrk="1" hangingPunct="1">
                <a:spcBef>
                  <a:spcPct val="50000"/>
                </a:spcBef>
              </a:pPr>
              <a:r>
                <a:rPr lang="zh-CN" altLang="en-US">
                  <a:solidFill>
                    <a:schemeClr val="tx1"/>
                  </a:solidFill>
                  <a:latin typeface="Arial" panose="020B0604020202020204" pitchFamily="34" charset="0"/>
                  <a:ea typeface="宋体" panose="02010600030101010101" pitchFamily="2" charset="-122"/>
                </a:rPr>
                <a:t>间</a:t>
              </a:r>
            </a:p>
          </p:txBody>
        </p:sp>
      </p:grpSp>
    </p:spTree>
    <p:extLst>
      <p:ext uri="{BB962C8B-B14F-4D97-AF65-F5344CB8AC3E}">
        <p14:creationId xmlns:p14="http://schemas.microsoft.com/office/powerpoint/2010/main" val="1599963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amond(in)">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amond(in)">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amond(in)">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amond(in)">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diamond(in)">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diamond(in)">
                                      <p:cBhvr>
                                        <p:cTn id="42" dur="20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diamond(in)">
                                      <p:cBhvr>
                                        <p:cTn id="47" dur="20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diamond(in)">
                                      <p:cBhvr>
                                        <p:cTn id="52" dur="20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diamond(in)">
                                      <p:cBhvr>
                                        <p:cTn id="57" dur="20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diamond(in)">
                                      <p:cBhvr>
                                        <p:cTn id="62" dur="20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diamond(in)">
                                      <p:cBhvr>
                                        <p:cTn id="67" dur="20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381000" y="609600"/>
            <a:ext cx="112776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lang="en-US" altLang="zh-CN">
                <a:solidFill>
                  <a:srgbClr val="FF0000"/>
                </a:solidFill>
              </a:rPr>
              <a:t>2</a:t>
            </a:r>
            <a:r>
              <a:rPr lang="zh-CN" altLang="en-US">
                <a:solidFill>
                  <a:srgbClr val="FF0000"/>
                </a:solidFill>
              </a:rPr>
              <a:t>、即时更新技术</a:t>
            </a:r>
          </a:p>
          <a:p>
            <a:pPr algn="l" eaLnBrk="1" hangingPunct="1"/>
            <a:r>
              <a:rPr lang="zh-CN" altLang="en-US">
                <a:solidFill>
                  <a:schemeClr val="bg2"/>
                </a:solidFill>
              </a:rPr>
              <a:t>❀</a:t>
            </a:r>
            <a:r>
              <a:rPr lang="zh-CN" altLang="en-US">
                <a:solidFill>
                  <a:schemeClr val="tx1"/>
                </a:solidFill>
              </a:rPr>
              <a:t>非提交更新：处于活动状态的事务直接在数据库上实施的更新。</a:t>
            </a:r>
          </a:p>
          <a:p>
            <a:pPr algn="l" eaLnBrk="1" hangingPunct="1"/>
            <a:r>
              <a:rPr lang="zh-CN" altLang="en-US">
                <a:solidFill>
                  <a:schemeClr val="bg2"/>
                </a:solidFill>
              </a:rPr>
              <a:t>❀</a:t>
            </a:r>
            <a:r>
              <a:rPr lang="zh-CN" altLang="en-US">
                <a:solidFill>
                  <a:schemeClr val="tx1"/>
                </a:solidFill>
              </a:rPr>
              <a:t>即时更新协议：</a:t>
            </a:r>
          </a:p>
          <a:p>
            <a:pPr algn="l" eaLnBrk="1" hangingPunct="1"/>
            <a:r>
              <a:rPr lang="zh-CN" altLang="en-US">
                <a:solidFill>
                  <a:srgbClr val="003300"/>
                </a:solidFill>
              </a:rPr>
              <a:t>（</a:t>
            </a:r>
            <a:r>
              <a:rPr lang="en-US" altLang="zh-CN">
                <a:solidFill>
                  <a:srgbClr val="003300"/>
                </a:solidFill>
              </a:rPr>
              <a:t>1</a:t>
            </a:r>
            <a:r>
              <a:rPr lang="zh-CN" altLang="en-US">
                <a:solidFill>
                  <a:srgbClr val="003300"/>
                </a:solidFill>
              </a:rPr>
              <a:t>）在所有</a:t>
            </a:r>
            <a:r>
              <a:rPr lang="en-US" altLang="zh-CN">
                <a:solidFill>
                  <a:srgbClr val="003300"/>
                </a:solidFill>
              </a:rPr>
              <a:t>&lt;T,X,V1,V2&gt;</a:t>
            </a:r>
            <a:r>
              <a:rPr lang="zh-CN" altLang="en-US">
                <a:solidFill>
                  <a:srgbClr val="003300"/>
                </a:solidFill>
              </a:rPr>
              <a:t>型</a:t>
            </a:r>
            <a:r>
              <a:rPr lang="zh-CN" altLang="en-US">
                <a:solidFill>
                  <a:srgbClr val="FF0000"/>
                </a:solidFill>
              </a:rPr>
              <a:t>日志记录</a:t>
            </a:r>
            <a:r>
              <a:rPr lang="zh-CN" altLang="en-US">
                <a:solidFill>
                  <a:srgbClr val="003300"/>
                </a:solidFill>
              </a:rPr>
              <a:t>安全地存储到永恒存储器之前，事务</a:t>
            </a:r>
            <a:r>
              <a:rPr lang="en-US" altLang="zh-CN">
                <a:solidFill>
                  <a:srgbClr val="003300"/>
                </a:solidFill>
              </a:rPr>
              <a:t>T</a:t>
            </a:r>
            <a:r>
              <a:rPr lang="zh-CN" altLang="en-US">
                <a:solidFill>
                  <a:srgbClr val="003300"/>
                </a:solidFill>
              </a:rPr>
              <a:t>不能更新数据库。</a:t>
            </a:r>
          </a:p>
          <a:p>
            <a:pPr algn="l" eaLnBrk="1" hangingPunct="1"/>
            <a:r>
              <a:rPr lang="zh-CN" altLang="en-US">
                <a:solidFill>
                  <a:srgbClr val="003300"/>
                </a:solidFill>
              </a:rPr>
              <a:t>（</a:t>
            </a:r>
            <a:r>
              <a:rPr lang="en-US" altLang="zh-CN">
                <a:solidFill>
                  <a:srgbClr val="003300"/>
                </a:solidFill>
              </a:rPr>
              <a:t>2</a:t>
            </a:r>
            <a:r>
              <a:rPr lang="zh-CN" altLang="en-US">
                <a:solidFill>
                  <a:srgbClr val="003300"/>
                </a:solidFill>
              </a:rPr>
              <a:t>）在所有</a:t>
            </a:r>
            <a:r>
              <a:rPr lang="en-US" altLang="zh-CN">
                <a:solidFill>
                  <a:srgbClr val="003300"/>
                </a:solidFill>
              </a:rPr>
              <a:t>&lt;T,X,V1,V2&gt;</a:t>
            </a:r>
            <a:r>
              <a:rPr lang="zh-CN" altLang="en-US">
                <a:solidFill>
                  <a:srgbClr val="003300"/>
                </a:solidFill>
              </a:rPr>
              <a:t>型</a:t>
            </a:r>
            <a:r>
              <a:rPr lang="zh-CN" altLang="en-US">
                <a:solidFill>
                  <a:srgbClr val="FF0000"/>
                </a:solidFill>
              </a:rPr>
              <a:t>日志记录</a:t>
            </a:r>
            <a:r>
              <a:rPr lang="zh-CN" altLang="en-US">
                <a:solidFill>
                  <a:srgbClr val="003300"/>
                </a:solidFill>
              </a:rPr>
              <a:t>安全地存储到永恒存储器之前，不允许事务</a:t>
            </a:r>
            <a:r>
              <a:rPr lang="en-US" altLang="zh-CN">
                <a:solidFill>
                  <a:srgbClr val="003300"/>
                </a:solidFill>
              </a:rPr>
              <a:t>T</a:t>
            </a:r>
            <a:r>
              <a:rPr lang="zh-CN" altLang="en-US">
                <a:solidFill>
                  <a:srgbClr val="003300"/>
                </a:solidFill>
              </a:rPr>
              <a:t>提交。</a:t>
            </a:r>
          </a:p>
          <a:p>
            <a:pPr algn="l" eaLnBrk="1" hangingPunct="1"/>
            <a:endParaRPr lang="en-US" altLang="zh-CN">
              <a:solidFill>
                <a:srgbClr val="0033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37054755"/>
      </p:ex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422563" y="845127"/>
            <a:ext cx="11132127"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zh-CN" altLang="en-US">
                <a:solidFill>
                  <a:schemeClr val="tx1"/>
                </a:solidFill>
                <a:latin typeface="Arial" panose="020B0604020202020204" pitchFamily="34" charset="0"/>
              </a:rPr>
              <a:t>即时更新技术运行事务</a:t>
            </a:r>
            <a:r>
              <a:rPr lang="en-US" altLang="zh-CN">
                <a:solidFill>
                  <a:schemeClr val="tx1"/>
                </a:solidFill>
                <a:latin typeface="Arial" panose="020B0604020202020204" pitchFamily="34" charset="0"/>
              </a:rPr>
              <a:t>T</a:t>
            </a:r>
            <a:r>
              <a:rPr lang="zh-CN" altLang="en-US">
                <a:solidFill>
                  <a:schemeClr val="tx1"/>
                </a:solidFill>
                <a:latin typeface="Arial" panose="020B0604020202020204" pitchFamily="34" charset="0"/>
              </a:rPr>
              <a:t>的过程：</a:t>
            </a:r>
          </a:p>
          <a:p>
            <a:pPr algn="l" eaLnBrk="1" hangingPunct="1">
              <a:spcBef>
                <a:spcPct val="50000"/>
              </a:spcBef>
            </a:pP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1</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T</a:t>
            </a:r>
            <a:r>
              <a:rPr lang="zh-CN" altLang="en-US">
                <a:solidFill>
                  <a:schemeClr val="tx1"/>
                </a:solidFill>
                <a:latin typeface="Arial" panose="020B0604020202020204" pitchFamily="34" charset="0"/>
              </a:rPr>
              <a:t>开始执行时，记录</a:t>
            </a:r>
            <a:r>
              <a:rPr lang="en-US" altLang="zh-CN">
                <a:solidFill>
                  <a:schemeClr val="tx1"/>
                </a:solidFill>
                <a:latin typeface="Arial" panose="020B0604020202020204" pitchFamily="34" charset="0"/>
              </a:rPr>
              <a:t>&lt;T,start&gt;</a:t>
            </a:r>
            <a:r>
              <a:rPr lang="zh-CN" altLang="en-US">
                <a:solidFill>
                  <a:schemeClr val="tx1"/>
                </a:solidFill>
                <a:latin typeface="Arial" panose="020B0604020202020204" pitchFamily="34" charset="0"/>
              </a:rPr>
              <a:t>。</a:t>
            </a:r>
          </a:p>
          <a:p>
            <a:pPr algn="l" eaLnBrk="1" hangingPunct="1">
              <a:spcBef>
                <a:spcPct val="50000"/>
              </a:spcBef>
            </a:pP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2</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T</a:t>
            </a:r>
            <a:r>
              <a:rPr lang="zh-CN" altLang="en-US">
                <a:solidFill>
                  <a:schemeClr val="tx1"/>
                </a:solidFill>
                <a:latin typeface="Arial" panose="020B0604020202020204" pitchFamily="34" charset="0"/>
              </a:rPr>
              <a:t>发出</a:t>
            </a:r>
            <a:r>
              <a:rPr lang="en-US" altLang="zh-CN">
                <a:solidFill>
                  <a:schemeClr val="tx1"/>
                </a:solidFill>
                <a:latin typeface="Arial" panose="020B0604020202020204" pitchFamily="34" charset="0"/>
              </a:rPr>
              <a:t>WRITE</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X</a:t>
            </a:r>
            <a:r>
              <a:rPr lang="zh-CN" altLang="en-US">
                <a:solidFill>
                  <a:schemeClr val="tx1"/>
                </a:solidFill>
                <a:latin typeface="Arial" panose="020B0604020202020204" pitchFamily="34" charset="0"/>
              </a:rPr>
              <a:t>）操作，在</a:t>
            </a:r>
            <a:r>
              <a:rPr lang="zh-CN" altLang="en-US">
                <a:solidFill>
                  <a:srgbClr val="FF0000"/>
                </a:solidFill>
                <a:latin typeface="Arial" panose="020B0604020202020204" pitchFamily="34" charset="0"/>
              </a:rPr>
              <a:t>日志中记录</a:t>
            </a:r>
            <a:r>
              <a:rPr lang="en-US" altLang="zh-CN">
                <a:solidFill>
                  <a:schemeClr val="tx1"/>
                </a:solidFill>
                <a:latin typeface="Arial" panose="020B0604020202020204" pitchFamily="34" charset="0"/>
              </a:rPr>
              <a:t>&lt;T,X,V1,V2&gt;</a:t>
            </a:r>
            <a:r>
              <a:rPr lang="zh-CN" altLang="en-US">
                <a:solidFill>
                  <a:schemeClr val="tx1"/>
                </a:solidFill>
                <a:latin typeface="Arial" panose="020B0604020202020204" pitchFamily="34" charset="0"/>
              </a:rPr>
              <a:t>，</a:t>
            </a:r>
            <a:r>
              <a:rPr lang="zh-CN" altLang="en-US">
                <a:solidFill>
                  <a:srgbClr val="FF0000"/>
                </a:solidFill>
                <a:latin typeface="Arial" panose="020B0604020202020204" pitchFamily="34" charset="0"/>
              </a:rPr>
              <a:t>再</a:t>
            </a:r>
            <a:r>
              <a:rPr lang="zh-CN" altLang="en-US">
                <a:solidFill>
                  <a:schemeClr val="tx1"/>
                </a:solidFill>
                <a:latin typeface="Arial" panose="020B0604020202020204" pitchFamily="34" charset="0"/>
              </a:rPr>
              <a:t>直接</a:t>
            </a:r>
            <a:r>
              <a:rPr lang="zh-CN" altLang="en-US">
                <a:solidFill>
                  <a:srgbClr val="FF0000"/>
                </a:solidFill>
                <a:latin typeface="Arial" panose="020B0604020202020204" pitchFamily="34" charset="0"/>
              </a:rPr>
              <a:t>在数据库上执行</a:t>
            </a:r>
            <a:r>
              <a:rPr lang="en-US" altLang="zh-CN">
                <a:solidFill>
                  <a:srgbClr val="FF0000"/>
                </a:solidFill>
                <a:latin typeface="Arial" panose="020B0604020202020204" pitchFamily="34" charset="0"/>
              </a:rPr>
              <a:t>WRITE(X)</a:t>
            </a:r>
            <a:r>
              <a:rPr lang="zh-CN" altLang="en-US">
                <a:solidFill>
                  <a:srgbClr val="FF0000"/>
                </a:solidFill>
                <a:latin typeface="Arial" panose="020B0604020202020204" pitchFamily="34" charset="0"/>
              </a:rPr>
              <a:t>。</a:t>
            </a:r>
          </a:p>
          <a:p>
            <a:pPr algn="l" eaLnBrk="1" hangingPunct="1">
              <a:spcBef>
                <a:spcPct val="50000"/>
              </a:spcBef>
            </a:pP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3</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T</a:t>
            </a:r>
            <a:r>
              <a:rPr lang="zh-CN" altLang="en-US">
                <a:solidFill>
                  <a:schemeClr val="tx1"/>
                </a:solidFill>
                <a:latin typeface="Arial" panose="020B0604020202020204" pitchFamily="34" charset="0"/>
              </a:rPr>
              <a:t>达部分提交状态时，记录</a:t>
            </a:r>
            <a:r>
              <a:rPr lang="en-US" altLang="zh-CN">
                <a:solidFill>
                  <a:schemeClr val="tx1"/>
                </a:solidFill>
                <a:latin typeface="Arial" panose="020B0604020202020204" pitchFamily="34" charset="0"/>
              </a:rPr>
              <a:t>&lt;T,commit&gt;</a:t>
            </a:r>
            <a:r>
              <a:rPr lang="zh-CN" altLang="en-US">
                <a:solidFill>
                  <a:schemeClr val="tx1"/>
                </a:solidFill>
                <a:latin typeface="Arial" panose="020B0604020202020204" pitchFamily="34" charset="0"/>
              </a:rPr>
              <a:t>。</a:t>
            </a:r>
          </a:p>
          <a:p>
            <a:pPr algn="l" eaLnBrk="1" hangingPunct="1">
              <a:spcBef>
                <a:spcPct val="50000"/>
              </a:spcBef>
            </a:pP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4</a:t>
            </a:r>
            <a:r>
              <a:rPr lang="zh-CN" altLang="en-US">
                <a:solidFill>
                  <a:schemeClr val="tx1"/>
                </a:solidFill>
                <a:latin typeface="Arial" panose="020B0604020202020204" pitchFamily="34" charset="0"/>
              </a:rPr>
              <a:t>）数据库真正的被事务</a:t>
            </a:r>
            <a:r>
              <a:rPr lang="en-US" altLang="zh-CN">
                <a:solidFill>
                  <a:schemeClr val="tx1"/>
                </a:solidFill>
                <a:latin typeface="Arial" panose="020B0604020202020204" pitchFamily="34" charset="0"/>
              </a:rPr>
              <a:t>T</a:t>
            </a:r>
            <a:r>
              <a:rPr lang="zh-CN" altLang="en-US">
                <a:solidFill>
                  <a:schemeClr val="tx1"/>
                </a:solidFill>
                <a:latin typeface="Arial" panose="020B0604020202020204" pitchFamily="34" charset="0"/>
              </a:rPr>
              <a:t>更新，</a:t>
            </a:r>
            <a:r>
              <a:rPr lang="en-US" altLang="zh-CN">
                <a:solidFill>
                  <a:schemeClr val="tx1"/>
                </a:solidFill>
                <a:latin typeface="Arial" panose="020B0604020202020204" pitchFamily="34" charset="0"/>
              </a:rPr>
              <a:t>T</a:t>
            </a:r>
            <a:r>
              <a:rPr lang="zh-CN" altLang="en-US">
                <a:solidFill>
                  <a:schemeClr val="tx1"/>
                </a:solidFill>
                <a:latin typeface="Arial" panose="020B0604020202020204" pitchFamily="34" charset="0"/>
              </a:rPr>
              <a:t>进入提交状态。</a:t>
            </a:r>
          </a:p>
          <a:p>
            <a:pPr algn="l" eaLnBrk="1" hangingPunct="1">
              <a:spcBef>
                <a:spcPct val="50000"/>
              </a:spcBef>
            </a:pPr>
            <a:endParaRPr lang="en-US" altLang="zh-CN">
              <a:solidFill>
                <a:schemeClr val="tx1"/>
              </a:solidFill>
              <a:latin typeface="Arial" panose="020B0604020202020204" pitchFamily="34" charset="0"/>
            </a:endParaRPr>
          </a:p>
        </p:txBody>
      </p:sp>
    </p:spTree>
    <p:extLst>
      <p:ext uri="{BB962C8B-B14F-4D97-AF65-F5344CB8AC3E}">
        <p14:creationId xmlns:p14="http://schemas.microsoft.com/office/powerpoint/2010/main" val="3759912825"/>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779319" y="1021773"/>
            <a:ext cx="868680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en-US" altLang="zh-CN">
                <a:solidFill>
                  <a:schemeClr val="tx1"/>
                </a:solidFill>
                <a:latin typeface="Arial" panose="020B0604020202020204" pitchFamily="34" charset="0"/>
              </a:rPr>
              <a:t>T1</a:t>
            </a:r>
            <a:r>
              <a:rPr lang="zh-CN" altLang="en-US">
                <a:solidFill>
                  <a:schemeClr val="tx1"/>
                </a:solidFill>
                <a:latin typeface="Arial" panose="020B0604020202020204" pitchFamily="34" charset="0"/>
              </a:rPr>
              <a:t>和</a:t>
            </a:r>
            <a:r>
              <a:rPr lang="en-US" altLang="zh-CN">
                <a:solidFill>
                  <a:schemeClr val="tx1"/>
                </a:solidFill>
                <a:latin typeface="Arial" panose="020B0604020202020204" pitchFamily="34" charset="0"/>
              </a:rPr>
              <a:t>T2</a:t>
            </a:r>
            <a:r>
              <a:rPr lang="zh-CN" altLang="en-US">
                <a:solidFill>
                  <a:schemeClr val="tx1"/>
                </a:solidFill>
                <a:latin typeface="Arial" panose="020B0604020202020204" pitchFamily="34" charset="0"/>
              </a:rPr>
              <a:t>同前</a:t>
            </a:r>
            <a:r>
              <a:rPr lang="zh-CN" altLang="en-US">
                <a:solidFill>
                  <a:schemeClr val="tx1"/>
                </a:solidFill>
                <a:latin typeface="Arial" panose="020B0604020202020204" pitchFamily="34" charset="0"/>
                <a:hlinkClick r:id="rId3" action="ppaction://hlinksldjump"/>
              </a:rPr>
              <a:t>实例</a:t>
            </a:r>
            <a:r>
              <a:rPr lang="zh-CN" altLang="en-US">
                <a:solidFill>
                  <a:schemeClr val="tx1"/>
                </a:solidFill>
                <a:latin typeface="Arial" panose="020B0604020202020204" pitchFamily="34" charset="0"/>
              </a:rPr>
              <a:t>。</a:t>
            </a:r>
          </a:p>
          <a:p>
            <a:pPr algn="l" eaLnBrk="1" hangingPunct="1">
              <a:spcBef>
                <a:spcPct val="50000"/>
              </a:spcBef>
            </a:pPr>
            <a:r>
              <a:rPr lang="zh-CN" altLang="en-US">
                <a:solidFill>
                  <a:schemeClr val="tx1"/>
                </a:solidFill>
                <a:latin typeface="Arial" panose="020B0604020202020204" pitchFamily="34" charset="0"/>
              </a:rPr>
              <a:t>日志中所包含的有关</a:t>
            </a:r>
            <a:r>
              <a:rPr lang="en-US" altLang="zh-CN">
                <a:solidFill>
                  <a:schemeClr val="tx1"/>
                </a:solidFill>
                <a:latin typeface="Arial" panose="020B0604020202020204" pitchFamily="34" charset="0"/>
              </a:rPr>
              <a:t>T1</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T2</a:t>
            </a:r>
            <a:r>
              <a:rPr lang="zh-CN" altLang="en-US">
                <a:solidFill>
                  <a:schemeClr val="tx1"/>
                </a:solidFill>
                <a:latin typeface="Arial" panose="020B0604020202020204" pitchFamily="34" charset="0"/>
              </a:rPr>
              <a:t>的信息如下：</a:t>
            </a:r>
          </a:p>
          <a:p>
            <a:pPr algn="l" eaLnBrk="1" hangingPunct="1">
              <a:spcBef>
                <a:spcPct val="50000"/>
              </a:spcBef>
            </a:pPr>
            <a:r>
              <a:rPr lang="en-US" altLang="zh-CN">
                <a:solidFill>
                  <a:schemeClr val="tx1"/>
                </a:solidFill>
                <a:latin typeface="Arial" panose="020B0604020202020204" pitchFamily="34" charset="0"/>
              </a:rPr>
              <a:t>&lt;T1,START&gt;                 &lt;T2,START&gt;</a:t>
            </a:r>
          </a:p>
          <a:p>
            <a:pPr algn="l" eaLnBrk="1" hangingPunct="1">
              <a:spcBef>
                <a:spcPct val="50000"/>
              </a:spcBef>
            </a:pPr>
            <a:r>
              <a:rPr lang="en-US" altLang="zh-CN">
                <a:solidFill>
                  <a:schemeClr val="tx1"/>
                </a:solidFill>
                <a:latin typeface="Arial" panose="020B0604020202020204" pitchFamily="34" charset="0"/>
              </a:rPr>
              <a:t>&lt;T1,A,1000,950&gt;           &lt;T2,C,700,600&gt;</a:t>
            </a:r>
          </a:p>
          <a:p>
            <a:pPr algn="l" eaLnBrk="1" hangingPunct="1">
              <a:spcBef>
                <a:spcPct val="50000"/>
              </a:spcBef>
            </a:pPr>
            <a:r>
              <a:rPr lang="en-US" altLang="zh-CN">
                <a:solidFill>
                  <a:schemeClr val="tx1"/>
                </a:solidFill>
                <a:latin typeface="Arial" panose="020B0604020202020204" pitchFamily="34" charset="0"/>
              </a:rPr>
              <a:t>&lt;T1,B,2000,2050&gt;         &lt;T2,COMMIT&gt;</a:t>
            </a:r>
          </a:p>
          <a:p>
            <a:pPr algn="l" eaLnBrk="1" hangingPunct="1">
              <a:spcBef>
                <a:spcPct val="50000"/>
              </a:spcBef>
            </a:pPr>
            <a:r>
              <a:rPr lang="en-US" altLang="zh-CN">
                <a:solidFill>
                  <a:schemeClr val="tx1"/>
                </a:solidFill>
                <a:latin typeface="Arial" panose="020B0604020202020204" pitchFamily="34" charset="0"/>
              </a:rPr>
              <a:t>&lt;T1,commit&gt;</a:t>
            </a:r>
          </a:p>
          <a:p>
            <a:pPr algn="l" eaLnBrk="1" hangingPunct="1">
              <a:spcBef>
                <a:spcPct val="50000"/>
              </a:spcBef>
            </a:pPr>
            <a:endParaRPr lang="en-US" altLang="zh-CN">
              <a:solidFill>
                <a:schemeClr val="tx1"/>
              </a:solidFill>
              <a:latin typeface="Arial" panose="020B0604020202020204" pitchFamily="34" charset="0"/>
            </a:endParaRPr>
          </a:p>
          <a:p>
            <a:pPr algn="l" eaLnBrk="1" hangingPunct="1">
              <a:spcBef>
                <a:spcPct val="50000"/>
              </a:spcBef>
            </a:pPr>
            <a:endParaRPr lang="en-US" altLang="zh-CN">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88777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ox(in)">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245870" y="744382"/>
            <a:ext cx="86106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楷体_GB2312" pitchFamily="49" charset="-122"/>
                <a:ea typeface="楷体_GB2312" pitchFamily="49" charset="-122"/>
              </a:defRPr>
            </a:lvl1pPr>
            <a:lvl2pPr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en-US" altLang="zh-CN" dirty="0">
                <a:solidFill>
                  <a:schemeClr val="bg2"/>
                </a:solidFill>
                <a:latin typeface="Arial Unicode MS" panose="020B0604020202020204" pitchFamily="34" charset="-122"/>
                <a:ea typeface="宋体" panose="02010600030101010101" pitchFamily="2" charset="-122"/>
              </a:rPr>
              <a:t>✾</a:t>
            </a:r>
            <a:r>
              <a:rPr lang="zh-CN" altLang="en-US" dirty="0">
                <a:solidFill>
                  <a:schemeClr val="tx1"/>
                </a:solidFill>
                <a:latin typeface="宋体" panose="02010600030101010101" pitchFamily="2" charset="-122"/>
                <a:ea typeface="宋体" panose="02010600030101010101" pitchFamily="2" charset="-122"/>
              </a:rPr>
              <a:t>日志与数据库变化过程实例：</a:t>
            </a:r>
          </a:p>
          <a:p>
            <a:pPr lvl="1" algn="l" eaLnBrk="1" hangingPunct="1"/>
            <a:r>
              <a:rPr lang="zh-CN" altLang="en-US" dirty="0">
                <a:solidFill>
                  <a:schemeClr val="tx1"/>
                </a:solidFill>
                <a:latin typeface="宋体" panose="02010600030101010101" pitchFamily="2" charset="-122"/>
                <a:ea typeface="宋体" panose="02010600030101010101" pitchFamily="2" charset="-122"/>
              </a:rPr>
              <a:t> 日志记录              数据库</a:t>
            </a:r>
          </a:p>
          <a:p>
            <a:pPr lvl="1" algn="l" eaLnBrk="1" hangingPunct="1"/>
            <a:r>
              <a:rPr lang="en-US" altLang="zh-CN" dirty="0">
                <a:solidFill>
                  <a:schemeClr val="tx1"/>
                </a:solidFill>
                <a:latin typeface="宋体" panose="02010600030101010101" pitchFamily="2" charset="-122"/>
                <a:ea typeface="宋体" panose="02010600030101010101" pitchFamily="2" charset="-122"/>
              </a:rPr>
              <a:t>&lt;</a:t>
            </a:r>
            <a:r>
              <a:rPr lang="en-US" altLang="zh-CN" dirty="0" err="1">
                <a:solidFill>
                  <a:schemeClr val="tx1"/>
                </a:solidFill>
                <a:latin typeface="宋体" panose="02010600030101010101" pitchFamily="2" charset="-122"/>
                <a:ea typeface="宋体" panose="02010600030101010101" pitchFamily="2" charset="-122"/>
              </a:rPr>
              <a:t>T1,START</a:t>
            </a:r>
            <a:r>
              <a:rPr lang="en-US" altLang="zh-CN" dirty="0">
                <a:solidFill>
                  <a:schemeClr val="tx1"/>
                </a:solidFill>
                <a:latin typeface="宋体" panose="02010600030101010101" pitchFamily="2" charset="-122"/>
                <a:ea typeface="宋体" panose="02010600030101010101" pitchFamily="2" charset="-122"/>
              </a:rPr>
              <a:t>&gt;</a:t>
            </a:r>
            <a:r>
              <a:rPr lang="en-US" altLang="zh-CN" sz="1800" dirty="0">
                <a:solidFill>
                  <a:schemeClr val="tx1"/>
                </a:solidFill>
                <a:latin typeface="Arial" panose="020B0604020202020204" pitchFamily="34" charset="0"/>
                <a:ea typeface="宋体" panose="02010600030101010101" pitchFamily="2" charset="-122"/>
              </a:rPr>
              <a:t>         </a:t>
            </a:r>
          </a:p>
          <a:p>
            <a:pPr lvl="1" algn="l" eaLnBrk="1" hangingPunct="1"/>
            <a:r>
              <a:rPr lang="en-US" altLang="zh-CN" dirty="0">
                <a:solidFill>
                  <a:srgbClr val="FF0000"/>
                </a:solidFill>
                <a:latin typeface="宋体" panose="02010600030101010101" pitchFamily="2" charset="-122"/>
                <a:ea typeface="宋体" panose="02010600030101010101" pitchFamily="2" charset="-122"/>
              </a:rPr>
              <a:t>&lt;</a:t>
            </a:r>
            <a:r>
              <a:rPr lang="en-US" altLang="zh-CN" dirty="0" err="1">
                <a:solidFill>
                  <a:srgbClr val="FF0000"/>
                </a:solidFill>
                <a:latin typeface="宋体" panose="02010600030101010101" pitchFamily="2" charset="-122"/>
                <a:ea typeface="宋体" panose="02010600030101010101" pitchFamily="2" charset="-122"/>
              </a:rPr>
              <a:t>T1,A,1000</a:t>
            </a:r>
            <a:r>
              <a:rPr lang="zh-CN" altLang="en-US" dirty="0">
                <a:solidFill>
                  <a:srgbClr val="FF0000"/>
                </a:solidFill>
                <a:latin typeface="宋体" panose="02010600030101010101" pitchFamily="2" charset="-122"/>
                <a:ea typeface="宋体" panose="02010600030101010101" pitchFamily="2" charset="-122"/>
              </a:rPr>
              <a:t>，</a:t>
            </a:r>
            <a:r>
              <a:rPr lang="en-US" altLang="zh-CN" dirty="0">
                <a:solidFill>
                  <a:srgbClr val="FF0000"/>
                </a:solidFill>
                <a:latin typeface="宋体" panose="02010600030101010101" pitchFamily="2" charset="-122"/>
                <a:ea typeface="宋体" panose="02010600030101010101" pitchFamily="2" charset="-122"/>
              </a:rPr>
              <a:t>950&gt;</a:t>
            </a:r>
          </a:p>
          <a:p>
            <a:pPr lvl="1" algn="l" eaLnBrk="1" hangingPunct="1"/>
            <a:r>
              <a:rPr lang="en-US" altLang="zh-CN" dirty="0">
                <a:solidFill>
                  <a:srgbClr val="FF0000"/>
                </a:solidFill>
                <a:latin typeface="宋体" panose="02010600030101010101" pitchFamily="2" charset="-122"/>
                <a:ea typeface="宋体" panose="02010600030101010101" pitchFamily="2" charset="-122"/>
              </a:rPr>
              <a:t>                       A=950</a:t>
            </a:r>
          </a:p>
          <a:p>
            <a:pPr lvl="1" algn="l" eaLnBrk="1" hangingPunct="1"/>
            <a:r>
              <a:rPr lang="en-US" altLang="zh-CN" dirty="0">
                <a:solidFill>
                  <a:srgbClr val="FF0000"/>
                </a:solidFill>
                <a:latin typeface="宋体" panose="02010600030101010101" pitchFamily="2" charset="-122"/>
                <a:ea typeface="宋体" panose="02010600030101010101" pitchFamily="2" charset="-122"/>
              </a:rPr>
              <a:t>&lt;</a:t>
            </a:r>
            <a:r>
              <a:rPr lang="en-US" altLang="zh-CN" dirty="0" err="1">
                <a:solidFill>
                  <a:srgbClr val="FF0000"/>
                </a:solidFill>
                <a:latin typeface="宋体" panose="02010600030101010101" pitchFamily="2" charset="-122"/>
                <a:ea typeface="宋体" panose="02010600030101010101" pitchFamily="2" charset="-122"/>
              </a:rPr>
              <a:t>T1,B,2000</a:t>
            </a:r>
            <a:r>
              <a:rPr lang="zh-CN" altLang="en-US" dirty="0">
                <a:solidFill>
                  <a:srgbClr val="FF0000"/>
                </a:solidFill>
                <a:latin typeface="宋体" panose="02010600030101010101" pitchFamily="2" charset="-122"/>
                <a:ea typeface="宋体" panose="02010600030101010101" pitchFamily="2" charset="-122"/>
              </a:rPr>
              <a:t>，</a:t>
            </a:r>
            <a:r>
              <a:rPr lang="en-US" altLang="zh-CN" dirty="0">
                <a:solidFill>
                  <a:srgbClr val="FF0000"/>
                </a:solidFill>
                <a:latin typeface="宋体" panose="02010600030101010101" pitchFamily="2" charset="-122"/>
                <a:ea typeface="宋体" panose="02010600030101010101" pitchFamily="2" charset="-122"/>
              </a:rPr>
              <a:t>2050&gt;</a:t>
            </a:r>
          </a:p>
          <a:p>
            <a:pPr lvl="1" algn="l" eaLnBrk="1" hangingPunct="1"/>
            <a:r>
              <a:rPr lang="en-US" altLang="zh-CN" dirty="0">
                <a:solidFill>
                  <a:srgbClr val="FF0000"/>
                </a:solidFill>
                <a:latin typeface="宋体" panose="02010600030101010101" pitchFamily="2" charset="-122"/>
                <a:ea typeface="宋体" panose="02010600030101010101" pitchFamily="2" charset="-122"/>
              </a:rPr>
              <a:t>                       B=2050</a:t>
            </a:r>
            <a:r>
              <a:rPr lang="en-US" altLang="zh-CN" dirty="0">
                <a:solidFill>
                  <a:schemeClr val="tx1"/>
                </a:solidFill>
                <a:latin typeface="宋体" panose="02010600030101010101" pitchFamily="2" charset="-122"/>
                <a:ea typeface="宋体" panose="02010600030101010101" pitchFamily="2" charset="-122"/>
              </a:rPr>
              <a:t> </a:t>
            </a:r>
          </a:p>
          <a:p>
            <a:pPr lvl="1" algn="l" eaLnBrk="1" hangingPunct="1"/>
            <a:r>
              <a:rPr lang="en-US" altLang="zh-CN" dirty="0">
                <a:solidFill>
                  <a:schemeClr val="tx1"/>
                </a:solidFill>
                <a:latin typeface="宋体" panose="02010600030101010101" pitchFamily="2" charset="-122"/>
                <a:ea typeface="宋体" panose="02010600030101010101" pitchFamily="2" charset="-122"/>
              </a:rPr>
              <a:t>&lt;</a:t>
            </a:r>
            <a:r>
              <a:rPr lang="en-US" altLang="zh-CN" dirty="0" err="1">
                <a:solidFill>
                  <a:schemeClr val="tx1"/>
                </a:solidFill>
                <a:latin typeface="宋体" panose="02010600030101010101" pitchFamily="2" charset="-122"/>
                <a:ea typeface="宋体" panose="02010600030101010101" pitchFamily="2" charset="-122"/>
              </a:rPr>
              <a:t>T1,COMMIT</a:t>
            </a:r>
            <a:r>
              <a:rPr lang="en-US" altLang="zh-CN" dirty="0">
                <a:solidFill>
                  <a:schemeClr val="tx1"/>
                </a:solidFill>
                <a:latin typeface="宋体" panose="02010600030101010101" pitchFamily="2" charset="-122"/>
                <a:ea typeface="宋体" panose="02010600030101010101" pitchFamily="2" charset="-122"/>
              </a:rPr>
              <a:t>&gt;          </a:t>
            </a:r>
          </a:p>
          <a:p>
            <a:pPr lvl="1" algn="l" eaLnBrk="1" hangingPunct="1"/>
            <a:r>
              <a:rPr lang="en-US" altLang="zh-CN" dirty="0">
                <a:solidFill>
                  <a:schemeClr val="tx1"/>
                </a:solidFill>
                <a:latin typeface="宋体" panose="02010600030101010101" pitchFamily="2" charset="-122"/>
                <a:ea typeface="宋体" panose="02010600030101010101" pitchFamily="2" charset="-122"/>
              </a:rPr>
              <a:t>&lt;</a:t>
            </a:r>
            <a:r>
              <a:rPr lang="en-US" altLang="zh-CN" dirty="0" err="1">
                <a:solidFill>
                  <a:schemeClr val="tx1"/>
                </a:solidFill>
                <a:latin typeface="宋体" panose="02010600030101010101" pitchFamily="2" charset="-122"/>
                <a:ea typeface="宋体" panose="02010600030101010101" pitchFamily="2" charset="-122"/>
              </a:rPr>
              <a:t>T2,START</a:t>
            </a:r>
            <a:r>
              <a:rPr lang="en-US" altLang="zh-CN" dirty="0">
                <a:solidFill>
                  <a:schemeClr val="tx1"/>
                </a:solidFill>
                <a:latin typeface="宋体" panose="02010600030101010101" pitchFamily="2" charset="-122"/>
                <a:ea typeface="宋体" panose="02010600030101010101" pitchFamily="2" charset="-122"/>
              </a:rPr>
              <a:t>&gt;</a:t>
            </a:r>
          </a:p>
          <a:p>
            <a:pPr lvl="1" algn="l" eaLnBrk="1" hangingPunct="1"/>
            <a:r>
              <a:rPr lang="en-US" altLang="zh-CN" dirty="0">
                <a:solidFill>
                  <a:srgbClr val="FF0000"/>
                </a:solidFill>
                <a:latin typeface="宋体" panose="02010600030101010101" pitchFamily="2" charset="-122"/>
                <a:ea typeface="宋体" panose="02010600030101010101" pitchFamily="2" charset="-122"/>
              </a:rPr>
              <a:t>&lt;</a:t>
            </a:r>
            <a:r>
              <a:rPr lang="en-US" altLang="zh-CN" dirty="0" err="1">
                <a:solidFill>
                  <a:srgbClr val="FF0000"/>
                </a:solidFill>
                <a:latin typeface="宋体" panose="02010600030101010101" pitchFamily="2" charset="-122"/>
                <a:ea typeface="宋体" panose="02010600030101010101" pitchFamily="2" charset="-122"/>
              </a:rPr>
              <a:t>T2,C,700</a:t>
            </a:r>
            <a:r>
              <a:rPr lang="zh-CN" altLang="en-US" dirty="0">
                <a:solidFill>
                  <a:srgbClr val="FF0000"/>
                </a:solidFill>
                <a:latin typeface="宋体" panose="02010600030101010101" pitchFamily="2" charset="-122"/>
                <a:ea typeface="宋体" panose="02010600030101010101" pitchFamily="2" charset="-122"/>
              </a:rPr>
              <a:t>，</a:t>
            </a:r>
            <a:r>
              <a:rPr lang="en-US" altLang="zh-CN" dirty="0">
                <a:solidFill>
                  <a:srgbClr val="FF0000"/>
                </a:solidFill>
                <a:latin typeface="宋体" panose="02010600030101010101" pitchFamily="2" charset="-122"/>
                <a:ea typeface="宋体" panose="02010600030101010101" pitchFamily="2" charset="-122"/>
              </a:rPr>
              <a:t>600&gt;</a:t>
            </a:r>
          </a:p>
          <a:p>
            <a:pPr lvl="1" algn="l" eaLnBrk="1" hangingPunct="1"/>
            <a:r>
              <a:rPr lang="en-US" altLang="zh-CN" dirty="0">
                <a:solidFill>
                  <a:schemeClr val="tx1"/>
                </a:solidFill>
                <a:latin typeface="宋体" panose="02010600030101010101" pitchFamily="2" charset="-122"/>
                <a:ea typeface="宋体" panose="02010600030101010101" pitchFamily="2" charset="-122"/>
              </a:rPr>
              <a:t>                       </a:t>
            </a:r>
            <a:r>
              <a:rPr lang="en-US" altLang="zh-CN" dirty="0">
                <a:solidFill>
                  <a:srgbClr val="FF0000"/>
                </a:solidFill>
                <a:latin typeface="宋体" panose="02010600030101010101" pitchFamily="2" charset="-122"/>
                <a:ea typeface="宋体" panose="02010600030101010101" pitchFamily="2" charset="-122"/>
              </a:rPr>
              <a:t>C=600</a:t>
            </a:r>
          </a:p>
          <a:p>
            <a:pPr lvl="1" algn="l" eaLnBrk="1" hangingPunct="1"/>
            <a:r>
              <a:rPr lang="en-US" altLang="zh-CN" dirty="0">
                <a:solidFill>
                  <a:schemeClr val="tx1"/>
                </a:solidFill>
                <a:latin typeface="宋体" panose="02010600030101010101" pitchFamily="2" charset="-122"/>
                <a:ea typeface="宋体" panose="02010600030101010101" pitchFamily="2" charset="-122"/>
              </a:rPr>
              <a:t>&lt;</a:t>
            </a:r>
            <a:r>
              <a:rPr lang="en-US" altLang="zh-CN" dirty="0" err="1">
                <a:solidFill>
                  <a:schemeClr val="tx1"/>
                </a:solidFill>
                <a:latin typeface="宋体" panose="02010600030101010101" pitchFamily="2" charset="-122"/>
                <a:ea typeface="宋体" panose="02010600030101010101" pitchFamily="2" charset="-122"/>
              </a:rPr>
              <a:t>T2,COMMIT</a:t>
            </a:r>
            <a:r>
              <a:rPr lang="en-US" altLang="zh-CN" dirty="0" smtClean="0">
                <a:solidFill>
                  <a:schemeClr val="tx1"/>
                </a:solidFill>
                <a:latin typeface="宋体" panose="02010600030101010101" pitchFamily="2" charset="-122"/>
                <a:ea typeface="宋体" panose="02010600030101010101" pitchFamily="2" charset="-122"/>
              </a:rPr>
              <a:t>&gt;              </a:t>
            </a:r>
            <a:endParaRPr lang="en-US" altLang="zh-CN"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0399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ox(i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ox(in)">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ox(in)">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ox(in)">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box(in)">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box(in)">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box(in)">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481445" y="841087"/>
            <a:ext cx="11229109"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en-US" altLang="zh-CN">
                <a:solidFill>
                  <a:schemeClr val="bg2"/>
                </a:solidFill>
                <a:latin typeface="Arial" panose="020B0604020202020204" pitchFamily="34" charset="0"/>
              </a:rPr>
              <a:t>❦</a:t>
            </a:r>
            <a:r>
              <a:rPr lang="zh-CN" altLang="en-US">
                <a:solidFill>
                  <a:srgbClr val="FF0000"/>
                </a:solidFill>
                <a:latin typeface="Arial" panose="020B0604020202020204" pitchFamily="34" charset="0"/>
              </a:rPr>
              <a:t>针对即时更新技术</a:t>
            </a:r>
            <a:r>
              <a:rPr lang="en-US" altLang="zh-CN">
                <a:solidFill>
                  <a:srgbClr val="FF0000"/>
                </a:solidFill>
                <a:latin typeface="Arial" panose="020B0604020202020204" pitchFamily="34" charset="0"/>
              </a:rPr>
              <a:t>DBMS</a:t>
            </a:r>
            <a:r>
              <a:rPr lang="zh-CN" altLang="en-US">
                <a:solidFill>
                  <a:srgbClr val="FF0000"/>
                </a:solidFill>
                <a:latin typeface="Arial" panose="020B0604020202020204" pitchFamily="34" charset="0"/>
              </a:rPr>
              <a:t>所采用的恢复机制：</a:t>
            </a:r>
          </a:p>
          <a:p>
            <a:pPr algn="l" eaLnBrk="1" hangingPunct="1">
              <a:spcBef>
                <a:spcPct val="50000"/>
              </a:spcBef>
            </a:pPr>
            <a:r>
              <a:rPr lang="en-US" altLang="zh-CN">
                <a:solidFill>
                  <a:srgbClr val="FF0000"/>
                </a:solidFill>
                <a:latin typeface="Arial" panose="020B0604020202020204" pitchFamily="34" charset="0"/>
              </a:rPr>
              <a:t>UNDO</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T</a:t>
            </a:r>
            <a:r>
              <a:rPr lang="zh-CN" altLang="en-US">
                <a:solidFill>
                  <a:srgbClr val="FF0000"/>
                </a:solidFill>
                <a:latin typeface="Arial" panose="020B0604020202020204" pitchFamily="34" charset="0"/>
              </a:rPr>
              <a:t>）：</a:t>
            </a:r>
          </a:p>
          <a:p>
            <a:pPr algn="l" eaLnBrk="1" hangingPunct="1">
              <a:spcBef>
                <a:spcPct val="50000"/>
              </a:spcBef>
            </a:pPr>
            <a:r>
              <a:rPr lang="en-US" altLang="zh-CN" sz="2800">
                <a:solidFill>
                  <a:schemeClr val="tx1"/>
                </a:solidFill>
                <a:latin typeface="Arial" panose="020B0604020202020204" pitchFamily="34" charset="0"/>
              </a:rPr>
              <a:t>FOR</a:t>
            </a:r>
            <a:r>
              <a:rPr lang="zh-CN" altLang="en-US" sz="2800">
                <a:solidFill>
                  <a:schemeClr val="tx1"/>
                </a:solidFill>
                <a:latin typeface="Arial" panose="020B0604020202020204" pitchFamily="34" charset="0"/>
              </a:rPr>
              <a:t>日志中每个形如（</a:t>
            </a:r>
            <a:r>
              <a:rPr lang="en-US" altLang="zh-CN" sz="2800">
                <a:solidFill>
                  <a:schemeClr val="tx1"/>
                </a:solidFill>
                <a:latin typeface="Arial" panose="020B0604020202020204" pitchFamily="34" charset="0"/>
              </a:rPr>
              <a:t>T</a:t>
            </a:r>
            <a:r>
              <a:rPr lang="zh-CN" altLang="en-US" sz="2800">
                <a:solidFill>
                  <a:schemeClr val="tx1"/>
                </a:solidFill>
                <a:latin typeface="Arial" panose="020B0604020202020204" pitchFamily="34" charset="0"/>
              </a:rPr>
              <a:t>，</a:t>
            </a:r>
            <a:r>
              <a:rPr lang="en-US" altLang="zh-CN" sz="2800">
                <a:solidFill>
                  <a:schemeClr val="tx1"/>
                </a:solidFill>
                <a:latin typeface="Arial" panose="020B0604020202020204" pitchFamily="34" charset="0"/>
              </a:rPr>
              <a:t>X</a:t>
            </a:r>
            <a:r>
              <a:rPr lang="zh-CN" altLang="en-US" sz="2800">
                <a:solidFill>
                  <a:schemeClr val="tx1"/>
                </a:solidFill>
                <a:latin typeface="Arial" panose="020B0604020202020204" pitchFamily="34" charset="0"/>
              </a:rPr>
              <a:t>，</a:t>
            </a:r>
            <a:r>
              <a:rPr lang="en-US" altLang="zh-CN" sz="2800">
                <a:solidFill>
                  <a:schemeClr val="tx1"/>
                </a:solidFill>
                <a:latin typeface="Arial" panose="020B0604020202020204" pitchFamily="34" charset="0"/>
              </a:rPr>
              <a:t>V1</a:t>
            </a:r>
            <a:r>
              <a:rPr lang="zh-CN" altLang="en-US" sz="2800">
                <a:solidFill>
                  <a:schemeClr val="tx1"/>
                </a:solidFill>
                <a:latin typeface="Arial" panose="020B0604020202020204" pitchFamily="34" charset="0"/>
              </a:rPr>
              <a:t>，</a:t>
            </a:r>
            <a:r>
              <a:rPr lang="en-US" altLang="zh-CN" sz="2800">
                <a:solidFill>
                  <a:schemeClr val="tx1"/>
                </a:solidFill>
                <a:latin typeface="Arial" panose="020B0604020202020204" pitchFamily="34" charset="0"/>
              </a:rPr>
              <a:t>V2</a:t>
            </a:r>
            <a:r>
              <a:rPr lang="zh-CN" altLang="en-US" sz="2800">
                <a:solidFill>
                  <a:schemeClr val="tx1"/>
                </a:solidFill>
                <a:latin typeface="Arial" panose="020B0604020202020204" pitchFamily="34" charset="0"/>
              </a:rPr>
              <a:t>）的记录</a:t>
            </a:r>
            <a:r>
              <a:rPr lang="en-US" altLang="zh-CN" sz="2800">
                <a:solidFill>
                  <a:schemeClr val="tx1"/>
                </a:solidFill>
                <a:latin typeface="Arial" panose="020B0604020202020204" pitchFamily="34" charset="0"/>
              </a:rPr>
              <a:t>DO</a:t>
            </a:r>
          </a:p>
          <a:p>
            <a:pPr algn="l" eaLnBrk="1" hangingPunct="1">
              <a:spcBef>
                <a:spcPct val="50000"/>
              </a:spcBef>
            </a:pPr>
            <a:r>
              <a:rPr lang="en-US" altLang="zh-CN">
                <a:solidFill>
                  <a:schemeClr val="tx1"/>
                </a:solidFill>
                <a:latin typeface="Arial" panose="020B0604020202020204" pitchFamily="34" charset="0"/>
              </a:rPr>
              <a:t>          </a:t>
            </a:r>
            <a:r>
              <a:rPr lang="zh-CN" altLang="en-US">
                <a:solidFill>
                  <a:schemeClr val="tx1"/>
                </a:solidFill>
                <a:latin typeface="Arial" panose="020B0604020202020204" pitchFamily="34" charset="0"/>
              </a:rPr>
              <a:t>把数据库中数据项</a:t>
            </a:r>
            <a:r>
              <a:rPr lang="en-US" altLang="zh-CN">
                <a:solidFill>
                  <a:schemeClr val="tx1"/>
                </a:solidFill>
                <a:latin typeface="Arial" panose="020B0604020202020204" pitchFamily="34" charset="0"/>
              </a:rPr>
              <a:t>X</a:t>
            </a:r>
            <a:r>
              <a:rPr lang="zh-CN" altLang="en-US">
                <a:solidFill>
                  <a:schemeClr val="tx1"/>
                </a:solidFill>
                <a:latin typeface="Arial" panose="020B0604020202020204" pitchFamily="34" charset="0"/>
              </a:rPr>
              <a:t>的值改为</a:t>
            </a:r>
            <a:r>
              <a:rPr lang="en-US" altLang="zh-CN">
                <a:solidFill>
                  <a:schemeClr val="tx1"/>
                </a:solidFill>
                <a:latin typeface="Arial" panose="020B0604020202020204" pitchFamily="34" charset="0"/>
              </a:rPr>
              <a:t>V1</a:t>
            </a:r>
            <a:r>
              <a:rPr lang="zh-CN" altLang="en-US">
                <a:solidFill>
                  <a:schemeClr val="tx1"/>
                </a:solidFill>
                <a:latin typeface="Arial" panose="020B0604020202020204" pitchFamily="34" charset="0"/>
              </a:rPr>
              <a:t>；</a:t>
            </a:r>
          </a:p>
          <a:p>
            <a:pPr algn="l" eaLnBrk="1" hangingPunct="1">
              <a:spcBef>
                <a:spcPct val="50000"/>
              </a:spcBef>
            </a:pPr>
            <a:r>
              <a:rPr lang="en-US" altLang="zh-CN">
                <a:solidFill>
                  <a:schemeClr val="tx1"/>
                </a:solidFill>
                <a:latin typeface="Arial" panose="020B0604020202020204" pitchFamily="34" charset="0"/>
              </a:rPr>
              <a:t>END FOR</a:t>
            </a:r>
          </a:p>
          <a:p>
            <a:pPr algn="l" eaLnBrk="1" hangingPunct="1">
              <a:spcBef>
                <a:spcPct val="50000"/>
              </a:spcBef>
            </a:pPr>
            <a:endParaRPr lang="en-US" altLang="zh-CN">
              <a:solidFill>
                <a:schemeClr val="tx1"/>
              </a:solidFill>
              <a:latin typeface="Arial" panose="020B0604020202020204" pitchFamily="34" charset="0"/>
            </a:endParaRPr>
          </a:p>
          <a:p>
            <a:pPr algn="l" eaLnBrk="1" hangingPunct="1">
              <a:spcBef>
                <a:spcPct val="50000"/>
              </a:spcBef>
            </a:pPr>
            <a:endParaRPr lang="en-US" altLang="zh-CN">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91636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245870" y="872837"/>
            <a:ext cx="11551227"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en-US" altLang="zh-CN" dirty="0">
                <a:solidFill>
                  <a:srgbClr val="FF0000"/>
                </a:solidFill>
                <a:latin typeface="Arial" panose="020B0604020202020204" pitchFamily="34" charset="0"/>
              </a:rPr>
              <a:t>REDO</a:t>
            </a:r>
            <a:r>
              <a:rPr lang="zh-CN" altLang="en-US" dirty="0">
                <a:solidFill>
                  <a:srgbClr val="FF0000"/>
                </a:solidFill>
                <a:latin typeface="Arial" panose="020B0604020202020204" pitchFamily="34" charset="0"/>
              </a:rPr>
              <a:t>（</a:t>
            </a:r>
            <a:r>
              <a:rPr lang="en-US" altLang="zh-CN" dirty="0">
                <a:solidFill>
                  <a:srgbClr val="FF0000"/>
                </a:solidFill>
                <a:latin typeface="Arial" panose="020B0604020202020204" pitchFamily="34" charset="0"/>
              </a:rPr>
              <a:t>T</a:t>
            </a:r>
            <a:r>
              <a:rPr lang="zh-CN" altLang="en-US" dirty="0">
                <a:solidFill>
                  <a:srgbClr val="FF0000"/>
                </a:solidFill>
                <a:latin typeface="Arial" panose="020B0604020202020204" pitchFamily="34" charset="0"/>
              </a:rPr>
              <a:t>）：</a:t>
            </a:r>
          </a:p>
          <a:p>
            <a:pPr algn="l" eaLnBrk="1" hangingPunct="1">
              <a:spcBef>
                <a:spcPct val="50000"/>
              </a:spcBef>
            </a:pPr>
            <a:r>
              <a:rPr lang="en-US" altLang="zh-CN" sz="2800" dirty="0">
                <a:solidFill>
                  <a:schemeClr val="tx1"/>
                </a:solidFill>
                <a:latin typeface="Arial" panose="020B0604020202020204" pitchFamily="34" charset="0"/>
              </a:rPr>
              <a:t>FOR</a:t>
            </a:r>
            <a:r>
              <a:rPr lang="zh-CN" altLang="en-US" sz="2800" dirty="0">
                <a:solidFill>
                  <a:schemeClr val="tx1"/>
                </a:solidFill>
                <a:latin typeface="Arial" panose="020B0604020202020204" pitchFamily="34" charset="0"/>
              </a:rPr>
              <a:t>日志中每个形如（</a:t>
            </a:r>
            <a:r>
              <a:rPr lang="en-US" altLang="zh-CN" sz="2800" dirty="0">
                <a:solidFill>
                  <a:schemeClr val="tx1"/>
                </a:solidFill>
                <a:latin typeface="Arial" panose="020B0604020202020204" pitchFamily="34" charset="0"/>
              </a:rPr>
              <a:t>T</a:t>
            </a:r>
            <a:r>
              <a:rPr lang="zh-CN" altLang="en-US" sz="2800" dirty="0">
                <a:solidFill>
                  <a:schemeClr val="tx1"/>
                </a:solidFill>
                <a:latin typeface="Arial" panose="020B0604020202020204" pitchFamily="34" charset="0"/>
              </a:rPr>
              <a:t>，</a:t>
            </a:r>
            <a:r>
              <a:rPr lang="en-US" altLang="zh-CN" sz="2800" dirty="0">
                <a:solidFill>
                  <a:schemeClr val="tx1"/>
                </a:solidFill>
                <a:latin typeface="Arial" panose="020B0604020202020204" pitchFamily="34" charset="0"/>
              </a:rPr>
              <a:t>X</a:t>
            </a:r>
            <a:r>
              <a:rPr lang="zh-CN" altLang="en-US" sz="2800" dirty="0">
                <a:solidFill>
                  <a:schemeClr val="tx1"/>
                </a:solidFill>
                <a:latin typeface="Arial" panose="020B0604020202020204" pitchFamily="34" charset="0"/>
              </a:rPr>
              <a:t>，</a:t>
            </a:r>
            <a:r>
              <a:rPr lang="en-US" altLang="zh-CN" sz="2800" dirty="0" err="1">
                <a:solidFill>
                  <a:schemeClr val="tx1"/>
                </a:solidFill>
                <a:latin typeface="Arial" panose="020B0604020202020204" pitchFamily="34" charset="0"/>
              </a:rPr>
              <a:t>V1</a:t>
            </a:r>
            <a:r>
              <a:rPr lang="zh-CN" altLang="en-US" sz="2800" dirty="0">
                <a:solidFill>
                  <a:schemeClr val="tx1"/>
                </a:solidFill>
                <a:latin typeface="Arial" panose="020B0604020202020204" pitchFamily="34" charset="0"/>
              </a:rPr>
              <a:t>，</a:t>
            </a:r>
            <a:r>
              <a:rPr lang="en-US" altLang="zh-CN" sz="2800" dirty="0" err="1">
                <a:solidFill>
                  <a:schemeClr val="tx1"/>
                </a:solidFill>
                <a:latin typeface="Arial" panose="020B0604020202020204" pitchFamily="34" charset="0"/>
              </a:rPr>
              <a:t>V2</a:t>
            </a:r>
            <a:r>
              <a:rPr lang="zh-CN" altLang="en-US" sz="2800" dirty="0">
                <a:solidFill>
                  <a:schemeClr val="tx1"/>
                </a:solidFill>
                <a:latin typeface="Arial" panose="020B0604020202020204" pitchFamily="34" charset="0"/>
              </a:rPr>
              <a:t>）的记录</a:t>
            </a:r>
            <a:r>
              <a:rPr lang="en-US" altLang="zh-CN" sz="2800" dirty="0">
                <a:solidFill>
                  <a:schemeClr val="tx1"/>
                </a:solidFill>
                <a:latin typeface="Arial" panose="020B0604020202020204" pitchFamily="34" charset="0"/>
              </a:rPr>
              <a:t>DO</a:t>
            </a:r>
          </a:p>
          <a:p>
            <a:pPr algn="l" eaLnBrk="1" hangingPunct="1">
              <a:spcBef>
                <a:spcPct val="50000"/>
              </a:spcBef>
            </a:pPr>
            <a:r>
              <a:rPr lang="en-US" altLang="zh-CN" dirty="0">
                <a:solidFill>
                  <a:schemeClr val="tx1"/>
                </a:solidFill>
                <a:latin typeface="Arial" panose="020B0604020202020204" pitchFamily="34" charset="0"/>
              </a:rPr>
              <a:t>          </a:t>
            </a:r>
            <a:r>
              <a:rPr lang="zh-CN" altLang="en-US" dirty="0">
                <a:solidFill>
                  <a:schemeClr val="tx1"/>
                </a:solidFill>
                <a:latin typeface="Arial" panose="020B0604020202020204" pitchFamily="34" charset="0"/>
              </a:rPr>
              <a:t>把数据库中数据项</a:t>
            </a:r>
            <a:r>
              <a:rPr lang="en-US" altLang="zh-CN" dirty="0">
                <a:solidFill>
                  <a:schemeClr val="tx1"/>
                </a:solidFill>
                <a:latin typeface="Arial" panose="020B0604020202020204" pitchFamily="34" charset="0"/>
              </a:rPr>
              <a:t>X</a:t>
            </a:r>
            <a:r>
              <a:rPr lang="zh-CN" altLang="en-US" dirty="0">
                <a:solidFill>
                  <a:schemeClr val="tx1"/>
                </a:solidFill>
                <a:latin typeface="Arial" panose="020B0604020202020204" pitchFamily="34" charset="0"/>
              </a:rPr>
              <a:t>的值改为</a:t>
            </a:r>
            <a:r>
              <a:rPr lang="en-US" altLang="zh-CN" dirty="0" err="1">
                <a:solidFill>
                  <a:schemeClr val="tx1"/>
                </a:solidFill>
                <a:latin typeface="Arial" panose="020B0604020202020204" pitchFamily="34" charset="0"/>
              </a:rPr>
              <a:t>V2</a:t>
            </a:r>
            <a:r>
              <a:rPr lang="zh-CN" altLang="en-US" dirty="0">
                <a:solidFill>
                  <a:schemeClr val="tx1"/>
                </a:solidFill>
                <a:latin typeface="Arial" panose="020B0604020202020204" pitchFamily="34" charset="0"/>
              </a:rPr>
              <a:t>；</a:t>
            </a:r>
          </a:p>
          <a:p>
            <a:pPr algn="l" eaLnBrk="1" hangingPunct="1">
              <a:spcBef>
                <a:spcPct val="50000"/>
              </a:spcBef>
            </a:pPr>
            <a:r>
              <a:rPr lang="en-US" altLang="zh-CN" dirty="0">
                <a:solidFill>
                  <a:schemeClr val="tx1"/>
                </a:solidFill>
                <a:latin typeface="Arial" panose="020B0604020202020204" pitchFamily="34" charset="0"/>
              </a:rPr>
              <a:t>END FOR</a:t>
            </a:r>
          </a:p>
          <a:p>
            <a:pPr algn="l" eaLnBrk="1" hangingPunct="1">
              <a:spcBef>
                <a:spcPct val="50000"/>
              </a:spcBef>
            </a:pPr>
            <a:r>
              <a:rPr lang="zh-CN" altLang="en-US" dirty="0">
                <a:solidFill>
                  <a:schemeClr val="tx1"/>
                </a:solidFill>
                <a:latin typeface="Arial" panose="020B0604020202020204" pitchFamily="34" charset="0"/>
              </a:rPr>
              <a:t>注：</a:t>
            </a:r>
            <a:r>
              <a:rPr lang="en-US" altLang="zh-CN" dirty="0">
                <a:solidFill>
                  <a:schemeClr val="tx1"/>
                </a:solidFill>
                <a:latin typeface="Arial" panose="020B0604020202020204" pitchFamily="34" charset="0"/>
              </a:rPr>
              <a:t>UNDO</a:t>
            </a:r>
            <a:r>
              <a:rPr lang="zh-CN" altLang="en-US" dirty="0">
                <a:solidFill>
                  <a:schemeClr val="tx1"/>
                </a:solidFill>
                <a:latin typeface="Arial" panose="020B0604020202020204" pitchFamily="34" charset="0"/>
              </a:rPr>
              <a:t>、</a:t>
            </a:r>
            <a:r>
              <a:rPr lang="en-US" altLang="zh-CN" dirty="0">
                <a:solidFill>
                  <a:schemeClr val="tx1"/>
                </a:solidFill>
                <a:latin typeface="Arial" panose="020B0604020202020204" pitchFamily="34" charset="0"/>
              </a:rPr>
              <a:t>REDO</a:t>
            </a:r>
            <a:r>
              <a:rPr lang="zh-CN" altLang="en-US" dirty="0">
                <a:solidFill>
                  <a:schemeClr val="tx1"/>
                </a:solidFill>
                <a:latin typeface="Arial" panose="020B0604020202020204" pitchFamily="34" charset="0"/>
              </a:rPr>
              <a:t>操作必须是幂等的，即执行多次和执行一次的效果相同。</a:t>
            </a:r>
          </a:p>
          <a:p>
            <a:pPr algn="l" eaLnBrk="1" hangingPunct="1">
              <a:spcBef>
                <a:spcPct val="50000"/>
              </a:spcBef>
            </a:pPr>
            <a:endParaRPr lang="en-US" altLang="zh-CN" dirty="0">
              <a:solidFill>
                <a:schemeClr val="tx1"/>
              </a:solidFill>
              <a:latin typeface="Arial" panose="020B0604020202020204" pitchFamily="34" charset="0"/>
            </a:endParaRPr>
          </a:p>
        </p:txBody>
      </p:sp>
    </p:spTree>
    <p:extLst>
      <p:ext uri="{BB962C8B-B14F-4D97-AF65-F5344CB8AC3E}">
        <p14:creationId xmlns:p14="http://schemas.microsoft.com/office/powerpoint/2010/main" val="32362354"/>
      </p:ext>
    </p:extLst>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322118" y="1007919"/>
            <a:ext cx="11547764" cy="467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85000"/>
              </a:lnSpc>
              <a:spcBef>
                <a:spcPct val="50000"/>
              </a:spcBef>
            </a:pPr>
            <a:r>
              <a:rPr lang="en-US" altLang="zh-CN">
                <a:solidFill>
                  <a:schemeClr val="bg2"/>
                </a:solidFill>
                <a:latin typeface="Arial" panose="020B0604020202020204" pitchFamily="34" charset="0"/>
              </a:rPr>
              <a:t>✾</a:t>
            </a:r>
            <a:r>
              <a:rPr lang="zh-CN" altLang="en-US">
                <a:solidFill>
                  <a:schemeClr val="tx1"/>
                </a:solidFill>
                <a:latin typeface="Arial" panose="020B0604020202020204" pitchFamily="34" charset="0"/>
              </a:rPr>
              <a:t>数据库</a:t>
            </a:r>
            <a:r>
              <a:rPr lang="zh-CN" altLang="en-US">
                <a:solidFill>
                  <a:srgbClr val="FF0000"/>
                </a:solidFill>
                <a:latin typeface="Arial" panose="020B0604020202020204" pitchFamily="34" charset="0"/>
              </a:rPr>
              <a:t>恢复过程：</a:t>
            </a:r>
          </a:p>
          <a:p>
            <a:pPr algn="l" eaLnBrk="1" hangingPunct="1">
              <a:lnSpc>
                <a:spcPct val="85000"/>
              </a:lnSpc>
              <a:spcBef>
                <a:spcPct val="50000"/>
              </a:spcBef>
            </a:pP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1</a:t>
            </a:r>
            <a:r>
              <a:rPr lang="zh-CN" altLang="en-US">
                <a:solidFill>
                  <a:schemeClr val="tx1"/>
                </a:solidFill>
                <a:latin typeface="Arial" panose="020B0604020202020204" pitchFamily="34" charset="0"/>
              </a:rPr>
              <a:t>）从</a:t>
            </a:r>
            <a:r>
              <a:rPr lang="zh-CN" altLang="en-US">
                <a:solidFill>
                  <a:srgbClr val="FF0000"/>
                </a:solidFill>
                <a:latin typeface="Arial" panose="020B0604020202020204" pitchFamily="34" charset="0"/>
              </a:rPr>
              <a:t>后</a:t>
            </a:r>
            <a:r>
              <a:rPr lang="zh-CN" altLang="en-US">
                <a:solidFill>
                  <a:schemeClr val="tx1"/>
                </a:solidFill>
                <a:latin typeface="Arial" panose="020B0604020202020204" pitchFamily="34" charset="0"/>
              </a:rPr>
              <a:t>向</a:t>
            </a:r>
            <a:r>
              <a:rPr lang="zh-CN" altLang="en-US">
                <a:solidFill>
                  <a:srgbClr val="FF0000"/>
                </a:solidFill>
                <a:latin typeface="Arial" panose="020B0604020202020204" pitchFamily="34" charset="0"/>
              </a:rPr>
              <a:t>前扫描日志</a:t>
            </a:r>
            <a:r>
              <a:rPr lang="zh-CN" altLang="en-US">
                <a:solidFill>
                  <a:schemeClr val="tx1"/>
                </a:solidFill>
                <a:latin typeface="Arial" panose="020B0604020202020204" pitchFamily="34" charset="0"/>
              </a:rPr>
              <a:t>记录，</a:t>
            </a:r>
            <a:r>
              <a:rPr lang="zh-CN" altLang="en-US">
                <a:solidFill>
                  <a:srgbClr val="FF0000"/>
                </a:solidFill>
                <a:latin typeface="Arial" panose="020B0604020202020204" pitchFamily="34" charset="0"/>
              </a:rPr>
              <a:t>建立两个事务表：</a:t>
            </a:r>
          </a:p>
          <a:p>
            <a:pPr algn="l" eaLnBrk="1" hangingPunct="1">
              <a:lnSpc>
                <a:spcPct val="85000"/>
              </a:lnSpc>
              <a:spcBef>
                <a:spcPct val="50000"/>
              </a:spcBef>
            </a:pPr>
            <a:r>
              <a:rPr lang="zh-CN" altLang="en-US">
                <a:solidFill>
                  <a:srgbClr val="FF0000"/>
                </a:solidFill>
                <a:latin typeface="Arial" panose="020B0604020202020204" pitchFamily="34" charset="0"/>
              </a:rPr>
              <a:t>提交事务表：</a:t>
            </a:r>
            <a:r>
              <a:rPr lang="zh-CN" altLang="en-US">
                <a:solidFill>
                  <a:schemeClr val="tx1"/>
                </a:solidFill>
                <a:latin typeface="Arial" panose="020B0604020202020204" pitchFamily="34" charset="0"/>
              </a:rPr>
              <a:t>含日志中有</a:t>
            </a:r>
            <a:r>
              <a:rPr lang="en-US" altLang="zh-CN">
                <a:solidFill>
                  <a:schemeClr val="tx1"/>
                </a:solidFill>
                <a:latin typeface="Arial" panose="020B0604020202020204" pitchFamily="34" charset="0"/>
              </a:rPr>
              <a:t>&lt;Ti,commit&gt;</a:t>
            </a:r>
            <a:r>
              <a:rPr lang="zh-CN" altLang="en-US">
                <a:solidFill>
                  <a:schemeClr val="tx1"/>
                </a:solidFill>
                <a:latin typeface="Arial" panose="020B0604020202020204" pitchFamily="34" charset="0"/>
              </a:rPr>
              <a:t>的所有事务</a:t>
            </a:r>
            <a:r>
              <a:rPr lang="en-US" altLang="zh-CN">
                <a:solidFill>
                  <a:schemeClr val="tx1"/>
                </a:solidFill>
                <a:latin typeface="Arial" panose="020B0604020202020204" pitchFamily="34" charset="0"/>
              </a:rPr>
              <a:t>Ti</a:t>
            </a:r>
            <a:r>
              <a:rPr lang="zh-CN" altLang="en-US">
                <a:solidFill>
                  <a:schemeClr val="tx1"/>
                </a:solidFill>
                <a:latin typeface="Arial" panose="020B0604020202020204" pitchFamily="34" charset="0"/>
              </a:rPr>
              <a:t>。</a:t>
            </a:r>
          </a:p>
          <a:p>
            <a:pPr algn="l" eaLnBrk="1" hangingPunct="1">
              <a:lnSpc>
                <a:spcPct val="85000"/>
              </a:lnSpc>
              <a:spcBef>
                <a:spcPct val="50000"/>
              </a:spcBef>
            </a:pPr>
            <a:r>
              <a:rPr lang="zh-CN" altLang="en-US">
                <a:solidFill>
                  <a:srgbClr val="FF0000"/>
                </a:solidFill>
                <a:latin typeface="Arial" panose="020B0604020202020204" pitchFamily="34" charset="0"/>
              </a:rPr>
              <a:t>未提交事务表：</a:t>
            </a:r>
            <a:r>
              <a:rPr lang="zh-CN" altLang="en-US">
                <a:solidFill>
                  <a:schemeClr val="tx1"/>
                </a:solidFill>
                <a:latin typeface="Arial" panose="020B0604020202020204" pitchFamily="34" charset="0"/>
              </a:rPr>
              <a:t>含日志中具有</a:t>
            </a:r>
            <a:r>
              <a:rPr lang="en-US" altLang="zh-CN">
                <a:solidFill>
                  <a:schemeClr val="tx1"/>
                </a:solidFill>
                <a:latin typeface="Arial" panose="020B0604020202020204" pitchFamily="34" charset="0"/>
              </a:rPr>
              <a:t>&lt;Ti,start&gt;</a:t>
            </a:r>
            <a:r>
              <a:rPr lang="zh-CN" altLang="en-US">
                <a:solidFill>
                  <a:schemeClr val="tx1"/>
                </a:solidFill>
                <a:latin typeface="Arial" panose="020B0604020202020204" pitchFamily="34" charset="0"/>
              </a:rPr>
              <a:t>，但不具有</a:t>
            </a:r>
            <a:r>
              <a:rPr lang="en-US" altLang="zh-CN">
                <a:solidFill>
                  <a:schemeClr val="tx1"/>
                </a:solidFill>
                <a:latin typeface="Arial" panose="020B0604020202020204" pitchFamily="34" charset="0"/>
              </a:rPr>
              <a:t>&lt;Ti,commit&gt;</a:t>
            </a:r>
            <a:r>
              <a:rPr lang="zh-CN" altLang="en-US">
                <a:solidFill>
                  <a:schemeClr val="tx1"/>
                </a:solidFill>
                <a:latin typeface="Arial" panose="020B0604020202020204" pitchFamily="34" charset="0"/>
              </a:rPr>
              <a:t>的所有事务</a:t>
            </a:r>
            <a:r>
              <a:rPr lang="en-US" altLang="zh-CN">
                <a:solidFill>
                  <a:schemeClr val="tx1"/>
                </a:solidFill>
                <a:latin typeface="Arial" panose="020B0604020202020204" pitchFamily="34" charset="0"/>
              </a:rPr>
              <a:t>Ti</a:t>
            </a:r>
            <a:r>
              <a:rPr lang="zh-CN" altLang="en-US">
                <a:solidFill>
                  <a:schemeClr val="tx1"/>
                </a:solidFill>
                <a:latin typeface="Arial" panose="020B0604020202020204" pitchFamily="34" charset="0"/>
              </a:rPr>
              <a:t>。</a:t>
            </a:r>
          </a:p>
          <a:p>
            <a:pPr algn="l" eaLnBrk="1" hangingPunct="1">
              <a:lnSpc>
                <a:spcPct val="85000"/>
              </a:lnSpc>
              <a:spcBef>
                <a:spcPct val="50000"/>
              </a:spcBef>
            </a:pP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2</a:t>
            </a:r>
            <a:r>
              <a:rPr lang="zh-CN" altLang="en-US">
                <a:solidFill>
                  <a:schemeClr val="tx1"/>
                </a:solidFill>
                <a:latin typeface="Arial" panose="020B0604020202020204" pitchFamily="34" charset="0"/>
              </a:rPr>
              <a:t>）对</a:t>
            </a:r>
            <a:r>
              <a:rPr lang="zh-CN" altLang="en-US">
                <a:solidFill>
                  <a:srgbClr val="FF0000"/>
                </a:solidFill>
                <a:latin typeface="Arial" panose="020B0604020202020204" pitchFamily="34" charset="0"/>
              </a:rPr>
              <a:t>提交事务表</a:t>
            </a:r>
            <a:r>
              <a:rPr lang="zh-CN" altLang="en-US">
                <a:solidFill>
                  <a:schemeClr val="tx1"/>
                </a:solidFill>
                <a:latin typeface="Arial" panose="020B0604020202020204" pitchFamily="34" charset="0"/>
              </a:rPr>
              <a:t>中的每个事务执行</a:t>
            </a:r>
            <a:r>
              <a:rPr lang="en-US" altLang="zh-CN">
                <a:solidFill>
                  <a:srgbClr val="FF0000"/>
                </a:solidFill>
                <a:latin typeface="Arial" panose="020B0604020202020204" pitchFamily="34" charset="0"/>
              </a:rPr>
              <a:t>READO(T)</a:t>
            </a:r>
            <a:r>
              <a:rPr lang="zh-CN" altLang="en-US">
                <a:solidFill>
                  <a:schemeClr val="tx1"/>
                </a:solidFill>
                <a:latin typeface="Arial" panose="020B0604020202020204" pitchFamily="34" charset="0"/>
              </a:rPr>
              <a:t>。</a:t>
            </a:r>
          </a:p>
          <a:p>
            <a:pPr algn="l" eaLnBrk="1" hangingPunct="1">
              <a:lnSpc>
                <a:spcPct val="85000"/>
              </a:lnSpc>
              <a:spcBef>
                <a:spcPct val="50000"/>
              </a:spcBef>
            </a:pP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3</a:t>
            </a:r>
            <a:r>
              <a:rPr lang="zh-CN" altLang="en-US">
                <a:solidFill>
                  <a:schemeClr val="tx1"/>
                </a:solidFill>
                <a:latin typeface="Arial" panose="020B0604020202020204" pitchFamily="34" charset="0"/>
              </a:rPr>
              <a:t>）对</a:t>
            </a:r>
            <a:r>
              <a:rPr lang="zh-CN" altLang="en-US">
                <a:solidFill>
                  <a:srgbClr val="FF0000"/>
                </a:solidFill>
                <a:latin typeface="Arial" panose="020B0604020202020204" pitchFamily="34" charset="0"/>
              </a:rPr>
              <a:t>未提交事务表</a:t>
            </a:r>
            <a:r>
              <a:rPr lang="zh-CN" altLang="en-US">
                <a:solidFill>
                  <a:schemeClr val="tx1"/>
                </a:solidFill>
                <a:latin typeface="Arial" panose="020B0604020202020204" pitchFamily="34" charset="0"/>
              </a:rPr>
              <a:t>中的每个事务执行</a:t>
            </a:r>
            <a:r>
              <a:rPr lang="en-US" altLang="zh-CN">
                <a:solidFill>
                  <a:srgbClr val="FF0000"/>
                </a:solidFill>
                <a:latin typeface="Arial" panose="020B0604020202020204" pitchFamily="34" charset="0"/>
              </a:rPr>
              <a:t>UNDO</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T</a:t>
            </a:r>
            <a:r>
              <a:rPr lang="zh-CN" altLang="en-US">
                <a:solidFill>
                  <a:srgbClr val="FF0000"/>
                </a:solidFill>
                <a:latin typeface="Arial" panose="020B0604020202020204" pitchFamily="34" charset="0"/>
              </a:rPr>
              <a:t>），</a:t>
            </a:r>
            <a:r>
              <a:rPr lang="zh-CN" altLang="en-US">
                <a:solidFill>
                  <a:schemeClr val="tx1"/>
                </a:solidFill>
                <a:latin typeface="Arial" panose="020B0604020202020204" pitchFamily="34" charset="0"/>
              </a:rPr>
              <a:t>从</a:t>
            </a:r>
            <a:r>
              <a:rPr lang="zh-CN" altLang="en-US">
                <a:solidFill>
                  <a:srgbClr val="FF0000"/>
                </a:solidFill>
                <a:latin typeface="Arial" panose="020B0604020202020204" pitchFamily="34" charset="0"/>
              </a:rPr>
              <a:t>日志删除</a:t>
            </a:r>
            <a:r>
              <a:rPr lang="en-US" altLang="zh-CN">
                <a:solidFill>
                  <a:srgbClr val="FF0000"/>
                </a:solidFill>
                <a:latin typeface="Arial" panose="020B0604020202020204" pitchFamily="34" charset="0"/>
              </a:rPr>
              <a:t>T</a:t>
            </a:r>
            <a:r>
              <a:rPr lang="zh-CN" altLang="en-US">
                <a:solidFill>
                  <a:srgbClr val="FF0000"/>
                </a:solidFill>
                <a:latin typeface="Arial" panose="020B0604020202020204" pitchFamily="34" charset="0"/>
              </a:rPr>
              <a:t>信息</a:t>
            </a:r>
            <a:r>
              <a:rPr lang="zh-CN" altLang="en-US">
                <a:solidFill>
                  <a:schemeClr val="tx1"/>
                </a:solidFill>
                <a:latin typeface="Arial" panose="020B0604020202020204" pitchFamily="34" charset="0"/>
              </a:rPr>
              <a:t>。</a:t>
            </a:r>
          </a:p>
        </p:txBody>
      </p:sp>
    </p:spTree>
    <p:extLst>
      <p:ext uri="{BB962C8B-B14F-4D97-AF65-F5344CB8AC3E}">
        <p14:creationId xmlns:p14="http://schemas.microsoft.com/office/powerpoint/2010/main" val="76139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out)">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out)">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32"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amond(out)">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32"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amond(out)">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32"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amond(out)">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32"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amond(out)">
                                      <p:cBhvr>
                                        <p:cTn id="32"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245871" y="588735"/>
            <a:ext cx="11814464" cy="619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30000"/>
              </a:spcBef>
            </a:pPr>
            <a:r>
              <a:rPr lang="zh-CN" altLang="en-US">
                <a:solidFill>
                  <a:schemeClr val="tx1"/>
                </a:solidFill>
                <a:latin typeface="Arial" panose="020B0604020202020204" pitchFamily="34" charset="0"/>
              </a:rPr>
              <a:t>故障实例</a:t>
            </a:r>
            <a:r>
              <a:rPr lang="en-US" altLang="zh-CN">
                <a:solidFill>
                  <a:schemeClr val="tx1"/>
                </a:solidFill>
                <a:latin typeface="Arial" panose="020B0604020202020204" pitchFamily="34" charset="0"/>
              </a:rPr>
              <a:t>1</a:t>
            </a:r>
            <a:r>
              <a:rPr lang="zh-CN" altLang="en-US">
                <a:solidFill>
                  <a:schemeClr val="tx1"/>
                </a:solidFill>
                <a:latin typeface="Arial" panose="020B0604020202020204" pitchFamily="34" charset="0"/>
              </a:rPr>
              <a:t>：设故障恰</a:t>
            </a:r>
            <a:r>
              <a:rPr lang="zh-CN" altLang="en-US">
                <a:solidFill>
                  <a:srgbClr val="FF0000"/>
                </a:solidFill>
                <a:latin typeface="Arial" panose="020B0604020202020204" pitchFamily="34" charset="0"/>
              </a:rPr>
              <a:t>好发生在</a:t>
            </a:r>
            <a:r>
              <a:rPr lang="en-US" altLang="zh-CN">
                <a:solidFill>
                  <a:srgbClr val="FF0000"/>
                </a:solidFill>
                <a:latin typeface="Arial" panose="020B0604020202020204" pitchFamily="34" charset="0"/>
              </a:rPr>
              <a:t>T1</a:t>
            </a:r>
            <a:r>
              <a:rPr lang="zh-CN" altLang="en-US">
                <a:solidFill>
                  <a:srgbClr val="FF0000"/>
                </a:solidFill>
                <a:latin typeface="Arial" panose="020B0604020202020204" pitchFamily="34" charset="0"/>
              </a:rPr>
              <a:t>的</a:t>
            </a:r>
            <a:r>
              <a:rPr lang="en-US" altLang="zh-CN">
                <a:solidFill>
                  <a:srgbClr val="FF0000"/>
                </a:solidFill>
                <a:latin typeface="Arial" panose="020B0604020202020204" pitchFamily="34" charset="0"/>
              </a:rPr>
              <a:t>WRITE(B)</a:t>
            </a:r>
            <a:r>
              <a:rPr lang="zh-CN" altLang="en-US">
                <a:solidFill>
                  <a:srgbClr val="FF0000"/>
                </a:solidFill>
                <a:latin typeface="Arial" panose="020B0604020202020204" pitchFamily="34" charset="0"/>
              </a:rPr>
              <a:t>操作信息被写入日志之后</a:t>
            </a:r>
            <a:r>
              <a:rPr lang="zh-CN" altLang="en-US">
                <a:solidFill>
                  <a:schemeClr val="tx1"/>
                </a:solidFill>
                <a:latin typeface="Arial" panose="020B0604020202020204" pitchFamily="34" charset="0"/>
              </a:rPr>
              <a:t>。</a:t>
            </a:r>
          </a:p>
          <a:p>
            <a:pPr algn="l" eaLnBrk="1" hangingPunct="1">
              <a:spcBef>
                <a:spcPct val="30000"/>
              </a:spcBef>
            </a:pPr>
            <a:r>
              <a:rPr lang="zh-CN" altLang="en-US">
                <a:solidFill>
                  <a:schemeClr val="tx1"/>
                </a:solidFill>
                <a:latin typeface="Arial" panose="020B0604020202020204" pitchFamily="34" charset="0"/>
              </a:rPr>
              <a:t>日志内容如下：</a:t>
            </a:r>
          </a:p>
          <a:p>
            <a:pPr algn="l" eaLnBrk="1" hangingPunct="1">
              <a:spcBef>
                <a:spcPct val="30000"/>
              </a:spcBef>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T1           </a:t>
            </a:r>
          </a:p>
          <a:p>
            <a:pPr algn="l" eaLnBrk="1" hangingPunct="1">
              <a:spcBef>
                <a:spcPct val="30000"/>
              </a:spcBef>
            </a:pPr>
            <a:r>
              <a:rPr lang="en-US" altLang="zh-CN">
                <a:solidFill>
                  <a:schemeClr val="tx1"/>
                </a:solidFill>
                <a:latin typeface="Arial" panose="020B0604020202020204" pitchFamily="34" charset="0"/>
              </a:rPr>
              <a:t>       &lt;T1,start&gt;</a:t>
            </a:r>
          </a:p>
          <a:p>
            <a:pPr algn="l" eaLnBrk="1" hangingPunct="1">
              <a:spcBef>
                <a:spcPct val="30000"/>
              </a:spcBef>
            </a:pPr>
            <a:r>
              <a:rPr lang="en-US" altLang="zh-CN">
                <a:solidFill>
                  <a:schemeClr val="tx1"/>
                </a:solidFill>
                <a:latin typeface="Arial" panose="020B0604020202020204" pitchFamily="34" charset="0"/>
              </a:rPr>
              <a:t>       &lt;T1,A,1000,950&gt;</a:t>
            </a:r>
          </a:p>
          <a:p>
            <a:pPr algn="l" eaLnBrk="1" hangingPunct="1">
              <a:spcBef>
                <a:spcPct val="30000"/>
              </a:spcBef>
            </a:pPr>
            <a:r>
              <a:rPr lang="en-US" altLang="zh-CN">
                <a:solidFill>
                  <a:schemeClr val="tx1"/>
                </a:solidFill>
                <a:latin typeface="Arial" panose="020B0604020202020204" pitchFamily="34" charset="0"/>
              </a:rPr>
              <a:t>       &lt;T1,B,2000,2050&gt;</a:t>
            </a:r>
          </a:p>
          <a:p>
            <a:pPr algn="l" eaLnBrk="1" hangingPunct="1">
              <a:spcBef>
                <a:spcPct val="30000"/>
              </a:spcBef>
            </a:pPr>
            <a:r>
              <a:rPr lang="zh-CN" altLang="en-US">
                <a:solidFill>
                  <a:schemeClr val="tx1"/>
                </a:solidFill>
                <a:latin typeface="Arial" panose="020B0604020202020204" pitchFamily="34" charset="0"/>
              </a:rPr>
              <a:t>数据库中</a:t>
            </a:r>
            <a:r>
              <a:rPr lang="en-US" altLang="zh-CN">
                <a:solidFill>
                  <a:srgbClr val="FF0000"/>
                </a:solidFill>
                <a:latin typeface="Arial" panose="020B0604020202020204" pitchFamily="34" charset="0"/>
              </a:rPr>
              <a:t>A</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B</a:t>
            </a:r>
            <a:r>
              <a:rPr lang="zh-CN" altLang="en-US">
                <a:solidFill>
                  <a:srgbClr val="FF0000"/>
                </a:solidFill>
                <a:latin typeface="Arial" panose="020B0604020202020204" pitchFamily="34" charset="0"/>
              </a:rPr>
              <a:t>值已改变</a:t>
            </a:r>
            <a:r>
              <a:rPr lang="zh-CN" altLang="en-US">
                <a:solidFill>
                  <a:schemeClr val="tx1"/>
                </a:solidFill>
                <a:latin typeface="Arial" panose="020B0604020202020204" pitchFamily="34" charset="0"/>
              </a:rPr>
              <a:t>。</a:t>
            </a:r>
          </a:p>
          <a:p>
            <a:pPr algn="l" eaLnBrk="1" hangingPunct="1">
              <a:spcBef>
                <a:spcPct val="30000"/>
              </a:spcBef>
            </a:pPr>
            <a:r>
              <a:rPr lang="zh-CN" altLang="en-US">
                <a:solidFill>
                  <a:srgbClr val="FF0000"/>
                </a:solidFill>
                <a:latin typeface="Arial" panose="020B0604020202020204" pitchFamily="34" charset="0"/>
              </a:rPr>
              <a:t>数据库恢复机制：因为</a:t>
            </a:r>
            <a:r>
              <a:rPr lang="en-US" altLang="zh-CN">
                <a:solidFill>
                  <a:srgbClr val="FF0000"/>
                </a:solidFill>
                <a:latin typeface="Arial" panose="020B0604020202020204" pitchFamily="34" charset="0"/>
              </a:rPr>
              <a:t>T1</a:t>
            </a:r>
            <a:r>
              <a:rPr lang="zh-CN" altLang="en-US">
                <a:solidFill>
                  <a:srgbClr val="FF0000"/>
                </a:solidFill>
                <a:latin typeface="Arial" panose="020B0604020202020204" pitchFamily="34" charset="0"/>
              </a:rPr>
              <a:t>未真正提交，所以</a:t>
            </a:r>
          </a:p>
          <a:p>
            <a:pPr algn="l" eaLnBrk="1" hangingPunct="1">
              <a:spcBef>
                <a:spcPct val="30000"/>
              </a:spcBef>
            </a:pPr>
            <a:r>
              <a:rPr lang="en-US" altLang="zh-CN">
                <a:solidFill>
                  <a:srgbClr val="FF0000"/>
                </a:solidFill>
                <a:latin typeface="Arial" panose="020B0604020202020204" pitchFamily="34" charset="0"/>
              </a:rPr>
              <a:t>UNDO</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T1</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A</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B</a:t>
            </a:r>
            <a:r>
              <a:rPr lang="zh-CN" altLang="en-US">
                <a:solidFill>
                  <a:srgbClr val="FF0000"/>
                </a:solidFill>
                <a:latin typeface="Arial" panose="020B0604020202020204" pitchFamily="34" charset="0"/>
              </a:rPr>
              <a:t>被恢复</a:t>
            </a:r>
            <a:r>
              <a:rPr lang="en-US" altLang="zh-CN">
                <a:solidFill>
                  <a:srgbClr val="FF0000"/>
                </a:solidFill>
                <a:latin typeface="Arial" panose="020B0604020202020204" pitchFamily="34" charset="0"/>
              </a:rPr>
              <a:t>A=1000</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B=2000</a:t>
            </a:r>
            <a:r>
              <a:rPr lang="zh-CN" altLang="en-US">
                <a:solidFill>
                  <a:srgbClr val="FF0000"/>
                </a:solidFill>
                <a:latin typeface="Arial" panose="020B0604020202020204" pitchFamily="34" charset="0"/>
              </a:rPr>
              <a:t>。</a:t>
            </a:r>
          </a:p>
        </p:txBody>
      </p:sp>
      <p:grpSp>
        <p:nvGrpSpPr>
          <p:cNvPr id="6" name="Group 3"/>
          <p:cNvGrpSpPr>
            <a:grpSpLocks/>
          </p:cNvGrpSpPr>
          <p:nvPr/>
        </p:nvGrpSpPr>
        <p:grpSpPr bwMode="auto">
          <a:xfrm>
            <a:off x="245870" y="2493735"/>
            <a:ext cx="731869" cy="2362200"/>
            <a:chOff x="192" y="1056"/>
            <a:chExt cx="240" cy="1536"/>
          </a:xfrm>
        </p:grpSpPr>
        <p:sp>
          <p:nvSpPr>
            <p:cNvPr id="7" name="Line 4"/>
            <p:cNvSpPr>
              <a:spLocks noChangeShapeType="1"/>
            </p:cNvSpPr>
            <p:nvPr/>
          </p:nvSpPr>
          <p:spPr bwMode="auto">
            <a:xfrm>
              <a:off x="432" y="1056"/>
              <a:ext cx="0" cy="15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5"/>
            <p:cNvSpPr txBox="1">
              <a:spLocks noChangeArrowheads="1"/>
            </p:cNvSpPr>
            <p:nvPr/>
          </p:nvSpPr>
          <p:spPr bwMode="auto">
            <a:xfrm>
              <a:off x="192" y="1248"/>
              <a:ext cx="240"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zh-CN" altLang="en-US">
                  <a:solidFill>
                    <a:schemeClr val="tx1"/>
                  </a:solidFill>
                  <a:latin typeface="Arial" panose="020B0604020202020204" pitchFamily="34" charset="0"/>
                  <a:ea typeface="宋体" panose="02010600030101010101" pitchFamily="2" charset="-122"/>
                </a:rPr>
                <a:t>时</a:t>
              </a:r>
            </a:p>
            <a:p>
              <a:pPr algn="l" eaLnBrk="1" hangingPunct="1">
                <a:spcBef>
                  <a:spcPct val="50000"/>
                </a:spcBef>
              </a:pPr>
              <a:r>
                <a:rPr lang="zh-CN" altLang="en-US">
                  <a:solidFill>
                    <a:schemeClr val="tx1"/>
                  </a:solidFill>
                  <a:latin typeface="Arial" panose="020B0604020202020204" pitchFamily="34" charset="0"/>
                  <a:ea typeface="宋体" panose="02010600030101010101" pitchFamily="2" charset="-122"/>
                </a:rPr>
                <a:t>间</a:t>
              </a:r>
            </a:p>
          </p:txBody>
        </p:sp>
      </p:grpSp>
    </p:spTree>
    <p:extLst>
      <p:ext uri="{BB962C8B-B14F-4D97-AF65-F5344CB8AC3E}">
        <p14:creationId xmlns:p14="http://schemas.microsoft.com/office/powerpoint/2010/main" val="23903620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ox(i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ox(in)">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ox(in)">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ox(in)">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9.1.2 </a:t>
            </a:r>
            <a:r>
              <a:rPr lang="zh-CN" altLang="en-US" sz="2800" b="1" dirty="0">
                <a:solidFill>
                  <a:schemeClr val="bg1"/>
                </a:solidFill>
                <a:latin typeface="微软雅黑" panose="020B0503020204020204" pitchFamily="34" charset="-122"/>
                <a:ea typeface="微软雅黑" panose="020B0503020204020204" pitchFamily="34" charset="-122"/>
              </a:rPr>
              <a:t>事务的</a:t>
            </a:r>
            <a:r>
              <a:rPr lang="en-US" altLang="zh-CN" sz="2800" b="1" dirty="0">
                <a:solidFill>
                  <a:schemeClr val="bg1"/>
                </a:solidFill>
                <a:latin typeface="微软雅黑" panose="020B0503020204020204" pitchFamily="34" charset="-122"/>
                <a:ea typeface="微软雅黑" panose="020B0503020204020204" pitchFamily="34" charset="-122"/>
              </a:rPr>
              <a:t>ACID</a:t>
            </a:r>
            <a:r>
              <a:rPr lang="zh-CN" altLang="en-US" sz="2800" b="1" dirty="0">
                <a:solidFill>
                  <a:schemeClr val="bg1"/>
                </a:solidFill>
                <a:latin typeface="微软雅黑" panose="020B0503020204020204" pitchFamily="34" charset="-122"/>
                <a:ea typeface="微软雅黑" panose="020B0503020204020204" pitchFamily="34" charset="-122"/>
              </a:rPr>
              <a:t>特性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396586" y="830264"/>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en-US" altLang="zh-CN" dirty="0">
                <a:solidFill>
                  <a:srgbClr val="CC3300"/>
                </a:solidFill>
                <a:latin typeface="Tahoma" panose="020B0604030504040204" pitchFamily="34" charset="0"/>
                <a:ea typeface="宋体" panose="02010600030101010101" pitchFamily="2" charset="-122"/>
              </a:rPr>
              <a:t>4. </a:t>
            </a:r>
            <a:r>
              <a:rPr kumimoji="1" lang="zh-CN" altLang="en-US" dirty="0">
                <a:solidFill>
                  <a:srgbClr val="CC3300"/>
                </a:solidFill>
                <a:latin typeface="Tahoma" panose="020B0604030504040204" pitchFamily="34" charset="0"/>
                <a:ea typeface="宋体" panose="02010600030101010101" pitchFamily="2" charset="-122"/>
              </a:rPr>
              <a:t>持久性</a:t>
            </a:r>
          </a:p>
        </p:txBody>
      </p:sp>
      <p:sp>
        <p:nvSpPr>
          <p:cNvPr id="6" name="Rectangle 4"/>
          <p:cNvSpPr txBox="1">
            <a:spLocks noChangeArrowheads="1"/>
          </p:cNvSpPr>
          <p:nvPr/>
        </p:nvSpPr>
        <p:spPr bwMode="auto">
          <a:xfrm>
            <a:off x="684213" y="1363664"/>
            <a:ext cx="10913341" cy="3505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spcBef>
                <a:spcPct val="5000"/>
              </a:spcBef>
              <a:buClr>
                <a:schemeClr val="accent5"/>
              </a:buClr>
            </a:pPr>
            <a:r>
              <a:rPr lang="zh-CN" altLang="en-US" b="1" dirty="0" smtClean="0">
                <a:solidFill>
                  <a:srgbClr val="000066"/>
                </a:solidFill>
              </a:rPr>
              <a:t>事务一旦提交，它对数据库中数据的改变就应该是永久性的。</a:t>
            </a:r>
          </a:p>
          <a:p>
            <a:pPr lvl="1" eaLnBrk="1" hangingPunct="1">
              <a:lnSpc>
                <a:spcPct val="150000"/>
              </a:lnSpc>
              <a:spcBef>
                <a:spcPct val="5000"/>
              </a:spcBef>
            </a:pPr>
            <a:r>
              <a:rPr lang="zh-CN" altLang="en-US" b="1" dirty="0" smtClean="0">
                <a:solidFill>
                  <a:srgbClr val="000066"/>
                </a:solidFill>
              </a:rPr>
              <a:t>接下来的其他操作或故障不应该对其执行结果有任何影响；</a:t>
            </a:r>
          </a:p>
          <a:p>
            <a:pPr lvl="1" eaLnBrk="1" hangingPunct="1">
              <a:lnSpc>
                <a:spcPct val="150000"/>
              </a:lnSpc>
              <a:spcBef>
                <a:spcPct val="5000"/>
              </a:spcBef>
            </a:pPr>
            <a:r>
              <a:rPr lang="zh-CN" altLang="en-US" b="1" dirty="0" smtClean="0">
                <a:solidFill>
                  <a:srgbClr val="000066"/>
                </a:solidFill>
                <a:latin typeface="Times New Roman" panose="02020603050405020304" pitchFamily="18" charset="0"/>
              </a:rPr>
              <a:t>即使在写入磁盘之前，系统发生故障，在下次启动之后，也应保障数据更新的有效。</a:t>
            </a:r>
          </a:p>
          <a:p>
            <a:pPr lvl="1" eaLnBrk="1" hangingPunct="1">
              <a:lnSpc>
                <a:spcPct val="150000"/>
              </a:lnSpc>
              <a:spcBef>
                <a:spcPct val="5000"/>
              </a:spcBef>
            </a:pPr>
            <a:endParaRPr lang="en-US" altLang="zh-CN" b="1" dirty="0" smtClean="0">
              <a:solidFill>
                <a:srgbClr val="000066"/>
              </a:solidFill>
            </a:endParaRPr>
          </a:p>
        </p:txBody>
      </p:sp>
      <p:sp>
        <p:nvSpPr>
          <p:cNvPr id="7" name="Rectangle 5"/>
          <p:cNvSpPr>
            <a:spLocks noChangeArrowheads="1"/>
          </p:cNvSpPr>
          <p:nvPr/>
        </p:nvSpPr>
        <p:spPr bwMode="auto">
          <a:xfrm>
            <a:off x="850468" y="4970752"/>
            <a:ext cx="8001000"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90000"/>
              </a:lnSpc>
              <a:buClr>
                <a:srgbClr val="1569F0"/>
              </a:buClr>
              <a:buFont typeface="Wingdings" panose="05000000000000000000" pitchFamily="2" charset="2"/>
              <a:buChar char="u"/>
            </a:pPr>
            <a:r>
              <a:rPr lang="zh-CN" altLang="en-US" sz="2400" dirty="0">
                <a:solidFill>
                  <a:srgbClr val="000066"/>
                </a:solidFill>
                <a:latin typeface="Arial" panose="020B0604020202020204" pitchFamily="34" charset="0"/>
                <a:ea typeface="宋体" panose="02010600030101010101" pitchFamily="2" charset="-122"/>
              </a:rPr>
              <a:t>保证事务</a:t>
            </a:r>
            <a:r>
              <a:rPr lang="en-US" altLang="zh-CN" sz="2400" dirty="0">
                <a:solidFill>
                  <a:srgbClr val="000066"/>
                </a:solidFill>
                <a:latin typeface="Arial" panose="020B0604020202020204" pitchFamily="34" charset="0"/>
                <a:ea typeface="宋体" panose="02010600030101010101" pitchFamily="2" charset="-122"/>
              </a:rPr>
              <a:t>ACID</a:t>
            </a:r>
            <a:r>
              <a:rPr lang="zh-CN" altLang="en-US" sz="2400" dirty="0">
                <a:solidFill>
                  <a:srgbClr val="000066"/>
                </a:solidFill>
                <a:latin typeface="Arial" panose="020B0604020202020204" pitchFamily="34" charset="0"/>
                <a:ea typeface="宋体" panose="02010600030101010101" pitchFamily="2" charset="-122"/>
              </a:rPr>
              <a:t>特性是事务处理的重要任务；</a:t>
            </a:r>
          </a:p>
          <a:p>
            <a:pPr algn="l" eaLnBrk="1" hangingPunct="1">
              <a:lnSpc>
                <a:spcPct val="90000"/>
              </a:lnSpc>
              <a:buClr>
                <a:srgbClr val="1569F0"/>
              </a:buClr>
              <a:buFont typeface="Wingdings" panose="05000000000000000000" pitchFamily="2" charset="2"/>
              <a:buChar char="u"/>
            </a:pPr>
            <a:r>
              <a:rPr lang="zh-CN" altLang="en-US" sz="2400" dirty="0">
                <a:solidFill>
                  <a:srgbClr val="000066"/>
                </a:solidFill>
                <a:latin typeface="Arial" panose="020B0604020202020204" pitchFamily="34" charset="0"/>
                <a:ea typeface="宋体" panose="02010600030101010101" pitchFamily="2" charset="-122"/>
              </a:rPr>
              <a:t>破坏事务</a:t>
            </a:r>
            <a:r>
              <a:rPr lang="en-US" altLang="zh-CN" sz="2400" dirty="0">
                <a:solidFill>
                  <a:srgbClr val="000066"/>
                </a:solidFill>
                <a:latin typeface="Arial" panose="020B0604020202020204" pitchFamily="34" charset="0"/>
                <a:ea typeface="宋体" panose="02010600030101010101" pitchFamily="2" charset="-122"/>
              </a:rPr>
              <a:t>ACID</a:t>
            </a:r>
            <a:r>
              <a:rPr lang="zh-CN" altLang="en-US" sz="2400" dirty="0">
                <a:solidFill>
                  <a:srgbClr val="000066"/>
                </a:solidFill>
                <a:latin typeface="Arial" panose="020B0604020202020204" pitchFamily="34" charset="0"/>
                <a:ea typeface="宋体" panose="02010600030101010101" pitchFamily="2" charset="-122"/>
              </a:rPr>
              <a:t>特性的因素：</a:t>
            </a:r>
          </a:p>
          <a:p>
            <a:pPr lvl="1" algn="l" eaLnBrk="1" hangingPunct="1">
              <a:lnSpc>
                <a:spcPct val="90000"/>
              </a:lnSpc>
              <a:buFontTx/>
              <a:buChar char="–"/>
            </a:pPr>
            <a:r>
              <a:rPr lang="zh-CN" altLang="en-US" sz="2400" dirty="0">
                <a:solidFill>
                  <a:srgbClr val="000066"/>
                </a:solidFill>
                <a:latin typeface="Arial" panose="020B0604020202020204" pitchFamily="34" charset="0"/>
                <a:ea typeface="宋体" panose="02010600030101010101" pitchFamily="2" charset="-122"/>
              </a:rPr>
              <a:t>多个事务并行运行时，不同事务的操作交叉执行；</a:t>
            </a:r>
          </a:p>
          <a:p>
            <a:pPr lvl="1" algn="l" eaLnBrk="1" hangingPunct="1">
              <a:lnSpc>
                <a:spcPct val="90000"/>
              </a:lnSpc>
              <a:buFontTx/>
              <a:buChar char="–"/>
            </a:pPr>
            <a:r>
              <a:rPr lang="zh-CN" altLang="en-US" sz="2400" dirty="0">
                <a:solidFill>
                  <a:srgbClr val="000066"/>
                </a:solidFill>
                <a:latin typeface="Arial" panose="020B0604020202020204" pitchFamily="34" charset="0"/>
                <a:ea typeface="宋体" panose="02010600030101010101" pitchFamily="2" charset="-122"/>
              </a:rPr>
              <a:t>事务在运行过程中被强行停止。</a:t>
            </a:r>
          </a:p>
        </p:txBody>
      </p:sp>
      <p:sp>
        <p:nvSpPr>
          <p:cNvPr id="8" name="Rectangle 6"/>
          <p:cNvSpPr>
            <a:spLocks noChangeArrowheads="1"/>
          </p:cNvSpPr>
          <p:nvPr/>
        </p:nvSpPr>
        <p:spPr bwMode="auto">
          <a:xfrm>
            <a:off x="396586" y="4533423"/>
            <a:ext cx="77724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buClr>
                <a:srgbClr val="FFFF66"/>
              </a:buClr>
            </a:pPr>
            <a:r>
              <a:rPr kumimoji="1" lang="zh-CN" altLang="en-US" sz="2400" dirty="0">
                <a:solidFill>
                  <a:srgbClr val="000066"/>
                </a:solidFill>
                <a:latin typeface="Tahoma" panose="020B0604030504040204" pitchFamily="34" charset="0"/>
                <a:ea typeface="宋体" panose="02010600030101010101" pitchFamily="2" charset="-122"/>
              </a:rPr>
              <a:t>注：</a:t>
            </a:r>
          </a:p>
        </p:txBody>
      </p:sp>
      <p:sp>
        <p:nvSpPr>
          <p:cNvPr id="9" name="Rectangle 7"/>
          <p:cNvSpPr>
            <a:spLocks noChangeArrowheads="1"/>
          </p:cNvSpPr>
          <p:nvPr/>
        </p:nvSpPr>
        <p:spPr bwMode="auto">
          <a:xfrm>
            <a:off x="684213" y="3809018"/>
            <a:ext cx="77724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10000"/>
              </a:lnSpc>
              <a:spcBef>
                <a:spcPct val="20000"/>
              </a:spcBef>
              <a:buClr>
                <a:schemeClr val="accent5"/>
              </a:buClr>
              <a:buFontTx/>
              <a:buChar char="•"/>
            </a:pPr>
            <a:r>
              <a:rPr lang="zh-CN" altLang="en-US" sz="2800" dirty="0">
                <a:solidFill>
                  <a:srgbClr val="000066"/>
                </a:solidFill>
                <a:latin typeface="Arial" panose="020B0604020202020204" pitchFamily="34" charset="0"/>
                <a:ea typeface="宋体" panose="02010600030101010101" pitchFamily="2" charset="-122"/>
              </a:rPr>
              <a:t>由</a:t>
            </a:r>
            <a:r>
              <a:rPr lang="en-US" altLang="zh-CN" sz="2800" dirty="0">
                <a:solidFill>
                  <a:srgbClr val="000066"/>
                </a:solidFill>
                <a:latin typeface="Arial" panose="020B0604020202020204" pitchFamily="34" charset="0"/>
                <a:ea typeface="宋体" panose="02010600030101010101" pitchFamily="2" charset="-122"/>
              </a:rPr>
              <a:t>DBMS</a:t>
            </a:r>
            <a:r>
              <a:rPr lang="zh-CN" altLang="en-US" sz="2800" dirty="0">
                <a:solidFill>
                  <a:srgbClr val="000066"/>
                </a:solidFill>
                <a:latin typeface="Arial" panose="020B0604020202020204" pitchFamily="34" charset="0"/>
                <a:ea typeface="宋体" panose="02010600030101010101" pitchFamily="2" charset="-122"/>
              </a:rPr>
              <a:t>的恢复管理子系统实现。</a:t>
            </a:r>
          </a:p>
        </p:txBody>
      </p:sp>
    </p:spTree>
    <p:extLst>
      <p:ext uri="{BB962C8B-B14F-4D97-AF65-F5344CB8AC3E}">
        <p14:creationId xmlns:p14="http://schemas.microsoft.com/office/powerpoint/2010/main" val="2344872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245870" y="744382"/>
            <a:ext cx="11835245" cy="58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90000"/>
              </a:lnSpc>
            </a:pPr>
            <a:r>
              <a:rPr lang="zh-CN" altLang="en-US">
                <a:solidFill>
                  <a:schemeClr val="tx1"/>
                </a:solidFill>
                <a:latin typeface="Arial" panose="020B0604020202020204" pitchFamily="34" charset="0"/>
              </a:rPr>
              <a:t>故障实例</a:t>
            </a:r>
            <a:r>
              <a:rPr lang="en-US" altLang="zh-CN">
                <a:solidFill>
                  <a:schemeClr val="tx1"/>
                </a:solidFill>
                <a:latin typeface="Arial" panose="020B0604020202020204" pitchFamily="34" charset="0"/>
              </a:rPr>
              <a:t>2</a:t>
            </a:r>
            <a:r>
              <a:rPr lang="zh-CN" altLang="en-US">
                <a:solidFill>
                  <a:schemeClr val="tx1"/>
                </a:solidFill>
                <a:latin typeface="Arial" panose="020B0604020202020204" pitchFamily="34" charset="0"/>
              </a:rPr>
              <a:t>：设故障恰好</a:t>
            </a:r>
            <a:r>
              <a:rPr lang="zh-CN" altLang="en-US">
                <a:solidFill>
                  <a:srgbClr val="FF0000"/>
                </a:solidFill>
                <a:latin typeface="Arial" panose="020B0604020202020204" pitchFamily="34" charset="0"/>
              </a:rPr>
              <a:t>发生在</a:t>
            </a:r>
            <a:r>
              <a:rPr lang="en-US" altLang="zh-CN">
                <a:solidFill>
                  <a:srgbClr val="FF0000"/>
                </a:solidFill>
                <a:latin typeface="Arial" panose="020B0604020202020204" pitchFamily="34" charset="0"/>
              </a:rPr>
              <a:t>T2</a:t>
            </a:r>
            <a:r>
              <a:rPr lang="zh-CN" altLang="en-US">
                <a:solidFill>
                  <a:srgbClr val="FF0000"/>
                </a:solidFill>
                <a:latin typeface="Arial" panose="020B0604020202020204" pitchFamily="34" charset="0"/>
              </a:rPr>
              <a:t>的</a:t>
            </a:r>
            <a:r>
              <a:rPr lang="en-US" altLang="zh-CN">
                <a:solidFill>
                  <a:srgbClr val="FF0000"/>
                </a:solidFill>
                <a:latin typeface="Arial" panose="020B0604020202020204" pitchFamily="34" charset="0"/>
              </a:rPr>
              <a:t>WRITE(C)</a:t>
            </a:r>
            <a:r>
              <a:rPr lang="zh-CN" altLang="en-US">
                <a:solidFill>
                  <a:srgbClr val="FF0000"/>
                </a:solidFill>
                <a:latin typeface="Arial" panose="020B0604020202020204" pitchFamily="34" charset="0"/>
              </a:rPr>
              <a:t>操作写入日志之后。</a:t>
            </a:r>
          </a:p>
          <a:p>
            <a:pPr algn="l" eaLnBrk="1" hangingPunct="1">
              <a:lnSpc>
                <a:spcPct val="90000"/>
              </a:lnSpc>
            </a:pPr>
            <a:r>
              <a:rPr lang="zh-CN" altLang="en-US">
                <a:solidFill>
                  <a:schemeClr val="tx1"/>
                </a:solidFill>
                <a:latin typeface="Arial" panose="020B0604020202020204" pitchFamily="34" charset="0"/>
              </a:rPr>
              <a:t>日志内容如下：</a:t>
            </a:r>
          </a:p>
          <a:p>
            <a:pPr algn="l" eaLnBrk="1" hangingPunct="1">
              <a:lnSpc>
                <a:spcPct val="90000"/>
              </a:lnSpc>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T1                                  T2           </a:t>
            </a:r>
          </a:p>
          <a:p>
            <a:pPr algn="l" eaLnBrk="1" hangingPunct="1">
              <a:lnSpc>
                <a:spcPct val="90000"/>
              </a:lnSpc>
            </a:pPr>
            <a:r>
              <a:rPr lang="en-US" altLang="zh-CN">
                <a:solidFill>
                  <a:schemeClr val="tx1"/>
                </a:solidFill>
                <a:latin typeface="Arial" panose="020B0604020202020204" pitchFamily="34" charset="0"/>
              </a:rPr>
              <a:t>       &lt;T1,start&gt;</a:t>
            </a:r>
          </a:p>
          <a:p>
            <a:pPr algn="l" eaLnBrk="1" hangingPunct="1">
              <a:lnSpc>
                <a:spcPct val="90000"/>
              </a:lnSpc>
            </a:pPr>
            <a:r>
              <a:rPr lang="en-US" altLang="zh-CN">
                <a:solidFill>
                  <a:schemeClr val="tx1"/>
                </a:solidFill>
                <a:latin typeface="Arial" panose="020B0604020202020204" pitchFamily="34" charset="0"/>
              </a:rPr>
              <a:t>       &lt;T1,A,1000,950&gt;</a:t>
            </a:r>
          </a:p>
          <a:p>
            <a:pPr algn="l" eaLnBrk="1" hangingPunct="1">
              <a:lnSpc>
                <a:spcPct val="90000"/>
              </a:lnSpc>
            </a:pPr>
            <a:r>
              <a:rPr lang="en-US" altLang="zh-CN">
                <a:solidFill>
                  <a:schemeClr val="tx1"/>
                </a:solidFill>
                <a:latin typeface="Arial" panose="020B0604020202020204" pitchFamily="34" charset="0"/>
              </a:rPr>
              <a:t>       &lt;T1,B,2000,2050&gt;</a:t>
            </a:r>
          </a:p>
          <a:p>
            <a:pPr algn="l" eaLnBrk="1" hangingPunct="1">
              <a:lnSpc>
                <a:spcPct val="90000"/>
              </a:lnSpc>
            </a:pPr>
            <a:r>
              <a:rPr lang="en-US" altLang="zh-CN">
                <a:solidFill>
                  <a:schemeClr val="tx1"/>
                </a:solidFill>
                <a:latin typeface="Arial" panose="020B0604020202020204" pitchFamily="34" charset="0"/>
              </a:rPr>
              <a:t>       </a:t>
            </a:r>
            <a:r>
              <a:rPr lang="en-US" altLang="zh-CN">
                <a:solidFill>
                  <a:srgbClr val="FF0000"/>
                </a:solidFill>
                <a:latin typeface="Arial" panose="020B0604020202020204" pitchFamily="34" charset="0"/>
              </a:rPr>
              <a:t>&lt;T1,commit&gt;</a:t>
            </a:r>
          </a:p>
          <a:p>
            <a:pPr algn="l" eaLnBrk="1" hangingPunct="1">
              <a:lnSpc>
                <a:spcPct val="90000"/>
              </a:lnSpc>
            </a:pPr>
            <a:r>
              <a:rPr lang="en-US" altLang="zh-CN">
                <a:solidFill>
                  <a:schemeClr val="tx1"/>
                </a:solidFill>
                <a:latin typeface="Arial" panose="020B0604020202020204" pitchFamily="34" charset="0"/>
              </a:rPr>
              <a:t>                                              &lt;T2,start&gt;</a:t>
            </a:r>
          </a:p>
          <a:p>
            <a:pPr algn="l" eaLnBrk="1" hangingPunct="1">
              <a:lnSpc>
                <a:spcPct val="90000"/>
              </a:lnSpc>
            </a:pPr>
            <a:r>
              <a:rPr lang="en-US" altLang="zh-CN">
                <a:solidFill>
                  <a:schemeClr val="tx1"/>
                </a:solidFill>
                <a:latin typeface="Arial" panose="020B0604020202020204" pitchFamily="34" charset="0"/>
              </a:rPr>
              <a:t>                                              &lt;T2,C,700,600&gt;</a:t>
            </a:r>
          </a:p>
          <a:p>
            <a:pPr algn="l" eaLnBrk="1" hangingPunct="1">
              <a:lnSpc>
                <a:spcPct val="90000"/>
              </a:lnSpc>
            </a:pPr>
            <a:r>
              <a:rPr lang="zh-CN" altLang="en-US">
                <a:solidFill>
                  <a:srgbClr val="FF0000"/>
                </a:solidFill>
                <a:latin typeface="Arial" panose="020B0604020202020204" pitchFamily="34" charset="0"/>
              </a:rPr>
              <a:t>数据库中</a:t>
            </a:r>
            <a:r>
              <a:rPr lang="en-US" altLang="zh-CN">
                <a:solidFill>
                  <a:srgbClr val="FF0000"/>
                </a:solidFill>
                <a:latin typeface="Arial" panose="020B0604020202020204" pitchFamily="34" charset="0"/>
              </a:rPr>
              <a:t>A</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B </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C</a:t>
            </a:r>
            <a:r>
              <a:rPr lang="zh-CN" altLang="en-US">
                <a:solidFill>
                  <a:srgbClr val="FF0000"/>
                </a:solidFill>
                <a:latin typeface="Arial" panose="020B0604020202020204" pitchFamily="34" charset="0"/>
              </a:rPr>
              <a:t>值已改变。</a:t>
            </a:r>
          </a:p>
          <a:p>
            <a:pPr algn="l" eaLnBrk="1" hangingPunct="1">
              <a:lnSpc>
                <a:spcPct val="90000"/>
              </a:lnSpc>
            </a:pPr>
            <a:r>
              <a:rPr lang="zh-CN" altLang="en-US">
                <a:solidFill>
                  <a:srgbClr val="FF0000"/>
                </a:solidFill>
                <a:latin typeface="Arial" panose="020B0604020202020204" pitchFamily="34" charset="0"/>
              </a:rPr>
              <a:t>数据库恢复机制：因为</a:t>
            </a:r>
            <a:r>
              <a:rPr lang="en-US" altLang="zh-CN">
                <a:solidFill>
                  <a:srgbClr val="FF0000"/>
                </a:solidFill>
                <a:latin typeface="Arial" panose="020B0604020202020204" pitchFamily="34" charset="0"/>
              </a:rPr>
              <a:t>T1</a:t>
            </a:r>
            <a:r>
              <a:rPr lang="zh-CN" altLang="en-US">
                <a:solidFill>
                  <a:srgbClr val="FF0000"/>
                </a:solidFill>
                <a:latin typeface="Arial" panose="020B0604020202020204" pitchFamily="34" charset="0"/>
              </a:rPr>
              <a:t>已提交、</a:t>
            </a:r>
            <a:r>
              <a:rPr lang="en-US" altLang="zh-CN">
                <a:solidFill>
                  <a:srgbClr val="FF0000"/>
                </a:solidFill>
                <a:latin typeface="Arial" panose="020B0604020202020204" pitchFamily="34" charset="0"/>
              </a:rPr>
              <a:t>T2</a:t>
            </a:r>
            <a:r>
              <a:rPr lang="zh-CN" altLang="en-US">
                <a:solidFill>
                  <a:srgbClr val="FF0000"/>
                </a:solidFill>
                <a:latin typeface="Arial" panose="020B0604020202020204" pitchFamily="34" charset="0"/>
              </a:rPr>
              <a:t>未提交，要执行</a:t>
            </a:r>
            <a:r>
              <a:rPr lang="en-US" altLang="zh-CN">
                <a:solidFill>
                  <a:srgbClr val="FF0000"/>
                </a:solidFill>
                <a:latin typeface="Arial" panose="020B0604020202020204" pitchFamily="34" charset="0"/>
              </a:rPr>
              <a:t>UNDO</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T2</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REDO(T1)</a:t>
            </a:r>
            <a:r>
              <a:rPr lang="zh-CN" altLang="en-US">
                <a:solidFill>
                  <a:srgbClr val="FF0000"/>
                </a:solidFill>
                <a:latin typeface="Arial" panose="020B0604020202020204" pitchFamily="34" charset="0"/>
              </a:rPr>
              <a:t>。结果：</a:t>
            </a:r>
            <a:r>
              <a:rPr lang="en-US" altLang="zh-CN">
                <a:solidFill>
                  <a:srgbClr val="FF0000"/>
                </a:solidFill>
                <a:latin typeface="Arial" panose="020B0604020202020204" pitchFamily="34" charset="0"/>
              </a:rPr>
              <a:t>A=950</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B=2050</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C=700</a:t>
            </a:r>
            <a:r>
              <a:rPr lang="zh-CN" altLang="en-US">
                <a:solidFill>
                  <a:srgbClr val="FF0000"/>
                </a:solidFill>
                <a:latin typeface="Arial" panose="020B0604020202020204" pitchFamily="34" charset="0"/>
              </a:rPr>
              <a:t>。注：</a:t>
            </a:r>
            <a:r>
              <a:rPr lang="en-US" altLang="zh-CN">
                <a:solidFill>
                  <a:srgbClr val="FF0000"/>
                </a:solidFill>
                <a:latin typeface="Arial" panose="020B0604020202020204" pitchFamily="34" charset="0"/>
              </a:rPr>
              <a:t>UNDO(T2)</a:t>
            </a:r>
            <a:r>
              <a:rPr lang="zh-CN" altLang="en-US">
                <a:solidFill>
                  <a:srgbClr val="FF0000"/>
                </a:solidFill>
                <a:latin typeface="Arial" panose="020B0604020202020204" pitchFamily="34" charset="0"/>
              </a:rPr>
              <a:t>须先执行。</a:t>
            </a:r>
          </a:p>
        </p:txBody>
      </p:sp>
      <p:grpSp>
        <p:nvGrpSpPr>
          <p:cNvPr id="6" name="Group 3"/>
          <p:cNvGrpSpPr>
            <a:grpSpLocks/>
          </p:cNvGrpSpPr>
          <p:nvPr/>
        </p:nvGrpSpPr>
        <p:grpSpPr bwMode="auto">
          <a:xfrm>
            <a:off x="245870" y="2268382"/>
            <a:ext cx="837893" cy="2438400"/>
            <a:chOff x="192" y="1056"/>
            <a:chExt cx="240" cy="1536"/>
          </a:xfrm>
        </p:grpSpPr>
        <p:sp>
          <p:nvSpPr>
            <p:cNvPr id="7" name="Line 4"/>
            <p:cNvSpPr>
              <a:spLocks noChangeShapeType="1"/>
            </p:cNvSpPr>
            <p:nvPr/>
          </p:nvSpPr>
          <p:spPr bwMode="auto">
            <a:xfrm>
              <a:off x="432" y="1056"/>
              <a:ext cx="0" cy="15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5"/>
            <p:cNvSpPr txBox="1">
              <a:spLocks noChangeArrowheads="1"/>
            </p:cNvSpPr>
            <p:nvPr/>
          </p:nvSpPr>
          <p:spPr bwMode="auto">
            <a:xfrm>
              <a:off x="192" y="1248"/>
              <a:ext cx="240"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zh-CN" altLang="en-US">
                  <a:solidFill>
                    <a:schemeClr val="tx1"/>
                  </a:solidFill>
                  <a:latin typeface="Arial" panose="020B0604020202020204" pitchFamily="34" charset="0"/>
                  <a:ea typeface="宋体" panose="02010600030101010101" pitchFamily="2" charset="-122"/>
                </a:rPr>
                <a:t>时</a:t>
              </a:r>
            </a:p>
            <a:p>
              <a:pPr algn="l" eaLnBrk="1" hangingPunct="1">
                <a:spcBef>
                  <a:spcPct val="50000"/>
                </a:spcBef>
              </a:pPr>
              <a:r>
                <a:rPr lang="zh-CN" altLang="en-US">
                  <a:solidFill>
                    <a:schemeClr val="tx1"/>
                  </a:solidFill>
                  <a:latin typeface="Arial" panose="020B0604020202020204" pitchFamily="34" charset="0"/>
                  <a:ea typeface="宋体" panose="02010600030101010101" pitchFamily="2" charset="-122"/>
                </a:rPr>
                <a:t>间</a:t>
              </a:r>
            </a:p>
          </p:txBody>
        </p:sp>
      </p:grpSp>
    </p:spTree>
    <p:extLst>
      <p:ext uri="{BB962C8B-B14F-4D97-AF65-F5344CB8AC3E}">
        <p14:creationId xmlns:p14="http://schemas.microsoft.com/office/powerpoint/2010/main" val="3948153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ox(i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ox(in)">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ox(in)">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ox(in)">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box(in)">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box(in)">
                                      <p:cBhvr>
                                        <p:cTn id="5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245870" y="663388"/>
            <a:ext cx="11450782" cy="629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90000"/>
              </a:lnSpc>
            </a:pPr>
            <a:r>
              <a:rPr lang="zh-CN" altLang="en-US">
                <a:solidFill>
                  <a:schemeClr val="tx1"/>
                </a:solidFill>
                <a:latin typeface="Arial" panose="020B0604020202020204" pitchFamily="34" charset="0"/>
              </a:rPr>
              <a:t>故障实例</a:t>
            </a:r>
            <a:r>
              <a:rPr lang="en-US" altLang="zh-CN">
                <a:solidFill>
                  <a:schemeClr val="tx1"/>
                </a:solidFill>
                <a:latin typeface="Arial" panose="020B0604020202020204" pitchFamily="34" charset="0"/>
              </a:rPr>
              <a:t>3</a:t>
            </a:r>
            <a:r>
              <a:rPr lang="zh-CN" altLang="en-US">
                <a:solidFill>
                  <a:schemeClr val="tx1"/>
                </a:solidFill>
                <a:latin typeface="Arial" panose="020B0604020202020204" pitchFamily="34" charset="0"/>
              </a:rPr>
              <a:t>：设故障恰好</a:t>
            </a:r>
            <a:r>
              <a:rPr lang="zh-CN" altLang="en-US">
                <a:solidFill>
                  <a:srgbClr val="FF0000"/>
                </a:solidFill>
                <a:latin typeface="Arial" panose="020B0604020202020204" pitchFamily="34" charset="0"/>
              </a:rPr>
              <a:t>发生在</a:t>
            </a:r>
            <a:r>
              <a:rPr lang="en-US" altLang="zh-CN">
                <a:solidFill>
                  <a:srgbClr val="FF0000"/>
                </a:solidFill>
                <a:latin typeface="Arial" panose="020B0604020202020204" pitchFamily="34" charset="0"/>
              </a:rPr>
              <a:t>&lt;T2,commit&gt;</a:t>
            </a:r>
            <a:r>
              <a:rPr lang="zh-CN" altLang="en-US">
                <a:solidFill>
                  <a:srgbClr val="FF0000"/>
                </a:solidFill>
                <a:latin typeface="Arial" panose="020B0604020202020204" pitchFamily="34" charset="0"/>
              </a:rPr>
              <a:t>之后。</a:t>
            </a:r>
          </a:p>
          <a:p>
            <a:pPr algn="l" eaLnBrk="1" hangingPunct="1">
              <a:lnSpc>
                <a:spcPct val="90000"/>
              </a:lnSpc>
            </a:pPr>
            <a:r>
              <a:rPr lang="zh-CN" altLang="en-US">
                <a:solidFill>
                  <a:schemeClr val="tx1"/>
                </a:solidFill>
                <a:latin typeface="Arial" panose="020B0604020202020204" pitchFamily="34" charset="0"/>
              </a:rPr>
              <a:t>日志内容如下：</a:t>
            </a:r>
          </a:p>
          <a:p>
            <a:pPr algn="l" eaLnBrk="1" hangingPunct="1">
              <a:lnSpc>
                <a:spcPct val="90000"/>
              </a:lnSpc>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T1                             T2           </a:t>
            </a:r>
          </a:p>
          <a:p>
            <a:pPr algn="l" eaLnBrk="1" hangingPunct="1">
              <a:lnSpc>
                <a:spcPct val="90000"/>
              </a:lnSpc>
            </a:pPr>
            <a:r>
              <a:rPr lang="en-US" altLang="zh-CN">
                <a:solidFill>
                  <a:schemeClr val="tx1"/>
                </a:solidFill>
                <a:latin typeface="Arial" panose="020B0604020202020204" pitchFamily="34" charset="0"/>
              </a:rPr>
              <a:t>       &lt;T1,start&gt;</a:t>
            </a:r>
          </a:p>
          <a:p>
            <a:pPr algn="l" eaLnBrk="1" hangingPunct="1">
              <a:lnSpc>
                <a:spcPct val="90000"/>
              </a:lnSpc>
            </a:pPr>
            <a:r>
              <a:rPr lang="en-US" altLang="zh-CN">
                <a:solidFill>
                  <a:schemeClr val="tx1"/>
                </a:solidFill>
                <a:latin typeface="Arial" panose="020B0604020202020204" pitchFamily="34" charset="0"/>
              </a:rPr>
              <a:t>       &lt;T1,A,1000,950&gt;</a:t>
            </a:r>
          </a:p>
          <a:p>
            <a:pPr algn="l" eaLnBrk="1" hangingPunct="1">
              <a:lnSpc>
                <a:spcPct val="90000"/>
              </a:lnSpc>
            </a:pPr>
            <a:r>
              <a:rPr lang="en-US" altLang="zh-CN">
                <a:solidFill>
                  <a:schemeClr val="tx1"/>
                </a:solidFill>
                <a:latin typeface="Arial" panose="020B0604020202020204" pitchFamily="34" charset="0"/>
              </a:rPr>
              <a:t>       &lt;T1,B,2000,2050&gt;</a:t>
            </a:r>
          </a:p>
          <a:p>
            <a:pPr algn="l" eaLnBrk="1" hangingPunct="1">
              <a:lnSpc>
                <a:spcPct val="90000"/>
              </a:lnSpc>
            </a:pPr>
            <a:r>
              <a:rPr lang="en-US" altLang="zh-CN">
                <a:solidFill>
                  <a:schemeClr val="tx1"/>
                </a:solidFill>
                <a:latin typeface="Arial" panose="020B0604020202020204" pitchFamily="34" charset="0"/>
              </a:rPr>
              <a:t>       </a:t>
            </a:r>
            <a:r>
              <a:rPr lang="en-US" altLang="zh-CN">
                <a:solidFill>
                  <a:srgbClr val="FF0000"/>
                </a:solidFill>
                <a:latin typeface="Arial" panose="020B0604020202020204" pitchFamily="34" charset="0"/>
              </a:rPr>
              <a:t>&lt;T1,commit&gt;</a:t>
            </a:r>
          </a:p>
          <a:p>
            <a:pPr algn="l" eaLnBrk="1" hangingPunct="1">
              <a:lnSpc>
                <a:spcPct val="90000"/>
              </a:lnSpc>
            </a:pPr>
            <a:r>
              <a:rPr lang="en-US" altLang="zh-CN">
                <a:solidFill>
                  <a:schemeClr val="tx1"/>
                </a:solidFill>
                <a:latin typeface="Arial" panose="020B0604020202020204" pitchFamily="34" charset="0"/>
              </a:rPr>
              <a:t>                                         &lt;T2,start&gt;</a:t>
            </a:r>
          </a:p>
          <a:p>
            <a:pPr algn="l" eaLnBrk="1" hangingPunct="1">
              <a:lnSpc>
                <a:spcPct val="90000"/>
              </a:lnSpc>
            </a:pPr>
            <a:r>
              <a:rPr lang="en-US" altLang="zh-CN">
                <a:solidFill>
                  <a:schemeClr val="tx1"/>
                </a:solidFill>
                <a:latin typeface="Arial" panose="020B0604020202020204" pitchFamily="34" charset="0"/>
              </a:rPr>
              <a:t>                                         &lt;T2,C,700,600&gt;</a:t>
            </a:r>
          </a:p>
          <a:p>
            <a:pPr algn="l" eaLnBrk="1" hangingPunct="1">
              <a:lnSpc>
                <a:spcPct val="90000"/>
              </a:lnSpc>
            </a:pPr>
            <a:r>
              <a:rPr lang="en-US" altLang="zh-CN">
                <a:solidFill>
                  <a:srgbClr val="FF0000"/>
                </a:solidFill>
                <a:latin typeface="Arial" panose="020B0604020202020204" pitchFamily="34" charset="0"/>
              </a:rPr>
              <a:t>                                         &lt;T2,commit&gt;</a:t>
            </a:r>
          </a:p>
          <a:p>
            <a:pPr algn="l" eaLnBrk="1" hangingPunct="1">
              <a:lnSpc>
                <a:spcPct val="90000"/>
              </a:lnSpc>
            </a:pPr>
            <a:r>
              <a:rPr lang="zh-CN" altLang="en-US">
                <a:solidFill>
                  <a:srgbClr val="FF0000"/>
                </a:solidFill>
                <a:latin typeface="Arial" panose="020B0604020202020204" pitchFamily="34" charset="0"/>
              </a:rPr>
              <a:t>数据库中</a:t>
            </a:r>
            <a:r>
              <a:rPr lang="en-US" altLang="zh-CN">
                <a:solidFill>
                  <a:srgbClr val="FF0000"/>
                </a:solidFill>
                <a:latin typeface="Arial" panose="020B0604020202020204" pitchFamily="34" charset="0"/>
              </a:rPr>
              <a:t>A</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B</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C</a:t>
            </a:r>
            <a:r>
              <a:rPr lang="zh-CN" altLang="en-US">
                <a:solidFill>
                  <a:srgbClr val="FF0000"/>
                </a:solidFill>
                <a:latin typeface="Arial" panose="020B0604020202020204" pitchFamily="34" charset="0"/>
              </a:rPr>
              <a:t>值已改变。</a:t>
            </a:r>
          </a:p>
          <a:p>
            <a:pPr algn="l" eaLnBrk="1" hangingPunct="1">
              <a:lnSpc>
                <a:spcPct val="90000"/>
              </a:lnSpc>
            </a:pPr>
            <a:r>
              <a:rPr lang="zh-CN" altLang="en-US">
                <a:solidFill>
                  <a:srgbClr val="FF0000"/>
                </a:solidFill>
                <a:latin typeface="Arial" panose="020B0604020202020204" pitchFamily="34" charset="0"/>
              </a:rPr>
              <a:t>数据库恢复机制</a:t>
            </a:r>
            <a:r>
              <a:rPr lang="en-US" altLang="zh-CN">
                <a:solidFill>
                  <a:srgbClr val="FF0000"/>
                </a:solidFill>
                <a:latin typeface="Arial" panose="020B0604020202020204" pitchFamily="34" charset="0"/>
              </a:rPr>
              <a:t>:</a:t>
            </a:r>
            <a:r>
              <a:rPr lang="zh-CN" altLang="en-US">
                <a:solidFill>
                  <a:srgbClr val="FF0000"/>
                </a:solidFill>
                <a:latin typeface="Arial" panose="020B0604020202020204" pitchFamily="34" charset="0"/>
              </a:rPr>
              <a:t>因为</a:t>
            </a:r>
            <a:r>
              <a:rPr lang="en-US" altLang="zh-CN">
                <a:solidFill>
                  <a:srgbClr val="FF0000"/>
                </a:solidFill>
                <a:latin typeface="Arial" panose="020B0604020202020204" pitchFamily="34" charset="0"/>
              </a:rPr>
              <a:t>T1</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T2</a:t>
            </a:r>
            <a:r>
              <a:rPr lang="zh-CN" altLang="en-US">
                <a:solidFill>
                  <a:srgbClr val="FF0000"/>
                </a:solidFill>
                <a:latin typeface="Arial" panose="020B0604020202020204" pitchFamily="34" charset="0"/>
              </a:rPr>
              <a:t>都已提交，需要执行</a:t>
            </a:r>
            <a:r>
              <a:rPr lang="en-US" altLang="zh-CN">
                <a:solidFill>
                  <a:srgbClr val="FF0000"/>
                </a:solidFill>
                <a:latin typeface="Arial" panose="020B0604020202020204" pitchFamily="34" charset="0"/>
              </a:rPr>
              <a:t>REDO(T1),REDO(T2)</a:t>
            </a:r>
            <a:r>
              <a:rPr lang="zh-CN" altLang="en-US">
                <a:solidFill>
                  <a:srgbClr val="FF0000"/>
                </a:solidFill>
                <a:latin typeface="Arial" panose="020B0604020202020204" pitchFamily="34" charset="0"/>
              </a:rPr>
              <a:t>。</a:t>
            </a:r>
          </a:p>
          <a:p>
            <a:pPr algn="l" eaLnBrk="1" hangingPunct="1">
              <a:lnSpc>
                <a:spcPct val="90000"/>
              </a:lnSpc>
            </a:pPr>
            <a:r>
              <a:rPr lang="zh-CN" altLang="en-US">
                <a:solidFill>
                  <a:srgbClr val="FF0000"/>
                </a:solidFill>
                <a:latin typeface="Arial" panose="020B0604020202020204" pitchFamily="34" charset="0"/>
              </a:rPr>
              <a:t>结果：</a:t>
            </a:r>
            <a:r>
              <a:rPr lang="en-US" altLang="zh-CN">
                <a:solidFill>
                  <a:srgbClr val="FF0000"/>
                </a:solidFill>
                <a:latin typeface="Arial" panose="020B0604020202020204" pitchFamily="34" charset="0"/>
              </a:rPr>
              <a:t>A=950</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B=2050</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C=600</a:t>
            </a:r>
            <a:r>
              <a:rPr lang="zh-CN" altLang="en-US">
                <a:solidFill>
                  <a:srgbClr val="FF0000"/>
                </a:solidFill>
                <a:latin typeface="Arial" panose="020B0604020202020204" pitchFamily="34" charset="0"/>
              </a:rPr>
              <a:t>。</a:t>
            </a:r>
          </a:p>
        </p:txBody>
      </p:sp>
      <p:grpSp>
        <p:nvGrpSpPr>
          <p:cNvPr id="6" name="Group 3"/>
          <p:cNvGrpSpPr>
            <a:grpSpLocks/>
          </p:cNvGrpSpPr>
          <p:nvPr/>
        </p:nvGrpSpPr>
        <p:grpSpPr bwMode="auto">
          <a:xfrm>
            <a:off x="245869" y="2263588"/>
            <a:ext cx="782959" cy="3276600"/>
            <a:chOff x="192" y="1056"/>
            <a:chExt cx="240" cy="1536"/>
          </a:xfrm>
        </p:grpSpPr>
        <p:sp>
          <p:nvSpPr>
            <p:cNvPr id="7" name="Line 4"/>
            <p:cNvSpPr>
              <a:spLocks noChangeShapeType="1"/>
            </p:cNvSpPr>
            <p:nvPr/>
          </p:nvSpPr>
          <p:spPr bwMode="auto">
            <a:xfrm>
              <a:off x="432" y="1056"/>
              <a:ext cx="0" cy="15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5"/>
            <p:cNvSpPr txBox="1">
              <a:spLocks noChangeArrowheads="1"/>
            </p:cNvSpPr>
            <p:nvPr/>
          </p:nvSpPr>
          <p:spPr bwMode="auto">
            <a:xfrm>
              <a:off x="192" y="1248"/>
              <a:ext cx="24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zh-CN" altLang="en-US">
                  <a:solidFill>
                    <a:schemeClr val="tx1"/>
                  </a:solidFill>
                  <a:latin typeface="Arial" panose="020B0604020202020204" pitchFamily="34" charset="0"/>
                  <a:ea typeface="宋体" panose="02010600030101010101" pitchFamily="2" charset="-122"/>
                </a:rPr>
                <a:t>时</a:t>
              </a:r>
            </a:p>
            <a:p>
              <a:pPr algn="l" eaLnBrk="1" hangingPunct="1">
                <a:spcBef>
                  <a:spcPct val="50000"/>
                </a:spcBef>
              </a:pPr>
              <a:r>
                <a:rPr lang="zh-CN" altLang="en-US">
                  <a:solidFill>
                    <a:schemeClr val="tx1"/>
                  </a:solidFill>
                  <a:latin typeface="Arial" panose="020B0604020202020204" pitchFamily="34" charset="0"/>
                  <a:ea typeface="宋体" panose="02010600030101010101" pitchFamily="2" charset="-122"/>
                </a:rPr>
                <a:t>间</a:t>
              </a:r>
            </a:p>
          </p:txBody>
        </p:sp>
      </p:grpSp>
    </p:spTree>
    <p:extLst>
      <p:ext uri="{BB962C8B-B14F-4D97-AF65-F5344CB8AC3E}">
        <p14:creationId xmlns:p14="http://schemas.microsoft.com/office/powerpoint/2010/main" val="1972216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amond(in)">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amond(in)">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amond(in)">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amond(in)">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diamond(in)">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diamond(in)">
                                      <p:cBhvr>
                                        <p:cTn id="42" dur="20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diamond(in)">
                                      <p:cBhvr>
                                        <p:cTn id="47" dur="20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diamond(in)">
                                      <p:cBhvr>
                                        <p:cTn id="52" dur="20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diamond(in)">
                                      <p:cBhvr>
                                        <p:cTn id="57" dur="20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diamond(in)">
                                      <p:cBhvr>
                                        <p:cTn id="62" dur="20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diamond(in)">
                                      <p:cBhvr>
                                        <p:cTn id="67" dur="20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245870" y="744382"/>
            <a:ext cx="11585864"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lang="en-US" altLang="zh-CN" dirty="0">
                <a:solidFill>
                  <a:schemeClr val="tx1"/>
                </a:solidFill>
              </a:rPr>
              <a:t>3</a:t>
            </a:r>
            <a:r>
              <a:rPr lang="zh-CN" altLang="en-US" dirty="0">
                <a:solidFill>
                  <a:schemeClr val="tx1"/>
                </a:solidFill>
              </a:rPr>
              <a:t>、其它恢复技术及辅助技术：</a:t>
            </a:r>
          </a:p>
          <a:p>
            <a:pPr algn="l" eaLnBrk="1" hangingPunct="1"/>
            <a:r>
              <a:rPr lang="en-US" altLang="zh-CN" dirty="0">
                <a:solidFill>
                  <a:schemeClr val="tx1"/>
                </a:solidFill>
              </a:rPr>
              <a:t>1&gt;</a:t>
            </a:r>
            <a:r>
              <a:rPr lang="zh-CN" altLang="en-US" dirty="0">
                <a:solidFill>
                  <a:schemeClr val="tx1"/>
                </a:solidFill>
              </a:rPr>
              <a:t>缓冲技术（辅助作用）</a:t>
            </a:r>
          </a:p>
          <a:p>
            <a:pPr algn="l" eaLnBrk="1" hangingPunct="1"/>
            <a:r>
              <a:rPr lang="zh-CN" altLang="en-US" dirty="0">
                <a:solidFill>
                  <a:schemeClr val="tx1"/>
                </a:solidFill>
              </a:rPr>
              <a:t>（</a:t>
            </a:r>
            <a:r>
              <a:rPr lang="en-US" altLang="zh-CN" dirty="0">
                <a:solidFill>
                  <a:schemeClr val="tx1"/>
                </a:solidFill>
              </a:rPr>
              <a:t>1</a:t>
            </a:r>
            <a:r>
              <a:rPr lang="zh-CN" altLang="en-US" dirty="0">
                <a:solidFill>
                  <a:schemeClr val="tx1"/>
                </a:solidFill>
              </a:rPr>
              <a:t>）日志缓冲技术</a:t>
            </a:r>
          </a:p>
          <a:p>
            <a:pPr algn="l" eaLnBrk="1" hangingPunct="1"/>
            <a:r>
              <a:rPr lang="zh-CN" altLang="en-US" dirty="0">
                <a:solidFill>
                  <a:schemeClr val="tx1"/>
                </a:solidFill>
              </a:rPr>
              <a:t>目的：成批地向永恒存储器输出日志记录，减少</a:t>
            </a:r>
            <a:r>
              <a:rPr lang="en-US" altLang="zh-CN" dirty="0">
                <a:solidFill>
                  <a:schemeClr val="tx1"/>
                </a:solidFill>
              </a:rPr>
              <a:t>I/O</a:t>
            </a:r>
            <a:r>
              <a:rPr lang="zh-CN" altLang="en-US" dirty="0">
                <a:solidFill>
                  <a:schemeClr val="tx1"/>
                </a:solidFill>
              </a:rPr>
              <a:t>操作，提高效率。</a:t>
            </a:r>
          </a:p>
          <a:p>
            <a:pPr algn="l" eaLnBrk="1" hangingPunct="1"/>
            <a:r>
              <a:rPr lang="zh-CN" altLang="en-US" dirty="0">
                <a:solidFill>
                  <a:schemeClr val="tx1"/>
                </a:solidFill>
              </a:rPr>
              <a:t>（</a:t>
            </a:r>
            <a:r>
              <a:rPr lang="en-US" altLang="zh-CN" dirty="0">
                <a:solidFill>
                  <a:schemeClr val="tx1"/>
                </a:solidFill>
              </a:rPr>
              <a:t>2</a:t>
            </a:r>
            <a:r>
              <a:rPr lang="zh-CN" altLang="en-US" dirty="0">
                <a:solidFill>
                  <a:schemeClr val="tx1"/>
                </a:solidFill>
              </a:rPr>
              <a:t>）数据库缓冲技术</a:t>
            </a:r>
          </a:p>
          <a:p>
            <a:pPr algn="l" eaLnBrk="1" hangingPunct="1"/>
            <a:r>
              <a:rPr lang="en-US" altLang="zh-CN" dirty="0">
                <a:solidFill>
                  <a:schemeClr val="tx1"/>
                </a:solidFill>
              </a:rPr>
              <a:t>2&gt;</a:t>
            </a:r>
            <a:r>
              <a:rPr lang="zh-CN" altLang="en-US" dirty="0">
                <a:solidFill>
                  <a:srgbClr val="FF0000"/>
                </a:solidFill>
              </a:rPr>
              <a:t>检测点技术</a:t>
            </a:r>
            <a:r>
              <a:rPr lang="zh-CN" altLang="en-US" dirty="0">
                <a:solidFill>
                  <a:schemeClr val="tx1"/>
                </a:solidFill>
              </a:rPr>
              <a:t>（辅助作用）</a:t>
            </a:r>
            <a:endParaRPr lang="zh-CN" altLang="en-US" dirty="0">
              <a:solidFill>
                <a:srgbClr val="FF0000"/>
              </a:solidFill>
            </a:endParaRPr>
          </a:p>
          <a:p>
            <a:pPr algn="l" eaLnBrk="1" hangingPunct="1"/>
            <a:r>
              <a:rPr lang="zh-CN" altLang="en-US" sz="1800" dirty="0">
                <a:solidFill>
                  <a:schemeClr val="tx1"/>
                </a:solidFill>
              </a:rPr>
              <a:t>✾</a:t>
            </a:r>
            <a:r>
              <a:rPr lang="zh-CN" altLang="en-US" dirty="0">
                <a:solidFill>
                  <a:schemeClr val="tx1"/>
                </a:solidFill>
              </a:rPr>
              <a:t>原数据库恢复技术存在问题：</a:t>
            </a:r>
          </a:p>
          <a:p>
            <a:pPr algn="l" eaLnBrk="1" hangingPunct="1"/>
            <a:r>
              <a:rPr lang="zh-CN" altLang="en-US" dirty="0">
                <a:solidFill>
                  <a:schemeClr val="tx1"/>
                </a:solidFill>
              </a:rPr>
              <a:t>（</a:t>
            </a:r>
            <a:r>
              <a:rPr lang="en-US" altLang="zh-CN" dirty="0">
                <a:solidFill>
                  <a:schemeClr val="tx1"/>
                </a:solidFill>
              </a:rPr>
              <a:t>1</a:t>
            </a:r>
            <a:r>
              <a:rPr lang="zh-CN" altLang="en-US" dirty="0">
                <a:solidFill>
                  <a:schemeClr val="tx1"/>
                </a:solidFill>
              </a:rPr>
              <a:t>）搜索日志耗时长。</a:t>
            </a:r>
          </a:p>
          <a:p>
            <a:pPr algn="l" eaLnBrk="1" hangingPunct="1"/>
            <a:r>
              <a:rPr lang="zh-CN" altLang="en-US" dirty="0">
                <a:solidFill>
                  <a:schemeClr val="tx1"/>
                </a:solidFill>
              </a:rPr>
              <a:t>（</a:t>
            </a:r>
            <a:r>
              <a:rPr lang="en-US" altLang="zh-CN" dirty="0">
                <a:solidFill>
                  <a:schemeClr val="tx1"/>
                </a:solidFill>
              </a:rPr>
              <a:t>2</a:t>
            </a:r>
            <a:r>
              <a:rPr lang="zh-CN" altLang="en-US" dirty="0">
                <a:solidFill>
                  <a:schemeClr val="tx1"/>
                </a:solidFill>
              </a:rPr>
              <a:t>）重复执行了已成功的</a:t>
            </a:r>
            <a:r>
              <a:rPr lang="en-US" altLang="zh-CN" dirty="0">
                <a:solidFill>
                  <a:schemeClr val="tx1"/>
                </a:solidFill>
              </a:rPr>
              <a:t>REDO</a:t>
            </a:r>
            <a:r>
              <a:rPr lang="zh-CN" altLang="en-US" dirty="0">
                <a:solidFill>
                  <a:schemeClr val="tx1"/>
                </a:solidFill>
              </a:rPr>
              <a:t>操作</a:t>
            </a:r>
            <a:r>
              <a:rPr lang="zh-CN" altLang="en-US" dirty="0" smtClean="0">
                <a:solidFill>
                  <a:schemeClr val="tx1"/>
                </a:solidFill>
              </a:rPr>
              <a:t>。</a:t>
            </a:r>
            <a:r>
              <a:rPr lang="zh-CN" altLang="en-US" dirty="0" smtClean="0">
                <a:solidFill>
                  <a:schemeClr val="tx1"/>
                </a:solidFill>
                <a:latin typeface="Arial" panose="020B0604020202020204" pitchFamily="34" charset="0"/>
                <a:ea typeface="宋体" panose="02010600030101010101" pitchFamily="2" charset="-122"/>
              </a:rPr>
              <a:t>      </a:t>
            </a:r>
            <a:endParaRPr lang="zh-CN" altLang="en-US" dirty="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61894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ox(i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ox(in)">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ox(in)">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ox(in)">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297872" y="945572"/>
            <a:ext cx="1159625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zh-CN" altLang="en-US" dirty="0">
                <a:solidFill>
                  <a:srgbClr val="FF0000"/>
                </a:solidFill>
              </a:rPr>
              <a:t>解决办法：增加检测点法</a:t>
            </a:r>
          </a:p>
          <a:p>
            <a:pPr algn="l" eaLnBrk="1" hangingPunct="1">
              <a:spcBef>
                <a:spcPct val="50000"/>
              </a:spcBef>
            </a:pPr>
            <a:r>
              <a:rPr lang="zh-CN" altLang="en-US" sz="2400" dirty="0">
                <a:solidFill>
                  <a:schemeClr val="tx1"/>
                </a:solidFill>
              </a:rPr>
              <a:t>在日志中增加一类新记录： </a:t>
            </a:r>
            <a:r>
              <a:rPr lang="en-US" altLang="zh-CN" sz="2400" dirty="0">
                <a:solidFill>
                  <a:schemeClr val="tx1"/>
                </a:solidFill>
              </a:rPr>
              <a:t>&lt;checkpoint&gt;</a:t>
            </a:r>
            <a:r>
              <a:rPr lang="zh-CN" altLang="en-US" sz="2400" dirty="0">
                <a:solidFill>
                  <a:schemeClr val="tx1"/>
                </a:solidFill>
              </a:rPr>
              <a:t>，数据库恢复机制定期执行如下操作，建立检测点：</a:t>
            </a:r>
          </a:p>
          <a:p>
            <a:pPr algn="l" eaLnBrk="1" hangingPunct="1">
              <a:spcBef>
                <a:spcPct val="50000"/>
              </a:spcBef>
            </a:pPr>
            <a:r>
              <a:rPr lang="en-US" altLang="zh-CN" sz="2400" dirty="0">
                <a:solidFill>
                  <a:schemeClr val="tx1"/>
                </a:solidFill>
              </a:rPr>
              <a:t>1</a:t>
            </a:r>
            <a:r>
              <a:rPr lang="zh-CN" altLang="en-US" sz="2400" dirty="0">
                <a:solidFill>
                  <a:schemeClr val="tx1"/>
                </a:solidFill>
              </a:rPr>
              <a:t>）将当前缓存中所有日志记录输出到永恒存储器</a:t>
            </a:r>
          </a:p>
          <a:p>
            <a:pPr algn="l" eaLnBrk="1" hangingPunct="1">
              <a:spcBef>
                <a:spcPct val="50000"/>
              </a:spcBef>
            </a:pPr>
            <a:r>
              <a:rPr lang="en-US" altLang="zh-CN" sz="2400" dirty="0">
                <a:solidFill>
                  <a:schemeClr val="tx1"/>
                </a:solidFill>
              </a:rPr>
              <a:t>2</a:t>
            </a:r>
            <a:r>
              <a:rPr lang="zh-CN" altLang="en-US" sz="2400" dirty="0">
                <a:solidFill>
                  <a:schemeClr val="tx1"/>
                </a:solidFill>
              </a:rPr>
              <a:t>）将所有缓冲区中被修改的数据块写入磁盘</a:t>
            </a:r>
          </a:p>
          <a:p>
            <a:pPr algn="l" eaLnBrk="1" hangingPunct="1">
              <a:spcBef>
                <a:spcPct val="50000"/>
              </a:spcBef>
            </a:pPr>
            <a:r>
              <a:rPr lang="en-US" altLang="zh-CN" sz="2400" dirty="0">
                <a:solidFill>
                  <a:schemeClr val="tx1"/>
                </a:solidFill>
              </a:rPr>
              <a:t>3</a:t>
            </a:r>
            <a:r>
              <a:rPr lang="zh-CN" altLang="en-US" sz="2400" dirty="0">
                <a:solidFill>
                  <a:schemeClr val="tx1"/>
                </a:solidFill>
              </a:rPr>
              <a:t>）将日志记录</a:t>
            </a:r>
            <a:r>
              <a:rPr lang="en-US" altLang="zh-CN" sz="1800" dirty="0">
                <a:solidFill>
                  <a:schemeClr val="tx1"/>
                </a:solidFill>
                <a:latin typeface="Arial" panose="020B0604020202020204" pitchFamily="34" charset="0"/>
                <a:ea typeface="宋体" panose="02010600030101010101" pitchFamily="2" charset="-122"/>
              </a:rPr>
              <a:t>&lt;checkpoint&gt;</a:t>
            </a:r>
            <a:r>
              <a:rPr lang="zh-CN" altLang="en-US" sz="2400" dirty="0">
                <a:solidFill>
                  <a:schemeClr val="tx1"/>
                </a:solidFill>
                <a:latin typeface="Arial" panose="020B0604020202020204" pitchFamily="34" charset="0"/>
              </a:rPr>
              <a:t>写入永恒存储器</a:t>
            </a:r>
            <a:endParaRPr lang="zh-CN" altLang="en-US" dirty="0">
              <a:solidFill>
                <a:schemeClr val="tx1"/>
              </a:solidFill>
            </a:endParaRPr>
          </a:p>
          <a:p>
            <a:pPr algn="l" eaLnBrk="1" hangingPunct="1">
              <a:spcBef>
                <a:spcPct val="50000"/>
              </a:spcBef>
            </a:pPr>
            <a:r>
              <a:rPr lang="zh-CN" altLang="en-US" dirty="0">
                <a:solidFill>
                  <a:schemeClr val="tx1"/>
                </a:solidFill>
              </a:rPr>
              <a:t>✾</a:t>
            </a:r>
            <a:r>
              <a:rPr lang="zh-CN" altLang="en-US" dirty="0">
                <a:solidFill>
                  <a:srgbClr val="FF0000"/>
                </a:solidFill>
              </a:rPr>
              <a:t>使用检测点法对数据库恢复技术的改进：</a:t>
            </a:r>
            <a:r>
              <a:rPr lang="zh-CN" altLang="en-US" dirty="0">
                <a:solidFill>
                  <a:schemeClr val="tx1"/>
                </a:solidFill>
              </a:rPr>
              <a:t> </a:t>
            </a:r>
          </a:p>
          <a:p>
            <a:pPr algn="l" eaLnBrk="1" hangingPunct="1">
              <a:spcBef>
                <a:spcPct val="50000"/>
              </a:spcBef>
            </a:pPr>
            <a:r>
              <a:rPr lang="zh-CN" altLang="en-US" sz="2400" dirty="0">
                <a:solidFill>
                  <a:schemeClr val="tx1"/>
                </a:solidFill>
              </a:rPr>
              <a:t>   在</a:t>
            </a:r>
            <a:r>
              <a:rPr lang="en-US" altLang="zh-CN" sz="2400" dirty="0">
                <a:solidFill>
                  <a:schemeClr val="tx1"/>
                </a:solidFill>
              </a:rPr>
              <a:t>&lt;checkpoint&gt;</a:t>
            </a:r>
            <a:r>
              <a:rPr lang="zh-CN" altLang="en-US" sz="2400" dirty="0">
                <a:solidFill>
                  <a:schemeClr val="tx1"/>
                </a:solidFill>
              </a:rPr>
              <a:t>之前的事务都已经提交，仅需对</a:t>
            </a:r>
            <a:r>
              <a:rPr lang="zh-CN" altLang="en-US" sz="2400" dirty="0">
                <a:solidFill>
                  <a:schemeClr val="accent5"/>
                </a:solidFill>
              </a:rPr>
              <a:t>最近建立的检测点之后</a:t>
            </a:r>
            <a:r>
              <a:rPr lang="zh-CN" altLang="en-US" sz="2400" dirty="0">
                <a:solidFill>
                  <a:schemeClr val="tx1"/>
                </a:solidFill>
              </a:rPr>
              <a:t>开始执行或处于活动状态的事务</a:t>
            </a:r>
            <a:r>
              <a:rPr lang="zh-CN" altLang="en-US" sz="2400" dirty="0">
                <a:solidFill>
                  <a:schemeClr val="accent5"/>
                </a:solidFill>
              </a:rPr>
              <a:t>进</a:t>
            </a:r>
            <a:r>
              <a:rPr lang="en-US" altLang="zh-CN" sz="2400" dirty="0">
                <a:solidFill>
                  <a:schemeClr val="accent5"/>
                </a:solidFill>
              </a:rPr>
              <a:t>REDO</a:t>
            </a:r>
            <a:r>
              <a:rPr lang="zh-CN" altLang="en-US" sz="2400" dirty="0">
                <a:solidFill>
                  <a:schemeClr val="accent5"/>
                </a:solidFill>
              </a:rPr>
              <a:t>或</a:t>
            </a:r>
            <a:r>
              <a:rPr lang="en-US" altLang="zh-CN" sz="2400" dirty="0">
                <a:solidFill>
                  <a:schemeClr val="accent5"/>
                </a:solidFill>
              </a:rPr>
              <a:t>UNDO</a:t>
            </a:r>
            <a:r>
              <a:rPr lang="zh-CN" altLang="en-US" sz="2400" dirty="0">
                <a:solidFill>
                  <a:schemeClr val="accent5"/>
                </a:solidFill>
              </a:rPr>
              <a:t>操作</a:t>
            </a:r>
            <a:r>
              <a:rPr lang="zh-CN" altLang="en-US" sz="2400" dirty="0">
                <a:solidFill>
                  <a:schemeClr val="tx1"/>
                </a:solidFill>
              </a:rPr>
              <a:t>。</a:t>
            </a:r>
          </a:p>
        </p:txBody>
      </p:sp>
    </p:spTree>
    <p:extLst>
      <p:ext uri="{BB962C8B-B14F-4D97-AF65-F5344CB8AC3E}">
        <p14:creationId xmlns:p14="http://schemas.microsoft.com/office/powerpoint/2010/main" val="20825750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ox(i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ox(in)">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6134148"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9.4  SQL Server</a:t>
            </a:r>
            <a:r>
              <a:rPr lang="zh-CN" altLang="en-US" sz="2800" b="1" dirty="0">
                <a:solidFill>
                  <a:schemeClr val="bg1"/>
                </a:solidFill>
                <a:latin typeface="微软雅黑" panose="020B0503020204020204" pitchFamily="34" charset="-122"/>
                <a:ea typeface="微软雅黑" panose="020B0503020204020204" pitchFamily="34" charset="-122"/>
              </a:rPr>
              <a:t>数据库备份与恢复</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825" y="887268"/>
            <a:ext cx="6911975" cy="573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84634" y="1689749"/>
            <a:ext cx="3249611"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50000"/>
              </a:lnSpc>
            </a:pPr>
            <a:r>
              <a:rPr lang="en-US" altLang="zh-CN" sz="2400" dirty="0" smtClean="0">
                <a:solidFill>
                  <a:schemeClr val="tx1"/>
                </a:solidFill>
              </a:rPr>
              <a:t>--</a:t>
            </a:r>
            <a:r>
              <a:rPr lang="zh-CN" altLang="en-US" sz="2400" dirty="0">
                <a:solidFill>
                  <a:schemeClr val="tx1"/>
                </a:solidFill>
              </a:rPr>
              <a:t>要备份的数据库名</a:t>
            </a:r>
            <a:r>
              <a:rPr lang="en-US" altLang="zh-CN" sz="2400" dirty="0">
                <a:solidFill>
                  <a:schemeClr val="tx1"/>
                </a:solidFill>
              </a:rPr>
              <a:t>-&gt;</a:t>
            </a:r>
            <a:r>
              <a:rPr lang="zh-CN" altLang="en-US" sz="2400" dirty="0">
                <a:solidFill>
                  <a:schemeClr val="tx1"/>
                </a:solidFill>
              </a:rPr>
              <a:t>右击</a:t>
            </a:r>
            <a:r>
              <a:rPr lang="zh-CN" altLang="en-US" sz="2400" dirty="0">
                <a:solidFill>
                  <a:srgbClr val="FF0000"/>
                </a:solidFill>
                <a:latin typeface="Arial" panose="020B0604020202020204" pitchFamily="34" charset="0"/>
              </a:rPr>
              <a:t>“</a:t>
            </a:r>
            <a:r>
              <a:rPr lang="zh-CN" altLang="en-US" sz="2400" dirty="0">
                <a:solidFill>
                  <a:srgbClr val="FF0000"/>
                </a:solidFill>
              </a:rPr>
              <a:t>任务</a:t>
            </a:r>
            <a:r>
              <a:rPr lang="zh-CN" altLang="en-US" sz="2400" dirty="0">
                <a:solidFill>
                  <a:srgbClr val="FF0000"/>
                </a:solidFill>
                <a:latin typeface="Arial" panose="020B0604020202020204" pitchFamily="34" charset="0"/>
              </a:rPr>
              <a:t>”</a:t>
            </a:r>
            <a:r>
              <a:rPr lang="en-US" altLang="zh-CN" sz="2400" dirty="0">
                <a:solidFill>
                  <a:schemeClr val="tx1"/>
                </a:solidFill>
              </a:rPr>
              <a:t>--&gt;</a:t>
            </a:r>
            <a:r>
              <a:rPr lang="zh-CN" altLang="en-US" sz="2400" dirty="0">
                <a:solidFill>
                  <a:schemeClr val="tx1"/>
                </a:solidFill>
              </a:rPr>
              <a:t>单击</a:t>
            </a:r>
            <a:r>
              <a:rPr lang="zh-CN" altLang="en-US" sz="2400" dirty="0">
                <a:solidFill>
                  <a:srgbClr val="FF0000"/>
                </a:solidFill>
                <a:latin typeface="Arial" panose="020B0604020202020204" pitchFamily="34" charset="0"/>
              </a:rPr>
              <a:t>“</a:t>
            </a:r>
            <a:r>
              <a:rPr lang="zh-CN" altLang="en-US" sz="2400" dirty="0">
                <a:solidFill>
                  <a:srgbClr val="FF0000"/>
                </a:solidFill>
              </a:rPr>
              <a:t>备份</a:t>
            </a:r>
            <a:r>
              <a:rPr lang="zh-CN" altLang="en-US" sz="2400" dirty="0">
                <a:solidFill>
                  <a:srgbClr val="FF0000"/>
                </a:solidFill>
                <a:latin typeface="Arial" panose="020B0604020202020204" pitchFamily="34" charset="0"/>
              </a:rPr>
              <a:t>”</a:t>
            </a:r>
            <a:r>
              <a:rPr lang="en-US" altLang="zh-CN" sz="2400" dirty="0">
                <a:solidFill>
                  <a:schemeClr val="tx1"/>
                </a:solidFill>
              </a:rPr>
              <a:t>,</a:t>
            </a:r>
            <a:r>
              <a:rPr lang="zh-CN" altLang="en-US" sz="2400" dirty="0">
                <a:solidFill>
                  <a:schemeClr val="tx1"/>
                </a:solidFill>
              </a:rPr>
              <a:t>如图：</a:t>
            </a:r>
          </a:p>
        </p:txBody>
      </p:sp>
    </p:spTree>
    <p:extLst>
      <p:ext uri="{BB962C8B-B14F-4D97-AF65-F5344CB8AC3E}">
        <p14:creationId xmlns:p14="http://schemas.microsoft.com/office/powerpoint/2010/main" val="1615603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9.4.1  </a:t>
            </a:r>
            <a:r>
              <a:rPr lang="zh-CN" altLang="en-US" sz="2800" b="1" dirty="0">
                <a:solidFill>
                  <a:schemeClr val="bg1"/>
                </a:solidFill>
                <a:latin typeface="微软雅黑" panose="020B0503020204020204" pitchFamily="34" charset="-122"/>
                <a:ea typeface="微软雅黑" panose="020B0503020204020204" pitchFamily="34" charset="-122"/>
              </a:rPr>
              <a:t>数据库备份方法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390333" y="835602"/>
            <a:ext cx="11211069" cy="4848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zh-CN" sz="2400" b="1" dirty="0" smtClean="0">
                <a:solidFill>
                  <a:srgbClr val="FF3300"/>
                </a:solidFill>
                <a:latin typeface="楷体_GB2312" pitchFamily="49" charset="-122"/>
                <a:ea typeface="楷体_GB2312" pitchFamily="49" charset="-122"/>
              </a:rPr>
              <a:t> </a:t>
            </a:r>
            <a:r>
              <a:rPr lang="zh-CN" altLang="en-US" sz="2400" b="1" dirty="0" smtClean="0">
                <a:solidFill>
                  <a:srgbClr val="FF3300"/>
                </a:solidFill>
                <a:latin typeface="楷体_GB2312" pitchFamily="49" charset="-122"/>
                <a:ea typeface="楷体_GB2312" pitchFamily="49" charset="-122"/>
              </a:rPr>
              <a:t>完整备份 </a:t>
            </a:r>
          </a:p>
          <a:p>
            <a:pPr algn="just" eaLnBrk="1" hangingPunct="1">
              <a:buFontTx/>
              <a:buNone/>
            </a:pPr>
            <a:r>
              <a:rPr lang="zh-CN" altLang="en-US" sz="2400" b="1" dirty="0" smtClean="0">
                <a:solidFill>
                  <a:srgbClr val="000099"/>
                </a:solidFill>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 包含数据库中全部数据和日志文件信息，也称为是全库备份或者海量备份。 </a:t>
            </a:r>
            <a:endParaRPr lang="zh-CN" altLang="en-US" sz="2400" b="1" dirty="0" smtClean="0">
              <a:solidFill>
                <a:srgbClr val="000099"/>
              </a:solidFill>
              <a:latin typeface="楷体_GB2312" pitchFamily="49" charset="-122"/>
              <a:ea typeface="楷体_GB2312" pitchFamily="49" charset="-122"/>
            </a:endParaRPr>
          </a:p>
          <a:p>
            <a:pPr algn="just" eaLnBrk="1" hangingPunct="1">
              <a:buFontTx/>
              <a:buNone/>
            </a:pPr>
            <a:r>
              <a:rPr lang="zh-CN" altLang="en-US" sz="2400" b="1" dirty="0" smtClean="0">
                <a:solidFill>
                  <a:srgbClr val="FF3300"/>
                </a:solidFill>
                <a:latin typeface="楷体_GB2312" pitchFamily="49" charset="-122"/>
                <a:ea typeface="楷体_GB2312" pitchFamily="49" charset="-122"/>
              </a:rPr>
              <a:t>优点：</a:t>
            </a:r>
            <a:r>
              <a:rPr lang="zh-CN" altLang="en-US" sz="2400" b="1" dirty="0" smtClean="0">
                <a:solidFill>
                  <a:schemeClr val="tx2"/>
                </a:solidFill>
                <a:latin typeface="楷体_GB2312" pitchFamily="49" charset="-122"/>
                <a:ea typeface="楷体_GB2312" pitchFamily="49" charset="-122"/>
              </a:rPr>
              <a:t>恢复操作简便，只需要将最近一次的备份恢复。</a:t>
            </a:r>
          </a:p>
          <a:p>
            <a:pPr algn="just" eaLnBrk="1" hangingPunct="1">
              <a:buFontTx/>
              <a:buNone/>
            </a:pPr>
            <a:r>
              <a:rPr lang="zh-CN" altLang="en-US" sz="2400" b="1" dirty="0" smtClean="0">
                <a:solidFill>
                  <a:srgbClr val="FF3300"/>
                </a:solidFill>
                <a:latin typeface="楷体_GB2312" pitchFamily="49" charset="-122"/>
                <a:ea typeface="楷体_GB2312" pitchFamily="49" charset="-122"/>
              </a:rPr>
              <a:t>缺点：</a:t>
            </a:r>
            <a:r>
              <a:rPr lang="zh-CN" altLang="en-US" sz="2400" b="1" dirty="0" smtClean="0">
                <a:solidFill>
                  <a:schemeClr val="tx2"/>
                </a:solidFill>
                <a:latin typeface="楷体_GB2312" pitchFamily="49" charset="-122"/>
                <a:ea typeface="楷体_GB2312" pitchFamily="49" charset="-122"/>
              </a:rPr>
              <a:t>完全备份所占的存储空间很大且备份的时间较长。</a:t>
            </a:r>
          </a:p>
          <a:p>
            <a:pPr algn="just" eaLnBrk="1" hangingPunct="1">
              <a:buFontTx/>
              <a:buNone/>
            </a:pPr>
            <a:r>
              <a:rPr lang="zh-CN" altLang="en-US" sz="2400" b="1" dirty="0" smtClean="0">
                <a:solidFill>
                  <a:srgbClr val="FF3300"/>
                </a:solidFill>
                <a:latin typeface="楷体_GB2312" pitchFamily="49" charset="-122"/>
                <a:ea typeface="楷体_GB2312" pitchFamily="49" charset="-122"/>
              </a:rPr>
              <a:t>总：</a:t>
            </a:r>
            <a:r>
              <a:rPr lang="en-US" altLang="zh-CN" sz="2400" b="1" dirty="0" smtClean="0">
                <a:latin typeface="楷体_GB2312" pitchFamily="49" charset="-122"/>
                <a:ea typeface="楷体_GB2312" pitchFamily="49" charset="-122"/>
              </a:rPr>
              <a:t>SQL Server</a:t>
            </a:r>
            <a:r>
              <a:rPr lang="zh-CN" altLang="en-US" sz="2400" b="1" dirty="0" smtClean="0">
                <a:latin typeface="楷体_GB2312" pitchFamily="49" charset="-122"/>
                <a:ea typeface="楷体_GB2312" pitchFamily="49" charset="-122"/>
              </a:rPr>
              <a:t>将备份过程中发生的任何活动，以及把任何未提交的事务备份到事务日志。恢复备份时，利用备份文件中捕捉到的部分事务日志来确保数据一致性。</a:t>
            </a:r>
            <a:endParaRPr lang="zh-CN" altLang="en-US" sz="2400" b="1" dirty="0" smtClean="0">
              <a:latin typeface="楷体_GB2312" pitchFamily="49" charset="-122"/>
              <a:ea typeface="楷体_GB2312" pitchFamily="49" charset="-122"/>
            </a:endParaRPr>
          </a:p>
        </p:txBody>
      </p:sp>
      <p:sp>
        <p:nvSpPr>
          <p:cNvPr id="6" name="Rectangle 6"/>
          <p:cNvSpPr>
            <a:spLocks noChangeArrowheads="1"/>
          </p:cNvSpPr>
          <p:nvPr/>
        </p:nvSpPr>
        <p:spPr bwMode="auto">
          <a:xfrm>
            <a:off x="533209" y="3931227"/>
            <a:ext cx="1120890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lang="en-US" altLang="zh-CN" sz="2400">
                <a:solidFill>
                  <a:srgbClr val="FF3300"/>
                </a:solidFill>
                <a:latin typeface="Arial" panose="020B0604020202020204" pitchFamily="34" charset="0"/>
                <a:ea typeface="宋体" panose="02010600030101010101" pitchFamily="2" charset="-122"/>
              </a:rPr>
              <a:t>BACKUP DATABASE  database_name </a:t>
            </a:r>
          </a:p>
          <a:p>
            <a:pPr algn="l" eaLnBrk="1" hangingPunct="1"/>
            <a:r>
              <a:rPr lang="en-US" altLang="zh-CN" sz="2400">
                <a:solidFill>
                  <a:srgbClr val="FF3300"/>
                </a:solidFill>
                <a:latin typeface="Arial" panose="020B0604020202020204" pitchFamily="34" charset="0"/>
                <a:ea typeface="宋体" panose="02010600030101010101" pitchFamily="2" charset="-122"/>
              </a:rPr>
              <a:t>  TO { DISK | TAPE } = 'physical_backup_device_name'</a:t>
            </a:r>
          </a:p>
        </p:txBody>
      </p:sp>
      <p:sp>
        <p:nvSpPr>
          <p:cNvPr id="7" name="Rectangle 7"/>
          <p:cNvSpPr>
            <a:spLocks noChangeArrowheads="1"/>
          </p:cNvSpPr>
          <p:nvPr/>
        </p:nvSpPr>
        <p:spPr bwMode="auto">
          <a:xfrm>
            <a:off x="245870" y="4796415"/>
            <a:ext cx="12045775"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80000"/>
              </a:lnSpc>
              <a:spcBef>
                <a:spcPct val="20000"/>
              </a:spcBef>
            </a:pPr>
            <a:r>
              <a:rPr lang="zh-CN" altLang="en-US" sz="2400">
                <a:solidFill>
                  <a:schemeClr val="tx1"/>
                </a:solidFill>
              </a:rPr>
              <a:t>例</a:t>
            </a:r>
            <a:r>
              <a:rPr lang="en-US" altLang="zh-CN" sz="2400">
                <a:solidFill>
                  <a:schemeClr val="tx1"/>
                </a:solidFill>
              </a:rPr>
              <a:t>1:</a:t>
            </a:r>
            <a:r>
              <a:rPr lang="zh-CN" altLang="en-US" sz="2400">
                <a:solidFill>
                  <a:schemeClr val="tx1"/>
                </a:solidFill>
              </a:rPr>
              <a:t>在某一个时间点，对数据库</a:t>
            </a:r>
            <a:r>
              <a:rPr lang="en-US" altLang="zh-CN" sz="2400">
                <a:solidFill>
                  <a:schemeClr val="tx1"/>
                </a:solidFill>
              </a:rPr>
              <a:t>Sample</a:t>
            </a:r>
            <a:r>
              <a:rPr lang="zh-CN" altLang="en-US" sz="2400">
                <a:solidFill>
                  <a:schemeClr val="tx1"/>
                </a:solidFill>
              </a:rPr>
              <a:t>做一个完全备份，备份到文件</a:t>
            </a:r>
            <a:r>
              <a:rPr lang="en-US" altLang="zh-CN" sz="2400">
                <a:solidFill>
                  <a:schemeClr val="tx1"/>
                </a:solidFill>
              </a:rPr>
              <a:t>D:\backup\Sample_full.bak</a:t>
            </a:r>
            <a:r>
              <a:rPr lang="zh-CN" altLang="en-US" sz="2400">
                <a:solidFill>
                  <a:schemeClr val="tx1"/>
                </a:solidFill>
              </a:rPr>
              <a:t>：</a:t>
            </a:r>
          </a:p>
          <a:p>
            <a:pPr algn="l" eaLnBrk="1" hangingPunct="1">
              <a:lnSpc>
                <a:spcPct val="80000"/>
              </a:lnSpc>
              <a:spcBef>
                <a:spcPct val="20000"/>
              </a:spcBef>
            </a:pPr>
            <a:r>
              <a:rPr lang="zh-CN" altLang="en-US" sz="240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BACKUP DATABASE Sample </a:t>
            </a:r>
          </a:p>
          <a:p>
            <a:pPr algn="l" eaLnBrk="1" hangingPunct="1">
              <a:lnSpc>
                <a:spcPct val="80000"/>
              </a:lnSpc>
              <a:spcBef>
                <a:spcPct val="20000"/>
              </a:spcBef>
            </a:pPr>
            <a:r>
              <a:rPr lang="en-US" altLang="zh-CN" sz="240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   TO DISK=’D:\backup\Sample_full.bak’</a:t>
            </a:r>
          </a:p>
        </p:txBody>
      </p:sp>
    </p:spTree>
    <p:extLst>
      <p:ext uri="{BB962C8B-B14F-4D97-AF65-F5344CB8AC3E}">
        <p14:creationId xmlns:p14="http://schemas.microsoft.com/office/powerpoint/2010/main" val="2807591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linds(horizontal)">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blinds(horizontal)">
                                      <p:cBhvr>
                                        <p:cTn id="32" dur="500"/>
                                        <p:tgtEl>
                                          <p:spTgt spid="7">
                                            <p:txEl>
                                              <p:pRg st="1" end="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blinds(horizontal)">
                                      <p:cBhvr>
                                        <p:cTn id="3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9.4.1  </a:t>
            </a:r>
            <a:r>
              <a:rPr lang="zh-CN" altLang="en-US" sz="2800" b="1" dirty="0">
                <a:solidFill>
                  <a:schemeClr val="bg1"/>
                </a:solidFill>
                <a:latin typeface="微软雅黑" panose="020B0503020204020204" pitchFamily="34" charset="-122"/>
                <a:ea typeface="微软雅黑" panose="020B0503020204020204" pitchFamily="34" charset="-122"/>
              </a:rPr>
              <a:t>数据库备份方法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68312" y="981075"/>
            <a:ext cx="11211069" cy="4848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zh-CN" sz="2400" b="1" smtClean="0">
                <a:solidFill>
                  <a:srgbClr val="FF3300"/>
                </a:solidFill>
                <a:latin typeface="楷体_GB2312" pitchFamily="49" charset="-122"/>
                <a:ea typeface="楷体_GB2312" pitchFamily="49" charset="-122"/>
              </a:rPr>
              <a:t> </a:t>
            </a:r>
            <a:r>
              <a:rPr lang="zh-CN" altLang="en-US" sz="2400" b="1" smtClean="0">
                <a:solidFill>
                  <a:srgbClr val="FF3300"/>
                </a:solidFill>
                <a:latin typeface="楷体_GB2312" pitchFamily="49" charset="-122"/>
                <a:ea typeface="楷体_GB2312" pitchFamily="49" charset="-122"/>
              </a:rPr>
              <a:t>差异备份 </a:t>
            </a:r>
          </a:p>
          <a:p>
            <a:pPr algn="just" eaLnBrk="1" hangingPunct="1">
              <a:buFontTx/>
              <a:buNone/>
            </a:pPr>
            <a:r>
              <a:rPr lang="zh-CN" altLang="en-US" sz="2400" b="1" smtClean="0">
                <a:latin typeface="楷体_GB2312" pitchFamily="49" charset="-122"/>
                <a:ea typeface="楷体_GB2312" pitchFamily="49" charset="-122"/>
              </a:rPr>
              <a:t>      只记录自上次数据库备份后发生更改的数据。 </a:t>
            </a:r>
            <a:endParaRPr lang="zh-CN" altLang="en-US" sz="2400" b="1" smtClean="0">
              <a:solidFill>
                <a:srgbClr val="000099"/>
              </a:solidFill>
              <a:latin typeface="楷体_GB2312" pitchFamily="49" charset="-122"/>
              <a:ea typeface="楷体_GB2312" pitchFamily="49" charset="-122"/>
            </a:endParaRPr>
          </a:p>
          <a:p>
            <a:pPr algn="just" eaLnBrk="1" hangingPunct="1">
              <a:buFontTx/>
              <a:buNone/>
            </a:pPr>
            <a:r>
              <a:rPr lang="zh-CN" altLang="en-US" sz="2400" b="1" smtClean="0">
                <a:solidFill>
                  <a:srgbClr val="FF3300"/>
                </a:solidFill>
                <a:latin typeface="楷体_GB2312" pitchFamily="49" charset="-122"/>
                <a:ea typeface="楷体_GB2312" pitchFamily="49" charset="-122"/>
              </a:rPr>
              <a:t>优点：</a:t>
            </a:r>
            <a:r>
              <a:rPr lang="zh-CN" altLang="en-US" sz="2400" b="1" smtClean="0">
                <a:latin typeface="楷体_GB2312" pitchFamily="49" charset="-122"/>
                <a:ea typeface="楷体_GB2312" pitchFamily="49" charset="-122"/>
              </a:rPr>
              <a:t>比完整备份小且备份速度快</a:t>
            </a:r>
            <a:r>
              <a:rPr lang="en-US" altLang="zh-CN" sz="2400" b="1"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主要用于使用频繁的系统</a:t>
            </a:r>
            <a:r>
              <a:rPr lang="en-US" altLang="zh-CN" sz="2400" b="1"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可以经常地备份，将减少丢失数据的危险</a:t>
            </a:r>
            <a:r>
              <a:rPr lang="zh-CN" altLang="en-US" sz="2400" b="1" smtClean="0">
                <a:solidFill>
                  <a:schemeClr val="tx2"/>
                </a:solidFill>
                <a:latin typeface="楷体_GB2312" pitchFamily="49" charset="-122"/>
                <a:ea typeface="楷体_GB2312" pitchFamily="49" charset="-122"/>
              </a:rPr>
              <a:t>。</a:t>
            </a:r>
          </a:p>
          <a:p>
            <a:pPr algn="just" eaLnBrk="1" hangingPunct="1">
              <a:buFontTx/>
              <a:buNone/>
            </a:pPr>
            <a:r>
              <a:rPr lang="zh-CN" altLang="en-US" sz="2400" b="1" smtClean="0">
                <a:solidFill>
                  <a:srgbClr val="FF3300"/>
                </a:solidFill>
                <a:latin typeface="楷体_GB2312" pitchFamily="49" charset="-122"/>
                <a:ea typeface="楷体_GB2312" pitchFamily="49" charset="-122"/>
              </a:rPr>
              <a:t>总：</a:t>
            </a:r>
            <a:r>
              <a:rPr lang="zh-CN" altLang="en-US" sz="2400" b="1" smtClean="0">
                <a:latin typeface="楷体_GB2312" pitchFamily="49" charset="-122"/>
                <a:ea typeface="楷体_GB2312" pitchFamily="49" charset="-122"/>
              </a:rPr>
              <a:t>使用差异数据库备份将数据库还原到差异数据库备份完成时的那一点。若要恢复到精确的故障点，必须使用事务日志备份。 </a:t>
            </a:r>
            <a:endParaRPr lang="zh-CN" altLang="en-US" sz="2400" b="1" smtClean="0">
              <a:latin typeface="楷体_GB2312" pitchFamily="49" charset="-122"/>
              <a:ea typeface="楷体_GB2312" pitchFamily="49" charset="-122"/>
            </a:endParaRPr>
          </a:p>
        </p:txBody>
      </p:sp>
      <p:sp>
        <p:nvSpPr>
          <p:cNvPr id="6" name="Rectangle 4"/>
          <p:cNvSpPr>
            <a:spLocks noChangeArrowheads="1"/>
          </p:cNvSpPr>
          <p:nvPr/>
        </p:nvSpPr>
        <p:spPr bwMode="auto">
          <a:xfrm>
            <a:off x="539750" y="3573463"/>
            <a:ext cx="112089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lang="en-US" altLang="zh-CN" sz="2400" b="0">
                <a:solidFill>
                  <a:srgbClr val="FF3300"/>
                </a:solidFill>
                <a:latin typeface="Arial" panose="020B0604020202020204" pitchFamily="34" charset="0"/>
                <a:ea typeface="宋体" panose="02010600030101010101" pitchFamily="2" charset="-122"/>
              </a:rPr>
              <a:t>BACKUP DATABASE  database_name </a:t>
            </a:r>
          </a:p>
          <a:p>
            <a:pPr algn="l" eaLnBrk="1" hangingPunct="1"/>
            <a:r>
              <a:rPr lang="en-US" altLang="zh-CN" sz="2400" b="0">
                <a:solidFill>
                  <a:srgbClr val="FF3300"/>
                </a:solidFill>
                <a:latin typeface="Arial" panose="020B0604020202020204" pitchFamily="34" charset="0"/>
                <a:ea typeface="宋体" panose="02010600030101010101" pitchFamily="2" charset="-122"/>
              </a:rPr>
              <a:t>TO { DISK | TAPE } = 'physical_backup_device_name'</a:t>
            </a:r>
          </a:p>
          <a:p>
            <a:pPr algn="l" eaLnBrk="1" hangingPunct="1"/>
            <a:r>
              <a:rPr lang="en-US" altLang="zh-CN" sz="2400" b="0">
                <a:solidFill>
                  <a:srgbClr val="FF3300"/>
                </a:solidFill>
                <a:latin typeface="Arial" panose="020B0604020202020204" pitchFamily="34" charset="0"/>
                <a:ea typeface="宋体" panose="02010600030101010101" pitchFamily="2" charset="-122"/>
              </a:rPr>
              <a:t>WITH  DIFFERENTIAL</a:t>
            </a:r>
          </a:p>
        </p:txBody>
      </p:sp>
      <p:sp>
        <p:nvSpPr>
          <p:cNvPr id="7" name="Rectangle 5"/>
          <p:cNvSpPr>
            <a:spLocks noChangeArrowheads="1"/>
          </p:cNvSpPr>
          <p:nvPr/>
        </p:nvSpPr>
        <p:spPr bwMode="auto">
          <a:xfrm>
            <a:off x="323849" y="4868863"/>
            <a:ext cx="12045775"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80000"/>
              </a:lnSpc>
              <a:spcBef>
                <a:spcPct val="20000"/>
              </a:spcBef>
            </a:pPr>
            <a:r>
              <a:rPr lang="zh-CN" altLang="en-US" sz="2400">
                <a:solidFill>
                  <a:schemeClr val="tx1"/>
                </a:solidFill>
              </a:rPr>
              <a:t>例</a:t>
            </a:r>
            <a:r>
              <a:rPr lang="en-US" altLang="zh-CN" sz="2400">
                <a:solidFill>
                  <a:schemeClr val="tx1"/>
                </a:solidFill>
              </a:rPr>
              <a:t>2: </a:t>
            </a:r>
            <a:r>
              <a:rPr lang="zh-CN" altLang="en-US" sz="2400">
                <a:solidFill>
                  <a:schemeClr val="tx1"/>
                </a:solidFill>
              </a:rPr>
              <a:t>若干时间过去了，</a:t>
            </a:r>
            <a:r>
              <a:rPr lang="en-US" altLang="zh-CN" sz="2400">
                <a:solidFill>
                  <a:schemeClr val="tx1"/>
                </a:solidFill>
              </a:rPr>
              <a:t>Sample</a:t>
            </a:r>
            <a:r>
              <a:rPr lang="zh-CN" altLang="en-US" sz="2400">
                <a:solidFill>
                  <a:schemeClr val="tx1"/>
                </a:solidFill>
              </a:rPr>
              <a:t>数据库的内容发生一些变化，需要做一个差异备份：</a:t>
            </a:r>
            <a:r>
              <a:rPr lang="zh-CN" altLang="en-US" sz="2400">
                <a:solidFill>
                  <a:schemeClr val="tx1"/>
                </a:solidFill>
                <a:ea typeface="Arial Unicode MS" panose="020B0604020202020204" pitchFamily="34" charset="-122"/>
                <a:cs typeface="Arial Unicode MS" panose="020B0604020202020204" pitchFamily="34" charset="-122"/>
              </a:rPr>
              <a:t> </a:t>
            </a:r>
          </a:p>
          <a:p>
            <a:pPr algn="l" eaLnBrk="1" hangingPunct="1">
              <a:lnSpc>
                <a:spcPct val="80000"/>
              </a:lnSpc>
              <a:spcBef>
                <a:spcPct val="20000"/>
              </a:spcBef>
            </a:pPr>
            <a:r>
              <a:rPr lang="en-US" altLang="zh-CN" sz="2400">
                <a:solidFill>
                  <a:srgbClr val="0000FF"/>
                </a:solidFill>
                <a:latin typeface="Arial" panose="020B0604020202020204" pitchFamily="34" charset="0"/>
                <a:ea typeface="宋体" panose="02010600030101010101" pitchFamily="2" charset="-122"/>
              </a:rPr>
              <a:t>BACKUP DATABASE Sample </a:t>
            </a:r>
          </a:p>
          <a:p>
            <a:pPr algn="l" eaLnBrk="1" hangingPunct="1">
              <a:lnSpc>
                <a:spcPct val="80000"/>
              </a:lnSpc>
              <a:spcBef>
                <a:spcPct val="20000"/>
              </a:spcBef>
            </a:pPr>
            <a:r>
              <a:rPr lang="en-US" altLang="zh-CN" sz="2400">
                <a:solidFill>
                  <a:srgbClr val="0000FF"/>
                </a:solidFill>
                <a:latin typeface="Arial" panose="020B0604020202020204" pitchFamily="34" charset="0"/>
                <a:ea typeface="宋体" panose="02010600030101010101" pitchFamily="2" charset="-122"/>
              </a:rPr>
              <a:t>TO  DISK=’D:\backup\Sample_1.bak’ </a:t>
            </a:r>
          </a:p>
          <a:p>
            <a:pPr algn="l" eaLnBrk="1" hangingPunct="1">
              <a:spcBef>
                <a:spcPct val="20000"/>
              </a:spcBef>
            </a:pPr>
            <a:r>
              <a:rPr lang="en-US" altLang="zh-CN" sz="2400">
                <a:solidFill>
                  <a:srgbClr val="0000FF"/>
                </a:solidFill>
                <a:latin typeface="Arial" panose="020B0604020202020204" pitchFamily="34" charset="0"/>
                <a:ea typeface="宋体" panose="02010600030101010101" pitchFamily="2" charset="-122"/>
              </a:rPr>
              <a:t>WITH  DIFFERENTIAL</a:t>
            </a:r>
          </a:p>
        </p:txBody>
      </p:sp>
    </p:spTree>
    <p:extLst>
      <p:ext uri="{BB962C8B-B14F-4D97-AF65-F5344CB8AC3E}">
        <p14:creationId xmlns:p14="http://schemas.microsoft.com/office/powerpoint/2010/main" val="3303207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linds(horizontal)">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blinds(horizontal)">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blinds(horizontal)">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blinds(horizontal)">
                                      <p:cBhvr>
                                        <p:cTn id="3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9.4.1  </a:t>
            </a:r>
            <a:r>
              <a:rPr lang="zh-CN" altLang="en-US" sz="2800" b="1" dirty="0">
                <a:solidFill>
                  <a:schemeClr val="bg1"/>
                </a:solidFill>
                <a:latin typeface="微软雅黑" panose="020B0503020204020204" pitchFamily="34" charset="-122"/>
                <a:ea typeface="微软雅黑" panose="020B0503020204020204" pitchFamily="34" charset="-122"/>
              </a:rPr>
              <a:t>数据库备份方法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7"/>
          <p:cNvSpPr>
            <a:spLocks noChangeArrowheads="1"/>
          </p:cNvSpPr>
          <p:nvPr/>
        </p:nvSpPr>
        <p:spPr bwMode="auto">
          <a:xfrm>
            <a:off x="334240" y="896938"/>
            <a:ext cx="11282795"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zh-CN" altLang="en-US" sz="2400">
                <a:solidFill>
                  <a:schemeClr val="tx1"/>
                </a:solidFill>
              </a:rPr>
              <a:t>建议在执行差异数据库备份时使用如下过程： </a:t>
            </a:r>
          </a:p>
          <a:p>
            <a:pPr algn="l" eaLnBrk="1" hangingPunct="1">
              <a:spcBef>
                <a:spcPct val="20000"/>
              </a:spcBef>
              <a:buFontTx/>
              <a:buChar char="•"/>
            </a:pPr>
            <a:r>
              <a:rPr lang="zh-CN" altLang="en-US" sz="2400">
                <a:solidFill>
                  <a:srgbClr val="0000CC"/>
                </a:solidFill>
              </a:rPr>
              <a:t>创建定期的完整数据库备份。</a:t>
            </a:r>
          </a:p>
          <a:p>
            <a:pPr algn="l" eaLnBrk="1" hangingPunct="1">
              <a:spcBef>
                <a:spcPct val="20000"/>
              </a:spcBef>
              <a:buFontTx/>
              <a:buChar char="•"/>
            </a:pPr>
            <a:r>
              <a:rPr lang="zh-CN" altLang="en-US" sz="2400">
                <a:solidFill>
                  <a:srgbClr val="0000CC"/>
                </a:solidFill>
              </a:rPr>
              <a:t>在每个完整数据库备份之间定期创建差异数据库备份。</a:t>
            </a:r>
          </a:p>
          <a:p>
            <a:pPr algn="l" eaLnBrk="1" hangingPunct="1">
              <a:spcBef>
                <a:spcPct val="20000"/>
              </a:spcBef>
              <a:buFontTx/>
              <a:buChar char="•"/>
            </a:pPr>
            <a:r>
              <a:rPr lang="zh-CN" altLang="en-US" sz="2400">
                <a:solidFill>
                  <a:srgbClr val="0000CC"/>
                </a:solidFill>
              </a:rPr>
              <a:t>如果使用完全恢复模型或大容量日志记录恢复模型，则创建事务日志备份的频率比差异数据库备份大。</a:t>
            </a:r>
            <a:r>
              <a:rPr lang="zh-CN" altLang="en-US" sz="2400">
                <a:solidFill>
                  <a:schemeClr val="tx1"/>
                </a:solidFill>
              </a:rPr>
              <a:t> </a:t>
            </a:r>
          </a:p>
        </p:txBody>
      </p:sp>
      <p:sp>
        <p:nvSpPr>
          <p:cNvPr id="6" name="Rectangle 9"/>
          <p:cNvSpPr>
            <a:spLocks noChangeArrowheads="1"/>
          </p:cNvSpPr>
          <p:nvPr/>
        </p:nvSpPr>
        <p:spPr bwMode="auto">
          <a:xfrm>
            <a:off x="405678" y="3560763"/>
            <a:ext cx="11077653"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zh-CN" altLang="en-US" sz="2400">
                <a:solidFill>
                  <a:schemeClr val="tx1"/>
                </a:solidFill>
              </a:rPr>
              <a:t>还原差异数据库备份的顺序为： </a:t>
            </a:r>
          </a:p>
          <a:p>
            <a:pPr algn="l" eaLnBrk="1" hangingPunct="1">
              <a:spcBef>
                <a:spcPct val="20000"/>
              </a:spcBef>
              <a:buFontTx/>
              <a:buChar char="•"/>
            </a:pPr>
            <a:r>
              <a:rPr lang="zh-CN" altLang="en-US" sz="2400">
                <a:solidFill>
                  <a:srgbClr val="0000CC"/>
                </a:solidFill>
              </a:rPr>
              <a:t>还原最新的数据库备份。</a:t>
            </a:r>
          </a:p>
          <a:p>
            <a:pPr algn="l" eaLnBrk="1" hangingPunct="1">
              <a:spcBef>
                <a:spcPct val="20000"/>
              </a:spcBef>
              <a:buFontTx/>
              <a:buChar char="•"/>
            </a:pPr>
            <a:r>
              <a:rPr lang="zh-CN" altLang="en-US" sz="2400">
                <a:solidFill>
                  <a:srgbClr val="0000CC"/>
                </a:solidFill>
              </a:rPr>
              <a:t>还原最后一次的差异数据库备份。</a:t>
            </a:r>
          </a:p>
          <a:p>
            <a:pPr algn="l" eaLnBrk="1" hangingPunct="1">
              <a:spcBef>
                <a:spcPct val="20000"/>
              </a:spcBef>
              <a:buFontTx/>
              <a:buChar char="•"/>
            </a:pPr>
            <a:r>
              <a:rPr lang="zh-CN" altLang="en-US" sz="2400">
                <a:solidFill>
                  <a:srgbClr val="0000CC"/>
                </a:solidFill>
              </a:rPr>
              <a:t>如果使用完全恢复或大容量日志记录恢复，则应用自上次创建差异数据库备份后创建的所有事务日志备份。</a:t>
            </a:r>
            <a:r>
              <a:rPr lang="zh-CN" altLang="en-US" sz="2400">
                <a:solidFill>
                  <a:schemeClr val="tx1"/>
                </a:solidFill>
              </a:rPr>
              <a:t> </a:t>
            </a:r>
          </a:p>
        </p:txBody>
      </p:sp>
    </p:spTree>
    <p:extLst>
      <p:ext uri="{BB962C8B-B14F-4D97-AF65-F5344CB8AC3E}">
        <p14:creationId xmlns:p14="http://schemas.microsoft.com/office/powerpoint/2010/main" val="34802263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blinds(horizont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blinds(horizontal)">
                                      <p:cBhvr>
                                        <p:cTn id="3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9.4.1  </a:t>
            </a:r>
            <a:r>
              <a:rPr lang="zh-CN" altLang="en-US" sz="2800" b="1" dirty="0">
                <a:solidFill>
                  <a:schemeClr val="bg1"/>
                </a:solidFill>
                <a:latin typeface="微软雅黑" panose="020B0503020204020204" pitchFamily="34" charset="-122"/>
                <a:ea typeface="微软雅黑" panose="020B0503020204020204" pitchFamily="34" charset="-122"/>
              </a:rPr>
              <a:t>数据库备份方法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68313" y="981075"/>
            <a:ext cx="10764260" cy="21605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zh-CN" altLang="en-US" sz="2400" b="1" smtClean="0">
                <a:solidFill>
                  <a:srgbClr val="FF3300"/>
                </a:solidFill>
                <a:latin typeface="楷体_GB2312" pitchFamily="49" charset="-122"/>
                <a:ea typeface="楷体_GB2312" pitchFamily="49" charset="-122"/>
              </a:rPr>
              <a:t>日志文件备份 </a:t>
            </a:r>
          </a:p>
          <a:p>
            <a:pPr algn="just" eaLnBrk="1" hangingPunct="1">
              <a:buFontTx/>
              <a:buNone/>
            </a:pPr>
            <a:r>
              <a:rPr lang="zh-CN" altLang="en-US" sz="2400" b="1" smtClean="0">
                <a:latin typeface="楷体_GB2312" pitchFamily="49" charset="-122"/>
                <a:ea typeface="楷体_GB2312" pitchFamily="49" charset="-122"/>
              </a:rPr>
              <a:t>      当数据库信息更改时</a:t>
            </a:r>
            <a:r>
              <a:rPr lang="en-US" altLang="zh-CN" sz="2400" b="1"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其更新操作将记入日志文件</a:t>
            </a:r>
            <a:r>
              <a:rPr lang="en-US" altLang="zh-CN" sz="2400" b="1"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将这部分操作信息进行备份。 </a:t>
            </a:r>
            <a:endParaRPr lang="zh-CN" altLang="en-US" sz="2400" b="1" smtClean="0">
              <a:solidFill>
                <a:srgbClr val="000099"/>
              </a:solidFill>
              <a:latin typeface="楷体_GB2312" pitchFamily="49" charset="-122"/>
              <a:ea typeface="楷体_GB2312" pitchFamily="49" charset="-122"/>
            </a:endParaRPr>
          </a:p>
          <a:p>
            <a:pPr algn="just" eaLnBrk="1" hangingPunct="1">
              <a:buFontTx/>
              <a:buNone/>
            </a:pPr>
            <a:r>
              <a:rPr lang="zh-CN" altLang="en-US" sz="2400" b="1" smtClean="0">
                <a:solidFill>
                  <a:srgbClr val="FF3300"/>
                </a:solidFill>
                <a:latin typeface="楷体_GB2312" pitchFamily="49" charset="-122"/>
                <a:ea typeface="楷体_GB2312" pitchFamily="49" charset="-122"/>
              </a:rPr>
              <a:t>总：</a:t>
            </a:r>
            <a:r>
              <a:rPr lang="zh-CN" altLang="en-US" sz="2400" b="1" smtClean="0">
                <a:latin typeface="楷体_GB2312" pitchFamily="49" charset="-122"/>
                <a:ea typeface="楷体_GB2312" pitchFamily="49" charset="-122"/>
              </a:rPr>
              <a:t>日志备份比完整备份使用的资源少</a:t>
            </a:r>
            <a:r>
              <a:rPr lang="en-US" altLang="zh-CN" sz="2400" b="1"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可以使用事务日志备份将数据库恢复到特定的即时点或恢复到故障点。</a:t>
            </a:r>
            <a:endParaRPr lang="zh-CN" altLang="en-US" sz="2400" b="1" smtClean="0">
              <a:solidFill>
                <a:schemeClr val="tx2"/>
              </a:solidFill>
              <a:latin typeface="楷体_GB2312" pitchFamily="49" charset="-122"/>
              <a:ea typeface="楷体_GB2312" pitchFamily="49" charset="-122"/>
            </a:endParaRPr>
          </a:p>
        </p:txBody>
      </p:sp>
      <p:sp>
        <p:nvSpPr>
          <p:cNvPr id="6" name="Rectangle 4"/>
          <p:cNvSpPr>
            <a:spLocks noChangeArrowheads="1"/>
          </p:cNvSpPr>
          <p:nvPr/>
        </p:nvSpPr>
        <p:spPr bwMode="auto">
          <a:xfrm>
            <a:off x="539750" y="4149725"/>
            <a:ext cx="112825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lang="en-US" altLang="zh-CN" sz="2400">
                <a:solidFill>
                  <a:srgbClr val="FF3300"/>
                </a:solidFill>
                <a:latin typeface="Arial" panose="020B0604020202020204" pitchFamily="34" charset="0"/>
                <a:ea typeface="宋体" panose="02010600030101010101" pitchFamily="2" charset="-122"/>
              </a:rPr>
              <a:t>BACKUP LOG { database_name | @database_name_var }</a:t>
            </a:r>
          </a:p>
          <a:p>
            <a:pPr algn="l" eaLnBrk="1" hangingPunct="1"/>
            <a:r>
              <a:rPr lang="en-US" altLang="zh-CN" sz="2400">
                <a:solidFill>
                  <a:srgbClr val="FF3300"/>
                </a:solidFill>
                <a:latin typeface="Arial" panose="020B0604020202020204" pitchFamily="34" charset="0"/>
                <a:ea typeface="宋体" panose="02010600030101010101" pitchFamily="2" charset="-122"/>
              </a:rPr>
              <a:t>TO { DISK | TAPE } = 'physical_backup_device_name‘</a:t>
            </a:r>
          </a:p>
        </p:txBody>
      </p:sp>
      <p:sp>
        <p:nvSpPr>
          <p:cNvPr id="7" name="Rectangle 5"/>
          <p:cNvSpPr>
            <a:spLocks noChangeArrowheads="1"/>
          </p:cNvSpPr>
          <p:nvPr/>
        </p:nvSpPr>
        <p:spPr bwMode="auto">
          <a:xfrm>
            <a:off x="323850" y="5084763"/>
            <a:ext cx="11565700"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80000"/>
              </a:lnSpc>
              <a:spcBef>
                <a:spcPct val="20000"/>
              </a:spcBef>
            </a:pPr>
            <a:r>
              <a:rPr lang="zh-CN" altLang="en-US" sz="2400">
                <a:solidFill>
                  <a:schemeClr val="tx1"/>
                </a:solidFill>
              </a:rPr>
              <a:t>例</a:t>
            </a:r>
            <a:r>
              <a:rPr lang="en-US" altLang="zh-CN" sz="2400">
                <a:solidFill>
                  <a:schemeClr val="tx1"/>
                </a:solidFill>
              </a:rPr>
              <a:t>3:</a:t>
            </a:r>
            <a:r>
              <a:rPr lang="zh-CN" altLang="en-US" sz="2400">
                <a:solidFill>
                  <a:schemeClr val="tx1"/>
                </a:solidFill>
              </a:rPr>
              <a:t>再过了若干时间，下列命令将数据库</a:t>
            </a:r>
            <a:r>
              <a:rPr lang="en-US" altLang="zh-CN" sz="2400">
                <a:solidFill>
                  <a:schemeClr val="tx1"/>
                </a:solidFill>
              </a:rPr>
              <a:t>Sample</a:t>
            </a:r>
            <a:r>
              <a:rPr lang="zh-CN" altLang="en-US" sz="2400">
                <a:solidFill>
                  <a:schemeClr val="tx1"/>
                </a:solidFill>
              </a:rPr>
              <a:t>的日志备份到</a:t>
            </a:r>
            <a:r>
              <a:rPr lang="en-US" altLang="zh-CN" sz="2400">
                <a:solidFill>
                  <a:schemeClr val="tx1"/>
                </a:solidFill>
              </a:rPr>
              <a:t>D:\backup\Sample_log.bak</a:t>
            </a:r>
            <a:r>
              <a:rPr lang="zh-CN" altLang="en-US" sz="2400">
                <a:solidFill>
                  <a:schemeClr val="tx1"/>
                </a:solidFill>
              </a:rPr>
              <a:t>：</a:t>
            </a:r>
            <a:r>
              <a:rPr lang="zh-CN" altLang="en-US" sz="2400">
                <a:solidFill>
                  <a:srgbClr val="0000FF"/>
                </a:solidFill>
              </a:rPr>
              <a:t> </a:t>
            </a:r>
          </a:p>
          <a:p>
            <a:pPr algn="l" eaLnBrk="1" hangingPunct="1">
              <a:lnSpc>
                <a:spcPct val="80000"/>
              </a:lnSpc>
              <a:spcBef>
                <a:spcPct val="20000"/>
              </a:spcBef>
            </a:pPr>
            <a:r>
              <a:rPr lang="en-US" altLang="zh-CN" sz="240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BACKUP LOG Sample </a:t>
            </a:r>
          </a:p>
          <a:p>
            <a:pPr algn="l" eaLnBrk="1" hangingPunct="1">
              <a:lnSpc>
                <a:spcPct val="80000"/>
              </a:lnSpc>
              <a:spcBef>
                <a:spcPct val="20000"/>
              </a:spcBef>
            </a:pPr>
            <a:r>
              <a:rPr lang="en-US" altLang="zh-CN" sz="240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TO  DISK=’D:\backup\Sample_log.bak’</a:t>
            </a:r>
          </a:p>
        </p:txBody>
      </p:sp>
      <p:sp>
        <p:nvSpPr>
          <p:cNvPr id="8" name="Rectangle 6"/>
          <p:cNvSpPr>
            <a:spLocks noChangeArrowheads="1"/>
          </p:cNvSpPr>
          <p:nvPr/>
        </p:nvSpPr>
        <p:spPr bwMode="auto">
          <a:xfrm>
            <a:off x="395288" y="2924175"/>
            <a:ext cx="10791322"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400">
                <a:solidFill>
                  <a:schemeClr val="tx1"/>
                </a:solidFill>
              </a:rPr>
              <a:t>     </a:t>
            </a:r>
            <a:r>
              <a:rPr lang="zh-CN" altLang="en-US" sz="2400">
                <a:solidFill>
                  <a:schemeClr val="tx1"/>
                </a:solidFill>
              </a:rPr>
              <a:t>事务日志备份序列独立于数据库备份。可以生成一个事务日志备份序列，然后定期生成用于开始还原操作的数据库备份。 </a:t>
            </a:r>
          </a:p>
        </p:txBody>
      </p:sp>
    </p:spTree>
    <p:extLst>
      <p:ext uri="{BB962C8B-B14F-4D97-AF65-F5344CB8AC3E}">
        <p14:creationId xmlns:p14="http://schemas.microsoft.com/office/powerpoint/2010/main" val="21715063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linds(horizontal)">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blinds(horizontal)">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blinds(horizontal)">
                                      <p:cBhvr>
                                        <p:cTn id="3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allAtOnce"/>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9.4.1  </a:t>
            </a:r>
            <a:r>
              <a:rPr lang="zh-CN" altLang="en-US" sz="2800" b="1" dirty="0">
                <a:solidFill>
                  <a:schemeClr val="bg1"/>
                </a:solidFill>
                <a:latin typeface="微软雅黑" panose="020B0503020204020204" pitchFamily="34" charset="-122"/>
                <a:ea typeface="微软雅黑" panose="020B0503020204020204" pitchFamily="34" charset="-122"/>
              </a:rPr>
              <a:t>数据库备份方法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395288" y="981075"/>
            <a:ext cx="8229600" cy="444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2400" b="1" smtClean="0">
                <a:latin typeface="楷体_GB2312" pitchFamily="49" charset="-122"/>
                <a:ea typeface="楷体_GB2312" pitchFamily="49" charset="-122"/>
              </a:rPr>
              <a:t>例子</a:t>
            </a:r>
            <a:r>
              <a:rPr lang="en-US" altLang="zh-CN" sz="2400" b="1"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假设有下列事件序列 </a:t>
            </a:r>
            <a:r>
              <a:rPr lang="en-US" altLang="zh-CN" sz="2400" b="1" smtClean="0">
                <a:latin typeface="楷体_GB2312" pitchFamily="49" charset="-122"/>
                <a:ea typeface="楷体_GB2312" pitchFamily="49" charset="-122"/>
              </a:rPr>
              <a:t>:</a:t>
            </a:r>
            <a:endParaRPr lang="en-US" altLang="zh-CN" sz="2400" b="1" smtClean="0">
              <a:latin typeface="楷体_GB2312" pitchFamily="49" charset="-122"/>
              <a:ea typeface="楷体_GB2312" pitchFamily="49" charset="-122"/>
            </a:endParaRPr>
          </a:p>
        </p:txBody>
      </p:sp>
      <p:sp>
        <p:nvSpPr>
          <p:cNvPr id="6" name="Rectangle 3"/>
          <p:cNvSpPr txBox="1">
            <a:spLocks noChangeArrowheads="1"/>
          </p:cNvSpPr>
          <p:nvPr/>
        </p:nvSpPr>
        <p:spPr bwMode="auto">
          <a:xfrm>
            <a:off x="468313" y="1484313"/>
            <a:ext cx="8229600" cy="3200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sz="2400" b="1" smtClean="0">
                <a:latin typeface="楷体_GB2312" pitchFamily="49" charset="-122"/>
                <a:ea typeface="楷体_GB2312" pitchFamily="49" charset="-122"/>
              </a:rPr>
              <a:t>时间                       事件</a:t>
            </a:r>
          </a:p>
          <a:p>
            <a:pPr eaLnBrk="1" hangingPunct="1">
              <a:buFontTx/>
              <a:buNone/>
            </a:pPr>
            <a:r>
              <a:rPr lang="zh-CN" altLang="en-US" sz="2400" b="1" smtClean="0">
                <a:latin typeface="楷体_GB2312" pitchFamily="49" charset="-122"/>
                <a:ea typeface="楷体_GB2312" pitchFamily="49" charset="-122"/>
              </a:rPr>
              <a:t>上午 </a:t>
            </a:r>
            <a:r>
              <a:rPr lang="en-US" altLang="zh-CN" sz="2400" b="1" smtClean="0">
                <a:latin typeface="楷体_GB2312" pitchFamily="49" charset="-122"/>
                <a:ea typeface="楷体_GB2312" pitchFamily="49" charset="-122"/>
              </a:rPr>
              <a:t>8:00               </a:t>
            </a:r>
            <a:r>
              <a:rPr lang="zh-CN" altLang="en-US" sz="2400" b="1" smtClean="0">
                <a:latin typeface="楷体_GB2312" pitchFamily="49" charset="-122"/>
                <a:ea typeface="楷体_GB2312" pitchFamily="49" charset="-122"/>
              </a:rPr>
              <a:t>备份数据库</a:t>
            </a:r>
          </a:p>
          <a:p>
            <a:pPr eaLnBrk="1" hangingPunct="1">
              <a:buFontTx/>
              <a:buNone/>
            </a:pPr>
            <a:r>
              <a:rPr lang="zh-CN" altLang="en-US" sz="2400" b="1" smtClean="0">
                <a:latin typeface="楷体_GB2312" pitchFamily="49" charset="-122"/>
                <a:ea typeface="楷体_GB2312" pitchFamily="49" charset="-122"/>
              </a:rPr>
              <a:t>中午                    备份事务日志</a:t>
            </a:r>
          </a:p>
          <a:p>
            <a:pPr eaLnBrk="1" hangingPunct="1">
              <a:buFontTx/>
              <a:buNone/>
            </a:pPr>
            <a:r>
              <a:rPr lang="zh-CN" altLang="en-US" sz="2400" b="1" smtClean="0">
                <a:latin typeface="楷体_GB2312" pitchFamily="49" charset="-122"/>
                <a:ea typeface="楷体_GB2312" pitchFamily="49" charset="-122"/>
              </a:rPr>
              <a:t>下午 </a:t>
            </a:r>
            <a:r>
              <a:rPr lang="en-US" altLang="zh-CN" sz="2400" b="1" smtClean="0">
                <a:latin typeface="楷体_GB2312" pitchFamily="49" charset="-122"/>
                <a:ea typeface="楷体_GB2312" pitchFamily="49" charset="-122"/>
              </a:rPr>
              <a:t>04:00:00           </a:t>
            </a:r>
            <a:r>
              <a:rPr lang="zh-CN" altLang="en-US" sz="2400" b="1" smtClean="0">
                <a:latin typeface="楷体_GB2312" pitchFamily="49" charset="-122"/>
                <a:ea typeface="楷体_GB2312" pitchFamily="49" charset="-122"/>
              </a:rPr>
              <a:t>备份事务日志</a:t>
            </a:r>
          </a:p>
          <a:p>
            <a:pPr eaLnBrk="1" hangingPunct="1">
              <a:buFontTx/>
              <a:buNone/>
            </a:pPr>
            <a:r>
              <a:rPr lang="zh-CN" altLang="en-US" sz="2400" b="1" smtClean="0">
                <a:latin typeface="楷体_GB2312" pitchFamily="49" charset="-122"/>
                <a:ea typeface="楷体_GB2312" pitchFamily="49" charset="-122"/>
              </a:rPr>
              <a:t>下午 </a:t>
            </a:r>
            <a:r>
              <a:rPr lang="en-US" altLang="zh-CN" sz="2400" b="1" smtClean="0">
                <a:latin typeface="楷体_GB2312" pitchFamily="49" charset="-122"/>
                <a:ea typeface="楷体_GB2312" pitchFamily="49" charset="-122"/>
              </a:rPr>
              <a:t>6:00               </a:t>
            </a:r>
            <a:r>
              <a:rPr lang="zh-CN" altLang="en-US" sz="2400" b="1" smtClean="0">
                <a:latin typeface="楷体_GB2312" pitchFamily="49" charset="-122"/>
                <a:ea typeface="楷体_GB2312" pitchFamily="49" charset="-122"/>
              </a:rPr>
              <a:t>备份数据库</a:t>
            </a:r>
          </a:p>
          <a:p>
            <a:pPr eaLnBrk="1" hangingPunct="1">
              <a:buFontTx/>
              <a:buNone/>
            </a:pPr>
            <a:r>
              <a:rPr lang="zh-CN" altLang="en-US" sz="2400" b="1" smtClean="0">
                <a:latin typeface="楷体_GB2312" pitchFamily="49" charset="-122"/>
                <a:ea typeface="楷体_GB2312" pitchFamily="49" charset="-122"/>
              </a:rPr>
              <a:t>晚上 </a:t>
            </a:r>
            <a:r>
              <a:rPr lang="en-US" altLang="zh-CN" sz="2400" b="1" smtClean="0">
                <a:latin typeface="楷体_GB2312" pitchFamily="49" charset="-122"/>
                <a:ea typeface="楷体_GB2312" pitchFamily="49" charset="-122"/>
              </a:rPr>
              <a:t>08:00:00           </a:t>
            </a:r>
            <a:r>
              <a:rPr lang="zh-CN" altLang="en-US" sz="2400" b="1" smtClean="0">
                <a:latin typeface="楷体_GB2312" pitchFamily="49" charset="-122"/>
                <a:ea typeface="楷体_GB2312" pitchFamily="49" charset="-122"/>
              </a:rPr>
              <a:t>备份事务日志</a:t>
            </a:r>
          </a:p>
          <a:p>
            <a:pPr eaLnBrk="1" hangingPunct="1">
              <a:buFontTx/>
              <a:buNone/>
            </a:pPr>
            <a:r>
              <a:rPr lang="zh-CN" altLang="en-US" sz="2400" b="1" smtClean="0">
                <a:latin typeface="楷体_GB2312" pitchFamily="49" charset="-122"/>
                <a:ea typeface="楷体_GB2312" pitchFamily="49" charset="-122"/>
              </a:rPr>
              <a:t>晚上 </a:t>
            </a:r>
            <a:r>
              <a:rPr lang="en-US" altLang="zh-CN" sz="2400" b="1" smtClean="0">
                <a:latin typeface="楷体_GB2312" pitchFamily="49" charset="-122"/>
                <a:ea typeface="楷体_GB2312" pitchFamily="49" charset="-122"/>
              </a:rPr>
              <a:t>10:00               </a:t>
            </a:r>
            <a:r>
              <a:rPr lang="zh-CN" altLang="en-US" sz="2400" b="1" smtClean="0">
                <a:latin typeface="楷体_GB2312" pitchFamily="49" charset="-122"/>
                <a:ea typeface="楷体_GB2312" pitchFamily="49" charset="-122"/>
              </a:rPr>
              <a:t>出现故障</a:t>
            </a:r>
            <a:endParaRPr lang="zh-CN" altLang="en-US" sz="2400" b="1" smtClean="0">
              <a:latin typeface="楷体_GB2312" pitchFamily="49" charset="-122"/>
              <a:ea typeface="楷体_GB2312" pitchFamily="49" charset="-122"/>
            </a:endParaRPr>
          </a:p>
        </p:txBody>
      </p:sp>
      <p:sp>
        <p:nvSpPr>
          <p:cNvPr id="7" name="Text Box 4"/>
          <p:cNvSpPr txBox="1">
            <a:spLocks noChangeArrowheads="1"/>
          </p:cNvSpPr>
          <p:nvPr/>
        </p:nvSpPr>
        <p:spPr bwMode="auto">
          <a:xfrm>
            <a:off x="400411" y="4743451"/>
            <a:ext cx="113911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zh-CN" altLang="en-US" sz="2400" dirty="0">
                <a:solidFill>
                  <a:srgbClr val="FF0000"/>
                </a:solidFill>
              </a:rPr>
              <a:t>分析</a:t>
            </a:r>
            <a:r>
              <a:rPr lang="en-US" altLang="zh-CN" sz="2400" dirty="0">
                <a:solidFill>
                  <a:srgbClr val="FF0000"/>
                </a:solidFill>
              </a:rPr>
              <a:t>:</a:t>
            </a:r>
            <a:r>
              <a:rPr lang="zh-CN" altLang="en-US" sz="2400" dirty="0">
                <a:solidFill>
                  <a:srgbClr val="0000CC"/>
                </a:solidFill>
              </a:rPr>
              <a:t>晚上 </a:t>
            </a:r>
            <a:r>
              <a:rPr lang="en-US" altLang="zh-CN" sz="2400" dirty="0">
                <a:solidFill>
                  <a:srgbClr val="0000CC"/>
                </a:solidFill>
              </a:rPr>
              <a:t>8:00 </a:t>
            </a:r>
            <a:r>
              <a:rPr lang="zh-CN" altLang="en-US" sz="2400" dirty="0">
                <a:solidFill>
                  <a:srgbClr val="0000CC"/>
                </a:solidFill>
              </a:rPr>
              <a:t>创建的事务日志备份包含从下午 </a:t>
            </a:r>
            <a:r>
              <a:rPr lang="en-US" altLang="zh-CN" sz="2400" dirty="0">
                <a:solidFill>
                  <a:srgbClr val="0000CC"/>
                </a:solidFill>
              </a:rPr>
              <a:t>4:00 </a:t>
            </a:r>
            <a:r>
              <a:rPr lang="zh-CN" altLang="en-US" sz="2400" dirty="0">
                <a:solidFill>
                  <a:srgbClr val="0000CC"/>
                </a:solidFill>
              </a:rPr>
              <a:t>到晚上 </a:t>
            </a:r>
            <a:r>
              <a:rPr lang="en-US" altLang="zh-CN" sz="2400" dirty="0">
                <a:solidFill>
                  <a:srgbClr val="0000CC"/>
                </a:solidFill>
              </a:rPr>
              <a:t>8:00 </a:t>
            </a:r>
            <a:r>
              <a:rPr lang="zh-CN" altLang="en-US" sz="2400" dirty="0">
                <a:solidFill>
                  <a:srgbClr val="0000CC"/>
                </a:solidFill>
              </a:rPr>
              <a:t>的事务日志记录，中间跨越下午 </a:t>
            </a:r>
            <a:r>
              <a:rPr lang="en-US" altLang="zh-CN" sz="2400" dirty="0">
                <a:solidFill>
                  <a:srgbClr val="0000CC"/>
                </a:solidFill>
              </a:rPr>
              <a:t>6:00 </a:t>
            </a:r>
            <a:r>
              <a:rPr lang="zh-CN" altLang="en-US" sz="2400" dirty="0">
                <a:solidFill>
                  <a:srgbClr val="0000CC"/>
                </a:solidFill>
              </a:rPr>
              <a:t>创建数据库备份的时间。事务日志备份序列从上午 </a:t>
            </a:r>
            <a:r>
              <a:rPr lang="en-US" altLang="zh-CN" sz="2400" dirty="0">
                <a:solidFill>
                  <a:srgbClr val="0000CC"/>
                </a:solidFill>
              </a:rPr>
              <a:t>8:00 </a:t>
            </a:r>
            <a:r>
              <a:rPr lang="zh-CN" altLang="en-US" sz="2400" dirty="0">
                <a:solidFill>
                  <a:srgbClr val="0000CC"/>
                </a:solidFill>
              </a:rPr>
              <a:t>创建的初始数据库备份到晚上 </a:t>
            </a:r>
            <a:r>
              <a:rPr lang="en-US" altLang="zh-CN" sz="2400" dirty="0">
                <a:solidFill>
                  <a:srgbClr val="0000CC"/>
                </a:solidFill>
              </a:rPr>
              <a:t>8:00 </a:t>
            </a:r>
            <a:r>
              <a:rPr lang="zh-CN" altLang="en-US" sz="2400" dirty="0">
                <a:solidFill>
                  <a:srgbClr val="0000CC"/>
                </a:solidFill>
              </a:rPr>
              <a:t>创建的最后一次事务日志备份是连续的。</a:t>
            </a:r>
            <a:r>
              <a:rPr lang="zh-CN" altLang="en-US" sz="2400" dirty="0">
                <a:solidFill>
                  <a:schemeClr val="tx1"/>
                </a:solidFill>
              </a:rPr>
              <a:t> </a:t>
            </a:r>
          </a:p>
        </p:txBody>
      </p:sp>
    </p:spTree>
    <p:extLst>
      <p:ext uri="{BB962C8B-B14F-4D97-AF65-F5344CB8AC3E}">
        <p14:creationId xmlns:p14="http://schemas.microsoft.com/office/powerpoint/2010/main" val="1768936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9.1.2 </a:t>
            </a:r>
            <a:r>
              <a:rPr lang="zh-CN" altLang="en-US" sz="2800" b="1" dirty="0">
                <a:solidFill>
                  <a:schemeClr val="bg1"/>
                </a:solidFill>
                <a:latin typeface="微软雅黑" panose="020B0503020204020204" pitchFamily="34" charset="-122"/>
                <a:ea typeface="微软雅黑" panose="020B0503020204020204" pitchFamily="34" charset="-122"/>
              </a:rPr>
              <a:t>事务的</a:t>
            </a:r>
            <a:r>
              <a:rPr lang="en-US" altLang="zh-CN" sz="2800" b="1" dirty="0">
                <a:solidFill>
                  <a:schemeClr val="bg1"/>
                </a:solidFill>
                <a:latin typeface="微软雅黑" panose="020B0503020204020204" pitchFamily="34" charset="-122"/>
                <a:ea typeface="微软雅黑" panose="020B0503020204020204" pitchFamily="34" charset="-122"/>
              </a:rPr>
              <a:t>ACID</a:t>
            </a:r>
            <a:r>
              <a:rPr lang="zh-CN" altLang="en-US" sz="2800" b="1" dirty="0">
                <a:solidFill>
                  <a:schemeClr val="bg1"/>
                </a:solidFill>
                <a:latin typeface="微软雅黑" panose="020B0503020204020204" pitchFamily="34" charset="-122"/>
                <a:ea typeface="微软雅黑" panose="020B0503020204020204" pitchFamily="34" charset="-122"/>
              </a:rPr>
              <a:t>特性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1928524" y="1111539"/>
            <a:ext cx="30353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sz="2400" b="1" smtClean="0"/>
              <a:t> </a:t>
            </a:r>
            <a:r>
              <a:rPr lang="zh-CN" altLang="en-US" sz="2400" b="1" smtClean="0"/>
              <a:t>转账操作：</a:t>
            </a:r>
          </a:p>
          <a:p>
            <a:pPr eaLnBrk="1" hangingPunct="1">
              <a:buFontTx/>
              <a:buNone/>
            </a:pPr>
            <a:r>
              <a:rPr lang="en-US" altLang="zh-CN" sz="2400" b="1" smtClean="0"/>
              <a:t>T</a:t>
            </a:r>
            <a:r>
              <a:rPr lang="zh-CN" altLang="en-US" sz="2400" b="1" smtClean="0"/>
              <a:t>：</a:t>
            </a:r>
            <a:r>
              <a:rPr lang="en-US" altLang="zh-CN" sz="2400" b="1" smtClean="0"/>
              <a:t>read(A);</a:t>
            </a:r>
          </a:p>
          <a:p>
            <a:pPr eaLnBrk="1" hangingPunct="1">
              <a:buFontTx/>
              <a:buNone/>
            </a:pPr>
            <a:r>
              <a:rPr lang="en-US" altLang="zh-CN" sz="2400" b="1" smtClean="0"/>
              <a:t> A :=A-50;</a:t>
            </a:r>
          </a:p>
          <a:p>
            <a:pPr eaLnBrk="1" hangingPunct="1">
              <a:buFontTx/>
              <a:buNone/>
            </a:pPr>
            <a:r>
              <a:rPr lang="en-US" altLang="zh-CN" sz="2400" b="1" smtClean="0"/>
              <a:t> write(A);</a:t>
            </a:r>
          </a:p>
          <a:p>
            <a:pPr eaLnBrk="1" hangingPunct="1">
              <a:buFontTx/>
              <a:buNone/>
            </a:pPr>
            <a:r>
              <a:rPr lang="en-US" altLang="zh-CN" sz="2400" b="1" smtClean="0"/>
              <a:t> read(B);</a:t>
            </a:r>
          </a:p>
          <a:p>
            <a:pPr eaLnBrk="1" hangingPunct="1">
              <a:buFontTx/>
              <a:buNone/>
            </a:pPr>
            <a:r>
              <a:rPr lang="en-US" altLang="zh-CN" sz="2400" b="1" smtClean="0"/>
              <a:t> B:=B+50;</a:t>
            </a:r>
          </a:p>
          <a:p>
            <a:pPr eaLnBrk="1" hangingPunct="1">
              <a:buFontTx/>
              <a:buNone/>
            </a:pPr>
            <a:r>
              <a:rPr lang="en-US" altLang="zh-CN" sz="2400" b="1" smtClean="0"/>
              <a:t>write(B)</a:t>
            </a:r>
            <a:r>
              <a:rPr lang="zh-CN" altLang="en-US" sz="2400" b="1" smtClean="0"/>
              <a:t>。</a:t>
            </a:r>
            <a:endParaRPr lang="zh-CN" altLang="en-US" sz="2400" b="1" smtClean="0"/>
          </a:p>
        </p:txBody>
      </p:sp>
      <p:sp>
        <p:nvSpPr>
          <p:cNvPr id="6" name="Rectangle 4"/>
          <p:cNvSpPr>
            <a:spLocks noChangeArrowheads="1"/>
          </p:cNvSpPr>
          <p:nvPr/>
        </p:nvSpPr>
        <p:spPr bwMode="auto">
          <a:xfrm>
            <a:off x="5097174" y="967077"/>
            <a:ext cx="4897437"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400">
                <a:solidFill>
                  <a:schemeClr val="accent2"/>
                </a:solidFill>
                <a:latin typeface="Arial" panose="020B0604020202020204" pitchFamily="34" charset="0"/>
                <a:ea typeface="宋体" panose="02010600030101010101" pitchFamily="2" charset="-122"/>
              </a:rPr>
              <a:t> </a:t>
            </a:r>
            <a:r>
              <a:rPr lang="zh-CN" altLang="en-US" sz="2400">
                <a:solidFill>
                  <a:schemeClr val="accent2"/>
                </a:solidFill>
                <a:latin typeface="Arial" panose="020B0604020202020204" pitchFamily="34" charset="0"/>
                <a:ea typeface="宋体" panose="02010600030101010101" pitchFamily="2" charset="-122"/>
              </a:rPr>
              <a:t>转账操作：</a:t>
            </a:r>
          </a:p>
          <a:p>
            <a:pPr algn="l" eaLnBrk="1" hangingPunct="1">
              <a:spcBef>
                <a:spcPct val="20000"/>
              </a:spcBef>
            </a:pPr>
            <a:r>
              <a:rPr lang="en-US" altLang="zh-CN" sz="2400">
                <a:solidFill>
                  <a:schemeClr val="accent2"/>
                </a:solidFill>
                <a:latin typeface="Arial" panose="020B0604020202020204" pitchFamily="34" charset="0"/>
                <a:ea typeface="宋体" panose="02010600030101010101" pitchFamily="2" charset="-122"/>
              </a:rPr>
              <a:t>T: BEGIN TRANSACTION</a:t>
            </a:r>
          </a:p>
          <a:p>
            <a:pPr algn="l" eaLnBrk="1" hangingPunct="1">
              <a:spcBef>
                <a:spcPct val="20000"/>
              </a:spcBef>
            </a:pPr>
            <a:r>
              <a:rPr lang="en-US" altLang="zh-CN" sz="2400">
                <a:solidFill>
                  <a:schemeClr val="accent2"/>
                </a:solidFill>
                <a:latin typeface="Arial" panose="020B0604020202020204" pitchFamily="34" charset="0"/>
                <a:ea typeface="宋体" panose="02010600030101010101" pitchFamily="2" charset="-122"/>
              </a:rPr>
              <a:t>   read(A);</a:t>
            </a:r>
          </a:p>
          <a:p>
            <a:pPr algn="l" eaLnBrk="1" hangingPunct="1">
              <a:spcBef>
                <a:spcPct val="20000"/>
              </a:spcBef>
            </a:pPr>
            <a:r>
              <a:rPr lang="en-US" altLang="zh-CN" sz="2400">
                <a:solidFill>
                  <a:schemeClr val="accent2"/>
                </a:solidFill>
                <a:latin typeface="Arial" panose="020B0604020202020204" pitchFamily="34" charset="0"/>
                <a:ea typeface="宋体" panose="02010600030101010101" pitchFamily="2" charset="-122"/>
              </a:rPr>
              <a:t>   A:=A-50;</a:t>
            </a:r>
          </a:p>
          <a:p>
            <a:pPr algn="l" eaLnBrk="1" hangingPunct="1">
              <a:spcBef>
                <a:spcPct val="20000"/>
              </a:spcBef>
            </a:pPr>
            <a:r>
              <a:rPr lang="en-US" altLang="zh-CN" sz="2400">
                <a:solidFill>
                  <a:schemeClr val="accent2"/>
                </a:solidFill>
                <a:latin typeface="Arial" panose="020B0604020202020204" pitchFamily="34" charset="0"/>
                <a:ea typeface="宋体" panose="02010600030101010101" pitchFamily="2" charset="-122"/>
              </a:rPr>
              <a:t>   write(A);</a:t>
            </a:r>
          </a:p>
          <a:p>
            <a:pPr algn="l" eaLnBrk="1" hangingPunct="1">
              <a:spcBef>
                <a:spcPct val="20000"/>
              </a:spcBef>
            </a:pPr>
            <a:r>
              <a:rPr lang="en-US" altLang="zh-CN" sz="2400">
                <a:solidFill>
                  <a:schemeClr val="accent2"/>
                </a:solidFill>
                <a:latin typeface="Arial" panose="020B0604020202020204" pitchFamily="34" charset="0"/>
                <a:ea typeface="宋体" panose="02010600030101010101" pitchFamily="2" charset="-122"/>
              </a:rPr>
              <a:t>   if(A&lt;0) ROLLBACK;</a:t>
            </a:r>
          </a:p>
          <a:p>
            <a:pPr algn="l" eaLnBrk="1" hangingPunct="1">
              <a:spcBef>
                <a:spcPct val="20000"/>
              </a:spcBef>
            </a:pPr>
            <a:r>
              <a:rPr lang="en-US" altLang="zh-CN" sz="2400">
                <a:solidFill>
                  <a:schemeClr val="accent2"/>
                </a:solidFill>
                <a:latin typeface="Arial" panose="020B0604020202020204" pitchFamily="34" charset="0"/>
                <a:ea typeface="宋体" panose="02010600030101010101" pitchFamily="2" charset="-122"/>
              </a:rPr>
              <a:t>  else </a:t>
            </a:r>
          </a:p>
          <a:p>
            <a:pPr algn="l" eaLnBrk="1" hangingPunct="1">
              <a:spcBef>
                <a:spcPct val="20000"/>
              </a:spcBef>
            </a:pPr>
            <a:r>
              <a:rPr lang="en-US" altLang="zh-CN" sz="2400">
                <a:solidFill>
                  <a:schemeClr val="accent2"/>
                </a:solidFill>
                <a:latin typeface="Arial" panose="020B0604020202020204" pitchFamily="34" charset="0"/>
                <a:ea typeface="宋体" panose="02010600030101010101" pitchFamily="2" charset="-122"/>
              </a:rPr>
              <a:t>    { read (B);</a:t>
            </a:r>
          </a:p>
          <a:p>
            <a:pPr algn="l" eaLnBrk="1" hangingPunct="1">
              <a:spcBef>
                <a:spcPct val="20000"/>
              </a:spcBef>
            </a:pPr>
            <a:r>
              <a:rPr lang="en-US" altLang="zh-CN" sz="2400">
                <a:solidFill>
                  <a:schemeClr val="accent2"/>
                </a:solidFill>
                <a:latin typeface="Arial" panose="020B0604020202020204" pitchFamily="34" charset="0"/>
                <a:ea typeface="宋体" panose="02010600030101010101" pitchFamily="2" charset="-122"/>
              </a:rPr>
              <a:t>      B:=B+50;</a:t>
            </a:r>
          </a:p>
          <a:p>
            <a:pPr algn="l" eaLnBrk="1" hangingPunct="1">
              <a:spcBef>
                <a:spcPct val="20000"/>
              </a:spcBef>
            </a:pPr>
            <a:r>
              <a:rPr lang="en-US" altLang="zh-CN" sz="2400">
                <a:solidFill>
                  <a:schemeClr val="accent2"/>
                </a:solidFill>
                <a:latin typeface="Arial" panose="020B0604020202020204" pitchFamily="34" charset="0"/>
                <a:ea typeface="宋体" panose="02010600030101010101" pitchFamily="2" charset="-122"/>
              </a:rPr>
              <a:t>      write(B);</a:t>
            </a:r>
          </a:p>
          <a:p>
            <a:pPr algn="l" eaLnBrk="1" hangingPunct="1">
              <a:spcBef>
                <a:spcPct val="20000"/>
              </a:spcBef>
            </a:pPr>
            <a:r>
              <a:rPr lang="en-US" altLang="zh-CN" sz="2400">
                <a:solidFill>
                  <a:schemeClr val="accent2"/>
                </a:solidFill>
                <a:latin typeface="Arial" panose="020B0604020202020204" pitchFamily="34" charset="0"/>
                <a:ea typeface="宋体" panose="02010600030101010101" pitchFamily="2" charset="-122"/>
              </a:rPr>
              <a:t>      COMMIT;</a:t>
            </a:r>
          </a:p>
          <a:p>
            <a:pPr algn="l" eaLnBrk="1" hangingPunct="1">
              <a:spcBef>
                <a:spcPct val="20000"/>
              </a:spcBef>
            </a:pPr>
            <a:r>
              <a:rPr lang="en-US" altLang="zh-CN" sz="2400">
                <a:solidFill>
                  <a:schemeClr val="accent2"/>
                </a:solidFill>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8128389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9.4.1  </a:t>
            </a:r>
            <a:r>
              <a:rPr lang="zh-CN" altLang="en-US" sz="2800" b="1" dirty="0">
                <a:solidFill>
                  <a:schemeClr val="bg1"/>
                </a:solidFill>
                <a:latin typeface="微软雅黑" panose="020B0503020204020204" pitchFamily="34" charset="-122"/>
                <a:ea typeface="微软雅黑" panose="020B0503020204020204" pitchFamily="34" charset="-122"/>
              </a:rPr>
              <a:t>数据库备份方法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68313" y="1290638"/>
            <a:ext cx="11283240" cy="50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2400" b="1" smtClean="0">
                <a:latin typeface="楷体_GB2312" pitchFamily="49" charset="-122"/>
                <a:ea typeface="楷体_GB2312" pitchFamily="49" charset="-122"/>
              </a:rPr>
              <a:t>方案一</a:t>
            </a:r>
            <a:r>
              <a:rPr lang="en-US" altLang="zh-CN" sz="2400" b="1"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使用最后一次创建的数据库备份还原数据库</a:t>
            </a:r>
            <a:endParaRPr lang="zh-CN" altLang="en-US" sz="2400" b="1" smtClean="0">
              <a:latin typeface="楷体_GB2312" pitchFamily="49" charset="-122"/>
              <a:ea typeface="楷体_GB2312" pitchFamily="49" charset="-122"/>
            </a:endParaRPr>
          </a:p>
        </p:txBody>
      </p:sp>
      <p:sp>
        <p:nvSpPr>
          <p:cNvPr id="6" name="Rectangle 3"/>
          <p:cNvSpPr txBox="1">
            <a:spLocks noChangeArrowheads="1"/>
          </p:cNvSpPr>
          <p:nvPr/>
        </p:nvSpPr>
        <p:spPr bwMode="auto">
          <a:xfrm>
            <a:off x="468313" y="2235200"/>
            <a:ext cx="11283240" cy="1524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eaLnBrk="1" hangingPunct="1"/>
            <a:r>
              <a:rPr lang="zh-CN" altLang="en-US" sz="2400" b="1" smtClean="0">
                <a:latin typeface="楷体_GB2312" pitchFamily="49" charset="-122"/>
                <a:ea typeface="楷体_GB2312" pitchFamily="49" charset="-122"/>
              </a:rPr>
              <a:t>创建当前活动事务日志的备份。</a:t>
            </a:r>
          </a:p>
          <a:p>
            <a:pPr marL="609600" indent="-609600" eaLnBrk="1" hangingPunct="1"/>
            <a:r>
              <a:rPr lang="zh-CN" altLang="en-US" sz="2400" b="1" smtClean="0">
                <a:latin typeface="楷体_GB2312" pitchFamily="49" charset="-122"/>
                <a:ea typeface="楷体_GB2312" pitchFamily="49" charset="-122"/>
              </a:rPr>
              <a:t>还原下午 </a:t>
            </a:r>
            <a:r>
              <a:rPr lang="en-US" altLang="zh-CN" sz="2400" b="1" smtClean="0">
                <a:latin typeface="楷体_GB2312" pitchFamily="49" charset="-122"/>
                <a:ea typeface="楷体_GB2312" pitchFamily="49" charset="-122"/>
              </a:rPr>
              <a:t>6:00 </a:t>
            </a:r>
            <a:r>
              <a:rPr lang="zh-CN" altLang="en-US" sz="2400" b="1" smtClean="0">
                <a:latin typeface="楷体_GB2312" pitchFamily="49" charset="-122"/>
                <a:ea typeface="楷体_GB2312" pitchFamily="49" charset="-122"/>
              </a:rPr>
              <a:t>的数据库备份，然后应用晚上 </a:t>
            </a:r>
            <a:r>
              <a:rPr lang="en-US" altLang="zh-CN" sz="2400" b="1" smtClean="0">
                <a:latin typeface="楷体_GB2312" pitchFamily="49" charset="-122"/>
                <a:ea typeface="楷体_GB2312" pitchFamily="49" charset="-122"/>
              </a:rPr>
              <a:t>8:00 </a:t>
            </a:r>
            <a:r>
              <a:rPr lang="zh-CN" altLang="en-US" sz="2400" b="1" smtClean="0">
                <a:latin typeface="楷体_GB2312" pitchFamily="49" charset="-122"/>
                <a:ea typeface="楷体_GB2312" pitchFamily="49" charset="-122"/>
              </a:rPr>
              <a:t>的数据库备份和活动事务日志备份。 </a:t>
            </a:r>
            <a:endParaRPr lang="zh-CN" altLang="en-US" sz="2400" b="1" smtClean="0">
              <a:latin typeface="楷体_GB2312" pitchFamily="49" charset="-122"/>
              <a:ea typeface="楷体_GB2312" pitchFamily="49" charset="-122"/>
            </a:endParaRPr>
          </a:p>
        </p:txBody>
      </p:sp>
      <p:sp>
        <p:nvSpPr>
          <p:cNvPr id="7" name="Text Box 4"/>
          <p:cNvSpPr txBox="1">
            <a:spLocks noChangeArrowheads="1"/>
          </p:cNvSpPr>
          <p:nvPr/>
        </p:nvSpPr>
        <p:spPr bwMode="auto">
          <a:xfrm>
            <a:off x="468313" y="4292600"/>
            <a:ext cx="1138771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zh-CN" altLang="en-US" sz="2400">
                <a:solidFill>
                  <a:srgbClr val="FF0000"/>
                </a:solidFill>
              </a:rPr>
              <a:t>分析</a:t>
            </a:r>
            <a:r>
              <a:rPr lang="en-US" altLang="zh-CN" sz="2400">
                <a:solidFill>
                  <a:srgbClr val="FF0000"/>
                </a:solidFill>
              </a:rPr>
              <a:t>:</a:t>
            </a:r>
            <a:r>
              <a:rPr lang="zh-CN" altLang="en-US" sz="2400">
                <a:solidFill>
                  <a:srgbClr val="0000CC"/>
                </a:solidFill>
              </a:rPr>
              <a:t>还原进程检测到晚上 </a:t>
            </a:r>
            <a:r>
              <a:rPr lang="en-US" altLang="zh-CN" sz="2400">
                <a:solidFill>
                  <a:srgbClr val="0000CC"/>
                </a:solidFill>
              </a:rPr>
              <a:t>8:00 </a:t>
            </a:r>
            <a:r>
              <a:rPr lang="zh-CN" altLang="en-US" sz="2400">
                <a:solidFill>
                  <a:srgbClr val="0000CC"/>
                </a:solidFill>
              </a:rPr>
              <a:t>的事务日志备份包含自上次还原备份后所发生的事务。因此，还原操作向下扫描事务日志直至下午 </a:t>
            </a:r>
            <a:r>
              <a:rPr lang="en-US" altLang="zh-CN" sz="2400">
                <a:solidFill>
                  <a:srgbClr val="0000CC"/>
                </a:solidFill>
              </a:rPr>
              <a:t>6:00 </a:t>
            </a:r>
            <a:r>
              <a:rPr lang="zh-CN" altLang="en-US" sz="2400">
                <a:solidFill>
                  <a:srgbClr val="0000CC"/>
                </a:solidFill>
              </a:rPr>
              <a:t>完成数据库备份时对应的即时点，并且只前滚事务日志备份内自该点后所完成的事务。对晚上 </a:t>
            </a:r>
            <a:r>
              <a:rPr lang="en-US" altLang="zh-CN" sz="2400">
                <a:solidFill>
                  <a:srgbClr val="0000CC"/>
                </a:solidFill>
              </a:rPr>
              <a:t>10:00 </a:t>
            </a:r>
            <a:r>
              <a:rPr lang="zh-CN" altLang="en-US" sz="2400">
                <a:solidFill>
                  <a:srgbClr val="0000CC"/>
                </a:solidFill>
              </a:rPr>
              <a:t>的事务日志备份再执行一次上述操作。</a:t>
            </a:r>
          </a:p>
        </p:txBody>
      </p:sp>
    </p:spTree>
    <p:extLst>
      <p:ext uri="{BB962C8B-B14F-4D97-AF65-F5344CB8AC3E}">
        <p14:creationId xmlns:p14="http://schemas.microsoft.com/office/powerpoint/2010/main" val="2434975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9.4.1  </a:t>
            </a:r>
            <a:r>
              <a:rPr lang="zh-CN" altLang="en-US" sz="2800" b="1" dirty="0">
                <a:solidFill>
                  <a:schemeClr val="bg1"/>
                </a:solidFill>
                <a:latin typeface="微软雅黑" panose="020B0503020204020204" pitchFamily="34" charset="-122"/>
                <a:ea typeface="微软雅黑" panose="020B0503020204020204" pitchFamily="34" charset="-122"/>
              </a:rPr>
              <a:t>数据库备份方法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684212" y="1125538"/>
            <a:ext cx="10686871" cy="137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2800" b="1" smtClean="0">
                <a:latin typeface="楷体_GB2312" pitchFamily="49" charset="-122"/>
                <a:ea typeface="楷体_GB2312" pitchFamily="49" charset="-122"/>
              </a:rPr>
              <a:t>方案二</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使用以前的数据库备份（早于最后一次创建的数据库备份）还原数据库 </a:t>
            </a:r>
            <a:endParaRPr lang="zh-CN" altLang="en-US" sz="2800" b="1" smtClean="0">
              <a:latin typeface="楷体_GB2312" pitchFamily="49" charset="-122"/>
              <a:ea typeface="楷体_GB2312" pitchFamily="49" charset="-122"/>
            </a:endParaRPr>
          </a:p>
        </p:txBody>
      </p:sp>
      <p:sp>
        <p:nvSpPr>
          <p:cNvPr id="6" name="Rectangle 3"/>
          <p:cNvSpPr txBox="1">
            <a:spLocks noChangeArrowheads="1"/>
          </p:cNvSpPr>
          <p:nvPr/>
        </p:nvSpPr>
        <p:spPr bwMode="auto">
          <a:xfrm>
            <a:off x="539749" y="2565400"/>
            <a:ext cx="10686871" cy="151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eaLnBrk="1" hangingPunct="1">
              <a:lnSpc>
                <a:spcPct val="80000"/>
              </a:lnSpc>
            </a:pPr>
            <a:r>
              <a:rPr lang="zh-CN" altLang="en-US" sz="2400" b="1" smtClean="0">
                <a:latin typeface="楷体_GB2312" pitchFamily="49" charset="-122"/>
                <a:ea typeface="楷体_GB2312" pitchFamily="49" charset="-122"/>
              </a:rPr>
              <a:t>创建当前活动事务日志的备份。</a:t>
            </a:r>
          </a:p>
          <a:p>
            <a:pPr marL="609600" indent="-609600" eaLnBrk="1" hangingPunct="1">
              <a:lnSpc>
                <a:spcPct val="80000"/>
              </a:lnSpc>
            </a:pPr>
            <a:r>
              <a:rPr lang="zh-CN" altLang="en-US" sz="2400" b="1" smtClean="0">
                <a:latin typeface="楷体_GB2312" pitchFamily="49" charset="-122"/>
                <a:ea typeface="楷体_GB2312" pitchFamily="49" charset="-122"/>
              </a:rPr>
              <a:t>还原上午 </a:t>
            </a:r>
            <a:r>
              <a:rPr lang="en-US" altLang="zh-CN" sz="2400" b="1" smtClean="0">
                <a:latin typeface="楷体_GB2312" pitchFamily="49" charset="-122"/>
                <a:ea typeface="楷体_GB2312" pitchFamily="49" charset="-122"/>
              </a:rPr>
              <a:t>8:00 </a:t>
            </a:r>
            <a:r>
              <a:rPr lang="zh-CN" altLang="en-US" sz="2400" b="1" smtClean="0">
                <a:latin typeface="楷体_GB2312" pitchFamily="49" charset="-122"/>
                <a:ea typeface="楷体_GB2312" pitchFamily="49" charset="-122"/>
              </a:rPr>
              <a:t>的数据库备份，然后按顺序还原全部四个事务日志备份。不要还原下午 </a:t>
            </a:r>
            <a:r>
              <a:rPr lang="en-US" altLang="zh-CN" sz="2400" b="1" smtClean="0">
                <a:latin typeface="楷体_GB2312" pitchFamily="49" charset="-122"/>
                <a:ea typeface="楷体_GB2312" pitchFamily="49" charset="-122"/>
              </a:rPr>
              <a:t>6:00 </a:t>
            </a:r>
            <a:r>
              <a:rPr lang="zh-CN" altLang="en-US" sz="2400" b="1" smtClean="0">
                <a:latin typeface="楷体_GB2312" pitchFamily="49" charset="-122"/>
                <a:ea typeface="楷体_GB2312" pitchFamily="49" charset="-122"/>
              </a:rPr>
              <a:t>的数据库备份。所有完成的事务都将前滚到晚上 </a:t>
            </a:r>
            <a:r>
              <a:rPr lang="en-US" altLang="zh-CN" sz="2400" b="1" smtClean="0">
                <a:latin typeface="楷体_GB2312" pitchFamily="49" charset="-122"/>
                <a:ea typeface="楷体_GB2312" pitchFamily="49" charset="-122"/>
              </a:rPr>
              <a:t>10:00</a:t>
            </a:r>
            <a:r>
              <a:rPr lang="zh-CN" altLang="en-US" sz="2400" b="1" smtClean="0">
                <a:latin typeface="楷体_GB2312" pitchFamily="49" charset="-122"/>
                <a:ea typeface="楷体_GB2312" pitchFamily="49" charset="-122"/>
              </a:rPr>
              <a:t>。 </a:t>
            </a:r>
            <a:endParaRPr lang="zh-CN" altLang="en-US" sz="2400" b="1" smtClean="0">
              <a:latin typeface="楷体_GB2312" pitchFamily="49" charset="-122"/>
              <a:ea typeface="楷体_GB2312" pitchFamily="49" charset="-122"/>
            </a:endParaRPr>
          </a:p>
        </p:txBody>
      </p:sp>
      <p:sp>
        <p:nvSpPr>
          <p:cNvPr id="7" name="Text Box 4"/>
          <p:cNvSpPr txBox="1">
            <a:spLocks noChangeArrowheads="1"/>
          </p:cNvSpPr>
          <p:nvPr/>
        </p:nvSpPr>
        <p:spPr bwMode="auto">
          <a:xfrm>
            <a:off x="304799" y="4227513"/>
            <a:ext cx="1147849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lang="zh-CN" altLang="en-US" sz="2400">
                <a:solidFill>
                  <a:srgbClr val="FF0000"/>
                </a:solidFill>
              </a:rPr>
              <a:t>分析</a:t>
            </a:r>
            <a:r>
              <a:rPr lang="en-US" altLang="zh-CN" sz="2400">
                <a:solidFill>
                  <a:srgbClr val="FF0000"/>
                </a:solidFill>
              </a:rPr>
              <a:t>:</a:t>
            </a:r>
            <a:r>
              <a:rPr lang="zh-CN" altLang="en-US" sz="2400">
                <a:solidFill>
                  <a:srgbClr val="0000CC"/>
                </a:solidFill>
              </a:rPr>
              <a:t>这个进程所用的时间比还原下午 </a:t>
            </a:r>
            <a:r>
              <a:rPr lang="en-US" altLang="zh-CN" sz="2400">
                <a:solidFill>
                  <a:srgbClr val="0000CC"/>
                </a:solidFill>
              </a:rPr>
              <a:t>6:00 </a:t>
            </a:r>
            <a:r>
              <a:rPr lang="zh-CN" altLang="en-US" sz="2400">
                <a:solidFill>
                  <a:srgbClr val="0000CC"/>
                </a:solidFill>
              </a:rPr>
              <a:t>的数据库备份要长。</a:t>
            </a:r>
          </a:p>
          <a:p>
            <a:pPr algn="l" eaLnBrk="1" hangingPunct="1"/>
            <a:r>
              <a:rPr lang="zh-CN" altLang="en-US" sz="2400">
                <a:solidFill>
                  <a:srgbClr val="0000CC"/>
                </a:solidFill>
              </a:rPr>
              <a:t>方案二注重由事务日志备份链所提供的冗余安全性，使用这个事务日志备份链，即使数据库备丢失份，也可以还原数据库。可以还原以前的数据库备份，然后还原创建该数据库备份后所创建的所有事务日志备份。</a:t>
            </a:r>
            <a:r>
              <a:rPr lang="zh-CN" altLang="en-US" sz="2400">
                <a:solidFill>
                  <a:schemeClr val="tx1"/>
                </a:solidFill>
              </a:rPr>
              <a:t> </a:t>
            </a:r>
          </a:p>
        </p:txBody>
      </p:sp>
    </p:spTree>
    <p:extLst>
      <p:ext uri="{BB962C8B-B14F-4D97-AF65-F5344CB8AC3E}">
        <p14:creationId xmlns:p14="http://schemas.microsoft.com/office/powerpoint/2010/main" val="4150277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9.4.1  </a:t>
            </a:r>
            <a:r>
              <a:rPr lang="zh-CN" altLang="en-US" sz="2800" b="1" dirty="0">
                <a:solidFill>
                  <a:schemeClr val="bg1"/>
                </a:solidFill>
                <a:latin typeface="微软雅黑" panose="020B0503020204020204" pitchFamily="34" charset="-122"/>
                <a:ea typeface="微软雅黑" panose="020B0503020204020204" pitchFamily="34" charset="-122"/>
              </a:rPr>
              <a:t>数据库备份方法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861217" y="969674"/>
            <a:ext cx="8229600" cy="571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2400" b="1" smtClean="0">
                <a:latin typeface="楷体_GB2312" pitchFamily="49" charset="-122"/>
                <a:ea typeface="楷体_GB2312" pitchFamily="49" charset="-122"/>
              </a:rPr>
              <a:t>该备份哪些数据库 </a:t>
            </a:r>
            <a:endParaRPr lang="zh-CN" altLang="en-US" sz="2400" b="1" smtClean="0">
              <a:latin typeface="楷体_GB2312" pitchFamily="49" charset="-122"/>
              <a:ea typeface="楷体_GB2312" pitchFamily="49" charset="-122"/>
            </a:endParaRPr>
          </a:p>
        </p:txBody>
      </p:sp>
      <p:sp>
        <p:nvSpPr>
          <p:cNvPr id="6" name="Rectangle 3"/>
          <p:cNvSpPr txBox="1">
            <a:spLocks noChangeArrowheads="1"/>
          </p:cNvSpPr>
          <p:nvPr/>
        </p:nvSpPr>
        <p:spPr bwMode="auto">
          <a:xfrm>
            <a:off x="1185067" y="1617374"/>
            <a:ext cx="8229600" cy="464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sz="2400" b="1" smtClean="0">
                <a:latin typeface="楷体_GB2312" pitchFamily="49" charset="-122"/>
                <a:ea typeface="楷体_GB2312" pitchFamily="49" charset="-122"/>
              </a:rPr>
              <a:t>下面的数据库应该定期备份：</a:t>
            </a:r>
          </a:p>
          <a:p>
            <a:pPr lvl="1" eaLnBrk="1" hangingPunct="1"/>
            <a:r>
              <a:rPr lang="en-US" altLang="zh-CN" b="1" smtClean="0">
                <a:latin typeface="楷体_GB2312" pitchFamily="49" charset="-122"/>
                <a:ea typeface="楷体_GB2312" pitchFamily="49" charset="-122"/>
              </a:rPr>
              <a:t>master</a:t>
            </a:r>
          </a:p>
          <a:p>
            <a:pPr lvl="1" eaLnBrk="1" hangingPunct="1"/>
            <a:r>
              <a:rPr lang="en-US" altLang="zh-CN" b="1" smtClean="0">
                <a:latin typeface="楷体_GB2312" pitchFamily="49" charset="-122"/>
                <a:ea typeface="楷体_GB2312" pitchFamily="49" charset="-122"/>
              </a:rPr>
              <a:t>model</a:t>
            </a:r>
            <a:r>
              <a:rPr lang="zh-CN" altLang="en-US" b="1" smtClean="0">
                <a:latin typeface="楷体_GB2312" pitchFamily="49" charset="-122"/>
                <a:ea typeface="楷体_GB2312" pitchFamily="49" charset="-122"/>
              </a:rPr>
              <a:t>、</a:t>
            </a:r>
            <a:r>
              <a:rPr lang="en-US" altLang="zh-CN" b="1" smtClean="0">
                <a:latin typeface="楷体_GB2312" pitchFamily="49" charset="-122"/>
                <a:ea typeface="楷体_GB2312" pitchFamily="49" charset="-122"/>
              </a:rPr>
              <a:t>msdb </a:t>
            </a:r>
          </a:p>
          <a:p>
            <a:pPr lvl="1" eaLnBrk="1" hangingPunct="1"/>
            <a:r>
              <a:rPr lang="zh-CN" altLang="en-US" b="1" smtClean="0">
                <a:latin typeface="楷体_GB2312" pitchFamily="49" charset="-122"/>
                <a:ea typeface="楷体_GB2312" pitchFamily="49" charset="-122"/>
              </a:rPr>
              <a:t>所有产品数据库</a:t>
            </a:r>
          </a:p>
          <a:p>
            <a:pPr eaLnBrk="1" hangingPunct="1">
              <a:buFontTx/>
              <a:buNone/>
            </a:pPr>
            <a:r>
              <a:rPr lang="zh-CN" altLang="en-US" sz="2400" b="1" smtClean="0">
                <a:latin typeface="楷体_GB2312" pitchFamily="49" charset="-122"/>
                <a:ea typeface="楷体_GB2312" pitchFamily="49" charset="-122"/>
              </a:rPr>
              <a:t>下列情况下，用户必须备份一个产品数据库：</a:t>
            </a:r>
          </a:p>
          <a:p>
            <a:pPr lvl="1" eaLnBrk="1" hangingPunct="1"/>
            <a:r>
              <a:rPr lang="zh-CN" altLang="en-US" b="1" smtClean="0">
                <a:latin typeface="楷体_GB2312" pitchFamily="49" charset="-122"/>
                <a:ea typeface="楷体_GB2312" pitchFamily="49" charset="-122"/>
              </a:rPr>
              <a:t>创建该数据库后</a:t>
            </a:r>
          </a:p>
          <a:p>
            <a:pPr lvl="1" eaLnBrk="1" hangingPunct="1"/>
            <a:r>
              <a:rPr lang="zh-CN" altLang="en-US" b="1" smtClean="0">
                <a:latin typeface="楷体_GB2312" pitchFamily="49" charset="-122"/>
                <a:ea typeface="楷体_GB2312" pitchFamily="49" charset="-122"/>
              </a:rPr>
              <a:t>创建索引后</a:t>
            </a:r>
          </a:p>
          <a:p>
            <a:pPr lvl="1" eaLnBrk="1" hangingPunct="1"/>
            <a:r>
              <a:rPr lang="zh-CN" altLang="en-US" b="1" smtClean="0">
                <a:latin typeface="楷体_GB2312" pitchFamily="49" charset="-122"/>
                <a:ea typeface="楷体_GB2312" pitchFamily="49" charset="-122"/>
              </a:rPr>
              <a:t>清除事务日志后</a:t>
            </a:r>
          </a:p>
          <a:p>
            <a:pPr lvl="1" eaLnBrk="1" hangingPunct="1"/>
            <a:r>
              <a:rPr lang="zh-CN" altLang="en-US" b="1" smtClean="0">
                <a:latin typeface="楷体_GB2312" pitchFamily="49" charset="-122"/>
                <a:ea typeface="楷体_GB2312" pitchFamily="49" charset="-122"/>
              </a:rPr>
              <a:t>执行了一个</a:t>
            </a:r>
            <a:r>
              <a:rPr lang="en-US" altLang="zh-CN" b="1" smtClean="0">
                <a:latin typeface="楷体_GB2312" pitchFamily="49" charset="-122"/>
                <a:ea typeface="楷体_GB2312" pitchFamily="49" charset="-122"/>
              </a:rPr>
              <a:t>nonlogged</a:t>
            </a:r>
            <a:r>
              <a:rPr lang="zh-CN" altLang="en-US" b="1" smtClean="0">
                <a:latin typeface="楷体_GB2312" pitchFamily="49" charset="-122"/>
                <a:ea typeface="楷体_GB2312" pitchFamily="49" charset="-122"/>
              </a:rPr>
              <a:t>操作之后</a:t>
            </a:r>
            <a:endParaRPr lang="zh-CN" altLang="en-US" b="1" smtClean="0">
              <a:latin typeface="楷体_GB2312" pitchFamily="49" charset="-122"/>
              <a:ea typeface="楷体_GB2312" pitchFamily="49" charset="-122"/>
            </a:endParaRPr>
          </a:p>
        </p:txBody>
      </p:sp>
    </p:spTree>
    <p:extLst>
      <p:ext uri="{BB962C8B-B14F-4D97-AF65-F5344CB8AC3E}">
        <p14:creationId xmlns:p14="http://schemas.microsoft.com/office/powerpoint/2010/main" val="2758990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9.4.1  </a:t>
            </a:r>
            <a:r>
              <a:rPr lang="zh-CN" altLang="en-US" sz="2800" b="1" dirty="0">
                <a:solidFill>
                  <a:schemeClr val="bg1"/>
                </a:solidFill>
                <a:latin typeface="微软雅黑" panose="020B0503020204020204" pitchFamily="34" charset="-122"/>
                <a:ea typeface="微软雅黑" panose="020B0503020204020204" pitchFamily="34" charset="-122"/>
              </a:rPr>
              <a:t>数据库备份方法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508577" y="957984"/>
            <a:ext cx="8229600" cy="495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smtClean="0">
                <a:latin typeface="楷体_GB2312" pitchFamily="49" charset="-122"/>
                <a:ea typeface="楷体_GB2312" pitchFamily="49" charset="-122"/>
              </a:rPr>
              <a:t>4.</a:t>
            </a:r>
            <a:r>
              <a:rPr lang="zh-CN" altLang="en-US" b="1" smtClean="0">
                <a:latin typeface="楷体_GB2312" pitchFamily="49" charset="-122"/>
                <a:ea typeface="楷体_GB2312" pitchFamily="49" charset="-122"/>
              </a:rPr>
              <a:t>备份前的计划工作</a:t>
            </a:r>
          </a:p>
          <a:p>
            <a:pPr eaLnBrk="1" hangingPunct="1">
              <a:buFontTx/>
              <a:buNone/>
            </a:pP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确定备份的频率</a:t>
            </a:r>
          </a:p>
          <a:p>
            <a:pPr eaLnBrk="1" hangingPunct="1">
              <a:buFontTx/>
              <a:buNone/>
            </a:pPr>
            <a:r>
              <a:rPr lang="en-US" altLang="zh-CN" b="1" smtClean="0">
                <a:latin typeface="楷体_GB2312" pitchFamily="49" charset="-122"/>
                <a:ea typeface="楷体_GB2312" pitchFamily="49" charset="-122"/>
              </a:rPr>
              <a:t>(2)</a:t>
            </a:r>
            <a:r>
              <a:rPr lang="zh-CN" altLang="en-US" b="1" smtClean="0">
                <a:latin typeface="楷体_GB2312" pitchFamily="49" charset="-122"/>
                <a:ea typeface="楷体_GB2312" pitchFamily="49" charset="-122"/>
              </a:rPr>
              <a:t>确定备份的内容</a:t>
            </a:r>
          </a:p>
          <a:p>
            <a:pPr eaLnBrk="1" hangingPunct="1">
              <a:buFontTx/>
              <a:buNone/>
            </a:pPr>
            <a:r>
              <a:rPr lang="en-US" altLang="zh-CN" b="1" smtClean="0">
                <a:latin typeface="楷体_GB2312" pitchFamily="49" charset="-122"/>
                <a:ea typeface="楷体_GB2312" pitchFamily="49" charset="-122"/>
              </a:rPr>
              <a:t>(3)</a:t>
            </a:r>
            <a:r>
              <a:rPr lang="zh-CN" altLang="en-US" b="1" smtClean="0">
                <a:latin typeface="楷体_GB2312" pitchFamily="49" charset="-122"/>
                <a:ea typeface="楷体_GB2312" pitchFamily="49" charset="-122"/>
              </a:rPr>
              <a:t>确定使用的介质</a:t>
            </a:r>
          </a:p>
          <a:p>
            <a:pPr eaLnBrk="1" hangingPunct="1">
              <a:buFontTx/>
              <a:buNone/>
            </a:pPr>
            <a:r>
              <a:rPr lang="en-US" altLang="zh-CN" b="1" smtClean="0">
                <a:latin typeface="楷体_GB2312" pitchFamily="49" charset="-122"/>
                <a:ea typeface="楷体_GB2312" pitchFamily="49" charset="-122"/>
              </a:rPr>
              <a:t>(4)</a:t>
            </a:r>
            <a:r>
              <a:rPr lang="zh-CN" altLang="en-US" b="1" smtClean="0">
                <a:latin typeface="楷体_GB2312" pitchFamily="49" charset="-122"/>
                <a:ea typeface="楷体_GB2312" pitchFamily="49" charset="-122"/>
              </a:rPr>
              <a:t>确定备份工作的负责人</a:t>
            </a:r>
          </a:p>
          <a:p>
            <a:pPr eaLnBrk="1" hangingPunct="1">
              <a:buFontTx/>
              <a:buNone/>
            </a:pPr>
            <a:r>
              <a:rPr lang="en-US" altLang="zh-CN" b="1" smtClean="0">
                <a:latin typeface="楷体_GB2312" pitchFamily="49" charset="-122"/>
                <a:ea typeface="楷体_GB2312" pitchFamily="49" charset="-122"/>
              </a:rPr>
              <a:t>(5)</a:t>
            </a:r>
            <a:r>
              <a:rPr lang="zh-CN" altLang="en-US" b="1" smtClean="0">
                <a:latin typeface="楷体_GB2312" pitchFamily="49" charset="-122"/>
                <a:ea typeface="楷体_GB2312" pitchFamily="49" charset="-122"/>
              </a:rPr>
              <a:t>确定使用在线备份还是脱机备份</a:t>
            </a:r>
          </a:p>
          <a:p>
            <a:pPr eaLnBrk="1" hangingPunct="1">
              <a:buFontTx/>
              <a:buNone/>
            </a:pPr>
            <a:r>
              <a:rPr lang="en-US" altLang="zh-CN" b="1" smtClean="0">
                <a:latin typeface="楷体_GB2312" pitchFamily="49" charset="-122"/>
                <a:ea typeface="楷体_GB2312" pitchFamily="49" charset="-122"/>
              </a:rPr>
              <a:t>(6)</a:t>
            </a:r>
            <a:r>
              <a:rPr lang="zh-CN" altLang="en-US" b="1" smtClean="0">
                <a:latin typeface="楷体_GB2312" pitchFamily="49" charset="-122"/>
                <a:ea typeface="楷体_GB2312" pitchFamily="49" charset="-122"/>
              </a:rPr>
              <a:t>确定是否使用备份服务器</a:t>
            </a:r>
          </a:p>
          <a:p>
            <a:pPr eaLnBrk="1" hangingPunct="1">
              <a:buFontTx/>
              <a:buNone/>
            </a:pPr>
            <a:r>
              <a:rPr lang="en-US" altLang="zh-CN" b="1" smtClean="0">
                <a:latin typeface="楷体_GB2312" pitchFamily="49" charset="-122"/>
                <a:ea typeface="楷体_GB2312" pitchFamily="49" charset="-122"/>
              </a:rPr>
              <a:t>(7)</a:t>
            </a:r>
            <a:r>
              <a:rPr lang="zh-CN" altLang="en-US" b="1" smtClean="0">
                <a:latin typeface="楷体_GB2312" pitchFamily="49" charset="-122"/>
                <a:ea typeface="楷体_GB2312" pitchFamily="49" charset="-122"/>
              </a:rPr>
              <a:t>确定备份存储的地方</a:t>
            </a:r>
          </a:p>
          <a:p>
            <a:pPr eaLnBrk="1" hangingPunct="1">
              <a:buFontTx/>
              <a:buNone/>
            </a:pPr>
            <a:r>
              <a:rPr lang="en-US" altLang="zh-CN" b="1" smtClean="0">
                <a:latin typeface="楷体_GB2312" pitchFamily="49" charset="-122"/>
                <a:ea typeface="楷体_GB2312" pitchFamily="49" charset="-122"/>
              </a:rPr>
              <a:t>(8)</a:t>
            </a:r>
            <a:r>
              <a:rPr lang="zh-CN" altLang="en-US" b="1" smtClean="0">
                <a:latin typeface="楷体_GB2312" pitchFamily="49" charset="-122"/>
                <a:ea typeface="楷体_GB2312" pitchFamily="49" charset="-122"/>
              </a:rPr>
              <a:t>确定备份存储的期限</a:t>
            </a:r>
            <a:endParaRPr lang="zh-CN" altLang="en-US" b="1" smtClean="0">
              <a:latin typeface="楷体_GB2312" pitchFamily="49" charset="-122"/>
              <a:ea typeface="楷体_GB2312" pitchFamily="49" charset="-122"/>
            </a:endParaRPr>
          </a:p>
        </p:txBody>
      </p:sp>
    </p:spTree>
    <p:extLst>
      <p:ext uri="{BB962C8B-B14F-4D97-AF65-F5344CB8AC3E}">
        <p14:creationId xmlns:p14="http://schemas.microsoft.com/office/powerpoint/2010/main" val="2000589340"/>
      </p:ext>
    </p:extLst>
  </p:cSld>
  <p:clrMapOvr>
    <a:masterClrMapping/>
  </p:clrMapOvr>
  <p:transition>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9.4.2  </a:t>
            </a:r>
            <a:r>
              <a:rPr lang="zh-CN" altLang="en-US" sz="2800" b="1" dirty="0">
                <a:solidFill>
                  <a:schemeClr val="bg1"/>
                </a:solidFill>
                <a:latin typeface="微软雅黑" panose="020B0503020204020204" pitchFamily="34" charset="-122"/>
                <a:ea typeface="微软雅黑" panose="020B0503020204020204" pitchFamily="34" charset="-122"/>
              </a:rPr>
              <a:t>数据库恢复</a:t>
            </a:r>
          </a:p>
        </p:txBody>
      </p:sp>
      <p:sp>
        <p:nvSpPr>
          <p:cNvPr id="5" name="Rectangle 3"/>
          <p:cNvSpPr txBox="1">
            <a:spLocks noChangeArrowheads="1"/>
          </p:cNvSpPr>
          <p:nvPr/>
        </p:nvSpPr>
        <p:spPr bwMode="auto">
          <a:xfrm>
            <a:off x="395287" y="1125538"/>
            <a:ext cx="10603817" cy="1008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数据库恢复（还原）就是指加载数据库备份到系统中的进程。 </a:t>
            </a:r>
            <a:endParaRPr lang="zh-CN" altLang="en-US" b="1" smtClean="0">
              <a:latin typeface="楷体_GB2312" pitchFamily="49" charset="-122"/>
              <a:ea typeface="楷体_GB2312" pitchFamily="49" charset="-122"/>
            </a:endParaRPr>
          </a:p>
        </p:txBody>
      </p:sp>
      <p:sp>
        <p:nvSpPr>
          <p:cNvPr id="6" name="Rectangle 6"/>
          <p:cNvSpPr>
            <a:spLocks noChangeArrowheads="1"/>
          </p:cNvSpPr>
          <p:nvPr/>
        </p:nvSpPr>
        <p:spPr bwMode="auto">
          <a:xfrm>
            <a:off x="250825" y="2133600"/>
            <a:ext cx="1127269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90000"/>
              </a:lnSpc>
              <a:spcBef>
                <a:spcPct val="20000"/>
              </a:spcBef>
            </a:pPr>
            <a:r>
              <a:rPr lang="en-US" altLang="zh-CN" sz="2400" dirty="0">
                <a:solidFill>
                  <a:srgbClr val="FF3300"/>
                </a:solidFill>
              </a:rPr>
              <a:t>1.</a:t>
            </a:r>
            <a:r>
              <a:rPr lang="zh-CN" altLang="en-US" sz="2400" dirty="0">
                <a:solidFill>
                  <a:srgbClr val="FF3300"/>
                </a:solidFill>
              </a:rPr>
              <a:t>根据数据库完全备份进行恢复</a:t>
            </a:r>
          </a:p>
          <a:p>
            <a:pPr algn="l" eaLnBrk="1" hangingPunct="1">
              <a:lnSpc>
                <a:spcPct val="90000"/>
              </a:lnSpc>
              <a:spcBef>
                <a:spcPct val="20000"/>
              </a:spcBef>
            </a:pPr>
            <a:r>
              <a:rPr lang="zh-CN" altLang="en-US" sz="2400" dirty="0">
                <a:solidFill>
                  <a:schemeClr val="tx1"/>
                </a:solidFill>
              </a:rPr>
              <a:t>  </a:t>
            </a:r>
            <a:r>
              <a:rPr lang="zh-CN" altLang="en-US" sz="2400" dirty="0" smtClean="0">
                <a:solidFill>
                  <a:schemeClr val="tx1"/>
                </a:solidFill>
              </a:rPr>
              <a:t>任</a:t>
            </a:r>
            <a:r>
              <a:rPr lang="zh-CN" altLang="en-US" sz="2400" dirty="0">
                <a:solidFill>
                  <a:schemeClr val="tx1"/>
                </a:solidFill>
              </a:rPr>
              <a:t>何磁盘故障或磁盘错误引起的数据库混乱或崩溃，都需要利用备份进行恢复，并且首先需要利用数据库完全备份进行恢复，然后再进行增量恢复或日志恢复。</a:t>
            </a:r>
          </a:p>
          <a:p>
            <a:pPr algn="l" eaLnBrk="1" hangingPunct="1">
              <a:lnSpc>
                <a:spcPct val="90000"/>
              </a:lnSpc>
              <a:spcBef>
                <a:spcPct val="20000"/>
              </a:spcBef>
            </a:pPr>
            <a:endParaRPr lang="zh-CN" altLang="en-US" sz="2400" dirty="0">
              <a:solidFill>
                <a:schemeClr val="tx1"/>
              </a:solidFill>
            </a:endParaRPr>
          </a:p>
          <a:p>
            <a:pPr algn="l" eaLnBrk="1" hangingPunct="1">
              <a:lnSpc>
                <a:spcPct val="90000"/>
              </a:lnSpc>
              <a:spcBef>
                <a:spcPct val="20000"/>
              </a:spcBef>
            </a:pPr>
            <a:r>
              <a:rPr lang="en-US" altLang="zh-CN" sz="2400" dirty="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RESTORE DATABASE  </a:t>
            </a:r>
            <a:r>
              <a:rPr lang="en-US" altLang="zh-CN" sz="2400" dirty="0" err="1">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database_name</a:t>
            </a:r>
            <a:r>
              <a:rPr lang="en-US" altLang="zh-CN" sz="2400" dirty="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 </a:t>
            </a:r>
            <a:br>
              <a:rPr lang="en-US" altLang="zh-CN" sz="2400" dirty="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400" dirty="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FROM {DISK | TAPE } =   '</a:t>
            </a:r>
            <a:r>
              <a:rPr lang="en-US" altLang="zh-CN" sz="2400" dirty="0" err="1">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physical_backup_device_name</a:t>
            </a:r>
            <a:r>
              <a:rPr lang="en-US" altLang="zh-CN" sz="2400" dirty="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  </a:t>
            </a:r>
          </a:p>
          <a:p>
            <a:pPr algn="l" eaLnBrk="1" hangingPunct="1">
              <a:lnSpc>
                <a:spcPct val="90000"/>
              </a:lnSpc>
              <a:spcBef>
                <a:spcPct val="20000"/>
              </a:spcBef>
            </a:pPr>
            <a:r>
              <a:rPr lang="en-US" altLang="zh-CN" sz="2400" dirty="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 [WITH  [{</a:t>
            </a:r>
            <a:r>
              <a:rPr lang="en-US" altLang="zh-CN" sz="2400" dirty="0" err="1">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NORECOVERY</a:t>
            </a:r>
            <a:r>
              <a:rPr lang="en-US" altLang="zh-CN" sz="2400" dirty="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 RECOVERY}]</a:t>
            </a:r>
            <a:r>
              <a:rPr lang="en-US" altLang="zh-CN" sz="2400" dirty="0">
                <a:solidFill>
                  <a:schemeClr val="tx1"/>
                </a:solidFill>
              </a:rPr>
              <a:t> ]</a:t>
            </a:r>
          </a:p>
        </p:txBody>
      </p:sp>
    </p:spTree>
    <p:extLst>
      <p:ext uri="{BB962C8B-B14F-4D97-AF65-F5344CB8AC3E}">
        <p14:creationId xmlns:p14="http://schemas.microsoft.com/office/powerpoint/2010/main" val="682459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blinds(horizontal)">
                                      <p:cBhvr>
                                        <p:cTn id="26" dur="500"/>
                                        <p:tgtEl>
                                          <p:spTgt spid="6">
                                            <p:txEl>
                                              <p:pRg st="3" end="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blinds(horizontal)">
                                      <p:cBhvr>
                                        <p:cTn id="2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9.4.2  </a:t>
            </a:r>
            <a:r>
              <a:rPr lang="zh-CN" altLang="en-US" sz="2800" b="1" dirty="0">
                <a:solidFill>
                  <a:schemeClr val="bg1"/>
                </a:solidFill>
                <a:latin typeface="微软雅黑" panose="020B0503020204020204" pitchFamily="34" charset="-122"/>
                <a:ea typeface="微软雅黑" panose="020B0503020204020204" pitchFamily="34" charset="-122"/>
              </a:rPr>
              <a:t>数据库恢复</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250825" y="1125538"/>
            <a:ext cx="11335039" cy="3886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sz="2400" b="1" smtClean="0">
                <a:solidFill>
                  <a:srgbClr val="FF3300"/>
                </a:solidFill>
                <a:latin typeface="楷体_GB2312" pitchFamily="49" charset="-122"/>
                <a:ea typeface="楷体_GB2312" pitchFamily="49" charset="-122"/>
              </a:rPr>
              <a:t>2.</a:t>
            </a:r>
            <a:r>
              <a:rPr lang="zh-CN" altLang="en-US" sz="2400" b="1" smtClean="0">
                <a:solidFill>
                  <a:srgbClr val="FF3300"/>
                </a:solidFill>
                <a:latin typeface="楷体_GB2312" pitchFamily="49" charset="-122"/>
                <a:ea typeface="楷体_GB2312" pitchFamily="49" charset="-122"/>
              </a:rPr>
              <a:t>根据差异备份进行恢复</a:t>
            </a:r>
          </a:p>
          <a:p>
            <a:pPr eaLnBrk="1" hangingPunct="1">
              <a:buFontTx/>
              <a:buNone/>
            </a:pPr>
            <a:r>
              <a:rPr lang="zh-CN" altLang="en-US" sz="2400" b="1" smtClean="0">
                <a:latin typeface="楷体_GB2312" pitchFamily="49" charset="-122"/>
                <a:ea typeface="楷体_GB2312" pitchFamily="49" charset="-122"/>
              </a:rPr>
              <a:t>      如果存在差异备份，则一般需要进行相应的恢复操作。 恢复差异备份的数据库的命令也是</a:t>
            </a:r>
            <a:r>
              <a:rPr lang="en-US" altLang="zh-CN" sz="2400" b="1" smtClean="0">
                <a:latin typeface="楷体_GB2312" pitchFamily="49" charset="-122"/>
                <a:ea typeface="楷体_GB2312" pitchFamily="49" charset="-122"/>
              </a:rPr>
              <a:t>RESTORE DATABASE</a:t>
            </a:r>
            <a:r>
              <a:rPr lang="zh-CN" altLang="en-US" sz="2400" b="1" smtClean="0">
                <a:latin typeface="楷体_GB2312" pitchFamily="49" charset="-122"/>
                <a:ea typeface="楷体_GB2312" pitchFamily="49" charset="-122"/>
              </a:rPr>
              <a:t>，但是在根据增量备份之前需注意：</a:t>
            </a:r>
          </a:p>
          <a:p>
            <a:pPr eaLnBrk="1" hangingPunct="1">
              <a:buFontTx/>
              <a:buNone/>
            </a:pPr>
            <a:r>
              <a:rPr lang="zh-CN" altLang="en-US" sz="2400" b="1" smtClean="0">
                <a:latin typeface="楷体_GB2312" pitchFamily="49" charset="-122"/>
                <a:ea typeface="楷体_GB2312" pitchFamily="49" charset="-122"/>
              </a:rPr>
              <a:t>（</a:t>
            </a:r>
            <a:r>
              <a:rPr lang="en-US" altLang="zh-CN" sz="2400" b="1" smtClean="0">
                <a:latin typeface="楷体_GB2312" pitchFamily="49" charset="-122"/>
                <a:ea typeface="楷体_GB2312" pitchFamily="49" charset="-122"/>
              </a:rPr>
              <a:t>1</a:t>
            </a:r>
            <a:r>
              <a:rPr lang="zh-CN" altLang="en-US" sz="2400" b="1" smtClean="0">
                <a:latin typeface="楷体_GB2312" pitchFamily="49" charset="-122"/>
                <a:ea typeface="楷体_GB2312" pitchFamily="49" charset="-122"/>
              </a:rPr>
              <a:t>）已经使用</a:t>
            </a:r>
            <a:r>
              <a:rPr lang="en-US" altLang="zh-CN" sz="2400" b="1" smtClean="0">
                <a:latin typeface="楷体_GB2312" pitchFamily="49" charset="-122"/>
                <a:ea typeface="楷体_GB2312" pitchFamily="49" charset="-122"/>
              </a:rPr>
              <a:t>RESTORE DATABASE</a:t>
            </a:r>
            <a:r>
              <a:rPr lang="zh-CN" altLang="en-US" sz="2400" b="1" smtClean="0">
                <a:latin typeface="楷体_GB2312" pitchFamily="49" charset="-122"/>
                <a:ea typeface="楷体_GB2312" pitchFamily="49" charset="-122"/>
              </a:rPr>
              <a:t>命令完成了完全备份的恢复，同时指定了</a:t>
            </a:r>
            <a:r>
              <a:rPr lang="en-US" altLang="zh-CN" sz="2400" b="1" smtClean="0">
                <a:latin typeface="楷体_GB2312" pitchFamily="49" charset="-122"/>
                <a:ea typeface="楷体_GB2312" pitchFamily="49" charset="-122"/>
              </a:rPr>
              <a:t>NORECOVERY</a:t>
            </a:r>
            <a:r>
              <a:rPr lang="zh-CN" altLang="en-US" sz="2400" b="1" smtClean="0">
                <a:latin typeface="楷体_GB2312" pitchFamily="49" charset="-122"/>
                <a:ea typeface="楷体_GB2312" pitchFamily="49" charset="-122"/>
              </a:rPr>
              <a:t>子句；</a:t>
            </a:r>
          </a:p>
          <a:p>
            <a:pPr eaLnBrk="1" hangingPunct="1">
              <a:buFontTx/>
              <a:buNone/>
            </a:pPr>
            <a:r>
              <a:rPr lang="zh-CN" altLang="en-US" sz="2400" b="1" smtClean="0">
                <a:latin typeface="楷体_GB2312" pitchFamily="49" charset="-122"/>
                <a:ea typeface="楷体_GB2312" pitchFamily="49" charset="-122"/>
              </a:rPr>
              <a:t>（</a:t>
            </a:r>
            <a:r>
              <a:rPr lang="en-US" altLang="zh-CN" sz="2400" b="1" smtClean="0">
                <a:latin typeface="楷体_GB2312" pitchFamily="49" charset="-122"/>
                <a:ea typeface="楷体_GB2312" pitchFamily="49" charset="-122"/>
              </a:rPr>
              <a:t>2</a:t>
            </a:r>
            <a:r>
              <a:rPr lang="zh-CN" altLang="en-US" sz="2400" b="1" smtClean="0">
                <a:latin typeface="楷体_GB2312" pitchFamily="49" charset="-122"/>
                <a:ea typeface="楷体_GB2312" pitchFamily="49" charset="-122"/>
              </a:rPr>
              <a:t>）在进行差异备份恢复时需要指定</a:t>
            </a:r>
            <a:r>
              <a:rPr lang="en-US" altLang="zh-CN" sz="2400" b="1" smtClean="0">
                <a:latin typeface="楷体_GB2312" pitchFamily="49" charset="-122"/>
                <a:ea typeface="楷体_GB2312" pitchFamily="49" charset="-122"/>
              </a:rPr>
              <a:t>NORECOVERY</a:t>
            </a:r>
            <a:r>
              <a:rPr lang="zh-CN" altLang="en-US" sz="2400" b="1" smtClean="0">
                <a:latin typeface="楷体_GB2312" pitchFamily="49" charset="-122"/>
                <a:ea typeface="楷体_GB2312" pitchFamily="49" charset="-122"/>
              </a:rPr>
              <a:t>或</a:t>
            </a:r>
            <a:r>
              <a:rPr lang="en-US" altLang="zh-CN" sz="2400" b="1" smtClean="0">
                <a:latin typeface="楷体_GB2312" pitchFamily="49" charset="-122"/>
                <a:ea typeface="楷体_GB2312" pitchFamily="49" charset="-122"/>
              </a:rPr>
              <a:t>RECOVERY</a:t>
            </a:r>
            <a:r>
              <a:rPr lang="zh-CN" altLang="en-US" sz="2400" b="1" smtClean="0">
                <a:latin typeface="楷体_GB2312" pitchFamily="49" charset="-122"/>
                <a:ea typeface="楷体_GB2312" pitchFamily="49" charset="-122"/>
              </a:rPr>
              <a:t>；</a:t>
            </a:r>
          </a:p>
          <a:p>
            <a:pPr eaLnBrk="1" hangingPunct="1">
              <a:buFontTx/>
              <a:buNone/>
            </a:pPr>
            <a:r>
              <a:rPr lang="zh-CN" altLang="en-US" sz="2400" b="1" smtClean="0">
                <a:latin typeface="楷体_GB2312" pitchFamily="49" charset="-122"/>
                <a:ea typeface="楷体_GB2312" pitchFamily="49" charset="-122"/>
              </a:rPr>
              <a:t>（</a:t>
            </a:r>
            <a:r>
              <a:rPr lang="en-US" altLang="zh-CN" sz="2400" b="1" smtClean="0">
                <a:latin typeface="楷体_GB2312" pitchFamily="49" charset="-122"/>
                <a:ea typeface="楷体_GB2312" pitchFamily="49" charset="-122"/>
              </a:rPr>
              <a:t>3</a:t>
            </a:r>
            <a:r>
              <a:rPr lang="zh-CN" altLang="en-US" sz="2400" b="1" smtClean="0">
                <a:latin typeface="楷体_GB2312" pitchFamily="49" charset="-122"/>
                <a:ea typeface="楷体_GB2312" pitchFamily="49" charset="-122"/>
              </a:rPr>
              <a:t>）如果有多个差异备份，则一定要按照备份的先后顺序进行恢复。 </a:t>
            </a:r>
            <a:endParaRPr lang="zh-CN" altLang="en-US" sz="2400" b="1" smtClean="0">
              <a:latin typeface="楷体_GB2312" pitchFamily="49" charset="-122"/>
              <a:ea typeface="楷体_GB2312" pitchFamily="49" charset="-122"/>
            </a:endParaRPr>
          </a:p>
        </p:txBody>
      </p:sp>
    </p:spTree>
    <p:extLst>
      <p:ext uri="{BB962C8B-B14F-4D97-AF65-F5344CB8AC3E}">
        <p14:creationId xmlns:p14="http://schemas.microsoft.com/office/powerpoint/2010/main" val="871441097"/>
      </p:ext>
    </p:extLst>
  </p:cSld>
  <p:clrMapOvr>
    <a:masterClrMapping/>
  </p:clrMapOvr>
  <p:transition>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9.4.2  </a:t>
            </a:r>
            <a:r>
              <a:rPr lang="zh-CN" altLang="en-US" sz="2800" b="1" dirty="0">
                <a:solidFill>
                  <a:schemeClr val="bg1"/>
                </a:solidFill>
                <a:latin typeface="微软雅黑" panose="020B0503020204020204" pitchFamily="34" charset="-122"/>
                <a:ea typeface="微软雅黑" panose="020B0503020204020204" pitchFamily="34" charset="-122"/>
              </a:rPr>
              <a:t>数据库恢复</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68313" y="838200"/>
            <a:ext cx="11013642" cy="6019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sz="2400" b="1" smtClean="0">
                <a:solidFill>
                  <a:srgbClr val="FF3300"/>
                </a:solidFill>
                <a:latin typeface="楷体_GB2312" pitchFamily="49" charset="-122"/>
                <a:ea typeface="楷体_GB2312" pitchFamily="49" charset="-122"/>
              </a:rPr>
              <a:t>3.</a:t>
            </a:r>
            <a:r>
              <a:rPr lang="zh-CN" altLang="en-US" sz="2400" b="1" smtClean="0">
                <a:solidFill>
                  <a:srgbClr val="FF3300"/>
                </a:solidFill>
                <a:latin typeface="楷体_GB2312" pitchFamily="49" charset="-122"/>
                <a:ea typeface="楷体_GB2312" pitchFamily="49" charset="-122"/>
              </a:rPr>
              <a:t>根据日志文件进行恢复</a:t>
            </a:r>
          </a:p>
          <a:p>
            <a:pPr eaLnBrk="1" hangingPunct="1">
              <a:buFontTx/>
              <a:buNone/>
            </a:pPr>
            <a:r>
              <a:rPr lang="zh-CN" altLang="en-US" sz="2400" b="1" smtClean="0">
                <a:latin typeface="楷体_GB2312" pitchFamily="49" charset="-122"/>
                <a:ea typeface="楷体_GB2312" pitchFamily="49" charset="-122"/>
              </a:rPr>
              <a:t>    利用日志可以将数据库恢复到最新的一直状态或任意的事务点。利用事务日志进行恢复之前必须注意：</a:t>
            </a:r>
          </a:p>
          <a:p>
            <a:pPr eaLnBrk="1" hangingPunct="1">
              <a:buFontTx/>
              <a:buNone/>
            </a:pPr>
            <a:r>
              <a:rPr lang="en-US" altLang="zh-CN" sz="2400" b="1" smtClean="0">
                <a:latin typeface="楷体_GB2312" pitchFamily="49" charset="-122"/>
                <a:ea typeface="楷体_GB2312" pitchFamily="49" charset="-122"/>
              </a:rPr>
              <a:t>(1)</a:t>
            </a:r>
            <a:r>
              <a:rPr lang="zh-CN" altLang="en-US" sz="2400" b="1" smtClean="0">
                <a:latin typeface="楷体_GB2312" pitchFamily="49" charset="-122"/>
                <a:ea typeface="楷体_GB2312" pitchFamily="49" charset="-122"/>
              </a:rPr>
              <a:t>在恢复事务日志备份前需首先恢复数据库完全备份或差异备份；</a:t>
            </a:r>
          </a:p>
          <a:p>
            <a:pPr eaLnBrk="1" hangingPunct="1">
              <a:buFontTx/>
              <a:buNone/>
            </a:pPr>
            <a:r>
              <a:rPr lang="zh-CN" altLang="en-US" sz="2400" b="1" smtClean="0">
                <a:latin typeface="楷体_GB2312" pitchFamily="49" charset="-122"/>
                <a:ea typeface="楷体_GB2312" pitchFamily="49" charset="-122"/>
              </a:rPr>
              <a:t>（</a:t>
            </a:r>
            <a:r>
              <a:rPr lang="en-US" altLang="zh-CN" sz="2400" b="1" smtClean="0">
                <a:latin typeface="楷体_GB2312" pitchFamily="49" charset="-122"/>
                <a:ea typeface="楷体_GB2312" pitchFamily="49" charset="-122"/>
              </a:rPr>
              <a:t>2</a:t>
            </a:r>
            <a:r>
              <a:rPr lang="zh-CN" altLang="en-US" sz="2400" b="1" smtClean="0">
                <a:latin typeface="楷体_GB2312" pitchFamily="49" charset="-122"/>
                <a:ea typeface="楷体_GB2312" pitchFamily="49" charset="-122"/>
              </a:rPr>
              <a:t>）如果有多个日志备份，则按先后顺序进行恢复。</a:t>
            </a:r>
          </a:p>
          <a:p>
            <a:pPr eaLnBrk="1" hangingPunct="1">
              <a:buFontTx/>
              <a:buNone/>
            </a:pPr>
            <a:r>
              <a:rPr lang="en-US" altLang="zh-CN" sz="2400" b="1"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RESTORE LOG  database_name  </a:t>
            </a:r>
          </a:p>
          <a:p>
            <a:pPr eaLnBrk="1" hangingPunct="1">
              <a:buFontTx/>
              <a:buNone/>
            </a:pPr>
            <a:r>
              <a:rPr lang="en-US" altLang="zh-CN" sz="2400" b="1"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 FROM  {DISK | TAPE } =   'physical_backup_device_name'  </a:t>
            </a:r>
          </a:p>
          <a:p>
            <a:pPr eaLnBrk="1" hangingPunct="1">
              <a:buFontTx/>
              <a:buNone/>
            </a:pPr>
            <a:r>
              <a:rPr lang="en-US" altLang="zh-CN" sz="2400" b="1"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[WITH  [{ NORECOVERY | RECOVERY}]</a:t>
            </a:r>
          </a:p>
          <a:p>
            <a:pPr eaLnBrk="1" hangingPunct="1">
              <a:buFontTx/>
              <a:buNone/>
            </a:pPr>
            <a:r>
              <a:rPr lang="en-US" altLang="zh-CN" sz="2400" b="1"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              [ [ , ] STOPAT =   date_time </a:t>
            </a:r>
            <a:br>
              <a:rPr lang="en-US" altLang="zh-CN" sz="2400" b="1"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400" b="1"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          | [ , ] STOPATMARK = 'mark_name' [ AFTER datetime ]</a:t>
            </a:r>
            <a:br>
              <a:rPr lang="en-US" altLang="zh-CN" sz="2400" b="1"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400" b="1"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          | [ , ] STOPBEFOREMARK = 'mark_name' [ AFTER datetime ] </a:t>
            </a:r>
            <a:br>
              <a:rPr lang="en-US" altLang="zh-CN" sz="2400" b="1"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400" b="1"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        ] </a:t>
            </a:r>
          </a:p>
          <a:p>
            <a:pPr eaLnBrk="1" hangingPunct="1">
              <a:buFontTx/>
              <a:buNone/>
            </a:pPr>
            <a:r>
              <a:rPr lang="en-US" altLang="zh-CN" sz="2400" b="1"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2400" b="1"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6143599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linds(horizontal)">
                                      <p:cBhvr>
                                        <p:cTn id="10" dur="500"/>
                                        <p:tgtEl>
                                          <p:spTgt spid="5">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blinds(horizontal)">
                                      <p:cBhvr>
                                        <p:cTn id="13" dur="500"/>
                                        <p:tgtEl>
                                          <p:spTgt spid="5">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blinds(horizontal)">
                                      <p:cBhvr>
                                        <p:cTn id="16" dur="500"/>
                                        <p:tgtEl>
                                          <p:spTgt spid="5">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Effect transition="in" filter="blinds(horizontal)">
                                      <p:cBhvr>
                                        <p:cTn id="1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 </a:t>
            </a:r>
            <a:r>
              <a:rPr lang="zh-CN" altLang="en-US" sz="2800" b="1" dirty="0">
                <a:solidFill>
                  <a:schemeClr val="bg1"/>
                </a:solidFill>
                <a:latin typeface="微软雅黑" panose="020B0503020204020204" pitchFamily="34" charset="-122"/>
                <a:ea typeface="微软雅黑" panose="020B0503020204020204" pitchFamily="34" charset="-122"/>
              </a:rPr>
              <a:t>事务</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332941" y="866775"/>
            <a:ext cx="11367221" cy="5715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r>
              <a:rPr lang="zh-CN" altLang="en-US" sz="2400" b="1" smtClean="0">
                <a:latin typeface="楷体_GB2312" pitchFamily="49" charset="-122"/>
                <a:ea typeface="楷体_GB2312" pitchFamily="49" charset="-122"/>
              </a:rPr>
              <a:t>例</a:t>
            </a:r>
            <a:r>
              <a:rPr lang="en-US" altLang="zh-CN" sz="2400" b="1" smtClean="0">
                <a:latin typeface="楷体_GB2312" pitchFamily="49" charset="-122"/>
                <a:ea typeface="楷体_GB2312" pitchFamily="49" charset="-122"/>
              </a:rPr>
              <a:t>4: </a:t>
            </a:r>
            <a:r>
              <a:rPr lang="zh-CN" altLang="en-US" sz="2400" b="1" smtClean="0">
                <a:latin typeface="楷体_GB2312" pitchFamily="49" charset="-122"/>
                <a:ea typeface="楷体_GB2312" pitchFamily="49" charset="-122"/>
              </a:rPr>
              <a:t>针对前例中的备份，下面的命令将数据库还原到其在 </a:t>
            </a:r>
            <a:r>
              <a:rPr lang="en-US" altLang="zh-CN" sz="2400" b="1" smtClean="0">
                <a:latin typeface="楷体_GB2312" pitchFamily="49" charset="-122"/>
                <a:ea typeface="楷体_GB2312" pitchFamily="49" charset="-122"/>
              </a:rPr>
              <a:t>2011 </a:t>
            </a:r>
            <a:r>
              <a:rPr lang="zh-CN" altLang="en-US" sz="2400" b="1" smtClean="0">
                <a:latin typeface="楷体_GB2312" pitchFamily="49" charset="-122"/>
                <a:ea typeface="楷体_GB2312" pitchFamily="49" charset="-122"/>
              </a:rPr>
              <a:t>年 </a:t>
            </a:r>
            <a:r>
              <a:rPr lang="en-US" altLang="zh-CN" sz="2400" b="1" smtClean="0">
                <a:latin typeface="楷体_GB2312" pitchFamily="49" charset="-122"/>
                <a:ea typeface="楷体_GB2312" pitchFamily="49" charset="-122"/>
              </a:rPr>
              <a:t>4 </a:t>
            </a:r>
            <a:r>
              <a:rPr lang="zh-CN" altLang="en-US" sz="2400" b="1" smtClean="0">
                <a:latin typeface="楷体_GB2312" pitchFamily="49" charset="-122"/>
                <a:ea typeface="楷体_GB2312" pitchFamily="49" charset="-122"/>
              </a:rPr>
              <a:t>月 </a:t>
            </a:r>
            <a:r>
              <a:rPr lang="en-US" altLang="zh-CN" sz="2400" b="1" smtClean="0">
                <a:latin typeface="楷体_GB2312" pitchFamily="49" charset="-122"/>
                <a:ea typeface="楷体_GB2312" pitchFamily="49" charset="-122"/>
              </a:rPr>
              <a:t>15 </a:t>
            </a:r>
            <a:r>
              <a:rPr lang="zh-CN" altLang="en-US" sz="2400" b="1" smtClean="0">
                <a:latin typeface="楷体_GB2312" pitchFamily="49" charset="-122"/>
                <a:ea typeface="楷体_GB2312" pitchFamily="49" charset="-122"/>
              </a:rPr>
              <a:t>日中午 </a:t>
            </a:r>
            <a:r>
              <a:rPr lang="en-US" altLang="zh-CN" sz="2400" b="1" smtClean="0">
                <a:latin typeface="楷体_GB2312" pitchFamily="49" charset="-122"/>
                <a:ea typeface="楷体_GB2312" pitchFamily="49" charset="-122"/>
              </a:rPr>
              <a:t>12 </a:t>
            </a:r>
            <a:r>
              <a:rPr lang="zh-CN" altLang="en-US" sz="2400" b="1" smtClean="0">
                <a:latin typeface="楷体_GB2312" pitchFamily="49" charset="-122"/>
                <a:ea typeface="楷体_GB2312" pitchFamily="49" charset="-122"/>
              </a:rPr>
              <a:t>点时的状态。</a:t>
            </a:r>
          </a:p>
          <a:p>
            <a:pPr eaLnBrk="1" hangingPunct="1">
              <a:lnSpc>
                <a:spcPct val="80000"/>
              </a:lnSpc>
              <a:buFontTx/>
              <a:buNone/>
            </a:pPr>
            <a:r>
              <a:rPr lang="zh-CN" altLang="en-US" sz="2400" b="1" smtClean="0">
                <a:solidFill>
                  <a:srgbClr val="FF3300"/>
                </a:solidFill>
                <a:latin typeface="楷体_GB2312" pitchFamily="49" charset="-122"/>
                <a:ea typeface="楷体_GB2312" pitchFamily="49" charset="-122"/>
              </a:rPr>
              <a:t>第一步：还原完全备份的数据库</a:t>
            </a:r>
          </a:p>
          <a:p>
            <a:pPr eaLnBrk="1" hangingPunct="1">
              <a:lnSpc>
                <a:spcPct val="80000"/>
              </a:lnSpc>
              <a:buFontTx/>
              <a:buNone/>
            </a:pPr>
            <a:r>
              <a:rPr lang="en-US" altLang="zh-CN" sz="2400" b="1"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RESTORE DATABASE Sample</a:t>
            </a:r>
          </a:p>
          <a:p>
            <a:pPr eaLnBrk="1" hangingPunct="1">
              <a:lnSpc>
                <a:spcPct val="80000"/>
              </a:lnSpc>
              <a:buFontTx/>
              <a:buNone/>
            </a:pPr>
            <a:r>
              <a:rPr lang="en-US" altLang="zh-CN" sz="2400" b="1"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FROM DISK=’D:\backup\Sample_full.bak’</a:t>
            </a:r>
          </a:p>
          <a:p>
            <a:pPr eaLnBrk="1" hangingPunct="1">
              <a:lnSpc>
                <a:spcPct val="80000"/>
              </a:lnSpc>
              <a:buFontTx/>
              <a:buNone/>
            </a:pPr>
            <a:r>
              <a:rPr lang="en-US" altLang="zh-CN" sz="2400" b="1"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 WITH NORECOVERY</a:t>
            </a:r>
          </a:p>
          <a:p>
            <a:pPr eaLnBrk="1" hangingPunct="1">
              <a:lnSpc>
                <a:spcPct val="80000"/>
              </a:lnSpc>
              <a:buFontTx/>
              <a:buNone/>
            </a:pPr>
            <a:r>
              <a:rPr lang="zh-CN" altLang="en-US" sz="2400" b="1" smtClean="0">
                <a:solidFill>
                  <a:srgbClr val="FF3300"/>
                </a:solidFill>
                <a:latin typeface="楷体_GB2312" pitchFamily="49" charset="-122"/>
                <a:ea typeface="楷体_GB2312" pitchFamily="49" charset="-122"/>
              </a:rPr>
              <a:t>第二步：还原差异备份的数据库</a:t>
            </a:r>
          </a:p>
          <a:p>
            <a:pPr eaLnBrk="1" hangingPunct="1">
              <a:lnSpc>
                <a:spcPct val="80000"/>
              </a:lnSpc>
              <a:buFontTx/>
              <a:buNone/>
            </a:pPr>
            <a:r>
              <a:rPr lang="en-US" altLang="zh-CN" sz="2400" b="1"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RESTORE DATABASE Sample</a:t>
            </a:r>
          </a:p>
          <a:p>
            <a:pPr eaLnBrk="1" hangingPunct="1">
              <a:lnSpc>
                <a:spcPct val="80000"/>
              </a:lnSpc>
              <a:buFontTx/>
              <a:buNone/>
            </a:pPr>
            <a:r>
              <a:rPr lang="en-US" altLang="zh-CN" sz="2400" b="1"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FROM DISK=’D:\backup\Sample_1.bak’</a:t>
            </a:r>
          </a:p>
          <a:p>
            <a:pPr eaLnBrk="1" hangingPunct="1">
              <a:lnSpc>
                <a:spcPct val="80000"/>
              </a:lnSpc>
              <a:buFontTx/>
              <a:buNone/>
            </a:pPr>
            <a:r>
              <a:rPr lang="en-US" altLang="zh-CN" sz="2400" b="1"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 WITH NORECOVERY</a:t>
            </a:r>
          </a:p>
          <a:p>
            <a:pPr eaLnBrk="1" hangingPunct="1">
              <a:lnSpc>
                <a:spcPct val="80000"/>
              </a:lnSpc>
              <a:buFontTx/>
              <a:buNone/>
            </a:pPr>
            <a:r>
              <a:rPr lang="zh-CN" altLang="en-US" sz="2400" b="1" smtClean="0">
                <a:solidFill>
                  <a:srgbClr val="FF3300"/>
                </a:solidFill>
                <a:latin typeface="楷体_GB2312" pitchFamily="49" charset="-122"/>
                <a:ea typeface="楷体_GB2312" pitchFamily="49" charset="-122"/>
              </a:rPr>
              <a:t>第三步：还原日志备份，并且只还原到</a:t>
            </a:r>
            <a:r>
              <a:rPr lang="en-US" altLang="zh-CN" sz="2400" b="1" smtClean="0">
                <a:solidFill>
                  <a:srgbClr val="FF3300"/>
                </a:solidFill>
                <a:latin typeface="楷体_GB2312" pitchFamily="49" charset="-122"/>
                <a:ea typeface="楷体_GB2312" pitchFamily="49" charset="-122"/>
              </a:rPr>
              <a:t>2011</a:t>
            </a:r>
            <a:r>
              <a:rPr lang="zh-CN" altLang="en-US" sz="2400" b="1" smtClean="0">
                <a:solidFill>
                  <a:srgbClr val="FF3300"/>
                </a:solidFill>
                <a:latin typeface="楷体_GB2312" pitchFamily="49" charset="-122"/>
                <a:ea typeface="楷体_GB2312" pitchFamily="49" charset="-122"/>
              </a:rPr>
              <a:t>年</a:t>
            </a:r>
            <a:r>
              <a:rPr lang="en-US" altLang="zh-CN" sz="2400" b="1" smtClean="0">
                <a:solidFill>
                  <a:srgbClr val="FF3300"/>
                </a:solidFill>
                <a:latin typeface="楷体_GB2312" pitchFamily="49" charset="-122"/>
                <a:ea typeface="楷体_GB2312" pitchFamily="49" charset="-122"/>
              </a:rPr>
              <a:t>4</a:t>
            </a:r>
            <a:r>
              <a:rPr lang="zh-CN" altLang="en-US" sz="2400" b="1" smtClean="0">
                <a:solidFill>
                  <a:srgbClr val="FF3300"/>
                </a:solidFill>
                <a:latin typeface="楷体_GB2312" pitchFamily="49" charset="-122"/>
                <a:ea typeface="楷体_GB2312" pitchFamily="49" charset="-122"/>
              </a:rPr>
              <a:t>月 </a:t>
            </a:r>
            <a:r>
              <a:rPr lang="en-US" altLang="zh-CN" sz="2400" b="1" smtClean="0">
                <a:solidFill>
                  <a:srgbClr val="FF3300"/>
                </a:solidFill>
                <a:latin typeface="楷体_GB2312" pitchFamily="49" charset="-122"/>
                <a:ea typeface="楷体_GB2312" pitchFamily="49" charset="-122"/>
              </a:rPr>
              <a:t>15</a:t>
            </a:r>
            <a:r>
              <a:rPr lang="zh-CN" altLang="en-US" sz="2400" b="1" smtClean="0">
                <a:solidFill>
                  <a:srgbClr val="FF3300"/>
                </a:solidFill>
                <a:latin typeface="楷体_GB2312" pitchFamily="49" charset="-122"/>
                <a:ea typeface="楷体_GB2312" pitchFamily="49" charset="-122"/>
              </a:rPr>
              <a:t>日中午 </a:t>
            </a:r>
            <a:r>
              <a:rPr lang="en-US" altLang="zh-CN" sz="2400" b="1" smtClean="0">
                <a:solidFill>
                  <a:srgbClr val="FF3300"/>
                </a:solidFill>
                <a:latin typeface="楷体_GB2312" pitchFamily="49" charset="-122"/>
                <a:ea typeface="楷体_GB2312" pitchFamily="49" charset="-122"/>
              </a:rPr>
              <a:t>12 </a:t>
            </a:r>
            <a:r>
              <a:rPr lang="zh-CN" altLang="en-US" sz="2400" b="1" smtClean="0">
                <a:solidFill>
                  <a:srgbClr val="FF3300"/>
                </a:solidFill>
                <a:latin typeface="楷体_GB2312" pitchFamily="49" charset="-122"/>
                <a:ea typeface="楷体_GB2312" pitchFamily="49" charset="-122"/>
              </a:rPr>
              <a:t>点时的状态</a:t>
            </a:r>
          </a:p>
          <a:p>
            <a:pPr eaLnBrk="1" hangingPunct="1">
              <a:lnSpc>
                <a:spcPct val="80000"/>
              </a:lnSpc>
              <a:buFontTx/>
              <a:buNone/>
            </a:pPr>
            <a:r>
              <a:rPr lang="en-US" altLang="zh-CN" sz="2400" b="1"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RESTORE LOG Sample</a:t>
            </a:r>
          </a:p>
          <a:p>
            <a:pPr eaLnBrk="1" hangingPunct="1">
              <a:lnSpc>
                <a:spcPct val="80000"/>
              </a:lnSpc>
              <a:buFontTx/>
              <a:buNone/>
            </a:pPr>
            <a:r>
              <a:rPr lang="en-US" altLang="zh-CN" sz="2400" b="1"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FROM DISK=’D:\backup\Sample_log.bak’</a:t>
            </a:r>
          </a:p>
          <a:p>
            <a:pPr eaLnBrk="1" hangingPunct="1">
              <a:lnSpc>
                <a:spcPct val="80000"/>
              </a:lnSpc>
              <a:buFontTx/>
              <a:buNone/>
            </a:pPr>
            <a:r>
              <a:rPr lang="en-US" altLang="zh-CN" sz="2400" b="1"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WITH RECOVERY, STOPAT = 'Apr 15, 2011 12:00 AM'</a:t>
            </a:r>
            <a:endParaRPr lang="en-US" altLang="zh-CN" sz="2400" b="1"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172034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Effect transition="in" filter="blinds(horizontal)">
                                      <p:cBhvr>
                                        <p:cTn id="17" dur="500"/>
                                        <p:tgtEl>
                                          <p:spTgt spid="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blinds(horizontal)">
                                      <p:cBhvr>
                                        <p:cTn id="25" dur="500"/>
                                        <p:tgtEl>
                                          <p:spTgt spid="5">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blinds(horizontal)">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blinds(horizontal)">
                                      <p:cBhvr>
                                        <p:cTn id="33" dur="500"/>
                                        <p:tgtEl>
                                          <p:spTgt spid="5">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blinds(horizontal)">
                                      <p:cBhvr>
                                        <p:cTn id="36" dur="500"/>
                                        <p:tgtEl>
                                          <p:spTgt spid="5">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blinds(horizontal)">
                                      <p:cBhvr>
                                        <p:cTn id="39" dur="500"/>
                                        <p:tgtEl>
                                          <p:spTgt spid="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
                                            <p:txEl>
                                              <p:pRg st="10" end="10"/>
                                            </p:txEl>
                                          </p:spTgt>
                                        </p:tgtEl>
                                        <p:attrNameLst>
                                          <p:attrName>style.visibility</p:attrName>
                                        </p:attrNameLst>
                                      </p:cBhvr>
                                      <p:to>
                                        <p:strVal val="visible"/>
                                      </p:to>
                                    </p:set>
                                    <p:animEffect transition="in" filter="blinds(horizontal)">
                                      <p:cBhvr>
                                        <p:cTn id="44" dur="500"/>
                                        <p:tgtEl>
                                          <p:spTgt spid="5">
                                            <p:txEl>
                                              <p:pRg st="10" end="10"/>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blinds(horizontal)">
                                      <p:cBhvr>
                                        <p:cTn id="47" dur="500"/>
                                        <p:tgtEl>
                                          <p:spTgt spid="5">
                                            <p:txEl>
                                              <p:pRg st="11" end="11"/>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5">
                                            <p:txEl>
                                              <p:pRg st="12" end="12"/>
                                            </p:txEl>
                                          </p:spTgt>
                                        </p:tgtEl>
                                        <p:attrNameLst>
                                          <p:attrName>style.visibility</p:attrName>
                                        </p:attrNameLst>
                                      </p:cBhvr>
                                      <p:to>
                                        <p:strVal val="visible"/>
                                      </p:to>
                                    </p:set>
                                    <p:animEffect transition="in" filter="blinds(horizontal)">
                                      <p:cBhvr>
                                        <p:cTn id="50"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本章小结</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371965" y="858981"/>
            <a:ext cx="10985119" cy="30791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defTabSz="1600200">
              <a:lnSpc>
                <a:spcPct val="150000"/>
              </a:lnSpc>
              <a:spcAft>
                <a:spcPct val="35000"/>
              </a:spcAft>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rPr>
              <a:t>理解事务的概念以及</a:t>
            </a:r>
            <a:r>
              <a:rPr lang="en-US" altLang="zh-CN" sz="2000" dirty="0">
                <a:solidFill>
                  <a:schemeClr val="tx1"/>
                </a:solidFill>
                <a:latin typeface="微软雅黑" panose="020B0503020204020204" pitchFamily="34" charset="-122"/>
                <a:ea typeface="微软雅黑" panose="020B0503020204020204" pitchFamily="34" charset="-122"/>
              </a:rPr>
              <a:t>ACID</a:t>
            </a:r>
            <a:r>
              <a:rPr lang="zh-CN" altLang="en-US" sz="2000" dirty="0">
                <a:solidFill>
                  <a:schemeClr val="tx1"/>
                </a:solidFill>
                <a:latin typeface="微软雅黑" panose="020B0503020204020204" pitchFamily="34" charset="-122"/>
                <a:ea typeface="微软雅黑" panose="020B0503020204020204" pitchFamily="34" charset="-122"/>
              </a:rPr>
              <a:t>特性</a:t>
            </a:r>
            <a:r>
              <a:rPr lang="en-US" altLang="zh-CN" sz="2000" dirty="0">
                <a:solidFill>
                  <a:schemeClr val="tx1"/>
                </a:solidFill>
                <a:latin typeface="微软雅黑" panose="020B0503020204020204" pitchFamily="34" charset="-122"/>
                <a:ea typeface="微软雅黑" panose="020B0503020204020204" pitchFamily="34" charset="-122"/>
              </a:rPr>
              <a:t>;</a:t>
            </a:r>
          </a:p>
          <a:p>
            <a:pPr marL="342900" indent="-342900" defTabSz="1600200">
              <a:lnSpc>
                <a:spcPct val="150000"/>
              </a:lnSpc>
              <a:spcAft>
                <a:spcPct val="35000"/>
              </a:spcAft>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rPr>
              <a:t>了解并发操作所带来的数据不一致性以及解决方法</a:t>
            </a:r>
            <a:r>
              <a:rPr lang="en-US" altLang="zh-CN" sz="2000" dirty="0">
                <a:solidFill>
                  <a:schemeClr val="tx1"/>
                </a:solidFill>
                <a:latin typeface="微软雅黑" panose="020B0503020204020204" pitchFamily="34" charset="-122"/>
                <a:ea typeface="微软雅黑" panose="020B0503020204020204" pitchFamily="34" charset="-122"/>
              </a:rPr>
              <a:t>;</a:t>
            </a:r>
          </a:p>
          <a:p>
            <a:pPr marL="342900" indent="-342900" defTabSz="1600200">
              <a:lnSpc>
                <a:spcPct val="150000"/>
              </a:lnSpc>
              <a:spcAft>
                <a:spcPct val="35000"/>
              </a:spcAft>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rPr>
              <a:t>了解各类封锁协议</a:t>
            </a:r>
            <a:r>
              <a:rPr lang="en-US" altLang="zh-CN" sz="2000" dirty="0">
                <a:solidFill>
                  <a:schemeClr val="tx1"/>
                </a:solidFill>
                <a:latin typeface="微软雅黑" panose="020B0503020204020204" pitchFamily="34" charset="-122"/>
                <a:ea typeface="微软雅黑" panose="020B0503020204020204" pitchFamily="34" charset="-122"/>
              </a:rPr>
              <a:t>;</a:t>
            </a:r>
          </a:p>
          <a:p>
            <a:pPr marL="342900" indent="-342900" defTabSz="1600200">
              <a:lnSpc>
                <a:spcPct val="150000"/>
              </a:lnSpc>
              <a:spcAft>
                <a:spcPct val="35000"/>
              </a:spcAft>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rPr>
              <a:t>了解各类故障以及恢复方法</a:t>
            </a:r>
            <a:r>
              <a:rPr lang="en-US" altLang="zh-CN" sz="2000" dirty="0">
                <a:solidFill>
                  <a:schemeClr val="tx1"/>
                </a:solidFill>
                <a:latin typeface="微软雅黑" panose="020B0503020204020204" pitchFamily="34" charset="-122"/>
                <a:ea typeface="微软雅黑" panose="020B0503020204020204" pitchFamily="34" charset="-122"/>
              </a:rPr>
              <a:t>;</a:t>
            </a:r>
          </a:p>
          <a:p>
            <a:pPr marL="342900" indent="-342900" defTabSz="1600200">
              <a:lnSpc>
                <a:spcPct val="150000"/>
              </a:lnSpc>
              <a:spcAft>
                <a:spcPct val="35000"/>
              </a:spcAft>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rPr>
              <a:t>掌握数据库的备份和恢复方法</a:t>
            </a:r>
            <a:r>
              <a:rPr lang="en-US" altLang="zh-CN"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678275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9.1.3 </a:t>
            </a:r>
            <a:r>
              <a:rPr lang="zh-CN" altLang="en-US" sz="2800" b="1" dirty="0">
                <a:solidFill>
                  <a:schemeClr val="bg1"/>
                </a:solidFill>
                <a:latin typeface="微软雅黑" panose="020B0503020204020204" pitchFamily="34" charset="-122"/>
                <a:ea typeface="微软雅黑" panose="020B0503020204020204" pitchFamily="34" charset="-122"/>
              </a:rPr>
              <a:t>事务的状态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5" name="Group 4"/>
          <p:cNvGrpSpPr>
            <a:grpSpLocks/>
          </p:cNvGrpSpPr>
          <p:nvPr/>
        </p:nvGrpSpPr>
        <p:grpSpPr bwMode="auto">
          <a:xfrm>
            <a:off x="1361643" y="1000847"/>
            <a:ext cx="8280400" cy="2016125"/>
            <a:chOff x="2118" y="9448"/>
            <a:chExt cx="7512" cy="1872"/>
          </a:xfrm>
        </p:grpSpPr>
        <p:sp>
          <p:nvSpPr>
            <p:cNvPr id="6" name="Oval 5"/>
            <p:cNvSpPr>
              <a:spLocks noChangeArrowheads="1"/>
            </p:cNvSpPr>
            <p:nvPr/>
          </p:nvSpPr>
          <p:spPr bwMode="auto">
            <a:xfrm>
              <a:off x="4740" y="9448"/>
              <a:ext cx="1980" cy="624"/>
            </a:xfrm>
            <a:prstGeom prst="ellipse">
              <a:avLst/>
            </a:prstGeom>
            <a:solidFill>
              <a:srgbClr val="FFFFFF"/>
            </a:solidFill>
            <a:ln w="9525">
              <a:solidFill>
                <a:srgbClr val="000000"/>
              </a:solidFill>
              <a:round/>
              <a:headEnd/>
              <a:tailEnd/>
            </a:ln>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lang="zh-CN" altLang="en-US" sz="1800" b="0">
                  <a:solidFill>
                    <a:schemeClr val="tx1"/>
                  </a:solidFill>
                  <a:latin typeface="Times New Roman" panose="02020603050405020304" pitchFamily="18" charset="0"/>
                  <a:ea typeface="宋体" panose="02010600030101010101" pitchFamily="2" charset="-122"/>
                </a:rPr>
                <a:t>局部提交状态</a:t>
              </a:r>
              <a:endParaRPr lang="zh-CN" altLang="en-US" sz="1800" b="0">
                <a:solidFill>
                  <a:schemeClr val="tx1"/>
                </a:solidFill>
                <a:latin typeface="Arial" panose="020B0604020202020204" pitchFamily="34" charset="0"/>
                <a:ea typeface="宋体" panose="02010600030101010101" pitchFamily="2" charset="-122"/>
              </a:endParaRPr>
            </a:p>
          </p:txBody>
        </p:sp>
        <p:sp>
          <p:nvSpPr>
            <p:cNvPr id="7" name="Oval 6"/>
            <p:cNvSpPr>
              <a:spLocks noChangeArrowheads="1"/>
            </p:cNvSpPr>
            <p:nvPr/>
          </p:nvSpPr>
          <p:spPr bwMode="auto">
            <a:xfrm>
              <a:off x="2535" y="9916"/>
              <a:ext cx="1440" cy="624"/>
            </a:xfrm>
            <a:prstGeom prst="ellipse">
              <a:avLst/>
            </a:prstGeom>
            <a:solidFill>
              <a:srgbClr val="FFFFFF"/>
            </a:solidFill>
            <a:ln w="9525">
              <a:solidFill>
                <a:srgbClr val="000000"/>
              </a:solidFill>
              <a:round/>
              <a:headEnd/>
              <a:tailEnd/>
            </a:ln>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lang="zh-CN" altLang="en-US" sz="1800" b="0">
                  <a:solidFill>
                    <a:schemeClr val="tx1"/>
                  </a:solidFill>
                  <a:latin typeface="Times New Roman" panose="02020603050405020304" pitchFamily="18" charset="0"/>
                  <a:ea typeface="宋体" panose="02010600030101010101" pitchFamily="2" charset="-122"/>
                </a:rPr>
                <a:t>活动状态</a:t>
              </a:r>
              <a:endParaRPr lang="zh-CN" altLang="en-US" sz="1800" b="0">
                <a:solidFill>
                  <a:schemeClr val="tx1"/>
                </a:solidFill>
                <a:latin typeface="Arial" panose="020B0604020202020204" pitchFamily="34" charset="0"/>
                <a:ea typeface="宋体" panose="02010600030101010101" pitchFamily="2" charset="-122"/>
              </a:endParaRPr>
            </a:p>
          </p:txBody>
        </p:sp>
        <p:sp>
          <p:nvSpPr>
            <p:cNvPr id="8" name="Oval 7"/>
            <p:cNvSpPr>
              <a:spLocks noChangeArrowheads="1"/>
            </p:cNvSpPr>
            <p:nvPr/>
          </p:nvSpPr>
          <p:spPr bwMode="auto">
            <a:xfrm>
              <a:off x="7680" y="9448"/>
              <a:ext cx="1785" cy="572"/>
            </a:xfrm>
            <a:prstGeom prst="ellipse">
              <a:avLst/>
            </a:prstGeom>
            <a:solidFill>
              <a:srgbClr val="FFFFFF"/>
            </a:solidFill>
            <a:ln w="9525">
              <a:solidFill>
                <a:srgbClr val="000000"/>
              </a:solidFill>
              <a:round/>
              <a:headEnd/>
              <a:tailEnd/>
            </a:ln>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lang="zh-CN" altLang="en-US" sz="1800" b="0">
                  <a:solidFill>
                    <a:schemeClr val="tx1"/>
                  </a:solidFill>
                  <a:latin typeface="Times New Roman" panose="02020603050405020304" pitchFamily="18" charset="0"/>
                  <a:ea typeface="宋体" panose="02010600030101010101" pitchFamily="2" charset="-122"/>
                </a:rPr>
                <a:t>提交状态</a:t>
              </a:r>
              <a:endParaRPr lang="zh-CN" altLang="en-US" sz="1800" b="0">
                <a:solidFill>
                  <a:schemeClr val="tx1"/>
                </a:solidFill>
                <a:latin typeface="Arial" panose="020B0604020202020204" pitchFamily="34" charset="0"/>
                <a:ea typeface="宋体" panose="02010600030101010101" pitchFamily="2" charset="-122"/>
              </a:endParaRPr>
            </a:p>
          </p:txBody>
        </p:sp>
        <p:sp>
          <p:nvSpPr>
            <p:cNvPr id="9" name="Line 8"/>
            <p:cNvSpPr>
              <a:spLocks noChangeShapeType="1"/>
            </p:cNvSpPr>
            <p:nvPr/>
          </p:nvSpPr>
          <p:spPr bwMode="auto">
            <a:xfrm flipV="1">
              <a:off x="3900" y="9763"/>
              <a:ext cx="840" cy="309"/>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a:off x="2118" y="10231"/>
              <a:ext cx="4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a:off x="6735" y="9718"/>
              <a:ext cx="93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 name="Oval 11"/>
            <p:cNvSpPr>
              <a:spLocks noChangeArrowheads="1"/>
            </p:cNvSpPr>
            <p:nvPr/>
          </p:nvSpPr>
          <p:spPr bwMode="auto">
            <a:xfrm>
              <a:off x="4740" y="10696"/>
              <a:ext cx="1800" cy="624"/>
            </a:xfrm>
            <a:prstGeom prst="ellipse">
              <a:avLst/>
            </a:prstGeom>
            <a:solidFill>
              <a:srgbClr val="FFFFFF"/>
            </a:solidFill>
            <a:ln w="9525">
              <a:solidFill>
                <a:srgbClr val="000000"/>
              </a:solidFill>
              <a:round/>
              <a:headEnd/>
              <a:tailEnd/>
            </a:ln>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lang="zh-CN" altLang="en-US" sz="1800" b="0">
                  <a:solidFill>
                    <a:schemeClr val="tx1"/>
                  </a:solidFill>
                  <a:latin typeface="Times New Roman" panose="02020603050405020304" pitchFamily="18" charset="0"/>
                  <a:ea typeface="宋体" panose="02010600030101010101" pitchFamily="2" charset="-122"/>
                </a:rPr>
                <a:t>失败状态</a:t>
              </a:r>
              <a:endParaRPr lang="zh-CN" altLang="en-US" sz="1800" b="0">
                <a:solidFill>
                  <a:schemeClr val="tx1"/>
                </a:solidFill>
                <a:latin typeface="Arial" panose="020B0604020202020204" pitchFamily="34" charset="0"/>
                <a:ea typeface="宋体" panose="02010600030101010101" pitchFamily="2" charset="-122"/>
              </a:endParaRPr>
            </a:p>
          </p:txBody>
        </p:sp>
        <p:sp>
          <p:nvSpPr>
            <p:cNvPr id="13" name="Oval 12"/>
            <p:cNvSpPr>
              <a:spLocks noChangeArrowheads="1"/>
            </p:cNvSpPr>
            <p:nvPr/>
          </p:nvSpPr>
          <p:spPr bwMode="auto">
            <a:xfrm>
              <a:off x="7470" y="10696"/>
              <a:ext cx="2160" cy="624"/>
            </a:xfrm>
            <a:prstGeom prst="ellipse">
              <a:avLst/>
            </a:prstGeom>
            <a:solidFill>
              <a:srgbClr val="FFFFFF"/>
            </a:solidFill>
            <a:ln w="9525">
              <a:solidFill>
                <a:srgbClr val="000000"/>
              </a:solidFill>
              <a:round/>
              <a:headEnd/>
              <a:tailEnd/>
            </a:ln>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lang="zh-CN" altLang="en-US" sz="1800" b="0">
                  <a:solidFill>
                    <a:schemeClr val="tx1"/>
                  </a:solidFill>
                  <a:latin typeface="Times New Roman" panose="02020603050405020304" pitchFamily="18" charset="0"/>
                  <a:ea typeface="宋体" panose="02010600030101010101" pitchFamily="2" charset="-122"/>
                </a:rPr>
                <a:t>异常中止状态</a:t>
              </a:r>
              <a:endParaRPr lang="zh-CN" altLang="en-US" sz="1800" b="0">
                <a:solidFill>
                  <a:schemeClr val="tx1"/>
                </a:solidFill>
                <a:latin typeface="Arial" panose="020B0604020202020204" pitchFamily="34" charset="0"/>
                <a:ea typeface="宋体" panose="02010600030101010101" pitchFamily="2" charset="-122"/>
              </a:endParaRPr>
            </a:p>
          </p:txBody>
        </p:sp>
        <p:sp>
          <p:nvSpPr>
            <p:cNvPr id="14" name="Line 13"/>
            <p:cNvSpPr>
              <a:spLocks noChangeShapeType="1"/>
            </p:cNvSpPr>
            <p:nvPr/>
          </p:nvSpPr>
          <p:spPr bwMode="auto">
            <a:xfrm>
              <a:off x="3585" y="10510"/>
              <a:ext cx="1155" cy="47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4"/>
            <p:cNvSpPr>
              <a:spLocks noChangeShapeType="1"/>
            </p:cNvSpPr>
            <p:nvPr/>
          </p:nvSpPr>
          <p:spPr bwMode="auto">
            <a:xfrm>
              <a:off x="6525" y="11008"/>
              <a:ext cx="975"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5"/>
            <p:cNvSpPr>
              <a:spLocks noChangeShapeType="1"/>
            </p:cNvSpPr>
            <p:nvPr/>
          </p:nvSpPr>
          <p:spPr bwMode="auto">
            <a:xfrm>
              <a:off x="5685" y="10069"/>
              <a:ext cx="0" cy="62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7" name="Text Box 16"/>
          <p:cNvSpPr txBox="1">
            <a:spLocks noChangeArrowheads="1"/>
          </p:cNvSpPr>
          <p:nvPr/>
        </p:nvSpPr>
        <p:spPr bwMode="auto">
          <a:xfrm>
            <a:off x="604405" y="3525673"/>
            <a:ext cx="107632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50000"/>
              </a:lnSpc>
              <a:spcBef>
                <a:spcPct val="50000"/>
              </a:spcBef>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1</a:t>
            </a:r>
            <a:r>
              <a:rPr lang="zh-CN" altLang="en-US" sz="2400" dirty="0">
                <a:solidFill>
                  <a:schemeClr val="tx1"/>
                </a:solidFill>
                <a:latin typeface="Arial" panose="020B0604020202020204" pitchFamily="34" charset="0"/>
              </a:rPr>
              <a:t>）</a:t>
            </a:r>
            <a:r>
              <a:rPr lang="zh-CN" altLang="en-US" sz="2400" dirty="0">
                <a:solidFill>
                  <a:srgbClr val="FF3300"/>
                </a:solidFill>
                <a:latin typeface="Arial" panose="020B0604020202020204" pitchFamily="34" charset="0"/>
              </a:rPr>
              <a:t>活动状态</a:t>
            </a:r>
            <a:r>
              <a:rPr lang="zh-CN" altLang="en-US" sz="2400" dirty="0">
                <a:solidFill>
                  <a:schemeClr val="tx1"/>
                </a:solidFill>
                <a:latin typeface="Arial" panose="020B0604020202020204" pitchFamily="34" charset="0"/>
              </a:rPr>
              <a:t>：事务开始运行就进入活动状态，直到部分提交或失败。</a:t>
            </a:r>
          </a:p>
          <a:p>
            <a:pPr algn="l" eaLnBrk="1" hangingPunct="1">
              <a:lnSpc>
                <a:spcPct val="150000"/>
              </a:lnSpc>
              <a:spcBef>
                <a:spcPct val="50000"/>
              </a:spcBef>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BEGIN-TRANSACTION</a:t>
            </a:r>
            <a:r>
              <a:rPr lang="zh-CN" altLang="en-US" sz="2400" dirty="0">
                <a:solidFill>
                  <a:schemeClr val="tx1"/>
                </a:solidFill>
                <a:latin typeface="Arial" panose="020B0604020202020204" pitchFamily="34" charset="0"/>
              </a:rPr>
              <a:t>：事务</a:t>
            </a:r>
            <a:r>
              <a:rPr lang="zh-CN" altLang="en-US" sz="2400" dirty="0">
                <a:solidFill>
                  <a:srgbClr val="FF0000"/>
                </a:solidFill>
                <a:latin typeface="Arial" panose="020B0604020202020204" pitchFamily="34" charset="0"/>
              </a:rPr>
              <a:t>进入活动状态</a:t>
            </a:r>
            <a:r>
              <a:rPr lang="zh-CN" altLang="en-US" sz="2400" dirty="0">
                <a:solidFill>
                  <a:schemeClr val="tx1"/>
                </a:solidFill>
                <a:latin typeface="Arial" panose="020B0604020202020204" pitchFamily="34" charset="0"/>
              </a:rPr>
              <a:t>。</a:t>
            </a:r>
          </a:p>
          <a:p>
            <a:pPr algn="l" eaLnBrk="1" hangingPunct="1">
              <a:lnSpc>
                <a:spcPct val="150000"/>
              </a:lnSpc>
              <a:spcBef>
                <a:spcPct val="50000"/>
              </a:spcBef>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2</a:t>
            </a:r>
            <a:r>
              <a:rPr lang="zh-CN" altLang="en-US" sz="2400" dirty="0">
                <a:solidFill>
                  <a:schemeClr val="tx1"/>
                </a:solidFill>
                <a:latin typeface="Arial" panose="020B0604020202020204" pitchFamily="34" charset="0"/>
              </a:rPr>
              <a:t>）</a:t>
            </a:r>
            <a:r>
              <a:rPr lang="zh-CN" altLang="en-US" sz="2400" dirty="0">
                <a:solidFill>
                  <a:srgbClr val="FF3300"/>
                </a:solidFill>
                <a:latin typeface="Arial" panose="020B0604020202020204" pitchFamily="34" charset="0"/>
              </a:rPr>
              <a:t>局部提交状态</a:t>
            </a:r>
            <a:r>
              <a:rPr lang="zh-CN" altLang="en-US" sz="2400" dirty="0">
                <a:solidFill>
                  <a:schemeClr val="tx1"/>
                </a:solidFill>
                <a:latin typeface="Arial" panose="020B0604020202020204" pitchFamily="34" charset="0"/>
              </a:rPr>
              <a:t>：事务执行完最后一条语句，即执行完</a:t>
            </a:r>
            <a:r>
              <a:rPr lang="en-US" altLang="zh-CN" sz="2400" dirty="0">
                <a:solidFill>
                  <a:srgbClr val="FF0000"/>
                </a:solidFill>
                <a:latin typeface="Arial" panose="020B0604020202020204" pitchFamily="34" charset="0"/>
              </a:rPr>
              <a:t>END-TRANSACTION</a:t>
            </a:r>
            <a:r>
              <a:rPr lang="zh-CN" altLang="en-US" sz="2400" dirty="0">
                <a:solidFill>
                  <a:schemeClr val="tx1"/>
                </a:solidFill>
                <a:latin typeface="Arial" panose="020B0604020202020204" pitchFamily="34" charset="0"/>
              </a:rPr>
              <a:t>命令之后进入局部提交状态。</a:t>
            </a:r>
          </a:p>
        </p:txBody>
      </p:sp>
    </p:spTree>
    <p:extLst>
      <p:ext uri="{BB962C8B-B14F-4D97-AF65-F5344CB8AC3E}">
        <p14:creationId xmlns:p14="http://schemas.microsoft.com/office/powerpoint/2010/main" val="11179878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checkerboard(across)">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checkerboard(across)">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checkerboard(across)">
                                      <p:cBhvr>
                                        <p:cTn id="17"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9.1.3 </a:t>
            </a:r>
            <a:r>
              <a:rPr lang="zh-CN" altLang="en-US" sz="2800" b="1" dirty="0">
                <a:solidFill>
                  <a:schemeClr val="bg1"/>
                </a:solidFill>
                <a:latin typeface="微软雅黑" panose="020B0503020204020204" pitchFamily="34" charset="-122"/>
                <a:ea typeface="微软雅黑" panose="020B0503020204020204" pitchFamily="34" charset="-122"/>
              </a:rPr>
              <a:t>事务的状态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6"/>
          <p:cNvSpPr txBox="1">
            <a:spLocks noChangeArrowheads="1"/>
          </p:cNvSpPr>
          <p:nvPr/>
        </p:nvSpPr>
        <p:spPr bwMode="auto">
          <a:xfrm>
            <a:off x="391900" y="744382"/>
            <a:ext cx="10920412" cy="3717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50000"/>
              </a:lnSpc>
              <a:spcBef>
                <a:spcPct val="50000"/>
              </a:spcBef>
            </a:pPr>
            <a:r>
              <a:rPr lang="zh-CN" altLang="en-US" sz="2400" dirty="0">
                <a:solidFill>
                  <a:schemeClr val="tx1"/>
                </a:solidFill>
                <a:latin typeface="Arial" panose="020B0604020202020204" pitchFamily="34" charset="0"/>
                <a:ea typeface="宋体" panose="02010600030101010101" pitchFamily="2" charset="-122"/>
              </a:rPr>
              <a:t>（</a:t>
            </a:r>
            <a:r>
              <a:rPr lang="en-US" altLang="zh-CN" sz="2400" dirty="0">
                <a:solidFill>
                  <a:schemeClr val="tx1"/>
                </a:solidFill>
                <a:latin typeface="Arial" panose="020B0604020202020204" pitchFamily="34" charset="0"/>
                <a:ea typeface="宋体" panose="02010600030101010101" pitchFamily="2" charset="-122"/>
              </a:rPr>
              <a:t>3</a:t>
            </a:r>
            <a:r>
              <a:rPr lang="zh-CN" altLang="en-US" sz="2400" dirty="0">
                <a:solidFill>
                  <a:schemeClr val="tx1"/>
                </a:solidFill>
                <a:latin typeface="Arial" panose="020B0604020202020204" pitchFamily="34" charset="0"/>
                <a:ea typeface="宋体" panose="02010600030101010101" pitchFamily="2" charset="-122"/>
              </a:rPr>
              <a:t>）</a:t>
            </a:r>
            <a:r>
              <a:rPr lang="zh-CN" altLang="en-US" sz="2400" dirty="0">
                <a:solidFill>
                  <a:srgbClr val="FF3300"/>
                </a:solidFill>
                <a:latin typeface="Arial" panose="020B0604020202020204" pitchFamily="34" charset="0"/>
                <a:ea typeface="宋体" panose="02010600030101010101" pitchFamily="2" charset="-122"/>
              </a:rPr>
              <a:t>失败状态</a:t>
            </a:r>
            <a:r>
              <a:rPr lang="zh-CN" altLang="en-US" sz="2400" dirty="0">
                <a:solidFill>
                  <a:schemeClr val="tx1"/>
                </a:solidFill>
                <a:latin typeface="Arial" panose="020B0604020202020204" pitchFamily="34" charset="0"/>
                <a:ea typeface="宋体" panose="02010600030101010101" pitchFamily="2" charset="-122"/>
              </a:rPr>
              <a:t>：发现一个事务不能正常运行下去时。</a:t>
            </a:r>
            <a:r>
              <a:rPr lang="en-US" altLang="zh-CN" sz="2400" dirty="0">
                <a:solidFill>
                  <a:schemeClr val="tx1"/>
                </a:solidFill>
                <a:latin typeface="Arial" panose="020B0604020202020204" pitchFamily="34" charset="0"/>
                <a:ea typeface="宋体" panose="02010600030101010101" pitchFamily="2" charset="-122"/>
              </a:rPr>
              <a:t>DBMS</a:t>
            </a:r>
            <a:r>
              <a:rPr lang="zh-CN" altLang="en-US" sz="2400" dirty="0">
                <a:solidFill>
                  <a:schemeClr val="tx1"/>
                </a:solidFill>
                <a:latin typeface="Arial" panose="020B0604020202020204" pitchFamily="34" charset="0"/>
                <a:ea typeface="宋体" panose="02010600030101010101" pitchFamily="2" charset="-122"/>
              </a:rPr>
              <a:t>消除事务中所有操作对数据库和其他事务的影响，结束事务的运行。</a:t>
            </a:r>
          </a:p>
          <a:p>
            <a:pPr algn="l" eaLnBrk="1" hangingPunct="1">
              <a:lnSpc>
                <a:spcPct val="150000"/>
              </a:lnSpc>
              <a:spcBef>
                <a:spcPct val="50000"/>
              </a:spcBef>
            </a:pPr>
            <a:r>
              <a:rPr lang="zh-CN" altLang="en-US" sz="2400" dirty="0">
                <a:solidFill>
                  <a:schemeClr val="tx1"/>
                </a:solidFill>
                <a:latin typeface="Arial" panose="020B0604020202020204" pitchFamily="34" charset="0"/>
                <a:ea typeface="宋体" panose="02010600030101010101" pitchFamily="2" charset="-122"/>
              </a:rPr>
              <a:t>（</a:t>
            </a:r>
            <a:r>
              <a:rPr lang="en-US" altLang="zh-CN" sz="2400" dirty="0">
                <a:solidFill>
                  <a:schemeClr val="tx1"/>
                </a:solidFill>
                <a:latin typeface="Arial" panose="020B0604020202020204" pitchFamily="34" charset="0"/>
                <a:ea typeface="宋体" panose="02010600030101010101" pitchFamily="2" charset="-122"/>
              </a:rPr>
              <a:t>4</a:t>
            </a:r>
            <a:r>
              <a:rPr lang="zh-CN" altLang="en-US" sz="2400" dirty="0">
                <a:solidFill>
                  <a:schemeClr val="tx1"/>
                </a:solidFill>
                <a:latin typeface="Arial" panose="020B0604020202020204" pitchFamily="34" charset="0"/>
                <a:ea typeface="宋体" panose="02010600030101010101" pitchFamily="2" charset="-122"/>
              </a:rPr>
              <a:t>）</a:t>
            </a:r>
            <a:r>
              <a:rPr lang="zh-CN" altLang="en-US" sz="2400" dirty="0">
                <a:solidFill>
                  <a:srgbClr val="FF3300"/>
                </a:solidFill>
                <a:latin typeface="Arial" panose="020B0604020202020204" pitchFamily="34" charset="0"/>
                <a:ea typeface="宋体" panose="02010600030101010101" pitchFamily="2" charset="-122"/>
              </a:rPr>
              <a:t>异常中止状态</a:t>
            </a:r>
            <a:r>
              <a:rPr lang="zh-CN" altLang="en-US" sz="2400" dirty="0">
                <a:solidFill>
                  <a:schemeClr val="tx1"/>
                </a:solidFill>
                <a:latin typeface="Arial" panose="020B0604020202020204" pitchFamily="34" charset="0"/>
                <a:ea typeface="宋体" panose="02010600030101010101" pitchFamily="2" charset="-122"/>
              </a:rPr>
              <a:t>：当一个失败事务对数据库和其他事务的影响被消除，</a:t>
            </a:r>
            <a:r>
              <a:rPr lang="zh-CN" altLang="en-US" sz="2400" dirty="0">
                <a:solidFill>
                  <a:srgbClr val="FF0000"/>
                </a:solidFill>
                <a:latin typeface="Arial" panose="020B0604020202020204" pitchFamily="34" charset="0"/>
                <a:ea typeface="宋体" panose="02010600030101010101" pitchFamily="2" charset="-122"/>
              </a:rPr>
              <a:t>数据库恢复</a:t>
            </a:r>
            <a:r>
              <a:rPr lang="zh-CN" altLang="en-US" sz="2400" dirty="0">
                <a:solidFill>
                  <a:schemeClr val="tx1"/>
                </a:solidFill>
                <a:latin typeface="Arial" panose="020B0604020202020204" pitchFamily="34" charset="0"/>
                <a:ea typeface="宋体" panose="02010600030101010101" pitchFamily="2" charset="-122"/>
              </a:rPr>
              <a:t>到该事务开始</a:t>
            </a:r>
            <a:r>
              <a:rPr lang="zh-CN" altLang="en-US" sz="2400" dirty="0">
                <a:solidFill>
                  <a:srgbClr val="FF0000"/>
                </a:solidFill>
                <a:latin typeface="Arial" panose="020B0604020202020204" pitchFamily="34" charset="0"/>
                <a:ea typeface="宋体" panose="02010600030101010101" pitchFamily="2" charset="-122"/>
              </a:rPr>
              <a:t>执行前的状态</a:t>
            </a:r>
            <a:r>
              <a:rPr lang="zh-CN" altLang="en-US" sz="2400" dirty="0">
                <a:solidFill>
                  <a:schemeClr val="tx1"/>
                </a:solidFill>
                <a:latin typeface="Arial" panose="020B0604020202020204" pitchFamily="34" charset="0"/>
                <a:ea typeface="宋体" panose="02010600030101010101" pitchFamily="2" charset="-122"/>
              </a:rPr>
              <a:t>之后，该失败事务退出</a:t>
            </a:r>
            <a:r>
              <a:rPr lang="en-US" altLang="zh-CN" sz="2400" dirty="0">
                <a:solidFill>
                  <a:schemeClr val="tx1"/>
                </a:solidFill>
                <a:latin typeface="Arial" panose="020B0604020202020204" pitchFamily="34" charset="0"/>
                <a:ea typeface="宋体" panose="02010600030101010101" pitchFamily="2" charset="-122"/>
              </a:rPr>
              <a:t>DBS</a:t>
            </a:r>
            <a:r>
              <a:rPr lang="zh-CN" altLang="en-US" sz="2400" dirty="0">
                <a:solidFill>
                  <a:schemeClr val="tx1"/>
                </a:solidFill>
                <a:latin typeface="Arial" panose="020B0604020202020204" pitchFamily="34" charset="0"/>
                <a:ea typeface="宋体" panose="02010600030101010101" pitchFamily="2" charset="-122"/>
              </a:rPr>
              <a:t>，进入异常结束状态。</a:t>
            </a:r>
          </a:p>
          <a:p>
            <a:pPr algn="l" eaLnBrk="1" hangingPunct="1">
              <a:lnSpc>
                <a:spcPct val="150000"/>
              </a:lnSpc>
              <a:spcBef>
                <a:spcPct val="50000"/>
              </a:spcBef>
            </a:pPr>
            <a:endParaRPr lang="en-US" altLang="zh-CN" sz="2400" dirty="0">
              <a:solidFill>
                <a:schemeClr val="tx1"/>
              </a:solidFill>
              <a:latin typeface="Arial" panose="020B0604020202020204" pitchFamily="34" charset="0"/>
              <a:ea typeface="宋体" panose="02010600030101010101" pitchFamily="2" charset="-122"/>
            </a:endParaRPr>
          </a:p>
        </p:txBody>
      </p:sp>
      <p:sp>
        <p:nvSpPr>
          <p:cNvPr id="6" name="Text Box 7"/>
          <p:cNvSpPr txBox="1">
            <a:spLocks noChangeArrowheads="1"/>
          </p:cNvSpPr>
          <p:nvPr/>
        </p:nvSpPr>
        <p:spPr bwMode="auto">
          <a:xfrm>
            <a:off x="323850" y="3797445"/>
            <a:ext cx="11056512" cy="222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50000"/>
              </a:lnSpc>
            </a:pPr>
            <a:r>
              <a:rPr lang="zh-CN" altLang="en-US" sz="2400" dirty="0">
                <a:solidFill>
                  <a:schemeClr val="tx1"/>
                </a:solidFill>
                <a:latin typeface="宋体" panose="02010600030101010101" pitchFamily="2" charset="-122"/>
                <a:ea typeface="宋体" panose="02010600030101010101" pitchFamily="2" charset="-122"/>
              </a:rPr>
              <a:t>（</a:t>
            </a:r>
            <a:r>
              <a:rPr lang="en-US" altLang="zh-CN" sz="2400" dirty="0">
                <a:solidFill>
                  <a:schemeClr val="tx1"/>
                </a:solidFill>
                <a:latin typeface="宋体" panose="02010600030101010101" pitchFamily="2" charset="-122"/>
                <a:ea typeface="宋体" panose="02010600030101010101" pitchFamily="2" charset="-122"/>
              </a:rPr>
              <a:t>5</a:t>
            </a:r>
            <a:r>
              <a:rPr lang="zh-CN" altLang="en-US" sz="2400" dirty="0">
                <a:solidFill>
                  <a:schemeClr val="tx1"/>
                </a:solidFill>
                <a:latin typeface="宋体" panose="02010600030101010101" pitchFamily="2" charset="-122"/>
                <a:ea typeface="宋体" panose="02010600030101010101" pitchFamily="2" charset="-122"/>
              </a:rPr>
              <a:t>）</a:t>
            </a:r>
            <a:r>
              <a:rPr lang="zh-CN" altLang="en-US" sz="2400" dirty="0">
                <a:solidFill>
                  <a:srgbClr val="FF3300"/>
                </a:solidFill>
                <a:latin typeface="宋体" panose="02010600030101010101" pitchFamily="2" charset="-122"/>
                <a:ea typeface="宋体" panose="02010600030101010101" pitchFamily="2" charset="-122"/>
              </a:rPr>
              <a:t>提交状态</a:t>
            </a:r>
            <a:r>
              <a:rPr lang="zh-CN" altLang="en-US" sz="2400" dirty="0">
                <a:solidFill>
                  <a:schemeClr val="tx1"/>
                </a:solidFill>
                <a:latin typeface="宋体" panose="02010600030101010101" pitchFamily="2" charset="-122"/>
                <a:ea typeface="宋体" panose="02010600030101010101" pitchFamily="2" charset="-122"/>
              </a:rPr>
              <a:t>：当一个</a:t>
            </a:r>
            <a:r>
              <a:rPr lang="zh-CN" altLang="en-US" sz="2400" dirty="0">
                <a:solidFill>
                  <a:srgbClr val="FF0000"/>
                </a:solidFill>
                <a:latin typeface="宋体" panose="02010600030101010101" pitchFamily="2" charset="-122"/>
                <a:ea typeface="宋体" panose="02010600030101010101" pitchFamily="2" charset="-122"/>
              </a:rPr>
              <a:t>事务成功</a:t>
            </a:r>
            <a:r>
              <a:rPr lang="zh-CN" altLang="en-US" sz="2400" dirty="0">
                <a:solidFill>
                  <a:schemeClr val="tx1"/>
                </a:solidFill>
                <a:latin typeface="宋体" panose="02010600030101010101" pitchFamily="2" charset="-122"/>
                <a:ea typeface="宋体" panose="02010600030101010101" pitchFamily="2" charset="-122"/>
              </a:rPr>
              <a:t>地</a:t>
            </a:r>
            <a:r>
              <a:rPr lang="zh-CN" altLang="en-US" sz="2400" dirty="0">
                <a:solidFill>
                  <a:srgbClr val="FF0000"/>
                </a:solidFill>
                <a:latin typeface="宋体" panose="02010600030101010101" pitchFamily="2" charset="-122"/>
                <a:ea typeface="宋体" panose="02010600030101010101" pitchFamily="2" charset="-122"/>
              </a:rPr>
              <a:t>完成</a:t>
            </a:r>
            <a:r>
              <a:rPr lang="zh-CN" altLang="en-US" sz="2400" dirty="0">
                <a:solidFill>
                  <a:schemeClr val="tx1"/>
                </a:solidFill>
                <a:latin typeface="宋体" panose="02010600030101010101" pitchFamily="2" charset="-122"/>
                <a:ea typeface="宋体" panose="02010600030101010101" pitchFamily="2" charset="-122"/>
              </a:rPr>
              <a:t>了</a:t>
            </a:r>
            <a:r>
              <a:rPr lang="zh-CN" altLang="en-US" sz="2400" dirty="0">
                <a:solidFill>
                  <a:srgbClr val="FF0000"/>
                </a:solidFill>
                <a:latin typeface="宋体" panose="02010600030101010101" pitchFamily="2" charset="-122"/>
                <a:ea typeface="宋体" panose="02010600030101010101" pitchFamily="2" charset="-122"/>
              </a:rPr>
              <a:t>所有操作</a:t>
            </a:r>
            <a:r>
              <a:rPr lang="zh-CN" altLang="en-US" sz="2400" dirty="0">
                <a:solidFill>
                  <a:schemeClr val="tx1"/>
                </a:solidFill>
                <a:latin typeface="宋体" panose="02010600030101010101" pitchFamily="2" charset="-122"/>
                <a:ea typeface="宋体" panose="02010600030101010101" pitchFamily="2" charset="-122"/>
              </a:rPr>
              <a:t>，并且所有操作对数据库的</a:t>
            </a:r>
            <a:r>
              <a:rPr lang="zh-CN" altLang="en-US" sz="2400" dirty="0">
                <a:solidFill>
                  <a:srgbClr val="FF0000"/>
                </a:solidFill>
                <a:latin typeface="宋体" panose="02010600030101010101" pitchFamily="2" charset="-122"/>
                <a:ea typeface="宋体" panose="02010600030101010101" pitchFamily="2" charset="-122"/>
              </a:rPr>
              <a:t>影响都已永久</a:t>
            </a:r>
            <a:r>
              <a:rPr lang="zh-CN" altLang="en-US" sz="2400" dirty="0">
                <a:solidFill>
                  <a:schemeClr val="tx1"/>
                </a:solidFill>
                <a:latin typeface="宋体" panose="02010600030101010101" pitchFamily="2" charset="-122"/>
                <a:ea typeface="宋体" panose="02010600030101010101" pitchFamily="2" charset="-122"/>
              </a:rPr>
              <a:t>地存入数据库之后，该事务退出</a:t>
            </a:r>
            <a:r>
              <a:rPr lang="en-US" altLang="zh-CN" sz="2400" dirty="0">
                <a:solidFill>
                  <a:schemeClr val="tx1"/>
                </a:solidFill>
                <a:latin typeface="宋体" panose="02010600030101010101" pitchFamily="2" charset="-122"/>
                <a:ea typeface="宋体" panose="02010600030101010101" pitchFamily="2" charset="-122"/>
              </a:rPr>
              <a:t>DBS</a:t>
            </a:r>
            <a:r>
              <a:rPr lang="zh-CN" altLang="en-US" sz="2400" dirty="0">
                <a:solidFill>
                  <a:schemeClr val="tx1"/>
                </a:solidFill>
                <a:latin typeface="宋体" panose="02010600030101010101" pitchFamily="2" charset="-122"/>
                <a:ea typeface="宋体" panose="02010600030101010101" pitchFamily="2" charset="-122"/>
              </a:rPr>
              <a:t>，进入提交状态，正常结束。</a:t>
            </a:r>
          </a:p>
          <a:p>
            <a:pPr algn="l" eaLnBrk="1" hangingPunct="1">
              <a:lnSpc>
                <a:spcPct val="150000"/>
              </a:lnSpc>
            </a:pPr>
            <a:r>
              <a:rPr lang="zh-CN" altLang="en-US" sz="2400" dirty="0">
                <a:solidFill>
                  <a:srgbClr val="FF0000"/>
                </a:solidFill>
                <a:latin typeface="宋体" panose="02010600030101010101" pitchFamily="2" charset="-122"/>
                <a:ea typeface="宋体" panose="02010600030101010101" pitchFamily="2" charset="-122"/>
              </a:rPr>
              <a:t>   </a:t>
            </a:r>
            <a:r>
              <a:rPr lang="en-US" altLang="zh-CN" sz="2400" dirty="0">
                <a:solidFill>
                  <a:srgbClr val="FF0000"/>
                </a:solidFill>
                <a:latin typeface="宋体" panose="02010600030101010101" pitchFamily="2" charset="-122"/>
                <a:ea typeface="宋体" panose="02010600030101010101" pitchFamily="2" charset="-122"/>
              </a:rPr>
              <a:t>COMMIT-TRANSACTION</a:t>
            </a:r>
            <a:r>
              <a:rPr lang="zh-CN" altLang="en-US" sz="2400" dirty="0">
                <a:solidFill>
                  <a:schemeClr val="tx1"/>
                </a:solidFill>
                <a:latin typeface="宋体" panose="02010600030101010101" pitchFamily="2" charset="-122"/>
                <a:ea typeface="宋体" panose="02010600030101010101" pitchFamily="2" charset="-122"/>
              </a:rPr>
              <a:t>：事务进入提交状态。</a:t>
            </a:r>
          </a:p>
          <a:p>
            <a:pPr algn="l" eaLnBrk="1" hangingPunct="1">
              <a:lnSpc>
                <a:spcPct val="150000"/>
              </a:lnSpc>
            </a:pPr>
            <a:endParaRPr lang="en-US" altLang="zh-CN" sz="2400" dirty="0">
              <a:solidFill>
                <a:schemeClr val="tx1"/>
              </a:solidFill>
              <a:latin typeface="宋体" panose="02010600030101010101" pitchFamily="2" charset="-122"/>
              <a:ea typeface="宋体" panose="02010600030101010101" pitchFamily="2" charset="-122"/>
            </a:endParaRPr>
          </a:p>
        </p:txBody>
      </p:sp>
      <p:sp>
        <p:nvSpPr>
          <p:cNvPr id="7" name="Rectangle 8"/>
          <p:cNvSpPr>
            <a:spLocks noChangeArrowheads="1"/>
          </p:cNvSpPr>
          <p:nvPr/>
        </p:nvSpPr>
        <p:spPr bwMode="auto">
          <a:xfrm>
            <a:off x="533399" y="5638800"/>
            <a:ext cx="99453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50000"/>
              </a:lnSpc>
            </a:pPr>
            <a:r>
              <a:rPr kumimoji="1" lang="zh-CN" altLang="en-US" sz="2400">
                <a:solidFill>
                  <a:srgbClr val="CC3300"/>
                </a:solidFill>
                <a:latin typeface="Tahoma" panose="020B0604030504040204" pitchFamily="34" charset="0"/>
                <a:ea typeface="宋体" panose="02010600030101010101" pitchFamily="2" charset="-122"/>
              </a:rPr>
              <a:t>事务的提交状态和异常中止状态都事务的结束状态。</a:t>
            </a:r>
            <a:endParaRPr kumimoji="1" lang="zh-CN" altLang="en-US" sz="3600">
              <a:solidFill>
                <a:srgbClr val="CC33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275097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 </a:t>
            </a:r>
            <a:r>
              <a:rPr lang="zh-CN" altLang="en-US" sz="2800" b="1" dirty="0">
                <a:solidFill>
                  <a:schemeClr val="bg1"/>
                </a:solidFill>
                <a:latin typeface="微软雅黑" panose="020B0503020204020204" pitchFamily="34" charset="-122"/>
                <a:ea typeface="微软雅黑" panose="020B0503020204020204" pitchFamily="34" charset="-122"/>
              </a:rPr>
              <a:t>并发控制</a:t>
            </a:r>
          </a:p>
        </p:txBody>
      </p:sp>
      <p:sp>
        <p:nvSpPr>
          <p:cNvPr id="5" name="Rectangle 3"/>
          <p:cNvSpPr>
            <a:spLocks noChangeArrowheads="1"/>
          </p:cNvSpPr>
          <p:nvPr/>
        </p:nvSpPr>
        <p:spPr bwMode="auto">
          <a:xfrm>
            <a:off x="323850" y="1268413"/>
            <a:ext cx="108775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marL="457200" indent="-457200" algn="just" eaLnBrk="1" hangingPunct="1">
              <a:lnSpc>
                <a:spcPct val="150000"/>
              </a:lnSpc>
              <a:spcBef>
                <a:spcPct val="5000"/>
              </a:spcBef>
              <a:buClr>
                <a:srgbClr val="C00000"/>
              </a:buClr>
              <a:buFont typeface="Wingdings" panose="05000000000000000000" pitchFamily="2" charset="2"/>
              <a:buChar char="Ø"/>
            </a:pPr>
            <a:r>
              <a:rPr kumimoji="1" lang="zh-CN" altLang="en-US" dirty="0">
                <a:solidFill>
                  <a:srgbClr val="CC3300"/>
                </a:solidFill>
                <a:latin typeface="Tahoma" panose="020B0604030504040204" pitchFamily="34" charset="0"/>
                <a:ea typeface="宋体" panose="02010600030101010101" pitchFamily="2" charset="-122"/>
              </a:rPr>
              <a:t>同时并发方式</a:t>
            </a:r>
            <a:r>
              <a:rPr kumimoji="1" lang="zh-CN" altLang="en-US" sz="2800" dirty="0">
                <a:solidFill>
                  <a:srgbClr val="000066"/>
                </a:solidFill>
                <a:latin typeface="Tahoma" panose="020B0604030504040204" pitchFamily="34" charset="0"/>
                <a:ea typeface="宋体" panose="02010600030101010101" pitchFamily="2" charset="-122"/>
              </a:rPr>
              <a:t>（</a:t>
            </a:r>
            <a:r>
              <a:rPr kumimoji="1" lang="en-US" altLang="zh-CN" sz="2800" dirty="0">
                <a:solidFill>
                  <a:srgbClr val="000066"/>
                </a:solidFill>
                <a:latin typeface="Tahoma" panose="020B0604030504040204" pitchFamily="34" charset="0"/>
                <a:ea typeface="宋体" panose="02010600030101010101" pitchFamily="2" charset="-122"/>
              </a:rPr>
              <a:t>simultaneous  concurrency</a:t>
            </a:r>
            <a:r>
              <a:rPr kumimoji="1" lang="zh-CN" altLang="en-US" sz="2800" dirty="0">
                <a:solidFill>
                  <a:srgbClr val="000066"/>
                </a:solidFill>
                <a:latin typeface="Tahoma" panose="020B0604030504040204" pitchFamily="34" charset="0"/>
                <a:ea typeface="宋体" panose="02010600030101010101" pitchFamily="2" charset="-122"/>
              </a:rPr>
              <a:t>）</a:t>
            </a:r>
          </a:p>
          <a:p>
            <a:pPr lvl="1" algn="just" eaLnBrk="1" hangingPunct="1">
              <a:lnSpc>
                <a:spcPct val="150000"/>
              </a:lnSpc>
              <a:spcBef>
                <a:spcPct val="5000"/>
              </a:spcBef>
              <a:buClr>
                <a:schemeClr val="hlink"/>
              </a:buClr>
              <a:buFontTx/>
              <a:buChar char="–"/>
            </a:pPr>
            <a:r>
              <a:rPr kumimoji="1" lang="zh-CN" altLang="en-US" sz="2800" dirty="0">
                <a:solidFill>
                  <a:srgbClr val="CC3300"/>
                </a:solidFill>
                <a:latin typeface="Tahoma" panose="020B0604030504040204" pitchFamily="34" charset="0"/>
                <a:ea typeface="宋体" panose="02010600030101010101" pitchFamily="2" charset="-122"/>
              </a:rPr>
              <a:t>多处理机系统</a:t>
            </a:r>
            <a:r>
              <a:rPr kumimoji="1" lang="zh-CN" altLang="en-US" sz="2800" dirty="0">
                <a:solidFill>
                  <a:srgbClr val="000066"/>
                </a:solidFill>
                <a:latin typeface="Tahoma" panose="020B0604030504040204" pitchFamily="34" charset="0"/>
                <a:ea typeface="宋体" panose="02010600030101010101" pitchFamily="2" charset="-122"/>
              </a:rPr>
              <a:t>中，每个处理机可以运行一个事务，多个处理机可以同时运行多个事务，实现多个事务真正的并行运行。</a:t>
            </a:r>
          </a:p>
        </p:txBody>
      </p:sp>
      <p:sp>
        <p:nvSpPr>
          <p:cNvPr id="6" name="Rectangle 4"/>
          <p:cNvSpPr txBox="1">
            <a:spLocks noChangeArrowheads="1"/>
          </p:cNvSpPr>
          <p:nvPr/>
        </p:nvSpPr>
        <p:spPr bwMode="auto">
          <a:xfrm>
            <a:off x="395287" y="3933825"/>
            <a:ext cx="10516453" cy="2016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zh-CN" altLang="en-US" b="1" smtClean="0">
                <a:solidFill>
                  <a:srgbClr val="CC3300"/>
                </a:solidFill>
              </a:rPr>
              <a:t>事务并发执行带来的问题</a:t>
            </a:r>
          </a:p>
          <a:p>
            <a:pPr lvl="1" eaLnBrk="1" hangingPunct="1">
              <a:lnSpc>
                <a:spcPct val="150000"/>
              </a:lnSpc>
            </a:pPr>
            <a:r>
              <a:rPr lang="zh-CN" altLang="en-US" b="1" smtClean="0">
                <a:solidFill>
                  <a:srgbClr val="000066"/>
                </a:solidFill>
              </a:rPr>
              <a:t>会产生多个事务同时存取同一数据的情况 </a:t>
            </a:r>
          </a:p>
          <a:p>
            <a:pPr lvl="1" eaLnBrk="1" hangingPunct="1">
              <a:lnSpc>
                <a:spcPct val="150000"/>
              </a:lnSpc>
            </a:pPr>
            <a:r>
              <a:rPr lang="zh-CN" altLang="en-US" b="1" smtClean="0">
                <a:solidFill>
                  <a:srgbClr val="000066"/>
                </a:solidFill>
              </a:rPr>
              <a:t>可能会存取和存储不正确的数据，破坏事务一致性和数据库的一致性</a:t>
            </a:r>
            <a:endParaRPr lang="zh-CN" altLang="en-US" sz="3000" b="1" smtClean="0">
              <a:solidFill>
                <a:srgbClr val="000066"/>
              </a:solidFill>
            </a:endParaRPr>
          </a:p>
        </p:txBody>
      </p:sp>
    </p:spTree>
    <p:extLst>
      <p:ext uri="{BB962C8B-B14F-4D97-AF65-F5344CB8AC3E}">
        <p14:creationId xmlns:p14="http://schemas.microsoft.com/office/powerpoint/2010/main" val="38676011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6061412"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9.2.1 </a:t>
            </a:r>
            <a:r>
              <a:rPr lang="zh-CN" altLang="en-US" sz="2800" b="1" dirty="0">
                <a:solidFill>
                  <a:schemeClr val="bg1"/>
                </a:solidFill>
                <a:latin typeface="微软雅黑" panose="020B0503020204020204" pitchFamily="34" charset="-122"/>
                <a:ea typeface="微软雅黑" panose="020B0503020204020204" pitchFamily="34" charset="-122"/>
              </a:rPr>
              <a:t>并发操作与数据的不一致性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1198421" y="5441371"/>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2400">
                <a:solidFill>
                  <a:srgbClr val="CC3300"/>
                </a:solidFill>
                <a:latin typeface="Tahoma" panose="020B0604030504040204" pitchFamily="34" charset="0"/>
                <a:ea typeface="宋体" panose="02010600030101010101" pitchFamily="2" charset="-122"/>
              </a:rPr>
              <a:t>T1</a:t>
            </a:r>
            <a:r>
              <a:rPr kumimoji="1" lang="zh-CN" altLang="en-US" sz="2400">
                <a:solidFill>
                  <a:srgbClr val="CC3300"/>
                </a:solidFill>
                <a:latin typeface="Tahoma" panose="020B0604030504040204" pitchFamily="34" charset="0"/>
                <a:ea typeface="宋体" panose="02010600030101010101" pitchFamily="2" charset="-122"/>
              </a:rPr>
              <a:t>的修改被</a:t>
            </a:r>
            <a:r>
              <a:rPr kumimoji="1" lang="en-US" altLang="zh-CN" sz="2400">
                <a:solidFill>
                  <a:srgbClr val="CC3300"/>
                </a:solidFill>
                <a:latin typeface="Tahoma" panose="020B0604030504040204" pitchFamily="34" charset="0"/>
                <a:ea typeface="宋体" panose="02010600030101010101" pitchFamily="2" charset="-122"/>
              </a:rPr>
              <a:t>T2</a:t>
            </a:r>
            <a:r>
              <a:rPr kumimoji="1" lang="zh-CN" altLang="en-US" sz="2400">
                <a:solidFill>
                  <a:srgbClr val="CC3300"/>
                </a:solidFill>
                <a:latin typeface="Tahoma" panose="020B0604030504040204" pitchFamily="34" charset="0"/>
                <a:ea typeface="宋体" panose="02010600030101010101" pitchFamily="2" charset="-122"/>
              </a:rPr>
              <a:t>覆盖了！</a:t>
            </a:r>
            <a:endParaRPr kumimoji="1" lang="zh-CN" altLang="en-US" sz="3600">
              <a:solidFill>
                <a:srgbClr val="CC3300"/>
              </a:solidFill>
              <a:latin typeface="Tahoma" panose="020B0604030504040204" pitchFamily="34" charset="0"/>
              <a:ea typeface="宋体" panose="02010600030101010101" pitchFamily="2" charset="-122"/>
            </a:endParaRPr>
          </a:p>
        </p:txBody>
      </p:sp>
      <p:grpSp>
        <p:nvGrpSpPr>
          <p:cNvPr id="6" name="Group 4"/>
          <p:cNvGrpSpPr>
            <a:grpSpLocks/>
          </p:cNvGrpSpPr>
          <p:nvPr/>
        </p:nvGrpSpPr>
        <p:grpSpPr bwMode="auto">
          <a:xfrm>
            <a:off x="1420671" y="1431346"/>
            <a:ext cx="3276600" cy="3846513"/>
            <a:chOff x="576" y="1152"/>
            <a:chExt cx="1824" cy="2423"/>
          </a:xfrm>
        </p:grpSpPr>
        <p:sp>
          <p:nvSpPr>
            <p:cNvPr id="7" name="Rectangle 5"/>
            <p:cNvSpPr>
              <a:spLocks noChangeArrowheads="1"/>
            </p:cNvSpPr>
            <p:nvPr/>
          </p:nvSpPr>
          <p:spPr bwMode="auto">
            <a:xfrm>
              <a:off x="1552" y="1402"/>
              <a:ext cx="848" cy="2173"/>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800">
                  <a:solidFill>
                    <a:srgbClr val="669900"/>
                  </a:solidFill>
                  <a:latin typeface="Arial" panose="020B0604020202020204" pitchFamily="34" charset="0"/>
                  <a:ea typeface="宋体" panose="02010600030101010101" pitchFamily="2" charset="-122"/>
                </a:rPr>
                <a:t> </a:t>
              </a:r>
              <a:endParaRPr lang="en-US" altLang="zh-CN" sz="2000">
                <a:solidFill>
                  <a:srgbClr val="669900"/>
                </a:solidFill>
                <a:latin typeface="Arial" panose="020B0604020202020204" pitchFamily="34" charset="0"/>
                <a:ea typeface="宋体" panose="02010600030101010101" pitchFamily="2" charset="-122"/>
              </a:endParaRP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zh-CN" altLang="en-US" sz="2000">
                  <a:solidFill>
                    <a:srgbClr val="669900"/>
                  </a:solidFill>
                  <a:latin typeface="Arial" panose="020B0604020202020204" pitchFamily="34" charset="0"/>
                  <a:ea typeface="宋体" panose="02010600030101010101" pitchFamily="2" charset="-122"/>
                </a:rPr>
                <a:t>读</a:t>
              </a:r>
              <a:r>
                <a:rPr lang="en-US" altLang="zh-CN" sz="2000">
                  <a:solidFill>
                    <a:srgbClr val="669900"/>
                  </a:solidFill>
                  <a:latin typeface="Arial" panose="020B0604020202020204" pitchFamily="34" charset="0"/>
                  <a:ea typeface="宋体" panose="02010600030101010101" pitchFamily="2" charset="-122"/>
                </a:rPr>
                <a:t>A=16</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A←A-3</a:t>
              </a:r>
            </a:p>
            <a:p>
              <a:pPr algn="l" eaLnBrk="1" hangingPunct="1">
                <a:spcBef>
                  <a:spcPct val="20000"/>
                </a:spcBef>
              </a:pPr>
              <a:r>
                <a:rPr lang="zh-CN" altLang="en-US" sz="2000">
                  <a:solidFill>
                    <a:srgbClr val="669900"/>
                  </a:solidFill>
                  <a:latin typeface="Arial" panose="020B0604020202020204" pitchFamily="34" charset="0"/>
                  <a:ea typeface="宋体" panose="02010600030101010101" pitchFamily="2" charset="-122"/>
                </a:rPr>
                <a:t>写回</a:t>
              </a:r>
              <a:r>
                <a:rPr lang="en-US" altLang="zh-CN" sz="2000">
                  <a:solidFill>
                    <a:srgbClr val="669900"/>
                  </a:solidFill>
                  <a:latin typeface="Arial" panose="020B0604020202020204" pitchFamily="34" charset="0"/>
                  <a:ea typeface="宋体" panose="02010600030101010101" pitchFamily="2" charset="-122"/>
                </a:rPr>
                <a:t>A=13</a:t>
              </a:r>
            </a:p>
          </p:txBody>
        </p:sp>
        <p:sp>
          <p:nvSpPr>
            <p:cNvPr id="8" name="Rectangle 6"/>
            <p:cNvSpPr>
              <a:spLocks noChangeArrowheads="1"/>
            </p:cNvSpPr>
            <p:nvPr/>
          </p:nvSpPr>
          <p:spPr bwMode="auto">
            <a:xfrm>
              <a:off x="576" y="1402"/>
              <a:ext cx="976" cy="2173"/>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① </a:t>
              </a:r>
              <a:r>
                <a:rPr lang="zh-CN" altLang="en-US" sz="2000">
                  <a:solidFill>
                    <a:srgbClr val="669900"/>
                  </a:solidFill>
                  <a:latin typeface="Arial" panose="020B0604020202020204" pitchFamily="34" charset="0"/>
                  <a:ea typeface="宋体" panose="02010600030101010101" pitchFamily="2" charset="-122"/>
                </a:rPr>
                <a:t>读</a:t>
              </a:r>
              <a:r>
                <a:rPr lang="en-US" altLang="zh-CN" sz="2000">
                  <a:solidFill>
                    <a:srgbClr val="669900"/>
                  </a:solidFill>
                  <a:latin typeface="Arial" panose="020B0604020202020204" pitchFamily="34" charset="0"/>
                  <a:ea typeface="宋体" panose="02010600030101010101" pitchFamily="2" charset="-122"/>
                </a:rPr>
                <a:t>A=16</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②</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③ A←A-1</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r>
                <a:rPr lang="zh-CN" altLang="en-US" sz="2000">
                  <a:solidFill>
                    <a:srgbClr val="669900"/>
                  </a:solidFill>
                  <a:latin typeface="Arial" panose="020B0604020202020204" pitchFamily="34" charset="0"/>
                  <a:ea typeface="宋体" panose="02010600030101010101" pitchFamily="2" charset="-122"/>
                </a:rPr>
                <a:t>写回</a:t>
              </a:r>
              <a:r>
                <a:rPr lang="en-US" altLang="zh-CN" sz="2000">
                  <a:solidFill>
                    <a:srgbClr val="669900"/>
                  </a:solidFill>
                  <a:latin typeface="Arial" panose="020B0604020202020204" pitchFamily="34" charset="0"/>
                  <a:ea typeface="宋体" panose="02010600030101010101" pitchFamily="2" charset="-122"/>
                </a:rPr>
                <a:t>A=15</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④</a:t>
              </a:r>
            </a:p>
            <a:p>
              <a:pPr algn="l" eaLnBrk="1" hangingPunct="1">
                <a:spcBef>
                  <a:spcPct val="20000"/>
                </a:spcBef>
              </a:pPr>
              <a:endParaRPr lang="en-US" altLang="zh-CN" sz="2000">
                <a:solidFill>
                  <a:srgbClr val="669900"/>
                </a:solidFill>
                <a:latin typeface="Arial" panose="020B0604020202020204" pitchFamily="34" charset="0"/>
                <a:ea typeface="宋体" panose="02010600030101010101" pitchFamily="2" charset="-122"/>
              </a:endParaRPr>
            </a:p>
          </p:txBody>
        </p:sp>
        <p:sp>
          <p:nvSpPr>
            <p:cNvPr id="9" name="Rectangle 7"/>
            <p:cNvSpPr>
              <a:spLocks noChangeArrowheads="1"/>
            </p:cNvSpPr>
            <p:nvPr/>
          </p:nvSpPr>
          <p:spPr bwMode="auto">
            <a:xfrm>
              <a:off x="1552" y="1152"/>
              <a:ext cx="848" cy="250"/>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zh-CN" altLang="en-US" sz="2000">
                  <a:solidFill>
                    <a:srgbClr val="669900"/>
                  </a:solidFill>
                  <a:latin typeface="Arial" panose="020B0604020202020204" pitchFamily="34" charset="0"/>
                  <a:ea typeface="宋体" panose="02010600030101010101" pitchFamily="2" charset="-122"/>
                </a:rPr>
                <a:t>事务 </a:t>
              </a:r>
              <a:r>
                <a:rPr lang="en-US" altLang="zh-CN" sz="2400">
                  <a:solidFill>
                    <a:srgbClr val="669900"/>
                  </a:solidFill>
                  <a:latin typeface="Arial" panose="020B0604020202020204" pitchFamily="34" charset="0"/>
                  <a:ea typeface="宋体" panose="02010600030101010101" pitchFamily="2" charset="-122"/>
                </a:rPr>
                <a:t>T</a:t>
              </a:r>
              <a:r>
                <a:rPr lang="en-US" altLang="zh-CN" sz="2400" baseline="-25000">
                  <a:solidFill>
                    <a:srgbClr val="669900"/>
                  </a:solidFill>
                  <a:latin typeface="Arial" panose="020B0604020202020204" pitchFamily="34" charset="0"/>
                  <a:ea typeface="宋体" panose="02010600030101010101" pitchFamily="2" charset="-122"/>
                </a:rPr>
                <a:t>2</a:t>
              </a:r>
              <a:endParaRPr lang="en-US" altLang="zh-CN" sz="2000" baseline="-25000">
                <a:solidFill>
                  <a:srgbClr val="669900"/>
                </a:solidFill>
                <a:latin typeface="Arial" panose="020B0604020202020204" pitchFamily="34" charset="0"/>
                <a:ea typeface="宋体" panose="02010600030101010101" pitchFamily="2" charset="-122"/>
              </a:endParaRPr>
            </a:p>
          </p:txBody>
        </p:sp>
        <p:sp>
          <p:nvSpPr>
            <p:cNvPr id="10" name="Rectangle 8"/>
            <p:cNvSpPr>
              <a:spLocks noChangeArrowheads="1"/>
            </p:cNvSpPr>
            <p:nvPr/>
          </p:nvSpPr>
          <p:spPr bwMode="auto">
            <a:xfrm>
              <a:off x="576" y="1152"/>
              <a:ext cx="976" cy="250"/>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zh-CN" altLang="en-US" sz="2000">
                  <a:solidFill>
                    <a:srgbClr val="669900"/>
                  </a:solidFill>
                  <a:latin typeface="Arial" panose="020B0604020202020204" pitchFamily="34" charset="0"/>
                  <a:ea typeface="宋体" panose="02010600030101010101" pitchFamily="2" charset="-122"/>
                </a:rPr>
                <a:t>事务 </a:t>
              </a:r>
              <a:r>
                <a:rPr lang="en-US" altLang="zh-CN" sz="2400">
                  <a:solidFill>
                    <a:srgbClr val="669900"/>
                  </a:solidFill>
                  <a:latin typeface="Arial" panose="020B0604020202020204" pitchFamily="34" charset="0"/>
                  <a:ea typeface="宋体" panose="02010600030101010101" pitchFamily="2" charset="-122"/>
                </a:rPr>
                <a:t>T</a:t>
              </a:r>
              <a:r>
                <a:rPr lang="en-US" altLang="zh-CN" sz="2400" baseline="-25000">
                  <a:solidFill>
                    <a:srgbClr val="669900"/>
                  </a:solidFill>
                  <a:latin typeface="Arial" panose="020B0604020202020204" pitchFamily="34" charset="0"/>
                  <a:ea typeface="宋体" panose="02010600030101010101" pitchFamily="2" charset="-122"/>
                </a:rPr>
                <a:t>1</a:t>
              </a:r>
              <a:endParaRPr lang="en-US" altLang="zh-CN" sz="2000" baseline="-25000">
                <a:solidFill>
                  <a:srgbClr val="669900"/>
                </a:solidFill>
                <a:latin typeface="Arial" panose="020B0604020202020204" pitchFamily="34" charset="0"/>
                <a:ea typeface="宋体" panose="02010600030101010101" pitchFamily="2" charset="-122"/>
              </a:endParaRPr>
            </a:p>
          </p:txBody>
        </p:sp>
        <p:sp>
          <p:nvSpPr>
            <p:cNvPr id="11" name="Line 9"/>
            <p:cNvSpPr>
              <a:spLocks noChangeShapeType="1"/>
            </p:cNvSpPr>
            <p:nvPr/>
          </p:nvSpPr>
          <p:spPr bwMode="auto">
            <a:xfrm>
              <a:off x="576" y="1152"/>
              <a:ext cx="182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 name="Line 10"/>
            <p:cNvSpPr>
              <a:spLocks noChangeShapeType="1"/>
            </p:cNvSpPr>
            <p:nvPr/>
          </p:nvSpPr>
          <p:spPr bwMode="auto">
            <a:xfrm>
              <a:off x="576" y="1402"/>
              <a:ext cx="182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11"/>
            <p:cNvSpPr>
              <a:spLocks noChangeShapeType="1"/>
            </p:cNvSpPr>
            <p:nvPr/>
          </p:nvSpPr>
          <p:spPr bwMode="auto">
            <a:xfrm>
              <a:off x="576" y="3575"/>
              <a:ext cx="182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12"/>
            <p:cNvSpPr>
              <a:spLocks noChangeShapeType="1"/>
            </p:cNvSpPr>
            <p:nvPr/>
          </p:nvSpPr>
          <p:spPr bwMode="auto">
            <a:xfrm>
              <a:off x="576" y="1152"/>
              <a:ext cx="0" cy="2423"/>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13"/>
            <p:cNvSpPr>
              <a:spLocks noChangeShapeType="1"/>
            </p:cNvSpPr>
            <p:nvPr/>
          </p:nvSpPr>
          <p:spPr bwMode="auto">
            <a:xfrm>
              <a:off x="1552" y="1152"/>
              <a:ext cx="0" cy="242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Line 14"/>
            <p:cNvSpPr>
              <a:spLocks noChangeShapeType="1"/>
            </p:cNvSpPr>
            <p:nvPr/>
          </p:nvSpPr>
          <p:spPr bwMode="auto">
            <a:xfrm>
              <a:off x="2400" y="1152"/>
              <a:ext cx="0" cy="2423"/>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7" name="Rectangle 15"/>
          <p:cNvSpPr>
            <a:spLocks noChangeArrowheads="1"/>
          </p:cNvSpPr>
          <p:nvPr/>
        </p:nvSpPr>
        <p:spPr bwMode="auto">
          <a:xfrm>
            <a:off x="1046021" y="869371"/>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nchor="ctr">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kumimoji="1" lang="zh-CN" altLang="en-US" sz="2800">
                <a:solidFill>
                  <a:srgbClr val="CC3300"/>
                </a:solidFill>
                <a:latin typeface="Times New Roman" panose="02020603050405020304" pitchFamily="18" charset="0"/>
                <a:ea typeface="宋体" panose="02010600030101010101" pitchFamily="2" charset="-122"/>
              </a:rPr>
              <a:t>数据不一致实例：飞机订票系统</a:t>
            </a:r>
          </a:p>
        </p:txBody>
      </p:sp>
      <p:sp>
        <p:nvSpPr>
          <p:cNvPr id="18" name="Rectangle 16"/>
          <p:cNvSpPr txBox="1">
            <a:spLocks noChangeArrowheads="1"/>
          </p:cNvSpPr>
          <p:nvPr/>
        </p:nvSpPr>
        <p:spPr bwMode="auto">
          <a:xfrm>
            <a:off x="5381484" y="1575809"/>
            <a:ext cx="4427537" cy="259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400" b="1" smtClean="0">
                <a:solidFill>
                  <a:srgbClr val="FF3300"/>
                </a:solidFill>
                <a:ea typeface="楷体_GB2312" pitchFamily="49" charset="-122"/>
              </a:rPr>
              <a:t>并发控制机制的任务</a:t>
            </a:r>
          </a:p>
          <a:p>
            <a:pPr lvl="1" eaLnBrk="1" hangingPunct="1"/>
            <a:r>
              <a:rPr lang="zh-CN" altLang="en-US" b="1" smtClean="0">
                <a:ea typeface="楷体_GB2312" pitchFamily="49" charset="-122"/>
              </a:rPr>
              <a:t>对并发操作进行正确调度</a:t>
            </a:r>
          </a:p>
          <a:p>
            <a:pPr lvl="1" eaLnBrk="1" hangingPunct="1"/>
            <a:r>
              <a:rPr lang="zh-CN" altLang="en-US" b="1" smtClean="0">
                <a:ea typeface="楷体_GB2312" pitchFamily="49" charset="-122"/>
              </a:rPr>
              <a:t>保证事务的隔离性</a:t>
            </a:r>
          </a:p>
          <a:p>
            <a:pPr lvl="1" eaLnBrk="1" hangingPunct="1"/>
            <a:r>
              <a:rPr lang="zh-CN" altLang="en-US" b="1" smtClean="0">
                <a:ea typeface="楷体_GB2312" pitchFamily="49" charset="-122"/>
              </a:rPr>
              <a:t>保证数据库的一致性</a:t>
            </a:r>
            <a:endParaRPr lang="zh-CN" altLang="en-US" b="1" smtClean="0">
              <a:ea typeface="楷体_GB2312" pitchFamily="49" charset="-122"/>
            </a:endParaRPr>
          </a:p>
        </p:txBody>
      </p:sp>
      <p:sp>
        <p:nvSpPr>
          <p:cNvPr id="19" name="Rectangle 17"/>
          <p:cNvSpPr>
            <a:spLocks noChangeArrowheads="1"/>
          </p:cNvSpPr>
          <p:nvPr/>
        </p:nvSpPr>
        <p:spPr bwMode="auto">
          <a:xfrm>
            <a:off x="4876659" y="3447471"/>
            <a:ext cx="5646737"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buClr>
                <a:srgbClr val="FFFF66"/>
              </a:buClr>
              <a:buFontTx/>
              <a:buChar char="•"/>
            </a:pPr>
            <a:r>
              <a:rPr kumimoji="1" lang="en-US" altLang="zh-CN" sz="2400">
                <a:solidFill>
                  <a:srgbClr val="000066"/>
                </a:solidFill>
                <a:latin typeface="Tahoma" panose="020B0604030504040204" pitchFamily="34" charset="0"/>
                <a:ea typeface="宋体" panose="02010600030101010101" pitchFamily="2" charset="-122"/>
              </a:rPr>
              <a:t>  </a:t>
            </a:r>
            <a:r>
              <a:rPr kumimoji="1" lang="zh-CN" altLang="en-US" sz="2400">
                <a:solidFill>
                  <a:srgbClr val="000066"/>
                </a:solidFill>
                <a:latin typeface="Tahoma" panose="020B0604030504040204" pitchFamily="34" charset="0"/>
                <a:ea typeface="宋体" panose="02010600030101010101" pitchFamily="2" charset="-122"/>
              </a:rPr>
              <a:t>并发操作带来的数据不一致性</a:t>
            </a:r>
          </a:p>
        </p:txBody>
      </p:sp>
      <p:sp>
        <p:nvSpPr>
          <p:cNvPr id="20" name="Rectangle 18"/>
          <p:cNvSpPr>
            <a:spLocks noChangeArrowheads="1"/>
          </p:cNvSpPr>
          <p:nvPr/>
        </p:nvSpPr>
        <p:spPr bwMode="auto">
          <a:xfrm>
            <a:off x="5237021" y="4168196"/>
            <a:ext cx="56308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115000"/>
              </a:lnSpc>
              <a:spcBef>
                <a:spcPct val="20000"/>
              </a:spcBef>
              <a:buClr>
                <a:schemeClr val="hlink"/>
              </a:buClr>
              <a:buFontTx/>
              <a:buChar char="–"/>
            </a:pPr>
            <a:r>
              <a:rPr lang="zh-CN" altLang="en-US" sz="2400">
                <a:solidFill>
                  <a:srgbClr val="CC3300"/>
                </a:solidFill>
                <a:latin typeface="Arial" panose="020B0604020202020204" pitchFamily="34" charset="0"/>
                <a:ea typeface="宋体" panose="02010600030101010101" pitchFamily="2" charset="-122"/>
              </a:rPr>
              <a:t>丢失更新</a:t>
            </a:r>
            <a:r>
              <a:rPr lang="zh-CN" altLang="en-US" sz="1800">
                <a:solidFill>
                  <a:srgbClr val="000066"/>
                </a:solidFill>
                <a:latin typeface="Arial" panose="020B0604020202020204" pitchFamily="34" charset="0"/>
                <a:ea typeface="宋体" panose="02010600030101010101" pitchFamily="2" charset="-122"/>
              </a:rPr>
              <a:t>（</a:t>
            </a:r>
            <a:r>
              <a:rPr lang="en-US" altLang="zh-CN" sz="1800">
                <a:solidFill>
                  <a:srgbClr val="000066"/>
                </a:solidFill>
                <a:latin typeface="Arial" panose="020B0604020202020204" pitchFamily="34" charset="0"/>
                <a:ea typeface="宋体" panose="02010600030101010101" pitchFamily="2" charset="-122"/>
              </a:rPr>
              <a:t>lost update</a:t>
            </a:r>
            <a:r>
              <a:rPr lang="zh-CN" altLang="en-US" sz="1800">
                <a:solidFill>
                  <a:srgbClr val="000066"/>
                </a:solidFill>
                <a:latin typeface="Arial" panose="020B0604020202020204" pitchFamily="34" charset="0"/>
                <a:ea typeface="宋体" panose="02010600030101010101" pitchFamily="2" charset="-122"/>
              </a:rPr>
              <a:t>）</a:t>
            </a:r>
          </a:p>
          <a:p>
            <a:pPr algn="just" eaLnBrk="1" hangingPunct="1">
              <a:lnSpc>
                <a:spcPct val="115000"/>
              </a:lnSpc>
              <a:spcBef>
                <a:spcPct val="20000"/>
              </a:spcBef>
              <a:buClr>
                <a:schemeClr val="hlink"/>
              </a:buClr>
              <a:buFontTx/>
              <a:buChar char="–"/>
            </a:pPr>
            <a:r>
              <a:rPr lang="zh-CN" altLang="en-US" sz="2400">
                <a:solidFill>
                  <a:srgbClr val="CC3300"/>
                </a:solidFill>
                <a:latin typeface="Arial" panose="020B0604020202020204" pitchFamily="34" charset="0"/>
                <a:ea typeface="宋体" panose="02010600030101010101" pitchFamily="2" charset="-122"/>
              </a:rPr>
              <a:t>不可重复读</a:t>
            </a:r>
            <a:r>
              <a:rPr lang="zh-CN" altLang="en-US" sz="1800">
                <a:solidFill>
                  <a:srgbClr val="000066"/>
                </a:solidFill>
                <a:latin typeface="Arial" panose="020B0604020202020204" pitchFamily="34" charset="0"/>
                <a:ea typeface="宋体" panose="02010600030101010101" pitchFamily="2" charset="-122"/>
              </a:rPr>
              <a:t>（</a:t>
            </a:r>
            <a:r>
              <a:rPr lang="en-US" altLang="zh-CN" sz="1800">
                <a:solidFill>
                  <a:srgbClr val="000066"/>
                </a:solidFill>
                <a:latin typeface="Arial" panose="020B0604020202020204" pitchFamily="34" charset="0"/>
                <a:ea typeface="宋体" panose="02010600030101010101" pitchFamily="2" charset="-122"/>
              </a:rPr>
              <a:t>non-repeatable read</a:t>
            </a:r>
            <a:r>
              <a:rPr lang="zh-CN" altLang="en-US" sz="1800">
                <a:solidFill>
                  <a:srgbClr val="000066"/>
                </a:solidFill>
                <a:latin typeface="Arial" panose="020B0604020202020204" pitchFamily="34" charset="0"/>
                <a:ea typeface="宋体" panose="02010600030101010101" pitchFamily="2" charset="-122"/>
              </a:rPr>
              <a:t>）</a:t>
            </a:r>
          </a:p>
          <a:p>
            <a:pPr algn="just" eaLnBrk="1" hangingPunct="1">
              <a:lnSpc>
                <a:spcPct val="115000"/>
              </a:lnSpc>
              <a:spcBef>
                <a:spcPct val="20000"/>
              </a:spcBef>
              <a:buClr>
                <a:schemeClr val="hlink"/>
              </a:buClr>
              <a:buFontTx/>
              <a:buChar char="–"/>
            </a:pPr>
            <a:r>
              <a:rPr lang="zh-CN" altLang="en-US" sz="2400">
                <a:solidFill>
                  <a:srgbClr val="CC3300"/>
                </a:solidFill>
                <a:latin typeface="Arial" panose="020B0604020202020204" pitchFamily="34" charset="0"/>
                <a:ea typeface="宋体" panose="02010600030101010101" pitchFamily="2" charset="-122"/>
              </a:rPr>
              <a:t>读“脏”数据</a:t>
            </a:r>
            <a:r>
              <a:rPr lang="zh-CN" altLang="en-US" sz="1800">
                <a:solidFill>
                  <a:srgbClr val="000066"/>
                </a:solidFill>
                <a:latin typeface="Arial" panose="020B0604020202020204" pitchFamily="34" charset="0"/>
                <a:ea typeface="宋体" panose="02010600030101010101" pitchFamily="2" charset="-122"/>
              </a:rPr>
              <a:t>（</a:t>
            </a:r>
            <a:r>
              <a:rPr lang="en-US" altLang="zh-CN" sz="1800">
                <a:solidFill>
                  <a:srgbClr val="000066"/>
                </a:solidFill>
                <a:latin typeface="Arial" panose="020B0604020202020204" pitchFamily="34" charset="0"/>
                <a:ea typeface="宋体" panose="02010600030101010101" pitchFamily="2" charset="-122"/>
              </a:rPr>
              <a:t>dirty read</a:t>
            </a:r>
            <a:r>
              <a:rPr lang="zh-CN" altLang="en-US" sz="1800">
                <a:solidFill>
                  <a:srgbClr val="000066"/>
                </a:solidFill>
                <a:latin typeface="Arial" panose="020B0604020202020204" pitchFamily="34" charset="0"/>
                <a:ea typeface="宋体" panose="02010600030101010101" pitchFamily="2" charset="-122"/>
              </a:rPr>
              <a:t>）</a:t>
            </a:r>
          </a:p>
        </p:txBody>
      </p:sp>
    </p:spTree>
    <p:extLst>
      <p:ext uri="{BB962C8B-B14F-4D97-AF65-F5344CB8AC3E}">
        <p14:creationId xmlns:p14="http://schemas.microsoft.com/office/powerpoint/2010/main" val="1686152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blinds(horizontal)">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blinds(horizontal)">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blinds(horizontal)">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xEl>
                                              <p:pRg st="0" end="0"/>
                                            </p:txEl>
                                          </p:spTgt>
                                        </p:tgtEl>
                                        <p:attrNameLst>
                                          <p:attrName>style.visibility</p:attrName>
                                        </p:attrNameLst>
                                      </p:cBhvr>
                                      <p:to>
                                        <p:strVal val="visible"/>
                                      </p:to>
                                    </p:set>
                                    <p:animEffect transition="in" filter="blinds(horizontal)">
                                      <p:cBhvr>
                                        <p:cTn id="32" dur="500"/>
                                        <p:tgtEl>
                                          <p:spTgt spid="2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
                                            <p:txEl>
                                              <p:pRg st="1" end="1"/>
                                            </p:txEl>
                                          </p:spTgt>
                                        </p:tgtEl>
                                        <p:attrNameLst>
                                          <p:attrName>style.visibility</p:attrName>
                                        </p:attrNameLst>
                                      </p:cBhvr>
                                      <p:to>
                                        <p:strVal val="visible"/>
                                      </p:to>
                                    </p:set>
                                    <p:animEffect transition="in" filter="blinds(horizontal)">
                                      <p:cBhvr>
                                        <p:cTn id="37" dur="500"/>
                                        <p:tgtEl>
                                          <p:spTgt spid="2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
                                            <p:txEl>
                                              <p:pRg st="2" end="2"/>
                                            </p:txEl>
                                          </p:spTgt>
                                        </p:tgtEl>
                                        <p:attrNameLst>
                                          <p:attrName>style.visibility</p:attrName>
                                        </p:attrNameLst>
                                      </p:cBhvr>
                                      <p:to>
                                        <p:strVal val="visible"/>
                                      </p:to>
                                    </p:set>
                                    <p:animEffect transition="in" filter="blinds(horizontal)">
                                      <p:cBhvr>
                                        <p:cTn id="42"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bldLvl="5"/>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6196494"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9.2.1 </a:t>
            </a:r>
            <a:r>
              <a:rPr lang="zh-CN" altLang="en-US" sz="2800" b="1" dirty="0">
                <a:solidFill>
                  <a:schemeClr val="bg1"/>
                </a:solidFill>
                <a:latin typeface="微软雅黑" panose="020B0503020204020204" pitchFamily="34" charset="-122"/>
                <a:ea typeface="微软雅黑" panose="020B0503020204020204" pitchFamily="34" charset="-122"/>
              </a:rPr>
              <a:t>并发操作与数据的不一致性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1399309" y="105294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en-US" altLang="zh-CN">
                <a:solidFill>
                  <a:srgbClr val="CC3300"/>
                </a:solidFill>
                <a:latin typeface="Tahoma" panose="020B0604030504040204" pitchFamily="34" charset="0"/>
                <a:ea typeface="宋体" panose="02010600030101010101" pitchFamily="2" charset="-122"/>
              </a:rPr>
              <a:t>1. </a:t>
            </a:r>
            <a:r>
              <a:rPr kumimoji="1" lang="zh-CN" altLang="en-US">
                <a:solidFill>
                  <a:srgbClr val="CC3300"/>
                </a:solidFill>
                <a:latin typeface="Tahoma" panose="020B0604030504040204" pitchFamily="34" charset="0"/>
                <a:ea typeface="宋体" panose="02010600030101010101" pitchFamily="2" charset="-122"/>
              </a:rPr>
              <a:t>丢失更新</a:t>
            </a:r>
          </a:p>
        </p:txBody>
      </p:sp>
      <p:sp>
        <p:nvSpPr>
          <p:cNvPr id="6" name="Rectangle 4"/>
          <p:cNvSpPr txBox="1">
            <a:spLocks noChangeArrowheads="1"/>
          </p:cNvSpPr>
          <p:nvPr/>
        </p:nvSpPr>
        <p:spPr bwMode="auto">
          <a:xfrm>
            <a:off x="1551709" y="1738745"/>
            <a:ext cx="4114800" cy="403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30000"/>
              </a:lnSpc>
              <a:buClr>
                <a:schemeClr val="accent5"/>
              </a:buClr>
            </a:pPr>
            <a:r>
              <a:rPr lang="zh-CN" altLang="en-US" b="1" dirty="0" smtClean="0">
                <a:solidFill>
                  <a:srgbClr val="000066"/>
                </a:solidFill>
              </a:rPr>
              <a:t>指两个事务</a:t>
            </a:r>
            <a:r>
              <a:rPr lang="en-US" altLang="zh-CN" b="1" dirty="0" err="1" smtClean="0">
                <a:solidFill>
                  <a:srgbClr val="000066"/>
                </a:solidFill>
              </a:rPr>
              <a:t>T1</a:t>
            </a:r>
            <a:r>
              <a:rPr lang="zh-CN" altLang="en-US" b="1" dirty="0" smtClean="0">
                <a:solidFill>
                  <a:srgbClr val="000066"/>
                </a:solidFill>
              </a:rPr>
              <a:t>与</a:t>
            </a:r>
            <a:r>
              <a:rPr lang="en-US" altLang="zh-CN" b="1" dirty="0" err="1" smtClean="0">
                <a:solidFill>
                  <a:srgbClr val="000066"/>
                </a:solidFill>
              </a:rPr>
              <a:t>T2</a:t>
            </a:r>
            <a:r>
              <a:rPr lang="zh-CN" altLang="en-US" b="1" dirty="0" smtClean="0">
                <a:solidFill>
                  <a:srgbClr val="000066"/>
                </a:solidFill>
              </a:rPr>
              <a:t>从数据库中读入同一数据并修改，</a:t>
            </a:r>
            <a:r>
              <a:rPr lang="en-US" altLang="zh-CN" b="1" dirty="0" err="1" smtClean="0">
                <a:solidFill>
                  <a:srgbClr val="000066"/>
                </a:solidFill>
              </a:rPr>
              <a:t>T2</a:t>
            </a:r>
            <a:r>
              <a:rPr lang="zh-CN" altLang="en-US" b="1" dirty="0" smtClean="0">
                <a:solidFill>
                  <a:srgbClr val="000066"/>
                </a:solidFill>
              </a:rPr>
              <a:t>的提交结果破坏了</a:t>
            </a:r>
            <a:r>
              <a:rPr lang="en-US" altLang="zh-CN" b="1" dirty="0" err="1" smtClean="0">
                <a:solidFill>
                  <a:srgbClr val="000066"/>
                </a:solidFill>
              </a:rPr>
              <a:t>T1</a:t>
            </a:r>
            <a:r>
              <a:rPr lang="zh-CN" altLang="en-US" b="1" dirty="0" smtClean="0">
                <a:solidFill>
                  <a:srgbClr val="000066"/>
                </a:solidFill>
              </a:rPr>
              <a:t>提交的结果，导致</a:t>
            </a:r>
            <a:r>
              <a:rPr lang="en-US" altLang="zh-CN" b="1" dirty="0" err="1" smtClean="0">
                <a:solidFill>
                  <a:srgbClr val="000066"/>
                </a:solidFill>
              </a:rPr>
              <a:t>T1</a:t>
            </a:r>
            <a:r>
              <a:rPr lang="zh-CN" altLang="en-US" b="1" dirty="0" smtClean="0">
                <a:solidFill>
                  <a:srgbClr val="000066"/>
                </a:solidFill>
              </a:rPr>
              <a:t>的修改被丢失。</a:t>
            </a:r>
            <a:endParaRPr lang="zh-CN" altLang="en-US" b="1" dirty="0" smtClean="0">
              <a:solidFill>
                <a:srgbClr val="000066"/>
              </a:solidFill>
            </a:endParaRPr>
          </a:p>
        </p:txBody>
      </p:sp>
      <p:graphicFrame>
        <p:nvGraphicFramePr>
          <p:cNvPr id="7" name="Group 5"/>
          <p:cNvGraphicFramePr>
            <a:graphicFrameLocks noGrp="1"/>
          </p:cNvGraphicFramePr>
          <p:nvPr>
            <p:extLst>
              <p:ext uri="{D42A27DB-BD31-4B8C-83A1-F6EECF244321}">
                <p14:modId xmlns:p14="http://schemas.microsoft.com/office/powerpoint/2010/main" val="2247279296"/>
              </p:ext>
            </p:extLst>
          </p:nvPr>
        </p:nvGraphicFramePr>
        <p:xfrm>
          <a:off x="6199909" y="1391083"/>
          <a:ext cx="3200400" cy="3848100"/>
        </p:xfrm>
        <a:graphic>
          <a:graphicData uri="http://schemas.openxmlformats.org/drawingml/2006/table">
            <a:tbl>
              <a:tblPr/>
              <a:tblGrid>
                <a:gridCol w="1768475"/>
                <a:gridCol w="1431925"/>
              </a:tblGrid>
              <a:tr h="3984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T</a:t>
                      </a:r>
                      <a:r>
                        <a:rPr kumimoji="0" lang="en-US" altLang="zh-CN" sz="2000" b="1" i="0" u="none" strike="noStrike" cap="none" normalizeH="0" baseline="-25000" smtClean="0">
                          <a:ln>
                            <a:noFill/>
                          </a:ln>
                          <a:solidFill>
                            <a:srgbClr val="669900"/>
                          </a:solidFill>
                          <a:effectLst/>
                          <a:latin typeface="Arial" charset="0"/>
                          <a:ea typeface="宋体" pitchFamily="2" charset="-122"/>
                        </a:rPr>
                        <a:t>1</a:t>
                      </a:r>
                    </a:p>
                  </a:txBody>
                  <a:tcPr marL="90000" marR="900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T</a:t>
                      </a:r>
                      <a:r>
                        <a:rPr kumimoji="0" lang="en-US" altLang="zh-CN" sz="2000" b="1" i="0" u="none" strike="noStrike" cap="none" normalizeH="0" baseline="-25000" smtClean="0">
                          <a:ln>
                            <a:noFill/>
                          </a:ln>
                          <a:solidFill>
                            <a:srgbClr val="669900"/>
                          </a:solidFill>
                          <a:effectLst/>
                          <a:latin typeface="Arial" charset="0"/>
                          <a:ea typeface="宋体" pitchFamily="2" charset="-122"/>
                        </a:rPr>
                        <a:t>2</a:t>
                      </a:r>
                    </a:p>
                  </a:txBody>
                  <a:tcPr marL="90000" marR="90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96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① </a:t>
                      </a:r>
                      <a:r>
                        <a:rPr kumimoji="0" lang="zh-CN" altLang="en-US" sz="2000" b="1" i="0" u="none" strike="noStrike" cap="none" normalizeH="0" baseline="0" smtClean="0">
                          <a:ln>
                            <a:noFill/>
                          </a:ln>
                          <a:solidFill>
                            <a:srgbClr val="669900"/>
                          </a:solidFill>
                          <a:effectLst/>
                          <a:latin typeface="Arial" charset="0"/>
                          <a:ea typeface="宋体" pitchFamily="2" charset="-122"/>
                        </a:rPr>
                        <a:t>读</a:t>
                      </a:r>
                      <a:r>
                        <a:rPr kumimoji="0" lang="en-US" altLang="zh-CN" sz="2000" b="1" i="0" u="none" strike="noStrike" cap="none" normalizeH="0" baseline="0" smtClean="0">
                          <a:ln>
                            <a:noFill/>
                          </a:ln>
                          <a:solidFill>
                            <a:srgbClr val="669900"/>
                          </a:solidFill>
                          <a:effectLst/>
                          <a:latin typeface="Arial" charset="0"/>
                          <a:ea typeface="宋体" pitchFamily="2" charset="-122"/>
                        </a:rPr>
                        <a:t>A=16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②</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③ A←A-1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r>
                        <a:rPr kumimoji="0" lang="zh-CN" altLang="en-US" sz="2000" b="1" i="0" u="none" strike="noStrike" cap="none" normalizeH="0" baseline="0" smtClean="0">
                          <a:ln>
                            <a:noFill/>
                          </a:ln>
                          <a:solidFill>
                            <a:srgbClr val="669900"/>
                          </a:solidFill>
                          <a:effectLst/>
                          <a:latin typeface="Arial" charset="0"/>
                          <a:ea typeface="宋体" pitchFamily="2" charset="-122"/>
                        </a:rPr>
                        <a:t>写回</a:t>
                      </a:r>
                      <a:r>
                        <a:rPr kumimoji="0" lang="en-US" altLang="zh-CN" sz="2000" b="1" i="0" u="none" strike="noStrike" cap="none" normalizeH="0" baseline="0" smtClean="0">
                          <a:ln>
                            <a:noFill/>
                          </a:ln>
                          <a:solidFill>
                            <a:srgbClr val="669900"/>
                          </a:solidFill>
                          <a:effectLst/>
                          <a:latin typeface="Arial" charset="0"/>
                          <a:ea typeface="宋体" pitchFamily="2" charset="-122"/>
                        </a:rPr>
                        <a:t>A=15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④</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smtClean="0">
                        <a:ln>
                          <a:noFill/>
                        </a:ln>
                        <a:solidFill>
                          <a:srgbClr val="669900"/>
                        </a:solidFill>
                        <a:effectLst/>
                        <a:latin typeface="Arial" charset="0"/>
                        <a:ea typeface="宋体" pitchFamily="2" charset="-122"/>
                      </a:endParaRPr>
                    </a:p>
                  </a:txBody>
                  <a:tcPr marL="90000" marR="900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669900"/>
                          </a:solidFill>
                          <a:effectLst/>
                          <a:latin typeface="Arial" charset="0"/>
                          <a:ea typeface="宋体" pitchFamily="2" charset="-122"/>
                        </a:rPr>
                        <a:t> </a:t>
                      </a:r>
                      <a:endParaRPr kumimoji="0" lang="en-US" altLang="zh-CN" sz="2000" b="1" i="0" u="none" strike="noStrike" cap="none" normalizeH="0" baseline="0" smtClean="0">
                        <a:ln>
                          <a:noFill/>
                        </a:ln>
                        <a:solidFill>
                          <a:srgbClr val="669900"/>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669900"/>
                          </a:solidFill>
                          <a:effectLst/>
                          <a:latin typeface="Arial" charset="0"/>
                          <a:ea typeface="宋体" pitchFamily="2" charset="-122"/>
                        </a:rPr>
                        <a:t>读</a:t>
                      </a:r>
                      <a:r>
                        <a:rPr kumimoji="0" lang="en-US" altLang="zh-CN" sz="2000" b="1" i="0" u="none" strike="noStrike" cap="none" normalizeH="0" baseline="0" smtClean="0">
                          <a:ln>
                            <a:noFill/>
                          </a:ln>
                          <a:solidFill>
                            <a:srgbClr val="669900"/>
                          </a:solidFill>
                          <a:effectLst/>
                          <a:latin typeface="Arial" charset="0"/>
                          <a:ea typeface="宋体" pitchFamily="2" charset="-122"/>
                        </a:rPr>
                        <a:t>A=16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A←A-3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669900"/>
                          </a:solidFill>
                          <a:effectLst/>
                          <a:latin typeface="Arial" charset="0"/>
                          <a:ea typeface="宋体" pitchFamily="2" charset="-122"/>
                        </a:rPr>
                        <a:t>写回</a:t>
                      </a:r>
                      <a:r>
                        <a:rPr kumimoji="0" lang="en-US" altLang="zh-CN" sz="2000" b="1" i="0" u="none" strike="noStrike" cap="none" normalizeH="0" baseline="0" smtClean="0">
                          <a:ln>
                            <a:noFill/>
                          </a:ln>
                          <a:solidFill>
                            <a:srgbClr val="669900"/>
                          </a:solidFill>
                          <a:effectLst/>
                          <a:latin typeface="Arial" charset="0"/>
                          <a:ea typeface="宋体" pitchFamily="2" charset="-122"/>
                        </a:rPr>
                        <a:t>A=13</a:t>
                      </a:r>
                    </a:p>
                  </a:txBody>
                  <a:tcPr marL="90000" marR="90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0369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749685"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9.2.1 </a:t>
            </a:r>
            <a:r>
              <a:rPr lang="zh-CN" altLang="en-US" sz="2800" b="1" dirty="0">
                <a:solidFill>
                  <a:schemeClr val="bg1"/>
                </a:solidFill>
                <a:latin typeface="微软雅黑" panose="020B0503020204020204" pitchFamily="34" charset="-122"/>
                <a:ea typeface="微软雅黑" panose="020B0503020204020204" pitchFamily="34" charset="-122"/>
              </a:rPr>
              <a:t>并发操作与数据的不一致性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1264228" y="886691"/>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en-US" altLang="zh-CN">
                <a:solidFill>
                  <a:srgbClr val="CC3300"/>
                </a:solidFill>
                <a:latin typeface="Tahoma" panose="020B0604030504040204" pitchFamily="34" charset="0"/>
                <a:ea typeface="宋体" panose="02010600030101010101" pitchFamily="2" charset="-122"/>
              </a:rPr>
              <a:t>2. </a:t>
            </a:r>
            <a:r>
              <a:rPr kumimoji="1" lang="zh-CN" altLang="en-US">
                <a:solidFill>
                  <a:srgbClr val="CC3300"/>
                </a:solidFill>
                <a:latin typeface="Tahoma" panose="020B0604030504040204" pitchFamily="34" charset="0"/>
                <a:ea typeface="宋体" panose="02010600030101010101" pitchFamily="2" charset="-122"/>
              </a:rPr>
              <a:t>不可重复读</a:t>
            </a:r>
          </a:p>
        </p:txBody>
      </p:sp>
      <p:sp>
        <p:nvSpPr>
          <p:cNvPr id="6" name="Rectangle 4"/>
          <p:cNvSpPr txBox="1">
            <a:spLocks noChangeArrowheads="1"/>
          </p:cNvSpPr>
          <p:nvPr/>
        </p:nvSpPr>
        <p:spPr bwMode="auto">
          <a:xfrm>
            <a:off x="1416628" y="1572491"/>
            <a:ext cx="3810000" cy="403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30000"/>
              </a:lnSpc>
              <a:buClr>
                <a:schemeClr val="accent5"/>
              </a:buClr>
            </a:pPr>
            <a:r>
              <a:rPr lang="zh-CN" altLang="en-US" b="1" dirty="0" smtClean="0">
                <a:solidFill>
                  <a:srgbClr val="000066"/>
                </a:solidFill>
              </a:rPr>
              <a:t>指</a:t>
            </a:r>
            <a:r>
              <a:rPr lang="en-US" altLang="zh-CN" b="1" dirty="0" err="1" smtClean="0">
                <a:solidFill>
                  <a:srgbClr val="000066"/>
                </a:solidFill>
              </a:rPr>
              <a:t>T1</a:t>
            </a:r>
            <a:r>
              <a:rPr lang="zh-CN" altLang="en-US" b="1" dirty="0" smtClean="0">
                <a:solidFill>
                  <a:srgbClr val="000066"/>
                </a:solidFill>
              </a:rPr>
              <a:t>读取数据后，</a:t>
            </a:r>
            <a:r>
              <a:rPr lang="en-US" altLang="zh-CN" b="1" dirty="0" err="1" smtClean="0">
                <a:solidFill>
                  <a:srgbClr val="000066"/>
                </a:solidFill>
              </a:rPr>
              <a:t>T2</a:t>
            </a:r>
            <a:r>
              <a:rPr lang="zh-CN" altLang="en-US" b="1" dirty="0" smtClean="0">
                <a:solidFill>
                  <a:srgbClr val="000066"/>
                </a:solidFill>
              </a:rPr>
              <a:t>执行更新操作，使</a:t>
            </a:r>
            <a:r>
              <a:rPr lang="en-US" altLang="zh-CN" b="1" dirty="0" err="1" smtClean="0">
                <a:solidFill>
                  <a:srgbClr val="000066"/>
                </a:solidFill>
              </a:rPr>
              <a:t>T1</a:t>
            </a:r>
            <a:r>
              <a:rPr lang="zh-CN" altLang="en-US" b="1" dirty="0" smtClean="0">
                <a:solidFill>
                  <a:srgbClr val="000066"/>
                </a:solidFill>
              </a:rPr>
              <a:t>无法再现前一次读取结果。</a:t>
            </a:r>
          </a:p>
          <a:p>
            <a:pPr algn="just" eaLnBrk="1" hangingPunct="1">
              <a:lnSpc>
                <a:spcPct val="130000"/>
              </a:lnSpc>
              <a:buFontTx/>
              <a:buNone/>
            </a:pPr>
            <a:endParaRPr lang="en-US" altLang="zh-CN" b="1" dirty="0" smtClean="0">
              <a:solidFill>
                <a:srgbClr val="000066"/>
              </a:solidFill>
            </a:endParaRPr>
          </a:p>
        </p:txBody>
      </p:sp>
      <p:grpSp>
        <p:nvGrpSpPr>
          <p:cNvPr id="7" name="Group 5"/>
          <p:cNvGrpSpPr>
            <a:grpSpLocks/>
          </p:cNvGrpSpPr>
          <p:nvPr/>
        </p:nvGrpSpPr>
        <p:grpSpPr bwMode="auto">
          <a:xfrm>
            <a:off x="5607628" y="1191491"/>
            <a:ext cx="3505200" cy="4079875"/>
            <a:chOff x="2688" y="1152"/>
            <a:chExt cx="2208" cy="2570"/>
          </a:xfrm>
        </p:grpSpPr>
        <p:sp>
          <p:nvSpPr>
            <p:cNvPr id="8" name="Rectangle 6"/>
            <p:cNvSpPr>
              <a:spLocks noChangeArrowheads="1"/>
            </p:cNvSpPr>
            <p:nvPr/>
          </p:nvSpPr>
          <p:spPr bwMode="auto">
            <a:xfrm>
              <a:off x="3892" y="1402"/>
              <a:ext cx="1004" cy="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800">
                  <a:solidFill>
                    <a:srgbClr val="669900"/>
                  </a:solidFill>
                  <a:latin typeface="Arial" panose="020B0604020202020204" pitchFamily="34" charset="0"/>
                  <a:ea typeface="宋体" panose="02010600030101010101" pitchFamily="2" charset="-122"/>
                </a:rPr>
                <a:t> </a:t>
              </a:r>
              <a:endParaRPr lang="en-US" altLang="zh-CN" sz="2000">
                <a:solidFill>
                  <a:srgbClr val="669900"/>
                </a:solidFill>
                <a:latin typeface="Arial" panose="020B0604020202020204" pitchFamily="34" charset="0"/>
                <a:ea typeface="宋体" panose="02010600030101010101" pitchFamily="2" charset="-122"/>
              </a:endParaRP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zh-CN" altLang="en-US" sz="2000">
                  <a:solidFill>
                    <a:srgbClr val="669900"/>
                  </a:solidFill>
                  <a:latin typeface="Arial" panose="020B0604020202020204" pitchFamily="34" charset="0"/>
                  <a:ea typeface="宋体" panose="02010600030101010101" pitchFamily="2" charset="-122"/>
                </a:rPr>
                <a:t>读</a:t>
              </a:r>
              <a:r>
                <a:rPr lang="en-US" altLang="zh-CN" sz="2000">
                  <a:solidFill>
                    <a:srgbClr val="669900"/>
                  </a:solidFill>
                  <a:latin typeface="Arial" panose="020B0604020202020204" pitchFamily="34" charset="0"/>
                  <a:ea typeface="宋体" panose="02010600030101010101" pitchFamily="2" charset="-122"/>
                </a:rPr>
                <a:t>B=100</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B←B*2</a:t>
              </a:r>
            </a:p>
            <a:p>
              <a:pPr algn="l" eaLnBrk="1" hangingPunct="1">
                <a:spcBef>
                  <a:spcPct val="20000"/>
                </a:spcBef>
              </a:pPr>
              <a:r>
                <a:rPr lang="zh-CN" altLang="en-US" sz="2000">
                  <a:solidFill>
                    <a:srgbClr val="669900"/>
                  </a:solidFill>
                  <a:latin typeface="Arial" panose="020B0604020202020204" pitchFamily="34" charset="0"/>
                  <a:ea typeface="宋体" panose="02010600030101010101" pitchFamily="2" charset="-122"/>
                </a:rPr>
                <a:t>写回</a:t>
              </a:r>
              <a:r>
                <a:rPr lang="en-US" altLang="zh-CN" sz="2000">
                  <a:solidFill>
                    <a:srgbClr val="669900"/>
                  </a:solidFill>
                  <a:latin typeface="Arial" panose="020B0604020202020204" pitchFamily="34" charset="0"/>
                  <a:ea typeface="宋体" panose="02010600030101010101" pitchFamily="2" charset="-122"/>
                </a:rPr>
                <a:t>B=200</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endParaRPr lang="en-US" altLang="zh-CN" sz="2000">
                <a:solidFill>
                  <a:srgbClr val="669900"/>
                </a:solidFill>
                <a:latin typeface="Arial" panose="020B0604020202020204" pitchFamily="34" charset="0"/>
                <a:ea typeface="宋体" panose="02010600030101010101" pitchFamily="2" charset="-122"/>
              </a:endParaRPr>
            </a:p>
          </p:txBody>
        </p:sp>
        <p:sp>
          <p:nvSpPr>
            <p:cNvPr id="9" name="Rectangle 7"/>
            <p:cNvSpPr>
              <a:spLocks noChangeArrowheads="1"/>
            </p:cNvSpPr>
            <p:nvPr/>
          </p:nvSpPr>
          <p:spPr bwMode="auto">
            <a:xfrm>
              <a:off x="2688" y="1402"/>
              <a:ext cx="1204" cy="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①</a:t>
              </a:r>
              <a:r>
                <a:rPr lang="en-US" altLang="zh-CN" sz="2000">
                  <a:solidFill>
                    <a:srgbClr val="669900"/>
                  </a:solidFill>
                  <a:latin typeface="Arial" panose="020B0604020202020204" pitchFamily="34" charset="0"/>
                  <a:ea typeface="宋体" panose="02010600030101010101" pitchFamily="2" charset="-122"/>
                  <a:cs typeface="Times New Roman" panose="02020603050405020304" pitchFamily="18" charset="0"/>
                </a:rPr>
                <a:t> </a:t>
              </a:r>
              <a:r>
                <a:rPr lang="zh-CN" altLang="en-US" sz="2000">
                  <a:solidFill>
                    <a:srgbClr val="669900"/>
                  </a:solidFill>
                  <a:latin typeface="Arial" panose="020B0604020202020204" pitchFamily="34" charset="0"/>
                  <a:ea typeface="宋体" panose="02010600030101010101" pitchFamily="2" charset="-122"/>
                </a:rPr>
                <a:t>读</a:t>
              </a:r>
              <a:r>
                <a:rPr lang="en-US" altLang="zh-CN" sz="2000">
                  <a:solidFill>
                    <a:srgbClr val="669900"/>
                  </a:solidFill>
                  <a:latin typeface="Arial" panose="020B0604020202020204" pitchFamily="34" charset="0"/>
                  <a:ea typeface="宋体" panose="02010600030101010101" pitchFamily="2" charset="-122"/>
                </a:rPr>
                <a:t>A=50</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r>
                <a:rPr lang="zh-CN" altLang="en-US" sz="2000">
                  <a:solidFill>
                    <a:srgbClr val="669900"/>
                  </a:solidFill>
                  <a:latin typeface="Arial" panose="020B0604020202020204" pitchFamily="34" charset="0"/>
                  <a:ea typeface="宋体" panose="02010600030101010101" pitchFamily="2" charset="-122"/>
                </a:rPr>
                <a:t>读</a:t>
              </a:r>
              <a:r>
                <a:rPr lang="en-US" altLang="zh-CN" sz="2000">
                  <a:solidFill>
                    <a:srgbClr val="669900"/>
                  </a:solidFill>
                  <a:latin typeface="Arial" panose="020B0604020202020204" pitchFamily="34" charset="0"/>
                  <a:ea typeface="宋体" panose="02010600030101010101" pitchFamily="2" charset="-122"/>
                </a:rPr>
                <a:t>B=100</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r>
                <a:rPr lang="zh-CN" altLang="en-US" sz="2000">
                  <a:solidFill>
                    <a:srgbClr val="669900"/>
                  </a:solidFill>
                  <a:latin typeface="Arial" panose="020B0604020202020204" pitchFamily="34" charset="0"/>
                  <a:ea typeface="宋体" panose="02010600030101010101" pitchFamily="2" charset="-122"/>
                </a:rPr>
                <a:t>求和</a:t>
              </a:r>
              <a:r>
                <a:rPr lang="en-US" altLang="zh-CN" sz="2000">
                  <a:solidFill>
                    <a:srgbClr val="669900"/>
                  </a:solidFill>
                  <a:latin typeface="Arial" panose="020B0604020202020204" pitchFamily="34" charset="0"/>
                  <a:ea typeface="宋体" panose="02010600030101010101" pitchFamily="2" charset="-122"/>
                </a:rPr>
                <a:t>=150</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②</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③ </a:t>
              </a:r>
              <a:r>
                <a:rPr lang="zh-CN" altLang="en-US" sz="2000">
                  <a:solidFill>
                    <a:srgbClr val="669900"/>
                  </a:solidFill>
                  <a:latin typeface="Arial" panose="020B0604020202020204" pitchFamily="34" charset="0"/>
                  <a:ea typeface="宋体" panose="02010600030101010101" pitchFamily="2" charset="-122"/>
                </a:rPr>
                <a:t>读</a:t>
              </a:r>
              <a:r>
                <a:rPr lang="en-US" altLang="zh-CN" sz="2000">
                  <a:solidFill>
                    <a:srgbClr val="669900"/>
                  </a:solidFill>
                  <a:latin typeface="Arial" panose="020B0604020202020204" pitchFamily="34" charset="0"/>
                  <a:ea typeface="宋体" panose="02010600030101010101" pitchFamily="2" charset="-122"/>
                </a:rPr>
                <a:t>A=50</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r>
                <a:rPr lang="zh-CN" altLang="en-US" sz="2000">
                  <a:solidFill>
                    <a:srgbClr val="669900"/>
                  </a:solidFill>
                  <a:latin typeface="Arial" panose="020B0604020202020204" pitchFamily="34" charset="0"/>
                  <a:ea typeface="宋体" panose="02010600030101010101" pitchFamily="2" charset="-122"/>
                </a:rPr>
                <a:t>读</a:t>
              </a:r>
              <a:r>
                <a:rPr lang="en-US" altLang="zh-CN" sz="2000">
                  <a:solidFill>
                    <a:srgbClr val="669900"/>
                  </a:solidFill>
                  <a:latin typeface="Arial" panose="020B0604020202020204" pitchFamily="34" charset="0"/>
                  <a:ea typeface="宋体" panose="02010600030101010101" pitchFamily="2" charset="-122"/>
                </a:rPr>
                <a:t>B=200</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r>
                <a:rPr lang="zh-CN" altLang="en-US" sz="2000">
                  <a:solidFill>
                    <a:srgbClr val="669900"/>
                  </a:solidFill>
                  <a:latin typeface="Arial" panose="020B0604020202020204" pitchFamily="34" charset="0"/>
                  <a:ea typeface="宋体" panose="02010600030101010101" pitchFamily="2" charset="-122"/>
                </a:rPr>
                <a:t>求和</a:t>
              </a:r>
              <a:r>
                <a:rPr lang="en-US" altLang="zh-CN" sz="2000">
                  <a:solidFill>
                    <a:srgbClr val="669900"/>
                  </a:solidFill>
                  <a:latin typeface="Arial" panose="020B0604020202020204" pitchFamily="34" charset="0"/>
                  <a:ea typeface="宋体" panose="02010600030101010101" pitchFamily="2" charset="-122"/>
                </a:rPr>
                <a:t>=250</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r>
                <a:rPr lang="zh-CN" altLang="en-US" sz="2000">
                  <a:solidFill>
                    <a:srgbClr val="669900"/>
                  </a:solidFill>
                  <a:latin typeface="Arial" panose="020B0604020202020204" pitchFamily="34" charset="0"/>
                  <a:ea typeface="宋体" panose="02010600030101010101" pitchFamily="2" charset="-122"/>
                </a:rPr>
                <a:t>验算不对</a:t>
              </a:r>
              <a:r>
                <a:rPr lang="en-US" altLang="zh-CN" sz="2000">
                  <a:solidFill>
                    <a:srgbClr val="669900"/>
                  </a:solidFill>
                  <a:latin typeface="Arial" panose="020B0604020202020204" pitchFamily="34" charset="0"/>
                  <a:ea typeface="宋体" panose="02010600030101010101" pitchFamily="2" charset="-122"/>
                </a:rPr>
                <a:t>) </a:t>
              </a:r>
            </a:p>
          </p:txBody>
        </p:sp>
        <p:sp>
          <p:nvSpPr>
            <p:cNvPr id="10" name="Rectangle 8"/>
            <p:cNvSpPr>
              <a:spLocks noChangeArrowheads="1"/>
            </p:cNvSpPr>
            <p:nvPr/>
          </p:nvSpPr>
          <p:spPr bwMode="auto">
            <a:xfrm>
              <a:off x="3892" y="1152"/>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T</a:t>
              </a:r>
              <a:r>
                <a:rPr lang="en-US" altLang="zh-CN" sz="2000" baseline="-25000">
                  <a:solidFill>
                    <a:srgbClr val="669900"/>
                  </a:solidFill>
                  <a:latin typeface="Arial" panose="020B0604020202020204" pitchFamily="34" charset="0"/>
                  <a:ea typeface="宋体" panose="02010600030101010101" pitchFamily="2" charset="-122"/>
                </a:rPr>
                <a:t>2</a:t>
              </a:r>
            </a:p>
          </p:txBody>
        </p:sp>
        <p:sp>
          <p:nvSpPr>
            <p:cNvPr id="11" name="Rectangle 9"/>
            <p:cNvSpPr>
              <a:spLocks noChangeArrowheads="1"/>
            </p:cNvSpPr>
            <p:nvPr/>
          </p:nvSpPr>
          <p:spPr bwMode="auto">
            <a:xfrm>
              <a:off x="2688" y="1152"/>
              <a:ext cx="1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T</a:t>
              </a:r>
              <a:r>
                <a:rPr lang="en-US" altLang="zh-CN" sz="2000" baseline="-25000">
                  <a:solidFill>
                    <a:srgbClr val="669900"/>
                  </a:solidFill>
                  <a:latin typeface="Arial" panose="020B0604020202020204" pitchFamily="34" charset="0"/>
                  <a:ea typeface="宋体" panose="02010600030101010101" pitchFamily="2" charset="-122"/>
                </a:rPr>
                <a:t>1</a:t>
              </a:r>
            </a:p>
          </p:txBody>
        </p:sp>
        <p:sp>
          <p:nvSpPr>
            <p:cNvPr id="12" name="Line 10"/>
            <p:cNvSpPr>
              <a:spLocks noChangeShapeType="1"/>
            </p:cNvSpPr>
            <p:nvPr/>
          </p:nvSpPr>
          <p:spPr bwMode="auto">
            <a:xfrm>
              <a:off x="2688" y="1152"/>
              <a:ext cx="22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11"/>
            <p:cNvSpPr>
              <a:spLocks noChangeShapeType="1"/>
            </p:cNvSpPr>
            <p:nvPr/>
          </p:nvSpPr>
          <p:spPr bwMode="auto">
            <a:xfrm>
              <a:off x="2688" y="1402"/>
              <a:ext cx="22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12"/>
            <p:cNvSpPr>
              <a:spLocks noChangeShapeType="1"/>
            </p:cNvSpPr>
            <p:nvPr/>
          </p:nvSpPr>
          <p:spPr bwMode="auto">
            <a:xfrm>
              <a:off x="2688" y="3722"/>
              <a:ext cx="22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13"/>
            <p:cNvSpPr>
              <a:spLocks noChangeShapeType="1"/>
            </p:cNvSpPr>
            <p:nvPr/>
          </p:nvSpPr>
          <p:spPr bwMode="auto">
            <a:xfrm>
              <a:off x="2688" y="1152"/>
              <a:ext cx="0" cy="257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Line 14"/>
            <p:cNvSpPr>
              <a:spLocks noChangeShapeType="1"/>
            </p:cNvSpPr>
            <p:nvPr/>
          </p:nvSpPr>
          <p:spPr bwMode="auto">
            <a:xfrm>
              <a:off x="3892" y="1152"/>
              <a:ext cx="0" cy="25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 name="Line 15"/>
            <p:cNvSpPr>
              <a:spLocks noChangeShapeType="1"/>
            </p:cNvSpPr>
            <p:nvPr/>
          </p:nvSpPr>
          <p:spPr bwMode="auto">
            <a:xfrm>
              <a:off x="4896" y="1152"/>
              <a:ext cx="0" cy="257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8509684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656166"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9.2.1 </a:t>
            </a:r>
            <a:r>
              <a:rPr lang="zh-CN" altLang="en-US" sz="2800" b="1" dirty="0">
                <a:solidFill>
                  <a:schemeClr val="bg1"/>
                </a:solidFill>
                <a:latin typeface="微软雅黑" panose="020B0503020204020204" pitchFamily="34" charset="-122"/>
                <a:ea typeface="微软雅黑" panose="020B0503020204020204" pitchFamily="34" charset="-122"/>
              </a:rPr>
              <a:t>并发操作与数据的不一致性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564572" y="872837"/>
            <a:ext cx="11270673" cy="487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buClr>
                <a:srgbClr val="C00000"/>
              </a:buClr>
              <a:buFont typeface="Wingdings" panose="05000000000000000000" pitchFamily="2" charset="2"/>
              <a:buChar char="Ø"/>
            </a:pPr>
            <a:r>
              <a:rPr lang="zh-CN" altLang="en-US" b="1" dirty="0" smtClean="0">
                <a:solidFill>
                  <a:srgbClr val="CC3300"/>
                </a:solidFill>
                <a:latin typeface="楷体_GB2312" pitchFamily="49" charset="-122"/>
                <a:ea typeface="楷体_GB2312" pitchFamily="49" charset="-122"/>
              </a:rPr>
              <a:t>不可重复读包括三种情况</a:t>
            </a:r>
            <a:r>
              <a:rPr lang="zh-CN" altLang="en-US" b="1" dirty="0" smtClean="0">
                <a:solidFill>
                  <a:srgbClr val="000066"/>
                </a:solidFill>
                <a:latin typeface="楷体_GB2312" pitchFamily="49" charset="-122"/>
                <a:ea typeface="楷体_GB2312" pitchFamily="49" charset="-122"/>
              </a:rPr>
              <a:t>：</a:t>
            </a:r>
          </a:p>
          <a:p>
            <a:pPr eaLnBrk="1" hangingPunct="1">
              <a:lnSpc>
                <a:spcPct val="150000"/>
              </a:lnSpc>
              <a:spcBef>
                <a:spcPct val="25000"/>
              </a:spcBef>
              <a:buClr>
                <a:schemeClr val="hlink"/>
              </a:buClr>
              <a:buFontTx/>
              <a:buChar char="–"/>
            </a:pPr>
            <a:r>
              <a:rPr lang="en-US" altLang="zh-CN" sz="2400" b="1" dirty="0" err="1" smtClean="0">
                <a:solidFill>
                  <a:srgbClr val="000066"/>
                </a:solidFill>
                <a:latin typeface="楷体_GB2312" pitchFamily="49" charset="-122"/>
                <a:ea typeface="楷体_GB2312" pitchFamily="49" charset="-122"/>
              </a:rPr>
              <a:t>T1</a:t>
            </a:r>
            <a:r>
              <a:rPr lang="zh-CN" altLang="en-US" sz="2400" b="1" dirty="0" smtClean="0">
                <a:solidFill>
                  <a:srgbClr val="000066"/>
                </a:solidFill>
                <a:latin typeface="楷体_GB2312" pitchFamily="49" charset="-122"/>
                <a:ea typeface="楷体_GB2312" pitchFamily="49" charset="-122"/>
              </a:rPr>
              <a:t>读取某一数据后，</a:t>
            </a:r>
            <a:r>
              <a:rPr lang="en-US" altLang="zh-CN" sz="2400" b="1" dirty="0" err="1" smtClean="0">
                <a:solidFill>
                  <a:srgbClr val="000066"/>
                </a:solidFill>
                <a:latin typeface="楷体_GB2312" pitchFamily="49" charset="-122"/>
                <a:ea typeface="楷体_GB2312" pitchFamily="49" charset="-122"/>
              </a:rPr>
              <a:t>T2</a:t>
            </a:r>
            <a:r>
              <a:rPr lang="zh-CN" altLang="en-US" sz="2400" b="1" dirty="0" smtClean="0">
                <a:solidFill>
                  <a:srgbClr val="000066"/>
                </a:solidFill>
                <a:latin typeface="楷体_GB2312" pitchFamily="49" charset="-122"/>
                <a:ea typeface="楷体_GB2312" pitchFamily="49" charset="-122"/>
              </a:rPr>
              <a:t>对其做了修改，当</a:t>
            </a:r>
            <a:r>
              <a:rPr lang="en-US" altLang="zh-CN" sz="2400" b="1" dirty="0" err="1" smtClean="0">
                <a:solidFill>
                  <a:srgbClr val="000066"/>
                </a:solidFill>
                <a:latin typeface="楷体_GB2312" pitchFamily="49" charset="-122"/>
                <a:ea typeface="楷体_GB2312" pitchFamily="49" charset="-122"/>
              </a:rPr>
              <a:t>T1</a:t>
            </a:r>
            <a:r>
              <a:rPr lang="zh-CN" altLang="en-US" sz="2400" b="1" dirty="0" smtClean="0">
                <a:solidFill>
                  <a:srgbClr val="000066"/>
                </a:solidFill>
                <a:latin typeface="楷体_GB2312" pitchFamily="49" charset="-122"/>
                <a:ea typeface="楷体_GB2312" pitchFamily="49" charset="-122"/>
              </a:rPr>
              <a:t>再次读该数据时，得到与前一次不同的值。</a:t>
            </a:r>
          </a:p>
          <a:p>
            <a:pPr eaLnBrk="1" hangingPunct="1">
              <a:lnSpc>
                <a:spcPct val="150000"/>
              </a:lnSpc>
              <a:spcBef>
                <a:spcPct val="25000"/>
              </a:spcBef>
              <a:buClr>
                <a:schemeClr val="hlink"/>
              </a:buClr>
              <a:buFontTx/>
              <a:buChar char="–"/>
            </a:pPr>
            <a:r>
              <a:rPr lang="en-US" altLang="zh-CN" sz="2400" b="1" dirty="0" err="1" smtClean="0">
                <a:solidFill>
                  <a:srgbClr val="000066"/>
                </a:solidFill>
                <a:latin typeface="楷体_GB2312" pitchFamily="49" charset="-122"/>
                <a:ea typeface="楷体_GB2312" pitchFamily="49" charset="-122"/>
              </a:rPr>
              <a:t>T1</a:t>
            </a:r>
            <a:r>
              <a:rPr lang="zh-CN" altLang="en-US" sz="2400" b="1" dirty="0" smtClean="0">
                <a:solidFill>
                  <a:srgbClr val="000066"/>
                </a:solidFill>
                <a:latin typeface="楷体_GB2312" pitchFamily="49" charset="-122"/>
                <a:ea typeface="楷体_GB2312" pitchFamily="49" charset="-122"/>
              </a:rPr>
              <a:t>按一定条件从数据库中读取某些数据记录后，</a:t>
            </a:r>
            <a:r>
              <a:rPr lang="en-US" altLang="zh-CN" sz="2400" b="1" dirty="0" err="1" smtClean="0">
                <a:solidFill>
                  <a:srgbClr val="000066"/>
                </a:solidFill>
                <a:latin typeface="楷体_GB2312" pitchFamily="49" charset="-122"/>
                <a:ea typeface="楷体_GB2312" pitchFamily="49" charset="-122"/>
              </a:rPr>
              <a:t>T2</a:t>
            </a:r>
            <a:r>
              <a:rPr lang="zh-CN" altLang="en-US" sz="2400" b="1" dirty="0" smtClean="0">
                <a:solidFill>
                  <a:srgbClr val="000066"/>
                </a:solidFill>
                <a:latin typeface="楷体_GB2312" pitchFamily="49" charset="-122"/>
                <a:ea typeface="楷体_GB2312" pitchFamily="49" charset="-122"/>
              </a:rPr>
              <a:t>删除了其中部分记录，当</a:t>
            </a:r>
            <a:r>
              <a:rPr lang="en-US" altLang="zh-CN" sz="2400" b="1" dirty="0" err="1" smtClean="0">
                <a:solidFill>
                  <a:srgbClr val="000066"/>
                </a:solidFill>
                <a:latin typeface="楷体_GB2312" pitchFamily="49" charset="-122"/>
                <a:ea typeface="楷体_GB2312" pitchFamily="49" charset="-122"/>
              </a:rPr>
              <a:t>T1</a:t>
            </a:r>
            <a:r>
              <a:rPr lang="zh-CN" altLang="en-US" sz="2400" b="1" dirty="0" smtClean="0">
                <a:solidFill>
                  <a:srgbClr val="000066"/>
                </a:solidFill>
                <a:latin typeface="楷体_GB2312" pitchFamily="49" charset="-122"/>
                <a:ea typeface="楷体_GB2312" pitchFamily="49" charset="-122"/>
              </a:rPr>
              <a:t>再次读取数据时，发现某些记录神密地消失了。</a:t>
            </a:r>
          </a:p>
          <a:p>
            <a:pPr eaLnBrk="1" hangingPunct="1">
              <a:lnSpc>
                <a:spcPct val="150000"/>
              </a:lnSpc>
              <a:spcBef>
                <a:spcPct val="25000"/>
              </a:spcBef>
              <a:buClr>
                <a:schemeClr val="hlink"/>
              </a:buClr>
              <a:buFontTx/>
              <a:buChar char="–"/>
            </a:pPr>
            <a:r>
              <a:rPr lang="en-US" altLang="zh-CN" sz="2400" b="1" dirty="0" err="1" smtClean="0">
                <a:solidFill>
                  <a:srgbClr val="000066"/>
                </a:solidFill>
                <a:latin typeface="楷体_GB2312" pitchFamily="49" charset="-122"/>
                <a:ea typeface="楷体_GB2312" pitchFamily="49" charset="-122"/>
              </a:rPr>
              <a:t>T1</a:t>
            </a:r>
            <a:r>
              <a:rPr lang="zh-CN" altLang="en-US" sz="2400" b="1" dirty="0" smtClean="0">
                <a:solidFill>
                  <a:srgbClr val="000066"/>
                </a:solidFill>
                <a:latin typeface="楷体_GB2312" pitchFamily="49" charset="-122"/>
                <a:ea typeface="楷体_GB2312" pitchFamily="49" charset="-122"/>
              </a:rPr>
              <a:t>按一定条件从数据库中读取某些数据记录后，</a:t>
            </a:r>
            <a:r>
              <a:rPr lang="en-US" altLang="zh-CN" sz="2400" b="1" dirty="0" err="1" smtClean="0">
                <a:solidFill>
                  <a:srgbClr val="000066"/>
                </a:solidFill>
                <a:latin typeface="楷体_GB2312" pitchFamily="49" charset="-122"/>
                <a:ea typeface="楷体_GB2312" pitchFamily="49" charset="-122"/>
              </a:rPr>
              <a:t>T2</a:t>
            </a:r>
            <a:r>
              <a:rPr lang="zh-CN" altLang="en-US" sz="2400" b="1" dirty="0" smtClean="0">
                <a:solidFill>
                  <a:srgbClr val="000066"/>
                </a:solidFill>
                <a:latin typeface="楷体_GB2312" pitchFamily="49" charset="-122"/>
                <a:ea typeface="楷体_GB2312" pitchFamily="49" charset="-122"/>
              </a:rPr>
              <a:t>插入了一些记录，当</a:t>
            </a:r>
            <a:r>
              <a:rPr lang="en-US" altLang="zh-CN" sz="2400" b="1" dirty="0" err="1" smtClean="0">
                <a:solidFill>
                  <a:srgbClr val="000066"/>
                </a:solidFill>
                <a:latin typeface="楷体_GB2312" pitchFamily="49" charset="-122"/>
                <a:ea typeface="楷体_GB2312" pitchFamily="49" charset="-122"/>
              </a:rPr>
              <a:t>T1</a:t>
            </a:r>
            <a:r>
              <a:rPr lang="zh-CN" altLang="en-US" sz="2400" b="1" dirty="0" smtClean="0">
                <a:solidFill>
                  <a:srgbClr val="000066"/>
                </a:solidFill>
                <a:latin typeface="楷体_GB2312" pitchFamily="49" charset="-122"/>
                <a:ea typeface="楷体_GB2312" pitchFamily="49" charset="-122"/>
              </a:rPr>
              <a:t>再次按相同条件读取数据时，发现多了一些记录。</a:t>
            </a:r>
          </a:p>
          <a:p>
            <a:pPr eaLnBrk="1" hangingPunct="1">
              <a:lnSpc>
                <a:spcPct val="150000"/>
              </a:lnSpc>
              <a:spcBef>
                <a:spcPct val="25000"/>
              </a:spcBef>
              <a:buClr>
                <a:schemeClr val="hlink"/>
              </a:buClr>
              <a:buFontTx/>
              <a:buChar char="–"/>
            </a:pPr>
            <a:r>
              <a:rPr lang="zh-CN" altLang="en-US" sz="2400" b="1" dirty="0" smtClean="0">
                <a:solidFill>
                  <a:srgbClr val="000066"/>
                </a:solidFill>
                <a:latin typeface="楷体_GB2312" pitchFamily="49" charset="-122"/>
                <a:ea typeface="楷体_GB2312" pitchFamily="49" charset="-122"/>
              </a:rPr>
              <a:t>后两种不可重复读有时也称为</a:t>
            </a:r>
            <a:r>
              <a:rPr lang="zh-CN" altLang="en-US" sz="2400" b="1" dirty="0" smtClean="0">
                <a:solidFill>
                  <a:srgbClr val="CC3300"/>
                </a:solidFill>
                <a:latin typeface="楷体_GB2312" pitchFamily="49" charset="-122"/>
                <a:ea typeface="楷体_GB2312" pitchFamily="49" charset="-122"/>
              </a:rPr>
              <a:t>幻影现象</a:t>
            </a:r>
            <a:r>
              <a:rPr lang="zh-CN" altLang="en-US" sz="2400" b="1" dirty="0" smtClean="0">
                <a:solidFill>
                  <a:srgbClr val="000066"/>
                </a:solidFill>
                <a:latin typeface="楷体_GB2312" pitchFamily="49" charset="-122"/>
                <a:ea typeface="楷体_GB2312" pitchFamily="49" charset="-122"/>
              </a:rPr>
              <a:t>。</a:t>
            </a:r>
            <a:endParaRPr lang="zh-CN" altLang="en-US" sz="2400" b="1" dirty="0" smtClean="0">
              <a:solidFill>
                <a:srgbClr val="000066"/>
              </a:solidFill>
              <a:latin typeface="楷体_GB2312" pitchFamily="49" charset="-122"/>
              <a:ea typeface="楷体_GB2312" pitchFamily="49" charset="-122"/>
            </a:endParaRPr>
          </a:p>
        </p:txBody>
      </p:sp>
    </p:spTree>
    <p:extLst>
      <p:ext uri="{BB962C8B-B14F-4D97-AF65-F5344CB8AC3E}">
        <p14:creationId xmlns:p14="http://schemas.microsoft.com/office/powerpoint/2010/main" val="3318049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heckerboard(across)">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checkerboard(across)">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3528291" y="1007485"/>
            <a:ext cx="8128000" cy="473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40000"/>
              </a:spcBef>
            </a:pPr>
            <a:r>
              <a:rPr lang="zh-CN" altLang="en-US" sz="4000" b="1" dirty="0" smtClean="0">
                <a:solidFill>
                  <a:srgbClr val="003300"/>
                </a:solidFill>
              </a:rPr>
              <a:t>第九章  </a:t>
            </a:r>
            <a:r>
              <a:rPr lang="zh-CN" altLang="en-US" sz="4000" b="1" dirty="0">
                <a:solidFill>
                  <a:srgbClr val="003300"/>
                </a:solidFill>
              </a:rPr>
              <a:t>数据</a:t>
            </a:r>
            <a:r>
              <a:rPr lang="zh-CN" altLang="en-US" sz="4000" b="1" dirty="0" smtClean="0">
                <a:solidFill>
                  <a:srgbClr val="003300"/>
                </a:solidFill>
              </a:rPr>
              <a:t>库</a:t>
            </a:r>
            <a:r>
              <a:rPr lang="zh-CN" altLang="en-US" sz="4000" b="1" dirty="0">
                <a:solidFill>
                  <a:srgbClr val="003300"/>
                </a:solidFill>
              </a:rPr>
              <a:t>保护</a:t>
            </a:r>
            <a:endParaRPr lang="en-US" altLang="zh-CN" sz="4000" b="1" dirty="0" smtClean="0">
              <a:solidFill>
                <a:srgbClr val="003300"/>
              </a:solidFill>
            </a:endParaRPr>
          </a:p>
          <a:p>
            <a:pPr eaLnBrk="1" hangingPunct="1">
              <a:spcBef>
                <a:spcPct val="40000"/>
              </a:spcBef>
            </a:pPr>
            <a:endParaRPr lang="en-US" altLang="zh-CN" b="1" dirty="0" smtClean="0"/>
          </a:p>
          <a:p>
            <a:pPr eaLnBrk="1" hangingPunct="1">
              <a:spcBef>
                <a:spcPct val="40000"/>
              </a:spcBef>
            </a:pPr>
            <a:r>
              <a:rPr lang="en-US" altLang="zh-CN" sz="3200" b="1" dirty="0" smtClean="0"/>
              <a:t>	</a:t>
            </a:r>
            <a:r>
              <a:rPr lang="en-US" altLang="zh-CN" sz="3200" b="1" dirty="0" smtClean="0"/>
              <a:t>9.1 </a:t>
            </a:r>
            <a:r>
              <a:rPr lang="zh-CN" altLang="en-US" sz="3200" b="1" dirty="0" smtClean="0"/>
              <a:t>事</a:t>
            </a:r>
            <a:r>
              <a:rPr lang="zh-CN" altLang="en-US" sz="3200" b="1" dirty="0"/>
              <a:t>务</a:t>
            </a:r>
            <a:endParaRPr lang="zh-CN" altLang="en-US" sz="3200" b="1" dirty="0" smtClean="0"/>
          </a:p>
          <a:p>
            <a:pPr eaLnBrk="1" hangingPunct="1">
              <a:spcBef>
                <a:spcPct val="50000"/>
              </a:spcBef>
            </a:pPr>
            <a:r>
              <a:rPr lang="en-US" altLang="zh-CN" sz="3200" b="1" dirty="0" smtClean="0"/>
              <a:t>	</a:t>
            </a:r>
            <a:r>
              <a:rPr lang="en-US" altLang="zh-CN" sz="3200" b="1" dirty="0"/>
              <a:t>9</a:t>
            </a:r>
            <a:r>
              <a:rPr lang="en-US" altLang="zh-CN" sz="3200" b="1" dirty="0" smtClean="0"/>
              <a:t>.2</a:t>
            </a:r>
            <a:r>
              <a:rPr lang="zh-CN" altLang="en-US" sz="3200" b="1" dirty="0"/>
              <a:t>并发控</a:t>
            </a:r>
            <a:r>
              <a:rPr lang="zh-CN" altLang="en-US" sz="3200" b="1" dirty="0" smtClean="0"/>
              <a:t>制</a:t>
            </a:r>
            <a:endParaRPr lang="en-US" altLang="zh-CN" sz="3200" b="1" dirty="0" smtClean="0"/>
          </a:p>
          <a:p>
            <a:pPr eaLnBrk="1" hangingPunct="1">
              <a:spcBef>
                <a:spcPct val="50000"/>
              </a:spcBef>
            </a:pPr>
            <a:r>
              <a:rPr lang="en-US" altLang="zh-CN" sz="3200" b="1" dirty="0"/>
              <a:t> </a:t>
            </a:r>
            <a:r>
              <a:rPr lang="en-US" altLang="zh-CN" sz="3200" b="1" dirty="0" smtClean="0"/>
              <a:t>       9.3</a:t>
            </a:r>
            <a:r>
              <a:rPr lang="zh-CN" altLang="en-US" sz="3200" b="1" dirty="0"/>
              <a:t>数据库的恢</a:t>
            </a:r>
            <a:r>
              <a:rPr lang="zh-CN" altLang="en-US" sz="3200" b="1" dirty="0" smtClean="0"/>
              <a:t>复</a:t>
            </a:r>
            <a:endParaRPr lang="zh-CN" altLang="en-US" sz="3200" b="1" dirty="0" smtClean="0"/>
          </a:p>
          <a:p>
            <a:pPr eaLnBrk="1" hangingPunct="1">
              <a:spcBef>
                <a:spcPct val="50000"/>
              </a:spcBef>
            </a:pPr>
            <a:r>
              <a:rPr lang="en-US" altLang="zh-CN" sz="3200" b="1" dirty="0" smtClean="0"/>
              <a:t>        </a:t>
            </a:r>
            <a:r>
              <a:rPr lang="en-US" altLang="zh-CN" sz="3200" b="1" dirty="0"/>
              <a:t>9</a:t>
            </a:r>
            <a:r>
              <a:rPr lang="en-US" altLang="zh-CN" sz="3200" b="1" dirty="0" smtClean="0"/>
              <a:t>.4 </a:t>
            </a:r>
            <a:r>
              <a:rPr lang="en-US" altLang="zh-CN" sz="3200" b="1" dirty="0"/>
              <a:t>SQL Server</a:t>
            </a:r>
            <a:r>
              <a:rPr lang="zh-CN" altLang="en-US" sz="3200" b="1" dirty="0"/>
              <a:t>数据库备份与恢</a:t>
            </a:r>
            <a:r>
              <a:rPr lang="zh-CN" altLang="en-US" sz="3200" b="1" dirty="0" smtClean="0"/>
              <a:t>复</a:t>
            </a:r>
            <a:endParaRPr lang="zh-CN" altLang="en-US" sz="3200" b="1" dirty="0"/>
          </a:p>
          <a:p>
            <a:pPr eaLnBrk="1" hangingPunct="1">
              <a:spcBef>
                <a:spcPct val="50000"/>
              </a:spcBef>
            </a:pPr>
            <a:r>
              <a:rPr lang="en-US" altLang="zh-CN" sz="3200" b="1" dirty="0" smtClean="0"/>
              <a:t>        </a:t>
            </a:r>
            <a:endParaRPr lang="zh-CN" altLang="en-US" sz="3200" b="1" dirty="0"/>
          </a:p>
        </p:txBody>
      </p:sp>
    </p:spTree>
    <p:extLst>
      <p:ext uri="{BB962C8B-B14F-4D97-AF65-F5344CB8AC3E}">
        <p14:creationId xmlns:p14="http://schemas.microsoft.com/office/powerpoint/2010/main" val="102470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926330"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9.2.1 </a:t>
            </a:r>
            <a:r>
              <a:rPr lang="zh-CN" altLang="en-US" sz="2800" b="1" dirty="0">
                <a:solidFill>
                  <a:schemeClr val="bg1"/>
                </a:solidFill>
                <a:latin typeface="微软雅黑" panose="020B0503020204020204" pitchFamily="34" charset="-122"/>
                <a:ea typeface="微软雅黑" panose="020B0503020204020204" pitchFamily="34" charset="-122"/>
              </a:rPr>
              <a:t>并发操作与数据的不一致性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1160319" y="98021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en-US" altLang="zh-CN">
                <a:solidFill>
                  <a:srgbClr val="CC3300"/>
                </a:solidFill>
                <a:latin typeface="Tahoma" panose="020B0604030504040204" pitchFamily="34" charset="0"/>
                <a:ea typeface="宋体" panose="02010600030101010101" pitchFamily="2" charset="-122"/>
              </a:rPr>
              <a:t>3. </a:t>
            </a:r>
            <a:r>
              <a:rPr kumimoji="1" lang="zh-CN" altLang="en-US">
                <a:solidFill>
                  <a:srgbClr val="CC3300"/>
                </a:solidFill>
                <a:latin typeface="Tahoma" panose="020B0604030504040204" pitchFamily="34" charset="0"/>
                <a:ea typeface="宋体" panose="02010600030101010101" pitchFamily="2" charset="-122"/>
              </a:rPr>
              <a:t>读</a:t>
            </a:r>
            <a:r>
              <a:rPr kumimoji="1" lang="zh-CN" altLang="en-US">
                <a:solidFill>
                  <a:srgbClr val="CC3300"/>
                </a:solidFill>
                <a:latin typeface="Courier New" panose="02070309020205020404" pitchFamily="49" charset="0"/>
                <a:ea typeface="宋体" panose="02010600030101010101" pitchFamily="2" charset="-122"/>
              </a:rPr>
              <a:t>“</a:t>
            </a:r>
            <a:r>
              <a:rPr kumimoji="1" lang="zh-CN" altLang="en-US">
                <a:solidFill>
                  <a:srgbClr val="CC3300"/>
                </a:solidFill>
                <a:latin typeface="Tahoma" panose="020B0604030504040204" pitchFamily="34" charset="0"/>
                <a:ea typeface="宋体" panose="02010600030101010101" pitchFamily="2" charset="-122"/>
              </a:rPr>
              <a:t>脏</a:t>
            </a:r>
            <a:r>
              <a:rPr kumimoji="1" lang="zh-CN" altLang="en-US">
                <a:solidFill>
                  <a:srgbClr val="CC3300"/>
                </a:solidFill>
                <a:latin typeface="Courier New" panose="02070309020205020404" pitchFamily="49" charset="0"/>
                <a:ea typeface="宋体" panose="02010600030101010101" pitchFamily="2" charset="-122"/>
              </a:rPr>
              <a:t>”</a:t>
            </a:r>
            <a:r>
              <a:rPr kumimoji="1" lang="zh-CN" altLang="en-US">
                <a:solidFill>
                  <a:srgbClr val="CC3300"/>
                </a:solidFill>
                <a:latin typeface="Tahoma" panose="020B0604030504040204" pitchFamily="34" charset="0"/>
                <a:ea typeface="宋体" panose="02010600030101010101" pitchFamily="2" charset="-122"/>
              </a:rPr>
              <a:t>数据</a:t>
            </a:r>
          </a:p>
        </p:txBody>
      </p:sp>
      <p:sp>
        <p:nvSpPr>
          <p:cNvPr id="6" name="Rectangle 4"/>
          <p:cNvSpPr txBox="1">
            <a:spLocks noChangeArrowheads="1"/>
          </p:cNvSpPr>
          <p:nvPr/>
        </p:nvSpPr>
        <p:spPr bwMode="auto">
          <a:xfrm>
            <a:off x="1160319" y="1513610"/>
            <a:ext cx="4267200" cy="403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10000"/>
              </a:lnSpc>
              <a:buClr>
                <a:schemeClr val="accent5"/>
              </a:buClr>
            </a:pPr>
            <a:r>
              <a:rPr lang="zh-CN" altLang="en-US" b="1" dirty="0" smtClean="0">
                <a:solidFill>
                  <a:srgbClr val="000066"/>
                </a:solidFill>
              </a:rPr>
              <a:t>指</a:t>
            </a:r>
            <a:r>
              <a:rPr lang="en-US" altLang="zh-CN" b="1" dirty="0" err="1" smtClean="0">
                <a:solidFill>
                  <a:srgbClr val="000066"/>
                </a:solidFill>
              </a:rPr>
              <a:t>T1</a:t>
            </a:r>
            <a:r>
              <a:rPr lang="zh-CN" altLang="en-US" b="1" dirty="0" smtClean="0">
                <a:solidFill>
                  <a:srgbClr val="000066"/>
                </a:solidFill>
              </a:rPr>
              <a:t>修改某一数据，并将其写回磁盘，</a:t>
            </a:r>
            <a:r>
              <a:rPr lang="en-US" altLang="zh-CN" b="1" dirty="0" err="1" smtClean="0">
                <a:solidFill>
                  <a:srgbClr val="000066"/>
                </a:solidFill>
              </a:rPr>
              <a:t>T2</a:t>
            </a:r>
            <a:r>
              <a:rPr lang="zh-CN" altLang="en-US" b="1" dirty="0" smtClean="0">
                <a:solidFill>
                  <a:srgbClr val="000066"/>
                </a:solidFill>
              </a:rPr>
              <a:t>读取同一数据后，</a:t>
            </a:r>
            <a:r>
              <a:rPr lang="en-US" altLang="zh-CN" b="1" dirty="0" err="1" smtClean="0">
                <a:solidFill>
                  <a:srgbClr val="000066"/>
                </a:solidFill>
              </a:rPr>
              <a:t>T1</a:t>
            </a:r>
            <a:r>
              <a:rPr lang="zh-CN" altLang="en-US" b="1" dirty="0" smtClean="0">
                <a:solidFill>
                  <a:srgbClr val="000066"/>
                </a:solidFill>
              </a:rPr>
              <a:t>由于某种原因被撤消，这时</a:t>
            </a:r>
            <a:r>
              <a:rPr lang="en-US" altLang="zh-CN" b="1" dirty="0" err="1" smtClean="0">
                <a:solidFill>
                  <a:srgbClr val="000066"/>
                </a:solidFill>
              </a:rPr>
              <a:t>T1</a:t>
            </a:r>
            <a:r>
              <a:rPr lang="zh-CN" altLang="en-US" b="1" dirty="0" smtClean="0">
                <a:solidFill>
                  <a:srgbClr val="000066"/>
                </a:solidFill>
              </a:rPr>
              <a:t>已修改过的数据恢复原值，</a:t>
            </a:r>
            <a:r>
              <a:rPr lang="en-US" altLang="zh-CN" b="1" dirty="0" err="1" smtClean="0">
                <a:solidFill>
                  <a:srgbClr val="000066"/>
                </a:solidFill>
              </a:rPr>
              <a:t>T2</a:t>
            </a:r>
            <a:r>
              <a:rPr lang="zh-CN" altLang="en-US" b="1" dirty="0" smtClean="0">
                <a:solidFill>
                  <a:srgbClr val="000066"/>
                </a:solidFill>
              </a:rPr>
              <a:t>读到的数据就与数据库中的数据不一致，是不正确的数据，又称为“脏”数据。</a:t>
            </a:r>
            <a:endParaRPr lang="zh-CN" altLang="en-US" sz="2400" b="1" dirty="0" smtClean="0">
              <a:solidFill>
                <a:srgbClr val="000066"/>
              </a:solidFill>
            </a:endParaRPr>
          </a:p>
        </p:txBody>
      </p:sp>
      <p:grpSp>
        <p:nvGrpSpPr>
          <p:cNvPr id="7" name="Group 5"/>
          <p:cNvGrpSpPr>
            <a:grpSpLocks/>
          </p:cNvGrpSpPr>
          <p:nvPr/>
        </p:nvGrpSpPr>
        <p:grpSpPr bwMode="auto">
          <a:xfrm>
            <a:off x="5732319" y="1437410"/>
            <a:ext cx="3429000" cy="3471863"/>
            <a:chOff x="1344" y="1104"/>
            <a:chExt cx="2016" cy="2187"/>
          </a:xfrm>
        </p:grpSpPr>
        <p:sp>
          <p:nvSpPr>
            <p:cNvPr id="8" name="Rectangle 6"/>
            <p:cNvSpPr>
              <a:spLocks noChangeArrowheads="1"/>
            </p:cNvSpPr>
            <p:nvPr/>
          </p:nvSpPr>
          <p:spPr bwMode="auto">
            <a:xfrm>
              <a:off x="2511" y="1354"/>
              <a:ext cx="849" cy="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800">
                  <a:solidFill>
                    <a:srgbClr val="669900"/>
                  </a:solidFill>
                  <a:latin typeface="Arial" panose="020B0604020202020204" pitchFamily="34" charset="0"/>
                  <a:ea typeface="宋体" panose="02010600030101010101" pitchFamily="2" charset="-122"/>
                </a:rPr>
                <a:t> </a:t>
              </a: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zh-CN" altLang="en-US" sz="2000">
                  <a:solidFill>
                    <a:srgbClr val="669900"/>
                  </a:solidFill>
                  <a:latin typeface="Arial" panose="020B0604020202020204" pitchFamily="34" charset="0"/>
                  <a:ea typeface="宋体" panose="02010600030101010101" pitchFamily="2" charset="-122"/>
                </a:rPr>
                <a:t>读</a:t>
              </a:r>
              <a:r>
                <a:rPr lang="en-US" altLang="zh-CN" sz="2000">
                  <a:solidFill>
                    <a:srgbClr val="669900"/>
                  </a:solidFill>
                  <a:latin typeface="Arial" panose="020B0604020202020204" pitchFamily="34" charset="0"/>
                  <a:ea typeface="宋体" panose="02010600030101010101" pitchFamily="2" charset="-122"/>
                </a:rPr>
                <a:t>C=200</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endParaRPr lang="en-US" altLang="zh-CN" sz="2000">
                <a:solidFill>
                  <a:srgbClr val="669900"/>
                </a:solidFill>
                <a:latin typeface="Arial" panose="020B0604020202020204" pitchFamily="34" charset="0"/>
                <a:ea typeface="宋体" panose="02010600030101010101" pitchFamily="2" charset="-122"/>
              </a:endParaRPr>
            </a:p>
          </p:txBody>
        </p:sp>
        <p:sp>
          <p:nvSpPr>
            <p:cNvPr id="9" name="Rectangle 7"/>
            <p:cNvSpPr>
              <a:spLocks noChangeArrowheads="1"/>
            </p:cNvSpPr>
            <p:nvPr/>
          </p:nvSpPr>
          <p:spPr bwMode="auto">
            <a:xfrm>
              <a:off x="1344" y="1354"/>
              <a:ext cx="1296" cy="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① </a:t>
              </a:r>
              <a:r>
                <a:rPr lang="zh-CN" altLang="en-US" sz="2000">
                  <a:solidFill>
                    <a:srgbClr val="669900"/>
                  </a:solidFill>
                  <a:latin typeface="Arial" panose="020B0604020202020204" pitchFamily="34" charset="0"/>
                  <a:ea typeface="宋体" panose="02010600030101010101" pitchFamily="2" charset="-122"/>
                </a:rPr>
                <a:t>读</a:t>
              </a:r>
              <a:r>
                <a:rPr lang="en-US" altLang="zh-CN" sz="2000">
                  <a:solidFill>
                    <a:srgbClr val="669900"/>
                  </a:solidFill>
                  <a:latin typeface="Arial" panose="020B0604020202020204" pitchFamily="34" charset="0"/>
                  <a:ea typeface="宋体" panose="02010600030101010101" pitchFamily="2" charset="-122"/>
                </a:rPr>
                <a:t>C=100</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C←C*2</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r>
                <a:rPr lang="zh-CN" altLang="en-US" sz="2000">
                  <a:solidFill>
                    <a:srgbClr val="669900"/>
                  </a:solidFill>
                  <a:latin typeface="Arial" panose="020B0604020202020204" pitchFamily="34" charset="0"/>
                  <a:ea typeface="宋体" panose="02010600030101010101" pitchFamily="2" charset="-122"/>
                </a:rPr>
                <a:t>写回</a:t>
              </a:r>
              <a:r>
                <a:rPr lang="en-US" altLang="zh-CN" sz="2000">
                  <a:solidFill>
                    <a:srgbClr val="669900"/>
                  </a:solidFill>
                  <a:latin typeface="Arial" panose="020B0604020202020204" pitchFamily="34" charset="0"/>
                  <a:ea typeface="宋体" panose="02010600030101010101" pitchFamily="2" charset="-122"/>
                </a:rPr>
                <a:t>C</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②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③ ROLLBACK</a:t>
              </a:r>
            </a:p>
            <a:p>
              <a:pPr algn="l" eaLnBrk="1" hangingPunct="1">
                <a:spcBef>
                  <a:spcPct val="20000"/>
                </a:spcBef>
              </a:pPr>
              <a:r>
                <a:rPr lang="en-US" altLang="zh-CN" sz="2000">
                  <a:solidFill>
                    <a:srgbClr val="669900"/>
                  </a:solidFill>
                  <a:latin typeface="Arial" panose="020B0604020202020204" pitchFamily="34" charset="0"/>
                  <a:ea typeface="宋体" panose="02010600030101010101" pitchFamily="2" charset="-122"/>
                </a:rPr>
                <a:t>     C</a:t>
              </a:r>
              <a:r>
                <a:rPr lang="zh-CN" altLang="en-US" sz="2000">
                  <a:solidFill>
                    <a:srgbClr val="669900"/>
                  </a:solidFill>
                  <a:latin typeface="Arial" panose="020B0604020202020204" pitchFamily="34" charset="0"/>
                  <a:ea typeface="宋体" panose="02010600030101010101" pitchFamily="2" charset="-122"/>
                </a:rPr>
                <a:t>恢复为</a:t>
              </a:r>
              <a:r>
                <a:rPr lang="en-US" altLang="zh-CN" sz="2000">
                  <a:solidFill>
                    <a:srgbClr val="669900"/>
                  </a:solidFill>
                  <a:latin typeface="Arial" panose="020B0604020202020204" pitchFamily="34" charset="0"/>
                  <a:ea typeface="宋体" panose="02010600030101010101" pitchFamily="2" charset="-122"/>
                </a:rPr>
                <a:t>100</a:t>
              </a:r>
            </a:p>
          </p:txBody>
        </p:sp>
        <p:sp>
          <p:nvSpPr>
            <p:cNvPr id="10" name="Rectangle 8"/>
            <p:cNvSpPr>
              <a:spLocks noChangeArrowheads="1"/>
            </p:cNvSpPr>
            <p:nvPr/>
          </p:nvSpPr>
          <p:spPr bwMode="auto">
            <a:xfrm>
              <a:off x="2511" y="1104"/>
              <a:ext cx="8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000">
                  <a:solidFill>
                    <a:schemeClr val="hlink"/>
                  </a:solidFill>
                  <a:latin typeface="Arial" panose="020B0604020202020204" pitchFamily="34" charset="0"/>
                  <a:ea typeface="宋体" panose="02010600030101010101" pitchFamily="2" charset="-122"/>
                </a:rPr>
                <a:t>     T</a:t>
              </a:r>
              <a:r>
                <a:rPr lang="en-US" altLang="zh-CN" sz="2000" baseline="-25000">
                  <a:solidFill>
                    <a:schemeClr val="hlink"/>
                  </a:solidFill>
                  <a:latin typeface="Arial" panose="020B0604020202020204" pitchFamily="34" charset="0"/>
                  <a:ea typeface="宋体" panose="02010600030101010101" pitchFamily="2" charset="-122"/>
                </a:rPr>
                <a:t>2</a:t>
              </a:r>
            </a:p>
          </p:txBody>
        </p:sp>
        <p:sp>
          <p:nvSpPr>
            <p:cNvPr id="11" name="Rectangle 9"/>
            <p:cNvSpPr>
              <a:spLocks noChangeArrowheads="1"/>
            </p:cNvSpPr>
            <p:nvPr/>
          </p:nvSpPr>
          <p:spPr bwMode="auto">
            <a:xfrm>
              <a:off x="1344" y="1104"/>
              <a:ext cx="11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000">
                  <a:solidFill>
                    <a:schemeClr val="hlink"/>
                  </a:solidFill>
                  <a:latin typeface="Arial" panose="020B0604020202020204" pitchFamily="34" charset="0"/>
                  <a:ea typeface="宋体" panose="02010600030101010101" pitchFamily="2" charset="-122"/>
                </a:rPr>
                <a:t>       T</a:t>
              </a:r>
              <a:r>
                <a:rPr lang="en-US" altLang="zh-CN" sz="2000" baseline="-25000">
                  <a:solidFill>
                    <a:schemeClr val="hlink"/>
                  </a:solidFill>
                  <a:latin typeface="Arial" panose="020B0604020202020204" pitchFamily="34" charset="0"/>
                  <a:ea typeface="宋体" panose="02010600030101010101" pitchFamily="2" charset="-122"/>
                </a:rPr>
                <a:t>1</a:t>
              </a:r>
            </a:p>
          </p:txBody>
        </p:sp>
        <p:sp>
          <p:nvSpPr>
            <p:cNvPr id="12" name="Line 10"/>
            <p:cNvSpPr>
              <a:spLocks noChangeShapeType="1"/>
            </p:cNvSpPr>
            <p:nvPr/>
          </p:nvSpPr>
          <p:spPr bwMode="auto">
            <a:xfrm>
              <a:off x="1344" y="1104"/>
              <a:ext cx="201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11"/>
            <p:cNvSpPr>
              <a:spLocks noChangeShapeType="1"/>
            </p:cNvSpPr>
            <p:nvPr/>
          </p:nvSpPr>
          <p:spPr bwMode="auto">
            <a:xfrm>
              <a:off x="1344" y="1354"/>
              <a:ext cx="2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12"/>
            <p:cNvSpPr>
              <a:spLocks noChangeShapeType="1"/>
            </p:cNvSpPr>
            <p:nvPr/>
          </p:nvSpPr>
          <p:spPr bwMode="auto">
            <a:xfrm>
              <a:off x="1344" y="3291"/>
              <a:ext cx="201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13"/>
            <p:cNvSpPr>
              <a:spLocks noChangeShapeType="1"/>
            </p:cNvSpPr>
            <p:nvPr/>
          </p:nvSpPr>
          <p:spPr bwMode="auto">
            <a:xfrm>
              <a:off x="1344" y="1104"/>
              <a:ext cx="0" cy="218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Line 14"/>
            <p:cNvSpPr>
              <a:spLocks noChangeShapeType="1"/>
            </p:cNvSpPr>
            <p:nvPr/>
          </p:nvSpPr>
          <p:spPr bwMode="auto">
            <a:xfrm>
              <a:off x="2496" y="1104"/>
              <a:ext cx="0" cy="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 name="Line 15"/>
            <p:cNvSpPr>
              <a:spLocks noChangeShapeType="1"/>
            </p:cNvSpPr>
            <p:nvPr/>
          </p:nvSpPr>
          <p:spPr bwMode="auto">
            <a:xfrm>
              <a:off x="3360" y="1104"/>
              <a:ext cx="0" cy="218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1288269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999066"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542059" y="744382"/>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70000"/>
              </a:lnSpc>
              <a:spcBef>
                <a:spcPct val="20000"/>
              </a:spcBef>
              <a:buFontTx/>
              <a:buChar char="•"/>
            </a:pPr>
            <a:r>
              <a:rPr lang="zh-CN" altLang="en-US">
                <a:solidFill>
                  <a:srgbClr val="000066"/>
                </a:solidFill>
                <a:latin typeface="Arial" panose="020B0604020202020204" pitchFamily="34" charset="0"/>
                <a:ea typeface="宋体" panose="02010600030101010101" pitchFamily="2" charset="-122"/>
              </a:rPr>
              <a:t>并发控制的主要技术</a:t>
            </a:r>
          </a:p>
          <a:p>
            <a:pPr lvl="1" algn="l" eaLnBrk="1" hangingPunct="1">
              <a:lnSpc>
                <a:spcPct val="170000"/>
              </a:lnSpc>
              <a:spcBef>
                <a:spcPct val="20000"/>
              </a:spcBef>
              <a:buFontTx/>
              <a:buChar char="–"/>
            </a:pPr>
            <a:r>
              <a:rPr lang="zh-CN" altLang="en-US" sz="2800">
                <a:solidFill>
                  <a:srgbClr val="000066"/>
                </a:solidFill>
                <a:latin typeface="Arial" panose="020B0604020202020204" pitchFamily="34" charset="0"/>
                <a:ea typeface="宋体" panose="02010600030101010101" pitchFamily="2" charset="-122"/>
              </a:rPr>
              <a:t>封锁</a:t>
            </a:r>
            <a:r>
              <a:rPr lang="en-US" altLang="zh-CN" sz="2800">
                <a:solidFill>
                  <a:srgbClr val="000066"/>
                </a:solidFill>
                <a:latin typeface="Arial" panose="020B0604020202020204" pitchFamily="34" charset="0"/>
                <a:ea typeface="宋体" panose="02010600030101010101" pitchFamily="2" charset="-122"/>
              </a:rPr>
              <a:t>(Locking)</a:t>
            </a:r>
          </a:p>
          <a:p>
            <a:pPr lvl="1" algn="l" eaLnBrk="1" hangingPunct="1">
              <a:lnSpc>
                <a:spcPct val="170000"/>
              </a:lnSpc>
              <a:spcBef>
                <a:spcPct val="20000"/>
              </a:spcBef>
              <a:buFontTx/>
              <a:buChar char="–"/>
            </a:pPr>
            <a:r>
              <a:rPr lang="zh-CN" altLang="en-US" sz="2800">
                <a:solidFill>
                  <a:srgbClr val="000066"/>
                </a:solidFill>
                <a:latin typeface="Arial" panose="020B0604020202020204" pitchFamily="34" charset="0"/>
                <a:ea typeface="宋体" panose="02010600030101010101" pitchFamily="2" charset="-122"/>
              </a:rPr>
              <a:t>时标</a:t>
            </a:r>
            <a:r>
              <a:rPr lang="en-US" altLang="zh-CN" sz="2800">
                <a:solidFill>
                  <a:srgbClr val="000066"/>
                </a:solidFill>
                <a:latin typeface="Arial" panose="020B0604020202020204" pitchFamily="34" charset="0"/>
                <a:ea typeface="宋体" panose="02010600030101010101" pitchFamily="2" charset="-122"/>
              </a:rPr>
              <a:t>(Timestamp</a:t>
            </a:r>
            <a:r>
              <a:rPr lang="zh-CN" altLang="en-US" sz="2800">
                <a:solidFill>
                  <a:srgbClr val="000066"/>
                </a:solidFill>
                <a:latin typeface="Arial" panose="020B0604020202020204" pitchFamily="34" charset="0"/>
                <a:ea typeface="宋体" panose="02010600030101010101" pitchFamily="2" charset="-122"/>
              </a:rPr>
              <a:t>，时间戳</a:t>
            </a:r>
            <a:r>
              <a:rPr lang="en-US" altLang="zh-CN" sz="2800">
                <a:solidFill>
                  <a:srgbClr val="000066"/>
                </a:solidFill>
                <a:latin typeface="Arial" panose="020B0604020202020204" pitchFamily="34" charset="0"/>
                <a:ea typeface="宋体" panose="02010600030101010101" pitchFamily="2" charset="-122"/>
              </a:rPr>
              <a:t>)</a:t>
            </a:r>
          </a:p>
          <a:p>
            <a:pPr algn="l" eaLnBrk="1" hangingPunct="1">
              <a:lnSpc>
                <a:spcPct val="170000"/>
              </a:lnSpc>
              <a:spcBef>
                <a:spcPct val="20000"/>
              </a:spcBef>
              <a:buFontTx/>
              <a:buChar char="•"/>
            </a:pPr>
            <a:r>
              <a:rPr lang="zh-CN" altLang="en-US">
                <a:solidFill>
                  <a:srgbClr val="000066"/>
                </a:solidFill>
                <a:latin typeface="Arial" panose="020B0604020202020204" pitchFamily="34" charset="0"/>
                <a:ea typeface="宋体" panose="02010600030101010101" pitchFamily="2" charset="-122"/>
              </a:rPr>
              <a:t>商用的</a:t>
            </a:r>
            <a:r>
              <a:rPr lang="en-US" altLang="zh-CN">
                <a:solidFill>
                  <a:srgbClr val="000066"/>
                </a:solidFill>
                <a:latin typeface="Arial" panose="020B0604020202020204" pitchFamily="34" charset="0"/>
                <a:ea typeface="宋体" panose="02010600030101010101" pitchFamily="2" charset="-122"/>
              </a:rPr>
              <a:t>DBMS</a:t>
            </a:r>
            <a:r>
              <a:rPr lang="zh-CN" altLang="en-US">
                <a:solidFill>
                  <a:srgbClr val="000066"/>
                </a:solidFill>
                <a:latin typeface="Arial" panose="020B0604020202020204" pitchFamily="34" charset="0"/>
                <a:ea typeface="宋体" panose="02010600030101010101" pitchFamily="2" charset="-122"/>
              </a:rPr>
              <a:t>一般都采用</a:t>
            </a:r>
            <a:r>
              <a:rPr lang="zh-CN" altLang="en-US">
                <a:solidFill>
                  <a:srgbClr val="CC3300"/>
                </a:solidFill>
                <a:latin typeface="Arial" panose="020B0604020202020204" pitchFamily="34" charset="0"/>
                <a:ea typeface="宋体" panose="02010600030101010101" pitchFamily="2" charset="-122"/>
              </a:rPr>
              <a:t>封锁</a:t>
            </a:r>
            <a:r>
              <a:rPr lang="zh-CN" altLang="en-US">
                <a:solidFill>
                  <a:srgbClr val="000066"/>
                </a:solidFill>
                <a:latin typeface="Arial" panose="020B0604020202020204" pitchFamily="34" charset="0"/>
                <a:ea typeface="宋体" panose="02010600030101010101" pitchFamily="2" charset="-122"/>
              </a:rPr>
              <a:t>方法 </a:t>
            </a:r>
          </a:p>
        </p:txBody>
      </p:sp>
    </p:spTree>
    <p:extLst>
      <p:ext uri="{BB962C8B-B14F-4D97-AF65-F5344CB8AC3E}">
        <p14:creationId xmlns:p14="http://schemas.microsoft.com/office/powerpoint/2010/main" val="396660436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644237" y="744382"/>
            <a:ext cx="11076708"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50000"/>
              </a:lnSpc>
              <a:spcBef>
                <a:spcPct val="20000"/>
              </a:spcBef>
              <a:buClr>
                <a:srgbClr val="FFFF66"/>
              </a:buClr>
            </a:pPr>
            <a:r>
              <a:rPr kumimoji="1" lang="en-US" altLang="zh-CN" dirty="0">
                <a:solidFill>
                  <a:srgbClr val="000066"/>
                </a:solidFill>
                <a:latin typeface="Tahoma" panose="020B0604030504040204" pitchFamily="34" charset="0"/>
                <a:ea typeface="宋体" panose="02010600030101010101" pitchFamily="2" charset="-122"/>
              </a:rPr>
              <a:t>1. </a:t>
            </a:r>
            <a:r>
              <a:rPr kumimoji="1" lang="zh-CN" altLang="en-US" dirty="0">
                <a:solidFill>
                  <a:srgbClr val="000066"/>
                </a:solidFill>
                <a:latin typeface="Tahoma" panose="020B0604030504040204" pitchFamily="34" charset="0"/>
                <a:ea typeface="宋体" panose="02010600030101010101" pitchFamily="2" charset="-122"/>
              </a:rPr>
              <a:t>什么是封锁？</a:t>
            </a:r>
          </a:p>
          <a:p>
            <a:pPr algn="l" eaLnBrk="1" hangingPunct="1">
              <a:lnSpc>
                <a:spcPct val="150000"/>
              </a:lnSpc>
              <a:spcBef>
                <a:spcPct val="5000"/>
              </a:spcBef>
              <a:buClr>
                <a:schemeClr val="hlink"/>
              </a:buClr>
              <a:buFontTx/>
              <a:buChar char="–"/>
            </a:pPr>
            <a:r>
              <a:rPr kumimoji="1" lang="zh-CN" altLang="en-US" sz="2400" dirty="0">
                <a:solidFill>
                  <a:srgbClr val="CC3300"/>
                </a:solidFill>
                <a:latin typeface="Tahoma" panose="020B0604030504040204" pitchFamily="34" charset="0"/>
                <a:ea typeface="宋体" panose="02010600030101010101" pitchFamily="2" charset="-122"/>
              </a:rPr>
              <a:t>封锁</a:t>
            </a:r>
            <a:r>
              <a:rPr kumimoji="1" lang="zh-CN" altLang="en-US" sz="2400" dirty="0">
                <a:solidFill>
                  <a:srgbClr val="000066"/>
                </a:solidFill>
                <a:latin typeface="Tahoma" panose="020B0604030504040204" pitchFamily="34" charset="0"/>
                <a:ea typeface="宋体" panose="02010600030101010101" pitchFamily="2" charset="-122"/>
              </a:rPr>
              <a:t>就是事务</a:t>
            </a:r>
            <a:r>
              <a:rPr kumimoji="1" lang="en-US" altLang="zh-CN" sz="2400" dirty="0">
                <a:solidFill>
                  <a:srgbClr val="000066"/>
                </a:solidFill>
                <a:latin typeface="Tahoma" panose="020B0604030504040204" pitchFamily="34" charset="0"/>
                <a:ea typeface="宋体" panose="02010600030101010101" pitchFamily="2" charset="-122"/>
              </a:rPr>
              <a:t>T</a:t>
            </a:r>
            <a:r>
              <a:rPr kumimoji="1" lang="zh-CN" altLang="en-US" sz="2400" dirty="0">
                <a:solidFill>
                  <a:srgbClr val="000066"/>
                </a:solidFill>
                <a:latin typeface="Tahoma" panose="020B0604030504040204" pitchFamily="34" charset="0"/>
                <a:ea typeface="宋体" panose="02010600030101010101" pitchFamily="2" charset="-122"/>
              </a:rPr>
              <a:t>在对某个数据对象（如表、记录等）操作之前，先向系统发出请求，对其加锁。加锁后事务</a:t>
            </a:r>
            <a:r>
              <a:rPr kumimoji="1" lang="en-US" altLang="zh-CN" sz="2400" dirty="0">
                <a:solidFill>
                  <a:srgbClr val="000066"/>
                </a:solidFill>
                <a:latin typeface="Tahoma" panose="020B0604030504040204" pitchFamily="34" charset="0"/>
                <a:ea typeface="宋体" panose="02010600030101010101" pitchFamily="2" charset="-122"/>
              </a:rPr>
              <a:t>T</a:t>
            </a:r>
            <a:r>
              <a:rPr kumimoji="1" lang="zh-CN" altLang="en-US" sz="2400" dirty="0">
                <a:solidFill>
                  <a:srgbClr val="000066"/>
                </a:solidFill>
                <a:latin typeface="Tahoma" panose="020B0604030504040204" pitchFamily="34" charset="0"/>
                <a:ea typeface="宋体" panose="02010600030101010101" pitchFamily="2" charset="-122"/>
              </a:rPr>
              <a:t>就对该数据对象有了一定的控制，在事务</a:t>
            </a:r>
            <a:r>
              <a:rPr kumimoji="1" lang="en-US" altLang="zh-CN" sz="2400" dirty="0">
                <a:solidFill>
                  <a:srgbClr val="000066"/>
                </a:solidFill>
                <a:latin typeface="Tahoma" panose="020B0604030504040204" pitchFamily="34" charset="0"/>
                <a:ea typeface="宋体" panose="02010600030101010101" pitchFamily="2" charset="-122"/>
              </a:rPr>
              <a:t>T</a:t>
            </a:r>
            <a:r>
              <a:rPr kumimoji="1" lang="zh-CN" altLang="en-US" sz="2400" dirty="0">
                <a:solidFill>
                  <a:srgbClr val="000066"/>
                </a:solidFill>
                <a:latin typeface="Tahoma" panose="020B0604030504040204" pitchFamily="34" charset="0"/>
                <a:ea typeface="宋体" panose="02010600030101010101" pitchFamily="2" charset="-122"/>
              </a:rPr>
              <a:t>释放它的锁之前，其它的事务</a:t>
            </a:r>
            <a:r>
              <a:rPr kumimoji="1" lang="zh-CN" altLang="en-US" sz="2400" dirty="0">
                <a:solidFill>
                  <a:srgbClr val="CC3300"/>
                </a:solidFill>
                <a:latin typeface="Tahoma" panose="020B0604030504040204" pitchFamily="34" charset="0"/>
                <a:ea typeface="宋体" panose="02010600030101010101" pitchFamily="2" charset="-122"/>
              </a:rPr>
              <a:t>不能更新</a:t>
            </a:r>
            <a:r>
              <a:rPr kumimoji="1" lang="zh-CN" altLang="en-US" sz="2400" dirty="0">
                <a:solidFill>
                  <a:srgbClr val="000066"/>
                </a:solidFill>
                <a:latin typeface="Tahoma" panose="020B0604030504040204" pitchFamily="34" charset="0"/>
                <a:ea typeface="宋体" panose="02010600030101010101" pitchFamily="2" charset="-122"/>
              </a:rPr>
              <a:t>此数据对象。</a:t>
            </a:r>
          </a:p>
          <a:p>
            <a:pPr algn="l" eaLnBrk="1" hangingPunct="1">
              <a:lnSpc>
                <a:spcPct val="150000"/>
              </a:lnSpc>
              <a:spcBef>
                <a:spcPct val="5000"/>
              </a:spcBef>
              <a:buClr>
                <a:schemeClr val="hlink"/>
              </a:buClr>
              <a:buFontTx/>
              <a:buChar char="–"/>
            </a:pPr>
            <a:r>
              <a:rPr kumimoji="1" lang="zh-CN" altLang="en-US" sz="2400" dirty="0">
                <a:solidFill>
                  <a:srgbClr val="000066"/>
                </a:solidFill>
                <a:latin typeface="Tahoma" panose="020B0604030504040204" pitchFamily="34" charset="0"/>
                <a:ea typeface="宋体" panose="02010600030101010101" pitchFamily="2" charset="-122"/>
              </a:rPr>
              <a:t>封锁是实现并发控制的一个非常重要的技术。</a:t>
            </a:r>
          </a:p>
          <a:p>
            <a:pPr algn="l" eaLnBrk="1" hangingPunct="1">
              <a:lnSpc>
                <a:spcPct val="150000"/>
              </a:lnSpc>
              <a:spcBef>
                <a:spcPct val="20000"/>
              </a:spcBef>
              <a:buClr>
                <a:schemeClr val="accent1"/>
              </a:buClr>
              <a:buFontTx/>
              <a:buChar char="•"/>
            </a:pPr>
            <a:endParaRPr kumimoji="1" lang="en-US" altLang="zh-CN" sz="2800" dirty="0">
              <a:solidFill>
                <a:srgbClr val="000066"/>
              </a:solidFill>
              <a:latin typeface="Tahoma" panose="020B0604030504040204" pitchFamily="34" charset="0"/>
              <a:ea typeface="宋体" panose="02010600030101010101" pitchFamily="2" charset="-122"/>
            </a:endParaRPr>
          </a:p>
        </p:txBody>
      </p:sp>
      <p:sp>
        <p:nvSpPr>
          <p:cNvPr id="6" name="Rectangle 4"/>
          <p:cNvSpPr txBox="1">
            <a:spLocks noChangeArrowheads="1"/>
          </p:cNvSpPr>
          <p:nvPr/>
        </p:nvSpPr>
        <p:spPr bwMode="auto">
          <a:xfrm>
            <a:off x="507567" y="3864397"/>
            <a:ext cx="11213377" cy="25193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pPr>
            <a:r>
              <a:rPr lang="en-US" altLang="zh-CN" sz="2400" b="1" dirty="0" smtClean="0">
                <a:solidFill>
                  <a:schemeClr val="accent2"/>
                </a:solidFill>
              </a:rPr>
              <a:t>DBMS</a:t>
            </a:r>
            <a:r>
              <a:rPr lang="zh-CN" altLang="en-US" sz="2400" b="1" dirty="0" smtClean="0">
                <a:solidFill>
                  <a:schemeClr val="accent2"/>
                </a:solidFill>
              </a:rPr>
              <a:t>通常提供了多种类型的封锁。一个事务对某个数据对象加锁后究竟拥有什么样的控制是由封锁的类型决定的。</a:t>
            </a:r>
          </a:p>
          <a:p>
            <a:pPr eaLnBrk="1" hangingPunct="1">
              <a:lnSpc>
                <a:spcPct val="100000"/>
              </a:lnSpc>
            </a:pPr>
            <a:r>
              <a:rPr lang="zh-CN" altLang="en-US" sz="2400" b="1" dirty="0" smtClean="0">
                <a:solidFill>
                  <a:schemeClr val="accent2"/>
                </a:solidFill>
              </a:rPr>
              <a:t>基本封锁类型</a:t>
            </a:r>
          </a:p>
          <a:p>
            <a:pPr lvl="1" eaLnBrk="1" hangingPunct="1">
              <a:lnSpc>
                <a:spcPct val="100000"/>
              </a:lnSpc>
            </a:pPr>
            <a:r>
              <a:rPr lang="zh-CN" altLang="en-US" b="1" dirty="0" smtClean="0">
                <a:solidFill>
                  <a:schemeClr val="accent2"/>
                </a:solidFill>
              </a:rPr>
              <a:t>排它锁（</a:t>
            </a:r>
            <a:r>
              <a:rPr lang="en-US" altLang="zh-CN" b="1" dirty="0" err="1" smtClean="0">
                <a:solidFill>
                  <a:schemeClr val="accent2"/>
                </a:solidFill>
              </a:rPr>
              <a:t>eXclusive</a:t>
            </a:r>
            <a:r>
              <a:rPr lang="en-US" altLang="zh-CN" b="1" dirty="0" smtClean="0">
                <a:solidFill>
                  <a:schemeClr val="accent2"/>
                </a:solidFill>
              </a:rPr>
              <a:t> lock</a:t>
            </a:r>
            <a:r>
              <a:rPr lang="zh-CN" altLang="en-US" b="1" dirty="0" smtClean="0">
                <a:solidFill>
                  <a:schemeClr val="accent2"/>
                </a:solidFill>
              </a:rPr>
              <a:t>，简记为</a:t>
            </a:r>
            <a:r>
              <a:rPr lang="en-US" altLang="zh-CN" b="1" dirty="0" smtClean="0">
                <a:solidFill>
                  <a:schemeClr val="accent2"/>
                </a:solidFill>
              </a:rPr>
              <a:t>X</a:t>
            </a:r>
            <a:r>
              <a:rPr lang="zh-CN" altLang="en-US" b="1" dirty="0" smtClean="0">
                <a:solidFill>
                  <a:schemeClr val="accent2"/>
                </a:solidFill>
              </a:rPr>
              <a:t>锁）</a:t>
            </a:r>
          </a:p>
          <a:p>
            <a:pPr lvl="1" eaLnBrk="1" hangingPunct="1">
              <a:lnSpc>
                <a:spcPct val="100000"/>
              </a:lnSpc>
            </a:pPr>
            <a:r>
              <a:rPr lang="zh-CN" altLang="en-US" b="1" dirty="0" smtClean="0">
                <a:solidFill>
                  <a:schemeClr val="accent2"/>
                </a:solidFill>
              </a:rPr>
              <a:t>共享锁（</a:t>
            </a:r>
            <a:r>
              <a:rPr lang="en-US" altLang="zh-CN" b="1" dirty="0" smtClean="0">
                <a:solidFill>
                  <a:schemeClr val="accent2"/>
                </a:solidFill>
              </a:rPr>
              <a:t>Share lock</a:t>
            </a:r>
            <a:r>
              <a:rPr lang="zh-CN" altLang="en-US" b="1" dirty="0" smtClean="0">
                <a:solidFill>
                  <a:schemeClr val="accent2"/>
                </a:solidFill>
              </a:rPr>
              <a:t>，简记为</a:t>
            </a:r>
            <a:r>
              <a:rPr lang="en-US" altLang="zh-CN" b="1" dirty="0" smtClean="0">
                <a:solidFill>
                  <a:schemeClr val="accent2"/>
                </a:solidFill>
              </a:rPr>
              <a:t>S</a:t>
            </a:r>
            <a:r>
              <a:rPr lang="zh-CN" altLang="en-US" b="1" dirty="0" smtClean="0">
                <a:solidFill>
                  <a:schemeClr val="accent2"/>
                </a:solidFill>
              </a:rPr>
              <a:t>锁）</a:t>
            </a:r>
            <a:endParaRPr lang="zh-CN" altLang="en-US" b="1" dirty="0" smtClean="0">
              <a:solidFill>
                <a:schemeClr val="accent2"/>
              </a:solidFill>
            </a:endParaRPr>
          </a:p>
        </p:txBody>
      </p:sp>
    </p:spTree>
    <p:extLst>
      <p:ext uri="{BB962C8B-B14F-4D97-AF65-F5344CB8AC3E}">
        <p14:creationId xmlns:p14="http://schemas.microsoft.com/office/powerpoint/2010/main" val="1514372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checkerboard(across)">
                                      <p:cBhvr>
                                        <p:cTn id="15" dur="500"/>
                                        <p:tgtEl>
                                          <p:spTgt spid="6">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checkerboard(across)">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457200" y="1143000"/>
            <a:ext cx="11045536" cy="2362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50000"/>
              </a:lnSpc>
              <a:spcBef>
                <a:spcPct val="15000"/>
              </a:spcBef>
              <a:buClr>
                <a:srgbClr val="FFFF66"/>
              </a:buClr>
              <a:buFontTx/>
              <a:buNone/>
            </a:pPr>
            <a:r>
              <a:rPr lang="zh-CN" altLang="en-US" b="1" smtClean="0">
                <a:solidFill>
                  <a:srgbClr val="CC3300"/>
                </a:solidFill>
              </a:rPr>
              <a:t>排它锁（又称写锁，简称</a:t>
            </a:r>
            <a:r>
              <a:rPr lang="en-US" altLang="zh-CN" b="1" smtClean="0">
                <a:solidFill>
                  <a:srgbClr val="CC3300"/>
                </a:solidFill>
              </a:rPr>
              <a:t>X</a:t>
            </a:r>
            <a:r>
              <a:rPr lang="zh-CN" altLang="en-US" b="1" smtClean="0">
                <a:solidFill>
                  <a:srgbClr val="CC3300"/>
                </a:solidFill>
              </a:rPr>
              <a:t>锁）</a:t>
            </a:r>
          </a:p>
          <a:p>
            <a:pPr>
              <a:lnSpc>
                <a:spcPct val="150000"/>
              </a:lnSpc>
              <a:spcBef>
                <a:spcPct val="15000"/>
              </a:spcBef>
              <a:buClr>
                <a:schemeClr val="hlink"/>
              </a:buClr>
              <a:buFontTx/>
              <a:buChar char="–"/>
            </a:pPr>
            <a:r>
              <a:rPr lang="zh-CN" altLang="en-US" b="1" smtClean="0">
                <a:solidFill>
                  <a:srgbClr val="000066"/>
                </a:solidFill>
              </a:rPr>
              <a:t>若事务</a:t>
            </a:r>
            <a:r>
              <a:rPr lang="en-US" altLang="zh-CN" b="1" smtClean="0">
                <a:solidFill>
                  <a:srgbClr val="000066"/>
                </a:solidFill>
              </a:rPr>
              <a:t>T</a:t>
            </a:r>
            <a:r>
              <a:rPr lang="zh-CN" altLang="en-US" b="1" smtClean="0">
                <a:solidFill>
                  <a:srgbClr val="000066"/>
                </a:solidFill>
              </a:rPr>
              <a:t>对数据对象</a:t>
            </a:r>
            <a:r>
              <a:rPr lang="en-US" altLang="zh-CN" b="1" smtClean="0">
                <a:solidFill>
                  <a:srgbClr val="000066"/>
                </a:solidFill>
              </a:rPr>
              <a:t>A</a:t>
            </a:r>
            <a:r>
              <a:rPr lang="zh-CN" altLang="en-US" b="1" smtClean="0">
                <a:solidFill>
                  <a:srgbClr val="000066"/>
                </a:solidFill>
              </a:rPr>
              <a:t>加上</a:t>
            </a:r>
            <a:r>
              <a:rPr lang="en-US" altLang="zh-CN" b="1" smtClean="0">
                <a:solidFill>
                  <a:srgbClr val="000066"/>
                </a:solidFill>
              </a:rPr>
              <a:t>X</a:t>
            </a:r>
            <a:r>
              <a:rPr lang="zh-CN" altLang="en-US" b="1" smtClean="0">
                <a:solidFill>
                  <a:srgbClr val="000066"/>
                </a:solidFill>
              </a:rPr>
              <a:t>锁，则只允许</a:t>
            </a:r>
            <a:r>
              <a:rPr lang="en-US" altLang="zh-CN" b="1" smtClean="0">
                <a:solidFill>
                  <a:srgbClr val="000066"/>
                </a:solidFill>
              </a:rPr>
              <a:t>T</a:t>
            </a:r>
            <a:r>
              <a:rPr lang="zh-CN" altLang="en-US" b="1" smtClean="0">
                <a:solidFill>
                  <a:srgbClr val="000066"/>
                </a:solidFill>
              </a:rPr>
              <a:t>读取和修改</a:t>
            </a:r>
            <a:r>
              <a:rPr lang="en-US" altLang="zh-CN" b="1" smtClean="0">
                <a:solidFill>
                  <a:srgbClr val="000066"/>
                </a:solidFill>
              </a:rPr>
              <a:t>A</a:t>
            </a:r>
            <a:r>
              <a:rPr lang="zh-CN" altLang="en-US" b="1" smtClean="0">
                <a:solidFill>
                  <a:srgbClr val="000066"/>
                </a:solidFill>
              </a:rPr>
              <a:t>，其它任何事务都不能再对</a:t>
            </a:r>
            <a:r>
              <a:rPr lang="en-US" altLang="zh-CN" b="1" smtClean="0">
                <a:solidFill>
                  <a:srgbClr val="000066"/>
                </a:solidFill>
              </a:rPr>
              <a:t>A</a:t>
            </a:r>
            <a:r>
              <a:rPr lang="zh-CN" altLang="en-US" b="1" smtClean="0">
                <a:solidFill>
                  <a:srgbClr val="000066"/>
                </a:solidFill>
              </a:rPr>
              <a:t>加任何类型的锁，直到</a:t>
            </a:r>
            <a:r>
              <a:rPr lang="en-US" altLang="zh-CN" b="1" smtClean="0">
                <a:solidFill>
                  <a:srgbClr val="000066"/>
                </a:solidFill>
              </a:rPr>
              <a:t>T</a:t>
            </a:r>
            <a:r>
              <a:rPr lang="zh-CN" altLang="en-US" b="1" smtClean="0">
                <a:solidFill>
                  <a:srgbClr val="000066"/>
                </a:solidFill>
              </a:rPr>
              <a:t>释放</a:t>
            </a:r>
            <a:r>
              <a:rPr lang="en-US" altLang="zh-CN" b="1" smtClean="0">
                <a:solidFill>
                  <a:srgbClr val="000066"/>
                </a:solidFill>
              </a:rPr>
              <a:t>A</a:t>
            </a:r>
            <a:r>
              <a:rPr lang="zh-CN" altLang="en-US" b="1" smtClean="0">
                <a:solidFill>
                  <a:srgbClr val="000066"/>
                </a:solidFill>
              </a:rPr>
              <a:t>上的锁。</a:t>
            </a:r>
            <a:endParaRPr lang="zh-CN" altLang="en-US" b="1" smtClean="0">
              <a:solidFill>
                <a:srgbClr val="000066"/>
              </a:solidFill>
            </a:endParaRPr>
          </a:p>
        </p:txBody>
      </p:sp>
      <p:sp>
        <p:nvSpPr>
          <p:cNvPr id="6" name="Rectangle 4"/>
          <p:cNvSpPr>
            <a:spLocks noChangeArrowheads="1"/>
          </p:cNvSpPr>
          <p:nvPr/>
        </p:nvSpPr>
        <p:spPr bwMode="auto">
          <a:xfrm>
            <a:off x="457200" y="3657600"/>
            <a:ext cx="11045536"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150000"/>
              </a:lnSpc>
              <a:spcBef>
                <a:spcPct val="15000"/>
              </a:spcBef>
              <a:buClr>
                <a:srgbClr val="FFFF66"/>
              </a:buClr>
            </a:pPr>
            <a:r>
              <a:rPr kumimoji="1" lang="en-US" altLang="zh-CN">
                <a:solidFill>
                  <a:srgbClr val="CC3300"/>
                </a:solidFill>
                <a:latin typeface="Tahoma" panose="020B0604030504040204" pitchFamily="34" charset="0"/>
                <a:ea typeface="宋体" panose="02010600030101010101" pitchFamily="2" charset="-122"/>
              </a:rPr>
              <a:t> </a:t>
            </a:r>
            <a:r>
              <a:rPr kumimoji="1" lang="zh-CN" altLang="en-US">
                <a:solidFill>
                  <a:srgbClr val="CC3300"/>
                </a:solidFill>
                <a:latin typeface="Tahoma" panose="020B0604030504040204" pitchFamily="34" charset="0"/>
                <a:ea typeface="宋体" panose="02010600030101010101" pitchFamily="2" charset="-122"/>
              </a:rPr>
              <a:t>共享锁（又称读锁，简称</a:t>
            </a:r>
            <a:r>
              <a:rPr kumimoji="1" lang="en-US" altLang="zh-CN">
                <a:solidFill>
                  <a:srgbClr val="CC3300"/>
                </a:solidFill>
                <a:latin typeface="Tahoma" panose="020B0604030504040204" pitchFamily="34" charset="0"/>
                <a:ea typeface="宋体" panose="02010600030101010101" pitchFamily="2" charset="-122"/>
              </a:rPr>
              <a:t>S</a:t>
            </a:r>
            <a:r>
              <a:rPr kumimoji="1" lang="zh-CN" altLang="en-US">
                <a:solidFill>
                  <a:srgbClr val="CC3300"/>
                </a:solidFill>
                <a:latin typeface="Tahoma" panose="020B0604030504040204" pitchFamily="34" charset="0"/>
                <a:ea typeface="宋体" panose="02010600030101010101" pitchFamily="2" charset="-122"/>
              </a:rPr>
              <a:t>锁）</a:t>
            </a:r>
          </a:p>
          <a:p>
            <a:pPr algn="l">
              <a:lnSpc>
                <a:spcPct val="150000"/>
              </a:lnSpc>
              <a:spcBef>
                <a:spcPct val="15000"/>
              </a:spcBef>
              <a:buClr>
                <a:schemeClr val="hlink"/>
              </a:buClr>
              <a:buFontTx/>
              <a:buChar char="–"/>
            </a:pPr>
            <a:r>
              <a:rPr kumimoji="1" lang="zh-CN" altLang="en-US" sz="2800">
                <a:solidFill>
                  <a:srgbClr val="000066"/>
                </a:solidFill>
                <a:latin typeface="Tahoma" panose="020B0604030504040204" pitchFamily="34" charset="0"/>
                <a:ea typeface="宋体" panose="02010600030101010101" pitchFamily="2" charset="-122"/>
              </a:rPr>
              <a:t>若事务</a:t>
            </a:r>
            <a:r>
              <a:rPr kumimoji="1" lang="en-US" altLang="zh-CN" sz="2800">
                <a:solidFill>
                  <a:srgbClr val="000066"/>
                </a:solidFill>
                <a:latin typeface="Tahoma" panose="020B0604030504040204" pitchFamily="34" charset="0"/>
                <a:ea typeface="宋体" panose="02010600030101010101" pitchFamily="2" charset="-122"/>
              </a:rPr>
              <a:t>T</a:t>
            </a:r>
            <a:r>
              <a:rPr kumimoji="1" lang="zh-CN" altLang="en-US" sz="2800">
                <a:solidFill>
                  <a:srgbClr val="000066"/>
                </a:solidFill>
                <a:latin typeface="Tahoma" panose="020B0604030504040204" pitchFamily="34" charset="0"/>
                <a:ea typeface="宋体" panose="02010600030101010101" pitchFamily="2" charset="-122"/>
              </a:rPr>
              <a:t>对数据对象</a:t>
            </a:r>
            <a:r>
              <a:rPr kumimoji="1" lang="en-US" altLang="zh-CN" sz="2800">
                <a:solidFill>
                  <a:srgbClr val="000066"/>
                </a:solidFill>
                <a:latin typeface="Tahoma" panose="020B0604030504040204" pitchFamily="34" charset="0"/>
                <a:ea typeface="宋体" panose="02010600030101010101" pitchFamily="2" charset="-122"/>
              </a:rPr>
              <a:t>A</a:t>
            </a:r>
            <a:r>
              <a:rPr kumimoji="1" lang="zh-CN" altLang="en-US" sz="2800">
                <a:solidFill>
                  <a:srgbClr val="000066"/>
                </a:solidFill>
                <a:latin typeface="Tahoma" panose="020B0604030504040204" pitchFamily="34" charset="0"/>
                <a:ea typeface="宋体" panose="02010600030101010101" pitchFamily="2" charset="-122"/>
              </a:rPr>
              <a:t>加上</a:t>
            </a:r>
            <a:r>
              <a:rPr kumimoji="1" lang="en-US" altLang="zh-CN" sz="2800">
                <a:solidFill>
                  <a:srgbClr val="000066"/>
                </a:solidFill>
                <a:latin typeface="Tahoma" panose="020B0604030504040204" pitchFamily="34" charset="0"/>
                <a:ea typeface="宋体" panose="02010600030101010101" pitchFamily="2" charset="-122"/>
              </a:rPr>
              <a:t>S</a:t>
            </a:r>
            <a:r>
              <a:rPr kumimoji="1" lang="zh-CN" altLang="en-US" sz="2800">
                <a:solidFill>
                  <a:srgbClr val="000066"/>
                </a:solidFill>
                <a:latin typeface="Tahoma" panose="020B0604030504040204" pitchFamily="34" charset="0"/>
                <a:ea typeface="宋体" panose="02010600030101010101" pitchFamily="2" charset="-122"/>
              </a:rPr>
              <a:t>锁，则其它事务只能再对</a:t>
            </a:r>
            <a:r>
              <a:rPr kumimoji="1" lang="en-US" altLang="zh-CN" sz="2800">
                <a:solidFill>
                  <a:srgbClr val="000066"/>
                </a:solidFill>
                <a:latin typeface="Tahoma" panose="020B0604030504040204" pitchFamily="34" charset="0"/>
                <a:ea typeface="宋体" panose="02010600030101010101" pitchFamily="2" charset="-122"/>
              </a:rPr>
              <a:t>A</a:t>
            </a:r>
            <a:r>
              <a:rPr kumimoji="1" lang="zh-CN" altLang="en-US" sz="2800">
                <a:solidFill>
                  <a:srgbClr val="000066"/>
                </a:solidFill>
                <a:latin typeface="Tahoma" panose="020B0604030504040204" pitchFamily="34" charset="0"/>
                <a:ea typeface="宋体" panose="02010600030101010101" pitchFamily="2" charset="-122"/>
              </a:rPr>
              <a:t>加</a:t>
            </a:r>
            <a:r>
              <a:rPr kumimoji="1" lang="en-US" altLang="zh-CN" sz="2800">
                <a:solidFill>
                  <a:srgbClr val="000066"/>
                </a:solidFill>
                <a:latin typeface="Tahoma" panose="020B0604030504040204" pitchFamily="34" charset="0"/>
                <a:ea typeface="宋体" panose="02010600030101010101" pitchFamily="2" charset="-122"/>
              </a:rPr>
              <a:t>S</a:t>
            </a:r>
            <a:r>
              <a:rPr kumimoji="1" lang="zh-CN" altLang="en-US" sz="2800">
                <a:solidFill>
                  <a:srgbClr val="000066"/>
                </a:solidFill>
                <a:latin typeface="Tahoma" panose="020B0604030504040204" pitchFamily="34" charset="0"/>
                <a:ea typeface="宋体" panose="02010600030101010101" pitchFamily="2" charset="-122"/>
              </a:rPr>
              <a:t>锁，而不能加</a:t>
            </a:r>
            <a:r>
              <a:rPr kumimoji="1" lang="en-US" altLang="zh-CN" sz="2800">
                <a:solidFill>
                  <a:srgbClr val="000066"/>
                </a:solidFill>
                <a:latin typeface="Tahoma" panose="020B0604030504040204" pitchFamily="34" charset="0"/>
                <a:ea typeface="宋体" panose="02010600030101010101" pitchFamily="2" charset="-122"/>
              </a:rPr>
              <a:t>X</a:t>
            </a:r>
            <a:r>
              <a:rPr kumimoji="1" lang="zh-CN" altLang="en-US" sz="2800">
                <a:solidFill>
                  <a:srgbClr val="000066"/>
                </a:solidFill>
                <a:latin typeface="Tahoma" panose="020B0604030504040204" pitchFamily="34" charset="0"/>
                <a:ea typeface="宋体" panose="02010600030101010101" pitchFamily="2" charset="-122"/>
              </a:rPr>
              <a:t>锁，直到</a:t>
            </a:r>
            <a:r>
              <a:rPr kumimoji="1" lang="en-US" altLang="zh-CN" sz="2800">
                <a:solidFill>
                  <a:srgbClr val="000066"/>
                </a:solidFill>
                <a:latin typeface="Tahoma" panose="020B0604030504040204" pitchFamily="34" charset="0"/>
                <a:ea typeface="宋体" panose="02010600030101010101" pitchFamily="2" charset="-122"/>
              </a:rPr>
              <a:t>T</a:t>
            </a:r>
            <a:r>
              <a:rPr kumimoji="1" lang="zh-CN" altLang="en-US" sz="2800">
                <a:solidFill>
                  <a:srgbClr val="000066"/>
                </a:solidFill>
                <a:latin typeface="Tahoma" panose="020B0604030504040204" pitchFamily="34" charset="0"/>
                <a:ea typeface="宋体" panose="02010600030101010101" pitchFamily="2" charset="-122"/>
              </a:rPr>
              <a:t>释放</a:t>
            </a:r>
            <a:r>
              <a:rPr kumimoji="1" lang="en-US" altLang="zh-CN" sz="2800">
                <a:solidFill>
                  <a:srgbClr val="000066"/>
                </a:solidFill>
                <a:latin typeface="Tahoma" panose="020B0604030504040204" pitchFamily="34" charset="0"/>
                <a:ea typeface="宋体" panose="02010600030101010101" pitchFamily="2" charset="-122"/>
              </a:rPr>
              <a:t>A</a:t>
            </a:r>
            <a:r>
              <a:rPr kumimoji="1" lang="zh-CN" altLang="en-US" sz="2800">
                <a:solidFill>
                  <a:srgbClr val="000066"/>
                </a:solidFill>
                <a:latin typeface="Tahoma" panose="020B0604030504040204" pitchFamily="34" charset="0"/>
                <a:ea typeface="宋体" panose="02010600030101010101" pitchFamily="2" charset="-122"/>
              </a:rPr>
              <a:t>上的</a:t>
            </a:r>
            <a:r>
              <a:rPr kumimoji="1" lang="en-US" altLang="zh-CN" sz="2800">
                <a:solidFill>
                  <a:srgbClr val="000066"/>
                </a:solidFill>
                <a:latin typeface="Tahoma" panose="020B0604030504040204" pitchFamily="34" charset="0"/>
                <a:ea typeface="宋体" panose="02010600030101010101" pitchFamily="2" charset="-122"/>
              </a:rPr>
              <a:t>S</a:t>
            </a:r>
            <a:r>
              <a:rPr kumimoji="1" lang="zh-CN" altLang="en-US" sz="2800">
                <a:solidFill>
                  <a:srgbClr val="000066"/>
                </a:solidFill>
                <a:latin typeface="Tahoma" panose="020B0604030504040204" pitchFamily="34" charset="0"/>
                <a:ea typeface="宋体" panose="02010600030101010101" pitchFamily="2" charset="-122"/>
              </a:rPr>
              <a:t>锁。</a:t>
            </a:r>
          </a:p>
          <a:p>
            <a:pPr algn="l">
              <a:lnSpc>
                <a:spcPct val="150000"/>
              </a:lnSpc>
              <a:spcBef>
                <a:spcPct val="15000"/>
              </a:spcBef>
              <a:buClr>
                <a:schemeClr val="hlink"/>
              </a:buClr>
              <a:buFontTx/>
              <a:buChar char="–"/>
            </a:pPr>
            <a:endParaRPr kumimoji="1" lang="en-US" altLang="zh-CN" sz="2800">
              <a:solidFill>
                <a:srgbClr val="000066"/>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2782453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3"/>
          <p:cNvSpPr txBox="1">
            <a:spLocks noChangeArrowheads="1"/>
          </p:cNvSpPr>
          <p:nvPr/>
        </p:nvSpPr>
        <p:spPr bwMode="auto">
          <a:xfrm>
            <a:off x="827088" y="4797425"/>
            <a:ext cx="28114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2000">
                <a:solidFill>
                  <a:schemeClr val="tx1"/>
                </a:solidFill>
                <a:latin typeface="Times New Roman" panose="02020603050405020304" pitchFamily="18" charset="0"/>
                <a:ea typeface="宋体" panose="02010600030101010101" pitchFamily="2" charset="-122"/>
              </a:rPr>
              <a:t>Y=Yes</a:t>
            </a:r>
            <a:r>
              <a:rPr kumimoji="1" lang="zh-CN" altLang="en-US" sz="2000">
                <a:solidFill>
                  <a:schemeClr val="tx1"/>
                </a:solidFill>
                <a:latin typeface="Times New Roman" panose="02020603050405020304" pitchFamily="18" charset="0"/>
                <a:ea typeface="宋体" panose="02010600030101010101" pitchFamily="2" charset="-122"/>
              </a:rPr>
              <a:t>，相容的请求</a:t>
            </a:r>
            <a:endParaRPr kumimoji="1" lang="zh-CN" altLang="en-US">
              <a:solidFill>
                <a:schemeClr val="tx1"/>
              </a:solidFill>
              <a:latin typeface="Times New Roman" panose="02020603050405020304" pitchFamily="18" charset="0"/>
              <a:ea typeface="宋体" panose="02010600030101010101" pitchFamily="2" charset="-122"/>
            </a:endParaRPr>
          </a:p>
          <a:p>
            <a:pPr algn="l"/>
            <a:r>
              <a:rPr kumimoji="1" lang="en-US" altLang="zh-CN" sz="2000">
                <a:solidFill>
                  <a:schemeClr val="tx1"/>
                </a:solidFill>
                <a:latin typeface="Times New Roman" panose="02020603050405020304" pitchFamily="18" charset="0"/>
                <a:ea typeface="宋体" panose="02010600030101010101" pitchFamily="2" charset="-122"/>
              </a:rPr>
              <a:t>N=No</a:t>
            </a:r>
            <a:r>
              <a:rPr kumimoji="1" lang="zh-CN" altLang="en-US" sz="2000">
                <a:solidFill>
                  <a:schemeClr val="tx1"/>
                </a:solidFill>
                <a:latin typeface="Times New Roman" panose="02020603050405020304" pitchFamily="18" charset="0"/>
                <a:ea typeface="宋体" panose="02010600030101010101" pitchFamily="2" charset="-122"/>
              </a:rPr>
              <a:t>，不相容的请求</a:t>
            </a:r>
            <a:endParaRPr kumimoji="1" lang="zh-CN" altLang="en-US" sz="6000">
              <a:solidFill>
                <a:schemeClr val="tx1"/>
              </a:solidFill>
              <a:latin typeface="Times New Roman" panose="02020603050405020304" pitchFamily="18" charset="0"/>
              <a:ea typeface="宋体" panose="02010600030101010101" pitchFamily="2" charset="-122"/>
            </a:endParaRPr>
          </a:p>
        </p:txBody>
      </p:sp>
      <p:sp>
        <p:nvSpPr>
          <p:cNvPr id="6" name="Rectangle 4"/>
          <p:cNvSpPr>
            <a:spLocks noChangeArrowheads="1"/>
          </p:cNvSpPr>
          <p:nvPr/>
        </p:nvSpPr>
        <p:spPr bwMode="auto">
          <a:xfrm>
            <a:off x="381000" y="12192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en-US" altLang="zh-CN">
                <a:solidFill>
                  <a:srgbClr val="000066"/>
                </a:solidFill>
                <a:latin typeface="Tahoma" panose="020B0604030504040204" pitchFamily="34" charset="0"/>
                <a:ea typeface="宋体" panose="02010600030101010101" pitchFamily="2" charset="-122"/>
              </a:rPr>
              <a:t>2. </a:t>
            </a:r>
            <a:r>
              <a:rPr kumimoji="1" lang="zh-CN" altLang="en-US">
                <a:solidFill>
                  <a:srgbClr val="000066"/>
                </a:solidFill>
                <a:latin typeface="Tahoma" panose="020B0604030504040204" pitchFamily="34" charset="0"/>
                <a:ea typeface="宋体" panose="02010600030101010101" pitchFamily="2" charset="-122"/>
              </a:rPr>
              <a:t>封锁类型的相容矩阵</a:t>
            </a:r>
          </a:p>
        </p:txBody>
      </p:sp>
      <p:graphicFrame>
        <p:nvGraphicFramePr>
          <p:cNvPr id="7" name="Group 5"/>
          <p:cNvGraphicFramePr>
            <a:graphicFrameLocks noGrp="1"/>
          </p:cNvGraphicFramePr>
          <p:nvPr/>
        </p:nvGraphicFramePr>
        <p:xfrm>
          <a:off x="468313" y="1916113"/>
          <a:ext cx="4495800" cy="2590801"/>
        </p:xfrm>
        <a:graphic>
          <a:graphicData uri="http://schemas.openxmlformats.org/drawingml/2006/table">
            <a:tbl>
              <a:tblPr/>
              <a:tblGrid>
                <a:gridCol w="1143000"/>
                <a:gridCol w="1104900"/>
                <a:gridCol w="1123950"/>
                <a:gridCol w="1123950"/>
              </a:tblGrid>
              <a:tr h="660400">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2"/>
          <p:cNvSpPr>
            <a:spLocks noChangeArrowheads="1"/>
          </p:cNvSpPr>
          <p:nvPr/>
        </p:nvSpPr>
        <p:spPr bwMode="auto">
          <a:xfrm>
            <a:off x="620713" y="1919287"/>
            <a:ext cx="99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2000" dirty="0">
                <a:solidFill>
                  <a:srgbClr val="CC3300"/>
                </a:solidFill>
                <a:latin typeface="Times New Roman" panose="02020603050405020304" pitchFamily="18" charset="0"/>
                <a:ea typeface="宋体" panose="02010600030101010101" pitchFamily="2" charset="-122"/>
              </a:rPr>
              <a:t>       </a:t>
            </a:r>
            <a:r>
              <a:rPr kumimoji="1" lang="en-US" altLang="zh-CN" sz="2000" dirty="0" err="1">
                <a:solidFill>
                  <a:srgbClr val="CC3300"/>
                </a:solidFill>
                <a:latin typeface="Times New Roman" panose="02020603050405020304" pitchFamily="18" charset="0"/>
                <a:ea typeface="宋体" panose="02010600030101010101" pitchFamily="2" charset="-122"/>
              </a:rPr>
              <a:t>T</a:t>
            </a:r>
            <a:r>
              <a:rPr kumimoji="1" lang="en-US" altLang="zh-CN" sz="2000" baseline="-30000" dirty="0" err="1">
                <a:solidFill>
                  <a:srgbClr val="CC3300"/>
                </a:solidFill>
                <a:latin typeface="Times New Roman" panose="02020603050405020304" pitchFamily="18" charset="0"/>
                <a:ea typeface="宋体" panose="02010600030101010101" pitchFamily="2" charset="-122"/>
              </a:rPr>
              <a:t>2</a:t>
            </a:r>
            <a:endParaRPr kumimoji="1" lang="en-US" altLang="zh-CN" sz="2000" dirty="0">
              <a:solidFill>
                <a:srgbClr val="CC3300"/>
              </a:solidFill>
              <a:latin typeface="Times New Roman" panose="02020603050405020304" pitchFamily="18" charset="0"/>
              <a:ea typeface="宋体" panose="02010600030101010101" pitchFamily="2" charset="-122"/>
            </a:endParaRPr>
          </a:p>
          <a:p>
            <a:pPr algn="l" eaLnBrk="1" hangingPunct="1"/>
            <a:r>
              <a:rPr kumimoji="1" lang="en-US" altLang="zh-CN" sz="2000" dirty="0" err="1">
                <a:solidFill>
                  <a:srgbClr val="CC3300"/>
                </a:solidFill>
                <a:latin typeface="Times New Roman" panose="02020603050405020304" pitchFamily="18" charset="0"/>
                <a:ea typeface="宋体" panose="02010600030101010101" pitchFamily="2" charset="-122"/>
              </a:rPr>
              <a:t>T</a:t>
            </a:r>
            <a:r>
              <a:rPr kumimoji="1" lang="en-US" altLang="zh-CN" sz="2000" baseline="-30000" dirty="0" err="1">
                <a:solidFill>
                  <a:srgbClr val="CC3300"/>
                </a:solidFill>
                <a:latin typeface="Times New Roman" panose="02020603050405020304" pitchFamily="18" charset="0"/>
                <a:ea typeface="宋体" panose="02010600030101010101" pitchFamily="2" charset="-122"/>
              </a:rPr>
              <a:t>1</a:t>
            </a:r>
            <a:endParaRPr kumimoji="1" lang="en-US" altLang="zh-CN" sz="2000" baseline="-30000" dirty="0">
              <a:solidFill>
                <a:srgbClr val="CC3300"/>
              </a:solidFill>
              <a:latin typeface="Times New Roman" panose="02020603050405020304" pitchFamily="18" charset="0"/>
              <a:ea typeface="宋体" panose="02010600030101010101" pitchFamily="2" charset="-122"/>
            </a:endParaRPr>
          </a:p>
        </p:txBody>
      </p:sp>
      <p:sp>
        <p:nvSpPr>
          <p:cNvPr id="9" name="Line 33"/>
          <p:cNvSpPr>
            <a:spLocks noChangeShapeType="1"/>
          </p:cNvSpPr>
          <p:nvPr/>
        </p:nvSpPr>
        <p:spPr bwMode="auto">
          <a:xfrm>
            <a:off x="468313" y="1989138"/>
            <a:ext cx="1143000" cy="68580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 name="Rectangle 34"/>
          <p:cNvSpPr>
            <a:spLocks noChangeArrowheads="1"/>
          </p:cNvSpPr>
          <p:nvPr/>
        </p:nvSpPr>
        <p:spPr bwMode="auto">
          <a:xfrm>
            <a:off x="5076825" y="1052513"/>
            <a:ext cx="632200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50000"/>
              </a:lnSpc>
            </a:pPr>
            <a:r>
              <a:rPr lang="zh-CN" altLang="en-US" sz="2000" dirty="0">
                <a:solidFill>
                  <a:srgbClr val="000066"/>
                </a:solidFill>
                <a:latin typeface="Arial" panose="020B0604020202020204" pitchFamily="34" charset="0"/>
                <a:ea typeface="宋体" panose="02010600030101010101" pitchFamily="2" charset="-122"/>
              </a:rPr>
              <a:t>在锁的相容矩阵中：</a:t>
            </a:r>
          </a:p>
          <a:p>
            <a:pPr algn="l" eaLnBrk="1" hangingPunct="1">
              <a:lnSpc>
                <a:spcPct val="150000"/>
              </a:lnSpc>
              <a:buFontTx/>
              <a:buChar char="•"/>
            </a:pPr>
            <a:r>
              <a:rPr lang="zh-CN" altLang="en-US" sz="2000" dirty="0">
                <a:solidFill>
                  <a:srgbClr val="000066"/>
                </a:solidFill>
                <a:latin typeface="Arial" panose="020B0604020202020204" pitchFamily="34" charset="0"/>
                <a:ea typeface="宋体" panose="02010600030101010101" pitchFamily="2" charset="-122"/>
              </a:rPr>
              <a:t>最左边一列表示事务</a:t>
            </a:r>
            <a:r>
              <a:rPr lang="en-US" altLang="zh-CN" sz="2000" dirty="0" err="1">
                <a:solidFill>
                  <a:srgbClr val="000066"/>
                </a:solidFill>
                <a:latin typeface="Arial" panose="020B0604020202020204" pitchFamily="34" charset="0"/>
                <a:ea typeface="宋体" panose="02010600030101010101" pitchFamily="2" charset="-122"/>
              </a:rPr>
              <a:t>T1</a:t>
            </a:r>
            <a:r>
              <a:rPr lang="zh-CN" altLang="en-US" sz="2000" dirty="0">
                <a:solidFill>
                  <a:srgbClr val="000066"/>
                </a:solidFill>
                <a:latin typeface="Arial" panose="020B0604020202020204" pitchFamily="34" charset="0"/>
                <a:ea typeface="宋体" panose="02010600030101010101" pitchFamily="2" charset="-122"/>
              </a:rPr>
              <a:t>已经获得的数据对象上的锁的类型，其中横线表示没有加锁。</a:t>
            </a:r>
          </a:p>
          <a:p>
            <a:pPr algn="l" eaLnBrk="1" hangingPunct="1">
              <a:lnSpc>
                <a:spcPct val="150000"/>
              </a:lnSpc>
              <a:buFontTx/>
              <a:buChar char="•"/>
            </a:pPr>
            <a:r>
              <a:rPr lang="zh-CN" altLang="en-US" sz="2000" dirty="0">
                <a:solidFill>
                  <a:srgbClr val="000066"/>
                </a:solidFill>
                <a:latin typeface="Arial" panose="020B0604020202020204" pitchFamily="34" charset="0"/>
                <a:ea typeface="宋体" panose="02010600030101010101" pitchFamily="2" charset="-122"/>
              </a:rPr>
              <a:t>最上面一行表示另一事务</a:t>
            </a:r>
            <a:r>
              <a:rPr lang="en-US" altLang="zh-CN" sz="2000" dirty="0" err="1">
                <a:solidFill>
                  <a:srgbClr val="000066"/>
                </a:solidFill>
                <a:latin typeface="Arial" panose="020B0604020202020204" pitchFamily="34" charset="0"/>
                <a:ea typeface="宋体" panose="02010600030101010101" pitchFamily="2" charset="-122"/>
              </a:rPr>
              <a:t>T2</a:t>
            </a:r>
            <a:r>
              <a:rPr lang="zh-CN" altLang="en-US" sz="2000" dirty="0">
                <a:solidFill>
                  <a:srgbClr val="000066"/>
                </a:solidFill>
                <a:latin typeface="Arial" panose="020B0604020202020204" pitchFamily="34" charset="0"/>
                <a:ea typeface="宋体" panose="02010600030101010101" pitchFamily="2" charset="-122"/>
              </a:rPr>
              <a:t>对同一数据对象发出的封锁请求。</a:t>
            </a:r>
          </a:p>
          <a:p>
            <a:pPr algn="l" eaLnBrk="1" hangingPunct="1">
              <a:lnSpc>
                <a:spcPct val="150000"/>
              </a:lnSpc>
              <a:buFontTx/>
              <a:buChar char="•"/>
            </a:pPr>
            <a:r>
              <a:rPr lang="en-US" altLang="zh-CN" sz="2000" dirty="0" err="1">
                <a:solidFill>
                  <a:srgbClr val="000066"/>
                </a:solidFill>
                <a:latin typeface="Arial" panose="020B0604020202020204" pitchFamily="34" charset="0"/>
                <a:ea typeface="宋体" panose="02010600030101010101" pitchFamily="2" charset="-122"/>
              </a:rPr>
              <a:t>T2</a:t>
            </a:r>
            <a:r>
              <a:rPr lang="zh-CN" altLang="en-US" sz="2000" dirty="0">
                <a:solidFill>
                  <a:srgbClr val="000066"/>
                </a:solidFill>
                <a:latin typeface="Arial" panose="020B0604020202020204" pitchFamily="34" charset="0"/>
                <a:ea typeface="宋体" panose="02010600030101010101" pitchFamily="2" charset="-122"/>
              </a:rPr>
              <a:t>的封锁请求能否被满足用矩阵中的</a:t>
            </a:r>
            <a:r>
              <a:rPr lang="en-US" altLang="zh-CN" sz="2000" dirty="0">
                <a:solidFill>
                  <a:srgbClr val="000066"/>
                </a:solidFill>
                <a:latin typeface="Arial" panose="020B0604020202020204" pitchFamily="34" charset="0"/>
                <a:ea typeface="宋体" panose="02010600030101010101" pitchFamily="2" charset="-122"/>
              </a:rPr>
              <a:t>Y</a:t>
            </a:r>
            <a:r>
              <a:rPr lang="zh-CN" altLang="en-US" sz="2000" dirty="0">
                <a:solidFill>
                  <a:srgbClr val="000066"/>
                </a:solidFill>
                <a:latin typeface="Arial" panose="020B0604020202020204" pitchFamily="34" charset="0"/>
                <a:ea typeface="宋体" panose="02010600030101010101" pitchFamily="2" charset="-122"/>
              </a:rPr>
              <a:t>和</a:t>
            </a:r>
            <a:r>
              <a:rPr lang="en-US" altLang="zh-CN" sz="2000" dirty="0">
                <a:solidFill>
                  <a:srgbClr val="000066"/>
                </a:solidFill>
                <a:latin typeface="Arial" panose="020B0604020202020204" pitchFamily="34" charset="0"/>
                <a:ea typeface="宋体" panose="02010600030101010101" pitchFamily="2" charset="-122"/>
              </a:rPr>
              <a:t>N</a:t>
            </a:r>
            <a:r>
              <a:rPr lang="zh-CN" altLang="en-US" sz="2000" dirty="0">
                <a:solidFill>
                  <a:srgbClr val="000066"/>
                </a:solidFill>
                <a:latin typeface="Arial" panose="020B0604020202020204" pitchFamily="34" charset="0"/>
                <a:ea typeface="宋体" panose="02010600030101010101" pitchFamily="2" charset="-122"/>
              </a:rPr>
              <a:t>表示</a:t>
            </a:r>
          </a:p>
          <a:p>
            <a:pPr lvl="1" algn="l" eaLnBrk="1" hangingPunct="1">
              <a:lnSpc>
                <a:spcPct val="150000"/>
              </a:lnSpc>
              <a:buFontTx/>
              <a:buChar char="–"/>
            </a:pPr>
            <a:r>
              <a:rPr lang="en-US" altLang="zh-CN" sz="2000" dirty="0">
                <a:solidFill>
                  <a:srgbClr val="000066"/>
                </a:solidFill>
                <a:latin typeface="Arial" panose="020B0604020202020204" pitchFamily="34" charset="0"/>
                <a:ea typeface="宋体" panose="02010600030101010101" pitchFamily="2" charset="-122"/>
              </a:rPr>
              <a:t>Y</a:t>
            </a:r>
            <a:r>
              <a:rPr lang="zh-CN" altLang="en-US" sz="2000" dirty="0">
                <a:solidFill>
                  <a:srgbClr val="000066"/>
                </a:solidFill>
                <a:latin typeface="Arial" panose="020B0604020202020204" pitchFamily="34" charset="0"/>
                <a:ea typeface="宋体" panose="02010600030101010101" pitchFamily="2" charset="-122"/>
              </a:rPr>
              <a:t>表示事务</a:t>
            </a:r>
            <a:r>
              <a:rPr lang="en-US" altLang="zh-CN" sz="2000" dirty="0" err="1">
                <a:solidFill>
                  <a:srgbClr val="000066"/>
                </a:solidFill>
                <a:latin typeface="Arial" panose="020B0604020202020204" pitchFamily="34" charset="0"/>
                <a:ea typeface="宋体" panose="02010600030101010101" pitchFamily="2" charset="-122"/>
              </a:rPr>
              <a:t>T2</a:t>
            </a:r>
            <a:r>
              <a:rPr lang="zh-CN" altLang="en-US" sz="2000" dirty="0">
                <a:solidFill>
                  <a:srgbClr val="000066"/>
                </a:solidFill>
                <a:latin typeface="Arial" panose="020B0604020202020204" pitchFamily="34" charset="0"/>
                <a:ea typeface="宋体" panose="02010600030101010101" pitchFamily="2" charset="-122"/>
              </a:rPr>
              <a:t>的封锁要求与</a:t>
            </a:r>
            <a:r>
              <a:rPr lang="en-US" altLang="zh-CN" sz="2000" dirty="0" err="1">
                <a:solidFill>
                  <a:srgbClr val="000066"/>
                </a:solidFill>
                <a:latin typeface="Arial" panose="020B0604020202020204" pitchFamily="34" charset="0"/>
                <a:ea typeface="宋体" panose="02010600030101010101" pitchFamily="2" charset="-122"/>
              </a:rPr>
              <a:t>T1</a:t>
            </a:r>
            <a:r>
              <a:rPr lang="zh-CN" altLang="en-US" sz="2000" dirty="0">
                <a:solidFill>
                  <a:srgbClr val="000066"/>
                </a:solidFill>
                <a:latin typeface="Arial" panose="020B0604020202020204" pitchFamily="34" charset="0"/>
                <a:ea typeface="宋体" panose="02010600030101010101" pitchFamily="2" charset="-122"/>
              </a:rPr>
              <a:t>已持有的锁相容，封锁请求可以满足</a:t>
            </a:r>
          </a:p>
          <a:p>
            <a:pPr lvl="1" algn="l" eaLnBrk="1" hangingPunct="1">
              <a:lnSpc>
                <a:spcPct val="150000"/>
              </a:lnSpc>
              <a:buFontTx/>
              <a:buChar char="–"/>
            </a:pPr>
            <a:r>
              <a:rPr lang="en-US" altLang="zh-CN" sz="2000" dirty="0">
                <a:solidFill>
                  <a:srgbClr val="000066"/>
                </a:solidFill>
                <a:latin typeface="Arial" panose="020B0604020202020204" pitchFamily="34" charset="0"/>
                <a:ea typeface="宋体" panose="02010600030101010101" pitchFamily="2" charset="-122"/>
              </a:rPr>
              <a:t>N</a:t>
            </a:r>
            <a:r>
              <a:rPr lang="zh-CN" altLang="en-US" sz="2000" dirty="0">
                <a:solidFill>
                  <a:srgbClr val="000066"/>
                </a:solidFill>
                <a:latin typeface="Arial" panose="020B0604020202020204" pitchFamily="34" charset="0"/>
                <a:ea typeface="宋体" panose="02010600030101010101" pitchFamily="2" charset="-122"/>
              </a:rPr>
              <a:t>表示</a:t>
            </a:r>
            <a:r>
              <a:rPr lang="en-US" altLang="zh-CN" sz="2000" dirty="0" err="1">
                <a:solidFill>
                  <a:srgbClr val="000066"/>
                </a:solidFill>
                <a:latin typeface="Arial" panose="020B0604020202020204" pitchFamily="34" charset="0"/>
                <a:ea typeface="宋体" panose="02010600030101010101" pitchFamily="2" charset="-122"/>
              </a:rPr>
              <a:t>T2</a:t>
            </a:r>
            <a:r>
              <a:rPr lang="zh-CN" altLang="en-US" sz="2000" dirty="0">
                <a:solidFill>
                  <a:srgbClr val="000066"/>
                </a:solidFill>
                <a:latin typeface="Arial" panose="020B0604020202020204" pitchFamily="34" charset="0"/>
                <a:ea typeface="宋体" panose="02010600030101010101" pitchFamily="2" charset="-122"/>
              </a:rPr>
              <a:t>的封锁请求与</a:t>
            </a:r>
            <a:r>
              <a:rPr lang="en-US" altLang="zh-CN" sz="2000" dirty="0" err="1">
                <a:solidFill>
                  <a:srgbClr val="000066"/>
                </a:solidFill>
                <a:latin typeface="Arial" panose="020B0604020202020204" pitchFamily="34" charset="0"/>
                <a:ea typeface="宋体" panose="02010600030101010101" pitchFamily="2" charset="-122"/>
              </a:rPr>
              <a:t>T1</a:t>
            </a:r>
            <a:r>
              <a:rPr lang="zh-CN" altLang="en-US" sz="2000" dirty="0">
                <a:solidFill>
                  <a:srgbClr val="000066"/>
                </a:solidFill>
                <a:latin typeface="Arial" panose="020B0604020202020204" pitchFamily="34" charset="0"/>
                <a:ea typeface="宋体" panose="02010600030101010101" pitchFamily="2" charset="-122"/>
              </a:rPr>
              <a:t>已持有的锁冲突，</a:t>
            </a:r>
            <a:r>
              <a:rPr lang="en-US" altLang="zh-CN" sz="2000" dirty="0" err="1">
                <a:solidFill>
                  <a:srgbClr val="000066"/>
                </a:solidFill>
                <a:latin typeface="Arial" panose="020B0604020202020204" pitchFamily="34" charset="0"/>
                <a:ea typeface="宋体" panose="02010600030101010101" pitchFamily="2" charset="-122"/>
              </a:rPr>
              <a:t>T2</a:t>
            </a:r>
            <a:r>
              <a:rPr lang="zh-CN" altLang="en-US" sz="2000" dirty="0">
                <a:solidFill>
                  <a:srgbClr val="000066"/>
                </a:solidFill>
                <a:latin typeface="Arial" panose="020B0604020202020204" pitchFamily="34" charset="0"/>
                <a:ea typeface="宋体" panose="02010600030101010101" pitchFamily="2" charset="-122"/>
              </a:rPr>
              <a:t>的请求被拒绝</a:t>
            </a:r>
          </a:p>
        </p:txBody>
      </p:sp>
    </p:spTree>
    <p:extLst>
      <p:ext uri="{BB962C8B-B14F-4D97-AF65-F5344CB8AC3E}">
        <p14:creationId xmlns:p14="http://schemas.microsoft.com/office/powerpoint/2010/main" val="304738088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457200" y="1066800"/>
            <a:ext cx="1008271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en-US" altLang="zh-CN">
                <a:solidFill>
                  <a:srgbClr val="000066"/>
                </a:solidFill>
                <a:latin typeface="Tahoma" panose="020B0604030504040204" pitchFamily="34" charset="0"/>
                <a:ea typeface="宋体" panose="02010600030101010101" pitchFamily="2" charset="-122"/>
              </a:rPr>
              <a:t>3.</a:t>
            </a:r>
            <a:r>
              <a:rPr kumimoji="1" lang="zh-CN" altLang="en-US">
                <a:solidFill>
                  <a:srgbClr val="000066"/>
                </a:solidFill>
                <a:latin typeface="Tahoma" panose="020B0604030504040204" pitchFamily="34" charset="0"/>
                <a:ea typeface="宋体" panose="02010600030101010101" pitchFamily="2" charset="-122"/>
              </a:rPr>
              <a:t>封锁的粒度</a:t>
            </a:r>
          </a:p>
        </p:txBody>
      </p:sp>
      <p:sp>
        <p:nvSpPr>
          <p:cNvPr id="6" name="Rectangle 4"/>
          <p:cNvSpPr txBox="1">
            <a:spLocks noChangeArrowheads="1"/>
          </p:cNvSpPr>
          <p:nvPr/>
        </p:nvSpPr>
        <p:spPr bwMode="auto">
          <a:xfrm>
            <a:off x="509587" y="1752600"/>
            <a:ext cx="10972367" cy="13160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buClr>
                <a:srgbClr val="1569F0"/>
              </a:buClr>
              <a:buFont typeface="Wingdings" panose="05000000000000000000" pitchFamily="2" charset="2"/>
              <a:buChar char="n"/>
            </a:pPr>
            <a:r>
              <a:rPr lang="en-US" altLang="zh-CN" b="1" dirty="0" smtClean="0">
                <a:solidFill>
                  <a:srgbClr val="000066"/>
                </a:solidFill>
              </a:rPr>
              <a:t>X</a:t>
            </a:r>
            <a:r>
              <a:rPr lang="zh-CN" altLang="en-US" b="1" dirty="0" smtClean="0">
                <a:solidFill>
                  <a:srgbClr val="000066"/>
                </a:solidFill>
              </a:rPr>
              <a:t>锁和</a:t>
            </a:r>
            <a:r>
              <a:rPr lang="en-US" altLang="zh-CN" b="1" dirty="0" smtClean="0">
                <a:solidFill>
                  <a:srgbClr val="000066"/>
                </a:solidFill>
              </a:rPr>
              <a:t>S</a:t>
            </a:r>
            <a:r>
              <a:rPr lang="zh-CN" altLang="en-US" b="1" dirty="0" smtClean="0">
                <a:solidFill>
                  <a:srgbClr val="000066"/>
                </a:solidFill>
              </a:rPr>
              <a:t>锁都是加在某一个数据对象上的；</a:t>
            </a:r>
          </a:p>
          <a:p>
            <a:pPr eaLnBrk="1" hangingPunct="1">
              <a:lnSpc>
                <a:spcPct val="110000"/>
              </a:lnSpc>
              <a:buClr>
                <a:srgbClr val="1569F0"/>
              </a:buClr>
              <a:buFont typeface="Wingdings" panose="05000000000000000000" pitchFamily="2" charset="2"/>
              <a:buChar char="n"/>
            </a:pPr>
            <a:r>
              <a:rPr lang="zh-CN" altLang="en-US" b="1" dirty="0" smtClean="0">
                <a:solidFill>
                  <a:srgbClr val="000066"/>
                </a:solidFill>
              </a:rPr>
              <a:t>封锁的对象</a:t>
            </a:r>
            <a:r>
              <a:rPr lang="en-US" altLang="zh-CN" b="1" dirty="0" smtClean="0">
                <a:solidFill>
                  <a:srgbClr val="000066"/>
                </a:solidFill>
              </a:rPr>
              <a:t>:</a:t>
            </a:r>
            <a:r>
              <a:rPr lang="zh-CN" altLang="en-US" b="1" dirty="0" smtClean="0">
                <a:solidFill>
                  <a:srgbClr val="000066"/>
                </a:solidFill>
              </a:rPr>
              <a:t>逻辑单元，物理单元 </a:t>
            </a:r>
          </a:p>
          <a:p>
            <a:pPr eaLnBrk="1" hangingPunct="1">
              <a:lnSpc>
                <a:spcPct val="110000"/>
              </a:lnSpc>
              <a:buFontTx/>
              <a:buNone/>
            </a:pPr>
            <a:endParaRPr lang="en-US" altLang="zh-CN" b="1" dirty="0" smtClean="0">
              <a:solidFill>
                <a:srgbClr val="000066"/>
              </a:solidFill>
            </a:endParaRPr>
          </a:p>
        </p:txBody>
      </p:sp>
      <p:sp>
        <p:nvSpPr>
          <p:cNvPr id="7" name="Rectangle 5"/>
          <p:cNvSpPr>
            <a:spLocks noChangeArrowheads="1"/>
          </p:cNvSpPr>
          <p:nvPr/>
        </p:nvSpPr>
        <p:spPr bwMode="auto">
          <a:xfrm>
            <a:off x="395288" y="2924175"/>
            <a:ext cx="10576966"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marL="457200" indent="-457200" algn="l" eaLnBrk="1" hangingPunct="1">
              <a:lnSpc>
                <a:spcPct val="90000"/>
              </a:lnSpc>
              <a:spcBef>
                <a:spcPct val="20000"/>
              </a:spcBef>
              <a:buClr>
                <a:srgbClr val="C00000"/>
              </a:buClr>
              <a:buFont typeface="Wingdings" panose="05000000000000000000" pitchFamily="2" charset="2"/>
              <a:buChar char="u"/>
            </a:pPr>
            <a:r>
              <a:rPr lang="zh-CN" altLang="en-US" sz="2800" dirty="0">
                <a:solidFill>
                  <a:srgbClr val="000066"/>
                </a:solidFill>
                <a:latin typeface="Arial" panose="020B0604020202020204" pitchFamily="34" charset="0"/>
                <a:ea typeface="宋体" panose="02010600030101010101" pitchFamily="2" charset="-122"/>
              </a:rPr>
              <a:t>封锁对象可以很大也可以很小</a:t>
            </a:r>
          </a:p>
          <a:p>
            <a:pPr marL="0" indent="0" algn="l" eaLnBrk="1" hangingPunct="1">
              <a:lnSpc>
                <a:spcPct val="90000"/>
              </a:lnSpc>
              <a:spcBef>
                <a:spcPct val="20000"/>
              </a:spcBef>
              <a:buClr>
                <a:srgbClr val="C00000"/>
              </a:buClr>
            </a:pPr>
            <a:r>
              <a:rPr lang="zh-CN" altLang="en-US" sz="2800" dirty="0" smtClean="0">
                <a:solidFill>
                  <a:srgbClr val="000066"/>
                </a:solidFill>
                <a:latin typeface="Arial" panose="020B0604020202020204" pitchFamily="34" charset="0"/>
                <a:ea typeface="宋体" panose="02010600030101010101" pitchFamily="2" charset="-122"/>
              </a:rPr>
              <a:t> </a:t>
            </a:r>
            <a:r>
              <a:rPr lang="zh-CN" altLang="en-US" sz="2800" dirty="0">
                <a:solidFill>
                  <a:srgbClr val="000066"/>
                </a:solidFill>
                <a:latin typeface="Arial" panose="020B0604020202020204" pitchFamily="34" charset="0"/>
                <a:ea typeface="宋体" panose="02010600030101010101" pitchFamily="2" charset="-122"/>
              </a:rPr>
              <a:t>例： 对整个数据库加</a:t>
            </a:r>
            <a:r>
              <a:rPr lang="zh-CN" altLang="en-US" sz="2800" dirty="0" smtClean="0">
                <a:solidFill>
                  <a:srgbClr val="000066"/>
                </a:solidFill>
                <a:latin typeface="Arial" panose="020B0604020202020204" pitchFamily="34" charset="0"/>
                <a:ea typeface="宋体" panose="02010600030101010101" pitchFamily="2" charset="-122"/>
              </a:rPr>
              <a:t>锁</a:t>
            </a:r>
            <a:endParaRPr lang="en-US" altLang="zh-CN" sz="2800" dirty="0" smtClean="0">
              <a:solidFill>
                <a:srgbClr val="000066"/>
              </a:solidFill>
              <a:latin typeface="Arial" panose="020B0604020202020204" pitchFamily="34" charset="0"/>
              <a:ea typeface="宋体" panose="02010600030101010101" pitchFamily="2" charset="-122"/>
            </a:endParaRPr>
          </a:p>
          <a:p>
            <a:pPr marL="0" indent="0" algn="l" eaLnBrk="1" hangingPunct="1">
              <a:lnSpc>
                <a:spcPct val="90000"/>
              </a:lnSpc>
              <a:spcBef>
                <a:spcPct val="20000"/>
              </a:spcBef>
              <a:buClr>
                <a:srgbClr val="C00000"/>
              </a:buClr>
            </a:pPr>
            <a:r>
              <a:rPr lang="zh-CN" altLang="en-US" sz="2800" dirty="0" smtClean="0">
                <a:solidFill>
                  <a:srgbClr val="000066"/>
                </a:solidFill>
                <a:latin typeface="Arial" panose="020B0604020202020204" pitchFamily="34" charset="0"/>
                <a:ea typeface="宋体" panose="02010600030101010101" pitchFamily="2" charset="-122"/>
              </a:rPr>
              <a:t>         </a:t>
            </a:r>
            <a:r>
              <a:rPr lang="zh-CN" altLang="en-US" sz="2800" dirty="0">
                <a:solidFill>
                  <a:srgbClr val="000066"/>
                </a:solidFill>
                <a:latin typeface="Arial" panose="020B0604020202020204" pitchFamily="34" charset="0"/>
                <a:ea typeface="宋体" panose="02010600030101010101" pitchFamily="2" charset="-122"/>
              </a:rPr>
              <a:t>对某个属性值加锁</a:t>
            </a:r>
          </a:p>
          <a:p>
            <a:pPr marL="457200" indent="-457200" algn="l" eaLnBrk="1" hangingPunct="1">
              <a:lnSpc>
                <a:spcPct val="90000"/>
              </a:lnSpc>
              <a:spcBef>
                <a:spcPct val="20000"/>
              </a:spcBef>
              <a:buClr>
                <a:srgbClr val="C00000"/>
              </a:buClr>
              <a:buFont typeface="Wingdings" panose="05000000000000000000" pitchFamily="2" charset="2"/>
              <a:buChar char="u"/>
            </a:pPr>
            <a:r>
              <a:rPr lang="zh-CN" altLang="en-US" sz="2800" dirty="0">
                <a:solidFill>
                  <a:srgbClr val="000066"/>
                </a:solidFill>
                <a:latin typeface="Arial" panose="020B0604020202020204" pitchFamily="34" charset="0"/>
                <a:ea typeface="宋体" panose="02010600030101010101" pitchFamily="2" charset="-122"/>
              </a:rPr>
              <a:t>封锁对象的大小称为</a:t>
            </a:r>
            <a:r>
              <a:rPr lang="zh-CN" altLang="en-US" sz="2800" dirty="0">
                <a:solidFill>
                  <a:srgbClr val="CC3300"/>
                </a:solidFill>
                <a:latin typeface="Arial" panose="020B0604020202020204" pitchFamily="34" charset="0"/>
                <a:ea typeface="宋体" panose="02010600030101010101" pitchFamily="2" charset="-122"/>
              </a:rPr>
              <a:t>封锁粒度</a:t>
            </a:r>
            <a:r>
              <a:rPr lang="en-US" altLang="zh-CN" sz="2800" dirty="0">
                <a:solidFill>
                  <a:srgbClr val="000066"/>
                </a:solidFill>
                <a:latin typeface="Arial" panose="020B0604020202020204" pitchFamily="34" charset="0"/>
                <a:ea typeface="宋体" panose="02010600030101010101" pitchFamily="2" charset="-122"/>
              </a:rPr>
              <a:t>(Granularity)</a:t>
            </a:r>
            <a:r>
              <a:rPr lang="zh-CN" altLang="en-US" sz="2800" dirty="0">
                <a:solidFill>
                  <a:srgbClr val="000066"/>
                </a:solidFill>
                <a:latin typeface="Arial" panose="020B0604020202020204" pitchFamily="34" charset="0"/>
                <a:ea typeface="宋体" panose="02010600030101010101" pitchFamily="2" charset="-122"/>
              </a:rPr>
              <a:t>。</a:t>
            </a:r>
          </a:p>
          <a:p>
            <a:pPr marL="457200" indent="-457200" algn="l" eaLnBrk="1" hangingPunct="1">
              <a:lnSpc>
                <a:spcPct val="90000"/>
              </a:lnSpc>
              <a:spcBef>
                <a:spcPct val="20000"/>
              </a:spcBef>
              <a:buClr>
                <a:srgbClr val="C00000"/>
              </a:buClr>
              <a:buFont typeface="Wingdings" panose="05000000000000000000" pitchFamily="2" charset="2"/>
              <a:buChar char="u"/>
            </a:pPr>
            <a:r>
              <a:rPr lang="zh-CN" altLang="en-US" sz="2800" dirty="0">
                <a:solidFill>
                  <a:srgbClr val="CC3300"/>
                </a:solidFill>
                <a:latin typeface="Arial" panose="020B0604020202020204" pitchFamily="34" charset="0"/>
                <a:ea typeface="宋体" panose="02010600030101010101" pitchFamily="2" charset="-122"/>
              </a:rPr>
              <a:t>多粒度封锁</a:t>
            </a:r>
            <a:r>
              <a:rPr lang="en-US" altLang="zh-CN" sz="2800" dirty="0">
                <a:solidFill>
                  <a:srgbClr val="000066"/>
                </a:solidFill>
                <a:latin typeface="Arial" panose="020B0604020202020204" pitchFamily="34" charset="0"/>
                <a:ea typeface="宋体" panose="02010600030101010101" pitchFamily="2" charset="-122"/>
              </a:rPr>
              <a:t>(multiple granularity locking)</a:t>
            </a:r>
          </a:p>
          <a:p>
            <a:pPr lvl="1" algn="l" eaLnBrk="1" hangingPunct="1">
              <a:lnSpc>
                <a:spcPct val="90000"/>
              </a:lnSpc>
              <a:spcBef>
                <a:spcPct val="20000"/>
              </a:spcBef>
              <a:buFontTx/>
              <a:buChar char="–"/>
            </a:pPr>
            <a:r>
              <a:rPr lang="zh-CN" altLang="en-US" sz="2800" dirty="0">
                <a:solidFill>
                  <a:srgbClr val="000066"/>
                </a:solidFill>
                <a:latin typeface="Arial" panose="020B0604020202020204" pitchFamily="34" charset="0"/>
                <a:ea typeface="宋体" panose="02010600030101010101" pitchFamily="2" charset="-122"/>
              </a:rPr>
              <a:t>在一个系统中同时支持多种封锁粒度供不同的事务选择。</a:t>
            </a:r>
          </a:p>
        </p:txBody>
      </p:sp>
    </p:spTree>
    <p:extLst>
      <p:ext uri="{BB962C8B-B14F-4D97-AF65-F5344CB8AC3E}">
        <p14:creationId xmlns:p14="http://schemas.microsoft.com/office/powerpoint/2010/main" val="9336157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ox(in)">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ox(in)">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ox(in)">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box(in)">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box(in)">
                                      <p:cBhvr>
                                        <p:cTn id="37" dur="500"/>
                                        <p:tgtEl>
                                          <p:spTgt spid="7">
                                            <p:txEl>
                                              <p:pRg st="4" end="4"/>
                                            </p:txEl>
                                          </p:spTgt>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box(in)">
                                      <p:cBhvr>
                                        <p:cTn id="4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autoUpdateAnimBg="0"/>
      <p:bldP spid="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755650" y="1557338"/>
            <a:ext cx="8388350" cy="99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rgbClr val="FFFF66"/>
              </a:buClr>
              <a:buNone/>
            </a:pPr>
            <a:r>
              <a:rPr lang="zh-CN" altLang="en-US" b="1" dirty="0" smtClean="0">
                <a:solidFill>
                  <a:srgbClr val="000066"/>
                </a:solidFill>
              </a:rPr>
              <a:t>封锁粒度与系统并发度和并发控制开销密切相关</a:t>
            </a:r>
            <a:r>
              <a:rPr lang="en-US" altLang="zh-CN" b="1" dirty="0" smtClean="0">
                <a:solidFill>
                  <a:srgbClr val="000066"/>
                </a:solidFill>
              </a:rPr>
              <a:t>.</a:t>
            </a:r>
            <a:endParaRPr lang="en-US" altLang="zh-CN" b="1" dirty="0" smtClean="0">
              <a:solidFill>
                <a:srgbClr val="000066"/>
              </a:solidFill>
            </a:endParaRPr>
          </a:p>
        </p:txBody>
      </p:sp>
      <p:sp>
        <p:nvSpPr>
          <p:cNvPr id="6" name="Rectangle 4"/>
          <p:cNvSpPr>
            <a:spLocks noChangeArrowheads="1"/>
          </p:cNvSpPr>
          <p:nvPr/>
        </p:nvSpPr>
        <p:spPr bwMode="auto">
          <a:xfrm>
            <a:off x="323850" y="9810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zh-CN" altLang="en-US">
                <a:solidFill>
                  <a:srgbClr val="000066"/>
                </a:solidFill>
                <a:latin typeface="Tahoma" panose="020B0604030504040204" pitchFamily="34" charset="0"/>
                <a:ea typeface="宋体" panose="02010600030101010101" pitchFamily="2" charset="-122"/>
              </a:rPr>
              <a:t>选择封锁粒度的原则</a:t>
            </a:r>
          </a:p>
        </p:txBody>
      </p:sp>
      <p:sp>
        <p:nvSpPr>
          <p:cNvPr id="7" name="Rectangle 5"/>
          <p:cNvSpPr>
            <a:spLocks noChangeArrowheads="1"/>
          </p:cNvSpPr>
          <p:nvPr/>
        </p:nvSpPr>
        <p:spPr bwMode="auto">
          <a:xfrm>
            <a:off x="1042988" y="2276475"/>
            <a:ext cx="657701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buClr>
                <a:schemeClr val="hlink"/>
              </a:buClr>
              <a:buFontTx/>
              <a:buChar char="–"/>
            </a:pPr>
            <a:r>
              <a:rPr kumimoji="1" lang="zh-CN" altLang="en-US" sz="2800">
                <a:solidFill>
                  <a:srgbClr val="000066"/>
                </a:solidFill>
                <a:latin typeface="Tahoma" panose="020B0604030504040204" pitchFamily="34" charset="0"/>
                <a:ea typeface="宋体" panose="02010600030101010101" pitchFamily="2" charset="-122"/>
              </a:rPr>
              <a:t>封锁的粒度越                 </a:t>
            </a:r>
            <a:r>
              <a:rPr kumimoji="1" lang="zh-CN" altLang="en-US" sz="2800">
                <a:solidFill>
                  <a:srgbClr val="CC3300"/>
                </a:solidFill>
                <a:latin typeface="Tahoma" panose="020B0604030504040204" pitchFamily="34" charset="0"/>
                <a:ea typeface="宋体" panose="02010600030101010101" pitchFamily="2" charset="-122"/>
              </a:rPr>
              <a:t>大，小，</a:t>
            </a:r>
          </a:p>
          <a:p>
            <a:pPr algn="l" eaLnBrk="1" hangingPunct="1">
              <a:spcBef>
                <a:spcPct val="20000"/>
              </a:spcBef>
              <a:buClr>
                <a:schemeClr val="hlink"/>
              </a:buClr>
              <a:buFontTx/>
              <a:buChar char="–"/>
            </a:pPr>
            <a:r>
              <a:rPr kumimoji="1" lang="zh-CN" altLang="en-US" sz="2800">
                <a:solidFill>
                  <a:srgbClr val="000066"/>
                </a:solidFill>
                <a:latin typeface="Tahoma" panose="020B0604030504040204" pitchFamily="34" charset="0"/>
                <a:ea typeface="宋体" panose="02010600030101010101" pitchFamily="2" charset="-122"/>
              </a:rPr>
              <a:t>系统被封锁的对象</a:t>
            </a:r>
          </a:p>
          <a:p>
            <a:pPr algn="l" eaLnBrk="1" hangingPunct="1">
              <a:spcBef>
                <a:spcPct val="20000"/>
              </a:spcBef>
              <a:buClr>
                <a:schemeClr val="hlink"/>
              </a:buClr>
              <a:buFontTx/>
              <a:buChar char="–"/>
            </a:pPr>
            <a:r>
              <a:rPr kumimoji="1" lang="zh-CN" altLang="en-US" sz="2800">
                <a:solidFill>
                  <a:srgbClr val="000066"/>
                </a:solidFill>
                <a:latin typeface="Tahoma" panose="020B0604030504040204" pitchFamily="34" charset="0"/>
                <a:ea typeface="宋体" panose="02010600030101010101" pitchFamily="2" charset="-122"/>
              </a:rPr>
              <a:t>并发度                            </a:t>
            </a:r>
          </a:p>
          <a:p>
            <a:pPr algn="l" eaLnBrk="1" hangingPunct="1">
              <a:spcBef>
                <a:spcPct val="20000"/>
              </a:spcBef>
              <a:buClr>
                <a:schemeClr val="hlink"/>
              </a:buClr>
              <a:buFontTx/>
              <a:buChar char="–"/>
            </a:pPr>
            <a:r>
              <a:rPr kumimoji="1" lang="zh-CN" altLang="en-US" sz="2800">
                <a:solidFill>
                  <a:srgbClr val="000066"/>
                </a:solidFill>
                <a:latin typeface="Tahoma" panose="020B0604030504040204" pitchFamily="34" charset="0"/>
                <a:ea typeface="宋体" panose="02010600030101010101" pitchFamily="2" charset="-122"/>
              </a:rPr>
              <a:t>系统开销</a:t>
            </a:r>
          </a:p>
        </p:txBody>
      </p:sp>
      <p:sp>
        <p:nvSpPr>
          <p:cNvPr id="8" name="Rectangle 6"/>
          <p:cNvSpPr>
            <a:spLocks noChangeArrowheads="1"/>
          </p:cNvSpPr>
          <p:nvPr/>
        </p:nvSpPr>
        <p:spPr bwMode="auto">
          <a:xfrm>
            <a:off x="5291138" y="2781300"/>
            <a:ext cx="276066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buClr>
                <a:schemeClr val="hlink"/>
              </a:buClr>
            </a:pPr>
            <a:r>
              <a:rPr kumimoji="1" lang="zh-CN" altLang="en-US" sz="2800">
                <a:solidFill>
                  <a:srgbClr val="CC3300"/>
                </a:solidFill>
                <a:latin typeface="Tahoma" panose="020B0604030504040204" pitchFamily="34" charset="0"/>
                <a:ea typeface="宋体" panose="02010600030101010101" pitchFamily="2" charset="-122"/>
              </a:rPr>
              <a:t>少，多，</a:t>
            </a:r>
          </a:p>
        </p:txBody>
      </p:sp>
      <p:sp>
        <p:nvSpPr>
          <p:cNvPr id="9" name="Rectangle 7"/>
          <p:cNvSpPr>
            <a:spLocks noChangeArrowheads="1"/>
          </p:cNvSpPr>
          <p:nvPr/>
        </p:nvSpPr>
        <p:spPr bwMode="auto">
          <a:xfrm>
            <a:off x="5291138" y="3284538"/>
            <a:ext cx="27606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buClr>
                <a:schemeClr val="hlink"/>
              </a:buClr>
            </a:pPr>
            <a:r>
              <a:rPr kumimoji="1" lang="zh-CN" altLang="en-US" sz="2800">
                <a:solidFill>
                  <a:srgbClr val="CC3300"/>
                </a:solidFill>
                <a:latin typeface="Tahoma" panose="020B0604030504040204" pitchFamily="34" charset="0"/>
                <a:ea typeface="宋体" panose="02010600030101010101" pitchFamily="2" charset="-122"/>
              </a:rPr>
              <a:t>低，高，</a:t>
            </a:r>
          </a:p>
        </p:txBody>
      </p:sp>
      <p:sp>
        <p:nvSpPr>
          <p:cNvPr id="10" name="Rectangle 8"/>
          <p:cNvSpPr>
            <a:spLocks noChangeArrowheads="1"/>
          </p:cNvSpPr>
          <p:nvPr/>
        </p:nvSpPr>
        <p:spPr bwMode="auto">
          <a:xfrm>
            <a:off x="5362575" y="3789363"/>
            <a:ext cx="27606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buClr>
                <a:schemeClr val="hlink"/>
              </a:buClr>
            </a:pPr>
            <a:r>
              <a:rPr kumimoji="1" lang="zh-CN" altLang="en-US" sz="2800">
                <a:solidFill>
                  <a:srgbClr val="CC3300"/>
                </a:solidFill>
                <a:latin typeface="Tahoma" panose="020B0604030504040204" pitchFamily="34" charset="0"/>
                <a:ea typeface="宋体" panose="02010600030101010101" pitchFamily="2" charset="-122"/>
              </a:rPr>
              <a:t>小，大，</a:t>
            </a:r>
          </a:p>
        </p:txBody>
      </p:sp>
      <p:sp>
        <p:nvSpPr>
          <p:cNvPr id="11" name="Rectangle 9"/>
          <p:cNvSpPr>
            <a:spLocks noChangeArrowheads="1"/>
          </p:cNvSpPr>
          <p:nvPr/>
        </p:nvSpPr>
        <p:spPr bwMode="auto">
          <a:xfrm>
            <a:off x="539750" y="4292600"/>
            <a:ext cx="11160414"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10000"/>
              </a:lnSpc>
              <a:spcBef>
                <a:spcPct val="20000"/>
              </a:spcBef>
            </a:pPr>
            <a:r>
              <a:rPr lang="zh-CN" altLang="en-US" sz="2400" dirty="0">
                <a:solidFill>
                  <a:srgbClr val="000066"/>
                </a:solidFill>
                <a:latin typeface="Arial" panose="020B0604020202020204" pitchFamily="34" charset="0"/>
              </a:rPr>
              <a:t>注：</a:t>
            </a:r>
          </a:p>
          <a:p>
            <a:pPr algn="l" eaLnBrk="1" hangingPunct="1">
              <a:lnSpc>
                <a:spcPct val="110000"/>
              </a:lnSpc>
              <a:spcBef>
                <a:spcPct val="20000"/>
              </a:spcBef>
              <a:buClr>
                <a:srgbClr val="C00000"/>
              </a:buClr>
              <a:buFont typeface="Wingdings" panose="05000000000000000000" pitchFamily="2" charset="2"/>
              <a:buChar char="u"/>
            </a:pPr>
            <a:r>
              <a:rPr lang="zh-CN" altLang="en-US" sz="2400" dirty="0">
                <a:solidFill>
                  <a:srgbClr val="000066"/>
                </a:solidFill>
                <a:latin typeface="Arial" panose="020B0604020202020204" pitchFamily="34" charset="0"/>
              </a:rPr>
              <a:t>需要处理多个关系的大量元组的用户事务：以</a:t>
            </a:r>
            <a:r>
              <a:rPr lang="zh-CN" altLang="en-US" sz="2400" dirty="0">
                <a:solidFill>
                  <a:srgbClr val="CC3300"/>
                </a:solidFill>
                <a:latin typeface="Arial" panose="020B0604020202020204" pitchFamily="34" charset="0"/>
              </a:rPr>
              <a:t>数据库</a:t>
            </a:r>
            <a:r>
              <a:rPr lang="zh-CN" altLang="en-US" sz="2400" dirty="0">
                <a:solidFill>
                  <a:srgbClr val="000066"/>
                </a:solidFill>
                <a:latin typeface="Arial" panose="020B0604020202020204" pitchFamily="34" charset="0"/>
              </a:rPr>
              <a:t>为封锁粒度；</a:t>
            </a:r>
          </a:p>
          <a:p>
            <a:pPr algn="l" eaLnBrk="1" hangingPunct="1">
              <a:lnSpc>
                <a:spcPct val="110000"/>
              </a:lnSpc>
              <a:spcBef>
                <a:spcPct val="20000"/>
              </a:spcBef>
              <a:buClr>
                <a:srgbClr val="C00000"/>
              </a:buClr>
              <a:buFont typeface="Wingdings" panose="05000000000000000000" pitchFamily="2" charset="2"/>
              <a:buChar char="u"/>
            </a:pPr>
            <a:r>
              <a:rPr lang="zh-CN" altLang="en-US" sz="2400" dirty="0">
                <a:solidFill>
                  <a:srgbClr val="000066"/>
                </a:solidFill>
                <a:latin typeface="Arial" panose="020B0604020202020204" pitchFamily="34" charset="0"/>
              </a:rPr>
              <a:t>需要处理大量元组的用户事务：以</a:t>
            </a:r>
            <a:r>
              <a:rPr lang="zh-CN" altLang="en-US" sz="2400" dirty="0">
                <a:solidFill>
                  <a:srgbClr val="CC3300"/>
                </a:solidFill>
                <a:latin typeface="Arial" panose="020B0604020202020204" pitchFamily="34" charset="0"/>
              </a:rPr>
              <a:t>关系</a:t>
            </a:r>
            <a:r>
              <a:rPr lang="zh-CN" altLang="en-US" sz="2400" dirty="0">
                <a:solidFill>
                  <a:srgbClr val="000066"/>
                </a:solidFill>
                <a:latin typeface="Arial" panose="020B0604020202020204" pitchFamily="34" charset="0"/>
              </a:rPr>
              <a:t>为封锁粒度；</a:t>
            </a:r>
          </a:p>
          <a:p>
            <a:pPr algn="l" eaLnBrk="1" hangingPunct="1">
              <a:lnSpc>
                <a:spcPct val="110000"/>
              </a:lnSpc>
              <a:spcBef>
                <a:spcPct val="20000"/>
              </a:spcBef>
              <a:buClr>
                <a:srgbClr val="C00000"/>
              </a:buClr>
              <a:buFont typeface="Wingdings" panose="05000000000000000000" pitchFamily="2" charset="2"/>
              <a:buChar char="u"/>
            </a:pPr>
            <a:r>
              <a:rPr lang="zh-CN" altLang="en-US" sz="2400" dirty="0">
                <a:solidFill>
                  <a:srgbClr val="000066"/>
                </a:solidFill>
                <a:latin typeface="Arial" panose="020B0604020202020204" pitchFamily="34" charset="0"/>
              </a:rPr>
              <a:t>只处理少量元组的用户事务：以</a:t>
            </a:r>
            <a:r>
              <a:rPr lang="zh-CN" altLang="en-US" sz="2400" dirty="0">
                <a:solidFill>
                  <a:srgbClr val="CC3300"/>
                </a:solidFill>
                <a:latin typeface="Arial" panose="020B0604020202020204" pitchFamily="34" charset="0"/>
              </a:rPr>
              <a:t>元组</a:t>
            </a:r>
            <a:r>
              <a:rPr lang="zh-CN" altLang="en-US" sz="2400" dirty="0">
                <a:solidFill>
                  <a:srgbClr val="000066"/>
                </a:solidFill>
                <a:latin typeface="Arial" panose="020B0604020202020204" pitchFamily="34" charset="0"/>
              </a:rPr>
              <a:t>为封锁粒度。</a:t>
            </a:r>
          </a:p>
        </p:txBody>
      </p:sp>
    </p:spTree>
    <p:extLst>
      <p:ext uri="{BB962C8B-B14F-4D97-AF65-F5344CB8AC3E}">
        <p14:creationId xmlns:p14="http://schemas.microsoft.com/office/powerpoint/2010/main" val="248214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3"/>
          <p:cNvSpPr txBox="1">
            <a:spLocks noChangeArrowheads="1"/>
          </p:cNvSpPr>
          <p:nvPr/>
        </p:nvSpPr>
        <p:spPr bwMode="auto">
          <a:xfrm>
            <a:off x="415636" y="663388"/>
            <a:ext cx="11360727" cy="590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50000"/>
              </a:lnSpc>
            </a:pPr>
            <a:r>
              <a:rPr lang="en-US" altLang="zh-CN" dirty="0" smtClean="0">
                <a:solidFill>
                  <a:schemeClr val="tx1"/>
                </a:solidFill>
                <a:latin typeface="Arial" panose="020B0604020202020204" pitchFamily="34" charset="0"/>
              </a:rPr>
              <a:t>4</a:t>
            </a:r>
            <a:r>
              <a:rPr lang="en-US" altLang="zh-CN" dirty="0">
                <a:solidFill>
                  <a:schemeClr val="tx1"/>
                </a:solidFill>
                <a:latin typeface="Arial" panose="020B0604020202020204" pitchFamily="34" charset="0"/>
              </a:rPr>
              <a:t>. </a:t>
            </a:r>
            <a:r>
              <a:rPr lang="zh-CN" altLang="en-US" dirty="0">
                <a:solidFill>
                  <a:schemeClr val="tx1"/>
                </a:solidFill>
                <a:latin typeface="Arial" panose="020B0604020202020204" pitchFamily="34" charset="0"/>
              </a:rPr>
              <a:t>封锁协议</a:t>
            </a:r>
          </a:p>
          <a:p>
            <a:pPr algn="l" eaLnBrk="1" hangingPunct="1">
              <a:lnSpc>
                <a:spcPct val="150000"/>
              </a:lnSpc>
            </a:pPr>
            <a:r>
              <a:rPr lang="zh-CN" altLang="en-US" dirty="0">
                <a:solidFill>
                  <a:schemeClr val="bg2"/>
                </a:solidFill>
                <a:latin typeface="Arial" panose="020B0604020202020204" pitchFamily="34" charset="0"/>
              </a:rPr>
              <a:t>❃</a:t>
            </a:r>
            <a:r>
              <a:rPr lang="zh-CN" altLang="en-US" dirty="0">
                <a:solidFill>
                  <a:schemeClr val="tx1"/>
                </a:solidFill>
                <a:latin typeface="Arial" panose="020B0604020202020204" pitchFamily="34" charset="0"/>
              </a:rPr>
              <a:t>运用</a:t>
            </a:r>
            <a:r>
              <a:rPr lang="en-US" altLang="zh-CN" dirty="0">
                <a:solidFill>
                  <a:schemeClr val="tx1"/>
                </a:solidFill>
                <a:latin typeface="Arial" panose="020B0604020202020204" pitchFamily="34" charset="0"/>
              </a:rPr>
              <a:t>X</a:t>
            </a:r>
            <a:r>
              <a:rPr lang="zh-CN" altLang="en-US" dirty="0">
                <a:solidFill>
                  <a:schemeClr val="tx1"/>
                </a:solidFill>
                <a:latin typeface="Arial" panose="020B0604020202020204" pitchFamily="34" charset="0"/>
              </a:rPr>
              <a:t>锁和</a:t>
            </a:r>
            <a:r>
              <a:rPr lang="en-US" altLang="zh-CN" dirty="0">
                <a:solidFill>
                  <a:schemeClr val="tx1"/>
                </a:solidFill>
                <a:latin typeface="Arial" panose="020B0604020202020204" pitchFamily="34" charset="0"/>
              </a:rPr>
              <a:t>S</a:t>
            </a:r>
            <a:r>
              <a:rPr lang="zh-CN" altLang="en-US" dirty="0">
                <a:solidFill>
                  <a:schemeClr val="tx1"/>
                </a:solidFill>
                <a:latin typeface="Arial" panose="020B0604020202020204" pitchFamily="34" charset="0"/>
              </a:rPr>
              <a:t>锁对数据对象加锁时，需要约定一些规则：</a:t>
            </a:r>
            <a:r>
              <a:rPr lang="zh-CN" altLang="en-US" dirty="0">
                <a:solidFill>
                  <a:srgbClr val="FF3300"/>
                </a:solidFill>
                <a:latin typeface="Arial" panose="020B0604020202020204" pitchFamily="34" charset="0"/>
              </a:rPr>
              <a:t>封锁协议</a:t>
            </a:r>
            <a:r>
              <a:rPr lang="zh-CN" altLang="en-US" dirty="0">
                <a:solidFill>
                  <a:srgbClr val="FF0000"/>
                </a:solidFill>
                <a:latin typeface="Arial" panose="020B0604020202020204" pitchFamily="34" charset="0"/>
              </a:rPr>
              <a:t>（</a:t>
            </a:r>
            <a:r>
              <a:rPr lang="en-US" altLang="zh-CN" dirty="0">
                <a:solidFill>
                  <a:srgbClr val="FF0000"/>
                </a:solidFill>
                <a:latin typeface="Arial" panose="020B0604020202020204" pitchFamily="34" charset="0"/>
              </a:rPr>
              <a:t>Locking Protocol</a:t>
            </a:r>
            <a:r>
              <a:rPr lang="zh-CN" altLang="en-US" dirty="0">
                <a:solidFill>
                  <a:srgbClr val="FF0000"/>
                </a:solidFill>
                <a:latin typeface="Arial" panose="020B0604020202020204" pitchFamily="34" charset="0"/>
              </a:rPr>
              <a:t>）。 </a:t>
            </a:r>
          </a:p>
          <a:p>
            <a:pPr algn="l" eaLnBrk="1" hangingPunct="1">
              <a:lnSpc>
                <a:spcPct val="150000"/>
              </a:lnSpc>
            </a:pPr>
            <a:r>
              <a:rPr lang="zh-CN" altLang="en-US" dirty="0">
                <a:solidFill>
                  <a:schemeClr val="tx1"/>
                </a:solidFill>
                <a:latin typeface="Arial" panose="020B0604020202020204" pitchFamily="34" charset="0"/>
              </a:rPr>
              <a:t>❧何时申请</a:t>
            </a:r>
            <a:r>
              <a:rPr lang="en-US" altLang="zh-CN" dirty="0">
                <a:solidFill>
                  <a:schemeClr val="tx1"/>
                </a:solidFill>
                <a:latin typeface="Arial" panose="020B0604020202020204" pitchFamily="34" charset="0"/>
              </a:rPr>
              <a:t>X</a:t>
            </a:r>
            <a:r>
              <a:rPr lang="zh-CN" altLang="en-US" dirty="0">
                <a:solidFill>
                  <a:schemeClr val="tx1"/>
                </a:solidFill>
                <a:latin typeface="Arial" panose="020B0604020202020204" pitchFamily="34" charset="0"/>
              </a:rPr>
              <a:t>锁或</a:t>
            </a:r>
            <a:r>
              <a:rPr lang="en-US" altLang="zh-CN" dirty="0">
                <a:solidFill>
                  <a:schemeClr val="tx1"/>
                </a:solidFill>
                <a:latin typeface="Arial" panose="020B0604020202020204" pitchFamily="34" charset="0"/>
              </a:rPr>
              <a:t>S</a:t>
            </a:r>
            <a:r>
              <a:rPr lang="zh-CN" altLang="en-US" dirty="0">
                <a:solidFill>
                  <a:schemeClr val="tx1"/>
                </a:solidFill>
                <a:latin typeface="Arial" panose="020B0604020202020204" pitchFamily="34" charset="0"/>
              </a:rPr>
              <a:t>锁；</a:t>
            </a:r>
          </a:p>
          <a:p>
            <a:pPr algn="l" eaLnBrk="1" hangingPunct="1">
              <a:lnSpc>
                <a:spcPct val="150000"/>
              </a:lnSpc>
            </a:pPr>
            <a:r>
              <a:rPr lang="zh-CN" altLang="en-US" dirty="0">
                <a:solidFill>
                  <a:schemeClr val="tx1"/>
                </a:solidFill>
                <a:latin typeface="Arial" panose="020B0604020202020204" pitchFamily="34" charset="0"/>
              </a:rPr>
              <a:t>❧持锁时间、何时释放</a:t>
            </a:r>
          </a:p>
          <a:p>
            <a:pPr algn="l" eaLnBrk="1" hangingPunct="1">
              <a:lnSpc>
                <a:spcPct val="150000"/>
              </a:lnSpc>
            </a:pPr>
            <a:r>
              <a:rPr lang="zh-CN" altLang="en-US" dirty="0">
                <a:solidFill>
                  <a:schemeClr val="bg2"/>
                </a:solidFill>
                <a:latin typeface="Arial" panose="020B0604020202020204" pitchFamily="34" charset="0"/>
              </a:rPr>
              <a:t>❃</a:t>
            </a:r>
            <a:r>
              <a:rPr lang="zh-CN" altLang="en-US" dirty="0">
                <a:solidFill>
                  <a:schemeClr val="tx1"/>
                </a:solidFill>
                <a:latin typeface="Arial" panose="020B0604020202020204" pitchFamily="34" charset="0"/>
              </a:rPr>
              <a:t>不同的封锁协议，在不同的程度上为并发操</a:t>
            </a:r>
          </a:p>
          <a:p>
            <a:pPr algn="l" eaLnBrk="1" hangingPunct="1">
              <a:lnSpc>
                <a:spcPct val="150000"/>
              </a:lnSpc>
            </a:pPr>
            <a:r>
              <a:rPr lang="zh-CN" altLang="en-US" dirty="0">
                <a:solidFill>
                  <a:schemeClr val="tx1"/>
                </a:solidFill>
                <a:latin typeface="Arial" panose="020B0604020202020204" pitchFamily="34" charset="0"/>
              </a:rPr>
              <a:t>    作的正确调度提供一定的保证。</a:t>
            </a:r>
          </a:p>
          <a:p>
            <a:pPr algn="l" eaLnBrk="1" hangingPunct="1">
              <a:lnSpc>
                <a:spcPct val="150000"/>
              </a:lnSpc>
            </a:pPr>
            <a:r>
              <a:rPr lang="zh-CN" altLang="en-US" dirty="0">
                <a:solidFill>
                  <a:schemeClr val="bg2"/>
                </a:solidFill>
                <a:latin typeface="Arial" panose="020B0604020202020204" pitchFamily="34" charset="0"/>
              </a:rPr>
              <a:t>❃</a:t>
            </a:r>
            <a:r>
              <a:rPr lang="zh-CN" altLang="en-US" dirty="0">
                <a:solidFill>
                  <a:srgbClr val="FF0000"/>
                </a:solidFill>
                <a:latin typeface="Arial" panose="020B0604020202020204" pitchFamily="34" charset="0"/>
              </a:rPr>
              <a:t>常用的封锁协议：三级封锁协议</a:t>
            </a:r>
            <a:r>
              <a:rPr lang="zh-CN" altLang="en-US" dirty="0">
                <a:solidFill>
                  <a:schemeClr val="tx1"/>
                </a:solidFill>
                <a:latin typeface="Arial" panose="020B0604020202020204" pitchFamily="34" charset="0"/>
              </a:rPr>
              <a:t>。</a:t>
            </a:r>
          </a:p>
        </p:txBody>
      </p:sp>
    </p:spTree>
    <p:extLst>
      <p:ext uri="{BB962C8B-B14F-4D97-AF65-F5344CB8AC3E}">
        <p14:creationId xmlns:p14="http://schemas.microsoft.com/office/powerpoint/2010/main" val="3192755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out)">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out)">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32"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amond(out)">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32"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amond(out)">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32"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amond(out)">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32"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amond(out)">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32"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diamond(out)">
                                      <p:cBhvr>
                                        <p:cTn id="37"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283922" y="956685"/>
            <a:ext cx="11085657"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zh-CN" altLang="en-US" sz="2800">
                <a:solidFill>
                  <a:schemeClr val="tx1"/>
                </a:solidFill>
                <a:latin typeface="Arial" panose="020B0604020202020204" pitchFamily="34" charset="0"/>
              </a:rPr>
              <a:t>（</a:t>
            </a:r>
            <a:r>
              <a:rPr lang="en-US" altLang="zh-CN" sz="2800">
                <a:solidFill>
                  <a:schemeClr val="tx1"/>
                </a:solidFill>
                <a:latin typeface="Arial" panose="020B0604020202020204" pitchFamily="34" charset="0"/>
              </a:rPr>
              <a:t>1</a:t>
            </a:r>
            <a:r>
              <a:rPr lang="zh-CN" altLang="en-US" sz="2800">
                <a:solidFill>
                  <a:schemeClr val="tx1"/>
                </a:solidFill>
                <a:latin typeface="Arial" panose="020B0604020202020204" pitchFamily="34" charset="0"/>
              </a:rPr>
              <a:t>）一级封锁协议</a:t>
            </a:r>
          </a:p>
          <a:p>
            <a:pPr algn="l" eaLnBrk="1" hangingPunct="1">
              <a:spcBef>
                <a:spcPct val="50000"/>
              </a:spcBef>
            </a:pPr>
            <a:r>
              <a:rPr lang="zh-CN" altLang="en-US" sz="2800">
                <a:solidFill>
                  <a:schemeClr val="tx1"/>
                </a:solidFill>
                <a:latin typeface="Arial" panose="020B0604020202020204" pitchFamily="34" charset="0"/>
              </a:rPr>
              <a:t>       事务</a:t>
            </a:r>
            <a:r>
              <a:rPr lang="en-US" altLang="zh-CN" sz="2800">
                <a:solidFill>
                  <a:srgbClr val="FF0000"/>
                </a:solidFill>
                <a:latin typeface="Arial" panose="020B0604020202020204" pitchFamily="34" charset="0"/>
              </a:rPr>
              <a:t>T</a:t>
            </a:r>
            <a:r>
              <a:rPr lang="zh-CN" altLang="en-US" sz="2800">
                <a:solidFill>
                  <a:srgbClr val="FF0000"/>
                </a:solidFill>
                <a:latin typeface="Arial" panose="020B0604020202020204" pitchFamily="34" charset="0"/>
              </a:rPr>
              <a:t>在修改数据</a:t>
            </a:r>
            <a:r>
              <a:rPr lang="en-US" altLang="zh-CN" sz="2800">
                <a:solidFill>
                  <a:srgbClr val="FF0000"/>
                </a:solidFill>
                <a:latin typeface="Arial" panose="020B0604020202020204" pitchFamily="34" charset="0"/>
              </a:rPr>
              <a:t>R</a:t>
            </a:r>
            <a:r>
              <a:rPr lang="zh-CN" altLang="en-US" sz="2800">
                <a:solidFill>
                  <a:schemeClr val="tx1"/>
                </a:solidFill>
                <a:latin typeface="Arial" panose="020B0604020202020204" pitchFamily="34" charset="0"/>
              </a:rPr>
              <a:t>之前必须</a:t>
            </a:r>
            <a:r>
              <a:rPr lang="zh-CN" altLang="en-US" sz="2800">
                <a:solidFill>
                  <a:srgbClr val="FF0000"/>
                </a:solidFill>
                <a:latin typeface="Arial" panose="020B0604020202020204" pitchFamily="34" charset="0"/>
              </a:rPr>
              <a:t>先对其加</a:t>
            </a:r>
            <a:r>
              <a:rPr lang="en-US" altLang="zh-CN" sz="2800">
                <a:solidFill>
                  <a:srgbClr val="FF0000"/>
                </a:solidFill>
                <a:latin typeface="Arial" panose="020B0604020202020204" pitchFamily="34" charset="0"/>
              </a:rPr>
              <a:t>X</a:t>
            </a:r>
            <a:r>
              <a:rPr lang="zh-CN" altLang="en-US" sz="2800">
                <a:solidFill>
                  <a:srgbClr val="FF0000"/>
                </a:solidFill>
                <a:latin typeface="Arial" panose="020B0604020202020204" pitchFamily="34" charset="0"/>
              </a:rPr>
              <a:t>锁</a:t>
            </a:r>
            <a:r>
              <a:rPr lang="zh-CN" altLang="en-US" sz="2800">
                <a:solidFill>
                  <a:schemeClr val="tx1"/>
                </a:solidFill>
                <a:latin typeface="Arial" panose="020B0604020202020204" pitchFamily="34" charset="0"/>
              </a:rPr>
              <a:t>，直到</a:t>
            </a:r>
            <a:r>
              <a:rPr lang="zh-CN" altLang="en-US" sz="2800">
                <a:solidFill>
                  <a:srgbClr val="FF0000"/>
                </a:solidFill>
                <a:latin typeface="Arial" panose="020B0604020202020204" pitchFamily="34" charset="0"/>
              </a:rPr>
              <a:t>事务结束</a:t>
            </a:r>
            <a:r>
              <a:rPr lang="zh-CN" altLang="en-US" sz="2800">
                <a:solidFill>
                  <a:schemeClr val="tx1"/>
                </a:solidFill>
                <a:latin typeface="Arial" panose="020B0604020202020204" pitchFamily="34" charset="0"/>
              </a:rPr>
              <a:t>才释放。</a:t>
            </a:r>
          </a:p>
          <a:p>
            <a:pPr algn="l" eaLnBrk="1" hangingPunct="1">
              <a:spcBef>
                <a:spcPct val="50000"/>
              </a:spcBef>
            </a:pPr>
            <a:r>
              <a:rPr lang="zh-CN" altLang="en-US" sz="2800">
                <a:solidFill>
                  <a:schemeClr val="tx1"/>
                </a:solidFill>
                <a:latin typeface="Arial" panose="020B0604020202020204" pitchFamily="34" charset="0"/>
              </a:rPr>
              <a:t>正常结束（</a:t>
            </a:r>
            <a:r>
              <a:rPr lang="en-US" altLang="zh-CN" sz="2800">
                <a:solidFill>
                  <a:schemeClr val="tx1"/>
                </a:solidFill>
                <a:latin typeface="Arial" panose="020B0604020202020204" pitchFamily="34" charset="0"/>
              </a:rPr>
              <a:t>COMMIT</a:t>
            </a:r>
            <a:r>
              <a:rPr lang="zh-CN" altLang="en-US" sz="2800">
                <a:solidFill>
                  <a:schemeClr val="tx1"/>
                </a:solidFill>
                <a:latin typeface="Arial" panose="020B0604020202020204" pitchFamily="34" charset="0"/>
              </a:rPr>
              <a:t>）</a:t>
            </a:r>
          </a:p>
          <a:p>
            <a:pPr algn="l" eaLnBrk="1" hangingPunct="1">
              <a:spcBef>
                <a:spcPct val="50000"/>
              </a:spcBef>
            </a:pPr>
            <a:r>
              <a:rPr lang="zh-CN" altLang="en-US" sz="2800">
                <a:solidFill>
                  <a:schemeClr val="tx1"/>
                </a:solidFill>
                <a:latin typeface="Arial" panose="020B0604020202020204" pitchFamily="34" charset="0"/>
              </a:rPr>
              <a:t>非正常结束（</a:t>
            </a:r>
            <a:r>
              <a:rPr lang="en-US" altLang="zh-CN" sz="2800">
                <a:solidFill>
                  <a:schemeClr val="tx1"/>
                </a:solidFill>
                <a:latin typeface="Arial" panose="020B0604020202020204" pitchFamily="34" charset="0"/>
              </a:rPr>
              <a:t>ROLLBACK</a:t>
            </a:r>
            <a:r>
              <a:rPr lang="zh-CN" altLang="en-US" sz="2800">
                <a:solidFill>
                  <a:schemeClr val="tx1"/>
                </a:solidFill>
                <a:latin typeface="Arial" panose="020B0604020202020204" pitchFamily="34" charset="0"/>
              </a:rPr>
              <a:t>）</a:t>
            </a:r>
          </a:p>
          <a:p>
            <a:pPr algn="l" eaLnBrk="1" hangingPunct="1">
              <a:spcBef>
                <a:spcPct val="50000"/>
              </a:spcBef>
            </a:pPr>
            <a:r>
              <a:rPr lang="zh-CN" altLang="en-US" sz="2800">
                <a:solidFill>
                  <a:schemeClr val="bg2"/>
                </a:solidFill>
                <a:latin typeface="Arial" panose="020B0604020202020204" pitchFamily="34" charset="0"/>
              </a:rPr>
              <a:t>❧</a:t>
            </a:r>
            <a:r>
              <a:rPr lang="zh-CN" altLang="en-US" sz="2800">
                <a:solidFill>
                  <a:srgbClr val="FF0000"/>
                </a:solidFill>
                <a:latin typeface="Arial" panose="020B0604020202020204" pitchFamily="34" charset="0"/>
              </a:rPr>
              <a:t>一级封锁协议可防止丢失修改</a:t>
            </a:r>
            <a:r>
              <a:rPr lang="zh-CN" altLang="en-US" sz="2800">
                <a:solidFill>
                  <a:schemeClr val="tx1"/>
                </a:solidFill>
                <a:latin typeface="Arial" panose="020B0604020202020204" pitchFamily="34" charset="0"/>
              </a:rPr>
              <a:t>，并</a:t>
            </a:r>
            <a:r>
              <a:rPr lang="zh-CN" altLang="en-US" sz="2800">
                <a:solidFill>
                  <a:srgbClr val="FF0000"/>
                </a:solidFill>
                <a:latin typeface="Arial" panose="020B0604020202020204" pitchFamily="34" charset="0"/>
              </a:rPr>
              <a:t>保证</a:t>
            </a:r>
            <a:r>
              <a:rPr lang="zh-CN" altLang="en-US" sz="2800">
                <a:solidFill>
                  <a:schemeClr val="tx1"/>
                </a:solidFill>
                <a:latin typeface="Arial" panose="020B0604020202020204" pitchFamily="34" charset="0"/>
              </a:rPr>
              <a:t>事务</a:t>
            </a:r>
            <a:r>
              <a:rPr lang="en-US" altLang="zh-CN" sz="2800">
                <a:solidFill>
                  <a:schemeClr val="tx1"/>
                </a:solidFill>
                <a:latin typeface="Arial" panose="020B0604020202020204" pitchFamily="34" charset="0"/>
              </a:rPr>
              <a:t>T</a:t>
            </a:r>
            <a:r>
              <a:rPr lang="zh-CN" altLang="en-US" sz="2800">
                <a:solidFill>
                  <a:schemeClr val="tx1"/>
                </a:solidFill>
                <a:latin typeface="Arial" panose="020B0604020202020204" pitchFamily="34" charset="0"/>
              </a:rPr>
              <a:t>是</a:t>
            </a:r>
            <a:r>
              <a:rPr lang="zh-CN" altLang="en-US" sz="2800">
                <a:solidFill>
                  <a:srgbClr val="FF0000"/>
                </a:solidFill>
                <a:latin typeface="Arial" panose="020B0604020202020204" pitchFamily="34" charset="0"/>
              </a:rPr>
              <a:t>可恢复</a:t>
            </a:r>
            <a:r>
              <a:rPr lang="zh-CN" altLang="en-US" sz="2800">
                <a:solidFill>
                  <a:schemeClr val="tx1"/>
                </a:solidFill>
                <a:latin typeface="Arial" panose="020B0604020202020204" pitchFamily="34" charset="0"/>
              </a:rPr>
              <a:t>的。</a:t>
            </a:r>
          </a:p>
          <a:p>
            <a:pPr algn="l" eaLnBrk="1" hangingPunct="1">
              <a:spcBef>
                <a:spcPct val="50000"/>
              </a:spcBef>
            </a:pPr>
            <a:r>
              <a:rPr lang="zh-CN" altLang="en-US" sz="2800">
                <a:solidFill>
                  <a:schemeClr val="bg2"/>
                </a:solidFill>
                <a:latin typeface="Arial" panose="020B0604020202020204" pitchFamily="34" charset="0"/>
              </a:rPr>
              <a:t>❧</a:t>
            </a:r>
            <a:r>
              <a:rPr lang="zh-CN" altLang="en-US" sz="2800">
                <a:solidFill>
                  <a:schemeClr val="tx1"/>
                </a:solidFill>
                <a:latin typeface="Arial" panose="020B0604020202020204" pitchFamily="34" charset="0"/>
              </a:rPr>
              <a:t>在一级封锁协议中，如果是</a:t>
            </a:r>
            <a:r>
              <a:rPr lang="zh-CN" altLang="en-US" sz="2800">
                <a:solidFill>
                  <a:srgbClr val="FF0000"/>
                </a:solidFill>
                <a:latin typeface="Arial" panose="020B0604020202020204" pitchFamily="34" charset="0"/>
              </a:rPr>
              <a:t>读数据</a:t>
            </a:r>
            <a:r>
              <a:rPr lang="zh-CN" altLang="en-US" sz="2800">
                <a:solidFill>
                  <a:schemeClr val="tx1"/>
                </a:solidFill>
                <a:latin typeface="Arial" panose="020B0604020202020204" pitchFamily="34" charset="0"/>
              </a:rPr>
              <a:t>，</a:t>
            </a:r>
            <a:r>
              <a:rPr lang="zh-CN" altLang="en-US" sz="2800">
                <a:solidFill>
                  <a:srgbClr val="FF0000"/>
                </a:solidFill>
                <a:latin typeface="Arial" panose="020B0604020202020204" pitchFamily="34" charset="0"/>
              </a:rPr>
              <a:t>不需要加锁</a:t>
            </a:r>
            <a:r>
              <a:rPr lang="zh-CN" altLang="en-US" sz="2800">
                <a:solidFill>
                  <a:schemeClr val="tx1"/>
                </a:solidFill>
                <a:latin typeface="Arial" panose="020B0604020202020204" pitchFamily="34" charset="0"/>
              </a:rPr>
              <a:t>的，所以它</a:t>
            </a:r>
            <a:r>
              <a:rPr lang="zh-CN" altLang="en-US" sz="2800">
                <a:solidFill>
                  <a:srgbClr val="FF0000"/>
                </a:solidFill>
                <a:latin typeface="Arial" panose="020B0604020202020204" pitchFamily="34" charset="0"/>
              </a:rPr>
              <a:t>不能保证可重复读和不读“脏”数据。</a:t>
            </a:r>
          </a:p>
        </p:txBody>
      </p:sp>
    </p:spTree>
    <p:extLst>
      <p:ext uri="{BB962C8B-B14F-4D97-AF65-F5344CB8AC3E}">
        <p14:creationId xmlns:p14="http://schemas.microsoft.com/office/powerpoint/2010/main" val="209252195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5" name="Group 3"/>
          <p:cNvGraphicFramePr>
            <a:graphicFrameLocks noGrp="1"/>
          </p:cNvGraphicFramePr>
          <p:nvPr>
            <p:extLst>
              <p:ext uri="{D42A27DB-BD31-4B8C-83A1-F6EECF244321}">
                <p14:modId xmlns:p14="http://schemas.microsoft.com/office/powerpoint/2010/main" val="631748504"/>
              </p:ext>
            </p:extLst>
          </p:nvPr>
        </p:nvGraphicFramePr>
        <p:xfrm>
          <a:off x="7064808" y="898958"/>
          <a:ext cx="3429000" cy="5186362"/>
        </p:xfrm>
        <a:graphic>
          <a:graphicData uri="http://schemas.openxmlformats.org/drawingml/2006/table">
            <a:tbl>
              <a:tblPr/>
              <a:tblGrid>
                <a:gridCol w="1752600"/>
                <a:gridCol w="1676400"/>
              </a:tblGrid>
              <a:tr h="3984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T</a:t>
                      </a:r>
                      <a:r>
                        <a:rPr kumimoji="0" lang="en-US" altLang="zh-CN" sz="2000" b="1" i="0" u="none" strike="noStrike" cap="none" normalizeH="0" baseline="-25000" smtClean="0">
                          <a:ln>
                            <a:noFill/>
                          </a:ln>
                          <a:solidFill>
                            <a:srgbClr val="669900"/>
                          </a:solidFill>
                          <a:effectLst/>
                          <a:latin typeface="Arial" charset="0"/>
                          <a:ea typeface="宋体" pitchFamily="2" charset="-122"/>
                        </a:rPr>
                        <a:t>1</a:t>
                      </a: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T</a:t>
                      </a:r>
                      <a:r>
                        <a:rPr kumimoji="0" lang="en-US" altLang="zh-CN" sz="2000" b="1" i="0" u="none" strike="noStrike" cap="none" normalizeH="0" baseline="-25000" smtClean="0">
                          <a:ln>
                            <a:noFill/>
                          </a:ln>
                          <a:solidFill>
                            <a:srgbClr val="669900"/>
                          </a:solidFill>
                          <a:effectLst/>
                          <a:latin typeface="Arial" charset="0"/>
                          <a:ea typeface="宋体" pitchFamily="2" charset="-122"/>
                        </a:rPr>
                        <a:t>2</a:t>
                      </a: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8792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①</a:t>
                      </a:r>
                      <a:r>
                        <a:rPr kumimoji="0" lang="en-US" altLang="zh-CN" sz="2000" b="1" i="0" u="none" strike="noStrike" cap="none" normalizeH="0" baseline="0" smtClean="0">
                          <a:ln>
                            <a:noFill/>
                          </a:ln>
                          <a:solidFill>
                            <a:srgbClr val="669900"/>
                          </a:solidFill>
                          <a:effectLst/>
                          <a:latin typeface="Arial" charset="0"/>
                          <a:ea typeface="宋体" pitchFamily="2" charset="-122"/>
                          <a:cs typeface="Times New Roman" pitchFamily="18" charset="0"/>
                        </a:rPr>
                        <a:t>  </a:t>
                      </a:r>
                      <a:r>
                        <a:rPr kumimoji="0" lang="en-US" altLang="zh-CN" sz="2000" b="1" i="0" u="none" strike="noStrike" cap="none" normalizeH="0" baseline="0" smtClean="0">
                          <a:ln>
                            <a:noFill/>
                          </a:ln>
                          <a:solidFill>
                            <a:srgbClr val="669900"/>
                          </a:solidFill>
                          <a:effectLst/>
                          <a:latin typeface="Arial" charset="0"/>
                          <a:ea typeface="宋体" pitchFamily="2" charset="-122"/>
                        </a:rPr>
                        <a:t>Xlock 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②</a:t>
                      </a:r>
                      <a:r>
                        <a:rPr kumimoji="0" lang="en-US" altLang="zh-CN" sz="2000" b="1" i="0" u="none" strike="noStrike" cap="none" normalizeH="0" baseline="0" smtClean="0">
                          <a:ln>
                            <a:noFill/>
                          </a:ln>
                          <a:solidFill>
                            <a:srgbClr val="669900"/>
                          </a:solidFill>
                          <a:effectLst/>
                          <a:latin typeface="Arial" charset="0"/>
                          <a:ea typeface="宋体" pitchFamily="2" charset="-122"/>
                          <a:cs typeface="Times New Roman" pitchFamily="18" charset="0"/>
                        </a:rPr>
                        <a:t> </a:t>
                      </a:r>
                      <a:r>
                        <a:rPr kumimoji="0" lang="en-US" altLang="zh-CN" sz="2000" b="1" i="0" u="none" strike="noStrike" cap="none" normalizeH="0" baseline="0" smtClean="0">
                          <a:ln>
                            <a:noFill/>
                          </a:ln>
                          <a:solidFill>
                            <a:srgbClr val="669900"/>
                          </a:solidFill>
                          <a:effectLst/>
                          <a:latin typeface="Arial" charset="0"/>
                          <a:ea typeface="宋体" pitchFamily="2" charset="-122"/>
                        </a:rPr>
                        <a:t> R(A)=16</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③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④ A=A-1</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W(A)=15</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Commit</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Unlock 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⑤</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⑥</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smtClean="0">
                        <a:ln>
                          <a:noFill/>
                        </a:ln>
                        <a:solidFill>
                          <a:srgbClr val="669900"/>
                        </a:solidFill>
                        <a:effectLst/>
                        <a:latin typeface="Arial" charset="0"/>
                        <a:ea typeface="宋体" pitchFamily="2" charset="-122"/>
                      </a:endParaRP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Xlock 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669900"/>
                          </a:solidFill>
                          <a:effectLst/>
                          <a:latin typeface="Arial"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669900"/>
                          </a:solidFill>
                          <a:effectLst/>
                          <a:latin typeface="Arial"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669900"/>
                          </a:solidFill>
                          <a:effectLst/>
                          <a:latin typeface="Arial"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669900"/>
                          </a:solidFill>
                          <a:effectLst/>
                          <a:latin typeface="Arial"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669900"/>
                          </a:solidFill>
                          <a:effectLst/>
                          <a:latin typeface="Arial" charset="0"/>
                          <a:ea typeface="宋体" pitchFamily="2" charset="-122"/>
                        </a:rPr>
                        <a:t>获得</a:t>
                      </a:r>
                      <a:r>
                        <a:rPr kumimoji="0" lang="en-US" altLang="zh-CN" sz="2000" b="1" i="0" u="none" strike="noStrike" cap="none" normalizeH="0" baseline="0" smtClean="0">
                          <a:ln>
                            <a:noFill/>
                          </a:ln>
                          <a:solidFill>
                            <a:srgbClr val="669900"/>
                          </a:solidFill>
                          <a:effectLst/>
                          <a:latin typeface="Arial" charset="0"/>
                          <a:ea typeface="宋体" pitchFamily="2" charset="-122"/>
                        </a:rPr>
                        <a:t>Xlock 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669900"/>
                          </a:solidFill>
                          <a:effectLst/>
                          <a:latin typeface="Arial" charset="0"/>
                          <a:ea typeface="宋体" pitchFamily="2" charset="-122"/>
                        </a:rPr>
                        <a:t>读</a:t>
                      </a:r>
                      <a:r>
                        <a:rPr kumimoji="0" lang="en-US" altLang="zh-CN" sz="2000" b="1" i="0" u="none" strike="noStrike" cap="none" normalizeH="0" baseline="0" smtClean="0">
                          <a:ln>
                            <a:noFill/>
                          </a:ln>
                          <a:solidFill>
                            <a:srgbClr val="669900"/>
                          </a:solidFill>
                          <a:effectLst/>
                          <a:latin typeface="Arial" charset="0"/>
                          <a:ea typeface="宋体" pitchFamily="2" charset="-122"/>
                        </a:rPr>
                        <a:t>A=15</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A=A-3</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W(A)=12</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Commit</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Unlock A </a:t>
                      </a: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14"/>
          <p:cNvSpPr>
            <a:spLocks noChangeArrowheads="1"/>
          </p:cNvSpPr>
          <p:nvPr/>
        </p:nvSpPr>
        <p:spPr bwMode="auto">
          <a:xfrm>
            <a:off x="779751" y="908173"/>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r>
              <a:rPr lang="zh-CN" altLang="en-US" sz="2400" dirty="0">
                <a:solidFill>
                  <a:srgbClr val="CC3300"/>
                </a:solidFill>
                <a:latin typeface="Times New Roman" panose="02020603050405020304" pitchFamily="18" charset="0"/>
                <a:ea typeface="宋体" panose="02010600030101010101" pitchFamily="2" charset="-122"/>
              </a:rPr>
              <a:t>没有丢失修改</a:t>
            </a:r>
            <a:r>
              <a:rPr lang="zh-CN" altLang="en-US" sz="2400" dirty="0">
                <a:solidFill>
                  <a:srgbClr val="000066"/>
                </a:solidFill>
                <a:latin typeface="Times New Roman" panose="02020603050405020304" pitchFamily="18" charset="0"/>
                <a:ea typeface="宋体" panose="02010600030101010101" pitchFamily="2" charset="-122"/>
              </a:rPr>
              <a:t> </a:t>
            </a:r>
          </a:p>
        </p:txBody>
      </p:sp>
      <p:sp>
        <p:nvSpPr>
          <p:cNvPr id="7" name="Text Box 15"/>
          <p:cNvSpPr txBox="1">
            <a:spLocks noChangeArrowheads="1"/>
          </p:cNvSpPr>
          <p:nvPr/>
        </p:nvSpPr>
        <p:spPr bwMode="auto">
          <a:xfrm>
            <a:off x="779751" y="1606695"/>
            <a:ext cx="5610658" cy="330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a:spAutoFit/>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50000"/>
              </a:lnSpc>
              <a:spcBef>
                <a:spcPct val="50000"/>
              </a:spcBef>
              <a:buClr>
                <a:schemeClr val="accent1"/>
              </a:buClr>
              <a:buFont typeface="Wingdings" panose="05000000000000000000" pitchFamily="2" charset="2"/>
              <a:buChar char="n"/>
            </a:pPr>
            <a:r>
              <a:rPr lang="zh-CN" altLang="en-US" sz="1900">
                <a:solidFill>
                  <a:srgbClr val="000066"/>
                </a:solidFill>
                <a:latin typeface="Times New Roman" panose="02020603050405020304" pitchFamily="18" charset="0"/>
                <a:ea typeface="宋体" panose="02010600030101010101" pitchFamily="2" charset="-122"/>
              </a:rPr>
              <a:t>事务</a:t>
            </a:r>
            <a:r>
              <a:rPr lang="en-US" altLang="zh-CN" sz="1900">
                <a:solidFill>
                  <a:srgbClr val="000066"/>
                </a:solidFill>
                <a:latin typeface="Times New Roman" panose="02020603050405020304" pitchFamily="18" charset="0"/>
                <a:ea typeface="宋体" panose="02010600030101010101" pitchFamily="2" charset="-122"/>
              </a:rPr>
              <a:t>T1</a:t>
            </a:r>
            <a:r>
              <a:rPr lang="zh-CN" altLang="en-US" sz="1900">
                <a:solidFill>
                  <a:srgbClr val="000066"/>
                </a:solidFill>
                <a:latin typeface="Times New Roman" panose="02020603050405020304" pitchFamily="18" charset="0"/>
                <a:ea typeface="宋体" panose="02010600030101010101" pitchFamily="2" charset="-122"/>
              </a:rPr>
              <a:t>在读</a:t>
            </a:r>
            <a:r>
              <a:rPr lang="en-US" altLang="zh-CN" sz="1900">
                <a:solidFill>
                  <a:srgbClr val="000066"/>
                </a:solidFill>
                <a:latin typeface="Times New Roman" panose="02020603050405020304" pitchFamily="18" charset="0"/>
                <a:ea typeface="宋体" panose="02010600030101010101" pitchFamily="2" charset="-122"/>
              </a:rPr>
              <a:t>A</a:t>
            </a:r>
            <a:r>
              <a:rPr lang="zh-CN" altLang="en-US" sz="1900">
                <a:solidFill>
                  <a:srgbClr val="000066"/>
                </a:solidFill>
                <a:latin typeface="Times New Roman" panose="02020603050405020304" pitchFamily="18" charset="0"/>
                <a:ea typeface="宋体" panose="02010600030101010101" pitchFamily="2" charset="-122"/>
              </a:rPr>
              <a:t>进行修改之前先对</a:t>
            </a:r>
            <a:r>
              <a:rPr lang="en-US" altLang="zh-CN" sz="1900">
                <a:solidFill>
                  <a:srgbClr val="000066"/>
                </a:solidFill>
                <a:latin typeface="Times New Roman" panose="02020603050405020304" pitchFamily="18" charset="0"/>
                <a:ea typeface="宋体" panose="02010600030101010101" pitchFamily="2" charset="-122"/>
              </a:rPr>
              <a:t>A</a:t>
            </a:r>
            <a:r>
              <a:rPr lang="zh-CN" altLang="en-US" sz="1900">
                <a:solidFill>
                  <a:srgbClr val="000066"/>
                </a:solidFill>
                <a:latin typeface="Times New Roman" panose="02020603050405020304" pitchFamily="18" charset="0"/>
                <a:ea typeface="宋体" panose="02010600030101010101" pitchFamily="2" charset="-122"/>
              </a:rPr>
              <a:t>加</a:t>
            </a:r>
            <a:r>
              <a:rPr lang="en-US" altLang="zh-CN" sz="1900">
                <a:solidFill>
                  <a:srgbClr val="000066"/>
                </a:solidFill>
                <a:latin typeface="Times New Roman" panose="02020603050405020304" pitchFamily="18" charset="0"/>
                <a:ea typeface="宋体" panose="02010600030101010101" pitchFamily="2" charset="-122"/>
              </a:rPr>
              <a:t>X</a:t>
            </a:r>
            <a:r>
              <a:rPr lang="zh-CN" altLang="en-US" sz="1900">
                <a:solidFill>
                  <a:srgbClr val="000066"/>
                </a:solidFill>
                <a:latin typeface="Times New Roman" panose="02020603050405020304" pitchFamily="18" charset="0"/>
                <a:ea typeface="宋体" panose="02010600030101010101" pitchFamily="2" charset="-122"/>
              </a:rPr>
              <a:t>锁</a:t>
            </a:r>
          </a:p>
          <a:p>
            <a:pPr algn="l" eaLnBrk="1" hangingPunct="1">
              <a:lnSpc>
                <a:spcPct val="150000"/>
              </a:lnSpc>
              <a:spcBef>
                <a:spcPct val="50000"/>
              </a:spcBef>
              <a:buClr>
                <a:schemeClr val="accent1"/>
              </a:buClr>
              <a:buFont typeface="Wingdings" panose="05000000000000000000" pitchFamily="2" charset="2"/>
              <a:buChar char="n"/>
            </a:pPr>
            <a:r>
              <a:rPr lang="zh-CN" altLang="en-US" sz="1900">
                <a:solidFill>
                  <a:srgbClr val="000066"/>
                </a:solidFill>
                <a:latin typeface="Times New Roman" panose="02020603050405020304" pitchFamily="18" charset="0"/>
                <a:ea typeface="宋体" panose="02010600030101010101" pitchFamily="2" charset="-122"/>
              </a:rPr>
              <a:t>当</a:t>
            </a:r>
            <a:r>
              <a:rPr lang="en-US" altLang="zh-CN" sz="1900">
                <a:solidFill>
                  <a:srgbClr val="000066"/>
                </a:solidFill>
                <a:latin typeface="Times New Roman" panose="02020603050405020304" pitchFamily="18" charset="0"/>
                <a:ea typeface="宋体" panose="02010600030101010101" pitchFamily="2" charset="-122"/>
              </a:rPr>
              <a:t>T2</a:t>
            </a:r>
            <a:r>
              <a:rPr lang="zh-CN" altLang="en-US" sz="1900">
                <a:solidFill>
                  <a:srgbClr val="000066"/>
                </a:solidFill>
                <a:latin typeface="Times New Roman" panose="02020603050405020304" pitchFamily="18" charset="0"/>
                <a:ea typeface="宋体" panose="02010600030101010101" pitchFamily="2" charset="-122"/>
              </a:rPr>
              <a:t>再请求对</a:t>
            </a:r>
            <a:r>
              <a:rPr lang="en-US" altLang="zh-CN" sz="1900">
                <a:solidFill>
                  <a:srgbClr val="000066"/>
                </a:solidFill>
                <a:latin typeface="Times New Roman" panose="02020603050405020304" pitchFamily="18" charset="0"/>
                <a:ea typeface="宋体" panose="02010600030101010101" pitchFamily="2" charset="-122"/>
              </a:rPr>
              <a:t>A</a:t>
            </a:r>
            <a:r>
              <a:rPr lang="zh-CN" altLang="en-US" sz="1900">
                <a:solidFill>
                  <a:srgbClr val="000066"/>
                </a:solidFill>
                <a:latin typeface="Times New Roman" panose="02020603050405020304" pitchFamily="18" charset="0"/>
                <a:ea typeface="宋体" panose="02010600030101010101" pitchFamily="2" charset="-122"/>
              </a:rPr>
              <a:t>加</a:t>
            </a:r>
            <a:r>
              <a:rPr lang="en-US" altLang="zh-CN" sz="1900">
                <a:solidFill>
                  <a:srgbClr val="000066"/>
                </a:solidFill>
                <a:latin typeface="Times New Roman" panose="02020603050405020304" pitchFamily="18" charset="0"/>
                <a:ea typeface="宋体" panose="02010600030101010101" pitchFamily="2" charset="-122"/>
              </a:rPr>
              <a:t>X</a:t>
            </a:r>
            <a:r>
              <a:rPr lang="zh-CN" altLang="en-US" sz="1900">
                <a:solidFill>
                  <a:srgbClr val="000066"/>
                </a:solidFill>
                <a:latin typeface="Times New Roman" panose="02020603050405020304" pitchFamily="18" charset="0"/>
                <a:ea typeface="宋体" panose="02010600030101010101" pitchFamily="2" charset="-122"/>
              </a:rPr>
              <a:t>锁时被拒绝</a:t>
            </a:r>
          </a:p>
          <a:p>
            <a:pPr algn="l" eaLnBrk="1" hangingPunct="1">
              <a:lnSpc>
                <a:spcPct val="150000"/>
              </a:lnSpc>
              <a:spcBef>
                <a:spcPct val="50000"/>
              </a:spcBef>
              <a:buClr>
                <a:schemeClr val="accent1"/>
              </a:buClr>
              <a:buFont typeface="Wingdings" panose="05000000000000000000" pitchFamily="2" charset="2"/>
              <a:buChar char="n"/>
            </a:pPr>
            <a:r>
              <a:rPr lang="en-US" altLang="zh-CN" sz="1900">
                <a:solidFill>
                  <a:srgbClr val="000066"/>
                </a:solidFill>
                <a:latin typeface="Times New Roman" panose="02020603050405020304" pitchFamily="18" charset="0"/>
                <a:ea typeface="宋体" panose="02010600030101010101" pitchFamily="2" charset="-122"/>
              </a:rPr>
              <a:t>T2</a:t>
            </a:r>
            <a:r>
              <a:rPr lang="zh-CN" altLang="en-US" sz="1900">
                <a:solidFill>
                  <a:srgbClr val="000066"/>
                </a:solidFill>
                <a:latin typeface="Times New Roman" panose="02020603050405020304" pitchFamily="18" charset="0"/>
                <a:ea typeface="宋体" panose="02010600030101010101" pitchFamily="2" charset="-122"/>
              </a:rPr>
              <a:t>只能等待</a:t>
            </a:r>
            <a:r>
              <a:rPr lang="en-US" altLang="zh-CN" sz="1900">
                <a:solidFill>
                  <a:srgbClr val="000066"/>
                </a:solidFill>
                <a:latin typeface="Times New Roman" panose="02020603050405020304" pitchFamily="18" charset="0"/>
                <a:ea typeface="宋体" panose="02010600030101010101" pitchFamily="2" charset="-122"/>
              </a:rPr>
              <a:t>T1</a:t>
            </a:r>
            <a:r>
              <a:rPr lang="zh-CN" altLang="en-US" sz="1900">
                <a:solidFill>
                  <a:srgbClr val="000066"/>
                </a:solidFill>
                <a:latin typeface="Times New Roman" panose="02020603050405020304" pitchFamily="18" charset="0"/>
                <a:ea typeface="宋体" panose="02010600030101010101" pitchFamily="2" charset="-122"/>
              </a:rPr>
              <a:t>释放</a:t>
            </a:r>
            <a:r>
              <a:rPr lang="en-US" altLang="zh-CN" sz="1900">
                <a:solidFill>
                  <a:srgbClr val="000066"/>
                </a:solidFill>
                <a:latin typeface="Times New Roman" panose="02020603050405020304" pitchFamily="18" charset="0"/>
                <a:ea typeface="宋体" panose="02010600030101010101" pitchFamily="2" charset="-122"/>
              </a:rPr>
              <a:t>A</a:t>
            </a:r>
            <a:r>
              <a:rPr lang="zh-CN" altLang="en-US" sz="1900">
                <a:solidFill>
                  <a:srgbClr val="000066"/>
                </a:solidFill>
                <a:latin typeface="Times New Roman" panose="02020603050405020304" pitchFamily="18" charset="0"/>
                <a:ea typeface="宋体" panose="02010600030101010101" pitchFamily="2" charset="-122"/>
              </a:rPr>
              <a:t>上的锁后</a:t>
            </a:r>
            <a:r>
              <a:rPr lang="en-US" altLang="zh-CN" sz="1900">
                <a:solidFill>
                  <a:srgbClr val="000066"/>
                </a:solidFill>
                <a:latin typeface="Times New Roman" panose="02020603050405020304" pitchFamily="18" charset="0"/>
                <a:ea typeface="宋体" panose="02010600030101010101" pitchFamily="2" charset="-122"/>
              </a:rPr>
              <a:t>T2</a:t>
            </a:r>
            <a:r>
              <a:rPr lang="zh-CN" altLang="en-US" sz="1900">
                <a:solidFill>
                  <a:srgbClr val="000066"/>
                </a:solidFill>
                <a:latin typeface="Times New Roman" panose="02020603050405020304" pitchFamily="18" charset="0"/>
                <a:ea typeface="宋体" panose="02010600030101010101" pitchFamily="2" charset="-122"/>
              </a:rPr>
              <a:t>获得对</a:t>
            </a:r>
            <a:r>
              <a:rPr lang="en-US" altLang="zh-CN" sz="1900">
                <a:solidFill>
                  <a:srgbClr val="000066"/>
                </a:solidFill>
                <a:latin typeface="Times New Roman" panose="02020603050405020304" pitchFamily="18" charset="0"/>
                <a:ea typeface="宋体" panose="02010600030101010101" pitchFamily="2" charset="-122"/>
              </a:rPr>
              <a:t>A</a:t>
            </a:r>
            <a:r>
              <a:rPr lang="zh-CN" altLang="en-US" sz="1900">
                <a:solidFill>
                  <a:srgbClr val="000066"/>
                </a:solidFill>
                <a:latin typeface="Times New Roman" panose="02020603050405020304" pitchFamily="18" charset="0"/>
                <a:ea typeface="宋体" panose="02010600030101010101" pitchFamily="2" charset="-122"/>
              </a:rPr>
              <a:t>的</a:t>
            </a:r>
            <a:r>
              <a:rPr lang="en-US" altLang="zh-CN" sz="1900">
                <a:solidFill>
                  <a:srgbClr val="000066"/>
                </a:solidFill>
                <a:latin typeface="Times New Roman" panose="02020603050405020304" pitchFamily="18" charset="0"/>
                <a:ea typeface="宋体" panose="02010600030101010101" pitchFamily="2" charset="-122"/>
              </a:rPr>
              <a:t>X</a:t>
            </a:r>
            <a:r>
              <a:rPr lang="zh-CN" altLang="en-US" sz="1900">
                <a:solidFill>
                  <a:srgbClr val="000066"/>
                </a:solidFill>
                <a:latin typeface="Times New Roman" panose="02020603050405020304" pitchFamily="18" charset="0"/>
                <a:ea typeface="宋体" panose="02010600030101010101" pitchFamily="2" charset="-122"/>
              </a:rPr>
              <a:t>锁</a:t>
            </a:r>
          </a:p>
          <a:p>
            <a:pPr algn="l" eaLnBrk="1" hangingPunct="1">
              <a:lnSpc>
                <a:spcPct val="150000"/>
              </a:lnSpc>
              <a:spcBef>
                <a:spcPct val="50000"/>
              </a:spcBef>
              <a:buClr>
                <a:schemeClr val="accent1"/>
              </a:buClr>
              <a:buFont typeface="Wingdings" panose="05000000000000000000" pitchFamily="2" charset="2"/>
              <a:buChar char="n"/>
            </a:pPr>
            <a:r>
              <a:rPr lang="zh-CN" altLang="en-US" sz="1900">
                <a:solidFill>
                  <a:srgbClr val="000066"/>
                </a:solidFill>
                <a:latin typeface="Times New Roman" panose="02020603050405020304" pitchFamily="18" charset="0"/>
                <a:ea typeface="宋体" panose="02010600030101010101" pitchFamily="2" charset="-122"/>
              </a:rPr>
              <a:t>这时</a:t>
            </a:r>
            <a:r>
              <a:rPr lang="en-US" altLang="zh-CN" sz="1900">
                <a:solidFill>
                  <a:srgbClr val="000066"/>
                </a:solidFill>
                <a:latin typeface="Times New Roman" panose="02020603050405020304" pitchFamily="18" charset="0"/>
                <a:ea typeface="宋体" panose="02010600030101010101" pitchFamily="2" charset="-122"/>
              </a:rPr>
              <a:t>T2</a:t>
            </a:r>
            <a:r>
              <a:rPr lang="zh-CN" altLang="en-US" sz="1900">
                <a:solidFill>
                  <a:srgbClr val="000066"/>
                </a:solidFill>
                <a:latin typeface="Times New Roman" panose="02020603050405020304" pitchFamily="18" charset="0"/>
                <a:ea typeface="宋体" panose="02010600030101010101" pitchFamily="2" charset="-122"/>
              </a:rPr>
              <a:t>读到的</a:t>
            </a:r>
            <a:r>
              <a:rPr lang="en-US" altLang="zh-CN" sz="1900">
                <a:solidFill>
                  <a:srgbClr val="000066"/>
                </a:solidFill>
                <a:latin typeface="Times New Roman" panose="02020603050405020304" pitchFamily="18" charset="0"/>
                <a:ea typeface="宋体" panose="02010600030101010101" pitchFamily="2" charset="-122"/>
              </a:rPr>
              <a:t>A</a:t>
            </a:r>
            <a:r>
              <a:rPr lang="zh-CN" altLang="en-US" sz="1900">
                <a:solidFill>
                  <a:srgbClr val="000066"/>
                </a:solidFill>
                <a:latin typeface="Times New Roman" panose="02020603050405020304" pitchFamily="18" charset="0"/>
                <a:ea typeface="宋体" panose="02010600030101010101" pitchFamily="2" charset="-122"/>
              </a:rPr>
              <a:t>已经是</a:t>
            </a:r>
            <a:r>
              <a:rPr lang="en-US" altLang="zh-CN" sz="1900">
                <a:solidFill>
                  <a:srgbClr val="000066"/>
                </a:solidFill>
                <a:latin typeface="Times New Roman" panose="02020603050405020304" pitchFamily="18" charset="0"/>
                <a:ea typeface="宋体" panose="02010600030101010101" pitchFamily="2" charset="-122"/>
              </a:rPr>
              <a:t>T1</a:t>
            </a:r>
            <a:r>
              <a:rPr lang="zh-CN" altLang="en-US" sz="1900">
                <a:solidFill>
                  <a:srgbClr val="000066"/>
                </a:solidFill>
                <a:latin typeface="Times New Roman" panose="02020603050405020304" pitchFamily="18" charset="0"/>
                <a:ea typeface="宋体" panose="02010600030101010101" pitchFamily="2" charset="-122"/>
              </a:rPr>
              <a:t>更新过的值</a:t>
            </a:r>
            <a:r>
              <a:rPr lang="en-US" altLang="zh-CN" sz="1900">
                <a:solidFill>
                  <a:srgbClr val="000066"/>
                </a:solidFill>
                <a:latin typeface="Times New Roman" panose="02020603050405020304" pitchFamily="18" charset="0"/>
                <a:ea typeface="宋体" panose="02010600030101010101" pitchFamily="2" charset="-122"/>
              </a:rPr>
              <a:t>15</a:t>
            </a:r>
          </a:p>
          <a:p>
            <a:pPr algn="l" eaLnBrk="1" hangingPunct="1">
              <a:lnSpc>
                <a:spcPct val="150000"/>
              </a:lnSpc>
              <a:spcBef>
                <a:spcPct val="50000"/>
              </a:spcBef>
              <a:buClr>
                <a:schemeClr val="accent1"/>
              </a:buClr>
              <a:buFont typeface="Wingdings" panose="05000000000000000000" pitchFamily="2" charset="2"/>
              <a:buChar char="n"/>
            </a:pPr>
            <a:r>
              <a:rPr lang="en-US" altLang="zh-CN" sz="1900">
                <a:solidFill>
                  <a:srgbClr val="000066"/>
                </a:solidFill>
                <a:latin typeface="Times New Roman" panose="02020603050405020304" pitchFamily="18" charset="0"/>
                <a:ea typeface="宋体" panose="02010600030101010101" pitchFamily="2" charset="-122"/>
              </a:rPr>
              <a:t>T2</a:t>
            </a:r>
            <a:r>
              <a:rPr lang="zh-CN" altLang="en-US" sz="1900">
                <a:solidFill>
                  <a:srgbClr val="000066"/>
                </a:solidFill>
                <a:latin typeface="Times New Roman" panose="02020603050405020304" pitchFamily="18" charset="0"/>
                <a:ea typeface="宋体" panose="02010600030101010101" pitchFamily="2" charset="-122"/>
              </a:rPr>
              <a:t>按此新的</a:t>
            </a:r>
            <a:r>
              <a:rPr lang="en-US" altLang="zh-CN" sz="1900">
                <a:solidFill>
                  <a:srgbClr val="000066"/>
                </a:solidFill>
                <a:latin typeface="Times New Roman" panose="02020603050405020304" pitchFamily="18" charset="0"/>
                <a:ea typeface="宋体" panose="02010600030101010101" pitchFamily="2" charset="-122"/>
              </a:rPr>
              <a:t>A</a:t>
            </a:r>
            <a:r>
              <a:rPr lang="zh-CN" altLang="en-US" sz="1900">
                <a:solidFill>
                  <a:srgbClr val="000066"/>
                </a:solidFill>
                <a:latin typeface="Times New Roman" panose="02020603050405020304" pitchFamily="18" charset="0"/>
                <a:ea typeface="宋体" panose="02010600030101010101" pitchFamily="2" charset="-122"/>
              </a:rPr>
              <a:t>值进行运算，并将结果值</a:t>
            </a:r>
            <a:r>
              <a:rPr lang="en-US" altLang="zh-CN" sz="1900">
                <a:solidFill>
                  <a:srgbClr val="000066"/>
                </a:solidFill>
                <a:latin typeface="Times New Roman" panose="02020603050405020304" pitchFamily="18" charset="0"/>
                <a:ea typeface="宋体" panose="02010600030101010101" pitchFamily="2" charset="-122"/>
              </a:rPr>
              <a:t>A=14</a:t>
            </a:r>
            <a:r>
              <a:rPr lang="zh-CN" altLang="en-US" sz="1900">
                <a:solidFill>
                  <a:srgbClr val="000066"/>
                </a:solidFill>
                <a:latin typeface="Times New Roman" panose="02020603050405020304" pitchFamily="18" charset="0"/>
                <a:ea typeface="宋体" panose="02010600030101010101" pitchFamily="2" charset="-122"/>
              </a:rPr>
              <a:t>送回到磁盘。避免了丢失</a:t>
            </a:r>
            <a:r>
              <a:rPr lang="en-US" altLang="zh-CN" sz="1900">
                <a:solidFill>
                  <a:srgbClr val="000066"/>
                </a:solidFill>
                <a:latin typeface="Times New Roman" panose="02020603050405020304" pitchFamily="18" charset="0"/>
                <a:ea typeface="宋体" panose="02010600030101010101" pitchFamily="2" charset="-122"/>
              </a:rPr>
              <a:t>T1</a:t>
            </a:r>
            <a:r>
              <a:rPr lang="zh-CN" altLang="en-US" sz="1900">
                <a:solidFill>
                  <a:srgbClr val="000066"/>
                </a:solidFill>
                <a:latin typeface="Times New Roman" panose="02020603050405020304" pitchFamily="18" charset="0"/>
                <a:ea typeface="宋体" panose="02010600030101010101" pitchFamily="2" charset="-122"/>
              </a:rPr>
              <a:t>的更新。</a:t>
            </a:r>
          </a:p>
        </p:txBody>
      </p:sp>
    </p:spTree>
    <p:extLst>
      <p:ext uri="{BB962C8B-B14F-4D97-AF65-F5344CB8AC3E}">
        <p14:creationId xmlns:p14="http://schemas.microsoft.com/office/powerpoint/2010/main" val="210342129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 </a:t>
            </a:r>
            <a:r>
              <a:rPr lang="zh-CN" altLang="en-US" sz="2800" b="1" dirty="0">
                <a:solidFill>
                  <a:schemeClr val="bg1"/>
                </a:solidFill>
                <a:latin typeface="微软雅黑" panose="020B0503020204020204" pitchFamily="34" charset="-122"/>
                <a:ea typeface="微软雅黑" panose="020B0503020204020204" pitchFamily="34" charset="-122"/>
              </a:rPr>
              <a:t>事务</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41316" y="959427"/>
            <a:ext cx="163295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4"/>
          <p:cNvSpPr>
            <a:spLocks noChangeArrowheads="1"/>
          </p:cNvSpPr>
          <p:nvPr/>
        </p:nvSpPr>
        <p:spPr bwMode="auto">
          <a:xfrm>
            <a:off x="557645" y="884774"/>
            <a:ext cx="10903527"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marL="457200" indent="-457200" algn="l" eaLnBrk="1" hangingPunct="1">
              <a:spcBef>
                <a:spcPct val="20000"/>
              </a:spcBef>
              <a:buClr>
                <a:srgbClr val="C00000"/>
              </a:buClr>
              <a:buFont typeface="Wingdings" panose="05000000000000000000" pitchFamily="2" charset="2"/>
              <a:buChar char="Ø"/>
            </a:pPr>
            <a:r>
              <a:rPr kumimoji="1" lang="zh-CN" altLang="en-US" dirty="0">
                <a:solidFill>
                  <a:srgbClr val="CC3300"/>
                </a:solidFill>
                <a:latin typeface="Tahoma" panose="020B0604030504040204" pitchFamily="34" charset="0"/>
                <a:ea typeface="宋体" panose="02010600030101010101" pitchFamily="2" charset="-122"/>
              </a:rPr>
              <a:t>事务</a:t>
            </a:r>
            <a:r>
              <a:rPr kumimoji="1" lang="en-US" altLang="zh-CN" sz="2800" dirty="0">
                <a:solidFill>
                  <a:srgbClr val="000066"/>
                </a:solidFill>
                <a:latin typeface="Tahoma" panose="020B0604030504040204" pitchFamily="34" charset="0"/>
                <a:ea typeface="宋体" panose="02010600030101010101" pitchFamily="2" charset="-122"/>
              </a:rPr>
              <a:t>(Transaction)</a:t>
            </a:r>
            <a:r>
              <a:rPr kumimoji="1" lang="zh-CN" altLang="en-US" sz="2800" dirty="0">
                <a:solidFill>
                  <a:srgbClr val="000066"/>
                </a:solidFill>
                <a:latin typeface="Tahoma" panose="020B0604030504040204" pitchFamily="34" charset="0"/>
                <a:ea typeface="宋体" panose="02010600030101010101" pitchFamily="2" charset="-122"/>
              </a:rPr>
              <a:t>：数据库应用中构成单一逻辑工作单元的操作集和。</a:t>
            </a:r>
          </a:p>
          <a:p>
            <a:pPr algn="l" eaLnBrk="1" hangingPunct="1">
              <a:spcBef>
                <a:spcPct val="20000"/>
              </a:spcBef>
              <a:buClr>
                <a:srgbClr val="FFFF66"/>
              </a:buClr>
            </a:pPr>
            <a:r>
              <a:rPr kumimoji="1" lang="zh-CN" altLang="en-US" sz="2800" dirty="0">
                <a:solidFill>
                  <a:srgbClr val="000066"/>
                </a:solidFill>
                <a:latin typeface="Tahoma" panose="020B0604030504040204" pitchFamily="34" charset="0"/>
                <a:ea typeface="宋体" panose="02010600030101010101" pitchFamily="2" charset="-122"/>
              </a:rPr>
              <a:t>        用户定义的一个数据库操作序列，这些操作要么全做，要么全不做，是一个不可分割的工作单位。</a:t>
            </a:r>
          </a:p>
          <a:p>
            <a:pPr marL="457200" indent="-457200" algn="l" eaLnBrk="1" hangingPunct="1">
              <a:lnSpc>
                <a:spcPct val="90000"/>
              </a:lnSpc>
              <a:spcBef>
                <a:spcPct val="20000"/>
              </a:spcBef>
              <a:buClr>
                <a:srgbClr val="C00000"/>
              </a:buClr>
              <a:buFont typeface="Wingdings" panose="05000000000000000000" pitchFamily="2" charset="2"/>
              <a:buChar char="Ø"/>
            </a:pPr>
            <a:r>
              <a:rPr kumimoji="1" lang="zh-CN" altLang="en-US" dirty="0">
                <a:solidFill>
                  <a:srgbClr val="000066"/>
                </a:solidFill>
                <a:latin typeface="Tahoma" panose="020B0604030504040204" pitchFamily="34" charset="0"/>
                <a:ea typeface="宋体" panose="02010600030101010101" pitchFamily="2" charset="-122"/>
              </a:rPr>
              <a:t>事务和程序是两个概念：</a:t>
            </a:r>
          </a:p>
          <a:p>
            <a:pPr lvl="1" algn="l" eaLnBrk="1" hangingPunct="1">
              <a:lnSpc>
                <a:spcPct val="90000"/>
              </a:lnSpc>
              <a:spcBef>
                <a:spcPct val="20000"/>
              </a:spcBef>
              <a:buClr>
                <a:schemeClr val="hlink"/>
              </a:buClr>
              <a:buFontTx/>
              <a:buChar char="–"/>
            </a:pPr>
            <a:r>
              <a:rPr kumimoji="1" lang="zh-CN" altLang="en-US" sz="2800" dirty="0">
                <a:solidFill>
                  <a:srgbClr val="000066"/>
                </a:solidFill>
                <a:latin typeface="Tahoma" panose="020B0604030504040204" pitchFamily="34" charset="0"/>
                <a:ea typeface="宋体" panose="02010600030101010101" pitchFamily="2" charset="-122"/>
              </a:rPr>
              <a:t>在关系数据库中，一个事务可以是一条</a:t>
            </a:r>
            <a:r>
              <a:rPr kumimoji="1" lang="en-US" altLang="zh-CN" sz="2800" dirty="0">
                <a:solidFill>
                  <a:srgbClr val="000066"/>
                </a:solidFill>
                <a:latin typeface="Tahoma" panose="020B0604030504040204" pitchFamily="34" charset="0"/>
                <a:ea typeface="宋体" panose="02010600030101010101" pitchFamily="2" charset="-122"/>
              </a:rPr>
              <a:t>SQL</a:t>
            </a:r>
            <a:r>
              <a:rPr kumimoji="1" lang="zh-CN" altLang="en-US" sz="2800" dirty="0">
                <a:solidFill>
                  <a:srgbClr val="000066"/>
                </a:solidFill>
                <a:latin typeface="Tahoma" panose="020B0604030504040204" pitchFamily="34" charset="0"/>
                <a:ea typeface="宋体" panose="02010600030101010101" pitchFamily="2" charset="-122"/>
              </a:rPr>
              <a:t>语句，一组</a:t>
            </a:r>
            <a:r>
              <a:rPr kumimoji="1" lang="en-US" altLang="zh-CN" sz="2800" dirty="0">
                <a:solidFill>
                  <a:srgbClr val="000066"/>
                </a:solidFill>
                <a:latin typeface="Tahoma" panose="020B0604030504040204" pitchFamily="34" charset="0"/>
                <a:ea typeface="宋体" panose="02010600030101010101" pitchFamily="2" charset="-122"/>
              </a:rPr>
              <a:t>SQL</a:t>
            </a:r>
            <a:r>
              <a:rPr kumimoji="1" lang="zh-CN" altLang="en-US" sz="2800" dirty="0">
                <a:solidFill>
                  <a:srgbClr val="000066"/>
                </a:solidFill>
                <a:latin typeface="Tahoma" panose="020B0604030504040204" pitchFamily="34" charset="0"/>
                <a:ea typeface="宋体" panose="02010600030101010101" pitchFamily="2" charset="-122"/>
              </a:rPr>
              <a:t>语句或整个程序；</a:t>
            </a:r>
          </a:p>
          <a:p>
            <a:pPr lvl="1" algn="l" eaLnBrk="1" hangingPunct="1">
              <a:lnSpc>
                <a:spcPct val="90000"/>
              </a:lnSpc>
              <a:spcBef>
                <a:spcPct val="20000"/>
              </a:spcBef>
              <a:buClr>
                <a:schemeClr val="hlink"/>
              </a:buClr>
              <a:buFontTx/>
              <a:buChar char="–"/>
            </a:pPr>
            <a:r>
              <a:rPr kumimoji="1" lang="zh-CN" altLang="en-US" sz="2800" dirty="0">
                <a:solidFill>
                  <a:srgbClr val="000066"/>
                </a:solidFill>
                <a:latin typeface="Tahoma" panose="020B0604030504040204" pitchFamily="34" charset="0"/>
                <a:ea typeface="宋体" panose="02010600030101010101" pitchFamily="2" charset="-122"/>
              </a:rPr>
              <a:t>一个应用程序通常包含多个事务。</a:t>
            </a:r>
          </a:p>
          <a:p>
            <a:pPr lvl="1" algn="l" eaLnBrk="1" hangingPunct="1">
              <a:lnSpc>
                <a:spcPct val="90000"/>
              </a:lnSpc>
              <a:spcBef>
                <a:spcPct val="20000"/>
              </a:spcBef>
              <a:buClr>
                <a:srgbClr val="FFFF66"/>
              </a:buClr>
              <a:buFontTx/>
              <a:buChar char="•"/>
            </a:pPr>
            <a:endParaRPr kumimoji="1" lang="zh-CN" altLang="en-US" sz="2800" dirty="0">
              <a:solidFill>
                <a:srgbClr val="000066"/>
              </a:solidFill>
              <a:latin typeface="Tahoma" panose="020B0604030504040204" pitchFamily="34" charset="0"/>
              <a:ea typeface="宋体" panose="02010600030101010101" pitchFamily="2" charset="-122"/>
            </a:endParaRPr>
          </a:p>
          <a:p>
            <a:pPr marL="457200" indent="-457200" algn="l" eaLnBrk="1" hangingPunct="1">
              <a:lnSpc>
                <a:spcPct val="90000"/>
              </a:lnSpc>
              <a:spcBef>
                <a:spcPct val="20000"/>
              </a:spcBef>
              <a:buClr>
                <a:srgbClr val="C00000"/>
              </a:buClr>
              <a:buFont typeface="Wingdings" panose="05000000000000000000" pitchFamily="2" charset="2"/>
              <a:buChar char="Ø"/>
            </a:pPr>
            <a:r>
              <a:rPr kumimoji="1" lang="zh-CN" altLang="en-US" sz="2800" dirty="0">
                <a:solidFill>
                  <a:srgbClr val="CC3300"/>
                </a:solidFill>
                <a:latin typeface="Tahoma" panose="020B0604030504040204" pitchFamily="34" charset="0"/>
                <a:ea typeface="宋体" panose="02010600030101010101" pitchFamily="2" charset="-122"/>
              </a:rPr>
              <a:t>事务是恢复和并发控制的基本单位。</a:t>
            </a:r>
          </a:p>
        </p:txBody>
      </p:sp>
    </p:spTree>
    <p:extLst>
      <p:ext uri="{BB962C8B-B14F-4D97-AF65-F5344CB8AC3E}">
        <p14:creationId xmlns:p14="http://schemas.microsoft.com/office/powerpoint/2010/main" val="1448791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i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ox(in)">
                                      <p:cBhvr>
                                        <p:cTn id="17" dur="500"/>
                                        <p:tgtEl>
                                          <p:spTgt spid="6">
                                            <p:txEl>
                                              <p:pRg st="2" end="2"/>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ox(in)">
                                      <p:cBhvr>
                                        <p:cTn id="20" dur="500"/>
                                        <p:tgtEl>
                                          <p:spTgt spid="6">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ox(in)">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box(in)">
                                      <p:cBhvr>
                                        <p:cTn id="28"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5" name="Group 2"/>
          <p:cNvGrpSpPr>
            <a:grpSpLocks/>
          </p:cNvGrpSpPr>
          <p:nvPr/>
        </p:nvGrpSpPr>
        <p:grpSpPr bwMode="auto">
          <a:xfrm>
            <a:off x="2384713" y="957985"/>
            <a:ext cx="5334000" cy="5348288"/>
            <a:chOff x="912" y="753"/>
            <a:chExt cx="2160" cy="3281"/>
          </a:xfrm>
        </p:grpSpPr>
        <p:sp>
          <p:nvSpPr>
            <p:cNvPr id="6" name="Rectangle 3"/>
            <p:cNvSpPr>
              <a:spLocks noChangeArrowheads="1"/>
            </p:cNvSpPr>
            <p:nvPr/>
          </p:nvSpPr>
          <p:spPr bwMode="auto">
            <a:xfrm>
              <a:off x="2016" y="1003"/>
              <a:ext cx="1056" cy="3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400">
                  <a:solidFill>
                    <a:schemeClr val="tx1"/>
                  </a:solidFill>
                  <a:latin typeface="Arial" panose="020B0604020202020204" pitchFamily="34" charset="0"/>
                  <a:ea typeface="宋体" panose="02010600030101010101" pitchFamily="2" charset="-122"/>
                </a:rPr>
                <a:t>  </a:t>
              </a:r>
            </a:p>
            <a:p>
              <a:pPr algn="just" eaLnBrk="1" hangingPunct="1">
                <a:spcBef>
                  <a:spcPct val="20000"/>
                </a:spcBef>
              </a:pPr>
              <a:r>
                <a:rPr lang="en-US" altLang="zh-CN" sz="2400">
                  <a:solidFill>
                    <a:schemeClr val="tx1"/>
                  </a:solidFill>
                  <a:latin typeface="Arial" panose="020B0604020202020204" pitchFamily="34" charset="0"/>
                  <a:ea typeface="宋体" panose="02010600030101010101" pitchFamily="2" charset="-122"/>
                </a:rPr>
                <a:t> </a:t>
              </a:r>
            </a:p>
            <a:p>
              <a:pPr algn="just" eaLnBrk="1" hangingPunct="1">
                <a:spcBef>
                  <a:spcPct val="20000"/>
                </a:spcBef>
              </a:pPr>
              <a:r>
                <a:rPr lang="en-US" altLang="zh-CN" sz="2400">
                  <a:solidFill>
                    <a:schemeClr val="tx1"/>
                  </a:solidFill>
                  <a:latin typeface="Arial" panose="020B0604020202020204" pitchFamily="34" charset="0"/>
                  <a:ea typeface="宋体" panose="02010600030101010101" pitchFamily="2" charset="-122"/>
                </a:rPr>
                <a:t> </a:t>
              </a:r>
            </a:p>
            <a:p>
              <a:pPr algn="just" eaLnBrk="1" hangingPunct="1">
                <a:spcBef>
                  <a:spcPct val="20000"/>
                </a:spcBef>
              </a:pPr>
              <a:endParaRPr lang="en-US" altLang="zh-CN" sz="2400">
                <a:solidFill>
                  <a:schemeClr val="tx1"/>
                </a:solidFill>
                <a:latin typeface="Arial" panose="020B0604020202020204" pitchFamily="34" charset="0"/>
                <a:ea typeface="宋体" panose="02010600030101010101" pitchFamily="2" charset="-122"/>
              </a:endParaRPr>
            </a:p>
            <a:p>
              <a:pPr algn="just" eaLnBrk="1" hangingPunct="1">
                <a:spcBef>
                  <a:spcPct val="20000"/>
                </a:spcBef>
              </a:pPr>
              <a:endParaRPr lang="en-US" altLang="zh-CN" sz="2400">
                <a:solidFill>
                  <a:schemeClr val="tx1"/>
                </a:solidFill>
                <a:latin typeface="Arial" panose="020B0604020202020204" pitchFamily="34" charset="0"/>
                <a:ea typeface="宋体" panose="02010600030101010101" pitchFamily="2" charset="-122"/>
              </a:endParaRPr>
            </a:p>
            <a:p>
              <a:pPr algn="just" eaLnBrk="1" hangingPunct="1">
                <a:spcBef>
                  <a:spcPct val="20000"/>
                </a:spcBef>
              </a:pPr>
              <a:r>
                <a:rPr lang="zh-CN" altLang="en-US" sz="2400">
                  <a:solidFill>
                    <a:schemeClr val="tx1"/>
                  </a:solidFill>
                  <a:latin typeface="Arial" panose="020B0604020202020204" pitchFamily="34" charset="0"/>
                  <a:ea typeface="宋体" panose="02010600030101010101" pitchFamily="2" charset="-122"/>
                </a:rPr>
                <a:t>读</a:t>
              </a:r>
              <a:r>
                <a:rPr lang="en-US" altLang="zh-CN" sz="2400">
                  <a:solidFill>
                    <a:schemeClr val="tx1"/>
                  </a:solidFill>
                  <a:latin typeface="Arial" panose="020B0604020202020204" pitchFamily="34" charset="0"/>
                  <a:ea typeface="宋体" panose="02010600030101010101" pitchFamily="2" charset="-122"/>
                </a:rPr>
                <a:t>A=15</a:t>
              </a:r>
            </a:p>
            <a:p>
              <a:pPr algn="just" eaLnBrk="1" hangingPunct="1">
                <a:spcBef>
                  <a:spcPct val="20000"/>
                </a:spcBef>
              </a:pPr>
              <a:endParaRPr lang="en-US" altLang="zh-CN" sz="2400">
                <a:solidFill>
                  <a:schemeClr val="tx1"/>
                </a:solidFill>
                <a:latin typeface="Arial" panose="020B0604020202020204" pitchFamily="34" charset="0"/>
                <a:ea typeface="宋体" panose="02010600030101010101" pitchFamily="2" charset="-122"/>
              </a:endParaRPr>
            </a:p>
            <a:p>
              <a:pPr algn="just" eaLnBrk="1" hangingPunct="1">
                <a:spcBef>
                  <a:spcPct val="20000"/>
                </a:spcBef>
              </a:pPr>
              <a:endParaRPr lang="en-US" altLang="zh-CN" sz="2400">
                <a:solidFill>
                  <a:schemeClr val="tx1"/>
                </a:solidFill>
                <a:latin typeface="Arial" panose="020B0604020202020204" pitchFamily="34" charset="0"/>
                <a:ea typeface="宋体" panose="02010600030101010101" pitchFamily="2" charset="-122"/>
              </a:endParaRPr>
            </a:p>
            <a:p>
              <a:pPr algn="just" eaLnBrk="1" hangingPunct="1">
                <a:spcBef>
                  <a:spcPct val="20000"/>
                </a:spcBef>
              </a:pPr>
              <a:endParaRPr lang="en-US" altLang="zh-CN" sz="2400">
                <a:solidFill>
                  <a:schemeClr val="tx1"/>
                </a:solidFill>
                <a:latin typeface="Arial" panose="020B0604020202020204" pitchFamily="34" charset="0"/>
                <a:ea typeface="宋体" panose="02010600030101010101" pitchFamily="2" charset="-122"/>
              </a:endParaRPr>
            </a:p>
            <a:p>
              <a:pPr algn="just" eaLnBrk="1" hangingPunct="1">
                <a:spcBef>
                  <a:spcPct val="20000"/>
                </a:spcBef>
              </a:pPr>
              <a:endParaRPr lang="en-US" altLang="zh-CN" sz="2400">
                <a:solidFill>
                  <a:schemeClr val="tx1"/>
                </a:solidFill>
                <a:latin typeface="Arial" panose="020B0604020202020204" pitchFamily="34" charset="0"/>
                <a:ea typeface="宋体" panose="02010600030101010101" pitchFamily="2" charset="-122"/>
              </a:endParaRPr>
            </a:p>
          </p:txBody>
        </p:sp>
        <p:sp>
          <p:nvSpPr>
            <p:cNvPr id="7" name="Rectangle 4"/>
            <p:cNvSpPr>
              <a:spLocks noChangeArrowheads="1"/>
            </p:cNvSpPr>
            <p:nvPr/>
          </p:nvSpPr>
          <p:spPr bwMode="auto">
            <a:xfrm>
              <a:off x="912" y="1003"/>
              <a:ext cx="1104" cy="3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spcBef>
                  <a:spcPct val="20000"/>
                </a:spcBef>
              </a:pPr>
              <a:r>
                <a:rPr lang="en-US" altLang="zh-CN" sz="2400">
                  <a:solidFill>
                    <a:schemeClr val="tx1"/>
                  </a:solidFill>
                  <a:latin typeface="Arial" panose="020B0604020202020204" pitchFamily="34" charset="0"/>
                  <a:ea typeface="宋体" panose="02010600030101010101" pitchFamily="2" charset="-122"/>
                </a:rPr>
                <a:t>①</a:t>
              </a:r>
              <a:r>
                <a:rPr lang="en-US" altLang="zh-CN" sz="2400">
                  <a:solidFill>
                    <a:schemeClr val="tx1"/>
                  </a:solidFill>
                  <a:latin typeface="Arial" panose="020B0604020202020204" pitchFamily="34" charset="0"/>
                  <a:ea typeface="宋体" panose="02010600030101010101" pitchFamily="2" charset="-122"/>
                  <a:cs typeface="Times New Roman" panose="02020603050405020304" pitchFamily="18" charset="0"/>
                </a:rPr>
                <a:t> </a:t>
              </a:r>
              <a:r>
                <a:rPr lang="en-US" altLang="zh-CN" sz="2400">
                  <a:solidFill>
                    <a:schemeClr val="tx1"/>
                  </a:solidFill>
                  <a:latin typeface="Arial" panose="020B0604020202020204" pitchFamily="34" charset="0"/>
                  <a:ea typeface="宋体" panose="02010600030101010101" pitchFamily="2" charset="-122"/>
                </a:rPr>
                <a:t>XLOCK (A)</a:t>
              </a:r>
            </a:p>
            <a:p>
              <a:pPr algn="just" eaLnBrk="1" hangingPunct="1">
                <a:spcBef>
                  <a:spcPct val="20000"/>
                </a:spcBef>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获得</a:t>
              </a:r>
            </a:p>
            <a:p>
              <a:pPr algn="just" eaLnBrk="1" hangingPunct="1">
                <a:spcBef>
                  <a:spcPct val="20000"/>
                </a:spcBef>
              </a:pPr>
              <a:r>
                <a:rPr lang="zh-CN" altLang="en-US" sz="2400">
                  <a:solidFill>
                    <a:schemeClr val="tx1"/>
                  </a:solidFill>
                  <a:latin typeface="Arial" panose="020B0604020202020204" pitchFamily="34" charset="0"/>
                  <a:ea typeface="宋体" panose="02010600030101010101" pitchFamily="2" charset="-122"/>
                </a:rPr>
                <a:t>②  读</a:t>
              </a:r>
              <a:r>
                <a:rPr lang="en-US" altLang="zh-CN" sz="2400">
                  <a:solidFill>
                    <a:schemeClr val="tx1"/>
                  </a:solidFill>
                  <a:latin typeface="Arial" panose="020B0604020202020204" pitchFamily="34" charset="0"/>
                  <a:ea typeface="宋体" panose="02010600030101010101" pitchFamily="2" charset="-122"/>
                </a:rPr>
                <a:t>A=16</a:t>
              </a:r>
            </a:p>
            <a:p>
              <a:pPr algn="just" eaLnBrk="1" hangingPunct="1">
                <a:spcBef>
                  <a:spcPct val="20000"/>
                </a:spcBef>
              </a:pPr>
              <a:r>
                <a:rPr lang="en-US" altLang="zh-CN" sz="2400">
                  <a:solidFill>
                    <a:schemeClr val="tx1"/>
                  </a:solidFill>
                  <a:latin typeface="Arial" panose="020B0604020202020204" pitchFamily="34" charset="0"/>
                  <a:ea typeface="宋体" panose="02010600030101010101" pitchFamily="2" charset="-122"/>
                </a:rPr>
                <a:t>      A=A-1</a:t>
              </a:r>
            </a:p>
            <a:p>
              <a:pPr algn="just" eaLnBrk="1" hangingPunct="1">
                <a:spcBef>
                  <a:spcPct val="20000"/>
                </a:spcBef>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写回</a:t>
              </a:r>
              <a:r>
                <a:rPr lang="en-US" altLang="zh-CN" sz="2400">
                  <a:solidFill>
                    <a:schemeClr val="tx1"/>
                  </a:solidFill>
                  <a:latin typeface="Arial" panose="020B0604020202020204" pitchFamily="34" charset="0"/>
                  <a:ea typeface="宋体" panose="02010600030101010101" pitchFamily="2" charset="-122"/>
                </a:rPr>
                <a:t>A=15</a:t>
              </a:r>
            </a:p>
            <a:p>
              <a:pPr algn="just" eaLnBrk="1" hangingPunct="1">
                <a:spcBef>
                  <a:spcPct val="20000"/>
                </a:spcBef>
              </a:pPr>
              <a:r>
                <a:rPr lang="en-US" altLang="zh-CN" sz="2400">
                  <a:solidFill>
                    <a:schemeClr val="tx1"/>
                  </a:solidFill>
                  <a:latin typeface="Arial" panose="020B0604020202020204" pitchFamily="34" charset="0"/>
                  <a:ea typeface="宋体" panose="02010600030101010101" pitchFamily="2" charset="-122"/>
                </a:rPr>
                <a:t>③</a:t>
              </a:r>
            </a:p>
            <a:p>
              <a:pPr algn="just" eaLnBrk="1" hangingPunct="1">
                <a:spcBef>
                  <a:spcPct val="20000"/>
                </a:spcBef>
              </a:pPr>
              <a:r>
                <a:rPr lang="en-US" altLang="zh-CN" sz="2400">
                  <a:solidFill>
                    <a:schemeClr val="tx1"/>
                  </a:solidFill>
                  <a:latin typeface="Arial" panose="020B0604020202020204" pitchFamily="34" charset="0"/>
                  <a:ea typeface="宋体" panose="02010600030101010101" pitchFamily="2" charset="-122"/>
                </a:rPr>
                <a:t> </a:t>
              </a:r>
            </a:p>
            <a:p>
              <a:pPr algn="just" eaLnBrk="1" hangingPunct="1">
                <a:spcBef>
                  <a:spcPct val="20000"/>
                </a:spcBef>
              </a:pPr>
              <a:r>
                <a:rPr lang="en-US" altLang="zh-CN" sz="2400">
                  <a:solidFill>
                    <a:srgbClr val="FF0000"/>
                  </a:solidFill>
                  <a:latin typeface="Arial" panose="020B0604020202020204" pitchFamily="34" charset="0"/>
                  <a:ea typeface="宋体" panose="02010600030101010101" pitchFamily="2" charset="-122"/>
                </a:rPr>
                <a:t>④ Rollback</a:t>
              </a:r>
            </a:p>
            <a:p>
              <a:pPr eaLnBrk="1" hangingPunct="1">
                <a:spcBef>
                  <a:spcPct val="20000"/>
                </a:spcBef>
              </a:pPr>
              <a:r>
                <a:rPr lang="en-US" altLang="zh-CN" sz="2400">
                  <a:solidFill>
                    <a:schemeClr val="tx1"/>
                  </a:solidFill>
                  <a:latin typeface="Arial" panose="020B0604020202020204" pitchFamily="34" charset="0"/>
                  <a:ea typeface="宋体" panose="02010600030101010101" pitchFamily="2" charset="-122"/>
                </a:rPr>
                <a:t>UNLOCK(A)</a:t>
              </a:r>
            </a:p>
            <a:p>
              <a:pPr algn="l" eaLnBrk="1" hangingPunct="1">
                <a:spcBef>
                  <a:spcPct val="20000"/>
                </a:spcBef>
              </a:pPr>
              <a:endParaRPr lang="en-US" altLang="zh-CN" sz="2400">
                <a:solidFill>
                  <a:schemeClr val="tx1"/>
                </a:solidFill>
                <a:latin typeface="Arial" panose="020B0604020202020204" pitchFamily="34" charset="0"/>
                <a:ea typeface="宋体" panose="02010600030101010101" pitchFamily="2" charset="-122"/>
              </a:endParaRPr>
            </a:p>
            <a:p>
              <a:pPr algn="just" eaLnBrk="1" hangingPunct="1">
                <a:spcBef>
                  <a:spcPct val="20000"/>
                </a:spcBef>
              </a:pPr>
              <a:r>
                <a:rPr lang="en-US" altLang="zh-CN" sz="2400">
                  <a:solidFill>
                    <a:schemeClr val="tx1"/>
                  </a:solidFill>
                  <a:latin typeface="Arial" panose="020B0604020202020204" pitchFamily="34" charset="0"/>
                  <a:ea typeface="宋体" panose="02010600030101010101" pitchFamily="2" charset="-122"/>
                </a:rPr>
                <a:t> </a:t>
              </a:r>
            </a:p>
            <a:p>
              <a:pPr algn="just" eaLnBrk="1" hangingPunct="1">
                <a:spcBef>
                  <a:spcPct val="20000"/>
                </a:spcBef>
              </a:pPr>
              <a:endParaRPr lang="en-US" altLang="zh-CN" sz="2400">
                <a:solidFill>
                  <a:schemeClr val="tx1"/>
                </a:solidFill>
                <a:latin typeface="Arial" panose="020B0604020202020204" pitchFamily="34" charset="0"/>
                <a:ea typeface="宋体" panose="02010600030101010101" pitchFamily="2" charset="-122"/>
              </a:endParaRPr>
            </a:p>
          </p:txBody>
        </p:sp>
        <p:sp>
          <p:nvSpPr>
            <p:cNvPr id="8" name="Rectangle 5"/>
            <p:cNvSpPr>
              <a:spLocks noChangeArrowheads="1"/>
            </p:cNvSpPr>
            <p:nvPr/>
          </p:nvSpPr>
          <p:spPr bwMode="auto">
            <a:xfrm>
              <a:off x="2016" y="753"/>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spcBef>
                  <a:spcPct val="20000"/>
                </a:spcBef>
              </a:pPr>
              <a:r>
                <a:rPr lang="en-US" altLang="zh-CN" sz="2400">
                  <a:solidFill>
                    <a:schemeClr val="tx1"/>
                  </a:solidFill>
                  <a:latin typeface="Arial" panose="020B0604020202020204" pitchFamily="34" charset="0"/>
                  <a:ea typeface="宋体" panose="02010600030101010101" pitchFamily="2" charset="-122"/>
                </a:rPr>
                <a:t>T</a:t>
              </a:r>
              <a:r>
                <a:rPr lang="en-US" altLang="zh-CN" sz="2400" baseline="-25000">
                  <a:solidFill>
                    <a:schemeClr val="tx1"/>
                  </a:solidFill>
                  <a:latin typeface="Arial" panose="020B0604020202020204" pitchFamily="34" charset="0"/>
                  <a:ea typeface="宋体" panose="02010600030101010101" pitchFamily="2" charset="-122"/>
                </a:rPr>
                <a:t>2</a:t>
              </a:r>
            </a:p>
          </p:txBody>
        </p:sp>
        <p:sp>
          <p:nvSpPr>
            <p:cNvPr id="9" name="Rectangle 6"/>
            <p:cNvSpPr>
              <a:spLocks noChangeArrowheads="1"/>
            </p:cNvSpPr>
            <p:nvPr/>
          </p:nvSpPr>
          <p:spPr bwMode="auto">
            <a:xfrm>
              <a:off x="912" y="753"/>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spcBef>
                  <a:spcPct val="20000"/>
                </a:spcBef>
              </a:pPr>
              <a:r>
                <a:rPr lang="en-US" altLang="zh-CN" sz="2400">
                  <a:solidFill>
                    <a:schemeClr val="tx1"/>
                  </a:solidFill>
                  <a:latin typeface="Arial" panose="020B0604020202020204" pitchFamily="34" charset="0"/>
                  <a:ea typeface="宋体" panose="02010600030101010101" pitchFamily="2" charset="-122"/>
                </a:rPr>
                <a:t>T</a:t>
              </a:r>
              <a:r>
                <a:rPr lang="en-US" altLang="zh-CN" sz="2400" baseline="-25000">
                  <a:solidFill>
                    <a:schemeClr val="tx1"/>
                  </a:solidFill>
                  <a:latin typeface="Arial" panose="020B0604020202020204" pitchFamily="34" charset="0"/>
                  <a:ea typeface="宋体" panose="02010600030101010101" pitchFamily="2" charset="-122"/>
                </a:rPr>
                <a:t>1</a:t>
              </a:r>
            </a:p>
          </p:txBody>
        </p:sp>
        <p:sp>
          <p:nvSpPr>
            <p:cNvPr id="10" name="Line 7"/>
            <p:cNvSpPr>
              <a:spLocks noChangeShapeType="1"/>
            </p:cNvSpPr>
            <p:nvPr/>
          </p:nvSpPr>
          <p:spPr bwMode="auto">
            <a:xfrm>
              <a:off x="912" y="753"/>
              <a:ext cx="216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 name="Line 8"/>
            <p:cNvSpPr>
              <a:spLocks noChangeShapeType="1"/>
            </p:cNvSpPr>
            <p:nvPr/>
          </p:nvSpPr>
          <p:spPr bwMode="auto">
            <a:xfrm>
              <a:off x="912" y="1003"/>
              <a:ext cx="21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 name="Line 9"/>
            <p:cNvSpPr>
              <a:spLocks noChangeShapeType="1"/>
            </p:cNvSpPr>
            <p:nvPr/>
          </p:nvSpPr>
          <p:spPr bwMode="auto">
            <a:xfrm>
              <a:off x="912" y="4034"/>
              <a:ext cx="216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10"/>
            <p:cNvSpPr>
              <a:spLocks noChangeShapeType="1"/>
            </p:cNvSpPr>
            <p:nvPr/>
          </p:nvSpPr>
          <p:spPr bwMode="auto">
            <a:xfrm>
              <a:off x="912" y="753"/>
              <a:ext cx="0" cy="328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11"/>
            <p:cNvSpPr>
              <a:spLocks noChangeShapeType="1"/>
            </p:cNvSpPr>
            <p:nvPr/>
          </p:nvSpPr>
          <p:spPr bwMode="auto">
            <a:xfrm>
              <a:off x="2016" y="753"/>
              <a:ext cx="0" cy="32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12"/>
            <p:cNvSpPr>
              <a:spLocks noChangeShapeType="1"/>
            </p:cNvSpPr>
            <p:nvPr/>
          </p:nvSpPr>
          <p:spPr bwMode="auto">
            <a:xfrm>
              <a:off x="3072" y="753"/>
              <a:ext cx="0" cy="328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6" name="Text Box 13"/>
          <p:cNvSpPr txBox="1">
            <a:spLocks noChangeArrowheads="1"/>
          </p:cNvSpPr>
          <p:nvPr/>
        </p:nvSpPr>
        <p:spPr bwMode="auto">
          <a:xfrm>
            <a:off x="8941088" y="1056410"/>
            <a:ext cx="6111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zh-CN" altLang="en-US" sz="2800">
                <a:solidFill>
                  <a:schemeClr val="tx1"/>
                </a:solidFill>
                <a:latin typeface="Arial" panose="020B0604020202020204" pitchFamily="34" charset="0"/>
                <a:ea typeface="宋体" panose="02010600030101010101" pitchFamily="2" charset="-122"/>
              </a:rPr>
              <a:t>例</a:t>
            </a:r>
            <a:r>
              <a:rPr lang="en-US" altLang="zh-CN" sz="2800">
                <a:solidFill>
                  <a:schemeClr val="tx1"/>
                </a:solidFill>
                <a:latin typeface="Arial" panose="020B0604020202020204" pitchFamily="34" charset="0"/>
                <a:ea typeface="宋体" panose="02010600030101010101" pitchFamily="2" charset="-122"/>
              </a:rPr>
              <a:t>:</a:t>
            </a:r>
            <a:r>
              <a:rPr lang="zh-CN" altLang="en-US" sz="2800">
                <a:solidFill>
                  <a:schemeClr val="tx1"/>
                </a:solidFill>
                <a:latin typeface="Arial" panose="020B0604020202020204" pitchFamily="34" charset="0"/>
                <a:ea typeface="宋体" panose="02010600030101010101" pitchFamily="2" charset="-122"/>
              </a:rPr>
              <a:t>读“脏”数据</a:t>
            </a:r>
          </a:p>
        </p:txBody>
      </p:sp>
    </p:spTree>
    <p:extLst>
      <p:ext uri="{BB962C8B-B14F-4D97-AF65-F5344CB8AC3E}">
        <p14:creationId xmlns:p14="http://schemas.microsoft.com/office/powerpoint/2010/main" val="113841477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395287" y="977468"/>
            <a:ext cx="11117839" cy="3890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50000"/>
              </a:lnSpc>
            </a:pPr>
            <a:r>
              <a:rPr lang="zh-CN" altLang="en-US" sz="2800">
                <a:solidFill>
                  <a:schemeClr val="tx1"/>
                </a:solidFill>
                <a:latin typeface="Arial" panose="020B0604020202020204" pitchFamily="34" charset="0"/>
              </a:rPr>
              <a:t>（</a:t>
            </a:r>
            <a:r>
              <a:rPr lang="en-US" altLang="zh-CN" sz="2800">
                <a:solidFill>
                  <a:schemeClr val="tx1"/>
                </a:solidFill>
                <a:latin typeface="Arial" panose="020B0604020202020204" pitchFamily="34" charset="0"/>
              </a:rPr>
              <a:t>2</a:t>
            </a:r>
            <a:r>
              <a:rPr lang="zh-CN" altLang="en-US" sz="2800">
                <a:solidFill>
                  <a:schemeClr val="tx1"/>
                </a:solidFill>
                <a:latin typeface="Arial" panose="020B0604020202020204" pitchFamily="34" charset="0"/>
              </a:rPr>
              <a:t>）二级封锁协议</a:t>
            </a:r>
          </a:p>
          <a:p>
            <a:pPr algn="l" eaLnBrk="1" hangingPunct="1">
              <a:lnSpc>
                <a:spcPct val="150000"/>
              </a:lnSpc>
            </a:pPr>
            <a:r>
              <a:rPr lang="zh-CN" altLang="en-US" sz="2800">
                <a:solidFill>
                  <a:schemeClr val="tx1"/>
                </a:solidFill>
                <a:latin typeface="Arial" panose="020B0604020202020204" pitchFamily="34" charset="0"/>
              </a:rPr>
              <a:t>       事务</a:t>
            </a:r>
            <a:r>
              <a:rPr lang="en-US" altLang="zh-CN" sz="2800">
                <a:solidFill>
                  <a:schemeClr val="tx1"/>
                </a:solidFill>
                <a:latin typeface="Arial" panose="020B0604020202020204" pitchFamily="34" charset="0"/>
              </a:rPr>
              <a:t>T</a:t>
            </a:r>
            <a:r>
              <a:rPr lang="zh-CN" altLang="en-US" sz="2800">
                <a:solidFill>
                  <a:schemeClr val="tx1"/>
                </a:solidFill>
                <a:latin typeface="Arial" panose="020B0604020202020204" pitchFamily="34" charset="0"/>
              </a:rPr>
              <a:t>在</a:t>
            </a:r>
            <a:r>
              <a:rPr lang="zh-CN" altLang="en-US" sz="2800">
                <a:solidFill>
                  <a:srgbClr val="FF0000"/>
                </a:solidFill>
                <a:latin typeface="Arial" panose="020B0604020202020204" pitchFamily="34" charset="0"/>
              </a:rPr>
              <a:t>修改数据</a:t>
            </a:r>
            <a:r>
              <a:rPr lang="en-US" altLang="zh-CN" sz="2800">
                <a:solidFill>
                  <a:srgbClr val="FF0000"/>
                </a:solidFill>
                <a:latin typeface="Arial" panose="020B0604020202020204" pitchFamily="34" charset="0"/>
              </a:rPr>
              <a:t>R</a:t>
            </a:r>
            <a:r>
              <a:rPr lang="zh-CN" altLang="en-US" sz="2800">
                <a:solidFill>
                  <a:schemeClr val="tx1"/>
                </a:solidFill>
                <a:latin typeface="Arial" panose="020B0604020202020204" pitchFamily="34" charset="0"/>
              </a:rPr>
              <a:t>之前必</a:t>
            </a:r>
            <a:r>
              <a:rPr lang="zh-CN" altLang="en-US" sz="2800">
                <a:solidFill>
                  <a:srgbClr val="FF0000"/>
                </a:solidFill>
                <a:latin typeface="Arial" panose="020B0604020202020204" pitchFamily="34" charset="0"/>
              </a:rPr>
              <a:t>须</a:t>
            </a:r>
            <a:r>
              <a:rPr lang="zh-CN" altLang="en-US" sz="2800">
                <a:solidFill>
                  <a:schemeClr val="tx1"/>
                </a:solidFill>
                <a:latin typeface="Arial" panose="020B0604020202020204" pitchFamily="34" charset="0"/>
              </a:rPr>
              <a:t>先对其</a:t>
            </a:r>
            <a:r>
              <a:rPr lang="zh-CN" altLang="en-US" sz="2800">
                <a:solidFill>
                  <a:srgbClr val="FF0000"/>
                </a:solidFill>
                <a:latin typeface="Arial" panose="020B0604020202020204" pitchFamily="34" charset="0"/>
              </a:rPr>
              <a:t>加</a:t>
            </a:r>
            <a:r>
              <a:rPr lang="en-US" altLang="zh-CN" sz="2800">
                <a:solidFill>
                  <a:srgbClr val="FF0000"/>
                </a:solidFill>
                <a:latin typeface="Arial" panose="020B0604020202020204" pitchFamily="34" charset="0"/>
              </a:rPr>
              <a:t>X</a:t>
            </a:r>
            <a:r>
              <a:rPr lang="zh-CN" altLang="en-US" sz="2800">
                <a:solidFill>
                  <a:schemeClr val="tx1"/>
                </a:solidFill>
                <a:latin typeface="Arial" panose="020B0604020202020204" pitchFamily="34" charset="0"/>
              </a:rPr>
              <a:t>锁，直到</a:t>
            </a:r>
            <a:r>
              <a:rPr lang="zh-CN" altLang="en-US" sz="2800">
                <a:solidFill>
                  <a:srgbClr val="FF3300"/>
                </a:solidFill>
                <a:latin typeface="Arial" panose="020B0604020202020204" pitchFamily="34" charset="0"/>
              </a:rPr>
              <a:t>事务结束</a:t>
            </a:r>
            <a:r>
              <a:rPr lang="zh-CN" altLang="en-US" sz="2800">
                <a:solidFill>
                  <a:schemeClr val="tx1"/>
                </a:solidFill>
                <a:latin typeface="Arial" panose="020B0604020202020204" pitchFamily="34" charset="0"/>
              </a:rPr>
              <a:t>才释放。</a:t>
            </a:r>
          </a:p>
          <a:p>
            <a:pPr algn="l" eaLnBrk="1" hangingPunct="1">
              <a:lnSpc>
                <a:spcPct val="150000"/>
              </a:lnSpc>
            </a:pPr>
            <a:r>
              <a:rPr lang="zh-CN" altLang="en-US" sz="2800">
                <a:solidFill>
                  <a:schemeClr val="tx1"/>
                </a:solidFill>
                <a:latin typeface="Arial" panose="020B0604020202020204" pitchFamily="34" charset="0"/>
              </a:rPr>
              <a:t>       事务</a:t>
            </a:r>
            <a:r>
              <a:rPr lang="en-US" altLang="zh-CN" sz="2800">
                <a:solidFill>
                  <a:schemeClr val="tx1"/>
                </a:solidFill>
                <a:latin typeface="Arial" panose="020B0604020202020204" pitchFamily="34" charset="0"/>
              </a:rPr>
              <a:t>T</a:t>
            </a:r>
            <a:r>
              <a:rPr lang="zh-CN" altLang="en-US" sz="2800">
                <a:solidFill>
                  <a:schemeClr val="tx1"/>
                </a:solidFill>
                <a:latin typeface="Arial" panose="020B0604020202020204" pitchFamily="34" charset="0"/>
              </a:rPr>
              <a:t>在</a:t>
            </a:r>
            <a:r>
              <a:rPr lang="zh-CN" altLang="en-US" sz="2800">
                <a:solidFill>
                  <a:srgbClr val="FF0000"/>
                </a:solidFill>
                <a:latin typeface="Arial" panose="020B0604020202020204" pitchFamily="34" charset="0"/>
              </a:rPr>
              <a:t>读取数据</a:t>
            </a:r>
            <a:r>
              <a:rPr lang="en-US" altLang="zh-CN" sz="2800">
                <a:solidFill>
                  <a:srgbClr val="FF0000"/>
                </a:solidFill>
                <a:latin typeface="Arial" panose="020B0604020202020204" pitchFamily="34" charset="0"/>
              </a:rPr>
              <a:t>R</a:t>
            </a:r>
            <a:r>
              <a:rPr lang="zh-CN" altLang="en-US" sz="2800">
                <a:solidFill>
                  <a:schemeClr val="tx1"/>
                </a:solidFill>
                <a:latin typeface="Arial" panose="020B0604020202020204" pitchFamily="34" charset="0"/>
              </a:rPr>
              <a:t>前必</a:t>
            </a:r>
            <a:r>
              <a:rPr lang="zh-CN" altLang="en-US" sz="2800">
                <a:solidFill>
                  <a:srgbClr val="FF0000"/>
                </a:solidFill>
                <a:latin typeface="Arial" panose="020B0604020202020204" pitchFamily="34" charset="0"/>
              </a:rPr>
              <a:t>须</a:t>
            </a:r>
            <a:r>
              <a:rPr lang="zh-CN" altLang="en-US" sz="2800">
                <a:solidFill>
                  <a:schemeClr val="tx1"/>
                </a:solidFill>
                <a:latin typeface="Arial" panose="020B0604020202020204" pitchFamily="34" charset="0"/>
              </a:rPr>
              <a:t>先</a:t>
            </a:r>
            <a:r>
              <a:rPr lang="zh-CN" altLang="en-US" sz="2800">
                <a:solidFill>
                  <a:srgbClr val="FF0000"/>
                </a:solidFill>
                <a:latin typeface="Arial" panose="020B0604020202020204" pitchFamily="34" charset="0"/>
              </a:rPr>
              <a:t>加</a:t>
            </a:r>
            <a:r>
              <a:rPr lang="en-US" altLang="zh-CN" sz="2800">
                <a:solidFill>
                  <a:srgbClr val="FF0000"/>
                </a:solidFill>
                <a:latin typeface="Arial" panose="020B0604020202020204" pitchFamily="34" charset="0"/>
              </a:rPr>
              <a:t>S</a:t>
            </a:r>
            <a:r>
              <a:rPr lang="zh-CN" altLang="en-US" sz="2800">
                <a:solidFill>
                  <a:srgbClr val="FF0000"/>
                </a:solidFill>
                <a:latin typeface="Arial" panose="020B0604020202020204" pitchFamily="34" charset="0"/>
              </a:rPr>
              <a:t>锁</a:t>
            </a:r>
            <a:r>
              <a:rPr lang="zh-CN" altLang="en-US" sz="2800">
                <a:solidFill>
                  <a:schemeClr val="tx1"/>
                </a:solidFill>
                <a:latin typeface="Arial" panose="020B0604020202020204" pitchFamily="34" charset="0"/>
              </a:rPr>
              <a:t>，</a:t>
            </a:r>
            <a:r>
              <a:rPr lang="zh-CN" altLang="en-US" sz="2800">
                <a:solidFill>
                  <a:srgbClr val="FF0000"/>
                </a:solidFill>
                <a:latin typeface="Arial" panose="020B0604020202020204" pitchFamily="34" charset="0"/>
              </a:rPr>
              <a:t>读完后即</a:t>
            </a:r>
            <a:r>
              <a:rPr lang="zh-CN" altLang="en-US" sz="2800">
                <a:solidFill>
                  <a:schemeClr val="tx1"/>
                </a:solidFill>
                <a:latin typeface="Arial" panose="020B0604020202020204" pitchFamily="34" charset="0"/>
              </a:rPr>
              <a:t>可</a:t>
            </a:r>
            <a:r>
              <a:rPr lang="zh-CN" altLang="en-US" sz="2800">
                <a:solidFill>
                  <a:srgbClr val="FF0000"/>
                </a:solidFill>
                <a:latin typeface="Arial" panose="020B0604020202020204" pitchFamily="34" charset="0"/>
              </a:rPr>
              <a:t>释放</a:t>
            </a:r>
            <a:r>
              <a:rPr lang="en-US" altLang="zh-CN" sz="2800">
                <a:solidFill>
                  <a:schemeClr val="tx1"/>
                </a:solidFill>
                <a:latin typeface="Arial" panose="020B0604020202020204" pitchFamily="34" charset="0"/>
              </a:rPr>
              <a:t>S</a:t>
            </a:r>
            <a:r>
              <a:rPr lang="zh-CN" altLang="en-US" sz="2800">
                <a:solidFill>
                  <a:schemeClr val="tx1"/>
                </a:solidFill>
                <a:latin typeface="Arial" panose="020B0604020202020204" pitchFamily="34" charset="0"/>
              </a:rPr>
              <a:t>锁。</a:t>
            </a:r>
          </a:p>
          <a:p>
            <a:pPr algn="l" eaLnBrk="1" hangingPunct="1">
              <a:lnSpc>
                <a:spcPct val="150000"/>
              </a:lnSpc>
            </a:pPr>
            <a:r>
              <a:rPr lang="zh-CN" altLang="en-US" sz="2800">
                <a:solidFill>
                  <a:schemeClr val="bg2"/>
                </a:solidFill>
                <a:latin typeface="Arial" panose="020B0604020202020204" pitchFamily="34" charset="0"/>
              </a:rPr>
              <a:t>❦</a:t>
            </a:r>
            <a:r>
              <a:rPr lang="zh-CN" altLang="en-US" sz="2800">
                <a:solidFill>
                  <a:srgbClr val="FF3300"/>
                </a:solidFill>
                <a:latin typeface="Arial" panose="020B0604020202020204" pitchFamily="34" charset="0"/>
              </a:rPr>
              <a:t>可以防止丢失修改和读“脏”数据</a:t>
            </a:r>
            <a:r>
              <a:rPr lang="zh-CN" altLang="en-US" sz="2800">
                <a:solidFill>
                  <a:schemeClr val="tx1"/>
                </a:solidFill>
                <a:latin typeface="Arial" panose="020B0604020202020204" pitchFamily="34" charset="0"/>
              </a:rPr>
              <a:t>。由于读完数据后即可释放</a:t>
            </a:r>
            <a:r>
              <a:rPr lang="en-US" altLang="zh-CN" sz="2800">
                <a:solidFill>
                  <a:schemeClr val="tx1"/>
                </a:solidFill>
                <a:latin typeface="Arial" panose="020B0604020202020204" pitchFamily="34" charset="0"/>
              </a:rPr>
              <a:t>S</a:t>
            </a:r>
            <a:r>
              <a:rPr lang="zh-CN" altLang="en-US" sz="2800">
                <a:solidFill>
                  <a:schemeClr val="tx1"/>
                </a:solidFill>
                <a:latin typeface="Arial" panose="020B0604020202020204" pitchFamily="34" charset="0"/>
              </a:rPr>
              <a:t>锁，所以它</a:t>
            </a:r>
            <a:r>
              <a:rPr lang="zh-CN" altLang="en-US" sz="2800">
                <a:latin typeface="Arial" panose="020B0604020202020204" pitchFamily="34" charset="0"/>
              </a:rPr>
              <a:t>不能保证可重复读</a:t>
            </a:r>
            <a:r>
              <a:rPr lang="zh-CN" altLang="en-US" sz="2800">
                <a:solidFill>
                  <a:srgbClr val="FF0000"/>
                </a:solidFill>
                <a:latin typeface="Arial" panose="020B0604020202020204" pitchFamily="34" charset="0"/>
              </a:rPr>
              <a:t>。</a:t>
            </a:r>
          </a:p>
          <a:p>
            <a:pPr algn="l" eaLnBrk="1" hangingPunct="1">
              <a:lnSpc>
                <a:spcPct val="150000"/>
              </a:lnSpc>
            </a:pPr>
            <a:endParaRPr lang="en-US" altLang="zh-CN" sz="2800">
              <a:solidFill>
                <a:srgbClr val="FF0000"/>
              </a:solidFill>
              <a:latin typeface="Arial" panose="020B0604020202020204" pitchFamily="34" charset="0"/>
            </a:endParaRPr>
          </a:p>
        </p:txBody>
      </p:sp>
    </p:spTree>
    <p:extLst>
      <p:ext uri="{BB962C8B-B14F-4D97-AF65-F5344CB8AC3E}">
        <p14:creationId xmlns:p14="http://schemas.microsoft.com/office/powerpoint/2010/main" val="9436714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heckerboard(across)">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5" name="Group 3"/>
          <p:cNvGraphicFramePr>
            <a:graphicFrameLocks noGrp="1"/>
          </p:cNvGraphicFramePr>
          <p:nvPr>
            <p:extLst>
              <p:ext uri="{D42A27DB-BD31-4B8C-83A1-F6EECF244321}">
                <p14:modId xmlns:p14="http://schemas.microsoft.com/office/powerpoint/2010/main" val="3072533684"/>
              </p:ext>
            </p:extLst>
          </p:nvPr>
        </p:nvGraphicFramePr>
        <p:xfrm>
          <a:off x="7013864" y="997527"/>
          <a:ext cx="4191000" cy="5551672"/>
        </p:xfrm>
        <a:graphic>
          <a:graphicData uri="http://schemas.openxmlformats.org/drawingml/2006/table">
            <a:tbl>
              <a:tblPr/>
              <a:tblGrid>
                <a:gridCol w="2141538"/>
                <a:gridCol w="2049462"/>
              </a:tblGrid>
              <a:tr h="3983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T</a:t>
                      </a:r>
                      <a:r>
                        <a:rPr kumimoji="0" lang="en-US" altLang="zh-CN" sz="2000" b="1" i="0" u="none" strike="noStrike" cap="none" normalizeH="0" baseline="-25000" smtClean="0">
                          <a:ln>
                            <a:noFill/>
                          </a:ln>
                          <a:solidFill>
                            <a:srgbClr val="669900"/>
                          </a:solidFill>
                          <a:effectLst/>
                          <a:latin typeface="Arial" charset="0"/>
                          <a:ea typeface="宋体" pitchFamily="2" charset="-122"/>
                        </a:rPr>
                        <a:t>1</a:t>
                      </a:r>
                    </a:p>
                  </a:txBody>
                  <a:tcPr marL="90000" marR="90000" marT="46798" marB="46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T</a:t>
                      </a:r>
                      <a:r>
                        <a:rPr kumimoji="0" lang="en-US" altLang="zh-CN" sz="2000" b="1" i="0" u="none" strike="noStrike" cap="none" normalizeH="0" baseline="-25000" smtClean="0">
                          <a:ln>
                            <a:noFill/>
                          </a:ln>
                          <a:solidFill>
                            <a:srgbClr val="669900"/>
                          </a:solidFill>
                          <a:effectLst/>
                          <a:latin typeface="Arial" charset="0"/>
                          <a:ea typeface="宋体" pitchFamily="2" charset="-122"/>
                        </a:rPr>
                        <a:t>2</a:t>
                      </a: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3102">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① Xlock 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r>
                        <a:rPr kumimoji="0" lang="zh-CN" altLang="en-US" sz="2000" b="1" i="0" u="none" strike="noStrike" cap="none" normalizeH="0" baseline="0" smtClean="0">
                          <a:ln>
                            <a:noFill/>
                          </a:ln>
                          <a:solidFill>
                            <a:srgbClr val="669900"/>
                          </a:solidFill>
                          <a:effectLst/>
                          <a:latin typeface="Arial" charset="0"/>
                          <a:ea typeface="宋体" pitchFamily="2" charset="-122"/>
                        </a:rPr>
                        <a:t>读</a:t>
                      </a:r>
                      <a:r>
                        <a:rPr kumimoji="0" lang="en-US" altLang="zh-CN" sz="2000" b="1" i="0" u="none" strike="noStrike" cap="none" normalizeH="0" baseline="0" smtClean="0">
                          <a:ln>
                            <a:noFill/>
                          </a:ln>
                          <a:solidFill>
                            <a:srgbClr val="669900"/>
                          </a:solidFill>
                          <a:effectLst/>
                          <a:latin typeface="Arial" charset="0"/>
                          <a:ea typeface="宋体" pitchFamily="2" charset="-122"/>
                        </a:rPr>
                        <a:t>C= 100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C=C*2</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r>
                        <a:rPr kumimoji="0" lang="zh-CN" altLang="en-US" sz="2000" b="1" i="0" u="none" strike="noStrike" cap="none" normalizeH="0" baseline="0" smtClean="0">
                          <a:ln>
                            <a:noFill/>
                          </a:ln>
                          <a:solidFill>
                            <a:srgbClr val="669900"/>
                          </a:solidFill>
                          <a:effectLst/>
                          <a:latin typeface="Arial" charset="0"/>
                          <a:ea typeface="宋体" pitchFamily="2" charset="-122"/>
                        </a:rPr>
                        <a:t>写回</a:t>
                      </a:r>
                      <a:r>
                        <a:rPr kumimoji="0" lang="en-US" altLang="zh-CN" sz="2000" b="1" i="0" u="none" strike="noStrike" cap="none" normalizeH="0" baseline="0" smtClean="0">
                          <a:ln>
                            <a:noFill/>
                          </a:ln>
                          <a:solidFill>
                            <a:srgbClr val="669900"/>
                          </a:solidFill>
                          <a:effectLst/>
                          <a:latin typeface="Arial" charset="0"/>
                          <a:ea typeface="宋体" pitchFamily="2" charset="-122"/>
                        </a:rPr>
                        <a:t>C=200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②</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smtClean="0">
                        <a:ln>
                          <a:noFill/>
                        </a:ln>
                        <a:solidFill>
                          <a:srgbClr val="669900"/>
                        </a:solidFill>
                        <a:effectLst/>
                        <a:latin typeface="Arial" charset="0"/>
                        <a:ea typeface="宋体" pitchFamily="2" charset="-122"/>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③ ROLLBACK</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(C</a:t>
                      </a:r>
                      <a:r>
                        <a:rPr kumimoji="0" lang="zh-CN" altLang="en-US" sz="2000" b="1" i="0" u="none" strike="noStrike" cap="none" normalizeH="0" baseline="0" smtClean="0">
                          <a:ln>
                            <a:noFill/>
                          </a:ln>
                          <a:solidFill>
                            <a:srgbClr val="669900"/>
                          </a:solidFill>
                          <a:effectLst/>
                          <a:latin typeface="Arial" charset="0"/>
                          <a:ea typeface="宋体" pitchFamily="2" charset="-122"/>
                        </a:rPr>
                        <a:t>恢复为</a:t>
                      </a:r>
                      <a:r>
                        <a:rPr kumimoji="0" lang="en-US" altLang="zh-CN" sz="2000" b="1" i="0" u="none" strike="noStrike" cap="none" normalizeH="0" baseline="0" smtClean="0">
                          <a:ln>
                            <a:noFill/>
                          </a:ln>
                          <a:solidFill>
                            <a:srgbClr val="669900"/>
                          </a:solidFill>
                          <a:effectLst/>
                          <a:latin typeface="Arial" charset="0"/>
                          <a:ea typeface="宋体" pitchFamily="2" charset="-122"/>
                        </a:rPr>
                        <a:t>100)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Unlock 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④</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⑤</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smtClean="0">
                        <a:ln>
                          <a:noFill/>
                        </a:ln>
                        <a:solidFill>
                          <a:srgbClr val="669900"/>
                        </a:solidFill>
                        <a:effectLst/>
                        <a:latin typeface="Arial" charset="0"/>
                        <a:ea typeface="宋体" pitchFamily="2" charset="-122"/>
                      </a:endParaRPr>
                    </a:p>
                  </a:txBody>
                  <a:tcPr marL="90000" marR="90000" marT="46798" marB="46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smtClean="0">
                        <a:ln>
                          <a:noFill/>
                        </a:ln>
                        <a:solidFill>
                          <a:srgbClr val="669900"/>
                        </a:solidFill>
                        <a:effectLst/>
                        <a:latin typeface="Arial" charset="0"/>
                        <a:ea typeface="宋体" pitchFamily="2" charset="-122"/>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Slock 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669900"/>
                          </a:solidFill>
                          <a:effectLst/>
                          <a:latin typeface="Arial"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669900"/>
                          </a:solidFill>
                          <a:effectLst/>
                          <a:latin typeface="Arial"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669900"/>
                          </a:solidFill>
                          <a:effectLst/>
                          <a:latin typeface="Arial"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669900"/>
                          </a:solidFill>
                          <a:effectLst/>
                          <a:latin typeface="Arial"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669900"/>
                          </a:solidFill>
                          <a:effectLst/>
                          <a:latin typeface="Arial" charset="0"/>
                          <a:ea typeface="宋体" pitchFamily="2" charset="-122"/>
                        </a:rPr>
                        <a:t>获得</a:t>
                      </a:r>
                      <a:r>
                        <a:rPr kumimoji="0" lang="en-US" altLang="zh-CN" sz="2000" b="1" i="0" u="none" strike="noStrike" cap="none" normalizeH="0" baseline="0" smtClean="0">
                          <a:ln>
                            <a:noFill/>
                          </a:ln>
                          <a:solidFill>
                            <a:srgbClr val="669900"/>
                          </a:solidFill>
                          <a:effectLst/>
                          <a:latin typeface="Arial" charset="0"/>
                          <a:ea typeface="宋体" pitchFamily="2" charset="-122"/>
                        </a:rPr>
                        <a:t>Slock 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669900"/>
                          </a:solidFill>
                          <a:effectLst/>
                          <a:latin typeface="Arial" charset="0"/>
                          <a:ea typeface="宋体" pitchFamily="2" charset="-122"/>
                        </a:rPr>
                        <a:t>读</a:t>
                      </a:r>
                      <a:r>
                        <a:rPr kumimoji="0" lang="en-US" altLang="zh-CN" sz="2000" b="1" i="0" u="none" strike="noStrike" cap="none" normalizeH="0" baseline="0" smtClean="0">
                          <a:ln>
                            <a:noFill/>
                          </a:ln>
                          <a:solidFill>
                            <a:srgbClr val="669900"/>
                          </a:solidFill>
                          <a:effectLst/>
                          <a:latin typeface="Arial" charset="0"/>
                          <a:ea typeface="宋体" pitchFamily="2" charset="-122"/>
                        </a:rPr>
                        <a:t>C=100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Commit 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9900"/>
                          </a:solidFill>
                          <a:effectLst/>
                          <a:latin typeface="Arial" charset="0"/>
                          <a:ea typeface="宋体" pitchFamily="2" charset="-122"/>
                        </a:rPr>
                        <a:t>Unlock C</a:t>
                      </a:r>
                    </a:p>
                  </a:txBody>
                  <a:tcPr marL="90000" marR="90000" marT="46798" marB="46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14"/>
          <p:cNvSpPr>
            <a:spLocks noChangeArrowheads="1"/>
          </p:cNvSpPr>
          <p:nvPr/>
        </p:nvSpPr>
        <p:spPr bwMode="auto">
          <a:xfrm>
            <a:off x="883950" y="101095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r>
              <a:rPr lang="zh-CN" altLang="en-US" sz="2800">
                <a:solidFill>
                  <a:srgbClr val="CC3300"/>
                </a:solidFill>
                <a:latin typeface="Times New Roman" panose="02020603050405020304" pitchFamily="18" charset="0"/>
                <a:ea typeface="宋体" panose="02010600030101010101" pitchFamily="2" charset="-122"/>
              </a:rPr>
              <a:t>不读“脏”数据 </a:t>
            </a:r>
          </a:p>
        </p:txBody>
      </p:sp>
      <p:sp>
        <p:nvSpPr>
          <p:cNvPr id="7" name="Text Box 15"/>
          <p:cNvSpPr txBox="1">
            <a:spLocks noChangeArrowheads="1"/>
          </p:cNvSpPr>
          <p:nvPr/>
        </p:nvSpPr>
        <p:spPr bwMode="auto">
          <a:xfrm>
            <a:off x="739487" y="1515775"/>
            <a:ext cx="5193722"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a:spAutoFit/>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60000"/>
              </a:lnSpc>
              <a:buClr>
                <a:schemeClr val="accent1"/>
              </a:buClr>
              <a:buFont typeface="Wingdings" panose="05000000000000000000" pitchFamily="2" charset="2"/>
              <a:buChar char="n"/>
            </a:pPr>
            <a:r>
              <a:rPr lang="zh-CN" altLang="en-US" sz="1800" dirty="0">
                <a:solidFill>
                  <a:srgbClr val="000066"/>
                </a:solidFill>
                <a:latin typeface="Times New Roman" panose="02020603050405020304" pitchFamily="18" charset="0"/>
                <a:ea typeface="宋体" panose="02010600030101010101" pitchFamily="2" charset="-122"/>
              </a:rPr>
              <a:t>事务</a:t>
            </a:r>
            <a:r>
              <a:rPr lang="en-US" altLang="zh-CN" sz="1800" dirty="0" err="1">
                <a:solidFill>
                  <a:srgbClr val="000066"/>
                </a:solidFill>
                <a:latin typeface="Times New Roman" panose="02020603050405020304" pitchFamily="18" charset="0"/>
                <a:ea typeface="宋体" panose="02010600030101010101" pitchFamily="2" charset="-122"/>
              </a:rPr>
              <a:t>T1</a:t>
            </a:r>
            <a:r>
              <a:rPr lang="zh-CN" altLang="en-US" sz="1800" dirty="0">
                <a:solidFill>
                  <a:srgbClr val="000066"/>
                </a:solidFill>
                <a:latin typeface="Times New Roman" panose="02020603050405020304" pitchFamily="18" charset="0"/>
                <a:ea typeface="宋体" panose="02010600030101010101" pitchFamily="2" charset="-122"/>
              </a:rPr>
              <a:t>在对</a:t>
            </a:r>
            <a:r>
              <a:rPr lang="en-US" altLang="zh-CN" sz="1800" dirty="0">
                <a:solidFill>
                  <a:srgbClr val="000066"/>
                </a:solidFill>
                <a:latin typeface="Times New Roman" panose="02020603050405020304" pitchFamily="18" charset="0"/>
                <a:ea typeface="宋体" panose="02010600030101010101" pitchFamily="2" charset="-122"/>
              </a:rPr>
              <a:t>C</a:t>
            </a:r>
            <a:r>
              <a:rPr lang="zh-CN" altLang="en-US" sz="1800" dirty="0">
                <a:solidFill>
                  <a:srgbClr val="000066"/>
                </a:solidFill>
                <a:latin typeface="Times New Roman" panose="02020603050405020304" pitchFamily="18" charset="0"/>
                <a:ea typeface="宋体" panose="02010600030101010101" pitchFamily="2" charset="-122"/>
              </a:rPr>
              <a:t>进行修改之前，先对</a:t>
            </a:r>
            <a:r>
              <a:rPr lang="en-US" altLang="zh-CN" sz="1800" dirty="0">
                <a:solidFill>
                  <a:srgbClr val="000066"/>
                </a:solidFill>
                <a:latin typeface="Times New Roman" panose="02020603050405020304" pitchFamily="18" charset="0"/>
                <a:ea typeface="宋体" panose="02010600030101010101" pitchFamily="2" charset="-122"/>
              </a:rPr>
              <a:t>C</a:t>
            </a:r>
            <a:r>
              <a:rPr lang="zh-CN" altLang="en-US" sz="1800" dirty="0">
                <a:solidFill>
                  <a:srgbClr val="000066"/>
                </a:solidFill>
                <a:latin typeface="Times New Roman" panose="02020603050405020304" pitchFamily="18" charset="0"/>
                <a:ea typeface="宋体" panose="02010600030101010101" pitchFamily="2" charset="-122"/>
              </a:rPr>
              <a:t>加</a:t>
            </a:r>
            <a:r>
              <a:rPr lang="en-US" altLang="zh-CN" sz="1800" dirty="0">
                <a:solidFill>
                  <a:srgbClr val="000066"/>
                </a:solidFill>
                <a:latin typeface="Times New Roman" panose="02020603050405020304" pitchFamily="18" charset="0"/>
                <a:ea typeface="宋体" panose="02010600030101010101" pitchFamily="2" charset="-122"/>
              </a:rPr>
              <a:t>X</a:t>
            </a:r>
            <a:r>
              <a:rPr lang="zh-CN" altLang="en-US" sz="1800" dirty="0">
                <a:solidFill>
                  <a:srgbClr val="000066"/>
                </a:solidFill>
                <a:latin typeface="Times New Roman" panose="02020603050405020304" pitchFamily="18" charset="0"/>
                <a:ea typeface="宋体" panose="02010600030101010101" pitchFamily="2" charset="-122"/>
              </a:rPr>
              <a:t>锁，修改其值后写回磁盘</a:t>
            </a:r>
          </a:p>
          <a:p>
            <a:pPr algn="l" eaLnBrk="1" hangingPunct="1">
              <a:lnSpc>
                <a:spcPct val="160000"/>
              </a:lnSpc>
              <a:buClr>
                <a:schemeClr val="accent1"/>
              </a:buClr>
              <a:buFont typeface="Wingdings" panose="05000000000000000000" pitchFamily="2" charset="2"/>
              <a:buChar char="n"/>
            </a:pPr>
            <a:r>
              <a:rPr lang="en-US" altLang="zh-CN" sz="1800" dirty="0" err="1">
                <a:solidFill>
                  <a:srgbClr val="000066"/>
                </a:solidFill>
                <a:latin typeface="Times New Roman" panose="02020603050405020304" pitchFamily="18" charset="0"/>
                <a:ea typeface="宋体" panose="02010600030101010101" pitchFamily="2" charset="-122"/>
              </a:rPr>
              <a:t>T2</a:t>
            </a:r>
            <a:r>
              <a:rPr lang="zh-CN" altLang="en-US" sz="1800" dirty="0">
                <a:solidFill>
                  <a:srgbClr val="000066"/>
                </a:solidFill>
                <a:latin typeface="Times New Roman" panose="02020603050405020304" pitchFamily="18" charset="0"/>
                <a:ea typeface="宋体" panose="02010600030101010101" pitchFamily="2" charset="-122"/>
              </a:rPr>
              <a:t>请求在</a:t>
            </a:r>
            <a:r>
              <a:rPr lang="en-US" altLang="zh-CN" sz="1800" dirty="0">
                <a:solidFill>
                  <a:srgbClr val="000066"/>
                </a:solidFill>
                <a:latin typeface="Times New Roman" panose="02020603050405020304" pitchFamily="18" charset="0"/>
                <a:ea typeface="宋体" panose="02010600030101010101" pitchFamily="2" charset="-122"/>
              </a:rPr>
              <a:t>C</a:t>
            </a:r>
            <a:r>
              <a:rPr lang="zh-CN" altLang="en-US" sz="1800" dirty="0">
                <a:solidFill>
                  <a:srgbClr val="000066"/>
                </a:solidFill>
                <a:latin typeface="Times New Roman" panose="02020603050405020304" pitchFamily="18" charset="0"/>
                <a:ea typeface="宋体" panose="02010600030101010101" pitchFamily="2" charset="-122"/>
              </a:rPr>
              <a:t>上加</a:t>
            </a:r>
            <a:r>
              <a:rPr lang="en-US" altLang="zh-CN" sz="1800" dirty="0">
                <a:solidFill>
                  <a:srgbClr val="000066"/>
                </a:solidFill>
                <a:latin typeface="Times New Roman" panose="02020603050405020304" pitchFamily="18" charset="0"/>
                <a:ea typeface="宋体" panose="02010600030101010101" pitchFamily="2" charset="-122"/>
              </a:rPr>
              <a:t>S</a:t>
            </a:r>
            <a:r>
              <a:rPr lang="zh-CN" altLang="en-US" sz="1800" dirty="0">
                <a:solidFill>
                  <a:srgbClr val="000066"/>
                </a:solidFill>
                <a:latin typeface="Times New Roman" panose="02020603050405020304" pitchFamily="18" charset="0"/>
                <a:ea typeface="宋体" panose="02010600030101010101" pitchFamily="2" charset="-122"/>
              </a:rPr>
              <a:t>锁，因</a:t>
            </a:r>
            <a:r>
              <a:rPr lang="en-US" altLang="zh-CN" sz="1800" dirty="0" err="1">
                <a:solidFill>
                  <a:srgbClr val="000066"/>
                </a:solidFill>
                <a:latin typeface="Times New Roman" panose="02020603050405020304" pitchFamily="18" charset="0"/>
                <a:ea typeface="宋体" panose="02010600030101010101" pitchFamily="2" charset="-122"/>
              </a:rPr>
              <a:t>T1</a:t>
            </a:r>
            <a:r>
              <a:rPr lang="zh-CN" altLang="en-US" sz="1800" dirty="0">
                <a:solidFill>
                  <a:srgbClr val="000066"/>
                </a:solidFill>
                <a:latin typeface="Times New Roman" panose="02020603050405020304" pitchFamily="18" charset="0"/>
                <a:ea typeface="宋体" panose="02010600030101010101" pitchFamily="2" charset="-122"/>
              </a:rPr>
              <a:t>已在</a:t>
            </a:r>
            <a:r>
              <a:rPr lang="en-US" altLang="zh-CN" sz="1800" dirty="0">
                <a:solidFill>
                  <a:srgbClr val="000066"/>
                </a:solidFill>
                <a:latin typeface="Times New Roman" panose="02020603050405020304" pitchFamily="18" charset="0"/>
                <a:ea typeface="宋体" panose="02010600030101010101" pitchFamily="2" charset="-122"/>
              </a:rPr>
              <a:t>C</a:t>
            </a:r>
            <a:r>
              <a:rPr lang="zh-CN" altLang="en-US" sz="1800" dirty="0">
                <a:solidFill>
                  <a:srgbClr val="000066"/>
                </a:solidFill>
                <a:latin typeface="Times New Roman" panose="02020603050405020304" pitchFamily="18" charset="0"/>
                <a:ea typeface="宋体" panose="02010600030101010101" pitchFamily="2" charset="-122"/>
              </a:rPr>
              <a:t>上加了</a:t>
            </a:r>
            <a:r>
              <a:rPr lang="en-US" altLang="zh-CN" sz="1800" dirty="0">
                <a:solidFill>
                  <a:srgbClr val="000066"/>
                </a:solidFill>
                <a:latin typeface="Times New Roman" panose="02020603050405020304" pitchFamily="18" charset="0"/>
                <a:ea typeface="宋体" panose="02010600030101010101" pitchFamily="2" charset="-122"/>
              </a:rPr>
              <a:t>X</a:t>
            </a:r>
            <a:r>
              <a:rPr lang="zh-CN" altLang="en-US" sz="1800" dirty="0">
                <a:solidFill>
                  <a:srgbClr val="000066"/>
                </a:solidFill>
                <a:latin typeface="Times New Roman" panose="02020603050405020304" pitchFamily="18" charset="0"/>
                <a:ea typeface="宋体" panose="02010600030101010101" pitchFamily="2" charset="-122"/>
              </a:rPr>
              <a:t>锁，</a:t>
            </a:r>
            <a:r>
              <a:rPr lang="en-US" altLang="zh-CN" sz="1800" dirty="0" err="1">
                <a:solidFill>
                  <a:srgbClr val="000066"/>
                </a:solidFill>
                <a:latin typeface="Times New Roman" panose="02020603050405020304" pitchFamily="18" charset="0"/>
                <a:ea typeface="宋体" panose="02010600030101010101" pitchFamily="2" charset="-122"/>
              </a:rPr>
              <a:t>T2</a:t>
            </a:r>
            <a:r>
              <a:rPr lang="zh-CN" altLang="en-US" sz="1800" dirty="0">
                <a:solidFill>
                  <a:srgbClr val="000066"/>
                </a:solidFill>
                <a:latin typeface="Times New Roman" panose="02020603050405020304" pitchFamily="18" charset="0"/>
                <a:ea typeface="宋体" panose="02010600030101010101" pitchFamily="2" charset="-122"/>
              </a:rPr>
              <a:t>只能等待</a:t>
            </a:r>
          </a:p>
          <a:p>
            <a:pPr algn="l" eaLnBrk="1" hangingPunct="1">
              <a:lnSpc>
                <a:spcPct val="160000"/>
              </a:lnSpc>
              <a:buClr>
                <a:schemeClr val="accent1"/>
              </a:buClr>
              <a:buFont typeface="Wingdings" panose="05000000000000000000" pitchFamily="2" charset="2"/>
              <a:buChar char="n"/>
            </a:pPr>
            <a:r>
              <a:rPr lang="en-US" altLang="zh-CN" sz="1800" dirty="0" err="1">
                <a:solidFill>
                  <a:srgbClr val="000066"/>
                </a:solidFill>
                <a:latin typeface="Times New Roman" panose="02020603050405020304" pitchFamily="18" charset="0"/>
                <a:ea typeface="宋体" panose="02010600030101010101" pitchFamily="2" charset="-122"/>
              </a:rPr>
              <a:t>T1</a:t>
            </a:r>
            <a:r>
              <a:rPr lang="zh-CN" altLang="en-US" sz="1800" dirty="0">
                <a:solidFill>
                  <a:srgbClr val="000066"/>
                </a:solidFill>
                <a:latin typeface="Times New Roman" panose="02020603050405020304" pitchFamily="18" charset="0"/>
                <a:ea typeface="宋体" panose="02010600030101010101" pitchFamily="2" charset="-122"/>
              </a:rPr>
              <a:t>因某种原因被撤销，</a:t>
            </a:r>
            <a:r>
              <a:rPr lang="en-US" altLang="zh-CN" sz="1800" dirty="0">
                <a:solidFill>
                  <a:srgbClr val="000066"/>
                </a:solidFill>
                <a:latin typeface="Times New Roman" panose="02020603050405020304" pitchFamily="18" charset="0"/>
                <a:ea typeface="宋体" panose="02010600030101010101" pitchFamily="2" charset="-122"/>
              </a:rPr>
              <a:t>C</a:t>
            </a:r>
            <a:r>
              <a:rPr lang="zh-CN" altLang="en-US" sz="1800" dirty="0">
                <a:solidFill>
                  <a:srgbClr val="000066"/>
                </a:solidFill>
                <a:latin typeface="Times New Roman" panose="02020603050405020304" pitchFamily="18" charset="0"/>
                <a:ea typeface="宋体" panose="02010600030101010101" pitchFamily="2" charset="-122"/>
              </a:rPr>
              <a:t>恢复为原值</a:t>
            </a:r>
            <a:r>
              <a:rPr lang="en-US" altLang="zh-CN" sz="1800" dirty="0">
                <a:solidFill>
                  <a:srgbClr val="000066"/>
                </a:solidFill>
                <a:latin typeface="Times New Roman" panose="02020603050405020304" pitchFamily="18" charset="0"/>
                <a:ea typeface="宋体" panose="02010600030101010101" pitchFamily="2" charset="-122"/>
              </a:rPr>
              <a:t>100</a:t>
            </a:r>
          </a:p>
          <a:p>
            <a:pPr algn="l" eaLnBrk="1" hangingPunct="1">
              <a:lnSpc>
                <a:spcPct val="160000"/>
              </a:lnSpc>
              <a:buClr>
                <a:schemeClr val="accent1"/>
              </a:buClr>
              <a:buFont typeface="Wingdings" panose="05000000000000000000" pitchFamily="2" charset="2"/>
              <a:buChar char="n"/>
            </a:pPr>
            <a:r>
              <a:rPr lang="en-US" altLang="zh-CN" sz="1800" dirty="0" err="1">
                <a:solidFill>
                  <a:srgbClr val="000066"/>
                </a:solidFill>
                <a:latin typeface="Times New Roman" panose="02020603050405020304" pitchFamily="18" charset="0"/>
                <a:ea typeface="宋体" panose="02010600030101010101" pitchFamily="2" charset="-122"/>
              </a:rPr>
              <a:t>T1</a:t>
            </a:r>
            <a:r>
              <a:rPr lang="zh-CN" altLang="en-US" sz="1800" dirty="0">
                <a:solidFill>
                  <a:srgbClr val="000066"/>
                </a:solidFill>
                <a:latin typeface="Times New Roman" panose="02020603050405020304" pitchFamily="18" charset="0"/>
                <a:ea typeface="宋体" panose="02010600030101010101" pitchFamily="2" charset="-122"/>
              </a:rPr>
              <a:t>释放</a:t>
            </a:r>
            <a:r>
              <a:rPr lang="en-US" altLang="zh-CN" sz="1800" dirty="0">
                <a:solidFill>
                  <a:srgbClr val="000066"/>
                </a:solidFill>
                <a:latin typeface="Times New Roman" panose="02020603050405020304" pitchFamily="18" charset="0"/>
                <a:ea typeface="宋体" panose="02010600030101010101" pitchFamily="2" charset="-122"/>
              </a:rPr>
              <a:t>C</a:t>
            </a:r>
            <a:r>
              <a:rPr lang="zh-CN" altLang="en-US" sz="1800" dirty="0">
                <a:solidFill>
                  <a:srgbClr val="000066"/>
                </a:solidFill>
                <a:latin typeface="Times New Roman" panose="02020603050405020304" pitchFamily="18" charset="0"/>
                <a:ea typeface="宋体" panose="02010600030101010101" pitchFamily="2" charset="-122"/>
              </a:rPr>
              <a:t>上的</a:t>
            </a:r>
            <a:r>
              <a:rPr lang="en-US" altLang="zh-CN" sz="1800" dirty="0">
                <a:solidFill>
                  <a:srgbClr val="000066"/>
                </a:solidFill>
                <a:latin typeface="Times New Roman" panose="02020603050405020304" pitchFamily="18" charset="0"/>
                <a:ea typeface="宋体" panose="02010600030101010101" pitchFamily="2" charset="-122"/>
              </a:rPr>
              <a:t>X</a:t>
            </a:r>
            <a:r>
              <a:rPr lang="zh-CN" altLang="en-US" sz="1800" dirty="0">
                <a:solidFill>
                  <a:srgbClr val="000066"/>
                </a:solidFill>
                <a:latin typeface="Times New Roman" panose="02020603050405020304" pitchFamily="18" charset="0"/>
                <a:ea typeface="宋体" panose="02010600030101010101" pitchFamily="2" charset="-122"/>
              </a:rPr>
              <a:t>锁后</a:t>
            </a:r>
            <a:r>
              <a:rPr lang="en-US" altLang="zh-CN" sz="1800" dirty="0" err="1">
                <a:solidFill>
                  <a:srgbClr val="000066"/>
                </a:solidFill>
                <a:latin typeface="Times New Roman" panose="02020603050405020304" pitchFamily="18" charset="0"/>
                <a:ea typeface="宋体" panose="02010600030101010101" pitchFamily="2" charset="-122"/>
              </a:rPr>
              <a:t>T2</a:t>
            </a:r>
            <a:r>
              <a:rPr lang="zh-CN" altLang="en-US" sz="1800" dirty="0">
                <a:solidFill>
                  <a:srgbClr val="000066"/>
                </a:solidFill>
                <a:latin typeface="Times New Roman" panose="02020603050405020304" pitchFamily="18" charset="0"/>
                <a:ea typeface="宋体" panose="02010600030101010101" pitchFamily="2" charset="-122"/>
              </a:rPr>
              <a:t>获得</a:t>
            </a:r>
            <a:r>
              <a:rPr lang="en-US" altLang="zh-CN" sz="1800" dirty="0">
                <a:solidFill>
                  <a:srgbClr val="000066"/>
                </a:solidFill>
                <a:latin typeface="Times New Roman" panose="02020603050405020304" pitchFamily="18" charset="0"/>
                <a:ea typeface="宋体" panose="02010600030101010101" pitchFamily="2" charset="-122"/>
              </a:rPr>
              <a:t>C</a:t>
            </a:r>
            <a:r>
              <a:rPr lang="zh-CN" altLang="en-US" sz="1800" dirty="0">
                <a:solidFill>
                  <a:srgbClr val="000066"/>
                </a:solidFill>
                <a:latin typeface="Times New Roman" panose="02020603050405020304" pitchFamily="18" charset="0"/>
                <a:ea typeface="宋体" panose="02010600030101010101" pitchFamily="2" charset="-122"/>
              </a:rPr>
              <a:t>上的</a:t>
            </a:r>
            <a:r>
              <a:rPr lang="en-US" altLang="zh-CN" sz="1800" dirty="0">
                <a:solidFill>
                  <a:srgbClr val="000066"/>
                </a:solidFill>
                <a:latin typeface="Times New Roman" panose="02020603050405020304" pitchFamily="18" charset="0"/>
                <a:ea typeface="宋体" panose="02010600030101010101" pitchFamily="2" charset="-122"/>
              </a:rPr>
              <a:t>S</a:t>
            </a:r>
            <a:r>
              <a:rPr lang="zh-CN" altLang="en-US" sz="1800" dirty="0">
                <a:solidFill>
                  <a:srgbClr val="000066"/>
                </a:solidFill>
                <a:latin typeface="Times New Roman" panose="02020603050405020304" pitchFamily="18" charset="0"/>
                <a:ea typeface="宋体" panose="02010600030101010101" pitchFamily="2" charset="-122"/>
              </a:rPr>
              <a:t>锁，读</a:t>
            </a:r>
            <a:r>
              <a:rPr lang="en-US" altLang="zh-CN" sz="1800" dirty="0">
                <a:solidFill>
                  <a:srgbClr val="000066"/>
                </a:solidFill>
                <a:latin typeface="Times New Roman" panose="02020603050405020304" pitchFamily="18" charset="0"/>
                <a:ea typeface="宋体" panose="02010600030101010101" pitchFamily="2" charset="-122"/>
              </a:rPr>
              <a:t>C=100</a:t>
            </a:r>
            <a:r>
              <a:rPr lang="zh-CN" altLang="en-US" sz="1800" dirty="0">
                <a:solidFill>
                  <a:srgbClr val="000066"/>
                </a:solidFill>
                <a:latin typeface="Times New Roman" panose="02020603050405020304" pitchFamily="18" charset="0"/>
                <a:ea typeface="宋体" panose="02010600030101010101" pitchFamily="2" charset="-122"/>
              </a:rPr>
              <a:t>。避免了</a:t>
            </a:r>
            <a:r>
              <a:rPr lang="en-US" altLang="zh-CN" sz="1800" dirty="0" err="1">
                <a:solidFill>
                  <a:srgbClr val="000066"/>
                </a:solidFill>
                <a:latin typeface="Times New Roman" panose="02020603050405020304" pitchFamily="18" charset="0"/>
                <a:ea typeface="宋体" panose="02010600030101010101" pitchFamily="2" charset="-122"/>
              </a:rPr>
              <a:t>T2</a:t>
            </a:r>
            <a:r>
              <a:rPr lang="zh-CN" altLang="en-US" sz="1800" dirty="0">
                <a:solidFill>
                  <a:srgbClr val="000066"/>
                </a:solidFill>
                <a:latin typeface="Times New Roman" panose="02020603050405020304" pitchFamily="18" charset="0"/>
                <a:ea typeface="宋体" panose="02010600030101010101" pitchFamily="2" charset="-122"/>
              </a:rPr>
              <a:t>读“脏”数据</a:t>
            </a:r>
          </a:p>
        </p:txBody>
      </p:sp>
    </p:spTree>
    <p:extLst>
      <p:ext uri="{BB962C8B-B14F-4D97-AF65-F5344CB8AC3E}">
        <p14:creationId xmlns:p14="http://schemas.microsoft.com/office/powerpoint/2010/main" val="69014285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343332" y="863168"/>
            <a:ext cx="11315267" cy="4439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50000"/>
              </a:lnSpc>
            </a:pPr>
            <a:r>
              <a:rPr lang="zh-CN" altLang="en-US" dirty="0">
                <a:solidFill>
                  <a:schemeClr val="tx1"/>
                </a:solidFill>
                <a:latin typeface="Arial" panose="020B0604020202020204" pitchFamily="34" charset="0"/>
              </a:rPr>
              <a:t>（</a:t>
            </a:r>
            <a:r>
              <a:rPr lang="en-US" altLang="zh-CN" dirty="0">
                <a:solidFill>
                  <a:schemeClr val="tx1"/>
                </a:solidFill>
                <a:latin typeface="Arial" panose="020B0604020202020204" pitchFamily="34" charset="0"/>
              </a:rPr>
              <a:t>3</a:t>
            </a:r>
            <a:r>
              <a:rPr lang="zh-CN" altLang="en-US" dirty="0">
                <a:solidFill>
                  <a:schemeClr val="tx1"/>
                </a:solidFill>
                <a:latin typeface="Arial" panose="020B0604020202020204" pitchFamily="34" charset="0"/>
              </a:rPr>
              <a:t>）三级封锁协议</a:t>
            </a:r>
          </a:p>
          <a:p>
            <a:pPr algn="l" eaLnBrk="1" hangingPunct="1">
              <a:lnSpc>
                <a:spcPct val="150000"/>
              </a:lnSpc>
            </a:pPr>
            <a:r>
              <a:rPr lang="zh-CN" altLang="en-US" dirty="0">
                <a:solidFill>
                  <a:schemeClr val="tx1"/>
                </a:solidFill>
                <a:latin typeface="Arial" panose="020B0604020202020204" pitchFamily="34" charset="0"/>
              </a:rPr>
              <a:t>       事务</a:t>
            </a:r>
            <a:r>
              <a:rPr lang="en-US" altLang="zh-CN" dirty="0">
                <a:solidFill>
                  <a:schemeClr val="tx1"/>
                </a:solidFill>
                <a:latin typeface="Arial" panose="020B0604020202020204" pitchFamily="34" charset="0"/>
              </a:rPr>
              <a:t>T</a:t>
            </a:r>
            <a:r>
              <a:rPr lang="zh-CN" altLang="en-US" dirty="0">
                <a:solidFill>
                  <a:schemeClr val="tx1"/>
                </a:solidFill>
                <a:latin typeface="Arial" panose="020B0604020202020204" pitchFamily="34" charset="0"/>
              </a:rPr>
              <a:t>在修改数据</a:t>
            </a:r>
            <a:r>
              <a:rPr lang="en-US" altLang="zh-CN" dirty="0">
                <a:solidFill>
                  <a:schemeClr val="tx1"/>
                </a:solidFill>
                <a:latin typeface="Arial" panose="020B0604020202020204" pitchFamily="34" charset="0"/>
              </a:rPr>
              <a:t>R</a:t>
            </a:r>
            <a:r>
              <a:rPr lang="zh-CN" altLang="en-US" dirty="0">
                <a:solidFill>
                  <a:schemeClr val="tx1"/>
                </a:solidFill>
                <a:latin typeface="Arial" panose="020B0604020202020204" pitchFamily="34" charset="0"/>
              </a:rPr>
              <a:t>之前必</a:t>
            </a:r>
            <a:r>
              <a:rPr lang="zh-CN" altLang="en-US" dirty="0">
                <a:solidFill>
                  <a:srgbClr val="FF0000"/>
                </a:solidFill>
                <a:latin typeface="Arial" panose="020B0604020202020204" pitchFamily="34" charset="0"/>
              </a:rPr>
              <a:t>须</a:t>
            </a:r>
            <a:r>
              <a:rPr lang="zh-CN" altLang="en-US" dirty="0">
                <a:solidFill>
                  <a:schemeClr val="tx1"/>
                </a:solidFill>
                <a:latin typeface="Arial" panose="020B0604020202020204" pitchFamily="34" charset="0"/>
              </a:rPr>
              <a:t>先对其</a:t>
            </a:r>
            <a:r>
              <a:rPr lang="zh-CN" altLang="en-US" dirty="0">
                <a:solidFill>
                  <a:srgbClr val="FF0000"/>
                </a:solidFill>
                <a:latin typeface="Arial" panose="020B0604020202020204" pitchFamily="34" charset="0"/>
              </a:rPr>
              <a:t>加</a:t>
            </a:r>
            <a:r>
              <a:rPr lang="en-US" altLang="zh-CN" dirty="0">
                <a:solidFill>
                  <a:srgbClr val="FF0000"/>
                </a:solidFill>
                <a:latin typeface="Arial" panose="020B0604020202020204" pitchFamily="34" charset="0"/>
              </a:rPr>
              <a:t>X</a:t>
            </a:r>
            <a:r>
              <a:rPr lang="zh-CN" altLang="en-US" dirty="0">
                <a:solidFill>
                  <a:srgbClr val="FF0000"/>
                </a:solidFill>
                <a:latin typeface="Arial" panose="020B0604020202020204" pitchFamily="34" charset="0"/>
              </a:rPr>
              <a:t>锁</a:t>
            </a:r>
            <a:r>
              <a:rPr lang="zh-CN" altLang="en-US" dirty="0">
                <a:solidFill>
                  <a:schemeClr val="tx1"/>
                </a:solidFill>
                <a:latin typeface="Arial" panose="020B0604020202020204" pitchFamily="34" charset="0"/>
              </a:rPr>
              <a:t>，直到</a:t>
            </a:r>
            <a:r>
              <a:rPr lang="zh-CN" altLang="en-US" dirty="0">
                <a:solidFill>
                  <a:srgbClr val="FF3300"/>
                </a:solidFill>
                <a:latin typeface="Arial" panose="020B0604020202020204" pitchFamily="34" charset="0"/>
              </a:rPr>
              <a:t>事务结束</a:t>
            </a:r>
            <a:r>
              <a:rPr lang="zh-CN" altLang="en-US" dirty="0">
                <a:solidFill>
                  <a:schemeClr val="tx1"/>
                </a:solidFill>
                <a:latin typeface="Arial" panose="020B0604020202020204" pitchFamily="34" charset="0"/>
              </a:rPr>
              <a:t>才释放。</a:t>
            </a:r>
          </a:p>
          <a:p>
            <a:pPr algn="l" eaLnBrk="1" hangingPunct="1">
              <a:lnSpc>
                <a:spcPct val="150000"/>
              </a:lnSpc>
            </a:pPr>
            <a:r>
              <a:rPr lang="zh-CN" altLang="en-US" dirty="0">
                <a:solidFill>
                  <a:schemeClr val="tx1"/>
                </a:solidFill>
                <a:latin typeface="Arial" panose="020B0604020202020204" pitchFamily="34" charset="0"/>
              </a:rPr>
              <a:t>       事务</a:t>
            </a:r>
            <a:r>
              <a:rPr lang="en-US" altLang="zh-CN" dirty="0">
                <a:solidFill>
                  <a:schemeClr val="tx1"/>
                </a:solidFill>
                <a:latin typeface="Arial" panose="020B0604020202020204" pitchFamily="34" charset="0"/>
              </a:rPr>
              <a:t>T</a:t>
            </a:r>
            <a:r>
              <a:rPr lang="zh-CN" altLang="en-US" dirty="0">
                <a:solidFill>
                  <a:schemeClr val="tx1"/>
                </a:solidFill>
                <a:latin typeface="Arial" panose="020B0604020202020204" pitchFamily="34" charset="0"/>
              </a:rPr>
              <a:t>在读取数据</a:t>
            </a:r>
            <a:r>
              <a:rPr lang="en-US" altLang="zh-CN" dirty="0">
                <a:solidFill>
                  <a:schemeClr val="tx1"/>
                </a:solidFill>
                <a:latin typeface="Arial" panose="020B0604020202020204" pitchFamily="34" charset="0"/>
              </a:rPr>
              <a:t>R</a:t>
            </a:r>
            <a:r>
              <a:rPr lang="zh-CN" altLang="en-US" dirty="0">
                <a:solidFill>
                  <a:schemeClr val="tx1"/>
                </a:solidFill>
                <a:latin typeface="Arial" panose="020B0604020202020204" pitchFamily="34" charset="0"/>
              </a:rPr>
              <a:t>前必</a:t>
            </a:r>
            <a:r>
              <a:rPr lang="zh-CN" altLang="en-US" dirty="0">
                <a:solidFill>
                  <a:srgbClr val="FF0000"/>
                </a:solidFill>
                <a:latin typeface="Arial" panose="020B0604020202020204" pitchFamily="34" charset="0"/>
              </a:rPr>
              <a:t>须</a:t>
            </a:r>
            <a:r>
              <a:rPr lang="zh-CN" altLang="en-US" dirty="0">
                <a:solidFill>
                  <a:schemeClr val="tx1"/>
                </a:solidFill>
                <a:latin typeface="Arial" panose="020B0604020202020204" pitchFamily="34" charset="0"/>
              </a:rPr>
              <a:t>先</a:t>
            </a:r>
            <a:r>
              <a:rPr lang="zh-CN" altLang="en-US" dirty="0">
                <a:solidFill>
                  <a:srgbClr val="FF0000"/>
                </a:solidFill>
                <a:latin typeface="Arial" panose="020B0604020202020204" pitchFamily="34" charset="0"/>
              </a:rPr>
              <a:t>加</a:t>
            </a:r>
            <a:r>
              <a:rPr lang="en-US" altLang="zh-CN" dirty="0">
                <a:solidFill>
                  <a:srgbClr val="FF0000"/>
                </a:solidFill>
                <a:latin typeface="Arial" panose="020B0604020202020204" pitchFamily="34" charset="0"/>
              </a:rPr>
              <a:t>S</a:t>
            </a:r>
            <a:r>
              <a:rPr lang="zh-CN" altLang="en-US" dirty="0">
                <a:solidFill>
                  <a:srgbClr val="FF0000"/>
                </a:solidFill>
                <a:latin typeface="Arial" panose="020B0604020202020204" pitchFamily="34" charset="0"/>
              </a:rPr>
              <a:t>锁</a:t>
            </a:r>
            <a:r>
              <a:rPr lang="zh-CN" altLang="en-US" dirty="0">
                <a:solidFill>
                  <a:schemeClr val="tx1"/>
                </a:solidFill>
                <a:latin typeface="Arial" panose="020B0604020202020204" pitchFamily="34" charset="0"/>
              </a:rPr>
              <a:t>，</a:t>
            </a:r>
            <a:r>
              <a:rPr lang="zh-CN" altLang="en-US" dirty="0">
                <a:solidFill>
                  <a:srgbClr val="FF0000"/>
                </a:solidFill>
                <a:latin typeface="Arial" panose="020B0604020202020204" pitchFamily="34" charset="0"/>
              </a:rPr>
              <a:t>直到事务结束</a:t>
            </a:r>
            <a:r>
              <a:rPr lang="zh-CN" altLang="en-US" dirty="0">
                <a:solidFill>
                  <a:schemeClr val="tx1"/>
                </a:solidFill>
                <a:latin typeface="Arial" panose="020B0604020202020204" pitchFamily="34" charset="0"/>
              </a:rPr>
              <a:t>才释放。</a:t>
            </a:r>
          </a:p>
          <a:p>
            <a:pPr algn="l" eaLnBrk="1" hangingPunct="1">
              <a:lnSpc>
                <a:spcPct val="150000"/>
              </a:lnSpc>
            </a:pPr>
            <a:r>
              <a:rPr lang="zh-CN" altLang="en-US" dirty="0">
                <a:solidFill>
                  <a:schemeClr val="bg2"/>
                </a:solidFill>
                <a:latin typeface="Arial" panose="020B0604020202020204" pitchFamily="34" charset="0"/>
              </a:rPr>
              <a:t>❦</a:t>
            </a:r>
            <a:r>
              <a:rPr lang="zh-CN" altLang="en-US" dirty="0">
                <a:solidFill>
                  <a:srgbClr val="FF3300"/>
                </a:solidFill>
                <a:latin typeface="Arial" panose="020B0604020202020204" pitchFamily="34" charset="0"/>
              </a:rPr>
              <a:t>可以防止丢失修改和读“脏”数据，还防止了不可重复读。</a:t>
            </a:r>
          </a:p>
          <a:p>
            <a:pPr algn="l" eaLnBrk="1" hangingPunct="1">
              <a:lnSpc>
                <a:spcPct val="150000"/>
              </a:lnSpc>
            </a:pPr>
            <a:endParaRPr lang="en-US" altLang="zh-CN" dirty="0">
              <a:solidFill>
                <a:srgbClr val="FF3300"/>
              </a:solidFill>
              <a:latin typeface="Arial Unicode MS" panose="020B0604020202020204" pitchFamily="34" charset="-122"/>
              <a:ea typeface="宋体" panose="02010600030101010101" pitchFamily="2" charset="-122"/>
            </a:endParaRPr>
          </a:p>
        </p:txBody>
      </p:sp>
    </p:spTree>
    <p:extLst>
      <p:ext uri="{BB962C8B-B14F-4D97-AF65-F5344CB8AC3E}">
        <p14:creationId xmlns:p14="http://schemas.microsoft.com/office/powerpoint/2010/main" val="230096680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395288" y="90805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r>
              <a:rPr lang="zh-CN" altLang="en-US" sz="2800">
                <a:solidFill>
                  <a:srgbClr val="CC3300"/>
                </a:solidFill>
                <a:latin typeface="Times New Roman" panose="02020603050405020304" pitchFamily="18" charset="0"/>
                <a:ea typeface="宋体" panose="02010600030101010101" pitchFamily="2" charset="-122"/>
              </a:rPr>
              <a:t>可重复读</a:t>
            </a:r>
          </a:p>
        </p:txBody>
      </p:sp>
      <p:sp>
        <p:nvSpPr>
          <p:cNvPr id="6" name="Text Box 4"/>
          <p:cNvSpPr txBox="1">
            <a:spLocks noChangeArrowheads="1"/>
          </p:cNvSpPr>
          <p:nvPr/>
        </p:nvSpPr>
        <p:spPr bwMode="auto">
          <a:xfrm>
            <a:off x="395288" y="1557338"/>
            <a:ext cx="6286067" cy="336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a:spAutoFit/>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50000"/>
              </a:lnSpc>
              <a:buClr>
                <a:schemeClr val="accent1"/>
              </a:buClr>
              <a:buFont typeface="Wingdings" panose="05000000000000000000" pitchFamily="2" charset="2"/>
              <a:buChar char="n"/>
            </a:pPr>
            <a:r>
              <a:rPr lang="zh-CN" altLang="en-US" sz="1800" dirty="0">
                <a:solidFill>
                  <a:srgbClr val="000066"/>
                </a:solidFill>
                <a:latin typeface="Times New Roman" panose="02020603050405020304" pitchFamily="18" charset="0"/>
                <a:ea typeface="宋体" panose="02010600030101010101" pitchFamily="2" charset="-122"/>
              </a:rPr>
              <a:t>事务</a:t>
            </a:r>
            <a:r>
              <a:rPr lang="en-US" altLang="zh-CN" sz="1800" dirty="0" err="1">
                <a:solidFill>
                  <a:srgbClr val="000066"/>
                </a:solidFill>
                <a:latin typeface="Times New Roman" panose="02020603050405020304" pitchFamily="18" charset="0"/>
                <a:ea typeface="宋体" panose="02010600030101010101" pitchFamily="2" charset="-122"/>
              </a:rPr>
              <a:t>T1</a:t>
            </a:r>
            <a:r>
              <a:rPr lang="zh-CN" altLang="en-US" sz="1800" dirty="0">
                <a:solidFill>
                  <a:srgbClr val="000066"/>
                </a:solidFill>
                <a:latin typeface="Times New Roman" panose="02020603050405020304" pitchFamily="18" charset="0"/>
                <a:ea typeface="宋体" panose="02010600030101010101" pitchFamily="2" charset="-122"/>
              </a:rPr>
              <a:t>在读</a:t>
            </a:r>
            <a:r>
              <a:rPr lang="en-US" altLang="zh-CN" sz="1800" dirty="0">
                <a:solidFill>
                  <a:srgbClr val="000066"/>
                </a:solidFill>
                <a:latin typeface="Times New Roman" panose="02020603050405020304" pitchFamily="18" charset="0"/>
                <a:ea typeface="宋体" panose="02010600030101010101" pitchFamily="2" charset="-122"/>
              </a:rPr>
              <a:t>A</a:t>
            </a:r>
            <a:r>
              <a:rPr lang="zh-CN" altLang="en-US" sz="1800" dirty="0">
                <a:solidFill>
                  <a:srgbClr val="000066"/>
                </a:solidFill>
                <a:latin typeface="Times New Roman" panose="02020603050405020304" pitchFamily="18" charset="0"/>
                <a:ea typeface="宋体" panose="02010600030101010101" pitchFamily="2" charset="-122"/>
              </a:rPr>
              <a:t>，</a:t>
            </a:r>
            <a:r>
              <a:rPr lang="en-US" altLang="zh-CN" sz="1800" dirty="0">
                <a:solidFill>
                  <a:srgbClr val="000066"/>
                </a:solidFill>
                <a:latin typeface="Times New Roman" panose="02020603050405020304" pitchFamily="18" charset="0"/>
                <a:ea typeface="宋体" panose="02010600030101010101" pitchFamily="2" charset="-122"/>
              </a:rPr>
              <a:t>B</a:t>
            </a:r>
            <a:r>
              <a:rPr lang="zh-CN" altLang="en-US" sz="1800" dirty="0">
                <a:solidFill>
                  <a:srgbClr val="000066"/>
                </a:solidFill>
                <a:latin typeface="Times New Roman" panose="02020603050405020304" pitchFamily="18" charset="0"/>
                <a:ea typeface="宋体" panose="02010600030101010101" pitchFamily="2" charset="-122"/>
              </a:rPr>
              <a:t>之前，先对</a:t>
            </a:r>
            <a:r>
              <a:rPr lang="en-US" altLang="zh-CN" sz="1800" dirty="0">
                <a:solidFill>
                  <a:srgbClr val="000066"/>
                </a:solidFill>
                <a:latin typeface="Times New Roman" panose="02020603050405020304" pitchFamily="18" charset="0"/>
                <a:ea typeface="宋体" panose="02010600030101010101" pitchFamily="2" charset="-122"/>
              </a:rPr>
              <a:t>A</a:t>
            </a:r>
            <a:r>
              <a:rPr lang="zh-CN" altLang="en-US" sz="1800" dirty="0">
                <a:solidFill>
                  <a:srgbClr val="000066"/>
                </a:solidFill>
                <a:latin typeface="Times New Roman" panose="02020603050405020304" pitchFamily="18" charset="0"/>
                <a:ea typeface="宋体" panose="02010600030101010101" pitchFamily="2" charset="-122"/>
              </a:rPr>
              <a:t>，</a:t>
            </a:r>
            <a:r>
              <a:rPr lang="en-US" altLang="zh-CN" sz="1800" dirty="0">
                <a:solidFill>
                  <a:srgbClr val="000066"/>
                </a:solidFill>
                <a:latin typeface="Times New Roman" panose="02020603050405020304" pitchFamily="18" charset="0"/>
                <a:ea typeface="宋体" panose="02010600030101010101" pitchFamily="2" charset="-122"/>
              </a:rPr>
              <a:t>B</a:t>
            </a:r>
            <a:r>
              <a:rPr lang="zh-CN" altLang="en-US" sz="1800" dirty="0">
                <a:solidFill>
                  <a:srgbClr val="000066"/>
                </a:solidFill>
                <a:latin typeface="Times New Roman" panose="02020603050405020304" pitchFamily="18" charset="0"/>
                <a:ea typeface="宋体" panose="02010600030101010101" pitchFamily="2" charset="-122"/>
              </a:rPr>
              <a:t>加</a:t>
            </a:r>
            <a:r>
              <a:rPr lang="en-US" altLang="zh-CN" sz="1800" dirty="0">
                <a:solidFill>
                  <a:srgbClr val="000066"/>
                </a:solidFill>
                <a:latin typeface="Times New Roman" panose="02020603050405020304" pitchFamily="18" charset="0"/>
                <a:ea typeface="宋体" panose="02010600030101010101" pitchFamily="2" charset="-122"/>
              </a:rPr>
              <a:t>S</a:t>
            </a:r>
            <a:r>
              <a:rPr lang="zh-CN" altLang="en-US" sz="1800" dirty="0">
                <a:solidFill>
                  <a:srgbClr val="000066"/>
                </a:solidFill>
                <a:latin typeface="Times New Roman" panose="02020603050405020304" pitchFamily="18" charset="0"/>
                <a:ea typeface="宋体" panose="02010600030101010101" pitchFamily="2" charset="-122"/>
              </a:rPr>
              <a:t>锁</a:t>
            </a:r>
          </a:p>
          <a:p>
            <a:pPr algn="l" eaLnBrk="1" hangingPunct="1">
              <a:lnSpc>
                <a:spcPct val="150000"/>
              </a:lnSpc>
              <a:buClr>
                <a:schemeClr val="accent1"/>
              </a:buClr>
              <a:buFont typeface="Wingdings" panose="05000000000000000000" pitchFamily="2" charset="2"/>
              <a:buChar char="n"/>
            </a:pPr>
            <a:r>
              <a:rPr lang="zh-CN" altLang="en-US" sz="1800" dirty="0">
                <a:solidFill>
                  <a:srgbClr val="000066"/>
                </a:solidFill>
                <a:latin typeface="Times New Roman" panose="02020603050405020304" pitchFamily="18" charset="0"/>
                <a:ea typeface="宋体" panose="02010600030101010101" pitchFamily="2" charset="-122"/>
              </a:rPr>
              <a:t>其他事务只能再对</a:t>
            </a:r>
            <a:r>
              <a:rPr lang="en-US" altLang="zh-CN" sz="1800" dirty="0">
                <a:solidFill>
                  <a:srgbClr val="000066"/>
                </a:solidFill>
                <a:latin typeface="Times New Roman" panose="02020603050405020304" pitchFamily="18" charset="0"/>
                <a:ea typeface="宋体" panose="02010600030101010101" pitchFamily="2" charset="-122"/>
              </a:rPr>
              <a:t>A</a:t>
            </a:r>
            <a:r>
              <a:rPr lang="zh-CN" altLang="en-US" sz="1800" dirty="0">
                <a:solidFill>
                  <a:srgbClr val="000066"/>
                </a:solidFill>
                <a:latin typeface="Times New Roman" panose="02020603050405020304" pitchFamily="18" charset="0"/>
                <a:ea typeface="宋体" panose="02010600030101010101" pitchFamily="2" charset="-122"/>
              </a:rPr>
              <a:t>，</a:t>
            </a:r>
            <a:r>
              <a:rPr lang="en-US" altLang="zh-CN" sz="1800" dirty="0">
                <a:solidFill>
                  <a:srgbClr val="000066"/>
                </a:solidFill>
                <a:latin typeface="Times New Roman" panose="02020603050405020304" pitchFamily="18" charset="0"/>
                <a:ea typeface="宋体" panose="02010600030101010101" pitchFamily="2" charset="-122"/>
              </a:rPr>
              <a:t>B</a:t>
            </a:r>
            <a:r>
              <a:rPr lang="zh-CN" altLang="en-US" sz="1800" dirty="0">
                <a:solidFill>
                  <a:srgbClr val="000066"/>
                </a:solidFill>
                <a:latin typeface="Times New Roman" panose="02020603050405020304" pitchFamily="18" charset="0"/>
                <a:ea typeface="宋体" panose="02010600030101010101" pitchFamily="2" charset="-122"/>
              </a:rPr>
              <a:t>加</a:t>
            </a:r>
            <a:r>
              <a:rPr lang="en-US" altLang="zh-CN" sz="1800" dirty="0">
                <a:solidFill>
                  <a:srgbClr val="000066"/>
                </a:solidFill>
                <a:latin typeface="Times New Roman" panose="02020603050405020304" pitchFamily="18" charset="0"/>
                <a:ea typeface="宋体" panose="02010600030101010101" pitchFamily="2" charset="-122"/>
              </a:rPr>
              <a:t>S</a:t>
            </a:r>
            <a:r>
              <a:rPr lang="zh-CN" altLang="en-US" sz="1800" dirty="0">
                <a:solidFill>
                  <a:srgbClr val="000066"/>
                </a:solidFill>
                <a:latin typeface="Times New Roman" panose="02020603050405020304" pitchFamily="18" charset="0"/>
                <a:ea typeface="宋体" panose="02010600030101010101" pitchFamily="2" charset="-122"/>
              </a:rPr>
              <a:t>锁，而不能加</a:t>
            </a:r>
            <a:r>
              <a:rPr lang="en-US" altLang="zh-CN" sz="1800" dirty="0">
                <a:solidFill>
                  <a:srgbClr val="000066"/>
                </a:solidFill>
                <a:latin typeface="Times New Roman" panose="02020603050405020304" pitchFamily="18" charset="0"/>
                <a:ea typeface="宋体" panose="02010600030101010101" pitchFamily="2" charset="-122"/>
              </a:rPr>
              <a:t>X</a:t>
            </a:r>
            <a:r>
              <a:rPr lang="zh-CN" altLang="en-US" sz="1800" dirty="0">
                <a:solidFill>
                  <a:srgbClr val="000066"/>
                </a:solidFill>
                <a:latin typeface="Times New Roman" panose="02020603050405020304" pitchFamily="18" charset="0"/>
                <a:ea typeface="宋体" panose="02010600030101010101" pitchFamily="2" charset="-122"/>
              </a:rPr>
              <a:t>锁，即其他事务只能读</a:t>
            </a:r>
            <a:r>
              <a:rPr lang="en-US" altLang="zh-CN" sz="1800" dirty="0">
                <a:solidFill>
                  <a:srgbClr val="000066"/>
                </a:solidFill>
                <a:latin typeface="Times New Roman" panose="02020603050405020304" pitchFamily="18" charset="0"/>
                <a:ea typeface="宋体" panose="02010600030101010101" pitchFamily="2" charset="-122"/>
              </a:rPr>
              <a:t>A</a:t>
            </a:r>
            <a:r>
              <a:rPr lang="zh-CN" altLang="en-US" sz="1800" dirty="0">
                <a:solidFill>
                  <a:srgbClr val="000066"/>
                </a:solidFill>
                <a:latin typeface="Times New Roman" panose="02020603050405020304" pitchFamily="18" charset="0"/>
                <a:ea typeface="宋体" panose="02010600030101010101" pitchFamily="2" charset="-122"/>
              </a:rPr>
              <a:t>，</a:t>
            </a:r>
            <a:r>
              <a:rPr lang="en-US" altLang="zh-CN" sz="1800" dirty="0">
                <a:solidFill>
                  <a:srgbClr val="000066"/>
                </a:solidFill>
                <a:latin typeface="Times New Roman" panose="02020603050405020304" pitchFamily="18" charset="0"/>
                <a:ea typeface="宋体" panose="02010600030101010101" pitchFamily="2" charset="-122"/>
              </a:rPr>
              <a:t>B</a:t>
            </a:r>
            <a:r>
              <a:rPr lang="zh-CN" altLang="en-US" sz="1800" dirty="0">
                <a:solidFill>
                  <a:srgbClr val="000066"/>
                </a:solidFill>
                <a:latin typeface="Times New Roman" panose="02020603050405020304" pitchFamily="18" charset="0"/>
                <a:ea typeface="宋体" panose="02010600030101010101" pitchFamily="2" charset="-122"/>
              </a:rPr>
              <a:t>，而不能修改</a:t>
            </a:r>
          </a:p>
          <a:p>
            <a:pPr algn="l" eaLnBrk="1" hangingPunct="1">
              <a:lnSpc>
                <a:spcPct val="150000"/>
              </a:lnSpc>
              <a:buClr>
                <a:schemeClr val="accent1"/>
              </a:buClr>
              <a:buFont typeface="Wingdings" panose="05000000000000000000" pitchFamily="2" charset="2"/>
              <a:buChar char="n"/>
            </a:pPr>
            <a:r>
              <a:rPr lang="zh-CN" altLang="en-US" sz="1800" dirty="0">
                <a:solidFill>
                  <a:srgbClr val="000066"/>
                </a:solidFill>
                <a:latin typeface="Times New Roman" panose="02020603050405020304" pitchFamily="18" charset="0"/>
                <a:ea typeface="宋体" panose="02010600030101010101" pitchFamily="2" charset="-122"/>
              </a:rPr>
              <a:t>当</a:t>
            </a:r>
            <a:r>
              <a:rPr lang="en-US" altLang="zh-CN" sz="1800" dirty="0" err="1">
                <a:solidFill>
                  <a:srgbClr val="000066"/>
                </a:solidFill>
                <a:latin typeface="Times New Roman" panose="02020603050405020304" pitchFamily="18" charset="0"/>
                <a:ea typeface="宋体" panose="02010600030101010101" pitchFamily="2" charset="-122"/>
              </a:rPr>
              <a:t>T2</a:t>
            </a:r>
            <a:r>
              <a:rPr lang="zh-CN" altLang="en-US" sz="1800" dirty="0">
                <a:solidFill>
                  <a:srgbClr val="000066"/>
                </a:solidFill>
                <a:latin typeface="Times New Roman" panose="02020603050405020304" pitchFamily="18" charset="0"/>
                <a:ea typeface="宋体" panose="02010600030101010101" pitchFamily="2" charset="-122"/>
              </a:rPr>
              <a:t>为修改</a:t>
            </a:r>
            <a:r>
              <a:rPr lang="en-US" altLang="zh-CN" sz="1800" dirty="0">
                <a:solidFill>
                  <a:srgbClr val="000066"/>
                </a:solidFill>
                <a:latin typeface="Times New Roman" panose="02020603050405020304" pitchFamily="18" charset="0"/>
                <a:ea typeface="宋体" panose="02010600030101010101" pitchFamily="2" charset="-122"/>
              </a:rPr>
              <a:t>B</a:t>
            </a:r>
            <a:r>
              <a:rPr lang="zh-CN" altLang="en-US" sz="1800" dirty="0">
                <a:solidFill>
                  <a:srgbClr val="000066"/>
                </a:solidFill>
                <a:latin typeface="Times New Roman" panose="02020603050405020304" pitchFamily="18" charset="0"/>
                <a:ea typeface="宋体" panose="02010600030101010101" pitchFamily="2" charset="-122"/>
              </a:rPr>
              <a:t>而申请对</a:t>
            </a:r>
            <a:r>
              <a:rPr lang="en-US" altLang="zh-CN" sz="1800" dirty="0">
                <a:solidFill>
                  <a:srgbClr val="000066"/>
                </a:solidFill>
                <a:latin typeface="Times New Roman" panose="02020603050405020304" pitchFamily="18" charset="0"/>
                <a:ea typeface="宋体" panose="02010600030101010101" pitchFamily="2" charset="-122"/>
              </a:rPr>
              <a:t>B</a:t>
            </a:r>
            <a:r>
              <a:rPr lang="zh-CN" altLang="en-US" sz="1800" dirty="0">
                <a:solidFill>
                  <a:srgbClr val="000066"/>
                </a:solidFill>
                <a:latin typeface="Times New Roman" panose="02020603050405020304" pitchFamily="18" charset="0"/>
                <a:ea typeface="宋体" panose="02010600030101010101" pitchFamily="2" charset="-122"/>
              </a:rPr>
              <a:t>的</a:t>
            </a:r>
            <a:r>
              <a:rPr lang="en-US" altLang="zh-CN" sz="1800" dirty="0">
                <a:solidFill>
                  <a:srgbClr val="000066"/>
                </a:solidFill>
                <a:latin typeface="Times New Roman" panose="02020603050405020304" pitchFamily="18" charset="0"/>
                <a:ea typeface="宋体" panose="02010600030101010101" pitchFamily="2" charset="-122"/>
              </a:rPr>
              <a:t>X</a:t>
            </a:r>
            <a:r>
              <a:rPr lang="zh-CN" altLang="en-US" sz="1800" dirty="0">
                <a:solidFill>
                  <a:srgbClr val="000066"/>
                </a:solidFill>
                <a:latin typeface="Times New Roman" panose="02020603050405020304" pitchFamily="18" charset="0"/>
                <a:ea typeface="宋体" panose="02010600030101010101" pitchFamily="2" charset="-122"/>
              </a:rPr>
              <a:t>锁时被拒绝只能等待</a:t>
            </a:r>
            <a:r>
              <a:rPr lang="en-US" altLang="zh-CN" sz="1800" dirty="0" err="1">
                <a:solidFill>
                  <a:srgbClr val="000066"/>
                </a:solidFill>
                <a:latin typeface="Times New Roman" panose="02020603050405020304" pitchFamily="18" charset="0"/>
                <a:ea typeface="宋体" panose="02010600030101010101" pitchFamily="2" charset="-122"/>
              </a:rPr>
              <a:t>T1</a:t>
            </a:r>
            <a:r>
              <a:rPr lang="zh-CN" altLang="en-US" sz="1800" dirty="0">
                <a:solidFill>
                  <a:srgbClr val="000066"/>
                </a:solidFill>
                <a:latin typeface="Times New Roman" panose="02020603050405020304" pitchFamily="18" charset="0"/>
                <a:ea typeface="宋体" panose="02010600030101010101" pitchFamily="2" charset="-122"/>
              </a:rPr>
              <a:t>释放</a:t>
            </a:r>
            <a:r>
              <a:rPr lang="en-US" altLang="zh-CN" sz="1800" dirty="0">
                <a:solidFill>
                  <a:srgbClr val="000066"/>
                </a:solidFill>
                <a:latin typeface="Times New Roman" panose="02020603050405020304" pitchFamily="18" charset="0"/>
                <a:ea typeface="宋体" panose="02010600030101010101" pitchFamily="2" charset="-122"/>
              </a:rPr>
              <a:t>B</a:t>
            </a:r>
            <a:r>
              <a:rPr lang="zh-CN" altLang="en-US" sz="1800" dirty="0">
                <a:solidFill>
                  <a:srgbClr val="000066"/>
                </a:solidFill>
                <a:latin typeface="Times New Roman" panose="02020603050405020304" pitchFamily="18" charset="0"/>
                <a:ea typeface="宋体" panose="02010600030101010101" pitchFamily="2" charset="-122"/>
              </a:rPr>
              <a:t>上的锁</a:t>
            </a:r>
          </a:p>
          <a:p>
            <a:pPr algn="l" eaLnBrk="1" hangingPunct="1">
              <a:lnSpc>
                <a:spcPct val="150000"/>
              </a:lnSpc>
              <a:buClr>
                <a:schemeClr val="accent1"/>
              </a:buClr>
              <a:buFont typeface="Wingdings" panose="05000000000000000000" pitchFamily="2" charset="2"/>
              <a:buChar char="n"/>
            </a:pPr>
            <a:r>
              <a:rPr lang="en-US" altLang="zh-CN" sz="1800" dirty="0" err="1">
                <a:solidFill>
                  <a:srgbClr val="000066"/>
                </a:solidFill>
                <a:latin typeface="Times New Roman" panose="02020603050405020304" pitchFamily="18" charset="0"/>
                <a:ea typeface="宋体" panose="02010600030101010101" pitchFamily="2" charset="-122"/>
              </a:rPr>
              <a:t>T1</a:t>
            </a:r>
            <a:r>
              <a:rPr lang="zh-CN" altLang="en-US" sz="1800" dirty="0">
                <a:solidFill>
                  <a:srgbClr val="000066"/>
                </a:solidFill>
                <a:latin typeface="Times New Roman" panose="02020603050405020304" pitchFamily="18" charset="0"/>
                <a:ea typeface="宋体" panose="02010600030101010101" pitchFamily="2" charset="-122"/>
              </a:rPr>
              <a:t>为验算再读</a:t>
            </a:r>
            <a:r>
              <a:rPr lang="en-US" altLang="zh-CN" sz="1800" dirty="0">
                <a:solidFill>
                  <a:srgbClr val="000066"/>
                </a:solidFill>
                <a:latin typeface="Times New Roman" panose="02020603050405020304" pitchFamily="18" charset="0"/>
                <a:ea typeface="宋体" panose="02010600030101010101" pitchFamily="2" charset="-122"/>
              </a:rPr>
              <a:t>A</a:t>
            </a:r>
            <a:r>
              <a:rPr lang="zh-CN" altLang="en-US" sz="1800" dirty="0">
                <a:solidFill>
                  <a:srgbClr val="000066"/>
                </a:solidFill>
                <a:latin typeface="Times New Roman" panose="02020603050405020304" pitchFamily="18" charset="0"/>
                <a:ea typeface="宋体" panose="02010600030101010101" pitchFamily="2" charset="-122"/>
              </a:rPr>
              <a:t>，</a:t>
            </a:r>
            <a:r>
              <a:rPr lang="en-US" altLang="zh-CN" sz="1800" dirty="0">
                <a:solidFill>
                  <a:srgbClr val="000066"/>
                </a:solidFill>
                <a:latin typeface="Times New Roman" panose="02020603050405020304" pitchFamily="18" charset="0"/>
                <a:ea typeface="宋体" panose="02010600030101010101" pitchFamily="2" charset="-122"/>
              </a:rPr>
              <a:t>B</a:t>
            </a:r>
            <a:r>
              <a:rPr lang="zh-CN" altLang="en-US" sz="1800" dirty="0">
                <a:solidFill>
                  <a:srgbClr val="000066"/>
                </a:solidFill>
                <a:latin typeface="Times New Roman" panose="02020603050405020304" pitchFamily="18" charset="0"/>
                <a:ea typeface="宋体" panose="02010600030101010101" pitchFamily="2" charset="-122"/>
              </a:rPr>
              <a:t>，这时读出的</a:t>
            </a:r>
            <a:r>
              <a:rPr lang="en-US" altLang="zh-CN" sz="1800" dirty="0">
                <a:solidFill>
                  <a:srgbClr val="000066"/>
                </a:solidFill>
                <a:latin typeface="Times New Roman" panose="02020603050405020304" pitchFamily="18" charset="0"/>
                <a:ea typeface="宋体" panose="02010600030101010101" pitchFamily="2" charset="-122"/>
              </a:rPr>
              <a:t>B</a:t>
            </a:r>
            <a:r>
              <a:rPr lang="zh-CN" altLang="en-US" sz="1800" dirty="0">
                <a:solidFill>
                  <a:srgbClr val="000066"/>
                </a:solidFill>
                <a:latin typeface="Times New Roman" panose="02020603050405020304" pitchFamily="18" charset="0"/>
                <a:ea typeface="宋体" panose="02010600030101010101" pitchFamily="2" charset="-122"/>
              </a:rPr>
              <a:t>仍是</a:t>
            </a:r>
            <a:r>
              <a:rPr lang="en-US" altLang="zh-CN" sz="1800" dirty="0">
                <a:solidFill>
                  <a:srgbClr val="000066"/>
                </a:solidFill>
                <a:latin typeface="Times New Roman" panose="02020603050405020304" pitchFamily="18" charset="0"/>
                <a:ea typeface="宋体" panose="02010600030101010101" pitchFamily="2" charset="-122"/>
              </a:rPr>
              <a:t>100</a:t>
            </a:r>
            <a:r>
              <a:rPr lang="zh-CN" altLang="en-US" sz="1800" dirty="0">
                <a:solidFill>
                  <a:srgbClr val="000066"/>
                </a:solidFill>
                <a:latin typeface="Times New Roman" panose="02020603050405020304" pitchFamily="18" charset="0"/>
                <a:ea typeface="宋体" panose="02010600030101010101" pitchFamily="2" charset="-122"/>
              </a:rPr>
              <a:t>，求和结果仍为</a:t>
            </a:r>
            <a:r>
              <a:rPr lang="en-US" altLang="zh-CN" sz="1800" dirty="0">
                <a:solidFill>
                  <a:srgbClr val="000066"/>
                </a:solidFill>
                <a:latin typeface="Times New Roman" panose="02020603050405020304" pitchFamily="18" charset="0"/>
                <a:ea typeface="宋体" panose="02010600030101010101" pitchFamily="2" charset="-122"/>
              </a:rPr>
              <a:t>150</a:t>
            </a:r>
            <a:r>
              <a:rPr lang="zh-CN" altLang="en-US" sz="1800" dirty="0">
                <a:solidFill>
                  <a:srgbClr val="000066"/>
                </a:solidFill>
                <a:latin typeface="Times New Roman" panose="02020603050405020304" pitchFamily="18" charset="0"/>
                <a:ea typeface="宋体" panose="02010600030101010101" pitchFamily="2" charset="-122"/>
              </a:rPr>
              <a:t>，即可重复读</a:t>
            </a:r>
          </a:p>
          <a:p>
            <a:pPr algn="l" eaLnBrk="1" hangingPunct="1">
              <a:lnSpc>
                <a:spcPct val="150000"/>
              </a:lnSpc>
              <a:buClr>
                <a:schemeClr val="accent1"/>
              </a:buClr>
              <a:buFont typeface="Wingdings" panose="05000000000000000000" pitchFamily="2" charset="2"/>
              <a:buChar char="n"/>
            </a:pPr>
            <a:r>
              <a:rPr lang="en-US" altLang="zh-CN" sz="1800" dirty="0" err="1">
                <a:solidFill>
                  <a:srgbClr val="000066"/>
                </a:solidFill>
                <a:latin typeface="Times New Roman" panose="02020603050405020304" pitchFamily="18" charset="0"/>
                <a:ea typeface="宋体" panose="02010600030101010101" pitchFamily="2" charset="-122"/>
              </a:rPr>
              <a:t>T1</a:t>
            </a:r>
            <a:r>
              <a:rPr lang="zh-CN" altLang="en-US" sz="1800" dirty="0">
                <a:solidFill>
                  <a:srgbClr val="000066"/>
                </a:solidFill>
                <a:latin typeface="Times New Roman" panose="02020603050405020304" pitchFamily="18" charset="0"/>
                <a:ea typeface="宋体" panose="02010600030101010101" pitchFamily="2" charset="-122"/>
              </a:rPr>
              <a:t>结束才释放</a:t>
            </a:r>
            <a:r>
              <a:rPr lang="en-US" altLang="zh-CN" sz="1800" dirty="0">
                <a:solidFill>
                  <a:srgbClr val="000066"/>
                </a:solidFill>
                <a:latin typeface="Times New Roman" panose="02020603050405020304" pitchFamily="18" charset="0"/>
                <a:ea typeface="宋体" panose="02010600030101010101" pitchFamily="2" charset="-122"/>
              </a:rPr>
              <a:t>A</a:t>
            </a:r>
            <a:r>
              <a:rPr lang="zh-CN" altLang="en-US" sz="1800" dirty="0">
                <a:solidFill>
                  <a:srgbClr val="000066"/>
                </a:solidFill>
                <a:latin typeface="Times New Roman" panose="02020603050405020304" pitchFamily="18" charset="0"/>
                <a:ea typeface="宋体" panose="02010600030101010101" pitchFamily="2" charset="-122"/>
              </a:rPr>
              <a:t>，</a:t>
            </a:r>
            <a:r>
              <a:rPr lang="en-US" altLang="zh-CN" sz="1800" dirty="0">
                <a:solidFill>
                  <a:srgbClr val="000066"/>
                </a:solidFill>
                <a:latin typeface="Times New Roman" panose="02020603050405020304" pitchFamily="18" charset="0"/>
                <a:ea typeface="宋体" panose="02010600030101010101" pitchFamily="2" charset="-122"/>
              </a:rPr>
              <a:t>B</a:t>
            </a:r>
            <a:r>
              <a:rPr lang="zh-CN" altLang="en-US" sz="1800" dirty="0">
                <a:solidFill>
                  <a:srgbClr val="000066"/>
                </a:solidFill>
                <a:latin typeface="Times New Roman" panose="02020603050405020304" pitchFamily="18" charset="0"/>
                <a:ea typeface="宋体" panose="02010600030101010101" pitchFamily="2" charset="-122"/>
              </a:rPr>
              <a:t>上的</a:t>
            </a:r>
            <a:r>
              <a:rPr lang="en-US" altLang="zh-CN" sz="1800" dirty="0">
                <a:solidFill>
                  <a:srgbClr val="000066"/>
                </a:solidFill>
                <a:latin typeface="Times New Roman" panose="02020603050405020304" pitchFamily="18" charset="0"/>
                <a:ea typeface="宋体" panose="02010600030101010101" pitchFamily="2" charset="-122"/>
              </a:rPr>
              <a:t>S</a:t>
            </a:r>
            <a:r>
              <a:rPr lang="zh-CN" altLang="en-US" sz="1800" dirty="0">
                <a:solidFill>
                  <a:srgbClr val="000066"/>
                </a:solidFill>
                <a:latin typeface="Times New Roman" panose="02020603050405020304" pitchFamily="18" charset="0"/>
                <a:ea typeface="宋体" panose="02010600030101010101" pitchFamily="2" charset="-122"/>
              </a:rPr>
              <a:t>锁。</a:t>
            </a:r>
            <a:r>
              <a:rPr lang="en-US" altLang="zh-CN" sz="1800" dirty="0" err="1">
                <a:solidFill>
                  <a:srgbClr val="000066"/>
                </a:solidFill>
                <a:latin typeface="Times New Roman" panose="02020603050405020304" pitchFamily="18" charset="0"/>
                <a:ea typeface="宋体" panose="02010600030101010101" pitchFamily="2" charset="-122"/>
              </a:rPr>
              <a:t>T2</a:t>
            </a:r>
            <a:r>
              <a:rPr lang="zh-CN" altLang="en-US" sz="1800" dirty="0">
                <a:solidFill>
                  <a:srgbClr val="000066"/>
                </a:solidFill>
                <a:latin typeface="Times New Roman" panose="02020603050405020304" pitchFamily="18" charset="0"/>
                <a:ea typeface="宋体" panose="02010600030101010101" pitchFamily="2" charset="-122"/>
              </a:rPr>
              <a:t>才获得对</a:t>
            </a:r>
            <a:r>
              <a:rPr lang="en-US" altLang="zh-CN" sz="1800" dirty="0">
                <a:solidFill>
                  <a:srgbClr val="000066"/>
                </a:solidFill>
                <a:latin typeface="Times New Roman" panose="02020603050405020304" pitchFamily="18" charset="0"/>
                <a:ea typeface="宋体" panose="02010600030101010101" pitchFamily="2" charset="-122"/>
              </a:rPr>
              <a:t>B</a:t>
            </a:r>
            <a:r>
              <a:rPr lang="zh-CN" altLang="en-US" sz="1800" dirty="0">
                <a:solidFill>
                  <a:srgbClr val="000066"/>
                </a:solidFill>
                <a:latin typeface="Times New Roman" panose="02020603050405020304" pitchFamily="18" charset="0"/>
                <a:ea typeface="宋体" panose="02010600030101010101" pitchFamily="2" charset="-122"/>
              </a:rPr>
              <a:t>的</a:t>
            </a:r>
            <a:r>
              <a:rPr lang="en-US" altLang="zh-CN" sz="1800" dirty="0">
                <a:solidFill>
                  <a:srgbClr val="000066"/>
                </a:solidFill>
                <a:latin typeface="Times New Roman" panose="02020603050405020304" pitchFamily="18" charset="0"/>
                <a:ea typeface="宋体" panose="02010600030101010101" pitchFamily="2" charset="-122"/>
              </a:rPr>
              <a:t>X</a:t>
            </a:r>
            <a:r>
              <a:rPr lang="zh-CN" altLang="en-US" sz="1800" dirty="0">
                <a:solidFill>
                  <a:srgbClr val="000066"/>
                </a:solidFill>
                <a:latin typeface="Times New Roman" panose="02020603050405020304" pitchFamily="18" charset="0"/>
                <a:ea typeface="宋体" panose="02010600030101010101" pitchFamily="2" charset="-122"/>
              </a:rPr>
              <a:t>锁 </a:t>
            </a:r>
          </a:p>
        </p:txBody>
      </p:sp>
      <p:graphicFrame>
        <p:nvGraphicFramePr>
          <p:cNvPr id="7" name="Group 5"/>
          <p:cNvGraphicFramePr>
            <a:graphicFrameLocks/>
          </p:cNvGraphicFramePr>
          <p:nvPr>
            <p:extLst>
              <p:ext uri="{D42A27DB-BD31-4B8C-83A1-F6EECF244321}">
                <p14:modId xmlns:p14="http://schemas.microsoft.com/office/powerpoint/2010/main" val="1267889890"/>
              </p:ext>
            </p:extLst>
          </p:nvPr>
        </p:nvGraphicFramePr>
        <p:xfrm>
          <a:off x="7501226" y="908050"/>
          <a:ext cx="3825875" cy="5649912"/>
        </p:xfrm>
        <a:graphic>
          <a:graphicData uri="http://schemas.openxmlformats.org/drawingml/2006/table">
            <a:tbl>
              <a:tblPr/>
              <a:tblGrid>
                <a:gridCol w="2116137"/>
                <a:gridCol w="1709738"/>
              </a:tblGrid>
              <a:tr h="3374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T</a:t>
                      </a:r>
                      <a:r>
                        <a:rPr kumimoji="0" lang="en-US" altLang="zh-CN" sz="1600" b="1" i="0" u="none" strike="noStrike" cap="none" normalizeH="0" baseline="-25000" smtClean="0">
                          <a:ln>
                            <a:noFill/>
                          </a:ln>
                          <a:solidFill>
                            <a:srgbClr val="669900"/>
                          </a:solidFill>
                          <a:effectLst/>
                          <a:latin typeface="Arial" charset="0"/>
                          <a:ea typeface="宋体" pitchFamily="2" charset="-122"/>
                        </a:rPr>
                        <a:t>1</a:t>
                      </a: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T</a:t>
                      </a:r>
                      <a:r>
                        <a:rPr kumimoji="0" lang="en-US" altLang="zh-CN" sz="1600" b="1" i="0" u="none" strike="noStrike" cap="none" normalizeH="0" baseline="-25000" smtClean="0">
                          <a:ln>
                            <a:noFill/>
                          </a:ln>
                          <a:solidFill>
                            <a:srgbClr val="669900"/>
                          </a:solidFill>
                          <a:effectLst/>
                          <a:latin typeface="Arial" charset="0"/>
                          <a:ea typeface="宋体" pitchFamily="2" charset="-122"/>
                        </a:rPr>
                        <a:t>2</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243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①</a:t>
                      </a:r>
                      <a:r>
                        <a:rPr kumimoji="0" lang="en-US" altLang="zh-CN" sz="1600" b="1" i="0" u="none" strike="noStrike" cap="none" normalizeH="0" baseline="0" smtClean="0">
                          <a:ln>
                            <a:noFill/>
                          </a:ln>
                          <a:solidFill>
                            <a:srgbClr val="669900"/>
                          </a:solidFill>
                          <a:effectLst/>
                          <a:latin typeface="Arial" charset="0"/>
                          <a:ea typeface="宋体" pitchFamily="2" charset="-122"/>
                          <a:cs typeface="Times New Roman" pitchFamily="18" charset="0"/>
                        </a:rPr>
                        <a:t>  </a:t>
                      </a:r>
                      <a:r>
                        <a:rPr kumimoji="0" lang="en-US" altLang="zh-CN" sz="1600" b="1" i="0" u="none" strike="noStrike" cap="none" normalizeH="0" baseline="0" smtClean="0">
                          <a:ln>
                            <a:noFill/>
                          </a:ln>
                          <a:solidFill>
                            <a:srgbClr val="669900"/>
                          </a:solidFill>
                          <a:effectLst/>
                          <a:latin typeface="Arial" charset="0"/>
                          <a:ea typeface="宋体" pitchFamily="2" charset="-122"/>
                        </a:rPr>
                        <a:t>Slock 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Slock B</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a:t>
                      </a:r>
                      <a:r>
                        <a:rPr kumimoji="0" lang="zh-CN" altLang="en-US" sz="1600" b="1" i="0" u="none" strike="noStrike" cap="none" normalizeH="0" baseline="0" smtClean="0">
                          <a:ln>
                            <a:noFill/>
                          </a:ln>
                          <a:solidFill>
                            <a:srgbClr val="669900"/>
                          </a:solidFill>
                          <a:effectLst/>
                          <a:latin typeface="Arial" charset="0"/>
                          <a:ea typeface="宋体" pitchFamily="2" charset="-122"/>
                        </a:rPr>
                        <a:t>读</a:t>
                      </a:r>
                      <a:r>
                        <a:rPr kumimoji="0" lang="en-US" altLang="zh-CN" sz="1600" b="1" i="0" u="none" strike="noStrike" cap="none" normalizeH="0" baseline="0" smtClean="0">
                          <a:ln>
                            <a:noFill/>
                          </a:ln>
                          <a:solidFill>
                            <a:srgbClr val="669900"/>
                          </a:solidFill>
                          <a:effectLst/>
                          <a:latin typeface="Arial" charset="0"/>
                          <a:ea typeface="宋体" pitchFamily="2" charset="-122"/>
                        </a:rPr>
                        <a:t>A=50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a:t>
                      </a:r>
                      <a:r>
                        <a:rPr kumimoji="0" lang="zh-CN" altLang="en-US" sz="1600" b="1" i="0" u="none" strike="noStrike" cap="none" normalizeH="0" baseline="0" smtClean="0">
                          <a:ln>
                            <a:noFill/>
                          </a:ln>
                          <a:solidFill>
                            <a:srgbClr val="669900"/>
                          </a:solidFill>
                          <a:effectLst/>
                          <a:latin typeface="Arial" charset="0"/>
                          <a:ea typeface="宋体" pitchFamily="2" charset="-122"/>
                        </a:rPr>
                        <a:t>读</a:t>
                      </a:r>
                      <a:r>
                        <a:rPr kumimoji="0" lang="en-US" altLang="zh-CN" sz="1600" b="1" i="0" u="none" strike="noStrike" cap="none" normalizeH="0" baseline="0" smtClean="0">
                          <a:ln>
                            <a:noFill/>
                          </a:ln>
                          <a:solidFill>
                            <a:srgbClr val="669900"/>
                          </a:solidFill>
                          <a:effectLst/>
                          <a:latin typeface="Arial" charset="0"/>
                          <a:ea typeface="宋体" pitchFamily="2" charset="-122"/>
                        </a:rPr>
                        <a:t>B=100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a:t>
                      </a:r>
                      <a:r>
                        <a:rPr kumimoji="0" lang="zh-CN" altLang="en-US" sz="1600" b="1" i="0" u="none" strike="noStrike" cap="none" normalizeH="0" baseline="0" smtClean="0">
                          <a:ln>
                            <a:noFill/>
                          </a:ln>
                          <a:solidFill>
                            <a:srgbClr val="669900"/>
                          </a:solidFill>
                          <a:effectLst/>
                          <a:latin typeface="Arial" charset="0"/>
                          <a:ea typeface="宋体" pitchFamily="2" charset="-122"/>
                        </a:rPr>
                        <a:t>求和</a:t>
                      </a:r>
                      <a:r>
                        <a:rPr kumimoji="0" lang="en-US" altLang="zh-CN" sz="1600" b="1" i="0" u="none" strike="noStrike" cap="none" normalizeH="0" baseline="0" smtClean="0">
                          <a:ln>
                            <a:noFill/>
                          </a:ln>
                          <a:solidFill>
                            <a:srgbClr val="669900"/>
                          </a:solidFill>
                          <a:effectLst/>
                          <a:latin typeface="Arial" charset="0"/>
                          <a:ea typeface="宋体" pitchFamily="2" charset="-122"/>
                        </a:rPr>
                        <a:t>=150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②</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③   </a:t>
                      </a:r>
                      <a:r>
                        <a:rPr kumimoji="0" lang="zh-CN" altLang="en-US" sz="1600" b="1" i="0" u="none" strike="noStrike" cap="none" normalizeH="0" baseline="0" smtClean="0">
                          <a:ln>
                            <a:noFill/>
                          </a:ln>
                          <a:solidFill>
                            <a:srgbClr val="669900"/>
                          </a:solidFill>
                          <a:effectLst/>
                          <a:latin typeface="Arial" charset="0"/>
                          <a:ea typeface="宋体" pitchFamily="2" charset="-122"/>
                        </a:rPr>
                        <a:t>读</a:t>
                      </a:r>
                      <a:r>
                        <a:rPr kumimoji="0" lang="en-US" altLang="zh-CN" sz="1600" b="1" i="0" u="none" strike="noStrike" cap="none" normalizeH="0" baseline="0" smtClean="0">
                          <a:ln>
                            <a:noFill/>
                          </a:ln>
                          <a:solidFill>
                            <a:srgbClr val="669900"/>
                          </a:solidFill>
                          <a:effectLst/>
                          <a:latin typeface="Arial" charset="0"/>
                          <a:ea typeface="宋体" pitchFamily="2" charset="-122"/>
                        </a:rPr>
                        <a:t>A=50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a:t>
                      </a:r>
                      <a:r>
                        <a:rPr kumimoji="0" lang="zh-CN" altLang="en-US" sz="1600" b="1" i="0" u="none" strike="noStrike" cap="none" normalizeH="0" baseline="0" smtClean="0">
                          <a:ln>
                            <a:noFill/>
                          </a:ln>
                          <a:solidFill>
                            <a:srgbClr val="669900"/>
                          </a:solidFill>
                          <a:effectLst/>
                          <a:latin typeface="Arial" charset="0"/>
                          <a:ea typeface="宋体" pitchFamily="2" charset="-122"/>
                        </a:rPr>
                        <a:t>读</a:t>
                      </a:r>
                      <a:r>
                        <a:rPr kumimoji="0" lang="en-US" altLang="zh-CN" sz="1600" b="1" i="0" u="none" strike="noStrike" cap="none" normalizeH="0" baseline="0" smtClean="0">
                          <a:ln>
                            <a:noFill/>
                          </a:ln>
                          <a:solidFill>
                            <a:srgbClr val="669900"/>
                          </a:solidFill>
                          <a:effectLst/>
                          <a:latin typeface="Arial" charset="0"/>
                          <a:ea typeface="宋体" pitchFamily="2" charset="-122"/>
                        </a:rPr>
                        <a:t>B=100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a:t>
                      </a:r>
                      <a:r>
                        <a:rPr kumimoji="0" lang="zh-CN" altLang="en-US" sz="1600" b="1" i="0" u="none" strike="noStrike" cap="none" normalizeH="0" baseline="0" smtClean="0">
                          <a:ln>
                            <a:noFill/>
                          </a:ln>
                          <a:solidFill>
                            <a:srgbClr val="669900"/>
                          </a:solidFill>
                          <a:effectLst/>
                          <a:latin typeface="Arial" charset="0"/>
                          <a:ea typeface="宋体" pitchFamily="2" charset="-122"/>
                        </a:rPr>
                        <a:t>求和</a:t>
                      </a:r>
                      <a:r>
                        <a:rPr kumimoji="0" lang="en-US" altLang="zh-CN" sz="1600" b="1" i="0" u="none" strike="noStrike" cap="none" normalizeH="0" baseline="0" smtClean="0">
                          <a:ln>
                            <a:noFill/>
                          </a:ln>
                          <a:solidFill>
                            <a:srgbClr val="669900"/>
                          </a:solidFill>
                          <a:effectLst/>
                          <a:latin typeface="Arial" charset="0"/>
                          <a:ea typeface="宋体" pitchFamily="2" charset="-122"/>
                        </a:rPr>
                        <a:t>=150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Commit</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Unlock 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Unlock B</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④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⑤</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669900"/>
                          </a:solidFill>
                          <a:effectLst/>
                          <a:latin typeface="Arial" charset="0"/>
                          <a:ea typeface="宋体" pitchFamily="2" charset="-122"/>
                        </a:rPr>
                        <a:t>  </a:t>
                      </a: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rgbClr val="669900"/>
                          </a:solidFill>
                          <a:effectLst/>
                          <a:latin typeface="Arial"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err="1" smtClean="0">
                          <a:ln>
                            <a:noFill/>
                          </a:ln>
                          <a:solidFill>
                            <a:srgbClr val="669900"/>
                          </a:solidFill>
                          <a:effectLst/>
                          <a:latin typeface="Arial" charset="0"/>
                          <a:ea typeface="宋体" pitchFamily="2" charset="-122"/>
                        </a:rPr>
                        <a:t>Xlock</a:t>
                      </a:r>
                      <a:r>
                        <a:rPr kumimoji="0" lang="en-US" altLang="zh-CN" sz="1600" b="1" i="0" u="none" strike="noStrike" cap="none" normalizeH="0" baseline="0" dirty="0" smtClean="0">
                          <a:ln>
                            <a:noFill/>
                          </a:ln>
                          <a:solidFill>
                            <a:srgbClr val="669900"/>
                          </a:solidFill>
                          <a:effectLst/>
                          <a:latin typeface="Arial" charset="0"/>
                          <a:ea typeface="宋体" pitchFamily="2" charset="-122"/>
                        </a:rPr>
                        <a:t> B</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rgbClr val="669900"/>
                          </a:solidFill>
                          <a:effectLst/>
                          <a:latin typeface="Arial"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rgbClr val="669900"/>
                          </a:solidFill>
                          <a:effectLst/>
                          <a:latin typeface="Arial"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rgbClr val="669900"/>
                          </a:solidFill>
                          <a:effectLst/>
                          <a:latin typeface="Arial" charset="0"/>
                          <a:ea typeface="宋体" pitchFamily="2" charset="-122"/>
                        </a:rPr>
                        <a:t>等待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rgbClr val="669900"/>
                          </a:solidFill>
                          <a:effectLst/>
                          <a:latin typeface="Arial"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rgbClr val="669900"/>
                          </a:solidFill>
                          <a:effectLst/>
                          <a:latin typeface="Arial"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rgbClr val="669900"/>
                          </a:solidFill>
                          <a:effectLst/>
                          <a:latin typeface="Arial"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rgbClr val="669900"/>
                          </a:solidFill>
                          <a:effectLst/>
                          <a:latin typeface="Arial" charset="0"/>
                          <a:ea typeface="宋体" pitchFamily="2" charset="-122"/>
                        </a:rPr>
                        <a:t>获得</a:t>
                      </a:r>
                      <a:r>
                        <a:rPr kumimoji="0" lang="en-US" altLang="zh-CN" sz="1600" b="1" i="0" u="none" strike="noStrike" cap="none" normalizeH="0" baseline="0" dirty="0" err="1" smtClean="0">
                          <a:ln>
                            <a:noFill/>
                          </a:ln>
                          <a:solidFill>
                            <a:srgbClr val="669900"/>
                          </a:solidFill>
                          <a:effectLst/>
                          <a:latin typeface="Arial" charset="0"/>
                          <a:ea typeface="宋体" pitchFamily="2" charset="-122"/>
                        </a:rPr>
                        <a:t>Xlock</a:t>
                      </a:r>
                      <a:r>
                        <a:rPr kumimoji="0" lang="en-US" altLang="zh-CN" sz="1600" b="1" i="0" u="none" strike="noStrike" cap="none" normalizeH="0" baseline="0" dirty="0" smtClean="0">
                          <a:ln>
                            <a:noFill/>
                          </a:ln>
                          <a:solidFill>
                            <a:srgbClr val="669900"/>
                          </a:solidFill>
                          <a:effectLst/>
                          <a:latin typeface="Arial" charset="0"/>
                          <a:ea typeface="宋体" pitchFamily="2" charset="-122"/>
                        </a:rPr>
                        <a:t> B</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rgbClr val="669900"/>
                          </a:solidFill>
                          <a:effectLst/>
                          <a:latin typeface="Arial" charset="0"/>
                          <a:ea typeface="宋体" pitchFamily="2" charset="-122"/>
                        </a:rPr>
                        <a:t>读</a:t>
                      </a:r>
                      <a:r>
                        <a:rPr kumimoji="0" lang="en-US" altLang="zh-CN" sz="1600" b="1" i="0" u="none" strike="noStrike" cap="none" normalizeH="0" baseline="0" dirty="0" smtClean="0">
                          <a:ln>
                            <a:noFill/>
                          </a:ln>
                          <a:solidFill>
                            <a:srgbClr val="669900"/>
                          </a:solidFill>
                          <a:effectLst/>
                          <a:latin typeface="Arial" charset="0"/>
                          <a:ea typeface="宋体" pitchFamily="2" charset="-122"/>
                        </a:rPr>
                        <a:t>B=100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err="1" smtClean="0">
                          <a:ln>
                            <a:noFill/>
                          </a:ln>
                          <a:solidFill>
                            <a:srgbClr val="669900"/>
                          </a:solidFill>
                          <a:effectLst/>
                          <a:latin typeface="Arial" charset="0"/>
                          <a:ea typeface="宋体" pitchFamily="2" charset="-122"/>
                        </a:rPr>
                        <a:t>B←B</a:t>
                      </a:r>
                      <a:r>
                        <a:rPr kumimoji="0" lang="en-US" altLang="zh-CN" sz="1600" b="1" i="0" u="none" strike="noStrike" cap="none" normalizeH="0" baseline="0" dirty="0" smtClean="0">
                          <a:ln>
                            <a:noFill/>
                          </a:ln>
                          <a:solidFill>
                            <a:srgbClr val="669900"/>
                          </a:solidFill>
                          <a:effectLst/>
                          <a:latin typeface="Arial" charset="0"/>
                          <a:ea typeface="宋体" pitchFamily="2" charset="-122"/>
                        </a:rPr>
                        <a:t>*2</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rgbClr val="669900"/>
                          </a:solidFill>
                          <a:effectLst/>
                          <a:latin typeface="Arial" charset="0"/>
                          <a:ea typeface="宋体" pitchFamily="2" charset="-122"/>
                        </a:rPr>
                        <a:t>写回</a:t>
                      </a:r>
                      <a:r>
                        <a:rPr kumimoji="0" lang="en-US" altLang="zh-CN" sz="1600" b="1" i="0" u="none" strike="noStrike" cap="none" normalizeH="0" baseline="0" dirty="0" smtClean="0">
                          <a:ln>
                            <a:noFill/>
                          </a:ln>
                          <a:solidFill>
                            <a:srgbClr val="669900"/>
                          </a:solidFill>
                          <a:effectLst/>
                          <a:latin typeface="Arial" charset="0"/>
                          <a:ea typeface="宋体" pitchFamily="2" charset="-122"/>
                        </a:rPr>
                        <a:t>B=200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rgbClr val="669900"/>
                          </a:solidFill>
                          <a:effectLst/>
                          <a:latin typeface="Arial" charset="0"/>
                          <a:ea typeface="宋体" pitchFamily="2" charset="-122"/>
                        </a:rPr>
                        <a:t>Commit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rgbClr val="669900"/>
                          </a:solidFill>
                          <a:effectLst/>
                          <a:latin typeface="Arial" charset="0"/>
                          <a:ea typeface="宋体" pitchFamily="2" charset="-122"/>
                        </a:rPr>
                        <a:t>Unlock B </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1638383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609600" y="1125538"/>
            <a:ext cx="85344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zh-CN" altLang="en-US" sz="2800">
                <a:solidFill>
                  <a:srgbClr val="FF3300"/>
                </a:solidFill>
                <a:latin typeface="Arial" panose="020B0604020202020204" pitchFamily="34" charset="0"/>
                <a:ea typeface="宋体" panose="02010600030101010101" pitchFamily="2" charset="-122"/>
              </a:rPr>
              <a:t>三级协议的主要区别：</a:t>
            </a:r>
          </a:p>
          <a:p>
            <a:pPr algn="l" eaLnBrk="1" hangingPunct="1">
              <a:spcBef>
                <a:spcPct val="50000"/>
              </a:spcBef>
            </a:pPr>
            <a:endParaRPr lang="en-US" altLang="zh-CN" sz="2800">
              <a:solidFill>
                <a:srgbClr val="FF3300"/>
              </a:solidFill>
              <a:latin typeface="Arial" panose="020B0604020202020204" pitchFamily="34" charset="0"/>
              <a:ea typeface="宋体" panose="02010600030101010101" pitchFamily="2" charset="-122"/>
            </a:endParaRPr>
          </a:p>
        </p:txBody>
      </p:sp>
      <p:pic>
        <p:nvPicPr>
          <p:cNvPr id="6" name="Picture 3" descr="8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09812" y="1946275"/>
            <a:ext cx="6834188"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001671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323850" y="2205038"/>
            <a:ext cx="18732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en-US" altLang="zh-CN">
                <a:solidFill>
                  <a:srgbClr val="CC3300"/>
                </a:solidFill>
                <a:latin typeface="Tahoma" panose="020B0604030504040204" pitchFamily="34" charset="0"/>
                <a:ea typeface="宋体" panose="02010600030101010101" pitchFamily="2" charset="-122"/>
              </a:rPr>
              <a:t>1</a:t>
            </a:r>
            <a:r>
              <a:rPr kumimoji="1" lang="zh-CN" altLang="en-US">
                <a:solidFill>
                  <a:srgbClr val="CC3300"/>
                </a:solidFill>
                <a:latin typeface="Tahoma" panose="020B0604030504040204" pitchFamily="34" charset="0"/>
                <a:ea typeface="宋体" panose="02010600030101010101" pitchFamily="2" charset="-122"/>
              </a:rPr>
              <a:t>） 活锁</a:t>
            </a:r>
          </a:p>
        </p:txBody>
      </p:sp>
      <p:graphicFrame>
        <p:nvGraphicFramePr>
          <p:cNvPr id="6" name="Group 4"/>
          <p:cNvGraphicFramePr>
            <a:graphicFrameLocks noGrp="1"/>
          </p:cNvGraphicFramePr>
          <p:nvPr>
            <p:extLst>
              <p:ext uri="{D42A27DB-BD31-4B8C-83A1-F6EECF244321}">
                <p14:modId xmlns:p14="http://schemas.microsoft.com/office/powerpoint/2010/main" val="4000140918"/>
              </p:ext>
            </p:extLst>
          </p:nvPr>
        </p:nvGraphicFramePr>
        <p:xfrm>
          <a:off x="5099340" y="847725"/>
          <a:ext cx="6050106" cy="3781425"/>
        </p:xfrm>
        <a:graphic>
          <a:graphicData uri="http://schemas.openxmlformats.org/drawingml/2006/table">
            <a:tbl>
              <a:tblPr/>
              <a:tblGrid>
                <a:gridCol w="1524000"/>
                <a:gridCol w="1524000"/>
                <a:gridCol w="1524000"/>
                <a:gridCol w="1478106"/>
              </a:tblGrid>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err="1" smtClean="0">
                          <a:ln>
                            <a:noFill/>
                          </a:ln>
                          <a:solidFill>
                            <a:srgbClr val="000066"/>
                          </a:solidFill>
                          <a:effectLst/>
                          <a:latin typeface="Arial" charset="0"/>
                          <a:ea typeface="宋体" pitchFamily="2" charset="-122"/>
                        </a:rPr>
                        <a:t>T1</a:t>
                      </a:r>
                      <a:endParaRPr kumimoji="0" lang="en-US" altLang="zh-CN" sz="2400" b="1" i="0" u="none" strike="noStrike" cap="none" normalizeH="0" baseline="0" dirty="0" smtClean="0">
                        <a:ln>
                          <a:noFill/>
                        </a:ln>
                        <a:solidFill>
                          <a:srgbClr val="000066"/>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Arial" charset="0"/>
                          <a:ea typeface="宋体" pitchFamily="2" charset="-122"/>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Arial" charset="0"/>
                          <a:ea typeface="宋体" pitchFamily="2" charset="-122"/>
                        </a:rPr>
                        <a:t>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Arial" charset="0"/>
                          <a:ea typeface="宋体" pitchFamily="2" charset="-122"/>
                        </a:rPr>
                        <a:t>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4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66"/>
                          </a:solidFill>
                          <a:effectLst/>
                          <a:latin typeface="Arial" charset="0"/>
                          <a:ea typeface="宋体" pitchFamily="2" charset="-122"/>
                        </a:rPr>
                        <a:t>Lock 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66"/>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smtClean="0">
                        <a:ln>
                          <a:noFill/>
                        </a:ln>
                        <a:solidFill>
                          <a:srgbClr val="000066"/>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66"/>
                          </a:solidFill>
                          <a:effectLst/>
                          <a:latin typeface="Arial" charset="0"/>
                          <a:ea typeface="宋体" pitchFamily="2" charset="-122"/>
                        </a:rPr>
                        <a:t>Unlock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smtClean="0">
                        <a:ln>
                          <a:noFill/>
                        </a:ln>
                        <a:solidFill>
                          <a:srgbClr val="000066"/>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66"/>
                          </a:solidFill>
                          <a:effectLst/>
                          <a:latin typeface="Arial" charset="0"/>
                          <a:ea typeface="宋体" pitchFamily="2" charset="-122"/>
                        </a:rPr>
                        <a:t>Lock 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66"/>
                          </a:solidFill>
                          <a:effectLst/>
                          <a:latin typeface="Arial" charset="0"/>
                          <a:ea typeface="宋体" pitchFamily="2" charset="-122"/>
                        </a:rPr>
                        <a:t>等待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66"/>
                          </a:solidFill>
                          <a:effectLst/>
                          <a:latin typeface="Arial" charset="0"/>
                          <a:ea typeface="宋体" pitchFamily="2" charset="-122"/>
                        </a:rPr>
                        <a:t>等待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66"/>
                          </a:solidFill>
                          <a:effectLst/>
                          <a:latin typeface="Arial" charset="0"/>
                          <a:ea typeface="宋体" pitchFamily="2" charset="-122"/>
                        </a:rPr>
                        <a:t>等待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66"/>
                          </a:solidFill>
                          <a:effectLst/>
                          <a:latin typeface="Arial" charset="0"/>
                          <a:ea typeface="宋体" pitchFamily="2" charset="-122"/>
                        </a:rPr>
                        <a:t>等待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66"/>
                          </a:solidFill>
                          <a:effectLst/>
                          <a:latin typeface="Arial" charset="0"/>
                          <a:ea typeface="宋体" pitchFamily="2" charset="-122"/>
                        </a:rPr>
                        <a:t>等待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66"/>
                          </a:solidFill>
                          <a:effectLst/>
                          <a:latin typeface="Arial" charset="0"/>
                          <a:ea typeface="宋体" pitchFamily="2" charset="-122"/>
                        </a:rPr>
                        <a:t>等待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66"/>
                          </a:solidFill>
                          <a:effectLst/>
                          <a:latin typeface="Arial" charset="0"/>
                          <a:ea typeface="宋体" pitchFamily="2" charset="-122"/>
                        </a:rPr>
                        <a:t>等待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smtClean="0">
                        <a:ln>
                          <a:noFill/>
                        </a:ln>
                        <a:solidFill>
                          <a:srgbClr val="000066"/>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smtClean="0">
                        <a:ln>
                          <a:noFill/>
                        </a:ln>
                        <a:solidFill>
                          <a:srgbClr val="000066"/>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66"/>
                          </a:solidFill>
                          <a:effectLst/>
                          <a:latin typeface="Arial" charset="0"/>
                          <a:ea typeface="宋体" pitchFamily="2" charset="-122"/>
                        </a:rPr>
                        <a:t>Lock 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66"/>
                          </a:solidFill>
                          <a:effectLst/>
                          <a:latin typeface="Arial" charset="0"/>
                          <a:ea typeface="宋体" pitchFamily="2" charset="-122"/>
                        </a:rPr>
                        <a:t>等待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66"/>
                          </a:solidFill>
                          <a:effectLst/>
                          <a:latin typeface="Arial" charset="0"/>
                          <a:ea typeface="宋体" pitchFamily="2" charset="-122"/>
                        </a:rPr>
                        <a:t>Lock 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66"/>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66"/>
                          </a:solidFill>
                          <a:effectLst/>
                          <a:latin typeface="Arial" charset="0"/>
                          <a:ea typeface="宋体" pitchFamily="2" charset="-122"/>
                        </a:rPr>
                        <a:t>Unlock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smtClean="0">
                        <a:ln>
                          <a:noFill/>
                        </a:ln>
                        <a:solidFill>
                          <a:srgbClr val="000066"/>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smtClean="0">
                        <a:ln>
                          <a:noFill/>
                        </a:ln>
                        <a:solidFill>
                          <a:srgbClr val="000066"/>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smtClean="0">
                        <a:ln>
                          <a:noFill/>
                        </a:ln>
                        <a:solidFill>
                          <a:srgbClr val="000066"/>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66"/>
                          </a:solidFill>
                          <a:effectLst/>
                          <a:latin typeface="Arial" charset="0"/>
                          <a:ea typeface="宋体" pitchFamily="2" charset="-122"/>
                        </a:rPr>
                        <a:t>Lock R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0066"/>
                          </a:solidFill>
                          <a:effectLst/>
                          <a:latin typeface="Arial" charset="0"/>
                          <a:ea typeface="宋体" pitchFamily="2" charset="-122"/>
                        </a:rPr>
                        <a:t>等待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0066"/>
                          </a:solidFill>
                          <a:effectLst/>
                          <a:latin typeface="Arial" charset="0"/>
                          <a:ea typeface="宋体" pitchFamily="2" charset="-122"/>
                        </a:rPr>
                        <a:t>等待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0066"/>
                          </a:solidFill>
                          <a:effectLst/>
                          <a:latin typeface="Arial" charset="0"/>
                          <a:ea typeface="宋体" pitchFamily="2" charset="-122"/>
                        </a:rPr>
                        <a:t>等待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66"/>
                          </a:solidFill>
                          <a:effectLst/>
                          <a:latin typeface="Arial" charset="0"/>
                          <a:ea typeface="宋体" pitchFamily="2" charset="-122"/>
                        </a:rPr>
                        <a:t>Lock 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21"/>
          <p:cNvSpPr>
            <a:spLocks noChangeArrowheads="1"/>
          </p:cNvSpPr>
          <p:nvPr/>
        </p:nvSpPr>
        <p:spPr bwMode="auto">
          <a:xfrm>
            <a:off x="489816" y="3340057"/>
            <a:ext cx="2557463" cy="46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marL="0" indent="0" algn="just" eaLnBrk="1" hangingPunct="1">
              <a:lnSpc>
                <a:spcPct val="150000"/>
              </a:lnSpc>
              <a:buClr>
                <a:srgbClr val="FFFF66"/>
              </a:buClr>
            </a:pPr>
            <a:r>
              <a:rPr kumimoji="1" lang="zh-CN" altLang="en-US" sz="2400" dirty="0">
                <a:solidFill>
                  <a:srgbClr val="000066"/>
                </a:solidFill>
                <a:latin typeface="Tahoma" panose="020B0604030504040204" pitchFamily="34" charset="0"/>
                <a:ea typeface="宋体" panose="02010600030101010101" pitchFamily="2" charset="-122"/>
              </a:rPr>
              <a:t>如何避免活锁－</a:t>
            </a:r>
            <a:r>
              <a:rPr kumimoji="1" lang="zh-CN" altLang="en-US" sz="2400" dirty="0">
                <a:solidFill>
                  <a:srgbClr val="CC3300"/>
                </a:solidFill>
                <a:latin typeface="宋体" panose="02010600030101010101" pitchFamily="2" charset="-122"/>
                <a:ea typeface="宋体" panose="02010600030101010101" pitchFamily="2" charset="-122"/>
              </a:rPr>
              <a:t>先来先服务</a:t>
            </a:r>
          </a:p>
        </p:txBody>
      </p:sp>
      <p:sp>
        <p:nvSpPr>
          <p:cNvPr id="8" name="Rectangle 22"/>
          <p:cNvSpPr>
            <a:spLocks noChangeArrowheads="1"/>
          </p:cNvSpPr>
          <p:nvPr/>
        </p:nvSpPr>
        <p:spPr bwMode="auto">
          <a:xfrm>
            <a:off x="323850" y="4797425"/>
            <a:ext cx="10919114"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buClr>
                <a:schemeClr val="accent1"/>
              </a:buClr>
            </a:pPr>
            <a:r>
              <a:rPr kumimoji="1" lang="en-US" altLang="zh-CN" sz="2400" dirty="0">
                <a:solidFill>
                  <a:srgbClr val="000066"/>
                </a:solidFill>
                <a:latin typeface="宋体" panose="02010600030101010101" pitchFamily="2" charset="-122"/>
                <a:ea typeface="宋体" panose="02010600030101010101" pitchFamily="2" charset="-122"/>
              </a:rPr>
              <a:t>     </a:t>
            </a:r>
            <a:r>
              <a:rPr kumimoji="1" lang="zh-CN" altLang="en-US" sz="2400" dirty="0">
                <a:solidFill>
                  <a:srgbClr val="000066"/>
                </a:solidFill>
                <a:latin typeface="宋体" panose="02010600030101010101" pitchFamily="2" charset="-122"/>
                <a:ea typeface="宋体" panose="02010600030101010101" pitchFamily="2" charset="-122"/>
              </a:rPr>
              <a:t>当多个事务请求封锁同一数据对象时：</a:t>
            </a:r>
          </a:p>
          <a:p>
            <a:pPr algn="just" eaLnBrk="1" hangingPunct="1">
              <a:buClr>
                <a:schemeClr val="hlink"/>
              </a:buClr>
              <a:buFontTx/>
              <a:buChar char="–"/>
            </a:pPr>
            <a:r>
              <a:rPr kumimoji="1" lang="zh-CN" altLang="en-US" sz="2400" dirty="0">
                <a:solidFill>
                  <a:srgbClr val="000066"/>
                </a:solidFill>
                <a:latin typeface="宋体" panose="02010600030101010101" pitchFamily="2" charset="-122"/>
                <a:ea typeface="宋体" panose="02010600030101010101" pitchFamily="2" charset="-122"/>
              </a:rPr>
              <a:t>按请求封锁的先后次序对这些事务排队；</a:t>
            </a:r>
          </a:p>
          <a:p>
            <a:pPr algn="just" eaLnBrk="1" hangingPunct="1">
              <a:lnSpc>
                <a:spcPct val="120000"/>
              </a:lnSpc>
              <a:buClr>
                <a:schemeClr val="hlink"/>
              </a:buClr>
              <a:buFontTx/>
              <a:buChar char="–"/>
            </a:pPr>
            <a:r>
              <a:rPr kumimoji="1" lang="zh-CN" altLang="en-US" sz="2400" dirty="0">
                <a:solidFill>
                  <a:srgbClr val="000066"/>
                </a:solidFill>
                <a:latin typeface="宋体" panose="02010600030101010101" pitchFamily="2" charset="-122"/>
                <a:ea typeface="宋体" panose="02010600030101010101" pitchFamily="2" charset="-122"/>
              </a:rPr>
              <a:t>该数据对象上的锁一旦释放，首先批准申请队列中第一个事务获得锁。</a:t>
            </a:r>
            <a:endParaRPr kumimoji="1" lang="zh-CN" altLang="en-US" sz="2400" dirty="0">
              <a:solidFill>
                <a:srgbClr val="000066"/>
              </a:solidFill>
              <a:latin typeface="Tahoma" panose="020B0604030504040204" pitchFamily="34" charset="0"/>
              <a:ea typeface="宋体" panose="02010600030101010101" pitchFamily="2" charset="-122"/>
            </a:endParaRPr>
          </a:p>
        </p:txBody>
      </p:sp>
      <p:sp>
        <p:nvSpPr>
          <p:cNvPr id="9" name="Rectangle 23"/>
          <p:cNvSpPr>
            <a:spLocks noChangeArrowheads="1"/>
          </p:cNvSpPr>
          <p:nvPr/>
        </p:nvSpPr>
        <p:spPr bwMode="auto">
          <a:xfrm>
            <a:off x="0" y="1125538"/>
            <a:ext cx="2808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en-US" altLang="zh-CN">
                <a:solidFill>
                  <a:srgbClr val="000066"/>
                </a:solidFill>
                <a:latin typeface="Tahoma" panose="020B0604030504040204" pitchFamily="34" charset="0"/>
                <a:ea typeface="宋体" panose="02010600030101010101" pitchFamily="2" charset="-122"/>
              </a:rPr>
              <a:t>5.</a:t>
            </a:r>
            <a:r>
              <a:rPr kumimoji="1" lang="zh-CN" altLang="en-US">
                <a:solidFill>
                  <a:srgbClr val="000066"/>
                </a:solidFill>
                <a:latin typeface="Tahoma" panose="020B0604030504040204" pitchFamily="34" charset="0"/>
                <a:ea typeface="宋体" panose="02010600030101010101" pitchFamily="2" charset="-122"/>
              </a:rPr>
              <a:t>活锁和死锁</a:t>
            </a:r>
          </a:p>
        </p:txBody>
      </p:sp>
    </p:spTree>
    <p:extLst>
      <p:ext uri="{BB962C8B-B14F-4D97-AF65-F5344CB8AC3E}">
        <p14:creationId xmlns:p14="http://schemas.microsoft.com/office/powerpoint/2010/main" val="418337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994064" y="910936"/>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en-US" altLang="zh-CN">
                <a:solidFill>
                  <a:srgbClr val="CC3300"/>
                </a:solidFill>
                <a:latin typeface="Tahoma" panose="020B0604030504040204" pitchFamily="34" charset="0"/>
                <a:ea typeface="宋体" panose="02010600030101010101" pitchFamily="2" charset="-122"/>
              </a:rPr>
              <a:t>2</a:t>
            </a:r>
            <a:r>
              <a:rPr kumimoji="1" lang="zh-CN" altLang="en-US">
                <a:solidFill>
                  <a:srgbClr val="CC3300"/>
                </a:solidFill>
                <a:latin typeface="Tahoma" panose="020B0604030504040204" pitchFamily="34" charset="0"/>
                <a:ea typeface="宋体" panose="02010600030101010101" pitchFamily="2" charset="-122"/>
              </a:rPr>
              <a:t>） 死锁</a:t>
            </a:r>
          </a:p>
        </p:txBody>
      </p:sp>
      <p:graphicFrame>
        <p:nvGraphicFramePr>
          <p:cNvPr id="6" name="Group 4"/>
          <p:cNvGraphicFramePr>
            <a:graphicFrameLocks noGrp="1"/>
          </p:cNvGraphicFramePr>
          <p:nvPr>
            <p:extLst>
              <p:ext uri="{D42A27DB-BD31-4B8C-83A1-F6EECF244321}">
                <p14:modId xmlns:p14="http://schemas.microsoft.com/office/powerpoint/2010/main" val="2927734474"/>
              </p:ext>
            </p:extLst>
          </p:nvPr>
        </p:nvGraphicFramePr>
        <p:xfrm>
          <a:off x="1375064" y="1672936"/>
          <a:ext cx="3048000" cy="3844925"/>
        </p:xfrm>
        <a:graphic>
          <a:graphicData uri="http://schemas.openxmlformats.org/drawingml/2006/table">
            <a:tbl>
              <a:tblPr/>
              <a:tblGrid>
                <a:gridCol w="1524000"/>
                <a:gridCol w="1524000"/>
              </a:tblGrid>
              <a:tr h="520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Arial" charset="0"/>
                          <a:ea typeface="宋体" pitchFamily="2" charset="-122"/>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66"/>
                          </a:solidFill>
                          <a:effectLst/>
                          <a:latin typeface="Arial" charset="0"/>
                          <a:ea typeface="宋体" pitchFamily="2" charset="-122"/>
                        </a:rPr>
                        <a:t>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4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66"/>
                          </a:solidFill>
                          <a:effectLst/>
                          <a:latin typeface="Arial" charset="0"/>
                          <a:ea typeface="宋体" pitchFamily="2" charset="-122"/>
                        </a:rPr>
                        <a:t>Lock R1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smtClean="0">
                        <a:ln>
                          <a:noFill/>
                        </a:ln>
                        <a:solidFill>
                          <a:srgbClr val="000066"/>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smtClean="0">
                        <a:ln>
                          <a:noFill/>
                        </a:ln>
                        <a:solidFill>
                          <a:srgbClr val="000066"/>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66"/>
                          </a:solidFill>
                          <a:effectLst/>
                          <a:latin typeface="Arial" charset="0"/>
                          <a:ea typeface="宋体" pitchFamily="2" charset="-122"/>
                        </a:rPr>
                        <a:t>Lock R2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66"/>
                          </a:solidFill>
                          <a:effectLst/>
                          <a:latin typeface="Arial" charset="0"/>
                          <a:ea typeface="宋体" pitchFamily="2" charset="-122"/>
                        </a:rPr>
                        <a:t>等待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66"/>
                          </a:solidFill>
                          <a:effectLst/>
                          <a:latin typeface="Arial" charset="0"/>
                          <a:ea typeface="宋体" pitchFamily="2" charset="-122"/>
                        </a:rPr>
                        <a:t>等待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66"/>
                          </a:solidFill>
                          <a:effectLst/>
                          <a:latin typeface="Arial" charset="0"/>
                          <a:ea typeface="宋体" pitchFamily="2" charset="-122"/>
                        </a:rPr>
                        <a:t>等待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66"/>
                          </a:solidFill>
                          <a:effectLst/>
                          <a:latin typeface="Arial" charset="0"/>
                          <a:ea typeface="宋体" pitchFamily="2" charset="-122"/>
                        </a:rPr>
                        <a:t>等待</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smtClean="0">
                        <a:ln>
                          <a:noFill/>
                        </a:ln>
                        <a:solidFill>
                          <a:srgbClr val="000066"/>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66"/>
                          </a:solidFill>
                          <a:effectLst/>
                          <a:latin typeface="Arial" charset="0"/>
                          <a:ea typeface="宋体" pitchFamily="2" charset="-122"/>
                        </a:rPr>
                        <a:t>Lock R2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66"/>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smtClean="0">
                        <a:ln>
                          <a:noFill/>
                        </a:ln>
                        <a:solidFill>
                          <a:srgbClr val="000066"/>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66"/>
                          </a:solidFill>
                          <a:effectLst/>
                          <a:latin typeface="Arial" charset="0"/>
                          <a:ea typeface="宋体" pitchFamily="2" charset="-122"/>
                        </a:rPr>
                        <a:t>Lock R1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66"/>
                          </a:solidFill>
                          <a:effectLst/>
                          <a:latin typeface="Arial" charset="0"/>
                          <a:ea typeface="宋体" pitchFamily="2" charset="-122"/>
                        </a:rPr>
                        <a:t>等待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66"/>
                          </a:solidFill>
                          <a:effectLst/>
                          <a:latin typeface="Arial" charset="0"/>
                          <a:ea typeface="宋体" pitchFamily="2" charset="-122"/>
                        </a:rPr>
                        <a:t>等待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66"/>
                          </a:solidFill>
                          <a:effectLst/>
                          <a:latin typeface="Arial" charset="0"/>
                          <a:ea typeface="宋体" pitchFamily="2" charset="-122"/>
                        </a:rPr>
                        <a:t>等待</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15"/>
          <p:cNvSpPr>
            <a:spLocks noChangeArrowheads="1"/>
          </p:cNvSpPr>
          <p:nvPr/>
        </p:nvSpPr>
        <p:spPr bwMode="auto">
          <a:xfrm>
            <a:off x="4880264" y="1596736"/>
            <a:ext cx="320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buFontTx/>
              <a:buChar char="•"/>
            </a:pPr>
            <a:r>
              <a:rPr kumimoji="1" lang="zh-CN" altLang="en-US">
                <a:solidFill>
                  <a:srgbClr val="CC3300"/>
                </a:solidFill>
                <a:latin typeface="Tahoma" panose="020B0604030504040204" pitchFamily="34" charset="0"/>
                <a:ea typeface="宋体" panose="02010600030101010101" pitchFamily="2" charset="-122"/>
              </a:rPr>
              <a:t>解决方法</a:t>
            </a:r>
            <a:endParaRPr kumimoji="1" lang="zh-CN" altLang="en-US">
              <a:solidFill>
                <a:srgbClr val="CC3300"/>
              </a:solidFill>
              <a:latin typeface="宋体" panose="02010600030101010101" pitchFamily="2" charset="-122"/>
              <a:ea typeface="宋体" panose="02010600030101010101" pitchFamily="2" charset="-122"/>
            </a:endParaRPr>
          </a:p>
        </p:txBody>
      </p:sp>
      <p:sp>
        <p:nvSpPr>
          <p:cNvPr id="8" name="Rectangle 16"/>
          <p:cNvSpPr txBox="1">
            <a:spLocks noChangeArrowheads="1"/>
          </p:cNvSpPr>
          <p:nvPr/>
        </p:nvSpPr>
        <p:spPr bwMode="auto">
          <a:xfrm>
            <a:off x="4956464" y="2053936"/>
            <a:ext cx="4267200" cy="1524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lnSpc>
                <a:spcPct val="150000"/>
              </a:lnSpc>
            </a:pPr>
            <a:r>
              <a:rPr lang="zh-CN" altLang="en-US" b="1" smtClean="0">
                <a:solidFill>
                  <a:srgbClr val="000066"/>
                </a:solidFill>
              </a:rPr>
              <a:t>预防死锁</a:t>
            </a:r>
          </a:p>
          <a:p>
            <a:pPr lvl="1" eaLnBrk="1" hangingPunct="1">
              <a:lnSpc>
                <a:spcPct val="150000"/>
              </a:lnSpc>
            </a:pPr>
            <a:r>
              <a:rPr lang="zh-CN" altLang="en-US" b="1" smtClean="0">
                <a:solidFill>
                  <a:srgbClr val="000066"/>
                </a:solidFill>
              </a:rPr>
              <a:t>死锁的诊断与解除</a:t>
            </a:r>
            <a:endParaRPr lang="zh-CN" altLang="en-US" smtClean="0">
              <a:solidFill>
                <a:srgbClr val="000066"/>
              </a:solidFill>
            </a:endParaRPr>
          </a:p>
        </p:txBody>
      </p:sp>
    </p:spTree>
    <p:extLst>
      <p:ext uri="{BB962C8B-B14F-4D97-AF65-F5344CB8AC3E}">
        <p14:creationId xmlns:p14="http://schemas.microsoft.com/office/powerpoint/2010/main" val="2969699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dissolve">
                                      <p:cBhvr>
                                        <p:cTn id="12" dur="500"/>
                                        <p:tgtEl>
                                          <p:spTgt spid="8">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dissolve">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533400" y="1219200"/>
            <a:ext cx="320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en-US" altLang="zh-CN">
                <a:solidFill>
                  <a:srgbClr val="CC3300"/>
                </a:solidFill>
                <a:latin typeface="Tahoma" panose="020B0604030504040204" pitchFamily="34" charset="0"/>
                <a:ea typeface="宋体" panose="02010600030101010101" pitchFamily="2" charset="-122"/>
              </a:rPr>
              <a:t>3</a:t>
            </a:r>
            <a:r>
              <a:rPr kumimoji="1" lang="zh-CN" altLang="en-US">
                <a:solidFill>
                  <a:srgbClr val="CC3300"/>
                </a:solidFill>
                <a:latin typeface="Tahoma" panose="020B0604030504040204" pitchFamily="34" charset="0"/>
                <a:ea typeface="宋体" panose="02010600030101010101" pitchFamily="2" charset="-122"/>
              </a:rPr>
              <a:t>） 死锁的预防</a:t>
            </a:r>
            <a:endParaRPr kumimoji="1" lang="zh-CN" altLang="en-US">
              <a:solidFill>
                <a:srgbClr val="CC3300"/>
              </a:solidFill>
              <a:latin typeface="宋体" panose="02010600030101010101" pitchFamily="2" charset="-122"/>
              <a:ea typeface="宋体" panose="02010600030101010101" pitchFamily="2" charset="-122"/>
            </a:endParaRPr>
          </a:p>
        </p:txBody>
      </p:sp>
      <p:sp>
        <p:nvSpPr>
          <p:cNvPr id="6" name="Rectangle 4"/>
          <p:cNvSpPr txBox="1">
            <a:spLocks noChangeArrowheads="1"/>
          </p:cNvSpPr>
          <p:nvPr/>
        </p:nvSpPr>
        <p:spPr bwMode="auto">
          <a:xfrm>
            <a:off x="838199" y="1828800"/>
            <a:ext cx="10882745"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spcBef>
                <a:spcPct val="30000"/>
              </a:spcBef>
              <a:buClr>
                <a:srgbClr val="1569F0"/>
              </a:buClr>
            </a:pPr>
            <a:r>
              <a:rPr lang="zh-CN" altLang="en-US" b="1" dirty="0" smtClean="0">
                <a:solidFill>
                  <a:srgbClr val="000066"/>
                </a:solidFill>
              </a:rPr>
              <a:t>产生死锁的原因是两个或多个事务都已封锁了一些数据对象，然后又都请求对已为其他事务封锁的数据对象加锁，从而出现</a:t>
            </a:r>
            <a:r>
              <a:rPr lang="zh-CN" altLang="en-US" b="1" dirty="0" smtClean="0">
                <a:solidFill>
                  <a:srgbClr val="FF3300"/>
                </a:solidFill>
              </a:rPr>
              <a:t>死等待</a:t>
            </a:r>
            <a:r>
              <a:rPr lang="zh-CN" altLang="en-US" b="1" dirty="0" smtClean="0">
                <a:solidFill>
                  <a:srgbClr val="000066"/>
                </a:solidFill>
              </a:rPr>
              <a:t>。</a:t>
            </a:r>
          </a:p>
          <a:p>
            <a:pPr eaLnBrk="1" hangingPunct="1">
              <a:lnSpc>
                <a:spcPct val="110000"/>
              </a:lnSpc>
              <a:spcBef>
                <a:spcPct val="30000"/>
              </a:spcBef>
              <a:buClr>
                <a:srgbClr val="1569F0"/>
              </a:buClr>
            </a:pPr>
            <a:r>
              <a:rPr lang="zh-CN" altLang="en-US" b="1" dirty="0" smtClean="0">
                <a:solidFill>
                  <a:srgbClr val="000066"/>
                </a:solidFill>
              </a:rPr>
              <a:t>预防死锁的发生就是要</a:t>
            </a:r>
            <a:r>
              <a:rPr lang="zh-CN" altLang="en-US" b="1" dirty="0" smtClean="0">
                <a:solidFill>
                  <a:srgbClr val="CC3300"/>
                </a:solidFill>
              </a:rPr>
              <a:t>破坏产生死锁的条件</a:t>
            </a:r>
            <a:r>
              <a:rPr lang="zh-CN" altLang="en-US" b="1" dirty="0" smtClean="0">
                <a:solidFill>
                  <a:srgbClr val="000066"/>
                </a:solidFill>
              </a:rPr>
              <a:t>。</a:t>
            </a:r>
          </a:p>
          <a:p>
            <a:pPr eaLnBrk="1" hangingPunct="1">
              <a:lnSpc>
                <a:spcPct val="110000"/>
              </a:lnSpc>
              <a:buClr>
                <a:srgbClr val="1569F0"/>
              </a:buClr>
            </a:pPr>
            <a:r>
              <a:rPr lang="zh-CN" altLang="en-US" b="1" dirty="0" smtClean="0">
                <a:solidFill>
                  <a:srgbClr val="000066"/>
                </a:solidFill>
              </a:rPr>
              <a:t>常用方法：</a:t>
            </a:r>
          </a:p>
          <a:p>
            <a:pPr lvl="1" eaLnBrk="1" hangingPunct="1">
              <a:lnSpc>
                <a:spcPct val="110000"/>
              </a:lnSpc>
            </a:pPr>
            <a:r>
              <a:rPr lang="zh-CN" altLang="en-US" b="1" dirty="0" smtClean="0">
                <a:solidFill>
                  <a:srgbClr val="CC3300"/>
                </a:solidFill>
              </a:rPr>
              <a:t>一次封锁法</a:t>
            </a:r>
          </a:p>
          <a:p>
            <a:pPr lvl="1" eaLnBrk="1" hangingPunct="1">
              <a:lnSpc>
                <a:spcPct val="110000"/>
              </a:lnSpc>
            </a:pPr>
            <a:r>
              <a:rPr lang="zh-CN" altLang="en-US" b="1" dirty="0" smtClean="0">
                <a:solidFill>
                  <a:srgbClr val="CC3300"/>
                </a:solidFill>
              </a:rPr>
              <a:t>顺序封锁法</a:t>
            </a:r>
            <a:endParaRPr lang="zh-CN" altLang="en-US" b="1" dirty="0" smtClean="0">
              <a:solidFill>
                <a:srgbClr val="CC3300"/>
              </a:solidFill>
            </a:endParaRPr>
          </a:p>
        </p:txBody>
      </p:sp>
    </p:spTree>
    <p:extLst>
      <p:ext uri="{BB962C8B-B14F-4D97-AF65-F5344CB8AC3E}">
        <p14:creationId xmlns:p14="http://schemas.microsoft.com/office/powerpoint/2010/main" val="105772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up)">
                                      <p:cBhvr>
                                        <p:cTn id="20" dur="500"/>
                                        <p:tgtEl>
                                          <p:spTgt spid="6">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up)">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381000" y="12192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zh-CN" altLang="en-US">
                <a:solidFill>
                  <a:srgbClr val="CC3300"/>
                </a:solidFill>
                <a:latin typeface="Tahoma" panose="020B0604030504040204" pitchFamily="34" charset="0"/>
                <a:ea typeface="宋体" panose="02010600030101010101" pitchFamily="2" charset="-122"/>
              </a:rPr>
              <a:t>（</a:t>
            </a:r>
            <a:r>
              <a:rPr kumimoji="1" lang="en-US" altLang="zh-CN">
                <a:solidFill>
                  <a:srgbClr val="CC3300"/>
                </a:solidFill>
                <a:latin typeface="Tahoma" panose="020B0604030504040204" pitchFamily="34" charset="0"/>
                <a:ea typeface="宋体" panose="02010600030101010101" pitchFamily="2" charset="-122"/>
              </a:rPr>
              <a:t>1</a:t>
            </a:r>
            <a:r>
              <a:rPr kumimoji="1" lang="zh-CN" altLang="en-US">
                <a:solidFill>
                  <a:srgbClr val="CC3300"/>
                </a:solidFill>
                <a:latin typeface="Tahoma" panose="020B0604030504040204" pitchFamily="34" charset="0"/>
                <a:ea typeface="宋体" panose="02010600030101010101" pitchFamily="2" charset="-122"/>
              </a:rPr>
              <a:t>） 一次封锁法</a:t>
            </a:r>
          </a:p>
        </p:txBody>
      </p:sp>
      <p:sp>
        <p:nvSpPr>
          <p:cNvPr id="6" name="Rectangle 4"/>
          <p:cNvSpPr txBox="1">
            <a:spLocks noChangeArrowheads="1"/>
          </p:cNvSpPr>
          <p:nvPr/>
        </p:nvSpPr>
        <p:spPr bwMode="auto">
          <a:xfrm>
            <a:off x="685800" y="1676400"/>
            <a:ext cx="11045536"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30000"/>
              </a:lnSpc>
              <a:buClr>
                <a:srgbClr val="C00000"/>
              </a:buClr>
              <a:buFont typeface="Wingdings" panose="05000000000000000000" pitchFamily="2" charset="2"/>
              <a:buChar char="Ø"/>
            </a:pPr>
            <a:r>
              <a:rPr lang="zh-CN" altLang="en-US" b="1" dirty="0" smtClean="0">
                <a:solidFill>
                  <a:srgbClr val="000066"/>
                </a:solidFill>
              </a:rPr>
              <a:t>要求每个事务必须一次将所有要使用的数据全部加锁，否则就不能继续执行。</a:t>
            </a:r>
          </a:p>
          <a:p>
            <a:pPr eaLnBrk="1" hangingPunct="1">
              <a:lnSpc>
                <a:spcPct val="110000"/>
              </a:lnSpc>
              <a:buClr>
                <a:srgbClr val="C00000"/>
              </a:buClr>
              <a:buFont typeface="Wingdings" panose="05000000000000000000" pitchFamily="2" charset="2"/>
              <a:buChar char="Ø"/>
            </a:pPr>
            <a:r>
              <a:rPr lang="zh-CN" altLang="en-US" b="1" dirty="0" smtClean="0">
                <a:solidFill>
                  <a:srgbClr val="000066"/>
                </a:solidFill>
              </a:rPr>
              <a:t>存在的问题：</a:t>
            </a:r>
            <a:r>
              <a:rPr lang="zh-CN" altLang="en-US" b="1" dirty="0" smtClean="0">
                <a:solidFill>
                  <a:srgbClr val="CC3300"/>
                </a:solidFill>
              </a:rPr>
              <a:t>降低并发度</a:t>
            </a:r>
          </a:p>
          <a:p>
            <a:pPr lvl="1" eaLnBrk="1" hangingPunct="1">
              <a:lnSpc>
                <a:spcPct val="110000"/>
              </a:lnSpc>
            </a:pPr>
            <a:r>
              <a:rPr lang="zh-CN" altLang="en-US" b="1" dirty="0" smtClean="0">
                <a:solidFill>
                  <a:srgbClr val="000066"/>
                </a:solidFill>
              </a:rPr>
              <a:t> 扩大封锁范围；</a:t>
            </a:r>
          </a:p>
          <a:p>
            <a:pPr lvl="1" eaLnBrk="1" hangingPunct="1">
              <a:lnSpc>
                <a:spcPct val="130000"/>
              </a:lnSpc>
            </a:pPr>
            <a:r>
              <a:rPr lang="zh-CN" altLang="en-US" b="1" dirty="0" smtClean="0">
                <a:solidFill>
                  <a:srgbClr val="000066"/>
                </a:solidFill>
              </a:rPr>
              <a:t>难以事先精确确定封锁对象，只能将以后可能要用到的数据全部加锁，势必更加扩大封锁范围，从而进一步降低系统的并发度。</a:t>
            </a:r>
            <a:endParaRPr lang="zh-CN" altLang="en-US" b="1" dirty="0" smtClean="0">
              <a:solidFill>
                <a:srgbClr val="000066"/>
              </a:solidFill>
            </a:endParaRPr>
          </a:p>
        </p:txBody>
      </p:sp>
    </p:spTree>
    <p:extLst>
      <p:ext uri="{BB962C8B-B14F-4D97-AF65-F5344CB8AC3E}">
        <p14:creationId xmlns:p14="http://schemas.microsoft.com/office/powerpoint/2010/main" val="1933268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p:cTn id="13"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6">
                                            <p:txEl>
                                              <p:pRg st="1" end="1"/>
                                            </p:txEl>
                                          </p:spTgt>
                                        </p:tgtEl>
                                        <p:attrNameLst>
                                          <p:attrName>ppt_h</p:attrName>
                                        </p:attrNameLst>
                                      </p:cBhvr>
                                      <p:tavLst>
                                        <p:tav tm="0">
                                          <p:val>
                                            <p:fltVal val="0"/>
                                          </p:val>
                                        </p:tav>
                                        <p:tav tm="100000">
                                          <p:val>
                                            <p:strVal val="#ppt_h"/>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p:cTn id="17"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6">
                                            <p:txEl>
                                              <p:pRg st="2" end="2"/>
                                            </p:txEl>
                                          </p:spTgt>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p:cTn id="21"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9.1.1 </a:t>
            </a:r>
            <a:r>
              <a:rPr lang="zh-CN" altLang="en-US" sz="2800" b="1" dirty="0">
                <a:solidFill>
                  <a:schemeClr val="bg1"/>
                </a:solidFill>
                <a:latin typeface="微软雅黑" panose="020B0503020204020204" pitchFamily="34" charset="-122"/>
                <a:ea typeface="微软雅黑" panose="020B0503020204020204" pitchFamily="34" charset="-122"/>
              </a:rPr>
              <a:t>事务的定义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475899" y="2130385"/>
            <a:ext cx="8382000" cy="2447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accent1"/>
              </a:buClr>
            </a:pPr>
            <a:r>
              <a:rPr lang="zh-CN" altLang="en-US" b="1" dirty="0" smtClean="0">
                <a:solidFill>
                  <a:srgbClr val="CC3300"/>
                </a:solidFill>
              </a:rPr>
              <a:t>显式定义方式</a:t>
            </a:r>
          </a:p>
          <a:p>
            <a:pPr eaLnBrk="1" hangingPunct="1">
              <a:spcBef>
                <a:spcPct val="5000"/>
              </a:spcBef>
              <a:buFontTx/>
              <a:buNone/>
            </a:pPr>
            <a:r>
              <a:rPr lang="zh-CN" altLang="en-US" sz="3600" b="1" dirty="0" smtClean="0">
                <a:solidFill>
                  <a:srgbClr val="000066"/>
                </a:solidFill>
              </a:rPr>
              <a:t>   </a:t>
            </a:r>
            <a:r>
              <a:rPr lang="en-US" altLang="zh-CN" sz="2400" b="1" dirty="0" smtClean="0">
                <a:solidFill>
                  <a:srgbClr val="000066"/>
                </a:solidFill>
              </a:rPr>
              <a:t>BEGIN TRANSACTION        BEGIN TRANSACTION </a:t>
            </a:r>
          </a:p>
          <a:p>
            <a:pPr eaLnBrk="1" hangingPunct="1">
              <a:spcBef>
                <a:spcPct val="5000"/>
              </a:spcBef>
              <a:buFontTx/>
              <a:buNone/>
            </a:pPr>
            <a:r>
              <a:rPr lang="en-US" altLang="zh-CN" sz="2400" b="1" dirty="0" smtClean="0">
                <a:solidFill>
                  <a:srgbClr val="000066"/>
                </a:solidFill>
              </a:rPr>
              <a:t>         SQL </a:t>
            </a:r>
            <a:r>
              <a:rPr lang="zh-CN" altLang="zh-CN" sz="2400" b="1" dirty="0" smtClean="0">
                <a:solidFill>
                  <a:srgbClr val="000066"/>
                </a:solidFill>
              </a:rPr>
              <a:t>语句</a:t>
            </a:r>
            <a:r>
              <a:rPr lang="zh-CN" altLang="en-US" sz="2400" b="1" dirty="0" smtClean="0">
                <a:solidFill>
                  <a:srgbClr val="000066"/>
                </a:solidFill>
              </a:rPr>
              <a:t>                                 </a:t>
            </a:r>
            <a:r>
              <a:rPr lang="en-US" altLang="zh-CN" sz="2400" b="1" dirty="0" smtClean="0">
                <a:solidFill>
                  <a:srgbClr val="000066"/>
                </a:solidFill>
              </a:rPr>
              <a:t>SQL </a:t>
            </a:r>
            <a:r>
              <a:rPr lang="zh-CN" altLang="zh-CN" sz="2400" b="1" dirty="0" smtClean="0">
                <a:solidFill>
                  <a:srgbClr val="000066"/>
                </a:solidFill>
              </a:rPr>
              <a:t>语</a:t>
            </a:r>
            <a:r>
              <a:rPr lang="zh-CN" altLang="en-US" sz="2400" b="1" dirty="0" smtClean="0">
                <a:solidFill>
                  <a:srgbClr val="000066"/>
                </a:solidFill>
              </a:rPr>
              <a:t>句          </a:t>
            </a:r>
          </a:p>
          <a:p>
            <a:pPr eaLnBrk="1" hangingPunct="1">
              <a:spcBef>
                <a:spcPct val="5000"/>
              </a:spcBef>
              <a:buFontTx/>
              <a:buNone/>
            </a:pPr>
            <a:r>
              <a:rPr lang="zh-CN" altLang="en-US" sz="2400" b="1" dirty="0" smtClean="0">
                <a:solidFill>
                  <a:srgbClr val="000066"/>
                </a:solidFill>
              </a:rPr>
              <a:t>              。。。。。                                   。。。。。</a:t>
            </a:r>
          </a:p>
          <a:p>
            <a:pPr eaLnBrk="1" hangingPunct="1">
              <a:spcBef>
                <a:spcPct val="5000"/>
              </a:spcBef>
              <a:buFontTx/>
              <a:buNone/>
            </a:pPr>
            <a:r>
              <a:rPr lang="zh-CN" altLang="en-US" sz="2400" b="1" dirty="0" smtClean="0">
                <a:solidFill>
                  <a:srgbClr val="000066"/>
                </a:solidFill>
              </a:rPr>
              <a:t>    </a:t>
            </a:r>
            <a:r>
              <a:rPr lang="en-US" altLang="zh-CN" sz="2400" b="1" dirty="0" smtClean="0">
                <a:solidFill>
                  <a:srgbClr val="000066"/>
                </a:solidFill>
              </a:rPr>
              <a:t>COMMIT                                   ROLLBACK</a:t>
            </a:r>
            <a:endParaRPr lang="en-US" altLang="zh-CN" sz="2400" b="1" dirty="0" smtClean="0">
              <a:solidFill>
                <a:srgbClr val="000066"/>
              </a:solidFill>
            </a:endParaRPr>
          </a:p>
        </p:txBody>
      </p:sp>
      <p:sp>
        <p:nvSpPr>
          <p:cNvPr id="6" name="Rectangle 4"/>
          <p:cNvSpPr>
            <a:spLocks noChangeArrowheads="1"/>
          </p:cNvSpPr>
          <p:nvPr/>
        </p:nvSpPr>
        <p:spPr bwMode="auto">
          <a:xfrm>
            <a:off x="539749" y="908050"/>
            <a:ext cx="11066895"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05000"/>
              </a:lnSpc>
              <a:spcBef>
                <a:spcPct val="20000"/>
              </a:spcBef>
              <a:buClr>
                <a:schemeClr val="accent1"/>
              </a:buClr>
              <a:buFontTx/>
              <a:buChar char="•"/>
            </a:pPr>
            <a:r>
              <a:rPr kumimoji="1" lang="zh-CN" altLang="en-US" sz="2800" dirty="0">
                <a:solidFill>
                  <a:srgbClr val="CC3300"/>
                </a:solidFill>
                <a:latin typeface="Tahoma" panose="020B0604030504040204" pitchFamily="34" charset="0"/>
                <a:ea typeface="宋体" panose="02010600030101010101" pitchFamily="2" charset="-122"/>
              </a:rPr>
              <a:t>隐式方</a:t>
            </a:r>
            <a:r>
              <a:rPr kumimoji="1" lang="zh-CN" altLang="en-US" sz="2800" dirty="0" smtClean="0">
                <a:solidFill>
                  <a:srgbClr val="CC3300"/>
                </a:solidFill>
                <a:latin typeface="Tahoma" panose="020B0604030504040204" pitchFamily="34" charset="0"/>
                <a:ea typeface="宋体" panose="02010600030101010101" pitchFamily="2" charset="-122"/>
              </a:rPr>
              <a:t>式</a:t>
            </a:r>
            <a:endParaRPr kumimoji="1" lang="en-US" altLang="zh-CN" sz="2800" dirty="0" smtClean="0">
              <a:solidFill>
                <a:srgbClr val="CC3300"/>
              </a:solidFill>
              <a:latin typeface="Tahoma" panose="020B0604030504040204" pitchFamily="34" charset="0"/>
              <a:ea typeface="宋体" panose="02010600030101010101" pitchFamily="2" charset="-122"/>
            </a:endParaRPr>
          </a:p>
          <a:p>
            <a:pPr marL="0" indent="0" algn="l" eaLnBrk="1" hangingPunct="1">
              <a:lnSpc>
                <a:spcPct val="105000"/>
              </a:lnSpc>
              <a:spcBef>
                <a:spcPct val="20000"/>
              </a:spcBef>
              <a:buClr>
                <a:schemeClr val="accent1"/>
              </a:buClr>
            </a:pPr>
            <a:r>
              <a:rPr kumimoji="1" lang="zh-CN" altLang="en-US" sz="2800" dirty="0" smtClean="0">
                <a:solidFill>
                  <a:srgbClr val="000066"/>
                </a:solidFill>
                <a:latin typeface="Tahoma" panose="020B0604030504040204" pitchFamily="34" charset="0"/>
                <a:ea typeface="宋体" panose="02010600030101010101" pitchFamily="2" charset="-122"/>
              </a:rPr>
              <a:t>当</a:t>
            </a:r>
            <a:r>
              <a:rPr kumimoji="1" lang="zh-CN" altLang="en-US" sz="2800" dirty="0">
                <a:solidFill>
                  <a:srgbClr val="000066"/>
                </a:solidFill>
                <a:latin typeface="Tahoma" panose="020B0604030504040204" pitchFamily="34" charset="0"/>
                <a:ea typeface="宋体" panose="02010600030101010101" pitchFamily="2" charset="-122"/>
              </a:rPr>
              <a:t>用户没有显式地定义事务时，</a:t>
            </a:r>
            <a:r>
              <a:rPr kumimoji="1" lang="en-US" altLang="zh-CN" sz="2800" dirty="0">
                <a:solidFill>
                  <a:srgbClr val="000066"/>
                </a:solidFill>
                <a:latin typeface="Tahoma" panose="020B0604030504040204" pitchFamily="34" charset="0"/>
                <a:ea typeface="宋体" panose="02010600030101010101" pitchFamily="2" charset="-122"/>
              </a:rPr>
              <a:t>DBMS</a:t>
            </a:r>
            <a:r>
              <a:rPr kumimoji="1" lang="zh-CN" altLang="en-US" sz="2800" dirty="0">
                <a:solidFill>
                  <a:srgbClr val="000066"/>
                </a:solidFill>
                <a:latin typeface="Tahoma" panose="020B0604030504040204" pitchFamily="34" charset="0"/>
                <a:ea typeface="宋体" panose="02010600030101010101" pitchFamily="2" charset="-122"/>
              </a:rPr>
              <a:t>按缺省规定自动划分事务。</a:t>
            </a:r>
          </a:p>
        </p:txBody>
      </p:sp>
      <p:sp>
        <p:nvSpPr>
          <p:cNvPr id="7" name="Rectangle 5"/>
          <p:cNvSpPr>
            <a:spLocks noChangeArrowheads="1"/>
          </p:cNvSpPr>
          <p:nvPr/>
        </p:nvSpPr>
        <p:spPr bwMode="auto">
          <a:xfrm>
            <a:off x="546892" y="4578310"/>
            <a:ext cx="47529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marL="0" indent="0" algn="l" eaLnBrk="1" hangingPunct="1">
              <a:buClr>
                <a:srgbClr val="FFFF66"/>
              </a:buClr>
            </a:pPr>
            <a:r>
              <a:rPr lang="en-US" altLang="zh-CN" sz="2400" dirty="0">
                <a:solidFill>
                  <a:srgbClr val="CC3300"/>
                </a:solidFill>
                <a:latin typeface="Arial" panose="020B0604020202020204" pitchFamily="34" charset="0"/>
                <a:ea typeface="宋体" panose="02010600030101010101" pitchFamily="2" charset="-122"/>
              </a:rPr>
              <a:t>COMMIT</a:t>
            </a:r>
            <a:r>
              <a:rPr lang="zh-CN" altLang="en-US" sz="2400" dirty="0">
                <a:solidFill>
                  <a:srgbClr val="CC3300"/>
                </a:solidFill>
                <a:latin typeface="Arial" panose="020B0604020202020204" pitchFamily="34" charset="0"/>
                <a:ea typeface="宋体" panose="02010600030101010101" pitchFamily="2" charset="-122"/>
              </a:rPr>
              <a:t>－－提交</a:t>
            </a:r>
          </a:p>
          <a:p>
            <a:pPr lvl="1" algn="l" eaLnBrk="1" hangingPunct="1">
              <a:buFontTx/>
              <a:buChar char="–"/>
            </a:pPr>
            <a:r>
              <a:rPr lang="zh-CN" altLang="en-US" sz="2000" dirty="0">
                <a:solidFill>
                  <a:srgbClr val="000066"/>
                </a:solidFill>
                <a:latin typeface="Arial" panose="020B0604020202020204" pitchFamily="34" charset="0"/>
                <a:ea typeface="宋体" panose="02010600030101010101" pitchFamily="2" charset="-122"/>
              </a:rPr>
              <a:t>事务正常结束；   </a:t>
            </a:r>
          </a:p>
          <a:p>
            <a:pPr lvl="1" algn="l" eaLnBrk="1" hangingPunct="1">
              <a:buFontTx/>
              <a:buChar char="–"/>
            </a:pPr>
            <a:r>
              <a:rPr lang="zh-CN" altLang="en-US" sz="2000" dirty="0">
                <a:solidFill>
                  <a:srgbClr val="000066"/>
                </a:solidFill>
                <a:latin typeface="Arial" panose="020B0604020202020204" pitchFamily="34" charset="0"/>
                <a:ea typeface="宋体" panose="02010600030101010101" pitchFamily="2" charset="-122"/>
              </a:rPr>
              <a:t>提交事务的所有操作（更新）；</a:t>
            </a:r>
          </a:p>
          <a:p>
            <a:pPr lvl="1" algn="l" eaLnBrk="1" hangingPunct="1">
              <a:buFontTx/>
              <a:buChar char="–"/>
            </a:pPr>
            <a:r>
              <a:rPr lang="zh-CN" altLang="en-US" sz="2000" dirty="0">
                <a:solidFill>
                  <a:srgbClr val="000066"/>
                </a:solidFill>
                <a:latin typeface="Arial" panose="020B0604020202020204" pitchFamily="34" charset="0"/>
                <a:ea typeface="宋体" panose="02010600030101010101" pitchFamily="2" charset="-122"/>
              </a:rPr>
              <a:t>事务中所有对数据库的更新永久生效。</a:t>
            </a:r>
          </a:p>
        </p:txBody>
      </p:sp>
      <p:sp>
        <p:nvSpPr>
          <p:cNvPr id="8" name="Rectangle 6"/>
          <p:cNvSpPr>
            <a:spLocks noChangeArrowheads="1"/>
          </p:cNvSpPr>
          <p:nvPr/>
        </p:nvSpPr>
        <p:spPr bwMode="auto">
          <a:xfrm>
            <a:off x="6073196" y="4444206"/>
            <a:ext cx="4537075"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marL="0" indent="0" algn="l" eaLnBrk="1" hangingPunct="1">
              <a:lnSpc>
                <a:spcPct val="90000"/>
              </a:lnSpc>
              <a:buClr>
                <a:srgbClr val="FFFF66"/>
              </a:buClr>
            </a:pPr>
            <a:r>
              <a:rPr lang="en-US" altLang="zh-CN" sz="2000" dirty="0">
                <a:solidFill>
                  <a:srgbClr val="CC3300"/>
                </a:solidFill>
                <a:latin typeface="Arial" panose="020B0604020202020204" pitchFamily="34" charset="0"/>
                <a:ea typeface="宋体" panose="02010600030101010101" pitchFamily="2" charset="-122"/>
              </a:rPr>
              <a:t>ROLLBACK</a:t>
            </a:r>
            <a:r>
              <a:rPr lang="zh-CN" altLang="en-US" sz="2000" dirty="0">
                <a:solidFill>
                  <a:srgbClr val="CC3300"/>
                </a:solidFill>
                <a:latin typeface="Arial" panose="020B0604020202020204" pitchFamily="34" charset="0"/>
                <a:ea typeface="宋体" panose="02010600030101010101" pitchFamily="2" charset="-122"/>
              </a:rPr>
              <a:t>－－回滚</a:t>
            </a:r>
          </a:p>
          <a:p>
            <a:pPr lvl="1" algn="l" eaLnBrk="1" hangingPunct="1">
              <a:lnSpc>
                <a:spcPct val="90000"/>
              </a:lnSpc>
              <a:buFontTx/>
              <a:buChar char="–"/>
            </a:pPr>
            <a:r>
              <a:rPr lang="zh-CN" altLang="en-US" sz="2000" dirty="0">
                <a:solidFill>
                  <a:srgbClr val="000066"/>
                </a:solidFill>
                <a:latin typeface="Arial" panose="020B0604020202020204" pitchFamily="34" charset="0"/>
                <a:ea typeface="宋体" panose="02010600030101010101" pitchFamily="2" charset="-122"/>
              </a:rPr>
              <a:t>事务异常终止；</a:t>
            </a:r>
          </a:p>
          <a:p>
            <a:pPr lvl="1" algn="l" eaLnBrk="1" hangingPunct="1">
              <a:lnSpc>
                <a:spcPct val="90000"/>
              </a:lnSpc>
              <a:buFontTx/>
              <a:buChar char="–"/>
            </a:pPr>
            <a:r>
              <a:rPr lang="zh-CN" altLang="en-US" sz="2000" dirty="0">
                <a:solidFill>
                  <a:srgbClr val="000066"/>
                </a:solidFill>
                <a:latin typeface="Arial" panose="020B0604020202020204" pitchFamily="34" charset="0"/>
                <a:ea typeface="宋体" panose="02010600030101010101" pitchFamily="2" charset="-122"/>
              </a:rPr>
              <a:t>事务运行的过程中发生了故障，不能继续执行；</a:t>
            </a:r>
          </a:p>
          <a:p>
            <a:pPr lvl="1" algn="l" eaLnBrk="1" hangingPunct="1">
              <a:lnSpc>
                <a:spcPct val="90000"/>
              </a:lnSpc>
              <a:buFontTx/>
              <a:buChar char="–"/>
            </a:pPr>
            <a:r>
              <a:rPr lang="zh-CN" altLang="en-US" sz="2000" dirty="0">
                <a:solidFill>
                  <a:srgbClr val="000066"/>
                </a:solidFill>
                <a:latin typeface="Arial" panose="020B0604020202020204" pitchFamily="34" charset="0"/>
                <a:ea typeface="宋体" panose="02010600030101010101" pitchFamily="2" charset="-122"/>
              </a:rPr>
              <a:t>将事务中对数据库的所有已完成的操作全部撤消（更新操作）；</a:t>
            </a:r>
          </a:p>
          <a:p>
            <a:pPr lvl="1" algn="l" eaLnBrk="1" hangingPunct="1">
              <a:lnSpc>
                <a:spcPct val="90000"/>
              </a:lnSpc>
              <a:buFontTx/>
              <a:buChar char="–"/>
            </a:pPr>
            <a:r>
              <a:rPr lang="zh-CN" altLang="en-US" sz="2000" dirty="0">
                <a:solidFill>
                  <a:srgbClr val="000066"/>
                </a:solidFill>
                <a:latin typeface="Arial" panose="020B0604020202020204" pitchFamily="34" charset="0"/>
                <a:ea typeface="宋体" panose="02010600030101010101" pitchFamily="2" charset="-122"/>
              </a:rPr>
              <a:t>事务回滚到开始时的状态。</a:t>
            </a:r>
          </a:p>
        </p:txBody>
      </p:sp>
    </p:spTree>
    <p:extLst>
      <p:ext uri="{BB962C8B-B14F-4D97-AF65-F5344CB8AC3E}">
        <p14:creationId xmlns:p14="http://schemas.microsoft.com/office/powerpoint/2010/main" val="1528933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ox(in)">
                                      <p:cBhvr>
                                        <p:cTn id="13" dur="500"/>
                                        <p:tgtEl>
                                          <p:spTgt spid="7">
                                            <p:txEl>
                                              <p:pRg st="0" end="0"/>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box(in)">
                                      <p:cBhvr>
                                        <p:cTn id="16" dur="500"/>
                                        <p:tgtEl>
                                          <p:spTgt spid="7">
                                            <p:txEl>
                                              <p:pRg st="1" end="1"/>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box(in)">
                                      <p:cBhvr>
                                        <p:cTn id="19" dur="500"/>
                                        <p:tgtEl>
                                          <p:spTgt spid="7">
                                            <p:txEl>
                                              <p:pRg st="2" end="2"/>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ox(i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box(in)">
                                      <p:cBhvr>
                                        <p:cTn id="27" dur="500"/>
                                        <p:tgtEl>
                                          <p:spTgt spid="8">
                                            <p:txEl>
                                              <p:pRg st="0" end="0"/>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box(in)">
                                      <p:cBhvr>
                                        <p:cTn id="30" dur="500"/>
                                        <p:tgtEl>
                                          <p:spTgt spid="8">
                                            <p:txEl>
                                              <p:pRg st="1" end="1"/>
                                            </p:txEl>
                                          </p:spTgt>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box(in)">
                                      <p:cBhvr>
                                        <p:cTn id="33" dur="500"/>
                                        <p:tgtEl>
                                          <p:spTgt spid="8">
                                            <p:txEl>
                                              <p:pRg st="2" end="2"/>
                                            </p:txEl>
                                          </p:spTgt>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box(in)">
                                      <p:cBhvr>
                                        <p:cTn id="36" dur="500"/>
                                        <p:tgtEl>
                                          <p:spTgt spid="8">
                                            <p:txEl>
                                              <p:pRg st="3" end="3"/>
                                            </p:txEl>
                                          </p:spTgt>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animEffect transition="in" filter="box(in)">
                                      <p:cBhvr>
                                        <p:cTn id="39"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build="p" autoUpdateAnimBg="0"/>
      <p:bldP spid="8"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685799" y="1676400"/>
            <a:ext cx="11232573"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30000"/>
              </a:lnSpc>
              <a:buClr>
                <a:srgbClr val="C00000"/>
              </a:buClr>
              <a:buFont typeface="Wingdings" panose="05000000000000000000" pitchFamily="2" charset="2"/>
              <a:buChar char="Ø"/>
            </a:pPr>
            <a:r>
              <a:rPr lang="zh-CN" altLang="en-US" b="1" dirty="0" smtClean="0">
                <a:solidFill>
                  <a:srgbClr val="000066"/>
                </a:solidFill>
              </a:rPr>
              <a:t>预先对数据对象规定一个封锁顺序，所有事务都按这个顺序实行封锁。</a:t>
            </a:r>
          </a:p>
          <a:p>
            <a:pPr eaLnBrk="1" hangingPunct="1">
              <a:lnSpc>
                <a:spcPct val="110000"/>
              </a:lnSpc>
              <a:buClr>
                <a:srgbClr val="C00000"/>
              </a:buClr>
              <a:buFont typeface="Wingdings" panose="05000000000000000000" pitchFamily="2" charset="2"/>
              <a:buChar char="Ø"/>
            </a:pPr>
            <a:r>
              <a:rPr lang="zh-CN" altLang="en-US" b="1" dirty="0" smtClean="0">
                <a:solidFill>
                  <a:srgbClr val="000066"/>
                </a:solidFill>
              </a:rPr>
              <a:t>存在的问题：</a:t>
            </a:r>
          </a:p>
          <a:p>
            <a:pPr lvl="1" eaLnBrk="1" hangingPunct="1">
              <a:lnSpc>
                <a:spcPct val="110000"/>
              </a:lnSpc>
            </a:pPr>
            <a:r>
              <a:rPr lang="zh-CN" altLang="en-US" b="1" dirty="0" smtClean="0">
                <a:solidFill>
                  <a:srgbClr val="000066"/>
                </a:solidFill>
              </a:rPr>
              <a:t> 维护成本高；</a:t>
            </a:r>
          </a:p>
          <a:p>
            <a:pPr lvl="1" eaLnBrk="1" hangingPunct="1">
              <a:lnSpc>
                <a:spcPct val="130000"/>
              </a:lnSpc>
            </a:pPr>
            <a:r>
              <a:rPr lang="zh-CN" altLang="en-US" b="1" dirty="0" smtClean="0">
                <a:solidFill>
                  <a:srgbClr val="000066"/>
                </a:solidFill>
              </a:rPr>
              <a:t> 由于事务的封锁请求可以随着事务的执行而动态决定，因此很难按规定顺序施加封锁。</a:t>
            </a:r>
            <a:endParaRPr lang="zh-CN" altLang="en-US" b="1" dirty="0" smtClean="0">
              <a:solidFill>
                <a:srgbClr val="000066"/>
              </a:solidFill>
            </a:endParaRPr>
          </a:p>
        </p:txBody>
      </p:sp>
      <p:sp>
        <p:nvSpPr>
          <p:cNvPr id="6" name="Rectangle 4"/>
          <p:cNvSpPr>
            <a:spLocks noChangeArrowheads="1"/>
          </p:cNvSpPr>
          <p:nvPr/>
        </p:nvSpPr>
        <p:spPr bwMode="auto">
          <a:xfrm>
            <a:off x="381000" y="12192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zh-CN" altLang="en-US">
                <a:solidFill>
                  <a:srgbClr val="CC3300"/>
                </a:solidFill>
                <a:latin typeface="Tahoma" panose="020B0604030504040204" pitchFamily="34" charset="0"/>
                <a:ea typeface="宋体" panose="02010600030101010101" pitchFamily="2" charset="-122"/>
              </a:rPr>
              <a:t>（</a:t>
            </a:r>
            <a:r>
              <a:rPr kumimoji="1" lang="en-US" altLang="zh-CN">
                <a:solidFill>
                  <a:srgbClr val="CC3300"/>
                </a:solidFill>
                <a:latin typeface="Tahoma" panose="020B0604030504040204" pitchFamily="34" charset="0"/>
                <a:ea typeface="宋体" panose="02010600030101010101" pitchFamily="2" charset="-122"/>
              </a:rPr>
              <a:t>2</a:t>
            </a:r>
            <a:r>
              <a:rPr kumimoji="1" lang="zh-CN" altLang="en-US">
                <a:solidFill>
                  <a:srgbClr val="CC3300"/>
                </a:solidFill>
                <a:latin typeface="Tahoma" panose="020B0604030504040204" pitchFamily="34" charset="0"/>
                <a:ea typeface="宋体" panose="02010600030101010101" pitchFamily="2" charset="-122"/>
              </a:rPr>
              <a:t>） 顺序封锁法</a:t>
            </a:r>
          </a:p>
        </p:txBody>
      </p:sp>
    </p:spTree>
    <p:extLst>
      <p:ext uri="{BB962C8B-B14F-4D97-AF65-F5344CB8AC3E}">
        <p14:creationId xmlns:p14="http://schemas.microsoft.com/office/powerpoint/2010/main" val="3883362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533400" y="1066800"/>
            <a:ext cx="885200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en-US" altLang="zh-CN">
                <a:solidFill>
                  <a:srgbClr val="CC3300"/>
                </a:solidFill>
                <a:latin typeface="Tahoma" panose="020B0604030504040204" pitchFamily="34" charset="0"/>
                <a:ea typeface="宋体" panose="02010600030101010101" pitchFamily="2" charset="-122"/>
              </a:rPr>
              <a:t>4</a:t>
            </a:r>
            <a:r>
              <a:rPr kumimoji="1" lang="zh-CN" altLang="en-US">
                <a:solidFill>
                  <a:srgbClr val="CC3300"/>
                </a:solidFill>
                <a:latin typeface="Tahoma" panose="020B0604030504040204" pitchFamily="34" charset="0"/>
                <a:ea typeface="宋体" panose="02010600030101010101" pitchFamily="2" charset="-122"/>
              </a:rPr>
              <a:t>） 死锁的诊断与解除（普遍采用）</a:t>
            </a:r>
            <a:endParaRPr kumimoji="1" lang="zh-CN" altLang="en-US">
              <a:solidFill>
                <a:srgbClr val="CC3300"/>
              </a:solidFill>
              <a:latin typeface="宋体" panose="02010600030101010101" pitchFamily="2" charset="-122"/>
              <a:ea typeface="宋体" panose="02010600030101010101" pitchFamily="2" charset="-122"/>
            </a:endParaRPr>
          </a:p>
        </p:txBody>
      </p:sp>
      <p:sp>
        <p:nvSpPr>
          <p:cNvPr id="6" name="Rectangle 4"/>
          <p:cNvSpPr txBox="1">
            <a:spLocks noChangeArrowheads="1"/>
          </p:cNvSpPr>
          <p:nvPr/>
        </p:nvSpPr>
        <p:spPr bwMode="auto">
          <a:xfrm>
            <a:off x="838199" y="1676400"/>
            <a:ext cx="10144991"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buClr>
                <a:srgbClr val="C00000"/>
              </a:buClr>
              <a:buFont typeface="Wingdings" panose="05000000000000000000" pitchFamily="2" charset="2"/>
              <a:buChar char="Ø"/>
            </a:pPr>
            <a:r>
              <a:rPr lang="zh-CN" altLang="en-US" b="1" dirty="0" smtClean="0">
                <a:solidFill>
                  <a:srgbClr val="000066"/>
                </a:solidFill>
              </a:rPr>
              <a:t>允许死锁发生</a:t>
            </a:r>
          </a:p>
          <a:p>
            <a:pPr eaLnBrk="1" hangingPunct="1">
              <a:lnSpc>
                <a:spcPct val="110000"/>
              </a:lnSpc>
              <a:buClr>
                <a:srgbClr val="C00000"/>
              </a:buClr>
              <a:buFont typeface="Wingdings" panose="05000000000000000000" pitchFamily="2" charset="2"/>
              <a:buChar char="Ø"/>
            </a:pPr>
            <a:r>
              <a:rPr lang="zh-CN" altLang="en-US" b="1" dirty="0" smtClean="0">
                <a:solidFill>
                  <a:srgbClr val="000066"/>
                </a:solidFill>
              </a:rPr>
              <a:t>解除死锁</a:t>
            </a:r>
          </a:p>
          <a:p>
            <a:pPr lvl="1" eaLnBrk="1" hangingPunct="1">
              <a:lnSpc>
                <a:spcPct val="110000"/>
              </a:lnSpc>
            </a:pPr>
            <a:r>
              <a:rPr lang="zh-CN" altLang="en-US" b="1" dirty="0" smtClean="0">
                <a:solidFill>
                  <a:srgbClr val="000066"/>
                </a:solidFill>
              </a:rPr>
              <a:t>由</a:t>
            </a:r>
            <a:r>
              <a:rPr lang="en-US" altLang="zh-CN" b="1" dirty="0" smtClean="0">
                <a:solidFill>
                  <a:srgbClr val="000066"/>
                </a:solidFill>
              </a:rPr>
              <a:t>DBMS</a:t>
            </a:r>
            <a:r>
              <a:rPr lang="zh-CN" altLang="en-US" b="1" dirty="0" smtClean="0">
                <a:solidFill>
                  <a:srgbClr val="000066"/>
                </a:solidFill>
              </a:rPr>
              <a:t>的并发控制子系统定期检测系统中是否存在死锁；</a:t>
            </a:r>
          </a:p>
          <a:p>
            <a:pPr lvl="1" eaLnBrk="1" hangingPunct="1">
              <a:lnSpc>
                <a:spcPct val="110000"/>
              </a:lnSpc>
            </a:pPr>
            <a:r>
              <a:rPr lang="zh-CN" altLang="en-US" b="1" dirty="0" smtClean="0">
                <a:solidFill>
                  <a:srgbClr val="000066"/>
                </a:solidFill>
              </a:rPr>
              <a:t>一旦检测到死锁，就要设法解除。</a:t>
            </a:r>
          </a:p>
          <a:p>
            <a:pPr eaLnBrk="1" hangingPunct="1">
              <a:lnSpc>
                <a:spcPct val="110000"/>
              </a:lnSpc>
              <a:buClr>
                <a:srgbClr val="C00000"/>
              </a:buClr>
              <a:buFont typeface="Wingdings" panose="05000000000000000000" pitchFamily="2" charset="2"/>
              <a:buChar char="Ø"/>
            </a:pPr>
            <a:r>
              <a:rPr lang="zh-CN" altLang="en-US" b="1" dirty="0" smtClean="0">
                <a:solidFill>
                  <a:srgbClr val="000066"/>
                </a:solidFill>
              </a:rPr>
              <a:t>常用方法：</a:t>
            </a:r>
          </a:p>
          <a:p>
            <a:pPr lvl="1" eaLnBrk="1" hangingPunct="1">
              <a:lnSpc>
                <a:spcPct val="110000"/>
              </a:lnSpc>
            </a:pPr>
            <a:r>
              <a:rPr lang="zh-CN" altLang="en-US" b="1" dirty="0" smtClean="0">
                <a:solidFill>
                  <a:srgbClr val="000066"/>
                </a:solidFill>
              </a:rPr>
              <a:t>超时法</a:t>
            </a:r>
          </a:p>
          <a:p>
            <a:pPr lvl="1" eaLnBrk="1" hangingPunct="1">
              <a:lnSpc>
                <a:spcPct val="110000"/>
              </a:lnSpc>
            </a:pPr>
            <a:r>
              <a:rPr lang="zh-CN" altLang="en-US" b="1" dirty="0" smtClean="0">
                <a:solidFill>
                  <a:srgbClr val="000066"/>
                </a:solidFill>
              </a:rPr>
              <a:t>事务等待图法</a:t>
            </a:r>
            <a:endParaRPr lang="zh-CN" altLang="en-US" b="1" dirty="0" smtClean="0">
              <a:solidFill>
                <a:srgbClr val="000066"/>
              </a:solidFill>
            </a:endParaRPr>
          </a:p>
        </p:txBody>
      </p:sp>
    </p:spTree>
    <p:extLst>
      <p:ext uri="{BB962C8B-B14F-4D97-AF65-F5344CB8AC3E}">
        <p14:creationId xmlns:p14="http://schemas.microsoft.com/office/powerpoint/2010/main" val="19324656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 calcmode="lin" valueType="num">
                                      <p:cBhvr additive="base">
                                        <p:cTn id="35"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381000" y="1143000"/>
            <a:ext cx="1085503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zh-CN" altLang="en-US">
                <a:solidFill>
                  <a:srgbClr val="CC3300"/>
                </a:solidFill>
                <a:latin typeface="Tahoma" panose="020B0604030504040204" pitchFamily="34" charset="0"/>
                <a:ea typeface="宋体" panose="02010600030101010101" pitchFamily="2" charset="-122"/>
              </a:rPr>
              <a:t>（</a:t>
            </a:r>
            <a:r>
              <a:rPr kumimoji="1" lang="en-US" altLang="zh-CN">
                <a:solidFill>
                  <a:srgbClr val="CC3300"/>
                </a:solidFill>
                <a:latin typeface="Tahoma" panose="020B0604030504040204" pitchFamily="34" charset="0"/>
                <a:ea typeface="宋体" panose="02010600030101010101" pitchFamily="2" charset="-122"/>
              </a:rPr>
              <a:t>1</a:t>
            </a:r>
            <a:r>
              <a:rPr kumimoji="1" lang="zh-CN" altLang="en-US">
                <a:solidFill>
                  <a:srgbClr val="CC3300"/>
                </a:solidFill>
                <a:latin typeface="Tahoma" panose="020B0604030504040204" pitchFamily="34" charset="0"/>
                <a:ea typeface="宋体" panose="02010600030101010101" pitchFamily="2" charset="-122"/>
              </a:rPr>
              <a:t>）超时法</a:t>
            </a:r>
          </a:p>
        </p:txBody>
      </p:sp>
      <p:sp>
        <p:nvSpPr>
          <p:cNvPr id="6" name="Rectangle 4"/>
          <p:cNvSpPr txBox="1">
            <a:spLocks noChangeArrowheads="1"/>
          </p:cNvSpPr>
          <p:nvPr/>
        </p:nvSpPr>
        <p:spPr bwMode="auto">
          <a:xfrm>
            <a:off x="762000" y="1752600"/>
            <a:ext cx="10855036"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C00000"/>
              </a:buClr>
              <a:buFont typeface="Wingdings" panose="05000000000000000000" pitchFamily="2" charset="2"/>
              <a:buChar char="Ø"/>
            </a:pPr>
            <a:r>
              <a:rPr lang="zh-CN" altLang="en-US" b="1" dirty="0" smtClean="0">
                <a:solidFill>
                  <a:srgbClr val="000066"/>
                </a:solidFill>
              </a:rPr>
              <a:t>如果一个事务的等待时间超过了规定的时限，就认为发生了死锁。</a:t>
            </a:r>
          </a:p>
          <a:p>
            <a:pPr eaLnBrk="1" hangingPunct="1">
              <a:buClr>
                <a:srgbClr val="C00000"/>
              </a:buClr>
              <a:buFont typeface="Wingdings" panose="05000000000000000000" pitchFamily="2" charset="2"/>
              <a:buChar char="Ø"/>
            </a:pPr>
            <a:r>
              <a:rPr lang="zh-CN" altLang="en-US" b="1" dirty="0" smtClean="0">
                <a:solidFill>
                  <a:srgbClr val="000066"/>
                </a:solidFill>
              </a:rPr>
              <a:t>优点：实现简单</a:t>
            </a:r>
          </a:p>
          <a:p>
            <a:pPr eaLnBrk="1" hangingPunct="1">
              <a:buClr>
                <a:srgbClr val="C00000"/>
              </a:buClr>
              <a:buFont typeface="Wingdings" panose="05000000000000000000" pitchFamily="2" charset="2"/>
              <a:buChar char="Ø"/>
            </a:pPr>
            <a:r>
              <a:rPr lang="zh-CN" altLang="en-US" b="1" dirty="0" smtClean="0">
                <a:solidFill>
                  <a:srgbClr val="000066"/>
                </a:solidFill>
              </a:rPr>
              <a:t>缺点：</a:t>
            </a:r>
          </a:p>
          <a:p>
            <a:pPr lvl="1" eaLnBrk="1" hangingPunct="1"/>
            <a:r>
              <a:rPr lang="zh-CN" altLang="en-US" b="1" dirty="0" smtClean="0">
                <a:solidFill>
                  <a:srgbClr val="000066"/>
                </a:solidFill>
              </a:rPr>
              <a:t>有可能误判死锁；</a:t>
            </a:r>
          </a:p>
          <a:p>
            <a:pPr lvl="1" eaLnBrk="1" hangingPunct="1"/>
            <a:r>
              <a:rPr lang="zh-CN" altLang="en-US" b="1" dirty="0" smtClean="0">
                <a:solidFill>
                  <a:srgbClr val="000066"/>
                </a:solidFill>
              </a:rPr>
              <a:t>时限若设置得太长，死锁发生后不能及时发现。</a:t>
            </a:r>
            <a:endParaRPr lang="zh-CN" altLang="en-US" b="1" dirty="0" smtClean="0">
              <a:solidFill>
                <a:srgbClr val="000066"/>
              </a:solidFill>
            </a:endParaRPr>
          </a:p>
        </p:txBody>
      </p:sp>
    </p:spTree>
    <p:extLst>
      <p:ext uri="{BB962C8B-B14F-4D97-AF65-F5344CB8AC3E}">
        <p14:creationId xmlns:p14="http://schemas.microsoft.com/office/powerpoint/2010/main" val="226249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trips(down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trips(downLeft)">
                                      <p:cBhvr>
                                        <p:cTn id="17" dur="500"/>
                                        <p:tgtEl>
                                          <p:spTgt spid="6">
                                            <p:txEl>
                                              <p:pRg st="2" end="2"/>
                                            </p:txEl>
                                          </p:spTgt>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strips(downLeft)">
                                      <p:cBhvr>
                                        <p:cTn id="20" dur="500"/>
                                        <p:tgtEl>
                                          <p:spTgt spid="6">
                                            <p:txEl>
                                              <p:pRg st="3" end="3"/>
                                            </p:txEl>
                                          </p:spTgt>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strips(down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381000" y="10668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zh-CN" altLang="en-US">
                <a:solidFill>
                  <a:srgbClr val="CC3300"/>
                </a:solidFill>
                <a:latin typeface="Tahoma" panose="020B0604030504040204" pitchFamily="34" charset="0"/>
                <a:ea typeface="宋体" panose="02010600030101010101" pitchFamily="2" charset="-122"/>
              </a:rPr>
              <a:t>（</a:t>
            </a:r>
            <a:r>
              <a:rPr kumimoji="1" lang="en-US" altLang="zh-CN">
                <a:solidFill>
                  <a:srgbClr val="CC3300"/>
                </a:solidFill>
                <a:latin typeface="Tahoma" panose="020B0604030504040204" pitchFamily="34" charset="0"/>
                <a:ea typeface="宋体" panose="02010600030101010101" pitchFamily="2" charset="-122"/>
              </a:rPr>
              <a:t>2</a:t>
            </a:r>
            <a:r>
              <a:rPr kumimoji="1" lang="zh-CN" altLang="en-US">
                <a:solidFill>
                  <a:srgbClr val="CC3300"/>
                </a:solidFill>
                <a:latin typeface="Tahoma" panose="020B0604030504040204" pitchFamily="34" charset="0"/>
                <a:ea typeface="宋体" panose="02010600030101010101" pitchFamily="2" charset="-122"/>
              </a:rPr>
              <a:t>）等待图法</a:t>
            </a:r>
          </a:p>
        </p:txBody>
      </p:sp>
      <p:sp>
        <p:nvSpPr>
          <p:cNvPr id="6" name="Rectangle 4"/>
          <p:cNvSpPr txBox="1">
            <a:spLocks noChangeArrowheads="1"/>
          </p:cNvSpPr>
          <p:nvPr/>
        </p:nvSpPr>
        <p:spPr bwMode="auto">
          <a:xfrm>
            <a:off x="684213" y="1844675"/>
            <a:ext cx="8153400" cy="441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10000"/>
              </a:lnSpc>
              <a:buClr>
                <a:srgbClr val="FFFF66"/>
              </a:buClr>
              <a:buNone/>
            </a:pPr>
            <a:r>
              <a:rPr lang="zh-CN" altLang="en-US" b="1" dirty="0" smtClean="0">
                <a:solidFill>
                  <a:srgbClr val="000066"/>
                </a:solidFill>
              </a:rPr>
              <a:t>用</a:t>
            </a:r>
            <a:r>
              <a:rPr lang="zh-CN" altLang="en-US" b="1" dirty="0" smtClean="0">
                <a:solidFill>
                  <a:srgbClr val="CC3300"/>
                </a:solidFill>
              </a:rPr>
              <a:t>事务等待图</a:t>
            </a:r>
            <a:r>
              <a:rPr lang="zh-CN" altLang="en-US" b="1" dirty="0" smtClean="0">
                <a:solidFill>
                  <a:srgbClr val="000066"/>
                </a:solidFill>
              </a:rPr>
              <a:t>动态反映所有事务的等待情况：</a:t>
            </a:r>
          </a:p>
          <a:p>
            <a:pPr lvl="1" eaLnBrk="1" hangingPunct="1">
              <a:lnSpc>
                <a:spcPct val="110000"/>
              </a:lnSpc>
            </a:pPr>
            <a:r>
              <a:rPr lang="zh-CN" altLang="en-US" b="1" dirty="0" smtClean="0">
                <a:solidFill>
                  <a:srgbClr val="000066"/>
                </a:solidFill>
              </a:rPr>
              <a:t>事务等待图是一个有向图</a:t>
            </a:r>
            <a:r>
              <a:rPr lang="en-US" altLang="zh-CN" b="1" i="1" dirty="0" smtClean="0">
                <a:solidFill>
                  <a:srgbClr val="000066"/>
                </a:solidFill>
              </a:rPr>
              <a:t>G</a:t>
            </a:r>
            <a:r>
              <a:rPr lang="en-US" altLang="zh-CN" b="1" dirty="0" smtClean="0">
                <a:solidFill>
                  <a:srgbClr val="000066"/>
                </a:solidFill>
              </a:rPr>
              <a:t>=(</a:t>
            </a:r>
            <a:r>
              <a:rPr lang="en-US" altLang="zh-CN" b="1" i="1" dirty="0" smtClean="0">
                <a:solidFill>
                  <a:srgbClr val="000066"/>
                </a:solidFill>
              </a:rPr>
              <a:t>T</a:t>
            </a:r>
            <a:r>
              <a:rPr lang="zh-CN" altLang="en-US" b="1" dirty="0" smtClean="0">
                <a:solidFill>
                  <a:srgbClr val="000066"/>
                </a:solidFill>
              </a:rPr>
              <a:t>，</a:t>
            </a:r>
            <a:r>
              <a:rPr lang="en-US" altLang="zh-CN" b="1" i="1" dirty="0" smtClean="0">
                <a:solidFill>
                  <a:srgbClr val="000066"/>
                </a:solidFill>
              </a:rPr>
              <a:t>U</a:t>
            </a:r>
            <a:r>
              <a:rPr lang="en-US" altLang="zh-CN" b="1" dirty="0" smtClean="0">
                <a:solidFill>
                  <a:srgbClr val="000066"/>
                </a:solidFill>
              </a:rPr>
              <a:t>)</a:t>
            </a:r>
          </a:p>
          <a:p>
            <a:pPr lvl="1" eaLnBrk="1" hangingPunct="1">
              <a:lnSpc>
                <a:spcPct val="110000"/>
              </a:lnSpc>
            </a:pPr>
            <a:r>
              <a:rPr lang="en-US" altLang="zh-CN" b="1" i="1" dirty="0" smtClean="0">
                <a:solidFill>
                  <a:srgbClr val="000066"/>
                </a:solidFill>
              </a:rPr>
              <a:t>T</a:t>
            </a:r>
            <a:r>
              <a:rPr lang="zh-CN" altLang="en-US" b="1" dirty="0" smtClean="0">
                <a:solidFill>
                  <a:srgbClr val="000066"/>
                </a:solidFill>
              </a:rPr>
              <a:t>为结点的集合：每个结点表示正运行的事务</a:t>
            </a:r>
          </a:p>
          <a:p>
            <a:pPr lvl="1" eaLnBrk="1" hangingPunct="1">
              <a:lnSpc>
                <a:spcPct val="110000"/>
              </a:lnSpc>
            </a:pPr>
            <a:r>
              <a:rPr lang="en-US" altLang="zh-CN" b="1" i="1" dirty="0" smtClean="0">
                <a:solidFill>
                  <a:srgbClr val="000066"/>
                </a:solidFill>
              </a:rPr>
              <a:t>U</a:t>
            </a:r>
            <a:r>
              <a:rPr lang="zh-CN" altLang="en-US" b="1" dirty="0" smtClean="0">
                <a:solidFill>
                  <a:srgbClr val="000066"/>
                </a:solidFill>
              </a:rPr>
              <a:t>为边的集合：每条边表示事务等待的情况</a:t>
            </a:r>
          </a:p>
          <a:p>
            <a:pPr lvl="1" eaLnBrk="1" hangingPunct="1">
              <a:lnSpc>
                <a:spcPct val="110000"/>
              </a:lnSpc>
            </a:pPr>
            <a:r>
              <a:rPr lang="zh-CN" altLang="en-US" b="1" dirty="0" smtClean="0">
                <a:solidFill>
                  <a:srgbClr val="000066"/>
                </a:solidFill>
              </a:rPr>
              <a:t>若</a:t>
            </a:r>
            <a:r>
              <a:rPr lang="en-US" altLang="zh-CN" b="1" dirty="0" err="1" smtClean="0">
                <a:solidFill>
                  <a:srgbClr val="000066"/>
                </a:solidFill>
              </a:rPr>
              <a:t>T</a:t>
            </a:r>
            <a:r>
              <a:rPr lang="en-US" altLang="zh-CN" b="1" baseline="-25000" dirty="0" err="1" smtClean="0">
                <a:solidFill>
                  <a:srgbClr val="000066"/>
                </a:solidFill>
              </a:rPr>
              <a:t>1</a:t>
            </a:r>
            <a:r>
              <a:rPr lang="zh-CN" altLang="en-US" b="1" dirty="0" smtClean="0">
                <a:solidFill>
                  <a:srgbClr val="000066"/>
                </a:solidFill>
              </a:rPr>
              <a:t>等待</a:t>
            </a:r>
            <a:r>
              <a:rPr lang="en-US" altLang="zh-CN" b="1" dirty="0" err="1" smtClean="0">
                <a:solidFill>
                  <a:srgbClr val="000066"/>
                </a:solidFill>
              </a:rPr>
              <a:t>T</a:t>
            </a:r>
            <a:r>
              <a:rPr lang="en-US" altLang="zh-CN" b="1" baseline="-25000" dirty="0" err="1" smtClean="0">
                <a:solidFill>
                  <a:srgbClr val="000066"/>
                </a:solidFill>
              </a:rPr>
              <a:t>2</a:t>
            </a:r>
            <a:r>
              <a:rPr lang="zh-CN" altLang="en-US" b="1" dirty="0" smtClean="0">
                <a:solidFill>
                  <a:srgbClr val="000066"/>
                </a:solidFill>
              </a:rPr>
              <a:t>，则</a:t>
            </a:r>
            <a:r>
              <a:rPr lang="en-US" altLang="zh-CN" b="1" dirty="0" err="1" smtClean="0">
                <a:solidFill>
                  <a:srgbClr val="000066"/>
                </a:solidFill>
              </a:rPr>
              <a:t>T</a:t>
            </a:r>
            <a:r>
              <a:rPr lang="en-US" altLang="zh-CN" b="1" baseline="-25000" dirty="0" err="1" smtClean="0">
                <a:solidFill>
                  <a:srgbClr val="000066"/>
                </a:solidFill>
              </a:rPr>
              <a:t>1</a:t>
            </a:r>
            <a:r>
              <a:rPr lang="zh-CN" altLang="en-US" b="1" dirty="0" smtClean="0">
                <a:solidFill>
                  <a:srgbClr val="000066"/>
                </a:solidFill>
              </a:rPr>
              <a:t>，</a:t>
            </a:r>
            <a:r>
              <a:rPr lang="en-US" altLang="zh-CN" b="1" dirty="0" err="1" smtClean="0">
                <a:solidFill>
                  <a:srgbClr val="000066"/>
                </a:solidFill>
              </a:rPr>
              <a:t>T</a:t>
            </a:r>
            <a:r>
              <a:rPr lang="en-US" altLang="zh-CN" b="1" baseline="-25000" dirty="0" err="1" smtClean="0">
                <a:solidFill>
                  <a:srgbClr val="000066"/>
                </a:solidFill>
              </a:rPr>
              <a:t>2</a:t>
            </a:r>
            <a:r>
              <a:rPr lang="zh-CN" altLang="en-US" b="1" dirty="0" smtClean="0">
                <a:solidFill>
                  <a:srgbClr val="000066"/>
                </a:solidFill>
              </a:rPr>
              <a:t>之间划一条有向边，从</a:t>
            </a:r>
            <a:r>
              <a:rPr lang="en-US" altLang="zh-CN" b="1" dirty="0" err="1" smtClean="0">
                <a:solidFill>
                  <a:srgbClr val="000066"/>
                </a:solidFill>
              </a:rPr>
              <a:t>T</a:t>
            </a:r>
            <a:r>
              <a:rPr lang="en-US" altLang="zh-CN" b="1" baseline="-25000" dirty="0" err="1" smtClean="0">
                <a:solidFill>
                  <a:srgbClr val="000066"/>
                </a:solidFill>
              </a:rPr>
              <a:t>1</a:t>
            </a:r>
            <a:r>
              <a:rPr lang="zh-CN" altLang="en-US" b="1" dirty="0" smtClean="0">
                <a:solidFill>
                  <a:srgbClr val="000066"/>
                </a:solidFill>
              </a:rPr>
              <a:t>指向</a:t>
            </a:r>
            <a:r>
              <a:rPr lang="en-US" altLang="zh-CN" b="1" dirty="0" err="1" smtClean="0">
                <a:solidFill>
                  <a:srgbClr val="000066"/>
                </a:solidFill>
              </a:rPr>
              <a:t>T</a:t>
            </a:r>
            <a:r>
              <a:rPr lang="en-US" altLang="zh-CN" b="1" baseline="-25000" dirty="0" err="1" smtClean="0">
                <a:solidFill>
                  <a:srgbClr val="000066"/>
                </a:solidFill>
              </a:rPr>
              <a:t>2</a:t>
            </a:r>
            <a:r>
              <a:rPr lang="zh-CN" altLang="en-US" b="1" baseline="-25000" dirty="0" smtClean="0">
                <a:solidFill>
                  <a:srgbClr val="000066"/>
                </a:solidFill>
              </a:rPr>
              <a:t>。</a:t>
            </a:r>
            <a:endParaRPr lang="zh-CN" altLang="en-US" b="1" baseline="-25000" dirty="0" smtClean="0">
              <a:solidFill>
                <a:srgbClr val="000066"/>
              </a:solidFill>
            </a:endParaRPr>
          </a:p>
        </p:txBody>
      </p:sp>
    </p:spTree>
    <p:extLst>
      <p:ext uri="{BB962C8B-B14F-4D97-AF65-F5344CB8AC3E}">
        <p14:creationId xmlns:p14="http://schemas.microsoft.com/office/powerpoint/2010/main" val="38190673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0" dur="500"/>
                                        <p:tgtEl>
                                          <p:spTgt spid="6">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3" dur="500"/>
                                        <p:tgtEl>
                                          <p:spTgt spid="6">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6" dur="500"/>
                                        <p:tgtEl>
                                          <p:spTgt spid="6">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randombar(horizontal)">
                                      <p:cBhvr>
                                        <p:cTn id="1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9.2.2 </a:t>
            </a:r>
            <a:r>
              <a:rPr lang="zh-CN" altLang="en-US" sz="2800" b="1" dirty="0">
                <a:solidFill>
                  <a:schemeClr val="bg1"/>
                </a:solidFill>
                <a:latin typeface="微软雅黑" panose="020B0503020204020204" pitchFamily="34" charset="-122"/>
                <a:ea typeface="微软雅黑" panose="020B0503020204020204" pitchFamily="34" charset="-122"/>
              </a:rPr>
              <a:t>封锁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5" name="Group 3"/>
          <p:cNvGrpSpPr>
            <a:grpSpLocks/>
          </p:cNvGrpSpPr>
          <p:nvPr/>
        </p:nvGrpSpPr>
        <p:grpSpPr bwMode="auto">
          <a:xfrm>
            <a:off x="2570163" y="1004743"/>
            <a:ext cx="6337300" cy="2525857"/>
            <a:chOff x="1937" y="1084"/>
            <a:chExt cx="3992" cy="1631"/>
          </a:xfrm>
        </p:grpSpPr>
        <p:graphicFrame>
          <p:nvGraphicFramePr>
            <p:cNvPr id="6" name="Object 4"/>
            <p:cNvGraphicFramePr>
              <a:graphicFrameLocks noChangeAspect="1"/>
            </p:cNvGraphicFramePr>
            <p:nvPr>
              <p:extLst>
                <p:ext uri="{D42A27DB-BD31-4B8C-83A1-F6EECF244321}">
                  <p14:modId xmlns:p14="http://schemas.microsoft.com/office/powerpoint/2010/main" val="1136156903"/>
                </p:ext>
              </p:extLst>
            </p:nvPr>
          </p:nvGraphicFramePr>
          <p:xfrm>
            <a:off x="1937" y="1084"/>
            <a:ext cx="3992" cy="1268"/>
          </p:xfrm>
          <a:graphic>
            <a:graphicData uri="http://schemas.openxmlformats.org/presentationml/2006/ole">
              <mc:AlternateContent xmlns:mc="http://schemas.openxmlformats.org/markup-compatibility/2006">
                <mc:Choice xmlns:v="urn:schemas-microsoft-com:vml" Requires="v">
                  <p:oleObj spid="_x0000_s1046" name="图片" r:id="rId4" imgW="2244240" imgH="713160" progId="Word.Picture.8">
                    <p:embed/>
                  </p:oleObj>
                </mc:Choice>
                <mc:Fallback>
                  <p:oleObj name="图片" r:id="rId4" imgW="2244240" imgH="7131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7" y="1084"/>
                          <a:ext cx="3992" cy="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5"/>
            <p:cNvSpPr txBox="1">
              <a:spLocks noChangeArrowheads="1"/>
            </p:cNvSpPr>
            <p:nvPr/>
          </p:nvSpPr>
          <p:spPr bwMode="auto">
            <a:xfrm>
              <a:off x="2605" y="2478"/>
              <a:ext cx="11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endParaRPr lang="zh-CN" altLang="zh-CN" sz="1800">
                <a:solidFill>
                  <a:srgbClr val="000066"/>
                </a:solidFill>
                <a:latin typeface="Times New Roman" panose="02020603050405020304" pitchFamily="18" charset="0"/>
                <a:ea typeface="宋体" panose="02010600030101010101" pitchFamily="2" charset="-122"/>
              </a:endParaRPr>
            </a:p>
          </p:txBody>
        </p:sp>
      </p:grpSp>
      <p:sp>
        <p:nvSpPr>
          <p:cNvPr id="8" name="Rectangle 6"/>
          <p:cNvSpPr>
            <a:spLocks noChangeArrowheads="1"/>
          </p:cNvSpPr>
          <p:nvPr/>
        </p:nvSpPr>
        <p:spPr bwMode="auto">
          <a:xfrm>
            <a:off x="684212" y="3213100"/>
            <a:ext cx="10745787"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10000"/>
              </a:lnSpc>
              <a:spcBef>
                <a:spcPct val="20000"/>
              </a:spcBef>
              <a:buClr>
                <a:srgbClr val="FFFF66"/>
              </a:buClr>
            </a:pPr>
            <a:r>
              <a:rPr kumimoji="1" lang="zh-CN" altLang="en-US" sz="2400" dirty="0">
                <a:solidFill>
                  <a:srgbClr val="000066"/>
                </a:solidFill>
                <a:latin typeface="Times New Roman" panose="02020603050405020304" pitchFamily="18" charset="0"/>
                <a:ea typeface="宋体" panose="02010600030101010101" pitchFamily="2" charset="-122"/>
              </a:rPr>
              <a:t>并发控制子系统周期性地检测事务等待图，如果发现图中</a:t>
            </a:r>
          </a:p>
          <a:p>
            <a:pPr algn="l" eaLnBrk="1" hangingPunct="1">
              <a:lnSpc>
                <a:spcPct val="110000"/>
              </a:lnSpc>
              <a:spcBef>
                <a:spcPct val="20000"/>
              </a:spcBef>
              <a:buClr>
                <a:srgbClr val="FFFF66"/>
              </a:buClr>
            </a:pPr>
            <a:r>
              <a:rPr kumimoji="1" lang="zh-CN" altLang="en-US" sz="2400" dirty="0">
                <a:solidFill>
                  <a:srgbClr val="000066"/>
                </a:solidFill>
                <a:latin typeface="Times New Roman" panose="02020603050405020304" pitchFamily="18" charset="0"/>
                <a:ea typeface="宋体" panose="02010600030101010101" pitchFamily="2" charset="-122"/>
              </a:rPr>
              <a:t>存在回路，则表示系统中出现了死锁。</a:t>
            </a:r>
          </a:p>
        </p:txBody>
      </p:sp>
      <p:sp>
        <p:nvSpPr>
          <p:cNvPr id="9" name="Rectangle 7"/>
          <p:cNvSpPr txBox="1">
            <a:spLocks noChangeArrowheads="1"/>
          </p:cNvSpPr>
          <p:nvPr/>
        </p:nvSpPr>
        <p:spPr bwMode="auto">
          <a:xfrm>
            <a:off x="395288" y="4437063"/>
            <a:ext cx="11796712" cy="172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zh-CN" altLang="en-US" b="1" dirty="0" smtClean="0">
                <a:solidFill>
                  <a:srgbClr val="CC3300"/>
                </a:solidFill>
              </a:rPr>
              <a:t>解除死锁：</a:t>
            </a:r>
            <a:r>
              <a:rPr lang="zh-CN" altLang="en-US" b="1" dirty="0" smtClean="0">
                <a:solidFill>
                  <a:srgbClr val="000066"/>
                </a:solidFill>
              </a:rPr>
              <a:t>选择一个处理死锁代价最小的事务，将其撤消，释放此事务持有的所有的锁，使其它事务能继续运行下去。</a:t>
            </a:r>
            <a:endParaRPr lang="zh-CN" altLang="en-US" b="1" dirty="0" smtClean="0">
              <a:solidFill>
                <a:srgbClr val="000066"/>
              </a:solidFill>
            </a:endParaRPr>
          </a:p>
        </p:txBody>
      </p:sp>
    </p:spTree>
    <p:extLst>
      <p:ext uri="{BB962C8B-B14F-4D97-AF65-F5344CB8AC3E}">
        <p14:creationId xmlns:p14="http://schemas.microsoft.com/office/powerpoint/2010/main" val="3677239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ox(in)">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684213" y="908050"/>
            <a:ext cx="11306896"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05000"/>
              </a:lnSpc>
              <a:spcBef>
                <a:spcPct val="5000"/>
              </a:spcBef>
              <a:buClr>
                <a:schemeClr val="accent1"/>
              </a:buClr>
            </a:pPr>
            <a:r>
              <a:rPr kumimoji="1" lang="zh-CN" altLang="en-US" sz="2800" dirty="0" smtClean="0">
                <a:solidFill>
                  <a:srgbClr val="000066"/>
                </a:solidFill>
                <a:latin typeface="Tahoma" panose="020B0604030504040204" pitchFamily="34" charset="0"/>
                <a:ea typeface="宋体" panose="02010600030101010101" pitchFamily="2" charset="-122"/>
              </a:rPr>
              <a:t>由</a:t>
            </a:r>
            <a:r>
              <a:rPr kumimoji="1" lang="zh-CN" altLang="en-US" sz="2800" dirty="0">
                <a:solidFill>
                  <a:srgbClr val="000066"/>
                </a:solidFill>
                <a:latin typeface="Tahoma" panose="020B0604030504040204" pitchFamily="34" charset="0"/>
                <a:ea typeface="宋体" panose="02010600030101010101" pitchFamily="2" charset="-122"/>
              </a:rPr>
              <a:t>于计算机系统对并发操作的调度是</a:t>
            </a:r>
            <a:r>
              <a:rPr kumimoji="1" lang="zh-CN" altLang="en-US" sz="2800" dirty="0">
                <a:solidFill>
                  <a:srgbClr val="CC3300"/>
                </a:solidFill>
                <a:latin typeface="Tahoma" panose="020B0604030504040204" pitchFamily="34" charset="0"/>
                <a:ea typeface="宋体" panose="02010600030101010101" pitchFamily="2" charset="-122"/>
              </a:rPr>
              <a:t>随机</a:t>
            </a:r>
            <a:r>
              <a:rPr kumimoji="1" lang="zh-CN" altLang="en-US" sz="2800" dirty="0">
                <a:solidFill>
                  <a:srgbClr val="000066"/>
                </a:solidFill>
                <a:latin typeface="Tahoma" panose="020B0604030504040204" pitchFamily="34" charset="0"/>
                <a:ea typeface="宋体" panose="02010600030101010101" pitchFamily="2" charset="-122"/>
              </a:rPr>
              <a:t>的，而且不同的调度可能会产生不同的结果：</a:t>
            </a:r>
          </a:p>
          <a:p>
            <a:pPr algn="l" eaLnBrk="1" hangingPunct="1">
              <a:lnSpc>
                <a:spcPct val="105000"/>
              </a:lnSpc>
              <a:spcBef>
                <a:spcPct val="5000"/>
              </a:spcBef>
              <a:buClr>
                <a:schemeClr val="accent1"/>
              </a:buClr>
            </a:pPr>
            <a:r>
              <a:rPr kumimoji="1" lang="zh-CN" altLang="en-US" sz="2800" dirty="0">
                <a:solidFill>
                  <a:srgbClr val="000066"/>
                </a:solidFill>
                <a:latin typeface="Tahoma" panose="020B0604030504040204" pitchFamily="34" charset="0"/>
                <a:ea typeface="宋体" panose="02010600030101010101" pitchFamily="2" charset="-122"/>
              </a:rPr>
              <a:t>一</a:t>
            </a:r>
            <a:r>
              <a:rPr kumimoji="1" lang="en-US" altLang="zh-CN" sz="2800" dirty="0">
                <a:solidFill>
                  <a:srgbClr val="000066"/>
                </a:solidFill>
                <a:latin typeface="Tahoma" panose="020B0604030504040204" pitchFamily="34" charset="0"/>
                <a:ea typeface="宋体" panose="02010600030101010101" pitchFamily="2" charset="-122"/>
              </a:rPr>
              <a:t>. </a:t>
            </a:r>
            <a:r>
              <a:rPr kumimoji="1" lang="zh-CN" altLang="en-US" sz="2800" dirty="0">
                <a:solidFill>
                  <a:srgbClr val="000066"/>
                </a:solidFill>
                <a:latin typeface="Tahoma" panose="020B0604030504040204" pitchFamily="34" charset="0"/>
                <a:ea typeface="宋体" panose="02010600030101010101" pitchFamily="2" charset="-122"/>
              </a:rPr>
              <a:t>什么样的并发操作调度是正确的？</a:t>
            </a:r>
          </a:p>
          <a:p>
            <a:pPr algn="l" eaLnBrk="1" hangingPunct="1">
              <a:lnSpc>
                <a:spcPct val="105000"/>
              </a:lnSpc>
              <a:spcBef>
                <a:spcPct val="5000"/>
              </a:spcBef>
              <a:buClr>
                <a:schemeClr val="accent1"/>
              </a:buClr>
            </a:pPr>
            <a:r>
              <a:rPr kumimoji="1" lang="zh-CN" altLang="en-US" sz="2800" dirty="0">
                <a:solidFill>
                  <a:srgbClr val="000066"/>
                </a:solidFill>
                <a:latin typeface="Tahoma" panose="020B0604030504040204" pitchFamily="34" charset="0"/>
                <a:ea typeface="宋体" panose="02010600030101010101" pitchFamily="2" charset="-122"/>
              </a:rPr>
              <a:t>二</a:t>
            </a:r>
            <a:r>
              <a:rPr kumimoji="1" lang="en-US" altLang="zh-CN" sz="2800" dirty="0">
                <a:solidFill>
                  <a:srgbClr val="000066"/>
                </a:solidFill>
                <a:latin typeface="Tahoma" panose="020B0604030504040204" pitchFamily="34" charset="0"/>
                <a:ea typeface="宋体" panose="02010600030101010101" pitchFamily="2" charset="-122"/>
              </a:rPr>
              <a:t>. </a:t>
            </a:r>
            <a:r>
              <a:rPr kumimoji="1" lang="zh-CN" altLang="en-US" sz="2800" dirty="0">
                <a:solidFill>
                  <a:srgbClr val="000066"/>
                </a:solidFill>
                <a:latin typeface="Tahoma" panose="020B0604030504040204" pitchFamily="34" charset="0"/>
                <a:ea typeface="宋体" panose="02010600030101010101" pitchFamily="2" charset="-122"/>
              </a:rPr>
              <a:t>如何保证并发操作调度的正确性？</a:t>
            </a:r>
          </a:p>
        </p:txBody>
      </p:sp>
      <p:sp>
        <p:nvSpPr>
          <p:cNvPr id="7" name="Rectangle 5"/>
          <p:cNvSpPr>
            <a:spLocks noChangeArrowheads="1"/>
          </p:cNvSpPr>
          <p:nvPr/>
        </p:nvSpPr>
        <p:spPr bwMode="auto">
          <a:xfrm>
            <a:off x="468313" y="29241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105000"/>
              </a:lnSpc>
              <a:spcBef>
                <a:spcPct val="5000"/>
              </a:spcBef>
              <a:buClr>
                <a:srgbClr val="FFFF66"/>
              </a:buClr>
            </a:pPr>
            <a:r>
              <a:rPr kumimoji="1" lang="zh-CN" altLang="en-US" sz="2800">
                <a:solidFill>
                  <a:srgbClr val="CC3300"/>
                </a:solidFill>
                <a:latin typeface="Tahoma" panose="020B0604030504040204" pitchFamily="34" charset="0"/>
                <a:ea typeface="宋体" panose="02010600030101010101" pitchFamily="2" charset="-122"/>
              </a:rPr>
              <a:t>一</a:t>
            </a:r>
            <a:r>
              <a:rPr kumimoji="1" lang="en-US" altLang="zh-CN" sz="2800">
                <a:solidFill>
                  <a:srgbClr val="CC3300"/>
                </a:solidFill>
                <a:latin typeface="Tahoma" panose="020B0604030504040204" pitchFamily="34" charset="0"/>
                <a:ea typeface="宋体" panose="02010600030101010101" pitchFamily="2" charset="-122"/>
              </a:rPr>
              <a:t>. </a:t>
            </a:r>
            <a:r>
              <a:rPr kumimoji="1" lang="zh-CN" altLang="en-US" sz="2800">
                <a:solidFill>
                  <a:srgbClr val="CC3300"/>
                </a:solidFill>
                <a:latin typeface="Tahoma" panose="020B0604030504040204" pitchFamily="34" charset="0"/>
                <a:ea typeface="宋体" panose="02010600030101010101" pitchFamily="2" charset="-122"/>
              </a:rPr>
              <a:t>什么样的并发操作调度是正确的？</a:t>
            </a:r>
          </a:p>
        </p:txBody>
      </p:sp>
      <p:sp>
        <p:nvSpPr>
          <p:cNvPr id="8" name="Rectangle 6"/>
          <p:cNvSpPr txBox="1">
            <a:spLocks noChangeArrowheads="1"/>
          </p:cNvSpPr>
          <p:nvPr/>
        </p:nvSpPr>
        <p:spPr bwMode="auto">
          <a:xfrm>
            <a:off x="611188" y="3644900"/>
            <a:ext cx="11255230" cy="2305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zh-CN" altLang="en-US" b="1" dirty="0" smtClean="0">
                <a:solidFill>
                  <a:schemeClr val="accent2"/>
                </a:solidFill>
              </a:rPr>
              <a:t>将所有事务串行起来的调度策略一定是正确的调度策略。</a:t>
            </a:r>
          </a:p>
          <a:p>
            <a:pPr eaLnBrk="1" hangingPunct="1">
              <a:lnSpc>
                <a:spcPct val="150000"/>
              </a:lnSpc>
            </a:pPr>
            <a:r>
              <a:rPr lang="zh-CN" altLang="en-US" b="1" dirty="0" smtClean="0">
                <a:solidFill>
                  <a:schemeClr val="accent2"/>
                </a:solidFill>
              </a:rPr>
              <a:t>多个事务的并行执行是正确的，当且仅当其结果与按某一次序串行地执行这些事务时的结果相同</a:t>
            </a:r>
            <a:r>
              <a:rPr lang="en-US" altLang="zh-CN" b="1" dirty="0" smtClean="0">
                <a:solidFill>
                  <a:schemeClr val="accent2"/>
                </a:solidFill>
              </a:rPr>
              <a:t>,</a:t>
            </a:r>
            <a:r>
              <a:rPr lang="zh-CN" altLang="en-US" b="1" dirty="0" smtClean="0">
                <a:solidFill>
                  <a:schemeClr val="accent2"/>
                </a:solidFill>
              </a:rPr>
              <a:t>这种调度策略称为</a:t>
            </a:r>
            <a:r>
              <a:rPr lang="zh-CN" altLang="en-US" b="1" dirty="0" smtClean="0">
                <a:solidFill>
                  <a:srgbClr val="FF3300"/>
                </a:solidFill>
              </a:rPr>
              <a:t>可串行化的调度</a:t>
            </a:r>
            <a:r>
              <a:rPr lang="zh-CN" altLang="en-US" b="1" dirty="0" smtClean="0">
                <a:solidFill>
                  <a:schemeClr val="accent2"/>
                </a:solidFill>
              </a:rPr>
              <a:t>。</a:t>
            </a:r>
            <a:endParaRPr lang="zh-CN" altLang="en-US" b="1" dirty="0" smtClean="0">
              <a:solidFill>
                <a:schemeClr val="accent2"/>
              </a:solidFill>
            </a:endParaRPr>
          </a:p>
        </p:txBody>
      </p:sp>
    </p:spTree>
    <p:extLst>
      <p:ext uri="{BB962C8B-B14F-4D97-AF65-F5344CB8AC3E}">
        <p14:creationId xmlns:p14="http://schemas.microsoft.com/office/powerpoint/2010/main" val="34787193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959427" y="924791"/>
            <a:ext cx="80772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C00000"/>
              </a:buClr>
              <a:buFont typeface="Wingdings" panose="05000000000000000000" pitchFamily="2" charset="2"/>
              <a:buChar char="Ø"/>
            </a:pPr>
            <a:r>
              <a:rPr lang="zh-CN" altLang="en-US" b="1" dirty="0" smtClean="0">
                <a:solidFill>
                  <a:srgbClr val="CC3300"/>
                </a:solidFill>
              </a:rPr>
              <a:t>可串行性是并发事务正确性的准则。</a:t>
            </a:r>
          </a:p>
          <a:p>
            <a:pPr eaLnBrk="1" hangingPunct="1">
              <a:buClr>
                <a:srgbClr val="C00000"/>
              </a:buClr>
              <a:buFont typeface="Wingdings" panose="05000000000000000000" pitchFamily="2" charset="2"/>
              <a:buChar char="Ø"/>
            </a:pPr>
            <a:r>
              <a:rPr lang="zh-CN" altLang="en-US" b="1" dirty="0" smtClean="0">
                <a:solidFill>
                  <a:srgbClr val="CC3300"/>
                </a:solidFill>
              </a:rPr>
              <a:t>一个给定的并发调度，可串行化</a:t>
            </a:r>
            <a:r>
              <a:rPr lang="en-US" altLang="zh-CN" b="1" dirty="0" smtClean="0">
                <a:solidFill>
                  <a:srgbClr val="CC3300"/>
                </a:solidFill>
              </a:rPr>
              <a:t>&lt;</a:t>
            </a:r>
            <a:r>
              <a:rPr lang="zh-CN" altLang="en-US" b="1" dirty="0" smtClean="0">
                <a:solidFill>
                  <a:srgbClr val="CC3300"/>
                </a:solidFill>
              </a:rPr>
              <a:t>＝</a:t>
            </a:r>
            <a:r>
              <a:rPr lang="en-US" altLang="zh-CN" b="1" dirty="0" smtClean="0">
                <a:solidFill>
                  <a:srgbClr val="CC3300"/>
                </a:solidFill>
              </a:rPr>
              <a:t>&gt;</a:t>
            </a:r>
            <a:r>
              <a:rPr lang="zh-CN" altLang="en-US" b="1" dirty="0" smtClean="0">
                <a:solidFill>
                  <a:srgbClr val="CC3300"/>
                </a:solidFill>
              </a:rPr>
              <a:t>正确调度</a:t>
            </a:r>
            <a:endParaRPr lang="zh-CN" altLang="en-US" b="1" dirty="0" smtClean="0">
              <a:solidFill>
                <a:srgbClr val="CC3300"/>
              </a:solidFill>
            </a:endParaRPr>
          </a:p>
        </p:txBody>
      </p:sp>
      <p:sp>
        <p:nvSpPr>
          <p:cNvPr id="6" name="Rectangle 4"/>
          <p:cNvSpPr>
            <a:spLocks noChangeArrowheads="1"/>
          </p:cNvSpPr>
          <p:nvPr/>
        </p:nvSpPr>
        <p:spPr bwMode="auto">
          <a:xfrm>
            <a:off x="1111827" y="2067791"/>
            <a:ext cx="8077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buClr>
                <a:srgbClr val="FFFF66"/>
              </a:buClr>
            </a:pPr>
            <a:r>
              <a:rPr kumimoji="1" lang="zh-CN" altLang="en-US" sz="2800">
                <a:solidFill>
                  <a:srgbClr val="000066"/>
                </a:solidFill>
                <a:latin typeface="Tahoma" panose="020B0604030504040204" pitchFamily="34" charset="0"/>
                <a:ea typeface="宋体" panose="02010600030101010101" pitchFamily="2" charset="-122"/>
              </a:rPr>
              <a:t>例：现在有两个事务，分别包含下列操作：</a:t>
            </a:r>
          </a:p>
          <a:p>
            <a:pPr lvl="1" algn="l" eaLnBrk="1" hangingPunct="1">
              <a:lnSpc>
                <a:spcPct val="120000"/>
              </a:lnSpc>
              <a:spcBef>
                <a:spcPct val="20000"/>
              </a:spcBef>
              <a:buClr>
                <a:schemeClr val="hlink"/>
              </a:buClr>
            </a:pPr>
            <a:r>
              <a:rPr kumimoji="1" lang="zh-CN" altLang="en-US" sz="2800">
                <a:solidFill>
                  <a:srgbClr val="000066"/>
                </a:solidFill>
                <a:latin typeface="Tahoma" panose="020B0604030504040204" pitchFamily="34" charset="0"/>
                <a:ea typeface="宋体" panose="02010600030101010101" pitchFamily="2" charset="-122"/>
              </a:rPr>
              <a:t>        　 事务</a:t>
            </a:r>
            <a:r>
              <a:rPr kumimoji="1" lang="en-US" altLang="zh-CN" sz="2800">
                <a:solidFill>
                  <a:srgbClr val="000066"/>
                </a:solidFill>
                <a:latin typeface="Tahoma" panose="020B0604030504040204" pitchFamily="34" charset="0"/>
                <a:ea typeface="宋体" panose="02010600030101010101" pitchFamily="2" charset="-122"/>
              </a:rPr>
              <a:t>T1</a:t>
            </a:r>
            <a:r>
              <a:rPr kumimoji="1" lang="zh-CN" altLang="en-US" sz="2800">
                <a:solidFill>
                  <a:srgbClr val="000066"/>
                </a:solidFill>
                <a:latin typeface="Tahoma" panose="020B0604030504040204" pitchFamily="34" charset="0"/>
                <a:ea typeface="宋体" panose="02010600030101010101" pitchFamily="2" charset="-122"/>
              </a:rPr>
              <a:t>：读</a:t>
            </a:r>
            <a:r>
              <a:rPr kumimoji="1" lang="en-US" altLang="zh-CN" sz="2800">
                <a:solidFill>
                  <a:srgbClr val="000066"/>
                </a:solidFill>
                <a:latin typeface="Tahoma" panose="020B0604030504040204" pitchFamily="34" charset="0"/>
                <a:ea typeface="宋体" panose="02010600030101010101" pitchFamily="2" charset="-122"/>
              </a:rPr>
              <a:t>B</a:t>
            </a:r>
            <a:r>
              <a:rPr kumimoji="1" lang="zh-CN" altLang="en-US" sz="2800">
                <a:solidFill>
                  <a:srgbClr val="000066"/>
                </a:solidFill>
                <a:latin typeface="Tahoma" panose="020B0604030504040204" pitchFamily="34" charset="0"/>
                <a:ea typeface="宋体" panose="02010600030101010101" pitchFamily="2" charset="-122"/>
              </a:rPr>
              <a:t>；</a:t>
            </a:r>
            <a:r>
              <a:rPr kumimoji="1" lang="en-US" altLang="zh-CN" sz="2800">
                <a:solidFill>
                  <a:srgbClr val="000066"/>
                </a:solidFill>
                <a:latin typeface="Tahoma" panose="020B0604030504040204" pitchFamily="34" charset="0"/>
                <a:ea typeface="宋体" panose="02010600030101010101" pitchFamily="2" charset="-122"/>
              </a:rPr>
              <a:t>A=B-1</a:t>
            </a:r>
            <a:r>
              <a:rPr kumimoji="1" lang="zh-CN" altLang="en-US" sz="2800">
                <a:solidFill>
                  <a:srgbClr val="000066"/>
                </a:solidFill>
                <a:latin typeface="Tahoma" panose="020B0604030504040204" pitchFamily="34" charset="0"/>
                <a:ea typeface="宋体" panose="02010600030101010101" pitchFamily="2" charset="-122"/>
              </a:rPr>
              <a:t>；写回</a:t>
            </a:r>
            <a:r>
              <a:rPr kumimoji="1" lang="en-US" altLang="zh-CN" sz="2800">
                <a:solidFill>
                  <a:srgbClr val="000066"/>
                </a:solidFill>
                <a:latin typeface="Tahoma" panose="020B0604030504040204" pitchFamily="34" charset="0"/>
                <a:ea typeface="宋体" panose="02010600030101010101" pitchFamily="2" charset="-122"/>
              </a:rPr>
              <a:t>A</a:t>
            </a:r>
            <a:r>
              <a:rPr kumimoji="1" lang="zh-CN" altLang="en-US" sz="2800">
                <a:solidFill>
                  <a:srgbClr val="000066"/>
                </a:solidFill>
                <a:latin typeface="Tahoma" panose="020B0604030504040204" pitchFamily="34" charset="0"/>
                <a:ea typeface="宋体" panose="02010600030101010101" pitchFamily="2" charset="-122"/>
              </a:rPr>
              <a:t>；</a:t>
            </a:r>
          </a:p>
          <a:p>
            <a:pPr lvl="1" algn="l" eaLnBrk="1" hangingPunct="1">
              <a:lnSpc>
                <a:spcPct val="120000"/>
              </a:lnSpc>
              <a:spcBef>
                <a:spcPct val="20000"/>
              </a:spcBef>
              <a:buClr>
                <a:schemeClr val="hlink"/>
              </a:buClr>
            </a:pPr>
            <a:r>
              <a:rPr kumimoji="1" lang="zh-CN" altLang="en-US" sz="2800">
                <a:solidFill>
                  <a:srgbClr val="000066"/>
                </a:solidFill>
                <a:latin typeface="Tahoma" panose="020B0604030504040204" pitchFamily="34" charset="0"/>
                <a:ea typeface="宋体" panose="02010600030101010101" pitchFamily="2" charset="-122"/>
              </a:rPr>
              <a:t>             事务</a:t>
            </a:r>
            <a:r>
              <a:rPr kumimoji="1" lang="en-US" altLang="zh-CN" sz="2800">
                <a:solidFill>
                  <a:srgbClr val="000066"/>
                </a:solidFill>
                <a:latin typeface="Tahoma" panose="020B0604030504040204" pitchFamily="34" charset="0"/>
                <a:ea typeface="宋体" panose="02010600030101010101" pitchFamily="2" charset="-122"/>
              </a:rPr>
              <a:t>T2</a:t>
            </a:r>
            <a:r>
              <a:rPr kumimoji="1" lang="zh-CN" altLang="en-US" sz="2800">
                <a:solidFill>
                  <a:srgbClr val="000066"/>
                </a:solidFill>
                <a:latin typeface="Tahoma" panose="020B0604030504040204" pitchFamily="34" charset="0"/>
                <a:ea typeface="宋体" panose="02010600030101010101" pitchFamily="2" charset="-122"/>
              </a:rPr>
              <a:t>：读</a:t>
            </a:r>
            <a:r>
              <a:rPr kumimoji="1" lang="en-US" altLang="zh-CN" sz="2800">
                <a:solidFill>
                  <a:srgbClr val="000066"/>
                </a:solidFill>
                <a:latin typeface="Tahoma" panose="020B0604030504040204" pitchFamily="34" charset="0"/>
                <a:ea typeface="宋体" panose="02010600030101010101" pitchFamily="2" charset="-122"/>
              </a:rPr>
              <a:t>A</a:t>
            </a:r>
            <a:r>
              <a:rPr kumimoji="1" lang="zh-CN" altLang="en-US" sz="2800">
                <a:solidFill>
                  <a:srgbClr val="000066"/>
                </a:solidFill>
                <a:latin typeface="Tahoma" panose="020B0604030504040204" pitchFamily="34" charset="0"/>
                <a:ea typeface="宋体" panose="02010600030101010101" pitchFamily="2" charset="-122"/>
              </a:rPr>
              <a:t>；</a:t>
            </a:r>
            <a:r>
              <a:rPr kumimoji="1" lang="en-US" altLang="zh-CN" sz="2800">
                <a:solidFill>
                  <a:srgbClr val="000066"/>
                </a:solidFill>
                <a:latin typeface="Tahoma" panose="020B0604030504040204" pitchFamily="34" charset="0"/>
                <a:ea typeface="宋体" panose="02010600030101010101" pitchFamily="2" charset="-122"/>
              </a:rPr>
              <a:t>B=A+1</a:t>
            </a:r>
            <a:r>
              <a:rPr kumimoji="1" lang="zh-CN" altLang="en-US" sz="2800">
                <a:solidFill>
                  <a:srgbClr val="000066"/>
                </a:solidFill>
                <a:latin typeface="Tahoma" panose="020B0604030504040204" pitchFamily="34" charset="0"/>
                <a:ea typeface="宋体" panose="02010600030101010101" pitchFamily="2" charset="-122"/>
              </a:rPr>
              <a:t>；写回</a:t>
            </a:r>
            <a:r>
              <a:rPr kumimoji="1" lang="en-US" altLang="zh-CN" sz="2800">
                <a:solidFill>
                  <a:srgbClr val="000066"/>
                </a:solidFill>
                <a:latin typeface="Tahoma" panose="020B0604030504040204" pitchFamily="34" charset="0"/>
                <a:ea typeface="宋体" panose="02010600030101010101" pitchFamily="2" charset="-122"/>
              </a:rPr>
              <a:t>B</a:t>
            </a:r>
            <a:r>
              <a:rPr kumimoji="1" lang="zh-CN" altLang="en-US" sz="2800">
                <a:solidFill>
                  <a:srgbClr val="000066"/>
                </a:solidFill>
                <a:latin typeface="Tahoma" panose="020B0604030504040204" pitchFamily="34" charset="0"/>
                <a:ea typeface="宋体" panose="02010600030101010101" pitchFamily="2" charset="-122"/>
              </a:rPr>
              <a:t>；</a:t>
            </a:r>
          </a:p>
          <a:p>
            <a:pPr lvl="1" algn="l" eaLnBrk="1" hangingPunct="1">
              <a:lnSpc>
                <a:spcPct val="120000"/>
              </a:lnSpc>
              <a:spcBef>
                <a:spcPct val="20000"/>
              </a:spcBef>
              <a:buClr>
                <a:schemeClr val="hlink"/>
              </a:buClr>
            </a:pPr>
            <a:r>
              <a:rPr kumimoji="1" lang="zh-CN" altLang="en-US" sz="2800">
                <a:solidFill>
                  <a:srgbClr val="000066"/>
                </a:solidFill>
                <a:latin typeface="Tahoma" panose="020B0604030504040204" pitchFamily="34" charset="0"/>
                <a:ea typeface="宋体" panose="02010600030101010101" pitchFamily="2" charset="-122"/>
              </a:rPr>
              <a:t>假设</a:t>
            </a:r>
            <a:r>
              <a:rPr kumimoji="1" lang="en-US" altLang="zh-CN" sz="2800">
                <a:solidFill>
                  <a:srgbClr val="000066"/>
                </a:solidFill>
                <a:latin typeface="Tahoma" panose="020B0604030504040204" pitchFamily="34" charset="0"/>
                <a:ea typeface="宋体" panose="02010600030101010101" pitchFamily="2" charset="-122"/>
              </a:rPr>
              <a:t>:A</a:t>
            </a:r>
            <a:r>
              <a:rPr kumimoji="1" lang="zh-CN" altLang="en-US" sz="2800">
                <a:solidFill>
                  <a:srgbClr val="000066"/>
                </a:solidFill>
                <a:latin typeface="Tahoma" panose="020B0604030504040204" pitchFamily="34" charset="0"/>
                <a:ea typeface="宋体" panose="02010600030101010101" pitchFamily="2" charset="-122"/>
              </a:rPr>
              <a:t>，</a:t>
            </a:r>
            <a:r>
              <a:rPr kumimoji="1" lang="en-US" altLang="zh-CN" sz="2800">
                <a:solidFill>
                  <a:srgbClr val="000066"/>
                </a:solidFill>
                <a:latin typeface="Tahoma" panose="020B0604030504040204" pitchFamily="34" charset="0"/>
                <a:ea typeface="宋体" panose="02010600030101010101" pitchFamily="2" charset="-122"/>
              </a:rPr>
              <a:t>B</a:t>
            </a:r>
            <a:r>
              <a:rPr kumimoji="1" lang="zh-CN" altLang="en-US" sz="2800">
                <a:solidFill>
                  <a:srgbClr val="000066"/>
                </a:solidFill>
                <a:latin typeface="Tahoma" panose="020B0604030504040204" pitchFamily="34" charset="0"/>
                <a:ea typeface="宋体" panose="02010600030101010101" pitchFamily="2" charset="-122"/>
              </a:rPr>
              <a:t>的初值均为</a:t>
            </a:r>
            <a:r>
              <a:rPr kumimoji="1" lang="en-US" altLang="zh-CN" sz="2800">
                <a:solidFill>
                  <a:srgbClr val="000066"/>
                </a:solidFill>
                <a:latin typeface="Tahoma" panose="020B0604030504040204" pitchFamily="34" charset="0"/>
                <a:ea typeface="宋体" panose="02010600030101010101" pitchFamily="2" charset="-122"/>
              </a:rPr>
              <a:t>5</a:t>
            </a:r>
            <a:r>
              <a:rPr kumimoji="1" lang="zh-CN" altLang="en-US" sz="2800">
                <a:solidFill>
                  <a:srgbClr val="000066"/>
                </a:solidFill>
                <a:latin typeface="Tahoma" panose="020B0604030504040204" pitchFamily="34" charset="0"/>
                <a:ea typeface="宋体" panose="02010600030101010101" pitchFamily="2" charset="-122"/>
              </a:rPr>
              <a:t>。</a:t>
            </a:r>
          </a:p>
        </p:txBody>
      </p:sp>
      <p:sp>
        <p:nvSpPr>
          <p:cNvPr id="7" name="Rectangle 5"/>
          <p:cNvSpPr>
            <a:spLocks noChangeArrowheads="1"/>
          </p:cNvSpPr>
          <p:nvPr/>
        </p:nvSpPr>
        <p:spPr bwMode="auto">
          <a:xfrm>
            <a:off x="1035627" y="4582391"/>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buClr>
                <a:srgbClr val="FFFF66"/>
              </a:buClr>
            </a:pPr>
            <a:r>
              <a:rPr kumimoji="1" lang="zh-CN" altLang="en-US" sz="2800">
                <a:solidFill>
                  <a:srgbClr val="000066"/>
                </a:solidFill>
                <a:latin typeface="Tahoma" panose="020B0604030504040204" pitchFamily="34" charset="0"/>
                <a:ea typeface="宋体" panose="02010600030101010101" pitchFamily="2" charset="-122"/>
              </a:rPr>
              <a:t>则：若</a:t>
            </a:r>
            <a:r>
              <a:rPr kumimoji="1" lang="en-US" altLang="zh-CN" sz="2800">
                <a:solidFill>
                  <a:srgbClr val="000066"/>
                </a:solidFill>
                <a:latin typeface="Tahoma" panose="020B0604030504040204" pitchFamily="34" charset="0"/>
                <a:ea typeface="宋体" panose="02010600030101010101" pitchFamily="2" charset="-122"/>
              </a:rPr>
              <a:t>T1</a:t>
            </a:r>
            <a:r>
              <a:rPr kumimoji="1" lang="zh-CN" altLang="en-US" sz="2800">
                <a:solidFill>
                  <a:srgbClr val="000066"/>
                </a:solidFill>
                <a:latin typeface="Tahoma" panose="020B0604030504040204" pitchFamily="34" charset="0"/>
                <a:ea typeface="宋体" panose="02010600030101010101" pitchFamily="2" charset="-122"/>
              </a:rPr>
              <a:t>－</a:t>
            </a:r>
            <a:r>
              <a:rPr kumimoji="1" lang="en-US" altLang="zh-CN" sz="2800">
                <a:solidFill>
                  <a:srgbClr val="000066"/>
                </a:solidFill>
                <a:latin typeface="Tahoma" panose="020B0604030504040204" pitchFamily="34" charset="0"/>
                <a:ea typeface="宋体" panose="02010600030101010101" pitchFamily="2" charset="-122"/>
              </a:rPr>
              <a:t>&gt;T2</a:t>
            </a:r>
            <a:r>
              <a:rPr kumimoji="1" lang="zh-CN" altLang="en-US" sz="2800">
                <a:solidFill>
                  <a:srgbClr val="000066"/>
                </a:solidFill>
                <a:latin typeface="Tahoma" panose="020B0604030504040204" pitchFamily="34" charset="0"/>
                <a:ea typeface="宋体" panose="02010600030101010101" pitchFamily="2" charset="-122"/>
              </a:rPr>
              <a:t>，</a:t>
            </a:r>
            <a:r>
              <a:rPr kumimoji="1" lang="en-US" altLang="zh-CN" sz="2800">
                <a:solidFill>
                  <a:srgbClr val="000066"/>
                </a:solidFill>
                <a:latin typeface="Tahoma" panose="020B0604030504040204" pitchFamily="34" charset="0"/>
                <a:ea typeface="宋体" panose="02010600030101010101" pitchFamily="2" charset="-122"/>
              </a:rPr>
              <a:t>A=4   B=5;</a:t>
            </a:r>
          </a:p>
          <a:p>
            <a:pPr lvl="1" algn="l" eaLnBrk="1" hangingPunct="1">
              <a:lnSpc>
                <a:spcPct val="120000"/>
              </a:lnSpc>
              <a:spcBef>
                <a:spcPct val="20000"/>
              </a:spcBef>
              <a:buClr>
                <a:schemeClr val="hlink"/>
              </a:buClr>
            </a:pPr>
            <a:r>
              <a:rPr kumimoji="1" lang="en-US" altLang="zh-CN" sz="2800">
                <a:solidFill>
                  <a:srgbClr val="000066"/>
                </a:solidFill>
                <a:latin typeface="Tahoma" panose="020B0604030504040204" pitchFamily="34" charset="0"/>
                <a:ea typeface="宋体" panose="02010600030101010101" pitchFamily="2" charset="-122"/>
              </a:rPr>
              <a:t>   </a:t>
            </a:r>
            <a:r>
              <a:rPr kumimoji="1" lang="zh-CN" altLang="en-US" sz="2800">
                <a:solidFill>
                  <a:srgbClr val="000066"/>
                </a:solidFill>
                <a:latin typeface="Tahoma" panose="020B0604030504040204" pitchFamily="34" charset="0"/>
                <a:ea typeface="宋体" panose="02010600030101010101" pitchFamily="2" charset="-122"/>
              </a:rPr>
              <a:t>若</a:t>
            </a:r>
            <a:r>
              <a:rPr kumimoji="1" lang="en-US" altLang="zh-CN" sz="2800">
                <a:solidFill>
                  <a:srgbClr val="000066"/>
                </a:solidFill>
                <a:latin typeface="Tahoma" panose="020B0604030504040204" pitchFamily="34" charset="0"/>
                <a:ea typeface="宋体" panose="02010600030101010101" pitchFamily="2" charset="-122"/>
              </a:rPr>
              <a:t>T2</a:t>
            </a:r>
            <a:r>
              <a:rPr kumimoji="1" lang="zh-CN" altLang="en-US" sz="2800">
                <a:solidFill>
                  <a:srgbClr val="000066"/>
                </a:solidFill>
                <a:latin typeface="Tahoma" panose="020B0604030504040204" pitchFamily="34" charset="0"/>
                <a:ea typeface="宋体" panose="02010600030101010101" pitchFamily="2" charset="-122"/>
              </a:rPr>
              <a:t>－</a:t>
            </a:r>
            <a:r>
              <a:rPr kumimoji="1" lang="en-US" altLang="zh-CN" sz="2800">
                <a:solidFill>
                  <a:srgbClr val="000066"/>
                </a:solidFill>
                <a:latin typeface="Tahoma" panose="020B0604030504040204" pitchFamily="34" charset="0"/>
                <a:ea typeface="宋体" panose="02010600030101010101" pitchFamily="2" charset="-122"/>
              </a:rPr>
              <a:t>&gt;T1</a:t>
            </a:r>
            <a:r>
              <a:rPr kumimoji="1" lang="zh-CN" altLang="en-US" sz="2800">
                <a:solidFill>
                  <a:srgbClr val="000066"/>
                </a:solidFill>
                <a:latin typeface="Tahoma" panose="020B0604030504040204" pitchFamily="34" charset="0"/>
                <a:ea typeface="宋体" panose="02010600030101010101" pitchFamily="2" charset="-122"/>
              </a:rPr>
              <a:t>，</a:t>
            </a:r>
            <a:r>
              <a:rPr kumimoji="1" lang="en-US" altLang="zh-CN" sz="2800">
                <a:solidFill>
                  <a:srgbClr val="000066"/>
                </a:solidFill>
                <a:latin typeface="Tahoma" panose="020B0604030504040204" pitchFamily="34" charset="0"/>
                <a:ea typeface="宋体" panose="02010600030101010101" pitchFamily="2" charset="-122"/>
              </a:rPr>
              <a:t>A=5   B=6;</a:t>
            </a:r>
          </a:p>
        </p:txBody>
      </p:sp>
    </p:spTree>
    <p:extLst>
      <p:ext uri="{BB962C8B-B14F-4D97-AF65-F5344CB8AC3E}">
        <p14:creationId xmlns:p14="http://schemas.microsoft.com/office/powerpoint/2010/main" val="3590923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671945" y="1115291"/>
            <a:ext cx="7848600" cy="441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buFontTx/>
              <a:buNone/>
            </a:pPr>
            <a:r>
              <a:rPr lang="zh-CN" altLang="en-US" b="1" dirty="0" smtClean="0">
                <a:solidFill>
                  <a:srgbClr val="000066"/>
                </a:solidFill>
              </a:rPr>
              <a:t>对这两个事务的不同调度策略：</a:t>
            </a:r>
          </a:p>
          <a:p>
            <a:pPr lvl="2" eaLnBrk="1" hangingPunct="1">
              <a:lnSpc>
                <a:spcPct val="130000"/>
              </a:lnSpc>
              <a:buClr>
                <a:srgbClr val="C00000"/>
              </a:buClr>
              <a:buFont typeface="Wingdings" panose="05000000000000000000" pitchFamily="2" charset="2"/>
              <a:buChar char="Ø"/>
            </a:pPr>
            <a:r>
              <a:rPr lang="zh-CN" altLang="en-US" sz="2800" b="1" dirty="0" smtClean="0">
                <a:solidFill>
                  <a:srgbClr val="000066"/>
                </a:solidFill>
              </a:rPr>
              <a:t>串行执行</a:t>
            </a:r>
          </a:p>
          <a:p>
            <a:pPr lvl="3" eaLnBrk="1" hangingPunct="1">
              <a:lnSpc>
                <a:spcPct val="130000"/>
              </a:lnSpc>
              <a:buClr>
                <a:schemeClr val="hlink"/>
              </a:buClr>
            </a:pPr>
            <a:r>
              <a:rPr lang="zh-CN" altLang="en-US" sz="2800" b="1" dirty="0" smtClean="0">
                <a:solidFill>
                  <a:srgbClr val="000066"/>
                </a:solidFill>
                <a:hlinkClick r:id="rId3" action="ppaction://hlinksldjump"/>
              </a:rPr>
              <a:t>串行调度策略</a:t>
            </a:r>
            <a:r>
              <a:rPr lang="en-US" altLang="zh-CN" sz="2800" b="1" dirty="0" smtClean="0">
                <a:solidFill>
                  <a:srgbClr val="000066"/>
                </a:solidFill>
                <a:hlinkClick r:id="rId3" action="ppaction://hlinksldjump"/>
              </a:rPr>
              <a:t>1</a:t>
            </a:r>
            <a:endParaRPr lang="en-US" altLang="zh-CN" sz="2800" b="1" dirty="0" smtClean="0">
              <a:solidFill>
                <a:srgbClr val="000066"/>
              </a:solidFill>
            </a:endParaRPr>
          </a:p>
          <a:p>
            <a:pPr lvl="3" eaLnBrk="1" hangingPunct="1">
              <a:lnSpc>
                <a:spcPct val="130000"/>
              </a:lnSpc>
              <a:buClr>
                <a:schemeClr val="hlink"/>
              </a:buClr>
            </a:pPr>
            <a:r>
              <a:rPr lang="zh-CN" altLang="en-US" sz="2800" b="1" dirty="0" smtClean="0">
                <a:solidFill>
                  <a:srgbClr val="000066"/>
                </a:solidFill>
                <a:hlinkClick r:id="rId3" action="ppaction://hlinksldjump"/>
              </a:rPr>
              <a:t>串行调度策略</a:t>
            </a:r>
            <a:r>
              <a:rPr lang="en-US" altLang="zh-CN" sz="2800" b="1" dirty="0" smtClean="0">
                <a:solidFill>
                  <a:srgbClr val="000066"/>
                </a:solidFill>
                <a:hlinkClick r:id="rId3" action="ppaction://hlinksldjump"/>
              </a:rPr>
              <a:t>2</a:t>
            </a:r>
            <a:endParaRPr lang="en-US" altLang="zh-CN" sz="2800" b="1" dirty="0" smtClean="0">
              <a:solidFill>
                <a:srgbClr val="000066"/>
              </a:solidFill>
            </a:endParaRPr>
          </a:p>
          <a:p>
            <a:pPr lvl="2" eaLnBrk="1" hangingPunct="1">
              <a:lnSpc>
                <a:spcPct val="130000"/>
              </a:lnSpc>
              <a:buClr>
                <a:srgbClr val="C00000"/>
              </a:buClr>
              <a:buFont typeface="Wingdings" panose="05000000000000000000" pitchFamily="2" charset="2"/>
              <a:buChar char="Ø"/>
            </a:pPr>
            <a:r>
              <a:rPr lang="zh-CN" altLang="en-US" sz="2800" b="1" dirty="0" smtClean="0">
                <a:solidFill>
                  <a:srgbClr val="000066"/>
                </a:solidFill>
              </a:rPr>
              <a:t>交错执行</a:t>
            </a:r>
          </a:p>
          <a:p>
            <a:pPr lvl="3" eaLnBrk="1" hangingPunct="1">
              <a:lnSpc>
                <a:spcPct val="130000"/>
              </a:lnSpc>
              <a:buClr>
                <a:schemeClr val="hlink"/>
              </a:buClr>
            </a:pPr>
            <a:r>
              <a:rPr lang="zh-CN" altLang="en-US" sz="2800" b="1" dirty="0" smtClean="0">
                <a:solidFill>
                  <a:srgbClr val="000066"/>
                </a:solidFill>
                <a:hlinkClick r:id="rId4" action="ppaction://hlinksldjump"/>
              </a:rPr>
              <a:t>不可串行化的调度</a:t>
            </a:r>
            <a:endParaRPr lang="zh-CN" altLang="en-US" sz="2800" b="1" dirty="0" smtClean="0">
              <a:solidFill>
                <a:srgbClr val="000066"/>
              </a:solidFill>
            </a:endParaRPr>
          </a:p>
          <a:p>
            <a:pPr lvl="3" eaLnBrk="1" hangingPunct="1">
              <a:lnSpc>
                <a:spcPct val="130000"/>
              </a:lnSpc>
              <a:buClr>
                <a:schemeClr val="hlink"/>
              </a:buClr>
            </a:pPr>
            <a:r>
              <a:rPr lang="zh-CN" altLang="en-US" sz="2800" b="1" dirty="0" smtClean="0">
                <a:solidFill>
                  <a:srgbClr val="000066"/>
                </a:solidFill>
                <a:hlinkClick r:id="rId4" action="ppaction://hlinksldjump"/>
              </a:rPr>
              <a:t>可串行化的调度</a:t>
            </a:r>
            <a:endParaRPr lang="zh-CN" altLang="en-US" sz="1800" b="1" dirty="0" smtClean="0">
              <a:solidFill>
                <a:srgbClr val="000066"/>
              </a:solidFill>
            </a:endParaRPr>
          </a:p>
        </p:txBody>
      </p:sp>
    </p:spTree>
    <p:extLst>
      <p:ext uri="{BB962C8B-B14F-4D97-AF65-F5344CB8AC3E}">
        <p14:creationId xmlns:p14="http://schemas.microsoft.com/office/powerpoint/2010/main" val="101914820"/>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1118755" y="886691"/>
            <a:ext cx="77724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3200" b="1" smtClean="0">
                <a:solidFill>
                  <a:srgbClr val="000066"/>
                </a:solidFill>
              </a:rPr>
              <a:t>串行执行</a:t>
            </a:r>
            <a:endParaRPr lang="zh-CN" altLang="en-US" sz="3200" b="1" smtClean="0">
              <a:solidFill>
                <a:srgbClr val="000066"/>
              </a:solidFill>
            </a:endParaRPr>
          </a:p>
        </p:txBody>
      </p:sp>
      <p:grpSp>
        <p:nvGrpSpPr>
          <p:cNvPr id="6" name="Group 3"/>
          <p:cNvGrpSpPr>
            <a:grpSpLocks/>
          </p:cNvGrpSpPr>
          <p:nvPr/>
        </p:nvGrpSpPr>
        <p:grpSpPr bwMode="auto">
          <a:xfrm>
            <a:off x="1499755" y="1648691"/>
            <a:ext cx="2971800" cy="4800600"/>
            <a:chOff x="1392" y="768"/>
            <a:chExt cx="1872" cy="3024"/>
          </a:xfrm>
        </p:grpSpPr>
        <p:sp>
          <p:nvSpPr>
            <p:cNvPr id="7" name="Line 4"/>
            <p:cNvSpPr>
              <a:spLocks noChangeShapeType="1"/>
            </p:cNvSpPr>
            <p:nvPr/>
          </p:nvSpPr>
          <p:spPr bwMode="auto">
            <a:xfrm>
              <a:off x="1392" y="1056"/>
              <a:ext cx="187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 name="Line 5"/>
            <p:cNvSpPr>
              <a:spLocks noChangeShapeType="1"/>
            </p:cNvSpPr>
            <p:nvPr/>
          </p:nvSpPr>
          <p:spPr bwMode="auto">
            <a:xfrm>
              <a:off x="2352" y="768"/>
              <a:ext cx="1" cy="30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 name="Rectangle 6"/>
            <p:cNvSpPr>
              <a:spLocks noChangeArrowheads="1"/>
            </p:cNvSpPr>
            <p:nvPr/>
          </p:nvSpPr>
          <p:spPr bwMode="auto">
            <a:xfrm>
              <a:off x="1440" y="1104"/>
              <a:ext cx="91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Slock B</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Y=B=5</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B</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Xlock A</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A=Y-1</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zh-CN" altLang="en-US" sz="2000">
                  <a:solidFill>
                    <a:srgbClr val="000066"/>
                  </a:solidFill>
                  <a:latin typeface="Times New Roman" panose="02020603050405020304" pitchFamily="18" charset="0"/>
                  <a:ea typeface="黑体" panose="02010609060101010101" pitchFamily="49" charset="-122"/>
                </a:rPr>
                <a:t>写回</a:t>
              </a:r>
              <a:r>
                <a:rPr kumimoji="1" lang="en-US" altLang="zh-CN" sz="2000">
                  <a:solidFill>
                    <a:srgbClr val="000066"/>
                  </a:solidFill>
                  <a:latin typeface="Times New Roman" panose="02020603050405020304" pitchFamily="18" charset="0"/>
                  <a:ea typeface="黑体" panose="02010609060101010101" pitchFamily="49" charset="-122"/>
                </a:rPr>
                <a:t>A(=4)</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A</a:t>
              </a:r>
            </a:p>
            <a:p>
              <a:pPr algn="l" eaLnBrk="1" hangingPunct="1"/>
              <a:endParaRPr kumimoji="1" lang="en-US" altLang="zh-CN" sz="200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200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200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200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200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200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b="0">
                  <a:solidFill>
                    <a:srgbClr val="000066"/>
                  </a:solidFill>
                  <a:latin typeface="Times New Roman" panose="02020603050405020304" pitchFamily="18" charset="0"/>
                  <a:ea typeface="宋体" panose="02010600030101010101" pitchFamily="2" charset="-122"/>
                </a:rPr>
                <a:t> </a:t>
              </a:r>
            </a:p>
          </p:txBody>
        </p:sp>
        <p:sp>
          <p:nvSpPr>
            <p:cNvPr id="10" name="Rectangle 7"/>
            <p:cNvSpPr>
              <a:spLocks noChangeArrowheads="1"/>
            </p:cNvSpPr>
            <p:nvPr/>
          </p:nvSpPr>
          <p:spPr bwMode="auto">
            <a:xfrm>
              <a:off x="2352" y="1056"/>
              <a:ext cx="912" cy="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Slock A</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X=A=4</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A</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Xlock B</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B=X+1</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zh-CN" altLang="en-US" sz="2000">
                  <a:solidFill>
                    <a:srgbClr val="000066"/>
                  </a:solidFill>
                  <a:latin typeface="Times New Roman" panose="02020603050405020304" pitchFamily="18" charset="0"/>
                  <a:ea typeface="黑体" panose="02010609060101010101" pitchFamily="49" charset="-122"/>
                </a:rPr>
                <a:t>写回</a:t>
              </a:r>
              <a:r>
                <a:rPr kumimoji="1" lang="en-US" altLang="zh-CN" sz="2000">
                  <a:solidFill>
                    <a:srgbClr val="000066"/>
                  </a:solidFill>
                  <a:latin typeface="Times New Roman" panose="02020603050405020304" pitchFamily="18" charset="0"/>
                  <a:ea typeface="黑体" panose="02010609060101010101" pitchFamily="49" charset="-122"/>
                </a:rPr>
                <a:t>B(=5)</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B</a:t>
              </a:r>
              <a:r>
                <a:rPr kumimoji="1" lang="en-US" altLang="zh-CN" sz="2400" b="0">
                  <a:solidFill>
                    <a:srgbClr val="000066"/>
                  </a:solidFill>
                  <a:latin typeface="Times New Roman" panose="02020603050405020304" pitchFamily="18" charset="0"/>
                  <a:ea typeface="宋体" panose="02010600030101010101" pitchFamily="2" charset="-122"/>
                </a:rPr>
                <a:t> </a:t>
              </a:r>
            </a:p>
          </p:txBody>
        </p:sp>
        <p:sp>
          <p:nvSpPr>
            <p:cNvPr id="11" name="Rectangle 8"/>
            <p:cNvSpPr>
              <a:spLocks noChangeArrowheads="1"/>
            </p:cNvSpPr>
            <p:nvPr/>
          </p:nvSpPr>
          <p:spPr bwMode="auto">
            <a:xfrm>
              <a:off x="1440" y="768"/>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kumimoji="1" lang="en-US" altLang="zh-CN" sz="2400">
                  <a:solidFill>
                    <a:srgbClr val="000066"/>
                  </a:solidFill>
                  <a:latin typeface="Times New Roman" panose="02020603050405020304" pitchFamily="18" charset="0"/>
                  <a:ea typeface="宋体" panose="02010600030101010101" pitchFamily="2" charset="-122"/>
                </a:rPr>
                <a:t>T</a:t>
              </a:r>
              <a:r>
                <a:rPr kumimoji="1" lang="en-US" altLang="zh-CN" sz="2400" baseline="-25000">
                  <a:solidFill>
                    <a:srgbClr val="000066"/>
                  </a:solidFill>
                  <a:latin typeface="Times New Roman" panose="02020603050405020304" pitchFamily="18" charset="0"/>
                  <a:ea typeface="宋体" panose="02010600030101010101" pitchFamily="2" charset="-122"/>
                </a:rPr>
                <a:t>1</a:t>
              </a:r>
            </a:p>
          </p:txBody>
        </p:sp>
        <p:sp>
          <p:nvSpPr>
            <p:cNvPr id="12" name="Rectangle 9"/>
            <p:cNvSpPr>
              <a:spLocks noChangeArrowheads="1"/>
            </p:cNvSpPr>
            <p:nvPr/>
          </p:nvSpPr>
          <p:spPr bwMode="auto">
            <a:xfrm>
              <a:off x="2352" y="768"/>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kumimoji="1" lang="en-US" altLang="zh-CN" sz="2400">
                  <a:solidFill>
                    <a:srgbClr val="000066"/>
                  </a:solidFill>
                  <a:latin typeface="Times New Roman" panose="02020603050405020304" pitchFamily="18" charset="0"/>
                  <a:ea typeface="宋体" panose="02010600030101010101" pitchFamily="2" charset="-122"/>
                </a:rPr>
                <a:t>T</a:t>
              </a:r>
              <a:r>
                <a:rPr kumimoji="1" lang="en-US" altLang="zh-CN" sz="2400" baseline="-25000">
                  <a:solidFill>
                    <a:srgbClr val="000066"/>
                  </a:solidFill>
                  <a:latin typeface="Times New Roman" panose="02020603050405020304" pitchFamily="18" charset="0"/>
                  <a:ea typeface="宋体" panose="02010600030101010101" pitchFamily="2" charset="-122"/>
                </a:rPr>
                <a:t>2</a:t>
              </a:r>
            </a:p>
          </p:txBody>
        </p:sp>
      </p:grpSp>
      <p:grpSp>
        <p:nvGrpSpPr>
          <p:cNvPr id="13" name="Group 10"/>
          <p:cNvGrpSpPr>
            <a:grpSpLocks/>
          </p:cNvGrpSpPr>
          <p:nvPr/>
        </p:nvGrpSpPr>
        <p:grpSpPr bwMode="auto">
          <a:xfrm>
            <a:off x="5919355" y="1724891"/>
            <a:ext cx="2971800" cy="4800600"/>
            <a:chOff x="3120" y="768"/>
            <a:chExt cx="1872" cy="3024"/>
          </a:xfrm>
        </p:grpSpPr>
        <p:sp>
          <p:nvSpPr>
            <p:cNvPr id="14" name="Line 11"/>
            <p:cNvSpPr>
              <a:spLocks noChangeShapeType="1"/>
            </p:cNvSpPr>
            <p:nvPr/>
          </p:nvSpPr>
          <p:spPr bwMode="auto">
            <a:xfrm>
              <a:off x="3120" y="1056"/>
              <a:ext cx="18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12"/>
            <p:cNvSpPr>
              <a:spLocks noChangeShapeType="1"/>
            </p:cNvSpPr>
            <p:nvPr/>
          </p:nvSpPr>
          <p:spPr bwMode="auto">
            <a:xfrm>
              <a:off x="4080" y="768"/>
              <a:ext cx="0" cy="30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Rectangle 13"/>
            <p:cNvSpPr>
              <a:spLocks noChangeArrowheads="1"/>
            </p:cNvSpPr>
            <p:nvPr/>
          </p:nvSpPr>
          <p:spPr bwMode="auto">
            <a:xfrm>
              <a:off x="3168" y="1104"/>
              <a:ext cx="91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Slock B</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Y=B=6</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B</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Xlock A</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A=Y-1</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zh-CN" altLang="en-US" sz="2000">
                  <a:solidFill>
                    <a:srgbClr val="000066"/>
                  </a:solidFill>
                  <a:latin typeface="Times New Roman" panose="02020603050405020304" pitchFamily="18" charset="0"/>
                  <a:ea typeface="黑体" panose="02010609060101010101" pitchFamily="49" charset="-122"/>
                </a:rPr>
                <a:t>写回</a:t>
              </a:r>
              <a:r>
                <a:rPr kumimoji="1" lang="en-US" altLang="zh-CN" sz="2000">
                  <a:solidFill>
                    <a:srgbClr val="000066"/>
                  </a:solidFill>
                  <a:latin typeface="Times New Roman" panose="02020603050405020304" pitchFamily="18" charset="0"/>
                  <a:ea typeface="黑体" panose="02010609060101010101" pitchFamily="49" charset="-122"/>
                </a:rPr>
                <a:t>A(=5)</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A</a:t>
              </a:r>
              <a:r>
                <a:rPr kumimoji="1" lang="en-US" altLang="zh-CN" sz="2000" b="0">
                  <a:solidFill>
                    <a:srgbClr val="000066"/>
                  </a:solidFill>
                  <a:latin typeface="Times New Roman" panose="02020603050405020304" pitchFamily="18" charset="0"/>
                  <a:ea typeface="宋体" panose="02010600030101010101" pitchFamily="2" charset="-122"/>
                </a:rPr>
                <a:t> </a:t>
              </a:r>
            </a:p>
          </p:txBody>
        </p:sp>
        <p:sp>
          <p:nvSpPr>
            <p:cNvPr id="17" name="Rectangle 14"/>
            <p:cNvSpPr>
              <a:spLocks noChangeArrowheads="1"/>
            </p:cNvSpPr>
            <p:nvPr/>
          </p:nvSpPr>
          <p:spPr bwMode="auto">
            <a:xfrm>
              <a:off x="4080" y="1056"/>
              <a:ext cx="912" cy="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SlockA </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X=A=5</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A</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Xlock B</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B=X+1</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zh-CN" altLang="en-US" sz="2000">
                  <a:solidFill>
                    <a:srgbClr val="000066"/>
                  </a:solidFill>
                  <a:latin typeface="Times New Roman" panose="02020603050405020304" pitchFamily="18" charset="0"/>
                  <a:ea typeface="黑体" panose="02010609060101010101" pitchFamily="49" charset="-122"/>
                </a:rPr>
                <a:t>写回</a:t>
              </a:r>
              <a:r>
                <a:rPr kumimoji="1" lang="en-US" altLang="zh-CN" sz="2000">
                  <a:solidFill>
                    <a:srgbClr val="000066"/>
                  </a:solidFill>
                  <a:latin typeface="Times New Roman" panose="02020603050405020304" pitchFamily="18" charset="0"/>
                  <a:ea typeface="黑体" panose="02010609060101010101" pitchFamily="49" charset="-122"/>
                </a:rPr>
                <a:t>B(=6)</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B</a:t>
              </a:r>
            </a:p>
            <a:p>
              <a:pPr algn="l" eaLnBrk="1" hangingPunct="1"/>
              <a:endParaRPr kumimoji="1" lang="en-US" altLang="zh-CN" sz="200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黑体" panose="02010609060101010101" pitchFamily="49"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黑体" panose="02010609060101010101" pitchFamily="49"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黑体" panose="02010609060101010101" pitchFamily="49"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p>
          </p:txBody>
        </p:sp>
        <p:sp>
          <p:nvSpPr>
            <p:cNvPr id="18" name="Rectangle 15"/>
            <p:cNvSpPr>
              <a:spLocks noChangeArrowheads="1"/>
            </p:cNvSpPr>
            <p:nvPr/>
          </p:nvSpPr>
          <p:spPr bwMode="auto">
            <a:xfrm>
              <a:off x="3168" y="768"/>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kumimoji="1" lang="en-US" altLang="zh-CN" sz="2400">
                  <a:solidFill>
                    <a:srgbClr val="000066"/>
                  </a:solidFill>
                  <a:latin typeface="Times New Roman" panose="02020603050405020304" pitchFamily="18" charset="0"/>
                  <a:ea typeface="宋体" panose="02010600030101010101" pitchFamily="2" charset="-122"/>
                </a:rPr>
                <a:t>T</a:t>
              </a:r>
              <a:r>
                <a:rPr kumimoji="1" lang="en-US" altLang="zh-CN" sz="2400" baseline="-25000">
                  <a:solidFill>
                    <a:srgbClr val="000066"/>
                  </a:solidFill>
                  <a:latin typeface="Times New Roman" panose="02020603050405020304" pitchFamily="18" charset="0"/>
                  <a:ea typeface="宋体" panose="02010600030101010101" pitchFamily="2" charset="-122"/>
                </a:rPr>
                <a:t>1</a:t>
              </a:r>
            </a:p>
          </p:txBody>
        </p:sp>
        <p:sp>
          <p:nvSpPr>
            <p:cNvPr id="19" name="Rectangle 16"/>
            <p:cNvSpPr>
              <a:spLocks noChangeArrowheads="1"/>
            </p:cNvSpPr>
            <p:nvPr/>
          </p:nvSpPr>
          <p:spPr bwMode="auto">
            <a:xfrm>
              <a:off x="4080" y="768"/>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kumimoji="1" lang="en-US" altLang="zh-CN" sz="2400">
                  <a:solidFill>
                    <a:srgbClr val="000066"/>
                  </a:solidFill>
                  <a:latin typeface="Times New Roman" panose="02020603050405020304" pitchFamily="18" charset="0"/>
                  <a:ea typeface="宋体" panose="02010600030101010101" pitchFamily="2" charset="-122"/>
                </a:rPr>
                <a:t>T</a:t>
              </a:r>
              <a:r>
                <a:rPr kumimoji="1" lang="en-US" altLang="zh-CN" sz="2400" baseline="-25000">
                  <a:solidFill>
                    <a:srgbClr val="000066"/>
                  </a:solidFill>
                  <a:latin typeface="Times New Roman" panose="02020603050405020304" pitchFamily="18" charset="0"/>
                  <a:ea typeface="宋体" panose="02010600030101010101" pitchFamily="2" charset="-122"/>
                </a:rPr>
                <a:t>2</a:t>
              </a:r>
            </a:p>
          </p:txBody>
        </p:sp>
      </p:grpSp>
      <p:sp>
        <p:nvSpPr>
          <p:cNvPr id="20" name="Rectangle 17"/>
          <p:cNvSpPr txBox="1">
            <a:spLocks noChangeArrowheads="1"/>
          </p:cNvSpPr>
          <p:nvPr/>
        </p:nvSpPr>
        <p:spPr bwMode="auto">
          <a:xfrm>
            <a:off x="4242955" y="3020291"/>
            <a:ext cx="19812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FF66"/>
              </a:buClr>
              <a:buFontTx/>
              <a:buNone/>
            </a:pPr>
            <a:r>
              <a:rPr lang="zh-CN" altLang="en-US" b="1" smtClean="0">
                <a:solidFill>
                  <a:srgbClr val="CC3300"/>
                </a:solidFill>
              </a:rPr>
              <a:t>正确调度</a:t>
            </a:r>
            <a:endParaRPr lang="zh-CN" altLang="en-US" b="1" smtClean="0">
              <a:solidFill>
                <a:srgbClr val="CC3300"/>
              </a:solidFill>
            </a:endParaRPr>
          </a:p>
        </p:txBody>
      </p:sp>
      <p:sp>
        <p:nvSpPr>
          <p:cNvPr id="21" name="AutoShape 18">
            <a:hlinkClick r:id="rId3" action="ppaction://hlinksldjump"/>
          </p:cNvPr>
          <p:cNvSpPr>
            <a:spLocks noChangeArrowheads="1"/>
          </p:cNvSpPr>
          <p:nvPr/>
        </p:nvSpPr>
        <p:spPr bwMode="auto">
          <a:xfrm>
            <a:off x="8967355" y="6525491"/>
            <a:ext cx="457200" cy="228600"/>
          </a:xfrm>
          <a:prstGeom prst="leftArrow">
            <a:avLst>
              <a:gd name="adj1" fmla="val 50000"/>
              <a:gd name="adj2" fmla="val 50000"/>
            </a:avLst>
          </a:prstGeom>
          <a:solidFill>
            <a:schemeClr val="folHlink"/>
          </a:solidFill>
          <a:ln w="12700">
            <a:solidFill>
              <a:srgbClr val="FCFC1E"/>
            </a:solidFill>
            <a:miter lim="800000"/>
            <a:headEnd/>
            <a:tailEnd/>
          </a:ln>
        </p:spPr>
        <p:txBody>
          <a:bodyPr anchor="ctr">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endParaRPr lang="zh-CN" altLang="en-US"/>
          </a:p>
        </p:txBody>
      </p:sp>
    </p:spTree>
    <p:extLst>
      <p:ext uri="{BB962C8B-B14F-4D97-AF65-F5344CB8AC3E}">
        <p14:creationId xmlns:p14="http://schemas.microsoft.com/office/powerpoint/2010/main" val="14649668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checkerboard(across)">
                                      <p:cBhvr>
                                        <p:cTn id="1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1513610" y="744382"/>
            <a:ext cx="77724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3200" b="1" smtClean="0">
                <a:solidFill>
                  <a:srgbClr val="000066"/>
                </a:solidFill>
              </a:rPr>
              <a:t>交错执行</a:t>
            </a:r>
            <a:endParaRPr lang="zh-CN" altLang="en-US" sz="3200" b="1" smtClean="0">
              <a:solidFill>
                <a:srgbClr val="000066"/>
              </a:solidFill>
            </a:endParaRPr>
          </a:p>
        </p:txBody>
      </p:sp>
      <p:grpSp>
        <p:nvGrpSpPr>
          <p:cNvPr id="6" name="Group 3"/>
          <p:cNvGrpSpPr>
            <a:grpSpLocks/>
          </p:cNvGrpSpPr>
          <p:nvPr/>
        </p:nvGrpSpPr>
        <p:grpSpPr bwMode="auto">
          <a:xfrm>
            <a:off x="1894610" y="1506382"/>
            <a:ext cx="2971800" cy="4800600"/>
            <a:chOff x="912" y="720"/>
            <a:chExt cx="1872" cy="3024"/>
          </a:xfrm>
        </p:grpSpPr>
        <p:sp>
          <p:nvSpPr>
            <p:cNvPr id="7" name="Line 4"/>
            <p:cNvSpPr>
              <a:spLocks noChangeShapeType="1"/>
            </p:cNvSpPr>
            <p:nvPr/>
          </p:nvSpPr>
          <p:spPr bwMode="auto">
            <a:xfrm>
              <a:off x="912" y="1008"/>
              <a:ext cx="18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 name="Line 5"/>
            <p:cNvSpPr>
              <a:spLocks noChangeShapeType="1"/>
            </p:cNvSpPr>
            <p:nvPr/>
          </p:nvSpPr>
          <p:spPr bwMode="auto">
            <a:xfrm>
              <a:off x="1872" y="720"/>
              <a:ext cx="0" cy="30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 name="Rectangle 6"/>
            <p:cNvSpPr>
              <a:spLocks noChangeArrowheads="1"/>
            </p:cNvSpPr>
            <p:nvPr/>
          </p:nvSpPr>
          <p:spPr bwMode="auto">
            <a:xfrm>
              <a:off x="960" y="1056"/>
              <a:ext cx="91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Slock B</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Y=B=5</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B</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Xlock A</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A=Y-1</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zh-CN" altLang="en-US" sz="2000">
                  <a:solidFill>
                    <a:srgbClr val="000066"/>
                  </a:solidFill>
                  <a:latin typeface="Times New Roman" panose="02020603050405020304" pitchFamily="18" charset="0"/>
                  <a:ea typeface="黑体" panose="02010609060101010101" pitchFamily="49" charset="-122"/>
                </a:rPr>
                <a:t>写回</a:t>
              </a:r>
              <a:r>
                <a:rPr kumimoji="1" lang="en-US" altLang="zh-CN" sz="2000">
                  <a:solidFill>
                    <a:srgbClr val="000066"/>
                  </a:solidFill>
                  <a:latin typeface="Times New Roman" panose="02020603050405020304" pitchFamily="18" charset="0"/>
                  <a:ea typeface="黑体" panose="02010609060101010101" pitchFamily="49" charset="-122"/>
                </a:rPr>
                <a:t>A(=4)</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A</a:t>
              </a:r>
            </a:p>
            <a:p>
              <a:pPr algn="l" eaLnBrk="1" hangingPunct="1"/>
              <a:r>
                <a:rPr kumimoji="1" lang="en-US" altLang="zh-CN" sz="2000" b="0">
                  <a:solidFill>
                    <a:srgbClr val="000066"/>
                  </a:solidFill>
                  <a:latin typeface="Times New Roman" panose="02020603050405020304" pitchFamily="18" charset="0"/>
                  <a:ea typeface="宋体" panose="02010600030101010101" pitchFamily="2" charset="-122"/>
                </a:rPr>
                <a:t> </a:t>
              </a:r>
            </a:p>
          </p:txBody>
        </p:sp>
        <p:sp>
          <p:nvSpPr>
            <p:cNvPr id="10" name="Rectangle 7"/>
            <p:cNvSpPr>
              <a:spLocks noChangeArrowheads="1"/>
            </p:cNvSpPr>
            <p:nvPr/>
          </p:nvSpPr>
          <p:spPr bwMode="auto">
            <a:xfrm>
              <a:off x="1872" y="1008"/>
              <a:ext cx="912" cy="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Slock A</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X=A=5</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A</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Xlock B</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B=X+1</a:t>
              </a:r>
            </a:p>
            <a:p>
              <a:pPr algn="l" eaLnBrk="1" hangingPunct="1"/>
              <a:r>
                <a:rPr kumimoji="1" lang="zh-CN" altLang="en-US" sz="2000">
                  <a:solidFill>
                    <a:srgbClr val="000066"/>
                  </a:solidFill>
                  <a:latin typeface="Times New Roman" panose="02020603050405020304" pitchFamily="18" charset="0"/>
                  <a:ea typeface="黑体" panose="02010609060101010101" pitchFamily="49" charset="-122"/>
                </a:rPr>
                <a:t>写回</a:t>
              </a:r>
              <a:r>
                <a:rPr kumimoji="1" lang="en-US" altLang="zh-CN" sz="2000">
                  <a:solidFill>
                    <a:srgbClr val="000066"/>
                  </a:solidFill>
                  <a:latin typeface="Times New Roman" panose="02020603050405020304" pitchFamily="18" charset="0"/>
                  <a:ea typeface="黑体" panose="02010609060101010101" pitchFamily="49" charset="-122"/>
                </a:rPr>
                <a:t>B(=6)</a:t>
              </a:r>
              <a:endParaRPr kumimoji="1" lang="en-US" altLang="zh-CN" sz="200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B </a:t>
              </a:r>
            </a:p>
          </p:txBody>
        </p:sp>
        <p:sp>
          <p:nvSpPr>
            <p:cNvPr id="11" name="Rectangle 8"/>
            <p:cNvSpPr>
              <a:spLocks noChangeArrowheads="1"/>
            </p:cNvSpPr>
            <p:nvPr/>
          </p:nvSpPr>
          <p:spPr bwMode="auto">
            <a:xfrm>
              <a:off x="960" y="72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kumimoji="1" lang="en-US" altLang="zh-CN" sz="2400">
                  <a:solidFill>
                    <a:srgbClr val="000066"/>
                  </a:solidFill>
                  <a:latin typeface="Times New Roman" panose="02020603050405020304" pitchFamily="18" charset="0"/>
                  <a:ea typeface="宋体" panose="02010600030101010101" pitchFamily="2" charset="-122"/>
                </a:rPr>
                <a:t>T</a:t>
              </a:r>
              <a:r>
                <a:rPr kumimoji="1" lang="en-US" altLang="zh-CN" sz="2400" baseline="-25000">
                  <a:solidFill>
                    <a:srgbClr val="000066"/>
                  </a:solidFill>
                  <a:latin typeface="Times New Roman" panose="02020603050405020304" pitchFamily="18" charset="0"/>
                  <a:ea typeface="宋体" panose="02010600030101010101" pitchFamily="2" charset="-122"/>
                </a:rPr>
                <a:t>1</a:t>
              </a:r>
            </a:p>
          </p:txBody>
        </p:sp>
        <p:sp>
          <p:nvSpPr>
            <p:cNvPr id="12" name="Rectangle 9"/>
            <p:cNvSpPr>
              <a:spLocks noChangeArrowheads="1"/>
            </p:cNvSpPr>
            <p:nvPr/>
          </p:nvSpPr>
          <p:spPr bwMode="auto">
            <a:xfrm>
              <a:off x="1872" y="72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kumimoji="1" lang="en-US" altLang="zh-CN" sz="2400">
                  <a:solidFill>
                    <a:srgbClr val="000066"/>
                  </a:solidFill>
                  <a:latin typeface="Times New Roman" panose="02020603050405020304" pitchFamily="18" charset="0"/>
                  <a:ea typeface="宋体" panose="02010600030101010101" pitchFamily="2" charset="-122"/>
                </a:rPr>
                <a:t>T</a:t>
              </a:r>
              <a:r>
                <a:rPr kumimoji="1" lang="en-US" altLang="zh-CN" sz="2400" baseline="-25000">
                  <a:solidFill>
                    <a:srgbClr val="000066"/>
                  </a:solidFill>
                  <a:latin typeface="Times New Roman" panose="02020603050405020304" pitchFamily="18" charset="0"/>
                  <a:ea typeface="宋体" panose="02010600030101010101" pitchFamily="2" charset="-122"/>
                </a:rPr>
                <a:t>2</a:t>
              </a:r>
            </a:p>
          </p:txBody>
        </p:sp>
      </p:grpSp>
      <p:sp>
        <p:nvSpPr>
          <p:cNvPr id="13" name="Rectangle 10"/>
          <p:cNvSpPr txBox="1">
            <a:spLocks noChangeArrowheads="1"/>
          </p:cNvSpPr>
          <p:nvPr/>
        </p:nvSpPr>
        <p:spPr bwMode="auto">
          <a:xfrm>
            <a:off x="1513610" y="6078382"/>
            <a:ext cx="19812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FF66"/>
              </a:buClr>
              <a:buFontTx/>
              <a:buNone/>
            </a:pPr>
            <a:r>
              <a:rPr lang="zh-CN" altLang="en-US" b="1" smtClean="0">
                <a:solidFill>
                  <a:srgbClr val="CC3300"/>
                </a:solidFill>
              </a:rPr>
              <a:t>错误调度</a:t>
            </a:r>
            <a:endParaRPr lang="zh-CN" altLang="en-US" b="1" smtClean="0">
              <a:solidFill>
                <a:srgbClr val="CC3300"/>
              </a:solidFill>
            </a:endParaRPr>
          </a:p>
        </p:txBody>
      </p:sp>
      <p:grpSp>
        <p:nvGrpSpPr>
          <p:cNvPr id="14" name="Group 11"/>
          <p:cNvGrpSpPr>
            <a:grpSpLocks/>
          </p:cNvGrpSpPr>
          <p:nvPr/>
        </p:nvGrpSpPr>
        <p:grpSpPr bwMode="auto">
          <a:xfrm>
            <a:off x="6542810" y="1658782"/>
            <a:ext cx="2971800" cy="4800600"/>
            <a:chOff x="2928" y="816"/>
            <a:chExt cx="1872" cy="3024"/>
          </a:xfrm>
        </p:grpSpPr>
        <p:sp>
          <p:nvSpPr>
            <p:cNvPr id="15" name="Line 12"/>
            <p:cNvSpPr>
              <a:spLocks noChangeShapeType="1"/>
            </p:cNvSpPr>
            <p:nvPr/>
          </p:nvSpPr>
          <p:spPr bwMode="auto">
            <a:xfrm>
              <a:off x="2928" y="1104"/>
              <a:ext cx="18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Line 13"/>
            <p:cNvSpPr>
              <a:spLocks noChangeShapeType="1"/>
            </p:cNvSpPr>
            <p:nvPr/>
          </p:nvSpPr>
          <p:spPr bwMode="auto">
            <a:xfrm>
              <a:off x="3888" y="816"/>
              <a:ext cx="0" cy="30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 name="Rectangle 14"/>
            <p:cNvSpPr>
              <a:spLocks noChangeArrowheads="1"/>
            </p:cNvSpPr>
            <p:nvPr/>
          </p:nvSpPr>
          <p:spPr bwMode="auto">
            <a:xfrm>
              <a:off x="2976" y="1152"/>
              <a:ext cx="91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Slock B</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Y=B=5</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B</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Xlock A</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A=Y-1</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zh-CN" altLang="en-US" sz="2000">
                  <a:solidFill>
                    <a:srgbClr val="000066"/>
                  </a:solidFill>
                  <a:latin typeface="Times New Roman" panose="02020603050405020304" pitchFamily="18" charset="0"/>
                  <a:ea typeface="黑体" panose="02010609060101010101" pitchFamily="49" charset="-122"/>
                </a:rPr>
                <a:t>写回</a:t>
              </a:r>
              <a:r>
                <a:rPr kumimoji="1" lang="en-US" altLang="zh-CN" sz="2000">
                  <a:solidFill>
                    <a:srgbClr val="000066"/>
                  </a:solidFill>
                  <a:latin typeface="Times New Roman" panose="02020603050405020304" pitchFamily="18" charset="0"/>
                  <a:ea typeface="黑体" panose="02010609060101010101" pitchFamily="49" charset="-122"/>
                </a:rPr>
                <a:t>A(=4)</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A</a:t>
              </a:r>
            </a:p>
            <a:p>
              <a:pPr algn="l" eaLnBrk="1" hangingPunct="1"/>
              <a:endParaRPr kumimoji="1" lang="en-US" altLang="zh-CN" sz="200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endParaRPr kumimoji="1" lang="en-US" altLang="zh-CN" sz="20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p>
          </p:txBody>
        </p:sp>
        <p:sp>
          <p:nvSpPr>
            <p:cNvPr id="18" name="Rectangle 15"/>
            <p:cNvSpPr>
              <a:spLocks noChangeArrowheads="1"/>
            </p:cNvSpPr>
            <p:nvPr/>
          </p:nvSpPr>
          <p:spPr bwMode="auto">
            <a:xfrm>
              <a:off x="3888" y="1104"/>
              <a:ext cx="912" cy="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Slock A</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 </a:t>
              </a:r>
              <a:r>
                <a:rPr kumimoji="1" lang="zh-CN" altLang="en-US" sz="2000">
                  <a:solidFill>
                    <a:srgbClr val="000066"/>
                  </a:solidFill>
                  <a:latin typeface="Times New Roman" panose="02020603050405020304" pitchFamily="18" charset="0"/>
                  <a:ea typeface="宋体" panose="02010600030101010101" pitchFamily="2" charset="-122"/>
                </a:rPr>
                <a:t>等待</a:t>
              </a:r>
            </a:p>
            <a:p>
              <a:pPr algn="l" eaLnBrk="1" hangingPunct="1"/>
              <a:r>
                <a:rPr kumimoji="1" lang="zh-CN" altLang="en-US" sz="2000">
                  <a:solidFill>
                    <a:srgbClr val="000066"/>
                  </a:solidFill>
                  <a:latin typeface="Times New Roman" panose="02020603050405020304" pitchFamily="18" charset="0"/>
                  <a:ea typeface="宋体" panose="02010600030101010101" pitchFamily="2" charset="-122"/>
                </a:rPr>
                <a:t> 等待</a:t>
              </a:r>
            </a:p>
            <a:p>
              <a:pPr algn="l" eaLnBrk="1" hangingPunct="1"/>
              <a:r>
                <a:rPr kumimoji="1" lang="zh-CN" altLang="en-US" sz="2000">
                  <a:solidFill>
                    <a:srgbClr val="000066"/>
                  </a:solidFill>
                  <a:latin typeface="Times New Roman" panose="02020603050405020304" pitchFamily="18" charset="0"/>
                  <a:ea typeface="宋体" panose="02010600030101010101" pitchFamily="2" charset="-122"/>
                </a:rPr>
                <a:t> 等待</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X=A=4</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A</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Xlock B</a:t>
              </a: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B=X+1</a:t>
              </a:r>
            </a:p>
            <a:p>
              <a:pPr algn="l" eaLnBrk="1" hangingPunct="1"/>
              <a:r>
                <a:rPr kumimoji="1" lang="zh-CN" altLang="en-US" sz="2000">
                  <a:solidFill>
                    <a:srgbClr val="000066"/>
                  </a:solidFill>
                  <a:latin typeface="Times New Roman" panose="02020603050405020304" pitchFamily="18" charset="0"/>
                  <a:ea typeface="黑体" panose="02010609060101010101" pitchFamily="49" charset="-122"/>
                </a:rPr>
                <a:t>写回</a:t>
              </a:r>
              <a:r>
                <a:rPr kumimoji="1" lang="en-US" altLang="zh-CN" sz="2000">
                  <a:solidFill>
                    <a:srgbClr val="000066"/>
                  </a:solidFill>
                  <a:latin typeface="Times New Roman" panose="02020603050405020304" pitchFamily="18" charset="0"/>
                  <a:ea typeface="黑体" panose="02010609060101010101" pitchFamily="49" charset="-122"/>
                </a:rPr>
                <a:t>B(=5)</a:t>
              </a:r>
              <a:endParaRPr kumimoji="1" lang="en-US" altLang="zh-CN" sz="200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000">
                  <a:solidFill>
                    <a:srgbClr val="000066"/>
                  </a:solidFill>
                  <a:latin typeface="Times New Roman" panose="02020603050405020304" pitchFamily="18" charset="0"/>
                  <a:ea typeface="宋体" panose="02010600030101010101" pitchFamily="2" charset="-122"/>
                </a:rPr>
                <a:t>Unlock B </a:t>
              </a:r>
            </a:p>
          </p:txBody>
        </p:sp>
        <p:sp>
          <p:nvSpPr>
            <p:cNvPr id="19" name="Rectangle 16"/>
            <p:cNvSpPr>
              <a:spLocks noChangeArrowheads="1"/>
            </p:cNvSpPr>
            <p:nvPr/>
          </p:nvSpPr>
          <p:spPr bwMode="auto">
            <a:xfrm>
              <a:off x="2976" y="816"/>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kumimoji="1" lang="en-US" altLang="zh-CN" sz="2400">
                  <a:solidFill>
                    <a:srgbClr val="000066"/>
                  </a:solidFill>
                  <a:latin typeface="Times New Roman" panose="02020603050405020304" pitchFamily="18" charset="0"/>
                  <a:ea typeface="宋体" panose="02010600030101010101" pitchFamily="2" charset="-122"/>
                </a:rPr>
                <a:t>T</a:t>
              </a:r>
              <a:r>
                <a:rPr kumimoji="1" lang="en-US" altLang="zh-CN" sz="2400" baseline="-25000">
                  <a:solidFill>
                    <a:srgbClr val="000066"/>
                  </a:solidFill>
                  <a:latin typeface="Times New Roman" panose="02020603050405020304" pitchFamily="18" charset="0"/>
                  <a:ea typeface="宋体" panose="02010600030101010101" pitchFamily="2" charset="-122"/>
                </a:rPr>
                <a:t>1</a:t>
              </a:r>
            </a:p>
          </p:txBody>
        </p:sp>
        <p:sp>
          <p:nvSpPr>
            <p:cNvPr id="20" name="Rectangle 17"/>
            <p:cNvSpPr>
              <a:spLocks noChangeArrowheads="1"/>
            </p:cNvSpPr>
            <p:nvPr/>
          </p:nvSpPr>
          <p:spPr bwMode="auto">
            <a:xfrm>
              <a:off x="3888" y="816"/>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kumimoji="1" lang="en-US" altLang="zh-CN" sz="2400">
                  <a:solidFill>
                    <a:srgbClr val="000066"/>
                  </a:solidFill>
                  <a:latin typeface="Times New Roman" panose="02020603050405020304" pitchFamily="18" charset="0"/>
                  <a:ea typeface="宋体" panose="02010600030101010101" pitchFamily="2" charset="-122"/>
                </a:rPr>
                <a:t>T</a:t>
              </a:r>
              <a:r>
                <a:rPr kumimoji="1" lang="en-US" altLang="zh-CN" sz="2400" baseline="-25000">
                  <a:solidFill>
                    <a:srgbClr val="000066"/>
                  </a:solidFill>
                  <a:latin typeface="Times New Roman" panose="02020603050405020304" pitchFamily="18" charset="0"/>
                  <a:ea typeface="宋体" panose="02010600030101010101" pitchFamily="2" charset="-122"/>
                </a:rPr>
                <a:t>2</a:t>
              </a:r>
            </a:p>
          </p:txBody>
        </p:sp>
      </p:grpSp>
      <p:sp>
        <p:nvSpPr>
          <p:cNvPr id="21" name="Rectangle 18"/>
          <p:cNvSpPr>
            <a:spLocks noChangeArrowheads="1"/>
          </p:cNvSpPr>
          <p:nvPr/>
        </p:nvSpPr>
        <p:spPr bwMode="auto">
          <a:xfrm>
            <a:off x="5780810" y="6002182"/>
            <a:ext cx="198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buClr>
                <a:srgbClr val="FFFF66"/>
              </a:buClr>
            </a:pPr>
            <a:r>
              <a:rPr kumimoji="1" lang="zh-CN" altLang="en-US">
                <a:solidFill>
                  <a:srgbClr val="CC3300"/>
                </a:solidFill>
                <a:latin typeface="Tahoma" panose="020B0604030504040204" pitchFamily="34" charset="0"/>
                <a:ea typeface="宋体" panose="02010600030101010101" pitchFamily="2" charset="-122"/>
              </a:rPr>
              <a:t>正确调度</a:t>
            </a:r>
          </a:p>
        </p:txBody>
      </p:sp>
    </p:spTree>
    <p:extLst>
      <p:ext uri="{BB962C8B-B14F-4D97-AF65-F5344CB8AC3E}">
        <p14:creationId xmlns:p14="http://schemas.microsoft.com/office/powerpoint/2010/main" val="27994571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ox(i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checkerboard(across)">
                                      <p:cBhvr>
                                        <p:cTn id="1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P spid="2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9.1.2 </a:t>
            </a:r>
            <a:r>
              <a:rPr lang="zh-CN" altLang="en-US" sz="2800" b="1" dirty="0">
                <a:solidFill>
                  <a:schemeClr val="bg1"/>
                </a:solidFill>
                <a:latin typeface="微软雅黑" panose="020B0503020204020204" pitchFamily="34" charset="-122"/>
                <a:ea typeface="微软雅黑" panose="020B0503020204020204" pitchFamily="34" charset="-122"/>
              </a:rPr>
              <a:t>事务的</a:t>
            </a:r>
            <a:r>
              <a:rPr lang="en-US" altLang="zh-CN" sz="2800" b="1" dirty="0">
                <a:solidFill>
                  <a:schemeClr val="bg1"/>
                </a:solidFill>
                <a:latin typeface="微软雅黑" panose="020B0503020204020204" pitchFamily="34" charset="-122"/>
                <a:ea typeface="微软雅黑" panose="020B0503020204020204" pitchFamily="34" charset="-122"/>
              </a:rPr>
              <a:t>ACID</a:t>
            </a:r>
            <a:r>
              <a:rPr lang="zh-CN" altLang="en-US" sz="2800" b="1" dirty="0">
                <a:solidFill>
                  <a:schemeClr val="bg1"/>
                </a:solidFill>
                <a:latin typeface="微软雅黑" panose="020B0503020204020204" pitchFamily="34" charset="-122"/>
                <a:ea typeface="微软雅黑" panose="020B0503020204020204" pitchFamily="34" charset="-122"/>
              </a:rPr>
              <a:t>特性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505690" y="1070263"/>
            <a:ext cx="77724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buClr>
                <a:srgbClr val="C00000"/>
              </a:buClr>
              <a:buFont typeface="Wingdings" panose="05000000000000000000" pitchFamily="2" charset="2"/>
              <a:buChar char="Ø"/>
            </a:pPr>
            <a:r>
              <a:rPr kumimoji="1" lang="zh-CN" altLang="en-US" b="1" dirty="0" smtClean="0">
                <a:solidFill>
                  <a:srgbClr val="CC3300"/>
                </a:solidFill>
                <a:latin typeface="Tahoma" panose="020B0604030504040204" pitchFamily="34" charset="0"/>
              </a:rPr>
              <a:t>事务的特性－</a:t>
            </a:r>
            <a:r>
              <a:rPr kumimoji="1" lang="en-US" altLang="zh-CN" b="1" dirty="0" smtClean="0">
                <a:solidFill>
                  <a:srgbClr val="CC3300"/>
                </a:solidFill>
                <a:latin typeface="Tahoma" panose="020B0604030504040204" pitchFamily="34" charset="0"/>
              </a:rPr>
              <a:t>ACID</a:t>
            </a:r>
            <a:r>
              <a:rPr kumimoji="1" lang="zh-CN" altLang="en-US" b="1" dirty="0" smtClean="0">
                <a:solidFill>
                  <a:srgbClr val="CC3300"/>
                </a:solidFill>
                <a:latin typeface="Tahoma" panose="020B0604030504040204" pitchFamily="34" charset="0"/>
              </a:rPr>
              <a:t>特性</a:t>
            </a:r>
            <a:endParaRPr kumimoji="1" lang="zh-CN" altLang="en-US" b="1" dirty="0" smtClean="0">
              <a:solidFill>
                <a:srgbClr val="CC3300"/>
              </a:solidFill>
              <a:latin typeface="Tahoma" panose="020B0604030504040204" pitchFamily="34" charset="0"/>
            </a:endParaRPr>
          </a:p>
        </p:txBody>
      </p:sp>
      <p:sp>
        <p:nvSpPr>
          <p:cNvPr id="6" name="Rectangle 4"/>
          <p:cNvSpPr>
            <a:spLocks noChangeArrowheads="1"/>
          </p:cNvSpPr>
          <p:nvPr/>
        </p:nvSpPr>
        <p:spPr bwMode="auto">
          <a:xfrm>
            <a:off x="810490" y="1832263"/>
            <a:ext cx="79248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marL="457200" indent="-457200" algn="l" eaLnBrk="1" hangingPunct="1">
              <a:lnSpc>
                <a:spcPct val="130000"/>
              </a:lnSpc>
              <a:spcBef>
                <a:spcPct val="20000"/>
              </a:spcBef>
              <a:buClr>
                <a:srgbClr val="FF0000"/>
              </a:buClr>
              <a:buSzPct val="60000"/>
              <a:buFont typeface="Wingdings" panose="05000000000000000000" pitchFamily="2" charset="2"/>
              <a:buChar char="u"/>
            </a:pPr>
            <a:r>
              <a:rPr kumimoji="1" lang="en-US" altLang="zh-CN" sz="2800" dirty="0">
                <a:solidFill>
                  <a:srgbClr val="000066"/>
                </a:solidFill>
                <a:latin typeface="Tahoma" panose="020B0604030504040204" pitchFamily="34" charset="0"/>
                <a:ea typeface="宋体" panose="02010600030101010101" pitchFamily="2" charset="-122"/>
              </a:rPr>
              <a:t> </a:t>
            </a:r>
            <a:r>
              <a:rPr kumimoji="1" lang="zh-CN" altLang="en-US" sz="2800" dirty="0">
                <a:solidFill>
                  <a:srgbClr val="000066"/>
                </a:solidFill>
                <a:latin typeface="Tahoma" panose="020B0604030504040204" pitchFamily="34" charset="0"/>
                <a:ea typeface="宋体" panose="02010600030101010101" pitchFamily="2" charset="-122"/>
              </a:rPr>
              <a:t>原子性（</a:t>
            </a:r>
            <a:r>
              <a:rPr kumimoji="1" lang="en-US" altLang="zh-CN" sz="2800" dirty="0">
                <a:solidFill>
                  <a:srgbClr val="CC3300"/>
                </a:solidFill>
                <a:latin typeface="Tahoma" panose="020B0604030504040204" pitchFamily="34" charset="0"/>
                <a:ea typeface="宋体" panose="02010600030101010101" pitchFamily="2" charset="-122"/>
              </a:rPr>
              <a:t>A</a:t>
            </a:r>
            <a:r>
              <a:rPr kumimoji="1" lang="en-US" altLang="zh-CN" sz="2800" dirty="0">
                <a:solidFill>
                  <a:srgbClr val="000066"/>
                </a:solidFill>
                <a:latin typeface="Tahoma" panose="020B0604030504040204" pitchFamily="34" charset="0"/>
                <a:ea typeface="宋体" panose="02010600030101010101" pitchFamily="2" charset="-122"/>
              </a:rPr>
              <a:t>tomicity</a:t>
            </a:r>
            <a:r>
              <a:rPr kumimoji="1" lang="zh-CN" altLang="en-US" sz="2800" dirty="0">
                <a:solidFill>
                  <a:srgbClr val="000066"/>
                </a:solidFill>
                <a:latin typeface="Tahoma" panose="020B0604030504040204" pitchFamily="34" charset="0"/>
                <a:ea typeface="宋体" panose="02010600030101010101" pitchFamily="2" charset="-122"/>
              </a:rPr>
              <a:t>）</a:t>
            </a:r>
          </a:p>
          <a:p>
            <a:pPr marL="457200" indent="-457200" algn="l" eaLnBrk="1" hangingPunct="1">
              <a:lnSpc>
                <a:spcPct val="130000"/>
              </a:lnSpc>
              <a:spcBef>
                <a:spcPct val="20000"/>
              </a:spcBef>
              <a:buClr>
                <a:srgbClr val="FF0000"/>
              </a:buClr>
              <a:buSzPct val="60000"/>
              <a:buFont typeface="Wingdings" panose="05000000000000000000" pitchFamily="2" charset="2"/>
              <a:buChar char="u"/>
            </a:pPr>
            <a:r>
              <a:rPr kumimoji="1" lang="zh-CN" altLang="en-US" sz="2800" dirty="0">
                <a:solidFill>
                  <a:srgbClr val="000066"/>
                </a:solidFill>
                <a:latin typeface="Tahoma" panose="020B0604030504040204" pitchFamily="34" charset="0"/>
                <a:ea typeface="宋体" panose="02010600030101010101" pitchFamily="2" charset="-122"/>
              </a:rPr>
              <a:t> 一致性（</a:t>
            </a:r>
            <a:r>
              <a:rPr kumimoji="1" lang="en-US" altLang="zh-CN" sz="2800" dirty="0">
                <a:solidFill>
                  <a:srgbClr val="CC3300"/>
                </a:solidFill>
                <a:latin typeface="Tahoma" panose="020B0604030504040204" pitchFamily="34" charset="0"/>
                <a:ea typeface="宋体" panose="02010600030101010101" pitchFamily="2" charset="-122"/>
              </a:rPr>
              <a:t>C</a:t>
            </a:r>
            <a:r>
              <a:rPr kumimoji="1" lang="en-US" altLang="zh-CN" sz="2800" dirty="0">
                <a:solidFill>
                  <a:srgbClr val="000066"/>
                </a:solidFill>
                <a:latin typeface="Tahoma" panose="020B0604030504040204" pitchFamily="34" charset="0"/>
                <a:ea typeface="宋体" panose="02010600030101010101" pitchFamily="2" charset="-122"/>
              </a:rPr>
              <a:t>onsistency</a:t>
            </a:r>
            <a:r>
              <a:rPr kumimoji="1" lang="zh-CN" altLang="en-US" sz="2800" dirty="0">
                <a:solidFill>
                  <a:srgbClr val="000066"/>
                </a:solidFill>
                <a:latin typeface="Tahoma" panose="020B0604030504040204" pitchFamily="34" charset="0"/>
                <a:ea typeface="宋体" panose="02010600030101010101" pitchFamily="2" charset="-122"/>
              </a:rPr>
              <a:t>）</a:t>
            </a:r>
          </a:p>
          <a:p>
            <a:pPr marL="457200" indent="-457200" algn="l" eaLnBrk="1" hangingPunct="1">
              <a:lnSpc>
                <a:spcPct val="130000"/>
              </a:lnSpc>
              <a:spcBef>
                <a:spcPct val="20000"/>
              </a:spcBef>
              <a:buClr>
                <a:srgbClr val="FF0000"/>
              </a:buClr>
              <a:buSzPct val="60000"/>
              <a:buFont typeface="Wingdings" panose="05000000000000000000" pitchFamily="2" charset="2"/>
              <a:buChar char="u"/>
            </a:pPr>
            <a:r>
              <a:rPr kumimoji="1" lang="zh-CN" altLang="en-US" sz="2800" dirty="0">
                <a:solidFill>
                  <a:srgbClr val="000066"/>
                </a:solidFill>
                <a:latin typeface="Tahoma" panose="020B0604030504040204" pitchFamily="34" charset="0"/>
                <a:ea typeface="宋体" panose="02010600030101010101" pitchFamily="2" charset="-122"/>
              </a:rPr>
              <a:t> 隔离性（</a:t>
            </a:r>
            <a:r>
              <a:rPr kumimoji="1" lang="en-US" altLang="zh-CN" sz="2800" dirty="0">
                <a:solidFill>
                  <a:srgbClr val="CC3300"/>
                </a:solidFill>
                <a:latin typeface="Tahoma" panose="020B0604030504040204" pitchFamily="34" charset="0"/>
                <a:ea typeface="宋体" panose="02010600030101010101" pitchFamily="2" charset="-122"/>
              </a:rPr>
              <a:t>I</a:t>
            </a:r>
            <a:r>
              <a:rPr kumimoji="1" lang="en-US" altLang="zh-CN" sz="2800" dirty="0">
                <a:solidFill>
                  <a:srgbClr val="000066"/>
                </a:solidFill>
                <a:latin typeface="Tahoma" panose="020B0604030504040204" pitchFamily="34" charset="0"/>
                <a:ea typeface="宋体" panose="02010600030101010101" pitchFamily="2" charset="-122"/>
              </a:rPr>
              <a:t>solation</a:t>
            </a:r>
            <a:r>
              <a:rPr kumimoji="1" lang="zh-CN" altLang="en-US" sz="2800" dirty="0">
                <a:solidFill>
                  <a:srgbClr val="000066"/>
                </a:solidFill>
                <a:latin typeface="Tahoma" panose="020B0604030504040204" pitchFamily="34" charset="0"/>
                <a:ea typeface="宋体" panose="02010600030101010101" pitchFamily="2" charset="-122"/>
              </a:rPr>
              <a:t>）</a:t>
            </a:r>
          </a:p>
          <a:p>
            <a:pPr marL="457200" indent="-457200" algn="l" eaLnBrk="1" hangingPunct="1">
              <a:lnSpc>
                <a:spcPct val="130000"/>
              </a:lnSpc>
              <a:spcBef>
                <a:spcPct val="20000"/>
              </a:spcBef>
              <a:buClr>
                <a:srgbClr val="FF0000"/>
              </a:buClr>
              <a:buSzPct val="60000"/>
              <a:buFont typeface="Wingdings" panose="05000000000000000000" pitchFamily="2" charset="2"/>
              <a:buChar char="u"/>
            </a:pPr>
            <a:r>
              <a:rPr kumimoji="1" lang="zh-CN" altLang="en-US" sz="2800" dirty="0">
                <a:solidFill>
                  <a:srgbClr val="000066"/>
                </a:solidFill>
                <a:latin typeface="Tahoma" panose="020B0604030504040204" pitchFamily="34" charset="0"/>
                <a:ea typeface="宋体" panose="02010600030101010101" pitchFamily="2" charset="-122"/>
              </a:rPr>
              <a:t> 持续性（</a:t>
            </a:r>
            <a:r>
              <a:rPr kumimoji="1" lang="en-US" altLang="zh-CN" sz="2800" dirty="0">
                <a:solidFill>
                  <a:srgbClr val="CC3300"/>
                </a:solidFill>
                <a:latin typeface="Tahoma" panose="020B0604030504040204" pitchFamily="34" charset="0"/>
                <a:ea typeface="宋体" panose="02010600030101010101" pitchFamily="2" charset="-122"/>
              </a:rPr>
              <a:t>D</a:t>
            </a:r>
            <a:r>
              <a:rPr kumimoji="1" lang="en-US" altLang="zh-CN" sz="2800" dirty="0">
                <a:solidFill>
                  <a:srgbClr val="000066"/>
                </a:solidFill>
                <a:latin typeface="Tahoma" panose="020B0604030504040204" pitchFamily="34" charset="0"/>
                <a:ea typeface="宋体" panose="02010600030101010101" pitchFamily="2" charset="-122"/>
              </a:rPr>
              <a:t>urability </a:t>
            </a:r>
            <a:r>
              <a:rPr kumimoji="1" lang="zh-CN" altLang="en-US" sz="2800" dirty="0">
                <a:solidFill>
                  <a:srgbClr val="000066"/>
                </a:solidFill>
                <a:latin typeface="Tahoma" panose="020B0604030504040204" pitchFamily="34" charset="0"/>
                <a:ea typeface="宋体" panose="02010600030101010101" pitchFamily="2" charset="-122"/>
              </a:rPr>
              <a:t>）</a:t>
            </a:r>
          </a:p>
        </p:txBody>
      </p:sp>
    </p:spTree>
    <p:extLst>
      <p:ext uri="{BB962C8B-B14F-4D97-AF65-F5344CB8AC3E}">
        <p14:creationId xmlns:p14="http://schemas.microsoft.com/office/powerpoint/2010/main" val="347629500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523681" y="1413164"/>
            <a:ext cx="10678163" cy="676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pPr>
            <a:r>
              <a:rPr lang="zh-CN" altLang="en-US" b="1" smtClean="0">
                <a:solidFill>
                  <a:srgbClr val="CC3300"/>
                </a:solidFill>
              </a:rPr>
              <a:t>提供一定的手段保证调度的可串行化。</a:t>
            </a:r>
            <a:endParaRPr lang="zh-CN" altLang="en-US" b="1" smtClean="0">
              <a:solidFill>
                <a:srgbClr val="CC3300"/>
              </a:solidFill>
            </a:endParaRPr>
          </a:p>
        </p:txBody>
      </p:sp>
      <p:sp>
        <p:nvSpPr>
          <p:cNvPr id="6" name="Rectangle 4"/>
          <p:cNvSpPr>
            <a:spLocks noChangeArrowheads="1"/>
          </p:cNvSpPr>
          <p:nvPr/>
        </p:nvSpPr>
        <p:spPr bwMode="auto">
          <a:xfrm>
            <a:off x="390331" y="938502"/>
            <a:ext cx="100849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zh-CN" altLang="en-US" sz="2800">
                <a:solidFill>
                  <a:srgbClr val="000066"/>
                </a:solidFill>
                <a:latin typeface="Tahoma" panose="020B0604030504040204" pitchFamily="34" charset="0"/>
                <a:ea typeface="宋体" panose="02010600030101010101" pitchFamily="2" charset="-122"/>
              </a:rPr>
              <a:t>二</a:t>
            </a:r>
            <a:r>
              <a:rPr kumimoji="1" lang="en-US" altLang="zh-CN" sz="2800">
                <a:solidFill>
                  <a:srgbClr val="000066"/>
                </a:solidFill>
                <a:latin typeface="Tahoma" panose="020B0604030504040204" pitchFamily="34" charset="0"/>
                <a:ea typeface="宋体" panose="02010600030101010101" pitchFamily="2" charset="-122"/>
              </a:rPr>
              <a:t>. </a:t>
            </a:r>
            <a:r>
              <a:rPr kumimoji="1" lang="zh-CN" altLang="en-US" sz="2800">
                <a:solidFill>
                  <a:srgbClr val="000066"/>
                </a:solidFill>
                <a:latin typeface="Tahoma" panose="020B0604030504040204" pitchFamily="34" charset="0"/>
                <a:ea typeface="宋体" panose="02010600030101010101" pitchFamily="2" charset="-122"/>
              </a:rPr>
              <a:t>如何保证并发操作调度的正确性？</a:t>
            </a:r>
          </a:p>
        </p:txBody>
      </p:sp>
      <p:sp>
        <p:nvSpPr>
          <p:cNvPr id="7" name="Text Box 5"/>
          <p:cNvSpPr txBox="1">
            <a:spLocks noChangeArrowheads="1"/>
          </p:cNvSpPr>
          <p:nvPr/>
        </p:nvSpPr>
        <p:spPr bwMode="auto">
          <a:xfrm>
            <a:off x="245870" y="1946564"/>
            <a:ext cx="11271394"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lang="en-US" altLang="zh-CN" sz="2800">
                <a:solidFill>
                  <a:srgbClr val="FF0000"/>
                </a:solidFill>
              </a:rPr>
              <a:t>   </a:t>
            </a:r>
            <a:r>
              <a:rPr lang="zh-CN" altLang="en-US" sz="2800">
                <a:solidFill>
                  <a:srgbClr val="FF0000"/>
                </a:solidFill>
              </a:rPr>
              <a:t>两段锁</a:t>
            </a:r>
            <a:r>
              <a:rPr lang="zh-CN" altLang="en-US" sz="2800">
                <a:solidFill>
                  <a:schemeClr val="tx1"/>
                </a:solidFill>
              </a:rPr>
              <a:t>协议是</a:t>
            </a:r>
            <a:r>
              <a:rPr lang="zh-CN" altLang="en-US" sz="2800">
                <a:solidFill>
                  <a:srgbClr val="FF0000"/>
                </a:solidFill>
              </a:rPr>
              <a:t>保证并发调度可串行性的封锁协议</a:t>
            </a:r>
            <a:r>
              <a:rPr lang="zh-CN" altLang="en-US" sz="2800">
                <a:solidFill>
                  <a:schemeClr val="tx1"/>
                </a:solidFill>
              </a:rPr>
              <a:t>。</a:t>
            </a:r>
          </a:p>
          <a:p>
            <a:pPr algn="l" eaLnBrk="1" hangingPunct="1"/>
            <a:r>
              <a:rPr lang="zh-CN" altLang="en-US" sz="2800">
                <a:solidFill>
                  <a:schemeClr val="tx1"/>
                </a:solidFill>
              </a:rPr>
              <a:t>   要求</a:t>
            </a:r>
            <a:r>
              <a:rPr lang="en-US" altLang="zh-CN" sz="2800">
                <a:solidFill>
                  <a:schemeClr val="tx1"/>
                </a:solidFill>
              </a:rPr>
              <a:t>:</a:t>
            </a:r>
            <a:r>
              <a:rPr lang="zh-CN" altLang="en-US" sz="2800">
                <a:solidFill>
                  <a:srgbClr val="FF0000"/>
                </a:solidFill>
              </a:rPr>
              <a:t>每个事务分两个阶段</a:t>
            </a:r>
            <a:r>
              <a:rPr lang="zh-CN" altLang="en-US" sz="2800">
                <a:solidFill>
                  <a:schemeClr val="tx1"/>
                </a:solidFill>
              </a:rPr>
              <a:t>进行数据的</a:t>
            </a:r>
            <a:r>
              <a:rPr lang="zh-CN" altLang="en-US" sz="2800">
                <a:solidFill>
                  <a:srgbClr val="FF0000"/>
                </a:solidFill>
              </a:rPr>
              <a:t>加锁和解锁</a:t>
            </a:r>
            <a:r>
              <a:rPr lang="en-US" altLang="zh-CN" sz="2800">
                <a:solidFill>
                  <a:schemeClr val="tx1"/>
                </a:solidFill>
              </a:rPr>
              <a:t>.</a:t>
            </a:r>
          </a:p>
          <a:p>
            <a:pPr algn="l" eaLnBrk="1" hangingPunct="1"/>
            <a:r>
              <a:rPr lang="en-US" altLang="zh-CN" sz="2800">
                <a:solidFill>
                  <a:srgbClr val="FF3300"/>
                </a:solidFill>
              </a:rPr>
              <a:t>   </a:t>
            </a:r>
          </a:p>
          <a:p>
            <a:pPr algn="l" eaLnBrk="1" hangingPunct="1"/>
            <a:r>
              <a:rPr lang="en-US" altLang="zh-CN" sz="2800">
                <a:solidFill>
                  <a:srgbClr val="FF3300"/>
                </a:solidFill>
              </a:rPr>
              <a:t>   </a:t>
            </a:r>
            <a:r>
              <a:rPr lang="zh-CN" altLang="en-US" sz="2800">
                <a:solidFill>
                  <a:srgbClr val="FF3300"/>
                </a:solidFill>
              </a:rPr>
              <a:t>加锁阶段</a:t>
            </a:r>
            <a:r>
              <a:rPr lang="zh-CN" altLang="en-US" sz="2800">
                <a:solidFill>
                  <a:schemeClr val="tx1"/>
                </a:solidFill>
              </a:rPr>
              <a:t>：每个事务</a:t>
            </a:r>
            <a:r>
              <a:rPr lang="zh-CN" altLang="en-US" sz="2800"/>
              <a:t>开始运行后即进入加锁阶段，申请获得所需要的所有锁。（不能释放锁</a:t>
            </a:r>
            <a:r>
              <a:rPr lang="en-US" altLang="zh-CN" sz="2800"/>
              <a:t>,</a:t>
            </a:r>
            <a:r>
              <a:rPr lang="zh-CN" altLang="en-US" sz="2800"/>
              <a:t>又称为</a:t>
            </a:r>
            <a:r>
              <a:rPr lang="zh-CN" altLang="en-US" sz="2800">
                <a:solidFill>
                  <a:schemeClr val="tx1"/>
                </a:solidFill>
              </a:rPr>
              <a:t>扩展阶段）</a:t>
            </a:r>
          </a:p>
          <a:p>
            <a:pPr algn="l" eaLnBrk="1" hangingPunct="1">
              <a:spcBef>
                <a:spcPct val="50000"/>
              </a:spcBef>
            </a:pPr>
            <a:endParaRPr lang="en-US" altLang="zh-CN" sz="2800">
              <a:solidFill>
                <a:schemeClr val="tx1"/>
              </a:solidFill>
            </a:endParaRPr>
          </a:p>
        </p:txBody>
      </p:sp>
      <p:sp>
        <p:nvSpPr>
          <p:cNvPr id="8" name="Text Box 6"/>
          <p:cNvSpPr txBox="1">
            <a:spLocks noChangeArrowheads="1"/>
          </p:cNvSpPr>
          <p:nvPr/>
        </p:nvSpPr>
        <p:spPr bwMode="auto">
          <a:xfrm>
            <a:off x="245870" y="4754852"/>
            <a:ext cx="110736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en-US" altLang="zh-CN" sz="2800">
                <a:solidFill>
                  <a:srgbClr val="FF3300"/>
                </a:solidFill>
                <a:latin typeface="Arial" panose="020B0604020202020204" pitchFamily="34" charset="0"/>
              </a:rPr>
              <a:t>      </a:t>
            </a:r>
            <a:r>
              <a:rPr lang="zh-CN" altLang="en-US" sz="2800">
                <a:solidFill>
                  <a:srgbClr val="FF3300"/>
                </a:solidFill>
                <a:latin typeface="Arial" panose="020B0604020202020204" pitchFamily="34" charset="0"/>
              </a:rPr>
              <a:t>解锁阶段</a:t>
            </a:r>
            <a:r>
              <a:rPr lang="zh-CN" altLang="en-US" sz="2800">
                <a:solidFill>
                  <a:schemeClr val="tx1"/>
                </a:solidFill>
                <a:latin typeface="Arial" panose="020B0604020202020204" pitchFamily="34" charset="0"/>
              </a:rPr>
              <a:t>：当一个</a:t>
            </a:r>
            <a:r>
              <a:rPr lang="zh-CN" altLang="en-US" sz="2800">
                <a:latin typeface="Arial" panose="020B0604020202020204" pitchFamily="34" charset="0"/>
              </a:rPr>
              <a:t>事务第一次释放锁时，该事务进入解锁阶段。（不能再申请</a:t>
            </a:r>
            <a:r>
              <a:rPr lang="zh-CN" altLang="en-US" sz="2800">
                <a:solidFill>
                  <a:schemeClr val="tx1"/>
                </a:solidFill>
                <a:latin typeface="Arial" panose="020B0604020202020204" pitchFamily="34" charset="0"/>
              </a:rPr>
              <a:t>任何锁，又称为收缩阶段）</a:t>
            </a:r>
          </a:p>
        </p:txBody>
      </p:sp>
    </p:spTree>
    <p:extLst>
      <p:ext uri="{BB962C8B-B14F-4D97-AF65-F5344CB8AC3E}">
        <p14:creationId xmlns:p14="http://schemas.microsoft.com/office/powerpoint/2010/main" val="27418553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994064" y="973282"/>
            <a:ext cx="8153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b="1" smtClean="0">
                <a:solidFill>
                  <a:srgbClr val="000066"/>
                </a:solidFill>
              </a:rPr>
              <a:t>例：</a:t>
            </a:r>
          </a:p>
          <a:p>
            <a:pPr eaLnBrk="1" hangingPunct="1">
              <a:buFontTx/>
              <a:buNone/>
            </a:pPr>
            <a:r>
              <a:rPr lang="zh-CN" altLang="en-US" b="1" smtClean="0">
                <a:solidFill>
                  <a:srgbClr val="000066"/>
                </a:solidFill>
              </a:rPr>
              <a:t>事务</a:t>
            </a:r>
            <a:r>
              <a:rPr lang="en-US" altLang="zh-CN" b="1" smtClean="0">
                <a:solidFill>
                  <a:srgbClr val="000066"/>
                </a:solidFill>
              </a:rPr>
              <a:t>1</a:t>
            </a:r>
            <a:r>
              <a:rPr lang="zh-CN" altLang="en-US" b="1" smtClean="0">
                <a:solidFill>
                  <a:srgbClr val="000066"/>
                </a:solidFill>
              </a:rPr>
              <a:t>的封锁序列：</a:t>
            </a:r>
          </a:p>
          <a:p>
            <a:pPr eaLnBrk="1" hangingPunct="1">
              <a:buFontTx/>
              <a:buNone/>
            </a:pPr>
            <a:r>
              <a:rPr lang="zh-CN" altLang="en-US" b="1" smtClean="0">
                <a:solidFill>
                  <a:srgbClr val="000066"/>
                </a:solidFill>
              </a:rPr>
              <a:t>     </a:t>
            </a:r>
            <a:r>
              <a:rPr lang="en-US" altLang="zh-CN" b="1" smtClean="0">
                <a:solidFill>
                  <a:srgbClr val="000066"/>
                </a:solidFill>
              </a:rPr>
              <a:t>Slock A ...    Slock B ...    Xlock C ... </a:t>
            </a:r>
          </a:p>
          <a:p>
            <a:pPr eaLnBrk="1" hangingPunct="1">
              <a:buFontTx/>
              <a:buNone/>
            </a:pPr>
            <a:r>
              <a:rPr lang="en-US" altLang="zh-CN" b="1" smtClean="0">
                <a:solidFill>
                  <a:srgbClr val="000066"/>
                </a:solidFill>
              </a:rPr>
              <a:t>     Unlock B ... Unlock A ...  Unlock C</a:t>
            </a:r>
            <a:r>
              <a:rPr lang="zh-CN" altLang="en-US" b="1" smtClean="0">
                <a:solidFill>
                  <a:srgbClr val="000066"/>
                </a:solidFill>
              </a:rPr>
              <a:t>；</a:t>
            </a:r>
          </a:p>
          <a:p>
            <a:pPr eaLnBrk="1" hangingPunct="1">
              <a:buFontTx/>
              <a:buNone/>
            </a:pPr>
            <a:endParaRPr lang="zh-CN" altLang="en-US" b="1" smtClean="0">
              <a:solidFill>
                <a:srgbClr val="000066"/>
              </a:solidFill>
            </a:endParaRPr>
          </a:p>
          <a:p>
            <a:pPr eaLnBrk="1" hangingPunct="1">
              <a:buFontTx/>
              <a:buNone/>
            </a:pPr>
            <a:r>
              <a:rPr lang="zh-CN" altLang="en-US" b="1" smtClean="0">
                <a:solidFill>
                  <a:srgbClr val="000066"/>
                </a:solidFill>
              </a:rPr>
              <a:t>事务</a:t>
            </a:r>
            <a:r>
              <a:rPr lang="en-US" altLang="zh-CN" b="1" smtClean="0">
                <a:solidFill>
                  <a:srgbClr val="000066"/>
                </a:solidFill>
              </a:rPr>
              <a:t>2</a:t>
            </a:r>
            <a:r>
              <a:rPr lang="zh-CN" altLang="en-US" b="1" smtClean="0">
                <a:solidFill>
                  <a:srgbClr val="000066"/>
                </a:solidFill>
              </a:rPr>
              <a:t>的封锁序列：</a:t>
            </a:r>
          </a:p>
          <a:p>
            <a:pPr eaLnBrk="1" hangingPunct="1">
              <a:buFontTx/>
              <a:buNone/>
            </a:pPr>
            <a:r>
              <a:rPr lang="zh-CN" altLang="en-US" b="1" smtClean="0">
                <a:solidFill>
                  <a:srgbClr val="000066"/>
                </a:solidFill>
              </a:rPr>
              <a:t>         </a:t>
            </a:r>
            <a:r>
              <a:rPr lang="en-US" altLang="zh-CN" b="1" smtClean="0">
                <a:solidFill>
                  <a:srgbClr val="000066"/>
                </a:solidFill>
              </a:rPr>
              <a:t>Slock A ...  Unlock A ...   Slock B ...  </a:t>
            </a:r>
          </a:p>
          <a:p>
            <a:pPr eaLnBrk="1" hangingPunct="1">
              <a:buFontTx/>
              <a:buNone/>
            </a:pPr>
            <a:r>
              <a:rPr lang="en-US" altLang="zh-CN" b="1" smtClean="0">
                <a:solidFill>
                  <a:srgbClr val="000066"/>
                </a:solidFill>
              </a:rPr>
              <a:t>         Xlock C ...  Unlock C ...   Unlock B</a:t>
            </a:r>
            <a:r>
              <a:rPr lang="zh-CN" altLang="en-US" b="1" smtClean="0">
                <a:solidFill>
                  <a:srgbClr val="000066"/>
                </a:solidFill>
              </a:rPr>
              <a:t>；</a:t>
            </a:r>
            <a:endParaRPr lang="zh-CN" altLang="en-US" b="1" smtClean="0">
              <a:solidFill>
                <a:srgbClr val="000066"/>
              </a:solidFill>
            </a:endParaRPr>
          </a:p>
        </p:txBody>
      </p:sp>
      <p:sp>
        <p:nvSpPr>
          <p:cNvPr id="6" name="Rectangle 4"/>
          <p:cNvSpPr>
            <a:spLocks noChangeArrowheads="1"/>
          </p:cNvSpPr>
          <p:nvPr/>
        </p:nvSpPr>
        <p:spPr bwMode="auto">
          <a:xfrm>
            <a:off x="1070264" y="5392882"/>
            <a:ext cx="813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90000"/>
              </a:lnSpc>
              <a:spcBef>
                <a:spcPct val="20000"/>
              </a:spcBef>
              <a:buClr>
                <a:schemeClr val="accent1"/>
              </a:buClr>
            </a:pPr>
            <a:r>
              <a:rPr kumimoji="1" lang="zh-CN" altLang="en-US" sz="2800">
                <a:solidFill>
                  <a:srgbClr val="CC3300"/>
                </a:solidFill>
                <a:latin typeface="Tahoma" panose="020B0604030504040204" pitchFamily="34" charset="0"/>
                <a:ea typeface="宋体" panose="02010600030101010101" pitchFamily="2" charset="-122"/>
              </a:rPr>
              <a:t>事务</a:t>
            </a:r>
            <a:r>
              <a:rPr kumimoji="1" lang="en-US" altLang="zh-CN" sz="2800">
                <a:solidFill>
                  <a:srgbClr val="CC3300"/>
                </a:solidFill>
                <a:latin typeface="Tahoma" panose="020B0604030504040204" pitchFamily="34" charset="0"/>
                <a:ea typeface="宋体" panose="02010600030101010101" pitchFamily="2" charset="-122"/>
              </a:rPr>
              <a:t>1</a:t>
            </a:r>
            <a:r>
              <a:rPr kumimoji="1" lang="zh-CN" altLang="en-US" sz="2800">
                <a:solidFill>
                  <a:srgbClr val="CC3300"/>
                </a:solidFill>
                <a:latin typeface="Tahoma" panose="020B0604030504040204" pitchFamily="34" charset="0"/>
                <a:ea typeface="宋体" panose="02010600030101010101" pitchFamily="2" charset="-122"/>
              </a:rPr>
              <a:t>遵守两段锁协议，而事务</a:t>
            </a:r>
            <a:r>
              <a:rPr kumimoji="1" lang="en-US" altLang="zh-CN" sz="2800">
                <a:solidFill>
                  <a:srgbClr val="CC3300"/>
                </a:solidFill>
                <a:latin typeface="Tahoma" panose="020B0604030504040204" pitchFamily="34" charset="0"/>
                <a:ea typeface="宋体" panose="02010600030101010101" pitchFamily="2" charset="-122"/>
              </a:rPr>
              <a:t>2</a:t>
            </a:r>
            <a:r>
              <a:rPr kumimoji="1" lang="zh-CN" altLang="en-US" sz="2800">
                <a:solidFill>
                  <a:srgbClr val="CC3300"/>
                </a:solidFill>
                <a:latin typeface="Tahoma" panose="020B0604030504040204" pitchFamily="34" charset="0"/>
                <a:ea typeface="宋体" panose="02010600030101010101" pitchFamily="2" charset="-122"/>
              </a:rPr>
              <a:t>不遵守两段协议。</a:t>
            </a:r>
          </a:p>
        </p:txBody>
      </p:sp>
    </p:spTree>
    <p:extLst>
      <p:ext uri="{BB962C8B-B14F-4D97-AF65-F5344CB8AC3E}">
        <p14:creationId xmlns:p14="http://schemas.microsoft.com/office/powerpoint/2010/main" val="2362614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380999" y="1371600"/>
            <a:ext cx="10539845" cy="106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buFontTx/>
              <a:buNone/>
            </a:pPr>
            <a:r>
              <a:rPr lang="en-US" altLang="zh-CN" b="1" dirty="0" smtClean="0">
                <a:solidFill>
                  <a:srgbClr val="000066"/>
                </a:solidFill>
              </a:rPr>
              <a:t>        </a:t>
            </a:r>
            <a:r>
              <a:rPr lang="zh-CN" altLang="en-US" b="1" dirty="0" smtClean="0">
                <a:solidFill>
                  <a:srgbClr val="000066"/>
                </a:solidFill>
              </a:rPr>
              <a:t>若并行执行的所有事务均遵守两段锁协议，则对这些事务的所有并行调度策略都是可串行化的。</a:t>
            </a:r>
            <a:endParaRPr lang="zh-CN" altLang="en-US" b="1" dirty="0" smtClean="0">
              <a:solidFill>
                <a:srgbClr val="000066"/>
              </a:solidFill>
            </a:endParaRPr>
          </a:p>
        </p:txBody>
      </p:sp>
      <p:sp>
        <p:nvSpPr>
          <p:cNvPr id="6" name="AutoShape 4"/>
          <p:cNvSpPr>
            <a:spLocks noChangeArrowheads="1"/>
          </p:cNvSpPr>
          <p:nvPr/>
        </p:nvSpPr>
        <p:spPr bwMode="auto">
          <a:xfrm>
            <a:off x="4495800" y="2590800"/>
            <a:ext cx="436563" cy="762000"/>
          </a:xfrm>
          <a:prstGeom prst="downArrow">
            <a:avLst>
              <a:gd name="adj1" fmla="val 50000"/>
              <a:gd name="adj2" fmla="val 43636"/>
            </a:avLst>
          </a:prstGeom>
          <a:solidFill>
            <a:srgbClr val="969696"/>
          </a:solidFill>
          <a:ln w="28575">
            <a:solidFill>
              <a:schemeClr val="tx1"/>
            </a:solidFill>
            <a:miter lim="800000"/>
            <a:headEnd/>
            <a:tailEnd/>
          </a:ln>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endParaRPr lang="zh-CN" altLang="en-US"/>
          </a:p>
        </p:txBody>
      </p:sp>
      <p:sp>
        <p:nvSpPr>
          <p:cNvPr id="7" name="Rectangle 5"/>
          <p:cNvSpPr>
            <a:spLocks noChangeArrowheads="1"/>
          </p:cNvSpPr>
          <p:nvPr/>
        </p:nvSpPr>
        <p:spPr bwMode="auto">
          <a:xfrm>
            <a:off x="245870" y="3429000"/>
            <a:ext cx="10595264"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10000"/>
              </a:lnSpc>
              <a:spcBef>
                <a:spcPct val="20000"/>
              </a:spcBef>
              <a:buClr>
                <a:schemeClr val="folHlink"/>
              </a:buClr>
              <a:buSzPct val="60000"/>
              <a:buFont typeface="Wingdings" panose="05000000000000000000" pitchFamily="2" charset="2"/>
              <a:buNone/>
            </a:pPr>
            <a:r>
              <a:rPr kumimoji="1" lang="en-US" altLang="zh-CN" sz="2800" dirty="0">
                <a:solidFill>
                  <a:srgbClr val="000066"/>
                </a:solidFill>
                <a:latin typeface="Tahoma" panose="020B0604030504040204" pitchFamily="34" charset="0"/>
                <a:ea typeface="宋体" panose="02010600030101010101" pitchFamily="2" charset="-122"/>
              </a:rPr>
              <a:t>       </a:t>
            </a:r>
            <a:r>
              <a:rPr kumimoji="1" lang="zh-CN" altLang="en-US" sz="2800" dirty="0">
                <a:solidFill>
                  <a:srgbClr val="000066"/>
                </a:solidFill>
                <a:latin typeface="Tahoma" panose="020B0604030504040204" pitchFamily="34" charset="0"/>
                <a:ea typeface="宋体" panose="02010600030101010101" pitchFamily="2" charset="-122"/>
              </a:rPr>
              <a:t>所有遵守两段锁协议的事务，其并行执行的结果一定是正确的。</a:t>
            </a:r>
          </a:p>
        </p:txBody>
      </p:sp>
      <p:sp>
        <p:nvSpPr>
          <p:cNvPr id="8" name="Rectangle 6"/>
          <p:cNvSpPr>
            <a:spLocks noChangeArrowheads="1"/>
          </p:cNvSpPr>
          <p:nvPr/>
        </p:nvSpPr>
        <p:spPr bwMode="auto">
          <a:xfrm>
            <a:off x="457199" y="4800600"/>
            <a:ext cx="11378045"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10000"/>
              </a:lnSpc>
              <a:spcBef>
                <a:spcPct val="30000"/>
              </a:spcBef>
              <a:buClr>
                <a:schemeClr val="folHlink"/>
              </a:buClr>
              <a:buSzPct val="60000"/>
              <a:buFont typeface="Wingdings" panose="05000000000000000000" pitchFamily="2" charset="2"/>
              <a:buNone/>
            </a:pPr>
            <a:r>
              <a:rPr kumimoji="1" lang="zh-CN" altLang="en-US" sz="2800" dirty="0">
                <a:solidFill>
                  <a:srgbClr val="669900"/>
                </a:solidFill>
                <a:latin typeface="Tahoma" panose="020B0604030504040204" pitchFamily="34" charset="0"/>
                <a:ea typeface="宋体" panose="02010600030101010101" pitchFamily="2" charset="-122"/>
              </a:rPr>
              <a:t>注：事务遵守两段锁协议是可串行化调度的充分条件，而不是必要条件。</a:t>
            </a:r>
          </a:p>
        </p:txBody>
      </p:sp>
    </p:spTree>
    <p:extLst>
      <p:ext uri="{BB962C8B-B14F-4D97-AF65-F5344CB8AC3E}">
        <p14:creationId xmlns:p14="http://schemas.microsoft.com/office/powerpoint/2010/main" val="5580712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utoUpdateAnimBg="0"/>
      <p:bldP spid="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2218529" y="1033307"/>
            <a:ext cx="1219200" cy="441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buFontTx/>
              <a:buNone/>
            </a:pPr>
            <a:endParaRPr lang="en-US" altLang="zh-CN" sz="1800" b="1" smtClean="0">
              <a:solidFill>
                <a:srgbClr val="000066"/>
              </a:solidFill>
              <a:latin typeface="宋体" panose="02010600030101010101" pitchFamily="2" charset="-122"/>
            </a:endParaRPr>
          </a:p>
          <a:p>
            <a:pPr algn="just" eaLnBrk="1" hangingPunct="1">
              <a:buFontTx/>
              <a:buNone/>
            </a:pPr>
            <a:r>
              <a:rPr lang="en-US" altLang="zh-CN" sz="1800" b="1" smtClean="0">
                <a:solidFill>
                  <a:srgbClr val="000066"/>
                </a:solidFill>
                <a:latin typeface="宋体" panose="02010600030101010101" pitchFamily="2" charset="-122"/>
              </a:rPr>
              <a:t>Slock B</a:t>
            </a:r>
          </a:p>
          <a:p>
            <a:pPr algn="just" eaLnBrk="1" hangingPunct="1">
              <a:buFontTx/>
              <a:buNone/>
            </a:pPr>
            <a:r>
              <a:rPr lang="zh-CN" altLang="en-US" sz="1800" b="1" smtClean="0">
                <a:solidFill>
                  <a:srgbClr val="000066"/>
                </a:solidFill>
                <a:latin typeface="宋体" panose="02010600030101010101" pitchFamily="2" charset="-122"/>
              </a:rPr>
              <a:t>读</a:t>
            </a:r>
            <a:r>
              <a:rPr lang="en-US" altLang="zh-CN" sz="1800" b="1" smtClean="0">
                <a:solidFill>
                  <a:srgbClr val="000066"/>
                </a:solidFill>
                <a:latin typeface="宋体" panose="02010600030101010101" pitchFamily="2" charset="-122"/>
              </a:rPr>
              <a:t>B=5</a:t>
            </a:r>
          </a:p>
          <a:p>
            <a:pPr algn="just" eaLnBrk="1" hangingPunct="1">
              <a:buFontTx/>
              <a:buNone/>
            </a:pPr>
            <a:r>
              <a:rPr lang="en-US" altLang="zh-CN" sz="1800" b="1" smtClean="0">
                <a:solidFill>
                  <a:srgbClr val="000066"/>
                </a:solidFill>
                <a:latin typeface="宋体" panose="02010600030101010101" pitchFamily="2" charset="-122"/>
              </a:rPr>
              <a:t>Y=B</a:t>
            </a:r>
          </a:p>
          <a:p>
            <a:pPr algn="just" eaLnBrk="1" hangingPunct="1">
              <a:buFontTx/>
              <a:buNone/>
            </a:pPr>
            <a:r>
              <a:rPr lang="en-US" altLang="zh-CN" sz="1800" b="1" smtClean="0">
                <a:solidFill>
                  <a:srgbClr val="000066"/>
                </a:solidFill>
                <a:latin typeface="宋体" panose="02010600030101010101" pitchFamily="2" charset="-122"/>
              </a:rPr>
              <a:t>Xlock A</a:t>
            </a:r>
          </a:p>
          <a:p>
            <a:pPr algn="just" eaLnBrk="1" hangingPunct="1">
              <a:buFontTx/>
              <a:buNone/>
            </a:pPr>
            <a:r>
              <a:rPr lang="en-US" altLang="zh-CN" sz="1800" b="1" smtClean="0">
                <a:solidFill>
                  <a:srgbClr val="000066"/>
                </a:solidFill>
              </a:rPr>
              <a:t> </a:t>
            </a:r>
            <a:endParaRPr lang="en-US" altLang="zh-CN" sz="1800" b="1" smtClean="0">
              <a:solidFill>
                <a:srgbClr val="000066"/>
              </a:solidFill>
              <a:latin typeface="宋体" panose="02010600030101010101" pitchFamily="2" charset="-122"/>
            </a:endParaRPr>
          </a:p>
          <a:p>
            <a:pPr algn="just" eaLnBrk="1" hangingPunct="1">
              <a:buFontTx/>
              <a:buNone/>
            </a:pPr>
            <a:r>
              <a:rPr lang="en-US" altLang="zh-CN" sz="1800" b="1" smtClean="0">
                <a:solidFill>
                  <a:srgbClr val="000066"/>
                </a:solidFill>
                <a:latin typeface="宋体" panose="02010600030101010101" pitchFamily="2" charset="-122"/>
              </a:rPr>
              <a:t>A=Y-1</a:t>
            </a:r>
          </a:p>
          <a:p>
            <a:pPr algn="just" eaLnBrk="1" hangingPunct="1">
              <a:buFontTx/>
              <a:buNone/>
            </a:pPr>
            <a:r>
              <a:rPr lang="zh-CN" altLang="en-US" sz="1800" b="1" smtClean="0">
                <a:solidFill>
                  <a:srgbClr val="000066"/>
                </a:solidFill>
                <a:latin typeface="宋体" panose="02010600030101010101" pitchFamily="2" charset="-122"/>
              </a:rPr>
              <a:t>写回</a:t>
            </a:r>
            <a:r>
              <a:rPr lang="en-US" altLang="zh-CN" sz="1800" b="1" smtClean="0">
                <a:solidFill>
                  <a:srgbClr val="000066"/>
                </a:solidFill>
                <a:latin typeface="宋体" panose="02010600030101010101" pitchFamily="2" charset="-122"/>
              </a:rPr>
              <a:t>A=4</a:t>
            </a:r>
          </a:p>
          <a:p>
            <a:pPr algn="just" eaLnBrk="1" hangingPunct="1">
              <a:buFontTx/>
              <a:buNone/>
            </a:pPr>
            <a:r>
              <a:rPr lang="en-US" altLang="zh-CN" sz="1800" b="1" smtClean="0">
                <a:solidFill>
                  <a:srgbClr val="000066"/>
                </a:solidFill>
                <a:latin typeface="宋体" panose="02010600030101010101" pitchFamily="2" charset="-122"/>
              </a:rPr>
              <a:t>Unlock B</a:t>
            </a:r>
          </a:p>
          <a:p>
            <a:pPr algn="just" eaLnBrk="1" hangingPunct="1">
              <a:buFontTx/>
              <a:buNone/>
            </a:pPr>
            <a:r>
              <a:rPr lang="en-US" altLang="zh-CN" sz="1800" b="1" smtClean="0">
                <a:solidFill>
                  <a:srgbClr val="000066"/>
                </a:solidFill>
                <a:latin typeface="宋体" panose="02010600030101010101" pitchFamily="2" charset="-122"/>
              </a:rPr>
              <a:t>Unlock A</a:t>
            </a:r>
          </a:p>
          <a:p>
            <a:pPr algn="just" eaLnBrk="1" hangingPunct="1">
              <a:buFontTx/>
              <a:buNone/>
            </a:pPr>
            <a:r>
              <a:rPr lang="en-US" altLang="zh-CN" sz="1800" b="1" smtClean="0">
                <a:solidFill>
                  <a:srgbClr val="000066"/>
                </a:solidFill>
              </a:rPr>
              <a:t> </a:t>
            </a:r>
          </a:p>
          <a:p>
            <a:pPr algn="just" eaLnBrk="1" hangingPunct="1">
              <a:buFontTx/>
              <a:buNone/>
            </a:pPr>
            <a:r>
              <a:rPr lang="en-US" altLang="zh-CN" sz="1800" b="1" smtClean="0">
                <a:solidFill>
                  <a:srgbClr val="000066"/>
                </a:solidFill>
              </a:rPr>
              <a:t> </a:t>
            </a:r>
          </a:p>
          <a:p>
            <a:pPr algn="just" eaLnBrk="1" hangingPunct="1">
              <a:buFontTx/>
              <a:buNone/>
            </a:pPr>
            <a:r>
              <a:rPr lang="en-US" altLang="zh-CN" sz="1800" b="1" smtClean="0">
                <a:solidFill>
                  <a:srgbClr val="000066"/>
                </a:solidFill>
              </a:rPr>
              <a:t> </a:t>
            </a:r>
          </a:p>
          <a:p>
            <a:pPr algn="just" eaLnBrk="1" hangingPunct="1">
              <a:buFontTx/>
              <a:buNone/>
            </a:pPr>
            <a:r>
              <a:rPr lang="en-US" altLang="zh-CN" sz="1800" b="1" smtClean="0">
                <a:solidFill>
                  <a:srgbClr val="000066"/>
                </a:solidFill>
              </a:rPr>
              <a:t> </a:t>
            </a:r>
            <a:endParaRPr lang="en-US" altLang="zh-CN" sz="1800" b="1" smtClean="0">
              <a:solidFill>
                <a:srgbClr val="000066"/>
              </a:solidFill>
            </a:endParaRPr>
          </a:p>
        </p:txBody>
      </p:sp>
      <p:sp>
        <p:nvSpPr>
          <p:cNvPr id="6" name="Rectangle 4"/>
          <p:cNvSpPr>
            <a:spLocks noChangeArrowheads="1"/>
          </p:cNvSpPr>
          <p:nvPr/>
        </p:nvSpPr>
        <p:spPr bwMode="auto">
          <a:xfrm>
            <a:off x="3299617" y="2185832"/>
            <a:ext cx="1447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Slock A</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 </a:t>
            </a:r>
            <a:r>
              <a:rPr kumimoji="1" lang="zh-CN" altLang="en-US" sz="1800">
                <a:solidFill>
                  <a:srgbClr val="000066"/>
                </a:solidFill>
                <a:latin typeface="Times New Roman" panose="02020603050405020304" pitchFamily="18" charset="0"/>
                <a:ea typeface="宋体" panose="02010600030101010101" pitchFamily="2" charset="-122"/>
              </a:rPr>
              <a:t>等待</a:t>
            </a:r>
          </a:p>
          <a:p>
            <a:pPr algn="l" eaLnBrk="1" hangingPunct="1"/>
            <a:r>
              <a:rPr kumimoji="1" lang="zh-CN" altLang="en-US" sz="1800">
                <a:solidFill>
                  <a:srgbClr val="000066"/>
                </a:solidFill>
                <a:latin typeface="Times New Roman" panose="02020603050405020304" pitchFamily="18" charset="0"/>
                <a:ea typeface="宋体" panose="02010600030101010101" pitchFamily="2" charset="-122"/>
              </a:rPr>
              <a:t> 等待</a:t>
            </a:r>
          </a:p>
          <a:p>
            <a:pPr algn="l" eaLnBrk="1" hangingPunct="1"/>
            <a:r>
              <a:rPr kumimoji="1" lang="zh-CN" altLang="en-US" sz="1800">
                <a:solidFill>
                  <a:srgbClr val="000066"/>
                </a:solidFill>
                <a:latin typeface="Times New Roman" panose="02020603050405020304" pitchFamily="18" charset="0"/>
                <a:ea typeface="宋体" panose="02010600030101010101" pitchFamily="2" charset="-122"/>
              </a:rPr>
              <a:t> 等待</a:t>
            </a:r>
          </a:p>
          <a:p>
            <a:pPr algn="l" eaLnBrk="1" hangingPunct="1"/>
            <a:r>
              <a:rPr kumimoji="1" lang="zh-CN" altLang="en-US" sz="1800">
                <a:solidFill>
                  <a:srgbClr val="000066"/>
                </a:solidFill>
                <a:latin typeface="Times New Roman" panose="02020603050405020304" pitchFamily="18" charset="0"/>
                <a:ea typeface="宋体" panose="02010600030101010101" pitchFamily="2" charset="-122"/>
              </a:rPr>
              <a:t> 等待</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Slock A</a:t>
            </a:r>
          </a:p>
          <a:p>
            <a:pPr algn="l" eaLnBrk="1" hangingPunct="1"/>
            <a:r>
              <a:rPr kumimoji="1" lang="zh-CN" altLang="en-US" sz="1800">
                <a:solidFill>
                  <a:srgbClr val="000066"/>
                </a:solidFill>
                <a:latin typeface="Times New Roman" panose="02020603050405020304" pitchFamily="18" charset="0"/>
                <a:ea typeface="宋体" panose="02010600030101010101" pitchFamily="2" charset="-122"/>
              </a:rPr>
              <a:t>读</a:t>
            </a:r>
            <a:r>
              <a:rPr kumimoji="1" lang="en-US" altLang="zh-CN" sz="1800">
                <a:solidFill>
                  <a:srgbClr val="000066"/>
                </a:solidFill>
                <a:latin typeface="Times New Roman" panose="02020603050405020304" pitchFamily="18" charset="0"/>
                <a:ea typeface="宋体" panose="02010600030101010101" pitchFamily="2" charset="-122"/>
              </a:rPr>
              <a:t>A=4</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Y=A  </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Xlock B</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B=Y+1</a:t>
            </a:r>
          </a:p>
          <a:p>
            <a:pPr algn="l" eaLnBrk="1" hangingPunct="1"/>
            <a:r>
              <a:rPr kumimoji="1" lang="zh-CN" altLang="en-US" sz="1800">
                <a:solidFill>
                  <a:srgbClr val="000066"/>
                </a:solidFill>
                <a:latin typeface="Times New Roman" panose="02020603050405020304" pitchFamily="18" charset="0"/>
                <a:ea typeface="宋体" panose="02010600030101010101" pitchFamily="2" charset="-122"/>
              </a:rPr>
              <a:t>写回</a:t>
            </a:r>
            <a:r>
              <a:rPr kumimoji="1" lang="en-US" altLang="zh-CN" sz="1800">
                <a:solidFill>
                  <a:srgbClr val="000066"/>
                </a:solidFill>
                <a:latin typeface="Times New Roman" panose="02020603050405020304" pitchFamily="18" charset="0"/>
                <a:ea typeface="宋体" panose="02010600030101010101" pitchFamily="2" charset="-122"/>
              </a:rPr>
              <a:t>B=5</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Unlock B</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Unlock A </a:t>
            </a:r>
          </a:p>
        </p:txBody>
      </p:sp>
      <p:sp>
        <p:nvSpPr>
          <p:cNvPr id="7" name="Rectangle 5"/>
          <p:cNvSpPr>
            <a:spLocks noChangeArrowheads="1"/>
          </p:cNvSpPr>
          <p:nvPr/>
        </p:nvSpPr>
        <p:spPr bwMode="auto">
          <a:xfrm>
            <a:off x="4575967" y="1457170"/>
            <a:ext cx="1447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Slock B</a:t>
            </a:r>
          </a:p>
          <a:p>
            <a:pPr algn="l" eaLnBrk="1" hangingPunct="1"/>
            <a:r>
              <a:rPr kumimoji="1" lang="zh-CN" altLang="en-US" sz="1800">
                <a:solidFill>
                  <a:srgbClr val="000066"/>
                </a:solidFill>
                <a:latin typeface="Times New Roman" panose="02020603050405020304" pitchFamily="18" charset="0"/>
                <a:ea typeface="宋体" panose="02010600030101010101" pitchFamily="2" charset="-122"/>
              </a:rPr>
              <a:t>读</a:t>
            </a:r>
            <a:r>
              <a:rPr kumimoji="1" lang="en-US" altLang="zh-CN" sz="1800">
                <a:solidFill>
                  <a:srgbClr val="000066"/>
                </a:solidFill>
                <a:latin typeface="Times New Roman" panose="02020603050405020304" pitchFamily="18" charset="0"/>
                <a:ea typeface="宋体" panose="02010600030101010101" pitchFamily="2" charset="-122"/>
              </a:rPr>
              <a:t>B=5</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Y=B</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Unlock B</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Xlock A</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 A=Y-1</a:t>
            </a:r>
          </a:p>
          <a:p>
            <a:pPr algn="l" eaLnBrk="1" hangingPunct="1"/>
            <a:r>
              <a:rPr kumimoji="1" lang="zh-CN" altLang="en-US" sz="1800">
                <a:solidFill>
                  <a:srgbClr val="000066"/>
                </a:solidFill>
                <a:latin typeface="Times New Roman" panose="02020603050405020304" pitchFamily="18" charset="0"/>
                <a:ea typeface="宋体" panose="02010600030101010101" pitchFamily="2" charset="-122"/>
              </a:rPr>
              <a:t>写回</a:t>
            </a:r>
            <a:r>
              <a:rPr kumimoji="1" lang="en-US" altLang="zh-CN" sz="1800">
                <a:solidFill>
                  <a:srgbClr val="000066"/>
                </a:solidFill>
                <a:latin typeface="Times New Roman" panose="02020603050405020304" pitchFamily="18" charset="0"/>
                <a:ea typeface="宋体" panose="02010600030101010101" pitchFamily="2" charset="-122"/>
              </a:rPr>
              <a:t>A=4</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Unlock A</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 </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 </a:t>
            </a:r>
          </a:p>
        </p:txBody>
      </p:sp>
      <p:sp>
        <p:nvSpPr>
          <p:cNvPr id="8" name="Rectangle 6"/>
          <p:cNvSpPr>
            <a:spLocks noChangeArrowheads="1"/>
          </p:cNvSpPr>
          <p:nvPr/>
        </p:nvSpPr>
        <p:spPr bwMode="auto">
          <a:xfrm>
            <a:off x="5723729" y="2114395"/>
            <a:ext cx="1447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1800">
                <a:solidFill>
                  <a:schemeClr val="accent2"/>
                </a:solidFill>
                <a:latin typeface="Times New Roman" panose="02020603050405020304" pitchFamily="18" charset="0"/>
                <a:ea typeface="宋体" panose="02010600030101010101" pitchFamily="2" charset="-122"/>
              </a:rPr>
              <a:t>Slock A</a:t>
            </a:r>
          </a:p>
          <a:p>
            <a:pPr algn="l" eaLnBrk="1" hangingPunct="1"/>
            <a:r>
              <a:rPr kumimoji="1" lang="zh-CN" altLang="en-US" sz="1800">
                <a:solidFill>
                  <a:schemeClr val="accent2"/>
                </a:solidFill>
                <a:latin typeface="Times New Roman" panose="02020603050405020304" pitchFamily="18" charset="0"/>
                <a:ea typeface="宋体" panose="02010600030101010101" pitchFamily="2" charset="-122"/>
              </a:rPr>
              <a:t>等待</a:t>
            </a:r>
          </a:p>
          <a:p>
            <a:pPr algn="l" eaLnBrk="1" hangingPunct="1"/>
            <a:r>
              <a:rPr kumimoji="1" lang="zh-CN" altLang="en-US" sz="1800">
                <a:solidFill>
                  <a:schemeClr val="accent2"/>
                </a:solidFill>
                <a:latin typeface="Times New Roman" panose="02020603050405020304" pitchFamily="18" charset="0"/>
                <a:ea typeface="宋体" panose="02010600030101010101" pitchFamily="2" charset="-122"/>
              </a:rPr>
              <a:t>等待</a:t>
            </a:r>
          </a:p>
          <a:p>
            <a:pPr algn="l" eaLnBrk="1" hangingPunct="1"/>
            <a:r>
              <a:rPr kumimoji="1" lang="zh-CN" altLang="en-US" sz="1800">
                <a:solidFill>
                  <a:schemeClr val="accent2"/>
                </a:solidFill>
                <a:latin typeface="Times New Roman" panose="02020603050405020304" pitchFamily="18" charset="0"/>
                <a:ea typeface="宋体" panose="02010600030101010101" pitchFamily="2" charset="-122"/>
              </a:rPr>
              <a:t>等待</a:t>
            </a:r>
          </a:p>
          <a:p>
            <a:pPr algn="l" eaLnBrk="1" hangingPunct="1"/>
            <a:r>
              <a:rPr kumimoji="1" lang="en-US" altLang="zh-CN" sz="1800">
                <a:solidFill>
                  <a:schemeClr val="accent2"/>
                </a:solidFill>
                <a:latin typeface="Times New Roman" panose="02020603050405020304" pitchFamily="18" charset="0"/>
                <a:ea typeface="宋体" panose="02010600030101010101" pitchFamily="2" charset="-122"/>
              </a:rPr>
              <a:t>Slock A</a:t>
            </a:r>
          </a:p>
          <a:p>
            <a:pPr algn="l" eaLnBrk="1" hangingPunct="1"/>
            <a:r>
              <a:rPr kumimoji="1" lang="zh-CN" altLang="en-US" sz="1800">
                <a:solidFill>
                  <a:schemeClr val="accent2"/>
                </a:solidFill>
                <a:latin typeface="Times New Roman" panose="02020603050405020304" pitchFamily="18" charset="0"/>
                <a:ea typeface="宋体" panose="02010600030101010101" pitchFamily="2" charset="-122"/>
              </a:rPr>
              <a:t>读</a:t>
            </a:r>
            <a:r>
              <a:rPr kumimoji="1" lang="en-US" altLang="zh-CN" sz="1800">
                <a:solidFill>
                  <a:schemeClr val="accent2"/>
                </a:solidFill>
                <a:latin typeface="Times New Roman" panose="02020603050405020304" pitchFamily="18" charset="0"/>
                <a:ea typeface="宋体" panose="02010600030101010101" pitchFamily="2" charset="-122"/>
              </a:rPr>
              <a:t>A=4</a:t>
            </a:r>
          </a:p>
          <a:p>
            <a:pPr algn="l" eaLnBrk="1" hangingPunct="1"/>
            <a:r>
              <a:rPr kumimoji="1" lang="en-US" altLang="zh-CN" sz="1800">
                <a:solidFill>
                  <a:schemeClr val="accent2"/>
                </a:solidFill>
                <a:latin typeface="Times New Roman" panose="02020603050405020304" pitchFamily="18" charset="0"/>
                <a:ea typeface="宋体" panose="02010600030101010101" pitchFamily="2" charset="-122"/>
              </a:rPr>
              <a:t>X=A</a:t>
            </a:r>
          </a:p>
          <a:p>
            <a:pPr algn="l" eaLnBrk="1" hangingPunct="1"/>
            <a:r>
              <a:rPr kumimoji="1" lang="en-US" altLang="zh-CN" sz="1800">
                <a:solidFill>
                  <a:schemeClr val="accent2"/>
                </a:solidFill>
                <a:latin typeface="Times New Roman" panose="02020603050405020304" pitchFamily="18" charset="0"/>
                <a:ea typeface="宋体" panose="02010600030101010101" pitchFamily="2" charset="-122"/>
              </a:rPr>
              <a:t>Unlock A</a:t>
            </a:r>
          </a:p>
          <a:p>
            <a:pPr algn="l" eaLnBrk="1" hangingPunct="1"/>
            <a:r>
              <a:rPr kumimoji="1" lang="en-US" altLang="zh-CN" sz="1800">
                <a:solidFill>
                  <a:schemeClr val="accent2"/>
                </a:solidFill>
                <a:latin typeface="Times New Roman" panose="02020603050405020304" pitchFamily="18" charset="0"/>
                <a:ea typeface="宋体" panose="02010600030101010101" pitchFamily="2" charset="-122"/>
              </a:rPr>
              <a:t>Xlock B</a:t>
            </a:r>
          </a:p>
          <a:p>
            <a:pPr algn="l" eaLnBrk="1" hangingPunct="1"/>
            <a:r>
              <a:rPr kumimoji="1" lang="en-US" altLang="zh-CN" sz="1800">
                <a:solidFill>
                  <a:schemeClr val="accent2"/>
                </a:solidFill>
                <a:latin typeface="Times New Roman" panose="02020603050405020304" pitchFamily="18" charset="0"/>
                <a:ea typeface="宋体" panose="02010600030101010101" pitchFamily="2" charset="-122"/>
              </a:rPr>
              <a:t>B=X+1</a:t>
            </a:r>
          </a:p>
          <a:p>
            <a:pPr algn="l" eaLnBrk="1" hangingPunct="1"/>
            <a:r>
              <a:rPr kumimoji="1" lang="zh-CN" altLang="en-US" sz="1800">
                <a:solidFill>
                  <a:schemeClr val="accent2"/>
                </a:solidFill>
                <a:latin typeface="Times New Roman" panose="02020603050405020304" pitchFamily="18" charset="0"/>
                <a:ea typeface="宋体" panose="02010600030101010101" pitchFamily="2" charset="-122"/>
              </a:rPr>
              <a:t>写回</a:t>
            </a:r>
            <a:r>
              <a:rPr kumimoji="1" lang="en-US" altLang="zh-CN" sz="1800">
                <a:solidFill>
                  <a:schemeClr val="accent2"/>
                </a:solidFill>
                <a:latin typeface="Times New Roman" panose="02020603050405020304" pitchFamily="18" charset="0"/>
                <a:ea typeface="宋体" panose="02010600030101010101" pitchFamily="2" charset="-122"/>
              </a:rPr>
              <a:t>B=5</a:t>
            </a:r>
          </a:p>
          <a:p>
            <a:pPr algn="l" eaLnBrk="1" hangingPunct="1"/>
            <a:r>
              <a:rPr kumimoji="1" lang="en-US" altLang="zh-CN" sz="1800">
                <a:solidFill>
                  <a:schemeClr val="accent2"/>
                </a:solidFill>
                <a:latin typeface="Times New Roman" panose="02020603050405020304" pitchFamily="18" charset="0"/>
                <a:ea typeface="宋体" panose="02010600030101010101" pitchFamily="2" charset="-122"/>
              </a:rPr>
              <a:t>Unlock B </a:t>
            </a:r>
          </a:p>
        </p:txBody>
      </p:sp>
      <p:sp>
        <p:nvSpPr>
          <p:cNvPr id="9" name="Line 7"/>
          <p:cNvSpPr>
            <a:spLocks noChangeShapeType="1"/>
          </p:cNvSpPr>
          <p:nvPr/>
        </p:nvSpPr>
        <p:spPr bwMode="auto">
          <a:xfrm>
            <a:off x="2385217" y="1338107"/>
            <a:ext cx="7162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 name="Line 8"/>
          <p:cNvSpPr>
            <a:spLocks noChangeShapeType="1"/>
          </p:cNvSpPr>
          <p:nvPr/>
        </p:nvSpPr>
        <p:spPr bwMode="auto">
          <a:xfrm>
            <a:off x="4442617" y="1033307"/>
            <a:ext cx="0" cy="48006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 name="Line 9"/>
          <p:cNvSpPr>
            <a:spLocks noChangeShapeType="1"/>
          </p:cNvSpPr>
          <p:nvPr/>
        </p:nvSpPr>
        <p:spPr bwMode="auto">
          <a:xfrm>
            <a:off x="3299617" y="1033307"/>
            <a:ext cx="0" cy="47244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 name="Line 10"/>
          <p:cNvSpPr>
            <a:spLocks noChangeShapeType="1"/>
          </p:cNvSpPr>
          <p:nvPr/>
        </p:nvSpPr>
        <p:spPr bwMode="auto">
          <a:xfrm>
            <a:off x="5738017" y="1109507"/>
            <a:ext cx="0" cy="47244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Rectangle 11"/>
          <p:cNvSpPr>
            <a:spLocks noChangeArrowheads="1"/>
          </p:cNvSpPr>
          <p:nvPr/>
        </p:nvSpPr>
        <p:spPr bwMode="auto">
          <a:xfrm>
            <a:off x="1456529" y="6218082"/>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kumimoji="1" lang="en-US" altLang="zh-CN" sz="1800">
                <a:solidFill>
                  <a:srgbClr val="CC3300"/>
                </a:solidFill>
                <a:latin typeface="Times New Roman" panose="02020603050405020304" pitchFamily="18" charset="0"/>
                <a:ea typeface="宋体" panose="02010600030101010101" pitchFamily="2" charset="-122"/>
              </a:rPr>
              <a:t> (a) </a:t>
            </a:r>
            <a:r>
              <a:rPr kumimoji="1" lang="zh-CN" altLang="en-US" sz="1800">
                <a:solidFill>
                  <a:srgbClr val="CC3300"/>
                </a:solidFill>
                <a:latin typeface="Times New Roman" panose="02020603050405020304" pitchFamily="18" charset="0"/>
                <a:ea typeface="宋体" panose="02010600030101010101" pitchFamily="2" charset="-122"/>
              </a:rPr>
              <a:t>遵守两段锁协议 </a:t>
            </a:r>
          </a:p>
        </p:txBody>
      </p:sp>
      <p:sp>
        <p:nvSpPr>
          <p:cNvPr id="14" name="Rectangle 12"/>
          <p:cNvSpPr>
            <a:spLocks noChangeArrowheads="1"/>
          </p:cNvSpPr>
          <p:nvPr/>
        </p:nvSpPr>
        <p:spPr bwMode="auto">
          <a:xfrm>
            <a:off x="4660104" y="6073620"/>
            <a:ext cx="228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kumimoji="1" lang="en-US" altLang="zh-CN" sz="1800">
                <a:solidFill>
                  <a:srgbClr val="CC3300"/>
                </a:solidFill>
                <a:latin typeface="Times New Roman" panose="02020603050405020304" pitchFamily="18" charset="0"/>
                <a:ea typeface="宋体" panose="02010600030101010101" pitchFamily="2" charset="-122"/>
              </a:rPr>
              <a:t>(b) </a:t>
            </a:r>
            <a:r>
              <a:rPr kumimoji="1" lang="zh-CN" altLang="en-US" sz="1800">
                <a:solidFill>
                  <a:srgbClr val="CC3300"/>
                </a:solidFill>
                <a:latin typeface="Times New Roman" panose="02020603050405020304" pitchFamily="18" charset="0"/>
                <a:ea typeface="宋体" panose="02010600030101010101" pitchFamily="2" charset="-122"/>
              </a:rPr>
              <a:t>不遵守两段锁协议 </a:t>
            </a:r>
          </a:p>
        </p:txBody>
      </p:sp>
      <p:sp>
        <p:nvSpPr>
          <p:cNvPr id="15" name="Rectangle 13"/>
          <p:cNvSpPr>
            <a:spLocks noChangeArrowheads="1"/>
          </p:cNvSpPr>
          <p:nvPr/>
        </p:nvSpPr>
        <p:spPr bwMode="auto">
          <a:xfrm>
            <a:off x="7138192" y="1952470"/>
            <a:ext cx="1447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Slock B</a:t>
            </a:r>
          </a:p>
          <a:p>
            <a:pPr algn="l" eaLnBrk="1" hangingPunct="1"/>
            <a:r>
              <a:rPr kumimoji="1" lang="zh-CN" altLang="en-US" sz="1800">
                <a:solidFill>
                  <a:srgbClr val="000066"/>
                </a:solidFill>
                <a:latin typeface="Times New Roman" panose="02020603050405020304" pitchFamily="18" charset="0"/>
                <a:ea typeface="宋体" panose="02010600030101010101" pitchFamily="2" charset="-122"/>
              </a:rPr>
              <a:t>读</a:t>
            </a:r>
            <a:r>
              <a:rPr kumimoji="1" lang="en-US" altLang="zh-CN" sz="1800">
                <a:solidFill>
                  <a:srgbClr val="000066"/>
                </a:solidFill>
                <a:latin typeface="Times New Roman" panose="02020603050405020304" pitchFamily="18" charset="0"/>
                <a:ea typeface="宋体" panose="02010600030101010101" pitchFamily="2" charset="-122"/>
              </a:rPr>
              <a:t>B=5</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Y=B</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Unlock B</a:t>
            </a:r>
          </a:p>
          <a:p>
            <a:pPr algn="l" eaLnBrk="1" hangingPunct="1"/>
            <a:endParaRPr kumimoji="1" lang="en-US" altLang="zh-CN" sz="180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180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180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180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Xlock A</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A=Y-1</a:t>
            </a:r>
          </a:p>
          <a:p>
            <a:pPr algn="l" eaLnBrk="1" hangingPunct="1"/>
            <a:r>
              <a:rPr kumimoji="1" lang="zh-CN" altLang="en-US" sz="1800">
                <a:solidFill>
                  <a:srgbClr val="000066"/>
                </a:solidFill>
                <a:latin typeface="Times New Roman" panose="02020603050405020304" pitchFamily="18" charset="0"/>
                <a:ea typeface="宋体" panose="02010600030101010101" pitchFamily="2" charset="-122"/>
              </a:rPr>
              <a:t>写回</a:t>
            </a:r>
            <a:r>
              <a:rPr kumimoji="1" lang="en-US" altLang="zh-CN" sz="1800">
                <a:solidFill>
                  <a:srgbClr val="000066"/>
                </a:solidFill>
                <a:latin typeface="Times New Roman" panose="02020603050405020304" pitchFamily="18" charset="0"/>
                <a:ea typeface="宋体" panose="02010600030101010101" pitchFamily="2" charset="-122"/>
              </a:rPr>
              <a:t>A=4</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Unlock A</a:t>
            </a:r>
          </a:p>
        </p:txBody>
      </p:sp>
      <p:sp>
        <p:nvSpPr>
          <p:cNvPr id="16" name="Rectangle 14"/>
          <p:cNvSpPr>
            <a:spLocks noChangeArrowheads="1"/>
          </p:cNvSpPr>
          <p:nvPr/>
        </p:nvSpPr>
        <p:spPr bwMode="auto">
          <a:xfrm>
            <a:off x="8405017" y="1533370"/>
            <a:ext cx="1447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Slock A</a:t>
            </a:r>
          </a:p>
          <a:p>
            <a:pPr algn="l" eaLnBrk="1" hangingPunct="1"/>
            <a:r>
              <a:rPr kumimoji="1" lang="zh-CN" altLang="en-US" sz="1800">
                <a:solidFill>
                  <a:srgbClr val="000066"/>
                </a:solidFill>
                <a:latin typeface="Times New Roman" panose="02020603050405020304" pitchFamily="18" charset="0"/>
                <a:ea typeface="宋体" panose="02010600030101010101" pitchFamily="2" charset="-122"/>
              </a:rPr>
              <a:t>读</a:t>
            </a:r>
            <a:r>
              <a:rPr kumimoji="1" lang="en-US" altLang="zh-CN" sz="1800">
                <a:solidFill>
                  <a:srgbClr val="000066"/>
                </a:solidFill>
                <a:latin typeface="Times New Roman" panose="02020603050405020304" pitchFamily="18" charset="0"/>
                <a:ea typeface="宋体" panose="02010600030101010101" pitchFamily="2" charset="-122"/>
              </a:rPr>
              <a:t>A=5</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X=A</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Unlock A</a:t>
            </a:r>
          </a:p>
          <a:p>
            <a:pPr algn="l" eaLnBrk="1" hangingPunct="1"/>
            <a:endParaRPr kumimoji="1" lang="en-US" altLang="zh-CN" sz="180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180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Xlock B</a:t>
            </a:r>
          </a:p>
          <a:p>
            <a:pPr algn="l" eaLnBrk="1" hangingPunct="1"/>
            <a:r>
              <a:rPr kumimoji="1" lang="zh-CN" altLang="en-US" sz="1800">
                <a:solidFill>
                  <a:srgbClr val="000066"/>
                </a:solidFill>
                <a:latin typeface="Times New Roman" panose="02020603050405020304" pitchFamily="18" charset="0"/>
                <a:ea typeface="宋体" panose="02010600030101010101" pitchFamily="2" charset="-122"/>
              </a:rPr>
              <a:t>等待</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Xlock B</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B=X+1</a:t>
            </a:r>
          </a:p>
          <a:p>
            <a:pPr algn="l" eaLnBrk="1" hangingPunct="1"/>
            <a:r>
              <a:rPr kumimoji="1" lang="zh-CN" altLang="en-US" sz="1800">
                <a:solidFill>
                  <a:srgbClr val="000066"/>
                </a:solidFill>
                <a:latin typeface="Times New Roman" panose="02020603050405020304" pitchFamily="18" charset="0"/>
                <a:ea typeface="宋体" panose="02010600030101010101" pitchFamily="2" charset="-122"/>
              </a:rPr>
              <a:t>写回</a:t>
            </a:r>
            <a:r>
              <a:rPr kumimoji="1" lang="en-US" altLang="zh-CN" sz="1800">
                <a:solidFill>
                  <a:srgbClr val="000066"/>
                </a:solidFill>
                <a:latin typeface="Times New Roman" panose="02020603050405020304" pitchFamily="18" charset="0"/>
                <a:ea typeface="宋体" panose="02010600030101010101" pitchFamily="2" charset="-122"/>
              </a:rPr>
              <a:t>B=6</a:t>
            </a:r>
          </a:p>
          <a:p>
            <a:pPr algn="l" eaLnBrk="1" hangingPunct="1"/>
            <a:r>
              <a:rPr kumimoji="1" lang="en-US" altLang="zh-CN" sz="1800">
                <a:solidFill>
                  <a:srgbClr val="000066"/>
                </a:solidFill>
                <a:latin typeface="Times New Roman" panose="02020603050405020304" pitchFamily="18" charset="0"/>
                <a:ea typeface="宋体" panose="02010600030101010101" pitchFamily="2" charset="-122"/>
              </a:rPr>
              <a:t>Unlock B </a:t>
            </a:r>
          </a:p>
          <a:p>
            <a:pPr algn="l" eaLnBrk="1" hangingPunct="1"/>
            <a:endParaRPr kumimoji="1" lang="en-US" altLang="zh-CN" sz="180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180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180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180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1800">
              <a:solidFill>
                <a:srgbClr val="000066"/>
              </a:solidFill>
              <a:latin typeface="Times New Roman" panose="02020603050405020304" pitchFamily="18" charset="0"/>
              <a:ea typeface="宋体" panose="02010600030101010101" pitchFamily="2" charset="-122"/>
            </a:endParaRPr>
          </a:p>
        </p:txBody>
      </p:sp>
      <p:sp>
        <p:nvSpPr>
          <p:cNvPr id="17" name="Line 15"/>
          <p:cNvSpPr>
            <a:spLocks noChangeShapeType="1"/>
          </p:cNvSpPr>
          <p:nvPr/>
        </p:nvSpPr>
        <p:spPr bwMode="auto">
          <a:xfrm>
            <a:off x="6957217" y="1033307"/>
            <a:ext cx="0" cy="48006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16"/>
          <p:cNvSpPr>
            <a:spLocks noChangeShapeType="1"/>
          </p:cNvSpPr>
          <p:nvPr/>
        </p:nvSpPr>
        <p:spPr bwMode="auto">
          <a:xfrm>
            <a:off x="8260554" y="1104745"/>
            <a:ext cx="0" cy="47244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Rectangle 17"/>
          <p:cNvSpPr>
            <a:spLocks noChangeArrowheads="1"/>
          </p:cNvSpPr>
          <p:nvPr/>
        </p:nvSpPr>
        <p:spPr bwMode="auto">
          <a:xfrm>
            <a:off x="7541417" y="6145057"/>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kumimoji="1" lang="en-US" altLang="zh-CN" sz="1800">
                <a:solidFill>
                  <a:srgbClr val="CC3300"/>
                </a:solidFill>
                <a:latin typeface="Times New Roman" panose="02020603050405020304" pitchFamily="18" charset="0"/>
                <a:ea typeface="宋体" panose="02010600030101010101" pitchFamily="2" charset="-122"/>
              </a:rPr>
              <a:t>(c) </a:t>
            </a:r>
            <a:r>
              <a:rPr kumimoji="1" lang="zh-CN" altLang="en-US" sz="1800">
                <a:solidFill>
                  <a:srgbClr val="CC3300"/>
                </a:solidFill>
                <a:latin typeface="Times New Roman" panose="02020603050405020304" pitchFamily="18" charset="0"/>
                <a:ea typeface="宋体" panose="02010600030101010101" pitchFamily="2" charset="-122"/>
              </a:rPr>
              <a:t>不遵守两段锁协议 </a:t>
            </a:r>
          </a:p>
        </p:txBody>
      </p:sp>
      <p:sp>
        <p:nvSpPr>
          <p:cNvPr id="20" name="Rectangle 18"/>
          <p:cNvSpPr>
            <a:spLocks noChangeArrowheads="1"/>
          </p:cNvSpPr>
          <p:nvPr/>
        </p:nvSpPr>
        <p:spPr bwMode="auto">
          <a:xfrm>
            <a:off x="2499517" y="744382"/>
            <a:ext cx="701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chemeClr val="accent1"/>
              </a:buClr>
            </a:pPr>
            <a:endParaRPr kumimoji="1" lang="en-US" altLang="zh-CN" sz="1800">
              <a:solidFill>
                <a:srgbClr val="CC3300"/>
              </a:solidFill>
              <a:latin typeface="宋体" panose="02010600030101010101" pitchFamily="2" charset="-122"/>
              <a:ea typeface="宋体" panose="02010600030101010101" pitchFamily="2" charset="-122"/>
            </a:endParaRPr>
          </a:p>
          <a:p>
            <a:pPr algn="just" eaLnBrk="1" hangingPunct="1">
              <a:lnSpc>
                <a:spcPct val="90000"/>
              </a:lnSpc>
              <a:spcBef>
                <a:spcPct val="20000"/>
              </a:spcBef>
              <a:buClr>
                <a:schemeClr val="accent1"/>
              </a:buClr>
            </a:pPr>
            <a:r>
              <a:rPr kumimoji="1" lang="en-US" altLang="zh-CN" sz="1800">
                <a:solidFill>
                  <a:srgbClr val="CC3300"/>
                </a:solidFill>
                <a:latin typeface="Tahoma" panose="020B0604030504040204" pitchFamily="34" charset="0"/>
                <a:ea typeface="宋体" panose="02010600030101010101" pitchFamily="2" charset="-122"/>
              </a:rPr>
              <a:t>T1             T2               T1             T2              T1                T2</a:t>
            </a:r>
          </a:p>
        </p:txBody>
      </p:sp>
    </p:spTree>
    <p:extLst>
      <p:ext uri="{BB962C8B-B14F-4D97-AF65-F5344CB8AC3E}">
        <p14:creationId xmlns:p14="http://schemas.microsoft.com/office/powerpoint/2010/main" val="3406696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206653" y="730533"/>
            <a:ext cx="6232397" cy="48244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50000"/>
              </a:lnSpc>
              <a:spcBef>
                <a:spcPct val="5000"/>
              </a:spcBef>
              <a:buClr>
                <a:srgbClr val="FFFF66"/>
              </a:buClr>
              <a:buNone/>
            </a:pPr>
            <a:r>
              <a:rPr lang="zh-CN" altLang="en-US" b="1" dirty="0" smtClean="0">
                <a:solidFill>
                  <a:srgbClr val="000066"/>
                </a:solidFill>
              </a:rPr>
              <a:t>两段锁协议与防止死锁的一次封锁法：</a:t>
            </a:r>
          </a:p>
          <a:p>
            <a:pPr lvl="1" eaLnBrk="1" hangingPunct="1">
              <a:lnSpc>
                <a:spcPct val="150000"/>
              </a:lnSpc>
              <a:spcBef>
                <a:spcPct val="5000"/>
              </a:spcBef>
            </a:pPr>
            <a:r>
              <a:rPr lang="zh-CN" altLang="en-US" b="1" dirty="0" smtClean="0">
                <a:solidFill>
                  <a:srgbClr val="CC3300"/>
                </a:solidFill>
              </a:rPr>
              <a:t>一次封锁法</a:t>
            </a:r>
            <a:r>
              <a:rPr lang="zh-CN" altLang="en-US" b="1" dirty="0" smtClean="0">
                <a:solidFill>
                  <a:srgbClr val="000066"/>
                </a:solidFill>
              </a:rPr>
              <a:t>要求每个事务必须一次将所有要使用的数据全部加锁，否则就不能继续执行，因此一次封锁法遵守两段锁协议；</a:t>
            </a:r>
          </a:p>
          <a:p>
            <a:pPr lvl="1" eaLnBrk="1" hangingPunct="1">
              <a:lnSpc>
                <a:spcPct val="150000"/>
              </a:lnSpc>
              <a:spcBef>
                <a:spcPct val="5000"/>
              </a:spcBef>
            </a:pPr>
            <a:r>
              <a:rPr lang="zh-CN" altLang="en-US" b="1" dirty="0" smtClean="0">
                <a:solidFill>
                  <a:srgbClr val="000066"/>
                </a:solidFill>
              </a:rPr>
              <a:t>但是</a:t>
            </a:r>
            <a:r>
              <a:rPr lang="zh-CN" altLang="en-US" b="1" dirty="0" smtClean="0">
                <a:solidFill>
                  <a:srgbClr val="CC3300"/>
                </a:solidFill>
              </a:rPr>
              <a:t>两段锁协议</a:t>
            </a:r>
            <a:r>
              <a:rPr lang="zh-CN" altLang="en-US" b="1" dirty="0" smtClean="0">
                <a:solidFill>
                  <a:srgbClr val="000066"/>
                </a:solidFill>
              </a:rPr>
              <a:t>并不要求事务必须一次将所有要使用的数据全部加锁，因此遵守两段锁协议的事务可能发生死锁。</a:t>
            </a:r>
            <a:endParaRPr lang="zh-CN" altLang="en-US" b="1" dirty="0" smtClean="0">
              <a:solidFill>
                <a:srgbClr val="000066"/>
              </a:solidFill>
            </a:endParaRPr>
          </a:p>
        </p:txBody>
      </p:sp>
      <p:grpSp>
        <p:nvGrpSpPr>
          <p:cNvPr id="6" name="Group 4"/>
          <p:cNvGrpSpPr>
            <a:grpSpLocks/>
          </p:cNvGrpSpPr>
          <p:nvPr/>
        </p:nvGrpSpPr>
        <p:grpSpPr bwMode="auto">
          <a:xfrm>
            <a:off x="6089073" y="1679720"/>
            <a:ext cx="4562475" cy="3963987"/>
            <a:chOff x="1008" y="1248"/>
            <a:chExt cx="2855" cy="2488"/>
          </a:xfrm>
        </p:grpSpPr>
        <p:sp>
          <p:nvSpPr>
            <p:cNvPr id="7" name="Rectangle 5"/>
            <p:cNvSpPr>
              <a:spLocks noChangeArrowheads="1"/>
            </p:cNvSpPr>
            <p:nvPr/>
          </p:nvSpPr>
          <p:spPr bwMode="auto">
            <a:xfrm>
              <a:off x="1680" y="1248"/>
              <a:ext cx="769" cy="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2400">
                  <a:solidFill>
                    <a:srgbClr val="000066"/>
                  </a:solidFill>
                  <a:latin typeface="Times New Roman" panose="02020603050405020304" pitchFamily="18" charset="0"/>
                  <a:ea typeface="宋体" panose="02010600030101010101" pitchFamily="2" charset="-122"/>
                </a:rPr>
                <a:t>    T</a:t>
              </a:r>
              <a:r>
                <a:rPr kumimoji="1" lang="en-US" altLang="zh-CN" sz="2400" baseline="-30000">
                  <a:solidFill>
                    <a:srgbClr val="000066"/>
                  </a:solidFill>
                  <a:latin typeface="Times New Roman" panose="02020603050405020304" pitchFamily="18" charset="0"/>
                  <a:ea typeface="宋体" panose="02010600030101010101" pitchFamily="2" charset="-122"/>
                </a:rPr>
                <a:t>1</a:t>
              </a:r>
              <a:endParaRPr kumimoji="1" lang="en-US" altLang="zh-CN" sz="24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400">
                  <a:solidFill>
                    <a:srgbClr val="000066"/>
                  </a:solidFill>
                  <a:latin typeface="Times New Roman" panose="02020603050405020304" pitchFamily="18" charset="0"/>
                  <a:ea typeface="宋体" panose="02010600030101010101" pitchFamily="2" charset="-122"/>
                </a:rPr>
                <a:t>Slock B</a:t>
              </a:r>
              <a:endParaRPr kumimoji="1" lang="en-US" altLang="zh-CN" sz="2400" b="0">
                <a:solidFill>
                  <a:srgbClr val="000066"/>
                </a:solidFill>
                <a:latin typeface="Times New Roman" panose="02020603050405020304" pitchFamily="18" charset="0"/>
                <a:ea typeface="宋体" panose="02010600030101010101" pitchFamily="2" charset="-122"/>
              </a:endParaRPr>
            </a:p>
            <a:p>
              <a:pPr algn="l" eaLnBrk="1" hangingPunct="1"/>
              <a:r>
                <a:rPr kumimoji="1" lang="zh-CN" altLang="en-US" sz="2400">
                  <a:solidFill>
                    <a:srgbClr val="000066"/>
                  </a:solidFill>
                  <a:latin typeface="Times New Roman" panose="02020603050405020304" pitchFamily="18" charset="0"/>
                  <a:ea typeface="宋体" panose="02010600030101010101" pitchFamily="2" charset="-122"/>
                </a:rPr>
                <a:t>读</a:t>
              </a:r>
              <a:r>
                <a:rPr kumimoji="1" lang="en-US" altLang="zh-CN" sz="2400">
                  <a:solidFill>
                    <a:srgbClr val="000066"/>
                  </a:solidFill>
                  <a:latin typeface="Times New Roman" panose="02020603050405020304" pitchFamily="18" charset="0"/>
                  <a:ea typeface="宋体" panose="02010600030101010101" pitchFamily="2" charset="-122"/>
                </a:rPr>
                <a:t>B=5</a:t>
              </a:r>
              <a:endParaRPr kumimoji="1" lang="en-US" altLang="zh-CN" sz="24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400">
                  <a:solidFill>
                    <a:srgbClr val="000066"/>
                  </a:solidFill>
                  <a:latin typeface="Times New Roman" panose="02020603050405020304" pitchFamily="18" charset="0"/>
                  <a:ea typeface="宋体" panose="02010600030101010101" pitchFamily="2" charset="-122"/>
                </a:rPr>
                <a:t> </a:t>
              </a:r>
              <a:endParaRPr kumimoji="1" lang="en-US" altLang="zh-CN" sz="24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400">
                  <a:solidFill>
                    <a:srgbClr val="000066"/>
                  </a:solidFill>
                  <a:latin typeface="Times New Roman" panose="02020603050405020304" pitchFamily="18" charset="0"/>
                  <a:ea typeface="宋体" panose="02010600030101010101" pitchFamily="2" charset="-122"/>
                </a:rPr>
                <a:t> </a:t>
              </a:r>
              <a:endParaRPr kumimoji="1" lang="en-US" altLang="zh-CN" sz="24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400">
                  <a:solidFill>
                    <a:srgbClr val="000066"/>
                  </a:solidFill>
                  <a:latin typeface="Times New Roman" panose="02020603050405020304" pitchFamily="18" charset="0"/>
                  <a:ea typeface="宋体" panose="02010600030101010101" pitchFamily="2" charset="-122"/>
                </a:rPr>
                <a:t>Xlock A</a:t>
              </a:r>
              <a:endParaRPr kumimoji="1" lang="en-US" altLang="zh-CN" sz="2400" b="0">
                <a:solidFill>
                  <a:srgbClr val="000066"/>
                </a:solidFill>
                <a:latin typeface="Times New Roman" panose="02020603050405020304" pitchFamily="18" charset="0"/>
                <a:ea typeface="宋体" panose="02010600030101010101" pitchFamily="2" charset="-122"/>
              </a:endParaRPr>
            </a:p>
            <a:p>
              <a:pPr algn="l" eaLnBrk="1" hangingPunct="1"/>
              <a:r>
                <a:rPr kumimoji="1" lang="zh-CN" altLang="en-US" sz="2400">
                  <a:solidFill>
                    <a:srgbClr val="000066"/>
                  </a:solidFill>
                  <a:latin typeface="Times New Roman" panose="02020603050405020304" pitchFamily="18" charset="0"/>
                  <a:ea typeface="宋体" panose="02010600030101010101" pitchFamily="2" charset="-122"/>
                </a:rPr>
                <a:t>等待</a:t>
              </a:r>
              <a:endParaRPr kumimoji="1" lang="zh-CN" altLang="en-US" sz="2400" b="0">
                <a:solidFill>
                  <a:srgbClr val="000066"/>
                </a:solidFill>
                <a:latin typeface="Times New Roman" panose="02020603050405020304" pitchFamily="18" charset="0"/>
                <a:ea typeface="宋体" panose="02010600030101010101" pitchFamily="2" charset="-122"/>
              </a:endParaRPr>
            </a:p>
            <a:p>
              <a:pPr algn="l" eaLnBrk="1" hangingPunct="1"/>
              <a:r>
                <a:rPr kumimoji="1" lang="zh-CN" altLang="en-US" sz="2400">
                  <a:solidFill>
                    <a:srgbClr val="000066"/>
                  </a:solidFill>
                  <a:latin typeface="Times New Roman" panose="02020603050405020304" pitchFamily="18" charset="0"/>
                  <a:ea typeface="宋体" panose="02010600030101010101" pitchFamily="2" charset="-122"/>
                </a:rPr>
                <a:t>等待</a:t>
              </a:r>
              <a:endParaRPr kumimoji="1" lang="zh-CN" altLang="en-US" sz="2400" b="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2400" b="0">
                <a:solidFill>
                  <a:srgbClr val="000066"/>
                </a:solidFill>
                <a:latin typeface="Times New Roman" panose="02020603050405020304" pitchFamily="18" charset="0"/>
                <a:ea typeface="宋体" panose="02010600030101010101" pitchFamily="2" charset="-122"/>
              </a:endParaRPr>
            </a:p>
          </p:txBody>
        </p:sp>
        <p:sp>
          <p:nvSpPr>
            <p:cNvPr id="8" name="Rectangle 6"/>
            <p:cNvSpPr>
              <a:spLocks noChangeArrowheads="1"/>
            </p:cNvSpPr>
            <p:nvPr/>
          </p:nvSpPr>
          <p:spPr bwMode="auto">
            <a:xfrm>
              <a:off x="2641" y="1344"/>
              <a:ext cx="769" cy="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sz="2400">
                  <a:solidFill>
                    <a:srgbClr val="000066"/>
                  </a:solidFill>
                  <a:latin typeface="Times New Roman" panose="02020603050405020304" pitchFamily="18" charset="0"/>
                  <a:ea typeface="宋体" panose="02010600030101010101" pitchFamily="2" charset="-122"/>
                </a:rPr>
                <a:t>     T</a:t>
              </a:r>
              <a:r>
                <a:rPr kumimoji="1" lang="en-US" altLang="zh-CN" sz="2400" baseline="-30000">
                  <a:solidFill>
                    <a:srgbClr val="000066"/>
                  </a:solidFill>
                  <a:latin typeface="Times New Roman" panose="02020603050405020304" pitchFamily="18" charset="0"/>
                  <a:ea typeface="宋体" panose="02010600030101010101" pitchFamily="2" charset="-122"/>
                </a:rPr>
                <a:t>2</a:t>
              </a:r>
              <a:endParaRPr kumimoji="1" lang="en-US" altLang="zh-CN" sz="24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400">
                  <a:solidFill>
                    <a:srgbClr val="000066"/>
                  </a:solidFill>
                  <a:latin typeface="Times New Roman" panose="02020603050405020304" pitchFamily="18" charset="0"/>
                  <a:ea typeface="宋体" panose="02010600030101010101" pitchFamily="2" charset="-122"/>
                </a:rPr>
                <a:t> </a:t>
              </a:r>
              <a:endParaRPr kumimoji="1" lang="en-US" altLang="zh-CN" sz="24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400">
                  <a:solidFill>
                    <a:srgbClr val="000066"/>
                  </a:solidFill>
                  <a:latin typeface="Times New Roman" panose="02020603050405020304" pitchFamily="18" charset="0"/>
                  <a:ea typeface="宋体" panose="02010600030101010101" pitchFamily="2" charset="-122"/>
                </a:rPr>
                <a:t> </a:t>
              </a:r>
              <a:endParaRPr kumimoji="1" lang="en-US" altLang="zh-CN" sz="24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400">
                  <a:solidFill>
                    <a:srgbClr val="000066"/>
                  </a:solidFill>
                  <a:latin typeface="Times New Roman" panose="02020603050405020304" pitchFamily="18" charset="0"/>
                  <a:ea typeface="宋体" panose="02010600030101010101" pitchFamily="2" charset="-122"/>
                </a:rPr>
                <a:t>Slock A</a:t>
              </a:r>
              <a:endParaRPr kumimoji="1" lang="en-US" altLang="zh-CN" sz="2400" b="0">
                <a:solidFill>
                  <a:srgbClr val="000066"/>
                </a:solidFill>
                <a:latin typeface="Times New Roman" panose="02020603050405020304" pitchFamily="18" charset="0"/>
                <a:ea typeface="宋体" panose="02010600030101010101" pitchFamily="2" charset="-122"/>
              </a:endParaRPr>
            </a:p>
            <a:p>
              <a:pPr algn="l" eaLnBrk="1" hangingPunct="1"/>
              <a:r>
                <a:rPr kumimoji="1" lang="zh-CN" altLang="en-US" sz="2400">
                  <a:solidFill>
                    <a:srgbClr val="000066"/>
                  </a:solidFill>
                  <a:latin typeface="Times New Roman" panose="02020603050405020304" pitchFamily="18" charset="0"/>
                  <a:ea typeface="宋体" panose="02010600030101010101" pitchFamily="2" charset="-122"/>
                </a:rPr>
                <a:t>读</a:t>
              </a:r>
              <a:r>
                <a:rPr kumimoji="1" lang="en-US" altLang="zh-CN" sz="2400">
                  <a:solidFill>
                    <a:srgbClr val="000066"/>
                  </a:solidFill>
                  <a:latin typeface="Times New Roman" panose="02020603050405020304" pitchFamily="18" charset="0"/>
                  <a:ea typeface="宋体" panose="02010600030101010101" pitchFamily="2" charset="-122"/>
                </a:rPr>
                <a:t>A=5</a:t>
              </a:r>
              <a:endParaRPr kumimoji="1" lang="en-US" altLang="zh-CN" sz="24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400">
                  <a:solidFill>
                    <a:srgbClr val="000066"/>
                  </a:solidFill>
                  <a:latin typeface="Times New Roman" panose="02020603050405020304" pitchFamily="18" charset="0"/>
                  <a:ea typeface="宋体" panose="02010600030101010101" pitchFamily="2" charset="-122"/>
                </a:rPr>
                <a:t> </a:t>
              </a:r>
              <a:endParaRPr kumimoji="1" lang="en-US" altLang="zh-CN" sz="2400" b="0">
                <a:solidFill>
                  <a:srgbClr val="000066"/>
                </a:solidFill>
                <a:latin typeface="Times New Roman" panose="02020603050405020304" pitchFamily="18" charset="0"/>
                <a:ea typeface="宋体" panose="02010600030101010101" pitchFamily="2" charset="-122"/>
              </a:endParaRPr>
            </a:p>
            <a:p>
              <a:pPr algn="l" eaLnBrk="1" hangingPunct="1"/>
              <a:r>
                <a:rPr kumimoji="1" lang="en-US" altLang="zh-CN" sz="2400">
                  <a:solidFill>
                    <a:srgbClr val="000066"/>
                  </a:solidFill>
                  <a:latin typeface="Times New Roman" panose="02020603050405020304" pitchFamily="18" charset="0"/>
                  <a:ea typeface="宋体" panose="02010600030101010101" pitchFamily="2" charset="-122"/>
                </a:rPr>
                <a:t>Xlock B</a:t>
              </a:r>
              <a:endParaRPr kumimoji="1" lang="en-US" altLang="zh-CN" sz="2400" b="0">
                <a:solidFill>
                  <a:srgbClr val="000066"/>
                </a:solidFill>
                <a:latin typeface="Times New Roman" panose="02020603050405020304" pitchFamily="18" charset="0"/>
                <a:ea typeface="宋体" panose="02010600030101010101" pitchFamily="2" charset="-122"/>
              </a:endParaRPr>
            </a:p>
            <a:p>
              <a:pPr algn="l" eaLnBrk="1" hangingPunct="1"/>
              <a:r>
                <a:rPr kumimoji="1" lang="zh-CN" altLang="en-US" sz="2400">
                  <a:solidFill>
                    <a:srgbClr val="000066"/>
                  </a:solidFill>
                  <a:latin typeface="Times New Roman" panose="02020603050405020304" pitchFamily="18" charset="0"/>
                  <a:ea typeface="宋体" panose="02010600030101010101" pitchFamily="2" charset="-122"/>
                </a:rPr>
                <a:t>等待</a:t>
              </a:r>
              <a:endParaRPr kumimoji="1" lang="zh-CN" altLang="en-US" sz="2400" b="0">
                <a:solidFill>
                  <a:srgbClr val="000066"/>
                </a:solidFill>
                <a:latin typeface="Times New Roman" panose="02020603050405020304" pitchFamily="18" charset="0"/>
                <a:ea typeface="宋体" panose="02010600030101010101" pitchFamily="2" charset="-122"/>
              </a:endParaRPr>
            </a:p>
            <a:p>
              <a:pPr algn="l" eaLnBrk="1" hangingPunct="1"/>
              <a:endParaRPr kumimoji="1" lang="zh-CN" altLang="en-US" sz="2400" b="0">
                <a:solidFill>
                  <a:srgbClr val="000066"/>
                </a:solidFill>
                <a:latin typeface="Times New Roman" panose="02020603050405020304" pitchFamily="18" charset="0"/>
                <a:ea typeface="宋体" panose="02010600030101010101" pitchFamily="2" charset="-122"/>
              </a:endParaRPr>
            </a:p>
            <a:p>
              <a:pPr algn="l" eaLnBrk="1" hangingPunct="1"/>
              <a:endParaRPr kumimoji="1" lang="en-US" altLang="zh-CN" sz="2400" b="0">
                <a:solidFill>
                  <a:srgbClr val="000066"/>
                </a:solidFill>
                <a:latin typeface="Times New Roman" panose="02020603050405020304" pitchFamily="18" charset="0"/>
                <a:ea typeface="宋体" panose="02010600030101010101" pitchFamily="2" charset="-122"/>
              </a:endParaRPr>
            </a:p>
          </p:txBody>
        </p:sp>
        <p:sp>
          <p:nvSpPr>
            <p:cNvPr id="9" name="Line 7"/>
            <p:cNvSpPr>
              <a:spLocks noChangeShapeType="1"/>
            </p:cNvSpPr>
            <p:nvPr/>
          </p:nvSpPr>
          <p:spPr bwMode="auto">
            <a:xfrm>
              <a:off x="1441" y="1584"/>
              <a:ext cx="21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 name="Line 8"/>
            <p:cNvSpPr>
              <a:spLocks noChangeShapeType="1"/>
            </p:cNvSpPr>
            <p:nvPr/>
          </p:nvSpPr>
          <p:spPr bwMode="auto">
            <a:xfrm>
              <a:off x="2449" y="1344"/>
              <a:ext cx="0" cy="20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 name="Rectangle 9"/>
            <p:cNvSpPr>
              <a:spLocks noChangeArrowheads="1"/>
            </p:cNvSpPr>
            <p:nvPr/>
          </p:nvSpPr>
          <p:spPr bwMode="auto">
            <a:xfrm>
              <a:off x="1008" y="3449"/>
              <a:ext cx="285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rgbClr val="CC3300"/>
                  </a:solidFill>
                  <a:latin typeface="Tahoma" panose="020B0604030504040204" pitchFamily="34" charset="0"/>
                  <a:ea typeface="宋体" panose="02010600030101010101" pitchFamily="2" charset="-122"/>
                </a:rPr>
                <a:t> </a:t>
              </a:r>
              <a:r>
                <a:rPr kumimoji="1" lang="zh-CN" altLang="en-US" sz="2400">
                  <a:solidFill>
                    <a:srgbClr val="CC3300"/>
                  </a:solidFill>
                  <a:latin typeface="Tahoma" panose="020B0604030504040204" pitchFamily="34" charset="0"/>
                  <a:ea typeface="宋体" panose="02010600030101010101" pitchFamily="2" charset="-122"/>
                </a:rPr>
                <a:t>遵守两段锁协议的事务发生死锁</a:t>
              </a:r>
            </a:p>
          </p:txBody>
        </p:sp>
      </p:grpSp>
    </p:spTree>
    <p:extLst>
      <p:ext uri="{BB962C8B-B14F-4D97-AF65-F5344CB8AC3E}">
        <p14:creationId xmlns:p14="http://schemas.microsoft.com/office/powerpoint/2010/main" val="3615594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3"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831273" y="744382"/>
            <a:ext cx="10598726"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mtClean="0"/>
              <a:t>封锁粒度</a:t>
            </a:r>
            <a:endParaRPr lang="zh-CN" altLang="en-US" smtClean="0"/>
          </a:p>
        </p:txBody>
      </p:sp>
      <p:sp>
        <p:nvSpPr>
          <p:cNvPr id="6" name="Rectangle 3"/>
          <p:cNvSpPr txBox="1">
            <a:spLocks noChangeArrowheads="1"/>
          </p:cNvSpPr>
          <p:nvPr/>
        </p:nvSpPr>
        <p:spPr bwMode="auto">
          <a:xfrm>
            <a:off x="831273" y="1768607"/>
            <a:ext cx="10920845" cy="4525963"/>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zh-CN" altLang="en-US" dirty="0" smtClean="0"/>
              <a:t>封锁对象的大小称为封锁粒度</a:t>
            </a:r>
            <a:r>
              <a:rPr lang="en-US" altLang="zh-CN" dirty="0" smtClean="0"/>
              <a:t>(Granularity) </a:t>
            </a:r>
          </a:p>
          <a:p>
            <a:pPr eaLnBrk="1" hangingPunct="1">
              <a:lnSpc>
                <a:spcPct val="150000"/>
              </a:lnSpc>
            </a:pPr>
            <a:r>
              <a:rPr lang="zh-CN" altLang="en-US" dirty="0" smtClean="0"/>
              <a:t>封锁的对象：逻辑单元，物理单元 </a:t>
            </a:r>
          </a:p>
          <a:p>
            <a:pPr eaLnBrk="1" hangingPunct="1">
              <a:lnSpc>
                <a:spcPct val="150000"/>
              </a:lnSpc>
              <a:buFontTx/>
              <a:buNone/>
            </a:pPr>
            <a:r>
              <a:rPr lang="zh-CN" altLang="en-US" dirty="0" smtClean="0"/>
              <a:t>     例：在关系数据库中，封锁对象：</a:t>
            </a:r>
          </a:p>
          <a:p>
            <a:pPr lvl="1" eaLnBrk="1" hangingPunct="1">
              <a:lnSpc>
                <a:spcPct val="150000"/>
              </a:lnSpc>
            </a:pPr>
            <a:r>
              <a:rPr lang="zh-CN" altLang="en-US" sz="2600" dirty="0" smtClean="0"/>
              <a:t>逻辑单元</a:t>
            </a:r>
            <a:r>
              <a:rPr lang="en-US" altLang="zh-CN" sz="2600" dirty="0" smtClean="0"/>
              <a:t>: </a:t>
            </a:r>
            <a:r>
              <a:rPr lang="zh-CN" altLang="en-US" sz="2600" dirty="0" smtClean="0"/>
              <a:t>属性值、属性值集合、元组、关系、索引项、整个索引、整个数据库等</a:t>
            </a:r>
          </a:p>
          <a:p>
            <a:pPr lvl="1" eaLnBrk="1" hangingPunct="1">
              <a:lnSpc>
                <a:spcPct val="150000"/>
              </a:lnSpc>
            </a:pPr>
            <a:r>
              <a:rPr lang="zh-CN" altLang="en-US" sz="2600" dirty="0" smtClean="0"/>
              <a:t>物理单元：页（数据页或索引页）、物理记录等</a:t>
            </a:r>
            <a:endParaRPr lang="zh-CN" altLang="en-US" sz="2600" dirty="0" smtClean="0"/>
          </a:p>
        </p:txBody>
      </p:sp>
    </p:spTree>
    <p:extLst>
      <p:ext uri="{BB962C8B-B14F-4D97-AF65-F5344CB8AC3E}">
        <p14:creationId xmlns:p14="http://schemas.microsoft.com/office/powerpoint/2010/main" val="3354191837"/>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976745" y="744382"/>
            <a:ext cx="10546772"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dirty="0" smtClean="0"/>
              <a:t>选择封锁粒度原则</a:t>
            </a:r>
            <a:endParaRPr lang="zh-CN" altLang="en-US" dirty="0" smtClean="0"/>
          </a:p>
        </p:txBody>
      </p:sp>
      <p:sp>
        <p:nvSpPr>
          <p:cNvPr id="6" name="Rectangle 3"/>
          <p:cNvSpPr txBox="1">
            <a:spLocks noChangeArrowheads="1"/>
          </p:cNvSpPr>
          <p:nvPr/>
        </p:nvSpPr>
        <p:spPr bwMode="auto">
          <a:xfrm>
            <a:off x="675410" y="2069944"/>
            <a:ext cx="10848108" cy="4525963"/>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40000"/>
              </a:lnSpc>
            </a:pPr>
            <a:r>
              <a:rPr lang="zh-CN" altLang="en-US" dirty="0" smtClean="0"/>
              <a:t>封锁粒度与系统的并发度和并发控制的开销密切相关。</a:t>
            </a:r>
          </a:p>
          <a:p>
            <a:pPr lvl="1" eaLnBrk="1" hangingPunct="1">
              <a:lnSpc>
                <a:spcPct val="180000"/>
              </a:lnSpc>
            </a:pPr>
            <a:r>
              <a:rPr lang="zh-CN" altLang="en-US" dirty="0" smtClean="0"/>
              <a:t>封锁的粒度越大，数据库所能够封锁的数据单元就越少，并发度就越小，系统开销也越小；</a:t>
            </a:r>
          </a:p>
          <a:p>
            <a:pPr lvl="1" eaLnBrk="1" hangingPunct="1">
              <a:lnSpc>
                <a:spcPct val="180000"/>
              </a:lnSpc>
            </a:pPr>
            <a:r>
              <a:rPr lang="zh-CN" altLang="en-US" dirty="0" smtClean="0"/>
              <a:t>封锁的粒度越小，并发度较高，但系统开销也就越大</a:t>
            </a:r>
            <a:endParaRPr lang="zh-CN" altLang="en-US" dirty="0" smtClean="0"/>
          </a:p>
        </p:txBody>
      </p:sp>
    </p:spTree>
    <p:extLst>
      <p:ext uri="{BB962C8B-B14F-4D97-AF65-F5344CB8AC3E}">
        <p14:creationId xmlns:p14="http://schemas.microsoft.com/office/powerpoint/2010/main" val="227705725"/>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633844" y="898093"/>
            <a:ext cx="10900065"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mtClean="0"/>
              <a:t>选择封锁粒度的原则（续）</a:t>
            </a:r>
            <a:endParaRPr lang="zh-CN" altLang="en-US" smtClean="0"/>
          </a:p>
        </p:txBody>
      </p:sp>
      <p:sp>
        <p:nvSpPr>
          <p:cNvPr id="6" name="Rectangle 3"/>
          <p:cNvSpPr txBox="1">
            <a:spLocks noChangeArrowheads="1"/>
          </p:cNvSpPr>
          <p:nvPr/>
        </p:nvSpPr>
        <p:spPr bwMode="auto">
          <a:xfrm>
            <a:off x="633845" y="2223655"/>
            <a:ext cx="10900064" cy="4525963"/>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smtClean="0"/>
              <a:t>例</a:t>
            </a:r>
          </a:p>
          <a:p>
            <a:pPr eaLnBrk="1" hangingPunct="1">
              <a:lnSpc>
                <a:spcPct val="140000"/>
              </a:lnSpc>
            </a:pPr>
            <a:r>
              <a:rPr lang="zh-CN" altLang="en-US" sz="2000" smtClean="0"/>
              <a:t>若封锁粒度是数据页，事务</a:t>
            </a:r>
            <a:r>
              <a:rPr lang="en-US" altLang="zh-CN" sz="2000" smtClean="0"/>
              <a:t>T1</a:t>
            </a:r>
            <a:r>
              <a:rPr lang="zh-CN" altLang="en-US" sz="2000" smtClean="0"/>
              <a:t>需要修改元组</a:t>
            </a:r>
            <a:r>
              <a:rPr lang="en-US" altLang="zh-CN" sz="2000" smtClean="0"/>
              <a:t>L1</a:t>
            </a:r>
            <a:r>
              <a:rPr lang="zh-CN" altLang="en-US" sz="2000" smtClean="0"/>
              <a:t>，则</a:t>
            </a:r>
            <a:r>
              <a:rPr lang="en-US" altLang="zh-CN" sz="2000" smtClean="0"/>
              <a:t>T1</a:t>
            </a:r>
            <a:r>
              <a:rPr lang="zh-CN" altLang="en-US" sz="2000" smtClean="0"/>
              <a:t>必须对包含</a:t>
            </a:r>
            <a:r>
              <a:rPr lang="en-US" altLang="zh-CN" sz="2000" smtClean="0"/>
              <a:t>L1</a:t>
            </a:r>
            <a:r>
              <a:rPr lang="zh-CN" altLang="en-US" sz="2000" smtClean="0"/>
              <a:t>的整个数据页</a:t>
            </a:r>
            <a:r>
              <a:rPr lang="en-US" altLang="zh-CN" sz="2000" smtClean="0"/>
              <a:t>A</a:t>
            </a:r>
            <a:r>
              <a:rPr lang="zh-CN" altLang="en-US" sz="2000" smtClean="0"/>
              <a:t>加锁。如果</a:t>
            </a:r>
            <a:r>
              <a:rPr lang="en-US" altLang="zh-CN" sz="2000" smtClean="0"/>
              <a:t>T1</a:t>
            </a:r>
            <a:r>
              <a:rPr lang="zh-CN" altLang="en-US" sz="2000" smtClean="0"/>
              <a:t>对</a:t>
            </a:r>
            <a:r>
              <a:rPr lang="en-US" altLang="zh-CN" sz="2000" smtClean="0"/>
              <a:t>A</a:t>
            </a:r>
            <a:r>
              <a:rPr lang="zh-CN" altLang="en-US" sz="2000" smtClean="0"/>
              <a:t>加锁后事务</a:t>
            </a:r>
            <a:r>
              <a:rPr lang="en-US" altLang="zh-CN" sz="2000" smtClean="0"/>
              <a:t>T2</a:t>
            </a:r>
            <a:r>
              <a:rPr lang="zh-CN" altLang="en-US" sz="2000" smtClean="0"/>
              <a:t>要修改</a:t>
            </a:r>
            <a:r>
              <a:rPr lang="en-US" altLang="zh-CN" sz="2000" smtClean="0"/>
              <a:t>A</a:t>
            </a:r>
            <a:r>
              <a:rPr lang="zh-CN" altLang="en-US" sz="2000" smtClean="0"/>
              <a:t>中元组</a:t>
            </a:r>
            <a:r>
              <a:rPr lang="en-US" altLang="zh-CN" sz="2000" smtClean="0"/>
              <a:t>L2</a:t>
            </a:r>
            <a:r>
              <a:rPr lang="zh-CN" altLang="en-US" sz="2000" smtClean="0"/>
              <a:t>，则</a:t>
            </a:r>
            <a:r>
              <a:rPr lang="en-US" altLang="zh-CN" sz="2000" smtClean="0"/>
              <a:t>T2</a:t>
            </a:r>
            <a:r>
              <a:rPr lang="zh-CN" altLang="en-US" sz="2000" smtClean="0"/>
              <a:t>被迫等待，直到</a:t>
            </a:r>
            <a:r>
              <a:rPr lang="en-US" altLang="zh-CN" sz="2000" smtClean="0"/>
              <a:t>T1</a:t>
            </a:r>
            <a:r>
              <a:rPr lang="zh-CN" altLang="en-US" sz="2000" smtClean="0"/>
              <a:t>释放</a:t>
            </a:r>
            <a:r>
              <a:rPr lang="en-US" altLang="zh-CN" sz="2000" smtClean="0"/>
              <a:t>A</a:t>
            </a:r>
            <a:r>
              <a:rPr lang="zh-CN" altLang="en-US" sz="2000" smtClean="0"/>
              <a:t>。</a:t>
            </a:r>
          </a:p>
          <a:p>
            <a:pPr eaLnBrk="1" hangingPunct="1">
              <a:lnSpc>
                <a:spcPct val="140000"/>
              </a:lnSpc>
            </a:pPr>
            <a:r>
              <a:rPr lang="zh-CN" altLang="en-US" sz="2000" smtClean="0"/>
              <a:t>如果封锁粒度是元组，则</a:t>
            </a:r>
            <a:r>
              <a:rPr lang="en-US" altLang="zh-CN" sz="2000" smtClean="0"/>
              <a:t>T1</a:t>
            </a:r>
            <a:r>
              <a:rPr lang="zh-CN" altLang="en-US" sz="2000" smtClean="0"/>
              <a:t>和</a:t>
            </a:r>
            <a:r>
              <a:rPr lang="en-US" altLang="zh-CN" sz="2000" smtClean="0"/>
              <a:t>T2</a:t>
            </a:r>
            <a:r>
              <a:rPr lang="zh-CN" altLang="en-US" sz="2000" smtClean="0"/>
              <a:t>可以同时对</a:t>
            </a:r>
            <a:r>
              <a:rPr lang="en-US" altLang="zh-CN" sz="2000" smtClean="0"/>
              <a:t>L1</a:t>
            </a:r>
            <a:r>
              <a:rPr lang="zh-CN" altLang="en-US" sz="2000" smtClean="0"/>
              <a:t>和</a:t>
            </a:r>
            <a:r>
              <a:rPr lang="en-US" altLang="zh-CN" sz="2000" smtClean="0"/>
              <a:t>L2</a:t>
            </a:r>
            <a:r>
              <a:rPr lang="zh-CN" altLang="en-US" sz="2000" smtClean="0"/>
              <a:t>加锁，不需要互相等待，提高了系统的并行度。</a:t>
            </a:r>
          </a:p>
          <a:p>
            <a:pPr eaLnBrk="1" hangingPunct="1">
              <a:lnSpc>
                <a:spcPct val="140000"/>
              </a:lnSpc>
            </a:pPr>
            <a:r>
              <a:rPr lang="zh-CN" altLang="en-US" sz="2000" smtClean="0"/>
              <a:t>又如，事务</a:t>
            </a:r>
            <a:r>
              <a:rPr lang="en-US" altLang="zh-CN" sz="2000" smtClean="0"/>
              <a:t>T</a:t>
            </a:r>
            <a:r>
              <a:rPr lang="zh-CN" altLang="en-US" sz="2000" smtClean="0"/>
              <a:t>需要读取整个表，若封锁粒度是元组，</a:t>
            </a:r>
            <a:r>
              <a:rPr lang="en-US" altLang="zh-CN" sz="2000" smtClean="0"/>
              <a:t>T</a:t>
            </a:r>
            <a:r>
              <a:rPr lang="zh-CN" altLang="en-US" sz="2000" smtClean="0"/>
              <a:t>必须对表中的每一个元组加锁，开销极大</a:t>
            </a:r>
            <a:r>
              <a:rPr lang="zh-CN" altLang="en-US" smtClean="0"/>
              <a:t> </a:t>
            </a:r>
            <a:endParaRPr lang="zh-CN" altLang="en-US" smtClean="0"/>
          </a:p>
        </p:txBody>
      </p:sp>
    </p:spTree>
    <p:extLst>
      <p:ext uri="{BB962C8B-B14F-4D97-AF65-F5344CB8AC3E}">
        <p14:creationId xmlns:p14="http://schemas.microsoft.com/office/powerpoint/2010/main" val="1903409829"/>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bwMode="auto">
          <a:xfrm>
            <a:off x="416357" y="744382"/>
            <a:ext cx="11382175"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mtClean="0"/>
              <a:t>选择封锁粒度的原则（续）</a:t>
            </a:r>
            <a:endParaRPr lang="zh-CN" altLang="en-US" smtClean="0"/>
          </a:p>
        </p:txBody>
      </p:sp>
      <p:sp>
        <p:nvSpPr>
          <p:cNvPr id="7" name="Rectangle 3"/>
          <p:cNvSpPr txBox="1">
            <a:spLocks noChangeArrowheads="1"/>
          </p:cNvSpPr>
          <p:nvPr/>
        </p:nvSpPr>
        <p:spPr bwMode="auto">
          <a:xfrm>
            <a:off x="448250" y="1667039"/>
            <a:ext cx="11252632" cy="4764933"/>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70000"/>
              </a:lnSpc>
            </a:pPr>
            <a:r>
              <a:rPr lang="zh-CN" altLang="en-US" sz="2300" dirty="0" smtClean="0"/>
              <a:t>多粒度封锁</a:t>
            </a:r>
            <a:r>
              <a:rPr lang="en-US" altLang="zh-CN" sz="2300" dirty="0" smtClean="0"/>
              <a:t>(Multiple Granularity Locking)</a:t>
            </a:r>
          </a:p>
          <a:p>
            <a:pPr eaLnBrk="1" hangingPunct="1">
              <a:lnSpc>
                <a:spcPct val="170000"/>
              </a:lnSpc>
              <a:buFontTx/>
              <a:buNone/>
            </a:pPr>
            <a:r>
              <a:rPr lang="en-US" altLang="zh-CN" sz="2300" dirty="0" smtClean="0"/>
              <a:t>    </a:t>
            </a:r>
            <a:r>
              <a:rPr lang="zh-CN" altLang="en-US" sz="2300" dirty="0" smtClean="0"/>
              <a:t>在一个系统中同时支持多种封锁粒度供不同的事务选择</a:t>
            </a:r>
          </a:p>
          <a:p>
            <a:pPr eaLnBrk="1" hangingPunct="1">
              <a:lnSpc>
                <a:spcPct val="170000"/>
              </a:lnSpc>
            </a:pPr>
            <a:r>
              <a:rPr lang="zh-CN" altLang="en-US" sz="2300" dirty="0" smtClean="0"/>
              <a:t>选择封锁粒度</a:t>
            </a:r>
          </a:p>
          <a:p>
            <a:pPr eaLnBrk="1" hangingPunct="1">
              <a:lnSpc>
                <a:spcPct val="170000"/>
              </a:lnSpc>
              <a:buFontTx/>
              <a:buNone/>
            </a:pPr>
            <a:r>
              <a:rPr lang="zh-CN" altLang="en-US" sz="2300" dirty="0" smtClean="0"/>
              <a:t>     同时考虑封锁开销和并发度两个因素，适当选择封锁粒度</a:t>
            </a:r>
          </a:p>
          <a:p>
            <a:pPr lvl="1" eaLnBrk="1" hangingPunct="1">
              <a:lnSpc>
                <a:spcPct val="170000"/>
              </a:lnSpc>
            </a:pPr>
            <a:r>
              <a:rPr lang="zh-CN" altLang="en-US" sz="2300" dirty="0" smtClean="0"/>
              <a:t>需要处理多个关系的大量元组的用户事务：以数据库为封锁单位</a:t>
            </a:r>
          </a:p>
          <a:p>
            <a:pPr lvl="1" eaLnBrk="1" hangingPunct="1">
              <a:lnSpc>
                <a:spcPct val="170000"/>
              </a:lnSpc>
            </a:pPr>
            <a:r>
              <a:rPr lang="zh-CN" altLang="en-US" sz="2300" dirty="0" smtClean="0"/>
              <a:t>需要处理大量元组的用户事务：以关系为封锁单元</a:t>
            </a:r>
          </a:p>
          <a:p>
            <a:pPr lvl="1" eaLnBrk="1" hangingPunct="1">
              <a:lnSpc>
                <a:spcPct val="170000"/>
              </a:lnSpc>
            </a:pPr>
            <a:r>
              <a:rPr lang="zh-CN" altLang="en-US" sz="2300" dirty="0" smtClean="0"/>
              <a:t>只处理少量元组的用户事务：以元组为封锁单位</a:t>
            </a:r>
            <a:endParaRPr lang="zh-CN" altLang="en-US" sz="2300" dirty="0" smtClean="0"/>
          </a:p>
        </p:txBody>
      </p:sp>
    </p:spTree>
    <p:extLst>
      <p:ext uri="{BB962C8B-B14F-4D97-AF65-F5344CB8AC3E}">
        <p14:creationId xmlns:p14="http://schemas.microsoft.com/office/powerpoint/2010/main" val="2816276366"/>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394854" y="744382"/>
            <a:ext cx="8229600"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dirty="0" smtClean="0"/>
              <a:t>多粒度封锁</a:t>
            </a:r>
            <a:endParaRPr lang="zh-CN" altLang="en-US" dirty="0" smtClean="0"/>
          </a:p>
        </p:txBody>
      </p:sp>
      <p:sp>
        <p:nvSpPr>
          <p:cNvPr id="6" name="Rectangle 3"/>
          <p:cNvSpPr txBox="1">
            <a:spLocks noChangeArrowheads="1"/>
          </p:cNvSpPr>
          <p:nvPr/>
        </p:nvSpPr>
        <p:spPr bwMode="auto">
          <a:xfrm>
            <a:off x="675408" y="1887382"/>
            <a:ext cx="8229600" cy="4525963"/>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90000"/>
              </a:lnSpc>
            </a:pPr>
            <a:r>
              <a:rPr lang="zh-CN" altLang="en-US" dirty="0" smtClean="0"/>
              <a:t>多粒度树</a:t>
            </a:r>
          </a:p>
          <a:p>
            <a:pPr lvl="1" eaLnBrk="1" hangingPunct="1">
              <a:lnSpc>
                <a:spcPct val="190000"/>
              </a:lnSpc>
              <a:spcBef>
                <a:spcPct val="60000"/>
              </a:spcBef>
            </a:pPr>
            <a:r>
              <a:rPr lang="zh-CN" altLang="en-US" dirty="0" smtClean="0"/>
              <a:t>以树形结构来表示多级封锁粒度</a:t>
            </a:r>
          </a:p>
          <a:p>
            <a:pPr lvl="1" eaLnBrk="1" hangingPunct="1">
              <a:lnSpc>
                <a:spcPct val="190000"/>
              </a:lnSpc>
              <a:spcBef>
                <a:spcPct val="60000"/>
              </a:spcBef>
            </a:pPr>
            <a:r>
              <a:rPr lang="zh-CN" altLang="en-US" dirty="0" smtClean="0"/>
              <a:t>根结点是整个数据库，表示最大的数据粒度</a:t>
            </a:r>
          </a:p>
          <a:p>
            <a:pPr lvl="1" eaLnBrk="1" hangingPunct="1">
              <a:lnSpc>
                <a:spcPct val="190000"/>
              </a:lnSpc>
              <a:spcBef>
                <a:spcPct val="60000"/>
              </a:spcBef>
            </a:pPr>
            <a:r>
              <a:rPr lang="zh-CN" altLang="en-US" dirty="0" smtClean="0"/>
              <a:t>叶结点表示最小的数据粒度</a:t>
            </a:r>
          </a:p>
          <a:p>
            <a:pPr lvl="3" eaLnBrk="1" hangingPunct="1"/>
            <a:endParaRPr lang="zh-CN" altLang="en-US" sz="2400" dirty="0" smtClean="0"/>
          </a:p>
          <a:p>
            <a:pPr eaLnBrk="1" hangingPunct="1">
              <a:buFontTx/>
              <a:buNone/>
            </a:pPr>
            <a:r>
              <a:rPr lang="zh-CN" altLang="en-US" dirty="0" smtClean="0"/>
              <a:t>    </a:t>
            </a:r>
            <a:endParaRPr lang="zh-CN" altLang="en-US" sz="2400" dirty="0" smtClean="0"/>
          </a:p>
        </p:txBody>
      </p:sp>
    </p:spTree>
    <p:extLst>
      <p:ext uri="{BB962C8B-B14F-4D97-AF65-F5344CB8AC3E}">
        <p14:creationId xmlns:p14="http://schemas.microsoft.com/office/powerpoint/2010/main" val="395530735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9.1.2 </a:t>
            </a:r>
            <a:r>
              <a:rPr lang="zh-CN" altLang="en-US" sz="2800" b="1" dirty="0">
                <a:solidFill>
                  <a:schemeClr val="bg1"/>
                </a:solidFill>
                <a:latin typeface="微软雅黑" panose="020B0503020204020204" pitchFamily="34" charset="-122"/>
                <a:ea typeface="微软雅黑" panose="020B0503020204020204" pitchFamily="34" charset="-122"/>
              </a:rPr>
              <a:t>事务的</a:t>
            </a:r>
            <a:r>
              <a:rPr lang="en-US" altLang="zh-CN" sz="2800" b="1" dirty="0">
                <a:solidFill>
                  <a:schemeClr val="bg1"/>
                </a:solidFill>
                <a:latin typeface="微软雅黑" panose="020B0503020204020204" pitchFamily="34" charset="-122"/>
                <a:ea typeface="微软雅黑" panose="020B0503020204020204" pitchFamily="34" charset="-122"/>
              </a:rPr>
              <a:t>ACID</a:t>
            </a:r>
            <a:r>
              <a:rPr lang="zh-CN" altLang="en-US" sz="2800" b="1" dirty="0">
                <a:solidFill>
                  <a:schemeClr val="bg1"/>
                </a:solidFill>
                <a:latin typeface="微软雅黑" panose="020B0503020204020204" pitchFamily="34" charset="-122"/>
                <a:ea typeface="微软雅黑" panose="020B0503020204020204" pitchFamily="34" charset="-122"/>
              </a:rPr>
              <a:t>特性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762000" y="1752600"/>
            <a:ext cx="7770813" cy="2971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40000"/>
              </a:lnSpc>
              <a:buClr>
                <a:srgbClr val="FFFF66"/>
              </a:buClr>
              <a:buNone/>
            </a:pPr>
            <a:r>
              <a:rPr lang="zh-CN" altLang="en-US" b="1" dirty="0" smtClean="0">
                <a:solidFill>
                  <a:srgbClr val="000066"/>
                </a:solidFill>
              </a:rPr>
              <a:t>事务是数据库的逻辑工作单位。</a:t>
            </a:r>
          </a:p>
          <a:p>
            <a:pPr lvl="1" eaLnBrk="1" hangingPunct="1">
              <a:lnSpc>
                <a:spcPct val="140000"/>
              </a:lnSpc>
            </a:pPr>
            <a:r>
              <a:rPr lang="zh-CN" altLang="en-US" b="1" dirty="0" smtClean="0">
                <a:solidFill>
                  <a:srgbClr val="000066"/>
                </a:solidFill>
              </a:rPr>
              <a:t>事务中包括的诸操作要么都做，要么都不做，是不可拆分的。</a:t>
            </a:r>
          </a:p>
          <a:p>
            <a:pPr lvl="1" eaLnBrk="1" hangingPunct="1">
              <a:lnSpc>
                <a:spcPct val="140000"/>
              </a:lnSpc>
            </a:pPr>
            <a:r>
              <a:rPr lang="zh-CN" altLang="en-US" b="1" dirty="0" smtClean="0">
                <a:solidFill>
                  <a:srgbClr val="000066"/>
                </a:solidFill>
              </a:rPr>
              <a:t>由</a:t>
            </a:r>
            <a:r>
              <a:rPr lang="en-US" altLang="zh-CN" b="1" dirty="0" smtClean="0">
                <a:solidFill>
                  <a:srgbClr val="000066"/>
                </a:solidFill>
              </a:rPr>
              <a:t>DBMS</a:t>
            </a:r>
            <a:r>
              <a:rPr lang="zh-CN" altLang="en-US" b="1" dirty="0" smtClean="0">
                <a:solidFill>
                  <a:srgbClr val="000066"/>
                </a:solidFill>
              </a:rPr>
              <a:t>的事务管理子系统实现</a:t>
            </a:r>
            <a:r>
              <a:rPr lang="en-US" altLang="zh-CN" b="1" dirty="0" smtClean="0">
                <a:solidFill>
                  <a:srgbClr val="000066"/>
                </a:solidFill>
              </a:rPr>
              <a:t>.</a:t>
            </a:r>
            <a:endParaRPr lang="en-US" altLang="zh-CN" b="1" dirty="0" smtClean="0">
              <a:solidFill>
                <a:srgbClr val="000066"/>
              </a:solidFill>
            </a:endParaRPr>
          </a:p>
        </p:txBody>
      </p:sp>
      <p:sp>
        <p:nvSpPr>
          <p:cNvPr id="6" name="Rectangle 4"/>
          <p:cNvSpPr>
            <a:spLocks noChangeArrowheads="1"/>
          </p:cNvSpPr>
          <p:nvPr/>
        </p:nvSpPr>
        <p:spPr bwMode="auto">
          <a:xfrm>
            <a:off x="474518" y="969003"/>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en-US" altLang="zh-CN" dirty="0">
                <a:solidFill>
                  <a:srgbClr val="CC3300"/>
                </a:solidFill>
                <a:latin typeface="Tahoma" panose="020B0604030504040204" pitchFamily="34" charset="0"/>
                <a:ea typeface="宋体" panose="02010600030101010101" pitchFamily="2" charset="-122"/>
              </a:rPr>
              <a:t>1. </a:t>
            </a:r>
            <a:r>
              <a:rPr kumimoji="1" lang="zh-CN" altLang="en-US" dirty="0">
                <a:solidFill>
                  <a:srgbClr val="CC3300"/>
                </a:solidFill>
                <a:latin typeface="Tahoma" panose="020B0604030504040204" pitchFamily="34" charset="0"/>
                <a:ea typeface="宋体" panose="02010600030101010101" pitchFamily="2" charset="-122"/>
              </a:rPr>
              <a:t>原子性</a:t>
            </a:r>
          </a:p>
        </p:txBody>
      </p:sp>
    </p:spTree>
    <p:extLst>
      <p:ext uri="{BB962C8B-B14F-4D97-AF65-F5344CB8AC3E}">
        <p14:creationId xmlns:p14="http://schemas.microsoft.com/office/powerpoint/2010/main" val="4064534920"/>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25165" y="788816"/>
            <a:ext cx="8229600"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mtClean="0"/>
              <a:t>多粒度封锁（续）</a:t>
            </a:r>
            <a:endParaRPr lang="zh-CN" altLang="en-US" smtClean="0"/>
          </a:p>
        </p:txBody>
      </p:sp>
      <p:sp>
        <p:nvSpPr>
          <p:cNvPr id="6" name="Rectangle 3"/>
          <p:cNvSpPr txBox="1">
            <a:spLocks noChangeArrowheads="1"/>
          </p:cNvSpPr>
          <p:nvPr/>
        </p:nvSpPr>
        <p:spPr bwMode="auto">
          <a:xfrm>
            <a:off x="654626" y="1957388"/>
            <a:ext cx="10754591" cy="4900612"/>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30000"/>
              </a:lnSpc>
              <a:buFontTx/>
              <a:buNone/>
            </a:pPr>
            <a:r>
              <a:rPr lang="zh-CN" altLang="en-US" smtClean="0"/>
              <a:t>例：三级粒度树。根结点为数据库，数据库的子结点为关系，关系的子结点为元组。</a:t>
            </a:r>
            <a:endParaRPr lang="zh-CN" altLang="en-US" smtClean="0"/>
          </a:p>
        </p:txBody>
      </p:sp>
      <p:grpSp>
        <p:nvGrpSpPr>
          <p:cNvPr id="7" name="Group 4"/>
          <p:cNvGrpSpPr>
            <a:grpSpLocks/>
          </p:cNvGrpSpPr>
          <p:nvPr/>
        </p:nvGrpSpPr>
        <p:grpSpPr bwMode="auto">
          <a:xfrm>
            <a:off x="2483427" y="3486150"/>
            <a:ext cx="5257800" cy="2536825"/>
            <a:chOff x="3447" y="9625"/>
            <a:chExt cx="3183" cy="1829"/>
          </a:xfrm>
        </p:grpSpPr>
        <p:sp>
          <p:nvSpPr>
            <p:cNvPr id="8" name="Line 5"/>
            <p:cNvSpPr>
              <a:spLocks noChangeShapeType="1"/>
            </p:cNvSpPr>
            <p:nvPr/>
          </p:nvSpPr>
          <p:spPr bwMode="auto">
            <a:xfrm flipH="1">
              <a:off x="4226" y="9995"/>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 name="Line 6"/>
            <p:cNvSpPr>
              <a:spLocks noChangeShapeType="1"/>
            </p:cNvSpPr>
            <p:nvPr/>
          </p:nvSpPr>
          <p:spPr bwMode="auto">
            <a:xfrm>
              <a:off x="4976" y="9995"/>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7"/>
            <p:cNvSpPr>
              <a:spLocks noChangeShapeType="1"/>
            </p:cNvSpPr>
            <p:nvPr/>
          </p:nvSpPr>
          <p:spPr bwMode="auto">
            <a:xfrm flipH="1">
              <a:off x="3761" y="10680"/>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 name="Line 8"/>
            <p:cNvSpPr>
              <a:spLocks noChangeShapeType="1"/>
            </p:cNvSpPr>
            <p:nvPr/>
          </p:nvSpPr>
          <p:spPr bwMode="auto">
            <a:xfrm>
              <a:off x="4271" y="10678"/>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2" name="Line 9"/>
            <p:cNvSpPr>
              <a:spLocks noChangeShapeType="1"/>
            </p:cNvSpPr>
            <p:nvPr/>
          </p:nvSpPr>
          <p:spPr bwMode="auto">
            <a:xfrm flipH="1">
              <a:off x="5201" y="10704"/>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10"/>
            <p:cNvSpPr>
              <a:spLocks noChangeShapeType="1"/>
            </p:cNvSpPr>
            <p:nvPr/>
          </p:nvSpPr>
          <p:spPr bwMode="auto">
            <a:xfrm>
              <a:off x="5756" y="10715"/>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4" name="Text Box 11"/>
            <p:cNvSpPr txBox="1">
              <a:spLocks noChangeArrowheads="1"/>
            </p:cNvSpPr>
            <p:nvPr/>
          </p:nvSpPr>
          <p:spPr bwMode="auto">
            <a:xfrm>
              <a:off x="4515" y="9625"/>
              <a:ext cx="79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nSpc>
                  <a:spcPct val="96000"/>
                </a:lnSpc>
              </a:pPr>
              <a:r>
                <a:rPr lang="zh-CN" altLang="en-US" sz="2400">
                  <a:solidFill>
                    <a:schemeClr val="tx1"/>
                  </a:solidFill>
                  <a:latin typeface="Times New Roman" panose="02020603050405020304" pitchFamily="18" charset="0"/>
                  <a:ea typeface="宋体" panose="02010600030101010101" pitchFamily="2" charset="-122"/>
                </a:rPr>
                <a:t>数据库</a:t>
              </a:r>
            </a:p>
          </p:txBody>
        </p:sp>
        <p:sp>
          <p:nvSpPr>
            <p:cNvPr id="15" name="Text Box 12"/>
            <p:cNvSpPr txBox="1">
              <a:spLocks noChangeArrowheads="1"/>
            </p:cNvSpPr>
            <p:nvPr/>
          </p:nvSpPr>
          <p:spPr bwMode="auto">
            <a:xfrm>
              <a:off x="5265" y="10315"/>
              <a:ext cx="81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nSpc>
                  <a:spcPct val="96000"/>
                </a:lnSpc>
              </a:pPr>
              <a:r>
                <a:rPr lang="zh-CN" altLang="en-US" sz="2400">
                  <a:solidFill>
                    <a:schemeClr val="tx1"/>
                  </a:solidFill>
                  <a:latin typeface="Times New Roman" panose="02020603050405020304" pitchFamily="18" charset="0"/>
                  <a:ea typeface="宋体" panose="02010600030101010101" pitchFamily="2" charset="-122"/>
                </a:rPr>
                <a:t>关系</a:t>
              </a:r>
              <a:r>
                <a:rPr lang="en-US" altLang="zh-CN" sz="2400">
                  <a:solidFill>
                    <a:schemeClr val="tx1"/>
                  </a:solidFill>
                  <a:latin typeface="Times New Roman" panose="02020603050405020304" pitchFamily="18" charset="0"/>
                  <a:ea typeface="宋体" panose="02010600030101010101" pitchFamily="2" charset="-122"/>
                </a:rPr>
                <a:t>R</a:t>
              </a:r>
              <a:r>
                <a:rPr lang="en-US" altLang="zh-CN" sz="2400" i="1" baseline="-25000">
                  <a:solidFill>
                    <a:schemeClr val="tx1"/>
                  </a:solidFill>
                  <a:latin typeface="Times New Roman" panose="02020603050405020304" pitchFamily="18" charset="0"/>
                  <a:ea typeface="宋体" panose="02010600030101010101" pitchFamily="2" charset="-122"/>
                </a:rPr>
                <a:t>n</a:t>
              </a:r>
              <a:endParaRPr lang="en-US" altLang="zh-CN" sz="2400">
                <a:solidFill>
                  <a:schemeClr val="tx1"/>
                </a:solidFill>
                <a:latin typeface="Times New Roman" panose="02020603050405020304" pitchFamily="18" charset="0"/>
                <a:ea typeface="宋体" panose="02010600030101010101" pitchFamily="2" charset="-122"/>
              </a:endParaRPr>
            </a:p>
          </p:txBody>
        </p:sp>
        <p:sp>
          <p:nvSpPr>
            <p:cNvPr id="16" name="Text Box 13"/>
            <p:cNvSpPr txBox="1">
              <a:spLocks noChangeArrowheads="1"/>
            </p:cNvSpPr>
            <p:nvPr/>
          </p:nvSpPr>
          <p:spPr bwMode="auto">
            <a:xfrm>
              <a:off x="3810" y="10315"/>
              <a:ext cx="93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nSpc>
                  <a:spcPct val="96000"/>
                </a:lnSpc>
              </a:pPr>
              <a:r>
                <a:rPr lang="zh-CN" altLang="en-US" sz="2000">
                  <a:solidFill>
                    <a:schemeClr val="tx1"/>
                  </a:solidFill>
                  <a:latin typeface="Times New Roman" panose="02020603050405020304" pitchFamily="18" charset="0"/>
                  <a:ea typeface="宋体" panose="02010600030101010101" pitchFamily="2" charset="-122"/>
                </a:rPr>
                <a:t>关系</a:t>
              </a:r>
              <a:r>
                <a:rPr lang="en-US" altLang="zh-CN" sz="2000">
                  <a:solidFill>
                    <a:schemeClr val="tx1"/>
                  </a:solidFill>
                  <a:latin typeface="Times New Roman" panose="02020603050405020304" pitchFamily="18" charset="0"/>
                  <a:ea typeface="宋体" panose="02010600030101010101" pitchFamily="2" charset="-122"/>
                </a:rPr>
                <a:t>R</a:t>
              </a:r>
              <a:r>
                <a:rPr lang="en-US" altLang="zh-CN" sz="2000" baseline="-25000">
                  <a:solidFill>
                    <a:schemeClr val="tx1"/>
                  </a:solidFill>
                  <a:latin typeface="Times New Roman" panose="02020603050405020304" pitchFamily="18" charset="0"/>
                  <a:ea typeface="宋体" panose="02010600030101010101" pitchFamily="2" charset="-122"/>
                </a:rPr>
                <a:t>1</a:t>
              </a:r>
              <a:endParaRPr lang="en-US" altLang="zh-CN" sz="2000">
                <a:solidFill>
                  <a:schemeClr val="tx1"/>
                </a:solidFill>
                <a:latin typeface="Times New Roman" panose="02020603050405020304" pitchFamily="18" charset="0"/>
                <a:ea typeface="宋体" panose="02010600030101010101" pitchFamily="2" charset="-122"/>
              </a:endParaRPr>
            </a:p>
          </p:txBody>
        </p:sp>
        <p:sp>
          <p:nvSpPr>
            <p:cNvPr id="17" name="Text Box 14"/>
            <p:cNvSpPr txBox="1">
              <a:spLocks noChangeArrowheads="1"/>
            </p:cNvSpPr>
            <p:nvPr/>
          </p:nvSpPr>
          <p:spPr bwMode="auto">
            <a:xfrm>
              <a:off x="3447" y="11005"/>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nSpc>
                  <a:spcPct val="96000"/>
                </a:lnSpc>
              </a:pPr>
              <a:r>
                <a:rPr lang="zh-CN" altLang="en-US" sz="2400">
                  <a:solidFill>
                    <a:schemeClr val="tx1"/>
                  </a:solidFill>
                  <a:latin typeface="Times New Roman" panose="02020603050405020304" pitchFamily="18" charset="0"/>
                  <a:ea typeface="宋体" panose="02010600030101010101" pitchFamily="2" charset="-122"/>
                </a:rPr>
                <a:t>元组</a:t>
              </a:r>
            </a:p>
          </p:txBody>
        </p:sp>
        <p:sp>
          <p:nvSpPr>
            <p:cNvPr id="18" name="Text Box 15"/>
            <p:cNvSpPr txBox="1">
              <a:spLocks noChangeArrowheads="1"/>
            </p:cNvSpPr>
            <p:nvPr/>
          </p:nvSpPr>
          <p:spPr bwMode="auto">
            <a:xfrm>
              <a:off x="5835" y="11005"/>
              <a:ext cx="79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nSpc>
                  <a:spcPct val="96000"/>
                </a:lnSpc>
              </a:pPr>
              <a:r>
                <a:rPr lang="zh-CN" altLang="en-US" sz="2400">
                  <a:solidFill>
                    <a:schemeClr val="tx1"/>
                  </a:solidFill>
                  <a:latin typeface="Times New Roman" panose="02020603050405020304" pitchFamily="18" charset="0"/>
                  <a:ea typeface="宋体" panose="02010600030101010101" pitchFamily="2" charset="-122"/>
                </a:rPr>
                <a:t>元组</a:t>
              </a:r>
            </a:p>
          </p:txBody>
        </p:sp>
        <p:sp>
          <p:nvSpPr>
            <p:cNvPr id="19" name="Text Box 16"/>
            <p:cNvSpPr txBox="1">
              <a:spLocks noChangeArrowheads="1"/>
            </p:cNvSpPr>
            <p:nvPr/>
          </p:nvSpPr>
          <p:spPr bwMode="auto">
            <a:xfrm>
              <a:off x="4257" y="11023"/>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nSpc>
                  <a:spcPct val="96000"/>
                </a:lnSpc>
              </a:pPr>
              <a:r>
                <a:rPr lang="zh-CN" altLang="en-US" sz="2400">
                  <a:solidFill>
                    <a:schemeClr val="tx1"/>
                  </a:solidFill>
                  <a:latin typeface="Times New Roman" panose="02020603050405020304" pitchFamily="18" charset="0"/>
                  <a:ea typeface="宋体" panose="02010600030101010101" pitchFamily="2" charset="-122"/>
                </a:rPr>
                <a:t>元组</a:t>
              </a:r>
            </a:p>
          </p:txBody>
        </p:sp>
        <p:sp>
          <p:nvSpPr>
            <p:cNvPr id="20" name="Text Box 17"/>
            <p:cNvSpPr txBox="1">
              <a:spLocks noChangeArrowheads="1"/>
            </p:cNvSpPr>
            <p:nvPr/>
          </p:nvSpPr>
          <p:spPr bwMode="auto">
            <a:xfrm>
              <a:off x="4902" y="11023"/>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nSpc>
                  <a:spcPct val="96000"/>
                </a:lnSpc>
              </a:pPr>
              <a:r>
                <a:rPr lang="zh-CN" altLang="en-US" sz="2400">
                  <a:solidFill>
                    <a:schemeClr val="tx1"/>
                  </a:solidFill>
                  <a:latin typeface="Times New Roman" panose="02020603050405020304" pitchFamily="18" charset="0"/>
                  <a:ea typeface="宋体" panose="02010600030101010101" pitchFamily="2" charset="-122"/>
                </a:rPr>
                <a:t>元组</a:t>
              </a:r>
            </a:p>
          </p:txBody>
        </p:sp>
        <p:sp>
          <p:nvSpPr>
            <p:cNvPr id="21" name="Text Box 18"/>
            <p:cNvSpPr txBox="1">
              <a:spLocks noChangeArrowheads="1"/>
            </p:cNvSpPr>
            <p:nvPr/>
          </p:nvSpPr>
          <p:spPr bwMode="auto">
            <a:xfrm>
              <a:off x="4692" y="10405"/>
              <a:ext cx="117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a:lnSpc>
                  <a:spcPct val="96000"/>
                </a:lnSpc>
              </a:pPr>
              <a:endParaRPr lang="zh-CN" altLang="zh-CN" sz="700" b="0">
                <a:solidFill>
                  <a:schemeClr val="tx1"/>
                </a:solidFill>
                <a:latin typeface="Times New Roman" panose="02020603050405020304" pitchFamily="18" charset="0"/>
                <a:ea typeface="宋体" panose="02010600030101010101" pitchFamily="2" charset="-122"/>
              </a:endParaRPr>
            </a:p>
          </p:txBody>
        </p:sp>
        <p:sp>
          <p:nvSpPr>
            <p:cNvPr id="22" name="Text Box 19"/>
            <p:cNvSpPr txBox="1">
              <a:spLocks noChangeArrowheads="1"/>
            </p:cNvSpPr>
            <p:nvPr/>
          </p:nvSpPr>
          <p:spPr bwMode="auto">
            <a:xfrm>
              <a:off x="4665" y="10330"/>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a:lnSpc>
                  <a:spcPct val="96000"/>
                </a:lnSpc>
              </a:pPr>
              <a:r>
                <a:rPr lang="en-US" altLang="zh-CN" sz="2400" b="0">
                  <a:solidFill>
                    <a:schemeClr val="tx1"/>
                  </a:solidFill>
                  <a:latin typeface="Times New Roman" panose="02020603050405020304" pitchFamily="18" charset="0"/>
                  <a:ea typeface="宋体" panose="02010600030101010101" pitchFamily="2" charset="-122"/>
                </a:rPr>
                <a:t>……</a:t>
              </a:r>
            </a:p>
          </p:txBody>
        </p:sp>
        <p:sp>
          <p:nvSpPr>
            <p:cNvPr id="23" name="Text Box 20"/>
            <p:cNvSpPr txBox="1">
              <a:spLocks noChangeArrowheads="1"/>
            </p:cNvSpPr>
            <p:nvPr/>
          </p:nvSpPr>
          <p:spPr bwMode="auto">
            <a:xfrm>
              <a:off x="5355" y="11020"/>
              <a:ext cx="81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a:lnSpc>
                  <a:spcPct val="96000"/>
                </a:lnSpc>
              </a:pPr>
              <a:r>
                <a:rPr lang="en-US" altLang="zh-CN" sz="2000" b="0">
                  <a:solidFill>
                    <a:schemeClr val="tx1"/>
                  </a:solidFill>
                  <a:latin typeface="宋体" panose="02010600030101010101" pitchFamily="2" charset="-122"/>
                  <a:ea typeface="宋体" panose="02010600030101010101" pitchFamily="2" charset="-122"/>
                </a:rPr>
                <a:t>   </a:t>
              </a:r>
              <a:r>
                <a:rPr lang="en-US" altLang="zh-CN" sz="2000" b="0">
                  <a:solidFill>
                    <a:schemeClr val="tx1"/>
                  </a:solidFill>
                  <a:latin typeface="Times New Roman" panose="02020603050405020304" pitchFamily="18" charset="0"/>
                  <a:ea typeface="宋体" panose="02010600030101010101" pitchFamily="2" charset="-122"/>
                </a:rPr>
                <a:t>……</a:t>
              </a:r>
            </a:p>
          </p:txBody>
        </p:sp>
        <p:sp>
          <p:nvSpPr>
            <p:cNvPr id="25" name="Text Box 21"/>
            <p:cNvSpPr txBox="1">
              <a:spLocks noChangeArrowheads="1"/>
            </p:cNvSpPr>
            <p:nvPr/>
          </p:nvSpPr>
          <p:spPr bwMode="auto">
            <a:xfrm>
              <a:off x="3840" y="11020"/>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a:lnSpc>
                  <a:spcPct val="96000"/>
                </a:lnSpc>
              </a:pPr>
              <a:r>
                <a:rPr lang="en-US" altLang="zh-CN" sz="2000" b="0">
                  <a:solidFill>
                    <a:schemeClr val="tx1"/>
                  </a:solidFill>
                  <a:latin typeface="宋体" panose="02010600030101010101" pitchFamily="2" charset="-122"/>
                  <a:ea typeface="宋体" panose="02010600030101010101" pitchFamily="2" charset="-122"/>
                </a:rPr>
                <a:t>  </a:t>
              </a:r>
              <a:r>
                <a:rPr lang="en-US" altLang="zh-CN" sz="2000" b="0">
                  <a:solidFill>
                    <a:schemeClr val="tx1"/>
                  </a:solidFill>
                  <a:latin typeface="Times New Roman" panose="02020603050405020304" pitchFamily="18" charset="0"/>
                  <a:ea typeface="宋体" panose="02010600030101010101" pitchFamily="2" charset="-122"/>
                </a:rPr>
                <a:t>……</a:t>
              </a:r>
            </a:p>
          </p:txBody>
        </p:sp>
      </p:grpSp>
      <p:sp>
        <p:nvSpPr>
          <p:cNvPr id="26" name="Text Box 22"/>
          <p:cNvSpPr txBox="1">
            <a:spLocks noChangeArrowheads="1"/>
          </p:cNvSpPr>
          <p:nvPr/>
        </p:nvSpPr>
        <p:spPr bwMode="auto">
          <a:xfrm>
            <a:off x="4121727" y="6162675"/>
            <a:ext cx="1335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lang="zh-CN" altLang="en-US" sz="1800">
                <a:solidFill>
                  <a:schemeClr val="tx1"/>
                </a:solidFill>
                <a:latin typeface="Times New Roman" panose="02020603050405020304" pitchFamily="18" charset="0"/>
                <a:ea typeface="宋体" panose="02010600030101010101" pitchFamily="2" charset="-122"/>
              </a:rPr>
              <a:t>三级粒度树</a:t>
            </a:r>
          </a:p>
        </p:txBody>
      </p:sp>
    </p:spTree>
    <p:extLst>
      <p:ext uri="{BB962C8B-B14F-4D97-AF65-F5344CB8AC3E}">
        <p14:creationId xmlns:p14="http://schemas.microsoft.com/office/powerpoint/2010/main" val="3079502780"/>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88373" y="744382"/>
            <a:ext cx="8229600"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mtClean="0"/>
              <a:t>多粒度封锁协议</a:t>
            </a:r>
            <a:endParaRPr lang="zh-CN" altLang="en-US" smtClean="0"/>
          </a:p>
        </p:txBody>
      </p:sp>
      <p:sp>
        <p:nvSpPr>
          <p:cNvPr id="6" name="Rectangle 3"/>
          <p:cNvSpPr txBox="1">
            <a:spLocks noChangeArrowheads="1"/>
          </p:cNvSpPr>
          <p:nvPr/>
        </p:nvSpPr>
        <p:spPr bwMode="auto">
          <a:xfrm>
            <a:off x="488373" y="2069944"/>
            <a:ext cx="11461172" cy="4525963"/>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zh-CN" altLang="en-US" smtClean="0"/>
              <a:t>允许多粒度树中的每个结点被独立地加锁</a:t>
            </a:r>
          </a:p>
          <a:p>
            <a:pPr eaLnBrk="1" hangingPunct="1">
              <a:lnSpc>
                <a:spcPct val="150000"/>
              </a:lnSpc>
              <a:spcBef>
                <a:spcPct val="60000"/>
              </a:spcBef>
            </a:pPr>
            <a:r>
              <a:rPr lang="zh-CN" altLang="en-US" smtClean="0"/>
              <a:t>对一个结点加锁意味着这个结点的所有后裔结点也被加以同样类型的锁</a:t>
            </a:r>
          </a:p>
          <a:p>
            <a:pPr eaLnBrk="1" hangingPunct="1">
              <a:lnSpc>
                <a:spcPct val="150000"/>
              </a:lnSpc>
              <a:spcBef>
                <a:spcPct val="60000"/>
              </a:spcBef>
            </a:pPr>
            <a:r>
              <a:rPr lang="zh-CN" altLang="en-US" smtClean="0"/>
              <a:t>在多粒度封锁中一个数据对象可能以两种方式封锁：</a:t>
            </a:r>
            <a:r>
              <a:rPr lang="zh-CN" altLang="en-US" smtClean="0">
                <a:solidFill>
                  <a:srgbClr val="FF00FF"/>
                </a:solidFill>
              </a:rPr>
              <a:t>显式封锁和隐式封锁</a:t>
            </a:r>
            <a:endParaRPr lang="zh-CN" altLang="en-US" sz="3600" smtClean="0">
              <a:solidFill>
                <a:srgbClr val="FF00FF"/>
              </a:solidFill>
            </a:endParaRPr>
          </a:p>
        </p:txBody>
      </p:sp>
    </p:spTree>
    <p:extLst>
      <p:ext uri="{BB962C8B-B14F-4D97-AF65-F5344CB8AC3E}">
        <p14:creationId xmlns:p14="http://schemas.microsoft.com/office/powerpoint/2010/main" val="924779108"/>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394855" y="744382"/>
            <a:ext cx="11617036"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mtClean="0"/>
              <a:t>显式封锁和隐式封锁</a:t>
            </a:r>
            <a:endParaRPr lang="zh-CN" altLang="en-US" smtClean="0"/>
          </a:p>
        </p:txBody>
      </p:sp>
      <p:sp>
        <p:nvSpPr>
          <p:cNvPr id="6" name="Rectangle 3"/>
          <p:cNvSpPr txBox="1">
            <a:spLocks noChangeArrowheads="1"/>
          </p:cNvSpPr>
          <p:nvPr/>
        </p:nvSpPr>
        <p:spPr bwMode="auto">
          <a:xfrm>
            <a:off x="394855" y="2069944"/>
            <a:ext cx="11617036" cy="4525963"/>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40000"/>
              </a:lnSpc>
            </a:pPr>
            <a:r>
              <a:rPr lang="zh-CN" altLang="en-US" smtClean="0"/>
              <a:t>显式封锁</a:t>
            </a:r>
            <a:r>
              <a:rPr lang="en-US" altLang="zh-CN" smtClean="0"/>
              <a:t>: </a:t>
            </a:r>
            <a:r>
              <a:rPr lang="zh-CN" altLang="en-US" smtClean="0"/>
              <a:t>直接加到数据对象上的封锁</a:t>
            </a:r>
          </a:p>
          <a:p>
            <a:pPr eaLnBrk="1" hangingPunct="1">
              <a:lnSpc>
                <a:spcPct val="140000"/>
              </a:lnSpc>
              <a:spcBef>
                <a:spcPct val="60000"/>
              </a:spcBef>
            </a:pPr>
            <a:r>
              <a:rPr lang="zh-CN" altLang="en-US" smtClean="0"/>
              <a:t>隐式封锁</a:t>
            </a:r>
            <a:r>
              <a:rPr lang="en-US" altLang="zh-CN" smtClean="0"/>
              <a:t>: </a:t>
            </a:r>
            <a:r>
              <a:rPr lang="zh-CN" altLang="en-US" smtClean="0"/>
              <a:t>该数据对象没有独立加锁，是由于其上级结点加锁而使该数据对象加上了锁</a:t>
            </a:r>
          </a:p>
          <a:p>
            <a:pPr eaLnBrk="1" hangingPunct="1">
              <a:lnSpc>
                <a:spcPct val="140000"/>
              </a:lnSpc>
              <a:spcBef>
                <a:spcPct val="60000"/>
              </a:spcBef>
            </a:pPr>
            <a:r>
              <a:rPr lang="zh-CN" altLang="en-US" smtClean="0"/>
              <a:t>显式封锁和隐式封锁的效果是一样的</a:t>
            </a:r>
            <a:endParaRPr lang="zh-CN" altLang="en-US" smtClean="0"/>
          </a:p>
        </p:txBody>
      </p:sp>
    </p:spTree>
    <p:extLst>
      <p:ext uri="{BB962C8B-B14F-4D97-AF65-F5344CB8AC3E}">
        <p14:creationId xmlns:p14="http://schemas.microsoft.com/office/powerpoint/2010/main" val="666465241"/>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245870" y="663388"/>
            <a:ext cx="12011457"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4000" smtClean="0"/>
              <a:t>显式封锁和隐式封锁（续）</a:t>
            </a:r>
            <a:endParaRPr lang="zh-CN" altLang="en-US" sz="4000" smtClean="0"/>
          </a:p>
        </p:txBody>
      </p:sp>
      <p:sp>
        <p:nvSpPr>
          <p:cNvPr id="6" name="Rectangle 3"/>
          <p:cNvSpPr txBox="1">
            <a:spLocks noChangeArrowheads="1"/>
          </p:cNvSpPr>
          <p:nvPr/>
        </p:nvSpPr>
        <p:spPr bwMode="auto">
          <a:xfrm>
            <a:off x="349779" y="1625600"/>
            <a:ext cx="12011457" cy="4972627"/>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60000"/>
              </a:lnSpc>
            </a:pPr>
            <a:r>
              <a:rPr lang="zh-CN" altLang="en-US" sz="2400" dirty="0" smtClean="0"/>
              <a:t>系统检查封锁冲突时</a:t>
            </a:r>
          </a:p>
          <a:p>
            <a:pPr lvl="1" eaLnBrk="1" hangingPunct="1">
              <a:lnSpc>
                <a:spcPct val="160000"/>
              </a:lnSpc>
              <a:buFont typeface="Wingdings" panose="05000000000000000000" pitchFamily="2" charset="2"/>
              <a:buChar char="n"/>
            </a:pPr>
            <a:r>
              <a:rPr lang="zh-CN" altLang="en-US" dirty="0" smtClean="0"/>
              <a:t>要检查显式封锁</a:t>
            </a:r>
          </a:p>
          <a:p>
            <a:pPr lvl="1" eaLnBrk="1" hangingPunct="1">
              <a:lnSpc>
                <a:spcPct val="160000"/>
              </a:lnSpc>
              <a:buFont typeface="Wingdings" panose="05000000000000000000" pitchFamily="2" charset="2"/>
              <a:buChar char="n"/>
            </a:pPr>
            <a:r>
              <a:rPr lang="zh-CN" altLang="en-US" dirty="0" smtClean="0"/>
              <a:t>还要检查隐式封锁</a:t>
            </a:r>
          </a:p>
          <a:p>
            <a:pPr eaLnBrk="1" hangingPunct="1">
              <a:lnSpc>
                <a:spcPct val="160000"/>
              </a:lnSpc>
            </a:pPr>
            <a:r>
              <a:rPr lang="zh-CN" altLang="en-US" sz="2400" dirty="0" smtClean="0"/>
              <a:t>例如事务</a:t>
            </a:r>
            <a:r>
              <a:rPr lang="en-US" altLang="zh-CN" sz="2400" dirty="0" smtClean="0"/>
              <a:t>T</a:t>
            </a:r>
            <a:r>
              <a:rPr lang="zh-CN" altLang="en-US" sz="2400" dirty="0" smtClean="0"/>
              <a:t>要对关系</a:t>
            </a:r>
            <a:r>
              <a:rPr lang="en-US" altLang="zh-CN" sz="2400" i="1" dirty="0" err="1" smtClean="0"/>
              <a:t>R</a:t>
            </a:r>
            <a:r>
              <a:rPr lang="en-US" altLang="zh-CN" sz="2400" dirty="0" err="1" smtClean="0"/>
              <a:t>1</a:t>
            </a:r>
            <a:r>
              <a:rPr lang="zh-CN" altLang="en-US" sz="2400" dirty="0" smtClean="0"/>
              <a:t>加</a:t>
            </a:r>
            <a:r>
              <a:rPr lang="en-US" altLang="zh-CN" sz="2400" dirty="0" smtClean="0"/>
              <a:t>X</a:t>
            </a:r>
            <a:r>
              <a:rPr lang="zh-CN" altLang="en-US" sz="2400" dirty="0" smtClean="0"/>
              <a:t>锁</a:t>
            </a:r>
          </a:p>
          <a:p>
            <a:pPr lvl="1" eaLnBrk="1" hangingPunct="1">
              <a:lnSpc>
                <a:spcPct val="160000"/>
              </a:lnSpc>
            </a:pPr>
            <a:r>
              <a:rPr lang="zh-CN" altLang="en-US" dirty="0" smtClean="0"/>
              <a:t>系统必须搜索其上级结点数据库、关系</a:t>
            </a:r>
            <a:r>
              <a:rPr lang="en-US" altLang="zh-CN" i="1" dirty="0" err="1" smtClean="0"/>
              <a:t>R</a:t>
            </a:r>
            <a:r>
              <a:rPr lang="en-US" altLang="zh-CN" dirty="0" err="1" smtClean="0"/>
              <a:t>1</a:t>
            </a:r>
            <a:endParaRPr lang="en-US" altLang="zh-CN" dirty="0" smtClean="0"/>
          </a:p>
          <a:p>
            <a:pPr lvl="1" eaLnBrk="1" hangingPunct="1">
              <a:lnSpc>
                <a:spcPct val="160000"/>
              </a:lnSpc>
            </a:pPr>
            <a:r>
              <a:rPr lang="zh-CN" altLang="en-US" dirty="0" smtClean="0"/>
              <a:t>还要搜索</a:t>
            </a:r>
            <a:r>
              <a:rPr lang="en-US" altLang="zh-CN" i="1" dirty="0" err="1" smtClean="0"/>
              <a:t>R</a:t>
            </a:r>
            <a:r>
              <a:rPr lang="en-US" altLang="zh-CN" dirty="0" err="1" smtClean="0"/>
              <a:t>1</a:t>
            </a:r>
            <a:r>
              <a:rPr lang="zh-CN" altLang="en-US" dirty="0" smtClean="0"/>
              <a:t>的下级结点，即</a:t>
            </a:r>
            <a:r>
              <a:rPr lang="en-US" altLang="zh-CN" i="1" dirty="0" err="1" smtClean="0"/>
              <a:t>R</a:t>
            </a:r>
            <a:r>
              <a:rPr lang="en-US" altLang="zh-CN" dirty="0" err="1" smtClean="0"/>
              <a:t>1</a:t>
            </a:r>
            <a:r>
              <a:rPr lang="zh-CN" altLang="en-US" dirty="0" smtClean="0"/>
              <a:t>中的每一个元组</a:t>
            </a:r>
          </a:p>
          <a:p>
            <a:pPr lvl="1" eaLnBrk="1" hangingPunct="1">
              <a:lnSpc>
                <a:spcPct val="160000"/>
              </a:lnSpc>
            </a:pPr>
            <a:r>
              <a:rPr lang="zh-CN" altLang="en-US" dirty="0" smtClean="0"/>
              <a:t>如果其中某一个数据对象已经加了不相容锁，则</a:t>
            </a:r>
            <a:r>
              <a:rPr lang="en-US" altLang="zh-CN" dirty="0" smtClean="0"/>
              <a:t>T</a:t>
            </a:r>
            <a:r>
              <a:rPr lang="zh-CN" altLang="en-US" dirty="0" smtClean="0"/>
              <a:t>必须等待 </a:t>
            </a:r>
            <a:endParaRPr lang="zh-CN" altLang="en-US" dirty="0" smtClean="0"/>
          </a:p>
        </p:txBody>
      </p:sp>
    </p:spTree>
    <p:extLst>
      <p:ext uri="{BB962C8B-B14F-4D97-AF65-F5344CB8AC3E}">
        <p14:creationId xmlns:p14="http://schemas.microsoft.com/office/powerpoint/2010/main" val="141487719"/>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332509" y="825356"/>
            <a:ext cx="11221460" cy="1029749"/>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4000" smtClean="0"/>
              <a:t>显式封锁和隐式封锁（续）</a:t>
            </a:r>
            <a:endParaRPr lang="zh-CN" altLang="en-US" sz="4000" smtClean="0"/>
          </a:p>
        </p:txBody>
      </p:sp>
      <p:sp>
        <p:nvSpPr>
          <p:cNvPr id="6" name="Rectangle 3"/>
          <p:cNvSpPr txBox="1">
            <a:spLocks noChangeArrowheads="1"/>
          </p:cNvSpPr>
          <p:nvPr/>
        </p:nvSpPr>
        <p:spPr bwMode="auto">
          <a:xfrm>
            <a:off x="343622" y="1976293"/>
            <a:ext cx="11221460" cy="4518025"/>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ct val="60000"/>
              </a:spcBef>
            </a:pPr>
            <a:r>
              <a:rPr lang="zh-CN" altLang="en-US" sz="2400" smtClean="0"/>
              <a:t>对某个数据对象加锁，系统要检查</a:t>
            </a:r>
          </a:p>
          <a:p>
            <a:pPr lvl="1" eaLnBrk="1" hangingPunct="1">
              <a:lnSpc>
                <a:spcPct val="130000"/>
              </a:lnSpc>
              <a:spcBef>
                <a:spcPct val="60000"/>
              </a:spcBef>
            </a:pPr>
            <a:r>
              <a:rPr lang="zh-CN" altLang="en-US" smtClean="0"/>
              <a:t> </a:t>
            </a:r>
            <a:r>
              <a:rPr lang="zh-CN" altLang="en-US" smtClean="0">
                <a:solidFill>
                  <a:srgbClr val="0000FF"/>
                </a:solidFill>
              </a:rPr>
              <a:t>该数据对象</a:t>
            </a:r>
          </a:p>
          <a:p>
            <a:pPr lvl="2" eaLnBrk="1" hangingPunct="1">
              <a:lnSpc>
                <a:spcPct val="130000"/>
              </a:lnSpc>
              <a:buFont typeface="Wingdings" panose="05000000000000000000" pitchFamily="2" charset="2"/>
              <a:buChar char="Ø"/>
            </a:pPr>
            <a:r>
              <a:rPr lang="zh-CN" altLang="en-US" smtClean="0"/>
              <a:t>有无显式封锁与之冲突</a:t>
            </a:r>
          </a:p>
          <a:p>
            <a:pPr lvl="1" eaLnBrk="1" hangingPunct="1">
              <a:lnSpc>
                <a:spcPct val="130000"/>
              </a:lnSpc>
              <a:spcBef>
                <a:spcPct val="40000"/>
              </a:spcBef>
            </a:pPr>
            <a:r>
              <a:rPr lang="zh-CN" altLang="en-US" smtClean="0"/>
              <a:t> </a:t>
            </a:r>
            <a:r>
              <a:rPr lang="zh-CN" altLang="en-US" smtClean="0">
                <a:solidFill>
                  <a:srgbClr val="0000FF"/>
                </a:solidFill>
              </a:rPr>
              <a:t>所有上级结点</a:t>
            </a:r>
            <a:endParaRPr lang="zh-CN" altLang="en-US" smtClean="0"/>
          </a:p>
          <a:p>
            <a:pPr lvl="2" eaLnBrk="1" hangingPunct="1">
              <a:lnSpc>
                <a:spcPct val="130000"/>
              </a:lnSpc>
              <a:buFont typeface="Wingdings" panose="05000000000000000000" pitchFamily="2" charset="2"/>
              <a:buChar char="Ø"/>
            </a:pPr>
            <a:r>
              <a:rPr lang="zh-CN" altLang="en-US" smtClean="0"/>
              <a:t>检查本事务的显式封锁是否与该数据对象上的隐式封锁冲突：</a:t>
            </a:r>
            <a:r>
              <a:rPr lang="en-US" altLang="zh-CN" smtClean="0">
                <a:solidFill>
                  <a:srgbClr val="0000FF"/>
                </a:solidFill>
              </a:rPr>
              <a:t>(</a:t>
            </a:r>
            <a:r>
              <a:rPr lang="zh-CN" altLang="en-US" smtClean="0">
                <a:solidFill>
                  <a:srgbClr val="0000FF"/>
                </a:solidFill>
              </a:rPr>
              <a:t>由上级结点已加的封锁造成的）</a:t>
            </a:r>
            <a:endParaRPr lang="zh-CN" altLang="en-US" smtClean="0"/>
          </a:p>
          <a:p>
            <a:pPr lvl="1" eaLnBrk="1" hangingPunct="1">
              <a:lnSpc>
                <a:spcPct val="130000"/>
              </a:lnSpc>
              <a:spcBef>
                <a:spcPct val="40000"/>
              </a:spcBef>
            </a:pPr>
            <a:r>
              <a:rPr lang="zh-CN" altLang="en-US" smtClean="0">
                <a:solidFill>
                  <a:srgbClr val="0000FF"/>
                </a:solidFill>
              </a:rPr>
              <a:t>所有下级结点</a:t>
            </a:r>
            <a:endParaRPr lang="zh-CN" altLang="en-US" smtClean="0"/>
          </a:p>
          <a:p>
            <a:pPr lvl="2" eaLnBrk="1" hangingPunct="1">
              <a:lnSpc>
                <a:spcPct val="130000"/>
              </a:lnSpc>
              <a:buFont typeface="Wingdings" panose="05000000000000000000" pitchFamily="2" charset="2"/>
              <a:buChar char="Ø"/>
            </a:pPr>
            <a:r>
              <a:rPr lang="zh-CN" altLang="en-US" smtClean="0"/>
              <a:t>看上面的显式封锁是否与本事务的隐式封锁</a:t>
            </a:r>
            <a:r>
              <a:rPr lang="zh-CN" altLang="en-US" smtClean="0">
                <a:solidFill>
                  <a:srgbClr val="0000FF"/>
                </a:solidFill>
              </a:rPr>
              <a:t>（将加到下级结点的封锁）</a:t>
            </a:r>
            <a:r>
              <a:rPr lang="zh-CN" altLang="en-US" smtClean="0"/>
              <a:t>冲突</a:t>
            </a:r>
            <a:endParaRPr lang="zh-CN" altLang="en-US" smtClean="0"/>
          </a:p>
        </p:txBody>
      </p:sp>
    </p:spTree>
    <p:extLst>
      <p:ext uri="{BB962C8B-B14F-4D97-AF65-F5344CB8AC3E}">
        <p14:creationId xmlns:p14="http://schemas.microsoft.com/office/powerpoint/2010/main" val="2782533074"/>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77982" y="744382"/>
            <a:ext cx="8229600"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dirty="0" smtClean="0"/>
              <a:t>意向锁</a:t>
            </a:r>
            <a:endParaRPr lang="zh-CN" altLang="en-US" dirty="0" smtClean="0"/>
          </a:p>
        </p:txBody>
      </p:sp>
      <p:sp>
        <p:nvSpPr>
          <p:cNvPr id="6" name="Rectangle 3"/>
          <p:cNvSpPr txBox="1">
            <a:spLocks noChangeArrowheads="1"/>
          </p:cNvSpPr>
          <p:nvPr/>
        </p:nvSpPr>
        <p:spPr bwMode="auto">
          <a:xfrm>
            <a:off x="477982" y="2069944"/>
            <a:ext cx="8229600" cy="4525963"/>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pPr>
            <a:r>
              <a:rPr lang="zh-CN" altLang="en-US" smtClean="0"/>
              <a:t>引进意向锁（</a:t>
            </a:r>
            <a:r>
              <a:rPr lang="en-US" altLang="zh-CN" smtClean="0"/>
              <a:t>intention lock</a:t>
            </a:r>
            <a:r>
              <a:rPr lang="zh-CN" altLang="en-US" smtClean="0"/>
              <a:t>）目的</a:t>
            </a:r>
          </a:p>
          <a:p>
            <a:pPr lvl="1" eaLnBrk="1" hangingPunct="1">
              <a:lnSpc>
                <a:spcPct val="150000"/>
              </a:lnSpc>
            </a:pPr>
            <a:r>
              <a:rPr lang="zh-CN" altLang="en-US" smtClean="0"/>
              <a:t>提高对某个数据对象加锁时系统的检查效率</a:t>
            </a:r>
            <a:endParaRPr lang="zh-CN" altLang="en-US" smtClean="0"/>
          </a:p>
        </p:txBody>
      </p:sp>
    </p:spTree>
    <p:extLst>
      <p:ext uri="{BB962C8B-B14F-4D97-AF65-F5344CB8AC3E}">
        <p14:creationId xmlns:p14="http://schemas.microsoft.com/office/powerpoint/2010/main" val="1582379394"/>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394854" y="744382"/>
            <a:ext cx="11126066"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mtClean="0"/>
              <a:t>意向锁</a:t>
            </a:r>
            <a:r>
              <a:rPr lang="en-US" altLang="zh-CN" smtClean="0"/>
              <a:t>(</a:t>
            </a:r>
            <a:r>
              <a:rPr lang="zh-CN" altLang="en-US" smtClean="0"/>
              <a:t>续</a:t>
            </a:r>
            <a:r>
              <a:rPr lang="en-US" altLang="zh-CN" smtClean="0"/>
              <a:t>)</a:t>
            </a:r>
            <a:endParaRPr lang="en-US" altLang="zh-CN" smtClean="0"/>
          </a:p>
        </p:txBody>
      </p:sp>
      <p:sp>
        <p:nvSpPr>
          <p:cNvPr id="6" name="Rectangle 3"/>
          <p:cNvSpPr txBox="1">
            <a:spLocks noChangeArrowheads="1"/>
          </p:cNvSpPr>
          <p:nvPr/>
        </p:nvSpPr>
        <p:spPr bwMode="auto">
          <a:xfrm>
            <a:off x="366279" y="1898494"/>
            <a:ext cx="11126066" cy="4525963"/>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90000"/>
              </a:lnSpc>
              <a:spcBef>
                <a:spcPct val="60000"/>
              </a:spcBef>
            </a:pPr>
            <a:r>
              <a:rPr lang="zh-CN" altLang="en-US" sz="2400" smtClean="0"/>
              <a:t>如果对一个结点加意向锁，则说明该结点的</a:t>
            </a:r>
            <a:r>
              <a:rPr lang="zh-CN" altLang="en-US" sz="2400" smtClean="0">
                <a:solidFill>
                  <a:srgbClr val="FF66FF"/>
                </a:solidFill>
              </a:rPr>
              <a:t>下层结点</a:t>
            </a:r>
            <a:r>
              <a:rPr lang="zh-CN" altLang="en-US" sz="2400" smtClean="0"/>
              <a:t>正在被加锁</a:t>
            </a:r>
          </a:p>
          <a:p>
            <a:pPr eaLnBrk="1" hangingPunct="1">
              <a:lnSpc>
                <a:spcPct val="190000"/>
              </a:lnSpc>
            </a:pPr>
            <a:r>
              <a:rPr lang="zh-CN" altLang="en-US" sz="2400" smtClean="0"/>
              <a:t>对任一结点加基本锁，必须</a:t>
            </a:r>
            <a:r>
              <a:rPr lang="zh-CN" altLang="en-US" sz="2400" smtClean="0">
                <a:solidFill>
                  <a:srgbClr val="FF66FF"/>
                </a:solidFill>
              </a:rPr>
              <a:t>先</a:t>
            </a:r>
            <a:r>
              <a:rPr lang="zh-CN" altLang="en-US" sz="2400" smtClean="0"/>
              <a:t>对它的上层结点</a:t>
            </a:r>
            <a:r>
              <a:rPr lang="zh-CN" altLang="en-US" sz="2400" smtClean="0">
                <a:solidFill>
                  <a:srgbClr val="FF66FF"/>
                </a:solidFill>
              </a:rPr>
              <a:t>加意向锁</a:t>
            </a:r>
          </a:p>
          <a:p>
            <a:pPr eaLnBrk="1" hangingPunct="1">
              <a:lnSpc>
                <a:spcPct val="190000"/>
              </a:lnSpc>
            </a:pPr>
            <a:r>
              <a:rPr lang="zh-CN" altLang="en-US" sz="2400" smtClean="0"/>
              <a:t>例如，对任一元组加锁时，必须先对它所在的数据库和关系加意向锁 </a:t>
            </a:r>
            <a:endParaRPr lang="zh-CN" altLang="en-US" sz="2400" smtClean="0">
              <a:solidFill>
                <a:srgbClr val="FF66FF"/>
              </a:solidFill>
            </a:endParaRPr>
          </a:p>
          <a:p>
            <a:pPr lvl="1" eaLnBrk="1" hangingPunct="1">
              <a:buFontTx/>
              <a:buNone/>
            </a:pPr>
            <a:endParaRPr lang="en-US" altLang="zh-CN" sz="2000" smtClean="0">
              <a:solidFill>
                <a:srgbClr val="FF66FF"/>
              </a:solidFill>
            </a:endParaRPr>
          </a:p>
        </p:txBody>
      </p:sp>
    </p:spTree>
    <p:extLst>
      <p:ext uri="{BB962C8B-B14F-4D97-AF65-F5344CB8AC3E}">
        <p14:creationId xmlns:p14="http://schemas.microsoft.com/office/powerpoint/2010/main" val="3784772884"/>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36417" y="744382"/>
            <a:ext cx="11136527"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mtClean="0"/>
              <a:t>常用意向锁</a:t>
            </a:r>
            <a:endParaRPr lang="zh-CN" altLang="en-US" smtClean="0"/>
          </a:p>
        </p:txBody>
      </p:sp>
      <p:sp>
        <p:nvSpPr>
          <p:cNvPr id="6" name="Rectangle 3"/>
          <p:cNvSpPr txBox="1">
            <a:spLocks noChangeArrowheads="1"/>
          </p:cNvSpPr>
          <p:nvPr/>
        </p:nvSpPr>
        <p:spPr bwMode="auto">
          <a:xfrm>
            <a:off x="622156" y="2041369"/>
            <a:ext cx="10807844" cy="4605338"/>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60000"/>
              </a:lnSpc>
            </a:pPr>
            <a:r>
              <a:rPr lang="zh-CN" altLang="en-US" smtClean="0"/>
              <a:t>意向共享锁</a:t>
            </a:r>
            <a:r>
              <a:rPr lang="en-US" altLang="zh-CN" smtClean="0"/>
              <a:t>(Intent Share Lock</a:t>
            </a:r>
            <a:r>
              <a:rPr lang="zh-CN" altLang="en-US" smtClean="0"/>
              <a:t>，简称</a:t>
            </a:r>
            <a:r>
              <a:rPr lang="en-US" altLang="zh-CN" smtClean="0"/>
              <a:t>IS</a:t>
            </a:r>
            <a:r>
              <a:rPr lang="zh-CN" altLang="en-US" smtClean="0"/>
              <a:t>锁</a:t>
            </a:r>
            <a:r>
              <a:rPr lang="en-US" altLang="zh-CN" smtClean="0"/>
              <a:t>)</a:t>
            </a:r>
          </a:p>
          <a:p>
            <a:pPr eaLnBrk="1" hangingPunct="1">
              <a:lnSpc>
                <a:spcPct val="160000"/>
              </a:lnSpc>
              <a:spcBef>
                <a:spcPct val="60000"/>
              </a:spcBef>
            </a:pPr>
            <a:r>
              <a:rPr lang="zh-CN" altLang="en-US" smtClean="0"/>
              <a:t>意向排它锁</a:t>
            </a:r>
            <a:r>
              <a:rPr lang="en-US" altLang="zh-CN" smtClean="0"/>
              <a:t>(Intent Exclusive Lock</a:t>
            </a:r>
            <a:r>
              <a:rPr lang="zh-CN" altLang="en-US" smtClean="0"/>
              <a:t>，简称</a:t>
            </a:r>
            <a:r>
              <a:rPr lang="en-US" altLang="zh-CN" smtClean="0"/>
              <a:t>IX</a:t>
            </a:r>
            <a:r>
              <a:rPr lang="zh-CN" altLang="en-US" smtClean="0"/>
              <a:t>锁</a:t>
            </a:r>
            <a:r>
              <a:rPr lang="en-US" altLang="zh-CN" smtClean="0"/>
              <a:t>)</a:t>
            </a:r>
          </a:p>
          <a:p>
            <a:pPr eaLnBrk="1" hangingPunct="1">
              <a:lnSpc>
                <a:spcPct val="160000"/>
              </a:lnSpc>
              <a:spcBef>
                <a:spcPct val="60000"/>
              </a:spcBef>
            </a:pPr>
            <a:r>
              <a:rPr lang="zh-CN" altLang="en-US" smtClean="0"/>
              <a:t>共享意向排它锁</a:t>
            </a:r>
            <a:r>
              <a:rPr lang="en-US" altLang="zh-CN" smtClean="0"/>
              <a:t>(Share Intent Exclusive Lock</a:t>
            </a:r>
            <a:r>
              <a:rPr lang="zh-CN" altLang="en-US" smtClean="0"/>
              <a:t>，简称</a:t>
            </a:r>
            <a:r>
              <a:rPr lang="en-US" altLang="zh-CN" smtClean="0"/>
              <a:t>SIX</a:t>
            </a:r>
            <a:r>
              <a:rPr lang="zh-CN" altLang="en-US" smtClean="0"/>
              <a:t>锁</a:t>
            </a:r>
            <a:r>
              <a:rPr lang="en-US" altLang="zh-CN" smtClean="0"/>
              <a:t>)</a:t>
            </a:r>
            <a:endParaRPr lang="en-US" altLang="zh-CN" smtClean="0"/>
          </a:p>
        </p:txBody>
      </p:sp>
    </p:spTree>
    <p:extLst>
      <p:ext uri="{BB962C8B-B14F-4D97-AF65-F5344CB8AC3E}">
        <p14:creationId xmlns:p14="http://schemas.microsoft.com/office/powerpoint/2010/main" val="2956909540"/>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57199" y="744382"/>
            <a:ext cx="10868891"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mtClean="0"/>
              <a:t>意向锁（续）</a:t>
            </a:r>
            <a:endParaRPr lang="zh-CN" altLang="en-US" smtClean="0"/>
          </a:p>
        </p:txBody>
      </p:sp>
      <p:sp>
        <p:nvSpPr>
          <p:cNvPr id="6" name="Rectangle 3"/>
          <p:cNvSpPr txBox="1">
            <a:spLocks noChangeArrowheads="1"/>
          </p:cNvSpPr>
          <p:nvPr/>
        </p:nvSpPr>
        <p:spPr bwMode="auto">
          <a:xfrm>
            <a:off x="457199" y="2069944"/>
            <a:ext cx="10868891" cy="4525963"/>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zh-CN" sz="3600" smtClean="0"/>
              <a:t>IS</a:t>
            </a:r>
            <a:r>
              <a:rPr lang="zh-CN" altLang="en-US" sz="3600" smtClean="0"/>
              <a:t>锁</a:t>
            </a:r>
          </a:p>
          <a:p>
            <a:pPr lvl="1" algn="just" eaLnBrk="1" hangingPunct="1">
              <a:lnSpc>
                <a:spcPct val="180000"/>
              </a:lnSpc>
            </a:pPr>
            <a:r>
              <a:rPr lang="zh-CN" altLang="en-US" smtClean="0"/>
              <a:t>如果对一个数据对象加</a:t>
            </a:r>
            <a:r>
              <a:rPr lang="en-US" altLang="zh-CN" smtClean="0"/>
              <a:t>IS</a:t>
            </a:r>
            <a:r>
              <a:rPr lang="zh-CN" altLang="en-US" smtClean="0"/>
              <a:t>锁，表示它的后裔结点拟（意向）加</a:t>
            </a:r>
            <a:r>
              <a:rPr lang="en-US" altLang="zh-CN" smtClean="0"/>
              <a:t>S</a:t>
            </a:r>
            <a:r>
              <a:rPr lang="zh-CN" altLang="en-US" smtClean="0"/>
              <a:t>锁。</a:t>
            </a:r>
            <a:endParaRPr lang="zh-CN" altLang="en-US" sz="3200" smtClean="0"/>
          </a:p>
          <a:p>
            <a:pPr lvl="1" algn="just" eaLnBrk="1" hangingPunct="1">
              <a:lnSpc>
                <a:spcPct val="180000"/>
              </a:lnSpc>
              <a:buFontTx/>
              <a:buNone/>
            </a:pPr>
            <a:r>
              <a:rPr lang="zh-CN" altLang="en-US" smtClean="0"/>
              <a:t>  例如：事务</a:t>
            </a:r>
            <a:r>
              <a:rPr lang="en-US" altLang="zh-CN" smtClean="0"/>
              <a:t>T1</a:t>
            </a:r>
            <a:r>
              <a:rPr lang="zh-CN" altLang="en-US" smtClean="0"/>
              <a:t>要对</a:t>
            </a:r>
            <a:r>
              <a:rPr lang="en-US" altLang="zh-CN" i="1" smtClean="0"/>
              <a:t>R</a:t>
            </a:r>
            <a:r>
              <a:rPr lang="en-US" altLang="zh-CN" smtClean="0"/>
              <a:t>1</a:t>
            </a:r>
            <a:r>
              <a:rPr lang="zh-CN" altLang="en-US" smtClean="0"/>
              <a:t>中某个元组加</a:t>
            </a:r>
            <a:r>
              <a:rPr lang="en-US" altLang="zh-CN" smtClean="0"/>
              <a:t>S</a:t>
            </a:r>
            <a:r>
              <a:rPr lang="zh-CN" altLang="en-US" smtClean="0"/>
              <a:t>锁，则要首先对关系</a:t>
            </a:r>
            <a:r>
              <a:rPr lang="en-US" altLang="zh-CN" i="1" smtClean="0"/>
              <a:t>R</a:t>
            </a:r>
            <a:r>
              <a:rPr lang="en-US" altLang="zh-CN" smtClean="0"/>
              <a:t>1</a:t>
            </a:r>
            <a:r>
              <a:rPr lang="zh-CN" altLang="en-US" smtClean="0"/>
              <a:t>和数据库加</a:t>
            </a:r>
            <a:r>
              <a:rPr lang="en-US" altLang="zh-CN" smtClean="0"/>
              <a:t>IS</a:t>
            </a:r>
            <a:r>
              <a:rPr lang="zh-CN" altLang="en-US" smtClean="0"/>
              <a:t>锁 </a:t>
            </a:r>
            <a:endParaRPr lang="zh-CN" altLang="en-US" smtClean="0"/>
          </a:p>
        </p:txBody>
      </p:sp>
    </p:spTree>
    <p:extLst>
      <p:ext uri="{BB962C8B-B14F-4D97-AF65-F5344CB8AC3E}">
        <p14:creationId xmlns:p14="http://schemas.microsoft.com/office/powerpoint/2010/main" val="2933696392"/>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374072" y="744382"/>
            <a:ext cx="11513127"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mtClean="0"/>
              <a:t>意向锁（续）</a:t>
            </a:r>
            <a:endParaRPr lang="zh-CN" altLang="en-US" smtClean="0"/>
          </a:p>
        </p:txBody>
      </p:sp>
      <p:sp>
        <p:nvSpPr>
          <p:cNvPr id="6" name="Rectangle 3"/>
          <p:cNvSpPr txBox="1">
            <a:spLocks noChangeArrowheads="1"/>
          </p:cNvSpPr>
          <p:nvPr/>
        </p:nvSpPr>
        <p:spPr bwMode="auto">
          <a:xfrm>
            <a:off x="374072" y="2069944"/>
            <a:ext cx="11513127" cy="4525963"/>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en-US" altLang="zh-CN" sz="3600" smtClean="0"/>
              <a:t>IX</a:t>
            </a:r>
            <a:r>
              <a:rPr lang="zh-CN" altLang="en-US" sz="3600" smtClean="0"/>
              <a:t>锁</a:t>
            </a:r>
          </a:p>
          <a:p>
            <a:pPr lvl="1" eaLnBrk="1" hangingPunct="1">
              <a:lnSpc>
                <a:spcPct val="150000"/>
              </a:lnSpc>
            </a:pPr>
            <a:r>
              <a:rPr lang="zh-CN" altLang="en-US" smtClean="0"/>
              <a:t>如果对一个数据对象加</a:t>
            </a:r>
            <a:r>
              <a:rPr lang="en-US" altLang="zh-CN" smtClean="0"/>
              <a:t>IX</a:t>
            </a:r>
            <a:r>
              <a:rPr lang="zh-CN" altLang="en-US" smtClean="0"/>
              <a:t>锁，表示它的后裔结点拟（意向）加</a:t>
            </a:r>
            <a:r>
              <a:rPr lang="en-US" altLang="zh-CN" smtClean="0"/>
              <a:t>X</a:t>
            </a:r>
            <a:r>
              <a:rPr lang="zh-CN" altLang="en-US" smtClean="0"/>
              <a:t>锁。</a:t>
            </a:r>
          </a:p>
          <a:p>
            <a:pPr eaLnBrk="1" hangingPunct="1">
              <a:lnSpc>
                <a:spcPct val="150000"/>
              </a:lnSpc>
              <a:buFontTx/>
              <a:buNone/>
            </a:pPr>
            <a:r>
              <a:rPr lang="zh-CN" altLang="en-US" smtClean="0"/>
              <a:t>      例如：事务</a:t>
            </a:r>
            <a:r>
              <a:rPr lang="en-US" altLang="zh-CN" smtClean="0"/>
              <a:t>T1</a:t>
            </a:r>
            <a:r>
              <a:rPr lang="zh-CN" altLang="en-US" smtClean="0"/>
              <a:t>要对</a:t>
            </a:r>
            <a:r>
              <a:rPr lang="en-US" altLang="zh-CN" i="1" smtClean="0"/>
              <a:t>R</a:t>
            </a:r>
            <a:r>
              <a:rPr lang="en-US" altLang="zh-CN" smtClean="0"/>
              <a:t>1</a:t>
            </a:r>
            <a:r>
              <a:rPr lang="zh-CN" altLang="en-US" smtClean="0"/>
              <a:t>中某个元组加</a:t>
            </a:r>
            <a:r>
              <a:rPr lang="en-US" altLang="zh-CN" smtClean="0"/>
              <a:t>X</a:t>
            </a:r>
            <a:r>
              <a:rPr lang="zh-CN" altLang="en-US" smtClean="0"/>
              <a:t>锁，则要首先对关 系</a:t>
            </a:r>
            <a:r>
              <a:rPr lang="en-US" altLang="zh-CN" i="1" smtClean="0"/>
              <a:t>R</a:t>
            </a:r>
            <a:r>
              <a:rPr lang="en-US" altLang="zh-CN" smtClean="0"/>
              <a:t>1</a:t>
            </a:r>
            <a:r>
              <a:rPr lang="zh-CN" altLang="en-US" smtClean="0"/>
              <a:t>和数据库加</a:t>
            </a:r>
            <a:r>
              <a:rPr lang="en-US" altLang="zh-CN" smtClean="0"/>
              <a:t>IX</a:t>
            </a:r>
            <a:r>
              <a:rPr lang="zh-CN" altLang="en-US" smtClean="0"/>
              <a:t>锁 </a:t>
            </a:r>
            <a:endParaRPr lang="zh-CN" altLang="en-US" smtClean="0"/>
          </a:p>
        </p:txBody>
      </p:sp>
    </p:spTree>
    <p:extLst>
      <p:ext uri="{BB962C8B-B14F-4D97-AF65-F5344CB8AC3E}">
        <p14:creationId xmlns:p14="http://schemas.microsoft.com/office/powerpoint/2010/main" val="4754671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9.1.2 </a:t>
            </a:r>
            <a:r>
              <a:rPr lang="zh-CN" altLang="en-US" sz="2800" b="1" dirty="0">
                <a:solidFill>
                  <a:schemeClr val="bg1"/>
                </a:solidFill>
                <a:latin typeface="微软雅黑" panose="020B0503020204020204" pitchFamily="34" charset="-122"/>
                <a:ea typeface="微软雅黑" panose="020B0503020204020204" pitchFamily="34" charset="-122"/>
              </a:rPr>
              <a:t>事务的</a:t>
            </a:r>
            <a:r>
              <a:rPr lang="en-US" altLang="zh-CN" sz="2800" b="1" dirty="0">
                <a:solidFill>
                  <a:schemeClr val="bg1"/>
                </a:solidFill>
                <a:latin typeface="微软雅黑" panose="020B0503020204020204" pitchFamily="34" charset="-122"/>
                <a:ea typeface="微软雅黑" panose="020B0503020204020204" pitchFamily="34" charset="-122"/>
              </a:rPr>
              <a:t>ACID</a:t>
            </a:r>
            <a:r>
              <a:rPr lang="zh-CN" altLang="en-US" sz="2800" b="1" dirty="0">
                <a:solidFill>
                  <a:schemeClr val="bg1"/>
                </a:solidFill>
                <a:latin typeface="微软雅黑" panose="020B0503020204020204" pitchFamily="34" charset="-122"/>
                <a:ea typeface="微软雅黑" panose="020B0503020204020204" pitchFamily="34" charset="-122"/>
              </a:rPr>
              <a:t>特性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381000" y="12192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en-US" altLang="zh-CN">
                <a:solidFill>
                  <a:srgbClr val="CC3300"/>
                </a:solidFill>
                <a:latin typeface="Tahoma" panose="020B0604030504040204" pitchFamily="34" charset="0"/>
                <a:ea typeface="宋体" panose="02010600030101010101" pitchFamily="2" charset="-122"/>
              </a:rPr>
              <a:t>2. </a:t>
            </a:r>
            <a:r>
              <a:rPr kumimoji="1" lang="zh-CN" altLang="en-US">
                <a:solidFill>
                  <a:srgbClr val="CC3300"/>
                </a:solidFill>
                <a:latin typeface="Tahoma" panose="020B0604030504040204" pitchFamily="34" charset="0"/>
                <a:ea typeface="宋体" panose="02010600030101010101" pitchFamily="2" charset="-122"/>
              </a:rPr>
              <a:t>一致性</a:t>
            </a:r>
          </a:p>
        </p:txBody>
      </p:sp>
      <p:sp>
        <p:nvSpPr>
          <p:cNvPr id="6" name="Rectangle 4"/>
          <p:cNvSpPr txBox="1">
            <a:spLocks noChangeArrowheads="1"/>
          </p:cNvSpPr>
          <p:nvPr/>
        </p:nvSpPr>
        <p:spPr bwMode="auto">
          <a:xfrm>
            <a:off x="876299" y="1866900"/>
            <a:ext cx="10314709" cy="16660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buClr>
                <a:schemeClr val="accent5"/>
              </a:buClr>
            </a:pPr>
            <a:r>
              <a:rPr lang="zh-CN" altLang="en-US" b="1" dirty="0" smtClean="0">
                <a:solidFill>
                  <a:srgbClr val="000066"/>
                </a:solidFill>
              </a:rPr>
              <a:t>事务执行的结果必须是使数据库从一个一致性状态变到另一个一致性状态，</a:t>
            </a:r>
            <a:r>
              <a:rPr lang="zh-CN" altLang="en-US" b="1" dirty="0" smtClean="0">
                <a:solidFill>
                  <a:srgbClr val="000066"/>
                </a:solidFill>
                <a:latin typeface="Times New Roman" panose="02020603050405020304" pitchFamily="18" charset="0"/>
              </a:rPr>
              <a:t>即数据不会因为事务的执行而遭到破坏</a:t>
            </a:r>
            <a:r>
              <a:rPr lang="zh-CN" altLang="en-US" b="1" dirty="0" smtClean="0">
                <a:solidFill>
                  <a:srgbClr val="000066"/>
                </a:solidFill>
              </a:rPr>
              <a:t>。</a:t>
            </a:r>
            <a:endParaRPr lang="zh-CN" altLang="en-US" b="1" dirty="0" smtClean="0">
              <a:solidFill>
                <a:srgbClr val="000066"/>
              </a:solidFill>
            </a:endParaRPr>
          </a:p>
        </p:txBody>
      </p:sp>
      <p:sp>
        <p:nvSpPr>
          <p:cNvPr id="7" name="Rectangle 5"/>
          <p:cNvSpPr>
            <a:spLocks noChangeArrowheads="1"/>
          </p:cNvSpPr>
          <p:nvPr/>
        </p:nvSpPr>
        <p:spPr bwMode="auto">
          <a:xfrm>
            <a:off x="1000991" y="3532909"/>
            <a:ext cx="97536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buClr>
                <a:schemeClr val="hlink"/>
              </a:buClr>
              <a:buSzPct val="60000"/>
              <a:buFont typeface="Wingdings" panose="05000000000000000000" pitchFamily="2" charset="2"/>
              <a:buChar char="Ø"/>
            </a:pPr>
            <a:r>
              <a:rPr kumimoji="1" lang="zh-CN" altLang="en-US" sz="2800" dirty="0">
                <a:solidFill>
                  <a:schemeClr val="accent2"/>
                </a:solidFill>
                <a:latin typeface="Tahoma" panose="020B0604030504040204" pitchFamily="34" charset="0"/>
                <a:ea typeface="宋体" panose="02010600030101010101" pitchFamily="2" charset="-122"/>
              </a:rPr>
              <a:t>一致性状态：数据库中只包含成功事务提交的结果。</a:t>
            </a:r>
          </a:p>
          <a:p>
            <a:pPr algn="l" eaLnBrk="1" hangingPunct="1">
              <a:spcBef>
                <a:spcPct val="50000"/>
              </a:spcBef>
              <a:buClr>
                <a:schemeClr val="hlink"/>
              </a:buClr>
              <a:buSzPct val="60000"/>
              <a:buFont typeface="Wingdings" panose="05000000000000000000" pitchFamily="2" charset="2"/>
              <a:buChar char="Ø"/>
            </a:pPr>
            <a:r>
              <a:rPr kumimoji="1" lang="zh-CN" altLang="en-US" sz="2800" dirty="0">
                <a:solidFill>
                  <a:schemeClr val="accent2"/>
                </a:solidFill>
                <a:latin typeface="Tahoma" panose="020B0604030504040204" pitchFamily="34" charset="0"/>
                <a:ea typeface="宋体" panose="02010600030101010101" pitchFamily="2" charset="-122"/>
              </a:rPr>
              <a:t>不一致状态：数据库中包含失败事务的结果。</a:t>
            </a:r>
          </a:p>
        </p:txBody>
      </p:sp>
      <p:sp>
        <p:nvSpPr>
          <p:cNvPr id="8" name="Rectangle 6"/>
          <p:cNvSpPr>
            <a:spLocks noChangeArrowheads="1"/>
          </p:cNvSpPr>
          <p:nvPr/>
        </p:nvSpPr>
        <p:spPr bwMode="auto">
          <a:xfrm>
            <a:off x="876299" y="5198918"/>
            <a:ext cx="77724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marL="457200" indent="-457200" algn="l" eaLnBrk="1" hangingPunct="1">
              <a:lnSpc>
                <a:spcPct val="110000"/>
              </a:lnSpc>
              <a:spcBef>
                <a:spcPct val="20000"/>
              </a:spcBef>
              <a:buClr>
                <a:srgbClr val="1569F0"/>
              </a:buClr>
              <a:buFont typeface="Wingdings" panose="05000000000000000000" pitchFamily="2" charset="2"/>
              <a:buChar char="u"/>
            </a:pPr>
            <a:r>
              <a:rPr lang="zh-CN" altLang="en-US" sz="2800" dirty="0">
                <a:solidFill>
                  <a:srgbClr val="000066"/>
                </a:solidFill>
                <a:latin typeface="Arial" panose="020B0604020202020204" pitchFamily="34" charset="0"/>
                <a:ea typeface="宋体" panose="02010600030101010101" pitchFamily="2" charset="-122"/>
              </a:rPr>
              <a:t>由</a:t>
            </a:r>
            <a:r>
              <a:rPr lang="en-US" altLang="zh-CN" sz="2800" dirty="0">
                <a:solidFill>
                  <a:srgbClr val="000066"/>
                </a:solidFill>
                <a:latin typeface="Arial" panose="020B0604020202020204" pitchFamily="34" charset="0"/>
                <a:ea typeface="宋体" panose="02010600030101010101" pitchFamily="2" charset="-122"/>
              </a:rPr>
              <a:t>DBMS</a:t>
            </a:r>
            <a:r>
              <a:rPr lang="zh-CN" altLang="en-US" sz="2800" dirty="0">
                <a:solidFill>
                  <a:srgbClr val="000066"/>
                </a:solidFill>
                <a:latin typeface="Arial" panose="020B0604020202020204" pitchFamily="34" charset="0"/>
                <a:ea typeface="宋体" panose="02010600030101010101" pitchFamily="2" charset="-122"/>
              </a:rPr>
              <a:t>的完整性子系统实现。</a:t>
            </a:r>
          </a:p>
        </p:txBody>
      </p:sp>
    </p:spTree>
    <p:extLst>
      <p:ext uri="{BB962C8B-B14F-4D97-AF65-F5344CB8AC3E}">
        <p14:creationId xmlns:p14="http://schemas.microsoft.com/office/powerpoint/2010/main" val="3098275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36417" y="866920"/>
            <a:ext cx="10775373"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mtClean="0"/>
              <a:t>意向锁（续）</a:t>
            </a:r>
            <a:endParaRPr lang="zh-CN" altLang="en-US" smtClean="0"/>
          </a:p>
        </p:txBody>
      </p:sp>
      <p:sp>
        <p:nvSpPr>
          <p:cNvPr id="6" name="Rectangle 3"/>
          <p:cNvSpPr txBox="1">
            <a:spLocks noChangeArrowheads="1"/>
          </p:cNvSpPr>
          <p:nvPr/>
        </p:nvSpPr>
        <p:spPr bwMode="auto">
          <a:xfrm>
            <a:off x="436417" y="2192482"/>
            <a:ext cx="10775373" cy="4525963"/>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3600" smtClean="0"/>
              <a:t>SIX</a:t>
            </a:r>
            <a:r>
              <a:rPr lang="zh-CN" altLang="en-US" sz="3600" smtClean="0"/>
              <a:t>锁</a:t>
            </a:r>
          </a:p>
          <a:p>
            <a:pPr lvl="1" eaLnBrk="1" hangingPunct="1">
              <a:lnSpc>
                <a:spcPct val="110000"/>
              </a:lnSpc>
            </a:pPr>
            <a:r>
              <a:rPr lang="zh-CN" altLang="en-US" smtClean="0"/>
              <a:t>如果对一个数据对象加</a:t>
            </a:r>
            <a:r>
              <a:rPr lang="en-US" altLang="zh-CN" smtClean="0"/>
              <a:t>SIX</a:t>
            </a:r>
            <a:r>
              <a:rPr lang="zh-CN" altLang="en-US" smtClean="0"/>
              <a:t>锁，表示对它加</a:t>
            </a:r>
            <a:r>
              <a:rPr lang="en-US" altLang="zh-CN" smtClean="0"/>
              <a:t>S</a:t>
            </a:r>
            <a:r>
              <a:rPr lang="zh-CN" altLang="en-US" smtClean="0"/>
              <a:t>锁，再加</a:t>
            </a:r>
            <a:r>
              <a:rPr lang="en-US" altLang="zh-CN" smtClean="0"/>
              <a:t>IX</a:t>
            </a:r>
            <a:r>
              <a:rPr lang="zh-CN" altLang="en-US" smtClean="0"/>
              <a:t>锁，即</a:t>
            </a:r>
            <a:r>
              <a:rPr lang="en-US" altLang="zh-CN" smtClean="0"/>
              <a:t>SIX = S + IX</a:t>
            </a:r>
            <a:r>
              <a:rPr lang="zh-CN" altLang="en-US" smtClean="0"/>
              <a:t>。</a:t>
            </a:r>
          </a:p>
          <a:p>
            <a:pPr lvl="1" eaLnBrk="1" hangingPunct="1">
              <a:lnSpc>
                <a:spcPct val="110000"/>
              </a:lnSpc>
            </a:pPr>
            <a:endParaRPr lang="zh-CN" altLang="en-US" smtClean="0"/>
          </a:p>
          <a:p>
            <a:pPr eaLnBrk="1" hangingPunct="1">
              <a:lnSpc>
                <a:spcPct val="110000"/>
              </a:lnSpc>
              <a:buFontTx/>
              <a:buNone/>
            </a:pPr>
            <a:r>
              <a:rPr lang="zh-CN" altLang="en-US" smtClean="0"/>
              <a:t>    例：对某个表加</a:t>
            </a:r>
            <a:r>
              <a:rPr lang="en-US" altLang="zh-CN" smtClean="0"/>
              <a:t>SIX</a:t>
            </a:r>
            <a:r>
              <a:rPr lang="zh-CN" altLang="en-US" smtClean="0"/>
              <a:t>锁，则表示该事务要读整个表（所以要对该表加</a:t>
            </a:r>
            <a:r>
              <a:rPr lang="en-US" altLang="zh-CN" smtClean="0"/>
              <a:t>S</a:t>
            </a:r>
            <a:r>
              <a:rPr lang="zh-CN" altLang="en-US" smtClean="0"/>
              <a:t>锁），同时会更新个别元组（所以要对该表加</a:t>
            </a:r>
            <a:r>
              <a:rPr lang="en-US" altLang="zh-CN" smtClean="0"/>
              <a:t>IX</a:t>
            </a:r>
            <a:r>
              <a:rPr lang="zh-CN" altLang="en-US" smtClean="0"/>
              <a:t>锁）。</a:t>
            </a:r>
            <a:endParaRPr lang="zh-CN" altLang="en-US" smtClean="0"/>
          </a:p>
        </p:txBody>
      </p:sp>
    </p:spTree>
    <p:extLst>
      <p:ext uri="{BB962C8B-B14F-4D97-AF65-F5344CB8AC3E}">
        <p14:creationId xmlns:p14="http://schemas.microsoft.com/office/powerpoint/2010/main" val="2367770515"/>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519545" y="744382"/>
            <a:ext cx="8229600"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mtClean="0"/>
              <a:t>意向锁（续）</a:t>
            </a:r>
            <a:endParaRPr lang="zh-CN" altLang="en-US" smtClean="0"/>
          </a:p>
        </p:txBody>
      </p:sp>
      <p:pic>
        <p:nvPicPr>
          <p:cNvPr id="6" name="Picture 11" descr="未标题-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677" y="2507228"/>
            <a:ext cx="7704138"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2"/>
          <p:cNvSpPr txBox="1">
            <a:spLocks noChangeArrowheads="1"/>
          </p:cNvSpPr>
          <p:nvPr/>
        </p:nvSpPr>
        <p:spPr bwMode="auto">
          <a:xfrm>
            <a:off x="2377065" y="1648391"/>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endParaRPr lang="zh-CN" altLang="zh-CN" sz="1800">
              <a:solidFill>
                <a:schemeClr val="tx1"/>
              </a:solidFill>
              <a:latin typeface="Times New Roman" panose="02020603050405020304" pitchFamily="18" charset="0"/>
              <a:ea typeface="宋体" panose="02010600030101010101" pitchFamily="2" charset="-122"/>
            </a:endParaRPr>
          </a:p>
        </p:txBody>
      </p:sp>
      <p:sp>
        <p:nvSpPr>
          <p:cNvPr id="8" name="Text Box 13"/>
          <p:cNvSpPr txBox="1">
            <a:spLocks noChangeArrowheads="1"/>
          </p:cNvSpPr>
          <p:nvPr/>
        </p:nvSpPr>
        <p:spPr bwMode="auto">
          <a:xfrm>
            <a:off x="2108777" y="1859528"/>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r>
              <a:rPr lang="zh-CN" altLang="en-US" sz="2400">
                <a:solidFill>
                  <a:srgbClr val="3333FF"/>
                </a:solidFill>
                <a:latin typeface="Times New Roman" panose="02020603050405020304" pitchFamily="18" charset="0"/>
                <a:ea typeface="宋体" panose="02010600030101010101" pitchFamily="2" charset="-122"/>
              </a:rPr>
              <a:t>意向锁的相容矩阵</a:t>
            </a:r>
          </a:p>
        </p:txBody>
      </p:sp>
    </p:spTree>
    <p:extLst>
      <p:ext uri="{BB962C8B-B14F-4D97-AF65-F5344CB8AC3E}">
        <p14:creationId xmlns:p14="http://schemas.microsoft.com/office/powerpoint/2010/main" val="3312330264"/>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581891" y="744382"/>
            <a:ext cx="8229600"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mtClean="0"/>
              <a:t>意向锁（续）</a:t>
            </a:r>
            <a:endParaRPr lang="zh-CN" altLang="en-US" smtClean="0"/>
          </a:p>
        </p:txBody>
      </p:sp>
      <p:sp>
        <p:nvSpPr>
          <p:cNvPr id="6" name="Rectangle 3"/>
          <p:cNvSpPr txBox="1">
            <a:spLocks noChangeArrowheads="1"/>
          </p:cNvSpPr>
          <p:nvPr/>
        </p:nvSpPr>
        <p:spPr bwMode="auto">
          <a:xfrm>
            <a:off x="2078182" y="1968376"/>
            <a:ext cx="4038600" cy="4525963"/>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80000"/>
              </a:lnSpc>
            </a:pPr>
            <a:r>
              <a:rPr lang="zh-CN" altLang="en-US" sz="2400" smtClean="0"/>
              <a:t>锁的强度</a:t>
            </a:r>
          </a:p>
          <a:p>
            <a:pPr lvl="1" eaLnBrk="1" hangingPunct="1">
              <a:lnSpc>
                <a:spcPct val="180000"/>
              </a:lnSpc>
            </a:pPr>
            <a:r>
              <a:rPr lang="zh-CN" altLang="en-US" smtClean="0"/>
              <a:t>锁的强度是指它对其他锁的排斥程度</a:t>
            </a:r>
          </a:p>
          <a:p>
            <a:pPr lvl="1" eaLnBrk="1" hangingPunct="1">
              <a:lnSpc>
                <a:spcPct val="180000"/>
              </a:lnSpc>
            </a:pPr>
            <a:r>
              <a:rPr lang="zh-CN" altLang="en-US" smtClean="0"/>
              <a:t>一个事务在申请封锁时以强锁代替弱锁是安全的，反之则不然</a:t>
            </a:r>
            <a:endParaRPr lang="zh-CN" altLang="en-US" smtClean="0"/>
          </a:p>
        </p:txBody>
      </p:sp>
      <p:graphicFrame>
        <p:nvGraphicFramePr>
          <p:cNvPr id="7" name="Object 21"/>
          <p:cNvGraphicFramePr>
            <a:graphicFrameLocks noChangeAspect="1"/>
          </p:cNvGraphicFramePr>
          <p:nvPr>
            <p:extLst>
              <p:ext uri="{D42A27DB-BD31-4B8C-83A1-F6EECF244321}">
                <p14:modId xmlns:p14="http://schemas.microsoft.com/office/powerpoint/2010/main" val="2229370004"/>
              </p:ext>
            </p:extLst>
          </p:nvPr>
        </p:nvGraphicFramePr>
        <p:xfrm>
          <a:off x="6769245" y="2068389"/>
          <a:ext cx="3084512" cy="4495800"/>
        </p:xfrm>
        <a:graphic>
          <a:graphicData uri="http://schemas.openxmlformats.org/presentationml/2006/ole">
            <mc:AlternateContent xmlns:mc="http://schemas.openxmlformats.org/markup-compatibility/2006">
              <mc:Choice xmlns:v="urn:schemas-microsoft-com:vml" Requires="v">
                <p:oleObj spid="_x0000_s2063" name="Image" r:id="rId4" imgW="10158730" imgH="14806349" progId="Photoshop.Image.7">
                  <p:embed/>
                </p:oleObj>
              </mc:Choice>
              <mc:Fallback>
                <p:oleObj name="Image" r:id="rId4" imgW="10158730" imgH="14806349"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9245" y="2068389"/>
                        <a:ext cx="3084512" cy="44958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11504125"/>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64380" y="744382"/>
            <a:ext cx="10685066"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mtClean="0"/>
              <a:t>意向锁（续）</a:t>
            </a:r>
            <a:endParaRPr lang="zh-CN" altLang="en-US" smtClean="0"/>
          </a:p>
        </p:txBody>
      </p:sp>
      <p:sp>
        <p:nvSpPr>
          <p:cNvPr id="6" name="Rectangle 3"/>
          <p:cNvSpPr txBox="1">
            <a:spLocks noChangeArrowheads="1"/>
          </p:cNvSpPr>
          <p:nvPr/>
        </p:nvSpPr>
        <p:spPr bwMode="auto">
          <a:xfrm>
            <a:off x="568289" y="1683327"/>
            <a:ext cx="10685066" cy="4951402"/>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30000"/>
              </a:lnSpc>
            </a:pPr>
            <a:r>
              <a:rPr lang="zh-CN" altLang="en-US" sz="2400" smtClean="0"/>
              <a:t>具有意向锁的多粒度封锁方法</a:t>
            </a:r>
          </a:p>
          <a:p>
            <a:pPr marL="819150" lvl="1" eaLnBrk="1" hangingPunct="1">
              <a:lnSpc>
                <a:spcPct val="130000"/>
              </a:lnSpc>
              <a:spcBef>
                <a:spcPct val="60000"/>
              </a:spcBef>
            </a:pPr>
            <a:r>
              <a:rPr lang="zh-CN" altLang="en-US" smtClean="0"/>
              <a:t>申请封锁时应该按自上而下的次序进行</a:t>
            </a:r>
          </a:p>
          <a:p>
            <a:pPr marL="819150" lvl="1" eaLnBrk="1" hangingPunct="1">
              <a:lnSpc>
                <a:spcPct val="130000"/>
              </a:lnSpc>
              <a:spcBef>
                <a:spcPct val="60000"/>
              </a:spcBef>
            </a:pPr>
            <a:r>
              <a:rPr lang="zh-CN" altLang="en-US" smtClean="0"/>
              <a:t>释放封锁时则应该按自下而上的次序进行</a:t>
            </a:r>
          </a:p>
          <a:p>
            <a:pPr eaLnBrk="1" hangingPunct="1">
              <a:lnSpc>
                <a:spcPct val="130000"/>
              </a:lnSpc>
              <a:spcBef>
                <a:spcPct val="60000"/>
              </a:spcBef>
              <a:buFontTx/>
              <a:buNone/>
            </a:pPr>
            <a:r>
              <a:rPr lang="zh-CN" altLang="en-US" sz="2400" smtClean="0"/>
              <a:t>   例如：事务</a:t>
            </a:r>
            <a:r>
              <a:rPr lang="en-US" altLang="zh-CN" sz="2400" smtClean="0"/>
              <a:t>T1</a:t>
            </a:r>
            <a:r>
              <a:rPr lang="zh-CN" altLang="en-US" sz="2400" smtClean="0"/>
              <a:t>要对关系</a:t>
            </a:r>
            <a:r>
              <a:rPr lang="en-US" altLang="zh-CN" sz="2400" i="1" smtClean="0"/>
              <a:t>R</a:t>
            </a:r>
            <a:r>
              <a:rPr lang="en-US" altLang="zh-CN" sz="2400" smtClean="0"/>
              <a:t>1</a:t>
            </a:r>
            <a:r>
              <a:rPr lang="zh-CN" altLang="en-US" sz="2400" smtClean="0"/>
              <a:t>加</a:t>
            </a:r>
            <a:r>
              <a:rPr lang="en-US" altLang="zh-CN" sz="2400" smtClean="0"/>
              <a:t>S</a:t>
            </a:r>
            <a:r>
              <a:rPr lang="zh-CN" altLang="en-US" sz="2400" smtClean="0"/>
              <a:t>锁</a:t>
            </a:r>
          </a:p>
          <a:p>
            <a:pPr marL="819150" lvl="1" eaLnBrk="1" hangingPunct="1">
              <a:lnSpc>
                <a:spcPct val="130000"/>
              </a:lnSpc>
              <a:spcBef>
                <a:spcPct val="60000"/>
              </a:spcBef>
              <a:buFont typeface="Wingdings" panose="05000000000000000000" pitchFamily="2" charset="2"/>
              <a:buChar char="n"/>
            </a:pPr>
            <a:r>
              <a:rPr lang="zh-CN" altLang="en-US" smtClean="0"/>
              <a:t>要首先对数据库加</a:t>
            </a:r>
            <a:r>
              <a:rPr lang="en-US" altLang="zh-CN" smtClean="0"/>
              <a:t>IS</a:t>
            </a:r>
            <a:r>
              <a:rPr lang="zh-CN" altLang="en-US" smtClean="0"/>
              <a:t>锁</a:t>
            </a:r>
          </a:p>
          <a:p>
            <a:pPr marL="819150" lvl="1" eaLnBrk="1" hangingPunct="1">
              <a:lnSpc>
                <a:spcPct val="130000"/>
              </a:lnSpc>
              <a:spcBef>
                <a:spcPct val="60000"/>
              </a:spcBef>
              <a:buFont typeface="Wingdings" panose="05000000000000000000" pitchFamily="2" charset="2"/>
              <a:buChar char="n"/>
            </a:pPr>
            <a:r>
              <a:rPr lang="zh-CN" altLang="en-US" smtClean="0"/>
              <a:t>检查数据库和</a:t>
            </a:r>
            <a:r>
              <a:rPr lang="en-US" altLang="zh-CN" i="1" smtClean="0"/>
              <a:t>R</a:t>
            </a:r>
            <a:r>
              <a:rPr lang="en-US" altLang="zh-CN" smtClean="0"/>
              <a:t>1</a:t>
            </a:r>
            <a:r>
              <a:rPr lang="zh-CN" altLang="en-US" smtClean="0"/>
              <a:t>是否已加了不相容的锁</a:t>
            </a:r>
            <a:r>
              <a:rPr lang="en-US" altLang="zh-CN" smtClean="0"/>
              <a:t>(X</a:t>
            </a:r>
            <a:r>
              <a:rPr lang="zh-CN" altLang="en-US" smtClean="0"/>
              <a:t>或</a:t>
            </a:r>
            <a:r>
              <a:rPr lang="en-US" altLang="zh-CN" smtClean="0"/>
              <a:t>IX)</a:t>
            </a:r>
          </a:p>
          <a:p>
            <a:pPr marL="819150" lvl="1" eaLnBrk="1" hangingPunct="1">
              <a:lnSpc>
                <a:spcPct val="130000"/>
              </a:lnSpc>
              <a:spcBef>
                <a:spcPct val="60000"/>
              </a:spcBef>
              <a:buFont typeface="Wingdings" panose="05000000000000000000" pitchFamily="2" charset="2"/>
              <a:buChar char="n"/>
            </a:pPr>
            <a:r>
              <a:rPr lang="zh-CN" altLang="en-US" smtClean="0"/>
              <a:t>不再需要搜索和检查</a:t>
            </a:r>
            <a:r>
              <a:rPr lang="en-US" altLang="zh-CN" i="1" smtClean="0"/>
              <a:t>R</a:t>
            </a:r>
            <a:r>
              <a:rPr lang="en-US" altLang="zh-CN" smtClean="0"/>
              <a:t>1</a:t>
            </a:r>
            <a:r>
              <a:rPr lang="zh-CN" altLang="en-US" smtClean="0"/>
              <a:t>中的元组是否加了不相容的锁</a:t>
            </a:r>
            <a:r>
              <a:rPr lang="en-US" altLang="zh-CN" smtClean="0"/>
              <a:t>(X</a:t>
            </a:r>
            <a:r>
              <a:rPr lang="zh-CN" altLang="en-US" smtClean="0"/>
              <a:t>锁</a:t>
            </a:r>
            <a:r>
              <a:rPr lang="en-US" altLang="zh-CN" smtClean="0"/>
              <a:t>) </a:t>
            </a:r>
            <a:endParaRPr lang="en-US" altLang="zh-CN" smtClean="0"/>
          </a:p>
        </p:txBody>
      </p:sp>
    </p:spTree>
    <p:extLst>
      <p:ext uri="{BB962C8B-B14F-4D97-AF65-F5344CB8AC3E}">
        <p14:creationId xmlns:p14="http://schemas.microsoft.com/office/powerpoint/2010/main" val="686307969"/>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9.2.3 </a:t>
            </a:r>
            <a:r>
              <a:rPr lang="zh-CN" altLang="en-US" sz="2800" b="1" dirty="0">
                <a:solidFill>
                  <a:schemeClr val="bg1"/>
                </a:solidFill>
                <a:latin typeface="微软雅黑" panose="020B0503020204020204" pitchFamily="34" charset="-122"/>
                <a:ea typeface="微软雅黑" panose="020B0503020204020204" pitchFamily="34" charset="-122"/>
              </a:rPr>
              <a:t>并发操作的调度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46808" y="744382"/>
            <a:ext cx="10370127" cy="1143000"/>
          </a:xfrm>
          <a:prstGeom prst="rect">
            <a:avLst/>
          </a:prstGeom>
          <a:solidFill>
            <a:srgbClr val="FFFFFF"/>
          </a:solidFill>
          <a:ln>
            <a:noFill/>
            <a:miter lim="800000"/>
            <a:headEnd/>
            <a:tailEnd/>
          </a:ln>
        </p:spPr>
        <p:txBody>
          <a:bodyPr anchor="ct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mtClean="0"/>
              <a:t>意向锁（续）</a:t>
            </a:r>
            <a:endParaRPr lang="zh-CN" altLang="en-US" smtClean="0"/>
          </a:p>
        </p:txBody>
      </p:sp>
      <p:sp>
        <p:nvSpPr>
          <p:cNvPr id="6" name="Rectangle 3"/>
          <p:cNvSpPr txBox="1">
            <a:spLocks noChangeArrowheads="1"/>
          </p:cNvSpPr>
          <p:nvPr/>
        </p:nvSpPr>
        <p:spPr bwMode="auto">
          <a:xfrm>
            <a:off x="446808" y="2069944"/>
            <a:ext cx="10370127" cy="4525963"/>
          </a:xfrm>
          <a:prstGeom prst="rect">
            <a:avLst/>
          </a:prstGeom>
          <a:solidFill>
            <a:srgbClr val="FFFFFF"/>
          </a:solidFill>
          <a:ln>
            <a:noFill/>
            <a:miter lim="800000"/>
            <a:headEnd/>
            <a:tailEn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60000"/>
              </a:lnSpc>
            </a:pPr>
            <a:r>
              <a:rPr lang="zh-CN" altLang="en-US" smtClean="0"/>
              <a:t>具有意向锁的多粒度封锁方法</a:t>
            </a:r>
          </a:p>
          <a:p>
            <a:pPr lvl="1" eaLnBrk="1" hangingPunct="1">
              <a:lnSpc>
                <a:spcPct val="160000"/>
              </a:lnSpc>
            </a:pPr>
            <a:r>
              <a:rPr lang="zh-CN" altLang="en-US" smtClean="0"/>
              <a:t>提高了系统的并发度</a:t>
            </a:r>
          </a:p>
          <a:p>
            <a:pPr lvl="1" eaLnBrk="1" hangingPunct="1">
              <a:lnSpc>
                <a:spcPct val="160000"/>
              </a:lnSpc>
            </a:pPr>
            <a:r>
              <a:rPr lang="zh-CN" altLang="en-US" smtClean="0"/>
              <a:t>减少了加锁和解锁的开销</a:t>
            </a:r>
          </a:p>
          <a:p>
            <a:pPr lvl="1" eaLnBrk="1" hangingPunct="1">
              <a:lnSpc>
                <a:spcPct val="160000"/>
              </a:lnSpc>
            </a:pPr>
            <a:r>
              <a:rPr lang="zh-CN" altLang="en-US" smtClean="0"/>
              <a:t>在实际的数据库管理系统产品中得到广泛应用 </a:t>
            </a:r>
            <a:endParaRPr lang="zh-CN" altLang="en-US" smtClean="0"/>
          </a:p>
        </p:txBody>
      </p:sp>
    </p:spTree>
    <p:extLst>
      <p:ext uri="{BB962C8B-B14F-4D97-AF65-F5344CB8AC3E}">
        <p14:creationId xmlns:p14="http://schemas.microsoft.com/office/powerpoint/2010/main" val="345660608"/>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 </a:t>
            </a:r>
            <a:r>
              <a:rPr lang="zh-CN" altLang="en-US" sz="2800" b="1" dirty="0">
                <a:solidFill>
                  <a:schemeClr val="bg1"/>
                </a:solidFill>
                <a:latin typeface="微软雅黑" panose="020B0503020204020204" pitchFamily="34" charset="-122"/>
                <a:ea typeface="微软雅黑" panose="020B0503020204020204" pitchFamily="34" charset="-122"/>
              </a:rPr>
              <a:t>数据库的恢复</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1025236" y="1039091"/>
            <a:ext cx="7772400" cy="480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5000"/>
              </a:lnSpc>
              <a:spcBef>
                <a:spcPct val="50000"/>
              </a:spcBef>
              <a:buClr>
                <a:srgbClr val="C00000"/>
              </a:buClr>
              <a:buFont typeface="Wingdings" panose="05000000000000000000" pitchFamily="2" charset="2"/>
              <a:buChar char="Ø"/>
            </a:pPr>
            <a:r>
              <a:rPr lang="zh-CN" altLang="en-US" b="1" dirty="0" smtClean="0">
                <a:solidFill>
                  <a:srgbClr val="CC3300"/>
                </a:solidFill>
              </a:rPr>
              <a:t>故障是不可避免的</a:t>
            </a:r>
            <a:r>
              <a:rPr lang="zh-CN" altLang="en-US" b="1" dirty="0" smtClean="0">
                <a:solidFill>
                  <a:srgbClr val="000066"/>
                </a:solidFill>
              </a:rPr>
              <a:t>：</a:t>
            </a:r>
          </a:p>
          <a:p>
            <a:pPr lvl="1" eaLnBrk="1" hangingPunct="1">
              <a:lnSpc>
                <a:spcPct val="60000"/>
              </a:lnSpc>
              <a:spcBef>
                <a:spcPct val="50000"/>
              </a:spcBef>
            </a:pPr>
            <a:r>
              <a:rPr lang="zh-CN" altLang="en-US" b="1" dirty="0" smtClean="0">
                <a:solidFill>
                  <a:srgbClr val="000066"/>
                </a:solidFill>
              </a:rPr>
              <a:t>计算机硬件故障；</a:t>
            </a:r>
          </a:p>
          <a:p>
            <a:pPr lvl="1" eaLnBrk="1" hangingPunct="1">
              <a:lnSpc>
                <a:spcPct val="60000"/>
              </a:lnSpc>
              <a:spcBef>
                <a:spcPct val="50000"/>
              </a:spcBef>
            </a:pPr>
            <a:r>
              <a:rPr lang="zh-CN" altLang="en-US" b="1" dirty="0" smtClean="0">
                <a:solidFill>
                  <a:srgbClr val="000066"/>
                </a:solidFill>
              </a:rPr>
              <a:t>系统软件和应用软件的错误；</a:t>
            </a:r>
          </a:p>
          <a:p>
            <a:pPr lvl="1" eaLnBrk="1" hangingPunct="1">
              <a:lnSpc>
                <a:spcPct val="60000"/>
              </a:lnSpc>
              <a:spcBef>
                <a:spcPct val="50000"/>
              </a:spcBef>
            </a:pPr>
            <a:r>
              <a:rPr lang="zh-CN" altLang="en-US" b="1" dirty="0" smtClean="0">
                <a:solidFill>
                  <a:srgbClr val="000066"/>
                </a:solidFill>
              </a:rPr>
              <a:t>操作员的失误；</a:t>
            </a:r>
          </a:p>
          <a:p>
            <a:pPr lvl="1" eaLnBrk="1" hangingPunct="1">
              <a:lnSpc>
                <a:spcPct val="60000"/>
              </a:lnSpc>
              <a:spcBef>
                <a:spcPct val="50000"/>
              </a:spcBef>
            </a:pPr>
            <a:r>
              <a:rPr lang="zh-CN" altLang="en-US" b="1" dirty="0" smtClean="0">
                <a:solidFill>
                  <a:srgbClr val="000066"/>
                </a:solidFill>
              </a:rPr>
              <a:t>恶意的破坏。</a:t>
            </a:r>
          </a:p>
          <a:p>
            <a:pPr lvl="1" eaLnBrk="1" hangingPunct="1">
              <a:lnSpc>
                <a:spcPct val="60000"/>
              </a:lnSpc>
              <a:spcBef>
                <a:spcPct val="50000"/>
              </a:spcBef>
            </a:pPr>
            <a:endParaRPr lang="zh-CN" altLang="en-US" b="1" dirty="0" smtClean="0">
              <a:solidFill>
                <a:srgbClr val="000066"/>
              </a:solidFill>
            </a:endParaRPr>
          </a:p>
          <a:p>
            <a:pPr eaLnBrk="1" hangingPunct="1">
              <a:spcBef>
                <a:spcPct val="50000"/>
              </a:spcBef>
              <a:buClr>
                <a:srgbClr val="C00000"/>
              </a:buClr>
              <a:buFont typeface="Wingdings" panose="05000000000000000000" pitchFamily="2" charset="2"/>
              <a:buChar char="Ø"/>
            </a:pPr>
            <a:r>
              <a:rPr lang="zh-CN" altLang="en-US" b="1" dirty="0" smtClean="0">
                <a:solidFill>
                  <a:srgbClr val="CC3300"/>
                </a:solidFill>
              </a:rPr>
              <a:t>故障的影响</a:t>
            </a:r>
            <a:r>
              <a:rPr lang="zh-CN" altLang="en-US" b="1" dirty="0" smtClean="0">
                <a:solidFill>
                  <a:srgbClr val="000066"/>
                </a:solidFill>
              </a:rPr>
              <a:t>：</a:t>
            </a:r>
          </a:p>
          <a:p>
            <a:pPr lvl="1" eaLnBrk="1" hangingPunct="1">
              <a:lnSpc>
                <a:spcPct val="105000"/>
              </a:lnSpc>
              <a:spcBef>
                <a:spcPct val="30000"/>
              </a:spcBef>
            </a:pPr>
            <a:r>
              <a:rPr lang="zh-CN" altLang="en-US" b="1" dirty="0" smtClean="0">
                <a:solidFill>
                  <a:srgbClr val="000066"/>
                </a:solidFill>
              </a:rPr>
              <a:t>运行事务非正常中断，影响数据正确性；</a:t>
            </a:r>
          </a:p>
          <a:p>
            <a:pPr lvl="1" eaLnBrk="1" hangingPunct="1">
              <a:lnSpc>
                <a:spcPct val="105000"/>
              </a:lnSpc>
              <a:spcBef>
                <a:spcPct val="30000"/>
              </a:spcBef>
            </a:pPr>
            <a:r>
              <a:rPr lang="zh-CN" altLang="en-US" b="1" dirty="0" smtClean="0">
                <a:solidFill>
                  <a:srgbClr val="000066"/>
                </a:solidFill>
              </a:rPr>
              <a:t>破坏数据库，导致部分或全部数据丢失。</a:t>
            </a:r>
            <a:endParaRPr lang="zh-CN" altLang="en-US" b="1" dirty="0" smtClean="0">
              <a:solidFill>
                <a:srgbClr val="000066"/>
              </a:solidFill>
            </a:endParaRPr>
          </a:p>
        </p:txBody>
      </p:sp>
    </p:spTree>
    <p:extLst>
      <p:ext uri="{BB962C8B-B14F-4D97-AF65-F5344CB8AC3E}">
        <p14:creationId xmlns:p14="http://schemas.microsoft.com/office/powerpoint/2010/main" val="2292305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ox(in)">
                                      <p:cBhvr>
                                        <p:cTn id="10" dur="500"/>
                                        <p:tgtEl>
                                          <p:spTgt spid="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ox(in)">
                                      <p:cBhvr>
                                        <p:cTn id="13" dur="500"/>
                                        <p:tgtEl>
                                          <p:spTgt spid="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ox(in)">
                                      <p:cBhvr>
                                        <p:cTn id="16" dur="500"/>
                                        <p:tgtEl>
                                          <p:spTgt spid="5">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ox(in)">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box(in)">
                                      <p:cBhvr>
                                        <p:cTn id="24" dur="500"/>
                                        <p:tgtEl>
                                          <p:spTgt spid="5">
                                            <p:txEl>
                                              <p:pRg st="6" end="6"/>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ox(in)">
                                      <p:cBhvr>
                                        <p:cTn id="27" dur="500"/>
                                        <p:tgtEl>
                                          <p:spTgt spid="5">
                                            <p:txEl>
                                              <p:pRg st="7" end="7"/>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box(in)">
                                      <p:cBhvr>
                                        <p:cTn id="30"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9.3.1 </a:t>
            </a:r>
            <a:r>
              <a:rPr lang="zh-CN" altLang="en-US" sz="2800" b="1" dirty="0">
                <a:solidFill>
                  <a:schemeClr val="bg1"/>
                </a:solidFill>
                <a:latin typeface="微软雅黑" panose="020B0503020204020204" pitchFamily="34" charset="-122"/>
                <a:ea typeface="微软雅黑" panose="020B0503020204020204" pitchFamily="34" charset="-122"/>
              </a:rPr>
              <a:t>存储器的结构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365774" y="744382"/>
            <a:ext cx="11231851" cy="5257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buFontTx/>
              <a:buNone/>
            </a:pPr>
            <a:r>
              <a:rPr lang="en-US" altLang="zh-CN" b="1" smtClean="0">
                <a:solidFill>
                  <a:srgbClr val="FF3300"/>
                </a:solidFill>
              </a:rPr>
              <a:t>1</a:t>
            </a:r>
            <a:r>
              <a:rPr lang="zh-CN" altLang="en-US" b="1" smtClean="0">
                <a:solidFill>
                  <a:srgbClr val="FF3300"/>
                </a:solidFill>
              </a:rPr>
              <a:t>．存储器的类型 </a:t>
            </a:r>
          </a:p>
          <a:p>
            <a:pPr eaLnBrk="1" hangingPunct="1">
              <a:lnSpc>
                <a:spcPct val="120000"/>
              </a:lnSpc>
              <a:buFontTx/>
              <a:buNone/>
            </a:pPr>
            <a:r>
              <a:rPr lang="zh-CN" altLang="en-US" b="1" smtClean="0"/>
              <a:t>         从存储器的访问速度、容量和恢复能力角度考察，计算机系统的存储介质可分成三类。</a:t>
            </a:r>
          </a:p>
          <a:p>
            <a:pPr eaLnBrk="1" hangingPunct="1">
              <a:lnSpc>
                <a:spcPct val="120000"/>
              </a:lnSpc>
              <a:buFontTx/>
              <a:buNone/>
            </a:pPr>
            <a:r>
              <a:rPr lang="zh-CN" altLang="en-US" b="1" smtClean="0"/>
              <a:t>（</a:t>
            </a:r>
            <a:r>
              <a:rPr lang="en-US" altLang="zh-CN" b="1" smtClean="0"/>
              <a:t>1</a:t>
            </a:r>
            <a:r>
              <a:rPr lang="zh-CN" altLang="en-US" b="1" smtClean="0"/>
              <a:t>）</a:t>
            </a:r>
            <a:r>
              <a:rPr lang="zh-CN" altLang="en-US" b="1" smtClean="0">
                <a:solidFill>
                  <a:srgbClr val="0000FF"/>
                </a:solidFill>
              </a:rPr>
              <a:t>易失性存储器</a:t>
            </a:r>
            <a:r>
              <a:rPr lang="zh-CN" altLang="en-US" b="1" smtClean="0"/>
              <a:t>：指内存和</a:t>
            </a:r>
            <a:r>
              <a:rPr lang="en-US" altLang="zh-CN" b="1" smtClean="0"/>
              <a:t>Cache</a:t>
            </a:r>
            <a:r>
              <a:rPr lang="zh-CN" altLang="en-US" b="1" smtClean="0"/>
              <a:t>。在系统发生故障时，存储的信息会立即丢失。但这一类存储器的访问速度非常快。</a:t>
            </a:r>
          </a:p>
          <a:p>
            <a:pPr eaLnBrk="1" hangingPunct="1">
              <a:lnSpc>
                <a:spcPct val="120000"/>
              </a:lnSpc>
              <a:buFontTx/>
              <a:buNone/>
            </a:pPr>
            <a:r>
              <a:rPr lang="zh-CN" altLang="en-US" b="1" smtClean="0"/>
              <a:t>（</a:t>
            </a:r>
            <a:r>
              <a:rPr lang="en-US" altLang="zh-CN" b="1" smtClean="0"/>
              <a:t>2</a:t>
            </a:r>
            <a:r>
              <a:rPr lang="zh-CN" altLang="en-US" b="1" smtClean="0"/>
              <a:t>）</a:t>
            </a:r>
            <a:r>
              <a:rPr lang="zh-CN" altLang="en-US" b="1" smtClean="0">
                <a:solidFill>
                  <a:srgbClr val="0000FF"/>
                </a:solidFill>
              </a:rPr>
              <a:t>非易失性存储器</a:t>
            </a:r>
            <a:r>
              <a:rPr lang="zh-CN" altLang="en-US" b="1" smtClean="0"/>
              <a:t>：指磁盘和磁带。在系统发生故障时，存储的信息不会丢失。</a:t>
            </a:r>
          </a:p>
          <a:p>
            <a:pPr eaLnBrk="1" hangingPunct="1">
              <a:lnSpc>
                <a:spcPct val="120000"/>
              </a:lnSpc>
              <a:buFontTx/>
              <a:buNone/>
            </a:pPr>
            <a:r>
              <a:rPr lang="zh-CN" altLang="en-US" b="1" smtClean="0"/>
              <a:t>（</a:t>
            </a:r>
            <a:r>
              <a:rPr lang="en-US" altLang="zh-CN" b="1" smtClean="0"/>
              <a:t>3</a:t>
            </a:r>
            <a:r>
              <a:rPr lang="zh-CN" altLang="en-US" b="1" smtClean="0"/>
              <a:t>）</a:t>
            </a:r>
            <a:r>
              <a:rPr lang="zh-CN" altLang="en-US" b="1" smtClean="0">
                <a:solidFill>
                  <a:srgbClr val="0000FF"/>
                </a:solidFill>
              </a:rPr>
              <a:t>稳定存储器</a:t>
            </a:r>
            <a:r>
              <a:rPr lang="zh-CN" altLang="en-US" b="1" smtClean="0"/>
              <a:t>：一个理论概念，存储在稳定存储器上的信息是不会丢失的。 </a:t>
            </a:r>
            <a:endParaRPr lang="zh-CN" altLang="en-US" b="1" smtClean="0"/>
          </a:p>
        </p:txBody>
      </p:sp>
    </p:spTree>
    <p:extLst>
      <p:ext uri="{BB962C8B-B14F-4D97-AF65-F5344CB8AC3E}">
        <p14:creationId xmlns:p14="http://schemas.microsoft.com/office/powerpoint/2010/main" val="1055832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9.3.1 </a:t>
            </a:r>
            <a:r>
              <a:rPr lang="zh-CN" altLang="en-US" sz="2800" b="1" dirty="0">
                <a:solidFill>
                  <a:schemeClr val="bg1"/>
                </a:solidFill>
                <a:latin typeface="微软雅黑" panose="020B0503020204020204" pitchFamily="34" charset="-122"/>
                <a:ea typeface="微软雅黑" panose="020B0503020204020204" pitchFamily="34" charset="-122"/>
              </a:rPr>
              <a:t>存储器的结构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350044" y="663388"/>
            <a:ext cx="11491912" cy="5257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buFontTx/>
              <a:buNone/>
            </a:pPr>
            <a:r>
              <a:rPr lang="en-US" altLang="zh-CN" b="1" dirty="0" smtClean="0">
                <a:solidFill>
                  <a:srgbClr val="FF3300"/>
                </a:solidFill>
              </a:rPr>
              <a:t>2</a:t>
            </a:r>
            <a:r>
              <a:rPr lang="zh-CN" altLang="en-US" b="1" dirty="0" smtClean="0">
                <a:solidFill>
                  <a:srgbClr val="FF3300"/>
                </a:solidFill>
              </a:rPr>
              <a:t>．稳定存储器的实现</a:t>
            </a:r>
            <a:r>
              <a:rPr lang="zh-CN" altLang="en-US" b="1" dirty="0" smtClean="0"/>
              <a:t>    </a:t>
            </a:r>
          </a:p>
          <a:p>
            <a:pPr eaLnBrk="1" hangingPunct="1">
              <a:lnSpc>
                <a:spcPct val="120000"/>
              </a:lnSpc>
              <a:buFontTx/>
              <a:buNone/>
            </a:pPr>
            <a:r>
              <a:rPr lang="zh-CN" altLang="en-US" b="1" dirty="0" smtClean="0">
                <a:solidFill>
                  <a:srgbClr val="0000FF"/>
                </a:solidFill>
              </a:rPr>
              <a:t>（</a:t>
            </a:r>
            <a:r>
              <a:rPr lang="en-US" altLang="zh-CN" b="1" dirty="0" smtClean="0">
                <a:solidFill>
                  <a:srgbClr val="0000FF"/>
                </a:solidFill>
              </a:rPr>
              <a:t>1</a:t>
            </a:r>
            <a:r>
              <a:rPr lang="zh-CN" altLang="en-US" b="1" dirty="0" smtClean="0">
                <a:solidFill>
                  <a:srgbClr val="0000FF"/>
                </a:solidFill>
              </a:rPr>
              <a:t>）数据备份</a:t>
            </a:r>
          </a:p>
          <a:p>
            <a:pPr eaLnBrk="1" hangingPunct="1">
              <a:lnSpc>
                <a:spcPct val="120000"/>
              </a:lnSpc>
              <a:buFontTx/>
              <a:buNone/>
            </a:pPr>
            <a:r>
              <a:rPr lang="zh-CN" altLang="en-US" b="1" dirty="0" smtClean="0"/>
              <a:t>        </a:t>
            </a:r>
            <a:r>
              <a:rPr lang="zh-CN" altLang="en-US" sz="2400" b="1" dirty="0" smtClean="0">
                <a:latin typeface="楷体_GB2312" pitchFamily="49" charset="-122"/>
                <a:ea typeface="楷体_GB2312" pitchFamily="49" charset="-122"/>
              </a:rPr>
              <a:t>将计算机系统中硬盘上的数据通过适当的形式转录到可脱机保存的介质（如磁带、光盘）上，以便需要时再写入到计算机系统中使用。数据库的备份不是简单地做拷贝，它有一套备份和恢复机制。</a:t>
            </a:r>
          </a:p>
          <a:p>
            <a:pPr eaLnBrk="1" hangingPunct="1">
              <a:lnSpc>
                <a:spcPct val="120000"/>
              </a:lnSpc>
              <a:buFontTx/>
              <a:buNone/>
            </a:pPr>
            <a:r>
              <a:rPr lang="zh-CN" altLang="en-US" sz="2400" b="1" dirty="0" smtClean="0">
                <a:latin typeface="楷体_GB2312" pitchFamily="49" charset="-122"/>
                <a:ea typeface="楷体_GB2312" pitchFamily="49" charset="-122"/>
              </a:rPr>
              <a:t>    目前采用地备份措施在硬件一级有磁盘镜像、磁盘阵列（</a:t>
            </a:r>
            <a:r>
              <a:rPr lang="en-US" altLang="zh-CN" sz="2400" b="1" dirty="0" smtClean="0">
                <a:latin typeface="楷体_GB2312" pitchFamily="49" charset="-122"/>
                <a:ea typeface="楷体_GB2312" pitchFamily="49" charset="-122"/>
              </a:rPr>
              <a:t>RAID</a:t>
            </a:r>
            <a:r>
              <a:rPr lang="zh-CN" altLang="en-US" sz="2400" b="1" dirty="0" smtClean="0">
                <a:latin typeface="楷体_GB2312" pitchFamily="49" charset="-122"/>
                <a:ea typeface="楷体_GB2312" pitchFamily="49" charset="-122"/>
              </a:rPr>
              <a:t>）、双机容错等；在软件一级有数据拷贝。</a:t>
            </a:r>
          </a:p>
          <a:p>
            <a:pPr eaLnBrk="1" hangingPunct="1">
              <a:lnSpc>
                <a:spcPct val="120000"/>
              </a:lnSpc>
              <a:buFontTx/>
              <a:buNone/>
            </a:pPr>
            <a:r>
              <a:rPr lang="zh-CN" altLang="en-US" b="1" dirty="0" smtClean="0">
                <a:solidFill>
                  <a:srgbClr val="0000FF"/>
                </a:solidFill>
              </a:rPr>
              <a:t>（</a:t>
            </a:r>
            <a:r>
              <a:rPr lang="en-US" altLang="zh-CN" b="1" dirty="0" smtClean="0">
                <a:solidFill>
                  <a:srgbClr val="0000FF"/>
                </a:solidFill>
              </a:rPr>
              <a:t>2</a:t>
            </a:r>
            <a:r>
              <a:rPr lang="zh-CN" altLang="en-US" b="1" dirty="0" smtClean="0">
                <a:solidFill>
                  <a:srgbClr val="0000FF"/>
                </a:solidFill>
              </a:rPr>
              <a:t>）数据银行（</a:t>
            </a:r>
            <a:r>
              <a:rPr lang="en-US" altLang="zh-CN" b="1" dirty="0" smtClean="0">
                <a:solidFill>
                  <a:srgbClr val="0000FF"/>
                </a:solidFill>
              </a:rPr>
              <a:t>Data Bank</a:t>
            </a:r>
            <a:r>
              <a:rPr lang="zh-CN" altLang="en-US" b="1" dirty="0" smtClean="0">
                <a:solidFill>
                  <a:srgbClr val="0000FF"/>
                </a:solidFill>
              </a:rPr>
              <a:t>）</a:t>
            </a:r>
          </a:p>
          <a:p>
            <a:pPr eaLnBrk="1" hangingPunct="1">
              <a:lnSpc>
                <a:spcPct val="120000"/>
              </a:lnSpc>
              <a:buFontTx/>
              <a:buNone/>
            </a:pPr>
            <a:r>
              <a:rPr lang="zh-CN" altLang="en-US" b="1" dirty="0" smtClean="0"/>
              <a:t>        </a:t>
            </a:r>
            <a:r>
              <a:rPr lang="zh-CN" altLang="en-US" sz="2400" b="1" dirty="0" smtClean="0">
                <a:latin typeface="楷体_GB2312" pitchFamily="49" charset="-122"/>
                <a:ea typeface="楷体_GB2312" pitchFamily="49" charset="-122"/>
              </a:rPr>
              <a:t>利用计算机网络把数据传输到远程的计算机存储系统（即</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数据银行</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）。对数据的写操作，既要写到本地的存储器中，也要写到远程的数据库中，以防止数据的丢失。 </a:t>
            </a:r>
            <a:endParaRPr lang="zh-CN" altLang="en-US" sz="2400" b="1" dirty="0" smtClean="0">
              <a:latin typeface="楷体_GB2312" pitchFamily="49" charset="-122"/>
              <a:ea typeface="楷体_GB2312" pitchFamily="49" charset="-122"/>
            </a:endParaRPr>
          </a:p>
        </p:txBody>
      </p:sp>
    </p:spTree>
    <p:extLst>
      <p:ext uri="{BB962C8B-B14F-4D97-AF65-F5344CB8AC3E}">
        <p14:creationId xmlns:p14="http://schemas.microsoft.com/office/powerpoint/2010/main" val="2467007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blinds(horizontal)">
                                      <p:cBhvr>
                                        <p:cTn id="1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9.3.1 </a:t>
            </a:r>
            <a:r>
              <a:rPr lang="zh-CN" altLang="en-US" sz="2800" b="1" dirty="0">
                <a:solidFill>
                  <a:schemeClr val="bg1"/>
                </a:solidFill>
                <a:latin typeface="微软雅黑" panose="020B0503020204020204" pitchFamily="34" charset="-122"/>
                <a:ea typeface="微软雅黑" panose="020B0503020204020204" pitchFamily="34" charset="-122"/>
              </a:rPr>
              <a:t>存储器的结构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68313" y="1484313"/>
            <a:ext cx="10649960" cy="3886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400" b="1" dirty="0" smtClean="0">
                <a:latin typeface="楷体_GB2312" pitchFamily="49" charset="-122"/>
                <a:ea typeface="楷体_GB2312" pitchFamily="49" charset="-122"/>
              </a:rPr>
              <a:t>数据在磁盘上以</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块</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的定长存储单位形式组织。块是内、外存数据交换的基本单位。磁盘中的块称为</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物理块</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，内存中临时存放物理块内容的块称为</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缓冲块</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，所有的缓冲块组成了</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磁盘缓冲区</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a:t>
            </a:r>
          </a:p>
          <a:p>
            <a:pPr eaLnBrk="1" hangingPunct="1"/>
            <a:r>
              <a:rPr lang="zh-CN" altLang="en-US" sz="2400" b="1" dirty="0" smtClean="0">
                <a:latin typeface="楷体_GB2312" pitchFamily="49" charset="-122"/>
                <a:ea typeface="楷体_GB2312" pitchFamily="49" charset="-122"/>
              </a:rPr>
              <a:t>数据从物理块到缓冲块，称为输入（</a:t>
            </a:r>
            <a:r>
              <a:rPr lang="en-US" altLang="zh-CN" sz="2400" b="1" dirty="0" smtClean="0">
                <a:latin typeface="楷体_GB2312" pitchFamily="49" charset="-122"/>
                <a:ea typeface="楷体_GB2312" pitchFamily="49" charset="-122"/>
              </a:rPr>
              <a:t>Input</a:t>
            </a:r>
            <a:r>
              <a:rPr lang="zh-CN" altLang="en-US" sz="2400" b="1" dirty="0" smtClean="0">
                <a:latin typeface="楷体_GB2312" pitchFamily="49" charset="-122"/>
                <a:ea typeface="楷体_GB2312" pitchFamily="49" charset="-122"/>
              </a:rPr>
              <a:t>）操作；数据从缓冲块到物理块，称为输出（</a:t>
            </a:r>
            <a:r>
              <a:rPr lang="en-US" altLang="zh-CN" sz="2400" b="1" dirty="0" smtClean="0">
                <a:latin typeface="楷体_GB2312" pitchFamily="49" charset="-122"/>
                <a:ea typeface="楷体_GB2312" pitchFamily="49" charset="-122"/>
              </a:rPr>
              <a:t>Output</a:t>
            </a:r>
            <a:r>
              <a:rPr lang="zh-CN" altLang="en-US" sz="2400" b="1" dirty="0" smtClean="0">
                <a:latin typeface="楷体_GB2312" pitchFamily="49" charset="-122"/>
                <a:ea typeface="楷体_GB2312" pitchFamily="49" charset="-122"/>
              </a:rPr>
              <a:t>）操作。 </a:t>
            </a:r>
            <a:endParaRPr lang="zh-CN" altLang="en-US" sz="2400" b="1" dirty="0" smtClean="0">
              <a:latin typeface="楷体_GB2312" pitchFamily="49" charset="-122"/>
              <a:ea typeface="楷体_GB2312" pitchFamily="49" charset="-122"/>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722" y="3427413"/>
            <a:ext cx="4648200"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7647853" y="3746789"/>
            <a:ext cx="347041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lang="en-US" altLang="zh-CN" sz="2400" dirty="0">
                <a:solidFill>
                  <a:schemeClr val="tx1"/>
                </a:solidFill>
              </a:rPr>
              <a:t>Input</a:t>
            </a:r>
            <a:r>
              <a:rPr lang="zh-CN" altLang="en-US" sz="2400" dirty="0">
                <a:solidFill>
                  <a:schemeClr val="tx1"/>
                </a:solidFill>
              </a:rPr>
              <a:t>（</a:t>
            </a:r>
            <a:r>
              <a:rPr lang="en-US" altLang="zh-CN" sz="2400" dirty="0">
                <a:solidFill>
                  <a:schemeClr val="tx1"/>
                </a:solidFill>
              </a:rPr>
              <a:t>A</a:t>
            </a:r>
            <a:r>
              <a:rPr lang="zh-CN" altLang="en-US" sz="2400" dirty="0">
                <a:solidFill>
                  <a:schemeClr val="tx1"/>
                </a:solidFill>
              </a:rPr>
              <a:t>）：把物理块</a:t>
            </a:r>
            <a:r>
              <a:rPr lang="en-US" altLang="zh-CN" sz="2400" dirty="0">
                <a:solidFill>
                  <a:schemeClr val="tx1"/>
                </a:solidFill>
              </a:rPr>
              <a:t>A</a:t>
            </a:r>
            <a:r>
              <a:rPr lang="zh-CN" altLang="en-US" sz="2400" dirty="0">
                <a:solidFill>
                  <a:schemeClr val="tx1"/>
                </a:solidFill>
              </a:rPr>
              <a:t>的内容传到内存的缓冲块中。</a:t>
            </a:r>
          </a:p>
          <a:p>
            <a:pPr algn="l" eaLnBrk="1" hangingPunct="1"/>
            <a:r>
              <a:rPr lang="en-US" altLang="zh-CN" sz="2400" dirty="0">
                <a:solidFill>
                  <a:schemeClr val="tx1"/>
                </a:solidFill>
              </a:rPr>
              <a:t>Output</a:t>
            </a:r>
            <a:r>
              <a:rPr lang="zh-CN" altLang="en-US" sz="2400" dirty="0">
                <a:solidFill>
                  <a:schemeClr val="tx1"/>
                </a:solidFill>
              </a:rPr>
              <a:t>（</a:t>
            </a:r>
            <a:r>
              <a:rPr lang="en-US" altLang="zh-CN" sz="2400" dirty="0">
                <a:solidFill>
                  <a:schemeClr val="tx1"/>
                </a:solidFill>
              </a:rPr>
              <a:t>B</a:t>
            </a:r>
            <a:r>
              <a:rPr lang="zh-CN" altLang="en-US" sz="2400" dirty="0">
                <a:solidFill>
                  <a:schemeClr val="tx1"/>
                </a:solidFill>
              </a:rPr>
              <a:t>）：把缓冲块</a:t>
            </a:r>
            <a:r>
              <a:rPr lang="en-US" altLang="zh-CN" sz="2400" dirty="0">
                <a:solidFill>
                  <a:schemeClr val="tx1"/>
                </a:solidFill>
              </a:rPr>
              <a:t>B</a:t>
            </a:r>
            <a:r>
              <a:rPr lang="zh-CN" altLang="en-US" sz="2400" dirty="0">
                <a:solidFill>
                  <a:schemeClr val="tx1"/>
                </a:solidFill>
              </a:rPr>
              <a:t>的内容传送到磁盘中恰当的物理块中。 </a:t>
            </a:r>
          </a:p>
        </p:txBody>
      </p:sp>
      <p:sp>
        <p:nvSpPr>
          <p:cNvPr id="8" name="Rectangle 6"/>
          <p:cNvSpPr>
            <a:spLocks noChangeArrowheads="1"/>
          </p:cNvSpPr>
          <p:nvPr/>
        </p:nvSpPr>
        <p:spPr bwMode="auto">
          <a:xfrm>
            <a:off x="684213" y="908050"/>
            <a:ext cx="216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lang="en-US" altLang="zh-CN" sz="2800">
                <a:solidFill>
                  <a:srgbClr val="FF3300"/>
                </a:solidFill>
                <a:latin typeface="Arial" panose="020B0604020202020204" pitchFamily="34" charset="0"/>
                <a:ea typeface="宋体" panose="02010600030101010101" pitchFamily="2" charset="-122"/>
              </a:rPr>
              <a:t>3</a:t>
            </a:r>
            <a:r>
              <a:rPr lang="zh-CN" altLang="en-US" sz="2800">
                <a:solidFill>
                  <a:srgbClr val="FF3300"/>
                </a:solidFill>
                <a:latin typeface="Arial" panose="020B0604020202020204" pitchFamily="34" charset="0"/>
                <a:ea typeface="宋体" panose="02010600030101010101" pitchFamily="2" charset="-122"/>
              </a:rPr>
              <a:t>．数据访问</a:t>
            </a:r>
          </a:p>
        </p:txBody>
      </p:sp>
    </p:spTree>
    <p:extLst>
      <p:ext uri="{BB962C8B-B14F-4D97-AF65-F5344CB8AC3E}">
        <p14:creationId xmlns:p14="http://schemas.microsoft.com/office/powerpoint/2010/main" val="3581398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9.3.1 </a:t>
            </a:r>
            <a:r>
              <a:rPr lang="zh-CN" altLang="en-US" sz="2800" b="1" dirty="0">
                <a:solidFill>
                  <a:schemeClr val="bg1"/>
                </a:solidFill>
                <a:latin typeface="微软雅黑" panose="020B0503020204020204" pitchFamily="34" charset="-122"/>
                <a:ea typeface="微软雅黑" panose="020B0503020204020204" pitchFamily="34" charset="-122"/>
              </a:rPr>
              <a:t>存储器的结构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867904" y="2912341"/>
            <a:ext cx="4119731" cy="2879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eaLnBrk="1" hangingPunct="1">
              <a:lnSpc>
                <a:spcPct val="150000"/>
              </a:lnSpc>
              <a:buFontTx/>
              <a:buNone/>
            </a:pPr>
            <a:r>
              <a:rPr lang="en-US" altLang="zh-CN" sz="2400" b="1" dirty="0" smtClean="0">
                <a:solidFill>
                  <a:srgbClr val="FF3300"/>
                </a:solidFill>
                <a:latin typeface="楷体_GB2312" pitchFamily="49" charset="-122"/>
                <a:ea typeface="楷体_GB2312" pitchFamily="49" charset="-122"/>
              </a:rPr>
              <a:t>read(X)</a:t>
            </a:r>
            <a:r>
              <a:rPr lang="zh-CN" altLang="en-US" sz="2400" b="1" dirty="0" smtClean="0">
                <a:solidFill>
                  <a:srgbClr val="FF3300"/>
                </a:solidFill>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把数据项</a:t>
            </a:r>
            <a:r>
              <a:rPr lang="en-US" altLang="zh-CN" sz="2400" b="1" dirty="0" smtClean="0">
                <a:latin typeface="楷体_GB2312" pitchFamily="49" charset="-122"/>
                <a:ea typeface="楷体_GB2312" pitchFamily="49" charset="-122"/>
              </a:rPr>
              <a:t>X</a:t>
            </a:r>
            <a:r>
              <a:rPr lang="zh-CN" altLang="en-US" sz="2400" b="1" dirty="0" smtClean="0">
                <a:latin typeface="楷体_GB2312" pitchFamily="49" charset="-122"/>
                <a:ea typeface="楷体_GB2312" pitchFamily="49" charset="-122"/>
              </a:rPr>
              <a:t>的值送到工作区中的局部变量</a:t>
            </a:r>
            <a:r>
              <a:rPr lang="en-US" altLang="zh-CN" sz="2400" b="1" dirty="0" smtClean="0">
                <a:latin typeface="楷体_GB2312" pitchFamily="49" charset="-122"/>
                <a:ea typeface="楷体_GB2312" pitchFamily="49" charset="-122"/>
              </a:rPr>
              <a:t>xi</a:t>
            </a:r>
            <a:r>
              <a:rPr lang="zh-CN" altLang="en-US" sz="2400" b="1" dirty="0" smtClean="0">
                <a:latin typeface="楷体_GB2312" pitchFamily="49" charset="-122"/>
                <a:ea typeface="楷体_GB2312" pitchFamily="49" charset="-122"/>
              </a:rPr>
              <a:t>。</a:t>
            </a:r>
          </a:p>
          <a:p>
            <a:pPr marL="0" eaLnBrk="1" hangingPunct="1">
              <a:lnSpc>
                <a:spcPct val="150000"/>
              </a:lnSpc>
              <a:buFontTx/>
              <a:buNone/>
            </a:pPr>
            <a:r>
              <a:rPr lang="en-US" altLang="zh-CN" sz="2400" b="1" dirty="0" smtClean="0">
                <a:solidFill>
                  <a:srgbClr val="FF3300"/>
                </a:solidFill>
                <a:latin typeface="楷体_GB2312" pitchFamily="49" charset="-122"/>
                <a:ea typeface="楷体_GB2312" pitchFamily="49" charset="-122"/>
              </a:rPr>
              <a:t>write(X)</a:t>
            </a:r>
            <a:r>
              <a:rPr lang="zh-CN" altLang="en-US" sz="2400" b="1" dirty="0" smtClean="0">
                <a:solidFill>
                  <a:srgbClr val="FF3300"/>
                </a:solidFill>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把局部变量</a:t>
            </a:r>
            <a:r>
              <a:rPr lang="en-US" altLang="zh-CN" sz="2400" b="1" dirty="0" smtClean="0">
                <a:latin typeface="楷体_GB2312" pitchFamily="49" charset="-122"/>
                <a:ea typeface="楷体_GB2312" pitchFamily="49" charset="-122"/>
              </a:rPr>
              <a:t>xi</a:t>
            </a:r>
            <a:r>
              <a:rPr lang="zh-CN" altLang="en-US" sz="2400" b="1" dirty="0" smtClean="0">
                <a:latin typeface="楷体_GB2312" pitchFamily="49" charset="-122"/>
                <a:ea typeface="楷体_GB2312" pitchFamily="49" charset="-122"/>
              </a:rPr>
              <a:t>的值送到缓冲块中</a:t>
            </a:r>
            <a:r>
              <a:rPr lang="en-US" altLang="zh-CN" sz="2400" b="1" dirty="0" smtClean="0">
                <a:latin typeface="楷体_GB2312" pitchFamily="49" charset="-122"/>
                <a:ea typeface="楷体_GB2312" pitchFamily="49" charset="-122"/>
              </a:rPr>
              <a:t>X</a:t>
            </a:r>
            <a:r>
              <a:rPr lang="zh-CN" altLang="en-US" sz="2400" b="1" dirty="0" smtClean="0">
                <a:latin typeface="楷体_GB2312" pitchFamily="49" charset="-122"/>
                <a:ea typeface="楷体_GB2312" pitchFamily="49" charset="-122"/>
              </a:rPr>
              <a:t>数据项。</a:t>
            </a:r>
            <a:endParaRPr lang="zh-CN" altLang="en-US" sz="2400" b="1" dirty="0" smtClean="0">
              <a:latin typeface="楷体_GB2312" pitchFamily="49" charset="-122"/>
              <a:ea typeface="楷体_GB2312" pitchFamily="49" charset="-122"/>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290" y="2926484"/>
            <a:ext cx="4953000" cy="29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245870" y="836613"/>
            <a:ext cx="11225694"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50000"/>
              </a:lnSpc>
              <a:spcBef>
                <a:spcPct val="20000"/>
              </a:spcBef>
            </a:pPr>
            <a:r>
              <a:rPr lang="en-US" altLang="zh-CN" sz="2400" dirty="0">
                <a:solidFill>
                  <a:schemeClr val="tx1"/>
                </a:solidFill>
              </a:rPr>
              <a:t>      </a:t>
            </a:r>
            <a:r>
              <a:rPr lang="zh-CN" altLang="en-US" sz="2400" dirty="0">
                <a:solidFill>
                  <a:schemeClr val="tx1"/>
                </a:solidFill>
              </a:rPr>
              <a:t>每个事务</a:t>
            </a:r>
            <a:r>
              <a:rPr lang="en-US" altLang="zh-CN" sz="2400" dirty="0">
                <a:solidFill>
                  <a:schemeClr val="tx1"/>
                </a:solidFill>
              </a:rPr>
              <a:t>Ti</a:t>
            </a:r>
            <a:r>
              <a:rPr lang="zh-CN" altLang="en-US" sz="2400" dirty="0">
                <a:solidFill>
                  <a:schemeClr val="tx1"/>
                </a:solidFill>
              </a:rPr>
              <a:t>有一个专用工作区，存放它访问和修改的数据项值。在事务开始时，产生这个工作区；在事务结束（提交或中止）时，工作区被撤销。事务</a:t>
            </a:r>
            <a:r>
              <a:rPr lang="en-US" altLang="zh-CN" sz="2400" dirty="0">
                <a:solidFill>
                  <a:schemeClr val="tx1"/>
                </a:solidFill>
              </a:rPr>
              <a:t>Ti</a:t>
            </a:r>
            <a:r>
              <a:rPr lang="zh-CN" altLang="en-US" sz="2400" dirty="0">
                <a:solidFill>
                  <a:schemeClr val="tx1"/>
                </a:solidFill>
              </a:rPr>
              <a:t>工作区中数据项</a:t>
            </a:r>
            <a:r>
              <a:rPr lang="en-US" altLang="zh-CN" sz="2400" dirty="0">
                <a:solidFill>
                  <a:schemeClr val="tx1"/>
                </a:solidFill>
              </a:rPr>
              <a:t>X</a:t>
            </a:r>
            <a:r>
              <a:rPr lang="zh-CN" altLang="en-US" sz="2400" dirty="0">
                <a:solidFill>
                  <a:schemeClr val="tx1"/>
                </a:solidFill>
              </a:rPr>
              <a:t>用</a:t>
            </a:r>
            <a:r>
              <a:rPr lang="en-US" altLang="zh-CN" sz="2400" dirty="0">
                <a:solidFill>
                  <a:schemeClr val="tx1"/>
                </a:solidFill>
              </a:rPr>
              <a:t>xi</a:t>
            </a:r>
            <a:r>
              <a:rPr lang="zh-CN" altLang="en-US" sz="2400" dirty="0">
                <a:solidFill>
                  <a:schemeClr val="tx1"/>
                </a:solidFill>
              </a:rPr>
              <a:t>表示。</a:t>
            </a:r>
          </a:p>
        </p:txBody>
      </p:sp>
    </p:spTree>
    <p:extLst>
      <p:ext uri="{BB962C8B-B14F-4D97-AF65-F5344CB8AC3E}">
        <p14:creationId xmlns:p14="http://schemas.microsoft.com/office/powerpoint/2010/main" val="21421558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9.1.2 </a:t>
            </a:r>
            <a:r>
              <a:rPr lang="zh-CN" altLang="en-US" sz="2800" b="1" dirty="0">
                <a:solidFill>
                  <a:schemeClr val="bg1"/>
                </a:solidFill>
                <a:latin typeface="微软雅黑" panose="020B0503020204020204" pitchFamily="34" charset="-122"/>
                <a:ea typeface="微软雅黑" panose="020B0503020204020204" pitchFamily="34" charset="-122"/>
              </a:rPr>
              <a:t>事务的</a:t>
            </a:r>
            <a:r>
              <a:rPr lang="en-US" altLang="zh-CN" sz="2800" b="1" dirty="0">
                <a:solidFill>
                  <a:schemeClr val="bg1"/>
                </a:solidFill>
                <a:latin typeface="微软雅黑" panose="020B0503020204020204" pitchFamily="34" charset="-122"/>
                <a:ea typeface="微软雅黑" panose="020B0503020204020204" pitchFamily="34" charset="-122"/>
              </a:rPr>
              <a:t>ACID</a:t>
            </a:r>
            <a:r>
              <a:rPr lang="zh-CN" altLang="en-US" sz="2800" b="1" dirty="0">
                <a:solidFill>
                  <a:schemeClr val="bg1"/>
                </a:solidFill>
                <a:latin typeface="微软雅黑" panose="020B0503020204020204" pitchFamily="34" charset="-122"/>
                <a:ea typeface="微软雅黑" panose="020B0503020204020204" pitchFamily="34" charset="-122"/>
              </a:rPr>
              <a:t>特性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457200" y="1066800"/>
            <a:ext cx="10931236" cy="1447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b="1" smtClean="0">
                <a:solidFill>
                  <a:srgbClr val="000066"/>
                </a:solidFill>
              </a:rPr>
              <a:t>例：银行转帐：从帐号</a:t>
            </a:r>
            <a:r>
              <a:rPr lang="en-US" altLang="zh-CN" b="1" smtClean="0">
                <a:solidFill>
                  <a:srgbClr val="000066"/>
                </a:solidFill>
              </a:rPr>
              <a:t>A</a:t>
            </a:r>
            <a:r>
              <a:rPr lang="zh-CN" altLang="en-US" b="1" smtClean="0">
                <a:solidFill>
                  <a:srgbClr val="000066"/>
                </a:solidFill>
              </a:rPr>
              <a:t>中取出一万元，存入帐号</a:t>
            </a:r>
            <a:r>
              <a:rPr lang="en-US" altLang="zh-CN" b="1" smtClean="0">
                <a:solidFill>
                  <a:srgbClr val="000066"/>
                </a:solidFill>
              </a:rPr>
              <a:t>B</a:t>
            </a:r>
            <a:r>
              <a:rPr lang="zh-CN" altLang="en-US" b="1" smtClean="0">
                <a:solidFill>
                  <a:srgbClr val="000066"/>
                </a:solidFill>
              </a:rPr>
              <a:t>。</a:t>
            </a:r>
          </a:p>
          <a:p>
            <a:pPr lvl="1" eaLnBrk="1" hangingPunct="1"/>
            <a:r>
              <a:rPr lang="zh-CN" altLang="en-US" b="1" smtClean="0">
                <a:solidFill>
                  <a:srgbClr val="000066"/>
                </a:solidFill>
              </a:rPr>
              <a:t>定义一个事务，该事务包括两个操作：</a:t>
            </a:r>
            <a:endParaRPr lang="zh-CN" altLang="en-US" b="1" smtClean="0">
              <a:solidFill>
                <a:srgbClr val="000066"/>
              </a:solidFill>
            </a:endParaRPr>
          </a:p>
        </p:txBody>
      </p:sp>
      <p:grpSp>
        <p:nvGrpSpPr>
          <p:cNvPr id="6" name="Group 4"/>
          <p:cNvGrpSpPr>
            <a:grpSpLocks/>
          </p:cNvGrpSpPr>
          <p:nvPr/>
        </p:nvGrpSpPr>
        <p:grpSpPr bwMode="auto">
          <a:xfrm>
            <a:off x="3200400" y="2362200"/>
            <a:ext cx="2819400" cy="1752600"/>
            <a:chOff x="2064" y="1584"/>
            <a:chExt cx="1489" cy="1008"/>
          </a:xfrm>
        </p:grpSpPr>
        <p:sp>
          <p:nvSpPr>
            <p:cNvPr id="7" name="Rectangle 5"/>
            <p:cNvSpPr>
              <a:spLocks noChangeArrowheads="1"/>
            </p:cNvSpPr>
            <p:nvPr/>
          </p:nvSpPr>
          <p:spPr bwMode="auto">
            <a:xfrm>
              <a:off x="2783" y="1688"/>
              <a:ext cx="625"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800">
                  <a:solidFill>
                    <a:srgbClr val="000066"/>
                  </a:solidFill>
                  <a:latin typeface="Arial" panose="020B0604020202020204" pitchFamily="34" charset="0"/>
                  <a:ea typeface="宋体" panose="02010600030101010101" pitchFamily="2" charset="-122"/>
                </a:rPr>
                <a:t> </a:t>
              </a:r>
              <a:endParaRPr lang="en-US" altLang="zh-CN" sz="2000">
                <a:solidFill>
                  <a:srgbClr val="000066"/>
                </a:solidFill>
                <a:latin typeface="Arial" panose="020B0604020202020204" pitchFamily="34" charset="0"/>
                <a:ea typeface="宋体" panose="02010600030101010101" pitchFamily="2" charset="-122"/>
              </a:endParaRPr>
            </a:p>
            <a:p>
              <a:pPr algn="l" eaLnBrk="1" hangingPunct="1">
                <a:spcBef>
                  <a:spcPct val="20000"/>
                </a:spcBef>
              </a:pPr>
              <a:endParaRPr lang="en-US" altLang="zh-CN" sz="2000">
                <a:solidFill>
                  <a:srgbClr val="000066"/>
                </a:solidFill>
                <a:latin typeface="Arial" panose="020B0604020202020204" pitchFamily="34" charset="0"/>
                <a:ea typeface="宋体" panose="02010600030101010101" pitchFamily="2" charset="-122"/>
              </a:endParaRP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B=B+1 </a:t>
              </a:r>
            </a:p>
          </p:txBody>
        </p:sp>
        <p:sp>
          <p:nvSpPr>
            <p:cNvPr id="8" name="Rectangle 6"/>
            <p:cNvSpPr>
              <a:spLocks noChangeArrowheads="1"/>
            </p:cNvSpPr>
            <p:nvPr/>
          </p:nvSpPr>
          <p:spPr bwMode="auto">
            <a:xfrm>
              <a:off x="2064" y="1688"/>
              <a:ext cx="719"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endParaRPr lang="en-US" altLang="zh-CN" sz="2000">
                <a:solidFill>
                  <a:srgbClr val="000066"/>
                </a:solidFill>
                <a:latin typeface="Arial" panose="020B0604020202020204" pitchFamily="34" charset="0"/>
                <a:ea typeface="宋体" panose="02010600030101010101" pitchFamily="2" charset="-122"/>
              </a:endParaRP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  A=A-1</a:t>
              </a:r>
            </a:p>
            <a:p>
              <a:pPr algn="l" eaLnBrk="1" hangingPunct="1">
                <a:spcBef>
                  <a:spcPct val="20000"/>
                </a:spcBef>
              </a:pPr>
              <a:endParaRPr lang="en-US" altLang="zh-CN" sz="2000">
                <a:solidFill>
                  <a:srgbClr val="000066"/>
                </a:solidFill>
                <a:latin typeface="Arial" panose="020B0604020202020204" pitchFamily="34" charset="0"/>
                <a:ea typeface="宋体" panose="02010600030101010101" pitchFamily="2" charset="-122"/>
              </a:endParaRPr>
            </a:p>
          </p:txBody>
        </p:sp>
        <p:sp>
          <p:nvSpPr>
            <p:cNvPr id="9" name="Rectangle 7"/>
            <p:cNvSpPr>
              <a:spLocks noChangeArrowheads="1"/>
            </p:cNvSpPr>
            <p:nvPr/>
          </p:nvSpPr>
          <p:spPr bwMode="auto">
            <a:xfrm>
              <a:off x="2928" y="1584"/>
              <a:ext cx="625"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B</a:t>
              </a:r>
              <a:endParaRPr lang="en-US" altLang="zh-CN" sz="2000" baseline="-25000">
                <a:solidFill>
                  <a:srgbClr val="000066"/>
                </a:solidFill>
                <a:latin typeface="Arial" panose="020B0604020202020204" pitchFamily="34" charset="0"/>
                <a:ea typeface="宋体" panose="02010600030101010101" pitchFamily="2" charset="-122"/>
              </a:endParaRPr>
            </a:p>
          </p:txBody>
        </p:sp>
        <p:sp>
          <p:nvSpPr>
            <p:cNvPr id="10" name="Rectangle 8"/>
            <p:cNvSpPr>
              <a:spLocks noChangeArrowheads="1"/>
            </p:cNvSpPr>
            <p:nvPr/>
          </p:nvSpPr>
          <p:spPr bwMode="auto">
            <a:xfrm>
              <a:off x="2353" y="1584"/>
              <a:ext cx="719"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A</a:t>
              </a:r>
              <a:endParaRPr lang="en-US" altLang="zh-CN" sz="2000" baseline="-25000">
                <a:solidFill>
                  <a:srgbClr val="000066"/>
                </a:solidFill>
                <a:latin typeface="Arial" panose="020B0604020202020204" pitchFamily="34" charset="0"/>
                <a:ea typeface="宋体" panose="02010600030101010101" pitchFamily="2" charset="-122"/>
              </a:endParaRPr>
            </a:p>
          </p:txBody>
        </p:sp>
        <p:sp>
          <p:nvSpPr>
            <p:cNvPr id="11" name="Line 9"/>
            <p:cNvSpPr>
              <a:spLocks noChangeShapeType="1"/>
            </p:cNvSpPr>
            <p:nvPr/>
          </p:nvSpPr>
          <p:spPr bwMode="auto">
            <a:xfrm>
              <a:off x="2064" y="1584"/>
              <a:ext cx="13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 name="Line 10"/>
            <p:cNvSpPr>
              <a:spLocks noChangeShapeType="1"/>
            </p:cNvSpPr>
            <p:nvPr/>
          </p:nvSpPr>
          <p:spPr bwMode="auto">
            <a:xfrm>
              <a:off x="2064" y="1776"/>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11"/>
            <p:cNvSpPr>
              <a:spLocks noChangeShapeType="1"/>
            </p:cNvSpPr>
            <p:nvPr/>
          </p:nvSpPr>
          <p:spPr bwMode="auto">
            <a:xfrm>
              <a:off x="2064" y="2592"/>
              <a:ext cx="13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12"/>
            <p:cNvSpPr>
              <a:spLocks noChangeShapeType="1"/>
            </p:cNvSpPr>
            <p:nvPr/>
          </p:nvSpPr>
          <p:spPr bwMode="auto">
            <a:xfrm>
              <a:off x="2064" y="1584"/>
              <a:ext cx="0" cy="100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13"/>
            <p:cNvSpPr>
              <a:spLocks noChangeShapeType="1"/>
            </p:cNvSpPr>
            <p:nvPr/>
          </p:nvSpPr>
          <p:spPr bwMode="auto">
            <a:xfrm>
              <a:off x="2783" y="1584"/>
              <a:ext cx="0" cy="10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Line 14"/>
            <p:cNvSpPr>
              <a:spLocks noChangeShapeType="1"/>
            </p:cNvSpPr>
            <p:nvPr/>
          </p:nvSpPr>
          <p:spPr bwMode="auto">
            <a:xfrm>
              <a:off x="3408" y="1584"/>
              <a:ext cx="0" cy="100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7" name="Rectangle 15"/>
          <p:cNvSpPr>
            <a:spLocks noChangeArrowheads="1"/>
          </p:cNvSpPr>
          <p:nvPr/>
        </p:nvSpPr>
        <p:spPr bwMode="auto">
          <a:xfrm>
            <a:off x="381000" y="3962400"/>
            <a:ext cx="8763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lvl="1" algn="l" eaLnBrk="1" hangingPunct="1">
              <a:spcBef>
                <a:spcPct val="20000"/>
              </a:spcBef>
              <a:buClr>
                <a:schemeClr val="hlink"/>
              </a:buClr>
              <a:buFontTx/>
              <a:buChar char="–"/>
            </a:pPr>
            <a:endParaRPr kumimoji="1" lang="en-US" altLang="zh-CN" sz="2800" dirty="0">
              <a:solidFill>
                <a:srgbClr val="000066"/>
              </a:solidFill>
              <a:latin typeface="Tahoma" panose="020B0604030504040204" pitchFamily="34" charset="0"/>
              <a:ea typeface="宋体" panose="02010600030101010101" pitchFamily="2" charset="-122"/>
            </a:endParaRPr>
          </a:p>
          <a:p>
            <a:pPr lvl="1" algn="l" eaLnBrk="1" hangingPunct="1">
              <a:spcBef>
                <a:spcPct val="20000"/>
              </a:spcBef>
              <a:buClr>
                <a:schemeClr val="hlink"/>
              </a:buClr>
              <a:buFontTx/>
              <a:buChar char="–"/>
            </a:pPr>
            <a:r>
              <a:rPr kumimoji="1" lang="zh-CN" altLang="en-US" sz="2800" dirty="0">
                <a:solidFill>
                  <a:srgbClr val="000066"/>
                </a:solidFill>
                <a:latin typeface="Tahoma" panose="020B0604030504040204" pitchFamily="34" charset="0"/>
                <a:ea typeface="宋体" panose="02010600030101010101" pitchFamily="2" charset="-122"/>
              </a:rPr>
              <a:t>这两个操作要么全做，要么全不做。</a:t>
            </a:r>
          </a:p>
          <a:p>
            <a:pPr lvl="2" algn="l" eaLnBrk="1" hangingPunct="1">
              <a:spcBef>
                <a:spcPct val="20000"/>
              </a:spcBef>
              <a:buClr>
                <a:schemeClr val="accent1"/>
              </a:buClr>
              <a:buFontTx/>
              <a:buChar char="•"/>
            </a:pPr>
            <a:r>
              <a:rPr kumimoji="1" lang="zh-CN" altLang="en-US" sz="2800" dirty="0">
                <a:solidFill>
                  <a:srgbClr val="000066"/>
                </a:solidFill>
                <a:latin typeface="Tahoma" panose="020B0604030504040204" pitchFamily="34" charset="0"/>
                <a:ea typeface="宋体" panose="02010600030101010101" pitchFamily="2" charset="-122"/>
              </a:rPr>
              <a:t>全做或者全不做，数据库都处于一致性状态。</a:t>
            </a:r>
          </a:p>
          <a:p>
            <a:pPr lvl="2" algn="l" eaLnBrk="1" hangingPunct="1">
              <a:spcBef>
                <a:spcPct val="20000"/>
              </a:spcBef>
              <a:buClr>
                <a:schemeClr val="accent1"/>
              </a:buClr>
              <a:buFontTx/>
              <a:buChar char="•"/>
            </a:pPr>
            <a:r>
              <a:rPr kumimoji="1" lang="zh-CN" altLang="en-US" sz="2800" dirty="0">
                <a:solidFill>
                  <a:srgbClr val="000066"/>
                </a:solidFill>
                <a:latin typeface="Tahoma" panose="020B0604030504040204" pitchFamily="34" charset="0"/>
                <a:ea typeface="宋体" panose="02010600030101010101" pitchFamily="2" charset="-122"/>
              </a:rPr>
              <a:t>若只做一个操作，数据库就处于不一致性状态。</a:t>
            </a:r>
          </a:p>
        </p:txBody>
      </p:sp>
    </p:spTree>
    <p:extLst>
      <p:ext uri="{BB962C8B-B14F-4D97-AF65-F5344CB8AC3E}">
        <p14:creationId xmlns:p14="http://schemas.microsoft.com/office/powerpoint/2010/main" val="26641802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9.3.1 </a:t>
            </a:r>
            <a:r>
              <a:rPr lang="zh-CN" altLang="en-US" sz="2800" b="1" dirty="0">
                <a:solidFill>
                  <a:schemeClr val="bg1"/>
                </a:solidFill>
                <a:latin typeface="微软雅黑" panose="020B0503020204020204" pitchFamily="34" charset="-122"/>
                <a:ea typeface="微软雅黑" panose="020B0503020204020204" pitchFamily="34" charset="-122"/>
              </a:rPr>
              <a:t>存储器的结构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907255" y="969818"/>
            <a:ext cx="4752975" cy="422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r>
              <a:rPr lang="en-US" altLang="zh-CN" b="1" smtClean="0">
                <a:solidFill>
                  <a:srgbClr val="FF3300"/>
                </a:solidFill>
                <a:latin typeface="楷体_GB2312" pitchFamily="49" charset="-122"/>
                <a:ea typeface="楷体_GB2312" pitchFamily="49" charset="-122"/>
              </a:rPr>
              <a:t>4.  </a:t>
            </a:r>
            <a:r>
              <a:rPr lang="zh-CN" altLang="en-US" b="1" smtClean="0">
                <a:solidFill>
                  <a:srgbClr val="FF3300"/>
                </a:solidFill>
                <a:latin typeface="楷体_GB2312" pitchFamily="49" charset="-122"/>
                <a:ea typeface="楷体_GB2312" pitchFamily="49" charset="-122"/>
              </a:rPr>
              <a:t>恢复与原子性的联系</a:t>
            </a:r>
          </a:p>
          <a:p>
            <a:pPr eaLnBrk="1" hangingPunct="1">
              <a:lnSpc>
                <a:spcPct val="80000"/>
              </a:lnSpc>
              <a:buFontTx/>
              <a:buNone/>
            </a:pPr>
            <a:r>
              <a:rPr lang="zh-CN" altLang="en-US" b="1" smtClean="0">
                <a:latin typeface="楷体_GB2312" pitchFamily="49" charset="-122"/>
                <a:ea typeface="楷体_GB2312" pitchFamily="49" charset="-122"/>
              </a:rPr>
              <a:t>     </a:t>
            </a:r>
          </a:p>
          <a:p>
            <a:pPr eaLnBrk="1" hangingPunct="1">
              <a:lnSpc>
                <a:spcPct val="80000"/>
              </a:lnSpc>
              <a:buFontTx/>
              <a:buNone/>
            </a:pPr>
            <a:endParaRPr lang="zh-CN" altLang="en-US" b="1" smtClean="0">
              <a:latin typeface="楷体_GB2312" pitchFamily="49" charset="-122"/>
              <a:ea typeface="楷体_GB2312" pitchFamily="49" charset="-122"/>
            </a:endParaRPr>
          </a:p>
          <a:p>
            <a:pPr eaLnBrk="1" hangingPunct="1">
              <a:lnSpc>
                <a:spcPct val="80000"/>
              </a:lnSpc>
              <a:buFontTx/>
              <a:buNone/>
            </a:pPr>
            <a:endParaRPr lang="zh-CN" altLang="en-US" b="1" smtClean="0">
              <a:latin typeface="楷体_GB2312" pitchFamily="49" charset="-122"/>
              <a:ea typeface="楷体_GB2312" pitchFamily="49" charset="-122"/>
            </a:endParaRPr>
          </a:p>
          <a:p>
            <a:pPr eaLnBrk="1" hangingPunct="1">
              <a:lnSpc>
                <a:spcPct val="80000"/>
              </a:lnSpc>
              <a:buFontTx/>
              <a:buNone/>
            </a:pPr>
            <a:endParaRPr lang="zh-CN" altLang="en-US" b="1" smtClean="0">
              <a:latin typeface="楷体_GB2312" pitchFamily="49" charset="-122"/>
              <a:ea typeface="楷体_GB2312" pitchFamily="49" charset="-122"/>
            </a:endParaRPr>
          </a:p>
          <a:p>
            <a:pPr eaLnBrk="1" hangingPunct="1">
              <a:lnSpc>
                <a:spcPct val="80000"/>
              </a:lnSpc>
              <a:buFontTx/>
              <a:buNone/>
            </a:pPr>
            <a:endParaRPr lang="zh-CN" altLang="en-US" b="1" smtClean="0">
              <a:latin typeface="楷体_GB2312" pitchFamily="49" charset="-122"/>
              <a:ea typeface="楷体_GB2312" pitchFamily="49" charset="-122"/>
            </a:endParaRPr>
          </a:p>
          <a:p>
            <a:pPr eaLnBrk="1" hangingPunct="1">
              <a:lnSpc>
                <a:spcPct val="80000"/>
              </a:lnSpc>
              <a:buFontTx/>
              <a:buNone/>
            </a:pPr>
            <a:r>
              <a:rPr lang="zh-CN" altLang="en-US" b="1" smtClean="0">
                <a:latin typeface="楷体_GB2312" pitchFamily="49" charset="-122"/>
                <a:ea typeface="楷体_GB2312" pitchFamily="49" charset="-122"/>
              </a:rPr>
              <a:t>   </a:t>
            </a:r>
            <a:endParaRPr lang="zh-CN" altLang="en-US" b="1" smtClean="0">
              <a:latin typeface="楷体_GB2312" pitchFamily="49" charset="-122"/>
              <a:ea typeface="楷体_GB2312" pitchFamily="49" charset="-122"/>
            </a:endParaRPr>
          </a:p>
        </p:txBody>
      </p:sp>
      <p:sp>
        <p:nvSpPr>
          <p:cNvPr id="6" name="Rectangle 4"/>
          <p:cNvSpPr>
            <a:spLocks noChangeArrowheads="1"/>
          </p:cNvSpPr>
          <p:nvPr/>
        </p:nvSpPr>
        <p:spPr bwMode="auto">
          <a:xfrm>
            <a:off x="2780505" y="2400156"/>
            <a:ext cx="2519362"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800">
                <a:solidFill>
                  <a:srgbClr val="000066"/>
                </a:solidFill>
                <a:latin typeface="Arial" panose="020B0604020202020204" pitchFamily="34" charset="0"/>
                <a:ea typeface="宋体" panose="02010600030101010101" pitchFamily="2" charset="-122"/>
              </a:rPr>
              <a:t> </a:t>
            </a:r>
            <a:endParaRPr lang="en-US" altLang="zh-CN" sz="2000">
              <a:solidFill>
                <a:srgbClr val="000066"/>
              </a:solidFill>
              <a:latin typeface="Arial" panose="020B0604020202020204" pitchFamily="34" charset="0"/>
              <a:ea typeface="宋体" panose="02010600030101010101" pitchFamily="2" charset="-122"/>
            </a:endParaRPr>
          </a:p>
          <a:p>
            <a:pPr algn="l" eaLnBrk="1" hangingPunct="1">
              <a:spcBef>
                <a:spcPct val="20000"/>
              </a:spcBef>
            </a:pPr>
            <a:endParaRPr lang="en-US" altLang="zh-CN" sz="2000">
              <a:solidFill>
                <a:srgbClr val="000066"/>
              </a:solidFill>
              <a:latin typeface="Arial" panose="020B0604020202020204" pitchFamily="34" charset="0"/>
              <a:ea typeface="宋体" panose="02010600030101010101" pitchFamily="2" charset="-122"/>
            </a:endParaRPr>
          </a:p>
          <a:p>
            <a:pPr algn="l" eaLnBrk="1" hangingPunct="1">
              <a:spcBef>
                <a:spcPct val="20000"/>
              </a:spcBef>
            </a:pPr>
            <a:r>
              <a:rPr lang="zh-CN" altLang="en-US" sz="2000">
                <a:solidFill>
                  <a:srgbClr val="000066"/>
                </a:solidFill>
                <a:latin typeface="Arial" panose="020B0604020202020204" pitchFamily="34" charset="0"/>
                <a:ea typeface="宋体" panose="02010600030101010101" pitchFamily="2" charset="-122"/>
              </a:rPr>
              <a:t>读</a:t>
            </a:r>
            <a:r>
              <a:rPr lang="en-US" altLang="zh-CN" sz="2000">
                <a:solidFill>
                  <a:srgbClr val="000066"/>
                </a:solidFill>
                <a:latin typeface="Arial" panose="020B0604020202020204" pitchFamily="34" charset="0"/>
                <a:ea typeface="宋体" panose="02010600030101010101" pitchFamily="2" charset="-122"/>
              </a:rPr>
              <a:t>B=1000</a:t>
            </a: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B=B+1=1100</a:t>
            </a:r>
          </a:p>
          <a:p>
            <a:pPr algn="l" eaLnBrk="1" hangingPunct="1">
              <a:spcBef>
                <a:spcPct val="20000"/>
              </a:spcBef>
            </a:pPr>
            <a:r>
              <a:rPr lang="zh-CN" altLang="en-US" sz="2000">
                <a:solidFill>
                  <a:srgbClr val="000066"/>
                </a:solidFill>
                <a:latin typeface="Arial" panose="020B0604020202020204" pitchFamily="34" charset="0"/>
                <a:ea typeface="宋体" panose="02010600030101010101" pitchFamily="2" charset="-122"/>
              </a:rPr>
              <a:t>写</a:t>
            </a:r>
            <a:r>
              <a:rPr lang="en-US" altLang="zh-CN" sz="2000">
                <a:solidFill>
                  <a:srgbClr val="000066"/>
                </a:solidFill>
                <a:latin typeface="Arial" panose="020B0604020202020204" pitchFamily="34" charset="0"/>
                <a:ea typeface="宋体" panose="02010600030101010101" pitchFamily="2" charset="-122"/>
              </a:rPr>
              <a:t>B=1100 </a:t>
            </a:r>
          </a:p>
        </p:txBody>
      </p:sp>
      <p:sp>
        <p:nvSpPr>
          <p:cNvPr id="7" name="Rectangle 5"/>
          <p:cNvSpPr>
            <a:spLocks noChangeArrowheads="1"/>
          </p:cNvSpPr>
          <p:nvPr/>
        </p:nvSpPr>
        <p:spPr bwMode="auto">
          <a:xfrm>
            <a:off x="691355" y="2196956"/>
            <a:ext cx="23050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  </a:t>
            </a:r>
            <a:r>
              <a:rPr lang="zh-CN" altLang="en-US" sz="2000">
                <a:solidFill>
                  <a:srgbClr val="000066"/>
                </a:solidFill>
                <a:latin typeface="Arial" panose="020B0604020202020204" pitchFamily="34" charset="0"/>
                <a:ea typeface="宋体" panose="02010600030101010101" pitchFamily="2" charset="-122"/>
              </a:rPr>
              <a:t>读</a:t>
            </a:r>
            <a:r>
              <a:rPr lang="en-US" altLang="zh-CN" sz="2000">
                <a:solidFill>
                  <a:srgbClr val="000066"/>
                </a:solidFill>
                <a:latin typeface="Arial" panose="020B0604020202020204" pitchFamily="34" charset="0"/>
                <a:ea typeface="宋体" panose="02010600030101010101" pitchFamily="2" charset="-122"/>
              </a:rPr>
              <a:t>A=2000</a:t>
            </a: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  A=A-100=1900</a:t>
            </a:r>
          </a:p>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  </a:t>
            </a:r>
            <a:r>
              <a:rPr lang="zh-CN" altLang="en-US" sz="2000">
                <a:solidFill>
                  <a:srgbClr val="000066"/>
                </a:solidFill>
                <a:latin typeface="Arial" panose="020B0604020202020204" pitchFamily="34" charset="0"/>
                <a:ea typeface="宋体" panose="02010600030101010101" pitchFamily="2" charset="-122"/>
              </a:rPr>
              <a:t>写</a:t>
            </a:r>
            <a:r>
              <a:rPr lang="en-US" altLang="zh-CN" sz="2000">
                <a:solidFill>
                  <a:srgbClr val="000066"/>
                </a:solidFill>
                <a:latin typeface="Arial" panose="020B0604020202020204" pitchFamily="34" charset="0"/>
                <a:ea typeface="宋体" panose="02010600030101010101" pitchFamily="2" charset="-122"/>
              </a:rPr>
              <a:t>A=1900</a:t>
            </a:r>
          </a:p>
          <a:p>
            <a:pPr algn="l" eaLnBrk="1" hangingPunct="1">
              <a:spcBef>
                <a:spcPct val="20000"/>
              </a:spcBef>
            </a:pPr>
            <a:endParaRPr lang="en-US" altLang="zh-CN" sz="2000">
              <a:solidFill>
                <a:srgbClr val="000066"/>
              </a:solidFill>
              <a:latin typeface="Arial" panose="020B0604020202020204" pitchFamily="34" charset="0"/>
              <a:ea typeface="宋体" panose="02010600030101010101" pitchFamily="2" charset="-122"/>
            </a:endParaRPr>
          </a:p>
        </p:txBody>
      </p:sp>
      <p:sp>
        <p:nvSpPr>
          <p:cNvPr id="8" name="Rectangle 6"/>
          <p:cNvSpPr>
            <a:spLocks noChangeArrowheads="1"/>
          </p:cNvSpPr>
          <p:nvPr/>
        </p:nvSpPr>
        <p:spPr bwMode="auto">
          <a:xfrm>
            <a:off x="1196180" y="1765156"/>
            <a:ext cx="31257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20000"/>
              </a:spcBef>
            </a:pPr>
            <a:r>
              <a:rPr lang="en-US" altLang="zh-CN" sz="2000">
                <a:solidFill>
                  <a:srgbClr val="000066"/>
                </a:solidFill>
                <a:latin typeface="Arial" panose="020B0604020202020204" pitchFamily="34" charset="0"/>
                <a:ea typeface="宋体" panose="02010600030101010101" pitchFamily="2" charset="-122"/>
              </a:rPr>
              <a:t>A                               B</a:t>
            </a:r>
            <a:endParaRPr lang="en-US" altLang="zh-CN" sz="2000" baseline="-25000">
              <a:solidFill>
                <a:srgbClr val="000066"/>
              </a:solidFill>
              <a:latin typeface="Arial" panose="020B0604020202020204" pitchFamily="34" charset="0"/>
              <a:ea typeface="宋体" panose="02010600030101010101" pitchFamily="2" charset="-122"/>
            </a:endParaRPr>
          </a:p>
        </p:txBody>
      </p:sp>
      <p:sp>
        <p:nvSpPr>
          <p:cNvPr id="9" name="Line 7"/>
          <p:cNvSpPr>
            <a:spLocks noChangeShapeType="1"/>
          </p:cNvSpPr>
          <p:nvPr/>
        </p:nvSpPr>
        <p:spPr bwMode="auto">
          <a:xfrm flipV="1">
            <a:off x="691355" y="1693718"/>
            <a:ext cx="42481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 name="Line 8"/>
          <p:cNvSpPr>
            <a:spLocks noChangeShapeType="1"/>
          </p:cNvSpPr>
          <p:nvPr/>
        </p:nvSpPr>
        <p:spPr bwMode="auto">
          <a:xfrm>
            <a:off x="691355" y="2239818"/>
            <a:ext cx="4248150" cy="301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 name="Line 9"/>
          <p:cNvSpPr>
            <a:spLocks noChangeShapeType="1"/>
          </p:cNvSpPr>
          <p:nvPr/>
        </p:nvSpPr>
        <p:spPr bwMode="auto">
          <a:xfrm>
            <a:off x="691355" y="4560743"/>
            <a:ext cx="4248150" cy="127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 name="Line 10"/>
          <p:cNvSpPr>
            <a:spLocks noChangeShapeType="1"/>
          </p:cNvSpPr>
          <p:nvPr/>
        </p:nvSpPr>
        <p:spPr bwMode="auto">
          <a:xfrm>
            <a:off x="691355" y="1693718"/>
            <a:ext cx="0" cy="286702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11"/>
          <p:cNvSpPr>
            <a:spLocks noChangeShapeType="1"/>
          </p:cNvSpPr>
          <p:nvPr/>
        </p:nvSpPr>
        <p:spPr bwMode="auto">
          <a:xfrm>
            <a:off x="2780505" y="1693718"/>
            <a:ext cx="0" cy="2867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12"/>
          <p:cNvSpPr>
            <a:spLocks noChangeShapeType="1"/>
          </p:cNvSpPr>
          <p:nvPr/>
        </p:nvSpPr>
        <p:spPr bwMode="auto">
          <a:xfrm>
            <a:off x="4939505" y="1693718"/>
            <a:ext cx="0" cy="286702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Rectangle 13"/>
          <p:cNvSpPr>
            <a:spLocks noChangeArrowheads="1"/>
          </p:cNvSpPr>
          <p:nvPr/>
        </p:nvSpPr>
        <p:spPr bwMode="auto">
          <a:xfrm>
            <a:off x="5299866" y="1522268"/>
            <a:ext cx="5808015"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20000"/>
              </a:lnSpc>
              <a:spcBef>
                <a:spcPct val="20000"/>
              </a:spcBef>
            </a:pPr>
            <a:r>
              <a:rPr lang="en-US" altLang="zh-CN" sz="2400" dirty="0">
                <a:solidFill>
                  <a:schemeClr val="tx1"/>
                </a:solidFill>
              </a:rPr>
              <a:t>    </a:t>
            </a:r>
            <a:r>
              <a:rPr lang="zh-CN" altLang="en-US" sz="2400" dirty="0">
                <a:solidFill>
                  <a:schemeClr val="tx1"/>
                </a:solidFill>
              </a:rPr>
              <a:t>系统重新启动时，可能采取下列两种操作之一：</a:t>
            </a:r>
          </a:p>
          <a:p>
            <a:pPr algn="l" eaLnBrk="1" hangingPunct="1">
              <a:lnSpc>
                <a:spcPct val="120000"/>
              </a:lnSpc>
              <a:spcBef>
                <a:spcPct val="20000"/>
              </a:spcBef>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a:t>
            </a:r>
            <a:r>
              <a:rPr lang="zh-CN" altLang="en-US" sz="2400" dirty="0">
                <a:solidFill>
                  <a:srgbClr val="FF3300"/>
                </a:solidFill>
              </a:rPr>
              <a:t>重新执行事务</a:t>
            </a:r>
            <a:r>
              <a:rPr lang="zh-CN" altLang="en-US" sz="2400" dirty="0">
                <a:solidFill>
                  <a:schemeClr val="tx1"/>
                </a:solidFill>
              </a:rPr>
              <a:t>，此时将导致数据库中</a:t>
            </a:r>
            <a:r>
              <a:rPr lang="en-US" altLang="zh-CN" sz="2400" dirty="0">
                <a:solidFill>
                  <a:schemeClr val="tx1"/>
                </a:solidFill>
              </a:rPr>
              <a:t>A</a:t>
            </a:r>
            <a:r>
              <a:rPr lang="zh-CN" altLang="en-US" sz="2400" dirty="0">
                <a:solidFill>
                  <a:schemeClr val="tx1"/>
                </a:solidFill>
              </a:rPr>
              <a:t>的值为</a:t>
            </a:r>
            <a:r>
              <a:rPr lang="en-US" altLang="zh-CN" sz="2400" dirty="0">
                <a:solidFill>
                  <a:schemeClr val="tx1"/>
                </a:solidFill>
              </a:rPr>
              <a:t>1800</a:t>
            </a:r>
            <a:r>
              <a:rPr lang="zh-CN" altLang="en-US" sz="2400" dirty="0">
                <a:solidFill>
                  <a:schemeClr val="tx1"/>
                </a:solidFill>
              </a:rPr>
              <a:t>，而不是</a:t>
            </a:r>
            <a:r>
              <a:rPr lang="en-US" altLang="zh-CN" sz="2400" dirty="0" err="1">
                <a:solidFill>
                  <a:schemeClr val="tx1"/>
                </a:solidFill>
              </a:rPr>
              <a:t>1900,B</a:t>
            </a:r>
            <a:r>
              <a:rPr lang="zh-CN" altLang="en-US" sz="2400" dirty="0">
                <a:solidFill>
                  <a:schemeClr val="tx1"/>
                </a:solidFill>
              </a:rPr>
              <a:t>的值为</a:t>
            </a:r>
            <a:r>
              <a:rPr lang="en-US" altLang="zh-CN" sz="2400" dirty="0">
                <a:solidFill>
                  <a:schemeClr val="tx1"/>
                </a:solidFill>
              </a:rPr>
              <a:t>1100</a:t>
            </a:r>
            <a:r>
              <a:rPr lang="zh-CN" altLang="en-US" sz="2400" dirty="0">
                <a:solidFill>
                  <a:schemeClr val="tx1"/>
                </a:solidFill>
              </a:rPr>
              <a:t>。</a:t>
            </a:r>
          </a:p>
          <a:p>
            <a:pPr algn="l" eaLnBrk="1" hangingPunct="1">
              <a:lnSpc>
                <a:spcPct val="120000"/>
              </a:lnSpc>
              <a:spcBef>
                <a:spcPct val="20000"/>
              </a:spcBef>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a:t>
            </a:r>
            <a:r>
              <a:rPr lang="zh-CN" altLang="en-US" sz="2400" dirty="0">
                <a:solidFill>
                  <a:srgbClr val="FF3300"/>
                </a:solidFill>
              </a:rPr>
              <a:t>不重新执行事务</a:t>
            </a:r>
            <a:r>
              <a:rPr lang="zh-CN" altLang="en-US" sz="2400" dirty="0">
                <a:solidFill>
                  <a:schemeClr val="tx1"/>
                </a:solidFill>
              </a:rPr>
              <a:t>，此时将导致数据库中</a:t>
            </a:r>
            <a:r>
              <a:rPr lang="en-US" altLang="zh-CN" sz="2400" dirty="0">
                <a:solidFill>
                  <a:schemeClr val="tx1"/>
                </a:solidFill>
              </a:rPr>
              <a:t>A</a:t>
            </a:r>
            <a:r>
              <a:rPr lang="zh-CN" altLang="en-US" sz="2400" dirty="0">
                <a:solidFill>
                  <a:schemeClr val="tx1"/>
                </a:solidFill>
              </a:rPr>
              <a:t>的值为</a:t>
            </a:r>
            <a:r>
              <a:rPr lang="en-US" altLang="zh-CN" sz="2400" dirty="0">
                <a:solidFill>
                  <a:schemeClr val="tx1"/>
                </a:solidFill>
              </a:rPr>
              <a:t>1900</a:t>
            </a:r>
            <a:r>
              <a:rPr lang="zh-CN" altLang="en-US" sz="2400" dirty="0">
                <a:solidFill>
                  <a:schemeClr val="tx1"/>
                </a:solidFill>
              </a:rPr>
              <a:t>，</a:t>
            </a:r>
            <a:r>
              <a:rPr lang="en-US" altLang="zh-CN" sz="2400" dirty="0">
                <a:solidFill>
                  <a:schemeClr val="tx1"/>
                </a:solidFill>
              </a:rPr>
              <a:t>B</a:t>
            </a:r>
            <a:r>
              <a:rPr lang="zh-CN" altLang="en-US" sz="2400" dirty="0">
                <a:solidFill>
                  <a:schemeClr val="tx1"/>
                </a:solidFill>
              </a:rPr>
              <a:t>的值为</a:t>
            </a:r>
            <a:r>
              <a:rPr lang="en-US" altLang="zh-CN" sz="2400" dirty="0">
                <a:solidFill>
                  <a:schemeClr val="tx1"/>
                </a:solidFill>
              </a:rPr>
              <a:t>1000</a:t>
            </a:r>
            <a:r>
              <a:rPr lang="zh-CN" altLang="en-US" sz="2400" dirty="0">
                <a:solidFill>
                  <a:schemeClr val="tx1"/>
                </a:solidFill>
              </a:rPr>
              <a:t>。</a:t>
            </a:r>
          </a:p>
          <a:p>
            <a:pPr algn="l" eaLnBrk="1" hangingPunct="1">
              <a:lnSpc>
                <a:spcPct val="120000"/>
              </a:lnSpc>
              <a:spcBef>
                <a:spcPct val="20000"/>
              </a:spcBef>
            </a:pPr>
            <a:r>
              <a:rPr lang="zh-CN" altLang="en-US" sz="2400" dirty="0">
                <a:solidFill>
                  <a:schemeClr val="tx1"/>
                </a:solidFill>
              </a:rPr>
              <a:t>     </a:t>
            </a:r>
          </a:p>
        </p:txBody>
      </p:sp>
      <p:sp>
        <p:nvSpPr>
          <p:cNvPr id="16" name="Rectangle 14"/>
          <p:cNvSpPr>
            <a:spLocks noChangeArrowheads="1"/>
          </p:cNvSpPr>
          <p:nvPr/>
        </p:nvSpPr>
        <p:spPr bwMode="auto">
          <a:xfrm>
            <a:off x="5047455" y="4971906"/>
            <a:ext cx="646567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20000"/>
              </a:lnSpc>
              <a:spcBef>
                <a:spcPct val="20000"/>
              </a:spcBef>
            </a:pPr>
            <a:r>
              <a:rPr lang="en-US" altLang="zh-CN" sz="2400" dirty="0">
                <a:solidFill>
                  <a:schemeClr val="tx1"/>
                </a:solidFill>
              </a:rPr>
              <a:t>    </a:t>
            </a:r>
            <a:r>
              <a:rPr lang="zh-CN" altLang="en-US" sz="2400" dirty="0">
                <a:solidFill>
                  <a:schemeClr val="tx1"/>
                </a:solidFill>
              </a:rPr>
              <a:t>这两种操作方式都使系统进入</a:t>
            </a:r>
            <a:r>
              <a:rPr lang="zh-CN" altLang="en-US" sz="2400" dirty="0">
                <a:solidFill>
                  <a:srgbClr val="FF3300"/>
                </a:solidFill>
              </a:rPr>
              <a:t>不一致状态</a:t>
            </a:r>
            <a:r>
              <a:rPr lang="zh-CN" altLang="en-US" sz="2400" dirty="0">
                <a:solidFill>
                  <a:schemeClr val="tx1"/>
                </a:solidFill>
              </a:rPr>
              <a:t>，因此都是错误的操作。</a:t>
            </a:r>
          </a:p>
        </p:txBody>
      </p:sp>
    </p:spTree>
    <p:extLst>
      <p:ext uri="{BB962C8B-B14F-4D97-AF65-F5344CB8AC3E}">
        <p14:creationId xmlns:p14="http://schemas.microsoft.com/office/powerpoint/2010/main" val="2364434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blinds(horizontal)">
                                      <p:cBhvr>
                                        <p:cTn id="12" dur="500"/>
                                        <p:tgtEl>
                                          <p:spTgt spid="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blinds(horizontal)">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xEl>
                                              <p:pRg st="1" end="1"/>
                                            </p:txEl>
                                          </p:spTgt>
                                        </p:tgtEl>
                                        <p:attrNameLst>
                                          <p:attrName>style.visibility</p:attrName>
                                        </p:attrNameLst>
                                      </p:cBhvr>
                                      <p:to>
                                        <p:strVal val="visible"/>
                                      </p:to>
                                    </p:set>
                                    <p:animEffect transition="in" filter="blinds(horizontal)">
                                      <p:cBhvr>
                                        <p:cTn id="22" dur="500"/>
                                        <p:tgtEl>
                                          <p:spTgt spid="1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animEffect transition="in" filter="blinds(horizontal)">
                                      <p:cBhvr>
                                        <p:cTn id="27" dur="500"/>
                                        <p:tgtEl>
                                          <p:spTgt spid="1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9.3.2 </a:t>
            </a:r>
            <a:r>
              <a:rPr lang="zh-CN" altLang="en-US" sz="2800" b="1" dirty="0">
                <a:solidFill>
                  <a:schemeClr val="bg1"/>
                </a:solidFill>
                <a:latin typeface="微软雅黑" panose="020B0503020204020204" pitchFamily="34" charset="-122"/>
                <a:ea typeface="微软雅黑" panose="020B0503020204020204" pitchFamily="34" charset="-122"/>
              </a:rPr>
              <a:t>恢复的原则和实现方法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540328" y="1097973"/>
            <a:ext cx="10754590" cy="4724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5000"/>
              </a:lnSpc>
              <a:spcBef>
                <a:spcPct val="45000"/>
              </a:spcBef>
              <a:buClr>
                <a:srgbClr val="C00000"/>
              </a:buClr>
              <a:buFont typeface="Wingdings" panose="05000000000000000000" pitchFamily="2" charset="2"/>
              <a:buChar char="Ø"/>
            </a:pPr>
            <a:r>
              <a:rPr lang="zh-CN" altLang="en-US" b="1" dirty="0" smtClean="0">
                <a:solidFill>
                  <a:srgbClr val="000066"/>
                </a:solidFill>
              </a:rPr>
              <a:t>恢复操作的基本原则：</a:t>
            </a:r>
            <a:r>
              <a:rPr lang="zh-CN" altLang="en-US" b="1" dirty="0" smtClean="0">
                <a:solidFill>
                  <a:srgbClr val="CC3300"/>
                </a:solidFill>
              </a:rPr>
              <a:t>冗余</a:t>
            </a:r>
          </a:p>
          <a:p>
            <a:pPr lvl="1" eaLnBrk="1" hangingPunct="1">
              <a:lnSpc>
                <a:spcPct val="105000"/>
              </a:lnSpc>
              <a:spcBef>
                <a:spcPct val="45000"/>
              </a:spcBef>
            </a:pPr>
            <a:r>
              <a:rPr lang="zh-CN" altLang="en-US" b="1" dirty="0" smtClean="0">
                <a:solidFill>
                  <a:srgbClr val="000066"/>
                </a:solidFill>
              </a:rPr>
              <a:t>利用存储在系统其它地方的冗余数据来重建数据库中已被破坏或不正确的那部分数据。</a:t>
            </a:r>
          </a:p>
          <a:p>
            <a:pPr lvl="1" eaLnBrk="1" hangingPunct="1">
              <a:lnSpc>
                <a:spcPct val="105000"/>
              </a:lnSpc>
              <a:spcBef>
                <a:spcPct val="45000"/>
              </a:spcBef>
            </a:pPr>
            <a:endParaRPr lang="zh-CN" altLang="en-US" b="1" dirty="0" smtClean="0">
              <a:solidFill>
                <a:srgbClr val="000066"/>
              </a:solidFill>
            </a:endParaRPr>
          </a:p>
          <a:p>
            <a:pPr eaLnBrk="1" hangingPunct="1">
              <a:lnSpc>
                <a:spcPct val="105000"/>
              </a:lnSpc>
              <a:spcBef>
                <a:spcPct val="45000"/>
              </a:spcBef>
              <a:buClr>
                <a:srgbClr val="C00000"/>
              </a:buClr>
              <a:buFont typeface="Wingdings" panose="05000000000000000000" pitchFamily="2" charset="2"/>
              <a:buChar char="Ø"/>
            </a:pPr>
            <a:r>
              <a:rPr lang="zh-CN" altLang="en-US" b="1" dirty="0" smtClean="0">
                <a:solidFill>
                  <a:srgbClr val="000066"/>
                </a:solidFill>
              </a:rPr>
              <a:t>恢复的实现技术：</a:t>
            </a:r>
            <a:r>
              <a:rPr lang="zh-CN" altLang="en-US" b="1" dirty="0" smtClean="0">
                <a:solidFill>
                  <a:srgbClr val="CC3300"/>
                </a:solidFill>
              </a:rPr>
              <a:t>复杂</a:t>
            </a:r>
          </a:p>
          <a:p>
            <a:pPr lvl="1" eaLnBrk="1" hangingPunct="1">
              <a:lnSpc>
                <a:spcPct val="105000"/>
              </a:lnSpc>
              <a:spcBef>
                <a:spcPct val="45000"/>
              </a:spcBef>
            </a:pPr>
            <a:r>
              <a:rPr lang="zh-CN" altLang="en-US" b="1" dirty="0" smtClean="0">
                <a:solidFill>
                  <a:srgbClr val="000066"/>
                </a:solidFill>
              </a:rPr>
              <a:t>一个大型数据库产品，恢复子系统的代码要占全部代码的</a:t>
            </a:r>
            <a:r>
              <a:rPr lang="en-US" altLang="zh-CN" b="1" dirty="0" smtClean="0">
                <a:solidFill>
                  <a:srgbClr val="000066"/>
                </a:solidFill>
              </a:rPr>
              <a:t>10%</a:t>
            </a:r>
            <a:r>
              <a:rPr lang="zh-CN" altLang="en-US" b="1" dirty="0" smtClean="0">
                <a:solidFill>
                  <a:srgbClr val="000066"/>
                </a:solidFill>
              </a:rPr>
              <a:t>以上。</a:t>
            </a:r>
            <a:endParaRPr lang="zh-CN" altLang="en-US" b="1" dirty="0" smtClean="0">
              <a:solidFill>
                <a:srgbClr val="000066"/>
              </a:solidFill>
            </a:endParaRPr>
          </a:p>
        </p:txBody>
      </p:sp>
    </p:spTree>
    <p:extLst>
      <p:ext uri="{BB962C8B-B14F-4D97-AF65-F5344CB8AC3E}">
        <p14:creationId xmlns:p14="http://schemas.microsoft.com/office/powerpoint/2010/main" val="3441128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checkerboard(across)">
                                      <p:cBhvr>
                                        <p:cTn id="15" dur="500"/>
                                        <p:tgtEl>
                                          <p:spTgt spid="5">
                                            <p:txEl>
                                              <p:pRg st="3" end="3"/>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checkerboard(across)">
                                      <p:cBhvr>
                                        <p:cTn id="1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9.3.2 </a:t>
            </a:r>
            <a:r>
              <a:rPr lang="zh-CN" altLang="en-US" sz="2800" b="1" dirty="0">
                <a:solidFill>
                  <a:schemeClr val="bg1"/>
                </a:solidFill>
                <a:latin typeface="微软雅黑" panose="020B0503020204020204" pitchFamily="34" charset="-122"/>
                <a:ea typeface="微软雅黑" panose="020B0503020204020204" pitchFamily="34" charset="-122"/>
              </a:rPr>
              <a:t>恢复的原则和实现方法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374795" y="744382"/>
            <a:ext cx="10909732"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spcBef>
                <a:spcPct val="5000"/>
              </a:spcBef>
              <a:buFontTx/>
              <a:buNone/>
            </a:pPr>
            <a:r>
              <a:rPr lang="zh-CN" altLang="en-US" sz="2400" b="1" dirty="0" smtClean="0">
                <a:solidFill>
                  <a:srgbClr val="000066"/>
                </a:solidFill>
                <a:latin typeface="宋体" panose="02010600030101010101" pitchFamily="2" charset="-122"/>
              </a:rPr>
              <a:t>数据库恢复具体实现方法：</a:t>
            </a:r>
          </a:p>
          <a:p>
            <a:pPr lvl="1" eaLnBrk="1" hangingPunct="1">
              <a:lnSpc>
                <a:spcPct val="150000"/>
              </a:lnSpc>
              <a:spcBef>
                <a:spcPct val="5000"/>
              </a:spcBef>
              <a:buFontTx/>
              <a:buNone/>
            </a:pPr>
            <a:r>
              <a:rPr lang="en-US" altLang="zh-CN" b="1" dirty="0" smtClean="0">
                <a:solidFill>
                  <a:srgbClr val="000066"/>
                </a:solidFill>
                <a:latin typeface="宋体" panose="02010600030101010101" pitchFamily="2" charset="-122"/>
              </a:rPr>
              <a:t>1. </a:t>
            </a:r>
            <a:r>
              <a:rPr lang="zh-CN" altLang="en-US" b="1" dirty="0" smtClean="0">
                <a:solidFill>
                  <a:srgbClr val="000066"/>
                </a:solidFill>
                <a:latin typeface="宋体" panose="02010600030101010101" pitchFamily="2" charset="-122"/>
              </a:rPr>
              <a:t>转储和建立日志；</a:t>
            </a:r>
          </a:p>
          <a:p>
            <a:pPr lvl="2" eaLnBrk="1" hangingPunct="1">
              <a:lnSpc>
                <a:spcPct val="150000"/>
              </a:lnSpc>
              <a:spcBef>
                <a:spcPct val="5000"/>
              </a:spcBef>
              <a:buClr>
                <a:srgbClr val="C00000"/>
              </a:buClr>
              <a:buFont typeface="Wingdings" panose="05000000000000000000" pitchFamily="2" charset="2"/>
              <a:buChar char="n"/>
            </a:pPr>
            <a:r>
              <a:rPr lang="zh-CN" altLang="en-US" b="1" dirty="0" smtClean="0">
                <a:solidFill>
                  <a:srgbClr val="CC3300"/>
                </a:solidFill>
                <a:latin typeface="宋体" panose="02010600030101010101" pitchFamily="2" charset="-122"/>
              </a:rPr>
              <a:t>数据转储：</a:t>
            </a:r>
            <a:r>
              <a:rPr lang="zh-CN" altLang="en-US" b="1" dirty="0" smtClean="0">
                <a:solidFill>
                  <a:srgbClr val="000066"/>
                </a:solidFill>
                <a:latin typeface="宋体" panose="02010600030101010101" pitchFamily="2" charset="-122"/>
              </a:rPr>
              <a:t>定期地将整个数据库复制到磁带或另一个磁盘。</a:t>
            </a:r>
          </a:p>
          <a:p>
            <a:pPr lvl="2" eaLnBrk="1" hangingPunct="1">
              <a:lnSpc>
                <a:spcPct val="150000"/>
              </a:lnSpc>
              <a:spcBef>
                <a:spcPct val="5000"/>
              </a:spcBef>
              <a:buClr>
                <a:srgbClr val="C00000"/>
              </a:buClr>
              <a:buFont typeface="Wingdings" panose="05000000000000000000" pitchFamily="2" charset="2"/>
              <a:buChar char="n"/>
            </a:pPr>
            <a:r>
              <a:rPr lang="zh-CN" altLang="en-US" b="1" dirty="0" smtClean="0">
                <a:solidFill>
                  <a:srgbClr val="CC3300"/>
                </a:solidFill>
                <a:latin typeface="宋体" panose="02010600030101010101" pitchFamily="2" charset="-122"/>
              </a:rPr>
              <a:t>登录日志文件</a:t>
            </a:r>
            <a:r>
              <a:rPr lang="zh-CN" altLang="en-US" b="1" dirty="0" smtClean="0">
                <a:solidFill>
                  <a:srgbClr val="000066"/>
                </a:solidFill>
                <a:latin typeface="宋体" panose="02010600030101010101" pitchFamily="2" charset="-122"/>
              </a:rPr>
              <a:t>：记录事务对数据库的更新操作</a:t>
            </a:r>
          </a:p>
          <a:p>
            <a:pPr lvl="1" eaLnBrk="1" hangingPunct="1">
              <a:lnSpc>
                <a:spcPct val="150000"/>
              </a:lnSpc>
              <a:spcBef>
                <a:spcPct val="5000"/>
              </a:spcBef>
              <a:buFontTx/>
              <a:buNone/>
            </a:pPr>
            <a:r>
              <a:rPr lang="en-US" altLang="zh-CN" b="1" dirty="0" smtClean="0">
                <a:solidFill>
                  <a:srgbClr val="000066"/>
                </a:solidFill>
                <a:latin typeface="宋体" panose="02010600030101010101" pitchFamily="2" charset="-122"/>
              </a:rPr>
              <a:t>2. </a:t>
            </a:r>
            <a:r>
              <a:rPr lang="zh-CN" altLang="en-US" b="1" dirty="0" smtClean="0">
                <a:solidFill>
                  <a:srgbClr val="000066"/>
                </a:solidFill>
                <a:latin typeface="宋体" panose="02010600030101010101" pitchFamily="2" charset="-122"/>
              </a:rPr>
              <a:t>数据库恢复</a:t>
            </a:r>
          </a:p>
          <a:p>
            <a:pPr lvl="2" eaLnBrk="1" hangingPunct="1">
              <a:lnSpc>
                <a:spcPct val="150000"/>
              </a:lnSpc>
              <a:spcBef>
                <a:spcPct val="5000"/>
              </a:spcBef>
              <a:buClr>
                <a:srgbClr val="C00000"/>
              </a:buClr>
              <a:buFont typeface="Wingdings" panose="05000000000000000000" pitchFamily="2" charset="2"/>
              <a:buChar char="n"/>
            </a:pPr>
            <a:r>
              <a:rPr lang="en-US" altLang="zh-CN" b="1" dirty="0" smtClean="0">
                <a:solidFill>
                  <a:srgbClr val="CC3300"/>
                </a:solidFill>
                <a:latin typeface="宋体" panose="02010600030101010101" pitchFamily="2" charset="-122"/>
              </a:rPr>
              <a:t>UNDO</a:t>
            </a:r>
            <a:r>
              <a:rPr lang="zh-CN" altLang="en-US" b="1" dirty="0" smtClean="0">
                <a:solidFill>
                  <a:srgbClr val="CC3300"/>
                </a:solidFill>
                <a:latin typeface="宋体" panose="02010600030101010101" pitchFamily="2" charset="-122"/>
              </a:rPr>
              <a:t>：</a:t>
            </a:r>
            <a:r>
              <a:rPr lang="zh-CN" altLang="en-US" b="1" dirty="0" smtClean="0">
                <a:solidFill>
                  <a:schemeClr val="accent2"/>
                </a:solidFill>
                <a:latin typeface="宋体" panose="02010600030101010101" pitchFamily="2" charset="-122"/>
              </a:rPr>
              <a:t>数据库未被破坏，但某些数据不可靠，受到怀疑，只要撤销所有不可靠的修改，把数据库恢复到正确的状态。</a:t>
            </a:r>
            <a:r>
              <a:rPr lang="zh-CN" altLang="en-US" b="1" dirty="0" smtClean="0">
                <a:solidFill>
                  <a:srgbClr val="000066"/>
                </a:solidFill>
                <a:latin typeface="宋体" panose="02010600030101010101" pitchFamily="2" charset="-122"/>
              </a:rPr>
              <a:t> </a:t>
            </a:r>
          </a:p>
          <a:p>
            <a:pPr lvl="2" eaLnBrk="1" hangingPunct="1">
              <a:lnSpc>
                <a:spcPct val="150000"/>
              </a:lnSpc>
              <a:spcBef>
                <a:spcPct val="5000"/>
              </a:spcBef>
              <a:buClr>
                <a:srgbClr val="C00000"/>
              </a:buClr>
              <a:buFont typeface="Wingdings" panose="05000000000000000000" pitchFamily="2" charset="2"/>
              <a:buChar char="n"/>
            </a:pPr>
            <a:r>
              <a:rPr lang="en-US" altLang="zh-CN" b="1" dirty="0" smtClean="0">
                <a:solidFill>
                  <a:srgbClr val="CC3300"/>
                </a:solidFill>
                <a:latin typeface="宋体" panose="02010600030101010101" pitchFamily="2" charset="-122"/>
              </a:rPr>
              <a:t>REDO</a:t>
            </a:r>
            <a:r>
              <a:rPr lang="zh-CN" altLang="en-US" b="1" dirty="0" smtClean="0">
                <a:solidFill>
                  <a:srgbClr val="000066"/>
                </a:solidFill>
                <a:latin typeface="宋体" panose="02010600030101010101" pitchFamily="2" charset="-122"/>
              </a:rPr>
              <a:t>：</a:t>
            </a:r>
            <a:r>
              <a:rPr lang="zh-CN" altLang="en-US" b="1" dirty="0" smtClean="0">
                <a:solidFill>
                  <a:schemeClr val="accent2"/>
                </a:solidFill>
                <a:latin typeface="宋体" panose="02010600030101010101" pitchFamily="2" charset="-122"/>
              </a:rPr>
              <a:t>数据库已被破坏，数据库已不能用了，装入最近一次拷贝的数据库备份到新的磁盘，然后利用日志库执行“重做”处理，将这两个数据库状态之间的所有更新重做一遍。</a:t>
            </a:r>
          </a:p>
          <a:p>
            <a:pPr lvl="1" eaLnBrk="1" hangingPunct="1">
              <a:lnSpc>
                <a:spcPct val="150000"/>
              </a:lnSpc>
              <a:spcBef>
                <a:spcPct val="5000"/>
              </a:spcBef>
              <a:buFontTx/>
              <a:buNone/>
            </a:pPr>
            <a:r>
              <a:rPr lang="zh-CN" altLang="en-US" b="1" dirty="0" smtClean="0">
                <a:solidFill>
                  <a:srgbClr val="000066"/>
                </a:solidFill>
                <a:latin typeface="宋体" panose="02010600030101010101" pitchFamily="2" charset="-122"/>
              </a:rPr>
              <a:t>　　</a:t>
            </a:r>
            <a:endParaRPr lang="zh-CN" altLang="en-US" b="1" dirty="0" smtClean="0">
              <a:solidFill>
                <a:srgbClr val="000066"/>
              </a:solidFill>
              <a:latin typeface="宋体" panose="02010600030101010101" pitchFamily="2" charset="-122"/>
            </a:endParaRPr>
          </a:p>
        </p:txBody>
      </p:sp>
    </p:spTree>
    <p:extLst>
      <p:ext uri="{BB962C8B-B14F-4D97-AF65-F5344CB8AC3E}">
        <p14:creationId xmlns:p14="http://schemas.microsoft.com/office/powerpoint/2010/main" val="2103729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9.3.3 </a:t>
            </a:r>
            <a:r>
              <a:rPr lang="zh-CN" altLang="en-US" sz="2800" b="1" dirty="0">
                <a:solidFill>
                  <a:schemeClr val="bg1"/>
                </a:solidFill>
                <a:latin typeface="微软雅黑" panose="020B0503020204020204" pitchFamily="34" charset="-122"/>
                <a:ea typeface="微软雅黑" panose="020B0503020204020204" pitchFamily="34" charset="-122"/>
              </a:rPr>
              <a:t>故障类型和恢复方法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380999" y="865094"/>
            <a:ext cx="10315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zh-CN" altLang="en-US" dirty="0">
                <a:solidFill>
                  <a:srgbClr val="CC3300"/>
                </a:solidFill>
                <a:latin typeface="Tahoma" panose="020B0604030504040204" pitchFamily="34" charset="0"/>
                <a:ea typeface="宋体" panose="02010600030101010101" pitchFamily="2" charset="-122"/>
              </a:rPr>
              <a:t>一</a:t>
            </a:r>
            <a:r>
              <a:rPr kumimoji="1" lang="en-US" altLang="zh-CN" dirty="0">
                <a:solidFill>
                  <a:srgbClr val="CC3300"/>
                </a:solidFill>
                <a:latin typeface="Tahoma" panose="020B0604030504040204" pitchFamily="34" charset="0"/>
                <a:ea typeface="宋体" panose="02010600030101010101" pitchFamily="2" charset="-122"/>
              </a:rPr>
              <a:t>. </a:t>
            </a:r>
            <a:r>
              <a:rPr kumimoji="1" lang="zh-CN" altLang="en-US" dirty="0">
                <a:solidFill>
                  <a:srgbClr val="CC3300"/>
                </a:solidFill>
                <a:latin typeface="Tahoma" panose="020B0604030504040204" pitchFamily="34" charset="0"/>
                <a:ea typeface="宋体" panose="02010600030101010101" pitchFamily="2" charset="-122"/>
              </a:rPr>
              <a:t>事务故障</a:t>
            </a:r>
          </a:p>
        </p:txBody>
      </p:sp>
      <p:sp>
        <p:nvSpPr>
          <p:cNvPr id="6" name="Rectangle 4"/>
          <p:cNvSpPr>
            <a:spLocks noChangeArrowheads="1"/>
          </p:cNvSpPr>
          <p:nvPr/>
        </p:nvSpPr>
        <p:spPr bwMode="auto">
          <a:xfrm>
            <a:off x="552666" y="1600200"/>
            <a:ext cx="1108666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marL="457200" indent="-457200" algn="l" eaLnBrk="1" hangingPunct="1">
              <a:spcBef>
                <a:spcPct val="20000"/>
              </a:spcBef>
              <a:buClr>
                <a:srgbClr val="C00000"/>
              </a:buClr>
              <a:buFont typeface="Wingdings" panose="05000000000000000000" pitchFamily="2" charset="2"/>
              <a:buChar char="Ø"/>
            </a:pPr>
            <a:r>
              <a:rPr lang="zh-CN" altLang="en-US" sz="2800" dirty="0">
                <a:solidFill>
                  <a:srgbClr val="000066"/>
                </a:solidFill>
                <a:latin typeface="Arial" panose="020B0604020202020204" pitchFamily="34" charset="0"/>
                <a:ea typeface="宋体" panose="02010600030101010101" pitchFamily="2" charset="-122"/>
              </a:rPr>
              <a:t>某个事务在运行过程中由于种种原因未运行至正常终点</a:t>
            </a:r>
            <a:r>
              <a:rPr lang="en-US" altLang="zh-CN" sz="2800" dirty="0">
                <a:solidFill>
                  <a:srgbClr val="000066"/>
                </a:solidFill>
                <a:latin typeface="Arial" panose="020B0604020202020204" pitchFamily="34" charset="0"/>
                <a:ea typeface="宋体" panose="02010600030101010101" pitchFamily="2" charset="-122"/>
              </a:rPr>
              <a:t>(COMMIT</a:t>
            </a:r>
            <a:r>
              <a:rPr lang="zh-CN" altLang="en-US" sz="2800" dirty="0">
                <a:solidFill>
                  <a:srgbClr val="000066"/>
                </a:solidFill>
                <a:latin typeface="Arial" panose="020B0604020202020204" pitchFamily="34" charset="0"/>
                <a:ea typeface="宋体" panose="02010600030101010101" pitchFamily="2" charset="-122"/>
              </a:rPr>
              <a:t>或显示</a:t>
            </a:r>
            <a:r>
              <a:rPr lang="en-US" altLang="zh-CN" sz="2800" dirty="0">
                <a:solidFill>
                  <a:srgbClr val="000066"/>
                </a:solidFill>
                <a:latin typeface="Arial" panose="020B0604020202020204" pitchFamily="34" charset="0"/>
                <a:ea typeface="宋体" panose="02010600030101010101" pitchFamily="2" charset="-122"/>
              </a:rPr>
              <a:t>ROLLBACK)</a:t>
            </a:r>
            <a:r>
              <a:rPr lang="zh-CN" altLang="en-US" sz="2800" dirty="0">
                <a:solidFill>
                  <a:srgbClr val="000066"/>
                </a:solidFill>
                <a:latin typeface="Arial" panose="020B0604020202020204" pitchFamily="34" charset="0"/>
                <a:ea typeface="宋体" panose="02010600030101010101" pitchFamily="2" charset="-122"/>
              </a:rPr>
              <a:t>就夭折了。</a:t>
            </a:r>
          </a:p>
          <a:p>
            <a:pPr marL="457200" indent="-457200" algn="l" eaLnBrk="1" hangingPunct="1">
              <a:spcBef>
                <a:spcPct val="50000"/>
              </a:spcBef>
              <a:buClr>
                <a:srgbClr val="C00000"/>
              </a:buClr>
              <a:buFont typeface="Wingdings" panose="05000000000000000000" pitchFamily="2" charset="2"/>
              <a:buChar char="Ø"/>
            </a:pPr>
            <a:r>
              <a:rPr lang="zh-CN" altLang="en-US" dirty="0">
                <a:solidFill>
                  <a:srgbClr val="CC3300"/>
                </a:solidFill>
                <a:latin typeface="Arial" panose="020B0604020202020204" pitchFamily="34" charset="0"/>
                <a:ea typeface="宋体" panose="02010600030101010101" pitchFamily="2" charset="-122"/>
              </a:rPr>
              <a:t>常见原因</a:t>
            </a:r>
            <a:r>
              <a:rPr lang="zh-CN" altLang="en-US" dirty="0">
                <a:solidFill>
                  <a:srgbClr val="000066"/>
                </a:solidFill>
                <a:latin typeface="Arial" panose="020B0604020202020204" pitchFamily="34" charset="0"/>
                <a:ea typeface="宋体" panose="02010600030101010101" pitchFamily="2" charset="-122"/>
              </a:rPr>
              <a:t>：</a:t>
            </a:r>
          </a:p>
          <a:p>
            <a:pPr lvl="1" algn="l" eaLnBrk="1" hangingPunct="1">
              <a:spcBef>
                <a:spcPct val="20000"/>
              </a:spcBef>
              <a:buFontTx/>
              <a:buChar char="–"/>
            </a:pPr>
            <a:r>
              <a:rPr lang="zh-CN" altLang="en-US" sz="2800" dirty="0">
                <a:solidFill>
                  <a:srgbClr val="000066"/>
                </a:solidFill>
                <a:latin typeface="Arial" panose="020B0604020202020204" pitchFamily="34" charset="0"/>
                <a:ea typeface="宋体" panose="02010600030101010101" pitchFamily="2" charset="-122"/>
              </a:rPr>
              <a:t>输入数据有误；</a:t>
            </a:r>
          </a:p>
          <a:p>
            <a:pPr lvl="1" algn="l" eaLnBrk="1" hangingPunct="1">
              <a:spcBef>
                <a:spcPct val="20000"/>
              </a:spcBef>
              <a:buFontTx/>
              <a:buChar char="–"/>
            </a:pPr>
            <a:r>
              <a:rPr lang="zh-CN" altLang="en-US" sz="2800" dirty="0">
                <a:solidFill>
                  <a:srgbClr val="000066"/>
                </a:solidFill>
                <a:latin typeface="Arial" panose="020B0604020202020204" pitchFamily="34" charset="0"/>
                <a:ea typeface="宋体" panose="02010600030101010101" pitchFamily="2" charset="-122"/>
              </a:rPr>
              <a:t>运算溢出；</a:t>
            </a:r>
          </a:p>
          <a:p>
            <a:pPr lvl="1" algn="l" eaLnBrk="1" hangingPunct="1">
              <a:spcBef>
                <a:spcPct val="20000"/>
              </a:spcBef>
              <a:buFontTx/>
              <a:buChar char="–"/>
            </a:pPr>
            <a:r>
              <a:rPr lang="zh-CN" altLang="en-US" sz="2800" dirty="0">
                <a:solidFill>
                  <a:srgbClr val="000066"/>
                </a:solidFill>
                <a:latin typeface="Arial" panose="020B0604020202020204" pitchFamily="34" charset="0"/>
                <a:ea typeface="宋体" panose="02010600030101010101" pitchFamily="2" charset="-122"/>
              </a:rPr>
              <a:t>违反了某些完整性限制；</a:t>
            </a:r>
          </a:p>
          <a:p>
            <a:pPr lvl="1" algn="l" eaLnBrk="1" hangingPunct="1">
              <a:spcBef>
                <a:spcPct val="20000"/>
              </a:spcBef>
              <a:buFontTx/>
              <a:buChar char="–"/>
            </a:pPr>
            <a:r>
              <a:rPr lang="zh-CN" altLang="en-US" sz="2800" dirty="0">
                <a:solidFill>
                  <a:srgbClr val="000066"/>
                </a:solidFill>
                <a:latin typeface="Arial" panose="020B0604020202020204" pitchFamily="34" charset="0"/>
                <a:ea typeface="宋体" panose="02010600030101010101" pitchFamily="2" charset="-122"/>
              </a:rPr>
              <a:t>某些应用程序出错；</a:t>
            </a:r>
          </a:p>
          <a:p>
            <a:pPr lvl="1" algn="l" eaLnBrk="1" hangingPunct="1">
              <a:spcBef>
                <a:spcPct val="20000"/>
              </a:spcBef>
              <a:buFontTx/>
              <a:buChar char="–"/>
            </a:pPr>
            <a:r>
              <a:rPr lang="zh-CN" altLang="en-US" sz="2800" dirty="0">
                <a:solidFill>
                  <a:srgbClr val="000066"/>
                </a:solidFill>
                <a:latin typeface="Arial" panose="020B0604020202020204" pitchFamily="34" charset="0"/>
                <a:ea typeface="宋体" panose="02010600030101010101" pitchFamily="2" charset="-122"/>
              </a:rPr>
              <a:t>并行事务发生死锁等。</a:t>
            </a:r>
          </a:p>
        </p:txBody>
      </p:sp>
    </p:spTree>
    <p:extLst>
      <p:ext uri="{BB962C8B-B14F-4D97-AF65-F5344CB8AC3E}">
        <p14:creationId xmlns:p14="http://schemas.microsoft.com/office/powerpoint/2010/main" val="2762896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checkerboard(across)">
                                      <p:cBhvr>
                                        <p:cTn id="15" dur="500"/>
                                        <p:tgtEl>
                                          <p:spTgt spid="6">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checkerboard(across)">
                                      <p:cBhvr>
                                        <p:cTn id="18" dur="500"/>
                                        <p:tgtEl>
                                          <p:spTgt spid="6">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checkerboard(across)">
                                      <p:cBhvr>
                                        <p:cTn id="21" dur="500"/>
                                        <p:tgtEl>
                                          <p:spTgt spid="6">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checkerboard(across)">
                                      <p:cBhvr>
                                        <p:cTn id="24" dur="500"/>
                                        <p:tgtEl>
                                          <p:spTgt spid="6">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checkerboard(across)">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9.3.3 </a:t>
            </a:r>
            <a:r>
              <a:rPr lang="zh-CN" altLang="en-US" sz="2800" b="1" dirty="0">
                <a:solidFill>
                  <a:schemeClr val="bg1"/>
                </a:solidFill>
                <a:latin typeface="微软雅黑" panose="020B0503020204020204" pitchFamily="34" charset="-122"/>
                <a:ea typeface="微软雅黑" panose="020B0503020204020204" pitchFamily="34" charset="-122"/>
              </a:rPr>
              <a:t>故障类型和恢复方法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322551" y="744382"/>
            <a:ext cx="11013930" cy="5791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spcBef>
                <a:spcPts val="0"/>
              </a:spcBef>
              <a:buFontTx/>
              <a:buNone/>
            </a:pPr>
            <a:r>
              <a:rPr lang="zh-CN" altLang="en-US" sz="2000" b="1" smtClean="0">
                <a:solidFill>
                  <a:srgbClr val="000066"/>
                </a:solidFill>
              </a:rPr>
              <a:t>例如</a:t>
            </a:r>
            <a:r>
              <a:rPr lang="en-US" altLang="zh-CN" sz="2000" b="1" smtClean="0">
                <a:solidFill>
                  <a:srgbClr val="000066"/>
                </a:solidFill>
              </a:rPr>
              <a:t>: </a:t>
            </a:r>
            <a:r>
              <a:rPr lang="zh-CN" altLang="en-US" sz="2000" b="1" smtClean="0">
                <a:solidFill>
                  <a:srgbClr val="000066"/>
                </a:solidFill>
              </a:rPr>
              <a:t>银行转账事务，这个事务把一笔金额从一个账户甲转给另一个账户乙。</a:t>
            </a:r>
          </a:p>
          <a:p>
            <a:pPr eaLnBrk="1" hangingPunct="1">
              <a:lnSpc>
                <a:spcPct val="110000"/>
              </a:lnSpc>
              <a:spcBef>
                <a:spcPts val="0"/>
              </a:spcBef>
              <a:buFontTx/>
              <a:buNone/>
            </a:pPr>
            <a:r>
              <a:rPr lang="zh-CN" altLang="en-US" sz="2000" b="1" smtClean="0">
                <a:solidFill>
                  <a:srgbClr val="000066"/>
                </a:solidFill>
              </a:rPr>
              <a:t>     </a:t>
            </a:r>
            <a:r>
              <a:rPr lang="en-US" altLang="zh-CN" sz="2000" b="1" smtClean="0">
                <a:solidFill>
                  <a:srgbClr val="000066"/>
                </a:solidFill>
              </a:rPr>
              <a:t>BEGIN TRANSACTION</a:t>
            </a:r>
          </a:p>
          <a:p>
            <a:pPr eaLnBrk="1" hangingPunct="1">
              <a:lnSpc>
                <a:spcPct val="110000"/>
              </a:lnSpc>
              <a:spcBef>
                <a:spcPts val="0"/>
              </a:spcBef>
              <a:buFontTx/>
              <a:buNone/>
            </a:pPr>
            <a:r>
              <a:rPr lang="en-US" altLang="zh-CN" sz="2000" b="1" smtClean="0">
                <a:solidFill>
                  <a:srgbClr val="000066"/>
                </a:solidFill>
              </a:rPr>
              <a:t>        </a:t>
            </a:r>
            <a:r>
              <a:rPr lang="zh-CN" altLang="en-US" sz="2000" b="1" smtClean="0">
                <a:solidFill>
                  <a:srgbClr val="000066"/>
                </a:solidFill>
              </a:rPr>
              <a:t>读账户甲的余额</a:t>
            </a:r>
            <a:r>
              <a:rPr lang="en-US" altLang="zh-CN" sz="2000" b="1" smtClean="0">
                <a:solidFill>
                  <a:srgbClr val="000066"/>
                </a:solidFill>
              </a:rPr>
              <a:t>BALANCE</a:t>
            </a:r>
            <a:r>
              <a:rPr lang="zh-CN" altLang="en-US" sz="2000" b="1" smtClean="0">
                <a:solidFill>
                  <a:srgbClr val="000066"/>
                </a:solidFill>
              </a:rPr>
              <a:t>；</a:t>
            </a:r>
          </a:p>
          <a:p>
            <a:pPr eaLnBrk="1" hangingPunct="1">
              <a:lnSpc>
                <a:spcPct val="110000"/>
              </a:lnSpc>
              <a:spcBef>
                <a:spcPts val="0"/>
              </a:spcBef>
              <a:buFontTx/>
              <a:buNone/>
            </a:pPr>
            <a:r>
              <a:rPr lang="zh-CN" altLang="en-US" sz="2000" b="1" smtClean="0">
                <a:solidFill>
                  <a:srgbClr val="000066"/>
                </a:solidFill>
              </a:rPr>
              <a:t>        </a:t>
            </a:r>
            <a:r>
              <a:rPr lang="en-US" altLang="zh-CN" sz="2000" b="1" smtClean="0">
                <a:solidFill>
                  <a:srgbClr val="000066"/>
                </a:solidFill>
              </a:rPr>
              <a:t>BALANCE=BALANCE-AMOUNT</a:t>
            </a:r>
            <a:r>
              <a:rPr lang="zh-CN" altLang="en-US" sz="2000" b="1" smtClean="0">
                <a:solidFill>
                  <a:srgbClr val="000066"/>
                </a:solidFill>
              </a:rPr>
              <a:t>；</a:t>
            </a:r>
            <a:r>
              <a:rPr lang="en-US" altLang="zh-CN" sz="2000" b="1" smtClean="0">
                <a:solidFill>
                  <a:srgbClr val="000066"/>
                </a:solidFill>
              </a:rPr>
              <a:t>(AMOUNT </a:t>
            </a:r>
            <a:r>
              <a:rPr lang="zh-CN" altLang="en-US" sz="2000" b="1" smtClean="0">
                <a:solidFill>
                  <a:srgbClr val="000066"/>
                </a:solidFill>
              </a:rPr>
              <a:t>为转账金额</a:t>
            </a:r>
            <a:r>
              <a:rPr lang="en-US" altLang="zh-CN" sz="2000" b="1" smtClean="0">
                <a:solidFill>
                  <a:srgbClr val="000066"/>
                </a:solidFill>
              </a:rPr>
              <a:t>)</a:t>
            </a:r>
          </a:p>
          <a:p>
            <a:pPr eaLnBrk="1" hangingPunct="1">
              <a:lnSpc>
                <a:spcPct val="110000"/>
              </a:lnSpc>
              <a:spcBef>
                <a:spcPts val="0"/>
              </a:spcBef>
              <a:buFontTx/>
              <a:buNone/>
            </a:pPr>
            <a:r>
              <a:rPr lang="en-US" altLang="zh-CN" sz="2000" b="1" smtClean="0">
                <a:solidFill>
                  <a:srgbClr val="000066"/>
                </a:solidFill>
              </a:rPr>
              <a:t>       </a:t>
            </a:r>
            <a:r>
              <a:rPr lang="zh-CN" altLang="en-US" sz="2000" b="1" smtClean="0">
                <a:solidFill>
                  <a:srgbClr val="000066"/>
                </a:solidFill>
              </a:rPr>
              <a:t>写回</a:t>
            </a:r>
            <a:r>
              <a:rPr lang="en-US" altLang="zh-CN" sz="2000" b="1" smtClean="0">
                <a:solidFill>
                  <a:srgbClr val="000066"/>
                </a:solidFill>
              </a:rPr>
              <a:t>BALANCE</a:t>
            </a:r>
            <a:r>
              <a:rPr lang="zh-CN" altLang="en-US" sz="2000" b="1" smtClean="0">
                <a:solidFill>
                  <a:srgbClr val="000066"/>
                </a:solidFill>
              </a:rPr>
              <a:t>；</a:t>
            </a:r>
          </a:p>
          <a:p>
            <a:pPr eaLnBrk="1" hangingPunct="1">
              <a:lnSpc>
                <a:spcPct val="110000"/>
              </a:lnSpc>
              <a:spcBef>
                <a:spcPts val="0"/>
              </a:spcBef>
              <a:buFontTx/>
              <a:buNone/>
            </a:pPr>
            <a:r>
              <a:rPr lang="zh-CN" altLang="en-US" sz="2000" b="1" smtClean="0">
                <a:solidFill>
                  <a:srgbClr val="000066"/>
                </a:solidFill>
              </a:rPr>
              <a:t>       </a:t>
            </a:r>
            <a:r>
              <a:rPr lang="en-US" altLang="zh-CN" sz="2000" b="1" smtClean="0">
                <a:solidFill>
                  <a:srgbClr val="000066"/>
                </a:solidFill>
              </a:rPr>
              <a:t>IF(BALANCE &lt; 0 ) THEN</a:t>
            </a:r>
          </a:p>
          <a:p>
            <a:pPr eaLnBrk="1" hangingPunct="1">
              <a:lnSpc>
                <a:spcPct val="110000"/>
              </a:lnSpc>
              <a:spcBef>
                <a:spcPts val="0"/>
              </a:spcBef>
              <a:buFontTx/>
              <a:buNone/>
            </a:pPr>
            <a:r>
              <a:rPr lang="en-US" altLang="zh-CN" sz="2000" b="1" smtClean="0">
                <a:solidFill>
                  <a:srgbClr val="000066"/>
                </a:solidFill>
              </a:rPr>
              <a:t>       {</a:t>
            </a:r>
          </a:p>
          <a:p>
            <a:pPr eaLnBrk="1" hangingPunct="1">
              <a:lnSpc>
                <a:spcPct val="110000"/>
              </a:lnSpc>
              <a:spcBef>
                <a:spcPts val="0"/>
              </a:spcBef>
              <a:buFontTx/>
              <a:buNone/>
            </a:pPr>
            <a:r>
              <a:rPr lang="en-US" altLang="zh-CN" sz="2000" b="1" smtClean="0">
                <a:solidFill>
                  <a:srgbClr val="000066"/>
                </a:solidFill>
              </a:rPr>
              <a:t>            </a:t>
            </a:r>
            <a:r>
              <a:rPr lang="zh-CN" altLang="en-US" sz="2000" b="1" smtClean="0">
                <a:solidFill>
                  <a:srgbClr val="000066"/>
                </a:solidFill>
              </a:rPr>
              <a:t>打印</a:t>
            </a:r>
            <a:r>
              <a:rPr lang="en-US" altLang="zh-CN" sz="2000" b="1" smtClean="0">
                <a:solidFill>
                  <a:srgbClr val="000066"/>
                </a:solidFill>
              </a:rPr>
              <a:t>'</a:t>
            </a:r>
            <a:r>
              <a:rPr lang="zh-CN" altLang="en-US" sz="2000" b="1" smtClean="0">
                <a:solidFill>
                  <a:srgbClr val="000066"/>
                </a:solidFill>
              </a:rPr>
              <a:t>金额不足，不能转账</a:t>
            </a:r>
            <a:r>
              <a:rPr lang="en-US" altLang="zh-CN" sz="2000" b="1" smtClean="0">
                <a:solidFill>
                  <a:srgbClr val="000066"/>
                </a:solidFill>
              </a:rPr>
              <a:t>'</a:t>
            </a:r>
            <a:r>
              <a:rPr lang="zh-CN" altLang="en-US" sz="2000" b="1" smtClean="0">
                <a:solidFill>
                  <a:srgbClr val="000066"/>
                </a:solidFill>
              </a:rPr>
              <a:t>；</a:t>
            </a:r>
          </a:p>
          <a:p>
            <a:pPr eaLnBrk="1" hangingPunct="1">
              <a:lnSpc>
                <a:spcPct val="110000"/>
              </a:lnSpc>
              <a:spcBef>
                <a:spcPts val="0"/>
              </a:spcBef>
              <a:buFontTx/>
              <a:buNone/>
            </a:pPr>
            <a:r>
              <a:rPr lang="zh-CN" altLang="en-US" sz="2000" b="1" smtClean="0">
                <a:solidFill>
                  <a:srgbClr val="000066"/>
                </a:solidFill>
              </a:rPr>
              <a:t>            </a:t>
            </a:r>
            <a:r>
              <a:rPr lang="en-US" altLang="zh-CN" sz="2000" b="1" smtClean="0">
                <a:solidFill>
                  <a:srgbClr val="000066"/>
                </a:solidFill>
              </a:rPr>
              <a:t>ROLLBACK</a:t>
            </a:r>
            <a:r>
              <a:rPr lang="zh-CN" altLang="en-US" sz="2000" b="1" smtClean="0">
                <a:solidFill>
                  <a:srgbClr val="000066"/>
                </a:solidFill>
              </a:rPr>
              <a:t>；</a:t>
            </a:r>
            <a:r>
              <a:rPr lang="en-US" altLang="zh-CN" sz="2000" b="1" smtClean="0">
                <a:solidFill>
                  <a:srgbClr val="000066"/>
                </a:solidFill>
              </a:rPr>
              <a:t>(</a:t>
            </a:r>
            <a:r>
              <a:rPr lang="zh-CN" altLang="en-US" sz="2000" b="1" smtClean="0">
                <a:solidFill>
                  <a:srgbClr val="000066"/>
                </a:solidFill>
              </a:rPr>
              <a:t>撤销刚才的修改，恢复事务</a:t>
            </a:r>
            <a:r>
              <a:rPr lang="en-US" altLang="zh-CN" sz="2000" b="1" smtClean="0">
                <a:solidFill>
                  <a:srgbClr val="000066"/>
                </a:solidFill>
              </a:rPr>
              <a:t>)</a:t>
            </a:r>
          </a:p>
          <a:p>
            <a:pPr eaLnBrk="1" hangingPunct="1">
              <a:lnSpc>
                <a:spcPct val="110000"/>
              </a:lnSpc>
              <a:spcBef>
                <a:spcPts val="0"/>
              </a:spcBef>
              <a:buFontTx/>
              <a:buNone/>
            </a:pPr>
            <a:r>
              <a:rPr lang="en-US" altLang="zh-CN" sz="2000" b="1" smtClean="0">
                <a:solidFill>
                  <a:srgbClr val="000066"/>
                </a:solidFill>
              </a:rPr>
              <a:t>        }</a:t>
            </a:r>
          </a:p>
          <a:p>
            <a:pPr eaLnBrk="1" hangingPunct="1">
              <a:lnSpc>
                <a:spcPct val="110000"/>
              </a:lnSpc>
              <a:spcBef>
                <a:spcPts val="0"/>
              </a:spcBef>
              <a:buFontTx/>
              <a:buNone/>
            </a:pPr>
            <a:r>
              <a:rPr lang="en-US" altLang="zh-CN" sz="2000" b="1" smtClean="0">
                <a:solidFill>
                  <a:srgbClr val="000066"/>
                </a:solidFill>
              </a:rPr>
              <a:t>        ELSE</a:t>
            </a:r>
          </a:p>
          <a:p>
            <a:pPr eaLnBrk="1" hangingPunct="1">
              <a:lnSpc>
                <a:spcPct val="110000"/>
              </a:lnSpc>
              <a:spcBef>
                <a:spcPts val="0"/>
              </a:spcBef>
              <a:buFontTx/>
              <a:buNone/>
            </a:pPr>
            <a:r>
              <a:rPr lang="en-US" altLang="zh-CN" sz="2000" b="1" smtClean="0">
                <a:solidFill>
                  <a:srgbClr val="000066"/>
                </a:solidFill>
              </a:rPr>
              <a:t>        {</a:t>
            </a:r>
          </a:p>
          <a:p>
            <a:pPr eaLnBrk="1" hangingPunct="1">
              <a:lnSpc>
                <a:spcPct val="110000"/>
              </a:lnSpc>
              <a:spcBef>
                <a:spcPts val="0"/>
              </a:spcBef>
              <a:buFontTx/>
              <a:buNone/>
            </a:pPr>
            <a:r>
              <a:rPr lang="en-US" altLang="zh-CN" sz="2000" b="1" smtClean="0">
                <a:solidFill>
                  <a:srgbClr val="000066"/>
                </a:solidFill>
              </a:rPr>
              <a:t>            </a:t>
            </a:r>
            <a:r>
              <a:rPr lang="zh-CN" altLang="en-US" sz="2000" b="1" smtClean="0">
                <a:solidFill>
                  <a:srgbClr val="000066"/>
                </a:solidFill>
              </a:rPr>
              <a:t>读账户乙的余额</a:t>
            </a:r>
            <a:r>
              <a:rPr lang="en-US" altLang="zh-CN" sz="2000" b="1" smtClean="0">
                <a:solidFill>
                  <a:srgbClr val="000066"/>
                </a:solidFill>
              </a:rPr>
              <a:t>BALANCE1</a:t>
            </a:r>
            <a:r>
              <a:rPr lang="zh-CN" altLang="en-US" sz="2000" b="1" smtClean="0">
                <a:solidFill>
                  <a:srgbClr val="000066"/>
                </a:solidFill>
              </a:rPr>
              <a:t>；</a:t>
            </a:r>
          </a:p>
          <a:p>
            <a:pPr eaLnBrk="1" hangingPunct="1">
              <a:lnSpc>
                <a:spcPct val="110000"/>
              </a:lnSpc>
              <a:spcBef>
                <a:spcPts val="0"/>
              </a:spcBef>
              <a:buFontTx/>
              <a:buNone/>
            </a:pPr>
            <a:r>
              <a:rPr lang="zh-CN" altLang="en-US" sz="2000" b="1" smtClean="0">
                <a:solidFill>
                  <a:srgbClr val="000066"/>
                </a:solidFill>
              </a:rPr>
              <a:t>            </a:t>
            </a:r>
            <a:r>
              <a:rPr lang="en-US" altLang="zh-CN" sz="2000" b="1" smtClean="0">
                <a:solidFill>
                  <a:srgbClr val="000066"/>
                </a:solidFill>
              </a:rPr>
              <a:t>BALANCE1=BALANCE1+AMOUNT</a:t>
            </a:r>
            <a:r>
              <a:rPr lang="zh-CN" altLang="en-US" sz="2000" b="1" smtClean="0">
                <a:solidFill>
                  <a:srgbClr val="000066"/>
                </a:solidFill>
              </a:rPr>
              <a:t>；</a:t>
            </a:r>
          </a:p>
          <a:p>
            <a:pPr eaLnBrk="1" hangingPunct="1">
              <a:lnSpc>
                <a:spcPct val="110000"/>
              </a:lnSpc>
              <a:spcBef>
                <a:spcPts val="0"/>
              </a:spcBef>
              <a:buFontTx/>
              <a:buNone/>
            </a:pPr>
            <a:r>
              <a:rPr lang="zh-CN" altLang="en-US" sz="2000" b="1" smtClean="0">
                <a:solidFill>
                  <a:srgbClr val="000066"/>
                </a:solidFill>
              </a:rPr>
              <a:t>            写回</a:t>
            </a:r>
            <a:r>
              <a:rPr lang="en-US" altLang="zh-CN" sz="2000" b="1" smtClean="0">
                <a:solidFill>
                  <a:srgbClr val="000066"/>
                </a:solidFill>
              </a:rPr>
              <a:t>BALANCE1</a:t>
            </a:r>
            <a:r>
              <a:rPr lang="zh-CN" altLang="en-US" sz="2000" b="1" smtClean="0">
                <a:solidFill>
                  <a:srgbClr val="000066"/>
                </a:solidFill>
              </a:rPr>
              <a:t>；</a:t>
            </a:r>
          </a:p>
          <a:p>
            <a:pPr eaLnBrk="1" hangingPunct="1">
              <a:lnSpc>
                <a:spcPct val="110000"/>
              </a:lnSpc>
              <a:spcBef>
                <a:spcPts val="0"/>
              </a:spcBef>
              <a:buFontTx/>
              <a:buNone/>
            </a:pPr>
            <a:r>
              <a:rPr lang="zh-CN" altLang="en-US" sz="2000" b="1" smtClean="0">
                <a:solidFill>
                  <a:srgbClr val="000066"/>
                </a:solidFill>
              </a:rPr>
              <a:t>            </a:t>
            </a:r>
            <a:r>
              <a:rPr lang="en-US" altLang="zh-CN" sz="2000" b="1" smtClean="0">
                <a:solidFill>
                  <a:srgbClr val="000066"/>
                </a:solidFill>
              </a:rPr>
              <a:t>COMMIT</a:t>
            </a:r>
            <a:r>
              <a:rPr lang="zh-CN" altLang="en-US" sz="2000" b="1" smtClean="0">
                <a:solidFill>
                  <a:srgbClr val="000066"/>
                </a:solidFill>
              </a:rPr>
              <a:t>；</a:t>
            </a:r>
          </a:p>
          <a:p>
            <a:pPr eaLnBrk="1" hangingPunct="1">
              <a:lnSpc>
                <a:spcPct val="110000"/>
              </a:lnSpc>
              <a:spcBef>
                <a:spcPts val="0"/>
              </a:spcBef>
              <a:buFontTx/>
              <a:buNone/>
            </a:pPr>
            <a:r>
              <a:rPr lang="zh-CN" altLang="en-US" sz="2000" b="1" smtClean="0">
                <a:solidFill>
                  <a:srgbClr val="000066"/>
                </a:solidFill>
              </a:rPr>
              <a:t>        </a:t>
            </a:r>
            <a:r>
              <a:rPr lang="en-US" altLang="zh-CN" sz="2000" b="1" smtClean="0">
                <a:solidFill>
                  <a:srgbClr val="000066"/>
                </a:solidFill>
              </a:rPr>
              <a:t>}</a:t>
            </a:r>
          </a:p>
          <a:p>
            <a:pPr eaLnBrk="1" hangingPunct="1">
              <a:lnSpc>
                <a:spcPct val="110000"/>
              </a:lnSpc>
              <a:spcBef>
                <a:spcPts val="0"/>
              </a:spcBef>
              <a:buFontTx/>
              <a:buNone/>
            </a:pPr>
            <a:endParaRPr lang="en-US" altLang="zh-CN" sz="2000" b="1" smtClean="0">
              <a:solidFill>
                <a:srgbClr val="000066"/>
              </a:solidFill>
            </a:endParaRPr>
          </a:p>
        </p:txBody>
      </p:sp>
    </p:spTree>
    <p:extLst>
      <p:ext uri="{BB962C8B-B14F-4D97-AF65-F5344CB8AC3E}">
        <p14:creationId xmlns:p14="http://schemas.microsoft.com/office/powerpoint/2010/main" val="3441741500"/>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9.3.3 </a:t>
            </a:r>
            <a:r>
              <a:rPr lang="zh-CN" altLang="en-US" sz="2800" b="1" dirty="0">
                <a:solidFill>
                  <a:schemeClr val="bg1"/>
                </a:solidFill>
                <a:latin typeface="微软雅黑" panose="020B0503020204020204" pitchFamily="34" charset="-122"/>
                <a:ea typeface="微软雅黑" panose="020B0503020204020204" pitchFamily="34" charset="-122"/>
              </a:rPr>
              <a:t>故障类型和恢复方法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481444" y="1056080"/>
            <a:ext cx="10958945" cy="487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5000"/>
              </a:lnSpc>
              <a:spcBef>
                <a:spcPct val="50000"/>
              </a:spcBef>
              <a:buClr>
                <a:srgbClr val="C00000"/>
              </a:buClr>
              <a:buFont typeface="Wingdings" panose="05000000000000000000" pitchFamily="2" charset="2"/>
              <a:buChar char="Ø"/>
            </a:pPr>
            <a:r>
              <a:rPr lang="zh-CN" altLang="en-US" b="1" dirty="0" smtClean="0">
                <a:solidFill>
                  <a:srgbClr val="000066"/>
                </a:solidFill>
              </a:rPr>
              <a:t>事务内部故障有的是可以通过事务程序本身发现的，但有些是非预期的，则不能由事务程序处理。</a:t>
            </a:r>
          </a:p>
          <a:p>
            <a:pPr eaLnBrk="1" hangingPunct="1">
              <a:lnSpc>
                <a:spcPct val="105000"/>
              </a:lnSpc>
              <a:spcBef>
                <a:spcPct val="50000"/>
              </a:spcBef>
              <a:buClr>
                <a:srgbClr val="C00000"/>
              </a:buClr>
              <a:buFont typeface="Wingdings" panose="05000000000000000000" pitchFamily="2" charset="2"/>
              <a:buChar char="Ø"/>
            </a:pPr>
            <a:r>
              <a:rPr lang="zh-CN" altLang="en-US" b="1" dirty="0" smtClean="0">
                <a:solidFill>
                  <a:srgbClr val="000066"/>
                </a:solidFill>
              </a:rPr>
              <a:t>发生事务故障时，夭折的事务可能已把对数据库的部分修改写回磁盘。</a:t>
            </a:r>
          </a:p>
          <a:p>
            <a:pPr eaLnBrk="1" hangingPunct="1">
              <a:lnSpc>
                <a:spcPct val="105000"/>
              </a:lnSpc>
              <a:spcBef>
                <a:spcPct val="50000"/>
              </a:spcBef>
              <a:buClr>
                <a:srgbClr val="C00000"/>
              </a:buClr>
              <a:buFont typeface="Wingdings" panose="05000000000000000000" pitchFamily="2" charset="2"/>
              <a:buChar char="Ø"/>
            </a:pPr>
            <a:r>
              <a:rPr lang="zh-CN" altLang="en-US" b="1" dirty="0" smtClean="0">
                <a:solidFill>
                  <a:srgbClr val="CC3300"/>
                </a:solidFill>
              </a:rPr>
              <a:t>事务故障的恢复：撤消事务（</a:t>
            </a:r>
            <a:r>
              <a:rPr lang="en-US" altLang="zh-CN" b="1" dirty="0" smtClean="0">
                <a:solidFill>
                  <a:srgbClr val="CC3300"/>
                </a:solidFill>
              </a:rPr>
              <a:t>UNDO</a:t>
            </a:r>
            <a:r>
              <a:rPr lang="zh-CN" altLang="en-US" b="1" dirty="0" smtClean="0">
                <a:solidFill>
                  <a:srgbClr val="CC3300"/>
                </a:solidFill>
              </a:rPr>
              <a:t>）</a:t>
            </a:r>
          </a:p>
          <a:p>
            <a:pPr lvl="1" eaLnBrk="1" hangingPunct="1">
              <a:lnSpc>
                <a:spcPct val="105000"/>
              </a:lnSpc>
              <a:spcBef>
                <a:spcPct val="50000"/>
              </a:spcBef>
            </a:pPr>
            <a:r>
              <a:rPr lang="zh-CN" altLang="en-US" sz="2600" b="1" dirty="0" smtClean="0">
                <a:solidFill>
                  <a:srgbClr val="000066"/>
                </a:solidFill>
              </a:rPr>
              <a:t>在不影响其他事务运行情况下，强行回滚该事务，清除该事务对数据库的所有修改，使得这个事务象根本没有启动过一样。</a:t>
            </a:r>
            <a:endParaRPr lang="zh-CN" altLang="en-US" sz="2600" b="1" dirty="0" smtClean="0">
              <a:solidFill>
                <a:srgbClr val="000066"/>
              </a:solidFill>
            </a:endParaRPr>
          </a:p>
        </p:txBody>
      </p:sp>
      <p:sp>
        <p:nvSpPr>
          <p:cNvPr id="6" name="Rectangle 4"/>
          <p:cNvSpPr>
            <a:spLocks noChangeArrowheads="1"/>
          </p:cNvSpPr>
          <p:nvPr/>
        </p:nvSpPr>
        <p:spPr bwMode="auto">
          <a:xfrm>
            <a:off x="827375" y="5179725"/>
            <a:ext cx="8346287"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20000"/>
              </a:lnSpc>
              <a:spcBef>
                <a:spcPct val="20000"/>
              </a:spcBef>
              <a:buClr>
                <a:srgbClr val="FFFF66"/>
              </a:buClr>
            </a:pPr>
            <a:r>
              <a:rPr lang="zh-CN" altLang="en-US" sz="2000" dirty="0">
                <a:solidFill>
                  <a:srgbClr val="000066"/>
                </a:solidFill>
                <a:latin typeface="Arial" panose="020B0604020202020204" pitchFamily="34" charset="0"/>
                <a:ea typeface="宋体" panose="02010600030101010101" pitchFamily="2" charset="-122"/>
              </a:rPr>
              <a:t>事务故障的恢复由系统自动完成，不需要用户干预。</a:t>
            </a:r>
          </a:p>
        </p:txBody>
      </p:sp>
    </p:spTree>
    <p:extLst>
      <p:ext uri="{BB962C8B-B14F-4D97-AF65-F5344CB8AC3E}">
        <p14:creationId xmlns:p14="http://schemas.microsoft.com/office/powerpoint/2010/main" val="15189464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dissolv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9.3.3 </a:t>
            </a:r>
            <a:r>
              <a:rPr lang="zh-CN" altLang="en-US" sz="2800" b="1" dirty="0">
                <a:solidFill>
                  <a:schemeClr val="bg1"/>
                </a:solidFill>
                <a:latin typeface="微软雅黑" panose="020B0503020204020204" pitchFamily="34" charset="-122"/>
                <a:ea typeface="微软雅黑" panose="020B0503020204020204" pitchFamily="34" charset="-122"/>
              </a:rPr>
              <a:t>故障类型和恢复方法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381000" y="1066800"/>
            <a:ext cx="1036542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120000"/>
              </a:lnSpc>
              <a:spcBef>
                <a:spcPct val="20000"/>
              </a:spcBef>
              <a:buClr>
                <a:srgbClr val="FFFF66"/>
              </a:buClr>
            </a:pPr>
            <a:r>
              <a:rPr kumimoji="1" lang="zh-CN" altLang="en-US">
                <a:solidFill>
                  <a:srgbClr val="CC3300"/>
                </a:solidFill>
                <a:latin typeface="Tahoma" panose="020B0604030504040204" pitchFamily="34" charset="0"/>
                <a:ea typeface="宋体" panose="02010600030101010101" pitchFamily="2" charset="-122"/>
              </a:rPr>
              <a:t>二</a:t>
            </a:r>
            <a:r>
              <a:rPr kumimoji="1" lang="en-US" altLang="zh-CN">
                <a:solidFill>
                  <a:srgbClr val="CC3300"/>
                </a:solidFill>
                <a:latin typeface="Tahoma" panose="020B0604030504040204" pitchFamily="34" charset="0"/>
                <a:ea typeface="宋体" panose="02010600030101010101" pitchFamily="2" charset="-122"/>
              </a:rPr>
              <a:t>. </a:t>
            </a:r>
            <a:r>
              <a:rPr kumimoji="1" lang="zh-CN" altLang="en-US">
                <a:solidFill>
                  <a:srgbClr val="CC3300"/>
                </a:solidFill>
                <a:latin typeface="Tahoma" panose="020B0604030504040204" pitchFamily="34" charset="0"/>
                <a:ea typeface="宋体" panose="02010600030101010101" pitchFamily="2" charset="-122"/>
              </a:rPr>
              <a:t>系统故障（软故障）</a:t>
            </a:r>
          </a:p>
        </p:txBody>
      </p:sp>
      <p:sp>
        <p:nvSpPr>
          <p:cNvPr id="6" name="Rectangle 4"/>
          <p:cNvSpPr txBox="1">
            <a:spLocks noChangeArrowheads="1"/>
          </p:cNvSpPr>
          <p:nvPr/>
        </p:nvSpPr>
        <p:spPr bwMode="auto">
          <a:xfrm>
            <a:off x="533399" y="1752600"/>
            <a:ext cx="10771909" cy="441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spcBef>
                <a:spcPct val="0"/>
              </a:spcBef>
              <a:buClr>
                <a:srgbClr val="C00000"/>
              </a:buClr>
              <a:buFont typeface="Wingdings" panose="05000000000000000000" pitchFamily="2" charset="2"/>
              <a:buChar char="Ø"/>
            </a:pPr>
            <a:r>
              <a:rPr lang="zh-CN" altLang="en-US" b="1" dirty="0" smtClean="0">
                <a:solidFill>
                  <a:srgbClr val="000066"/>
                </a:solidFill>
              </a:rPr>
              <a:t>造成系统停止运转的任何事件，使得系统要重新启动。内存中数据库缓冲区的信息将全部丢失，而外部存储设备上的数据不受影响，所有运行事务非正常终止。</a:t>
            </a:r>
          </a:p>
          <a:p>
            <a:pPr eaLnBrk="1" hangingPunct="1">
              <a:lnSpc>
                <a:spcPct val="120000"/>
              </a:lnSpc>
              <a:spcBef>
                <a:spcPct val="50000"/>
              </a:spcBef>
              <a:buClr>
                <a:srgbClr val="C00000"/>
              </a:buClr>
              <a:buFont typeface="Wingdings" panose="05000000000000000000" pitchFamily="2" charset="2"/>
              <a:buChar char="Ø"/>
            </a:pPr>
            <a:r>
              <a:rPr lang="zh-CN" altLang="en-US" b="1" dirty="0" smtClean="0">
                <a:solidFill>
                  <a:srgbClr val="CC3300"/>
                </a:solidFill>
              </a:rPr>
              <a:t>常见原因</a:t>
            </a:r>
            <a:r>
              <a:rPr lang="zh-CN" altLang="en-US" b="1" dirty="0" smtClean="0">
                <a:solidFill>
                  <a:srgbClr val="000066"/>
                </a:solidFill>
              </a:rPr>
              <a:t>：</a:t>
            </a:r>
          </a:p>
          <a:p>
            <a:pPr lvl="1" eaLnBrk="1" hangingPunct="1">
              <a:lnSpc>
                <a:spcPct val="120000"/>
              </a:lnSpc>
            </a:pPr>
            <a:r>
              <a:rPr lang="zh-CN" altLang="en-US" b="1" dirty="0" smtClean="0">
                <a:solidFill>
                  <a:srgbClr val="000066"/>
                </a:solidFill>
              </a:rPr>
              <a:t>特定类型的硬件错误（</a:t>
            </a:r>
            <a:r>
              <a:rPr lang="en-US" altLang="zh-CN" b="1" dirty="0" smtClean="0">
                <a:solidFill>
                  <a:srgbClr val="000066"/>
                </a:solidFill>
              </a:rPr>
              <a:t>CPU</a:t>
            </a:r>
            <a:r>
              <a:rPr lang="zh-CN" altLang="en-US" b="1" dirty="0" smtClean="0">
                <a:solidFill>
                  <a:srgbClr val="000066"/>
                </a:solidFill>
              </a:rPr>
              <a:t>故障）；</a:t>
            </a:r>
          </a:p>
          <a:p>
            <a:pPr lvl="1" eaLnBrk="1" hangingPunct="1">
              <a:lnSpc>
                <a:spcPct val="120000"/>
              </a:lnSpc>
            </a:pPr>
            <a:r>
              <a:rPr lang="zh-CN" altLang="en-US" b="1" dirty="0" smtClean="0">
                <a:solidFill>
                  <a:srgbClr val="000066"/>
                </a:solidFill>
              </a:rPr>
              <a:t>操作系统故障；</a:t>
            </a:r>
          </a:p>
          <a:p>
            <a:pPr lvl="1" eaLnBrk="1" hangingPunct="1">
              <a:lnSpc>
                <a:spcPct val="120000"/>
              </a:lnSpc>
            </a:pPr>
            <a:r>
              <a:rPr lang="en-US" altLang="zh-CN" b="1" dirty="0" smtClean="0">
                <a:solidFill>
                  <a:srgbClr val="000066"/>
                </a:solidFill>
              </a:rPr>
              <a:t>DBMS</a:t>
            </a:r>
            <a:r>
              <a:rPr lang="zh-CN" altLang="en-US" b="1" dirty="0" smtClean="0">
                <a:solidFill>
                  <a:srgbClr val="000066"/>
                </a:solidFill>
              </a:rPr>
              <a:t>代码错误；</a:t>
            </a:r>
          </a:p>
          <a:p>
            <a:pPr lvl="1" eaLnBrk="1" hangingPunct="1">
              <a:lnSpc>
                <a:spcPct val="120000"/>
              </a:lnSpc>
            </a:pPr>
            <a:r>
              <a:rPr lang="zh-CN" altLang="en-US" b="1" dirty="0" smtClean="0">
                <a:solidFill>
                  <a:srgbClr val="000066"/>
                </a:solidFill>
              </a:rPr>
              <a:t>突然停电等。</a:t>
            </a:r>
            <a:endParaRPr lang="zh-CN" altLang="en-US" b="1" dirty="0" smtClean="0">
              <a:solidFill>
                <a:srgbClr val="000066"/>
              </a:solidFill>
            </a:endParaRPr>
          </a:p>
        </p:txBody>
      </p:sp>
    </p:spTree>
    <p:extLst>
      <p:ext uri="{BB962C8B-B14F-4D97-AF65-F5344CB8AC3E}">
        <p14:creationId xmlns:p14="http://schemas.microsoft.com/office/powerpoint/2010/main" val="33439118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checkerboard(across)">
                                      <p:cBhvr>
                                        <p:cTn id="15" dur="500"/>
                                        <p:tgtEl>
                                          <p:spTgt spid="6">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checkerboard(across)">
                                      <p:cBhvr>
                                        <p:cTn id="18" dur="500"/>
                                        <p:tgtEl>
                                          <p:spTgt spid="6">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checkerboard(across)">
                                      <p:cBhvr>
                                        <p:cTn id="21" dur="500"/>
                                        <p:tgtEl>
                                          <p:spTgt spid="6">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checkerboard(across)">
                                      <p:cBhvr>
                                        <p:cTn id="24"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9.3.3 </a:t>
            </a:r>
            <a:r>
              <a:rPr lang="zh-CN" altLang="en-US" sz="2800" b="1" dirty="0">
                <a:solidFill>
                  <a:schemeClr val="bg1"/>
                </a:solidFill>
                <a:latin typeface="微软雅黑" panose="020B0503020204020204" pitchFamily="34" charset="-122"/>
                <a:ea typeface="微软雅黑" panose="020B0503020204020204" pitchFamily="34" charset="-122"/>
              </a:rPr>
              <a:t>故障类型和恢复方法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585355" y="744382"/>
            <a:ext cx="10626436"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50000"/>
              </a:lnSpc>
              <a:buClr>
                <a:srgbClr val="FFFF66"/>
              </a:buClr>
              <a:buNone/>
            </a:pPr>
            <a:r>
              <a:rPr lang="zh-CN" altLang="en-US" b="1" dirty="0" smtClean="0">
                <a:solidFill>
                  <a:srgbClr val="CC3300"/>
                </a:solidFill>
              </a:rPr>
              <a:t>系统故障的恢复：</a:t>
            </a:r>
          </a:p>
          <a:p>
            <a:pPr lvl="1" eaLnBrk="1" hangingPunct="1">
              <a:lnSpc>
                <a:spcPct val="150000"/>
              </a:lnSpc>
            </a:pPr>
            <a:r>
              <a:rPr lang="zh-CN" altLang="en-US" b="1" dirty="0" smtClean="0">
                <a:solidFill>
                  <a:srgbClr val="CC3300"/>
                </a:solidFill>
              </a:rPr>
              <a:t>清除尚未完成的事务对数据库的所有修改：</a:t>
            </a:r>
          </a:p>
          <a:p>
            <a:pPr lvl="1" eaLnBrk="1" hangingPunct="1">
              <a:lnSpc>
                <a:spcPct val="150000"/>
              </a:lnSpc>
              <a:buFontTx/>
              <a:buNone/>
            </a:pPr>
            <a:r>
              <a:rPr lang="zh-CN" altLang="en-US" b="1" dirty="0" smtClean="0">
                <a:solidFill>
                  <a:srgbClr val="000066"/>
                </a:solidFill>
              </a:rPr>
              <a:t>        系统重新启动时，让所有非正常终止的事务回滚，强行撤消（</a:t>
            </a:r>
            <a:r>
              <a:rPr lang="en-US" altLang="zh-CN" b="1" dirty="0" smtClean="0">
                <a:solidFill>
                  <a:srgbClr val="FF3300"/>
                </a:solidFill>
              </a:rPr>
              <a:t>UNDO</a:t>
            </a:r>
            <a:r>
              <a:rPr lang="zh-CN" altLang="en-US" b="1" dirty="0" smtClean="0">
                <a:solidFill>
                  <a:srgbClr val="000066"/>
                </a:solidFill>
              </a:rPr>
              <a:t>）所有未完成事务；</a:t>
            </a:r>
          </a:p>
          <a:p>
            <a:pPr eaLnBrk="1" hangingPunct="1">
              <a:lnSpc>
                <a:spcPct val="150000"/>
              </a:lnSpc>
              <a:buFontTx/>
              <a:buNone/>
            </a:pPr>
            <a:endParaRPr lang="zh-CN" altLang="en-US" b="1" dirty="0" smtClean="0">
              <a:solidFill>
                <a:srgbClr val="000066"/>
              </a:solidFill>
            </a:endParaRPr>
          </a:p>
          <a:p>
            <a:pPr lvl="1" eaLnBrk="1" hangingPunct="1">
              <a:lnSpc>
                <a:spcPct val="150000"/>
              </a:lnSpc>
            </a:pPr>
            <a:r>
              <a:rPr lang="zh-CN" altLang="en-US" b="1" dirty="0" smtClean="0">
                <a:solidFill>
                  <a:srgbClr val="CC3300"/>
                </a:solidFill>
              </a:rPr>
              <a:t>将缓冲区中已完成事务提交的结果写入数据库：</a:t>
            </a:r>
          </a:p>
          <a:p>
            <a:pPr lvl="1" eaLnBrk="1" hangingPunct="1">
              <a:lnSpc>
                <a:spcPct val="150000"/>
              </a:lnSpc>
              <a:buFontTx/>
              <a:buNone/>
            </a:pPr>
            <a:r>
              <a:rPr lang="zh-CN" altLang="en-US" b="1" dirty="0" smtClean="0">
                <a:solidFill>
                  <a:srgbClr val="000066"/>
                </a:solidFill>
              </a:rPr>
              <a:t>          系统重新启动时，恢复程序需要重做（</a:t>
            </a:r>
            <a:r>
              <a:rPr lang="en-US" altLang="zh-CN" b="1" dirty="0" smtClean="0">
                <a:solidFill>
                  <a:srgbClr val="FF3300"/>
                </a:solidFill>
              </a:rPr>
              <a:t>REDO</a:t>
            </a:r>
            <a:r>
              <a:rPr lang="zh-CN" altLang="en-US" b="1" dirty="0" smtClean="0">
                <a:solidFill>
                  <a:srgbClr val="000066"/>
                </a:solidFill>
              </a:rPr>
              <a:t>）所有已提交的事务，将数据库恢复到一致状态。</a:t>
            </a:r>
            <a:endParaRPr lang="zh-CN" altLang="en-US" b="1" dirty="0" smtClean="0">
              <a:solidFill>
                <a:srgbClr val="000066"/>
              </a:solidFill>
            </a:endParaRPr>
          </a:p>
        </p:txBody>
      </p:sp>
    </p:spTree>
    <p:extLst>
      <p:ext uri="{BB962C8B-B14F-4D97-AF65-F5344CB8AC3E}">
        <p14:creationId xmlns:p14="http://schemas.microsoft.com/office/powerpoint/2010/main" val="3452910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linds(horizontal)">
                                      <p:cBhvr>
                                        <p:cTn id="15" dur="500"/>
                                        <p:tgtEl>
                                          <p:spTgt spid="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linds(horizontal)">
                                      <p:cBhvr>
                                        <p:cTn id="1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9.3.3 </a:t>
            </a:r>
            <a:r>
              <a:rPr lang="zh-CN" altLang="en-US" sz="2800" b="1" dirty="0">
                <a:solidFill>
                  <a:schemeClr val="bg1"/>
                </a:solidFill>
                <a:latin typeface="微软雅黑" panose="020B0503020204020204" pitchFamily="34" charset="-122"/>
                <a:ea typeface="微软雅黑" panose="020B0503020204020204" pitchFamily="34" charset="-122"/>
              </a:rPr>
              <a:t>故障类型和恢复方法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457199" y="854703"/>
            <a:ext cx="10757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marL="0" indent="0" algn="just" eaLnBrk="1" hangingPunct="1">
              <a:lnSpc>
                <a:spcPct val="90000"/>
              </a:lnSpc>
              <a:spcBef>
                <a:spcPct val="20000"/>
              </a:spcBef>
              <a:buClr>
                <a:srgbClr val="FFFF66"/>
              </a:buClr>
            </a:pPr>
            <a:r>
              <a:rPr kumimoji="1" lang="zh-CN" altLang="en-US" dirty="0">
                <a:solidFill>
                  <a:srgbClr val="000066"/>
                </a:solidFill>
                <a:latin typeface="Tahoma" panose="020B0604030504040204" pitchFamily="34" charset="0"/>
                <a:ea typeface="宋体" panose="02010600030101010101" pitchFamily="2" charset="-122"/>
              </a:rPr>
              <a:t>恢复步骤：</a:t>
            </a:r>
          </a:p>
        </p:txBody>
      </p:sp>
      <p:sp>
        <p:nvSpPr>
          <p:cNvPr id="6" name="Rectangle 4"/>
          <p:cNvSpPr txBox="1">
            <a:spLocks noChangeArrowheads="1"/>
          </p:cNvSpPr>
          <p:nvPr/>
        </p:nvSpPr>
        <p:spPr bwMode="auto">
          <a:xfrm>
            <a:off x="529936" y="1500487"/>
            <a:ext cx="10757867" cy="1524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dirty="0" smtClean="0">
                <a:solidFill>
                  <a:srgbClr val="000066"/>
                </a:solidFill>
              </a:rPr>
              <a:t>1.</a:t>
            </a:r>
            <a:r>
              <a:rPr lang="zh-CN" altLang="en-US" b="1" dirty="0" smtClean="0">
                <a:solidFill>
                  <a:srgbClr val="CC3300"/>
                </a:solidFill>
              </a:rPr>
              <a:t>正向扫描</a:t>
            </a:r>
            <a:r>
              <a:rPr lang="zh-CN" altLang="en-US" b="1" dirty="0" smtClean="0">
                <a:solidFill>
                  <a:srgbClr val="000066"/>
                </a:solidFill>
              </a:rPr>
              <a:t>日志文件（从前向后）</a:t>
            </a:r>
          </a:p>
          <a:p>
            <a:pPr lvl="1" eaLnBrk="1" hangingPunct="1"/>
            <a:r>
              <a:rPr lang="en-US" altLang="zh-CN" b="1" dirty="0" smtClean="0">
                <a:solidFill>
                  <a:srgbClr val="CC3300"/>
                </a:solidFill>
              </a:rPr>
              <a:t>Redo</a:t>
            </a:r>
            <a:r>
              <a:rPr lang="zh-CN" altLang="en-US" b="1" dirty="0" smtClean="0">
                <a:solidFill>
                  <a:srgbClr val="CC3300"/>
                </a:solidFill>
              </a:rPr>
              <a:t>队列</a:t>
            </a:r>
            <a:r>
              <a:rPr lang="en-US" altLang="zh-CN" b="1" dirty="0" smtClean="0">
                <a:solidFill>
                  <a:srgbClr val="000066"/>
                </a:solidFill>
              </a:rPr>
              <a:t>: </a:t>
            </a:r>
            <a:r>
              <a:rPr lang="zh-CN" altLang="en-US" b="1" dirty="0" smtClean="0">
                <a:solidFill>
                  <a:srgbClr val="000066"/>
                </a:solidFill>
              </a:rPr>
              <a:t>在故障发生前已经提交的事务</a:t>
            </a:r>
          </a:p>
          <a:p>
            <a:pPr lvl="1" eaLnBrk="1" hangingPunct="1"/>
            <a:r>
              <a:rPr lang="en-US" altLang="zh-CN" b="1" dirty="0" smtClean="0">
                <a:solidFill>
                  <a:srgbClr val="CC3300"/>
                </a:solidFill>
              </a:rPr>
              <a:t>Undo</a:t>
            </a:r>
            <a:r>
              <a:rPr lang="zh-CN" altLang="en-US" b="1" dirty="0" smtClean="0">
                <a:solidFill>
                  <a:srgbClr val="CC3300"/>
                </a:solidFill>
              </a:rPr>
              <a:t>队列</a:t>
            </a:r>
            <a:r>
              <a:rPr lang="en-US" altLang="zh-CN" b="1" dirty="0" smtClean="0">
                <a:solidFill>
                  <a:srgbClr val="000066"/>
                </a:solidFill>
              </a:rPr>
              <a:t>: </a:t>
            </a:r>
            <a:r>
              <a:rPr lang="zh-CN" altLang="en-US" b="1" dirty="0" smtClean="0">
                <a:solidFill>
                  <a:srgbClr val="000066"/>
                </a:solidFill>
              </a:rPr>
              <a:t>在故障发生时尚未完成的事务</a:t>
            </a:r>
            <a:endParaRPr lang="zh-CN" altLang="en-US" b="1" dirty="0" smtClean="0">
              <a:solidFill>
                <a:srgbClr val="000066"/>
              </a:solidFill>
            </a:endParaRPr>
          </a:p>
        </p:txBody>
      </p:sp>
      <p:sp>
        <p:nvSpPr>
          <p:cNvPr id="7" name="Rectangle 5"/>
          <p:cNvSpPr>
            <a:spLocks noChangeArrowheads="1"/>
          </p:cNvSpPr>
          <p:nvPr/>
        </p:nvSpPr>
        <p:spPr bwMode="auto">
          <a:xfrm>
            <a:off x="200795" y="3024487"/>
            <a:ext cx="11707091"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10000"/>
              </a:lnSpc>
              <a:spcBef>
                <a:spcPct val="20000"/>
              </a:spcBef>
              <a:buClr>
                <a:schemeClr val="accent1"/>
              </a:buClr>
            </a:pPr>
            <a:r>
              <a:rPr kumimoji="1" lang="en-US" altLang="zh-CN" sz="2800" dirty="0">
                <a:solidFill>
                  <a:srgbClr val="000066"/>
                </a:solidFill>
                <a:latin typeface="Tahoma" panose="020B0604030504040204" pitchFamily="34" charset="0"/>
                <a:ea typeface="宋体" panose="02010600030101010101" pitchFamily="2" charset="-122"/>
              </a:rPr>
              <a:t>	2. </a:t>
            </a:r>
            <a:r>
              <a:rPr kumimoji="1" lang="zh-CN" altLang="en-US" sz="2800" dirty="0">
                <a:solidFill>
                  <a:srgbClr val="000066"/>
                </a:solidFill>
                <a:latin typeface="Tahoma" panose="020B0604030504040204" pitchFamily="34" charset="0"/>
                <a:ea typeface="宋体" panose="02010600030101010101" pitchFamily="2" charset="-122"/>
              </a:rPr>
              <a:t>对</a:t>
            </a:r>
            <a:r>
              <a:rPr kumimoji="1" lang="en-US" altLang="zh-CN" sz="2800" dirty="0">
                <a:solidFill>
                  <a:srgbClr val="000066"/>
                </a:solidFill>
                <a:latin typeface="Tahoma" panose="020B0604030504040204" pitchFamily="34" charset="0"/>
                <a:ea typeface="宋体" panose="02010600030101010101" pitchFamily="2" charset="-122"/>
              </a:rPr>
              <a:t>Undo</a:t>
            </a:r>
            <a:r>
              <a:rPr kumimoji="1" lang="zh-CN" altLang="en-US" sz="2800" dirty="0">
                <a:solidFill>
                  <a:srgbClr val="000066"/>
                </a:solidFill>
                <a:latin typeface="Tahoma" panose="020B0604030504040204" pitchFamily="34" charset="0"/>
                <a:ea typeface="宋体" panose="02010600030101010101" pitchFamily="2" charset="-122"/>
              </a:rPr>
              <a:t>队列事务进行</a:t>
            </a:r>
            <a:r>
              <a:rPr kumimoji="1" lang="en-US" altLang="zh-CN" sz="2800" dirty="0">
                <a:solidFill>
                  <a:srgbClr val="000066"/>
                </a:solidFill>
                <a:latin typeface="Tahoma" panose="020B0604030504040204" pitchFamily="34" charset="0"/>
                <a:ea typeface="宋体" panose="02010600030101010101" pitchFamily="2" charset="-122"/>
              </a:rPr>
              <a:t>UNDO</a:t>
            </a:r>
            <a:r>
              <a:rPr kumimoji="1" lang="zh-CN" altLang="en-US" sz="2800" dirty="0">
                <a:solidFill>
                  <a:srgbClr val="000066"/>
                </a:solidFill>
                <a:latin typeface="Tahoma" panose="020B0604030504040204" pitchFamily="34" charset="0"/>
                <a:ea typeface="宋体" panose="02010600030101010101" pitchFamily="2" charset="-122"/>
              </a:rPr>
              <a:t>处理</a:t>
            </a:r>
          </a:p>
          <a:p>
            <a:pPr algn="l" eaLnBrk="1" hangingPunct="1">
              <a:lnSpc>
                <a:spcPct val="110000"/>
              </a:lnSpc>
              <a:spcBef>
                <a:spcPct val="20000"/>
              </a:spcBef>
              <a:buClr>
                <a:schemeClr val="accent1"/>
              </a:buClr>
            </a:pPr>
            <a:r>
              <a:rPr kumimoji="1" lang="zh-CN" altLang="en-US" sz="2800" dirty="0">
                <a:solidFill>
                  <a:srgbClr val="000066"/>
                </a:solidFill>
                <a:latin typeface="Tahoma" panose="020B0604030504040204" pitchFamily="34" charset="0"/>
                <a:ea typeface="宋体" panose="02010600030101010101" pitchFamily="2" charset="-122"/>
              </a:rPr>
              <a:t>    </a:t>
            </a:r>
            <a:r>
              <a:rPr kumimoji="1" lang="zh-CN" altLang="en-US" sz="2600" dirty="0" smtClean="0">
                <a:solidFill>
                  <a:srgbClr val="CC3300"/>
                </a:solidFill>
                <a:latin typeface="Tahoma" panose="020B0604030504040204" pitchFamily="34" charset="0"/>
                <a:ea typeface="宋体" panose="02010600030101010101" pitchFamily="2" charset="-122"/>
              </a:rPr>
              <a:t>反</a:t>
            </a:r>
            <a:r>
              <a:rPr kumimoji="1" lang="zh-CN" altLang="en-US" sz="2600" dirty="0">
                <a:solidFill>
                  <a:srgbClr val="CC3300"/>
                </a:solidFill>
                <a:latin typeface="Tahoma" panose="020B0604030504040204" pitchFamily="34" charset="0"/>
                <a:ea typeface="宋体" panose="02010600030101010101" pitchFamily="2" charset="-122"/>
              </a:rPr>
              <a:t>向扫描</a:t>
            </a:r>
            <a:r>
              <a:rPr kumimoji="1" lang="zh-CN" altLang="en-US" sz="2600" dirty="0">
                <a:solidFill>
                  <a:srgbClr val="000066"/>
                </a:solidFill>
                <a:latin typeface="Tahoma" panose="020B0604030504040204" pitchFamily="34" charset="0"/>
                <a:ea typeface="宋体" panose="02010600030101010101" pitchFamily="2" charset="-122"/>
              </a:rPr>
              <a:t>日志文件，对每个</a:t>
            </a:r>
            <a:r>
              <a:rPr kumimoji="1" lang="en-US" altLang="zh-CN" sz="2600" dirty="0">
                <a:solidFill>
                  <a:srgbClr val="CC3300"/>
                </a:solidFill>
                <a:latin typeface="Tahoma" panose="020B0604030504040204" pitchFamily="34" charset="0"/>
                <a:ea typeface="宋体" panose="02010600030101010101" pitchFamily="2" charset="-122"/>
              </a:rPr>
              <a:t>UNDO</a:t>
            </a:r>
            <a:r>
              <a:rPr kumimoji="1" lang="zh-CN" altLang="en-US" sz="2600" dirty="0">
                <a:solidFill>
                  <a:srgbClr val="000066"/>
                </a:solidFill>
                <a:latin typeface="Tahoma" panose="020B0604030504040204" pitchFamily="34" charset="0"/>
                <a:ea typeface="宋体" panose="02010600030101010101" pitchFamily="2" charset="-122"/>
              </a:rPr>
              <a:t>事务的更新操作执行逆操作，将</a:t>
            </a:r>
            <a:r>
              <a:rPr kumimoji="1" lang="zh-CN" altLang="en-US" sz="2600" dirty="0">
                <a:solidFill>
                  <a:srgbClr val="CC3300"/>
                </a:solidFill>
                <a:latin typeface="Tahoma" panose="020B0604030504040204" pitchFamily="34" charset="0"/>
                <a:ea typeface="宋体" panose="02010600030101010101" pitchFamily="2" charset="-122"/>
              </a:rPr>
              <a:t>更新前的值</a:t>
            </a:r>
            <a:r>
              <a:rPr kumimoji="1" lang="zh-CN" altLang="en-US" sz="2600" dirty="0">
                <a:solidFill>
                  <a:srgbClr val="000066"/>
                </a:solidFill>
                <a:latin typeface="Tahoma" panose="020B0604030504040204" pitchFamily="34" charset="0"/>
                <a:ea typeface="宋体" panose="02010600030101010101" pitchFamily="2" charset="-122"/>
              </a:rPr>
              <a:t>入库。</a:t>
            </a:r>
          </a:p>
          <a:p>
            <a:pPr algn="l" eaLnBrk="1" hangingPunct="1">
              <a:lnSpc>
                <a:spcPct val="110000"/>
              </a:lnSpc>
              <a:spcBef>
                <a:spcPct val="20000"/>
              </a:spcBef>
              <a:buClr>
                <a:schemeClr val="accent1"/>
              </a:buClr>
            </a:pPr>
            <a:r>
              <a:rPr kumimoji="1" lang="zh-CN" altLang="en-US" sz="2800" dirty="0">
                <a:solidFill>
                  <a:srgbClr val="000066"/>
                </a:solidFill>
                <a:latin typeface="Tahoma" panose="020B0604030504040204" pitchFamily="34" charset="0"/>
                <a:ea typeface="宋体" panose="02010600030101010101" pitchFamily="2" charset="-122"/>
              </a:rPr>
              <a:t>   </a:t>
            </a:r>
            <a:r>
              <a:rPr kumimoji="1" lang="en-US" altLang="zh-CN" sz="2800" dirty="0">
                <a:solidFill>
                  <a:srgbClr val="000066"/>
                </a:solidFill>
                <a:latin typeface="Tahoma" panose="020B0604030504040204" pitchFamily="34" charset="0"/>
                <a:ea typeface="宋体" panose="02010600030101010101" pitchFamily="2" charset="-122"/>
              </a:rPr>
              <a:t>3. </a:t>
            </a:r>
            <a:r>
              <a:rPr kumimoji="1" lang="zh-CN" altLang="en-US" sz="2800" dirty="0">
                <a:solidFill>
                  <a:srgbClr val="000066"/>
                </a:solidFill>
                <a:latin typeface="Tahoma" panose="020B0604030504040204" pitchFamily="34" charset="0"/>
                <a:ea typeface="宋体" panose="02010600030101010101" pitchFamily="2" charset="-122"/>
              </a:rPr>
              <a:t>对</a:t>
            </a:r>
            <a:r>
              <a:rPr kumimoji="1" lang="en-US" altLang="zh-CN" sz="2800" dirty="0">
                <a:solidFill>
                  <a:srgbClr val="000066"/>
                </a:solidFill>
                <a:latin typeface="Tahoma" panose="020B0604030504040204" pitchFamily="34" charset="0"/>
                <a:ea typeface="宋体" panose="02010600030101010101" pitchFamily="2" charset="-122"/>
              </a:rPr>
              <a:t>Redo</a:t>
            </a:r>
            <a:r>
              <a:rPr kumimoji="1" lang="zh-CN" altLang="en-US" sz="2800" dirty="0">
                <a:solidFill>
                  <a:srgbClr val="000066"/>
                </a:solidFill>
                <a:latin typeface="Tahoma" panose="020B0604030504040204" pitchFamily="34" charset="0"/>
                <a:ea typeface="宋体" panose="02010600030101010101" pitchFamily="2" charset="-122"/>
              </a:rPr>
              <a:t>队列事务进行</a:t>
            </a:r>
            <a:r>
              <a:rPr kumimoji="1" lang="en-US" altLang="zh-CN" sz="2800" dirty="0">
                <a:solidFill>
                  <a:srgbClr val="000066"/>
                </a:solidFill>
                <a:latin typeface="Tahoma" panose="020B0604030504040204" pitchFamily="34" charset="0"/>
                <a:ea typeface="宋体" panose="02010600030101010101" pitchFamily="2" charset="-122"/>
              </a:rPr>
              <a:t>REDO</a:t>
            </a:r>
            <a:r>
              <a:rPr kumimoji="1" lang="zh-CN" altLang="en-US" sz="2800" dirty="0">
                <a:solidFill>
                  <a:srgbClr val="000066"/>
                </a:solidFill>
                <a:latin typeface="Tahoma" panose="020B0604030504040204" pitchFamily="34" charset="0"/>
                <a:ea typeface="宋体" panose="02010600030101010101" pitchFamily="2" charset="-122"/>
              </a:rPr>
              <a:t>处理</a:t>
            </a:r>
          </a:p>
          <a:p>
            <a:pPr algn="l" eaLnBrk="1" hangingPunct="1">
              <a:lnSpc>
                <a:spcPct val="110000"/>
              </a:lnSpc>
              <a:spcBef>
                <a:spcPct val="20000"/>
              </a:spcBef>
              <a:buClr>
                <a:schemeClr val="accent1"/>
              </a:buClr>
            </a:pPr>
            <a:r>
              <a:rPr kumimoji="1" lang="zh-CN" altLang="en-US" sz="2600" dirty="0">
                <a:solidFill>
                  <a:srgbClr val="000066"/>
                </a:solidFill>
                <a:latin typeface="Tahoma" panose="020B0604030504040204" pitchFamily="34" charset="0"/>
                <a:ea typeface="宋体" panose="02010600030101010101" pitchFamily="2" charset="-122"/>
              </a:rPr>
              <a:t>    </a:t>
            </a:r>
            <a:r>
              <a:rPr kumimoji="1" lang="zh-CN" altLang="en-US" sz="2600" dirty="0" smtClean="0">
                <a:solidFill>
                  <a:srgbClr val="CC3300"/>
                </a:solidFill>
                <a:latin typeface="Tahoma" panose="020B0604030504040204" pitchFamily="34" charset="0"/>
                <a:ea typeface="宋体" panose="02010600030101010101" pitchFamily="2" charset="-122"/>
              </a:rPr>
              <a:t>正</a:t>
            </a:r>
            <a:r>
              <a:rPr kumimoji="1" lang="zh-CN" altLang="en-US" sz="2600" dirty="0">
                <a:solidFill>
                  <a:srgbClr val="CC3300"/>
                </a:solidFill>
                <a:latin typeface="Tahoma" panose="020B0604030504040204" pitchFamily="34" charset="0"/>
                <a:ea typeface="宋体" panose="02010600030101010101" pitchFamily="2" charset="-122"/>
              </a:rPr>
              <a:t>向扫描</a:t>
            </a:r>
            <a:r>
              <a:rPr kumimoji="1" lang="zh-CN" altLang="en-US" sz="2600" dirty="0">
                <a:solidFill>
                  <a:srgbClr val="000066"/>
                </a:solidFill>
                <a:latin typeface="Tahoma" panose="020B0604030504040204" pitchFamily="34" charset="0"/>
                <a:ea typeface="宋体" panose="02010600030101010101" pitchFamily="2" charset="-122"/>
              </a:rPr>
              <a:t>日志文件，对每个</a:t>
            </a:r>
            <a:r>
              <a:rPr kumimoji="1" lang="en-US" altLang="zh-CN" sz="2600" dirty="0">
                <a:solidFill>
                  <a:srgbClr val="CC3300"/>
                </a:solidFill>
                <a:latin typeface="Tahoma" panose="020B0604030504040204" pitchFamily="34" charset="0"/>
                <a:ea typeface="宋体" panose="02010600030101010101" pitchFamily="2" charset="-122"/>
              </a:rPr>
              <a:t>REDO</a:t>
            </a:r>
            <a:r>
              <a:rPr kumimoji="1" lang="zh-CN" altLang="en-US" sz="2600" dirty="0">
                <a:solidFill>
                  <a:srgbClr val="000066"/>
                </a:solidFill>
                <a:latin typeface="Tahoma" panose="020B0604030504040204" pitchFamily="34" charset="0"/>
                <a:ea typeface="宋体" panose="02010600030101010101" pitchFamily="2" charset="-122"/>
              </a:rPr>
              <a:t>事务重新执行登记的操作，将</a:t>
            </a:r>
            <a:r>
              <a:rPr kumimoji="1" lang="zh-CN" altLang="en-US" sz="2600" dirty="0">
                <a:solidFill>
                  <a:srgbClr val="CC3300"/>
                </a:solidFill>
                <a:latin typeface="Tahoma" panose="020B0604030504040204" pitchFamily="34" charset="0"/>
                <a:ea typeface="宋体" panose="02010600030101010101" pitchFamily="2" charset="-122"/>
              </a:rPr>
              <a:t>更新后的值</a:t>
            </a:r>
            <a:r>
              <a:rPr kumimoji="1" lang="zh-CN" altLang="en-US" sz="2600" dirty="0">
                <a:solidFill>
                  <a:srgbClr val="000066"/>
                </a:solidFill>
                <a:latin typeface="Tahoma" panose="020B0604030504040204" pitchFamily="34" charset="0"/>
                <a:ea typeface="宋体" panose="02010600030101010101" pitchFamily="2" charset="-122"/>
              </a:rPr>
              <a:t>入库。</a:t>
            </a:r>
          </a:p>
        </p:txBody>
      </p:sp>
    </p:spTree>
    <p:extLst>
      <p:ext uri="{BB962C8B-B14F-4D97-AF65-F5344CB8AC3E}">
        <p14:creationId xmlns:p14="http://schemas.microsoft.com/office/powerpoint/2010/main" val="4277549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9.3.3 </a:t>
            </a:r>
            <a:r>
              <a:rPr lang="zh-CN" altLang="en-US" sz="2800" b="1" dirty="0">
                <a:solidFill>
                  <a:schemeClr val="bg1"/>
                </a:solidFill>
                <a:latin typeface="微软雅黑" panose="020B0503020204020204" pitchFamily="34" charset="-122"/>
                <a:ea typeface="微软雅黑" panose="020B0503020204020204" pitchFamily="34" charset="-122"/>
              </a:rPr>
              <a:t>故障类型和恢复方法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318655" y="942109"/>
            <a:ext cx="1053540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zh-CN" altLang="en-US" dirty="0">
                <a:solidFill>
                  <a:srgbClr val="000066"/>
                </a:solidFill>
                <a:latin typeface="Tahoma" panose="020B0604030504040204" pitchFamily="34" charset="0"/>
                <a:ea typeface="宋体" panose="02010600030101010101" pitchFamily="2" charset="-122"/>
              </a:rPr>
              <a:t>三</a:t>
            </a:r>
            <a:r>
              <a:rPr kumimoji="1" lang="en-US" altLang="zh-CN" dirty="0">
                <a:solidFill>
                  <a:srgbClr val="000066"/>
                </a:solidFill>
                <a:latin typeface="Tahoma" panose="020B0604030504040204" pitchFamily="34" charset="0"/>
                <a:ea typeface="宋体" panose="02010600030101010101" pitchFamily="2" charset="-122"/>
              </a:rPr>
              <a:t>. </a:t>
            </a:r>
            <a:r>
              <a:rPr kumimoji="1" lang="zh-CN" altLang="en-US" dirty="0">
                <a:solidFill>
                  <a:srgbClr val="CC3300"/>
                </a:solidFill>
                <a:latin typeface="Tahoma" panose="020B0604030504040204" pitchFamily="34" charset="0"/>
                <a:ea typeface="宋体" panose="02010600030101010101" pitchFamily="2" charset="-122"/>
              </a:rPr>
              <a:t>介质故障</a:t>
            </a:r>
            <a:r>
              <a:rPr kumimoji="1" lang="zh-CN" altLang="en-US" dirty="0">
                <a:solidFill>
                  <a:srgbClr val="000066"/>
                </a:solidFill>
                <a:latin typeface="Tahoma" panose="020B0604030504040204" pitchFamily="34" charset="0"/>
                <a:ea typeface="宋体" panose="02010600030101010101" pitchFamily="2" charset="-122"/>
              </a:rPr>
              <a:t>（硬故障－－破坏性最大）</a:t>
            </a:r>
          </a:p>
        </p:txBody>
      </p:sp>
      <p:sp>
        <p:nvSpPr>
          <p:cNvPr id="6" name="Rectangle 4"/>
          <p:cNvSpPr txBox="1">
            <a:spLocks noChangeArrowheads="1"/>
          </p:cNvSpPr>
          <p:nvPr/>
        </p:nvSpPr>
        <p:spPr bwMode="auto">
          <a:xfrm>
            <a:off x="450272" y="1679863"/>
            <a:ext cx="10948555" cy="441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5000"/>
              </a:lnSpc>
              <a:spcBef>
                <a:spcPct val="30000"/>
              </a:spcBef>
              <a:buClr>
                <a:srgbClr val="C00000"/>
              </a:buClr>
              <a:buFont typeface="Wingdings" panose="05000000000000000000" pitchFamily="2" charset="2"/>
              <a:buChar char="Ø"/>
            </a:pPr>
            <a:r>
              <a:rPr lang="zh-CN" altLang="en-US" b="1" dirty="0" smtClean="0">
                <a:solidFill>
                  <a:srgbClr val="000066"/>
                </a:solidFill>
              </a:rPr>
              <a:t>指外存故障，使存储在外存中的数据部分丢失或全部丢失，并影响正在存取这部分数据的所有事务。</a:t>
            </a:r>
          </a:p>
          <a:p>
            <a:pPr eaLnBrk="1" hangingPunct="1">
              <a:lnSpc>
                <a:spcPct val="115000"/>
              </a:lnSpc>
              <a:spcBef>
                <a:spcPct val="30000"/>
              </a:spcBef>
              <a:buClr>
                <a:srgbClr val="C00000"/>
              </a:buClr>
              <a:buFont typeface="Wingdings" panose="05000000000000000000" pitchFamily="2" charset="2"/>
              <a:buChar char="Ø"/>
            </a:pPr>
            <a:r>
              <a:rPr lang="zh-CN" altLang="en-US" b="1" dirty="0" smtClean="0">
                <a:solidFill>
                  <a:srgbClr val="CC3300"/>
                </a:solidFill>
              </a:rPr>
              <a:t>常见原因：</a:t>
            </a:r>
          </a:p>
          <a:p>
            <a:pPr lvl="1" eaLnBrk="1" hangingPunct="1">
              <a:lnSpc>
                <a:spcPct val="115000"/>
              </a:lnSpc>
              <a:spcBef>
                <a:spcPct val="30000"/>
              </a:spcBef>
            </a:pPr>
            <a:r>
              <a:rPr lang="zh-CN" altLang="en-US" b="1" dirty="0" smtClean="0">
                <a:solidFill>
                  <a:srgbClr val="000066"/>
                </a:solidFill>
              </a:rPr>
              <a:t>磁盘损坏；</a:t>
            </a:r>
          </a:p>
          <a:p>
            <a:pPr lvl="1" eaLnBrk="1" hangingPunct="1">
              <a:lnSpc>
                <a:spcPct val="115000"/>
              </a:lnSpc>
              <a:spcBef>
                <a:spcPct val="30000"/>
              </a:spcBef>
            </a:pPr>
            <a:r>
              <a:rPr lang="zh-CN" altLang="en-US" b="1" dirty="0" smtClean="0">
                <a:solidFill>
                  <a:srgbClr val="000066"/>
                </a:solidFill>
              </a:rPr>
              <a:t>磁头碰撞；</a:t>
            </a:r>
          </a:p>
          <a:p>
            <a:pPr lvl="1" eaLnBrk="1" hangingPunct="1">
              <a:lnSpc>
                <a:spcPct val="115000"/>
              </a:lnSpc>
              <a:spcBef>
                <a:spcPct val="30000"/>
              </a:spcBef>
            </a:pPr>
            <a:r>
              <a:rPr lang="zh-CN" altLang="en-US" b="1" dirty="0" smtClean="0">
                <a:solidFill>
                  <a:srgbClr val="000066"/>
                </a:solidFill>
              </a:rPr>
              <a:t>瞬时强磁干扰等。</a:t>
            </a:r>
            <a:endParaRPr lang="zh-CN" altLang="en-US" b="1" dirty="0" smtClean="0">
              <a:solidFill>
                <a:srgbClr val="000066"/>
              </a:solidFill>
            </a:endParaRPr>
          </a:p>
        </p:txBody>
      </p:sp>
    </p:spTree>
    <p:extLst>
      <p:ext uri="{BB962C8B-B14F-4D97-AF65-F5344CB8AC3E}">
        <p14:creationId xmlns:p14="http://schemas.microsoft.com/office/powerpoint/2010/main" val="39657768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checkerboard(across)">
                                      <p:cBhvr>
                                        <p:cTn id="15" dur="500"/>
                                        <p:tgtEl>
                                          <p:spTgt spid="6">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checkerboard(across)">
                                      <p:cBhvr>
                                        <p:cTn id="18" dur="500"/>
                                        <p:tgtEl>
                                          <p:spTgt spid="6">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checkerboard(across)">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9.1.2 </a:t>
            </a:r>
            <a:r>
              <a:rPr lang="zh-CN" altLang="en-US" sz="2800" b="1" dirty="0">
                <a:solidFill>
                  <a:schemeClr val="bg1"/>
                </a:solidFill>
                <a:latin typeface="微软雅黑" panose="020B0503020204020204" pitchFamily="34" charset="-122"/>
                <a:ea typeface="微软雅黑" panose="020B0503020204020204" pitchFamily="34" charset="-122"/>
              </a:rPr>
              <a:t>事务的</a:t>
            </a:r>
            <a:r>
              <a:rPr lang="en-US" altLang="zh-CN" sz="2800" b="1" dirty="0">
                <a:solidFill>
                  <a:schemeClr val="bg1"/>
                </a:solidFill>
                <a:latin typeface="微软雅黑" panose="020B0503020204020204" pitchFamily="34" charset="-122"/>
                <a:ea typeface="微软雅黑" panose="020B0503020204020204" pitchFamily="34" charset="-122"/>
              </a:rPr>
              <a:t>ACID</a:t>
            </a:r>
            <a:r>
              <a:rPr lang="zh-CN" altLang="en-US" sz="2800" b="1" dirty="0">
                <a:solidFill>
                  <a:schemeClr val="bg1"/>
                </a:solidFill>
                <a:latin typeface="微软雅黑" panose="020B0503020204020204" pitchFamily="34" charset="-122"/>
                <a:ea typeface="微软雅黑" panose="020B0503020204020204" pitchFamily="34" charset="-122"/>
              </a:rPr>
              <a:t>特性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381000" y="12192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lnSpc>
                <a:spcPct val="90000"/>
              </a:lnSpc>
              <a:spcBef>
                <a:spcPct val="20000"/>
              </a:spcBef>
              <a:buClr>
                <a:srgbClr val="FFFF66"/>
              </a:buClr>
            </a:pPr>
            <a:r>
              <a:rPr kumimoji="1" lang="en-US" altLang="zh-CN">
                <a:solidFill>
                  <a:srgbClr val="CC3300"/>
                </a:solidFill>
                <a:latin typeface="Tahoma" panose="020B0604030504040204" pitchFamily="34" charset="0"/>
                <a:ea typeface="宋体" panose="02010600030101010101" pitchFamily="2" charset="-122"/>
              </a:rPr>
              <a:t>3. </a:t>
            </a:r>
            <a:r>
              <a:rPr kumimoji="1" lang="zh-CN" altLang="en-US">
                <a:solidFill>
                  <a:srgbClr val="CC3300"/>
                </a:solidFill>
                <a:latin typeface="Tahoma" panose="020B0604030504040204" pitchFamily="34" charset="0"/>
                <a:ea typeface="宋体" panose="02010600030101010101" pitchFamily="2" charset="-122"/>
              </a:rPr>
              <a:t>隔离性</a:t>
            </a:r>
          </a:p>
        </p:txBody>
      </p:sp>
      <p:sp>
        <p:nvSpPr>
          <p:cNvPr id="6" name="Rectangle 4"/>
          <p:cNvSpPr txBox="1">
            <a:spLocks noChangeArrowheads="1"/>
          </p:cNvSpPr>
          <p:nvPr/>
        </p:nvSpPr>
        <p:spPr bwMode="auto">
          <a:xfrm>
            <a:off x="761999" y="1752600"/>
            <a:ext cx="10356273" cy="3505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buClr>
                <a:schemeClr val="accent5"/>
              </a:buClr>
            </a:pPr>
            <a:r>
              <a:rPr lang="zh-CN" altLang="en-US" b="1" dirty="0" smtClean="0">
                <a:solidFill>
                  <a:srgbClr val="000066"/>
                </a:solidFill>
              </a:rPr>
              <a:t>一个事务的执行不能被其他事务干扰。（针对并发执行而言的）</a:t>
            </a:r>
          </a:p>
          <a:p>
            <a:pPr lvl="1" eaLnBrk="1" hangingPunct="1">
              <a:lnSpc>
                <a:spcPct val="140000"/>
              </a:lnSpc>
            </a:pPr>
            <a:r>
              <a:rPr lang="zh-CN" altLang="en-US" b="1" dirty="0" smtClean="0">
                <a:solidFill>
                  <a:srgbClr val="000066"/>
                </a:solidFill>
              </a:rPr>
              <a:t>一个事务内部的操作及使用的数据对其他并发事务是隔离的；</a:t>
            </a:r>
          </a:p>
          <a:p>
            <a:pPr lvl="1" eaLnBrk="1" hangingPunct="1">
              <a:lnSpc>
                <a:spcPct val="140000"/>
              </a:lnSpc>
            </a:pPr>
            <a:r>
              <a:rPr lang="zh-CN" altLang="en-US" b="1" dirty="0" smtClean="0">
                <a:solidFill>
                  <a:srgbClr val="000066"/>
                </a:solidFill>
              </a:rPr>
              <a:t>并发执行的各个事务之间不能互相干扰。</a:t>
            </a:r>
            <a:endParaRPr lang="zh-CN" altLang="en-US" b="1" dirty="0" smtClean="0">
              <a:solidFill>
                <a:srgbClr val="000066"/>
              </a:solidFill>
            </a:endParaRPr>
          </a:p>
        </p:txBody>
      </p:sp>
      <p:sp>
        <p:nvSpPr>
          <p:cNvPr id="7" name="Rectangle 5"/>
          <p:cNvSpPr>
            <a:spLocks noChangeArrowheads="1"/>
          </p:cNvSpPr>
          <p:nvPr/>
        </p:nvSpPr>
        <p:spPr bwMode="auto">
          <a:xfrm>
            <a:off x="761999" y="4079153"/>
            <a:ext cx="77724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10000"/>
              </a:lnSpc>
              <a:spcBef>
                <a:spcPct val="20000"/>
              </a:spcBef>
              <a:buClr>
                <a:schemeClr val="accent5"/>
              </a:buClr>
              <a:buFontTx/>
              <a:buChar char="•"/>
            </a:pPr>
            <a:r>
              <a:rPr lang="zh-CN" altLang="en-US" sz="2800" dirty="0">
                <a:solidFill>
                  <a:srgbClr val="000066"/>
                </a:solidFill>
                <a:latin typeface="Arial" panose="020B0604020202020204" pitchFamily="34" charset="0"/>
                <a:ea typeface="宋体" panose="02010600030101010101" pitchFamily="2" charset="-122"/>
              </a:rPr>
              <a:t>由</a:t>
            </a:r>
            <a:r>
              <a:rPr lang="en-US" altLang="zh-CN" sz="2800" dirty="0">
                <a:solidFill>
                  <a:srgbClr val="000066"/>
                </a:solidFill>
                <a:latin typeface="Arial" panose="020B0604020202020204" pitchFamily="34" charset="0"/>
                <a:ea typeface="宋体" panose="02010600030101010101" pitchFamily="2" charset="-122"/>
              </a:rPr>
              <a:t>DBMS</a:t>
            </a:r>
            <a:r>
              <a:rPr lang="zh-CN" altLang="en-US" sz="2800" dirty="0">
                <a:solidFill>
                  <a:srgbClr val="000066"/>
                </a:solidFill>
                <a:latin typeface="Arial" panose="020B0604020202020204" pitchFamily="34" charset="0"/>
                <a:ea typeface="宋体" panose="02010600030101010101" pitchFamily="2" charset="-122"/>
              </a:rPr>
              <a:t>的并发控制子系统实现。</a:t>
            </a:r>
          </a:p>
        </p:txBody>
      </p:sp>
    </p:spTree>
    <p:extLst>
      <p:ext uri="{BB962C8B-B14F-4D97-AF65-F5344CB8AC3E}">
        <p14:creationId xmlns:p14="http://schemas.microsoft.com/office/powerpoint/2010/main" val="335336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9.3.3 </a:t>
            </a:r>
            <a:r>
              <a:rPr lang="zh-CN" altLang="en-US" sz="2800" b="1" dirty="0">
                <a:solidFill>
                  <a:schemeClr val="bg1"/>
                </a:solidFill>
                <a:latin typeface="微软雅黑" panose="020B0503020204020204" pitchFamily="34" charset="-122"/>
                <a:ea typeface="微软雅黑" panose="020B0503020204020204" pitchFamily="34" charset="-122"/>
              </a:rPr>
              <a:t>故障类型和恢复方法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93885" y="1489228"/>
            <a:ext cx="10590212" cy="3248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eaLnBrk="1" hangingPunct="1">
              <a:buFontTx/>
              <a:buNone/>
            </a:pPr>
            <a:r>
              <a:rPr lang="zh-CN" altLang="en-US" sz="2400" b="1" dirty="0" smtClean="0">
                <a:solidFill>
                  <a:schemeClr val="accent2"/>
                </a:solidFill>
                <a:latin typeface="宋体" panose="02010600030101010101" pitchFamily="2" charset="-122"/>
              </a:rPr>
              <a:t>（</a:t>
            </a:r>
            <a:r>
              <a:rPr lang="en-US" altLang="zh-CN" sz="2400" b="1" dirty="0" smtClean="0">
                <a:solidFill>
                  <a:schemeClr val="accent2"/>
                </a:solidFill>
                <a:latin typeface="宋体" panose="02010600030101010101" pitchFamily="2" charset="-122"/>
              </a:rPr>
              <a:t>1</a:t>
            </a:r>
            <a:r>
              <a:rPr lang="zh-CN" altLang="en-US" sz="2400" b="1" dirty="0" smtClean="0">
                <a:solidFill>
                  <a:schemeClr val="accent2"/>
                </a:solidFill>
                <a:latin typeface="宋体" panose="02010600030101010101" pitchFamily="2" charset="-122"/>
              </a:rPr>
              <a:t>）重新转储后备副本到新的磁盘，使数据库恢复到最近一次转储时的一致状态。</a:t>
            </a:r>
          </a:p>
          <a:p>
            <a:pPr marL="609600" indent="-609600" eaLnBrk="1" hangingPunct="1">
              <a:buFontTx/>
              <a:buNone/>
            </a:pPr>
            <a:r>
              <a:rPr lang="zh-CN" altLang="en-US" sz="2400" b="1" dirty="0" smtClean="0">
                <a:solidFill>
                  <a:schemeClr val="accent2"/>
                </a:solidFill>
                <a:latin typeface="宋体" panose="02010600030101010101" pitchFamily="2" charset="-122"/>
              </a:rPr>
              <a:t>（</a:t>
            </a:r>
            <a:r>
              <a:rPr lang="en-US" altLang="zh-CN" sz="2400" b="1" dirty="0" smtClean="0">
                <a:solidFill>
                  <a:schemeClr val="accent2"/>
                </a:solidFill>
                <a:latin typeface="宋体" panose="02010600030101010101" pitchFamily="2" charset="-122"/>
              </a:rPr>
              <a:t>2</a:t>
            </a:r>
            <a:r>
              <a:rPr lang="zh-CN" altLang="en-US" sz="2400" b="1" dirty="0" smtClean="0">
                <a:solidFill>
                  <a:schemeClr val="accent2"/>
                </a:solidFill>
                <a:latin typeface="宋体" panose="02010600030101010101" pitchFamily="2" charset="-122"/>
              </a:rPr>
              <a:t>）在日志中找出转储以后所有已提交的事务。</a:t>
            </a:r>
          </a:p>
          <a:p>
            <a:pPr marL="609600" indent="-609600" eaLnBrk="1" hangingPunct="1">
              <a:buFontTx/>
              <a:buNone/>
            </a:pPr>
            <a:r>
              <a:rPr lang="zh-CN" altLang="en-US" sz="2400" b="1" dirty="0" smtClean="0">
                <a:solidFill>
                  <a:schemeClr val="accent2"/>
                </a:solidFill>
                <a:latin typeface="宋体" panose="02010600030101010101" pitchFamily="2" charset="-122"/>
              </a:rPr>
              <a:t>（</a:t>
            </a:r>
            <a:r>
              <a:rPr lang="en-US" altLang="zh-CN" sz="2400" b="1" dirty="0" smtClean="0">
                <a:solidFill>
                  <a:schemeClr val="accent2"/>
                </a:solidFill>
                <a:latin typeface="宋体" panose="02010600030101010101" pitchFamily="2" charset="-122"/>
              </a:rPr>
              <a:t>3</a:t>
            </a:r>
            <a:r>
              <a:rPr lang="zh-CN" altLang="en-US" sz="2400" b="1" dirty="0" smtClean="0">
                <a:solidFill>
                  <a:schemeClr val="accent2"/>
                </a:solidFill>
                <a:latin typeface="宋体" panose="02010600030101010101" pitchFamily="2" charset="-122"/>
              </a:rPr>
              <a:t>）对已提交的事务进行</a:t>
            </a:r>
            <a:r>
              <a:rPr lang="en-US" altLang="zh-CN" sz="2400" b="1" dirty="0" smtClean="0">
                <a:solidFill>
                  <a:schemeClr val="accent2"/>
                </a:solidFill>
                <a:latin typeface="宋体" panose="02010600030101010101" pitchFamily="2" charset="-122"/>
              </a:rPr>
              <a:t>REDO</a:t>
            </a:r>
            <a:r>
              <a:rPr lang="zh-CN" altLang="en-US" sz="2400" b="1" dirty="0" smtClean="0">
                <a:solidFill>
                  <a:schemeClr val="accent2"/>
                </a:solidFill>
                <a:latin typeface="宋体" panose="02010600030101010101" pitchFamily="2" charset="-122"/>
              </a:rPr>
              <a:t>处理，将数据库恢复到故障前某一时刻的一致状态。 </a:t>
            </a:r>
            <a:endParaRPr lang="zh-CN" altLang="en-US" sz="2400" b="1" dirty="0" smtClean="0">
              <a:solidFill>
                <a:schemeClr val="accent2"/>
              </a:solidFill>
              <a:latin typeface="宋体" panose="02010600030101010101" pitchFamily="2" charset="-122"/>
            </a:endParaRPr>
          </a:p>
        </p:txBody>
      </p:sp>
      <p:grpSp>
        <p:nvGrpSpPr>
          <p:cNvPr id="6" name="Group 3"/>
          <p:cNvGrpSpPr>
            <a:grpSpLocks noChangeAspect="1"/>
          </p:cNvGrpSpPr>
          <p:nvPr/>
        </p:nvGrpSpPr>
        <p:grpSpPr bwMode="auto">
          <a:xfrm>
            <a:off x="755650" y="3500438"/>
            <a:ext cx="7848600" cy="2217737"/>
            <a:chOff x="2115" y="4794"/>
            <a:chExt cx="8280" cy="2340"/>
          </a:xfrm>
        </p:grpSpPr>
        <p:sp>
          <p:nvSpPr>
            <p:cNvPr id="7" name="AutoShape 4"/>
            <p:cNvSpPr>
              <a:spLocks noChangeAspect="1" noChangeArrowheads="1"/>
            </p:cNvSpPr>
            <p:nvPr/>
          </p:nvSpPr>
          <p:spPr bwMode="auto">
            <a:xfrm>
              <a:off x="2115" y="4794"/>
              <a:ext cx="8280" cy="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eaLnBrk="1" hangingPunct="1"/>
              <a:endParaRPr lang="zh-CN" altLang="en-US"/>
            </a:p>
          </p:txBody>
        </p:sp>
        <p:sp>
          <p:nvSpPr>
            <p:cNvPr id="8" name="Line 5"/>
            <p:cNvSpPr>
              <a:spLocks noChangeShapeType="1"/>
            </p:cNvSpPr>
            <p:nvPr/>
          </p:nvSpPr>
          <p:spPr bwMode="auto">
            <a:xfrm>
              <a:off x="2656" y="6042"/>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6"/>
            <p:cNvSpPr>
              <a:spLocks noChangeShapeType="1"/>
            </p:cNvSpPr>
            <p:nvPr/>
          </p:nvSpPr>
          <p:spPr bwMode="auto">
            <a:xfrm>
              <a:off x="2656" y="6354"/>
              <a:ext cx="3059"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7"/>
            <p:cNvSpPr>
              <a:spLocks noChangeShapeType="1"/>
            </p:cNvSpPr>
            <p:nvPr/>
          </p:nvSpPr>
          <p:spPr bwMode="auto">
            <a:xfrm>
              <a:off x="5715" y="6062"/>
              <a:ext cx="1" cy="6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8"/>
            <p:cNvSpPr>
              <a:spLocks noChangeShapeType="1"/>
            </p:cNvSpPr>
            <p:nvPr/>
          </p:nvSpPr>
          <p:spPr bwMode="auto">
            <a:xfrm>
              <a:off x="5715" y="6354"/>
              <a:ext cx="342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9"/>
            <p:cNvSpPr>
              <a:spLocks noChangeShapeType="1"/>
            </p:cNvSpPr>
            <p:nvPr/>
          </p:nvSpPr>
          <p:spPr bwMode="auto">
            <a:xfrm>
              <a:off x="9135" y="6078"/>
              <a:ext cx="1"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Text Box 10"/>
            <p:cNvSpPr txBox="1">
              <a:spLocks noChangeArrowheads="1"/>
            </p:cNvSpPr>
            <p:nvPr/>
          </p:nvSpPr>
          <p:spPr bwMode="auto">
            <a:xfrm>
              <a:off x="2835" y="6510"/>
              <a:ext cx="27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r>
                <a:rPr lang="zh-CN" altLang="en-US" sz="1600" b="0">
                  <a:solidFill>
                    <a:schemeClr val="tx1"/>
                  </a:solidFill>
                  <a:latin typeface="Times New Roman" panose="02020603050405020304" pitchFamily="18" charset="0"/>
                  <a:ea typeface="宋体" panose="02010600030101010101" pitchFamily="2" charset="-122"/>
                </a:rPr>
                <a:t>利用数据库备份恢复</a:t>
              </a:r>
              <a:endParaRPr lang="zh-CN" altLang="en-US" sz="1600" b="0">
                <a:solidFill>
                  <a:schemeClr val="tx1"/>
                </a:solidFill>
                <a:latin typeface="Arial" panose="020B0604020202020204" pitchFamily="34" charset="0"/>
                <a:ea typeface="宋体" panose="02010600030101010101" pitchFamily="2" charset="-122"/>
              </a:endParaRPr>
            </a:p>
          </p:txBody>
        </p:sp>
        <p:sp>
          <p:nvSpPr>
            <p:cNvPr id="14" name="Text Box 11"/>
            <p:cNvSpPr txBox="1">
              <a:spLocks noChangeArrowheads="1"/>
            </p:cNvSpPr>
            <p:nvPr/>
          </p:nvSpPr>
          <p:spPr bwMode="auto">
            <a:xfrm>
              <a:off x="6030" y="6531"/>
              <a:ext cx="27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r>
                <a:rPr lang="zh-CN" altLang="en-US" sz="1600" b="0">
                  <a:solidFill>
                    <a:schemeClr val="tx1"/>
                  </a:solidFill>
                  <a:latin typeface="Times New Roman" panose="02020603050405020304" pitchFamily="18" charset="0"/>
                  <a:ea typeface="宋体" panose="02010600030101010101" pitchFamily="2" charset="-122"/>
                </a:rPr>
                <a:t>利用日志备份恢复</a:t>
              </a:r>
              <a:endParaRPr lang="zh-CN" altLang="en-US" sz="1600" b="0">
                <a:solidFill>
                  <a:schemeClr val="tx1"/>
                </a:solidFill>
                <a:latin typeface="Arial" panose="020B0604020202020204" pitchFamily="34" charset="0"/>
                <a:ea typeface="宋体" panose="02010600030101010101" pitchFamily="2" charset="-122"/>
              </a:endParaRPr>
            </a:p>
          </p:txBody>
        </p:sp>
        <p:sp>
          <p:nvSpPr>
            <p:cNvPr id="15" name="Line 12"/>
            <p:cNvSpPr>
              <a:spLocks noChangeShapeType="1"/>
            </p:cNvSpPr>
            <p:nvPr/>
          </p:nvSpPr>
          <p:spPr bwMode="auto">
            <a:xfrm>
              <a:off x="2655" y="5730"/>
              <a:ext cx="6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3"/>
            <p:cNvSpPr>
              <a:spLocks noChangeShapeType="1"/>
            </p:cNvSpPr>
            <p:nvPr/>
          </p:nvSpPr>
          <p:spPr bwMode="auto">
            <a:xfrm>
              <a:off x="5715" y="557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4"/>
            <p:cNvSpPr>
              <a:spLocks noChangeShapeType="1"/>
            </p:cNvSpPr>
            <p:nvPr/>
          </p:nvSpPr>
          <p:spPr bwMode="auto">
            <a:xfrm>
              <a:off x="7335" y="5604"/>
              <a:ext cx="1"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5"/>
            <p:cNvSpPr>
              <a:spLocks noChangeShapeType="1"/>
            </p:cNvSpPr>
            <p:nvPr/>
          </p:nvSpPr>
          <p:spPr bwMode="auto">
            <a:xfrm>
              <a:off x="9135" y="557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16"/>
            <p:cNvSpPr txBox="1">
              <a:spLocks noChangeArrowheads="1"/>
            </p:cNvSpPr>
            <p:nvPr/>
          </p:nvSpPr>
          <p:spPr bwMode="auto">
            <a:xfrm>
              <a:off x="4995" y="5106"/>
              <a:ext cx="52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just" eaLnBrk="1" hangingPunct="1"/>
              <a:r>
                <a:rPr lang="zh-CN" altLang="en-US" sz="1600" b="0" dirty="0">
                  <a:solidFill>
                    <a:schemeClr val="tx1"/>
                  </a:solidFill>
                  <a:latin typeface="Times New Roman" panose="02020603050405020304" pitchFamily="18" charset="0"/>
                  <a:ea typeface="宋体" panose="02010600030101010101" pitchFamily="2" charset="-122"/>
                </a:rPr>
                <a:t>备份即时点       某事务即时点          故障即时点</a:t>
              </a:r>
              <a:endParaRPr lang="zh-CN" altLang="en-US" sz="1600" b="0" dirty="0">
                <a:solidFill>
                  <a:schemeClr val="tx1"/>
                </a:solidFill>
                <a:latin typeface="Arial" panose="020B0604020202020204" pitchFamily="34" charset="0"/>
                <a:ea typeface="宋体" panose="02010600030101010101" pitchFamily="2" charset="-122"/>
              </a:endParaRPr>
            </a:p>
          </p:txBody>
        </p:sp>
      </p:grpSp>
      <p:sp>
        <p:nvSpPr>
          <p:cNvPr id="20" name="Rectangle 18"/>
          <p:cNvSpPr>
            <a:spLocks noChangeArrowheads="1"/>
          </p:cNvSpPr>
          <p:nvPr/>
        </p:nvSpPr>
        <p:spPr bwMode="auto">
          <a:xfrm>
            <a:off x="452506" y="850314"/>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marL="0" indent="0" algn="just" eaLnBrk="1" hangingPunct="1">
              <a:lnSpc>
                <a:spcPct val="90000"/>
              </a:lnSpc>
              <a:spcBef>
                <a:spcPct val="20000"/>
              </a:spcBef>
              <a:buClr>
                <a:srgbClr val="FFFF66"/>
              </a:buClr>
            </a:pPr>
            <a:r>
              <a:rPr kumimoji="1" lang="zh-CN" altLang="en-US" dirty="0">
                <a:solidFill>
                  <a:srgbClr val="000066"/>
                </a:solidFill>
                <a:latin typeface="Tahoma" panose="020B0604030504040204" pitchFamily="34" charset="0"/>
                <a:ea typeface="宋体" panose="02010600030101010101" pitchFamily="2" charset="-122"/>
              </a:rPr>
              <a:t>恢复步骤：</a:t>
            </a:r>
          </a:p>
        </p:txBody>
      </p:sp>
      <p:sp>
        <p:nvSpPr>
          <p:cNvPr id="21" name="Rectangle 19"/>
          <p:cNvSpPr>
            <a:spLocks noChangeArrowheads="1"/>
          </p:cNvSpPr>
          <p:nvPr/>
        </p:nvSpPr>
        <p:spPr bwMode="auto">
          <a:xfrm>
            <a:off x="522356" y="5837592"/>
            <a:ext cx="8458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
              </a:spcBef>
            </a:pPr>
            <a:r>
              <a:rPr lang="zh-CN" altLang="en-US" sz="2400" dirty="0">
                <a:solidFill>
                  <a:srgbClr val="000066"/>
                </a:solidFill>
                <a:latin typeface="Arial" panose="020B0604020202020204" pitchFamily="34" charset="0"/>
                <a:ea typeface="宋体" panose="02010600030101010101" pitchFamily="2" charset="-122"/>
              </a:rPr>
              <a:t>注：介质故障的恢复需要</a:t>
            </a:r>
            <a:r>
              <a:rPr lang="en-US" altLang="zh-CN" sz="2400" dirty="0" err="1">
                <a:solidFill>
                  <a:srgbClr val="CC3300"/>
                </a:solidFill>
                <a:latin typeface="Arial" panose="020B0604020202020204" pitchFamily="34" charset="0"/>
                <a:ea typeface="宋体" panose="02010600030101010101" pitchFamily="2" charset="-122"/>
              </a:rPr>
              <a:t>DBA</a:t>
            </a:r>
            <a:r>
              <a:rPr lang="zh-CN" altLang="en-US" sz="2400" dirty="0">
                <a:solidFill>
                  <a:srgbClr val="CC3300"/>
                </a:solidFill>
                <a:latin typeface="Arial" panose="020B0604020202020204" pitchFamily="34" charset="0"/>
                <a:ea typeface="宋体" panose="02010600030101010101" pitchFamily="2" charset="-122"/>
              </a:rPr>
              <a:t>介入</a:t>
            </a:r>
          </a:p>
        </p:txBody>
      </p:sp>
    </p:spTree>
    <p:extLst>
      <p:ext uri="{BB962C8B-B14F-4D97-AF65-F5344CB8AC3E}">
        <p14:creationId xmlns:p14="http://schemas.microsoft.com/office/powerpoint/2010/main" val="2805169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p>
        </p:txBody>
      </p:sp>
      <p:sp>
        <p:nvSpPr>
          <p:cNvPr id="5" name="Text Box 3"/>
          <p:cNvSpPr txBox="1">
            <a:spLocks noChangeArrowheads="1"/>
          </p:cNvSpPr>
          <p:nvPr/>
        </p:nvSpPr>
        <p:spPr bwMode="auto">
          <a:xfrm>
            <a:off x="245869" y="839788"/>
            <a:ext cx="11464685"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zh-CN" altLang="en-US" sz="3000" dirty="0">
                <a:solidFill>
                  <a:schemeClr val="bg2"/>
                </a:solidFill>
              </a:rPr>
              <a:t>一、</a:t>
            </a:r>
            <a:r>
              <a:rPr lang="zh-CN" altLang="en-US" sz="3000" dirty="0">
                <a:solidFill>
                  <a:srgbClr val="FF0000"/>
                </a:solidFill>
              </a:rPr>
              <a:t>恢复技术中的重要文件：日志文件</a:t>
            </a:r>
          </a:p>
          <a:p>
            <a:pPr algn="l" eaLnBrk="1" hangingPunct="1"/>
            <a:r>
              <a:rPr kumimoji="1" lang="zh-CN" altLang="en-US" sz="3000" dirty="0">
                <a:solidFill>
                  <a:schemeClr val="bg2"/>
                </a:solidFill>
              </a:rPr>
              <a:t>❀</a:t>
            </a:r>
            <a:r>
              <a:rPr kumimoji="1" lang="zh-CN" altLang="en-US" sz="3000" dirty="0">
                <a:solidFill>
                  <a:schemeClr val="tx1"/>
                </a:solidFill>
              </a:rPr>
              <a:t>日志文件：用来记录事务对数据库的操作信息的文件。</a:t>
            </a:r>
          </a:p>
          <a:p>
            <a:pPr algn="l" eaLnBrk="1" hangingPunct="1"/>
            <a:r>
              <a:rPr kumimoji="1" lang="zh-CN" altLang="en-US" sz="3000" dirty="0">
                <a:solidFill>
                  <a:schemeClr val="bg2"/>
                </a:solidFill>
              </a:rPr>
              <a:t>❀</a:t>
            </a:r>
            <a:r>
              <a:rPr kumimoji="1" lang="zh-CN" altLang="en-US" sz="3000" dirty="0">
                <a:solidFill>
                  <a:schemeClr val="tx1"/>
                </a:solidFill>
              </a:rPr>
              <a:t>日志文件的格式：</a:t>
            </a:r>
          </a:p>
          <a:p>
            <a:pPr lvl="1" algn="l" eaLnBrk="1" hangingPunct="1"/>
            <a:r>
              <a:rPr kumimoji="1" lang="zh-CN" altLang="en-US" sz="3000" dirty="0">
                <a:solidFill>
                  <a:schemeClr val="tx1"/>
                </a:solidFill>
              </a:rPr>
              <a:t>（</a:t>
            </a:r>
            <a:r>
              <a:rPr kumimoji="1" lang="en-US" altLang="zh-CN" sz="3000" dirty="0">
                <a:solidFill>
                  <a:schemeClr val="tx1"/>
                </a:solidFill>
              </a:rPr>
              <a:t>1</a:t>
            </a:r>
            <a:r>
              <a:rPr kumimoji="1" lang="zh-CN" altLang="en-US" sz="3000" dirty="0">
                <a:solidFill>
                  <a:schemeClr val="tx1"/>
                </a:solidFill>
              </a:rPr>
              <a:t>）以</a:t>
            </a:r>
            <a:r>
              <a:rPr kumimoji="1" lang="zh-CN" altLang="en-US" sz="3000" dirty="0">
                <a:solidFill>
                  <a:srgbClr val="FF0000"/>
                </a:solidFill>
              </a:rPr>
              <a:t>记录为单位</a:t>
            </a:r>
            <a:r>
              <a:rPr kumimoji="1" lang="zh-CN" altLang="en-US" sz="3000" dirty="0">
                <a:solidFill>
                  <a:schemeClr val="tx1"/>
                </a:solidFill>
              </a:rPr>
              <a:t>的日志文件。</a:t>
            </a:r>
          </a:p>
          <a:p>
            <a:pPr lvl="1" algn="l" eaLnBrk="1" hangingPunct="1"/>
            <a:r>
              <a:rPr kumimoji="1" lang="zh-CN" altLang="en-US" sz="3000" dirty="0">
                <a:solidFill>
                  <a:schemeClr val="tx1"/>
                </a:solidFill>
              </a:rPr>
              <a:t>（</a:t>
            </a:r>
            <a:r>
              <a:rPr kumimoji="1" lang="en-US" altLang="zh-CN" sz="3000" dirty="0">
                <a:solidFill>
                  <a:schemeClr val="tx1"/>
                </a:solidFill>
              </a:rPr>
              <a:t>2</a:t>
            </a:r>
            <a:r>
              <a:rPr kumimoji="1" lang="zh-CN" altLang="en-US" sz="3000" dirty="0">
                <a:solidFill>
                  <a:schemeClr val="tx1"/>
                </a:solidFill>
              </a:rPr>
              <a:t>）以</a:t>
            </a:r>
            <a:r>
              <a:rPr kumimoji="1" lang="zh-CN" altLang="en-US" sz="3000" dirty="0">
                <a:solidFill>
                  <a:srgbClr val="FF0000"/>
                </a:solidFill>
              </a:rPr>
              <a:t>数据块为单位</a:t>
            </a:r>
            <a:r>
              <a:rPr kumimoji="1" lang="zh-CN" altLang="en-US" sz="3000" dirty="0">
                <a:solidFill>
                  <a:schemeClr val="tx1"/>
                </a:solidFill>
              </a:rPr>
              <a:t>的日志文件。</a:t>
            </a:r>
          </a:p>
          <a:p>
            <a:pPr lvl="1" algn="l" eaLnBrk="1" hangingPunct="1"/>
            <a:endParaRPr kumimoji="1" lang="en-US" altLang="zh-CN" sz="3000" dirty="0" smtClean="0">
              <a:solidFill>
                <a:schemeClr val="tx1"/>
              </a:solidFill>
            </a:endParaRPr>
          </a:p>
          <a:p>
            <a:pPr lvl="1" algn="l" eaLnBrk="1" hangingPunct="1"/>
            <a:endParaRPr kumimoji="1" lang="zh-CN" altLang="en-US" sz="3000" dirty="0">
              <a:solidFill>
                <a:schemeClr val="tx1"/>
              </a:solidFill>
            </a:endParaRPr>
          </a:p>
          <a:p>
            <a:pPr lvl="1" algn="l" eaLnBrk="1" hangingPunct="1"/>
            <a:r>
              <a:rPr kumimoji="1" lang="zh-CN" altLang="en-US" sz="3000" dirty="0">
                <a:solidFill>
                  <a:schemeClr val="tx1"/>
                </a:solidFill>
              </a:rPr>
              <a:t>    为保证事务的原子性，在执行一个数据库更新操作规程时，可以</a:t>
            </a:r>
            <a:r>
              <a:rPr kumimoji="1" lang="zh-CN" altLang="en-US" sz="3000" dirty="0">
                <a:solidFill>
                  <a:srgbClr val="FF0000"/>
                </a:solidFill>
              </a:rPr>
              <a:t>首先</a:t>
            </a:r>
            <a:r>
              <a:rPr kumimoji="1" lang="zh-CN" altLang="en-US" sz="3000" dirty="0">
                <a:solidFill>
                  <a:schemeClr val="tx1"/>
                </a:solidFill>
              </a:rPr>
              <a:t>把描述更新</a:t>
            </a:r>
            <a:r>
              <a:rPr kumimoji="1" lang="zh-CN" altLang="en-US" sz="3000" dirty="0">
                <a:solidFill>
                  <a:srgbClr val="FF0000"/>
                </a:solidFill>
              </a:rPr>
              <a:t>操作的信息写入日志文件</a:t>
            </a:r>
            <a:r>
              <a:rPr kumimoji="1" lang="zh-CN" altLang="en-US" sz="3000" dirty="0">
                <a:solidFill>
                  <a:schemeClr val="tx1"/>
                </a:solidFill>
              </a:rPr>
              <a:t>，而不修改数据库本身。当事务提交时，</a:t>
            </a:r>
            <a:r>
              <a:rPr kumimoji="1" lang="zh-CN" altLang="en-US" sz="3000" dirty="0">
                <a:solidFill>
                  <a:schemeClr val="bg2"/>
                </a:solidFill>
              </a:rPr>
              <a:t>再</a:t>
            </a:r>
            <a:r>
              <a:rPr kumimoji="1" lang="zh-CN" altLang="en-US" sz="3000" dirty="0">
                <a:solidFill>
                  <a:schemeClr val="tx1"/>
                </a:solidFill>
              </a:rPr>
              <a:t>使</a:t>
            </a:r>
            <a:r>
              <a:rPr kumimoji="1" lang="zh-CN" altLang="en-US" sz="3000" dirty="0">
                <a:solidFill>
                  <a:srgbClr val="FF0000"/>
                </a:solidFill>
              </a:rPr>
              <a:t>用日志</a:t>
            </a:r>
            <a:r>
              <a:rPr kumimoji="1" lang="zh-CN" altLang="en-US" sz="3000" dirty="0">
                <a:solidFill>
                  <a:schemeClr val="tx1"/>
                </a:solidFill>
              </a:rPr>
              <a:t>中</a:t>
            </a:r>
            <a:r>
              <a:rPr kumimoji="1" lang="zh-CN" altLang="en-US" sz="3000" dirty="0">
                <a:solidFill>
                  <a:srgbClr val="FF0000"/>
                </a:solidFill>
              </a:rPr>
              <a:t>更新操作</a:t>
            </a:r>
            <a:r>
              <a:rPr kumimoji="1" lang="zh-CN" altLang="en-US" sz="3000" dirty="0">
                <a:solidFill>
                  <a:schemeClr val="tx1"/>
                </a:solidFill>
              </a:rPr>
              <a:t>信息</a:t>
            </a:r>
            <a:r>
              <a:rPr kumimoji="1" lang="zh-CN" altLang="en-US" sz="3000" dirty="0">
                <a:solidFill>
                  <a:srgbClr val="FF0000"/>
                </a:solidFill>
              </a:rPr>
              <a:t>实现数据库的更新</a:t>
            </a:r>
            <a:r>
              <a:rPr kumimoji="1" lang="zh-CN" altLang="en-US" sz="3000" dirty="0">
                <a:solidFill>
                  <a:schemeClr val="tx1"/>
                </a:solidFill>
              </a:rPr>
              <a:t>。</a:t>
            </a:r>
          </a:p>
        </p:txBody>
      </p:sp>
      <p:sp>
        <p:nvSpPr>
          <p:cNvPr id="6" name="Rectangle 4"/>
          <p:cNvSpPr>
            <a:spLocks noChangeArrowheads="1"/>
          </p:cNvSpPr>
          <p:nvPr/>
        </p:nvSpPr>
        <p:spPr bwMode="auto">
          <a:xfrm>
            <a:off x="245869" y="3338079"/>
            <a:ext cx="3448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kumimoji="1" lang="en-US" altLang="zh-CN" dirty="0">
                <a:solidFill>
                  <a:schemeClr val="bg2"/>
                </a:solidFill>
                <a:latin typeface="Arial" panose="020B0604020202020204" pitchFamily="34" charset="0"/>
              </a:rPr>
              <a:t>❀</a:t>
            </a:r>
            <a:r>
              <a:rPr kumimoji="1" lang="zh-CN" altLang="en-US" dirty="0">
                <a:solidFill>
                  <a:schemeClr val="tx1"/>
                </a:solidFill>
                <a:latin typeface="Arial" panose="020B0604020202020204" pitchFamily="34" charset="0"/>
              </a:rPr>
              <a:t>日志使用机制：</a:t>
            </a:r>
          </a:p>
        </p:txBody>
      </p:sp>
    </p:spTree>
    <p:extLst>
      <p:ext uri="{BB962C8B-B14F-4D97-AF65-F5344CB8AC3E}">
        <p14:creationId xmlns:p14="http://schemas.microsoft.com/office/powerpoint/2010/main" val="3044037461"/>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245870" y="856357"/>
            <a:ext cx="11606645"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lang="en-US" altLang="zh-CN">
                <a:solidFill>
                  <a:schemeClr val="tx1"/>
                </a:solidFill>
                <a:latin typeface="Arial" panose="020B0604020202020204" pitchFamily="34" charset="0"/>
              </a:rPr>
              <a:t>1</a:t>
            </a:r>
            <a:r>
              <a:rPr lang="zh-CN" altLang="en-US">
                <a:solidFill>
                  <a:schemeClr val="tx1"/>
                </a:solidFill>
                <a:latin typeface="Arial" panose="020B0604020202020204" pitchFamily="34" charset="0"/>
              </a:rPr>
              <a:t>、常用的一些日志记录格式</a:t>
            </a:r>
          </a:p>
          <a:p>
            <a:pPr algn="l" eaLnBrk="1" hangingPunct="1"/>
            <a:r>
              <a:rPr lang="en-US" altLang="zh-CN">
                <a:solidFill>
                  <a:srgbClr val="FF0000"/>
                </a:solidFill>
                <a:latin typeface="Arial" panose="020B0604020202020204" pitchFamily="34" charset="0"/>
              </a:rPr>
              <a:t>T </a:t>
            </a:r>
            <a:r>
              <a:rPr lang="zh-CN" altLang="en-US">
                <a:solidFill>
                  <a:srgbClr val="FF0000"/>
                </a:solidFill>
                <a:latin typeface="Arial" panose="020B0604020202020204" pitchFamily="34" charset="0"/>
              </a:rPr>
              <a:t>：事务名</a:t>
            </a:r>
            <a:r>
              <a:rPr lang="zh-CN" altLang="en-US">
                <a:solidFill>
                  <a:schemeClr val="tx1"/>
                </a:solidFill>
                <a:latin typeface="Arial" panose="020B0604020202020204" pitchFamily="34" charset="0"/>
              </a:rPr>
              <a:t>，执行</a:t>
            </a:r>
            <a:r>
              <a:rPr lang="en-US" altLang="zh-CN">
                <a:solidFill>
                  <a:schemeClr val="tx1"/>
                </a:solidFill>
                <a:latin typeface="Arial" panose="020B0604020202020204" pitchFamily="34" charset="0"/>
              </a:rPr>
              <a:t>WRITE</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Q</a:t>
            </a:r>
            <a:r>
              <a:rPr lang="zh-CN" altLang="en-US">
                <a:solidFill>
                  <a:schemeClr val="tx1"/>
                </a:solidFill>
                <a:latin typeface="Arial" panose="020B0604020202020204" pitchFamily="34" charset="0"/>
              </a:rPr>
              <a:t>）操作的事务。</a:t>
            </a:r>
          </a:p>
          <a:p>
            <a:pPr algn="l" eaLnBrk="1" hangingPunct="1"/>
            <a:r>
              <a:rPr lang="en-US" altLang="zh-CN">
                <a:solidFill>
                  <a:srgbClr val="FF0000"/>
                </a:solidFill>
                <a:latin typeface="Arial" panose="020B0604020202020204" pitchFamily="34" charset="0"/>
              </a:rPr>
              <a:t>X</a:t>
            </a:r>
            <a:r>
              <a:rPr lang="zh-CN" altLang="en-US">
                <a:solidFill>
                  <a:srgbClr val="FF0000"/>
                </a:solidFill>
                <a:latin typeface="Arial" panose="020B0604020202020204" pitchFamily="34" charset="0"/>
              </a:rPr>
              <a:t>：数据项名</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Q</a:t>
            </a:r>
            <a:r>
              <a:rPr lang="zh-CN" altLang="en-US">
                <a:solidFill>
                  <a:schemeClr val="tx1"/>
                </a:solidFill>
                <a:latin typeface="Arial" panose="020B0604020202020204" pitchFamily="34" charset="0"/>
              </a:rPr>
              <a:t>的唯一名字。</a:t>
            </a:r>
          </a:p>
          <a:p>
            <a:pPr algn="l" eaLnBrk="1" hangingPunct="1"/>
            <a:r>
              <a:rPr lang="en-US" altLang="zh-CN">
                <a:solidFill>
                  <a:srgbClr val="FF0000"/>
                </a:solidFill>
                <a:latin typeface="Arial" panose="020B0604020202020204" pitchFamily="34" charset="0"/>
              </a:rPr>
              <a:t>V1</a:t>
            </a:r>
            <a:r>
              <a:rPr lang="zh-CN" altLang="en-US">
                <a:solidFill>
                  <a:srgbClr val="FF0000"/>
                </a:solidFill>
                <a:latin typeface="Arial" panose="020B0604020202020204" pitchFamily="34" charset="0"/>
              </a:rPr>
              <a:t>：原始值</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Q</a:t>
            </a:r>
            <a:r>
              <a:rPr lang="zh-CN" altLang="en-US">
                <a:solidFill>
                  <a:schemeClr val="tx1"/>
                </a:solidFill>
                <a:latin typeface="Arial" panose="020B0604020202020204" pitchFamily="34" charset="0"/>
              </a:rPr>
              <a:t>在执行</a:t>
            </a:r>
            <a:r>
              <a:rPr lang="en-US" altLang="zh-CN">
                <a:solidFill>
                  <a:schemeClr val="tx1"/>
                </a:solidFill>
                <a:latin typeface="Arial" panose="020B0604020202020204" pitchFamily="34" charset="0"/>
              </a:rPr>
              <a:t>WRITE</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Q</a:t>
            </a:r>
            <a:r>
              <a:rPr lang="zh-CN" altLang="en-US">
                <a:solidFill>
                  <a:schemeClr val="tx1"/>
                </a:solidFill>
                <a:latin typeface="Arial" panose="020B0604020202020204" pitchFamily="34" charset="0"/>
              </a:rPr>
              <a:t>）之前的值。</a:t>
            </a:r>
          </a:p>
          <a:p>
            <a:pPr algn="l" eaLnBrk="1" hangingPunct="1"/>
            <a:r>
              <a:rPr lang="en-US" altLang="zh-CN">
                <a:solidFill>
                  <a:srgbClr val="FF0000"/>
                </a:solidFill>
                <a:latin typeface="Arial" panose="020B0604020202020204" pitchFamily="34" charset="0"/>
              </a:rPr>
              <a:t>V2</a:t>
            </a:r>
            <a:r>
              <a:rPr lang="zh-CN" altLang="en-US">
                <a:solidFill>
                  <a:srgbClr val="FF0000"/>
                </a:solidFill>
                <a:latin typeface="Arial" panose="020B0604020202020204" pitchFamily="34" charset="0"/>
              </a:rPr>
              <a:t>：新值</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Q</a:t>
            </a:r>
            <a:r>
              <a:rPr lang="zh-CN" altLang="en-US">
                <a:solidFill>
                  <a:schemeClr val="tx1"/>
                </a:solidFill>
                <a:latin typeface="Arial" panose="020B0604020202020204" pitchFamily="34" charset="0"/>
              </a:rPr>
              <a:t>在执行</a:t>
            </a:r>
            <a:r>
              <a:rPr lang="en-US" altLang="zh-CN">
                <a:solidFill>
                  <a:schemeClr val="tx1"/>
                </a:solidFill>
                <a:latin typeface="Arial" panose="020B0604020202020204" pitchFamily="34" charset="0"/>
              </a:rPr>
              <a:t>WRITE</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Q</a:t>
            </a:r>
            <a:r>
              <a:rPr lang="zh-CN" altLang="en-US">
                <a:solidFill>
                  <a:schemeClr val="tx1"/>
                </a:solidFill>
                <a:latin typeface="Arial" panose="020B0604020202020204" pitchFamily="34" charset="0"/>
              </a:rPr>
              <a:t>）之后的值。</a:t>
            </a:r>
          </a:p>
          <a:p>
            <a:pPr algn="l" eaLnBrk="1" hangingPunct="1"/>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1</a:t>
            </a:r>
            <a:r>
              <a:rPr lang="zh-CN" altLang="en-US">
                <a:solidFill>
                  <a:schemeClr val="tx1"/>
                </a:solidFill>
                <a:latin typeface="Arial" panose="020B0604020202020204" pitchFamily="34" charset="0"/>
              </a:rPr>
              <a:t>）</a:t>
            </a:r>
            <a:r>
              <a:rPr lang="en-US" altLang="zh-CN">
                <a:solidFill>
                  <a:srgbClr val="FF0000"/>
                </a:solidFill>
                <a:latin typeface="Arial" panose="020B0604020202020204" pitchFamily="34" charset="0"/>
              </a:rPr>
              <a:t>&lt;T</a:t>
            </a:r>
            <a:r>
              <a:rPr lang="zh-CN" altLang="en-US">
                <a:solidFill>
                  <a:srgbClr val="FF0000"/>
                </a:solidFill>
                <a:latin typeface="Arial" panose="020B0604020202020204" pitchFamily="34" charset="0"/>
              </a:rPr>
              <a:t>，</a:t>
            </a:r>
            <a:r>
              <a:rPr lang="en-US" altLang="zh-CN">
                <a:solidFill>
                  <a:srgbClr val="FF0000"/>
                </a:solidFill>
                <a:latin typeface="Arial" panose="020B0604020202020204" pitchFamily="34" charset="0"/>
              </a:rPr>
              <a:t>start&gt;</a:t>
            </a:r>
            <a:r>
              <a:rPr lang="zh-CN" altLang="en-US">
                <a:solidFill>
                  <a:srgbClr val="FF0000"/>
                </a:solidFill>
                <a:latin typeface="Arial" panose="020B0604020202020204" pitchFamily="34" charset="0"/>
              </a:rPr>
              <a:t>：事务</a:t>
            </a:r>
            <a:r>
              <a:rPr lang="en-US" altLang="zh-CN">
                <a:solidFill>
                  <a:srgbClr val="FF0000"/>
                </a:solidFill>
                <a:latin typeface="Arial" panose="020B0604020202020204" pitchFamily="34" charset="0"/>
              </a:rPr>
              <a:t>T</a:t>
            </a:r>
            <a:r>
              <a:rPr lang="zh-CN" altLang="en-US">
                <a:solidFill>
                  <a:srgbClr val="FF0000"/>
                </a:solidFill>
                <a:latin typeface="Arial" panose="020B0604020202020204" pitchFamily="34" charset="0"/>
              </a:rPr>
              <a:t>已经开始。</a:t>
            </a:r>
          </a:p>
          <a:p>
            <a:pPr algn="l" eaLnBrk="1" hangingPunct="1"/>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2</a:t>
            </a:r>
            <a:r>
              <a:rPr lang="zh-CN" altLang="en-US">
                <a:solidFill>
                  <a:schemeClr val="tx1"/>
                </a:solidFill>
                <a:latin typeface="Arial" panose="020B0604020202020204" pitchFamily="34" charset="0"/>
              </a:rPr>
              <a:t>）</a:t>
            </a:r>
            <a:r>
              <a:rPr lang="en-US" altLang="zh-CN">
                <a:solidFill>
                  <a:srgbClr val="FF0000"/>
                </a:solidFill>
                <a:latin typeface="Arial" panose="020B0604020202020204" pitchFamily="34" charset="0"/>
              </a:rPr>
              <a:t>&lt;T,X,V1,V2&gt;:</a:t>
            </a:r>
            <a:r>
              <a:rPr lang="zh-CN" altLang="en-US">
                <a:solidFill>
                  <a:srgbClr val="FF0000"/>
                </a:solidFill>
                <a:latin typeface="Arial" panose="020B0604020202020204" pitchFamily="34" charset="0"/>
              </a:rPr>
              <a:t>事务</a:t>
            </a:r>
            <a:r>
              <a:rPr lang="en-US" altLang="zh-CN">
                <a:solidFill>
                  <a:srgbClr val="FF0000"/>
                </a:solidFill>
                <a:latin typeface="Arial" panose="020B0604020202020204" pitchFamily="34" charset="0"/>
              </a:rPr>
              <a:t>T</a:t>
            </a:r>
            <a:r>
              <a:rPr lang="zh-CN" altLang="en-US">
                <a:solidFill>
                  <a:srgbClr val="FF0000"/>
                </a:solidFill>
                <a:latin typeface="Arial" panose="020B0604020202020204" pitchFamily="34" charset="0"/>
              </a:rPr>
              <a:t>在数据项</a:t>
            </a:r>
            <a:r>
              <a:rPr lang="en-US" altLang="zh-CN">
                <a:solidFill>
                  <a:srgbClr val="FF0000"/>
                </a:solidFill>
                <a:latin typeface="Arial" panose="020B0604020202020204" pitchFamily="34" charset="0"/>
              </a:rPr>
              <a:t>X</a:t>
            </a:r>
            <a:r>
              <a:rPr lang="zh-CN" altLang="en-US">
                <a:solidFill>
                  <a:srgbClr val="FF0000"/>
                </a:solidFill>
                <a:latin typeface="Arial" panose="020B0604020202020204" pitchFamily="34" charset="0"/>
              </a:rPr>
              <a:t>上执行的写操作。</a:t>
            </a:r>
            <a:r>
              <a:rPr lang="en-US" altLang="zh-CN">
                <a:solidFill>
                  <a:schemeClr val="tx1"/>
                </a:solidFill>
                <a:latin typeface="Arial" panose="020B0604020202020204" pitchFamily="34" charset="0"/>
              </a:rPr>
              <a:t>X</a:t>
            </a:r>
            <a:r>
              <a:rPr lang="zh-CN" altLang="en-US">
                <a:solidFill>
                  <a:schemeClr val="tx1"/>
                </a:solidFill>
                <a:latin typeface="Arial" panose="020B0604020202020204" pitchFamily="34" charset="0"/>
              </a:rPr>
              <a:t>在执行写操作之</a:t>
            </a:r>
            <a:r>
              <a:rPr lang="zh-CN" altLang="en-US">
                <a:solidFill>
                  <a:srgbClr val="FF0000"/>
                </a:solidFill>
                <a:latin typeface="Arial" panose="020B0604020202020204" pitchFamily="34" charset="0"/>
              </a:rPr>
              <a:t>前</a:t>
            </a:r>
            <a:r>
              <a:rPr lang="zh-CN" altLang="en-US">
                <a:solidFill>
                  <a:schemeClr val="tx1"/>
                </a:solidFill>
                <a:latin typeface="Arial" panose="020B0604020202020204" pitchFamily="34" charset="0"/>
              </a:rPr>
              <a:t>的</a:t>
            </a:r>
            <a:r>
              <a:rPr lang="zh-CN" altLang="en-US">
                <a:solidFill>
                  <a:srgbClr val="FF0000"/>
                </a:solidFill>
                <a:latin typeface="Arial" panose="020B0604020202020204" pitchFamily="34" charset="0"/>
              </a:rPr>
              <a:t>值为</a:t>
            </a:r>
            <a:r>
              <a:rPr lang="en-US" altLang="zh-CN">
                <a:solidFill>
                  <a:srgbClr val="FF0000"/>
                </a:solidFill>
                <a:latin typeface="Arial" panose="020B0604020202020204" pitchFamily="34" charset="0"/>
              </a:rPr>
              <a:t>V1</a:t>
            </a:r>
            <a:r>
              <a:rPr lang="zh-CN" altLang="en-US">
                <a:solidFill>
                  <a:schemeClr val="tx1"/>
                </a:solidFill>
                <a:latin typeface="Arial" panose="020B0604020202020204" pitchFamily="34" charset="0"/>
              </a:rPr>
              <a:t>，执行写操作之</a:t>
            </a:r>
            <a:r>
              <a:rPr lang="zh-CN" altLang="en-US">
                <a:solidFill>
                  <a:srgbClr val="FF0000"/>
                </a:solidFill>
                <a:latin typeface="Arial" panose="020B0604020202020204" pitchFamily="34" charset="0"/>
              </a:rPr>
              <a:t>后</a:t>
            </a:r>
            <a:r>
              <a:rPr lang="zh-CN" altLang="en-US">
                <a:solidFill>
                  <a:schemeClr val="tx1"/>
                </a:solidFill>
                <a:latin typeface="Arial" panose="020B0604020202020204" pitchFamily="34" charset="0"/>
              </a:rPr>
              <a:t>的</a:t>
            </a:r>
            <a:r>
              <a:rPr lang="zh-CN" altLang="en-US">
                <a:solidFill>
                  <a:srgbClr val="FF0000"/>
                </a:solidFill>
                <a:latin typeface="Arial" panose="020B0604020202020204" pitchFamily="34" charset="0"/>
              </a:rPr>
              <a:t>值</a:t>
            </a:r>
            <a:r>
              <a:rPr lang="zh-CN" altLang="en-US">
                <a:solidFill>
                  <a:schemeClr val="tx1"/>
                </a:solidFill>
                <a:latin typeface="Arial" panose="020B0604020202020204" pitchFamily="34" charset="0"/>
              </a:rPr>
              <a:t>为</a:t>
            </a:r>
            <a:r>
              <a:rPr lang="en-US" altLang="zh-CN">
                <a:solidFill>
                  <a:srgbClr val="FF0000"/>
                </a:solidFill>
                <a:latin typeface="Arial" panose="020B0604020202020204" pitchFamily="34" charset="0"/>
              </a:rPr>
              <a:t>V2</a:t>
            </a:r>
            <a:r>
              <a:rPr lang="zh-CN" altLang="en-US">
                <a:solidFill>
                  <a:schemeClr val="tx1"/>
                </a:solidFill>
                <a:latin typeface="Arial" panose="020B0604020202020204" pitchFamily="34" charset="0"/>
              </a:rPr>
              <a:t>。</a:t>
            </a:r>
          </a:p>
          <a:p>
            <a:pPr algn="l" eaLnBrk="1" hangingPunct="1"/>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3</a:t>
            </a:r>
            <a:r>
              <a:rPr lang="zh-CN" altLang="en-US">
                <a:solidFill>
                  <a:schemeClr val="tx1"/>
                </a:solidFill>
                <a:latin typeface="Arial" panose="020B0604020202020204" pitchFamily="34" charset="0"/>
              </a:rPr>
              <a:t>）</a:t>
            </a:r>
            <a:r>
              <a:rPr lang="en-US" altLang="zh-CN">
                <a:solidFill>
                  <a:srgbClr val="FF0000"/>
                </a:solidFill>
                <a:latin typeface="Arial" panose="020B0604020202020204" pitchFamily="34" charset="0"/>
              </a:rPr>
              <a:t>&lt;T,commit&gt;:</a:t>
            </a:r>
            <a:r>
              <a:rPr lang="zh-CN" altLang="en-US">
                <a:solidFill>
                  <a:srgbClr val="FF0000"/>
                </a:solidFill>
                <a:latin typeface="Arial" panose="020B0604020202020204" pitchFamily="34" charset="0"/>
              </a:rPr>
              <a:t>事务</a:t>
            </a:r>
            <a:r>
              <a:rPr lang="en-US" altLang="zh-CN">
                <a:solidFill>
                  <a:srgbClr val="FF0000"/>
                </a:solidFill>
                <a:latin typeface="Arial" panose="020B0604020202020204" pitchFamily="34" charset="0"/>
              </a:rPr>
              <a:t>T</a:t>
            </a:r>
            <a:r>
              <a:rPr lang="zh-CN" altLang="en-US">
                <a:solidFill>
                  <a:srgbClr val="FF0000"/>
                </a:solidFill>
                <a:latin typeface="Arial" panose="020B0604020202020204" pitchFamily="34" charset="0"/>
              </a:rPr>
              <a:t>已经提交。</a:t>
            </a:r>
          </a:p>
          <a:p>
            <a:pPr algn="l" eaLnBrk="1" hangingPunct="1"/>
            <a:r>
              <a:rPr lang="zh-CN" altLang="en-US">
                <a:solidFill>
                  <a:schemeClr val="tx1"/>
                </a:solidFill>
                <a:latin typeface="Arial" panose="020B0604020202020204" pitchFamily="34" charset="0"/>
              </a:rPr>
              <a:t>注：为保证日志在系统和磁盘发生故障时仍可使用，必须将它存储在永恒存储器上。</a:t>
            </a:r>
          </a:p>
          <a:p>
            <a:pPr algn="l" eaLnBrk="1" hangingPunct="1"/>
            <a:endParaRPr lang="en-US" altLang="zh-CN">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45881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amond(in)">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amond(in)">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amond(in)">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amond(in)">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diamond(in)">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diamond(in)">
                                      <p:cBhvr>
                                        <p:cTn id="42" dur="20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diamond(in)">
                                      <p:cBhvr>
                                        <p:cTn id="47" dur="2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380999" y="897082"/>
            <a:ext cx="11194473"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lang="zh-CN" altLang="en-US" sz="2800" dirty="0">
                <a:solidFill>
                  <a:srgbClr val="FF0000"/>
                </a:solidFill>
              </a:rPr>
              <a:t>二、恢复技术</a:t>
            </a:r>
          </a:p>
          <a:p>
            <a:pPr algn="l" eaLnBrk="1" hangingPunct="1"/>
            <a:r>
              <a:rPr lang="en-US" altLang="zh-CN" sz="2800" dirty="0">
                <a:solidFill>
                  <a:srgbClr val="FF0000"/>
                </a:solidFill>
              </a:rPr>
              <a:t>1</a:t>
            </a:r>
            <a:r>
              <a:rPr lang="zh-CN" altLang="en-US" sz="2800" dirty="0">
                <a:solidFill>
                  <a:srgbClr val="FF0000"/>
                </a:solidFill>
              </a:rPr>
              <a:t>、推迟更新技术</a:t>
            </a:r>
          </a:p>
          <a:p>
            <a:pPr algn="l" eaLnBrk="1" hangingPunct="1"/>
            <a:r>
              <a:rPr lang="zh-CN" altLang="en-US" sz="2800" dirty="0">
                <a:solidFill>
                  <a:schemeClr val="tx1"/>
                </a:solidFill>
              </a:rPr>
              <a:t>    该事务</a:t>
            </a:r>
            <a:r>
              <a:rPr lang="zh-CN" altLang="en-US" sz="2800" dirty="0">
                <a:solidFill>
                  <a:srgbClr val="FF0000"/>
                </a:solidFill>
              </a:rPr>
              <a:t>对数据库</a:t>
            </a:r>
            <a:r>
              <a:rPr lang="zh-CN" altLang="en-US" sz="2800" dirty="0">
                <a:solidFill>
                  <a:schemeClr val="tx1"/>
                </a:solidFill>
              </a:rPr>
              <a:t>的</a:t>
            </a:r>
            <a:r>
              <a:rPr lang="zh-CN" altLang="en-US" sz="2800" dirty="0">
                <a:solidFill>
                  <a:srgbClr val="FF0000"/>
                </a:solidFill>
              </a:rPr>
              <a:t>所有更新操作记录</a:t>
            </a:r>
            <a:r>
              <a:rPr lang="zh-CN" altLang="en-US" sz="2800" dirty="0">
                <a:solidFill>
                  <a:schemeClr val="tx1"/>
                </a:solidFill>
              </a:rPr>
              <a:t>在</a:t>
            </a:r>
            <a:r>
              <a:rPr lang="zh-CN" altLang="en-US" sz="2800" dirty="0">
                <a:solidFill>
                  <a:srgbClr val="FF0000"/>
                </a:solidFill>
              </a:rPr>
              <a:t>日志中</a:t>
            </a:r>
            <a:r>
              <a:rPr lang="zh-CN" altLang="en-US" sz="2800" dirty="0">
                <a:solidFill>
                  <a:schemeClr val="tx1"/>
                </a:solidFill>
              </a:rPr>
              <a:t>，把所有</a:t>
            </a:r>
            <a:r>
              <a:rPr lang="zh-CN" altLang="en-US" sz="2800" dirty="0">
                <a:solidFill>
                  <a:srgbClr val="FF0000"/>
                </a:solidFill>
              </a:rPr>
              <a:t>数据库更新操作</a:t>
            </a:r>
            <a:r>
              <a:rPr lang="zh-CN" altLang="en-US" sz="2800" dirty="0">
                <a:solidFill>
                  <a:schemeClr val="tx1"/>
                </a:solidFill>
              </a:rPr>
              <a:t>推迟</a:t>
            </a:r>
            <a:r>
              <a:rPr lang="zh-CN" altLang="en-US" sz="2800" dirty="0">
                <a:solidFill>
                  <a:srgbClr val="FF0000"/>
                </a:solidFill>
              </a:rPr>
              <a:t>到该事务提交时执行</a:t>
            </a:r>
            <a:r>
              <a:rPr lang="zh-CN" altLang="en-US" sz="2800" dirty="0">
                <a:solidFill>
                  <a:schemeClr val="tx1"/>
                </a:solidFill>
              </a:rPr>
              <a:t>。</a:t>
            </a:r>
          </a:p>
          <a:p>
            <a:pPr algn="l" eaLnBrk="1" hangingPunct="1"/>
            <a:r>
              <a:rPr lang="zh-CN" altLang="en-US" sz="2800" dirty="0">
                <a:solidFill>
                  <a:schemeClr val="tx1"/>
                </a:solidFill>
              </a:rPr>
              <a:t>推迟更新协议：</a:t>
            </a:r>
          </a:p>
          <a:p>
            <a:pPr algn="l" eaLnBrk="1" hangingPunct="1"/>
            <a:r>
              <a:rPr lang="zh-CN" altLang="en-US" sz="2800" dirty="0">
                <a:solidFill>
                  <a:schemeClr val="tx1"/>
                </a:solidFill>
              </a:rPr>
              <a:t>（</a:t>
            </a:r>
            <a:r>
              <a:rPr lang="en-US" altLang="zh-CN" sz="2800" dirty="0">
                <a:solidFill>
                  <a:schemeClr val="tx1"/>
                </a:solidFill>
              </a:rPr>
              <a:t>1</a:t>
            </a:r>
            <a:r>
              <a:rPr lang="zh-CN" altLang="en-US" sz="2800" dirty="0">
                <a:solidFill>
                  <a:schemeClr val="tx1"/>
                </a:solidFill>
              </a:rPr>
              <a:t>）每个事务</a:t>
            </a:r>
            <a:r>
              <a:rPr lang="zh-CN" altLang="en-US" sz="2800" dirty="0">
                <a:solidFill>
                  <a:srgbClr val="FF0000"/>
                </a:solidFill>
              </a:rPr>
              <a:t>在到达提交点之前不能更新数据库。</a:t>
            </a:r>
          </a:p>
          <a:p>
            <a:pPr algn="l" eaLnBrk="1" hangingPunct="1"/>
            <a:r>
              <a:rPr lang="zh-CN" altLang="en-US" sz="2800" dirty="0">
                <a:solidFill>
                  <a:schemeClr val="tx1"/>
                </a:solidFill>
              </a:rPr>
              <a:t>（</a:t>
            </a:r>
            <a:r>
              <a:rPr lang="en-US" altLang="zh-CN" sz="2800" dirty="0">
                <a:solidFill>
                  <a:schemeClr val="tx1"/>
                </a:solidFill>
              </a:rPr>
              <a:t>2</a:t>
            </a:r>
            <a:r>
              <a:rPr lang="zh-CN" altLang="en-US" sz="2800" dirty="0">
                <a:solidFill>
                  <a:schemeClr val="tx1"/>
                </a:solidFill>
              </a:rPr>
              <a:t>）在一个事务的所有更新操作对应的日志记录写入永恒存储器之前，该事务不能到达提交点。</a:t>
            </a:r>
          </a:p>
          <a:p>
            <a:pPr algn="l" eaLnBrk="1" hangingPunct="1"/>
            <a:r>
              <a:rPr lang="zh-CN" altLang="en-US" sz="2800" dirty="0">
                <a:solidFill>
                  <a:schemeClr val="tx1"/>
                </a:solidFill>
              </a:rPr>
              <a:t>注：一事务到达提交时，称该</a:t>
            </a:r>
            <a:r>
              <a:rPr lang="zh-CN" altLang="en-US" sz="2800" dirty="0">
                <a:solidFill>
                  <a:srgbClr val="0070C0"/>
                </a:solidFill>
              </a:rPr>
              <a:t>事务进入部分提交状态</a:t>
            </a:r>
            <a:r>
              <a:rPr lang="zh-CN" altLang="en-US" sz="2800" dirty="0">
                <a:solidFill>
                  <a:schemeClr val="bg2"/>
                </a:solidFill>
              </a:rPr>
              <a:t>。</a:t>
            </a:r>
          </a:p>
        </p:txBody>
      </p:sp>
    </p:spTree>
    <p:extLst>
      <p:ext uri="{BB962C8B-B14F-4D97-AF65-F5344CB8AC3E}">
        <p14:creationId xmlns:p14="http://schemas.microsoft.com/office/powerpoint/2010/main" val="3156680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out)">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out)">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32"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amond(out)">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32"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amond(out)">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32"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amond(out)">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32"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amond(out)">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32"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diamond(out)">
                                      <p:cBhvr>
                                        <p:cTn id="37"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471054" y="1016289"/>
            <a:ext cx="11208327"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en-US" altLang="zh-CN">
                <a:solidFill>
                  <a:schemeClr val="bg2"/>
                </a:solidFill>
                <a:latin typeface="Arial" panose="020B0604020202020204" pitchFamily="34" charset="0"/>
              </a:rPr>
              <a:t>❁</a:t>
            </a:r>
            <a:r>
              <a:rPr lang="zh-CN" altLang="en-US">
                <a:solidFill>
                  <a:schemeClr val="tx1"/>
                </a:solidFill>
                <a:latin typeface="Arial" panose="020B0604020202020204" pitchFamily="34" charset="0"/>
              </a:rPr>
              <a:t>推迟技术执行事务</a:t>
            </a:r>
            <a:r>
              <a:rPr lang="en-US" altLang="zh-CN">
                <a:solidFill>
                  <a:schemeClr val="tx1"/>
                </a:solidFill>
                <a:latin typeface="Arial" panose="020B0604020202020204" pitchFamily="34" charset="0"/>
              </a:rPr>
              <a:t>T</a:t>
            </a:r>
            <a:r>
              <a:rPr lang="zh-CN" altLang="en-US">
                <a:solidFill>
                  <a:schemeClr val="tx1"/>
                </a:solidFill>
                <a:latin typeface="Arial" panose="020B0604020202020204" pitchFamily="34" charset="0"/>
              </a:rPr>
              <a:t>的过程：</a:t>
            </a:r>
          </a:p>
          <a:p>
            <a:pPr algn="l" eaLnBrk="1" hangingPunct="1">
              <a:spcBef>
                <a:spcPct val="50000"/>
              </a:spcBef>
            </a:pPr>
            <a:r>
              <a:rPr lang="en-US" altLang="zh-CN">
                <a:solidFill>
                  <a:schemeClr val="tx1"/>
                </a:solidFill>
                <a:latin typeface="Arial" panose="020B0604020202020204" pitchFamily="34" charset="0"/>
              </a:rPr>
              <a:t>(1)T</a:t>
            </a:r>
            <a:r>
              <a:rPr lang="zh-CN" altLang="en-US">
                <a:solidFill>
                  <a:schemeClr val="tx1"/>
                </a:solidFill>
                <a:latin typeface="Arial" panose="020B0604020202020204" pitchFamily="34" charset="0"/>
              </a:rPr>
              <a:t>开始执行，记录</a:t>
            </a:r>
            <a:r>
              <a:rPr lang="en-US" altLang="zh-CN">
                <a:solidFill>
                  <a:schemeClr val="tx1"/>
                </a:solidFill>
                <a:latin typeface="Arial" panose="020B0604020202020204" pitchFamily="34" charset="0"/>
              </a:rPr>
              <a:t>&lt;T,start&gt;;</a:t>
            </a:r>
          </a:p>
          <a:p>
            <a:pPr algn="l" eaLnBrk="1" hangingPunct="1">
              <a:spcBef>
                <a:spcPct val="50000"/>
              </a:spcBef>
            </a:pPr>
            <a:r>
              <a:rPr lang="en-US" altLang="zh-CN">
                <a:solidFill>
                  <a:schemeClr val="tx1"/>
                </a:solidFill>
                <a:latin typeface="Arial" panose="020B0604020202020204" pitchFamily="34" charset="0"/>
              </a:rPr>
              <a:t>(2)T</a:t>
            </a:r>
            <a:r>
              <a:rPr lang="zh-CN" altLang="en-US">
                <a:solidFill>
                  <a:schemeClr val="tx1"/>
                </a:solidFill>
                <a:latin typeface="Arial" panose="020B0604020202020204" pitchFamily="34" charset="0"/>
              </a:rPr>
              <a:t>发出</a:t>
            </a:r>
            <a:r>
              <a:rPr lang="en-US" altLang="zh-CN">
                <a:solidFill>
                  <a:schemeClr val="tx1"/>
                </a:solidFill>
                <a:latin typeface="Arial" panose="020B0604020202020204" pitchFamily="34" charset="0"/>
              </a:rPr>
              <a:t>WRITE</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X</a:t>
            </a:r>
            <a:r>
              <a:rPr lang="zh-CN" altLang="en-US">
                <a:solidFill>
                  <a:schemeClr val="tx1"/>
                </a:solidFill>
                <a:latin typeface="Arial" panose="020B0604020202020204" pitchFamily="34" charset="0"/>
              </a:rPr>
              <a:t>）操作，记录</a:t>
            </a:r>
            <a:r>
              <a:rPr lang="en-US" altLang="zh-CN">
                <a:solidFill>
                  <a:schemeClr val="tx1"/>
                </a:solidFill>
                <a:latin typeface="Arial" panose="020B0604020202020204" pitchFamily="34" charset="0"/>
              </a:rPr>
              <a:t>&lt;T,X,V1,V2&gt;;</a:t>
            </a:r>
          </a:p>
          <a:p>
            <a:pPr algn="l" eaLnBrk="1" hangingPunct="1">
              <a:spcBef>
                <a:spcPct val="50000"/>
              </a:spcBef>
            </a:pPr>
            <a:r>
              <a:rPr lang="en-US" altLang="zh-CN">
                <a:solidFill>
                  <a:schemeClr val="tx1"/>
                </a:solidFill>
                <a:latin typeface="Arial" panose="020B0604020202020204" pitchFamily="34" charset="0"/>
              </a:rPr>
              <a:t>(3)T</a:t>
            </a:r>
            <a:r>
              <a:rPr lang="zh-CN" altLang="en-US">
                <a:solidFill>
                  <a:schemeClr val="tx1"/>
                </a:solidFill>
                <a:latin typeface="Arial" panose="020B0604020202020204" pitchFamily="34" charset="0"/>
              </a:rPr>
              <a:t>达部分提交状态时，记录</a:t>
            </a:r>
            <a:r>
              <a:rPr lang="en-US" altLang="zh-CN">
                <a:solidFill>
                  <a:schemeClr val="tx1"/>
                </a:solidFill>
                <a:latin typeface="Arial" panose="020B0604020202020204" pitchFamily="34" charset="0"/>
              </a:rPr>
              <a:t>&lt;T,commit&gt;</a:t>
            </a:r>
            <a:r>
              <a:rPr lang="zh-CN" altLang="en-US">
                <a:solidFill>
                  <a:schemeClr val="tx1"/>
                </a:solidFill>
                <a:latin typeface="Arial" panose="020B0604020202020204" pitchFamily="34" charset="0"/>
              </a:rPr>
              <a:t>，并将日志中形如</a:t>
            </a:r>
            <a:r>
              <a:rPr lang="en-US" altLang="zh-CN">
                <a:solidFill>
                  <a:schemeClr val="tx1"/>
                </a:solidFill>
                <a:latin typeface="Arial" panose="020B0604020202020204" pitchFamily="34" charset="0"/>
              </a:rPr>
              <a:t>&lt;T,X,V1,V2&gt; </a:t>
            </a:r>
            <a:r>
              <a:rPr lang="zh-CN" altLang="en-US">
                <a:solidFill>
                  <a:schemeClr val="tx1"/>
                </a:solidFill>
                <a:latin typeface="Arial" panose="020B0604020202020204" pitchFamily="34" charset="0"/>
              </a:rPr>
              <a:t>的记录，把数据库中数据项</a:t>
            </a:r>
            <a:r>
              <a:rPr lang="en-US" altLang="zh-CN">
                <a:solidFill>
                  <a:schemeClr val="tx1"/>
                </a:solidFill>
                <a:latin typeface="Arial" panose="020B0604020202020204" pitchFamily="34" charset="0"/>
              </a:rPr>
              <a:t>X</a:t>
            </a:r>
            <a:r>
              <a:rPr lang="zh-CN" altLang="en-US">
                <a:solidFill>
                  <a:schemeClr val="tx1"/>
                </a:solidFill>
                <a:latin typeface="Arial" panose="020B0604020202020204" pitchFamily="34" charset="0"/>
              </a:rPr>
              <a:t>更新为新值</a:t>
            </a:r>
            <a:r>
              <a:rPr lang="en-US" altLang="zh-CN">
                <a:solidFill>
                  <a:schemeClr val="tx1"/>
                </a:solidFill>
                <a:latin typeface="Arial" panose="020B0604020202020204" pitchFamily="34" charset="0"/>
              </a:rPr>
              <a:t>V2</a:t>
            </a:r>
            <a:r>
              <a:rPr lang="zh-CN" altLang="en-US">
                <a:solidFill>
                  <a:schemeClr val="tx1"/>
                </a:solidFill>
                <a:latin typeface="Arial" panose="020B0604020202020204" pitchFamily="34" charset="0"/>
              </a:rPr>
              <a:t>。</a:t>
            </a:r>
          </a:p>
          <a:p>
            <a:pPr algn="l" eaLnBrk="1" hangingPunct="1">
              <a:spcBef>
                <a:spcPct val="50000"/>
              </a:spcBef>
            </a:pPr>
            <a:r>
              <a:rPr lang="en-US" altLang="zh-CN">
                <a:solidFill>
                  <a:schemeClr val="tx1"/>
                </a:solidFill>
                <a:latin typeface="Arial" panose="020B0604020202020204" pitchFamily="34" charset="0"/>
              </a:rPr>
              <a:t>(4)</a:t>
            </a:r>
            <a:r>
              <a:rPr lang="zh-CN" altLang="en-US">
                <a:solidFill>
                  <a:schemeClr val="tx1"/>
                </a:solidFill>
                <a:latin typeface="Arial" panose="020B0604020202020204" pitchFamily="34" charset="0"/>
              </a:rPr>
              <a:t>数据库真正的被事务</a:t>
            </a:r>
            <a:r>
              <a:rPr lang="en-US" altLang="zh-CN">
                <a:solidFill>
                  <a:schemeClr val="tx1"/>
                </a:solidFill>
                <a:latin typeface="Arial" panose="020B0604020202020204" pitchFamily="34" charset="0"/>
              </a:rPr>
              <a:t>T</a:t>
            </a:r>
            <a:r>
              <a:rPr lang="zh-CN" altLang="en-US">
                <a:solidFill>
                  <a:schemeClr val="tx1"/>
                </a:solidFill>
                <a:latin typeface="Arial" panose="020B0604020202020204" pitchFamily="34" charset="0"/>
              </a:rPr>
              <a:t>更新，</a:t>
            </a:r>
            <a:r>
              <a:rPr lang="en-US" altLang="zh-CN">
                <a:solidFill>
                  <a:schemeClr val="tx1"/>
                </a:solidFill>
                <a:latin typeface="Arial" panose="020B0604020202020204" pitchFamily="34" charset="0"/>
              </a:rPr>
              <a:t>T</a:t>
            </a:r>
            <a:r>
              <a:rPr lang="zh-CN" altLang="en-US">
                <a:solidFill>
                  <a:schemeClr val="tx1"/>
                </a:solidFill>
                <a:latin typeface="Arial" panose="020B0604020202020204" pitchFamily="34" charset="0"/>
              </a:rPr>
              <a:t>进入提交状态。</a:t>
            </a:r>
          </a:p>
        </p:txBody>
      </p:sp>
    </p:spTree>
    <p:extLst>
      <p:ext uri="{BB962C8B-B14F-4D97-AF65-F5344CB8AC3E}">
        <p14:creationId xmlns:p14="http://schemas.microsoft.com/office/powerpoint/2010/main" val="2001208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325582" y="744382"/>
            <a:ext cx="11675918"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r>
              <a:rPr lang="en-US" altLang="zh-CN">
                <a:solidFill>
                  <a:schemeClr val="bg2"/>
                </a:solidFill>
                <a:latin typeface="Arial Unicode MS" panose="020B0604020202020204" pitchFamily="34" charset="-122"/>
                <a:ea typeface="宋体" panose="02010600030101010101" pitchFamily="2" charset="-122"/>
              </a:rPr>
              <a:t>✾</a:t>
            </a:r>
            <a:r>
              <a:rPr lang="zh-CN" altLang="en-US">
                <a:solidFill>
                  <a:schemeClr val="tx1"/>
                </a:solidFill>
                <a:latin typeface="Arial" panose="020B0604020202020204" pitchFamily="34" charset="0"/>
                <a:ea typeface="宋体" panose="02010600030101010101" pitchFamily="2" charset="-122"/>
              </a:rPr>
              <a:t>由于推迟更新技术仅需新值，所以可以简化日志结构为</a:t>
            </a:r>
            <a:r>
              <a:rPr lang="en-US" altLang="zh-CN">
                <a:solidFill>
                  <a:schemeClr val="tx1"/>
                </a:solidFill>
                <a:latin typeface="Arial" panose="020B0604020202020204" pitchFamily="34" charset="0"/>
                <a:ea typeface="宋体" panose="02010600030101010101" pitchFamily="2" charset="-122"/>
              </a:rPr>
              <a:t>&lt;T,X,V2&gt;</a:t>
            </a:r>
            <a:r>
              <a:rPr lang="zh-CN" altLang="en-US">
                <a:solidFill>
                  <a:schemeClr val="tx1"/>
                </a:solidFill>
                <a:latin typeface="Arial" panose="020B0604020202020204" pitchFamily="34" charset="0"/>
                <a:ea typeface="宋体" panose="02010600030101010101" pitchFamily="2" charset="-122"/>
              </a:rPr>
              <a:t>。</a:t>
            </a:r>
          </a:p>
          <a:p>
            <a:pPr algn="l" eaLnBrk="1" hangingPunct="1"/>
            <a:r>
              <a:rPr lang="zh-CN" altLang="en-US">
                <a:solidFill>
                  <a:schemeClr val="tx1"/>
                </a:solidFill>
                <a:latin typeface="Arial" panose="020B0604020202020204" pitchFamily="34" charset="0"/>
                <a:ea typeface="宋体" panose="02010600030101010101" pitchFamily="2" charset="-122"/>
              </a:rPr>
              <a:t>实例：银行数据库系统中：</a:t>
            </a:r>
          </a:p>
          <a:p>
            <a:pPr algn="l" eaLnBrk="1" hangingPunct="1"/>
            <a:r>
              <a:rPr lang="zh-CN" altLang="en-US">
                <a:solidFill>
                  <a:schemeClr val="tx1"/>
                </a:solidFill>
                <a:latin typeface="Arial" panose="020B0604020202020204" pitchFamily="34" charset="0"/>
                <a:ea typeface="宋体" panose="02010600030101010101" pitchFamily="2" charset="-122"/>
              </a:rPr>
              <a:t>事务</a:t>
            </a:r>
            <a:r>
              <a:rPr lang="en-US" altLang="zh-CN">
                <a:solidFill>
                  <a:schemeClr val="tx1"/>
                </a:solidFill>
                <a:latin typeface="Arial" panose="020B0604020202020204" pitchFamily="34" charset="0"/>
                <a:ea typeface="宋体" panose="02010600030101010101" pitchFamily="2" charset="-122"/>
              </a:rPr>
              <a:t>T1</a:t>
            </a:r>
            <a:r>
              <a:rPr lang="zh-CN" altLang="en-US">
                <a:solidFill>
                  <a:schemeClr val="tx1"/>
                </a:solidFill>
                <a:latin typeface="Arial" panose="020B0604020202020204" pitchFamily="34" charset="0"/>
                <a:ea typeface="宋体" panose="02010600030101010101" pitchFamily="2" charset="-122"/>
              </a:rPr>
              <a:t>：从账号</a:t>
            </a:r>
            <a:r>
              <a:rPr lang="en-US" altLang="zh-CN">
                <a:solidFill>
                  <a:schemeClr val="tx1"/>
                </a:solidFill>
                <a:latin typeface="Arial" panose="020B0604020202020204" pitchFamily="34" charset="0"/>
                <a:ea typeface="宋体" panose="02010600030101010101" pitchFamily="2" charset="-122"/>
              </a:rPr>
              <a:t>A</a:t>
            </a:r>
            <a:r>
              <a:rPr lang="zh-CN" altLang="en-US">
                <a:solidFill>
                  <a:schemeClr val="tx1"/>
                </a:solidFill>
                <a:latin typeface="Arial" panose="020B0604020202020204" pitchFamily="34" charset="0"/>
                <a:ea typeface="宋体" panose="02010600030101010101" pitchFamily="2" charset="-122"/>
              </a:rPr>
              <a:t>向账号</a:t>
            </a:r>
            <a:r>
              <a:rPr lang="en-US" altLang="zh-CN">
                <a:solidFill>
                  <a:schemeClr val="tx1"/>
                </a:solidFill>
                <a:latin typeface="Arial" panose="020B0604020202020204" pitchFamily="34" charset="0"/>
                <a:ea typeface="宋体" panose="02010600030101010101" pitchFamily="2" charset="-122"/>
              </a:rPr>
              <a:t>B</a:t>
            </a:r>
            <a:r>
              <a:rPr lang="zh-CN" altLang="en-US">
                <a:solidFill>
                  <a:schemeClr val="tx1"/>
                </a:solidFill>
                <a:latin typeface="Arial" panose="020B0604020202020204" pitchFamily="34" charset="0"/>
                <a:ea typeface="宋体" panose="02010600030101010101" pitchFamily="2" charset="-122"/>
              </a:rPr>
              <a:t>转储</a:t>
            </a:r>
            <a:r>
              <a:rPr lang="en-US" altLang="zh-CN">
                <a:solidFill>
                  <a:schemeClr val="tx1"/>
                </a:solidFill>
                <a:latin typeface="Arial" panose="020B0604020202020204" pitchFamily="34" charset="0"/>
                <a:ea typeface="宋体" panose="02010600030101010101" pitchFamily="2" charset="-122"/>
              </a:rPr>
              <a:t>50</a:t>
            </a:r>
            <a:r>
              <a:rPr lang="zh-CN" altLang="en-US">
                <a:solidFill>
                  <a:schemeClr val="tx1"/>
                </a:solidFill>
                <a:latin typeface="Arial" panose="020B0604020202020204" pitchFamily="34" charset="0"/>
                <a:ea typeface="宋体" panose="02010600030101010101" pitchFamily="2" charset="-122"/>
              </a:rPr>
              <a:t>元；</a:t>
            </a:r>
          </a:p>
          <a:p>
            <a:pPr algn="l" eaLnBrk="1" hangingPunct="1"/>
            <a:r>
              <a:rPr lang="zh-CN" altLang="en-US">
                <a:solidFill>
                  <a:schemeClr val="tx1"/>
                </a:solidFill>
                <a:latin typeface="Arial" panose="020B0604020202020204" pitchFamily="34" charset="0"/>
                <a:ea typeface="宋体" panose="02010600030101010101" pitchFamily="2" charset="-122"/>
              </a:rPr>
              <a:t>事务</a:t>
            </a:r>
            <a:r>
              <a:rPr lang="en-US" altLang="zh-CN">
                <a:solidFill>
                  <a:schemeClr val="tx1"/>
                </a:solidFill>
                <a:latin typeface="Arial" panose="020B0604020202020204" pitchFamily="34" charset="0"/>
                <a:ea typeface="宋体" panose="02010600030101010101" pitchFamily="2" charset="-122"/>
              </a:rPr>
              <a:t>T2</a:t>
            </a:r>
            <a:r>
              <a:rPr lang="zh-CN" altLang="en-US">
                <a:solidFill>
                  <a:schemeClr val="tx1"/>
                </a:solidFill>
                <a:latin typeface="Arial" panose="020B0604020202020204" pitchFamily="34" charset="0"/>
                <a:ea typeface="宋体" panose="02010600030101010101" pitchFamily="2" charset="-122"/>
              </a:rPr>
              <a:t>：从账号</a:t>
            </a:r>
            <a:r>
              <a:rPr lang="en-US" altLang="zh-CN">
                <a:solidFill>
                  <a:schemeClr val="tx1"/>
                </a:solidFill>
                <a:latin typeface="Arial" panose="020B0604020202020204" pitchFamily="34" charset="0"/>
                <a:ea typeface="宋体" panose="02010600030101010101" pitchFamily="2" charset="-122"/>
              </a:rPr>
              <a:t>C</a:t>
            </a:r>
            <a:r>
              <a:rPr lang="zh-CN" altLang="en-US">
                <a:solidFill>
                  <a:schemeClr val="tx1"/>
                </a:solidFill>
                <a:latin typeface="Arial" panose="020B0604020202020204" pitchFamily="34" charset="0"/>
                <a:ea typeface="宋体" panose="02010600030101010101" pitchFamily="2" charset="-122"/>
              </a:rPr>
              <a:t>支出</a:t>
            </a:r>
            <a:r>
              <a:rPr lang="en-US" altLang="zh-CN">
                <a:solidFill>
                  <a:schemeClr val="tx1"/>
                </a:solidFill>
                <a:latin typeface="Arial" panose="020B0604020202020204" pitchFamily="34" charset="0"/>
                <a:ea typeface="宋体" panose="02010600030101010101" pitchFamily="2" charset="-122"/>
              </a:rPr>
              <a:t>100</a:t>
            </a:r>
            <a:r>
              <a:rPr lang="zh-CN" altLang="en-US">
                <a:solidFill>
                  <a:schemeClr val="tx1"/>
                </a:solidFill>
                <a:latin typeface="Arial" panose="020B0604020202020204" pitchFamily="34" charset="0"/>
                <a:ea typeface="宋体" panose="02010600030101010101" pitchFamily="2" charset="-122"/>
              </a:rPr>
              <a:t>元。两事务分别定义如下：</a:t>
            </a:r>
          </a:p>
          <a:p>
            <a:pPr algn="l" eaLnBrk="1" hangingPunct="1"/>
            <a:r>
              <a:rPr lang="en-US" altLang="zh-CN">
                <a:solidFill>
                  <a:schemeClr val="tx1"/>
                </a:solidFill>
                <a:latin typeface="Arial" panose="020B0604020202020204" pitchFamily="34" charset="0"/>
                <a:ea typeface="宋体" panose="02010600030101010101" pitchFamily="2" charset="-122"/>
              </a:rPr>
              <a:t>T1</a:t>
            </a:r>
            <a:r>
              <a:rPr lang="zh-CN" altLang="en-US">
                <a:solidFill>
                  <a:schemeClr val="tx1"/>
                </a:solidFill>
                <a:latin typeface="Arial" panose="020B0604020202020204" pitchFamily="34" charset="0"/>
                <a:ea typeface="宋体" panose="02010600030101010101" pitchFamily="2" charset="-122"/>
              </a:rPr>
              <a:t>：</a:t>
            </a:r>
            <a:r>
              <a:rPr lang="en-US" altLang="zh-CN">
                <a:solidFill>
                  <a:schemeClr val="tx1"/>
                </a:solidFill>
                <a:latin typeface="Arial" panose="020B0604020202020204" pitchFamily="34" charset="0"/>
                <a:ea typeface="宋体" panose="02010600030101010101" pitchFamily="2" charset="-122"/>
              </a:rPr>
              <a:t>READ(A);           T2:READ(C);</a:t>
            </a:r>
          </a:p>
          <a:p>
            <a:pPr algn="l" eaLnBrk="1" hangingPunct="1"/>
            <a:r>
              <a:rPr lang="en-US" altLang="zh-CN">
                <a:solidFill>
                  <a:schemeClr val="tx1"/>
                </a:solidFill>
                <a:latin typeface="Arial" panose="020B0604020202020204" pitchFamily="34" charset="0"/>
                <a:ea typeface="宋体" panose="02010600030101010101" pitchFamily="2" charset="-122"/>
              </a:rPr>
              <a:t>        A:=A-50;             C:=C-100;</a:t>
            </a:r>
          </a:p>
          <a:p>
            <a:pPr algn="l" eaLnBrk="1" hangingPunct="1"/>
            <a:r>
              <a:rPr lang="en-US" altLang="zh-CN">
                <a:solidFill>
                  <a:schemeClr val="tx1"/>
                </a:solidFill>
                <a:latin typeface="Arial" panose="020B0604020202020204" pitchFamily="34" charset="0"/>
                <a:ea typeface="宋体" panose="02010600030101010101" pitchFamily="2" charset="-122"/>
              </a:rPr>
              <a:t>        WRITE(A);          WRITE(C);</a:t>
            </a:r>
          </a:p>
          <a:p>
            <a:pPr algn="l" eaLnBrk="1" hangingPunct="1"/>
            <a:r>
              <a:rPr lang="en-US" altLang="zh-CN">
                <a:solidFill>
                  <a:schemeClr val="tx1"/>
                </a:solidFill>
                <a:latin typeface="Arial" panose="020B0604020202020204" pitchFamily="34" charset="0"/>
                <a:ea typeface="宋体" panose="02010600030101010101" pitchFamily="2" charset="-122"/>
              </a:rPr>
              <a:t>        READ(B);</a:t>
            </a:r>
          </a:p>
          <a:p>
            <a:pPr algn="l" eaLnBrk="1" hangingPunct="1"/>
            <a:r>
              <a:rPr lang="en-US" altLang="zh-CN">
                <a:solidFill>
                  <a:schemeClr val="tx1"/>
                </a:solidFill>
                <a:latin typeface="Arial" panose="020B0604020202020204" pitchFamily="34" charset="0"/>
                <a:ea typeface="宋体" panose="02010600030101010101" pitchFamily="2" charset="-122"/>
              </a:rPr>
              <a:t>        B:=B+50;</a:t>
            </a:r>
          </a:p>
          <a:p>
            <a:pPr algn="l" eaLnBrk="1" hangingPunct="1"/>
            <a:r>
              <a:rPr lang="en-US" altLang="zh-CN">
                <a:solidFill>
                  <a:schemeClr val="tx1"/>
                </a:solidFill>
                <a:latin typeface="Arial" panose="020B0604020202020204" pitchFamily="34" charset="0"/>
                <a:ea typeface="宋体" panose="02010600030101010101" pitchFamily="2" charset="-122"/>
              </a:rPr>
              <a:t>        WRITE(B);</a:t>
            </a:r>
          </a:p>
        </p:txBody>
      </p:sp>
    </p:spTree>
    <p:extLst>
      <p:ext uri="{BB962C8B-B14F-4D97-AF65-F5344CB8AC3E}">
        <p14:creationId xmlns:p14="http://schemas.microsoft.com/office/powerpoint/2010/main" val="2804072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245870" y="663388"/>
            <a:ext cx="11668991" cy="5942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lnSpc>
                <a:spcPct val="120000"/>
              </a:lnSpc>
            </a:pPr>
            <a:r>
              <a:rPr lang="en-US" altLang="zh-CN" dirty="0">
                <a:solidFill>
                  <a:schemeClr val="tx1"/>
                </a:solidFill>
                <a:latin typeface="Arial" panose="020B0604020202020204" pitchFamily="34" charset="0"/>
              </a:rPr>
              <a:t>     </a:t>
            </a:r>
            <a:r>
              <a:rPr lang="zh-CN" altLang="en-US" dirty="0">
                <a:solidFill>
                  <a:schemeClr val="tx1"/>
                </a:solidFill>
                <a:latin typeface="Arial" panose="020B0604020202020204" pitchFamily="34" charset="0"/>
              </a:rPr>
              <a:t>设</a:t>
            </a:r>
            <a:r>
              <a:rPr lang="en-US" altLang="zh-CN" dirty="0">
                <a:solidFill>
                  <a:schemeClr val="tx1"/>
                </a:solidFill>
                <a:latin typeface="Arial" panose="020B0604020202020204" pitchFamily="34" charset="0"/>
              </a:rPr>
              <a:t>A</a:t>
            </a:r>
            <a:r>
              <a:rPr lang="zh-CN" altLang="en-US" dirty="0">
                <a:solidFill>
                  <a:schemeClr val="tx1"/>
                </a:solidFill>
                <a:latin typeface="Arial" panose="020B0604020202020204" pitchFamily="34" charset="0"/>
              </a:rPr>
              <a:t>，</a:t>
            </a:r>
            <a:r>
              <a:rPr lang="en-US" altLang="zh-CN" dirty="0">
                <a:solidFill>
                  <a:schemeClr val="tx1"/>
                </a:solidFill>
                <a:latin typeface="Arial" panose="020B0604020202020204" pitchFamily="34" charset="0"/>
              </a:rPr>
              <a:t>B</a:t>
            </a:r>
            <a:r>
              <a:rPr lang="zh-CN" altLang="en-US" dirty="0">
                <a:solidFill>
                  <a:schemeClr val="tx1"/>
                </a:solidFill>
                <a:latin typeface="Arial" panose="020B0604020202020204" pitchFamily="34" charset="0"/>
              </a:rPr>
              <a:t>和</a:t>
            </a:r>
            <a:r>
              <a:rPr lang="en-US" altLang="zh-CN" dirty="0">
                <a:solidFill>
                  <a:schemeClr val="tx1"/>
                </a:solidFill>
                <a:latin typeface="Arial" panose="020B0604020202020204" pitchFamily="34" charset="0"/>
              </a:rPr>
              <a:t>C</a:t>
            </a:r>
            <a:r>
              <a:rPr lang="zh-CN" altLang="en-US" dirty="0">
                <a:solidFill>
                  <a:schemeClr val="tx1"/>
                </a:solidFill>
                <a:latin typeface="Arial" panose="020B0604020202020204" pitchFamily="34" charset="0"/>
              </a:rPr>
              <a:t>的初值分别是</a:t>
            </a:r>
            <a:r>
              <a:rPr lang="en-US" altLang="zh-CN" dirty="0">
                <a:solidFill>
                  <a:schemeClr val="tx1"/>
                </a:solidFill>
                <a:latin typeface="Arial" panose="020B0604020202020204" pitchFamily="34" charset="0"/>
              </a:rPr>
              <a:t>1000</a:t>
            </a:r>
            <a:r>
              <a:rPr lang="zh-CN" altLang="en-US" dirty="0">
                <a:solidFill>
                  <a:schemeClr val="tx1"/>
                </a:solidFill>
                <a:latin typeface="Arial" panose="020B0604020202020204" pitchFamily="34" charset="0"/>
              </a:rPr>
              <a:t>元、</a:t>
            </a:r>
            <a:r>
              <a:rPr lang="en-US" altLang="zh-CN" dirty="0">
                <a:solidFill>
                  <a:schemeClr val="tx1"/>
                </a:solidFill>
                <a:latin typeface="Arial" panose="020B0604020202020204" pitchFamily="34" charset="0"/>
              </a:rPr>
              <a:t>2000</a:t>
            </a:r>
            <a:r>
              <a:rPr lang="zh-CN" altLang="en-US" dirty="0">
                <a:solidFill>
                  <a:schemeClr val="tx1"/>
                </a:solidFill>
                <a:latin typeface="Arial" panose="020B0604020202020204" pitchFamily="34" charset="0"/>
              </a:rPr>
              <a:t>元和</a:t>
            </a:r>
            <a:r>
              <a:rPr lang="en-US" altLang="zh-CN" dirty="0">
                <a:solidFill>
                  <a:schemeClr val="tx1"/>
                </a:solidFill>
                <a:latin typeface="Arial" panose="020B0604020202020204" pitchFamily="34" charset="0"/>
              </a:rPr>
              <a:t>700</a:t>
            </a:r>
            <a:r>
              <a:rPr lang="zh-CN" altLang="en-US" dirty="0">
                <a:solidFill>
                  <a:schemeClr val="tx1"/>
                </a:solidFill>
                <a:latin typeface="Arial" panose="020B0604020202020204" pitchFamily="34" charset="0"/>
              </a:rPr>
              <a:t>元。且</a:t>
            </a:r>
            <a:r>
              <a:rPr lang="en-US" altLang="zh-CN" dirty="0" err="1">
                <a:solidFill>
                  <a:schemeClr val="tx1"/>
                </a:solidFill>
                <a:latin typeface="Arial" panose="020B0604020202020204" pitchFamily="34" charset="0"/>
              </a:rPr>
              <a:t>T1</a:t>
            </a:r>
            <a:r>
              <a:rPr lang="zh-CN" altLang="en-US" dirty="0">
                <a:solidFill>
                  <a:schemeClr val="tx1"/>
                </a:solidFill>
                <a:latin typeface="Arial" panose="020B0604020202020204" pitchFamily="34" charset="0"/>
              </a:rPr>
              <a:t>与</a:t>
            </a:r>
            <a:r>
              <a:rPr lang="en-US" altLang="zh-CN" dirty="0" err="1">
                <a:solidFill>
                  <a:schemeClr val="tx1"/>
                </a:solidFill>
                <a:latin typeface="Arial" panose="020B0604020202020204" pitchFamily="34" charset="0"/>
              </a:rPr>
              <a:t>T2</a:t>
            </a:r>
            <a:r>
              <a:rPr lang="zh-CN" altLang="en-US" dirty="0">
                <a:solidFill>
                  <a:schemeClr val="tx1"/>
                </a:solidFill>
                <a:latin typeface="Arial" panose="020B0604020202020204" pitchFamily="34" charset="0"/>
              </a:rPr>
              <a:t>按串行调度</a:t>
            </a:r>
            <a:r>
              <a:rPr lang="en-US" altLang="zh-CN" dirty="0">
                <a:solidFill>
                  <a:schemeClr val="tx1"/>
                </a:solidFill>
                <a:latin typeface="Arial" panose="020B0604020202020204" pitchFamily="34" charset="0"/>
              </a:rPr>
              <a:t>&lt;</a:t>
            </a:r>
            <a:r>
              <a:rPr lang="en-US" altLang="zh-CN" dirty="0" err="1">
                <a:solidFill>
                  <a:schemeClr val="tx1"/>
                </a:solidFill>
                <a:latin typeface="Arial" panose="020B0604020202020204" pitchFamily="34" charset="0"/>
              </a:rPr>
              <a:t>T1,T2</a:t>
            </a:r>
            <a:r>
              <a:rPr lang="en-US" altLang="zh-CN" dirty="0">
                <a:solidFill>
                  <a:schemeClr val="tx1"/>
                </a:solidFill>
                <a:latin typeface="Arial" panose="020B0604020202020204" pitchFamily="34" charset="0"/>
              </a:rPr>
              <a:t>&gt;</a:t>
            </a:r>
          </a:p>
          <a:p>
            <a:pPr algn="l" eaLnBrk="1" hangingPunct="1">
              <a:lnSpc>
                <a:spcPct val="120000"/>
              </a:lnSpc>
            </a:pPr>
            <a:r>
              <a:rPr lang="zh-CN" altLang="en-US" dirty="0">
                <a:solidFill>
                  <a:schemeClr val="tx1"/>
                </a:solidFill>
                <a:latin typeface="Arial" panose="020B0604020202020204" pitchFamily="34" charset="0"/>
              </a:rPr>
              <a:t>日志中所包含的有关</a:t>
            </a:r>
            <a:r>
              <a:rPr lang="en-US" altLang="zh-CN" dirty="0" err="1">
                <a:solidFill>
                  <a:schemeClr val="tx1"/>
                </a:solidFill>
                <a:latin typeface="Arial" panose="020B0604020202020204" pitchFamily="34" charset="0"/>
              </a:rPr>
              <a:t>T1</a:t>
            </a:r>
            <a:r>
              <a:rPr lang="zh-CN" altLang="en-US" dirty="0">
                <a:solidFill>
                  <a:schemeClr val="tx1"/>
                </a:solidFill>
                <a:latin typeface="Arial" panose="020B0604020202020204" pitchFamily="34" charset="0"/>
              </a:rPr>
              <a:t>、</a:t>
            </a:r>
            <a:r>
              <a:rPr lang="en-US" altLang="zh-CN" dirty="0" err="1">
                <a:solidFill>
                  <a:schemeClr val="tx1"/>
                </a:solidFill>
                <a:latin typeface="Arial" panose="020B0604020202020204" pitchFamily="34" charset="0"/>
              </a:rPr>
              <a:t>T2</a:t>
            </a:r>
            <a:r>
              <a:rPr lang="zh-CN" altLang="en-US" dirty="0">
                <a:solidFill>
                  <a:schemeClr val="tx1"/>
                </a:solidFill>
                <a:latin typeface="Arial" panose="020B0604020202020204" pitchFamily="34" charset="0"/>
              </a:rPr>
              <a:t>的信息如下：</a:t>
            </a:r>
          </a:p>
          <a:p>
            <a:pPr algn="l" eaLnBrk="1" hangingPunct="1">
              <a:lnSpc>
                <a:spcPct val="120000"/>
              </a:lnSpc>
            </a:pPr>
            <a:r>
              <a:rPr lang="en-US" altLang="zh-CN" dirty="0">
                <a:solidFill>
                  <a:schemeClr val="tx1"/>
                </a:solidFill>
                <a:latin typeface="Arial" panose="020B0604020202020204" pitchFamily="34" charset="0"/>
              </a:rPr>
              <a:t>&lt;</a:t>
            </a:r>
            <a:r>
              <a:rPr lang="en-US" altLang="zh-CN" dirty="0" err="1">
                <a:solidFill>
                  <a:schemeClr val="tx1"/>
                </a:solidFill>
                <a:latin typeface="Arial" panose="020B0604020202020204" pitchFamily="34" charset="0"/>
              </a:rPr>
              <a:t>T1,START</a:t>
            </a:r>
            <a:r>
              <a:rPr lang="en-US" altLang="zh-CN" dirty="0">
                <a:solidFill>
                  <a:schemeClr val="tx1"/>
                </a:solidFill>
                <a:latin typeface="Arial" panose="020B0604020202020204" pitchFamily="34" charset="0"/>
              </a:rPr>
              <a:t>&gt;         &lt;</a:t>
            </a:r>
            <a:r>
              <a:rPr lang="en-US" altLang="zh-CN" dirty="0" err="1">
                <a:solidFill>
                  <a:schemeClr val="tx1"/>
                </a:solidFill>
                <a:latin typeface="Arial" panose="020B0604020202020204" pitchFamily="34" charset="0"/>
              </a:rPr>
              <a:t>T2,START</a:t>
            </a:r>
            <a:r>
              <a:rPr lang="en-US" altLang="zh-CN" dirty="0">
                <a:solidFill>
                  <a:schemeClr val="tx1"/>
                </a:solidFill>
                <a:latin typeface="Arial" panose="020B0604020202020204" pitchFamily="34" charset="0"/>
              </a:rPr>
              <a:t>&gt;</a:t>
            </a:r>
          </a:p>
          <a:p>
            <a:pPr algn="l" eaLnBrk="1" hangingPunct="1">
              <a:lnSpc>
                <a:spcPct val="120000"/>
              </a:lnSpc>
            </a:pPr>
            <a:r>
              <a:rPr lang="en-US" altLang="zh-CN" dirty="0">
                <a:solidFill>
                  <a:schemeClr val="tx1"/>
                </a:solidFill>
                <a:latin typeface="Arial" panose="020B0604020202020204" pitchFamily="34" charset="0"/>
              </a:rPr>
              <a:t>&lt;</a:t>
            </a:r>
            <a:r>
              <a:rPr lang="en-US" altLang="zh-CN" dirty="0" err="1">
                <a:solidFill>
                  <a:schemeClr val="tx1"/>
                </a:solidFill>
                <a:latin typeface="Arial" panose="020B0604020202020204" pitchFamily="34" charset="0"/>
              </a:rPr>
              <a:t>T1,A,</a:t>
            </a:r>
            <a:r>
              <a:rPr lang="en-US" altLang="zh-CN" dirty="0" err="1">
                <a:solidFill>
                  <a:srgbClr val="FF0000"/>
                </a:solidFill>
                <a:latin typeface="Arial" panose="020B0604020202020204" pitchFamily="34" charset="0"/>
              </a:rPr>
              <a:t>950</a:t>
            </a:r>
            <a:r>
              <a:rPr lang="en-US" altLang="zh-CN" dirty="0">
                <a:solidFill>
                  <a:schemeClr val="tx1"/>
                </a:solidFill>
                <a:latin typeface="Arial" panose="020B0604020202020204" pitchFamily="34" charset="0"/>
              </a:rPr>
              <a:t>&gt;           &lt;</a:t>
            </a:r>
            <a:r>
              <a:rPr lang="en-US" altLang="zh-CN" dirty="0" err="1">
                <a:solidFill>
                  <a:schemeClr val="tx1"/>
                </a:solidFill>
                <a:latin typeface="Arial" panose="020B0604020202020204" pitchFamily="34" charset="0"/>
              </a:rPr>
              <a:t>T2,C,</a:t>
            </a:r>
            <a:r>
              <a:rPr lang="en-US" altLang="zh-CN" dirty="0" err="1">
                <a:solidFill>
                  <a:srgbClr val="FF0000"/>
                </a:solidFill>
                <a:latin typeface="Arial" panose="020B0604020202020204" pitchFamily="34" charset="0"/>
              </a:rPr>
              <a:t>600</a:t>
            </a:r>
            <a:r>
              <a:rPr lang="en-US" altLang="zh-CN" dirty="0">
                <a:solidFill>
                  <a:schemeClr val="tx1"/>
                </a:solidFill>
                <a:latin typeface="Arial" panose="020B0604020202020204" pitchFamily="34" charset="0"/>
              </a:rPr>
              <a:t>&gt;</a:t>
            </a:r>
          </a:p>
          <a:p>
            <a:pPr algn="l" eaLnBrk="1" hangingPunct="1">
              <a:lnSpc>
                <a:spcPct val="120000"/>
              </a:lnSpc>
            </a:pPr>
            <a:r>
              <a:rPr lang="en-US" altLang="zh-CN" dirty="0">
                <a:solidFill>
                  <a:schemeClr val="tx1"/>
                </a:solidFill>
                <a:latin typeface="Arial" panose="020B0604020202020204" pitchFamily="34" charset="0"/>
              </a:rPr>
              <a:t>&lt;</a:t>
            </a:r>
            <a:r>
              <a:rPr lang="en-US" altLang="zh-CN" dirty="0" err="1">
                <a:solidFill>
                  <a:schemeClr val="tx1"/>
                </a:solidFill>
                <a:latin typeface="Arial" panose="020B0604020202020204" pitchFamily="34" charset="0"/>
              </a:rPr>
              <a:t>T1,B,</a:t>
            </a:r>
            <a:r>
              <a:rPr lang="en-US" altLang="zh-CN" dirty="0" err="1">
                <a:solidFill>
                  <a:srgbClr val="FF0000"/>
                </a:solidFill>
                <a:latin typeface="Arial" panose="020B0604020202020204" pitchFamily="34" charset="0"/>
              </a:rPr>
              <a:t>2050</a:t>
            </a:r>
            <a:r>
              <a:rPr lang="en-US" altLang="zh-CN" dirty="0">
                <a:solidFill>
                  <a:schemeClr val="tx1"/>
                </a:solidFill>
                <a:latin typeface="Arial" panose="020B0604020202020204" pitchFamily="34" charset="0"/>
              </a:rPr>
              <a:t>&gt;         &lt;</a:t>
            </a:r>
            <a:r>
              <a:rPr lang="en-US" altLang="zh-CN" dirty="0" err="1">
                <a:solidFill>
                  <a:schemeClr val="tx1"/>
                </a:solidFill>
                <a:latin typeface="Arial" panose="020B0604020202020204" pitchFamily="34" charset="0"/>
              </a:rPr>
              <a:t>T2,COMMIT</a:t>
            </a:r>
            <a:r>
              <a:rPr lang="en-US" altLang="zh-CN" dirty="0">
                <a:solidFill>
                  <a:schemeClr val="tx1"/>
                </a:solidFill>
                <a:latin typeface="Arial" panose="020B0604020202020204" pitchFamily="34" charset="0"/>
              </a:rPr>
              <a:t>&gt;</a:t>
            </a:r>
          </a:p>
          <a:p>
            <a:pPr algn="l" eaLnBrk="1" hangingPunct="1">
              <a:lnSpc>
                <a:spcPct val="120000"/>
              </a:lnSpc>
            </a:pPr>
            <a:r>
              <a:rPr lang="en-US" altLang="zh-CN" dirty="0">
                <a:solidFill>
                  <a:schemeClr val="tx1"/>
                </a:solidFill>
                <a:latin typeface="Arial" panose="020B0604020202020204" pitchFamily="34" charset="0"/>
              </a:rPr>
              <a:t>&lt;</a:t>
            </a:r>
            <a:r>
              <a:rPr lang="en-US" altLang="zh-CN" dirty="0" err="1">
                <a:solidFill>
                  <a:schemeClr val="tx1"/>
                </a:solidFill>
                <a:latin typeface="Arial" panose="020B0604020202020204" pitchFamily="34" charset="0"/>
              </a:rPr>
              <a:t>T1,commit</a:t>
            </a:r>
            <a:r>
              <a:rPr lang="en-US" altLang="zh-CN" dirty="0">
                <a:solidFill>
                  <a:schemeClr val="tx1"/>
                </a:solidFill>
                <a:latin typeface="Arial" panose="020B0604020202020204" pitchFamily="34" charset="0"/>
              </a:rPr>
              <a:t>&gt;</a:t>
            </a:r>
          </a:p>
          <a:p>
            <a:pPr algn="l" eaLnBrk="1" hangingPunct="1">
              <a:lnSpc>
                <a:spcPct val="120000"/>
              </a:lnSpc>
            </a:pPr>
            <a:r>
              <a:rPr lang="zh-CN" altLang="en-US" dirty="0">
                <a:solidFill>
                  <a:srgbClr val="FF0000"/>
                </a:solidFill>
                <a:latin typeface="Arial" panose="020B0604020202020204" pitchFamily="34" charset="0"/>
              </a:rPr>
              <a:t>说明：</a:t>
            </a:r>
          </a:p>
          <a:p>
            <a:pPr algn="l" eaLnBrk="1" hangingPunct="1">
              <a:lnSpc>
                <a:spcPct val="120000"/>
              </a:lnSpc>
            </a:pPr>
            <a:r>
              <a:rPr lang="zh-CN" altLang="en-US" dirty="0">
                <a:solidFill>
                  <a:schemeClr val="bg2"/>
                </a:solidFill>
                <a:latin typeface="Arial" panose="020B0604020202020204" pitchFamily="34" charset="0"/>
              </a:rPr>
              <a:t>✽</a:t>
            </a:r>
            <a:r>
              <a:rPr lang="zh-CN" altLang="en-US" dirty="0">
                <a:solidFill>
                  <a:schemeClr val="tx1"/>
                </a:solidFill>
                <a:latin typeface="Arial" panose="020B0604020202020204" pitchFamily="34" charset="0"/>
              </a:rPr>
              <a:t>数据库中</a:t>
            </a:r>
            <a:r>
              <a:rPr lang="en-US" altLang="zh-CN" dirty="0">
                <a:solidFill>
                  <a:schemeClr val="tx1"/>
                </a:solidFill>
                <a:latin typeface="Arial" panose="020B0604020202020204" pitchFamily="34" charset="0"/>
              </a:rPr>
              <a:t>A</a:t>
            </a:r>
            <a:r>
              <a:rPr lang="zh-CN" altLang="en-US" dirty="0">
                <a:solidFill>
                  <a:schemeClr val="tx1"/>
                </a:solidFill>
                <a:latin typeface="Arial" panose="020B0604020202020204" pitchFamily="34" charset="0"/>
              </a:rPr>
              <a:t>、</a:t>
            </a:r>
            <a:r>
              <a:rPr lang="en-US" altLang="zh-CN" dirty="0">
                <a:solidFill>
                  <a:schemeClr val="tx1"/>
                </a:solidFill>
                <a:latin typeface="Arial" panose="020B0604020202020204" pitchFamily="34" charset="0"/>
              </a:rPr>
              <a:t>B</a:t>
            </a:r>
            <a:r>
              <a:rPr lang="zh-CN" altLang="en-US" dirty="0">
                <a:solidFill>
                  <a:schemeClr val="tx1"/>
                </a:solidFill>
                <a:latin typeface="Arial" panose="020B0604020202020204" pitchFamily="34" charset="0"/>
              </a:rPr>
              <a:t>值仅有在</a:t>
            </a:r>
            <a:r>
              <a:rPr lang="en-US" altLang="zh-CN" dirty="0">
                <a:solidFill>
                  <a:schemeClr val="tx1"/>
                </a:solidFill>
                <a:latin typeface="Arial" panose="020B0604020202020204" pitchFamily="34" charset="0"/>
              </a:rPr>
              <a:t>&lt;</a:t>
            </a:r>
            <a:r>
              <a:rPr lang="en-US" altLang="zh-CN" dirty="0" err="1">
                <a:solidFill>
                  <a:schemeClr val="tx1"/>
                </a:solidFill>
                <a:latin typeface="Arial" panose="020B0604020202020204" pitchFamily="34" charset="0"/>
              </a:rPr>
              <a:t>T1,COMMIT</a:t>
            </a:r>
            <a:r>
              <a:rPr lang="en-US" altLang="zh-CN" dirty="0">
                <a:solidFill>
                  <a:schemeClr val="tx1"/>
                </a:solidFill>
                <a:latin typeface="Arial" panose="020B0604020202020204" pitchFamily="34" charset="0"/>
              </a:rPr>
              <a:t>&gt;</a:t>
            </a:r>
            <a:r>
              <a:rPr lang="zh-CN" altLang="en-US" dirty="0">
                <a:solidFill>
                  <a:schemeClr val="tx1"/>
                </a:solidFill>
                <a:latin typeface="Arial" panose="020B0604020202020204" pitchFamily="34" charset="0"/>
              </a:rPr>
              <a:t>写入日志后才能被更改。</a:t>
            </a:r>
          </a:p>
          <a:p>
            <a:pPr algn="l" eaLnBrk="1" hangingPunct="1">
              <a:lnSpc>
                <a:spcPct val="120000"/>
              </a:lnSpc>
            </a:pPr>
            <a:r>
              <a:rPr lang="zh-CN" altLang="en-US" dirty="0">
                <a:solidFill>
                  <a:schemeClr val="bg2"/>
                </a:solidFill>
                <a:latin typeface="Arial" panose="020B0604020202020204" pitchFamily="34" charset="0"/>
              </a:rPr>
              <a:t>✽</a:t>
            </a:r>
            <a:r>
              <a:rPr lang="zh-CN" altLang="en-US" dirty="0">
                <a:solidFill>
                  <a:schemeClr val="tx1"/>
                </a:solidFill>
                <a:latin typeface="Arial" panose="020B0604020202020204" pitchFamily="34" charset="0"/>
              </a:rPr>
              <a:t>数据库中</a:t>
            </a:r>
            <a:r>
              <a:rPr lang="en-US" altLang="zh-CN" dirty="0">
                <a:solidFill>
                  <a:schemeClr val="tx1"/>
                </a:solidFill>
                <a:latin typeface="Arial" panose="020B0604020202020204" pitchFamily="34" charset="0"/>
              </a:rPr>
              <a:t>C</a:t>
            </a:r>
            <a:r>
              <a:rPr lang="zh-CN" altLang="en-US" dirty="0">
                <a:solidFill>
                  <a:schemeClr val="tx1"/>
                </a:solidFill>
                <a:latin typeface="Arial" panose="020B0604020202020204" pitchFamily="34" charset="0"/>
              </a:rPr>
              <a:t>值仅有在</a:t>
            </a:r>
            <a:r>
              <a:rPr lang="en-US" altLang="zh-CN" dirty="0">
                <a:solidFill>
                  <a:schemeClr val="tx1"/>
                </a:solidFill>
                <a:latin typeface="Arial" panose="020B0604020202020204" pitchFamily="34" charset="0"/>
              </a:rPr>
              <a:t>&lt;</a:t>
            </a:r>
            <a:r>
              <a:rPr lang="en-US" altLang="zh-CN" dirty="0" err="1">
                <a:solidFill>
                  <a:schemeClr val="tx1"/>
                </a:solidFill>
                <a:latin typeface="Arial" panose="020B0604020202020204" pitchFamily="34" charset="0"/>
              </a:rPr>
              <a:t>T2,COMMIT</a:t>
            </a:r>
            <a:r>
              <a:rPr lang="en-US" altLang="zh-CN" dirty="0">
                <a:solidFill>
                  <a:schemeClr val="tx1"/>
                </a:solidFill>
                <a:latin typeface="Arial" panose="020B0604020202020204" pitchFamily="34" charset="0"/>
              </a:rPr>
              <a:t>&gt;</a:t>
            </a:r>
            <a:r>
              <a:rPr lang="zh-CN" altLang="en-US" dirty="0">
                <a:solidFill>
                  <a:schemeClr val="tx1"/>
                </a:solidFill>
                <a:latin typeface="Arial" panose="020B0604020202020204" pitchFamily="34" charset="0"/>
              </a:rPr>
              <a:t>写入日志后才能被更改。</a:t>
            </a:r>
          </a:p>
        </p:txBody>
      </p:sp>
    </p:spTree>
    <p:extLst>
      <p:ext uri="{BB962C8B-B14F-4D97-AF65-F5344CB8AC3E}">
        <p14:creationId xmlns:p14="http://schemas.microsoft.com/office/powerpoint/2010/main" val="25536615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amond(in)">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amond(in)">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amond(in)">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amond(in)">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diamond(in)">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diamond(in)">
                                      <p:cBhvr>
                                        <p:cTn id="42" dur="20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diamond(in)">
                                      <p:cBhvr>
                                        <p:cTn id="47" dur="2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426026" y="744382"/>
            <a:ext cx="9912927"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en-US" altLang="zh-CN">
                <a:solidFill>
                  <a:schemeClr val="bg2"/>
                </a:solidFill>
                <a:latin typeface="Arial" panose="020B0604020202020204" pitchFamily="34" charset="0"/>
                <a:ea typeface="宋体" panose="02010600030101010101" pitchFamily="2" charset="-122"/>
              </a:rPr>
              <a:t>✾</a:t>
            </a:r>
            <a:r>
              <a:rPr lang="zh-CN" altLang="en-US">
                <a:solidFill>
                  <a:schemeClr val="tx1"/>
                </a:solidFill>
                <a:latin typeface="Arial" panose="020B0604020202020204" pitchFamily="34" charset="0"/>
                <a:ea typeface="宋体" panose="02010600030101010101" pitchFamily="2" charset="-122"/>
              </a:rPr>
              <a:t>日志与数据库变化过程实例：</a:t>
            </a:r>
          </a:p>
          <a:p>
            <a:pPr lvl="1" algn="l" eaLnBrk="1" hangingPunct="1"/>
            <a:r>
              <a:rPr lang="zh-CN" altLang="en-US">
                <a:solidFill>
                  <a:schemeClr val="tx1"/>
                </a:solidFill>
                <a:latin typeface="Arial" panose="020B0604020202020204" pitchFamily="34" charset="0"/>
                <a:ea typeface="宋体" panose="02010600030101010101" pitchFamily="2" charset="-122"/>
              </a:rPr>
              <a:t> 日志记录              数据库</a:t>
            </a:r>
          </a:p>
          <a:p>
            <a:pPr lvl="1" algn="l" eaLnBrk="1" hangingPunct="1"/>
            <a:r>
              <a:rPr lang="en-US" altLang="zh-CN">
                <a:solidFill>
                  <a:schemeClr val="tx1"/>
                </a:solidFill>
                <a:latin typeface="Arial" panose="020B0604020202020204" pitchFamily="34" charset="0"/>
                <a:ea typeface="宋体" panose="02010600030101010101" pitchFamily="2" charset="-122"/>
              </a:rPr>
              <a:t>&lt;T1,START&gt;</a:t>
            </a:r>
            <a:r>
              <a:rPr lang="en-US" altLang="zh-CN" sz="1800">
                <a:solidFill>
                  <a:schemeClr val="tx1"/>
                </a:solidFill>
                <a:latin typeface="Arial" panose="020B0604020202020204" pitchFamily="34" charset="0"/>
                <a:ea typeface="宋体" panose="02010600030101010101" pitchFamily="2" charset="-122"/>
              </a:rPr>
              <a:t>         </a:t>
            </a:r>
          </a:p>
          <a:p>
            <a:pPr lvl="1" algn="l" eaLnBrk="1" hangingPunct="1"/>
            <a:r>
              <a:rPr lang="en-US" altLang="zh-CN">
                <a:solidFill>
                  <a:schemeClr val="tx1"/>
                </a:solidFill>
                <a:latin typeface="Arial" panose="020B0604020202020204" pitchFamily="34" charset="0"/>
                <a:ea typeface="宋体" panose="02010600030101010101" pitchFamily="2" charset="-122"/>
              </a:rPr>
              <a:t>&lt;T1,A,950&gt;</a:t>
            </a:r>
          </a:p>
          <a:p>
            <a:pPr lvl="1" algn="l" eaLnBrk="1" hangingPunct="1"/>
            <a:r>
              <a:rPr lang="en-US" altLang="zh-CN">
                <a:solidFill>
                  <a:schemeClr val="tx1"/>
                </a:solidFill>
                <a:latin typeface="Arial" panose="020B0604020202020204" pitchFamily="34" charset="0"/>
                <a:ea typeface="宋体" panose="02010600030101010101" pitchFamily="2" charset="-122"/>
              </a:rPr>
              <a:t>&lt;T1,B,2050&gt;</a:t>
            </a:r>
          </a:p>
          <a:p>
            <a:pPr lvl="1" algn="l" eaLnBrk="1" hangingPunct="1"/>
            <a:r>
              <a:rPr lang="en-US" altLang="zh-CN">
                <a:solidFill>
                  <a:schemeClr val="tx1"/>
                </a:solidFill>
                <a:latin typeface="Arial" panose="020B0604020202020204" pitchFamily="34" charset="0"/>
                <a:ea typeface="宋体" panose="02010600030101010101" pitchFamily="2" charset="-122"/>
              </a:rPr>
              <a:t>&lt;T1,COMMIT&gt;          </a:t>
            </a:r>
          </a:p>
          <a:p>
            <a:pPr lvl="1" algn="l" eaLnBrk="1" hangingPunct="1"/>
            <a:r>
              <a:rPr lang="en-US" altLang="zh-CN">
                <a:solidFill>
                  <a:schemeClr val="tx1"/>
                </a:solidFill>
                <a:latin typeface="Arial" panose="020B0604020202020204" pitchFamily="34" charset="0"/>
                <a:ea typeface="宋体" panose="02010600030101010101" pitchFamily="2" charset="-122"/>
              </a:rPr>
              <a:t>                      A=950</a:t>
            </a:r>
          </a:p>
          <a:p>
            <a:pPr lvl="1" algn="l" eaLnBrk="1" hangingPunct="1"/>
            <a:r>
              <a:rPr lang="en-US" altLang="zh-CN">
                <a:solidFill>
                  <a:schemeClr val="tx1"/>
                </a:solidFill>
                <a:latin typeface="Arial" panose="020B0604020202020204" pitchFamily="34" charset="0"/>
                <a:ea typeface="宋体" panose="02010600030101010101" pitchFamily="2" charset="-122"/>
              </a:rPr>
              <a:t>                      B=2050</a:t>
            </a:r>
          </a:p>
          <a:p>
            <a:pPr lvl="1" algn="l" eaLnBrk="1" hangingPunct="1"/>
            <a:r>
              <a:rPr lang="en-US" altLang="zh-CN">
                <a:solidFill>
                  <a:schemeClr val="tx1"/>
                </a:solidFill>
                <a:latin typeface="Arial" panose="020B0604020202020204" pitchFamily="34" charset="0"/>
                <a:ea typeface="宋体" panose="02010600030101010101" pitchFamily="2" charset="-122"/>
              </a:rPr>
              <a:t>&lt;T2,START&gt;</a:t>
            </a:r>
          </a:p>
          <a:p>
            <a:pPr lvl="1" algn="l" eaLnBrk="1" hangingPunct="1"/>
            <a:r>
              <a:rPr lang="en-US" altLang="zh-CN">
                <a:solidFill>
                  <a:schemeClr val="tx1"/>
                </a:solidFill>
                <a:latin typeface="Arial" panose="020B0604020202020204" pitchFamily="34" charset="0"/>
                <a:ea typeface="宋体" panose="02010600030101010101" pitchFamily="2" charset="-122"/>
              </a:rPr>
              <a:t>&lt;T2,C,600&gt;</a:t>
            </a:r>
          </a:p>
          <a:p>
            <a:pPr lvl="1" algn="l" eaLnBrk="1" hangingPunct="1"/>
            <a:r>
              <a:rPr lang="en-US" altLang="zh-CN">
                <a:solidFill>
                  <a:schemeClr val="tx1"/>
                </a:solidFill>
                <a:latin typeface="Arial" panose="020B0604020202020204" pitchFamily="34" charset="0"/>
                <a:ea typeface="宋体" panose="02010600030101010101" pitchFamily="2" charset="-122"/>
              </a:rPr>
              <a:t>&lt;T2,COMMIT&gt; </a:t>
            </a:r>
          </a:p>
          <a:p>
            <a:pPr lvl="1" algn="l" eaLnBrk="1" hangingPunct="1"/>
            <a:r>
              <a:rPr lang="en-US" altLang="zh-CN">
                <a:solidFill>
                  <a:schemeClr val="tx1"/>
                </a:solidFill>
                <a:latin typeface="Arial" panose="020B0604020202020204" pitchFamily="34" charset="0"/>
                <a:ea typeface="宋体" panose="02010600030101010101" pitchFamily="2" charset="-122"/>
              </a:rPr>
              <a:t>                      C=600</a:t>
            </a:r>
          </a:p>
        </p:txBody>
      </p:sp>
    </p:spTree>
    <p:extLst>
      <p:ext uri="{BB962C8B-B14F-4D97-AF65-F5344CB8AC3E}">
        <p14:creationId xmlns:p14="http://schemas.microsoft.com/office/powerpoint/2010/main" val="2394413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4)">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heel(4)">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heel(4)">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heel(4)">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heel(4)">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4"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heel(4)">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heel(4)">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4"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heel(4)">
                                      <p:cBhvr>
                                        <p:cTn id="42" dur="20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4"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heel(4)">
                                      <p:cBhvr>
                                        <p:cTn id="47" dur="20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4"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heel(4)">
                                      <p:cBhvr>
                                        <p:cTn id="52" dur="20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4"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wheel(4)">
                                      <p:cBhvr>
                                        <p:cTn id="57" dur="20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4"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wheel(4)">
                                      <p:cBhvr>
                                        <p:cTn id="62" dur="20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245870" y="872259"/>
            <a:ext cx="11384973"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en-US" altLang="zh-CN" sz="2800">
                <a:solidFill>
                  <a:schemeClr val="bg2"/>
                </a:solidFill>
                <a:latin typeface="Arial" panose="020B0604020202020204" pitchFamily="34" charset="0"/>
              </a:rPr>
              <a:t>❦</a:t>
            </a:r>
            <a:r>
              <a:rPr lang="zh-CN" altLang="en-US" sz="2800">
                <a:solidFill>
                  <a:schemeClr val="tx1"/>
                </a:solidFill>
                <a:latin typeface="Arial" panose="020B0604020202020204" pitchFamily="34" charset="0"/>
              </a:rPr>
              <a:t>针对</a:t>
            </a:r>
            <a:r>
              <a:rPr lang="zh-CN" altLang="en-US" sz="2800">
                <a:solidFill>
                  <a:srgbClr val="FF0000"/>
                </a:solidFill>
                <a:latin typeface="Arial" panose="020B0604020202020204" pitchFamily="34" charset="0"/>
              </a:rPr>
              <a:t>推迟更新技术</a:t>
            </a:r>
            <a:r>
              <a:rPr lang="en-US" altLang="zh-CN" sz="2800">
                <a:solidFill>
                  <a:schemeClr val="tx1"/>
                </a:solidFill>
                <a:latin typeface="Arial" panose="020B0604020202020204" pitchFamily="34" charset="0"/>
              </a:rPr>
              <a:t>DBMS</a:t>
            </a:r>
            <a:r>
              <a:rPr lang="zh-CN" altLang="en-US" sz="2800">
                <a:solidFill>
                  <a:schemeClr val="tx1"/>
                </a:solidFill>
                <a:latin typeface="Arial" panose="020B0604020202020204" pitchFamily="34" charset="0"/>
              </a:rPr>
              <a:t>所采用的</a:t>
            </a:r>
            <a:r>
              <a:rPr lang="zh-CN" altLang="en-US" sz="2800">
                <a:solidFill>
                  <a:srgbClr val="FF0000"/>
                </a:solidFill>
                <a:latin typeface="Arial" panose="020B0604020202020204" pitchFamily="34" charset="0"/>
              </a:rPr>
              <a:t>恢复机制</a:t>
            </a:r>
            <a:r>
              <a:rPr lang="zh-CN" altLang="en-US" sz="2800">
                <a:solidFill>
                  <a:schemeClr val="tx1"/>
                </a:solidFill>
                <a:latin typeface="Arial" panose="020B0604020202020204" pitchFamily="34" charset="0"/>
              </a:rPr>
              <a:t>：（故障发生后，确定需要重做的事务</a:t>
            </a:r>
            <a:r>
              <a:rPr lang="en-US" altLang="zh-CN" sz="2800">
                <a:solidFill>
                  <a:schemeClr val="tx1"/>
                </a:solidFill>
                <a:latin typeface="Arial" panose="020B0604020202020204" pitchFamily="34" charset="0"/>
              </a:rPr>
              <a:t>T</a:t>
            </a:r>
            <a:r>
              <a:rPr lang="zh-CN" altLang="en-US" sz="2800">
                <a:solidFill>
                  <a:schemeClr val="tx1"/>
                </a:solidFill>
                <a:latin typeface="Arial" panose="020B0604020202020204" pitchFamily="34" charset="0"/>
              </a:rPr>
              <a:t>）</a:t>
            </a:r>
          </a:p>
          <a:p>
            <a:pPr algn="l" eaLnBrk="1" hangingPunct="1">
              <a:spcBef>
                <a:spcPct val="50000"/>
              </a:spcBef>
            </a:pPr>
            <a:r>
              <a:rPr lang="en-US" altLang="zh-CN" sz="2800">
                <a:solidFill>
                  <a:srgbClr val="FF0000"/>
                </a:solidFill>
                <a:latin typeface="Arial" panose="020B0604020202020204" pitchFamily="34" charset="0"/>
              </a:rPr>
              <a:t>REDO</a:t>
            </a:r>
            <a:r>
              <a:rPr lang="zh-CN" altLang="en-US" sz="2800">
                <a:solidFill>
                  <a:srgbClr val="FF0000"/>
                </a:solidFill>
                <a:latin typeface="Arial" panose="020B0604020202020204" pitchFamily="34" charset="0"/>
              </a:rPr>
              <a:t>（</a:t>
            </a:r>
            <a:r>
              <a:rPr lang="en-US" altLang="zh-CN" sz="2800">
                <a:solidFill>
                  <a:srgbClr val="FF0000"/>
                </a:solidFill>
                <a:latin typeface="Arial" panose="020B0604020202020204" pitchFamily="34" charset="0"/>
              </a:rPr>
              <a:t>T</a:t>
            </a:r>
            <a:r>
              <a:rPr lang="zh-CN" altLang="en-US" sz="2800">
                <a:solidFill>
                  <a:srgbClr val="FF0000"/>
                </a:solidFill>
                <a:latin typeface="Arial" panose="020B0604020202020204" pitchFamily="34" charset="0"/>
              </a:rPr>
              <a:t>）：</a:t>
            </a:r>
          </a:p>
          <a:p>
            <a:pPr algn="l" eaLnBrk="1" hangingPunct="1">
              <a:spcBef>
                <a:spcPct val="50000"/>
              </a:spcBef>
            </a:pPr>
            <a:r>
              <a:rPr lang="en-US" altLang="zh-CN" sz="2800">
                <a:solidFill>
                  <a:schemeClr val="tx1"/>
                </a:solidFill>
                <a:latin typeface="Arial" panose="020B0604020202020204" pitchFamily="34" charset="0"/>
              </a:rPr>
              <a:t>FOR</a:t>
            </a:r>
            <a:r>
              <a:rPr lang="zh-CN" altLang="en-US" sz="2800">
                <a:solidFill>
                  <a:schemeClr val="tx1"/>
                </a:solidFill>
                <a:latin typeface="Arial" panose="020B0604020202020204" pitchFamily="34" charset="0"/>
              </a:rPr>
              <a:t>日志中每个形如（</a:t>
            </a:r>
            <a:r>
              <a:rPr lang="en-US" altLang="zh-CN" sz="2800">
                <a:solidFill>
                  <a:schemeClr val="tx1"/>
                </a:solidFill>
                <a:latin typeface="Arial" panose="020B0604020202020204" pitchFamily="34" charset="0"/>
              </a:rPr>
              <a:t>T</a:t>
            </a:r>
            <a:r>
              <a:rPr lang="zh-CN" altLang="en-US" sz="2800">
                <a:solidFill>
                  <a:schemeClr val="tx1"/>
                </a:solidFill>
                <a:latin typeface="Arial" panose="020B0604020202020204" pitchFamily="34" charset="0"/>
              </a:rPr>
              <a:t>，</a:t>
            </a:r>
            <a:r>
              <a:rPr lang="en-US" altLang="zh-CN" sz="2800">
                <a:solidFill>
                  <a:schemeClr val="tx1"/>
                </a:solidFill>
                <a:latin typeface="Arial" panose="020B0604020202020204" pitchFamily="34" charset="0"/>
              </a:rPr>
              <a:t>X</a:t>
            </a:r>
            <a:r>
              <a:rPr lang="zh-CN" altLang="en-US" sz="2800">
                <a:solidFill>
                  <a:schemeClr val="tx1"/>
                </a:solidFill>
                <a:latin typeface="Arial" panose="020B0604020202020204" pitchFamily="34" charset="0"/>
              </a:rPr>
              <a:t>，</a:t>
            </a:r>
            <a:r>
              <a:rPr lang="en-US" altLang="zh-CN" sz="2800">
                <a:solidFill>
                  <a:schemeClr val="tx1"/>
                </a:solidFill>
                <a:latin typeface="Arial" panose="020B0604020202020204" pitchFamily="34" charset="0"/>
              </a:rPr>
              <a:t>V</a:t>
            </a:r>
            <a:r>
              <a:rPr lang="zh-CN" altLang="en-US" sz="2800">
                <a:solidFill>
                  <a:schemeClr val="tx1"/>
                </a:solidFill>
                <a:latin typeface="Arial" panose="020B0604020202020204" pitchFamily="34" charset="0"/>
              </a:rPr>
              <a:t>）的记录</a:t>
            </a:r>
            <a:r>
              <a:rPr lang="en-US" altLang="zh-CN" sz="2800">
                <a:solidFill>
                  <a:schemeClr val="tx1"/>
                </a:solidFill>
                <a:latin typeface="Arial" panose="020B0604020202020204" pitchFamily="34" charset="0"/>
              </a:rPr>
              <a:t>DO</a:t>
            </a:r>
          </a:p>
          <a:p>
            <a:pPr algn="l" eaLnBrk="1" hangingPunct="1">
              <a:spcBef>
                <a:spcPct val="50000"/>
              </a:spcBef>
            </a:pPr>
            <a:r>
              <a:rPr lang="en-US" altLang="zh-CN" sz="2800">
                <a:solidFill>
                  <a:schemeClr val="tx1"/>
                </a:solidFill>
                <a:latin typeface="Arial" panose="020B0604020202020204" pitchFamily="34" charset="0"/>
              </a:rPr>
              <a:t>          </a:t>
            </a:r>
            <a:r>
              <a:rPr lang="zh-CN" altLang="en-US" sz="2800">
                <a:solidFill>
                  <a:schemeClr val="tx1"/>
                </a:solidFill>
                <a:latin typeface="Arial" panose="020B0604020202020204" pitchFamily="34" charset="0"/>
              </a:rPr>
              <a:t>把数据库中数据项</a:t>
            </a:r>
            <a:r>
              <a:rPr lang="en-US" altLang="zh-CN" sz="2800">
                <a:solidFill>
                  <a:schemeClr val="tx1"/>
                </a:solidFill>
                <a:latin typeface="Arial" panose="020B0604020202020204" pitchFamily="34" charset="0"/>
              </a:rPr>
              <a:t>X</a:t>
            </a:r>
            <a:r>
              <a:rPr lang="zh-CN" altLang="en-US" sz="2800">
                <a:solidFill>
                  <a:schemeClr val="tx1"/>
                </a:solidFill>
                <a:latin typeface="Arial" panose="020B0604020202020204" pitchFamily="34" charset="0"/>
              </a:rPr>
              <a:t>的值改为</a:t>
            </a:r>
            <a:r>
              <a:rPr lang="en-US" altLang="zh-CN" sz="2800">
                <a:solidFill>
                  <a:schemeClr val="tx1"/>
                </a:solidFill>
                <a:latin typeface="Arial" panose="020B0604020202020204" pitchFamily="34" charset="0"/>
              </a:rPr>
              <a:t>V</a:t>
            </a:r>
            <a:r>
              <a:rPr lang="zh-CN" altLang="en-US" sz="2800">
                <a:solidFill>
                  <a:schemeClr val="tx1"/>
                </a:solidFill>
                <a:latin typeface="Arial" panose="020B0604020202020204" pitchFamily="34" charset="0"/>
              </a:rPr>
              <a:t>；</a:t>
            </a:r>
          </a:p>
          <a:p>
            <a:pPr algn="l" eaLnBrk="1" hangingPunct="1">
              <a:spcBef>
                <a:spcPct val="50000"/>
              </a:spcBef>
            </a:pPr>
            <a:r>
              <a:rPr lang="en-US" altLang="zh-CN" sz="2800">
                <a:solidFill>
                  <a:schemeClr val="tx1"/>
                </a:solidFill>
                <a:latin typeface="Arial" panose="020B0604020202020204" pitchFamily="34" charset="0"/>
              </a:rPr>
              <a:t>END FOR</a:t>
            </a:r>
          </a:p>
          <a:p>
            <a:pPr algn="l" eaLnBrk="1" hangingPunct="1">
              <a:spcBef>
                <a:spcPct val="50000"/>
              </a:spcBef>
            </a:pPr>
            <a:r>
              <a:rPr lang="zh-CN" altLang="en-US" sz="2800">
                <a:solidFill>
                  <a:schemeClr val="tx1"/>
                </a:solidFill>
                <a:latin typeface="Arial" panose="020B0604020202020204" pitchFamily="34" charset="0"/>
              </a:rPr>
              <a:t>注：</a:t>
            </a:r>
            <a:r>
              <a:rPr lang="en-US" altLang="zh-CN" sz="2800">
                <a:solidFill>
                  <a:schemeClr val="tx1"/>
                </a:solidFill>
                <a:latin typeface="Arial" panose="020B0604020202020204" pitchFamily="34" charset="0"/>
              </a:rPr>
              <a:t>REDO</a:t>
            </a:r>
            <a:r>
              <a:rPr lang="zh-CN" altLang="en-US" sz="2800">
                <a:solidFill>
                  <a:schemeClr val="tx1"/>
                </a:solidFill>
                <a:latin typeface="Arial" panose="020B0604020202020204" pitchFamily="34" charset="0"/>
              </a:rPr>
              <a:t>操作必须是幂等的，即执行多次和执行一次的效果相同。</a:t>
            </a:r>
          </a:p>
          <a:p>
            <a:pPr algn="l" eaLnBrk="1" hangingPunct="1">
              <a:spcBef>
                <a:spcPct val="50000"/>
              </a:spcBef>
            </a:pPr>
            <a:endParaRPr lang="en-US" altLang="zh-CN" sz="2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24806155"/>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补充：数据库恢复实现技术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2"/>
          <p:cNvSpPr txBox="1">
            <a:spLocks noChangeArrowheads="1"/>
          </p:cNvSpPr>
          <p:nvPr/>
        </p:nvSpPr>
        <p:spPr bwMode="auto">
          <a:xfrm>
            <a:off x="228600" y="550721"/>
            <a:ext cx="11963400" cy="63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35000"/>
              </a:spcBef>
            </a:pPr>
            <a:r>
              <a:rPr lang="zh-CN" altLang="en-US" dirty="0">
                <a:solidFill>
                  <a:schemeClr val="tx1"/>
                </a:solidFill>
                <a:latin typeface="Arial" panose="020B0604020202020204" pitchFamily="34" charset="0"/>
              </a:rPr>
              <a:t>故障实例</a:t>
            </a:r>
            <a:r>
              <a:rPr lang="en-US" altLang="zh-CN" dirty="0">
                <a:solidFill>
                  <a:schemeClr val="tx1"/>
                </a:solidFill>
                <a:latin typeface="Arial" panose="020B0604020202020204" pitchFamily="34" charset="0"/>
              </a:rPr>
              <a:t>1</a:t>
            </a:r>
            <a:r>
              <a:rPr lang="zh-CN" altLang="en-US" dirty="0">
                <a:solidFill>
                  <a:schemeClr val="tx1"/>
                </a:solidFill>
                <a:latin typeface="Arial" panose="020B0604020202020204" pitchFamily="34" charset="0"/>
              </a:rPr>
              <a:t>：设故障恰好</a:t>
            </a:r>
            <a:r>
              <a:rPr lang="zh-CN" altLang="en-US" dirty="0">
                <a:solidFill>
                  <a:srgbClr val="FF0000"/>
                </a:solidFill>
                <a:latin typeface="Arial" panose="020B0604020202020204" pitchFamily="34" charset="0"/>
              </a:rPr>
              <a:t>发生在</a:t>
            </a:r>
            <a:r>
              <a:rPr lang="en-US" altLang="zh-CN" dirty="0" err="1">
                <a:solidFill>
                  <a:srgbClr val="FF0000"/>
                </a:solidFill>
                <a:latin typeface="Arial" panose="020B0604020202020204" pitchFamily="34" charset="0"/>
              </a:rPr>
              <a:t>T1</a:t>
            </a:r>
            <a:r>
              <a:rPr lang="zh-CN" altLang="en-US" dirty="0">
                <a:solidFill>
                  <a:srgbClr val="FF0000"/>
                </a:solidFill>
                <a:latin typeface="Arial" panose="020B0604020202020204" pitchFamily="34" charset="0"/>
              </a:rPr>
              <a:t>的</a:t>
            </a:r>
            <a:r>
              <a:rPr lang="en-US" altLang="zh-CN" dirty="0">
                <a:solidFill>
                  <a:srgbClr val="FF0000"/>
                </a:solidFill>
                <a:latin typeface="Arial" panose="020B0604020202020204" pitchFamily="34" charset="0"/>
              </a:rPr>
              <a:t>WRITE(B)</a:t>
            </a:r>
            <a:r>
              <a:rPr lang="zh-CN" altLang="en-US" dirty="0">
                <a:solidFill>
                  <a:srgbClr val="FF0000"/>
                </a:solidFill>
                <a:latin typeface="Arial" panose="020B0604020202020204" pitchFamily="34" charset="0"/>
              </a:rPr>
              <a:t>操作信息被写入日志之后。</a:t>
            </a:r>
          </a:p>
          <a:p>
            <a:pPr algn="l" eaLnBrk="1" hangingPunct="1">
              <a:spcBef>
                <a:spcPct val="35000"/>
              </a:spcBef>
            </a:pPr>
            <a:r>
              <a:rPr lang="zh-CN" altLang="en-US" dirty="0">
                <a:solidFill>
                  <a:schemeClr val="tx1"/>
                </a:solidFill>
                <a:latin typeface="Arial" panose="020B0604020202020204" pitchFamily="34" charset="0"/>
              </a:rPr>
              <a:t>日志内容如下：</a:t>
            </a:r>
          </a:p>
          <a:p>
            <a:pPr algn="l" eaLnBrk="1" hangingPunct="1">
              <a:spcBef>
                <a:spcPct val="35000"/>
              </a:spcBef>
            </a:pPr>
            <a:r>
              <a:rPr lang="zh-CN" altLang="en-US" dirty="0">
                <a:solidFill>
                  <a:schemeClr val="tx1"/>
                </a:solidFill>
                <a:latin typeface="Arial" panose="020B0604020202020204" pitchFamily="34" charset="0"/>
              </a:rPr>
              <a:t>             </a:t>
            </a:r>
            <a:r>
              <a:rPr lang="en-US" altLang="zh-CN" dirty="0" err="1">
                <a:solidFill>
                  <a:schemeClr val="tx1"/>
                </a:solidFill>
                <a:latin typeface="Arial" panose="020B0604020202020204" pitchFamily="34" charset="0"/>
              </a:rPr>
              <a:t>T1</a:t>
            </a:r>
            <a:r>
              <a:rPr lang="en-US" altLang="zh-CN" dirty="0">
                <a:solidFill>
                  <a:schemeClr val="tx1"/>
                </a:solidFill>
                <a:latin typeface="Arial" panose="020B0604020202020204" pitchFamily="34" charset="0"/>
              </a:rPr>
              <a:t>                                 </a:t>
            </a:r>
            <a:r>
              <a:rPr lang="en-US" altLang="zh-CN" dirty="0" err="1">
                <a:solidFill>
                  <a:schemeClr val="tx1"/>
                </a:solidFill>
                <a:latin typeface="Arial" panose="020B0604020202020204" pitchFamily="34" charset="0"/>
              </a:rPr>
              <a:t>T2</a:t>
            </a:r>
            <a:r>
              <a:rPr lang="en-US" altLang="zh-CN" dirty="0">
                <a:solidFill>
                  <a:schemeClr val="tx1"/>
                </a:solidFill>
                <a:latin typeface="Arial" panose="020B0604020202020204" pitchFamily="34" charset="0"/>
              </a:rPr>
              <a:t>           </a:t>
            </a:r>
          </a:p>
          <a:p>
            <a:pPr algn="l" eaLnBrk="1" hangingPunct="1">
              <a:spcBef>
                <a:spcPct val="35000"/>
              </a:spcBef>
            </a:pPr>
            <a:r>
              <a:rPr lang="en-US" altLang="zh-CN" dirty="0">
                <a:solidFill>
                  <a:schemeClr val="tx1"/>
                </a:solidFill>
                <a:latin typeface="Arial" panose="020B0604020202020204" pitchFamily="34" charset="0"/>
              </a:rPr>
              <a:t>       &lt;</a:t>
            </a:r>
            <a:r>
              <a:rPr lang="en-US" altLang="zh-CN" dirty="0" err="1">
                <a:solidFill>
                  <a:schemeClr val="tx1"/>
                </a:solidFill>
                <a:latin typeface="Arial" panose="020B0604020202020204" pitchFamily="34" charset="0"/>
              </a:rPr>
              <a:t>T1,start</a:t>
            </a:r>
            <a:r>
              <a:rPr lang="en-US" altLang="zh-CN" dirty="0">
                <a:solidFill>
                  <a:schemeClr val="tx1"/>
                </a:solidFill>
                <a:latin typeface="Arial" panose="020B0604020202020204" pitchFamily="34" charset="0"/>
              </a:rPr>
              <a:t>&gt;</a:t>
            </a:r>
          </a:p>
          <a:p>
            <a:pPr algn="l" eaLnBrk="1" hangingPunct="1">
              <a:spcBef>
                <a:spcPct val="35000"/>
              </a:spcBef>
            </a:pPr>
            <a:r>
              <a:rPr lang="en-US" altLang="zh-CN" dirty="0">
                <a:solidFill>
                  <a:schemeClr val="tx1"/>
                </a:solidFill>
                <a:latin typeface="Arial" panose="020B0604020202020204" pitchFamily="34" charset="0"/>
              </a:rPr>
              <a:t>       &lt;</a:t>
            </a:r>
            <a:r>
              <a:rPr lang="en-US" altLang="zh-CN" dirty="0" err="1">
                <a:solidFill>
                  <a:schemeClr val="tx1"/>
                </a:solidFill>
                <a:latin typeface="Arial" panose="020B0604020202020204" pitchFamily="34" charset="0"/>
              </a:rPr>
              <a:t>T1,A,950</a:t>
            </a:r>
            <a:r>
              <a:rPr lang="en-US" altLang="zh-CN" dirty="0">
                <a:solidFill>
                  <a:schemeClr val="tx1"/>
                </a:solidFill>
                <a:latin typeface="Arial" panose="020B0604020202020204" pitchFamily="34" charset="0"/>
              </a:rPr>
              <a:t>&gt;</a:t>
            </a:r>
          </a:p>
          <a:p>
            <a:pPr algn="l" eaLnBrk="1" hangingPunct="1">
              <a:spcBef>
                <a:spcPct val="35000"/>
              </a:spcBef>
            </a:pPr>
            <a:r>
              <a:rPr lang="en-US" altLang="zh-CN" dirty="0">
                <a:solidFill>
                  <a:schemeClr val="tx1"/>
                </a:solidFill>
                <a:latin typeface="Arial" panose="020B0604020202020204" pitchFamily="34" charset="0"/>
              </a:rPr>
              <a:t>       &lt;</a:t>
            </a:r>
            <a:r>
              <a:rPr lang="en-US" altLang="zh-CN" dirty="0" err="1">
                <a:solidFill>
                  <a:schemeClr val="tx1"/>
                </a:solidFill>
                <a:latin typeface="Arial" panose="020B0604020202020204" pitchFamily="34" charset="0"/>
              </a:rPr>
              <a:t>T1,B,2050</a:t>
            </a:r>
            <a:r>
              <a:rPr lang="en-US" altLang="zh-CN" dirty="0">
                <a:solidFill>
                  <a:schemeClr val="tx1"/>
                </a:solidFill>
                <a:latin typeface="Arial" panose="020B0604020202020204" pitchFamily="34" charset="0"/>
              </a:rPr>
              <a:t>&gt;</a:t>
            </a:r>
          </a:p>
          <a:p>
            <a:pPr algn="l" eaLnBrk="1" hangingPunct="1">
              <a:spcBef>
                <a:spcPct val="35000"/>
              </a:spcBef>
            </a:pPr>
            <a:r>
              <a:rPr lang="zh-CN" altLang="en-US" dirty="0">
                <a:solidFill>
                  <a:schemeClr val="tx1"/>
                </a:solidFill>
                <a:latin typeface="Arial" panose="020B0604020202020204" pitchFamily="34" charset="0"/>
              </a:rPr>
              <a:t>数据库中</a:t>
            </a:r>
            <a:r>
              <a:rPr lang="en-US" altLang="zh-CN" dirty="0">
                <a:solidFill>
                  <a:srgbClr val="FF0000"/>
                </a:solidFill>
                <a:latin typeface="Arial" panose="020B0604020202020204" pitchFamily="34" charset="0"/>
              </a:rPr>
              <a:t>A</a:t>
            </a:r>
            <a:r>
              <a:rPr lang="zh-CN" altLang="en-US" dirty="0">
                <a:solidFill>
                  <a:srgbClr val="FF0000"/>
                </a:solidFill>
                <a:latin typeface="Arial" panose="020B0604020202020204" pitchFamily="34" charset="0"/>
              </a:rPr>
              <a:t>、</a:t>
            </a:r>
            <a:r>
              <a:rPr lang="en-US" altLang="zh-CN" dirty="0">
                <a:solidFill>
                  <a:srgbClr val="FF0000"/>
                </a:solidFill>
                <a:latin typeface="Arial" panose="020B0604020202020204" pitchFamily="34" charset="0"/>
              </a:rPr>
              <a:t>B</a:t>
            </a:r>
            <a:r>
              <a:rPr lang="zh-CN" altLang="en-US" dirty="0">
                <a:solidFill>
                  <a:srgbClr val="FF0000"/>
                </a:solidFill>
                <a:latin typeface="Arial" panose="020B0604020202020204" pitchFamily="34" charset="0"/>
              </a:rPr>
              <a:t>值未改变。</a:t>
            </a:r>
          </a:p>
          <a:p>
            <a:pPr algn="l" eaLnBrk="1" hangingPunct="1">
              <a:spcBef>
                <a:spcPct val="35000"/>
              </a:spcBef>
            </a:pPr>
            <a:r>
              <a:rPr lang="zh-CN" altLang="en-US" dirty="0">
                <a:solidFill>
                  <a:srgbClr val="FF0000"/>
                </a:solidFill>
                <a:latin typeface="Arial" panose="020B0604020202020204" pitchFamily="34" charset="0"/>
              </a:rPr>
              <a:t>数据库恢复机制：不采取任何恢复行动。</a:t>
            </a:r>
          </a:p>
          <a:p>
            <a:pPr algn="l" eaLnBrk="1" hangingPunct="1">
              <a:spcBef>
                <a:spcPct val="35000"/>
              </a:spcBef>
            </a:pPr>
            <a:r>
              <a:rPr lang="zh-CN" altLang="en-US" dirty="0">
                <a:solidFill>
                  <a:srgbClr val="FF0000"/>
                </a:solidFill>
                <a:latin typeface="Arial" panose="020B0604020202020204" pitchFamily="34" charset="0"/>
              </a:rPr>
              <a:t>结果：</a:t>
            </a:r>
            <a:r>
              <a:rPr lang="en-US" altLang="zh-CN" dirty="0">
                <a:solidFill>
                  <a:srgbClr val="FF0000"/>
                </a:solidFill>
                <a:latin typeface="Arial" panose="020B0604020202020204" pitchFamily="34" charset="0"/>
              </a:rPr>
              <a:t>A=1000</a:t>
            </a:r>
            <a:r>
              <a:rPr lang="zh-CN" altLang="en-US" dirty="0">
                <a:solidFill>
                  <a:srgbClr val="FF0000"/>
                </a:solidFill>
                <a:latin typeface="Arial" panose="020B0604020202020204" pitchFamily="34" charset="0"/>
              </a:rPr>
              <a:t>，</a:t>
            </a:r>
            <a:r>
              <a:rPr lang="en-US" altLang="zh-CN" dirty="0">
                <a:solidFill>
                  <a:srgbClr val="FF0000"/>
                </a:solidFill>
                <a:latin typeface="Arial" panose="020B0604020202020204" pitchFamily="34" charset="0"/>
              </a:rPr>
              <a:t>B=2000</a:t>
            </a:r>
            <a:r>
              <a:rPr lang="zh-CN" altLang="en-US" dirty="0">
                <a:solidFill>
                  <a:srgbClr val="FF0000"/>
                </a:solidFill>
                <a:latin typeface="Arial" panose="020B0604020202020204" pitchFamily="34" charset="0"/>
              </a:rPr>
              <a:t>，</a:t>
            </a:r>
            <a:r>
              <a:rPr lang="en-US" altLang="zh-CN" dirty="0">
                <a:solidFill>
                  <a:srgbClr val="FF0000"/>
                </a:solidFill>
                <a:latin typeface="Arial" panose="020B0604020202020204" pitchFamily="34" charset="0"/>
              </a:rPr>
              <a:t>C=700</a:t>
            </a:r>
            <a:r>
              <a:rPr lang="zh-CN" altLang="en-US" dirty="0">
                <a:solidFill>
                  <a:srgbClr val="FF0000"/>
                </a:solidFill>
                <a:latin typeface="Arial" panose="020B0604020202020204" pitchFamily="34" charset="0"/>
              </a:rPr>
              <a:t>。</a:t>
            </a:r>
          </a:p>
        </p:txBody>
      </p:sp>
      <p:grpSp>
        <p:nvGrpSpPr>
          <p:cNvPr id="6" name="Group 3"/>
          <p:cNvGrpSpPr>
            <a:grpSpLocks/>
          </p:cNvGrpSpPr>
          <p:nvPr/>
        </p:nvGrpSpPr>
        <p:grpSpPr bwMode="auto">
          <a:xfrm>
            <a:off x="228600" y="2989121"/>
            <a:ext cx="533400" cy="1828800"/>
            <a:chOff x="192" y="1056"/>
            <a:chExt cx="240" cy="1536"/>
          </a:xfrm>
        </p:grpSpPr>
        <p:sp>
          <p:nvSpPr>
            <p:cNvPr id="7" name="Line 4"/>
            <p:cNvSpPr>
              <a:spLocks noChangeShapeType="1"/>
            </p:cNvSpPr>
            <p:nvPr/>
          </p:nvSpPr>
          <p:spPr bwMode="auto">
            <a:xfrm>
              <a:off x="432" y="1056"/>
              <a:ext cx="0" cy="15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5"/>
            <p:cNvSpPr txBox="1">
              <a:spLocks noChangeArrowheads="1"/>
            </p:cNvSpPr>
            <p:nvPr/>
          </p:nvSpPr>
          <p:spPr bwMode="auto">
            <a:xfrm>
              <a:off x="192" y="1248"/>
              <a:ext cx="240" cy="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楷体_GB2312" pitchFamily="49" charset="-122"/>
                  <a:ea typeface="楷体_GB2312" pitchFamily="49" charset="-122"/>
                </a:defRPr>
              </a:lvl1pPr>
              <a:lvl2pPr marL="742950" indent="-285750" eaLnBrk="0" hangingPunct="0">
                <a:defRPr sz="3200" b="1">
                  <a:solidFill>
                    <a:schemeClr val="tx2"/>
                  </a:solidFill>
                  <a:latin typeface="楷体_GB2312" pitchFamily="49" charset="-122"/>
                  <a:ea typeface="楷体_GB2312" pitchFamily="49" charset="-122"/>
                </a:defRPr>
              </a:lvl2pPr>
              <a:lvl3pPr marL="1143000" indent="-228600" eaLnBrk="0" hangingPunct="0">
                <a:defRPr sz="3200" b="1">
                  <a:solidFill>
                    <a:schemeClr val="tx2"/>
                  </a:solidFill>
                  <a:latin typeface="楷体_GB2312" pitchFamily="49" charset="-122"/>
                  <a:ea typeface="楷体_GB2312" pitchFamily="49" charset="-122"/>
                </a:defRPr>
              </a:lvl3pPr>
              <a:lvl4pPr marL="1600200" indent="-228600" eaLnBrk="0" hangingPunct="0">
                <a:defRPr sz="3200" b="1">
                  <a:solidFill>
                    <a:schemeClr val="tx2"/>
                  </a:solidFill>
                  <a:latin typeface="楷体_GB2312" pitchFamily="49" charset="-122"/>
                  <a:ea typeface="楷体_GB2312" pitchFamily="49" charset="-122"/>
                </a:defRPr>
              </a:lvl4pPr>
              <a:lvl5pPr marL="2057400" indent="-228600" eaLnBrk="0" hangingPunct="0">
                <a:defRPr sz="32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3200" b="1">
                  <a:solidFill>
                    <a:schemeClr val="tx2"/>
                  </a:solidFill>
                  <a:latin typeface="楷体_GB2312" pitchFamily="49" charset="-122"/>
                  <a:ea typeface="楷体_GB2312" pitchFamily="49" charset="-122"/>
                </a:defRPr>
              </a:lvl9pPr>
            </a:lstStyle>
            <a:p>
              <a:pPr algn="l" eaLnBrk="1" hangingPunct="1">
                <a:spcBef>
                  <a:spcPct val="50000"/>
                </a:spcBef>
              </a:pPr>
              <a:r>
                <a:rPr lang="zh-CN" altLang="en-US">
                  <a:solidFill>
                    <a:schemeClr val="tx1"/>
                  </a:solidFill>
                  <a:latin typeface="Arial" panose="020B0604020202020204" pitchFamily="34" charset="0"/>
                  <a:ea typeface="宋体" panose="02010600030101010101" pitchFamily="2" charset="-122"/>
                </a:rPr>
                <a:t>时</a:t>
              </a:r>
            </a:p>
            <a:p>
              <a:pPr algn="l" eaLnBrk="1" hangingPunct="1">
                <a:spcBef>
                  <a:spcPct val="50000"/>
                </a:spcBef>
              </a:pPr>
              <a:r>
                <a:rPr lang="zh-CN" altLang="en-US">
                  <a:solidFill>
                    <a:schemeClr val="tx1"/>
                  </a:solidFill>
                  <a:latin typeface="Arial" panose="020B0604020202020204" pitchFamily="34" charset="0"/>
                  <a:ea typeface="宋体" panose="02010600030101010101" pitchFamily="2" charset="-122"/>
                </a:rPr>
                <a:t>间</a:t>
              </a:r>
            </a:p>
          </p:txBody>
        </p:sp>
      </p:grpSp>
    </p:spTree>
    <p:extLst>
      <p:ext uri="{BB962C8B-B14F-4D97-AF65-F5344CB8AC3E}">
        <p14:creationId xmlns:p14="http://schemas.microsoft.com/office/powerpoint/2010/main" val="30120864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ox(i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ox(in)">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ox(in)">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ox(in)">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4CC2E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2816</TotalTime>
  <Words>15283</Words>
  <Application>Microsoft Office PowerPoint</Application>
  <PresentationFormat>宽屏</PresentationFormat>
  <Paragraphs>1628</Paragraphs>
  <Slides>128</Slides>
  <Notes>127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128</vt:i4>
      </vt:variant>
    </vt:vector>
  </HeadingPairs>
  <TitlesOfParts>
    <vt:vector size="144" baseType="lpstr">
      <vt:lpstr>Arial Unicode MS</vt:lpstr>
      <vt:lpstr>方正细圆简体</vt:lpstr>
      <vt:lpstr>黑体</vt:lpstr>
      <vt:lpstr>楷体_GB2312</vt:lpstr>
      <vt:lpstr>宋体</vt:lpstr>
      <vt:lpstr>微软雅黑</vt:lpstr>
      <vt:lpstr>Arial</vt:lpstr>
      <vt:lpstr>Calibri</vt:lpstr>
      <vt:lpstr>Calibri Light</vt:lpstr>
      <vt:lpstr>Courier New</vt:lpstr>
      <vt:lpstr>Tahoma</vt:lpstr>
      <vt:lpstr>Times New Roman</vt:lpstr>
      <vt:lpstr>Wingdings</vt:lpstr>
      <vt:lpstr>Office 主题</vt:lpstr>
      <vt:lpstr>Microsoft Word 图片</vt:lpstr>
      <vt:lpstr>Adobe Photoshop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zhouping</dc:creator>
  <cp:lastModifiedBy>Lenovo</cp:lastModifiedBy>
  <cp:revision>1447</cp:revision>
  <dcterms:created xsi:type="dcterms:W3CDTF">2014-07-02T10:42:00Z</dcterms:created>
  <dcterms:modified xsi:type="dcterms:W3CDTF">2021-04-23T06:19:01Z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所有者">
    <vt:lpwstr>大同煤炭职业技术学院</vt:lpwstr>
  </property>
  <property fmtid="{D5CDD505-2E9C-101B-9397-08002B2CF9AE}" pid="3" name="KSOProductBuildVer">
    <vt:lpwstr>2052-11.1.0.8894</vt:lpwstr>
  </property>
</Properties>
</file>