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311" r:id="rId2"/>
    <p:sldId id="312" r:id="rId3"/>
    <p:sldId id="315" r:id="rId4"/>
    <p:sldId id="453" r:id="rId5"/>
    <p:sldId id="296" r:id="rId6"/>
    <p:sldId id="297" r:id="rId7"/>
    <p:sldId id="355" r:id="rId8"/>
    <p:sldId id="298" r:id="rId9"/>
    <p:sldId id="459" r:id="rId10"/>
    <p:sldId id="299" r:id="rId11"/>
    <p:sldId id="300" r:id="rId12"/>
    <p:sldId id="301" r:id="rId13"/>
    <p:sldId id="318" r:id="rId14"/>
    <p:sldId id="317" r:id="rId15"/>
    <p:sldId id="302" r:id="rId16"/>
    <p:sldId id="319" r:id="rId17"/>
    <p:sldId id="303" r:id="rId18"/>
    <p:sldId id="304" r:id="rId19"/>
    <p:sldId id="305" r:id="rId20"/>
    <p:sldId id="306" r:id="rId21"/>
    <p:sldId id="320" r:id="rId22"/>
    <p:sldId id="321" r:id="rId23"/>
    <p:sldId id="45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5C"/>
    <a:srgbClr val="06D24C"/>
    <a:srgbClr val="035920"/>
    <a:srgbClr val="F6F5F3"/>
    <a:srgbClr val="04862F"/>
    <a:srgbClr val="07DB4E"/>
    <a:srgbClr val="08396E"/>
    <a:srgbClr val="0519AB"/>
    <a:srgbClr val="06B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napToGrid="0">
      <p:cViewPr varScale="1">
        <p:scale>
          <a:sx n="119" d="100"/>
          <a:sy n="119" d="100"/>
        </p:scale>
        <p:origin x="634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96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8482ADE-2145-4A72-A2CB-6D4B5593A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265E992-0CF9-4703-A94B-2A9334478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V4411X7rN/?spm_id_from=333.788.videocard.1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bilibili.com/video/BV1pa4y1E7Vt/?spm_id_from=333.788.videocard.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hidden="1"/>
          <p:cNvSpPr/>
          <p:nvPr>
            <p:custDataLst>
              <p:tags r:id="rId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br>
              <a:rPr lang="en-US" altLang="zh-CN" sz="4800" dirty="0"/>
            </a:br>
            <a:r>
              <a:rPr lang="zh-CN" altLang="en-US" sz="4800" dirty="0">
                <a:sym typeface="+mn-ea"/>
              </a:rPr>
              <a:t>第</a:t>
            </a:r>
            <a:r>
              <a:rPr lang="en-US" altLang="zh-CN" sz="4800" dirty="0">
                <a:sym typeface="+mn-ea"/>
              </a:rPr>
              <a:t>1</a:t>
            </a:r>
            <a:r>
              <a:rPr lang="zh-CN" altLang="en-US" sz="4800" dirty="0">
                <a:sym typeface="+mn-ea"/>
              </a:rPr>
              <a:t>章</a:t>
            </a:r>
            <a:r>
              <a:rPr lang="en-US" altLang="zh-CN" sz="4800" dirty="0">
                <a:sym typeface="+mn-ea"/>
              </a:rPr>
              <a:t> </a:t>
            </a:r>
            <a:r>
              <a:rPr lang="zh-CN" altLang="en-US" sz="4800" dirty="0"/>
              <a:t>操作系统引论</a:t>
            </a:r>
            <a:endParaRPr lang="zh-CN" altLang="en-US" sz="2000" b="0" dirty="0"/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主讲：李玮玮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无操作系统的计算机系统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F9D75C-75A7-FC44-D8EE-C0F5E58CD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44" y="1929785"/>
            <a:ext cx="5008069" cy="25755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C2FEDEC-4C9D-431A-56A2-D5B90649C3BE}"/>
              </a:ext>
            </a:extLst>
          </p:cNvPr>
          <p:cNvSpPr txBox="1"/>
          <p:nvPr/>
        </p:nvSpPr>
        <p:spPr>
          <a:xfrm>
            <a:off x="1572184" y="4076880"/>
            <a:ext cx="42818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脱机</a:t>
            </a:r>
            <a:r>
              <a:rPr lang="en-US" altLang="zh-CN" sz="2800" dirty="0"/>
              <a:t>I/O</a:t>
            </a:r>
            <a:r>
              <a:rPr lang="zh-CN" altLang="en-US" sz="2800" dirty="0"/>
              <a:t>的主要</a:t>
            </a:r>
            <a:r>
              <a:rPr lang="zh-CN" altLang="en-US" sz="2800" dirty="0">
                <a:solidFill>
                  <a:srgbClr val="FF0000"/>
                </a:solidFill>
              </a:rPr>
              <a:t>优点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）减少了</a:t>
            </a:r>
            <a:r>
              <a:rPr lang="en-US" altLang="zh-CN" sz="2400" dirty="0"/>
              <a:t>CPU</a:t>
            </a:r>
            <a:r>
              <a:rPr lang="zh-CN" altLang="en-US" sz="2400" dirty="0"/>
              <a:t>的空闲时间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）提高</a:t>
            </a:r>
            <a:r>
              <a:rPr lang="en-US" altLang="zh-CN" sz="2400" dirty="0"/>
              <a:t>I/O</a:t>
            </a:r>
            <a:r>
              <a:rPr lang="zh-CN" altLang="en-US" sz="2400" dirty="0"/>
              <a:t>速度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6F66D0-3415-003C-A24C-C4A7829B4177}"/>
              </a:ext>
            </a:extLst>
          </p:cNvPr>
          <p:cNvSpPr txBox="1"/>
          <p:nvPr/>
        </p:nvSpPr>
        <p:spPr>
          <a:xfrm>
            <a:off x="1404469" y="1776595"/>
            <a:ext cx="43614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人工操作的主要</a:t>
            </a:r>
            <a:r>
              <a:rPr lang="zh-CN" altLang="en-US" sz="2800" dirty="0">
                <a:solidFill>
                  <a:srgbClr val="FF0000"/>
                </a:solidFill>
              </a:rPr>
              <a:t>缺点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）用户独占全机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CPU</a:t>
            </a:r>
            <a:r>
              <a:rPr lang="zh-CN" altLang="en-US" sz="2400" dirty="0"/>
              <a:t>等待人工操作</a:t>
            </a:r>
          </a:p>
        </p:txBody>
      </p:sp>
      <p:sp>
        <p:nvSpPr>
          <p:cNvPr id="5" name="islîḋe">
            <a:extLst>
              <a:ext uri="{FF2B5EF4-FFF2-40B4-BE49-F238E27FC236}">
                <a16:creationId xmlns:a16="http://schemas.microsoft.com/office/drawing/2014/main" id="{21D4899E-F411-63E6-D389-E0A7A3C810B1}"/>
              </a:ext>
            </a:extLst>
          </p:cNvPr>
          <p:cNvSpPr/>
          <p:nvPr/>
        </p:nvSpPr>
        <p:spPr>
          <a:xfrm>
            <a:off x="660400" y="1860585"/>
            <a:ext cx="733394" cy="7333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îŝlîďe">
            <a:extLst>
              <a:ext uri="{FF2B5EF4-FFF2-40B4-BE49-F238E27FC236}">
                <a16:creationId xmlns:a16="http://schemas.microsoft.com/office/drawing/2014/main" id="{844483AA-5F8F-E5B6-6AD1-D043C0EA3F73}"/>
              </a:ext>
            </a:extLst>
          </p:cNvPr>
          <p:cNvSpPr/>
          <p:nvPr/>
        </p:nvSpPr>
        <p:spPr>
          <a:xfrm>
            <a:off x="797603" y="2045456"/>
            <a:ext cx="381389" cy="346064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islîḋe">
            <a:extLst>
              <a:ext uri="{FF2B5EF4-FFF2-40B4-BE49-F238E27FC236}">
                <a16:creationId xmlns:a16="http://schemas.microsoft.com/office/drawing/2014/main" id="{A45D4BB5-64AA-37F5-F8B8-B9A9E00E1394}"/>
              </a:ext>
            </a:extLst>
          </p:cNvPr>
          <p:cNvSpPr/>
          <p:nvPr/>
        </p:nvSpPr>
        <p:spPr>
          <a:xfrm>
            <a:off x="701587" y="3974428"/>
            <a:ext cx="733394" cy="73339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îŝlîďe">
            <a:extLst>
              <a:ext uri="{FF2B5EF4-FFF2-40B4-BE49-F238E27FC236}">
                <a16:creationId xmlns:a16="http://schemas.microsoft.com/office/drawing/2014/main" id="{FEF6A3A9-C0C1-DC4F-874D-9DDE7A2384AF}"/>
              </a:ext>
            </a:extLst>
          </p:cNvPr>
          <p:cNvSpPr/>
          <p:nvPr/>
        </p:nvSpPr>
        <p:spPr>
          <a:xfrm>
            <a:off x="838790" y="4159299"/>
            <a:ext cx="381389" cy="346064"/>
          </a:xfrm>
          <a:custGeom>
            <a:avLst/>
            <a:gdLst>
              <a:gd name="connsiteX0" fmla="*/ 116112 w 607919"/>
              <a:gd name="connsiteY0" fmla="*/ 473652 h 551610"/>
              <a:gd name="connsiteX1" fmla="*/ 118901 w 607919"/>
              <a:gd name="connsiteY1" fmla="*/ 480423 h 551610"/>
              <a:gd name="connsiteX2" fmla="*/ 118901 w 607919"/>
              <a:gd name="connsiteY2" fmla="*/ 551610 h 551610"/>
              <a:gd name="connsiteX3" fmla="*/ 55604 w 607919"/>
              <a:gd name="connsiteY3" fmla="*/ 551610 h 551610"/>
              <a:gd name="connsiteX4" fmla="*/ 55604 w 607919"/>
              <a:gd name="connsiteY4" fmla="*/ 540851 h 551610"/>
              <a:gd name="connsiteX5" fmla="*/ 65255 w 607919"/>
              <a:gd name="connsiteY5" fmla="*/ 520583 h 551610"/>
              <a:gd name="connsiteX6" fmla="*/ 83555 w 607919"/>
              <a:gd name="connsiteY6" fmla="*/ 502317 h 551610"/>
              <a:gd name="connsiteX7" fmla="*/ 109375 w 607919"/>
              <a:gd name="connsiteY7" fmla="*/ 476545 h 551610"/>
              <a:gd name="connsiteX8" fmla="*/ 116112 w 607919"/>
              <a:gd name="connsiteY8" fmla="*/ 473652 h 551610"/>
              <a:gd name="connsiteX9" fmla="*/ 199155 w 607919"/>
              <a:gd name="connsiteY9" fmla="*/ 390799 h 551610"/>
              <a:gd name="connsiteX10" fmla="*/ 201956 w 607919"/>
              <a:gd name="connsiteY10" fmla="*/ 397632 h 551610"/>
              <a:gd name="connsiteX11" fmla="*/ 201956 w 607919"/>
              <a:gd name="connsiteY11" fmla="*/ 551610 h 551610"/>
              <a:gd name="connsiteX12" fmla="*/ 145363 w 607919"/>
              <a:gd name="connsiteY12" fmla="*/ 551610 h 551610"/>
              <a:gd name="connsiteX13" fmla="*/ 145363 w 607919"/>
              <a:gd name="connsiteY13" fmla="*/ 454170 h 551610"/>
              <a:gd name="connsiteX14" fmla="*/ 154879 w 607919"/>
              <a:gd name="connsiteY14" fmla="*/ 431030 h 551610"/>
              <a:gd name="connsiteX15" fmla="*/ 192315 w 607919"/>
              <a:gd name="connsiteY15" fmla="*/ 393630 h 551610"/>
              <a:gd name="connsiteX16" fmla="*/ 199155 w 607919"/>
              <a:gd name="connsiteY16" fmla="*/ 390799 h 551610"/>
              <a:gd name="connsiteX17" fmla="*/ 231082 w 607919"/>
              <a:gd name="connsiteY17" fmla="*/ 388245 h 551610"/>
              <a:gd name="connsiteX18" fmla="*/ 237930 w 607919"/>
              <a:gd name="connsiteY18" fmla="*/ 391091 h 551610"/>
              <a:gd name="connsiteX19" fmla="*/ 266763 w 607919"/>
              <a:gd name="connsiteY19" fmla="*/ 419867 h 551610"/>
              <a:gd name="connsiteX20" fmla="*/ 275915 w 607919"/>
              <a:gd name="connsiteY20" fmla="*/ 428875 h 551610"/>
              <a:gd name="connsiteX21" fmla="*/ 284941 w 607919"/>
              <a:gd name="connsiteY21" fmla="*/ 451520 h 551610"/>
              <a:gd name="connsiteX22" fmla="*/ 284941 w 607919"/>
              <a:gd name="connsiteY22" fmla="*/ 551610 h 551610"/>
              <a:gd name="connsiteX23" fmla="*/ 228277 w 607919"/>
              <a:gd name="connsiteY23" fmla="*/ 551610 h 551610"/>
              <a:gd name="connsiteX24" fmla="*/ 228277 w 607919"/>
              <a:gd name="connsiteY24" fmla="*/ 394969 h 551610"/>
              <a:gd name="connsiteX25" fmla="*/ 231082 w 607919"/>
              <a:gd name="connsiteY25" fmla="*/ 388245 h 551610"/>
              <a:gd name="connsiteX26" fmla="*/ 365148 w 607919"/>
              <a:gd name="connsiteY26" fmla="*/ 381336 h 551610"/>
              <a:gd name="connsiteX27" fmla="*/ 367997 w 607919"/>
              <a:gd name="connsiteY27" fmla="*/ 388122 h 551610"/>
              <a:gd name="connsiteX28" fmla="*/ 367997 w 607919"/>
              <a:gd name="connsiteY28" fmla="*/ 551610 h 551610"/>
              <a:gd name="connsiteX29" fmla="*/ 311262 w 607919"/>
              <a:gd name="connsiteY29" fmla="*/ 551610 h 551610"/>
              <a:gd name="connsiteX30" fmla="*/ 311262 w 607919"/>
              <a:gd name="connsiteY30" fmla="*/ 444661 h 551610"/>
              <a:gd name="connsiteX31" fmla="*/ 316898 w 607919"/>
              <a:gd name="connsiteY31" fmla="*/ 425523 h 551610"/>
              <a:gd name="connsiteX32" fmla="*/ 322534 w 607919"/>
              <a:gd name="connsiteY32" fmla="*/ 419894 h 551610"/>
              <a:gd name="connsiteX33" fmla="*/ 358353 w 607919"/>
              <a:gd name="connsiteY33" fmla="*/ 384120 h 551610"/>
              <a:gd name="connsiteX34" fmla="*/ 365148 w 607919"/>
              <a:gd name="connsiteY34" fmla="*/ 381336 h 551610"/>
              <a:gd name="connsiteX35" fmla="*/ 448177 w 607919"/>
              <a:gd name="connsiteY35" fmla="*/ 298352 h 551610"/>
              <a:gd name="connsiteX36" fmla="*/ 450982 w 607919"/>
              <a:gd name="connsiteY36" fmla="*/ 305139 h 551610"/>
              <a:gd name="connsiteX37" fmla="*/ 450982 w 607919"/>
              <a:gd name="connsiteY37" fmla="*/ 551610 h 551610"/>
              <a:gd name="connsiteX38" fmla="*/ 394318 w 607919"/>
              <a:gd name="connsiteY38" fmla="*/ 551610 h 551610"/>
              <a:gd name="connsiteX39" fmla="*/ 394318 w 607919"/>
              <a:gd name="connsiteY39" fmla="*/ 361815 h 551610"/>
              <a:gd name="connsiteX40" fmla="*/ 403846 w 607919"/>
              <a:gd name="connsiteY40" fmla="*/ 338669 h 551610"/>
              <a:gd name="connsiteX41" fmla="*/ 441329 w 607919"/>
              <a:gd name="connsiteY41" fmla="*/ 301136 h 551610"/>
              <a:gd name="connsiteX42" fmla="*/ 448177 w 607919"/>
              <a:gd name="connsiteY42" fmla="*/ 298352 h 551610"/>
              <a:gd name="connsiteX43" fmla="*/ 527085 w 607919"/>
              <a:gd name="connsiteY43" fmla="*/ 219452 h 551610"/>
              <a:gd name="connsiteX44" fmla="*/ 529874 w 607919"/>
              <a:gd name="connsiteY44" fmla="*/ 226177 h 551610"/>
              <a:gd name="connsiteX45" fmla="*/ 529874 w 607919"/>
              <a:gd name="connsiteY45" fmla="*/ 551610 h 551610"/>
              <a:gd name="connsiteX46" fmla="*/ 477232 w 607919"/>
              <a:gd name="connsiteY46" fmla="*/ 551610 h 551610"/>
              <a:gd name="connsiteX47" fmla="*/ 477232 w 607919"/>
              <a:gd name="connsiteY47" fmla="*/ 278727 h 551610"/>
              <a:gd name="connsiteX48" fmla="*/ 486883 w 607919"/>
              <a:gd name="connsiteY48" fmla="*/ 255580 h 551610"/>
              <a:gd name="connsiteX49" fmla="*/ 520348 w 607919"/>
              <a:gd name="connsiteY49" fmla="*/ 222298 h 551610"/>
              <a:gd name="connsiteX50" fmla="*/ 527085 w 607919"/>
              <a:gd name="connsiteY50" fmla="*/ 219452 h 551610"/>
              <a:gd name="connsiteX51" fmla="*/ 387769 w 607919"/>
              <a:gd name="connsiteY51" fmla="*/ 0 h 551610"/>
              <a:gd name="connsiteX52" fmla="*/ 580729 w 607919"/>
              <a:gd name="connsiteY52" fmla="*/ 0 h 551610"/>
              <a:gd name="connsiteX53" fmla="*/ 607919 w 607919"/>
              <a:gd name="connsiteY53" fmla="*/ 26022 h 551610"/>
              <a:gd name="connsiteX54" fmla="*/ 607919 w 607919"/>
              <a:gd name="connsiteY54" fmla="*/ 219812 h 551610"/>
              <a:gd name="connsiteX55" fmla="*/ 598271 w 607919"/>
              <a:gd name="connsiteY55" fmla="*/ 223815 h 551610"/>
              <a:gd name="connsiteX56" fmla="*/ 530610 w 607919"/>
              <a:gd name="connsiteY56" fmla="*/ 156258 h 551610"/>
              <a:gd name="connsiteX57" fmla="*/ 304320 w 607919"/>
              <a:gd name="connsiteY57" fmla="*/ 382325 h 551610"/>
              <a:gd name="connsiteX58" fmla="*/ 285024 w 607919"/>
              <a:gd name="connsiteY58" fmla="*/ 382325 h 551610"/>
              <a:gd name="connsiteX59" fmla="*/ 216360 w 607919"/>
              <a:gd name="connsiteY59" fmla="*/ 313767 h 551610"/>
              <a:gd name="connsiteX60" fmla="*/ 94068 w 607919"/>
              <a:gd name="connsiteY60" fmla="*/ 435996 h 551610"/>
              <a:gd name="connsiteX61" fmla="*/ 17260 w 607919"/>
              <a:gd name="connsiteY61" fmla="*/ 435996 h 551610"/>
              <a:gd name="connsiteX62" fmla="*/ 15882 w 607919"/>
              <a:gd name="connsiteY62" fmla="*/ 434745 h 551610"/>
              <a:gd name="connsiteX63" fmla="*/ 15882 w 607919"/>
              <a:gd name="connsiteY63" fmla="*/ 358055 h 551610"/>
              <a:gd name="connsiteX64" fmla="*/ 206837 w 607919"/>
              <a:gd name="connsiteY64" fmla="*/ 167267 h 551610"/>
              <a:gd name="connsiteX65" fmla="*/ 226008 w 607919"/>
              <a:gd name="connsiteY65" fmla="*/ 167267 h 551610"/>
              <a:gd name="connsiteX66" fmla="*/ 294672 w 607919"/>
              <a:gd name="connsiteY66" fmla="*/ 235701 h 551610"/>
              <a:gd name="connsiteX67" fmla="*/ 424481 w 607919"/>
              <a:gd name="connsiteY67" fmla="*/ 105965 h 551610"/>
              <a:gd name="connsiteX68" fmla="*/ 452423 w 607919"/>
              <a:gd name="connsiteY68" fmla="*/ 78192 h 551610"/>
              <a:gd name="connsiteX69" fmla="*/ 383885 w 607919"/>
              <a:gd name="connsiteY69" fmla="*/ 9633 h 551610"/>
              <a:gd name="connsiteX70" fmla="*/ 387769 w 607919"/>
              <a:gd name="connsiteY70" fmla="*/ 0 h 55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607919" h="551610">
                <a:moveTo>
                  <a:pt x="116112" y="473652"/>
                </a:moveTo>
                <a:cubicBezTo>
                  <a:pt x="117836" y="474356"/>
                  <a:pt x="118901" y="476670"/>
                  <a:pt x="118901" y="480423"/>
                </a:cubicBezTo>
                <a:lnTo>
                  <a:pt x="118901" y="551610"/>
                </a:lnTo>
                <a:lnTo>
                  <a:pt x="55604" y="551610"/>
                </a:lnTo>
                <a:lnTo>
                  <a:pt x="55604" y="540851"/>
                </a:lnTo>
                <a:cubicBezTo>
                  <a:pt x="55604" y="534971"/>
                  <a:pt x="59991" y="525838"/>
                  <a:pt x="65255" y="520583"/>
                </a:cubicBezTo>
                <a:lnTo>
                  <a:pt x="83555" y="502317"/>
                </a:lnTo>
                <a:lnTo>
                  <a:pt x="109375" y="476545"/>
                </a:lnTo>
                <a:cubicBezTo>
                  <a:pt x="112007" y="473855"/>
                  <a:pt x="114389" y="472948"/>
                  <a:pt x="116112" y="473652"/>
                </a:cubicBezTo>
                <a:close/>
                <a:moveTo>
                  <a:pt x="199155" y="390799"/>
                </a:moveTo>
                <a:cubicBezTo>
                  <a:pt x="200892" y="391534"/>
                  <a:pt x="201956" y="393880"/>
                  <a:pt x="201956" y="397632"/>
                </a:cubicBezTo>
                <a:lnTo>
                  <a:pt x="201956" y="551610"/>
                </a:lnTo>
                <a:lnTo>
                  <a:pt x="145363" y="551610"/>
                </a:lnTo>
                <a:lnTo>
                  <a:pt x="145363" y="454170"/>
                </a:lnTo>
                <a:cubicBezTo>
                  <a:pt x="145363" y="446665"/>
                  <a:pt x="149620" y="436283"/>
                  <a:pt x="154879" y="431030"/>
                </a:cubicBezTo>
                <a:lnTo>
                  <a:pt x="192315" y="393630"/>
                </a:lnTo>
                <a:cubicBezTo>
                  <a:pt x="195007" y="390941"/>
                  <a:pt x="197417" y="390065"/>
                  <a:pt x="199155" y="390799"/>
                </a:cubicBezTo>
                <a:close/>
                <a:moveTo>
                  <a:pt x="231082" y="388245"/>
                </a:moveTo>
                <a:cubicBezTo>
                  <a:pt x="232822" y="387525"/>
                  <a:pt x="235235" y="388401"/>
                  <a:pt x="237930" y="391091"/>
                </a:cubicBezTo>
                <a:lnTo>
                  <a:pt x="266763" y="419867"/>
                </a:lnTo>
                <a:lnTo>
                  <a:pt x="275915" y="428875"/>
                </a:lnTo>
                <a:cubicBezTo>
                  <a:pt x="280929" y="433879"/>
                  <a:pt x="284941" y="444013"/>
                  <a:pt x="284941" y="451520"/>
                </a:cubicBezTo>
                <a:lnTo>
                  <a:pt x="284941" y="551610"/>
                </a:lnTo>
                <a:lnTo>
                  <a:pt x="228277" y="551610"/>
                </a:lnTo>
                <a:lnTo>
                  <a:pt x="228277" y="394969"/>
                </a:lnTo>
                <a:cubicBezTo>
                  <a:pt x="228277" y="391278"/>
                  <a:pt x="229343" y="388964"/>
                  <a:pt x="231082" y="388245"/>
                </a:cubicBezTo>
                <a:close/>
                <a:moveTo>
                  <a:pt x="365148" y="381336"/>
                </a:moveTo>
                <a:cubicBezTo>
                  <a:pt x="366901" y="382055"/>
                  <a:pt x="367997" y="384370"/>
                  <a:pt x="367997" y="388122"/>
                </a:cubicBezTo>
                <a:lnTo>
                  <a:pt x="367997" y="551610"/>
                </a:lnTo>
                <a:lnTo>
                  <a:pt x="311262" y="551610"/>
                </a:lnTo>
                <a:lnTo>
                  <a:pt x="311262" y="444661"/>
                </a:lnTo>
                <a:cubicBezTo>
                  <a:pt x="311262" y="437156"/>
                  <a:pt x="313767" y="428650"/>
                  <a:pt x="316898" y="425523"/>
                </a:cubicBezTo>
                <a:cubicBezTo>
                  <a:pt x="320029" y="422396"/>
                  <a:pt x="322534" y="419894"/>
                  <a:pt x="322534" y="419894"/>
                </a:cubicBezTo>
                <a:lnTo>
                  <a:pt x="358353" y="384120"/>
                </a:lnTo>
                <a:cubicBezTo>
                  <a:pt x="360983" y="381493"/>
                  <a:pt x="363394" y="380617"/>
                  <a:pt x="365148" y="381336"/>
                </a:cubicBezTo>
                <a:close/>
                <a:moveTo>
                  <a:pt x="448177" y="298352"/>
                </a:moveTo>
                <a:cubicBezTo>
                  <a:pt x="449916" y="299071"/>
                  <a:pt x="450982" y="301386"/>
                  <a:pt x="450982" y="305139"/>
                </a:cubicBezTo>
                <a:lnTo>
                  <a:pt x="450982" y="551610"/>
                </a:lnTo>
                <a:lnTo>
                  <a:pt x="394318" y="551610"/>
                </a:lnTo>
                <a:lnTo>
                  <a:pt x="394318" y="361815"/>
                </a:lnTo>
                <a:cubicBezTo>
                  <a:pt x="394318" y="354308"/>
                  <a:pt x="398580" y="343924"/>
                  <a:pt x="403846" y="338669"/>
                </a:cubicBezTo>
                <a:lnTo>
                  <a:pt x="441329" y="301136"/>
                </a:lnTo>
                <a:cubicBezTo>
                  <a:pt x="444024" y="298508"/>
                  <a:pt x="446438" y="297633"/>
                  <a:pt x="448177" y="298352"/>
                </a:cubicBezTo>
                <a:close/>
                <a:moveTo>
                  <a:pt x="527085" y="219452"/>
                </a:moveTo>
                <a:cubicBezTo>
                  <a:pt x="528809" y="220171"/>
                  <a:pt x="529874" y="222486"/>
                  <a:pt x="529874" y="226177"/>
                </a:cubicBezTo>
                <a:lnTo>
                  <a:pt x="529874" y="551610"/>
                </a:lnTo>
                <a:lnTo>
                  <a:pt x="477232" y="551610"/>
                </a:lnTo>
                <a:lnTo>
                  <a:pt x="477232" y="278727"/>
                </a:lnTo>
                <a:cubicBezTo>
                  <a:pt x="477232" y="271345"/>
                  <a:pt x="481494" y="260960"/>
                  <a:pt x="486883" y="255580"/>
                </a:cubicBezTo>
                <a:lnTo>
                  <a:pt x="520348" y="222298"/>
                </a:lnTo>
                <a:cubicBezTo>
                  <a:pt x="522980" y="219608"/>
                  <a:pt x="525362" y="218732"/>
                  <a:pt x="527085" y="219452"/>
                </a:cubicBezTo>
                <a:close/>
                <a:moveTo>
                  <a:pt x="387769" y="0"/>
                </a:moveTo>
                <a:lnTo>
                  <a:pt x="580729" y="0"/>
                </a:lnTo>
                <a:cubicBezTo>
                  <a:pt x="594512" y="0"/>
                  <a:pt x="607919" y="12135"/>
                  <a:pt x="607919" y="26022"/>
                </a:cubicBezTo>
                <a:lnTo>
                  <a:pt x="607919" y="219812"/>
                </a:lnTo>
                <a:cubicBezTo>
                  <a:pt x="607919" y="227318"/>
                  <a:pt x="603534" y="229070"/>
                  <a:pt x="598271" y="223815"/>
                </a:cubicBezTo>
                <a:lnTo>
                  <a:pt x="530610" y="156258"/>
                </a:lnTo>
                <a:lnTo>
                  <a:pt x="304320" y="382325"/>
                </a:lnTo>
                <a:cubicBezTo>
                  <a:pt x="298932" y="387580"/>
                  <a:pt x="290412" y="387580"/>
                  <a:pt x="285024" y="382325"/>
                </a:cubicBezTo>
                <a:lnTo>
                  <a:pt x="216360" y="313767"/>
                </a:lnTo>
                <a:lnTo>
                  <a:pt x="94068" y="435996"/>
                </a:lnTo>
                <a:cubicBezTo>
                  <a:pt x="72767" y="457264"/>
                  <a:pt x="38435" y="457264"/>
                  <a:pt x="17260" y="435996"/>
                </a:cubicBezTo>
                <a:lnTo>
                  <a:pt x="15882" y="434745"/>
                </a:lnTo>
                <a:cubicBezTo>
                  <a:pt x="-5294" y="413477"/>
                  <a:pt x="-5294" y="379198"/>
                  <a:pt x="15882" y="358055"/>
                </a:cubicBezTo>
                <a:lnTo>
                  <a:pt x="206837" y="167267"/>
                </a:lnTo>
                <a:cubicBezTo>
                  <a:pt x="212100" y="161888"/>
                  <a:pt x="220745" y="161888"/>
                  <a:pt x="226008" y="167267"/>
                </a:cubicBezTo>
                <a:lnTo>
                  <a:pt x="294672" y="235701"/>
                </a:lnTo>
                <a:lnTo>
                  <a:pt x="424481" y="105965"/>
                </a:lnTo>
                <a:lnTo>
                  <a:pt x="452423" y="78192"/>
                </a:lnTo>
                <a:lnTo>
                  <a:pt x="383885" y="9633"/>
                </a:lnTo>
                <a:cubicBezTo>
                  <a:pt x="378497" y="4379"/>
                  <a:pt x="380376" y="0"/>
                  <a:pt x="387769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724747-F7A1-E513-4C24-EF803878755B}"/>
              </a:ext>
            </a:extLst>
          </p:cNvPr>
          <p:cNvSpPr txBox="1"/>
          <p:nvPr/>
        </p:nvSpPr>
        <p:spPr>
          <a:xfrm>
            <a:off x="8547743" y="4707822"/>
            <a:ext cx="325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脱机</a:t>
            </a:r>
            <a:r>
              <a:rPr lang="en-US" altLang="zh-CN" sz="1400" dirty="0"/>
              <a:t>I/O</a:t>
            </a:r>
            <a:r>
              <a:rPr lang="zh-CN" altLang="en-US" sz="1400" dirty="0"/>
              <a:t>示意图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单道批处理系统</a:t>
            </a:r>
          </a:p>
        </p:txBody>
      </p:sp>
      <p:grpSp>
        <p:nvGrpSpPr>
          <p:cNvPr id="6" name="2723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834087"/>
            <a:ext cx="6876351" cy="3423845"/>
            <a:chOff x="660400" y="1834087"/>
            <a:chExt cx="6876351" cy="3423845"/>
          </a:xfrm>
        </p:grpSpPr>
        <p:grpSp>
          <p:nvGrpSpPr>
            <p:cNvPr id="10" name="iṡļiḓe"/>
            <p:cNvGrpSpPr/>
            <p:nvPr/>
          </p:nvGrpSpPr>
          <p:grpSpPr>
            <a:xfrm>
              <a:off x="660400" y="1834087"/>
              <a:ext cx="6876351" cy="1254559"/>
              <a:chOff x="660400" y="1834087"/>
              <a:chExt cx="6876351" cy="1254559"/>
            </a:xfrm>
          </p:grpSpPr>
          <p:grpSp>
            <p:nvGrpSpPr>
              <p:cNvPr id="21" name="iSḻíḓè"/>
              <p:cNvGrpSpPr/>
              <p:nvPr/>
            </p:nvGrpSpPr>
            <p:grpSpPr>
              <a:xfrm>
                <a:off x="1530997" y="1834087"/>
                <a:ext cx="6005754" cy="1254559"/>
                <a:chOff x="1592242" y="1834087"/>
                <a:chExt cx="7574760" cy="1254559"/>
              </a:xfrm>
            </p:grpSpPr>
            <p:sp>
              <p:nvSpPr>
                <p:cNvPr id="25" name="îṧľîḋé"/>
                <p:cNvSpPr txBox="1"/>
                <p:nvPr/>
              </p:nvSpPr>
              <p:spPr>
                <a:xfrm>
                  <a:off x="1592242" y="1834087"/>
                  <a:ext cx="6293555" cy="38942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800" dirty="0"/>
                    <a:t>处理过程：</a:t>
                  </a:r>
                  <a:endParaRPr lang="en-US" altLang="zh-CN" sz="2800" dirty="0"/>
                </a:p>
              </p:txBody>
            </p:sp>
            <p:sp>
              <p:nvSpPr>
                <p:cNvPr id="26" name="íşļîḓé"/>
                <p:cNvSpPr/>
                <p:nvPr/>
              </p:nvSpPr>
              <p:spPr bwMode="auto">
                <a:xfrm>
                  <a:off x="1592242" y="2277810"/>
                  <a:ext cx="7574760" cy="8108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作业一个接一个地连续处理；</a:t>
                  </a:r>
                  <a:endParaRPr lang="en-US" altLang="zh-CN" sz="2400" dirty="0"/>
                </a:p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旨在提高系统资源利用率和系统吞吐量</a:t>
                  </a:r>
                  <a:endParaRPr lang="en-US" altLang="zh-CN" sz="2400" dirty="0"/>
                </a:p>
              </p:txBody>
            </p:sp>
          </p:grpSp>
          <p:grpSp>
            <p:nvGrpSpPr>
              <p:cNvPr id="22" name="ïS1íḋé"/>
              <p:cNvGrpSpPr/>
              <p:nvPr/>
            </p:nvGrpSpPr>
            <p:grpSpPr>
              <a:xfrm>
                <a:off x="660400" y="1860585"/>
                <a:ext cx="733394" cy="733394"/>
                <a:chOff x="660400" y="1860585"/>
                <a:chExt cx="733394" cy="733394"/>
              </a:xfrm>
            </p:grpSpPr>
            <p:sp>
              <p:nvSpPr>
                <p:cNvPr id="23" name="islîḋe"/>
                <p:cNvSpPr/>
                <p:nvPr/>
              </p:nvSpPr>
              <p:spPr>
                <a:xfrm>
                  <a:off x="660400" y="1860585"/>
                  <a:ext cx="733394" cy="73339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îŝlîďe"/>
                <p:cNvSpPr/>
                <p:nvPr/>
              </p:nvSpPr>
              <p:spPr>
                <a:xfrm>
                  <a:off x="797603" y="2045456"/>
                  <a:ext cx="381389" cy="346064"/>
                </a:xfrm>
                <a:custGeom>
                  <a:avLst/>
                  <a:gdLst>
                    <a:gd name="connsiteX0" fmla="*/ 116112 w 607919"/>
                    <a:gd name="connsiteY0" fmla="*/ 473652 h 551610"/>
                    <a:gd name="connsiteX1" fmla="*/ 118901 w 607919"/>
                    <a:gd name="connsiteY1" fmla="*/ 480423 h 551610"/>
                    <a:gd name="connsiteX2" fmla="*/ 118901 w 607919"/>
                    <a:gd name="connsiteY2" fmla="*/ 551610 h 551610"/>
                    <a:gd name="connsiteX3" fmla="*/ 55604 w 607919"/>
                    <a:gd name="connsiteY3" fmla="*/ 551610 h 551610"/>
                    <a:gd name="connsiteX4" fmla="*/ 55604 w 607919"/>
                    <a:gd name="connsiteY4" fmla="*/ 540851 h 551610"/>
                    <a:gd name="connsiteX5" fmla="*/ 65255 w 607919"/>
                    <a:gd name="connsiteY5" fmla="*/ 520583 h 551610"/>
                    <a:gd name="connsiteX6" fmla="*/ 83555 w 607919"/>
                    <a:gd name="connsiteY6" fmla="*/ 502317 h 551610"/>
                    <a:gd name="connsiteX7" fmla="*/ 109375 w 607919"/>
                    <a:gd name="connsiteY7" fmla="*/ 476545 h 551610"/>
                    <a:gd name="connsiteX8" fmla="*/ 116112 w 607919"/>
                    <a:gd name="connsiteY8" fmla="*/ 473652 h 551610"/>
                    <a:gd name="connsiteX9" fmla="*/ 199155 w 607919"/>
                    <a:gd name="connsiteY9" fmla="*/ 390799 h 551610"/>
                    <a:gd name="connsiteX10" fmla="*/ 201956 w 607919"/>
                    <a:gd name="connsiteY10" fmla="*/ 397632 h 551610"/>
                    <a:gd name="connsiteX11" fmla="*/ 201956 w 607919"/>
                    <a:gd name="connsiteY11" fmla="*/ 551610 h 551610"/>
                    <a:gd name="connsiteX12" fmla="*/ 145363 w 607919"/>
                    <a:gd name="connsiteY12" fmla="*/ 551610 h 551610"/>
                    <a:gd name="connsiteX13" fmla="*/ 145363 w 607919"/>
                    <a:gd name="connsiteY13" fmla="*/ 454170 h 551610"/>
                    <a:gd name="connsiteX14" fmla="*/ 154879 w 607919"/>
                    <a:gd name="connsiteY14" fmla="*/ 431030 h 551610"/>
                    <a:gd name="connsiteX15" fmla="*/ 192315 w 607919"/>
                    <a:gd name="connsiteY15" fmla="*/ 393630 h 551610"/>
                    <a:gd name="connsiteX16" fmla="*/ 199155 w 607919"/>
                    <a:gd name="connsiteY16" fmla="*/ 390799 h 551610"/>
                    <a:gd name="connsiteX17" fmla="*/ 231082 w 607919"/>
                    <a:gd name="connsiteY17" fmla="*/ 388245 h 551610"/>
                    <a:gd name="connsiteX18" fmla="*/ 237930 w 607919"/>
                    <a:gd name="connsiteY18" fmla="*/ 391091 h 551610"/>
                    <a:gd name="connsiteX19" fmla="*/ 266763 w 607919"/>
                    <a:gd name="connsiteY19" fmla="*/ 419867 h 551610"/>
                    <a:gd name="connsiteX20" fmla="*/ 275915 w 607919"/>
                    <a:gd name="connsiteY20" fmla="*/ 428875 h 551610"/>
                    <a:gd name="connsiteX21" fmla="*/ 284941 w 607919"/>
                    <a:gd name="connsiteY21" fmla="*/ 451520 h 551610"/>
                    <a:gd name="connsiteX22" fmla="*/ 284941 w 607919"/>
                    <a:gd name="connsiteY22" fmla="*/ 551610 h 551610"/>
                    <a:gd name="connsiteX23" fmla="*/ 228277 w 607919"/>
                    <a:gd name="connsiteY23" fmla="*/ 551610 h 551610"/>
                    <a:gd name="connsiteX24" fmla="*/ 228277 w 607919"/>
                    <a:gd name="connsiteY24" fmla="*/ 394969 h 551610"/>
                    <a:gd name="connsiteX25" fmla="*/ 231082 w 607919"/>
                    <a:gd name="connsiteY25" fmla="*/ 388245 h 551610"/>
                    <a:gd name="connsiteX26" fmla="*/ 365148 w 607919"/>
                    <a:gd name="connsiteY26" fmla="*/ 381336 h 551610"/>
                    <a:gd name="connsiteX27" fmla="*/ 367997 w 607919"/>
                    <a:gd name="connsiteY27" fmla="*/ 388122 h 551610"/>
                    <a:gd name="connsiteX28" fmla="*/ 367997 w 607919"/>
                    <a:gd name="connsiteY28" fmla="*/ 551610 h 551610"/>
                    <a:gd name="connsiteX29" fmla="*/ 311262 w 607919"/>
                    <a:gd name="connsiteY29" fmla="*/ 551610 h 551610"/>
                    <a:gd name="connsiteX30" fmla="*/ 311262 w 607919"/>
                    <a:gd name="connsiteY30" fmla="*/ 444661 h 551610"/>
                    <a:gd name="connsiteX31" fmla="*/ 316898 w 607919"/>
                    <a:gd name="connsiteY31" fmla="*/ 425523 h 551610"/>
                    <a:gd name="connsiteX32" fmla="*/ 322534 w 607919"/>
                    <a:gd name="connsiteY32" fmla="*/ 419894 h 551610"/>
                    <a:gd name="connsiteX33" fmla="*/ 358353 w 607919"/>
                    <a:gd name="connsiteY33" fmla="*/ 384120 h 551610"/>
                    <a:gd name="connsiteX34" fmla="*/ 365148 w 607919"/>
                    <a:gd name="connsiteY34" fmla="*/ 381336 h 551610"/>
                    <a:gd name="connsiteX35" fmla="*/ 448177 w 607919"/>
                    <a:gd name="connsiteY35" fmla="*/ 298352 h 551610"/>
                    <a:gd name="connsiteX36" fmla="*/ 450982 w 607919"/>
                    <a:gd name="connsiteY36" fmla="*/ 305139 h 551610"/>
                    <a:gd name="connsiteX37" fmla="*/ 450982 w 607919"/>
                    <a:gd name="connsiteY37" fmla="*/ 551610 h 551610"/>
                    <a:gd name="connsiteX38" fmla="*/ 394318 w 607919"/>
                    <a:gd name="connsiteY38" fmla="*/ 551610 h 551610"/>
                    <a:gd name="connsiteX39" fmla="*/ 394318 w 607919"/>
                    <a:gd name="connsiteY39" fmla="*/ 361815 h 551610"/>
                    <a:gd name="connsiteX40" fmla="*/ 403846 w 607919"/>
                    <a:gd name="connsiteY40" fmla="*/ 338669 h 551610"/>
                    <a:gd name="connsiteX41" fmla="*/ 441329 w 607919"/>
                    <a:gd name="connsiteY41" fmla="*/ 301136 h 551610"/>
                    <a:gd name="connsiteX42" fmla="*/ 448177 w 607919"/>
                    <a:gd name="connsiteY42" fmla="*/ 298352 h 551610"/>
                    <a:gd name="connsiteX43" fmla="*/ 527085 w 607919"/>
                    <a:gd name="connsiteY43" fmla="*/ 219452 h 551610"/>
                    <a:gd name="connsiteX44" fmla="*/ 529874 w 607919"/>
                    <a:gd name="connsiteY44" fmla="*/ 226177 h 551610"/>
                    <a:gd name="connsiteX45" fmla="*/ 529874 w 607919"/>
                    <a:gd name="connsiteY45" fmla="*/ 551610 h 551610"/>
                    <a:gd name="connsiteX46" fmla="*/ 477232 w 607919"/>
                    <a:gd name="connsiteY46" fmla="*/ 551610 h 551610"/>
                    <a:gd name="connsiteX47" fmla="*/ 477232 w 607919"/>
                    <a:gd name="connsiteY47" fmla="*/ 278727 h 551610"/>
                    <a:gd name="connsiteX48" fmla="*/ 486883 w 607919"/>
                    <a:gd name="connsiteY48" fmla="*/ 255580 h 551610"/>
                    <a:gd name="connsiteX49" fmla="*/ 520348 w 607919"/>
                    <a:gd name="connsiteY49" fmla="*/ 222298 h 551610"/>
                    <a:gd name="connsiteX50" fmla="*/ 527085 w 607919"/>
                    <a:gd name="connsiteY50" fmla="*/ 219452 h 551610"/>
                    <a:gd name="connsiteX51" fmla="*/ 387769 w 607919"/>
                    <a:gd name="connsiteY51" fmla="*/ 0 h 551610"/>
                    <a:gd name="connsiteX52" fmla="*/ 580729 w 607919"/>
                    <a:gd name="connsiteY52" fmla="*/ 0 h 551610"/>
                    <a:gd name="connsiteX53" fmla="*/ 607919 w 607919"/>
                    <a:gd name="connsiteY53" fmla="*/ 26022 h 551610"/>
                    <a:gd name="connsiteX54" fmla="*/ 607919 w 607919"/>
                    <a:gd name="connsiteY54" fmla="*/ 219812 h 551610"/>
                    <a:gd name="connsiteX55" fmla="*/ 598271 w 607919"/>
                    <a:gd name="connsiteY55" fmla="*/ 223815 h 551610"/>
                    <a:gd name="connsiteX56" fmla="*/ 530610 w 607919"/>
                    <a:gd name="connsiteY56" fmla="*/ 156258 h 551610"/>
                    <a:gd name="connsiteX57" fmla="*/ 304320 w 607919"/>
                    <a:gd name="connsiteY57" fmla="*/ 382325 h 551610"/>
                    <a:gd name="connsiteX58" fmla="*/ 285024 w 607919"/>
                    <a:gd name="connsiteY58" fmla="*/ 382325 h 551610"/>
                    <a:gd name="connsiteX59" fmla="*/ 216360 w 607919"/>
                    <a:gd name="connsiteY59" fmla="*/ 313767 h 551610"/>
                    <a:gd name="connsiteX60" fmla="*/ 94068 w 607919"/>
                    <a:gd name="connsiteY60" fmla="*/ 435996 h 551610"/>
                    <a:gd name="connsiteX61" fmla="*/ 17260 w 607919"/>
                    <a:gd name="connsiteY61" fmla="*/ 435996 h 551610"/>
                    <a:gd name="connsiteX62" fmla="*/ 15882 w 607919"/>
                    <a:gd name="connsiteY62" fmla="*/ 434745 h 551610"/>
                    <a:gd name="connsiteX63" fmla="*/ 15882 w 607919"/>
                    <a:gd name="connsiteY63" fmla="*/ 358055 h 551610"/>
                    <a:gd name="connsiteX64" fmla="*/ 206837 w 607919"/>
                    <a:gd name="connsiteY64" fmla="*/ 167267 h 551610"/>
                    <a:gd name="connsiteX65" fmla="*/ 226008 w 607919"/>
                    <a:gd name="connsiteY65" fmla="*/ 167267 h 551610"/>
                    <a:gd name="connsiteX66" fmla="*/ 294672 w 607919"/>
                    <a:gd name="connsiteY66" fmla="*/ 235701 h 551610"/>
                    <a:gd name="connsiteX67" fmla="*/ 424481 w 607919"/>
                    <a:gd name="connsiteY67" fmla="*/ 105965 h 551610"/>
                    <a:gd name="connsiteX68" fmla="*/ 452423 w 607919"/>
                    <a:gd name="connsiteY68" fmla="*/ 78192 h 551610"/>
                    <a:gd name="connsiteX69" fmla="*/ 383885 w 607919"/>
                    <a:gd name="connsiteY69" fmla="*/ 9633 h 551610"/>
                    <a:gd name="connsiteX70" fmla="*/ 387769 w 607919"/>
                    <a:gd name="connsiteY70" fmla="*/ 0 h 55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07919" h="551610">
                      <a:moveTo>
                        <a:pt x="116112" y="473652"/>
                      </a:moveTo>
                      <a:cubicBezTo>
                        <a:pt x="117836" y="474356"/>
                        <a:pt x="118901" y="476670"/>
                        <a:pt x="118901" y="480423"/>
                      </a:cubicBezTo>
                      <a:lnTo>
                        <a:pt x="118901" y="551610"/>
                      </a:lnTo>
                      <a:lnTo>
                        <a:pt x="55604" y="551610"/>
                      </a:lnTo>
                      <a:lnTo>
                        <a:pt x="55604" y="540851"/>
                      </a:lnTo>
                      <a:cubicBezTo>
                        <a:pt x="55604" y="534971"/>
                        <a:pt x="59991" y="525838"/>
                        <a:pt x="65255" y="520583"/>
                      </a:cubicBezTo>
                      <a:lnTo>
                        <a:pt x="83555" y="502317"/>
                      </a:lnTo>
                      <a:lnTo>
                        <a:pt x="109375" y="476545"/>
                      </a:lnTo>
                      <a:cubicBezTo>
                        <a:pt x="112007" y="473855"/>
                        <a:pt x="114389" y="472948"/>
                        <a:pt x="116112" y="473652"/>
                      </a:cubicBezTo>
                      <a:close/>
                      <a:moveTo>
                        <a:pt x="199155" y="390799"/>
                      </a:moveTo>
                      <a:cubicBezTo>
                        <a:pt x="200892" y="391534"/>
                        <a:pt x="201956" y="393880"/>
                        <a:pt x="201956" y="397632"/>
                      </a:cubicBezTo>
                      <a:lnTo>
                        <a:pt x="201956" y="551610"/>
                      </a:lnTo>
                      <a:lnTo>
                        <a:pt x="145363" y="551610"/>
                      </a:lnTo>
                      <a:lnTo>
                        <a:pt x="145363" y="454170"/>
                      </a:lnTo>
                      <a:cubicBezTo>
                        <a:pt x="145363" y="446665"/>
                        <a:pt x="149620" y="436283"/>
                        <a:pt x="154879" y="431030"/>
                      </a:cubicBezTo>
                      <a:lnTo>
                        <a:pt x="192315" y="393630"/>
                      </a:lnTo>
                      <a:cubicBezTo>
                        <a:pt x="195007" y="390941"/>
                        <a:pt x="197417" y="390065"/>
                        <a:pt x="199155" y="390799"/>
                      </a:cubicBezTo>
                      <a:close/>
                      <a:moveTo>
                        <a:pt x="231082" y="388245"/>
                      </a:moveTo>
                      <a:cubicBezTo>
                        <a:pt x="232822" y="387525"/>
                        <a:pt x="235235" y="388401"/>
                        <a:pt x="237930" y="391091"/>
                      </a:cubicBezTo>
                      <a:lnTo>
                        <a:pt x="266763" y="419867"/>
                      </a:lnTo>
                      <a:lnTo>
                        <a:pt x="275915" y="428875"/>
                      </a:lnTo>
                      <a:cubicBezTo>
                        <a:pt x="280929" y="433879"/>
                        <a:pt x="284941" y="444013"/>
                        <a:pt x="284941" y="451520"/>
                      </a:cubicBezTo>
                      <a:lnTo>
                        <a:pt x="284941" y="551610"/>
                      </a:lnTo>
                      <a:lnTo>
                        <a:pt x="228277" y="551610"/>
                      </a:lnTo>
                      <a:lnTo>
                        <a:pt x="228277" y="394969"/>
                      </a:lnTo>
                      <a:cubicBezTo>
                        <a:pt x="228277" y="391278"/>
                        <a:pt x="229343" y="388964"/>
                        <a:pt x="231082" y="388245"/>
                      </a:cubicBezTo>
                      <a:close/>
                      <a:moveTo>
                        <a:pt x="365148" y="381336"/>
                      </a:moveTo>
                      <a:cubicBezTo>
                        <a:pt x="366901" y="382055"/>
                        <a:pt x="367997" y="384370"/>
                        <a:pt x="367997" y="388122"/>
                      </a:cubicBezTo>
                      <a:lnTo>
                        <a:pt x="367997" y="551610"/>
                      </a:lnTo>
                      <a:lnTo>
                        <a:pt x="311262" y="551610"/>
                      </a:lnTo>
                      <a:lnTo>
                        <a:pt x="311262" y="444661"/>
                      </a:lnTo>
                      <a:cubicBezTo>
                        <a:pt x="311262" y="437156"/>
                        <a:pt x="313767" y="428650"/>
                        <a:pt x="316898" y="425523"/>
                      </a:cubicBezTo>
                      <a:cubicBezTo>
                        <a:pt x="320029" y="422396"/>
                        <a:pt x="322534" y="419894"/>
                        <a:pt x="322534" y="419894"/>
                      </a:cubicBezTo>
                      <a:lnTo>
                        <a:pt x="358353" y="384120"/>
                      </a:lnTo>
                      <a:cubicBezTo>
                        <a:pt x="360983" y="381493"/>
                        <a:pt x="363394" y="380617"/>
                        <a:pt x="365148" y="381336"/>
                      </a:cubicBezTo>
                      <a:close/>
                      <a:moveTo>
                        <a:pt x="448177" y="298352"/>
                      </a:moveTo>
                      <a:cubicBezTo>
                        <a:pt x="449916" y="299071"/>
                        <a:pt x="450982" y="301386"/>
                        <a:pt x="450982" y="305139"/>
                      </a:cubicBezTo>
                      <a:lnTo>
                        <a:pt x="450982" y="551610"/>
                      </a:lnTo>
                      <a:lnTo>
                        <a:pt x="394318" y="551610"/>
                      </a:lnTo>
                      <a:lnTo>
                        <a:pt x="394318" y="361815"/>
                      </a:lnTo>
                      <a:cubicBezTo>
                        <a:pt x="394318" y="354308"/>
                        <a:pt x="398580" y="343924"/>
                        <a:pt x="403846" y="338669"/>
                      </a:cubicBezTo>
                      <a:lnTo>
                        <a:pt x="441329" y="301136"/>
                      </a:lnTo>
                      <a:cubicBezTo>
                        <a:pt x="444024" y="298508"/>
                        <a:pt x="446438" y="297633"/>
                        <a:pt x="448177" y="298352"/>
                      </a:cubicBezTo>
                      <a:close/>
                      <a:moveTo>
                        <a:pt x="527085" y="219452"/>
                      </a:moveTo>
                      <a:cubicBezTo>
                        <a:pt x="528809" y="220171"/>
                        <a:pt x="529874" y="222486"/>
                        <a:pt x="529874" y="226177"/>
                      </a:cubicBezTo>
                      <a:lnTo>
                        <a:pt x="529874" y="551610"/>
                      </a:lnTo>
                      <a:lnTo>
                        <a:pt x="477232" y="551610"/>
                      </a:lnTo>
                      <a:lnTo>
                        <a:pt x="477232" y="278727"/>
                      </a:lnTo>
                      <a:cubicBezTo>
                        <a:pt x="477232" y="271345"/>
                        <a:pt x="481494" y="260960"/>
                        <a:pt x="486883" y="255580"/>
                      </a:cubicBezTo>
                      <a:lnTo>
                        <a:pt x="520348" y="222298"/>
                      </a:lnTo>
                      <a:cubicBezTo>
                        <a:pt x="522980" y="219608"/>
                        <a:pt x="525362" y="218732"/>
                        <a:pt x="527085" y="219452"/>
                      </a:cubicBezTo>
                      <a:close/>
                      <a:moveTo>
                        <a:pt x="387769" y="0"/>
                      </a:moveTo>
                      <a:lnTo>
                        <a:pt x="580729" y="0"/>
                      </a:lnTo>
                      <a:cubicBezTo>
                        <a:pt x="594512" y="0"/>
                        <a:pt x="607919" y="12135"/>
                        <a:pt x="607919" y="26022"/>
                      </a:cubicBezTo>
                      <a:lnTo>
                        <a:pt x="607919" y="219812"/>
                      </a:lnTo>
                      <a:cubicBezTo>
                        <a:pt x="607919" y="227318"/>
                        <a:pt x="603534" y="229070"/>
                        <a:pt x="598271" y="223815"/>
                      </a:cubicBezTo>
                      <a:lnTo>
                        <a:pt x="530610" y="156258"/>
                      </a:lnTo>
                      <a:lnTo>
                        <a:pt x="304320" y="382325"/>
                      </a:lnTo>
                      <a:cubicBezTo>
                        <a:pt x="298932" y="387580"/>
                        <a:pt x="290412" y="387580"/>
                        <a:pt x="285024" y="382325"/>
                      </a:cubicBezTo>
                      <a:lnTo>
                        <a:pt x="216360" y="313767"/>
                      </a:lnTo>
                      <a:lnTo>
                        <a:pt x="94068" y="435996"/>
                      </a:lnTo>
                      <a:cubicBezTo>
                        <a:pt x="72767" y="457264"/>
                        <a:pt x="38435" y="457264"/>
                        <a:pt x="17260" y="435996"/>
                      </a:cubicBezTo>
                      <a:lnTo>
                        <a:pt x="15882" y="434745"/>
                      </a:lnTo>
                      <a:cubicBezTo>
                        <a:pt x="-5294" y="413477"/>
                        <a:pt x="-5294" y="379198"/>
                        <a:pt x="15882" y="358055"/>
                      </a:cubicBezTo>
                      <a:lnTo>
                        <a:pt x="206837" y="167267"/>
                      </a:lnTo>
                      <a:cubicBezTo>
                        <a:pt x="212100" y="161888"/>
                        <a:pt x="220745" y="161888"/>
                        <a:pt x="226008" y="167267"/>
                      </a:cubicBezTo>
                      <a:lnTo>
                        <a:pt x="294672" y="235701"/>
                      </a:lnTo>
                      <a:lnTo>
                        <a:pt x="424481" y="105965"/>
                      </a:lnTo>
                      <a:lnTo>
                        <a:pt x="452423" y="78192"/>
                      </a:lnTo>
                      <a:lnTo>
                        <a:pt x="383885" y="9633"/>
                      </a:lnTo>
                      <a:cubicBezTo>
                        <a:pt x="378497" y="4379"/>
                        <a:pt x="380376" y="0"/>
                        <a:pt x="3877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iŝļïḓê"/>
            <p:cNvGrpSpPr/>
            <p:nvPr/>
          </p:nvGrpSpPr>
          <p:grpSpPr>
            <a:xfrm>
              <a:off x="660400" y="4251929"/>
              <a:ext cx="5882287" cy="1006003"/>
              <a:chOff x="660400" y="1860585"/>
              <a:chExt cx="5882287" cy="1006003"/>
            </a:xfrm>
          </p:grpSpPr>
          <p:grpSp>
            <p:nvGrpSpPr>
              <p:cNvPr id="13" name="ïṧļïḓe"/>
              <p:cNvGrpSpPr/>
              <p:nvPr/>
            </p:nvGrpSpPr>
            <p:grpSpPr>
              <a:xfrm>
                <a:off x="1539875" y="1889655"/>
                <a:ext cx="5002812" cy="976933"/>
                <a:chOff x="1603439" y="1889655"/>
                <a:chExt cx="6309799" cy="976933"/>
              </a:xfrm>
            </p:grpSpPr>
            <p:sp>
              <p:nvSpPr>
                <p:cNvPr id="18" name="ïšļíďè"/>
                <p:cNvSpPr txBox="1"/>
                <p:nvPr/>
              </p:nvSpPr>
              <p:spPr>
                <a:xfrm>
                  <a:off x="1603439" y="1889655"/>
                  <a:ext cx="6293555" cy="38942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800" dirty="0">
                      <a:solidFill>
                        <a:srgbClr val="FF0000"/>
                      </a:solidFill>
                    </a:rPr>
                    <a:t>缺点：</a:t>
                  </a:r>
                  <a:endParaRPr lang="en-US" altLang="zh-CN" sz="2800" dirty="0"/>
                </a:p>
              </p:txBody>
            </p:sp>
            <p:sp>
              <p:nvSpPr>
                <p:cNvPr id="19" name="íşľíḑè"/>
                <p:cNvSpPr/>
                <p:nvPr/>
              </p:nvSpPr>
              <p:spPr bwMode="auto">
                <a:xfrm>
                  <a:off x="1619683" y="2384894"/>
                  <a:ext cx="6293555" cy="481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lvl="1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/>
                    <a:t>系统资源得不到充分的利用。</a:t>
                  </a:r>
                  <a:endParaRPr lang="en-US" altLang="zh-CN" sz="2400" dirty="0"/>
                </a:p>
              </p:txBody>
            </p:sp>
          </p:grpSp>
          <p:grpSp>
            <p:nvGrpSpPr>
              <p:cNvPr id="15" name="ïŝľídè"/>
              <p:cNvGrpSpPr/>
              <p:nvPr/>
            </p:nvGrpSpPr>
            <p:grpSpPr>
              <a:xfrm>
                <a:off x="660400" y="1860585"/>
                <a:ext cx="733394" cy="733394"/>
                <a:chOff x="660400" y="1860585"/>
                <a:chExt cx="733394" cy="733394"/>
              </a:xfrm>
            </p:grpSpPr>
            <p:sp>
              <p:nvSpPr>
                <p:cNvPr id="16" name="ïṡľïde"/>
                <p:cNvSpPr/>
                <p:nvPr/>
              </p:nvSpPr>
              <p:spPr>
                <a:xfrm>
                  <a:off x="660400" y="1860585"/>
                  <a:ext cx="733394" cy="73339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ïšliḍe"/>
                <p:cNvSpPr/>
                <p:nvPr/>
              </p:nvSpPr>
              <p:spPr>
                <a:xfrm>
                  <a:off x="806481" y="2072090"/>
                  <a:ext cx="381389" cy="346064"/>
                </a:xfrm>
                <a:custGeom>
                  <a:avLst/>
                  <a:gdLst>
                    <a:gd name="connsiteX0" fmla="*/ 116112 w 607919"/>
                    <a:gd name="connsiteY0" fmla="*/ 473652 h 551610"/>
                    <a:gd name="connsiteX1" fmla="*/ 118901 w 607919"/>
                    <a:gd name="connsiteY1" fmla="*/ 480423 h 551610"/>
                    <a:gd name="connsiteX2" fmla="*/ 118901 w 607919"/>
                    <a:gd name="connsiteY2" fmla="*/ 551610 h 551610"/>
                    <a:gd name="connsiteX3" fmla="*/ 55604 w 607919"/>
                    <a:gd name="connsiteY3" fmla="*/ 551610 h 551610"/>
                    <a:gd name="connsiteX4" fmla="*/ 55604 w 607919"/>
                    <a:gd name="connsiteY4" fmla="*/ 540851 h 551610"/>
                    <a:gd name="connsiteX5" fmla="*/ 65255 w 607919"/>
                    <a:gd name="connsiteY5" fmla="*/ 520583 h 551610"/>
                    <a:gd name="connsiteX6" fmla="*/ 83555 w 607919"/>
                    <a:gd name="connsiteY6" fmla="*/ 502317 h 551610"/>
                    <a:gd name="connsiteX7" fmla="*/ 109375 w 607919"/>
                    <a:gd name="connsiteY7" fmla="*/ 476545 h 551610"/>
                    <a:gd name="connsiteX8" fmla="*/ 116112 w 607919"/>
                    <a:gd name="connsiteY8" fmla="*/ 473652 h 551610"/>
                    <a:gd name="connsiteX9" fmla="*/ 199155 w 607919"/>
                    <a:gd name="connsiteY9" fmla="*/ 390799 h 551610"/>
                    <a:gd name="connsiteX10" fmla="*/ 201956 w 607919"/>
                    <a:gd name="connsiteY10" fmla="*/ 397632 h 551610"/>
                    <a:gd name="connsiteX11" fmla="*/ 201956 w 607919"/>
                    <a:gd name="connsiteY11" fmla="*/ 551610 h 551610"/>
                    <a:gd name="connsiteX12" fmla="*/ 145363 w 607919"/>
                    <a:gd name="connsiteY12" fmla="*/ 551610 h 551610"/>
                    <a:gd name="connsiteX13" fmla="*/ 145363 w 607919"/>
                    <a:gd name="connsiteY13" fmla="*/ 454170 h 551610"/>
                    <a:gd name="connsiteX14" fmla="*/ 154879 w 607919"/>
                    <a:gd name="connsiteY14" fmla="*/ 431030 h 551610"/>
                    <a:gd name="connsiteX15" fmla="*/ 192315 w 607919"/>
                    <a:gd name="connsiteY15" fmla="*/ 393630 h 551610"/>
                    <a:gd name="connsiteX16" fmla="*/ 199155 w 607919"/>
                    <a:gd name="connsiteY16" fmla="*/ 390799 h 551610"/>
                    <a:gd name="connsiteX17" fmla="*/ 231082 w 607919"/>
                    <a:gd name="connsiteY17" fmla="*/ 388245 h 551610"/>
                    <a:gd name="connsiteX18" fmla="*/ 237930 w 607919"/>
                    <a:gd name="connsiteY18" fmla="*/ 391091 h 551610"/>
                    <a:gd name="connsiteX19" fmla="*/ 266763 w 607919"/>
                    <a:gd name="connsiteY19" fmla="*/ 419867 h 551610"/>
                    <a:gd name="connsiteX20" fmla="*/ 275915 w 607919"/>
                    <a:gd name="connsiteY20" fmla="*/ 428875 h 551610"/>
                    <a:gd name="connsiteX21" fmla="*/ 284941 w 607919"/>
                    <a:gd name="connsiteY21" fmla="*/ 451520 h 551610"/>
                    <a:gd name="connsiteX22" fmla="*/ 284941 w 607919"/>
                    <a:gd name="connsiteY22" fmla="*/ 551610 h 551610"/>
                    <a:gd name="connsiteX23" fmla="*/ 228277 w 607919"/>
                    <a:gd name="connsiteY23" fmla="*/ 551610 h 551610"/>
                    <a:gd name="connsiteX24" fmla="*/ 228277 w 607919"/>
                    <a:gd name="connsiteY24" fmla="*/ 394969 h 551610"/>
                    <a:gd name="connsiteX25" fmla="*/ 231082 w 607919"/>
                    <a:gd name="connsiteY25" fmla="*/ 388245 h 551610"/>
                    <a:gd name="connsiteX26" fmla="*/ 365148 w 607919"/>
                    <a:gd name="connsiteY26" fmla="*/ 381336 h 551610"/>
                    <a:gd name="connsiteX27" fmla="*/ 367997 w 607919"/>
                    <a:gd name="connsiteY27" fmla="*/ 388122 h 551610"/>
                    <a:gd name="connsiteX28" fmla="*/ 367997 w 607919"/>
                    <a:gd name="connsiteY28" fmla="*/ 551610 h 551610"/>
                    <a:gd name="connsiteX29" fmla="*/ 311262 w 607919"/>
                    <a:gd name="connsiteY29" fmla="*/ 551610 h 551610"/>
                    <a:gd name="connsiteX30" fmla="*/ 311262 w 607919"/>
                    <a:gd name="connsiteY30" fmla="*/ 444661 h 551610"/>
                    <a:gd name="connsiteX31" fmla="*/ 316898 w 607919"/>
                    <a:gd name="connsiteY31" fmla="*/ 425523 h 551610"/>
                    <a:gd name="connsiteX32" fmla="*/ 322534 w 607919"/>
                    <a:gd name="connsiteY32" fmla="*/ 419894 h 551610"/>
                    <a:gd name="connsiteX33" fmla="*/ 358353 w 607919"/>
                    <a:gd name="connsiteY33" fmla="*/ 384120 h 551610"/>
                    <a:gd name="connsiteX34" fmla="*/ 365148 w 607919"/>
                    <a:gd name="connsiteY34" fmla="*/ 381336 h 551610"/>
                    <a:gd name="connsiteX35" fmla="*/ 448177 w 607919"/>
                    <a:gd name="connsiteY35" fmla="*/ 298352 h 551610"/>
                    <a:gd name="connsiteX36" fmla="*/ 450982 w 607919"/>
                    <a:gd name="connsiteY36" fmla="*/ 305139 h 551610"/>
                    <a:gd name="connsiteX37" fmla="*/ 450982 w 607919"/>
                    <a:gd name="connsiteY37" fmla="*/ 551610 h 551610"/>
                    <a:gd name="connsiteX38" fmla="*/ 394318 w 607919"/>
                    <a:gd name="connsiteY38" fmla="*/ 551610 h 551610"/>
                    <a:gd name="connsiteX39" fmla="*/ 394318 w 607919"/>
                    <a:gd name="connsiteY39" fmla="*/ 361815 h 551610"/>
                    <a:gd name="connsiteX40" fmla="*/ 403846 w 607919"/>
                    <a:gd name="connsiteY40" fmla="*/ 338669 h 551610"/>
                    <a:gd name="connsiteX41" fmla="*/ 441329 w 607919"/>
                    <a:gd name="connsiteY41" fmla="*/ 301136 h 551610"/>
                    <a:gd name="connsiteX42" fmla="*/ 448177 w 607919"/>
                    <a:gd name="connsiteY42" fmla="*/ 298352 h 551610"/>
                    <a:gd name="connsiteX43" fmla="*/ 527085 w 607919"/>
                    <a:gd name="connsiteY43" fmla="*/ 219452 h 551610"/>
                    <a:gd name="connsiteX44" fmla="*/ 529874 w 607919"/>
                    <a:gd name="connsiteY44" fmla="*/ 226177 h 551610"/>
                    <a:gd name="connsiteX45" fmla="*/ 529874 w 607919"/>
                    <a:gd name="connsiteY45" fmla="*/ 551610 h 551610"/>
                    <a:gd name="connsiteX46" fmla="*/ 477232 w 607919"/>
                    <a:gd name="connsiteY46" fmla="*/ 551610 h 551610"/>
                    <a:gd name="connsiteX47" fmla="*/ 477232 w 607919"/>
                    <a:gd name="connsiteY47" fmla="*/ 278727 h 551610"/>
                    <a:gd name="connsiteX48" fmla="*/ 486883 w 607919"/>
                    <a:gd name="connsiteY48" fmla="*/ 255580 h 551610"/>
                    <a:gd name="connsiteX49" fmla="*/ 520348 w 607919"/>
                    <a:gd name="connsiteY49" fmla="*/ 222298 h 551610"/>
                    <a:gd name="connsiteX50" fmla="*/ 527085 w 607919"/>
                    <a:gd name="connsiteY50" fmla="*/ 219452 h 551610"/>
                    <a:gd name="connsiteX51" fmla="*/ 387769 w 607919"/>
                    <a:gd name="connsiteY51" fmla="*/ 0 h 551610"/>
                    <a:gd name="connsiteX52" fmla="*/ 580729 w 607919"/>
                    <a:gd name="connsiteY52" fmla="*/ 0 h 551610"/>
                    <a:gd name="connsiteX53" fmla="*/ 607919 w 607919"/>
                    <a:gd name="connsiteY53" fmla="*/ 26022 h 551610"/>
                    <a:gd name="connsiteX54" fmla="*/ 607919 w 607919"/>
                    <a:gd name="connsiteY54" fmla="*/ 219812 h 551610"/>
                    <a:gd name="connsiteX55" fmla="*/ 598271 w 607919"/>
                    <a:gd name="connsiteY55" fmla="*/ 223815 h 551610"/>
                    <a:gd name="connsiteX56" fmla="*/ 530610 w 607919"/>
                    <a:gd name="connsiteY56" fmla="*/ 156258 h 551610"/>
                    <a:gd name="connsiteX57" fmla="*/ 304320 w 607919"/>
                    <a:gd name="connsiteY57" fmla="*/ 382325 h 551610"/>
                    <a:gd name="connsiteX58" fmla="*/ 285024 w 607919"/>
                    <a:gd name="connsiteY58" fmla="*/ 382325 h 551610"/>
                    <a:gd name="connsiteX59" fmla="*/ 216360 w 607919"/>
                    <a:gd name="connsiteY59" fmla="*/ 313767 h 551610"/>
                    <a:gd name="connsiteX60" fmla="*/ 94068 w 607919"/>
                    <a:gd name="connsiteY60" fmla="*/ 435996 h 551610"/>
                    <a:gd name="connsiteX61" fmla="*/ 17260 w 607919"/>
                    <a:gd name="connsiteY61" fmla="*/ 435996 h 551610"/>
                    <a:gd name="connsiteX62" fmla="*/ 15882 w 607919"/>
                    <a:gd name="connsiteY62" fmla="*/ 434745 h 551610"/>
                    <a:gd name="connsiteX63" fmla="*/ 15882 w 607919"/>
                    <a:gd name="connsiteY63" fmla="*/ 358055 h 551610"/>
                    <a:gd name="connsiteX64" fmla="*/ 206837 w 607919"/>
                    <a:gd name="connsiteY64" fmla="*/ 167267 h 551610"/>
                    <a:gd name="connsiteX65" fmla="*/ 226008 w 607919"/>
                    <a:gd name="connsiteY65" fmla="*/ 167267 h 551610"/>
                    <a:gd name="connsiteX66" fmla="*/ 294672 w 607919"/>
                    <a:gd name="connsiteY66" fmla="*/ 235701 h 551610"/>
                    <a:gd name="connsiteX67" fmla="*/ 424481 w 607919"/>
                    <a:gd name="connsiteY67" fmla="*/ 105965 h 551610"/>
                    <a:gd name="connsiteX68" fmla="*/ 452423 w 607919"/>
                    <a:gd name="connsiteY68" fmla="*/ 78192 h 551610"/>
                    <a:gd name="connsiteX69" fmla="*/ 383885 w 607919"/>
                    <a:gd name="connsiteY69" fmla="*/ 9633 h 551610"/>
                    <a:gd name="connsiteX70" fmla="*/ 387769 w 607919"/>
                    <a:gd name="connsiteY70" fmla="*/ 0 h 55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07919" h="551610">
                      <a:moveTo>
                        <a:pt x="116112" y="473652"/>
                      </a:moveTo>
                      <a:cubicBezTo>
                        <a:pt x="117836" y="474356"/>
                        <a:pt x="118901" y="476670"/>
                        <a:pt x="118901" y="480423"/>
                      </a:cubicBezTo>
                      <a:lnTo>
                        <a:pt x="118901" y="551610"/>
                      </a:lnTo>
                      <a:lnTo>
                        <a:pt x="55604" y="551610"/>
                      </a:lnTo>
                      <a:lnTo>
                        <a:pt x="55604" y="540851"/>
                      </a:lnTo>
                      <a:cubicBezTo>
                        <a:pt x="55604" y="534971"/>
                        <a:pt x="59991" y="525838"/>
                        <a:pt x="65255" y="520583"/>
                      </a:cubicBezTo>
                      <a:lnTo>
                        <a:pt x="83555" y="502317"/>
                      </a:lnTo>
                      <a:lnTo>
                        <a:pt x="109375" y="476545"/>
                      </a:lnTo>
                      <a:cubicBezTo>
                        <a:pt x="112007" y="473855"/>
                        <a:pt x="114389" y="472948"/>
                        <a:pt x="116112" y="473652"/>
                      </a:cubicBezTo>
                      <a:close/>
                      <a:moveTo>
                        <a:pt x="199155" y="390799"/>
                      </a:moveTo>
                      <a:cubicBezTo>
                        <a:pt x="200892" y="391534"/>
                        <a:pt x="201956" y="393880"/>
                        <a:pt x="201956" y="397632"/>
                      </a:cubicBezTo>
                      <a:lnTo>
                        <a:pt x="201956" y="551610"/>
                      </a:lnTo>
                      <a:lnTo>
                        <a:pt x="145363" y="551610"/>
                      </a:lnTo>
                      <a:lnTo>
                        <a:pt x="145363" y="454170"/>
                      </a:lnTo>
                      <a:cubicBezTo>
                        <a:pt x="145363" y="446665"/>
                        <a:pt x="149620" y="436283"/>
                        <a:pt x="154879" y="431030"/>
                      </a:cubicBezTo>
                      <a:lnTo>
                        <a:pt x="192315" y="393630"/>
                      </a:lnTo>
                      <a:cubicBezTo>
                        <a:pt x="195007" y="390941"/>
                        <a:pt x="197417" y="390065"/>
                        <a:pt x="199155" y="390799"/>
                      </a:cubicBezTo>
                      <a:close/>
                      <a:moveTo>
                        <a:pt x="231082" y="388245"/>
                      </a:moveTo>
                      <a:cubicBezTo>
                        <a:pt x="232822" y="387525"/>
                        <a:pt x="235235" y="388401"/>
                        <a:pt x="237930" y="391091"/>
                      </a:cubicBezTo>
                      <a:lnTo>
                        <a:pt x="266763" y="419867"/>
                      </a:lnTo>
                      <a:lnTo>
                        <a:pt x="275915" y="428875"/>
                      </a:lnTo>
                      <a:cubicBezTo>
                        <a:pt x="280929" y="433879"/>
                        <a:pt x="284941" y="444013"/>
                        <a:pt x="284941" y="451520"/>
                      </a:cubicBezTo>
                      <a:lnTo>
                        <a:pt x="284941" y="551610"/>
                      </a:lnTo>
                      <a:lnTo>
                        <a:pt x="228277" y="551610"/>
                      </a:lnTo>
                      <a:lnTo>
                        <a:pt x="228277" y="394969"/>
                      </a:lnTo>
                      <a:cubicBezTo>
                        <a:pt x="228277" y="391278"/>
                        <a:pt x="229343" y="388964"/>
                        <a:pt x="231082" y="388245"/>
                      </a:cubicBezTo>
                      <a:close/>
                      <a:moveTo>
                        <a:pt x="365148" y="381336"/>
                      </a:moveTo>
                      <a:cubicBezTo>
                        <a:pt x="366901" y="382055"/>
                        <a:pt x="367997" y="384370"/>
                        <a:pt x="367997" y="388122"/>
                      </a:cubicBezTo>
                      <a:lnTo>
                        <a:pt x="367997" y="551610"/>
                      </a:lnTo>
                      <a:lnTo>
                        <a:pt x="311262" y="551610"/>
                      </a:lnTo>
                      <a:lnTo>
                        <a:pt x="311262" y="444661"/>
                      </a:lnTo>
                      <a:cubicBezTo>
                        <a:pt x="311262" y="437156"/>
                        <a:pt x="313767" y="428650"/>
                        <a:pt x="316898" y="425523"/>
                      </a:cubicBezTo>
                      <a:cubicBezTo>
                        <a:pt x="320029" y="422396"/>
                        <a:pt x="322534" y="419894"/>
                        <a:pt x="322534" y="419894"/>
                      </a:cubicBezTo>
                      <a:lnTo>
                        <a:pt x="358353" y="384120"/>
                      </a:lnTo>
                      <a:cubicBezTo>
                        <a:pt x="360983" y="381493"/>
                        <a:pt x="363394" y="380617"/>
                        <a:pt x="365148" y="381336"/>
                      </a:cubicBezTo>
                      <a:close/>
                      <a:moveTo>
                        <a:pt x="448177" y="298352"/>
                      </a:moveTo>
                      <a:cubicBezTo>
                        <a:pt x="449916" y="299071"/>
                        <a:pt x="450982" y="301386"/>
                        <a:pt x="450982" y="305139"/>
                      </a:cubicBezTo>
                      <a:lnTo>
                        <a:pt x="450982" y="551610"/>
                      </a:lnTo>
                      <a:lnTo>
                        <a:pt x="394318" y="551610"/>
                      </a:lnTo>
                      <a:lnTo>
                        <a:pt x="394318" y="361815"/>
                      </a:lnTo>
                      <a:cubicBezTo>
                        <a:pt x="394318" y="354308"/>
                        <a:pt x="398580" y="343924"/>
                        <a:pt x="403846" y="338669"/>
                      </a:cubicBezTo>
                      <a:lnTo>
                        <a:pt x="441329" y="301136"/>
                      </a:lnTo>
                      <a:cubicBezTo>
                        <a:pt x="444024" y="298508"/>
                        <a:pt x="446438" y="297633"/>
                        <a:pt x="448177" y="298352"/>
                      </a:cubicBezTo>
                      <a:close/>
                      <a:moveTo>
                        <a:pt x="527085" y="219452"/>
                      </a:moveTo>
                      <a:cubicBezTo>
                        <a:pt x="528809" y="220171"/>
                        <a:pt x="529874" y="222486"/>
                        <a:pt x="529874" y="226177"/>
                      </a:cubicBezTo>
                      <a:lnTo>
                        <a:pt x="529874" y="551610"/>
                      </a:lnTo>
                      <a:lnTo>
                        <a:pt x="477232" y="551610"/>
                      </a:lnTo>
                      <a:lnTo>
                        <a:pt x="477232" y="278727"/>
                      </a:lnTo>
                      <a:cubicBezTo>
                        <a:pt x="477232" y="271345"/>
                        <a:pt x="481494" y="260960"/>
                        <a:pt x="486883" y="255580"/>
                      </a:cubicBezTo>
                      <a:lnTo>
                        <a:pt x="520348" y="222298"/>
                      </a:lnTo>
                      <a:cubicBezTo>
                        <a:pt x="522980" y="219608"/>
                        <a:pt x="525362" y="218732"/>
                        <a:pt x="527085" y="219452"/>
                      </a:cubicBezTo>
                      <a:close/>
                      <a:moveTo>
                        <a:pt x="387769" y="0"/>
                      </a:moveTo>
                      <a:lnTo>
                        <a:pt x="580729" y="0"/>
                      </a:lnTo>
                      <a:cubicBezTo>
                        <a:pt x="594512" y="0"/>
                        <a:pt x="607919" y="12135"/>
                        <a:pt x="607919" y="26022"/>
                      </a:cubicBezTo>
                      <a:lnTo>
                        <a:pt x="607919" y="219812"/>
                      </a:lnTo>
                      <a:cubicBezTo>
                        <a:pt x="607919" y="227318"/>
                        <a:pt x="603534" y="229070"/>
                        <a:pt x="598271" y="223815"/>
                      </a:cubicBezTo>
                      <a:lnTo>
                        <a:pt x="530610" y="156258"/>
                      </a:lnTo>
                      <a:lnTo>
                        <a:pt x="304320" y="382325"/>
                      </a:lnTo>
                      <a:cubicBezTo>
                        <a:pt x="298932" y="387580"/>
                        <a:pt x="290412" y="387580"/>
                        <a:pt x="285024" y="382325"/>
                      </a:cubicBezTo>
                      <a:lnTo>
                        <a:pt x="216360" y="313767"/>
                      </a:lnTo>
                      <a:lnTo>
                        <a:pt x="94068" y="435996"/>
                      </a:lnTo>
                      <a:cubicBezTo>
                        <a:pt x="72767" y="457264"/>
                        <a:pt x="38435" y="457264"/>
                        <a:pt x="17260" y="435996"/>
                      </a:cubicBezTo>
                      <a:lnTo>
                        <a:pt x="15882" y="434745"/>
                      </a:lnTo>
                      <a:cubicBezTo>
                        <a:pt x="-5294" y="413477"/>
                        <a:pt x="-5294" y="379198"/>
                        <a:pt x="15882" y="358055"/>
                      </a:cubicBezTo>
                      <a:lnTo>
                        <a:pt x="206837" y="167267"/>
                      </a:lnTo>
                      <a:cubicBezTo>
                        <a:pt x="212100" y="161888"/>
                        <a:pt x="220745" y="161888"/>
                        <a:pt x="226008" y="167267"/>
                      </a:cubicBezTo>
                      <a:lnTo>
                        <a:pt x="294672" y="235701"/>
                      </a:lnTo>
                      <a:lnTo>
                        <a:pt x="424481" y="105965"/>
                      </a:lnTo>
                      <a:lnTo>
                        <a:pt x="452423" y="78192"/>
                      </a:lnTo>
                      <a:lnTo>
                        <a:pt x="383885" y="9633"/>
                      </a:lnTo>
                      <a:cubicBezTo>
                        <a:pt x="378497" y="4379"/>
                        <a:pt x="380376" y="0"/>
                        <a:pt x="3877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12" name="直接连接符 11"/>
            <p:cNvCxnSpPr/>
            <p:nvPr/>
          </p:nvCxnSpPr>
          <p:spPr>
            <a:xfrm>
              <a:off x="660400" y="3632200"/>
              <a:ext cx="54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F59A315-98F2-CC73-6725-5C9C534C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253" y="1749937"/>
            <a:ext cx="4919051" cy="29204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2AF8869-CE6E-C44A-B0E9-237895B4E363}"/>
              </a:ext>
            </a:extLst>
          </p:cNvPr>
          <p:cNvSpPr txBox="1"/>
          <p:nvPr/>
        </p:nvSpPr>
        <p:spPr>
          <a:xfrm>
            <a:off x="8657213" y="4776238"/>
            <a:ext cx="325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单道批处理系统的处理流程图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多道批处理系统</a:t>
            </a:r>
          </a:p>
        </p:txBody>
      </p:sp>
      <p:sp>
        <p:nvSpPr>
          <p:cNvPr id="16" name="íSľïdé"/>
          <p:cNvSpPr/>
          <p:nvPr/>
        </p:nvSpPr>
        <p:spPr>
          <a:xfrm>
            <a:off x="1906927" y="1924829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17" name="ïŝļíḓê"/>
          <p:cNvSpPr/>
          <p:nvPr/>
        </p:nvSpPr>
        <p:spPr bwMode="auto">
          <a:xfrm>
            <a:off x="8689292" y="2556677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18" name="îṧľîdé"/>
          <p:cNvSpPr/>
          <p:nvPr/>
        </p:nvSpPr>
        <p:spPr>
          <a:xfrm>
            <a:off x="3703687" y="1765549"/>
            <a:ext cx="4034934" cy="2095500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0" name="内容占位符 2"/>
          <p:cNvSpPr txBox="1"/>
          <p:nvPr/>
        </p:nvSpPr>
        <p:spPr>
          <a:xfrm>
            <a:off x="894703" y="2556677"/>
            <a:ext cx="4034934" cy="17300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/>
              <a:t>多道程序设计的概念</a:t>
            </a:r>
            <a:endParaRPr lang="en-US" altLang="zh-CN" sz="2400" dirty="0"/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提高资源利用率和吞吐量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多道程序的运行情况</a:t>
            </a:r>
          </a:p>
        </p:txBody>
      </p:sp>
      <p:sp>
        <p:nvSpPr>
          <p:cNvPr id="33" name="内容占位符 2"/>
          <p:cNvSpPr txBox="1"/>
          <p:nvPr/>
        </p:nvSpPr>
        <p:spPr>
          <a:xfrm>
            <a:off x="7696200" y="3235045"/>
            <a:ext cx="4062082" cy="26348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/>
              <a:t>多道批处理系统的</a:t>
            </a:r>
            <a:r>
              <a:rPr lang="zh-CN" altLang="en-US" sz="2400" dirty="0">
                <a:solidFill>
                  <a:srgbClr val="FF0000"/>
                </a:solidFill>
              </a:rPr>
              <a:t>优缺点：</a:t>
            </a:r>
            <a:endParaRPr lang="en-US" altLang="zh-CN" sz="2400" dirty="0"/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资源利用率高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系统吞吐量达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平均周转时间长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无交互能力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923E631F-9B67-6972-0D2C-968222120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681754"/>
              </p:ext>
            </p:extLst>
          </p:nvPr>
        </p:nvGraphicFramePr>
        <p:xfrm>
          <a:off x="4354279" y="2620971"/>
          <a:ext cx="6479745" cy="468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00651" imgH="2771851" progId="">
                  <p:embed/>
                </p:oleObj>
              </mc:Choice>
              <mc:Fallback>
                <p:oleObj name="Visio" r:id="rId2" imgW="4600651" imgH="2771851" progId="">
                  <p:embed/>
                  <p:pic>
                    <p:nvPicPr>
                      <p:cNvPr id="25624" name="Object 4">
                        <a:extLst>
                          <a:ext uri="{FF2B5EF4-FFF2-40B4-BE49-F238E27FC236}">
                            <a16:creationId xmlns:a16="http://schemas.microsoft.com/office/drawing/2014/main" id="{0B7AA92A-F1B0-4F9E-9A54-6EDEA42CA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279" y="2620971"/>
                        <a:ext cx="6479745" cy="468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多道批处理系统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07335" y="1094093"/>
            <a:ext cx="9321800" cy="5575875"/>
            <a:chOff x="1807335" y="1094093"/>
            <a:chExt cx="9321800" cy="5575875"/>
          </a:xfrm>
        </p:grpSpPr>
        <p:sp>
          <p:nvSpPr>
            <p:cNvPr id="113" name="Line 2"/>
            <p:cNvSpPr>
              <a:spLocks noChangeShapeType="1"/>
            </p:cNvSpPr>
            <p:nvPr/>
          </p:nvSpPr>
          <p:spPr bwMode="auto">
            <a:xfrm>
              <a:off x="1807335" y="2894451"/>
              <a:ext cx="91440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4" name="Line 3"/>
            <p:cNvSpPr>
              <a:spLocks noChangeShapeType="1"/>
            </p:cNvSpPr>
            <p:nvPr/>
          </p:nvSpPr>
          <p:spPr bwMode="auto">
            <a:xfrm>
              <a:off x="2569335" y="2769598"/>
              <a:ext cx="800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5" name="Line 4"/>
            <p:cNvSpPr>
              <a:spLocks noChangeShapeType="1"/>
            </p:cNvSpPr>
            <p:nvPr/>
          </p:nvSpPr>
          <p:spPr bwMode="auto">
            <a:xfrm>
              <a:off x="2721735" y="1398893"/>
              <a:ext cx="838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6" name="Line 5"/>
            <p:cNvSpPr>
              <a:spLocks noChangeShapeType="1"/>
            </p:cNvSpPr>
            <p:nvPr/>
          </p:nvSpPr>
          <p:spPr bwMode="auto">
            <a:xfrm>
              <a:off x="35599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7" name="Line 6"/>
            <p:cNvSpPr>
              <a:spLocks noChangeShapeType="1"/>
            </p:cNvSpPr>
            <p:nvPr/>
          </p:nvSpPr>
          <p:spPr bwMode="auto">
            <a:xfrm>
              <a:off x="3559935" y="1856093"/>
              <a:ext cx="609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8" name="Line 7"/>
            <p:cNvSpPr>
              <a:spLocks noChangeShapeType="1"/>
            </p:cNvSpPr>
            <p:nvPr/>
          </p:nvSpPr>
          <p:spPr bwMode="auto">
            <a:xfrm>
              <a:off x="41695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9" name="Line 8"/>
            <p:cNvSpPr>
              <a:spLocks noChangeShapeType="1"/>
            </p:cNvSpPr>
            <p:nvPr/>
          </p:nvSpPr>
          <p:spPr bwMode="auto">
            <a:xfrm>
              <a:off x="4169535" y="2313293"/>
              <a:ext cx="1676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 flipV="1">
              <a:off x="58459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1" name="Line 10"/>
            <p:cNvSpPr>
              <a:spLocks noChangeShapeType="1"/>
            </p:cNvSpPr>
            <p:nvPr/>
          </p:nvSpPr>
          <p:spPr bwMode="auto">
            <a:xfrm>
              <a:off x="5845935" y="1856093"/>
              <a:ext cx="609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2" name="Line 11"/>
            <p:cNvSpPr>
              <a:spLocks noChangeShapeType="1"/>
            </p:cNvSpPr>
            <p:nvPr/>
          </p:nvSpPr>
          <p:spPr bwMode="auto">
            <a:xfrm flipV="1">
              <a:off x="64555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3" name="Line 12"/>
            <p:cNvSpPr>
              <a:spLocks noChangeShapeType="1"/>
            </p:cNvSpPr>
            <p:nvPr/>
          </p:nvSpPr>
          <p:spPr bwMode="auto">
            <a:xfrm>
              <a:off x="6455535" y="1398893"/>
              <a:ext cx="1066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4" name="Line 13"/>
            <p:cNvSpPr>
              <a:spLocks noChangeShapeType="1"/>
            </p:cNvSpPr>
            <p:nvPr/>
          </p:nvSpPr>
          <p:spPr bwMode="auto">
            <a:xfrm>
              <a:off x="75223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5" name="Line 14"/>
            <p:cNvSpPr>
              <a:spLocks noChangeShapeType="1"/>
            </p:cNvSpPr>
            <p:nvPr/>
          </p:nvSpPr>
          <p:spPr bwMode="auto">
            <a:xfrm>
              <a:off x="7522335" y="1856093"/>
              <a:ext cx="762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6" name="Line 15"/>
            <p:cNvSpPr>
              <a:spLocks noChangeShapeType="1"/>
            </p:cNvSpPr>
            <p:nvPr/>
          </p:nvSpPr>
          <p:spPr bwMode="auto">
            <a:xfrm>
              <a:off x="82843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7" name="Line 16"/>
            <p:cNvSpPr>
              <a:spLocks noChangeShapeType="1"/>
            </p:cNvSpPr>
            <p:nvPr/>
          </p:nvSpPr>
          <p:spPr bwMode="auto">
            <a:xfrm>
              <a:off x="8284335" y="2313293"/>
              <a:ext cx="1295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8" name="Line 17"/>
            <p:cNvSpPr>
              <a:spLocks noChangeShapeType="1"/>
            </p:cNvSpPr>
            <p:nvPr/>
          </p:nvSpPr>
          <p:spPr bwMode="auto">
            <a:xfrm flipV="1">
              <a:off x="95797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9" name="Line 18"/>
            <p:cNvSpPr>
              <a:spLocks noChangeShapeType="1"/>
            </p:cNvSpPr>
            <p:nvPr/>
          </p:nvSpPr>
          <p:spPr bwMode="auto">
            <a:xfrm>
              <a:off x="9579735" y="1856093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 flipV="1">
              <a:off x="99607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31" name="Line 20"/>
            <p:cNvSpPr>
              <a:spLocks noChangeShapeType="1"/>
            </p:cNvSpPr>
            <p:nvPr/>
          </p:nvSpPr>
          <p:spPr bwMode="auto">
            <a:xfrm>
              <a:off x="9960735" y="1398893"/>
              <a:ext cx="609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32" name="Text Box 21"/>
            <p:cNvSpPr txBox="1">
              <a:spLocks noChangeArrowheads="1"/>
            </p:cNvSpPr>
            <p:nvPr/>
          </p:nvSpPr>
          <p:spPr bwMode="auto">
            <a:xfrm>
              <a:off x="34837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>
                  <a:latin typeface="+mn-ea"/>
                  <a:ea typeface="+mn-ea"/>
                </a:rPr>
                <a:t>t</a:t>
              </a:r>
              <a:r>
                <a:rPr lang="en-US" altLang="zh-CN" sz="1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3" name="Text Box 22"/>
            <p:cNvSpPr txBox="1">
              <a:spLocks noChangeArrowheads="1"/>
            </p:cNvSpPr>
            <p:nvPr/>
          </p:nvSpPr>
          <p:spPr bwMode="auto">
            <a:xfrm>
              <a:off x="40552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34" name="Text Box 23"/>
            <p:cNvSpPr txBox="1">
              <a:spLocks noChangeArrowheads="1"/>
            </p:cNvSpPr>
            <p:nvPr/>
          </p:nvSpPr>
          <p:spPr bwMode="auto">
            <a:xfrm>
              <a:off x="56681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63793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136" name="Text Box 25"/>
            <p:cNvSpPr txBox="1">
              <a:spLocks noChangeArrowheads="1"/>
            </p:cNvSpPr>
            <p:nvPr/>
          </p:nvSpPr>
          <p:spPr bwMode="auto">
            <a:xfrm>
              <a:off x="73699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137" name="Text Box 26"/>
            <p:cNvSpPr txBox="1">
              <a:spLocks noChangeArrowheads="1"/>
            </p:cNvSpPr>
            <p:nvPr/>
          </p:nvSpPr>
          <p:spPr bwMode="auto">
            <a:xfrm>
              <a:off x="82081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138" name="Text Box 27"/>
            <p:cNvSpPr txBox="1">
              <a:spLocks noChangeArrowheads="1"/>
            </p:cNvSpPr>
            <p:nvPr/>
          </p:nvSpPr>
          <p:spPr bwMode="auto">
            <a:xfrm>
              <a:off x="94273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139" name="Text Box 28"/>
            <p:cNvSpPr txBox="1">
              <a:spLocks noChangeArrowheads="1"/>
            </p:cNvSpPr>
            <p:nvPr/>
          </p:nvSpPr>
          <p:spPr bwMode="auto">
            <a:xfrm>
              <a:off x="98464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140" name="Text Box 29"/>
            <p:cNvSpPr txBox="1">
              <a:spLocks noChangeArrowheads="1"/>
            </p:cNvSpPr>
            <p:nvPr/>
          </p:nvSpPr>
          <p:spPr bwMode="auto">
            <a:xfrm>
              <a:off x="1807335" y="12464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用户程序</a:t>
              </a:r>
            </a:p>
          </p:txBody>
        </p:sp>
        <p:sp>
          <p:nvSpPr>
            <p:cNvPr id="141" name="Text Box 30"/>
            <p:cNvSpPr txBox="1">
              <a:spLocks noChangeArrowheads="1"/>
            </p:cNvSpPr>
            <p:nvPr/>
          </p:nvSpPr>
          <p:spPr bwMode="auto">
            <a:xfrm>
              <a:off x="1807335" y="17036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监督程序</a:t>
              </a:r>
            </a:p>
          </p:txBody>
        </p:sp>
        <p:sp>
          <p:nvSpPr>
            <p:cNvPr id="142" name="Text Box 31"/>
            <p:cNvSpPr txBox="1">
              <a:spLocks noChangeArrowheads="1"/>
            </p:cNvSpPr>
            <p:nvPr/>
          </p:nvSpPr>
          <p:spPr bwMode="auto">
            <a:xfrm>
              <a:off x="1807335" y="21608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操作</a:t>
              </a:r>
            </a:p>
          </p:txBody>
        </p: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5845935" y="2160892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结束中断</a:t>
              </a:r>
            </a:p>
          </p:txBody>
        </p:sp>
        <p:sp>
          <p:nvSpPr>
            <p:cNvPr id="144" name="Text Box 35"/>
            <p:cNvSpPr txBox="1">
              <a:spLocks noChangeArrowheads="1"/>
            </p:cNvSpPr>
            <p:nvPr/>
          </p:nvSpPr>
          <p:spPr bwMode="auto">
            <a:xfrm>
              <a:off x="5464935" y="15512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>
                  <a:latin typeface="+mn-ea"/>
                  <a:ea typeface="+mn-ea"/>
                </a:rPr>
                <a:t>I/O</a:t>
              </a:r>
              <a:r>
                <a:rPr lang="zh-CN" altLang="en-US" sz="1400" b="1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145" name="Text Box 36"/>
            <p:cNvSpPr txBox="1">
              <a:spLocks noChangeArrowheads="1"/>
            </p:cNvSpPr>
            <p:nvPr/>
          </p:nvSpPr>
          <p:spPr bwMode="auto">
            <a:xfrm>
              <a:off x="7255635" y="1094093"/>
              <a:ext cx="1219202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中断请求</a:t>
              </a:r>
            </a:p>
          </p:txBody>
        </p:sp>
        <p:sp>
          <p:nvSpPr>
            <p:cNvPr id="146" name="Text Box 37"/>
            <p:cNvSpPr txBox="1">
              <a:spLocks noChangeArrowheads="1"/>
            </p:cNvSpPr>
            <p:nvPr/>
          </p:nvSpPr>
          <p:spPr bwMode="auto">
            <a:xfrm>
              <a:off x="7941435" y="15512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启动</a:t>
              </a:r>
              <a:r>
                <a:rPr lang="en-US" altLang="zh-CN" sz="1400" b="1">
                  <a:latin typeface="+mn-ea"/>
                  <a:ea typeface="+mn-ea"/>
                </a:rPr>
                <a:t>I/O</a:t>
              </a:r>
            </a:p>
          </p:txBody>
        </p:sp>
        <p:sp>
          <p:nvSpPr>
            <p:cNvPr id="147" name="Text Box 38"/>
            <p:cNvSpPr txBox="1">
              <a:spLocks noChangeArrowheads="1"/>
            </p:cNvSpPr>
            <p:nvPr/>
          </p:nvSpPr>
          <p:spPr bwMode="auto">
            <a:xfrm>
              <a:off x="9123071" y="1540520"/>
              <a:ext cx="8382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148" name="Text Box 39"/>
            <p:cNvSpPr txBox="1">
              <a:spLocks noChangeArrowheads="1"/>
            </p:cNvSpPr>
            <p:nvPr/>
          </p:nvSpPr>
          <p:spPr bwMode="auto">
            <a:xfrm>
              <a:off x="3636135" y="15512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启动</a:t>
              </a:r>
              <a:r>
                <a:rPr lang="en-US" altLang="zh-CN" sz="1400" b="1">
                  <a:latin typeface="+mn-ea"/>
                  <a:ea typeface="+mn-ea"/>
                </a:rPr>
                <a:t>I/O</a:t>
              </a:r>
            </a:p>
          </p:txBody>
        </p:sp>
        <p:sp>
          <p:nvSpPr>
            <p:cNvPr id="149" name="Text Box 40"/>
            <p:cNvSpPr txBox="1">
              <a:spLocks noChangeArrowheads="1"/>
            </p:cNvSpPr>
            <p:nvPr/>
          </p:nvSpPr>
          <p:spPr bwMode="auto">
            <a:xfrm>
              <a:off x="3026534" y="1094093"/>
              <a:ext cx="1333499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中断请求</a:t>
              </a:r>
              <a:endParaRPr lang="zh-CN" altLang="en-US" sz="1400" b="1" baseline="-25000" dirty="0">
                <a:latin typeface="+mn-ea"/>
                <a:ea typeface="+mn-ea"/>
              </a:endParaRPr>
            </a:p>
          </p:txBody>
        </p:sp>
        <p:sp>
          <p:nvSpPr>
            <p:cNvPr id="150" name="Line 41"/>
            <p:cNvSpPr>
              <a:spLocks noChangeShapeType="1"/>
            </p:cNvSpPr>
            <p:nvPr/>
          </p:nvSpPr>
          <p:spPr bwMode="auto">
            <a:xfrm>
              <a:off x="2645535" y="5915081"/>
              <a:ext cx="800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1" name="Line 42"/>
            <p:cNvSpPr>
              <a:spLocks noChangeShapeType="1"/>
            </p:cNvSpPr>
            <p:nvPr/>
          </p:nvSpPr>
          <p:spPr bwMode="auto">
            <a:xfrm>
              <a:off x="2721735" y="3694550"/>
              <a:ext cx="8382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2" name="Line 44"/>
            <p:cNvSpPr>
              <a:spLocks noChangeShapeType="1"/>
            </p:cNvSpPr>
            <p:nvPr/>
          </p:nvSpPr>
          <p:spPr bwMode="auto">
            <a:xfrm>
              <a:off x="3940935" y="4227950"/>
              <a:ext cx="7620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3" name="Line 45"/>
            <p:cNvSpPr>
              <a:spLocks noChangeShapeType="1"/>
            </p:cNvSpPr>
            <p:nvPr/>
          </p:nvSpPr>
          <p:spPr bwMode="auto">
            <a:xfrm>
              <a:off x="3559935" y="3694550"/>
              <a:ext cx="0" cy="2057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4" name="Line 46"/>
            <p:cNvSpPr>
              <a:spLocks noChangeShapeType="1"/>
            </p:cNvSpPr>
            <p:nvPr/>
          </p:nvSpPr>
          <p:spPr bwMode="auto">
            <a:xfrm>
              <a:off x="3559935" y="57519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5" name="Line 47"/>
            <p:cNvSpPr>
              <a:spLocks noChangeShapeType="1"/>
            </p:cNvSpPr>
            <p:nvPr/>
          </p:nvSpPr>
          <p:spPr bwMode="auto">
            <a:xfrm flipV="1">
              <a:off x="3940935" y="3694550"/>
              <a:ext cx="0" cy="2057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6" name="Line 48"/>
            <p:cNvSpPr>
              <a:spLocks noChangeShapeType="1"/>
            </p:cNvSpPr>
            <p:nvPr/>
          </p:nvSpPr>
          <p:spPr bwMode="auto">
            <a:xfrm>
              <a:off x="3940935" y="3694550"/>
              <a:ext cx="3810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7" name="Line 49"/>
            <p:cNvSpPr>
              <a:spLocks noChangeShapeType="1"/>
            </p:cNvSpPr>
            <p:nvPr/>
          </p:nvSpPr>
          <p:spPr bwMode="auto">
            <a:xfrm>
              <a:off x="4702935" y="4227950"/>
              <a:ext cx="0" cy="1524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8" name="Line 50"/>
            <p:cNvSpPr>
              <a:spLocks noChangeShapeType="1"/>
            </p:cNvSpPr>
            <p:nvPr/>
          </p:nvSpPr>
          <p:spPr bwMode="auto">
            <a:xfrm>
              <a:off x="4702935" y="57519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9" name="Line 51"/>
            <p:cNvSpPr>
              <a:spLocks noChangeShapeType="1"/>
            </p:cNvSpPr>
            <p:nvPr/>
          </p:nvSpPr>
          <p:spPr bwMode="auto">
            <a:xfrm flipV="1">
              <a:off x="5083935" y="4227950"/>
              <a:ext cx="0" cy="1524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0" name="Line 52"/>
            <p:cNvSpPr>
              <a:spLocks noChangeShapeType="1"/>
            </p:cNvSpPr>
            <p:nvPr/>
          </p:nvSpPr>
          <p:spPr bwMode="auto">
            <a:xfrm>
              <a:off x="5083935" y="4227950"/>
              <a:ext cx="4267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1" name="Line 53"/>
            <p:cNvSpPr>
              <a:spLocks noChangeShapeType="1"/>
            </p:cNvSpPr>
            <p:nvPr/>
          </p:nvSpPr>
          <p:spPr bwMode="auto">
            <a:xfrm>
              <a:off x="5083935" y="4761350"/>
              <a:ext cx="914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2" name="Line 54"/>
            <p:cNvSpPr>
              <a:spLocks noChangeShapeType="1"/>
            </p:cNvSpPr>
            <p:nvPr/>
          </p:nvSpPr>
          <p:spPr bwMode="auto">
            <a:xfrm>
              <a:off x="5998335" y="4761350"/>
              <a:ext cx="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3" name="Line 55"/>
            <p:cNvSpPr>
              <a:spLocks noChangeShapeType="1"/>
            </p:cNvSpPr>
            <p:nvPr/>
          </p:nvSpPr>
          <p:spPr bwMode="auto">
            <a:xfrm>
              <a:off x="5998335" y="57519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4" name="Line 56"/>
            <p:cNvSpPr>
              <a:spLocks noChangeShapeType="1"/>
            </p:cNvSpPr>
            <p:nvPr/>
          </p:nvSpPr>
          <p:spPr bwMode="auto">
            <a:xfrm>
              <a:off x="6379335" y="4761350"/>
              <a:ext cx="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5" name="Line 57"/>
            <p:cNvSpPr>
              <a:spLocks noChangeShapeType="1"/>
            </p:cNvSpPr>
            <p:nvPr/>
          </p:nvSpPr>
          <p:spPr bwMode="auto">
            <a:xfrm>
              <a:off x="6379335" y="4761350"/>
              <a:ext cx="2667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6" name="Line 58"/>
            <p:cNvSpPr>
              <a:spLocks noChangeShapeType="1"/>
            </p:cNvSpPr>
            <p:nvPr/>
          </p:nvSpPr>
          <p:spPr bwMode="auto">
            <a:xfrm>
              <a:off x="6379335" y="5370950"/>
              <a:ext cx="1295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7" name="Line 59"/>
            <p:cNvSpPr>
              <a:spLocks noChangeShapeType="1"/>
            </p:cNvSpPr>
            <p:nvPr/>
          </p:nvSpPr>
          <p:spPr bwMode="auto">
            <a:xfrm>
              <a:off x="7674735" y="5370950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8" name="Line 60"/>
            <p:cNvSpPr>
              <a:spLocks noChangeShapeType="1"/>
            </p:cNvSpPr>
            <p:nvPr/>
          </p:nvSpPr>
          <p:spPr bwMode="auto">
            <a:xfrm>
              <a:off x="7674735" y="58281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9" name="Line 61"/>
            <p:cNvSpPr>
              <a:spLocks noChangeShapeType="1"/>
            </p:cNvSpPr>
            <p:nvPr/>
          </p:nvSpPr>
          <p:spPr bwMode="auto">
            <a:xfrm flipV="1">
              <a:off x="8055735" y="5370950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0" name="Line 62"/>
            <p:cNvSpPr>
              <a:spLocks noChangeShapeType="1"/>
            </p:cNvSpPr>
            <p:nvPr/>
          </p:nvSpPr>
          <p:spPr bwMode="auto">
            <a:xfrm>
              <a:off x="8055735" y="5370950"/>
              <a:ext cx="2133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1" name="Line 63"/>
            <p:cNvSpPr>
              <a:spLocks noChangeShapeType="1"/>
            </p:cNvSpPr>
            <p:nvPr/>
          </p:nvSpPr>
          <p:spPr bwMode="auto">
            <a:xfrm>
              <a:off x="9427335" y="4761350"/>
              <a:ext cx="914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>
              <a:off x="5083935" y="4227950"/>
              <a:ext cx="419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>
              <a:off x="8665335" y="3694550"/>
              <a:ext cx="7620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4" name="Line 66"/>
            <p:cNvSpPr>
              <a:spLocks noChangeShapeType="1"/>
            </p:cNvSpPr>
            <p:nvPr/>
          </p:nvSpPr>
          <p:spPr bwMode="auto">
            <a:xfrm>
              <a:off x="9427335" y="3694550"/>
              <a:ext cx="0" cy="1066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5" name="Text Box 67"/>
            <p:cNvSpPr txBox="1">
              <a:spLocks noChangeArrowheads="1"/>
            </p:cNvSpPr>
            <p:nvPr/>
          </p:nvSpPr>
          <p:spPr bwMode="auto">
            <a:xfrm>
              <a:off x="1807335" y="35421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76" name="Text Box 70"/>
            <p:cNvSpPr txBox="1">
              <a:spLocks noChangeArrowheads="1"/>
            </p:cNvSpPr>
            <p:nvPr/>
          </p:nvSpPr>
          <p:spPr bwMode="auto">
            <a:xfrm>
              <a:off x="1807335" y="40755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177" name="Text Box 71"/>
            <p:cNvSpPr txBox="1">
              <a:spLocks noChangeArrowheads="1"/>
            </p:cNvSpPr>
            <p:nvPr/>
          </p:nvSpPr>
          <p:spPr bwMode="auto">
            <a:xfrm>
              <a:off x="1807335" y="46089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程序</a:t>
              </a:r>
              <a:r>
                <a:rPr lang="en-US" altLang="zh-CN" sz="1400" b="1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178" name="Text Box 72"/>
            <p:cNvSpPr txBox="1">
              <a:spLocks noChangeArrowheads="1"/>
            </p:cNvSpPr>
            <p:nvPr/>
          </p:nvSpPr>
          <p:spPr bwMode="auto">
            <a:xfrm>
              <a:off x="1807335" y="5142350"/>
              <a:ext cx="762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179" name="Text Box 73"/>
            <p:cNvSpPr txBox="1">
              <a:spLocks noChangeArrowheads="1"/>
            </p:cNvSpPr>
            <p:nvPr/>
          </p:nvSpPr>
          <p:spPr bwMode="auto">
            <a:xfrm>
              <a:off x="1807335" y="5599550"/>
              <a:ext cx="990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调度程序</a:t>
              </a:r>
            </a:p>
          </p:txBody>
        </p:sp>
        <p:sp>
          <p:nvSpPr>
            <p:cNvPr id="180" name="Text Box 74"/>
            <p:cNvSpPr txBox="1">
              <a:spLocks noChangeArrowheads="1"/>
            </p:cNvSpPr>
            <p:nvPr/>
          </p:nvSpPr>
          <p:spPr bwMode="auto">
            <a:xfrm>
              <a:off x="2595093" y="3401555"/>
              <a:ext cx="736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181" name="Text Box 75"/>
            <p:cNvSpPr txBox="1">
              <a:spLocks noChangeArrowheads="1"/>
            </p:cNvSpPr>
            <p:nvPr/>
          </p:nvSpPr>
          <p:spPr bwMode="auto">
            <a:xfrm>
              <a:off x="3255135" y="3211592"/>
              <a:ext cx="1371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3559935" y="34659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3" name="Text Box 77"/>
            <p:cNvSpPr txBox="1">
              <a:spLocks noChangeArrowheads="1"/>
            </p:cNvSpPr>
            <p:nvPr/>
          </p:nvSpPr>
          <p:spPr bwMode="auto">
            <a:xfrm>
              <a:off x="4017134" y="3923150"/>
              <a:ext cx="685799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184" name="Text Box 78"/>
            <p:cNvSpPr txBox="1">
              <a:spLocks noChangeArrowheads="1"/>
            </p:cNvSpPr>
            <p:nvPr/>
          </p:nvSpPr>
          <p:spPr bwMode="auto">
            <a:xfrm>
              <a:off x="4474335" y="3694550"/>
              <a:ext cx="1397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4702935" y="39993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6" name="Text Box 80"/>
            <p:cNvSpPr txBox="1">
              <a:spLocks noChangeArrowheads="1"/>
            </p:cNvSpPr>
            <p:nvPr/>
          </p:nvSpPr>
          <p:spPr bwMode="auto">
            <a:xfrm>
              <a:off x="5236335" y="44565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187" name="Text Box 81"/>
            <p:cNvSpPr txBox="1">
              <a:spLocks noChangeArrowheads="1"/>
            </p:cNvSpPr>
            <p:nvPr/>
          </p:nvSpPr>
          <p:spPr bwMode="auto">
            <a:xfrm>
              <a:off x="5464934" y="4227950"/>
              <a:ext cx="144779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998335" y="4380350"/>
              <a:ext cx="0" cy="381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9" name="Text Box 83"/>
            <p:cNvSpPr txBox="1">
              <a:spLocks noChangeArrowheads="1"/>
            </p:cNvSpPr>
            <p:nvPr/>
          </p:nvSpPr>
          <p:spPr bwMode="auto">
            <a:xfrm>
              <a:off x="6912734" y="4761350"/>
              <a:ext cx="142240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D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7674735" y="506615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1" name="Text Box 87"/>
            <p:cNvSpPr txBox="1">
              <a:spLocks noChangeArrowheads="1"/>
            </p:cNvSpPr>
            <p:nvPr/>
          </p:nvSpPr>
          <p:spPr bwMode="auto">
            <a:xfrm>
              <a:off x="6531735" y="5066150"/>
              <a:ext cx="7239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192" name="Line 88"/>
            <p:cNvSpPr>
              <a:spLocks noChangeShapeType="1"/>
            </p:cNvSpPr>
            <p:nvPr/>
          </p:nvSpPr>
          <p:spPr bwMode="auto">
            <a:xfrm>
              <a:off x="8055735" y="537095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3" name="Line 89"/>
            <p:cNvSpPr>
              <a:spLocks noChangeShapeType="1"/>
            </p:cNvSpPr>
            <p:nvPr/>
          </p:nvSpPr>
          <p:spPr bwMode="auto">
            <a:xfrm>
              <a:off x="8665335" y="3694550"/>
              <a:ext cx="0" cy="1676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4" name="Text Box 90"/>
            <p:cNvSpPr txBox="1">
              <a:spLocks noChangeArrowheads="1"/>
            </p:cNvSpPr>
            <p:nvPr/>
          </p:nvSpPr>
          <p:spPr bwMode="auto">
            <a:xfrm>
              <a:off x="8436734" y="3237350"/>
              <a:ext cx="1625599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</a:t>
              </a:r>
              <a:r>
                <a:rPr lang="zh-CN" altLang="en-US" sz="1400" b="1" dirty="0">
                  <a:latin typeface="+mn-ea"/>
                  <a:ea typeface="+mn-ea"/>
                </a:rPr>
                <a:t>被再次调度</a:t>
              </a:r>
            </a:p>
          </p:txBody>
        </p:sp>
        <p:sp>
          <p:nvSpPr>
            <p:cNvPr id="195" name="Line 91"/>
            <p:cNvSpPr>
              <a:spLocks noChangeShapeType="1"/>
            </p:cNvSpPr>
            <p:nvPr/>
          </p:nvSpPr>
          <p:spPr bwMode="auto">
            <a:xfrm>
              <a:off x="8665335" y="338975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6" name="Line 92"/>
            <p:cNvSpPr>
              <a:spLocks noChangeShapeType="1"/>
            </p:cNvSpPr>
            <p:nvPr/>
          </p:nvSpPr>
          <p:spPr bwMode="auto">
            <a:xfrm>
              <a:off x="9427335" y="34659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7" name="Text Box 93"/>
            <p:cNvSpPr txBox="1">
              <a:spLocks noChangeArrowheads="1"/>
            </p:cNvSpPr>
            <p:nvPr/>
          </p:nvSpPr>
          <p:spPr bwMode="auto">
            <a:xfrm>
              <a:off x="9427335" y="3542150"/>
              <a:ext cx="132079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198" name="Text Box 94"/>
            <p:cNvSpPr txBox="1">
              <a:spLocks noChangeArrowheads="1"/>
            </p:cNvSpPr>
            <p:nvPr/>
          </p:nvSpPr>
          <p:spPr bwMode="auto">
            <a:xfrm>
              <a:off x="9503535" y="4456550"/>
              <a:ext cx="1625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 </a:t>
              </a:r>
              <a:r>
                <a:rPr lang="zh-CN" altLang="en-US" sz="1400" b="1" dirty="0">
                  <a:latin typeface="+mn-ea"/>
                  <a:ea typeface="+mn-ea"/>
                </a:rPr>
                <a:t>被再次调度</a:t>
              </a:r>
            </a:p>
          </p:txBody>
        </p:sp>
        <p:sp>
          <p:nvSpPr>
            <p:cNvPr id="199" name="Line 95"/>
            <p:cNvSpPr>
              <a:spLocks noChangeShapeType="1"/>
            </p:cNvSpPr>
            <p:nvPr/>
          </p:nvSpPr>
          <p:spPr bwMode="auto">
            <a:xfrm>
              <a:off x="9427335" y="45327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0" name="Line 96"/>
            <p:cNvSpPr>
              <a:spLocks noChangeShapeType="1"/>
            </p:cNvSpPr>
            <p:nvPr/>
          </p:nvSpPr>
          <p:spPr bwMode="auto">
            <a:xfrm>
              <a:off x="7750935" y="34659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1" name="Text Box 97"/>
            <p:cNvSpPr txBox="1">
              <a:spLocks noChangeArrowheads="1"/>
            </p:cNvSpPr>
            <p:nvPr/>
          </p:nvSpPr>
          <p:spPr bwMode="auto">
            <a:xfrm>
              <a:off x="6912731" y="3211950"/>
              <a:ext cx="1422404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202" name="Text Box 98"/>
            <p:cNvSpPr txBox="1">
              <a:spLocks noChangeArrowheads="1"/>
            </p:cNvSpPr>
            <p:nvPr/>
          </p:nvSpPr>
          <p:spPr bwMode="auto">
            <a:xfrm>
              <a:off x="7827135" y="5561987"/>
              <a:ext cx="1295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>
                  <a:latin typeface="+mn-ea"/>
                  <a:ea typeface="+mn-ea"/>
                </a:rPr>
                <a:t>CPU</a:t>
              </a:r>
              <a:r>
                <a:rPr lang="zh-CN" altLang="en-US" sz="1400" b="1">
                  <a:latin typeface="+mn-ea"/>
                  <a:ea typeface="+mn-ea"/>
                </a:rPr>
                <a:t>空闲</a:t>
              </a:r>
            </a:p>
          </p:txBody>
        </p:sp>
        <p:sp>
          <p:nvSpPr>
            <p:cNvPr id="203" name="Line 99"/>
            <p:cNvSpPr>
              <a:spLocks noChangeShapeType="1"/>
            </p:cNvSpPr>
            <p:nvPr/>
          </p:nvSpPr>
          <p:spPr bwMode="auto">
            <a:xfrm flipV="1">
              <a:off x="8436735" y="5370950"/>
              <a:ext cx="0" cy="228600"/>
            </a:xfrm>
            <a:prstGeom prst="line">
              <a:avLst/>
            </a:prstGeom>
            <a:noFill/>
            <a:ln w="9525">
              <a:solidFill>
                <a:srgbClr val="E711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4" name="Text Box 100"/>
            <p:cNvSpPr txBox="1">
              <a:spLocks noChangeArrowheads="1"/>
            </p:cNvSpPr>
            <p:nvPr/>
          </p:nvSpPr>
          <p:spPr bwMode="auto">
            <a:xfrm>
              <a:off x="8589135" y="3770750"/>
              <a:ext cx="147319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 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205" name="Text Box 101"/>
            <p:cNvSpPr txBox="1">
              <a:spLocks noChangeArrowheads="1"/>
            </p:cNvSpPr>
            <p:nvPr/>
          </p:nvSpPr>
          <p:spPr bwMode="auto">
            <a:xfrm>
              <a:off x="8055735" y="4304150"/>
              <a:ext cx="1447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 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206" name="Line 102"/>
            <p:cNvSpPr>
              <a:spLocks noChangeShapeType="1"/>
            </p:cNvSpPr>
            <p:nvPr/>
          </p:nvSpPr>
          <p:spPr bwMode="auto">
            <a:xfrm>
              <a:off x="9046335" y="45327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7" name="Line 103"/>
            <p:cNvSpPr>
              <a:spLocks noChangeShapeType="1"/>
            </p:cNvSpPr>
            <p:nvPr/>
          </p:nvSpPr>
          <p:spPr bwMode="auto">
            <a:xfrm>
              <a:off x="9274935" y="392315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8" name="Text Box 105"/>
            <p:cNvSpPr txBox="1">
              <a:spLocks noChangeArrowheads="1"/>
            </p:cNvSpPr>
            <p:nvPr/>
          </p:nvSpPr>
          <p:spPr bwMode="auto">
            <a:xfrm>
              <a:off x="7615347" y="2958019"/>
              <a:ext cx="1905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+mn-ea"/>
                  <a:ea typeface="+mn-ea"/>
                </a:rPr>
                <a:t>I/O</a:t>
              </a:r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占的时间比例很大</a:t>
              </a:r>
              <a:endParaRPr lang="zh-CN" altLang="en-US" sz="1400" baseline="-25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09" name="Text Box 106"/>
            <p:cNvSpPr txBox="1">
              <a:spLocks noChangeArrowheads="1"/>
            </p:cNvSpPr>
            <p:nvPr/>
          </p:nvSpPr>
          <p:spPr bwMode="auto">
            <a:xfrm>
              <a:off x="9655935" y="4227950"/>
              <a:ext cx="1295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在</a:t>
              </a:r>
              <a:r>
                <a:rPr lang="en-US" altLang="zh-CN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完成后！！</a:t>
              </a:r>
              <a:endParaRPr lang="zh-CN" altLang="en-US" sz="1400" baseline="-25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210" name="Text Box 104"/>
            <p:cNvSpPr txBox="1">
              <a:spLocks noChangeArrowheads="1"/>
            </p:cNvSpPr>
            <p:nvPr/>
          </p:nvSpPr>
          <p:spPr bwMode="auto">
            <a:xfrm>
              <a:off x="3614938" y="5961943"/>
              <a:ext cx="53340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600" b="1" dirty="0">
                  <a:solidFill>
                    <a:srgbClr val="0000FF"/>
                  </a:solidFill>
                  <a:latin typeface="+mn-ea"/>
                  <a:ea typeface="+mn-ea"/>
                </a:rPr>
                <a:t>单道和多道程序运行情况图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ea typeface="+mn-ea"/>
                </a:rPr>
                <a:t>a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）单道程序运行情况；（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）四道程序运行情况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多道批处理系统需要解决的问题</a:t>
            </a:r>
          </a:p>
        </p:txBody>
      </p:sp>
      <p:grpSp>
        <p:nvGrpSpPr>
          <p:cNvPr id="7" name="2244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2660" y="1763071"/>
            <a:ext cx="10986239" cy="3733544"/>
            <a:chOff x="527899" y="1557009"/>
            <a:chExt cx="10986239" cy="3733544"/>
          </a:xfrm>
        </p:grpSpPr>
        <p:sp>
          <p:nvSpPr>
            <p:cNvPr id="8" name="íśḷíḋé"/>
            <p:cNvSpPr/>
            <p:nvPr/>
          </p:nvSpPr>
          <p:spPr bwMode="auto">
            <a:xfrm>
              <a:off x="4801181" y="2133141"/>
              <a:ext cx="2589100" cy="2588226"/>
            </a:xfrm>
            <a:prstGeom prst="ellipse">
              <a:avLst/>
            </a:prstGeom>
            <a:blipFill>
              <a:blip r:embed="rId3"/>
              <a:stretch>
                <a:fillRect l="-25098" r="-24851"/>
              </a:stretch>
            </a:blipFill>
            <a:ln w="57150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/>
              <a:endParaRPr lang="en-US" sz="2800" b="1">
                <a:solidFill>
                  <a:schemeClr val="lt1"/>
                </a:solidFill>
              </a:endParaRPr>
            </a:p>
          </p:txBody>
        </p:sp>
        <p:sp>
          <p:nvSpPr>
            <p:cNvPr id="9" name="ïSlïďè"/>
            <p:cNvSpPr/>
            <p:nvPr/>
          </p:nvSpPr>
          <p:spPr bwMode="auto">
            <a:xfrm>
              <a:off x="4955845" y="2290426"/>
              <a:ext cx="343408" cy="342533"/>
            </a:xfrm>
            <a:custGeom>
              <a:avLst/>
              <a:gdLst>
                <a:gd name="T0" fmla="*/ 777 w 863"/>
                <a:gd name="T1" fmla="*/ 460 h 861"/>
                <a:gd name="T2" fmla="*/ 505 w 863"/>
                <a:gd name="T3" fmla="*/ 427 h 861"/>
                <a:gd name="T4" fmla="*/ 75 w 863"/>
                <a:gd name="T5" fmla="*/ 0 h 861"/>
                <a:gd name="T6" fmla="*/ 0 w 863"/>
                <a:gd name="T7" fmla="*/ 75 h 861"/>
                <a:gd name="T8" fmla="*/ 430 w 863"/>
                <a:gd name="T9" fmla="*/ 503 h 861"/>
                <a:gd name="T10" fmla="*/ 463 w 863"/>
                <a:gd name="T11" fmla="*/ 774 h 861"/>
                <a:gd name="T12" fmla="*/ 777 w 863"/>
                <a:gd name="T13" fmla="*/ 774 h 861"/>
                <a:gd name="T14" fmla="*/ 777 w 863"/>
                <a:gd name="T15" fmla="*/ 4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3" h="861">
                  <a:moveTo>
                    <a:pt x="777" y="460"/>
                  </a:moveTo>
                  <a:cubicBezTo>
                    <a:pt x="703" y="386"/>
                    <a:pt x="590" y="376"/>
                    <a:pt x="505" y="42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30" y="503"/>
                    <a:pt x="430" y="503"/>
                    <a:pt x="430" y="503"/>
                  </a:cubicBezTo>
                  <a:cubicBezTo>
                    <a:pt x="378" y="588"/>
                    <a:pt x="389" y="700"/>
                    <a:pt x="463" y="774"/>
                  </a:cubicBezTo>
                  <a:cubicBezTo>
                    <a:pt x="549" y="861"/>
                    <a:pt x="690" y="861"/>
                    <a:pt x="777" y="774"/>
                  </a:cubicBezTo>
                  <a:cubicBezTo>
                    <a:pt x="863" y="687"/>
                    <a:pt x="863" y="547"/>
                    <a:pt x="777" y="4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10" name="îśľïḓê"/>
            <p:cNvSpPr/>
            <p:nvPr/>
          </p:nvSpPr>
          <p:spPr bwMode="auto">
            <a:xfrm>
              <a:off x="4523309" y="3361717"/>
              <a:ext cx="394089" cy="176509"/>
            </a:xfrm>
            <a:custGeom>
              <a:avLst/>
              <a:gdLst>
                <a:gd name="T0" fmla="*/ 770 w 992"/>
                <a:gd name="T1" fmla="*/ 0 h 444"/>
                <a:gd name="T2" fmla="*/ 555 w 992"/>
                <a:gd name="T3" fmla="*/ 169 h 444"/>
                <a:gd name="T4" fmla="*/ 0 w 992"/>
                <a:gd name="T5" fmla="*/ 169 h 444"/>
                <a:gd name="T6" fmla="*/ 0 w 992"/>
                <a:gd name="T7" fmla="*/ 275 h 444"/>
                <a:gd name="T8" fmla="*/ 555 w 992"/>
                <a:gd name="T9" fmla="*/ 275 h 444"/>
                <a:gd name="T10" fmla="*/ 770 w 992"/>
                <a:gd name="T11" fmla="*/ 444 h 444"/>
                <a:gd name="T12" fmla="*/ 992 w 992"/>
                <a:gd name="T13" fmla="*/ 222 h 444"/>
                <a:gd name="T14" fmla="*/ 770 w 992"/>
                <a:gd name="T1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444">
                  <a:moveTo>
                    <a:pt x="770" y="0"/>
                  </a:moveTo>
                  <a:cubicBezTo>
                    <a:pt x="666" y="0"/>
                    <a:pt x="578" y="72"/>
                    <a:pt x="555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55" y="275"/>
                    <a:pt x="555" y="275"/>
                    <a:pt x="555" y="275"/>
                  </a:cubicBezTo>
                  <a:cubicBezTo>
                    <a:pt x="578" y="372"/>
                    <a:pt x="666" y="444"/>
                    <a:pt x="770" y="444"/>
                  </a:cubicBezTo>
                  <a:cubicBezTo>
                    <a:pt x="892" y="444"/>
                    <a:pt x="992" y="344"/>
                    <a:pt x="992" y="222"/>
                  </a:cubicBezTo>
                  <a:cubicBezTo>
                    <a:pt x="992" y="99"/>
                    <a:pt x="892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11" name="ïSlíďé"/>
            <p:cNvSpPr/>
            <p:nvPr/>
          </p:nvSpPr>
          <p:spPr bwMode="auto">
            <a:xfrm>
              <a:off x="4225048" y="1557009"/>
              <a:ext cx="846430" cy="8464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2" name="îSḷîḑê"/>
            <p:cNvSpPr/>
            <p:nvPr/>
          </p:nvSpPr>
          <p:spPr bwMode="auto">
            <a:xfrm>
              <a:off x="3622073" y="2998796"/>
              <a:ext cx="847397" cy="84643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4" name="îṣlîḑê"/>
            <p:cNvSpPr/>
            <p:nvPr/>
          </p:nvSpPr>
          <p:spPr bwMode="auto">
            <a:xfrm>
              <a:off x="4945359" y="4227664"/>
              <a:ext cx="352146" cy="352146"/>
            </a:xfrm>
            <a:custGeom>
              <a:avLst/>
              <a:gdLst>
                <a:gd name="T0" fmla="*/ 797 w 884"/>
                <a:gd name="T1" fmla="*/ 87 h 886"/>
                <a:gd name="T2" fmla="*/ 483 w 884"/>
                <a:gd name="T3" fmla="*/ 87 h 886"/>
                <a:gd name="T4" fmla="*/ 450 w 884"/>
                <a:gd name="T5" fmla="*/ 358 h 886"/>
                <a:gd name="T6" fmla="*/ 0 w 884"/>
                <a:gd name="T7" fmla="*/ 811 h 886"/>
                <a:gd name="T8" fmla="*/ 75 w 884"/>
                <a:gd name="T9" fmla="*/ 886 h 886"/>
                <a:gd name="T10" fmla="*/ 525 w 884"/>
                <a:gd name="T11" fmla="*/ 434 h 886"/>
                <a:gd name="T12" fmla="*/ 797 w 884"/>
                <a:gd name="T13" fmla="*/ 401 h 886"/>
                <a:gd name="T14" fmla="*/ 797 w 884"/>
                <a:gd name="T15" fmla="*/ 8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886">
                  <a:moveTo>
                    <a:pt x="797" y="87"/>
                  </a:moveTo>
                  <a:cubicBezTo>
                    <a:pt x="710" y="0"/>
                    <a:pt x="570" y="0"/>
                    <a:pt x="483" y="87"/>
                  </a:cubicBezTo>
                  <a:cubicBezTo>
                    <a:pt x="409" y="161"/>
                    <a:pt x="399" y="273"/>
                    <a:pt x="450" y="358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75" y="886"/>
                    <a:pt x="75" y="886"/>
                    <a:pt x="75" y="886"/>
                  </a:cubicBezTo>
                  <a:cubicBezTo>
                    <a:pt x="525" y="434"/>
                    <a:pt x="525" y="434"/>
                    <a:pt x="525" y="434"/>
                  </a:cubicBezTo>
                  <a:cubicBezTo>
                    <a:pt x="611" y="485"/>
                    <a:pt x="723" y="475"/>
                    <a:pt x="797" y="401"/>
                  </a:cubicBezTo>
                  <a:cubicBezTo>
                    <a:pt x="884" y="314"/>
                    <a:pt x="884" y="174"/>
                    <a:pt x="797" y="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15" name="ï$ľîḓé"/>
            <p:cNvSpPr/>
            <p:nvPr/>
          </p:nvSpPr>
          <p:spPr bwMode="auto">
            <a:xfrm flipH="1">
              <a:off x="6892749" y="2290426"/>
              <a:ext cx="343408" cy="342533"/>
            </a:xfrm>
            <a:custGeom>
              <a:avLst/>
              <a:gdLst>
                <a:gd name="T0" fmla="*/ 777 w 863"/>
                <a:gd name="T1" fmla="*/ 460 h 861"/>
                <a:gd name="T2" fmla="*/ 505 w 863"/>
                <a:gd name="T3" fmla="*/ 427 h 861"/>
                <a:gd name="T4" fmla="*/ 75 w 863"/>
                <a:gd name="T5" fmla="*/ 0 h 861"/>
                <a:gd name="T6" fmla="*/ 0 w 863"/>
                <a:gd name="T7" fmla="*/ 75 h 861"/>
                <a:gd name="T8" fmla="*/ 430 w 863"/>
                <a:gd name="T9" fmla="*/ 503 h 861"/>
                <a:gd name="T10" fmla="*/ 463 w 863"/>
                <a:gd name="T11" fmla="*/ 774 h 861"/>
                <a:gd name="T12" fmla="*/ 777 w 863"/>
                <a:gd name="T13" fmla="*/ 774 h 861"/>
                <a:gd name="T14" fmla="*/ 777 w 863"/>
                <a:gd name="T15" fmla="*/ 46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3" h="861">
                  <a:moveTo>
                    <a:pt x="777" y="460"/>
                  </a:moveTo>
                  <a:cubicBezTo>
                    <a:pt x="703" y="386"/>
                    <a:pt x="590" y="376"/>
                    <a:pt x="505" y="42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30" y="503"/>
                    <a:pt x="430" y="503"/>
                    <a:pt x="430" y="503"/>
                  </a:cubicBezTo>
                  <a:cubicBezTo>
                    <a:pt x="378" y="588"/>
                    <a:pt x="389" y="700"/>
                    <a:pt x="463" y="774"/>
                  </a:cubicBezTo>
                  <a:cubicBezTo>
                    <a:pt x="549" y="861"/>
                    <a:pt x="690" y="861"/>
                    <a:pt x="777" y="774"/>
                  </a:cubicBezTo>
                  <a:cubicBezTo>
                    <a:pt x="863" y="687"/>
                    <a:pt x="863" y="547"/>
                    <a:pt x="777" y="4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16" name="isḷiḋé"/>
            <p:cNvSpPr/>
            <p:nvPr/>
          </p:nvSpPr>
          <p:spPr bwMode="auto">
            <a:xfrm flipH="1">
              <a:off x="7274604" y="3361717"/>
              <a:ext cx="394089" cy="176509"/>
            </a:xfrm>
            <a:custGeom>
              <a:avLst/>
              <a:gdLst>
                <a:gd name="T0" fmla="*/ 770 w 992"/>
                <a:gd name="T1" fmla="*/ 0 h 444"/>
                <a:gd name="T2" fmla="*/ 555 w 992"/>
                <a:gd name="T3" fmla="*/ 169 h 444"/>
                <a:gd name="T4" fmla="*/ 0 w 992"/>
                <a:gd name="T5" fmla="*/ 169 h 444"/>
                <a:gd name="T6" fmla="*/ 0 w 992"/>
                <a:gd name="T7" fmla="*/ 275 h 444"/>
                <a:gd name="T8" fmla="*/ 555 w 992"/>
                <a:gd name="T9" fmla="*/ 275 h 444"/>
                <a:gd name="T10" fmla="*/ 770 w 992"/>
                <a:gd name="T11" fmla="*/ 444 h 444"/>
                <a:gd name="T12" fmla="*/ 992 w 992"/>
                <a:gd name="T13" fmla="*/ 222 h 444"/>
                <a:gd name="T14" fmla="*/ 770 w 992"/>
                <a:gd name="T15" fmla="*/ 0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444">
                  <a:moveTo>
                    <a:pt x="770" y="0"/>
                  </a:moveTo>
                  <a:cubicBezTo>
                    <a:pt x="666" y="0"/>
                    <a:pt x="578" y="72"/>
                    <a:pt x="555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55" y="275"/>
                    <a:pt x="555" y="275"/>
                    <a:pt x="555" y="275"/>
                  </a:cubicBezTo>
                  <a:cubicBezTo>
                    <a:pt x="578" y="372"/>
                    <a:pt x="666" y="444"/>
                    <a:pt x="770" y="444"/>
                  </a:cubicBezTo>
                  <a:cubicBezTo>
                    <a:pt x="892" y="444"/>
                    <a:pt x="992" y="344"/>
                    <a:pt x="992" y="222"/>
                  </a:cubicBezTo>
                  <a:cubicBezTo>
                    <a:pt x="992" y="99"/>
                    <a:pt x="892" y="0"/>
                    <a:pt x="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/>
            <a:p>
              <a:endParaRPr lang="en-US"/>
            </a:p>
          </p:txBody>
        </p:sp>
        <p:sp>
          <p:nvSpPr>
            <p:cNvPr id="17" name="îśḻiďé"/>
            <p:cNvSpPr/>
            <p:nvPr/>
          </p:nvSpPr>
          <p:spPr bwMode="auto">
            <a:xfrm>
              <a:off x="7109163" y="1557009"/>
              <a:ext cx="846430" cy="8464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8" name="išľiďe"/>
            <p:cNvSpPr/>
            <p:nvPr/>
          </p:nvSpPr>
          <p:spPr bwMode="auto">
            <a:xfrm>
              <a:off x="7712046" y="2998796"/>
              <a:ext cx="847397" cy="8464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19" name="ïṡľíḍè"/>
            <p:cNvSpPr/>
            <p:nvPr/>
          </p:nvSpPr>
          <p:spPr bwMode="auto">
            <a:xfrm flipH="1">
              <a:off x="6894497" y="4227664"/>
              <a:ext cx="352146" cy="352146"/>
            </a:xfrm>
            <a:custGeom>
              <a:avLst/>
              <a:gdLst>
                <a:gd name="T0" fmla="*/ 797 w 884"/>
                <a:gd name="T1" fmla="*/ 87 h 886"/>
                <a:gd name="T2" fmla="*/ 483 w 884"/>
                <a:gd name="T3" fmla="*/ 87 h 886"/>
                <a:gd name="T4" fmla="*/ 450 w 884"/>
                <a:gd name="T5" fmla="*/ 358 h 886"/>
                <a:gd name="T6" fmla="*/ 0 w 884"/>
                <a:gd name="T7" fmla="*/ 811 h 886"/>
                <a:gd name="T8" fmla="*/ 75 w 884"/>
                <a:gd name="T9" fmla="*/ 886 h 886"/>
                <a:gd name="T10" fmla="*/ 525 w 884"/>
                <a:gd name="T11" fmla="*/ 434 h 886"/>
                <a:gd name="T12" fmla="*/ 797 w 884"/>
                <a:gd name="T13" fmla="*/ 401 h 886"/>
                <a:gd name="T14" fmla="*/ 797 w 884"/>
                <a:gd name="T15" fmla="*/ 87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4" h="886">
                  <a:moveTo>
                    <a:pt x="797" y="87"/>
                  </a:moveTo>
                  <a:cubicBezTo>
                    <a:pt x="710" y="0"/>
                    <a:pt x="570" y="0"/>
                    <a:pt x="483" y="87"/>
                  </a:cubicBezTo>
                  <a:cubicBezTo>
                    <a:pt x="409" y="161"/>
                    <a:pt x="399" y="273"/>
                    <a:pt x="450" y="358"/>
                  </a:cubicBezTo>
                  <a:cubicBezTo>
                    <a:pt x="0" y="811"/>
                    <a:pt x="0" y="811"/>
                    <a:pt x="0" y="811"/>
                  </a:cubicBezTo>
                  <a:cubicBezTo>
                    <a:pt x="75" y="886"/>
                    <a:pt x="75" y="886"/>
                    <a:pt x="75" y="886"/>
                  </a:cubicBezTo>
                  <a:cubicBezTo>
                    <a:pt x="525" y="434"/>
                    <a:pt x="525" y="434"/>
                    <a:pt x="525" y="434"/>
                  </a:cubicBezTo>
                  <a:cubicBezTo>
                    <a:pt x="611" y="485"/>
                    <a:pt x="723" y="475"/>
                    <a:pt x="797" y="401"/>
                  </a:cubicBezTo>
                  <a:cubicBezTo>
                    <a:pt x="884" y="314"/>
                    <a:pt x="884" y="174"/>
                    <a:pt x="797" y="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/>
            <a:p>
              <a:endParaRPr lang="en-US"/>
            </a:p>
          </p:txBody>
        </p:sp>
        <p:sp>
          <p:nvSpPr>
            <p:cNvPr id="21" name="isḷídé"/>
            <p:cNvSpPr/>
            <p:nvPr/>
          </p:nvSpPr>
          <p:spPr bwMode="auto">
            <a:xfrm>
              <a:off x="4220680" y="4443157"/>
              <a:ext cx="846430" cy="8473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2" name="íśľîḋé"/>
            <p:cNvSpPr/>
            <p:nvPr/>
          </p:nvSpPr>
          <p:spPr bwMode="auto">
            <a:xfrm>
              <a:off x="7115280" y="4443157"/>
              <a:ext cx="846430" cy="8473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3" name="ïṡḷidè"/>
            <p:cNvSpPr/>
            <p:nvPr/>
          </p:nvSpPr>
          <p:spPr bwMode="auto">
            <a:xfrm>
              <a:off x="7963389" y="3249916"/>
              <a:ext cx="344710" cy="344189"/>
            </a:xfrm>
            <a:custGeom>
              <a:avLst/>
              <a:gdLst>
                <a:gd name="connsiteX0" fmla="*/ 106370 w 607639"/>
                <a:gd name="connsiteY0" fmla="*/ 436610 h 606722"/>
                <a:gd name="connsiteX1" fmla="*/ 61329 w 607639"/>
                <a:gd name="connsiteY1" fmla="*/ 480515 h 606722"/>
                <a:gd name="connsiteX2" fmla="*/ 126397 w 607639"/>
                <a:gd name="connsiteY2" fmla="*/ 545485 h 606722"/>
                <a:gd name="connsiteX3" fmla="*/ 170369 w 607639"/>
                <a:gd name="connsiteY3" fmla="*/ 500513 h 606722"/>
                <a:gd name="connsiteX4" fmla="*/ 455714 w 607639"/>
                <a:gd name="connsiteY4" fmla="*/ 404481 h 606722"/>
                <a:gd name="connsiteX5" fmla="*/ 531614 w 607639"/>
                <a:gd name="connsiteY5" fmla="*/ 404481 h 606722"/>
                <a:gd name="connsiteX6" fmla="*/ 531703 w 607639"/>
                <a:gd name="connsiteY6" fmla="*/ 404481 h 606722"/>
                <a:gd name="connsiteX7" fmla="*/ 531792 w 607639"/>
                <a:gd name="connsiteY7" fmla="*/ 404481 h 606722"/>
                <a:gd name="connsiteX8" fmla="*/ 548075 w 607639"/>
                <a:gd name="connsiteY8" fmla="*/ 410525 h 606722"/>
                <a:gd name="connsiteX9" fmla="*/ 551456 w 607639"/>
                <a:gd name="connsiteY9" fmla="*/ 413991 h 606722"/>
                <a:gd name="connsiteX10" fmla="*/ 556973 w 607639"/>
                <a:gd name="connsiteY10" fmla="*/ 429012 h 606722"/>
                <a:gd name="connsiteX11" fmla="*/ 556973 w 607639"/>
                <a:gd name="connsiteY11" fmla="*/ 429811 h 606722"/>
                <a:gd name="connsiteX12" fmla="*/ 556973 w 607639"/>
                <a:gd name="connsiteY12" fmla="*/ 505625 h 606722"/>
                <a:gd name="connsiteX13" fmla="*/ 531614 w 607639"/>
                <a:gd name="connsiteY13" fmla="*/ 530867 h 606722"/>
                <a:gd name="connsiteX14" fmla="*/ 506343 w 607639"/>
                <a:gd name="connsiteY14" fmla="*/ 505625 h 606722"/>
                <a:gd name="connsiteX15" fmla="*/ 476001 w 607639"/>
                <a:gd name="connsiteY15" fmla="*/ 546065 h 606722"/>
                <a:gd name="connsiteX16" fmla="*/ 455714 w 607639"/>
                <a:gd name="connsiteY16" fmla="*/ 556197 h 606722"/>
                <a:gd name="connsiteX17" fmla="*/ 440498 w 607639"/>
                <a:gd name="connsiteY17" fmla="*/ 551131 h 606722"/>
                <a:gd name="connsiteX18" fmla="*/ 435515 w 607639"/>
                <a:gd name="connsiteY18" fmla="*/ 515757 h 606722"/>
                <a:gd name="connsiteX19" fmla="*/ 481073 w 607639"/>
                <a:gd name="connsiteY19" fmla="*/ 455053 h 606722"/>
                <a:gd name="connsiteX20" fmla="*/ 455714 w 607639"/>
                <a:gd name="connsiteY20" fmla="*/ 455053 h 606722"/>
                <a:gd name="connsiteX21" fmla="*/ 430443 w 607639"/>
                <a:gd name="connsiteY21" fmla="*/ 429811 h 606722"/>
                <a:gd name="connsiteX22" fmla="*/ 455714 w 607639"/>
                <a:gd name="connsiteY22" fmla="*/ 404481 h 606722"/>
                <a:gd name="connsiteX23" fmla="*/ 157786 w 607639"/>
                <a:gd name="connsiteY23" fmla="*/ 282117 h 606722"/>
                <a:gd name="connsiteX24" fmla="*/ 175710 w 607639"/>
                <a:gd name="connsiteY24" fmla="*/ 289516 h 606722"/>
                <a:gd name="connsiteX25" fmla="*/ 317685 w 607639"/>
                <a:gd name="connsiteY25" fmla="*/ 431277 h 606722"/>
                <a:gd name="connsiteX26" fmla="*/ 317685 w 607639"/>
                <a:gd name="connsiteY26" fmla="*/ 467006 h 606722"/>
                <a:gd name="connsiteX27" fmla="*/ 245229 w 607639"/>
                <a:gd name="connsiteY27" fmla="*/ 539441 h 606722"/>
                <a:gd name="connsiteX28" fmla="*/ 227248 w 607639"/>
                <a:gd name="connsiteY28" fmla="*/ 546818 h 606722"/>
                <a:gd name="connsiteX29" fmla="*/ 209357 w 607639"/>
                <a:gd name="connsiteY29" fmla="*/ 539441 h 606722"/>
                <a:gd name="connsiteX30" fmla="*/ 206241 w 607639"/>
                <a:gd name="connsiteY30" fmla="*/ 536242 h 606722"/>
                <a:gd name="connsiteX31" fmla="*/ 144734 w 607639"/>
                <a:gd name="connsiteY31" fmla="*/ 599079 h 606722"/>
                <a:gd name="connsiteX32" fmla="*/ 126753 w 607639"/>
                <a:gd name="connsiteY32" fmla="*/ 606722 h 606722"/>
                <a:gd name="connsiteX33" fmla="*/ 126575 w 607639"/>
                <a:gd name="connsiteY33" fmla="*/ 606722 h 606722"/>
                <a:gd name="connsiteX34" fmla="*/ 108684 w 607639"/>
                <a:gd name="connsiteY34" fmla="*/ 599256 h 606722"/>
                <a:gd name="connsiteX35" fmla="*/ 7388 w 607639"/>
                <a:gd name="connsiteY35" fmla="*/ 498113 h 606722"/>
                <a:gd name="connsiteX36" fmla="*/ 0 w 607639"/>
                <a:gd name="connsiteY36" fmla="*/ 480160 h 606722"/>
                <a:gd name="connsiteX37" fmla="*/ 7655 w 607639"/>
                <a:gd name="connsiteY37" fmla="*/ 462206 h 606722"/>
                <a:gd name="connsiteX38" fmla="*/ 70587 w 607639"/>
                <a:gd name="connsiteY38" fmla="*/ 400792 h 606722"/>
                <a:gd name="connsiteX39" fmla="*/ 67382 w 607639"/>
                <a:gd name="connsiteY39" fmla="*/ 397681 h 606722"/>
                <a:gd name="connsiteX40" fmla="*/ 59994 w 607639"/>
                <a:gd name="connsiteY40" fmla="*/ 379728 h 606722"/>
                <a:gd name="connsiteX41" fmla="*/ 67382 w 607639"/>
                <a:gd name="connsiteY41" fmla="*/ 361863 h 606722"/>
                <a:gd name="connsiteX42" fmla="*/ 139927 w 607639"/>
                <a:gd name="connsiteY42" fmla="*/ 289516 h 606722"/>
                <a:gd name="connsiteX43" fmla="*/ 157786 w 607639"/>
                <a:gd name="connsiteY43" fmla="*/ 282117 h 606722"/>
                <a:gd name="connsiteX44" fmla="*/ 363724 w 607639"/>
                <a:gd name="connsiteY44" fmla="*/ 101159 h 606722"/>
                <a:gd name="connsiteX45" fmla="*/ 353254 w 607639"/>
                <a:gd name="connsiteY45" fmla="*/ 105492 h 606722"/>
                <a:gd name="connsiteX46" fmla="*/ 320945 w 607639"/>
                <a:gd name="connsiteY46" fmla="*/ 137752 h 606722"/>
                <a:gd name="connsiteX47" fmla="*/ 323793 w 607639"/>
                <a:gd name="connsiteY47" fmla="*/ 139974 h 606722"/>
                <a:gd name="connsiteX48" fmla="*/ 335898 w 607639"/>
                <a:gd name="connsiteY48" fmla="*/ 148417 h 606722"/>
                <a:gd name="connsiteX49" fmla="*/ 341149 w 607639"/>
                <a:gd name="connsiteY49" fmla="*/ 151794 h 606722"/>
                <a:gd name="connsiteX50" fmla="*/ 359930 w 607639"/>
                <a:gd name="connsiteY50" fmla="*/ 162459 h 606722"/>
                <a:gd name="connsiteX51" fmla="*/ 408439 w 607639"/>
                <a:gd name="connsiteY51" fmla="*/ 198897 h 606722"/>
                <a:gd name="connsiteX52" fmla="*/ 444933 w 607639"/>
                <a:gd name="connsiteY52" fmla="*/ 247243 h 606722"/>
                <a:gd name="connsiteX53" fmla="*/ 455614 w 607639"/>
                <a:gd name="connsiteY53" fmla="*/ 266084 h 606722"/>
                <a:gd name="connsiteX54" fmla="*/ 458907 w 607639"/>
                <a:gd name="connsiteY54" fmla="*/ 271239 h 606722"/>
                <a:gd name="connsiteX55" fmla="*/ 467452 w 607639"/>
                <a:gd name="connsiteY55" fmla="*/ 283326 h 606722"/>
                <a:gd name="connsiteX56" fmla="*/ 469677 w 607639"/>
                <a:gd name="connsiteY56" fmla="*/ 286258 h 606722"/>
                <a:gd name="connsiteX57" fmla="*/ 501987 w 607639"/>
                <a:gd name="connsiteY57" fmla="*/ 253998 h 606722"/>
                <a:gd name="connsiteX58" fmla="*/ 501987 w 607639"/>
                <a:gd name="connsiteY58" fmla="*/ 233024 h 606722"/>
                <a:gd name="connsiteX59" fmla="*/ 374260 w 607639"/>
                <a:gd name="connsiteY59" fmla="*/ 105492 h 606722"/>
                <a:gd name="connsiteX60" fmla="*/ 363724 w 607639"/>
                <a:gd name="connsiteY60" fmla="*/ 101159 h 606722"/>
                <a:gd name="connsiteX61" fmla="*/ 177209 w 607639"/>
                <a:gd name="connsiteY61" fmla="*/ 50521 h 606722"/>
                <a:gd name="connsiteX62" fmla="*/ 195096 w 607639"/>
                <a:gd name="connsiteY62" fmla="*/ 57919 h 606722"/>
                <a:gd name="connsiteX63" fmla="*/ 195096 w 607639"/>
                <a:gd name="connsiteY63" fmla="*/ 93644 h 606722"/>
                <a:gd name="connsiteX64" fmla="*/ 137075 w 607639"/>
                <a:gd name="connsiteY64" fmla="*/ 151675 h 606722"/>
                <a:gd name="connsiteX65" fmla="*/ 151936 w 607639"/>
                <a:gd name="connsiteY65" fmla="*/ 151675 h 606722"/>
                <a:gd name="connsiteX66" fmla="*/ 177209 w 607639"/>
                <a:gd name="connsiteY66" fmla="*/ 176914 h 606722"/>
                <a:gd name="connsiteX67" fmla="*/ 151936 w 607639"/>
                <a:gd name="connsiteY67" fmla="*/ 202241 h 606722"/>
                <a:gd name="connsiteX68" fmla="*/ 75939 w 607639"/>
                <a:gd name="connsiteY68" fmla="*/ 202241 h 606722"/>
                <a:gd name="connsiteX69" fmla="*/ 59387 w 607639"/>
                <a:gd name="connsiteY69" fmla="*/ 196020 h 606722"/>
                <a:gd name="connsiteX70" fmla="*/ 55916 w 607639"/>
                <a:gd name="connsiteY70" fmla="*/ 192288 h 606722"/>
                <a:gd name="connsiteX71" fmla="*/ 50755 w 607639"/>
                <a:gd name="connsiteY71" fmla="*/ 178691 h 606722"/>
                <a:gd name="connsiteX72" fmla="*/ 50666 w 607639"/>
                <a:gd name="connsiteY72" fmla="*/ 176736 h 606722"/>
                <a:gd name="connsiteX73" fmla="*/ 50666 w 607639"/>
                <a:gd name="connsiteY73" fmla="*/ 101109 h 606722"/>
                <a:gd name="connsiteX74" fmla="*/ 75939 w 607639"/>
                <a:gd name="connsiteY74" fmla="*/ 75782 h 606722"/>
                <a:gd name="connsiteX75" fmla="*/ 101301 w 607639"/>
                <a:gd name="connsiteY75" fmla="*/ 101109 h 606722"/>
                <a:gd name="connsiteX76" fmla="*/ 101301 w 607639"/>
                <a:gd name="connsiteY76" fmla="*/ 115861 h 606722"/>
                <a:gd name="connsiteX77" fmla="*/ 159322 w 607639"/>
                <a:gd name="connsiteY77" fmla="*/ 57919 h 606722"/>
                <a:gd name="connsiteX78" fmla="*/ 177209 w 607639"/>
                <a:gd name="connsiteY78" fmla="*/ 50521 h 606722"/>
                <a:gd name="connsiteX79" fmla="*/ 480892 w 607639"/>
                <a:gd name="connsiteY79" fmla="*/ 0 h 606722"/>
                <a:gd name="connsiteX80" fmla="*/ 498960 w 607639"/>
                <a:gd name="connsiteY80" fmla="*/ 7376 h 606722"/>
                <a:gd name="connsiteX81" fmla="*/ 600162 w 607639"/>
                <a:gd name="connsiteY81" fmla="*/ 108513 h 606722"/>
                <a:gd name="connsiteX82" fmla="*/ 607639 w 607639"/>
                <a:gd name="connsiteY82" fmla="*/ 126554 h 606722"/>
                <a:gd name="connsiteX83" fmla="*/ 599984 w 607639"/>
                <a:gd name="connsiteY83" fmla="*/ 144507 h 606722"/>
                <a:gd name="connsiteX84" fmla="*/ 541417 w 607639"/>
                <a:gd name="connsiteY84" fmla="*/ 201741 h 606722"/>
                <a:gd name="connsiteX85" fmla="*/ 537768 w 607639"/>
                <a:gd name="connsiteY85" fmla="*/ 289724 h 606722"/>
                <a:gd name="connsiteX86" fmla="*/ 486499 w 607639"/>
                <a:gd name="connsiteY86" fmla="*/ 340915 h 606722"/>
                <a:gd name="connsiteX87" fmla="*/ 484719 w 607639"/>
                <a:gd name="connsiteY87" fmla="*/ 342159 h 606722"/>
                <a:gd name="connsiteX88" fmla="*/ 480002 w 607639"/>
                <a:gd name="connsiteY88" fmla="*/ 345270 h 606722"/>
                <a:gd name="connsiteX89" fmla="*/ 476530 w 607639"/>
                <a:gd name="connsiteY89" fmla="*/ 346869 h 606722"/>
                <a:gd name="connsiteX90" fmla="*/ 471190 w 607639"/>
                <a:gd name="connsiteY90" fmla="*/ 347847 h 606722"/>
                <a:gd name="connsiteX91" fmla="*/ 468609 w 607639"/>
                <a:gd name="connsiteY91" fmla="*/ 348380 h 606722"/>
                <a:gd name="connsiteX92" fmla="*/ 467452 w 607639"/>
                <a:gd name="connsiteY92" fmla="*/ 348114 h 606722"/>
                <a:gd name="connsiteX93" fmla="*/ 462111 w 607639"/>
                <a:gd name="connsiteY93" fmla="*/ 347047 h 606722"/>
                <a:gd name="connsiteX94" fmla="*/ 458373 w 607639"/>
                <a:gd name="connsiteY94" fmla="*/ 345981 h 606722"/>
                <a:gd name="connsiteX95" fmla="*/ 457305 w 607639"/>
                <a:gd name="connsiteY95" fmla="*/ 345714 h 606722"/>
                <a:gd name="connsiteX96" fmla="*/ 428911 w 607639"/>
                <a:gd name="connsiteY96" fmla="*/ 331494 h 606722"/>
                <a:gd name="connsiteX97" fmla="*/ 407282 w 607639"/>
                <a:gd name="connsiteY97" fmla="*/ 335049 h 606722"/>
                <a:gd name="connsiteX98" fmla="*/ 376308 w 607639"/>
                <a:gd name="connsiteY98" fmla="*/ 365888 h 606722"/>
                <a:gd name="connsiteX99" fmla="*/ 344265 w 607639"/>
                <a:gd name="connsiteY99" fmla="*/ 379219 h 606722"/>
                <a:gd name="connsiteX100" fmla="*/ 312133 w 607639"/>
                <a:gd name="connsiteY100" fmla="*/ 365888 h 606722"/>
                <a:gd name="connsiteX101" fmla="*/ 241194 w 607639"/>
                <a:gd name="connsiteY101" fmla="*/ 295057 h 606722"/>
                <a:gd name="connsiteX102" fmla="*/ 241194 w 607639"/>
                <a:gd name="connsiteY102" fmla="*/ 230891 h 606722"/>
                <a:gd name="connsiteX103" fmla="*/ 272079 w 607639"/>
                <a:gd name="connsiteY103" fmla="*/ 200052 h 606722"/>
                <a:gd name="connsiteX104" fmla="*/ 275551 w 607639"/>
                <a:gd name="connsiteY104" fmla="*/ 178456 h 606722"/>
                <a:gd name="connsiteX105" fmla="*/ 261398 w 607639"/>
                <a:gd name="connsiteY105" fmla="*/ 150106 h 606722"/>
                <a:gd name="connsiteX106" fmla="*/ 261131 w 607639"/>
                <a:gd name="connsiteY106" fmla="*/ 149039 h 606722"/>
                <a:gd name="connsiteX107" fmla="*/ 260063 w 607639"/>
                <a:gd name="connsiteY107" fmla="*/ 145307 h 606722"/>
                <a:gd name="connsiteX108" fmla="*/ 258995 w 607639"/>
                <a:gd name="connsiteY108" fmla="*/ 139974 h 606722"/>
                <a:gd name="connsiteX109" fmla="*/ 259262 w 607639"/>
                <a:gd name="connsiteY109" fmla="*/ 136242 h 606722"/>
                <a:gd name="connsiteX110" fmla="*/ 260241 w 607639"/>
                <a:gd name="connsiteY110" fmla="*/ 130909 h 606722"/>
                <a:gd name="connsiteX111" fmla="*/ 261754 w 607639"/>
                <a:gd name="connsiteY111" fmla="*/ 127443 h 606722"/>
                <a:gd name="connsiteX112" fmla="*/ 264959 w 607639"/>
                <a:gd name="connsiteY112" fmla="*/ 122733 h 606722"/>
                <a:gd name="connsiteX113" fmla="*/ 266116 w 607639"/>
                <a:gd name="connsiteY113" fmla="*/ 120955 h 606722"/>
                <a:gd name="connsiteX114" fmla="*/ 317384 w 607639"/>
                <a:gd name="connsiteY114" fmla="*/ 69676 h 606722"/>
                <a:gd name="connsiteX115" fmla="*/ 405591 w 607639"/>
                <a:gd name="connsiteY115" fmla="*/ 66121 h 606722"/>
                <a:gd name="connsiteX116" fmla="*/ 462912 w 607639"/>
                <a:gd name="connsiteY116" fmla="*/ 7554 h 606722"/>
                <a:gd name="connsiteX117" fmla="*/ 480892 w 607639"/>
                <a:gd name="connsiteY11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639" h="606722">
                  <a:moveTo>
                    <a:pt x="106370" y="436610"/>
                  </a:moveTo>
                  <a:lnTo>
                    <a:pt x="61329" y="480515"/>
                  </a:lnTo>
                  <a:lnTo>
                    <a:pt x="126397" y="545485"/>
                  </a:lnTo>
                  <a:lnTo>
                    <a:pt x="170369" y="500513"/>
                  </a:lnTo>
                  <a:close/>
                  <a:moveTo>
                    <a:pt x="455714" y="404481"/>
                  </a:moveTo>
                  <a:lnTo>
                    <a:pt x="531614" y="404481"/>
                  </a:lnTo>
                  <a:lnTo>
                    <a:pt x="531703" y="404481"/>
                  </a:lnTo>
                  <a:lnTo>
                    <a:pt x="531792" y="404481"/>
                  </a:lnTo>
                  <a:cubicBezTo>
                    <a:pt x="538020" y="404481"/>
                    <a:pt x="543715" y="406792"/>
                    <a:pt x="548075" y="410525"/>
                  </a:cubicBezTo>
                  <a:cubicBezTo>
                    <a:pt x="549321" y="411591"/>
                    <a:pt x="550388" y="412747"/>
                    <a:pt x="551456" y="413991"/>
                  </a:cubicBezTo>
                  <a:cubicBezTo>
                    <a:pt x="554748" y="418079"/>
                    <a:pt x="556795" y="423323"/>
                    <a:pt x="556973" y="429012"/>
                  </a:cubicBezTo>
                  <a:cubicBezTo>
                    <a:pt x="556973" y="429278"/>
                    <a:pt x="556973" y="429545"/>
                    <a:pt x="556973" y="429811"/>
                  </a:cubicBezTo>
                  <a:lnTo>
                    <a:pt x="556973" y="505625"/>
                  </a:lnTo>
                  <a:cubicBezTo>
                    <a:pt x="556973" y="519579"/>
                    <a:pt x="545673" y="530867"/>
                    <a:pt x="531614" y="530867"/>
                  </a:cubicBezTo>
                  <a:cubicBezTo>
                    <a:pt x="517644" y="530867"/>
                    <a:pt x="506343" y="519579"/>
                    <a:pt x="506343" y="505625"/>
                  </a:cubicBezTo>
                  <a:lnTo>
                    <a:pt x="476001" y="546065"/>
                  </a:lnTo>
                  <a:cubicBezTo>
                    <a:pt x="471018" y="552731"/>
                    <a:pt x="463366" y="556197"/>
                    <a:pt x="455714" y="556197"/>
                  </a:cubicBezTo>
                  <a:cubicBezTo>
                    <a:pt x="450375" y="556197"/>
                    <a:pt x="445125" y="554508"/>
                    <a:pt x="440498" y="551131"/>
                  </a:cubicBezTo>
                  <a:cubicBezTo>
                    <a:pt x="429375" y="542776"/>
                    <a:pt x="427062" y="526867"/>
                    <a:pt x="435515" y="515757"/>
                  </a:cubicBezTo>
                  <a:lnTo>
                    <a:pt x="481073" y="455053"/>
                  </a:lnTo>
                  <a:lnTo>
                    <a:pt x="455714" y="455053"/>
                  </a:lnTo>
                  <a:cubicBezTo>
                    <a:pt x="441744" y="455053"/>
                    <a:pt x="430443" y="443765"/>
                    <a:pt x="430443" y="429811"/>
                  </a:cubicBezTo>
                  <a:cubicBezTo>
                    <a:pt x="430443" y="415857"/>
                    <a:pt x="441744" y="404481"/>
                    <a:pt x="455714" y="404481"/>
                  </a:cubicBezTo>
                  <a:close/>
                  <a:moveTo>
                    <a:pt x="157786" y="282117"/>
                  </a:moveTo>
                  <a:cubicBezTo>
                    <a:pt x="164272" y="282117"/>
                    <a:pt x="170770" y="284584"/>
                    <a:pt x="175710" y="289516"/>
                  </a:cubicBezTo>
                  <a:lnTo>
                    <a:pt x="317685" y="431277"/>
                  </a:lnTo>
                  <a:cubicBezTo>
                    <a:pt x="327565" y="441142"/>
                    <a:pt x="327565" y="457140"/>
                    <a:pt x="317685" y="467006"/>
                  </a:cubicBezTo>
                  <a:lnTo>
                    <a:pt x="245229" y="539441"/>
                  </a:lnTo>
                  <a:cubicBezTo>
                    <a:pt x="240422" y="544152"/>
                    <a:pt x="234013" y="546818"/>
                    <a:pt x="227248" y="546818"/>
                  </a:cubicBezTo>
                  <a:cubicBezTo>
                    <a:pt x="220572" y="546818"/>
                    <a:pt x="214163" y="544152"/>
                    <a:pt x="209357" y="539441"/>
                  </a:cubicBezTo>
                  <a:lnTo>
                    <a:pt x="206241" y="536242"/>
                  </a:lnTo>
                  <a:lnTo>
                    <a:pt x="144734" y="599079"/>
                  </a:lnTo>
                  <a:cubicBezTo>
                    <a:pt x="140016" y="603967"/>
                    <a:pt x="133518" y="606633"/>
                    <a:pt x="126753" y="606722"/>
                  </a:cubicBezTo>
                  <a:lnTo>
                    <a:pt x="126575" y="606722"/>
                  </a:lnTo>
                  <a:cubicBezTo>
                    <a:pt x="119899" y="606722"/>
                    <a:pt x="113491" y="604056"/>
                    <a:pt x="108684" y="599256"/>
                  </a:cubicBezTo>
                  <a:lnTo>
                    <a:pt x="7388" y="498113"/>
                  </a:lnTo>
                  <a:cubicBezTo>
                    <a:pt x="2670" y="493403"/>
                    <a:pt x="0" y="486914"/>
                    <a:pt x="0" y="480160"/>
                  </a:cubicBezTo>
                  <a:cubicBezTo>
                    <a:pt x="89" y="473405"/>
                    <a:pt x="2759" y="466917"/>
                    <a:pt x="7655" y="462206"/>
                  </a:cubicBezTo>
                  <a:lnTo>
                    <a:pt x="70587" y="400792"/>
                  </a:lnTo>
                  <a:lnTo>
                    <a:pt x="67382" y="397681"/>
                  </a:lnTo>
                  <a:cubicBezTo>
                    <a:pt x="62665" y="392882"/>
                    <a:pt x="59994" y="386482"/>
                    <a:pt x="59994" y="379728"/>
                  </a:cubicBezTo>
                  <a:cubicBezTo>
                    <a:pt x="59994" y="373062"/>
                    <a:pt x="62665" y="366663"/>
                    <a:pt x="67382" y="361863"/>
                  </a:cubicBezTo>
                  <a:lnTo>
                    <a:pt x="139927" y="289516"/>
                  </a:lnTo>
                  <a:cubicBezTo>
                    <a:pt x="144823" y="284584"/>
                    <a:pt x="151299" y="282117"/>
                    <a:pt x="157786" y="282117"/>
                  </a:cubicBezTo>
                  <a:close/>
                  <a:moveTo>
                    <a:pt x="363724" y="101159"/>
                  </a:moveTo>
                  <a:cubicBezTo>
                    <a:pt x="359930" y="101159"/>
                    <a:pt x="356147" y="102604"/>
                    <a:pt x="353254" y="105492"/>
                  </a:cubicBezTo>
                  <a:lnTo>
                    <a:pt x="320945" y="137752"/>
                  </a:lnTo>
                  <a:cubicBezTo>
                    <a:pt x="321835" y="138463"/>
                    <a:pt x="322814" y="139174"/>
                    <a:pt x="323793" y="139974"/>
                  </a:cubicBezTo>
                  <a:cubicBezTo>
                    <a:pt x="327709" y="142818"/>
                    <a:pt x="331715" y="145662"/>
                    <a:pt x="335898" y="148417"/>
                  </a:cubicBezTo>
                  <a:cubicBezTo>
                    <a:pt x="337678" y="149572"/>
                    <a:pt x="339369" y="150728"/>
                    <a:pt x="341149" y="151794"/>
                  </a:cubicBezTo>
                  <a:cubicBezTo>
                    <a:pt x="347113" y="155527"/>
                    <a:pt x="353254" y="159082"/>
                    <a:pt x="359930" y="162459"/>
                  </a:cubicBezTo>
                  <a:cubicBezTo>
                    <a:pt x="376040" y="170724"/>
                    <a:pt x="392863" y="183344"/>
                    <a:pt x="408439" y="198897"/>
                  </a:cubicBezTo>
                  <a:cubicBezTo>
                    <a:pt x="424016" y="214449"/>
                    <a:pt x="436655" y="231246"/>
                    <a:pt x="444933" y="247243"/>
                  </a:cubicBezTo>
                  <a:cubicBezTo>
                    <a:pt x="448315" y="253998"/>
                    <a:pt x="451875" y="260130"/>
                    <a:pt x="455614" y="266084"/>
                  </a:cubicBezTo>
                  <a:cubicBezTo>
                    <a:pt x="456682" y="267862"/>
                    <a:pt x="457839" y="269550"/>
                    <a:pt x="458907" y="271239"/>
                  </a:cubicBezTo>
                  <a:cubicBezTo>
                    <a:pt x="461666" y="275416"/>
                    <a:pt x="464514" y="279504"/>
                    <a:pt x="467452" y="283326"/>
                  </a:cubicBezTo>
                  <a:cubicBezTo>
                    <a:pt x="468164" y="284303"/>
                    <a:pt x="468876" y="285281"/>
                    <a:pt x="469677" y="286258"/>
                  </a:cubicBezTo>
                  <a:lnTo>
                    <a:pt x="501987" y="253998"/>
                  </a:lnTo>
                  <a:cubicBezTo>
                    <a:pt x="507772" y="248221"/>
                    <a:pt x="507772" y="238800"/>
                    <a:pt x="501987" y="233024"/>
                  </a:cubicBezTo>
                  <a:lnTo>
                    <a:pt x="374260" y="105492"/>
                  </a:lnTo>
                  <a:cubicBezTo>
                    <a:pt x="371323" y="102604"/>
                    <a:pt x="367518" y="101159"/>
                    <a:pt x="363724" y="101159"/>
                  </a:cubicBezTo>
                  <a:close/>
                  <a:moveTo>
                    <a:pt x="177209" y="50521"/>
                  </a:moveTo>
                  <a:cubicBezTo>
                    <a:pt x="183683" y="50521"/>
                    <a:pt x="190157" y="52987"/>
                    <a:pt x="195096" y="57919"/>
                  </a:cubicBezTo>
                  <a:cubicBezTo>
                    <a:pt x="205063" y="67784"/>
                    <a:pt x="205063" y="83869"/>
                    <a:pt x="195096" y="93644"/>
                  </a:cubicBezTo>
                  <a:lnTo>
                    <a:pt x="137075" y="151675"/>
                  </a:lnTo>
                  <a:lnTo>
                    <a:pt x="151936" y="151675"/>
                  </a:lnTo>
                  <a:cubicBezTo>
                    <a:pt x="165908" y="151675"/>
                    <a:pt x="177209" y="162961"/>
                    <a:pt x="177209" y="176914"/>
                  </a:cubicBezTo>
                  <a:cubicBezTo>
                    <a:pt x="177209" y="190866"/>
                    <a:pt x="165908" y="202241"/>
                    <a:pt x="151936" y="202241"/>
                  </a:cubicBezTo>
                  <a:lnTo>
                    <a:pt x="75939" y="202241"/>
                  </a:lnTo>
                  <a:cubicBezTo>
                    <a:pt x="69621" y="202241"/>
                    <a:pt x="63836" y="199842"/>
                    <a:pt x="59387" y="196020"/>
                  </a:cubicBezTo>
                  <a:cubicBezTo>
                    <a:pt x="58141" y="194954"/>
                    <a:pt x="56984" y="193710"/>
                    <a:pt x="55916" y="192288"/>
                  </a:cubicBezTo>
                  <a:cubicBezTo>
                    <a:pt x="52980" y="188466"/>
                    <a:pt x="51111" y="183845"/>
                    <a:pt x="50755" y="178691"/>
                  </a:cubicBezTo>
                  <a:cubicBezTo>
                    <a:pt x="50666" y="178069"/>
                    <a:pt x="50666" y="177447"/>
                    <a:pt x="50666" y="176736"/>
                  </a:cubicBezTo>
                  <a:lnTo>
                    <a:pt x="50666" y="101109"/>
                  </a:lnTo>
                  <a:cubicBezTo>
                    <a:pt x="50666" y="87157"/>
                    <a:pt x="61968" y="75782"/>
                    <a:pt x="75939" y="75782"/>
                  </a:cubicBezTo>
                  <a:cubicBezTo>
                    <a:pt x="89910" y="75782"/>
                    <a:pt x="101301" y="87157"/>
                    <a:pt x="101301" y="101109"/>
                  </a:cubicBezTo>
                  <a:lnTo>
                    <a:pt x="101301" y="115861"/>
                  </a:lnTo>
                  <a:lnTo>
                    <a:pt x="159322" y="57919"/>
                  </a:lnTo>
                  <a:cubicBezTo>
                    <a:pt x="164261" y="52987"/>
                    <a:pt x="170735" y="50521"/>
                    <a:pt x="177209" y="50521"/>
                  </a:cubicBezTo>
                  <a:close/>
                  <a:moveTo>
                    <a:pt x="480892" y="0"/>
                  </a:moveTo>
                  <a:cubicBezTo>
                    <a:pt x="487122" y="0"/>
                    <a:pt x="494154" y="2666"/>
                    <a:pt x="498960" y="7376"/>
                  </a:cubicBezTo>
                  <a:lnTo>
                    <a:pt x="600162" y="108513"/>
                  </a:lnTo>
                  <a:cubicBezTo>
                    <a:pt x="604969" y="113312"/>
                    <a:pt x="607639" y="119800"/>
                    <a:pt x="607639" y="126554"/>
                  </a:cubicBezTo>
                  <a:cubicBezTo>
                    <a:pt x="607550" y="133309"/>
                    <a:pt x="604880" y="139708"/>
                    <a:pt x="599984" y="144507"/>
                  </a:cubicBezTo>
                  <a:lnTo>
                    <a:pt x="541417" y="201741"/>
                  </a:lnTo>
                  <a:cubicBezTo>
                    <a:pt x="562957" y="227425"/>
                    <a:pt x="561978" y="265640"/>
                    <a:pt x="537768" y="289724"/>
                  </a:cubicBezTo>
                  <a:lnTo>
                    <a:pt x="486499" y="340915"/>
                  </a:lnTo>
                  <a:cubicBezTo>
                    <a:pt x="485965" y="341537"/>
                    <a:pt x="485342" y="341715"/>
                    <a:pt x="484719" y="342159"/>
                  </a:cubicBezTo>
                  <a:cubicBezTo>
                    <a:pt x="483206" y="343403"/>
                    <a:pt x="481693" y="344470"/>
                    <a:pt x="480002" y="345270"/>
                  </a:cubicBezTo>
                  <a:cubicBezTo>
                    <a:pt x="478845" y="345892"/>
                    <a:pt x="477688" y="346425"/>
                    <a:pt x="476530" y="346869"/>
                  </a:cubicBezTo>
                  <a:cubicBezTo>
                    <a:pt x="474750" y="347403"/>
                    <a:pt x="472970" y="347669"/>
                    <a:pt x="471190" y="347847"/>
                  </a:cubicBezTo>
                  <a:cubicBezTo>
                    <a:pt x="470300" y="347936"/>
                    <a:pt x="469499" y="348380"/>
                    <a:pt x="468609" y="348380"/>
                  </a:cubicBezTo>
                  <a:cubicBezTo>
                    <a:pt x="468253" y="348380"/>
                    <a:pt x="467808" y="348114"/>
                    <a:pt x="467452" y="348114"/>
                  </a:cubicBezTo>
                  <a:cubicBezTo>
                    <a:pt x="465582" y="348025"/>
                    <a:pt x="463891" y="347580"/>
                    <a:pt x="462111" y="347047"/>
                  </a:cubicBezTo>
                  <a:cubicBezTo>
                    <a:pt x="460776" y="346692"/>
                    <a:pt x="459530" y="346514"/>
                    <a:pt x="458373" y="345981"/>
                  </a:cubicBezTo>
                  <a:cubicBezTo>
                    <a:pt x="458017" y="345892"/>
                    <a:pt x="457661" y="345892"/>
                    <a:pt x="457305" y="345714"/>
                  </a:cubicBezTo>
                  <a:lnTo>
                    <a:pt x="428911" y="331494"/>
                  </a:lnTo>
                  <a:cubicBezTo>
                    <a:pt x="421702" y="327940"/>
                    <a:pt x="412979" y="329273"/>
                    <a:pt x="407282" y="335049"/>
                  </a:cubicBezTo>
                  <a:lnTo>
                    <a:pt x="376308" y="365888"/>
                  </a:lnTo>
                  <a:cubicBezTo>
                    <a:pt x="367763" y="374509"/>
                    <a:pt x="356370" y="379219"/>
                    <a:pt x="344265" y="379219"/>
                  </a:cubicBezTo>
                  <a:cubicBezTo>
                    <a:pt x="332160" y="379219"/>
                    <a:pt x="320678" y="374509"/>
                    <a:pt x="312133" y="365888"/>
                  </a:cubicBezTo>
                  <a:lnTo>
                    <a:pt x="241194" y="295057"/>
                  </a:lnTo>
                  <a:cubicBezTo>
                    <a:pt x="223481" y="277371"/>
                    <a:pt x="223481" y="248576"/>
                    <a:pt x="241194" y="230891"/>
                  </a:cubicBezTo>
                  <a:lnTo>
                    <a:pt x="272079" y="200052"/>
                  </a:lnTo>
                  <a:cubicBezTo>
                    <a:pt x="277776" y="194364"/>
                    <a:pt x="279200" y="185655"/>
                    <a:pt x="275551" y="178456"/>
                  </a:cubicBezTo>
                  <a:lnTo>
                    <a:pt x="261398" y="150106"/>
                  </a:lnTo>
                  <a:cubicBezTo>
                    <a:pt x="261220" y="149750"/>
                    <a:pt x="261220" y="149395"/>
                    <a:pt x="261131" y="149039"/>
                  </a:cubicBezTo>
                  <a:cubicBezTo>
                    <a:pt x="260508" y="147884"/>
                    <a:pt x="260330" y="146640"/>
                    <a:pt x="260063" y="145307"/>
                  </a:cubicBezTo>
                  <a:cubicBezTo>
                    <a:pt x="259529" y="143529"/>
                    <a:pt x="259084" y="141841"/>
                    <a:pt x="258995" y="139974"/>
                  </a:cubicBezTo>
                  <a:cubicBezTo>
                    <a:pt x="258906" y="138730"/>
                    <a:pt x="259084" y="137486"/>
                    <a:pt x="259262" y="136242"/>
                  </a:cubicBezTo>
                  <a:cubicBezTo>
                    <a:pt x="259440" y="134375"/>
                    <a:pt x="259707" y="132687"/>
                    <a:pt x="260241" y="130909"/>
                  </a:cubicBezTo>
                  <a:cubicBezTo>
                    <a:pt x="260686" y="129754"/>
                    <a:pt x="261220" y="128599"/>
                    <a:pt x="261754" y="127443"/>
                  </a:cubicBezTo>
                  <a:cubicBezTo>
                    <a:pt x="262644" y="125755"/>
                    <a:pt x="263713" y="124155"/>
                    <a:pt x="264959" y="122733"/>
                  </a:cubicBezTo>
                  <a:cubicBezTo>
                    <a:pt x="265404" y="122111"/>
                    <a:pt x="265582" y="121400"/>
                    <a:pt x="266116" y="120955"/>
                  </a:cubicBezTo>
                  <a:lnTo>
                    <a:pt x="317384" y="69676"/>
                  </a:lnTo>
                  <a:cubicBezTo>
                    <a:pt x="341505" y="45592"/>
                    <a:pt x="379868" y="44525"/>
                    <a:pt x="405591" y="66121"/>
                  </a:cubicBezTo>
                  <a:lnTo>
                    <a:pt x="462912" y="7554"/>
                  </a:lnTo>
                  <a:cubicBezTo>
                    <a:pt x="467719" y="2755"/>
                    <a:pt x="474127" y="89"/>
                    <a:pt x="4808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4" name="iṡļîḍé"/>
            <p:cNvSpPr/>
            <p:nvPr/>
          </p:nvSpPr>
          <p:spPr bwMode="auto">
            <a:xfrm>
              <a:off x="7366140" y="4694761"/>
              <a:ext cx="344710" cy="344189"/>
            </a:xfrm>
            <a:custGeom>
              <a:avLst/>
              <a:gdLst>
                <a:gd name="connsiteX0" fmla="*/ 257564 w 607639"/>
                <a:gd name="connsiteY0" fmla="*/ 92370 h 606722"/>
                <a:gd name="connsiteX1" fmla="*/ 277411 w 607639"/>
                <a:gd name="connsiteY1" fmla="*/ 112098 h 606722"/>
                <a:gd name="connsiteX2" fmla="*/ 277411 w 607639"/>
                <a:gd name="connsiteY2" fmla="*/ 329729 h 606722"/>
                <a:gd name="connsiteX3" fmla="*/ 495281 w 607639"/>
                <a:gd name="connsiteY3" fmla="*/ 329729 h 606722"/>
                <a:gd name="connsiteX4" fmla="*/ 515128 w 607639"/>
                <a:gd name="connsiteY4" fmla="*/ 349546 h 606722"/>
                <a:gd name="connsiteX5" fmla="*/ 257564 w 607639"/>
                <a:gd name="connsiteY5" fmla="*/ 606722 h 606722"/>
                <a:gd name="connsiteX6" fmla="*/ 0 w 607639"/>
                <a:gd name="connsiteY6" fmla="*/ 349546 h 606722"/>
                <a:gd name="connsiteX7" fmla="*/ 257564 w 607639"/>
                <a:gd name="connsiteY7" fmla="*/ 92370 h 606722"/>
                <a:gd name="connsiteX8" fmla="*/ 350027 w 607639"/>
                <a:gd name="connsiteY8" fmla="*/ 0 h 606722"/>
                <a:gd name="connsiteX9" fmla="*/ 607639 w 607639"/>
                <a:gd name="connsiteY9" fmla="*/ 257220 h 606722"/>
                <a:gd name="connsiteX10" fmla="*/ 587788 w 607639"/>
                <a:gd name="connsiteY10" fmla="*/ 277040 h 606722"/>
                <a:gd name="connsiteX11" fmla="*/ 350027 w 607639"/>
                <a:gd name="connsiteY11" fmla="*/ 277040 h 606722"/>
                <a:gd name="connsiteX12" fmla="*/ 330176 w 607639"/>
                <a:gd name="connsiteY12" fmla="*/ 257220 h 606722"/>
                <a:gd name="connsiteX13" fmla="*/ 330176 w 607639"/>
                <a:gd name="connsiteY13" fmla="*/ 19820 h 606722"/>
                <a:gd name="connsiteX14" fmla="*/ 350027 w 607639"/>
                <a:gd name="connsiteY1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7639" h="606722">
                  <a:moveTo>
                    <a:pt x="257564" y="92370"/>
                  </a:moveTo>
                  <a:cubicBezTo>
                    <a:pt x="268511" y="92370"/>
                    <a:pt x="277411" y="101168"/>
                    <a:pt x="277411" y="112098"/>
                  </a:cubicBezTo>
                  <a:lnTo>
                    <a:pt x="277411" y="329729"/>
                  </a:lnTo>
                  <a:lnTo>
                    <a:pt x="495281" y="329729"/>
                  </a:lnTo>
                  <a:cubicBezTo>
                    <a:pt x="506228" y="329729"/>
                    <a:pt x="515128" y="338616"/>
                    <a:pt x="515128" y="349546"/>
                  </a:cubicBezTo>
                  <a:cubicBezTo>
                    <a:pt x="515128" y="491286"/>
                    <a:pt x="399607" y="606722"/>
                    <a:pt x="257564" y="606722"/>
                  </a:cubicBezTo>
                  <a:cubicBezTo>
                    <a:pt x="115521" y="606722"/>
                    <a:pt x="0" y="491286"/>
                    <a:pt x="0" y="349546"/>
                  </a:cubicBezTo>
                  <a:cubicBezTo>
                    <a:pt x="0" y="207717"/>
                    <a:pt x="115521" y="92370"/>
                    <a:pt x="257564" y="92370"/>
                  </a:cubicBezTo>
                  <a:close/>
                  <a:moveTo>
                    <a:pt x="350027" y="0"/>
                  </a:moveTo>
                  <a:cubicBezTo>
                    <a:pt x="492007" y="0"/>
                    <a:pt x="607639" y="115367"/>
                    <a:pt x="607639" y="257220"/>
                  </a:cubicBezTo>
                  <a:cubicBezTo>
                    <a:pt x="607639" y="268152"/>
                    <a:pt x="598737" y="277040"/>
                    <a:pt x="587788" y="277040"/>
                  </a:cubicBezTo>
                  <a:lnTo>
                    <a:pt x="350027" y="277040"/>
                  </a:lnTo>
                  <a:cubicBezTo>
                    <a:pt x="339078" y="277040"/>
                    <a:pt x="330176" y="268152"/>
                    <a:pt x="330176" y="257220"/>
                  </a:cubicBezTo>
                  <a:lnTo>
                    <a:pt x="330176" y="19820"/>
                  </a:lnTo>
                  <a:cubicBezTo>
                    <a:pt x="330176" y="8888"/>
                    <a:pt x="339078" y="0"/>
                    <a:pt x="3500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5" name="îṣľiḓè"/>
            <p:cNvSpPr/>
            <p:nvPr/>
          </p:nvSpPr>
          <p:spPr bwMode="auto">
            <a:xfrm>
              <a:off x="4471521" y="1860106"/>
              <a:ext cx="353485" cy="240234"/>
            </a:xfrm>
            <a:custGeom>
              <a:avLst/>
              <a:gdLst>
                <a:gd name="connsiteX0" fmla="*/ 437011 w 604816"/>
                <a:gd name="connsiteY0" fmla="*/ 83550 h 411044"/>
                <a:gd name="connsiteX1" fmla="*/ 604816 w 604816"/>
                <a:gd name="connsiteY1" fmla="*/ 214450 h 411044"/>
                <a:gd name="connsiteX2" fmla="*/ 539177 w 604816"/>
                <a:gd name="connsiteY2" fmla="*/ 317799 h 411044"/>
                <a:gd name="connsiteX3" fmla="*/ 523523 w 604816"/>
                <a:gd name="connsiteY3" fmla="*/ 340690 h 411044"/>
                <a:gd name="connsiteX4" fmla="*/ 528878 w 604816"/>
                <a:gd name="connsiteY4" fmla="*/ 400177 h 411044"/>
                <a:gd name="connsiteX5" fmla="*/ 462004 w 604816"/>
                <a:gd name="connsiteY5" fmla="*/ 353300 h 411044"/>
                <a:gd name="connsiteX6" fmla="*/ 440033 w 604816"/>
                <a:gd name="connsiteY6" fmla="*/ 345213 h 411044"/>
                <a:gd name="connsiteX7" fmla="*/ 437011 w 604816"/>
                <a:gd name="connsiteY7" fmla="*/ 345350 h 411044"/>
                <a:gd name="connsiteX8" fmla="*/ 338279 w 604816"/>
                <a:gd name="connsiteY8" fmla="*/ 319992 h 411044"/>
                <a:gd name="connsiteX9" fmla="*/ 269207 w 604816"/>
                <a:gd name="connsiteY9" fmla="*/ 214450 h 411044"/>
                <a:gd name="connsiteX10" fmla="*/ 272091 w 604816"/>
                <a:gd name="connsiteY10" fmla="*/ 190189 h 411044"/>
                <a:gd name="connsiteX11" fmla="*/ 280467 w 604816"/>
                <a:gd name="connsiteY11" fmla="*/ 167299 h 411044"/>
                <a:gd name="connsiteX12" fmla="*/ 342948 w 604816"/>
                <a:gd name="connsiteY12" fmla="*/ 106166 h 411044"/>
                <a:gd name="connsiteX13" fmla="*/ 355581 w 604816"/>
                <a:gd name="connsiteY13" fmla="*/ 100135 h 411044"/>
                <a:gd name="connsiteX14" fmla="*/ 358602 w 604816"/>
                <a:gd name="connsiteY14" fmla="*/ 98765 h 411044"/>
                <a:gd name="connsiteX15" fmla="*/ 417375 w 604816"/>
                <a:gd name="connsiteY15" fmla="*/ 84509 h 411044"/>
                <a:gd name="connsiteX16" fmla="*/ 437011 w 604816"/>
                <a:gd name="connsiteY16" fmla="*/ 83550 h 411044"/>
                <a:gd name="connsiteX17" fmla="*/ 213353 w 604816"/>
                <a:gd name="connsiteY17" fmla="*/ 0 h 411044"/>
                <a:gd name="connsiteX18" fmla="*/ 340760 w 604816"/>
                <a:gd name="connsiteY18" fmla="*/ 33580 h 411044"/>
                <a:gd name="connsiteX19" fmla="*/ 331973 w 604816"/>
                <a:gd name="connsiteY19" fmla="*/ 37143 h 411044"/>
                <a:gd name="connsiteX20" fmla="*/ 327031 w 604816"/>
                <a:gd name="connsiteY20" fmla="*/ 39336 h 411044"/>
                <a:gd name="connsiteX21" fmla="*/ 310418 w 604816"/>
                <a:gd name="connsiteY21" fmla="*/ 47423 h 411044"/>
                <a:gd name="connsiteX22" fmla="*/ 306849 w 604816"/>
                <a:gd name="connsiteY22" fmla="*/ 49479 h 411044"/>
                <a:gd name="connsiteX23" fmla="*/ 294630 w 604816"/>
                <a:gd name="connsiteY23" fmla="*/ 56743 h 411044"/>
                <a:gd name="connsiteX24" fmla="*/ 289413 w 604816"/>
                <a:gd name="connsiteY24" fmla="*/ 60307 h 411044"/>
                <a:gd name="connsiteX25" fmla="*/ 279528 w 604816"/>
                <a:gd name="connsiteY25" fmla="*/ 67297 h 411044"/>
                <a:gd name="connsiteX26" fmla="*/ 274585 w 604816"/>
                <a:gd name="connsiteY26" fmla="*/ 71134 h 411044"/>
                <a:gd name="connsiteX27" fmla="*/ 264425 w 604816"/>
                <a:gd name="connsiteY27" fmla="*/ 79906 h 411044"/>
                <a:gd name="connsiteX28" fmla="*/ 261130 w 604816"/>
                <a:gd name="connsiteY28" fmla="*/ 82784 h 411044"/>
                <a:gd name="connsiteX29" fmla="*/ 249186 w 604816"/>
                <a:gd name="connsiteY29" fmla="*/ 95120 h 411044"/>
                <a:gd name="connsiteX30" fmla="*/ 246165 w 604816"/>
                <a:gd name="connsiteY30" fmla="*/ 98683 h 411044"/>
                <a:gd name="connsiteX31" fmla="*/ 238203 w 604816"/>
                <a:gd name="connsiteY31" fmla="*/ 108552 h 411044"/>
                <a:gd name="connsiteX32" fmla="*/ 234770 w 604816"/>
                <a:gd name="connsiteY32" fmla="*/ 113349 h 411044"/>
                <a:gd name="connsiteX33" fmla="*/ 228317 w 604816"/>
                <a:gd name="connsiteY33" fmla="*/ 123080 h 411044"/>
                <a:gd name="connsiteX34" fmla="*/ 225434 w 604816"/>
                <a:gd name="connsiteY34" fmla="*/ 127877 h 411044"/>
                <a:gd name="connsiteX35" fmla="*/ 218844 w 604816"/>
                <a:gd name="connsiteY35" fmla="*/ 140487 h 411044"/>
                <a:gd name="connsiteX36" fmla="*/ 217609 w 604816"/>
                <a:gd name="connsiteY36" fmla="*/ 142954 h 411044"/>
                <a:gd name="connsiteX37" fmla="*/ 211430 w 604816"/>
                <a:gd name="connsiteY37" fmla="*/ 158442 h 411044"/>
                <a:gd name="connsiteX38" fmla="*/ 209920 w 604816"/>
                <a:gd name="connsiteY38" fmla="*/ 163102 h 411044"/>
                <a:gd name="connsiteX39" fmla="*/ 206763 w 604816"/>
                <a:gd name="connsiteY39" fmla="*/ 174752 h 411044"/>
                <a:gd name="connsiteX40" fmla="*/ 205527 w 604816"/>
                <a:gd name="connsiteY40" fmla="*/ 180371 h 411044"/>
                <a:gd name="connsiteX41" fmla="*/ 203467 w 604816"/>
                <a:gd name="connsiteY41" fmla="*/ 192159 h 411044"/>
                <a:gd name="connsiteX42" fmla="*/ 202781 w 604816"/>
                <a:gd name="connsiteY42" fmla="*/ 197367 h 411044"/>
                <a:gd name="connsiteX43" fmla="*/ 201820 w 604816"/>
                <a:gd name="connsiteY43" fmla="*/ 214499 h 411044"/>
                <a:gd name="connsiteX44" fmla="*/ 203467 w 604816"/>
                <a:gd name="connsiteY44" fmla="*/ 236155 h 411044"/>
                <a:gd name="connsiteX45" fmla="*/ 204154 w 604816"/>
                <a:gd name="connsiteY45" fmla="*/ 241637 h 411044"/>
                <a:gd name="connsiteX46" fmla="*/ 208822 w 604816"/>
                <a:gd name="connsiteY46" fmla="*/ 262608 h 411044"/>
                <a:gd name="connsiteX47" fmla="*/ 208959 w 604816"/>
                <a:gd name="connsiteY47" fmla="*/ 263019 h 411044"/>
                <a:gd name="connsiteX48" fmla="*/ 216373 w 604816"/>
                <a:gd name="connsiteY48" fmla="*/ 282893 h 411044"/>
                <a:gd name="connsiteX49" fmla="*/ 218707 w 604816"/>
                <a:gd name="connsiteY49" fmla="*/ 287827 h 411044"/>
                <a:gd name="connsiteX50" fmla="*/ 229004 w 604816"/>
                <a:gd name="connsiteY50" fmla="*/ 307152 h 411044"/>
                <a:gd name="connsiteX51" fmla="*/ 229416 w 604816"/>
                <a:gd name="connsiteY51" fmla="*/ 307700 h 411044"/>
                <a:gd name="connsiteX52" fmla="*/ 242321 w 604816"/>
                <a:gd name="connsiteY52" fmla="*/ 325381 h 411044"/>
                <a:gd name="connsiteX53" fmla="*/ 245616 w 604816"/>
                <a:gd name="connsiteY53" fmla="*/ 329630 h 411044"/>
                <a:gd name="connsiteX54" fmla="*/ 249186 w 604816"/>
                <a:gd name="connsiteY54" fmla="*/ 333742 h 411044"/>
                <a:gd name="connsiteX55" fmla="*/ 213490 w 604816"/>
                <a:gd name="connsiteY55" fmla="*/ 336209 h 411044"/>
                <a:gd name="connsiteX56" fmla="*/ 213353 w 604816"/>
                <a:gd name="connsiteY56" fmla="*/ 336209 h 411044"/>
                <a:gd name="connsiteX57" fmla="*/ 187679 w 604816"/>
                <a:gd name="connsiteY57" fmla="*/ 344159 h 411044"/>
                <a:gd name="connsiteX58" fmla="*/ 87318 w 604816"/>
                <a:gd name="connsiteY58" fmla="*/ 411044 h 411044"/>
                <a:gd name="connsiteX59" fmla="*/ 99674 w 604816"/>
                <a:gd name="connsiteY59" fmla="*/ 324148 h 411044"/>
                <a:gd name="connsiteX60" fmla="*/ 84023 w 604816"/>
                <a:gd name="connsiteY60" fmla="*/ 301259 h 411044"/>
                <a:gd name="connsiteX61" fmla="*/ 0 w 604816"/>
                <a:gd name="connsiteY61" fmla="*/ 168036 h 411044"/>
                <a:gd name="connsiteX62" fmla="*/ 213353 w 604816"/>
                <a:gd name="connsiteY62" fmla="*/ 0 h 4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4816" h="411044">
                  <a:moveTo>
                    <a:pt x="437011" y="83550"/>
                  </a:moveTo>
                  <a:cubicBezTo>
                    <a:pt x="529565" y="83550"/>
                    <a:pt x="604816" y="142215"/>
                    <a:pt x="604816" y="214450"/>
                  </a:cubicBezTo>
                  <a:cubicBezTo>
                    <a:pt x="604816" y="254885"/>
                    <a:pt x="580922" y="292579"/>
                    <a:pt x="539177" y="317799"/>
                  </a:cubicBezTo>
                  <a:cubicBezTo>
                    <a:pt x="530938" y="322871"/>
                    <a:pt x="525308" y="331095"/>
                    <a:pt x="523523" y="340690"/>
                  </a:cubicBezTo>
                  <a:cubicBezTo>
                    <a:pt x="519953" y="360564"/>
                    <a:pt x="522974" y="381125"/>
                    <a:pt x="528878" y="400177"/>
                  </a:cubicBezTo>
                  <a:cubicBezTo>
                    <a:pt x="505122" y="387156"/>
                    <a:pt x="481366" y="370022"/>
                    <a:pt x="462004" y="353300"/>
                  </a:cubicBezTo>
                  <a:cubicBezTo>
                    <a:pt x="455824" y="348091"/>
                    <a:pt x="448134" y="345213"/>
                    <a:pt x="440033" y="345213"/>
                  </a:cubicBezTo>
                  <a:cubicBezTo>
                    <a:pt x="438934" y="345213"/>
                    <a:pt x="437835" y="345350"/>
                    <a:pt x="437011" y="345350"/>
                  </a:cubicBezTo>
                  <a:cubicBezTo>
                    <a:pt x="401308" y="345350"/>
                    <a:pt x="367253" y="336577"/>
                    <a:pt x="338279" y="319992"/>
                  </a:cubicBezTo>
                  <a:cubicBezTo>
                    <a:pt x="295023" y="295183"/>
                    <a:pt x="269207" y="255844"/>
                    <a:pt x="269207" y="214450"/>
                  </a:cubicBezTo>
                  <a:cubicBezTo>
                    <a:pt x="269207" y="206089"/>
                    <a:pt x="270168" y="198002"/>
                    <a:pt x="272091" y="190189"/>
                  </a:cubicBezTo>
                  <a:cubicBezTo>
                    <a:pt x="274013" y="182239"/>
                    <a:pt x="276760" y="174563"/>
                    <a:pt x="280467" y="167299"/>
                  </a:cubicBezTo>
                  <a:cubicBezTo>
                    <a:pt x="292826" y="142352"/>
                    <a:pt x="314797" y="121107"/>
                    <a:pt x="342948" y="106166"/>
                  </a:cubicBezTo>
                  <a:cubicBezTo>
                    <a:pt x="347067" y="103973"/>
                    <a:pt x="351187" y="102054"/>
                    <a:pt x="355581" y="100135"/>
                  </a:cubicBezTo>
                  <a:cubicBezTo>
                    <a:pt x="356542" y="99724"/>
                    <a:pt x="357503" y="99176"/>
                    <a:pt x="358602" y="98765"/>
                  </a:cubicBezTo>
                  <a:cubicBezTo>
                    <a:pt x="376454" y="91363"/>
                    <a:pt x="396228" y="86428"/>
                    <a:pt x="417375" y="84509"/>
                  </a:cubicBezTo>
                  <a:cubicBezTo>
                    <a:pt x="423829" y="83824"/>
                    <a:pt x="430283" y="83550"/>
                    <a:pt x="437011" y="83550"/>
                  </a:cubicBezTo>
                  <a:close/>
                  <a:moveTo>
                    <a:pt x="213353" y="0"/>
                  </a:moveTo>
                  <a:cubicBezTo>
                    <a:pt x="259757" y="0"/>
                    <a:pt x="304377" y="12061"/>
                    <a:pt x="340760" y="33580"/>
                  </a:cubicBezTo>
                  <a:cubicBezTo>
                    <a:pt x="337740" y="34676"/>
                    <a:pt x="334856" y="36047"/>
                    <a:pt x="331973" y="37143"/>
                  </a:cubicBezTo>
                  <a:cubicBezTo>
                    <a:pt x="330326" y="37966"/>
                    <a:pt x="328678" y="38514"/>
                    <a:pt x="327031" y="39336"/>
                  </a:cubicBezTo>
                  <a:cubicBezTo>
                    <a:pt x="321264" y="41803"/>
                    <a:pt x="315773" y="44545"/>
                    <a:pt x="310418" y="47423"/>
                  </a:cubicBezTo>
                  <a:cubicBezTo>
                    <a:pt x="309183" y="48108"/>
                    <a:pt x="308084" y="48793"/>
                    <a:pt x="306849" y="49479"/>
                  </a:cubicBezTo>
                  <a:cubicBezTo>
                    <a:pt x="302730" y="51809"/>
                    <a:pt x="298611" y="54139"/>
                    <a:pt x="294630" y="56743"/>
                  </a:cubicBezTo>
                  <a:cubicBezTo>
                    <a:pt x="292845" y="57839"/>
                    <a:pt x="291060" y="59073"/>
                    <a:pt x="289413" y="60307"/>
                  </a:cubicBezTo>
                  <a:cubicBezTo>
                    <a:pt x="285980" y="62500"/>
                    <a:pt x="282685" y="64830"/>
                    <a:pt x="279528" y="67297"/>
                  </a:cubicBezTo>
                  <a:cubicBezTo>
                    <a:pt x="277880" y="68530"/>
                    <a:pt x="276233" y="69901"/>
                    <a:pt x="274585" y="71134"/>
                  </a:cubicBezTo>
                  <a:cubicBezTo>
                    <a:pt x="271015" y="74013"/>
                    <a:pt x="267720" y="76891"/>
                    <a:pt x="264425" y="79906"/>
                  </a:cubicBezTo>
                  <a:cubicBezTo>
                    <a:pt x="263327" y="80866"/>
                    <a:pt x="262229" y="81825"/>
                    <a:pt x="261130" y="82784"/>
                  </a:cubicBezTo>
                  <a:cubicBezTo>
                    <a:pt x="257012" y="86759"/>
                    <a:pt x="253030" y="90871"/>
                    <a:pt x="249186" y="95120"/>
                  </a:cubicBezTo>
                  <a:cubicBezTo>
                    <a:pt x="248088" y="96216"/>
                    <a:pt x="247264" y="97450"/>
                    <a:pt x="246165" y="98683"/>
                  </a:cubicBezTo>
                  <a:cubicBezTo>
                    <a:pt x="243420" y="101836"/>
                    <a:pt x="240811" y="105125"/>
                    <a:pt x="238203" y="108552"/>
                  </a:cubicBezTo>
                  <a:cubicBezTo>
                    <a:pt x="237104" y="110197"/>
                    <a:pt x="235869" y="111704"/>
                    <a:pt x="234770" y="113349"/>
                  </a:cubicBezTo>
                  <a:cubicBezTo>
                    <a:pt x="232573" y="116501"/>
                    <a:pt x="230377" y="119791"/>
                    <a:pt x="228317" y="123080"/>
                  </a:cubicBezTo>
                  <a:cubicBezTo>
                    <a:pt x="227356" y="124725"/>
                    <a:pt x="226395" y="126233"/>
                    <a:pt x="225434" y="127877"/>
                  </a:cubicBezTo>
                  <a:cubicBezTo>
                    <a:pt x="223100" y="132126"/>
                    <a:pt x="220904" y="136238"/>
                    <a:pt x="218844" y="140487"/>
                  </a:cubicBezTo>
                  <a:cubicBezTo>
                    <a:pt x="218432" y="141309"/>
                    <a:pt x="218021" y="142132"/>
                    <a:pt x="217609" y="142954"/>
                  </a:cubicBezTo>
                  <a:cubicBezTo>
                    <a:pt x="215275" y="148025"/>
                    <a:pt x="213215" y="153233"/>
                    <a:pt x="211430" y="158442"/>
                  </a:cubicBezTo>
                  <a:cubicBezTo>
                    <a:pt x="210881" y="159949"/>
                    <a:pt x="210469" y="161457"/>
                    <a:pt x="209920" y="163102"/>
                  </a:cubicBezTo>
                  <a:cubicBezTo>
                    <a:pt x="208685" y="166940"/>
                    <a:pt x="207724" y="170777"/>
                    <a:pt x="206763" y="174752"/>
                  </a:cubicBezTo>
                  <a:cubicBezTo>
                    <a:pt x="206213" y="176671"/>
                    <a:pt x="205801" y="178453"/>
                    <a:pt x="205527" y="180371"/>
                  </a:cubicBezTo>
                  <a:cubicBezTo>
                    <a:pt x="204703" y="184209"/>
                    <a:pt x="204017" y="188184"/>
                    <a:pt x="203467" y="192159"/>
                  </a:cubicBezTo>
                  <a:cubicBezTo>
                    <a:pt x="203193" y="193940"/>
                    <a:pt x="202918" y="195585"/>
                    <a:pt x="202781" y="197367"/>
                  </a:cubicBezTo>
                  <a:cubicBezTo>
                    <a:pt x="202232" y="203123"/>
                    <a:pt x="201820" y="208743"/>
                    <a:pt x="201820" y="214499"/>
                  </a:cubicBezTo>
                  <a:cubicBezTo>
                    <a:pt x="201820" y="221901"/>
                    <a:pt x="202506" y="229028"/>
                    <a:pt x="203467" y="236155"/>
                  </a:cubicBezTo>
                  <a:cubicBezTo>
                    <a:pt x="203605" y="238074"/>
                    <a:pt x="203879" y="239719"/>
                    <a:pt x="204154" y="241637"/>
                  </a:cubicBezTo>
                  <a:cubicBezTo>
                    <a:pt x="205390" y="248627"/>
                    <a:pt x="206763" y="255755"/>
                    <a:pt x="208822" y="262608"/>
                  </a:cubicBezTo>
                  <a:cubicBezTo>
                    <a:pt x="208822" y="262745"/>
                    <a:pt x="208959" y="262882"/>
                    <a:pt x="208959" y="263019"/>
                  </a:cubicBezTo>
                  <a:cubicBezTo>
                    <a:pt x="211019" y="269735"/>
                    <a:pt x="213627" y="276451"/>
                    <a:pt x="216373" y="282893"/>
                  </a:cubicBezTo>
                  <a:cubicBezTo>
                    <a:pt x="217197" y="284537"/>
                    <a:pt x="217883" y="286182"/>
                    <a:pt x="218707" y="287827"/>
                  </a:cubicBezTo>
                  <a:cubicBezTo>
                    <a:pt x="221727" y="294406"/>
                    <a:pt x="225160" y="300847"/>
                    <a:pt x="229004" y="307152"/>
                  </a:cubicBezTo>
                  <a:cubicBezTo>
                    <a:pt x="229141" y="307289"/>
                    <a:pt x="229278" y="307563"/>
                    <a:pt x="229416" y="307700"/>
                  </a:cubicBezTo>
                  <a:cubicBezTo>
                    <a:pt x="233260" y="313731"/>
                    <a:pt x="237653" y="319625"/>
                    <a:pt x="242321" y="325381"/>
                  </a:cubicBezTo>
                  <a:cubicBezTo>
                    <a:pt x="243420" y="326752"/>
                    <a:pt x="244518" y="328122"/>
                    <a:pt x="245616" y="329630"/>
                  </a:cubicBezTo>
                  <a:cubicBezTo>
                    <a:pt x="246852" y="331001"/>
                    <a:pt x="247950" y="332371"/>
                    <a:pt x="249186" y="333742"/>
                  </a:cubicBezTo>
                  <a:cubicBezTo>
                    <a:pt x="237379" y="335387"/>
                    <a:pt x="225572" y="336209"/>
                    <a:pt x="213490" y="336209"/>
                  </a:cubicBezTo>
                  <a:lnTo>
                    <a:pt x="213353" y="336209"/>
                  </a:lnTo>
                  <a:cubicBezTo>
                    <a:pt x="204154" y="335661"/>
                    <a:pt x="194681" y="337991"/>
                    <a:pt x="187679" y="344159"/>
                  </a:cubicBezTo>
                  <a:cubicBezTo>
                    <a:pt x="158847" y="368692"/>
                    <a:pt x="122602" y="394323"/>
                    <a:pt x="87318" y="411044"/>
                  </a:cubicBezTo>
                  <a:cubicBezTo>
                    <a:pt x="97890" y="384317"/>
                    <a:pt x="105029" y="353479"/>
                    <a:pt x="99674" y="324148"/>
                  </a:cubicBezTo>
                  <a:cubicBezTo>
                    <a:pt x="98027" y="314691"/>
                    <a:pt x="92261" y="306330"/>
                    <a:pt x="84023" y="301259"/>
                  </a:cubicBezTo>
                  <a:cubicBezTo>
                    <a:pt x="30616" y="268912"/>
                    <a:pt x="0" y="220393"/>
                    <a:pt x="0" y="168036"/>
                  </a:cubicBezTo>
                  <a:cubicBezTo>
                    <a:pt x="0" y="75383"/>
                    <a:pt x="95693" y="0"/>
                    <a:pt x="21335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6" name="iṧḷíde"/>
            <p:cNvSpPr/>
            <p:nvPr/>
          </p:nvSpPr>
          <p:spPr bwMode="auto">
            <a:xfrm>
              <a:off x="3875298" y="3251795"/>
              <a:ext cx="340948" cy="340433"/>
            </a:xfrm>
            <a:custGeom>
              <a:avLst/>
              <a:gdLst>
                <a:gd name="T0" fmla="*/ 3413 w 6827"/>
                <a:gd name="T1" fmla="*/ 0 h 6827"/>
                <a:gd name="T2" fmla="*/ 0 w 6827"/>
                <a:gd name="T3" fmla="*/ 3413 h 6827"/>
                <a:gd name="T4" fmla="*/ 3413 w 6827"/>
                <a:gd name="T5" fmla="*/ 6827 h 6827"/>
                <a:gd name="T6" fmla="*/ 6827 w 6827"/>
                <a:gd name="T7" fmla="*/ 3413 h 6827"/>
                <a:gd name="T8" fmla="*/ 3413 w 6827"/>
                <a:gd name="T9" fmla="*/ 0 h 6827"/>
                <a:gd name="T10" fmla="*/ 5017 w 6827"/>
                <a:gd name="T11" fmla="*/ 3033 h 6827"/>
                <a:gd name="T12" fmla="*/ 3431 w 6827"/>
                <a:gd name="T13" fmla="*/ 4619 h 6827"/>
                <a:gd name="T14" fmla="*/ 2802 w 6827"/>
                <a:gd name="T15" fmla="*/ 4619 h 6827"/>
                <a:gd name="T16" fmla="*/ 1884 w 6827"/>
                <a:gd name="T17" fmla="*/ 3701 h 6827"/>
                <a:gd name="T18" fmla="*/ 1884 w 6827"/>
                <a:gd name="T19" fmla="*/ 3072 h 6827"/>
                <a:gd name="T20" fmla="*/ 2514 w 6827"/>
                <a:gd name="T21" fmla="*/ 3072 h 6827"/>
                <a:gd name="T22" fmla="*/ 3117 w 6827"/>
                <a:gd name="T23" fmla="*/ 3674 h 6827"/>
                <a:gd name="T24" fmla="*/ 4387 w 6827"/>
                <a:gd name="T25" fmla="*/ 2404 h 6827"/>
                <a:gd name="T26" fmla="*/ 5017 w 6827"/>
                <a:gd name="T27" fmla="*/ 2404 h 6827"/>
                <a:gd name="T28" fmla="*/ 5017 w 6827"/>
                <a:gd name="T29" fmla="*/ 3033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27" h="6827">
                  <a:moveTo>
                    <a:pt x="3413" y="0"/>
                  </a:moveTo>
                  <a:cubicBezTo>
                    <a:pt x="1531" y="0"/>
                    <a:pt x="0" y="1531"/>
                    <a:pt x="0" y="3413"/>
                  </a:cubicBezTo>
                  <a:cubicBezTo>
                    <a:pt x="0" y="5295"/>
                    <a:pt x="1531" y="6827"/>
                    <a:pt x="3413" y="6827"/>
                  </a:cubicBezTo>
                  <a:cubicBezTo>
                    <a:pt x="5296" y="6827"/>
                    <a:pt x="6827" y="5295"/>
                    <a:pt x="6827" y="3413"/>
                  </a:cubicBezTo>
                  <a:cubicBezTo>
                    <a:pt x="6827" y="1531"/>
                    <a:pt x="5296" y="0"/>
                    <a:pt x="3413" y="0"/>
                  </a:cubicBezTo>
                  <a:close/>
                  <a:moveTo>
                    <a:pt x="5017" y="3033"/>
                  </a:moveTo>
                  <a:lnTo>
                    <a:pt x="3431" y="4619"/>
                  </a:lnTo>
                  <a:cubicBezTo>
                    <a:pt x="3257" y="4792"/>
                    <a:pt x="2976" y="4792"/>
                    <a:pt x="2802" y="4619"/>
                  </a:cubicBezTo>
                  <a:lnTo>
                    <a:pt x="1884" y="3701"/>
                  </a:lnTo>
                  <a:cubicBezTo>
                    <a:pt x="1710" y="3527"/>
                    <a:pt x="1710" y="3245"/>
                    <a:pt x="1884" y="3072"/>
                  </a:cubicBezTo>
                  <a:cubicBezTo>
                    <a:pt x="2058" y="2898"/>
                    <a:pt x="2340" y="2898"/>
                    <a:pt x="2514" y="3072"/>
                  </a:cubicBezTo>
                  <a:lnTo>
                    <a:pt x="3117" y="3674"/>
                  </a:lnTo>
                  <a:lnTo>
                    <a:pt x="4387" y="2404"/>
                  </a:lnTo>
                  <a:cubicBezTo>
                    <a:pt x="4561" y="2230"/>
                    <a:pt x="4843" y="2230"/>
                    <a:pt x="5017" y="2404"/>
                  </a:cubicBezTo>
                  <a:cubicBezTo>
                    <a:pt x="5190" y="2578"/>
                    <a:pt x="5190" y="2859"/>
                    <a:pt x="5017" y="30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7" name="ïslíḓé"/>
            <p:cNvSpPr/>
            <p:nvPr/>
          </p:nvSpPr>
          <p:spPr bwMode="auto">
            <a:xfrm>
              <a:off x="7360651" y="1810393"/>
              <a:ext cx="343455" cy="339662"/>
            </a:xfrm>
            <a:custGeom>
              <a:avLst/>
              <a:gdLst>
                <a:gd name="connsiteX0" fmla="*/ 466437 w 600511"/>
                <a:gd name="connsiteY0" fmla="*/ 421770 h 593879"/>
                <a:gd name="connsiteX1" fmla="*/ 504684 w 600511"/>
                <a:gd name="connsiteY1" fmla="*/ 459981 h 593879"/>
                <a:gd name="connsiteX2" fmla="*/ 466437 w 600511"/>
                <a:gd name="connsiteY2" fmla="*/ 498192 h 593879"/>
                <a:gd name="connsiteX3" fmla="*/ 428190 w 600511"/>
                <a:gd name="connsiteY3" fmla="*/ 459981 h 593879"/>
                <a:gd name="connsiteX4" fmla="*/ 466437 w 600511"/>
                <a:gd name="connsiteY4" fmla="*/ 421770 h 593879"/>
                <a:gd name="connsiteX5" fmla="*/ 453390 w 600511"/>
                <a:gd name="connsiteY5" fmla="*/ 375066 h 593879"/>
                <a:gd name="connsiteX6" fmla="*/ 421127 w 600511"/>
                <a:gd name="connsiteY6" fmla="*/ 386990 h 593879"/>
                <a:gd name="connsiteX7" fmla="*/ 418868 w 600511"/>
                <a:gd name="connsiteY7" fmla="*/ 392146 h 593879"/>
                <a:gd name="connsiteX8" fmla="*/ 424031 w 600511"/>
                <a:gd name="connsiteY8" fmla="*/ 406325 h 593879"/>
                <a:gd name="connsiteX9" fmla="*/ 423385 w 600511"/>
                <a:gd name="connsiteY9" fmla="*/ 411481 h 593879"/>
                <a:gd name="connsiteX10" fmla="*/ 416287 w 600511"/>
                <a:gd name="connsiteY10" fmla="*/ 413737 h 593879"/>
                <a:gd name="connsiteX11" fmla="*/ 402414 w 600511"/>
                <a:gd name="connsiteY11" fmla="*/ 407292 h 593879"/>
                <a:gd name="connsiteX12" fmla="*/ 397252 w 600511"/>
                <a:gd name="connsiteY12" fmla="*/ 409226 h 593879"/>
                <a:gd name="connsiteX13" fmla="*/ 383056 w 600511"/>
                <a:gd name="connsiteY13" fmla="*/ 440485 h 593879"/>
                <a:gd name="connsiteX14" fmla="*/ 384669 w 600511"/>
                <a:gd name="connsiteY14" fmla="*/ 445318 h 593879"/>
                <a:gd name="connsiteX15" fmla="*/ 398542 w 600511"/>
                <a:gd name="connsiteY15" fmla="*/ 451764 h 593879"/>
                <a:gd name="connsiteX16" fmla="*/ 401769 w 600511"/>
                <a:gd name="connsiteY16" fmla="*/ 455953 h 593879"/>
                <a:gd name="connsiteX17" fmla="*/ 398220 w 600511"/>
                <a:gd name="connsiteY17" fmla="*/ 462720 h 593879"/>
                <a:gd name="connsiteX18" fmla="*/ 384024 w 600511"/>
                <a:gd name="connsiteY18" fmla="*/ 467876 h 593879"/>
                <a:gd name="connsiteX19" fmla="*/ 381766 w 600511"/>
                <a:gd name="connsiteY19" fmla="*/ 472710 h 593879"/>
                <a:gd name="connsiteX20" fmla="*/ 393380 w 600511"/>
                <a:gd name="connsiteY20" fmla="*/ 504936 h 593879"/>
                <a:gd name="connsiteX21" fmla="*/ 398542 w 600511"/>
                <a:gd name="connsiteY21" fmla="*/ 507192 h 593879"/>
                <a:gd name="connsiteX22" fmla="*/ 412738 w 600511"/>
                <a:gd name="connsiteY22" fmla="*/ 502036 h 593879"/>
                <a:gd name="connsiteX23" fmla="*/ 417900 w 600511"/>
                <a:gd name="connsiteY23" fmla="*/ 502680 h 593879"/>
                <a:gd name="connsiteX24" fmla="*/ 420159 w 600511"/>
                <a:gd name="connsiteY24" fmla="*/ 510092 h 593879"/>
                <a:gd name="connsiteX25" fmla="*/ 413706 w 600511"/>
                <a:gd name="connsiteY25" fmla="*/ 523949 h 593879"/>
                <a:gd name="connsiteX26" fmla="*/ 415642 w 600511"/>
                <a:gd name="connsiteY26" fmla="*/ 528783 h 593879"/>
                <a:gd name="connsiteX27" fmla="*/ 446937 w 600511"/>
                <a:gd name="connsiteY27" fmla="*/ 543285 h 593879"/>
                <a:gd name="connsiteX28" fmla="*/ 451777 w 600511"/>
                <a:gd name="connsiteY28" fmla="*/ 541351 h 593879"/>
                <a:gd name="connsiteX29" fmla="*/ 458230 w 600511"/>
                <a:gd name="connsiteY29" fmla="*/ 527494 h 593879"/>
                <a:gd name="connsiteX30" fmla="*/ 462424 w 600511"/>
                <a:gd name="connsiteY30" fmla="*/ 524272 h 593879"/>
                <a:gd name="connsiteX31" fmla="*/ 469199 w 600511"/>
                <a:gd name="connsiteY31" fmla="*/ 528139 h 593879"/>
                <a:gd name="connsiteX32" fmla="*/ 474361 w 600511"/>
                <a:gd name="connsiteY32" fmla="*/ 542318 h 593879"/>
                <a:gd name="connsiteX33" fmla="*/ 479201 w 600511"/>
                <a:gd name="connsiteY33" fmla="*/ 544574 h 593879"/>
                <a:gd name="connsiteX34" fmla="*/ 511464 w 600511"/>
                <a:gd name="connsiteY34" fmla="*/ 532650 h 593879"/>
                <a:gd name="connsiteX35" fmla="*/ 513723 w 600511"/>
                <a:gd name="connsiteY35" fmla="*/ 527816 h 593879"/>
                <a:gd name="connsiteX36" fmla="*/ 508560 w 600511"/>
                <a:gd name="connsiteY36" fmla="*/ 513315 h 593879"/>
                <a:gd name="connsiteX37" fmla="*/ 509206 w 600511"/>
                <a:gd name="connsiteY37" fmla="*/ 508159 h 593879"/>
                <a:gd name="connsiteX38" fmla="*/ 516626 w 600511"/>
                <a:gd name="connsiteY38" fmla="*/ 506225 h 593879"/>
                <a:gd name="connsiteX39" fmla="*/ 530500 w 600511"/>
                <a:gd name="connsiteY39" fmla="*/ 512348 h 593879"/>
                <a:gd name="connsiteX40" fmla="*/ 535339 w 600511"/>
                <a:gd name="connsiteY40" fmla="*/ 510737 h 593879"/>
                <a:gd name="connsiteX41" fmla="*/ 549858 w 600511"/>
                <a:gd name="connsiteY41" fmla="*/ 479478 h 593879"/>
                <a:gd name="connsiteX42" fmla="*/ 547922 w 600511"/>
                <a:gd name="connsiteY42" fmla="*/ 474322 h 593879"/>
                <a:gd name="connsiteX43" fmla="*/ 534049 w 600511"/>
                <a:gd name="connsiteY43" fmla="*/ 467876 h 593879"/>
                <a:gd name="connsiteX44" fmla="*/ 531145 w 600511"/>
                <a:gd name="connsiteY44" fmla="*/ 461109 h 593879"/>
                <a:gd name="connsiteX45" fmla="*/ 534694 w 600511"/>
                <a:gd name="connsiteY45" fmla="*/ 457242 h 593879"/>
                <a:gd name="connsiteX46" fmla="*/ 548890 w 600511"/>
                <a:gd name="connsiteY46" fmla="*/ 451764 h 593879"/>
                <a:gd name="connsiteX47" fmla="*/ 551148 w 600511"/>
                <a:gd name="connsiteY47" fmla="*/ 446930 h 593879"/>
                <a:gd name="connsiteX48" fmla="*/ 539211 w 600511"/>
                <a:gd name="connsiteY48" fmla="*/ 414704 h 593879"/>
                <a:gd name="connsiteX49" fmla="*/ 534371 w 600511"/>
                <a:gd name="connsiteY49" fmla="*/ 412448 h 593879"/>
                <a:gd name="connsiteX50" fmla="*/ 520175 w 600511"/>
                <a:gd name="connsiteY50" fmla="*/ 417604 h 593879"/>
                <a:gd name="connsiteX51" fmla="*/ 514691 w 600511"/>
                <a:gd name="connsiteY51" fmla="*/ 416960 h 593879"/>
                <a:gd name="connsiteX52" fmla="*/ 512755 w 600511"/>
                <a:gd name="connsiteY52" fmla="*/ 409548 h 593879"/>
                <a:gd name="connsiteX53" fmla="*/ 518885 w 600511"/>
                <a:gd name="connsiteY53" fmla="*/ 396013 h 593879"/>
                <a:gd name="connsiteX54" fmla="*/ 516949 w 600511"/>
                <a:gd name="connsiteY54" fmla="*/ 390857 h 593879"/>
                <a:gd name="connsiteX55" fmla="*/ 485976 w 600511"/>
                <a:gd name="connsiteY55" fmla="*/ 376355 h 593879"/>
                <a:gd name="connsiteX56" fmla="*/ 480814 w 600511"/>
                <a:gd name="connsiteY56" fmla="*/ 378289 h 593879"/>
                <a:gd name="connsiteX57" fmla="*/ 474361 w 600511"/>
                <a:gd name="connsiteY57" fmla="*/ 392146 h 593879"/>
                <a:gd name="connsiteX58" fmla="*/ 470167 w 600511"/>
                <a:gd name="connsiteY58" fmla="*/ 395368 h 593879"/>
                <a:gd name="connsiteX59" fmla="*/ 463714 w 600511"/>
                <a:gd name="connsiteY59" fmla="*/ 391824 h 593879"/>
                <a:gd name="connsiteX60" fmla="*/ 458230 w 600511"/>
                <a:gd name="connsiteY60" fmla="*/ 377322 h 593879"/>
                <a:gd name="connsiteX61" fmla="*/ 453390 w 600511"/>
                <a:gd name="connsiteY61" fmla="*/ 375066 h 593879"/>
                <a:gd name="connsiteX62" fmla="*/ 0 w 600511"/>
                <a:gd name="connsiteY62" fmla="*/ 372515 h 593879"/>
                <a:gd name="connsiteX63" fmla="*/ 233292 w 600511"/>
                <a:gd name="connsiteY63" fmla="*/ 465626 h 593879"/>
                <a:gd name="connsiteX64" fmla="*/ 305248 w 600511"/>
                <a:gd name="connsiteY64" fmla="*/ 461116 h 593879"/>
                <a:gd name="connsiteX65" fmla="*/ 332998 w 600511"/>
                <a:gd name="connsiteY65" fmla="*/ 549716 h 593879"/>
                <a:gd name="connsiteX66" fmla="*/ 233292 w 600511"/>
                <a:gd name="connsiteY66" fmla="*/ 558737 h 593879"/>
                <a:gd name="connsiteX67" fmla="*/ 0 w 600511"/>
                <a:gd name="connsiteY67" fmla="*/ 465626 h 593879"/>
                <a:gd name="connsiteX68" fmla="*/ 466295 w 600511"/>
                <a:gd name="connsiteY68" fmla="*/ 326083 h 593879"/>
                <a:gd name="connsiteX69" fmla="*/ 600511 w 600511"/>
                <a:gd name="connsiteY69" fmla="*/ 459820 h 593879"/>
                <a:gd name="connsiteX70" fmla="*/ 466295 w 600511"/>
                <a:gd name="connsiteY70" fmla="*/ 593879 h 593879"/>
                <a:gd name="connsiteX71" fmla="*/ 332080 w 600511"/>
                <a:gd name="connsiteY71" fmla="*/ 459820 h 593879"/>
                <a:gd name="connsiteX72" fmla="*/ 466295 w 600511"/>
                <a:gd name="connsiteY72" fmla="*/ 326083 h 593879"/>
                <a:gd name="connsiteX73" fmla="*/ 0 w 600511"/>
                <a:gd name="connsiteY73" fmla="*/ 232654 h 593879"/>
                <a:gd name="connsiteX74" fmla="*/ 233309 w 600511"/>
                <a:gd name="connsiteY74" fmla="*/ 326103 h 593879"/>
                <a:gd name="connsiteX75" fmla="*/ 466296 w 600511"/>
                <a:gd name="connsiteY75" fmla="*/ 232654 h 593879"/>
                <a:gd name="connsiteX76" fmla="*/ 466296 w 600511"/>
                <a:gd name="connsiteY76" fmla="*/ 299035 h 593879"/>
                <a:gd name="connsiteX77" fmla="*/ 312370 w 600511"/>
                <a:gd name="connsiteY77" fmla="*/ 413429 h 593879"/>
                <a:gd name="connsiteX78" fmla="*/ 233309 w 600511"/>
                <a:gd name="connsiteY78" fmla="*/ 419229 h 593879"/>
                <a:gd name="connsiteX79" fmla="*/ 0 w 600511"/>
                <a:gd name="connsiteY79" fmla="*/ 326103 h 593879"/>
                <a:gd name="connsiteX80" fmla="*/ 233309 w 600511"/>
                <a:gd name="connsiteY80" fmla="*/ 23200 h 593879"/>
                <a:gd name="connsiteX81" fmla="*/ 23234 w 600511"/>
                <a:gd name="connsiteY81" fmla="*/ 93123 h 593879"/>
                <a:gd name="connsiteX82" fmla="*/ 233309 w 600511"/>
                <a:gd name="connsiteY82" fmla="*/ 163046 h 593879"/>
                <a:gd name="connsiteX83" fmla="*/ 443062 w 600511"/>
                <a:gd name="connsiteY83" fmla="*/ 93123 h 593879"/>
                <a:gd name="connsiteX84" fmla="*/ 233309 w 600511"/>
                <a:gd name="connsiteY84" fmla="*/ 23200 h 593879"/>
                <a:gd name="connsiteX85" fmla="*/ 233309 w 600511"/>
                <a:gd name="connsiteY85" fmla="*/ 0 h 593879"/>
                <a:gd name="connsiteX86" fmla="*/ 466296 w 600511"/>
                <a:gd name="connsiteY86" fmla="*/ 93123 h 593879"/>
                <a:gd name="connsiteX87" fmla="*/ 466296 w 600511"/>
                <a:gd name="connsiteY87" fmla="*/ 186246 h 593879"/>
                <a:gd name="connsiteX88" fmla="*/ 233309 w 600511"/>
                <a:gd name="connsiteY88" fmla="*/ 279369 h 593879"/>
                <a:gd name="connsiteX89" fmla="*/ 0 w 600511"/>
                <a:gd name="connsiteY89" fmla="*/ 186246 h 593879"/>
                <a:gd name="connsiteX90" fmla="*/ 0 w 600511"/>
                <a:gd name="connsiteY90" fmla="*/ 93123 h 593879"/>
                <a:gd name="connsiteX91" fmla="*/ 233309 w 600511"/>
                <a:gd name="connsiteY91" fmla="*/ 0 h 5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00511" h="593879">
                  <a:moveTo>
                    <a:pt x="466437" y="421770"/>
                  </a:moveTo>
                  <a:cubicBezTo>
                    <a:pt x="487560" y="421770"/>
                    <a:pt x="504684" y="438878"/>
                    <a:pt x="504684" y="459981"/>
                  </a:cubicBezTo>
                  <a:cubicBezTo>
                    <a:pt x="504684" y="481084"/>
                    <a:pt x="487560" y="498192"/>
                    <a:pt x="466437" y="498192"/>
                  </a:cubicBezTo>
                  <a:cubicBezTo>
                    <a:pt x="445314" y="498192"/>
                    <a:pt x="428190" y="481084"/>
                    <a:pt x="428190" y="459981"/>
                  </a:cubicBezTo>
                  <a:cubicBezTo>
                    <a:pt x="428190" y="438878"/>
                    <a:pt x="445314" y="421770"/>
                    <a:pt x="466437" y="421770"/>
                  </a:cubicBezTo>
                  <a:close/>
                  <a:moveTo>
                    <a:pt x="453390" y="375066"/>
                  </a:moveTo>
                  <a:lnTo>
                    <a:pt x="421127" y="386990"/>
                  </a:lnTo>
                  <a:cubicBezTo>
                    <a:pt x="419191" y="387957"/>
                    <a:pt x="418223" y="389890"/>
                    <a:pt x="418868" y="392146"/>
                  </a:cubicBezTo>
                  <a:lnTo>
                    <a:pt x="424031" y="406325"/>
                  </a:lnTo>
                  <a:cubicBezTo>
                    <a:pt x="424998" y="408259"/>
                    <a:pt x="424676" y="410515"/>
                    <a:pt x="423385" y="411481"/>
                  </a:cubicBezTo>
                  <a:cubicBezTo>
                    <a:pt x="422417" y="412448"/>
                    <a:pt x="418223" y="414382"/>
                    <a:pt x="416287" y="413737"/>
                  </a:cubicBezTo>
                  <a:lnTo>
                    <a:pt x="402414" y="407292"/>
                  </a:lnTo>
                  <a:cubicBezTo>
                    <a:pt x="400478" y="406325"/>
                    <a:pt x="398220" y="407292"/>
                    <a:pt x="397252" y="409226"/>
                  </a:cubicBezTo>
                  <a:lnTo>
                    <a:pt x="383056" y="440485"/>
                  </a:lnTo>
                  <a:cubicBezTo>
                    <a:pt x="382088" y="442096"/>
                    <a:pt x="383056" y="444674"/>
                    <a:pt x="384669" y="445318"/>
                  </a:cubicBezTo>
                  <a:lnTo>
                    <a:pt x="398542" y="451764"/>
                  </a:lnTo>
                  <a:cubicBezTo>
                    <a:pt x="400478" y="452730"/>
                    <a:pt x="402091" y="454664"/>
                    <a:pt x="401769" y="455953"/>
                  </a:cubicBezTo>
                  <a:cubicBezTo>
                    <a:pt x="401769" y="457564"/>
                    <a:pt x="400156" y="462076"/>
                    <a:pt x="398220" y="462720"/>
                  </a:cubicBezTo>
                  <a:lnTo>
                    <a:pt x="384024" y="467876"/>
                  </a:lnTo>
                  <a:cubicBezTo>
                    <a:pt x="382088" y="468521"/>
                    <a:pt x="381120" y="470777"/>
                    <a:pt x="381766" y="472710"/>
                  </a:cubicBezTo>
                  <a:lnTo>
                    <a:pt x="393380" y="504936"/>
                  </a:lnTo>
                  <a:cubicBezTo>
                    <a:pt x="394348" y="506870"/>
                    <a:pt x="396607" y="507836"/>
                    <a:pt x="398542" y="507192"/>
                  </a:cubicBezTo>
                  <a:lnTo>
                    <a:pt x="412738" y="502036"/>
                  </a:lnTo>
                  <a:cubicBezTo>
                    <a:pt x="414674" y="501391"/>
                    <a:pt x="417255" y="501713"/>
                    <a:pt x="417900" y="502680"/>
                  </a:cubicBezTo>
                  <a:cubicBezTo>
                    <a:pt x="418868" y="503969"/>
                    <a:pt x="421127" y="508159"/>
                    <a:pt x="420159" y="510092"/>
                  </a:cubicBezTo>
                  <a:lnTo>
                    <a:pt x="413706" y="523949"/>
                  </a:lnTo>
                  <a:cubicBezTo>
                    <a:pt x="412738" y="525561"/>
                    <a:pt x="413706" y="527816"/>
                    <a:pt x="415642" y="528783"/>
                  </a:cubicBezTo>
                  <a:lnTo>
                    <a:pt x="446937" y="543285"/>
                  </a:lnTo>
                  <a:cubicBezTo>
                    <a:pt x="448873" y="544251"/>
                    <a:pt x="451132" y="543285"/>
                    <a:pt x="451777" y="541351"/>
                  </a:cubicBezTo>
                  <a:lnTo>
                    <a:pt x="458230" y="527494"/>
                  </a:lnTo>
                  <a:cubicBezTo>
                    <a:pt x="459198" y="525561"/>
                    <a:pt x="461133" y="524272"/>
                    <a:pt x="462424" y="524272"/>
                  </a:cubicBezTo>
                  <a:cubicBezTo>
                    <a:pt x="464037" y="524272"/>
                    <a:pt x="468554" y="525883"/>
                    <a:pt x="469199" y="528139"/>
                  </a:cubicBezTo>
                  <a:lnTo>
                    <a:pt x="474361" y="542318"/>
                  </a:lnTo>
                  <a:cubicBezTo>
                    <a:pt x="475007" y="544251"/>
                    <a:pt x="477265" y="545218"/>
                    <a:pt x="479201" y="544574"/>
                  </a:cubicBezTo>
                  <a:lnTo>
                    <a:pt x="511464" y="532650"/>
                  </a:lnTo>
                  <a:cubicBezTo>
                    <a:pt x="513400" y="532006"/>
                    <a:pt x="514368" y="529750"/>
                    <a:pt x="513723" y="527816"/>
                  </a:cubicBezTo>
                  <a:lnTo>
                    <a:pt x="508560" y="513315"/>
                  </a:lnTo>
                  <a:cubicBezTo>
                    <a:pt x="507915" y="511381"/>
                    <a:pt x="508238" y="509125"/>
                    <a:pt x="509206" y="508159"/>
                  </a:cubicBezTo>
                  <a:cubicBezTo>
                    <a:pt x="510496" y="507192"/>
                    <a:pt x="514691" y="505258"/>
                    <a:pt x="516626" y="506225"/>
                  </a:cubicBezTo>
                  <a:lnTo>
                    <a:pt x="530500" y="512348"/>
                  </a:lnTo>
                  <a:cubicBezTo>
                    <a:pt x="532435" y="513315"/>
                    <a:pt x="534694" y="512348"/>
                    <a:pt x="535339" y="510737"/>
                  </a:cubicBezTo>
                  <a:lnTo>
                    <a:pt x="549858" y="479478"/>
                  </a:lnTo>
                  <a:cubicBezTo>
                    <a:pt x="550825" y="477544"/>
                    <a:pt x="549858" y="475288"/>
                    <a:pt x="547922" y="474322"/>
                  </a:cubicBezTo>
                  <a:lnTo>
                    <a:pt x="534049" y="467876"/>
                  </a:lnTo>
                  <a:cubicBezTo>
                    <a:pt x="532113" y="467232"/>
                    <a:pt x="531145" y="462398"/>
                    <a:pt x="531145" y="461109"/>
                  </a:cubicBezTo>
                  <a:cubicBezTo>
                    <a:pt x="531145" y="459498"/>
                    <a:pt x="532435" y="457886"/>
                    <a:pt x="534694" y="457242"/>
                  </a:cubicBezTo>
                  <a:lnTo>
                    <a:pt x="548890" y="451764"/>
                  </a:lnTo>
                  <a:cubicBezTo>
                    <a:pt x="550825" y="451119"/>
                    <a:pt x="551793" y="448863"/>
                    <a:pt x="551148" y="446930"/>
                  </a:cubicBezTo>
                  <a:lnTo>
                    <a:pt x="539211" y="414704"/>
                  </a:lnTo>
                  <a:cubicBezTo>
                    <a:pt x="538565" y="412770"/>
                    <a:pt x="536307" y="411804"/>
                    <a:pt x="534371" y="412448"/>
                  </a:cubicBezTo>
                  <a:lnTo>
                    <a:pt x="520175" y="417604"/>
                  </a:lnTo>
                  <a:cubicBezTo>
                    <a:pt x="517917" y="418571"/>
                    <a:pt x="515658" y="418249"/>
                    <a:pt x="514691" y="416960"/>
                  </a:cubicBezTo>
                  <a:cubicBezTo>
                    <a:pt x="513723" y="415993"/>
                    <a:pt x="511787" y="411481"/>
                    <a:pt x="512755" y="409548"/>
                  </a:cubicBezTo>
                  <a:lnTo>
                    <a:pt x="518885" y="396013"/>
                  </a:lnTo>
                  <a:cubicBezTo>
                    <a:pt x="519853" y="394079"/>
                    <a:pt x="518885" y="391824"/>
                    <a:pt x="516949" y="390857"/>
                  </a:cubicBezTo>
                  <a:lnTo>
                    <a:pt x="485976" y="376355"/>
                  </a:lnTo>
                  <a:cubicBezTo>
                    <a:pt x="484040" y="375711"/>
                    <a:pt x="481782" y="376355"/>
                    <a:pt x="480814" y="378289"/>
                  </a:cubicBezTo>
                  <a:lnTo>
                    <a:pt x="474361" y="392146"/>
                  </a:lnTo>
                  <a:cubicBezTo>
                    <a:pt x="473716" y="394079"/>
                    <a:pt x="471780" y="395691"/>
                    <a:pt x="470167" y="395368"/>
                  </a:cubicBezTo>
                  <a:cubicBezTo>
                    <a:pt x="468877" y="395368"/>
                    <a:pt x="464360" y="393757"/>
                    <a:pt x="463714" y="391824"/>
                  </a:cubicBezTo>
                  <a:lnTo>
                    <a:pt x="458230" y="377322"/>
                  </a:lnTo>
                  <a:cubicBezTo>
                    <a:pt x="457584" y="375389"/>
                    <a:pt x="455326" y="374422"/>
                    <a:pt x="453390" y="375066"/>
                  </a:cubicBezTo>
                  <a:close/>
                  <a:moveTo>
                    <a:pt x="0" y="372515"/>
                  </a:moveTo>
                  <a:cubicBezTo>
                    <a:pt x="0" y="424064"/>
                    <a:pt x="104223" y="465626"/>
                    <a:pt x="233292" y="465626"/>
                  </a:cubicBezTo>
                  <a:cubicBezTo>
                    <a:pt x="258461" y="465626"/>
                    <a:pt x="282661" y="464015"/>
                    <a:pt x="305248" y="461116"/>
                  </a:cubicBezTo>
                  <a:cubicBezTo>
                    <a:pt x="305571" y="493978"/>
                    <a:pt x="315574" y="524264"/>
                    <a:pt x="332998" y="549716"/>
                  </a:cubicBezTo>
                  <a:cubicBezTo>
                    <a:pt x="302667" y="555515"/>
                    <a:pt x="268786" y="558737"/>
                    <a:pt x="233292" y="558737"/>
                  </a:cubicBezTo>
                  <a:cubicBezTo>
                    <a:pt x="104546" y="558737"/>
                    <a:pt x="0" y="517175"/>
                    <a:pt x="0" y="465626"/>
                  </a:cubicBezTo>
                  <a:close/>
                  <a:moveTo>
                    <a:pt x="466295" y="326083"/>
                  </a:moveTo>
                  <a:cubicBezTo>
                    <a:pt x="540501" y="326083"/>
                    <a:pt x="600511" y="386023"/>
                    <a:pt x="600511" y="459820"/>
                  </a:cubicBezTo>
                  <a:cubicBezTo>
                    <a:pt x="600511" y="533939"/>
                    <a:pt x="540501" y="593879"/>
                    <a:pt x="466295" y="593879"/>
                  </a:cubicBezTo>
                  <a:cubicBezTo>
                    <a:pt x="392412" y="593879"/>
                    <a:pt x="332080" y="533939"/>
                    <a:pt x="332080" y="459820"/>
                  </a:cubicBezTo>
                  <a:cubicBezTo>
                    <a:pt x="332080" y="386023"/>
                    <a:pt x="392412" y="326083"/>
                    <a:pt x="466295" y="326083"/>
                  </a:cubicBezTo>
                  <a:close/>
                  <a:moveTo>
                    <a:pt x="0" y="232654"/>
                  </a:moveTo>
                  <a:cubicBezTo>
                    <a:pt x="0" y="284212"/>
                    <a:pt x="104554" y="326103"/>
                    <a:pt x="233309" y="326103"/>
                  </a:cubicBezTo>
                  <a:cubicBezTo>
                    <a:pt x="362065" y="326103"/>
                    <a:pt x="466296" y="284212"/>
                    <a:pt x="466296" y="232654"/>
                  </a:cubicBezTo>
                  <a:lnTo>
                    <a:pt x="466296" y="299035"/>
                  </a:lnTo>
                  <a:cubicBezTo>
                    <a:pt x="393689" y="299035"/>
                    <a:pt x="332377" y="347370"/>
                    <a:pt x="312370" y="413429"/>
                  </a:cubicBezTo>
                  <a:cubicBezTo>
                    <a:pt x="287522" y="416973"/>
                    <a:pt x="261061" y="419229"/>
                    <a:pt x="233309" y="419229"/>
                  </a:cubicBezTo>
                  <a:cubicBezTo>
                    <a:pt x="104231" y="419229"/>
                    <a:pt x="0" y="377338"/>
                    <a:pt x="0" y="326103"/>
                  </a:cubicBezTo>
                  <a:close/>
                  <a:moveTo>
                    <a:pt x="233309" y="23200"/>
                  </a:moveTo>
                  <a:cubicBezTo>
                    <a:pt x="105199" y="23200"/>
                    <a:pt x="23234" y="64445"/>
                    <a:pt x="23234" y="93123"/>
                  </a:cubicBezTo>
                  <a:cubicBezTo>
                    <a:pt x="23234" y="121479"/>
                    <a:pt x="105199" y="163046"/>
                    <a:pt x="233309" y="163046"/>
                  </a:cubicBezTo>
                  <a:cubicBezTo>
                    <a:pt x="361420" y="163046"/>
                    <a:pt x="443062" y="121479"/>
                    <a:pt x="443062" y="93123"/>
                  </a:cubicBezTo>
                  <a:cubicBezTo>
                    <a:pt x="443062" y="64445"/>
                    <a:pt x="361420" y="23200"/>
                    <a:pt x="233309" y="23200"/>
                  </a:cubicBezTo>
                  <a:close/>
                  <a:moveTo>
                    <a:pt x="233309" y="0"/>
                  </a:moveTo>
                  <a:cubicBezTo>
                    <a:pt x="362065" y="0"/>
                    <a:pt x="466296" y="41567"/>
                    <a:pt x="466296" y="93123"/>
                  </a:cubicBezTo>
                  <a:lnTo>
                    <a:pt x="466296" y="186246"/>
                  </a:lnTo>
                  <a:cubicBezTo>
                    <a:pt x="466296" y="237802"/>
                    <a:pt x="362065" y="279369"/>
                    <a:pt x="233309" y="279369"/>
                  </a:cubicBezTo>
                  <a:cubicBezTo>
                    <a:pt x="104231" y="279369"/>
                    <a:pt x="0" y="237802"/>
                    <a:pt x="0" y="186246"/>
                  </a:cubicBezTo>
                  <a:lnTo>
                    <a:pt x="0" y="93123"/>
                  </a:lnTo>
                  <a:cubicBezTo>
                    <a:pt x="0" y="41567"/>
                    <a:pt x="104554" y="0"/>
                    <a:pt x="2333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28" name="iṩļîḋè"/>
            <p:cNvSpPr/>
            <p:nvPr/>
          </p:nvSpPr>
          <p:spPr bwMode="auto">
            <a:xfrm>
              <a:off x="4472794" y="4737435"/>
              <a:ext cx="342202" cy="258842"/>
            </a:xfrm>
            <a:custGeom>
              <a:avLst/>
              <a:gdLst>
                <a:gd name="connsiteX0" fmla="*/ 303150 w 606298"/>
                <a:gd name="connsiteY0" fmla="*/ 172180 h 458605"/>
                <a:gd name="connsiteX1" fmla="*/ 409775 w 606298"/>
                <a:gd name="connsiteY1" fmla="*/ 278664 h 458605"/>
                <a:gd name="connsiteX2" fmla="*/ 303150 w 606298"/>
                <a:gd name="connsiteY2" fmla="*/ 385148 h 458605"/>
                <a:gd name="connsiteX3" fmla="*/ 196525 w 606298"/>
                <a:gd name="connsiteY3" fmla="*/ 278664 h 458605"/>
                <a:gd name="connsiteX4" fmla="*/ 303150 w 606298"/>
                <a:gd name="connsiteY4" fmla="*/ 172180 h 458605"/>
                <a:gd name="connsiteX5" fmla="*/ 303149 w 606298"/>
                <a:gd name="connsiteY5" fmla="*/ 131787 h 458605"/>
                <a:gd name="connsiteX6" fmla="*/ 156060 w 606298"/>
                <a:gd name="connsiteY6" fmla="*/ 278654 h 458605"/>
                <a:gd name="connsiteX7" fmla="*/ 303149 w 606298"/>
                <a:gd name="connsiteY7" fmla="*/ 425430 h 458605"/>
                <a:gd name="connsiteX8" fmla="*/ 450147 w 606298"/>
                <a:gd name="connsiteY8" fmla="*/ 278654 h 458605"/>
                <a:gd name="connsiteX9" fmla="*/ 303149 w 606298"/>
                <a:gd name="connsiteY9" fmla="*/ 131787 h 458605"/>
                <a:gd name="connsiteX10" fmla="*/ 72767 w 606298"/>
                <a:gd name="connsiteY10" fmla="*/ 60502 h 458605"/>
                <a:gd name="connsiteX11" fmla="*/ 60593 w 606298"/>
                <a:gd name="connsiteY11" fmla="*/ 72657 h 458605"/>
                <a:gd name="connsiteX12" fmla="*/ 60593 w 606298"/>
                <a:gd name="connsiteY12" fmla="*/ 98155 h 458605"/>
                <a:gd name="connsiteX13" fmla="*/ 165762 w 606298"/>
                <a:gd name="connsiteY13" fmla="*/ 98155 h 458605"/>
                <a:gd name="connsiteX14" fmla="*/ 165762 w 606298"/>
                <a:gd name="connsiteY14" fmla="*/ 72657 h 458605"/>
                <a:gd name="connsiteX15" fmla="*/ 153588 w 606298"/>
                <a:gd name="connsiteY15" fmla="*/ 60502 h 458605"/>
                <a:gd name="connsiteX16" fmla="*/ 72767 w 606298"/>
                <a:gd name="connsiteY16" fmla="*/ 0 h 458605"/>
                <a:gd name="connsiteX17" fmla="*/ 153588 w 606298"/>
                <a:gd name="connsiteY17" fmla="*/ 0 h 458605"/>
                <a:gd name="connsiteX18" fmla="*/ 226355 w 606298"/>
                <a:gd name="connsiteY18" fmla="*/ 72657 h 458605"/>
                <a:gd name="connsiteX19" fmla="*/ 226355 w 606298"/>
                <a:gd name="connsiteY19" fmla="*/ 98612 h 458605"/>
                <a:gd name="connsiteX20" fmla="*/ 417654 w 606298"/>
                <a:gd name="connsiteY20" fmla="*/ 98612 h 458605"/>
                <a:gd name="connsiteX21" fmla="*/ 417654 w 606298"/>
                <a:gd name="connsiteY21" fmla="*/ 74119 h 458605"/>
                <a:gd name="connsiteX22" fmla="*/ 449781 w 606298"/>
                <a:gd name="connsiteY22" fmla="*/ 42041 h 458605"/>
                <a:gd name="connsiteX23" fmla="*/ 506713 w 606298"/>
                <a:gd name="connsiteY23" fmla="*/ 42041 h 458605"/>
                <a:gd name="connsiteX24" fmla="*/ 538932 w 606298"/>
                <a:gd name="connsiteY24" fmla="*/ 74119 h 458605"/>
                <a:gd name="connsiteX25" fmla="*/ 538932 w 606298"/>
                <a:gd name="connsiteY25" fmla="*/ 98612 h 458605"/>
                <a:gd name="connsiteX26" fmla="*/ 546712 w 606298"/>
                <a:gd name="connsiteY26" fmla="*/ 98612 h 458605"/>
                <a:gd name="connsiteX27" fmla="*/ 606298 w 606298"/>
                <a:gd name="connsiteY27" fmla="*/ 158108 h 458605"/>
                <a:gd name="connsiteX28" fmla="*/ 606298 w 606298"/>
                <a:gd name="connsiteY28" fmla="*/ 399109 h 458605"/>
                <a:gd name="connsiteX29" fmla="*/ 546712 w 606298"/>
                <a:gd name="connsiteY29" fmla="*/ 458605 h 458605"/>
                <a:gd name="connsiteX30" fmla="*/ 59495 w 606298"/>
                <a:gd name="connsiteY30" fmla="*/ 458605 h 458605"/>
                <a:gd name="connsiteX31" fmla="*/ 0 w 606298"/>
                <a:gd name="connsiteY31" fmla="*/ 399109 h 458605"/>
                <a:gd name="connsiteX32" fmla="*/ 0 w 606298"/>
                <a:gd name="connsiteY32" fmla="*/ 72657 h 458605"/>
                <a:gd name="connsiteX33" fmla="*/ 72767 w 606298"/>
                <a:gd name="connsiteY33" fmla="*/ 0 h 45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6298" h="458605">
                  <a:moveTo>
                    <a:pt x="303150" y="172180"/>
                  </a:moveTo>
                  <a:cubicBezTo>
                    <a:pt x="362037" y="172180"/>
                    <a:pt x="409775" y="219855"/>
                    <a:pt x="409775" y="278664"/>
                  </a:cubicBezTo>
                  <a:cubicBezTo>
                    <a:pt x="409775" y="337473"/>
                    <a:pt x="362037" y="385148"/>
                    <a:pt x="303150" y="385148"/>
                  </a:cubicBezTo>
                  <a:cubicBezTo>
                    <a:pt x="244263" y="385148"/>
                    <a:pt x="196525" y="337473"/>
                    <a:pt x="196525" y="278664"/>
                  </a:cubicBezTo>
                  <a:cubicBezTo>
                    <a:pt x="196525" y="219855"/>
                    <a:pt x="244263" y="172180"/>
                    <a:pt x="303150" y="172180"/>
                  </a:cubicBezTo>
                  <a:close/>
                  <a:moveTo>
                    <a:pt x="303149" y="131787"/>
                  </a:moveTo>
                  <a:cubicBezTo>
                    <a:pt x="222053" y="131787"/>
                    <a:pt x="156060" y="197681"/>
                    <a:pt x="156060" y="278654"/>
                  </a:cubicBezTo>
                  <a:cubicBezTo>
                    <a:pt x="156060" y="359536"/>
                    <a:pt x="222053" y="425430"/>
                    <a:pt x="303149" y="425430"/>
                  </a:cubicBezTo>
                  <a:cubicBezTo>
                    <a:pt x="384245" y="425430"/>
                    <a:pt x="450147" y="359536"/>
                    <a:pt x="450147" y="278654"/>
                  </a:cubicBezTo>
                  <a:cubicBezTo>
                    <a:pt x="450147" y="197681"/>
                    <a:pt x="384245" y="131787"/>
                    <a:pt x="303149" y="131787"/>
                  </a:cubicBezTo>
                  <a:close/>
                  <a:moveTo>
                    <a:pt x="72767" y="60502"/>
                  </a:moveTo>
                  <a:cubicBezTo>
                    <a:pt x="66085" y="60502"/>
                    <a:pt x="60593" y="65985"/>
                    <a:pt x="60593" y="72657"/>
                  </a:cubicBezTo>
                  <a:lnTo>
                    <a:pt x="60593" y="98155"/>
                  </a:lnTo>
                  <a:lnTo>
                    <a:pt x="165762" y="98155"/>
                  </a:lnTo>
                  <a:lnTo>
                    <a:pt x="165762" y="72657"/>
                  </a:lnTo>
                  <a:cubicBezTo>
                    <a:pt x="165762" y="65985"/>
                    <a:pt x="160270" y="60502"/>
                    <a:pt x="153588" y="60502"/>
                  </a:cubicBezTo>
                  <a:close/>
                  <a:moveTo>
                    <a:pt x="72767" y="0"/>
                  </a:moveTo>
                  <a:lnTo>
                    <a:pt x="153588" y="0"/>
                  </a:lnTo>
                  <a:cubicBezTo>
                    <a:pt x="193770" y="0"/>
                    <a:pt x="226355" y="32536"/>
                    <a:pt x="226355" y="72657"/>
                  </a:cubicBezTo>
                  <a:lnTo>
                    <a:pt x="226355" y="98612"/>
                  </a:lnTo>
                  <a:lnTo>
                    <a:pt x="417654" y="98612"/>
                  </a:lnTo>
                  <a:lnTo>
                    <a:pt x="417654" y="74119"/>
                  </a:lnTo>
                  <a:cubicBezTo>
                    <a:pt x="417654" y="56389"/>
                    <a:pt x="432024" y="42041"/>
                    <a:pt x="449781" y="42041"/>
                  </a:cubicBezTo>
                  <a:lnTo>
                    <a:pt x="506713" y="42041"/>
                  </a:lnTo>
                  <a:cubicBezTo>
                    <a:pt x="524561" y="42041"/>
                    <a:pt x="538932" y="56389"/>
                    <a:pt x="538932" y="74119"/>
                  </a:cubicBezTo>
                  <a:lnTo>
                    <a:pt x="538932" y="98612"/>
                  </a:lnTo>
                  <a:lnTo>
                    <a:pt x="546712" y="98612"/>
                  </a:lnTo>
                  <a:cubicBezTo>
                    <a:pt x="579571" y="98612"/>
                    <a:pt x="606298" y="125299"/>
                    <a:pt x="606298" y="158108"/>
                  </a:cubicBezTo>
                  <a:lnTo>
                    <a:pt x="606298" y="399109"/>
                  </a:lnTo>
                  <a:cubicBezTo>
                    <a:pt x="606298" y="431919"/>
                    <a:pt x="579571" y="458605"/>
                    <a:pt x="546712" y="458605"/>
                  </a:cubicBezTo>
                  <a:lnTo>
                    <a:pt x="59495" y="458605"/>
                  </a:lnTo>
                  <a:cubicBezTo>
                    <a:pt x="26635" y="458605"/>
                    <a:pt x="0" y="431919"/>
                    <a:pt x="0" y="399109"/>
                  </a:cubicBezTo>
                  <a:lnTo>
                    <a:pt x="0" y="72657"/>
                  </a:lnTo>
                  <a:cubicBezTo>
                    <a:pt x="0" y="32536"/>
                    <a:pt x="32585" y="0"/>
                    <a:pt x="727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  <p:sp>
          <p:nvSpPr>
            <p:cNvPr id="30" name="îṩļiḓè"/>
            <p:cNvSpPr/>
            <p:nvPr/>
          </p:nvSpPr>
          <p:spPr>
            <a:xfrm>
              <a:off x="665163" y="1667557"/>
              <a:ext cx="3486183" cy="4675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/>
              <a:r>
                <a:rPr lang="zh-CN" altLang="en-US" sz="2400" dirty="0">
                  <a:solidFill>
                    <a:srgbClr val="0000FF"/>
                  </a:solidFill>
                </a:rPr>
                <a:t>处理机争用</a:t>
              </a:r>
              <a:r>
                <a:rPr lang="zh-CN" altLang="en-US" sz="2400" dirty="0"/>
                <a:t>问题</a:t>
              </a:r>
              <a:endParaRPr lang="en-US" altLang="zh-CN" sz="2400" dirty="0"/>
            </a:p>
          </p:txBody>
        </p:sp>
        <p:sp>
          <p:nvSpPr>
            <p:cNvPr id="33" name="ïṣľîḋê"/>
            <p:cNvSpPr/>
            <p:nvPr/>
          </p:nvSpPr>
          <p:spPr>
            <a:xfrm>
              <a:off x="8029002" y="1667557"/>
              <a:ext cx="3485135" cy="4675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文件的组织和管理</a:t>
              </a:r>
              <a:r>
                <a:rPr lang="zh-CN" altLang="en-US" sz="2400" dirty="0"/>
                <a:t>问题</a:t>
              </a:r>
              <a:endParaRPr lang="en-US" altLang="zh-CN" sz="2400" dirty="0"/>
            </a:p>
          </p:txBody>
        </p:sp>
        <p:sp>
          <p:nvSpPr>
            <p:cNvPr id="35" name="išľïḓe"/>
            <p:cNvSpPr/>
            <p:nvPr/>
          </p:nvSpPr>
          <p:spPr>
            <a:xfrm>
              <a:off x="527899" y="3161434"/>
              <a:ext cx="3019285" cy="4675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Autofit/>
            </a:bodyPr>
            <a:lstStyle/>
            <a:p>
              <a:pPr algn="r"/>
              <a:r>
                <a:rPr lang="zh-CN" altLang="en-US" sz="2400" dirty="0">
                  <a:solidFill>
                    <a:srgbClr val="0000FF"/>
                  </a:solidFill>
                </a:rPr>
                <a:t>内存分配和保护</a:t>
              </a:r>
              <a:r>
                <a:rPr lang="zh-CN" altLang="en-US" sz="2400" dirty="0"/>
                <a:t>问题</a:t>
              </a:r>
              <a:endParaRPr lang="en-US" altLang="zh-CN" sz="2400" dirty="0"/>
            </a:p>
          </p:txBody>
        </p:sp>
        <p:sp>
          <p:nvSpPr>
            <p:cNvPr id="37" name="îṧľïdè"/>
            <p:cNvSpPr/>
            <p:nvPr/>
          </p:nvSpPr>
          <p:spPr>
            <a:xfrm>
              <a:off x="8632118" y="3161434"/>
              <a:ext cx="2882020" cy="4675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作业管理</a:t>
              </a:r>
              <a:r>
                <a:rPr lang="zh-CN" altLang="en-US" sz="2400" dirty="0"/>
                <a:t>问题</a:t>
              </a:r>
              <a:endParaRPr lang="en-US" altLang="zh-CN" sz="2400" dirty="0"/>
            </a:p>
          </p:txBody>
        </p:sp>
        <p:sp>
          <p:nvSpPr>
            <p:cNvPr id="43" name="işľîḓé"/>
            <p:cNvSpPr/>
            <p:nvPr/>
          </p:nvSpPr>
          <p:spPr>
            <a:xfrm>
              <a:off x="665163" y="4708346"/>
              <a:ext cx="3486183" cy="4675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r"/>
              <a:r>
                <a:rPr lang="en-US" altLang="zh-CN" sz="2400" dirty="0">
                  <a:solidFill>
                    <a:srgbClr val="0000FF"/>
                  </a:solidFill>
                </a:rPr>
                <a:t>I/O</a:t>
              </a:r>
              <a:r>
                <a:rPr lang="zh-CN" altLang="en-US" sz="2400" dirty="0">
                  <a:solidFill>
                    <a:srgbClr val="0000FF"/>
                  </a:solidFill>
                </a:rPr>
                <a:t>设备分配</a:t>
              </a:r>
              <a:r>
                <a:rPr lang="zh-CN" altLang="en-US" sz="2400" dirty="0"/>
                <a:t>问题</a:t>
              </a:r>
              <a:endParaRPr lang="en-US" altLang="zh-CN" sz="2400" dirty="0"/>
            </a:p>
          </p:txBody>
        </p:sp>
        <p:sp>
          <p:nvSpPr>
            <p:cNvPr id="41" name="ïśļíde"/>
            <p:cNvSpPr/>
            <p:nvPr/>
          </p:nvSpPr>
          <p:spPr>
            <a:xfrm>
              <a:off x="8029002" y="4708346"/>
              <a:ext cx="3485135" cy="4675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</a:rPr>
                <a:t>用户与系统的接口</a:t>
              </a:r>
              <a:r>
                <a:rPr lang="zh-CN" altLang="en-US" sz="2400" dirty="0"/>
                <a:t>问题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分时系统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742976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分时系统的引入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81725" y="2054341"/>
            <a:ext cx="5161266" cy="3657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用户需要表现在以下几个方面</a:t>
            </a:r>
          </a:p>
          <a:p>
            <a:pPr marL="799465" lvl="3" indent="-4572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人机交互（批处理系统做不到）</a:t>
            </a:r>
          </a:p>
          <a:p>
            <a:pPr marL="799465" lvl="3" indent="-4572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共享主机（感觉独占）</a:t>
            </a:r>
          </a:p>
          <a:p>
            <a:pPr marL="0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定义</a:t>
            </a:r>
          </a:p>
          <a:p>
            <a:pPr marL="799465" lvl="3" indent="-4572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分时系统：在一台</a:t>
            </a:r>
            <a:r>
              <a:rPr lang="zh-CN" altLang="en-US" sz="2200" u="sng" dirty="0"/>
              <a:t>主机</a:t>
            </a:r>
            <a:r>
              <a:rPr lang="zh-CN" altLang="en-US" sz="2200" dirty="0"/>
              <a:t>上连接了多个带有显示器和键盘的终端，同时允许多个用户共享主机中的资源，每个用户都可通过自己的终端以交互方式使用计算机</a:t>
            </a:r>
            <a:endParaRPr lang="en-US" altLang="zh-CN" sz="2200" dirty="0"/>
          </a:p>
        </p:txBody>
      </p:sp>
      <p:sp>
        <p:nvSpPr>
          <p:cNvPr id="7" name="矩形: 圆角 4"/>
          <p:cNvSpPr/>
          <p:nvPr/>
        </p:nvSpPr>
        <p:spPr>
          <a:xfrm>
            <a:off x="6723321" y="1331757"/>
            <a:ext cx="4244439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2.</a:t>
            </a:r>
            <a:r>
              <a:rPr lang="zh-CN" altLang="en-US" sz="2400" dirty="0">
                <a:solidFill>
                  <a:schemeClr val="bg1"/>
                </a:solidFill>
              </a:rPr>
              <a:t>分时系统实现中的</a:t>
            </a:r>
            <a:r>
              <a:rPr lang="zh-CN" altLang="en-US" sz="2400" dirty="0">
                <a:solidFill>
                  <a:srgbClr val="FF0000"/>
                </a:solidFill>
              </a:rPr>
              <a:t>关键问题</a:t>
            </a:r>
          </a:p>
        </p:txBody>
      </p:sp>
      <p:sp>
        <p:nvSpPr>
          <p:cNvPr id="8" name="内容占位符 2"/>
          <p:cNvSpPr txBox="1"/>
          <p:nvPr/>
        </p:nvSpPr>
        <p:spPr>
          <a:xfrm>
            <a:off x="6723321" y="2054341"/>
            <a:ext cx="4978348" cy="29812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400" u="sng" dirty="0"/>
              <a:t>最关键的问题是如何使用户能与自己的作业进行交互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及时接收（多路卡、命令缓冲区）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及时处理</a:t>
            </a:r>
            <a:endParaRPr lang="en-US" altLang="zh-CN" sz="2400" dirty="0"/>
          </a:p>
          <a:p>
            <a:pPr marL="685165" lvl="2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作业直接进入内存</a:t>
            </a:r>
            <a:endParaRPr lang="en-US" altLang="zh-CN" sz="2200" dirty="0"/>
          </a:p>
          <a:p>
            <a:pPr marL="685165" lvl="2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/>
              <a:t>采用轮转运行方式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2991" y="5512904"/>
            <a:ext cx="565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42991" y="5711687"/>
            <a:ext cx="565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分时系统的特征</a:t>
            </a:r>
          </a:p>
        </p:txBody>
      </p:sp>
      <p:grpSp>
        <p:nvGrpSpPr>
          <p:cNvPr id="11" name="21764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558125"/>
            <a:ext cx="10845800" cy="4555593"/>
            <a:chOff x="673100" y="1558125"/>
            <a:chExt cx="10845800" cy="4555593"/>
          </a:xfrm>
        </p:grpSpPr>
        <p:sp>
          <p:nvSpPr>
            <p:cNvPr id="12" name="ïsḷîḋê"/>
            <p:cNvSpPr/>
            <p:nvPr/>
          </p:nvSpPr>
          <p:spPr>
            <a:xfrm>
              <a:off x="673100" y="1929384"/>
              <a:ext cx="10845800" cy="2125980"/>
            </a:xfrm>
            <a:prstGeom prst="rightArrow">
              <a:avLst>
                <a:gd name="adj1" fmla="val 50000"/>
                <a:gd name="adj2" fmla="val 422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ïṩḻíḑe"/>
            <p:cNvSpPr/>
            <p:nvPr/>
          </p:nvSpPr>
          <p:spPr>
            <a:xfrm rot="2700000">
              <a:off x="1148317" y="2189617"/>
              <a:ext cx="1605516" cy="1605516"/>
            </a:xfrm>
            <a:custGeom>
              <a:avLst/>
              <a:gdLst>
                <a:gd name="connsiteX0" fmla="*/ 135628 w 1605516"/>
                <a:gd name="connsiteY0" fmla="*/ 135628 h 1605516"/>
                <a:gd name="connsiteX1" fmla="*/ 463063 w 1605516"/>
                <a:gd name="connsiteY1" fmla="*/ 0 h 1605516"/>
                <a:gd name="connsiteX2" fmla="*/ 1142453 w 1605516"/>
                <a:gd name="connsiteY2" fmla="*/ 0 h 1605516"/>
                <a:gd name="connsiteX3" fmla="*/ 1605516 w 1605516"/>
                <a:gd name="connsiteY3" fmla="*/ 463063 h 1605516"/>
                <a:gd name="connsiteX4" fmla="*/ 1605516 w 1605516"/>
                <a:gd name="connsiteY4" fmla="*/ 1142453 h 1605516"/>
                <a:gd name="connsiteX5" fmla="*/ 1142453 w 1605516"/>
                <a:gd name="connsiteY5" fmla="*/ 1605516 h 1605516"/>
                <a:gd name="connsiteX6" fmla="*/ 463063 w 1605516"/>
                <a:gd name="connsiteY6" fmla="*/ 1605516 h 1605516"/>
                <a:gd name="connsiteX7" fmla="*/ 282818 w 1605516"/>
                <a:gd name="connsiteY7" fmla="*/ 1569126 h 1605516"/>
                <a:gd name="connsiteX8" fmla="*/ 247355 w 1605516"/>
                <a:gd name="connsiteY8" fmla="*/ 1549878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637 w 1605516"/>
                <a:gd name="connsiteY14" fmla="*/ 1358159 h 1605516"/>
                <a:gd name="connsiteX15" fmla="*/ 36390 w 1605516"/>
                <a:gd name="connsiteY15" fmla="*/ 1322698 h 1605516"/>
                <a:gd name="connsiteX16" fmla="*/ 0 w 1605516"/>
                <a:gd name="connsiteY16" fmla="*/ 1142453 h 1605516"/>
                <a:gd name="connsiteX17" fmla="*/ 0 w 1605516"/>
                <a:gd name="connsiteY17" fmla="*/ 463063 h 1605516"/>
                <a:gd name="connsiteX18" fmla="*/ 135628 w 1605516"/>
                <a:gd name="connsiteY18" fmla="*/ 135628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628" y="135628"/>
                  </a:moveTo>
                  <a:cubicBezTo>
                    <a:pt x="219426" y="51830"/>
                    <a:pt x="335192" y="0"/>
                    <a:pt x="463063" y="0"/>
                  </a:cubicBezTo>
                  <a:lnTo>
                    <a:pt x="1142453" y="0"/>
                  </a:lnTo>
                  <a:cubicBezTo>
                    <a:pt x="1398196" y="0"/>
                    <a:pt x="1605516" y="207320"/>
                    <a:pt x="1605516" y="463063"/>
                  </a:cubicBezTo>
                  <a:lnTo>
                    <a:pt x="1605516" y="1142453"/>
                  </a:lnTo>
                  <a:cubicBezTo>
                    <a:pt x="1605516" y="1398196"/>
                    <a:pt x="1398196" y="1605516"/>
                    <a:pt x="1142453" y="1605516"/>
                  </a:cubicBezTo>
                  <a:lnTo>
                    <a:pt x="463063" y="1605516"/>
                  </a:lnTo>
                  <a:cubicBezTo>
                    <a:pt x="399127" y="1605516"/>
                    <a:pt x="338218" y="1592559"/>
                    <a:pt x="282818" y="1569126"/>
                  </a:cubicBezTo>
                  <a:lnTo>
                    <a:pt x="247355" y="1549878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637" y="1358159"/>
                  </a:lnTo>
                  <a:lnTo>
                    <a:pt x="36390" y="1322698"/>
                  </a:lnTo>
                  <a:cubicBezTo>
                    <a:pt x="12957" y="1267298"/>
                    <a:pt x="0" y="1206389"/>
                    <a:pt x="0" y="1142453"/>
                  </a:cubicBezTo>
                  <a:lnTo>
                    <a:pt x="0" y="463063"/>
                  </a:lnTo>
                  <a:cubicBezTo>
                    <a:pt x="0" y="335192"/>
                    <a:pt x="51830" y="219426"/>
                    <a:pt x="135628" y="1356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is1íḑe"/>
            <p:cNvSpPr/>
            <p:nvPr/>
          </p:nvSpPr>
          <p:spPr>
            <a:xfrm rot="2700000">
              <a:off x="3911600" y="2189617"/>
              <a:ext cx="1605516" cy="1605516"/>
            </a:xfrm>
            <a:custGeom>
              <a:avLst/>
              <a:gdLst>
                <a:gd name="connsiteX0" fmla="*/ 135459 w 1605516"/>
                <a:gd name="connsiteY0" fmla="*/ 135459 h 1605516"/>
                <a:gd name="connsiteX1" fmla="*/ 462485 w 1605516"/>
                <a:gd name="connsiteY1" fmla="*/ 0 h 1605516"/>
                <a:gd name="connsiteX2" fmla="*/ 1143031 w 1605516"/>
                <a:gd name="connsiteY2" fmla="*/ 0 h 1605516"/>
                <a:gd name="connsiteX3" fmla="*/ 1605516 w 1605516"/>
                <a:gd name="connsiteY3" fmla="*/ 462485 h 1605516"/>
                <a:gd name="connsiteX4" fmla="*/ 1605516 w 1605516"/>
                <a:gd name="connsiteY4" fmla="*/ 1143031 h 1605516"/>
                <a:gd name="connsiteX5" fmla="*/ 1143031 w 1605516"/>
                <a:gd name="connsiteY5" fmla="*/ 1605516 h 1605516"/>
                <a:gd name="connsiteX6" fmla="*/ 462485 w 1605516"/>
                <a:gd name="connsiteY6" fmla="*/ 1605516 h 1605516"/>
                <a:gd name="connsiteX7" fmla="*/ 282465 w 1605516"/>
                <a:gd name="connsiteY7" fmla="*/ 1569172 h 1605516"/>
                <a:gd name="connsiteX8" fmla="*/ 247202 w 1605516"/>
                <a:gd name="connsiteY8" fmla="*/ 1550031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84 w 1605516"/>
                <a:gd name="connsiteY14" fmla="*/ 1358313 h 1605516"/>
                <a:gd name="connsiteX15" fmla="*/ 36345 w 1605516"/>
                <a:gd name="connsiteY15" fmla="*/ 1323051 h 1605516"/>
                <a:gd name="connsiteX16" fmla="*/ 0 w 1605516"/>
                <a:gd name="connsiteY16" fmla="*/ 1143031 h 1605516"/>
                <a:gd name="connsiteX17" fmla="*/ 0 w 1605516"/>
                <a:gd name="connsiteY17" fmla="*/ 462485 h 1605516"/>
                <a:gd name="connsiteX18" fmla="*/ 135459 w 1605516"/>
                <a:gd name="connsiteY18" fmla="*/ 135459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59" y="135459"/>
                  </a:moveTo>
                  <a:cubicBezTo>
                    <a:pt x="219152" y="51765"/>
                    <a:pt x="334773" y="0"/>
                    <a:pt x="462485" y="0"/>
                  </a:cubicBezTo>
                  <a:lnTo>
                    <a:pt x="1143031" y="0"/>
                  </a:lnTo>
                  <a:cubicBezTo>
                    <a:pt x="1398454" y="0"/>
                    <a:pt x="1605516" y="207062"/>
                    <a:pt x="1605516" y="462485"/>
                  </a:cubicBezTo>
                  <a:lnTo>
                    <a:pt x="1605516" y="1143031"/>
                  </a:lnTo>
                  <a:cubicBezTo>
                    <a:pt x="1605516" y="1398454"/>
                    <a:pt x="1398454" y="1605516"/>
                    <a:pt x="1143031" y="1605516"/>
                  </a:cubicBezTo>
                  <a:lnTo>
                    <a:pt x="462485" y="1605516"/>
                  </a:lnTo>
                  <a:cubicBezTo>
                    <a:pt x="398629" y="1605516"/>
                    <a:pt x="337796" y="1592575"/>
                    <a:pt x="282465" y="1569172"/>
                  </a:cubicBezTo>
                  <a:lnTo>
                    <a:pt x="247202" y="1550031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84" y="1358313"/>
                  </a:lnTo>
                  <a:lnTo>
                    <a:pt x="36345" y="1323051"/>
                  </a:lnTo>
                  <a:cubicBezTo>
                    <a:pt x="12941" y="1267720"/>
                    <a:pt x="0" y="1206887"/>
                    <a:pt x="0" y="1143031"/>
                  </a:cubicBezTo>
                  <a:lnTo>
                    <a:pt x="0" y="462485"/>
                  </a:lnTo>
                  <a:cubicBezTo>
                    <a:pt x="0" y="334773"/>
                    <a:pt x="51765" y="219152"/>
                    <a:pt x="135459" y="135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íṡ1ïḋé"/>
            <p:cNvSpPr/>
            <p:nvPr/>
          </p:nvSpPr>
          <p:spPr>
            <a:xfrm rot="2700000">
              <a:off x="6674883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7 w 1605516"/>
                <a:gd name="connsiteY7" fmla="*/ 1569179 h 1605516"/>
                <a:gd name="connsiteX8" fmla="*/ 247177 w 1605516"/>
                <a:gd name="connsiteY8" fmla="*/ 1550057 h 1605516"/>
                <a:gd name="connsiteX9" fmla="*/ 706899 w 1605516"/>
                <a:gd name="connsiteY9" fmla="*/ 1090335 h 1605516"/>
                <a:gd name="connsiteX10" fmla="*/ 802758 w 1605516"/>
                <a:gd name="connsiteY10" fmla="*/ 1186194 h 1605516"/>
                <a:gd name="connsiteX11" fmla="*/ 802758 w 1605516"/>
                <a:gd name="connsiteY11" fmla="*/ 802758 h 1605516"/>
                <a:gd name="connsiteX12" fmla="*/ 419322 w 1605516"/>
                <a:gd name="connsiteY12" fmla="*/ 802758 h 1605516"/>
                <a:gd name="connsiteX13" fmla="*/ 515181 w 1605516"/>
                <a:gd name="connsiteY13" fmla="*/ 898617 h 1605516"/>
                <a:gd name="connsiteX14" fmla="*/ 55459 w 1605516"/>
                <a:gd name="connsiteY14" fmla="*/ 1358339 h 1605516"/>
                <a:gd name="connsiteX15" fmla="*/ 36337 w 1605516"/>
                <a:gd name="connsiteY15" fmla="*/ 1323109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6" y="1605516"/>
                    <a:pt x="337726" y="1592577"/>
                    <a:pt x="282407" y="1569179"/>
                  </a:cubicBezTo>
                  <a:lnTo>
                    <a:pt x="247177" y="1550057"/>
                  </a:lnTo>
                  <a:lnTo>
                    <a:pt x="706899" y="1090335"/>
                  </a:lnTo>
                  <a:lnTo>
                    <a:pt x="802758" y="1186194"/>
                  </a:lnTo>
                  <a:lnTo>
                    <a:pt x="802758" y="802758"/>
                  </a:lnTo>
                  <a:lnTo>
                    <a:pt x="419322" y="802758"/>
                  </a:lnTo>
                  <a:lnTo>
                    <a:pt x="515181" y="898617"/>
                  </a:lnTo>
                  <a:lnTo>
                    <a:pt x="55459" y="1358339"/>
                  </a:lnTo>
                  <a:lnTo>
                    <a:pt x="36337" y="1323109"/>
                  </a:lnTo>
                  <a:cubicBezTo>
                    <a:pt x="12939" y="1267790"/>
                    <a:pt x="0" y="1206970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îṡlíḓè"/>
            <p:cNvSpPr/>
            <p:nvPr/>
          </p:nvSpPr>
          <p:spPr>
            <a:xfrm rot="2700000">
              <a:off x="9438167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6 w 1605516"/>
                <a:gd name="connsiteY7" fmla="*/ 1569179 h 1605516"/>
                <a:gd name="connsiteX8" fmla="*/ 247176 w 1605516"/>
                <a:gd name="connsiteY8" fmla="*/ 1550057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59 w 1605516"/>
                <a:gd name="connsiteY14" fmla="*/ 1358338 h 1605516"/>
                <a:gd name="connsiteX15" fmla="*/ 36337 w 1605516"/>
                <a:gd name="connsiteY15" fmla="*/ 1323110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7" y="1605516"/>
                    <a:pt x="337726" y="1592577"/>
                    <a:pt x="282406" y="1569179"/>
                  </a:cubicBezTo>
                  <a:lnTo>
                    <a:pt x="247176" y="1550057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59" y="1358338"/>
                  </a:lnTo>
                  <a:lnTo>
                    <a:pt x="36337" y="1323110"/>
                  </a:lnTo>
                  <a:cubicBezTo>
                    <a:pt x="12939" y="1267790"/>
                    <a:pt x="0" y="1206969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7" name="ï$1iḍe"/>
            <p:cNvSpPr txBox="1"/>
            <p:nvPr/>
          </p:nvSpPr>
          <p:spPr>
            <a:xfrm>
              <a:off x="673100" y="4070054"/>
              <a:ext cx="235628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</a:rPr>
                <a:t>多路性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18" name="isľîdê"/>
            <p:cNvSpPr txBox="1"/>
            <p:nvPr/>
          </p:nvSpPr>
          <p:spPr>
            <a:xfrm>
              <a:off x="673100" y="4600486"/>
              <a:ext cx="2533740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0" lvl="1" algn="ctr">
                <a:lnSpc>
                  <a:spcPct val="120000"/>
                </a:lnSpc>
              </a:pPr>
              <a:r>
                <a:rPr lang="zh-CN" altLang="en-US" sz="2200" dirty="0"/>
                <a:t>允许将多台终端同时连接到一台主机，并分时使用。</a:t>
              </a:r>
              <a:endParaRPr lang="en-US" altLang="zh-CN" sz="2200" dirty="0"/>
            </a:p>
          </p:txBody>
        </p:sp>
        <p:sp>
          <p:nvSpPr>
            <p:cNvPr id="19" name="íṩ1ïḑe"/>
            <p:cNvSpPr txBox="1"/>
            <p:nvPr/>
          </p:nvSpPr>
          <p:spPr>
            <a:xfrm>
              <a:off x="3502940" y="4070054"/>
              <a:ext cx="235628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</a:rPr>
                <a:t>独立性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22" name="ïsḻiďê"/>
            <p:cNvSpPr txBox="1"/>
            <p:nvPr/>
          </p:nvSpPr>
          <p:spPr>
            <a:xfrm>
              <a:off x="6332780" y="4070054"/>
              <a:ext cx="235628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</a:rPr>
                <a:t>及时性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isḷiḋé"/>
            <p:cNvSpPr txBox="1"/>
            <p:nvPr/>
          </p:nvSpPr>
          <p:spPr>
            <a:xfrm>
              <a:off x="9162620" y="4070054"/>
              <a:ext cx="235628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algn="ctr"/>
              <a:r>
                <a:rPr lang="zh-CN" altLang="en-US" sz="2400" dirty="0">
                  <a:solidFill>
                    <a:srgbClr val="0000FF"/>
                  </a:solidFill>
                </a:rPr>
                <a:t>交互性</a:t>
              </a:r>
              <a:endParaRPr lang="en-US" altLang="zh-CN" sz="2400" dirty="0">
                <a:solidFill>
                  <a:srgbClr val="0000FF"/>
                </a:solidFill>
              </a:endParaRPr>
            </a:p>
          </p:txBody>
        </p:sp>
        <p:sp>
          <p:nvSpPr>
            <p:cNvPr id="26" name="îṣḻidé"/>
            <p:cNvSpPr txBox="1"/>
            <p:nvPr/>
          </p:nvSpPr>
          <p:spPr>
            <a:xfrm>
              <a:off x="19606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00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7" name="ïŝ1ïḋè"/>
            <p:cNvSpPr txBox="1"/>
            <p:nvPr/>
          </p:nvSpPr>
          <p:spPr>
            <a:xfrm>
              <a:off x="4741597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00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8" name="í$lîdé"/>
            <p:cNvSpPr txBox="1"/>
            <p:nvPr/>
          </p:nvSpPr>
          <p:spPr>
            <a:xfrm>
              <a:off x="7522530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00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29" name="išḻïďè"/>
            <p:cNvSpPr txBox="1"/>
            <p:nvPr/>
          </p:nvSpPr>
          <p:spPr>
            <a:xfrm>
              <a:off x="103034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3200" b="1" i="1" dirty="0">
                  <a:solidFill>
                    <a:schemeClr val="bg1"/>
                  </a:solidFill>
                </a:rPr>
                <a:t>00</a:t>
              </a:r>
              <a:endParaRPr lang="zh-CN" altLang="en-US" sz="3200" b="1" i="1" dirty="0">
                <a:solidFill>
                  <a:schemeClr val="bg1"/>
                </a:solidFill>
              </a:endParaRPr>
            </a:p>
          </p:txBody>
        </p:sp>
        <p:sp>
          <p:nvSpPr>
            <p:cNvPr id="30" name="ísḻiḋé"/>
            <p:cNvSpPr/>
            <p:nvPr/>
          </p:nvSpPr>
          <p:spPr bwMode="auto">
            <a:xfrm>
              <a:off x="1787050" y="1558125"/>
              <a:ext cx="347228" cy="347229"/>
            </a:xfrm>
            <a:custGeom>
              <a:avLst/>
              <a:gdLst>
                <a:gd name="connsiteX0" fmla="*/ 299602 w 347228"/>
                <a:gd name="connsiteY0" fmla="*/ 281654 h 347229"/>
                <a:gd name="connsiteX1" fmla="*/ 281438 w 347228"/>
                <a:gd name="connsiteY1" fmla="*/ 299759 h 347229"/>
                <a:gd name="connsiteX2" fmla="*/ 299602 w 347228"/>
                <a:gd name="connsiteY2" fmla="*/ 317857 h 347229"/>
                <a:gd name="connsiteX3" fmla="*/ 317759 w 347228"/>
                <a:gd name="connsiteY3" fmla="*/ 299759 h 347229"/>
                <a:gd name="connsiteX4" fmla="*/ 299602 w 347228"/>
                <a:gd name="connsiteY4" fmla="*/ 281654 h 347229"/>
                <a:gd name="connsiteX5" fmla="*/ 245668 w 347228"/>
                <a:gd name="connsiteY5" fmla="*/ 201851 h 347229"/>
                <a:gd name="connsiteX6" fmla="*/ 303772 w 347228"/>
                <a:gd name="connsiteY6" fmla="*/ 259773 h 347229"/>
                <a:gd name="connsiteX7" fmla="*/ 342465 w 347228"/>
                <a:gd name="connsiteY7" fmla="*/ 288486 h 347229"/>
                <a:gd name="connsiteX8" fmla="*/ 346621 w 347228"/>
                <a:gd name="connsiteY8" fmla="*/ 304221 h 347229"/>
                <a:gd name="connsiteX9" fmla="*/ 303724 w 347228"/>
                <a:gd name="connsiteY9" fmla="*/ 347229 h 347229"/>
                <a:gd name="connsiteX10" fmla="*/ 288283 w 347228"/>
                <a:gd name="connsiteY10" fmla="*/ 343070 h 347229"/>
                <a:gd name="connsiteX11" fmla="*/ 259200 w 347228"/>
                <a:gd name="connsiteY11" fmla="*/ 304221 h 347229"/>
                <a:gd name="connsiteX12" fmla="*/ 197725 w 347228"/>
                <a:gd name="connsiteY12" fmla="*/ 242934 h 347229"/>
                <a:gd name="connsiteX13" fmla="*/ 216386 w 347228"/>
                <a:gd name="connsiteY13" fmla="*/ 231034 h 347229"/>
                <a:gd name="connsiteX14" fmla="*/ 225436 w 347228"/>
                <a:gd name="connsiteY14" fmla="*/ 222009 h 347229"/>
                <a:gd name="connsiteX15" fmla="*/ 235191 w 347228"/>
                <a:gd name="connsiteY15" fmla="*/ 212283 h 347229"/>
                <a:gd name="connsiteX16" fmla="*/ 230641 w 347228"/>
                <a:gd name="connsiteY16" fmla="*/ 203096 h 347229"/>
                <a:gd name="connsiteX17" fmla="*/ 239885 w 347228"/>
                <a:gd name="connsiteY17" fmla="*/ 207619 h 347229"/>
                <a:gd name="connsiteX18" fmla="*/ 290492 w 347228"/>
                <a:gd name="connsiteY18" fmla="*/ 4 h 347229"/>
                <a:gd name="connsiteX19" fmla="*/ 313626 w 347228"/>
                <a:gd name="connsiteY19" fmla="*/ 9551 h 347229"/>
                <a:gd name="connsiteX20" fmla="*/ 337653 w 347228"/>
                <a:gd name="connsiteY20" fmla="*/ 33507 h 347229"/>
                <a:gd name="connsiteX21" fmla="*/ 337653 w 347228"/>
                <a:gd name="connsiteY21" fmla="*/ 79611 h 347229"/>
                <a:gd name="connsiteX22" fmla="*/ 234782 w 347228"/>
                <a:gd name="connsiteY22" fmla="*/ 182151 h 347229"/>
                <a:gd name="connsiteX23" fmla="*/ 228552 w 347228"/>
                <a:gd name="connsiteY23" fmla="*/ 180823 h 347229"/>
                <a:gd name="connsiteX24" fmla="*/ 214762 w 347228"/>
                <a:gd name="connsiteY24" fmla="*/ 186324 h 347229"/>
                <a:gd name="connsiteX25" fmla="*/ 210560 w 347228"/>
                <a:gd name="connsiteY25" fmla="*/ 206282 h 347229"/>
                <a:gd name="connsiteX26" fmla="*/ 201508 w 347228"/>
                <a:gd name="connsiteY26" fmla="*/ 215318 h 347229"/>
                <a:gd name="connsiteX27" fmla="*/ 178357 w 347228"/>
                <a:gd name="connsiteY27" fmla="*/ 224881 h 347229"/>
                <a:gd name="connsiteX28" fmla="*/ 155239 w 347228"/>
                <a:gd name="connsiteY28" fmla="*/ 215334 h 347229"/>
                <a:gd name="connsiteX29" fmla="*/ 152854 w 347228"/>
                <a:gd name="connsiteY29" fmla="*/ 212967 h 347229"/>
                <a:gd name="connsiteX30" fmla="*/ 72679 w 347228"/>
                <a:gd name="connsiteY30" fmla="*/ 292894 h 347229"/>
                <a:gd name="connsiteX31" fmla="*/ 64568 w 347228"/>
                <a:gd name="connsiteY31" fmla="*/ 314419 h 347229"/>
                <a:gd name="connsiteX32" fmla="*/ 20052 w 347228"/>
                <a:gd name="connsiteY32" fmla="*/ 345427 h 347229"/>
                <a:gd name="connsiteX33" fmla="*/ 0 w 347228"/>
                <a:gd name="connsiteY33" fmla="*/ 325501 h 347229"/>
                <a:gd name="connsiteX34" fmla="*/ 31229 w 347228"/>
                <a:gd name="connsiteY34" fmla="*/ 281076 h 347229"/>
                <a:gd name="connsiteX35" fmla="*/ 52644 w 347228"/>
                <a:gd name="connsiteY35" fmla="*/ 273000 h 347229"/>
                <a:gd name="connsiteX36" fmla="*/ 132867 w 347228"/>
                <a:gd name="connsiteY36" fmla="*/ 193041 h 347229"/>
                <a:gd name="connsiteX37" fmla="*/ 131196 w 347228"/>
                <a:gd name="connsiteY37" fmla="*/ 191362 h 347229"/>
                <a:gd name="connsiteX38" fmla="*/ 131196 w 347228"/>
                <a:gd name="connsiteY38" fmla="*/ 145257 h 347229"/>
                <a:gd name="connsiteX39" fmla="*/ 140216 w 347228"/>
                <a:gd name="connsiteY39" fmla="*/ 136286 h 347229"/>
                <a:gd name="connsiteX40" fmla="*/ 146641 w 347228"/>
                <a:gd name="connsiteY40" fmla="*/ 137725 h 347229"/>
                <a:gd name="connsiteX41" fmla="*/ 160463 w 347228"/>
                <a:gd name="connsiteY41" fmla="*/ 132208 h 347229"/>
                <a:gd name="connsiteX42" fmla="*/ 164535 w 347228"/>
                <a:gd name="connsiteY42" fmla="*/ 112026 h 347229"/>
                <a:gd name="connsiteX43" fmla="*/ 267358 w 347228"/>
                <a:gd name="connsiteY43" fmla="*/ 9567 h 347229"/>
                <a:gd name="connsiteX44" fmla="*/ 290492 w 347228"/>
                <a:gd name="connsiteY44" fmla="*/ 4 h 347229"/>
                <a:gd name="connsiteX45" fmla="*/ 74475 w 347228"/>
                <a:gd name="connsiteY45" fmla="*/ 4 h 347229"/>
                <a:gd name="connsiteX46" fmla="*/ 154925 w 347228"/>
                <a:gd name="connsiteY46" fmla="*/ 80174 h 347229"/>
                <a:gd name="connsiteX47" fmla="*/ 151417 w 347228"/>
                <a:gd name="connsiteY47" fmla="*/ 96830 h 347229"/>
                <a:gd name="connsiteX48" fmla="*/ 150427 w 347228"/>
                <a:gd name="connsiteY48" fmla="*/ 97813 h 347229"/>
                <a:gd name="connsiteX49" fmla="*/ 140464 w 347228"/>
                <a:gd name="connsiteY49" fmla="*/ 107751 h 347229"/>
                <a:gd name="connsiteX50" fmla="*/ 145155 w 347228"/>
                <a:gd name="connsiteY50" fmla="*/ 116764 h 347229"/>
                <a:gd name="connsiteX51" fmla="*/ 136125 w 347228"/>
                <a:gd name="connsiteY51" fmla="*/ 112074 h 347229"/>
                <a:gd name="connsiteX52" fmla="*/ 126155 w 347228"/>
                <a:gd name="connsiteY52" fmla="*/ 122012 h 347229"/>
                <a:gd name="connsiteX53" fmla="*/ 117153 w 347228"/>
                <a:gd name="connsiteY53" fmla="*/ 130982 h 347229"/>
                <a:gd name="connsiteX54" fmla="*/ 105225 w 347228"/>
                <a:gd name="connsiteY54" fmla="*/ 149582 h 347229"/>
                <a:gd name="connsiteX55" fmla="*/ 103725 w 347228"/>
                <a:gd name="connsiteY55" fmla="*/ 148090 h 347229"/>
                <a:gd name="connsiteX56" fmla="*/ 80464 w 347228"/>
                <a:gd name="connsiteY56" fmla="*/ 154393 h 347229"/>
                <a:gd name="connsiteX57" fmla="*/ 0 w 347228"/>
                <a:gd name="connsiteY57" fmla="*/ 74216 h 347229"/>
                <a:gd name="connsiteX58" fmla="*/ 7259 w 347228"/>
                <a:gd name="connsiteY58" fmla="*/ 66895 h 347229"/>
                <a:gd name="connsiteX59" fmla="*/ 55072 w 347228"/>
                <a:gd name="connsiteY59" fmla="*/ 97031 h 347229"/>
                <a:gd name="connsiteX60" fmla="*/ 97370 w 347228"/>
                <a:gd name="connsiteY60" fmla="*/ 54878 h 347229"/>
                <a:gd name="connsiteX61" fmla="*/ 67137 w 347228"/>
                <a:gd name="connsiteY61" fmla="*/ 7224 h 347229"/>
                <a:gd name="connsiteX62" fmla="*/ 74475 w 347228"/>
                <a:gd name="connsiteY62" fmla="*/ 4 h 3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47228" h="347229">
                  <a:moveTo>
                    <a:pt x="299602" y="281654"/>
                  </a:moveTo>
                  <a:cubicBezTo>
                    <a:pt x="289572" y="281654"/>
                    <a:pt x="281438" y="289758"/>
                    <a:pt x="281438" y="299759"/>
                  </a:cubicBezTo>
                  <a:cubicBezTo>
                    <a:pt x="281438" y="309754"/>
                    <a:pt x="289572" y="317857"/>
                    <a:pt x="299602" y="317857"/>
                  </a:cubicBezTo>
                  <a:cubicBezTo>
                    <a:pt x="309632" y="317857"/>
                    <a:pt x="317759" y="309754"/>
                    <a:pt x="317759" y="299759"/>
                  </a:cubicBezTo>
                  <a:cubicBezTo>
                    <a:pt x="317759" y="289758"/>
                    <a:pt x="309632" y="281654"/>
                    <a:pt x="299602" y="281654"/>
                  </a:cubicBezTo>
                  <a:close/>
                  <a:moveTo>
                    <a:pt x="245668" y="201851"/>
                  </a:moveTo>
                  <a:lnTo>
                    <a:pt x="303772" y="259773"/>
                  </a:lnTo>
                  <a:lnTo>
                    <a:pt x="342465" y="288486"/>
                  </a:lnTo>
                  <a:lnTo>
                    <a:pt x="346621" y="304221"/>
                  </a:lnTo>
                  <a:lnTo>
                    <a:pt x="303724" y="347229"/>
                  </a:lnTo>
                  <a:lnTo>
                    <a:pt x="288283" y="343070"/>
                  </a:lnTo>
                  <a:lnTo>
                    <a:pt x="259200" y="304221"/>
                  </a:lnTo>
                  <a:lnTo>
                    <a:pt x="197725" y="242934"/>
                  </a:lnTo>
                  <a:cubicBezTo>
                    <a:pt x="204646" y="240376"/>
                    <a:pt x="211016" y="236392"/>
                    <a:pt x="216386" y="231034"/>
                  </a:cubicBezTo>
                  <a:lnTo>
                    <a:pt x="225436" y="222009"/>
                  </a:lnTo>
                  <a:lnTo>
                    <a:pt x="235191" y="212283"/>
                  </a:lnTo>
                  <a:lnTo>
                    <a:pt x="230641" y="203096"/>
                  </a:lnTo>
                  <a:lnTo>
                    <a:pt x="239885" y="207619"/>
                  </a:lnTo>
                  <a:close/>
                  <a:moveTo>
                    <a:pt x="290492" y="4"/>
                  </a:moveTo>
                  <a:cubicBezTo>
                    <a:pt x="298863" y="4"/>
                    <a:pt x="307234" y="3186"/>
                    <a:pt x="313626" y="9551"/>
                  </a:cubicBezTo>
                  <a:lnTo>
                    <a:pt x="337653" y="33507"/>
                  </a:lnTo>
                  <a:cubicBezTo>
                    <a:pt x="350420" y="46236"/>
                    <a:pt x="350420" y="66882"/>
                    <a:pt x="337653" y="79611"/>
                  </a:cubicBezTo>
                  <a:lnTo>
                    <a:pt x="234782" y="182151"/>
                  </a:lnTo>
                  <a:cubicBezTo>
                    <a:pt x="232916" y="181239"/>
                    <a:pt x="230758" y="180823"/>
                    <a:pt x="228552" y="180823"/>
                  </a:cubicBezTo>
                  <a:cubicBezTo>
                    <a:pt x="223523" y="180823"/>
                    <a:pt x="218120" y="182966"/>
                    <a:pt x="214762" y="186324"/>
                  </a:cubicBezTo>
                  <a:cubicBezTo>
                    <a:pt x="209879" y="191186"/>
                    <a:pt x="207575" y="200237"/>
                    <a:pt x="210560" y="206282"/>
                  </a:cubicBezTo>
                  <a:lnTo>
                    <a:pt x="201508" y="215318"/>
                  </a:lnTo>
                  <a:cubicBezTo>
                    <a:pt x="195116" y="221699"/>
                    <a:pt x="186728" y="224881"/>
                    <a:pt x="178357" y="224881"/>
                  </a:cubicBezTo>
                  <a:cubicBezTo>
                    <a:pt x="169986" y="224881"/>
                    <a:pt x="161615" y="221699"/>
                    <a:pt x="155239" y="215334"/>
                  </a:cubicBezTo>
                  <a:lnTo>
                    <a:pt x="152854" y="212967"/>
                  </a:lnTo>
                  <a:lnTo>
                    <a:pt x="72679" y="292894"/>
                  </a:lnTo>
                  <a:lnTo>
                    <a:pt x="64568" y="314419"/>
                  </a:lnTo>
                  <a:lnTo>
                    <a:pt x="20052" y="345427"/>
                  </a:lnTo>
                  <a:lnTo>
                    <a:pt x="0" y="325501"/>
                  </a:lnTo>
                  <a:lnTo>
                    <a:pt x="31229" y="281076"/>
                  </a:lnTo>
                  <a:lnTo>
                    <a:pt x="52644" y="273000"/>
                  </a:lnTo>
                  <a:lnTo>
                    <a:pt x="132867" y="193041"/>
                  </a:lnTo>
                  <a:lnTo>
                    <a:pt x="131196" y="191362"/>
                  </a:lnTo>
                  <a:cubicBezTo>
                    <a:pt x="118429" y="178632"/>
                    <a:pt x="118429" y="157987"/>
                    <a:pt x="131196" y="145257"/>
                  </a:cubicBezTo>
                  <a:lnTo>
                    <a:pt x="140216" y="136286"/>
                  </a:lnTo>
                  <a:cubicBezTo>
                    <a:pt x="142115" y="137278"/>
                    <a:pt x="144337" y="137725"/>
                    <a:pt x="146641" y="137725"/>
                  </a:cubicBezTo>
                  <a:cubicBezTo>
                    <a:pt x="151670" y="137725"/>
                    <a:pt x="157072" y="135582"/>
                    <a:pt x="160463" y="132208"/>
                  </a:cubicBezTo>
                  <a:cubicBezTo>
                    <a:pt x="165362" y="127299"/>
                    <a:pt x="167698" y="118103"/>
                    <a:pt x="164535" y="112026"/>
                  </a:cubicBezTo>
                  <a:lnTo>
                    <a:pt x="267358" y="9567"/>
                  </a:lnTo>
                  <a:cubicBezTo>
                    <a:pt x="273733" y="3186"/>
                    <a:pt x="282121" y="4"/>
                    <a:pt x="290492" y="4"/>
                  </a:cubicBezTo>
                  <a:close/>
                  <a:moveTo>
                    <a:pt x="74475" y="4"/>
                  </a:moveTo>
                  <a:cubicBezTo>
                    <a:pt x="115589" y="-484"/>
                    <a:pt x="154925" y="39182"/>
                    <a:pt x="154925" y="80174"/>
                  </a:cubicBezTo>
                  <a:cubicBezTo>
                    <a:pt x="154932" y="85473"/>
                    <a:pt x="153634" y="91116"/>
                    <a:pt x="151417" y="96830"/>
                  </a:cubicBezTo>
                  <a:lnTo>
                    <a:pt x="150427" y="97813"/>
                  </a:lnTo>
                  <a:lnTo>
                    <a:pt x="140464" y="107751"/>
                  </a:lnTo>
                  <a:lnTo>
                    <a:pt x="145155" y="116764"/>
                  </a:lnTo>
                  <a:lnTo>
                    <a:pt x="136125" y="112074"/>
                  </a:lnTo>
                  <a:lnTo>
                    <a:pt x="126155" y="122012"/>
                  </a:lnTo>
                  <a:lnTo>
                    <a:pt x="117153" y="130982"/>
                  </a:lnTo>
                  <a:cubicBezTo>
                    <a:pt x="111687" y="136424"/>
                    <a:pt x="107735" y="142799"/>
                    <a:pt x="105225" y="149582"/>
                  </a:cubicBezTo>
                  <a:lnTo>
                    <a:pt x="103725" y="148090"/>
                  </a:lnTo>
                  <a:cubicBezTo>
                    <a:pt x="95864" y="152027"/>
                    <a:pt x="87909" y="154393"/>
                    <a:pt x="80464" y="154393"/>
                  </a:cubicBezTo>
                  <a:cubicBezTo>
                    <a:pt x="39342" y="154393"/>
                    <a:pt x="502" y="115200"/>
                    <a:pt x="0" y="74216"/>
                  </a:cubicBezTo>
                  <a:cubicBezTo>
                    <a:pt x="7" y="74058"/>
                    <a:pt x="4641" y="69505"/>
                    <a:pt x="7259" y="66895"/>
                  </a:cubicBezTo>
                  <a:cubicBezTo>
                    <a:pt x="40920" y="100459"/>
                    <a:pt x="34322" y="97031"/>
                    <a:pt x="55072" y="97031"/>
                  </a:cubicBezTo>
                  <a:cubicBezTo>
                    <a:pt x="71104" y="97031"/>
                    <a:pt x="97370" y="71218"/>
                    <a:pt x="97370" y="54878"/>
                  </a:cubicBezTo>
                  <a:cubicBezTo>
                    <a:pt x="97370" y="34729"/>
                    <a:pt x="100096" y="40064"/>
                    <a:pt x="67137" y="7224"/>
                  </a:cubicBezTo>
                  <a:cubicBezTo>
                    <a:pt x="69669" y="4700"/>
                    <a:pt x="74317" y="4"/>
                    <a:pt x="74475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31" name="ïṣḷiḑè"/>
            <p:cNvSpPr/>
            <p:nvPr/>
          </p:nvSpPr>
          <p:spPr bwMode="auto">
            <a:xfrm>
              <a:off x="4540744" y="1558125"/>
              <a:ext cx="347228" cy="347229"/>
            </a:xfrm>
            <a:custGeom>
              <a:avLst/>
              <a:gdLst>
                <a:gd name="connsiteX0" fmla="*/ 299602 w 347228"/>
                <a:gd name="connsiteY0" fmla="*/ 281654 h 347229"/>
                <a:gd name="connsiteX1" fmla="*/ 281438 w 347228"/>
                <a:gd name="connsiteY1" fmla="*/ 299759 h 347229"/>
                <a:gd name="connsiteX2" fmla="*/ 299602 w 347228"/>
                <a:gd name="connsiteY2" fmla="*/ 317857 h 347229"/>
                <a:gd name="connsiteX3" fmla="*/ 317759 w 347228"/>
                <a:gd name="connsiteY3" fmla="*/ 299759 h 347229"/>
                <a:gd name="connsiteX4" fmla="*/ 299602 w 347228"/>
                <a:gd name="connsiteY4" fmla="*/ 281654 h 347229"/>
                <a:gd name="connsiteX5" fmla="*/ 245668 w 347228"/>
                <a:gd name="connsiteY5" fmla="*/ 201851 h 347229"/>
                <a:gd name="connsiteX6" fmla="*/ 303772 w 347228"/>
                <a:gd name="connsiteY6" fmla="*/ 259773 h 347229"/>
                <a:gd name="connsiteX7" fmla="*/ 342465 w 347228"/>
                <a:gd name="connsiteY7" fmla="*/ 288486 h 347229"/>
                <a:gd name="connsiteX8" fmla="*/ 346621 w 347228"/>
                <a:gd name="connsiteY8" fmla="*/ 304221 h 347229"/>
                <a:gd name="connsiteX9" fmla="*/ 303724 w 347228"/>
                <a:gd name="connsiteY9" fmla="*/ 347229 h 347229"/>
                <a:gd name="connsiteX10" fmla="*/ 288283 w 347228"/>
                <a:gd name="connsiteY10" fmla="*/ 343070 h 347229"/>
                <a:gd name="connsiteX11" fmla="*/ 259200 w 347228"/>
                <a:gd name="connsiteY11" fmla="*/ 304221 h 347229"/>
                <a:gd name="connsiteX12" fmla="*/ 197725 w 347228"/>
                <a:gd name="connsiteY12" fmla="*/ 242934 h 347229"/>
                <a:gd name="connsiteX13" fmla="*/ 216386 w 347228"/>
                <a:gd name="connsiteY13" fmla="*/ 231034 h 347229"/>
                <a:gd name="connsiteX14" fmla="*/ 225436 w 347228"/>
                <a:gd name="connsiteY14" fmla="*/ 222009 h 347229"/>
                <a:gd name="connsiteX15" fmla="*/ 235191 w 347228"/>
                <a:gd name="connsiteY15" fmla="*/ 212283 h 347229"/>
                <a:gd name="connsiteX16" fmla="*/ 230641 w 347228"/>
                <a:gd name="connsiteY16" fmla="*/ 203096 h 347229"/>
                <a:gd name="connsiteX17" fmla="*/ 239885 w 347228"/>
                <a:gd name="connsiteY17" fmla="*/ 207619 h 347229"/>
                <a:gd name="connsiteX18" fmla="*/ 290492 w 347228"/>
                <a:gd name="connsiteY18" fmla="*/ 4 h 347229"/>
                <a:gd name="connsiteX19" fmla="*/ 313626 w 347228"/>
                <a:gd name="connsiteY19" fmla="*/ 9551 h 347229"/>
                <a:gd name="connsiteX20" fmla="*/ 337653 w 347228"/>
                <a:gd name="connsiteY20" fmla="*/ 33507 h 347229"/>
                <a:gd name="connsiteX21" fmla="*/ 337653 w 347228"/>
                <a:gd name="connsiteY21" fmla="*/ 79611 h 347229"/>
                <a:gd name="connsiteX22" fmla="*/ 234782 w 347228"/>
                <a:gd name="connsiteY22" fmla="*/ 182151 h 347229"/>
                <a:gd name="connsiteX23" fmla="*/ 228552 w 347228"/>
                <a:gd name="connsiteY23" fmla="*/ 180823 h 347229"/>
                <a:gd name="connsiteX24" fmla="*/ 214762 w 347228"/>
                <a:gd name="connsiteY24" fmla="*/ 186324 h 347229"/>
                <a:gd name="connsiteX25" fmla="*/ 210560 w 347228"/>
                <a:gd name="connsiteY25" fmla="*/ 206282 h 347229"/>
                <a:gd name="connsiteX26" fmla="*/ 201508 w 347228"/>
                <a:gd name="connsiteY26" fmla="*/ 215318 h 347229"/>
                <a:gd name="connsiteX27" fmla="*/ 178357 w 347228"/>
                <a:gd name="connsiteY27" fmla="*/ 224881 h 347229"/>
                <a:gd name="connsiteX28" fmla="*/ 155239 w 347228"/>
                <a:gd name="connsiteY28" fmla="*/ 215334 h 347229"/>
                <a:gd name="connsiteX29" fmla="*/ 152854 w 347228"/>
                <a:gd name="connsiteY29" fmla="*/ 212967 h 347229"/>
                <a:gd name="connsiteX30" fmla="*/ 72679 w 347228"/>
                <a:gd name="connsiteY30" fmla="*/ 292894 h 347229"/>
                <a:gd name="connsiteX31" fmla="*/ 64568 w 347228"/>
                <a:gd name="connsiteY31" fmla="*/ 314419 h 347229"/>
                <a:gd name="connsiteX32" fmla="*/ 20052 w 347228"/>
                <a:gd name="connsiteY32" fmla="*/ 345427 h 347229"/>
                <a:gd name="connsiteX33" fmla="*/ 0 w 347228"/>
                <a:gd name="connsiteY33" fmla="*/ 325501 h 347229"/>
                <a:gd name="connsiteX34" fmla="*/ 31229 w 347228"/>
                <a:gd name="connsiteY34" fmla="*/ 281076 h 347229"/>
                <a:gd name="connsiteX35" fmla="*/ 52644 w 347228"/>
                <a:gd name="connsiteY35" fmla="*/ 273000 h 347229"/>
                <a:gd name="connsiteX36" fmla="*/ 132867 w 347228"/>
                <a:gd name="connsiteY36" fmla="*/ 193041 h 347229"/>
                <a:gd name="connsiteX37" fmla="*/ 131196 w 347228"/>
                <a:gd name="connsiteY37" fmla="*/ 191362 h 347229"/>
                <a:gd name="connsiteX38" fmla="*/ 131196 w 347228"/>
                <a:gd name="connsiteY38" fmla="*/ 145257 h 347229"/>
                <a:gd name="connsiteX39" fmla="*/ 140216 w 347228"/>
                <a:gd name="connsiteY39" fmla="*/ 136286 h 347229"/>
                <a:gd name="connsiteX40" fmla="*/ 146641 w 347228"/>
                <a:gd name="connsiteY40" fmla="*/ 137725 h 347229"/>
                <a:gd name="connsiteX41" fmla="*/ 160463 w 347228"/>
                <a:gd name="connsiteY41" fmla="*/ 132208 h 347229"/>
                <a:gd name="connsiteX42" fmla="*/ 164535 w 347228"/>
                <a:gd name="connsiteY42" fmla="*/ 112026 h 347229"/>
                <a:gd name="connsiteX43" fmla="*/ 267358 w 347228"/>
                <a:gd name="connsiteY43" fmla="*/ 9567 h 347229"/>
                <a:gd name="connsiteX44" fmla="*/ 290492 w 347228"/>
                <a:gd name="connsiteY44" fmla="*/ 4 h 347229"/>
                <a:gd name="connsiteX45" fmla="*/ 74475 w 347228"/>
                <a:gd name="connsiteY45" fmla="*/ 4 h 347229"/>
                <a:gd name="connsiteX46" fmla="*/ 154925 w 347228"/>
                <a:gd name="connsiteY46" fmla="*/ 80174 h 347229"/>
                <a:gd name="connsiteX47" fmla="*/ 151417 w 347228"/>
                <a:gd name="connsiteY47" fmla="*/ 96830 h 347229"/>
                <a:gd name="connsiteX48" fmla="*/ 150427 w 347228"/>
                <a:gd name="connsiteY48" fmla="*/ 97813 h 347229"/>
                <a:gd name="connsiteX49" fmla="*/ 140464 w 347228"/>
                <a:gd name="connsiteY49" fmla="*/ 107751 h 347229"/>
                <a:gd name="connsiteX50" fmla="*/ 145155 w 347228"/>
                <a:gd name="connsiteY50" fmla="*/ 116764 h 347229"/>
                <a:gd name="connsiteX51" fmla="*/ 136125 w 347228"/>
                <a:gd name="connsiteY51" fmla="*/ 112074 h 347229"/>
                <a:gd name="connsiteX52" fmla="*/ 126155 w 347228"/>
                <a:gd name="connsiteY52" fmla="*/ 122012 h 347229"/>
                <a:gd name="connsiteX53" fmla="*/ 117153 w 347228"/>
                <a:gd name="connsiteY53" fmla="*/ 130982 h 347229"/>
                <a:gd name="connsiteX54" fmla="*/ 105225 w 347228"/>
                <a:gd name="connsiteY54" fmla="*/ 149582 h 347229"/>
                <a:gd name="connsiteX55" fmla="*/ 103725 w 347228"/>
                <a:gd name="connsiteY55" fmla="*/ 148090 h 347229"/>
                <a:gd name="connsiteX56" fmla="*/ 80464 w 347228"/>
                <a:gd name="connsiteY56" fmla="*/ 154393 h 347229"/>
                <a:gd name="connsiteX57" fmla="*/ 0 w 347228"/>
                <a:gd name="connsiteY57" fmla="*/ 74216 h 347229"/>
                <a:gd name="connsiteX58" fmla="*/ 7259 w 347228"/>
                <a:gd name="connsiteY58" fmla="*/ 66895 h 347229"/>
                <a:gd name="connsiteX59" fmla="*/ 55072 w 347228"/>
                <a:gd name="connsiteY59" fmla="*/ 97031 h 347229"/>
                <a:gd name="connsiteX60" fmla="*/ 97370 w 347228"/>
                <a:gd name="connsiteY60" fmla="*/ 54878 h 347229"/>
                <a:gd name="connsiteX61" fmla="*/ 67137 w 347228"/>
                <a:gd name="connsiteY61" fmla="*/ 7224 h 347229"/>
                <a:gd name="connsiteX62" fmla="*/ 74475 w 347228"/>
                <a:gd name="connsiteY62" fmla="*/ 4 h 3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47228" h="347229">
                  <a:moveTo>
                    <a:pt x="299602" y="281654"/>
                  </a:moveTo>
                  <a:cubicBezTo>
                    <a:pt x="289572" y="281654"/>
                    <a:pt x="281438" y="289758"/>
                    <a:pt x="281438" y="299759"/>
                  </a:cubicBezTo>
                  <a:cubicBezTo>
                    <a:pt x="281438" y="309754"/>
                    <a:pt x="289572" y="317857"/>
                    <a:pt x="299602" y="317857"/>
                  </a:cubicBezTo>
                  <a:cubicBezTo>
                    <a:pt x="309632" y="317857"/>
                    <a:pt x="317759" y="309754"/>
                    <a:pt x="317759" y="299759"/>
                  </a:cubicBezTo>
                  <a:cubicBezTo>
                    <a:pt x="317759" y="289758"/>
                    <a:pt x="309632" y="281654"/>
                    <a:pt x="299602" y="281654"/>
                  </a:cubicBezTo>
                  <a:close/>
                  <a:moveTo>
                    <a:pt x="245668" y="201851"/>
                  </a:moveTo>
                  <a:lnTo>
                    <a:pt x="303772" y="259773"/>
                  </a:lnTo>
                  <a:lnTo>
                    <a:pt x="342465" y="288486"/>
                  </a:lnTo>
                  <a:lnTo>
                    <a:pt x="346621" y="304221"/>
                  </a:lnTo>
                  <a:lnTo>
                    <a:pt x="303724" y="347229"/>
                  </a:lnTo>
                  <a:lnTo>
                    <a:pt x="288283" y="343070"/>
                  </a:lnTo>
                  <a:lnTo>
                    <a:pt x="259200" y="304221"/>
                  </a:lnTo>
                  <a:lnTo>
                    <a:pt x="197725" y="242934"/>
                  </a:lnTo>
                  <a:cubicBezTo>
                    <a:pt x="204646" y="240376"/>
                    <a:pt x="211016" y="236392"/>
                    <a:pt x="216386" y="231034"/>
                  </a:cubicBezTo>
                  <a:lnTo>
                    <a:pt x="225436" y="222009"/>
                  </a:lnTo>
                  <a:lnTo>
                    <a:pt x="235191" y="212283"/>
                  </a:lnTo>
                  <a:lnTo>
                    <a:pt x="230641" y="203096"/>
                  </a:lnTo>
                  <a:lnTo>
                    <a:pt x="239885" y="207619"/>
                  </a:lnTo>
                  <a:close/>
                  <a:moveTo>
                    <a:pt x="290492" y="4"/>
                  </a:moveTo>
                  <a:cubicBezTo>
                    <a:pt x="298863" y="4"/>
                    <a:pt x="307234" y="3186"/>
                    <a:pt x="313626" y="9551"/>
                  </a:cubicBezTo>
                  <a:lnTo>
                    <a:pt x="337653" y="33507"/>
                  </a:lnTo>
                  <a:cubicBezTo>
                    <a:pt x="350420" y="46236"/>
                    <a:pt x="350420" y="66882"/>
                    <a:pt x="337653" y="79611"/>
                  </a:cubicBezTo>
                  <a:lnTo>
                    <a:pt x="234782" y="182151"/>
                  </a:lnTo>
                  <a:cubicBezTo>
                    <a:pt x="232916" y="181239"/>
                    <a:pt x="230758" y="180823"/>
                    <a:pt x="228552" y="180823"/>
                  </a:cubicBezTo>
                  <a:cubicBezTo>
                    <a:pt x="223523" y="180823"/>
                    <a:pt x="218120" y="182966"/>
                    <a:pt x="214762" y="186324"/>
                  </a:cubicBezTo>
                  <a:cubicBezTo>
                    <a:pt x="209879" y="191186"/>
                    <a:pt x="207575" y="200237"/>
                    <a:pt x="210560" y="206282"/>
                  </a:cubicBezTo>
                  <a:lnTo>
                    <a:pt x="201508" y="215318"/>
                  </a:lnTo>
                  <a:cubicBezTo>
                    <a:pt x="195116" y="221699"/>
                    <a:pt x="186728" y="224881"/>
                    <a:pt x="178357" y="224881"/>
                  </a:cubicBezTo>
                  <a:cubicBezTo>
                    <a:pt x="169986" y="224881"/>
                    <a:pt x="161615" y="221699"/>
                    <a:pt x="155239" y="215334"/>
                  </a:cubicBezTo>
                  <a:lnTo>
                    <a:pt x="152854" y="212967"/>
                  </a:lnTo>
                  <a:lnTo>
                    <a:pt x="72679" y="292894"/>
                  </a:lnTo>
                  <a:lnTo>
                    <a:pt x="64568" y="314419"/>
                  </a:lnTo>
                  <a:lnTo>
                    <a:pt x="20052" y="345427"/>
                  </a:lnTo>
                  <a:lnTo>
                    <a:pt x="0" y="325501"/>
                  </a:lnTo>
                  <a:lnTo>
                    <a:pt x="31229" y="281076"/>
                  </a:lnTo>
                  <a:lnTo>
                    <a:pt x="52644" y="273000"/>
                  </a:lnTo>
                  <a:lnTo>
                    <a:pt x="132867" y="193041"/>
                  </a:lnTo>
                  <a:lnTo>
                    <a:pt x="131196" y="191362"/>
                  </a:lnTo>
                  <a:cubicBezTo>
                    <a:pt x="118429" y="178632"/>
                    <a:pt x="118429" y="157987"/>
                    <a:pt x="131196" y="145257"/>
                  </a:cubicBezTo>
                  <a:lnTo>
                    <a:pt x="140216" y="136286"/>
                  </a:lnTo>
                  <a:cubicBezTo>
                    <a:pt x="142115" y="137278"/>
                    <a:pt x="144337" y="137725"/>
                    <a:pt x="146641" y="137725"/>
                  </a:cubicBezTo>
                  <a:cubicBezTo>
                    <a:pt x="151670" y="137725"/>
                    <a:pt x="157072" y="135582"/>
                    <a:pt x="160463" y="132208"/>
                  </a:cubicBezTo>
                  <a:cubicBezTo>
                    <a:pt x="165362" y="127299"/>
                    <a:pt x="167698" y="118103"/>
                    <a:pt x="164535" y="112026"/>
                  </a:cubicBezTo>
                  <a:lnTo>
                    <a:pt x="267358" y="9567"/>
                  </a:lnTo>
                  <a:cubicBezTo>
                    <a:pt x="273733" y="3186"/>
                    <a:pt x="282121" y="4"/>
                    <a:pt x="290492" y="4"/>
                  </a:cubicBezTo>
                  <a:close/>
                  <a:moveTo>
                    <a:pt x="74475" y="4"/>
                  </a:moveTo>
                  <a:cubicBezTo>
                    <a:pt x="115589" y="-484"/>
                    <a:pt x="154925" y="39182"/>
                    <a:pt x="154925" y="80174"/>
                  </a:cubicBezTo>
                  <a:cubicBezTo>
                    <a:pt x="154932" y="85473"/>
                    <a:pt x="153634" y="91116"/>
                    <a:pt x="151417" y="96830"/>
                  </a:cubicBezTo>
                  <a:lnTo>
                    <a:pt x="150427" y="97813"/>
                  </a:lnTo>
                  <a:lnTo>
                    <a:pt x="140464" y="107751"/>
                  </a:lnTo>
                  <a:lnTo>
                    <a:pt x="145155" y="116764"/>
                  </a:lnTo>
                  <a:lnTo>
                    <a:pt x="136125" y="112074"/>
                  </a:lnTo>
                  <a:lnTo>
                    <a:pt x="126155" y="122012"/>
                  </a:lnTo>
                  <a:lnTo>
                    <a:pt x="117153" y="130982"/>
                  </a:lnTo>
                  <a:cubicBezTo>
                    <a:pt x="111687" y="136424"/>
                    <a:pt x="107735" y="142799"/>
                    <a:pt x="105225" y="149582"/>
                  </a:cubicBezTo>
                  <a:lnTo>
                    <a:pt x="103725" y="148090"/>
                  </a:lnTo>
                  <a:cubicBezTo>
                    <a:pt x="95864" y="152027"/>
                    <a:pt x="87909" y="154393"/>
                    <a:pt x="80464" y="154393"/>
                  </a:cubicBezTo>
                  <a:cubicBezTo>
                    <a:pt x="39342" y="154393"/>
                    <a:pt x="502" y="115200"/>
                    <a:pt x="0" y="74216"/>
                  </a:cubicBezTo>
                  <a:cubicBezTo>
                    <a:pt x="7" y="74058"/>
                    <a:pt x="4641" y="69505"/>
                    <a:pt x="7259" y="66895"/>
                  </a:cubicBezTo>
                  <a:cubicBezTo>
                    <a:pt x="40920" y="100459"/>
                    <a:pt x="34322" y="97031"/>
                    <a:pt x="55072" y="97031"/>
                  </a:cubicBezTo>
                  <a:cubicBezTo>
                    <a:pt x="71104" y="97031"/>
                    <a:pt x="97370" y="71218"/>
                    <a:pt x="97370" y="54878"/>
                  </a:cubicBezTo>
                  <a:cubicBezTo>
                    <a:pt x="97370" y="34729"/>
                    <a:pt x="100096" y="40064"/>
                    <a:pt x="67137" y="7224"/>
                  </a:cubicBezTo>
                  <a:cubicBezTo>
                    <a:pt x="69669" y="4700"/>
                    <a:pt x="74317" y="4"/>
                    <a:pt x="74475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32" name="ïṡļiḑê"/>
            <p:cNvSpPr/>
            <p:nvPr/>
          </p:nvSpPr>
          <p:spPr bwMode="auto">
            <a:xfrm>
              <a:off x="7294438" y="1558125"/>
              <a:ext cx="347228" cy="347229"/>
            </a:xfrm>
            <a:custGeom>
              <a:avLst/>
              <a:gdLst>
                <a:gd name="connsiteX0" fmla="*/ 299602 w 347228"/>
                <a:gd name="connsiteY0" fmla="*/ 281654 h 347229"/>
                <a:gd name="connsiteX1" fmla="*/ 281438 w 347228"/>
                <a:gd name="connsiteY1" fmla="*/ 299759 h 347229"/>
                <a:gd name="connsiteX2" fmla="*/ 299602 w 347228"/>
                <a:gd name="connsiteY2" fmla="*/ 317857 h 347229"/>
                <a:gd name="connsiteX3" fmla="*/ 317759 w 347228"/>
                <a:gd name="connsiteY3" fmla="*/ 299759 h 347229"/>
                <a:gd name="connsiteX4" fmla="*/ 299602 w 347228"/>
                <a:gd name="connsiteY4" fmla="*/ 281654 h 347229"/>
                <a:gd name="connsiteX5" fmla="*/ 245668 w 347228"/>
                <a:gd name="connsiteY5" fmla="*/ 201851 h 347229"/>
                <a:gd name="connsiteX6" fmla="*/ 303772 w 347228"/>
                <a:gd name="connsiteY6" fmla="*/ 259773 h 347229"/>
                <a:gd name="connsiteX7" fmla="*/ 342465 w 347228"/>
                <a:gd name="connsiteY7" fmla="*/ 288486 h 347229"/>
                <a:gd name="connsiteX8" fmla="*/ 346621 w 347228"/>
                <a:gd name="connsiteY8" fmla="*/ 304221 h 347229"/>
                <a:gd name="connsiteX9" fmla="*/ 303724 w 347228"/>
                <a:gd name="connsiteY9" fmla="*/ 347229 h 347229"/>
                <a:gd name="connsiteX10" fmla="*/ 288283 w 347228"/>
                <a:gd name="connsiteY10" fmla="*/ 343070 h 347229"/>
                <a:gd name="connsiteX11" fmla="*/ 259200 w 347228"/>
                <a:gd name="connsiteY11" fmla="*/ 304221 h 347229"/>
                <a:gd name="connsiteX12" fmla="*/ 197725 w 347228"/>
                <a:gd name="connsiteY12" fmla="*/ 242934 h 347229"/>
                <a:gd name="connsiteX13" fmla="*/ 216386 w 347228"/>
                <a:gd name="connsiteY13" fmla="*/ 231034 h 347229"/>
                <a:gd name="connsiteX14" fmla="*/ 225436 w 347228"/>
                <a:gd name="connsiteY14" fmla="*/ 222009 h 347229"/>
                <a:gd name="connsiteX15" fmla="*/ 235191 w 347228"/>
                <a:gd name="connsiteY15" fmla="*/ 212283 h 347229"/>
                <a:gd name="connsiteX16" fmla="*/ 230641 w 347228"/>
                <a:gd name="connsiteY16" fmla="*/ 203096 h 347229"/>
                <a:gd name="connsiteX17" fmla="*/ 239885 w 347228"/>
                <a:gd name="connsiteY17" fmla="*/ 207619 h 347229"/>
                <a:gd name="connsiteX18" fmla="*/ 290492 w 347228"/>
                <a:gd name="connsiteY18" fmla="*/ 4 h 347229"/>
                <a:gd name="connsiteX19" fmla="*/ 313626 w 347228"/>
                <a:gd name="connsiteY19" fmla="*/ 9551 h 347229"/>
                <a:gd name="connsiteX20" fmla="*/ 337653 w 347228"/>
                <a:gd name="connsiteY20" fmla="*/ 33507 h 347229"/>
                <a:gd name="connsiteX21" fmla="*/ 337653 w 347228"/>
                <a:gd name="connsiteY21" fmla="*/ 79611 h 347229"/>
                <a:gd name="connsiteX22" fmla="*/ 234782 w 347228"/>
                <a:gd name="connsiteY22" fmla="*/ 182151 h 347229"/>
                <a:gd name="connsiteX23" fmla="*/ 228552 w 347228"/>
                <a:gd name="connsiteY23" fmla="*/ 180823 h 347229"/>
                <a:gd name="connsiteX24" fmla="*/ 214762 w 347228"/>
                <a:gd name="connsiteY24" fmla="*/ 186324 h 347229"/>
                <a:gd name="connsiteX25" fmla="*/ 210560 w 347228"/>
                <a:gd name="connsiteY25" fmla="*/ 206282 h 347229"/>
                <a:gd name="connsiteX26" fmla="*/ 201508 w 347228"/>
                <a:gd name="connsiteY26" fmla="*/ 215318 h 347229"/>
                <a:gd name="connsiteX27" fmla="*/ 178357 w 347228"/>
                <a:gd name="connsiteY27" fmla="*/ 224881 h 347229"/>
                <a:gd name="connsiteX28" fmla="*/ 155239 w 347228"/>
                <a:gd name="connsiteY28" fmla="*/ 215334 h 347229"/>
                <a:gd name="connsiteX29" fmla="*/ 152854 w 347228"/>
                <a:gd name="connsiteY29" fmla="*/ 212967 h 347229"/>
                <a:gd name="connsiteX30" fmla="*/ 72679 w 347228"/>
                <a:gd name="connsiteY30" fmla="*/ 292894 h 347229"/>
                <a:gd name="connsiteX31" fmla="*/ 64568 w 347228"/>
                <a:gd name="connsiteY31" fmla="*/ 314419 h 347229"/>
                <a:gd name="connsiteX32" fmla="*/ 20052 w 347228"/>
                <a:gd name="connsiteY32" fmla="*/ 345427 h 347229"/>
                <a:gd name="connsiteX33" fmla="*/ 0 w 347228"/>
                <a:gd name="connsiteY33" fmla="*/ 325501 h 347229"/>
                <a:gd name="connsiteX34" fmla="*/ 31229 w 347228"/>
                <a:gd name="connsiteY34" fmla="*/ 281076 h 347229"/>
                <a:gd name="connsiteX35" fmla="*/ 52644 w 347228"/>
                <a:gd name="connsiteY35" fmla="*/ 273000 h 347229"/>
                <a:gd name="connsiteX36" fmla="*/ 132867 w 347228"/>
                <a:gd name="connsiteY36" fmla="*/ 193041 h 347229"/>
                <a:gd name="connsiteX37" fmla="*/ 131196 w 347228"/>
                <a:gd name="connsiteY37" fmla="*/ 191362 h 347229"/>
                <a:gd name="connsiteX38" fmla="*/ 131196 w 347228"/>
                <a:gd name="connsiteY38" fmla="*/ 145257 h 347229"/>
                <a:gd name="connsiteX39" fmla="*/ 140216 w 347228"/>
                <a:gd name="connsiteY39" fmla="*/ 136286 h 347229"/>
                <a:gd name="connsiteX40" fmla="*/ 146641 w 347228"/>
                <a:gd name="connsiteY40" fmla="*/ 137725 h 347229"/>
                <a:gd name="connsiteX41" fmla="*/ 160463 w 347228"/>
                <a:gd name="connsiteY41" fmla="*/ 132208 h 347229"/>
                <a:gd name="connsiteX42" fmla="*/ 164535 w 347228"/>
                <a:gd name="connsiteY42" fmla="*/ 112026 h 347229"/>
                <a:gd name="connsiteX43" fmla="*/ 267358 w 347228"/>
                <a:gd name="connsiteY43" fmla="*/ 9567 h 347229"/>
                <a:gd name="connsiteX44" fmla="*/ 290492 w 347228"/>
                <a:gd name="connsiteY44" fmla="*/ 4 h 347229"/>
                <a:gd name="connsiteX45" fmla="*/ 74475 w 347228"/>
                <a:gd name="connsiteY45" fmla="*/ 4 h 347229"/>
                <a:gd name="connsiteX46" fmla="*/ 154925 w 347228"/>
                <a:gd name="connsiteY46" fmla="*/ 80174 h 347229"/>
                <a:gd name="connsiteX47" fmla="*/ 151417 w 347228"/>
                <a:gd name="connsiteY47" fmla="*/ 96830 h 347229"/>
                <a:gd name="connsiteX48" fmla="*/ 150427 w 347228"/>
                <a:gd name="connsiteY48" fmla="*/ 97813 h 347229"/>
                <a:gd name="connsiteX49" fmla="*/ 140464 w 347228"/>
                <a:gd name="connsiteY49" fmla="*/ 107751 h 347229"/>
                <a:gd name="connsiteX50" fmla="*/ 145155 w 347228"/>
                <a:gd name="connsiteY50" fmla="*/ 116764 h 347229"/>
                <a:gd name="connsiteX51" fmla="*/ 136125 w 347228"/>
                <a:gd name="connsiteY51" fmla="*/ 112074 h 347229"/>
                <a:gd name="connsiteX52" fmla="*/ 126155 w 347228"/>
                <a:gd name="connsiteY52" fmla="*/ 122012 h 347229"/>
                <a:gd name="connsiteX53" fmla="*/ 117153 w 347228"/>
                <a:gd name="connsiteY53" fmla="*/ 130982 h 347229"/>
                <a:gd name="connsiteX54" fmla="*/ 105225 w 347228"/>
                <a:gd name="connsiteY54" fmla="*/ 149582 h 347229"/>
                <a:gd name="connsiteX55" fmla="*/ 103725 w 347228"/>
                <a:gd name="connsiteY55" fmla="*/ 148090 h 347229"/>
                <a:gd name="connsiteX56" fmla="*/ 80464 w 347228"/>
                <a:gd name="connsiteY56" fmla="*/ 154393 h 347229"/>
                <a:gd name="connsiteX57" fmla="*/ 0 w 347228"/>
                <a:gd name="connsiteY57" fmla="*/ 74216 h 347229"/>
                <a:gd name="connsiteX58" fmla="*/ 7259 w 347228"/>
                <a:gd name="connsiteY58" fmla="*/ 66895 h 347229"/>
                <a:gd name="connsiteX59" fmla="*/ 55072 w 347228"/>
                <a:gd name="connsiteY59" fmla="*/ 97031 h 347229"/>
                <a:gd name="connsiteX60" fmla="*/ 97370 w 347228"/>
                <a:gd name="connsiteY60" fmla="*/ 54878 h 347229"/>
                <a:gd name="connsiteX61" fmla="*/ 67137 w 347228"/>
                <a:gd name="connsiteY61" fmla="*/ 7224 h 347229"/>
                <a:gd name="connsiteX62" fmla="*/ 74475 w 347228"/>
                <a:gd name="connsiteY62" fmla="*/ 4 h 3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47228" h="347229">
                  <a:moveTo>
                    <a:pt x="299602" y="281654"/>
                  </a:moveTo>
                  <a:cubicBezTo>
                    <a:pt x="289572" y="281654"/>
                    <a:pt x="281438" y="289758"/>
                    <a:pt x="281438" y="299759"/>
                  </a:cubicBezTo>
                  <a:cubicBezTo>
                    <a:pt x="281438" y="309754"/>
                    <a:pt x="289572" y="317857"/>
                    <a:pt x="299602" y="317857"/>
                  </a:cubicBezTo>
                  <a:cubicBezTo>
                    <a:pt x="309632" y="317857"/>
                    <a:pt x="317759" y="309754"/>
                    <a:pt x="317759" y="299759"/>
                  </a:cubicBezTo>
                  <a:cubicBezTo>
                    <a:pt x="317759" y="289758"/>
                    <a:pt x="309632" y="281654"/>
                    <a:pt x="299602" y="281654"/>
                  </a:cubicBezTo>
                  <a:close/>
                  <a:moveTo>
                    <a:pt x="245668" y="201851"/>
                  </a:moveTo>
                  <a:lnTo>
                    <a:pt x="303772" y="259773"/>
                  </a:lnTo>
                  <a:lnTo>
                    <a:pt x="342465" y="288486"/>
                  </a:lnTo>
                  <a:lnTo>
                    <a:pt x="346621" y="304221"/>
                  </a:lnTo>
                  <a:lnTo>
                    <a:pt x="303724" y="347229"/>
                  </a:lnTo>
                  <a:lnTo>
                    <a:pt x="288283" y="343070"/>
                  </a:lnTo>
                  <a:lnTo>
                    <a:pt x="259200" y="304221"/>
                  </a:lnTo>
                  <a:lnTo>
                    <a:pt x="197725" y="242934"/>
                  </a:lnTo>
                  <a:cubicBezTo>
                    <a:pt x="204646" y="240376"/>
                    <a:pt x="211016" y="236392"/>
                    <a:pt x="216386" y="231034"/>
                  </a:cubicBezTo>
                  <a:lnTo>
                    <a:pt x="225436" y="222009"/>
                  </a:lnTo>
                  <a:lnTo>
                    <a:pt x="235191" y="212283"/>
                  </a:lnTo>
                  <a:lnTo>
                    <a:pt x="230641" y="203096"/>
                  </a:lnTo>
                  <a:lnTo>
                    <a:pt x="239885" y="207619"/>
                  </a:lnTo>
                  <a:close/>
                  <a:moveTo>
                    <a:pt x="290492" y="4"/>
                  </a:moveTo>
                  <a:cubicBezTo>
                    <a:pt x="298863" y="4"/>
                    <a:pt x="307234" y="3186"/>
                    <a:pt x="313626" y="9551"/>
                  </a:cubicBezTo>
                  <a:lnTo>
                    <a:pt x="337653" y="33507"/>
                  </a:lnTo>
                  <a:cubicBezTo>
                    <a:pt x="350420" y="46236"/>
                    <a:pt x="350420" y="66882"/>
                    <a:pt x="337653" y="79611"/>
                  </a:cubicBezTo>
                  <a:lnTo>
                    <a:pt x="234782" y="182151"/>
                  </a:lnTo>
                  <a:cubicBezTo>
                    <a:pt x="232916" y="181239"/>
                    <a:pt x="230758" y="180823"/>
                    <a:pt x="228552" y="180823"/>
                  </a:cubicBezTo>
                  <a:cubicBezTo>
                    <a:pt x="223523" y="180823"/>
                    <a:pt x="218120" y="182966"/>
                    <a:pt x="214762" y="186324"/>
                  </a:cubicBezTo>
                  <a:cubicBezTo>
                    <a:pt x="209879" y="191186"/>
                    <a:pt x="207575" y="200237"/>
                    <a:pt x="210560" y="206282"/>
                  </a:cubicBezTo>
                  <a:lnTo>
                    <a:pt x="201508" y="215318"/>
                  </a:lnTo>
                  <a:cubicBezTo>
                    <a:pt x="195116" y="221699"/>
                    <a:pt x="186728" y="224881"/>
                    <a:pt x="178357" y="224881"/>
                  </a:cubicBezTo>
                  <a:cubicBezTo>
                    <a:pt x="169986" y="224881"/>
                    <a:pt x="161615" y="221699"/>
                    <a:pt x="155239" y="215334"/>
                  </a:cubicBezTo>
                  <a:lnTo>
                    <a:pt x="152854" y="212967"/>
                  </a:lnTo>
                  <a:lnTo>
                    <a:pt x="72679" y="292894"/>
                  </a:lnTo>
                  <a:lnTo>
                    <a:pt x="64568" y="314419"/>
                  </a:lnTo>
                  <a:lnTo>
                    <a:pt x="20052" y="345427"/>
                  </a:lnTo>
                  <a:lnTo>
                    <a:pt x="0" y="325501"/>
                  </a:lnTo>
                  <a:lnTo>
                    <a:pt x="31229" y="281076"/>
                  </a:lnTo>
                  <a:lnTo>
                    <a:pt x="52644" y="273000"/>
                  </a:lnTo>
                  <a:lnTo>
                    <a:pt x="132867" y="193041"/>
                  </a:lnTo>
                  <a:lnTo>
                    <a:pt x="131196" y="191362"/>
                  </a:lnTo>
                  <a:cubicBezTo>
                    <a:pt x="118429" y="178632"/>
                    <a:pt x="118429" y="157987"/>
                    <a:pt x="131196" y="145257"/>
                  </a:cubicBezTo>
                  <a:lnTo>
                    <a:pt x="140216" y="136286"/>
                  </a:lnTo>
                  <a:cubicBezTo>
                    <a:pt x="142115" y="137278"/>
                    <a:pt x="144337" y="137725"/>
                    <a:pt x="146641" y="137725"/>
                  </a:cubicBezTo>
                  <a:cubicBezTo>
                    <a:pt x="151670" y="137725"/>
                    <a:pt x="157072" y="135582"/>
                    <a:pt x="160463" y="132208"/>
                  </a:cubicBezTo>
                  <a:cubicBezTo>
                    <a:pt x="165362" y="127299"/>
                    <a:pt x="167698" y="118103"/>
                    <a:pt x="164535" y="112026"/>
                  </a:cubicBezTo>
                  <a:lnTo>
                    <a:pt x="267358" y="9567"/>
                  </a:lnTo>
                  <a:cubicBezTo>
                    <a:pt x="273733" y="3186"/>
                    <a:pt x="282121" y="4"/>
                    <a:pt x="290492" y="4"/>
                  </a:cubicBezTo>
                  <a:close/>
                  <a:moveTo>
                    <a:pt x="74475" y="4"/>
                  </a:moveTo>
                  <a:cubicBezTo>
                    <a:pt x="115589" y="-484"/>
                    <a:pt x="154925" y="39182"/>
                    <a:pt x="154925" y="80174"/>
                  </a:cubicBezTo>
                  <a:cubicBezTo>
                    <a:pt x="154932" y="85473"/>
                    <a:pt x="153634" y="91116"/>
                    <a:pt x="151417" y="96830"/>
                  </a:cubicBezTo>
                  <a:lnTo>
                    <a:pt x="150427" y="97813"/>
                  </a:lnTo>
                  <a:lnTo>
                    <a:pt x="140464" y="107751"/>
                  </a:lnTo>
                  <a:lnTo>
                    <a:pt x="145155" y="116764"/>
                  </a:lnTo>
                  <a:lnTo>
                    <a:pt x="136125" y="112074"/>
                  </a:lnTo>
                  <a:lnTo>
                    <a:pt x="126155" y="122012"/>
                  </a:lnTo>
                  <a:lnTo>
                    <a:pt x="117153" y="130982"/>
                  </a:lnTo>
                  <a:cubicBezTo>
                    <a:pt x="111687" y="136424"/>
                    <a:pt x="107735" y="142799"/>
                    <a:pt x="105225" y="149582"/>
                  </a:cubicBezTo>
                  <a:lnTo>
                    <a:pt x="103725" y="148090"/>
                  </a:lnTo>
                  <a:cubicBezTo>
                    <a:pt x="95864" y="152027"/>
                    <a:pt x="87909" y="154393"/>
                    <a:pt x="80464" y="154393"/>
                  </a:cubicBezTo>
                  <a:cubicBezTo>
                    <a:pt x="39342" y="154393"/>
                    <a:pt x="502" y="115200"/>
                    <a:pt x="0" y="74216"/>
                  </a:cubicBezTo>
                  <a:cubicBezTo>
                    <a:pt x="7" y="74058"/>
                    <a:pt x="4641" y="69505"/>
                    <a:pt x="7259" y="66895"/>
                  </a:cubicBezTo>
                  <a:cubicBezTo>
                    <a:pt x="40920" y="100459"/>
                    <a:pt x="34322" y="97031"/>
                    <a:pt x="55072" y="97031"/>
                  </a:cubicBezTo>
                  <a:cubicBezTo>
                    <a:pt x="71104" y="97031"/>
                    <a:pt x="97370" y="71218"/>
                    <a:pt x="97370" y="54878"/>
                  </a:cubicBezTo>
                  <a:cubicBezTo>
                    <a:pt x="97370" y="34729"/>
                    <a:pt x="100096" y="40064"/>
                    <a:pt x="67137" y="7224"/>
                  </a:cubicBezTo>
                  <a:cubicBezTo>
                    <a:pt x="69669" y="4700"/>
                    <a:pt x="74317" y="4"/>
                    <a:pt x="74475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33" name="isḻíḓe"/>
            <p:cNvSpPr/>
            <p:nvPr/>
          </p:nvSpPr>
          <p:spPr bwMode="auto">
            <a:xfrm>
              <a:off x="10048132" y="1558125"/>
              <a:ext cx="347228" cy="347229"/>
            </a:xfrm>
            <a:custGeom>
              <a:avLst/>
              <a:gdLst>
                <a:gd name="connsiteX0" fmla="*/ 299602 w 347228"/>
                <a:gd name="connsiteY0" fmla="*/ 281654 h 347229"/>
                <a:gd name="connsiteX1" fmla="*/ 281438 w 347228"/>
                <a:gd name="connsiteY1" fmla="*/ 299759 h 347229"/>
                <a:gd name="connsiteX2" fmla="*/ 299602 w 347228"/>
                <a:gd name="connsiteY2" fmla="*/ 317857 h 347229"/>
                <a:gd name="connsiteX3" fmla="*/ 317759 w 347228"/>
                <a:gd name="connsiteY3" fmla="*/ 299759 h 347229"/>
                <a:gd name="connsiteX4" fmla="*/ 299602 w 347228"/>
                <a:gd name="connsiteY4" fmla="*/ 281654 h 347229"/>
                <a:gd name="connsiteX5" fmla="*/ 245668 w 347228"/>
                <a:gd name="connsiteY5" fmla="*/ 201851 h 347229"/>
                <a:gd name="connsiteX6" fmla="*/ 303772 w 347228"/>
                <a:gd name="connsiteY6" fmla="*/ 259773 h 347229"/>
                <a:gd name="connsiteX7" fmla="*/ 342465 w 347228"/>
                <a:gd name="connsiteY7" fmla="*/ 288486 h 347229"/>
                <a:gd name="connsiteX8" fmla="*/ 346621 w 347228"/>
                <a:gd name="connsiteY8" fmla="*/ 304221 h 347229"/>
                <a:gd name="connsiteX9" fmla="*/ 303724 w 347228"/>
                <a:gd name="connsiteY9" fmla="*/ 347229 h 347229"/>
                <a:gd name="connsiteX10" fmla="*/ 288283 w 347228"/>
                <a:gd name="connsiteY10" fmla="*/ 343070 h 347229"/>
                <a:gd name="connsiteX11" fmla="*/ 259200 w 347228"/>
                <a:gd name="connsiteY11" fmla="*/ 304221 h 347229"/>
                <a:gd name="connsiteX12" fmla="*/ 197725 w 347228"/>
                <a:gd name="connsiteY12" fmla="*/ 242934 h 347229"/>
                <a:gd name="connsiteX13" fmla="*/ 216386 w 347228"/>
                <a:gd name="connsiteY13" fmla="*/ 231034 h 347229"/>
                <a:gd name="connsiteX14" fmla="*/ 225436 w 347228"/>
                <a:gd name="connsiteY14" fmla="*/ 222009 h 347229"/>
                <a:gd name="connsiteX15" fmla="*/ 235191 w 347228"/>
                <a:gd name="connsiteY15" fmla="*/ 212283 h 347229"/>
                <a:gd name="connsiteX16" fmla="*/ 230641 w 347228"/>
                <a:gd name="connsiteY16" fmla="*/ 203096 h 347229"/>
                <a:gd name="connsiteX17" fmla="*/ 239885 w 347228"/>
                <a:gd name="connsiteY17" fmla="*/ 207619 h 347229"/>
                <a:gd name="connsiteX18" fmla="*/ 290492 w 347228"/>
                <a:gd name="connsiteY18" fmla="*/ 4 h 347229"/>
                <a:gd name="connsiteX19" fmla="*/ 313626 w 347228"/>
                <a:gd name="connsiteY19" fmla="*/ 9551 h 347229"/>
                <a:gd name="connsiteX20" fmla="*/ 337653 w 347228"/>
                <a:gd name="connsiteY20" fmla="*/ 33507 h 347229"/>
                <a:gd name="connsiteX21" fmla="*/ 337653 w 347228"/>
                <a:gd name="connsiteY21" fmla="*/ 79611 h 347229"/>
                <a:gd name="connsiteX22" fmla="*/ 234782 w 347228"/>
                <a:gd name="connsiteY22" fmla="*/ 182151 h 347229"/>
                <a:gd name="connsiteX23" fmla="*/ 228552 w 347228"/>
                <a:gd name="connsiteY23" fmla="*/ 180823 h 347229"/>
                <a:gd name="connsiteX24" fmla="*/ 214762 w 347228"/>
                <a:gd name="connsiteY24" fmla="*/ 186324 h 347229"/>
                <a:gd name="connsiteX25" fmla="*/ 210560 w 347228"/>
                <a:gd name="connsiteY25" fmla="*/ 206282 h 347229"/>
                <a:gd name="connsiteX26" fmla="*/ 201508 w 347228"/>
                <a:gd name="connsiteY26" fmla="*/ 215318 h 347229"/>
                <a:gd name="connsiteX27" fmla="*/ 178357 w 347228"/>
                <a:gd name="connsiteY27" fmla="*/ 224881 h 347229"/>
                <a:gd name="connsiteX28" fmla="*/ 155239 w 347228"/>
                <a:gd name="connsiteY28" fmla="*/ 215334 h 347229"/>
                <a:gd name="connsiteX29" fmla="*/ 152854 w 347228"/>
                <a:gd name="connsiteY29" fmla="*/ 212967 h 347229"/>
                <a:gd name="connsiteX30" fmla="*/ 72679 w 347228"/>
                <a:gd name="connsiteY30" fmla="*/ 292894 h 347229"/>
                <a:gd name="connsiteX31" fmla="*/ 64568 w 347228"/>
                <a:gd name="connsiteY31" fmla="*/ 314419 h 347229"/>
                <a:gd name="connsiteX32" fmla="*/ 20052 w 347228"/>
                <a:gd name="connsiteY32" fmla="*/ 345427 h 347229"/>
                <a:gd name="connsiteX33" fmla="*/ 0 w 347228"/>
                <a:gd name="connsiteY33" fmla="*/ 325501 h 347229"/>
                <a:gd name="connsiteX34" fmla="*/ 31229 w 347228"/>
                <a:gd name="connsiteY34" fmla="*/ 281076 h 347229"/>
                <a:gd name="connsiteX35" fmla="*/ 52644 w 347228"/>
                <a:gd name="connsiteY35" fmla="*/ 273000 h 347229"/>
                <a:gd name="connsiteX36" fmla="*/ 132867 w 347228"/>
                <a:gd name="connsiteY36" fmla="*/ 193041 h 347229"/>
                <a:gd name="connsiteX37" fmla="*/ 131196 w 347228"/>
                <a:gd name="connsiteY37" fmla="*/ 191362 h 347229"/>
                <a:gd name="connsiteX38" fmla="*/ 131196 w 347228"/>
                <a:gd name="connsiteY38" fmla="*/ 145257 h 347229"/>
                <a:gd name="connsiteX39" fmla="*/ 140216 w 347228"/>
                <a:gd name="connsiteY39" fmla="*/ 136286 h 347229"/>
                <a:gd name="connsiteX40" fmla="*/ 146641 w 347228"/>
                <a:gd name="connsiteY40" fmla="*/ 137725 h 347229"/>
                <a:gd name="connsiteX41" fmla="*/ 160463 w 347228"/>
                <a:gd name="connsiteY41" fmla="*/ 132208 h 347229"/>
                <a:gd name="connsiteX42" fmla="*/ 164535 w 347228"/>
                <a:gd name="connsiteY42" fmla="*/ 112026 h 347229"/>
                <a:gd name="connsiteX43" fmla="*/ 267358 w 347228"/>
                <a:gd name="connsiteY43" fmla="*/ 9567 h 347229"/>
                <a:gd name="connsiteX44" fmla="*/ 290492 w 347228"/>
                <a:gd name="connsiteY44" fmla="*/ 4 h 347229"/>
                <a:gd name="connsiteX45" fmla="*/ 74475 w 347228"/>
                <a:gd name="connsiteY45" fmla="*/ 4 h 347229"/>
                <a:gd name="connsiteX46" fmla="*/ 154925 w 347228"/>
                <a:gd name="connsiteY46" fmla="*/ 80174 h 347229"/>
                <a:gd name="connsiteX47" fmla="*/ 151417 w 347228"/>
                <a:gd name="connsiteY47" fmla="*/ 96830 h 347229"/>
                <a:gd name="connsiteX48" fmla="*/ 150427 w 347228"/>
                <a:gd name="connsiteY48" fmla="*/ 97813 h 347229"/>
                <a:gd name="connsiteX49" fmla="*/ 140464 w 347228"/>
                <a:gd name="connsiteY49" fmla="*/ 107751 h 347229"/>
                <a:gd name="connsiteX50" fmla="*/ 145155 w 347228"/>
                <a:gd name="connsiteY50" fmla="*/ 116764 h 347229"/>
                <a:gd name="connsiteX51" fmla="*/ 136125 w 347228"/>
                <a:gd name="connsiteY51" fmla="*/ 112074 h 347229"/>
                <a:gd name="connsiteX52" fmla="*/ 126155 w 347228"/>
                <a:gd name="connsiteY52" fmla="*/ 122012 h 347229"/>
                <a:gd name="connsiteX53" fmla="*/ 117153 w 347228"/>
                <a:gd name="connsiteY53" fmla="*/ 130982 h 347229"/>
                <a:gd name="connsiteX54" fmla="*/ 105225 w 347228"/>
                <a:gd name="connsiteY54" fmla="*/ 149582 h 347229"/>
                <a:gd name="connsiteX55" fmla="*/ 103725 w 347228"/>
                <a:gd name="connsiteY55" fmla="*/ 148090 h 347229"/>
                <a:gd name="connsiteX56" fmla="*/ 80464 w 347228"/>
                <a:gd name="connsiteY56" fmla="*/ 154393 h 347229"/>
                <a:gd name="connsiteX57" fmla="*/ 0 w 347228"/>
                <a:gd name="connsiteY57" fmla="*/ 74216 h 347229"/>
                <a:gd name="connsiteX58" fmla="*/ 7259 w 347228"/>
                <a:gd name="connsiteY58" fmla="*/ 66895 h 347229"/>
                <a:gd name="connsiteX59" fmla="*/ 55072 w 347228"/>
                <a:gd name="connsiteY59" fmla="*/ 97031 h 347229"/>
                <a:gd name="connsiteX60" fmla="*/ 97370 w 347228"/>
                <a:gd name="connsiteY60" fmla="*/ 54878 h 347229"/>
                <a:gd name="connsiteX61" fmla="*/ 67137 w 347228"/>
                <a:gd name="connsiteY61" fmla="*/ 7224 h 347229"/>
                <a:gd name="connsiteX62" fmla="*/ 74475 w 347228"/>
                <a:gd name="connsiteY62" fmla="*/ 4 h 34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47228" h="347229">
                  <a:moveTo>
                    <a:pt x="299602" y="281654"/>
                  </a:moveTo>
                  <a:cubicBezTo>
                    <a:pt x="289572" y="281654"/>
                    <a:pt x="281438" y="289758"/>
                    <a:pt x="281438" y="299759"/>
                  </a:cubicBezTo>
                  <a:cubicBezTo>
                    <a:pt x="281438" y="309754"/>
                    <a:pt x="289572" y="317857"/>
                    <a:pt x="299602" y="317857"/>
                  </a:cubicBezTo>
                  <a:cubicBezTo>
                    <a:pt x="309632" y="317857"/>
                    <a:pt x="317759" y="309754"/>
                    <a:pt x="317759" y="299759"/>
                  </a:cubicBezTo>
                  <a:cubicBezTo>
                    <a:pt x="317759" y="289758"/>
                    <a:pt x="309632" y="281654"/>
                    <a:pt x="299602" y="281654"/>
                  </a:cubicBezTo>
                  <a:close/>
                  <a:moveTo>
                    <a:pt x="245668" y="201851"/>
                  </a:moveTo>
                  <a:lnTo>
                    <a:pt x="303772" y="259773"/>
                  </a:lnTo>
                  <a:lnTo>
                    <a:pt x="342465" y="288486"/>
                  </a:lnTo>
                  <a:lnTo>
                    <a:pt x="346621" y="304221"/>
                  </a:lnTo>
                  <a:lnTo>
                    <a:pt x="303724" y="347229"/>
                  </a:lnTo>
                  <a:lnTo>
                    <a:pt x="288283" y="343070"/>
                  </a:lnTo>
                  <a:lnTo>
                    <a:pt x="259200" y="304221"/>
                  </a:lnTo>
                  <a:lnTo>
                    <a:pt x="197725" y="242934"/>
                  </a:lnTo>
                  <a:cubicBezTo>
                    <a:pt x="204646" y="240376"/>
                    <a:pt x="211016" y="236392"/>
                    <a:pt x="216386" y="231034"/>
                  </a:cubicBezTo>
                  <a:lnTo>
                    <a:pt x="225436" y="222009"/>
                  </a:lnTo>
                  <a:lnTo>
                    <a:pt x="235191" y="212283"/>
                  </a:lnTo>
                  <a:lnTo>
                    <a:pt x="230641" y="203096"/>
                  </a:lnTo>
                  <a:lnTo>
                    <a:pt x="239885" y="207619"/>
                  </a:lnTo>
                  <a:close/>
                  <a:moveTo>
                    <a:pt x="290492" y="4"/>
                  </a:moveTo>
                  <a:cubicBezTo>
                    <a:pt x="298863" y="4"/>
                    <a:pt x="307234" y="3186"/>
                    <a:pt x="313626" y="9551"/>
                  </a:cubicBezTo>
                  <a:lnTo>
                    <a:pt x="337653" y="33507"/>
                  </a:lnTo>
                  <a:cubicBezTo>
                    <a:pt x="350420" y="46236"/>
                    <a:pt x="350420" y="66882"/>
                    <a:pt x="337653" y="79611"/>
                  </a:cubicBezTo>
                  <a:lnTo>
                    <a:pt x="234782" y="182151"/>
                  </a:lnTo>
                  <a:cubicBezTo>
                    <a:pt x="232916" y="181239"/>
                    <a:pt x="230758" y="180823"/>
                    <a:pt x="228552" y="180823"/>
                  </a:cubicBezTo>
                  <a:cubicBezTo>
                    <a:pt x="223523" y="180823"/>
                    <a:pt x="218120" y="182966"/>
                    <a:pt x="214762" y="186324"/>
                  </a:cubicBezTo>
                  <a:cubicBezTo>
                    <a:pt x="209879" y="191186"/>
                    <a:pt x="207575" y="200237"/>
                    <a:pt x="210560" y="206282"/>
                  </a:cubicBezTo>
                  <a:lnTo>
                    <a:pt x="201508" y="215318"/>
                  </a:lnTo>
                  <a:cubicBezTo>
                    <a:pt x="195116" y="221699"/>
                    <a:pt x="186728" y="224881"/>
                    <a:pt x="178357" y="224881"/>
                  </a:cubicBezTo>
                  <a:cubicBezTo>
                    <a:pt x="169986" y="224881"/>
                    <a:pt x="161615" y="221699"/>
                    <a:pt x="155239" y="215334"/>
                  </a:cubicBezTo>
                  <a:lnTo>
                    <a:pt x="152854" y="212967"/>
                  </a:lnTo>
                  <a:lnTo>
                    <a:pt x="72679" y="292894"/>
                  </a:lnTo>
                  <a:lnTo>
                    <a:pt x="64568" y="314419"/>
                  </a:lnTo>
                  <a:lnTo>
                    <a:pt x="20052" y="345427"/>
                  </a:lnTo>
                  <a:lnTo>
                    <a:pt x="0" y="325501"/>
                  </a:lnTo>
                  <a:lnTo>
                    <a:pt x="31229" y="281076"/>
                  </a:lnTo>
                  <a:lnTo>
                    <a:pt x="52644" y="273000"/>
                  </a:lnTo>
                  <a:lnTo>
                    <a:pt x="132867" y="193041"/>
                  </a:lnTo>
                  <a:lnTo>
                    <a:pt x="131196" y="191362"/>
                  </a:lnTo>
                  <a:cubicBezTo>
                    <a:pt x="118429" y="178632"/>
                    <a:pt x="118429" y="157987"/>
                    <a:pt x="131196" y="145257"/>
                  </a:cubicBezTo>
                  <a:lnTo>
                    <a:pt x="140216" y="136286"/>
                  </a:lnTo>
                  <a:cubicBezTo>
                    <a:pt x="142115" y="137278"/>
                    <a:pt x="144337" y="137725"/>
                    <a:pt x="146641" y="137725"/>
                  </a:cubicBezTo>
                  <a:cubicBezTo>
                    <a:pt x="151670" y="137725"/>
                    <a:pt x="157072" y="135582"/>
                    <a:pt x="160463" y="132208"/>
                  </a:cubicBezTo>
                  <a:cubicBezTo>
                    <a:pt x="165362" y="127299"/>
                    <a:pt x="167698" y="118103"/>
                    <a:pt x="164535" y="112026"/>
                  </a:cubicBezTo>
                  <a:lnTo>
                    <a:pt x="267358" y="9567"/>
                  </a:lnTo>
                  <a:cubicBezTo>
                    <a:pt x="273733" y="3186"/>
                    <a:pt x="282121" y="4"/>
                    <a:pt x="290492" y="4"/>
                  </a:cubicBezTo>
                  <a:close/>
                  <a:moveTo>
                    <a:pt x="74475" y="4"/>
                  </a:moveTo>
                  <a:cubicBezTo>
                    <a:pt x="115589" y="-484"/>
                    <a:pt x="154925" y="39182"/>
                    <a:pt x="154925" y="80174"/>
                  </a:cubicBezTo>
                  <a:cubicBezTo>
                    <a:pt x="154932" y="85473"/>
                    <a:pt x="153634" y="91116"/>
                    <a:pt x="151417" y="96830"/>
                  </a:cubicBezTo>
                  <a:lnTo>
                    <a:pt x="150427" y="97813"/>
                  </a:lnTo>
                  <a:lnTo>
                    <a:pt x="140464" y="107751"/>
                  </a:lnTo>
                  <a:lnTo>
                    <a:pt x="145155" y="116764"/>
                  </a:lnTo>
                  <a:lnTo>
                    <a:pt x="136125" y="112074"/>
                  </a:lnTo>
                  <a:lnTo>
                    <a:pt x="126155" y="122012"/>
                  </a:lnTo>
                  <a:lnTo>
                    <a:pt x="117153" y="130982"/>
                  </a:lnTo>
                  <a:cubicBezTo>
                    <a:pt x="111687" y="136424"/>
                    <a:pt x="107735" y="142799"/>
                    <a:pt x="105225" y="149582"/>
                  </a:cubicBezTo>
                  <a:lnTo>
                    <a:pt x="103725" y="148090"/>
                  </a:lnTo>
                  <a:cubicBezTo>
                    <a:pt x="95864" y="152027"/>
                    <a:pt x="87909" y="154393"/>
                    <a:pt x="80464" y="154393"/>
                  </a:cubicBezTo>
                  <a:cubicBezTo>
                    <a:pt x="39342" y="154393"/>
                    <a:pt x="502" y="115200"/>
                    <a:pt x="0" y="74216"/>
                  </a:cubicBezTo>
                  <a:cubicBezTo>
                    <a:pt x="7" y="74058"/>
                    <a:pt x="4641" y="69505"/>
                    <a:pt x="7259" y="66895"/>
                  </a:cubicBezTo>
                  <a:cubicBezTo>
                    <a:pt x="40920" y="100459"/>
                    <a:pt x="34322" y="97031"/>
                    <a:pt x="55072" y="97031"/>
                  </a:cubicBezTo>
                  <a:cubicBezTo>
                    <a:pt x="71104" y="97031"/>
                    <a:pt x="97370" y="71218"/>
                    <a:pt x="97370" y="54878"/>
                  </a:cubicBezTo>
                  <a:cubicBezTo>
                    <a:pt x="97370" y="34729"/>
                    <a:pt x="100096" y="40064"/>
                    <a:pt x="67137" y="7224"/>
                  </a:cubicBezTo>
                  <a:cubicBezTo>
                    <a:pt x="69669" y="4700"/>
                    <a:pt x="74317" y="4"/>
                    <a:pt x="74475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40" tIns="45720" rIns="91440" bIns="45720" anchor="ctr">
              <a:normAutofit lnSpcReduction="10000"/>
            </a:bodyPr>
            <a:lstStyle/>
            <a:p>
              <a:pPr algn="ctr"/>
              <a:endParaRPr/>
            </a:p>
          </p:txBody>
        </p:sp>
        <p:sp>
          <p:nvSpPr>
            <p:cNvPr id="34" name="isľîdê"/>
            <p:cNvSpPr txBox="1"/>
            <p:nvPr/>
          </p:nvSpPr>
          <p:spPr>
            <a:xfrm>
              <a:off x="3414210" y="4652002"/>
              <a:ext cx="2533740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0" lvl="1" algn="ctr">
                <a:lnSpc>
                  <a:spcPct val="120000"/>
                </a:lnSpc>
              </a:pPr>
              <a:r>
                <a:rPr lang="zh-CN" altLang="en-US" sz="2200" dirty="0"/>
                <a:t>感觉用户独占主机。</a:t>
              </a:r>
            </a:p>
          </p:txBody>
        </p:sp>
        <p:sp>
          <p:nvSpPr>
            <p:cNvPr id="35" name="isľîdê"/>
            <p:cNvSpPr txBox="1"/>
            <p:nvPr/>
          </p:nvSpPr>
          <p:spPr>
            <a:xfrm>
              <a:off x="6255660" y="4600486"/>
              <a:ext cx="2533740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0" lvl="1" algn="ctr">
                <a:lnSpc>
                  <a:spcPct val="120000"/>
                </a:lnSpc>
              </a:pPr>
              <a:r>
                <a:rPr lang="zh-CN" altLang="en-US" sz="2200" dirty="0"/>
                <a:t>用户的请求能在很短时间内获得响应（</a:t>
              </a:r>
              <a:r>
                <a:rPr lang="en-US" altLang="zh-CN" sz="2200" dirty="0"/>
                <a:t>1~3</a:t>
              </a:r>
              <a:r>
                <a:rPr lang="zh-CN" altLang="en-US" sz="2200" dirty="0"/>
                <a:t>秒）。</a:t>
              </a:r>
            </a:p>
          </p:txBody>
        </p:sp>
        <p:sp>
          <p:nvSpPr>
            <p:cNvPr id="36" name="isľîdê"/>
            <p:cNvSpPr txBox="1"/>
            <p:nvPr/>
          </p:nvSpPr>
          <p:spPr>
            <a:xfrm>
              <a:off x="8985160" y="4600486"/>
              <a:ext cx="2533740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/>
            <a:p>
              <a:pPr marL="0" lvl="1" algn="ctr">
                <a:lnSpc>
                  <a:spcPct val="120000"/>
                </a:lnSpc>
              </a:pPr>
              <a:r>
                <a:rPr lang="zh-CN" altLang="en-US" sz="2200" dirty="0"/>
                <a:t>用户可通过终端与系统进行广泛的人机对话。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实时系统</a:t>
            </a:r>
            <a:r>
              <a:rPr lang="en-US" altLang="zh-CN" sz="2800" b="1" dirty="0">
                <a:solidFill>
                  <a:schemeClr val="bg1"/>
                </a:solidFill>
              </a:rPr>
              <a:t>(1)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9925" y="1268516"/>
            <a:ext cx="10850563" cy="23538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实时系统：系统能及时响应外部事件的请求，在规定的时间内完成对该事件的处理，并控制所有实时任务协调一致地运行。</a:t>
            </a:r>
            <a:endParaRPr lang="en-US" altLang="zh-CN" sz="2400" dirty="0">
              <a:latin typeface="+mn-ea"/>
            </a:endParaRPr>
          </a:p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最主要的特征：</a:t>
            </a:r>
            <a:r>
              <a:rPr lang="zh-CN" altLang="en-US" sz="2400" dirty="0">
                <a:solidFill>
                  <a:srgbClr val="FF0000"/>
                </a:solidFill>
              </a:rPr>
              <a:t>实时性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solidFill>
                <a:srgbClr val="FF0000"/>
              </a:solidFill>
            </a:endParaRPr>
          </a:p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实时系统类型：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457200"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1773" y="4499232"/>
            <a:ext cx="3946662" cy="129196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工业（武器）控制系统</a:t>
            </a:r>
          </a:p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信息查询系统</a:t>
            </a:r>
          </a:p>
        </p:txBody>
      </p:sp>
      <p:sp>
        <p:nvSpPr>
          <p:cNvPr id="11" name="矩形 10"/>
          <p:cNvSpPr/>
          <p:nvPr/>
        </p:nvSpPr>
        <p:spPr>
          <a:xfrm>
            <a:off x="7900781" y="4404233"/>
            <a:ext cx="2767219" cy="11994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多媒体系统</a:t>
            </a:r>
          </a:p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+mn-ea"/>
              </a:rPr>
              <a:t>嵌入式系统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9150" y="447688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9150" y="51498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450071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1100" y="51498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实时系统</a:t>
            </a:r>
            <a:r>
              <a:rPr lang="en-US" altLang="zh-CN" sz="2800" b="1" dirty="0">
                <a:solidFill>
                  <a:schemeClr val="bg1"/>
                </a:solidFill>
              </a:rPr>
              <a:t>(2)</a:t>
            </a:r>
          </a:p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íSľïdé"/>
          <p:cNvSpPr/>
          <p:nvPr/>
        </p:nvSpPr>
        <p:spPr>
          <a:xfrm>
            <a:off x="1906927" y="1924829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/>
          </a:p>
        </p:txBody>
      </p:sp>
      <p:sp>
        <p:nvSpPr>
          <p:cNvPr id="7" name="ïŝļíḓê"/>
          <p:cNvSpPr/>
          <p:nvPr/>
        </p:nvSpPr>
        <p:spPr bwMode="auto">
          <a:xfrm>
            <a:off x="8689292" y="2556677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/>
          </a:p>
        </p:txBody>
      </p:sp>
      <p:sp>
        <p:nvSpPr>
          <p:cNvPr id="8" name="îṧľîdé"/>
          <p:cNvSpPr/>
          <p:nvPr/>
        </p:nvSpPr>
        <p:spPr>
          <a:xfrm>
            <a:off x="3945450" y="1508926"/>
            <a:ext cx="4034934" cy="2095500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内容占位符 2"/>
          <p:cNvSpPr txBox="1"/>
          <p:nvPr/>
        </p:nvSpPr>
        <p:spPr>
          <a:xfrm>
            <a:off x="894703" y="2556676"/>
            <a:ext cx="4308362" cy="30842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80"/>
              </a:spcBef>
              <a:buNone/>
              <a:defRPr/>
            </a:pPr>
            <a:r>
              <a:rPr lang="zh-CN" altLang="en-US" sz="2400" dirty="0"/>
              <a:t>实时任务的类型</a:t>
            </a:r>
            <a:endParaRPr lang="en-US" altLang="zh-CN" sz="2400" dirty="0"/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</a:t>
            </a:r>
            <a:r>
              <a:rPr lang="zh-CN" altLang="en-US" sz="2200" dirty="0">
                <a:solidFill>
                  <a:srgbClr val="0000FF"/>
                </a:solidFill>
              </a:rPr>
              <a:t>任务执行时是否呈现周期性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来划分</a:t>
            </a:r>
          </a:p>
          <a:p>
            <a:pPr marL="800100" lvl="2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周期性实时任务、非周期性实时任务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根据</a:t>
            </a:r>
            <a:r>
              <a:rPr lang="zh-CN" altLang="en-US" sz="2200" dirty="0">
                <a:solidFill>
                  <a:srgbClr val="0000FF"/>
                </a:solidFill>
              </a:rPr>
              <a:t>对截止时间的要求</a:t>
            </a: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来划分</a:t>
            </a:r>
          </a:p>
          <a:p>
            <a:pPr marL="800100" lvl="2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p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硬实时任务、软实时任务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7696200" y="3235045"/>
            <a:ext cx="4062082" cy="26348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/>
              <a:t>实时系统与分时系统的比较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多路性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独立性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及时性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交互性</a:t>
            </a:r>
          </a:p>
          <a:p>
            <a:pPr marL="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可靠性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微机操作系统的发展</a:t>
            </a:r>
          </a:p>
        </p:txBody>
      </p:sp>
      <p:sp>
        <p:nvSpPr>
          <p:cNvPr id="220" name="íšḻîḋè"/>
          <p:cNvSpPr/>
          <p:nvPr/>
        </p:nvSpPr>
        <p:spPr>
          <a:xfrm>
            <a:off x="2485983" y="3427032"/>
            <a:ext cx="294192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Windows 95/98</a:t>
            </a:r>
          </a:p>
        </p:txBody>
      </p:sp>
      <p:sp>
        <p:nvSpPr>
          <p:cNvPr id="221" name="i$lîďê"/>
          <p:cNvSpPr/>
          <p:nvPr/>
        </p:nvSpPr>
        <p:spPr>
          <a:xfrm>
            <a:off x="2485983" y="2986584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单用户多任务</a:t>
            </a:r>
            <a:r>
              <a:rPr lang="zh-CN" altLang="en-US" sz="2400" dirty="0"/>
              <a:t>操作系统</a:t>
            </a:r>
            <a:endParaRPr lang="en-US" altLang="zh-CN" sz="2400" dirty="0"/>
          </a:p>
        </p:txBody>
      </p:sp>
      <p:sp>
        <p:nvSpPr>
          <p:cNvPr id="222" name="î$ļíḋè"/>
          <p:cNvSpPr/>
          <p:nvPr/>
        </p:nvSpPr>
        <p:spPr>
          <a:xfrm>
            <a:off x="3169487" y="4884564"/>
            <a:ext cx="225725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pt-BR" altLang="zh-CN" sz="2400" dirty="0"/>
              <a:t>Solaris OS</a:t>
            </a:r>
          </a:p>
        </p:txBody>
      </p:sp>
      <p:sp>
        <p:nvSpPr>
          <p:cNvPr id="223" name="ïṧḷïḋè"/>
          <p:cNvSpPr/>
          <p:nvPr/>
        </p:nvSpPr>
        <p:spPr>
          <a:xfrm>
            <a:off x="3169487" y="4371789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多用户多任务</a:t>
            </a:r>
            <a:r>
              <a:rPr lang="zh-CN" altLang="en-US" sz="2400" dirty="0"/>
              <a:t>操作系统</a:t>
            </a:r>
            <a:endParaRPr lang="en-US" altLang="zh-CN" sz="2400" dirty="0"/>
          </a:p>
        </p:txBody>
      </p:sp>
      <p:sp>
        <p:nvSpPr>
          <p:cNvPr id="224" name="îs1iďé"/>
          <p:cNvSpPr/>
          <p:nvPr/>
        </p:nvSpPr>
        <p:spPr>
          <a:xfrm>
            <a:off x="1802481" y="2115747"/>
            <a:ext cx="2941922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CP/M</a:t>
            </a:r>
            <a:r>
              <a:rPr lang="zh-CN" altLang="en-US" sz="2400" dirty="0"/>
              <a:t>，</a:t>
            </a:r>
            <a:r>
              <a:rPr lang="en-US" altLang="zh-CN" sz="2400" dirty="0"/>
              <a:t>MS-DOS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1" y="1699200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单用户单任务</a:t>
            </a:r>
            <a:r>
              <a:rPr lang="zh-CN" altLang="en-US" sz="2400" dirty="0"/>
              <a:t>操作系统</a:t>
            </a:r>
            <a:endParaRPr lang="en-US" altLang="zh-CN" sz="2400" dirty="0"/>
          </a:p>
        </p:txBody>
      </p:sp>
      <p:sp>
        <p:nvSpPr>
          <p:cNvPr id="226" name="îSļiḓè"/>
          <p:cNvSpPr/>
          <p:nvPr/>
        </p:nvSpPr>
        <p:spPr>
          <a:xfrm>
            <a:off x="1118978" y="1685638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7" name="íṥḻîḓe"/>
          <p:cNvSpPr/>
          <p:nvPr/>
        </p:nvSpPr>
        <p:spPr>
          <a:xfrm>
            <a:off x="2485983" y="4289187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8" name="îşļiḓè"/>
          <p:cNvSpPr/>
          <p:nvPr/>
        </p:nvSpPr>
        <p:spPr>
          <a:xfrm>
            <a:off x="1802481" y="2976211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9" name="îṡḷíďe"/>
          <p:cNvSpPr/>
          <p:nvPr/>
        </p:nvSpPr>
        <p:spPr>
          <a:xfrm>
            <a:off x="1309233" y="1881776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0" name="íSlíḋe"/>
          <p:cNvSpPr/>
          <p:nvPr/>
        </p:nvSpPr>
        <p:spPr>
          <a:xfrm>
            <a:off x="1992735" y="3198228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1" name="ïśḷïḓe"/>
          <p:cNvSpPr/>
          <p:nvPr/>
        </p:nvSpPr>
        <p:spPr>
          <a:xfrm>
            <a:off x="2705176" y="4478647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6" name="î$ļíḋè"/>
          <p:cNvSpPr/>
          <p:nvPr/>
        </p:nvSpPr>
        <p:spPr>
          <a:xfrm>
            <a:off x="5230106" y="4884564"/>
            <a:ext cx="2006347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pt-BR" altLang="zh-CN" sz="2400" dirty="0"/>
              <a:t>Linux OS</a:t>
            </a:r>
          </a:p>
        </p:txBody>
      </p:sp>
      <p:sp>
        <p:nvSpPr>
          <p:cNvPr id="237" name="î$ļíḋè"/>
          <p:cNvSpPr/>
          <p:nvPr/>
        </p:nvSpPr>
        <p:spPr>
          <a:xfrm>
            <a:off x="7290725" y="4917054"/>
            <a:ext cx="4107078" cy="49148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pt-BR" altLang="zh-CN" sz="2400" dirty="0"/>
              <a:t>Windows NT/Server</a:t>
            </a:r>
          </a:p>
          <a:p>
            <a:pPr>
              <a:lnSpc>
                <a:spcPct val="120000"/>
              </a:lnSpc>
              <a:buClr>
                <a:srgbClr val="FF0000"/>
              </a:buClr>
            </a:pPr>
            <a:endParaRPr lang="pt-BR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章知识导图</a:t>
            </a: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894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第1章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操作系统引论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第2章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进程的描述与控制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处理机调度与死锁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进程同步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存储器管理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微软雅黑 (正文)"/>
                        </a:rPr>
                        <a:t>第6章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虚拟存储器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输入</a:t>
                      </a:r>
                      <a:r>
                        <a:rPr lang="en-US" sz="2000" dirty="0">
                          <a:latin typeface="微软雅黑 (正文)"/>
                        </a:rPr>
                        <a:t>/</a:t>
                      </a:r>
                      <a:r>
                        <a:rPr lang="en-US" sz="2000" dirty="0" err="1">
                          <a:latin typeface="微软雅黑 (正文)"/>
                        </a:rPr>
                        <a:t>输出系统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文件管理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磁盘存储器管理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多处理机操作系统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虚拟化和云计算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微软雅黑 (正文)"/>
                        </a:rPr>
                        <a:t>第12章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微软雅黑 (正文)"/>
                        </a:rPr>
                        <a:t>保护和安全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微软雅黑 (正文)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 descr="第1章 知识导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155" y="1255395"/>
            <a:ext cx="7034530" cy="53968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32F7BF9-AAF3-7A1D-F778-8330B18A0BFD}"/>
              </a:ext>
            </a:extLst>
          </p:cNvPr>
          <p:cNvSpPr/>
          <p:nvPr/>
        </p:nvSpPr>
        <p:spPr>
          <a:xfrm>
            <a:off x="6291291" y="1255072"/>
            <a:ext cx="2168278" cy="12550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嵌入式操作系统</a:t>
            </a:r>
          </a:p>
        </p:txBody>
      </p:sp>
      <p:grpSp>
        <p:nvGrpSpPr>
          <p:cNvPr id="571" name="iṡļiḓe"/>
          <p:cNvGrpSpPr/>
          <p:nvPr/>
        </p:nvGrpSpPr>
        <p:grpSpPr>
          <a:xfrm>
            <a:off x="660400" y="1298467"/>
            <a:ext cx="5753279" cy="2333733"/>
            <a:chOff x="660400" y="1787149"/>
            <a:chExt cx="5753279" cy="2333733"/>
          </a:xfrm>
        </p:grpSpPr>
        <p:grpSp>
          <p:nvGrpSpPr>
            <p:cNvPr id="1144" name="iSḻíḓè"/>
            <p:cNvGrpSpPr/>
            <p:nvPr/>
          </p:nvGrpSpPr>
          <p:grpSpPr>
            <a:xfrm>
              <a:off x="1296567" y="1835355"/>
              <a:ext cx="5117112" cy="2285527"/>
              <a:chOff x="1296567" y="1835355"/>
              <a:chExt cx="6453960" cy="2285527"/>
            </a:xfrm>
          </p:grpSpPr>
          <p:sp>
            <p:nvSpPr>
              <p:cNvPr id="1148" name="îṧľîḋé"/>
              <p:cNvSpPr txBox="1"/>
              <p:nvPr/>
            </p:nvSpPr>
            <p:spPr>
              <a:xfrm>
                <a:off x="1296567" y="1835355"/>
                <a:ext cx="6293555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嵌入式系统</a:t>
                </a:r>
              </a:p>
            </p:txBody>
          </p:sp>
          <p:sp>
            <p:nvSpPr>
              <p:cNvPr id="1149" name="íşļîḓé"/>
              <p:cNvSpPr/>
              <p:nvPr/>
            </p:nvSpPr>
            <p:spPr bwMode="auto">
              <a:xfrm>
                <a:off x="1296567" y="2279077"/>
                <a:ext cx="6453960" cy="18418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为了完成某个特定功能而设计的系统，或是有附加机制的系统，或是其他部分的计算机硬件与软件的结合体</a:t>
                </a:r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有实时限制，如响应速度、测量精度、持续时间等</a:t>
                </a:r>
              </a:p>
            </p:txBody>
          </p:sp>
        </p:grpSp>
        <p:grpSp>
          <p:nvGrpSpPr>
            <p:cNvPr id="1145" name="ïS1íḋé"/>
            <p:cNvGrpSpPr/>
            <p:nvPr/>
          </p:nvGrpSpPr>
          <p:grpSpPr>
            <a:xfrm>
              <a:off x="660400" y="1787149"/>
              <a:ext cx="497734" cy="497734"/>
              <a:chOff x="660400" y="1787149"/>
              <a:chExt cx="497734" cy="497734"/>
            </a:xfrm>
          </p:grpSpPr>
          <p:sp>
            <p:nvSpPr>
              <p:cNvPr id="1146" name="islîḋe"/>
              <p:cNvSpPr/>
              <p:nvPr/>
            </p:nvSpPr>
            <p:spPr>
              <a:xfrm>
                <a:off x="660400" y="1787149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7" name="îŝlîďe"/>
              <p:cNvSpPr/>
              <p:nvPr/>
            </p:nvSpPr>
            <p:spPr>
              <a:xfrm>
                <a:off x="779848" y="1918584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72" name="iŝļïḓê"/>
          <p:cNvGrpSpPr/>
          <p:nvPr/>
        </p:nvGrpSpPr>
        <p:grpSpPr>
          <a:xfrm>
            <a:off x="660400" y="3994675"/>
            <a:ext cx="8120136" cy="2504143"/>
            <a:chOff x="660400" y="2092935"/>
            <a:chExt cx="8120136" cy="2504143"/>
          </a:xfrm>
        </p:grpSpPr>
        <p:grpSp>
          <p:nvGrpSpPr>
            <p:cNvPr id="574" name="ïṧļïḓe"/>
            <p:cNvGrpSpPr/>
            <p:nvPr/>
          </p:nvGrpSpPr>
          <p:grpSpPr>
            <a:xfrm>
              <a:off x="1296567" y="2092935"/>
              <a:ext cx="7483969" cy="2504143"/>
              <a:chOff x="1296567" y="2092935"/>
              <a:chExt cx="9439156" cy="2504143"/>
            </a:xfrm>
          </p:grpSpPr>
          <p:sp>
            <p:nvSpPr>
              <p:cNvPr id="1142" name="ïšļíďè"/>
              <p:cNvSpPr txBox="1"/>
              <p:nvPr/>
            </p:nvSpPr>
            <p:spPr>
              <a:xfrm>
                <a:off x="1296567" y="2092935"/>
                <a:ext cx="7140794" cy="38942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嵌入式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OS</a:t>
                </a:r>
                <a:r>
                  <a:rPr lang="zh-CN" altLang="en-US" sz="2400" dirty="0"/>
                  <a:t>：用于嵌入式系统的</a:t>
                </a:r>
                <a:r>
                  <a:rPr lang="en-US" altLang="zh-CN" sz="2400" dirty="0"/>
                  <a:t>OS</a:t>
                </a:r>
              </a:p>
            </p:txBody>
          </p:sp>
          <p:sp>
            <p:nvSpPr>
              <p:cNvPr id="1143" name="íşľíḑè"/>
              <p:cNvSpPr/>
              <p:nvPr/>
            </p:nvSpPr>
            <p:spPr bwMode="auto">
              <a:xfrm>
                <a:off x="1312811" y="2588173"/>
                <a:ext cx="6632637" cy="1489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µC/OS-II</a:t>
                </a:r>
                <a:r>
                  <a:rPr lang="zh-CN" altLang="en-US" sz="2000" dirty="0"/>
                  <a:t>、嵌入式</a:t>
                </a:r>
                <a:r>
                  <a:rPr lang="en-US" altLang="zh-CN" sz="2000" dirty="0"/>
                  <a:t>Linux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Windows Embedded</a:t>
                </a:r>
                <a:r>
                  <a:rPr lang="zh-CN" altLang="en-US" sz="2000" dirty="0"/>
                  <a:t>、</a:t>
                </a:r>
                <a:r>
                  <a:rPr lang="en-US" altLang="zh-CN" sz="2000" dirty="0" err="1"/>
                  <a:t>VxWorks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Android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iOS</a:t>
                </a:r>
                <a:r>
                  <a:rPr lang="zh-CN" altLang="en-US" sz="2000" dirty="0"/>
                  <a:t>等</a:t>
                </a:r>
                <a:endParaRPr lang="en-US" altLang="zh-CN" sz="2000" dirty="0"/>
              </a:p>
              <a:p>
                <a:pPr marL="342900" lvl="1" indent="-342900">
                  <a:lnSpc>
                    <a:spcPct val="132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solidFill>
                      <a:srgbClr val="FF0000"/>
                    </a:solidFill>
                  </a:rPr>
                  <a:t>特点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800100" lvl="2" indent="-342900">
                  <a:lnSpc>
                    <a:spcPct val="132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系统内核小</a:t>
                </a:r>
              </a:p>
            </p:txBody>
          </p:sp>
          <p:sp>
            <p:nvSpPr>
              <p:cNvPr id="1150" name="íşľíḑè"/>
              <p:cNvSpPr/>
              <p:nvPr/>
            </p:nvSpPr>
            <p:spPr bwMode="auto">
              <a:xfrm>
                <a:off x="3682198" y="3602688"/>
                <a:ext cx="4950084" cy="474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800100" lvl="2" indent="-342900">
                  <a:lnSpc>
                    <a:spcPct val="132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系统精简</a:t>
                </a:r>
                <a:endParaRPr lang="en-US" altLang="zh-CN" sz="2000" dirty="0"/>
              </a:p>
            </p:txBody>
          </p:sp>
          <p:sp>
            <p:nvSpPr>
              <p:cNvPr id="1151" name="íşľíḑè"/>
              <p:cNvSpPr/>
              <p:nvPr/>
            </p:nvSpPr>
            <p:spPr bwMode="auto">
              <a:xfrm>
                <a:off x="1296567" y="4045190"/>
                <a:ext cx="4856624" cy="551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800100" lvl="2" indent="-342900">
                  <a:lnSpc>
                    <a:spcPct val="132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具有可配置性</a:t>
                </a:r>
              </a:p>
              <a:p>
                <a:pPr marL="342900" lvl="1" indent="-342900">
                  <a:buFont typeface="Wingdings" panose="05000000000000000000" pitchFamily="2" charset="2"/>
                  <a:buChar char="Ø"/>
                </a:pPr>
                <a:endParaRPr lang="en-US" altLang="zh-CN" sz="2000" dirty="0"/>
              </a:p>
            </p:txBody>
          </p:sp>
          <p:sp>
            <p:nvSpPr>
              <p:cNvPr id="1152" name="íşľíḑè"/>
              <p:cNvSpPr/>
              <p:nvPr/>
            </p:nvSpPr>
            <p:spPr bwMode="auto">
              <a:xfrm>
                <a:off x="5879100" y="3589809"/>
                <a:ext cx="4856623" cy="551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800100" lvl="2" indent="-342900">
                  <a:lnSpc>
                    <a:spcPct val="132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高实时性</a:t>
                </a:r>
                <a:endParaRPr lang="en-US" altLang="zh-CN" sz="2000" dirty="0"/>
              </a:p>
            </p:txBody>
          </p:sp>
        </p:grpSp>
        <p:grpSp>
          <p:nvGrpSpPr>
            <p:cNvPr id="1139" name="ïŝľídè"/>
            <p:cNvGrpSpPr/>
            <p:nvPr/>
          </p:nvGrpSpPr>
          <p:grpSpPr>
            <a:xfrm>
              <a:off x="660400" y="2096245"/>
              <a:ext cx="497734" cy="497734"/>
              <a:chOff x="660400" y="2096245"/>
              <a:chExt cx="497734" cy="497734"/>
            </a:xfrm>
          </p:grpSpPr>
          <p:sp>
            <p:nvSpPr>
              <p:cNvPr id="1140" name="ïṡľïde"/>
              <p:cNvSpPr/>
              <p:nvPr/>
            </p:nvSpPr>
            <p:spPr>
              <a:xfrm>
                <a:off x="660400" y="2096245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1" name="ïšliḍe"/>
              <p:cNvSpPr/>
              <p:nvPr/>
            </p:nvSpPr>
            <p:spPr>
              <a:xfrm>
                <a:off x="779848" y="2227680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FBA18FC-27C9-F4AB-0324-8793A833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6" y="1699534"/>
            <a:ext cx="5391150" cy="30293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网络操作系统</a:t>
            </a:r>
          </a:p>
        </p:txBody>
      </p:sp>
      <p:sp>
        <p:nvSpPr>
          <p:cNvPr id="220" name="íšḻîḋè"/>
          <p:cNvSpPr/>
          <p:nvPr/>
        </p:nvSpPr>
        <p:spPr>
          <a:xfrm>
            <a:off x="1746844" y="4120203"/>
            <a:ext cx="222436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硬件独立性</a:t>
            </a:r>
          </a:p>
        </p:txBody>
      </p:sp>
      <p:sp>
        <p:nvSpPr>
          <p:cNvPr id="221" name="i$lîďê"/>
          <p:cNvSpPr/>
          <p:nvPr/>
        </p:nvSpPr>
        <p:spPr>
          <a:xfrm>
            <a:off x="1802479" y="3590034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网络</a:t>
            </a:r>
            <a:r>
              <a:rPr lang="en-US" altLang="zh-CN" sz="2400" dirty="0"/>
              <a:t>OS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特征</a:t>
            </a:r>
            <a:r>
              <a:rPr lang="zh-CN" altLang="en-US" sz="2400" dirty="0"/>
              <a:t>：</a:t>
            </a:r>
          </a:p>
        </p:txBody>
      </p:sp>
      <p:sp>
        <p:nvSpPr>
          <p:cNvPr id="222" name="î$ļíḋè"/>
          <p:cNvSpPr/>
          <p:nvPr/>
        </p:nvSpPr>
        <p:spPr>
          <a:xfrm>
            <a:off x="1802481" y="5431648"/>
            <a:ext cx="5459358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数据通信、应用互操作、网络管理</a:t>
            </a:r>
          </a:p>
        </p:txBody>
      </p:sp>
      <p:sp>
        <p:nvSpPr>
          <p:cNvPr id="223" name="ïṧḷïḋè"/>
          <p:cNvSpPr/>
          <p:nvPr/>
        </p:nvSpPr>
        <p:spPr>
          <a:xfrm>
            <a:off x="1802481" y="4918873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网络</a:t>
            </a:r>
            <a:r>
              <a:rPr lang="en-US" altLang="zh-CN" sz="2400" dirty="0"/>
              <a:t>OS</a:t>
            </a:r>
            <a:r>
              <a:rPr lang="zh-CN" altLang="en-US" sz="2400" dirty="0"/>
              <a:t>的功能：</a:t>
            </a:r>
          </a:p>
        </p:txBody>
      </p:sp>
      <p:sp>
        <p:nvSpPr>
          <p:cNvPr id="224" name="îs1iďé"/>
          <p:cNvSpPr/>
          <p:nvPr/>
        </p:nvSpPr>
        <p:spPr>
          <a:xfrm>
            <a:off x="1821537" y="1720047"/>
            <a:ext cx="9711234" cy="1490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在计算机网络环境下对网络资源进行管理和控制，实现数据通信及对网络资源的共享，为用户提供与网络资源接口的一组软件和规程的集合</a:t>
            </a:r>
          </a:p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UNIX</a:t>
            </a:r>
            <a:r>
              <a:rPr lang="zh-CN" altLang="en-US" sz="2400" dirty="0"/>
              <a:t>、</a:t>
            </a:r>
            <a:r>
              <a:rPr lang="en-US" altLang="zh-CN" sz="2400" dirty="0"/>
              <a:t>Linux</a:t>
            </a:r>
            <a:r>
              <a:rPr lang="zh-CN" altLang="en-US" sz="2400" dirty="0"/>
              <a:t>、</a:t>
            </a:r>
            <a:r>
              <a:rPr lang="en-US" altLang="zh-CN" sz="2400" dirty="0"/>
              <a:t>Window NT/2000/Server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0" y="1361556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网络</a:t>
            </a:r>
            <a:r>
              <a:rPr lang="en-US" altLang="zh-CN" sz="2400" dirty="0"/>
              <a:t>OS</a:t>
            </a:r>
            <a:r>
              <a:rPr lang="zh-CN" altLang="en-US" sz="2400" dirty="0"/>
              <a:t>的概念：</a:t>
            </a:r>
          </a:p>
        </p:txBody>
      </p:sp>
      <p:sp>
        <p:nvSpPr>
          <p:cNvPr id="226" name="îSļiḓè"/>
          <p:cNvSpPr/>
          <p:nvPr/>
        </p:nvSpPr>
        <p:spPr>
          <a:xfrm>
            <a:off x="1118977" y="13479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7" name="íṥḻîḓe"/>
          <p:cNvSpPr/>
          <p:nvPr/>
        </p:nvSpPr>
        <p:spPr>
          <a:xfrm>
            <a:off x="1118977" y="4836271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8" name="îşļiḓè"/>
          <p:cNvSpPr/>
          <p:nvPr/>
        </p:nvSpPr>
        <p:spPr>
          <a:xfrm>
            <a:off x="1118977" y="348950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9" name="îṡḷíďe"/>
          <p:cNvSpPr/>
          <p:nvPr/>
        </p:nvSpPr>
        <p:spPr>
          <a:xfrm>
            <a:off x="1309232" y="15441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0" name="íSlíḋe"/>
          <p:cNvSpPr/>
          <p:nvPr/>
        </p:nvSpPr>
        <p:spPr>
          <a:xfrm>
            <a:off x="1309231" y="3711525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1" name="ïśḷïḓe"/>
          <p:cNvSpPr/>
          <p:nvPr/>
        </p:nvSpPr>
        <p:spPr>
          <a:xfrm>
            <a:off x="1338170" y="5025731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" name="íšḻîḋè"/>
          <p:cNvSpPr/>
          <p:nvPr/>
        </p:nvSpPr>
        <p:spPr>
          <a:xfrm>
            <a:off x="3655909" y="4146393"/>
            <a:ext cx="222436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接口一致性</a:t>
            </a:r>
          </a:p>
        </p:txBody>
      </p:sp>
      <p:sp>
        <p:nvSpPr>
          <p:cNvPr id="19" name="íšḻîḋè"/>
          <p:cNvSpPr/>
          <p:nvPr/>
        </p:nvSpPr>
        <p:spPr>
          <a:xfrm>
            <a:off x="5564974" y="4156766"/>
            <a:ext cx="222436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资源透明性</a:t>
            </a:r>
          </a:p>
        </p:txBody>
      </p:sp>
      <p:sp>
        <p:nvSpPr>
          <p:cNvPr id="21" name="íšḻîḋè"/>
          <p:cNvSpPr/>
          <p:nvPr/>
        </p:nvSpPr>
        <p:spPr>
          <a:xfrm>
            <a:off x="7474039" y="4164907"/>
            <a:ext cx="222436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系统可靠性</a:t>
            </a:r>
          </a:p>
        </p:txBody>
      </p:sp>
      <p:sp>
        <p:nvSpPr>
          <p:cNvPr id="22" name="íšḻîḋè"/>
          <p:cNvSpPr/>
          <p:nvPr/>
        </p:nvSpPr>
        <p:spPr>
          <a:xfrm>
            <a:off x="9383102" y="4147817"/>
            <a:ext cx="2224360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执行并行性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分布式操作系统</a:t>
            </a:r>
          </a:p>
        </p:txBody>
      </p:sp>
      <p:sp>
        <p:nvSpPr>
          <p:cNvPr id="220" name="íšḻîḋè"/>
          <p:cNvSpPr/>
          <p:nvPr/>
        </p:nvSpPr>
        <p:spPr>
          <a:xfrm>
            <a:off x="1746844" y="3577516"/>
            <a:ext cx="8388829" cy="9331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定义：配置在分布式系统上的公用</a:t>
            </a:r>
            <a:r>
              <a:rPr lang="en-US" altLang="zh-CN" sz="2200" dirty="0"/>
              <a:t>OS</a:t>
            </a:r>
            <a:r>
              <a:rPr lang="zh-CN" altLang="en-US" sz="2200" dirty="0"/>
              <a:t>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例子：万维网、鸿蒙</a:t>
            </a:r>
            <a:r>
              <a:rPr lang="en-US" altLang="zh-CN" sz="2200" dirty="0"/>
              <a:t>OS</a:t>
            </a:r>
            <a:r>
              <a:rPr lang="zh-CN" altLang="en-US" sz="2200" dirty="0"/>
              <a:t>。</a:t>
            </a:r>
          </a:p>
        </p:txBody>
      </p:sp>
      <p:sp>
        <p:nvSpPr>
          <p:cNvPr id="221" name="i$lîďê"/>
          <p:cNvSpPr/>
          <p:nvPr/>
        </p:nvSpPr>
        <p:spPr>
          <a:xfrm>
            <a:off x="1802479" y="3126390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分布式</a:t>
            </a:r>
            <a:r>
              <a:rPr lang="en-US" altLang="zh-CN" sz="2400" dirty="0">
                <a:solidFill>
                  <a:srgbClr val="0000FF"/>
                </a:solidFill>
              </a:rPr>
              <a:t>OS</a:t>
            </a:r>
          </a:p>
        </p:txBody>
      </p:sp>
      <p:sp>
        <p:nvSpPr>
          <p:cNvPr id="222" name="î$ļíḋè"/>
          <p:cNvSpPr/>
          <p:nvPr/>
        </p:nvSpPr>
        <p:spPr>
          <a:xfrm>
            <a:off x="1802479" y="5012000"/>
            <a:ext cx="9730290" cy="14054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单处理机</a:t>
            </a:r>
            <a:r>
              <a:rPr lang="en-US" altLang="zh-CN" sz="2200" dirty="0"/>
              <a:t>OS</a:t>
            </a:r>
            <a:r>
              <a:rPr lang="zh-CN" altLang="en-US" sz="2200" dirty="0"/>
              <a:t>的主要功能；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网络</a:t>
            </a:r>
            <a:r>
              <a:rPr lang="en-US" altLang="zh-CN" sz="2200" dirty="0"/>
              <a:t>OS</a:t>
            </a:r>
            <a:r>
              <a:rPr lang="zh-CN" altLang="en-US" sz="2200" dirty="0"/>
              <a:t>所拥有的全部功能；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还包括：通信管理功能、资源管理功能、进程管理功能。</a:t>
            </a:r>
          </a:p>
        </p:txBody>
      </p:sp>
      <p:sp>
        <p:nvSpPr>
          <p:cNvPr id="223" name="ïṧḷïḋè"/>
          <p:cNvSpPr/>
          <p:nvPr/>
        </p:nvSpPr>
        <p:spPr>
          <a:xfrm>
            <a:off x="1802481" y="4596898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分布式</a:t>
            </a:r>
            <a:r>
              <a:rPr lang="en-US" altLang="zh-CN" sz="2400" dirty="0">
                <a:solidFill>
                  <a:srgbClr val="0000FF"/>
                </a:solidFill>
              </a:rPr>
              <a:t>OS</a:t>
            </a:r>
            <a:r>
              <a:rPr lang="zh-CN" altLang="en-US" sz="2400" dirty="0">
                <a:solidFill>
                  <a:srgbClr val="0000FF"/>
                </a:solidFill>
              </a:rPr>
              <a:t>的功能</a:t>
            </a:r>
          </a:p>
        </p:txBody>
      </p:sp>
      <p:sp>
        <p:nvSpPr>
          <p:cNvPr id="224" name="îs1iďé"/>
          <p:cNvSpPr/>
          <p:nvPr/>
        </p:nvSpPr>
        <p:spPr>
          <a:xfrm>
            <a:off x="1821535" y="1637377"/>
            <a:ext cx="9711234" cy="1490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定义：基于软件实现的一种多处理机系统，是多个处理机通过通信线路互连而构成的松耦合系统。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特征：分布性、透明性、同一性、全局性。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0" y="1232766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分布式系统</a:t>
            </a:r>
          </a:p>
        </p:txBody>
      </p:sp>
      <p:sp>
        <p:nvSpPr>
          <p:cNvPr id="226" name="îSļiḓè"/>
          <p:cNvSpPr/>
          <p:nvPr/>
        </p:nvSpPr>
        <p:spPr>
          <a:xfrm>
            <a:off x="1118977" y="121920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7" name="íṥḻîḓe"/>
          <p:cNvSpPr/>
          <p:nvPr/>
        </p:nvSpPr>
        <p:spPr>
          <a:xfrm>
            <a:off x="1118977" y="455293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8" name="îşļiḓè"/>
          <p:cNvSpPr/>
          <p:nvPr/>
        </p:nvSpPr>
        <p:spPr>
          <a:xfrm>
            <a:off x="1118977" y="3077380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9" name="îṡḷíďe"/>
          <p:cNvSpPr/>
          <p:nvPr/>
        </p:nvSpPr>
        <p:spPr>
          <a:xfrm>
            <a:off x="1309232" y="141534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0" name="íSlíḋe"/>
          <p:cNvSpPr/>
          <p:nvPr/>
        </p:nvSpPr>
        <p:spPr>
          <a:xfrm>
            <a:off x="1309231" y="3299397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31" name="ïśḷïḓe"/>
          <p:cNvSpPr/>
          <p:nvPr/>
        </p:nvSpPr>
        <p:spPr>
          <a:xfrm>
            <a:off x="1338170" y="4742393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3">
            <a:extLst>
              <a:ext uri="{FF2B5EF4-FFF2-40B4-BE49-F238E27FC236}">
                <a16:creationId xmlns:a16="http://schemas.microsoft.com/office/drawing/2014/main" id="{4EED14CB-01F2-981B-DB99-E6A953DE5552}"/>
              </a:ext>
            </a:extLst>
          </p:cNvPr>
          <p:cNvSpPr txBox="1"/>
          <p:nvPr/>
        </p:nvSpPr>
        <p:spPr>
          <a:xfrm>
            <a:off x="1237525" y="1610725"/>
            <a:ext cx="9716949" cy="4206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cs typeface="黑体" panose="02010609060101010101" charset="-122"/>
              </a:rPr>
              <a:t>课后拓展阅读：已上传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智慧树资源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孟宁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操作系统的过去现在和未来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-2022CCF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中国软件大会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贾宁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华为操作系统生态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-2022CCF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中国软件会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charset="0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邢其正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一个基于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RISC-V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的全系统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北京科技大学学生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-2021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cs typeface="Times New Roman" panose="02020603050405020304" charset="0"/>
              </a:rPr>
              <a:t>年全国大学生操作系统比赛研讨会</a:t>
            </a: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charset="0"/>
            </a:endParaRPr>
          </a:p>
          <a:p>
            <a:pPr marL="0" indent="0" algn="ctr"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+mn-ea"/>
              </a:rPr>
              <a:t>课后作业：完成实验环境安装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5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FF"/>
              </a:solidFill>
              <a:latin typeface="+mn-ea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1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  <a:ea typeface="+mj-ea"/>
              </a:rPr>
              <a:t>1.1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  <a:ea typeface="+mj-ea"/>
              </a:rPr>
              <a:t>操作系统的目标和作用</a:t>
            </a:r>
            <a:endParaRPr lang="en-US" altLang="zh-CN" sz="2400" b="1" dirty="0">
              <a:solidFill>
                <a:srgbClr val="0000FF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1.2 </a:t>
            </a:r>
            <a:r>
              <a:rPr lang="zh-CN" altLang="en-US" sz="2400" dirty="0">
                <a:latin typeface="+mj-ea"/>
              </a:rPr>
              <a:t>操作系统的发展过程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1.3 </a:t>
            </a:r>
            <a:r>
              <a:rPr lang="zh-CN" altLang="en-US" sz="2400" dirty="0">
                <a:latin typeface="+mj-ea"/>
              </a:rPr>
              <a:t>操作系统的基本特征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1.4 </a:t>
            </a:r>
            <a:r>
              <a:rPr lang="zh-CN" altLang="en-US" sz="2400" dirty="0">
                <a:latin typeface="+mj-ea"/>
              </a:rPr>
              <a:t>操作系统的运行环境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1.5 </a:t>
            </a:r>
            <a:r>
              <a:rPr lang="zh-CN" altLang="en-US" sz="2400" dirty="0">
                <a:latin typeface="+mj-ea"/>
              </a:rPr>
              <a:t>操作系统的主要功能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1.6 </a:t>
            </a:r>
            <a:r>
              <a:rPr lang="zh-CN" altLang="en-US" sz="2400" dirty="0">
                <a:latin typeface="+mj-ea"/>
              </a:rPr>
              <a:t>操作系统的结构设计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1696469" y="5471298"/>
            <a:ext cx="2587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1.7 </a:t>
            </a:r>
            <a:r>
              <a:rPr lang="zh-CN" altLang="en-US" sz="2400" dirty="0">
                <a:latin typeface="+mj-ea"/>
              </a:rPr>
              <a:t>系统调用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1</a:t>
            </a:r>
            <a:r>
              <a:rPr lang="zh-CN" altLang="en-US" sz="3600" dirty="0">
                <a:solidFill>
                  <a:srgbClr val="000000"/>
                </a:solidFill>
              </a:rPr>
              <a:t>章 操作系统引论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542408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E54DA35-18A6-9B17-8C26-FD2EE5C96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" r="9193"/>
          <a:stretch/>
        </p:blipFill>
        <p:spPr bwMode="auto">
          <a:xfrm>
            <a:off x="6162541" y="907960"/>
            <a:ext cx="5980216" cy="52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C068969-6C6C-A291-A471-5AC26EFB6A37}"/>
              </a:ext>
            </a:extLst>
          </p:cNvPr>
          <p:cNvSpPr txBox="1"/>
          <p:nvPr/>
        </p:nvSpPr>
        <p:spPr>
          <a:xfrm>
            <a:off x="443120" y="1155657"/>
            <a:ext cx="5468283" cy="3756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什么是操作系统（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Operating System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）？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</a:pPr>
            <a:r>
              <a:rPr lang="zh-CN" altLang="en-US" sz="2200" dirty="0">
                <a:latin typeface="+mn-ea"/>
              </a:rPr>
              <a:t>操作系统是配置在计算机硬件上的第一层软件，主要作用是管理硬件设备，提高他们的利用率和系统吞吐量，并为用户和应用程序提供一个简单的接口，以便于用户的应用程序使用硬件设备。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BAA2B-6C44-E4F0-C662-996B45C06188}"/>
              </a:ext>
            </a:extLst>
          </p:cNvPr>
          <p:cNvSpPr txBox="1"/>
          <p:nvPr/>
        </p:nvSpPr>
        <p:spPr>
          <a:xfrm>
            <a:off x="443120" y="5065469"/>
            <a:ext cx="8924112" cy="104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</a:pP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OS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是</a:t>
            </a:r>
            <a:r>
              <a:rPr lang="zh-CN" altLang="en-US" sz="2200" dirty="0">
                <a:latin typeface="+mn-ea"/>
              </a:rPr>
              <a:t>计算机系统中最基本和最重要的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系统软件</a:t>
            </a:r>
            <a:r>
              <a:rPr lang="zh-CN" altLang="en-US" sz="2200" dirty="0">
                <a:latin typeface="+mn-ea"/>
              </a:rPr>
              <a:t>，其它系统软件及大量的应用软件都直接依赖于</a:t>
            </a:r>
            <a:r>
              <a:rPr lang="en-US" altLang="zh-CN" sz="2200" dirty="0">
                <a:latin typeface="+mn-ea"/>
              </a:rPr>
              <a:t>OS</a:t>
            </a:r>
            <a:r>
              <a:rPr lang="zh-CN" altLang="en-US" sz="2200" dirty="0">
                <a:latin typeface="+mn-ea"/>
              </a:rPr>
              <a:t>的支持，并需取得</a:t>
            </a:r>
            <a:r>
              <a:rPr lang="en-US" altLang="zh-CN" sz="2200" dirty="0">
                <a:latin typeface="+mn-ea"/>
              </a:rPr>
              <a:t>OS</a:t>
            </a:r>
            <a:r>
              <a:rPr lang="zh-CN" altLang="en-US" sz="2200" dirty="0">
                <a:latin typeface="+mn-ea"/>
              </a:rPr>
              <a:t>所提供的服务。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操作系统的目标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57520" y="1310204"/>
            <a:ext cx="633868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方便性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通过</a:t>
            </a:r>
            <a:r>
              <a:rPr lang="en-US" altLang="zh-CN" sz="2200" dirty="0">
                <a:latin typeface="+mn-ea"/>
              </a:rPr>
              <a:t>OS</a:t>
            </a:r>
            <a:r>
              <a:rPr lang="zh-CN" altLang="en-US" sz="2200" dirty="0">
                <a:latin typeface="+mn-ea"/>
              </a:rPr>
              <a:t>命令操纵计算机，方便用户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有效性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提高系统资源的利用率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提高系统吞吐量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87186" y="3178600"/>
            <a:ext cx="633868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可扩充性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+mn-ea"/>
              </a:rPr>
              <a:t>OS</a:t>
            </a:r>
            <a:r>
              <a:rPr lang="zh-CN" altLang="en-US" sz="2200" dirty="0">
                <a:latin typeface="+mn-ea"/>
              </a:rPr>
              <a:t>必须具有很好的可扩充性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与</a:t>
            </a:r>
            <a:r>
              <a:rPr lang="en-US" altLang="zh-CN" sz="2200" dirty="0">
                <a:latin typeface="+mn-ea"/>
              </a:rPr>
              <a:t>OS</a:t>
            </a:r>
            <a:r>
              <a:rPr lang="zh-CN" altLang="en-US" sz="2200" dirty="0">
                <a:latin typeface="+mn-ea"/>
              </a:rPr>
              <a:t>的结构有紧密的联系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开放性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+mn-ea"/>
              </a:rPr>
              <a:t>遵循世界标准规范。特别是开放系统互连</a:t>
            </a:r>
            <a:r>
              <a:rPr lang="en-US" altLang="zh-CN" sz="2200" dirty="0">
                <a:latin typeface="+mn-ea"/>
              </a:rPr>
              <a:t>OSI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11" y="140707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4411" y="26515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8959" y="329071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8959" y="505011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操作系统的作用</a:t>
            </a:r>
          </a:p>
        </p:txBody>
      </p:sp>
      <p:sp>
        <p:nvSpPr>
          <p:cNvPr id="41" name="îŝļiḋe"/>
          <p:cNvSpPr/>
          <p:nvPr/>
        </p:nvSpPr>
        <p:spPr>
          <a:xfrm>
            <a:off x="3224183" y="1134122"/>
            <a:ext cx="656948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42" name="í$1iďè"/>
          <p:cNvGrpSpPr/>
          <p:nvPr/>
        </p:nvGrpSpPr>
        <p:grpSpPr>
          <a:xfrm>
            <a:off x="3348471" y="1174124"/>
            <a:ext cx="7381904" cy="1648925"/>
            <a:chOff x="4136995" y="1170302"/>
            <a:chExt cx="7381904" cy="1648925"/>
          </a:xfrm>
        </p:grpSpPr>
        <p:sp>
          <p:nvSpPr>
            <p:cNvPr id="43" name="îslîďê"/>
            <p:cNvSpPr/>
            <p:nvPr/>
          </p:nvSpPr>
          <p:spPr>
            <a:xfrm>
              <a:off x="4136995" y="1712614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ïSḻiḍé"/>
            <p:cNvSpPr txBox="1"/>
            <p:nvPr/>
          </p:nvSpPr>
          <p:spPr>
            <a:xfrm>
              <a:off x="4882718" y="1170302"/>
              <a:ext cx="6636181" cy="16489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0000FF"/>
                  </a:solidFill>
                  <a:latin typeface="+mj-ea"/>
                  <a:ea typeface="+mj-ea"/>
                </a:rPr>
                <a:t>用户与计算机硬件系统之间的接口</a:t>
              </a:r>
            </a:p>
            <a:p>
              <a:pPr marL="342900" indent="-342900" algn="just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+mj-ea"/>
                  <a:ea typeface="+mj-ea"/>
                </a:rPr>
                <a:t>命令方式（</a:t>
              </a:r>
              <a:r>
                <a:rPr lang="en-US" altLang="zh-CN" sz="2400" dirty="0">
                  <a:latin typeface="+mj-ea"/>
                  <a:ea typeface="+mj-ea"/>
                </a:rPr>
                <a:t>UNIX</a:t>
              </a:r>
              <a:r>
                <a:rPr lang="zh-CN" altLang="en-US" sz="2400" dirty="0">
                  <a:latin typeface="+mj-ea"/>
                  <a:ea typeface="+mj-ea"/>
                </a:rPr>
                <a:t>、</a:t>
              </a:r>
              <a:r>
                <a:rPr lang="en-US" altLang="zh-CN" sz="2400" dirty="0">
                  <a:latin typeface="+mj-ea"/>
                  <a:ea typeface="+mj-ea"/>
                </a:rPr>
                <a:t>DOS</a:t>
              </a:r>
              <a:r>
                <a:rPr lang="zh-CN" altLang="en-US" sz="2400" dirty="0">
                  <a:latin typeface="+mj-ea"/>
                  <a:ea typeface="+mj-ea"/>
                </a:rPr>
                <a:t>命令）；</a:t>
              </a:r>
            </a:p>
            <a:p>
              <a:pPr marL="342900" indent="-342900" algn="just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latin typeface="+mj-ea"/>
                  <a:ea typeface="+mj-ea"/>
                </a:rPr>
                <a:t>系统调用方式（</a:t>
              </a:r>
              <a:r>
                <a:rPr lang="en-US" altLang="zh-CN" sz="2400" dirty="0">
                  <a:solidFill>
                    <a:srgbClr val="C00000"/>
                  </a:solidFill>
                  <a:latin typeface="+mj-ea"/>
                  <a:ea typeface="+mj-ea"/>
                </a:rPr>
                <a:t>API</a:t>
              </a:r>
              <a:r>
                <a:rPr lang="zh-CN" altLang="en-US" sz="2400" dirty="0">
                  <a:solidFill>
                    <a:srgbClr val="C00000"/>
                  </a:solidFill>
                  <a:latin typeface="+mj-ea"/>
                  <a:ea typeface="+mj-ea"/>
                </a:rPr>
                <a:t>函数</a:t>
              </a:r>
              <a:r>
                <a:rPr lang="zh-CN" altLang="en-US" sz="2400" dirty="0">
                  <a:latin typeface="+mj-ea"/>
                  <a:ea typeface="+mj-ea"/>
                </a:rPr>
                <a:t>）；</a:t>
              </a:r>
            </a:p>
            <a:p>
              <a:pPr marL="342900" indent="-342900" algn="just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en-US" altLang="zh-CN" sz="2400" dirty="0">
                  <a:latin typeface="+mj-ea"/>
                  <a:ea typeface="+mj-ea"/>
                </a:rPr>
                <a:t>GUI</a:t>
              </a:r>
              <a:r>
                <a:rPr lang="zh-CN" altLang="en-US" sz="2400" dirty="0">
                  <a:latin typeface="+mj-ea"/>
                  <a:ea typeface="+mj-ea"/>
                </a:rPr>
                <a:t>方式（</a:t>
              </a:r>
              <a:r>
                <a:rPr lang="en-US" altLang="zh-CN" sz="2400" dirty="0">
                  <a:latin typeface="+mj-ea"/>
                  <a:ea typeface="+mj-ea"/>
                </a:rPr>
                <a:t>Windows</a:t>
              </a:r>
              <a:r>
                <a:rPr lang="zh-CN" altLang="en-US" sz="2400" dirty="0">
                  <a:latin typeface="+mj-ea"/>
                  <a:ea typeface="+mj-ea"/>
                </a:rPr>
                <a:t>、</a:t>
              </a:r>
              <a:r>
                <a:rPr lang="en-US" altLang="zh-CN" sz="2400" dirty="0">
                  <a:latin typeface="+mj-ea"/>
                  <a:ea typeface="+mj-ea"/>
                </a:rPr>
                <a:t>LINUX</a:t>
              </a:r>
              <a:r>
                <a:rPr lang="zh-CN" altLang="en-US" sz="2400" dirty="0">
                  <a:latin typeface="+mj-ea"/>
                  <a:ea typeface="+mj-ea"/>
                </a:rPr>
                <a:t>桌面系统）</a:t>
              </a:r>
            </a:p>
          </p:txBody>
        </p:sp>
      </p:grpSp>
      <p:grpSp>
        <p:nvGrpSpPr>
          <p:cNvPr id="45" name="išḷîḓé"/>
          <p:cNvGrpSpPr/>
          <p:nvPr/>
        </p:nvGrpSpPr>
        <p:grpSpPr>
          <a:xfrm>
            <a:off x="3348471" y="3286056"/>
            <a:ext cx="8378932" cy="801176"/>
            <a:chOff x="4136995" y="3233565"/>
            <a:chExt cx="8378932" cy="801176"/>
          </a:xfrm>
        </p:grpSpPr>
        <p:sp>
          <p:nvSpPr>
            <p:cNvPr id="46" name="íśľïḋé"/>
            <p:cNvSpPr/>
            <p:nvPr/>
          </p:nvSpPr>
          <p:spPr>
            <a:xfrm>
              <a:off x="4136995" y="3450237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îŝľîḓè"/>
            <p:cNvSpPr txBox="1"/>
            <p:nvPr/>
          </p:nvSpPr>
          <p:spPr>
            <a:xfrm>
              <a:off x="4882718" y="3233565"/>
              <a:ext cx="7633209" cy="8011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0000FF"/>
                  </a:solidFill>
                </a:rPr>
                <a:t>计算机系统资源的管理者</a:t>
              </a:r>
            </a:p>
            <a:p>
              <a:pPr marL="342900" indent="-342900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rgbClr val="FF0000"/>
                  </a:solidFill>
                </a:rPr>
                <a:t>处理机管理、存储器管理、</a:t>
              </a:r>
              <a:r>
                <a:rPr lang="en-US" altLang="zh-CN" sz="2400" dirty="0">
                  <a:solidFill>
                    <a:srgbClr val="FF0000"/>
                  </a:solidFill>
                </a:rPr>
                <a:t>I/O</a:t>
              </a:r>
              <a:r>
                <a:rPr lang="zh-CN" altLang="en-US" sz="2400" dirty="0">
                  <a:solidFill>
                    <a:srgbClr val="FF0000"/>
                  </a:solidFill>
                </a:rPr>
                <a:t>设备管理、文件管理。</a:t>
              </a:r>
            </a:p>
          </p:txBody>
        </p:sp>
      </p:grpSp>
      <p:grpSp>
        <p:nvGrpSpPr>
          <p:cNvPr id="48" name="ïSlíḍê"/>
          <p:cNvGrpSpPr/>
          <p:nvPr/>
        </p:nvGrpSpPr>
        <p:grpSpPr>
          <a:xfrm>
            <a:off x="3348471" y="4371764"/>
            <a:ext cx="8378931" cy="1311067"/>
            <a:chOff x="4136995" y="4714289"/>
            <a:chExt cx="8378931" cy="1311067"/>
          </a:xfrm>
        </p:grpSpPr>
        <p:sp>
          <p:nvSpPr>
            <p:cNvPr id="49" name="ïsľíḓê"/>
            <p:cNvSpPr/>
            <p:nvPr/>
          </p:nvSpPr>
          <p:spPr>
            <a:xfrm>
              <a:off x="4136995" y="5187860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íṧļîḋê"/>
            <p:cNvSpPr txBox="1"/>
            <p:nvPr/>
          </p:nvSpPr>
          <p:spPr>
            <a:xfrm>
              <a:off x="4882717" y="4714289"/>
              <a:ext cx="7633209" cy="13110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2400" dirty="0"/>
            </a:p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0000FF"/>
                  </a:solidFill>
                </a:rPr>
                <a:t>实现对计算机资源的抽象</a:t>
              </a:r>
            </a:p>
            <a:p>
              <a:pPr marL="342900" indent="-342900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裸机：无软件的计算机系统。</a:t>
              </a:r>
            </a:p>
            <a:p>
              <a:pPr marL="342900" indent="-342900">
                <a:lnSpc>
                  <a:spcPct val="13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2400" dirty="0"/>
                <a:t>虚拟机：覆盖了软件的机器，向用户提供一个对硬件操作的抽象模型。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89EE0F-C020-5C01-8FA2-54D6FAEC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1" y="1065609"/>
            <a:ext cx="3111628" cy="16655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1DD478-D07D-3C7B-8EAD-C06A2903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9" y="2741702"/>
            <a:ext cx="2981991" cy="19492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CE608BF-05D5-0E71-41BD-C89967578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" y="4937154"/>
            <a:ext cx="3099895" cy="15773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#include &lt;stdio.h&gt;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void pro1(int arg)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{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 printf("hello：%d\n",arg) ;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Date</a:t>
            </a:r>
            <a:endParaRPr lang="zh-CN" altLang="en-US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5C"/>
                </a:solidFill>
                <a:latin typeface="+mj-ea"/>
                <a:ea typeface="+mj-ea"/>
              </a:rPr>
              <a:t>1.1 </a:t>
            </a:r>
            <a:r>
              <a:rPr lang="zh-CN" altLang="en-US" sz="2400" dirty="0">
                <a:solidFill>
                  <a:srgbClr val="00005C"/>
                </a:solidFill>
                <a:latin typeface="+mj-ea"/>
                <a:ea typeface="+mj-ea"/>
              </a:rPr>
              <a:t>操作系统的目标和作用</a:t>
            </a:r>
            <a:endParaRPr lang="en-US" altLang="zh-CN" sz="2400" dirty="0">
              <a:solidFill>
                <a:srgbClr val="00005C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96469" y="2375673"/>
            <a:ext cx="3682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+mj-ea"/>
              </a:rPr>
              <a:t>1.2 </a:t>
            </a:r>
            <a:r>
              <a:rPr lang="zh-CN" altLang="en-US" sz="2400" b="1" dirty="0">
                <a:solidFill>
                  <a:srgbClr val="0000FF"/>
                </a:solidFill>
                <a:latin typeface="+mj-ea"/>
              </a:rPr>
              <a:t>操作系统的发展过程</a:t>
            </a:r>
            <a:endParaRPr lang="en-US" altLang="zh-CN" sz="2400" b="1" dirty="0">
              <a:solidFill>
                <a:srgbClr val="0000FF"/>
              </a:solidFill>
              <a:latin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1.3 </a:t>
            </a:r>
            <a:r>
              <a:rPr lang="zh-CN" altLang="en-US" sz="2400" dirty="0">
                <a:latin typeface="+mj-ea"/>
              </a:rPr>
              <a:t>操作系统的基本特征</a:t>
            </a:r>
            <a:endParaRPr lang="en-US" altLang="zh-CN" sz="2400" dirty="0">
              <a:latin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1.4 </a:t>
            </a:r>
            <a:r>
              <a:rPr lang="zh-CN" altLang="en-US" sz="2400" dirty="0">
                <a:latin typeface="+mj-ea"/>
              </a:rPr>
              <a:t>操作系统的运行环境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1.5 </a:t>
            </a:r>
            <a:r>
              <a:rPr lang="zh-CN" altLang="en-US" sz="2400" dirty="0">
                <a:latin typeface="+mj-ea"/>
              </a:rPr>
              <a:t>操作系统的主要功能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1.6 </a:t>
            </a:r>
            <a:r>
              <a:rPr lang="zh-CN" altLang="en-US" sz="2400" dirty="0">
                <a:latin typeface="+mj-ea"/>
              </a:rPr>
              <a:t>操作系统的结构设计</a:t>
            </a:r>
          </a:p>
        </p:txBody>
      </p:sp>
      <p:sp>
        <p:nvSpPr>
          <p:cNvPr id="29" name="矩形 28"/>
          <p:cNvSpPr/>
          <p:nvPr/>
        </p:nvSpPr>
        <p:spPr>
          <a:xfrm>
            <a:off x="1696469" y="5471298"/>
            <a:ext cx="2587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j-ea"/>
              </a:rPr>
              <a:t>1.7 </a:t>
            </a:r>
            <a:r>
              <a:rPr lang="zh-CN" altLang="en-US" sz="2400" dirty="0">
                <a:latin typeface="+mj-ea"/>
              </a:rPr>
              <a:t>系统调用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42627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</a:rPr>
              <a:t>1</a:t>
            </a:r>
            <a:r>
              <a:rPr lang="zh-CN" altLang="en-US" sz="3600" dirty="0">
                <a:solidFill>
                  <a:srgbClr val="000000"/>
                </a:solidFill>
              </a:rPr>
              <a:t>章 操作系统引论</a:t>
            </a:r>
            <a:endParaRPr lang="zh-CN" altLang="en-US" sz="3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542408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7" name="文本框 4">
            <a:extLst>
              <a:ext uri="{FF2B5EF4-FFF2-40B4-BE49-F238E27FC236}">
                <a16:creationId xmlns:a16="http://schemas.microsoft.com/office/drawing/2014/main" id="{68EC2FCD-D236-4EDF-6CE4-2EF17F4B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427" y="3242518"/>
            <a:ext cx="4572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hlinkClick r:id="rId3"/>
              </a:rPr>
              <a:t>https://www.bilibili.com/video/BV1V4411X7rN/?spm_id_from=333.788.videocard.11</a:t>
            </a:r>
            <a:r>
              <a:rPr lang="zh-CN" altLang="en-US" dirty="0"/>
              <a:t> </a:t>
            </a:r>
            <a:r>
              <a:rPr lang="en-US" altLang="zh-CN" dirty="0"/>
              <a:t> 2019</a:t>
            </a:r>
            <a:r>
              <a:rPr lang="zh-CN" altLang="en-US" dirty="0"/>
              <a:t>年华为开发者大会，鸿蒙</a:t>
            </a:r>
            <a:r>
              <a:rPr lang="en-US" altLang="zh-CN" dirty="0"/>
              <a:t>OS1.0</a:t>
            </a:r>
            <a:r>
              <a:rPr lang="zh-CN" altLang="en-US" dirty="0"/>
              <a:t>发布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https://www.bilibili.com/video/BV1pa4y1E7Vt/?spm_id_from=333.788.videocard.8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年华为开发者大会，鸿蒙</a:t>
            </a:r>
            <a:r>
              <a:rPr lang="en-US" altLang="zh-CN" dirty="0"/>
              <a:t>OS2.0</a:t>
            </a:r>
            <a:r>
              <a:rPr lang="zh-CN" altLang="en-US" dirty="0"/>
              <a:t>发布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/>
          <p:cNvSpPr txBox="1"/>
          <p:nvPr/>
        </p:nvSpPr>
        <p:spPr>
          <a:xfrm>
            <a:off x="669925" y="5306656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Signature</a:t>
            </a:r>
            <a:endParaRPr lang="en-US" altLang="zh-CN" dirty="0"/>
          </a:p>
        </p:txBody>
      </p:sp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推动</a:t>
            </a:r>
            <a:r>
              <a:rPr lang="en-US" altLang="zh-CN" sz="2800" b="1" dirty="0">
                <a:solidFill>
                  <a:schemeClr val="bg1"/>
                </a:solidFill>
              </a:rPr>
              <a:t>OS</a:t>
            </a:r>
            <a:r>
              <a:rPr lang="zh-CN" altLang="en-US" sz="2800" b="1" dirty="0">
                <a:solidFill>
                  <a:schemeClr val="bg1"/>
                </a:solidFill>
              </a:rPr>
              <a:t>发展的主要动力</a:t>
            </a:r>
          </a:p>
        </p:txBody>
      </p:sp>
      <p:sp>
        <p:nvSpPr>
          <p:cNvPr id="10" name="iṥḷîdé"/>
          <p:cNvSpPr/>
          <p:nvPr/>
        </p:nvSpPr>
        <p:spPr bwMode="auto">
          <a:xfrm rot="610268">
            <a:off x="4224180" y="3695598"/>
            <a:ext cx="1187744" cy="1497020"/>
          </a:xfrm>
          <a:prstGeom prst="rtTriangl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1" name="ïš1iďe"/>
          <p:cNvSpPr/>
          <p:nvPr/>
        </p:nvSpPr>
        <p:spPr bwMode="auto">
          <a:xfrm rot="16200000">
            <a:off x="1772352" y="1064207"/>
            <a:ext cx="1296144" cy="2052228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ïṥliḋe"/>
          <p:cNvSpPr/>
          <p:nvPr/>
        </p:nvSpPr>
        <p:spPr bwMode="auto">
          <a:xfrm rot="3712223">
            <a:off x="855993" y="1330709"/>
            <a:ext cx="4066498" cy="4482407"/>
          </a:xfrm>
          <a:custGeom>
            <a:avLst/>
            <a:gdLst>
              <a:gd name="connsiteX0" fmla="*/ 0 w 4066498"/>
              <a:gd name="connsiteY0" fmla="*/ 2863075 h 4482407"/>
              <a:gd name="connsiteX1" fmla="*/ 1937533 w 4066498"/>
              <a:gd name="connsiteY1" fmla="*/ 0 h 4482407"/>
              <a:gd name="connsiteX2" fmla="*/ 4066498 w 4066498"/>
              <a:gd name="connsiteY2" fmla="*/ 1138176 h 4482407"/>
              <a:gd name="connsiteX3" fmla="*/ 3028971 w 4066498"/>
              <a:gd name="connsiteY3" fmla="*/ 4482407 h 4482407"/>
              <a:gd name="connsiteX4" fmla="*/ 0 w 4066498"/>
              <a:gd name="connsiteY4" fmla="*/ 2863075 h 4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6498" h="4482407">
                <a:moveTo>
                  <a:pt x="0" y="2863075"/>
                </a:moveTo>
                <a:lnTo>
                  <a:pt x="1937533" y="0"/>
                </a:lnTo>
                <a:lnTo>
                  <a:pt x="4066498" y="1138176"/>
                </a:lnTo>
                <a:lnTo>
                  <a:pt x="3028971" y="4482407"/>
                </a:lnTo>
                <a:lnTo>
                  <a:pt x="0" y="28630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3" name="íṧḷiḍe"/>
          <p:cNvSpPr/>
          <p:nvPr/>
        </p:nvSpPr>
        <p:spPr>
          <a:xfrm rot="10800000" flipV="1">
            <a:off x="1510436" y="3209926"/>
            <a:ext cx="2972566" cy="823924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 fontScale="92500" lnSpcReduction="10000"/>
          </a:bodyPr>
          <a:lstStyle/>
          <a:p>
            <a:pPr algn="ctr"/>
            <a:r>
              <a:rPr lang="zh-CN" altLang="en-US" sz="2800" b="1" i="1" dirty="0"/>
              <a:t>推动</a:t>
            </a:r>
            <a:r>
              <a:rPr lang="en-US" altLang="zh-CN" sz="2800" b="1" i="1" dirty="0"/>
              <a:t>OS</a:t>
            </a:r>
            <a:r>
              <a:rPr lang="zh-CN" altLang="en-US" sz="2800" b="1" i="1" dirty="0"/>
              <a:t>发展的主要动力</a:t>
            </a:r>
          </a:p>
        </p:txBody>
      </p:sp>
      <p:sp>
        <p:nvSpPr>
          <p:cNvPr id="16" name="îşļïďè"/>
          <p:cNvSpPr/>
          <p:nvPr/>
        </p:nvSpPr>
        <p:spPr>
          <a:xfrm>
            <a:off x="6236451" y="5047466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</a:p>
        </p:txBody>
      </p:sp>
      <p:sp>
        <p:nvSpPr>
          <p:cNvPr id="22" name="îšḷîḑé"/>
          <p:cNvSpPr txBox="1"/>
          <p:nvPr/>
        </p:nvSpPr>
        <p:spPr>
          <a:xfrm>
            <a:off x="6860799" y="5160801"/>
            <a:ext cx="4659689" cy="43054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不断提出的新的应用需求</a:t>
            </a:r>
          </a:p>
        </p:txBody>
      </p:sp>
      <p:sp>
        <p:nvSpPr>
          <p:cNvPr id="24" name="işlíḋé"/>
          <p:cNvSpPr/>
          <p:nvPr/>
        </p:nvSpPr>
        <p:spPr>
          <a:xfrm>
            <a:off x="6241890" y="4168890"/>
            <a:ext cx="624349" cy="62434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25" name="iṥlïḋè"/>
          <p:cNvSpPr txBox="1"/>
          <p:nvPr/>
        </p:nvSpPr>
        <p:spPr>
          <a:xfrm>
            <a:off x="6860799" y="4269347"/>
            <a:ext cx="4659689" cy="43054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计算机体系结构的不断发展</a:t>
            </a:r>
          </a:p>
        </p:txBody>
      </p:sp>
      <p:sp>
        <p:nvSpPr>
          <p:cNvPr id="27" name="i$1îḑe"/>
          <p:cNvSpPr/>
          <p:nvPr/>
        </p:nvSpPr>
        <p:spPr>
          <a:xfrm>
            <a:off x="6241890" y="3290314"/>
            <a:ext cx="624349" cy="624349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8" name="í$1îḍe"/>
          <p:cNvSpPr txBox="1"/>
          <p:nvPr/>
        </p:nvSpPr>
        <p:spPr>
          <a:xfrm>
            <a:off x="6860799" y="3390771"/>
            <a:ext cx="4659689" cy="43054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器件的不断更新换代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0" name="ïSļïḓè"/>
          <p:cNvSpPr/>
          <p:nvPr/>
        </p:nvSpPr>
        <p:spPr>
          <a:xfrm>
            <a:off x="6241890" y="2411738"/>
            <a:ext cx="624349" cy="62434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31" name="iŝļíďè"/>
          <p:cNvSpPr txBox="1"/>
          <p:nvPr/>
        </p:nvSpPr>
        <p:spPr>
          <a:xfrm>
            <a:off x="6860799" y="2512194"/>
            <a:ext cx="4659689" cy="43054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方便用户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33" name="ïśľiďe"/>
          <p:cNvSpPr/>
          <p:nvPr/>
        </p:nvSpPr>
        <p:spPr>
          <a:xfrm>
            <a:off x="6241892" y="1533162"/>
            <a:ext cx="624349" cy="624349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34" name="îṡ1ide"/>
          <p:cNvSpPr txBox="1"/>
          <p:nvPr/>
        </p:nvSpPr>
        <p:spPr>
          <a:xfrm>
            <a:off x="6860799" y="1607861"/>
            <a:ext cx="4659689" cy="430545"/>
          </a:xfrm>
          <a:prstGeom prst="rect">
            <a:avLst/>
          </a:prstGeom>
          <a:noFill/>
        </p:spPr>
        <p:txBody>
          <a:bodyPr wrap="square" lIns="91440" tIns="45720" rIns="91440" bIns="45720" anchor="b" anchorCtr="0">
            <a:no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不断提高计算机资源利用率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6860799" y="2216515"/>
            <a:ext cx="465968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860799" y="3104616"/>
            <a:ext cx="465968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60799" y="3999966"/>
            <a:ext cx="465968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860799" y="4895316"/>
            <a:ext cx="4659689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操作系统的发展过程</a:t>
            </a:r>
          </a:p>
        </p:txBody>
      </p:sp>
      <p:sp>
        <p:nvSpPr>
          <p:cNvPr id="61" name="iśḷíḑe"/>
          <p:cNvSpPr/>
          <p:nvPr/>
        </p:nvSpPr>
        <p:spPr>
          <a:xfrm>
            <a:off x="784302" y="1628059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01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62" name="ïś1ïḑè"/>
          <p:cNvSpPr/>
          <p:nvPr/>
        </p:nvSpPr>
        <p:spPr>
          <a:xfrm>
            <a:off x="1490999" y="2611473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02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83" name="iśḷíḑe"/>
          <p:cNvSpPr/>
          <p:nvPr/>
        </p:nvSpPr>
        <p:spPr>
          <a:xfrm>
            <a:off x="2214899" y="3369995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03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84" name="ïś1ïḑè"/>
          <p:cNvSpPr/>
          <p:nvPr/>
        </p:nvSpPr>
        <p:spPr>
          <a:xfrm>
            <a:off x="2938799" y="4152251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04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85" name="内容占位符 2"/>
          <p:cNvSpPr txBox="1"/>
          <p:nvPr/>
        </p:nvSpPr>
        <p:spPr>
          <a:xfrm>
            <a:off x="1734478" y="1548195"/>
            <a:ext cx="5168423" cy="1071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无操作系统</a:t>
            </a:r>
            <a:r>
              <a:rPr lang="zh-CN" altLang="en-US" sz="2400" dirty="0"/>
              <a:t>的计算机系统</a:t>
            </a:r>
            <a:endParaRPr lang="en-US" altLang="zh-CN" sz="2400" dirty="0"/>
          </a:p>
          <a:p>
            <a:pPr lvl="1">
              <a:lnSpc>
                <a:spcPct val="132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人工操作方式</a:t>
            </a:r>
            <a:endParaRPr lang="en-US" altLang="zh-CN" sz="2200" dirty="0"/>
          </a:p>
        </p:txBody>
      </p:sp>
      <p:sp>
        <p:nvSpPr>
          <p:cNvPr id="86" name="内容占位符 2"/>
          <p:cNvSpPr txBox="1"/>
          <p:nvPr/>
        </p:nvSpPr>
        <p:spPr>
          <a:xfrm>
            <a:off x="2441174" y="2842367"/>
            <a:ext cx="2573361" cy="36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单道批处理</a:t>
            </a:r>
            <a:r>
              <a:rPr lang="zh-CN" altLang="en-US" sz="2400" dirty="0"/>
              <a:t>系统</a:t>
            </a:r>
          </a:p>
        </p:txBody>
      </p:sp>
      <p:sp>
        <p:nvSpPr>
          <p:cNvPr id="87" name="内容占位符 2"/>
          <p:cNvSpPr txBox="1"/>
          <p:nvPr/>
        </p:nvSpPr>
        <p:spPr>
          <a:xfrm>
            <a:off x="3165075" y="3616608"/>
            <a:ext cx="2573360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多道批处理</a:t>
            </a:r>
            <a:r>
              <a:rPr lang="zh-CN" altLang="en-US" sz="2400" dirty="0"/>
              <a:t>系统</a:t>
            </a:r>
          </a:p>
        </p:txBody>
      </p:sp>
      <p:sp>
        <p:nvSpPr>
          <p:cNvPr id="88" name="内容占位符 2"/>
          <p:cNvSpPr txBox="1"/>
          <p:nvPr/>
        </p:nvSpPr>
        <p:spPr>
          <a:xfrm>
            <a:off x="3888975" y="4416337"/>
            <a:ext cx="2290026" cy="343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分时</a:t>
            </a:r>
            <a:r>
              <a:rPr lang="zh-CN" altLang="en-US" sz="2400" dirty="0"/>
              <a:t>系统</a:t>
            </a:r>
          </a:p>
        </p:txBody>
      </p:sp>
      <p:sp>
        <p:nvSpPr>
          <p:cNvPr id="89" name="iśḷíḑe"/>
          <p:cNvSpPr/>
          <p:nvPr/>
        </p:nvSpPr>
        <p:spPr>
          <a:xfrm>
            <a:off x="3838776" y="5039408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05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90" name="内容占位符 2"/>
          <p:cNvSpPr txBox="1"/>
          <p:nvPr/>
        </p:nvSpPr>
        <p:spPr>
          <a:xfrm>
            <a:off x="4788952" y="5296963"/>
            <a:ext cx="2290026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实时</a:t>
            </a:r>
            <a:r>
              <a:rPr lang="zh-CN" altLang="en-US" sz="2400" dirty="0"/>
              <a:t>系统</a:t>
            </a:r>
            <a:endParaRPr lang="en-US" altLang="zh-CN" sz="2400" dirty="0"/>
          </a:p>
        </p:txBody>
      </p:sp>
      <p:sp>
        <p:nvSpPr>
          <p:cNvPr id="91" name="iśḷíḑe"/>
          <p:cNvSpPr/>
          <p:nvPr/>
        </p:nvSpPr>
        <p:spPr>
          <a:xfrm>
            <a:off x="7276648" y="1647506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06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92" name="ïś1ïḑè"/>
          <p:cNvSpPr/>
          <p:nvPr/>
        </p:nvSpPr>
        <p:spPr>
          <a:xfrm>
            <a:off x="7276648" y="2740454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07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93" name="iśḷíḑe"/>
          <p:cNvSpPr/>
          <p:nvPr/>
        </p:nvSpPr>
        <p:spPr>
          <a:xfrm>
            <a:off x="7276648" y="3833402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08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94" name="ïś1ïḑè"/>
          <p:cNvSpPr/>
          <p:nvPr/>
        </p:nvSpPr>
        <p:spPr>
          <a:xfrm>
            <a:off x="7276648" y="4926350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09</a:t>
            </a:r>
            <a:endParaRPr lang="zh-CN" alt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95" name="内容占位符 2"/>
          <p:cNvSpPr txBox="1"/>
          <p:nvPr/>
        </p:nvSpPr>
        <p:spPr>
          <a:xfrm>
            <a:off x="8226824" y="1746563"/>
            <a:ext cx="2015650" cy="344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微机</a:t>
            </a:r>
            <a:r>
              <a:rPr lang="zh-CN" altLang="en-US" sz="2400" dirty="0"/>
              <a:t>操作系统</a:t>
            </a:r>
            <a:endParaRPr lang="en-US" altLang="zh-CN" sz="2400" dirty="0"/>
          </a:p>
        </p:txBody>
      </p:sp>
      <p:sp>
        <p:nvSpPr>
          <p:cNvPr id="96" name="内容占位符 2"/>
          <p:cNvSpPr txBox="1"/>
          <p:nvPr/>
        </p:nvSpPr>
        <p:spPr>
          <a:xfrm>
            <a:off x="8226824" y="2871612"/>
            <a:ext cx="2508967" cy="36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嵌入式</a:t>
            </a:r>
            <a:r>
              <a:rPr lang="zh-CN" altLang="en-US" sz="2400" dirty="0"/>
              <a:t>操作系统</a:t>
            </a:r>
            <a:endParaRPr lang="en-US" altLang="zh-CN" sz="2400" dirty="0"/>
          </a:p>
        </p:txBody>
      </p:sp>
      <p:sp>
        <p:nvSpPr>
          <p:cNvPr id="97" name="内容占位符 2"/>
          <p:cNvSpPr txBox="1"/>
          <p:nvPr/>
        </p:nvSpPr>
        <p:spPr>
          <a:xfrm>
            <a:off x="8226824" y="4018320"/>
            <a:ext cx="2290026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网络</a:t>
            </a:r>
            <a:r>
              <a:rPr lang="zh-CN" altLang="en-US" sz="2400" dirty="0"/>
              <a:t>操作系统</a:t>
            </a:r>
            <a:endParaRPr lang="en-US" altLang="zh-CN" sz="2400" dirty="0"/>
          </a:p>
        </p:txBody>
      </p:sp>
      <p:sp>
        <p:nvSpPr>
          <p:cNvPr id="98" name="内容占位符 2"/>
          <p:cNvSpPr txBox="1"/>
          <p:nvPr/>
        </p:nvSpPr>
        <p:spPr>
          <a:xfrm>
            <a:off x="8226824" y="5166782"/>
            <a:ext cx="2637756" cy="343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分布式</a:t>
            </a:r>
            <a:r>
              <a:rPr lang="zh-CN" altLang="en-US" sz="2400" dirty="0"/>
              <a:t>操作系统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3986831" y="2088711"/>
            <a:ext cx="2410044" cy="5692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2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脱机</a:t>
            </a:r>
            <a:r>
              <a:rPr lang="en-US" altLang="zh-CN" sz="2200" dirty="0"/>
              <a:t>I/O</a:t>
            </a:r>
            <a:r>
              <a:rPr lang="zh-CN" altLang="en-US" sz="2200" dirty="0"/>
              <a:t>方式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88111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39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44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7641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1766</TotalTime>
  <Words>1496</Words>
  <Application>Microsoft Office PowerPoint</Application>
  <PresentationFormat>宽屏</PresentationFormat>
  <Paragraphs>284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 Unicode MS</vt:lpstr>
      <vt:lpstr>Monotype Sorts</vt:lpstr>
      <vt:lpstr>微软雅黑 (正文)</vt:lpstr>
      <vt:lpstr>Arial</vt:lpstr>
      <vt:lpstr>Calibri</vt:lpstr>
      <vt:lpstr>Impact</vt:lpstr>
      <vt:lpstr>Times New Roman</vt:lpstr>
      <vt:lpstr>Wingdings</vt:lpstr>
      <vt:lpstr>主题5</vt:lpstr>
      <vt:lpstr>Visio</vt:lpstr>
      <vt:lpstr> 第1章 操作系统引论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玮 玮 李</cp:lastModifiedBy>
  <cp:revision>146</cp:revision>
  <cp:lastPrinted>2019-04-18T16:00:00Z</cp:lastPrinted>
  <dcterms:created xsi:type="dcterms:W3CDTF">2019-04-18T16:00:00Z</dcterms:created>
  <dcterms:modified xsi:type="dcterms:W3CDTF">2024-09-02T15:05:49Z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F550D6099EDE423F9644FD0920CD3DFA</vt:lpwstr>
  </property>
  <property fmtid="{D5CDD505-2E9C-101B-9397-08002B2CF9AE}" pid="4" name="KSOProductBuildVer">
    <vt:lpwstr>2052-11.1.0.10356</vt:lpwstr>
  </property>
</Properties>
</file>