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9"/>
  </p:notesMasterIdLst>
  <p:sldIdLst>
    <p:sldId id="311" r:id="rId2"/>
    <p:sldId id="312" r:id="rId3"/>
    <p:sldId id="315" r:id="rId4"/>
    <p:sldId id="296" r:id="rId5"/>
    <p:sldId id="297" r:id="rId6"/>
    <p:sldId id="305" r:id="rId7"/>
    <p:sldId id="362" r:id="rId8"/>
    <p:sldId id="300" r:id="rId9"/>
    <p:sldId id="301" r:id="rId10"/>
    <p:sldId id="319" r:id="rId11"/>
    <p:sldId id="363" r:id="rId12"/>
    <p:sldId id="365" r:id="rId13"/>
    <p:sldId id="364" r:id="rId14"/>
    <p:sldId id="317" r:id="rId15"/>
    <p:sldId id="367" r:id="rId16"/>
    <p:sldId id="368" r:id="rId17"/>
    <p:sldId id="369" r:id="rId18"/>
    <p:sldId id="366" r:id="rId19"/>
    <p:sldId id="371" r:id="rId20"/>
    <p:sldId id="372" r:id="rId21"/>
    <p:sldId id="373" r:id="rId22"/>
    <p:sldId id="304" r:id="rId23"/>
    <p:sldId id="374" r:id="rId24"/>
    <p:sldId id="370" r:id="rId25"/>
    <p:sldId id="299" r:id="rId26"/>
    <p:sldId id="307" r:id="rId27"/>
    <p:sldId id="298" r:id="rId28"/>
    <p:sldId id="377" r:id="rId29"/>
    <p:sldId id="378" r:id="rId30"/>
    <p:sldId id="379" r:id="rId31"/>
    <p:sldId id="380" r:id="rId32"/>
    <p:sldId id="381" r:id="rId33"/>
    <p:sldId id="302" r:id="rId34"/>
    <p:sldId id="383" r:id="rId35"/>
    <p:sldId id="382" r:id="rId36"/>
    <p:sldId id="384" r:id="rId37"/>
    <p:sldId id="336" r:id="rId38"/>
    <p:sldId id="385" r:id="rId39"/>
    <p:sldId id="306" r:id="rId40"/>
    <p:sldId id="376" r:id="rId41"/>
    <p:sldId id="387" r:id="rId42"/>
    <p:sldId id="388" r:id="rId43"/>
    <p:sldId id="386" r:id="rId44"/>
    <p:sldId id="390" r:id="rId45"/>
    <p:sldId id="391" r:id="rId46"/>
    <p:sldId id="389" r:id="rId47"/>
    <p:sldId id="392" r:id="rId48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00005C"/>
    <a:srgbClr val="06D24C"/>
    <a:srgbClr val="035920"/>
    <a:srgbClr val="F6F5F3"/>
    <a:srgbClr val="04862F"/>
    <a:srgbClr val="07DB4E"/>
    <a:srgbClr val="08396E"/>
    <a:srgbClr val="051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2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9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第</a:t>
            </a:r>
            <a:r>
              <a:rPr lang="en-US" altLang="zh-CN" sz="4800" dirty="0"/>
              <a:t>3</a:t>
            </a:r>
            <a:r>
              <a:rPr lang="zh-CN" altLang="en-US" sz="4800" dirty="0"/>
              <a:t>章 </a:t>
            </a:r>
            <a:br>
              <a:rPr lang="en-US" altLang="zh-CN" sz="4800" dirty="0"/>
            </a:br>
            <a:r>
              <a:rPr lang="zh-CN" altLang="en-US" sz="4800" dirty="0"/>
              <a:t>处理机调度与死锁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43012" y="589418"/>
            <a:ext cx="46987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sym typeface="+mn-ea"/>
              </a:rPr>
              <a:t>经典教材《计算机操作系统》</a:t>
            </a:r>
            <a:r>
              <a:rPr lang="zh-CN" altLang="en-US" sz="2200" b="1" dirty="0">
                <a:solidFill>
                  <a:schemeClr val="accent2"/>
                </a:solidFill>
                <a:sym typeface="+mn-ea"/>
              </a:rPr>
              <a:t>最新版</a:t>
            </a:r>
            <a:endParaRPr lang="zh-CN" altLang="en-US" sz="2200" b="1" dirty="0">
              <a:solidFill>
                <a:schemeClr val="accent2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100" y="844791"/>
            <a:ext cx="3007096" cy="4261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处理机调度算法的目标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89" y="5098448"/>
            <a:ext cx="7524273" cy="921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3" name="iṡļiḓe"/>
          <p:cNvGrpSpPr/>
          <p:nvPr/>
        </p:nvGrpSpPr>
        <p:grpSpPr>
          <a:xfrm>
            <a:off x="721892" y="1167531"/>
            <a:ext cx="8924901" cy="2333733"/>
            <a:chOff x="660400" y="1787149"/>
            <a:chExt cx="8924901" cy="2333733"/>
          </a:xfrm>
        </p:grpSpPr>
        <p:grpSp>
          <p:nvGrpSpPr>
            <p:cNvPr id="25" name="iSḻíḓè"/>
            <p:cNvGrpSpPr/>
            <p:nvPr/>
          </p:nvGrpSpPr>
          <p:grpSpPr>
            <a:xfrm>
              <a:off x="1296567" y="1835355"/>
              <a:ext cx="8288734" cy="2285527"/>
              <a:chOff x="1296567" y="1835355"/>
              <a:chExt cx="10454169" cy="2285527"/>
            </a:xfrm>
          </p:grpSpPr>
          <p:sp>
            <p:nvSpPr>
              <p:cNvPr id="33" name="îṧľîḋé"/>
              <p:cNvSpPr txBox="1"/>
              <p:nvPr/>
            </p:nvSpPr>
            <p:spPr>
              <a:xfrm>
                <a:off x="1296568" y="1835355"/>
                <a:ext cx="2495356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共同目标：</a:t>
                </a:r>
              </a:p>
            </p:txBody>
          </p:sp>
          <p:sp>
            <p:nvSpPr>
              <p:cNvPr id="37" name="íşļîḓé"/>
              <p:cNvSpPr/>
              <p:nvPr/>
            </p:nvSpPr>
            <p:spPr bwMode="auto">
              <a:xfrm>
                <a:off x="1296567" y="2279077"/>
                <a:ext cx="3095536" cy="1841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资源利用率</a:t>
                </a:r>
              </a:p>
            </p:txBody>
          </p:sp>
          <p:sp>
            <p:nvSpPr>
              <p:cNvPr id="59" name="íşļîḓé"/>
              <p:cNvSpPr/>
              <p:nvPr/>
            </p:nvSpPr>
            <p:spPr bwMode="auto">
              <a:xfrm>
                <a:off x="4048290" y="2261706"/>
                <a:ext cx="3095536" cy="1841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公平性</a:t>
                </a:r>
              </a:p>
            </p:txBody>
          </p:sp>
          <p:sp>
            <p:nvSpPr>
              <p:cNvPr id="60" name="íşļîḓé"/>
              <p:cNvSpPr/>
              <p:nvPr/>
            </p:nvSpPr>
            <p:spPr bwMode="auto">
              <a:xfrm>
                <a:off x="6334524" y="2301698"/>
                <a:ext cx="30955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平衡性</a:t>
                </a:r>
              </a:p>
            </p:txBody>
          </p:sp>
          <p:sp>
            <p:nvSpPr>
              <p:cNvPr id="61" name="íşļîḓé"/>
              <p:cNvSpPr/>
              <p:nvPr/>
            </p:nvSpPr>
            <p:spPr bwMode="auto">
              <a:xfrm>
                <a:off x="8655200" y="2331963"/>
                <a:ext cx="30955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策略强制执行</a:t>
                </a:r>
              </a:p>
            </p:txBody>
          </p:sp>
        </p:grpSp>
        <p:grpSp>
          <p:nvGrpSpPr>
            <p:cNvPr id="30" name="ïS1íḋé"/>
            <p:cNvGrpSpPr/>
            <p:nvPr/>
          </p:nvGrpSpPr>
          <p:grpSpPr>
            <a:xfrm>
              <a:off x="660400" y="1787149"/>
              <a:ext cx="497734" cy="497734"/>
              <a:chOff x="660400" y="1787149"/>
              <a:chExt cx="497734" cy="497734"/>
            </a:xfrm>
          </p:grpSpPr>
          <p:sp>
            <p:nvSpPr>
              <p:cNvPr id="31" name="islîḋe"/>
              <p:cNvSpPr/>
              <p:nvPr/>
            </p:nvSpPr>
            <p:spPr>
              <a:xfrm>
                <a:off x="660400" y="1787149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îŝlîďe"/>
              <p:cNvSpPr/>
              <p:nvPr/>
            </p:nvSpPr>
            <p:spPr>
              <a:xfrm>
                <a:off x="779848" y="1918584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iṡļiḓe"/>
          <p:cNvGrpSpPr/>
          <p:nvPr/>
        </p:nvGrpSpPr>
        <p:grpSpPr>
          <a:xfrm>
            <a:off x="1705320" y="2529970"/>
            <a:ext cx="7914168" cy="1188667"/>
            <a:chOff x="660400" y="1787149"/>
            <a:chExt cx="7914168" cy="1188667"/>
          </a:xfrm>
        </p:grpSpPr>
        <p:grpSp>
          <p:nvGrpSpPr>
            <p:cNvPr id="39" name="iSḻíḓè"/>
            <p:cNvGrpSpPr/>
            <p:nvPr/>
          </p:nvGrpSpPr>
          <p:grpSpPr>
            <a:xfrm>
              <a:off x="1296567" y="1835355"/>
              <a:ext cx="7278001" cy="1140461"/>
              <a:chOff x="1296567" y="1835355"/>
              <a:chExt cx="9179382" cy="1140461"/>
            </a:xfrm>
          </p:grpSpPr>
          <p:sp>
            <p:nvSpPr>
              <p:cNvPr id="43" name="îṧľîḋé"/>
              <p:cNvSpPr txBox="1"/>
              <p:nvPr/>
            </p:nvSpPr>
            <p:spPr>
              <a:xfrm>
                <a:off x="1296567" y="1835355"/>
                <a:ext cx="3516577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dirty="0"/>
                  <a:t>批处理系统的目标：</a:t>
                </a:r>
              </a:p>
            </p:txBody>
          </p:sp>
          <p:sp>
            <p:nvSpPr>
              <p:cNvPr id="44" name="íşļîḓé"/>
              <p:cNvSpPr/>
              <p:nvPr/>
            </p:nvSpPr>
            <p:spPr bwMode="auto">
              <a:xfrm>
                <a:off x="1296567" y="2279078"/>
                <a:ext cx="9179382" cy="696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平均周转时间短、系统吞吐量高、处理机利用率高</a:t>
                </a:r>
              </a:p>
            </p:txBody>
          </p:sp>
        </p:grpSp>
        <p:grpSp>
          <p:nvGrpSpPr>
            <p:cNvPr id="40" name="ïS1íḋé"/>
            <p:cNvGrpSpPr/>
            <p:nvPr/>
          </p:nvGrpSpPr>
          <p:grpSpPr>
            <a:xfrm>
              <a:off x="660400" y="1787149"/>
              <a:ext cx="497734" cy="497734"/>
              <a:chOff x="660400" y="1787149"/>
              <a:chExt cx="497734" cy="497734"/>
            </a:xfrm>
          </p:grpSpPr>
          <p:sp>
            <p:nvSpPr>
              <p:cNvPr id="41" name="islîḋe"/>
              <p:cNvSpPr/>
              <p:nvPr/>
            </p:nvSpPr>
            <p:spPr>
              <a:xfrm>
                <a:off x="660400" y="1787149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îŝlîďe"/>
              <p:cNvSpPr/>
              <p:nvPr/>
            </p:nvSpPr>
            <p:spPr>
              <a:xfrm>
                <a:off x="779848" y="1918584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5" name="iṡļiḓe"/>
          <p:cNvGrpSpPr/>
          <p:nvPr/>
        </p:nvGrpSpPr>
        <p:grpSpPr>
          <a:xfrm>
            <a:off x="2865786" y="3772937"/>
            <a:ext cx="6589110" cy="1125831"/>
            <a:chOff x="660400" y="1787149"/>
            <a:chExt cx="6589110" cy="1125831"/>
          </a:xfrm>
        </p:grpSpPr>
        <p:grpSp>
          <p:nvGrpSpPr>
            <p:cNvPr id="46" name="iSḻíḓè"/>
            <p:cNvGrpSpPr/>
            <p:nvPr/>
          </p:nvGrpSpPr>
          <p:grpSpPr>
            <a:xfrm>
              <a:off x="1296567" y="1835355"/>
              <a:ext cx="5952943" cy="1077625"/>
              <a:chOff x="1296567" y="1835355"/>
              <a:chExt cx="7508152" cy="1077625"/>
            </a:xfrm>
          </p:grpSpPr>
          <p:sp>
            <p:nvSpPr>
              <p:cNvPr id="50" name="îṧľîḋé"/>
              <p:cNvSpPr txBox="1"/>
              <p:nvPr/>
            </p:nvSpPr>
            <p:spPr>
              <a:xfrm>
                <a:off x="1296567" y="1835355"/>
                <a:ext cx="3516577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dirty="0"/>
                  <a:t>分时系统的目标：</a:t>
                </a:r>
              </a:p>
            </p:txBody>
          </p:sp>
          <p:sp>
            <p:nvSpPr>
              <p:cNvPr id="51" name="íşļîḓé"/>
              <p:cNvSpPr/>
              <p:nvPr/>
            </p:nvSpPr>
            <p:spPr bwMode="auto">
              <a:xfrm>
                <a:off x="1296567" y="2279078"/>
                <a:ext cx="7508152" cy="633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响应时间快、均衡性</a:t>
                </a:r>
              </a:p>
            </p:txBody>
          </p:sp>
        </p:grpSp>
        <p:grpSp>
          <p:nvGrpSpPr>
            <p:cNvPr id="47" name="ïS1íḋé"/>
            <p:cNvGrpSpPr/>
            <p:nvPr/>
          </p:nvGrpSpPr>
          <p:grpSpPr>
            <a:xfrm>
              <a:off x="660400" y="1787149"/>
              <a:ext cx="497734" cy="497734"/>
              <a:chOff x="660400" y="1787149"/>
              <a:chExt cx="497734" cy="497734"/>
            </a:xfrm>
          </p:grpSpPr>
          <p:sp>
            <p:nvSpPr>
              <p:cNvPr id="48" name="islîḋe"/>
              <p:cNvSpPr/>
              <p:nvPr/>
            </p:nvSpPr>
            <p:spPr>
              <a:xfrm>
                <a:off x="660400" y="1787149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îŝlîďe"/>
              <p:cNvSpPr/>
              <p:nvPr/>
            </p:nvSpPr>
            <p:spPr>
              <a:xfrm>
                <a:off x="779848" y="1918584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2" name="iṡļiḓe"/>
          <p:cNvGrpSpPr/>
          <p:nvPr/>
        </p:nvGrpSpPr>
        <p:grpSpPr>
          <a:xfrm>
            <a:off x="6923359" y="3767672"/>
            <a:ext cx="4566813" cy="1125831"/>
            <a:chOff x="660400" y="1787149"/>
            <a:chExt cx="4566813" cy="1125831"/>
          </a:xfrm>
        </p:grpSpPr>
        <p:grpSp>
          <p:nvGrpSpPr>
            <p:cNvPr id="53" name="iSḻíḓè"/>
            <p:cNvGrpSpPr/>
            <p:nvPr/>
          </p:nvGrpSpPr>
          <p:grpSpPr>
            <a:xfrm>
              <a:off x="1296567" y="1835355"/>
              <a:ext cx="3930646" cy="1077625"/>
              <a:chOff x="1296567" y="1835355"/>
              <a:chExt cx="4957529" cy="1077625"/>
            </a:xfrm>
          </p:grpSpPr>
          <p:sp>
            <p:nvSpPr>
              <p:cNvPr id="57" name="îṧľîḋé"/>
              <p:cNvSpPr txBox="1"/>
              <p:nvPr/>
            </p:nvSpPr>
            <p:spPr>
              <a:xfrm>
                <a:off x="1296567" y="1835355"/>
                <a:ext cx="3516577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dirty="0"/>
                  <a:t>实时系统的目标：</a:t>
                </a:r>
              </a:p>
            </p:txBody>
          </p:sp>
          <p:sp>
            <p:nvSpPr>
              <p:cNvPr id="58" name="íşļîḓé"/>
              <p:cNvSpPr/>
              <p:nvPr/>
            </p:nvSpPr>
            <p:spPr bwMode="auto">
              <a:xfrm>
                <a:off x="1296567" y="2279078"/>
                <a:ext cx="4957529" cy="633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截止时间的保证、可预测性</a:t>
                </a:r>
              </a:p>
            </p:txBody>
          </p:sp>
        </p:grpSp>
        <p:grpSp>
          <p:nvGrpSpPr>
            <p:cNvPr id="54" name="ïS1íḋé"/>
            <p:cNvGrpSpPr/>
            <p:nvPr/>
          </p:nvGrpSpPr>
          <p:grpSpPr>
            <a:xfrm>
              <a:off x="660400" y="1787149"/>
              <a:ext cx="497734" cy="497734"/>
              <a:chOff x="660400" y="1787149"/>
              <a:chExt cx="497734" cy="497734"/>
            </a:xfrm>
          </p:grpSpPr>
          <p:sp>
            <p:nvSpPr>
              <p:cNvPr id="55" name="islîḋe"/>
              <p:cNvSpPr/>
              <p:nvPr/>
            </p:nvSpPr>
            <p:spPr>
              <a:xfrm>
                <a:off x="660400" y="1787149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îŝlîďe"/>
              <p:cNvSpPr/>
              <p:nvPr/>
            </p:nvSpPr>
            <p:spPr>
              <a:xfrm>
                <a:off x="779848" y="1918584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评价指标</a:t>
            </a:r>
          </a:p>
        </p:txBody>
      </p:sp>
      <p:sp>
        <p:nvSpPr>
          <p:cNvPr id="23" name="íšḻîḋè"/>
          <p:cNvSpPr/>
          <p:nvPr/>
        </p:nvSpPr>
        <p:spPr>
          <a:xfrm>
            <a:off x="1746843" y="4377656"/>
            <a:ext cx="10211377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从用户通过键盘提交请求开始，直到系统首次显示出处理结果为止的一段时间。</a:t>
            </a:r>
          </a:p>
        </p:txBody>
      </p:sp>
      <p:sp>
        <p:nvSpPr>
          <p:cNvPr id="25" name="i$lîďê"/>
          <p:cNvSpPr/>
          <p:nvPr/>
        </p:nvSpPr>
        <p:spPr>
          <a:xfrm>
            <a:off x="1802479" y="3847487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响应时间：</a:t>
            </a:r>
          </a:p>
        </p:txBody>
      </p:sp>
      <p:sp>
        <p:nvSpPr>
          <p:cNvPr id="30" name="î$ļíḋè"/>
          <p:cNvSpPr/>
          <p:nvPr/>
        </p:nvSpPr>
        <p:spPr>
          <a:xfrm>
            <a:off x="1802481" y="5689101"/>
            <a:ext cx="6826614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进程在就绪队列中等待调度的所有时间之和。</a:t>
            </a:r>
          </a:p>
        </p:txBody>
      </p:sp>
      <p:sp>
        <p:nvSpPr>
          <p:cNvPr id="31" name="ïṧḷïḋè"/>
          <p:cNvSpPr/>
          <p:nvPr/>
        </p:nvSpPr>
        <p:spPr>
          <a:xfrm>
            <a:off x="1802481" y="5176326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等待时间（进程调度）：</a:t>
            </a:r>
          </a:p>
        </p:txBody>
      </p:sp>
      <p:sp>
        <p:nvSpPr>
          <p:cNvPr id="32" name="îs1iďé"/>
          <p:cNvSpPr/>
          <p:nvPr/>
        </p:nvSpPr>
        <p:spPr>
          <a:xfrm>
            <a:off x="1821537" y="1830118"/>
            <a:ext cx="9711234" cy="1490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从作业提交给系统开始，到作业完成为止的这段时间间隔。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</a:rPr>
              <a:t>平均周转时间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</a:rPr>
              <a:t>带权周转时间：</a:t>
            </a:r>
            <a:r>
              <a:rPr lang="zh-CN" altLang="en-US" sz="2200" dirty="0"/>
              <a:t>权值为作业周转时间</a:t>
            </a:r>
            <a:r>
              <a:rPr lang="en-US" altLang="zh-CN" sz="2200" dirty="0"/>
              <a:t>T</a:t>
            </a:r>
            <a:r>
              <a:rPr lang="zh-CN" altLang="en-US" sz="2200" dirty="0"/>
              <a:t>与系统为之服务时间</a:t>
            </a:r>
            <a:r>
              <a:rPr lang="en-US" altLang="zh-CN" sz="2200" dirty="0"/>
              <a:t>Ts</a:t>
            </a:r>
            <a:r>
              <a:rPr lang="zh-CN" altLang="en-US" sz="2200" dirty="0"/>
              <a:t>之比。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平均带权周转时间</a:t>
            </a:r>
          </a:p>
        </p:txBody>
      </p:sp>
      <p:sp>
        <p:nvSpPr>
          <p:cNvPr id="33" name="íšḻíḑê"/>
          <p:cNvSpPr/>
          <p:nvPr/>
        </p:nvSpPr>
        <p:spPr>
          <a:xfrm>
            <a:off x="1802480" y="1361556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周转时间：</a:t>
            </a:r>
          </a:p>
        </p:txBody>
      </p:sp>
      <p:sp>
        <p:nvSpPr>
          <p:cNvPr id="37" name="îSļiḓè"/>
          <p:cNvSpPr/>
          <p:nvPr/>
        </p:nvSpPr>
        <p:spPr>
          <a:xfrm>
            <a:off x="1118977" y="134799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8" name="íṥḻîḓe"/>
          <p:cNvSpPr/>
          <p:nvPr/>
        </p:nvSpPr>
        <p:spPr>
          <a:xfrm>
            <a:off x="1118977" y="509372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9" name="îşļiḓè"/>
          <p:cNvSpPr/>
          <p:nvPr/>
        </p:nvSpPr>
        <p:spPr>
          <a:xfrm>
            <a:off x="1118977" y="3746961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40" name="îṡḷíďe"/>
          <p:cNvSpPr/>
          <p:nvPr/>
        </p:nvSpPr>
        <p:spPr>
          <a:xfrm>
            <a:off x="1309232" y="154413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1" name="íSlíḋe"/>
          <p:cNvSpPr/>
          <p:nvPr/>
        </p:nvSpPr>
        <p:spPr>
          <a:xfrm>
            <a:off x="1309231" y="396897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2" name="ïśḷïḓe"/>
          <p:cNvSpPr/>
          <p:nvPr/>
        </p:nvSpPr>
        <p:spPr>
          <a:xfrm>
            <a:off x="1338170" y="5283184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grpSp>
        <p:nvGrpSpPr>
          <p:cNvPr id="10" name="组合 9"/>
          <p:cNvGrpSpPr/>
          <p:nvPr/>
        </p:nvGrpSpPr>
        <p:grpSpPr>
          <a:xfrm>
            <a:off x="4021584" y="1038358"/>
            <a:ext cx="4003830" cy="1509533"/>
            <a:chOff x="4021584" y="1038358"/>
            <a:chExt cx="4003830" cy="1509533"/>
          </a:xfrm>
        </p:grpSpPr>
        <p:cxnSp>
          <p:nvCxnSpPr>
            <p:cNvPr id="4" name="连接符: 肘形 3"/>
            <p:cNvCxnSpPr/>
            <p:nvPr/>
          </p:nvCxnSpPr>
          <p:spPr>
            <a:xfrm flipV="1">
              <a:off x="4021584" y="1544132"/>
              <a:ext cx="1997476" cy="1003759"/>
            </a:xfrm>
            <a:prstGeom prst="bentConnector3">
              <a:avLst>
                <a:gd name="adj1" fmla="val 593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021455" y="2991485"/>
            <a:ext cx="2005965" cy="807720"/>
            <a:chOff x="4021455" y="2991485"/>
            <a:chExt cx="2005965" cy="807720"/>
          </a:xfrm>
        </p:grpSpPr>
        <p:cxnSp>
          <p:nvCxnSpPr>
            <p:cNvPr id="51" name="连接符: 肘形 50"/>
            <p:cNvCxnSpPr/>
            <p:nvPr/>
          </p:nvCxnSpPr>
          <p:spPr>
            <a:xfrm>
              <a:off x="4021455" y="2991485"/>
              <a:ext cx="2005965" cy="807720"/>
            </a:xfrm>
            <a:prstGeom prst="bentConnector3">
              <a:avLst>
                <a:gd name="adj1" fmla="val 5000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410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5" y="1000125"/>
            <a:ext cx="1647825" cy="9763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26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75" y="3192463"/>
            <a:ext cx="1917700" cy="1203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47623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3.1 </a:t>
            </a:r>
            <a:r>
              <a:rPr lang="zh-CN" altLang="en-US" sz="2400" dirty="0">
                <a:latin typeface="+mj-ea"/>
                <a:ea typeface="+mj-ea"/>
              </a:rPr>
              <a:t>处理机调度概述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114413"/>
            <a:ext cx="368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</a:rPr>
              <a:t>3.2 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</a:rPr>
              <a:t>调度算法</a:t>
            </a:r>
            <a:endParaRPr lang="en-US" altLang="zh-CN" sz="2400" b="1" dirty="0">
              <a:solidFill>
                <a:srgbClr val="0000FF"/>
              </a:solidFill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73353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3.3 </a:t>
            </a:r>
            <a:r>
              <a:rPr lang="zh-CN" altLang="en-US" sz="2400" dirty="0">
                <a:latin typeface="+mj-ea"/>
              </a:rPr>
              <a:t>实时调度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35266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3.4 Linux</a:t>
            </a:r>
            <a:r>
              <a:rPr lang="zh-CN" altLang="en-US" sz="2400" dirty="0">
                <a:latin typeface="+mj-ea"/>
              </a:rPr>
              <a:t>进程调度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96469" y="3971788"/>
            <a:ext cx="547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3.5 </a:t>
            </a:r>
            <a:r>
              <a:rPr lang="zh-CN" altLang="en-US" sz="2400" dirty="0">
                <a:latin typeface="+mj-ea"/>
              </a:rPr>
              <a:t>死锁概述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590913"/>
            <a:ext cx="3682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3.6 </a:t>
            </a:r>
            <a:r>
              <a:rPr lang="zh-CN" altLang="en-US" sz="2400" dirty="0">
                <a:latin typeface="+mj-ea"/>
              </a:rPr>
              <a:t>预防死锁</a:t>
            </a:r>
          </a:p>
        </p:txBody>
      </p:sp>
      <p:sp>
        <p:nvSpPr>
          <p:cNvPr id="29" name="矩形 28"/>
          <p:cNvSpPr/>
          <p:nvPr/>
        </p:nvSpPr>
        <p:spPr>
          <a:xfrm>
            <a:off x="1696469" y="5210038"/>
            <a:ext cx="286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3.7 </a:t>
            </a:r>
            <a:r>
              <a:rPr lang="zh-CN" altLang="en-US" sz="2400" dirty="0">
                <a:latin typeface="+mj-ea"/>
              </a:rPr>
              <a:t>避免死锁</a:t>
            </a:r>
          </a:p>
        </p:txBody>
      </p:sp>
      <p:sp>
        <p:nvSpPr>
          <p:cNvPr id="3" name="矩形 2"/>
          <p:cNvSpPr/>
          <p:nvPr/>
        </p:nvSpPr>
        <p:spPr>
          <a:xfrm>
            <a:off x="6466113" y="2386337"/>
            <a:ext cx="5191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3</a:t>
            </a:r>
            <a:r>
              <a:rPr lang="zh-CN" altLang="en-US" sz="3600" dirty="0">
                <a:solidFill>
                  <a:srgbClr val="000000"/>
                </a:solidFill>
              </a:rPr>
              <a:t>章 处理机调度与死锁</a:t>
            </a:r>
            <a:endParaRPr lang="zh-CN" altLang="en-US" sz="3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640497" y="3190471"/>
            <a:ext cx="490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4392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02436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67983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29831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92439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56210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516282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3" name="矩形 32"/>
          <p:cNvSpPr/>
          <p:nvPr/>
        </p:nvSpPr>
        <p:spPr>
          <a:xfrm>
            <a:off x="1696468" y="5863246"/>
            <a:ext cx="4219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3.8 </a:t>
            </a:r>
            <a:r>
              <a:rPr lang="zh-CN" altLang="en-US" sz="2400" dirty="0">
                <a:latin typeface="+mj-ea"/>
              </a:rPr>
              <a:t>死锁的检测与解除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7" y="58160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作业调度算法</a:t>
            </a:r>
          </a:p>
        </p:txBody>
      </p:sp>
      <p:grpSp>
        <p:nvGrpSpPr>
          <p:cNvPr id="11" name="21764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97344"/>
            <a:ext cx="10984047" cy="3818454"/>
            <a:chOff x="673100" y="1929384"/>
            <a:chExt cx="10984047" cy="3818454"/>
          </a:xfrm>
        </p:grpSpPr>
        <p:sp>
          <p:nvSpPr>
            <p:cNvPr id="12" name="ïsḷîḋê"/>
            <p:cNvSpPr/>
            <p:nvPr/>
          </p:nvSpPr>
          <p:spPr>
            <a:xfrm>
              <a:off x="673100" y="1929384"/>
              <a:ext cx="10845800" cy="2125980"/>
            </a:xfrm>
            <a:prstGeom prst="rightArrow">
              <a:avLst>
                <a:gd name="adj1" fmla="val 50000"/>
                <a:gd name="adj2" fmla="val 422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ïṩḻíḑe"/>
            <p:cNvSpPr/>
            <p:nvPr/>
          </p:nvSpPr>
          <p:spPr>
            <a:xfrm rot="2700000">
              <a:off x="1148317" y="2189617"/>
              <a:ext cx="1605516" cy="1605516"/>
            </a:xfrm>
            <a:custGeom>
              <a:avLst/>
              <a:gdLst>
                <a:gd name="connsiteX0" fmla="*/ 135628 w 1605516"/>
                <a:gd name="connsiteY0" fmla="*/ 135628 h 1605516"/>
                <a:gd name="connsiteX1" fmla="*/ 463063 w 1605516"/>
                <a:gd name="connsiteY1" fmla="*/ 0 h 1605516"/>
                <a:gd name="connsiteX2" fmla="*/ 1142453 w 1605516"/>
                <a:gd name="connsiteY2" fmla="*/ 0 h 1605516"/>
                <a:gd name="connsiteX3" fmla="*/ 1605516 w 1605516"/>
                <a:gd name="connsiteY3" fmla="*/ 463063 h 1605516"/>
                <a:gd name="connsiteX4" fmla="*/ 1605516 w 1605516"/>
                <a:gd name="connsiteY4" fmla="*/ 1142453 h 1605516"/>
                <a:gd name="connsiteX5" fmla="*/ 1142453 w 1605516"/>
                <a:gd name="connsiteY5" fmla="*/ 1605516 h 1605516"/>
                <a:gd name="connsiteX6" fmla="*/ 463063 w 1605516"/>
                <a:gd name="connsiteY6" fmla="*/ 1605516 h 1605516"/>
                <a:gd name="connsiteX7" fmla="*/ 282818 w 1605516"/>
                <a:gd name="connsiteY7" fmla="*/ 1569126 h 1605516"/>
                <a:gd name="connsiteX8" fmla="*/ 247355 w 1605516"/>
                <a:gd name="connsiteY8" fmla="*/ 1549878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637 w 1605516"/>
                <a:gd name="connsiteY14" fmla="*/ 1358159 h 1605516"/>
                <a:gd name="connsiteX15" fmla="*/ 36390 w 1605516"/>
                <a:gd name="connsiteY15" fmla="*/ 1322698 h 1605516"/>
                <a:gd name="connsiteX16" fmla="*/ 0 w 1605516"/>
                <a:gd name="connsiteY16" fmla="*/ 1142453 h 1605516"/>
                <a:gd name="connsiteX17" fmla="*/ 0 w 1605516"/>
                <a:gd name="connsiteY17" fmla="*/ 463063 h 1605516"/>
                <a:gd name="connsiteX18" fmla="*/ 135628 w 1605516"/>
                <a:gd name="connsiteY18" fmla="*/ 135628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628" y="135628"/>
                  </a:moveTo>
                  <a:cubicBezTo>
                    <a:pt x="219426" y="51830"/>
                    <a:pt x="335192" y="0"/>
                    <a:pt x="463063" y="0"/>
                  </a:cubicBezTo>
                  <a:lnTo>
                    <a:pt x="1142453" y="0"/>
                  </a:lnTo>
                  <a:cubicBezTo>
                    <a:pt x="1398196" y="0"/>
                    <a:pt x="1605516" y="207320"/>
                    <a:pt x="1605516" y="463063"/>
                  </a:cubicBezTo>
                  <a:lnTo>
                    <a:pt x="1605516" y="1142453"/>
                  </a:lnTo>
                  <a:cubicBezTo>
                    <a:pt x="1605516" y="1398196"/>
                    <a:pt x="1398196" y="1605516"/>
                    <a:pt x="1142453" y="1605516"/>
                  </a:cubicBezTo>
                  <a:lnTo>
                    <a:pt x="463063" y="1605516"/>
                  </a:lnTo>
                  <a:cubicBezTo>
                    <a:pt x="399127" y="1605516"/>
                    <a:pt x="338218" y="1592559"/>
                    <a:pt x="282818" y="1569126"/>
                  </a:cubicBezTo>
                  <a:lnTo>
                    <a:pt x="247355" y="1549878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637" y="1358159"/>
                  </a:lnTo>
                  <a:lnTo>
                    <a:pt x="36390" y="1322698"/>
                  </a:lnTo>
                  <a:cubicBezTo>
                    <a:pt x="12957" y="1267298"/>
                    <a:pt x="0" y="1206389"/>
                    <a:pt x="0" y="1142453"/>
                  </a:cubicBezTo>
                  <a:lnTo>
                    <a:pt x="0" y="463063"/>
                  </a:lnTo>
                  <a:cubicBezTo>
                    <a:pt x="0" y="335192"/>
                    <a:pt x="51830" y="219426"/>
                    <a:pt x="135628" y="1356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is1íḑe"/>
            <p:cNvSpPr/>
            <p:nvPr/>
          </p:nvSpPr>
          <p:spPr>
            <a:xfrm rot="2700000">
              <a:off x="3911600" y="2189617"/>
              <a:ext cx="1605516" cy="1605516"/>
            </a:xfrm>
            <a:custGeom>
              <a:avLst/>
              <a:gdLst>
                <a:gd name="connsiteX0" fmla="*/ 135459 w 1605516"/>
                <a:gd name="connsiteY0" fmla="*/ 135459 h 1605516"/>
                <a:gd name="connsiteX1" fmla="*/ 462485 w 1605516"/>
                <a:gd name="connsiteY1" fmla="*/ 0 h 1605516"/>
                <a:gd name="connsiteX2" fmla="*/ 1143031 w 1605516"/>
                <a:gd name="connsiteY2" fmla="*/ 0 h 1605516"/>
                <a:gd name="connsiteX3" fmla="*/ 1605516 w 1605516"/>
                <a:gd name="connsiteY3" fmla="*/ 462485 h 1605516"/>
                <a:gd name="connsiteX4" fmla="*/ 1605516 w 1605516"/>
                <a:gd name="connsiteY4" fmla="*/ 1143031 h 1605516"/>
                <a:gd name="connsiteX5" fmla="*/ 1143031 w 1605516"/>
                <a:gd name="connsiteY5" fmla="*/ 1605516 h 1605516"/>
                <a:gd name="connsiteX6" fmla="*/ 462485 w 1605516"/>
                <a:gd name="connsiteY6" fmla="*/ 1605516 h 1605516"/>
                <a:gd name="connsiteX7" fmla="*/ 282465 w 1605516"/>
                <a:gd name="connsiteY7" fmla="*/ 1569172 h 1605516"/>
                <a:gd name="connsiteX8" fmla="*/ 247202 w 1605516"/>
                <a:gd name="connsiteY8" fmla="*/ 1550031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484 w 1605516"/>
                <a:gd name="connsiteY14" fmla="*/ 1358313 h 1605516"/>
                <a:gd name="connsiteX15" fmla="*/ 36345 w 1605516"/>
                <a:gd name="connsiteY15" fmla="*/ 1323051 h 1605516"/>
                <a:gd name="connsiteX16" fmla="*/ 0 w 1605516"/>
                <a:gd name="connsiteY16" fmla="*/ 1143031 h 1605516"/>
                <a:gd name="connsiteX17" fmla="*/ 0 w 1605516"/>
                <a:gd name="connsiteY17" fmla="*/ 462485 h 1605516"/>
                <a:gd name="connsiteX18" fmla="*/ 135459 w 1605516"/>
                <a:gd name="connsiteY18" fmla="*/ 135459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59" y="135459"/>
                  </a:moveTo>
                  <a:cubicBezTo>
                    <a:pt x="219152" y="51765"/>
                    <a:pt x="334773" y="0"/>
                    <a:pt x="462485" y="0"/>
                  </a:cubicBezTo>
                  <a:lnTo>
                    <a:pt x="1143031" y="0"/>
                  </a:lnTo>
                  <a:cubicBezTo>
                    <a:pt x="1398454" y="0"/>
                    <a:pt x="1605516" y="207062"/>
                    <a:pt x="1605516" y="462485"/>
                  </a:cubicBezTo>
                  <a:lnTo>
                    <a:pt x="1605516" y="1143031"/>
                  </a:lnTo>
                  <a:cubicBezTo>
                    <a:pt x="1605516" y="1398454"/>
                    <a:pt x="1398454" y="1605516"/>
                    <a:pt x="1143031" y="1605516"/>
                  </a:cubicBezTo>
                  <a:lnTo>
                    <a:pt x="462485" y="1605516"/>
                  </a:lnTo>
                  <a:cubicBezTo>
                    <a:pt x="398629" y="1605516"/>
                    <a:pt x="337796" y="1592575"/>
                    <a:pt x="282465" y="1569172"/>
                  </a:cubicBezTo>
                  <a:lnTo>
                    <a:pt x="247202" y="1550031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484" y="1358313"/>
                  </a:lnTo>
                  <a:lnTo>
                    <a:pt x="36345" y="1323051"/>
                  </a:lnTo>
                  <a:cubicBezTo>
                    <a:pt x="12941" y="1267720"/>
                    <a:pt x="0" y="1206887"/>
                    <a:pt x="0" y="1143031"/>
                  </a:cubicBezTo>
                  <a:lnTo>
                    <a:pt x="0" y="462485"/>
                  </a:lnTo>
                  <a:cubicBezTo>
                    <a:pt x="0" y="334773"/>
                    <a:pt x="51765" y="219152"/>
                    <a:pt x="135459" y="135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íṡ1ïḋé"/>
            <p:cNvSpPr/>
            <p:nvPr/>
          </p:nvSpPr>
          <p:spPr>
            <a:xfrm rot="2700000">
              <a:off x="6674883" y="2189617"/>
              <a:ext cx="1605516" cy="1605516"/>
            </a:xfrm>
            <a:custGeom>
              <a:avLst/>
              <a:gdLst>
                <a:gd name="connsiteX0" fmla="*/ 135431 w 1605516"/>
                <a:gd name="connsiteY0" fmla="*/ 135431 h 1605516"/>
                <a:gd name="connsiteX1" fmla="*/ 462389 w 1605516"/>
                <a:gd name="connsiteY1" fmla="*/ 0 h 1605516"/>
                <a:gd name="connsiteX2" fmla="*/ 1143127 w 1605516"/>
                <a:gd name="connsiteY2" fmla="*/ 0 h 1605516"/>
                <a:gd name="connsiteX3" fmla="*/ 1605516 w 1605516"/>
                <a:gd name="connsiteY3" fmla="*/ 462389 h 1605516"/>
                <a:gd name="connsiteX4" fmla="*/ 1605516 w 1605516"/>
                <a:gd name="connsiteY4" fmla="*/ 1143127 h 1605516"/>
                <a:gd name="connsiteX5" fmla="*/ 1143127 w 1605516"/>
                <a:gd name="connsiteY5" fmla="*/ 1605516 h 1605516"/>
                <a:gd name="connsiteX6" fmla="*/ 462389 w 1605516"/>
                <a:gd name="connsiteY6" fmla="*/ 1605516 h 1605516"/>
                <a:gd name="connsiteX7" fmla="*/ 282407 w 1605516"/>
                <a:gd name="connsiteY7" fmla="*/ 1569179 h 1605516"/>
                <a:gd name="connsiteX8" fmla="*/ 247177 w 1605516"/>
                <a:gd name="connsiteY8" fmla="*/ 1550057 h 1605516"/>
                <a:gd name="connsiteX9" fmla="*/ 706899 w 1605516"/>
                <a:gd name="connsiteY9" fmla="*/ 1090335 h 1605516"/>
                <a:gd name="connsiteX10" fmla="*/ 802758 w 1605516"/>
                <a:gd name="connsiteY10" fmla="*/ 1186194 h 1605516"/>
                <a:gd name="connsiteX11" fmla="*/ 802758 w 1605516"/>
                <a:gd name="connsiteY11" fmla="*/ 802758 h 1605516"/>
                <a:gd name="connsiteX12" fmla="*/ 419322 w 1605516"/>
                <a:gd name="connsiteY12" fmla="*/ 802758 h 1605516"/>
                <a:gd name="connsiteX13" fmla="*/ 515181 w 1605516"/>
                <a:gd name="connsiteY13" fmla="*/ 898617 h 1605516"/>
                <a:gd name="connsiteX14" fmla="*/ 55459 w 1605516"/>
                <a:gd name="connsiteY14" fmla="*/ 1358339 h 1605516"/>
                <a:gd name="connsiteX15" fmla="*/ 36337 w 1605516"/>
                <a:gd name="connsiteY15" fmla="*/ 1323109 h 1605516"/>
                <a:gd name="connsiteX16" fmla="*/ 0 w 1605516"/>
                <a:gd name="connsiteY16" fmla="*/ 1143127 h 1605516"/>
                <a:gd name="connsiteX17" fmla="*/ 0 w 1605516"/>
                <a:gd name="connsiteY17" fmla="*/ 462389 h 1605516"/>
                <a:gd name="connsiteX18" fmla="*/ 135431 w 1605516"/>
                <a:gd name="connsiteY18" fmla="*/ 135431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31" y="135431"/>
                  </a:moveTo>
                  <a:cubicBezTo>
                    <a:pt x="219107" y="51755"/>
                    <a:pt x="334704" y="0"/>
                    <a:pt x="462389" y="0"/>
                  </a:cubicBezTo>
                  <a:lnTo>
                    <a:pt x="1143127" y="0"/>
                  </a:lnTo>
                  <a:cubicBezTo>
                    <a:pt x="1398497" y="0"/>
                    <a:pt x="1605516" y="207019"/>
                    <a:pt x="1605516" y="462389"/>
                  </a:cubicBezTo>
                  <a:lnTo>
                    <a:pt x="1605516" y="1143127"/>
                  </a:lnTo>
                  <a:cubicBezTo>
                    <a:pt x="1605516" y="1398497"/>
                    <a:pt x="1398497" y="1605516"/>
                    <a:pt x="1143127" y="1605516"/>
                  </a:cubicBezTo>
                  <a:lnTo>
                    <a:pt x="462389" y="1605516"/>
                  </a:lnTo>
                  <a:cubicBezTo>
                    <a:pt x="398546" y="1605516"/>
                    <a:pt x="337726" y="1592577"/>
                    <a:pt x="282407" y="1569179"/>
                  </a:cubicBezTo>
                  <a:lnTo>
                    <a:pt x="247177" y="1550057"/>
                  </a:lnTo>
                  <a:lnTo>
                    <a:pt x="706899" y="1090335"/>
                  </a:lnTo>
                  <a:lnTo>
                    <a:pt x="802758" y="1186194"/>
                  </a:lnTo>
                  <a:lnTo>
                    <a:pt x="802758" y="802758"/>
                  </a:lnTo>
                  <a:lnTo>
                    <a:pt x="419322" y="802758"/>
                  </a:lnTo>
                  <a:lnTo>
                    <a:pt x="515181" y="898617"/>
                  </a:lnTo>
                  <a:lnTo>
                    <a:pt x="55459" y="1358339"/>
                  </a:lnTo>
                  <a:lnTo>
                    <a:pt x="36337" y="1323109"/>
                  </a:lnTo>
                  <a:cubicBezTo>
                    <a:pt x="12939" y="1267790"/>
                    <a:pt x="0" y="1206970"/>
                    <a:pt x="0" y="1143127"/>
                  </a:cubicBezTo>
                  <a:lnTo>
                    <a:pt x="0" y="462389"/>
                  </a:lnTo>
                  <a:cubicBezTo>
                    <a:pt x="0" y="334704"/>
                    <a:pt x="51755" y="219107"/>
                    <a:pt x="135431" y="13543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îṡlíḓè"/>
            <p:cNvSpPr/>
            <p:nvPr/>
          </p:nvSpPr>
          <p:spPr>
            <a:xfrm rot="2700000">
              <a:off x="9438167" y="2189617"/>
              <a:ext cx="1605516" cy="1605516"/>
            </a:xfrm>
            <a:custGeom>
              <a:avLst/>
              <a:gdLst>
                <a:gd name="connsiteX0" fmla="*/ 135431 w 1605516"/>
                <a:gd name="connsiteY0" fmla="*/ 135431 h 1605516"/>
                <a:gd name="connsiteX1" fmla="*/ 462389 w 1605516"/>
                <a:gd name="connsiteY1" fmla="*/ 0 h 1605516"/>
                <a:gd name="connsiteX2" fmla="*/ 1143127 w 1605516"/>
                <a:gd name="connsiteY2" fmla="*/ 0 h 1605516"/>
                <a:gd name="connsiteX3" fmla="*/ 1605516 w 1605516"/>
                <a:gd name="connsiteY3" fmla="*/ 462389 h 1605516"/>
                <a:gd name="connsiteX4" fmla="*/ 1605516 w 1605516"/>
                <a:gd name="connsiteY4" fmla="*/ 1143127 h 1605516"/>
                <a:gd name="connsiteX5" fmla="*/ 1143127 w 1605516"/>
                <a:gd name="connsiteY5" fmla="*/ 1605516 h 1605516"/>
                <a:gd name="connsiteX6" fmla="*/ 462389 w 1605516"/>
                <a:gd name="connsiteY6" fmla="*/ 1605516 h 1605516"/>
                <a:gd name="connsiteX7" fmla="*/ 282406 w 1605516"/>
                <a:gd name="connsiteY7" fmla="*/ 1569179 h 1605516"/>
                <a:gd name="connsiteX8" fmla="*/ 247176 w 1605516"/>
                <a:gd name="connsiteY8" fmla="*/ 1550057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459 w 1605516"/>
                <a:gd name="connsiteY14" fmla="*/ 1358338 h 1605516"/>
                <a:gd name="connsiteX15" fmla="*/ 36337 w 1605516"/>
                <a:gd name="connsiteY15" fmla="*/ 1323110 h 1605516"/>
                <a:gd name="connsiteX16" fmla="*/ 0 w 1605516"/>
                <a:gd name="connsiteY16" fmla="*/ 1143127 h 1605516"/>
                <a:gd name="connsiteX17" fmla="*/ 0 w 1605516"/>
                <a:gd name="connsiteY17" fmla="*/ 462389 h 1605516"/>
                <a:gd name="connsiteX18" fmla="*/ 135431 w 1605516"/>
                <a:gd name="connsiteY18" fmla="*/ 135431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31" y="135431"/>
                  </a:moveTo>
                  <a:cubicBezTo>
                    <a:pt x="219107" y="51755"/>
                    <a:pt x="334704" y="0"/>
                    <a:pt x="462389" y="0"/>
                  </a:cubicBezTo>
                  <a:lnTo>
                    <a:pt x="1143127" y="0"/>
                  </a:lnTo>
                  <a:cubicBezTo>
                    <a:pt x="1398497" y="0"/>
                    <a:pt x="1605516" y="207019"/>
                    <a:pt x="1605516" y="462389"/>
                  </a:cubicBezTo>
                  <a:lnTo>
                    <a:pt x="1605516" y="1143127"/>
                  </a:lnTo>
                  <a:cubicBezTo>
                    <a:pt x="1605516" y="1398497"/>
                    <a:pt x="1398497" y="1605516"/>
                    <a:pt x="1143127" y="1605516"/>
                  </a:cubicBezTo>
                  <a:lnTo>
                    <a:pt x="462389" y="1605516"/>
                  </a:lnTo>
                  <a:cubicBezTo>
                    <a:pt x="398547" y="1605516"/>
                    <a:pt x="337726" y="1592577"/>
                    <a:pt x="282406" y="1569179"/>
                  </a:cubicBezTo>
                  <a:lnTo>
                    <a:pt x="247176" y="1550057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459" y="1358338"/>
                  </a:lnTo>
                  <a:lnTo>
                    <a:pt x="36337" y="1323110"/>
                  </a:lnTo>
                  <a:cubicBezTo>
                    <a:pt x="12939" y="1267790"/>
                    <a:pt x="0" y="1206969"/>
                    <a:pt x="0" y="1143127"/>
                  </a:cubicBezTo>
                  <a:lnTo>
                    <a:pt x="0" y="462389"/>
                  </a:lnTo>
                  <a:cubicBezTo>
                    <a:pt x="0" y="334704"/>
                    <a:pt x="51755" y="219107"/>
                    <a:pt x="135431" y="1354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isľîdê"/>
            <p:cNvSpPr txBox="1"/>
            <p:nvPr/>
          </p:nvSpPr>
          <p:spPr>
            <a:xfrm>
              <a:off x="709542" y="4286122"/>
              <a:ext cx="2533740" cy="9824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342900" lvl="1" indent="-342900">
                <a:lnSpc>
                  <a:spcPct val="120000"/>
                </a:lnSpc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先来先服务调度算法</a:t>
              </a:r>
              <a:r>
                <a:rPr lang="en-US" altLang="zh-CN" sz="2400" dirty="0"/>
                <a:t>(FCFS)</a:t>
              </a:r>
            </a:p>
          </p:txBody>
        </p:sp>
        <p:sp>
          <p:nvSpPr>
            <p:cNvPr id="26" name="îṣḻidé"/>
            <p:cNvSpPr txBox="1"/>
            <p:nvPr/>
          </p:nvSpPr>
          <p:spPr>
            <a:xfrm>
              <a:off x="1960664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01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7" name="ïŝ1ïḋè"/>
            <p:cNvSpPr txBox="1"/>
            <p:nvPr/>
          </p:nvSpPr>
          <p:spPr>
            <a:xfrm>
              <a:off x="4741597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02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8" name="í$lîdé"/>
            <p:cNvSpPr txBox="1"/>
            <p:nvPr/>
          </p:nvSpPr>
          <p:spPr>
            <a:xfrm>
              <a:off x="7522530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03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9" name="išḻïďè"/>
            <p:cNvSpPr txBox="1"/>
            <p:nvPr/>
          </p:nvSpPr>
          <p:spPr>
            <a:xfrm>
              <a:off x="10303464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04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4" name="isľîdê"/>
            <p:cNvSpPr txBox="1"/>
            <p:nvPr/>
          </p:nvSpPr>
          <p:spPr>
            <a:xfrm>
              <a:off x="3243282" y="4300308"/>
              <a:ext cx="2769797" cy="9824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342900" lvl="1" indent="-342900" algn="ctr">
                <a:lnSpc>
                  <a:spcPct val="120000"/>
                </a:lnSpc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短作业优先调度算法</a:t>
              </a:r>
              <a:r>
                <a:rPr lang="en-US" altLang="zh-CN" sz="2400" dirty="0"/>
                <a:t>(SJF)</a:t>
              </a:r>
            </a:p>
          </p:txBody>
        </p:sp>
        <p:sp>
          <p:nvSpPr>
            <p:cNvPr id="35" name="isľîdê"/>
            <p:cNvSpPr txBox="1"/>
            <p:nvPr/>
          </p:nvSpPr>
          <p:spPr>
            <a:xfrm>
              <a:off x="6165124" y="4300308"/>
              <a:ext cx="2729500" cy="5033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342900" lvl="1" indent="-342900" algn="ctr">
                <a:lnSpc>
                  <a:spcPct val="120000"/>
                </a:lnSpc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优先级调度算法</a:t>
              </a:r>
              <a:r>
                <a:rPr lang="en-US" altLang="zh-CN" sz="2400" dirty="0"/>
                <a:t>(PR)</a:t>
              </a:r>
            </a:p>
          </p:txBody>
        </p:sp>
        <p:sp>
          <p:nvSpPr>
            <p:cNvPr id="36" name="isľîdê"/>
            <p:cNvSpPr txBox="1"/>
            <p:nvPr/>
          </p:nvSpPr>
          <p:spPr>
            <a:xfrm>
              <a:off x="9123407" y="4286122"/>
              <a:ext cx="2533740" cy="1461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342900" lvl="1" indent="-342900" algn="ctr">
                <a:lnSpc>
                  <a:spcPct val="120000"/>
                </a:lnSpc>
                <a:buClr>
                  <a:srgbClr val="FFC000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高响应比优先调度算法</a:t>
              </a:r>
              <a:r>
                <a:rPr lang="en-US" altLang="zh-CN" sz="2400" dirty="0"/>
                <a:t>(HRRN)</a:t>
              </a:r>
            </a:p>
          </p:txBody>
        </p:sp>
      </p:grpSp>
      <p:sp>
        <p:nvSpPr>
          <p:cNvPr id="25" name="isľîdê"/>
          <p:cNvSpPr txBox="1"/>
          <p:nvPr/>
        </p:nvSpPr>
        <p:spPr>
          <a:xfrm>
            <a:off x="953738" y="5247914"/>
            <a:ext cx="10416421" cy="665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0" lvl="1">
              <a:lnSpc>
                <a:spcPct val="120000"/>
              </a:lnSpc>
              <a:buClr>
                <a:srgbClr val="FFC000"/>
              </a:buClr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FCFS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SJF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既可用于作业调度，也可用于进程调度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50393" y="5889729"/>
            <a:ext cx="1042311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50393" y="5142937"/>
            <a:ext cx="1042311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进程调度算法</a:t>
            </a:r>
          </a:p>
        </p:txBody>
      </p:sp>
      <p:sp>
        <p:nvSpPr>
          <p:cNvPr id="29" name="矩形 28"/>
          <p:cNvSpPr/>
          <p:nvPr/>
        </p:nvSpPr>
        <p:spPr>
          <a:xfrm>
            <a:off x="1754760" y="1686896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+mj-ea"/>
                <a:ea typeface="+mj-ea"/>
              </a:rPr>
              <a:t>先来先服务调度算法</a:t>
            </a:r>
            <a:r>
              <a:rPr lang="en-US" altLang="zh-CN" sz="2400" dirty="0">
                <a:solidFill>
                  <a:srgbClr val="0000FF"/>
                </a:solidFill>
                <a:latin typeface="+mj-ea"/>
                <a:ea typeface="+mj-ea"/>
              </a:rPr>
              <a:t>(FCFS)</a:t>
            </a:r>
          </a:p>
        </p:txBody>
      </p:sp>
      <p:sp>
        <p:nvSpPr>
          <p:cNvPr id="31" name="矩形 30"/>
          <p:cNvSpPr/>
          <p:nvPr/>
        </p:nvSpPr>
        <p:spPr>
          <a:xfrm>
            <a:off x="1754760" y="2744220"/>
            <a:ext cx="368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+mj-ea"/>
              </a:rPr>
              <a:t>短作业优先调度算法</a:t>
            </a:r>
            <a:r>
              <a:rPr lang="en-US" altLang="zh-CN" sz="2400" dirty="0">
                <a:solidFill>
                  <a:srgbClr val="0000FF"/>
                </a:solidFill>
                <a:latin typeface="+mj-ea"/>
              </a:rPr>
              <a:t>(SJF)</a:t>
            </a:r>
          </a:p>
        </p:txBody>
      </p:sp>
      <p:sp>
        <p:nvSpPr>
          <p:cNvPr id="32" name="矩形 31"/>
          <p:cNvSpPr/>
          <p:nvPr/>
        </p:nvSpPr>
        <p:spPr>
          <a:xfrm>
            <a:off x="1754759" y="371480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+mj-ea"/>
              </a:rPr>
              <a:t>优先权调度算法</a:t>
            </a:r>
            <a:r>
              <a:rPr lang="en-US" altLang="zh-CN" sz="2400" dirty="0">
                <a:solidFill>
                  <a:srgbClr val="0000FF"/>
                </a:solidFill>
                <a:latin typeface="+mj-ea"/>
              </a:rPr>
              <a:t>(PR)</a:t>
            </a:r>
            <a:endParaRPr lang="en-US" altLang="zh-CN" sz="2400" dirty="0">
              <a:latin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54759" y="4772132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</a:rPr>
              <a:t>时间片轮转调度算法</a:t>
            </a:r>
            <a:r>
              <a:rPr lang="en-US" altLang="zh-CN" sz="2400" dirty="0">
                <a:latin typeface="+mj-ea"/>
              </a:rPr>
              <a:t>(RR)</a:t>
            </a:r>
          </a:p>
        </p:txBody>
      </p:sp>
      <p:sp>
        <p:nvSpPr>
          <p:cNvPr id="36" name="矩形 35"/>
          <p:cNvSpPr/>
          <p:nvPr/>
        </p:nvSpPr>
        <p:spPr>
          <a:xfrm>
            <a:off x="7339584" y="1715271"/>
            <a:ext cx="3905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</a:rPr>
              <a:t>多级队列调度算法</a:t>
            </a:r>
          </a:p>
        </p:txBody>
      </p:sp>
      <p:sp>
        <p:nvSpPr>
          <p:cNvPr id="38" name="矩形 37"/>
          <p:cNvSpPr/>
          <p:nvPr/>
        </p:nvSpPr>
        <p:spPr>
          <a:xfrm>
            <a:off x="7338303" y="2750181"/>
            <a:ext cx="368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</a:rPr>
              <a:t>多级反馈队列调度算法</a:t>
            </a:r>
          </a:p>
        </p:txBody>
      </p:sp>
      <p:sp>
        <p:nvSpPr>
          <p:cNvPr id="39" name="矩形 38"/>
          <p:cNvSpPr/>
          <p:nvPr/>
        </p:nvSpPr>
        <p:spPr>
          <a:xfrm>
            <a:off x="7449431" y="3704535"/>
            <a:ext cx="368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</a:rPr>
              <a:t>基于公平原则的调度算法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7709" y="1649886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7709" y="2698565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7709" y="3687741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7709" y="47444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2533" y="1685629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1253" y="271249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1253" y="3682731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先来先服务（</a:t>
            </a:r>
            <a:r>
              <a:rPr lang="en-US" altLang="zh-CN" sz="2800" b="1" dirty="0">
                <a:solidFill>
                  <a:schemeClr val="bg1"/>
                </a:solidFill>
              </a:rPr>
              <a:t>FCFS</a:t>
            </a:r>
            <a:r>
              <a:rPr lang="zh-CN" altLang="en-US" sz="2800" b="1" dirty="0">
                <a:solidFill>
                  <a:schemeClr val="bg1"/>
                </a:solidFill>
              </a:rPr>
              <a:t>）调度算法</a:t>
            </a:r>
          </a:p>
        </p:txBody>
      </p:sp>
      <p:sp>
        <p:nvSpPr>
          <p:cNvPr id="21" name="iśḷíḑe"/>
          <p:cNvSpPr/>
          <p:nvPr/>
        </p:nvSpPr>
        <p:spPr>
          <a:xfrm>
            <a:off x="778194" y="1722501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00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22" name="ïś1ïḑè"/>
          <p:cNvSpPr/>
          <p:nvPr/>
        </p:nvSpPr>
        <p:spPr>
          <a:xfrm>
            <a:off x="5334945" y="1697864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00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31" name="内容占位符 2"/>
          <p:cNvSpPr txBox="1"/>
          <p:nvPr/>
        </p:nvSpPr>
        <p:spPr>
          <a:xfrm>
            <a:off x="1728371" y="1697864"/>
            <a:ext cx="3099659" cy="1010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buNone/>
            </a:pPr>
            <a:r>
              <a:rPr lang="zh-CN" altLang="en-US" sz="2400" dirty="0"/>
              <a:t>按照作业到达的先后次序来进行调度</a:t>
            </a:r>
          </a:p>
        </p:txBody>
      </p:sp>
      <p:sp>
        <p:nvSpPr>
          <p:cNvPr id="32" name="内容占位符 2"/>
          <p:cNvSpPr txBox="1"/>
          <p:nvPr/>
        </p:nvSpPr>
        <p:spPr>
          <a:xfrm>
            <a:off x="6285122" y="1689791"/>
            <a:ext cx="5128684" cy="11208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buNone/>
            </a:pPr>
            <a:r>
              <a:rPr lang="zh-CN" altLang="en-US" sz="2400" dirty="0"/>
              <a:t>假定作业到达顺序如下</a:t>
            </a:r>
            <a:r>
              <a:rPr lang="en-US" altLang="zh-CN" sz="2400" dirty="0"/>
              <a:t>: J1 , J2 , J3  </a:t>
            </a:r>
            <a:r>
              <a:rPr lang="zh-CN" altLang="en-US" sz="2400" dirty="0"/>
              <a:t>该调度的甘特图</a:t>
            </a:r>
            <a:r>
              <a:rPr lang="en-US" altLang="zh-CN" sz="2400" dirty="0"/>
              <a:t>(Gantt)</a:t>
            </a:r>
            <a:r>
              <a:rPr lang="zh-CN" altLang="en-US" sz="2400" dirty="0"/>
              <a:t>为</a:t>
            </a:r>
            <a:r>
              <a:rPr lang="en-US" altLang="zh-CN" sz="2400" dirty="0"/>
              <a:t>:</a:t>
            </a:r>
          </a:p>
        </p:txBody>
      </p:sp>
      <p:sp>
        <p:nvSpPr>
          <p:cNvPr id="33" name="内容占位符 2"/>
          <p:cNvSpPr txBox="1"/>
          <p:nvPr/>
        </p:nvSpPr>
        <p:spPr>
          <a:xfrm>
            <a:off x="778194" y="5394839"/>
            <a:ext cx="5506927" cy="36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平均等待时间 </a:t>
            </a:r>
            <a:r>
              <a:rPr lang="en-US" altLang="zh-CN" sz="2400" dirty="0"/>
              <a:t>= (0 + 24 + 27)/3 = 17</a:t>
            </a:r>
          </a:p>
        </p:txBody>
      </p:sp>
      <p:sp>
        <p:nvSpPr>
          <p:cNvPr id="37" name="内容占位符 2"/>
          <p:cNvSpPr txBox="1"/>
          <p:nvPr/>
        </p:nvSpPr>
        <p:spPr>
          <a:xfrm>
            <a:off x="6391299" y="5394839"/>
            <a:ext cx="5808772" cy="343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平均周转时间 </a:t>
            </a:r>
            <a:r>
              <a:rPr lang="en-US" altLang="zh-CN" sz="2400" dirty="0"/>
              <a:t>= (24 + 27 + 30)/3 = 27</a:t>
            </a:r>
          </a:p>
        </p:txBody>
      </p:sp>
      <p:sp>
        <p:nvSpPr>
          <p:cNvPr id="38" name="内容占位符 2"/>
          <p:cNvSpPr txBox="1"/>
          <p:nvPr/>
        </p:nvSpPr>
        <p:spPr>
          <a:xfrm>
            <a:off x="1256246" y="3128104"/>
            <a:ext cx="3773010" cy="17646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 作业	              运行时间</a:t>
            </a:r>
          </a:p>
          <a:p>
            <a:pPr marL="0" indent="0">
              <a:buNone/>
            </a:pPr>
            <a:r>
              <a:rPr lang="en-US" altLang="zh-CN" sz="2400" dirty="0"/>
              <a:t>   J1		        24</a:t>
            </a:r>
          </a:p>
          <a:p>
            <a:pPr marL="0" indent="0">
              <a:buNone/>
            </a:pPr>
            <a:r>
              <a:rPr lang="en-US" altLang="zh-CN" sz="2400" dirty="0"/>
              <a:t>   J2 		         3</a:t>
            </a:r>
          </a:p>
          <a:p>
            <a:pPr marL="0" indent="0">
              <a:buNone/>
            </a:pPr>
            <a:r>
              <a:rPr lang="en-US" altLang="zh-CN" sz="2400" dirty="0"/>
              <a:t>   J3		         3 </a:t>
            </a:r>
            <a:endParaRPr lang="zh-CN" altLang="en-US" sz="2400" dirty="0"/>
          </a:p>
        </p:txBody>
      </p:sp>
      <p:grpSp>
        <p:nvGrpSpPr>
          <p:cNvPr id="39" name="Group 4"/>
          <p:cNvGrpSpPr/>
          <p:nvPr/>
        </p:nvGrpSpPr>
        <p:grpSpPr bwMode="auto">
          <a:xfrm>
            <a:off x="5710621" y="3166778"/>
            <a:ext cx="5752956" cy="1148749"/>
            <a:chOff x="850" y="2688"/>
            <a:chExt cx="3541" cy="953"/>
          </a:xfrm>
          <a:solidFill>
            <a:srgbClr val="FFFF00"/>
          </a:solidFill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44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764" y="2706"/>
              <a:ext cx="292" cy="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1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252" y="2706"/>
              <a:ext cx="292" cy="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2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3828" y="2706"/>
              <a:ext cx="292" cy="40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3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2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86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21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>
              <a:off x="2911" y="3258"/>
              <a:ext cx="325" cy="3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Arial" panose="020B0604020202020204" pitchFamily="34" charset="0"/>
                </a:rPr>
                <a:t>24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3447" y="3258"/>
              <a:ext cx="325" cy="3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>
                  <a:latin typeface="Arial" panose="020B0604020202020204" pitchFamily="34" charset="0"/>
                </a:rPr>
                <a:t>27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4066" y="3258"/>
              <a:ext cx="325" cy="3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850" y="3217"/>
              <a:ext cx="219" cy="3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FCFS</a:t>
            </a:r>
            <a:r>
              <a:rPr lang="zh-CN" altLang="en-US" sz="2800" b="1" dirty="0">
                <a:solidFill>
                  <a:schemeClr val="bg1"/>
                </a:solidFill>
              </a:rPr>
              <a:t>调度算法</a:t>
            </a:r>
          </a:p>
        </p:txBody>
      </p:sp>
      <p:sp>
        <p:nvSpPr>
          <p:cNvPr id="21" name="iśḷíḑe"/>
          <p:cNvSpPr/>
          <p:nvPr/>
        </p:nvSpPr>
        <p:spPr>
          <a:xfrm>
            <a:off x="778194" y="1355064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01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22" name="ïś1ïḑè"/>
          <p:cNvSpPr/>
          <p:nvPr/>
        </p:nvSpPr>
        <p:spPr>
          <a:xfrm>
            <a:off x="778194" y="2465023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02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31" name="内容占位符 2"/>
          <p:cNvSpPr txBox="1"/>
          <p:nvPr/>
        </p:nvSpPr>
        <p:spPr>
          <a:xfrm>
            <a:off x="1728371" y="1330427"/>
            <a:ext cx="3099659" cy="1010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buNone/>
            </a:pPr>
            <a:r>
              <a:rPr lang="zh-CN" altLang="en-US" sz="2400" dirty="0"/>
              <a:t>假定进程到达顺序如下  </a:t>
            </a:r>
            <a:r>
              <a:rPr lang="en-US" altLang="zh-CN" sz="2400" dirty="0"/>
              <a:t>J2 , J3 , J1 .</a:t>
            </a:r>
          </a:p>
        </p:txBody>
      </p:sp>
      <p:sp>
        <p:nvSpPr>
          <p:cNvPr id="32" name="内容占位符 2"/>
          <p:cNvSpPr txBox="1"/>
          <p:nvPr/>
        </p:nvSpPr>
        <p:spPr>
          <a:xfrm>
            <a:off x="1728370" y="2556116"/>
            <a:ext cx="5128684" cy="7740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buNone/>
            </a:pPr>
            <a:r>
              <a:rPr lang="zh-CN" altLang="en-US" sz="2400" dirty="0"/>
              <a:t>该调度的</a:t>
            </a:r>
            <a:r>
              <a:rPr lang="en-US" altLang="zh-CN" sz="2400" dirty="0"/>
              <a:t>Gantt</a:t>
            </a:r>
            <a:r>
              <a:rPr lang="zh-CN" altLang="en-US" sz="2400" dirty="0"/>
              <a:t>图为 </a:t>
            </a:r>
            <a:r>
              <a:rPr lang="en-US" altLang="zh-CN" sz="2400" dirty="0"/>
              <a:t>:</a:t>
            </a:r>
          </a:p>
        </p:txBody>
      </p:sp>
      <p:sp>
        <p:nvSpPr>
          <p:cNvPr id="33" name="内容占位符 2"/>
          <p:cNvSpPr txBox="1"/>
          <p:nvPr/>
        </p:nvSpPr>
        <p:spPr>
          <a:xfrm>
            <a:off x="849215" y="5620249"/>
            <a:ext cx="5506927" cy="449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  平均等待时间 </a:t>
            </a:r>
            <a:r>
              <a:rPr lang="en-US" altLang="zh-CN" sz="2400" dirty="0"/>
              <a:t>= (6 + 0 + 3)/3 = 3</a:t>
            </a:r>
          </a:p>
        </p:txBody>
      </p:sp>
      <p:grpSp>
        <p:nvGrpSpPr>
          <p:cNvPr id="25" name="Group 23"/>
          <p:cNvGrpSpPr/>
          <p:nvPr/>
        </p:nvGrpSpPr>
        <p:grpSpPr bwMode="auto">
          <a:xfrm>
            <a:off x="849215" y="3656007"/>
            <a:ext cx="10635612" cy="1651871"/>
            <a:chOff x="655" y="1968"/>
            <a:chExt cx="3443" cy="713"/>
          </a:xfrm>
          <a:solidFill>
            <a:srgbClr val="FFFF00"/>
          </a:solidFill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 flipH="1">
              <a:off x="720" y="1968"/>
              <a:ext cx="3312" cy="33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 flipH="1">
              <a:off x="3000" y="2014"/>
              <a:ext cx="170" cy="2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1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 flipH="1">
              <a:off x="1512" y="2014"/>
              <a:ext cx="170" cy="2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3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 flipH="1">
              <a:off x="936" y="2014"/>
              <a:ext cx="170" cy="2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2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032" y="2302"/>
              <a:ext cx="0" cy="19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720" y="2302"/>
              <a:ext cx="0" cy="19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 flipH="1">
              <a:off x="1920" y="1968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1344" y="1968"/>
              <a:ext cx="0" cy="38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1920" y="2352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 flipH="1">
              <a:off x="1344" y="2352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 flipH="1">
              <a:off x="1859" y="2446"/>
              <a:ext cx="132" cy="2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7" name="Text Box 17"/>
            <p:cNvSpPr txBox="1">
              <a:spLocks noChangeArrowheads="1"/>
            </p:cNvSpPr>
            <p:nvPr/>
          </p:nvSpPr>
          <p:spPr bwMode="auto">
            <a:xfrm flipH="1">
              <a:off x="1283" y="2446"/>
              <a:ext cx="132" cy="2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 flipH="1">
              <a:off x="3899" y="2446"/>
              <a:ext cx="199" cy="2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 flipH="1">
              <a:off x="655" y="2446"/>
              <a:ext cx="132" cy="23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60" name="iśḷíḑe"/>
          <p:cNvSpPr/>
          <p:nvPr/>
        </p:nvSpPr>
        <p:spPr>
          <a:xfrm>
            <a:off x="6413795" y="1355064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03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61" name="ïś1ïḑè"/>
          <p:cNvSpPr/>
          <p:nvPr/>
        </p:nvSpPr>
        <p:spPr>
          <a:xfrm>
            <a:off x="6413795" y="2486646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04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62" name="内容占位符 2"/>
          <p:cNvSpPr txBox="1"/>
          <p:nvPr/>
        </p:nvSpPr>
        <p:spPr>
          <a:xfrm>
            <a:off x="7363972" y="1330427"/>
            <a:ext cx="3099659" cy="1010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buNone/>
            </a:pPr>
            <a:r>
              <a:rPr lang="zh-CN" altLang="en-US" sz="2400" dirty="0"/>
              <a:t>比前例好得多</a:t>
            </a:r>
          </a:p>
        </p:txBody>
      </p:sp>
      <p:sp>
        <p:nvSpPr>
          <p:cNvPr id="63" name="内容占位符 2"/>
          <p:cNvSpPr txBox="1"/>
          <p:nvPr/>
        </p:nvSpPr>
        <p:spPr>
          <a:xfrm>
            <a:off x="7363971" y="2478573"/>
            <a:ext cx="4381177" cy="7740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buNone/>
            </a:pPr>
            <a:r>
              <a:rPr lang="zh-CN" altLang="en-US" sz="2400" dirty="0"/>
              <a:t>此结果产生是由于短进程先于长进程到达</a:t>
            </a:r>
          </a:p>
        </p:txBody>
      </p:sp>
      <p:sp>
        <p:nvSpPr>
          <p:cNvPr id="64" name="内容占位符 2"/>
          <p:cNvSpPr txBox="1"/>
          <p:nvPr/>
        </p:nvSpPr>
        <p:spPr>
          <a:xfrm>
            <a:off x="6165476" y="5620249"/>
            <a:ext cx="5506927" cy="5444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  平均周转时间 </a:t>
            </a:r>
            <a:r>
              <a:rPr lang="en-US" altLang="zh-CN" sz="2400" dirty="0"/>
              <a:t>= (30+ 3 + 6)/3 = 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短作业优先（</a:t>
            </a:r>
            <a:r>
              <a:rPr lang="en-US" altLang="zh-CN" sz="2800" b="1" dirty="0">
                <a:solidFill>
                  <a:schemeClr val="bg1"/>
                </a:solidFill>
              </a:rPr>
              <a:t>SJF</a:t>
            </a:r>
            <a:r>
              <a:rPr lang="zh-CN" altLang="en-US" sz="2800" b="1" dirty="0">
                <a:solidFill>
                  <a:schemeClr val="bg1"/>
                </a:solidFill>
              </a:rPr>
              <a:t>）调度算法</a:t>
            </a:r>
            <a:r>
              <a:rPr lang="en-US" altLang="zh-CN" sz="2800" b="1" dirty="0">
                <a:solidFill>
                  <a:schemeClr val="bg1"/>
                </a:solidFill>
              </a:rPr>
              <a:t>(1)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7" name="íšḻîḋè"/>
          <p:cNvSpPr/>
          <p:nvPr/>
        </p:nvSpPr>
        <p:spPr>
          <a:xfrm>
            <a:off x="1746844" y="3577516"/>
            <a:ext cx="9326179" cy="9331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</a:rPr>
              <a:t>非抢占式</a:t>
            </a:r>
            <a:r>
              <a:rPr lang="en-US" altLang="zh-CN" sz="2200" dirty="0">
                <a:solidFill>
                  <a:srgbClr val="FF0000"/>
                </a:solidFill>
              </a:rPr>
              <a:t>SJF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</a:rPr>
              <a:t>抢占式</a:t>
            </a:r>
            <a:r>
              <a:rPr lang="en-US" altLang="zh-CN" sz="2200" dirty="0">
                <a:solidFill>
                  <a:srgbClr val="FF0000"/>
                </a:solidFill>
              </a:rPr>
              <a:t>SJF</a:t>
            </a:r>
            <a:r>
              <a:rPr lang="en-US" altLang="zh-CN" sz="2200" dirty="0"/>
              <a:t>–</a:t>
            </a:r>
            <a:r>
              <a:rPr lang="zh-CN" altLang="en-US" sz="2200" dirty="0"/>
              <a:t>抢占发生在有比当前进程剩余时间片更短的进程到达时，也称为最短剩余时间优先调度 </a:t>
            </a:r>
          </a:p>
        </p:txBody>
      </p:sp>
      <p:sp>
        <p:nvSpPr>
          <p:cNvPr id="38" name="i$lîďê"/>
          <p:cNvSpPr/>
          <p:nvPr/>
        </p:nvSpPr>
        <p:spPr>
          <a:xfrm>
            <a:off x="1802479" y="3126390"/>
            <a:ext cx="6018748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对进程调度，</a:t>
            </a:r>
            <a:r>
              <a:rPr lang="en-US" altLang="zh-CN" sz="2400" dirty="0"/>
              <a:t>SJF</a:t>
            </a:r>
            <a:r>
              <a:rPr lang="zh-CN" altLang="en-US" sz="2400" dirty="0"/>
              <a:t>有两种模式</a:t>
            </a:r>
            <a:r>
              <a:rPr lang="zh-CN" altLang="zh-CN" sz="2400" dirty="0"/>
              <a:t>：</a:t>
            </a:r>
            <a:endParaRPr lang="zh-CN" altLang="en-US" sz="2400" dirty="0"/>
          </a:p>
        </p:txBody>
      </p:sp>
      <p:sp>
        <p:nvSpPr>
          <p:cNvPr id="40" name="ïṧḷïḋè"/>
          <p:cNvSpPr/>
          <p:nvPr/>
        </p:nvSpPr>
        <p:spPr>
          <a:xfrm>
            <a:off x="1802481" y="5182826"/>
            <a:ext cx="9454404" cy="8613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SJF</a:t>
            </a:r>
            <a:r>
              <a:rPr lang="zh-CN" altLang="en-US" sz="2400" dirty="0"/>
              <a:t>是最优的（对一组指定的进程而言），它给出了最短的平均等待时间。</a:t>
            </a:r>
            <a:endParaRPr lang="en-US" altLang="zh-CN" sz="2800" dirty="0"/>
          </a:p>
        </p:txBody>
      </p:sp>
      <p:sp>
        <p:nvSpPr>
          <p:cNvPr id="41" name="îs1iďé"/>
          <p:cNvSpPr/>
          <p:nvPr/>
        </p:nvSpPr>
        <p:spPr>
          <a:xfrm>
            <a:off x="1821535" y="1726157"/>
            <a:ext cx="9711234" cy="10791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对作业：从后备队列中选择若干个估计运行时间最短的作业。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对进程：关联到每个进程下次运行的</a:t>
            </a:r>
            <a:r>
              <a:rPr lang="en-US" altLang="zh-CN" sz="2200" dirty="0"/>
              <a:t>CPU</a:t>
            </a:r>
            <a:r>
              <a:rPr lang="zh-CN" altLang="en-US" sz="2200" dirty="0"/>
              <a:t>区间长度，调度最短的进程。</a:t>
            </a:r>
          </a:p>
        </p:txBody>
      </p:sp>
      <p:sp>
        <p:nvSpPr>
          <p:cNvPr id="42" name="íšḻíḑê"/>
          <p:cNvSpPr/>
          <p:nvPr/>
        </p:nvSpPr>
        <p:spPr>
          <a:xfrm>
            <a:off x="1802480" y="1277156"/>
            <a:ext cx="7297132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/>
              <a:t>SJF</a:t>
            </a:r>
            <a:r>
              <a:rPr lang="zh-CN" altLang="en-US" sz="2400" dirty="0"/>
              <a:t>算法：既可用于作业，也可用于进程</a:t>
            </a:r>
            <a:endParaRPr lang="en-US" altLang="zh-CN" sz="2400" dirty="0"/>
          </a:p>
        </p:txBody>
      </p:sp>
      <p:sp>
        <p:nvSpPr>
          <p:cNvPr id="43" name="îSļiḓè"/>
          <p:cNvSpPr/>
          <p:nvPr/>
        </p:nvSpPr>
        <p:spPr>
          <a:xfrm>
            <a:off x="1118977" y="126359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44" name="íṥḻîḓe"/>
          <p:cNvSpPr/>
          <p:nvPr/>
        </p:nvSpPr>
        <p:spPr>
          <a:xfrm>
            <a:off x="1118977" y="5138861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45" name="îşļiḓè"/>
          <p:cNvSpPr/>
          <p:nvPr/>
        </p:nvSpPr>
        <p:spPr>
          <a:xfrm>
            <a:off x="1118977" y="3077380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46" name="îṡḷíďe"/>
          <p:cNvSpPr/>
          <p:nvPr/>
        </p:nvSpPr>
        <p:spPr>
          <a:xfrm>
            <a:off x="1309232" y="145973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7" name="íSlíḋe"/>
          <p:cNvSpPr/>
          <p:nvPr/>
        </p:nvSpPr>
        <p:spPr>
          <a:xfrm>
            <a:off x="1309231" y="3299397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8" name="ïśḷïḓe"/>
          <p:cNvSpPr/>
          <p:nvPr/>
        </p:nvSpPr>
        <p:spPr>
          <a:xfrm>
            <a:off x="1338170" y="5328321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非抢占式</a:t>
            </a:r>
            <a:r>
              <a:rPr lang="en-US" altLang="zh-CN" sz="2800" b="1" dirty="0">
                <a:solidFill>
                  <a:schemeClr val="bg1"/>
                </a:solidFill>
              </a:rPr>
              <a:t>SJF</a:t>
            </a:r>
            <a:r>
              <a:rPr lang="zh-CN" altLang="en-US" sz="2800" b="1" dirty="0">
                <a:solidFill>
                  <a:schemeClr val="bg1"/>
                </a:solidFill>
              </a:rPr>
              <a:t>举例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9207" y="1285309"/>
            <a:ext cx="6720840" cy="22675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 </a:t>
            </a:r>
            <a:r>
              <a:rPr lang="zh-CN" altLang="en-US" sz="2400" u="sng" dirty="0"/>
              <a:t>进程</a:t>
            </a:r>
            <a:r>
              <a:rPr lang="zh-CN" altLang="en-US" sz="2400" dirty="0"/>
              <a:t>	</a:t>
            </a:r>
            <a:r>
              <a:rPr lang="en-US" altLang="zh-CN" sz="2400" dirty="0"/>
              <a:t>	</a:t>
            </a:r>
            <a:r>
              <a:rPr lang="zh-CN" altLang="en-US" sz="2400" u="sng" dirty="0"/>
              <a:t>到达时间</a:t>
            </a:r>
            <a:r>
              <a:rPr lang="en-US" altLang="zh-CN" sz="2400" dirty="0"/>
              <a:t>		</a:t>
            </a:r>
            <a:r>
              <a:rPr lang="zh-CN" altLang="en-US" sz="2400" u="sng" dirty="0"/>
              <a:t>运行时间</a:t>
            </a:r>
            <a:endParaRPr lang="en-US" altLang="zh-CN" sz="2400" dirty="0"/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sz="2400" i="1" dirty="0"/>
              <a:t>   J</a:t>
            </a:r>
            <a:r>
              <a:rPr lang="en-US" altLang="zh-CN" sz="2400" i="1" baseline="-25000" dirty="0"/>
              <a:t>1	                         </a:t>
            </a:r>
            <a:r>
              <a:rPr lang="en-US" altLang="zh-CN" sz="2400" dirty="0"/>
              <a:t>0.0	  	 7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sz="2400" i="1" dirty="0"/>
              <a:t>   J</a:t>
            </a:r>
            <a:r>
              <a:rPr lang="en-US" altLang="zh-CN" sz="2400" i="1" baseline="-25000" dirty="0"/>
              <a:t>2	                        </a:t>
            </a:r>
            <a:r>
              <a:rPr lang="en-US" altLang="zh-CN" sz="2400" dirty="0"/>
              <a:t>2.0		4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sz="2400" i="1" dirty="0"/>
              <a:t>   J</a:t>
            </a:r>
            <a:r>
              <a:rPr lang="en-US" altLang="zh-CN" sz="2400" i="1" baseline="-25000" dirty="0"/>
              <a:t>3</a:t>
            </a:r>
            <a:r>
              <a:rPr lang="en-US" altLang="zh-CN" sz="2400" dirty="0"/>
              <a:t>	                4.0		1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sz="2400" i="1" dirty="0"/>
              <a:t>   J</a:t>
            </a:r>
            <a:r>
              <a:rPr lang="en-US" altLang="zh-CN" sz="2400" i="1" baseline="-25000" dirty="0"/>
              <a:t>4</a:t>
            </a:r>
            <a:r>
              <a:rPr lang="en-US" altLang="zh-CN" sz="2400" dirty="0"/>
              <a:t>	                5.0		4</a:t>
            </a:r>
            <a:endParaRPr lang="zh-CN" altLang="en-US" sz="2400" dirty="0"/>
          </a:p>
        </p:txBody>
      </p:sp>
      <p:grpSp>
        <p:nvGrpSpPr>
          <p:cNvPr id="32" name="Group 37"/>
          <p:cNvGrpSpPr/>
          <p:nvPr/>
        </p:nvGrpSpPr>
        <p:grpSpPr bwMode="auto">
          <a:xfrm>
            <a:off x="1333953" y="3804046"/>
            <a:ext cx="9031348" cy="1537733"/>
            <a:chOff x="891" y="2859"/>
            <a:chExt cx="3454" cy="572"/>
          </a:xfrm>
          <a:solidFill>
            <a:srgbClr val="FFFF00"/>
          </a:solidFill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 flipH="1">
              <a:off x="960" y="2859"/>
              <a:ext cx="3312" cy="2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 flipH="1">
              <a:off x="1435" y="2903"/>
              <a:ext cx="182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1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 flipH="1">
              <a:off x="2443" y="2903"/>
              <a:ext cx="182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3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 flipH="1">
              <a:off x="3019" y="2903"/>
              <a:ext cx="182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2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4272" y="3129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960" y="3129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2688" y="2859"/>
              <a:ext cx="0" cy="27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H="1">
              <a:off x="2400" y="2859"/>
              <a:ext cx="0" cy="27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H="1">
              <a:off x="2400" y="3129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 flipH="1">
              <a:off x="1392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 flipH="1">
              <a:off x="2331" y="3248"/>
              <a:ext cx="142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 flipH="1">
              <a:off x="1519" y="3248"/>
              <a:ext cx="142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 flipH="1">
              <a:off x="4132" y="3248"/>
              <a:ext cx="213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 flipH="1">
              <a:off x="891" y="3248"/>
              <a:ext cx="142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 flipH="1">
              <a:off x="3739" y="2903"/>
              <a:ext cx="182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J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4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H="1">
              <a:off x="3456" y="2859"/>
              <a:ext cx="0" cy="27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 flipH="1">
              <a:off x="1152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H="1">
              <a:off x="1632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H="1">
              <a:off x="1872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H="1">
              <a:off x="2064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H="1">
              <a:off x="2256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 flipH="1">
              <a:off x="2688" y="3129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 flipH="1">
              <a:off x="2619" y="3248"/>
              <a:ext cx="142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61" name="Line 29"/>
            <p:cNvSpPr>
              <a:spLocks noChangeShapeType="1"/>
            </p:cNvSpPr>
            <p:nvPr/>
          </p:nvSpPr>
          <p:spPr bwMode="auto">
            <a:xfrm flipH="1">
              <a:off x="2928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 flipH="1">
              <a:off x="3120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 flipH="1">
              <a:off x="3312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 flipH="1">
              <a:off x="3456" y="3129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 flipH="1">
              <a:off x="3344" y="3248"/>
              <a:ext cx="213" cy="18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66" name="Line 34"/>
            <p:cNvSpPr>
              <a:spLocks noChangeShapeType="1"/>
            </p:cNvSpPr>
            <p:nvPr/>
          </p:nvSpPr>
          <p:spPr bwMode="auto">
            <a:xfrm flipH="1">
              <a:off x="3696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67" name="Line 35"/>
            <p:cNvSpPr>
              <a:spLocks noChangeShapeType="1"/>
            </p:cNvSpPr>
            <p:nvPr/>
          </p:nvSpPr>
          <p:spPr bwMode="auto">
            <a:xfrm flipH="1">
              <a:off x="3888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 flipH="1">
              <a:off x="4080" y="3058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</p:grpSp>
      <p:sp>
        <p:nvSpPr>
          <p:cNvPr id="69" name="内容占位符 2"/>
          <p:cNvSpPr txBox="1"/>
          <p:nvPr/>
        </p:nvSpPr>
        <p:spPr>
          <a:xfrm>
            <a:off x="1004769" y="5642874"/>
            <a:ext cx="5506927" cy="449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平均等待时间 </a:t>
            </a:r>
            <a:r>
              <a:rPr lang="en-US" altLang="zh-CN" sz="2400" dirty="0"/>
              <a:t>= (0 + 6 + 3 + 7)/4 = 4</a:t>
            </a:r>
          </a:p>
        </p:txBody>
      </p:sp>
      <p:sp>
        <p:nvSpPr>
          <p:cNvPr id="70" name="内容占位符 2"/>
          <p:cNvSpPr txBox="1"/>
          <p:nvPr/>
        </p:nvSpPr>
        <p:spPr>
          <a:xfrm>
            <a:off x="6660200" y="5654445"/>
            <a:ext cx="5506927" cy="449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平均周转时间</a:t>
            </a:r>
            <a:r>
              <a:rPr lang="en-US" altLang="zh-CN" sz="2400" dirty="0"/>
              <a:t>=(7+10+4+11)/4= 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抢占式</a:t>
            </a:r>
            <a:r>
              <a:rPr lang="en-US" altLang="zh-CN" sz="2800" b="1" dirty="0">
                <a:solidFill>
                  <a:schemeClr val="bg1"/>
                </a:solidFill>
              </a:rPr>
              <a:t>SJF</a:t>
            </a:r>
            <a:r>
              <a:rPr lang="zh-CN" altLang="en-US" sz="2800" b="1" dirty="0">
                <a:solidFill>
                  <a:schemeClr val="bg1"/>
                </a:solidFill>
              </a:rPr>
              <a:t>举例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89207" y="1285309"/>
            <a:ext cx="6720840" cy="22675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dirty="0"/>
              <a:t>前例：	</a:t>
            </a:r>
            <a:r>
              <a:rPr lang="zh-CN" altLang="en-US" sz="2400" u="sng" dirty="0"/>
              <a:t>进程</a:t>
            </a:r>
            <a:r>
              <a:rPr lang="zh-CN" altLang="en-US" sz="2400" dirty="0"/>
              <a:t>	</a:t>
            </a:r>
            <a:r>
              <a:rPr lang="zh-CN" altLang="en-US" sz="2400" u="sng" dirty="0"/>
              <a:t>到达时间</a:t>
            </a:r>
            <a:r>
              <a:rPr lang="zh-CN" altLang="en-US" sz="2400" dirty="0"/>
              <a:t>	</a:t>
            </a:r>
            <a:r>
              <a:rPr lang="zh-CN" altLang="en-US" sz="2400" u="sng" dirty="0"/>
              <a:t>区间时间</a:t>
            </a:r>
          </a:p>
          <a:p>
            <a:pPr marL="0" indent="0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r>
              <a:rPr lang="zh-CN" altLang="en-US" sz="2400" dirty="0"/>
              <a:t>		 </a:t>
            </a:r>
            <a:r>
              <a:rPr lang="en-US" altLang="zh-CN" sz="2400" dirty="0"/>
              <a:t>P1	    0		   7</a:t>
            </a:r>
          </a:p>
          <a:p>
            <a:pPr marL="0" indent="0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		 P2	    2		   4</a:t>
            </a:r>
          </a:p>
          <a:p>
            <a:pPr marL="0" indent="0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		 P3	    4		   1</a:t>
            </a:r>
          </a:p>
          <a:p>
            <a:pPr marL="0" indent="0">
              <a:lnSpc>
                <a:spcPct val="120000"/>
              </a:lnSpc>
              <a:buFont typeface="Wingdings 2" panose="05020102010507070707" pitchFamily="18" charset="2"/>
              <a:buNone/>
              <a:defRPr/>
            </a:pPr>
            <a:r>
              <a:rPr lang="en-US" altLang="zh-CN" sz="2400" dirty="0"/>
              <a:t>		 P4	    5		   4</a:t>
            </a:r>
          </a:p>
        </p:txBody>
      </p:sp>
      <p:sp>
        <p:nvSpPr>
          <p:cNvPr id="69" name="内容占位符 2"/>
          <p:cNvSpPr txBox="1"/>
          <p:nvPr/>
        </p:nvSpPr>
        <p:spPr>
          <a:xfrm>
            <a:off x="1004769" y="5642874"/>
            <a:ext cx="5506927" cy="449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平均等待时间 </a:t>
            </a:r>
            <a:r>
              <a:rPr lang="en-US" altLang="zh-CN" sz="2400" dirty="0"/>
              <a:t>= (9 + 1 + 0 +2)/4 = 3</a:t>
            </a:r>
          </a:p>
        </p:txBody>
      </p:sp>
      <p:sp>
        <p:nvSpPr>
          <p:cNvPr id="70" name="内容占位符 2"/>
          <p:cNvSpPr txBox="1"/>
          <p:nvPr/>
        </p:nvSpPr>
        <p:spPr>
          <a:xfrm>
            <a:off x="6660200" y="5654445"/>
            <a:ext cx="5506927" cy="4494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平均周转时间 </a:t>
            </a:r>
            <a:r>
              <a:rPr lang="en-US" altLang="zh-CN" sz="2400" dirty="0"/>
              <a:t>= (16+ 5 +1+ 6)/4 = 7</a:t>
            </a:r>
          </a:p>
        </p:txBody>
      </p:sp>
      <p:grpSp>
        <p:nvGrpSpPr>
          <p:cNvPr id="41" name="组合 1"/>
          <p:cNvGrpSpPr/>
          <p:nvPr/>
        </p:nvGrpSpPr>
        <p:grpSpPr bwMode="auto">
          <a:xfrm>
            <a:off x="2343404" y="3759675"/>
            <a:ext cx="7345777" cy="1533786"/>
            <a:chOff x="1339943" y="4343400"/>
            <a:chExt cx="5963407" cy="1234588"/>
          </a:xfrm>
        </p:grpSpPr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 flipH="1">
              <a:off x="1524264" y="4357009"/>
              <a:ext cx="5562978" cy="6104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71" name="Text Box 38"/>
            <p:cNvSpPr txBox="1">
              <a:spLocks noChangeArrowheads="1"/>
            </p:cNvSpPr>
            <p:nvPr/>
          </p:nvSpPr>
          <p:spPr bwMode="auto">
            <a:xfrm flipH="1">
              <a:off x="1595048" y="4404765"/>
              <a:ext cx="431004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1</a:t>
              </a:r>
              <a:endParaRPr lang="en-US" altLang="zh-CN" sz="2600"/>
            </a:p>
          </p:txBody>
        </p:sp>
        <p:sp>
          <p:nvSpPr>
            <p:cNvPr id="72" name="Text Box 39"/>
            <p:cNvSpPr txBox="1">
              <a:spLocks noChangeArrowheads="1"/>
            </p:cNvSpPr>
            <p:nvPr/>
          </p:nvSpPr>
          <p:spPr bwMode="auto">
            <a:xfrm flipH="1">
              <a:off x="2890201" y="4404765"/>
              <a:ext cx="431004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3</a:t>
              </a:r>
              <a:endParaRPr lang="en-US" altLang="zh-CN" sz="2600"/>
            </a:p>
          </p:txBody>
        </p:sp>
        <p:sp>
          <p:nvSpPr>
            <p:cNvPr id="73" name="Text Box 40"/>
            <p:cNvSpPr txBox="1">
              <a:spLocks noChangeArrowheads="1"/>
            </p:cNvSpPr>
            <p:nvPr/>
          </p:nvSpPr>
          <p:spPr bwMode="auto">
            <a:xfrm flipH="1">
              <a:off x="2356845" y="4404765"/>
              <a:ext cx="431004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2</a:t>
              </a:r>
              <a:endParaRPr lang="en-US" altLang="zh-CN" sz="2600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 flipH="1">
              <a:off x="7089202" y="4953889"/>
              <a:ext cx="0" cy="22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 flipH="1">
              <a:off x="1524264" y="4967499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76" name="Line 43"/>
            <p:cNvSpPr>
              <a:spLocks noChangeShapeType="1"/>
            </p:cNvSpPr>
            <p:nvPr/>
          </p:nvSpPr>
          <p:spPr bwMode="auto">
            <a:xfrm flipH="1">
              <a:off x="4267517" y="4357009"/>
              <a:ext cx="0" cy="610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 flipH="1">
              <a:off x="2134094" y="4343400"/>
              <a:ext cx="0" cy="913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 flipH="1">
              <a:off x="3820439" y="4856678"/>
              <a:ext cx="0" cy="229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 flipH="1">
              <a:off x="2747416" y="5166904"/>
              <a:ext cx="300870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4</a:t>
              </a:r>
            </a:p>
          </p:txBody>
        </p:sp>
        <p:sp>
          <p:nvSpPr>
            <p:cNvPr id="80" name="Text Box 48"/>
            <p:cNvSpPr txBox="1">
              <a:spLocks noChangeArrowheads="1"/>
            </p:cNvSpPr>
            <p:nvPr/>
          </p:nvSpPr>
          <p:spPr bwMode="auto">
            <a:xfrm flipH="1">
              <a:off x="1986600" y="5166904"/>
              <a:ext cx="300870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2</a:t>
              </a:r>
            </a:p>
          </p:txBody>
        </p:sp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 flipH="1">
              <a:off x="5261504" y="5156210"/>
              <a:ext cx="431733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11</a:t>
              </a:r>
            </a:p>
          </p:txBody>
        </p:sp>
        <p:sp>
          <p:nvSpPr>
            <p:cNvPr id="82" name="Text Box 50"/>
            <p:cNvSpPr txBox="1">
              <a:spLocks noChangeArrowheads="1"/>
            </p:cNvSpPr>
            <p:nvPr/>
          </p:nvSpPr>
          <p:spPr bwMode="auto">
            <a:xfrm flipH="1">
              <a:off x="1339943" y="5177476"/>
              <a:ext cx="337269" cy="400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0</a:t>
              </a:r>
            </a:p>
          </p:txBody>
        </p:sp>
        <p:sp>
          <p:nvSpPr>
            <p:cNvPr id="83" name="Text Box 51"/>
            <p:cNvSpPr txBox="1">
              <a:spLocks noChangeArrowheads="1"/>
            </p:cNvSpPr>
            <p:nvPr/>
          </p:nvSpPr>
          <p:spPr bwMode="auto">
            <a:xfrm flipH="1">
              <a:off x="4718709" y="4404765"/>
              <a:ext cx="431004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4</a:t>
              </a:r>
              <a:endParaRPr lang="en-US" altLang="zh-CN" sz="2600"/>
            </a:p>
          </p:txBody>
        </p:sp>
        <p:sp>
          <p:nvSpPr>
            <p:cNvPr id="84" name="Line 52"/>
            <p:cNvSpPr>
              <a:spLocks noChangeShapeType="1"/>
            </p:cNvSpPr>
            <p:nvPr/>
          </p:nvSpPr>
          <p:spPr bwMode="auto">
            <a:xfrm flipH="1">
              <a:off x="5487175" y="4357009"/>
              <a:ext cx="0" cy="610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 flipH="1">
              <a:off x="1828199" y="4854733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 flipH="1">
              <a:off x="2524306" y="4854733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87" name="Line 58"/>
            <p:cNvSpPr>
              <a:spLocks noChangeShapeType="1"/>
            </p:cNvSpPr>
            <p:nvPr/>
          </p:nvSpPr>
          <p:spPr bwMode="auto">
            <a:xfrm flipH="1">
              <a:off x="4267517" y="4967499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88" name="Text Box 59"/>
            <p:cNvSpPr txBox="1">
              <a:spLocks noChangeArrowheads="1"/>
            </p:cNvSpPr>
            <p:nvPr/>
          </p:nvSpPr>
          <p:spPr bwMode="auto">
            <a:xfrm flipH="1">
              <a:off x="3281753" y="5166904"/>
              <a:ext cx="300870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5</a:t>
              </a:r>
            </a:p>
          </p:txBody>
        </p:sp>
        <p:sp>
          <p:nvSpPr>
            <p:cNvPr id="89" name="Line 60"/>
            <p:cNvSpPr>
              <a:spLocks noChangeShapeType="1"/>
            </p:cNvSpPr>
            <p:nvPr/>
          </p:nvSpPr>
          <p:spPr bwMode="auto">
            <a:xfrm flipH="1">
              <a:off x="4638120" y="4854733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90" name="Line 61"/>
            <p:cNvSpPr>
              <a:spLocks noChangeShapeType="1"/>
            </p:cNvSpPr>
            <p:nvPr/>
          </p:nvSpPr>
          <p:spPr bwMode="auto">
            <a:xfrm flipH="1">
              <a:off x="4953820" y="4854733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91" name="Line 62"/>
            <p:cNvSpPr>
              <a:spLocks noChangeShapeType="1"/>
            </p:cNvSpPr>
            <p:nvPr/>
          </p:nvSpPr>
          <p:spPr bwMode="auto">
            <a:xfrm flipH="1">
              <a:off x="5257753" y="4854733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92" name="Line 63"/>
            <p:cNvSpPr>
              <a:spLocks noChangeShapeType="1"/>
            </p:cNvSpPr>
            <p:nvPr/>
          </p:nvSpPr>
          <p:spPr bwMode="auto">
            <a:xfrm flipH="1">
              <a:off x="5487175" y="4967499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93" name="Text Box 64"/>
            <p:cNvSpPr txBox="1">
              <a:spLocks noChangeArrowheads="1"/>
            </p:cNvSpPr>
            <p:nvPr/>
          </p:nvSpPr>
          <p:spPr bwMode="auto">
            <a:xfrm flipH="1">
              <a:off x="4120022" y="5166904"/>
              <a:ext cx="300870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7</a:t>
              </a:r>
            </a:p>
          </p:txBody>
        </p:sp>
        <p:sp>
          <p:nvSpPr>
            <p:cNvPr id="94" name="Line 65"/>
            <p:cNvSpPr>
              <a:spLocks noChangeShapeType="1"/>
            </p:cNvSpPr>
            <p:nvPr/>
          </p:nvSpPr>
          <p:spPr bwMode="auto">
            <a:xfrm flipH="1">
              <a:off x="5867583" y="4854733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95" name="Line 66"/>
            <p:cNvSpPr>
              <a:spLocks noChangeShapeType="1"/>
            </p:cNvSpPr>
            <p:nvPr/>
          </p:nvSpPr>
          <p:spPr bwMode="auto">
            <a:xfrm flipH="1">
              <a:off x="6171517" y="4854733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96" name="Line 67"/>
            <p:cNvSpPr>
              <a:spLocks noChangeShapeType="1"/>
            </p:cNvSpPr>
            <p:nvPr/>
          </p:nvSpPr>
          <p:spPr bwMode="auto">
            <a:xfrm flipH="1">
              <a:off x="6477412" y="4854733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97" name="Line 68"/>
            <p:cNvSpPr>
              <a:spLocks noChangeShapeType="1"/>
            </p:cNvSpPr>
            <p:nvPr/>
          </p:nvSpPr>
          <p:spPr bwMode="auto">
            <a:xfrm flipH="1">
              <a:off x="2894910" y="4343400"/>
              <a:ext cx="0" cy="913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98" name="Line 69"/>
            <p:cNvSpPr>
              <a:spLocks noChangeShapeType="1"/>
            </p:cNvSpPr>
            <p:nvPr/>
          </p:nvSpPr>
          <p:spPr bwMode="auto">
            <a:xfrm flipH="1">
              <a:off x="3428266" y="4343400"/>
              <a:ext cx="0" cy="913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99" name="Text Box 70"/>
            <p:cNvSpPr txBox="1">
              <a:spLocks noChangeArrowheads="1"/>
            </p:cNvSpPr>
            <p:nvPr/>
          </p:nvSpPr>
          <p:spPr bwMode="auto">
            <a:xfrm flipH="1">
              <a:off x="3576504" y="4404765"/>
              <a:ext cx="431004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2</a:t>
              </a:r>
              <a:endParaRPr lang="en-US" altLang="zh-CN" sz="2600"/>
            </a:p>
          </p:txBody>
        </p:sp>
        <p:sp>
          <p:nvSpPr>
            <p:cNvPr id="100" name="Text Box 71"/>
            <p:cNvSpPr txBox="1">
              <a:spLocks noChangeArrowheads="1"/>
            </p:cNvSpPr>
            <p:nvPr/>
          </p:nvSpPr>
          <p:spPr bwMode="auto">
            <a:xfrm flipH="1">
              <a:off x="6091315" y="4404765"/>
              <a:ext cx="431004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1</a:t>
              </a:r>
              <a:endParaRPr lang="en-US" altLang="zh-CN" sz="2600"/>
            </a:p>
          </p:txBody>
        </p:sp>
        <p:sp>
          <p:nvSpPr>
            <p:cNvPr id="101" name="Line 72"/>
            <p:cNvSpPr>
              <a:spLocks noChangeShapeType="1"/>
            </p:cNvSpPr>
            <p:nvPr/>
          </p:nvSpPr>
          <p:spPr bwMode="auto">
            <a:xfrm flipH="1">
              <a:off x="6781347" y="4854733"/>
              <a:ext cx="0" cy="227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/>
            </a:p>
          </p:txBody>
        </p:sp>
        <p:sp>
          <p:nvSpPr>
            <p:cNvPr id="102" name="Text Box 73"/>
            <p:cNvSpPr txBox="1">
              <a:spLocks noChangeArrowheads="1"/>
            </p:cNvSpPr>
            <p:nvPr/>
          </p:nvSpPr>
          <p:spPr bwMode="auto">
            <a:xfrm flipH="1">
              <a:off x="6851524" y="5156210"/>
              <a:ext cx="451826" cy="396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16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</a:rPr>
              <a:t>章知识导图</a:t>
            </a: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47894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121">
                <a:tc>
                  <a:txBody>
                    <a:bodyPr/>
                    <a:lstStyle/>
                    <a:p>
                      <a:pPr marL="71755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第1章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微软雅黑 (正文)"/>
                          <a:ea typeface="+mn-ea"/>
                          <a:cs typeface="+mn-cs"/>
                        </a:rPr>
                        <a:t>操作系统引论</a:t>
                      </a:r>
                      <a:endParaRPr lang="en-US" altLang="en-US" sz="2000" b="0" kern="1200" dirty="0">
                        <a:solidFill>
                          <a:schemeClr val="tx1"/>
                        </a:solidFill>
                        <a:latin typeface="微软雅黑 (正文)"/>
                        <a:ea typeface="+mn-ea"/>
                        <a:cs typeface="+mn-cs"/>
                      </a:endParaRPr>
                    </a:p>
                  </a:txBody>
                  <a:tcPr marL="98738" marR="98738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第2章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进程的描述与控制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微软雅黑 (正文)"/>
                        </a:rPr>
                        <a:t>第3章</a:t>
                      </a:r>
                      <a:endParaRPr lang="en-US" altLang="en-US" sz="2000" b="1" dirty="0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微软雅黑 (正文)"/>
                        </a:rPr>
                        <a:t>处理机调度与死锁</a:t>
                      </a:r>
                      <a:endParaRPr lang="en-US" altLang="en-US" sz="2000" b="1" dirty="0">
                        <a:solidFill>
                          <a:schemeClr val="bg1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进程同步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第5章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存储器管理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虚拟存储器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输入</a:t>
                      </a:r>
                      <a:r>
                        <a:rPr lang="en-US" sz="2000" dirty="0">
                          <a:latin typeface="微软雅黑 (正文)"/>
                        </a:rPr>
                        <a:t>/</a:t>
                      </a:r>
                      <a:r>
                        <a:rPr lang="en-US" sz="2000" dirty="0" err="1">
                          <a:latin typeface="微软雅黑 (正文)"/>
                        </a:rPr>
                        <a:t>输出系统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文件管理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磁盘存储器管理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第10章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多处理机操作系统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第11章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虚拟化和云计算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第12章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保护和安全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2" name="图片 1" descr="第3章 知识导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50" y="1733550"/>
            <a:ext cx="7340600" cy="45986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短作业优先（</a:t>
            </a:r>
            <a:r>
              <a:rPr lang="en-US" altLang="zh-CN" sz="2800" b="1" dirty="0">
                <a:solidFill>
                  <a:schemeClr val="bg1"/>
                </a:solidFill>
              </a:rPr>
              <a:t>SJF</a:t>
            </a:r>
            <a:r>
              <a:rPr lang="zh-CN" altLang="en-US" sz="2800" b="1" dirty="0">
                <a:solidFill>
                  <a:schemeClr val="bg1"/>
                </a:solidFill>
              </a:rPr>
              <a:t>）调度算法（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352002" y="1339489"/>
            <a:ext cx="6720840" cy="1821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/>
              <a:t>SJF</a:t>
            </a:r>
            <a:r>
              <a:rPr lang="zh-CN" altLang="en-US" sz="2600" dirty="0"/>
              <a:t>比</a:t>
            </a:r>
            <a:r>
              <a:rPr lang="en-US" altLang="zh-CN" sz="2600" dirty="0"/>
              <a:t>FCFS</a:t>
            </a:r>
            <a:r>
              <a:rPr lang="zh-CN" altLang="en-US" sz="2600" dirty="0"/>
              <a:t>算法有明显改进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</a:rPr>
              <a:t>缺点：</a:t>
            </a:r>
          </a:p>
        </p:txBody>
      </p:sp>
      <p:sp>
        <p:nvSpPr>
          <p:cNvPr id="44" name="矩形 43"/>
          <p:cNvSpPr/>
          <p:nvPr/>
        </p:nvSpPr>
        <p:spPr>
          <a:xfrm>
            <a:off x="2083633" y="3248552"/>
            <a:ext cx="10112145" cy="12805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只能估算进程的运行时间（估值不准确），所以通常用于作业调度</a:t>
            </a:r>
          </a:p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对长作业不利</a:t>
            </a:r>
          </a:p>
        </p:txBody>
      </p:sp>
      <p:sp>
        <p:nvSpPr>
          <p:cNvPr id="45" name="矩形 44"/>
          <p:cNvSpPr/>
          <p:nvPr/>
        </p:nvSpPr>
        <p:spPr>
          <a:xfrm>
            <a:off x="2083633" y="4555726"/>
            <a:ext cx="8024733" cy="1199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采用</a:t>
            </a:r>
            <a:r>
              <a:rPr lang="en-US" altLang="zh-CN" sz="2400" dirty="0">
                <a:latin typeface="+mn-ea"/>
              </a:rPr>
              <a:t>SJF</a:t>
            </a:r>
            <a:r>
              <a:rPr lang="zh-CN" altLang="en-US" sz="2400" dirty="0">
                <a:latin typeface="+mn-ea"/>
              </a:rPr>
              <a:t>算法时，人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机无法实现交互</a:t>
            </a:r>
          </a:p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完全未考虑作业的紧迫程度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002" y="455735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002" y="523033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002" y="325743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2002" y="390658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优先级调度算法</a:t>
            </a:r>
            <a:r>
              <a:rPr lang="en-US" altLang="zh-CN" sz="2800" b="1" dirty="0">
                <a:solidFill>
                  <a:schemeClr val="bg1"/>
                </a:solidFill>
              </a:rPr>
              <a:t>PR</a:t>
            </a:r>
            <a:r>
              <a:rPr lang="zh-CN" altLang="en-US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0" name="íšḻîḋè"/>
          <p:cNvSpPr/>
          <p:nvPr/>
        </p:nvSpPr>
        <p:spPr>
          <a:xfrm>
            <a:off x="1737966" y="3318826"/>
            <a:ext cx="9326179" cy="9331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每个进程都有一个优先数，优先数为整数。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默认：小的优先数具有高优先级。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目前主流的操作系统调度算法。</a:t>
            </a:r>
          </a:p>
        </p:txBody>
      </p:sp>
      <p:sp>
        <p:nvSpPr>
          <p:cNvPr id="11" name="i$lîďê"/>
          <p:cNvSpPr/>
          <p:nvPr/>
        </p:nvSpPr>
        <p:spPr>
          <a:xfrm>
            <a:off x="1793602" y="2468737"/>
            <a:ext cx="9631960" cy="7716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基于作业</a:t>
            </a:r>
            <a:r>
              <a:rPr lang="en-US" altLang="zh-CN" sz="2400" dirty="0"/>
              <a:t>/</a:t>
            </a:r>
            <a:r>
              <a:rPr lang="zh-CN" altLang="en-US" sz="2400" dirty="0"/>
              <a:t>进程的紧迫程度，由外部赋予作业相应的优先级，调度算法根据优先级进行调度。</a:t>
            </a:r>
          </a:p>
        </p:txBody>
      </p:sp>
      <p:sp>
        <p:nvSpPr>
          <p:cNvPr id="12" name="ïṧḷïḋè"/>
          <p:cNvSpPr/>
          <p:nvPr/>
        </p:nvSpPr>
        <p:spPr>
          <a:xfrm>
            <a:off x="1793602" y="4821281"/>
            <a:ext cx="9454404" cy="6278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高响应比优先调度算法是一种优先级调度算法</a:t>
            </a:r>
            <a:r>
              <a:rPr lang="zh-CN" altLang="en-US" sz="2400" dirty="0"/>
              <a:t>，用于作业调度。	</a:t>
            </a:r>
          </a:p>
        </p:txBody>
      </p:sp>
      <p:sp>
        <p:nvSpPr>
          <p:cNvPr id="14" name="íšḻíḑê"/>
          <p:cNvSpPr/>
          <p:nvPr/>
        </p:nvSpPr>
        <p:spPr>
          <a:xfrm>
            <a:off x="1793602" y="1543328"/>
            <a:ext cx="7297132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既可用于作业调度，也可用于进程调度。</a:t>
            </a:r>
          </a:p>
        </p:txBody>
      </p:sp>
      <p:sp>
        <p:nvSpPr>
          <p:cNvPr id="15" name="îSļiḓè"/>
          <p:cNvSpPr/>
          <p:nvPr/>
        </p:nvSpPr>
        <p:spPr>
          <a:xfrm>
            <a:off x="1110099" y="1432269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ṥḻîḓe"/>
          <p:cNvSpPr/>
          <p:nvPr/>
        </p:nvSpPr>
        <p:spPr>
          <a:xfrm>
            <a:off x="1110098" y="477731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" name="îşļiḓè"/>
          <p:cNvSpPr/>
          <p:nvPr/>
        </p:nvSpPr>
        <p:spPr>
          <a:xfrm>
            <a:off x="1110100" y="2419727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8" name="îṡḷíďe"/>
          <p:cNvSpPr/>
          <p:nvPr/>
        </p:nvSpPr>
        <p:spPr>
          <a:xfrm>
            <a:off x="1300354" y="1628407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" name="íSlíḋe"/>
          <p:cNvSpPr/>
          <p:nvPr/>
        </p:nvSpPr>
        <p:spPr>
          <a:xfrm>
            <a:off x="1300354" y="264174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" name="ïśḷïḓe"/>
          <p:cNvSpPr/>
          <p:nvPr/>
        </p:nvSpPr>
        <p:spPr>
          <a:xfrm>
            <a:off x="1329291" y="496677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进程优先级调度算法</a:t>
            </a:r>
          </a:p>
        </p:txBody>
      </p:sp>
      <p:sp>
        <p:nvSpPr>
          <p:cNvPr id="6" name="íSľïdé"/>
          <p:cNvSpPr/>
          <p:nvPr/>
        </p:nvSpPr>
        <p:spPr>
          <a:xfrm>
            <a:off x="983648" y="1267882"/>
            <a:ext cx="567702" cy="511936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7" name="ïŝļíḓê"/>
          <p:cNvSpPr/>
          <p:nvPr/>
        </p:nvSpPr>
        <p:spPr bwMode="auto">
          <a:xfrm>
            <a:off x="983648" y="3144914"/>
            <a:ext cx="556774" cy="553604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1711447" y="1267883"/>
            <a:ext cx="4308362" cy="13954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None/>
              <a:defRPr/>
            </a:pPr>
            <a:r>
              <a:rPr lang="zh-CN" altLang="en-US" sz="2400" dirty="0"/>
              <a:t>优先级调度算法的类型</a:t>
            </a:r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非抢占式</a:t>
            </a:r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抢占式</a:t>
            </a:r>
          </a:p>
        </p:txBody>
      </p:sp>
      <p:sp>
        <p:nvSpPr>
          <p:cNvPr id="10" name="内容占位符 2"/>
          <p:cNvSpPr txBox="1"/>
          <p:nvPr/>
        </p:nvSpPr>
        <p:spPr>
          <a:xfrm>
            <a:off x="1739456" y="2950959"/>
            <a:ext cx="9970189" cy="32722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400" dirty="0"/>
              <a:t>优先级类型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静态优先级</a:t>
            </a:r>
          </a:p>
          <a:p>
            <a:pPr marL="457200" lvl="2" indent="-342900">
              <a:lnSpc>
                <a:spcPct val="120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创建进程时确定优先数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整数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，在进程的整个运行期间保持不变</a:t>
            </a:r>
          </a:p>
          <a:p>
            <a:pPr marL="457200" lvl="2" indent="-342900">
              <a:lnSpc>
                <a:spcPct val="120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简单易行，系统开销小</a:t>
            </a:r>
          </a:p>
          <a:p>
            <a:pPr marL="457200" lvl="2" indent="-342900">
              <a:lnSpc>
                <a:spcPct val="120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不够精确，可能会出现优先级低的进程长期没有被调度的情况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动态优先级</a:t>
            </a:r>
          </a:p>
          <a:p>
            <a:pPr marL="457200" lvl="2" indent="-342900">
              <a:lnSpc>
                <a:spcPct val="120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创建进程时先赋予其一个优先级，然后其值随进程的推进或等待时间的增加而改变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lang="zh-CN" altLang="en-US" sz="2200" dirty="0">
              <a:solidFill>
                <a:srgbClr val="FF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74198" y="2849732"/>
            <a:ext cx="102448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非抢占式优先级调度算法举例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71728" y="1407861"/>
            <a:ext cx="5275795" cy="271074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dirty="0"/>
              <a:t>进程	</a:t>
            </a:r>
            <a:r>
              <a:rPr lang="en-US" altLang="zh-CN" sz="2400" dirty="0"/>
              <a:t>	</a:t>
            </a:r>
            <a:r>
              <a:rPr lang="zh-CN" altLang="en-US" sz="2400" dirty="0"/>
              <a:t>优先级	运行时间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400" dirty="0"/>
              <a:t>P1	   	3		10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400" dirty="0"/>
              <a:t>P2	    	1		1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400" dirty="0"/>
              <a:t>P3	   	3		2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400" dirty="0"/>
              <a:t>P4	   	4		1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400" dirty="0"/>
              <a:t>P5	   	2		5</a:t>
            </a:r>
          </a:p>
        </p:txBody>
      </p:sp>
      <p:sp>
        <p:nvSpPr>
          <p:cNvPr id="69" name="内容占位符 2"/>
          <p:cNvSpPr txBox="1"/>
          <p:nvPr/>
        </p:nvSpPr>
        <p:spPr>
          <a:xfrm>
            <a:off x="566397" y="4433398"/>
            <a:ext cx="11251523" cy="15004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 平均等待时间 </a:t>
            </a:r>
            <a:r>
              <a:rPr lang="en-US" altLang="zh-CN" sz="2800" dirty="0"/>
              <a:t>= (6 + 0 + 16+18+1)/5 =8.2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/>
              <a:t>  平均周转时间 </a:t>
            </a:r>
            <a:r>
              <a:rPr lang="en-US" altLang="zh-CN" sz="2800" dirty="0"/>
              <a:t>= (16 + 1 + 18+19+6)/5 = 12</a:t>
            </a:r>
          </a:p>
        </p:txBody>
      </p:sp>
      <p:grpSp>
        <p:nvGrpSpPr>
          <p:cNvPr id="40" name="Group 39"/>
          <p:cNvGrpSpPr/>
          <p:nvPr/>
        </p:nvGrpSpPr>
        <p:grpSpPr bwMode="auto">
          <a:xfrm>
            <a:off x="6096000" y="2818223"/>
            <a:ext cx="5721920" cy="1221554"/>
            <a:chOff x="812" y="2744"/>
            <a:chExt cx="4690" cy="857"/>
          </a:xfrm>
          <a:solidFill>
            <a:srgbClr val="FFFF00"/>
          </a:solidFill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 flipH="1">
              <a:off x="928" y="2753"/>
              <a:ext cx="4352" cy="38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 flipH="1">
              <a:off x="961" y="2773"/>
              <a:ext cx="435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P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2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 flipH="1">
              <a:off x="4376" y="2773"/>
              <a:ext cx="435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P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3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 flipH="1">
              <a:off x="1597" y="2772"/>
              <a:ext cx="435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P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5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931" y="3129"/>
              <a:ext cx="0" cy="1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1411" y="2766"/>
              <a:ext cx="0" cy="5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 flipH="1">
              <a:off x="1259" y="3232"/>
              <a:ext cx="304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 Box 15"/>
            <p:cNvSpPr txBox="1">
              <a:spLocks noChangeArrowheads="1"/>
            </p:cNvSpPr>
            <p:nvPr/>
          </p:nvSpPr>
          <p:spPr bwMode="auto">
            <a:xfrm flipH="1">
              <a:off x="4031" y="3256"/>
              <a:ext cx="456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16</a:t>
              </a:r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 flipH="1">
              <a:off x="812" y="3236"/>
              <a:ext cx="304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 flipH="1">
              <a:off x="4857" y="2783"/>
              <a:ext cx="456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P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4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 flipH="1">
              <a:off x="2014" y="3236"/>
              <a:ext cx="304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4" name="Text Box 27"/>
            <p:cNvSpPr txBox="1">
              <a:spLocks noChangeArrowheads="1"/>
            </p:cNvSpPr>
            <p:nvPr/>
          </p:nvSpPr>
          <p:spPr bwMode="auto">
            <a:xfrm flipH="1">
              <a:off x="4562" y="3256"/>
              <a:ext cx="456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 flipH="1">
              <a:off x="4262" y="2762"/>
              <a:ext cx="0" cy="55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 flipH="1">
              <a:off x="2160" y="2744"/>
              <a:ext cx="0" cy="51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57" name="Text Box 33"/>
            <p:cNvSpPr txBox="1">
              <a:spLocks noChangeArrowheads="1"/>
            </p:cNvSpPr>
            <p:nvPr/>
          </p:nvSpPr>
          <p:spPr bwMode="auto">
            <a:xfrm flipH="1">
              <a:off x="3065" y="2772"/>
              <a:ext cx="435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P</a:t>
              </a:r>
              <a:r>
                <a:rPr lang="en-US" altLang="zh-CN" sz="2600" baseline="-25000" dirty="0">
                  <a:latin typeface="Arial" panose="020B0604020202020204" pitchFamily="34" charset="0"/>
                </a:rPr>
                <a:t>1</a:t>
              </a:r>
              <a:endParaRPr lang="en-US" altLang="zh-CN" sz="2600" dirty="0">
                <a:latin typeface="Arial" panose="020B0604020202020204" pitchFamily="34" charset="0"/>
              </a:endParaRPr>
            </a:p>
          </p:txBody>
        </p:sp>
        <p:sp>
          <p:nvSpPr>
            <p:cNvPr id="58" name="Text Box 36"/>
            <p:cNvSpPr txBox="1">
              <a:spLocks noChangeArrowheads="1"/>
            </p:cNvSpPr>
            <p:nvPr/>
          </p:nvSpPr>
          <p:spPr bwMode="auto">
            <a:xfrm flipH="1">
              <a:off x="5046" y="3256"/>
              <a:ext cx="456" cy="3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>
                  <a:latin typeface="Arial" panose="020B0604020202020204" pitchFamily="34" charset="0"/>
                </a:rPr>
                <a:t>19</a:t>
              </a:r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 flipH="1">
              <a:off x="4852" y="2760"/>
              <a:ext cx="0" cy="55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60" name="Line 38"/>
            <p:cNvSpPr>
              <a:spLocks noChangeShapeType="1"/>
            </p:cNvSpPr>
            <p:nvPr/>
          </p:nvSpPr>
          <p:spPr bwMode="auto">
            <a:xfrm flipH="1">
              <a:off x="5280" y="2760"/>
              <a:ext cx="0" cy="55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优先级调度算法的优缺点</a:t>
            </a:r>
          </a:p>
        </p:txBody>
      </p:sp>
      <p:sp>
        <p:nvSpPr>
          <p:cNvPr id="29" name="ïşľîďè"/>
          <p:cNvSpPr/>
          <p:nvPr/>
        </p:nvSpPr>
        <p:spPr>
          <a:xfrm>
            <a:off x="259042" y="1214021"/>
            <a:ext cx="4669654" cy="5003800"/>
          </a:xfrm>
          <a:prstGeom prst="rect">
            <a:avLst/>
          </a:prstGeom>
          <a:blipFill>
            <a:blip r:embed="rId2"/>
            <a:stretch>
              <a:fillRect l="-30450" r="-30284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îŝļiḋe"/>
          <p:cNvSpPr/>
          <p:nvPr/>
        </p:nvSpPr>
        <p:spPr>
          <a:xfrm>
            <a:off x="4271749" y="1214021"/>
            <a:ext cx="656948" cy="50038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2" name="í$1iďè"/>
          <p:cNvGrpSpPr/>
          <p:nvPr/>
        </p:nvGrpSpPr>
        <p:grpSpPr>
          <a:xfrm>
            <a:off x="4396037" y="1491768"/>
            <a:ext cx="7381904" cy="1002148"/>
            <a:chOff x="4136995" y="1408047"/>
            <a:chExt cx="7381904" cy="1002148"/>
          </a:xfrm>
        </p:grpSpPr>
        <p:sp>
          <p:nvSpPr>
            <p:cNvPr id="34" name="îslîďê"/>
            <p:cNvSpPr/>
            <p:nvPr/>
          </p:nvSpPr>
          <p:spPr>
            <a:xfrm>
              <a:off x="4136995" y="1712614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ïSḻiḍé"/>
            <p:cNvSpPr txBox="1"/>
            <p:nvPr/>
          </p:nvSpPr>
          <p:spPr>
            <a:xfrm>
              <a:off x="4882718" y="1408047"/>
              <a:ext cx="6636181" cy="100214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ts val="600"/>
                </a:spcBef>
                <a:defRPr/>
              </a:pPr>
              <a:r>
                <a:rPr lang="zh-CN" altLang="en-US" sz="2400" dirty="0">
                  <a:solidFill>
                    <a:srgbClr val="FF0000"/>
                  </a:solidFill>
                </a:rPr>
                <a:t>优点</a:t>
              </a:r>
              <a:endParaRPr lang="en-US" altLang="zh-CN" sz="2400" dirty="0">
                <a:solidFill>
                  <a:srgbClr val="FF0000"/>
                </a:solidFill>
              </a:endParaRPr>
            </a:p>
            <a:p>
              <a:pPr marL="342900" indent="-342900">
                <a:spcBef>
                  <a:spcPts val="6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sz="2200" dirty="0"/>
                <a:t>实现简单，考虑了进程的紧迫程度</a:t>
              </a:r>
            </a:p>
            <a:p>
              <a:pPr marL="342900" indent="-342900">
                <a:spcBef>
                  <a:spcPts val="6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sz="2200" dirty="0"/>
                <a:t>灵活，可模拟其它算法</a:t>
              </a:r>
            </a:p>
          </p:txBody>
        </p:sp>
      </p:grpSp>
      <p:grpSp>
        <p:nvGrpSpPr>
          <p:cNvPr id="38" name="išḷîḓé"/>
          <p:cNvGrpSpPr/>
          <p:nvPr/>
        </p:nvGrpSpPr>
        <p:grpSpPr>
          <a:xfrm>
            <a:off x="4396037" y="3073347"/>
            <a:ext cx="7536922" cy="801176"/>
            <a:chOff x="4136995" y="3233565"/>
            <a:chExt cx="7536922" cy="801176"/>
          </a:xfrm>
        </p:grpSpPr>
        <p:sp>
          <p:nvSpPr>
            <p:cNvPr id="39" name="íśľïḋé"/>
            <p:cNvSpPr/>
            <p:nvPr/>
          </p:nvSpPr>
          <p:spPr>
            <a:xfrm>
              <a:off x="4136995" y="3450237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îŝľîḓè"/>
            <p:cNvSpPr txBox="1"/>
            <p:nvPr/>
          </p:nvSpPr>
          <p:spPr>
            <a:xfrm>
              <a:off x="4882719" y="3233565"/>
              <a:ext cx="6791198" cy="8011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dirty="0"/>
                <a:t>存在问题</a:t>
              </a:r>
              <a:endParaRPr lang="en-US" altLang="zh-CN" sz="2400" dirty="0"/>
            </a:p>
            <a:p>
              <a:pPr marL="342900" indent="-342900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饥饿 </a:t>
              </a:r>
              <a:r>
                <a:rPr lang="en-US" altLang="zh-CN" sz="2400" dirty="0"/>
                <a:t>——</a:t>
              </a:r>
              <a:r>
                <a:rPr lang="zh-CN" altLang="en-US" sz="2400" dirty="0"/>
                <a:t>低优先级的进程可能永远得不到运行</a:t>
              </a:r>
            </a:p>
          </p:txBody>
        </p:sp>
      </p:grpSp>
      <p:grpSp>
        <p:nvGrpSpPr>
          <p:cNvPr id="42" name="ïSlíḍê"/>
          <p:cNvGrpSpPr/>
          <p:nvPr/>
        </p:nvGrpSpPr>
        <p:grpSpPr>
          <a:xfrm>
            <a:off x="4396037" y="4451663"/>
            <a:ext cx="7637467" cy="1311067"/>
            <a:chOff x="4136995" y="4714289"/>
            <a:chExt cx="7637467" cy="1311067"/>
          </a:xfrm>
        </p:grpSpPr>
        <p:sp>
          <p:nvSpPr>
            <p:cNvPr id="44" name="ïsľíḓê"/>
            <p:cNvSpPr/>
            <p:nvPr/>
          </p:nvSpPr>
          <p:spPr>
            <a:xfrm>
              <a:off x="4136995" y="5187860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íṧļîḋê"/>
            <p:cNvSpPr txBox="1"/>
            <p:nvPr/>
          </p:nvSpPr>
          <p:spPr>
            <a:xfrm>
              <a:off x="4882717" y="4714289"/>
              <a:ext cx="6891745" cy="13110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ts val="600"/>
                </a:spcBef>
                <a:defRPr/>
              </a:pPr>
              <a:r>
                <a:rPr lang="zh-CN" altLang="en-US" sz="2400" dirty="0"/>
                <a:t>解决方法</a:t>
              </a:r>
              <a:endParaRPr lang="en-US" altLang="zh-CN" sz="2400" dirty="0"/>
            </a:p>
            <a:p>
              <a:pPr marL="342900" indent="-342900">
                <a:spcBef>
                  <a:spcPts val="6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  <a:defRPr/>
              </a:pPr>
              <a:r>
                <a:rPr lang="zh-CN" altLang="en-US" sz="2400" dirty="0"/>
                <a:t>老化 </a:t>
              </a:r>
              <a:r>
                <a:rPr lang="en-US" altLang="zh-CN" sz="2400" dirty="0"/>
                <a:t>—— </a:t>
              </a:r>
              <a:r>
                <a:rPr lang="zh-CN" altLang="en-US" sz="2400" dirty="0"/>
                <a:t>视进程等待时间的延长提高其优先数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高响应比优先调度算法（</a:t>
            </a:r>
            <a:r>
              <a:rPr lang="en-US" altLang="zh-CN" sz="2800" b="1" dirty="0">
                <a:solidFill>
                  <a:schemeClr val="bg1"/>
                </a:solidFill>
              </a:rPr>
              <a:t>PR</a:t>
            </a:r>
            <a:r>
              <a:rPr lang="zh-CN" altLang="en-US" sz="2800" b="1" dirty="0">
                <a:solidFill>
                  <a:schemeClr val="bg1"/>
                </a:solidFill>
              </a:rPr>
              <a:t>的特例）</a:t>
            </a:r>
          </a:p>
        </p:txBody>
      </p:sp>
      <p:sp>
        <p:nvSpPr>
          <p:cNvPr id="85" name="内容占位符 2"/>
          <p:cNvSpPr txBox="1"/>
          <p:nvPr/>
        </p:nvSpPr>
        <p:spPr>
          <a:xfrm>
            <a:off x="1247478" y="1068801"/>
            <a:ext cx="7323522" cy="1071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7995">
              <a:lnSpc>
                <a:spcPct val="13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既考虑作业的等待时间，又考虑作业的运行时间</a:t>
            </a:r>
          </a:p>
        </p:txBody>
      </p:sp>
      <p:sp>
        <p:nvSpPr>
          <p:cNvPr id="86" name="内容占位符 2"/>
          <p:cNvSpPr txBox="1"/>
          <p:nvPr/>
        </p:nvSpPr>
        <p:spPr>
          <a:xfrm>
            <a:off x="1247478" y="1974649"/>
            <a:ext cx="2573361" cy="365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799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</a:rPr>
              <a:t>优先级：</a:t>
            </a:r>
          </a:p>
        </p:txBody>
      </p:sp>
      <p:sp>
        <p:nvSpPr>
          <p:cNvPr id="87" name="内容占位符 2"/>
          <p:cNvSpPr txBox="1"/>
          <p:nvPr/>
        </p:nvSpPr>
        <p:spPr>
          <a:xfrm>
            <a:off x="1247478" y="2974644"/>
            <a:ext cx="2573360" cy="36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799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</a:rPr>
              <a:t>响应比：</a:t>
            </a:r>
          </a:p>
        </p:txBody>
      </p:sp>
      <p:sp>
        <p:nvSpPr>
          <p:cNvPr id="88" name="内容占位符 2"/>
          <p:cNvSpPr txBox="1"/>
          <p:nvPr/>
        </p:nvSpPr>
        <p:spPr>
          <a:xfrm>
            <a:off x="1247478" y="3840029"/>
            <a:ext cx="7323522" cy="343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799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如等待时间相同，取决于运行时间，类似于</a:t>
            </a:r>
            <a:r>
              <a:rPr lang="en-US" altLang="zh-CN" sz="2400" dirty="0"/>
              <a:t>SJF</a:t>
            </a:r>
          </a:p>
        </p:txBody>
      </p:sp>
      <p:sp>
        <p:nvSpPr>
          <p:cNvPr id="90" name="内容占位符 2"/>
          <p:cNvSpPr txBox="1"/>
          <p:nvPr/>
        </p:nvSpPr>
        <p:spPr>
          <a:xfrm>
            <a:off x="1247478" y="4493386"/>
            <a:ext cx="7323522" cy="36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7995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如运行时间相同，取决于等待时间，类似于</a:t>
            </a:r>
            <a:r>
              <a:rPr lang="en-US" altLang="zh-CN" sz="2400" dirty="0"/>
              <a:t>FCFS</a:t>
            </a:r>
          </a:p>
        </p:txBody>
      </p:sp>
      <p:sp>
        <p:nvSpPr>
          <p:cNvPr id="95" name="内容占位符 2"/>
          <p:cNvSpPr txBox="1"/>
          <p:nvPr/>
        </p:nvSpPr>
        <p:spPr>
          <a:xfrm>
            <a:off x="1247478" y="5047865"/>
            <a:ext cx="9272560" cy="7137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7995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长作业可随其等待时间的增加而提高，也可得到服务</a:t>
            </a:r>
          </a:p>
        </p:txBody>
      </p:sp>
      <p:sp>
        <p:nvSpPr>
          <p:cNvPr id="96" name="内容占位符 2"/>
          <p:cNvSpPr txBox="1"/>
          <p:nvPr/>
        </p:nvSpPr>
        <p:spPr>
          <a:xfrm>
            <a:off x="1247478" y="5677059"/>
            <a:ext cx="10213593" cy="5728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7995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缺点：每次调度之前，都需要计算响应比，增加系统开销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176" y="1729281"/>
            <a:ext cx="4463189" cy="84975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176" y="2809105"/>
            <a:ext cx="5444897" cy="80085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时间片轮转</a:t>
            </a:r>
            <a:r>
              <a:rPr lang="en-US" altLang="zh-CN" sz="2800" b="1" dirty="0">
                <a:solidFill>
                  <a:schemeClr val="bg1"/>
                </a:solidFill>
              </a:rPr>
              <a:t>(RR)</a:t>
            </a:r>
            <a:r>
              <a:rPr lang="zh-CN" altLang="en-US" sz="2800" b="1" dirty="0">
                <a:solidFill>
                  <a:schemeClr val="bg1"/>
                </a:solidFill>
              </a:rPr>
              <a:t>调度算法</a:t>
            </a:r>
          </a:p>
        </p:txBody>
      </p:sp>
      <p:grpSp>
        <p:nvGrpSpPr>
          <p:cNvPr id="58" name="21764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40631" y="1102952"/>
            <a:ext cx="11510737" cy="4492298"/>
            <a:chOff x="673100" y="1929384"/>
            <a:chExt cx="11510737" cy="4492298"/>
          </a:xfrm>
        </p:grpSpPr>
        <p:sp>
          <p:nvSpPr>
            <p:cNvPr id="59" name="ïsḷîḋê"/>
            <p:cNvSpPr/>
            <p:nvPr/>
          </p:nvSpPr>
          <p:spPr>
            <a:xfrm>
              <a:off x="673100" y="1929384"/>
              <a:ext cx="10845800" cy="2125980"/>
            </a:xfrm>
            <a:prstGeom prst="rightArrow">
              <a:avLst>
                <a:gd name="adj1" fmla="val 50000"/>
                <a:gd name="adj2" fmla="val 422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ïṩḻíḑe"/>
            <p:cNvSpPr/>
            <p:nvPr/>
          </p:nvSpPr>
          <p:spPr>
            <a:xfrm rot="2700000">
              <a:off x="1148317" y="2189617"/>
              <a:ext cx="1605516" cy="1605516"/>
            </a:xfrm>
            <a:custGeom>
              <a:avLst/>
              <a:gdLst>
                <a:gd name="connsiteX0" fmla="*/ 135628 w 1605516"/>
                <a:gd name="connsiteY0" fmla="*/ 135628 h 1605516"/>
                <a:gd name="connsiteX1" fmla="*/ 463063 w 1605516"/>
                <a:gd name="connsiteY1" fmla="*/ 0 h 1605516"/>
                <a:gd name="connsiteX2" fmla="*/ 1142453 w 1605516"/>
                <a:gd name="connsiteY2" fmla="*/ 0 h 1605516"/>
                <a:gd name="connsiteX3" fmla="*/ 1605516 w 1605516"/>
                <a:gd name="connsiteY3" fmla="*/ 463063 h 1605516"/>
                <a:gd name="connsiteX4" fmla="*/ 1605516 w 1605516"/>
                <a:gd name="connsiteY4" fmla="*/ 1142453 h 1605516"/>
                <a:gd name="connsiteX5" fmla="*/ 1142453 w 1605516"/>
                <a:gd name="connsiteY5" fmla="*/ 1605516 h 1605516"/>
                <a:gd name="connsiteX6" fmla="*/ 463063 w 1605516"/>
                <a:gd name="connsiteY6" fmla="*/ 1605516 h 1605516"/>
                <a:gd name="connsiteX7" fmla="*/ 282818 w 1605516"/>
                <a:gd name="connsiteY7" fmla="*/ 1569126 h 1605516"/>
                <a:gd name="connsiteX8" fmla="*/ 247355 w 1605516"/>
                <a:gd name="connsiteY8" fmla="*/ 1549878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637 w 1605516"/>
                <a:gd name="connsiteY14" fmla="*/ 1358159 h 1605516"/>
                <a:gd name="connsiteX15" fmla="*/ 36390 w 1605516"/>
                <a:gd name="connsiteY15" fmla="*/ 1322698 h 1605516"/>
                <a:gd name="connsiteX16" fmla="*/ 0 w 1605516"/>
                <a:gd name="connsiteY16" fmla="*/ 1142453 h 1605516"/>
                <a:gd name="connsiteX17" fmla="*/ 0 w 1605516"/>
                <a:gd name="connsiteY17" fmla="*/ 463063 h 1605516"/>
                <a:gd name="connsiteX18" fmla="*/ 135628 w 1605516"/>
                <a:gd name="connsiteY18" fmla="*/ 135628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628" y="135628"/>
                  </a:moveTo>
                  <a:cubicBezTo>
                    <a:pt x="219426" y="51830"/>
                    <a:pt x="335192" y="0"/>
                    <a:pt x="463063" y="0"/>
                  </a:cubicBezTo>
                  <a:lnTo>
                    <a:pt x="1142453" y="0"/>
                  </a:lnTo>
                  <a:cubicBezTo>
                    <a:pt x="1398196" y="0"/>
                    <a:pt x="1605516" y="207320"/>
                    <a:pt x="1605516" y="463063"/>
                  </a:cubicBezTo>
                  <a:lnTo>
                    <a:pt x="1605516" y="1142453"/>
                  </a:lnTo>
                  <a:cubicBezTo>
                    <a:pt x="1605516" y="1398196"/>
                    <a:pt x="1398196" y="1605516"/>
                    <a:pt x="1142453" y="1605516"/>
                  </a:cubicBezTo>
                  <a:lnTo>
                    <a:pt x="463063" y="1605516"/>
                  </a:lnTo>
                  <a:cubicBezTo>
                    <a:pt x="399127" y="1605516"/>
                    <a:pt x="338218" y="1592559"/>
                    <a:pt x="282818" y="1569126"/>
                  </a:cubicBezTo>
                  <a:lnTo>
                    <a:pt x="247355" y="1549878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637" y="1358159"/>
                  </a:lnTo>
                  <a:lnTo>
                    <a:pt x="36390" y="1322698"/>
                  </a:lnTo>
                  <a:cubicBezTo>
                    <a:pt x="12957" y="1267298"/>
                    <a:pt x="0" y="1206389"/>
                    <a:pt x="0" y="1142453"/>
                  </a:cubicBezTo>
                  <a:lnTo>
                    <a:pt x="0" y="463063"/>
                  </a:lnTo>
                  <a:cubicBezTo>
                    <a:pt x="0" y="335192"/>
                    <a:pt x="51830" y="219426"/>
                    <a:pt x="135628" y="1356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1" name="is1íḑe"/>
            <p:cNvSpPr/>
            <p:nvPr/>
          </p:nvSpPr>
          <p:spPr>
            <a:xfrm rot="2700000">
              <a:off x="3911600" y="2189617"/>
              <a:ext cx="1605516" cy="1605516"/>
            </a:xfrm>
            <a:custGeom>
              <a:avLst/>
              <a:gdLst>
                <a:gd name="connsiteX0" fmla="*/ 135459 w 1605516"/>
                <a:gd name="connsiteY0" fmla="*/ 135459 h 1605516"/>
                <a:gd name="connsiteX1" fmla="*/ 462485 w 1605516"/>
                <a:gd name="connsiteY1" fmla="*/ 0 h 1605516"/>
                <a:gd name="connsiteX2" fmla="*/ 1143031 w 1605516"/>
                <a:gd name="connsiteY2" fmla="*/ 0 h 1605516"/>
                <a:gd name="connsiteX3" fmla="*/ 1605516 w 1605516"/>
                <a:gd name="connsiteY3" fmla="*/ 462485 h 1605516"/>
                <a:gd name="connsiteX4" fmla="*/ 1605516 w 1605516"/>
                <a:gd name="connsiteY4" fmla="*/ 1143031 h 1605516"/>
                <a:gd name="connsiteX5" fmla="*/ 1143031 w 1605516"/>
                <a:gd name="connsiteY5" fmla="*/ 1605516 h 1605516"/>
                <a:gd name="connsiteX6" fmla="*/ 462485 w 1605516"/>
                <a:gd name="connsiteY6" fmla="*/ 1605516 h 1605516"/>
                <a:gd name="connsiteX7" fmla="*/ 282465 w 1605516"/>
                <a:gd name="connsiteY7" fmla="*/ 1569172 h 1605516"/>
                <a:gd name="connsiteX8" fmla="*/ 247202 w 1605516"/>
                <a:gd name="connsiteY8" fmla="*/ 1550031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484 w 1605516"/>
                <a:gd name="connsiteY14" fmla="*/ 1358313 h 1605516"/>
                <a:gd name="connsiteX15" fmla="*/ 36345 w 1605516"/>
                <a:gd name="connsiteY15" fmla="*/ 1323051 h 1605516"/>
                <a:gd name="connsiteX16" fmla="*/ 0 w 1605516"/>
                <a:gd name="connsiteY16" fmla="*/ 1143031 h 1605516"/>
                <a:gd name="connsiteX17" fmla="*/ 0 w 1605516"/>
                <a:gd name="connsiteY17" fmla="*/ 462485 h 1605516"/>
                <a:gd name="connsiteX18" fmla="*/ 135459 w 1605516"/>
                <a:gd name="connsiteY18" fmla="*/ 135459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59" y="135459"/>
                  </a:moveTo>
                  <a:cubicBezTo>
                    <a:pt x="219152" y="51765"/>
                    <a:pt x="334773" y="0"/>
                    <a:pt x="462485" y="0"/>
                  </a:cubicBezTo>
                  <a:lnTo>
                    <a:pt x="1143031" y="0"/>
                  </a:lnTo>
                  <a:cubicBezTo>
                    <a:pt x="1398454" y="0"/>
                    <a:pt x="1605516" y="207062"/>
                    <a:pt x="1605516" y="462485"/>
                  </a:cubicBezTo>
                  <a:lnTo>
                    <a:pt x="1605516" y="1143031"/>
                  </a:lnTo>
                  <a:cubicBezTo>
                    <a:pt x="1605516" y="1398454"/>
                    <a:pt x="1398454" y="1605516"/>
                    <a:pt x="1143031" y="1605516"/>
                  </a:cubicBezTo>
                  <a:lnTo>
                    <a:pt x="462485" y="1605516"/>
                  </a:lnTo>
                  <a:cubicBezTo>
                    <a:pt x="398629" y="1605516"/>
                    <a:pt x="337796" y="1592575"/>
                    <a:pt x="282465" y="1569172"/>
                  </a:cubicBezTo>
                  <a:lnTo>
                    <a:pt x="247202" y="1550031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484" y="1358313"/>
                  </a:lnTo>
                  <a:lnTo>
                    <a:pt x="36345" y="1323051"/>
                  </a:lnTo>
                  <a:cubicBezTo>
                    <a:pt x="12941" y="1267720"/>
                    <a:pt x="0" y="1206887"/>
                    <a:pt x="0" y="1143031"/>
                  </a:cubicBezTo>
                  <a:lnTo>
                    <a:pt x="0" y="462485"/>
                  </a:lnTo>
                  <a:cubicBezTo>
                    <a:pt x="0" y="334773"/>
                    <a:pt x="51765" y="219152"/>
                    <a:pt x="135459" y="135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íṡ1ïḋé"/>
            <p:cNvSpPr/>
            <p:nvPr/>
          </p:nvSpPr>
          <p:spPr>
            <a:xfrm rot="2700000">
              <a:off x="6674883" y="2189617"/>
              <a:ext cx="1605516" cy="1605516"/>
            </a:xfrm>
            <a:custGeom>
              <a:avLst/>
              <a:gdLst>
                <a:gd name="connsiteX0" fmla="*/ 135431 w 1605516"/>
                <a:gd name="connsiteY0" fmla="*/ 135431 h 1605516"/>
                <a:gd name="connsiteX1" fmla="*/ 462389 w 1605516"/>
                <a:gd name="connsiteY1" fmla="*/ 0 h 1605516"/>
                <a:gd name="connsiteX2" fmla="*/ 1143127 w 1605516"/>
                <a:gd name="connsiteY2" fmla="*/ 0 h 1605516"/>
                <a:gd name="connsiteX3" fmla="*/ 1605516 w 1605516"/>
                <a:gd name="connsiteY3" fmla="*/ 462389 h 1605516"/>
                <a:gd name="connsiteX4" fmla="*/ 1605516 w 1605516"/>
                <a:gd name="connsiteY4" fmla="*/ 1143127 h 1605516"/>
                <a:gd name="connsiteX5" fmla="*/ 1143127 w 1605516"/>
                <a:gd name="connsiteY5" fmla="*/ 1605516 h 1605516"/>
                <a:gd name="connsiteX6" fmla="*/ 462389 w 1605516"/>
                <a:gd name="connsiteY6" fmla="*/ 1605516 h 1605516"/>
                <a:gd name="connsiteX7" fmla="*/ 282407 w 1605516"/>
                <a:gd name="connsiteY7" fmla="*/ 1569179 h 1605516"/>
                <a:gd name="connsiteX8" fmla="*/ 247177 w 1605516"/>
                <a:gd name="connsiteY8" fmla="*/ 1550057 h 1605516"/>
                <a:gd name="connsiteX9" fmla="*/ 706899 w 1605516"/>
                <a:gd name="connsiteY9" fmla="*/ 1090335 h 1605516"/>
                <a:gd name="connsiteX10" fmla="*/ 802758 w 1605516"/>
                <a:gd name="connsiteY10" fmla="*/ 1186194 h 1605516"/>
                <a:gd name="connsiteX11" fmla="*/ 802758 w 1605516"/>
                <a:gd name="connsiteY11" fmla="*/ 802758 h 1605516"/>
                <a:gd name="connsiteX12" fmla="*/ 419322 w 1605516"/>
                <a:gd name="connsiteY12" fmla="*/ 802758 h 1605516"/>
                <a:gd name="connsiteX13" fmla="*/ 515181 w 1605516"/>
                <a:gd name="connsiteY13" fmla="*/ 898617 h 1605516"/>
                <a:gd name="connsiteX14" fmla="*/ 55459 w 1605516"/>
                <a:gd name="connsiteY14" fmla="*/ 1358339 h 1605516"/>
                <a:gd name="connsiteX15" fmla="*/ 36337 w 1605516"/>
                <a:gd name="connsiteY15" fmla="*/ 1323109 h 1605516"/>
                <a:gd name="connsiteX16" fmla="*/ 0 w 1605516"/>
                <a:gd name="connsiteY16" fmla="*/ 1143127 h 1605516"/>
                <a:gd name="connsiteX17" fmla="*/ 0 w 1605516"/>
                <a:gd name="connsiteY17" fmla="*/ 462389 h 1605516"/>
                <a:gd name="connsiteX18" fmla="*/ 135431 w 1605516"/>
                <a:gd name="connsiteY18" fmla="*/ 135431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31" y="135431"/>
                  </a:moveTo>
                  <a:cubicBezTo>
                    <a:pt x="219107" y="51755"/>
                    <a:pt x="334704" y="0"/>
                    <a:pt x="462389" y="0"/>
                  </a:cubicBezTo>
                  <a:lnTo>
                    <a:pt x="1143127" y="0"/>
                  </a:lnTo>
                  <a:cubicBezTo>
                    <a:pt x="1398497" y="0"/>
                    <a:pt x="1605516" y="207019"/>
                    <a:pt x="1605516" y="462389"/>
                  </a:cubicBezTo>
                  <a:lnTo>
                    <a:pt x="1605516" y="1143127"/>
                  </a:lnTo>
                  <a:cubicBezTo>
                    <a:pt x="1605516" y="1398497"/>
                    <a:pt x="1398497" y="1605516"/>
                    <a:pt x="1143127" y="1605516"/>
                  </a:cubicBezTo>
                  <a:lnTo>
                    <a:pt x="462389" y="1605516"/>
                  </a:lnTo>
                  <a:cubicBezTo>
                    <a:pt x="398546" y="1605516"/>
                    <a:pt x="337726" y="1592577"/>
                    <a:pt x="282407" y="1569179"/>
                  </a:cubicBezTo>
                  <a:lnTo>
                    <a:pt x="247177" y="1550057"/>
                  </a:lnTo>
                  <a:lnTo>
                    <a:pt x="706899" y="1090335"/>
                  </a:lnTo>
                  <a:lnTo>
                    <a:pt x="802758" y="1186194"/>
                  </a:lnTo>
                  <a:lnTo>
                    <a:pt x="802758" y="802758"/>
                  </a:lnTo>
                  <a:lnTo>
                    <a:pt x="419322" y="802758"/>
                  </a:lnTo>
                  <a:lnTo>
                    <a:pt x="515181" y="898617"/>
                  </a:lnTo>
                  <a:lnTo>
                    <a:pt x="55459" y="1358339"/>
                  </a:lnTo>
                  <a:lnTo>
                    <a:pt x="36337" y="1323109"/>
                  </a:lnTo>
                  <a:cubicBezTo>
                    <a:pt x="12939" y="1267790"/>
                    <a:pt x="0" y="1206970"/>
                    <a:pt x="0" y="1143127"/>
                  </a:cubicBezTo>
                  <a:lnTo>
                    <a:pt x="0" y="462389"/>
                  </a:lnTo>
                  <a:cubicBezTo>
                    <a:pt x="0" y="334704"/>
                    <a:pt x="51755" y="219107"/>
                    <a:pt x="135431" y="13543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3" name="îṡlíḓè"/>
            <p:cNvSpPr/>
            <p:nvPr/>
          </p:nvSpPr>
          <p:spPr>
            <a:xfrm rot="2700000">
              <a:off x="9438167" y="2189617"/>
              <a:ext cx="1605516" cy="1605516"/>
            </a:xfrm>
            <a:custGeom>
              <a:avLst/>
              <a:gdLst>
                <a:gd name="connsiteX0" fmla="*/ 135431 w 1605516"/>
                <a:gd name="connsiteY0" fmla="*/ 135431 h 1605516"/>
                <a:gd name="connsiteX1" fmla="*/ 462389 w 1605516"/>
                <a:gd name="connsiteY1" fmla="*/ 0 h 1605516"/>
                <a:gd name="connsiteX2" fmla="*/ 1143127 w 1605516"/>
                <a:gd name="connsiteY2" fmla="*/ 0 h 1605516"/>
                <a:gd name="connsiteX3" fmla="*/ 1605516 w 1605516"/>
                <a:gd name="connsiteY3" fmla="*/ 462389 h 1605516"/>
                <a:gd name="connsiteX4" fmla="*/ 1605516 w 1605516"/>
                <a:gd name="connsiteY4" fmla="*/ 1143127 h 1605516"/>
                <a:gd name="connsiteX5" fmla="*/ 1143127 w 1605516"/>
                <a:gd name="connsiteY5" fmla="*/ 1605516 h 1605516"/>
                <a:gd name="connsiteX6" fmla="*/ 462389 w 1605516"/>
                <a:gd name="connsiteY6" fmla="*/ 1605516 h 1605516"/>
                <a:gd name="connsiteX7" fmla="*/ 282406 w 1605516"/>
                <a:gd name="connsiteY7" fmla="*/ 1569179 h 1605516"/>
                <a:gd name="connsiteX8" fmla="*/ 247176 w 1605516"/>
                <a:gd name="connsiteY8" fmla="*/ 1550057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459 w 1605516"/>
                <a:gd name="connsiteY14" fmla="*/ 1358338 h 1605516"/>
                <a:gd name="connsiteX15" fmla="*/ 36337 w 1605516"/>
                <a:gd name="connsiteY15" fmla="*/ 1323110 h 1605516"/>
                <a:gd name="connsiteX16" fmla="*/ 0 w 1605516"/>
                <a:gd name="connsiteY16" fmla="*/ 1143127 h 1605516"/>
                <a:gd name="connsiteX17" fmla="*/ 0 w 1605516"/>
                <a:gd name="connsiteY17" fmla="*/ 462389 h 1605516"/>
                <a:gd name="connsiteX18" fmla="*/ 135431 w 1605516"/>
                <a:gd name="connsiteY18" fmla="*/ 135431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31" y="135431"/>
                  </a:moveTo>
                  <a:cubicBezTo>
                    <a:pt x="219107" y="51755"/>
                    <a:pt x="334704" y="0"/>
                    <a:pt x="462389" y="0"/>
                  </a:cubicBezTo>
                  <a:lnTo>
                    <a:pt x="1143127" y="0"/>
                  </a:lnTo>
                  <a:cubicBezTo>
                    <a:pt x="1398497" y="0"/>
                    <a:pt x="1605516" y="207019"/>
                    <a:pt x="1605516" y="462389"/>
                  </a:cubicBezTo>
                  <a:lnTo>
                    <a:pt x="1605516" y="1143127"/>
                  </a:lnTo>
                  <a:cubicBezTo>
                    <a:pt x="1605516" y="1398497"/>
                    <a:pt x="1398497" y="1605516"/>
                    <a:pt x="1143127" y="1605516"/>
                  </a:cubicBezTo>
                  <a:lnTo>
                    <a:pt x="462389" y="1605516"/>
                  </a:lnTo>
                  <a:cubicBezTo>
                    <a:pt x="398547" y="1605516"/>
                    <a:pt x="337726" y="1592577"/>
                    <a:pt x="282406" y="1569179"/>
                  </a:cubicBezTo>
                  <a:lnTo>
                    <a:pt x="247176" y="1550057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459" y="1358338"/>
                  </a:lnTo>
                  <a:lnTo>
                    <a:pt x="36337" y="1323110"/>
                  </a:lnTo>
                  <a:cubicBezTo>
                    <a:pt x="12939" y="1267790"/>
                    <a:pt x="0" y="1206969"/>
                    <a:pt x="0" y="1143127"/>
                  </a:cubicBezTo>
                  <a:lnTo>
                    <a:pt x="0" y="462389"/>
                  </a:lnTo>
                  <a:cubicBezTo>
                    <a:pt x="0" y="334704"/>
                    <a:pt x="51755" y="219107"/>
                    <a:pt x="135431" y="1354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5" name="isľîdê"/>
            <p:cNvSpPr txBox="1"/>
            <p:nvPr/>
          </p:nvSpPr>
          <p:spPr>
            <a:xfrm>
              <a:off x="873884" y="4127645"/>
              <a:ext cx="2091530" cy="19314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20000"/>
                </a:lnSpc>
                <a:buClr>
                  <a:srgbClr val="FF0000"/>
                </a:buClr>
              </a:pPr>
              <a:r>
                <a:rPr lang="zh-CN" altLang="en-US" sz="2400" dirty="0"/>
                <a:t>专为分时系统设计，类似于</a:t>
              </a:r>
              <a:r>
                <a:rPr lang="en-US" altLang="zh-CN" sz="2400" dirty="0"/>
                <a:t>FCFS</a:t>
              </a:r>
              <a:r>
                <a:rPr lang="zh-CN" altLang="en-US" sz="2400" dirty="0"/>
                <a:t>，但增加了抢占</a:t>
              </a:r>
            </a:p>
          </p:txBody>
        </p:sp>
        <p:sp>
          <p:nvSpPr>
            <p:cNvPr id="69" name="îṣḻidé"/>
            <p:cNvSpPr txBox="1"/>
            <p:nvPr/>
          </p:nvSpPr>
          <p:spPr>
            <a:xfrm>
              <a:off x="1960664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01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0" name="ïŝ1ïḋè"/>
            <p:cNvSpPr txBox="1"/>
            <p:nvPr/>
          </p:nvSpPr>
          <p:spPr>
            <a:xfrm>
              <a:off x="4741597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02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1" name="í$lîdé"/>
            <p:cNvSpPr txBox="1"/>
            <p:nvPr/>
          </p:nvSpPr>
          <p:spPr>
            <a:xfrm>
              <a:off x="7522530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03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2" name="išḻïďè"/>
            <p:cNvSpPr txBox="1"/>
            <p:nvPr/>
          </p:nvSpPr>
          <p:spPr>
            <a:xfrm>
              <a:off x="10303464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04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77" name="isľîdê"/>
            <p:cNvSpPr txBox="1"/>
            <p:nvPr/>
          </p:nvSpPr>
          <p:spPr>
            <a:xfrm>
              <a:off x="3458154" y="4151139"/>
              <a:ext cx="2391476" cy="22705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sz="2400" dirty="0"/>
                <a:t>时间片</a:t>
              </a:r>
            </a:p>
            <a:p>
              <a:pPr marL="342900" indent="-34290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2200" dirty="0"/>
                <a:t>小单位的</a:t>
              </a:r>
              <a:r>
                <a:rPr lang="en-US" altLang="zh-CN" sz="2200" dirty="0"/>
                <a:t>CPU</a:t>
              </a:r>
              <a:r>
                <a:rPr lang="zh-CN" altLang="en-US" sz="2200" dirty="0"/>
                <a:t>时间，通常为</a:t>
              </a:r>
              <a:r>
                <a:rPr lang="en-US" altLang="zh-CN" sz="2200" dirty="0"/>
                <a:t>10~100</a:t>
              </a:r>
              <a:r>
                <a:rPr lang="zh-CN" altLang="en-US" sz="2200" dirty="0"/>
                <a:t>毫秒</a:t>
              </a:r>
            </a:p>
          </p:txBody>
        </p:sp>
        <p:sp>
          <p:nvSpPr>
            <p:cNvPr id="78" name="isľîdê"/>
            <p:cNvSpPr txBox="1"/>
            <p:nvPr/>
          </p:nvSpPr>
          <p:spPr>
            <a:xfrm>
              <a:off x="6015106" y="4159915"/>
              <a:ext cx="2893652" cy="1461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20000"/>
                </a:lnSpc>
                <a:buClr>
                  <a:srgbClr val="0000FF"/>
                </a:buClr>
              </a:pPr>
              <a:r>
                <a:rPr lang="zh-CN" altLang="en-US" sz="2400" dirty="0"/>
                <a:t>为每个进程分配不超过一个时间片的</a:t>
              </a:r>
              <a:r>
                <a:rPr lang="en-US" altLang="zh-CN" sz="2400" dirty="0"/>
                <a:t>CPU</a:t>
              </a:r>
              <a:r>
                <a:rPr lang="zh-CN" altLang="en-US" sz="2400" dirty="0"/>
                <a:t>。</a:t>
              </a:r>
              <a:r>
                <a:rPr lang="zh-CN" altLang="en-US" sz="2400" dirty="0">
                  <a:solidFill>
                    <a:srgbClr val="FF0000"/>
                  </a:solidFill>
                </a:rPr>
                <a:t>时间片用完后，该进程将被抢占并插入就绪队列末尾，循环执行</a:t>
              </a:r>
            </a:p>
          </p:txBody>
        </p:sp>
        <p:sp>
          <p:nvSpPr>
            <p:cNvPr id="79" name="isľîdê"/>
            <p:cNvSpPr txBox="1"/>
            <p:nvPr/>
          </p:nvSpPr>
          <p:spPr>
            <a:xfrm>
              <a:off x="8979319" y="4151140"/>
              <a:ext cx="3204518" cy="1461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>
                <a:lnSpc>
                  <a:spcPct val="120000"/>
                </a:lnSpc>
                <a:buClr>
                  <a:srgbClr val="0000FF"/>
                </a:buClr>
              </a:pPr>
              <a:r>
                <a:rPr lang="zh-CN" altLang="en-US" sz="2400" dirty="0"/>
                <a:t>假定就绪队列中有</a:t>
              </a:r>
              <a:r>
                <a:rPr lang="en-US" altLang="zh-CN" sz="2400" dirty="0"/>
                <a:t>n</a:t>
              </a:r>
              <a:r>
                <a:rPr lang="zh-CN" altLang="en-US" sz="2400" dirty="0"/>
                <a:t>个进程、时间片为</a:t>
              </a:r>
              <a:r>
                <a:rPr lang="en-US" altLang="zh-CN" sz="2400" dirty="0"/>
                <a:t>q, </a:t>
              </a:r>
              <a:r>
                <a:rPr lang="zh-CN" altLang="en-US" sz="2400" dirty="0"/>
                <a:t>则每个进程每次得到</a:t>
              </a:r>
              <a:r>
                <a:rPr lang="en-US" altLang="zh-CN" sz="2400" dirty="0"/>
                <a:t>1/n</a:t>
              </a:r>
              <a:r>
                <a:rPr lang="zh-CN" altLang="en-US" sz="2400" dirty="0"/>
                <a:t>的、不超过</a:t>
              </a:r>
              <a:r>
                <a:rPr lang="en-US" altLang="zh-CN" sz="2400" dirty="0"/>
                <a:t>q</a:t>
              </a:r>
              <a:r>
                <a:rPr lang="zh-CN" altLang="en-US" sz="2400" dirty="0"/>
                <a:t>单位的成块</a:t>
              </a:r>
              <a:r>
                <a:rPr lang="en-US" altLang="zh-CN" sz="2400" dirty="0"/>
                <a:t>CPU</a:t>
              </a:r>
              <a:r>
                <a:rPr lang="zh-CN" altLang="en-US" sz="2400" dirty="0"/>
                <a:t>时间，没有任何一个进程的等待时间会超过</a:t>
              </a:r>
              <a:r>
                <a:rPr lang="en-US" altLang="zh-CN" sz="2400" dirty="0"/>
                <a:t>(n-1) q</a:t>
              </a:r>
              <a:r>
                <a:rPr lang="zh-CN" altLang="en-US" sz="2400" dirty="0"/>
                <a:t>单位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时间片为</a:t>
            </a:r>
            <a:r>
              <a:rPr lang="en-US" altLang="zh-CN" sz="2800" b="1" dirty="0">
                <a:solidFill>
                  <a:schemeClr val="bg1"/>
                </a:solidFill>
              </a:rPr>
              <a:t>20</a:t>
            </a:r>
            <a:r>
              <a:rPr lang="zh-CN" altLang="en-US" sz="2800" b="1" dirty="0">
                <a:solidFill>
                  <a:schemeClr val="bg1"/>
                </a:solidFill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</a:rPr>
              <a:t>RR</a:t>
            </a:r>
            <a:r>
              <a:rPr lang="zh-CN" altLang="en-US" sz="2800" b="1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71729" y="1407861"/>
            <a:ext cx="3884862" cy="22675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dirty="0"/>
              <a:t>进程	</a:t>
            </a:r>
            <a:r>
              <a:rPr lang="en-US" altLang="zh-CN" sz="2400" dirty="0"/>
              <a:t>	</a:t>
            </a:r>
            <a:r>
              <a:rPr lang="zh-CN" altLang="en-US" sz="2400" dirty="0"/>
              <a:t>运行时间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400" dirty="0"/>
              <a:t>P1		23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400" dirty="0"/>
              <a:t>P2	 	17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400" dirty="0"/>
              <a:t>P3		46</a:t>
            </a:r>
          </a:p>
          <a:p>
            <a:pPr>
              <a:lnSpc>
                <a:spcPct val="120000"/>
              </a:lnSpc>
              <a:buClr>
                <a:srgbClr val="FF0000"/>
              </a:buClr>
              <a:defRPr/>
            </a:pPr>
            <a:r>
              <a:rPr lang="en-US" altLang="zh-CN" sz="2400" dirty="0"/>
              <a:t>P4	 	24</a:t>
            </a:r>
          </a:p>
        </p:txBody>
      </p:sp>
      <p:sp>
        <p:nvSpPr>
          <p:cNvPr id="26" name="内容占位符 2"/>
          <p:cNvSpPr txBox="1"/>
          <p:nvPr/>
        </p:nvSpPr>
        <p:spPr>
          <a:xfrm>
            <a:off x="4712930" y="1234507"/>
            <a:ext cx="2507776" cy="600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7995">
              <a:lnSpc>
                <a:spcPct val="13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Gantt</a:t>
            </a:r>
            <a:r>
              <a:rPr lang="zh-CN" altLang="en-US" sz="2400" dirty="0"/>
              <a:t>图如下：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669056" y="2076572"/>
            <a:ext cx="7288139" cy="1483400"/>
            <a:chOff x="1578266" y="4039154"/>
            <a:chExt cx="4858579" cy="988897"/>
          </a:xfrm>
          <a:solidFill>
            <a:srgbClr val="FFFF00"/>
          </a:solidFill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698625" y="4039154"/>
              <a:ext cx="563880" cy="6096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600" dirty="0"/>
                <a:t>P</a:t>
              </a:r>
              <a:r>
                <a:rPr lang="en-US" altLang="zh-CN" sz="2600" baseline="-25000" dirty="0"/>
                <a:t>1</a:t>
              </a:r>
              <a:endParaRPr lang="en-US" altLang="zh-CN" sz="2600" dirty="0"/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262505" y="4039154"/>
              <a:ext cx="563880" cy="6096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600" dirty="0"/>
                <a:t>P</a:t>
              </a:r>
              <a:r>
                <a:rPr lang="en-US" altLang="zh-CN" sz="2600" baseline="-25000" dirty="0"/>
                <a:t>2</a:t>
              </a:r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auto">
            <a:xfrm>
              <a:off x="2826385" y="4039154"/>
              <a:ext cx="563880" cy="6096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3</a:t>
              </a:r>
            </a:p>
          </p:txBody>
        </p:sp>
        <p:sp>
          <p:nvSpPr>
            <p:cNvPr id="41" name="Rectangle 7"/>
            <p:cNvSpPr>
              <a:spLocks noChangeArrowheads="1"/>
            </p:cNvSpPr>
            <p:nvPr/>
          </p:nvSpPr>
          <p:spPr bwMode="auto">
            <a:xfrm>
              <a:off x="3390265" y="4039154"/>
              <a:ext cx="563880" cy="6096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4</a:t>
              </a: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3954145" y="4039154"/>
              <a:ext cx="563880" cy="6096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1</a:t>
              </a: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4518025" y="4039154"/>
              <a:ext cx="563880" cy="6096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3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5081905" y="4039154"/>
              <a:ext cx="563880" cy="6096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600"/>
                <a:t>P</a:t>
              </a:r>
              <a:r>
                <a:rPr lang="en-US" altLang="zh-CN" sz="2600" baseline="-25000"/>
                <a:t>4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5645785" y="4039154"/>
              <a:ext cx="563880" cy="6096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600" dirty="0"/>
                <a:t>P</a:t>
              </a:r>
              <a:r>
                <a:rPr lang="en-US" altLang="zh-CN" sz="2600" baseline="-25000" dirty="0"/>
                <a:t>3</a:t>
              </a: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1578266" y="4699768"/>
              <a:ext cx="247067" cy="328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0</a:t>
              </a: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2049686" y="4699768"/>
              <a:ext cx="371028" cy="328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20</a:t>
              </a:r>
            </a:p>
          </p:txBody>
        </p:sp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2583086" y="4699768"/>
              <a:ext cx="371028" cy="328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37</a:t>
              </a: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3186336" y="4699768"/>
              <a:ext cx="371028" cy="328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/>
                <a:t>57</a:t>
              </a:r>
            </a:p>
          </p:txBody>
        </p:sp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3802285" y="4699768"/>
              <a:ext cx="371028" cy="328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77</a:t>
              </a:r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4334098" y="4698180"/>
              <a:ext cx="371028" cy="328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80</a:t>
              </a:r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4807900" y="4698180"/>
              <a:ext cx="494989" cy="328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100</a:t>
              </a: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5414325" y="4698180"/>
              <a:ext cx="494989" cy="328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104</a:t>
              </a: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958355" y="4698180"/>
              <a:ext cx="478490" cy="3282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600" dirty="0"/>
                <a:t>110</a:t>
              </a:r>
            </a:p>
          </p:txBody>
        </p:sp>
      </p:grpSp>
      <p:sp>
        <p:nvSpPr>
          <p:cNvPr id="55" name="内容占位符 2"/>
          <p:cNvSpPr txBox="1"/>
          <p:nvPr/>
        </p:nvSpPr>
        <p:spPr>
          <a:xfrm>
            <a:off x="571728" y="4057606"/>
            <a:ext cx="10951487" cy="1965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7995">
              <a:lnSpc>
                <a:spcPct val="13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/>
              <a:t>平均等待时间：</a:t>
            </a:r>
            <a:r>
              <a:rPr lang="en-US" altLang="zh-CN" sz="2600" dirty="0"/>
              <a:t>(57+20+64+80)/4 = 55.25</a:t>
            </a:r>
          </a:p>
          <a:p>
            <a:pPr indent="-467995">
              <a:lnSpc>
                <a:spcPct val="13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/>
              <a:t>平均响应时间</a:t>
            </a:r>
            <a:r>
              <a:rPr lang="en-US" altLang="zh-CN" sz="2600" dirty="0"/>
              <a:t>: (0+20+37+57)/4= 28.5</a:t>
            </a:r>
          </a:p>
          <a:p>
            <a:pPr indent="-467995">
              <a:lnSpc>
                <a:spcPct val="132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/>
              <a:t>通常，</a:t>
            </a:r>
            <a:r>
              <a:rPr lang="en-US" altLang="zh-CN" sz="2600" dirty="0"/>
              <a:t>RR</a:t>
            </a:r>
            <a:r>
              <a:rPr lang="zh-CN" altLang="en-US" sz="2600" dirty="0"/>
              <a:t>的平均周转时间比</a:t>
            </a:r>
            <a:r>
              <a:rPr lang="en-US" altLang="zh-CN" sz="2600" dirty="0"/>
              <a:t>SJF</a:t>
            </a:r>
            <a:r>
              <a:rPr lang="zh-CN" altLang="en-US" sz="2600" dirty="0"/>
              <a:t>长，但响应时间要短一些</a:t>
            </a:r>
            <a:r>
              <a:rPr lang="en-US" altLang="zh-CN" sz="2600" dirty="0"/>
              <a:t>.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时间片大小的确定</a:t>
            </a:r>
          </a:p>
        </p:txBody>
      </p:sp>
      <p:sp>
        <p:nvSpPr>
          <p:cNvPr id="10" name="íšḻîḋè"/>
          <p:cNvSpPr/>
          <p:nvPr/>
        </p:nvSpPr>
        <p:spPr>
          <a:xfrm>
            <a:off x="1737963" y="3908548"/>
            <a:ext cx="3650781" cy="12797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系统对响应时间的要求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就绪队列中进程的数目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系统的处理能力</a:t>
            </a:r>
          </a:p>
        </p:txBody>
      </p:sp>
      <p:sp>
        <p:nvSpPr>
          <p:cNvPr id="11" name="i$lîďê"/>
          <p:cNvSpPr/>
          <p:nvPr/>
        </p:nvSpPr>
        <p:spPr>
          <a:xfrm>
            <a:off x="1751754" y="3326123"/>
            <a:ext cx="3352906" cy="5788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时间片设置应考虑</a:t>
            </a:r>
          </a:p>
        </p:txBody>
      </p:sp>
      <p:sp>
        <p:nvSpPr>
          <p:cNvPr id="12" name="ïṧḷïḋè"/>
          <p:cNvSpPr/>
          <p:nvPr/>
        </p:nvSpPr>
        <p:spPr>
          <a:xfrm>
            <a:off x="1882380" y="5372121"/>
            <a:ext cx="9454404" cy="6278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一般准则：</a:t>
            </a:r>
            <a:r>
              <a:rPr lang="zh-CN" altLang="en-US" sz="2400" dirty="0"/>
              <a:t>时间片</a:t>
            </a:r>
            <a:r>
              <a:rPr lang="en-US" altLang="zh-CN" sz="2400" dirty="0"/>
              <a:t>/10&gt;</a:t>
            </a:r>
            <a:r>
              <a:rPr lang="zh-CN" altLang="en-US" sz="2400" dirty="0"/>
              <a:t>进程上下文切换时间</a:t>
            </a:r>
          </a:p>
        </p:txBody>
      </p:sp>
      <p:sp>
        <p:nvSpPr>
          <p:cNvPr id="14" name="íšḻíḑê"/>
          <p:cNvSpPr/>
          <p:nvPr/>
        </p:nvSpPr>
        <p:spPr>
          <a:xfrm>
            <a:off x="1793602" y="1348018"/>
            <a:ext cx="7297132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特性</a:t>
            </a:r>
          </a:p>
        </p:txBody>
      </p:sp>
      <p:sp>
        <p:nvSpPr>
          <p:cNvPr id="15" name="îSļiḓè"/>
          <p:cNvSpPr/>
          <p:nvPr/>
        </p:nvSpPr>
        <p:spPr>
          <a:xfrm>
            <a:off x="1110099" y="1236959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ṥḻîḓe"/>
          <p:cNvSpPr/>
          <p:nvPr/>
        </p:nvSpPr>
        <p:spPr>
          <a:xfrm>
            <a:off x="1110098" y="5372122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" name="îşļiḓè"/>
          <p:cNvSpPr/>
          <p:nvPr/>
        </p:nvSpPr>
        <p:spPr>
          <a:xfrm>
            <a:off x="1110098" y="3301619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8" name="îṡḷíďe"/>
          <p:cNvSpPr/>
          <p:nvPr/>
        </p:nvSpPr>
        <p:spPr>
          <a:xfrm>
            <a:off x="1300354" y="1433097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" name="íSlíḋe"/>
          <p:cNvSpPr/>
          <p:nvPr/>
        </p:nvSpPr>
        <p:spPr>
          <a:xfrm>
            <a:off x="1300352" y="3523636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" name="ïśḷïḓe"/>
          <p:cNvSpPr/>
          <p:nvPr/>
        </p:nvSpPr>
        <p:spPr>
          <a:xfrm>
            <a:off x="1329291" y="5561582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" name="íšḻîḋè"/>
          <p:cNvSpPr/>
          <p:nvPr/>
        </p:nvSpPr>
        <p:spPr>
          <a:xfrm>
            <a:off x="1793601" y="1803853"/>
            <a:ext cx="3311059" cy="10420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q </a:t>
            </a:r>
            <a:r>
              <a:rPr lang="zh-CN" altLang="en-US" sz="2200" dirty="0"/>
              <a:t>大  </a:t>
            </a:r>
            <a:r>
              <a:rPr lang="en-US" altLang="zh-CN" sz="2200" dirty="0"/>
              <a:t>FCFS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/>
              <a:t>q </a:t>
            </a:r>
            <a:r>
              <a:rPr lang="zh-CN" altLang="en-US" sz="2200" dirty="0"/>
              <a:t>小 增加上下文切换的时间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6" t="23140" r="28781" b="55464"/>
          <a:stretch>
            <a:fillRect/>
          </a:stretch>
        </p:blipFill>
        <p:spPr bwMode="auto">
          <a:xfrm>
            <a:off x="5388744" y="1433097"/>
            <a:ext cx="6403975" cy="356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RR</a:t>
            </a:r>
            <a:r>
              <a:rPr lang="zh-CN" altLang="en-US" sz="2800" b="1" dirty="0">
                <a:solidFill>
                  <a:schemeClr val="bg1"/>
                </a:solidFill>
              </a:rPr>
              <a:t>例子</a:t>
            </a:r>
          </a:p>
        </p:txBody>
      </p:sp>
      <p:graphicFrame>
        <p:nvGraphicFramePr>
          <p:cNvPr id="23" name="Group 9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69925" y="1321447"/>
          <a:ext cx="10866654" cy="472424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9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4027">
                <a:tc rowSpan="3"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</a:t>
                      </a:r>
                      <a:r>
                        <a:rPr kumimoji="1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作业情况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</a:t>
                      </a:r>
                      <a:endParaRPr kumimoji="1" lang="en-US" altLang="zh-CN" sz="2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时间片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进程名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平均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到达时间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82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服务时间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61">
                <a:tc rowSpan="3"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q=1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完成时间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周转时间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11.8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82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带权周转时间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3.75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3.67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3.25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3.43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829">
                <a:tc rowSpan="3"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完成时间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92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周转时间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8.4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82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zh-CN" altLang="en-US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带权周转时间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2.25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3.25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tc>
                  <a:txBody>
                    <a:bodyPr/>
                    <a:lstStyle>
                      <a:lvl1pP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tx1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kumimoji="1" lang="en-US" altLang="zh-CN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2066" marR="92066" marT="34523" marB="34523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69925" y="1331650"/>
            <a:ext cx="2801244" cy="17755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476238"/>
            <a:ext cx="45001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3.1 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处理机调度概述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114413"/>
            <a:ext cx="368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3.2 </a:t>
            </a:r>
            <a:r>
              <a:rPr lang="zh-CN" altLang="en-US" sz="2400" dirty="0">
                <a:latin typeface="+mj-ea"/>
              </a:rPr>
              <a:t>调度算法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73353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3.3 </a:t>
            </a:r>
            <a:r>
              <a:rPr lang="zh-CN" altLang="en-US" sz="2400" dirty="0">
                <a:latin typeface="+mj-ea"/>
              </a:rPr>
              <a:t>实时调度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35266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3.4 Linux</a:t>
            </a:r>
            <a:r>
              <a:rPr lang="zh-CN" altLang="en-US" sz="2400" dirty="0">
                <a:latin typeface="+mj-ea"/>
              </a:rPr>
              <a:t>进程调度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96469" y="3971788"/>
            <a:ext cx="547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3.5 </a:t>
            </a:r>
            <a:r>
              <a:rPr lang="zh-CN" altLang="en-US" sz="2400" dirty="0">
                <a:latin typeface="+mj-ea"/>
              </a:rPr>
              <a:t>死锁概述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590913"/>
            <a:ext cx="3682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3.6 </a:t>
            </a:r>
            <a:r>
              <a:rPr lang="zh-CN" altLang="en-US" sz="2400" dirty="0">
                <a:latin typeface="+mj-ea"/>
              </a:rPr>
              <a:t>预防死锁</a:t>
            </a:r>
          </a:p>
        </p:txBody>
      </p:sp>
      <p:sp>
        <p:nvSpPr>
          <p:cNvPr id="29" name="矩形 28"/>
          <p:cNvSpPr/>
          <p:nvPr/>
        </p:nvSpPr>
        <p:spPr>
          <a:xfrm>
            <a:off x="1696469" y="5210038"/>
            <a:ext cx="286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3.7 </a:t>
            </a:r>
            <a:r>
              <a:rPr lang="zh-CN" altLang="en-US" sz="2400" dirty="0">
                <a:latin typeface="+mj-ea"/>
              </a:rPr>
              <a:t>避免死锁</a:t>
            </a:r>
          </a:p>
        </p:txBody>
      </p:sp>
      <p:sp>
        <p:nvSpPr>
          <p:cNvPr id="3" name="矩形 2"/>
          <p:cNvSpPr/>
          <p:nvPr/>
        </p:nvSpPr>
        <p:spPr>
          <a:xfrm>
            <a:off x="6466113" y="2386337"/>
            <a:ext cx="5191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3</a:t>
            </a:r>
            <a:r>
              <a:rPr lang="zh-CN" altLang="en-US" sz="3600" dirty="0">
                <a:solidFill>
                  <a:srgbClr val="000000"/>
                </a:solidFill>
              </a:rPr>
              <a:t>章 处理机调度与死锁</a:t>
            </a:r>
            <a:endParaRPr lang="zh-CN" altLang="en-US" sz="3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640497" y="3190471"/>
            <a:ext cx="490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4392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02436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67983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29831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92439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56210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516282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3" name="矩形 32"/>
          <p:cNvSpPr/>
          <p:nvPr/>
        </p:nvSpPr>
        <p:spPr>
          <a:xfrm>
            <a:off x="1696468" y="5863246"/>
            <a:ext cx="4219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3.8 </a:t>
            </a:r>
            <a:r>
              <a:rPr lang="zh-CN" altLang="en-US" sz="2400" dirty="0">
                <a:latin typeface="+mj-ea"/>
              </a:rPr>
              <a:t>死锁的检测与解除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7" y="58160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多级队列调度算法</a:t>
            </a:r>
          </a:p>
        </p:txBody>
      </p:sp>
      <p:sp>
        <p:nvSpPr>
          <p:cNvPr id="10" name="íšḻîḋè"/>
          <p:cNvSpPr/>
          <p:nvPr/>
        </p:nvSpPr>
        <p:spPr>
          <a:xfrm>
            <a:off x="1496942" y="2851192"/>
            <a:ext cx="3650781" cy="5316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前台 </a:t>
            </a:r>
            <a:r>
              <a:rPr lang="en-US" altLang="zh-CN" sz="2200" dirty="0"/>
              <a:t>– RR</a:t>
            </a:r>
          </a:p>
        </p:txBody>
      </p:sp>
      <p:sp>
        <p:nvSpPr>
          <p:cNvPr id="11" name="i$lîďê"/>
          <p:cNvSpPr/>
          <p:nvPr/>
        </p:nvSpPr>
        <p:spPr>
          <a:xfrm>
            <a:off x="1499157" y="2221839"/>
            <a:ext cx="4264855" cy="5788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每个队列有自己的调度算法</a:t>
            </a:r>
          </a:p>
        </p:txBody>
      </p:sp>
      <p:sp>
        <p:nvSpPr>
          <p:cNvPr id="12" name="ïṧḷïḋè"/>
          <p:cNvSpPr/>
          <p:nvPr/>
        </p:nvSpPr>
        <p:spPr>
          <a:xfrm>
            <a:off x="1499157" y="3439402"/>
            <a:ext cx="3920246" cy="6278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调度须在队列间进行</a:t>
            </a:r>
          </a:p>
        </p:txBody>
      </p:sp>
      <p:sp>
        <p:nvSpPr>
          <p:cNvPr id="14" name="íšḻíḑê"/>
          <p:cNvSpPr/>
          <p:nvPr/>
        </p:nvSpPr>
        <p:spPr>
          <a:xfrm>
            <a:off x="1499157" y="1194357"/>
            <a:ext cx="7297132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就绪队列从一个分为多个，如</a:t>
            </a:r>
            <a:r>
              <a:rPr lang="en-US" altLang="zh-CN" sz="2400" dirty="0"/>
              <a:t>:</a:t>
            </a:r>
          </a:p>
        </p:txBody>
      </p:sp>
      <p:sp>
        <p:nvSpPr>
          <p:cNvPr id="15" name="îSļiḓè"/>
          <p:cNvSpPr/>
          <p:nvPr/>
        </p:nvSpPr>
        <p:spPr>
          <a:xfrm>
            <a:off x="726876" y="1077158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ṥḻîḓe"/>
          <p:cNvSpPr/>
          <p:nvPr/>
        </p:nvSpPr>
        <p:spPr>
          <a:xfrm>
            <a:off x="726875" y="3439403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" name="îşļiḓè"/>
          <p:cNvSpPr/>
          <p:nvPr/>
        </p:nvSpPr>
        <p:spPr>
          <a:xfrm>
            <a:off x="726875" y="2207803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8" name="îṡḷíďe"/>
          <p:cNvSpPr/>
          <p:nvPr/>
        </p:nvSpPr>
        <p:spPr>
          <a:xfrm>
            <a:off x="917131" y="1273296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" name="íSlíḋe"/>
          <p:cNvSpPr/>
          <p:nvPr/>
        </p:nvSpPr>
        <p:spPr>
          <a:xfrm>
            <a:off x="917129" y="2429820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" name="ïśḷïḓe"/>
          <p:cNvSpPr/>
          <p:nvPr/>
        </p:nvSpPr>
        <p:spPr>
          <a:xfrm>
            <a:off x="946068" y="3628863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" name="íšḻîḋè"/>
          <p:cNvSpPr/>
          <p:nvPr/>
        </p:nvSpPr>
        <p:spPr>
          <a:xfrm>
            <a:off x="1499157" y="1650932"/>
            <a:ext cx="3311059" cy="50357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前台</a:t>
            </a:r>
            <a:r>
              <a:rPr lang="en-US" altLang="zh-CN" sz="2200" dirty="0"/>
              <a:t>[</a:t>
            </a:r>
            <a:r>
              <a:rPr lang="zh-CN" altLang="en-US" sz="2200" dirty="0"/>
              <a:t>交互式</a:t>
            </a:r>
            <a:r>
              <a:rPr lang="en-US" altLang="zh-CN" sz="2200" dirty="0"/>
              <a:t>]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07" y="910948"/>
            <a:ext cx="3920246" cy="523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íšḻîḋè"/>
          <p:cNvSpPr/>
          <p:nvPr/>
        </p:nvSpPr>
        <p:spPr>
          <a:xfrm>
            <a:off x="1499157" y="4067269"/>
            <a:ext cx="6197043" cy="246638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固定优先级调度，即前台运行完后再运行后台，有可能产生饥饿。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给定时间片调度，即每个队列得到一定的</a:t>
            </a:r>
            <a:r>
              <a:rPr lang="en-US" altLang="zh-CN" sz="2200" dirty="0"/>
              <a:t>CPU</a:t>
            </a:r>
            <a:r>
              <a:rPr lang="zh-CN" altLang="en-US" sz="2200" dirty="0"/>
              <a:t>时间，进程在给定时间内执行；如</a:t>
            </a:r>
            <a:r>
              <a:rPr lang="en-US" altLang="zh-CN" sz="2200" dirty="0"/>
              <a:t>80%</a:t>
            </a:r>
            <a:r>
              <a:rPr lang="zh-CN" altLang="en-US" sz="2200" dirty="0"/>
              <a:t>的时间执行前台的</a:t>
            </a:r>
            <a:r>
              <a:rPr lang="en-US" altLang="zh-CN" sz="2200" dirty="0"/>
              <a:t>RR</a:t>
            </a:r>
            <a:r>
              <a:rPr lang="zh-CN" altLang="en-US" sz="2200" dirty="0"/>
              <a:t>调度，</a:t>
            </a:r>
            <a:r>
              <a:rPr lang="en-US" altLang="zh-CN" sz="2200" dirty="0"/>
              <a:t>20%</a:t>
            </a:r>
            <a:r>
              <a:rPr lang="zh-CN" altLang="en-US" sz="2200" dirty="0"/>
              <a:t>的时间执行后台的</a:t>
            </a:r>
            <a:r>
              <a:rPr lang="en-US" altLang="zh-CN" sz="2200" dirty="0"/>
              <a:t>FCFS</a:t>
            </a:r>
            <a:r>
              <a:rPr lang="zh-CN" altLang="en-US" sz="2200" dirty="0"/>
              <a:t>调度</a:t>
            </a:r>
          </a:p>
        </p:txBody>
      </p:sp>
      <p:sp>
        <p:nvSpPr>
          <p:cNvPr id="25" name="íšḻîḋè"/>
          <p:cNvSpPr/>
          <p:nvPr/>
        </p:nvSpPr>
        <p:spPr>
          <a:xfrm>
            <a:off x="4070727" y="1650092"/>
            <a:ext cx="3311059" cy="55030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后台</a:t>
            </a:r>
            <a:r>
              <a:rPr lang="en-US" altLang="zh-CN" sz="2200" dirty="0"/>
              <a:t>[</a:t>
            </a:r>
            <a:r>
              <a:rPr lang="zh-CN" altLang="en-US" sz="2200" dirty="0"/>
              <a:t>批处理</a:t>
            </a:r>
            <a:r>
              <a:rPr lang="en-US" altLang="zh-CN" sz="2200" dirty="0"/>
              <a:t>]</a:t>
            </a:r>
          </a:p>
        </p:txBody>
      </p:sp>
      <p:sp>
        <p:nvSpPr>
          <p:cNvPr id="26" name="íšḻîḋè"/>
          <p:cNvSpPr/>
          <p:nvPr/>
        </p:nvSpPr>
        <p:spPr>
          <a:xfrm>
            <a:off x="4095674" y="2868025"/>
            <a:ext cx="3650781" cy="5316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后台 </a:t>
            </a:r>
            <a:r>
              <a:rPr lang="en-US" altLang="zh-CN" sz="2200" dirty="0"/>
              <a:t>– FCFS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多级反馈队列调度算法</a:t>
            </a:r>
          </a:p>
        </p:txBody>
      </p:sp>
      <p:sp>
        <p:nvSpPr>
          <p:cNvPr id="10" name="íšḻîḋè"/>
          <p:cNvSpPr/>
          <p:nvPr/>
        </p:nvSpPr>
        <p:spPr>
          <a:xfrm>
            <a:off x="1737964" y="2789142"/>
            <a:ext cx="9163816" cy="12797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短进程优先的调度算法，仅照顾了短进程而忽略了长进程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如果并未指明进程的长度，则短进程优先和基于进程长度的抢占式调度算法都将无法使用。</a:t>
            </a:r>
          </a:p>
        </p:txBody>
      </p:sp>
      <p:sp>
        <p:nvSpPr>
          <p:cNvPr id="11" name="i$lîďê"/>
          <p:cNvSpPr/>
          <p:nvPr/>
        </p:nvSpPr>
        <p:spPr>
          <a:xfrm>
            <a:off x="1793602" y="2220716"/>
            <a:ext cx="5146196" cy="5788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其他调度算法的局限性</a:t>
            </a:r>
          </a:p>
        </p:txBody>
      </p:sp>
      <p:sp>
        <p:nvSpPr>
          <p:cNvPr id="12" name="ïṧḷïḋè"/>
          <p:cNvSpPr/>
          <p:nvPr/>
        </p:nvSpPr>
        <p:spPr>
          <a:xfrm>
            <a:off x="1882381" y="4252715"/>
            <a:ext cx="9454404" cy="6278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优点：</a:t>
            </a:r>
          </a:p>
        </p:txBody>
      </p:sp>
      <p:sp>
        <p:nvSpPr>
          <p:cNvPr id="14" name="íšḻíḑê"/>
          <p:cNvSpPr/>
          <p:nvPr/>
        </p:nvSpPr>
        <p:spPr>
          <a:xfrm>
            <a:off x="1793602" y="1348018"/>
            <a:ext cx="7297132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进程能在不同的队列间移动</a:t>
            </a:r>
          </a:p>
        </p:txBody>
      </p:sp>
      <p:sp>
        <p:nvSpPr>
          <p:cNvPr id="15" name="îSļiḓè"/>
          <p:cNvSpPr/>
          <p:nvPr/>
        </p:nvSpPr>
        <p:spPr>
          <a:xfrm>
            <a:off x="1110099" y="1236959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" name="íṥḻîḓe"/>
          <p:cNvSpPr/>
          <p:nvPr/>
        </p:nvSpPr>
        <p:spPr>
          <a:xfrm>
            <a:off x="1110099" y="4252716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" name="îşļiḓè"/>
          <p:cNvSpPr/>
          <p:nvPr/>
        </p:nvSpPr>
        <p:spPr>
          <a:xfrm>
            <a:off x="1110099" y="2182213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8" name="îṡḷíďe"/>
          <p:cNvSpPr/>
          <p:nvPr/>
        </p:nvSpPr>
        <p:spPr>
          <a:xfrm>
            <a:off x="1300354" y="1433097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" name="íSlíḋe"/>
          <p:cNvSpPr/>
          <p:nvPr/>
        </p:nvSpPr>
        <p:spPr>
          <a:xfrm>
            <a:off x="1300353" y="2404230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" name="ïśḷïḓe"/>
          <p:cNvSpPr/>
          <p:nvPr/>
        </p:nvSpPr>
        <p:spPr>
          <a:xfrm>
            <a:off x="1329292" y="4442176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" name="íšḻîḋè"/>
          <p:cNvSpPr/>
          <p:nvPr/>
        </p:nvSpPr>
        <p:spPr>
          <a:xfrm>
            <a:off x="1882381" y="4869282"/>
            <a:ext cx="9163816" cy="10698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不必事先知道各种进程所需的执行时间；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可以满足各种类型进程的需要。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多级反馈队列例子</a:t>
            </a: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12209" r="537" b="12032"/>
          <a:stretch>
            <a:fillRect/>
          </a:stretch>
        </p:blipFill>
        <p:spPr bwMode="auto">
          <a:xfrm>
            <a:off x="349959" y="1737127"/>
            <a:ext cx="4928155" cy="348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758" y="1525460"/>
            <a:ext cx="6184097" cy="391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基于公平原则的调度算法</a:t>
            </a:r>
          </a:p>
        </p:txBody>
      </p:sp>
      <p:sp>
        <p:nvSpPr>
          <p:cNvPr id="11" name="íšḻîḋè"/>
          <p:cNvSpPr/>
          <p:nvPr/>
        </p:nvSpPr>
        <p:spPr>
          <a:xfrm>
            <a:off x="1746844" y="3046724"/>
            <a:ext cx="10344542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性能保证</a:t>
            </a:r>
            <a:r>
              <a:rPr lang="zh-CN" altLang="en-US" sz="2400" dirty="0"/>
              <a:t>，而非优先运行；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如保证处理机分配的公平性（处理机时间为</a:t>
            </a:r>
            <a:r>
              <a:rPr lang="en-US" altLang="zh-CN" sz="2400" dirty="0"/>
              <a:t>1/n</a:t>
            </a:r>
            <a:r>
              <a:rPr lang="zh-CN" altLang="en-US" sz="2400" dirty="0"/>
              <a:t>）。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12" name="i$lîďê"/>
          <p:cNvSpPr/>
          <p:nvPr/>
        </p:nvSpPr>
        <p:spPr>
          <a:xfrm>
            <a:off x="1802479" y="2516555"/>
            <a:ext cx="4882406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保证调度算法：</a:t>
            </a:r>
          </a:p>
        </p:txBody>
      </p:sp>
      <p:sp>
        <p:nvSpPr>
          <p:cNvPr id="13" name="î$ļíḋè"/>
          <p:cNvSpPr/>
          <p:nvPr/>
        </p:nvSpPr>
        <p:spPr>
          <a:xfrm>
            <a:off x="1802477" y="4747839"/>
            <a:ext cx="10155743" cy="10404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调度的公平性主要</a:t>
            </a:r>
            <a:r>
              <a:rPr lang="zh-CN" altLang="en-US" sz="2400" dirty="0">
                <a:solidFill>
                  <a:srgbClr val="0000FF"/>
                </a:solidFill>
              </a:rPr>
              <a:t>针对用户而言；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使所有用户能获得相同的处理机时间或时间比例。</a:t>
            </a:r>
          </a:p>
        </p:txBody>
      </p:sp>
      <p:sp>
        <p:nvSpPr>
          <p:cNvPr id="14" name="ïṧḷïḋè"/>
          <p:cNvSpPr/>
          <p:nvPr/>
        </p:nvSpPr>
        <p:spPr>
          <a:xfrm>
            <a:off x="1802478" y="4235064"/>
            <a:ext cx="4882406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</a:rPr>
              <a:t>公平分享</a:t>
            </a:r>
            <a:r>
              <a:rPr lang="zh-CN" altLang="en-US" sz="2800" dirty="0"/>
              <a:t>调度算法：</a:t>
            </a:r>
          </a:p>
        </p:txBody>
      </p:sp>
      <p:sp>
        <p:nvSpPr>
          <p:cNvPr id="16" name="íšḻíḑê"/>
          <p:cNvSpPr/>
          <p:nvPr/>
        </p:nvSpPr>
        <p:spPr>
          <a:xfrm>
            <a:off x="1802479" y="1469877"/>
            <a:ext cx="4882406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800" dirty="0"/>
              <a:t>主要考虑调度的公平性。</a:t>
            </a:r>
          </a:p>
        </p:txBody>
      </p:sp>
      <p:sp>
        <p:nvSpPr>
          <p:cNvPr id="17" name="îSļiḓè"/>
          <p:cNvSpPr/>
          <p:nvPr/>
        </p:nvSpPr>
        <p:spPr>
          <a:xfrm>
            <a:off x="1118977" y="134799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8" name="íṥḻîḓe"/>
          <p:cNvSpPr/>
          <p:nvPr/>
        </p:nvSpPr>
        <p:spPr>
          <a:xfrm>
            <a:off x="1118974" y="4152462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9" name="îşļiḓè"/>
          <p:cNvSpPr/>
          <p:nvPr/>
        </p:nvSpPr>
        <p:spPr>
          <a:xfrm>
            <a:off x="1118977" y="2416029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1" name="îṡḷíďe"/>
          <p:cNvSpPr/>
          <p:nvPr/>
        </p:nvSpPr>
        <p:spPr>
          <a:xfrm>
            <a:off x="1309232" y="154413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2" name="íSlíḋe"/>
          <p:cNvSpPr/>
          <p:nvPr/>
        </p:nvSpPr>
        <p:spPr>
          <a:xfrm>
            <a:off x="1309231" y="2638046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" name="ïśḷïḓe"/>
          <p:cNvSpPr/>
          <p:nvPr/>
        </p:nvSpPr>
        <p:spPr>
          <a:xfrm>
            <a:off x="1338167" y="4341922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47623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3.1 </a:t>
            </a:r>
            <a:r>
              <a:rPr lang="zh-CN" altLang="en-US" sz="2400" dirty="0">
                <a:latin typeface="+mj-ea"/>
                <a:ea typeface="+mj-ea"/>
              </a:rPr>
              <a:t>处理机调度概述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114413"/>
            <a:ext cx="368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3.2 </a:t>
            </a:r>
            <a:r>
              <a:rPr lang="zh-CN" altLang="en-US" sz="2400" dirty="0">
                <a:latin typeface="+mj-ea"/>
              </a:rPr>
              <a:t>调度算法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73353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</a:rPr>
              <a:t>3.3 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</a:rPr>
              <a:t>实时调度</a:t>
            </a:r>
            <a:endParaRPr lang="en-US" altLang="zh-CN" sz="2400" b="1" dirty="0">
              <a:solidFill>
                <a:srgbClr val="0000FF"/>
              </a:solidFill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35266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3.4 Linux</a:t>
            </a:r>
            <a:r>
              <a:rPr lang="zh-CN" altLang="en-US" sz="2400" dirty="0">
                <a:latin typeface="+mj-ea"/>
              </a:rPr>
              <a:t>进程调度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96469" y="3971788"/>
            <a:ext cx="547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3.5 </a:t>
            </a:r>
            <a:r>
              <a:rPr lang="zh-CN" altLang="en-US" sz="2400" dirty="0">
                <a:latin typeface="+mj-ea"/>
              </a:rPr>
              <a:t>死锁概述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590913"/>
            <a:ext cx="3682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3.6 </a:t>
            </a:r>
            <a:r>
              <a:rPr lang="zh-CN" altLang="en-US" sz="2400" dirty="0">
                <a:latin typeface="+mj-ea"/>
              </a:rPr>
              <a:t>预防死锁</a:t>
            </a:r>
          </a:p>
        </p:txBody>
      </p:sp>
      <p:sp>
        <p:nvSpPr>
          <p:cNvPr id="29" name="矩形 28"/>
          <p:cNvSpPr/>
          <p:nvPr/>
        </p:nvSpPr>
        <p:spPr>
          <a:xfrm>
            <a:off x="1696469" y="5210038"/>
            <a:ext cx="286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3.7 </a:t>
            </a:r>
            <a:r>
              <a:rPr lang="zh-CN" altLang="en-US" sz="2400" dirty="0">
                <a:latin typeface="+mj-ea"/>
              </a:rPr>
              <a:t>避免死锁</a:t>
            </a:r>
          </a:p>
        </p:txBody>
      </p:sp>
      <p:sp>
        <p:nvSpPr>
          <p:cNvPr id="3" name="矩形 2"/>
          <p:cNvSpPr/>
          <p:nvPr/>
        </p:nvSpPr>
        <p:spPr>
          <a:xfrm>
            <a:off x="6466113" y="2386337"/>
            <a:ext cx="5191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3</a:t>
            </a:r>
            <a:r>
              <a:rPr lang="zh-CN" altLang="en-US" sz="3600" dirty="0">
                <a:solidFill>
                  <a:srgbClr val="000000"/>
                </a:solidFill>
              </a:rPr>
              <a:t>章 处理机调度与死锁</a:t>
            </a:r>
            <a:endParaRPr lang="zh-CN" altLang="en-US" sz="3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640497" y="3190471"/>
            <a:ext cx="490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4392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02436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67983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29831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92439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56210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516282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3" name="矩形 32"/>
          <p:cNvSpPr/>
          <p:nvPr/>
        </p:nvSpPr>
        <p:spPr>
          <a:xfrm>
            <a:off x="1696468" y="5863246"/>
            <a:ext cx="4219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3.8 </a:t>
            </a:r>
            <a:r>
              <a:rPr lang="zh-CN" altLang="en-US" sz="2400" dirty="0">
                <a:latin typeface="+mj-ea"/>
              </a:rPr>
              <a:t>死锁的检测与解除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7" y="58160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基于公平原则的调度算法</a:t>
            </a:r>
          </a:p>
        </p:txBody>
      </p:sp>
      <p:sp>
        <p:nvSpPr>
          <p:cNvPr id="11" name="ïşľîďè"/>
          <p:cNvSpPr/>
          <p:nvPr/>
        </p:nvSpPr>
        <p:spPr>
          <a:xfrm>
            <a:off x="259042" y="1214021"/>
            <a:ext cx="4669654" cy="5003800"/>
          </a:xfrm>
          <a:prstGeom prst="rect">
            <a:avLst/>
          </a:prstGeom>
          <a:blipFill>
            <a:blip r:embed="rId2"/>
            <a:stretch>
              <a:fillRect l="-30450" r="-30284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îŝļiḋe"/>
          <p:cNvSpPr/>
          <p:nvPr/>
        </p:nvSpPr>
        <p:spPr>
          <a:xfrm>
            <a:off x="4271749" y="1214021"/>
            <a:ext cx="656948" cy="50038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3" name="í$1iďè"/>
          <p:cNvGrpSpPr/>
          <p:nvPr/>
        </p:nvGrpSpPr>
        <p:grpSpPr>
          <a:xfrm>
            <a:off x="4396037" y="1491768"/>
            <a:ext cx="7381904" cy="1002148"/>
            <a:chOff x="4136995" y="1408047"/>
            <a:chExt cx="7381904" cy="1002148"/>
          </a:xfrm>
        </p:grpSpPr>
        <p:sp>
          <p:nvSpPr>
            <p:cNvPr id="14" name="îslîďê"/>
            <p:cNvSpPr/>
            <p:nvPr/>
          </p:nvSpPr>
          <p:spPr>
            <a:xfrm>
              <a:off x="4136995" y="1712614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ïSḻiḍé"/>
            <p:cNvSpPr txBox="1"/>
            <p:nvPr/>
          </p:nvSpPr>
          <p:spPr>
            <a:xfrm>
              <a:off x="4882718" y="1408047"/>
              <a:ext cx="6636181" cy="100214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ts val="600"/>
                </a:spcBef>
                <a:defRPr/>
              </a:pPr>
              <a:r>
                <a:rPr lang="zh-CN" altLang="en-US" sz="2400" dirty="0"/>
                <a:t>实时调度是针对实时任务的调度</a:t>
              </a:r>
            </a:p>
          </p:txBody>
        </p:sp>
      </p:grpSp>
      <p:grpSp>
        <p:nvGrpSpPr>
          <p:cNvPr id="16" name="išḷîḓé"/>
          <p:cNvGrpSpPr/>
          <p:nvPr/>
        </p:nvGrpSpPr>
        <p:grpSpPr>
          <a:xfrm>
            <a:off x="4396037" y="3073347"/>
            <a:ext cx="7536922" cy="801176"/>
            <a:chOff x="4136995" y="3233565"/>
            <a:chExt cx="7536922" cy="801176"/>
          </a:xfrm>
        </p:grpSpPr>
        <p:sp>
          <p:nvSpPr>
            <p:cNvPr id="17" name="íśľïḋé"/>
            <p:cNvSpPr/>
            <p:nvPr/>
          </p:nvSpPr>
          <p:spPr>
            <a:xfrm>
              <a:off x="4136995" y="3450237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îŝľîḓè"/>
            <p:cNvSpPr txBox="1"/>
            <p:nvPr/>
          </p:nvSpPr>
          <p:spPr>
            <a:xfrm>
              <a:off x="4882719" y="3233565"/>
              <a:ext cx="6791198" cy="8011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dirty="0"/>
                <a:t>实时任务，都联系着一个截止时间</a:t>
              </a:r>
            </a:p>
            <a:p>
              <a:pPr marL="342900" indent="-342900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硬实时</a:t>
              </a:r>
              <a:r>
                <a:rPr lang="en-US" altLang="zh-CN" sz="2400" dirty="0">
                  <a:solidFill>
                    <a:srgbClr val="0000FF"/>
                  </a:solidFill>
                </a:rPr>
                <a:t>HRT</a:t>
              </a:r>
              <a:r>
                <a:rPr lang="zh-CN" altLang="en-US" sz="2400" dirty="0"/>
                <a:t>任务</a:t>
              </a:r>
            </a:p>
            <a:p>
              <a:pPr marL="342900" indent="-342900">
                <a:lnSpc>
                  <a:spcPct val="130000"/>
                </a:lnSpc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软实时</a:t>
              </a:r>
              <a:r>
                <a:rPr lang="en-US" altLang="zh-CN" sz="2400" dirty="0">
                  <a:solidFill>
                    <a:srgbClr val="FF0000"/>
                  </a:solidFill>
                </a:rPr>
                <a:t>SRT</a:t>
              </a:r>
              <a:r>
                <a:rPr lang="zh-CN" altLang="en-US" sz="2400" dirty="0"/>
                <a:t>任务</a:t>
              </a:r>
            </a:p>
          </p:txBody>
        </p:sp>
      </p:grpSp>
      <p:grpSp>
        <p:nvGrpSpPr>
          <p:cNvPr id="19" name="ïSlíḍê"/>
          <p:cNvGrpSpPr/>
          <p:nvPr/>
        </p:nvGrpSpPr>
        <p:grpSpPr>
          <a:xfrm>
            <a:off x="4396037" y="4451663"/>
            <a:ext cx="7637467" cy="1311067"/>
            <a:chOff x="4136995" y="4714289"/>
            <a:chExt cx="7637467" cy="1311067"/>
          </a:xfrm>
        </p:grpSpPr>
        <p:sp>
          <p:nvSpPr>
            <p:cNvPr id="21" name="ïsľíḓê"/>
            <p:cNvSpPr/>
            <p:nvPr/>
          </p:nvSpPr>
          <p:spPr>
            <a:xfrm>
              <a:off x="4136995" y="5187860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íṧļîḋê"/>
            <p:cNvSpPr txBox="1"/>
            <p:nvPr/>
          </p:nvSpPr>
          <p:spPr>
            <a:xfrm>
              <a:off x="4882717" y="4714289"/>
              <a:ext cx="6891745" cy="13110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ts val="600"/>
                </a:spcBef>
                <a:defRPr/>
              </a:pPr>
              <a:r>
                <a:rPr lang="zh-CN" altLang="en-US" sz="2400" dirty="0"/>
                <a:t>实时调度应具备一定的条件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实现实时调度的基本条件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5" y="1331757"/>
            <a:ext cx="2971175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dirty="0"/>
              <a:t>1. </a:t>
            </a:r>
            <a:r>
              <a:rPr lang="zh-CN" altLang="en-US" sz="2400" dirty="0"/>
              <a:t>提供必要的信息</a:t>
            </a:r>
            <a:endParaRPr lang="en-US" altLang="zh-CN" sz="2400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881725" y="2054341"/>
            <a:ext cx="5161266" cy="15677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就绪时间、开始截止时间和完成截止时间、处理时间、资源要求、优先级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dirty="0"/>
              <a:t>3. </a:t>
            </a:r>
            <a:r>
              <a:rPr lang="zh-CN" altLang="en-US" sz="2400" dirty="0"/>
              <a:t>采用抢占式调度机制</a:t>
            </a:r>
            <a:endParaRPr lang="en-US" altLang="zh-CN" sz="24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723321" y="4001670"/>
            <a:ext cx="4978348" cy="12732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对中断具有快速响应能力</a:t>
            </a:r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快速的任务分派能力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42991" y="5512904"/>
            <a:ext cx="5658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42991" y="5711687"/>
            <a:ext cx="5658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/>
          <p:cNvSpPr/>
          <p:nvPr/>
        </p:nvSpPr>
        <p:spPr>
          <a:xfrm>
            <a:off x="881725" y="3774309"/>
            <a:ext cx="2971175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dirty="0"/>
              <a:t>2. </a:t>
            </a:r>
            <a:r>
              <a:rPr lang="zh-CN" altLang="en-US" sz="2400" dirty="0"/>
              <a:t>系统处理能力强</a:t>
            </a:r>
            <a:endParaRPr lang="en-US" altLang="zh-CN" sz="2400" dirty="0"/>
          </a:p>
        </p:txBody>
      </p:sp>
      <p:sp>
        <p:nvSpPr>
          <p:cNvPr id="12" name="内容占位符 2"/>
          <p:cNvSpPr txBox="1"/>
          <p:nvPr/>
        </p:nvSpPr>
        <p:spPr>
          <a:xfrm>
            <a:off x="881725" y="4496893"/>
            <a:ext cx="4009870" cy="15677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单处理机系统，满足</a:t>
            </a:r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400" dirty="0"/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多处理机系统，满足</a:t>
            </a:r>
          </a:p>
        </p:txBody>
      </p:sp>
      <p:sp>
        <p:nvSpPr>
          <p:cNvPr id="15" name="矩形: 圆角 4"/>
          <p:cNvSpPr/>
          <p:nvPr/>
        </p:nvSpPr>
        <p:spPr>
          <a:xfrm>
            <a:off x="6723321" y="3220151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sz="2400" dirty="0"/>
              <a:t>4. </a:t>
            </a:r>
            <a:r>
              <a:rPr lang="zh-CN" altLang="en-US" sz="2400" dirty="0"/>
              <a:t>采用快速切换机制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实时调度算法分类</a:t>
            </a:r>
          </a:p>
        </p:txBody>
      </p:sp>
      <p:sp>
        <p:nvSpPr>
          <p:cNvPr id="13" name="íSľïdé"/>
          <p:cNvSpPr/>
          <p:nvPr/>
        </p:nvSpPr>
        <p:spPr>
          <a:xfrm>
            <a:off x="2066725" y="2144541"/>
            <a:ext cx="567702" cy="511936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14" name="ïŝļíḓê"/>
          <p:cNvSpPr/>
          <p:nvPr/>
        </p:nvSpPr>
        <p:spPr bwMode="auto">
          <a:xfrm>
            <a:off x="8849090" y="2776389"/>
            <a:ext cx="556774" cy="553604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sp>
        <p:nvSpPr>
          <p:cNvPr id="15" name="îṧľîdé"/>
          <p:cNvSpPr/>
          <p:nvPr/>
        </p:nvSpPr>
        <p:spPr>
          <a:xfrm>
            <a:off x="3931976" y="1728638"/>
            <a:ext cx="4034934" cy="2095500"/>
          </a:xfrm>
          <a:prstGeom prst="leftRightRibbon">
            <a:avLst>
              <a:gd name="adj1" fmla="val 50000"/>
              <a:gd name="adj2" fmla="val 50000"/>
              <a:gd name="adj3" fmla="val 333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内容占位符 2"/>
          <p:cNvSpPr txBox="1"/>
          <p:nvPr/>
        </p:nvSpPr>
        <p:spPr>
          <a:xfrm>
            <a:off x="1054501" y="2776388"/>
            <a:ext cx="4308362" cy="30842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buNone/>
              <a:defRPr/>
            </a:pPr>
            <a:r>
              <a:rPr lang="zh-CN" altLang="en-US" sz="2500" dirty="0"/>
              <a:t>根据实时任务性质</a:t>
            </a:r>
          </a:p>
          <a:p>
            <a:pPr marL="342900" lvl="1" indent="-342900">
              <a:lnSpc>
                <a:spcPct val="150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HRT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调度算法</a:t>
            </a:r>
          </a:p>
          <a:p>
            <a:pPr marL="342900" lvl="1" indent="-342900">
              <a:lnSpc>
                <a:spcPct val="150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SRT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调度算法</a:t>
            </a:r>
          </a:p>
        </p:txBody>
      </p:sp>
      <p:sp>
        <p:nvSpPr>
          <p:cNvPr id="17" name="内容占位符 2"/>
          <p:cNvSpPr txBox="1"/>
          <p:nvPr/>
        </p:nvSpPr>
        <p:spPr>
          <a:xfrm>
            <a:off x="8289716" y="3429000"/>
            <a:ext cx="3216369" cy="26348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500" dirty="0"/>
              <a:t>根据调度方式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非抢占式调度算法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抢占式调度算法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非抢占式调度算法</a:t>
            </a:r>
          </a:p>
        </p:txBody>
      </p:sp>
      <p:sp>
        <p:nvSpPr>
          <p:cNvPr id="13" name="íSľïdé"/>
          <p:cNvSpPr/>
          <p:nvPr/>
        </p:nvSpPr>
        <p:spPr>
          <a:xfrm>
            <a:off x="1969071" y="1869333"/>
            <a:ext cx="567702" cy="511936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14" name="ïŝļíḓê"/>
          <p:cNvSpPr/>
          <p:nvPr/>
        </p:nvSpPr>
        <p:spPr bwMode="auto">
          <a:xfrm>
            <a:off x="8751436" y="2501181"/>
            <a:ext cx="556774" cy="553604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sp>
        <p:nvSpPr>
          <p:cNvPr id="15" name="îṧľîdé"/>
          <p:cNvSpPr/>
          <p:nvPr/>
        </p:nvSpPr>
        <p:spPr>
          <a:xfrm>
            <a:off x="3999939" y="1453430"/>
            <a:ext cx="4034934" cy="2095500"/>
          </a:xfrm>
          <a:prstGeom prst="leftRightRibbon">
            <a:avLst>
              <a:gd name="adj1" fmla="val 50000"/>
              <a:gd name="adj2" fmla="val 50000"/>
              <a:gd name="adj3" fmla="val 333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内容占位符 2"/>
          <p:cNvSpPr txBox="1"/>
          <p:nvPr/>
        </p:nvSpPr>
        <p:spPr>
          <a:xfrm>
            <a:off x="956847" y="2501180"/>
            <a:ext cx="4308362" cy="30842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300"/>
              </a:spcBef>
              <a:buNone/>
              <a:defRPr/>
            </a:pPr>
            <a:r>
              <a:rPr lang="zh-CN" altLang="en-US" sz="2500" dirty="0"/>
              <a:t>非抢占式轮转调度算法</a:t>
            </a:r>
          </a:p>
          <a:p>
            <a:pPr marL="342900" lvl="1" indent="-342900">
              <a:lnSpc>
                <a:spcPct val="150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响应时间：数秒至数十秒</a:t>
            </a:r>
          </a:p>
          <a:p>
            <a:pPr marL="342900" lvl="1" indent="-342900">
              <a:lnSpc>
                <a:spcPct val="150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可用于要求不太严格的实时控制系统</a:t>
            </a:r>
          </a:p>
        </p:txBody>
      </p:sp>
      <p:sp>
        <p:nvSpPr>
          <p:cNvPr id="17" name="内容占位符 2"/>
          <p:cNvSpPr txBox="1"/>
          <p:nvPr/>
        </p:nvSpPr>
        <p:spPr>
          <a:xfrm>
            <a:off x="8192062" y="3153792"/>
            <a:ext cx="3517585" cy="26348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500" dirty="0"/>
              <a:t>非抢占式优先调度算法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响应时间：数秒至数百毫秒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可用于有一定要求的实时控制系统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抢占式调度算法</a:t>
            </a:r>
          </a:p>
        </p:txBody>
      </p:sp>
      <p:sp>
        <p:nvSpPr>
          <p:cNvPr id="570" name="iṥlídè"/>
          <p:cNvSpPr/>
          <p:nvPr/>
        </p:nvSpPr>
        <p:spPr>
          <a:xfrm>
            <a:off x="6958245" y="1128057"/>
            <a:ext cx="5233755" cy="5008286"/>
          </a:xfrm>
          <a:prstGeom prst="rect">
            <a:avLst/>
          </a:prstGeom>
          <a:blipFill>
            <a:blip r:embed="rId2"/>
            <a:stretch>
              <a:fillRect t="-27413" b="-27272"/>
            </a:stretch>
          </a:blipFill>
          <a:ln w="28575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71" name="iṡļiḓe"/>
          <p:cNvGrpSpPr/>
          <p:nvPr/>
        </p:nvGrpSpPr>
        <p:grpSpPr>
          <a:xfrm>
            <a:off x="669925" y="1585956"/>
            <a:ext cx="6178397" cy="1562001"/>
            <a:chOff x="660400" y="1787149"/>
            <a:chExt cx="6178397" cy="1562001"/>
          </a:xfrm>
        </p:grpSpPr>
        <p:grpSp>
          <p:nvGrpSpPr>
            <p:cNvPr id="1144" name="iSḻíḓè"/>
            <p:cNvGrpSpPr/>
            <p:nvPr/>
          </p:nvGrpSpPr>
          <p:grpSpPr>
            <a:xfrm>
              <a:off x="1296567" y="1835355"/>
              <a:ext cx="5542230" cy="1513795"/>
              <a:chOff x="1296567" y="1835355"/>
              <a:chExt cx="6990140" cy="1513795"/>
            </a:xfrm>
          </p:grpSpPr>
          <p:sp>
            <p:nvSpPr>
              <p:cNvPr id="1148" name="îṧľîḋé"/>
              <p:cNvSpPr txBox="1"/>
              <p:nvPr/>
            </p:nvSpPr>
            <p:spPr>
              <a:xfrm>
                <a:off x="1296567" y="1835355"/>
                <a:ext cx="6990140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600" dirty="0"/>
                  <a:t>基于时钟中断的抢占式优先级调度</a:t>
                </a:r>
              </a:p>
            </p:txBody>
          </p:sp>
          <p:sp>
            <p:nvSpPr>
              <p:cNvPr id="1149" name="íşļîḓé"/>
              <p:cNvSpPr/>
              <p:nvPr/>
            </p:nvSpPr>
            <p:spPr bwMode="auto">
              <a:xfrm>
                <a:off x="1296567" y="2279078"/>
                <a:ext cx="6453960" cy="1070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响应时间：几十毫秒至几毫秒</a:t>
                </a:r>
              </a:p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可用于大多数实时系统</a:t>
                </a:r>
              </a:p>
            </p:txBody>
          </p:sp>
        </p:grpSp>
        <p:grpSp>
          <p:nvGrpSpPr>
            <p:cNvPr id="1145" name="ïS1íḋé"/>
            <p:cNvGrpSpPr/>
            <p:nvPr/>
          </p:nvGrpSpPr>
          <p:grpSpPr>
            <a:xfrm>
              <a:off x="660400" y="1787149"/>
              <a:ext cx="497734" cy="497734"/>
              <a:chOff x="660400" y="1787149"/>
              <a:chExt cx="497734" cy="497734"/>
            </a:xfrm>
          </p:grpSpPr>
          <p:sp>
            <p:nvSpPr>
              <p:cNvPr id="1146" name="islîḋe"/>
              <p:cNvSpPr/>
              <p:nvPr/>
            </p:nvSpPr>
            <p:spPr>
              <a:xfrm>
                <a:off x="660400" y="1787149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7" name="îŝlîďe"/>
              <p:cNvSpPr/>
              <p:nvPr/>
            </p:nvSpPr>
            <p:spPr>
              <a:xfrm>
                <a:off x="779848" y="1918584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72" name="iŝļïḓê"/>
          <p:cNvGrpSpPr/>
          <p:nvPr/>
        </p:nvGrpSpPr>
        <p:grpSpPr>
          <a:xfrm>
            <a:off x="660400" y="3994675"/>
            <a:ext cx="6297847" cy="1243151"/>
            <a:chOff x="660400" y="2092935"/>
            <a:chExt cx="6297847" cy="1243151"/>
          </a:xfrm>
        </p:grpSpPr>
        <p:grpSp>
          <p:nvGrpSpPr>
            <p:cNvPr id="574" name="ïṧļïḓe"/>
            <p:cNvGrpSpPr/>
            <p:nvPr/>
          </p:nvGrpSpPr>
          <p:grpSpPr>
            <a:xfrm>
              <a:off x="1296567" y="2092935"/>
              <a:ext cx="5661680" cy="1243151"/>
              <a:chOff x="1296567" y="2092935"/>
              <a:chExt cx="7140794" cy="1243151"/>
            </a:xfrm>
          </p:grpSpPr>
          <p:sp>
            <p:nvSpPr>
              <p:cNvPr id="1142" name="ïšļíďè"/>
              <p:cNvSpPr txBox="1"/>
              <p:nvPr/>
            </p:nvSpPr>
            <p:spPr>
              <a:xfrm>
                <a:off x="1296567" y="2092935"/>
                <a:ext cx="7140794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600" dirty="0"/>
                  <a:t>立即抢占的优先级调度</a:t>
                </a:r>
              </a:p>
            </p:txBody>
          </p:sp>
          <p:sp>
            <p:nvSpPr>
              <p:cNvPr id="1143" name="íşľíḑè"/>
              <p:cNvSpPr/>
              <p:nvPr/>
            </p:nvSpPr>
            <p:spPr bwMode="auto">
              <a:xfrm>
                <a:off x="1312811" y="2588174"/>
                <a:ext cx="6632638" cy="747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响应时间：几毫秒至几百微秒</a:t>
                </a:r>
              </a:p>
              <a:p>
                <a:pPr marL="3429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可用于有严格时间要求的实时系统</a:t>
                </a:r>
              </a:p>
            </p:txBody>
          </p:sp>
        </p:grpSp>
        <p:grpSp>
          <p:nvGrpSpPr>
            <p:cNvPr id="1139" name="ïŝľídè"/>
            <p:cNvGrpSpPr/>
            <p:nvPr/>
          </p:nvGrpSpPr>
          <p:grpSpPr>
            <a:xfrm>
              <a:off x="660400" y="2096245"/>
              <a:ext cx="497734" cy="497734"/>
              <a:chOff x="660400" y="2096245"/>
              <a:chExt cx="497734" cy="497734"/>
            </a:xfrm>
          </p:grpSpPr>
          <p:sp>
            <p:nvSpPr>
              <p:cNvPr id="1140" name="ïṡľïde"/>
              <p:cNvSpPr/>
              <p:nvPr/>
            </p:nvSpPr>
            <p:spPr>
              <a:xfrm>
                <a:off x="660400" y="2096245"/>
                <a:ext cx="497734" cy="49773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1" name="ïšliḍe"/>
              <p:cNvSpPr/>
              <p:nvPr/>
            </p:nvSpPr>
            <p:spPr>
              <a:xfrm>
                <a:off x="779848" y="2227680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5" name="直接连接符 4"/>
          <p:cNvCxnSpPr/>
          <p:nvPr/>
        </p:nvCxnSpPr>
        <p:spPr>
          <a:xfrm>
            <a:off x="779848" y="3468506"/>
            <a:ext cx="59227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处理机调度层次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53752" y="2070712"/>
            <a:ext cx="720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FF0000"/>
                </a:solidFill>
              </a:rPr>
              <a:t>高级</a:t>
            </a:r>
            <a:r>
              <a:rPr lang="zh-CN" altLang="en-US" sz="2500" dirty="0"/>
              <a:t>调度（长程调度</a:t>
            </a:r>
            <a:r>
              <a:rPr lang="en-US" altLang="zh-CN" sz="2500" dirty="0"/>
              <a:t>/</a:t>
            </a:r>
            <a:r>
              <a:rPr lang="zh-CN" altLang="en-US" sz="2500" dirty="0">
                <a:solidFill>
                  <a:srgbClr val="FF0000"/>
                </a:solidFill>
              </a:rPr>
              <a:t>作业</a:t>
            </a:r>
            <a:r>
              <a:rPr lang="zh-CN" altLang="en-US" sz="2500" dirty="0"/>
              <a:t>调度）</a:t>
            </a:r>
            <a:endParaRPr lang="en-US" altLang="zh-CN" sz="2500" dirty="0"/>
          </a:p>
        </p:txBody>
      </p:sp>
      <p:sp>
        <p:nvSpPr>
          <p:cNvPr id="9" name="文本框 8"/>
          <p:cNvSpPr txBox="1"/>
          <p:nvPr/>
        </p:nvSpPr>
        <p:spPr>
          <a:xfrm>
            <a:off x="4519028" y="4108936"/>
            <a:ext cx="670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B050"/>
                </a:solidFill>
              </a:rPr>
              <a:t>中级</a:t>
            </a:r>
            <a:r>
              <a:rPr lang="zh-CN" altLang="en-US" sz="2500" dirty="0"/>
              <a:t>调度（中程调度</a:t>
            </a:r>
            <a:r>
              <a:rPr lang="en-US" altLang="zh-CN" sz="2500" dirty="0"/>
              <a:t>/</a:t>
            </a:r>
            <a:r>
              <a:rPr lang="zh-CN" altLang="en-US" sz="2500" dirty="0">
                <a:solidFill>
                  <a:srgbClr val="00B050"/>
                </a:solidFill>
              </a:rPr>
              <a:t>内存</a:t>
            </a:r>
            <a:r>
              <a:rPr lang="zh-CN" altLang="en-US" sz="2500" dirty="0"/>
              <a:t>调度）</a:t>
            </a:r>
            <a:endParaRPr lang="en-US" altLang="zh-CN" sz="25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0643" y="2052165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57693" y="3065811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0802" y="407624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" name="文本框 9"/>
          <p:cNvSpPr txBox="1"/>
          <p:nvPr/>
        </p:nvSpPr>
        <p:spPr>
          <a:xfrm>
            <a:off x="3880802" y="3073478"/>
            <a:ext cx="720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rgbClr val="0000CC"/>
                </a:solidFill>
              </a:rPr>
              <a:t>低级</a:t>
            </a:r>
            <a:r>
              <a:rPr lang="zh-CN" altLang="en-US" sz="2500" dirty="0"/>
              <a:t>调度（短程调度</a:t>
            </a:r>
            <a:r>
              <a:rPr lang="en-US" altLang="zh-CN" sz="2500" dirty="0"/>
              <a:t>/</a:t>
            </a:r>
            <a:r>
              <a:rPr lang="zh-CN" altLang="en-US" sz="2500" dirty="0">
                <a:solidFill>
                  <a:srgbClr val="0000CC"/>
                </a:solidFill>
              </a:rPr>
              <a:t>进程</a:t>
            </a:r>
            <a:r>
              <a:rPr lang="zh-CN" altLang="en-US" sz="2500" dirty="0"/>
              <a:t>调度）</a:t>
            </a:r>
            <a:endParaRPr lang="en-US" altLang="zh-CN" sz="2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54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" t="13733" r="3328" b="9589"/>
          <a:stretch>
            <a:fillRect/>
          </a:stretch>
        </p:blipFill>
        <p:spPr bwMode="auto">
          <a:xfrm>
            <a:off x="1074198" y="3960149"/>
            <a:ext cx="7026274" cy="21707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最早截止时间优先</a:t>
            </a:r>
            <a:r>
              <a:rPr lang="en-US" altLang="zh-CN" sz="2800" b="1" dirty="0">
                <a:solidFill>
                  <a:schemeClr val="bg1"/>
                </a:solidFill>
              </a:rPr>
              <a:t>(EDF)</a:t>
            </a:r>
            <a:r>
              <a:rPr lang="zh-CN" altLang="en-US" sz="2800" b="1" dirty="0">
                <a:solidFill>
                  <a:schemeClr val="bg1"/>
                </a:solidFill>
              </a:rPr>
              <a:t>调度算法</a:t>
            </a:r>
          </a:p>
        </p:txBody>
      </p:sp>
      <p:sp>
        <p:nvSpPr>
          <p:cNvPr id="26" name="矩形 25"/>
          <p:cNvSpPr/>
          <p:nvPr/>
        </p:nvSpPr>
        <p:spPr>
          <a:xfrm>
            <a:off x="1607693" y="2559792"/>
            <a:ext cx="11096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</a:rPr>
              <a:t>非抢占式调度用于非周期实时任务</a:t>
            </a:r>
          </a:p>
        </p:txBody>
      </p:sp>
      <p:sp>
        <p:nvSpPr>
          <p:cNvPr id="29" name="矩形 28"/>
          <p:cNvSpPr/>
          <p:nvPr/>
        </p:nvSpPr>
        <p:spPr>
          <a:xfrm>
            <a:off x="1607693" y="3178917"/>
            <a:ext cx="5725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</a:rPr>
              <a:t>抢占式调度用户周期实时任务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4210" y="126548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4210" y="185062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4210" y="2506091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4210" y="312456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42" name="矩形 41"/>
          <p:cNvSpPr/>
          <p:nvPr/>
        </p:nvSpPr>
        <p:spPr>
          <a:xfrm>
            <a:off x="1607693" y="1299760"/>
            <a:ext cx="10261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EDF</a:t>
            </a:r>
            <a:r>
              <a:rPr lang="zh-CN" altLang="en-US" sz="2400" dirty="0">
                <a:latin typeface="+mj-ea"/>
              </a:rPr>
              <a:t>根据任务的截止时间确定优先级，截止时间越早，优先级越高</a:t>
            </a:r>
          </a:p>
        </p:txBody>
      </p:sp>
      <p:sp>
        <p:nvSpPr>
          <p:cNvPr id="43" name="矩形 42"/>
          <p:cNvSpPr/>
          <p:nvPr/>
        </p:nvSpPr>
        <p:spPr>
          <a:xfrm>
            <a:off x="1607692" y="1884888"/>
            <a:ext cx="9267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</a:rPr>
              <a:t>既可用于抢占式调度，也可用于非抢占式调度</a:t>
            </a:r>
          </a:p>
        </p:txBody>
      </p:sp>
      <p:sp>
        <p:nvSpPr>
          <p:cNvPr id="45" name="圆角矩形标注 3"/>
          <p:cNvSpPr/>
          <p:nvPr/>
        </p:nvSpPr>
        <p:spPr>
          <a:xfrm>
            <a:off x="7696200" y="3934089"/>
            <a:ext cx="1728788" cy="611188"/>
          </a:xfrm>
          <a:prstGeom prst="wedgeRoundRectCallout">
            <a:avLst>
              <a:gd name="adj1" fmla="val -77307"/>
              <a:gd name="adj2" fmla="val 1143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非抢占式调度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抢占式</a:t>
            </a:r>
            <a:r>
              <a:rPr lang="en-US" altLang="zh-CN" sz="2800" b="1" dirty="0">
                <a:solidFill>
                  <a:schemeClr val="bg1"/>
                </a:solidFill>
              </a:rPr>
              <a:t>EDF</a:t>
            </a:r>
            <a:r>
              <a:rPr lang="zh-CN" altLang="en-US" sz="2800" b="1" dirty="0">
                <a:solidFill>
                  <a:schemeClr val="bg1"/>
                </a:solidFill>
              </a:rPr>
              <a:t>例子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1"/>
          <a:stretch>
            <a:fillRect/>
          </a:stretch>
        </p:blipFill>
        <p:spPr bwMode="auto">
          <a:xfrm>
            <a:off x="1608667" y="1100366"/>
            <a:ext cx="8572500" cy="508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最低松弛度优先</a:t>
            </a:r>
            <a:r>
              <a:rPr lang="en-US" altLang="zh-CN" sz="2800" b="1" dirty="0">
                <a:solidFill>
                  <a:schemeClr val="bg1"/>
                </a:solidFill>
              </a:rPr>
              <a:t>LLF</a:t>
            </a:r>
            <a:r>
              <a:rPr lang="zh-CN" altLang="en-US" sz="2800" b="1" dirty="0">
                <a:solidFill>
                  <a:schemeClr val="bg1"/>
                </a:solidFill>
              </a:rPr>
              <a:t>算法</a:t>
            </a:r>
          </a:p>
        </p:txBody>
      </p:sp>
      <p:sp>
        <p:nvSpPr>
          <p:cNvPr id="5" name="i$lîďê"/>
          <p:cNvSpPr/>
          <p:nvPr/>
        </p:nvSpPr>
        <p:spPr>
          <a:xfrm>
            <a:off x="1802479" y="3390243"/>
            <a:ext cx="4882406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800" dirty="0"/>
              <a:t>主要用在抢占式调度方式中</a:t>
            </a:r>
          </a:p>
        </p:txBody>
      </p:sp>
      <p:sp>
        <p:nvSpPr>
          <p:cNvPr id="6" name="î$ļíḋè"/>
          <p:cNvSpPr/>
          <p:nvPr/>
        </p:nvSpPr>
        <p:spPr>
          <a:xfrm>
            <a:off x="1802478" y="4989804"/>
            <a:ext cx="9605329" cy="104040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两个周期性实时任务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，任务</a:t>
            </a:r>
            <a:r>
              <a:rPr lang="en-US" altLang="zh-CN" sz="2400" dirty="0"/>
              <a:t>A</a:t>
            </a:r>
            <a:r>
              <a:rPr lang="zh-CN" altLang="en-US" sz="2400" dirty="0"/>
              <a:t>要求每</a:t>
            </a:r>
            <a:r>
              <a:rPr lang="en-US" altLang="zh-CN" sz="2400" dirty="0"/>
              <a:t>20 </a:t>
            </a:r>
            <a:r>
              <a:rPr lang="en-US" altLang="zh-CN" sz="2400" dirty="0" err="1"/>
              <a:t>ms</a:t>
            </a:r>
            <a:r>
              <a:rPr lang="zh-CN" altLang="en-US" sz="2400" dirty="0"/>
              <a:t>执行一次，执行时间为</a:t>
            </a:r>
            <a:r>
              <a:rPr lang="en-US" altLang="zh-CN" sz="2400" dirty="0"/>
              <a:t>10 </a:t>
            </a:r>
            <a:r>
              <a:rPr lang="en-US" altLang="zh-CN" sz="2400" dirty="0" err="1"/>
              <a:t>ms</a:t>
            </a:r>
            <a:r>
              <a:rPr lang="zh-CN" altLang="en-US" sz="2400" dirty="0"/>
              <a:t>，任务</a:t>
            </a:r>
            <a:r>
              <a:rPr lang="en-US" altLang="zh-CN" sz="2400" dirty="0"/>
              <a:t>B</a:t>
            </a:r>
            <a:r>
              <a:rPr lang="zh-CN" altLang="en-US" sz="2400" dirty="0"/>
              <a:t>要求每</a:t>
            </a:r>
            <a:r>
              <a:rPr lang="en-US" altLang="zh-CN" sz="2400" dirty="0"/>
              <a:t>50 </a:t>
            </a:r>
            <a:r>
              <a:rPr lang="en-US" altLang="zh-CN" sz="2400" dirty="0" err="1"/>
              <a:t>ms</a:t>
            </a:r>
            <a:r>
              <a:rPr lang="zh-CN" altLang="en-US" sz="2400" dirty="0"/>
              <a:t>执行一次，执行时间为</a:t>
            </a:r>
            <a:r>
              <a:rPr lang="en-US" altLang="zh-CN" sz="2400" dirty="0"/>
              <a:t>25 </a:t>
            </a:r>
            <a:r>
              <a:rPr lang="en-US" altLang="zh-CN" sz="2400" dirty="0" err="1"/>
              <a:t>ms</a:t>
            </a:r>
            <a:endParaRPr lang="en-US" altLang="zh-CN" sz="2400" dirty="0"/>
          </a:p>
        </p:txBody>
      </p:sp>
      <p:sp>
        <p:nvSpPr>
          <p:cNvPr id="7" name="ïṧḷïḋè"/>
          <p:cNvSpPr/>
          <p:nvPr/>
        </p:nvSpPr>
        <p:spPr>
          <a:xfrm>
            <a:off x="1802479" y="4477029"/>
            <a:ext cx="4882406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800" dirty="0"/>
              <a:t>例子：</a:t>
            </a:r>
          </a:p>
        </p:txBody>
      </p:sp>
      <p:sp>
        <p:nvSpPr>
          <p:cNvPr id="8" name="íšḻíḑê"/>
          <p:cNvSpPr/>
          <p:nvPr/>
        </p:nvSpPr>
        <p:spPr>
          <a:xfrm>
            <a:off x="1802478" y="1469877"/>
            <a:ext cx="9080289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800" dirty="0"/>
              <a:t>根据任务的紧急程度（</a:t>
            </a:r>
            <a:r>
              <a:rPr lang="zh-CN" altLang="en-US" sz="2800" dirty="0">
                <a:solidFill>
                  <a:srgbClr val="FF0000"/>
                </a:solidFill>
              </a:rPr>
              <a:t>松弛度</a:t>
            </a:r>
            <a:r>
              <a:rPr lang="zh-CN" altLang="en-US" sz="2800" dirty="0"/>
              <a:t>）确定任务优先级</a:t>
            </a:r>
          </a:p>
        </p:txBody>
      </p:sp>
      <p:sp>
        <p:nvSpPr>
          <p:cNvPr id="9" name="îSļiḓè"/>
          <p:cNvSpPr/>
          <p:nvPr/>
        </p:nvSpPr>
        <p:spPr>
          <a:xfrm>
            <a:off x="1118977" y="134799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0" name="íṥḻîḓe"/>
          <p:cNvSpPr/>
          <p:nvPr/>
        </p:nvSpPr>
        <p:spPr>
          <a:xfrm>
            <a:off x="1118975" y="4394427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1" name="îşļiḓè"/>
          <p:cNvSpPr/>
          <p:nvPr/>
        </p:nvSpPr>
        <p:spPr>
          <a:xfrm>
            <a:off x="1121423" y="328683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îṡḷíďe"/>
          <p:cNvSpPr/>
          <p:nvPr/>
        </p:nvSpPr>
        <p:spPr>
          <a:xfrm>
            <a:off x="1309232" y="154413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" name="íSlíḋe"/>
          <p:cNvSpPr/>
          <p:nvPr/>
        </p:nvSpPr>
        <p:spPr>
          <a:xfrm>
            <a:off x="1311677" y="3508851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5" name="ïśḷïḓe"/>
          <p:cNvSpPr/>
          <p:nvPr/>
        </p:nvSpPr>
        <p:spPr>
          <a:xfrm>
            <a:off x="1338168" y="4583887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6" name="íšḻîḋè"/>
          <p:cNvSpPr/>
          <p:nvPr/>
        </p:nvSpPr>
        <p:spPr>
          <a:xfrm>
            <a:off x="1746844" y="1963686"/>
            <a:ext cx="10344542" cy="105676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/>
              <a:t>紧急程度越高（松弛度越低），优先级越高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600" dirty="0"/>
              <a:t>松弛度</a:t>
            </a:r>
            <a:r>
              <a:rPr lang="en-US" altLang="zh-CN" sz="2600" dirty="0"/>
              <a:t>=</a:t>
            </a:r>
            <a:r>
              <a:rPr lang="zh-CN" altLang="en-US" sz="2600" dirty="0"/>
              <a:t>必须完成时间－其本身的运行时间－当前时间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LLF</a:t>
            </a:r>
            <a:r>
              <a:rPr lang="zh-CN" altLang="en-US" sz="2800" b="1" dirty="0">
                <a:solidFill>
                  <a:schemeClr val="bg1"/>
                </a:solidFill>
              </a:rPr>
              <a:t>例子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t="7032" b="3401"/>
          <a:stretch>
            <a:fillRect/>
          </a:stretch>
        </p:blipFill>
        <p:spPr>
          <a:xfrm>
            <a:off x="762632" y="1251752"/>
            <a:ext cx="10290001" cy="238143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/>
          <a:srcRect t="10320" b="4532"/>
          <a:stretch>
            <a:fillRect/>
          </a:stretch>
        </p:blipFill>
        <p:spPr>
          <a:xfrm>
            <a:off x="762633" y="3811229"/>
            <a:ext cx="10290000" cy="226109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优先级倒置现象</a:t>
            </a:r>
          </a:p>
        </p:txBody>
      </p:sp>
      <p:sp>
        <p:nvSpPr>
          <p:cNvPr id="5" name="iṥlídè"/>
          <p:cNvSpPr/>
          <p:nvPr/>
        </p:nvSpPr>
        <p:spPr>
          <a:xfrm>
            <a:off x="6958245" y="1128057"/>
            <a:ext cx="5233755" cy="5008286"/>
          </a:xfrm>
          <a:prstGeom prst="rect">
            <a:avLst/>
          </a:prstGeom>
          <a:blipFill>
            <a:blip r:embed="rId2"/>
            <a:stretch>
              <a:fillRect t="-27413" b="-27272"/>
            </a:stretch>
          </a:blipFill>
          <a:ln w="28575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6" name="iṡļiḓe"/>
          <p:cNvGrpSpPr/>
          <p:nvPr/>
        </p:nvGrpSpPr>
        <p:grpSpPr>
          <a:xfrm>
            <a:off x="669925" y="1536504"/>
            <a:ext cx="6178397" cy="1579555"/>
            <a:chOff x="660400" y="1737697"/>
            <a:chExt cx="6178397" cy="1579555"/>
          </a:xfrm>
        </p:grpSpPr>
        <p:sp>
          <p:nvSpPr>
            <p:cNvPr id="11" name="îṧľîḋé"/>
            <p:cNvSpPr txBox="1"/>
            <p:nvPr/>
          </p:nvSpPr>
          <p:spPr>
            <a:xfrm>
              <a:off x="1296567" y="1737697"/>
              <a:ext cx="5542230" cy="157955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600" dirty="0"/>
                <a:t>采用优先级调度和抢占方式，可能产生</a:t>
              </a:r>
              <a:r>
                <a:rPr lang="zh-CN" altLang="en-US" sz="2600" dirty="0">
                  <a:solidFill>
                    <a:srgbClr val="FF0000"/>
                  </a:solidFill>
                </a:rPr>
                <a:t>优先级倒置</a:t>
              </a:r>
              <a:r>
                <a:rPr lang="zh-CN" altLang="en-US" sz="2600" dirty="0"/>
                <a:t>。现象：高优先级进程被低优先级进程延迟或阻塞。</a:t>
              </a:r>
            </a:p>
          </p:txBody>
        </p:sp>
        <p:grpSp>
          <p:nvGrpSpPr>
            <p:cNvPr id="8" name="ïS1íḋé"/>
            <p:cNvGrpSpPr/>
            <p:nvPr/>
          </p:nvGrpSpPr>
          <p:grpSpPr>
            <a:xfrm>
              <a:off x="660400" y="1787149"/>
              <a:ext cx="497734" cy="497734"/>
              <a:chOff x="660400" y="1787149"/>
              <a:chExt cx="497734" cy="497734"/>
            </a:xfrm>
          </p:grpSpPr>
          <p:sp>
            <p:nvSpPr>
              <p:cNvPr id="9" name="islîḋe"/>
              <p:cNvSpPr/>
              <p:nvPr/>
            </p:nvSpPr>
            <p:spPr>
              <a:xfrm>
                <a:off x="660400" y="1787149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îŝlîďe"/>
              <p:cNvSpPr/>
              <p:nvPr/>
            </p:nvSpPr>
            <p:spPr>
              <a:xfrm>
                <a:off x="779848" y="1918584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iŝļïḓê"/>
          <p:cNvGrpSpPr/>
          <p:nvPr/>
        </p:nvGrpSpPr>
        <p:grpSpPr>
          <a:xfrm>
            <a:off x="727607" y="3723296"/>
            <a:ext cx="6297847" cy="1243151"/>
            <a:chOff x="660400" y="2092935"/>
            <a:chExt cx="6297847" cy="1243151"/>
          </a:xfrm>
        </p:grpSpPr>
        <p:grpSp>
          <p:nvGrpSpPr>
            <p:cNvPr id="14" name="ïṧļïḓe"/>
            <p:cNvGrpSpPr/>
            <p:nvPr/>
          </p:nvGrpSpPr>
          <p:grpSpPr>
            <a:xfrm>
              <a:off x="1296567" y="2092935"/>
              <a:ext cx="5661680" cy="1243151"/>
              <a:chOff x="1296567" y="2092935"/>
              <a:chExt cx="7140794" cy="1243151"/>
            </a:xfrm>
          </p:grpSpPr>
          <p:sp>
            <p:nvSpPr>
              <p:cNvPr id="18" name="ïšļíďè"/>
              <p:cNvSpPr txBox="1"/>
              <p:nvPr/>
            </p:nvSpPr>
            <p:spPr>
              <a:xfrm>
                <a:off x="1296567" y="2092935"/>
                <a:ext cx="7140794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600" dirty="0">
                    <a:solidFill>
                      <a:srgbClr val="0000FF"/>
                    </a:solidFill>
                  </a:rPr>
                  <a:t>解决方法：</a:t>
                </a:r>
              </a:p>
            </p:txBody>
          </p:sp>
          <p:sp>
            <p:nvSpPr>
              <p:cNvPr id="19" name="íşľíḑè"/>
              <p:cNvSpPr/>
              <p:nvPr/>
            </p:nvSpPr>
            <p:spPr bwMode="auto">
              <a:xfrm>
                <a:off x="1312811" y="2588174"/>
                <a:ext cx="6632638" cy="747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制定一些规定，如规定低优先级进程执行后，其所占用的处理机不允许被抢占；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建立动态优先级继承。</a:t>
                </a:r>
              </a:p>
            </p:txBody>
          </p:sp>
        </p:grpSp>
        <p:grpSp>
          <p:nvGrpSpPr>
            <p:cNvPr id="15" name="ïŝľídè"/>
            <p:cNvGrpSpPr/>
            <p:nvPr/>
          </p:nvGrpSpPr>
          <p:grpSpPr>
            <a:xfrm>
              <a:off x="660400" y="2096245"/>
              <a:ext cx="497734" cy="497734"/>
              <a:chOff x="660400" y="2096245"/>
              <a:chExt cx="497734" cy="497734"/>
            </a:xfrm>
          </p:grpSpPr>
          <p:sp>
            <p:nvSpPr>
              <p:cNvPr id="16" name="ïṡľïde"/>
              <p:cNvSpPr/>
              <p:nvPr/>
            </p:nvSpPr>
            <p:spPr>
              <a:xfrm>
                <a:off x="660400" y="2096245"/>
                <a:ext cx="497734" cy="49773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ïšliḍe"/>
              <p:cNvSpPr/>
              <p:nvPr/>
            </p:nvSpPr>
            <p:spPr>
              <a:xfrm>
                <a:off x="779848" y="2227680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1" name="直接连接符 20"/>
          <p:cNvCxnSpPr/>
          <p:nvPr/>
        </p:nvCxnSpPr>
        <p:spPr>
          <a:xfrm>
            <a:off x="779848" y="3468506"/>
            <a:ext cx="592279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47623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  <a:ea typeface="+mj-ea"/>
              </a:rPr>
              <a:t>3.1 </a:t>
            </a:r>
            <a:r>
              <a:rPr lang="zh-CN" altLang="en-US" sz="2400" dirty="0">
                <a:latin typeface="+mj-ea"/>
                <a:ea typeface="+mj-ea"/>
              </a:rPr>
              <a:t>处理机调度概述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9" y="2114413"/>
            <a:ext cx="368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3.2 </a:t>
            </a:r>
            <a:r>
              <a:rPr lang="zh-CN" altLang="en-US" sz="2400" dirty="0">
                <a:latin typeface="+mj-ea"/>
              </a:rPr>
              <a:t>调度算法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73353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3.3 </a:t>
            </a:r>
            <a:r>
              <a:rPr lang="zh-CN" altLang="en-US" sz="2400" dirty="0">
                <a:latin typeface="+mj-ea"/>
              </a:rPr>
              <a:t>实时调度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35266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</a:rPr>
              <a:t>3.4 Linux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</a:rPr>
              <a:t>进程调度</a:t>
            </a:r>
            <a:endParaRPr lang="en-US" altLang="zh-CN" sz="2400" b="1" dirty="0">
              <a:solidFill>
                <a:srgbClr val="0000FF"/>
              </a:solidFill>
              <a:latin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96469" y="3971788"/>
            <a:ext cx="5478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3.5 </a:t>
            </a:r>
            <a:r>
              <a:rPr lang="zh-CN" altLang="en-US" sz="2400" dirty="0">
                <a:latin typeface="+mj-ea"/>
              </a:rPr>
              <a:t>死锁概述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590913"/>
            <a:ext cx="3682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3.6 </a:t>
            </a:r>
            <a:r>
              <a:rPr lang="zh-CN" altLang="en-US" sz="2400" dirty="0">
                <a:latin typeface="+mj-ea"/>
              </a:rPr>
              <a:t>预防死锁</a:t>
            </a:r>
          </a:p>
        </p:txBody>
      </p:sp>
      <p:sp>
        <p:nvSpPr>
          <p:cNvPr id="29" name="矩形 28"/>
          <p:cNvSpPr/>
          <p:nvPr/>
        </p:nvSpPr>
        <p:spPr>
          <a:xfrm>
            <a:off x="1696469" y="5210038"/>
            <a:ext cx="286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3.7 </a:t>
            </a:r>
            <a:r>
              <a:rPr lang="zh-CN" altLang="en-US" sz="2400" dirty="0">
                <a:latin typeface="+mj-ea"/>
              </a:rPr>
              <a:t>避免死锁</a:t>
            </a:r>
          </a:p>
        </p:txBody>
      </p:sp>
      <p:sp>
        <p:nvSpPr>
          <p:cNvPr id="3" name="矩形 2"/>
          <p:cNvSpPr/>
          <p:nvPr/>
        </p:nvSpPr>
        <p:spPr>
          <a:xfrm>
            <a:off x="6466113" y="2386337"/>
            <a:ext cx="5191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3</a:t>
            </a:r>
            <a:r>
              <a:rPr lang="zh-CN" altLang="en-US" sz="3600" dirty="0">
                <a:solidFill>
                  <a:srgbClr val="000000"/>
                </a:solidFill>
              </a:rPr>
              <a:t>章 处理机调度与死锁</a:t>
            </a:r>
            <a:endParaRPr lang="zh-CN" altLang="en-US" sz="3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640497" y="3190471"/>
            <a:ext cx="490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4392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02436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67983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29831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92439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56210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516282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3" name="矩形 32"/>
          <p:cNvSpPr/>
          <p:nvPr/>
        </p:nvSpPr>
        <p:spPr>
          <a:xfrm>
            <a:off x="1696468" y="5863246"/>
            <a:ext cx="4219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3.8 </a:t>
            </a:r>
            <a:r>
              <a:rPr lang="zh-CN" altLang="en-US" sz="2400" dirty="0">
                <a:latin typeface="+mj-ea"/>
              </a:rPr>
              <a:t>死锁的检测与解除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7" y="58160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Linux</a:t>
            </a:r>
            <a:r>
              <a:rPr lang="zh-CN" altLang="en-US" sz="2800" b="1" dirty="0">
                <a:solidFill>
                  <a:schemeClr val="bg1"/>
                </a:solidFill>
              </a:rPr>
              <a:t>进程调度（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" name="矩形 22"/>
          <p:cNvSpPr/>
          <p:nvPr/>
        </p:nvSpPr>
        <p:spPr>
          <a:xfrm>
            <a:off x="421351" y="1206373"/>
            <a:ext cx="10850563" cy="19096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默认调度算法：完全公平调度</a:t>
            </a:r>
            <a:r>
              <a:rPr lang="en-US" altLang="zh-CN" sz="2400" dirty="0">
                <a:latin typeface="+mn-ea"/>
              </a:rPr>
              <a:t>CFS</a:t>
            </a:r>
            <a:r>
              <a:rPr lang="zh-CN" altLang="en-US" sz="2400" dirty="0">
                <a:latin typeface="+mn-ea"/>
              </a:rPr>
              <a:t>算法。</a:t>
            </a:r>
          </a:p>
          <a:p>
            <a:pPr indent="457200"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基于调度器类：允许不同的可动态添加的调度算法并存，每个类都有一个特定的优先级。</a:t>
            </a:r>
          </a:p>
        </p:txBody>
      </p:sp>
      <p:sp>
        <p:nvSpPr>
          <p:cNvPr id="26" name="íšḻíḑê"/>
          <p:cNvSpPr/>
          <p:nvPr/>
        </p:nvSpPr>
        <p:spPr>
          <a:xfrm>
            <a:off x="1710977" y="3116063"/>
            <a:ext cx="9560937" cy="77654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总调度器：根据调度器类的优先顺序，依次对调度器类中的进程进行调度。</a:t>
            </a:r>
          </a:p>
        </p:txBody>
      </p:sp>
      <p:sp>
        <p:nvSpPr>
          <p:cNvPr id="29" name="îSļiḓè"/>
          <p:cNvSpPr/>
          <p:nvPr/>
        </p:nvSpPr>
        <p:spPr>
          <a:xfrm>
            <a:off x="897036" y="3116063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2" name="íṥḻîḓe"/>
          <p:cNvSpPr/>
          <p:nvPr/>
        </p:nvSpPr>
        <p:spPr>
          <a:xfrm>
            <a:off x="897035" y="5179673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5" name="îşļiḓè"/>
          <p:cNvSpPr/>
          <p:nvPr/>
        </p:nvSpPr>
        <p:spPr>
          <a:xfrm>
            <a:off x="897035" y="4147868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40" name="îṡḷíďe"/>
          <p:cNvSpPr/>
          <p:nvPr/>
        </p:nvSpPr>
        <p:spPr>
          <a:xfrm>
            <a:off x="1087291" y="3312201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1" name="íSlíḋe"/>
          <p:cNvSpPr/>
          <p:nvPr/>
        </p:nvSpPr>
        <p:spPr>
          <a:xfrm>
            <a:off x="1087289" y="4369885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2" name="ïśḷïḓe"/>
          <p:cNvSpPr/>
          <p:nvPr/>
        </p:nvSpPr>
        <p:spPr>
          <a:xfrm>
            <a:off x="1116228" y="5369133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43" name="íšḻíḑê"/>
          <p:cNvSpPr/>
          <p:nvPr/>
        </p:nvSpPr>
        <p:spPr>
          <a:xfrm>
            <a:off x="1710977" y="4147869"/>
            <a:ext cx="9560937" cy="6904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调度器类：使用所选的调度器类算法（调度策略）进行内部的调度。</a:t>
            </a:r>
          </a:p>
        </p:txBody>
      </p:sp>
      <p:sp>
        <p:nvSpPr>
          <p:cNvPr id="44" name="íšḻíḑê"/>
          <p:cNvSpPr/>
          <p:nvPr/>
        </p:nvSpPr>
        <p:spPr>
          <a:xfrm>
            <a:off x="1710977" y="5148375"/>
            <a:ext cx="10232449" cy="6904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调度器类的默认优先级顺序为：</a:t>
            </a:r>
            <a:r>
              <a:rPr lang="en-US" altLang="zh-CN" sz="2400" dirty="0" err="1"/>
              <a:t>Stop_Task</a:t>
            </a:r>
            <a:r>
              <a:rPr lang="zh-CN" altLang="en-US" sz="2400" dirty="0"/>
              <a:t>＞</a:t>
            </a:r>
            <a:r>
              <a:rPr lang="en-US" altLang="zh-CN" sz="2400" dirty="0" err="1">
                <a:solidFill>
                  <a:srgbClr val="FF0000"/>
                </a:solidFill>
              </a:rPr>
              <a:t>Real_Time</a:t>
            </a:r>
            <a:r>
              <a:rPr lang="zh-CN" altLang="en-US" sz="2400" dirty="0"/>
              <a:t>＞</a:t>
            </a:r>
            <a:r>
              <a:rPr lang="en-US" altLang="zh-CN" sz="2400" dirty="0">
                <a:solidFill>
                  <a:srgbClr val="FF0000"/>
                </a:solidFill>
              </a:rPr>
              <a:t>Fair</a:t>
            </a:r>
            <a:r>
              <a:rPr lang="zh-CN" altLang="en-US" sz="2400" dirty="0"/>
              <a:t>＞</a:t>
            </a:r>
            <a:r>
              <a:rPr lang="en-US" altLang="zh-CN" sz="2400" dirty="0" err="1"/>
              <a:t>Idle_Task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Linux</a:t>
            </a:r>
            <a:r>
              <a:rPr lang="zh-CN" altLang="en-US" sz="2800" b="1" dirty="0">
                <a:solidFill>
                  <a:schemeClr val="bg1"/>
                </a:solidFill>
              </a:rPr>
              <a:t>进程调度（</a:t>
            </a: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</a:rPr>
              <a:t>）</a:t>
            </a:r>
          </a:p>
        </p:txBody>
      </p:sp>
      <p:grpSp>
        <p:nvGrpSpPr>
          <p:cNvPr id="571" name="iṡļiḓe"/>
          <p:cNvGrpSpPr/>
          <p:nvPr/>
        </p:nvGrpSpPr>
        <p:grpSpPr>
          <a:xfrm>
            <a:off x="669925" y="1197779"/>
            <a:ext cx="10551450" cy="1562001"/>
            <a:chOff x="660400" y="1787149"/>
            <a:chExt cx="10551450" cy="1562001"/>
          </a:xfrm>
        </p:grpSpPr>
        <p:grpSp>
          <p:nvGrpSpPr>
            <p:cNvPr id="1144" name="iSḻíḓè"/>
            <p:cNvGrpSpPr/>
            <p:nvPr/>
          </p:nvGrpSpPr>
          <p:grpSpPr>
            <a:xfrm>
              <a:off x="1296566" y="1835355"/>
              <a:ext cx="9915284" cy="1513795"/>
              <a:chOff x="1296566" y="1835355"/>
              <a:chExt cx="12505656" cy="1513795"/>
            </a:xfrm>
          </p:grpSpPr>
          <p:sp>
            <p:nvSpPr>
              <p:cNvPr id="1148" name="îṧľîḋé"/>
              <p:cNvSpPr txBox="1"/>
              <p:nvPr/>
            </p:nvSpPr>
            <p:spPr>
              <a:xfrm>
                <a:off x="1296567" y="1835355"/>
                <a:ext cx="6990140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普通</a:t>
                </a:r>
                <a:r>
                  <a:rPr lang="zh-CN" altLang="en-US" sz="2400" dirty="0"/>
                  <a:t>进程调度：</a:t>
                </a:r>
              </a:p>
            </p:txBody>
          </p:sp>
          <p:sp>
            <p:nvSpPr>
              <p:cNvPr id="1149" name="íşļîḓé"/>
              <p:cNvSpPr/>
              <p:nvPr/>
            </p:nvSpPr>
            <p:spPr bwMode="auto">
              <a:xfrm>
                <a:off x="1296566" y="2279078"/>
                <a:ext cx="12505656" cy="1070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20000"/>
                  </a:lnSpc>
                  <a:spcBef>
                    <a:spcPts val="600"/>
                  </a:spcBef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采用</a:t>
                </a:r>
                <a:r>
                  <a:rPr lang="en-US" altLang="zh-CN" sz="2200" dirty="0"/>
                  <a:t>SCHED_NORMAL</a:t>
                </a:r>
                <a:r>
                  <a:rPr lang="zh-CN" altLang="en-US" sz="2200" dirty="0"/>
                  <a:t>调度策略。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600"/>
                  </a:spcBef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200" dirty="0"/>
                  <a:t>分配优先级、挑选进程并允许、计算使其运行多久。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600"/>
                  </a:spcBef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200" dirty="0"/>
                  <a:t>CPU</a:t>
                </a:r>
                <a:r>
                  <a:rPr lang="zh-CN" altLang="en-US" sz="2200" dirty="0"/>
                  <a:t>运行时间与友好值（</a:t>
                </a:r>
                <a:r>
                  <a:rPr lang="en-US" altLang="zh-CN" sz="2200" dirty="0"/>
                  <a:t>-20~+19</a:t>
                </a:r>
                <a:r>
                  <a:rPr lang="zh-CN" altLang="en-US" sz="2200" dirty="0"/>
                  <a:t>）有关，数值越低优先级越高。</a:t>
                </a:r>
              </a:p>
            </p:txBody>
          </p:sp>
        </p:grpSp>
        <p:grpSp>
          <p:nvGrpSpPr>
            <p:cNvPr id="1145" name="ïS1íḋé"/>
            <p:cNvGrpSpPr/>
            <p:nvPr/>
          </p:nvGrpSpPr>
          <p:grpSpPr>
            <a:xfrm>
              <a:off x="660400" y="1787149"/>
              <a:ext cx="497734" cy="497734"/>
              <a:chOff x="660400" y="1787149"/>
              <a:chExt cx="497734" cy="497734"/>
            </a:xfrm>
          </p:grpSpPr>
          <p:sp>
            <p:nvSpPr>
              <p:cNvPr id="1146" name="islîḋe"/>
              <p:cNvSpPr/>
              <p:nvPr/>
            </p:nvSpPr>
            <p:spPr>
              <a:xfrm>
                <a:off x="660400" y="1787149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7" name="îŝlîďe"/>
              <p:cNvSpPr/>
              <p:nvPr/>
            </p:nvSpPr>
            <p:spPr>
              <a:xfrm>
                <a:off x="779848" y="1918584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72" name="iŝļïḓê"/>
          <p:cNvGrpSpPr/>
          <p:nvPr/>
        </p:nvGrpSpPr>
        <p:grpSpPr>
          <a:xfrm>
            <a:off x="660400" y="3550788"/>
            <a:ext cx="10871201" cy="1243151"/>
            <a:chOff x="660400" y="2092935"/>
            <a:chExt cx="10871201" cy="1243151"/>
          </a:xfrm>
        </p:grpSpPr>
        <p:grpSp>
          <p:nvGrpSpPr>
            <p:cNvPr id="574" name="ïṧļïḓe"/>
            <p:cNvGrpSpPr/>
            <p:nvPr/>
          </p:nvGrpSpPr>
          <p:grpSpPr>
            <a:xfrm>
              <a:off x="1296567" y="2092935"/>
              <a:ext cx="10235034" cy="1243151"/>
              <a:chOff x="1296567" y="2092935"/>
              <a:chExt cx="12908937" cy="1243151"/>
            </a:xfrm>
          </p:grpSpPr>
          <p:sp>
            <p:nvSpPr>
              <p:cNvPr id="1142" name="ïšļíďè"/>
              <p:cNvSpPr txBox="1"/>
              <p:nvPr/>
            </p:nvSpPr>
            <p:spPr>
              <a:xfrm>
                <a:off x="1296567" y="2092935"/>
                <a:ext cx="7140794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实时</a:t>
                </a:r>
                <a:r>
                  <a:rPr lang="zh-CN" altLang="en-US" sz="2400" dirty="0"/>
                  <a:t>进程调度：</a:t>
                </a:r>
              </a:p>
            </p:txBody>
          </p:sp>
          <p:sp>
            <p:nvSpPr>
              <p:cNvPr id="1143" name="íşľíḑè"/>
              <p:cNvSpPr/>
              <p:nvPr/>
            </p:nvSpPr>
            <p:spPr bwMode="auto">
              <a:xfrm>
                <a:off x="1312811" y="2588174"/>
                <a:ext cx="12892693" cy="747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实时调度的进程比普通进程具有更高的优先级。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200" dirty="0"/>
                  <a:t>SCHED_FIFO</a:t>
                </a:r>
                <a:r>
                  <a:rPr lang="zh-CN" altLang="en-US" sz="2200" dirty="0"/>
                  <a:t>：进程若处于可执行的状态，就会一直执行，直到它自己被阻塞或者主动放弃</a:t>
                </a:r>
                <a:r>
                  <a:rPr lang="en-US" altLang="zh-CN" sz="2200" dirty="0"/>
                  <a:t>CPU</a:t>
                </a:r>
                <a:r>
                  <a:rPr lang="zh-CN" altLang="en-US" sz="2200" dirty="0"/>
                  <a:t>。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:r>
                  <a:rPr lang="en-US" altLang="zh-CN" sz="2200" dirty="0"/>
                  <a:t>SCHED_RR</a:t>
                </a:r>
                <a:r>
                  <a:rPr lang="zh-CN" altLang="en-US" sz="2200" dirty="0"/>
                  <a:t>：与</a:t>
                </a:r>
                <a:r>
                  <a:rPr lang="en-US" altLang="zh-CN" sz="2200" dirty="0"/>
                  <a:t>SCHED_FIFO</a:t>
                </a:r>
                <a:r>
                  <a:rPr lang="zh-CN" altLang="en-US" sz="2200" dirty="0"/>
                  <a:t>大致相同，只是进程在耗尽其时间片后，不能再执行，而是需要接受</a:t>
                </a:r>
                <a:r>
                  <a:rPr lang="en-US" altLang="zh-CN" sz="2200" dirty="0"/>
                  <a:t>CPU</a:t>
                </a:r>
                <a:r>
                  <a:rPr lang="zh-CN" altLang="en-US" sz="2200" dirty="0"/>
                  <a:t>的调度。</a:t>
                </a:r>
              </a:p>
            </p:txBody>
          </p:sp>
        </p:grpSp>
        <p:grpSp>
          <p:nvGrpSpPr>
            <p:cNvPr id="1139" name="ïŝľídè"/>
            <p:cNvGrpSpPr/>
            <p:nvPr/>
          </p:nvGrpSpPr>
          <p:grpSpPr>
            <a:xfrm>
              <a:off x="660400" y="2096245"/>
              <a:ext cx="497734" cy="497734"/>
              <a:chOff x="660400" y="2096245"/>
              <a:chExt cx="497734" cy="497734"/>
            </a:xfrm>
          </p:grpSpPr>
          <p:sp>
            <p:nvSpPr>
              <p:cNvPr id="1140" name="ïṡľïde"/>
              <p:cNvSpPr/>
              <p:nvPr/>
            </p:nvSpPr>
            <p:spPr>
              <a:xfrm>
                <a:off x="660400" y="2096245"/>
                <a:ext cx="497734" cy="49773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1" name="ïšliḍe"/>
              <p:cNvSpPr/>
              <p:nvPr/>
            </p:nvSpPr>
            <p:spPr>
              <a:xfrm>
                <a:off x="779848" y="2227680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5" name="直接连接符 4"/>
          <p:cNvCxnSpPr/>
          <p:nvPr/>
        </p:nvCxnSpPr>
        <p:spPr>
          <a:xfrm>
            <a:off x="669925" y="3318115"/>
            <a:ext cx="1086167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高级调度</a:t>
            </a:r>
          </a:p>
        </p:txBody>
      </p:sp>
      <p:sp>
        <p:nvSpPr>
          <p:cNvPr id="40" name="ïşľîďè"/>
          <p:cNvSpPr/>
          <p:nvPr/>
        </p:nvSpPr>
        <p:spPr>
          <a:xfrm>
            <a:off x="-788524" y="1134122"/>
            <a:ext cx="4669654" cy="5003800"/>
          </a:xfrm>
          <a:prstGeom prst="rect">
            <a:avLst/>
          </a:prstGeom>
          <a:blipFill>
            <a:blip r:embed="rId2"/>
            <a:stretch>
              <a:fillRect l="-30450" r="-30284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îŝļiḋe"/>
          <p:cNvSpPr/>
          <p:nvPr/>
        </p:nvSpPr>
        <p:spPr>
          <a:xfrm>
            <a:off x="3224183" y="1134122"/>
            <a:ext cx="656948" cy="50038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42" name="í$1iďè"/>
          <p:cNvGrpSpPr/>
          <p:nvPr/>
        </p:nvGrpSpPr>
        <p:grpSpPr>
          <a:xfrm>
            <a:off x="3348471" y="1411869"/>
            <a:ext cx="7381904" cy="1002148"/>
            <a:chOff x="4136995" y="1408047"/>
            <a:chExt cx="7381904" cy="1002148"/>
          </a:xfrm>
        </p:grpSpPr>
        <p:sp>
          <p:nvSpPr>
            <p:cNvPr id="43" name="îslîďê"/>
            <p:cNvSpPr/>
            <p:nvPr/>
          </p:nvSpPr>
          <p:spPr>
            <a:xfrm>
              <a:off x="4136995" y="1712614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ïSḻiḍé"/>
            <p:cNvSpPr txBox="1"/>
            <p:nvPr/>
          </p:nvSpPr>
          <p:spPr>
            <a:xfrm>
              <a:off x="4882718" y="1408047"/>
              <a:ext cx="6636181" cy="100214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r>
                <a:rPr lang="zh-CN" altLang="en-US" sz="2400" dirty="0"/>
                <a:t>调度对象：</a:t>
              </a:r>
              <a:r>
                <a:rPr lang="zh-CN" altLang="en-US" sz="2400" dirty="0">
                  <a:solidFill>
                    <a:srgbClr val="FF0000"/>
                  </a:solidFill>
                </a:rPr>
                <a:t>作业</a:t>
              </a:r>
              <a:endParaRPr lang="en-US" altLang="zh-CN" sz="2400" dirty="0"/>
            </a:p>
          </p:txBody>
        </p:sp>
      </p:grpSp>
      <p:grpSp>
        <p:nvGrpSpPr>
          <p:cNvPr id="45" name="išḷîḓé"/>
          <p:cNvGrpSpPr/>
          <p:nvPr/>
        </p:nvGrpSpPr>
        <p:grpSpPr>
          <a:xfrm>
            <a:off x="3348471" y="2993448"/>
            <a:ext cx="8378932" cy="801176"/>
            <a:chOff x="4136995" y="3233565"/>
            <a:chExt cx="8378932" cy="801176"/>
          </a:xfrm>
        </p:grpSpPr>
        <p:sp>
          <p:nvSpPr>
            <p:cNvPr id="46" name="íśľïḋé"/>
            <p:cNvSpPr/>
            <p:nvPr/>
          </p:nvSpPr>
          <p:spPr>
            <a:xfrm>
              <a:off x="4136995" y="3450237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îŝľîḓè"/>
            <p:cNvSpPr txBox="1"/>
            <p:nvPr/>
          </p:nvSpPr>
          <p:spPr>
            <a:xfrm>
              <a:off x="4882718" y="3233565"/>
              <a:ext cx="7633209" cy="8011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dirty="0"/>
                <a:t>根据某种算法，决定将外存上处于后备队列中的作业调入内存，</a:t>
              </a:r>
              <a:r>
                <a:rPr lang="zh-CN" altLang="zh-CN" sz="2400" dirty="0"/>
                <a:t>并为它们创建进程和分配必要的资源。然后，将新创建的进程排在就绪队列上等待调度。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ïSlíḍê"/>
          <p:cNvGrpSpPr/>
          <p:nvPr/>
        </p:nvGrpSpPr>
        <p:grpSpPr>
          <a:xfrm>
            <a:off x="3348471" y="4371764"/>
            <a:ext cx="8378931" cy="1311067"/>
            <a:chOff x="4136995" y="4714289"/>
            <a:chExt cx="8378931" cy="1311067"/>
          </a:xfrm>
        </p:grpSpPr>
        <p:sp>
          <p:nvSpPr>
            <p:cNvPr id="49" name="ïsľíḓê"/>
            <p:cNvSpPr/>
            <p:nvPr/>
          </p:nvSpPr>
          <p:spPr>
            <a:xfrm>
              <a:off x="4136995" y="5187860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íṧļîḋê"/>
            <p:cNvSpPr txBox="1"/>
            <p:nvPr/>
          </p:nvSpPr>
          <p:spPr>
            <a:xfrm>
              <a:off x="4882717" y="4714289"/>
              <a:ext cx="7633209" cy="13110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r>
                <a:rPr lang="zh-CN" altLang="en-US" sz="2400" dirty="0"/>
                <a:t>主要用于多道批处理系统中，分时系统和实时系统不设置高级调度。</a:t>
              </a:r>
              <a:endParaRPr lang="en-US" altLang="zh-CN" sz="24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中级调度</a:t>
            </a:r>
          </a:p>
        </p:txBody>
      </p:sp>
      <p:sp>
        <p:nvSpPr>
          <p:cNvPr id="221" name="i$lîďê"/>
          <p:cNvSpPr/>
          <p:nvPr/>
        </p:nvSpPr>
        <p:spPr>
          <a:xfrm>
            <a:off x="2485983" y="2986584"/>
            <a:ext cx="8833046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>
              <a:defRPr/>
            </a:pPr>
            <a:endParaRPr lang="en-US" altLang="zh-CN" sz="2400" dirty="0"/>
          </a:p>
        </p:txBody>
      </p:sp>
      <p:sp>
        <p:nvSpPr>
          <p:cNvPr id="223" name="ïṧḷïḋè"/>
          <p:cNvSpPr/>
          <p:nvPr/>
        </p:nvSpPr>
        <p:spPr>
          <a:xfrm>
            <a:off x="3169487" y="4371789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>
              <a:defRPr/>
            </a:pPr>
            <a:r>
              <a:rPr lang="zh-CN" altLang="en-US" sz="2400" dirty="0"/>
              <a:t>即“</a:t>
            </a:r>
            <a:r>
              <a:rPr lang="zh-CN" altLang="en-US" sz="2400" dirty="0">
                <a:solidFill>
                  <a:srgbClr val="FF0000"/>
                </a:solidFill>
              </a:rPr>
              <a:t>对换</a:t>
            </a:r>
            <a:r>
              <a:rPr lang="zh-CN" altLang="en-US" sz="2400" dirty="0"/>
              <a:t>” 功能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992735" y="1818167"/>
            <a:ext cx="7927445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>
              <a:defRPr/>
            </a:pPr>
            <a:r>
              <a:rPr lang="zh-CN" altLang="en-US" sz="2400" dirty="0"/>
              <a:t>将暂不运行的进程，调至外存等待；</a:t>
            </a:r>
            <a:endParaRPr lang="en-US" altLang="zh-CN" sz="2400" dirty="0"/>
          </a:p>
        </p:txBody>
      </p:sp>
      <p:sp>
        <p:nvSpPr>
          <p:cNvPr id="226" name="îSļiḓè"/>
          <p:cNvSpPr/>
          <p:nvPr/>
        </p:nvSpPr>
        <p:spPr>
          <a:xfrm>
            <a:off x="1118978" y="1685638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7" name="íṥḻîḓe"/>
          <p:cNvSpPr/>
          <p:nvPr/>
        </p:nvSpPr>
        <p:spPr>
          <a:xfrm>
            <a:off x="2485983" y="4289187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8" name="îşļiḓè"/>
          <p:cNvSpPr/>
          <p:nvPr/>
        </p:nvSpPr>
        <p:spPr>
          <a:xfrm>
            <a:off x="1802481" y="2976211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9" name="îṡḷíďe"/>
          <p:cNvSpPr/>
          <p:nvPr/>
        </p:nvSpPr>
        <p:spPr>
          <a:xfrm>
            <a:off x="1309233" y="1881776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0" name="íSlíḋe"/>
          <p:cNvSpPr/>
          <p:nvPr/>
        </p:nvSpPr>
        <p:spPr>
          <a:xfrm>
            <a:off x="1992735" y="319822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1" name="ïśḷïḓe"/>
          <p:cNvSpPr/>
          <p:nvPr/>
        </p:nvSpPr>
        <p:spPr>
          <a:xfrm>
            <a:off x="2705176" y="4478647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2596259" y="3070602"/>
            <a:ext cx="6720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/>
              <a:t>将处于外存上的急需运行的进程，调入内存运行。</a:t>
            </a:r>
            <a:endParaRPr lang="en-US" altLang="zh-CN" sz="2400" dirty="0"/>
          </a:p>
        </p:txBody>
      </p:sp>
      <p:sp>
        <p:nvSpPr>
          <p:cNvPr id="21" name="矩形 20"/>
          <p:cNvSpPr/>
          <p:nvPr/>
        </p:nvSpPr>
        <p:spPr>
          <a:xfrm>
            <a:off x="7206942" y="5475767"/>
            <a:ext cx="4219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将在</a:t>
            </a:r>
            <a:r>
              <a:rPr lang="zh-CN" altLang="en-US" sz="2400" u="sng" dirty="0">
                <a:solidFill>
                  <a:srgbClr val="0000CC"/>
                </a:solidFill>
              </a:rPr>
              <a:t>第</a:t>
            </a:r>
            <a:r>
              <a:rPr lang="en-US" altLang="zh-CN" sz="2400" u="sng" dirty="0">
                <a:solidFill>
                  <a:srgbClr val="0000CC"/>
                </a:solidFill>
              </a:rPr>
              <a:t>5</a:t>
            </a:r>
            <a:r>
              <a:rPr lang="zh-CN" altLang="en-US" sz="2400" u="sng" dirty="0">
                <a:solidFill>
                  <a:srgbClr val="0000CC"/>
                </a:solidFill>
              </a:rPr>
              <a:t>章 存储器管理</a:t>
            </a:r>
            <a:r>
              <a:rPr lang="zh-CN" altLang="en-US" sz="2400" dirty="0">
                <a:solidFill>
                  <a:srgbClr val="0000CC"/>
                </a:solidFill>
              </a:rPr>
              <a:t>中介绍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低级调度</a:t>
            </a:r>
          </a:p>
        </p:txBody>
      </p:sp>
      <p:sp>
        <p:nvSpPr>
          <p:cNvPr id="221" name="i$lîďê"/>
          <p:cNvSpPr/>
          <p:nvPr/>
        </p:nvSpPr>
        <p:spPr>
          <a:xfrm>
            <a:off x="2485983" y="2986584"/>
            <a:ext cx="8833046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>
              <a:defRPr/>
            </a:pPr>
            <a:endParaRPr lang="en-US" altLang="zh-CN" sz="2400" dirty="0"/>
          </a:p>
        </p:txBody>
      </p:sp>
      <p:sp>
        <p:nvSpPr>
          <p:cNvPr id="223" name="ïṧḷïḋè"/>
          <p:cNvSpPr/>
          <p:nvPr/>
        </p:nvSpPr>
        <p:spPr>
          <a:xfrm>
            <a:off x="3333043" y="4395569"/>
            <a:ext cx="6063290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应用在于多道批处理、分时和实时</a:t>
            </a:r>
            <a:r>
              <a:rPr lang="en-US" altLang="zh-CN" sz="2400" dirty="0"/>
              <a:t>OS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992735" y="1818167"/>
            <a:ext cx="7927445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调度对象：</a:t>
            </a:r>
            <a:r>
              <a:rPr lang="zh-CN" altLang="en-US" sz="2400" dirty="0">
                <a:solidFill>
                  <a:srgbClr val="FF0000"/>
                </a:solidFill>
              </a:rPr>
              <a:t>进程</a:t>
            </a:r>
            <a:endParaRPr lang="en-US" altLang="zh-CN" sz="2400" dirty="0"/>
          </a:p>
        </p:txBody>
      </p:sp>
      <p:sp>
        <p:nvSpPr>
          <p:cNvPr id="226" name="îSļiḓè"/>
          <p:cNvSpPr/>
          <p:nvPr/>
        </p:nvSpPr>
        <p:spPr>
          <a:xfrm>
            <a:off x="1118978" y="1685638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7" name="íṥḻîḓe"/>
          <p:cNvSpPr/>
          <p:nvPr/>
        </p:nvSpPr>
        <p:spPr>
          <a:xfrm>
            <a:off x="2485983" y="4289187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8" name="îşļiḓè"/>
          <p:cNvSpPr/>
          <p:nvPr/>
        </p:nvSpPr>
        <p:spPr>
          <a:xfrm>
            <a:off x="1802481" y="2976211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9" name="îṡḷíďe"/>
          <p:cNvSpPr/>
          <p:nvPr/>
        </p:nvSpPr>
        <p:spPr>
          <a:xfrm>
            <a:off x="1309233" y="1881776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0" name="íSlíḋe"/>
          <p:cNvSpPr/>
          <p:nvPr/>
        </p:nvSpPr>
        <p:spPr>
          <a:xfrm>
            <a:off x="1992735" y="319822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1" name="ïśḷïḓe"/>
          <p:cNvSpPr/>
          <p:nvPr/>
        </p:nvSpPr>
        <p:spPr>
          <a:xfrm>
            <a:off x="2705176" y="4478647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2620602" y="3059311"/>
            <a:ext cx="88330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根据某种调度算法，决定就绪队列中的哪个进程应获得处理机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进程调度的任务</a:t>
            </a:r>
          </a:p>
        </p:txBody>
      </p:sp>
      <p:grpSp>
        <p:nvGrpSpPr>
          <p:cNvPr id="6" name="27239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319182"/>
            <a:ext cx="10542572" cy="4442425"/>
            <a:chOff x="660400" y="1834087"/>
            <a:chExt cx="10542572" cy="4442425"/>
          </a:xfrm>
        </p:grpSpPr>
        <p:grpSp>
          <p:nvGrpSpPr>
            <p:cNvPr id="10" name="iṡļiḓe"/>
            <p:cNvGrpSpPr/>
            <p:nvPr/>
          </p:nvGrpSpPr>
          <p:grpSpPr>
            <a:xfrm>
              <a:off x="660400" y="1834087"/>
              <a:ext cx="6876351" cy="1254559"/>
              <a:chOff x="660400" y="1834087"/>
              <a:chExt cx="6876351" cy="1254559"/>
            </a:xfrm>
          </p:grpSpPr>
          <p:grpSp>
            <p:nvGrpSpPr>
              <p:cNvPr id="21" name="iSḻíḓè"/>
              <p:cNvGrpSpPr/>
              <p:nvPr/>
            </p:nvGrpSpPr>
            <p:grpSpPr>
              <a:xfrm>
                <a:off x="1530997" y="1834087"/>
                <a:ext cx="6005754" cy="1254559"/>
                <a:chOff x="1592242" y="1834087"/>
                <a:chExt cx="7574760" cy="1254559"/>
              </a:xfrm>
            </p:grpSpPr>
            <p:sp>
              <p:nvSpPr>
                <p:cNvPr id="25" name="îṧľîḋé"/>
                <p:cNvSpPr txBox="1"/>
                <p:nvPr/>
              </p:nvSpPr>
              <p:spPr>
                <a:xfrm>
                  <a:off x="1592242" y="1834087"/>
                  <a:ext cx="6293555" cy="38942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2400" dirty="0"/>
                    <a:t>进程调度的任务</a:t>
                  </a:r>
                  <a:endParaRPr lang="en-US" altLang="zh-CN" sz="2400" dirty="0"/>
                </a:p>
              </p:txBody>
            </p:sp>
            <p:sp>
              <p:nvSpPr>
                <p:cNvPr id="26" name="íşļîḓé"/>
                <p:cNvSpPr/>
                <p:nvPr/>
              </p:nvSpPr>
              <p:spPr bwMode="auto">
                <a:xfrm>
                  <a:off x="1592242" y="2277810"/>
                  <a:ext cx="7574760" cy="8108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342900" lvl="1" indent="-342900">
                    <a:lnSpc>
                      <a:spcPct val="132000"/>
                    </a:lnSpc>
                    <a:buClr>
                      <a:schemeClr val="accent4">
                        <a:lumMod val="40000"/>
                        <a:lumOff val="60000"/>
                      </a:schemeClr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保存处理机的现场信息</a:t>
                  </a:r>
                </a:p>
                <a:p>
                  <a:pPr marL="342900" lvl="1" indent="-342900">
                    <a:lnSpc>
                      <a:spcPct val="132000"/>
                    </a:lnSpc>
                    <a:buClr>
                      <a:schemeClr val="accent4">
                        <a:lumMod val="40000"/>
                        <a:lumOff val="60000"/>
                      </a:schemeClr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按某种算法选取进程</a:t>
                  </a:r>
                </a:p>
                <a:p>
                  <a:pPr marL="342900" lvl="1" indent="-342900">
                    <a:lnSpc>
                      <a:spcPct val="132000"/>
                    </a:lnSpc>
                    <a:buClr>
                      <a:schemeClr val="accent4">
                        <a:lumMod val="40000"/>
                        <a:lumOff val="60000"/>
                      </a:schemeClr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把处理器分配给进程</a:t>
                  </a:r>
                </a:p>
              </p:txBody>
            </p:sp>
          </p:grpSp>
          <p:grpSp>
            <p:nvGrpSpPr>
              <p:cNvPr id="22" name="ïS1íḋé"/>
              <p:cNvGrpSpPr/>
              <p:nvPr/>
            </p:nvGrpSpPr>
            <p:grpSpPr>
              <a:xfrm>
                <a:off x="660400" y="1860585"/>
                <a:ext cx="733394" cy="733394"/>
                <a:chOff x="660400" y="1860585"/>
                <a:chExt cx="733394" cy="733394"/>
              </a:xfrm>
            </p:grpSpPr>
            <p:sp>
              <p:nvSpPr>
                <p:cNvPr id="23" name="islîḋe"/>
                <p:cNvSpPr/>
                <p:nvPr/>
              </p:nvSpPr>
              <p:spPr>
                <a:xfrm>
                  <a:off x="660400" y="1860585"/>
                  <a:ext cx="733394" cy="73339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îŝlîďe"/>
                <p:cNvSpPr/>
                <p:nvPr/>
              </p:nvSpPr>
              <p:spPr>
                <a:xfrm>
                  <a:off x="797603" y="2045456"/>
                  <a:ext cx="381389" cy="346064"/>
                </a:xfrm>
                <a:custGeom>
                  <a:avLst/>
                  <a:gdLst>
                    <a:gd name="connsiteX0" fmla="*/ 116112 w 607919"/>
                    <a:gd name="connsiteY0" fmla="*/ 473652 h 551610"/>
                    <a:gd name="connsiteX1" fmla="*/ 118901 w 607919"/>
                    <a:gd name="connsiteY1" fmla="*/ 480423 h 551610"/>
                    <a:gd name="connsiteX2" fmla="*/ 118901 w 607919"/>
                    <a:gd name="connsiteY2" fmla="*/ 551610 h 551610"/>
                    <a:gd name="connsiteX3" fmla="*/ 55604 w 607919"/>
                    <a:gd name="connsiteY3" fmla="*/ 551610 h 551610"/>
                    <a:gd name="connsiteX4" fmla="*/ 55604 w 607919"/>
                    <a:gd name="connsiteY4" fmla="*/ 540851 h 551610"/>
                    <a:gd name="connsiteX5" fmla="*/ 65255 w 607919"/>
                    <a:gd name="connsiteY5" fmla="*/ 520583 h 551610"/>
                    <a:gd name="connsiteX6" fmla="*/ 83555 w 607919"/>
                    <a:gd name="connsiteY6" fmla="*/ 502317 h 551610"/>
                    <a:gd name="connsiteX7" fmla="*/ 109375 w 607919"/>
                    <a:gd name="connsiteY7" fmla="*/ 476545 h 551610"/>
                    <a:gd name="connsiteX8" fmla="*/ 116112 w 607919"/>
                    <a:gd name="connsiteY8" fmla="*/ 473652 h 551610"/>
                    <a:gd name="connsiteX9" fmla="*/ 199155 w 607919"/>
                    <a:gd name="connsiteY9" fmla="*/ 390799 h 551610"/>
                    <a:gd name="connsiteX10" fmla="*/ 201956 w 607919"/>
                    <a:gd name="connsiteY10" fmla="*/ 397632 h 551610"/>
                    <a:gd name="connsiteX11" fmla="*/ 201956 w 607919"/>
                    <a:gd name="connsiteY11" fmla="*/ 551610 h 551610"/>
                    <a:gd name="connsiteX12" fmla="*/ 145363 w 607919"/>
                    <a:gd name="connsiteY12" fmla="*/ 551610 h 551610"/>
                    <a:gd name="connsiteX13" fmla="*/ 145363 w 607919"/>
                    <a:gd name="connsiteY13" fmla="*/ 454170 h 551610"/>
                    <a:gd name="connsiteX14" fmla="*/ 154879 w 607919"/>
                    <a:gd name="connsiteY14" fmla="*/ 431030 h 551610"/>
                    <a:gd name="connsiteX15" fmla="*/ 192315 w 607919"/>
                    <a:gd name="connsiteY15" fmla="*/ 393630 h 551610"/>
                    <a:gd name="connsiteX16" fmla="*/ 199155 w 607919"/>
                    <a:gd name="connsiteY16" fmla="*/ 390799 h 551610"/>
                    <a:gd name="connsiteX17" fmla="*/ 231082 w 607919"/>
                    <a:gd name="connsiteY17" fmla="*/ 388245 h 551610"/>
                    <a:gd name="connsiteX18" fmla="*/ 237930 w 607919"/>
                    <a:gd name="connsiteY18" fmla="*/ 391091 h 551610"/>
                    <a:gd name="connsiteX19" fmla="*/ 266763 w 607919"/>
                    <a:gd name="connsiteY19" fmla="*/ 419867 h 551610"/>
                    <a:gd name="connsiteX20" fmla="*/ 275915 w 607919"/>
                    <a:gd name="connsiteY20" fmla="*/ 428875 h 551610"/>
                    <a:gd name="connsiteX21" fmla="*/ 284941 w 607919"/>
                    <a:gd name="connsiteY21" fmla="*/ 451520 h 551610"/>
                    <a:gd name="connsiteX22" fmla="*/ 284941 w 607919"/>
                    <a:gd name="connsiteY22" fmla="*/ 551610 h 551610"/>
                    <a:gd name="connsiteX23" fmla="*/ 228277 w 607919"/>
                    <a:gd name="connsiteY23" fmla="*/ 551610 h 551610"/>
                    <a:gd name="connsiteX24" fmla="*/ 228277 w 607919"/>
                    <a:gd name="connsiteY24" fmla="*/ 394969 h 551610"/>
                    <a:gd name="connsiteX25" fmla="*/ 231082 w 607919"/>
                    <a:gd name="connsiteY25" fmla="*/ 388245 h 551610"/>
                    <a:gd name="connsiteX26" fmla="*/ 365148 w 607919"/>
                    <a:gd name="connsiteY26" fmla="*/ 381336 h 551610"/>
                    <a:gd name="connsiteX27" fmla="*/ 367997 w 607919"/>
                    <a:gd name="connsiteY27" fmla="*/ 388122 h 551610"/>
                    <a:gd name="connsiteX28" fmla="*/ 367997 w 607919"/>
                    <a:gd name="connsiteY28" fmla="*/ 551610 h 551610"/>
                    <a:gd name="connsiteX29" fmla="*/ 311262 w 607919"/>
                    <a:gd name="connsiteY29" fmla="*/ 551610 h 551610"/>
                    <a:gd name="connsiteX30" fmla="*/ 311262 w 607919"/>
                    <a:gd name="connsiteY30" fmla="*/ 444661 h 551610"/>
                    <a:gd name="connsiteX31" fmla="*/ 316898 w 607919"/>
                    <a:gd name="connsiteY31" fmla="*/ 425523 h 551610"/>
                    <a:gd name="connsiteX32" fmla="*/ 322534 w 607919"/>
                    <a:gd name="connsiteY32" fmla="*/ 419894 h 551610"/>
                    <a:gd name="connsiteX33" fmla="*/ 358353 w 607919"/>
                    <a:gd name="connsiteY33" fmla="*/ 384120 h 551610"/>
                    <a:gd name="connsiteX34" fmla="*/ 365148 w 607919"/>
                    <a:gd name="connsiteY34" fmla="*/ 381336 h 551610"/>
                    <a:gd name="connsiteX35" fmla="*/ 448177 w 607919"/>
                    <a:gd name="connsiteY35" fmla="*/ 298352 h 551610"/>
                    <a:gd name="connsiteX36" fmla="*/ 450982 w 607919"/>
                    <a:gd name="connsiteY36" fmla="*/ 305139 h 551610"/>
                    <a:gd name="connsiteX37" fmla="*/ 450982 w 607919"/>
                    <a:gd name="connsiteY37" fmla="*/ 551610 h 551610"/>
                    <a:gd name="connsiteX38" fmla="*/ 394318 w 607919"/>
                    <a:gd name="connsiteY38" fmla="*/ 551610 h 551610"/>
                    <a:gd name="connsiteX39" fmla="*/ 394318 w 607919"/>
                    <a:gd name="connsiteY39" fmla="*/ 361815 h 551610"/>
                    <a:gd name="connsiteX40" fmla="*/ 403846 w 607919"/>
                    <a:gd name="connsiteY40" fmla="*/ 338669 h 551610"/>
                    <a:gd name="connsiteX41" fmla="*/ 441329 w 607919"/>
                    <a:gd name="connsiteY41" fmla="*/ 301136 h 551610"/>
                    <a:gd name="connsiteX42" fmla="*/ 448177 w 607919"/>
                    <a:gd name="connsiteY42" fmla="*/ 298352 h 551610"/>
                    <a:gd name="connsiteX43" fmla="*/ 527085 w 607919"/>
                    <a:gd name="connsiteY43" fmla="*/ 219452 h 551610"/>
                    <a:gd name="connsiteX44" fmla="*/ 529874 w 607919"/>
                    <a:gd name="connsiteY44" fmla="*/ 226177 h 551610"/>
                    <a:gd name="connsiteX45" fmla="*/ 529874 w 607919"/>
                    <a:gd name="connsiteY45" fmla="*/ 551610 h 551610"/>
                    <a:gd name="connsiteX46" fmla="*/ 477232 w 607919"/>
                    <a:gd name="connsiteY46" fmla="*/ 551610 h 551610"/>
                    <a:gd name="connsiteX47" fmla="*/ 477232 w 607919"/>
                    <a:gd name="connsiteY47" fmla="*/ 278727 h 551610"/>
                    <a:gd name="connsiteX48" fmla="*/ 486883 w 607919"/>
                    <a:gd name="connsiteY48" fmla="*/ 255580 h 551610"/>
                    <a:gd name="connsiteX49" fmla="*/ 520348 w 607919"/>
                    <a:gd name="connsiteY49" fmla="*/ 222298 h 551610"/>
                    <a:gd name="connsiteX50" fmla="*/ 527085 w 607919"/>
                    <a:gd name="connsiteY50" fmla="*/ 219452 h 551610"/>
                    <a:gd name="connsiteX51" fmla="*/ 387769 w 607919"/>
                    <a:gd name="connsiteY51" fmla="*/ 0 h 551610"/>
                    <a:gd name="connsiteX52" fmla="*/ 580729 w 607919"/>
                    <a:gd name="connsiteY52" fmla="*/ 0 h 551610"/>
                    <a:gd name="connsiteX53" fmla="*/ 607919 w 607919"/>
                    <a:gd name="connsiteY53" fmla="*/ 26022 h 551610"/>
                    <a:gd name="connsiteX54" fmla="*/ 607919 w 607919"/>
                    <a:gd name="connsiteY54" fmla="*/ 219812 h 551610"/>
                    <a:gd name="connsiteX55" fmla="*/ 598271 w 607919"/>
                    <a:gd name="connsiteY55" fmla="*/ 223815 h 551610"/>
                    <a:gd name="connsiteX56" fmla="*/ 530610 w 607919"/>
                    <a:gd name="connsiteY56" fmla="*/ 156258 h 551610"/>
                    <a:gd name="connsiteX57" fmla="*/ 304320 w 607919"/>
                    <a:gd name="connsiteY57" fmla="*/ 382325 h 551610"/>
                    <a:gd name="connsiteX58" fmla="*/ 285024 w 607919"/>
                    <a:gd name="connsiteY58" fmla="*/ 382325 h 551610"/>
                    <a:gd name="connsiteX59" fmla="*/ 216360 w 607919"/>
                    <a:gd name="connsiteY59" fmla="*/ 313767 h 551610"/>
                    <a:gd name="connsiteX60" fmla="*/ 94068 w 607919"/>
                    <a:gd name="connsiteY60" fmla="*/ 435996 h 551610"/>
                    <a:gd name="connsiteX61" fmla="*/ 17260 w 607919"/>
                    <a:gd name="connsiteY61" fmla="*/ 435996 h 551610"/>
                    <a:gd name="connsiteX62" fmla="*/ 15882 w 607919"/>
                    <a:gd name="connsiteY62" fmla="*/ 434745 h 551610"/>
                    <a:gd name="connsiteX63" fmla="*/ 15882 w 607919"/>
                    <a:gd name="connsiteY63" fmla="*/ 358055 h 551610"/>
                    <a:gd name="connsiteX64" fmla="*/ 206837 w 607919"/>
                    <a:gd name="connsiteY64" fmla="*/ 167267 h 551610"/>
                    <a:gd name="connsiteX65" fmla="*/ 226008 w 607919"/>
                    <a:gd name="connsiteY65" fmla="*/ 167267 h 551610"/>
                    <a:gd name="connsiteX66" fmla="*/ 294672 w 607919"/>
                    <a:gd name="connsiteY66" fmla="*/ 235701 h 551610"/>
                    <a:gd name="connsiteX67" fmla="*/ 424481 w 607919"/>
                    <a:gd name="connsiteY67" fmla="*/ 105965 h 551610"/>
                    <a:gd name="connsiteX68" fmla="*/ 452423 w 607919"/>
                    <a:gd name="connsiteY68" fmla="*/ 78192 h 551610"/>
                    <a:gd name="connsiteX69" fmla="*/ 383885 w 607919"/>
                    <a:gd name="connsiteY69" fmla="*/ 9633 h 551610"/>
                    <a:gd name="connsiteX70" fmla="*/ 387769 w 607919"/>
                    <a:gd name="connsiteY70" fmla="*/ 0 h 55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07919" h="551610">
                      <a:moveTo>
                        <a:pt x="116112" y="473652"/>
                      </a:moveTo>
                      <a:cubicBezTo>
                        <a:pt x="117836" y="474356"/>
                        <a:pt x="118901" y="476670"/>
                        <a:pt x="118901" y="480423"/>
                      </a:cubicBezTo>
                      <a:lnTo>
                        <a:pt x="118901" y="551610"/>
                      </a:lnTo>
                      <a:lnTo>
                        <a:pt x="55604" y="551610"/>
                      </a:lnTo>
                      <a:lnTo>
                        <a:pt x="55604" y="540851"/>
                      </a:lnTo>
                      <a:cubicBezTo>
                        <a:pt x="55604" y="534971"/>
                        <a:pt x="59991" y="525838"/>
                        <a:pt x="65255" y="520583"/>
                      </a:cubicBezTo>
                      <a:lnTo>
                        <a:pt x="83555" y="502317"/>
                      </a:lnTo>
                      <a:lnTo>
                        <a:pt x="109375" y="476545"/>
                      </a:lnTo>
                      <a:cubicBezTo>
                        <a:pt x="112007" y="473855"/>
                        <a:pt x="114389" y="472948"/>
                        <a:pt x="116112" y="473652"/>
                      </a:cubicBezTo>
                      <a:close/>
                      <a:moveTo>
                        <a:pt x="199155" y="390799"/>
                      </a:moveTo>
                      <a:cubicBezTo>
                        <a:pt x="200892" y="391534"/>
                        <a:pt x="201956" y="393880"/>
                        <a:pt x="201956" y="397632"/>
                      </a:cubicBezTo>
                      <a:lnTo>
                        <a:pt x="201956" y="551610"/>
                      </a:lnTo>
                      <a:lnTo>
                        <a:pt x="145363" y="551610"/>
                      </a:lnTo>
                      <a:lnTo>
                        <a:pt x="145363" y="454170"/>
                      </a:lnTo>
                      <a:cubicBezTo>
                        <a:pt x="145363" y="446665"/>
                        <a:pt x="149620" y="436283"/>
                        <a:pt x="154879" y="431030"/>
                      </a:cubicBezTo>
                      <a:lnTo>
                        <a:pt x="192315" y="393630"/>
                      </a:lnTo>
                      <a:cubicBezTo>
                        <a:pt x="195007" y="390941"/>
                        <a:pt x="197417" y="390065"/>
                        <a:pt x="199155" y="390799"/>
                      </a:cubicBezTo>
                      <a:close/>
                      <a:moveTo>
                        <a:pt x="231082" y="388245"/>
                      </a:moveTo>
                      <a:cubicBezTo>
                        <a:pt x="232822" y="387525"/>
                        <a:pt x="235235" y="388401"/>
                        <a:pt x="237930" y="391091"/>
                      </a:cubicBezTo>
                      <a:lnTo>
                        <a:pt x="266763" y="419867"/>
                      </a:lnTo>
                      <a:lnTo>
                        <a:pt x="275915" y="428875"/>
                      </a:lnTo>
                      <a:cubicBezTo>
                        <a:pt x="280929" y="433879"/>
                        <a:pt x="284941" y="444013"/>
                        <a:pt x="284941" y="451520"/>
                      </a:cubicBezTo>
                      <a:lnTo>
                        <a:pt x="284941" y="551610"/>
                      </a:lnTo>
                      <a:lnTo>
                        <a:pt x="228277" y="551610"/>
                      </a:lnTo>
                      <a:lnTo>
                        <a:pt x="228277" y="394969"/>
                      </a:lnTo>
                      <a:cubicBezTo>
                        <a:pt x="228277" y="391278"/>
                        <a:pt x="229343" y="388964"/>
                        <a:pt x="231082" y="388245"/>
                      </a:cubicBezTo>
                      <a:close/>
                      <a:moveTo>
                        <a:pt x="365148" y="381336"/>
                      </a:moveTo>
                      <a:cubicBezTo>
                        <a:pt x="366901" y="382055"/>
                        <a:pt x="367997" y="384370"/>
                        <a:pt x="367997" y="388122"/>
                      </a:cubicBezTo>
                      <a:lnTo>
                        <a:pt x="367997" y="551610"/>
                      </a:lnTo>
                      <a:lnTo>
                        <a:pt x="311262" y="551610"/>
                      </a:lnTo>
                      <a:lnTo>
                        <a:pt x="311262" y="444661"/>
                      </a:lnTo>
                      <a:cubicBezTo>
                        <a:pt x="311262" y="437156"/>
                        <a:pt x="313767" y="428650"/>
                        <a:pt x="316898" y="425523"/>
                      </a:cubicBezTo>
                      <a:cubicBezTo>
                        <a:pt x="320029" y="422396"/>
                        <a:pt x="322534" y="419894"/>
                        <a:pt x="322534" y="419894"/>
                      </a:cubicBezTo>
                      <a:lnTo>
                        <a:pt x="358353" y="384120"/>
                      </a:lnTo>
                      <a:cubicBezTo>
                        <a:pt x="360983" y="381493"/>
                        <a:pt x="363394" y="380617"/>
                        <a:pt x="365148" y="381336"/>
                      </a:cubicBezTo>
                      <a:close/>
                      <a:moveTo>
                        <a:pt x="448177" y="298352"/>
                      </a:moveTo>
                      <a:cubicBezTo>
                        <a:pt x="449916" y="299071"/>
                        <a:pt x="450982" y="301386"/>
                        <a:pt x="450982" y="305139"/>
                      </a:cubicBezTo>
                      <a:lnTo>
                        <a:pt x="450982" y="551610"/>
                      </a:lnTo>
                      <a:lnTo>
                        <a:pt x="394318" y="551610"/>
                      </a:lnTo>
                      <a:lnTo>
                        <a:pt x="394318" y="361815"/>
                      </a:lnTo>
                      <a:cubicBezTo>
                        <a:pt x="394318" y="354308"/>
                        <a:pt x="398580" y="343924"/>
                        <a:pt x="403846" y="338669"/>
                      </a:cubicBezTo>
                      <a:lnTo>
                        <a:pt x="441329" y="301136"/>
                      </a:lnTo>
                      <a:cubicBezTo>
                        <a:pt x="444024" y="298508"/>
                        <a:pt x="446438" y="297633"/>
                        <a:pt x="448177" y="298352"/>
                      </a:cubicBezTo>
                      <a:close/>
                      <a:moveTo>
                        <a:pt x="527085" y="219452"/>
                      </a:moveTo>
                      <a:cubicBezTo>
                        <a:pt x="528809" y="220171"/>
                        <a:pt x="529874" y="222486"/>
                        <a:pt x="529874" y="226177"/>
                      </a:cubicBezTo>
                      <a:lnTo>
                        <a:pt x="529874" y="551610"/>
                      </a:lnTo>
                      <a:lnTo>
                        <a:pt x="477232" y="551610"/>
                      </a:lnTo>
                      <a:lnTo>
                        <a:pt x="477232" y="278727"/>
                      </a:lnTo>
                      <a:cubicBezTo>
                        <a:pt x="477232" y="271345"/>
                        <a:pt x="481494" y="260960"/>
                        <a:pt x="486883" y="255580"/>
                      </a:cubicBezTo>
                      <a:lnTo>
                        <a:pt x="520348" y="222298"/>
                      </a:lnTo>
                      <a:cubicBezTo>
                        <a:pt x="522980" y="219608"/>
                        <a:pt x="525362" y="218732"/>
                        <a:pt x="527085" y="219452"/>
                      </a:cubicBezTo>
                      <a:close/>
                      <a:moveTo>
                        <a:pt x="387769" y="0"/>
                      </a:moveTo>
                      <a:lnTo>
                        <a:pt x="580729" y="0"/>
                      </a:lnTo>
                      <a:cubicBezTo>
                        <a:pt x="594512" y="0"/>
                        <a:pt x="607919" y="12135"/>
                        <a:pt x="607919" y="26022"/>
                      </a:cubicBezTo>
                      <a:lnTo>
                        <a:pt x="607919" y="219812"/>
                      </a:lnTo>
                      <a:cubicBezTo>
                        <a:pt x="607919" y="227318"/>
                        <a:pt x="603534" y="229070"/>
                        <a:pt x="598271" y="223815"/>
                      </a:cubicBezTo>
                      <a:lnTo>
                        <a:pt x="530610" y="156258"/>
                      </a:lnTo>
                      <a:lnTo>
                        <a:pt x="304320" y="382325"/>
                      </a:lnTo>
                      <a:cubicBezTo>
                        <a:pt x="298932" y="387580"/>
                        <a:pt x="290412" y="387580"/>
                        <a:pt x="285024" y="382325"/>
                      </a:cubicBezTo>
                      <a:lnTo>
                        <a:pt x="216360" y="313767"/>
                      </a:lnTo>
                      <a:lnTo>
                        <a:pt x="94068" y="435996"/>
                      </a:lnTo>
                      <a:cubicBezTo>
                        <a:pt x="72767" y="457264"/>
                        <a:pt x="38435" y="457264"/>
                        <a:pt x="17260" y="435996"/>
                      </a:cubicBezTo>
                      <a:lnTo>
                        <a:pt x="15882" y="434745"/>
                      </a:lnTo>
                      <a:cubicBezTo>
                        <a:pt x="-5294" y="413477"/>
                        <a:pt x="-5294" y="379198"/>
                        <a:pt x="15882" y="358055"/>
                      </a:cubicBezTo>
                      <a:lnTo>
                        <a:pt x="206837" y="167267"/>
                      </a:lnTo>
                      <a:cubicBezTo>
                        <a:pt x="212100" y="161888"/>
                        <a:pt x="220745" y="161888"/>
                        <a:pt x="226008" y="167267"/>
                      </a:cubicBezTo>
                      <a:lnTo>
                        <a:pt x="294672" y="235701"/>
                      </a:lnTo>
                      <a:lnTo>
                        <a:pt x="424481" y="105965"/>
                      </a:lnTo>
                      <a:lnTo>
                        <a:pt x="452423" y="78192"/>
                      </a:lnTo>
                      <a:lnTo>
                        <a:pt x="383885" y="9633"/>
                      </a:lnTo>
                      <a:cubicBezTo>
                        <a:pt x="378497" y="4379"/>
                        <a:pt x="380376" y="0"/>
                        <a:pt x="3877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" name="iŝļïḓê"/>
            <p:cNvGrpSpPr/>
            <p:nvPr/>
          </p:nvGrpSpPr>
          <p:grpSpPr>
            <a:xfrm>
              <a:off x="660400" y="4251929"/>
              <a:ext cx="10178588" cy="2024583"/>
              <a:chOff x="660400" y="1860585"/>
              <a:chExt cx="10178588" cy="2024583"/>
            </a:xfrm>
          </p:grpSpPr>
          <p:grpSp>
            <p:nvGrpSpPr>
              <p:cNvPr id="13" name="ïṧļïḓe"/>
              <p:cNvGrpSpPr/>
              <p:nvPr/>
            </p:nvGrpSpPr>
            <p:grpSpPr>
              <a:xfrm>
                <a:off x="1539875" y="1889655"/>
                <a:ext cx="9299113" cy="1995513"/>
                <a:chOff x="1603439" y="1889655"/>
                <a:chExt cx="11728511" cy="1995513"/>
              </a:xfrm>
            </p:grpSpPr>
            <p:sp>
              <p:nvSpPr>
                <p:cNvPr id="18" name="ïšļíďè"/>
                <p:cNvSpPr txBox="1"/>
                <p:nvPr/>
              </p:nvSpPr>
              <p:spPr>
                <a:xfrm>
                  <a:off x="1603439" y="1889655"/>
                  <a:ext cx="6601076" cy="38942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2400" dirty="0">
                      <a:solidFill>
                        <a:srgbClr val="FF0000"/>
                      </a:solidFill>
                    </a:rPr>
                    <a:t>进程调度机制（调度程序分为三部分）</a:t>
                  </a:r>
                </a:p>
              </p:txBody>
            </p:sp>
            <p:sp>
              <p:nvSpPr>
                <p:cNvPr id="19" name="íşľíḑè"/>
                <p:cNvSpPr/>
                <p:nvPr/>
              </p:nvSpPr>
              <p:spPr bwMode="auto">
                <a:xfrm>
                  <a:off x="1619683" y="2384893"/>
                  <a:ext cx="11712267" cy="1500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342900" lvl="1" indent="-34290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排队器：用于将就绪进程插入相应的就绪队列</a:t>
                  </a:r>
                </a:p>
                <a:p>
                  <a:pPr marL="342900" lvl="1" indent="-34290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分派器：用于将选定的进程移出就绪队列</a:t>
                  </a:r>
                </a:p>
                <a:p>
                  <a:pPr marL="342900" lvl="1" indent="-34290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上下文切换器：进行新旧进程之间的上下文切换</a:t>
                  </a:r>
                </a:p>
              </p:txBody>
            </p:sp>
          </p:grpSp>
          <p:grpSp>
            <p:nvGrpSpPr>
              <p:cNvPr id="15" name="ïŝľídè"/>
              <p:cNvGrpSpPr/>
              <p:nvPr/>
            </p:nvGrpSpPr>
            <p:grpSpPr>
              <a:xfrm>
                <a:off x="660400" y="1860585"/>
                <a:ext cx="733394" cy="733394"/>
                <a:chOff x="660400" y="1860585"/>
                <a:chExt cx="733394" cy="733394"/>
              </a:xfrm>
            </p:grpSpPr>
            <p:sp>
              <p:nvSpPr>
                <p:cNvPr id="16" name="ïṡľïde"/>
                <p:cNvSpPr/>
                <p:nvPr/>
              </p:nvSpPr>
              <p:spPr>
                <a:xfrm>
                  <a:off x="660400" y="1860585"/>
                  <a:ext cx="733394" cy="73339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ïšliḍe"/>
                <p:cNvSpPr/>
                <p:nvPr/>
              </p:nvSpPr>
              <p:spPr>
                <a:xfrm>
                  <a:off x="806481" y="2072090"/>
                  <a:ext cx="381389" cy="346064"/>
                </a:xfrm>
                <a:custGeom>
                  <a:avLst/>
                  <a:gdLst>
                    <a:gd name="connsiteX0" fmla="*/ 116112 w 607919"/>
                    <a:gd name="connsiteY0" fmla="*/ 473652 h 551610"/>
                    <a:gd name="connsiteX1" fmla="*/ 118901 w 607919"/>
                    <a:gd name="connsiteY1" fmla="*/ 480423 h 551610"/>
                    <a:gd name="connsiteX2" fmla="*/ 118901 w 607919"/>
                    <a:gd name="connsiteY2" fmla="*/ 551610 h 551610"/>
                    <a:gd name="connsiteX3" fmla="*/ 55604 w 607919"/>
                    <a:gd name="connsiteY3" fmla="*/ 551610 h 551610"/>
                    <a:gd name="connsiteX4" fmla="*/ 55604 w 607919"/>
                    <a:gd name="connsiteY4" fmla="*/ 540851 h 551610"/>
                    <a:gd name="connsiteX5" fmla="*/ 65255 w 607919"/>
                    <a:gd name="connsiteY5" fmla="*/ 520583 h 551610"/>
                    <a:gd name="connsiteX6" fmla="*/ 83555 w 607919"/>
                    <a:gd name="connsiteY6" fmla="*/ 502317 h 551610"/>
                    <a:gd name="connsiteX7" fmla="*/ 109375 w 607919"/>
                    <a:gd name="connsiteY7" fmla="*/ 476545 h 551610"/>
                    <a:gd name="connsiteX8" fmla="*/ 116112 w 607919"/>
                    <a:gd name="connsiteY8" fmla="*/ 473652 h 551610"/>
                    <a:gd name="connsiteX9" fmla="*/ 199155 w 607919"/>
                    <a:gd name="connsiteY9" fmla="*/ 390799 h 551610"/>
                    <a:gd name="connsiteX10" fmla="*/ 201956 w 607919"/>
                    <a:gd name="connsiteY10" fmla="*/ 397632 h 551610"/>
                    <a:gd name="connsiteX11" fmla="*/ 201956 w 607919"/>
                    <a:gd name="connsiteY11" fmla="*/ 551610 h 551610"/>
                    <a:gd name="connsiteX12" fmla="*/ 145363 w 607919"/>
                    <a:gd name="connsiteY12" fmla="*/ 551610 h 551610"/>
                    <a:gd name="connsiteX13" fmla="*/ 145363 w 607919"/>
                    <a:gd name="connsiteY13" fmla="*/ 454170 h 551610"/>
                    <a:gd name="connsiteX14" fmla="*/ 154879 w 607919"/>
                    <a:gd name="connsiteY14" fmla="*/ 431030 h 551610"/>
                    <a:gd name="connsiteX15" fmla="*/ 192315 w 607919"/>
                    <a:gd name="connsiteY15" fmla="*/ 393630 h 551610"/>
                    <a:gd name="connsiteX16" fmla="*/ 199155 w 607919"/>
                    <a:gd name="connsiteY16" fmla="*/ 390799 h 551610"/>
                    <a:gd name="connsiteX17" fmla="*/ 231082 w 607919"/>
                    <a:gd name="connsiteY17" fmla="*/ 388245 h 551610"/>
                    <a:gd name="connsiteX18" fmla="*/ 237930 w 607919"/>
                    <a:gd name="connsiteY18" fmla="*/ 391091 h 551610"/>
                    <a:gd name="connsiteX19" fmla="*/ 266763 w 607919"/>
                    <a:gd name="connsiteY19" fmla="*/ 419867 h 551610"/>
                    <a:gd name="connsiteX20" fmla="*/ 275915 w 607919"/>
                    <a:gd name="connsiteY20" fmla="*/ 428875 h 551610"/>
                    <a:gd name="connsiteX21" fmla="*/ 284941 w 607919"/>
                    <a:gd name="connsiteY21" fmla="*/ 451520 h 551610"/>
                    <a:gd name="connsiteX22" fmla="*/ 284941 w 607919"/>
                    <a:gd name="connsiteY22" fmla="*/ 551610 h 551610"/>
                    <a:gd name="connsiteX23" fmla="*/ 228277 w 607919"/>
                    <a:gd name="connsiteY23" fmla="*/ 551610 h 551610"/>
                    <a:gd name="connsiteX24" fmla="*/ 228277 w 607919"/>
                    <a:gd name="connsiteY24" fmla="*/ 394969 h 551610"/>
                    <a:gd name="connsiteX25" fmla="*/ 231082 w 607919"/>
                    <a:gd name="connsiteY25" fmla="*/ 388245 h 551610"/>
                    <a:gd name="connsiteX26" fmla="*/ 365148 w 607919"/>
                    <a:gd name="connsiteY26" fmla="*/ 381336 h 551610"/>
                    <a:gd name="connsiteX27" fmla="*/ 367997 w 607919"/>
                    <a:gd name="connsiteY27" fmla="*/ 388122 h 551610"/>
                    <a:gd name="connsiteX28" fmla="*/ 367997 w 607919"/>
                    <a:gd name="connsiteY28" fmla="*/ 551610 h 551610"/>
                    <a:gd name="connsiteX29" fmla="*/ 311262 w 607919"/>
                    <a:gd name="connsiteY29" fmla="*/ 551610 h 551610"/>
                    <a:gd name="connsiteX30" fmla="*/ 311262 w 607919"/>
                    <a:gd name="connsiteY30" fmla="*/ 444661 h 551610"/>
                    <a:gd name="connsiteX31" fmla="*/ 316898 w 607919"/>
                    <a:gd name="connsiteY31" fmla="*/ 425523 h 551610"/>
                    <a:gd name="connsiteX32" fmla="*/ 322534 w 607919"/>
                    <a:gd name="connsiteY32" fmla="*/ 419894 h 551610"/>
                    <a:gd name="connsiteX33" fmla="*/ 358353 w 607919"/>
                    <a:gd name="connsiteY33" fmla="*/ 384120 h 551610"/>
                    <a:gd name="connsiteX34" fmla="*/ 365148 w 607919"/>
                    <a:gd name="connsiteY34" fmla="*/ 381336 h 551610"/>
                    <a:gd name="connsiteX35" fmla="*/ 448177 w 607919"/>
                    <a:gd name="connsiteY35" fmla="*/ 298352 h 551610"/>
                    <a:gd name="connsiteX36" fmla="*/ 450982 w 607919"/>
                    <a:gd name="connsiteY36" fmla="*/ 305139 h 551610"/>
                    <a:gd name="connsiteX37" fmla="*/ 450982 w 607919"/>
                    <a:gd name="connsiteY37" fmla="*/ 551610 h 551610"/>
                    <a:gd name="connsiteX38" fmla="*/ 394318 w 607919"/>
                    <a:gd name="connsiteY38" fmla="*/ 551610 h 551610"/>
                    <a:gd name="connsiteX39" fmla="*/ 394318 w 607919"/>
                    <a:gd name="connsiteY39" fmla="*/ 361815 h 551610"/>
                    <a:gd name="connsiteX40" fmla="*/ 403846 w 607919"/>
                    <a:gd name="connsiteY40" fmla="*/ 338669 h 551610"/>
                    <a:gd name="connsiteX41" fmla="*/ 441329 w 607919"/>
                    <a:gd name="connsiteY41" fmla="*/ 301136 h 551610"/>
                    <a:gd name="connsiteX42" fmla="*/ 448177 w 607919"/>
                    <a:gd name="connsiteY42" fmla="*/ 298352 h 551610"/>
                    <a:gd name="connsiteX43" fmla="*/ 527085 w 607919"/>
                    <a:gd name="connsiteY43" fmla="*/ 219452 h 551610"/>
                    <a:gd name="connsiteX44" fmla="*/ 529874 w 607919"/>
                    <a:gd name="connsiteY44" fmla="*/ 226177 h 551610"/>
                    <a:gd name="connsiteX45" fmla="*/ 529874 w 607919"/>
                    <a:gd name="connsiteY45" fmla="*/ 551610 h 551610"/>
                    <a:gd name="connsiteX46" fmla="*/ 477232 w 607919"/>
                    <a:gd name="connsiteY46" fmla="*/ 551610 h 551610"/>
                    <a:gd name="connsiteX47" fmla="*/ 477232 w 607919"/>
                    <a:gd name="connsiteY47" fmla="*/ 278727 h 551610"/>
                    <a:gd name="connsiteX48" fmla="*/ 486883 w 607919"/>
                    <a:gd name="connsiteY48" fmla="*/ 255580 h 551610"/>
                    <a:gd name="connsiteX49" fmla="*/ 520348 w 607919"/>
                    <a:gd name="connsiteY49" fmla="*/ 222298 h 551610"/>
                    <a:gd name="connsiteX50" fmla="*/ 527085 w 607919"/>
                    <a:gd name="connsiteY50" fmla="*/ 219452 h 551610"/>
                    <a:gd name="connsiteX51" fmla="*/ 387769 w 607919"/>
                    <a:gd name="connsiteY51" fmla="*/ 0 h 551610"/>
                    <a:gd name="connsiteX52" fmla="*/ 580729 w 607919"/>
                    <a:gd name="connsiteY52" fmla="*/ 0 h 551610"/>
                    <a:gd name="connsiteX53" fmla="*/ 607919 w 607919"/>
                    <a:gd name="connsiteY53" fmla="*/ 26022 h 551610"/>
                    <a:gd name="connsiteX54" fmla="*/ 607919 w 607919"/>
                    <a:gd name="connsiteY54" fmla="*/ 219812 h 551610"/>
                    <a:gd name="connsiteX55" fmla="*/ 598271 w 607919"/>
                    <a:gd name="connsiteY55" fmla="*/ 223815 h 551610"/>
                    <a:gd name="connsiteX56" fmla="*/ 530610 w 607919"/>
                    <a:gd name="connsiteY56" fmla="*/ 156258 h 551610"/>
                    <a:gd name="connsiteX57" fmla="*/ 304320 w 607919"/>
                    <a:gd name="connsiteY57" fmla="*/ 382325 h 551610"/>
                    <a:gd name="connsiteX58" fmla="*/ 285024 w 607919"/>
                    <a:gd name="connsiteY58" fmla="*/ 382325 h 551610"/>
                    <a:gd name="connsiteX59" fmla="*/ 216360 w 607919"/>
                    <a:gd name="connsiteY59" fmla="*/ 313767 h 551610"/>
                    <a:gd name="connsiteX60" fmla="*/ 94068 w 607919"/>
                    <a:gd name="connsiteY60" fmla="*/ 435996 h 551610"/>
                    <a:gd name="connsiteX61" fmla="*/ 17260 w 607919"/>
                    <a:gd name="connsiteY61" fmla="*/ 435996 h 551610"/>
                    <a:gd name="connsiteX62" fmla="*/ 15882 w 607919"/>
                    <a:gd name="connsiteY62" fmla="*/ 434745 h 551610"/>
                    <a:gd name="connsiteX63" fmla="*/ 15882 w 607919"/>
                    <a:gd name="connsiteY63" fmla="*/ 358055 h 551610"/>
                    <a:gd name="connsiteX64" fmla="*/ 206837 w 607919"/>
                    <a:gd name="connsiteY64" fmla="*/ 167267 h 551610"/>
                    <a:gd name="connsiteX65" fmla="*/ 226008 w 607919"/>
                    <a:gd name="connsiteY65" fmla="*/ 167267 h 551610"/>
                    <a:gd name="connsiteX66" fmla="*/ 294672 w 607919"/>
                    <a:gd name="connsiteY66" fmla="*/ 235701 h 551610"/>
                    <a:gd name="connsiteX67" fmla="*/ 424481 w 607919"/>
                    <a:gd name="connsiteY67" fmla="*/ 105965 h 551610"/>
                    <a:gd name="connsiteX68" fmla="*/ 452423 w 607919"/>
                    <a:gd name="connsiteY68" fmla="*/ 78192 h 551610"/>
                    <a:gd name="connsiteX69" fmla="*/ 383885 w 607919"/>
                    <a:gd name="connsiteY69" fmla="*/ 9633 h 551610"/>
                    <a:gd name="connsiteX70" fmla="*/ 387769 w 607919"/>
                    <a:gd name="connsiteY70" fmla="*/ 0 h 55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07919" h="551610">
                      <a:moveTo>
                        <a:pt x="116112" y="473652"/>
                      </a:moveTo>
                      <a:cubicBezTo>
                        <a:pt x="117836" y="474356"/>
                        <a:pt x="118901" y="476670"/>
                        <a:pt x="118901" y="480423"/>
                      </a:cubicBezTo>
                      <a:lnTo>
                        <a:pt x="118901" y="551610"/>
                      </a:lnTo>
                      <a:lnTo>
                        <a:pt x="55604" y="551610"/>
                      </a:lnTo>
                      <a:lnTo>
                        <a:pt x="55604" y="540851"/>
                      </a:lnTo>
                      <a:cubicBezTo>
                        <a:pt x="55604" y="534971"/>
                        <a:pt x="59991" y="525838"/>
                        <a:pt x="65255" y="520583"/>
                      </a:cubicBezTo>
                      <a:lnTo>
                        <a:pt x="83555" y="502317"/>
                      </a:lnTo>
                      <a:lnTo>
                        <a:pt x="109375" y="476545"/>
                      </a:lnTo>
                      <a:cubicBezTo>
                        <a:pt x="112007" y="473855"/>
                        <a:pt x="114389" y="472948"/>
                        <a:pt x="116112" y="473652"/>
                      </a:cubicBezTo>
                      <a:close/>
                      <a:moveTo>
                        <a:pt x="199155" y="390799"/>
                      </a:moveTo>
                      <a:cubicBezTo>
                        <a:pt x="200892" y="391534"/>
                        <a:pt x="201956" y="393880"/>
                        <a:pt x="201956" y="397632"/>
                      </a:cubicBezTo>
                      <a:lnTo>
                        <a:pt x="201956" y="551610"/>
                      </a:lnTo>
                      <a:lnTo>
                        <a:pt x="145363" y="551610"/>
                      </a:lnTo>
                      <a:lnTo>
                        <a:pt x="145363" y="454170"/>
                      </a:lnTo>
                      <a:cubicBezTo>
                        <a:pt x="145363" y="446665"/>
                        <a:pt x="149620" y="436283"/>
                        <a:pt x="154879" y="431030"/>
                      </a:cubicBezTo>
                      <a:lnTo>
                        <a:pt x="192315" y="393630"/>
                      </a:lnTo>
                      <a:cubicBezTo>
                        <a:pt x="195007" y="390941"/>
                        <a:pt x="197417" y="390065"/>
                        <a:pt x="199155" y="390799"/>
                      </a:cubicBezTo>
                      <a:close/>
                      <a:moveTo>
                        <a:pt x="231082" y="388245"/>
                      </a:moveTo>
                      <a:cubicBezTo>
                        <a:pt x="232822" y="387525"/>
                        <a:pt x="235235" y="388401"/>
                        <a:pt x="237930" y="391091"/>
                      </a:cubicBezTo>
                      <a:lnTo>
                        <a:pt x="266763" y="419867"/>
                      </a:lnTo>
                      <a:lnTo>
                        <a:pt x="275915" y="428875"/>
                      </a:lnTo>
                      <a:cubicBezTo>
                        <a:pt x="280929" y="433879"/>
                        <a:pt x="284941" y="444013"/>
                        <a:pt x="284941" y="451520"/>
                      </a:cubicBezTo>
                      <a:lnTo>
                        <a:pt x="284941" y="551610"/>
                      </a:lnTo>
                      <a:lnTo>
                        <a:pt x="228277" y="551610"/>
                      </a:lnTo>
                      <a:lnTo>
                        <a:pt x="228277" y="394969"/>
                      </a:lnTo>
                      <a:cubicBezTo>
                        <a:pt x="228277" y="391278"/>
                        <a:pt x="229343" y="388964"/>
                        <a:pt x="231082" y="388245"/>
                      </a:cubicBezTo>
                      <a:close/>
                      <a:moveTo>
                        <a:pt x="365148" y="381336"/>
                      </a:moveTo>
                      <a:cubicBezTo>
                        <a:pt x="366901" y="382055"/>
                        <a:pt x="367997" y="384370"/>
                        <a:pt x="367997" y="388122"/>
                      </a:cubicBezTo>
                      <a:lnTo>
                        <a:pt x="367997" y="551610"/>
                      </a:lnTo>
                      <a:lnTo>
                        <a:pt x="311262" y="551610"/>
                      </a:lnTo>
                      <a:lnTo>
                        <a:pt x="311262" y="444661"/>
                      </a:lnTo>
                      <a:cubicBezTo>
                        <a:pt x="311262" y="437156"/>
                        <a:pt x="313767" y="428650"/>
                        <a:pt x="316898" y="425523"/>
                      </a:cubicBezTo>
                      <a:cubicBezTo>
                        <a:pt x="320029" y="422396"/>
                        <a:pt x="322534" y="419894"/>
                        <a:pt x="322534" y="419894"/>
                      </a:cubicBezTo>
                      <a:lnTo>
                        <a:pt x="358353" y="384120"/>
                      </a:lnTo>
                      <a:cubicBezTo>
                        <a:pt x="360983" y="381493"/>
                        <a:pt x="363394" y="380617"/>
                        <a:pt x="365148" y="381336"/>
                      </a:cubicBezTo>
                      <a:close/>
                      <a:moveTo>
                        <a:pt x="448177" y="298352"/>
                      </a:moveTo>
                      <a:cubicBezTo>
                        <a:pt x="449916" y="299071"/>
                        <a:pt x="450982" y="301386"/>
                        <a:pt x="450982" y="305139"/>
                      </a:cubicBezTo>
                      <a:lnTo>
                        <a:pt x="450982" y="551610"/>
                      </a:lnTo>
                      <a:lnTo>
                        <a:pt x="394318" y="551610"/>
                      </a:lnTo>
                      <a:lnTo>
                        <a:pt x="394318" y="361815"/>
                      </a:lnTo>
                      <a:cubicBezTo>
                        <a:pt x="394318" y="354308"/>
                        <a:pt x="398580" y="343924"/>
                        <a:pt x="403846" y="338669"/>
                      </a:cubicBezTo>
                      <a:lnTo>
                        <a:pt x="441329" y="301136"/>
                      </a:lnTo>
                      <a:cubicBezTo>
                        <a:pt x="444024" y="298508"/>
                        <a:pt x="446438" y="297633"/>
                        <a:pt x="448177" y="298352"/>
                      </a:cubicBezTo>
                      <a:close/>
                      <a:moveTo>
                        <a:pt x="527085" y="219452"/>
                      </a:moveTo>
                      <a:cubicBezTo>
                        <a:pt x="528809" y="220171"/>
                        <a:pt x="529874" y="222486"/>
                        <a:pt x="529874" y="226177"/>
                      </a:cubicBezTo>
                      <a:lnTo>
                        <a:pt x="529874" y="551610"/>
                      </a:lnTo>
                      <a:lnTo>
                        <a:pt x="477232" y="551610"/>
                      </a:lnTo>
                      <a:lnTo>
                        <a:pt x="477232" y="278727"/>
                      </a:lnTo>
                      <a:cubicBezTo>
                        <a:pt x="477232" y="271345"/>
                        <a:pt x="481494" y="260960"/>
                        <a:pt x="486883" y="255580"/>
                      </a:cubicBezTo>
                      <a:lnTo>
                        <a:pt x="520348" y="222298"/>
                      </a:lnTo>
                      <a:cubicBezTo>
                        <a:pt x="522980" y="219608"/>
                        <a:pt x="525362" y="218732"/>
                        <a:pt x="527085" y="219452"/>
                      </a:cubicBezTo>
                      <a:close/>
                      <a:moveTo>
                        <a:pt x="387769" y="0"/>
                      </a:moveTo>
                      <a:lnTo>
                        <a:pt x="580729" y="0"/>
                      </a:lnTo>
                      <a:cubicBezTo>
                        <a:pt x="594512" y="0"/>
                        <a:pt x="607919" y="12135"/>
                        <a:pt x="607919" y="26022"/>
                      </a:cubicBezTo>
                      <a:lnTo>
                        <a:pt x="607919" y="219812"/>
                      </a:lnTo>
                      <a:cubicBezTo>
                        <a:pt x="607919" y="227318"/>
                        <a:pt x="603534" y="229070"/>
                        <a:pt x="598271" y="223815"/>
                      </a:cubicBezTo>
                      <a:lnTo>
                        <a:pt x="530610" y="156258"/>
                      </a:lnTo>
                      <a:lnTo>
                        <a:pt x="304320" y="382325"/>
                      </a:lnTo>
                      <a:cubicBezTo>
                        <a:pt x="298932" y="387580"/>
                        <a:pt x="290412" y="387580"/>
                        <a:pt x="285024" y="382325"/>
                      </a:cubicBezTo>
                      <a:lnTo>
                        <a:pt x="216360" y="313767"/>
                      </a:lnTo>
                      <a:lnTo>
                        <a:pt x="94068" y="435996"/>
                      </a:lnTo>
                      <a:cubicBezTo>
                        <a:pt x="72767" y="457264"/>
                        <a:pt x="38435" y="457264"/>
                        <a:pt x="17260" y="435996"/>
                      </a:cubicBezTo>
                      <a:lnTo>
                        <a:pt x="15882" y="434745"/>
                      </a:lnTo>
                      <a:cubicBezTo>
                        <a:pt x="-5294" y="413477"/>
                        <a:pt x="-5294" y="379198"/>
                        <a:pt x="15882" y="358055"/>
                      </a:cubicBezTo>
                      <a:lnTo>
                        <a:pt x="206837" y="167267"/>
                      </a:lnTo>
                      <a:cubicBezTo>
                        <a:pt x="212100" y="161888"/>
                        <a:pt x="220745" y="161888"/>
                        <a:pt x="226008" y="167267"/>
                      </a:cubicBezTo>
                      <a:lnTo>
                        <a:pt x="294672" y="235701"/>
                      </a:lnTo>
                      <a:lnTo>
                        <a:pt x="424481" y="105965"/>
                      </a:lnTo>
                      <a:lnTo>
                        <a:pt x="452423" y="78192"/>
                      </a:lnTo>
                      <a:lnTo>
                        <a:pt x="383885" y="9633"/>
                      </a:lnTo>
                      <a:cubicBezTo>
                        <a:pt x="378497" y="4379"/>
                        <a:pt x="380376" y="0"/>
                        <a:pt x="3877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12" name="直接连接符 11"/>
            <p:cNvCxnSpPr/>
            <p:nvPr/>
          </p:nvCxnSpPr>
          <p:spPr>
            <a:xfrm>
              <a:off x="660400" y="3871897"/>
              <a:ext cx="105425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83" y="1255715"/>
            <a:ext cx="6005754" cy="25103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进程调度的方式</a:t>
            </a:r>
          </a:p>
        </p:txBody>
      </p:sp>
      <p:sp>
        <p:nvSpPr>
          <p:cNvPr id="16" name="íSľïdé"/>
          <p:cNvSpPr/>
          <p:nvPr/>
        </p:nvSpPr>
        <p:spPr>
          <a:xfrm>
            <a:off x="1682149" y="1374414"/>
            <a:ext cx="567702" cy="511936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17" name="ïŝļíḓê"/>
          <p:cNvSpPr/>
          <p:nvPr/>
        </p:nvSpPr>
        <p:spPr bwMode="auto">
          <a:xfrm>
            <a:off x="5420941" y="1729459"/>
            <a:ext cx="556774" cy="553604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sp>
        <p:nvSpPr>
          <p:cNvPr id="18" name="îṧľîdé"/>
          <p:cNvSpPr/>
          <p:nvPr/>
        </p:nvSpPr>
        <p:spPr>
          <a:xfrm>
            <a:off x="2430904" y="1090328"/>
            <a:ext cx="2808984" cy="1324398"/>
          </a:xfrm>
          <a:prstGeom prst="leftRightRibbon">
            <a:avLst>
              <a:gd name="adj1" fmla="val 50000"/>
              <a:gd name="adj2" fmla="val 50000"/>
              <a:gd name="adj3" fmla="val 333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内容占位符 2"/>
          <p:cNvSpPr txBox="1"/>
          <p:nvPr/>
        </p:nvSpPr>
        <p:spPr>
          <a:xfrm>
            <a:off x="669925" y="2006261"/>
            <a:ext cx="3396048" cy="40394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非抢占方式：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一旦把处理机分配给某进程后，便让该进程一直执行，直至该进程完成或发生某事件而被阻塞时，才再把处理机分配给其他进程，决不允许某进程抢占已经分配出去的处理机。</a:t>
            </a:r>
          </a:p>
        </p:txBody>
      </p:sp>
      <p:sp>
        <p:nvSpPr>
          <p:cNvPr id="33" name="内容占位符 2"/>
          <p:cNvSpPr txBox="1"/>
          <p:nvPr/>
        </p:nvSpPr>
        <p:spPr>
          <a:xfrm>
            <a:off x="5345558" y="2283063"/>
            <a:ext cx="6176517" cy="40394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抢占方式：</a:t>
            </a:r>
            <a:r>
              <a:rPr lang="zh-CN" altLang="en-US" sz="2200" dirty="0"/>
              <a:t>允许调度程序根据某种原则，去暂停某个正在执行的进程，将已分配给该进程的处理机重新分配给另一进程。</a:t>
            </a:r>
            <a:r>
              <a:rPr lang="en-US" altLang="zh-CN" sz="2200" dirty="0">
                <a:solidFill>
                  <a:srgbClr val="FF0000"/>
                </a:solidFill>
              </a:rPr>
              <a:t>(</a:t>
            </a:r>
            <a:r>
              <a:rPr lang="zh-CN" altLang="en-US" sz="2200" dirty="0">
                <a:solidFill>
                  <a:srgbClr val="FF0000"/>
                </a:solidFill>
              </a:rPr>
              <a:t>现代</a:t>
            </a:r>
            <a:r>
              <a:rPr lang="en-US" altLang="zh-CN" sz="2200" dirty="0">
                <a:solidFill>
                  <a:srgbClr val="FF0000"/>
                </a:solidFill>
              </a:rPr>
              <a:t>OS</a:t>
            </a:r>
            <a:r>
              <a:rPr lang="zh-CN" altLang="en-US" sz="2200" dirty="0">
                <a:solidFill>
                  <a:srgbClr val="FF0000"/>
                </a:solidFill>
              </a:rPr>
              <a:t>广泛采用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endParaRPr lang="en-US" altLang="zh-CN" sz="2200" dirty="0"/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优先权原则：允许优先权高的新到进程抢占当前进程的处理机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短作业优先原则：短作业可以抢占当前较长作业的处理机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时间片原则：各进程按时间片运行，当一个时间片用完后，便停止该进程的执行而重新进行调度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3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4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55a266-9c24-4135-9a83-cc7cb74c5694}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2971</TotalTime>
  <Words>2989</Words>
  <Application>Microsoft Office PowerPoint</Application>
  <PresentationFormat>宽屏</PresentationFormat>
  <Paragraphs>503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Monotype Sorts</vt:lpstr>
      <vt:lpstr>微软雅黑 (正文)</vt:lpstr>
      <vt:lpstr>Arial</vt:lpstr>
      <vt:lpstr>Calibri</vt:lpstr>
      <vt:lpstr>Wingdings</vt:lpstr>
      <vt:lpstr>Wingdings 2</vt:lpstr>
      <vt:lpstr>主题5</vt:lpstr>
      <vt:lpstr>第3章  处理机调度与死锁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玮 玮 李</cp:lastModifiedBy>
  <cp:revision>207</cp:revision>
  <cp:lastPrinted>2019-04-18T16:00:00Z</cp:lastPrinted>
  <dcterms:created xsi:type="dcterms:W3CDTF">2019-04-18T16:00:00Z</dcterms:created>
  <dcterms:modified xsi:type="dcterms:W3CDTF">2025-03-10T14:24:15Z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937F9B21B5CB4C8AB8750625E5D37016</vt:lpwstr>
  </property>
  <property fmtid="{D5CDD505-2E9C-101B-9397-08002B2CF9AE}" pid="4" name="KSOProductBuildVer">
    <vt:lpwstr>2052-11.1.0.10356</vt:lpwstr>
  </property>
</Properties>
</file>