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sldIdLst>
    <p:sldId id="311" r:id="rId2"/>
    <p:sldId id="393" r:id="rId3"/>
    <p:sldId id="375" r:id="rId4"/>
    <p:sldId id="693" r:id="rId5"/>
    <p:sldId id="692" r:id="rId6"/>
    <p:sldId id="395" r:id="rId7"/>
    <p:sldId id="329" r:id="rId8"/>
    <p:sldId id="396" r:id="rId9"/>
    <p:sldId id="394" r:id="rId10"/>
    <p:sldId id="398" r:id="rId11"/>
    <p:sldId id="320" r:id="rId12"/>
    <p:sldId id="399" r:id="rId13"/>
    <p:sldId id="400" r:id="rId14"/>
    <p:sldId id="397" r:id="rId15"/>
    <p:sldId id="402" r:id="rId16"/>
    <p:sldId id="403" r:id="rId17"/>
    <p:sldId id="405" r:id="rId18"/>
    <p:sldId id="401" r:id="rId19"/>
    <p:sldId id="690" r:id="rId20"/>
    <p:sldId id="691" r:id="rId21"/>
    <p:sldId id="407" r:id="rId22"/>
    <p:sldId id="404" r:id="rId23"/>
    <p:sldId id="408" r:id="rId24"/>
    <p:sldId id="409" r:id="rId25"/>
    <p:sldId id="411" r:id="rId26"/>
    <p:sldId id="410" r:id="rId27"/>
    <p:sldId id="412" r:id="rId28"/>
    <p:sldId id="406" r:id="rId29"/>
    <p:sldId id="413" r:id="rId30"/>
    <p:sldId id="414" r:id="rId31"/>
    <p:sldId id="415" r:id="rId32"/>
    <p:sldId id="421" r:id="rId33"/>
    <p:sldId id="422" r:id="rId34"/>
    <p:sldId id="417" r:id="rId35"/>
    <p:sldId id="443" r:id="rId36"/>
    <p:sldId id="423" r:id="rId37"/>
    <p:sldId id="424" r:id="rId38"/>
    <p:sldId id="425" r:id="rId39"/>
    <p:sldId id="418" r:id="rId40"/>
    <p:sldId id="419" r:id="rId41"/>
    <p:sldId id="420" r:id="rId42"/>
    <p:sldId id="426" r:id="rId43"/>
    <p:sldId id="427" r:id="rId44"/>
    <p:sldId id="428" r:id="rId45"/>
    <p:sldId id="429" r:id="rId46"/>
    <p:sldId id="430" r:id="rId47"/>
    <p:sldId id="431" r:id="rId48"/>
    <p:sldId id="438" r:id="rId49"/>
    <p:sldId id="309" r:id="rId50"/>
    <p:sldId id="439"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00005C"/>
    <a:srgbClr val="06D24C"/>
    <a:srgbClr val="035920"/>
    <a:srgbClr val="F6F5F3"/>
    <a:srgbClr val="04862F"/>
    <a:srgbClr val="07DB4E"/>
    <a:srgbClr val="08396E"/>
    <a:srgbClr val="0519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42" autoAdjust="0"/>
    <p:restoredTop sz="96182" autoAdjust="0"/>
  </p:normalViewPr>
  <p:slideViewPr>
    <p:cSldViewPr snapToGrid="0">
      <p:cViewPr varScale="1">
        <p:scale>
          <a:sx n="121" d="100"/>
          <a:sy n="121" d="100"/>
        </p:scale>
        <p:origin x="629" y="86"/>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2025/3/17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t>‹#›</a:t>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t>2025/3/17</a:t>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t>2025/3/17</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hidden="1"/>
          <p:cNvSpPr/>
          <p:nvPr>
            <p:custDataLst>
              <p:tags r:id="rId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zh-CN" altLang="en-US" sz="4800" dirty="0"/>
              <a:t>第</a:t>
            </a:r>
            <a:r>
              <a:rPr lang="en-US" altLang="zh-CN" sz="4800" dirty="0"/>
              <a:t>3</a:t>
            </a:r>
            <a:r>
              <a:rPr lang="zh-CN" altLang="en-US" sz="4800" dirty="0"/>
              <a:t>章 </a:t>
            </a:r>
            <a:br>
              <a:rPr lang="en-US" altLang="zh-CN" sz="4800" dirty="0"/>
            </a:br>
            <a:r>
              <a:rPr lang="zh-CN" altLang="en-US" sz="4800" dirty="0"/>
              <a:t>处理机调度与死锁</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243012" y="589418"/>
            <a:ext cx="4698723" cy="430887"/>
          </a:xfrm>
          <a:prstGeom prst="rect">
            <a:avLst/>
          </a:prstGeom>
        </p:spPr>
        <p:txBody>
          <a:bodyPr wrap="none">
            <a:spAutoFit/>
          </a:bodyPr>
          <a:lstStyle/>
          <a:p>
            <a:pPr algn="ctr"/>
            <a:r>
              <a:rPr lang="zh-CN" altLang="en-US" sz="2200" dirty="0">
                <a:solidFill>
                  <a:schemeClr val="bg1"/>
                </a:solidFill>
                <a:sym typeface="+mn-ea"/>
              </a:rPr>
              <a:t>经典教材《计算机操作系统》</a:t>
            </a:r>
            <a:r>
              <a:rPr lang="zh-CN" altLang="en-US" sz="2200" b="1" dirty="0">
                <a:solidFill>
                  <a:schemeClr val="accent2"/>
                </a:solidFill>
                <a:sym typeface="+mn-ea"/>
              </a:rPr>
              <a:t>最新版</a:t>
            </a:r>
            <a:endParaRPr lang="zh-CN" altLang="en-US" sz="2200" b="1" dirty="0">
              <a:solidFill>
                <a:schemeClr val="accent2"/>
              </a:solidFill>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14" name="图片 13"/>
          <p:cNvPicPr>
            <a:picLocks noChangeAspect="1"/>
          </p:cNvPicPr>
          <p:nvPr/>
        </p:nvPicPr>
        <p:blipFill>
          <a:blip r:embed="rId5"/>
          <a:stretch>
            <a:fillRect/>
          </a:stretch>
        </p:blipFill>
        <p:spPr>
          <a:xfrm>
            <a:off x="7055100" y="844791"/>
            <a:ext cx="3007096" cy="42615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产生死锁的必要条件</a:t>
            </a:r>
          </a:p>
        </p:txBody>
      </p:sp>
      <p:grpSp>
        <p:nvGrpSpPr>
          <p:cNvPr id="4" name="2176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7700" y="1270531"/>
            <a:ext cx="11642866" cy="4789032"/>
            <a:chOff x="542846" y="1464590"/>
            <a:chExt cx="11642866" cy="4789032"/>
          </a:xfrm>
        </p:grpSpPr>
        <p:sp>
          <p:nvSpPr>
            <p:cNvPr id="5" name="ïsḷîḋê"/>
            <p:cNvSpPr/>
            <p:nvPr/>
          </p:nvSpPr>
          <p:spPr>
            <a:xfrm>
              <a:off x="673100" y="1929384"/>
              <a:ext cx="10845800" cy="2125980"/>
            </a:xfrm>
            <a:prstGeom prst="rightArrow">
              <a:avLst>
                <a:gd name="adj1" fmla="val 50000"/>
                <a:gd name="adj2" fmla="val 422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6" name="ïṩḻíḑe"/>
            <p:cNvSpPr/>
            <p:nvPr/>
          </p:nvSpPr>
          <p:spPr>
            <a:xfrm rot="2700000">
              <a:off x="1148317" y="2189617"/>
              <a:ext cx="1605516" cy="1605516"/>
            </a:xfrm>
            <a:custGeom>
              <a:avLst/>
              <a:gdLst>
                <a:gd name="connsiteX0" fmla="*/ 135628 w 1605516"/>
                <a:gd name="connsiteY0" fmla="*/ 135628 h 1605516"/>
                <a:gd name="connsiteX1" fmla="*/ 463063 w 1605516"/>
                <a:gd name="connsiteY1" fmla="*/ 0 h 1605516"/>
                <a:gd name="connsiteX2" fmla="*/ 1142453 w 1605516"/>
                <a:gd name="connsiteY2" fmla="*/ 0 h 1605516"/>
                <a:gd name="connsiteX3" fmla="*/ 1605516 w 1605516"/>
                <a:gd name="connsiteY3" fmla="*/ 463063 h 1605516"/>
                <a:gd name="connsiteX4" fmla="*/ 1605516 w 1605516"/>
                <a:gd name="connsiteY4" fmla="*/ 1142453 h 1605516"/>
                <a:gd name="connsiteX5" fmla="*/ 1142453 w 1605516"/>
                <a:gd name="connsiteY5" fmla="*/ 1605516 h 1605516"/>
                <a:gd name="connsiteX6" fmla="*/ 463063 w 1605516"/>
                <a:gd name="connsiteY6" fmla="*/ 1605516 h 1605516"/>
                <a:gd name="connsiteX7" fmla="*/ 282818 w 1605516"/>
                <a:gd name="connsiteY7" fmla="*/ 1569126 h 1605516"/>
                <a:gd name="connsiteX8" fmla="*/ 247355 w 1605516"/>
                <a:gd name="connsiteY8" fmla="*/ 1549878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637 w 1605516"/>
                <a:gd name="connsiteY14" fmla="*/ 1358159 h 1605516"/>
                <a:gd name="connsiteX15" fmla="*/ 36390 w 1605516"/>
                <a:gd name="connsiteY15" fmla="*/ 1322698 h 1605516"/>
                <a:gd name="connsiteX16" fmla="*/ 0 w 1605516"/>
                <a:gd name="connsiteY16" fmla="*/ 1142453 h 1605516"/>
                <a:gd name="connsiteX17" fmla="*/ 0 w 1605516"/>
                <a:gd name="connsiteY17" fmla="*/ 463063 h 1605516"/>
                <a:gd name="connsiteX18" fmla="*/ 135628 w 1605516"/>
                <a:gd name="connsiteY18" fmla="*/ 135628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628" y="135628"/>
                  </a:moveTo>
                  <a:cubicBezTo>
                    <a:pt x="219426" y="51830"/>
                    <a:pt x="335192" y="0"/>
                    <a:pt x="463063" y="0"/>
                  </a:cubicBezTo>
                  <a:lnTo>
                    <a:pt x="1142453" y="0"/>
                  </a:lnTo>
                  <a:cubicBezTo>
                    <a:pt x="1398196" y="0"/>
                    <a:pt x="1605516" y="207320"/>
                    <a:pt x="1605516" y="463063"/>
                  </a:cubicBezTo>
                  <a:lnTo>
                    <a:pt x="1605516" y="1142453"/>
                  </a:lnTo>
                  <a:cubicBezTo>
                    <a:pt x="1605516" y="1398196"/>
                    <a:pt x="1398196" y="1605516"/>
                    <a:pt x="1142453" y="1605516"/>
                  </a:cubicBezTo>
                  <a:lnTo>
                    <a:pt x="463063" y="1605516"/>
                  </a:lnTo>
                  <a:cubicBezTo>
                    <a:pt x="399127" y="1605516"/>
                    <a:pt x="338218" y="1592559"/>
                    <a:pt x="282818" y="1569126"/>
                  </a:cubicBezTo>
                  <a:lnTo>
                    <a:pt x="247355" y="1549878"/>
                  </a:lnTo>
                  <a:lnTo>
                    <a:pt x="706898" y="1090334"/>
                  </a:lnTo>
                  <a:lnTo>
                    <a:pt x="802757" y="1186193"/>
                  </a:lnTo>
                  <a:lnTo>
                    <a:pt x="802757" y="802757"/>
                  </a:lnTo>
                  <a:lnTo>
                    <a:pt x="419322" y="802757"/>
                  </a:lnTo>
                  <a:lnTo>
                    <a:pt x="515181" y="898616"/>
                  </a:lnTo>
                  <a:lnTo>
                    <a:pt x="55637" y="1358159"/>
                  </a:lnTo>
                  <a:lnTo>
                    <a:pt x="36390" y="1322698"/>
                  </a:lnTo>
                  <a:cubicBezTo>
                    <a:pt x="12957" y="1267298"/>
                    <a:pt x="0" y="1206389"/>
                    <a:pt x="0" y="1142453"/>
                  </a:cubicBezTo>
                  <a:lnTo>
                    <a:pt x="0" y="463063"/>
                  </a:lnTo>
                  <a:cubicBezTo>
                    <a:pt x="0" y="335192"/>
                    <a:pt x="51830" y="219426"/>
                    <a:pt x="135628" y="1356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is1íḑe"/>
            <p:cNvSpPr/>
            <p:nvPr/>
          </p:nvSpPr>
          <p:spPr>
            <a:xfrm rot="2700000">
              <a:off x="3911600" y="2189617"/>
              <a:ext cx="1605516" cy="1605516"/>
            </a:xfrm>
            <a:custGeom>
              <a:avLst/>
              <a:gdLst>
                <a:gd name="connsiteX0" fmla="*/ 135459 w 1605516"/>
                <a:gd name="connsiteY0" fmla="*/ 135459 h 1605516"/>
                <a:gd name="connsiteX1" fmla="*/ 462485 w 1605516"/>
                <a:gd name="connsiteY1" fmla="*/ 0 h 1605516"/>
                <a:gd name="connsiteX2" fmla="*/ 1143031 w 1605516"/>
                <a:gd name="connsiteY2" fmla="*/ 0 h 1605516"/>
                <a:gd name="connsiteX3" fmla="*/ 1605516 w 1605516"/>
                <a:gd name="connsiteY3" fmla="*/ 462485 h 1605516"/>
                <a:gd name="connsiteX4" fmla="*/ 1605516 w 1605516"/>
                <a:gd name="connsiteY4" fmla="*/ 1143031 h 1605516"/>
                <a:gd name="connsiteX5" fmla="*/ 1143031 w 1605516"/>
                <a:gd name="connsiteY5" fmla="*/ 1605516 h 1605516"/>
                <a:gd name="connsiteX6" fmla="*/ 462485 w 1605516"/>
                <a:gd name="connsiteY6" fmla="*/ 1605516 h 1605516"/>
                <a:gd name="connsiteX7" fmla="*/ 282465 w 1605516"/>
                <a:gd name="connsiteY7" fmla="*/ 1569172 h 1605516"/>
                <a:gd name="connsiteX8" fmla="*/ 247202 w 1605516"/>
                <a:gd name="connsiteY8" fmla="*/ 1550031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84 w 1605516"/>
                <a:gd name="connsiteY14" fmla="*/ 1358313 h 1605516"/>
                <a:gd name="connsiteX15" fmla="*/ 36345 w 1605516"/>
                <a:gd name="connsiteY15" fmla="*/ 1323051 h 1605516"/>
                <a:gd name="connsiteX16" fmla="*/ 0 w 1605516"/>
                <a:gd name="connsiteY16" fmla="*/ 1143031 h 1605516"/>
                <a:gd name="connsiteX17" fmla="*/ 0 w 1605516"/>
                <a:gd name="connsiteY17" fmla="*/ 462485 h 1605516"/>
                <a:gd name="connsiteX18" fmla="*/ 135459 w 1605516"/>
                <a:gd name="connsiteY18" fmla="*/ 135459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59" y="135459"/>
                  </a:moveTo>
                  <a:cubicBezTo>
                    <a:pt x="219152" y="51765"/>
                    <a:pt x="334773" y="0"/>
                    <a:pt x="462485" y="0"/>
                  </a:cubicBezTo>
                  <a:lnTo>
                    <a:pt x="1143031" y="0"/>
                  </a:lnTo>
                  <a:cubicBezTo>
                    <a:pt x="1398454" y="0"/>
                    <a:pt x="1605516" y="207062"/>
                    <a:pt x="1605516" y="462485"/>
                  </a:cubicBezTo>
                  <a:lnTo>
                    <a:pt x="1605516" y="1143031"/>
                  </a:lnTo>
                  <a:cubicBezTo>
                    <a:pt x="1605516" y="1398454"/>
                    <a:pt x="1398454" y="1605516"/>
                    <a:pt x="1143031" y="1605516"/>
                  </a:cubicBezTo>
                  <a:lnTo>
                    <a:pt x="462485" y="1605516"/>
                  </a:lnTo>
                  <a:cubicBezTo>
                    <a:pt x="398629" y="1605516"/>
                    <a:pt x="337796" y="1592575"/>
                    <a:pt x="282465" y="1569172"/>
                  </a:cubicBezTo>
                  <a:lnTo>
                    <a:pt x="247202" y="1550031"/>
                  </a:lnTo>
                  <a:lnTo>
                    <a:pt x="706898" y="1090334"/>
                  </a:lnTo>
                  <a:lnTo>
                    <a:pt x="802757" y="1186193"/>
                  </a:lnTo>
                  <a:lnTo>
                    <a:pt x="802757" y="802757"/>
                  </a:lnTo>
                  <a:lnTo>
                    <a:pt x="419322" y="802757"/>
                  </a:lnTo>
                  <a:lnTo>
                    <a:pt x="515181" y="898616"/>
                  </a:lnTo>
                  <a:lnTo>
                    <a:pt x="55484" y="1358313"/>
                  </a:lnTo>
                  <a:lnTo>
                    <a:pt x="36345" y="1323051"/>
                  </a:lnTo>
                  <a:cubicBezTo>
                    <a:pt x="12941" y="1267720"/>
                    <a:pt x="0" y="1206887"/>
                    <a:pt x="0" y="1143031"/>
                  </a:cubicBezTo>
                  <a:lnTo>
                    <a:pt x="0" y="462485"/>
                  </a:lnTo>
                  <a:cubicBezTo>
                    <a:pt x="0" y="334773"/>
                    <a:pt x="51765" y="219152"/>
                    <a:pt x="135459" y="135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8" name="íṡ1ïḋé"/>
            <p:cNvSpPr/>
            <p:nvPr/>
          </p:nvSpPr>
          <p:spPr>
            <a:xfrm rot="2700000">
              <a:off x="6674883"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7 w 1605516"/>
                <a:gd name="connsiteY7" fmla="*/ 1569179 h 1605516"/>
                <a:gd name="connsiteX8" fmla="*/ 247177 w 1605516"/>
                <a:gd name="connsiteY8" fmla="*/ 1550057 h 1605516"/>
                <a:gd name="connsiteX9" fmla="*/ 706899 w 1605516"/>
                <a:gd name="connsiteY9" fmla="*/ 1090335 h 1605516"/>
                <a:gd name="connsiteX10" fmla="*/ 802758 w 1605516"/>
                <a:gd name="connsiteY10" fmla="*/ 1186194 h 1605516"/>
                <a:gd name="connsiteX11" fmla="*/ 802758 w 1605516"/>
                <a:gd name="connsiteY11" fmla="*/ 802758 h 1605516"/>
                <a:gd name="connsiteX12" fmla="*/ 419322 w 1605516"/>
                <a:gd name="connsiteY12" fmla="*/ 802758 h 1605516"/>
                <a:gd name="connsiteX13" fmla="*/ 515181 w 1605516"/>
                <a:gd name="connsiteY13" fmla="*/ 898617 h 1605516"/>
                <a:gd name="connsiteX14" fmla="*/ 55459 w 1605516"/>
                <a:gd name="connsiteY14" fmla="*/ 1358339 h 1605516"/>
                <a:gd name="connsiteX15" fmla="*/ 36337 w 1605516"/>
                <a:gd name="connsiteY15" fmla="*/ 1323109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6" y="1605516"/>
                    <a:pt x="337726" y="1592577"/>
                    <a:pt x="282407" y="1569179"/>
                  </a:cubicBezTo>
                  <a:lnTo>
                    <a:pt x="247177" y="1550057"/>
                  </a:lnTo>
                  <a:lnTo>
                    <a:pt x="706899" y="1090335"/>
                  </a:lnTo>
                  <a:lnTo>
                    <a:pt x="802758" y="1186194"/>
                  </a:lnTo>
                  <a:lnTo>
                    <a:pt x="802758" y="802758"/>
                  </a:lnTo>
                  <a:lnTo>
                    <a:pt x="419322" y="802758"/>
                  </a:lnTo>
                  <a:lnTo>
                    <a:pt x="515181" y="898617"/>
                  </a:lnTo>
                  <a:lnTo>
                    <a:pt x="55459" y="1358339"/>
                  </a:lnTo>
                  <a:lnTo>
                    <a:pt x="36337" y="1323109"/>
                  </a:lnTo>
                  <a:cubicBezTo>
                    <a:pt x="12939" y="1267790"/>
                    <a:pt x="0" y="1206970"/>
                    <a:pt x="0" y="1143127"/>
                  </a:cubicBezTo>
                  <a:lnTo>
                    <a:pt x="0" y="462389"/>
                  </a:lnTo>
                  <a:cubicBezTo>
                    <a:pt x="0" y="334704"/>
                    <a:pt x="51755" y="219107"/>
                    <a:pt x="135431" y="1354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9" name="îṡlíḓè"/>
            <p:cNvSpPr/>
            <p:nvPr/>
          </p:nvSpPr>
          <p:spPr>
            <a:xfrm rot="2700000">
              <a:off x="9438167"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6 w 1605516"/>
                <a:gd name="connsiteY7" fmla="*/ 1569179 h 1605516"/>
                <a:gd name="connsiteX8" fmla="*/ 247176 w 1605516"/>
                <a:gd name="connsiteY8" fmla="*/ 1550057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59 w 1605516"/>
                <a:gd name="connsiteY14" fmla="*/ 1358338 h 1605516"/>
                <a:gd name="connsiteX15" fmla="*/ 36337 w 1605516"/>
                <a:gd name="connsiteY15" fmla="*/ 1323110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7" y="1605516"/>
                    <a:pt x="337726" y="1592577"/>
                    <a:pt x="282406" y="1569179"/>
                  </a:cubicBezTo>
                  <a:lnTo>
                    <a:pt x="247176" y="1550057"/>
                  </a:lnTo>
                  <a:lnTo>
                    <a:pt x="706898" y="1090334"/>
                  </a:lnTo>
                  <a:lnTo>
                    <a:pt x="802757" y="1186193"/>
                  </a:lnTo>
                  <a:lnTo>
                    <a:pt x="802757" y="802757"/>
                  </a:lnTo>
                  <a:lnTo>
                    <a:pt x="419322" y="802757"/>
                  </a:lnTo>
                  <a:lnTo>
                    <a:pt x="515181" y="898616"/>
                  </a:lnTo>
                  <a:lnTo>
                    <a:pt x="55459" y="1358338"/>
                  </a:lnTo>
                  <a:lnTo>
                    <a:pt x="36337" y="1323110"/>
                  </a:lnTo>
                  <a:cubicBezTo>
                    <a:pt x="12939" y="1267790"/>
                    <a:pt x="0" y="1206969"/>
                    <a:pt x="0" y="1143127"/>
                  </a:cubicBezTo>
                  <a:lnTo>
                    <a:pt x="0" y="462389"/>
                  </a:lnTo>
                  <a:cubicBezTo>
                    <a:pt x="0" y="334704"/>
                    <a:pt x="51755" y="219107"/>
                    <a:pt x="135431" y="13543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0" name="ï$1iḍe"/>
            <p:cNvSpPr txBox="1"/>
            <p:nvPr/>
          </p:nvSpPr>
          <p:spPr>
            <a:xfrm>
              <a:off x="542846" y="1491721"/>
              <a:ext cx="2687137"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FF0000"/>
                  </a:solidFill>
                </a:rPr>
                <a:t>互斥</a:t>
              </a:r>
            </a:p>
          </p:txBody>
        </p:sp>
        <p:sp>
          <p:nvSpPr>
            <p:cNvPr id="11" name="isľîdê"/>
            <p:cNvSpPr txBox="1"/>
            <p:nvPr/>
          </p:nvSpPr>
          <p:spPr>
            <a:xfrm>
              <a:off x="837270" y="4127645"/>
              <a:ext cx="2391779"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000" dirty="0"/>
                <a:t>一段时间内某资源只能被一个进程占用。</a:t>
              </a:r>
            </a:p>
          </p:txBody>
        </p:sp>
        <p:sp>
          <p:nvSpPr>
            <p:cNvPr id="12" name="íṩ1ïḑe"/>
            <p:cNvSpPr txBox="1"/>
            <p:nvPr/>
          </p:nvSpPr>
          <p:spPr>
            <a:xfrm>
              <a:off x="3077666" y="1464590"/>
              <a:ext cx="3316591" cy="392512"/>
            </a:xfrm>
            <a:prstGeom prst="rect">
              <a:avLst/>
            </a:prstGeom>
            <a:noFill/>
            <a:ln>
              <a:noFill/>
            </a:ln>
          </p:spPr>
          <p:txBody>
            <a:bodyPr wrap="square" lIns="91440" tIns="45720" rIns="91440" bIns="45720" anchor="t" anchorCtr="0">
              <a:noAutofit/>
            </a:bodyPr>
            <a:lstStyle/>
            <a:p>
              <a:pPr algn="ctr">
                <a:lnSpc>
                  <a:spcPct val="110000"/>
                </a:lnSpc>
              </a:pPr>
              <a:r>
                <a:rPr lang="zh-CN" altLang="en-US" sz="2400" b="1" dirty="0">
                  <a:solidFill>
                    <a:srgbClr val="FF0000"/>
                  </a:solidFill>
                </a:rPr>
                <a:t>请求和保持</a:t>
              </a:r>
              <a:endParaRPr lang="zh-CN" altLang="en-US" sz="2400" b="1" dirty="0"/>
            </a:p>
          </p:txBody>
        </p:sp>
        <p:sp>
          <p:nvSpPr>
            <p:cNvPr id="13" name="ïsḻiďê"/>
            <p:cNvSpPr txBox="1"/>
            <p:nvPr/>
          </p:nvSpPr>
          <p:spPr>
            <a:xfrm>
              <a:off x="6366706" y="1478156"/>
              <a:ext cx="2356280"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FF0000"/>
                  </a:solidFill>
                </a:rPr>
                <a:t>不可抢占</a:t>
              </a:r>
              <a:endParaRPr lang="zh-CN" altLang="en-US" sz="2400" b="1" dirty="0"/>
            </a:p>
          </p:txBody>
        </p:sp>
        <p:sp>
          <p:nvSpPr>
            <p:cNvPr id="14" name="isḷiḋé"/>
            <p:cNvSpPr txBox="1"/>
            <p:nvPr/>
          </p:nvSpPr>
          <p:spPr>
            <a:xfrm>
              <a:off x="8833059" y="1491721"/>
              <a:ext cx="3087022" cy="392512"/>
            </a:xfrm>
            <a:prstGeom prst="rect">
              <a:avLst/>
            </a:prstGeom>
            <a:noFill/>
            <a:ln>
              <a:noFill/>
            </a:ln>
          </p:spPr>
          <p:txBody>
            <a:bodyPr wrap="square" lIns="91440" tIns="45720" rIns="91440" bIns="45720" anchor="t" anchorCtr="0">
              <a:noAutofit/>
            </a:bodyPr>
            <a:lstStyle/>
            <a:p>
              <a:pPr algn="ctr"/>
              <a:r>
                <a:rPr lang="zh-CN" altLang="en-US" sz="2400" b="1" dirty="0"/>
                <a:t>循环等待</a:t>
              </a:r>
            </a:p>
          </p:txBody>
        </p:sp>
        <p:sp>
          <p:nvSpPr>
            <p:cNvPr id="15" name="îṣḻidé"/>
            <p:cNvSpPr txBox="1"/>
            <p:nvPr/>
          </p:nvSpPr>
          <p:spPr>
            <a:xfrm>
              <a:off x="19606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01</a:t>
              </a:r>
              <a:endParaRPr lang="zh-CN" altLang="en-US" sz="3200" b="1" i="1" dirty="0">
                <a:solidFill>
                  <a:schemeClr val="bg1"/>
                </a:solidFill>
              </a:endParaRPr>
            </a:p>
          </p:txBody>
        </p:sp>
        <p:sp>
          <p:nvSpPr>
            <p:cNvPr id="16" name="ïŝ1ïḋè"/>
            <p:cNvSpPr txBox="1"/>
            <p:nvPr/>
          </p:nvSpPr>
          <p:spPr>
            <a:xfrm>
              <a:off x="4741597"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02</a:t>
              </a:r>
              <a:endParaRPr lang="zh-CN" altLang="en-US" sz="3200" b="1" i="1" dirty="0">
                <a:solidFill>
                  <a:schemeClr val="bg1"/>
                </a:solidFill>
              </a:endParaRPr>
            </a:p>
          </p:txBody>
        </p:sp>
        <p:sp>
          <p:nvSpPr>
            <p:cNvPr id="17" name="í$lîdé"/>
            <p:cNvSpPr txBox="1"/>
            <p:nvPr/>
          </p:nvSpPr>
          <p:spPr>
            <a:xfrm>
              <a:off x="7522530"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03</a:t>
              </a:r>
              <a:endParaRPr lang="zh-CN" altLang="en-US" sz="3200" b="1" i="1" dirty="0">
                <a:solidFill>
                  <a:schemeClr val="bg1"/>
                </a:solidFill>
              </a:endParaRPr>
            </a:p>
          </p:txBody>
        </p:sp>
        <p:sp>
          <p:nvSpPr>
            <p:cNvPr id="18" name="išḻïďè"/>
            <p:cNvSpPr txBox="1"/>
            <p:nvPr/>
          </p:nvSpPr>
          <p:spPr>
            <a:xfrm>
              <a:off x="103034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04</a:t>
              </a:r>
              <a:endParaRPr lang="zh-CN" altLang="en-US" sz="3200" b="1" i="1" dirty="0">
                <a:solidFill>
                  <a:schemeClr val="bg1"/>
                </a:solidFill>
              </a:endParaRPr>
            </a:p>
          </p:txBody>
        </p:sp>
        <p:sp>
          <p:nvSpPr>
            <p:cNvPr id="19" name="isľîdê"/>
            <p:cNvSpPr txBox="1"/>
            <p:nvPr/>
          </p:nvSpPr>
          <p:spPr>
            <a:xfrm>
              <a:off x="3578152" y="4127643"/>
              <a:ext cx="2270544" cy="2125979"/>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000" dirty="0"/>
                <a:t>一个至少持有一个资源的进程等待获得额外的由其他进程所持有的资源。</a:t>
              </a:r>
            </a:p>
          </p:txBody>
        </p:sp>
        <p:sp>
          <p:nvSpPr>
            <p:cNvPr id="21" name="isľîdê"/>
            <p:cNvSpPr txBox="1"/>
            <p:nvPr/>
          </p:nvSpPr>
          <p:spPr>
            <a:xfrm>
              <a:off x="6342369" y="4139390"/>
              <a:ext cx="2270544" cy="2102483"/>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000" dirty="0"/>
                <a:t>一个资源只有当持有它的进程完成任务后，自由的释放。</a:t>
              </a:r>
            </a:p>
          </p:txBody>
        </p:sp>
        <p:sp>
          <p:nvSpPr>
            <p:cNvPr id="22" name="isľîdê"/>
            <p:cNvSpPr txBox="1"/>
            <p:nvPr/>
          </p:nvSpPr>
          <p:spPr>
            <a:xfrm>
              <a:off x="8722985" y="4151140"/>
              <a:ext cx="3462727"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000" dirty="0"/>
                <a:t>等待资源的进程之间存在环 </a:t>
              </a:r>
              <a:r>
                <a:rPr lang="en-US" altLang="zh-CN" sz="2000" dirty="0"/>
                <a:t>{P0, P1, …, </a:t>
              </a:r>
              <a:r>
                <a:rPr lang="en-US" altLang="zh-CN" sz="2000" dirty="0" err="1"/>
                <a:t>Pn</a:t>
              </a:r>
              <a:r>
                <a:rPr lang="en-US" altLang="zh-CN" sz="2000" dirty="0"/>
                <a:t>} </a:t>
              </a:r>
              <a:r>
                <a:rPr lang="zh-CN" altLang="en-US" sz="2000" dirty="0"/>
                <a:t>。</a:t>
              </a:r>
            </a:p>
            <a:p>
              <a:pPr marL="342900" indent="-342900">
                <a:lnSpc>
                  <a:spcPct val="120000"/>
                </a:lnSpc>
                <a:buClr>
                  <a:srgbClr val="0000FF"/>
                </a:buClr>
                <a:buFont typeface="Wingdings" panose="05000000000000000000" pitchFamily="2" charset="2"/>
                <a:buChar char="Ø"/>
              </a:pPr>
              <a:r>
                <a:rPr lang="en-US" altLang="zh-CN" sz="2000" dirty="0"/>
                <a:t>P0 </a:t>
              </a:r>
              <a:r>
                <a:rPr lang="zh-CN" altLang="en-US" sz="2000" dirty="0"/>
                <a:t>等待</a:t>
              </a:r>
              <a:r>
                <a:rPr lang="en-US" altLang="zh-CN" sz="2000" dirty="0"/>
                <a:t>P1</a:t>
              </a:r>
              <a:r>
                <a:rPr lang="zh-CN" altLang="en-US" sz="2000" dirty="0"/>
                <a:t>占有的资源</a:t>
              </a:r>
              <a:r>
                <a:rPr lang="en-US" altLang="zh-CN" sz="2000" dirty="0"/>
                <a:t>, P1</a:t>
              </a:r>
              <a:r>
                <a:rPr lang="zh-CN" altLang="en-US" sz="2000" dirty="0"/>
                <a:t>等待</a:t>
              </a:r>
              <a:r>
                <a:rPr lang="en-US" altLang="zh-CN" sz="2000" dirty="0"/>
                <a:t>P2</a:t>
              </a:r>
              <a:r>
                <a:rPr lang="zh-CN" altLang="en-US" sz="2000" dirty="0"/>
                <a:t>占有的资源</a:t>
              </a:r>
              <a:r>
                <a:rPr lang="en-US" altLang="zh-CN" sz="2000" dirty="0"/>
                <a:t>, …, </a:t>
              </a:r>
              <a:r>
                <a:rPr lang="en-US" altLang="zh-CN" sz="2000" dirty="0" err="1"/>
                <a:t>Pn</a:t>
              </a:r>
              <a:r>
                <a:rPr lang="en-US" altLang="zh-CN" sz="2000" dirty="0"/>
                <a:t>–1</a:t>
              </a:r>
              <a:r>
                <a:rPr lang="zh-CN" altLang="en-US" sz="2000" dirty="0"/>
                <a:t>等待</a:t>
              </a:r>
              <a:r>
                <a:rPr lang="en-US" altLang="zh-CN" sz="2000" dirty="0" err="1"/>
                <a:t>Pn</a:t>
              </a:r>
              <a:r>
                <a:rPr lang="zh-CN" altLang="en-US" sz="2000" dirty="0"/>
                <a:t>占有的资源</a:t>
              </a:r>
              <a:r>
                <a:rPr lang="en-US" altLang="zh-CN" sz="2000" dirty="0"/>
                <a:t>, </a:t>
              </a:r>
              <a:r>
                <a:rPr lang="en-US" altLang="zh-CN" sz="2000" dirty="0" err="1"/>
                <a:t>Pn</a:t>
              </a:r>
              <a:r>
                <a:rPr lang="zh-CN" altLang="en-US" sz="2000" dirty="0"/>
                <a:t>等待</a:t>
              </a:r>
              <a:r>
                <a:rPr lang="en-US" altLang="zh-CN" sz="2000" dirty="0"/>
                <a:t>P0</a:t>
              </a:r>
              <a:r>
                <a:rPr lang="zh-CN" altLang="en-US" sz="2000" dirty="0"/>
                <a:t>占有的资源</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处理死锁的方法</a:t>
            </a:r>
            <a:r>
              <a:rPr lang="en-US" altLang="zh-CN" sz="2800" b="1" dirty="0">
                <a:solidFill>
                  <a:schemeClr val="bg1"/>
                </a:solidFill>
              </a:rPr>
              <a:t>(1)</a:t>
            </a:r>
            <a:endParaRPr lang="zh-CN" altLang="en-US" sz="2800" b="1" dirty="0">
              <a:solidFill>
                <a:schemeClr val="bg1"/>
              </a:solidFill>
            </a:endParaRPr>
          </a:p>
        </p:txBody>
      </p:sp>
      <p:sp>
        <p:nvSpPr>
          <p:cNvPr id="220" name="íšḻîḋè"/>
          <p:cNvSpPr/>
          <p:nvPr/>
        </p:nvSpPr>
        <p:spPr>
          <a:xfrm>
            <a:off x="1746844" y="3719611"/>
            <a:ext cx="2224360" cy="523971"/>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死锁检测</a:t>
            </a:r>
          </a:p>
        </p:txBody>
      </p:sp>
      <p:sp>
        <p:nvSpPr>
          <p:cNvPr id="221" name="i$lîďê"/>
          <p:cNvSpPr/>
          <p:nvPr/>
        </p:nvSpPr>
        <p:spPr>
          <a:xfrm>
            <a:off x="1802479" y="3189442"/>
            <a:ext cx="7900814" cy="392877"/>
          </a:xfrm>
          <a:prstGeom prst="rect">
            <a:avLst/>
          </a:prstGeom>
          <a:noFill/>
          <a:ln>
            <a:noFill/>
          </a:ln>
        </p:spPr>
        <p:txBody>
          <a:bodyPr wrap="square" lIns="91440" tIns="45720" rIns="91440" bIns="45720" anchor="ctr" anchorCtr="0">
            <a:noAutofit/>
          </a:bodyPr>
          <a:lstStyle/>
          <a:p>
            <a:r>
              <a:rPr lang="zh-CN" altLang="en-US" sz="2600" dirty="0"/>
              <a:t>允许系统进入死锁状态，然后恢复系统</a:t>
            </a:r>
          </a:p>
        </p:txBody>
      </p:sp>
      <p:sp>
        <p:nvSpPr>
          <p:cNvPr id="223" name="ïṧḷïḋè"/>
          <p:cNvSpPr/>
          <p:nvPr/>
        </p:nvSpPr>
        <p:spPr>
          <a:xfrm>
            <a:off x="1802479" y="4522868"/>
            <a:ext cx="9534303" cy="975133"/>
          </a:xfrm>
          <a:prstGeom prst="rect">
            <a:avLst/>
          </a:prstGeom>
          <a:noFill/>
          <a:ln>
            <a:noFill/>
          </a:ln>
        </p:spPr>
        <p:txBody>
          <a:bodyPr wrap="square" lIns="91440" tIns="45720" rIns="91440" bIns="45720" anchor="ctr" anchorCtr="0">
            <a:noAutofit/>
          </a:bodyPr>
          <a:lstStyle/>
          <a:p>
            <a:pPr>
              <a:lnSpc>
                <a:spcPct val="132000"/>
              </a:lnSpc>
            </a:pPr>
            <a:r>
              <a:rPr lang="zh-CN" altLang="en-US" sz="2600" dirty="0"/>
              <a:t>忽略这个问题，假装系统中从未出现过死锁。这个方法被大部分的操作系统采用，包括</a:t>
            </a:r>
            <a:r>
              <a:rPr lang="en-US" altLang="zh-CN" sz="2600" dirty="0"/>
              <a:t>UNIX</a:t>
            </a:r>
          </a:p>
        </p:txBody>
      </p:sp>
      <p:sp>
        <p:nvSpPr>
          <p:cNvPr id="224" name="îs1iďé"/>
          <p:cNvSpPr/>
          <p:nvPr/>
        </p:nvSpPr>
        <p:spPr>
          <a:xfrm>
            <a:off x="1821537" y="1830118"/>
            <a:ext cx="2149667" cy="1088045"/>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2400" dirty="0"/>
              <a:t>死锁预防</a:t>
            </a:r>
          </a:p>
          <a:p>
            <a:pPr marL="342900" indent="-342900">
              <a:lnSpc>
                <a:spcPct val="120000"/>
              </a:lnSpc>
              <a:spcBef>
                <a:spcPts val="800"/>
              </a:spcBef>
              <a:buClr>
                <a:srgbClr val="FF0000"/>
              </a:buClr>
              <a:buFont typeface="Wingdings" panose="05000000000000000000" pitchFamily="2" charset="2"/>
              <a:buChar char="Ø"/>
            </a:pPr>
            <a:r>
              <a:rPr lang="zh-CN" altLang="en-US" sz="2400" dirty="0"/>
              <a:t>死锁避免</a:t>
            </a:r>
          </a:p>
        </p:txBody>
      </p:sp>
      <p:sp>
        <p:nvSpPr>
          <p:cNvPr id="225" name="íšḻíḑê"/>
          <p:cNvSpPr/>
          <p:nvPr/>
        </p:nvSpPr>
        <p:spPr>
          <a:xfrm>
            <a:off x="1802479" y="1398181"/>
            <a:ext cx="7261621" cy="405747"/>
          </a:xfrm>
          <a:prstGeom prst="rect">
            <a:avLst/>
          </a:prstGeom>
          <a:noFill/>
          <a:ln>
            <a:noFill/>
          </a:ln>
        </p:spPr>
        <p:txBody>
          <a:bodyPr wrap="square" lIns="91440" tIns="45720" rIns="91440" bIns="45720" anchor="ctr" anchorCtr="0">
            <a:noAutofit/>
          </a:bodyPr>
          <a:lstStyle/>
          <a:p>
            <a:r>
              <a:rPr lang="zh-CN" altLang="en-US" sz="2600" dirty="0"/>
              <a:t>确保系统永远不会进入死锁状态</a:t>
            </a:r>
          </a:p>
        </p:txBody>
      </p:sp>
      <p:sp>
        <p:nvSpPr>
          <p:cNvPr id="226" name="îSļiḓè"/>
          <p:cNvSpPr/>
          <p:nvPr/>
        </p:nvSpPr>
        <p:spPr>
          <a:xfrm>
            <a:off x="1118977" y="1347994"/>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7" name="íṥḻîḓe"/>
          <p:cNvSpPr/>
          <p:nvPr/>
        </p:nvSpPr>
        <p:spPr>
          <a:xfrm>
            <a:off x="1118975" y="4440267"/>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8" name="îşļiḓè"/>
          <p:cNvSpPr/>
          <p:nvPr/>
        </p:nvSpPr>
        <p:spPr>
          <a:xfrm>
            <a:off x="1118977" y="3088916"/>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9" name="îṡḷíďe"/>
          <p:cNvSpPr/>
          <p:nvPr/>
        </p:nvSpPr>
        <p:spPr>
          <a:xfrm>
            <a:off x="1309232" y="1544132"/>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230" name="íSlíḋe"/>
          <p:cNvSpPr/>
          <p:nvPr/>
        </p:nvSpPr>
        <p:spPr>
          <a:xfrm>
            <a:off x="1309231" y="3310933"/>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231" name="ïśḷïḓe"/>
          <p:cNvSpPr/>
          <p:nvPr/>
        </p:nvSpPr>
        <p:spPr>
          <a:xfrm>
            <a:off x="1338168" y="4629727"/>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8" name="íšḻîḋè"/>
          <p:cNvSpPr/>
          <p:nvPr/>
        </p:nvSpPr>
        <p:spPr>
          <a:xfrm>
            <a:off x="3655909" y="3745801"/>
            <a:ext cx="2224360" cy="523971"/>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死锁解除</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处理死锁的方法</a:t>
            </a:r>
            <a:r>
              <a:rPr lang="en-US" altLang="zh-CN" sz="2800" b="1" dirty="0">
                <a:solidFill>
                  <a:schemeClr val="bg1"/>
                </a:solidFill>
              </a:rPr>
              <a:t>(2)</a:t>
            </a:r>
            <a:endParaRPr lang="zh-CN" altLang="en-US" sz="2800" b="1" dirty="0">
              <a:solidFill>
                <a:schemeClr val="bg1"/>
              </a:solidFill>
            </a:endParaRPr>
          </a:p>
        </p:txBody>
      </p:sp>
      <p:grpSp>
        <p:nvGrpSpPr>
          <p:cNvPr id="4" name="2176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17700" y="1270531"/>
            <a:ext cx="11377235" cy="4789032"/>
            <a:chOff x="542846" y="1464590"/>
            <a:chExt cx="11377235" cy="4789032"/>
          </a:xfrm>
        </p:grpSpPr>
        <p:sp>
          <p:nvSpPr>
            <p:cNvPr id="5" name="ïsḷîḋê"/>
            <p:cNvSpPr/>
            <p:nvPr/>
          </p:nvSpPr>
          <p:spPr>
            <a:xfrm>
              <a:off x="673100" y="1929384"/>
              <a:ext cx="10845800" cy="2125980"/>
            </a:xfrm>
            <a:prstGeom prst="rightArrow">
              <a:avLst>
                <a:gd name="adj1" fmla="val 50000"/>
                <a:gd name="adj2" fmla="val 422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6" name="ïṩḻíḑe"/>
            <p:cNvSpPr/>
            <p:nvPr/>
          </p:nvSpPr>
          <p:spPr>
            <a:xfrm rot="2700000">
              <a:off x="1148317" y="2189617"/>
              <a:ext cx="1605516" cy="1605516"/>
            </a:xfrm>
            <a:custGeom>
              <a:avLst/>
              <a:gdLst>
                <a:gd name="connsiteX0" fmla="*/ 135628 w 1605516"/>
                <a:gd name="connsiteY0" fmla="*/ 135628 h 1605516"/>
                <a:gd name="connsiteX1" fmla="*/ 463063 w 1605516"/>
                <a:gd name="connsiteY1" fmla="*/ 0 h 1605516"/>
                <a:gd name="connsiteX2" fmla="*/ 1142453 w 1605516"/>
                <a:gd name="connsiteY2" fmla="*/ 0 h 1605516"/>
                <a:gd name="connsiteX3" fmla="*/ 1605516 w 1605516"/>
                <a:gd name="connsiteY3" fmla="*/ 463063 h 1605516"/>
                <a:gd name="connsiteX4" fmla="*/ 1605516 w 1605516"/>
                <a:gd name="connsiteY4" fmla="*/ 1142453 h 1605516"/>
                <a:gd name="connsiteX5" fmla="*/ 1142453 w 1605516"/>
                <a:gd name="connsiteY5" fmla="*/ 1605516 h 1605516"/>
                <a:gd name="connsiteX6" fmla="*/ 463063 w 1605516"/>
                <a:gd name="connsiteY6" fmla="*/ 1605516 h 1605516"/>
                <a:gd name="connsiteX7" fmla="*/ 282818 w 1605516"/>
                <a:gd name="connsiteY7" fmla="*/ 1569126 h 1605516"/>
                <a:gd name="connsiteX8" fmla="*/ 247355 w 1605516"/>
                <a:gd name="connsiteY8" fmla="*/ 1549878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637 w 1605516"/>
                <a:gd name="connsiteY14" fmla="*/ 1358159 h 1605516"/>
                <a:gd name="connsiteX15" fmla="*/ 36390 w 1605516"/>
                <a:gd name="connsiteY15" fmla="*/ 1322698 h 1605516"/>
                <a:gd name="connsiteX16" fmla="*/ 0 w 1605516"/>
                <a:gd name="connsiteY16" fmla="*/ 1142453 h 1605516"/>
                <a:gd name="connsiteX17" fmla="*/ 0 w 1605516"/>
                <a:gd name="connsiteY17" fmla="*/ 463063 h 1605516"/>
                <a:gd name="connsiteX18" fmla="*/ 135628 w 1605516"/>
                <a:gd name="connsiteY18" fmla="*/ 135628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628" y="135628"/>
                  </a:moveTo>
                  <a:cubicBezTo>
                    <a:pt x="219426" y="51830"/>
                    <a:pt x="335192" y="0"/>
                    <a:pt x="463063" y="0"/>
                  </a:cubicBezTo>
                  <a:lnTo>
                    <a:pt x="1142453" y="0"/>
                  </a:lnTo>
                  <a:cubicBezTo>
                    <a:pt x="1398196" y="0"/>
                    <a:pt x="1605516" y="207320"/>
                    <a:pt x="1605516" y="463063"/>
                  </a:cubicBezTo>
                  <a:lnTo>
                    <a:pt x="1605516" y="1142453"/>
                  </a:lnTo>
                  <a:cubicBezTo>
                    <a:pt x="1605516" y="1398196"/>
                    <a:pt x="1398196" y="1605516"/>
                    <a:pt x="1142453" y="1605516"/>
                  </a:cubicBezTo>
                  <a:lnTo>
                    <a:pt x="463063" y="1605516"/>
                  </a:lnTo>
                  <a:cubicBezTo>
                    <a:pt x="399127" y="1605516"/>
                    <a:pt x="338218" y="1592559"/>
                    <a:pt x="282818" y="1569126"/>
                  </a:cubicBezTo>
                  <a:lnTo>
                    <a:pt x="247355" y="1549878"/>
                  </a:lnTo>
                  <a:lnTo>
                    <a:pt x="706898" y="1090334"/>
                  </a:lnTo>
                  <a:lnTo>
                    <a:pt x="802757" y="1186193"/>
                  </a:lnTo>
                  <a:lnTo>
                    <a:pt x="802757" y="802757"/>
                  </a:lnTo>
                  <a:lnTo>
                    <a:pt x="419322" y="802757"/>
                  </a:lnTo>
                  <a:lnTo>
                    <a:pt x="515181" y="898616"/>
                  </a:lnTo>
                  <a:lnTo>
                    <a:pt x="55637" y="1358159"/>
                  </a:lnTo>
                  <a:lnTo>
                    <a:pt x="36390" y="1322698"/>
                  </a:lnTo>
                  <a:cubicBezTo>
                    <a:pt x="12957" y="1267298"/>
                    <a:pt x="0" y="1206389"/>
                    <a:pt x="0" y="1142453"/>
                  </a:cubicBezTo>
                  <a:lnTo>
                    <a:pt x="0" y="463063"/>
                  </a:lnTo>
                  <a:cubicBezTo>
                    <a:pt x="0" y="335192"/>
                    <a:pt x="51830" y="219426"/>
                    <a:pt x="135628" y="1356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is1íḑe"/>
            <p:cNvSpPr/>
            <p:nvPr/>
          </p:nvSpPr>
          <p:spPr>
            <a:xfrm rot="2700000">
              <a:off x="3911600" y="2189617"/>
              <a:ext cx="1605516" cy="1605516"/>
            </a:xfrm>
            <a:custGeom>
              <a:avLst/>
              <a:gdLst>
                <a:gd name="connsiteX0" fmla="*/ 135459 w 1605516"/>
                <a:gd name="connsiteY0" fmla="*/ 135459 h 1605516"/>
                <a:gd name="connsiteX1" fmla="*/ 462485 w 1605516"/>
                <a:gd name="connsiteY1" fmla="*/ 0 h 1605516"/>
                <a:gd name="connsiteX2" fmla="*/ 1143031 w 1605516"/>
                <a:gd name="connsiteY2" fmla="*/ 0 h 1605516"/>
                <a:gd name="connsiteX3" fmla="*/ 1605516 w 1605516"/>
                <a:gd name="connsiteY3" fmla="*/ 462485 h 1605516"/>
                <a:gd name="connsiteX4" fmla="*/ 1605516 w 1605516"/>
                <a:gd name="connsiteY4" fmla="*/ 1143031 h 1605516"/>
                <a:gd name="connsiteX5" fmla="*/ 1143031 w 1605516"/>
                <a:gd name="connsiteY5" fmla="*/ 1605516 h 1605516"/>
                <a:gd name="connsiteX6" fmla="*/ 462485 w 1605516"/>
                <a:gd name="connsiteY6" fmla="*/ 1605516 h 1605516"/>
                <a:gd name="connsiteX7" fmla="*/ 282465 w 1605516"/>
                <a:gd name="connsiteY7" fmla="*/ 1569172 h 1605516"/>
                <a:gd name="connsiteX8" fmla="*/ 247202 w 1605516"/>
                <a:gd name="connsiteY8" fmla="*/ 1550031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84 w 1605516"/>
                <a:gd name="connsiteY14" fmla="*/ 1358313 h 1605516"/>
                <a:gd name="connsiteX15" fmla="*/ 36345 w 1605516"/>
                <a:gd name="connsiteY15" fmla="*/ 1323051 h 1605516"/>
                <a:gd name="connsiteX16" fmla="*/ 0 w 1605516"/>
                <a:gd name="connsiteY16" fmla="*/ 1143031 h 1605516"/>
                <a:gd name="connsiteX17" fmla="*/ 0 w 1605516"/>
                <a:gd name="connsiteY17" fmla="*/ 462485 h 1605516"/>
                <a:gd name="connsiteX18" fmla="*/ 135459 w 1605516"/>
                <a:gd name="connsiteY18" fmla="*/ 135459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59" y="135459"/>
                  </a:moveTo>
                  <a:cubicBezTo>
                    <a:pt x="219152" y="51765"/>
                    <a:pt x="334773" y="0"/>
                    <a:pt x="462485" y="0"/>
                  </a:cubicBezTo>
                  <a:lnTo>
                    <a:pt x="1143031" y="0"/>
                  </a:lnTo>
                  <a:cubicBezTo>
                    <a:pt x="1398454" y="0"/>
                    <a:pt x="1605516" y="207062"/>
                    <a:pt x="1605516" y="462485"/>
                  </a:cubicBezTo>
                  <a:lnTo>
                    <a:pt x="1605516" y="1143031"/>
                  </a:lnTo>
                  <a:cubicBezTo>
                    <a:pt x="1605516" y="1398454"/>
                    <a:pt x="1398454" y="1605516"/>
                    <a:pt x="1143031" y="1605516"/>
                  </a:cubicBezTo>
                  <a:lnTo>
                    <a:pt x="462485" y="1605516"/>
                  </a:lnTo>
                  <a:cubicBezTo>
                    <a:pt x="398629" y="1605516"/>
                    <a:pt x="337796" y="1592575"/>
                    <a:pt x="282465" y="1569172"/>
                  </a:cubicBezTo>
                  <a:lnTo>
                    <a:pt x="247202" y="1550031"/>
                  </a:lnTo>
                  <a:lnTo>
                    <a:pt x="706898" y="1090334"/>
                  </a:lnTo>
                  <a:lnTo>
                    <a:pt x="802757" y="1186193"/>
                  </a:lnTo>
                  <a:lnTo>
                    <a:pt x="802757" y="802757"/>
                  </a:lnTo>
                  <a:lnTo>
                    <a:pt x="419322" y="802757"/>
                  </a:lnTo>
                  <a:lnTo>
                    <a:pt x="515181" y="898616"/>
                  </a:lnTo>
                  <a:lnTo>
                    <a:pt x="55484" y="1358313"/>
                  </a:lnTo>
                  <a:lnTo>
                    <a:pt x="36345" y="1323051"/>
                  </a:lnTo>
                  <a:cubicBezTo>
                    <a:pt x="12941" y="1267720"/>
                    <a:pt x="0" y="1206887"/>
                    <a:pt x="0" y="1143031"/>
                  </a:cubicBezTo>
                  <a:lnTo>
                    <a:pt x="0" y="462485"/>
                  </a:lnTo>
                  <a:cubicBezTo>
                    <a:pt x="0" y="334773"/>
                    <a:pt x="51765" y="219152"/>
                    <a:pt x="135459" y="135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8" name="íṡ1ïḋé"/>
            <p:cNvSpPr/>
            <p:nvPr/>
          </p:nvSpPr>
          <p:spPr>
            <a:xfrm rot="2700000">
              <a:off x="6674883"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7 w 1605516"/>
                <a:gd name="connsiteY7" fmla="*/ 1569179 h 1605516"/>
                <a:gd name="connsiteX8" fmla="*/ 247177 w 1605516"/>
                <a:gd name="connsiteY8" fmla="*/ 1550057 h 1605516"/>
                <a:gd name="connsiteX9" fmla="*/ 706899 w 1605516"/>
                <a:gd name="connsiteY9" fmla="*/ 1090335 h 1605516"/>
                <a:gd name="connsiteX10" fmla="*/ 802758 w 1605516"/>
                <a:gd name="connsiteY10" fmla="*/ 1186194 h 1605516"/>
                <a:gd name="connsiteX11" fmla="*/ 802758 w 1605516"/>
                <a:gd name="connsiteY11" fmla="*/ 802758 h 1605516"/>
                <a:gd name="connsiteX12" fmla="*/ 419322 w 1605516"/>
                <a:gd name="connsiteY12" fmla="*/ 802758 h 1605516"/>
                <a:gd name="connsiteX13" fmla="*/ 515181 w 1605516"/>
                <a:gd name="connsiteY13" fmla="*/ 898617 h 1605516"/>
                <a:gd name="connsiteX14" fmla="*/ 55459 w 1605516"/>
                <a:gd name="connsiteY14" fmla="*/ 1358339 h 1605516"/>
                <a:gd name="connsiteX15" fmla="*/ 36337 w 1605516"/>
                <a:gd name="connsiteY15" fmla="*/ 1323109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6" y="1605516"/>
                    <a:pt x="337726" y="1592577"/>
                    <a:pt x="282407" y="1569179"/>
                  </a:cubicBezTo>
                  <a:lnTo>
                    <a:pt x="247177" y="1550057"/>
                  </a:lnTo>
                  <a:lnTo>
                    <a:pt x="706899" y="1090335"/>
                  </a:lnTo>
                  <a:lnTo>
                    <a:pt x="802758" y="1186194"/>
                  </a:lnTo>
                  <a:lnTo>
                    <a:pt x="802758" y="802758"/>
                  </a:lnTo>
                  <a:lnTo>
                    <a:pt x="419322" y="802758"/>
                  </a:lnTo>
                  <a:lnTo>
                    <a:pt x="515181" y="898617"/>
                  </a:lnTo>
                  <a:lnTo>
                    <a:pt x="55459" y="1358339"/>
                  </a:lnTo>
                  <a:lnTo>
                    <a:pt x="36337" y="1323109"/>
                  </a:lnTo>
                  <a:cubicBezTo>
                    <a:pt x="12939" y="1267790"/>
                    <a:pt x="0" y="1206970"/>
                    <a:pt x="0" y="1143127"/>
                  </a:cubicBezTo>
                  <a:lnTo>
                    <a:pt x="0" y="462389"/>
                  </a:lnTo>
                  <a:cubicBezTo>
                    <a:pt x="0" y="334704"/>
                    <a:pt x="51755" y="219107"/>
                    <a:pt x="135431" y="1354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9" name="îṡlíḓè"/>
            <p:cNvSpPr/>
            <p:nvPr/>
          </p:nvSpPr>
          <p:spPr>
            <a:xfrm rot="2700000">
              <a:off x="9438167"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6 w 1605516"/>
                <a:gd name="connsiteY7" fmla="*/ 1569179 h 1605516"/>
                <a:gd name="connsiteX8" fmla="*/ 247176 w 1605516"/>
                <a:gd name="connsiteY8" fmla="*/ 1550057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59 w 1605516"/>
                <a:gd name="connsiteY14" fmla="*/ 1358338 h 1605516"/>
                <a:gd name="connsiteX15" fmla="*/ 36337 w 1605516"/>
                <a:gd name="connsiteY15" fmla="*/ 1323110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7" y="1605516"/>
                    <a:pt x="337726" y="1592577"/>
                    <a:pt x="282406" y="1569179"/>
                  </a:cubicBezTo>
                  <a:lnTo>
                    <a:pt x="247176" y="1550057"/>
                  </a:lnTo>
                  <a:lnTo>
                    <a:pt x="706898" y="1090334"/>
                  </a:lnTo>
                  <a:lnTo>
                    <a:pt x="802757" y="1186193"/>
                  </a:lnTo>
                  <a:lnTo>
                    <a:pt x="802757" y="802757"/>
                  </a:lnTo>
                  <a:lnTo>
                    <a:pt x="419322" y="802757"/>
                  </a:lnTo>
                  <a:lnTo>
                    <a:pt x="515181" y="898616"/>
                  </a:lnTo>
                  <a:lnTo>
                    <a:pt x="55459" y="1358338"/>
                  </a:lnTo>
                  <a:lnTo>
                    <a:pt x="36337" y="1323110"/>
                  </a:lnTo>
                  <a:cubicBezTo>
                    <a:pt x="12939" y="1267790"/>
                    <a:pt x="0" y="1206969"/>
                    <a:pt x="0" y="1143127"/>
                  </a:cubicBezTo>
                  <a:lnTo>
                    <a:pt x="0" y="462389"/>
                  </a:lnTo>
                  <a:cubicBezTo>
                    <a:pt x="0" y="334704"/>
                    <a:pt x="51755" y="219107"/>
                    <a:pt x="135431" y="13543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0" name="ï$1iḍe"/>
            <p:cNvSpPr txBox="1"/>
            <p:nvPr/>
          </p:nvSpPr>
          <p:spPr>
            <a:xfrm>
              <a:off x="542846" y="1491721"/>
              <a:ext cx="2687137"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FF0000"/>
                  </a:solidFill>
                </a:rPr>
                <a:t>预防死锁</a:t>
              </a:r>
            </a:p>
          </p:txBody>
        </p:sp>
        <p:sp>
          <p:nvSpPr>
            <p:cNvPr id="11" name="isľîdê"/>
            <p:cNvSpPr txBox="1"/>
            <p:nvPr/>
          </p:nvSpPr>
          <p:spPr>
            <a:xfrm>
              <a:off x="837271" y="4127645"/>
              <a:ext cx="2270544"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破坏死锁的四个必要条件中一个或几个。</a:t>
              </a:r>
            </a:p>
          </p:txBody>
        </p:sp>
        <p:sp>
          <p:nvSpPr>
            <p:cNvPr id="12" name="íṩ1ïḑe"/>
            <p:cNvSpPr txBox="1"/>
            <p:nvPr/>
          </p:nvSpPr>
          <p:spPr>
            <a:xfrm>
              <a:off x="3077666" y="1464590"/>
              <a:ext cx="3316591" cy="392512"/>
            </a:xfrm>
            <a:prstGeom prst="rect">
              <a:avLst/>
            </a:prstGeom>
            <a:noFill/>
            <a:ln>
              <a:noFill/>
            </a:ln>
          </p:spPr>
          <p:txBody>
            <a:bodyPr wrap="square" lIns="91440" tIns="45720" rIns="91440" bIns="45720" anchor="t" anchorCtr="0">
              <a:noAutofit/>
            </a:bodyPr>
            <a:lstStyle/>
            <a:p>
              <a:pPr algn="ctr">
                <a:lnSpc>
                  <a:spcPct val="110000"/>
                </a:lnSpc>
              </a:pPr>
              <a:r>
                <a:rPr lang="zh-CN" altLang="en-US" sz="2400" b="1" dirty="0">
                  <a:solidFill>
                    <a:srgbClr val="FF0000"/>
                  </a:solidFill>
                </a:rPr>
                <a:t>避免死锁</a:t>
              </a:r>
              <a:endParaRPr lang="zh-CN" altLang="en-US" sz="2400" b="1" dirty="0"/>
            </a:p>
          </p:txBody>
        </p:sp>
        <p:sp>
          <p:nvSpPr>
            <p:cNvPr id="13" name="ïsḻiďê"/>
            <p:cNvSpPr txBox="1"/>
            <p:nvPr/>
          </p:nvSpPr>
          <p:spPr>
            <a:xfrm>
              <a:off x="6366706" y="1478156"/>
              <a:ext cx="2356280"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0000FF"/>
                  </a:solidFill>
                </a:rPr>
                <a:t>检测死锁</a:t>
              </a:r>
            </a:p>
          </p:txBody>
        </p:sp>
        <p:sp>
          <p:nvSpPr>
            <p:cNvPr id="14" name="isḷiḋé"/>
            <p:cNvSpPr txBox="1"/>
            <p:nvPr/>
          </p:nvSpPr>
          <p:spPr>
            <a:xfrm>
              <a:off x="8833059" y="1491721"/>
              <a:ext cx="3087022"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0000FF"/>
                  </a:solidFill>
                </a:rPr>
                <a:t>解除死锁</a:t>
              </a:r>
            </a:p>
          </p:txBody>
        </p:sp>
        <p:sp>
          <p:nvSpPr>
            <p:cNvPr id="15" name="îṣḻidé"/>
            <p:cNvSpPr txBox="1"/>
            <p:nvPr/>
          </p:nvSpPr>
          <p:spPr>
            <a:xfrm>
              <a:off x="19606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01</a:t>
              </a:r>
              <a:endParaRPr lang="zh-CN" altLang="en-US" sz="3200" b="1" i="1" dirty="0">
                <a:solidFill>
                  <a:schemeClr val="bg1"/>
                </a:solidFill>
              </a:endParaRPr>
            </a:p>
          </p:txBody>
        </p:sp>
        <p:sp>
          <p:nvSpPr>
            <p:cNvPr id="16" name="ïŝ1ïḋè"/>
            <p:cNvSpPr txBox="1"/>
            <p:nvPr/>
          </p:nvSpPr>
          <p:spPr>
            <a:xfrm>
              <a:off x="4741597"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02</a:t>
              </a:r>
              <a:endParaRPr lang="zh-CN" altLang="en-US" sz="3200" b="1" i="1" dirty="0">
                <a:solidFill>
                  <a:schemeClr val="bg1"/>
                </a:solidFill>
              </a:endParaRPr>
            </a:p>
          </p:txBody>
        </p:sp>
        <p:sp>
          <p:nvSpPr>
            <p:cNvPr id="17" name="í$lîdé"/>
            <p:cNvSpPr txBox="1"/>
            <p:nvPr/>
          </p:nvSpPr>
          <p:spPr>
            <a:xfrm>
              <a:off x="7522530"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03</a:t>
              </a:r>
              <a:endParaRPr lang="zh-CN" altLang="en-US" sz="3200" b="1" i="1" dirty="0">
                <a:solidFill>
                  <a:schemeClr val="bg1"/>
                </a:solidFill>
              </a:endParaRPr>
            </a:p>
          </p:txBody>
        </p:sp>
        <p:sp>
          <p:nvSpPr>
            <p:cNvPr id="18" name="išḻïďè"/>
            <p:cNvSpPr txBox="1"/>
            <p:nvPr/>
          </p:nvSpPr>
          <p:spPr>
            <a:xfrm>
              <a:off x="103034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04</a:t>
              </a:r>
              <a:endParaRPr lang="zh-CN" altLang="en-US" sz="3200" b="1" i="1" dirty="0">
                <a:solidFill>
                  <a:schemeClr val="bg1"/>
                </a:solidFill>
              </a:endParaRPr>
            </a:p>
          </p:txBody>
        </p:sp>
        <p:sp>
          <p:nvSpPr>
            <p:cNvPr id="19" name="isľîdê"/>
            <p:cNvSpPr txBox="1"/>
            <p:nvPr/>
          </p:nvSpPr>
          <p:spPr>
            <a:xfrm>
              <a:off x="3578152" y="4127643"/>
              <a:ext cx="2270544" cy="2125979"/>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在资源动态分配时，防止系统进入不安全状态。</a:t>
              </a:r>
            </a:p>
          </p:txBody>
        </p:sp>
        <p:sp>
          <p:nvSpPr>
            <p:cNvPr id="21" name="isľîdê"/>
            <p:cNvSpPr txBox="1"/>
            <p:nvPr/>
          </p:nvSpPr>
          <p:spPr>
            <a:xfrm>
              <a:off x="6342369" y="4139390"/>
              <a:ext cx="2558606" cy="2102483"/>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400" dirty="0"/>
                <a:t>事先不采取任何措施，允许死锁发生，但及时检测死锁的发生。</a:t>
              </a:r>
            </a:p>
          </p:txBody>
        </p:sp>
        <p:sp>
          <p:nvSpPr>
            <p:cNvPr id="22" name="isľîdê"/>
            <p:cNvSpPr txBox="1"/>
            <p:nvPr/>
          </p:nvSpPr>
          <p:spPr>
            <a:xfrm>
              <a:off x="9105653" y="4151140"/>
              <a:ext cx="2733831"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400" dirty="0"/>
                <a:t>检测到死锁发生时，采取相应措施，将进程从死锁状态中解脱出来。</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469" y="1476238"/>
            <a:ext cx="4500146" cy="461665"/>
          </a:xfrm>
          <a:prstGeom prst="rect">
            <a:avLst/>
          </a:prstGeom>
        </p:spPr>
        <p:txBody>
          <a:bodyPr wrap="square">
            <a:spAutoFit/>
          </a:bodyPr>
          <a:lstStyle/>
          <a:p>
            <a:r>
              <a:rPr lang="en-US" altLang="zh-CN" sz="2400" dirty="0">
                <a:latin typeface="+mj-ea"/>
                <a:ea typeface="+mj-ea"/>
              </a:rPr>
              <a:t>3.1 </a:t>
            </a:r>
            <a:r>
              <a:rPr lang="zh-CN" altLang="en-US" sz="2400" dirty="0">
                <a:latin typeface="+mj-ea"/>
                <a:ea typeface="+mj-ea"/>
              </a:rPr>
              <a:t>处理机调度概述</a:t>
            </a:r>
          </a:p>
        </p:txBody>
      </p:sp>
      <p:sp>
        <p:nvSpPr>
          <p:cNvPr id="23" name="矩形 22"/>
          <p:cNvSpPr/>
          <p:nvPr/>
        </p:nvSpPr>
        <p:spPr>
          <a:xfrm>
            <a:off x="1696469" y="2114413"/>
            <a:ext cx="3682150" cy="461665"/>
          </a:xfrm>
          <a:prstGeom prst="rect">
            <a:avLst/>
          </a:prstGeom>
        </p:spPr>
        <p:txBody>
          <a:bodyPr wrap="square">
            <a:spAutoFit/>
          </a:bodyPr>
          <a:lstStyle/>
          <a:p>
            <a:r>
              <a:rPr lang="en-US" altLang="zh-CN" sz="2400" dirty="0">
                <a:latin typeface="+mj-ea"/>
              </a:rPr>
              <a:t>3.2 </a:t>
            </a:r>
            <a:r>
              <a:rPr lang="zh-CN" altLang="en-US" sz="2400" dirty="0">
                <a:latin typeface="+mj-ea"/>
              </a:rPr>
              <a:t>调度算法</a:t>
            </a:r>
            <a:endParaRPr lang="en-US" altLang="zh-CN" sz="2400" dirty="0">
              <a:latin typeface="+mj-ea"/>
            </a:endParaRPr>
          </a:p>
        </p:txBody>
      </p:sp>
      <p:sp>
        <p:nvSpPr>
          <p:cNvPr id="24" name="矩形 23"/>
          <p:cNvSpPr/>
          <p:nvPr/>
        </p:nvSpPr>
        <p:spPr>
          <a:xfrm>
            <a:off x="1696468" y="2733538"/>
            <a:ext cx="3488967" cy="461665"/>
          </a:xfrm>
          <a:prstGeom prst="rect">
            <a:avLst/>
          </a:prstGeom>
        </p:spPr>
        <p:txBody>
          <a:bodyPr wrap="square">
            <a:spAutoFit/>
          </a:bodyPr>
          <a:lstStyle/>
          <a:p>
            <a:r>
              <a:rPr lang="en-US" altLang="zh-CN" sz="2400" dirty="0">
                <a:latin typeface="+mj-ea"/>
              </a:rPr>
              <a:t>3.3 </a:t>
            </a:r>
            <a:r>
              <a:rPr lang="zh-CN" altLang="en-US" sz="2400" dirty="0">
                <a:latin typeface="+mj-ea"/>
              </a:rPr>
              <a:t>实时调度</a:t>
            </a:r>
            <a:endParaRPr lang="en-US" altLang="zh-CN" sz="2400" dirty="0">
              <a:latin typeface="+mj-ea"/>
            </a:endParaRPr>
          </a:p>
        </p:txBody>
      </p:sp>
      <p:sp>
        <p:nvSpPr>
          <p:cNvPr id="25" name="矩形 24"/>
          <p:cNvSpPr/>
          <p:nvPr/>
        </p:nvSpPr>
        <p:spPr>
          <a:xfrm>
            <a:off x="1696468" y="3352663"/>
            <a:ext cx="3488967" cy="461665"/>
          </a:xfrm>
          <a:prstGeom prst="rect">
            <a:avLst/>
          </a:prstGeom>
        </p:spPr>
        <p:txBody>
          <a:bodyPr wrap="square">
            <a:spAutoFit/>
          </a:bodyPr>
          <a:lstStyle/>
          <a:p>
            <a:r>
              <a:rPr lang="en-US" altLang="zh-CN" sz="2400" dirty="0">
                <a:latin typeface="+mj-ea"/>
              </a:rPr>
              <a:t>3.4 Linux</a:t>
            </a:r>
            <a:r>
              <a:rPr lang="zh-CN" altLang="en-US" sz="2400" dirty="0">
                <a:latin typeface="+mj-ea"/>
              </a:rPr>
              <a:t>进程调度</a:t>
            </a:r>
            <a:endParaRPr lang="en-US" altLang="zh-CN" sz="2400" dirty="0">
              <a:latin typeface="+mj-ea"/>
            </a:endParaRPr>
          </a:p>
        </p:txBody>
      </p:sp>
      <p:sp>
        <p:nvSpPr>
          <p:cNvPr id="27" name="矩形 26"/>
          <p:cNvSpPr/>
          <p:nvPr/>
        </p:nvSpPr>
        <p:spPr>
          <a:xfrm>
            <a:off x="1696469" y="3971788"/>
            <a:ext cx="5478772" cy="461665"/>
          </a:xfrm>
          <a:prstGeom prst="rect">
            <a:avLst/>
          </a:prstGeom>
        </p:spPr>
        <p:txBody>
          <a:bodyPr wrap="square">
            <a:spAutoFit/>
          </a:bodyPr>
          <a:lstStyle/>
          <a:p>
            <a:r>
              <a:rPr lang="en-US" altLang="zh-CN" sz="2400" dirty="0">
                <a:latin typeface="+mj-ea"/>
              </a:rPr>
              <a:t>3.5 </a:t>
            </a:r>
            <a:r>
              <a:rPr lang="zh-CN" altLang="en-US" sz="2400" dirty="0">
                <a:latin typeface="+mj-ea"/>
              </a:rPr>
              <a:t>死锁概述</a:t>
            </a:r>
          </a:p>
        </p:txBody>
      </p:sp>
      <p:sp>
        <p:nvSpPr>
          <p:cNvPr id="28" name="矩形 27"/>
          <p:cNvSpPr/>
          <p:nvPr/>
        </p:nvSpPr>
        <p:spPr>
          <a:xfrm>
            <a:off x="1696468" y="4590913"/>
            <a:ext cx="3682151" cy="461665"/>
          </a:xfrm>
          <a:prstGeom prst="rect">
            <a:avLst/>
          </a:prstGeom>
        </p:spPr>
        <p:txBody>
          <a:bodyPr wrap="square">
            <a:spAutoFit/>
          </a:bodyPr>
          <a:lstStyle/>
          <a:p>
            <a:r>
              <a:rPr lang="en-US" altLang="zh-CN" sz="2400" b="1" dirty="0">
                <a:solidFill>
                  <a:srgbClr val="0000FF"/>
                </a:solidFill>
                <a:latin typeface="+mj-ea"/>
              </a:rPr>
              <a:t>3.6 </a:t>
            </a:r>
            <a:r>
              <a:rPr lang="zh-CN" altLang="en-US" sz="2400" b="1" dirty="0">
                <a:solidFill>
                  <a:srgbClr val="0000FF"/>
                </a:solidFill>
                <a:latin typeface="+mj-ea"/>
              </a:rPr>
              <a:t>预防死锁</a:t>
            </a:r>
          </a:p>
        </p:txBody>
      </p:sp>
      <p:sp>
        <p:nvSpPr>
          <p:cNvPr id="29" name="矩形 28"/>
          <p:cNvSpPr/>
          <p:nvPr/>
        </p:nvSpPr>
        <p:spPr>
          <a:xfrm>
            <a:off x="1696469" y="5210038"/>
            <a:ext cx="2866200" cy="461665"/>
          </a:xfrm>
          <a:prstGeom prst="rect">
            <a:avLst/>
          </a:prstGeom>
        </p:spPr>
        <p:txBody>
          <a:bodyPr wrap="square">
            <a:spAutoFit/>
          </a:bodyPr>
          <a:lstStyle/>
          <a:p>
            <a:r>
              <a:rPr lang="en-US" altLang="zh-CN" sz="2400" dirty="0">
                <a:latin typeface="+mj-ea"/>
              </a:rPr>
              <a:t>3.7 </a:t>
            </a:r>
            <a:r>
              <a:rPr lang="zh-CN" altLang="en-US" sz="2400" dirty="0">
                <a:latin typeface="+mj-ea"/>
              </a:rPr>
              <a:t>避免死锁</a:t>
            </a:r>
          </a:p>
        </p:txBody>
      </p:sp>
      <p:sp>
        <p:nvSpPr>
          <p:cNvPr id="3" name="矩形 2"/>
          <p:cNvSpPr/>
          <p:nvPr/>
        </p:nvSpPr>
        <p:spPr>
          <a:xfrm>
            <a:off x="6466113" y="2386337"/>
            <a:ext cx="5191691" cy="646331"/>
          </a:xfrm>
          <a:prstGeom prst="rect">
            <a:avLst/>
          </a:prstGeom>
        </p:spPr>
        <p:txBody>
          <a:bodyPr wrap="square">
            <a:spAutoFit/>
          </a:bodyPr>
          <a:lstStyle/>
          <a:p>
            <a:r>
              <a:rPr lang="zh-CN" altLang="en-US" sz="3600" dirty="0">
                <a:solidFill>
                  <a:srgbClr val="000000"/>
                </a:solidFill>
              </a:rPr>
              <a:t>第</a:t>
            </a:r>
            <a:r>
              <a:rPr lang="en-US" altLang="zh-CN" sz="3600" dirty="0">
                <a:solidFill>
                  <a:srgbClr val="000000"/>
                </a:solidFill>
              </a:rPr>
              <a:t>3</a:t>
            </a:r>
            <a:r>
              <a:rPr lang="zh-CN" altLang="en-US" sz="3600" dirty="0">
                <a:solidFill>
                  <a:srgbClr val="000000"/>
                </a:solidFill>
              </a:rPr>
              <a:t>章 处理机调度与死锁</a:t>
            </a:r>
            <a:endParaRPr lang="zh-CN" altLang="en-US" sz="3600" dirty="0"/>
          </a:p>
        </p:txBody>
      </p:sp>
      <p:cxnSp>
        <p:nvCxnSpPr>
          <p:cNvPr id="5" name="直接连接符 4"/>
          <p:cNvCxnSpPr/>
          <p:nvPr/>
        </p:nvCxnSpPr>
        <p:spPr>
          <a:xfrm>
            <a:off x="6640497" y="3190471"/>
            <a:ext cx="49066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43922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024368"/>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679837"/>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298310"/>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924390"/>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562103"/>
            <a:ext cx="527050" cy="527050"/>
          </a:xfrm>
          <a:prstGeom prst="rect">
            <a:avLst/>
          </a:prstGeom>
          <a:ln>
            <a:noFill/>
          </a:ln>
          <a:effectLst>
            <a:softEdge rad="0"/>
          </a:effectLst>
        </p:spPr>
      </p:pic>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5162820"/>
            <a:ext cx="527050" cy="527050"/>
          </a:xfrm>
          <a:prstGeom prst="rect">
            <a:avLst/>
          </a:prstGeom>
          <a:ln>
            <a:noFill/>
          </a:ln>
          <a:effectLst>
            <a:softEdge rad="0"/>
          </a:effectLst>
        </p:spPr>
      </p:pic>
      <p:sp>
        <p:nvSpPr>
          <p:cNvPr id="33" name="矩形 32"/>
          <p:cNvSpPr/>
          <p:nvPr/>
        </p:nvSpPr>
        <p:spPr>
          <a:xfrm>
            <a:off x="1696468" y="5863246"/>
            <a:ext cx="4219140" cy="461665"/>
          </a:xfrm>
          <a:prstGeom prst="rect">
            <a:avLst/>
          </a:prstGeom>
        </p:spPr>
        <p:txBody>
          <a:bodyPr wrap="square">
            <a:spAutoFit/>
          </a:bodyPr>
          <a:lstStyle/>
          <a:p>
            <a:r>
              <a:rPr lang="en-US" altLang="zh-CN" sz="2400" dirty="0">
                <a:latin typeface="+mj-ea"/>
              </a:rPr>
              <a:t>3.8 </a:t>
            </a:r>
            <a:r>
              <a:rPr lang="zh-CN" altLang="en-US" sz="2400" dirty="0">
                <a:latin typeface="+mj-ea"/>
              </a:rPr>
              <a:t>死锁的检测与解除</a:t>
            </a: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7" y="5816028"/>
            <a:ext cx="527050" cy="527050"/>
          </a:xfrm>
          <a:prstGeom prst="rect">
            <a:avLst/>
          </a:prstGeom>
          <a:ln>
            <a:noFill/>
          </a:ln>
          <a:effectLst>
            <a:softEdge rad="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预防死锁</a:t>
            </a:r>
          </a:p>
        </p:txBody>
      </p:sp>
      <p:sp>
        <p:nvSpPr>
          <p:cNvPr id="29" name="矩形 28"/>
          <p:cNvSpPr/>
          <p:nvPr/>
        </p:nvSpPr>
        <p:spPr>
          <a:xfrm>
            <a:off x="669925" y="1206373"/>
            <a:ext cx="10601989" cy="684571"/>
          </a:xfrm>
          <a:prstGeom prst="rect">
            <a:avLst/>
          </a:prstGeom>
        </p:spPr>
        <p:txBody>
          <a:bodyPr wrap="square">
            <a:noAutofit/>
          </a:bodyPr>
          <a:lstStyle/>
          <a:p>
            <a:pPr indent="457200">
              <a:lnSpc>
                <a:spcPct val="132000"/>
              </a:lnSpc>
              <a:spcBef>
                <a:spcPts val="600"/>
              </a:spcBef>
              <a:spcAft>
                <a:spcPts val="600"/>
              </a:spcAft>
            </a:pPr>
            <a:r>
              <a:rPr lang="zh-CN" altLang="en-US" sz="2600" dirty="0">
                <a:latin typeface="+mn-ea"/>
              </a:rPr>
              <a:t>破坏死锁的四个必要条件中的一个或几个</a:t>
            </a:r>
          </a:p>
        </p:txBody>
      </p:sp>
      <p:sp>
        <p:nvSpPr>
          <p:cNvPr id="31" name="íšḻîḋè"/>
          <p:cNvSpPr/>
          <p:nvPr/>
        </p:nvSpPr>
        <p:spPr>
          <a:xfrm>
            <a:off x="1808988" y="3602978"/>
            <a:ext cx="9909536" cy="523971"/>
          </a:xfrm>
          <a:prstGeom prst="rect">
            <a:avLst/>
          </a:prstGeom>
          <a:noFill/>
          <a:ln>
            <a:noFill/>
          </a:ln>
        </p:spPr>
        <p:txBody>
          <a:bodyPr wrap="square" lIns="91440" tIns="45720" rIns="91440" bIns="45720" anchor="t" anchorCtr="0">
            <a:noAutofit/>
          </a:bodyPr>
          <a:lstStyle/>
          <a:p>
            <a:pPr marL="342900" indent="-342900">
              <a:lnSpc>
                <a:spcPct val="120000"/>
              </a:lnSpc>
              <a:spcBef>
                <a:spcPts val="600"/>
              </a:spcBef>
              <a:buClr>
                <a:srgbClr val="FF0000"/>
              </a:buClr>
              <a:buFont typeface="Wingdings" panose="05000000000000000000" pitchFamily="2" charset="2"/>
              <a:buChar char="Ø"/>
            </a:pPr>
            <a:r>
              <a:rPr lang="zh-CN" altLang="en-US" sz="2400" dirty="0"/>
              <a:t>要求进程在执行前一次性申请全部的资源；只有没有占有资源时才可以分配资源</a:t>
            </a:r>
          </a:p>
          <a:p>
            <a:pPr marL="342900" indent="-342900">
              <a:lnSpc>
                <a:spcPct val="120000"/>
              </a:lnSpc>
              <a:spcBef>
                <a:spcPts val="600"/>
              </a:spcBef>
              <a:buClr>
                <a:srgbClr val="FF0000"/>
              </a:buClr>
              <a:buFont typeface="Wingdings" panose="05000000000000000000" pitchFamily="2" charset="2"/>
              <a:buChar char="Ø"/>
            </a:pPr>
            <a:r>
              <a:rPr lang="zh-CN" altLang="en-US" sz="2400" dirty="0">
                <a:solidFill>
                  <a:srgbClr val="0000FF"/>
                </a:solidFill>
              </a:rPr>
              <a:t>缺点：</a:t>
            </a:r>
            <a:r>
              <a:rPr lang="zh-CN" altLang="en-US" sz="2400" dirty="0"/>
              <a:t>资源利用率低；可能出现饥饿</a:t>
            </a:r>
          </a:p>
          <a:p>
            <a:pPr marL="342900" indent="-342900">
              <a:lnSpc>
                <a:spcPct val="120000"/>
              </a:lnSpc>
              <a:spcBef>
                <a:spcPts val="600"/>
              </a:spcBef>
              <a:buClr>
                <a:srgbClr val="FF0000"/>
              </a:buClr>
              <a:buFont typeface="Wingdings" panose="05000000000000000000" pitchFamily="2" charset="2"/>
              <a:buChar char="Ø"/>
            </a:pPr>
            <a:r>
              <a:rPr lang="zh-CN" altLang="en-US" sz="2400" dirty="0">
                <a:solidFill>
                  <a:srgbClr val="0000FF"/>
                </a:solidFill>
              </a:rPr>
              <a:t>改进：</a:t>
            </a:r>
            <a:r>
              <a:rPr lang="zh-CN" altLang="en-US" sz="2400" dirty="0"/>
              <a:t>进程只获得运行初期所需的资源后，便开始运行；其后在运行过程中逐步释放已分配的且用毕的全部资源，然后再请求新资源</a:t>
            </a:r>
          </a:p>
        </p:txBody>
      </p:sp>
      <p:sp>
        <p:nvSpPr>
          <p:cNvPr id="32" name="i$lîďê"/>
          <p:cNvSpPr/>
          <p:nvPr/>
        </p:nvSpPr>
        <p:spPr>
          <a:xfrm>
            <a:off x="1864622" y="3072809"/>
            <a:ext cx="9791757" cy="392877"/>
          </a:xfrm>
          <a:prstGeom prst="rect">
            <a:avLst/>
          </a:prstGeom>
          <a:noFill/>
          <a:ln>
            <a:noFill/>
          </a:ln>
        </p:spPr>
        <p:txBody>
          <a:bodyPr wrap="square" lIns="91440" tIns="45720" rIns="91440" bIns="45720" anchor="ctr" anchorCtr="0">
            <a:noAutofit/>
          </a:bodyPr>
          <a:lstStyle/>
          <a:p>
            <a:r>
              <a:rPr lang="zh-CN" altLang="en-US" sz="2600" dirty="0">
                <a:solidFill>
                  <a:srgbClr val="FF0000"/>
                </a:solidFill>
              </a:rPr>
              <a:t>请求和保持：</a:t>
            </a:r>
            <a:r>
              <a:rPr lang="zh-CN" altLang="en-US" sz="2600" dirty="0"/>
              <a:t>必须保证进程申请资源的时候没有占有其他资源</a:t>
            </a:r>
          </a:p>
        </p:txBody>
      </p:sp>
      <p:sp>
        <p:nvSpPr>
          <p:cNvPr id="36" name="íšḻíḑê"/>
          <p:cNvSpPr/>
          <p:nvPr/>
        </p:nvSpPr>
        <p:spPr>
          <a:xfrm>
            <a:off x="1864623" y="2176764"/>
            <a:ext cx="10151366" cy="405747"/>
          </a:xfrm>
          <a:prstGeom prst="rect">
            <a:avLst/>
          </a:prstGeom>
          <a:noFill/>
          <a:ln>
            <a:noFill/>
          </a:ln>
        </p:spPr>
        <p:txBody>
          <a:bodyPr wrap="square" lIns="91440" tIns="45720" rIns="91440" bIns="45720" anchor="ctr" anchorCtr="0">
            <a:noAutofit/>
          </a:bodyPr>
          <a:lstStyle/>
          <a:p>
            <a:r>
              <a:rPr lang="zh-CN" altLang="en-US" sz="2600" dirty="0">
                <a:solidFill>
                  <a:srgbClr val="FF0000"/>
                </a:solidFill>
              </a:rPr>
              <a:t>互斥：</a:t>
            </a:r>
            <a:r>
              <a:rPr lang="zh-CN" altLang="en-US" sz="2600" dirty="0"/>
              <a:t>互斥条件是非共享资源必须的，不仅不能改变，还应加以保证</a:t>
            </a:r>
          </a:p>
        </p:txBody>
      </p:sp>
      <p:sp>
        <p:nvSpPr>
          <p:cNvPr id="38" name="îSļiḓè"/>
          <p:cNvSpPr/>
          <p:nvPr/>
        </p:nvSpPr>
        <p:spPr>
          <a:xfrm>
            <a:off x="1181121" y="2045279"/>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9" name="îşļiḓè"/>
          <p:cNvSpPr/>
          <p:nvPr/>
        </p:nvSpPr>
        <p:spPr>
          <a:xfrm>
            <a:off x="1181121" y="2972283"/>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0" name="îṡḷíďe"/>
          <p:cNvSpPr/>
          <p:nvPr/>
        </p:nvSpPr>
        <p:spPr>
          <a:xfrm>
            <a:off x="1371376" y="2241417"/>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42" name="íSlíḋe"/>
          <p:cNvSpPr/>
          <p:nvPr/>
        </p:nvSpPr>
        <p:spPr>
          <a:xfrm>
            <a:off x="1371375" y="3194300"/>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预防死锁</a:t>
            </a:r>
            <a:r>
              <a:rPr lang="en-US" altLang="zh-CN" sz="2800" b="1" dirty="0">
                <a:solidFill>
                  <a:schemeClr val="bg1"/>
                </a:solidFill>
              </a:rPr>
              <a:t>(</a:t>
            </a:r>
            <a:r>
              <a:rPr lang="zh-CN" altLang="en-US" sz="2800" b="1" dirty="0">
                <a:solidFill>
                  <a:schemeClr val="bg1"/>
                </a:solidFill>
              </a:rPr>
              <a:t>续</a:t>
            </a:r>
            <a:r>
              <a:rPr lang="en-US" altLang="zh-CN" sz="2800" b="1" dirty="0">
                <a:solidFill>
                  <a:schemeClr val="bg1"/>
                </a:solidFill>
              </a:rPr>
              <a:t>)</a:t>
            </a:r>
            <a:endParaRPr lang="zh-CN" altLang="en-US" sz="2800" b="1" dirty="0">
              <a:solidFill>
                <a:schemeClr val="bg1"/>
              </a:solidFill>
            </a:endParaRPr>
          </a:p>
        </p:txBody>
      </p:sp>
      <p:sp>
        <p:nvSpPr>
          <p:cNvPr id="31" name="íšḻîḋè"/>
          <p:cNvSpPr/>
          <p:nvPr/>
        </p:nvSpPr>
        <p:spPr>
          <a:xfrm>
            <a:off x="1749212" y="4352857"/>
            <a:ext cx="9909536" cy="1770053"/>
          </a:xfrm>
          <a:prstGeom prst="rect">
            <a:avLst/>
          </a:prstGeom>
          <a:noFill/>
          <a:ln>
            <a:noFill/>
          </a:ln>
        </p:spPr>
        <p:txBody>
          <a:bodyPr wrap="square" lIns="91440" tIns="45720" rIns="91440" bIns="45720" anchor="t" anchorCtr="0">
            <a:noAutofit/>
          </a:bodyPr>
          <a:lstStyle/>
          <a:p>
            <a:pPr marL="342900" indent="-342900">
              <a:spcBef>
                <a:spcPts val="600"/>
              </a:spcBef>
              <a:buClr>
                <a:srgbClr val="FF0000"/>
              </a:buClr>
              <a:buFont typeface="Wingdings" panose="05000000000000000000" pitchFamily="2" charset="2"/>
              <a:buChar char="Ø"/>
            </a:pPr>
            <a:r>
              <a:rPr lang="zh-CN" altLang="en-US" sz="2400" dirty="0"/>
              <a:t>如何规定每种资源的序号是十分重要的；</a:t>
            </a:r>
            <a:endParaRPr lang="en-US" altLang="zh-CN" sz="2400" dirty="0"/>
          </a:p>
          <a:p>
            <a:pPr>
              <a:spcBef>
                <a:spcPts val="600"/>
              </a:spcBef>
              <a:buClr>
                <a:srgbClr val="FF0000"/>
              </a:buClr>
            </a:pPr>
            <a:r>
              <a:rPr lang="zh-CN" altLang="en-US" sz="2400" dirty="0">
                <a:solidFill>
                  <a:srgbClr val="0000FF"/>
                </a:solidFill>
              </a:rPr>
              <a:t>缺点：</a:t>
            </a:r>
            <a:r>
              <a:rPr lang="en-US" altLang="zh-CN" sz="2400" dirty="0">
                <a:solidFill>
                  <a:srgbClr val="0000FF"/>
                </a:solidFill>
              </a:rPr>
              <a:t>1</a:t>
            </a:r>
            <a:r>
              <a:rPr lang="zh-CN" altLang="en-US" sz="2400" dirty="0">
                <a:solidFill>
                  <a:srgbClr val="0000FF"/>
                </a:solidFill>
              </a:rPr>
              <a:t>）</a:t>
            </a:r>
            <a:r>
              <a:rPr lang="zh-CN" altLang="en-US" sz="2400" dirty="0"/>
              <a:t>限制新类型设备的增加；</a:t>
            </a:r>
            <a:endParaRPr lang="en-US" altLang="zh-CN" sz="2400" dirty="0"/>
          </a:p>
          <a:p>
            <a:pPr>
              <a:spcBef>
                <a:spcPts val="600"/>
              </a:spcBef>
              <a:buClr>
                <a:srgbClr val="FF0000"/>
              </a:buClr>
            </a:pPr>
            <a:r>
              <a:rPr lang="en-US" altLang="zh-CN" sz="2400" dirty="0"/>
              <a:t>      </a:t>
            </a:r>
            <a:r>
              <a:rPr lang="zh-CN" altLang="en-US" sz="2400" dirty="0"/>
              <a:t>     </a:t>
            </a:r>
            <a:r>
              <a:rPr lang="en-US" altLang="zh-CN" sz="2400" dirty="0">
                <a:solidFill>
                  <a:srgbClr val="0000FF"/>
                </a:solidFill>
              </a:rPr>
              <a:t>2)</a:t>
            </a:r>
            <a:r>
              <a:rPr lang="zh-CN" altLang="en-US" sz="2400" dirty="0">
                <a:solidFill>
                  <a:srgbClr val="0000FF"/>
                </a:solidFill>
              </a:rPr>
              <a:t>  </a:t>
            </a:r>
            <a:r>
              <a:rPr lang="zh-CN" altLang="en-US" sz="2400" dirty="0"/>
              <a:t>作业使用资源的顺序与系统规定的顺序不同；</a:t>
            </a:r>
          </a:p>
          <a:p>
            <a:pPr>
              <a:spcBef>
                <a:spcPts val="600"/>
              </a:spcBef>
              <a:buClr>
                <a:srgbClr val="FF0000"/>
              </a:buClr>
            </a:pPr>
            <a:r>
              <a:rPr lang="zh-CN" altLang="en-US" sz="2400" dirty="0"/>
              <a:t>           </a:t>
            </a:r>
            <a:r>
              <a:rPr lang="en-US" altLang="zh-CN" sz="2400" dirty="0">
                <a:solidFill>
                  <a:srgbClr val="0000FF"/>
                </a:solidFill>
              </a:rPr>
              <a:t>3)  </a:t>
            </a:r>
            <a:r>
              <a:rPr lang="zh-CN" altLang="en-US" sz="2400" dirty="0"/>
              <a:t>限制用户简单、自主的编程。</a:t>
            </a:r>
          </a:p>
        </p:txBody>
      </p:sp>
      <p:sp>
        <p:nvSpPr>
          <p:cNvPr id="32" name="i$lîďê"/>
          <p:cNvSpPr/>
          <p:nvPr/>
        </p:nvSpPr>
        <p:spPr>
          <a:xfrm>
            <a:off x="1749212" y="3338815"/>
            <a:ext cx="9791757" cy="875397"/>
          </a:xfrm>
          <a:prstGeom prst="rect">
            <a:avLst/>
          </a:prstGeom>
          <a:noFill/>
          <a:ln>
            <a:noFill/>
          </a:ln>
        </p:spPr>
        <p:txBody>
          <a:bodyPr wrap="square" lIns="91440" tIns="45720" rIns="91440" bIns="45720" anchor="ctr" anchorCtr="0">
            <a:noAutofit/>
          </a:bodyPr>
          <a:lstStyle/>
          <a:p>
            <a:pPr>
              <a:lnSpc>
                <a:spcPct val="120000"/>
              </a:lnSpc>
            </a:pPr>
            <a:r>
              <a:rPr lang="zh-CN" altLang="en-US" sz="2600" dirty="0">
                <a:solidFill>
                  <a:srgbClr val="FF0000"/>
                </a:solidFill>
              </a:rPr>
              <a:t>循环等待：</a:t>
            </a:r>
            <a:r>
              <a:rPr lang="zh-CN" altLang="en-US" sz="2600" dirty="0"/>
              <a:t>对所有的资源类型排序进行线性排序，并赋予不同的序号，要求进程按照递增顺序申请资源。</a:t>
            </a:r>
          </a:p>
        </p:txBody>
      </p:sp>
      <p:sp>
        <p:nvSpPr>
          <p:cNvPr id="36" name="íšḻíḑê"/>
          <p:cNvSpPr/>
          <p:nvPr/>
        </p:nvSpPr>
        <p:spPr>
          <a:xfrm>
            <a:off x="1749213" y="1251210"/>
            <a:ext cx="9791758" cy="405747"/>
          </a:xfrm>
          <a:prstGeom prst="rect">
            <a:avLst/>
          </a:prstGeom>
          <a:noFill/>
          <a:ln>
            <a:noFill/>
          </a:ln>
        </p:spPr>
        <p:txBody>
          <a:bodyPr wrap="square" lIns="91440" tIns="45720" rIns="91440" bIns="45720" anchor="ctr" anchorCtr="0">
            <a:noAutofit/>
          </a:bodyPr>
          <a:lstStyle/>
          <a:p>
            <a:r>
              <a:rPr lang="zh-CN" altLang="en-US" sz="2600" dirty="0">
                <a:solidFill>
                  <a:srgbClr val="FF0000"/>
                </a:solidFill>
              </a:rPr>
              <a:t>非抢占：</a:t>
            </a:r>
          </a:p>
        </p:txBody>
      </p:sp>
      <p:sp>
        <p:nvSpPr>
          <p:cNvPr id="38" name="îSļiḓè"/>
          <p:cNvSpPr/>
          <p:nvPr/>
        </p:nvSpPr>
        <p:spPr>
          <a:xfrm>
            <a:off x="1065711" y="1119725"/>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9" name="îşļiḓè"/>
          <p:cNvSpPr/>
          <p:nvPr/>
        </p:nvSpPr>
        <p:spPr>
          <a:xfrm>
            <a:off x="1065711" y="3238289"/>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0" name="îṡḷíďe"/>
          <p:cNvSpPr/>
          <p:nvPr/>
        </p:nvSpPr>
        <p:spPr>
          <a:xfrm>
            <a:off x="1255966" y="1315863"/>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42" name="íSlíḋe"/>
          <p:cNvSpPr/>
          <p:nvPr/>
        </p:nvSpPr>
        <p:spPr>
          <a:xfrm>
            <a:off x="1255965" y="3460306"/>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1" name="íšḻîḋè"/>
          <p:cNvSpPr/>
          <p:nvPr/>
        </p:nvSpPr>
        <p:spPr>
          <a:xfrm>
            <a:off x="1749212" y="1708366"/>
            <a:ext cx="9909536" cy="523971"/>
          </a:xfrm>
          <a:prstGeom prst="rect">
            <a:avLst/>
          </a:prstGeom>
          <a:noFill/>
          <a:ln>
            <a:noFill/>
          </a:ln>
        </p:spPr>
        <p:txBody>
          <a:bodyPr wrap="square" lIns="91440" tIns="45720" rIns="91440" bIns="45720" anchor="t" anchorCtr="0">
            <a:noAutofit/>
          </a:bodyPr>
          <a:lstStyle/>
          <a:p>
            <a:pPr marL="342900" indent="-342900">
              <a:spcBef>
                <a:spcPts val="600"/>
              </a:spcBef>
              <a:buClr>
                <a:srgbClr val="FF0000"/>
              </a:buClr>
              <a:buFont typeface="Wingdings" panose="05000000000000000000" pitchFamily="2" charset="2"/>
              <a:buChar char="Ø"/>
            </a:pPr>
            <a:r>
              <a:rPr lang="zh-CN" altLang="en-US" sz="2400" dirty="0"/>
              <a:t>如果一个进程的申请没有实现，它要释放所有占有的资源；</a:t>
            </a:r>
          </a:p>
          <a:p>
            <a:pPr marL="342900" indent="-342900">
              <a:spcBef>
                <a:spcPts val="600"/>
              </a:spcBef>
              <a:buClr>
                <a:srgbClr val="FF0000"/>
              </a:buClr>
              <a:buFont typeface="Wingdings" panose="05000000000000000000" pitchFamily="2" charset="2"/>
              <a:buChar char="Ø"/>
            </a:pPr>
            <a:r>
              <a:rPr lang="zh-CN" altLang="en-US" sz="2400" dirty="0">
                <a:solidFill>
                  <a:srgbClr val="0000FF"/>
                </a:solidFill>
              </a:rPr>
              <a:t>缺点：</a:t>
            </a:r>
            <a:r>
              <a:rPr lang="zh-CN" altLang="en-US" sz="2400" dirty="0"/>
              <a:t>因为反复的申请和释放资源，致使进程的执行被无限期推迟。</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469" y="1476238"/>
            <a:ext cx="4500146" cy="461665"/>
          </a:xfrm>
          <a:prstGeom prst="rect">
            <a:avLst/>
          </a:prstGeom>
        </p:spPr>
        <p:txBody>
          <a:bodyPr wrap="square">
            <a:spAutoFit/>
          </a:bodyPr>
          <a:lstStyle/>
          <a:p>
            <a:r>
              <a:rPr lang="en-US" altLang="zh-CN" sz="2400" dirty="0">
                <a:latin typeface="+mj-ea"/>
                <a:ea typeface="+mj-ea"/>
              </a:rPr>
              <a:t>3.1 </a:t>
            </a:r>
            <a:r>
              <a:rPr lang="zh-CN" altLang="en-US" sz="2400" dirty="0">
                <a:latin typeface="+mj-ea"/>
                <a:ea typeface="+mj-ea"/>
              </a:rPr>
              <a:t>处理机调度概述</a:t>
            </a:r>
          </a:p>
        </p:txBody>
      </p:sp>
      <p:sp>
        <p:nvSpPr>
          <p:cNvPr id="23" name="矩形 22"/>
          <p:cNvSpPr/>
          <p:nvPr/>
        </p:nvSpPr>
        <p:spPr>
          <a:xfrm>
            <a:off x="1696469" y="2114413"/>
            <a:ext cx="3682150" cy="461665"/>
          </a:xfrm>
          <a:prstGeom prst="rect">
            <a:avLst/>
          </a:prstGeom>
        </p:spPr>
        <p:txBody>
          <a:bodyPr wrap="square">
            <a:spAutoFit/>
          </a:bodyPr>
          <a:lstStyle/>
          <a:p>
            <a:r>
              <a:rPr lang="en-US" altLang="zh-CN" sz="2400" dirty="0">
                <a:latin typeface="+mj-ea"/>
              </a:rPr>
              <a:t>3.2 </a:t>
            </a:r>
            <a:r>
              <a:rPr lang="zh-CN" altLang="en-US" sz="2400" dirty="0">
                <a:latin typeface="+mj-ea"/>
              </a:rPr>
              <a:t>调度算法</a:t>
            </a:r>
            <a:endParaRPr lang="en-US" altLang="zh-CN" sz="2400" dirty="0">
              <a:latin typeface="+mj-ea"/>
            </a:endParaRPr>
          </a:p>
        </p:txBody>
      </p:sp>
      <p:sp>
        <p:nvSpPr>
          <p:cNvPr id="24" name="矩形 23"/>
          <p:cNvSpPr/>
          <p:nvPr/>
        </p:nvSpPr>
        <p:spPr>
          <a:xfrm>
            <a:off x="1696468" y="2733538"/>
            <a:ext cx="3488967" cy="461665"/>
          </a:xfrm>
          <a:prstGeom prst="rect">
            <a:avLst/>
          </a:prstGeom>
        </p:spPr>
        <p:txBody>
          <a:bodyPr wrap="square">
            <a:spAutoFit/>
          </a:bodyPr>
          <a:lstStyle/>
          <a:p>
            <a:r>
              <a:rPr lang="en-US" altLang="zh-CN" sz="2400" dirty="0">
                <a:latin typeface="+mj-ea"/>
              </a:rPr>
              <a:t>3.3 </a:t>
            </a:r>
            <a:r>
              <a:rPr lang="zh-CN" altLang="en-US" sz="2400" dirty="0">
                <a:latin typeface="+mj-ea"/>
              </a:rPr>
              <a:t>实时调度</a:t>
            </a:r>
            <a:endParaRPr lang="en-US" altLang="zh-CN" sz="2400" dirty="0">
              <a:latin typeface="+mj-ea"/>
            </a:endParaRPr>
          </a:p>
        </p:txBody>
      </p:sp>
      <p:sp>
        <p:nvSpPr>
          <p:cNvPr id="25" name="矩形 24"/>
          <p:cNvSpPr/>
          <p:nvPr/>
        </p:nvSpPr>
        <p:spPr>
          <a:xfrm>
            <a:off x="1696468" y="3352663"/>
            <a:ext cx="3488967" cy="461665"/>
          </a:xfrm>
          <a:prstGeom prst="rect">
            <a:avLst/>
          </a:prstGeom>
        </p:spPr>
        <p:txBody>
          <a:bodyPr wrap="square">
            <a:spAutoFit/>
          </a:bodyPr>
          <a:lstStyle/>
          <a:p>
            <a:r>
              <a:rPr lang="en-US" altLang="zh-CN" sz="2400" dirty="0">
                <a:latin typeface="+mj-ea"/>
              </a:rPr>
              <a:t>3.4 Linux</a:t>
            </a:r>
            <a:r>
              <a:rPr lang="zh-CN" altLang="en-US" sz="2400" dirty="0">
                <a:latin typeface="+mj-ea"/>
              </a:rPr>
              <a:t>进程调度</a:t>
            </a:r>
            <a:endParaRPr lang="en-US" altLang="zh-CN" sz="2400" dirty="0">
              <a:latin typeface="+mj-ea"/>
            </a:endParaRPr>
          </a:p>
        </p:txBody>
      </p:sp>
      <p:sp>
        <p:nvSpPr>
          <p:cNvPr id="27" name="矩形 26"/>
          <p:cNvSpPr/>
          <p:nvPr/>
        </p:nvSpPr>
        <p:spPr>
          <a:xfrm>
            <a:off x="1696469" y="3971788"/>
            <a:ext cx="5478772" cy="461665"/>
          </a:xfrm>
          <a:prstGeom prst="rect">
            <a:avLst/>
          </a:prstGeom>
        </p:spPr>
        <p:txBody>
          <a:bodyPr wrap="square">
            <a:spAutoFit/>
          </a:bodyPr>
          <a:lstStyle/>
          <a:p>
            <a:r>
              <a:rPr lang="en-US" altLang="zh-CN" sz="2400" dirty="0">
                <a:latin typeface="+mj-ea"/>
              </a:rPr>
              <a:t>3.5 </a:t>
            </a:r>
            <a:r>
              <a:rPr lang="zh-CN" altLang="en-US" sz="2400" dirty="0">
                <a:latin typeface="+mj-ea"/>
              </a:rPr>
              <a:t>死锁概述</a:t>
            </a:r>
          </a:p>
        </p:txBody>
      </p:sp>
      <p:sp>
        <p:nvSpPr>
          <p:cNvPr id="28" name="矩形 27"/>
          <p:cNvSpPr/>
          <p:nvPr/>
        </p:nvSpPr>
        <p:spPr>
          <a:xfrm>
            <a:off x="1696468" y="4590913"/>
            <a:ext cx="3682151" cy="461665"/>
          </a:xfrm>
          <a:prstGeom prst="rect">
            <a:avLst/>
          </a:prstGeom>
        </p:spPr>
        <p:txBody>
          <a:bodyPr wrap="square">
            <a:spAutoFit/>
          </a:bodyPr>
          <a:lstStyle/>
          <a:p>
            <a:r>
              <a:rPr lang="en-US" altLang="zh-CN" sz="2400" dirty="0">
                <a:latin typeface="+mj-ea"/>
              </a:rPr>
              <a:t>3.6 </a:t>
            </a:r>
            <a:r>
              <a:rPr lang="zh-CN" altLang="en-US" sz="2400" dirty="0">
                <a:latin typeface="+mj-ea"/>
              </a:rPr>
              <a:t>预防死锁</a:t>
            </a:r>
          </a:p>
        </p:txBody>
      </p:sp>
      <p:sp>
        <p:nvSpPr>
          <p:cNvPr id="29" name="矩形 28"/>
          <p:cNvSpPr/>
          <p:nvPr/>
        </p:nvSpPr>
        <p:spPr>
          <a:xfrm>
            <a:off x="1696469" y="5210038"/>
            <a:ext cx="2866200" cy="461665"/>
          </a:xfrm>
          <a:prstGeom prst="rect">
            <a:avLst/>
          </a:prstGeom>
        </p:spPr>
        <p:txBody>
          <a:bodyPr wrap="square">
            <a:spAutoFit/>
          </a:bodyPr>
          <a:lstStyle/>
          <a:p>
            <a:r>
              <a:rPr lang="en-US" altLang="zh-CN" sz="2400" b="1" dirty="0">
                <a:solidFill>
                  <a:srgbClr val="0000FF"/>
                </a:solidFill>
                <a:latin typeface="+mj-ea"/>
              </a:rPr>
              <a:t>3.7 </a:t>
            </a:r>
            <a:r>
              <a:rPr lang="zh-CN" altLang="en-US" sz="2400" b="1" dirty="0">
                <a:solidFill>
                  <a:srgbClr val="0000FF"/>
                </a:solidFill>
                <a:latin typeface="+mj-ea"/>
              </a:rPr>
              <a:t>避免死锁</a:t>
            </a:r>
          </a:p>
        </p:txBody>
      </p:sp>
      <p:sp>
        <p:nvSpPr>
          <p:cNvPr id="3" name="矩形 2"/>
          <p:cNvSpPr/>
          <p:nvPr/>
        </p:nvSpPr>
        <p:spPr>
          <a:xfrm>
            <a:off x="6466113" y="2386337"/>
            <a:ext cx="5191691" cy="646331"/>
          </a:xfrm>
          <a:prstGeom prst="rect">
            <a:avLst/>
          </a:prstGeom>
        </p:spPr>
        <p:txBody>
          <a:bodyPr wrap="square">
            <a:spAutoFit/>
          </a:bodyPr>
          <a:lstStyle/>
          <a:p>
            <a:r>
              <a:rPr lang="zh-CN" altLang="en-US" sz="3600" dirty="0">
                <a:solidFill>
                  <a:srgbClr val="000000"/>
                </a:solidFill>
              </a:rPr>
              <a:t>第</a:t>
            </a:r>
            <a:r>
              <a:rPr lang="en-US" altLang="zh-CN" sz="3600" dirty="0">
                <a:solidFill>
                  <a:srgbClr val="000000"/>
                </a:solidFill>
              </a:rPr>
              <a:t>3</a:t>
            </a:r>
            <a:r>
              <a:rPr lang="zh-CN" altLang="en-US" sz="3600" dirty="0">
                <a:solidFill>
                  <a:srgbClr val="000000"/>
                </a:solidFill>
              </a:rPr>
              <a:t>章 处理机调度与死锁</a:t>
            </a:r>
            <a:endParaRPr lang="zh-CN" altLang="en-US" sz="3600" dirty="0"/>
          </a:p>
        </p:txBody>
      </p:sp>
      <p:cxnSp>
        <p:nvCxnSpPr>
          <p:cNvPr id="5" name="直接连接符 4"/>
          <p:cNvCxnSpPr/>
          <p:nvPr/>
        </p:nvCxnSpPr>
        <p:spPr>
          <a:xfrm>
            <a:off x="6640497" y="3190471"/>
            <a:ext cx="49066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43922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024368"/>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679837"/>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298310"/>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924390"/>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562103"/>
            <a:ext cx="527050" cy="527050"/>
          </a:xfrm>
          <a:prstGeom prst="rect">
            <a:avLst/>
          </a:prstGeom>
          <a:ln>
            <a:noFill/>
          </a:ln>
          <a:effectLst>
            <a:softEdge rad="0"/>
          </a:effectLst>
        </p:spPr>
      </p:pic>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5162820"/>
            <a:ext cx="527050" cy="527050"/>
          </a:xfrm>
          <a:prstGeom prst="rect">
            <a:avLst/>
          </a:prstGeom>
          <a:ln>
            <a:noFill/>
          </a:ln>
          <a:effectLst>
            <a:softEdge rad="0"/>
          </a:effectLst>
        </p:spPr>
      </p:pic>
      <p:sp>
        <p:nvSpPr>
          <p:cNvPr id="33" name="矩形 32"/>
          <p:cNvSpPr/>
          <p:nvPr/>
        </p:nvSpPr>
        <p:spPr>
          <a:xfrm>
            <a:off x="1696468" y="5863246"/>
            <a:ext cx="4219140" cy="461665"/>
          </a:xfrm>
          <a:prstGeom prst="rect">
            <a:avLst/>
          </a:prstGeom>
        </p:spPr>
        <p:txBody>
          <a:bodyPr wrap="square">
            <a:spAutoFit/>
          </a:bodyPr>
          <a:lstStyle/>
          <a:p>
            <a:r>
              <a:rPr lang="en-US" altLang="zh-CN" sz="2400" dirty="0">
                <a:latin typeface="+mj-ea"/>
              </a:rPr>
              <a:t>3.8 </a:t>
            </a:r>
            <a:r>
              <a:rPr lang="zh-CN" altLang="en-US" sz="2400" dirty="0">
                <a:latin typeface="+mj-ea"/>
              </a:rPr>
              <a:t>死锁的检测与解除</a:t>
            </a: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7" y="5816028"/>
            <a:ext cx="527050" cy="527050"/>
          </a:xfrm>
          <a:prstGeom prst="rect">
            <a:avLst/>
          </a:prstGeom>
          <a:ln>
            <a:noFill/>
          </a:ln>
          <a:effectLst>
            <a:softEdge rad="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避免死锁</a:t>
            </a:r>
          </a:p>
        </p:txBody>
      </p:sp>
      <p:sp>
        <p:nvSpPr>
          <p:cNvPr id="13" name="ïşľîďè"/>
          <p:cNvSpPr/>
          <p:nvPr/>
        </p:nvSpPr>
        <p:spPr>
          <a:xfrm>
            <a:off x="90365" y="1178511"/>
            <a:ext cx="4669654" cy="5003800"/>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14" name="îŝļiḋe"/>
          <p:cNvSpPr/>
          <p:nvPr/>
        </p:nvSpPr>
        <p:spPr>
          <a:xfrm>
            <a:off x="4103072" y="1178511"/>
            <a:ext cx="656948" cy="5003800"/>
          </a:xfrm>
          <a:prstGeom prst="rect">
            <a:avLst/>
          </a:prstGeom>
          <a:solidFill>
            <a:schemeClr val="accent1">
              <a:alpha val="7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grpSp>
        <p:nvGrpSpPr>
          <p:cNvPr id="15" name="í$1iďè"/>
          <p:cNvGrpSpPr/>
          <p:nvPr/>
        </p:nvGrpSpPr>
        <p:grpSpPr>
          <a:xfrm>
            <a:off x="4227360" y="1218513"/>
            <a:ext cx="7381904" cy="1648925"/>
            <a:chOff x="4136995" y="1170302"/>
            <a:chExt cx="7381904" cy="1648925"/>
          </a:xfrm>
        </p:grpSpPr>
        <p:sp>
          <p:nvSpPr>
            <p:cNvPr id="16"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400" b="1" dirty="0">
                <a:solidFill>
                  <a:schemeClr val="bg1"/>
                </a:solidFill>
              </a:endParaRPr>
            </a:p>
          </p:txBody>
        </p:sp>
        <p:sp>
          <p:nvSpPr>
            <p:cNvPr id="17" name="ïSḻiḍé"/>
            <p:cNvSpPr txBox="1"/>
            <p:nvPr/>
          </p:nvSpPr>
          <p:spPr>
            <a:xfrm>
              <a:off x="4882718" y="1170302"/>
              <a:ext cx="6636181" cy="1648925"/>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sz="2400" dirty="0">
                  <a:latin typeface="+mj-ea"/>
                  <a:ea typeface="+mj-ea"/>
                </a:rPr>
                <a:t>设一个简单而有效的模型，要求每一个进程声明它所需要的资源的最大数。</a:t>
              </a:r>
            </a:p>
          </p:txBody>
        </p:sp>
      </p:grpSp>
      <p:grpSp>
        <p:nvGrpSpPr>
          <p:cNvPr id="18" name="išḷîḓé"/>
          <p:cNvGrpSpPr/>
          <p:nvPr/>
        </p:nvGrpSpPr>
        <p:grpSpPr>
          <a:xfrm>
            <a:off x="4227360" y="3330445"/>
            <a:ext cx="7381904" cy="801176"/>
            <a:chOff x="4136995" y="3233565"/>
            <a:chExt cx="7381904" cy="801176"/>
          </a:xfrm>
        </p:grpSpPr>
        <p:sp>
          <p:nvSpPr>
            <p:cNvPr id="19" name="íśľïḋé"/>
            <p:cNvSpPr/>
            <p:nvPr/>
          </p:nvSpPr>
          <p:spPr>
            <a:xfrm>
              <a:off x="4136995" y="3450237"/>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400" b="1" dirty="0">
                <a:solidFill>
                  <a:schemeClr val="bg1"/>
                </a:solidFill>
              </a:endParaRPr>
            </a:p>
          </p:txBody>
        </p:sp>
        <p:sp>
          <p:nvSpPr>
            <p:cNvPr id="21" name="îŝľîḓè"/>
            <p:cNvSpPr txBox="1"/>
            <p:nvPr/>
          </p:nvSpPr>
          <p:spPr>
            <a:xfrm>
              <a:off x="4882718" y="3233565"/>
              <a:ext cx="6636181" cy="801176"/>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400" dirty="0">
                  <a:solidFill>
                    <a:srgbClr val="FF0000"/>
                  </a:solidFill>
                </a:rPr>
                <a:t>死锁避免算法</a:t>
              </a:r>
              <a:r>
                <a:rPr lang="zh-CN" altLang="en-US" sz="2400" dirty="0"/>
                <a:t>动态检查</a:t>
              </a:r>
              <a:r>
                <a:rPr lang="zh-CN" altLang="en-US" sz="2400" dirty="0">
                  <a:solidFill>
                    <a:srgbClr val="0000FF"/>
                  </a:solidFill>
                </a:rPr>
                <a:t>资源分配状态</a:t>
              </a:r>
              <a:r>
                <a:rPr lang="zh-CN" altLang="en-US" sz="2400" dirty="0"/>
                <a:t>以确保不会出现循环等待的情况（即防止进入</a:t>
              </a:r>
              <a:r>
                <a:rPr lang="zh-CN" altLang="en-US" sz="2400" dirty="0">
                  <a:solidFill>
                    <a:srgbClr val="0000FF"/>
                  </a:solidFill>
                </a:rPr>
                <a:t>不安全状态</a:t>
              </a:r>
              <a:r>
                <a:rPr lang="zh-CN" altLang="en-US" sz="2400" dirty="0"/>
                <a:t>）。</a:t>
              </a:r>
            </a:p>
          </p:txBody>
        </p:sp>
      </p:grpSp>
      <p:grpSp>
        <p:nvGrpSpPr>
          <p:cNvPr id="22" name="ïSlíḍê"/>
          <p:cNvGrpSpPr/>
          <p:nvPr/>
        </p:nvGrpSpPr>
        <p:grpSpPr>
          <a:xfrm>
            <a:off x="4227360" y="4416153"/>
            <a:ext cx="7381903" cy="1311067"/>
            <a:chOff x="4136995" y="4714289"/>
            <a:chExt cx="7381903" cy="1311067"/>
          </a:xfrm>
        </p:grpSpPr>
        <p:sp>
          <p:nvSpPr>
            <p:cNvPr id="23" name="ïsľíḓê"/>
            <p:cNvSpPr/>
            <p:nvPr/>
          </p:nvSpPr>
          <p:spPr>
            <a:xfrm>
              <a:off x="4136995" y="5187860"/>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400" b="1" dirty="0">
                <a:solidFill>
                  <a:schemeClr val="bg1"/>
                </a:solidFill>
              </a:endParaRPr>
            </a:p>
          </p:txBody>
        </p:sp>
        <p:sp>
          <p:nvSpPr>
            <p:cNvPr id="24" name="íṧļîḋê"/>
            <p:cNvSpPr txBox="1"/>
            <p:nvPr/>
          </p:nvSpPr>
          <p:spPr>
            <a:xfrm>
              <a:off x="4882717" y="4714289"/>
              <a:ext cx="6636181" cy="1311067"/>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400" dirty="0">
                  <a:solidFill>
                    <a:srgbClr val="0000FF"/>
                  </a:solidFill>
                </a:rPr>
                <a:t>资源分配状态定义</a:t>
              </a:r>
              <a:r>
                <a:rPr lang="zh-CN" altLang="en-US" sz="2400" dirty="0"/>
                <a:t>为</a:t>
              </a:r>
              <a:r>
                <a:rPr lang="zh-CN" altLang="en-US" sz="2400" dirty="0">
                  <a:solidFill>
                    <a:srgbClr val="FF0000"/>
                  </a:solidFill>
                </a:rPr>
                <a:t>可用的</a:t>
              </a:r>
              <a:r>
                <a:rPr lang="zh-CN" altLang="en-US" sz="2400" dirty="0"/>
                <a:t>与</a:t>
              </a:r>
              <a:r>
                <a:rPr lang="zh-CN" altLang="en-US" sz="2400" dirty="0">
                  <a:solidFill>
                    <a:srgbClr val="FF0000"/>
                  </a:solidFill>
                </a:rPr>
                <a:t>已分配的资源数</a:t>
              </a:r>
              <a:r>
                <a:rPr lang="zh-CN" altLang="en-US" sz="2400" dirty="0"/>
                <a:t>，和</a:t>
              </a:r>
              <a:r>
                <a:rPr lang="zh-CN" altLang="en-US" sz="2400" dirty="0">
                  <a:solidFill>
                    <a:srgbClr val="FF0000"/>
                  </a:solidFill>
                </a:rPr>
                <a:t>进程所需的最大资源量</a:t>
              </a:r>
              <a:r>
                <a:rPr lang="zh-CN" altLang="en-US" sz="2400" dirty="0"/>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安全状态</a:t>
            </a:r>
          </a:p>
        </p:txBody>
      </p:sp>
      <p:sp>
        <p:nvSpPr>
          <p:cNvPr id="31" name="文本框 30"/>
          <p:cNvSpPr txBox="1"/>
          <p:nvPr/>
        </p:nvSpPr>
        <p:spPr>
          <a:xfrm>
            <a:off x="870012" y="1476799"/>
            <a:ext cx="10839635" cy="3904402"/>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zh-CN" altLang="en-US" sz="2400" dirty="0"/>
              <a:t>当进程申请一个有效的资源的时候，系统必须确定分配后是安全的。</a:t>
            </a:r>
          </a:p>
          <a:p>
            <a:pPr marL="457200" indent="-457200">
              <a:lnSpc>
                <a:spcPct val="150000"/>
              </a:lnSpc>
              <a:buFont typeface="Wingdings" panose="05000000000000000000" pitchFamily="2" charset="2"/>
              <a:buChar char="Ø"/>
            </a:pPr>
            <a:r>
              <a:rPr lang="zh-CN" altLang="en-US" sz="2400" dirty="0">
                <a:solidFill>
                  <a:srgbClr val="FF0000"/>
                </a:solidFill>
              </a:rPr>
              <a:t>如果存在一个安全序列，则系统处于安全态。</a:t>
            </a:r>
          </a:p>
          <a:p>
            <a:pPr marL="457200" indent="-457200">
              <a:lnSpc>
                <a:spcPct val="150000"/>
              </a:lnSpc>
              <a:buFont typeface="Wingdings" panose="05000000000000000000" pitchFamily="2" charset="2"/>
              <a:buChar char="Ø"/>
            </a:pPr>
            <a:r>
              <a:rPr lang="zh-CN" altLang="en-US" sz="2400" dirty="0"/>
              <a:t>如果进程序列</a:t>
            </a:r>
            <a:r>
              <a:rPr lang="en-US" altLang="zh-CN" sz="2400" dirty="0"/>
              <a:t>&lt;P1, P2, …, </a:t>
            </a:r>
            <a:r>
              <a:rPr lang="en-US" altLang="zh-CN" sz="2400" dirty="0" err="1"/>
              <a:t>Pn</a:t>
            </a:r>
            <a:r>
              <a:rPr lang="en-US" altLang="zh-CN" sz="2400" dirty="0"/>
              <a:t>&gt;</a:t>
            </a:r>
            <a:r>
              <a:rPr lang="zh-CN" altLang="en-US" sz="2400" dirty="0"/>
              <a:t>是安全的，则每一个进程</a:t>
            </a:r>
            <a:r>
              <a:rPr lang="en-US" altLang="zh-CN" sz="2400" dirty="0"/>
              <a:t>Pi</a:t>
            </a:r>
            <a:r>
              <a:rPr lang="zh-CN" altLang="en-US" sz="2400" dirty="0"/>
              <a:t>所申请的可以被满足的资源数加上其他进程所持有的该资源数小于系统总数。</a:t>
            </a:r>
          </a:p>
          <a:p>
            <a:pPr marL="914400" lvl="1" indent="-457200">
              <a:lnSpc>
                <a:spcPct val="150000"/>
              </a:lnSpc>
              <a:buFont typeface="Wingdings" panose="05000000000000000000" pitchFamily="2" charset="2"/>
              <a:buChar char="l"/>
            </a:pPr>
            <a:r>
              <a:rPr lang="zh-CN" altLang="en-US" sz="2400" dirty="0"/>
              <a:t>如果 </a:t>
            </a:r>
            <a:r>
              <a:rPr lang="en-US" altLang="zh-CN" sz="2400" dirty="0"/>
              <a:t>Pi </a:t>
            </a:r>
            <a:r>
              <a:rPr lang="zh-CN" altLang="en-US" sz="2400" dirty="0"/>
              <a:t>需要的资源不能马上获得，那么</a:t>
            </a:r>
            <a:r>
              <a:rPr lang="en-US" altLang="zh-CN" sz="2400" dirty="0"/>
              <a:t>Pi </a:t>
            </a:r>
            <a:r>
              <a:rPr lang="zh-CN" altLang="en-US" sz="2400" dirty="0"/>
              <a:t>等待直到所有的</a:t>
            </a:r>
            <a:r>
              <a:rPr lang="en-US" altLang="zh-CN" sz="2400" dirty="0"/>
              <a:t>Pi-1</a:t>
            </a:r>
            <a:r>
              <a:rPr lang="zh-CN" altLang="en-US" sz="2400" dirty="0"/>
              <a:t>进程结束。</a:t>
            </a:r>
          </a:p>
          <a:p>
            <a:pPr marL="914400" lvl="1" indent="-457200">
              <a:lnSpc>
                <a:spcPct val="150000"/>
              </a:lnSpc>
              <a:buFont typeface="Wingdings" panose="05000000000000000000" pitchFamily="2" charset="2"/>
              <a:buChar char="l"/>
            </a:pPr>
            <a:r>
              <a:rPr lang="zh-CN" altLang="en-US" sz="2400" dirty="0"/>
              <a:t>当</a:t>
            </a:r>
            <a:r>
              <a:rPr lang="en-US" altLang="zh-CN" sz="2400" dirty="0"/>
              <a:t>Pi-1 </a:t>
            </a:r>
            <a:r>
              <a:rPr lang="zh-CN" altLang="en-US" sz="2400" dirty="0"/>
              <a:t>结束后， </a:t>
            </a:r>
            <a:r>
              <a:rPr lang="en-US" altLang="zh-CN" sz="2400" dirty="0"/>
              <a:t>Pi</a:t>
            </a:r>
            <a:r>
              <a:rPr lang="zh-CN" altLang="en-US" sz="2400" dirty="0"/>
              <a:t>获得所需的资源执行、返回资源、结束。</a:t>
            </a:r>
          </a:p>
          <a:p>
            <a:pPr marL="914400" lvl="1" indent="-457200">
              <a:lnSpc>
                <a:spcPct val="150000"/>
              </a:lnSpc>
              <a:buFont typeface="Wingdings" panose="05000000000000000000" pitchFamily="2" charset="2"/>
              <a:buChar char="l"/>
            </a:pPr>
            <a:r>
              <a:rPr lang="zh-CN" altLang="en-US" sz="2400" dirty="0"/>
              <a:t>当</a:t>
            </a:r>
            <a:r>
              <a:rPr lang="en-US" altLang="zh-CN" sz="2400" dirty="0"/>
              <a:t>Pi</a:t>
            </a:r>
            <a:r>
              <a:rPr lang="zh-CN" altLang="en-US" sz="2400" dirty="0"/>
              <a:t>结束后， </a:t>
            </a:r>
            <a:r>
              <a:rPr lang="en-US" altLang="zh-CN" sz="2400" dirty="0"/>
              <a:t>Pi+1</a:t>
            </a:r>
            <a:r>
              <a:rPr lang="zh-CN" altLang="en-US" sz="2400" dirty="0"/>
              <a:t>获得所需的资源执行，依此类推。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安全状态示例</a:t>
            </a:r>
          </a:p>
        </p:txBody>
      </p:sp>
      <p:sp>
        <p:nvSpPr>
          <p:cNvPr id="2" name="内容占位符 5">
            <a:extLst>
              <a:ext uri="{FF2B5EF4-FFF2-40B4-BE49-F238E27FC236}">
                <a16:creationId xmlns:a16="http://schemas.microsoft.com/office/drawing/2014/main" id="{22FE08F0-B414-2DAE-7791-A3F1A6258483}"/>
              </a:ext>
            </a:extLst>
          </p:cNvPr>
          <p:cNvSpPr txBox="1">
            <a:spLocks/>
          </p:cNvSpPr>
          <p:nvPr/>
        </p:nvSpPr>
        <p:spPr>
          <a:xfrm>
            <a:off x="608400" y="1334414"/>
            <a:ext cx="10969200" cy="4759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系统中有三个进程，</a:t>
            </a:r>
            <a:r>
              <a:rPr lang="en-US" altLang="zh-CN" sz="2400" dirty="0"/>
              <a:t>12</a:t>
            </a:r>
            <a:r>
              <a:rPr lang="zh-CN" altLang="en-US" sz="2400" dirty="0"/>
              <a:t>台磁带机，</a:t>
            </a:r>
          </a:p>
        </p:txBody>
      </p:sp>
      <p:graphicFrame>
        <p:nvGraphicFramePr>
          <p:cNvPr id="3" name="Group 4">
            <a:extLst>
              <a:ext uri="{FF2B5EF4-FFF2-40B4-BE49-F238E27FC236}">
                <a16:creationId xmlns:a16="http://schemas.microsoft.com/office/drawing/2014/main" id="{FB1D452E-4D65-2ED7-0C24-0455B6CF5316}"/>
              </a:ext>
            </a:extLst>
          </p:cNvPr>
          <p:cNvGraphicFramePr>
            <a:graphicFrameLocks noGrp="1"/>
          </p:cNvGraphicFramePr>
          <p:nvPr>
            <p:extLst>
              <p:ext uri="{D42A27DB-BD31-4B8C-83A1-F6EECF244321}">
                <p14:modId xmlns:p14="http://schemas.microsoft.com/office/powerpoint/2010/main" val="2180508291"/>
              </p:ext>
            </p:extLst>
          </p:nvPr>
        </p:nvGraphicFramePr>
        <p:xfrm>
          <a:off x="1861817" y="2191746"/>
          <a:ext cx="8618708" cy="1974022"/>
        </p:xfrm>
        <a:graphic>
          <a:graphicData uri="http://schemas.openxmlformats.org/drawingml/2006/table">
            <a:tbl>
              <a:tblPr>
                <a:tableStyleId>{8799B23B-EC83-4686-B30A-512413B5E67A}</a:tableStyleId>
              </a:tblPr>
              <a:tblGrid>
                <a:gridCol w="2154677">
                  <a:extLst>
                    <a:ext uri="{9D8B030D-6E8A-4147-A177-3AD203B41FA5}">
                      <a16:colId xmlns:a16="http://schemas.microsoft.com/office/drawing/2014/main" val="20000"/>
                    </a:ext>
                  </a:extLst>
                </a:gridCol>
                <a:gridCol w="2154677">
                  <a:extLst>
                    <a:ext uri="{9D8B030D-6E8A-4147-A177-3AD203B41FA5}">
                      <a16:colId xmlns:a16="http://schemas.microsoft.com/office/drawing/2014/main" val="20001"/>
                    </a:ext>
                  </a:extLst>
                </a:gridCol>
                <a:gridCol w="2154677">
                  <a:extLst>
                    <a:ext uri="{9D8B030D-6E8A-4147-A177-3AD203B41FA5}">
                      <a16:colId xmlns:a16="http://schemas.microsoft.com/office/drawing/2014/main" val="20002"/>
                    </a:ext>
                  </a:extLst>
                </a:gridCol>
                <a:gridCol w="2154677">
                  <a:extLst>
                    <a:ext uri="{9D8B030D-6E8A-4147-A177-3AD203B41FA5}">
                      <a16:colId xmlns:a16="http://schemas.microsoft.com/office/drawing/2014/main" val="20003"/>
                    </a:ext>
                  </a:extLst>
                </a:gridCol>
              </a:tblGrid>
              <a:tr h="503579">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u="none" strike="noStrike" cap="none" normalizeH="0" baseline="0">
                          <a:ln>
                            <a:noFill/>
                          </a:ln>
                          <a:solidFill>
                            <a:schemeClr val="tx1"/>
                          </a:solidFill>
                          <a:effectLst/>
                        </a:rPr>
                        <a:t>进 程 </a:t>
                      </a:r>
                      <a:endPar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u="none" strike="noStrike" cap="none" normalizeH="0" baseline="0" dirty="0">
                          <a:ln>
                            <a:noFill/>
                          </a:ln>
                          <a:solidFill>
                            <a:schemeClr val="tx1"/>
                          </a:solidFill>
                          <a:effectLst/>
                        </a:rPr>
                        <a:t>最 大 需 求 </a:t>
                      </a:r>
                      <a:endPar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u="none" strike="noStrike" cap="none" normalizeH="0" baseline="0">
                          <a:ln>
                            <a:noFill/>
                          </a:ln>
                          <a:solidFill>
                            <a:schemeClr val="tx1"/>
                          </a:solidFill>
                          <a:effectLst/>
                        </a:rPr>
                        <a:t>已 分 配 </a:t>
                      </a:r>
                      <a:endPar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u="none" strike="noStrike" cap="none" normalizeH="0" baseline="0">
                          <a:ln>
                            <a:noFill/>
                          </a:ln>
                          <a:solidFill>
                            <a:schemeClr val="tx1"/>
                          </a:solidFill>
                          <a:effectLst/>
                        </a:rPr>
                        <a:t>可 用 </a:t>
                      </a:r>
                      <a:endPar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extLst>
                  <a:ext uri="{0D108BD9-81ED-4DB2-BD59-A6C34878D82A}">
                    <a16:rowId xmlns:a16="http://schemas.microsoft.com/office/drawing/2014/main" val="10000"/>
                  </a:ext>
                </a:extLst>
              </a:tr>
              <a:tr h="1470443">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P</a:t>
                      </a:r>
                      <a:r>
                        <a:rPr kumimoji="0" lang="en-US" altLang="zh-CN" sz="2400" b="1" u="none" strike="noStrike" cap="none" normalizeH="0" baseline="-25000" dirty="0">
                          <a:ln>
                            <a:noFill/>
                          </a:ln>
                          <a:solidFill>
                            <a:schemeClr val="tx1"/>
                          </a:solidFill>
                          <a:effectLst/>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P</a:t>
                      </a:r>
                      <a:r>
                        <a:rPr kumimoji="0" lang="en-US" altLang="zh-CN" sz="2400" b="1" u="none" strike="noStrike" cap="none" normalizeH="0" baseline="-25000" dirty="0">
                          <a:ln>
                            <a:noFill/>
                          </a:ln>
                          <a:solidFill>
                            <a:schemeClr val="tx1"/>
                          </a:solidFill>
                          <a:effectLst/>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P</a:t>
                      </a:r>
                      <a:r>
                        <a:rPr kumimoji="0" lang="en-US" altLang="zh-CN" sz="2400" b="1" u="none" strike="noStrike" cap="none" normalizeH="0" baseline="-25000" dirty="0">
                          <a:ln>
                            <a:noFill/>
                          </a:ln>
                          <a:solidFill>
                            <a:schemeClr val="tx1"/>
                          </a:solidFill>
                          <a:effectLst/>
                        </a:rPr>
                        <a:t>3</a:t>
                      </a:r>
                      <a:endParaRPr kumimoji="0" lang="en-US" altLang="zh-CN" sz="2400" b="1" i="0" u="none" strike="noStrike" cap="none" normalizeH="0" baseline="-25000" dirty="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10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9</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2</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u="none" strike="noStrike" cap="none" normalizeH="0" baseline="0" dirty="0">
                          <a:ln>
                            <a:noFill/>
                          </a:ln>
                          <a:solidFill>
                            <a:schemeClr val="tx1"/>
                          </a:solidFill>
                          <a:effectLst/>
                        </a:rPr>
                        <a:t>3</a:t>
                      </a:r>
                      <a:endPar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horzOverflow="overflow"/>
                </a:tc>
                <a:extLst>
                  <a:ext uri="{0D108BD9-81ED-4DB2-BD59-A6C34878D82A}">
                    <a16:rowId xmlns:a16="http://schemas.microsoft.com/office/drawing/2014/main" val="10001"/>
                  </a:ext>
                </a:extLst>
              </a:tr>
            </a:tbl>
          </a:graphicData>
        </a:graphic>
      </p:graphicFrame>
      <p:sp>
        <p:nvSpPr>
          <p:cNvPr id="4" name="Text Box 22">
            <a:extLst>
              <a:ext uri="{FF2B5EF4-FFF2-40B4-BE49-F238E27FC236}">
                <a16:creationId xmlns:a16="http://schemas.microsoft.com/office/drawing/2014/main" id="{9C83C57E-D5DB-2F30-10F9-2B34D533F29E}"/>
              </a:ext>
            </a:extLst>
          </p:cNvPr>
          <p:cNvSpPr txBox="1">
            <a:spLocks noChangeArrowheads="1"/>
          </p:cNvSpPr>
          <p:nvPr/>
        </p:nvSpPr>
        <p:spPr bwMode="auto">
          <a:xfrm>
            <a:off x="1059605" y="4241523"/>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215383"/>
              </a:buClr>
              <a:buSzPct val="95000"/>
              <a:buFont typeface="Wingdings" panose="05000000000000000000" pitchFamily="2" charset="2"/>
              <a:buChar char="§"/>
              <a:defRPr sz="3200" b="1">
                <a:solidFill>
                  <a:schemeClr val="tx1"/>
                </a:solidFill>
                <a:latin typeface="Arial" panose="020B0604020202020204" pitchFamily="34" charset="0"/>
              </a:defRPr>
            </a:lvl1pPr>
            <a:lvl2pPr marL="742950" indent="-285750">
              <a:spcBef>
                <a:spcPct val="20000"/>
              </a:spcBef>
              <a:buClr>
                <a:srgbClr val="215383"/>
              </a:buClr>
              <a:buSzPct val="95000"/>
              <a:buFont typeface="Wingdings" panose="05000000000000000000" pitchFamily="2" charset="2"/>
              <a:buChar char="§"/>
              <a:defRPr sz="2800" b="1">
                <a:solidFill>
                  <a:srgbClr val="0070C0"/>
                </a:solidFill>
                <a:latin typeface="Arial" panose="020B0604020202020204" pitchFamily="34" charset="0"/>
              </a:defRPr>
            </a:lvl2pPr>
            <a:lvl3pPr marL="1143000" indent="-228600">
              <a:spcBef>
                <a:spcPct val="20000"/>
              </a:spcBef>
              <a:buClr>
                <a:srgbClr val="215383"/>
              </a:buClr>
              <a:buSzPct val="95000"/>
              <a:buFont typeface="Wingdings" panose="05000000000000000000" pitchFamily="2" charset="2"/>
              <a:buChar char="§"/>
              <a:defRPr sz="2400" b="1">
                <a:solidFill>
                  <a:srgbClr val="00B050"/>
                </a:solidFill>
                <a:latin typeface="Arial" panose="020B0604020202020204" pitchFamily="34" charset="0"/>
              </a:defRPr>
            </a:lvl3pPr>
            <a:lvl4pPr marL="1600200" indent="-228600">
              <a:spcBef>
                <a:spcPct val="20000"/>
              </a:spcBef>
              <a:buClr>
                <a:srgbClr val="215383"/>
              </a:buClr>
              <a:buSzPct val="95000"/>
              <a:buFont typeface="Wingdings" panose="05000000000000000000" pitchFamily="2" charset="2"/>
              <a:buChar char="§"/>
              <a:defRPr sz="1600" b="1">
                <a:solidFill>
                  <a:schemeClr val="tx1"/>
                </a:solidFill>
                <a:latin typeface="Arial" panose="020B0604020202020204" pitchFamily="34" charset="0"/>
              </a:defRPr>
            </a:lvl4pPr>
            <a:lvl5pPr marL="2057400" indent="-228600">
              <a:spcBef>
                <a:spcPct val="20000"/>
              </a:spcBef>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9pPr>
          </a:lstStyle>
          <a:p>
            <a:pPr eaLnBrk="1" hangingPunct="1">
              <a:spcBef>
                <a:spcPct val="0"/>
              </a:spcBef>
              <a:buClrTx/>
              <a:buSzTx/>
              <a:buFontTx/>
              <a:buNone/>
            </a:pPr>
            <a:r>
              <a:rPr lang="zh-CN" altLang="en-US" sz="2800" b="0" dirty="0">
                <a:latin typeface="Tahoma" panose="020B0604030504040204" pitchFamily="34" charset="0"/>
              </a:rPr>
              <a:t>求安全序列。</a:t>
            </a:r>
          </a:p>
        </p:txBody>
      </p:sp>
      <p:sp>
        <p:nvSpPr>
          <p:cNvPr id="5" name="矩形 4">
            <a:extLst>
              <a:ext uri="{FF2B5EF4-FFF2-40B4-BE49-F238E27FC236}">
                <a16:creationId xmlns:a16="http://schemas.microsoft.com/office/drawing/2014/main" id="{A7DE99AD-99D1-3C02-FA7D-AE4D888E07C9}"/>
              </a:ext>
            </a:extLst>
          </p:cNvPr>
          <p:cNvSpPr>
            <a:spLocks noChangeArrowheads="1"/>
          </p:cNvSpPr>
          <p:nvPr/>
        </p:nvSpPr>
        <p:spPr bwMode="auto">
          <a:xfrm>
            <a:off x="1059605" y="5269906"/>
            <a:ext cx="49526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zh-CN" altLang="en-US" sz="2400" dirty="0">
                <a:latin typeface="微软雅黑" panose="020B0503020204020204" pitchFamily="34" charset="-122"/>
                <a:ea typeface="微软雅黑" panose="020B0503020204020204" pitchFamily="34" charset="-122"/>
              </a:rPr>
              <a:t>解：安全序列：</a:t>
            </a:r>
            <a:r>
              <a:rPr lang="en-US" altLang="zh-CN" sz="2400" dirty="0">
                <a:latin typeface="微软雅黑" panose="020B0503020204020204" pitchFamily="34" charset="-122"/>
                <a:ea typeface="微软雅黑" panose="020B0503020204020204" pitchFamily="34" charset="-122"/>
              </a:rPr>
              <a:t>&lt;p2,p1,p3&gt;</a:t>
            </a:r>
          </a:p>
        </p:txBody>
      </p:sp>
    </p:spTree>
    <p:extLst>
      <p:ext uri="{BB962C8B-B14F-4D97-AF65-F5344CB8AC3E}">
        <p14:creationId xmlns:p14="http://schemas.microsoft.com/office/powerpoint/2010/main" val="404817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469" y="1476238"/>
            <a:ext cx="4500146" cy="461665"/>
          </a:xfrm>
          <a:prstGeom prst="rect">
            <a:avLst/>
          </a:prstGeom>
        </p:spPr>
        <p:txBody>
          <a:bodyPr wrap="square">
            <a:spAutoFit/>
          </a:bodyPr>
          <a:lstStyle/>
          <a:p>
            <a:r>
              <a:rPr lang="en-US" altLang="zh-CN" sz="2400" dirty="0">
                <a:latin typeface="+mj-ea"/>
                <a:ea typeface="+mj-ea"/>
              </a:rPr>
              <a:t>3.1 </a:t>
            </a:r>
            <a:r>
              <a:rPr lang="zh-CN" altLang="en-US" sz="2400" dirty="0">
                <a:latin typeface="+mj-ea"/>
                <a:ea typeface="+mj-ea"/>
              </a:rPr>
              <a:t>处理机调度概述</a:t>
            </a:r>
          </a:p>
        </p:txBody>
      </p:sp>
      <p:sp>
        <p:nvSpPr>
          <p:cNvPr id="23" name="矩形 22"/>
          <p:cNvSpPr/>
          <p:nvPr/>
        </p:nvSpPr>
        <p:spPr>
          <a:xfrm>
            <a:off x="1696469" y="2114413"/>
            <a:ext cx="3682150" cy="461665"/>
          </a:xfrm>
          <a:prstGeom prst="rect">
            <a:avLst/>
          </a:prstGeom>
        </p:spPr>
        <p:txBody>
          <a:bodyPr wrap="square">
            <a:spAutoFit/>
          </a:bodyPr>
          <a:lstStyle/>
          <a:p>
            <a:r>
              <a:rPr lang="en-US" altLang="zh-CN" sz="2400" dirty="0">
                <a:latin typeface="+mj-ea"/>
              </a:rPr>
              <a:t>3.2 </a:t>
            </a:r>
            <a:r>
              <a:rPr lang="zh-CN" altLang="en-US" sz="2400" dirty="0">
                <a:latin typeface="+mj-ea"/>
              </a:rPr>
              <a:t>调度算法</a:t>
            </a:r>
            <a:endParaRPr lang="en-US" altLang="zh-CN" sz="2400" dirty="0">
              <a:latin typeface="+mj-ea"/>
            </a:endParaRPr>
          </a:p>
        </p:txBody>
      </p:sp>
      <p:sp>
        <p:nvSpPr>
          <p:cNvPr id="24" name="矩形 23"/>
          <p:cNvSpPr/>
          <p:nvPr/>
        </p:nvSpPr>
        <p:spPr>
          <a:xfrm>
            <a:off x="1696468" y="2733538"/>
            <a:ext cx="3488967" cy="461665"/>
          </a:xfrm>
          <a:prstGeom prst="rect">
            <a:avLst/>
          </a:prstGeom>
        </p:spPr>
        <p:txBody>
          <a:bodyPr wrap="square">
            <a:spAutoFit/>
          </a:bodyPr>
          <a:lstStyle/>
          <a:p>
            <a:r>
              <a:rPr lang="en-US" altLang="zh-CN" sz="2400" dirty="0">
                <a:latin typeface="+mj-ea"/>
              </a:rPr>
              <a:t>3.3 </a:t>
            </a:r>
            <a:r>
              <a:rPr lang="zh-CN" altLang="en-US" sz="2400" dirty="0">
                <a:latin typeface="+mj-ea"/>
              </a:rPr>
              <a:t>实时调度</a:t>
            </a:r>
            <a:endParaRPr lang="en-US" altLang="zh-CN" sz="2400" dirty="0">
              <a:latin typeface="+mj-ea"/>
            </a:endParaRPr>
          </a:p>
        </p:txBody>
      </p:sp>
      <p:sp>
        <p:nvSpPr>
          <p:cNvPr id="25" name="矩形 24"/>
          <p:cNvSpPr/>
          <p:nvPr/>
        </p:nvSpPr>
        <p:spPr>
          <a:xfrm>
            <a:off x="1696468" y="3352663"/>
            <a:ext cx="3488967" cy="461665"/>
          </a:xfrm>
          <a:prstGeom prst="rect">
            <a:avLst/>
          </a:prstGeom>
        </p:spPr>
        <p:txBody>
          <a:bodyPr wrap="square">
            <a:spAutoFit/>
          </a:bodyPr>
          <a:lstStyle/>
          <a:p>
            <a:r>
              <a:rPr lang="en-US" altLang="zh-CN" sz="2400" dirty="0">
                <a:latin typeface="+mj-ea"/>
              </a:rPr>
              <a:t>3.4 Linux</a:t>
            </a:r>
            <a:r>
              <a:rPr lang="zh-CN" altLang="en-US" sz="2400" dirty="0">
                <a:latin typeface="+mj-ea"/>
              </a:rPr>
              <a:t>进程调度</a:t>
            </a:r>
            <a:endParaRPr lang="en-US" altLang="zh-CN" sz="2400" dirty="0">
              <a:latin typeface="+mj-ea"/>
            </a:endParaRPr>
          </a:p>
        </p:txBody>
      </p:sp>
      <p:sp>
        <p:nvSpPr>
          <p:cNvPr id="27" name="矩形 26"/>
          <p:cNvSpPr/>
          <p:nvPr/>
        </p:nvSpPr>
        <p:spPr>
          <a:xfrm>
            <a:off x="1696469" y="3971788"/>
            <a:ext cx="5478772" cy="461665"/>
          </a:xfrm>
          <a:prstGeom prst="rect">
            <a:avLst/>
          </a:prstGeom>
        </p:spPr>
        <p:txBody>
          <a:bodyPr wrap="square">
            <a:spAutoFit/>
          </a:bodyPr>
          <a:lstStyle/>
          <a:p>
            <a:r>
              <a:rPr lang="en-US" altLang="zh-CN" sz="2400" b="1" dirty="0">
                <a:solidFill>
                  <a:srgbClr val="0000FF"/>
                </a:solidFill>
                <a:latin typeface="+mj-ea"/>
              </a:rPr>
              <a:t>3.5 </a:t>
            </a:r>
            <a:r>
              <a:rPr lang="zh-CN" altLang="en-US" sz="2400" b="1" dirty="0">
                <a:solidFill>
                  <a:srgbClr val="0000FF"/>
                </a:solidFill>
                <a:latin typeface="+mj-ea"/>
              </a:rPr>
              <a:t>死锁概述</a:t>
            </a:r>
          </a:p>
        </p:txBody>
      </p:sp>
      <p:sp>
        <p:nvSpPr>
          <p:cNvPr id="28" name="矩形 27"/>
          <p:cNvSpPr/>
          <p:nvPr/>
        </p:nvSpPr>
        <p:spPr>
          <a:xfrm>
            <a:off x="1696468" y="4590913"/>
            <a:ext cx="3682151" cy="1200329"/>
          </a:xfrm>
          <a:prstGeom prst="rect">
            <a:avLst/>
          </a:prstGeom>
        </p:spPr>
        <p:txBody>
          <a:bodyPr wrap="square">
            <a:spAutoFit/>
          </a:bodyPr>
          <a:lstStyle/>
          <a:p>
            <a:r>
              <a:rPr lang="en-US" altLang="zh-CN" sz="2400" dirty="0">
                <a:latin typeface="+mj-ea"/>
              </a:rPr>
              <a:t>3.6 </a:t>
            </a:r>
            <a:r>
              <a:rPr lang="zh-CN" altLang="en-US" sz="2400" dirty="0">
                <a:latin typeface="+mj-ea"/>
              </a:rPr>
              <a:t>预防死锁</a:t>
            </a:r>
          </a:p>
        </p:txBody>
      </p:sp>
      <p:sp>
        <p:nvSpPr>
          <p:cNvPr id="29" name="矩形 28"/>
          <p:cNvSpPr/>
          <p:nvPr/>
        </p:nvSpPr>
        <p:spPr>
          <a:xfrm>
            <a:off x="1696469" y="5210038"/>
            <a:ext cx="2866200" cy="461665"/>
          </a:xfrm>
          <a:prstGeom prst="rect">
            <a:avLst/>
          </a:prstGeom>
        </p:spPr>
        <p:txBody>
          <a:bodyPr wrap="square">
            <a:spAutoFit/>
          </a:bodyPr>
          <a:lstStyle/>
          <a:p>
            <a:r>
              <a:rPr lang="en-US" altLang="zh-CN" sz="2400" dirty="0">
                <a:latin typeface="+mj-ea"/>
              </a:rPr>
              <a:t>3.7 </a:t>
            </a:r>
            <a:r>
              <a:rPr lang="zh-CN" altLang="en-US" sz="2400" dirty="0">
                <a:latin typeface="+mj-ea"/>
              </a:rPr>
              <a:t>避免死锁</a:t>
            </a:r>
          </a:p>
        </p:txBody>
      </p:sp>
      <p:sp>
        <p:nvSpPr>
          <p:cNvPr id="3" name="矩形 2"/>
          <p:cNvSpPr/>
          <p:nvPr/>
        </p:nvSpPr>
        <p:spPr>
          <a:xfrm>
            <a:off x="6466113" y="2386337"/>
            <a:ext cx="5191691" cy="646331"/>
          </a:xfrm>
          <a:prstGeom prst="rect">
            <a:avLst/>
          </a:prstGeom>
        </p:spPr>
        <p:txBody>
          <a:bodyPr wrap="square">
            <a:spAutoFit/>
          </a:bodyPr>
          <a:lstStyle/>
          <a:p>
            <a:r>
              <a:rPr lang="zh-CN" altLang="en-US" sz="3600" dirty="0">
                <a:solidFill>
                  <a:srgbClr val="000000"/>
                </a:solidFill>
              </a:rPr>
              <a:t>第</a:t>
            </a:r>
            <a:r>
              <a:rPr lang="en-US" altLang="zh-CN" sz="3600" dirty="0">
                <a:solidFill>
                  <a:srgbClr val="000000"/>
                </a:solidFill>
              </a:rPr>
              <a:t>3</a:t>
            </a:r>
            <a:r>
              <a:rPr lang="zh-CN" altLang="en-US" sz="3600" dirty="0">
                <a:solidFill>
                  <a:srgbClr val="000000"/>
                </a:solidFill>
              </a:rPr>
              <a:t>章 处理机调度与死锁</a:t>
            </a:r>
            <a:endParaRPr lang="zh-CN" altLang="en-US" sz="3600" dirty="0"/>
          </a:p>
        </p:txBody>
      </p:sp>
      <p:cxnSp>
        <p:nvCxnSpPr>
          <p:cNvPr id="5" name="直接连接符 4"/>
          <p:cNvCxnSpPr/>
          <p:nvPr/>
        </p:nvCxnSpPr>
        <p:spPr>
          <a:xfrm>
            <a:off x="6640497" y="3190471"/>
            <a:ext cx="49066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43922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024368"/>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679837"/>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298310"/>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924390"/>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562103"/>
            <a:ext cx="527050" cy="527050"/>
          </a:xfrm>
          <a:prstGeom prst="rect">
            <a:avLst/>
          </a:prstGeom>
          <a:ln>
            <a:noFill/>
          </a:ln>
          <a:effectLst>
            <a:softEdge rad="0"/>
          </a:effectLst>
        </p:spPr>
      </p:pic>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5162820"/>
            <a:ext cx="527050" cy="527050"/>
          </a:xfrm>
          <a:prstGeom prst="rect">
            <a:avLst/>
          </a:prstGeom>
          <a:ln>
            <a:noFill/>
          </a:ln>
          <a:effectLst>
            <a:softEdge rad="0"/>
          </a:effectLst>
        </p:spPr>
      </p:pic>
      <p:sp>
        <p:nvSpPr>
          <p:cNvPr id="33" name="矩形 32"/>
          <p:cNvSpPr/>
          <p:nvPr/>
        </p:nvSpPr>
        <p:spPr>
          <a:xfrm>
            <a:off x="1696468" y="5863246"/>
            <a:ext cx="4219140" cy="461665"/>
          </a:xfrm>
          <a:prstGeom prst="rect">
            <a:avLst/>
          </a:prstGeom>
        </p:spPr>
        <p:txBody>
          <a:bodyPr wrap="square">
            <a:spAutoFit/>
          </a:bodyPr>
          <a:lstStyle/>
          <a:p>
            <a:r>
              <a:rPr lang="en-US" altLang="zh-CN" sz="2400" dirty="0">
                <a:latin typeface="+mj-ea"/>
              </a:rPr>
              <a:t>3.8 </a:t>
            </a:r>
            <a:r>
              <a:rPr lang="zh-CN" altLang="en-US" sz="2400" dirty="0">
                <a:latin typeface="+mj-ea"/>
              </a:rPr>
              <a:t>死锁的检测与解除</a:t>
            </a: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7" y="5816028"/>
            <a:ext cx="527050" cy="527050"/>
          </a:xfrm>
          <a:prstGeom prst="rect">
            <a:avLst/>
          </a:prstGeom>
          <a:ln>
            <a:noFill/>
          </a:ln>
          <a:effectLst>
            <a:softEdge rad="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安全状态示例</a:t>
            </a:r>
          </a:p>
        </p:txBody>
      </p:sp>
      <p:graphicFrame>
        <p:nvGraphicFramePr>
          <p:cNvPr id="6" name="Group 4">
            <a:extLst>
              <a:ext uri="{FF2B5EF4-FFF2-40B4-BE49-F238E27FC236}">
                <a16:creationId xmlns:a16="http://schemas.microsoft.com/office/drawing/2014/main" id="{4CA90656-65B8-6981-44B0-6079B2B5E37E}"/>
              </a:ext>
            </a:extLst>
          </p:cNvPr>
          <p:cNvGraphicFramePr>
            <a:graphicFrameLocks noGrp="1"/>
          </p:cNvGraphicFramePr>
          <p:nvPr>
            <p:extLst>
              <p:ext uri="{D42A27DB-BD31-4B8C-83A1-F6EECF244321}">
                <p14:modId xmlns:p14="http://schemas.microsoft.com/office/powerpoint/2010/main" val="3815515676"/>
              </p:ext>
            </p:extLst>
          </p:nvPr>
        </p:nvGraphicFramePr>
        <p:xfrm>
          <a:off x="2782888" y="1354139"/>
          <a:ext cx="7010400" cy="1817687"/>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482600">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mn-ea"/>
                          <a:ea typeface="+mn-ea"/>
                        </a:rPr>
                        <a:t>进 程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mn-ea"/>
                          <a:ea typeface="+mn-ea"/>
                        </a:rPr>
                        <a:t>最 大 需 求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mn-ea"/>
                          <a:ea typeface="+mn-ea"/>
                        </a:rPr>
                        <a:t>已 分 配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mn-ea"/>
                          <a:ea typeface="+mn-ea"/>
                        </a:rPr>
                        <a:t>可 用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35087">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P</a:t>
                      </a:r>
                      <a:r>
                        <a:rPr kumimoji="0" lang="en-US" altLang="zh-CN" sz="2400" b="1" i="0" u="none" strike="noStrike" cap="none" normalizeH="0" baseline="-25000" dirty="0">
                          <a:ln>
                            <a:noFill/>
                          </a:ln>
                          <a:solidFill>
                            <a:schemeClr val="tx1"/>
                          </a:solidFill>
                          <a:effectLst/>
                          <a:latin typeface="+mn-ea"/>
                          <a:ea typeface="+mn-ea"/>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P</a:t>
                      </a:r>
                      <a:r>
                        <a:rPr kumimoji="0" lang="en-US" altLang="zh-CN" sz="2400" b="1" i="0" u="none" strike="noStrike" cap="none" normalizeH="0" baseline="-25000" dirty="0">
                          <a:ln>
                            <a:noFill/>
                          </a:ln>
                          <a:solidFill>
                            <a:schemeClr val="tx1"/>
                          </a:solidFill>
                          <a:effectLst/>
                          <a:latin typeface="+mn-ea"/>
                          <a:ea typeface="+mn-ea"/>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P</a:t>
                      </a:r>
                      <a:r>
                        <a:rPr kumimoji="0" lang="en-US" altLang="zh-CN" sz="2400" b="1" i="0" u="none" strike="noStrike" cap="none" normalizeH="0" baseline="-25000" dirty="0">
                          <a:ln>
                            <a:noFill/>
                          </a:ln>
                          <a:solidFill>
                            <a:schemeClr val="tx1"/>
                          </a:solidFill>
                          <a:effectLst/>
                          <a:latin typeface="+mn-ea"/>
                          <a:ea typeface="+mn-ea"/>
                        </a:rPr>
                        <a:t>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10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mn-ea"/>
                          <a:ea typeface="+mn-ea"/>
                        </a:rPr>
                        <a:t>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21">
            <a:extLst>
              <a:ext uri="{FF2B5EF4-FFF2-40B4-BE49-F238E27FC236}">
                <a16:creationId xmlns:a16="http://schemas.microsoft.com/office/drawing/2014/main" id="{9AD444F6-A037-22DB-3607-8FD6DB2692A6}"/>
              </a:ext>
            </a:extLst>
          </p:cNvPr>
          <p:cNvSpPr>
            <a:spLocks noRot="1" noChangeAspect="1" noMove="1" noResize="1" noEditPoints="1" noAdjustHandles="1" noChangeArrowheads="1" noChangeShapeType="1" noTextEdit="1"/>
          </p:cNvSpPr>
          <p:nvPr/>
        </p:nvSpPr>
        <p:spPr bwMode="auto">
          <a:xfrm>
            <a:off x="1564941" y="724765"/>
            <a:ext cx="1547283" cy="646331"/>
          </a:xfrm>
          <a:prstGeom prst="rect">
            <a:avLst/>
          </a:prstGeom>
          <a:blipFill>
            <a:blip r:embed="rId2"/>
            <a:stretch>
              <a:fillRect t="-17925" r="-10630" b="-32075"/>
            </a:stretch>
          </a:blipFill>
          <a:ln>
            <a:noFill/>
          </a:ln>
        </p:spPr>
        <p:txBody>
          <a:bodyPr/>
          <a:lstStyle/>
          <a:p>
            <a:pPr>
              <a:defRPr/>
            </a:pPr>
            <a:r>
              <a:rPr lang="zh-CN" altLang="en-US">
                <a:noFill/>
              </a:rPr>
              <a:t> </a:t>
            </a:r>
          </a:p>
        </p:txBody>
      </p:sp>
      <p:sp>
        <p:nvSpPr>
          <p:cNvPr id="8" name="Rectangle 21">
            <a:extLst>
              <a:ext uri="{FF2B5EF4-FFF2-40B4-BE49-F238E27FC236}">
                <a16:creationId xmlns:a16="http://schemas.microsoft.com/office/drawing/2014/main" id="{8C758D76-7008-5EFD-E674-71B306721D34}"/>
              </a:ext>
            </a:extLst>
          </p:cNvPr>
          <p:cNvSpPr>
            <a:spLocks noRot="1" noChangeAspect="1" noMove="1" noResize="1" noEditPoints="1" noAdjustHandles="1" noChangeArrowheads="1" noChangeShapeType="1" noTextEdit="1"/>
          </p:cNvSpPr>
          <p:nvPr/>
        </p:nvSpPr>
        <p:spPr bwMode="auto">
          <a:xfrm>
            <a:off x="1564940" y="3151976"/>
            <a:ext cx="8956298" cy="1200329"/>
          </a:xfrm>
          <a:prstGeom prst="rect">
            <a:avLst/>
          </a:prstGeom>
          <a:blipFill>
            <a:blip r:embed="rId3"/>
            <a:stretch>
              <a:fillRect l="-2110" t="-9137" r="-1089" b="-17259"/>
            </a:stretch>
          </a:blipFill>
          <a:ln>
            <a:noFill/>
          </a:ln>
        </p:spPr>
        <p:txBody>
          <a:bodyPr/>
          <a:lstStyle/>
          <a:p>
            <a:pPr>
              <a:defRPr/>
            </a:pPr>
            <a:r>
              <a:rPr lang="zh-CN" altLang="en-US" dirty="0">
                <a:noFill/>
              </a:rPr>
              <a:t> </a:t>
            </a:r>
          </a:p>
        </p:txBody>
      </p:sp>
      <p:graphicFrame>
        <p:nvGraphicFramePr>
          <p:cNvPr id="9" name="Group 4">
            <a:extLst>
              <a:ext uri="{FF2B5EF4-FFF2-40B4-BE49-F238E27FC236}">
                <a16:creationId xmlns:a16="http://schemas.microsoft.com/office/drawing/2014/main" id="{175461A2-084B-07B1-8353-F4B47284DCED}"/>
              </a:ext>
            </a:extLst>
          </p:cNvPr>
          <p:cNvGraphicFramePr>
            <a:graphicFrameLocks noGrp="1"/>
          </p:cNvGraphicFramePr>
          <p:nvPr>
            <p:extLst>
              <p:ext uri="{D42A27DB-BD31-4B8C-83A1-F6EECF244321}">
                <p14:modId xmlns:p14="http://schemas.microsoft.com/office/powerpoint/2010/main" val="2457097446"/>
              </p:ext>
            </p:extLst>
          </p:nvPr>
        </p:nvGraphicFramePr>
        <p:xfrm>
          <a:off x="2782888" y="4595017"/>
          <a:ext cx="7010400" cy="1817687"/>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482600">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进 程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最 大 需 求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已 分 配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可 用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35087">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P</a:t>
                      </a:r>
                      <a:r>
                        <a:rPr kumimoji="0" lang="en-US" altLang="zh-CN" sz="2400" b="1" i="0" u="none" strike="noStrike" cap="none" normalizeH="0" baseline="-25000" dirty="0">
                          <a:ln>
                            <a:noFill/>
                          </a:ln>
                          <a:solidFill>
                            <a:schemeClr val="tx1"/>
                          </a:solidFill>
                          <a:effectLst/>
                          <a:latin typeface="Tahoma" panose="020B060403050404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P</a:t>
                      </a:r>
                      <a:r>
                        <a:rPr kumimoji="0" lang="en-US" altLang="zh-CN" sz="2400" b="1" i="0" u="none" strike="noStrike" cap="none" normalizeH="0" baseline="-25000" dirty="0">
                          <a:ln>
                            <a:noFill/>
                          </a:ln>
                          <a:solidFill>
                            <a:schemeClr val="tx1"/>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P</a:t>
                      </a:r>
                      <a:r>
                        <a:rPr kumimoji="0" lang="en-US" altLang="zh-CN" sz="2400" b="1" i="0" u="none" strike="noStrike" cap="none" normalizeH="0" baseline="-25000" dirty="0">
                          <a:ln>
                            <a:noFill/>
                          </a:ln>
                          <a:solidFill>
                            <a:schemeClr val="tx1"/>
                          </a:solidFill>
                          <a:effectLst/>
                          <a:latin typeface="Tahoma" panose="020B0604030504040204" pitchFamily="34" charset="0"/>
                          <a:ea typeface="宋体" panose="02010600030101010101" pitchFamily="2" charset="-122"/>
                        </a:rPr>
                        <a:t>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C00000"/>
                          </a:solidFill>
                          <a:effectLst/>
                          <a:latin typeface="Tahoma" panose="020B0604030504040204" pitchFamily="34" charset="0"/>
                          <a:ea typeface="宋体" panose="02010600030101010101" pitchFamily="2" charset="-122"/>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215383"/>
                        </a:buClr>
                        <a:buSzPct val="95000"/>
                        <a:buFont typeface="Wingdings" panose="05000000000000000000" pitchFamily="2" charset="2"/>
                        <a:defRPr sz="2800" b="1">
                          <a:solidFill>
                            <a:schemeClr val="tx1"/>
                          </a:solidFill>
                          <a:latin typeface="Arial" panose="020B0604020202020204" pitchFamily="34" charset="0"/>
                        </a:defRPr>
                      </a:lvl1pPr>
                      <a:lvl2pPr marL="742950" indent="-285750" eaLnBrk="0" hangingPunct="0">
                        <a:spcBef>
                          <a:spcPct val="20000"/>
                        </a:spcBef>
                        <a:buClr>
                          <a:srgbClr val="215383"/>
                        </a:buClr>
                        <a:buSzPct val="95000"/>
                        <a:buFont typeface="Wingdings" panose="05000000000000000000" pitchFamily="2" charset="2"/>
                        <a:defRPr sz="2400" b="1">
                          <a:solidFill>
                            <a:srgbClr val="0070C0"/>
                          </a:solidFill>
                          <a:latin typeface="Arial" panose="020B0604020202020204" pitchFamily="34" charset="0"/>
                        </a:defRPr>
                      </a:lvl2pPr>
                      <a:lvl3pPr marL="1143000" indent="-228600" eaLnBrk="0" hangingPunct="0">
                        <a:spcBef>
                          <a:spcPct val="20000"/>
                        </a:spcBef>
                        <a:buClr>
                          <a:srgbClr val="215383"/>
                        </a:buClr>
                        <a:buSzPct val="95000"/>
                        <a:buFont typeface="Wingdings" panose="05000000000000000000" pitchFamily="2" charset="2"/>
                        <a:defRPr sz="2000" b="1">
                          <a:solidFill>
                            <a:srgbClr val="00B050"/>
                          </a:solidFill>
                          <a:latin typeface="Arial" panose="020B0604020202020204" pitchFamily="34" charset="0"/>
                        </a:defRPr>
                      </a:lvl3pPr>
                      <a:lvl4pPr marL="1600200" indent="-228600" eaLnBrk="0" hangingPunct="0">
                        <a:spcBef>
                          <a:spcPct val="20000"/>
                        </a:spcBef>
                        <a:buClr>
                          <a:srgbClr val="215383"/>
                        </a:buClr>
                        <a:buSzPct val="95000"/>
                        <a:buFont typeface="Wingdings" panose="05000000000000000000" pitchFamily="2" charset="2"/>
                        <a:defRPr sz="1400" b="1">
                          <a:solidFill>
                            <a:schemeClr val="tx1"/>
                          </a:solidFill>
                          <a:latin typeface="Arial" panose="020B0604020202020204" pitchFamily="34" charset="0"/>
                        </a:defRPr>
                      </a:lvl4pPr>
                      <a:lvl5pPr marL="2057400" indent="-228600" eaLnBrk="0" hangingPunct="0">
                        <a:spcBef>
                          <a:spcPct val="20000"/>
                        </a:spcBef>
                        <a:buClr>
                          <a:srgbClr val="215383"/>
                        </a:buClr>
                        <a:buSzPct val="95000"/>
                        <a:buFont typeface="Wingdings" panose="05000000000000000000" pitchFamily="2" charset="2"/>
                        <a:defRPr sz="12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defRPr sz="12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C00000"/>
                          </a:solidFill>
                          <a:effectLst/>
                          <a:latin typeface="Tahoma" panose="020B0604030504040204" pitchFamily="34" charset="0"/>
                          <a:ea typeface="宋体" panose="02010600030101010101" pitchFamily="2" charset="-122"/>
                        </a:rPr>
                        <a:t>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5442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基本事实</a:t>
            </a:r>
          </a:p>
        </p:txBody>
      </p:sp>
      <p:sp>
        <p:nvSpPr>
          <p:cNvPr id="31" name="文本框 30"/>
          <p:cNvSpPr txBox="1"/>
          <p:nvPr/>
        </p:nvSpPr>
        <p:spPr>
          <a:xfrm>
            <a:off x="2625943" y="2214973"/>
            <a:ext cx="8629096" cy="2261388"/>
          </a:xfrm>
          <a:prstGeom prst="rect">
            <a:avLst/>
          </a:prstGeom>
          <a:noFill/>
        </p:spPr>
        <p:txBody>
          <a:bodyPr wrap="square">
            <a:spAutoFit/>
          </a:bodyPr>
          <a:lstStyle/>
          <a:p>
            <a:pPr>
              <a:lnSpc>
                <a:spcPct val="150000"/>
              </a:lnSpc>
              <a:spcBef>
                <a:spcPts val="600"/>
              </a:spcBef>
              <a:spcAft>
                <a:spcPts val="600"/>
              </a:spcAft>
            </a:pPr>
            <a:r>
              <a:rPr lang="zh-CN" altLang="en-US" sz="2800" dirty="0"/>
              <a:t>如果一个系统在安全状态，就没有死锁</a:t>
            </a:r>
          </a:p>
          <a:p>
            <a:pPr>
              <a:lnSpc>
                <a:spcPct val="150000"/>
              </a:lnSpc>
              <a:spcBef>
                <a:spcPts val="600"/>
              </a:spcBef>
              <a:spcAft>
                <a:spcPts val="600"/>
              </a:spcAft>
            </a:pPr>
            <a:r>
              <a:rPr lang="zh-CN" altLang="en-US" sz="2800" dirty="0"/>
              <a:t>如果一个系统不是处于安全状态，就有可能死锁</a:t>
            </a:r>
          </a:p>
          <a:p>
            <a:pPr>
              <a:lnSpc>
                <a:spcPct val="150000"/>
              </a:lnSpc>
              <a:spcBef>
                <a:spcPts val="600"/>
              </a:spcBef>
              <a:spcAft>
                <a:spcPts val="600"/>
              </a:spcAft>
            </a:pPr>
            <a:r>
              <a:rPr lang="zh-CN" altLang="en-US" sz="2800" dirty="0">
                <a:solidFill>
                  <a:srgbClr val="FF0000"/>
                </a:solidFill>
              </a:rPr>
              <a:t>死锁避免 </a:t>
            </a:r>
            <a:r>
              <a:rPr lang="en-US" altLang="zh-CN" sz="2800" dirty="0">
                <a:solidFill>
                  <a:srgbClr val="FF0000"/>
                </a:solidFill>
                <a:sym typeface="Symbol" panose="05050102010706020507" pitchFamily="18" charset="2"/>
              </a:rPr>
              <a:t></a:t>
            </a:r>
            <a:r>
              <a:rPr lang="zh-CN" altLang="en-US" sz="2800" dirty="0">
                <a:solidFill>
                  <a:srgbClr val="FF0000"/>
                </a:solidFill>
              </a:rPr>
              <a:t> 确保系统永远不会进入不安全状态</a:t>
            </a:r>
          </a:p>
        </p:txBody>
      </p:sp>
      <p:sp>
        <p:nvSpPr>
          <p:cNvPr id="4" name="îSļiḓè"/>
          <p:cNvSpPr/>
          <p:nvPr/>
        </p:nvSpPr>
        <p:spPr>
          <a:xfrm>
            <a:off x="1758169" y="2262394"/>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 name="íṥḻîḓe"/>
          <p:cNvSpPr/>
          <p:nvPr/>
        </p:nvSpPr>
        <p:spPr>
          <a:xfrm>
            <a:off x="1778883" y="3910404"/>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 name="îşļiḓè"/>
          <p:cNvSpPr/>
          <p:nvPr/>
        </p:nvSpPr>
        <p:spPr>
          <a:xfrm>
            <a:off x="1778883" y="3086399"/>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îṡḷíďe"/>
          <p:cNvSpPr/>
          <p:nvPr/>
        </p:nvSpPr>
        <p:spPr>
          <a:xfrm>
            <a:off x="1948424" y="2458532"/>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8" name="íSlíḋe"/>
          <p:cNvSpPr/>
          <p:nvPr/>
        </p:nvSpPr>
        <p:spPr>
          <a:xfrm>
            <a:off x="1969137" y="3308416"/>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9" name="ïśḷïḓe"/>
          <p:cNvSpPr/>
          <p:nvPr/>
        </p:nvSpPr>
        <p:spPr>
          <a:xfrm>
            <a:off x="1998076" y="4099864"/>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安全、不安全、死锁状态空间</a:t>
            </a:r>
          </a:p>
        </p:txBody>
      </p:sp>
      <p:pic>
        <p:nvPicPr>
          <p:cNvPr id="34"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10608" t="1381" r="10387" b="829"/>
          <a:stretch>
            <a:fillRect/>
          </a:stretch>
        </p:blipFill>
        <p:spPr bwMode="auto">
          <a:xfrm>
            <a:off x="3014707" y="1303139"/>
            <a:ext cx="6324601" cy="46970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银行家算法</a:t>
            </a:r>
          </a:p>
        </p:txBody>
      </p:sp>
      <p:grpSp>
        <p:nvGrpSpPr>
          <p:cNvPr id="4" name="2176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54015" y="1749079"/>
            <a:ext cx="10998334" cy="3683472"/>
            <a:chOff x="673099" y="1929384"/>
            <a:chExt cx="10998334" cy="3683472"/>
          </a:xfrm>
        </p:grpSpPr>
        <p:sp>
          <p:nvSpPr>
            <p:cNvPr id="5" name="ïsḷîḋê"/>
            <p:cNvSpPr/>
            <p:nvPr/>
          </p:nvSpPr>
          <p:spPr>
            <a:xfrm>
              <a:off x="673100" y="1929384"/>
              <a:ext cx="10845800" cy="2125980"/>
            </a:xfrm>
            <a:prstGeom prst="rightArrow">
              <a:avLst>
                <a:gd name="adj1" fmla="val 50000"/>
                <a:gd name="adj2" fmla="val 422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6" name="ïṩḻíḑe"/>
            <p:cNvSpPr/>
            <p:nvPr/>
          </p:nvSpPr>
          <p:spPr>
            <a:xfrm rot="2700000">
              <a:off x="1148317" y="2189617"/>
              <a:ext cx="1605516" cy="1605516"/>
            </a:xfrm>
            <a:custGeom>
              <a:avLst/>
              <a:gdLst>
                <a:gd name="connsiteX0" fmla="*/ 135628 w 1605516"/>
                <a:gd name="connsiteY0" fmla="*/ 135628 h 1605516"/>
                <a:gd name="connsiteX1" fmla="*/ 463063 w 1605516"/>
                <a:gd name="connsiteY1" fmla="*/ 0 h 1605516"/>
                <a:gd name="connsiteX2" fmla="*/ 1142453 w 1605516"/>
                <a:gd name="connsiteY2" fmla="*/ 0 h 1605516"/>
                <a:gd name="connsiteX3" fmla="*/ 1605516 w 1605516"/>
                <a:gd name="connsiteY3" fmla="*/ 463063 h 1605516"/>
                <a:gd name="connsiteX4" fmla="*/ 1605516 w 1605516"/>
                <a:gd name="connsiteY4" fmla="*/ 1142453 h 1605516"/>
                <a:gd name="connsiteX5" fmla="*/ 1142453 w 1605516"/>
                <a:gd name="connsiteY5" fmla="*/ 1605516 h 1605516"/>
                <a:gd name="connsiteX6" fmla="*/ 463063 w 1605516"/>
                <a:gd name="connsiteY6" fmla="*/ 1605516 h 1605516"/>
                <a:gd name="connsiteX7" fmla="*/ 282818 w 1605516"/>
                <a:gd name="connsiteY7" fmla="*/ 1569126 h 1605516"/>
                <a:gd name="connsiteX8" fmla="*/ 247355 w 1605516"/>
                <a:gd name="connsiteY8" fmla="*/ 1549878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637 w 1605516"/>
                <a:gd name="connsiteY14" fmla="*/ 1358159 h 1605516"/>
                <a:gd name="connsiteX15" fmla="*/ 36390 w 1605516"/>
                <a:gd name="connsiteY15" fmla="*/ 1322698 h 1605516"/>
                <a:gd name="connsiteX16" fmla="*/ 0 w 1605516"/>
                <a:gd name="connsiteY16" fmla="*/ 1142453 h 1605516"/>
                <a:gd name="connsiteX17" fmla="*/ 0 w 1605516"/>
                <a:gd name="connsiteY17" fmla="*/ 463063 h 1605516"/>
                <a:gd name="connsiteX18" fmla="*/ 135628 w 1605516"/>
                <a:gd name="connsiteY18" fmla="*/ 135628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628" y="135628"/>
                  </a:moveTo>
                  <a:cubicBezTo>
                    <a:pt x="219426" y="51830"/>
                    <a:pt x="335192" y="0"/>
                    <a:pt x="463063" y="0"/>
                  </a:cubicBezTo>
                  <a:lnTo>
                    <a:pt x="1142453" y="0"/>
                  </a:lnTo>
                  <a:cubicBezTo>
                    <a:pt x="1398196" y="0"/>
                    <a:pt x="1605516" y="207320"/>
                    <a:pt x="1605516" y="463063"/>
                  </a:cubicBezTo>
                  <a:lnTo>
                    <a:pt x="1605516" y="1142453"/>
                  </a:lnTo>
                  <a:cubicBezTo>
                    <a:pt x="1605516" y="1398196"/>
                    <a:pt x="1398196" y="1605516"/>
                    <a:pt x="1142453" y="1605516"/>
                  </a:cubicBezTo>
                  <a:lnTo>
                    <a:pt x="463063" y="1605516"/>
                  </a:lnTo>
                  <a:cubicBezTo>
                    <a:pt x="399127" y="1605516"/>
                    <a:pt x="338218" y="1592559"/>
                    <a:pt x="282818" y="1569126"/>
                  </a:cubicBezTo>
                  <a:lnTo>
                    <a:pt x="247355" y="1549878"/>
                  </a:lnTo>
                  <a:lnTo>
                    <a:pt x="706898" y="1090334"/>
                  </a:lnTo>
                  <a:lnTo>
                    <a:pt x="802757" y="1186193"/>
                  </a:lnTo>
                  <a:lnTo>
                    <a:pt x="802757" y="802757"/>
                  </a:lnTo>
                  <a:lnTo>
                    <a:pt x="419322" y="802757"/>
                  </a:lnTo>
                  <a:lnTo>
                    <a:pt x="515181" y="898616"/>
                  </a:lnTo>
                  <a:lnTo>
                    <a:pt x="55637" y="1358159"/>
                  </a:lnTo>
                  <a:lnTo>
                    <a:pt x="36390" y="1322698"/>
                  </a:lnTo>
                  <a:cubicBezTo>
                    <a:pt x="12957" y="1267298"/>
                    <a:pt x="0" y="1206389"/>
                    <a:pt x="0" y="1142453"/>
                  </a:cubicBezTo>
                  <a:lnTo>
                    <a:pt x="0" y="463063"/>
                  </a:lnTo>
                  <a:cubicBezTo>
                    <a:pt x="0" y="335192"/>
                    <a:pt x="51830" y="219426"/>
                    <a:pt x="135628" y="1356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7" name="is1íḑe"/>
            <p:cNvSpPr/>
            <p:nvPr/>
          </p:nvSpPr>
          <p:spPr>
            <a:xfrm rot="2700000">
              <a:off x="3911600" y="2189617"/>
              <a:ext cx="1605516" cy="1605516"/>
            </a:xfrm>
            <a:custGeom>
              <a:avLst/>
              <a:gdLst>
                <a:gd name="connsiteX0" fmla="*/ 135459 w 1605516"/>
                <a:gd name="connsiteY0" fmla="*/ 135459 h 1605516"/>
                <a:gd name="connsiteX1" fmla="*/ 462485 w 1605516"/>
                <a:gd name="connsiteY1" fmla="*/ 0 h 1605516"/>
                <a:gd name="connsiteX2" fmla="*/ 1143031 w 1605516"/>
                <a:gd name="connsiteY2" fmla="*/ 0 h 1605516"/>
                <a:gd name="connsiteX3" fmla="*/ 1605516 w 1605516"/>
                <a:gd name="connsiteY3" fmla="*/ 462485 h 1605516"/>
                <a:gd name="connsiteX4" fmla="*/ 1605516 w 1605516"/>
                <a:gd name="connsiteY4" fmla="*/ 1143031 h 1605516"/>
                <a:gd name="connsiteX5" fmla="*/ 1143031 w 1605516"/>
                <a:gd name="connsiteY5" fmla="*/ 1605516 h 1605516"/>
                <a:gd name="connsiteX6" fmla="*/ 462485 w 1605516"/>
                <a:gd name="connsiteY6" fmla="*/ 1605516 h 1605516"/>
                <a:gd name="connsiteX7" fmla="*/ 282465 w 1605516"/>
                <a:gd name="connsiteY7" fmla="*/ 1569172 h 1605516"/>
                <a:gd name="connsiteX8" fmla="*/ 247202 w 1605516"/>
                <a:gd name="connsiteY8" fmla="*/ 1550031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84 w 1605516"/>
                <a:gd name="connsiteY14" fmla="*/ 1358313 h 1605516"/>
                <a:gd name="connsiteX15" fmla="*/ 36345 w 1605516"/>
                <a:gd name="connsiteY15" fmla="*/ 1323051 h 1605516"/>
                <a:gd name="connsiteX16" fmla="*/ 0 w 1605516"/>
                <a:gd name="connsiteY16" fmla="*/ 1143031 h 1605516"/>
                <a:gd name="connsiteX17" fmla="*/ 0 w 1605516"/>
                <a:gd name="connsiteY17" fmla="*/ 462485 h 1605516"/>
                <a:gd name="connsiteX18" fmla="*/ 135459 w 1605516"/>
                <a:gd name="connsiteY18" fmla="*/ 135459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59" y="135459"/>
                  </a:moveTo>
                  <a:cubicBezTo>
                    <a:pt x="219152" y="51765"/>
                    <a:pt x="334773" y="0"/>
                    <a:pt x="462485" y="0"/>
                  </a:cubicBezTo>
                  <a:lnTo>
                    <a:pt x="1143031" y="0"/>
                  </a:lnTo>
                  <a:cubicBezTo>
                    <a:pt x="1398454" y="0"/>
                    <a:pt x="1605516" y="207062"/>
                    <a:pt x="1605516" y="462485"/>
                  </a:cubicBezTo>
                  <a:lnTo>
                    <a:pt x="1605516" y="1143031"/>
                  </a:lnTo>
                  <a:cubicBezTo>
                    <a:pt x="1605516" y="1398454"/>
                    <a:pt x="1398454" y="1605516"/>
                    <a:pt x="1143031" y="1605516"/>
                  </a:cubicBezTo>
                  <a:lnTo>
                    <a:pt x="462485" y="1605516"/>
                  </a:lnTo>
                  <a:cubicBezTo>
                    <a:pt x="398629" y="1605516"/>
                    <a:pt x="337796" y="1592575"/>
                    <a:pt x="282465" y="1569172"/>
                  </a:cubicBezTo>
                  <a:lnTo>
                    <a:pt x="247202" y="1550031"/>
                  </a:lnTo>
                  <a:lnTo>
                    <a:pt x="706898" y="1090334"/>
                  </a:lnTo>
                  <a:lnTo>
                    <a:pt x="802757" y="1186193"/>
                  </a:lnTo>
                  <a:lnTo>
                    <a:pt x="802757" y="802757"/>
                  </a:lnTo>
                  <a:lnTo>
                    <a:pt x="419322" y="802757"/>
                  </a:lnTo>
                  <a:lnTo>
                    <a:pt x="515181" y="898616"/>
                  </a:lnTo>
                  <a:lnTo>
                    <a:pt x="55484" y="1358313"/>
                  </a:lnTo>
                  <a:lnTo>
                    <a:pt x="36345" y="1323051"/>
                  </a:lnTo>
                  <a:cubicBezTo>
                    <a:pt x="12941" y="1267720"/>
                    <a:pt x="0" y="1206887"/>
                    <a:pt x="0" y="1143031"/>
                  </a:cubicBezTo>
                  <a:lnTo>
                    <a:pt x="0" y="462485"/>
                  </a:lnTo>
                  <a:cubicBezTo>
                    <a:pt x="0" y="334773"/>
                    <a:pt x="51765" y="219152"/>
                    <a:pt x="135459" y="135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8" name="íṡ1ïḋé"/>
            <p:cNvSpPr/>
            <p:nvPr/>
          </p:nvSpPr>
          <p:spPr>
            <a:xfrm rot="2700000">
              <a:off x="6674883"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7 w 1605516"/>
                <a:gd name="connsiteY7" fmla="*/ 1569179 h 1605516"/>
                <a:gd name="connsiteX8" fmla="*/ 247177 w 1605516"/>
                <a:gd name="connsiteY8" fmla="*/ 1550057 h 1605516"/>
                <a:gd name="connsiteX9" fmla="*/ 706899 w 1605516"/>
                <a:gd name="connsiteY9" fmla="*/ 1090335 h 1605516"/>
                <a:gd name="connsiteX10" fmla="*/ 802758 w 1605516"/>
                <a:gd name="connsiteY10" fmla="*/ 1186194 h 1605516"/>
                <a:gd name="connsiteX11" fmla="*/ 802758 w 1605516"/>
                <a:gd name="connsiteY11" fmla="*/ 802758 h 1605516"/>
                <a:gd name="connsiteX12" fmla="*/ 419322 w 1605516"/>
                <a:gd name="connsiteY12" fmla="*/ 802758 h 1605516"/>
                <a:gd name="connsiteX13" fmla="*/ 515181 w 1605516"/>
                <a:gd name="connsiteY13" fmla="*/ 898617 h 1605516"/>
                <a:gd name="connsiteX14" fmla="*/ 55459 w 1605516"/>
                <a:gd name="connsiteY14" fmla="*/ 1358339 h 1605516"/>
                <a:gd name="connsiteX15" fmla="*/ 36337 w 1605516"/>
                <a:gd name="connsiteY15" fmla="*/ 1323109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6" y="1605516"/>
                    <a:pt x="337726" y="1592577"/>
                    <a:pt x="282407" y="1569179"/>
                  </a:cubicBezTo>
                  <a:lnTo>
                    <a:pt x="247177" y="1550057"/>
                  </a:lnTo>
                  <a:lnTo>
                    <a:pt x="706899" y="1090335"/>
                  </a:lnTo>
                  <a:lnTo>
                    <a:pt x="802758" y="1186194"/>
                  </a:lnTo>
                  <a:lnTo>
                    <a:pt x="802758" y="802758"/>
                  </a:lnTo>
                  <a:lnTo>
                    <a:pt x="419322" y="802758"/>
                  </a:lnTo>
                  <a:lnTo>
                    <a:pt x="515181" y="898617"/>
                  </a:lnTo>
                  <a:lnTo>
                    <a:pt x="55459" y="1358339"/>
                  </a:lnTo>
                  <a:lnTo>
                    <a:pt x="36337" y="1323109"/>
                  </a:lnTo>
                  <a:cubicBezTo>
                    <a:pt x="12939" y="1267790"/>
                    <a:pt x="0" y="1206970"/>
                    <a:pt x="0" y="1143127"/>
                  </a:cubicBezTo>
                  <a:lnTo>
                    <a:pt x="0" y="462389"/>
                  </a:lnTo>
                  <a:cubicBezTo>
                    <a:pt x="0" y="334704"/>
                    <a:pt x="51755" y="219107"/>
                    <a:pt x="135431" y="1354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9" name="îṡlíḓè"/>
            <p:cNvSpPr/>
            <p:nvPr/>
          </p:nvSpPr>
          <p:spPr>
            <a:xfrm rot="2700000">
              <a:off x="9438167"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6 w 1605516"/>
                <a:gd name="connsiteY7" fmla="*/ 1569179 h 1605516"/>
                <a:gd name="connsiteX8" fmla="*/ 247176 w 1605516"/>
                <a:gd name="connsiteY8" fmla="*/ 1550057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59 w 1605516"/>
                <a:gd name="connsiteY14" fmla="*/ 1358338 h 1605516"/>
                <a:gd name="connsiteX15" fmla="*/ 36337 w 1605516"/>
                <a:gd name="connsiteY15" fmla="*/ 1323110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7" y="1605516"/>
                    <a:pt x="337726" y="1592577"/>
                    <a:pt x="282406" y="1569179"/>
                  </a:cubicBezTo>
                  <a:lnTo>
                    <a:pt x="247176" y="1550057"/>
                  </a:lnTo>
                  <a:lnTo>
                    <a:pt x="706898" y="1090334"/>
                  </a:lnTo>
                  <a:lnTo>
                    <a:pt x="802757" y="1186193"/>
                  </a:lnTo>
                  <a:lnTo>
                    <a:pt x="802757" y="802757"/>
                  </a:lnTo>
                  <a:lnTo>
                    <a:pt x="419322" y="802757"/>
                  </a:lnTo>
                  <a:lnTo>
                    <a:pt x="515181" y="898616"/>
                  </a:lnTo>
                  <a:lnTo>
                    <a:pt x="55459" y="1358338"/>
                  </a:lnTo>
                  <a:lnTo>
                    <a:pt x="36337" y="1323110"/>
                  </a:lnTo>
                  <a:cubicBezTo>
                    <a:pt x="12939" y="1267790"/>
                    <a:pt x="0" y="1206969"/>
                    <a:pt x="0" y="1143127"/>
                  </a:cubicBezTo>
                  <a:lnTo>
                    <a:pt x="0" y="462389"/>
                  </a:lnTo>
                  <a:cubicBezTo>
                    <a:pt x="0" y="334704"/>
                    <a:pt x="51755" y="219107"/>
                    <a:pt x="135431" y="13543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1" name="isľîdê"/>
            <p:cNvSpPr txBox="1"/>
            <p:nvPr/>
          </p:nvSpPr>
          <p:spPr>
            <a:xfrm>
              <a:off x="673099" y="4123968"/>
              <a:ext cx="2598408"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针对资源有多个实例</a:t>
              </a:r>
            </a:p>
          </p:txBody>
        </p:sp>
        <p:sp>
          <p:nvSpPr>
            <p:cNvPr id="15" name="îṣḻidé"/>
            <p:cNvSpPr txBox="1"/>
            <p:nvPr/>
          </p:nvSpPr>
          <p:spPr>
            <a:xfrm>
              <a:off x="19606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16" name="ïŝ1ïḋè"/>
            <p:cNvSpPr txBox="1"/>
            <p:nvPr/>
          </p:nvSpPr>
          <p:spPr>
            <a:xfrm>
              <a:off x="4741597"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17" name="í$lîdé"/>
            <p:cNvSpPr txBox="1"/>
            <p:nvPr/>
          </p:nvSpPr>
          <p:spPr>
            <a:xfrm>
              <a:off x="7522530"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18" name="išḻïďè"/>
            <p:cNvSpPr txBox="1"/>
            <p:nvPr/>
          </p:nvSpPr>
          <p:spPr>
            <a:xfrm>
              <a:off x="103034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19" name="isľîdê"/>
            <p:cNvSpPr txBox="1"/>
            <p:nvPr/>
          </p:nvSpPr>
          <p:spPr>
            <a:xfrm>
              <a:off x="3458154" y="4151140"/>
              <a:ext cx="2391476" cy="1364646"/>
            </a:xfrm>
            <a:prstGeom prst="rect">
              <a:avLst/>
            </a:prstGeom>
            <a:noFill/>
            <a:ln>
              <a:noFill/>
            </a:ln>
          </p:spPr>
          <p:txBody>
            <a:bodyPr wrap="square" lIns="91440" tIns="45720" rIns="91440" bIns="45720" anchor="t" anchorCtr="0">
              <a:noAutofit/>
            </a:bodyPr>
            <a:lstStyle/>
            <a:p>
              <a:pPr marL="342900" lvl="1" indent="-342900">
                <a:lnSpc>
                  <a:spcPct val="120000"/>
                </a:lnSpc>
                <a:buClr>
                  <a:srgbClr val="FF0000"/>
                </a:buClr>
                <a:buFont typeface="Wingdings" panose="05000000000000000000" pitchFamily="2" charset="2"/>
                <a:buChar char="Ø"/>
              </a:pPr>
              <a:r>
                <a:rPr lang="zh-CN" altLang="en-US" sz="2400" dirty="0"/>
                <a:t>每一个进程必须事先声明使用的最大量</a:t>
              </a:r>
            </a:p>
          </p:txBody>
        </p:sp>
        <p:sp>
          <p:nvSpPr>
            <p:cNvPr id="21" name="isľîdê"/>
            <p:cNvSpPr txBox="1"/>
            <p:nvPr/>
          </p:nvSpPr>
          <p:spPr>
            <a:xfrm>
              <a:off x="6212001" y="4199928"/>
              <a:ext cx="2391476" cy="1074910"/>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400" dirty="0"/>
                <a:t>当一个进程请求资源，它可能要等待</a:t>
              </a:r>
            </a:p>
          </p:txBody>
        </p:sp>
        <p:sp>
          <p:nvSpPr>
            <p:cNvPr id="22" name="isľîdê"/>
            <p:cNvSpPr txBox="1"/>
            <p:nvPr/>
          </p:nvSpPr>
          <p:spPr>
            <a:xfrm>
              <a:off x="8965848" y="4151140"/>
              <a:ext cx="2705585"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400" dirty="0"/>
                <a:t>当一个进程得到所有的资源，它必须在有限的时间释放它们</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银行家算法的数据结构 </a:t>
            </a:r>
          </a:p>
        </p:txBody>
      </p:sp>
      <p:sp>
        <p:nvSpPr>
          <p:cNvPr id="31" name="文本框 30"/>
          <p:cNvSpPr txBox="1"/>
          <p:nvPr/>
        </p:nvSpPr>
        <p:spPr>
          <a:xfrm>
            <a:off x="1334610" y="2174629"/>
            <a:ext cx="10339526" cy="3390095"/>
          </a:xfrm>
          <a:prstGeom prst="rect">
            <a:avLst/>
          </a:prstGeom>
          <a:noFill/>
        </p:spPr>
        <p:txBody>
          <a:bodyPr wrap="square">
            <a:spAutoFit/>
          </a:bodyPr>
          <a:lstStyle/>
          <a:p>
            <a:pPr>
              <a:lnSpc>
                <a:spcPct val="123000"/>
              </a:lnSpc>
              <a:spcBef>
                <a:spcPts val="600"/>
              </a:spcBef>
              <a:spcAft>
                <a:spcPts val="600"/>
              </a:spcAft>
            </a:pPr>
            <a:r>
              <a:rPr lang="en-US" altLang="zh-CN" sz="2400" dirty="0">
                <a:solidFill>
                  <a:schemeClr val="accent4">
                    <a:lumMod val="60000"/>
                    <a:lumOff val="40000"/>
                  </a:schemeClr>
                </a:solidFill>
              </a:rPr>
              <a:t>Available:  </a:t>
            </a:r>
            <a:r>
              <a:rPr lang="zh-CN" altLang="en-US" sz="2400" dirty="0"/>
              <a:t>长度为 </a:t>
            </a:r>
            <a:r>
              <a:rPr lang="en-US" altLang="zh-CN" sz="2400" dirty="0"/>
              <a:t>m</a:t>
            </a:r>
            <a:r>
              <a:rPr lang="zh-CN" altLang="en-US" sz="2400" dirty="0"/>
              <a:t>的向量。 如果</a:t>
            </a:r>
            <a:r>
              <a:rPr lang="en-US" altLang="zh-CN" sz="2400" dirty="0"/>
              <a:t>available[j]=k,</a:t>
            </a:r>
            <a:r>
              <a:rPr lang="zh-CN" altLang="en-US" sz="2400" dirty="0"/>
              <a:t>那么资源</a:t>
            </a:r>
            <a:r>
              <a:rPr lang="en-US" altLang="zh-CN" sz="2400" dirty="0" err="1"/>
              <a:t>Rj</a:t>
            </a:r>
            <a:r>
              <a:rPr lang="zh-CN" altLang="en-US" sz="2400" dirty="0"/>
              <a:t>有</a:t>
            </a:r>
            <a:r>
              <a:rPr lang="en-US" altLang="zh-CN" sz="2400" dirty="0"/>
              <a:t>k</a:t>
            </a:r>
            <a:r>
              <a:rPr lang="zh-CN" altLang="en-US" sz="2400" dirty="0"/>
              <a:t>个实例有效</a:t>
            </a:r>
          </a:p>
          <a:p>
            <a:pPr>
              <a:lnSpc>
                <a:spcPct val="123000"/>
              </a:lnSpc>
              <a:spcBef>
                <a:spcPts val="600"/>
              </a:spcBef>
              <a:spcAft>
                <a:spcPts val="600"/>
              </a:spcAft>
            </a:pPr>
            <a:r>
              <a:rPr lang="en-US" altLang="zh-CN" sz="2400" dirty="0">
                <a:solidFill>
                  <a:schemeClr val="accent4">
                    <a:lumMod val="60000"/>
                    <a:lumOff val="40000"/>
                  </a:schemeClr>
                </a:solidFill>
              </a:rPr>
              <a:t>Max: </a:t>
            </a:r>
            <a:r>
              <a:rPr lang="en-US" altLang="zh-CN" sz="2400" dirty="0"/>
              <a:t>n x m </a:t>
            </a:r>
            <a:r>
              <a:rPr lang="zh-CN" altLang="en-US" sz="2400" dirty="0"/>
              <a:t>矩阵。 如果</a:t>
            </a:r>
            <a:r>
              <a:rPr lang="en-US" altLang="zh-CN" sz="2400" dirty="0"/>
              <a:t>Max[</a:t>
            </a:r>
            <a:r>
              <a:rPr lang="en-US" altLang="zh-CN" sz="2400" dirty="0" err="1"/>
              <a:t>i,j</a:t>
            </a:r>
            <a:r>
              <a:rPr lang="en-US" altLang="zh-CN" sz="2400" dirty="0"/>
              <a:t>]=k,</a:t>
            </a:r>
            <a:r>
              <a:rPr lang="zh-CN" altLang="en-US" sz="2400" dirty="0"/>
              <a:t>那么进程</a:t>
            </a:r>
            <a:r>
              <a:rPr lang="en-US" altLang="zh-CN" sz="2400" dirty="0"/>
              <a:t>Pi</a:t>
            </a:r>
            <a:r>
              <a:rPr lang="zh-CN" altLang="en-US" sz="2400" dirty="0"/>
              <a:t>可以最多请求资源</a:t>
            </a:r>
            <a:r>
              <a:rPr lang="en-US" altLang="zh-CN" sz="2400" dirty="0" err="1"/>
              <a:t>Rj</a:t>
            </a:r>
            <a:r>
              <a:rPr lang="zh-CN" altLang="en-US" sz="2400" dirty="0"/>
              <a:t>的</a:t>
            </a:r>
            <a:r>
              <a:rPr lang="en-US" altLang="zh-CN" sz="2400" dirty="0"/>
              <a:t>k</a:t>
            </a:r>
            <a:r>
              <a:rPr lang="zh-CN" altLang="en-US" sz="2400" dirty="0"/>
              <a:t>个实例</a:t>
            </a:r>
          </a:p>
          <a:p>
            <a:pPr>
              <a:lnSpc>
                <a:spcPct val="123000"/>
              </a:lnSpc>
              <a:spcBef>
                <a:spcPts val="600"/>
              </a:spcBef>
              <a:spcAft>
                <a:spcPts val="600"/>
              </a:spcAft>
            </a:pPr>
            <a:r>
              <a:rPr lang="en-US" altLang="zh-CN" sz="2400" dirty="0">
                <a:solidFill>
                  <a:schemeClr val="accent4">
                    <a:lumMod val="60000"/>
                    <a:lumOff val="40000"/>
                  </a:schemeClr>
                </a:solidFill>
              </a:rPr>
              <a:t>Allocation:  </a:t>
            </a:r>
            <a:r>
              <a:rPr lang="en-US" altLang="zh-CN" sz="2400" dirty="0"/>
              <a:t>n x m </a:t>
            </a:r>
            <a:r>
              <a:rPr lang="zh-CN" altLang="en-US" sz="2400" dirty="0"/>
              <a:t>矩阵。 如果</a:t>
            </a:r>
            <a:r>
              <a:rPr lang="en-US" altLang="zh-CN" sz="2400" dirty="0"/>
              <a:t>Allocation[</a:t>
            </a:r>
            <a:r>
              <a:rPr lang="en-US" altLang="zh-CN" sz="2400" dirty="0" err="1"/>
              <a:t>i,j</a:t>
            </a:r>
            <a:r>
              <a:rPr lang="en-US" altLang="zh-CN" sz="2400" dirty="0"/>
              <a:t>]=k,</a:t>
            </a:r>
            <a:r>
              <a:rPr lang="zh-CN" altLang="en-US" sz="2400" dirty="0"/>
              <a:t>那么进程</a:t>
            </a:r>
            <a:r>
              <a:rPr lang="en-US" altLang="zh-CN" sz="2400" dirty="0" err="1"/>
              <a:t>Pj</a:t>
            </a:r>
            <a:r>
              <a:rPr lang="zh-CN" altLang="en-US" sz="2400" dirty="0"/>
              <a:t>当前分配了</a:t>
            </a:r>
            <a:r>
              <a:rPr lang="en-US" altLang="zh-CN" sz="2400" dirty="0"/>
              <a:t>k</a:t>
            </a:r>
            <a:r>
              <a:rPr lang="zh-CN" altLang="en-US" sz="2400" dirty="0"/>
              <a:t>个资源</a:t>
            </a:r>
            <a:r>
              <a:rPr lang="en-US" altLang="zh-CN" sz="2400" dirty="0" err="1"/>
              <a:t>Rj</a:t>
            </a:r>
            <a:r>
              <a:rPr lang="zh-CN" altLang="en-US" sz="2400" dirty="0"/>
              <a:t>的实例</a:t>
            </a:r>
          </a:p>
          <a:p>
            <a:pPr>
              <a:lnSpc>
                <a:spcPct val="123000"/>
              </a:lnSpc>
              <a:spcBef>
                <a:spcPts val="600"/>
              </a:spcBef>
              <a:spcAft>
                <a:spcPts val="600"/>
              </a:spcAft>
            </a:pPr>
            <a:r>
              <a:rPr lang="en-US" altLang="zh-CN" sz="2400" dirty="0">
                <a:solidFill>
                  <a:schemeClr val="accent4">
                    <a:lumMod val="60000"/>
                    <a:lumOff val="40000"/>
                  </a:schemeClr>
                </a:solidFill>
              </a:rPr>
              <a:t>Need:  </a:t>
            </a:r>
            <a:r>
              <a:rPr lang="en-US" altLang="zh-CN" sz="2400" dirty="0"/>
              <a:t>n x m </a:t>
            </a:r>
            <a:r>
              <a:rPr lang="zh-CN" altLang="en-US" sz="2400" dirty="0"/>
              <a:t>矩阵。如果</a:t>
            </a:r>
            <a:r>
              <a:rPr lang="en-US" altLang="zh-CN" sz="2400" dirty="0"/>
              <a:t>Need[</a:t>
            </a:r>
            <a:r>
              <a:rPr lang="en-US" altLang="zh-CN" sz="2400" dirty="0" err="1"/>
              <a:t>i,j</a:t>
            </a:r>
            <a:r>
              <a:rPr lang="en-US" altLang="zh-CN" sz="2400" dirty="0"/>
              <a:t>]=k,</a:t>
            </a:r>
            <a:r>
              <a:rPr lang="zh-CN" altLang="en-US" sz="2400" dirty="0"/>
              <a:t>那么进程</a:t>
            </a:r>
            <a:r>
              <a:rPr lang="en-US" altLang="zh-CN" sz="2400" dirty="0" err="1"/>
              <a:t>Pj</a:t>
            </a:r>
            <a:r>
              <a:rPr lang="zh-CN" altLang="en-US" sz="2400" dirty="0"/>
              <a:t>还需要</a:t>
            </a:r>
            <a:r>
              <a:rPr lang="en-US" altLang="zh-CN" sz="2400" dirty="0"/>
              <a:t>k</a:t>
            </a:r>
            <a:r>
              <a:rPr lang="zh-CN" altLang="en-US" sz="2400" dirty="0"/>
              <a:t>个资源</a:t>
            </a:r>
            <a:r>
              <a:rPr lang="en-US" altLang="zh-CN" sz="2400" dirty="0" err="1"/>
              <a:t>Rj</a:t>
            </a:r>
            <a:r>
              <a:rPr lang="zh-CN" altLang="en-US" sz="2400" dirty="0"/>
              <a:t>的实例</a:t>
            </a:r>
          </a:p>
          <a:p>
            <a:pPr>
              <a:lnSpc>
                <a:spcPct val="123000"/>
              </a:lnSpc>
              <a:spcBef>
                <a:spcPts val="600"/>
              </a:spcBef>
              <a:spcAft>
                <a:spcPts val="600"/>
              </a:spcAft>
            </a:pPr>
            <a:r>
              <a:rPr lang="zh-CN" altLang="en-US" sz="2400" dirty="0"/>
              <a:t>		</a:t>
            </a:r>
            <a:r>
              <a:rPr lang="en-US" altLang="zh-CN" sz="2400" dirty="0"/>
              <a:t>Need [</a:t>
            </a:r>
            <a:r>
              <a:rPr lang="en-US" altLang="zh-CN" sz="2400" dirty="0" err="1"/>
              <a:t>i,j</a:t>
            </a:r>
            <a:r>
              <a:rPr lang="en-US" altLang="zh-CN" sz="2400" dirty="0"/>
              <a:t>] = Max[</a:t>
            </a:r>
            <a:r>
              <a:rPr lang="en-US" altLang="zh-CN" sz="2400" dirty="0" err="1"/>
              <a:t>i,j</a:t>
            </a:r>
            <a:r>
              <a:rPr lang="en-US" altLang="zh-CN" sz="2400" dirty="0"/>
              <a:t>] – Allocation [</a:t>
            </a:r>
            <a:r>
              <a:rPr lang="en-US" altLang="zh-CN" sz="2400" dirty="0" err="1"/>
              <a:t>i,j</a:t>
            </a:r>
            <a:r>
              <a:rPr lang="en-US" altLang="zh-CN" sz="2400" dirty="0"/>
              <a:t>].</a:t>
            </a:r>
          </a:p>
        </p:txBody>
      </p:sp>
      <p:sp>
        <p:nvSpPr>
          <p:cNvPr id="5" name="文本框 4"/>
          <p:cNvSpPr txBox="1"/>
          <p:nvPr/>
        </p:nvSpPr>
        <p:spPr>
          <a:xfrm>
            <a:off x="669925" y="1524081"/>
            <a:ext cx="6720396" cy="461665"/>
          </a:xfrm>
          <a:prstGeom prst="rect">
            <a:avLst/>
          </a:prstGeom>
          <a:noFill/>
        </p:spPr>
        <p:txBody>
          <a:bodyPr wrap="square">
            <a:spAutoFit/>
          </a:bodyPr>
          <a:lstStyle/>
          <a:p>
            <a:pPr>
              <a:spcBef>
                <a:spcPct val="50000"/>
              </a:spcBef>
            </a:pPr>
            <a:r>
              <a:rPr lang="en-US" altLang="zh-CN" sz="2400" b="1" dirty="0">
                <a:solidFill>
                  <a:srgbClr val="FF0000"/>
                </a:solidFill>
              </a:rPr>
              <a:t>n</a:t>
            </a:r>
            <a:r>
              <a:rPr lang="zh-CN" altLang="en-US" sz="2400" b="1" dirty="0">
                <a:solidFill>
                  <a:srgbClr val="FF0000"/>
                </a:solidFill>
              </a:rPr>
              <a:t>为进程的数目，</a:t>
            </a:r>
            <a:r>
              <a:rPr lang="en-US" altLang="zh-CN" sz="2400" b="1" dirty="0">
                <a:solidFill>
                  <a:srgbClr val="FF0000"/>
                </a:solidFill>
              </a:rPr>
              <a:t>m</a:t>
            </a:r>
            <a:r>
              <a:rPr lang="zh-CN" altLang="en-US" sz="2400" b="1" dirty="0">
                <a:solidFill>
                  <a:srgbClr val="FF0000"/>
                </a:solidFill>
              </a:rPr>
              <a:t>为资源类型的数目</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2174629"/>
            <a:ext cx="527050" cy="527050"/>
          </a:xfrm>
          <a:prstGeom prst="rect">
            <a:avLst/>
          </a:prstGeom>
          <a:ln>
            <a:noFill/>
          </a:ln>
          <a:effectLst>
            <a:softEdge rad="0"/>
          </a:effec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2759769"/>
            <a:ext cx="527050" cy="527050"/>
          </a:xfrm>
          <a:prstGeom prst="rect">
            <a:avLst/>
          </a:prstGeom>
          <a:ln>
            <a:noFill/>
          </a:ln>
          <a:effectLst>
            <a:softEdge rad="0"/>
          </a:effectLst>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3415238"/>
            <a:ext cx="527050" cy="527050"/>
          </a:xfrm>
          <a:prstGeom prst="rect">
            <a:avLst/>
          </a:prstGeom>
          <a:ln>
            <a:noFill/>
          </a:ln>
          <a:effectLst>
            <a:softEdge rad="0"/>
          </a:effectLst>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4433210"/>
            <a:ext cx="527050" cy="527050"/>
          </a:xfrm>
          <a:prstGeom prst="rect">
            <a:avLst/>
          </a:prstGeom>
          <a:ln>
            <a:noFill/>
          </a:ln>
          <a:effectLst>
            <a:softEdge rad="0"/>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银行家算法：是否满足某进程的资源请求</a:t>
            </a:r>
            <a:endParaRPr lang="en-US" altLang="zh-CN" sz="2800" b="1" dirty="0">
              <a:solidFill>
                <a:schemeClr val="bg1"/>
              </a:solidFill>
            </a:endParaRPr>
          </a:p>
        </p:txBody>
      </p:sp>
      <p:sp>
        <p:nvSpPr>
          <p:cNvPr id="31" name="文本框 30"/>
          <p:cNvSpPr txBox="1"/>
          <p:nvPr/>
        </p:nvSpPr>
        <p:spPr>
          <a:xfrm>
            <a:off x="759040" y="1100830"/>
            <a:ext cx="11092649" cy="960584"/>
          </a:xfrm>
          <a:prstGeom prst="rect">
            <a:avLst/>
          </a:prstGeom>
          <a:noFill/>
        </p:spPr>
        <p:txBody>
          <a:bodyPr wrap="square">
            <a:spAutoFit/>
          </a:bodyPr>
          <a:lstStyle/>
          <a:p>
            <a:pPr>
              <a:lnSpc>
                <a:spcPct val="123000"/>
              </a:lnSpc>
              <a:spcBef>
                <a:spcPts val="600"/>
              </a:spcBef>
              <a:spcAft>
                <a:spcPts val="600"/>
              </a:spcAft>
              <a:buFont typeface="Monotype Sorts" pitchFamily="2" charset="2"/>
              <a:buNone/>
            </a:pPr>
            <a:r>
              <a:rPr lang="zh-CN" altLang="en-US" sz="2400" dirty="0">
                <a:latin typeface="+mn-ea"/>
              </a:rPr>
              <a:t> </a:t>
            </a:r>
            <a:r>
              <a:rPr lang="en-US" altLang="zh-CN" sz="2400" dirty="0" err="1">
                <a:solidFill>
                  <a:srgbClr val="FF0000"/>
                </a:solidFill>
                <a:latin typeface="+mn-ea"/>
              </a:rPr>
              <a:t>Request</a:t>
            </a:r>
            <a:r>
              <a:rPr lang="en-US" altLang="zh-CN" sz="2400" baseline="-25000" dirty="0" err="1">
                <a:solidFill>
                  <a:srgbClr val="FF0000"/>
                </a:solidFill>
                <a:latin typeface="+mn-ea"/>
              </a:rPr>
              <a:t>i</a:t>
            </a:r>
            <a:r>
              <a:rPr lang="en-US" altLang="zh-CN" sz="2400" dirty="0">
                <a:solidFill>
                  <a:srgbClr val="FF0000"/>
                </a:solidFill>
                <a:latin typeface="+mn-ea"/>
              </a:rPr>
              <a:t> =</a:t>
            </a:r>
            <a:r>
              <a:rPr lang="zh-CN" altLang="en-US" sz="2400" dirty="0">
                <a:solidFill>
                  <a:srgbClr val="FF0000"/>
                </a:solidFill>
                <a:latin typeface="+mn-ea"/>
              </a:rPr>
              <a:t>进程 </a:t>
            </a:r>
            <a:r>
              <a:rPr lang="en-US" altLang="zh-CN" sz="2400" dirty="0">
                <a:solidFill>
                  <a:srgbClr val="FF0000"/>
                </a:solidFill>
                <a:latin typeface="+mn-ea"/>
              </a:rPr>
              <a:t>P</a:t>
            </a:r>
            <a:r>
              <a:rPr lang="en-US" altLang="zh-CN" sz="2400" baseline="-25000" dirty="0">
                <a:solidFill>
                  <a:srgbClr val="FF0000"/>
                </a:solidFill>
                <a:latin typeface="+mn-ea"/>
              </a:rPr>
              <a:t>i</a:t>
            </a:r>
            <a:r>
              <a:rPr lang="en-US" altLang="zh-CN" sz="2400" dirty="0">
                <a:solidFill>
                  <a:srgbClr val="FF0000"/>
                </a:solidFill>
                <a:latin typeface="+mn-ea"/>
              </a:rPr>
              <a:t> </a:t>
            </a:r>
            <a:r>
              <a:rPr lang="zh-CN" altLang="en-US" sz="2400" dirty="0">
                <a:solidFill>
                  <a:srgbClr val="FF0000"/>
                </a:solidFill>
                <a:latin typeface="+mn-ea"/>
              </a:rPr>
              <a:t>的资源请求向量</a:t>
            </a:r>
            <a:r>
              <a:rPr lang="zh-CN" altLang="en-US" sz="2400" dirty="0">
                <a:latin typeface="+mn-ea"/>
              </a:rPr>
              <a:t>，</a:t>
            </a:r>
            <a:r>
              <a:rPr lang="en-US" altLang="zh-CN" sz="2400" dirty="0">
                <a:latin typeface="+mn-ea"/>
              </a:rPr>
              <a:t> </a:t>
            </a:r>
            <a:r>
              <a:rPr lang="zh-CN" altLang="en-US" sz="2400" dirty="0">
                <a:latin typeface="+mn-ea"/>
              </a:rPr>
              <a:t>如果</a:t>
            </a:r>
            <a:r>
              <a:rPr lang="en-US" altLang="zh-CN" sz="2400" dirty="0" err="1">
                <a:latin typeface="+mn-ea"/>
              </a:rPr>
              <a:t>Request</a:t>
            </a:r>
            <a:r>
              <a:rPr lang="en-US" altLang="zh-CN" sz="2400" baseline="-25000" dirty="0" err="1">
                <a:latin typeface="+mn-ea"/>
              </a:rPr>
              <a:t>i</a:t>
            </a:r>
            <a:r>
              <a:rPr lang="en-US" altLang="zh-CN" sz="2400" baseline="-25000" dirty="0">
                <a:latin typeface="+mn-ea"/>
              </a:rPr>
              <a:t> </a:t>
            </a:r>
            <a:r>
              <a:rPr lang="en-US" altLang="zh-CN" sz="2400" dirty="0">
                <a:latin typeface="+mn-ea"/>
              </a:rPr>
              <a:t>[m] = k </a:t>
            </a:r>
            <a:r>
              <a:rPr lang="zh-CN" altLang="en-US" sz="2400" dirty="0">
                <a:latin typeface="+mn-ea"/>
              </a:rPr>
              <a:t>则进程 </a:t>
            </a:r>
            <a:r>
              <a:rPr lang="en-US" altLang="zh-CN" sz="2400" dirty="0">
                <a:latin typeface="+mn-ea"/>
              </a:rPr>
              <a:t>P</a:t>
            </a:r>
            <a:r>
              <a:rPr lang="en-US" altLang="zh-CN" sz="2400" baseline="-25000" dirty="0">
                <a:latin typeface="+mn-ea"/>
              </a:rPr>
              <a:t>i</a:t>
            </a:r>
            <a:r>
              <a:rPr lang="en-US" altLang="zh-CN" sz="2400" dirty="0">
                <a:latin typeface="+mn-ea"/>
              </a:rPr>
              <a:t> </a:t>
            </a:r>
            <a:r>
              <a:rPr lang="zh-CN" altLang="en-US" sz="2400" dirty="0">
                <a:latin typeface="+mn-ea"/>
              </a:rPr>
              <a:t>想要资源类型为</a:t>
            </a:r>
            <a:r>
              <a:rPr lang="en-US" altLang="zh-CN" sz="2400" dirty="0" err="1">
                <a:latin typeface="+mn-ea"/>
              </a:rPr>
              <a:t>R</a:t>
            </a:r>
            <a:r>
              <a:rPr lang="en-US" altLang="zh-CN" sz="2400" baseline="-25000" dirty="0" err="1">
                <a:latin typeface="+mn-ea"/>
              </a:rPr>
              <a:t>jm</a:t>
            </a:r>
            <a:r>
              <a:rPr lang="zh-CN" altLang="en-US" sz="2400" dirty="0">
                <a:latin typeface="+mn-ea"/>
              </a:rPr>
              <a:t>的</a:t>
            </a:r>
            <a:r>
              <a:rPr lang="en-US" altLang="zh-CN" sz="2400" dirty="0">
                <a:latin typeface="+mn-ea"/>
              </a:rPr>
              <a:t>k</a:t>
            </a:r>
            <a:r>
              <a:rPr lang="zh-CN" altLang="en-US" sz="2400" dirty="0">
                <a:latin typeface="+mn-ea"/>
              </a:rPr>
              <a:t>个实例</a:t>
            </a:r>
            <a:r>
              <a:rPr lang="en-US" altLang="zh-CN" sz="2400" baseline="-25000" dirty="0">
                <a:latin typeface="+mn-ea"/>
              </a:rPr>
              <a:t>	</a:t>
            </a:r>
          </a:p>
        </p:txBody>
      </p:sp>
      <p:sp>
        <p:nvSpPr>
          <p:cNvPr id="8" name="文本框 7"/>
          <p:cNvSpPr txBox="1"/>
          <p:nvPr/>
        </p:nvSpPr>
        <p:spPr>
          <a:xfrm>
            <a:off x="370110" y="2126602"/>
            <a:ext cx="11288490" cy="470578"/>
          </a:xfrm>
          <a:prstGeom prst="rect">
            <a:avLst/>
          </a:prstGeom>
          <a:noFill/>
        </p:spPr>
        <p:txBody>
          <a:bodyPr wrap="square">
            <a:spAutoFit/>
          </a:bodyPr>
          <a:lstStyle/>
          <a:p>
            <a:pPr marL="914400" lvl="1" indent="-457200">
              <a:lnSpc>
                <a:spcPct val="123000"/>
              </a:lnSpc>
              <a:spcBef>
                <a:spcPts val="600"/>
              </a:spcBef>
              <a:spcAft>
                <a:spcPts val="600"/>
              </a:spcAft>
              <a:buClr>
                <a:srgbClr val="FFC000"/>
              </a:buClr>
              <a:buSzPct val="117000"/>
              <a:buFont typeface="+mj-ea"/>
              <a:buAutoNum type="circleNumDbPlain"/>
            </a:pPr>
            <a:r>
              <a:rPr lang="zh-CN" altLang="en-US" sz="2200" dirty="0">
                <a:latin typeface="+mn-ea"/>
              </a:rPr>
              <a:t>如果 </a:t>
            </a:r>
            <a:r>
              <a:rPr lang="en-US" altLang="zh-CN" sz="2200" dirty="0" err="1">
                <a:latin typeface="+mn-ea"/>
              </a:rPr>
              <a:t>Request</a:t>
            </a:r>
            <a:r>
              <a:rPr lang="en-US" altLang="zh-CN" sz="2200" baseline="-25000" dirty="0" err="1">
                <a:latin typeface="+mn-ea"/>
              </a:rPr>
              <a:t>i</a:t>
            </a:r>
            <a:r>
              <a:rPr lang="en-US" altLang="zh-CN" sz="2200" dirty="0">
                <a:latin typeface="+mn-ea"/>
              </a:rPr>
              <a:t> </a:t>
            </a:r>
            <a:r>
              <a:rPr lang="en-US" altLang="zh-CN" sz="2200" dirty="0">
                <a:latin typeface="+mn-ea"/>
                <a:sym typeface="Symbol" panose="05050102010706020507" pitchFamily="18" charset="2"/>
              </a:rPr>
              <a:t> </a:t>
            </a:r>
            <a:r>
              <a:rPr lang="en-US" altLang="zh-CN" sz="2200" dirty="0" err="1">
                <a:latin typeface="+mn-ea"/>
                <a:sym typeface="Symbol" panose="05050102010706020507" pitchFamily="18" charset="2"/>
              </a:rPr>
              <a:t>Need</a:t>
            </a:r>
            <a:r>
              <a:rPr lang="en-US" altLang="zh-CN" sz="2200" baseline="-25000" dirty="0" err="1">
                <a:latin typeface="+mn-ea"/>
                <a:sym typeface="Symbol" panose="05050102010706020507" pitchFamily="18" charset="2"/>
              </a:rPr>
              <a:t>i</a:t>
            </a:r>
            <a:r>
              <a:rPr lang="en-US" altLang="zh-CN" sz="2200" dirty="0">
                <a:latin typeface="+mn-ea"/>
                <a:sym typeface="Symbol" panose="05050102010706020507" pitchFamily="18" charset="2"/>
              </a:rPr>
              <a:t> </a:t>
            </a:r>
            <a:r>
              <a:rPr lang="zh-CN" altLang="en-US" sz="2200" dirty="0">
                <a:latin typeface="+mn-ea"/>
                <a:sym typeface="Symbol" panose="05050102010706020507" pitchFamily="18" charset="2"/>
              </a:rPr>
              <a:t>转 </a:t>
            </a:r>
            <a:r>
              <a:rPr lang="en-US" altLang="zh-CN" sz="2200" dirty="0">
                <a:latin typeface="+mn-ea"/>
                <a:sym typeface="Symbol" panose="05050102010706020507" pitchFamily="18" charset="2"/>
              </a:rPr>
              <a:t>step 2.  </a:t>
            </a:r>
            <a:r>
              <a:rPr lang="zh-CN" altLang="en-US" sz="2200" dirty="0">
                <a:latin typeface="+mn-ea"/>
                <a:sym typeface="Symbol" panose="05050102010706020507" pitchFamily="18" charset="2"/>
              </a:rPr>
              <a:t>否则报错</a:t>
            </a:r>
            <a:r>
              <a:rPr lang="en-US" altLang="zh-CN" sz="2200" dirty="0">
                <a:latin typeface="+mn-ea"/>
                <a:sym typeface="Symbol" panose="05050102010706020507" pitchFamily="18" charset="2"/>
              </a:rPr>
              <a:t>, </a:t>
            </a:r>
            <a:r>
              <a:rPr lang="zh-CN" altLang="en-US" sz="2200" dirty="0">
                <a:latin typeface="+mn-ea"/>
                <a:sym typeface="Symbol" panose="05050102010706020507" pitchFamily="18" charset="2"/>
              </a:rPr>
              <a:t>因为进程请求超出了其声明的最大值</a:t>
            </a:r>
            <a:endParaRPr lang="en-US" altLang="zh-CN" sz="2200" dirty="0">
              <a:latin typeface="+mn-ea"/>
              <a:sym typeface="Symbol" panose="05050102010706020507" pitchFamily="18" charset="2"/>
            </a:endParaRPr>
          </a:p>
        </p:txBody>
      </p:sp>
      <p:sp>
        <p:nvSpPr>
          <p:cNvPr id="9" name="文本框 8"/>
          <p:cNvSpPr txBox="1"/>
          <p:nvPr/>
        </p:nvSpPr>
        <p:spPr>
          <a:xfrm>
            <a:off x="370110" y="2690539"/>
            <a:ext cx="11437688" cy="470578"/>
          </a:xfrm>
          <a:prstGeom prst="rect">
            <a:avLst/>
          </a:prstGeom>
          <a:noFill/>
        </p:spPr>
        <p:txBody>
          <a:bodyPr wrap="square">
            <a:spAutoFit/>
          </a:bodyPr>
          <a:lstStyle/>
          <a:p>
            <a:pPr marL="914400" lvl="1" indent="-457200">
              <a:lnSpc>
                <a:spcPct val="123000"/>
              </a:lnSpc>
              <a:spcBef>
                <a:spcPts val="600"/>
              </a:spcBef>
              <a:spcAft>
                <a:spcPts val="600"/>
              </a:spcAft>
              <a:buClr>
                <a:srgbClr val="FFC000"/>
              </a:buClr>
              <a:buSzPct val="117000"/>
              <a:buFont typeface="+mj-ea"/>
              <a:buAutoNum type="circleNumDbPlain" startAt="2"/>
            </a:pPr>
            <a:r>
              <a:rPr lang="zh-CN" altLang="en-US" sz="2200" dirty="0">
                <a:latin typeface="+mn-ea"/>
                <a:sym typeface="Symbol" panose="05050102010706020507" pitchFamily="18" charset="2"/>
              </a:rPr>
              <a:t>如果 </a:t>
            </a:r>
            <a:r>
              <a:rPr lang="en-US" altLang="zh-CN" sz="2200" dirty="0" err="1">
                <a:latin typeface="+mn-ea"/>
              </a:rPr>
              <a:t>Request</a:t>
            </a:r>
            <a:r>
              <a:rPr lang="en-US" altLang="zh-CN" sz="2200" baseline="-25000" dirty="0" err="1">
                <a:latin typeface="+mn-ea"/>
              </a:rPr>
              <a:t>i</a:t>
            </a:r>
            <a:r>
              <a:rPr lang="en-US" altLang="zh-CN" sz="2200" dirty="0">
                <a:latin typeface="+mn-ea"/>
              </a:rPr>
              <a:t> </a:t>
            </a:r>
            <a:r>
              <a:rPr lang="en-US" altLang="zh-CN" sz="2200" dirty="0">
                <a:latin typeface="+mn-ea"/>
                <a:sym typeface="Symbol" panose="05050102010706020507" pitchFamily="18" charset="2"/>
              </a:rPr>
              <a:t> Available, </a:t>
            </a:r>
            <a:r>
              <a:rPr lang="zh-CN" altLang="en-US" sz="2200" dirty="0">
                <a:latin typeface="+mn-ea"/>
                <a:sym typeface="Symbol" panose="05050102010706020507" pitchFamily="18" charset="2"/>
              </a:rPr>
              <a:t>转 </a:t>
            </a:r>
            <a:r>
              <a:rPr lang="en-US" altLang="zh-CN" sz="2200" dirty="0">
                <a:latin typeface="+mn-ea"/>
                <a:sym typeface="Symbol" panose="05050102010706020507" pitchFamily="18" charset="2"/>
              </a:rPr>
              <a:t>step 3.  </a:t>
            </a:r>
            <a:r>
              <a:rPr lang="zh-CN" altLang="en-US" sz="2200" dirty="0">
                <a:latin typeface="+mn-ea"/>
                <a:sym typeface="Symbol" panose="05050102010706020507" pitchFamily="18" charset="2"/>
              </a:rPr>
              <a:t>否则 </a:t>
            </a:r>
            <a:r>
              <a:rPr lang="en-US" altLang="zh-CN" sz="2200" dirty="0">
                <a:latin typeface="+mn-ea"/>
                <a:sym typeface="Symbol" panose="05050102010706020507" pitchFamily="18" charset="2"/>
              </a:rPr>
              <a:t>P</a:t>
            </a:r>
            <a:r>
              <a:rPr lang="en-US" altLang="zh-CN" sz="2200" baseline="-25000" dirty="0">
                <a:latin typeface="+mn-ea"/>
                <a:sym typeface="Symbol" panose="05050102010706020507" pitchFamily="18" charset="2"/>
              </a:rPr>
              <a:t>i</a:t>
            </a:r>
            <a:r>
              <a:rPr lang="en-US" altLang="zh-CN" sz="2200" dirty="0">
                <a:latin typeface="+mn-ea"/>
                <a:sym typeface="Symbol" panose="05050102010706020507" pitchFamily="18" charset="2"/>
              </a:rPr>
              <a:t>  </a:t>
            </a:r>
            <a:r>
              <a:rPr lang="zh-CN" altLang="en-US" sz="2200" dirty="0">
                <a:latin typeface="+mn-ea"/>
                <a:sym typeface="Symbol" panose="05050102010706020507" pitchFamily="18" charset="2"/>
              </a:rPr>
              <a:t>必须等待</a:t>
            </a:r>
            <a:r>
              <a:rPr lang="en-US" altLang="zh-CN" sz="2200" dirty="0">
                <a:latin typeface="+mn-ea"/>
                <a:sym typeface="Symbol" panose="05050102010706020507" pitchFamily="18" charset="2"/>
              </a:rPr>
              <a:t>, </a:t>
            </a:r>
            <a:r>
              <a:rPr lang="zh-CN" altLang="en-US" sz="2200" dirty="0">
                <a:latin typeface="+mn-ea"/>
                <a:sym typeface="Symbol" panose="05050102010706020507" pitchFamily="18" charset="2"/>
              </a:rPr>
              <a:t>因为资源不可用</a:t>
            </a:r>
            <a:endParaRPr lang="en-US" altLang="zh-CN" sz="2200" dirty="0">
              <a:latin typeface="+mn-ea"/>
              <a:sym typeface="Symbol" panose="05050102010706020507" pitchFamily="18" charset="2"/>
            </a:endParaRPr>
          </a:p>
        </p:txBody>
      </p:sp>
      <p:sp>
        <p:nvSpPr>
          <p:cNvPr id="10" name="文本框 9"/>
          <p:cNvSpPr txBox="1"/>
          <p:nvPr/>
        </p:nvSpPr>
        <p:spPr>
          <a:xfrm>
            <a:off x="386461" y="3271872"/>
            <a:ext cx="11437688" cy="471796"/>
          </a:xfrm>
          <a:prstGeom prst="rect">
            <a:avLst/>
          </a:prstGeom>
          <a:noFill/>
        </p:spPr>
        <p:txBody>
          <a:bodyPr wrap="square">
            <a:spAutoFit/>
          </a:bodyPr>
          <a:lstStyle/>
          <a:p>
            <a:pPr marL="914400" lvl="1" indent="-457200">
              <a:lnSpc>
                <a:spcPct val="123000"/>
              </a:lnSpc>
              <a:spcBef>
                <a:spcPts val="600"/>
              </a:spcBef>
              <a:spcAft>
                <a:spcPts val="600"/>
              </a:spcAft>
              <a:buClr>
                <a:srgbClr val="FFC000"/>
              </a:buClr>
              <a:buSzPct val="117000"/>
              <a:buFont typeface="+mj-ea"/>
              <a:buAutoNum type="circleNumDbPlain" startAt="3"/>
            </a:pPr>
            <a:r>
              <a:rPr lang="zh-CN" altLang="en-US" sz="2200" dirty="0">
                <a:latin typeface="+mn-ea"/>
                <a:sym typeface="Symbol" panose="05050102010706020507" pitchFamily="18" charset="2"/>
              </a:rPr>
              <a:t>假设通过修改下列状态来试着分配请求的资源给进程</a:t>
            </a:r>
            <a:r>
              <a:rPr lang="en-US" altLang="zh-CN" sz="2200" dirty="0">
                <a:latin typeface="+mn-ea"/>
                <a:sym typeface="Symbol" panose="05050102010706020507" pitchFamily="18" charset="2"/>
              </a:rPr>
              <a:t>P</a:t>
            </a:r>
            <a:r>
              <a:rPr lang="en-US" altLang="zh-CN" sz="2200" baseline="-25000" dirty="0">
                <a:latin typeface="+mn-ea"/>
                <a:sym typeface="Symbol" panose="05050102010706020507" pitchFamily="18" charset="2"/>
              </a:rPr>
              <a:t>i</a:t>
            </a:r>
            <a:r>
              <a:rPr lang="en-US" altLang="zh-CN" sz="2200" dirty="0">
                <a:latin typeface="+mn-ea"/>
                <a:sym typeface="Symbol" panose="05050102010706020507" pitchFamily="18" charset="2"/>
              </a:rPr>
              <a:t> :</a:t>
            </a:r>
          </a:p>
        </p:txBody>
      </p:sp>
      <p:sp>
        <p:nvSpPr>
          <p:cNvPr id="11" name="文本框 10"/>
          <p:cNvSpPr txBox="1"/>
          <p:nvPr/>
        </p:nvSpPr>
        <p:spPr>
          <a:xfrm>
            <a:off x="0" y="3828559"/>
            <a:ext cx="6956171" cy="471796"/>
          </a:xfrm>
          <a:prstGeom prst="rect">
            <a:avLst/>
          </a:prstGeom>
          <a:noFill/>
        </p:spPr>
        <p:txBody>
          <a:bodyPr wrap="square">
            <a:spAutoFit/>
          </a:bodyPr>
          <a:lstStyle/>
          <a:p>
            <a:pPr marL="1714500" lvl="3" indent="-342900">
              <a:lnSpc>
                <a:spcPct val="123000"/>
              </a:lnSpc>
              <a:spcBef>
                <a:spcPts val="600"/>
              </a:spcBef>
              <a:spcAft>
                <a:spcPts val="600"/>
              </a:spcAft>
              <a:buClr>
                <a:srgbClr val="FFC000"/>
              </a:buClr>
              <a:buFont typeface="Wingdings" panose="05000000000000000000" pitchFamily="2" charset="2"/>
              <a:buChar char="n"/>
            </a:pPr>
            <a:r>
              <a:rPr lang="en-US" altLang="zh-CN" sz="2200" dirty="0">
                <a:latin typeface="+mn-ea"/>
                <a:sym typeface="Symbol" panose="05050102010706020507" pitchFamily="18" charset="2"/>
              </a:rPr>
              <a:t>Available := Available - </a:t>
            </a:r>
            <a:r>
              <a:rPr lang="en-US" altLang="zh-CN" sz="2200" dirty="0" err="1">
                <a:latin typeface="+mn-ea"/>
                <a:sym typeface="Symbol" panose="05050102010706020507" pitchFamily="18" charset="2"/>
              </a:rPr>
              <a:t>Request</a:t>
            </a:r>
            <a:r>
              <a:rPr lang="en-US" altLang="zh-CN" sz="2200" baseline="-25000" dirty="0" err="1">
                <a:latin typeface="+mn-ea"/>
                <a:sym typeface="Symbol" panose="05050102010706020507" pitchFamily="18" charset="2"/>
              </a:rPr>
              <a:t>i</a:t>
            </a:r>
            <a:r>
              <a:rPr lang="en-US" altLang="zh-CN" sz="2200" dirty="0">
                <a:latin typeface="+mn-ea"/>
                <a:sym typeface="Symbol" panose="05050102010706020507" pitchFamily="18" charset="2"/>
              </a:rPr>
              <a:t>;</a:t>
            </a:r>
            <a:endParaRPr lang="en-US" altLang="zh-CN" sz="2200" baseline="-25000" dirty="0">
              <a:latin typeface="+mn-ea"/>
              <a:sym typeface="Symbol" panose="05050102010706020507" pitchFamily="18" charset="2"/>
            </a:endParaRPr>
          </a:p>
        </p:txBody>
      </p:sp>
      <p:sp>
        <p:nvSpPr>
          <p:cNvPr id="12" name="文本框 11"/>
          <p:cNvSpPr txBox="1"/>
          <p:nvPr/>
        </p:nvSpPr>
        <p:spPr>
          <a:xfrm>
            <a:off x="0" y="4361420"/>
            <a:ext cx="10792258" cy="471796"/>
          </a:xfrm>
          <a:prstGeom prst="rect">
            <a:avLst/>
          </a:prstGeom>
          <a:noFill/>
        </p:spPr>
        <p:txBody>
          <a:bodyPr wrap="square">
            <a:spAutoFit/>
          </a:bodyPr>
          <a:lstStyle/>
          <a:p>
            <a:pPr marL="1714500" lvl="3" indent="-342900">
              <a:lnSpc>
                <a:spcPct val="123000"/>
              </a:lnSpc>
              <a:spcBef>
                <a:spcPts val="600"/>
              </a:spcBef>
              <a:spcAft>
                <a:spcPts val="600"/>
              </a:spcAft>
              <a:buClr>
                <a:srgbClr val="FFC000"/>
              </a:buClr>
              <a:buFont typeface="Wingdings" panose="05000000000000000000" pitchFamily="2" charset="2"/>
              <a:buChar char="n"/>
            </a:pPr>
            <a:r>
              <a:rPr lang="en-US" altLang="zh-CN" sz="2200" dirty="0" err="1">
                <a:latin typeface="+mn-ea"/>
                <a:sym typeface="Symbol" panose="05050102010706020507" pitchFamily="18" charset="2"/>
              </a:rPr>
              <a:t>Allocation</a:t>
            </a:r>
            <a:r>
              <a:rPr lang="en-US" altLang="zh-CN" sz="2200" baseline="-25000" dirty="0" err="1">
                <a:latin typeface="+mn-ea"/>
                <a:sym typeface="Symbol" panose="05050102010706020507" pitchFamily="18" charset="2"/>
              </a:rPr>
              <a:t>i</a:t>
            </a:r>
            <a:r>
              <a:rPr lang="en-US" altLang="zh-CN" sz="2200" baseline="-25000" dirty="0">
                <a:latin typeface="+mn-ea"/>
                <a:sym typeface="Symbol" panose="05050102010706020507" pitchFamily="18" charset="2"/>
              </a:rPr>
              <a:t> </a:t>
            </a:r>
            <a:r>
              <a:rPr lang="en-US" altLang="zh-CN" sz="2200" dirty="0">
                <a:latin typeface="+mn-ea"/>
                <a:sym typeface="Symbol" panose="05050102010706020507" pitchFamily="18" charset="2"/>
              </a:rPr>
              <a:t>:= </a:t>
            </a:r>
            <a:r>
              <a:rPr lang="en-US" altLang="zh-CN" sz="2200" dirty="0" err="1">
                <a:latin typeface="+mn-ea"/>
                <a:sym typeface="Symbol" panose="05050102010706020507" pitchFamily="18" charset="2"/>
              </a:rPr>
              <a:t>Allocation</a:t>
            </a:r>
            <a:r>
              <a:rPr lang="en-US" altLang="zh-CN" sz="2200" baseline="-25000" dirty="0" err="1">
                <a:latin typeface="+mn-ea"/>
                <a:sym typeface="Symbol" panose="05050102010706020507" pitchFamily="18" charset="2"/>
              </a:rPr>
              <a:t>i</a:t>
            </a:r>
            <a:r>
              <a:rPr lang="en-US" altLang="zh-CN" sz="2200" dirty="0">
                <a:latin typeface="+mn-ea"/>
                <a:sym typeface="Symbol" panose="05050102010706020507" pitchFamily="18" charset="2"/>
              </a:rPr>
              <a:t> + </a:t>
            </a:r>
            <a:r>
              <a:rPr lang="en-US" altLang="zh-CN" sz="2200" dirty="0" err="1">
                <a:latin typeface="+mn-ea"/>
                <a:sym typeface="Symbol" panose="05050102010706020507" pitchFamily="18" charset="2"/>
              </a:rPr>
              <a:t>Request</a:t>
            </a:r>
            <a:r>
              <a:rPr lang="en-US" altLang="zh-CN" sz="2200" baseline="-25000" dirty="0" err="1">
                <a:latin typeface="+mn-ea"/>
                <a:sym typeface="Symbol" panose="05050102010706020507" pitchFamily="18" charset="2"/>
              </a:rPr>
              <a:t>i</a:t>
            </a:r>
            <a:r>
              <a:rPr lang="en-US" altLang="zh-CN" sz="2200" dirty="0">
                <a:latin typeface="+mn-ea"/>
                <a:sym typeface="Symbol" panose="05050102010706020507" pitchFamily="18" charset="2"/>
              </a:rPr>
              <a:t>;</a:t>
            </a:r>
          </a:p>
        </p:txBody>
      </p:sp>
      <p:sp>
        <p:nvSpPr>
          <p:cNvPr id="13" name="文本框 12"/>
          <p:cNvSpPr txBox="1"/>
          <p:nvPr/>
        </p:nvSpPr>
        <p:spPr>
          <a:xfrm>
            <a:off x="425040" y="4951596"/>
            <a:ext cx="11178630" cy="1453475"/>
          </a:xfrm>
          <a:prstGeom prst="rect">
            <a:avLst/>
          </a:prstGeom>
          <a:noFill/>
        </p:spPr>
        <p:txBody>
          <a:bodyPr wrap="square">
            <a:spAutoFit/>
          </a:bodyPr>
          <a:lstStyle/>
          <a:p>
            <a:pPr marL="914400" lvl="1" indent="-457200">
              <a:lnSpc>
                <a:spcPct val="123000"/>
              </a:lnSpc>
              <a:spcBef>
                <a:spcPts val="600"/>
              </a:spcBef>
              <a:spcAft>
                <a:spcPts val="600"/>
              </a:spcAft>
              <a:buClr>
                <a:srgbClr val="FFC000"/>
              </a:buClr>
              <a:buSzPct val="117000"/>
              <a:buFont typeface="+mj-ea"/>
              <a:buAutoNum type="circleNumDbPlain" startAt="4"/>
            </a:pPr>
            <a:r>
              <a:rPr lang="zh-CN" altLang="en-US" sz="2200" dirty="0">
                <a:latin typeface="+mn-ea"/>
                <a:sym typeface="Symbol" panose="05050102010706020507" pitchFamily="18" charset="2"/>
              </a:rPr>
              <a:t>系统执行</a:t>
            </a:r>
            <a:r>
              <a:rPr lang="zh-CN" altLang="en-US" sz="2200" dirty="0">
                <a:solidFill>
                  <a:srgbClr val="0000FF"/>
                </a:solidFill>
                <a:latin typeface="+mn-ea"/>
                <a:sym typeface="Symbol" panose="05050102010706020507" pitchFamily="18" charset="2"/>
              </a:rPr>
              <a:t>安全性算法</a:t>
            </a:r>
            <a:endParaRPr lang="en-US" altLang="zh-CN" sz="2200" dirty="0">
              <a:solidFill>
                <a:srgbClr val="0000FF"/>
              </a:solidFill>
              <a:latin typeface="+mn-ea"/>
              <a:sym typeface="Symbol" panose="05050102010706020507" pitchFamily="18" charset="2"/>
            </a:endParaRPr>
          </a:p>
          <a:p>
            <a:pPr marL="1371600" lvl="2" indent="-457200">
              <a:lnSpc>
                <a:spcPct val="150000"/>
              </a:lnSpc>
              <a:buClr>
                <a:srgbClr val="FFC000"/>
              </a:buClr>
              <a:buSzPct val="117000"/>
              <a:buFont typeface="Wingdings" panose="05000000000000000000" pitchFamily="2" charset="2"/>
              <a:buChar char="n"/>
            </a:pPr>
            <a:r>
              <a:rPr lang="zh-CN" altLang="en-US" sz="2000" dirty="0">
                <a:latin typeface="+mn-ea"/>
                <a:sym typeface="Symbol" panose="05050102010706020507" pitchFamily="18" charset="2"/>
              </a:rPr>
              <a:t>如果系统安全  将资源分配给 </a:t>
            </a:r>
            <a:r>
              <a:rPr lang="en-US" altLang="zh-CN" sz="2000" dirty="0">
                <a:latin typeface="+mn-ea"/>
                <a:sym typeface="Symbol" panose="05050102010706020507" pitchFamily="18" charset="2"/>
              </a:rPr>
              <a:t>P</a:t>
            </a:r>
            <a:r>
              <a:rPr lang="en-US" altLang="zh-CN" sz="2000" baseline="-25000" dirty="0">
                <a:latin typeface="+mn-ea"/>
                <a:sym typeface="Symbol" panose="05050102010706020507" pitchFamily="18" charset="2"/>
              </a:rPr>
              <a:t>i</a:t>
            </a:r>
            <a:r>
              <a:rPr lang="en-US" altLang="zh-CN" sz="2000" dirty="0">
                <a:latin typeface="+mn-ea"/>
                <a:sym typeface="Symbol" panose="05050102010706020507" pitchFamily="18" charset="2"/>
              </a:rPr>
              <a:t>. </a:t>
            </a:r>
          </a:p>
          <a:p>
            <a:pPr marL="1371600" lvl="2" indent="-457200">
              <a:lnSpc>
                <a:spcPct val="150000"/>
              </a:lnSpc>
              <a:buClr>
                <a:srgbClr val="FFC000"/>
              </a:buClr>
              <a:buSzPct val="117000"/>
              <a:buFont typeface="Wingdings" panose="05000000000000000000" pitchFamily="2" charset="2"/>
              <a:buChar char="n"/>
            </a:pPr>
            <a:r>
              <a:rPr lang="zh-CN" altLang="en-US" sz="2000" dirty="0">
                <a:latin typeface="+mn-ea"/>
                <a:sym typeface="Symbol" panose="05050102010706020507" pitchFamily="18" charset="2"/>
              </a:rPr>
              <a:t>如果系统不安全 </a:t>
            </a:r>
            <a:r>
              <a:rPr lang="en-US" altLang="zh-CN" sz="2000" dirty="0">
                <a:latin typeface="+mn-ea"/>
                <a:sym typeface="Symbol" panose="05050102010706020507" pitchFamily="18" charset="2"/>
              </a:rPr>
              <a:t> P</a:t>
            </a:r>
            <a:r>
              <a:rPr lang="en-US" altLang="zh-CN" sz="2000" baseline="-25000" dirty="0">
                <a:latin typeface="+mn-ea"/>
                <a:sym typeface="Symbol" panose="05050102010706020507" pitchFamily="18" charset="2"/>
              </a:rPr>
              <a:t>i</a:t>
            </a:r>
            <a:r>
              <a:rPr lang="en-US" altLang="zh-CN" sz="2000" dirty="0">
                <a:latin typeface="+mn-ea"/>
                <a:sym typeface="Symbol" panose="05050102010706020507" pitchFamily="18" charset="2"/>
              </a:rPr>
              <a:t> </a:t>
            </a:r>
            <a:r>
              <a:rPr lang="zh-CN" altLang="en-US" sz="2000" dirty="0">
                <a:latin typeface="+mn-ea"/>
                <a:sym typeface="Symbol" panose="05050102010706020507" pitchFamily="18" charset="2"/>
              </a:rPr>
              <a:t>必须等待，恢复原有的资源分配状态</a:t>
            </a:r>
            <a:endParaRPr lang="zh-CN" altLang="en-US" sz="2000" dirty="0">
              <a:solidFill>
                <a:schemeClr val="accent3"/>
              </a:solidFill>
              <a:latin typeface="+mn-ea"/>
            </a:endParaRPr>
          </a:p>
        </p:txBody>
      </p:sp>
      <p:sp>
        <p:nvSpPr>
          <p:cNvPr id="14" name="文本框 13"/>
          <p:cNvSpPr txBox="1"/>
          <p:nvPr/>
        </p:nvSpPr>
        <p:spPr>
          <a:xfrm>
            <a:off x="5360898" y="3854423"/>
            <a:ext cx="10792258" cy="471796"/>
          </a:xfrm>
          <a:prstGeom prst="rect">
            <a:avLst/>
          </a:prstGeom>
          <a:noFill/>
        </p:spPr>
        <p:txBody>
          <a:bodyPr wrap="square">
            <a:spAutoFit/>
          </a:bodyPr>
          <a:lstStyle/>
          <a:p>
            <a:pPr marL="1714500" lvl="3" indent="-342900">
              <a:lnSpc>
                <a:spcPct val="123000"/>
              </a:lnSpc>
              <a:spcBef>
                <a:spcPts val="600"/>
              </a:spcBef>
              <a:spcAft>
                <a:spcPts val="600"/>
              </a:spcAft>
              <a:buClr>
                <a:srgbClr val="FFC000"/>
              </a:buClr>
              <a:buFont typeface="Wingdings" panose="05000000000000000000" pitchFamily="2" charset="2"/>
              <a:buChar char="n"/>
            </a:pPr>
            <a:r>
              <a:rPr lang="en-US" altLang="zh-CN" sz="2200" dirty="0" err="1">
                <a:latin typeface="+mn-ea"/>
                <a:sym typeface="Symbol" panose="05050102010706020507" pitchFamily="18" charset="2"/>
              </a:rPr>
              <a:t>Need</a:t>
            </a:r>
            <a:r>
              <a:rPr lang="en-US" altLang="zh-CN" sz="2200" baseline="-25000" dirty="0" err="1">
                <a:latin typeface="+mn-ea"/>
                <a:sym typeface="Symbol" panose="05050102010706020507" pitchFamily="18" charset="2"/>
              </a:rPr>
              <a:t>i</a:t>
            </a:r>
            <a:r>
              <a:rPr lang="en-US" altLang="zh-CN" sz="2200" dirty="0">
                <a:latin typeface="+mn-ea"/>
                <a:sym typeface="Symbol" panose="05050102010706020507" pitchFamily="18" charset="2"/>
              </a:rPr>
              <a:t> := </a:t>
            </a:r>
            <a:r>
              <a:rPr lang="en-US" altLang="zh-CN" sz="2200" dirty="0" err="1">
                <a:latin typeface="+mn-ea"/>
                <a:sym typeface="Symbol" panose="05050102010706020507" pitchFamily="18" charset="2"/>
              </a:rPr>
              <a:t>Need</a:t>
            </a:r>
            <a:r>
              <a:rPr lang="en-US" altLang="zh-CN" sz="2200" baseline="-25000" dirty="0" err="1">
                <a:latin typeface="+mn-ea"/>
                <a:sym typeface="Symbol" panose="05050102010706020507" pitchFamily="18" charset="2"/>
              </a:rPr>
              <a:t>i</a:t>
            </a:r>
            <a:r>
              <a:rPr lang="en-US" altLang="zh-CN" sz="2200" dirty="0">
                <a:latin typeface="+mn-ea"/>
                <a:sym typeface="Symbol" panose="05050102010706020507" pitchFamily="18" charset="2"/>
              </a:rPr>
              <a:t> – </a:t>
            </a:r>
            <a:r>
              <a:rPr lang="en-US" altLang="zh-CN" sz="2200" dirty="0" err="1">
                <a:latin typeface="+mn-ea"/>
                <a:sym typeface="Symbol" panose="05050102010706020507" pitchFamily="18" charset="2"/>
              </a:rPr>
              <a:t>Request</a:t>
            </a:r>
            <a:r>
              <a:rPr lang="en-US" altLang="zh-CN" sz="2200" baseline="-25000" dirty="0" err="1">
                <a:latin typeface="+mn-ea"/>
                <a:sym typeface="Symbol" panose="05050102010706020507" pitchFamily="18" charset="2"/>
              </a:rPr>
              <a:t>i</a:t>
            </a:r>
            <a:r>
              <a:rPr lang="en-US" altLang="zh-CN" sz="2200" baseline="-25000" dirty="0">
                <a:latin typeface="+mn-ea"/>
                <a:sym typeface="Symbol" panose="05050102010706020507" pitchFamily="18" charset="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安全性算法</a:t>
            </a:r>
            <a:endParaRPr lang="en-US" altLang="zh-CN" sz="2800" b="1" dirty="0">
              <a:solidFill>
                <a:schemeClr val="bg1"/>
              </a:solidFill>
            </a:endParaRPr>
          </a:p>
        </p:txBody>
      </p:sp>
      <p:sp>
        <p:nvSpPr>
          <p:cNvPr id="31" name="文本框 30"/>
          <p:cNvSpPr txBox="1"/>
          <p:nvPr/>
        </p:nvSpPr>
        <p:spPr>
          <a:xfrm>
            <a:off x="1704513" y="1304618"/>
            <a:ext cx="10221158" cy="5049203"/>
          </a:xfrm>
          <a:prstGeom prst="rect">
            <a:avLst/>
          </a:prstGeom>
          <a:noFill/>
        </p:spPr>
        <p:txBody>
          <a:bodyPr wrap="square">
            <a:spAutoFit/>
          </a:bodyPr>
          <a:lstStyle/>
          <a:p>
            <a:pPr>
              <a:lnSpc>
                <a:spcPct val="123000"/>
              </a:lnSpc>
            </a:pPr>
            <a:r>
              <a:rPr lang="zh-CN" altLang="en-US" sz="2400" dirty="0">
                <a:solidFill>
                  <a:schemeClr val="accent3"/>
                </a:solidFill>
                <a:latin typeface="+mn-ea"/>
              </a:rPr>
              <a:t>让</a:t>
            </a:r>
            <a:r>
              <a:rPr lang="en-US" altLang="zh-CN" sz="2400" dirty="0">
                <a:solidFill>
                  <a:schemeClr val="accent3"/>
                </a:solidFill>
                <a:latin typeface="+mn-ea"/>
              </a:rPr>
              <a:t>Work</a:t>
            </a:r>
            <a:r>
              <a:rPr lang="zh-CN" altLang="en-US" sz="2400" dirty="0">
                <a:solidFill>
                  <a:schemeClr val="accent3"/>
                </a:solidFill>
                <a:latin typeface="+mn-ea"/>
              </a:rPr>
              <a:t>和</a:t>
            </a:r>
            <a:r>
              <a:rPr lang="en-US" altLang="zh-CN" sz="2400" dirty="0">
                <a:solidFill>
                  <a:schemeClr val="accent3"/>
                </a:solidFill>
                <a:latin typeface="+mn-ea"/>
              </a:rPr>
              <a:t>Finish</a:t>
            </a:r>
            <a:r>
              <a:rPr lang="zh-CN" altLang="en-US" sz="2400" dirty="0">
                <a:solidFill>
                  <a:schemeClr val="accent3"/>
                </a:solidFill>
                <a:latin typeface="+mn-ea"/>
              </a:rPr>
              <a:t>作为长度为</a:t>
            </a:r>
            <a:r>
              <a:rPr lang="en-US" altLang="zh-CN" sz="2400" dirty="0">
                <a:solidFill>
                  <a:schemeClr val="accent3"/>
                </a:solidFill>
                <a:latin typeface="+mn-ea"/>
              </a:rPr>
              <a:t>m</a:t>
            </a:r>
            <a:r>
              <a:rPr lang="zh-CN" altLang="en-US" sz="2400" dirty="0">
                <a:solidFill>
                  <a:schemeClr val="accent3"/>
                </a:solidFill>
                <a:latin typeface="+mn-ea"/>
              </a:rPr>
              <a:t>和</a:t>
            </a:r>
            <a:r>
              <a:rPr lang="en-US" altLang="zh-CN" sz="2400" dirty="0">
                <a:solidFill>
                  <a:schemeClr val="accent3"/>
                </a:solidFill>
                <a:latin typeface="+mn-ea"/>
              </a:rPr>
              <a:t>n</a:t>
            </a:r>
            <a:r>
              <a:rPr lang="zh-CN" altLang="en-US" sz="2400" dirty="0">
                <a:solidFill>
                  <a:schemeClr val="accent3"/>
                </a:solidFill>
                <a:latin typeface="+mn-ea"/>
              </a:rPr>
              <a:t>的向量初始化</a:t>
            </a:r>
          </a:p>
          <a:p>
            <a:pPr lvl="1">
              <a:lnSpc>
                <a:spcPct val="123000"/>
              </a:lnSpc>
            </a:pPr>
            <a:r>
              <a:rPr lang="en-US" altLang="zh-CN" sz="2400" dirty="0">
                <a:solidFill>
                  <a:schemeClr val="accent3"/>
                </a:solidFill>
                <a:latin typeface="+mn-ea"/>
              </a:rPr>
              <a:t>	Work := Available</a:t>
            </a:r>
          </a:p>
          <a:p>
            <a:pPr lvl="1">
              <a:lnSpc>
                <a:spcPct val="123000"/>
              </a:lnSpc>
            </a:pPr>
            <a:r>
              <a:rPr lang="en-US" altLang="zh-CN" sz="2400" dirty="0">
                <a:solidFill>
                  <a:schemeClr val="accent3"/>
                </a:solidFill>
                <a:latin typeface="+mn-ea"/>
              </a:rPr>
              <a:t>	Finish [</a:t>
            </a:r>
            <a:r>
              <a:rPr lang="en-US" altLang="zh-CN" sz="2400" dirty="0" err="1">
                <a:solidFill>
                  <a:schemeClr val="accent3"/>
                </a:solidFill>
                <a:latin typeface="+mn-ea"/>
              </a:rPr>
              <a:t>i</a:t>
            </a:r>
            <a:r>
              <a:rPr lang="en-US" altLang="zh-CN" sz="2400" dirty="0">
                <a:solidFill>
                  <a:schemeClr val="accent3"/>
                </a:solidFill>
                <a:latin typeface="+mn-ea"/>
              </a:rPr>
              <a:t>] = false for </a:t>
            </a:r>
            <a:r>
              <a:rPr lang="en-US" altLang="zh-CN" sz="2400" dirty="0" err="1">
                <a:solidFill>
                  <a:schemeClr val="accent3"/>
                </a:solidFill>
                <a:latin typeface="+mn-ea"/>
              </a:rPr>
              <a:t>i</a:t>
            </a:r>
            <a:r>
              <a:rPr lang="en-US" altLang="zh-CN" sz="2400" dirty="0">
                <a:solidFill>
                  <a:schemeClr val="accent3"/>
                </a:solidFill>
                <a:latin typeface="+mn-ea"/>
              </a:rPr>
              <a:t> - 1,3, …, n.</a:t>
            </a:r>
          </a:p>
          <a:p>
            <a:pPr>
              <a:lnSpc>
                <a:spcPct val="123000"/>
              </a:lnSpc>
            </a:pPr>
            <a:r>
              <a:rPr lang="zh-CN" altLang="en-US" sz="2400" dirty="0">
                <a:solidFill>
                  <a:schemeClr val="accent3"/>
                </a:solidFill>
                <a:latin typeface="+mn-ea"/>
              </a:rPr>
              <a:t>查找</a:t>
            </a:r>
            <a:r>
              <a:rPr lang="en-US" altLang="zh-CN" sz="2400" dirty="0" err="1">
                <a:solidFill>
                  <a:schemeClr val="accent3"/>
                </a:solidFill>
                <a:latin typeface="+mn-ea"/>
              </a:rPr>
              <a:t>i</a:t>
            </a:r>
            <a:endParaRPr lang="en-US" altLang="zh-CN" sz="2400" dirty="0">
              <a:solidFill>
                <a:schemeClr val="accent3"/>
              </a:solidFill>
              <a:latin typeface="+mn-ea"/>
            </a:endParaRPr>
          </a:p>
          <a:p>
            <a:pPr lvl="1">
              <a:lnSpc>
                <a:spcPct val="123000"/>
              </a:lnSpc>
            </a:pPr>
            <a:r>
              <a:rPr lang="en-US" altLang="zh-CN" sz="2400" dirty="0">
                <a:solidFill>
                  <a:schemeClr val="accent3"/>
                </a:solidFill>
                <a:latin typeface="+mn-ea"/>
              </a:rPr>
              <a:t>	(a) Finish [</a:t>
            </a:r>
            <a:r>
              <a:rPr lang="en-US" altLang="zh-CN" sz="2400" dirty="0" err="1">
                <a:solidFill>
                  <a:schemeClr val="accent3"/>
                </a:solidFill>
                <a:latin typeface="+mn-ea"/>
              </a:rPr>
              <a:t>i</a:t>
            </a:r>
            <a:r>
              <a:rPr lang="en-US" altLang="zh-CN" sz="2400" dirty="0">
                <a:solidFill>
                  <a:schemeClr val="accent3"/>
                </a:solidFill>
                <a:latin typeface="+mn-ea"/>
              </a:rPr>
              <a:t>] = false</a:t>
            </a:r>
          </a:p>
          <a:p>
            <a:pPr lvl="1">
              <a:lnSpc>
                <a:spcPct val="123000"/>
              </a:lnSpc>
            </a:pPr>
            <a:r>
              <a:rPr lang="en-US" altLang="zh-CN" sz="2400" dirty="0">
                <a:solidFill>
                  <a:schemeClr val="accent3"/>
                </a:solidFill>
                <a:latin typeface="+mn-ea"/>
              </a:rPr>
              <a:t>	(b) </a:t>
            </a:r>
            <a:r>
              <a:rPr lang="en-US" altLang="zh-CN" sz="2400" dirty="0" err="1">
                <a:solidFill>
                  <a:schemeClr val="accent3"/>
                </a:solidFill>
                <a:latin typeface="+mn-ea"/>
              </a:rPr>
              <a:t>Needi</a:t>
            </a:r>
            <a:r>
              <a:rPr lang="en-US" altLang="zh-CN" sz="2400" dirty="0">
                <a:solidFill>
                  <a:schemeClr val="accent3"/>
                </a:solidFill>
                <a:latin typeface="+mn-ea"/>
              </a:rPr>
              <a:t> </a:t>
            </a:r>
            <a:r>
              <a:rPr lang="en-US" altLang="zh-CN" sz="2400" dirty="0">
                <a:latin typeface="+mn-ea"/>
              </a:rPr>
              <a:t>&lt;=</a:t>
            </a:r>
            <a:r>
              <a:rPr lang="en-US" altLang="zh-CN" sz="2400" dirty="0">
                <a:solidFill>
                  <a:schemeClr val="accent3"/>
                </a:solidFill>
                <a:latin typeface="+mn-ea"/>
              </a:rPr>
              <a:t> Work</a:t>
            </a:r>
          </a:p>
          <a:p>
            <a:pPr lvl="1">
              <a:lnSpc>
                <a:spcPct val="123000"/>
              </a:lnSpc>
            </a:pPr>
            <a:r>
              <a:rPr lang="en-US" altLang="zh-CN" sz="2400" dirty="0">
                <a:solidFill>
                  <a:schemeClr val="accent3"/>
                </a:solidFill>
                <a:latin typeface="+mn-ea"/>
              </a:rPr>
              <a:t>	If no such </a:t>
            </a:r>
            <a:r>
              <a:rPr lang="en-US" altLang="zh-CN" sz="2400" dirty="0" err="1">
                <a:solidFill>
                  <a:schemeClr val="accent3"/>
                </a:solidFill>
                <a:latin typeface="+mn-ea"/>
              </a:rPr>
              <a:t>i</a:t>
            </a:r>
            <a:r>
              <a:rPr lang="en-US" altLang="zh-CN" sz="2400" dirty="0">
                <a:solidFill>
                  <a:schemeClr val="accent3"/>
                </a:solidFill>
                <a:latin typeface="+mn-ea"/>
              </a:rPr>
              <a:t> exists, go to step ④.</a:t>
            </a:r>
          </a:p>
          <a:p>
            <a:pPr>
              <a:lnSpc>
                <a:spcPct val="123000"/>
              </a:lnSpc>
            </a:pPr>
            <a:r>
              <a:rPr lang="en-US" altLang="zh-CN" sz="2400" dirty="0">
                <a:solidFill>
                  <a:schemeClr val="accent3"/>
                </a:solidFill>
                <a:latin typeface="+mn-ea"/>
              </a:rPr>
              <a:t>Work := Work + </a:t>
            </a:r>
            <a:r>
              <a:rPr lang="en-US" altLang="zh-CN" sz="2400" dirty="0" err="1">
                <a:solidFill>
                  <a:schemeClr val="accent3"/>
                </a:solidFill>
                <a:latin typeface="+mn-ea"/>
              </a:rPr>
              <a:t>Allocationi</a:t>
            </a:r>
            <a:br>
              <a:rPr lang="en-US" altLang="zh-CN" sz="2400" dirty="0">
                <a:solidFill>
                  <a:schemeClr val="accent3"/>
                </a:solidFill>
                <a:latin typeface="+mn-ea"/>
              </a:rPr>
            </a:br>
            <a:r>
              <a:rPr lang="en-US" altLang="zh-CN" sz="2400" dirty="0">
                <a:solidFill>
                  <a:schemeClr val="accent3"/>
                </a:solidFill>
                <a:latin typeface="+mn-ea"/>
              </a:rPr>
              <a:t>	Finish[</a:t>
            </a:r>
            <a:r>
              <a:rPr lang="en-US" altLang="zh-CN" sz="2400" dirty="0" err="1">
                <a:solidFill>
                  <a:schemeClr val="accent3"/>
                </a:solidFill>
                <a:latin typeface="+mn-ea"/>
              </a:rPr>
              <a:t>i</a:t>
            </a:r>
            <a:r>
              <a:rPr lang="en-US" altLang="zh-CN" sz="2400" dirty="0">
                <a:solidFill>
                  <a:schemeClr val="accent3"/>
                </a:solidFill>
                <a:latin typeface="+mn-ea"/>
              </a:rPr>
              <a:t>] := true</a:t>
            </a:r>
            <a:br>
              <a:rPr lang="en-US" altLang="zh-CN" sz="2400" dirty="0">
                <a:solidFill>
                  <a:schemeClr val="accent3"/>
                </a:solidFill>
                <a:latin typeface="+mn-ea"/>
              </a:rPr>
            </a:br>
            <a:r>
              <a:rPr lang="en-US" altLang="zh-CN" sz="2400" dirty="0">
                <a:solidFill>
                  <a:schemeClr val="accent3"/>
                </a:solidFill>
                <a:latin typeface="+mn-ea"/>
              </a:rPr>
              <a:t>	go to step ②.</a:t>
            </a:r>
          </a:p>
          <a:p>
            <a:pPr>
              <a:lnSpc>
                <a:spcPct val="123000"/>
              </a:lnSpc>
            </a:pPr>
            <a:r>
              <a:rPr lang="zh-CN" altLang="en-US" sz="2400" dirty="0">
                <a:solidFill>
                  <a:schemeClr val="accent3"/>
                </a:solidFill>
                <a:latin typeface="+mn-ea"/>
              </a:rPr>
              <a:t>如果对所有</a:t>
            </a:r>
            <a:r>
              <a:rPr lang="en-US" altLang="zh-CN" sz="2400" dirty="0" err="1">
                <a:solidFill>
                  <a:schemeClr val="accent3"/>
                </a:solidFill>
                <a:latin typeface="+mn-ea"/>
              </a:rPr>
              <a:t>i</a:t>
            </a:r>
            <a:r>
              <a:rPr lang="zh-CN" altLang="en-US" sz="2400" dirty="0">
                <a:solidFill>
                  <a:schemeClr val="accent3"/>
                </a:solidFill>
                <a:latin typeface="+mn-ea"/>
              </a:rPr>
              <a:t>的 </a:t>
            </a:r>
            <a:r>
              <a:rPr lang="en-US" altLang="zh-CN" sz="2400" dirty="0">
                <a:solidFill>
                  <a:schemeClr val="accent3"/>
                </a:solidFill>
                <a:latin typeface="+mn-ea"/>
              </a:rPr>
              <a:t>Finish [</a:t>
            </a:r>
            <a:r>
              <a:rPr lang="en-US" altLang="zh-CN" sz="2400" dirty="0" err="1">
                <a:solidFill>
                  <a:schemeClr val="accent3"/>
                </a:solidFill>
                <a:latin typeface="+mn-ea"/>
              </a:rPr>
              <a:t>i</a:t>
            </a:r>
            <a:r>
              <a:rPr lang="en-US" altLang="zh-CN" sz="2400" dirty="0">
                <a:solidFill>
                  <a:schemeClr val="accent3"/>
                </a:solidFill>
                <a:latin typeface="+mn-ea"/>
              </a:rPr>
              <a:t>] = true, </a:t>
            </a:r>
            <a:r>
              <a:rPr lang="zh-CN" altLang="en-US" sz="2400" dirty="0">
                <a:solidFill>
                  <a:schemeClr val="accent3"/>
                </a:solidFill>
                <a:latin typeface="+mn-ea"/>
              </a:rPr>
              <a:t>则系统处在安全状态</a:t>
            </a:r>
          </a:p>
        </p:txBody>
      </p:sp>
      <p:sp>
        <p:nvSpPr>
          <p:cNvPr id="6" name="iśḷíḑe"/>
          <p:cNvSpPr/>
          <p:nvPr/>
        </p:nvSpPr>
        <p:spPr>
          <a:xfrm>
            <a:off x="841029" y="1210809"/>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01</a:t>
            </a:r>
            <a:endParaRPr lang="zh-CN" altLang="en-US" sz="2400" b="1" kern="0" dirty="0">
              <a:solidFill>
                <a:prstClr val="white"/>
              </a:solidFill>
            </a:endParaRPr>
          </a:p>
        </p:txBody>
      </p:sp>
      <p:sp>
        <p:nvSpPr>
          <p:cNvPr id="7" name="ïś1ïḑè"/>
          <p:cNvSpPr/>
          <p:nvPr/>
        </p:nvSpPr>
        <p:spPr>
          <a:xfrm>
            <a:off x="841029" y="2540454"/>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02</a:t>
            </a:r>
            <a:endParaRPr lang="zh-CN" altLang="en-US" sz="2400" b="1" kern="0" dirty="0">
              <a:solidFill>
                <a:prstClr val="white"/>
              </a:solidFill>
            </a:endParaRPr>
          </a:p>
        </p:txBody>
      </p:sp>
      <p:sp>
        <p:nvSpPr>
          <p:cNvPr id="8" name="iśḷíḑe"/>
          <p:cNvSpPr/>
          <p:nvPr/>
        </p:nvSpPr>
        <p:spPr>
          <a:xfrm>
            <a:off x="841029" y="4346541"/>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03</a:t>
            </a:r>
            <a:endParaRPr lang="zh-CN" altLang="en-US" sz="2400" b="1" kern="0" dirty="0">
              <a:solidFill>
                <a:prstClr val="white"/>
              </a:solidFill>
            </a:endParaRPr>
          </a:p>
        </p:txBody>
      </p:sp>
      <p:sp>
        <p:nvSpPr>
          <p:cNvPr id="9" name="ïś1ïḑè"/>
          <p:cNvSpPr/>
          <p:nvPr/>
        </p:nvSpPr>
        <p:spPr>
          <a:xfrm>
            <a:off x="841029" y="5714723"/>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04</a:t>
            </a:r>
            <a:endParaRPr lang="zh-CN" altLang="en-US" sz="2400" b="1" kern="0" dirty="0">
              <a:solidFill>
                <a:prstClr val="white"/>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银行家算法的例子</a:t>
            </a:r>
            <a:endParaRPr lang="en-US" altLang="zh-CN" sz="2800" b="1" dirty="0">
              <a:solidFill>
                <a:schemeClr val="bg1"/>
              </a:solidFill>
            </a:endParaRPr>
          </a:p>
        </p:txBody>
      </p:sp>
      <p:sp>
        <p:nvSpPr>
          <p:cNvPr id="31" name="文本框 30"/>
          <p:cNvSpPr txBox="1"/>
          <p:nvPr/>
        </p:nvSpPr>
        <p:spPr>
          <a:xfrm>
            <a:off x="759040" y="1136341"/>
            <a:ext cx="10994995" cy="5009833"/>
          </a:xfrm>
          <a:prstGeom prst="rect">
            <a:avLst/>
          </a:prstGeom>
          <a:noFill/>
        </p:spPr>
        <p:txBody>
          <a:bodyPr wrap="square">
            <a:spAutoFit/>
          </a:bodyPr>
          <a:lstStyle/>
          <a:p>
            <a:pPr marL="342900" indent="-342900">
              <a:lnSpc>
                <a:spcPct val="150000"/>
              </a:lnSpc>
              <a:buClr>
                <a:srgbClr val="FFC000"/>
              </a:buClr>
              <a:buFont typeface="Wingdings" panose="05000000000000000000" pitchFamily="2" charset="2"/>
              <a:buChar char="u"/>
              <a:tabLst>
                <a:tab pos="1371600" algn="l"/>
                <a:tab pos="2395220" algn="ctr"/>
                <a:tab pos="3594100" algn="ctr"/>
                <a:tab pos="4805045" algn="ctr"/>
              </a:tabLst>
            </a:pPr>
            <a:r>
              <a:rPr lang="en-US" altLang="zh-CN" sz="2400" dirty="0"/>
              <a:t>5</a:t>
            </a:r>
            <a:r>
              <a:rPr lang="zh-CN" altLang="en-US" sz="2400" dirty="0"/>
              <a:t>个进程</a:t>
            </a:r>
            <a:r>
              <a:rPr lang="en-US" altLang="zh-CN" sz="2400" dirty="0"/>
              <a:t>P</a:t>
            </a:r>
            <a:r>
              <a:rPr lang="en-US" altLang="zh-CN" sz="2400" baseline="-25000" dirty="0"/>
              <a:t>0</a:t>
            </a:r>
            <a:r>
              <a:rPr lang="zh-CN" altLang="en-US" sz="2400" dirty="0"/>
              <a:t>到</a:t>
            </a:r>
            <a:r>
              <a:rPr lang="en-US" altLang="zh-CN" sz="2400" dirty="0"/>
              <a:t>P</a:t>
            </a:r>
            <a:r>
              <a:rPr lang="en-US" altLang="zh-CN" sz="2400" baseline="-25000" dirty="0"/>
              <a:t>4</a:t>
            </a:r>
            <a:r>
              <a:rPr lang="zh-CN" altLang="en-US" sz="2400" dirty="0"/>
              <a:t>；  </a:t>
            </a:r>
            <a:r>
              <a:rPr lang="en-US" altLang="zh-CN" sz="2400" dirty="0"/>
              <a:t>3</a:t>
            </a:r>
            <a:r>
              <a:rPr lang="zh-CN" altLang="en-US" sz="2400" dirty="0"/>
              <a:t>个资源类型</a:t>
            </a:r>
            <a:r>
              <a:rPr lang="en-US" altLang="zh-CN" sz="2400" dirty="0"/>
              <a:t>A(10</a:t>
            </a:r>
            <a:r>
              <a:rPr lang="zh-CN" altLang="en-US" sz="2400" dirty="0"/>
              <a:t>个实例），</a:t>
            </a:r>
            <a:r>
              <a:rPr lang="en-US" altLang="zh-CN" sz="2400" dirty="0"/>
              <a:t>B</a:t>
            </a:r>
            <a:r>
              <a:rPr lang="zh-CN" altLang="en-US" sz="2400" dirty="0"/>
              <a:t>（</a:t>
            </a:r>
            <a:r>
              <a:rPr lang="en-US" altLang="zh-CN" sz="2400" dirty="0"/>
              <a:t>5</a:t>
            </a:r>
            <a:r>
              <a:rPr lang="zh-CN" altLang="en-US" sz="2400" dirty="0"/>
              <a:t>个实例），</a:t>
            </a:r>
            <a:r>
              <a:rPr lang="en-US" altLang="zh-CN" sz="2400" dirty="0"/>
              <a:t>C</a:t>
            </a:r>
            <a:r>
              <a:rPr lang="zh-CN" altLang="en-US" sz="2400" dirty="0"/>
              <a:t>（</a:t>
            </a:r>
            <a:r>
              <a:rPr lang="en-US" altLang="zh-CN" sz="2400" dirty="0"/>
              <a:t>7</a:t>
            </a:r>
            <a:r>
              <a:rPr lang="zh-CN" altLang="en-US" sz="2400" dirty="0"/>
              <a:t>个实例）</a:t>
            </a:r>
            <a:endParaRPr lang="en-US" altLang="zh-CN" sz="2400" dirty="0"/>
          </a:p>
          <a:p>
            <a:pPr marL="342900" indent="-342900">
              <a:lnSpc>
                <a:spcPct val="150000"/>
              </a:lnSpc>
              <a:buClr>
                <a:srgbClr val="FFC000"/>
              </a:buClr>
              <a:buFont typeface="Wingdings" panose="05000000000000000000" pitchFamily="2" charset="2"/>
              <a:buChar char="u"/>
              <a:tabLst>
                <a:tab pos="1371600" algn="l"/>
                <a:tab pos="2395220" algn="ctr"/>
                <a:tab pos="3594100" algn="ctr"/>
                <a:tab pos="4805045" algn="ctr"/>
              </a:tabLst>
            </a:pPr>
            <a:r>
              <a:rPr lang="zh-CN" altLang="en-US" sz="2400" dirty="0"/>
              <a:t>时刻</a:t>
            </a:r>
            <a:r>
              <a:rPr lang="en-US" altLang="zh-CN" sz="2400" dirty="0"/>
              <a:t>T</a:t>
            </a:r>
            <a:r>
              <a:rPr lang="en-US" altLang="zh-CN" sz="2400" baseline="-25000" dirty="0"/>
              <a:t>0</a:t>
            </a:r>
            <a:r>
              <a:rPr lang="zh-CN" altLang="en-US" sz="2400" dirty="0"/>
              <a:t>的快照：</a:t>
            </a:r>
          </a:p>
          <a:p>
            <a:pPr>
              <a:lnSpc>
                <a:spcPct val="150000"/>
              </a:lnSpc>
              <a:buFont typeface="Monotype Sorts" pitchFamily="2" charset="2"/>
              <a:buNone/>
              <a:tabLst>
                <a:tab pos="1371600" algn="l"/>
                <a:tab pos="2395220" algn="ctr"/>
                <a:tab pos="3594100" algn="ctr"/>
                <a:tab pos="4805045" algn="ctr"/>
              </a:tabLst>
            </a:pPr>
            <a:r>
              <a:rPr lang="zh-CN" altLang="zh-CN" sz="2400" dirty="0"/>
              <a:t>			</a:t>
            </a:r>
            <a:r>
              <a:rPr lang="en-US" altLang="zh-CN" sz="2400" u="sng" dirty="0">
                <a:solidFill>
                  <a:srgbClr val="0000CC"/>
                </a:solidFill>
              </a:rPr>
              <a:t>Allocation</a:t>
            </a:r>
            <a:r>
              <a:rPr lang="en-US" altLang="zh-CN" sz="2400" dirty="0">
                <a:solidFill>
                  <a:srgbClr val="0000CC"/>
                </a:solidFill>
              </a:rPr>
              <a:t>		   </a:t>
            </a:r>
            <a:r>
              <a:rPr lang="en-US" altLang="zh-CN" sz="2400" u="sng" dirty="0">
                <a:solidFill>
                  <a:srgbClr val="0000CC"/>
                </a:solidFill>
              </a:rPr>
              <a:t>Max</a:t>
            </a:r>
            <a:r>
              <a:rPr lang="en-US" altLang="zh-CN" sz="2400" dirty="0">
                <a:solidFill>
                  <a:srgbClr val="0000CC"/>
                </a:solidFill>
              </a:rPr>
              <a:t>		</a:t>
            </a:r>
            <a:r>
              <a:rPr lang="en-US" altLang="zh-CN" sz="2400" u="sng" dirty="0">
                <a:solidFill>
                  <a:srgbClr val="0000CC"/>
                </a:solidFill>
              </a:rPr>
              <a:t>Available</a:t>
            </a:r>
            <a:endParaRPr lang="en-US" altLang="zh-CN" sz="2400" dirty="0">
              <a:solidFill>
                <a:srgbClr val="0000CC"/>
              </a:solidFill>
            </a:endParaRPr>
          </a:p>
          <a:p>
            <a:pPr>
              <a:lnSpc>
                <a:spcPct val="150000"/>
              </a:lnSpc>
              <a:buFont typeface="Monotype Sorts" pitchFamily="2" charset="2"/>
              <a:buNone/>
              <a:tabLst>
                <a:tab pos="1371600" algn="l"/>
                <a:tab pos="2395220" algn="ctr"/>
                <a:tab pos="3594100" algn="ctr"/>
                <a:tab pos="4805045" algn="ctr"/>
              </a:tabLst>
            </a:pPr>
            <a:r>
              <a:rPr lang="en-US" altLang="zh-CN" sz="2400" dirty="0"/>
              <a:t>			A   B   C		A   B  C 	A   B   C</a:t>
            </a:r>
          </a:p>
          <a:p>
            <a:pPr>
              <a:lnSpc>
                <a:spcPct val="150000"/>
              </a:lnSpc>
              <a:buFont typeface="Monotype Sorts" pitchFamily="2" charset="2"/>
              <a:buNone/>
              <a:tabLst>
                <a:tab pos="1371600" algn="l"/>
                <a:tab pos="2395220" algn="ctr"/>
                <a:tab pos="3594100" algn="ctr"/>
                <a:tab pos="4805045" algn="ctr"/>
              </a:tabLst>
            </a:pPr>
            <a:r>
              <a:rPr lang="en-US" altLang="zh-CN" sz="2400" dirty="0"/>
              <a:t>		P</a:t>
            </a:r>
            <a:r>
              <a:rPr lang="en-US" altLang="zh-CN" sz="2400" baseline="-25000" dirty="0"/>
              <a:t>0	</a:t>
            </a:r>
            <a:r>
              <a:rPr lang="en-US" altLang="zh-CN" sz="2400" dirty="0"/>
              <a:t>0   1    0		7   5   3 	3   3    2</a:t>
            </a:r>
          </a:p>
          <a:p>
            <a:pPr>
              <a:lnSpc>
                <a:spcPct val="150000"/>
              </a:lnSpc>
              <a:buFont typeface="Monotype Sorts" pitchFamily="2" charset="2"/>
              <a:buNone/>
              <a:tabLst>
                <a:tab pos="1371600" algn="l"/>
                <a:tab pos="2395220" algn="ctr"/>
                <a:tab pos="3594100" algn="ctr"/>
                <a:tab pos="4805045" algn="ctr"/>
              </a:tabLst>
            </a:pPr>
            <a:r>
              <a:rPr lang="en-US" altLang="zh-CN" sz="2400" dirty="0"/>
              <a:t>		 P</a:t>
            </a:r>
            <a:r>
              <a:rPr lang="en-US" altLang="zh-CN" sz="2400" baseline="-25000" dirty="0"/>
              <a:t>1	</a:t>
            </a:r>
            <a:r>
              <a:rPr lang="en-US" altLang="zh-CN" sz="2400" dirty="0"/>
              <a:t>2   0   0 		3   2   2  </a:t>
            </a:r>
          </a:p>
          <a:p>
            <a:pPr>
              <a:lnSpc>
                <a:spcPct val="150000"/>
              </a:lnSpc>
              <a:buFont typeface="Monotype Sorts" pitchFamily="2" charset="2"/>
              <a:buNone/>
              <a:tabLst>
                <a:tab pos="1371600" algn="l"/>
                <a:tab pos="2395220" algn="ctr"/>
                <a:tab pos="3594100" algn="ctr"/>
                <a:tab pos="4805045" algn="ctr"/>
              </a:tabLst>
            </a:pPr>
            <a:r>
              <a:rPr lang="en-US" altLang="zh-CN" sz="2400" dirty="0"/>
              <a:t>		 P</a:t>
            </a:r>
            <a:r>
              <a:rPr lang="en-US" altLang="zh-CN" sz="2400" baseline="-25000" dirty="0"/>
              <a:t>2</a:t>
            </a:r>
            <a:r>
              <a:rPr lang="en-US" altLang="zh-CN" sz="2400" dirty="0"/>
              <a:t>	3   0   2 		9   0   2</a:t>
            </a:r>
          </a:p>
          <a:p>
            <a:pPr>
              <a:lnSpc>
                <a:spcPct val="150000"/>
              </a:lnSpc>
              <a:buFont typeface="Monotype Sorts" pitchFamily="2" charset="2"/>
              <a:buNone/>
              <a:tabLst>
                <a:tab pos="1371600" algn="l"/>
                <a:tab pos="2395220" algn="ctr"/>
                <a:tab pos="3594100" algn="ctr"/>
                <a:tab pos="4805045" algn="ctr"/>
              </a:tabLst>
            </a:pPr>
            <a:r>
              <a:rPr lang="en-US" altLang="zh-CN" sz="2400" dirty="0"/>
              <a:t>		 P</a:t>
            </a:r>
            <a:r>
              <a:rPr lang="en-US" altLang="zh-CN" sz="2400" baseline="-25000" dirty="0"/>
              <a:t>3</a:t>
            </a:r>
            <a:r>
              <a:rPr lang="en-US" altLang="zh-CN" sz="2400" dirty="0"/>
              <a:t>	2   1   1 		2   2   2</a:t>
            </a:r>
          </a:p>
          <a:p>
            <a:pPr>
              <a:lnSpc>
                <a:spcPct val="150000"/>
              </a:lnSpc>
              <a:buFont typeface="Monotype Sorts" pitchFamily="2" charset="2"/>
              <a:buNone/>
              <a:tabLst>
                <a:tab pos="1371600" algn="l"/>
                <a:tab pos="2395220" algn="ctr"/>
                <a:tab pos="3594100" algn="ctr"/>
                <a:tab pos="4805045" algn="ctr"/>
              </a:tabLst>
            </a:pPr>
            <a:r>
              <a:rPr lang="en-US" altLang="zh-CN" sz="2400" dirty="0"/>
              <a:t>		 P</a:t>
            </a:r>
            <a:r>
              <a:rPr lang="en-US" altLang="zh-CN" sz="2400" baseline="-25000" dirty="0"/>
              <a:t>4</a:t>
            </a:r>
            <a:r>
              <a:rPr lang="en-US" altLang="zh-CN" sz="2400" dirty="0"/>
              <a:t>	0   0   2		4   3   3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例子（续）</a:t>
            </a:r>
          </a:p>
        </p:txBody>
      </p:sp>
      <p:sp>
        <p:nvSpPr>
          <p:cNvPr id="31" name="文本框 30"/>
          <p:cNvSpPr txBox="1"/>
          <p:nvPr/>
        </p:nvSpPr>
        <p:spPr>
          <a:xfrm>
            <a:off x="818580" y="1110081"/>
            <a:ext cx="10811167" cy="960584"/>
          </a:xfrm>
          <a:prstGeom prst="rect">
            <a:avLst/>
          </a:prstGeom>
          <a:noFill/>
        </p:spPr>
        <p:txBody>
          <a:bodyPr wrap="square">
            <a:spAutoFit/>
          </a:bodyPr>
          <a:lstStyle/>
          <a:p>
            <a:pPr marL="342900" indent="-342900">
              <a:lnSpc>
                <a:spcPct val="123000"/>
              </a:lnSpc>
              <a:buFont typeface="Wingdings" panose="05000000000000000000" pitchFamily="2" charset="2"/>
              <a:buChar char="Ø"/>
              <a:tabLst>
                <a:tab pos="2452370" algn="l"/>
                <a:tab pos="3492500" algn="ctr"/>
              </a:tabLst>
            </a:pPr>
            <a:r>
              <a:rPr lang="zh-CN" altLang="en-US" sz="2400" dirty="0">
                <a:latin typeface="+mn-ea"/>
              </a:rPr>
              <a:t>矩阵的内容。</a:t>
            </a:r>
            <a:r>
              <a:rPr lang="en-US" altLang="zh-CN" sz="2400" dirty="0">
                <a:latin typeface="+mn-ea"/>
              </a:rPr>
              <a:t>Need</a:t>
            </a:r>
            <a:r>
              <a:rPr lang="zh-CN" altLang="en-US" sz="2400" dirty="0">
                <a:latin typeface="+mn-ea"/>
              </a:rPr>
              <a:t>被定义为</a:t>
            </a:r>
            <a:r>
              <a:rPr lang="en-US" altLang="zh-CN" sz="2400" dirty="0">
                <a:latin typeface="+mn-ea"/>
              </a:rPr>
              <a:t>Max – Allocation</a:t>
            </a:r>
            <a:r>
              <a:rPr lang="zh-CN" altLang="en-US" sz="2400" dirty="0">
                <a:latin typeface="+mn-ea"/>
              </a:rPr>
              <a:t> </a:t>
            </a:r>
            <a:endParaRPr lang="en-US" altLang="zh-CN" sz="2400" dirty="0">
              <a:latin typeface="+mn-ea"/>
            </a:endParaRPr>
          </a:p>
          <a:p>
            <a:pPr marL="342900" indent="-342900">
              <a:lnSpc>
                <a:spcPct val="123000"/>
              </a:lnSpc>
              <a:buFont typeface="Wingdings" panose="05000000000000000000" pitchFamily="2" charset="2"/>
              <a:buChar char="Ø"/>
              <a:tabLst>
                <a:tab pos="2452370" algn="l"/>
                <a:tab pos="3492500" algn="ctr"/>
              </a:tabLst>
            </a:pPr>
            <a:r>
              <a:rPr lang="zh-CN" altLang="en-US" sz="2400" dirty="0">
                <a:solidFill>
                  <a:srgbClr val="FF0000"/>
                </a:solidFill>
                <a:latin typeface="+mn-ea"/>
              </a:rPr>
              <a:t>系统处在安全的状态</a:t>
            </a:r>
            <a:r>
              <a:rPr lang="zh-CN" altLang="en-US" sz="2400" dirty="0">
                <a:latin typeface="+mn-ea"/>
              </a:rPr>
              <a:t>，因为序列</a:t>
            </a:r>
            <a:r>
              <a:rPr lang="en-US" altLang="zh-CN" sz="2400" dirty="0">
                <a:latin typeface="+mn-ea"/>
              </a:rPr>
              <a:t>&lt; </a:t>
            </a:r>
            <a:r>
              <a:rPr lang="en-US" altLang="zh-CN" sz="2400" i="1" dirty="0">
                <a:latin typeface="+mn-ea"/>
              </a:rPr>
              <a:t>P</a:t>
            </a:r>
            <a:r>
              <a:rPr lang="en-US" altLang="zh-CN" sz="2400" baseline="-25000" dirty="0">
                <a:latin typeface="+mn-ea"/>
              </a:rPr>
              <a:t>1</a:t>
            </a:r>
            <a:r>
              <a:rPr lang="en-US" altLang="zh-CN" sz="2400" dirty="0">
                <a:latin typeface="+mn-ea"/>
              </a:rPr>
              <a:t>, </a:t>
            </a:r>
            <a:r>
              <a:rPr lang="en-US" altLang="zh-CN" sz="2400" i="1" dirty="0">
                <a:latin typeface="+mn-ea"/>
              </a:rPr>
              <a:t>P</a:t>
            </a:r>
            <a:r>
              <a:rPr lang="en-US" altLang="zh-CN" sz="2400" baseline="-25000" dirty="0">
                <a:latin typeface="+mn-ea"/>
              </a:rPr>
              <a:t>3</a:t>
            </a:r>
            <a:r>
              <a:rPr lang="en-US" altLang="zh-CN" sz="2400" dirty="0">
                <a:latin typeface="+mn-ea"/>
              </a:rPr>
              <a:t>, </a:t>
            </a:r>
            <a:r>
              <a:rPr lang="en-US" altLang="zh-CN" sz="2400" i="1" dirty="0">
                <a:latin typeface="+mn-ea"/>
              </a:rPr>
              <a:t>P</a:t>
            </a:r>
            <a:r>
              <a:rPr lang="en-US" altLang="zh-CN" sz="2400" baseline="-25000" dirty="0">
                <a:latin typeface="+mn-ea"/>
              </a:rPr>
              <a:t>4</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 </a:t>
            </a:r>
            <a:r>
              <a:rPr lang="en-US" altLang="zh-CN" sz="2400" i="1" dirty="0">
                <a:latin typeface="+mn-ea"/>
              </a:rPr>
              <a:t>P</a:t>
            </a:r>
            <a:r>
              <a:rPr lang="en-US" altLang="zh-CN" sz="2400" baseline="-25000" dirty="0">
                <a:latin typeface="+mn-ea"/>
              </a:rPr>
              <a:t>0</a:t>
            </a:r>
            <a:r>
              <a:rPr lang="en-US" altLang="zh-CN" sz="2400" dirty="0">
                <a:latin typeface="+mn-ea"/>
              </a:rPr>
              <a:t>&gt; </a:t>
            </a:r>
            <a:r>
              <a:rPr lang="zh-CN" altLang="en-US" sz="2400" dirty="0">
                <a:latin typeface="+mn-ea"/>
              </a:rPr>
              <a:t>满足了安全的标准</a:t>
            </a:r>
          </a:p>
        </p:txBody>
      </p:sp>
      <p:graphicFrame>
        <p:nvGraphicFramePr>
          <p:cNvPr id="38" name="Group 74"/>
          <p:cNvGraphicFramePr>
            <a:graphicFrameLocks noGrp="1"/>
          </p:cNvGraphicFramePr>
          <p:nvPr/>
        </p:nvGraphicFramePr>
        <p:xfrm>
          <a:off x="669925" y="2441790"/>
          <a:ext cx="10988720" cy="3621658"/>
        </p:xfrm>
        <a:graphic>
          <a:graphicData uri="http://schemas.openxmlformats.org/drawingml/2006/table">
            <a:tbl>
              <a:tblPr/>
              <a:tblGrid>
                <a:gridCol w="2197744">
                  <a:extLst>
                    <a:ext uri="{9D8B030D-6E8A-4147-A177-3AD203B41FA5}">
                      <a16:colId xmlns:a16="http://schemas.microsoft.com/office/drawing/2014/main" val="20000"/>
                    </a:ext>
                  </a:extLst>
                </a:gridCol>
                <a:gridCol w="2197744">
                  <a:extLst>
                    <a:ext uri="{9D8B030D-6E8A-4147-A177-3AD203B41FA5}">
                      <a16:colId xmlns:a16="http://schemas.microsoft.com/office/drawing/2014/main" val="20001"/>
                    </a:ext>
                  </a:extLst>
                </a:gridCol>
                <a:gridCol w="2197744">
                  <a:extLst>
                    <a:ext uri="{9D8B030D-6E8A-4147-A177-3AD203B41FA5}">
                      <a16:colId xmlns:a16="http://schemas.microsoft.com/office/drawing/2014/main" val="20002"/>
                    </a:ext>
                  </a:extLst>
                </a:gridCol>
                <a:gridCol w="2197744">
                  <a:extLst>
                    <a:ext uri="{9D8B030D-6E8A-4147-A177-3AD203B41FA5}">
                      <a16:colId xmlns:a16="http://schemas.microsoft.com/office/drawing/2014/main" val="20003"/>
                    </a:ext>
                  </a:extLst>
                </a:gridCol>
                <a:gridCol w="2197744">
                  <a:extLst>
                    <a:ext uri="{9D8B030D-6E8A-4147-A177-3AD203B41FA5}">
                      <a16:colId xmlns:a16="http://schemas.microsoft.com/office/drawing/2014/main" val="20004"/>
                    </a:ext>
                  </a:extLst>
                </a:gridCol>
              </a:tblGrid>
              <a:tr h="1008092">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       </a:t>
                      </a:r>
                      <a:r>
                        <a:rPr kumimoji="1" lang="zh-CN" altLang="en-US" sz="2400" b="0" i="0" u="none" strike="noStrike" cap="none" normalizeH="0" baseline="0" dirty="0">
                          <a:ln>
                            <a:noFill/>
                          </a:ln>
                          <a:solidFill>
                            <a:schemeClr val="tx1"/>
                          </a:solidFill>
                          <a:effectLst/>
                          <a:latin typeface="+mn-ea"/>
                          <a:ea typeface="+mn-ea"/>
                        </a:rPr>
                        <a:t>资源情况</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2400" b="0" i="0" u="none" strike="noStrike" cap="none" normalizeH="0" baseline="0" dirty="0">
                          <a:ln>
                            <a:noFill/>
                          </a:ln>
                          <a:solidFill>
                            <a:schemeClr val="tx1"/>
                          </a:solidFill>
                          <a:effectLst/>
                          <a:latin typeface="+mn-ea"/>
                          <a:ea typeface="+mn-ea"/>
                        </a:rPr>
                        <a:t>进程</a:t>
                      </a:r>
                    </a:p>
                  </a:txBody>
                  <a:tcPr marL="92072" marR="92072" marT="34530" marB="345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Max</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A    B    C</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Allocation</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A    B    C</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Need</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A    B    C</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Available</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A    B    C</a:t>
                      </a:r>
                    </a:p>
                  </a:txBody>
                  <a:tcPr marL="92072" marR="92072" marT="34530" marB="345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521977">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P</a:t>
                      </a:r>
                      <a:r>
                        <a:rPr kumimoji="1" lang="en-US" altLang="zh-CN" sz="2400" b="0" i="0" u="none" strike="noStrike" cap="none" normalizeH="0" baseline="-25000" dirty="0">
                          <a:ln>
                            <a:noFill/>
                          </a:ln>
                          <a:solidFill>
                            <a:schemeClr val="tx1"/>
                          </a:solidFill>
                          <a:effectLst/>
                          <a:latin typeface="+mn-ea"/>
                          <a:ea typeface="+mn-ea"/>
                        </a:rPr>
                        <a:t>0</a:t>
                      </a:r>
                    </a:p>
                  </a:txBody>
                  <a:tcPr marL="92072" marR="92072" marT="34530" marB="345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7    5    3</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0    1    0</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7    4    3</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3    3    2</a:t>
                      </a:r>
                    </a:p>
                  </a:txBody>
                  <a:tcPr marL="92072" marR="92072" marT="34530" marB="345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204">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P</a:t>
                      </a:r>
                      <a:r>
                        <a:rPr kumimoji="1" lang="en-US" altLang="zh-CN" sz="2400" b="0" i="0" u="none" strike="noStrike" cap="none" normalizeH="0" baseline="-25000" dirty="0">
                          <a:ln>
                            <a:noFill/>
                          </a:ln>
                          <a:solidFill>
                            <a:schemeClr val="tx1"/>
                          </a:solidFill>
                          <a:effectLst/>
                          <a:latin typeface="+mn-ea"/>
                          <a:ea typeface="+mn-ea"/>
                        </a:rPr>
                        <a:t>1</a:t>
                      </a:r>
                    </a:p>
                  </a:txBody>
                  <a:tcPr marL="92072" marR="92072" marT="34530" marB="345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3    2    2</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2    0    0</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1    2    2</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2400" b="1" i="0" u="none" strike="noStrike" cap="none" normalizeH="0" baseline="0" dirty="0">
                        <a:ln>
                          <a:noFill/>
                        </a:ln>
                        <a:solidFill>
                          <a:schemeClr val="bg2"/>
                        </a:solidFill>
                        <a:effectLst/>
                        <a:latin typeface="+mn-ea"/>
                        <a:ea typeface="+mn-ea"/>
                      </a:endParaRPr>
                    </a:p>
                  </a:txBody>
                  <a:tcPr marL="92072" marR="92072" marT="34530" marB="345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2"/>
                  </a:ext>
                </a:extLst>
              </a:tr>
              <a:tr h="523204">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P</a:t>
                      </a:r>
                      <a:r>
                        <a:rPr kumimoji="1" lang="en-US" altLang="zh-CN" sz="2400" b="0" i="0" u="none" strike="noStrike" cap="none" normalizeH="0" baseline="-25000" dirty="0">
                          <a:ln>
                            <a:noFill/>
                          </a:ln>
                          <a:solidFill>
                            <a:schemeClr val="tx1"/>
                          </a:solidFill>
                          <a:effectLst/>
                          <a:latin typeface="+mn-ea"/>
                          <a:ea typeface="+mn-ea"/>
                        </a:rPr>
                        <a:t>2</a:t>
                      </a:r>
                    </a:p>
                  </a:txBody>
                  <a:tcPr marL="92072" marR="92072" marT="34530" marB="345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a:ln>
                            <a:noFill/>
                          </a:ln>
                          <a:solidFill>
                            <a:schemeClr val="tx1"/>
                          </a:solidFill>
                          <a:effectLst/>
                          <a:latin typeface="+mn-ea"/>
                          <a:ea typeface="+mn-ea"/>
                        </a:rPr>
                        <a:t>9    0    2</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3    0    2</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6    0    0</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2400" b="1" i="0" u="none" strike="noStrike" cap="none" normalizeH="0" baseline="0" dirty="0">
                        <a:ln>
                          <a:noFill/>
                        </a:ln>
                        <a:solidFill>
                          <a:schemeClr val="bg2"/>
                        </a:solidFill>
                        <a:effectLst/>
                        <a:latin typeface="+mn-ea"/>
                        <a:ea typeface="+mn-ea"/>
                      </a:endParaRPr>
                    </a:p>
                  </a:txBody>
                  <a:tcPr marL="92072" marR="92072" marT="34530" marB="345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3"/>
                  </a:ext>
                </a:extLst>
              </a:tr>
              <a:tr h="521977">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P</a:t>
                      </a:r>
                      <a:r>
                        <a:rPr kumimoji="1" lang="en-US" altLang="zh-CN" sz="2400" b="0" i="0" u="none" strike="noStrike" cap="none" normalizeH="0" baseline="-25000" dirty="0">
                          <a:ln>
                            <a:noFill/>
                          </a:ln>
                          <a:solidFill>
                            <a:schemeClr val="tx1"/>
                          </a:solidFill>
                          <a:effectLst/>
                          <a:latin typeface="+mn-ea"/>
                          <a:ea typeface="+mn-ea"/>
                        </a:rPr>
                        <a:t>3</a:t>
                      </a:r>
                    </a:p>
                  </a:txBody>
                  <a:tcPr marL="92072" marR="92072" marT="34530" marB="345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a:ln>
                            <a:noFill/>
                          </a:ln>
                          <a:solidFill>
                            <a:schemeClr val="tx1"/>
                          </a:solidFill>
                          <a:effectLst/>
                          <a:latin typeface="+mn-ea"/>
                          <a:ea typeface="+mn-ea"/>
                        </a:rPr>
                        <a:t>2    2    2</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2    1    1</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0    1    1</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2400" b="1" i="0" u="none" strike="noStrike" cap="none" normalizeH="0" baseline="0" dirty="0">
                        <a:ln>
                          <a:noFill/>
                        </a:ln>
                        <a:solidFill>
                          <a:schemeClr val="bg2"/>
                        </a:solidFill>
                        <a:effectLst/>
                        <a:latin typeface="+mn-ea"/>
                        <a:ea typeface="+mn-ea"/>
                      </a:endParaRPr>
                    </a:p>
                  </a:txBody>
                  <a:tcPr marL="92072" marR="92072" marT="34530" marB="345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4"/>
                  </a:ext>
                </a:extLst>
              </a:tr>
              <a:tr h="523204">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i="0" u="none" strike="noStrike" cap="none" normalizeH="0" baseline="0" dirty="0">
                          <a:ln>
                            <a:noFill/>
                          </a:ln>
                          <a:solidFill>
                            <a:schemeClr val="tx1"/>
                          </a:solidFill>
                          <a:effectLst/>
                          <a:latin typeface="+mn-ea"/>
                          <a:ea typeface="+mn-ea"/>
                        </a:rPr>
                        <a:t>P</a:t>
                      </a:r>
                      <a:r>
                        <a:rPr kumimoji="1" lang="en-US" altLang="zh-CN" sz="2400" b="0" i="0" u="none" strike="noStrike" cap="none" normalizeH="0" baseline="-25000" dirty="0">
                          <a:ln>
                            <a:noFill/>
                          </a:ln>
                          <a:solidFill>
                            <a:schemeClr val="tx1"/>
                          </a:solidFill>
                          <a:effectLst/>
                          <a:latin typeface="+mn-ea"/>
                          <a:ea typeface="+mn-ea"/>
                        </a:rPr>
                        <a:t>4</a:t>
                      </a:r>
                    </a:p>
                  </a:txBody>
                  <a:tcPr marL="92072" marR="92072" marT="34530" marB="345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a:ln>
                            <a:noFill/>
                          </a:ln>
                          <a:solidFill>
                            <a:schemeClr val="tx1"/>
                          </a:solidFill>
                          <a:effectLst/>
                          <a:latin typeface="+mn-ea"/>
                          <a:ea typeface="+mn-ea"/>
                        </a:rPr>
                        <a:t>4    3    3</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0    0    2</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1" i="0" u="none" strike="noStrike" cap="none" normalizeH="0" baseline="0" dirty="0">
                          <a:ln>
                            <a:noFill/>
                          </a:ln>
                          <a:solidFill>
                            <a:schemeClr val="tx1"/>
                          </a:solidFill>
                          <a:effectLst/>
                          <a:latin typeface="+mn-ea"/>
                          <a:ea typeface="+mn-ea"/>
                        </a:rPr>
                        <a:t>4    3    1</a:t>
                      </a:r>
                    </a:p>
                  </a:txBody>
                  <a:tcPr marL="92072" marR="92072" marT="34530" marB="345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2400" b="1" i="0" u="none" strike="noStrike" cap="none" normalizeH="0" baseline="0" dirty="0">
                        <a:ln>
                          <a:noFill/>
                        </a:ln>
                        <a:solidFill>
                          <a:schemeClr val="bg2"/>
                        </a:solidFill>
                        <a:effectLst/>
                        <a:latin typeface="+mn-ea"/>
                        <a:ea typeface="+mn-ea"/>
                      </a:endParaRPr>
                    </a:p>
                  </a:txBody>
                  <a:tcPr marL="92072" marR="92072" marT="34530" marB="345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例子（续）</a:t>
            </a:r>
          </a:p>
        </p:txBody>
      </p:sp>
      <p:graphicFrame>
        <p:nvGraphicFramePr>
          <p:cNvPr id="6" name="Group 156"/>
          <p:cNvGraphicFramePr>
            <a:graphicFrameLocks noGrp="1"/>
          </p:cNvGraphicFramePr>
          <p:nvPr/>
        </p:nvGraphicFramePr>
        <p:xfrm>
          <a:off x="232653" y="1592232"/>
          <a:ext cx="11555657" cy="4391315"/>
        </p:xfrm>
        <a:graphic>
          <a:graphicData uri="http://schemas.openxmlformats.org/drawingml/2006/table">
            <a:tbl>
              <a:tblPr>
                <a:tableStyleId>{5DA37D80-6434-44D0-A028-1B22A696006F}</a:tableStyleId>
              </a:tblPr>
              <a:tblGrid>
                <a:gridCol w="2407428">
                  <a:extLst>
                    <a:ext uri="{9D8B030D-6E8A-4147-A177-3AD203B41FA5}">
                      <a16:colId xmlns:a16="http://schemas.microsoft.com/office/drawing/2014/main" val="20000"/>
                    </a:ext>
                  </a:extLst>
                </a:gridCol>
                <a:gridCol w="1556805">
                  <a:extLst>
                    <a:ext uri="{9D8B030D-6E8A-4147-A177-3AD203B41FA5}">
                      <a16:colId xmlns:a16="http://schemas.microsoft.com/office/drawing/2014/main" val="20001"/>
                    </a:ext>
                  </a:extLst>
                </a:gridCol>
                <a:gridCol w="1570848">
                  <a:extLst>
                    <a:ext uri="{9D8B030D-6E8A-4147-A177-3AD203B41FA5}">
                      <a16:colId xmlns:a16="http://schemas.microsoft.com/office/drawing/2014/main" val="20002"/>
                    </a:ext>
                  </a:extLst>
                </a:gridCol>
                <a:gridCol w="1831551">
                  <a:extLst>
                    <a:ext uri="{9D8B030D-6E8A-4147-A177-3AD203B41FA5}">
                      <a16:colId xmlns:a16="http://schemas.microsoft.com/office/drawing/2014/main" val="20003"/>
                    </a:ext>
                  </a:extLst>
                </a:gridCol>
                <a:gridCol w="2849732">
                  <a:extLst>
                    <a:ext uri="{9D8B030D-6E8A-4147-A177-3AD203B41FA5}">
                      <a16:colId xmlns:a16="http://schemas.microsoft.com/office/drawing/2014/main" val="20004"/>
                    </a:ext>
                  </a:extLst>
                </a:gridCol>
                <a:gridCol w="1339293">
                  <a:extLst>
                    <a:ext uri="{9D8B030D-6E8A-4147-A177-3AD203B41FA5}">
                      <a16:colId xmlns:a16="http://schemas.microsoft.com/office/drawing/2014/main" val="20005"/>
                    </a:ext>
                  </a:extLst>
                </a:gridCol>
              </a:tblGrid>
              <a:tr h="1053640">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          </a:t>
                      </a:r>
                      <a:r>
                        <a:rPr kumimoji="1" lang="zh-CN" altLang="en-US" sz="2400" b="0" u="none" strike="noStrike" cap="none" normalizeH="0" baseline="0" dirty="0">
                          <a:ln>
                            <a:noFill/>
                          </a:ln>
                          <a:solidFill>
                            <a:schemeClr val="tx1"/>
                          </a:solidFill>
                          <a:effectLst/>
                          <a:latin typeface="+mn-ea"/>
                          <a:ea typeface="+mn-ea"/>
                        </a:rPr>
                        <a:t>资源情况</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2400" b="0" u="none" strike="noStrike" cap="none" normalizeH="0" baseline="0" dirty="0">
                          <a:ln>
                            <a:noFill/>
                          </a:ln>
                          <a:solidFill>
                            <a:schemeClr val="tx1"/>
                          </a:solidFill>
                          <a:effectLst/>
                          <a:latin typeface="+mn-ea"/>
                          <a:ea typeface="+mn-ea"/>
                        </a:rPr>
                        <a:t>进程</a:t>
                      </a:r>
                      <a:endParaRPr kumimoji="1" lang="zh-CN" altLang="en-US" sz="2400" b="0" i="0" u="none" strike="noStrike" cap="none" normalizeH="0" baseline="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Work</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A   B    C</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a:ln>
                            <a:noFill/>
                          </a:ln>
                          <a:solidFill>
                            <a:schemeClr val="tx1"/>
                          </a:solidFill>
                          <a:effectLst/>
                          <a:latin typeface="+mn-ea"/>
                          <a:ea typeface="+mn-ea"/>
                        </a:rPr>
                        <a:t>Need</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a:ln>
                            <a:noFill/>
                          </a:ln>
                          <a:solidFill>
                            <a:schemeClr val="tx1"/>
                          </a:solidFill>
                          <a:effectLst/>
                          <a:latin typeface="+mn-ea"/>
                          <a:ea typeface="+mn-ea"/>
                        </a:rPr>
                        <a:t>A   B    C</a:t>
                      </a:r>
                      <a:endParaRPr kumimoji="1" lang="en-US" altLang="zh-CN" sz="2400" b="0" i="0" u="none" strike="noStrike" kern="1200" cap="none" normalizeH="0" baseline="0" dirty="0">
                        <a:ln>
                          <a:noFill/>
                        </a:ln>
                        <a:solidFill>
                          <a:schemeClr val="tx1"/>
                        </a:solidFill>
                        <a:effectLst/>
                        <a:latin typeface="+mn-ea"/>
                        <a:ea typeface="+mn-ea"/>
                        <a:cs typeface="+mn-cs"/>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a:ln>
                            <a:noFill/>
                          </a:ln>
                          <a:solidFill>
                            <a:schemeClr val="tx1"/>
                          </a:solidFill>
                          <a:effectLst/>
                          <a:latin typeface="+mn-ea"/>
                          <a:ea typeface="+mn-ea"/>
                        </a:rPr>
                        <a:t>Allocation</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a:ln>
                            <a:noFill/>
                          </a:ln>
                          <a:solidFill>
                            <a:schemeClr val="tx1"/>
                          </a:solidFill>
                          <a:effectLst/>
                          <a:latin typeface="+mn-ea"/>
                          <a:ea typeface="+mn-ea"/>
                        </a:rPr>
                        <a:t>A    B    C</a:t>
                      </a:r>
                      <a:endParaRPr kumimoji="1" lang="en-US" altLang="zh-CN" sz="2400" b="0" i="0" u="none" strike="noStrike" kern="1200" cap="none" normalizeH="0" baseline="0" dirty="0">
                        <a:ln>
                          <a:noFill/>
                        </a:ln>
                        <a:solidFill>
                          <a:schemeClr val="tx1"/>
                        </a:solidFill>
                        <a:effectLst/>
                        <a:latin typeface="+mn-ea"/>
                        <a:ea typeface="+mn-ea"/>
                        <a:cs typeface="+mn-cs"/>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err="1">
                          <a:ln>
                            <a:noFill/>
                          </a:ln>
                          <a:solidFill>
                            <a:schemeClr val="tx1"/>
                          </a:solidFill>
                          <a:effectLst/>
                          <a:latin typeface="+mn-ea"/>
                          <a:ea typeface="+mn-ea"/>
                        </a:rPr>
                        <a:t>Work+Allocation</a:t>
                      </a:r>
                      <a:endParaRPr kumimoji="1" lang="en-US" altLang="zh-CN" sz="2400" b="0" u="none" strike="noStrike" kern="1200" cap="none" normalizeH="0" baseline="0" dirty="0">
                        <a:ln>
                          <a:noFill/>
                        </a:ln>
                        <a:solidFill>
                          <a:schemeClr val="tx1"/>
                        </a:solidFill>
                        <a:effectLst/>
                        <a:latin typeface="+mn-ea"/>
                        <a:ea typeface="+mn-ea"/>
                      </a:endParaRP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a:ln>
                            <a:noFill/>
                          </a:ln>
                          <a:solidFill>
                            <a:schemeClr val="tx1"/>
                          </a:solidFill>
                          <a:effectLst/>
                          <a:latin typeface="+mn-ea"/>
                          <a:ea typeface="+mn-ea"/>
                        </a:rPr>
                        <a:t>A    B    C</a:t>
                      </a:r>
                      <a:endParaRPr kumimoji="1" lang="en-US" altLang="zh-CN" sz="2400" b="0" i="0" u="none" strike="noStrike" kern="1200" cap="none" normalizeH="0" baseline="0" dirty="0">
                        <a:ln>
                          <a:noFill/>
                        </a:ln>
                        <a:solidFill>
                          <a:schemeClr val="tx1"/>
                        </a:solidFill>
                        <a:effectLst/>
                        <a:latin typeface="+mn-ea"/>
                        <a:ea typeface="+mn-ea"/>
                        <a:cs typeface="+mn-cs"/>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en-US" altLang="zh-CN" sz="2400" b="0" u="none" strike="noStrike" kern="1200" cap="none" normalizeH="0" baseline="0" dirty="0">
                        <a:ln>
                          <a:noFill/>
                        </a:ln>
                        <a:solidFill>
                          <a:schemeClr val="tx1"/>
                        </a:solidFill>
                        <a:effectLst/>
                        <a:latin typeface="+mn-ea"/>
                        <a:ea typeface="+mn-ea"/>
                      </a:endParaRP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kern="1200" cap="none" normalizeH="0" baseline="0" dirty="0">
                          <a:ln>
                            <a:noFill/>
                          </a:ln>
                          <a:solidFill>
                            <a:schemeClr val="tx1"/>
                          </a:solidFill>
                          <a:effectLst/>
                          <a:latin typeface="+mn-ea"/>
                          <a:ea typeface="+mn-ea"/>
                        </a:rPr>
                        <a:t>Finish</a:t>
                      </a:r>
                      <a:endParaRPr kumimoji="1" lang="en-US" altLang="zh-CN" sz="2400" b="0" i="0" u="none" strike="noStrike" kern="1200" cap="none" normalizeH="0" baseline="0" dirty="0">
                        <a:ln>
                          <a:noFill/>
                        </a:ln>
                        <a:solidFill>
                          <a:schemeClr val="tx1"/>
                        </a:solidFill>
                        <a:effectLst/>
                        <a:latin typeface="+mn-ea"/>
                        <a:ea typeface="+mn-ea"/>
                        <a:cs typeface="+mn-cs"/>
                      </a:endParaRPr>
                    </a:p>
                  </a:txBody>
                  <a:tcPr marL="121115" marR="121115" marT="45443" marB="45443" horzOverflow="overflow">
                    <a:solidFill>
                      <a:schemeClr val="accent2">
                        <a:lumMod val="20000"/>
                        <a:lumOff val="80000"/>
                      </a:schemeClr>
                    </a:solidFill>
                  </a:tcPr>
                </a:tc>
                <a:extLst>
                  <a:ext uri="{0D108BD9-81ED-4DB2-BD59-A6C34878D82A}">
                    <a16:rowId xmlns:a16="http://schemas.microsoft.com/office/drawing/2014/main" val="10000"/>
                  </a:ext>
                </a:extLst>
              </a:tr>
              <a:tr h="667535">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P</a:t>
                      </a:r>
                      <a:r>
                        <a:rPr kumimoji="1" lang="en-US" altLang="zh-CN" sz="2400" b="0" u="none" strike="noStrike" cap="none" normalizeH="0" baseline="-25000" dirty="0">
                          <a:ln>
                            <a:noFill/>
                          </a:ln>
                          <a:solidFill>
                            <a:schemeClr val="tx1"/>
                          </a:solidFill>
                          <a:effectLst/>
                          <a:latin typeface="+mn-ea"/>
                          <a:ea typeface="+mn-ea"/>
                        </a:rPr>
                        <a:t>1</a:t>
                      </a:r>
                      <a:endParaRPr kumimoji="1" lang="en-US" altLang="zh-CN" sz="2400" b="0" i="0" u="none" strike="noStrike" cap="none" normalizeH="0" baseline="-2500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3    3    2</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1    2    2</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2    0    0</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5    3    2</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latin typeface="+mn-ea"/>
                          <a:ea typeface="+mn-ea"/>
                        </a:rPr>
                        <a:t>true</a:t>
                      </a:r>
                      <a:endParaRPr kumimoji="1" lang="en-US" altLang="zh-CN" sz="2400" b="0" i="0" u="none" strike="noStrike" cap="none" normalizeH="0" baseline="0">
                        <a:ln>
                          <a:noFill/>
                        </a:ln>
                        <a:solidFill>
                          <a:schemeClr val="tx1"/>
                        </a:solidFill>
                        <a:effectLst/>
                        <a:latin typeface="+mn-ea"/>
                        <a:ea typeface="+mn-ea"/>
                      </a:endParaRPr>
                    </a:p>
                  </a:txBody>
                  <a:tcPr marL="121115" marR="121115" marT="45443" marB="45443" anchor="ctr" horzOverflow="overflow"/>
                </a:tc>
                <a:extLst>
                  <a:ext uri="{0D108BD9-81ED-4DB2-BD59-A6C34878D82A}">
                    <a16:rowId xmlns:a16="http://schemas.microsoft.com/office/drawing/2014/main" val="10001"/>
                  </a:ext>
                </a:extLst>
              </a:tr>
              <a:tr h="667535">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P</a:t>
                      </a:r>
                      <a:r>
                        <a:rPr kumimoji="1" lang="en-US" altLang="zh-CN" sz="2400" b="0" u="none" strike="noStrike" cap="none" normalizeH="0" baseline="-25000" dirty="0">
                          <a:ln>
                            <a:noFill/>
                          </a:ln>
                          <a:solidFill>
                            <a:schemeClr val="tx1"/>
                          </a:solidFill>
                          <a:effectLst/>
                          <a:latin typeface="+mn-ea"/>
                          <a:ea typeface="+mn-ea"/>
                        </a:rPr>
                        <a:t>3</a:t>
                      </a:r>
                      <a:endParaRPr kumimoji="1" lang="en-US" altLang="zh-CN" sz="2400" b="0" i="0" u="none" strike="noStrike" cap="none" normalizeH="0" baseline="-2500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5    3    2</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0    1    1</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2    1    1</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7    4    3</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true</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extLst>
                  <a:ext uri="{0D108BD9-81ED-4DB2-BD59-A6C34878D82A}">
                    <a16:rowId xmlns:a16="http://schemas.microsoft.com/office/drawing/2014/main" val="10002"/>
                  </a:ext>
                </a:extLst>
              </a:tr>
              <a:tr h="667535">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P</a:t>
                      </a:r>
                      <a:r>
                        <a:rPr kumimoji="1" lang="en-US" altLang="zh-CN" sz="2400" b="0" u="none" strike="noStrike" cap="none" normalizeH="0" baseline="-25000" dirty="0">
                          <a:ln>
                            <a:noFill/>
                          </a:ln>
                          <a:solidFill>
                            <a:schemeClr val="tx1"/>
                          </a:solidFill>
                          <a:effectLst/>
                          <a:latin typeface="+mn-ea"/>
                          <a:ea typeface="+mn-ea"/>
                        </a:rPr>
                        <a:t>4</a:t>
                      </a:r>
                      <a:endParaRPr kumimoji="1" lang="en-US" altLang="zh-CN" sz="2400" b="0" i="0" u="none" strike="noStrike" cap="none" normalizeH="0" baseline="-2500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latin typeface="+mn-ea"/>
                          <a:ea typeface="+mn-ea"/>
                        </a:rPr>
                        <a:t>7    4    3</a:t>
                      </a:r>
                      <a:endParaRPr kumimoji="1" lang="en-US" altLang="zh-CN" sz="2400" b="0" i="0" u="none" strike="noStrike" cap="none" normalizeH="0" baseline="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4    3    1</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0    0    2</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7    4    5</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true</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extLst>
                  <a:ext uri="{0D108BD9-81ED-4DB2-BD59-A6C34878D82A}">
                    <a16:rowId xmlns:a16="http://schemas.microsoft.com/office/drawing/2014/main" val="10003"/>
                  </a:ext>
                </a:extLst>
              </a:tr>
              <a:tr h="667535">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P</a:t>
                      </a:r>
                      <a:r>
                        <a:rPr kumimoji="1" lang="en-US" altLang="zh-CN" sz="2400" b="0" u="none" strike="noStrike" cap="none" normalizeH="0" baseline="-25000" dirty="0">
                          <a:ln>
                            <a:noFill/>
                          </a:ln>
                          <a:solidFill>
                            <a:schemeClr val="tx1"/>
                          </a:solidFill>
                          <a:effectLst/>
                          <a:latin typeface="+mn-ea"/>
                          <a:ea typeface="+mn-ea"/>
                        </a:rPr>
                        <a:t>2</a:t>
                      </a:r>
                      <a:endParaRPr kumimoji="1" lang="en-US" altLang="zh-CN" sz="2400" b="0" i="0" u="none" strike="noStrike" cap="none" normalizeH="0" baseline="-2500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latin typeface="+mn-ea"/>
                          <a:ea typeface="+mn-ea"/>
                        </a:rPr>
                        <a:t>7    4    5</a:t>
                      </a:r>
                      <a:endParaRPr kumimoji="1" lang="en-US" altLang="zh-CN" sz="2400" b="0" i="0" u="none" strike="noStrike" cap="none" normalizeH="0" baseline="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latin typeface="+mn-ea"/>
                          <a:ea typeface="+mn-ea"/>
                        </a:rPr>
                        <a:t>6    0    0</a:t>
                      </a:r>
                      <a:endParaRPr kumimoji="1" lang="en-US" altLang="zh-CN" sz="2400" b="0" i="0" u="none" strike="noStrike" cap="none" normalizeH="0" baseline="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3    0    2</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10    4    7</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true</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extLst>
                  <a:ext uri="{0D108BD9-81ED-4DB2-BD59-A6C34878D82A}">
                    <a16:rowId xmlns:a16="http://schemas.microsoft.com/office/drawing/2014/main" val="10004"/>
                  </a:ext>
                </a:extLst>
              </a:tr>
              <a:tr h="667535">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P</a:t>
                      </a:r>
                      <a:r>
                        <a:rPr kumimoji="1" lang="en-US" altLang="zh-CN" sz="2400" b="0" u="none" strike="noStrike" cap="none" normalizeH="0" baseline="-25000" dirty="0">
                          <a:ln>
                            <a:noFill/>
                          </a:ln>
                          <a:solidFill>
                            <a:schemeClr val="tx1"/>
                          </a:solidFill>
                          <a:effectLst/>
                          <a:latin typeface="+mn-ea"/>
                          <a:ea typeface="+mn-ea"/>
                        </a:rPr>
                        <a:t>0</a:t>
                      </a:r>
                      <a:endParaRPr kumimoji="1" lang="en-US" altLang="zh-CN" sz="2400" b="0" i="0" u="none" strike="noStrike" cap="none" normalizeH="0" baseline="-25000" dirty="0">
                        <a:ln>
                          <a:noFill/>
                        </a:ln>
                        <a:solidFill>
                          <a:schemeClr val="tx1"/>
                        </a:solidFill>
                        <a:effectLst/>
                        <a:latin typeface="+mn-ea"/>
                        <a:ea typeface="+mn-ea"/>
                      </a:endParaRPr>
                    </a:p>
                  </a:txBody>
                  <a:tcPr marL="121115" marR="121115" marT="45443" marB="45443"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10  4    7</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7    4    3</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0    1    0</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latin typeface="+mn-ea"/>
                          <a:ea typeface="+mn-ea"/>
                        </a:rPr>
                        <a:t>10    5    7</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400" b="0" u="none" strike="noStrike" cap="none" normalizeH="0" baseline="0" dirty="0">
                          <a:ln>
                            <a:noFill/>
                          </a:ln>
                          <a:solidFill>
                            <a:schemeClr val="tx1"/>
                          </a:solidFill>
                          <a:effectLst/>
                          <a:latin typeface="+mn-ea"/>
                          <a:ea typeface="+mn-ea"/>
                        </a:rPr>
                        <a:t>true</a:t>
                      </a:r>
                      <a:endParaRPr kumimoji="1" lang="en-US" altLang="zh-CN" sz="2400" b="0" i="0" u="none" strike="noStrike" cap="none" normalizeH="0" baseline="0" dirty="0">
                        <a:ln>
                          <a:noFill/>
                        </a:ln>
                        <a:solidFill>
                          <a:schemeClr val="tx1"/>
                        </a:solidFill>
                        <a:effectLst/>
                        <a:latin typeface="+mn-ea"/>
                        <a:ea typeface="+mn-ea"/>
                      </a:endParaRPr>
                    </a:p>
                  </a:txBody>
                  <a:tcPr marL="121115" marR="121115" marT="45443" marB="45443" anchor="ctr" horzOverflow="overflow"/>
                </a:tc>
                <a:extLst>
                  <a:ext uri="{0D108BD9-81ED-4DB2-BD59-A6C34878D82A}">
                    <a16:rowId xmlns:a16="http://schemas.microsoft.com/office/drawing/2014/main" val="10005"/>
                  </a:ext>
                </a:extLst>
              </a:tr>
            </a:tbl>
          </a:graphicData>
        </a:graphic>
      </p:graphicFrame>
      <p:cxnSp>
        <p:nvCxnSpPr>
          <p:cNvPr id="3" name="直接连接符 2"/>
          <p:cNvCxnSpPr/>
          <p:nvPr/>
        </p:nvCxnSpPr>
        <p:spPr>
          <a:xfrm>
            <a:off x="257452" y="1615736"/>
            <a:ext cx="2396971" cy="1020932"/>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死锁概念</a:t>
            </a:r>
          </a:p>
        </p:txBody>
      </p:sp>
      <p:sp>
        <p:nvSpPr>
          <p:cNvPr id="29" name="矩形 28"/>
          <p:cNvSpPr/>
          <p:nvPr/>
        </p:nvSpPr>
        <p:spPr>
          <a:xfrm>
            <a:off x="669925" y="1206373"/>
            <a:ext cx="10601989" cy="1909690"/>
          </a:xfrm>
          <a:prstGeom prst="rect">
            <a:avLst/>
          </a:prstGeom>
        </p:spPr>
        <p:txBody>
          <a:bodyPr wrap="square">
            <a:noAutofit/>
          </a:bodyPr>
          <a:lstStyle/>
          <a:p>
            <a:pPr indent="457200">
              <a:lnSpc>
                <a:spcPct val="132000"/>
              </a:lnSpc>
              <a:spcBef>
                <a:spcPts val="600"/>
              </a:spcBef>
              <a:spcAft>
                <a:spcPts val="600"/>
              </a:spcAft>
            </a:pPr>
            <a:r>
              <a:rPr lang="zh-CN" altLang="en-US" sz="2400" dirty="0">
                <a:solidFill>
                  <a:srgbClr val="FF0000"/>
                </a:solidFill>
                <a:latin typeface="+mn-ea"/>
              </a:rPr>
              <a:t>死锁（</a:t>
            </a:r>
            <a:r>
              <a:rPr lang="en-US" altLang="zh-CN" sz="2400" dirty="0">
                <a:latin typeface="+mn-ea"/>
              </a:rPr>
              <a:t>Deadlock</a:t>
            </a:r>
            <a:r>
              <a:rPr lang="zh-CN" altLang="en-US" sz="2400" dirty="0">
                <a:latin typeface="+mn-ea"/>
              </a:rPr>
              <a:t>）：指多个进程在运行过程中因争夺资源而造成的一种僵局，当进程处于这种僵持状态时，若无外力作用，这些进程都将永远不能再向前推进。</a:t>
            </a:r>
          </a:p>
        </p:txBody>
      </p:sp>
      <p:pic>
        <p:nvPicPr>
          <p:cNvPr id="31" name="Picture 11" descr="1_1-63-1443_200310281343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83" y="2835245"/>
            <a:ext cx="4707061" cy="3277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 name="Group 10"/>
          <p:cNvGrpSpPr/>
          <p:nvPr/>
        </p:nvGrpSpPr>
        <p:grpSpPr bwMode="auto">
          <a:xfrm>
            <a:off x="5831426" y="2924021"/>
            <a:ext cx="5342987" cy="2961873"/>
            <a:chOff x="672" y="1776"/>
            <a:chExt cx="2208" cy="1632"/>
          </a:xfrm>
        </p:grpSpPr>
        <p:sp>
          <p:nvSpPr>
            <p:cNvPr id="34" name="AutoShape 5"/>
            <p:cNvSpPr>
              <a:spLocks noChangeArrowheads="1"/>
            </p:cNvSpPr>
            <p:nvPr/>
          </p:nvSpPr>
          <p:spPr bwMode="auto">
            <a:xfrm>
              <a:off x="672" y="2928"/>
              <a:ext cx="1536" cy="384"/>
            </a:xfrm>
            <a:prstGeom prst="rightArrow">
              <a:avLst>
                <a:gd name="adj1" fmla="val 50000"/>
                <a:gd name="adj2" fmla="val 100000"/>
              </a:avLst>
            </a:prstGeom>
            <a:solidFill>
              <a:srgbClr val="0000CC"/>
            </a:solidFill>
            <a:ln w="2857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6" name="AutoShape 7"/>
            <p:cNvSpPr>
              <a:spLocks noChangeArrowheads="1"/>
            </p:cNvSpPr>
            <p:nvPr/>
          </p:nvSpPr>
          <p:spPr bwMode="auto">
            <a:xfrm>
              <a:off x="1344" y="1872"/>
              <a:ext cx="1536" cy="432"/>
            </a:xfrm>
            <a:prstGeom prst="leftArrow">
              <a:avLst>
                <a:gd name="adj1" fmla="val 50000"/>
                <a:gd name="adj2" fmla="val 88889"/>
              </a:avLst>
            </a:prstGeom>
            <a:solidFill>
              <a:srgbClr val="0000CC"/>
            </a:solidFill>
            <a:ln w="2857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8" name="AutoShape 8"/>
            <p:cNvSpPr>
              <a:spLocks noChangeArrowheads="1"/>
            </p:cNvSpPr>
            <p:nvPr/>
          </p:nvSpPr>
          <p:spPr bwMode="auto">
            <a:xfrm>
              <a:off x="2064" y="2208"/>
              <a:ext cx="480" cy="1200"/>
            </a:xfrm>
            <a:prstGeom prst="upArrow">
              <a:avLst>
                <a:gd name="adj1" fmla="val 50000"/>
                <a:gd name="adj2" fmla="val 62500"/>
              </a:avLst>
            </a:prstGeom>
            <a:solidFill>
              <a:srgbClr val="0000CC"/>
            </a:solidFill>
            <a:ln w="2857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9" name="AutoShape 9"/>
            <p:cNvSpPr>
              <a:spLocks noChangeArrowheads="1"/>
            </p:cNvSpPr>
            <p:nvPr/>
          </p:nvSpPr>
          <p:spPr bwMode="auto">
            <a:xfrm>
              <a:off x="960" y="1776"/>
              <a:ext cx="480" cy="1200"/>
            </a:xfrm>
            <a:prstGeom prst="downArrow">
              <a:avLst>
                <a:gd name="adj1" fmla="val 50000"/>
                <a:gd name="adj2" fmla="val 62500"/>
              </a:avLst>
            </a:prstGeom>
            <a:solidFill>
              <a:srgbClr val="0000CC"/>
            </a:solidFill>
            <a:ln w="2857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例子续：</a:t>
            </a:r>
            <a:r>
              <a:rPr lang="en-US" altLang="zh-CN" sz="2800" b="1" dirty="0">
                <a:solidFill>
                  <a:schemeClr val="bg1"/>
                </a:solidFill>
              </a:rPr>
              <a:t>P1 request (1,0,2)</a:t>
            </a:r>
            <a:endParaRPr lang="zh-CN" altLang="en-US" sz="2800" b="1" dirty="0">
              <a:solidFill>
                <a:schemeClr val="bg1"/>
              </a:solidFill>
            </a:endParaRPr>
          </a:p>
        </p:txBody>
      </p:sp>
      <p:sp>
        <p:nvSpPr>
          <p:cNvPr id="6" name="文本框 5"/>
          <p:cNvSpPr txBox="1"/>
          <p:nvPr/>
        </p:nvSpPr>
        <p:spPr>
          <a:xfrm>
            <a:off x="1748161" y="1448171"/>
            <a:ext cx="9139562" cy="4459041"/>
          </a:xfrm>
          <a:prstGeom prst="rect">
            <a:avLst/>
          </a:prstGeom>
          <a:noFill/>
        </p:spPr>
        <p:txBody>
          <a:bodyPr wrap="square">
            <a:spAutoFit/>
          </a:bodyPr>
          <a:lstStyle/>
          <a:p>
            <a:pPr>
              <a:lnSpc>
                <a:spcPct val="150000"/>
              </a:lnSpc>
              <a:tabLst>
                <a:tab pos="1544320" algn="l"/>
                <a:tab pos="2452370" algn="ctr"/>
                <a:tab pos="3766820" algn="ctr"/>
                <a:tab pos="5022850" algn="ctr"/>
              </a:tabLst>
              <a:defRPr/>
            </a:pPr>
            <a:r>
              <a:rPr lang="zh-CN" altLang="en-US" sz="2400" dirty="0">
                <a:latin typeface="+mn-ea"/>
                <a:sym typeface="Symbol" panose="05050102010706020507" pitchFamily="18" charset="2"/>
              </a:rPr>
              <a:t>检查</a:t>
            </a:r>
            <a:r>
              <a:rPr lang="en-US" altLang="zh-CN" sz="2400" dirty="0">
                <a:latin typeface="+mn-ea"/>
              </a:rPr>
              <a:t>Request </a:t>
            </a:r>
            <a:r>
              <a:rPr lang="en-US" altLang="zh-CN" sz="2400" dirty="0">
                <a:latin typeface="+mn-ea"/>
                <a:sym typeface="Symbol" panose="05050102010706020507" pitchFamily="18" charset="2"/>
              </a:rPr>
              <a:t> Available</a:t>
            </a:r>
            <a:r>
              <a:rPr lang="zh-CN" altLang="en-US" sz="2400" dirty="0">
                <a:latin typeface="+mn-ea"/>
                <a:sym typeface="Symbol" panose="05050102010706020507" pitchFamily="18" charset="2"/>
              </a:rPr>
              <a:t>，就是说，</a:t>
            </a:r>
            <a:r>
              <a:rPr lang="zh-CN" altLang="zh-CN" sz="2400" dirty="0">
                <a:latin typeface="+mn-ea"/>
                <a:sym typeface="Symbol" panose="05050102010706020507" pitchFamily="18" charset="2"/>
              </a:rPr>
              <a:t>(1,0,2) (3,3,2)</a:t>
            </a:r>
            <a:r>
              <a:rPr lang="zh-CN" altLang="en-US" sz="2400" dirty="0">
                <a:latin typeface="+mn-ea"/>
                <a:sym typeface="Symbol" panose="05050102010706020507" pitchFamily="18" charset="2"/>
              </a:rPr>
              <a:t>为真</a:t>
            </a:r>
          </a:p>
          <a:p>
            <a:pPr>
              <a:lnSpc>
                <a:spcPct val="150000"/>
              </a:lnSpc>
              <a:buFont typeface="Monotype Sorts" pitchFamily="2" charset="2"/>
              <a:buNone/>
              <a:tabLst>
                <a:tab pos="1544320" algn="l"/>
                <a:tab pos="2452370" algn="ctr"/>
                <a:tab pos="3766820" algn="ctr"/>
                <a:tab pos="5022850" algn="ctr"/>
              </a:tabLst>
              <a:defRPr/>
            </a:pPr>
            <a:r>
              <a:rPr lang="zh-CN" altLang="zh-CN" sz="2400" dirty="0">
                <a:latin typeface="+mn-ea"/>
              </a:rPr>
              <a:t>		</a:t>
            </a:r>
            <a:r>
              <a:rPr lang="en-US" altLang="zh-CN" sz="2400" dirty="0">
                <a:solidFill>
                  <a:srgbClr val="0000CC"/>
                </a:solidFill>
                <a:latin typeface="+mn-ea"/>
              </a:rPr>
              <a:t>Allocation		Need		Available</a:t>
            </a:r>
          </a:p>
          <a:p>
            <a:pPr>
              <a:lnSpc>
                <a:spcPct val="150000"/>
              </a:lnSpc>
              <a:buFont typeface="Monotype Sorts" pitchFamily="2" charset="2"/>
              <a:buNone/>
              <a:tabLst>
                <a:tab pos="1544320" algn="l"/>
                <a:tab pos="2452370" algn="ctr"/>
                <a:tab pos="3766820" algn="ctr"/>
                <a:tab pos="5022850" algn="ctr"/>
              </a:tabLst>
              <a:defRPr/>
            </a:pPr>
            <a:r>
              <a:rPr lang="en-US" altLang="zh-CN" sz="2400" dirty="0">
                <a:latin typeface="+mn-ea"/>
              </a:rPr>
              <a:t>		A   B   C		A  B  C	A    B    C </a:t>
            </a:r>
          </a:p>
          <a:p>
            <a:pPr>
              <a:lnSpc>
                <a:spcPct val="150000"/>
              </a:lnSpc>
              <a:buFont typeface="Monotype Sorts" pitchFamily="2" charset="2"/>
              <a:buNone/>
              <a:tabLst>
                <a:tab pos="1544320" algn="l"/>
                <a:tab pos="2452370" algn="ctr"/>
                <a:tab pos="3766820" algn="ctr"/>
                <a:tab pos="5022850" algn="ctr"/>
              </a:tabLst>
              <a:defRPr/>
            </a:pPr>
            <a:r>
              <a:rPr lang="en-US" altLang="zh-CN" sz="2400" dirty="0">
                <a:latin typeface="+mn-ea"/>
              </a:rPr>
              <a:t>P</a:t>
            </a:r>
            <a:r>
              <a:rPr lang="en-US" altLang="zh-CN" sz="2400" baseline="-25000" dirty="0">
                <a:latin typeface="+mn-ea"/>
              </a:rPr>
              <a:t>0	</a:t>
            </a:r>
            <a:r>
              <a:rPr lang="en-US" altLang="zh-CN" sz="2400" dirty="0">
                <a:latin typeface="+mn-ea"/>
              </a:rPr>
              <a:t>	0   1   0 		7  4  3 	</a:t>
            </a:r>
            <a:r>
              <a:rPr lang="en-US" altLang="zh-CN" sz="2400" dirty="0">
                <a:solidFill>
                  <a:srgbClr val="FF0000"/>
                </a:solidFill>
                <a:latin typeface="+mn-ea"/>
              </a:rPr>
              <a:t>2     3    0</a:t>
            </a:r>
          </a:p>
          <a:p>
            <a:pPr>
              <a:lnSpc>
                <a:spcPct val="150000"/>
              </a:lnSpc>
              <a:buFont typeface="Monotype Sorts" pitchFamily="2" charset="2"/>
              <a:buNone/>
              <a:tabLst>
                <a:tab pos="1544320" algn="l"/>
                <a:tab pos="2452370" algn="ctr"/>
                <a:tab pos="3766820" algn="ctr"/>
                <a:tab pos="5022850" algn="ctr"/>
              </a:tabLst>
              <a:defRPr/>
            </a:pPr>
            <a:r>
              <a:rPr lang="en-US" altLang="zh-CN" sz="2400" dirty="0">
                <a:latin typeface="+mn-ea"/>
              </a:rPr>
              <a:t>P</a:t>
            </a:r>
            <a:r>
              <a:rPr lang="en-US" altLang="zh-CN" sz="2400" baseline="-25000" dirty="0">
                <a:latin typeface="+mn-ea"/>
              </a:rPr>
              <a:t>1</a:t>
            </a:r>
            <a:r>
              <a:rPr lang="en-US" altLang="zh-CN" sz="2400" dirty="0">
                <a:latin typeface="+mn-ea"/>
              </a:rPr>
              <a:t>		</a:t>
            </a:r>
            <a:r>
              <a:rPr lang="en-US" altLang="zh-CN" sz="2400" dirty="0">
                <a:solidFill>
                  <a:srgbClr val="FF0000"/>
                </a:solidFill>
                <a:latin typeface="+mn-ea"/>
              </a:rPr>
              <a:t>3   0   2</a:t>
            </a:r>
            <a:r>
              <a:rPr lang="en-US" altLang="zh-CN" sz="2400" dirty="0">
                <a:solidFill>
                  <a:schemeClr val="accent1"/>
                </a:solidFill>
                <a:latin typeface="+mn-ea"/>
              </a:rPr>
              <a:t>		</a:t>
            </a:r>
            <a:r>
              <a:rPr lang="en-US" altLang="zh-CN" sz="2400" dirty="0">
                <a:solidFill>
                  <a:srgbClr val="FF0000"/>
                </a:solidFill>
                <a:latin typeface="+mn-ea"/>
              </a:rPr>
              <a:t>0  2  0 	</a:t>
            </a:r>
          </a:p>
          <a:p>
            <a:pPr>
              <a:lnSpc>
                <a:spcPct val="150000"/>
              </a:lnSpc>
              <a:buFont typeface="Monotype Sorts" pitchFamily="2" charset="2"/>
              <a:buNone/>
              <a:tabLst>
                <a:tab pos="1544320" algn="l"/>
                <a:tab pos="2452370" algn="ctr"/>
                <a:tab pos="3766820" algn="ctr"/>
                <a:tab pos="5022850" algn="ctr"/>
              </a:tabLst>
              <a:defRPr/>
            </a:pPr>
            <a:r>
              <a:rPr lang="en-US" altLang="zh-CN" sz="2400" dirty="0">
                <a:latin typeface="+mn-ea"/>
              </a:rPr>
              <a:t>P</a:t>
            </a:r>
            <a:r>
              <a:rPr lang="en-US" altLang="zh-CN" sz="2400" baseline="-25000" dirty="0">
                <a:latin typeface="+mn-ea"/>
              </a:rPr>
              <a:t>2</a:t>
            </a:r>
            <a:r>
              <a:rPr lang="en-US" altLang="zh-CN" sz="2400" dirty="0">
                <a:latin typeface="+mn-ea"/>
              </a:rPr>
              <a:t>		3   0   2 		6  0  0 </a:t>
            </a:r>
          </a:p>
          <a:p>
            <a:pPr>
              <a:lnSpc>
                <a:spcPct val="150000"/>
              </a:lnSpc>
              <a:buFont typeface="Monotype Sorts" pitchFamily="2" charset="2"/>
              <a:buNone/>
              <a:tabLst>
                <a:tab pos="1544320" algn="l"/>
                <a:tab pos="2452370" algn="ctr"/>
                <a:tab pos="3766820" algn="ctr"/>
                <a:tab pos="5022850" algn="ctr"/>
              </a:tabLst>
              <a:defRPr/>
            </a:pPr>
            <a:r>
              <a:rPr lang="en-US" altLang="zh-CN" sz="2400" dirty="0">
                <a:latin typeface="+mn-ea"/>
              </a:rPr>
              <a:t>P</a:t>
            </a:r>
            <a:r>
              <a:rPr lang="en-US" altLang="zh-CN" sz="2400" baseline="-25000" dirty="0">
                <a:latin typeface="+mn-ea"/>
              </a:rPr>
              <a:t>3</a:t>
            </a:r>
            <a:r>
              <a:rPr lang="en-US" altLang="zh-CN" sz="2400" dirty="0">
                <a:latin typeface="+mn-ea"/>
              </a:rPr>
              <a:t>		2   1   1 		0  1  1</a:t>
            </a:r>
          </a:p>
          <a:p>
            <a:pPr>
              <a:lnSpc>
                <a:spcPct val="150000"/>
              </a:lnSpc>
              <a:buFont typeface="Monotype Sorts" pitchFamily="2" charset="2"/>
              <a:buNone/>
              <a:tabLst>
                <a:tab pos="1544320" algn="l"/>
                <a:tab pos="2452370" algn="ctr"/>
                <a:tab pos="3766820" algn="ctr"/>
                <a:tab pos="5022850" algn="ctr"/>
              </a:tabLst>
              <a:defRPr/>
            </a:pPr>
            <a:r>
              <a:rPr lang="en-US" altLang="zh-CN" sz="2400" dirty="0">
                <a:latin typeface="+mn-ea"/>
              </a:rPr>
              <a:t>P</a:t>
            </a:r>
            <a:r>
              <a:rPr lang="en-US" altLang="zh-CN" sz="2400" baseline="-25000" dirty="0">
                <a:latin typeface="+mn-ea"/>
              </a:rPr>
              <a:t>4</a:t>
            </a:r>
            <a:r>
              <a:rPr lang="en-US" altLang="zh-CN" sz="2400" dirty="0">
                <a:latin typeface="+mn-ea"/>
              </a:rPr>
              <a:t>		0   0   2 		4  3  1 </a:t>
            </a:r>
          </a:p>
        </p:txBody>
      </p:sp>
      <p:sp>
        <p:nvSpPr>
          <p:cNvPr id="7" name="îSļiḓè"/>
          <p:cNvSpPr/>
          <p:nvPr/>
        </p:nvSpPr>
        <p:spPr>
          <a:xfrm>
            <a:off x="994690" y="1448171"/>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îṡḷíďe"/>
          <p:cNvSpPr/>
          <p:nvPr/>
        </p:nvSpPr>
        <p:spPr>
          <a:xfrm>
            <a:off x="1184945" y="1644309"/>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例子续：</a:t>
            </a:r>
            <a:r>
              <a:rPr lang="en-US" altLang="zh-CN" sz="2800" b="1" dirty="0">
                <a:solidFill>
                  <a:schemeClr val="bg1"/>
                </a:solidFill>
              </a:rPr>
              <a:t>P1 request (1,0,2)</a:t>
            </a:r>
          </a:p>
        </p:txBody>
      </p:sp>
      <p:sp>
        <p:nvSpPr>
          <p:cNvPr id="6" name="文本框 5"/>
          <p:cNvSpPr txBox="1"/>
          <p:nvPr/>
        </p:nvSpPr>
        <p:spPr>
          <a:xfrm>
            <a:off x="355107" y="4592676"/>
            <a:ext cx="10482693" cy="1414875"/>
          </a:xfrm>
          <a:prstGeom prst="rect">
            <a:avLst/>
          </a:prstGeom>
          <a:noFill/>
        </p:spPr>
        <p:txBody>
          <a:bodyPr wrap="square">
            <a:spAutoFit/>
          </a:bodyPr>
          <a:lstStyle/>
          <a:p>
            <a:pPr>
              <a:lnSpc>
                <a:spcPct val="123000"/>
              </a:lnSpc>
              <a:tabLst>
                <a:tab pos="1544320" algn="l"/>
                <a:tab pos="2452370" algn="ctr"/>
                <a:tab pos="3766820" algn="ctr"/>
                <a:tab pos="5022850" algn="ctr"/>
              </a:tabLst>
            </a:pPr>
            <a:r>
              <a:rPr lang="zh-CN" altLang="en-US" sz="2400" dirty="0">
                <a:latin typeface="+mn-ea"/>
              </a:rPr>
              <a:t>执行安全算法表明序列</a:t>
            </a:r>
            <a:r>
              <a:rPr lang="en-US" altLang="zh-CN" sz="2400" b="1" dirty="0">
                <a:latin typeface="+mn-ea"/>
              </a:rPr>
              <a:t>&lt;</a:t>
            </a:r>
            <a:r>
              <a:rPr lang="en-US" altLang="zh-CN" sz="2400" b="1" i="1" dirty="0">
                <a:latin typeface="+mn-ea"/>
              </a:rPr>
              <a:t>P</a:t>
            </a:r>
            <a:r>
              <a:rPr lang="en-US" altLang="zh-CN" sz="2400" b="1" baseline="-25000" dirty="0">
                <a:latin typeface="+mn-ea"/>
              </a:rPr>
              <a:t>1</a:t>
            </a:r>
            <a:r>
              <a:rPr lang="en-US" altLang="zh-CN" sz="2400" b="1" dirty="0">
                <a:latin typeface="+mn-ea"/>
              </a:rPr>
              <a:t>, </a:t>
            </a:r>
            <a:r>
              <a:rPr lang="en-US" altLang="zh-CN" sz="2400" b="1" i="1" dirty="0">
                <a:latin typeface="+mn-ea"/>
              </a:rPr>
              <a:t>P</a:t>
            </a:r>
            <a:r>
              <a:rPr lang="en-US" altLang="zh-CN" sz="2400" b="1" baseline="-25000" dirty="0">
                <a:latin typeface="+mn-ea"/>
              </a:rPr>
              <a:t>3</a:t>
            </a:r>
            <a:r>
              <a:rPr lang="en-US" altLang="zh-CN" sz="2400" b="1" dirty="0">
                <a:latin typeface="+mn-ea"/>
              </a:rPr>
              <a:t>, </a:t>
            </a:r>
            <a:r>
              <a:rPr lang="en-US" altLang="zh-CN" sz="2400" b="1" i="1" dirty="0">
                <a:latin typeface="+mn-ea"/>
              </a:rPr>
              <a:t>P</a:t>
            </a:r>
            <a:r>
              <a:rPr lang="en-US" altLang="zh-CN" sz="2400" b="1" baseline="-25000" dirty="0">
                <a:latin typeface="+mn-ea"/>
              </a:rPr>
              <a:t>4</a:t>
            </a:r>
            <a:r>
              <a:rPr lang="en-US" altLang="zh-CN" sz="2400" b="1" dirty="0">
                <a:latin typeface="+mn-ea"/>
              </a:rPr>
              <a:t>, </a:t>
            </a:r>
            <a:r>
              <a:rPr lang="en-US" altLang="zh-CN" sz="2400" b="1" i="1" dirty="0">
                <a:latin typeface="+mn-ea"/>
              </a:rPr>
              <a:t>P</a:t>
            </a:r>
            <a:r>
              <a:rPr lang="en-US" altLang="zh-CN" sz="2400" b="1" baseline="-25000" dirty="0">
                <a:latin typeface="+mn-ea"/>
              </a:rPr>
              <a:t>0</a:t>
            </a:r>
            <a:r>
              <a:rPr lang="en-US" altLang="zh-CN" sz="2400" b="1" dirty="0">
                <a:latin typeface="+mn-ea"/>
              </a:rPr>
              <a:t>, </a:t>
            </a:r>
            <a:r>
              <a:rPr lang="en-US" altLang="zh-CN" sz="2400" b="1" i="1" dirty="0">
                <a:latin typeface="+mn-ea"/>
              </a:rPr>
              <a:t>P</a:t>
            </a:r>
            <a:r>
              <a:rPr lang="en-US" altLang="zh-CN" sz="2400" b="1" baseline="-25000" dirty="0">
                <a:latin typeface="+mn-ea"/>
              </a:rPr>
              <a:t>2</a:t>
            </a:r>
            <a:r>
              <a:rPr lang="en-US" altLang="zh-CN" sz="2400" b="1" dirty="0">
                <a:latin typeface="+mn-ea"/>
              </a:rPr>
              <a:t>&gt; </a:t>
            </a:r>
            <a:r>
              <a:rPr lang="zh-CN" altLang="en-US" sz="2400" dirty="0">
                <a:latin typeface="+mn-ea"/>
              </a:rPr>
              <a:t>满足要求</a:t>
            </a:r>
            <a:endParaRPr lang="en-US" altLang="zh-CN" sz="2400" dirty="0">
              <a:latin typeface="+mn-ea"/>
            </a:endParaRPr>
          </a:p>
          <a:p>
            <a:pPr>
              <a:lnSpc>
                <a:spcPct val="123000"/>
              </a:lnSpc>
              <a:tabLst>
                <a:tab pos="1544320" algn="l"/>
                <a:tab pos="2452370" algn="ctr"/>
                <a:tab pos="3766820" algn="ctr"/>
                <a:tab pos="5022850" algn="ctr"/>
              </a:tabLst>
            </a:pPr>
            <a:r>
              <a:rPr lang="zh-CN" altLang="en-US" sz="2400" dirty="0">
                <a:latin typeface="+mn-ea"/>
              </a:rPr>
              <a:t>补充</a:t>
            </a:r>
            <a:r>
              <a:rPr lang="zh-CN" altLang="en-US" sz="2400" dirty="0">
                <a:solidFill>
                  <a:srgbClr val="FF0000"/>
                </a:solidFill>
                <a:latin typeface="+mn-ea"/>
              </a:rPr>
              <a:t>思考</a:t>
            </a:r>
            <a:r>
              <a:rPr lang="zh-CN" altLang="en-US" sz="2400" dirty="0">
                <a:latin typeface="+mn-ea"/>
              </a:rPr>
              <a:t>：</a:t>
            </a:r>
          </a:p>
          <a:p>
            <a:pPr marL="742950" lvl="1" indent="-285750">
              <a:lnSpc>
                <a:spcPct val="123000"/>
              </a:lnSpc>
              <a:buClr>
                <a:srgbClr val="FF0000"/>
              </a:buClr>
              <a:buFont typeface="Wingdings" panose="05000000000000000000" pitchFamily="2" charset="2"/>
              <a:buChar char="Ø"/>
              <a:tabLst>
                <a:tab pos="1544320" algn="l"/>
                <a:tab pos="2452370" algn="ctr"/>
                <a:tab pos="3766820" algn="ctr"/>
                <a:tab pos="5022850" algn="ctr"/>
              </a:tabLst>
            </a:pPr>
            <a:r>
              <a:rPr lang="en-US" altLang="zh-CN" sz="2400" i="1" dirty="0">
                <a:latin typeface="+mn-ea"/>
              </a:rPr>
              <a:t>P</a:t>
            </a:r>
            <a:r>
              <a:rPr lang="en-US" altLang="zh-CN" sz="2400" baseline="-25000" dirty="0">
                <a:latin typeface="+mn-ea"/>
              </a:rPr>
              <a:t>4</a:t>
            </a:r>
            <a:r>
              <a:rPr lang="zh-CN" altLang="en-US" sz="2400" dirty="0">
                <a:latin typeface="+mn-ea"/>
              </a:rPr>
              <a:t>的请求</a:t>
            </a:r>
            <a:r>
              <a:rPr lang="zh-CN" altLang="zh-CN" sz="2400" dirty="0">
                <a:latin typeface="+mn-ea"/>
              </a:rPr>
              <a:t>(3,3,0)</a:t>
            </a:r>
            <a:r>
              <a:rPr lang="zh-CN" altLang="en-US" sz="2400" dirty="0">
                <a:latin typeface="+mn-ea"/>
              </a:rPr>
              <a:t>是否可以通过？</a:t>
            </a:r>
          </a:p>
        </p:txBody>
      </p:sp>
      <p:graphicFrame>
        <p:nvGraphicFramePr>
          <p:cNvPr id="7" name="Group 71"/>
          <p:cNvGraphicFramePr>
            <a:graphicFrameLocks noGrp="1"/>
          </p:cNvGraphicFramePr>
          <p:nvPr/>
        </p:nvGraphicFramePr>
        <p:xfrm>
          <a:off x="317777" y="1313899"/>
          <a:ext cx="11519116" cy="3047724"/>
        </p:xfrm>
        <a:graphic>
          <a:graphicData uri="http://schemas.openxmlformats.org/drawingml/2006/table">
            <a:tbl>
              <a:tblPr>
                <a:tableStyleId>{5DA37D80-6434-44D0-A028-1B22A696006F}</a:tableStyleId>
              </a:tblPr>
              <a:tblGrid>
                <a:gridCol w="2399815">
                  <a:extLst>
                    <a:ext uri="{9D8B030D-6E8A-4147-A177-3AD203B41FA5}">
                      <a16:colId xmlns:a16="http://schemas.microsoft.com/office/drawing/2014/main" val="20000"/>
                    </a:ext>
                  </a:extLst>
                </a:gridCol>
                <a:gridCol w="1551881">
                  <a:extLst>
                    <a:ext uri="{9D8B030D-6E8A-4147-A177-3AD203B41FA5}">
                      <a16:colId xmlns:a16="http://schemas.microsoft.com/office/drawing/2014/main" val="20001"/>
                    </a:ext>
                  </a:extLst>
                </a:gridCol>
                <a:gridCol w="1565881">
                  <a:extLst>
                    <a:ext uri="{9D8B030D-6E8A-4147-A177-3AD203B41FA5}">
                      <a16:colId xmlns:a16="http://schemas.microsoft.com/office/drawing/2014/main" val="20002"/>
                    </a:ext>
                  </a:extLst>
                </a:gridCol>
                <a:gridCol w="1936092">
                  <a:extLst>
                    <a:ext uri="{9D8B030D-6E8A-4147-A177-3AD203B41FA5}">
                      <a16:colId xmlns:a16="http://schemas.microsoft.com/office/drawing/2014/main" val="20003"/>
                    </a:ext>
                  </a:extLst>
                </a:gridCol>
                <a:gridCol w="2831451">
                  <a:extLst>
                    <a:ext uri="{9D8B030D-6E8A-4147-A177-3AD203B41FA5}">
                      <a16:colId xmlns:a16="http://schemas.microsoft.com/office/drawing/2014/main" val="20004"/>
                    </a:ext>
                  </a:extLst>
                </a:gridCol>
                <a:gridCol w="1233996">
                  <a:extLst>
                    <a:ext uri="{9D8B030D-6E8A-4147-A177-3AD203B41FA5}">
                      <a16:colId xmlns:a16="http://schemas.microsoft.com/office/drawing/2014/main" val="20005"/>
                    </a:ext>
                  </a:extLst>
                </a:gridCol>
              </a:tblGrid>
              <a:tr h="404819">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         </a:t>
                      </a:r>
                      <a:r>
                        <a:rPr kumimoji="1" lang="zh-CN" altLang="en-US" sz="2400" b="0" u="none" strike="noStrike" cap="none" normalizeH="0" baseline="0" dirty="0">
                          <a:ln>
                            <a:noFill/>
                          </a:ln>
                          <a:solidFill>
                            <a:schemeClr val="tx1"/>
                          </a:solidFill>
                          <a:effectLst/>
                        </a:rPr>
                        <a:t>资源情况</a:t>
                      </a:r>
                    </a:p>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2400" b="0" u="none" strike="noStrike" cap="none" normalizeH="0" baseline="0" dirty="0">
                          <a:ln>
                            <a:noFill/>
                          </a:ln>
                          <a:solidFill>
                            <a:schemeClr val="tx1"/>
                          </a:solidFill>
                          <a:effectLst/>
                        </a:rPr>
                        <a:t>进程</a:t>
                      </a:r>
                      <a:endParaRPr kumimoji="1" lang="zh-CN" altLang="en-US" sz="2400" b="0" i="0" u="none" strike="noStrike" cap="none" normalizeH="0" baseline="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Work</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A   B   C</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Need</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A   B   C</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Allocation</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A    B    C</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err="1">
                          <a:ln>
                            <a:noFill/>
                          </a:ln>
                          <a:solidFill>
                            <a:schemeClr val="tx1"/>
                          </a:solidFill>
                          <a:effectLst/>
                        </a:rPr>
                        <a:t>Work+Allocation</a:t>
                      </a:r>
                      <a:endParaRPr kumimoji="1" lang="en-US" altLang="zh-CN" sz="2400" b="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A    B    C</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Finish</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extLst>
                  <a:ext uri="{0D108BD9-81ED-4DB2-BD59-A6C34878D82A}">
                    <a16:rowId xmlns:a16="http://schemas.microsoft.com/office/drawing/2014/main" val="10000"/>
                  </a:ext>
                </a:extLst>
              </a:tr>
              <a:tr h="375349">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P</a:t>
                      </a:r>
                      <a:r>
                        <a:rPr kumimoji="1" lang="en-US" altLang="zh-CN" sz="2400" b="0" u="none" strike="noStrike" cap="none" normalizeH="0" baseline="-25000" dirty="0">
                          <a:ln>
                            <a:noFill/>
                          </a:ln>
                          <a:solidFill>
                            <a:schemeClr val="tx1"/>
                          </a:solidFill>
                          <a:effectLst/>
                        </a:rPr>
                        <a:t>1</a:t>
                      </a:r>
                      <a:endParaRPr kumimoji="1" lang="en-US" altLang="zh-CN" sz="2400" b="0" i="0" u="none" strike="noStrike" cap="none" normalizeH="0" baseline="-2500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2    3    0</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0    2    0</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3    0    2</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5    3    2</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true</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extLst>
                  <a:ext uri="{0D108BD9-81ED-4DB2-BD59-A6C34878D82A}">
                    <a16:rowId xmlns:a16="http://schemas.microsoft.com/office/drawing/2014/main" val="10001"/>
                  </a:ext>
                </a:extLst>
              </a:tr>
              <a:tr h="375349">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P</a:t>
                      </a:r>
                      <a:r>
                        <a:rPr kumimoji="1" lang="en-US" altLang="zh-CN" sz="2400" b="0" u="none" strike="noStrike" cap="none" normalizeH="0" baseline="-25000" dirty="0">
                          <a:ln>
                            <a:noFill/>
                          </a:ln>
                          <a:solidFill>
                            <a:schemeClr val="tx1"/>
                          </a:solidFill>
                          <a:effectLst/>
                        </a:rPr>
                        <a:t>3</a:t>
                      </a:r>
                      <a:endParaRPr kumimoji="1" lang="en-US" altLang="zh-CN" sz="2400" b="0" i="0" u="none" strike="noStrike" cap="none" normalizeH="0" baseline="-2500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5    3    2</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0    1    1</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2    1    1</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7    4    3</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true</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extLst>
                  <a:ext uri="{0D108BD9-81ED-4DB2-BD59-A6C34878D82A}">
                    <a16:rowId xmlns:a16="http://schemas.microsoft.com/office/drawing/2014/main" val="10002"/>
                  </a:ext>
                </a:extLst>
              </a:tr>
              <a:tr h="375349">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P</a:t>
                      </a:r>
                      <a:r>
                        <a:rPr kumimoji="1" lang="en-US" altLang="zh-CN" sz="2400" b="0" u="none" strike="noStrike" cap="none" normalizeH="0" baseline="-25000" dirty="0">
                          <a:ln>
                            <a:noFill/>
                          </a:ln>
                          <a:solidFill>
                            <a:schemeClr val="tx1"/>
                          </a:solidFill>
                          <a:effectLst/>
                        </a:rPr>
                        <a:t>4</a:t>
                      </a:r>
                      <a:endParaRPr kumimoji="1" lang="en-US" altLang="zh-CN" sz="2400" b="0" i="0" u="none" strike="noStrike" cap="none" normalizeH="0" baseline="-2500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7    4    3</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4    3    1</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0    0    2</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7    4    5</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true</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extLst>
                  <a:ext uri="{0D108BD9-81ED-4DB2-BD59-A6C34878D82A}">
                    <a16:rowId xmlns:a16="http://schemas.microsoft.com/office/drawing/2014/main" val="10003"/>
                  </a:ext>
                </a:extLst>
              </a:tr>
              <a:tr h="375349">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P</a:t>
                      </a:r>
                      <a:r>
                        <a:rPr kumimoji="1" lang="en-US" altLang="zh-CN" sz="2400" b="0" u="none" strike="noStrike" cap="none" normalizeH="0" baseline="-25000" dirty="0">
                          <a:ln>
                            <a:noFill/>
                          </a:ln>
                          <a:solidFill>
                            <a:schemeClr val="tx1"/>
                          </a:solidFill>
                          <a:effectLst/>
                        </a:rPr>
                        <a:t>0</a:t>
                      </a:r>
                      <a:endParaRPr kumimoji="1" lang="en-US" altLang="zh-CN" sz="2400" b="0" i="0" u="none" strike="noStrike" cap="none" normalizeH="0" baseline="-2500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7    4    5</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7    4    3</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0    1    0</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7    5    5</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400" b="0" u="none" strike="noStrike" cap="none" normalizeH="0" baseline="0" dirty="0">
                          <a:ln>
                            <a:noFill/>
                          </a:ln>
                          <a:solidFill>
                            <a:schemeClr val="tx1"/>
                          </a:solidFill>
                          <a:effectLst/>
                        </a:rPr>
                        <a:t>true</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extLst>
                  <a:ext uri="{0D108BD9-81ED-4DB2-BD59-A6C34878D82A}">
                    <a16:rowId xmlns:a16="http://schemas.microsoft.com/office/drawing/2014/main" val="10004"/>
                  </a:ext>
                </a:extLst>
              </a:tr>
              <a:tr h="0">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P</a:t>
                      </a:r>
                      <a:r>
                        <a:rPr kumimoji="1" lang="en-US" altLang="zh-CN" sz="2400" b="0" u="none" strike="noStrike" cap="none" normalizeH="0" baseline="-25000" dirty="0">
                          <a:ln>
                            <a:noFill/>
                          </a:ln>
                          <a:solidFill>
                            <a:schemeClr val="tx1"/>
                          </a:solidFill>
                          <a:effectLst/>
                        </a:rPr>
                        <a:t>2</a:t>
                      </a:r>
                      <a:endParaRPr kumimoji="1" lang="en-US" altLang="zh-CN" sz="2400" b="0" i="0" u="none" strike="noStrike" cap="none" normalizeH="0" baseline="-25000" dirty="0">
                        <a:ln>
                          <a:noFill/>
                        </a:ln>
                        <a:solidFill>
                          <a:schemeClr val="tx1"/>
                        </a:solidFill>
                        <a:effectLst/>
                        <a:latin typeface="+mn-ea"/>
                        <a:ea typeface="+mn-ea"/>
                      </a:endParaRPr>
                    </a:p>
                  </a:txBody>
                  <a:tcPr marL="92078" marR="92078" marT="34521" marB="34521" anchor="ctr" horzOverflow="overflow">
                    <a:solidFill>
                      <a:schemeClr val="accent2">
                        <a:lumMod val="20000"/>
                        <a:lumOff val="80000"/>
                      </a:schemeClr>
                    </a:solidFill>
                  </a:tcPr>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7    5    5</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6    0    0</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3    0    2</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a:ln>
                            <a:noFill/>
                          </a:ln>
                          <a:solidFill>
                            <a:schemeClr val="tx1"/>
                          </a:solidFill>
                          <a:effectLst/>
                        </a:rPr>
                        <a:t>10    5    7</a:t>
                      </a:r>
                      <a:endParaRPr kumimoji="1" lang="en-US" altLang="zh-CN" sz="2400" b="0" i="0" u="none" strike="noStrike" cap="none" normalizeH="0" baseline="0">
                        <a:ln>
                          <a:noFill/>
                        </a:ln>
                        <a:solidFill>
                          <a:schemeClr val="tx1"/>
                        </a:solidFill>
                        <a:effectLst/>
                        <a:latin typeface="+mn-ea"/>
                        <a:ea typeface="+mn-ea"/>
                      </a:endParaRPr>
                    </a:p>
                  </a:txBody>
                  <a:tcPr marL="92078" marR="92078" marT="34521" marB="34521" anchor="ctr" horzOverflow="overflow"/>
                </a:tc>
                <a:tc>
                  <a:txBody>
                    <a:bodyPr/>
                    <a:lstStyle>
                      <a:lvl1pP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Font typeface="Monotype Sorts" pitchFamily="2" charset="2"/>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2400" b="0" u="none" strike="noStrike" cap="none" normalizeH="0" baseline="0" dirty="0">
                          <a:ln>
                            <a:noFill/>
                          </a:ln>
                          <a:solidFill>
                            <a:schemeClr val="tx1"/>
                          </a:solidFill>
                          <a:effectLst/>
                        </a:rPr>
                        <a:t>true</a:t>
                      </a:r>
                      <a:endParaRPr kumimoji="1" lang="en-US" altLang="zh-CN" sz="2400" b="0" i="0" u="none" strike="noStrike" cap="none" normalizeH="0" baseline="0" dirty="0">
                        <a:ln>
                          <a:noFill/>
                        </a:ln>
                        <a:solidFill>
                          <a:schemeClr val="tx1"/>
                        </a:solidFill>
                        <a:effectLst/>
                        <a:latin typeface="+mn-ea"/>
                        <a:ea typeface="+mn-ea"/>
                      </a:endParaRPr>
                    </a:p>
                  </a:txBody>
                  <a:tcPr marL="92078" marR="92078" marT="34521" marB="34521" anchor="ctr" horzOverflow="overflow"/>
                </a:tc>
                <a:extLst>
                  <a:ext uri="{0D108BD9-81ED-4DB2-BD59-A6C34878D82A}">
                    <a16:rowId xmlns:a16="http://schemas.microsoft.com/office/drawing/2014/main" val="10005"/>
                  </a:ext>
                </a:extLst>
              </a:tr>
            </a:tbl>
          </a:graphicData>
        </a:graphic>
      </p:graphicFrame>
      <p:cxnSp>
        <p:nvCxnSpPr>
          <p:cNvPr id="10" name="直接连接符 9"/>
          <p:cNvCxnSpPr/>
          <p:nvPr/>
        </p:nvCxnSpPr>
        <p:spPr>
          <a:xfrm>
            <a:off x="355107" y="1154097"/>
            <a:ext cx="2379215" cy="8877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397623" y="5501259"/>
            <a:ext cx="5941691" cy="506292"/>
          </a:xfrm>
          <a:prstGeom prst="rect">
            <a:avLst/>
          </a:prstGeom>
          <a:noFill/>
        </p:spPr>
        <p:txBody>
          <a:bodyPr wrap="square">
            <a:spAutoFit/>
          </a:bodyPr>
          <a:lstStyle/>
          <a:p>
            <a:pPr marL="742950" lvl="1" indent="-285750">
              <a:lnSpc>
                <a:spcPct val="123000"/>
              </a:lnSpc>
              <a:buClr>
                <a:srgbClr val="FF0000"/>
              </a:buClr>
              <a:buFont typeface="Wingdings" panose="05000000000000000000" pitchFamily="2" charset="2"/>
              <a:buChar char="Ø"/>
              <a:tabLst>
                <a:tab pos="1544320" algn="l"/>
                <a:tab pos="2452370" algn="ctr"/>
                <a:tab pos="3766820" algn="ctr"/>
                <a:tab pos="5022850" algn="ctr"/>
              </a:tabLst>
            </a:pPr>
            <a:r>
              <a:rPr lang="en-US" altLang="zh-CN" sz="2400" i="1" dirty="0">
                <a:latin typeface="+mn-ea"/>
              </a:rPr>
              <a:t>P</a:t>
            </a:r>
            <a:r>
              <a:rPr lang="en-US" altLang="zh-CN" sz="2400" baseline="-25000" dirty="0">
                <a:latin typeface="+mn-ea"/>
              </a:rPr>
              <a:t>0</a:t>
            </a:r>
            <a:r>
              <a:rPr lang="zh-CN" altLang="en-US" sz="2400" dirty="0">
                <a:latin typeface="+mn-ea"/>
              </a:rPr>
              <a:t>的请求</a:t>
            </a:r>
            <a:r>
              <a:rPr lang="zh-CN" altLang="zh-CN" sz="2400" dirty="0">
                <a:latin typeface="+mn-ea"/>
              </a:rPr>
              <a:t>(0,2,0)</a:t>
            </a:r>
            <a:r>
              <a:rPr lang="zh-CN" altLang="en-US" sz="2400" dirty="0">
                <a:latin typeface="+mn-ea"/>
              </a:rPr>
              <a:t>是否可以通过？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22" name="矩形 21"/>
          <p:cNvSpPr/>
          <p:nvPr/>
        </p:nvSpPr>
        <p:spPr>
          <a:xfrm>
            <a:off x="1696469" y="1476238"/>
            <a:ext cx="4500146" cy="461665"/>
          </a:xfrm>
          <a:prstGeom prst="rect">
            <a:avLst/>
          </a:prstGeom>
        </p:spPr>
        <p:txBody>
          <a:bodyPr wrap="square">
            <a:spAutoFit/>
          </a:bodyPr>
          <a:lstStyle/>
          <a:p>
            <a:r>
              <a:rPr lang="en-US" altLang="zh-CN" sz="2400" dirty="0">
                <a:latin typeface="+mj-ea"/>
                <a:ea typeface="+mj-ea"/>
              </a:rPr>
              <a:t>3.1 </a:t>
            </a:r>
            <a:r>
              <a:rPr lang="zh-CN" altLang="en-US" sz="2400" dirty="0">
                <a:latin typeface="+mj-ea"/>
                <a:ea typeface="+mj-ea"/>
              </a:rPr>
              <a:t>处理机调度概述</a:t>
            </a:r>
          </a:p>
        </p:txBody>
      </p:sp>
      <p:sp>
        <p:nvSpPr>
          <p:cNvPr id="23" name="矩形 22"/>
          <p:cNvSpPr/>
          <p:nvPr/>
        </p:nvSpPr>
        <p:spPr>
          <a:xfrm>
            <a:off x="1696469" y="2114413"/>
            <a:ext cx="3682150" cy="461665"/>
          </a:xfrm>
          <a:prstGeom prst="rect">
            <a:avLst/>
          </a:prstGeom>
        </p:spPr>
        <p:txBody>
          <a:bodyPr wrap="square">
            <a:spAutoFit/>
          </a:bodyPr>
          <a:lstStyle/>
          <a:p>
            <a:r>
              <a:rPr lang="en-US" altLang="zh-CN" sz="2400" dirty="0">
                <a:latin typeface="+mj-ea"/>
              </a:rPr>
              <a:t>3.2 </a:t>
            </a:r>
            <a:r>
              <a:rPr lang="zh-CN" altLang="en-US" sz="2400" dirty="0">
                <a:latin typeface="+mj-ea"/>
              </a:rPr>
              <a:t>调度算法</a:t>
            </a:r>
            <a:endParaRPr lang="en-US" altLang="zh-CN" sz="2400" dirty="0">
              <a:latin typeface="+mj-ea"/>
            </a:endParaRPr>
          </a:p>
        </p:txBody>
      </p:sp>
      <p:sp>
        <p:nvSpPr>
          <p:cNvPr id="24" name="矩形 23"/>
          <p:cNvSpPr/>
          <p:nvPr/>
        </p:nvSpPr>
        <p:spPr>
          <a:xfrm>
            <a:off x="1696468" y="2733538"/>
            <a:ext cx="3488967" cy="461665"/>
          </a:xfrm>
          <a:prstGeom prst="rect">
            <a:avLst/>
          </a:prstGeom>
        </p:spPr>
        <p:txBody>
          <a:bodyPr wrap="square">
            <a:spAutoFit/>
          </a:bodyPr>
          <a:lstStyle/>
          <a:p>
            <a:r>
              <a:rPr lang="en-US" altLang="zh-CN" sz="2400" dirty="0">
                <a:latin typeface="+mj-ea"/>
              </a:rPr>
              <a:t>3.3 </a:t>
            </a:r>
            <a:r>
              <a:rPr lang="zh-CN" altLang="en-US" sz="2400" dirty="0">
                <a:latin typeface="+mj-ea"/>
              </a:rPr>
              <a:t>实时调度</a:t>
            </a:r>
            <a:endParaRPr lang="en-US" altLang="zh-CN" sz="2400" dirty="0">
              <a:latin typeface="+mj-ea"/>
            </a:endParaRPr>
          </a:p>
        </p:txBody>
      </p:sp>
      <p:sp>
        <p:nvSpPr>
          <p:cNvPr id="25" name="矩形 24"/>
          <p:cNvSpPr/>
          <p:nvPr/>
        </p:nvSpPr>
        <p:spPr>
          <a:xfrm>
            <a:off x="1696468" y="3352663"/>
            <a:ext cx="3488967" cy="461665"/>
          </a:xfrm>
          <a:prstGeom prst="rect">
            <a:avLst/>
          </a:prstGeom>
        </p:spPr>
        <p:txBody>
          <a:bodyPr wrap="square">
            <a:spAutoFit/>
          </a:bodyPr>
          <a:lstStyle/>
          <a:p>
            <a:r>
              <a:rPr lang="en-US" altLang="zh-CN" sz="2400" dirty="0">
                <a:latin typeface="+mj-ea"/>
              </a:rPr>
              <a:t>3.4 Linux</a:t>
            </a:r>
            <a:r>
              <a:rPr lang="zh-CN" altLang="en-US" sz="2400" dirty="0">
                <a:latin typeface="+mj-ea"/>
              </a:rPr>
              <a:t>进程调度</a:t>
            </a:r>
            <a:endParaRPr lang="en-US" altLang="zh-CN" sz="2400" dirty="0">
              <a:latin typeface="+mj-ea"/>
            </a:endParaRPr>
          </a:p>
        </p:txBody>
      </p:sp>
      <p:sp>
        <p:nvSpPr>
          <p:cNvPr id="27" name="矩形 26"/>
          <p:cNvSpPr/>
          <p:nvPr/>
        </p:nvSpPr>
        <p:spPr>
          <a:xfrm>
            <a:off x="1696469" y="3971788"/>
            <a:ext cx="5478772" cy="461665"/>
          </a:xfrm>
          <a:prstGeom prst="rect">
            <a:avLst/>
          </a:prstGeom>
        </p:spPr>
        <p:txBody>
          <a:bodyPr wrap="square">
            <a:spAutoFit/>
          </a:bodyPr>
          <a:lstStyle/>
          <a:p>
            <a:r>
              <a:rPr lang="en-US" altLang="zh-CN" sz="2400" dirty="0">
                <a:latin typeface="+mj-ea"/>
              </a:rPr>
              <a:t>3.5 </a:t>
            </a:r>
            <a:r>
              <a:rPr lang="zh-CN" altLang="en-US" sz="2400" dirty="0">
                <a:latin typeface="+mj-ea"/>
              </a:rPr>
              <a:t>死锁概述</a:t>
            </a:r>
          </a:p>
        </p:txBody>
      </p:sp>
      <p:sp>
        <p:nvSpPr>
          <p:cNvPr id="28" name="矩形 27"/>
          <p:cNvSpPr/>
          <p:nvPr/>
        </p:nvSpPr>
        <p:spPr>
          <a:xfrm>
            <a:off x="1696468" y="4590913"/>
            <a:ext cx="3682151" cy="461665"/>
          </a:xfrm>
          <a:prstGeom prst="rect">
            <a:avLst/>
          </a:prstGeom>
        </p:spPr>
        <p:txBody>
          <a:bodyPr wrap="square">
            <a:spAutoFit/>
          </a:bodyPr>
          <a:lstStyle/>
          <a:p>
            <a:r>
              <a:rPr lang="en-US" altLang="zh-CN" sz="2400" dirty="0">
                <a:latin typeface="+mj-ea"/>
              </a:rPr>
              <a:t>3.6 </a:t>
            </a:r>
            <a:r>
              <a:rPr lang="zh-CN" altLang="en-US" sz="2400" dirty="0">
                <a:latin typeface="+mj-ea"/>
              </a:rPr>
              <a:t>预防死锁</a:t>
            </a:r>
          </a:p>
        </p:txBody>
      </p:sp>
      <p:sp>
        <p:nvSpPr>
          <p:cNvPr id="29" name="矩形 28"/>
          <p:cNvSpPr/>
          <p:nvPr/>
        </p:nvSpPr>
        <p:spPr>
          <a:xfrm>
            <a:off x="1696469" y="5210038"/>
            <a:ext cx="2866200" cy="461665"/>
          </a:xfrm>
          <a:prstGeom prst="rect">
            <a:avLst/>
          </a:prstGeom>
        </p:spPr>
        <p:txBody>
          <a:bodyPr wrap="square">
            <a:spAutoFit/>
          </a:bodyPr>
          <a:lstStyle/>
          <a:p>
            <a:r>
              <a:rPr lang="en-US" altLang="zh-CN" sz="2400" dirty="0">
                <a:latin typeface="+mj-ea"/>
              </a:rPr>
              <a:t>3.7 </a:t>
            </a:r>
            <a:r>
              <a:rPr lang="zh-CN" altLang="en-US" sz="2400" dirty="0">
                <a:latin typeface="+mj-ea"/>
              </a:rPr>
              <a:t>避免死锁</a:t>
            </a:r>
          </a:p>
        </p:txBody>
      </p:sp>
      <p:sp>
        <p:nvSpPr>
          <p:cNvPr id="3" name="矩形 2"/>
          <p:cNvSpPr/>
          <p:nvPr/>
        </p:nvSpPr>
        <p:spPr>
          <a:xfrm>
            <a:off x="6466113" y="2386337"/>
            <a:ext cx="5191691" cy="646331"/>
          </a:xfrm>
          <a:prstGeom prst="rect">
            <a:avLst/>
          </a:prstGeom>
        </p:spPr>
        <p:txBody>
          <a:bodyPr wrap="square">
            <a:spAutoFit/>
          </a:bodyPr>
          <a:lstStyle/>
          <a:p>
            <a:r>
              <a:rPr lang="zh-CN" altLang="en-US" sz="3600" dirty="0">
                <a:solidFill>
                  <a:srgbClr val="000000"/>
                </a:solidFill>
              </a:rPr>
              <a:t>第</a:t>
            </a:r>
            <a:r>
              <a:rPr lang="en-US" altLang="zh-CN" sz="3600" dirty="0">
                <a:solidFill>
                  <a:srgbClr val="000000"/>
                </a:solidFill>
              </a:rPr>
              <a:t>3</a:t>
            </a:r>
            <a:r>
              <a:rPr lang="zh-CN" altLang="en-US" sz="3600" dirty="0">
                <a:solidFill>
                  <a:srgbClr val="000000"/>
                </a:solidFill>
              </a:rPr>
              <a:t>章 处理机调度与死锁</a:t>
            </a:r>
            <a:endParaRPr lang="zh-CN" altLang="en-US" sz="3600" dirty="0"/>
          </a:p>
        </p:txBody>
      </p:sp>
      <p:cxnSp>
        <p:nvCxnSpPr>
          <p:cNvPr id="5" name="直接连接符 4"/>
          <p:cNvCxnSpPr/>
          <p:nvPr/>
        </p:nvCxnSpPr>
        <p:spPr>
          <a:xfrm>
            <a:off x="6640497" y="3190471"/>
            <a:ext cx="490662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143922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024368"/>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2679837"/>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298310"/>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3924390"/>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4562103"/>
            <a:ext cx="527050" cy="527050"/>
          </a:xfrm>
          <a:prstGeom prst="rect">
            <a:avLst/>
          </a:prstGeom>
          <a:ln>
            <a:noFill/>
          </a:ln>
          <a:effectLst>
            <a:softEdge rad="0"/>
          </a:effectLst>
        </p:spPr>
      </p:pic>
      <p:pic>
        <p:nvPicPr>
          <p:cNvPr id="44" name="图片 4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8" y="5162820"/>
            <a:ext cx="527050" cy="527050"/>
          </a:xfrm>
          <a:prstGeom prst="rect">
            <a:avLst/>
          </a:prstGeom>
          <a:ln>
            <a:noFill/>
          </a:ln>
          <a:effectLst>
            <a:softEdge rad="0"/>
          </a:effectLst>
        </p:spPr>
      </p:pic>
      <p:sp>
        <p:nvSpPr>
          <p:cNvPr id="33" name="矩形 32"/>
          <p:cNvSpPr/>
          <p:nvPr/>
        </p:nvSpPr>
        <p:spPr>
          <a:xfrm>
            <a:off x="1696468" y="5863246"/>
            <a:ext cx="4219140" cy="461665"/>
          </a:xfrm>
          <a:prstGeom prst="rect">
            <a:avLst/>
          </a:prstGeom>
        </p:spPr>
        <p:txBody>
          <a:bodyPr wrap="square">
            <a:spAutoFit/>
          </a:bodyPr>
          <a:lstStyle/>
          <a:p>
            <a:r>
              <a:rPr lang="en-US" altLang="zh-CN" sz="2400" b="1" dirty="0">
                <a:solidFill>
                  <a:srgbClr val="0000FF"/>
                </a:solidFill>
                <a:latin typeface="+mj-ea"/>
              </a:rPr>
              <a:t>3.8</a:t>
            </a:r>
            <a:r>
              <a:rPr lang="en-US" altLang="zh-CN" sz="2400" dirty="0">
                <a:latin typeface="+mj-ea"/>
              </a:rPr>
              <a:t> </a:t>
            </a:r>
            <a:r>
              <a:rPr lang="zh-CN" altLang="en-US" sz="2400" b="1" dirty="0">
                <a:solidFill>
                  <a:srgbClr val="0000FF"/>
                </a:solidFill>
                <a:latin typeface="+mj-ea"/>
              </a:rPr>
              <a:t>死锁的检测与解除</a:t>
            </a:r>
          </a:p>
        </p:txBody>
      </p:sp>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69417" y="5816028"/>
            <a:ext cx="527050" cy="527050"/>
          </a:xfrm>
          <a:prstGeom prst="rect">
            <a:avLst/>
          </a:prstGeom>
          <a:ln>
            <a:noFill/>
          </a:ln>
          <a:effectLst>
            <a:softEdge rad="0"/>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1942" y="1712962"/>
            <a:ext cx="11030051" cy="1091938"/>
          </a:xfrm>
          <a:prstGeom prst="rect">
            <a:avLst/>
          </a:prstGeom>
        </p:spPr>
        <p:txBody>
          <a:bodyPr wrap="square">
            <a:noAutofit/>
          </a:bodyPr>
          <a:lstStyle/>
          <a:p>
            <a:pPr indent="457200">
              <a:lnSpc>
                <a:spcPct val="123000"/>
              </a:lnSpc>
              <a:spcBef>
                <a:spcPts val="600"/>
              </a:spcBef>
              <a:spcAft>
                <a:spcPts val="600"/>
              </a:spcAft>
            </a:pPr>
            <a:r>
              <a:rPr lang="zh-CN" altLang="en-US" sz="2400" dirty="0">
                <a:latin typeface="+mn-ea"/>
              </a:rPr>
              <a:t>当系统为进程分配资源时，若未采取任何限制性措施，则系统必须提供检测和解除死锁的手段。为此，</a:t>
            </a:r>
            <a:r>
              <a:rPr lang="zh-CN" altLang="en-US" sz="2400" dirty="0">
                <a:solidFill>
                  <a:srgbClr val="FF0000"/>
                </a:solidFill>
                <a:latin typeface="+mn-ea"/>
              </a:rPr>
              <a:t>系统必须：</a:t>
            </a:r>
          </a:p>
        </p:txBody>
      </p:sp>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死锁检测和解除</a:t>
            </a:r>
            <a:endParaRPr lang="en-US" altLang="zh-CN" sz="2800" b="1" dirty="0">
              <a:solidFill>
                <a:schemeClr val="bg1"/>
              </a:solidFill>
            </a:endParaRPr>
          </a:p>
        </p:txBody>
      </p:sp>
      <p:sp>
        <p:nvSpPr>
          <p:cNvPr id="4" name="iśḷíḑe"/>
          <p:cNvSpPr/>
          <p:nvPr/>
        </p:nvSpPr>
        <p:spPr>
          <a:xfrm>
            <a:off x="1006245" y="2986340"/>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01</a:t>
            </a:r>
            <a:endParaRPr lang="zh-CN" altLang="en-US" sz="2400" b="1" kern="0" dirty="0">
              <a:solidFill>
                <a:prstClr val="white"/>
              </a:solidFill>
            </a:endParaRPr>
          </a:p>
        </p:txBody>
      </p:sp>
      <p:sp>
        <p:nvSpPr>
          <p:cNvPr id="5" name="ïś1ïḑè"/>
          <p:cNvSpPr/>
          <p:nvPr/>
        </p:nvSpPr>
        <p:spPr>
          <a:xfrm>
            <a:off x="1006245" y="4273850"/>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02</a:t>
            </a:r>
            <a:endParaRPr lang="zh-CN" altLang="en-US" sz="2400" b="1" kern="0" dirty="0">
              <a:solidFill>
                <a:prstClr val="white"/>
              </a:solidFill>
            </a:endParaRPr>
          </a:p>
        </p:txBody>
      </p:sp>
      <p:sp>
        <p:nvSpPr>
          <p:cNvPr id="6" name="矩形 5"/>
          <p:cNvSpPr/>
          <p:nvPr/>
        </p:nvSpPr>
        <p:spPr>
          <a:xfrm>
            <a:off x="1621163" y="3100184"/>
            <a:ext cx="9688990" cy="605175"/>
          </a:xfrm>
          <a:prstGeom prst="rect">
            <a:avLst/>
          </a:prstGeom>
        </p:spPr>
        <p:txBody>
          <a:bodyPr wrap="square">
            <a:noAutofit/>
          </a:bodyPr>
          <a:lstStyle/>
          <a:p>
            <a:pPr indent="457200">
              <a:lnSpc>
                <a:spcPct val="123000"/>
              </a:lnSpc>
              <a:spcBef>
                <a:spcPts val="600"/>
              </a:spcBef>
              <a:spcAft>
                <a:spcPts val="600"/>
              </a:spcAft>
            </a:pPr>
            <a:r>
              <a:rPr lang="zh-CN" altLang="en-US" sz="2400" dirty="0">
                <a:latin typeface="+mn-ea"/>
              </a:rPr>
              <a:t>保存有关资源的请求和分配信息；</a:t>
            </a:r>
          </a:p>
        </p:txBody>
      </p:sp>
      <p:sp>
        <p:nvSpPr>
          <p:cNvPr id="7" name="矩形 6"/>
          <p:cNvSpPr/>
          <p:nvPr/>
        </p:nvSpPr>
        <p:spPr>
          <a:xfrm>
            <a:off x="1621163" y="4358311"/>
            <a:ext cx="9688990" cy="605175"/>
          </a:xfrm>
          <a:prstGeom prst="rect">
            <a:avLst/>
          </a:prstGeom>
        </p:spPr>
        <p:txBody>
          <a:bodyPr wrap="square">
            <a:noAutofit/>
          </a:bodyPr>
          <a:lstStyle/>
          <a:p>
            <a:pPr indent="457200">
              <a:lnSpc>
                <a:spcPct val="123000"/>
              </a:lnSpc>
              <a:spcBef>
                <a:spcPts val="600"/>
              </a:spcBef>
              <a:spcAft>
                <a:spcPts val="600"/>
              </a:spcAft>
            </a:pPr>
            <a:r>
              <a:rPr lang="zh-CN" altLang="en-US" sz="2400" dirty="0">
                <a:latin typeface="+mn-ea"/>
              </a:rPr>
              <a:t>提供一种算法，以利用这些信息来检测系统是否已进入死锁状态。</a:t>
            </a:r>
          </a:p>
        </p:txBody>
      </p:sp>
    </p:spTree>
    <p:extLst>
      <p:ext uri="{BB962C8B-B14F-4D97-AF65-F5344CB8AC3E}">
        <p14:creationId xmlns:p14="http://schemas.microsoft.com/office/powerpoint/2010/main" val="1005188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资源分配图</a:t>
            </a:r>
            <a:endParaRPr lang="en-US" altLang="zh-CN" sz="2800" b="1" dirty="0">
              <a:solidFill>
                <a:schemeClr val="bg1"/>
              </a:solidFill>
            </a:endParaRPr>
          </a:p>
        </p:txBody>
      </p:sp>
      <p:sp>
        <p:nvSpPr>
          <p:cNvPr id="4" name="Text Box 4"/>
          <p:cNvSpPr txBox="1">
            <a:spLocks noChangeArrowheads="1"/>
          </p:cNvSpPr>
          <p:nvPr/>
        </p:nvSpPr>
        <p:spPr bwMode="auto">
          <a:xfrm>
            <a:off x="1222175" y="1381738"/>
            <a:ext cx="437400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mn-ea"/>
                <a:ea typeface="+mn-ea"/>
              </a:rPr>
              <a:t>系统模型</a:t>
            </a:r>
          </a:p>
        </p:txBody>
      </p:sp>
      <p:sp>
        <p:nvSpPr>
          <p:cNvPr id="6" name="i$lîďê"/>
          <p:cNvSpPr/>
          <p:nvPr/>
        </p:nvSpPr>
        <p:spPr>
          <a:xfrm>
            <a:off x="1900132" y="3441859"/>
            <a:ext cx="3696051" cy="392877"/>
          </a:xfrm>
          <a:prstGeom prst="rect">
            <a:avLst/>
          </a:prstGeom>
          <a:noFill/>
          <a:ln>
            <a:noFill/>
          </a:ln>
        </p:spPr>
        <p:txBody>
          <a:bodyPr wrap="square" lIns="91440" tIns="45720" rIns="91440" bIns="45720" anchor="ctr" anchorCtr="0">
            <a:noAutofit/>
          </a:bodyPr>
          <a:lstStyle/>
          <a:p>
            <a:pPr>
              <a:defRPr/>
            </a:pPr>
            <a:r>
              <a:rPr lang="zh-CN" altLang="en-US" sz="2400" dirty="0"/>
              <a:t>每一种资源</a:t>
            </a:r>
            <a:r>
              <a:rPr lang="en-US" altLang="zh-CN" sz="2400" i="1" dirty="0"/>
              <a:t>R</a:t>
            </a:r>
            <a:r>
              <a:rPr lang="en-US" altLang="zh-CN" sz="2400" baseline="-25000" dirty="0"/>
              <a:t>i </a:t>
            </a:r>
            <a:r>
              <a:rPr lang="zh-CN" altLang="en-US" sz="2400" dirty="0"/>
              <a:t>有</a:t>
            </a:r>
            <a:r>
              <a:rPr lang="en-US" altLang="zh-CN" sz="2400" i="1" dirty="0"/>
              <a:t>W</a:t>
            </a:r>
            <a:r>
              <a:rPr lang="en-US" altLang="zh-CN" sz="2400" baseline="-25000" dirty="0"/>
              <a:t>i  </a:t>
            </a:r>
            <a:r>
              <a:rPr lang="zh-CN" altLang="en-US" sz="2400" dirty="0"/>
              <a:t>种实例</a:t>
            </a:r>
            <a:endParaRPr lang="en-US" altLang="zh-CN" sz="2400" dirty="0"/>
          </a:p>
        </p:txBody>
      </p:sp>
      <p:sp>
        <p:nvSpPr>
          <p:cNvPr id="8" name="ïṧḷïḋè"/>
          <p:cNvSpPr/>
          <p:nvPr/>
        </p:nvSpPr>
        <p:spPr>
          <a:xfrm>
            <a:off x="1900134" y="4421690"/>
            <a:ext cx="6045380" cy="415102"/>
          </a:xfrm>
          <a:prstGeom prst="rect">
            <a:avLst/>
          </a:prstGeom>
          <a:noFill/>
          <a:ln>
            <a:noFill/>
          </a:ln>
        </p:spPr>
        <p:txBody>
          <a:bodyPr wrap="square" lIns="91440" tIns="45720" rIns="91440" bIns="45720" anchor="ctr" anchorCtr="0">
            <a:noAutofit/>
          </a:bodyPr>
          <a:lstStyle/>
          <a:p>
            <a:pPr>
              <a:defRPr/>
            </a:pPr>
            <a:r>
              <a:rPr lang="zh-CN" altLang="en-US" sz="2400" dirty="0"/>
              <a:t>每一个进程通过如下方法来使用资源</a:t>
            </a:r>
          </a:p>
        </p:txBody>
      </p:sp>
      <p:sp>
        <p:nvSpPr>
          <p:cNvPr id="9" name="îs1iďé"/>
          <p:cNvSpPr/>
          <p:nvPr/>
        </p:nvSpPr>
        <p:spPr>
          <a:xfrm>
            <a:off x="1919191" y="2673497"/>
            <a:ext cx="7026275" cy="523221"/>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en-US" altLang="zh-CN" sz="2400" dirty="0"/>
              <a:t>CPU</a:t>
            </a:r>
            <a:r>
              <a:rPr lang="zh-CN" altLang="en-US" sz="2400" dirty="0"/>
              <a:t>周期，内存空间，</a:t>
            </a:r>
            <a:r>
              <a:rPr lang="en-US" altLang="zh-CN" sz="2400" dirty="0"/>
              <a:t>I/O</a:t>
            </a:r>
            <a:r>
              <a:rPr lang="zh-CN" altLang="en-US" sz="2400" dirty="0"/>
              <a:t>设备</a:t>
            </a:r>
          </a:p>
        </p:txBody>
      </p:sp>
      <p:sp>
        <p:nvSpPr>
          <p:cNvPr id="10" name="íšḻíḑê"/>
          <p:cNvSpPr/>
          <p:nvPr/>
        </p:nvSpPr>
        <p:spPr>
          <a:xfrm>
            <a:off x="1900134" y="2204935"/>
            <a:ext cx="4651586" cy="405747"/>
          </a:xfrm>
          <a:prstGeom prst="rect">
            <a:avLst/>
          </a:prstGeom>
          <a:noFill/>
          <a:ln>
            <a:noFill/>
          </a:ln>
        </p:spPr>
        <p:txBody>
          <a:bodyPr wrap="square" lIns="91440" tIns="45720" rIns="91440" bIns="45720" anchor="ctr" anchorCtr="0">
            <a:noAutofit/>
          </a:bodyPr>
          <a:lstStyle/>
          <a:p>
            <a:pPr>
              <a:spcBef>
                <a:spcPts val="600"/>
              </a:spcBef>
              <a:spcAft>
                <a:spcPts val="600"/>
              </a:spcAft>
            </a:pPr>
            <a:r>
              <a:rPr lang="zh-CN" altLang="en-US" sz="2400" dirty="0">
                <a:latin typeface="+mn-ea"/>
              </a:rPr>
              <a:t>资源类型 </a:t>
            </a:r>
            <a:r>
              <a:rPr lang="en-US" altLang="zh-CN" sz="2400" dirty="0">
                <a:latin typeface="+mn-ea"/>
              </a:rPr>
              <a:t>R1, R2, . . ., Rm </a:t>
            </a:r>
          </a:p>
        </p:txBody>
      </p:sp>
      <p:sp>
        <p:nvSpPr>
          <p:cNvPr id="11" name="îSļiḓè"/>
          <p:cNvSpPr/>
          <p:nvPr/>
        </p:nvSpPr>
        <p:spPr>
          <a:xfrm>
            <a:off x="1216631" y="2191373"/>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2" name="íṥḻîḓe"/>
          <p:cNvSpPr/>
          <p:nvPr/>
        </p:nvSpPr>
        <p:spPr>
          <a:xfrm>
            <a:off x="1216630" y="4339088"/>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 name="îşļiḓè"/>
          <p:cNvSpPr/>
          <p:nvPr/>
        </p:nvSpPr>
        <p:spPr>
          <a:xfrm>
            <a:off x="1216630" y="3341333"/>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îṡḷíďe"/>
          <p:cNvSpPr/>
          <p:nvPr/>
        </p:nvSpPr>
        <p:spPr>
          <a:xfrm>
            <a:off x="1406886" y="2387511"/>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íSlíḋe"/>
          <p:cNvSpPr/>
          <p:nvPr/>
        </p:nvSpPr>
        <p:spPr>
          <a:xfrm>
            <a:off x="1406884" y="3563350"/>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7" name="ïśḷïḓe"/>
          <p:cNvSpPr/>
          <p:nvPr/>
        </p:nvSpPr>
        <p:spPr>
          <a:xfrm>
            <a:off x="1435823" y="4528548"/>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22" name="îs1iďé"/>
          <p:cNvSpPr/>
          <p:nvPr/>
        </p:nvSpPr>
        <p:spPr>
          <a:xfrm>
            <a:off x="1822420" y="5109985"/>
            <a:ext cx="1524462" cy="457671"/>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2400" dirty="0">
                <a:solidFill>
                  <a:srgbClr val="FF0000"/>
                </a:solidFill>
              </a:rPr>
              <a:t>申请</a:t>
            </a:r>
          </a:p>
        </p:txBody>
      </p:sp>
      <p:sp>
        <p:nvSpPr>
          <p:cNvPr id="23" name="îs1iďé"/>
          <p:cNvSpPr/>
          <p:nvPr/>
        </p:nvSpPr>
        <p:spPr>
          <a:xfrm>
            <a:off x="3346882" y="5109985"/>
            <a:ext cx="1524462" cy="562846"/>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2400" dirty="0">
                <a:solidFill>
                  <a:srgbClr val="FF0000"/>
                </a:solidFill>
              </a:rPr>
              <a:t>使用</a:t>
            </a:r>
          </a:p>
        </p:txBody>
      </p:sp>
      <p:sp>
        <p:nvSpPr>
          <p:cNvPr id="24" name="îs1iďé"/>
          <p:cNvSpPr/>
          <p:nvPr/>
        </p:nvSpPr>
        <p:spPr>
          <a:xfrm>
            <a:off x="4922824" y="5109985"/>
            <a:ext cx="1524462" cy="633867"/>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2400" dirty="0">
                <a:solidFill>
                  <a:srgbClr val="FF0000"/>
                </a:solidFill>
              </a:rPr>
              <a:t>释放</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资源分配图组成</a:t>
            </a:r>
            <a:endParaRPr lang="en-US" altLang="zh-CN" sz="2800" b="1" dirty="0">
              <a:solidFill>
                <a:schemeClr val="bg1"/>
              </a:solidFill>
            </a:endParaRPr>
          </a:p>
        </p:txBody>
      </p:sp>
      <p:sp>
        <p:nvSpPr>
          <p:cNvPr id="4" name="Text Box 4"/>
          <p:cNvSpPr txBox="1">
            <a:spLocks noChangeArrowheads="1"/>
          </p:cNvSpPr>
          <p:nvPr/>
        </p:nvSpPr>
        <p:spPr bwMode="auto">
          <a:xfrm>
            <a:off x="1085758" y="1502593"/>
            <a:ext cx="4374009"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400" dirty="0">
                <a:latin typeface="+mn-ea"/>
                <a:ea typeface="+mn-ea"/>
              </a:rPr>
              <a:t>一个顶点的集合</a:t>
            </a:r>
            <a:r>
              <a:rPr lang="en-US" altLang="zh-CN" sz="2400" dirty="0">
                <a:latin typeface="+mj-lt"/>
                <a:ea typeface="+mn-ea"/>
              </a:rPr>
              <a:t>V</a:t>
            </a:r>
            <a:r>
              <a:rPr lang="zh-CN" altLang="en-US" sz="2400" dirty="0">
                <a:latin typeface="+mn-ea"/>
                <a:ea typeface="+mn-ea"/>
              </a:rPr>
              <a:t>和边的集合</a:t>
            </a:r>
            <a:r>
              <a:rPr lang="en-US" altLang="zh-CN" sz="2400" dirty="0">
                <a:latin typeface="+mj-lt"/>
                <a:ea typeface="+mn-ea"/>
              </a:rPr>
              <a:t>E</a:t>
            </a:r>
            <a:endParaRPr lang="zh-CN" altLang="en-US" sz="2400" dirty="0">
              <a:latin typeface="+mj-lt"/>
              <a:ea typeface="+mn-ea"/>
            </a:endParaRPr>
          </a:p>
        </p:txBody>
      </p:sp>
      <p:sp>
        <p:nvSpPr>
          <p:cNvPr id="6" name="i$lîďê"/>
          <p:cNvSpPr/>
          <p:nvPr/>
        </p:nvSpPr>
        <p:spPr>
          <a:xfrm>
            <a:off x="1900133" y="4060551"/>
            <a:ext cx="3696051" cy="392877"/>
          </a:xfrm>
          <a:prstGeom prst="rect">
            <a:avLst/>
          </a:prstGeom>
          <a:noFill/>
          <a:ln>
            <a:noFill/>
          </a:ln>
        </p:spPr>
        <p:txBody>
          <a:bodyPr wrap="square" lIns="91440" tIns="45720" rIns="91440" bIns="45720" anchor="ctr" anchorCtr="0">
            <a:noAutofit/>
          </a:bodyPr>
          <a:lstStyle/>
          <a:p>
            <a:r>
              <a:rPr lang="zh-CN" altLang="en-US" sz="2400" dirty="0"/>
              <a:t>请求边：有向边</a:t>
            </a:r>
            <a:r>
              <a:rPr lang="en-US" altLang="zh-CN" sz="2400" i="1" dirty="0"/>
              <a:t>P</a:t>
            </a:r>
            <a:r>
              <a:rPr lang="en-US" altLang="zh-CN" sz="2400" baseline="-25000" dirty="0"/>
              <a:t>i </a:t>
            </a:r>
            <a:r>
              <a:rPr lang="en-US" altLang="zh-CN" sz="2400" dirty="0">
                <a:sym typeface="Symbol" panose="05050102010706020507" pitchFamily="18" charset="2"/>
              </a:rPr>
              <a:t> </a:t>
            </a:r>
            <a:r>
              <a:rPr lang="en-US" altLang="zh-CN" sz="2400" i="1" dirty="0" err="1">
                <a:sym typeface="Symbol" panose="05050102010706020507" pitchFamily="18" charset="2"/>
              </a:rPr>
              <a:t>R</a:t>
            </a:r>
            <a:r>
              <a:rPr lang="en-US" altLang="zh-CN" sz="2400" i="1" baseline="-25000" dirty="0" err="1">
                <a:sym typeface="Symbol" panose="05050102010706020507" pitchFamily="18" charset="2"/>
              </a:rPr>
              <a:t>j</a:t>
            </a:r>
            <a:r>
              <a:rPr lang="en-US" altLang="zh-CN" sz="2400" i="1" baseline="-25000" dirty="0">
                <a:sym typeface="Symbol" panose="05050102010706020507" pitchFamily="18" charset="2"/>
              </a:rPr>
              <a:t> </a:t>
            </a:r>
          </a:p>
        </p:txBody>
      </p:sp>
      <p:sp>
        <p:nvSpPr>
          <p:cNvPr id="8" name="ïṧḷïḋè"/>
          <p:cNvSpPr/>
          <p:nvPr/>
        </p:nvSpPr>
        <p:spPr>
          <a:xfrm>
            <a:off x="1900135" y="5040382"/>
            <a:ext cx="3696051" cy="415102"/>
          </a:xfrm>
          <a:prstGeom prst="rect">
            <a:avLst/>
          </a:prstGeom>
          <a:noFill/>
          <a:ln>
            <a:noFill/>
          </a:ln>
        </p:spPr>
        <p:txBody>
          <a:bodyPr wrap="square" lIns="91440" tIns="45720" rIns="91440" bIns="45720" anchor="ctr" anchorCtr="0">
            <a:noAutofit/>
          </a:bodyPr>
          <a:lstStyle/>
          <a:p>
            <a:r>
              <a:rPr lang="zh-CN" altLang="en-US" sz="2400" dirty="0"/>
              <a:t>分配边：有向边 </a:t>
            </a:r>
            <a:r>
              <a:rPr lang="en-US" altLang="zh-CN" sz="2400" i="1" dirty="0" err="1">
                <a:sym typeface="Symbol" panose="05050102010706020507" pitchFamily="18" charset="2"/>
              </a:rPr>
              <a:t>R</a:t>
            </a:r>
            <a:r>
              <a:rPr lang="en-US" altLang="zh-CN" sz="2400" i="1" baseline="-25000" dirty="0" err="1">
                <a:sym typeface="Symbol" panose="05050102010706020507" pitchFamily="18" charset="2"/>
              </a:rPr>
              <a:t>j</a:t>
            </a:r>
            <a:r>
              <a:rPr lang="en-US" altLang="zh-CN" sz="2400" i="1" baseline="-25000" dirty="0">
                <a:sym typeface="Symbol" panose="05050102010706020507" pitchFamily="18" charset="2"/>
              </a:rPr>
              <a:t> </a:t>
            </a:r>
            <a:r>
              <a:rPr lang="en-US" altLang="zh-CN" sz="2400" dirty="0">
                <a:sym typeface="Symbol" panose="05050102010706020507" pitchFamily="18" charset="2"/>
              </a:rPr>
              <a:t></a:t>
            </a:r>
            <a:r>
              <a:rPr lang="en-US" altLang="zh-CN" sz="2400" i="1" dirty="0"/>
              <a:t>P</a:t>
            </a:r>
            <a:r>
              <a:rPr lang="en-US" altLang="zh-CN" sz="2400" baseline="-25000" dirty="0"/>
              <a:t>i </a:t>
            </a:r>
            <a:endParaRPr lang="zh-CN" altLang="zh-CN" sz="2400" i="1" baseline="-25000" dirty="0">
              <a:sym typeface="Symbol" panose="05050102010706020507" pitchFamily="18" charset="2"/>
            </a:endParaRPr>
          </a:p>
        </p:txBody>
      </p:sp>
      <p:sp>
        <p:nvSpPr>
          <p:cNvPr id="9" name="îs1iďé"/>
          <p:cNvSpPr/>
          <p:nvPr/>
        </p:nvSpPr>
        <p:spPr>
          <a:xfrm>
            <a:off x="1919191" y="2673497"/>
            <a:ext cx="7026275" cy="1152779"/>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en-US" altLang="zh-CN" sz="2400" dirty="0"/>
              <a:t>P = {P</a:t>
            </a:r>
            <a:r>
              <a:rPr lang="en-US" altLang="zh-CN" sz="2400" baseline="-25000" dirty="0"/>
              <a:t>1</a:t>
            </a:r>
            <a:r>
              <a:rPr lang="en-US" altLang="zh-CN" sz="2400" dirty="0"/>
              <a:t>, P</a:t>
            </a:r>
            <a:r>
              <a:rPr lang="en-US" altLang="zh-CN" sz="2400" baseline="-25000" dirty="0"/>
              <a:t>2</a:t>
            </a:r>
            <a:r>
              <a:rPr lang="en-US" altLang="zh-CN" sz="2400" dirty="0"/>
              <a:t>, …, </a:t>
            </a:r>
            <a:r>
              <a:rPr lang="en-US" altLang="zh-CN" sz="2400" dirty="0" err="1"/>
              <a:t>P</a:t>
            </a:r>
            <a:r>
              <a:rPr lang="en-US" altLang="zh-CN" sz="2400" baseline="-25000" dirty="0" err="1"/>
              <a:t>n</a:t>
            </a:r>
            <a:r>
              <a:rPr lang="en-US" altLang="zh-CN" sz="2400" dirty="0"/>
              <a:t>}, </a:t>
            </a:r>
            <a:r>
              <a:rPr lang="zh-CN" altLang="en-US" sz="2400" dirty="0"/>
              <a:t>含有系统中全部的进程</a:t>
            </a:r>
          </a:p>
          <a:p>
            <a:pPr marL="342900" indent="-342900">
              <a:lnSpc>
                <a:spcPct val="120000"/>
              </a:lnSpc>
              <a:spcBef>
                <a:spcPts val="800"/>
              </a:spcBef>
              <a:buClr>
                <a:srgbClr val="FF0000"/>
              </a:buClr>
              <a:buFont typeface="Wingdings" panose="05000000000000000000" pitchFamily="2" charset="2"/>
              <a:buChar char="Ø"/>
            </a:pPr>
            <a:r>
              <a:rPr lang="en-US" altLang="zh-CN" sz="2400" dirty="0"/>
              <a:t>R = {R</a:t>
            </a:r>
            <a:r>
              <a:rPr lang="en-US" altLang="zh-CN" sz="2400" baseline="-25000" dirty="0"/>
              <a:t>1</a:t>
            </a:r>
            <a:r>
              <a:rPr lang="en-US" altLang="zh-CN" sz="2400" dirty="0"/>
              <a:t>, R</a:t>
            </a:r>
            <a:r>
              <a:rPr lang="en-US" altLang="zh-CN" sz="2400" baseline="-25000" dirty="0"/>
              <a:t>2</a:t>
            </a:r>
            <a:r>
              <a:rPr lang="en-US" altLang="zh-CN" sz="2400" dirty="0"/>
              <a:t>, …, R</a:t>
            </a:r>
            <a:r>
              <a:rPr lang="en-US" altLang="zh-CN" sz="2400" baseline="-25000" dirty="0"/>
              <a:t>m</a:t>
            </a:r>
            <a:r>
              <a:rPr lang="en-US" altLang="zh-CN" sz="2400" dirty="0"/>
              <a:t>}, </a:t>
            </a:r>
            <a:r>
              <a:rPr lang="zh-CN" altLang="en-US" sz="2400" dirty="0"/>
              <a:t>含有系统中全部的资源</a:t>
            </a:r>
          </a:p>
        </p:txBody>
      </p:sp>
      <p:sp>
        <p:nvSpPr>
          <p:cNvPr id="10" name="íšḻíḑê"/>
          <p:cNvSpPr/>
          <p:nvPr/>
        </p:nvSpPr>
        <p:spPr>
          <a:xfrm>
            <a:off x="1900134" y="2204935"/>
            <a:ext cx="3696051" cy="405747"/>
          </a:xfrm>
          <a:prstGeom prst="rect">
            <a:avLst/>
          </a:prstGeom>
          <a:noFill/>
          <a:ln>
            <a:noFill/>
          </a:ln>
        </p:spPr>
        <p:txBody>
          <a:bodyPr wrap="square" lIns="91440" tIns="45720" rIns="91440" bIns="45720" anchor="ctr" anchorCtr="0">
            <a:noAutofit/>
          </a:bodyPr>
          <a:lstStyle/>
          <a:p>
            <a:r>
              <a:rPr lang="en-US" altLang="zh-CN" sz="2400" dirty="0"/>
              <a:t>V</a:t>
            </a:r>
            <a:r>
              <a:rPr lang="zh-CN" altLang="en-US" sz="2400" dirty="0"/>
              <a:t>被分为两个部分</a:t>
            </a:r>
          </a:p>
        </p:txBody>
      </p:sp>
      <p:sp>
        <p:nvSpPr>
          <p:cNvPr id="11" name="îSļiḓè"/>
          <p:cNvSpPr/>
          <p:nvPr/>
        </p:nvSpPr>
        <p:spPr>
          <a:xfrm>
            <a:off x="1216631" y="2191373"/>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2" name="íṥḻîḓe"/>
          <p:cNvSpPr/>
          <p:nvPr/>
        </p:nvSpPr>
        <p:spPr>
          <a:xfrm>
            <a:off x="1216631" y="4957780"/>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 name="îşļiḓè"/>
          <p:cNvSpPr/>
          <p:nvPr/>
        </p:nvSpPr>
        <p:spPr>
          <a:xfrm>
            <a:off x="1216631" y="3960025"/>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îṡḷíďe"/>
          <p:cNvSpPr/>
          <p:nvPr/>
        </p:nvSpPr>
        <p:spPr>
          <a:xfrm>
            <a:off x="1406886" y="2387511"/>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5" name="íSlíḋe"/>
          <p:cNvSpPr/>
          <p:nvPr/>
        </p:nvSpPr>
        <p:spPr>
          <a:xfrm>
            <a:off x="1406885" y="4182042"/>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
        <p:nvSpPr>
          <p:cNvPr id="17" name="ïśḷïḓe"/>
          <p:cNvSpPr/>
          <p:nvPr/>
        </p:nvSpPr>
        <p:spPr>
          <a:xfrm>
            <a:off x="1435824" y="5147240"/>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91440" tIns="45720" rIns="91440" bIns="45720" anchor="ctr">
            <a:normAutofit fontScale="25000" lnSpcReduction="20000"/>
          </a:bodyPr>
          <a:lstStyle/>
          <a:p>
            <a:pPr algn="ct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资源分配图的简化</a:t>
            </a:r>
            <a:endParaRPr lang="en-US" altLang="zh-CN" sz="2800" b="1" dirty="0">
              <a:solidFill>
                <a:schemeClr val="bg1"/>
              </a:solidFill>
            </a:endParaRPr>
          </a:p>
        </p:txBody>
      </p:sp>
      <p:sp>
        <p:nvSpPr>
          <p:cNvPr id="4" name="iśḷíḑe"/>
          <p:cNvSpPr/>
          <p:nvPr/>
        </p:nvSpPr>
        <p:spPr>
          <a:xfrm>
            <a:off x="784302" y="1574791"/>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01</a:t>
            </a:r>
            <a:endParaRPr lang="zh-CN" altLang="en-US" sz="2400" b="1" kern="0" dirty="0">
              <a:solidFill>
                <a:prstClr val="white"/>
              </a:solidFill>
            </a:endParaRPr>
          </a:p>
        </p:txBody>
      </p:sp>
      <p:sp>
        <p:nvSpPr>
          <p:cNvPr id="5" name="ïś1ïḑè"/>
          <p:cNvSpPr/>
          <p:nvPr/>
        </p:nvSpPr>
        <p:spPr>
          <a:xfrm>
            <a:off x="784302" y="3579136"/>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02</a:t>
            </a:r>
            <a:endParaRPr lang="zh-CN" altLang="en-US" sz="2400" b="1" kern="0" dirty="0">
              <a:solidFill>
                <a:prstClr val="white"/>
              </a:solidFill>
            </a:endParaRPr>
          </a:p>
        </p:txBody>
      </p:sp>
      <p:sp>
        <p:nvSpPr>
          <p:cNvPr id="6" name="iśḷíḑe"/>
          <p:cNvSpPr/>
          <p:nvPr/>
        </p:nvSpPr>
        <p:spPr>
          <a:xfrm>
            <a:off x="784302" y="4666136"/>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03</a:t>
            </a:r>
            <a:endParaRPr lang="zh-CN" altLang="en-US" sz="2400" b="1" kern="0" dirty="0">
              <a:solidFill>
                <a:prstClr val="white"/>
              </a:solidFill>
            </a:endParaRPr>
          </a:p>
        </p:txBody>
      </p:sp>
      <p:sp>
        <p:nvSpPr>
          <p:cNvPr id="7" name="矩形 6"/>
          <p:cNvSpPr/>
          <p:nvPr/>
        </p:nvSpPr>
        <p:spPr>
          <a:xfrm>
            <a:off x="1778608" y="1534845"/>
            <a:ext cx="9709097" cy="3489915"/>
          </a:xfrm>
          <a:prstGeom prst="rect">
            <a:avLst/>
          </a:prstGeom>
        </p:spPr>
        <p:txBody>
          <a:bodyPr wrap="square">
            <a:noAutofit/>
          </a:bodyPr>
          <a:lstStyle/>
          <a:p>
            <a:pPr algn="just">
              <a:lnSpc>
                <a:spcPct val="123000"/>
              </a:lnSpc>
              <a:spcBef>
                <a:spcPts val="600"/>
              </a:spcBef>
              <a:spcAft>
                <a:spcPts val="600"/>
              </a:spcAft>
              <a:defRPr/>
            </a:pPr>
            <a:r>
              <a:rPr lang="zh-CN" altLang="en-US" sz="2400" dirty="0">
                <a:latin typeface="+mn-ea"/>
              </a:rPr>
              <a:t>在资源分配图中，</a:t>
            </a:r>
            <a:r>
              <a:rPr lang="zh-CN" altLang="en-US" sz="2400" dirty="0">
                <a:solidFill>
                  <a:srgbClr val="FF0000"/>
                </a:solidFill>
                <a:latin typeface="+mn-ea"/>
              </a:rPr>
              <a:t>找出一个既不阻塞又非独立的进程结点</a:t>
            </a:r>
            <a:r>
              <a:rPr lang="en-US" altLang="zh-CN" sz="2400" dirty="0">
                <a:solidFill>
                  <a:srgbClr val="FF0000"/>
                </a:solidFill>
                <a:latin typeface="+mn-ea"/>
              </a:rPr>
              <a:t>p</a:t>
            </a:r>
            <a:r>
              <a:rPr lang="en-US" altLang="zh-CN" sz="2400" baseline="-30000" dirty="0">
                <a:solidFill>
                  <a:srgbClr val="FF0000"/>
                </a:solidFill>
                <a:latin typeface="+mn-ea"/>
              </a:rPr>
              <a:t>i</a:t>
            </a:r>
            <a:r>
              <a:rPr lang="zh-CN" altLang="en-US" sz="2400" dirty="0">
                <a:solidFill>
                  <a:srgbClr val="FF0000"/>
                </a:solidFill>
                <a:latin typeface="+mn-ea"/>
              </a:rPr>
              <a:t>。</a:t>
            </a:r>
            <a:r>
              <a:rPr lang="zh-CN" altLang="en-US" sz="2400" dirty="0">
                <a:latin typeface="+mn-ea"/>
              </a:rPr>
              <a:t>在顺利的情况下，</a:t>
            </a:r>
            <a:r>
              <a:rPr lang="en-US" altLang="zh-CN" sz="2400" dirty="0">
                <a:latin typeface="+mn-ea"/>
              </a:rPr>
              <a:t>p</a:t>
            </a:r>
            <a:r>
              <a:rPr lang="en-US" altLang="zh-CN" sz="2400" baseline="-30000" dirty="0">
                <a:latin typeface="+mn-ea"/>
              </a:rPr>
              <a:t>i</a:t>
            </a:r>
            <a:r>
              <a:rPr lang="zh-CN" altLang="en-US" sz="2400" dirty="0">
                <a:latin typeface="+mn-ea"/>
              </a:rPr>
              <a:t>可获得所需资源而继续运行，直至运行完毕，再释放其所占有得全部资源，这相当于消去</a:t>
            </a:r>
            <a:r>
              <a:rPr lang="en-US" altLang="zh-CN" sz="2400" dirty="0">
                <a:latin typeface="+mn-ea"/>
              </a:rPr>
              <a:t>p</a:t>
            </a:r>
            <a:r>
              <a:rPr lang="en-US" altLang="zh-CN" sz="2400" baseline="-30000" dirty="0">
                <a:latin typeface="+mn-ea"/>
              </a:rPr>
              <a:t>i</a:t>
            </a:r>
            <a:r>
              <a:rPr lang="zh-CN" altLang="en-US" sz="2400" dirty="0">
                <a:latin typeface="+mn-ea"/>
              </a:rPr>
              <a:t>所有的请求边和分配边，使之成为孤立的结点；</a:t>
            </a:r>
            <a:endParaRPr lang="en-US" altLang="zh-CN" sz="2400" dirty="0">
              <a:latin typeface="+mn-ea"/>
            </a:endParaRPr>
          </a:p>
          <a:p>
            <a:pPr algn="just">
              <a:lnSpc>
                <a:spcPct val="123000"/>
              </a:lnSpc>
              <a:spcBef>
                <a:spcPts val="600"/>
              </a:spcBef>
              <a:spcAft>
                <a:spcPts val="600"/>
              </a:spcAft>
              <a:defRPr/>
            </a:pPr>
            <a:r>
              <a:rPr lang="en-US" altLang="zh-CN" sz="2400" dirty="0">
                <a:solidFill>
                  <a:srgbClr val="FF0000"/>
                </a:solidFill>
                <a:latin typeface="+mn-ea"/>
              </a:rPr>
              <a:t>p</a:t>
            </a:r>
            <a:r>
              <a:rPr lang="en-US" altLang="zh-CN" sz="2400" baseline="-30000" dirty="0">
                <a:solidFill>
                  <a:srgbClr val="FF0000"/>
                </a:solidFill>
                <a:latin typeface="+mn-ea"/>
              </a:rPr>
              <a:t>1</a:t>
            </a:r>
            <a:r>
              <a:rPr lang="zh-CN" altLang="en-US" sz="2400" dirty="0">
                <a:solidFill>
                  <a:srgbClr val="FF0000"/>
                </a:solidFill>
                <a:latin typeface="+mn-ea"/>
              </a:rPr>
              <a:t>释放资源后，便可使</a:t>
            </a:r>
            <a:r>
              <a:rPr lang="en-US" altLang="zh-CN" sz="2400" dirty="0">
                <a:solidFill>
                  <a:srgbClr val="FF0000"/>
                </a:solidFill>
                <a:latin typeface="+mn-ea"/>
              </a:rPr>
              <a:t>p</a:t>
            </a:r>
            <a:r>
              <a:rPr lang="en-US" altLang="zh-CN" sz="2400" baseline="-30000" dirty="0">
                <a:solidFill>
                  <a:srgbClr val="FF0000"/>
                </a:solidFill>
                <a:latin typeface="+mn-ea"/>
              </a:rPr>
              <a:t>2</a:t>
            </a:r>
            <a:r>
              <a:rPr lang="zh-CN" altLang="en-US" sz="2400" dirty="0">
                <a:solidFill>
                  <a:srgbClr val="FF0000"/>
                </a:solidFill>
                <a:latin typeface="+mn-ea"/>
              </a:rPr>
              <a:t>获得资源而继续运行，</a:t>
            </a:r>
            <a:r>
              <a:rPr lang="zh-CN" altLang="en-US" sz="2400" dirty="0">
                <a:latin typeface="+mn-ea"/>
              </a:rPr>
              <a:t>直到</a:t>
            </a:r>
            <a:r>
              <a:rPr lang="en-US" altLang="zh-CN" sz="2400" dirty="0">
                <a:latin typeface="+mn-ea"/>
              </a:rPr>
              <a:t>p</a:t>
            </a:r>
            <a:r>
              <a:rPr lang="en-US" altLang="zh-CN" sz="2400" baseline="-30000" dirty="0">
                <a:latin typeface="+mn-ea"/>
              </a:rPr>
              <a:t>2</a:t>
            </a:r>
            <a:r>
              <a:rPr lang="zh-CN" altLang="en-US" sz="2400" dirty="0">
                <a:latin typeface="+mn-ea"/>
              </a:rPr>
              <a:t>完成后又释放出它所占有的全部资源；</a:t>
            </a:r>
          </a:p>
          <a:p>
            <a:pPr algn="just">
              <a:lnSpc>
                <a:spcPct val="123000"/>
              </a:lnSpc>
              <a:spcBef>
                <a:spcPts val="600"/>
              </a:spcBef>
              <a:spcAft>
                <a:spcPts val="600"/>
              </a:spcAft>
              <a:defRPr/>
            </a:pPr>
            <a:r>
              <a:rPr lang="zh-CN" altLang="en-US" sz="2400" dirty="0">
                <a:latin typeface="+mn-ea"/>
              </a:rPr>
              <a:t>在进行一系列的简化后，</a:t>
            </a:r>
            <a:r>
              <a:rPr lang="zh-CN" altLang="en-US" sz="2400" dirty="0">
                <a:solidFill>
                  <a:srgbClr val="FF0000"/>
                </a:solidFill>
                <a:latin typeface="+mn-ea"/>
              </a:rPr>
              <a:t>若能消去图中所有的边，使所有进程都成为孤立结点，则称该图是可完全简化的；</a:t>
            </a:r>
            <a:r>
              <a:rPr lang="zh-CN" altLang="en-US" sz="2400" dirty="0">
                <a:latin typeface="+mn-ea"/>
              </a:rPr>
              <a:t>若不能通过任何过程使该图完全简化，则称该图是不可完全简化的。</a:t>
            </a:r>
          </a:p>
        </p:txBody>
      </p:sp>
    </p:spTree>
    <p:extLst>
      <p:ext uri="{BB962C8B-B14F-4D97-AF65-F5344CB8AC3E}">
        <p14:creationId xmlns:p14="http://schemas.microsoft.com/office/powerpoint/2010/main" val="1851023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简化示例</a:t>
            </a:r>
            <a:endParaRPr lang="en-US" altLang="zh-CN" sz="2800" b="1" dirty="0">
              <a:solidFill>
                <a:schemeClr val="bg1"/>
              </a:solidFill>
            </a:endParaRPr>
          </a:p>
        </p:txBody>
      </p:sp>
      <p:pic>
        <p:nvPicPr>
          <p:cNvPr id="23" name="图片 22"/>
          <p:cNvPicPr>
            <a:picLocks noChangeAspect="1"/>
          </p:cNvPicPr>
          <p:nvPr/>
        </p:nvPicPr>
        <p:blipFill>
          <a:blip r:embed="rId2"/>
          <a:stretch>
            <a:fillRect/>
          </a:stretch>
        </p:blipFill>
        <p:spPr>
          <a:xfrm>
            <a:off x="137843" y="1828800"/>
            <a:ext cx="11916314" cy="3496718"/>
          </a:xfrm>
          <a:prstGeom prst="rect">
            <a:avLst/>
          </a:prstGeom>
        </p:spPr>
      </p:pic>
    </p:spTree>
    <p:extLst>
      <p:ext uri="{BB962C8B-B14F-4D97-AF65-F5344CB8AC3E}">
        <p14:creationId xmlns:p14="http://schemas.microsoft.com/office/powerpoint/2010/main" val="3779816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死锁定理</a:t>
            </a:r>
            <a:endParaRPr lang="en-US" altLang="zh-CN" sz="2800" b="1" dirty="0">
              <a:solidFill>
                <a:schemeClr val="bg1"/>
              </a:solidFill>
            </a:endParaRPr>
          </a:p>
        </p:txBody>
      </p:sp>
      <p:grpSp>
        <p:nvGrpSpPr>
          <p:cNvPr id="4" name="2723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270105"/>
            <a:ext cx="11531600" cy="5008286"/>
            <a:chOff x="660400" y="1128057"/>
            <a:chExt cx="11531600" cy="5008286"/>
          </a:xfrm>
        </p:grpSpPr>
        <p:sp>
          <p:nvSpPr>
            <p:cNvPr id="5" name="iṥlídè"/>
            <p:cNvSpPr/>
            <p:nvPr/>
          </p:nvSpPr>
          <p:spPr>
            <a:xfrm>
              <a:off x="6958245" y="1128057"/>
              <a:ext cx="5233755" cy="5008286"/>
            </a:xfrm>
            <a:prstGeom prst="rect">
              <a:avLst/>
            </a:prstGeom>
            <a:blipFill>
              <a:blip r:embed="rId3"/>
              <a:stretch>
                <a:fillRect t="-27413" b="-27272"/>
              </a:stretch>
            </a:blipFill>
            <a:ln w="28575">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p>
          </p:txBody>
        </p:sp>
        <p:grpSp>
          <p:nvGrpSpPr>
            <p:cNvPr id="6" name="iṡļiḓe"/>
            <p:cNvGrpSpPr/>
            <p:nvPr/>
          </p:nvGrpSpPr>
          <p:grpSpPr>
            <a:xfrm>
              <a:off x="669278" y="1338038"/>
              <a:ext cx="5860530" cy="2320660"/>
              <a:chOff x="669278" y="1338038"/>
              <a:chExt cx="5860530" cy="2320660"/>
            </a:xfrm>
          </p:grpSpPr>
          <p:sp>
            <p:nvSpPr>
              <p:cNvPr id="20" name="îṧľîḋé"/>
              <p:cNvSpPr txBox="1"/>
              <p:nvPr/>
            </p:nvSpPr>
            <p:spPr>
              <a:xfrm>
                <a:off x="1539875" y="1338038"/>
                <a:ext cx="4989933" cy="2320660"/>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2000"/>
                  </a:lnSpc>
                </a:pPr>
                <a:r>
                  <a:rPr lang="zh-CN" altLang="en-US" sz="2400" dirty="0"/>
                  <a:t>对于较复杂的资源分配图，可能有多个既未阻塞、又非孤立的进程结点，不同的简化顺序，是否会得到不同的简化图？有关文献已经证明，</a:t>
                </a:r>
                <a:r>
                  <a:rPr lang="zh-CN" altLang="en-US" sz="2400" dirty="0">
                    <a:solidFill>
                      <a:srgbClr val="FF0000"/>
                    </a:solidFill>
                  </a:rPr>
                  <a:t>所有的简化顺序，都将得到相同的不可简化图。</a:t>
                </a:r>
              </a:p>
            </p:txBody>
          </p:sp>
          <p:grpSp>
            <p:nvGrpSpPr>
              <p:cNvPr id="17" name="ïS1íḋé"/>
              <p:cNvGrpSpPr/>
              <p:nvPr/>
            </p:nvGrpSpPr>
            <p:grpSpPr>
              <a:xfrm>
                <a:off x="669278" y="1338038"/>
                <a:ext cx="733394" cy="733394"/>
                <a:chOff x="669278" y="1338038"/>
                <a:chExt cx="733394" cy="733394"/>
              </a:xfrm>
            </p:grpSpPr>
            <p:sp>
              <p:nvSpPr>
                <p:cNvPr id="18" name="islîḋe"/>
                <p:cNvSpPr/>
                <p:nvPr/>
              </p:nvSpPr>
              <p:spPr>
                <a:xfrm>
                  <a:off x="669278" y="1338038"/>
                  <a:ext cx="733394" cy="73339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9" name="îŝlîďe"/>
                <p:cNvSpPr/>
                <p:nvPr/>
              </p:nvSpPr>
              <p:spPr>
                <a:xfrm>
                  <a:off x="806481" y="1522909"/>
                  <a:ext cx="381389" cy="3460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grpSp>
          <p:nvGrpSpPr>
            <p:cNvPr id="7" name="iŝļïḓê"/>
            <p:cNvGrpSpPr/>
            <p:nvPr/>
          </p:nvGrpSpPr>
          <p:grpSpPr>
            <a:xfrm>
              <a:off x="660400" y="4280999"/>
              <a:ext cx="5869408" cy="1855343"/>
              <a:chOff x="660400" y="1889655"/>
              <a:chExt cx="5869408" cy="1855343"/>
            </a:xfrm>
          </p:grpSpPr>
          <p:sp>
            <p:nvSpPr>
              <p:cNvPr id="13" name="ïšļíďè"/>
              <p:cNvSpPr txBox="1"/>
              <p:nvPr/>
            </p:nvSpPr>
            <p:spPr>
              <a:xfrm>
                <a:off x="1539875" y="1889655"/>
                <a:ext cx="4989933" cy="185534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2000"/>
                  </a:lnSpc>
                </a:pPr>
                <a:r>
                  <a:rPr lang="en-US" altLang="zh-CN" sz="2400" dirty="0"/>
                  <a:t>S</a:t>
                </a:r>
                <a:r>
                  <a:rPr lang="zh-CN" altLang="en-US" sz="2400" dirty="0"/>
                  <a:t>为死锁状态的充分条件是：</a:t>
                </a:r>
                <a:r>
                  <a:rPr lang="zh-CN" altLang="en-US" sz="2400" u="sng" dirty="0"/>
                  <a:t>当且仅当</a:t>
                </a:r>
                <a:r>
                  <a:rPr lang="en-US" altLang="zh-CN" sz="2400" u="sng" dirty="0"/>
                  <a:t>S</a:t>
                </a:r>
                <a:r>
                  <a:rPr lang="zh-CN" altLang="en-US" sz="2400" u="sng" dirty="0"/>
                  <a:t>状态的资源分配图是不可完全简化的。该充分条件称为</a:t>
                </a:r>
                <a:r>
                  <a:rPr lang="zh-CN" altLang="en-US" sz="2400" u="sng" dirty="0">
                    <a:solidFill>
                      <a:srgbClr val="0000FF"/>
                    </a:solidFill>
                  </a:rPr>
                  <a:t>死锁定理</a:t>
                </a:r>
                <a:r>
                  <a:rPr lang="zh-CN" altLang="en-US" sz="2400" u="sng" dirty="0"/>
                  <a:t>。</a:t>
                </a:r>
              </a:p>
            </p:txBody>
          </p:sp>
          <p:grpSp>
            <p:nvGrpSpPr>
              <p:cNvPr id="10" name="ïŝľídè"/>
              <p:cNvGrpSpPr/>
              <p:nvPr/>
            </p:nvGrpSpPr>
            <p:grpSpPr>
              <a:xfrm>
                <a:off x="660400" y="2242326"/>
                <a:ext cx="733394" cy="733394"/>
                <a:chOff x="660400" y="2242326"/>
                <a:chExt cx="733394" cy="733394"/>
              </a:xfrm>
            </p:grpSpPr>
            <p:sp>
              <p:nvSpPr>
                <p:cNvPr id="11" name="ïṡľïde"/>
                <p:cNvSpPr/>
                <p:nvPr/>
              </p:nvSpPr>
              <p:spPr>
                <a:xfrm>
                  <a:off x="660400" y="2242326"/>
                  <a:ext cx="733394" cy="73339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2" name="ïšliḍe"/>
                <p:cNvSpPr/>
                <p:nvPr/>
              </p:nvSpPr>
              <p:spPr>
                <a:xfrm>
                  <a:off x="806481" y="2453831"/>
                  <a:ext cx="381389" cy="3460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cxnSp>
          <p:nvCxnSpPr>
            <p:cNvPr id="8" name="直接连接符 7"/>
            <p:cNvCxnSpPr/>
            <p:nvPr/>
          </p:nvCxnSpPr>
          <p:spPr>
            <a:xfrm>
              <a:off x="939646" y="4173738"/>
              <a:ext cx="5400000"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01692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无死锁的资源分配图</a:t>
            </a:r>
            <a:endParaRPr lang="en-US" altLang="zh-CN" sz="2800" b="1" dirty="0">
              <a:solidFill>
                <a:schemeClr val="bg1"/>
              </a:solidFill>
            </a:endParaRPr>
          </a:p>
        </p:txBody>
      </p:sp>
      <p:pic>
        <p:nvPicPr>
          <p:cNvPr id="6" name="Picture 6"/>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l="23024" t="871" r="23206" b="1060"/>
          <a:stretch>
            <a:fillRect/>
          </a:stretch>
        </p:blipFill>
        <p:spPr bwMode="auto">
          <a:xfrm>
            <a:off x="570112" y="1246694"/>
            <a:ext cx="4578936" cy="49343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clrChange>
              <a:clrFrom>
                <a:srgbClr val="FFFDDB"/>
              </a:clrFrom>
              <a:clrTo>
                <a:srgbClr val="FFFDDB">
                  <a:alpha val="0"/>
                </a:srgbClr>
              </a:clrTo>
            </a:clrChang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19093" t="700" r="19093" b="700"/>
          <a:stretch>
            <a:fillRect/>
          </a:stretch>
        </p:blipFill>
        <p:spPr bwMode="auto">
          <a:xfrm>
            <a:off x="6096000" y="1342445"/>
            <a:ext cx="4957692" cy="474283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a:extLst>
              <a:ext uri="{FF2B5EF4-FFF2-40B4-BE49-F238E27FC236}">
                <a16:creationId xmlns:a16="http://schemas.microsoft.com/office/drawing/2014/main" id="{F74459B8-FC29-AE43-E3D0-EEA23A1EED9A}"/>
              </a:ext>
            </a:extLst>
          </p:cNvPr>
          <p:cNvSpPr txBox="1">
            <a:spLocks/>
          </p:cNvSpPr>
          <p:nvPr/>
        </p:nvSpPr>
        <p:spPr>
          <a:xfrm>
            <a:off x="765376" y="216617"/>
            <a:ext cx="10969200" cy="705600"/>
          </a:xfrm>
          <a:prstGeom prst="rect">
            <a:avLst/>
          </a:prstGeom>
        </p:spPr>
        <p:txBody>
          <a:bodyPr>
            <a:normAutofit fontScale="90000" lnSpcReduction="10000"/>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solidFill>
                  <a:schemeClr val="bg1"/>
                </a:solidFill>
              </a:rPr>
              <a:t>死锁实例一</a:t>
            </a:r>
            <a:r>
              <a:rPr lang="en-US" altLang="zh-CN" dirty="0">
                <a:solidFill>
                  <a:schemeClr val="bg1"/>
                </a:solidFill>
              </a:rPr>
              <a:t>: </a:t>
            </a:r>
            <a:r>
              <a:rPr lang="zh-CN" altLang="en-US" dirty="0">
                <a:solidFill>
                  <a:schemeClr val="bg1"/>
                </a:solidFill>
              </a:rPr>
              <a:t>当一个人有笔，另一个人有纸时，</a:t>
            </a:r>
            <a:endParaRPr lang="en-US" altLang="zh-CN" dirty="0">
              <a:solidFill>
                <a:schemeClr val="bg1"/>
              </a:solidFill>
            </a:endParaRPr>
          </a:p>
          <a:p>
            <a:r>
              <a:rPr lang="zh-CN" altLang="en-US" dirty="0">
                <a:solidFill>
                  <a:schemeClr val="bg1"/>
                </a:solidFill>
              </a:rPr>
              <a:t>                     如何完成书写任务？</a:t>
            </a:r>
          </a:p>
        </p:txBody>
      </p:sp>
      <p:pic>
        <p:nvPicPr>
          <p:cNvPr id="3" name="图片 2">
            <a:extLst>
              <a:ext uri="{FF2B5EF4-FFF2-40B4-BE49-F238E27FC236}">
                <a16:creationId xmlns:a16="http://schemas.microsoft.com/office/drawing/2014/main" id="{5B6C34B3-62C7-4CBB-AD94-37EAE6846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2046" y="1746428"/>
            <a:ext cx="5753193" cy="3840256"/>
          </a:xfrm>
          <a:prstGeom prst="rect">
            <a:avLst/>
          </a:prstGeom>
        </p:spPr>
      </p:pic>
    </p:spTree>
    <p:extLst>
      <p:ext uri="{BB962C8B-B14F-4D97-AF65-F5344CB8AC3E}">
        <p14:creationId xmlns:p14="http://schemas.microsoft.com/office/powerpoint/2010/main" val="617920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有死锁的资源分配图</a:t>
            </a:r>
            <a:endParaRPr lang="en-US" altLang="zh-CN" sz="2800" b="1" dirty="0">
              <a:solidFill>
                <a:schemeClr val="bg1"/>
              </a:solidFill>
            </a:endParaRPr>
          </a:p>
        </p:txBody>
      </p:sp>
      <p:pic>
        <p:nvPicPr>
          <p:cNvPr id="5" name="Picture 5"/>
          <p:cNvPicPr>
            <a:picLocks noChangeAspect="1" noChangeArrowheads="1"/>
          </p:cNvPicPr>
          <p:nvPr/>
        </p:nvPicPr>
        <p:blipFill>
          <a:blip r:embed="rId2">
            <a:clrChange>
              <a:clrFrom>
                <a:srgbClr val="FFFDDB"/>
              </a:clrFrom>
              <a:clrTo>
                <a:srgbClr val="FFFDDB">
                  <a:alpha val="0"/>
                </a:srgbClr>
              </a:clrTo>
            </a:clrChang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23473" t="919" r="23195" b="1358"/>
          <a:stretch>
            <a:fillRect/>
          </a:stretch>
        </p:blipFill>
        <p:spPr bwMode="auto">
          <a:xfrm>
            <a:off x="957535" y="1308068"/>
            <a:ext cx="4440087" cy="48816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37"/>
          <p:cNvGrpSpPr/>
          <p:nvPr/>
        </p:nvGrpSpPr>
        <p:grpSpPr bwMode="auto">
          <a:xfrm>
            <a:off x="6600794" y="1486730"/>
            <a:ext cx="4869156" cy="4326105"/>
            <a:chOff x="1728" y="528"/>
            <a:chExt cx="2160" cy="2256"/>
          </a:xfrm>
        </p:grpSpPr>
        <p:sp>
          <p:nvSpPr>
            <p:cNvPr id="9" name="Oval 2"/>
            <p:cNvSpPr>
              <a:spLocks noChangeArrowheads="1"/>
            </p:cNvSpPr>
            <p:nvPr/>
          </p:nvSpPr>
          <p:spPr bwMode="auto">
            <a:xfrm>
              <a:off x="1968" y="768"/>
              <a:ext cx="1728" cy="1728"/>
            </a:xfrm>
            <a:prstGeom prst="ellipse">
              <a:avLst/>
            </a:prstGeom>
            <a:noFill/>
            <a:ln w="38100">
              <a:solidFill>
                <a:srgbClr val="FFC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800">
                <a:solidFill>
                  <a:schemeClr val="bg1"/>
                </a:solidFill>
              </a:endParaRPr>
            </a:p>
          </p:txBody>
        </p:sp>
        <p:grpSp>
          <p:nvGrpSpPr>
            <p:cNvPr id="10" name="Group 8"/>
            <p:cNvGrpSpPr/>
            <p:nvPr/>
          </p:nvGrpSpPr>
          <p:grpSpPr bwMode="auto">
            <a:xfrm>
              <a:off x="2544" y="528"/>
              <a:ext cx="528" cy="528"/>
              <a:chOff x="336" y="432"/>
              <a:chExt cx="528" cy="528"/>
            </a:xfrm>
          </p:grpSpPr>
          <p:sp>
            <p:nvSpPr>
              <p:cNvPr id="21" name="Oval 6"/>
              <p:cNvSpPr>
                <a:spLocks noChangeArrowheads="1"/>
              </p:cNvSpPr>
              <p:nvPr/>
            </p:nvSpPr>
            <p:spPr bwMode="auto">
              <a:xfrm>
                <a:off x="336" y="432"/>
                <a:ext cx="528" cy="528"/>
              </a:xfrm>
              <a:prstGeom prst="ellipse">
                <a:avLst/>
              </a:prstGeom>
              <a:solidFill>
                <a:srgbClr val="FFC000"/>
              </a:solidFill>
              <a:ln w="19050">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800">
                  <a:solidFill>
                    <a:schemeClr val="bg1"/>
                  </a:solidFill>
                </a:endParaRPr>
              </a:p>
            </p:txBody>
          </p:sp>
          <p:sp>
            <p:nvSpPr>
              <p:cNvPr id="22" name="Text Box 7"/>
              <p:cNvSpPr txBox="1">
                <a:spLocks noChangeArrowheads="1"/>
              </p:cNvSpPr>
              <p:nvPr/>
            </p:nvSpPr>
            <p:spPr bwMode="auto">
              <a:xfrm>
                <a:off x="446" y="508"/>
                <a:ext cx="336" cy="328"/>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Clr>
                    <a:srgbClr val="E71101"/>
                  </a:buClr>
                  <a:buSzPct val="60000"/>
                  <a:buFont typeface="Monotype Sorts" pitchFamily="2" charset="2"/>
                  <a:buNone/>
                </a:pPr>
                <a:r>
                  <a:rPr lang="en-US" altLang="zh-CN" sz="2800" dirty="0">
                    <a:solidFill>
                      <a:schemeClr val="bg1"/>
                    </a:solidFill>
                  </a:rPr>
                  <a:t>P</a:t>
                </a:r>
                <a:r>
                  <a:rPr lang="en-US" altLang="zh-CN" sz="2800" baseline="-25000" dirty="0">
                    <a:solidFill>
                      <a:schemeClr val="bg1"/>
                    </a:solidFill>
                  </a:rPr>
                  <a:t>1</a:t>
                </a:r>
              </a:p>
            </p:txBody>
          </p:sp>
        </p:grpSp>
        <p:grpSp>
          <p:nvGrpSpPr>
            <p:cNvPr id="11" name="Group 9"/>
            <p:cNvGrpSpPr/>
            <p:nvPr/>
          </p:nvGrpSpPr>
          <p:grpSpPr bwMode="auto">
            <a:xfrm>
              <a:off x="2544" y="2256"/>
              <a:ext cx="528" cy="528"/>
              <a:chOff x="336" y="432"/>
              <a:chExt cx="528" cy="528"/>
            </a:xfrm>
          </p:grpSpPr>
          <p:sp>
            <p:nvSpPr>
              <p:cNvPr id="19" name="Oval 10"/>
              <p:cNvSpPr>
                <a:spLocks noChangeArrowheads="1"/>
              </p:cNvSpPr>
              <p:nvPr/>
            </p:nvSpPr>
            <p:spPr bwMode="auto">
              <a:xfrm>
                <a:off x="336" y="432"/>
                <a:ext cx="528" cy="528"/>
              </a:xfrm>
              <a:prstGeom prst="ellipse">
                <a:avLst/>
              </a:prstGeom>
              <a:solidFill>
                <a:srgbClr val="FFC000"/>
              </a:solidFill>
              <a:ln w="19050">
                <a:solidFill>
                  <a:srgbClr val="FFC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en-US" sz="2800">
                  <a:solidFill>
                    <a:schemeClr val="bg1"/>
                  </a:solidFill>
                </a:endParaRPr>
              </a:p>
            </p:txBody>
          </p:sp>
          <p:sp>
            <p:nvSpPr>
              <p:cNvPr id="20" name="Text Box 11"/>
              <p:cNvSpPr txBox="1">
                <a:spLocks noChangeArrowheads="1"/>
              </p:cNvSpPr>
              <p:nvPr/>
            </p:nvSpPr>
            <p:spPr bwMode="auto">
              <a:xfrm>
                <a:off x="446" y="532"/>
                <a:ext cx="336" cy="328"/>
              </a:xfrm>
              <a:prstGeom prst="rect">
                <a:avLst/>
              </a:prstGeom>
              <a:solidFill>
                <a:srgbClr val="FFC000"/>
              </a:solid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Clr>
                    <a:srgbClr val="E71101"/>
                  </a:buClr>
                  <a:buSzPct val="60000"/>
                  <a:buFont typeface="Monotype Sorts" pitchFamily="2" charset="2"/>
                  <a:buNone/>
                </a:pPr>
                <a:r>
                  <a:rPr lang="en-US" altLang="zh-CN" sz="2800" dirty="0">
                    <a:solidFill>
                      <a:schemeClr val="bg1"/>
                    </a:solidFill>
                  </a:rPr>
                  <a:t>P</a:t>
                </a:r>
                <a:r>
                  <a:rPr lang="en-US" altLang="zh-CN" sz="2800" baseline="-25000" dirty="0">
                    <a:solidFill>
                      <a:schemeClr val="bg1"/>
                    </a:solidFill>
                  </a:rPr>
                  <a:t>2</a:t>
                </a:r>
              </a:p>
            </p:txBody>
          </p:sp>
        </p:grpSp>
        <p:sp>
          <p:nvSpPr>
            <p:cNvPr id="12" name="Rectangle 21"/>
            <p:cNvSpPr>
              <a:spLocks noChangeArrowheads="1"/>
            </p:cNvSpPr>
            <p:nvPr/>
          </p:nvSpPr>
          <p:spPr bwMode="auto">
            <a:xfrm>
              <a:off x="1728" y="1536"/>
              <a:ext cx="384" cy="288"/>
            </a:xfrm>
            <a:prstGeom prst="rect">
              <a:avLst/>
            </a:prstGeom>
            <a:solidFill>
              <a:srgbClr val="FFC000"/>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E71101"/>
                </a:buClr>
                <a:buSzPct val="60000"/>
                <a:buFont typeface="Monotype Sorts" pitchFamily="2" charset="2"/>
                <a:buNone/>
              </a:pPr>
              <a:r>
                <a:rPr lang="en-US" altLang="zh-CN" sz="2800" dirty="0">
                  <a:solidFill>
                    <a:schemeClr val="bg1"/>
                  </a:solidFill>
                </a:rPr>
                <a:t>R</a:t>
              </a:r>
              <a:r>
                <a:rPr lang="en-US" altLang="zh-CN" sz="2800" baseline="-25000" dirty="0">
                  <a:solidFill>
                    <a:schemeClr val="bg1"/>
                  </a:solidFill>
                </a:rPr>
                <a:t>1</a:t>
              </a:r>
            </a:p>
          </p:txBody>
        </p:sp>
        <p:sp>
          <p:nvSpPr>
            <p:cNvPr id="13" name="Rectangle 22"/>
            <p:cNvSpPr>
              <a:spLocks noChangeArrowheads="1"/>
            </p:cNvSpPr>
            <p:nvPr/>
          </p:nvSpPr>
          <p:spPr bwMode="auto">
            <a:xfrm>
              <a:off x="3504" y="1488"/>
              <a:ext cx="384" cy="288"/>
            </a:xfrm>
            <a:prstGeom prst="rect">
              <a:avLst/>
            </a:prstGeom>
            <a:solidFill>
              <a:srgbClr val="FFC000"/>
            </a:solidFill>
            <a:ln w="127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E71101"/>
                </a:buClr>
                <a:buSzPct val="60000"/>
                <a:buFont typeface="Monotype Sorts" pitchFamily="2" charset="2"/>
                <a:buNone/>
              </a:pPr>
              <a:r>
                <a:rPr lang="en-US" altLang="zh-CN" sz="2800" dirty="0">
                  <a:solidFill>
                    <a:schemeClr val="bg1"/>
                  </a:solidFill>
                </a:rPr>
                <a:t>R</a:t>
              </a:r>
              <a:r>
                <a:rPr lang="en-US" altLang="zh-CN" sz="2800" baseline="-25000" dirty="0">
                  <a:solidFill>
                    <a:schemeClr val="bg1"/>
                  </a:solidFill>
                </a:rPr>
                <a:t>2</a:t>
              </a:r>
            </a:p>
          </p:txBody>
        </p:sp>
        <p:sp>
          <p:nvSpPr>
            <p:cNvPr id="14" name="Line 26"/>
            <p:cNvSpPr>
              <a:spLocks noChangeShapeType="1"/>
            </p:cNvSpPr>
            <p:nvPr/>
          </p:nvSpPr>
          <p:spPr bwMode="auto">
            <a:xfrm flipV="1">
              <a:off x="2306" y="810"/>
              <a:ext cx="181" cy="136"/>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lIns="92075" tIns="46038" rIns="92075" bIns="46038" anchor="ctr"/>
            <a:lstStyle/>
            <a:p>
              <a:pPr algn="ctr"/>
              <a:endParaRPr lang="zh-CN" altLang="en-US" sz="2800">
                <a:solidFill>
                  <a:schemeClr val="bg1"/>
                </a:solidFill>
              </a:endParaRPr>
            </a:p>
          </p:txBody>
        </p:sp>
        <p:sp>
          <p:nvSpPr>
            <p:cNvPr id="15" name="Line 27"/>
            <p:cNvSpPr>
              <a:spLocks noChangeShapeType="1"/>
            </p:cNvSpPr>
            <p:nvPr/>
          </p:nvSpPr>
          <p:spPr bwMode="auto">
            <a:xfrm>
              <a:off x="3530" y="1082"/>
              <a:ext cx="91" cy="227"/>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lIns="92075" tIns="46038" rIns="92075" bIns="46038" anchor="ctr"/>
            <a:lstStyle/>
            <a:p>
              <a:pPr algn="ctr"/>
              <a:endParaRPr lang="zh-CN" altLang="en-US" sz="2800">
                <a:solidFill>
                  <a:schemeClr val="bg1"/>
                </a:solidFill>
              </a:endParaRPr>
            </a:p>
          </p:txBody>
        </p:sp>
        <p:sp>
          <p:nvSpPr>
            <p:cNvPr id="17" name="Line 28"/>
            <p:cNvSpPr>
              <a:spLocks noChangeShapeType="1"/>
            </p:cNvSpPr>
            <p:nvPr/>
          </p:nvSpPr>
          <p:spPr bwMode="auto">
            <a:xfrm flipH="1" flipV="1">
              <a:off x="2079" y="1989"/>
              <a:ext cx="181" cy="272"/>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lIns="92075" tIns="46038" rIns="92075" bIns="46038" anchor="ctr"/>
            <a:lstStyle/>
            <a:p>
              <a:pPr algn="ctr"/>
              <a:endParaRPr lang="zh-CN" altLang="en-US" sz="2800">
                <a:solidFill>
                  <a:schemeClr val="bg1"/>
                </a:solidFill>
              </a:endParaRPr>
            </a:p>
          </p:txBody>
        </p:sp>
        <p:sp>
          <p:nvSpPr>
            <p:cNvPr id="18" name="Line 29"/>
            <p:cNvSpPr>
              <a:spLocks noChangeShapeType="1"/>
            </p:cNvSpPr>
            <p:nvPr/>
          </p:nvSpPr>
          <p:spPr bwMode="auto">
            <a:xfrm flipH="1">
              <a:off x="3258" y="2261"/>
              <a:ext cx="181" cy="136"/>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lIns="92075" tIns="46038" rIns="92075" bIns="46038" anchor="ctr"/>
            <a:lstStyle/>
            <a:p>
              <a:pPr algn="ctr"/>
              <a:endParaRPr lang="zh-CN" altLang="en-US" sz="2800">
                <a:solidFill>
                  <a:schemeClr val="bg1"/>
                </a:solidFil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基本事实</a:t>
            </a:r>
            <a:endParaRPr lang="en-US" altLang="zh-CN" sz="2800" b="1" dirty="0">
              <a:solidFill>
                <a:schemeClr val="bg1"/>
              </a:solidFill>
            </a:endParaRPr>
          </a:p>
        </p:txBody>
      </p:sp>
      <p:sp>
        <p:nvSpPr>
          <p:cNvPr id="4" name="íSľïdé"/>
          <p:cNvSpPr/>
          <p:nvPr/>
        </p:nvSpPr>
        <p:spPr>
          <a:xfrm>
            <a:off x="1906927" y="1924829"/>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5" name="ïŝļíḓê"/>
          <p:cNvSpPr/>
          <p:nvPr/>
        </p:nvSpPr>
        <p:spPr bwMode="auto">
          <a:xfrm>
            <a:off x="8689292" y="2556677"/>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accent1"/>
          </a:solidFill>
          <a:ln>
            <a:noFill/>
          </a:ln>
        </p:spPr>
        <p:txBody>
          <a:bodyPr wrap="square" lIns="91440" tIns="45720" rIns="91440" bIns="45720">
            <a:normAutofit/>
          </a:bodyPr>
          <a:lstStyle/>
          <a:p>
            <a:endParaRPr lang="zh-CN" altLang="en-US"/>
          </a:p>
        </p:txBody>
      </p:sp>
      <p:sp>
        <p:nvSpPr>
          <p:cNvPr id="6" name="îṧľîdé"/>
          <p:cNvSpPr/>
          <p:nvPr/>
        </p:nvSpPr>
        <p:spPr>
          <a:xfrm>
            <a:off x="3703687" y="1765549"/>
            <a:ext cx="4034934" cy="2095500"/>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8" name="内容占位符 2"/>
          <p:cNvSpPr txBox="1"/>
          <p:nvPr/>
        </p:nvSpPr>
        <p:spPr>
          <a:xfrm>
            <a:off x="7696200" y="3235045"/>
            <a:ext cx="3889159" cy="26348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None/>
            </a:pPr>
            <a:r>
              <a:rPr lang="zh-CN" altLang="en-US" sz="2400" dirty="0">
                <a:solidFill>
                  <a:srgbClr val="FF0000"/>
                </a:solidFill>
                <a:latin typeface="+mn-ea"/>
              </a:rPr>
              <a:t>如果图有环</a:t>
            </a:r>
            <a:r>
              <a:rPr lang="zh-CN" altLang="en-US" sz="2400" dirty="0">
                <a:latin typeface="+mn-ea"/>
              </a:rPr>
              <a:t>，那么：</a:t>
            </a:r>
          </a:p>
          <a:p>
            <a:pPr marL="0" lvl="1" indent="-342900">
              <a:lnSpc>
                <a:spcPct val="132000"/>
              </a:lnSpc>
              <a:spcBef>
                <a:spcPts val="370"/>
              </a:spcBef>
              <a:buClr>
                <a:srgbClr val="E71101"/>
              </a:buClr>
              <a:buSzPct val="60000"/>
              <a:buFont typeface="Wingdings" panose="05000000000000000000" pitchFamily="2" charset="2"/>
              <a:buChar char="Ø"/>
              <a:defRPr/>
            </a:pPr>
            <a:r>
              <a:rPr lang="zh-CN" altLang="en-US" sz="2400" dirty="0">
                <a:solidFill>
                  <a:schemeClr val="tx1">
                    <a:lumMod val="65000"/>
                    <a:lumOff val="35000"/>
                  </a:schemeClr>
                </a:solidFill>
              </a:rPr>
              <a:t>如果每一种资源类型只有一个实例，那么死锁发生；</a:t>
            </a:r>
          </a:p>
          <a:p>
            <a:pPr marL="0" lvl="1" indent="-342900">
              <a:lnSpc>
                <a:spcPct val="132000"/>
              </a:lnSpc>
              <a:spcBef>
                <a:spcPts val="370"/>
              </a:spcBef>
              <a:buClr>
                <a:srgbClr val="E71101"/>
              </a:buClr>
              <a:buSzPct val="60000"/>
              <a:buFont typeface="Wingdings" panose="05000000000000000000" pitchFamily="2" charset="2"/>
              <a:buChar char="Ø"/>
              <a:defRPr/>
            </a:pPr>
            <a:r>
              <a:rPr lang="zh-CN" altLang="en-US" sz="2400" dirty="0">
                <a:solidFill>
                  <a:schemeClr val="tx1">
                    <a:lumMod val="65000"/>
                    <a:lumOff val="35000"/>
                  </a:schemeClr>
                </a:solidFill>
              </a:rPr>
              <a:t>如果一种资源类型有多个实例，那么可能死锁。</a:t>
            </a:r>
          </a:p>
        </p:txBody>
      </p:sp>
      <p:sp>
        <p:nvSpPr>
          <p:cNvPr id="9" name="矩形 8"/>
          <p:cNvSpPr/>
          <p:nvPr/>
        </p:nvSpPr>
        <p:spPr>
          <a:xfrm>
            <a:off x="1052459" y="2676278"/>
            <a:ext cx="2809328" cy="1434083"/>
          </a:xfrm>
          <a:prstGeom prst="rect">
            <a:avLst/>
          </a:prstGeom>
        </p:spPr>
        <p:txBody>
          <a:bodyPr wrap="square">
            <a:noAutofit/>
          </a:bodyPr>
          <a:lstStyle/>
          <a:p>
            <a:pPr>
              <a:lnSpc>
                <a:spcPct val="123000"/>
              </a:lnSpc>
              <a:spcBef>
                <a:spcPts val="600"/>
              </a:spcBef>
              <a:spcAft>
                <a:spcPts val="600"/>
              </a:spcAft>
            </a:pPr>
            <a:r>
              <a:rPr lang="zh-CN" altLang="en-US" sz="2400" dirty="0">
                <a:solidFill>
                  <a:srgbClr val="FF0000"/>
                </a:solidFill>
                <a:latin typeface="+mn-ea"/>
              </a:rPr>
              <a:t>如果图没有环</a:t>
            </a:r>
            <a:r>
              <a:rPr lang="zh-CN" altLang="en-US" sz="2400" dirty="0">
                <a:latin typeface="+mn-ea"/>
              </a:rPr>
              <a:t>，那么不会有死锁！</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死锁检测算法</a:t>
            </a:r>
            <a:endParaRPr lang="en-US" altLang="zh-CN" sz="2800" b="1" dirty="0">
              <a:solidFill>
                <a:schemeClr val="bg1"/>
              </a:solidFill>
            </a:endParaRPr>
          </a:p>
        </p:txBody>
      </p:sp>
      <p:sp>
        <p:nvSpPr>
          <p:cNvPr id="2" name="文本框 1">
            <a:extLst>
              <a:ext uri="{FF2B5EF4-FFF2-40B4-BE49-F238E27FC236}">
                <a16:creationId xmlns:a16="http://schemas.microsoft.com/office/drawing/2014/main" id="{89F7FE65-4FF4-C6D8-E4D8-4FCC894B45B4}"/>
              </a:ext>
            </a:extLst>
          </p:cNvPr>
          <p:cNvSpPr txBox="1"/>
          <p:nvPr/>
        </p:nvSpPr>
        <p:spPr>
          <a:xfrm>
            <a:off x="1379686" y="1562883"/>
            <a:ext cx="10339526" cy="3846951"/>
          </a:xfrm>
          <a:prstGeom prst="rect">
            <a:avLst/>
          </a:prstGeom>
          <a:noFill/>
        </p:spPr>
        <p:txBody>
          <a:bodyPr wrap="square">
            <a:spAutoFit/>
          </a:bodyPr>
          <a:lstStyle/>
          <a:p>
            <a:pPr>
              <a:lnSpc>
                <a:spcPct val="123000"/>
              </a:lnSpc>
              <a:spcBef>
                <a:spcPts val="600"/>
              </a:spcBef>
              <a:spcAft>
                <a:spcPts val="600"/>
              </a:spcAft>
            </a:pPr>
            <a:r>
              <a:rPr lang="en-US" altLang="zh-CN" sz="2400" dirty="0">
                <a:solidFill>
                  <a:schemeClr val="accent4">
                    <a:lumMod val="60000"/>
                    <a:lumOff val="40000"/>
                  </a:schemeClr>
                </a:solidFill>
              </a:rPr>
              <a:t>Available:  </a:t>
            </a:r>
            <a:r>
              <a:rPr lang="zh-CN" altLang="en-US" sz="2400" dirty="0"/>
              <a:t>长度为 </a:t>
            </a:r>
            <a:r>
              <a:rPr lang="en-US" altLang="zh-CN" sz="2400" dirty="0"/>
              <a:t>m</a:t>
            </a:r>
            <a:r>
              <a:rPr lang="zh-CN" altLang="en-US" sz="2400" dirty="0"/>
              <a:t>的向量。 如果</a:t>
            </a:r>
            <a:r>
              <a:rPr lang="en-US" altLang="zh-CN" sz="2400" dirty="0"/>
              <a:t>available[j]=k,</a:t>
            </a:r>
            <a:r>
              <a:rPr lang="zh-CN" altLang="en-US" sz="2400" dirty="0"/>
              <a:t>那么资源</a:t>
            </a:r>
            <a:r>
              <a:rPr lang="en-US" altLang="zh-CN" sz="2400" dirty="0" err="1"/>
              <a:t>Rj</a:t>
            </a:r>
            <a:r>
              <a:rPr lang="zh-CN" altLang="en-US" sz="2400" dirty="0"/>
              <a:t>有</a:t>
            </a:r>
            <a:r>
              <a:rPr lang="en-US" altLang="zh-CN" sz="2400" dirty="0"/>
              <a:t>k</a:t>
            </a:r>
            <a:r>
              <a:rPr lang="zh-CN" altLang="en-US" sz="2400" dirty="0"/>
              <a:t>个实例有效</a:t>
            </a:r>
          </a:p>
          <a:p>
            <a:pPr>
              <a:lnSpc>
                <a:spcPct val="123000"/>
              </a:lnSpc>
              <a:spcBef>
                <a:spcPts val="600"/>
              </a:spcBef>
              <a:spcAft>
                <a:spcPts val="600"/>
              </a:spcAft>
            </a:pPr>
            <a:endParaRPr lang="en-US" altLang="zh-CN" sz="2400" dirty="0">
              <a:solidFill>
                <a:schemeClr val="accent4">
                  <a:lumMod val="60000"/>
                  <a:lumOff val="40000"/>
                </a:schemeClr>
              </a:solidFill>
            </a:endParaRPr>
          </a:p>
          <a:p>
            <a:pPr>
              <a:lnSpc>
                <a:spcPct val="123000"/>
              </a:lnSpc>
              <a:spcBef>
                <a:spcPts val="600"/>
              </a:spcBef>
              <a:spcAft>
                <a:spcPts val="600"/>
              </a:spcAft>
            </a:pPr>
            <a:r>
              <a:rPr lang="en-US" altLang="zh-CN" sz="2400" dirty="0">
                <a:solidFill>
                  <a:schemeClr val="accent4">
                    <a:lumMod val="60000"/>
                    <a:lumOff val="40000"/>
                  </a:schemeClr>
                </a:solidFill>
              </a:rPr>
              <a:t>Allocation:  </a:t>
            </a:r>
            <a:r>
              <a:rPr lang="en-US" altLang="zh-CN" sz="2400" dirty="0"/>
              <a:t>n x m </a:t>
            </a:r>
            <a:r>
              <a:rPr lang="zh-CN" altLang="en-US" sz="2400" dirty="0"/>
              <a:t>矩阵。 如果</a:t>
            </a:r>
            <a:r>
              <a:rPr lang="en-US" altLang="zh-CN" sz="2400" dirty="0"/>
              <a:t>Allocation[</a:t>
            </a:r>
            <a:r>
              <a:rPr lang="en-US" altLang="zh-CN" sz="2400" dirty="0" err="1"/>
              <a:t>i,j</a:t>
            </a:r>
            <a:r>
              <a:rPr lang="en-US" altLang="zh-CN" sz="2400" dirty="0"/>
              <a:t>]=k,</a:t>
            </a:r>
            <a:r>
              <a:rPr lang="zh-CN" altLang="en-US" sz="2400" dirty="0"/>
              <a:t>那么进程</a:t>
            </a:r>
            <a:r>
              <a:rPr lang="en-US" altLang="zh-CN" sz="2400" dirty="0" err="1"/>
              <a:t>Pj</a:t>
            </a:r>
            <a:r>
              <a:rPr lang="zh-CN" altLang="en-US" sz="2400" dirty="0"/>
              <a:t>当前分配了</a:t>
            </a:r>
            <a:r>
              <a:rPr lang="en-US" altLang="zh-CN" sz="2400" dirty="0"/>
              <a:t>k</a:t>
            </a:r>
            <a:r>
              <a:rPr lang="zh-CN" altLang="en-US" sz="2400" dirty="0"/>
              <a:t>个资源</a:t>
            </a:r>
            <a:r>
              <a:rPr lang="en-US" altLang="zh-CN" sz="2400" dirty="0" err="1"/>
              <a:t>Rj</a:t>
            </a:r>
            <a:r>
              <a:rPr lang="zh-CN" altLang="en-US" sz="2400" dirty="0"/>
              <a:t>的实例</a:t>
            </a:r>
            <a:endParaRPr lang="en-US" altLang="zh-CN" sz="2400" dirty="0"/>
          </a:p>
          <a:p>
            <a:pPr>
              <a:lnSpc>
                <a:spcPct val="123000"/>
              </a:lnSpc>
              <a:spcBef>
                <a:spcPts val="600"/>
              </a:spcBef>
              <a:spcAft>
                <a:spcPts val="600"/>
              </a:spcAft>
            </a:pPr>
            <a:endParaRPr lang="en-US" altLang="zh-CN" sz="2400" dirty="0"/>
          </a:p>
          <a:p>
            <a:pPr>
              <a:lnSpc>
                <a:spcPct val="123000"/>
              </a:lnSpc>
              <a:spcBef>
                <a:spcPts val="600"/>
              </a:spcBef>
              <a:spcAft>
                <a:spcPts val="600"/>
              </a:spcAft>
            </a:pPr>
            <a:r>
              <a:rPr lang="en-US" altLang="zh-CN" sz="2400" dirty="0" err="1">
                <a:solidFill>
                  <a:srgbClr val="0000FF"/>
                </a:solidFill>
                <a:latin typeface="+mn-ea"/>
              </a:rPr>
              <a:t>Request</a:t>
            </a:r>
            <a:r>
              <a:rPr lang="en-US" altLang="zh-CN" sz="2400" baseline="-25000" dirty="0" err="1">
                <a:solidFill>
                  <a:srgbClr val="0000FF"/>
                </a:solidFill>
                <a:latin typeface="+mn-ea"/>
              </a:rPr>
              <a:t>i</a:t>
            </a:r>
            <a:r>
              <a:rPr lang="en-US" altLang="zh-CN" sz="2400" dirty="0">
                <a:solidFill>
                  <a:srgbClr val="0000FF"/>
                </a:solidFill>
                <a:latin typeface="+mn-ea"/>
              </a:rPr>
              <a:t> =</a:t>
            </a:r>
            <a:r>
              <a:rPr lang="zh-CN" altLang="en-US" sz="2400" dirty="0">
                <a:solidFill>
                  <a:srgbClr val="0000FF"/>
                </a:solidFill>
                <a:latin typeface="+mn-ea"/>
              </a:rPr>
              <a:t>进程 </a:t>
            </a:r>
            <a:r>
              <a:rPr lang="en-US" altLang="zh-CN" sz="2400" dirty="0">
                <a:solidFill>
                  <a:srgbClr val="0000FF"/>
                </a:solidFill>
                <a:latin typeface="+mn-ea"/>
              </a:rPr>
              <a:t>P</a:t>
            </a:r>
            <a:r>
              <a:rPr lang="en-US" altLang="zh-CN" sz="2400" baseline="-25000" dirty="0">
                <a:solidFill>
                  <a:srgbClr val="0000FF"/>
                </a:solidFill>
                <a:latin typeface="+mn-ea"/>
              </a:rPr>
              <a:t>i</a:t>
            </a:r>
            <a:r>
              <a:rPr lang="en-US" altLang="zh-CN" sz="2400" dirty="0">
                <a:solidFill>
                  <a:srgbClr val="0000FF"/>
                </a:solidFill>
                <a:latin typeface="+mn-ea"/>
              </a:rPr>
              <a:t> </a:t>
            </a:r>
            <a:r>
              <a:rPr lang="zh-CN" altLang="en-US" sz="2400" dirty="0">
                <a:solidFill>
                  <a:srgbClr val="0000FF"/>
                </a:solidFill>
                <a:latin typeface="+mn-ea"/>
              </a:rPr>
              <a:t>的资源请求向量</a:t>
            </a:r>
            <a:r>
              <a:rPr lang="zh-CN" altLang="en-US" sz="2400" dirty="0">
                <a:latin typeface="+mn-ea"/>
              </a:rPr>
              <a:t>，</a:t>
            </a:r>
            <a:r>
              <a:rPr lang="en-US" altLang="zh-CN" sz="2400" dirty="0">
                <a:latin typeface="+mn-ea"/>
              </a:rPr>
              <a:t> </a:t>
            </a:r>
            <a:r>
              <a:rPr lang="zh-CN" altLang="en-US" sz="2400" dirty="0">
                <a:latin typeface="+mn-ea"/>
              </a:rPr>
              <a:t>如果</a:t>
            </a:r>
            <a:r>
              <a:rPr lang="en-US" altLang="zh-CN" sz="2400" dirty="0" err="1">
                <a:latin typeface="+mn-ea"/>
              </a:rPr>
              <a:t>Request</a:t>
            </a:r>
            <a:r>
              <a:rPr lang="en-US" altLang="zh-CN" sz="2400" baseline="-25000" dirty="0" err="1">
                <a:latin typeface="+mn-ea"/>
              </a:rPr>
              <a:t>i</a:t>
            </a:r>
            <a:r>
              <a:rPr lang="en-US" altLang="zh-CN" sz="2400" baseline="-25000" dirty="0">
                <a:latin typeface="+mn-ea"/>
              </a:rPr>
              <a:t> </a:t>
            </a:r>
            <a:r>
              <a:rPr lang="en-US" altLang="zh-CN" sz="2400" dirty="0">
                <a:latin typeface="+mn-ea"/>
              </a:rPr>
              <a:t>[m] = k </a:t>
            </a:r>
            <a:r>
              <a:rPr lang="zh-CN" altLang="en-US" sz="2400" dirty="0">
                <a:latin typeface="+mn-ea"/>
              </a:rPr>
              <a:t>则进程 </a:t>
            </a:r>
            <a:r>
              <a:rPr lang="en-US" altLang="zh-CN" sz="2400" dirty="0">
                <a:latin typeface="+mn-ea"/>
              </a:rPr>
              <a:t>P</a:t>
            </a:r>
            <a:r>
              <a:rPr lang="en-US" altLang="zh-CN" sz="2400" baseline="-25000" dirty="0">
                <a:latin typeface="+mn-ea"/>
              </a:rPr>
              <a:t>i</a:t>
            </a:r>
            <a:r>
              <a:rPr lang="en-US" altLang="zh-CN" sz="2400" dirty="0">
                <a:latin typeface="+mn-ea"/>
              </a:rPr>
              <a:t> </a:t>
            </a:r>
            <a:r>
              <a:rPr lang="zh-CN" altLang="en-US" sz="2400" dirty="0">
                <a:latin typeface="+mn-ea"/>
              </a:rPr>
              <a:t>想要资源类型为</a:t>
            </a:r>
            <a:r>
              <a:rPr lang="en-US" altLang="zh-CN" sz="2400" dirty="0" err="1">
                <a:latin typeface="+mn-ea"/>
              </a:rPr>
              <a:t>R</a:t>
            </a:r>
            <a:r>
              <a:rPr lang="en-US" altLang="zh-CN" sz="2400" baseline="-25000" dirty="0" err="1">
                <a:latin typeface="+mn-ea"/>
              </a:rPr>
              <a:t>jm</a:t>
            </a:r>
            <a:r>
              <a:rPr lang="zh-CN" altLang="en-US" sz="2400" dirty="0">
                <a:latin typeface="+mn-ea"/>
              </a:rPr>
              <a:t>的</a:t>
            </a:r>
            <a:r>
              <a:rPr lang="en-US" altLang="zh-CN" sz="2400" dirty="0">
                <a:latin typeface="+mn-ea"/>
              </a:rPr>
              <a:t>k</a:t>
            </a:r>
            <a:r>
              <a:rPr lang="zh-CN" altLang="en-US" sz="2400" dirty="0">
                <a:latin typeface="+mn-ea"/>
              </a:rPr>
              <a:t>个实例</a:t>
            </a:r>
            <a:endParaRPr lang="zh-CN" altLang="en-US" sz="2400" dirty="0"/>
          </a:p>
        </p:txBody>
      </p:sp>
      <p:pic>
        <p:nvPicPr>
          <p:cNvPr id="3" name="图片 2">
            <a:extLst>
              <a:ext uri="{FF2B5EF4-FFF2-40B4-BE49-F238E27FC236}">
                <a16:creationId xmlns:a16="http://schemas.microsoft.com/office/drawing/2014/main" id="{BA6B5ECE-DBE5-AF79-38B0-BC8D30356C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15001" y="1562883"/>
            <a:ext cx="527050" cy="527050"/>
          </a:xfrm>
          <a:prstGeom prst="rect">
            <a:avLst/>
          </a:prstGeom>
          <a:ln>
            <a:noFill/>
          </a:ln>
          <a:effectLst>
            <a:softEdge rad="0"/>
          </a:effectLst>
        </p:spPr>
      </p:pic>
      <p:pic>
        <p:nvPicPr>
          <p:cNvPr id="7" name="图片 6">
            <a:extLst>
              <a:ext uri="{FF2B5EF4-FFF2-40B4-BE49-F238E27FC236}">
                <a16:creationId xmlns:a16="http://schemas.microsoft.com/office/drawing/2014/main" id="{E355FEAF-14A6-ADB1-2A19-75C102466C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15001" y="2803492"/>
            <a:ext cx="527050" cy="527050"/>
          </a:xfrm>
          <a:prstGeom prst="rect">
            <a:avLst/>
          </a:prstGeom>
          <a:ln>
            <a:noFill/>
          </a:ln>
          <a:effectLst>
            <a:softEdge rad="0"/>
          </a:effectLst>
        </p:spPr>
      </p:pic>
      <p:pic>
        <p:nvPicPr>
          <p:cNvPr id="8" name="图片 7">
            <a:extLst>
              <a:ext uri="{FF2B5EF4-FFF2-40B4-BE49-F238E27FC236}">
                <a16:creationId xmlns:a16="http://schemas.microsoft.com/office/drawing/2014/main" id="{5A398851-1294-14BE-9476-A760CC5CDC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15001" y="4430523"/>
            <a:ext cx="527050" cy="527050"/>
          </a:xfrm>
          <a:prstGeom prst="rect">
            <a:avLst/>
          </a:prstGeom>
          <a:ln>
            <a:noFill/>
          </a:ln>
          <a:effectLst>
            <a:softEdge rad="0"/>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死锁检测算法</a:t>
            </a:r>
            <a:endParaRPr lang="en-US" altLang="zh-CN" sz="2800" b="1" dirty="0">
              <a:solidFill>
                <a:schemeClr val="bg1"/>
              </a:solidFill>
            </a:endParaRPr>
          </a:p>
        </p:txBody>
      </p:sp>
      <p:sp>
        <p:nvSpPr>
          <p:cNvPr id="5" name="iśḷíḑe"/>
          <p:cNvSpPr/>
          <p:nvPr/>
        </p:nvSpPr>
        <p:spPr>
          <a:xfrm>
            <a:off x="784301" y="1148622"/>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01</a:t>
            </a:r>
            <a:endParaRPr lang="zh-CN" altLang="en-US" sz="2400" b="1" kern="0" dirty="0">
              <a:solidFill>
                <a:prstClr val="white"/>
              </a:solidFill>
            </a:endParaRPr>
          </a:p>
        </p:txBody>
      </p:sp>
      <p:sp>
        <p:nvSpPr>
          <p:cNvPr id="6" name="ïś1ïḑè"/>
          <p:cNvSpPr/>
          <p:nvPr/>
        </p:nvSpPr>
        <p:spPr>
          <a:xfrm>
            <a:off x="784301" y="3179670"/>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02</a:t>
            </a:r>
            <a:endParaRPr lang="zh-CN" altLang="en-US" sz="2400" b="1" kern="0" dirty="0">
              <a:solidFill>
                <a:prstClr val="white"/>
              </a:solidFill>
            </a:endParaRPr>
          </a:p>
        </p:txBody>
      </p:sp>
      <p:sp>
        <p:nvSpPr>
          <p:cNvPr id="7" name="iśḷíḑe"/>
          <p:cNvSpPr/>
          <p:nvPr/>
        </p:nvSpPr>
        <p:spPr>
          <a:xfrm>
            <a:off x="784301" y="5308329"/>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03</a:t>
            </a:r>
            <a:endParaRPr lang="zh-CN" altLang="en-US" sz="2400" b="1" kern="0" dirty="0">
              <a:solidFill>
                <a:prstClr val="white"/>
              </a:solidFill>
            </a:endParaRPr>
          </a:p>
        </p:txBody>
      </p:sp>
      <p:sp>
        <p:nvSpPr>
          <p:cNvPr id="8" name="ïś1ïḑè"/>
          <p:cNvSpPr/>
          <p:nvPr/>
        </p:nvSpPr>
        <p:spPr>
          <a:xfrm>
            <a:off x="6643563" y="3930352"/>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04</a:t>
            </a:r>
            <a:endParaRPr lang="zh-CN" altLang="en-US" sz="2400" b="1" kern="0" dirty="0">
              <a:solidFill>
                <a:prstClr val="white"/>
              </a:solidFill>
            </a:endParaRPr>
          </a:p>
        </p:txBody>
      </p:sp>
      <p:sp>
        <p:nvSpPr>
          <p:cNvPr id="10" name="内容占位符 2"/>
          <p:cNvSpPr txBox="1"/>
          <p:nvPr/>
        </p:nvSpPr>
        <p:spPr>
          <a:xfrm>
            <a:off x="1634122" y="1191348"/>
            <a:ext cx="8406523" cy="55879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buNone/>
              <a:defRPr/>
            </a:pPr>
            <a:r>
              <a:rPr lang="zh-CN" altLang="en-US" sz="2400" dirty="0">
                <a:sym typeface="Wingdings" panose="05000000000000000000" pitchFamily="2" charset="2"/>
              </a:rPr>
              <a:t>让</a:t>
            </a:r>
            <a:r>
              <a:rPr lang="en-US" altLang="zh-CN" sz="2400" dirty="0">
                <a:sym typeface="Wingdings" panose="05000000000000000000" pitchFamily="2" charset="2"/>
              </a:rPr>
              <a:t>Work</a:t>
            </a:r>
            <a:r>
              <a:rPr lang="zh-CN" altLang="en-US" sz="2400" dirty="0">
                <a:sym typeface="Wingdings" panose="05000000000000000000" pitchFamily="2" charset="2"/>
              </a:rPr>
              <a:t>和</a:t>
            </a:r>
            <a:r>
              <a:rPr lang="en-US" altLang="zh-CN" sz="2400" dirty="0">
                <a:sym typeface="Wingdings" panose="05000000000000000000" pitchFamily="2" charset="2"/>
              </a:rPr>
              <a:t>Finish</a:t>
            </a:r>
            <a:r>
              <a:rPr lang="zh-CN" altLang="en-US" sz="2400" dirty="0">
                <a:sym typeface="Wingdings" panose="05000000000000000000" pitchFamily="2" charset="2"/>
              </a:rPr>
              <a:t>作为长度为</a:t>
            </a:r>
            <a:r>
              <a:rPr lang="en-US" altLang="zh-CN" sz="2400" dirty="0">
                <a:sym typeface="Wingdings" panose="05000000000000000000" pitchFamily="2" charset="2"/>
              </a:rPr>
              <a:t>m</a:t>
            </a:r>
            <a:r>
              <a:rPr lang="zh-CN" altLang="en-US" sz="2400" dirty="0">
                <a:sym typeface="Wingdings" panose="05000000000000000000" pitchFamily="2" charset="2"/>
              </a:rPr>
              <a:t>和</a:t>
            </a:r>
            <a:r>
              <a:rPr lang="en-US" altLang="zh-CN" sz="2400" dirty="0">
                <a:sym typeface="Wingdings" panose="05000000000000000000" pitchFamily="2" charset="2"/>
              </a:rPr>
              <a:t>n</a:t>
            </a:r>
            <a:r>
              <a:rPr lang="zh-CN" altLang="en-US" sz="2400" dirty="0">
                <a:sym typeface="Wingdings" panose="05000000000000000000" pitchFamily="2" charset="2"/>
              </a:rPr>
              <a:t>的向量初始化</a:t>
            </a:r>
            <a:endParaRPr lang="zh-CN" altLang="en-US" sz="2400" dirty="0"/>
          </a:p>
          <a:p>
            <a:pPr marL="850900" lvl="1" indent="-393700">
              <a:lnSpc>
                <a:spcPct val="123000"/>
              </a:lnSpc>
              <a:buFont typeface="Monotype Sorts" pitchFamily="2" charset="2"/>
              <a:buNone/>
              <a:defRPr/>
            </a:pPr>
            <a:r>
              <a:rPr lang="zh-CN" altLang="zh-CN" sz="2400" dirty="0"/>
              <a:t>(</a:t>
            </a:r>
            <a:r>
              <a:rPr lang="en-US" altLang="zh-CN" sz="2400" dirty="0"/>
              <a:t>a) Work := Available</a:t>
            </a:r>
          </a:p>
          <a:p>
            <a:pPr marL="850900" lvl="1" indent="-393700">
              <a:lnSpc>
                <a:spcPct val="123000"/>
              </a:lnSpc>
              <a:buFont typeface="Monotype Sorts" pitchFamily="2" charset="2"/>
              <a:buNone/>
              <a:defRPr/>
            </a:pPr>
            <a:r>
              <a:rPr lang="en-US" altLang="zh-CN" sz="2400" dirty="0"/>
              <a:t>(b)	For </a:t>
            </a:r>
            <a:r>
              <a:rPr lang="en-US" altLang="zh-CN" sz="2400" dirty="0" err="1"/>
              <a:t>i</a:t>
            </a:r>
            <a:r>
              <a:rPr lang="en-US" altLang="zh-CN" sz="2400" dirty="0"/>
              <a:t> = 1,2, …, n, if </a:t>
            </a:r>
            <a:r>
              <a:rPr lang="en-US" altLang="zh-CN" sz="2400" dirty="0" err="1"/>
              <a:t>Allocation</a:t>
            </a:r>
            <a:r>
              <a:rPr lang="en-US" altLang="zh-CN" sz="2400" baseline="-25000" dirty="0" err="1"/>
              <a:t>i</a:t>
            </a:r>
            <a:r>
              <a:rPr lang="en-US" altLang="zh-CN" sz="2400" dirty="0"/>
              <a:t> </a:t>
            </a:r>
            <a:r>
              <a:rPr lang="en-US" altLang="zh-CN" sz="2400" dirty="0">
                <a:sym typeface="Symbol" panose="05050102010706020507" pitchFamily="18" charset="2"/>
              </a:rPr>
              <a:t> 0, then </a:t>
            </a:r>
            <a:br>
              <a:rPr lang="en-US" altLang="zh-CN" sz="2400" dirty="0">
                <a:sym typeface="Symbol" panose="05050102010706020507" pitchFamily="18" charset="2"/>
              </a:rPr>
            </a:br>
            <a:r>
              <a:rPr lang="en-US" altLang="zh-CN" sz="2400" dirty="0">
                <a:sym typeface="Symbol" panose="05050102010706020507" pitchFamily="18" charset="2"/>
              </a:rPr>
              <a:t>Finish[</a:t>
            </a:r>
            <a:r>
              <a:rPr lang="en-US" altLang="zh-CN" sz="2400" dirty="0" err="1">
                <a:sym typeface="Symbol" panose="05050102010706020507" pitchFamily="18" charset="2"/>
              </a:rPr>
              <a:t>i</a:t>
            </a:r>
            <a:r>
              <a:rPr lang="en-US" altLang="zh-CN" sz="2400" dirty="0">
                <a:sym typeface="Symbol" panose="05050102010706020507" pitchFamily="18" charset="2"/>
              </a:rPr>
              <a:t>] := </a:t>
            </a:r>
            <a:r>
              <a:rPr lang="en-US" altLang="zh-CN" sz="2400" dirty="0" err="1">
                <a:sym typeface="Symbol" panose="05050102010706020507" pitchFamily="18" charset="2"/>
              </a:rPr>
              <a:t>false;otherwise</a:t>
            </a:r>
            <a:r>
              <a:rPr lang="en-US" altLang="zh-CN" sz="2400" dirty="0">
                <a:sym typeface="Symbol" panose="05050102010706020507" pitchFamily="18" charset="2"/>
              </a:rPr>
              <a:t>, Finish[</a:t>
            </a:r>
            <a:r>
              <a:rPr lang="en-US" altLang="zh-CN" sz="2400" dirty="0" err="1">
                <a:sym typeface="Symbol" panose="05050102010706020507" pitchFamily="18" charset="2"/>
              </a:rPr>
              <a:t>i</a:t>
            </a:r>
            <a:r>
              <a:rPr lang="en-US" altLang="zh-CN" sz="2400" dirty="0">
                <a:sym typeface="Symbol" panose="05050102010706020507" pitchFamily="18" charset="2"/>
              </a:rPr>
              <a:t>] := true.</a:t>
            </a:r>
          </a:p>
          <a:p>
            <a:pPr marL="0" indent="0">
              <a:lnSpc>
                <a:spcPct val="123000"/>
              </a:lnSpc>
              <a:buNone/>
              <a:defRPr/>
            </a:pPr>
            <a:r>
              <a:rPr lang="zh-CN" altLang="en-US" sz="2400" dirty="0">
                <a:sym typeface="Wingdings" panose="05000000000000000000" pitchFamily="2" charset="2"/>
              </a:rPr>
              <a:t>找到满足下列条件的下标</a:t>
            </a:r>
            <a:r>
              <a:rPr lang="en-US" altLang="zh-CN" sz="2400" dirty="0" err="1">
                <a:sym typeface="Wingdings" panose="05000000000000000000" pitchFamily="2" charset="2"/>
              </a:rPr>
              <a:t>i</a:t>
            </a:r>
            <a:endParaRPr lang="zh-CN" altLang="en-US" sz="2400" dirty="0"/>
          </a:p>
          <a:p>
            <a:pPr marL="850900" lvl="1" indent="-393700">
              <a:lnSpc>
                <a:spcPct val="123000"/>
              </a:lnSpc>
              <a:buFont typeface="Monotype Sorts" pitchFamily="2" charset="2"/>
              <a:buNone/>
              <a:defRPr/>
            </a:pPr>
            <a:r>
              <a:rPr lang="en-US" altLang="zh-CN" sz="2400" dirty="0"/>
              <a:t>(a)	Finish[</a:t>
            </a:r>
            <a:r>
              <a:rPr lang="en-US" altLang="zh-CN" sz="2400" dirty="0" err="1"/>
              <a:t>i</a:t>
            </a:r>
            <a:r>
              <a:rPr lang="en-US" altLang="zh-CN" sz="2400" dirty="0"/>
              <a:t>] = false</a:t>
            </a:r>
          </a:p>
          <a:p>
            <a:pPr marL="850900" lvl="1" indent="-393700">
              <a:lnSpc>
                <a:spcPct val="123000"/>
              </a:lnSpc>
              <a:buFont typeface="Monotype Sorts" pitchFamily="2" charset="2"/>
              <a:buNone/>
              <a:defRPr/>
            </a:pPr>
            <a:r>
              <a:rPr lang="en-US" altLang="zh-CN" sz="2400" dirty="0"/>
              <a:t>(b)	</a:t>
            </a:r>
            <a:r>
              <a:rPr lang="en-US" altLang="zh-CN" sz="2400" dirty="0" err="1"/>
              <a:t>Request</a:t>
            </a:r>
            <a:r>
              <a:rPr lang="en-US" altLang="zh-CN" sz="2400" baseline="-25000" dirty="0" err="1"/>
              <a:t>i</a:t>
            </a:r>
            <a:r>
              <a:rPr lang="en-US" altLang="zh-CN" sz="2400" dirty="0"/>
              <a:t> </a:t>
            </a:r>
            <a:r>
              <a:rPr lang="en-US" altLang="zh-CN" sz="2400" dirty="0">
                <a:sym typeface="Symbol" panose="05050102010706020507" pitchFamily="18" charset="2"/>
              </a:rPr>
              <a:t> Work</a:t>
            </a:r>
          </a:p>
          <a:p>
            <a:pPr marL="850900" lvl="1" indent="-393700">
              <a:lnSpc>
                <a:spcPct val="123000"/>
              </a:lnSpc>
              <a:buFont typeface="Monotype Sorts" pitchFamily="2" charset="2"/>
              <a:buNone/>
              <a:defRPr/>
            </a:pPr>
            <a:r>
              <a:rPr lang="zh-CN" altLang="en-US" sz="2400" dirty="0">
                <a:sym typeface="Symbol" panose="05050102010706020507" pitchFamily="18" charset="2"/>
              </a:rPr>
              <a:t>如果没有这样的</a:t>
            </a:r>
            <a:r>
              <a:rPr lang="en-US" altLang="zh-CN" sz="2400" dirty="0" err="1">
                <a:sym typeface="Symbol" panose="05050102010706020507" pitchFamily="18" charset="2"/>
              </a:rPr>
              <a:t>i</a:t>
            </a:r>
            <a:r>
              <a:rPr lang="zh-CN" altLang="en-US" sz="2400" dirty="0">
                <a:sym typeface="Symbol" panose="05050102010706020507" pitchFamily="18" charset="2"/>
              </a:rPr>
              <a:t>存在，转</a:t>
            </a:r>
            <a:r>
              <a:rPr lang="zh-CN" altLang="zh-CN" sz="2400" dirty="0">
                <a:sym typeface="Symbol" panose="05050102010706020507" pitchFamily="18" charset="2"/>
              </a:rPr>
              <a:t>4</a:t>
            </a:r>
            <a:endParaRPr lang="zh-CN" altLang="en-US" sz="2400" dirty="0">
              <a:sym typeface="Symbol" panose="05050102010706020507" pitchFamily="18" charset="2"/>
            </a:endParaRPr>
          </a:p>
          <a:p>
            <a:pPr marL="0" indent="0">
              <a:lnSpc>
                <a:spcPct val="123000"/>
              </a:lnSpc>
              <a:buNone/>
              <a:defRPr/>
            </a:pPr>
            <a:r>
              <a:rPr lang="en-US" altLang="zh-CN" sz="2400" dirty="0"/>
              <a:t>Work := Work + </a:t>
            </a:r>
            <a:r>
              <a:rPr lang="en-US" altLang="zh-CN" sz="2400" dirty="0" err="1"/>
              <a:t>Allocation</a:t>
            </a:r>
            <a:r>
              <a:rPr lang="en-US" altLang="zh-CN" sz="2400" baseline="-25000" dirty="0" err="1"/>
              <a:t>i</a:t>
            </a:r>
            <a:br>
              <a:rPr lang="en-US" altLang="zh-CN" sz="2400" dirty="0"/>
            </a:br>
            <a:r>
              <a:rPr lang="en-US" altLang="zh-CN" sz="2400" dirty="0"/>
              <a:t>Finish[</a:t>
            </a:r>
            <a:r>
              <a:rPr lang="en-US" altLang="zh-CN" sz="2400" dirty="0" err="1"/>
              <a:t>i</a:t>
            </a:r>
            <a:r>
              <a:rPr lang="en-US" altLang="zh-CN" sz="2400" dirty="0"/>
              <a:t>] := true</a:t>
            </a:r>
            <a:br>
              <a:rPr lang="en-US" altLang="zh-CN" sz="2400" dirty="0"/>
            </a:br>
            <a:r>
              <a:rPr lang="zh-CN" altLang="en-US" sz="2400" dirty="0"/>
              <a:t>转 </a:t>
            </a:r>
            <a:r>
              <a:rPr lang="en-US" altLang="zh-CN" sz="2400" dirty="0"/>
              <a:t>2.</a:t>
            </a:r>
            <a:endParaRPr lang="zh-CN" altLang="en-US" sz="2400" dirty="0"/>
          </a:p>
        </p:txBody>
      </p:sp>
      <p:sp>
        <p:nvSpPr>
          <p:cNvPr id="11" name="内容占位符 2"/>
          <p:cNvSpPr txBox="1"/>
          <p:nvPr/>
        </p:nvSpPr>
        <p:spPr>
          <a:xfrm>
            <a:off x="7519387" y="3925913"/>
            <a:ext cx="4305936" cy="17407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buNone/>
              <a:defRPr/>
            </a:pPr>
            <a:r>
              <a:rPr lang="zh-CN" altLang="en-US" sz="2400" dirty="0"/>
              <a:t>如果有一些</a:t>
            </a:r>
            <a:r>
              <a:rPr lang="en-US" altLang="zh-CN" sz="2400" dirty="0" err="1"/>
              <a:t>i</a:t>
            </a:r>
            <a:r>
              <a:rPr lang="en-US" altLang="zh-CN" sz="2400" dirty="0"/>
              <a:t>, 1 </a:t>
            </a:r>
            <a:r>
              <a:rPr lang="en-US" altLang="zh-CN" sz="2400" dirty="0">
                <a:sym typeface="Symbol" panose="05050102010706020507" pitchFamily="18" charset="2"/>
              </a:rPr>
              <a:t> </a:t>
            </a:r>
            <a:r>
              <a:rPr lang="en-US" altLang="zh-CN" sz="2400" dirty="0" err="1">
                <a:sym typeface="Symbol" panose="05050102010706020507" pitchFamily="18" charset="2"/>
              </a:rPr>
              <a:t>i</a:t>
            </a:r>
            <a:r>
              <a:rPr lang="en-US" altLang="zh-CN" sz="2400" dirty="0">
                <a:sym typeface="Symbol" panose="05050102010706020507" pitchFamily="18" charset="2"/>
              </a:rPr>
              <a:t>   n ,</a:t>
            </a:r>
            <a:r>
              <a:rPr lang="zh-CN" altLang="en-US" sz="2400" dirty="0"/>
              <a:t> </a:t>
            </a:r>
            <a:r>
              <a:rPr lang="en-US" altLang="zh-CN" sz="2400" dirty="0"/>
              <a:t>Finish[</a:t>
            </a:r>
            <a:r>
              <a:rPr lang="en-US" altLang="zh-CN" sz="2400" dirty="0" err="1"/>
              <a:t>i</a:t>
            </a:r>
            <a:r>
              <a:rPr lang="en-US" altLang="zh-CN" sz="2400" dirty="0"/>
              <a:t>] = false, </a:t>
            </a:r>
            <a:r>
              <a:rPr lang="zh-CN" altLang="en-US" sz="2400" dirty="0"/>
              <a:t>则系统处在死锁状态。而且，</a:t>
            </a:r>
            <a:r>
              <a:rPr lang="zh-CN" altLang="en-US" sz="2400" dirty="0">
                <a:sym typeface="Symbol" panose="05050102010706020507" pitchFamily="18" charset="2"/>
              </a:rPr>
              <a:t> 如果 </a:t>
            </a:r>
            <a:r>
              <a:rPr lang="en-US" altLang="zh-CN" sz="2400" dirty="0">
                <a:sym typeface="Symbol" panose="05050102010706020507" pitchFamily="18" charset="2"/>
              </a:rPr>
              <a:t>Finish[</a:t>
            </a:r>
            <a:r>
              <a:rPr lang="en-US" altLang="zh-CN" sz="2400" dirty="0" err="1">
                <a:sym typeface="Symbol" panose="05050102010706020507" pitchFamily="18" charset="2"/>
              </a:rPr>
              <a:t>i</a:t>
            </a:r>
            <a:r>
              <a:rPr lang="en-US" altLang="zh-CN" sz="2400" dirty="0">
                <a:sym typeface="Symbol" panose="05050102010706020507" pitchFamily="18" charset="2"/>
              </a:rPr>
              <a:t>] = false, </a:t>
            </a:r>
            <a:r>
              <a:rPr lang="zh-CN" altLang="en-US" sz="2400" dirty="0">
                <a:sym typeface="Symbol" panose="05050102010706020507" pitchFamily="18" charset="2"/>
              </a:rPr>
              <a:t>则进程 </a:t>
            </a:r>
            <a:r>
              <a:rPr lang="en-US" altLang="zh-CN" sz="2400" dirty="0">
                <a:sym typeface="Symbol" panose="05050102010706020507" pitchFamily="18" charset="2"/>
              </a:rPr>
              <a:t>P</a:t>
            </a:r>
            <a:r>
              <a:rPr lang="en-US" altLang="zh-CN" sz="2400" baseline="-25000" dirty="0">
                <a:sym typeface="Symbol" panose="05050102010706020507" pitchFamily="18" charset="2"/>
              </a:rPr>
              <a:t>i</a:t>
            </a:r>
            <a:r>
              <a:rPr lang="en-US" altLang="zh-CN" sz="2400" dirty="0">
                <a:sym typeface="Symbol" panose="05050102010706020507" pitchFamily="18" charset="2"/>
              </a:rPr>
              <a:t> </a:t>
            </a:r>
            <a:r>
              <a:rPr lang="zh-CN" altLang="en-US" sz="2400" dirty="0">
                <a:sym typeface="Symbol" panose="05050102010706020507" pitchFamily="18" charset="2"/>
              </a:rPr>
              <a:t>是死锁的。</a:t>
            </a:r>
          </a:p>
          <a:p>
            <a:pPr marL="0" indent="0">
              <a:lnSpc>
                <a:spcPct val="123000"/>
              </a:lnSpc>
              <a:buFont typeface="Wingdings 2" panose="05020102010507070707" pitchFamily="18" charset="2"/>
              <a:buNone/>
              <a:defRPr/>
            </a:pPr>
            <a:endParaRPr lang="zh-CN" altLang="en-US" sz="2400" dirty="0"/>
          </a:p>
        </p:txBody>
      </p:sp>
      <p:cxnSp>
        <p:nvCxnSpPr>
          <p:cNvPr id="12" name="直接连接符 11"/>
          <p:cNvCxnSpPr/>
          <p:nvPr/>
        </p:nvCxnSpPr>
        <p:spPr>
          <a:xfrm>
            <a:off x="6297333" y="3566719"/>
            <a:ext cx="55990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297333" y="3566719"/>
            <a:ext cx="0" cy="2515709"/>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8842" y="1248361"/>
            <a:ext cx="10547438" cy="5016875"/>
          </a:xfrm>
          <a:prstGeom prst="rect">
            <a:avLst/>
          </a:prstGeom>
        </p:spPr>
        <p:txBody>
          <a:bodyPr wrap="square">
            <a:noAutofit/>
          </a:bodyPr>
          <a:lstStyle/>
          <a:p>
            <a:pPr>
              <a:lnSpc>
                <a:spcPct val="123000"/>
              </a:lnSpc>
              <a:tabLst>
                <a:tab pos="1428750" algn="l"/>
                <a:tab pos="2338070" algn="ctr"/>
                <a:tab pos="3594100" algn="ctr"/>
                <a:tab pos="4921250" algn="ctr"/>
              </a:tabLst>
            </a:pPr>
            <a:r>
              <a:rPr lang="zh-CN" altLang="en-US" sz="2400" dirty="0">
                <a:latin typeface="+mn-ea"/>
              </a:rPr>
              <a:t>五个进程</a:t>
            </a:r>
            <a:r>
              <a:rPr lang="en-US" altLang="zh-CN" sz="2400" dirty="0" err="1">
                <a:latin typeface="+mn-ea"/>
              </a:rPr>
              <a:t>P</a:t>
            </a:r>
            <a:r>
              <a:rPr lang="en-US" altLang="zh-CN" sz="2400" baseline="-25000" dirty="0" err="1">
                <a:latin typeface="+mn-ea"/>
              </a:rPr>
              <a:t>n</a:t>
            </a:r>
            <a:r>
              <a:rPr lang="zh-CN" altLang="en-US" sz="2400" dirty="0">
                <a:latin typeface="+mn-ea"/>
              </a:rPr>
              <a:t>到</a:t>
            </a:r>
            <a:r>
              <a:rPr lang="en-US" altLang="zh-CN" sz="2400" dirty="0">
                <a:latin typeface="+mn-ea"/>
              </a:rPr>
              <a:t>P</a:t>
            </a:r>
            <a:r>
              <a:rPr lang="en-US" altLang="zh-CN" sz="2400" baseline="-25000" dirty="0">
                <a:latin typeface="+mn-ea"/>
              </a:rPr>
              <a:t>4</a:t>
            </a:r>
            <a:r>
              <a:rPr lang="en-US" altLang="zh-CN" sz="2400" dirty="0">
                <a:latin typeface="+mn-ea"/>
              </a:rPr>
              <a:t>,</a:t>
            </a:r>
            <a:r>
              <a:rPr lang="zh-CN" altLang="en-US" sz="2400" dirty="0">
                <a:latin typeface="+mn-ea"/>
              </a:rPr>
              <a:t>三个资源类型</a:t>
            </a:r>
            <a:r>
              <a:rPr lang="en-US" altLang="zh-CN" sz="2400" dirty="0">
                <a:latin typeface="+mn-ea"/>
              </a:rPr>
              <a:t>A（7</a:t>
            </a:r>
            <a:r>
              <a:rPr lang="zh-CN" altLang="en-US" sz="2400" dirty="0">
                <a:latin typeface="+mn-ea"/>
              </a:rPr>
              <a:t>个实例），</a:t>
            </a:r>
            <a:r>
              <a:rPr lang="en-US" altLang="zh-CN" sz="2400" dirty="0">
                <a:latin typeface="+mn-ea"/>
              </a:rPr>
              <a:t>B（2</a:t>
            </a:r>
            <a:r>
              <a:rPr lang="zh-CN" altLang="en-US" sz="2400" dirty="0">
                <a:latin typeface="+mn-ea"/>
              </a:rPr>
              <a:t>个实例）</a:t>
            </a:r>
            <a:r>
              <a:rPr lang="zh-CN" altLang="zh-CN" sz="2400" dirty="0">
                <a:latin typeface="+mn-ea"/>
              </a:rPr>
              <a:t>,</a:t>
            </a:r>
            <a:r>
              <a:rPr lang="en-US" altLang="zh-CN" sz="2400" dirty="0">
                <a:latin typeface="+mn-ea"/>
              </a:rPr>
              <a:t> C（6</a:t>
            </a:r>
            <a:r>
              <a:rPr lang="zh-CN" altLang="en-US" sz="2400" dirty="0">
                <a:latin typeface="+mn-ea"/>
              </a:rPr>
              <a:t>个实例）。</a:t>
            </a:r>
          </a:p>
          <a:p>
            <a:pPr>
              <a:lnSpc>
                <a:spcPct val="123000"/>
              </a:lnSpc>
              <a:tabLst>
                <a:tab pos="1428750" algn="l"/>
                <a:tab pos="2338070" algn="ctr"/>
                <a:tab pos="3594100" algn="ctr"/>
                <a:tab pos="4921250" algn="ctr"/>
              </a:tabLst>
            </a:pPr>
            <a:r>
              <a:rPr lang="zh-CN" altLang="en-US" sz="2400" dirty="0">
                <a:latin typeface="+mn-ea"/>
                <a:sym typeface="Wingdings" panose="05000000000000000000" pitchFamily="2" charset="2"/>
              </a:rPr>
              <a:t>时刻</a:t>
            </a:r>
            <a:r>
              <a:rPr lang="en-US" altLang="zh-CN" sz="2400" dirty="0">
                <a:latin typeface="+mn-ea"/>
                <a:sym typeface="Wingdings" panose="05000000000000000000" pitchFamily="2" charset="2"/>
              </a:rPr>
              <a:t>T</a:t>
            </a:r>
            <a:r>
              <a:rPr lang="en-US" altLang="zh-CN" sz="2400" baseline="-25000" dirty="0">
                <a:latin typeface="+mn-ea"/>
                <a:sym typeface="Wingdings" panose="05000000000000000000" pitchFamily="2" charset="2"/>
              </a:rPr>
              <a:t>0</a:t>
            </a:r>
            <a:r>
              <a:rPr lang="zh-CN" altLang="en-US" sz="2400" dirty="0">
                <a:latin typeface="+mn-ea"/>
                <a:sym typeface="Wingdings" panose="05000000000000000000" pitchFamily="2" charset="2"/>
              </a:rPr>
              <a:t>的状态：</a:t>
            </a:r>
            <a:endParaRPr lang="zh-CN" altLang="en-US" sz="2400" dirty="0">
              <a:latin typeface="+mn-ea"/>
            </a:endParaRPr>
          </a:p>
          <a:p>
            <a:pPr>
              <a:lnSpc>
                <a:spcPct val="123000"/>
              </a:lnSpc>
              <a:buFont typeface="Monotype Sorts" pitchFamily="2" charset="2"/>
              <a:buNone/>
              <a:tabLst>
                <a:tab pos="1428750" algn="l"/>
                <a:tab pos="2338070" algn="ctr"/>
                <a:tab pos="3594100" algn="ctr"/>
                <a:tab pos="4921250" algn="ctr"/>
              </a:tabLst>
            </a:pPr>
            <a:r>
              <a:rPr lang="zh-CN" altLang="zh-CN" sz="2400" dirty="0">
                <a:latin typeface="+mn-ea"/>
              </a:rPr>
              <a:t>		</a:t>
            </a:r>
            <a:r>
              <a:rPr lang="zh-CN" altLang="zh-CN" sz="2400" dirty="0">
                <a:latin typeface="+mj-lt"/>
              </a:rPr>
              <a:t>	</a:t>
            </a:r>
            <a:r>
              <a:rPr lang="en-US" altLang="zh-CN" sz="2400" u="sng" dirty="0">
                <a:solidFill>
                  <a:srgbClr val="0000CC"/>
                </a:solidFill>
                <a:latin typeface="+mj-lt"/>
              </a:rPr>
              <a:t>Allocation</a:t>
            </a:r>
            <a:r>
              <a:rPr lang="en-US" altLang="zh-CN" sz="2400" dirty="0">
                <a:solidFill>
                  <a:srgbClr val="0000CC"/>
                </a:solidFill>
                <a:latin typeface="+mj-lt"/>
              </a:rPr>
              <a:t>		</a:t>
            </a:r>
            <a:r>
              <a:rPr lang="en-US" altLang="zh-CN" sz="2400" u="sng" dirty="0">
                <a:solidFill>
                  <a:srgbClr val="0000CC"/>
                </a:solidFill>
                <a:latin typeface="+mj-lt"/>
              </a:rPr>
              <a:t>Request</a:t>
            </a:r>
            <a:r>
              <a:rPr lang="en-US" altLang="zh-CN" sz="2400" dirty="0">
                <a:solidFill>
                  <a:srgbClr val="0000CC"/>
                </a:solidFill>
                <a:latin typeface="+mj-lt"/>
              </a:rPr>
              <a:t>	         </a:t>
            </a:r>
            <a:r>
              <a:rPr lang="en-US" altLang="zh-CN" sz="2400" u="sng" dirty="0">
                <a:solidFill>
                  <a:srgbClr val="0000CC"/>
                </a:solidFill>
                <a:latin typeface="+mj-lt"/>
              </a:rPr>
              <a:t>Available</a:t>
            </a:r>
            <a:endParaRPr lang="en-US" altLang="zh-CN" sz="2400" dirty="0">
              <a:solidFill>
                <a:srgbClr val="0000CC"/>
              </a:solidFill>
              <a:latin typeface="+mj-lt"/>
            </a:endParaRPr>
          </a:p>
          <a:p>
            <a:pPr>
              <a:lnSpc>
                <a:spcPct val="123000"/>
              </a:lnSpc>
              <a:buFont typeface="Monotype Sorts" pitchFamily="2" charset="2"/>
              <a:buNone/>
              <a:tabLst>
                <a:tab pos="1428750" algn="l"/>
                <a:tab pos="2338070" algn="ctr"/>
                <a:tab pos="3594100" algn="ctr"/>
                <a:tab pos="4921250" algn="ctr"/>
              </a:tabLst>
            </a:pPr>
            <a:r>
              <a:rPr lang="en-US" altLang="zh-CN" sz="2400" dirty="0">
                <a:latin typeface="+mj-lt"/>
              </a:rPr>
              <a:t>			A   B   C 		A   B   C 	          A   B   C</a:t>
            </a:r>
          </a:p>
          <a:p>
            <a:pPr>
              <a:lnSpc>
                <a:spcPct val="123000"/>
              </a:lnSpc>
              <a:buFont typeface="Monotype Sorts" pitchFamily="2" charset="2"/>
              <a:buNone/>
              <a:tabLst>
                <a:tab pos="1428750" algn="l"/>
                <a:tab pos="2338070" algn="ctr"/>
                <a:tab pos="3594100" algn="ctr"/>
                <a:tab pos="4921250" algn="ctr"/>
              </a:tabLst>
            </a:pPr>
            <a:r>
              <a:rPr lang="en-US" altLang="zh-CN" sz="2400" dirty="0">
                <a:latin typeface="+mj-lt"/>
              </a:rPr>
              <a:t>		P</a:t>
            </a:r>
            <a:r>
              <a:rPr lang="en-US" altLang="zh-CN" sz="2400" baseline="-25000" dirty="0">
                <a:latin typeface="+mj-lt"/>
              </a:rPr>
              <a:t>0</a:t>
            </a:r>
            <a:r>
              <a:rPr lang="en-US" altLang="zh-CN" sz="2400" dirty="0">
                <a:latin typeface="+mj-lt"/>
              </a:rPr>
              <a:t>	0   1   0 		0   0   0 	           0   0   0</a:t>
            </a:r>
          </a:p>
          <a:p>
            <a:pPr>
              <a:lnSpc>
                <a:spcPct val="123000"/>
              </a:lnSpc>
              <a:buFont typeface="Monotype Sorts" pitchFamily="2" charset="2"/>
              <a:buNone/>
              <a:tabLst>
                <a:tab pos="1428750" algn="l"/>
                <a:tab pos="2338070" algn="ctr"/>
                <a:tab pos="3594100" algn="ctr"/>
                <a:tab pos="4921250" algn="ctr"/>
              </a:tabLst>
            </a:pPr>
            <a:r>
              <a:rPr lang="en-US" altLang="zh-CN" sz="2400" dirty="0">
                <a:latin typeface="+mj-lt"/>
              </a:rPr>
              <a:t>		P</a:t>
            </a:r>
            <a:r>
              <a:rPr lang="en-US" altLang="zh-CN" sz="2400" baseline="-25000" dirty="0">
                <a:latin typeface="+mj-lt"/>
              </a:rPr>
              <a:t>1</a:t>
            </a:r>
            <a:r>
              <a:rPr lang="en-US" altLang="zh-CN" sz="2400" dirty="0">
                <a:latin typeface="+mj-lt"/>
              </a:rPr>
              <a:t>	2   0   0 		2   0   1</a:t>
            </a:r>
          </a:p>
          <a:p>
            <a:pPr>
              <a:lnSpc>
                <a:spcPct val="123000"/>
              </a:lnSpc>
              <a:buFont typeface="Monotype Sorts" pitchFamily="2" charset="2"/>
              <a:buNone/>
              <a:tabLst>
                <a:tab pos="1428750" algn="l"/>
                <a:tab pos="2338070" algn="ctr"/>
                <a:tab pos="3594100" algn="ctr"/>
                <a:tab pos="4921250" algn="ctr"/>
              </a:tabLst>
            </a:pPr>
            <a:r>
              <a:rPr lang="en-US" altLang="zh-CN" sz="2400" dirty="0">
                <a:latin typeface="+mj-lt"/>
              </a:rPr>
              <a:t>		P</a:t>
            </a:r>
            <a:r>
              <a:rPr lang="en-US" altLang="zh-CN" sz="2400" baseline="-25000" dirty="0">
                <a:latin typeface="+mj-lt"/>
              </a:rPr>
              <a:t>2</a:t>
            </a:r>
            <a:r>
              <a:rPr lang="en-US" altLang="zh-CN" sz="2400" dirty="0">
                <a:latin typeface="+mj-lt"/>
              </a:rPr>
              <a:t>	3   0   3		0   0   0 </a:t>
            </a:r>
          </a:p>
          <a:p>
            <a:pPr>
              <a:lnSpc>
                <a:spcPct val="123000"/>
              </a:lnSpc>
              <a:buFont typeface="Monotype Sorts" pitchFamily="2" charset="2"/>
              <a:buNone/>
              <a:tabLst>
                <a:tab pos="1428750" algn="l"/>
                <a:tab pos="2338070" algn="ctr"/>
                <a:tab pos="3594100" algn="ctr"/>
                <a:tab pos="4921250" algn="ctr"/>
              </a:tabLst>
            </a:pPr>
            <a:r>
              <a:rPr lang="en-US" altLang="zh-CN" sz="2400" dirty="0">
                <a:latin typeface="+mj-lt"/>
              </a:rPr>
              <a:t>		P</a:t>
            </a:r>
            <a:r>
              <a:rPr lang="en-US" altLang="zh-CN" sz="2400" baseline="-25000" dirty="0">
                <a:latin typeface="+mj-lt"/>
              </a:rPr>
              <a:t>3</a:t>
            </a:r>
            <a:r>
              <a:rPr lang="en-US" altLang="zh-CN" sz="2400" dirty="0">
                <a:latin typeface="+mj-lt"/>
              </a:rPr>
              <a:t>	2   1   1 		1   0   0 </a:t>
            </a:r>
          </a:p>
          <a:p>
            <a:pPr>
              <a:lnSpc>
                <a:spcPct val="123000"/>
              </a:lnSpc>
              <a:buFont typeface="Monotype Sorts" pitchFamily="2" charset="2"/>
              <a:buNone/>
              <a:tabLst>
                <a:tab pos="1428750" algn="l"/>
                <a:tab pos="2338070" algn="ctr"/>
                <a:tab pos="3594100" algn="ctr"/>
                <a:tab pos="4921250" algn="ctr"/>
              </a:tabLst>
            </a:pPr>
            <a:r>
              <a:rPr lang="en-US" altLang="zh-CN" sz="2400" dirty="0">
                <a:latin typeface="+mj-lt"/>
              </a:rPr>
              <a:t>		P</a:t>
            </a:r>
            <a:r>
              <a:rPr lang="en-US" altLang="zh-CN" sz="2400" baseline="-25000" dirty="0">
                <a:latin typeface="+mj-lt"/>
              </a:rPr>
              <a:t>4</a:t>
            </a:r>
            <a:r>
              <a:rPr lang="en-US" altLang="zh-CN" sz="2400" dirty="0">
                <a:latin typeface="+mj-lt"/>
              </a:rPr>
              <a:t>	0   0   2 		0   0   2</a:t>
            </a:r>
          </a:p>
          <a:p>
            <a:pPr>
              <a:lnSpc>
                <a:spcPct val="123000"/>
              </a:lnSpc>
              <a:tabLst>
                <a:tab pos="1428750" algn="l"/>
                <a:tab pos="2338070" algn="ctr"/>
                <a:tab pos="3594100" algn="ctr"/>
                <a:tab pos="4921250" algn="ctr"/>
              </a:tabLst>
            </a:pPr>
            <a:r>
              <a:rPr lang="zh-CN" altLang="en-US" sz="2400" dirty="0">
                <a:latin typeface="+mn-ea"/>
              </a:rPr>
              <a:t>对所有</a:t>
            </a:r>
            <a:r>
              <a:rPr lang="en-US" altLang="zh-CN" sz="2400" i="1" dirty="0" err="1">
                <a:latin typeface="+mn-ea"/>
              </a:rPr>
              <a:t>i</a:t>
            </a:r>
            <a:r>
              <a:rPr lang="zh-CN" altLang="en-US" sz="2400" dirty="0">
                <a:latin typeface="+mn-ea"/>
              </a:rPr>
              <a:t>，序列 </a:t>
            </a:r>
            <a:r>
              <a:rPr lang="en-US" altLang="zh-CN" sz="2400" dirty="0">
                <a:latin typeface="+mn-ea"/>
              </a:rPr>
              <a:t>&lt;</a:t>
            </a:r>
            <a:r>
              <a:rPr lang="en-US" altLang="zh-CN" sz="2400" i="1" dirty="0">
                <a:latin typeface="+mn-ea"/>
              </a:rPr>
              <a:t>P</a:t>
            </a:r>
            <a:r>
              <a:rPr lang="en-US" altLang="zh-CN" sz="2400" baseline="-25000" dirty="0">
                <a:latin typeface="+mn-ea"/>
              </a:rPr>
              <a:t>0</a:t>
            </a:r>
            <a:r>
              <a:rPr lang="en-US" altLang="zh-CN" sz="2400" dirty="0">
                <a:latin typeface="+mn-ea"/>
              </a:rPr>
              <a:t>, </a:t>
            </a:r>
            <a:r>
              <a:rPr lang="en-US" altLang="zh-CN" sz="2400" i="1" dirty="0">
                <a:latin typeface="+mn-ea"/>
              </a:rPr>
              <a:t>P</a:t>
            </a:r>
            <a:r>
              <a:rPr lang="en-US" altLang="zh-CN" sz="2400" baseline="-25000" dirty="0">
                <a:latin typeface="+mn-ea"/>
              </a:rPr>
              <a:t>2</a:t>
            </a:r>
            <a:r>
              <a:rPr lang="en-US" altLang="zh-CN" sz="2400" dirty="0">
                <a:latin typeface="+mn-ea"/>
              </a:rPr>
              <a:t>, </a:t>
            </a:r>
            <a:r>
              <a:rPr lang="en-US" altLang="zh-CN" sz="2400" i="1" dirty="0">
                <a:latin typeface="+mn-ea"/>
              </a:rPr>
              <a:t>P</a:t>
            </a:r>
            <a:r>
              <a:rPr lang="en-US" altLang="zh-CN" sz="2400" baseline="-25000" dirty="0">
                <a:latin typeface="+mn-ea"/>
              </a:rPr>
              <a:t>3</a:t>
            </a:r>
            <a:r>
              <a:rPr lang="en-US" altLang="zh-CN" sz="2400" dirty="0">
                <a:latin typeface="+mn-ea"/>
              </a:rPr>
              <a:t>, </a:t>
            </a:r>
            <a:r>
              <a:rPr lang="en-US" altLang="zh-CN" sz="2400" i="1" dirty="0">
                <a:latin typeface="+mn-ea"/>
              </a:rPr>
              <a:t>P</a:t>
            </a:r>
            <a:r>
              <a:rPr lang="en-US" altLang="zh-CN" sz="2400" baseline="-25000" dirty="0">
                <a:latin typeface="+mn-ea"/>
              </a:rPr>
              <a:t>1</a:t>
            </a:r>
            <a:r>
              <a:rPr lang="en-US" altLang="zh-CN" sz="2400" dirty="0">
                <a:latin typeface="+mn-ea"/>
              </a:rPr>
              <a:t>, </a:t>
            </a:r>
            <a:r>
              <a:rPr lang="en-US" altLang="zh-CN" sz="2400" i="1" dirty="0">
                <a:latin typeface="+mn-ea"/>
              </a:rPr>
              <a:t>P</a:t>
            </a:r>
            <a:r>
              <a:rPr lang="en-US" altLang="zh-CN" sz="2400" baseline="-25000" dirty="0">
                <a:latin typeface="+mn-ea"/>
              </a:rPr>
              <a:t>4</a:t>
            </a:r>
            <a:r>
              <a:rPr lang="en-US" altLang="zh-CN" sz="2400" dirty="0">
                <a:latin typeface="+mn-ea"/>
              </a:rPr>
              <a:t>&gt; </a:t>
            </a:r>
            <a:r>
              <a:rPr lang="zh-CN" altLang="en-US" sz="2400" dirty="0">
                <a:latin typeface="+mn-ea"/>
              </a:rPr>
              <a:t>将导致</a:t>
            </a:r>
            <a:r>
              <a:rPr lang="en-US" altLang="zh-CN" sz="2400" i="1" dirty="0">
                <a:latin typeface="+mn-ea"/>
              </a:rPr>
              <a:t>Finish</a:t>
            </a:r>
            <a:r>
              <a:rPr lang="en-US" altLang="zh-CN" sz="2400" dirty="0">
                <a:latin typeface="+mn-ea"/>
              </a:rPr>
              <a:t>[</a:t>
            </a:r>
            <a:r>
              <a:rPr lang="en-US" altLang="zh-CN" sz="2400" i="1" dirty="0" err="1">
                <a:latin typeface="+mn-ea"/>
              </a:rPr>
              <a:t>i</a:t>
            </a:r>
            <a:r>
              <a:rPr lang="en-US" altLang="zh-CN" sz="2400" dirty="0">
                <a:latin typeface="+mn-ea"/>
              </a:rPr>
              <a:t>] = true</a:t>
            </a:r>
            <a:r>
              <a:rPr lang="zh-CN" altLang="en-US" sz="2400" dirty="0">
                <a:latin typeface="+mn-ea"/>
              </a:rPr>
              <a:t>，因此死锁不存在。</a:t>
            </a:r>
          </a:p>
        </p:txBody>
      </p:sp>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检测算法的例子</a:t>
            </a:r>
            <a:endParaRPr lang="en-US" altLang="zh-CN" sz="2800" b="1" dirty="0">
              <a:solidFill>
                <a:schemeClr val="bg1"/>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8524" y="1425916"/>
            <a:ext cx="527050" cy="527050"/>
          </a:xfrm>
          <a:prstGeom prst="rect">
            <a:avLst/>
          </a:prstGeom>
          <a:ln>
            <a:noFill/>
          </a:ln>
          <a:effectLst>
            <a:softEdge rad="0"/>
          </a:effectLst>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99380" y="5268351"/>
            <a:ext cx="527050" cy="527050"/>
          </a:xfrm>
          <a:prstGeom prst="rect">
            <a:avLst/>
          </a:prstGeom>
          <a:ln>
            <a:noFill/>
          </a:ln>
          <a:effectLst>
            <a:softEdge rad="0"/>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27632" y="1203973"/>
            <a:ext cx="9985388" cy="5016875"/>
          </a:xfrm>
          <a:prstGeom prst="rect">
            <a:avLst/>
          </a:prstGeom>
        </p:spPr>
        <p:txBody>
          <a:bodyPr wrap="square">
            <a:noAutofit/>
          </a:bodyPr>
          <a:lstStyle/>
          <a:p>
            <a:pPr>
              <a:lnSpc>
                <a:spcPct val="123000"/>
              </a:lnSpc>
              <a:tabLst>
                <a:tab pos="2800350" algn="l"/>
                <a:tab pos="3708400" algn="ctr"/>
              </a:tabLst>
            </a:pPr>
            <a:r>
              <a:rPr lang="en-US" altLang="zh-CN" sz="2400" dirty="0">
                <a:latin typeface="+mn-ea"/>
              </a:rPr>
              <a:t>P2</a:t>
            </a:r>
            <a:r>
              <a:rPr lang="zh-CN" altLang="en-US" sz="2400" dirty="0">
                <a:latin typeface="+mn-ea"/>
              </a:rPr>
              <a:t>请求一个额外的</a:t>
            </a:r>
            <a:r>
              <a:rPr lang="en-US" altLang="zh-CN" sz="2400" dirty="0">
                <a:latin typeface="+mn-ea"/>
              </a:rPr>
              <a:t>C</a:t>
            </a:r>
            <a:r>
              <a:rPr lang="zh-CN" altLang="en-US" sz="2400" dirty="0">
                <a:latin typeface="+mn-ea"/>
              </a:rPr>
              <a:t>实例</a:t>
            </a:r>
          </a:p>
          <a:p>
            <a:pPr>
              <a:lnSpc>
                <a:spcPct val="123000"/>
              </a:lnSpc>
              <a:buFont typeface="Monotype Sorts" pitchFamily="2" charset="2"/>
              <a:buNone/>
              <a:tabLst>
                <a:tab pos="2800350" algn="l"/>
                <a:tab pos="3708400" algn="ctr"/>
              </a:tabLst>
            </a:pPr>
            <a:r>
              <a:rPr lang="zh-CN" altLang="zh-CN" sz="2400" dirty="0">
                <a:latin typeface="+mn-ea"/>
              </a:rPr>
              <a:t>		</a:t>
            </a:r>
            <a:r>
              <a:rPr lang="zh-CN" altLang="zh-CN" sz="2400" dirty="0">
                <a:latin typeface="+mj-lt"/>
              </a:rPr>
              <a:t>	</a:t>
            </a:r>
            <a:r>
              <a:rPr lang="en-US" altLang="zh-CN" sz="2400" u="sng" dirty="0">
                <a:solidFill>
                  <a:srgbClr val="0000CC"/>
                </a:solidFill>
                <a:latin typeface="+mj-lt"/>
              </a:rPr>
              <a:t>Request</a:t>
            </a:r>
            <a:endParaRPr lang="en-US" altLang="zh-CN" sz="2400" dirty="0">
              <a:solidFill>
                <a:srgbClr val="0000CC"/>
              </a:solidFill>
              <a:latin typeface="+mj-lt"/>
            </a:endParaRPr>
          </a:p>
          <a:p>
            <a:pPr>
              <a:lnSpc>
                <a:spcPct val="123000"/>
              </a:lnSpc>
              <a:buFont typeface="Monotype Sorts" pitchFamily="2" charset="2"/>
              <a:buNone/>
              <a:tabLst>
                <a:tab pos="2800350" algn="l"/>
                <a:tab pos="3708400" algn="ctr"/>
              </a:tabLst>
            </a:pPr>
            <a:r>
              <a:rPr lang="en-US" altLang="zh-CN" sz="2400" i="1" dirty="0">
                <a:latin typeface="+mj-lt"/>
              </a:rPr>
              <a:t>		</a:t>
            </a:r>
            <a:r>
              <a:rPr lang="en-US" altLang="zh-CN" sz="2400" dirty="0">
                <a:latin typeface="+mj-lt"/>
              </a:rPr>
              <a:t>	A B C</a:t>
            </a:r>
          </a:p>
          <a:p>
            <a:pPr>
              <a:lnSpc>
                <a:spcPct val="123000"/>
              </a:lnSpc>
              <a:buFont typeface="Monotype Sorts" pitchFamily="2" charset="2"/>
              <a:buNone/>
              <a:tabLst>
                <a:tab pos="2800350" algn="l"/>
                <a:tab pos="3708400" algn="ctr"/>
              </a:tabLst>
            </a:pPr>
            <a:r>
              <a:rPr lang="en-US" altLang="zh-CN" sz="2400" dirty="0">
                <a:latin typeface="+mj-lt"/>
              </a:rPr>
              <a:t>		 P</a:t>
            </a:r>
            <a:r>
              <a:rPr lang="en-US" altLang="zh-CN" sz="2400" baseline="-25000" dirty="0">
                <a:latin typeface="+mj-lt"/>
              </a:rPr>
              <a:t>0</a:t>
            </a:r>
            <a:r>
              <a:rPr lang="en-US" altLang="zh-CN" sz="2400" dirty="0">
                <a:latin typeface="+mj-lt"/>
              </a:rPr>
              <a:t>	0 0 0</a:t>
            </a:r>
          </a:p>
          <a:p>
            <a:pPr>
              <a:lnSpc>
                <a:spcPct val="123000"/>
              </a:lnSpc>
              <a:buFont typeface="Monotype Sorts" pitchFamily="2" charset="2"/>
              <a:buNone/>
              <a:tabLst>
                <a:tab pos="2800350" algn="l"/>
                <a:tab pos="3708400" algn="ctr"/>
              </a:tabLst>
            </a:pPr>
            <a:r>
              <a:rPr lang="en-US" altLang="zh-CN" sz="2400" dirty="0">
                <a:latin typeface="+mj-lt"/>
              </a:rPr>
              <a:t>		 P</a:t>
            </a:r>
            <a:r>
              <a:rPr lang="en-US" altLang="zh-CN" sz="2400" baseline="-25000" dirty="0">
                <a:latin typeface="+mj-lt"/>
              </a:rPr>
              <a:t>1</a:t>
            </a:r>
            <a:r>
              <a:rPr lang="en-US" altLang="zh-CN" sz="2400" dirty="0">
                <a:latin typeface="+mj-lt"/>
              </a:rPr>
              <a:t>	2 0 1</a:t>
            </a:r>
          </a:p>
          <a:p>
            <a:pPr>
              <a:lnSpc>
                <a:spcPct val="123000"/>
              </a:lnSpc>
              <a:buFont typeface="Monotype Sorts" pitchFamily="2" charset="2"/>
              <a:buNone/>
              <a:tabLst>
                <a:tab pos="2800350" algn="l"/>
                <a:tab pos="3708400" algn="ctr"/>
              </a:tabLst>
            </a:pPr>
            <a:r>
              <a:rPr lang="en-US" altLang="zh-CN" sz="2400" dirty="0">
                <a:latin typeface="+mj-lt"/>
              </a:rPr>
              <a:t>		P</a:t>
            </a:r>
            <a:r>
              <a:rPr lang="en-US" altLang="zh-CN" sz="2400" baseline="-25000" dirty="0">
                <a:latin typeface="+mj-lt"/>
              </a:rPr>
              <a:t>2</a:t>
            </a:r>
            <a:r>
              <a:rPr lang="en-US" altLang="zh-CN" sz="2400" dirty="0">
                <a:latin typeface="+mj-lt"/>
              </a:rPr>
              <a:t>	0 0 1</a:t>
            </a:r>
          </a:p>
          <a:p>
            <a:pPr>
              <a:lnSpc>
                <a:spcPct val="123000"/>
              </a:lnSpc>
              <a:buFont typeface="Monotype Sorts" pitchFamily="2" charset="2"/>
              <a:buNone/>
              <a:tabLst>
                <a:tab pos="2800350" algn="l"/>
                <a:tab pos="3708400" algn="ctr"/>
              </a:tabLst>
            </a:pPr>
            <a:r>
              <a:rPr lang="en-US" altLang="zh-CN" sz="2400" dirty="0">
                <a:latin typeface="+mj-lt"/>
              </a:rPr>
              <a:t>		P</a:t>
            </a:r>
            <a:r>
              <a:rPr lang="en-US" altLang="zh-CN" sz="2400" baseline="-25000" dirty="0">
                <a:latin typeface="+mj-lt"/>
              </a:rPr>
              <a:t>3</a:t>
            </a:r>
            <a:r>
              <a:rPr lang="en-US" altLang="zh-CN" sz="2400" dirty="0">
                <a:latin typeface="+mj-lt"/>
              </a:rPr>
              <a:t>	1 0 0 </a:t>
            </a:r>
          </a:p>
          <a:p>
            <a:pPr>
              <a:lnSpc>
                <a:spcPct val="123000"/>
              </a:lnSpc>
              <a:buFont typeface="Monotype Sorts" pitchFamily="2" charset="2"/>
              <a:buNone/>
              <a:tabLst>
                <a:tab pos="2800350" algn="l"/>
                <a:tab pos="3708400" algn="ctr"/>
              </a:tabLst>
            </a:pPr>
            <a:r>
              <a:rPr lang="en-US" altLang="zh-CN" sz="2400" dirty="0">
                <a:latin typeface="+mj-lt"/>
              </a:rPr>
              <a:t>		P</a:t>
            </a:r>
            <a:r>
              <a:rPr lang="en-US" altLang="zh-CN" sz="2400" baseline="-25000" dirty="0">
                <a:latin typeface="+mj-lt"/>
              </a:rPr>
              <a:t>4</a:t>
            </a:r>
            <a:r>
              <a:rPr lang="en-US" altLang="zh-CN" sz="2400" dirty="0">
                <a:latin typeface="+mj-lt"/>
              </a:rPr>
              <a:t>	0 0 2</a:t>
            </a:r>
          </a:p>
          <a:p>
            <a:pPr>
              <a:lnSpc>
                <a:spcPct val="123000"/>
              </a:lnSpc>
              <a:tabLst>
                <a:tab pos="2800350" algn="l"/>
                <a:tab pos="3708400" algn="ctr"/>
              </a:tabLst>
            </a:pPr>
            <a:r>
              <a:rPr lang="zh-CN" altLang="en-US" sz="2400" dirty="0">
                <a:latin typeface="+mn-ea"/>
              </a:rPr>
              <a:t>系统的状态？</a:t>
            </a:r>
          </a:p>
          <a:p>
            <a:pPr marL="0" lvl="1">
              <a:lnSpc>
                <a:spcPct val="123000"/>
              </a:lnSpc>
              <a:buClr>
                <a:srgbClr val="FF0000"/>
              </a:buClr>
              <a:buFont typeface="Wingdings" panose="05000000000000000000" pitchFamily="2" charset="2"/>
              <a:buChar char="Ø"/>
              <a:tabLst>
                <a:tab pos="2800350" algn="l"/>
                <a:tab pos="3708400" algn="ctr"/>
              </a:tabLst>
            </a:pPr>
            <a:r>
              <a:rPr lang="zh-CN" altLang="en-US" sz="2400" dirty="0">
                <a:latin typeface="+mn-ea"/>
              </a:rPr>
              <a:t>  可以归还</a:t>
            </a:r>
            <a:r>
              <a:rPr lang="en-US" altLang="zh-CN" sz="2400" dirty="0">
                <a:latin typeface="+mn-ea"/>
              </a:rPr>
              <a:t>P</a:t>
            </a:r>
            <a:r>
              <a:rPr lang="en-US" altLang="zh-CN" sz="2400" baseline="-25000" dirty="0">
                <a:latin typeface="+mn-ea"/>
              </a:rPr>
              <a:t>0</a:t>
            </a:r>
            <a:r>
              <a:rPr lang="zh-CN" altLang="en-US" sz="2400" dirty="0">
                <a:latin typeface="+mn-ea"/>
              </a:rPr>
              <a:t>所有的资源，但是资源不够完成其他进程的请求。</a:t>
            </a:r>
            <a:endParaRPr lang="zh-CN" altLang="zh-CN" sz="2400" dirty="0">
              <a:latin typeface="+mn-ea"/>
            </a:endParaRPr>
          </a:p>
          <a:p>
            <a:pPr marL="0" lvl="1">
              <a:lnSpc>
                <a:spcPct val="123000"/>
              </a:lnSpc>
              <a:buClr>
                <a:srgbClr val="FF0000"/>
              </a:buClr>
              <a:buFont typeface="Wingdings" panose="05000000000000000000" pitchFamily="2" charset="2"/>
              <a:buChar char="Ø"/>
              <a:tabLst>
                <a:tab pos="2800350" algn="l"/>
                <a:tab pos="3708400" algn="ctr"/>
              </a:tabLst>
            </a:pPr>
            <a:r>
              <a:rPr lang="zh-CN" altLang="en-US" sz="2400" dirty="0">
                <a:latin typeface="+mn-ea"/>
              </a:rPr>
              <a:t>  死锁存在，包括进程</a:t>
            </a:r>
            <a:r>
              <a:rPr lang="en-US" altLang="zh-CN" sz="2400" dirty="0">
                <a:latin typeface="+mn-ea"/>
              </a:rPr>
              <a:t>P1</a:t>
            </a:r>
            <a:r>
              <a:rPr lang="zh-CN" altLang="en-US" sz="2400" dirty="0">
                <a:latin typeface="+mn-ea"/>
              </a:rPr>
              <a:t>、</a:t>
            </a:r>
            <a:r>
              <a:rPr lang="en-US" altLang="zh-CN" sz="2400" dirty="0">
                <a:latin typeface="+mn-ea"/>
              </a:rPr>
              <a:t>P2</a:t>
            </a:r>
            <a:r>
              <a:rPr lang="zh-CN" altLang="en-US" sz="2400" dirty="0">
                <a:latin typeface="+mn-ea"/>
              </a:rPr>
              <a:t>、</a:t>
            </a:r>
            <a:r>
              <a:rPr lang="en-US" altLang="zh-CN" sz="2400" dirty="0">
                <a:latin typeface="+mn-ea"/>
              </a:rPr>
              <a:t>P3</a:t>
            </a:r>
            <a:r>
              <a:rPr lang="zh-CN" altLang="en-US" sz="2400" dirty="0">
                <a:latin typeface="+mn-ea"/>
              </a:rPr>
              <a:t>和</a:t>
            </a:r>
            <a:r>
              <a:rPr lang="en-US" altLang="zh-CN" sz="2400" dirty="0">
                <a:latin typeface="+mn-ea"/>
              </a:rPr>
              <a:t>P4</a:t>
            </a:r>
            <a:r>
              <a:rPr lang="zh-CN" altLang="en-US" sz="2400" dirty="0">
                <a:latin typeface="+mn-ea"/>
              </a:rPr>
              <a:t>。</a:t>
            </a:r>
          </a:p>
        </p:txBody>
      </p:sp>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例子（续）</a:t>
            </a:r>
            <a:endParaRPr lang="en-US" altLang="zh-CN" sz="2800" b="1" dirty="0">
              <a:solidFill>
                <a:schemeClr val="bg1"/>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92611" y="1203973"/>
            <a:ext cx="527050" cy="527050"/>
          </a:xfrm>
          <a:prstGeom prst="rect">
            <a:avLst/>
          </a:prstGeom>
          <a:ln>
            <a:noFill/>
          </a:ln>
          <a:effectLst>
            <a:softEdge rad="0"/>
          </a:effectLst>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83467" y="4842219"/>
            <a:ext cx="527050" cy="527050"/>
          </a:xfrm>
          <a:prstGeom prst="rect">
            <a:avLst/>
          </a:prstGeom>
          <a:ln>
            <a:noFill/>
          </a:ln>
          <a:effectLst>
            <a:softEdge rad="0"/>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死锁的解除</a:t>
            </a:r>
            <a:endParaRPr lang="en-US" altLang="zh-CN" sz="2800" b="1" dirty="0">
              <a:solidFill>
                <a:schemeClr val="bg1"/>
              </a:solidFill>
            </a:endParaRPr>
          </a:p>
        </p:txBody>
      </p:sp>
      <p:sp>
        <p:nvSpPr>
          <p:cNvPr id="24" name="iśḷíḑe"/>
          <p:cNvSpPr/>
          <p:nvPr/>
        </p:nvSpPr>
        <p:spPr>
          <a:xfrm>
            <a:off x="1067766" y="2150405"/>
            <a:ext cx="774099" cy="7740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01</a:t>
            </a:r>
            <a:endParaRPr lang="zh-CN" altLang="en-US" sz="2400" b="1" kern="0" dirty="0">
              <a:solidFill>
                <a:prstClr val="white"/>
              </a:solidFill>
            </a:endParaRPr>
          </a:p>
        </p:txBody>
      </p:sp>
      <p:sp>
        <p:nvSpPr>
          <p:cNvPr id="25" name="ïś1ïḑè"/>
          <p:cNvSpPr/>
          <p:nvPr/>
        </p:nvSpPr>
        <p:spPr>
          <a:xfrm>
            <a:off x="1067766" y="3380707"/>
            <a:ext cx="774099" cy="77409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defTabSz="1218565">
              <a:defRPr/>
            </a:pPr>
            <a:r>
              <a:rPr lang="en-US" altLang="zh-CN" sz="2400" b="1" kern="0" dirty="0">
                <a:solidFill>
                  <a:prstClr val="white"/>
                </a:solidFill>
              </a:rPr>
              <a:t>02</a:t>
            </a:r>
            <a:endParaRPr lang="zh-CN" altLang="en-US" sz="2400" b="1" kern="0" dirty="0">
              <a:solidFill>
                <a:prstClr val="white"/>
              </a:solidFill>
            </a:endParaRPr>
          </a:p>
        </p:txBody>
      </p:sp>
      <p:sp>
        <p:nvSpPr>
          <p:cNvPr id="26" name="内容占位符 2"/>
          <p:cNvSpPr txBox="1"/>
          <p:nvPr/>
        </p:nvSpPr>
        <p:spPr>
          <a:xfrm>
            <a:off x="2017942" y="2070541"/>
            <a:ext cx="9106292" cy="10711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buNone/>
            </a:pPr>
            <a:r>
              <a:rPr lang="zh-CN" altLang="en-US" sz="2400" dirty="0">
                <a:solidFill>
                  <a:srgbClr val="FF0000"/>
                </a:solidFill>
              </a:rPr>
              <a:t>抢占资源。</a:t>
            </a:r>
            <a:r>
              <a:rPr lang="zh-CN" altLang="en-US" sz="2400" dirty="0"/>
              <a:t>从一个或多个进程中抢占足够数量的资源给死锁进程，以解除死锁状态</a:t>
            </a:r>
          </a:p>
        </p:txBody>
      </p:sp>
      <p:sp>
        <p:nvSpPr>
          <p:cNvPr id="27" name="内容占位符 2"/>
          <p:cNvSpPr txBox="1"/>
          <p:nvPr/>
        </p:nvSpPr>
        <p:spPr>
          <a:xfrm>
            <a:off x="2017941" y="3380707"/>
            <a:ext cx="9106292" cy="5965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buNone/>
            </a:pPr>
            <a:r>
              <a:rPr lang="zh-CN" altLang="en-US" sz="2400" dirty="0">
                <a:solidFill>
                  <a:srgbClr val="0000FF"/>
                </a:solidFill>
              </a:rPr>
              <a:t>终止或撤消进程。</a:t>
            </a:r>
            <a:r>
              <a:rPr lang="zh-CN" altLang="en-US" sz="2400" dirty="0"/>
              <a:t>终止系统中一个或多个死锁进程，直到打破循环环路，使死锁状态消除为止。</a:t>
            </a:r>
          </a:p>
        </p:txBody>
      </p:sp>
      <p:sp>
        <p:nvSpPr>
          <p:cNvPr id="28" name="内容占位符 2"/>
          <p:cNvSpPr txBox="1"/>
          <p:nvPr/>
        </p:nvSpPr>
        <p:spPr>
          <a:xfrm>
            <a:off x="2017941" y="4410838"/>
            <a:ext cx="5678259" cy="1185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2000"/>
              </a:lnSpc>
              <a:buClr>
                <a:srgbClr val="0000FF"/>
              </a:buClr>
              <a:buFont typeface="Wingdings" panose="05000000000000000000" pitchFamily="2" charset="2"/>
              <a:buChar char="Ø"/>
            </a:pPr>
            <a:r>
              <a:rPr lang="zh-CN" altLang="en-US" sz="2400" dirty="0"/>
              <a:t>终止所有死锁进程（最简单方法）</a:t>
            </a:r>
          </a:p>
          <a:p>
            <a:pPr>
              <a:lnSpc>
                <a:spcPct val="132000"/>
              </a:lnSpc>
              <a:buClr>
                <a:srgbClr val="0000FF"/>
              </a:buClr>
              <a:buFont typeface="Wingdings" panose="05000000000000000000" pitchFamily="2" charset="2"/>
              <a:buChar char="Ø"/>
            </a:pPr>
            <a:r>
              <a:rPr lang="zh-CN" altLang="en-US" sz="2400" dirty="0"/>
              <a:t>逐个终止进程（稍温和方法）</a:t>
            </a:r>
          </a:p>
        </p:txBody>
      </p:sp>
      <p:sp>
        <p:nvSpPr>
          <p:cNvPr id="29" name="矩形 28"/>
          <p:cNvSpPr/>
          <p:nvPr/>
        </p:nvSpPr>
        <p:spPr>
          <a:xfrm>
            <a:off x="972172" y="1285038"/>
            <a:ext cx="10924312" cy="569267"/>
          </a:xfrm>
          <a:prstGeom prst="rect">
            <a:avLst/>
          </a:prstGeom>
        </p:spPr>
        <p:txBody>
          <a:bodyPr wrap="square">
            <a:noAutofit/>
          </a:bodyPr>
          <a:lstStyle/>
          <a:p>
            <a:pPr>
              <a:tabLst>
                <a:tab pos="2800350" algn="l"/>
                <a:tab pos="3708400" algn="ctr"/>
              </a:tabLst>
            </a:pPr>
            <a:r>
              <a:rPr lang="zh-CN" altLang="en-US" sz="2600" dirty="0">
                <a:latin typeface="+mn-ea"/>
              </a:rPr>
              <a:t>常用解除死锁的两种方法：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34044" y="1579233"/>
            <a:ext cx="10924312" cy="5016875"/>
          </a:xfrm>
          <a:prstGeom prst="rect">
            <a:avLst/>
          </a:prstGeom>
        </p:spPr>
        <p:txBody>
          <a:bodyPr wrap="square">
            <a:noAutofit/>
          </a:bodyPr>
          <a:lstStyle/>
          <a:p>
            <a:pPr>
              <a:spcBef>
                <a:spcPts val="1200"/>
              </a:spcBef>
              <a:tabLst>
                <a:tab pos="2800350" algn="l"/>
                <a:tab pos="3708400" algn="ctr"/>
              </a:tabLst>
            </a:pPr>
            <a:r>
              <a:rPr lang="zh-CN" altLang="en-US" sz="2400" dirty="0">
                <a:latin typeface="+mn-ea"/>
              </a:rPr>
              <a:t>中断所有的死锁进程。</a:t>
            </a:r>
          </a:p>
          <a:p>
            <a:pPr>
              <a:spcBef>
                <a:spcPts val="1200"/>
              </a:spcBef>
              <a:tabLst>
                <a:tab pos="2800350" algn="l"/>
                <a:tab pos="3708400" algn="ctr"/>
              </a:tabLst>
            </a:pPr>
            <a:endParaRPr lang="zh-CN" altLang="en-US" sz="2400" dirty="0">
              <a:latin typeface="+mn-ea"/>
            </a:endParaRPr>
          </a:p>
          <a:p>
            <a:pPr>
              <a:spcBef>
                <a:spcPts val="1200"/>
              </a:spcBef>
              <a:tabLst>
                <a:tab pos="2800350" algn="l"/>
                <a:tab pos="3708400" algn="ctr"/>
              </a:tabLst>
            </a:pPr>
            <a:r>
              <a:rPr lang="zh-CN" altLang="en-US" sz="2400" dirty="0">
                <a:latin typeface="+mn-ea"/>
              </a:rPr>
              <a:t>一次中断一个进程，直到死锁环消失。</a:t>
            </a:r>
          </a:p>
          <a:p>
            <a:pPr>
              <a:spcBef>
                <a:spcPts val="1200"/>
              </a:spcBef>
              <a:tabLst>
                <a:tab pos="2800350" algn="l"/>
                <a:tab pos="3708400" algn="ctr"/>
              </a:tabLst>
            </a:pPr>
            <a:r>
              <a:rPr lang="zh-CN" altLang="en-US" sz="2400" dirty="0">
                <a:solidFill>
                  <a:srgbClr val="FF0000"/>
                </a:solidFill>
                <a:latin typeface="+mn-ea"/>
              </a:rPr>
              <a:t>那么</a:t>
            </a:r>
            <a:r>
              <a:rPr lang="zh-CN" altLang="en-US" sz="2400" dirty="0">
                <a:latin typeface="+mn-ea"/>
              </a:rPr>
              <a:t>：应该选择怎样的中断顺序，使“</a:t>
            </a:r>
            <a:r>
              <a:rPr lang="zh-CN" altLang="en-US" sz="2400" dirty="0">
                <a:solidFill>
                  <a:srgbClr val="FF0000"/>
                </a:solidFill>
                <a:latin typeface="+mn-ea"/>
              </a:rPr>
              <a:t>代价最小</a:t>
            </a:r>
            <a:r>
              <a:rPr lang="zh-CN" altLang="en-US" sz="2400" dirty="0">
                <a:latin typeface="+mn-ea"/>
              </a:rPr>
              <a:t>”？</a:t>
            </a:r>
          </a:p>
          <a:p>
            <a:pPr marL="800100" lvl="1" indent="-342900">
              <a:spcBef>
                <a:spcPts val="1200"/>
              </a:spcBef>
              <a:buFont typeface="Wingdings" panose="05000000000000000000" pitchFamily="2" charset="2"/>
              <a:buChar char="Ø"/>
              <a:tabLst>
                <a:tab pos="2800350" algn="l"/>
                <a:tab pos="3708400" algn="ctr"/>
              </a:tabLst>
            </a:pPr>
            <a:r>
              <a:rPr lang="zh-CN" altLang="en-US" sz="2400" dirty="0">
                <a:latin typeface="+mn-ea"/>
              </a:rPr>
              <a:t>进程的优先级；</a:t>
            </a:r>
          </a:p>
          <a:p>
            <a:pPr marL="800100" lvl="1" indent="-342900">
              <a:spcBef>
                <a:spcPts val="1200"/>
              </a:spcBef>
              <a:buFont typeface="Wingdings" panose="05000000000000000000" pitchFamily="2" charset="2"/>
              <a:buChar char="Ø"/>
              <a:tabLst>
                <a:tab pos="2800350" algn="l"/>
                <a:tab pos="3708400" algn="ctr"/>
              </a:tabLst>
            </a:pPr>
            <a:r>
              <a:rPr lang="zh-CN" altLang="en-US" sz="2400" dirty="0">
                <a:latin typeface="+mn-ea"/>
              </a:rPr>
              <a:t>进程需要计算多长时间，以及需要多长时间结束；</a:t>
            </a:r>
          </a:p>
          <a:p>
            <a:pPr marL="800100" lvl="1" indent="-342900">
              <a:spcBef>
                <a:spcPts val="1200"/>
              </a:spcBef>
              <a:buFont typeface="Wingdings" panose="05000000000000000000" pitchFamily="2" charset="2"/>
              <a:buChar char="Ø"/>
              <a:tabLst>
                <a:tab pos="2800350" algn="l"/>
                <a:tab pos="3708400" algn="ctr"/>
              </a:tabLst>
            </a:pPr>
            <a:r>
              <a:rPr lang="zh-CN" altLang="en-US" sz="2400" dirty="0">
                <a:latin typeface="+mn-ea"/>
              </a:rPr>
              <a:t>进程使用的资源，进程完成还需要多少资源；</a:t>
            </a:r>
          </a:p>
          <a:p>
            <a:pPr marL="800100" lvl="1" indent="-342900">
              <a:spcBef>
                <a:spcPts val="1200"/>
              </a:spcBef>
              <a:buFont typeface="Wingdings" panose="05000000000000000000" pitchFamily="2" charset="2"/>
              <a:buChar char="Ø"/>
              <a:tabLst>
                <a:tab pos="2800350" algn="l"/>
                <a:tab pos="3708400" algn="ctr"/>
              </a:tabLst>
            </a:pPr>
            <a:r>
              <a:rPr lang="zh-CN" altLang="en-US" sz="2400" dirty="0">
                <a:latin typeface="+mn-ea"/>
              </a:rPr>
              <a:t>进程是交互的还是批处理的。</a:t>
            </a:r>
          </a:p>
          <a:p>
            <a:pPr>
              <a:spcBef>
                <a:spcPts val="1200"/>
              </a:spcBef>
              <a:tabLst>
                <a:tab pos="2800350" algn="l"/>
                <a:tab pos="3708400" algn="ctr"/>
              </a:tabLst>
            </a:pPr>
            <a:endParaRPr lang="zh-CN" altLang="en-US" sz="2400" dirty="0">
              <a:latin typeface="+mn-ea"/>
            </a:endParaRPr>
          </a:p>
        </p:txBody>
      </p:sp>
      <p:sp>
        <p:nvSpPr>
          <p:cNvPr id="16" name="矩形 15"/>
          <p:cNvSpPr/>
          <p:nvPr/>
        </p:nvSpPr>
        <p:spPr>
          <a:xfrm>
            <a:off x="669925" y="1056013"/>
            <a:ext cx="7026275" cy="523220"/>
          </a:xfrm>
          <a:prstGeom prst="rect">
            <a:avLst/>
          </a:prstGeom>
        </p:spPr>
        <p:txBody>
          <a:bodyPr wrap="square">
            <a:spAutoFit/>
          </a:bodyPr>
          <a:lstStyle/>
          <a:p>
            <a:r>
              <a:rPr lang="zh-CN" altLang="en-US" sz="2800" b="1" dirty="0"/>
              <a:t>进程终止的方法：</a:t>
            </a:r>
            <a:endParaRPr lang="en-US" altLang="zh-CN" sz="2800" b="1"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633275" y="1579233"/>
            <a:ext cx="527050" cy="527050"/>
          </a:xfrm>
          <a:prstGeom prst="rect">
            <a:avLst/>
          </a:prstGeom>
          <a:ln>
            <a:noFill/>
          </a:ln>
          <a:effectLst>
            <a:softEdge rad="0"/>
          </a:effectLst>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633275" y="2529143"/>
            <a:ext cx="527050" cy="527050"/>
          </a:xfrm>
          <a:prstGeom prst="rect">
            <a:avLst/>
          </a:prstGeom>
          <a:ln>
            <a:noFill/>
          </a:ln>
          <a:effectLst>
            <a:softEdge rad="0"/>
          </a:effectLst>
        </p:spPr>
      </p:pic>
      <p:sp>
        <p:nvSpPr>
          <p:cNvPr id="3" name="矩形 2">
            <a:extLst>
              <a:ext uri="{FF2B5EF4-FFF2-40B4-BE49-F238E27FC236}">
                <a16:creationId xmlns:a16="http://schemas.microsoft.com/office/drawing/2014/main" id="{45EE96C0-BBF4-A1A2-3413-EA89A69FB758}"/>
              </a:ext>
            </a:extLst>
          </p:cNvPr>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死锁的解除</a:t>
            </a:r>
            <a:endParaRPr lang="en-US" altLang="zh-CN" sz="2800" b="1" dirty="0">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2539478" cy="523220"/>
          </a:xfrm>
          <a:prstGeom prst="rect">
            <a:avLst/>
          </a:prstGeom>
        </p:spPr>
        <p:txBody>
          <a:bodyPr wrap="none">
            <a:spAutoFit/>
          </a:bodyPr>
          <a:lstStyle/>
          <a:p>
            <a:r>
              <a:rPr lang="zh-CN" altLang="en-US" sz="2800" b="1" dirty="0">
                <a:solidFill>
                  <a:schemeClr val="bg1"/>
                </a:solidFill>
              </a:rPr>
              <a:t>第</a:t>
            </a:r>
            <a:r>
              <a:rPr lang="en-US" altLang="zh-CN" sz="2800" b="1" dirty="0">
                <a:solidFill>
                  <a:schemeClr val="bg1"/>
                </a:solidFill>
              </a:rPr>
              <a:t>3</a:t>
            </a:r>
            <a:r>
              <a:rPr lang="zh-CN" altLang="en-US" sz="2800" b="1" dirty="0">
                <a:solidFill>
                  <a:schemeClr val="bg1"/>
                </a:solidFill>
              </a:rPr>
              <a:t>章知识导图</a:t>
            </a:r>
          </a:p>
        </p:txBody>
      </p:sp>
      <p:graphicFrame>
        <p:nvGraphicFramePr>
          <p:cNvPr id="30" name="表格 29"/>
          <p:cNvGraphicFramePr/>
          <p:nvPr>
            <p:custDataLst>
              <p:tags r:id="rId1"/>
            </p:custDataLst>
          </p:nvPr>
        </p:nvGraphicFramePr>
        <p:xfrm>
          <a:off x="462432" y="1634204"/>
          <a:ext cx="3825484" cy="4789452"/>
        </p:xfrm>
        <a:graphic>
          <a:graphicData uri="http://schemas.openxmlformats.org/drawingml/2006/table">
            <a:tbl>
              <a:tblPr firstRow="1" bandRow="1">
                <a:tableStyleId>{72833802-FEF1-4C79-8D5D-14CF1EAF98D9}</a:tableStyleId>
              </a:tblPr>
              <a:tblGrid>
                <a:gridCol w="1119096">
                  <a:extLst>
                    <a:ext uri="{9D8B030D-6E8A-4147-A177-3AD203B41FA5}">
                      <a16:colId xmlns:a16="http://schemas.microsoft.com/office/drawing/2014/main" val="20000"/>
                    </a:ext>
                  </a:extLst>
                </a:gridCol>
                <a:gridCol w="2706388">
                  <a:extLst>
                    <a:ext uri="{9D8B030D-6E8A-4147-A177-3AD203B41FA5}">
                      <a16:colId xmlns:a16="http://schemas.microsoft.com/office/drawing/2014/main" val="20001"/>
                    </a:ext>
                  </a:extLst>
                </a:gridCol>
              </a:tblGrid>
              <a:tr h="399121">
                <a:tc>
                  <a:txBody>
                    <a:bodyPr/>
                    <a:lstStyle/>
                    <a:p>
                      <a:pPr marL="71755" indent="0" algn="ctr" defTabSz="914400" rtl="0" eaLnBrk="1" latinLnBrk="0" hangingPunct="1">
                        <a:lnSpc>
                          <a:spcPct val="100000"/>
                        </a:lnSpc>
                        <a:spcBef>
                          <a:spcPts val="300"/>
                        </a:spcBef>
                        <a:spcAft>
                          <a:spcPts val="300"/>
                        </a:spcAft>
                        <a:buNone/>
                      </a:pPr>
                      <a:r>
                        <a:rPr lang="en-US" sz="2000" b="0" kern="1200" dirty="0">
                          <a:solidFill>
                            <a:schemeClr val="tx1"/>
                          </a:solidFill>
                          <a:latin typeface="微软雅黑 (正文)"/>
                          <a:ea typeface="+mn-ea"/>
                          <a:cs typeface="+mn-cs"/>
                        </a:rPr>
                        <a:t>第1章</a:t>
                      </a:r>
                      <a:endParaRPr lang="en-US" altLang="en-US" sz="2000" b="0" kern="1200" dirty="0">
                        <a:solidFill>
                          <a:schemeClr val="tx1"/>
                        </a:solidFill>
                        <a:latin typeface="微软雅黑 (正文)"/>
                        <a:ea typeface="+mn-ea"/>
                        <a:cs typeface="+mn-cs"/>
                      </a:endParaRPr>
                    </a:p>
                  </a:txBody>
                  <a:tcPr marL="98738" marR="98738" marT="0" marB="0" anchor="ctr">
                    <a:solidFill>
                      <a:schemeClr val="bg1"/>
                    </a:solidFill>
                  </a:tcPr>
                </a:tc>
                <a:tc>
                  <a:txBody>
                    <a:bodyPr/>
                    <a:lstStyle/>
                    <a:p>
                      <a:pPr marL="0" indent="0" algn="l" defTabSz="914400" rtl="0" eaLnBrk="1" latinLnBrk="0" hangingPunct="1">
                        <a:lnSpc>
                          <a:spcPct val="100000"/>
                        </a:lnSpc>
                        <a:spcBef>
                          <a:spcPts val="300"/>
                        </a:spcBef>
                        <a:spcAft>
                          <a:spcPts val="300"/>
                        </a:spcAft>
                        <a:buNone/>
                      </a:pPr>
                      <a:r>
                        <a:rPr lang="en-US" sz="2000" b="0" kern="1200" dirty="0">
                          <a:solidFill>
                            <a:schemeClr val="tx1"/>
                          </a:solidFill>
                          <a:latin typeface="微软雅黑 (正文)"/>
                          <a:ea typeface="+mn-ea"/>
                          <a:cs typeface="+mn-cs"/>
                        </a:rPr>
                        <a:t> </a:t>
                      </a:r>
                      <a:r>
                        <a:rPr lang="en-US" sz="2000" b="0" kern="1200" dirty="0" err="1">
                          <a:solidFill>
                            <a:schemeClr val="tx1"/>
                          </a:solidFill>
                          <a:latin typeface="微软雅黑 (正文)"/>
                          <a:ea typeface="+mn-ea"/>
                          <a:cs typeface="+mn-cs"/>
                        </a:rPr>
                        <a:t>操作系统引论</a:t>
                      </a:r>
                      <a:endParaRPr lang="en-US" altLang="en-US" sz="2000" b="0" kern="1200" dirty="0">
                        <a:solidFill>
                          <a:schemeClr val="tx1"/>
                        </a:solidFill>
                        <a:latin typeface="微软雅黑 (正文)"/>
                        <a:ea typeface="+mn-ea"/>
                        <a:cs typeface="+mn-cs"/>
                      </a:endParaRPr>
                    </a:p>
                  </a:txBody>
                  <a:tcPr marL="98738" marR="98738" marT="0" marB="0" anchor="ctr">
                    <a:solidFill>
                      <a:schemeClr val="bg1"/>
                    </a:solidFill>
                  </a:tcPr>
                </a:tc>
                <a:extLst>
                  <a:ext uri="{0D108BD9-81ED-4DB2-BD59-A6C34878D82A}">
                    <a16:rowId xmlns:a16="http://schemas.microsoft.com/office/drawing/2014/main" val="10000"/>
                  </a:ext>
                </a:extLst>
              </a:tr>
              <a:tr h="399121">
                <a:tc>
                  <a:txBody>
                    <a:bodyPr/>
                    <a:lstStyle/>
                    <a:p>
                      <a:pPr marL="71755" indent="0" algn="ctr">
                        <a:lnSpc>
                          <a:spcPct val="100000"/>
                        </a:lnSpc>
                        <a:spcBef>
                          <a:spcPts val="300"/>
                        </a:spcBef>
                        <a:spcAft>
                          <a:spcPts val="300"/>
                        </a:spcAft>
                        <a:buNone/>
                      </a:pPr>
                      <a:r>
                        <a:rPr lang="en-US" sz="2000" dirty="0">
                          <a:latin typeface="微软雅黑 (正文)"/>
                        </a:rPr>
                        <a:t>第2章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dirty="0" err="1">
                          <a:latin typeface="微软雅黑 (正文)"/>
                        </a:rPr>
                        <a:t>进程的描述与控制</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1"/>
                  </a:ext>
                </a:extLst>
              </a:tr>
              <a:tr h="399121">
                <a:tc>
                  <a:txBody>
                    <a:bodyPr/>
                    <a:lstStyle/>
                    <a:p>
                      <a:pPr marL="71755" indent="0" algn="ctr">
                        <a:lnSpc>
                          <a:spcPct val="100000"/>
                        </a:lnSpc>
                        <a:spcBef>
                          <a:spcPts val="300"/>
                        </a:spcBef>
                        <a:spcAft>
                          <a:spcPts val="300"/>
                        </a:spcAft>
                        <a:buNone/>
                      </a:pPr>
                      <a:r>
                        <a:rPr lang="en-US" sz="2000" b="1" dirty="0">
                          <a:solidFill>
                            <a:schemeClr val="bg1"/>
                          </a:solidFill>
                          <a:latin typeface="微软雅黑 (正文)"/>
                        </a:rPr>
                        <a:t>第3章</a:t>
                      </a:r>
                      <a:endParaRPr lang="en-US" altLang="en-US" sz="2000" b="1" dirty="0">
                        <a:solidFill>
                          <a:schemeClr val="bg1"/>
                        </a:solidFill>
                        <a:latin typeface="微软雅黑 (正文)"/>
                        <a:ea typeface="华文楷体" panose="02010600040101010101" charset="-122"/>
                        <a:cs typeface="华文楷体" panose="02010600040101010101" charset="-122"/>
                      </a:endParaRPr>
                    </a:p>
                  </a:txBody>
                  <a:tcPr marL="98738" marR="98738" marT="0" marB="0" anchor="ctr">
                    <a:solidFill>
                      <a:schemeClr val="accent2"/>
                    </a:solidFill>
                  </a:tcPr>
                </a:tc>
                <a:tc>
                  <a:txBody>
                    <a:bodyPr/>
                    <a:lstStyle/>
                    <a:p>
                      <a:pPr marL="71755" indent="0" algn="l">
                        <a:lnSpc>
                          <a:spcPct val="100000"/>
                        </a:lnSpc>
                        <a:spcBef>
                          <a:spcPts val="300"/>
                        </a:spcBef>
                        <a:spcAft>
                          <a:spcPts val="300"/>
                        </a:spcAft>
                        <a:buNone/>
                      </a:pPr>
                      <a:r>
                        <a:rPr lang="en-US" sz="2000" b="1" dirty="0" err="1">
                          <a:solidFill>
                            <a:schemeClr val="bg1"/>
                          </a:solidFill>
                          <a:latin typeface="微软雅黑 (正文)"/>
                        </a:rPr>
                        <a:t>处理机调度与死锁</a:t>
                      </a:r>
                      <a:endParaRPr lang="en-US" altLang="en-US" sz="2000" b="1" dirty="0">
                        <a:solidFill>
                          <a:schemeClr val="bg1"/>
                        </a:solidFill>
                        <a:latin typeface="微软雅黑 (正文)"/>
                        <a:ea typeface="华文楷体" panose="02010600040101010101" charset="-122"/>
                        <a:cs typeface="华文楷体" panose="02010600040101010101" charset="-122"/>
                      </a:endParaRPr>
                    </a:p>
                  </a:txBody>
                  <a:tcPr marL="98738" marR="98738" marT="0" marB="0" anchor="ctr">
                    <a:solidFill>
                      <a:schemeClr val="accent2"/>
                    </a:solidFill>
                  </a:tcPr>
                </a:tc>
                <a:extLst>
                  <a:ext uri="{0D108BD9-81ED-4DB2-BD59-A6C34878D82A}">
                    <a16:rowId xmlns:a16="http://schemas.microsoft.com/office/drawing/2014/main" val="10002"/>
                  </a:ext>
                </a:extLst>
              </a:tr>
              <a:tr h="399121">
                <a:tc>
                  <a:txBody>
                    <a:bodyPr/>
                    <a:lstStyle/>
                    <a:p>
                      <a:pPr marL="71755" indent="0" algn="ctr">
                        <a:lnSpc>
                          <a:spcPct val="100000"/>
                        </a:lnSpc>
                        <a:spcBef>
                          <a:spcPts val="300"/>
                        </a:spcBef>
                        <a:spcAft>
                          <a:spcPts val="300"/>
                        </a:spcAft>
                        <a:buNone/>
                      </a:pPr>
                      <a:r>
                        <a:rPr lang="en-US" sz="2000" dirty="0">
                          <a:latin typeface="微软雅黑 (正文)"/>
                        </a:rPr>
                        <a:t>第4章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a:latin typeface="微软雅黑 (正文)"/>
                        </a:rPr>
                        <a:t>进程同步</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3"/>
                  </a:ext>
                </a:extLst>
              </a:tr>
              <a:tr h="399121">
                <a:tc>
                  <a:txBody>
                    <a:bodyPr/>
                    <a:lstStyle/>
                    <a:p>
                      <a:pPr marL="71755" indent="0" algn="ctr">
                        <a:lnSpc>
                          <a:spcPct val="100000"/>
                        </a:lnSpc>
                        <a:spcBef>
                          <a:spcPts val="300"/>
                        </a:spcBef>
                        <a:spcAft>
                          <a:spcPts val="300"/>
                        </a:spcAft>
                        <a:buNone/>
                      </a:pPr>
                      <a:r>
                        <a:rPr lang="en-US" sz="2000">
                          <a:latin typeface="微软雅黑 (正文)"/>
                        </a:rPr>
                        <a:t>第5章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a:latin typeface="微软雅黑 (正文)"/>
                        </a:rPr>
                        <a:t>存储器管理</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4"/>
                  </a:ext>
                </a:extLst>
              </a:tr>
              <a:tr h="399121">
                <a:tc>
                  <a:txBody>
                    <a:bodyPr/>
                    <a:lstStyle/>
                    <a:p>
                      <a:pPr marL="71755" indent="0" algn="ctr">
                        <a:lnSpc>
                          <a:spcPct val="100000"/>
                        </a:lnSpc>
                        <a:spcBef>
                          <a:spcPts val="300"/>
                        </a:spcBef>
                        <a:spcAft>
                          <a:spcPts val="300"/>
                        </a:spcAft>
                        <a:buNone/>
                      </a:pPr>
                      <a:r>
                        <a:rPr lang="en-US" sz="2000" dirty="0">
                          <a:latin typeface="微软雅黑 (正文)"/>
                        </a:rPr>
                        <a:t>第6章</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dirty="0" err="1">
                          <a:latin typeface="微软雅黑 (正文)"/>
                        </a:rPr>
                        <a:t>虚拟存储器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5"/>
                  </a:ext>
                </a:extLst>
              </a:tr>
              <a:tr h="399121">
                <a:tc>
                  <a:txBody>
                    <a:bodyPr/>
                    <a:lstStyle/>
                    <a:p>
                      <a:pPr marL="71755" indent="0" algn="ctr">
                        <a:lnSpc>
                          <a:spcPct val="100000"/>
                        </a:lnSpc>
                        <a:spcBef>
                          <a:spcPts val="300"/>
                        </a:spcBef>
                        <a:spcAft>
                          <a:spcPts val="300"/>
                        </a:spcAft>
                        <a:buNone/>
                      </a:pPr>
                      <a:r>
                        <a:rPr lang="en-US" sz="2000">
                          <a:latin typeface="微软雅黑 (正文)"/>
                        </a:rPr>
                        <a:t>第7章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dirty="0" err="1">
                          <a:latin typeface="微软雅黑 (正文)"/>
                        </a:rPr>
                        <a:t>输入</a:t>
                      </a:r>
                      <a:r>
                        <a:rPr lang="en-US" sz="2000" dirty="0">
                          <a:latin typeface="微软雅黑 (正文)"/>
                        </a:rPr>
                        <a:t>/</a:t>
                      </a:r>
                      <a:r>
                        <a:rPr lang="en-US" sz="2000" dirty="0" err="1">
                          <a:latin typeface="微软雅黑 (正文)"/>
                        </a:rPr>
                        <a:t>输出系统</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6"/>
                  </a:ext>
                </a:extLst>
              </a:tr>
              <a:tr h="399121">
                <a:tc>
                  <a:txBody>
                    <a:bodyPr/>
                    <a:lstStyle/>
                    <a:p>
                      <a:pPr marL="71755" indent="0" algn="ctr">
                        <a:lnSpc>
                          <a:spcPct val="100000"/>
                        </a:lnSpc>
                        <a:spcBef>
                          <a:spcPts val="300"/>
                        </a:spcBef>
                        <a:spcAft>
                          <a:spcPts val="300"/>
                        </a:spcAft>
                        <a:buNone/>
                      </a:pPr>
                      <a:r>
                        <a:rPr lang="en-US" sz="2000">
                          <a:latin typeface="微软雅黑 (正文)"/>
                        </a:rPr>
                        <a:t>第8章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a:latin typeface="微软雅黑 (正文)"/>
                        </a:rPr>
                        <a:t>文件管理</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7"/>
                  </a:ext>
                </a:extLst>
              </a:tr>
              <a:tr h="399121">
                <a:tc>
                  <a:txBody>
                    <a:bodyPr/>
                    <a:lstStyle/>
                    <a:p>
                      <a:pPr marL="71755" indent="0" algn="ctr">
                        <a:lnSpc>
                          <a:spcPct val="100000"/>
                        </a:lnSpc>
                        <a:spcBef>
                          <a:spcPts val="300"/>
                        </a:spcBef>
                        <a:spcAft>
                          <a:spcPts val="300"/>
                        </a:spcAft>
                        <a:buNone/>
                      </a:pPr>
                      <a:r>
                        <a:rPr lang="en-US" sz="2000">
                          <a:latin typeface="微软雅黑 (正文)"/>
                        </a:rPr>
                        <a:t>第9章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a:latin typeface="微软雅黑 (正文)"/>
                        </a:rPr>
                        <a:t>磁盘存储器管理</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8"/>
                  </a:ext>
                </a:extLst>
              </a:tr>
              <a:tr h="399121">
                <a:tc>
                  <a:txBody>
                    <a:bodyPr/>
                    <a:lstStyle/>
                    <a:p>
                      <a:pPr marL="71755" indent="0" algn="ctr">
                        <a:lnSpc>
                          <a:spcPct val="100000"/>
                        </a:lnSpc>
                        <a:spcBef>
                          <a:spcPts val="300"/>
                        </a:spcBef>
                        <a:spcAft>
                          <a:spcPts val="300"/>
                        </a:spcAft>
                        <a:buNone/>
                      </a:pPr>
                      <a:r>
                        <a:rPr lang="en-US" sz="2000">
                          <a:latin typeface="微软雅黑 (正文)"/>
                        </a:rPr>
                        <a:t>第10章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dirty="0" err="1">
                          <a:latin typeface="微软雅黑 (正文)"/>
                        </a:rPr>
                        <a:t>多处理机操作系统</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09"/>
                  </a:ext>
                </a:extLst>
              </a:tr>
              <a:tr h="399121">
                <a:tc>
                  <a:txBody>
                    <a:bodyPr/>
                    <a:lstStyle/>
                    <a:p>
                      <a:pPr marL="71755" indent="0" algn="ctr">
                        <a:lnSpc>
                          <a:spcPct val="100000"/>
                        </a:lnSpc>
                        <a:spcBef>
                          <a:spcPts val="300"/>
                        </a:spcBef>
                        <a:spcAft>
                          <a:spcPts val="300"/>
                        </a:spcAft>
                        <a:buNone/>
                      </a:pPr>
                      <a:r>
                        <a:rPr lang="en-US" sz="2000">
                          <a:latin typeface="微软雅黑 (正文)"/>
                        </a:rPr>
                        <a:t>第11章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a:latin typeface="微软雅黑 (正文)"/>
                        </a:rPr>
                        <a:t>虚拟化和云计算</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10"/>
                  </a:ext>
                </a:extLst>
              </a:tr>
              <a:tr h="399121">
                <a:tc>
                  <a:txBody>
                    <a:bodyPr/>
                    <a:lstStyle/>
                    <a:p>
                      <a:pPr marL="71755" indent="0" algn="ctr">
                        <a:lnSpc>
                          <a:spcPct val="100000"/>
                        </a:lnSpc>
                        <a:spcBef>
                          <a:spcPts val="300"/>
                        </a:spcBef>
                        <a:spcAft>
                          <a:spcPts val="300"/>
                        </a:spcAft>
                        <a:buNone/>
                      </a:pPr>
                      <a:r>
                        <a:rPr lang="en-US" sz="2000">
                          <a:latin typeface="微软雅黑 (正文)"/>
                        </a:rPr>
                        <a:t>第12章</a:t>
                      </a:r>
                      <a:endParaRPr lang="en-US" altLang="en-US" sz="2000" b="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tc>
                  <a:txBody>
                    <a:bodyPr/>
                    <a:lstStyle/>
                    <a:p>
                      <a:pPr marL="71755" indent="0" algn="l">
                        <a:lnSpc>
                          <a:spcPct val="100000"/>
                        </a:lnSpc>
                        <a:spcBef>
                          <a:spcPts val="300"/>
                        </a:spcBef>
                        <a:spcAft>
                          <a:spcPts val="300"/>
                        </a:spcAft>
                        <a:buNone/>
                      </a:pPr>
                      <a:r>
                        <a:rPr lang="en-US" sz="2000" dirty="0" err="1">
                          <a:latin typeface="微软雅黑 (正文)"/>
                        </a:rPr>
                        <a:t>保护和安全</a:t>
                      </a:r>
                      <a:endParaRPr lang="en-US" altLang="en-US" sz="2000" b="0" dirty="0">
                        <a:solidFill>
                          <a:srgbClr val="000000"/>
                        </a:solidFill>
                        <a:latin typeface="微软雅黑 (正文)"/>
                        <a:ea typeface="华文楷体" panose="02010600040101010101" charset="-122"/>
                        <a:cs typeface="华文楷体" panose="02010600040101010101" charset="-122"/>
                      </a:endParaRPr>
                    </a:p>
                  </a:txBody>
                  <a:tcPr marL="98738" marR="98738" marT="0" marB="0" anchor="ctr"/>
                </a:tc>
                <a:extLst>
                  <a:ext uri="{0D108BD9-81ED-4DB2-BD59-A6C34878D82A}">
                    <a16:rowId xmlns:a16="http://schemas.microsoft.com/office/drawing/2014/main" val="10011"/>
                  </a:ext>
                </a:extLst>
              </a:tr>
            </a:tbl>
          </a:graphicData>
        </a:graphic>
      </p:graphicFrame>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sp>
        <p:nvSpPr>
          <p:cNvPr id="11" name="前凸带形 3"/>
          <p:cNvSpPr/>
          <p:nvPr/>
        </p:nvSpPr>
        <p:spPr>
          <a:xfrm>
            <a:off x="9445579" y="6097453"/>
            <a:ext cx="2503290" cy="557296"/>
          </a:xfrm>
          <a:prstGeom prst="ribbon">
            <a:avLst>
              <a:gd name="adj1" fmla="val 16667"/>
              <a:gd name="adj2" fmla="val 67555"/>
            </a:avLst>
          </a:prstGeom>
          <a:solidFill>
            <a:srgbClr val="00005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mn-ea"/>
              </a:rPr>
              <a:t>本章学习结束</a:t>
            </a:r>
          </a:p>
        </p:txBody>
      </p:sp>
      <p:pic>
        <p:nvPicPr>
          <p:cNvPr id="2" name="图片 1" descr="第3章 知识导图"/>
          <p:cNvPicPr>
            <a:picLocks noChangeAspect="1"/>
          </p:cNvPicPr>
          <p:nvPr/>
        </p:nvPicPr>
        <p:blipFill>
          <a:blip r:embed="rId4"/>
          <a:stretch>
            <a:fillRect/>
          </a:stretch>
        </p:blipFill>
        <p:spPr>
          <a:xfrm>
            <a:off x="4502785" y="1254760"/>
            <a:ext cx="7340600" cy="459867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第一次作业</a:t>
            </a:r>
          </a:p>
        </p:txBody>
      </p:sp>
      <p:sp>
        <p:nvSpPr>
          <p:cNvPr id="7" name="流程图: 预定义过程 6"/>
          <p:cNvSpPr/>
          <p:nvPr/>
        </p:nvSpPr>
        <p:spPr>
          <a:xfrm>
            <a:off x="1846580" y="1476409"/>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a:t>
            </a:r>
          </a:p>
        </p:txBody>
      </p:sp>
      <p:sp>
        <p:nvSpPr>
          <p:cNvPr id="8" name="立方体 7"/>
          <p:cNvSpPr/>
          <p:nvPr/>
        </p:nvSpPr>
        <p:spPr>
          <a:xfrm>
            <a:off x="1828800" y="5337844"/>
            <a:ext cx="776605" cy="776605"/>
          </a:xfrm>
          <a:prstGeom prst="cube">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23</a:t>
            </a:r>
          </a:p>
        </p:txBody>
      </p:sp>
      <p:sp>
        <p:nvSpPr>
          <p:cNvPr id="10" name="矩形 9"/>
          <p:cNvSpPr/>
          <p:nvPr/>
        </p:nvSpPr>
        <p:spPr>
          <a:xfrm>
            <a:off x="1414780" y="1233204"/>
            <a:ext cx="9288780" cy="25203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629947" y="1911657"/>
            <a:ext cx="553998" cy="1015663"/>
          </a:xfrm>
          <a:prstGeom prst="rect">
            <a:avLst/>
          </a:prstGeom>
          <a:noFill/>
        </p:spPr>
        <p:txBody>
          <a:bodyPr vert="eaVert" wrap="none" rtlCol="0">
            <a:spAutoFit/>
          </a:bodyPr>
          <a:lstStyle/>
          <a:p>
            <a:r>
              <a:rPr lang="zh-CN" altLang="en-US" sz="2400" dirty="0">
                <a:solidFill>
                  <a:schemeClr val="tx1"/>
                </a:solidFill>
                <a:latin typeface="+mn-ea"/>
              </a:rPr>
              <a:t>简答题</a:t>
            </a:r>
          </a:p>
        </p:txBody>
      </p:sp>
      <p:sp>
        <p:nvSpPr>
          <p:cNvPr id="12" name="矩形 11"/>
          <p:cNvSpPr/>
          <p:nvPr/>
        </p:nvSpPr>
        <p:spPr>
          <a:xfrm>
            <a:off x="1414780" y="3997994"/>
            <a:ext cx="9288780" cy="946800"/>
          </a:xfrm>
          <a:prstGeom prst="rect">
            <a:avLst/>
          </a:prstGeom>
          <a:noFill/>
          <a:ln>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612488" y="3875863"/>
            <a:ext cx="553998" cy="1015663"/>
          </a:xfrm>
          <a:prstGeom prst="rect">
            <a:avLst/>
          </a:prstGeom>
          <a:noFill/>
          <a:ln>
            <a:noFill/>
          </a:ln>
        </p:spPr>
        <p:txBody>
          <a:bodyPr vert="eaVert" wrap="none" rtlCol="0">
            <a:spAutoFit/>
          </a:bodyPr>
          <a:lstStyle/>
          <a:p>
            <a:r>
              <a:rPr lang="zh-CN" altLang="en-US" sz="2400" dirty="0">
                <a:solidFill>
                  <a:srgbClr val="7030A0"/>
                </a:solidFill>
                <a:latin typeface="+mn-ea"/>
              </a:rPr>
              <a:t>计算题</a:t>
            </a:r>
          </a:p>
        </p:txBody>
      </p:sp>
      <p:sp>
        <p:nvSpPr>
          <p:cNvPr id="14" name="矩形 13"/>
          <p:cNvSpPr/>
          <p:nvPr/>
        </p:nvSpPr>
        <p:spPr>
          <a:xfrm>
            <a:off x="1414780" y="5252754"/>
            <a:ext cx="9288780" cy="946150"/>
          </a:xfrm>
          <a:prstGeom prst="rect">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文本框 14"/>
          <p:cNvSpPr txBox="1"/>
          <p:nvPr/>
        </p:nvSpPr>
        <p:spPr>
          <a:xfrm>
            <a:off x="608522" y="4910220"/>
            <a:ext cx="553998" cy="1631216"/>
          </a:xfrm>
          <a:prstGeom prst="rect">
            <a:avLst/>
          </a:prstGeom>
          <a:noFill/>
        </p:spPr>
        <p:txBody>
          <a:bodyPr vert="eaVert" wrap="none" rtlCol="0">
            <a:spAutoFit/>
          </a:bodyPr>
          <a:lstStyle/>
          <a:p>
            <a:r>
              <a:rPr lang="zh-CN" altLang="en-US" sz="2400" dirty="0">
                <a:solidFill>
                  <a:srgbClr val="0000FF"/>
                </a:solidFill>
                <a:latin typeface="+mn-ea"/>
              </a:rPr>
              <a:t>综合应用题</a:t>
            </a:r>
          </a:p>
        </p:txBody>
      </p:sp>
      <p:sp>
        <p:nvSpPr>
          <p:cNvPr id="18" name="立方体 17"/>
          <p:cNvSpPr/>
          <p:nvPr/>
        </p:nvSpPr>
        <p:spPr>
          <a:xfrm>
            <a:off x="2930525" y="5337844"/>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24</a:t>
            </a:r>
          </a:p>
        </p:txBody>
      </p:sp>
      <p:sp>
        <p:nvSpPr>
          <p:cNvPr id="19" name="流程图: 预定义过程 18"/>
          <p:cNvSpPr/>
          <p:nvPr/>
        </p:nvSpPr>
        <p:spPr>
          <a:xfrm>
            <a:off x="2948305" y="1476409"/>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2</a:t>
            </a:r>
          </a:p>
        </p:txBody>
      </p:sp>
      <p:sp>
        <p:nvSpPr>
          <p:cNvPr id="21" name="流程图: 预定义过程 20"/>
          <p:cNvSpPr/>
          <p:nvPr/>
        </p:nvSpPr>
        <p:spPr>
          <a:xfrm>
            <a:off x="4050030"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3</a:t>
            </a:r>
          </a:p>
        </p:txBody>
      </p:sp>
      <p:sp>
        <p:nvSpPr>
          <p:cNvPr id="22" name="流程图: 预定义过程 21"/>
          <p:cNvSpPr/>
          <p:nvPr/>
        </p:nvSpPr>
        <p:spPr>
          <a:xfrm>
            <a:off x="5151755"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4</a:t>
            </a:r>
          </a:p>
        </p:txBody>
      </p:sp>
      <p:sp>
        <p:nvSpPr>
          <p:cNvPr id="23" name="流程图: 预定义过程 22"/>
          <p:cNvSpPr/>
          <p:nvPr/>
        </p:nvSpPr>
        <p:spPr>
          <a:xfrm>
            <a:off x="6253480"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5</a:t>
            </a:r>
          </a:p>
        </p:txBody>
      </p:sp>
      <p:sp>
        <p:nvSpPr>
          <p:cNvPr id="24" name="流程图: 预定义过程 23"/>
          <p:cNvSpPr/>
          <p:nvPr/>
        </p:nvSpPr>
        <p:spPr>
          <a:xfrm>
            <a:off x="7355205"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6</a:t>
            </a:r>
          </a:p>
        </p:txBody>
      </p:sp>
      <p:sp>
        <p:nvSpPr>
          <p:cNvPr id="25" name="流程图: 预定义过程 24"/>
          <p:cNvSpPr/>
          <p:nvPr/>
        </p:nvSpPr>
        <p:spPr>
          <a:xfrm>
            <a:off x="8456930"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7</a:t>
            </a:r>
          </a:p>
        </p:txBody>
      </p:sp>
      <p:sp>
        <p:nvSpPr>
          <p:cNvPr id="26" name="流程图: 预定义过程 25"/>
          <p:cNvSpPr/>
          <p:nvPr/>
        </p:nvSpPr>
        <p:spPr>
          <a:xfrm>
            <a:off x="9558655"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8</a:t>
            </a:r>
          </a:p>
        </p:txBody>
      </p:sp>
      <p:sp>
        <p:nvSpPr>
          <p:cNvPr id="27" name="流程图: 预定义过程 26"/>
          <p:cNvSpPr/>
          <p:nvPr/>
        </p:nvSpPr>
        <p:spPr>
          <a:xfrm>
            <a:off x="184658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9</a:t>
            </a:r>
          </a:p>
        </p:txBody>
      </p:sp>
      <p:sp>
        <p:nvSpPr>
          <p:cNvPr id="28" name="流程图: 预定义过程 27"/>
          <p:cNvSpPr/>
          <p:nvPr/>
        </p:nvSpPr>
        <p:spPr>
          <a:xfrm>
            <a:off x="294830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10</a:t>
            </a:r>
          </a:p>
        </p:txBody>
      </p:sp>
      <p:sp>
        <p:nvSpPr>
          <p:cNvPr id="29" name="流程图: 预定义过程 28"/>
          <p:cNvSpPr/>
          <p:nvPr/>
        </p:nvSpPr>
        <p:spPr>
          <a:xfrm>
            <a:off x="405003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11</a:t>
            </a:r>
          </a:p>
        </p:txBody>
      </p:sp>
      <p:sp>
        <p:nvSpPr>
          <p:cNvPr id="30" name="流程图: 预定义过程 29"/>
          <p:cNvSpPr/>
          <p:nvPr/>
        </p:nvSpPr>
        <p:spPr>
          <a:xfrm>
            <a:off x="515175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12</a:t>
            </a:r>
          </a:p>
        </p:txBody>
      </p:sp>
      <p:sp>
        <p:nvSpPr>
          <p:cNvPr id="31" name="流程图: 预定义过程 30"/>
          <p:cNvSpPr/>
          <p:nvPr/>
        </p:nvSpPr>
        <p:spPr>
          <a:xfrm>
            <a:off x="625348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13</a:t>
            </a:r>
          </a:p>
        </p:txBody>
      </p:sp>
      <p:sp>
        <p:nvSpPr>
          <p:cNvPr id="32" name="流程图: 预定义过程 31"/>
          <p:cNvSpPr/>
          <p:nvPr/>
        </p:nvSpPr>
        <p:spPr>
          <a:xfrm>
            <a:off x="735520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14</a:t>
            </a:r>
          </a:p>
        </p:txBody>
      </p:sp>
      <p:sp>
        <p:nvSpPr>
          <p:cNvPr id="33" name="流程图: 预定义过程 32"/>
          <p:cNvSpPr/>
          <p:nvPr/>
        </p:nvSpPr>
        <p:spPr>
          <a:xfrm>
            <a:off x="845693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15</a:t>
            </a:r>
          </a:p>
        </p:txBody>
      </p:sp>
      <p:sp>
        <p:nvSpPr>
          <p:cNvPr id="34" name="流程图: 预定义过程 33"/>
          <p:cNvSpPr/>
          <p:nvPr/>
        </p:nvSpPr>
        <p:spPr>
          <a:xfrm>
            <a:off x="955865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16</a:t>
            </a:r>
          </a:p>
        </p:txBody>
      </p:sp>
      <p:sp>
        <p:nvSpPr>
          <p:cNvPr id="35" name="流程图: 预定义过程 34"/>
          <p:cNvSpPr/>
          <p:nvPr/>
        </p:nvSpPr>
        <p:spPr>
          <a:xfrm>
            <a:off x="1846580" y="299278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17</a:t>
            </a:r>
          </a:p>
        </p:txBody>
      </p:sp>
      <p:sp>
        <p:nvSpPr>
          <p:cNvPr id="36" name="流程图: 预定义过程 35"/>
          <p:cNvSpPr/>
          <p:nvPr/>
        </p:nvSpPr>
        <p:spPr>
          <a:xfrm>
            <a:off x="2948305" y="299278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18</a:t>
            </a:r>
          </a:p>
        </p:txBody>
      </p:sp>
      <p:sp>
        <p:nvSpPr>
          <p:cNvPr id="43" name="文本框 42"/>
          <p:cNvSpPr txBox="1"/>
          <p:nvPr/>
        </p:nvSpPr>
        <p:spPr>
          <a:xfrm>
            <a:off x="11064240" y="2720343"/>
            <a:ext cx="553998" cy="2554545"/>
          </a:xfrm>
          <a:prstGeom prst="rect">
            <a:avLst/>
          </a:prstGeom>
          <a:noFill/>
        </p:spPr>
        <p:txBody>
          <a:bodyPr vert="eaVert" wrap="none" rtlCol="0">
            <a:spAutoFit/>
          </a:bodyPr>
          <a:lstStyle/>
          <a:p>
            <a:r>
              <a:rPr lang="zh-CN" altLang="en-US" sz="2400" b="1" dirty="0">
                <a:latin typeface="+mn-ea"/>
              </a:rPr>
              <a:t>标黄色为本次作业</a:t>
            </a:r>
          </a:p>
        </p:txBody>
      </p:sp>
      <p:sp>
        <p:nvSpPr>
          <p:cNvPr id="49" name="圆柱形 6"/>
          <p:cNvSpPr/>
          <p:nvPr/>
        </p:nvSpPr>
        <p:spPr>
          <a:xfrm>
            <a:off x="1797562" y="4117402"/>
            <a:ext cx="624348" cy="672739"/>
          </a:xfrm>
          <a:prstGeom prst="can">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mn-ea"/>
                <a:cs typeface="Times New Roman" panose="02020603050405020304" pitchFamily="18" charset="0"/>
              </a:rPr>
              <a:t>19</a:t>
            </a:r>
          </a:p>
        </p:txBody>
      </p:sp>
      <p:sp>
        <p:nvSpPr>
          <p:cNvPr id="50" name="圆柱形 13"/>
          <p:cNvSpPr/>
          <p:nvPr/>
        </p:nvSpPr>
        <p:spPr>
          <a:xfrm>
            <a:off x="2623856" y="4117402"/>
            <a:ext cx="624348" cy="672739"/>
          </a:xfrm>
          <a:prstGeom prst="can">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mn-ea"/>
                <a:cs typeface="Times New Roman" panose="02020603050405020304" pitchFamily="18" charset="0"/>
              </a:rPr>
              <a:t>20</a:t>
            </a:r>
          </a:p>
        </p:txBody>
      </p:sp>
      <p:sp>
        <p:nvSpPr>
          <p:cNvPr id="51" name="圆柱形 2"/>
          <p:cNvSpPr/>
          <p:nvPr/>
        </p:nvSpPr>
        <p:spPr>
          <a:xfrm>
            <a:off x="3449832" y="4112322"/>
            <a:ext cx="624348" cy="672739"/>
          </a:xfrm>
          <a:prstGeom prst="can">
            <a:avLst/>
          </a:prstGeom>
          <a:noFill/>
          <a:ln>
            <a:solidFill>
              <a:srgbClr val="7030A0"/>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7030A0"/>
                </a:solidFill>
                <a:latin typeface="+mn-ea"/>
                <a:cs typeface="Times New Roman" panose="02020603050405020304" pitchFamily="18" charset="0"/>
              </a:rPr>
              <a:t>21</a:t>
            </a:r>
          </a:p>
        </p:txBody>
      </p:sp>
      <p:sp>
        <p:nvSpPr>
          <p:cNvPr id="52" name="圆柱形 3"/>
          <p:cNvSpPr/>
          <p:nvPr/>
        </p:nvSpPr>
        <p:spPr>
          <a:xfrm>
            <a:off x="4276126" y="4112322"/>
            <a:ext cx="624348" cy="672739"/>
          </a:xfrm>
          <a:prstGeom prst="can">
            <a:avLst/>
          </a:prstGeom>
          <a:noFill/>
          <a:ln>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7030A0"/>
                </a:solidFill>
                <a:latin typeface="+mn-ea"/>
                <a:cs typeface="Times New Roman" panose="02020603050405020304" pitchFamily="18" charset="0"/>
              </a:rPr>
              <a:t>22</a:t>
            </a:r>
          </a:p>
        </p:txBody>
      </p:sp>
      <p:sp>
        <p:nvSpPr>
          <p:cNvPr id="53" name="立方体 52"/>
          <p:cNvSpPr/>
          <p:nvPr/>
        </p:nvSpPr>
        <p:spPr>
          <a:xfrm>
            <a:off x="3937965" y="5337526"/>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1C51A57-30DB-744A-115E-824A5F3D1FC5}"/>
              </a:ext>
            </a:extLst>
          </p:cNvPr>
          <p:cNvSpPr>
            <a:spLocks noChangeArrowheads="1"/>
          </p:cNvSpPr>
          <p:nvPr/>
        </p:nvSpPr>
        <p:spPr bwMode="auto">
          <a:xfrm>
            <a:off x="2342123" y="1012508"/>
            <a:ext cx="8763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215383"/>
              </a:buClr>
              <a:buSzPct val="95000"/>
              <a:buFont typeface="Wingdings" panose="05000000000000000000" pitchFamily="2" charset="2"/>
              <a:buChar char="§"/>
              <a:defRPr sz="3200" b="1">
                <a:solidFill>
                  <a:schemeClr val="tx1"/>
                </a:solidFill>
                <a:latin typeface="Arial" panose="020B0604020202020204" pitchFamily="34" charset="0"/>
              </a:defRPr>
            </a:lvl1pPr>
            <a:lvl2pPr marL="742950" indent="-285750">
              <a:spcBef>
                <a:spcPct val="20000"/>
              </a:spcBef>
              <a:buClr>
                <a:srgbClr val="215383"/>
              </a:buClr>
              <a:buSzPct val="95000"/>
              <a:buFont typeface="Wingdings" panose="05000000000000000000" pitchFamily="2" charset="2"/>
              <a:buChar char="§"/>
              <a:defRPr sz="2800" b="1">
                <a:solidFill>
                  <a:srgbClr val="0070C0"/>
                </a:solidFill>
                <a:latin typeface="Arial" panose="020B0604020202020204" pitchFamily="34" charset="0"/>
              </a:defRPr>
            </a:lvl2pPr>
            <a:lvl3pPr marL="1143000" indent="-228600">
              <a:spcBef>
                <a:spcPct val="20000"/>
              </a:spcBef>
              <a:buClr>
                <a:srgbClr val="215383"/>
              </a:buClr>
              <a:buSzPct val="95000"/>
              <a:buFont typeface="Wingdings" panose="05000000000000000000" pitchFamily="2" charset="2"/>
              <a:buChar char="§"/>
              <a:defRPr sz="2400" b="1">
                <a:solidFill>
                  <a:srgbClr val="00B050"/>
                </a:solidFill>
                <a:latin typeface="Arial" panose="020B0604020202020204" pitchFamily="34" charset="0"/>
              </a:defRPr>
            </a:lvl3pPr>
            <a:lvl4pPr marL="1600200" indent="-228600">
              <a:spcBef>
                <a:spcPct val="20000"/>
              </a:spcBef>
              <a:buClr>
                <a:srgbClr val="215383"/>
              </a:buClr>
              <a:buSzPct val="95000"/>
              <a:buFont typeface="Wingdings" panose="05000000000000000000" pitchFamily="2" charset="2"/>
              <a:buChar char="§"/>
              <a:defRPr sz="1600" b="1">
                <a:solidFill>
                  <a:schemeClr val="tx1"/>
                </a:solidFill>
                <a:latin typeface="Arial" panose="020B0604020202020204" pitchFamily="34" charset="0"/>
              </a:defRPr>
            </a:lvl4pPr>
            <a:lvl5pPr marL="2057400" indent="-228600">
              <a:spcBef>
                <a:spcPct val="20000"/>
              </a:spcBef>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215383"/>
              </a:buClr>
              <a:buSzPct val="95000"/>
              <a:buFont typeface="Wingdings" panose="05000000000000000000" pitchFamily="2" charset="2"/>
              <a:buChar char="§"/>
              <a:defRPr sz="1400" b="1">
                <a:solidFill>
                  <a:schemeClr val="tx1"/>
                </a:solidFill>
                <a:latin typeface="Arial" panose="020B0604020202020204" pitchFamily="34" charset="0"/>
              </a:defRPr>
            </a:lvl9pPr>
          </a:lstStyle>
          <a:p>
            <a:pPr eaLnBrk="1" hangingPunct="1">
              <a:spcBef>
                <a:spcPct val="10000"/>
              </a:spcBef>
              <a:buClrTx/>
              <a:buSzTx/>
              <a:buFontTx/>
              <a:buNone/>
            </a:pPr>
            <a:r>
              <a:rPr kumimoji="1" lang="zh-CN" altLang="en-US" sz="2400" dirty="0">
                <a:latin typeface="Times New Roman" panose="02020603050405020304" pitchFamily="18" charset="0"/>
              </a:rPr>
              <a:t>     </a:t>
            </a:r>
          </a:p>
          <a:p>
            <a:pPr eaLnBrk="1" hangingPunct="1">
              <a:spcBef>
                <a:spcPct val="10000"/>
              </a:spcBef>
              <a:buClrTx/>
              <a:buSzTx/>
              <a:buFontTx/>
              <a:buNone/>
            </a:pPr>
            <a:r>
              <a:rPr kumimoji="1" lang="zh-CN" altLang="en-US" sz="2400" dirty="0">
                <a:latin typeface="Times New Roman" panose="02020603050405020304" pitchFamily="18" charset="0"/>
              </a:rPr>
              <a:t>                进程</a:t>
            </a:r>
            <a:r>
              <a:rPr kumimoji="1" lang="en-US" altLang="zh-CN" sz="2400" dirty="0">
                <a:latin typeface="Times New Roman" panose="02020603050405020304" pitchFamily="18" charset="0"/>
              </a:rPr>
              <a:t>P                           </a:t>
            </a:r>
            <a:r>
              <a:rPr kumimoji="1" lang="zh-CN" altLang="en-US" sz="2400" dirty="0">
                <a:latin typeface="Times New Roman" panose="02020603050405020304" pitchFamily="18" charset="0"/>
              </a:rPr>
              <a:t>进程</a:t>
            </a:r>
            <a:r>
              <a:rPr kumimoji="1" lang="en-US" altLang="zh-CN" sz="2400" dirty="0">
                <a:latin typeface="Times New Roman" panose="02020603050405020304" pitchFamily="18" charset="0"/>
              </a:rPr>
              <a:t>Q</a:t>
            </a:r>
          </a:p>
          <a:p>
            <a:pPr eaLnBrk="1" hangingPunct="1">
              <a:spcBef>
                <a:spcPct val="10000"/>
              </a:spcBef>
              <a:buClrTx/>
              <a:buSzTx/>
              <a:buFontTx/>
              <a:buNone/>
            </a:pPr>
            <a:endParaRPr kumimoji="1" lang="en-US" altLang="zh-CN" sz="2400" dirty="0">
              <a:latin typeface="Times New Roman" panose="02020603050405020304" pitchFamily="18" charset="0"/>
            </a:endParaRPr>
          </a:p>
          <a:p>
            <a:pPr eaLnBrk="1" hangingPunct="1">
              <a:spcBef>
                <a:spcPct val="10000"/>
              </a:spcBef>
              <a:buClrTx/>
              <a:buSzTx/>
              <a:buFontTx/>
              <a:buNone/>
            </a:pPr>
            <a:r>
              <a:rPr kumimoji="1" lang="en-US" altLang="zh-CN" sz="2400" dirty="0">
                <a:latin typeface="Times New Roman" panose="02020603050405020304" pitchFamily="18" charset="0"/>
              </a:rPr>
              <a:t>                     :                                       :</a:t>
            </a:r>
          </a:p>
          <a:p>
            <a:pPr eaLnBrk="1" hangingPunct="1">
              <a:spcBef>
                <a:spcPct val="10000"/>
              </a:spcBef>
              <a:buClrTx/>
              <a:buSz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请求读卡机              请求打印机</a:t>
            </a:r>
          </a:p>
          <a:p>
            <a:pPr eaLnBrk="1" hangingPunct="1">
              <a:spcBef>
                <a:spcPct val="10000"/>
              </a:spcBef>
              <a:buClrTx/>
              <a:buSzTx/>
              <a:buFontTx/>
              <a:buNone/>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 </a:t>
            </a:r>
          </a:p>
          <a:p>
            <a:pPr eaLnBrk="1" hangingPunct="1">
              <a:spcBef>
                <a:spcPct val="10000"/>
              </a:spcBef>
              <a:buClrTx/>
              <a:buSz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请求打印机               请求读卡机                      </a:t>
            </a:r>
          </a:p>
          <a:p>
            <a:pPr eaLnBrk="1" hangingPunct="1">
              <a:spcBef>
                <a:spcPct val="10000"/>
              </a:spcBef>
              <a:buClrTx/>
              <a:buSzTx/>
              <a:buFontTx/>
              <a:buNone/>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p>
          <a:p>
            <a:pPr eaLnBrk="1" hangingPunct="1">
              <a:spcBef>
                <a:spcPct val="10000"/>
              </a:spcBef>
              <a:buClrTx/>
              <a:buSz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释放读卡机               释放读卡机</a:t>
            </a:r>
          </a:p>
          <a:p>
            <a:pPr eaLnBrk="1" hangingPunct="1">
              <a:spcBef>
                <a:spcPct val="10000"/>
              </a:spcBef>
              <a:buClrTx/>
              <a:buSzTx/>
              <a:buFontTx/>
              <a:buNone/>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p>
          <a:p>
            <a:pPr eaLnBrk="1" hangingPunct="1">
              <a:spcBef>
                <a:spcPct val="10000"/>
              </a:spcBef>
              <a:buClrTx/>
              <a:buSz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释放打印机               释放打印机</a:t>
            </a:r>
          </a:p>
          <a:p>
            <a:pPr eaLnBrk="1" hangingPunct="1">
              <a:spcBef>
                <a:spcPct val="10000"/>
              </a:spcBef>
              <a:buClrTx/>
              <a:buSzTx/>
              <a:buFontTx/>
              <a:buNone/>
            </a:pPr>
            <a:r>
              <a:rPr kumimoji="1" lang="zh-CN" altLang="en-US" sz="2400" dirty="0">
                <a:latin typeface="Times New Roman" panose="02020603050405020304" pitchFamily="18" charset="0"/>
              </a:rPr>
              <a:t>                     </a:t>
            </a:r>
            <a:r>
              <a:rPr kumimoji="1" lang="en-US" altLang="zh-CN" sz="2400" dirty="0">
                <a:latin typeface="Times New Roman" panose="02020603050405020304" pitchFamily="18" charset="0"/>
              </a:rPr>
              <a:t>:                                       :</a:t>
            </a:r>
          </a:p>
        </p:txBody>
      </p:sp>
      <p:sp>
        <p:nvSpPr>
          <p:cNvPr id="3" name="标题 1">
            <a:extLst>
              <a:ext uri="{FF2B5EF4-FFF2-40B4-BE49-F238E27FC236}">
                <a16:creationId xmlns:a16="http://schemas.microsoft.com/office/drawing/2014/main" id="{CDBB5E2A-6C9F-4030-F3CB-D79C0EE5C3D7}"/>
              </a:ext>
            </a:extLst>
          </p:cNvPr>
          <p:cNvSpPr txBox="1">
            <a:spLocks noChangeArrowheads="1"/>
          </p:cNvSpPr>
          <p:nvPr/>
        </p:nvSpPr>
        <p:spPr>
          <a:xfrm>
            <a:off x="705985" y="155940"/>
            <a:ext cx="10969200" cy="705600"/>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solidFill>
                  <a:schemeClr val="bg1"/>
                </a:solidFill>
                <a:latin typeface="+mn-ea"/>
                <a:ea typeface="+mn-ea"/>
              </a:rPr>
              <a:t>死锁实例二</a:t>
            </a:r>
            <a:r>
              <a:rPr lang="en-US" altLang="zh-CN" dirty="0">
                <a:solidFill>
                  <a:schemeClr val="bg1"/>
                </a:solidFill>
                <a:latin typeface="+mn-ea"/>
                <a:ea typeface="+mn-ea"/>
              </a:rPr>
              <a:t>:</a:t>
            </a:r>
            <a:endParaRPr lang="zh-CN" altLang="en-US" dirty="0">
              <a:solidFill>
                <a:schemeClr val="bg1"/>
              </a:solidFill>
              <a:latin typeface="+mn-ea"/>
              <a:ea typeface="+mn-ea"/>
            </a:endParaRPr>
          </a:p>
        </p:txBody>
      </p:sp>
    </p:spTree>
    <p:extLst>
      <p:ext uri="{BB962C8B-B14F-4D97-AF65-F5344CB8AC3E}">
        <p14:creationId xmlns:p14="http://schemas.microsoft.com/office/powerpoint/2010/main" val="3543932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第二次作业</a:t>
            </a:r>
          </a:p>
        </p:txBody>
      </p:sp>
      <p:sp>
        <p:nvSpPr>
          <p:cNvPr id="7" name="流程图: 预定义过程 6"/>
          <p:cNvSpPr/>
          <p:nvPr/>
        </p:nvSpPr>
        <p:spPr>
          <a:xfrm>
            <a:off x="1846580" y="1476409"/>
            <a:ext cx="741045" cy="512445"/>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a:t>
            </a:r>
          </a:p>
        </p:txBody>
      </p:sp>
      <p:sp>
        <p:nvSpPr>
          <p:cNvPr id="8" name="立方体 7"/>
          <p:cNvSpPr/>
          <p:nvPr/>
        </p:nvSpPr>
        <p:spPr>
          <a:xfrm>
            <a:off x="1828800" y="5337844"/>
            <a:ext cx="776605" cy="776605"/>
          </a:xfrm>
          <a:prstGeom prst="cub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23</a:t>
            </a:r>
          </a:p>
        </p:txBody>
      </p:sp>
      <p:sp>
        <p:nvSpPr>
          <p:cNvPr id="10" name="矩形 9"/>
          <p:cNvSpPr/>
          <p:nvPr/>
        </p:nvSpPr>
        <p:spPr>
          <a:xfrm>
            <a:off x="1414780" y="1233204"/>
            <a:ext cx="9288780" cy="25203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629947" y="1911657"/>
            <a:ext cx="553998" cy="1015663"/>
          </a:xfrm>
          <a:prstGeom prst="rect">
            <a:avLst/>
          </a:prstGeom>
          <a:noFill/>
        </p:spPr>
        <p:txBody>
          <a:bodyPr vert="eaVert" wrap="none" rtlCol="0">
            <a:spAutoFit/>
          </a:bodyPr>
          <a:lstStyle/>
          <a:p>
            <a:r>
              <a:rPr lang="zh-CN" altLang="en-US" sz="2400" dirty="0">
                <a:solidFill>
                  <a:schemeClr val="tx1"/>
                </a:solidFill>
                <a:latin typeface="+mn-ea"/>
              </a:rPr>
              <a:t>简答题</a:t>
            </a:r>
          </a:p>
        </p:txBody>
      </p:sp>
      <p:sp>
        <p:nvSpPr>
          <p:cNvPr id="12" name="矩形 11"/>
          <p:cNvSpPr/>
          <p:nvPr/>
        </p:nvSpPr>
        <p:spPr>
          <a:xfrm>
            <a:off x="1414780" y="3997994"/>
            <a:ext cx="9288780" cy="946800"/>
          </a:xfrm>
          <a:prstGeom prst="rect">
            <a:avLst/>
          </a:prstGeom>
          <a:noFill/>
          <a:ln>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030A0"/>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612488" y="3875863"/>
            <a:ext cx="553998" cy="1015663"/>
          </a:xfrm>
          <a:prstGeom prst="rect">
            <a:avLst/>
          </a:prstGeom>
          <a:noFill/>
          <a:ln>
            <a:noFill/>
          </a:ln>
        </p:spPr>
        <p:txBody>
          <a:bodyPr vert="eaVert" wrap="none" rtlCol="0">
            <a:spAutoFit/>
          </a:bodyPr>
          <a:lstStyle/>
          <a:p>
            <a:r>
              <a:rPr lang="zh-CN" altLang="en-US" sz="2400" dirty="0">
                <a:solidFill>
                  <a:srgbClr val="7030A0"/>
                </a:solidFill>
                <a:latin typeface="+mn-ea"/>
              </a:rPr>
              <a:t>计算题</a:t>
            </a:r>
          </a:p>
        </p:txBody>
      </p:sp>
      <p:sp>
        <p:nvSpPr>
          <p:cNvPr id="14" name="矩形 13"/>
          <p:cNvSpPr/>
          <p:nvPr/>
        </p:nvSpPr>
        <p:spPr>
          <a:xfrm>
            <a:off x="1414780" y="5252754"/>
            <a:ext cx="9288780" cy="946150"/>
          </a:xfrm>
          <a:prstGeom prst="rect">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文本框 14"/>
          <p:cNvSpPr txBox="1"/>
          <p:nvPr/>
        </p:nvSpPr>
        <p:spPr>
          <a:xfrm>
            <a:off x="608522" y="4910220"/>
            <a:ext cx="553998" cy="1631216"/>
          </a:xfrm>
          <a:prstGeom prst="rect">
            <a:avLst/>
          </a:prstGeom>
          <a:noFill/>
        </p:spPr>
        <p:txBody>
          <a:bodyPr vert="eaVert" wrap="none" rtlCol="0">
            <a:spAutoFit/>
          </a:bodyPr>
          <a:lstStyle/>
          <a:p>
            <a:r>
              <a:rPr lang="zh-CN" altLang="en-US" sz="2400" dirty="0">
                <a:solidFill>
                  <a:srgbClr val="0000FF"/>
                </a:solidFill>
                <a:latin typeface="+mn-ea"/>
              </a:rPr>
              <a:t>综合应用题</a:t>
            </a:r>
          </a:p>
        </p:txBody>
      </p:sp>
      <p:sp>
        <p:nvSpPr>
          <p:cNvPr id="18" name="立方体 17"/>
          <p:cNvSpPr/>
          <p:nvPr/>
        </p:nvSpPr>
        <p:spPr>
          <a:xfrm>
            <a:off x="2930525" y="5337844"/>
            <a:ext cx="776605" cy="776605"/>
          </a:xfrm>
          <a:prstGeom prst="cube">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24</a:t>
            </a:r>
          </a:p>
        </p:txBody>
      </p:sp>
      <p:sp>
        <p:nvSpPr>
          <p:cNvPr id="19" name="流程图: 预定义过程 18"/>
          <p:cNvSpPr/>
          <p:nvPr/>
        </p:nvSpPr>
        <p:spPr>
          <a:xfrm>
            <a:off x="2948305" y="1476409"/>
            <a:ext cx="741045" cy="512445"/>
          </a:xfrm>
          <a:prstGeom prst="flowChartPredefined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2</a:t>
            </a:r>
          </a:p>
        </p:txBody>
      </p:sp>
      <p:sp>
        <p:nvSpPr>
          <p:cNvPr id="21" name="流程图: 预定义过程 20"/>
          <p:cNvSpPr/>
          <p:nvPr/>
        </p:nvSpPr>
        <p:spPr>
          <a:xfrm>
            <a:off x="4050030" y="1476409"/>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3</a:t>
            </a:r>
          </a:p>
        </p:txBody>
      </p:sp>
      <p:sp>
        <p:nvSpPr>
          <p:cNvPr id="22" name="流程图: 预定义过程 21"/>
          <p:cNvSpPr/>
          <p:nvPr/>
        </p:nvSpPr>
        <p:spPr>
          <a:xfrm>
            <a:off x="5151755" y="1476409"/>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4</a:t>
            </a:r>
          </a:p>
        </p:txBody>
      </p:sp>
      <p:sp>
        <p:nvSpPr>
          <p:cNvPr id="23" name="流程图: 预定义过程 22"/>
          <p:cNvSpPr/>
          <p:nvPr/>
        </p:nvSpPr>
        <p:spPr>
          <a:xfrm>
            <a:off x="6253480" y="1476409"/>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5</a:t>
            </a:r>
          </a:p>
        </p:txBody>
      </p:sp>
      <p:sp>
        <p:nvSpPr>
          <p:cNvPr id="24" name="流程图: 预定义过程 23"/>
          <p:cNvSpPr/>
          <p:nvPr/>
        </p:nvSpPr>
        <p:spPr>
          <a:xfrm>
            <a:off x="7355205"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6</a:t>
            </a:r>
          </a:p>
        </p:txBody>
      </p:sp>
      <p:sp>
        <p:nvSpPr>
          <p:cNvPr id="25" name="流程图: 预定义过程 24"/>
          <p:cNvSpPr/>
          <p:nvPr/>
        </p:nvSpPr>
        <p:spPr>
          <a:xfrm>
            <a:off x="8456930"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7</a:t>
            </a:r>
          </a:p>
        </p:txBody>
      </p:sp>
      <p:sp>
        <p:nvSpPr>
          <p:cNvPr id="26" name="流程图: 预定义过程 25"/>
          <p:cNvSpPr/>
          <p:nvPr/>
        </p:nvSpPr>
        <p:spPr>
          <a:xfrm>
            <a:off x="9558655" y="147640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8</a:t>
            </a:r>
          </a:p>
        </p:txBody>
      </p:sp>
      <p:sp>
        <p:nvSpPr>
          <p:cNvPr id="27" name="流程图: 预定义过程 26"/>
          <p:cNvSpPr/>
          <p:nvPr/>
        </p:nvSpPr>
        <p:spPr>
          <a:xfrm>
            <a:off x="184658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9</a:t>
            </a:r>
          </a:p>
        </p:txBody>
      </p:sp>
      <p:sp>
        <p:nvSpPr>
          <p:cNvPr id="28" name="流程图: 预定义过程 27"/>
          <p:cNvSpPr/>
          <p:nvPr/>
        </p:nvSpPr>
        <p:spPr>
          <a:xfrm>
            <a:off x="294830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10</a:t>
            </a:r>
          </a:p>
        </p:txBody>
      </p:sp>
      <p:sp>
        <p:nvSpPr>
          <p:cNvPr id="29" name="流程图: 预定义过程 28"/>
          <p:cNvSpPr/>
          <p:nvPr/>
        </p:nvSpPr>
        <p:spPr>
          <a:xfrm>
            <a:off x="405003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11</a:t>
            </a:r>
          </a:p>
        </p:txBody>
      </p:sp>
      <p:sp>
        <p:nvSpPr>
          <p:cNvPr id="30" name="流程图: 预定义过程 29"/>
          <p:cNvSpPr/>
          <p:nvPr/>
        </p:nvSpPr>
        <p:spPr>
          <a:xfrm>
            <a:off x="515175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12</a:t>
            </a:r>
          </a:p>
        </p:txBody>
      </p:sp>
      <p:sp>
        <p:nvSpPr>
          <p:cNvPr id="31" name="流程图: 预定义过程 30"/>
          <p:cNvSpPr/>
          <p:nvPr/>
        </p:nvSpPr>
        <p:spPr>
          <a:xfrm>
            <a:off x="625348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13</a:t>
            </a:r>
          </a:p>
        </p:txBody>
      </p:sp>
      <p:sp>
        <p:nvSpPr>
          <p:cNvPr id="32" name="流程图: 预定义过程 31"/>
          <p:cNvSpPr/>
          <p:nvPr/>
        </p:nvSpPr>
        <p:spPr>
          <a:xfrm>
            <a:off x="735520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14</a:t>
            </a:r>
          </a:p>
        </p:txBody>
      </p:sp>
      <p:sp>
        <p:nvSpPr>
          <p:cNvPr id="33" name="流程图: 预定义过程 32"/>
          <p:cNvSpPr/>
          <p:nvPr/>
        </p:nvSpPr>
        <p:spPr>
          <a:xfrm>
            <a:off x="8456930"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15</a:t>
            </a:r>
          </a:p>
        </p:txBody>
      </p:sp>
      <p:sp>
        <p:nvSpPr>
          <p:cNvPr id="34" name="流程图: 预定义过程 33"/>
          <p:cNvSpPr/>
          <p:nvPr/>
        </p:nvSpPr>
        <p:spPr>
          <a:xfrm>
            <a:off x="9558655" y="2237774"/>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16</a:t>
            </a:r>
          </a:p>
        </p:txBody>
      </p:sp>
      <p:sp>
        <p:nvSpPr>
          <p:cNvPr id="35" name="流程图: 预定义过程 34"/>
          <p:cNvSpPr/>
          <p:nvPr/>
        </p:nvSpPr>
        <p:spPr>
          <a:xfrm>
            <a:off x="1846580" y="299278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17</a:t>
            </a:r>
          </a:p>
        </p:txBody>
      </p:sp>
      <p:sp>
        <p:nvSpPr>
          <p:cNvPr id="36" name="流程图: 预定义过程 35"/>
          <p:cNvSpPr/>
          <p:nvPr/>
        </p:nvSpPr>
        <p:spPr>
          <a:xfrm>
            <a:off x="2948305" y="2992789"/>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18</a:t>
            </a:r>
          </a:p>
        </p:txBody>
      </p:sp>
      <p:sp>
        <p:nvSpPr>
          <p:cNvPr id="43" name="文本框 42"/>
          <p:cNvSpPr txBox="1"/>
          <p:nvPr/>
        </p:nvSpPr>
        <p:spPr>
          <a:xfrm>
            <a:off x="11064240" y="2720343"/>
            <a:ext cx="553998" cy="2554545"/>
          </a:xfrm>
          <a:prstGeom prst="rect">
            <a:avLst/>
          </a:prstGeom>
          <a:noFill/>
        </p:spPr>
        <p:txBody>
          <a:bodyPr vert="eaVert" wrap="none" rtlCol="0">
            <a:spAutoFit/>
          </a:bodyPr>
          <a:lstStyle/>
          <a:p>
            <a:r>
              <a:rPr lang="zh-CN" altLang="en-US" sz="2400" b="1" dirty="0">
                <a:latin typeface="+mn-ea"/>
              </a:rPr>
              <a:t>标黄色为本次作业</a:t>
            </a:r>
          </a:p>
        </p:txBody>
      </p:sp>
      <p:sp>
        <p:nvSpPr>
          <p:cNvPr id="49" name="圆柱形 6"/>
          <p:cNvSpPr/>
          <p:nvPr/>
        </p:nvSpPr>
        <p:spPr>
          <a:xfrm>
            <a:off x="1797562" y="4117402"/>
            <a:ext cx="624348" cy="672739"/>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mn-ea"/>
                <a:cs typeface="Times New Roman" panose="02020603050405020304" pitchFamily="18" charset="0"/>
              </a:rPr>
              <a:t>19</a:t>
            </a:r>
          </a:p>
        </p:txBody>
      </p:sp>
      <p:sp>
        <p:nvSpPr>
          <p:cNvPr id="50" name="圆柱形 13"/>
          <p:cNvSpPr/>
          <p:nvPr/>
        </p:nvSpPr>
        <p:spPr>
          <a:xfrm>
            <a:off x="2623856" y="4117402"/>
            <a:ext cx="624348" cy="672739"/>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mn-ea"/>
                <a:cs typeface="Times New Roman" panose="02020603050405020304" pitchFamily="18" charset="0"/>
              </a:rPr>
              <a:t>20</a:t>
            </a:r>
          </a:p>
        </p:txBody>
      </p:sp>
      <p:sp>
        <p:nvSpPr>
          <p:cNvPr id="51" name="圆柱形 2"/>
          <p:cNvSpPr/>
          <p:nvPr/>
        </p:nvSpPr>
        <p:spPr>
          <a:xfrm>
            <a:off x="3449832" y="4112322"/>
            <a:ext cx="624348" cy="672739"/>
          </a:xfrm>
          <a:prstGeom prst="can">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7030A0"/>
                </a:solidFill>
                <a:latin typeface="+mn-ea"/>
                <a:cs typeface="Times New Roman" panose="02020603050405020304" pitchFamily="18" charset="0"/>
              </a:rPr>
              <a:t>21</a:t>
            </a:r>
          </a:p>
        </p:txBody>
      </p:sp>
      <p:sp>
        <p:nvSpPr>
          <p:cNvPr id="52" name="圆柱形 3"/>
          <p:cNvSpPr/>
          <p:nvPr/>
        </p:nvSpPr>
        <p:spPr>
          <a:xfrm>
            <a:off x="4276126" y="4112322"/>
            <a:ext cx="624348" cy="672739"/>
          </a:xfrm>
          <a:prstGeom prst="can">
            <a:avLst/>
          </a:prstGeom>
          <a:noFill/>
          <a:ln>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7030A0"/>
                </a:solidFill>
                <a:latin typeface="+mn-ea"/>
                <a:cs typeface="Times New Roman" panose="02020603050405020304" pitchFamily="18" charset="0"/>
              </a:rPr>
              <a:t>22</a:t>
            </a:r>
          </a:p>
        </p:txBody>
      </p:sp>
      <p:sp>
        <p:nvSpPr>
          <p:cNvPr id="53" name="立方体 52"/>
          <p:cNvSpPr/>
          <p:nvPr/>
        </p:nvSpPr>
        <p:spPr>
          <a:xfrm>
            <a:off x="3937965" y="5337526"/>
            <a:ext cx="776605" cy="776605"/>
          </a:xfrm>
          <a:prstGeom prst="cube">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资源问题</a:t>
            </a:r>
          </a:p>
        </p:txBody>
      </p:sp>
      <p:grpSp>
        <p:nvGrpSpPr>
          <p:cNvPr id="571" name="iṡļiḓe"/>
          <p:cNvGrpSpPr/>
          <p:nvPr/>
        </p:nvGrpSpPr>
        <p:grpSpPr>
          <a:xfrm>
            <a:off x="660400" y="1142069"/>
            <a:ext cx="6178397" cy="497734"/>
            <a:chOff x="660400" y="1787149"/>
            <a:chExt cx="6178397" cy="497734"/>
          </a:xfrm>
        </p:grpSpPr>
        <p:sp>
          <p:nvSpPr>
            <p:cNvPr id="1148" name="îṧľîḋé"/>
            <p:cNvSpPr txBox="1"/>
            <p:nvPr/>
          </p:nvSpPr>
          <p:spPr>
            <a:xfrm>
              <a:off x="1296567" y="1835355"/>
              <a:ext cx="5542230"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t>可重用性资源和可消耗性资源</a:t>
              </a:r>
            </a:p>
          </p:txBody>
        </p:sp>
        <p:grpSp>
          <p:nvGrpSpPr>
            <p:cNvPr id="1145" name="ïS1íḋé"/>
            <p:cNvGrpSpPr/>
            <p:nvPr/>
          </p:nvGrpSpPr>
          <p:grpSpPr>
            <a:xfrm>
              <a:off x="660400" y="1787149"/>
              <a:ext cx="497734" cy="497734"/>
              <a:chOff x="660400" y="1787149"/>
              <a:chExt cx="497734" cy="497734"/>
            </a:xfrm>
          </p:grpSpPr>
          <p:sp>
            <p:nvSpPr>
              <p:cNvPr id="1146" name="islîḋe"/>
              <p:cNvSpPr/>
              <p:nvPr/>
            </p:nvSpPr>
            <p:spPr>
              <a:xfrm>
                <a:off x="660400" y="1787149"/>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147" name="îŝlîďe"/>
              <p:cNvSpPr/>
              <p:nvPr/>
            </p:nvSpPr>
            <p:spPr>
              <a:xfrm>
                <a:off x="779848" y="1918584"/>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grpSp>
        <p:nvGrpSpPr>
          <p:cNvPr id="572" name="iŝļïḓê"/>
          <p:cNvGrpSpPr/>
          <p:nvPr/>
        </p:nvGrpSpPr>
        <p:grpSpPr>
          <a:xfrm>
            <a:off x="660400" y="3550788"/>
            <a:ext cx="10871201" cy="2343981"/>
            <a:chOff x="660400" y="2092935"/>
            <a:chExt cx="10871201" cy="2343981"/>
          </a:xfrm>
        </p:grpSpPr>
        <p:grpSp>
          <p:nvGrpSpPr>
            <p:cNvPr id="574" name="ïṧļïḓe"/>
            <p:cNvGrpSpPr/>
            <p:nvPr/>
          </p:nvGrpSpPr>
          <p:grpSpPr>
            <a:xfrm>
              <a:off x="1296567" y="2092935"/>
              <a:ext cx="10235034" cy="2343981"/>
              <a:chOff x="1296567" y="2092935"/>
              <a:chExt cx="12908937" cy="2343981"/>
            </a:xfrm>
          </p:grpSpPr>
          <p:sp>
            <p:nvSpPr>
              <p:cNvPr id="1142" name="ïšļíďè"/>
              <p:cNvSpPr txBox="1"/>
              <p:nvPr/>
            </p:nvSpPr>
            <p:spPr>
              <a:xfrm>
                <a:off x="1296567" y="2092935"/>
                <a:ext cx="7140794"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t>可抢占性和不可抢占性资源</a:t>
                </a:r>
              </a:p>
            </p:txBody>
          </p:sp>
          <p:sp>
            <p:nvSpPr>
              <p:cNvPr id="1143" name="íşľíḑè"/>
              <p:cNvSpPr/>
              <p:nvPr/>
            </p:nvSpPr>
            <p:spPr bwMode="auto">
              <a:xfrm>
                <a:off x="1312811" y="2588173"/>
                <a:ext cx="12892693" cy="1848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20000"/>
                  </a:lnSpc>
                  <a:spcBef>
                    <a:spcPts val="600"/>
                  </a:spcBef>
                  <a:buFont typeface="Wingdings" panose="05000000000000000000" pitchFamily="2" charset="2"/>
                  <a:buChar char="Ø"/>
                </a:pPr>
                <a:r>
                  <a:rPr lang="zh-CN" altLang="en-US" sz="2200" dirty="0"/>
                  <a:t>可抢占性资源：某进程在获得这类资源后，该资源可以再被其他进程或系统抢占，</a:t>
                </a:r>
                <a:r>
                  <a:rPr lang="en-US" altLang="zh-CN" sz="2200" b="1" dirty="0"/>
                  <a:t>CPU</a:t>
                </a:r>
                <a:r>
                  <a:rPr lang="zh-CN" altLang="en-US" sz="2200" b="1" dirty="0"/>
                  <a:t>（处理机）和主存区。</a:t>
                </a:r>
              </a:p>
              <a:p>
                <a:pPr marL="342900" lvl="1" indent="-342900">
                  <a:lnSpc>
                    <a:spcPct val="120000"/>
                  </a:lnSpc>
                  <a:spcBef>
                    <a:spcPts val="600"/>
                  </a:spcBef>
                  <a:buFont typeface="Wingdings" panose="05000000000000000000" pitchFamily="2" charset="2"/>
                  <a:buChar char="Ø"/>
                </a:pPr>
                <a:r>
                  <a:rPr lang="zh-CN" altLang="en-US" sz="2200" dirty="0"/>
                  <a:t>不可抢占资源：当系统把这类资源分配给某进程后，再不能强行收回，只能在进程用完后自行释放，</a:t>
                </a:r>
                <a:r>
                  <a:rPr lang="zh-CN" altLang="en-US" sz="2200" b="1" dirty="0"/>
                  <a:t>打印机、磁带机。</a:t>
                </a:r>
              </a:p>
            </p:txBody>
          </p:sp>
        </p:grpSp>
        <p:grpSp>
          <p:nvGrpSpPr>
            <p:cNvPr id="1139" name="ïŝľídè"/>
            <p:cNvGrpSpPr/>
            <p:nvPr/>
          </p:nvGrpSpPr>
          <p:grpSpPr>
            <a:xfrm>
              <a:off x="660400" y="2096245"/>
              <a:ext cx="497734" cy="497734"/>
              <a:chOff x="660400" y="2096245"/>
              <a:chExt cx="497734" cy="497734"/>
            </a:xfrm>
          </p:grpSpPr>
          <p:sp>
            <p:nvSpPr>
              <p:cNvPr id="1140" name="ïṡľïde"/>
              <p:cNvSpPr/>
              <p:nvPr/>
            </p:nvSpPr>
            <p:spPr>
              <a:xfrm>
                <a:off x="660400" y="2096245"/>
                <a:ext cx="497734" cy="49773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141" name="ïšliḍe"/>
              <p:cNvSpPr/>
              <p:nvPr/>
            </p:nvSpPr>
            <p:spPr>
              <a:xfrm>
                <a:off x="779848" y="2227680"/>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cxnSp>
        <p:nvCxnSpPr>
          <p:cNvPr id="3" name="直接箭头连接符 2">
            <a:extLst>
              <a:ext uri="{FF2B5EF4-FFF2-40B4-BE49-F238E27FC236}">
                <a16:creationId xmlns:a16="http://schemas.microsoft.com/office/drawing/2014/main" id="{7AAA1330-8991-4E07-CF03-CD722F15A499}"/>
              </a:ext>
            </a:extLst>
          </p:cNvPr>
          <p:cNvCxnSpPr/>
          <p:nvPr/>
        </p:nvCxnSpPr>
        <p:spPr>
          <a:xfrm>
            <a:off x="2633730" y="2311758"/>
            <a:ext cx="296214"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4" name="直接箭头连接符 3">
            <a:extLst>
              <a:ext uri="{FF2B5EF4-FFF2-40B4-BE49-F238E27FC236}">
                <a16:creationId xmlns:a16="http://schemas.microsoft.com/office/drawing/2014/main" id="{05EDA9FB-6D67-18BA-A87B-4A090A3EB65E}"/>
              </a:ext>
            </a:extLst>
          </p:cNvPr>
          <p:cNvCxnSpPr/>
          <p:nvPr/>
        </p:nvCxnSpPr>
        <p:spPr>
          <a:xfrm>
            <a:off x="4215685" y="2361127"/>
            <a:ext cx="296214" cy="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6" name="文本框 5">
            <a:extLst>
              <a:ext uri="{FF2B5EF4-FFF2-40B4-BE49-F238E27FC236}">
                <a16:creationId xmlns:a16="http://schemas.microsoft.com/office/drawing/2014/main" id="{E7522B4C-0992-71A3-7F8D-A4B1B8646CB6}"/>
              </a:ext>
            </a:extLst>
          </p:cNvPr>
          <p:cNvSpPr txBox="1"/>
          <p:nvPr/>
        </p:nvSpPr>
        <p:spPr>
          <a:xfrm>
            <a:off x="1038686" y="1667179"/>
            <a:ext cx="9461023" cy="1353063"/>
          </a:xfrm>
          <a:prstGeom prst="rect">
            <a:avLst/>
          </a:prstGeom>
          <a:noFill/>
        </p:spPr>
        <p:txBody>
          <a:bodyPr wrap="square">
            <a:spAutoFit/>
          </a:bodyPr>
          <a:lstStyle/>
          <a:p>
            <a:pPr marL="342900" lvl="1" indent="-342900">
              <a:lnSpc>
                <a:spcPct val="120000"/>
              </a:lnSpc>
              <a:spcBef>
                <a:spcPts val="600"/>
              </a:spcBef>
              <a:buClr>
                <a:schemeClr val="accent4">
                  <a:lumMod val="40000"/>
                  <a:lumOff val="60000"/>
                </a:schemeClr>
              </a:buClr>
              <a:buFont typeface="Wingdings" panose="05000000000000000000" pitchFamily="2" charset="2"/>
              <a:buChar char="Ø"/>
            </a:pPr>
            <a:r>
              <a:rPr lang="zh-CN" altLang="en-US" sz="2200" dirty="0"/>
              <a:t>可重用性资源：一次只能分配给一个进程，不允许多个进程共享，</a:t>
            </a:r>
            <a:r>
              <a:rPr lang="zh-CN" altLang="en-US" sz="2200" dirty="0">
                <a:solidFill>
                  <a:srgbClr val="FF0000"/>
                </a:solidFill>
              </a:rPr>
              <a:t>遵循：请求资源      使用资源     释放资源 （大部分资源）</a:t>
            </a:r>
            <a:r>
              <a:rPr lang="zh-CN" altLang="en-US" sz="2200" dirty="0"/>
              <a:t>。</a:t>
            </a:r>
          </a:p>
          <a:p>
            <a:pPr marL="342900" lvl="1" indent="-342900">
              <a:lnSpc>
                <a:spcPct val="120000"/>
              </a:lnSpc>
              <a:spcBef>
                <a:spcPts val="600"/>
              </a:spcBef>
              <a:buClr>
                <a:schemeClr val="accent4">
                  <a:lumMod val="40000"/>
                  <a:lumOff val="60000"/>
                </a:schemeClr>
              </a:buClr>
              <a:buFont typeface="Wingdings" panose="05000000000000000000" pitchFamily="2" charset="2"/>
              <a:buChar char="Ø"/>
            </a:pPr>
            <a:r>
              <a:rPr lang="zh-CN" altLang="en-US" sz="2200" dirty="0"/>
              <a:t>可消耗性资源：由进程动态创建和消耗 （进程间通信的消息）。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死锁原因</a:t>
            </a:r>
          </a:p>
        </p:txBody>
      </p:sp>
      <p:sp>
        <p:nvSpPr>
          <p:cNvPr id="14" name="i$lîďê"/>
          <p:cNvSpPr/>
          <p:nvPr/>
        </p:nvSpPr>
        <p:spPr>
          <a:xfrm>
            <a:off x="1802479" y="3137390"/>
            <a:ext cx="5157613" cy="392877"/>
          </a:xfrm>
          <a:prstGeom prst="rect">
            <a:avLst/>
          </a:prstGeom>
          <a:noFill/>
          <a:ln>
            <a:noFill/>
          </a:ln>
        </p:spPr>
        <p:txBody>
          <a:bodyPr wrap="square" lIns="91440" tIns="45720" rIns="91440" bIns="45720" anchor="ctr" anchorCtr="0">
            <a:noAutofit/>
          </a:bodyPr>
          <a:lstStyle/>
          <a:p>
            <a:r>
              <a:rPr lang="zh-CN" altLang="en-US" sz="2600" dirty="0">
                <a:solidFill>
                  <a:srgbClr val="FF0000"/>
                </a:solidFill>
              </a:rPr>
              <a:t>竞争可消耗性资源引起死锁</a:t>
            </a:r>
          </a:p>
        </p:txBody>
      </p:sp>
      <p:sp>
        <p:nvSpPr>
          <p:cNvPr id="15" name="î$ļíḋè"/>
          <p:cNvSpPr/>
          <p:nvPr/>
        </p:nvSpPr>
        <p:spPr>
          <a:xfrm>
            <a:off x="1802481" y="4937673"/>
            <a:ext cx="5459358" cy="523971"/>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进程推进顺序合法</a:t>
            </a:r>
          </a:p>
          <a:p>
            <a:pPr marL="342900" indent="-342900">
              <a:lnSpc>
                <a:spcPct val="120000"/>
              </a:lnSpc>
              <a:buClr>
                <a:srgbClr val="FF0000"/>
              </a:buClr>
              <a:buFont typeface="Wingdings" panose="05000000000000000000" pitchFamily="2" charset="2"/>
              <a:buChar char="Ø"/>
            </a:pPr>
            <a:r>
              <a:rPr lang="zh-CN" altLang="en-US" sz="2400" dirty="0"/>
              <a:t>进程推进顺序非法</a:t>
            </a:r>
          </a:p>
        </p:txBody>
      </p:sp>
      <p:sp>
        <p:nvSpPr>
          <p:cNvPr id="16" name="ïṧḷïḋè"/>
          <p:cNvSpPr/>
          <p:nvPr/>
        </p:nvSpPr>
        <p:spPr>
          <a:xfrm>
            <a:off x="1802481" y="4424898"/>
            <a:ext cx="4749239" cy="415102"/>
          </a:xfrm>
          <a:prstGeom prst="rect">
            <a:avLst/>
          </a:prstGeom>
          <a:noFill/>
          <a:ln>
            <a:noFill/>
          </a:ln>
        </p:spPr>
        <p:txBody>
          <a:bodyPr wrap="square" lIns="91440" tIns="45720" rIns="91440" bIns="45720" anchor="ctr" anchorCtr="0">
            <a:noAutofit/>
          </a:bodyPr>
          <a:lstStyle/>
          <a:p>
            <a:r>
              <a:rPr lang="zh-CN" altLang="en-US" sz="2600" dirty="0">
                <a:solidFill>
                  <a:srgbClr val="FF0000"/>
                </a:solidFill>
              </a:rPr>
              <a:t>进程推进顺序不当</a:t>
            </a:r>
            <a:r>
              <a:rPr lang="zh-CN" altLang="en-US" sz="2600" dirty="0"/>
              <a:t>引起死锁</a:t>
            </a:r>
          </a:p>
        </p:txBody>
      </p:sp>
      <p:sp>
        <p:nvSpPr>
          <p:cNvPr id="17" name="îs1iďé"/>
          <p:cNvSpPr/>
          <p:nvPr/>
        </p:nvSpPr>
        <p:spPr>
          <a:xfrm>
            <a:off x="1821537" y="1830118"/>
            <a:ext cx="9711234" cy="1124670"/>
          </a:xfrm>
          <a:prstGeom prst="rect">
            <a:avLst/>
          </a:prstGeom>
          <a:noFill/>
          <a:ln>
            <a:noFill/>
          </a:ln>
        </p:spPr>
        <p:txBody>
          <a:bodyPr wrap="square" lIns="91440" tIns="45720" rIns="91440" bIns="4572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2400" dirty="0"/>
              <a:t>系统中的不可抢占性资源，由于它们的数量不能满足诸进程运行的需要，会使进程在运行过程中，因争夺这些资源而陷入僵局。</a:t>
            </a:r>
          </a:p>
        </p:txBody>
      </p:sp>
      <p:sp>
        <p:nvSpPr>
          <p:cNvPr id="18" name="íšḻíḑê"/>
          <p:cNvSpPr/>
          <p:nvPr/>
        </p:nvSpPr>
        <p:spPr>
          <a:xfrm>
            <a:off x="1802480" y="1361556"/>
            <a:ext cx="5157613" cy="405747"/>
          </a:xfrm>
          <a:prstGeom prst="rect">
            <a:avLst/>
          </a:prstGeom>
          <a:noFill/>
          <a:ln>
            <a:noFill/>
          </a:ln>
        </p:spPr>
        <p:txBody>
          <a:bodyPr wrap="square" lIns="91440" tIns="45720" rIns="91440" bIns="45720" anchor="ctr" anchorCtr="0">
            <a:noAutofit/>
          </a:bodyPr>
          <a:lstStyle/>
          <a:p>
            <a:r>
              <a:rPr lang="zh-CN" altLang="en-US" sz="2600" dirty="0">
                <a:solidFill>
                  <a:srgbClr val="0000FF"/>
                </a:solidFill>
              </a:rPr>
              <a:t>竞争不可抢占性资源</a:t>
            </a:r>
            <a:r>
              <a:rPr lang="zh-CN" altLang="en-US" sz="2600" dirty="0"/>
              <a:t>引起死锁</a:t>
            </a:r>
          </a:p>
        </p:txBody>
      </p:sp>
      <p:sp>
        <p:nvSpPr>
          <p:cNvPr id="19" name="îSļiḓè"/>
          <p:cNvSpPr/>
          <p:nvPr/>
        </p:nvSpPr>
        <p:spPr>
          <a:xfrm>
            <a:off x="1118977" y="1347994"/>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en-US" sz="2400" dirty="0"/>
              <a:t>1</a:t>
            </a:r>
            <a:endParaRPr sz="2400" dirty="0"/>
          </a:p>
        </p:txBody>
      </p:sp>
      <p:sp>
        <p:nvSpPr>
          <p:cNvPr id="21" name="íṥḻîḓe"/>
          <p:cNvSpPr/>
          <p:nvPr/>
        </p:nvSpPr>
        <p:spPr>
          <a:xfrm>
            <a:off x="1118977" y="4342296"/>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en-US" sz="2400" dirty="0"/>
              <a:t>3</a:t>
            </a:r>
            <a:endParaRPr sz="2400" dirty="0"/>
          </a:p>
        </p:txBody>
      </p:sp>
      <p:sp>
        <p:nvSpPr>
          <p:cNvPr id="24" name="îşļiḓè"/>
          <p:cNvSpPr/>
          <p:nvPr/>
        </p:nvSpPr>
        <p:spPr>
          <a:xfrm>
            <a:off x="1118977" y="2995533"/>
            <a:ext cx="627867" cy="627867"/>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lgn="ctr"/>
            <a:r>
              <a:rPr lang="en-US" altLang="zh-CN" sz="2400" dirty="0"/>
              <a:t>2</a:t>
            </a: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死锁原因</a:t>
            </a:r>
          </a:p>
        </p:txBody>
      </p:sp>
      <p:grpSp>
        <p:nvGrpSpPr>
          <p:cNvPr id="18" name="组合 5"/>
          <p:cNvGrpSpPr/>
          <p:nvPr/>
        </p:nvGrpSpPr>
        <p:grpSpPr bwMode="auto">
          <a:xfrm>
            <a:off x="1500094" y="1119145"/>
            <a:ext cx="9486901" cy="5128783"/>
            <a:chOff x="-152400" y="-238903"/>
            <a:chExt cx="9486900" cy="6839045"/>
          </a:xfrm>
        </p:grpSpPr>
        <p:sp>
          <p:nvSpPr>
            <p:cNvPr id="19" name="Line 2"/>
            <p:cNvSpPr>
              <a:spLocks noChangeShapeType="1"/>
            </p:cNvSpPr>
            <p:nvPr/>
          </p:nvSpPr>
          <p:spPr bwMode="auto">
            <a:xfrm flipV="1">
              <a:off x="1524000" y="381000"/>
              <a:ext cx="0" cy="57912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1" name="Line 3"/>
            <p:cNvSpPr>
              <a:spLocks noChangeShapeType="1"/>
            </p:cNvSpPr>
            <p:nvPr/>
          </p:nvSpPr>
          <p:spPr bwMode="auto">
            <a:xfrm flipV="1">
              <a:off x="1219200" y="5791200"/>
              <a:ext cx="70104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2" name="Line 7"/>
            <p:cNvSpPr>
              <a:spLocks noChangeShapeType="1"/>
            </p:cNvSpPr>
            <p:nvPr/>
          </p:nvSpPr>
          <p:spPr bwMode="auto">
            <a:xfrm flipV="1">
              <a:off x="1752600" y="457200"/>
              <a:ext cx="0" cy="5334000"/>
            </a:xfrm>
            <a:prstGeom prst="line">
              <a:avLst/>
            </a:prstGeom>
            <a:noFill/>
            <a:ln w="38100">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3" name="Line 8"/>
            <p:cNvSpPr>
              <a:spLocks noChangeShapeType="1"/>
            </p:cNvSpPr>
            <p:nvPr/>
          </p:nvSpPr>
          <p:spPr bwMode="auto">
            <a:xfrm>
              <a:off x="1752600" y="457200"/>
              <a:ext cx="6096000" cy="0"/>
            </a:xfrm>
            <a:prstGeom prst="line">
              <a:avLst/>
            </a:prstGeom>
            <a:noFill/>
            <a:ln w="38100">
              <a:solidFill>
                <a:srgbClr val="00B0F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4" name="Line 9"/>
            <p:cNvSpPr>
              <a:spLocks noChangeShapeType="1"/>
            </p:cNvSpPr>
            <p:nvPr/>
          </p:nvSpPr>
          <p:spPr bwMode="auto">
            <a:xfrm>
              <a:off x="2514601" y="5486937"/>
              <a:ext cx="5333999" cy="0"/>
            </a:xfrm>
            <a:prstGeom prst="line">
              <a:avLst/>
            </a:prstGeom>
            <a:noFill/>
            <a:ln w="38100">
              <a:solidFill>
                <a:schemeClr val="tx1">
                  <a:lumMod val="65000"/>
                  <a:lumOff val="3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defRPr/>
              </a:pPr>
              <a:endParaRPr lang="zh-CN" altLang="en-US" sz="2400">
                <a:latin typeface="Arial" panose="020B0604020202020204" pitchFamily="34" charset="0"/>
              </a:endParaRPr>
            </a:p>
          </p:txBody>
        </p:sp>
        <p:sp>
          <p:nvSpPr>
            <p:cNvPr id="25" name="Line 10"/>
            <p:cNvSpPr>
              <a:spLocks noChangeShapeType="1"/>
            </p:cNvSpPr>
            <p:nvPr/>
          </p:nvSpPr>
          <p:spPr bwMode="auto">
            <a:xfrm flipV="1">
              <a:off x="7848600" y="457245"/>
              <a:ext cx="0" cy="5029692"/>
            </a:xfrm>
            <a:prstGeom prst="line">
              <a:avLst/>
            </a:prstGeom>
            <a:noFill/>
            <a:ln w="38100">
              <a:solidFill>
                <a:schemeClr val="tx1">
                  <a:lumMod val="65000"/>
                  <a:lumOff val="35000"/>
                </a:schemeClr>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defRPr/>
              </a:pPr>
              <a:endParaRPr lang="zh-CN" altLang="en-US" sz="2400">
                <a:latin typeface="Arial" panose="020B0604020202020204" pitchFamily="34" charset="0"/>
              </a:endParaRPr>
            </a:p>
          </p:txBody>
        </p:sp>
        <p:sp>
          <p:nvSpPr>
            <p:cNvPr id="26" name="Line 12"/>
            <p:cNvSpPr>
              <a:spLocks noChangeShapeType="1"/>
            </p:cNvSpPr>
            <p:nvPr/>
          </p:nvSpPr>
          <p:spPr bwMode="auto">
            <a:xfrm>
              <a:off x="5029200" y="1066800"/>
              <a:ext cx="0" cy="472440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7" name="Line 13"/>
            <p:cNvSpPr>
              <a:spLocks noChangeShapeType="1"/>
            </p:cNvSpPr>
            <p:nvPr/>
          </p:nvSpPr>
          <p:spPr bwMode="auto">
            <a:xfrm>
              <a:off x="3352800" y="1066800"/>
              <a:ext cx="0" cy="472440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8" name="Line 14"/>
            <p:cNvSpPr>
              <a:spLocks noChangeShapeType="1"/>
            </p:cNvSpPr>
            <p:nvPr/>
          </p:nvSpPr>
          <p:spPr bwMode="auto">
            <a:xfrm>
              <a:off x="1524000" y="2895600"/>
              <a:ext cx="3962400"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29" name="Line 15"/>
            <p:cNvSpPr>
              <a:spLocks noChangeShapeType="1"/>
            </p:cNvSpPr>
            <p:nvPr/>
          </p:nvSpPr>
          <p:spPr bwMode="auto">
            <a:xfrm>
              <a:off x="1524000" y="2133600"/>
              <a:ext cx="6324600" cy="0"/>
            </a:xfrm>
            <a:prstGeom prst="line">
              <a:avLst/>
            </a:prstGeom>
            <a:noFill/>
            <a:ln w="381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0" name="Line 16"/>
            <p:cNvSpPr>
              <a:spLocks noChangeShapeType="1"/>
            </p:cNvSpPr>
            <p:nvPr/>
          </p:nvSpPr>
          <p:spPr bwMode="auto">
            <a:xfrm>
              <a:off x="1524000" y="1371600"/>
              <a:ext cx="228600" cy="0"/>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1" name="Line 17"/>
            <p:cNvSpPr>
              <a:spLocks noChangeShapeType="1"/>
            </p:cNvSpPr>
            <p:nvPr/>
          </p:nvSpPr>
          <p:spPr bwMode="auto">
            <a:xfrm>
              <a:off x="1524000" y="685800"/>
              <a:ext cx="228600" cy="0"/>
            </a:xfrm>
            <a:prstGeom prst="line">
              <a:avLst/>
            </a:prstGeom>
            <a:noFill/>
            <a:ln w="952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2" name="Line 18"/>
            <p:cNvSpPr>
              <a:spLocks noChangeShapeType="1"/>
            </p:cNvSpPr>
            <p:nvPr/>
          </p:nvSpPr>
          <p:spPr bwMode="auto">
            <a:xfrm>
              <a:off x="2195736" y="5105400"/>
              <a:ext cx="3366864" cy="0"/>
            </a:xfrm>
            <a:prstGeom prst="line">
              <a:avLst/>
            </a:prstGeom>
            <a:noFill/>
            <a:ln w="38100">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3" name="Line 19"/>
            <p:cNvSpPr>
              <a:spLocks noChangeShapeType="1"/>
            </p:cNvSpPr>
            <p:nvPr/>
          </p:nvSpPr>
          <p:spPr bwMode="auto">
            <a:xfrm flipV="1">
              <a:off x="5562600" y="2895600"/>
              <a:ext cx="0" cy="2209800"/>
            </a:xfrm>
            <a:prstGeom prst="line">
              <a:avLst/>
            </a:prstGeom>
            <a:noFill/>
            <a:ln w="38100">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4" name="Line 20"/>
            <p:cNvSpPr>
              <a:spLocks noChangeShapeType="1"/>
            </p:cNvSpPr>
            <p:nvPr/>
          </p:nvSpPr>
          <p:spPr bwMode="auto">
            <a:xfrm>
              <a:off x="5562600" y="2895600"/>
              <a:ext cx="1828800" cy="0"/>
            </a:xfrm>
            <a:prstGeom prst="line">
              <a:avLst/>
            </a:prstGeom>
            <a:noFill/>
            <a:ln w="38100">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5" name="Line 21"/>
            <p:cNvSpPr>
              <a:spLocks noChangeShapeType="1"/>
            </p:cNvSpPr>
            <p:nvPr/>
          </p:nvSpPr>
          <p:spPr bwMode="auto">
            <a:xfrm flipV="1">
              <a:off x="7391400" y="609600"/>
              <a:ext cx="0" cy="2286000"/>
            </a:xfrm>
            <a:prstGeom prst="line">
              <a:avLst/>
            </a:prstGeom>
            <a:noFill/>
            <a:ln w="38100">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6" name="Line 22"/>
            <p:cNvSpPr>
              <a:spLocks noChangeShapeType="1"/>
            </p:cNvSpPr>
            <p:nvPr/>
          </p:nvSpPr>
          <p:spPr bwMode="auto">
            <a:xfrm flipV="1">
              <a:off x="2057399" y="4038600"/>
              <a:ext cx="1" cy="1752600"/>
            </a:xfrm>
            <a:prstGeom prst="line">
              <a:avLst/>
            </a:prstGeom>
            <a:noFill/>
            <a:ln w="38100">
              <a:solidFill>
                <a:srgbClr val="E71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7" name="Line 23"/>
            <p:cNvSpPr>
              <a:spLocks noChangeShapeType="1"/>
            </p:cNvSpPr>
            <p:nvPr/>
          </p:nvSpPr>
          <p:spPr bwMode="auto">
            <a:xfrm>
              <a:off x="2057400" y="4038600"/>
              <a:ext cx="457200" cy="0"/>
            </a:xfrm>
            <a:prstGeom prst="line">
              <a:avLst/>
            </a:prstGeom>
            <a:noFill/>
            <a:ln w="38100">
              <a:solidFill>
                <a:srgbClr val="E71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8" name="Line 24"/>
            <p:cNvSpPr>
              <a:spLocks noChangeShapeType="1"/>
            </p:cNvSpPr>
            <p:nvPr/>
          </p:nvSpPr>
          <p:spPr bwMode="auto">
            <a:xfrm flipV="1">
              <a:off x="2514600" y="3124200"/>
              <a:ext cx="0" cy="914400"/>
            </a:xfrm>
            <a:prstGeom prst="line">
              <a:avLst/>
            </a:prstGeom>
            <a:noFill/>
            <a:ln w="38100">
              <a:solidFill>
                <a:srgbClr val="E71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39" name="Line 25"/>
            <p:cNvSpPr>
              <a:spLocks noChangeShapeType="1"/>
            </p:cNvSpPr>
            <p:nvPr/>
          </p:nvSpPr>
          <p:spPr bwMode="auto">
            <a:xfrm>
              <a:off x="2514600" y="3124200"/>
              <a:ext cx="1752600" cy="0"/>
            </a:xfrm>
            <a:prstGeom prst="line">
              <a:avLst/>
            </a:prstGeom>
            <a:noFill/>
            <a:ln w="38100">
              <a:solidFill>
                <a:srgbClr val="E71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40" name="Line 26"/>
            <p:cNvSpPr>
              <a:spLocks noChangeShapeType="1"/>
            </p:cNvSpPr>
            <p:nvPr/>
          </p:nvSpPr>
          <p:spPr bwMode="auto">
            <a:xfrm flipV="1">
              <a:off x="4267200" y="2590800"/>
              <a:ext cx="0" cy="533400"/>
            </a:xfrm>
            <a:prstGeom prst="line">
              <a:avLst/>
            </a:prstGeom>
            <a:noFill/>
            <a:ln w="38100">
              <a:solidFill>
                <a:srgbClr val="E7110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41" name="Text Box 27"/>
            <p:cNvSpPr txBox="1">
              <a:spLocks noChangeArrowheads="1"/>
            </p:cNvSpPr>
            <p:nvPr/>
          </p:nvSpPr>
          <p:spPr bwMode="auto">
            <a:xfrm>
              <a:off x="3810000" y="2362200"/>
              <a:ext cx="685800"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a:solidFill>
                    <a:srgbClr val="E71101"/>
                  </a:solidFill>
                </a:rPr>
                <a:t>D</a:t>
              </a:r>
            </a:p>
          </p:txBody>
        </p:sp>
        <p:sp>
          <p:nvSpPr>
            <p:cNvPr id="42" name="Line 28"/>
            <p:cNvSpPr>
              <a:spLocks noChangeShapeType="1"/>
            </p:cNvSpPr>
            <p:nvPr/>
          </p:nvSpPr>
          <p:spPr bwMode="auto">
            <a:xfrm flipV="1">
              <a:off x="6248400" y="5105400"/>
              <a:ext cx="0" cy="83820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43" name="Line 29"/>
            <p:cNvSpPr>
              <a:spLocks noChangeShapeType="1"/>
            </p:cNvSpPr>
            <p:nvPr/>
          </p:nvSpPr>
          <p:spPr bwMode="auto">
            <a:xfrm flipV="1">
              <a:off x="7315200" y="5105400"/>
              <a:ext cx="0" cy="838200"/>
            </a:xfrm>
            <a:prstGeom prst="line">
              <a:avLst/>
            </a:prstGeom>
            <a:noFill/>
            <a:ln w="9525">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44" name="Text Box 31"/>
            <p:cNvSpPr txBox="1">
              <a:spLocks noChangeArrowheads="1"/>
            </p:cNvSpPr>
            <p:nvPr/>
          </p:nvSpPr>
          <p:spPr bwMode="auto">
            <a:xfrm>
              <a:off x="-152400" y="533401"/>
              <a:ext cx="1524000"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2</a:t>
              </a:r>
              <a:r>
                <a:rPr lang="en-US" altLang="zh-CN" sz="2400" b="1" dirty="0"/>
                <a:t>Rel(R</a:t>
              </a:r>
              <a:r>
                <a:rPr lang="en-US" altLang="zh-CN" sz="2400" b="1" baseline="-25000" dirty="0"/>
                <a:t>1</a:t>
              </a:r>
              <a:r>
                <a:rPr lang="en-US" altLang="zh-CN" sz="2400" b="1" dirty="0"/>
                <a:t>)</a:t>
              </a:r>
            </a:p>
          </p:txBody>
        </p:sp>
        <p:sp>
          <p:nvSpPr>
            <p:cNvPr id="45" name="Text Box 32"/>
            <p:cNvSpPr txBox="1">
              <a:spLocks noChangeArrowheads="1"/>
            </p:cNvSpPr>
            <p:nvPr/>
          </p:nvSpPr>
          <p:spPr bwMode="auto">
            <a:xfrm>
              <a:off x="-152400" y="1219201"/>
              <a:ext cx="1524000"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2</a:t>
              </a:r>
              <a:r>
                <a:rPr lang="en-US" altLang="zh-CN" sz="2400" b="1" dirty="0"/>
                <a:t>Rel(R</a:t>
              </a:r>
              <a:r>
                <a:rPr lang="en-US" altLang="zh-CN" sz="2400" b="1" baseline="-25000" dirty="0"/>
                <a:t>2</a:t>
              </a:r>
              <a:r>
                <a:rPr lang="en-US" altLang="zh-CN" sz="2400" b="1" dirty="0"/>
                <a:t>)</a:t>
              </a:r>
            </a:p>
          </p:txBody>
        </p:sp>
        <p:sp>
          <p:nvSpPr>
            <p:cNvPr id="46" name="Text Box 33"/>
            <p:cNvSpPr txBox="1">
              <a:spLocks noChangeArrowheads="1"/>
            </p:cNvSpPr>
            <p:nvPr/>
          </p:nvSpPr>
          <p:spPr bwMode="auto">
            <a:xfrm>
              <a:off x="-152399" y="1981199"/>
              <a:ext cx="1524000"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2</a:t>
              </a:r>
              <a:r>
                <a:rPr lang="en-US" altLang="zh-CN" sz="2400" b="1" dirty="0"/>
                <a:t>Req(R</a:t>
              </a:r>
              <a:r>
                <a:rPr lang="en-US" altLang="zh-CN" sz="2400" b="1" baseline="-25000" dirty="0"/>
                <a:t>1</a:t>
              </a:r>
              <a:r>
                <a:rPr lang="en-US" altLang="zh-CN" sz="2400" b="1" dirty="0"/>
                <a:t>)</a:t>
              </a:r>
            </a:p>
          </p:txBody>
        </p:sp>
        <p:sp>
          <p:nvSpPr>
            <p:cNvPr id="47" name="Text Box 34"/>
            <p:cNvSpPr txBox="1">
              <a:spLocks noChangeArrowheads="1"/>
            </p:cNvSpPr>
            <p:nvPr/>
          </p:nvSpPr>
          <p:spPr bwMode="auto">
            <a:xfrm>
              <a:off x="-152399" y="2666999"/>
              <a:ext cx="1524000"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2</a:t>
              </a:r>
              <a:r>
                <a:rPr lang="en-US" altLang="zh-CN" sz="2400" b="1" dirty="0"/>
                <a:t>Req(R</a:t>
              </a:r>
              <a:r>
                <a:rPr lang="en-US" altLang="zh-CN" sz="2400" b="1" baseline="-25000" dirty="0"/>
                <a:t>2</a:t>
              </a:r>
              <a:r>
                <a:rPr lang="en-US" altLang="zh-CN" sz="2400" b="1" dirty="0"/>
                <a:t>)</a:t>
              </a:r>
            </a:p>
          </p:txBody>
        </p:sp>
        <p:sp>
          <p:nvSpPr>
            <p:cNvPr id="48" name="Text Box 35"/>
            <p:cNvSpPr txBox="1">
              <a:spLocks noChangeArrowheads="1"/>
            </p:cNvSpPr>
            <p:nvPr/>
          </p:nvSpPr>
          <p:spPr bwMode="auto">
            <a:xfrm>
              <a:off x="2532633" y="5940165"/>
              <a:ext cx="1520533"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1</a:t>
              </a:r>
              <a:r>
                <a:rPr lang="en-US" altLang="zh-CN" sz="2400" b="1" dirty="0"/>
                <a:t>Req(R</a:t>
              </a:r>
              <a:r>
                <a:rPr lang="en-US" altLang="zh-CN" sz="2400" b="1" baseline="-25000" dirty="0"/>
                <a:t>1</a:t>
              </a:r>
              <a:r>
                <a:rPr lang="en-US" altLang="zh-CN" sz="2400" b="1" dirty="0"/>
                <a:t>)</a:t>
              </a:r>
            </a:p>
          </p:txBody>
        </p:sp>
        <p:sp>
          <p:nvSpPr>
            <p:cNvPr id="49" name="Text Box 36"/>
            <p:cNvSpPr txBox="1">
              <a:spLocks noChangeArrowheads="1"/>
            </p:cNvSpPr>
            <p:nvPr/>
          </p:nvSpPr>
          <p:spPr bwMode="auto">
            <a:xfrm>
              <a:off x="4091268" y="5974029"/>
              <a:ext cx="1600194"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1</a:t>
              </a:r>
              <a:r>
                <a:rPr lang="en-US" altLang="zh-CN" sz="2400" b="1" dirty="0"/>
                <a:t>Req(R</a:t>
              </a:r>
              <a:r>
                <a:rPr lang="en-US" altLang="zh-CN" sz="2400" b="1" baseline="-25000" dirty="0"/>
                <a:t>2</a:t>
              </a:r>
              <a:r>
                <a:rPr lang="en-US" altLang="zh-CN" sz="2400" b="1" dirty="0"/>
                <a:t>)</a:t>
              </a:r>
            </a:p>
          </p:txBody>
        </p:sp>
        <p:sp>
          <p:nvSpPr>
            <p:cNvPr id="50" name="Text Box 37"/>
            <p:cNvSpPr txBox="1">
              <a:spLocks noChangeArrowheads="1"/>
            </p:cNvSpPr>
            <p:nvPr/>
          </p:nvSpPr>
          <p:spPr bwMode="auto">
            <a:xfrm>
              <a:off x="5681008" y="5946373"/>
              <a:ext cx="1520525"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1</a:t>
              </a:r>
              <a:r>
                <a:rPr lang="en-US" altLang="zh-CN" sz="2400" b="1" dirty="0"/>
                <a:t>Rel(R</a:t>
              </a:r>
              <a:r>
                <a:rPr lang="en-US" altLang="zh-CN" sz="2400" b="1" baseline="-25000" dirty="0"/>
                <a:t>1</a:t>
              </a:r>
              <a:r>
                <a:rPr lang="en-US" altLang="zh-CN" sz="2400" b="1" dirty="0"/>
                <a:t>)</a:t>
              </a:r>
            </a:p>
          </p:txBody>
        </p:sp>
        <p:sp>
          <p:nvSpPr>
            <p:cNvPr id="51" name="Text Box 38"/>
            <p:cNvSpPr txBox="1">
              <a:spLocks noChangeArrowheads="1"/>
            </p:cNvSpPr>
            <p:nvPr/>
          </p:nvSpPr>
          <p:spPr bwMode="auto">
            <a:xfrm>
              <a:off x="7239634" y="5983672"/>
              <a:ext cx="1520521"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1</a:t>
              </a:r>
              <a:r>
                <a:rPr lang="en-US" altLang="zh-CN" sz="2400" b="1" dirty="0"/>
                <a:t>Rel(R</a:t>
              </a:r>
              <a:r>
                <a:rPr lang="en-US" altLang="zh-CN" sz="2400" b="1" baseline="-25000" dirty="0"/>
                <a:t>2</a:t>
              </a:r>
              <a:r>
                <a:rPr lang="en-US" altLang="zh-CN" sz="2400" b="1" dirty="0"/>
                <a:t>)</a:t>
              </a:r>
            </a:p>
          </p:txBody>
        </p:sp>
        <p:sp>
          <p:nvSpPr>
            <p:cNvPr id="52" name="Text Box 39"/>
            <p:cNvSpPr txBox="1">
              <a:spLocks noChangeArrowheads="1"/>
            </p:cNvSpPr>
            <p:nvPr/>
          </p:nvSpPr>
          <p:spPr bwMode="auto">
            <a:xfrm>
              <a:off x="1340532" y="-238903"/>
              <a:ext cx="824136"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2</a:t>
              </a:r>
              <a:endParaRPr lang="en-US" altLang="zh-CN" sz="2400" b="1" dirty="0"/>
            </a:p>
          </p:txBody>
        </p:sp>
        <p:sp>
          <p:nvSpPr>
            <p:cNvPr id="53" name="Text Box 40"/>
            <p:cNvSpPr txBox="1">
              <a:spLocks noChangeArrowheads="1"/>
            </p:cNvSpPr>
            <p:nvPr/>
          </p:nvSpPr>
          <p:spPr bwMode="auto">
            <a:xfrm>
              <a:off x="8267701" y="5482964"/>
              <a:ext cx="1066799" cy="616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P</a:t>
              </a:r>
              <a:r>
                <a:rPr lang="en-US" altLang="zh-CN" sz="2400" b="1" baseline="-25000" dirty="0"/>
                <a:t>1</a:t>
              </a:r>
              <a:endParaRPr lang="en-US" altLang="zh-CN" sz="2400" b="1" dirty="0"/>
            </a:p>
          </p:txBody>
        </p:sp>
        <p:sp>
          <p:nvSpPr>
            <p:cNvPr id="54" name="Text Box 41"/>
            <p:cNvSpPr txBox="1">
              <a:spLocks noChangeArrowheads="1"/>
            </p:cNvSpPr>
            <p:nvPr/>
          </p:nvSpPr>
          <p:spPr bwMode="auto">
            <a:xfrm>
              <a:off x="4495800" y="152400"/>
              <a:ext cx="457200" cy="61647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dirty="0"/>
                <a:t>②</a:t>
              </a:r>
            </a:p>
          </p:txBody>
        </p:sp>
        <p:sp>
          <p:nvSpPr>
            <p:cNvPr id="55" name="Text Box 42"/>
            <p:cNvSpPr txBox="1">
              <a:spLocks noChangeArrowheads="1"/>
            </p:cNvSpPr>
            <p:nvPr/>
          </p:nvSpPr>
          <p:spPr bwMode="auto">
            <a:xfrm>
              <a:off x="3581400" y="3124200"/>
              <a:ext cx="457200" cy="616470"/>
            </a:xfrm>
            <a:prstGeom prst="rect">
              <a:avLst/>
            </a:prstGeom>
            <a:solidFill>
              <a:srgbClr val="E7110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a:t>④</a:t>
              </a:r>
            </a:p>
          </p:txBody>
        </p:sp>
        <p:sp>
          <p:nvSpPr>
            <p:cNvPr id="56" name="Text Box 43"/>
            <p:cNvSpPr txBox="1">
              <a:spLocks noChangeArrowheads="1"/>
            </p:cNvSpPr>
            <p:nvPr/>
          </p:nvSpPr>
          <p:spPr bwMode="auto">
            <a:xfrm>
              <a:off x="7856509" y="2590800"/>
              <a:ext cx="533399" cy="616470"/>
            </a:xfrm>
            <a:prstGeom prst="rect">
              <a:avLst/>
            </a:prstGeom>
            <a:solidFill>
              <a:schemeClr val="tx1">
                <a:lumMod val="65000"/>
                <a:lumOff val="35000"/>
              </a:schemeClr>
            </a:solidFill>
            <a:ln>
              <a:noFill/>
            </a:ln>
            <a:effectLst/>
          </p:spPr>
          <p:txBody>
            <a:bodyPr wrap="square" lIns="92075" tIns="46038" rIns="92075" bIns="46038">
              <a:spAutoFit/>
            </a:bodyPr>
            <a:lstStyle/>
            <a:p>
              <a:pPr>
                <a:spcBef>
                  <a:spcPct val="50000"/>
                </a:spcBef>
                <a:buClr>
                  <a:srgbClr val="E71101"/>
                </a:buClr>
                <a:buSzPct val="60000"/>
                <a:buFont typeface="Monotype Sorts" pitchFamily="2" charset="2"/>
                <a:buNone/>
                <a:defRPr/>
              </a:pPr>
              <a:r>
                <a:rPr lang="en-US" altLang="zh-CN" sz="2400" b="1" dirty="0">
                  <a:solidFill>
                    <a:schemeClr val="bg2"/>
                  </a:solidFill>
                  <a:latin typeface="Arial" panose="020B0604020202020204" pitchFamily="34" charset="0"/>
                </a:rPr>
                <a:t>①</a:t>
              </a:r>
            </a:p>
          </p:txBody>
        </p:sp>
        <p:sp>
          <p:nvSpPr>
            <p:cNvPr id="57" name="Text Box 44"/>
            <p:cNvSpPr txBox="1">
              <a:spLocks noChangeArrowheads="1"/>
            </p:cNvSpPr>
            <p:nvPr/>
          </p:nvSpPr>
          <p:spPr bwMode="auto">
            <a:xfrm>
              <a:off x="5867399" y="2895600"/>
              <a:ext cx="533397" cy="616470"/>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Clr>
                  <a:srgbClr val="E71101"/>
                </a:buClr>
                <a:buSzPct val="60000"/>
                <a:buFont typeface="Monotype Sorts" pitchFamily="2" charset="2"/>
                <a:buNone/>
              </a:pPr>
              <a:r>
                <a:rPr lang="en-US" altLang="zh-CN" sz="2400" b="1">
                  <a:solidFill>
                    <a:schemeClr val="bg2"/>
                  </a:solidFill>
                </a:rPr>
                <a:t>③</a:t>
              </a:r>
            </a:p>
          </p:txBody>
        </p:sp>
        <p:sp>
          <p:nvSpPr>
            <p:cNvPr id="58" name="Oval 45"/>
            <p:cNvSpPr>
              <a:spLocks noChangeArrowheads="1"/>
            </p:cNvSpPr>
            <p:nvPr/>
          </p:nvSpPr>
          <p:spPr bwMode="auto">
            <a:xfrm>
              <a:off x="4953000" y="2057400"/>
              <a:ext cx="152400" cy="152400"/>
            </a:xfrm>
            <a:prstGeom prst="ellipse">
              <a:avLst/>
            </a:prstGeom>
            <a:solidFill>
              <a:srgbClr val="FFFF00"/>
            </a:solidFill>
            <a:ln w="9525">
              <a:solidFill>
                <a:schemeClr val="accen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a:p>
          </p:txBody>
        </p:sp>
        <p:sp>
          <p:nvSpPr>
            <p:cNvPr id="59" name="矩形 58"/>
            <p:cNvSpPr/>
            <p:nvPr/>
          </p:nvSpPr>
          <p:spPr>
            <a:xfrm>
              <a:off x="3352801" y="2133809"/>
              <a:ext cx="1676400" cy="76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dirty="0"/>
                <a:t>D</a:t>
              </a:r>
              <a:endParaRPr lang="zh-CN" altLang="en-US" sz="2400" dirty="0"/>
            </a:p>
          </p:txBody>
        </p:sp>
        <p:sp>
          <p:nvSpPr>
            <p:cNvPr id="60" name="Line 19"/>
            <p:cNvSpPr>
              <a:spLocks noChangeShapeType="1"/>
            </p:cNvSpPr>
            <p:nvPr/>
          </p:nvSpPr>
          <p:spPr bwMode="auto">
            <a:xfrm flipH="1" flipV="1">
              <a:off x="2195736" y="5105400"/>
              <a:ext cx="14064" cy="685800"/>
            </a:xfrm>
            <a:prstGeom prst="line">
              <a:avLst/>
            </a:prstGeom>
            <a:noFill/>
            <a:ln w="38100">
              <a:solidFill>
                <a:srgbClr val="00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sz="2400"/>
            </a:p>
          </p:txBody>
        </p:sp>
        <p:sp>
          <p:nvSpPr>
            <p:cNvPr id="61" name="Line 10"/>
            <p:cNvSpPr>
              <a:spLocks noChangeShapeType="1"/>
            </p:cNvSpPr>
            <p:nvPr/>
          </p:nvSpPr>
          <p:spPr bwMode="auto">
            <a:xfrm flipV="1">
              <a:off x="2514601" y="5486937"/>
              <a:ext cx="0" cy="304830"/>
            </a:xfrm>
            <a:prstGeom prst="line">
              <a:avLst/>
            </a:prstGeom>
            <a:noFill/>
            <a:ln w="38100">
              <a:solidFill>
                <a:schemeClr val="tx1">
                  <a:lumMod val="65000"/>
                  <a:lumOff val="35000"/>
                </a:schemeClr>
              </a:solidFill>
              <a:roun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defRPr/>
              </a:pPr>
              <a:endParaRPr lang="zh-CN" altLang="en-US" sz="2400">
                <a:latin typeface="Arial" panose="020B060402020202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死锁定义</a:t>
            </a:r>
          </a:p>
        </p:txBody>
      </p:sp>
      <p:sp>
        <p:nvSpPr>
          <p:cNvPr id="29" name="矩形 28"/>
          <p:cNvSpPr/>
          <p:nvPr/>
        </p:nvSpPr>
        <p:spPr>
          <a:xfrm>
            <a:off x="1055533" y="2706699"/>
            <a:ext cx="10080934" cy="1190598"/>
          </a:xfrm>
          <a:prstGeom prst="rect">
            <a:avLst/>
          </a:prstGeom>
          <a:ln>
            <a:solidFill>
              <a:srgbClr val="FFC000"/>
            </a:solidFill>
          </a:ln>
        </p:spPr>
        <p:txBody>
          <a:bodyPr wrap="square">
            <a:noAutofit/>
          </a:bodyPr>
          <a:lstStyle/>
          <a:p>
            <a:pPr indent="457200">
              <a:lnSpc>
                <a:spcPct val="132000"/>
              </a:lnSpc>
              <a:spcBef>
                <a:spcPts val="600"/>
              </a:spcBef>
              <a:spcAft>
                <a:spcPts val="600"/>
              </a:spcAft>
            </a:pPr>
            <a:r>
              <a:rPr lang="zh-CN" altLang="en-US" sz="2400" dirty="0">
                <a:solidFill>
                  <a:srgbClr val="FF0000"/>
                </a:solidFill>
                <a:latin typeface="+mn-ea"/>
              </a:rPr>
              <a:t>死锁：</a:t>
            </a:r>
            <a:r>
              <a:rPr lang="zh-CN" altLang="en-US" sz="2400" dirty="0">
                <a:latin typeface="+mn-ea"/>
              </a:rPr>
              <a:t>一组等待的进程，其中每一个进程都持有资源，并且等待着由这个组中其他进程所持有的资源。</a:t>
            </a:r>
          </a:p>
          <a:p>
            <a:pPr indent="457200">
              <a:lnSpc>
                <a:spcPct val="132000"/>
              </a:lnSpc>
              <a:spcBef>
                <a:spcPts val="600"/>
              </a:spcBef>
              <a:spcAft>
                <a:spcPts val="600"/>
              </a:spcAft>
            </a:pPr>
            <a:endParaRPr lang="zh-CN" altLang="en-US" sz="2400" dirty="0">
              <a:latin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ISLIDE.DIAGRAM" val="217641"/>
</p:tagLst>
</file>

<file path=ppt/tags/tag4.xml><?xml version="1.0" encoding="utf-8"?>
<p:tagLst xmlns:a="http://schemas.openxmlformats.org/drawingml/2006/main" xmlns:r="http://schemas.openxmlformats.org/officeDocument/2006/relationships" xmlns:p="http://schemas.openxmlformats.org/presentationml/2006/main">
  <p:tag name="ISLIDE.DIAGRAM" val="217641"/>
</p:tagLst>
</file>

<file path=ppt/tags/tag5.xml><?xml version="1.0" encoding="utf-8"?>
<p:tagLst xmlns:a="http://schemas.openxmlformats.org/drawingml/2006/main" xmlns:r="http://schemas.openxmlformats.org/officeDocument/2006/relationships" xmlns:p="http://schemas.openxmlformats.org/presentationml/2006/main">
  <p:tag name="ISLIDE.DIAGRAM" val="217641"/>
</p:tagLst>
</file>

<file path=ppt/tags/tag6.xml><?xml version="1.0" encoding="utf-8"?>
<p:tagLst xmlns:a="http://schemas.openxmlformats.org/drawingml/2006/main" xmlns:r="http://schemas.openxmlformats.org/officeDocument/2006/relationships" xmlns:p="http://schemas.openxmlformats.org/presentationml/2006/main">
  <p:tag name="ISLIDE.DIAGRAM" val="272399"/>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3591</TotalTime>
  <Words>3697</Words>
  <Application>Microsoft Office PowerPoint</Application>
  <PresentationFormat>宽屏</PresentationFormat>
  <Paragraphs>589</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Monotype Sorts</vt:lpstr>
      <vt:lpstr>微软雅黑</vt:lpstr>
      <vt:lpstr>微软雅黑 (正文)</vt:lpstr>
      <vt:lpstr>Arial</vt:lpstr>
      <vt:lpstr>Calibri</vt:lpstr>
      <vt:lpstr>Symbol</vt:lpstr>
      <vt:lpstr>Tahoma</vt:lpstr>
      <vt:lpstr>Times New Roman</vt:lpstr>
      <vt:lpstr>Wingdings</vt:lpstr>
      <vt:lpstr>Wingdings 2</vt:lpstr>
      <vt:lpstr>主题5</vt:lpstr>
      <vt:lpstr>第3章  处理机调度与死锁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玮 玮 李</cp:lastModifiedBy>
  <cp:revision>214</cp:revision>
  <cp:lastPrinted>2019-04-18T16:00:00Z</cp:lastPrinted>
  <dcterms:created xsi:type="dcterms:W3CDTF">2019-04-18T16:00:00Z</dcterms:created>
  <dcterms:modified xsi:type="dcterms:W3CDTF">2025-03-17T13:33:16Z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937F9B21B5CB4C8AB8750625E5D37016</vt:lpwstr>
  </property>
  <property fmtid="{D5CDD505-2E9C-101B-9397-08002B2CF9AE}" pid="4" name="KSOProductBuildVer">
    <vt:lpwstr>2052-11.1.0.10356</vt:lpwstr>
  </property>
</Properties>
</file>