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2"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ltLang="zh-CN"/>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4BD723E-3157-4D3F-8209-6402D58003C8}" type="slidenum">
              <a:rPr lang="zh-CN" altLang="en-US"/>
              <a:pPr>
                <a:defRPr/>
              </a:pPr>
              <a:t>‹#›</a:t>
            </a:fld>
            <a:endParaRPr lang="zh-CN" altLang="en-US"/>
          </a:p>
        </p:txBody>
      </p:sp>
    </p:spTree>
    <p:extLst>
      <p:ext uri="{BB962C8B-B14F-4D97-AF65-F5344CB8AC3E}">
        <p14:creationId xmlns:p14="http://schemas.microsoft.com/office/powerpoint/2010/main" val="3318476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ltLang="zh-CN"/>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B7B4E27-8477-4329-B54A-431B1B1A7335}" type="slidenum">
              <a:rPr lang="zh-CN" altLang="en-US"/>
              <a:pPr>
                <a:defRPr/>
              </a:pPr>
              <a:t>‹#›</a:t>
            </a:fld>
            <a:endParaRPr lang="zh-CN" altLang="en-US"/>
          </a:p>
        </p:txBody>
      </p:sp>
    </p:spTree>
    <p:extLst>
      <p:ext uri="{BB962C8B-B14F-4D97-AF65-F5344CB8AC3E}">
        <p14:creationId xmlns:p14="http://schemas.microsoft.com/office/powerpoint/2010/main" val="3795031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ltLang="zh-CN"/>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C2E2ED3-DDAE-43E4-9DDF-DC75209041EF}" type="slidenum">
              <a:rPr lang="zh-CN" altLang="en-US"/>
              <a:pPr>
                <a:defRPr/>
              </a:pPr>
              <a:t>‹#›</a:t>
            </a:fld>
            <a:endParaRPr lang="zh-CN" altLang="en-US"/>
          </a:p>
        </p:txBody>
      </p:sp>
    </p:spTree>
    <p:extLst>
      <p:ext uri="{BB962C8B-B14F-4D97-AF65-F5344CB8AC3E}">
        <p14:creationId xmlns:p14="http://schemas.microsoft.com/office/powerpoint/2010/main" val="403572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ltLang="zh-CN"/>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E1620B7C-850F-4E00-862D-186556CF2C12}" type="slidenum">
              <a:rPr lang="zh-CN" altLang="en-US"/>
              <a:pPr>
                <a:defRPr/>
              </a:pPr>
              <a:t>‹#›</a:t>
            </a:fld>
            <a:endParaRPr lang="zh-CN" altLang="en-US"/>
          </a:p>
        </p:txBody>
      </p:sp>
    </p:spTree>
    <p:extLst>
      <p:ext uri="{BB962C8B-B14F-4D97-AF65-F5344CB8AC3E}">
        <p14:creationId xmlns:p14="http://schemas.microsoft.com/office/powerpoint/2010/main" val="364155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noChangeArrowheads="1"/>
          </p:cNvSpPr>
          <p:nvPr>
            <p:ph type="dt" sz="half" idx="10"/>
          </p:nvPr>
        </p:nvSpPr>
        <p:spPr>
          <a:ln/>
        </p:spPr>
        <p:txBody>
          <a:bodyPr/>
          <a:lstStyle>
            <a:lvl1pPr>
              <a:defRPr/>
            </a:lvl1pPr>
          </a:lstStyle>
          <a:p>
            <a:pPr>
              <a:defRPr/>
            </a:pPr>
            <a:endParaRPr lang="en-US" altLang="zh-CN"/>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73F53F11-101E-47C8-95F8-A5B222C2A127}" type="slidenum">
              <a:rPr lang="zh-CN" altLang="en-US"/>
              <a:pPr>
                <a:defRPr/>
              </a:pPr>
              <a:t>‹#›</a:t>
            </a:fld>
            <a:endParaRPr lang="zh-CN" altLang="en-US"/>
          </a:p>
        </p:txBody>
      </p:sp>
    </p:spTree>
    <p:extLst>
      <p:ext uri="{BB962C8B-B14F-4D97-AF65-F5344CB8AC3E}">
        <p14:creationId xmlns:p14="http://schemas.microsoft.com/office/powerpoint/2010/main" val="2409464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noChangeArrowheads="1"/>
          </p:cNvSpPr>
          <p:nvPr>
            <p:ph type="dt" sz="half" idx="10"/>
          </p:nvPr>
        </p:nvSpPr>
        <p:spPr>
          <a:ln/>
        </p:spPr>
        <p:txBody>
          <a:bodyPr/>
          <a:lstStyle>
            <a:lvl1pPr>
              <a:defRPr/>
            </a:lvl1pPr>
          </a:lstStyle>
          <a:p>
            <a:pPr>
              <a:defRPr/>
            </a:pPr>
            <a:endParaRPr lang="en-US" altLang="zh-CN"/>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8707D14E-D062-465C-BD99-C7001253EA10}" type="slidenum">
              <a:rPr lang="zh-CN" altLang="en-US"/>
              <a:pPr>
                <a:defRPr/>
              </a:pPr>
              <a:t>‹#›</a:t>
            </a:fld>
            <a:endParaRPr lang="zh-CN" altLang="en-US"/>
          </a:p>
        </p:txBody>
      </p:sp>
    </p:spTree>
    <p:extLst>
      <p:ext uri="{BB962C8B-B14F-4D97-AF65-F5344CB8AC3E}">
        <p14:creationId xmlns:p14="http://schemas.microsoft.com/office/powerpoint/2010/main" val="2713515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en-US" altLang="zh-CN"/>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D22DC219-068E-452B-A48A-262613053E23}" type="slidenum">
              <a:rPr lang="zh-CN" altLang="en-US"/>
              <a:pPr>
                <a:defRPr/>
              </a:pPr>
              <a:t>‹#›</a:t>
            </a:fld>
            <a:endParaRPr lang="zh-CN" altLang="en-US"/>
          </a:p>
        </p:txBody>
      </p:sp>
    </p:spTree>
    <p:extLst>
      <p:ext uri="{BB962C8B-B14F-4D97-AF65-F5344CB8AC3E}">
        <p14:creationId xmlns:p14="http://schemas.microsoft.com/office/powerpoint/2010/main" val="8329539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ltLang="zh-CN"/>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D997614-F3AA-479E-9A52-87D590548196}" type="slidenum">
              <a:rPr lang="zh-CN" altLang="en-US"/>
              <a:pPr>
                <a:defRPr/>
              </a:pPr>
              <a:t>‹#›</a:t>
            </a:fld>
            <a:endParaRPr lang="zh-CN" altLang="en-US"/>
          </a:p>
        </p:txBody>
      </p:sp>
    </p:spTree>
    <p:extLst>
      <p:ext uri="{BB962C8B-B14F-4D97-AF65-F5344CB8AC3E}">
        <p14:creationId xmlns:p14="http://schemas.microsoft.com/office/powerpoint/2010/main" val="2397169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ltLang="zh-CN"/>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33DB0D0-E717-46B2-9627-2F707E82E5FC}" type="slidenum">
              <a:rPr lang="zh-CN" altLang="en-US"/>
              <a:pPr>
                <a:defRPr/>
              </a:pPr>
              <a:t>‹#›</a:t>
            </a:fld>
            <a:endParaRPr lang="zh-CN" altLang="en-US"/>
          </a:p>
        </p:txBody>
      </p:sp>
    </p:spTree>
    <p:extLst>
      <p:ext uri="{BB962C8B-B14F-4D97-AF65-F5344CB8AC3E}">
        <p14:creationId xmlns:p14="http://schemas.microsoft.com/office/powerpoint/2010/main" val="813157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ltLang="zh-CN"/>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5009580-6D85-4E3C-9F74-3F93BFE7870F}" type="slidenum">
              <a:rPr lang="zh-CN" altLang="en-US"/>
              <a:pPr>
                <a:defRPr/>
              </a:pPr>
              <a:t>‹#›</a:t>
            </a:fld>
            <a:endParaRPr lang="zh-CN" altLang="en-US"/>
          </a:p>
        </p:txBody>
      </p:sp>
    </p:spTree>
    <p:extLst>
      <p:ext uri="{BB962C8B-B14F-4D97-AF65-F5344CB8AC3E}">
        <p14:creationId xmlns:p14="http://schemas.microsoft.com/office/powerpoint/2010/main" val="889623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11862"/>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6011862"/>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ltLang="zh-CN"/>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FEC495F-724D-40D5-B0C3-A81A23F1F199}" type="slidenum">
              <a:rPr lang="zh-CN" altLang="en-US"/>
              <a:pPr>
                <a:defRPr/>
              </a:pPr>
              <a:t>‹#›</a:t>
            </a:fld>
            <a:endParaRPr lang="zh-CN" altLang="en-US"/>
          </a:p>
        </p:txBody>
      </p:sp>
    </p:spTree>
    <p:extLst>
      <p:ext uri="{BB962C8B-B14F-4D97-AF65-F5344CB8AC3E}">
        <p14:creationId xmlns:p14="http://schemas.microsoft.com/office/powerpoint/2010/main" val="1191329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ltLang="zh-CN"/>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3D48180-8109-4C74-98F3-F45CF59BB235}" type="slidenum">
              <a:rPr lang="zh-CN" altLang="en-US"/>
              <a:pPr>
                <a:defRPr/>
              </a:pPr>
              <a:t>‹#›</a:t>
            </a:fld>
            <a:endParaRPr lang="zh-CN" altLang="en-US"/>
          </a:p>
        </p:txBody>
      </p:sp>
    </p:spTree>
    <p:extLst>
      <p:ext uri="{BB962C8B-B14F-4D97-AF65-F5344CB8AC3E}">
        <p14:creationId xmlns:p14="http://schemas.microsoft.com/office/powerpoint/2010/main" val="16996147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ltLang="zh-CN"/>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33ADE1D-F347-4909-8592-FA55A6BF7808}" type="slidenum">
              <a:rPr lang="zh-CN" altLang="en-US"/>
              <a:pPr>
                <a:defRPr/>
              </a:pPr>
              <a:t>‹#›</a:t>
            </a:fld>
            <a:endParaRPr lang="zh-CN" altLang="en-US"/>
          </a:p>
        </p:txBody>
      </p:sp>
    </p:spTree>
    <p:extLst>
      <p:ext uri="{BB962C8B-B14F-4D97-AF65-F5344CB8AC3E}">
        <p14:creationId xmlns:p14="http://schemas.microsoft.com/office/powerpoint/2010/main" val="24368485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ltLang="zh-CN"/>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872C8AB-BC96-4054-8A0D-CFCE90C25B77}" type="slidenum">
              <a:rPr lang="zh-CN" altLang="en-US"/>
              <a:pPr>
                <a:defRPr/>
              </a:pPr>
              <a:t>‹#›</a:t>
            </a:fld>
            <a:endParaRPr lang="zh-CN" altLang="en-US"/>
          </a:p>
        </p:txBody>
      </p:sp>
    </p:spTree>
    <p:extLst>
      <p:ext uri="{BB962C8B-B14F-4D97-AF65-F5344CB8AC3E}">
        <p14:creationId xmlns:p14="http://schemas.microsoft.com/office/powerpoint/2010/main" val="34277981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ltLang="zh-CN"/>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6B03972-D378-4529-819A-9C86A8A70467}" type="slidenum">
              <a:rPr lang="zh-CN" altLang="en-US"/>
              <a:pPr>
                <a:defRPr/>
              </a:pPr>
              <a:t>‹#›</a:t>
            </a:fld>
            <a:endParaRPr lang="zh-CN" altLang="en-US"/>
          </a:p>
        </p:txBody>
      </p:sp>
    </p:spTree>
    <p:extLst>
      <p:ext uri="{BB962C8B-B14F-4D97-AF65-F5344CB8AC3E}">
        <p14:creationId xmlns:p14="http://schemas.microsoft.com/office/powerpoint/2010/main" val="2274271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noChangeArrowheads="1"/>
          </p:cNvSpPr>
          <p:nvPr>
            <p:ph type="dt" sz="half" idx="10"/>
          </p:nvPr>
        </p:nvSpPr>
        <p:spPr>
          <a:ln/>
        </p:spPr>
        <p:txBody>
          <a:bodyPr/>
          <a:lstStyle>
            <a:lvl1pPr>
              <a:defRPr/>
            </a:lvl1pPr>
          </a:lstStyle>
          <a:p>
            <a:pPr>
              <a:defRPr/>
            </a:pPr>
            <a:endParaRPr lang="en-US" altLang="zh-CN"/>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26C3BB18-FFD5-4BEE-B4AB-426E8804CB69}" type="slidenum">
              <a:rPr lang="zh-CN" altLang="en-US"/>
              <a:pPr>
                <a:defRPr/>
              </a:pPr>
              <a:t>‹#›</a:t>
            </a:fld>
            <a:endParaRPr lang="zh-CN" altLang="en-US"/>
          </a:p>
        </p:txBody>
      </p:sp>
    </p:spTree>
    <p:extLst>
      <p:ext uri="{BB962C8B-B14F-4D97-AF65-F5344CB8AC3E}">
        <p14:creationId xmlns:p14="http://schemas.microsoft.com/office/powerpoint/2010/main" val="26432501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noChangeArrowheads="1"/>
          </p:cNvSpPr>
          <p:nvPr>
            <p:ph type="dt" sz="half" idx="10"/>
          </p:nvPr>
        </p:nvSpPr>
        <p:spPr>
          <a:ln/>
        </p:spPr>
        <p:txBody>
          <a:bodyPr/>
          <a:lstStyle>
            <a:lvl1pPr>
              <a:defRPr/>
            </a:lvl1pPr>
          </a:lstStyle>
          <a:p>
            <a:pPr>
              <a:defRPr/>
            </a:pPr>
            <a:endParaRPr lang="en-US" altLang="zh-CN"/>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0DB5EE83-4178-4D17-A0E2-D5912614755D}" type="slidenum">
              <a:rPr lang="zh-CN" altLang="en-US"/>
              <a:pPr>
                <a:defRPr/>
              </a:pPr>
              <a:t>‹#›</a:t>
            </a:fld>
            <a:endParaRPr lang="zh-CN" altLang="en-US"/>
          </a:p>
        </p:txBody>
      </p:sp>
    </p:spTree>
    <p:extLst>
      <p:ext uri="{BB962C8B-B14F-4D97-AF65-F5344CB8AC3E}">
        <p14:creationId xmlns:p14="http://schemas.microsoft.com/office/powerpoint/2010/main" val="19765486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en-US" altLang="zh-CN"/>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02F9D792-98AE-46CD-9DA5-A1B8D43F374B}" type="slidenum">
              <a:rPr lang="zh-CN" altLang="en-US"/>
              <a:pPr>
                <a:defRPr/>
              </a:pPr>
              <a:t>‹#›</a:t>
            </a:fld>
            <a:endParaRPr lang="zh-CN" altLang="en-US"/>
          </a:p>
        </p:txBody>
      </p:sp>
    </p:spTree>
    <p:extLst>
      <p:ext uri="{BB962C8B-B14F-4D97-AF65-F5344CB8AC3E}">
        <p14:creationId xmlns:p14="http://schemas.microsoft.com/office/powerpoint/2010/main" val="162269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ltLang="zh-CN"/>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4D41A02-95F9-402F-AEDD-32BFBE8E9640}" type="slidenum">
              <a:rPr lang="zh-CN" altLang="en-US"/>
              <a:pPr>
                <a:defRPr/>
              </a:pPr>
              <a:t>‹#›</a:t>
            </a:fld>
            <a:endParaRPr lang="zh-CN" altLang="en-US"/>
          </a:p>
        </p:txBody>
      </p:sp>
    </p:spTree>
    <p:extLst>
      <p:ext uri="{BB962C8B-B14F-4D97-AF65-F5344CB8AC3E}">
        <p14:creationId xmlns:p14="http://schemas.microsoft.com/office/powerpoint/2010/main" val="22331066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en-US" altLang="zh-CN"/>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E6384C7-3C0B-4287-9562-579B6C9FE81B}" type="slidenum">
              <a:rPr lang="zh-CN" altLang="en-US"/>
              <a:pPr>
                <a:defRPr/>
              </a:pPr>
              <a:t>‹#›</a:t>
            </a:fld>
            <a:endParaRPr lang="zh-CN" altLang="en-US"/>
          </a:p>
        </p:txBody>
      </p:sp>
    </p:spTree>
    <p:extLst>
      <p:ext uri="{BB962C8B-B14F-4D97-AF65-F5344CB8AC3E}">
        <p14:creationId xmlns:p14="http://schemas.microsoft.com/office/powerpoint/2010/main" val="21829072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ltLang="zh-CN"/>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17A18E0-35D4-4E7A-B9DE-C77024486292}" type="slidenum">
              <a:rPr lang="zh-CN" altLang="en-US"/>
              <a:pPr>
                <a:defRPr/>
              </a:pPr>
              <a:t>‹#›</a:t>
            </a:fld>
            <a:endParaRPr lang="zh-CN" altLang="en-US"/>
          </a:p>
        </p:txBody>
      </p:sp>
    </p:spTree>
    <p:extLst>
      <p:ext uri="{BB962C8B-B14F-4D97-AF65-F5344CB8AC3E}">
        <p14:creationId xmlns:p14="http://schemas.microsoft.com/office/powerpoint/2010/main" val="33216868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11862"/>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6011862"/>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a:ln/>
        </p:spPr>
        <p:txBody>
          <a:bodyPr/>
          <a:lstStyle>
            <a:lvl1pPr>
              <a:defRPr/>
            </a:lvl1pPr>
          </a:lstStyle>
          <a:p>
            <a:pPr>
              <a:defRPr/>
            </a:pPr>
            <a:endParaRPr lang="en-US" altLang="zh-CN"/>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4E98F71-60FF-49DC-A715-CE5308BCD22F}" type="slidenum">
              <a:rPr lang="zh-CN" altLang="en-US"/>
              <a:pPr>
                <a:defRPr/>
              </a:pPr>
              <a:t>‹#›</a:t>
            </a:fld>
            <a:endParaRPr lang="zh-CN" altLang="en-US"/>
          </a:p>
        </p:txBody>
      </p:sp>
    </p:spTree>
    <p:extLst>
      <p:ext uri="{BB962C8B-B14F-4D97-AF65-F5344CB8AC3E}">
        <p14:creationId xmlns:p14="http://schemas.microsoft.com/office/powerpoint/2010/main" val="22290245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ctrTitle"/>
          </p:nvPr>
        </p:nvSpPr>
        <p:spPr>
          <a:xfrm>
            <a:off x="685800" y="1676401"/>
            <a:ext cx="7772400" cy="1538286"/>
          </a:xfrm>
        </p:spPr>
        <p:txBody>
          <a:bodyPr anchor="b"/>
          <a:lstStyle/>
          <a:p>
            <a:r>
              <a:rPr lang="zh-CN" altLang="en-US" smtClean="0"/>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buFont typeface="Arial" pitchFamily="34" charset="0"/>
              <a:buNone/>
              <a:defRPr/>
            </a:lvl1pPr>
          </a:lstStyle>
          <a:p>
            <a:pPr>
              <a:defRPr/>
            </a:pPr>
            <a:endParaRPr lang="zh-CN" altLang="en-US"/>
          </a:p>
        </p:txBody>
      </p:sp>
      <p:sp>
        <p:nvSpPr>
          <p:cNvPr id="6" name="页脚占位符 4"/>
          <p:cNvSpPr>
            <a:spLocks noGrp="1"/>
          </p:cNvSpPr>
          <p:nvPr>
            <p:ph type="ftr" sz="quarter" idx="11"/>
          </p:nvPr>
        </p:nvSpPr>
        <p:spPr/>
        <p:txBody>
          <a:bodyPr/>
          <a:lstStyle>
            <a:lvl1pPr>
              <a:buFont typeface="Arial" pitchFamily="34" charset="0"/>
              <a:buNone/>
              <a:defRPr/>
            </a:lvl1pPr>
          </a:lstStyle>
          <a:p>
            <a:pPr>
              <a:defRPr/>
            </a:pPr>
            <a:endParaRPr lang="zh-CN" altLang="en-US"/>
          </a:p>
        </p:txBody>
      </p:sp>
      <p:sp>
        <p:nvSpPr>
          <p:cNvPr id="7" name="灯片编号占位符 5"/>
          <p:cNvSpPr>
            <a:spLocks noGrp="1"/>
          </p:cNvSpPr>
          <p:nvPr>
            <p:ph type="sldNum" sz="quarter" idx="12"/>
          </p:nvPr>
        </p:nvSpPr>
        <p:spPr/>
        <p:txBody>
          <a:bodyPr/>
          <a:lstStyle>
            <a:lvl1pPr>
              <a:buFont typeface="Arial" pitchFamily="34" charset="0"/>
              <a:buNone/>
              <a:defRPr/>
            </a:lvl1pPr>
          </a:lstStyle>
          <a:p>
            <a:pPr>
              <a:defRPr/>
            </a:pPr>
            <a:fld id="{455F5D15-5E42-4449-92E2-508D53A36685}" type="slidenum">
              <a:rPr lang="zh-CN" altLang="en-US"/>
              <a:pPr>
                <a:defRPr/>
              </a:pPr>
              <a:t>‹#›</a:t>
            </a:fld>
            <a:endParaRPr lang="zh-CN" altLang="en-US"/>
          </a:p>
        </p:txBody>
      </p:sp>
    </p:spTree>
    <p:extLst>
      <p:ext uri="{BB962C8B-B14F-4D97-AF65-F5344CB8AC3E}">
        <p14:creationId xmlns:p14="http://schemas.microsoft.com/office/powerpoint/2010/main" val="1517603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a:xfrm>
            <a:off x="73025" y="6400800"/>
            <a:ext cx="3200400" cy="284163"/>
          </a:xfrm>
        </p:spPr>
        <p:txBody>
          <a:bodyPr/>
          <a:lstStyle>
            <a:lvl1pPr>
              <a:buFont typeface="Arial" pitchFamily="34" charset="0"/>
              <a:buNone/>
              <a:defRPr/>
            </a:lvl1pPr>
          </a:lstStyle>
          <a:p>
            <a:pPr>
              <a:defRPr/>
            </a:pPr>
            <a:endParaRPr lang="zh-CN" altLang="en-US"/>
          </a:p>
        </p:txBody>
      </p:sp>
      <p:sp>
        <p:nvSpPr>
          <p:cNvPr id="6" name="页脚占位符 4"/>
          <p:cNvSpPr>
            <a:spLocks noGrp="1"/>
          </p:cNvSpPr>
          <p:nvPr>
            <p:ph type="ftr" sz="quarter" idx="11"/>
          </p:nvPr>
        </p:nvSpPr>
        <p:spPr>
          <a:xfrm>
            <a:off x="5330825" y="6400800"/>
            <a:ext cx="3733800" cy="284163"/>
          </a:xfrm>
        </p:spPr>
        <p:txBody>
          <a:bodyPr/>
          <a:lstStyle>
            <a:lvl1pPr>
              <a:buFont typeface="Arial" pitchFamily="34" charset="0"/>
              <a:buNone/>
              <a:defRPr/>
            </a:lvl1pPr>
          </a:lstStyle>
          <a:p>
            <a:pPr>
              <a:defRPr/>
            </a:pPr>
            <a:endParaRPr lang="zh-CN" altLang="en-US"/>
          </a:p>
        </p:txBody>
      </p:sp>
      <p:sp>
        <p:nvSpPr>
          <p:cNvPr id="7" name="灯片编号占位符 5"/>
          <p:cNvSpPr>
            <a:spLocks noGrp="1"/>
          </p:cNvSpPr>
          <p:nvPr>
            <p:ph type="sldNum" sz="quarter" idx="12"/>
          </p:nvPr>
        </p:nvSpPr>
        <p:spPr/>
        <p:txBody>
          <a:bodyPr/>
          <a:lstStyle>
            <a:lvl1pPr>
              <a:buFont typeface="Arial" pitchFamily="34" charset="0"/>
              <a:buNone/>
              <a:defRPr/>
            </a:lvl1pPr>
          </a:lstStyle>
          <a:p>
            <a:pPr>
              <a:defRPr/>
            </a:pPr>
            <a:fld id="{E6F16A39-F2F8-439D-B12C-6CBB5267CD9A}" type="slidenum">
              <a:rPr lang="zh-CN" altLang="en-US"/>
              <a:pPr>
                <a:defRPr/>
              </a:pPr>
              <a:t>‹#›</a:t>
            </a:fld>
            <a:endParaRPr lang="zh-CN" altLang="en-US"/>
          </a:p>
        </p:txBody>
      </p:sp>
    </p:spTree>
    <p:extLst>
      <p:ext uri="{BB962C8B-B14F-4D97-AF65-F5344CB8AC3E}">
        <p14:creationId xmlns:p14="http://schemas.microsoft.com/office/powerpoint/2010/main" val="35496778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buFont typeface="Arial" pitchFamily="34" charset="0"/>
              <a:buNone/>
              <a:defRPr/>
            </a:lvl1pPr>
          </a:lstStyle>
          <a:p>
            <a:pPr>
              <a:defRPr/>
            </a:pPr>
            <a:endParaRPr lang="zh-CN" altLang="en-US"/>
          </a:p>
        </p:txBody>
      </p:sp>
      <p:sp>
        <p:nvSpPr>
          <p:cNvPr id="6" name="页脚占位符 4"/>
          <p:cNvSpPr>
            <a:spLocks noGrp="1"/>
          </p:cNvSpPr>
          <p:nvPr>
            <p:ph type="ftr" sz="quarter" idx="11"/>
          </p:nvPr>
        </p:nvSpPr>
        <p:spPr/>
        <p:txBody>
          <a:bodyPr/>
          <a:lstStyle>
            <a:lvl1pPr>
              <a:buFont typeface="Arial" pitchFamily="34" charset="0"/>
              <a:buNone/>
              <a:defRPr/>
            </a:lvl1pPr>
          </a:lstStyle>
          <a:p>
            <a:pPr>
              <a:defRPr/>
            </a:pPr>
            <a:endParaRPr lang="zh-CN" altLang="en-US"/>
          </a:p>
        </p:txBody>
      </p:sp>
      <p:sp>
        <p:nvSpPr>
          <p:cNvPr id="7" name="灯片编号占位符 5"/>
          <p:cNvSpPr>
            <a:spLocks noGrp="1"/>
          </p:cNvSpPr>
          <p:nvPr>
            <p:ph type="sldNum" sz="quarter" idx="12"/>
          </p:nvPr>
        </p:nvSpPr>
        <p:spPr/>
        <p:txBody>
          <a:bodyPr/>
          <a:lstStyle>
            <a:lvl1pPr>
              <a:buFont typeface="Arial" pitchFamily="34" charset="0"/>
              <a:buNone/>
              <a:defRPr/>
            </a:lvl1pPr>
          </a:lstStyle>
          <a:p>
            <a:pPr>
              <a:defRPr/>
            </a:pPr>
            <a:fld id="{93F5262C-D35A-438B-A1C4-B09E706F3DC0}" type="slidenum">
              <a:rPr lang="zh-CN" altLang="en-US"/>
              <a:pPr>
                <a:defRPr/>
              </a:pPr>
              <a:t>‹#›</a:t>
            </a:fld>
            <a:endParaRPr lang="zh-CN" altLang="en-US"/>
          </a:p>
        </p:txBody>
      </p:sp>
    </p:spTree>
    <p:extLst>
      <p:ext uri="{BB962C8B-B14F-4D97-AF65-F5344CB8AC3E}">
        <p14:creationId xmlns:p14="http://schemas.microsoft.com/office/powerpoint/2010/main" val="2112194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buFont typeface="Arial" pitchFamily="34" charset="0"/>
              <a:buNone/>
              <a:defRPr/>
            </a:lvl1pPr>
          </a:lstStyle>
          <a:p>
            <a:pPr>
              <a:defRPr/>
            </a:pPr>
            <a:endParaRPr lang="zh-CN" altLang="en-US"/>
          </a:p>
        </p:txBody>
      </p:sp>
      <p:sp>
        <p:nvSpPr>
          <p:cNvPr id="7" name="页脚占位符 5"/>
          <p:cNvSpPr>
            <a:spLocks noGrp="1"/>
          </p:cNvSpPr>
          <p:nvPr>
            <p:ph type="ftr" sz="quarter" idx="11"/>
          </p:nvPr>
        </p:nvSpPr>
        <p:spPr/>
        <p:txBody>
          <a:bodyPr/>
          <a:lstStyle>
            <a:lvl1pPr>
              <a:buFont typeface="Arial" pitchFamily="34" charset="0"/>
              <a:buNone/>
              <a:defRPr/>
            </a:lvl1pPr>
          </a:lstStyle>
          <a:p>
            <a:pPr>
              <a:defRPr/>
            </a:pPr>
            <a:endParaRPr lang="zh-CN" altLang="en-US"/>
          </a:p>
        </p:txBody>
      </p:sp>
      <p:sp>
        <p:nvSpPr>
          <p:cNvPr id="8" name="灯片编号占位符 6"/>
          <p:cNvSpPr>
            <a:spLocks noGrp="1"/>
          </p:cNvSpPr>
          <p:nvPr>
            <p:ph type="sldNum" sz="quarter" idx="12"/>
          </p:nvPr>
        </p:nvSpPr>
        <p:spPr/>
        <p:txBody>
          <a:bodyPr/>
          <a:lstStyle>
            <a:lvl1pPr>
              <a:buFont typeface="Arial" pitchFamily="34" charset="0"/>
              <a:buNone/>
              <a:defRPr/>
            </a:lvl1pPr>
          </a:lstStyle>
          <a:p>
            <a:pPr>
              <a:defRPr/>
            </a:pPr>
            <a:fld id="{B70FC694-C9A8-49F7-9979-5474F397C961}" type="slidenum">
              <a:rPr lang="zh-CN" altLang="en-US"/>
              <a:pPr>
                <a:defRPr/>
              </a:pPr>
              <a:t>‹#›</a:t>
            </a:fld>
            <a:endParaRPr lang="zh-CN" altLang="en-US"/>
          </a:p>
        </p:txBody>
      </p:sp>
    </p:spTree>
    <p:extLst>
      <p:ext uri="{BB962C8B-B14F-4D97-AF65-F5344CB8AC3E}">
        <p14:creationId xmlns:p14="http://schemas.microsoft.com/office/powerpoint/2010/main" val="5281735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6"/>
          <p:cNvSpPr>
            <a:spLocks noGrp="1"/>
          </p:cNvSpPr>
          <p:nvPr>
            <p:ph type="dt" sz="half" idx="10"/>
          </p:nvPr>
        </p:nvSpPr>
        <p:spPr/>
        <p:txBody>
          <a:bodyPr/>
          <a:lstStyle>
            <a:lvl1pPr>
              <a:buFont typeface="Arial" pitchFamily="34" charset="0"/>
              <a:buNone/>
              <a:defRPr/>
            </a:lvl1pPr>
          </a:lstStyle>
          <a:p>
            <a:pPr>
              <a:defRPr/>
            </a:pPr>
            <a:endParaRPr lang="zh-CN" altLang="en-US"/>
          </a:p>
        </p:txBody>
      </p:sp>
      <p:sp>
        <p:nvSpPr>
          <p:cNvPr id="9" name="页脚占位符 7"/>
          <p:cNvSpPr>
            <a:spLocks noGrp="1"/>
          </p:cNvSpPr>
          <p:nvPr>
            <p:ph type="ftr" sz="quarter" idx="11"/>
          </p:nvPr>
        </p:nvSpPr>
        <p:spPr/>
        <p:txBody>
          <a:bodyPr/>
          <a:lstStyle>
            <a:lvl1pPr>
              <a:buFont typeface="Arial" pitchFamily="34" charset="0"/>
              <a:buNone/>
              <a:defRPr/>
            </a:lvl1pPr>
          </a:lstStyle>
          <a:p>
            <a:pPr>
              <a:defRPr/>
            </a:pPr>
            <a:endParaRPr lang="zh-CN" altLang="en-US"/>
          </a:p>
        </p:txBody>
      </p:sp>
      <p:sp>
        <p:nvSpPr>
          <p:cNvPr id="10" name="灯片编号占位符 8"/>
          <p:cNvSpPr>
            <a:spLocks noGrp="1"/>
          </p:cNvSpPr>
          <p:nvPr>
            <p:ph type="sldNum" sz="quarter" idx="12"/>
          </p:nvPr>
        </p:nvSpPr>
        <p:spPr/>
        <p:txBody>
          <a:bodyPr/>
          <a:lstStyle>
            <a:lvl1pPr>
              <a:buFont typeface="Arial" pitchFamily="34" charset="0"/>
              <a:buNone/>
              <a:defRPr/>
            </a:lvl1pPr>
          </a:lstStyle>
          <a:p>
            <a:pPr>
              <a:defRPr/>
            </a:pPr>
            <a:fld id="{37FF6C22-1718-4F47-96A5-93232242A6BC}" type="slidenum">
              <a:rPr lang="zh-CN" altLang="en-US"/>
              <a:pPr>
                <a:defRPr/>
              </a:pPr>
              <a:t>‹#›</a:t>
            </a:fld>
            <a:endParaRPr lang="zh-CN" altLang="en-US"/>
          </a:p>
        </p:txBody>
      </p:sp>
    </p:spTree>
    <p:extLst>
      <p:ext uri="{BB962C8B-B14F-4D97-AF65-F5344CB8AC3E}">
        <p14:creationId xmlns:p14="http://schemas.microsoft.com/office/powerpoint/2010/main" val="9811880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4" name="日期占位符 2"/>
          <p:cNvSpPr>
            <a:spLocks noGrp="1"/>
          </p:cNvSpPr>
          <p:nvPr>
            <p:ph type="dt" sz="half" idx="10"/>
          </p:nvPr>
        </p:nvSpPr>
        <p:spPr/>
        <p:txBody>
          <a:bodyPr/>
          <a:lstStyle>
            <a:lvl1pPr>
              <a:buFont typeface="Arial" pitchFamily="34" charset="0"/>
              <a:buNone/>
              <a:defRPr/>
            </a:lvl1pPr>
          </a:lstStyle>
          <a:p>
            <a:pPr>
              <a:defRPr/>
            </a:pPr>
            <a:endParaRPr lang="zh-CN" altLang="en-US"/>
          </a:p>
        </p:txBody>
      </p:sp>
      <p:sp>
        <p:nvSpPr>
          <p:cNvPr id="5" name="页脚占位符 3"/>
          <p:cNvSpPr>
            <a:spLocks noGrp="1"/>
          </p:cNvSpPr>
          <p:nvPr>
            <p:ph type="ftr" sz="quarter" idx="11"/>
          </p:nvPr>
        </p:nvSpPr>
        <p:spPr/>
        <p:txBody>
          <a:bodyPr/>
          <a:lstStyle>
            <a:lvl1pPr>
              <a:buFont typeface="Arial" pitchFamily="34" charset="0"/>
              <a:buNone/>
              <a:defRPr/>
            </a:lvl1pPr>
          </a:lstStyle>
          <a:p>
            <a:pPr>
              <a:defRPr/>
            </a:pPr>
            <a:endParaRPr lang="zh-CN" altLang="en-US"/>
          </a:p>
        </p:txBody>
      </p:sp>
      <p:sp>
        <p:nvSpPr>
          <p:cNvPr id="6" name="灯片编号占位符 4"/>
          <p:cNvSpPr>
            <a:spLocks noGrp="1"/>
          </p:cNvSpPr>
          <p:nvPr>
            <p:ph type="sldNum" sz="quarter" idx="12"/>
          </p:nvPr>
        </p:nvSpPr>
        <p:spPr/>
        <p:txBody>
          <a:bodyPr/>
          <a:lstStyle>
            <a:lvl1pPr>
              <a:buFont typeface="Arial" pitchFamily="34" charset="0"/>
              <a:buNone/>
              <a:defRPr/>
            </a:lvl1pPr>
          </a:lstStyle>
          <a:p>
            <a:pPr>
              <a:defRPr/>
            </a:pPr>
            <a:fld id="{1CE979AA-8134-45B1-B307-A7E27ED60577}" type="slidenum">
              <a:rPr lang="zh-CN" altLang="en-US"/>
              <a:pPr>
                <a:defRPr/>
              </a:pPr>
              <a:t>‹#›</a:t>
            </a:fld>
            <a:endParaRPr lang="zh-CN" altLang="en-US"/>
          </a:p>
        </p:txBody>
      </p:sp>
    </p:spTree>
    <p:extLst>
      <p:ext uri="{BB962C8B-B14F-4D97-AF65-F5344CB8AC3E}">
        <p14:creationId xmlns:p14="http://schemas.microsoft.com/office/powerpoint/2010/main" val="4249310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2786063" y="1054100"/>
            <a:ext cx="5903912"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smtClean="0"/>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4"/>
          <p:cNvSpPr>
            <a:spLocks noGrp="1"/>
          </p:cNvSpPr>
          <p:nvPr>
            <p:ph type="dt" sz="half" idx="10"/>
          </p:nvPr>
        </p:nvSpPr>
        <p:spPr/>
        <p:txBody>
          <a:bodyPr/>
          <a:lstStyle>
            <a:lvl1pPr>
              <a:buFont typeface="Arial" pitchFamily="34" charset="0"/>
              <a:buNone/>
              <a:defRPr/>
            </a:lvl1pPr>
          </a:lstStyle>
          <a:p>
            <a:pPr>
              <a:defRPr/>
            </a:pPr>
            <a:endParaRPr lang="zh-CN" altLang="en-US"/>
          </a:p>
        </p:txBody>
      </p:sp>
      <p:sp>
        <p:nvSpPr>
          <p:cNvPr id="7" name="页脚占位符 5"/>
          <p:cNvSpPr>
            <a:spLocks noGrp="1"/>
          </p:cNvSpPr>
          <p:nvPr>
            <p:ph type="ftr" sz="quarter" idx="11"/>
          </p:nvPr>
        </p:nvSpPr>
        <p:spPr/>
        <p:txBody>
          <a:bodyPr/>
          <a:lstStyle>
            <a:lvl1pPr>
              <a:buFont typeface="Arial" pitchFamily="34" charset="0"/>
              <a:buNone/>
              <a:defRPr/>
            </a:lvl1pPr>
          </a:lstStyle>
          <a:p>
            <a:pPr>
              <a:defRPr/>
            </a:pPr>
            <a:endParaRPr lang="zh-CN" altLang="en-US"/>
          </a:p>
        </p:txBody>
      </p:sp>
      <p:sp>
        <p:nvSpPr>
          <p:cNvPr id="8" name="灯片编号占位符 6"/>
          <p:cNvSpPr>
            <a:spLocks noGrp="1"/>
          </p:cNvSpPr>
          <p:nvPr>
            <p:ph type="sldNum" sz="quarter" idx="12"/>
          </p:nvPr>
        </p:nvSpPr>
        <p:spPr/>
        <p:txBody>
          <a:bodyPr/>
          <a:lstStyle>
            <a:lvl1pPr>
              <a:buFont typeface="Arial" pitchFamily="34" charset="0"/>
              <a:buNone/>
              <a:defRPr/>
            </a:lvl1pPr>
          </a:lstStyle>
          <a:p>
            <a:pPr>
              <a:defRPr/>
            </a:pPr>
            <a:fld id="{65B83724-19DD-443B-879E-A942E6D67093}" type="slidenum">
              <a:rPr lang="zh-CN" altLang="en-US"/>
              <a:pPr>
                <a:defRPr/>
              </a:pPr>
              <a:t>‹#›</a:t>
            </a:fld>
            <a:endParaRPr lang="zh-CN" altLang="en-US"/>
          </a:p>
        </p:txBody>
      </p:sp>
    </p:spTree>
    <p:extLst>
      <p:ext uri="{BB962C8B-B14F-4D97-AF65-F5344CB8AC3E}">
        <p14:creationId xmlns:p14="http://schemas.microsoft.com/office/powerpoint/2010/main" val="4155250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buFont typeface="Arial" pitchFamily="34" charset="0"/>
              <a:buNone/>
              <a:defRPr/>
            </a:lvl1pPr>
          </a:lstStyle>
          <a:p>
            <a:pPr>
              <a:defRPr/>
            </a:pPr>
            <a:endParaRPr lang="zh-CN" altLang="en-US"/>
          </a:p>
        </p:txBody>
      </p:sp>
      <p:sp>
        <p:nvSpPr>
          <p:cNvPr id="6" name="页脚占位符 5"/>
          <p:cNvSpPr>
            <a:spLocks noGrp="1"/>
          </p:cNvSpPr>
          <p:nvPr>
            <p:ph type="ftr" sz="quarter" idx="11"/>
          </p:nvPr>
        </p:nvSpPr>
        <p:spPr/>
        <p:txBody>
          <a:bodyPr/>
          <a:lstStyle>
            <a:lvl1pPr>
              <a:buFont typeface="Arial" pitchFamily="34" charset="0"/>
              <a:buNone/>
              <a:defRPr/>
            </a:lvl1pPr>
          </a:lstStyle>
          <a:p>
            <a:pPr>
              <a:defRPr/>
            </a:pPr>
            <a:endParaRPr lang="zh-CN" altLang="en-US"/>
          </a:p>
        </p:txBody>
      </p:sp>
      <p:sp>
        <p:nvSpPr>
          <p:cNvPr id="7" name="灯片编号占位符 6"/>
          <p:cNvSpPr>
            <a:spLocks noGrp="1"/>
          </p:cNvSpPr>
          <p:nvPr>
            <p:ph type="sldNum" sz="quarter" idx="12"/>
          </p:nvPr>
        </p:nvSpPr>
        <p:spPr/>
        <p:txBody>
          <a:bodyPr/>
          <a:lstStyle>
            <a:lvl1pPr>
              <a:buFont typeface="Arial" pitchFamily="34" charset="0"/>
              <a:buNone/>
              <a:defRPr/>
            </a:lvl1pPr>
          </a:lstStyle>
          <a:p>
            <a:pPr>
              <a:defRPr/>
            </a:pPr>
            <a:fld id="{A65EB5FD-2DCC-4D4C-A5E5-0F4A1C221F36}" type="slidenum">
              <a:rPr lang="zh-CN" altLang="en-US"/>
              <a:pPr>
                <a:defRPr/>
              </a:pPr>
              <a:t>‹#›</a:t>
            </a:fld>
            <a:endParaRPr lang="zh-CN" altLang="en-US"/>
          </a:p>
        </p:txBody>
      </p:sp>
    </p:spTree>
    <p:extLst>
      <p:ext uri="{BB962C8B-B14F-4D97-AF65-F5344CB8AC3E}">
        <p14:creationId xmlns:p14="http://schemas.microsoft.com/office/powerpoint/2010/main" val="2616806711"/>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3"/>
          <p:cNvSpPr>
            <a:spLocks noGrp="1"/>
          </p:cNvSpPr>
          <p:nvPr>
            <p:ph type="dt" sz="half" idx="10"/>
          </p:nvPr>
        </p:nvSpPr>
        <p:spPr/>
        <p:txBody>
          <a:bodyPr/>
          <a:lstStyle>
            <a:lvl1pPr>
              <a:buFont typeface="Arial" pitchFamily="34" charset="0"/>
              <a:buNone/>
              <a:defRPr/>
            </a:lvl1pPr>
          </a:lstStyle>
          <a:p>
            <a:pPr>
              <a:defRPr/>
            </a:pPr>
            <a:endParaRPr lang="zh-CN" altLang="en-US"/>
          </a:p>
        </p:txBody>
      </p:sp>
      <p:sp>
        <p:nvSpPr>
          <p:cNvPr id="6" name="页脚占位符 4"/>
          <p:cNvSpPr>
            <a:spLocks noGrp="1"/>
          </p:cNvSpPr>
          <p:nvPr>
            <p:ph type="ftr" sz="quarter" idx="11"/>
          </p:nvPr>
        </p:nvSpPr>
        <p:spPr/>
        <p:txBody>
          <a:bodyPr/>
          <a:lstStyle>
            <a:lvl1pPr>
              <a:buFont typeface="Arial" pitchFamily="34" charset="0"/>
              <a:buNone/>
              <a:defRPr/>
            </a:lvl1pPr>
          </a:lstStyle>
          <a:p>
            <a:pPr>
              <a:defRPr/>
            </a:pPr>
            <a:endParaRPr lang="zh-CN" altLang="en-US"/>
          </a:p>
        </p:txBody>
      </p:sp>
      <p:sp>
        <p:nvSpPr>
          <p:cNvPr id="7" name="灯片编号占位符 5"/>
          <p:cNvSpPr>
            <a:spLocks noGrp="1"/>
          </p:cNvSpPr>
          <p:nvPr>
            <p:ph type="sldNum" sz="quarter" idx="12"/>
          </p:nvPr>
        </p:nvSpPr>
        <p:spPr/>
        <p:txBody>
          <a:bodyPr/>
          <a:lstStyle>
            <a:lvl1pPr>
              <a:buFont typeface="Arial" pitchFamily="34" charset="0"/>
              <a:buNone/>
              <a:defRPr/>
            </a:lvl1pPr>
          </a:lstStyle>
          <a:p>
            <a:pPr>
              <a:defRPr/>
            </a:pPr>
            <a:fld id="{87E91D11-82C8-4ECD-88E6-9A8709CB7666}" type="slidenum">
              <a:rPr lang="zh-CN" altLang="en-US"/>
              <a:pPr>
                <a:defRPr/>
              </a:pPr>
              <a:t>‹#›</a:t>
            </a:fld>
            <a:endParaRPr lang="zh-CN" altLang="en-US"/>
          </a:p>
        </p:txBody>
      </p:sp>
    </p:spTree>
    <p:extLst>
      <p:ext uri="{BB962C8B-B14F-4D97-AF65-F5344CB8AC3E}">
        <p14:creationId xmlns:p14="http://schemas.microsoft.com/office/powerpoint/2010/main" val="42076597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buFont typeface="Arial" pitchFamily="34" charset="0"/>
              <a:buNone/>
              <a:defRPr/>
            </a:lvl1pPr>
          </a:lstStyle>
          <a:p>
            <a:pPr>
              <a:defRPr/>
            </a:pPr>
            <a:endParaRPr lang="zh-CN" altLang="en-US"/>
          </a:p>
        </p:txBody>
      </p:sp>
      <p:sp>
        <p:nvSpPr>
          <p:cNvPr id="5" name="页脚占位符 4"/>
          <p:cNvSpPr>
            <a:spLocks noGrp="1"/>
          </p:cNvSpPr>
          <p:nvPr>
            <p:ph type="ftr" sz="quarter" idx="11"/>
          </p:nvPr>
        </p:nvSpPr>
        <p:spPr/>
        <p:txBody>
          <a:bodyPr/>
          <a:lstStyle>
            <a:lvl1pPr>
              <a:buFont typeface="Arial" pitchFamily="34" charset="0"/>
              <a:buNone/>
              <a:defRPr/>
            </a:lvl1pPr>
          </a:lstStyle>
          <a:p>
            <a:pPr>
              <a:defRPr/>
            </a:pPr>
            <a:endParaRPr lang="zh-CN" altLang="en-US"/>
          </a:p>
        </p:txBody>
      </p:sp>
      <p:sp>
        <p:nvSpPr>
          <p:cNvPr id="6" name="灯片编号占位符 5"/>
          <p:cNvSpPr>
            <a:spLocks noGrp="1"/>
          </p:cNvSpPr>
          <p:nvPr>
            <p:ph type="sldNum" sz="quarter" idx="12"/>
          </p:nvPr>
        </p:nvSpPr>
        <p:spPr/>
        <p:txBody>
          <a:bodyPr/>
          <a:lstStyle>
            <a:lvl1pPr>
              <a:buFont typeface="Arial" pitchFamily="34" charset="0"/>
              <a:buNone/>
              <a:defRPr/>
            </a:lvl1pPr>
          </a:lstStyle>
          <a:p>
            <a:pPr>
              <a:defRPr/>
            </a:pPr>
            <a:fld id="{0497F44F-727E-4538-B286-934593A6E633}" type="slidenum">
              <a:rPr lang="zh-CN" altLang="en-US"/>
              <a:pPr>
                <a:defRPr/>
              </a:pPr>
              <a:t>‹#›</a:t>
            </a:fld>
            <a:endParaRPr lang="zh-CN" altLang="en-US"/>
          </a:p>
        </p:txBody>
      </p:sp>
    </p:spTree>
    <p:extLst>
      <p:ext uri="{BB962C8B-B14F-4D97-AF65-F5344CB8AC3E}">
        <p14:creationId xmlns:p14="http://schemas.microsoft.com/office/powerpoint/2010/main" val="230474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image" Target="../media/image4.jpeg"/><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theme" Target="../theme/theme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矩形 6"/>
          <p:cNvSpPr>
            <a:spLocks noChangeArrowheads="1"/>
          </p:cNvSpPr>
          <p:nvPr/>
        </p:nvSpPr>
        <p:spPr bwMode="auto">
          <a:xfrm>
            <a:off x="0" y="6678613"/>
            <a:ext cx="9144000" cy="179387"/>
          </a:xfrm>
          <a:prstGeom prst="rect">
            <a:avLst/>
          </a:prstGeom>
          <a:gradFill rotWithShape="0">
            <a:gsLst>
              <a:gs pos="0">
                <a:srgbClr val="918415">
                  <a:alpha val="50000"/>
                </a:srgbClr>
              </a:gs>
              <a:gs pos="50000">
                <a:srgbClr val="EEEDE7">
                  <a:alpha val="45000"/>
                </a:srgbClr>
              </a:gs>
              <a:gs pos="100000">
                <a:srgbClr val="918415">
                  <a:alpha val="39999"/>
                </a:srgbClr>
              </a:gs>
            </a:gsLst>
            <a:lin ang="0" scaled="1"/>
          </a:gradFill>
          <a:ln w="9525">
            <a:noFill/>
            <a:miter lim="800000"/>
          </a:ln>
        </p:spPr>
        <p:txBody>
          <a:bodyPr anchor="ctr"/>
          <a:lstStyle/>
          <a:p>
            <a:pPr algn="ctr" fontAlgn="base">
              <a:spcBef>
                <a:spcPct val="0"/>
              </a:spcBef>
              <a:spcAft>
                <a:spcPct val="0"/>
              </a:spcAft>
              <a:buFont typeface="Arial" pitchFamily="34" charset="0"/>
              <a:buNone/>
              <a:defRPr/>
            </a:pPr>
            <a:endParaRPr lang="zh-CN" altLang="en-US">
              <a:solidFill>
                <a:srgbClr val="FFFFFF"/>
              </a:solidFill>
            </a:endParaRPr>
          </a:p>
        </p:txBody>
      </p:sp>
      <p:sp>
        <p:nvSpPr>
          <p:cNvPr id="3075" name="矩形 7"/>
          <p:cNvSpPr>
            <a:spLocks noChangeArrowheads="1"/>
          </p:cNvSpPr>
          <p:nvPr/>
        </p:nvSpPr>
        <p:spPr bwMode="auto">
          <a:xfrm>
            <a:off x="0" y="0"/>
            <a:ext cx="9144000" cy="107950"/>
          </a:xfrm>
          <a:prstGeom prst="rect">
            <a:avLst/>
          </a:prstGeom>
          <a:gradFill rotWithShape="0">
            <a:gsLst>
              <a:gs pos="0">
                <a:srgbClr val="918415">
                  <a:alpha val="50000"/>
                </a:srgbClr>
              </a:gs>
              <a:gs pos="50000">
                <a:srgbClr val="EEEDE7">
                  <a:alpha val="45000"/>
                </a:srgbClr>
              </a:gs>
              <a:gs pos="100000">
                <a:srgbClr val="918415">
                  <a:alpha val="39999"/>
                </a:srgbClr>
              </a:gs>
            </a:gsLst>
            <a:lin ang="0" scaled="1"/>
          </a:gradFill>
          <a:ln w="9525">
            <a:noFill/>
            <a:miter lim="800000"/>
          </a:ln>
        </p:spPr>
        <p:txBody>
          <a:bodyPr anchor="ctr"/>
          <a:lstStyle/>
          <a:p>
            <a:pPr algn="ctr" fontAlgn="base">
              <a:spcBef>
                <a:spcPct val="0"/>
              </a:spcBef>
              <a:spcAft>
                <a:spcPct val="0"/>
              </a:spcAft>
              <a:buFont typeface="Arial" pitchFamily="34" charset="0"/>
              <a:buNone/>
              <a:defRPr/>
            </a:pPr>
            <a:endParaRPr lang="zh-CN" altLang="en-US">
              <a:solidFill>
                <a:srgbClr val="FFFFFF"/>
              </a:solidFill>
            </a:endParaRPr>
          </a:p>
        </p:txBody>
      </p:sp>
      <p:sp>
        <p:nvSpPr>
          <p:cNvPr id="3076" name="矩形 8"/>
          <p:cNvSpPr>
            <a:spLocks noChangeArrowheads="1"/>
          </p:cNvSpPr>
          <p:nvPr/>
        </p:nvSpPr>
        <p:spPr bwMode="auto">
          <a:xfrm>
            <a:off x="457200" y="1411288"/>
            <a:ext cx="8229600" cy="17462"/>
          </a:xfrm>
          <a:prstGeom prst="rect">
            <a:avLst/>
          </a:prstGeom>
          <a:gradFill rotWithShape="0">
            <a:gsLst>
              <a:gs pos="0">
                <a:srgbClr val="DCD9CC">
                  <a:alpha val="20000"/>
                </a:srgbClr>
              </a:gs>
              <a:gs pos="50000">
                <a:srgbClr val="918415">
                  <a:alpha val="35000"/>
                </a:srgbClr>
              </a:gs>
              <a:gs pos="100000">
                <a:srgbClr val="DCD9CC">
                  <a:alpha val="50000"/>
                </a:srgbClr>
              </a:gs>
            </a:gsLst>
            <a:lin ang="0" scaled="1"/>
          </a:gradFill>
          <a:ln w="9525">
            <a:noFill/>
            <a:miter lim="800000"/>
          </a:ln>
        </p:spPr>
        <p:txBody>
          <a:bodyPr anchor="ctr"/>
          <a:lstStyle/>
          <a:p>
            <a:pPr algn="ctr" fontAlgn="base">
              <a:spcBef>
                <a:spcPct val="0"/>
              </a:spcBef>
              <a:spcAft>
                <a:spcPct val="0"/>
              </a:spcAft>
              <a:buFont typeface="Arial" pitchFamily="34" charset="0"/>
              <a:buNone/>
              <a:defRPr/>
            </a:pPr>
            <a:endParaRPr lang="zh-CN" altLang="en-US">
              <a:solidFill>
                <a:srgbClr val="FFFFFF"/>
              </a:solidFill>
            </a:endParaRPr>
          </a:p>
        </p:txBody>
      </p:sp>
      <p:sp>
        <p:nvSpPr>
          <p:cNvPr id="3077"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8" name="文本占位符 2"/>
          <p:cNvSpPr>
            <a:spLocks noGrp="1" noChangeArrowheads="1"/>
          </p:cNvSpPr>
          <p:nvPr>
            <p:ph type="body" idx="4294967295"/>
          </p:nvPr>
        </p:nvSpPr>
        <p:spPr bwMode="auto">
          <a:xfrm>
            <a:off x="457200" y="1600200"/>
            <a:ext cx="82296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9" name="日期占位符 3"/>
          <p:cNvSpPr>
            <a:spLocks noGrp="1" noChangeArrowheads="1"/>
          </p:cNvSpPr>
          <p:nvPr>
            <p:ph type="dt" sz="half" idx="2"/>
          </p:nvPr>
        </p:nvSpPr>
        <p:spPr bwMode="auto">
          <a:xfrm>
            <a:off x="73025" y="6400800"/>
            <a:ext cx="3200400" cy="284163"/>
          </a:xfrm>
          <a:prstGeom prst="rect">
            <a:avLst/>
          </a:prstGeom>
          <a:noFill/>
          <a:ln w="9525">
            <a:noFill/>
            <a:miter lim="800000"/>
          </a:ln>
        </p:spPr>
        <p:txBody>
          <a:bodyPr vert="horz" wrap="square" lIns="91440" tIns="45720" rIns="91440" bIns="45720" numCol="1" anchor="b" anchorCtr="0" compatLnSpc="1"/>
          <a:lstStyle>
            <a:lvl1pPr>
              <a:defRPr sz="1100">
                <a:solidFill>
                  <a:srgbClr val="636363"/>
                </a:solidFill>
                <a:latin typeface="+mn-lt"/>
                <a:ea typeface="+mn-ea"/>
              </a:defRPr>
            </a:lvl1pPr>
          </a:lstStyle>
          <a:p>
            <a:pPr fontAlgn="base">
              <a:spcBef>
                <a:spcPct val="0"/>
              </a:spcBef>
              <a:spcAft>
                <a:spcPct val="0"/>
              </a:spcAft>
              <a:buFont typeface="Arial" pitchFamily="34" charset="0"/>
              <a:buNone/>
              <a:defRPr/>
            </a:pPr>
            <a:endParaRPr lang="en-US" altLang="zh-CN"/>
          </a:p>
        </p:txBody>
      </p:sp>
      <p:sp>
        <p:nvSpPr>
          <p:cNvPr id="3080" name="页脚占位符 4"/>
          <p:cNvSpPr>
            <a:spLocks noGrp="1" noChangeArrowheads="1"/>
          </p:cNvSpPr>
          <p:nvPr>
            <p:ph type="ftr" sz="quarter" idx="3"/>
          </p:nvPr>
        </p:nvSpPr>
        <p:spPr bwMode="auto">
          <a:xfrm>
            <a:off x="5330825" y="6400800"/>
            <a:ext cx="3733800" cy="284163"/>
          </a:xfrm>
          <a:prstGeom prst="rect">
            <a:avLst/>
          </a:prstGeom>
          <a:noFill/>
          <a:ln w="9525">
            <a:noFill/>
            <a:miter lim="800000"/>
          </a:ln>
        </p:spPr>
        <p:txBody>
          <a:bodyPr vert="horz" wrap="square" lIns="91440" tIns="45720" rIns="91440" bIns="45720" numCol="1" anchor="ctr" anchorCtr="0" compatLnSpc="1"/>
          <a:lstStyle>
            <a:lvl1pPr algn="r">
              <a:defRPr sz="1100">
                <a:solidFill>
                  <a:srgbClr val="636363"/>
                </a:solidFill>
                <a:latin typeface="+mn-lt"/>
                <a:ea typeface="+mn-ea"/>
              </a:defRPr>
            </a:lvl1pPr>
          </a:lstStyle>
          <a:p>
            <a:pPr fontAlgn="base">
              <a:spcBef>
                <a:spcPct val="0"/>
              </a:spcBef>
              <a:spcAft>
                <a:spcPct val="0"/>
              </a:spcAft>
              <a:buFont typeface="Arial" pitchFamily="34" charset="0"/>
              <a:buNone/>
              <a:defRPr/>
            </a:pPr>
            <a:endParaRPr lang="zh-CN" altLang="en-US"/>
          </a:p>
        </p:txBody>
      </p:sp>
      <p:sp>
        <p:nvSpPr>
          <p:cNvPr id="3081" name="灯片编号占位符 5"/>
          <p:cNvSpPr>
            <a:spLocks noGrp="1" noChangeArrowheads="1"/>
          </p:cNvSpPr>
          <p:nvPr>
            <p:ph type="sldNum" sz="quarter" idx="4"/>
          </p:nvPr>
        </p:nvSpPr>
        <p:spPr bwMode="auto">
          <a:xfrm>
            <a:off x="4114800" y="6400800"/>
            <a:ext cx="914400" cy="284163"/>
          </a:xfrm>
          <a:prstGeom prst="rect">
            <a:avLst/>
          </a:prstGeom>
          <a:noFill/>
          <a:ln w="9525">
            <a:noFill/>
            <a:miter lim="800000"/>
          </a:ln>
        </p:spPr>
        <p:txBody>
          <a:bodyPr vert="horz" wrap="square" lIns="45720" tIns="45720" rIns="45720" bIns="45720" numCol="1" anchor="ctr" anchorCtr="0" compatLnSpc="1">
            <a:prstTxWarp prst="textNoShape">
              <a:avLst/>
            </a:prstTxWarp>
          </a:bodyPr>
          <a:lstStyle>
            <a:lvl1pPr algn="ctr">
              <a:defRPr sz="1100">
                <a:solidFill>
                  <a:srgbClr val="636363"/>
                </a:solidFill>
                <a:latin typeface="Franklin Gothic Book" pitchFamily="34" charset="0"/>
                <a:ea typeface="黑体" pitchFamily="49" charset="-122"/>
              </a:defRPr>
            </a:lvl1pPr>
          </a:lstStyle>
          <a:p>
            <a:pPr fontAlgn="base">
              <a:spcBef>
                <a:spcPct val="0"/>
              </a:spcBef>
              <a:spcAft>
                <a:spcPct val="0"/>
              </a:spcAft>
              <a:buFont typeface="Arial" pitchFamily="34" charset="0"/>
              <a:buNone/>
              <a:defRPr/>
            </a:pPr>
            <a:fld id="{C3448D3F-69CB-4EDC-8999-586903AC1C9F}" type="slidenum">
              <a:rPr lang="zh-CN" altLang="en-US"/>
              <a:pPr fontAlgn="base">
                <a:spcBef>
                  <a:spcPct val="0"/>
                </a:spcBef>
                <a:spcAft>
                  <a:spcPct val="0"/>
                </a:spcAft>
                <a:buFont typeface="Arial" pitchFamily="34" charset="0"/>
                <a:buNone/>
                <a:defRPr/>
              </a:pPr>
              <a:t>‹#›</a:t>
            </a:fld>
            <a:endParaRPr lang="zh-CN" altLang="en-US"/>
          </a:p>
        </p:txBody>
      </p:sp>
    </p:spTree>
    <p:extLst>
      <p:ext uri="{BB962C8B-B14F-4D97-AF65-F5344CB8AC3E}">
        <p14:creationId xmlns:p14="http://schemas.microsoft.com/office/powerpoint/2010/main" val="3990248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3077"/>
                                        </p:tgtEl>
                                        <p:attrNameLst>
                                          <p:attrName>style.visibility</p:attrName>
                                        </p:attrNameLst>
                                      </p:cBhvr>
                                      <p:to>
                                        <p:strVal val="visible"/>
                                      </p:to>
                                    </p:set>
                                    <p:animEffect transition="in" filter="fade">
                                      <p:cBhvr>
                                        <p:cTn id="7" dur="1000">
                                          <p:stCondLst>
                                            <p:cond delay="0"/>
                                          </p:stCondLst>
                                        </p:cTn>
                                        <p:tgtEl>
                                          <p:spTgt spid="30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3078">
                                            <p:txEl>
                                              <p:pRg st="0" end="0"/>
                                            </p:txEl>
                                          </p:spTgt>
                                        </p:tgtEl>
                                        <p:attrNameLst>
                                          <p:attrName>style.visibility</p:attrName>
                                        </p:attrNameLst>
                                      </p:cBhvr>
                                      <p:to>
                                        <p:strVal val="visible"/>
                                      </p:to>
                                    </p:set>
                                    <p:animEffect transition="in" filter="fade">
                                      <p:cBhvr>
                                        <p:cTn id="12" dur="500">
                                          <p:stCondLst>
                                            <p:cond delay="0"/>
                                          </p:stCondLst>
                                        </p:cTn>
                                        <p:tgtEl>
                                          <p:spTgt spid="3078">
                                            <p:txEl>
                                              <p:pRg st="0" end="0"/>
                                            </p:txEl>
                                          </p:spTgt>
                                        </p:tgtEl>
                                      </p:cBhvr>
                                    </p:animEffect>
                                  </p:childTnLst>
                                </p:cTn>
                              </p:par>
                              <p:par>
                                <p:cTn id="13" presetID="10" presetClass="entr" presetSubtype="0" fill="hold" grpId="0" nodeType="withEffect">
                                  <p:stCondLst>
                                    <p:cond delay="0"/>
                                  </p:stCondLst>
                                  <p:iterate type="lt">
                                    <p:tmPct val="10000"/>
                                  </p:iterate>
                                  <p:childTnLst>
                                    <p:set>
                                      <p:cBhvr>
                                        <p:cTn id="14" dur="1" fill="hold">
                                          <p:stCondLst>
                                            <p:cond delay="0"/>
                                          </p:stCondLst>
                                        </p:cTn>
                                        <p:tgtEl>
                                          <p:spTgt spid="3078">
                                            <p:txEl>
                                              <p:pRg st="1" end="1"/>
                                            </p:txEl>
                                          </p:spTgt>
                                        </p:tgtEl>
                                        <p:attrNameLst>
                                          <p:attrName>style.visibility</p:attrName>
                                        </p:attrNameLst>
                                      </p:cBhvr>
                                      <p:to>
                                        <p:strVal val="visible"/>
                                      </p:to>
                                    </p:set>
                                    <p:animEffect transition="in" filter="fade">
                                      <p:cBhvr>
                                        <p:cTn id="15" dur="500">
                                          <p:stCondLst>
                                            <p:cond delay="0"/>
                                          </p:stCondLst>
                                        </p:cTn>
                                        <p:tgtEl>
                                          <p:spTgt spid="3078">
                                            <p:txEl>
                                              <p:pRg st="1" end="1"/>
                                            </p:txEl>
                                          </p:spTgt>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3078">
                                            <p:txEl>
                                              <p:pRg st="2" end="2"/>
                                            </p:txEl>
                                          </p:spTgt>
                                        </p:tgtEl>
                                        <p:attrNameLst>
                                          <p:attrName>style.visibility</p:attrName>
                                        </p:attrNameLst>
                                      </p:cBhvr>
                                      <p:to>
                                        <p:strVal val="visible"/>
                                      </p:to>
                                    </p:set>
                                    <p:animEffect transition="in" filter="fade">
                                      <p:cBhvr>
                                        <p:cTn id="18" dur="500">
                                          <p:stCondLst>
                                            <p:cond delay="0"/>
                                          </p:stCondLst>
                                        </p:cTn>
                                        <p:tgtEl>
                                          <p:spTgt spid="3078">
                                            <p:txEl>
                                              <p:pRg st="2" end="2"/>
                                            </p:txEl>
                                          </p:spTgt>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3078">
                                            <p:txEl>
                                              <p:pRg st="3" end="3"/>
                                            </p:txEl>
                                          </p:spTgt>
                                        </p:tgtEl>
                                        <p:attrNameLst>
                                          <p:attrName>style.visibility</p:attrName>
                                        </p:attrNameLst>
                                      </p:cBhvr>
                                      <p:to>
                                        <p:strVal val="visible"/>
                                      </p:to>
                                    </p:set>
                                    <p:animEffect transition="in" filter="fade">
                                      <p:cBhvr>
                                        <p:cTn id="21" dur="500">
                                          <p:stCondLst>
                                            <p:cond delay="0"/>
                                          </p:stCondLst>
                                        </p:cTn>
                                        <p:tgtEl>
                                          <p:spTgt spid="3078">
                                            <p:txEl>
                                              <p:pRg st="3" end="3"/>
                                            </p:txEl>
                                          </p:spTgt>
                                        </p:tgtEl>
                                      </p:cBhvr>
                                    </p:animEffect>
                                  </p:childTnLst>
                                </p:cTn>
                              </p:par>
                              <p:par>
                                <p:cTn id="22" presetID="10" presetClass="entr" presetSubtype="0" fill="hold" grpId="0" nodeType="withEffect">
                                  <p:stCondLst>
                                    <p:cond delay="0"/>
                                  </p:stCondLst>
                                  <p:iterate type="lt">
                                    <p:tmPct val="10000"/>
                                  </p:iterate>
                                  <p:childTnLst>
                                    <p:set>
                                      <p:cBhvr>
                                        <p:cTn id="23" dur="1" fill="hold">
                                          <p:stCondLst>
                                            <p:cond delay="0"/>
                                          </p:stCondLst>
                                        </p:cTn>
                                        <p:tgtEl>
                                          <p:spTgt spid="3078">
                                            <p:txEl>
                                              <p:pRg st="4" end="4"/>
                                            </p:txEl>
                                          </p:spTgt>
                                        </p:tgtEl>
                                        <p:attrNameLst>
                                          <p:attrName>style.visibility</p:attrName>
                                        </p:attrNameLst>
                                      </p:cBhvr>
                                      <p:to>
                                        <p:strVal val="visible"/>
                                      </p:to>
                                    </p:set>
                                    <p:animEffect transition="in" filter="fade">
                                      <p:cBhvr>
                                        <p:cTn id="24" dur="500">
                                          <p:stCondLst>
                                            <p:cond delay="0"/>
                                          </p:stCondLst>
                                        </p:cTn>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P spid="3078" grpId="0" build="p">
        <p:tmplLst>
          <p:tmpl lvl="1">
            <p:tnLst>
              <p:par>
                <p:cTn presetID="10" presetClass="entr" presetSubtype="0" fill="hold" nodeType="clickEffect">
                  <p:stCondLst>
                    <p:cond delay="0"/>
                  </p:stCondLst>
                  <p:iterate type="lt">
                    <p:tmPct val="10000"/>
                  </p:iterate>
                  <p:childTnLst>
                    <p:set>
                      <p:cBhvr>
                        <p:cTn dur="1" fill="hold">
                          <p:stCondLst>
                            <p:cond delay="0"/>
                          </p:stCondLst>
                        </p:cTn>
                        <p:tgtEl>
                          <p:spTgt spid="3078"/>
                        </p:tgtEl>
                        <p:attrNameLst>
                          <p:attrName>style.visibility</p:attrName>
                        </p:attrNameLst>
                      </p:cBhvr>
                      <p:to>
                        <p:strVal val="visible"/>
                      </p:to>
                    </p:set>
                    <p:animEffect transition="in" filter="fade">
                      <p:cBhvr>
                        <p:cTn dur="500">
                          <p:stCondLst>
                            <p:cond delay="0"/>
                          </p:stCondLst>
                        </p:cTn>
                        <p:tgtEl>
                          <p:spTgt spid="3078"/>
                        </p:tgtEl>
                      </p:cBhvr>
                    </p:animEffect>
                  </p:childTnLst>
                </p:cTn>
              </p:par>
            </p:tnLst>
          </p:tmpl>
          <p:tmpl lvl="2">
            <p:tnLst>
              <p:par>
                <p:cTn presetID="10" presetClass="entr" presetSubtype="0" fill="hold" nodeType="withEffect">
                  <p:stCondLst>
                    <p:cond delay="0"/>
                  </p:stCondLst>
                  <p:iterate type="lt">
                    <p:tmPct val="10000"/>
                  </p:iterate>
                  <p:childTnLst>
                    <p:set>
                      <p:cBhvr>
                        <p:cTn dur="1" fill="hold">
                          <p:stCondLst>
                            <p:cond delay="0"/>
                          </p:stCondLst>
                        </p:cTn>
                        <p:tgtEl>
                          <p:spTgt spid="3078"/>
                        </p:tgtEl>
                        <p:attrNameLst>
                          <p:attrName>style.visibility</p:attrName>
                        </p:attrNameLst>
                      </p:cBhvr>
                      <p:to>
                        <p:strVal val="visible"/>
                      </p:to>
                    </p:set>
                    <p:animEffect transition="in" filter="fade">
                      <p:cBhvr>
                        <p:cTn dur="500">
                          <p:stCondLst>
                            <p:cond delay="0"/>
                          </p:stCondLst>
                        </p:cTn>
                        <p:tgtEl>
                          <p:spTgt spid="3078"/>
                        </p:tgtEl>
                      </p:cBhvr>
                    </p:animEffect>
                  </p:childTnLst>
                </p:cTn>
              </p:par>
            </p:tnLst>
          </p:tmpl>
          <p:tmpl lvl="3">
            <p:tnLst>
              <p:par>
                <p:cTn presetID="10" presetClass="entr" presetSubtype="0" fill="hold" nodeType="withEffect">
                  <p:stCondLst>
                    <p:cond delay="0"/>
                  </p:stCondLst>
                  <p:iterate type="lt">
                    <p:tmPct val="10000"/>
                  </p:iterate>
                  <p:childTnLst>
                    <p:set>
                      <p:cBhvr>
                        <p:cTn dur="1" fill="hold">
                          <p:stCondLst>
                            <p:cond delay="0"/>
                          </p:stCondLst>
                        </p:cTn>
                        <p:tgtEl>
                          <p:spTgt spid="3078"/>
                        </p:tgtEl>
                        <p:attrNameLst>
                          <p:attrName>style.visibility</p:attrName>
                        </p:attrNameLst>
                      </p:cBhvr>
                      <p:to>
                        <p:strVal val="visible"/>
                      </p:to>
                    </p:set>
                    <p:animEffect transition="in" filter="fade">
                      <p:cBhvr>
                        <p:cTn dur="500">
                          <p:stCondLst>
                            <p:cond delay="0"/>
                          </p:stCondLst>
                        </p:cTn>
                        <p:tgtEl>
                          <p:spTgt spid="3078"/>
                        </p:tgtEl>
                      </p:cBhvr>
                    </p:animEffect>
                  </p:childTnLst>
                </p:cTn>
              </p:par>
            </p:tnLst>
          </p:tmpl>
          <p:tmpl lvl="4">
            <p:tnLst>
              <p:par>
                <p:cTn presetID="10" presetClass="entr" presetSubtype="0" fill="hold" nodeType="withEffect">
                  <p:stCondLst>
                    <p:cond delay="0"/>
                  </p:stCondLst>
                  <p:iterate type="lt">
                    <p:tmPct val="10000"/>
                  </p:iterate>
                  <p:childTnLst>
                    <p:set>
                      <p:cBhvr>
                        <p:cTn dur="1" fill="hold">
                          <p:stCondLst>
                            <p:cond delay="0"/>
                          </p:stCondLst>
                        </p:cTn>
                        <p:tgtEl>
                          <p:spTgt spid="3078"/>
                        </p:tgtEl>
                        <p:attrNameLst>
                          <p:attrName>style.visibility</p:attrName>
                        </p:attrNameLst>
                      </p:cBhvr>
                      <p:to>
                        <p:strVal val="visible"/>
                      </p:to>
                    </p:set>
                    <p:animEffect transition="in" filter="fade">
                      <p:cBhvr>
                        <p:cTn dur="500">
                          <p:stCondLst>
                            <p:cond delay="0"/>
                          </p:stCondLst>
                        </p:cTn>
                        <p:tgtEl>
                          <p:spTgt spid="3078"/>
                        </p:tgtEl>
                      </p:cBhvr>
                    </p:animEffect>
                  </p:childTnLst>
                </p:cTn>
              </p:par>
            </p:tnLst>
          </p:tmpl>
          <p:tmpl lvl="5">
            <p:tnLst>
              <p:par>
                <p:cTn presetID="10" presetClass="entr" presetSubtype="0" fill="hold" nodeType="withEffect">
                  <p:stCondLst>
                    <p:cond delay="0"/>
                  </p:stCondLst>
                  <p:iterate type="lt">
                    <p:tmPct val="10000"/>
                  </p:iterate>
                  <p:childTnLst>
                    <p:set>
                      <p:cBhvr>
                        <p:cTn dur="1" fill="hold">
                          <p:stCondLst>
                            <p:cond delay="0"/>
                          </p:stCondLst>
                        </p:cTn>
                        <p:tgtEl>
                          <p:spTgt spid="3078"/>
                        </p:tgtEl>
                        <p:attrNameLst>
                          <p:attrName>style.visibility</p:attrName>
                        </p:attrNameLst>
                      </p:cBhvr>
                      <p:to>
                        <p:strVal val="visible"/>
                      </p:to>
                    </p:set>
                    <p:animEffect transition="in" filter="fade">
                      <p:cBhvr>
                        <p:cTn dur="500">
                          <p:stCondLst>
                            <p:cond delay="0"/>
                          </p:stCondLst>
                        </p:cTn>
                        <p:tgtEl>
                          <p:spTgt spid="3078"/>
                        </p:tgtEl>
                      </p:cBhvr>
                    </p:animEffect>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5pPr>
      <a:lvl6pPr marL="457200"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6pPr>
      <a:lvl7pPr marL="914400"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7pPr>
      <a:lvl8pPr marL="1371600"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8pPr>
      <a:lvl9pPr marL="1828800"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矩形 6"/>
          <p:cNvSpPr>
            <a:spLocks noChangeArrowheads="1"/>
          </p:cNvSpPr>
          <p:nvPr/>
        </p:nvSpPr>
        <p:spPr bwMode="auto">
          <a:xfrm>
            <a:off x="0" y="6678613"/>
            <a:ext cx="9144000" cy="179387"/>
          </a:xfrm>
          <a:prstGeom prst="rect">
            <a:avLst/>
          </a:prstGeom>
          <a:gradFill rotWithShape="0">
            <a:gsLst>
              <a:gs pos="0">
                <a:srgbClr val="918415">
                  <a:alpha val="50000"/>
                </a:srgbClr>
              </a:gs>
              <a:gs pos="50000">
                <a:srgbClr val="EEEDE7">
                  <a:alpha val="45000"/>
                </a:srgbClr>
              </a:gs>
              <a:gs pos="100000">
                <a:srgbClr val="918415">
                  <a:alpha val="39999"/>
                </a:srgbClr>
              </a:gs>
            </a:gsLst>
            <a:lin ang="0" scaled="1"/>
          </a:gradFill>
          <a:ln w="9525">
            <a:noFill/>
            <a:miter lim="800000"/>
          </a:ln>
        </p:spPr>
        <p:txBody>
          <a:bodyPr anchor="ctr"/>
          <a:lstStyle/>
          <a:p>
            <a:pPr algn="ctr" fontAlgn="base">
              <a:spcBef>
                <a:spcPct val="0"/>
              </a:spcBef>
              <a:spcAft>
                <a:spcPct val="0"/>
              </a:spcAft>
              <a:buFont typeface="Arial" pitchFamily="34" charset="0"/>
              <a:buNone/>
              <a:defRPr/>
            </a:pPr>
            <a:endParaRPr lang="zh-CN" altLang="en-US">
              <a:solidFill>
                <a:srgbClr val="FFFFFF"/>
              </a:solidFill>
            </a:endParaRPr>
          </a:p>
        </p:txBody>
      </p:sp>
      <p:sp>
        <p:nvSpPr>
          <p:cNvPr id="3075" name="矩形 7"/>
          <p:cNvSpPr>
            <a:spLocks noChangeArrowheads="1"/>
          </p:cNvSpPr>
          <p:nvPr/>
        </p:nvSpPr>
        <p:spPr bwMode="auto">
          <a:xfrm>
            <a:off x="0" y="0"/>
            <a:ext cx="9144000" cy="107950"/>
          </a:xfrm>
          <a:prstGeom prst="rect">
            <a:avLst/>
          </a:prstGeom>
          <a:gradFill rotWithShape="0">
            <a:gsLst>
              <a:gs pos="0">
                <a:srgbClr val="918415">
                  <a:alpha val="50000"/>
                </a:srgbClr>
              </a:gs>
              <a:gs pos="50000">
                <a:srgbClr val="EEEDE7">
                  <a:alpha val="45000"/>
                </a:srgbClr>
              </a:gs>
              <a:gs pos="100000">
                <a:srgbClr val="918415">
                  <a:alpha val="39999"/>
                </a:srgbClr>
              </a:gs>
            </a:gsLst>
            <a:lin ang="0" scaled="1"/>
          </a:gradFill>
          <a:ln w="9525">
            <a:noFill/>
            <a:miter lim="800000"/>
          </a:ln>
        </p:spPr>
        <p:txBody>
          <a:bodyPr anchor="ctr"/>
          <a:lstStyle/>
          <a:p>
            <a:pPr algn="ctr" fontAlgn="base">
              <a:spcBef>
                <a:spcPct val="0"/>
              </a:spcBef>
              <a:spcAft>
                <a:spcPct val="0"/>
              </a:spcAft>
              <a:buFont typeface="Arial" pitchFamily="34" charset="0"/>
              <a:buNone/>
              <a:defRPr/>
            </a:pPr>
            <a:endParaRPr lang="zh-CN" altLang="en-US">
              <a:solidFill>
                <a:srgbClr val="FFFFFF"/>
              </a:solidFill>
            </a:endParaRPr>
          </a:p>
        </p:txBody>
      </p:sp>
      <p:sp>
        <p:nvSpPr>
          <p:cNvPr id="3076" name="矩形 8"/>
          <p:cNvSpPr>
            <a:spLocks noChangeArrowheads="1"/>
          </p:cNvSpPr>
          <p:nvPr/>
        </p:nvSpPr>
        <p:spPr bwMode="auto">
          <a:xfrm>
            <a:off x="457200" y="1411288"/>
            <a:ext cx="8229600" cy="17462"/>
          </a:xfrm>
          <a:prstGeom prst="rect">
            <a:avLst/>
          </a:prstGeom>
          <a:gradFill rotWithShape="0">
            <a:gsLst>
              <a:gs pos="0">
                <a:srgbClr val="DCD9CC">
                  <a:alpha val="20000"/>
                </a:srgbClr>
              </a:gs>
              <a:gs pos="50000">
                <a:srgbClr val="918415">
                  <a:alpha val="35000"/>
                </a:srgbClr>
              </a:gs>
              <a:gs pos="100000">
                <a:srgbClr val="DCD9CC">
                  <a:alpha val="50000"/>
                </a:srgbClr>
              </a:gs>
            </a:gsLst>
            <a:lin ang="0" scaled="1"/>
          </a:gradFill>
          <a:ln w="9525">
            <a:noFill/>
            <a:miter lim="800000"/>
          </a:ln>
        </p:spPr>
        <p:txBody>
          <a:bodyPr anchor="ctr"/>
          <a:lstStyle/>
          <a:p>
            <a:pPr algn="ctr" fontAlgn="base">
              <a:spcBef>
                <a:spcPct val="0"/>
              </a:spcBef>
              <a:spcAft>
                <a:spcPct val="0"/>
              </a:spcAft>
              <a:buFont typeface="Arial" pitchFamily="34" charset="0"/>
              <a:buNone/>
              <a:defRPr/>
            </a:pPr>
            <a:endParaRPr lang="zh-CN" altLang="en-US">
              <a:solidFill>
                <a:srgbClr val="FFFFFF"/>
              </a:solidFill>
            </a:endParaRPr>
          </a:p>
        </p:txBody>
      </p:sp>
      <p:sp>
        <p:nvSpPr>
          <p:cNvPr id="3077"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8" name="文本占位符 2"/>
          <p:cNvSpPr>
            <a:spLocks noGrp="1" noChangeArrowheads="1"/>
          </p:cNvSpPr>
          <p:nvPr>
            <p:ph type="body" idx="4294967295"/>
          </p:nvPr>
        </p:nvSpPr>
        <p:spPr bwMode="auto">
          <a:xfrm>
            <a:off x="457200" y="1600200"/>
            <a:ext cx="82296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9" name="日期占位符 3"/>
          <p:cNvSpPr>
            <a:spLocks noGrp="1" noChangeArrowheads="1"/>
          </p:cNvSpPr>
          <p:nvPr>
            <p:ph type="dt" sz="half" idx="2"/>
          </p:nvPr>
        </p:nvSpPr>
        <p:spPr bwMode="auto">
          <a:xfrm>
            <a:off x="73025" y="6400800"/>
            <a:ext cx="3200400" cy="284163"/>
          </a:xfrm>
          <a:prstGeom prst="rect">
            <a:avLst/>
          </a:prstGeom>
          <a:noFill/>
          <a:ln w="9525">
            <a:noFill/>
            <a:miter lim="800000"/>
          </a:ln>
        </p:spPr>
        <p:txBody>
          <a:bodyPr vert="horz" wrap="square" lIns="91440" tIns="45720" rIns="91440" bIns="45720" numCol="1" anchor="b" anchorCtr="0" compatLnSpc="1"/>
          <a:lstStyle>
            <a:lvl1pPr>
              <a:defRPr sz="1100">
                <a:solidFill>
                  <a:srgbClr val="636363"/>
                </a:solidFill>
                <a:latin typeface="+mn-lt"/>
                <a:ea typeface="+mn-ea"/>
              </a:defRPr>
            </a:lvl1pPr>
          </a:lstStyle>
          <a:p>
            <a:pPr fontAlgn="base">
              <a:spcBef>
                <a:spcPct val="0"/>
              </a:spcBef>
              <a:spcAft>
                <a:spcPct val="0"/>
              </a:spcAft>
              <a:buFont typeface="Arial" pitchFamily="34" charset="0"/>
              <a:buNone/>
              <a:defRPr/>
            </a:pPr>
            <a:endParaRPr lang="en-US" altLang="zh-CN"/>
          </a:p>
        </p:txBody>
      </p:sp>
      <p:sp>
        <p:nvSpPr>
          <p:cNvPr id="3080" name="页脚占位符 4"/>
          <p:cNvSpPr>
            <a:spLocks noGrp="1" noChangeArrowheads="1"/>
          </p:cNvSpPr>
          <p:nvPr>
            <p:ph type="ftr" sz="quarter" idx="3"/>
          </p:nvPr>
        </p:nvSpPr>
        <p:spPr bwMode="auto">
          <a:xfrm>
            <a:off x="5330825" y="6400800"/>
            <a:ext cx="3733800" cy="284163"/>
          </a:xfrm>
          <a:prstGeom prst="rect">
            <a:avLst/>
          </a:prstGeom>
          <a:noFill/>
          <a:ln w="9525">
            <a:noFill/>
            <a:miter lim="800000"/>
          </a:ln>
        </p:spPr>
        <p:txBody>
          <a:bodyPr vert="horz" wrap="square" lIns="91440" tIns="45720" rIns="91440" bIns="45720" numCol="1" anchor="ctr" anchorCtr="0" compatLnSpc="1"/>
          <a:lstStyle>
            <a:lvl1pPr algn="r">
              <a:defRPr sz="1100">
                <a:solidFill>
                  <a:srgbClr val="636363"/>
                </a:solidFill>
                <a:latin typeface="+mn-lt"/>
                <a:ea typeface="+mn-ea"/>
              </a:defRPr>
            </a:lvl1pPr>
          </a:lstStyle>
          <a:p>
            <a:pPr fontAlgn="base">
              <a:spcBef>
                <a:spcPct val="0"/>
              </a:spcBef>
              <a:spcAft>
                <a:spcPct val="0"/>
              </a:spcAft>
              <a:buFont typeface="Arial" pitchFamily="34" charset="0"/>
              <a:buNone/>
              <a:defRPr/>
            </a:pPr>
            <a:endParaRPr lang="zh-CN" altLang="en-US"/>
          </a:p>
        </p:txBody>
      </p:sp>
      <p:sp>
        <p:nvSpPr>
          <p:cNvPr id="3081" name="灯片编号占位符 5"/>
          <p:cNvSpPr>
            <a:spLocks noGrp="1" noChangeArrowheads="1"/>
          </p:cNvSpPr>
          <p:nvPr>
            <p:ph type="sldNum" sz="quarter" idx="4"/>
          </p:nvPr>
        </p:nvSpPr>
        <p:spPr bwMode="auto">
          <a:xfrm>
            <a:off x="4114800" y="6400800"/>
            <a:ext cx="914400" cy="284163"/>
          </a:xfrm>
          <a:prstGeom prst="rect">
            <a:avLst/>
          </a:prstGeom>
          <a:noFill/>
          <a:ln w="9525">
            <a:noFill/>
            <a:miter lim="800000"/>
          </a:ln>
        </p:spPr>
        <p:txBody>
          <a:bodyPr vert="horz" wrap="square" lIns="45720" tIns="45720" rIns="45720" bIns="45720" numCol="1" anchor="ctr" anchorCtr="0" compatLnSpc="1">
            <a:prstTxWarp prst="textNoShape">
              <a:avLst/>
            </a:prstTxWarp>
          </a:bodyPr>
          <a:lstStyle>
            <a:lvl1pPr algn="ctr">
              <a:defRPr sz="1100">
                <a:solidFill>
                  <a:srgbClr val="636363"/>
                </a:solidFill>
                <a:latin typeface="Franklin Gothic Book" pitchFamily="34" charset="0"/>
                <a:ea typeface="黑体" pitchFamily="49" charset="-122"/>
              </a:defRPr>
            </a:lvl1pPr>
          </a:lstStyle>
          <a:p>
            <a:pPr fontAlgn="base">
              <a:spcBef>
                <a:spcPct val="0"/>
              </a:spcBef>
              <a:spcAft>
                <a:spcPct val="0"/>
              </a:spcAft>
              <a:buFont typeface="Arial" pitchFamily="34" charset="0"/>
              <a:buNone/>
              <a:defRPr/>
            </a:pPr>
            <a:fld id="{32DA6784-E59F-4709-A750-BE982379459F}" type="slidenum">
              <a:rPr lang="zh-CN" altLang="en-US"/>
              <a:pPr fontAlgn="base">
                <a:spcBef>
                  <a:spcPct val="0"/>
                </a:spcBef>
                <a:spcAft>
                  <a:spcPct val="0"/>
                </a:spcAft>
                <a:buFont typeface="Arial" pitchFamily="34" charset="0"/>
                <a:buNone/>
                <a:defRPr/>
              </a:pPr>
              <a:t>‹#›</a:t>
            </a:fld>
            <a:endParaRPr lang="zh-CN" altLang="en-US"/>
          </a:p>
        </p:txBody>
      </p:sp>
    </p:spTree>
    <p:extLst>
      <p:ext uri="{BB962C8B-B14F-4D97-AF65-F5344CB8AC3E}">
        <p14:creationId xmlns:p14="http://schemas.microsoft.com/office/powerpoint/2010/main" val="3537396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3077"/>
                                        </p:tgtEl>
                                        <p:attrNameLst>
                                          <p:attrName>style.visibility</p:attrName>
                                        </p:attrNameLst>
                                      </p:cBhvr>
                                      <p:to>
                                        <p:strVal val="visible"/>
                                      </p:to>
                                    </p:set>
                                    <p:animEffect transition="in" filter="fade">
                                      <p:cBhvr>
                                        <p:cTn id="7" dur="1000">
                                          <p:stCondLst>
                                            <p:cond delay="0"/>
                                          </p:stCondLst>
                                        </p:cTn>
                                        <p:tgtEl>
                                          <p:spTgt spid="30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3078">
                                            <p:txEl>
                                              <p:pRg st="0" end="0"/>
                                            </p:txEl>
                                          </p:spTgt>
                                        </p:tgtEl>
                                        <p:attrNameLst>
                                          <p:attrName>style.visibility</p:attrName>
                                        </p:attrNameLst>
                                      </p:cBhvr>
                                      <p:to>
                                        <p:strVal val="visible"/>
                                      </p:to>
                                    </p:set>
                                    <p:animEffect transition="in" filter="fade">
                                      <p:cBhvr>
                                        <p:cTn id="12" dur="500">
                                          <p:stCondLst>
                                            <p:cond delay="0"/>
                                          </p:stCondLst>
                                        </p:cTn>
                                        <p:tgtEl>
                                          <p:spTgt spid="3078">
                                            <p:txEl>
                                              <p:pRg st="0" end="0"/>
                                            </p:txEl>
                                          </p:spTgt>
                                        </p:tgtEl>
                                      </p:cBhvr>
                                    </p:animEffect>
                                  </p:childTnLst>
                                </p:cTn>
                              </p:par>
                              <p:par>
                                <p:cTn id="13" presetID="10" presetClass="entr" presetSubtype="0" fill="hold" grpId="0" nodeType="withEffect">
                                  <p:stCondLst>
                                    <p:cond delay="0"/>
                                  </p:stCondLst>
                                  <p:iterate type="lt">
                                    <p:tmPct val="10000"/>
                                  </p:iterate>
                                  <p:childTnLst>
                                    <p:set>
                                      <p:cBhvr>
                                        <p:cTn id="14" dur="1" fill="hold">
                                          <p:stCondLst>
                                            <p:cond delay="0"/>
                                          </p:stCondLst>
                                        </p:cTn>
                                        <p:tgtEl>
                                          <p:spTgt spid="3078">
                                            <p:txEl>
                                              <p:pRg st="1" end="1"/>
                                            </p:txEl>
                                          </p:spTgt>
                                        </p:tgtEl>
                                        <p:attrNameLst>
                                          <p:attrName>style.visibility</p:attrName>
                                        </p:attrNameLst>
                                      </p:cBhvr>
                                      <p:to>
                                        <p:strVal val="visible"/>
                                      </p:to>
                                    </p:set>
                                    <p:animEffect transition="in" filter="fade">
                                      <p:cBhvr>
                                        <p:cTn id="15" dur="500">
                                          <p:stCondLst>
                                            <p:cond delay="0"/>
                                          </p:stCondLst>
                                        </p:cTn>
                                        <p:tgtEl>
                                          <p:spTgt spid="3078">
                                            <p:txEl>
                                              <p:pRg st="1" end="1"/>
                                            </p:txEl>
                                          </p:spTgt>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3078">
                                            <p:txEl>
                                              <p:pRg st="2" end="2"/>
                                            </p:txEl>
                                          </p:spTgt>
                                        </p:tgtEl>
                                        <p:attrNameLst>
                                          <p:attrName>style.visibility</p:attrName>
                                        </p:attrNameLst>
                                      </p:cBhvr>
                                      <p:to>
                                        <p:strVal val="visible"/>
                                      </p:to>
                                    </p:set>
                                    <p:animEffect transition="in" filter="fade">
                                      <p:cBhvr>
                                        <p:cTn id="18" dur="500">
                                          <p:stCondLst>
                                            <p:cond delay="0"/>
                                          </p:stCondLst>
                                        </p:cTn>
                                        <p:tgtEl>
                                          <p:spTgt spid="3078">
                                            <p:txEl>
                                              <p:pRg st="2" end="2"/>
                                            </p:txEl>
                                          </p:spTgt>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3078">
                                            <p:txEl>
                                              <p:pRg st="3" end="3"/>
                                            </p:txEl>
                                          </p:spTgt>
                                        </p:tgtEl>
                                        <p:attrNameLst>
                                          <p:attrName>style.visibility</p:attrName>
                                        </p:attrNameLst>
                                      </p:cBhvr>
                                      <p:to>
                                        <p:strVal val="visible"/>
                                      </p:to>
                                    </p:set>
                                    <p:animEffect transition="in" filter="fade">
                                      <p:cBhvr>
                                        <p:cTn id="21" dur="500">
                                          <p:stCondLst>
                                            <p:cond delay="0"/>
                                          </p:stCondLst>
                                        </p:cTn>
                                        <p:tgtEl>
                                          <p:spTgt spid="3078">
                                            <p:txEl>
                                              <p:pRg st="3" end="3"/>
                                            </p:txEl>
                                          </p:spTgt>
                                        </p:tgtEl>
                                      </p:cBhvr>
                                    </p:animEffect>
                                  </p:childTnLst>
                                </p:cTn>
                              </p:par>
                              <p:par>
                                <p:cTn id="22" presetID="10" presetClass="entr" presetSubtype="0" fill="hold" grpId="0" nodeType="withEffect">
                                  <p:stCondLst>
                                    <p:cond delay="0"/>
                                  </p:stCondLst>
                                  <p:iterate type="lt">
                                    <p:tmPct val="10000"/>
                                  </p:iterate>
                                  <p:childTnLst>
                                    <p:set>
                                      <p:cBhvr>
                                        <p:cTn id="23" dur="1" fill="hold">
                                          <p:stCondLst>
                                            <p:cond delay="0"/>
                                          </p:stCondLst>
                                        </p:cTn>
                                        <p:tgtEl>
                                          <p:spTgt spid="3078">
                                            <p:txEl>
                                              <p:pRg st="4" end="4"/>
                                            </p:txEl>
                                          </p:spTgt>
                                        </p:tgtEl>
                                        <p:attrNameLst>
                                          <p:attrName>style.visibility</p:attrName>
                                        </p:attrNameLst>
                                      </p:cBhvr>
                                      <p:to>
                                        <p:strVal val="visible"/>
                                      </p:to>
                                    </p:set>
                                    <p:animEffect transition="in" filter="fade">
                                      <p:cBhvr>
                                        <p:cTn id="24" dur="500">
                                          <p:stCondLst>
                                            <p:cond delay="0"/>
                                          </p:stCondLst>
                                        </p:cTn>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p:bldP spid="3078" grpId="0" build="p">
        <p:tmplLst>
          <p:tmpl lvl="1">
            <p:tnLst>
              <p:par>
                <p:cTn presetID="10" presetClass="entr" presetSubtype="0" fill="hold" nodeType="clickEffect">
                  <p:stCondLst>
                    <p:cond delay="0"/>
                  </p:stCondLst>
                  <p:iterate type="lt">
                    <p:tmPct val="10000"/>
                  </p:iterate>
                  <p:childTnLst>
                    <p:set>
                      <p:cBhvr>
                        <p:cTn dur="1" fill="hold">
                          <p:stCondLst>
                            <p:cond delay="0"/>
                          </p:stCondLst>
                        </p:cTn>
                        <p:tgtEl>
                          <p:spTgt spid="3078"/>
                        </p:tgtEl>
                        <p:attrNameLst>
                          <p:attrName>style.visibility</p:attrName>
                        </p:attrNameLst>
                      </p:cBhvr>
                      <p:to>
                        <p:strVal val="visible"/>
                      </p:to>
                    </p:set>
                    <p:animEffect transition="in" filter="fade">
                      <p:cBhvr>
                        <p:cTn dur="500">
                          <p:stCondLst>
                            <p:cond delay="0"/>
                          </p:stCondLst>
                        </p:cTn>
                        <p:tgtEl>
                          <p:spTgt spid="3078"/>
                        </p:tgtEl>
                      </p:cBhvr>
                    </p:animEffect>
                  </p:childTnLst>
                </p:cTn>
              </p:par>
            </p:tnLst>
          </p:tmpl>
          <p:tmpl lvl="2">
            <p:tnLst>
              <p:par>
                <p:cTn presetID="10" presetClass="entr" presetSubtype="0" fill="hold" nodeType="withEffect">
                  <p:stCondLst>
                    <p:cond delay="0"/>
                  </p:stCondLst>
                  <p:iterate type="lt">
                    <p:tmPct val="10000"/>
                  </p:iterate>
                  <p:childTnLst>
                    <p:set>
                      <p:cBhvr>
                        <p:cTn dur="1" fill="hold">
                          <p:stCondLst>
                            <p:cond delay="0"/>
                          </p:stCondLst>
                        </p:cTn>
                        <p:tgtEl>
                          <p:spTgt spid="3078"/>
                        </p:tgtEl>
                        <p:attrNameLst>
                          <p:attrName>style.visibility</p:attrName>
                        </p:attrNameLst>
                      </p:cBhvr>
                      <p:to>
                        <p:strVal val="visible"/>
                      </p:to>
                    </p:set>
                    <p:animEffect transition="in" filter="fade">
                      <p:cBhvr>
                        <p:cTn dur="500">
                          <p:stCondLst>
                            <p:cond delay="0"/>
                          </p:stCondLst>
                        </p:cTn>
                        <p:tgtEl>
                          <p:spTgt spid="3078"/>
                        </p:tgtEl>
                      </p:cBhvr>
                    </p:animEffect>
                  </p:childTnLst>
                </p:cTn>
              </p:par>
            </p:tnLst>
          </p:tmpl>
          <p:tmpl lvl="3">
            <p:tnLst>
              <p:par>
                <p:cTn presetID="10" presetClass="entr" presetSubtype="0" fill="hold" nodeType="withEffect">
                  <p:stCondLst>
                    <p:cond delay="0"/>
                  </p:stCondLst>
                  <p:iterate type="lt">
                    <p:tmPct val="10000"/>
                  </p:iterate>
                  <p:childTnLst>
                    <p:set>
                      <p:cBhvr>
                        <p:cTn dur="1" fill="hold">
                          <p:stCondLst>
                            <p:cond delay="0"/>
                          </p:stCondLst>
                        </p:cTn>
                        <p:tgtEl>
                          <p:spTgt spid="3078"/>
                        </p:tgtEl>
                        <p:attrNameLst>
                          <p:attrName>style.visibility</p:attrName>
                        </p:attrNameLst>
                      </p:cBhvr>
                      <p:to>
                        <p:strVal val="visible"/>
                      </p:to>
                    </p:set>
                    <p:animEffect transition="in" filter="fade">
                      <p:cBhvr>
                        <p:cTn dur="500">
                          <p:stCondLst>
                            <p:cond delay="0"/>
                          </p:stCondLst>
                        </p:cTn>
                        <p:tgtEl>
                          <p:spTgt spid="3078"/>
                        </p:tgtEl>
                      </p:cBhvr>
                    </p:animEffect>
                  </p:childTnLst>
                </p:cTn>
              </p:par>
            </p:tnLst>
          </p:tmpl>
          <p:tmpl lvl="4">
            <p:tnLst>
              <p:par>
                <p:cTn presetID="10" presetClass="entr" presetSubtype="0" fill="hold" nodeType="withEffect">
                  <p:stCondLst>
                    <p:cond delay="0"/>
                  </p:stCondLst>
                  <p:iterate type="lt">
                    <p:tmPct val="10000"/>
                  </p:iterate>
                  <p:childTnLst>
                    <p:set>
                      <p:cBhvr>
                        <p:cTn dur="1" fill="hold">
                          <p:stCondLst>
                            <p:cond delay="0"/>
                          </p:stCondLst>
                        </p:cTn>
                        <p:tgtEl>
                          <p:spTgt spid="3078"/>
                        </p:tgtEl>
                        <p:attrNameLst>
                          <p:attrName>style.visibility</p:attrName>
                        </p:attrNameLst>
                      </p:cBhvr>
                      <p:to>
                        <p:strVal val="visible"/>
                      </p:to>
                    </p:set>
                    <p:animEffect transition="in" filter="fade">
                      <p:cBhvr>
                        <p:cTn dur="500">
                          <p:stCondLst>
                            <p:cond delay="0"/>
                          </p:stCondLst>
                        </p:cTn>
                        <p:tgtEl>
                          <p:spTgt spid="3078"/>
                        </p:tgtEl>
                      </p:cBhvr>
                    </p:animEffect>
                  </p:childTnLst>
                </p:cTn>
              </p:par>
            </p:tnLst>
          </p:tmpl>
          <p:tmpl lvl="5">
            <p:tnLst>
              <p:par>
                <p:cTn presetID="10" presetClass="entr" presetSubtype="0" fill="hold" nodeType="withEffect">
                  <p:stCondLst>
                    <p:cond delay="0"/>
                  </p:stCondLst>
                  <p:iterate type="lt">
                    <p:tmPct val="10000"/>
                  </p:iterate>
                  <p:childTnLst>
                    <p:set>
                      <p:cBhvr>
                        <p:cTn dur="1" fill="hold">
                          <p:stCondLst>
                            <p:cond delay="0"/>
                          </p:stCondLst>
                        </p:cTn>
                        <p:tgtEl>
                          <p:spTgt spid="3078"/>
                        </p:tgtEl>
                        <p:attrNameLst>
                          <p:attrName>style.visibility</p:attrName>
                        </p:attrNameLst>
                      </p:cBhvr>
                      <p:to>
                        <p:strVal val="visible"/>
                      </p:to>
                    </p:set>
                    <p:animEffect transition="in" filter="fade">
                      <p:cBhvr>
                        <p:cTn dur="500">
                          <p:stCondLst>
                            <p:cond delay="0"/>
                          </p:stCondLst>
                        </p:cTn>
                        <p:tgtEl>
                          <p:spTgt spid="3078"/>
                        </p:tgtEl>
                      </p:cBhvr>
                    </p:animEffect>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5pPr>
      <a:lvl6pPr marL="457200"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6pPr>
      <a:lvl7pPr marL="914400"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7pPr>
      <a:lvl8pPr marL="1371600"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8pPr>
      <a:lvl9pPr marL="1828800"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27"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28" name="文本占位符 2"/>
          <p:cNvSpPr>
            <a:spLocks noGrp="1"/>
          </p:cNvSpPr>
          <p:nvPr>
            <p:ph type="body" idx="1"/>
          </p:nvPr>
        </p:nvSpPr>
        <p:spPr bwMode="auto">
          <a:xfrm>
            <a:off x="457200" y="1600200"/>
            <a:ext cx="82296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fontAlgn="auto" latinLnBrk="0" hangingPunct="1">
              <a:spcBef>
                <a:spcPts val="0"/>
              </a:spcBef>
              <a:spcAft>
                <a:spcPts val="0"/>
              </a:spcAft>
              <a:buFontTx/>
              <a:buNone/>
              <a:defRPr kumimoji="0" sz="1100">
                <a:solidFill>
                  <a:srgbClr val="2F2F2F">
                    <a:lumMod val="75000"/>
                    <a:lumOff val="25000"/>
                  </a:srgbClr>
                </a:solidFill>
                <a:latin typeface="+mn-lt"/>
                <a:ea typeface="+mn-ea"/>
              </a:defRPr>
            </a:lvl1pPr>
          </a:lstStyle>
          <a:p>
            <a:pPr>
              <a:defRPr/>
            </a:pPr>
            <a:endParaRPr lang="zh-CN" altLang="en-US"/>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fontAlgn="auto" latinLnBrk="0" hangingPunct="1">
              <a:spcBef>
                <a:spcPts val="0"/>
              </a:spcBef>
              <a:spcAft>
                <a:spcPts val="0"/>
              </a:spcAft>
              <a:buFontTx/>
              <a:buNone/>
              <a:defRPr kumimoji="0" sz="1100">
                <a:solidFill>
                  <a:srgbClr val="2F2F2F">
                    <a:lumMod val="75000"/>
                    <a:lumOff val="25000"/>
                  </a:srgb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lIns="45720" rIns="45720" rtlCol="0" anchor="ctr"/>
          <a:lstStyle>
            <a:lvl1pPr algn="ctr">
              <a:buFontTx/>
              <a:buNone/>
              <a:defRPr sz="1100">
                <a:solidFill>
                  <a:srgbClr val="636363"/>
                </a:solidFill>
                <a:latin typeface="Franklin Gothic Book" panose="020B0503020102020204" pitchFamily="34" charset="0"/>
                <a:ea typeface="黑体" panose="02010609060101010101" pitchFamily="2" charset="-122"/>
              </a:defRPr>
            </a:lvl1pPr>
          </a:lstStyle>
          <a:p>
            <a:pPr fontAlgn="base">
              <a:spcBef>
                <a:spcPct val="0"/>
              </a:spcBef>
              <a:spcAft>
                <a:spcPct val="0"/>
              </a:spcAft>
              <a:defRPr/>
            </a:pPr>
            <a:fld id="{1B4F348C-4C70-4977-B9AB-9EE5F3C3923C}" type="slidenum">
              <a:rPr lang="zh-CN" altLang="en-US"/>
              <a:pPr fontAlgn="base">
                <a:spcBef>
                  <a:spcPct val="0"/>
                </a:spcBef>
                <a:spcAft>
                  <a:spcPct val="0"/>
                </a:spcAft>
                <a:defRPr/>
              </a:pPr>
              <a:t>‹#›</a:t>
            </a:fld>
            <a:endParaRPr lang="zh-CN" altLang="en-US"/>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Tree>
    <p:extLst>
      <p:ext uri="{BB962C8B-B14F-4D97-AF65-F5344CB8AC3E}">
        <p14:creationId xmlns:p14="http://schemas.microsoft.com/office/powerpoint/2010/main" val="767199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1027"/>
                                        </p:tgtEl>
                                        <p:attrNameLst>
                                          <p:attrName>style.visibility</p:attrName>
                                        </p:attrNameLst>
                                      </p:cBhvr>
                                      <p:to>
                                        <p:strVal val="visible"/>
                                      </p:to>
                                    </p:set>
                                    <p:animEffect transition="in" filter="fade">
                                      <p:cBhvr>
                                        <p:cTn id="7" dur="1000">
                                          <p:stCondLst>
                                            <p:cond delay="0"/>
                                          </p:stCondLst>
                                        </p:cTn>
                                        <p:tgtEl>
                                          <p:spTgt spid="10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1028">
                                            <p:txEl>
                                              <p:pRg st="0" end="0"/>
                                            </p:txEl>
                                          </p:spTgt>
                                        </p:tgtEl>
                                        <p:attrNameLst>
                                          <p:attrName>style.visibility</p:attrName>
                                        </p:attrNameLst>
                                      </p:cBhvr>
                                      <p:to>
                                        <p:strVal val="visible"/>
                                      </p:to>
                                    </p:set>
                                    <p:animEffect transition="in" filter="fade">
                                      <p:cBhvr>
                                        <p:cTn id="12" dur="500">
                                          <p:stCondLst>
                                            <p:cond delay="0"/>
                                          </p:stCondLst>
                                        </p:cTn>
                                        <p:tgtEl>
                                          <p:spTgt spid="1028">
                                            <p:txEl>
                                              <p:pRg st="0" end="0"/>
                                            </p:txEl>
                                          </p:spTgt>
                                        </p:tgtEl>
                                      </p:cBhvr>
                                    </p:animEffect>
                                  </p:childTnLst>
                                </p:cTn>
                              </p:par>
                              <p:par>
                                <p:cTn id="13" presetID="10" presetClass="entr" presetSubtype="0" fill="hold" grpId="0" nodeType="withEffect">
                                  <p:stCondLst>
                                    <p:cond delay="0"/>
                                  </p:stCondLst>
                                  <p:iterate type="lt">
                                    <p:tmPct val="10000"/>
                                  </p:iterate>
                                  <p:childTnLst>
                                    <p:set>
                                      <p:cBhvr>
                                        <p:cTn id="14" dur="1" fill="hold">
                                          <p:stCondLst>
                                            <p:cond delay="0"/>
                                          </p:stCondLst>
                                        </p:cTn>
                                        <p:tgtEl>
                                          <p:spTgt spid="1028">
                                            <p:txEl>
                                              <p:pRg st="1" end="1"/>
                                            </p:txEl>
                                          </p:spTgt>
                                        </p:tgtEl>
                                        <p:attrNameLst>
                                          <p:attrName>style.visibility</p:attrName>
                                        </p:attrNameLst>
                                      </p:cBhvr>
                                      <p:to>
                                        <p:strVal val="visible"/>
                                      </p:to>
                                    </p:set>
                                    <p:animEffect transition="in" filter="fade">
                                      <p:cBhvr>
                                        <p:cTn id="15" dur="500">
                                          <p:stCondLst>
                                            <p:cond delay="0"/>
                                          </p:stCondLst>
                                        </p:cTn>
                                        <p:tgtEl>
                                          <p:spTgt spid="1028">
                                            <p:txEl>
                                              <p:pRg st="1" end="1"/>
                                            </p:txEl>
                                          </p:spTgt>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1028">
                                            <p:txEl>
                                              <p:pRg st="2" end="2"/>
                                            </p:txEl>
                                          </p:spTgt>
                                        </p:tgtEl>
                                        <p:attrNameLst>
                                          <p:attrName>style.visibility</p:attrName>
                                        </p:attrNameLst>
                                      </p:cBhvr>
                                      <p:to>
                                        <p:strVal val="visible"/>
                                      </p:to>
                                    </p:set>
                                    <p:animEffect transition="in" filter="fade">
                                      <p:cBhvr>
                                        <p:cTn id="18" dur="500">
                                          <p:stCondLst>
                                            <p:cond delay="0"/>
                                          </p:stCondLst>
                                        </p:cTn>
                                        <p:tgtEl>
                                          <p:spTgt spid="1028">
                                            <p:txEl>
                                              <p:pRg st="2" end="2"/>
                                            </p:txEl>
                                          </p:spTgt>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1028">
                                            <p:txEl>
                                              <p:pRg st="3" end="3"/>
                                            </p:txEl>
                                          </p:spTgt>
                                        </p:tgtEl>
                                        <p:attrNameLst>
                                          <p:attrName>style.visibility</p:attrName>
                                        </p:attrNameLst>
                                      </p:cBhvr>
                                      <p:to>
                                        <p:strVal val="visible"/>
                                      </p:to>
                                    </p:set>
                                    <p:animEffect transition="in" filter="fade">
                                      <p:cBhvr>
                                        <p:cTn id="21" dur="500">
                                          <p:stCondLst>
                                            <p:cond delay="0"/>
                                          </p:stCondLst>
                                        </p:cTn>
                                        <p:tgtEl>
                                          <p:spTgt spid="1028">
                                            <p:txEl>
                                              <p:pRg st="3" end="3"/>
                                            </p:txEl>
                                          </p:spTgt>
                                        </p:tgtEl>
                                      </p:cBhvr>
                                    </p:animEffect>
                                  </p:childTnLst>
                                </p:cTn>
                              </p:par>
                              <p:par>
                                <p:cTn id="22" presetID="10" presetClass="entr" presetSubtype="0" fill="hold" grpId="0" nodeType="withEffect">
                                  <p:stCondLst>
                                    <p:cond delay="0"/>
                                  </p:stCondLst>
                                  <p:iterate type="lt">
                                    <p:tmPct val="10000"/>
                                  </p:iterate>
                                  <p:childTnLst>
                                    <p:set>
                                      <p:cBhvr>
                                        <p:cTn id="23" dur="1" fill="hold">
                                          <p:stCondLst>
                                            <p:cond delay="0"/>
                                          </p:stCondLst>
                                        </p:cTn>
                                        <p:tgtEl>
                                          <p:spTgt spid="1028">
                                            <p:txEl>
                                              <p:pRg st="4" end="4"/>
                                            </p:txEl>
                                          </p:spTgt>
                                        </p:tgtEl>
                                        <p:attrNameLst>
                                          <p:attrName>style.visibility</p:attrName>
                                        </p:attrNameLst>
                                      </p:cBhvr>
                                      <p:to>
                                        <p:strVal val="visible"/>
                                      </p:to>
                                    </p:set>
                                    <p:animEffect transition="in" filter="fade">
                                      <p:cBhvr>
                                        <p:cTn id="24" dur="500">
                                          <p:stCondLst>
                                            <p:cond delay="0"/>
                                          </p:stCondLst>
                                        </p:cTn>
                                        <p:tgtEl>
                                          <p:spTgt spid="10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p:bldP spid="1028" grpId="0" build="p">
        <p:tmplLst>
          <p:tmpl lvl="1">
            <p:tnLst>
              <p:par>
                <p:cTn presetID="10" presetClass="entr" presetSubtype="0" fill="hold" nodeType="clickEffect">
                  <p:stCondLst>
                    <p:cond delay="0"/>
                  </p:stCondLst>
                  <p:iterate type="lt">
                    <p:tmPct val="10000"/>
                  </p:iterate>
                  <p:childTnLst>
                    <p:set>
                      <p:cBhvr>
                        <p:cTn dur="1" fill="hold">
                          <p:stCondLst>
                            <p:cond delay="0"/>
                          </p:stCondLst>
                        </p:cTn>
                        <p:tgtEl>
                          <p:spTgt spid="1028"/>
                        </p:tgtEl>
                        <p:attrNameLst>
                          <p:attrName>style.visibility</p:attrName>
                        </p:attrNameLst>
                      </p:cBhvr>
                      <p:to>
                        <p:strVal val="visible"/>
                      </p:to>
                    </p:set>
                    <p:animEffect transition="in" filter="fade">
                      <p:cBhvr>
                        <p:cTn dur="500">
                          <p:stCondLst>
                            <p:cond delay="0"/>
                          </p:stCondLst>
                        </p:cTn>
                        <p:tgtEl>
                          <p:spTgt spid="1028"/>
                        </p:tgtEl>
                      </p:cBhvr>
                    </p:animEffect>
                  </p:childTnLst>
                </p:cTn>
              </p:par>
            </p:tnLst>
          </p:tmpl>
          <p:tmpl lvl="2">
            <p:tnLst>
              <p:par>
                <p:cTn presetID="10" presetClass="entr" presetSubtype="0" fill="hold" nodeType="withEffect">
                  <p:stCondLst>
                    <p:cond delay="0"/>
                  </p:stCondLst>
                  <p:iterate type="lt">
                    <p:tmPct val="10000"/>
                  </p:iterate>
                  <p:childTnLst>
                    <p:set>
                      <p:cBhvr>
                        <p:cTn dur="1" fill="hold">
                          <p:stCondLst>
                            <p:cond delay="0"/>
                          </p:stCondLst>
                        </p:cTn>
                        <p:tgtEl>
                          <p:spTgt spid="1028"/>
                        </p:tgtEl>
                        <p:attrNameLst>
                          <p:attrName>style.visibility</p:attrName>
                        </p:attrNameLst>
                      </p:cBhvr>
                      <p:to>
                        <p:strVal val="visible"/>
                      </p:to>
                    </p:set>
                    <p:animEffect transition="in" filter="fade">
                      <p:cBhvr>
                        <p:cTn dur="500">
                          <p:stCondLst>
                            <p:cond delay="0"/>
                          </p:stCondLst>
                        </p:cTn>
                        <p:tgtEl>
                          <p:spTgt spid="1028"/>
                        </p:tgtEl>
                      </p:cBhvr>
                    </p:animEffect>
                  </p:childTnLst>
                </p:cTn>
              </p:par>
            </p:tnLst>
          </p:tmpl>
          <p:tmpl lvl="3">
            <p:tnLst>
              <p:par>
                <p:cTn presetID="10" presetClass="entr" presetSubtype="0" fill="hold" nodeType="withEffect">
                  <p:stCondLst>
                    <p:cond delay="0"/>
                  </p:stCondLst>
                  <p:iterate type="lt">
                    <p:tmPct val="10000"/>
                  </p:iterate>
                  <p:childTnLst>
                    <p:set>
                      <p:cBhvr>
                        <p:cTn dur="1" fill="hold">
                          <p:stCondLst>
                            <p:cond delay="0"/>
                          </p:stCondLst>
                        </p:cTn>
                        <p:tgtEl>
                          <p:spTgt spid="1028"/>
                        </p:tgtEl>
                        <p:attrNameLst>
                          <p:attrName>style.visibility</p:attrName>
                        </p:attrNameLst>
                      </p:cBhvr>
                      <p:to>
                        <p:strVal val="visible"/>
                      </p:to>
                    </p:set>
                    <p:animEffect transition="in" filter="fade">
                      <p:cBhvr>
                        <p:cTn dur="500">
                          <p:stCondLst>
                            <p:cond delay="0"/>
                          </p:stCondLst>
                        </p:cTn>
                        <p:tgtEl>
                          <p:spTgt spid="1028"/>
                        </p:tgtEl>
                      </p:cBhvr>
                    </p:animEffect>
                  </p:childTnLst>
                </p:cTn>
              </p:par>
            </p:tnLst>
          </p:tmpl>
          <p:tmpl lvl="4">
            <p:tnLst>
              <p:par>
                <p:cTn presetID="10" presetClass="entr" presetSubtype="0" fill="hold" nodeType="withEffect">
                  <p:stCondLst>
                    <p:cond delay="0"/>
                  </p:stCondLst>
                  <p:iterate type="lt">
                    <p:tmPct val="10000"/>
                  </p:iterate>
                  <p:childTnLst>
                    <p:set>
                      <p:cBhvr>
                        <p:cTn dur="1" fill="hold">
                          <p:stCondLst>
                            <p:cond delay="0"/>
                          </p:stCondLst>
                        </p:cTn>
                        <p:tgtEl>
                          <p:spTgt spid="1028"/>
                        </p:tgtEl>
                        <p:attrNameLst>
                          <p:attrName>style.visibility</p:attrName>
                        </p:attrNameLst>
                      </p:cBhvr>
                      <p:to>
                        <p:strVal val="visible"/>
                      </p:to>
                    </p:set>
                    <p:animEffect transition="in" filter="fade">
                      <p:cBhvr>
                        <p:cTn dur="500">
                          <p:stCondLst>
                            <p:cond delay="0"/>
                          </p:stCondLst>
                        </p:cTn>
                        <p:tgtEl>
                          <p:spTgt spid="1028"/>
                        </p:tgtEl>
                      </p:cBhvr>
                    </p:animEffect>
                  </p:childTnLst>
                </p:cTn>
              </p:par>
            </p:tnLst>
          </p:tmpl>
          <p:tmpl lvl="5">
            <p:tnLst>
              <p:par>
                <p:cTn presetID="10" presetClass="entr" presetSubtype="0" fill="hold" nodeType="withEffect">
                  <p:stCondLst>
                    <p:cond delay="0"/>
                  </p:stCondLst>
                  <p:iterate type="lt">
                    <p:tmPct val="10000"/>
                  </p:iterate>
                  <p:childTnLst>
                    <p:set>
                      <p:cBhvr>
                        <p:cTn dur="1" fill="hold">
                          <p:stCondLst>
                            <p:cond delay="0"/>
                          </p:stCondLst>
                        </p:cTn>
                        <p:tgtEl>
                          <p:spTgt spid="1028"/>
                        </p:tgtEl>
                        <p:attrNameLst>
                          <p:attrName>style.visibility</p:attrName>
                        </p:attrNameLst>
                      </p:cBhvr>
                      <p:to>
                        <p:strVal val="visible"/>
                      </p:to>
                    </p:set>
                    <p:animEffect transition="in" filter="fade">
                      <p:cBhvr>
                        <p:cTn dur="500">
                          <p:stCondLst>
                            <p:cond delay="0"/>
                          </p:stCondLst>
                        </p:cTn>
                        <p:tgtEl>
                          <p:spTgt spid="1028"/>
                        </p:tgtEl>
                      </p:cBhvr>
                    </p:animEffect>
                  </p:childTnLst>
                </p:cTn>
              </p:par>
            </p:tnLst>
          </p:tmpl>
        </p:tmplLst>
      </p:bldP>
    </p:bldLst>
  </p:timing>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2"/>
          </a:solidFill>
          <a:latin typeface="Franklin Gothic Medium" panose="020B0603020102020204" pitchFamily="34" charset="0"/>
          <a:ea typeface="微软雅黑" panose="020B0503020204020204"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1" name="内容占位符 2"/>
          <p:cNvSpPr>
            <a:spLocks noGrp="1" noChangeArrowheads="1"/>
          </p:cNvSpPr>
          <p:nvPr>
            <p:ph idx="4294967295"/>
          </p:nvPr>
        </p:nvSpPr>
        <p:spPr>
          <a:xfrm>
            <a:off x="457200" y="1592263"/>
            <a:ext cx="8229600" cy="4068762"/>
          </a:xfrm>
        </p:spPr>
        <p:txBody>
          <a:bodyPr/>
          <a:lstStyle/>
          <a:p>
            <a:pPr algn="ctr">
              <a:buFont typeface="Wingdings 2" pitchFamily="18" charset="2"/>
              <a:buNone/>
              <a:defRPr/>
            </a:pPr>
            <a:r>
              <a:rPr lang="zh-CN" altLang="en-US" sz="3600" dirty="0" smtClean="0">
                <a:solidFill>
                  <a:schemeClr val="tx2"/>
                </a:solidFill>
                <a:ea typeface="隶书" pitchFamily="49" charset="-122"/>
              </a:rPr>
              <a:t> </a:t>
            </a:r>
            <a:r>
              <a:rPr lang="zh-CN" altLang="en-US" dirty="0" smtClean="0">
                <a:solidFill>
                  <a:schemeClr val="tx2"/>
                </a:solidFill>
                <a:latin typeface="宋体" pitchFamily="2" charset="-122"/>
                <a:ea typeface="宋体" pitchFamily="2" charset="-122"/>
              </a:rPr>
              <a:t> </a:t>
            </a:r>
            <a:r>
              <a:rPr lang="zh-CN" altLang="zh-CN" sz="4000" b="1" dirty="0" smtClean="0">
                <a:solidFill>
                  <a:schemeClr val="tx2"/>
                </a:solidFill>
                <a:latin typeface="+mj-ea"/>
                <a:ea typeface="+mj-ea"/>
              </a:rPr>
              <a:t>马克思主义基本原理概论</a:t>
            </a:r>
          </a:p>
          <a:p>
            <a:pPr algn="ctr">
              <a:buFont typeface="Wingdings 2" pitchFamily="18" charset="2"/>
              <a:buNone/>
              <a:defRPr/>
            </a:pPr>
            <a:r>
              <a:rPr lang="zh-CN" altLang="zh-CN" sz="4000" b="1" dirty="0" smtClean="0">
                <a:latin typeface="+mj-ea"/>
                <a:ea typeface="+mj-ea"/>
              </a:rPr>
              <a:t>复习提纲</a:t>
            </a:r>
          </a:p>
          <a:p>
            <a:pPr algn="ctr">
              <a:buFont typeface="Wingdings 2" pitchFamily="18" charset="2"/>
              <a:buNone/>
              <a:defRPr/>
            </a:pPr>
            <a:endParaRPr lang="zh-CN" altLang="zh-CN" b="1" dirty="0" smtClean="0">
              <a:latin typeface="宋体" pitchFamily="2" charset="-122"/>
              <a:ea typeface="宋体" pitchFamily="2" charset="-122"/>
            </a:endParaRPr>
          </a:p>
          <a:p>
            <a:pPr algn="ctr">
              <a:buFont typeface="Wingdings 2" pitchFamily="18" charset="2"/>
              <a:buNone/>
              <a:defRPr/>
            </a:pPr>
            <a:r>
              <a:rPr lang="zh-CN" altLang="zh-CN" b="1" dirty="0" smtClean="0">
                <a:latin typeface="宋体" pitchFamily="2" charset="-122"/>
                <a:ea typeface="宋体" pitchFamily="2" charset="-122"/>
              </a:rPr>
              <a:t>本复习提纲以高等教育出版社《马克思主义基本原理概论》（</a:t>
            </a:r>
            <a:r>
              <a:rPr lang="zh-CN" altLang="zh-CN" b="1" dirty="0" smtClean="0">
                <a:solidFill>
                  <a:srgbClr val="C00000"/>
                </a:solidFill>
                <a:latin typeface="宋体" pitchFamily="2" charset="-122"/>
                <a:ea typeface="宋体" pitchFamily="2" charset="-122"/>
              </a:rPr>
              <a:t>2018年修订版</a:t>
            </a:r>
            <a:r>
              <a:rPr lang="zh-CN" altLang="zh-CN" b="1" dirty="0" smtClean="0">
                <a:latin typeface="宋体" pitchFamily="2" charset="-122"/>
                <a:ea typeface="宋体" pitchFamily="2" charset="-122"/>
              </a:rPr>
              <a:t>）为复习内容，页码数即为本教材页码。</a:t>
            </a:r>
          </a:p>
        </p:txBody>
      </p:sp>
    </p:spTree>
    <p:extLst>
      <p:ext uri="{BB962C8B-B14F-4D97-AF65-F5344CB8AC3E}">
        <p14:creationId xmlns:p14="http://schemas.microsoft.com/office/powerpoint/2010/main" val="7631024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框 1"/>
          <p:cNvSpPr txBox="1">
            <a:spLocks noChangeArrowheads="1"/>
          </p:cNvSpPr>
          <p:nvPr/>
        </p:nvSpPr>
        <p:spPr bwMode="auto">
          <a:xfrm>
            <a:off x="107950" y="549275"/>
            <a:ext cx="8785225" cy="618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eaLnBrk="1" fontAlgn="base" hangingPunct="1">
              <a:spcBef>
                <a:spcPct val="0"/>
              </a:spcBef>
              <a:spcAft>
                <a:spcPct val="0"/>
              </a:spcAft>
              <a:buClrTx/>
              <a:buSzTx/>
              <a:buFont typeface="Arial" pitchFamily="34" charset="0"/>
              <a:buNone/>
              <a:defRPr/>
            </a:pPr>
            <a:r>
              <a:rPr lang="zh-CN" altLang="zh-CN" b="1" dirty="0" smtClean="0">
                <a:solidFill>
                  <a:srgbClr val="000000"/>
                </a:solidFill>
                <a:latin typeface="微软雅黑"/>
                <a:ea typeface="微软雅黑"/>
              </a:rPr>
              <a:t>2.物质</a:t>
            </a:r>
            <a:r>
              <a:rPr lang="en-US" altLang="zh-CN" b="1" dirty="0" smtClean="0">
                <a:solidFill>
                  <a:srgbClr val="C47546"/>
                </a:solidFill>
                <a:latin typeface="微软雅黑"/>
                <a:ea typeface="微软雅黑"/>
                <a:sym typeface="黑体" pitchFamily="49" charset="-122"/>
              </a:rPr>
              <a:t>P.21-22</a:t>
            </a:r>
          </a:p>
          <a:p>
            <a:pPr algn="just" eaLnBrk="1" fontAlgn="base" hangingPunct="1">
              <a:spcBef>
                <a:spcPct val="0"/>
              </a:spcBef>
              <a:spcAft>
                <a:spcPct val="0"/>
              </a:spcAft>
              <a:buClrTx/>
              <a:buSzTx/>
              <a:buFont typeface="Arial" pitchFamily="34" charset="0"/>
              <a:buNone/>
              <a:defRPr/>
            </a:pPr>
            <a:endParaRPr lang="zh-CN" altLang="zh-CN" sz="3000" b="1" dirty="0" smtClean="0">
              <a:solidFill>
                <a:srgbClr val="000000"/>
              </a:solidFill>
              <a:latin typeface="黑体" pitchFamily="49" charset="-122"/>
              <a:ea typeface="宋体" pitchFamily="2" charset="-122"/>
            </a:endParaRPr>
          </a:p>
          <a:p>
            <a:pPr algn="just" eaLnBrk="1" fontAlgn="base" hangingPunct="1">
              <a:spcBef>
                <a:spcPct val="0"/>
              </a:spcBef>
              <a:spcAft>
                <a:spcPct val="0"/>
              </a:spcAft>
              <a:buClrTx/>
              <a:buSzTx/>
              <a:buFont typeface="Arial" pitchFamily="34" charset="0"/>
              <a:buNone/>
              <a:defRPr/>
            </a:pPr>
            <a:r>
              <a:rPr lang="zh-CN" altLang="zh-CN" sz="2800" b="1" dirty="0" smtClean="0">
                <a:solidFill>
                  <a:srgbClr val="000000"/>
                </a:solidFill>
                <a:latin typeface="黑体" pitchFamily="49" charset="-122"/>
                <a:ea typeface="宋体" pitchFamily="2" charset="-122"/>
              </a:rPr>
              <a:t>   物质是标</a:t>
            </a:r>
            <a:r>
              <a:rPr lang="zh-CN" altLang="en-US" sz="2800" b="1" dirty="0" smtClean="0">
                <a:solidFill>
                  <a:srgbClr val="000000"/>
                </a:solidFill>
                <a:latin typeface="黑体" pitchFamily="49" charset="-122"/>
                <a:ea typeface="宋体" pitchFamily="2" charset="-122"/>
              </a:rPr>
              <a:t>志</a:t>
            </a:r>
            <a:r>
              <a:rPr lang="zh-CN" altLang="zh-CN" sz="2800" b="1" dirty="0" smtClean="0">
                <a:solidFill>
                  <a:srgbClr val="000000"/>
                </a:solidFill>
                <a:latin typeface="黑体" pitchFamily="49" charset="-122"/>
                <a:ea typeface="宋体" pitchFamily="2" charset="-122"/>
              </a:rPr>
              <a:t>客观实在的</a:t>
            </a:r>
            <a:r>
              <a:rPr lang="zh-CN" altLang="zh-CN" sz="2800" b="1" dirty="0" smtClean="0">
                <a:solidFill>
                  <a:srgbClr val="C00000"/>
                </a:solidFill>
                <a:latin typeface="黑体" pitchFamily="49" charset="-122"/>
                <a:ea typeface="宋体" pitchFamily="2" charset="-122"/>
              </a:rPr>
              <a:t>哲学范畴</a:t>
            </a:r>
            <a:r>
              <a:rPr lang="zh-CN" altLang="zh-CN" sz="2800" b="1" dirty="0" smtClean="0">
                <a:solidFill>
                  <a:srgbClr val="000000"/>
                </a:solidFill>
                <a:latin typeface="黑体" pitchFamily="49" charset="-122"/>
                <a:ea typeface="宋体" pitchFamily="2" charset="-122"/>
              </a:rPr>
              <a:t>，这种客观实在是人通过感觉感知的，它不依赖于我们的感觉而存在，为我们的感觉所复写、摄影、反映。</a:t>
            </a:r>
          </a:p>
          <a:p>
            <a:pPr algn="just" eaLnBrk="1" fontAlgn="base" hangingPunct="1">
              <a:spcBef>
                <a:spcPct val="0"/>
              </a:spcBef>
              <a:spcAft>
                <a:spcPct val="0"/>
              </a:spcAft>
              <a:buClrTx/>
              <a:buSzTx/>
              <a:buFont typeface="Arial" pitchFamily="34" charset="0"/>
              <a:buNone/>
              <a:defRPr/>
            </a:pPr>
            <a:r>
              <a:rPr lang="zh-CN" altLang="zh-CN" sz="2800" b="1" dirty="0" smtClean="0">
                <a:solidFill>
                  <a:srgbClr val="000000"/>
                </a:solidFill>
                <a:latin typeface="黑体" pitchFamily="49" charset="-122"/>
                <a:ea typeface="宋体" pitchFamily="2" charset="-122"/>
              </a:rPr>
              <a:t>  马克思主义的物质范畴理论具有丰富的</a:t>
            </a:r>
            <a:r>
              <a:rPr lang="zh-CN" altLang="zh-CN" sz="2800" b="1" dirty="0" smtClean="0">
                <a:solidFill>
                  <a:srgbClr val="C00000"/>
                </a:solidFill>
                <a:latin typeface="黑体" pitchFamily="49" charset="-122"/>
                <a:ea typeface="宋体" pitchFamily="2" charset="-122"/>
              </a:rPr>
              <a:t>理论意义</a:t>
            </a:r>
            <a:r>
              <a:rPr lang="zh-CN" altLang="zh-CN" sz="2800" b="1" dirty="0" smtClean="0">
                <a:solidFill>
                  <a:srgbClr val="000000"/>
                </a:solidFill>
                <a:latin typeface="黑体" pitchFamily="49" charset="-122"/>
                <a:ea typeface="宋体" pitchFamily="2" charset="-122"/>
              </a:rPr>
              <a:t>：</a:t>
            </a:r>
            <a:endParaRPr lang="en-US" altLang="zh-CN" sz="2800" b="1" dirty="0" smtClean="0">
              <a:solidFill>
                <a:srgbClr val="000000"/>
              </a:solidFill>
              <a:latin typeface="黑体" pitchFamily="49" charset="-122"/>
              <a:ea typeface="宋体" pitchFamily="2" charset="-122"/>
            </a:endParaRPr>
          </a:p>
          <a:p>
            <a:pPr algn="just" eaLnBrk="1" fontAlgn="base" hangingPunct="1">
              <a:spcBef>
                <a:spcPct val="0"/>
              </a:spcBef>
              <a:spcAft>
                <a:spcPct val="0"/>
              </a:spcAft>
              <a:buClrTx/>
              <a:buSzTx/>
              <a:buFont typeface="Arial" pitchFamily="34" charset="0"/>
              <a:buNone/>
              <a:defRPr/>
            </a:pPr>
            <a:r>
              <a:rPr lang="en-US" altLang="zh-CN" sz="2800" b="1" dirty="0" smtClean="0">
                <a:solidFill>
                  <a:srgbClr val="000000"/>
                </a:solidFill>
                <a:latin typeface="黑体" pitchFamily="49" charset="-122"/>
                <a:ea typeface="宋体" pitchFamily="2" charset="-122"/>
              </a:rPr>
              <a:t>  </a:t>
            </a:r>
            <a:r>
              <a:rPr lang="zh-CN" altLang="zh-CN" sz="2800" b="1" dirty="0" smtClean="0">
                <a:solidFill>
                  <a:srgbClr val="000000"/>
                </a:solidFill>
                <a:latin typeface="黑体" pitchFamily="49" charset="-122"/>
                <a:ea typeface="宋体" pitchFamily="2" charset="-122"/>
              </a:rPr>
              <a:t>第一，坚持了唯物主义一元论，同唯心主义一元论和二元论划清了界限。</a:t>
            </a:r>
            <a:endParaRPr lang="en-US" altLang="zh-CN" sz="2800" b="1" dirty="0" smtClean="0">
              <a:solidFill>
                <a:srgbClr val="000000"/>
              </a:solidFill>
              <a:latin typeface="黑体" pitchFamily="49" charset="-122"/>
              <a:ea typeface="宋体" pitchFamily="2" charset="-122"/>
            </a:endParaRPr>
          </a:p>
          <a:p>
            <a:pPr algn="just" eaLnBrk="1" fontAlgn="base" hangingPunct="1">
              <a:spcBef>
                <a:spcPct val="0"/>
              </a:spcBef>
              <a:spcAft>
                <a:spcPct val="0"/>
              </a:spcAft>
              <a:buClrTx/>
              <a:buSzTx/>
              <a:buFont typeface="Arial" pitchFamily="34" charset="0"/>
              <a:buNone/>
              <a:defRPr/>
            </a:pPr>
            <a:r>
              <a:rPr lang="en-US" altLang="zh-CN" sz="2800" b="1" dirty="0" smtClean="0">
                <a:solidFill>
                  <a:srgbClr val="000000"/>
                </a:solidFill>
                <a:latin typeface="黑体" pitchFamily="49" charset="-122"/>
                <a:ea typeface="宋体" pitchFamily="2" charset="-122"/>
              </a:rPr>
              <a:t>  </a:t>
            </a:r>
            <a:r>
              <a:rPr lang="zh-CN" altLang="zh-CN" sz="2800" b="1" dirty="0" smtClean="0">
                <a:solidFill>
                  <a:srgbClr val="000000"/>
                </a:solidFill>
                <a:latin typeface="黑体" pitchFamily="49" charset="-122"/>
                <a:ea typeface="宋体" pitchFamily="2" charset="-122"/>
              </a:rPr>
              <a:t>第二，坚持了能动的反映论和可知论，批判了不可知论。</a:t>
            </a:r>
            <a:endParaRPr lang="en-US" altLang="zh-CN" sz="2800" b="1" dirty="0" smtClean="0">
              <a:solidFill>
                <a:srgbClr val="000000"/>
              </a:solidFill>
              <a:latin typeface="黑体" pitchFamily="49" charset="-122"/>
              <a:ea typeface="宋体" pitchFamily="2" charset="-122"/>
            </a:endParaRPr>
          </a:p>
          <a:p>
            <a:pPr algn="just" eaLnBrk="1" fontAlgn="base" hangingPunct="1">
              <a:spcBef>
                <a:spcPct val="0"/>
              </a:spcBef>
              <a:spcAft>
                <a:spcPct val="0"/>
              </a:spcAft>
              <a:buClrTx/>
              <a:buSzTx/>
              <a:buFont typeface="Arial" pitchFamily="34" charset="0"/>
              <a:buNone/>
              <a:defRPr/>
            </a:pPr>
            <a:r>
              <a:rPr lang="en-US" altLang="zh-CN" sz="2800" b="1" dirty="0" smtClean="0">
                <a:solidFill>
                  <a:srgbClr val="000000"/>
                </a:solidFill>
                <a:latin typeface="黑体" pitchFamily="49" charset="-122"/>
                <a:ea typeface="宋体" pitchFamily="2" charset="-122"/>
              </a:rPr>
              <a:t>  </a:t>
            </a:r>
            <a:r>
              <a:rPr lang="zh-CN" altLang="zh-CN" sz="2800" b="1" dirty="0" smtClean="0">
                <a:solidFill>
                  <a:srgbClr val="000000"/>
                </a:solidFill>
                <a:latin typeface="黑体" pitchFamily="49" charset="-122"/>
                <a:ea typeface="宋体" pitchFamily="2" charset="-122"/>
              </a:rPr>
              <a:t>第三，体现了唯物论和辩证法的统一，克服了形而上学唯物主义的缺陷。</a:t>
            </a:r>
            <a:endParaRPr lang="en-US" altLang="zh-CN" sz="2800" b="1" dirty="0" smtClean="0">
              <a:solidFill>
                <a:srgbClr val="000000"/>
              </a:solidFill>
              <a:latin typeface="黑体" pitchFamily="49" charset="-122"/>
              <a:ea typeface="宋体" pitchFamily="2" charset="-122"/>
            </a:endParaRPr>
          </a:p>
          <a:p>
            <a:pPr algn="just" eaLnBrk="1" fontAlgn="base" hangingPunct="1">
              <a:spcBef>
                <a:spcPct val="0"/>
              </a:spcBef>
              <a:spcAft>
                <a:spcPct val="0"/>
              </a:spcAft>
              <a:buClrTx/>
              <a:buSzTx/>
              <a:buFont typeface="Arial" pitchFamily="34" charset="0"/>
              <a:buNone/>
              <a:defRPr/>
            </a:pPr>
            <a:r>
              <a:rPr lang="en-US" altLang="zh-CN" sz="2800" b="1" dirty="0" smtClean="0">
                <a:solidFill>
                  <a:srgbClr val="000000"/>
                </a:solidFill>
                <a:latin typeface="黑体" pitchFamily="49" charset="-122"/>
                <a:ea typeface="宋体" pitchFamily="2" charset="-122"/>
              </a:rPr>
              <a:t>  </a:t>
            </a:r>
            <a:r>
              <a:rPr lang="zh-CN" altLang="zh-CN" sz="2800" b="1" dirty="0" smtClean="0">
                <a:solidFill>
                  <a:srgbClr val="000000"/>
                </a:solidFill>
                <a:latin typeface="黑体" pitchFamily="49" charset="-122"/>
                <a:ea typeface="宋体" pitchFamily="2" charset="-122"/>
              </a:rPr>
              <a:t>第四，体现了唯物主义自然观与唯物主义历史观的统一，为彻底的唯物主义奠定了理论基础。</a:t>
            </a:r>
          </a:p>
        </p:txBody>
      </p:sp>
    </p:spTree>
    <p:extLst>
      <p:ext uri="{BB962C8B-B14F-4D97-AF65-F5344CB8AC3E}">
        <p14:creationId xmlns:p14="http://schemas.microsoft.com/office/powerpoint/2010/main" val="3547209809"/>
      </p:ext>
    </p:extLst>
  </p:cSld>
  <p:clrMapOvr>
    <a:masterClrMapping/>
  </p:clrMapOvr>
  <p:transition spd="slow">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1"/>
          <p:cNvSpPr txBox="1">
            <a:spLocks noChangeArrowheads="1"/>
          </p:cNvSpPr>
          <p:nvPr/>
        </p:nvSpPr>
        <p:spPr bwMode="auto">
          <a:xfrm>
            <a:off x="250825" y="490538"/>
            <a:ext cx="8713788" cy="538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eaLnBrk="1" fontAlgn="base" hangingPunct="1">
              <a:spcBef>
                <a:spcPct val="0"/>
              </a:spcBef>
              <a:spcAft>
                <a:spcPct val="0"/>
              </a:spcAft>
              <a:buClrTx/>
              <a:buSzTx/>
              <a:buFont typeface="Arial" pitchFamily="34" charset="0"/>
              <a:buNone/>
              <a:defRPr/>
            </a:pPr>
            <a:r>
              <a:rPr lang="zh-CN" altLang="zh-CN" b="1" dirty="0" smtClean="0">
                <a:solidFill>
                  <a:srgbClr val="000000"/>
                </a:solidFill>
                <a:latin typeface="微软雅黑"/>
                <a:ea typeface="微软雅黑"/>
              </a:rPr>
              <a:t>3.运动、时间和空间</a:t>
            </a:r>
            <a:r>
              <a:rPr lang="en-US" altLang="zh-CN" b="1" dirty="0" smtClean="0">
                <a:solidFill>
                  <a:srgbClr val="C47546"/>
                </a:solidFill>
                <a:latin typeface="微软雅黑"/>
                <a:ea typeface="微软雅黑"/>
                <a:sym typeface="黑体" pitchFamily="49" charset="-122"/>
              </a:rPr>
              <a:t>P.23-24</a:t>
            </a:r>
          </a:p>
          <a:p>
            <a:pPr algn="just" eaLnBrk="1" fontAlgn="base" hangingPunct="1">
              <a:spcBef>
                <a:spcPct val="0"/>
              </a:spcBef>
              <a:spcAft>
                <a:spcPct val="0"/>
              </a:spcAft>
              <a:buClrTx/>
              <a:buSzTx/>
              <a:buFont typeface="Arial" pitchFamily="34" charset="0"/>
              <a:buNone/>
              <a:defRPr/>
            </a:pPr>
            <a:endParaRPr lang="zh-CN" altLang="zh-CN" b="1" dirty="0" smtClean="0">
              <a:solidFill>
                <a:srgbClr val="000000"/>
              </a:solidFill>
              <a:latin typeface="黑体" pitchFamily="49" charset="-122"/>
              <a:ea typeface="宋体" pitchFamily="2" charset="-122"/>
            </a:endParaRPr>
          </a:p>
          <a:p>
            <a:pPr algn="just" eaLnBrk="1" fontAlgn="base" hangingPunct="1">
              <a:spcBef>
                <a:spcPct val="0"/>
              </a:spcBef>
              <a:spcAft>
                <a:spcPct val="0"/>
              </a:spcAft>
              <a:buClrTx/>
              <a:buSzTx/>
              <a:buFont typeface="Arial" pitchFamily="34" charset="0"/>
              <a:buNone/>
              <a:defRPr/>
            </a:pPr>
            <a:r>
              <a:rPr lang="zh-CN" altLang="zh-CN" sz="2800" b="1" dirty="0" smtClean="0">
                <a:solidFill>
                  <a:srgbClr val="000000"/>
                </a:solidFill>
                <a:latin typeface="黑体" pitchFamily="49" charset="-122"/>
                <a:ea typeface="宋体" pitchFamily="2" charset="-122"/>
              </a:rPr>
              <a:t>    运动是标志一切事物和现象的变化及其过程的</a:t>
            </a:r>
            <a:r>
              <a:rPr lang="zh-CN" altLang="zh-CN" sz="2800" b="1" dirty="0" smtClean="0">
                <a:solidFill>
                  <a:srgbClr val="C00000"/>
                </a:solidFill>
                <a:latin typeface="黑体" pitchFamily="49" charset="-122"/>
                <a:ea typeface="宋体" pitchFamily="2" charset="-122"/>
              </a:rPr>
              <a:t>哲学范畴</a:t>
            </a:r>
            <a:r>
              <a:rPr lang="zh-CN" altLang="zh-CN" sz="2800" b="1" dirty="0" smtClean="0">
                <a:solidFill>
                  <a:srgbClr val="000000"/>
                </a:solidFill>
                <a:latin typeface="黑体" pitchFamily="49" charset="-122"/>
                <a:ea typeface="宋体" pitchFamily="2" charset="-122"/>
              </a:rPr>
              <a:t>。</a:t>
            </a:r>
            <a:endParaRPr lang="en-US" altLang="zh-CN" sz="2800" b="1" dirty="0" smtClean="0">
              <a:solidFill>
                <a:srgbClr val="000000"/>
              </a:solidFill>
              <a:latin typeface="黑体" pitchFamily="49" charset="-122"/>
              <a:ea typeface="宋体" pitchFamily="2" charset="-122"/>
            </a:endParaRPr>
          </a:p>
          <a:p>
            <a:pPr algn="just" eaLnBrk="1" fontAlgn="base" hangingPunct="1">
              <a:spcBef>
                <a:spcPct val="0"/>
              </a:spcBef>
              <a:spcAft>
                <a:spcPct val="0"/>
              </a:spcAft>
              <a:buClrTx/>
              <a:buSzTx/>
              <a:buFont typeface="Arial" pitchFamily="34" charset="0"/>
              <a:buNone/>
              <a:defRPr/>
            </a:pPr>
            <a:r>
              <a:rPr lang="en-US" altLang="zh-CN" sz="2800" b="1" dirty="0" smtClean="0">
                <a:solidFill>
                  <a:srgbClr val="C00000"/>
                </a:solidFill>
                <a:latin typeface="黑体" pitchFamily="49" charset="-122"/>
                <a:ea typeface="宋体" pitchFamily="2" charset="-122"/>
              </a:rPr>
              <a:t>    </a:t>
            </a:r>
            <a:r>
              <a:rPr lang="zh-CN" altLang="zh-CN" sz="2800" b="1" dirty="0" smtClean="0">
                <a:solidFill>
                  <a:srgbClr val="C00000"/>
                </a:solidFill>
                <a:latin typeface="黑体" pitchFamily="49" charset="-122"/>
                <a:ea typeface="宋体" pitchFamily="2" charset="-122"/>
              </a:rPr>
              <a:t>物质和运动</a:t>
            </a:r>
            <a:r>
              <a:rPr lang="zh-CN" altLang="zh-CN" sz="2800" b="1" dirty="0" smtClean="0">
                <a:solidFill>
                  <a:srgbClr val="000000"/>
                </a:solidFill>
                <a:latin typeface="黑体" pitchFamily="49" charset="-122"/>
                <a:ea typeface="宋体" pitchFamily="2" charset="-122"/>
              </a:rPr>
              <a:t>是不可分割的，运动是物质的运动，物质是运动着的物质，离开物质的运动和离开运动的物质都是不可想象的。</a:t>
            </a:r>
          </a:p>
          <a:p>
            <a:pPr algn="just" eaLnBrk="1" fontAlgn="base" hangingPunct="1">
              <a:spcBef>
                <a:spcPct val="0"/>
              </a:spcBef>
              <a:spcAft>
                <a:spcPct val="0"/>
              </a:spcAft>
              <a:buClrTx/>
              <a:buSzTx/>
              <a:buFont typeface="Arial" pitchFamily="34" charset="0"/>
              <a:buNone/>
              <a:defRPr/>
            </a:pPr>
            <a:r>
              <a:rPr lang="zh-CN" altLang="zh-CN" sz="2800" b="1" dirty="0" smtClean="0">
                <a:solidFill>
                  <a:srgbClr val="000000"/>
                </a:solidFill>
                <a:latin typeface="黑体" pitchFamily="49" charset="-122"/>
                <a:ea typeface="宋体" pitchFamily="2" charset="-122"/>
              </a:rPr>
              <a:t>    </a:t>
            </a:r>
            <a:r>
              <a:rPr lang="zh-CN" altLang="zh-CN" sz="2800" b="1" dirty="0" smtClean="0">
                <a:solidFill>
                  <a:srgbClr val="C00000"/>
                </a:solidFill>
                <a:latin typeface="黑体" pitchFamily="49" charset="-122"/>
                <a:ea typeface="宋体" pitchFamily="2" charset="-122"/>
              </a:rPr>
              <a:t>时间和空间</a:t>
            </a:r>
            <a:r>
              <a:rPr lang="zh-CN" altLang="zh-CN" sz="2800" b="1" dirty="0" smtClean="0">
                <a:solidFill>
                  <a:srgbClr val="000000"/>
                </a:solidFill>
                <a:latin typeface="黑体" pitchFamily="49" charset="-122"/>
                <a:ea typeface="宋体" pitchFamily="2" charset="-122"/>
              </a:rPr>
              <a:t>是物质运动的存在形式。</a:t>
            </a:r>
            <a:r>
              <a:rPr lang="en-US" altLang="zh-CN" sz="2800" b="1" dirty="0" smtClean="0">
                <a:solidFill>
                  <a:srgbClr val="000000"/>
                </a:solidFill>
                <a:latin typeface="黑体" pitchFamily="49" charset="-122"/>
                <a:ea typeface="宋体" pitchFamily="2" charset="-122"/>
              </a:rPr>
              <a:t> </a:t>
            </a:r>
          </a:p>
          <a:p>
            <a:pPr algn="just" eaLnBrk="1" fontAlgn="base" hangingPunct="1">
              <a:spcBef>
                <a:spcPct val="0"/>
              </a:spcBef>
              <a:spcAft>
                <a:spcPct val="0"/>
              </a:spcAft>
              <a:buClrTx/>
              <a:buSzTx/>
              <a:buFont typeface="Arial" pitchFamily="34" charset="0"/>
              <a:buNone/>
              <a:defRPr/>
            </a:pPr>
            <a:r>
              <a:rPr lang="en-US" altLang="zh-CN" sz="2800" b="1" dirty="0" smtClean="0">
                <a:solidFill>
                  <a:srgbClr val="000000"/>
                </a:solidFill>
                <a:latin typeface="黑体" pitchFamily="49" charset="-122"/>
                <a:ea typeface="宋体" pitchFamily="2" charset="-122"/>
              </a:rPr>
              <a:t>    </a:t>
            </a:r>
            <a:r>
              <a:rPr lang="zh-CN" altLang="zh-CN" sz="2800" b="1" dirty="0" smtClean="0">
                <a:solidFill>
                  <a:srgbClr val="000000"/>
                </a:solidFill>
                <a:latin typeface="黑体" pitchFamily="49" charset="-122"/>
                <a:ea typeface="宋体" pitchFamily="2" charset="-122"/>
              </a:rPr>
              <a:t>时间是指物质运动的持续性、顺序性，特点是一维性，即时间的流逝一去不复返。</a:t>
            </a:r>
            <a:endParaRPr lang="en-US" altLang="zh-CN" sz="2800" b="1" dirty="0" smtClean="0">
              <a:solidFill>
                <a:srgbClr val="000000"/>
              </a:solidFill>
              <a:latin typeface="黑体" pitchFamily="49" charset="-122"/>
              <a:ea typeface="宋体" pitchFamily="2" charset="-122"/>
            </a:endParaRPr>
          </a:p>
          <a:p>
            <a:pPr algn="just" eaLnBrk="1" fontAlgn="base" hangingPunct="1">
              <a:spcBef>
                <a:spcPct val="0"/>
              </a:spcBef>
              <a:spcAft>
                <a:spcPct val="0"/>
              </a:spcAft>
              <a:buClrTx/>
              <a:buSzTx/>
              <a:buFont typeface="Arial" pitchFamily="34" charset="0"/>
              <a:buNone/>
              <a:defRPr/>
            </a:pPr>
            <a:r>
              <a:rPr lang="en-US" altLang="zh-CN" sz="2800" b="1" dirty="0" smtClean="0">
                <a:solidFill>
                  <a:srgbClr val="000000"/>
                </a:solidFill>
                <a:latin typeface="黑体" pitchFamily="49" charset="-122"/>
                <a:ea typeface="宋体" pitchFamily="2" charset="-122"/>
              </a:rPr>
              <a:t>    </a:t>
            </a:r>
            <a:r>
              <a:rPr lang="zh-CN" altLang="zh-CN" sz="2800" b="1" dirty="0" smtClean="0">
                <a:solidFill>
                  <a:srgbClr val="000000"/>
                </a:solidFill>
                <a:latin typeface="黑体" pitchFamily="49" charset="-122"/>
                <a:ea typeface="宋体" pitchFamily="2" charset="-122"/>
              </a:rPr>
              <a:t>空间是指物质运动的广延性、伸张性，特点是三维性，即空间具有长、宽、高三个方面的规定性。</a:t>
            </a:r>
          </a:p>
        </p:txBody>
      </p:sp>
    </p:spTree>
    <p:extLst>
      <p:ext uri="{BB962C8B-B14F-4D97-AF65-F5344CB8AC3E}">
        <p14:creationId xmlns:p14="http://schemas.microsoft.com/office/powerpoint/2010/main" val="3327434534"/>
      </p:ext>
    </p:extLst>
  </p:cSld>
  <p:clrMapOvr>
    <a:masterClrMapping/>
  </p:clrMapOvr>
  <p:transition spd="slow">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3"/>
          <p:cNvSpPr txBox="1">
            <a:spLocks noChangeArrowheads="1"/>
          </p:cNvSpPr>
          <p:nvPr/>
        </p:nvSpPr>
        <p:spPr bwMode="auto">
          <a:xfrm>
            <a:off x="323850" y="609600"/>
            <a:ext cx="8351838"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eaLnBrk="1" fontAlgn="base" hangingPunct="1">
              <a:spcBef>
                <a:spcPct val="0"/>
              </a:spcBef>
              <a:spcAft>
                <a:spcPct val="0"/>
              </a:spcAft>
              <a:buClrTx/>
              <a:buSzTx/>
              <a:buFont typeface="Arial" pitchFamily="34" charset="0"/>
              <a:buNone/>
              <a:defRPr/>
            </a:pPr>
            <a:r>
              <a:rPr lang="zh-CN" altLang="zh-CN" b="1" dirty="0" smtClean="0">
                <a:solidFill>
                  <a:srgbClr val="000000"/>
                </a:solidFill>
                <a:latin typeface="微软雅黑"/>
                <a:ea typeface="微软雅黑"/>
                <a:sym typeface="黑体" pitchFamily="49" charset="-122"/>
              </a:rPr>
              <a:t>4.社会生活在本质上是实践的</a:t>
            </a:r>
            <a:r>
              <a:rPr lang="en-US" altLang="zh-CN" b="1" dirty="0" smtClean="0">
                <a:solidFill>
                  <a:srgbClr val="C47546"/>
                </a:solidFill>
                <a:latin typeface="微软雅黑"/>
                <a:ea typeface="微软雅黑"/>
                <a:sym typeface="黑体" pitchFamily="49" charset="-122"/>
              </a:rPr>
              <a:t>P.24-25</a:t>
            </a:r>
          </a:p>
          <a:p>
            <a:pPr algn="just" eaLnBrk="1" fontAlgn="base" hangingPunct="1">
              <a:spcBef>
                <a:spcPct val="0"/>
              </a:spcBef>
              <a:spcAft>
                <a:spcPct val="0"/>
              </a:spcAft>
              <a:buClrTx/>
              <a:buSzTx/>
              <a:buFont typeface="Arial" pitchFamily="34" charset="0"/>
              <a:buNone/>
              <a:defRPr/>
            </a:pPr>
            <a:endParaRPr lang="zh-CN" altLang="zh-CN" b="1" dirty="0" smtClean="0">
              <a:solidFill>
                <a:srgbClr val="000000"/>
              </a:solidFill>
              <a:latin typeface="黑体" pitchFamily="49" charset="-122"/>
              <a:ea typeface="宋体" pitchFamily="2" charset="-122"/>
              <a:sym typeface="黑体" pitchFamily="49" charset="-122"/>
            </a:endParaRPr>
          </a:p>
          <a:p>
            <a:pPr algn="just" eaLnBrk="1" fontAlgn="base" hangingPunct="1">
              <a:spcBef>
                <a:spcPct val="0"/>
              </a:spcBef>
              <a:spcAft>
                <a:spcPct val="0"/>
              </a:spcAft>
              <a:buClrTx/>
              <a:buSzTx/>
              <a:buFont typeface="Arial" pitchFamily="34" charset="0"/>
              <a:buNone/>
              <a:defRPr/>
            </a:pPr>
            <a:r>
              <a:rPr lang="zh-CN" altLang="zh-CN" b="1" dirty="0" smtClean="0">
                <a:solidFill>
                  <a:srgbClr val="000000"/>
                </a:solidFill>
                <a:latin typeface="黑体" pitchFamily="49" charset="-122"/>
                <a:ea typeface="宋体" pitchFamily="2" charset="-122"/>
              </a:rPr>
              <a:t>    一方面，实践是使物质世界分化为自然界与人类社会的</a:t>
            </a:r>
            <a:r>
              <a:rPr lang="zh-CN" altLang="zh-CN" b="1" dirty="0" smtClean="0">
                <a:solidFill>
                  <a:srgbClr val="FF0000"/>
                </a:solidFill>
                <a:latin typeface="黑体" pitchFamily="49" charset="-122"/>
                <a:ea typeface="宋体" pitchFamily="2" charset="-122"/>
              </a:rPr>
              <a:t>历史前提</a:t>
            </a:r>
            <a:r>
              <a:rPr lang="zh-CN" altLang="zh-CN" b="1" dirty="0" smtClean="0">
                <a:solidFill>
                  <a:srgbClr val="000000"/>
                </a:solidFill>
                <a:latin typeface="黑体" pitchFamily="49" charset="-122"/>
                <a:ea typeface="宋体" pitchFamily="2" charset="-122"/>
              </a:rPr>
              <a:t>，又是使自然界与人类社会统一起来的</a:t>
            </a:r>
            <a:r>
              <a:rPr lang="zh-CN" altLang="zh-CN" b="1" dirty="0" smtClean="0">
                <a:solidFill>
                  <a:srgbClr val="FF0000"/>
                </a:solidFill>
                <a:latin typeface="黑体" pitchFamily="49" charset="-122"/>
                <a:ea typeface="宋体" pitchFamily="2" charset="-122"/>
              </a:rPr>
              <a:t>现实基础</a:t>
            </a:r>
            <a:r>
              <a:rPr lang="zh-CN" altLang="zh-CN" b="1" dirty="0" smtClean="0">
                <a:solidFill>
                  <a:srgbClr val="000000"/>
                </a:solidFill>
                <a:latin typeface="黑体" pitchFamily="49" charset="-122"/>
                <a:ea typeface="宋体" pitchFamily="2" charset="-122"/>
              </a:rPr>
              <a:t>。</a:t>
            </a:r>
            <a:endParaRPr lang="en-US" altLang="zh-CN" b="1" dirty="0" smtClean="0">
              <a:solidFill>
                <a:srgbClr val="000000"/>
              </a:solidFill>
              <a:latin typeface="黑体" pitchFamily="49" charset="-122"/>
              <a:ea typeface="宋体" pitchFamily="2" charset="-122"/>
            </a:endParaRPr>
          </a:p>
          <a:p>
            <a:pPr algn="just" eaLnBrk="1" fontAlgn="base" hangingPunct="1">
              <a:spcBef>
                <a:spcPct val="0"/>
              </a:spcBef>
              <a:spcAft>
                <a:spcPct val="0"/>
              </a:spcAft>
              <a:buClrTx/>
              <a:buSzTx/>
              <a:buFont typeface="Arial" pitchFamily="34" charset="0"/>
              <a:buNone/>
              <a:defRPr/>
            </a:pPr>
            <a:r>
              <a:rPr lang="en-US" altLang="zh-CN" b="1" dirty="0" smtClean="0">
                <a:solidFill>
                  <a:srgbClr val="000000"/>
                </a:solidFill>
                <a:latin typeface="黑体" pitchFamily="49" charset="-122"/>
                <a:ea typeface="宋体" pitchFamily="2" charset="-122"/>
              </a:rPr>
              <a:t>    </a:t>
            </a:r>
            <a:r>
              <a:rPr lang="zh-CN" altLang="zh-CN" b="1" dirty="0" smtClean="0">
                <a:solidFill>
                  <a:srgbClr val="000000"/>
                </a:solidFill>
                <a:latin typeface="黑体" pitchFamily="49" charset="-122"/>
                <a:ea typeface="宋体" pitchFamily="2" charset="-122"/>
              </a:rPr>
              <a:t>另一方面，实践是人类社会的基础，是理解和解释一切社会现象的</a:t>
            </a:r>
            <a:r>
              <a:rPr lang="zh-CN" altLang="zh-CN" b="1" dirty="0" smtClean="0">
                <a:solidFill>
                  <a:srgbClr val="FF0000"/>
                </a:solidFill>
                <a:latin typeface="黑体" pitchFamily="49" charset="-122"/>
                <a:ea typeface="宋体" pitchFamily="2" charset="-122"/>
              </a:rPr>
              <a:t>钥匙</a:t>
            </a:r>
            <a:r>
              <a:rPr lang="zh-CN" altLang="zh-CN" b="1" dirty="0" smtClean="0">
                <a:solidFill>
                  <a:srgbClr val="000000"/>
                </a:solidFill>
                <a:latin typeface="黑体" pitchFamily="49" charset="-122"/>
                <a:ea typeface="宋体" pitchFamily="2" charset="-122"/>
              </a:rPr>
              <a:t>。</a:t>
            </a:r>
          </a:p>
        </p:txBody>
      </p:sp>
    </p:spTree>
    <p:extLst>
      <p:ext uri="{BB962C8B-B14F-4D97-AF65-F5344CB8AC3E}">
        <p14:creationId xmlns:p14="http://schemas.microsoft.com/office/powerpoint/2010/main" val="1208124602"/>
      </p:ext>
    </p:extLst>
  </p:cSld>
  <p:clrMapOvr>
    <a:masterClrMapping/>
  </p:clrMapOvr>
  <p:transition spd="slow">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179388" y="549275"/>
            <a:ext cx="8713787"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eaLnBrk="1" fontAlgn="base" hangingPunct="1">
              <a:spcBef>
                <a:spcPct val="0"/>
              </a:spcBef>
              <a:spcAft>
                <a:spcPct val="0"/>
              </a:spcAft>
              <a:buClrTx/>
              <a:buSzTx/>
              <a:buFont typeface="Arial" pitchFamily="34" charset="0"/>
              <a:buNone/>
              <a:defRPr/>
            </a:pPr>
            <a:r>
              <a:rPr lang="en-US" altLang="zh-CN" b="1" dirty="0" smtClean="0">
                <a:solidFill>
                  <a:srgbClr val="000000"/>
                </a:solidFill>
                <a:latin typeface="微软雅黑"/>
                <a:ea typeface="微软雅黑"/>
              </a:rPr>
              <a:t>5</a:t>
            </a:r>
            <a:r>
              <a:rPr lang="zh-CN" altLang="zh-CN" b="1" dirty="0" smtClean="0">
                <a:solidFill>
                  <a:srgbClr val="000000"/>
                </a:solidFill>
                <a:latin typeface="微软雅黑"/>
                <a:ea typeface="微软雅黑"/>
              </a:rPr>
              <a:t>.世界的物质统一性</a:t>
            </a:r>
            <a:r>
              <a:rPr lang="en-US" altLang="zh-CN" b="1" dirty="0" smtClean="0">
                <a:solidFill>
                  <a:srgbClr val="C47546"/>
                </a:solidFill>
                <a:latin typeface="微软雅黑"/>
                <a:ea typeface="微软雅黑"/>
                <a:sym typeface="黑体" pitchFamily="49" charset="-122"/>
              </a:rPr>
              <a:t>P.28-29</a:t>
            </a:r>
          </a:p>
          <a:p>
            <a:pPr algn="just" eaLnBrk="1" fontAlgn="base" hangingPunct="1">
              <a:spcBef>
                <a:spcPct val="0"/>
              </a:spcBef>
              <a:spcAft>
                <a:spcPct val="0"/>
              </a:spcAft>
              <a:buClrTx/>
              <a:buSzTx/>
              <a:buFont typeface="Arial" pitchFamily="34" charset="0"/>
              <a:buNone/>
              <a:defRPr/>
            </a:pPr>
            <a:endParaRPr lang="zh-CN" altLang="zh-CN" b="1" dirty="0" smtClean="0">
              <a:solidFill>
                <a:srgbClr val="000000"/>
              </a:solidFill>
              <a:latin typeface="黑体" pitchFamily="49" charset="-122"/>
              <a:ea typeface="宋体" pitchFamily="2" charset="-122"/>
            </a:endParaRPr>
          </a:p>
          <a:p>
            <a:pPr algn="just" eaLnBrk="1" fontAlgn="base" hangingPunct="1">
              <a:spcBef>
                <a:spcPct val="0"/>
              </a:spcBef>
              <a:spcAft>
                <a:spcPct val="0"/>
              </a:spcAft>
              <a:buClrTx/>
              <a:buSzTx/>
              <a:buFont typeface="Arial" pitchFamily="34" charset="0"/>
              <a:buNone/>
              <a:defRPr/>
            </a:pPr>
            <a:r>
              <a:rPr lang="zh-CN" altLang="zh-CN" b="1" dirty="0" smtClean="0">
                <a:solidFill>
                  <a:srgbClr val="000000"/>
                </a:solidFill>
                <a:latin typeface="黑体" pitchFamily="49" charset="-122"/>
                <a:ea typeface="宋体" pitchFamily="2" charset="-122"/>
              </a:rPr>
              <a:t>    马克思主义认为，物质是世界的本原，世界统一于物质。世界的物质统一性</a:t>
            </a:r>
            <a:r>
              <a:rPr lang="zh-CN" altLang="en-US" b="1" dirty="0" smtClean="0">
                <a:solidFill>
                  <a:srgbClr val="000000"/>
                </a:solidFill>
                <a:latin typeface="黑体" pitchFamily="49" charset="-122"/>
                <a:ea typeface="宋体" pitchFamily="2" charset="-122"/>
              </a:rPr>
              <a:t>体现在：</a:t>
            </a:r>
            <a:endParaRPr lang="en-US" altLang="zh-CN" b="1" dirty="0" smtClean="0">
              <a:solidFill>
                <a:srgbClr val="000000"/>
              </a:solidFill>
              <a:latin typeface="黑体" pitchFamily="49" charset="-122"/>
              <a:ea typeface="宋体" pitchFamily="2" charset="-122"/>
            </a:endParaRPr>
          </a:p>
          <a:p>
            <a:pPr algn="just" eaLnBrk="1" fontAlgn="base" hangingPunct="1">
              <a:spcBef>
                <a:spcPct val="0"/>
              </a:spcBef>
              <a:spcAft>
                <a:spcPct val="0"/>
              </a:spcAft>
              <a:buClrTx/>
              <a:buSzTx/>
              <a:buFont typeface="Arial" pitchFamily="34" charset="0"/>
              <a:buNone/>
              <a:defRPr/>
            </a:pPr>
            <a:r>
              <a:rPr lang="en-US" altLang="zh-CN" b="1" dirty="0" smtClean="0">
                <a:solidFill>
                  <a:srgbClr val="000000"/>
                </a:solidFill>
                <a:latin typeface="黑体" pitchFamily="49" charset="-122"/>
                <a:ea typeface="宋体" pitchFamily="2" charset="-122"/>
              </a:rPr>
              <a:t>    </a:t>
            </a:r>
            <a:r>
              <a:rPr lang="zh-CN" altLang="zh-CN" b="1" dirty="0" smtClean="0">
                <a:solidFill>
                  <a:srgbClr val="000000"/>
                </a:solidFill>
                <a:latin typeface="黑体" pitchFamily="49" charset="-122"/>
                <a:ea typeface="宋体" pitchFamily="2" charset="-122"/>
              </a:rPr>
              <a:t>首先</a:t>
            </a:r>
            <a:r>
              <a:rPr lang="zh-CN" altLang="en-US" b="1" dirty="0" smtClean="0">
                <a:solidFill>
                  <a:srgbClr val="000000"/>
                </a:solidFill>
                <a:latin typeface="黑体" pitchFamily="49" charset="-122"/>
                <a:ea typeface="宋体" pitchFamily="2" charset="-122"/>
              </a:rPr>
              <a:t>，</a:t>
            </a:r>
            <a:r>
              <a:rPr lang="zh-CN" altLang="zh-CN" b="1" dirty="0" smtClean="0">
                <a:solidFill>
                  <a:srgbClr val="C00000"/>
                </a:solidFill>
                <a:latin typeface="黑体" pitchFamily="49" charset="-122"/>
                <a:ea typeface="宋体" pitchFamily="2" charset="-122"/>
              </a:rPr>
              <a:t>意识统一于物质</a:t>
            </a:r>
            <a:r>
              <a:rPr lang="zh-CN" altLang="zh-CN" b="1" dirty="0" smtClean="0">
                <a:solidFill>
                  <a:srgbClr val="000000"/>
                </a:solidFill>
                <a:latin typeface="黑体" pitchFamily="49" charset="-122"/>
                <a:ea typeface="宋体" pitchFamily="2" charset="-122"/>
              </a:rPr>
              <a:t>。</a:t>
            </a:r>
            <a:endParaRPr lang="en-US" altLang="zh-CN" b="1" dirty="0" smtClean="0">
              <a:solidFill>
                <a:srgbClr val="000000"/>
              </a:solidFill>
              <a:latin typeface="黑体" pitchFamily="49" charset="-122"/>
              <a:ea typeface="宋体" pitchFamily="2" charset="-122"/>
            </a:endParaRPr>
          </a:p>
          <a:p>
            <a:pPr algn="just" eaLnBrk="1" fontAlgn="base" hangingPunct="1">
              <a:spcBef>
                <a:spcPct val="0"/>
              </a:spcBef>
              <a:spcAft>
                <a:spcPct val="0"/>
              </a:spcAft>
              <a:buClrTx/>
              <a:buSzTx/>
              <a:buFont typeface="Arial" pitchFamily="34" charset="0"/>
              <a:buNone/>
              <a:defRPr/>
            </a:pPr>
            <a:r>
              <a:rPr lang="en-US" altLang="zh-CN" b="1" dirty="0" smtClean="0">
                <a:solidFill>
                  <a:srgbClr val="000000"/>
                </a:solidFill>
                <a:latin typeface="黑体" pitchFamily="49" charset="-122"/>
                <a:ea typeface="宋体" pitchFamily="2" charset="-122"/>
              </a:rPr>
              <a:t>    </a:t>
            </a:r>
            <a:r>
              <a:rPr lang="zh-CN" altLang="zh-CN" b="1" dirty="0" smtClean="0">
                <a:solidFill>
                  <a:srgbClr val="000000"/>
                </a:solidFill>
                <a:latin typeface="黑体" pitchFamily="49" charset="-122"/>
                <a:ea typeface="宋体" pitchFamily="2" charset="-122"/>
              </a:rPr>
              <a:t>其次</a:t>
            </a:r>
            <a:r>
              <a:rPr lang="zh-CN" altLang="en-US" b="1" dirty="0" smtClean="0">
                <a:solidFill>
                  <a:srgbClr val="000000"/>
                </a:solidFill>
                <a:latin typeface="黑体" pitchFamily="49" charset="-122"/>
                <a:ea typeface="宋体" pitchFamily="2" charset="-122"/>
              </a:rPr>
              <a:t>，</a:t>
            </a:r>
            <a:r>
              <a:rPr lang="zh-CN" altLang="zh-CN" b="1" dirty="0" smtClean="0">
                <a:solidFill>
                  <a:srgbClr val="C00000"/>
                </a:solidFill>
                <a:latin typeface="黑体" pitchFamily="49" charset="-122"/>
                <a:ea typeface="宋体" pitchFamily="2" charset="-122"/>
              </a:rPr>
              <a:t>人类社会也统一于物质</a:t>
            </a:r>
            <a:r>
              <a:rPr lang="zh-CN" altLang="zh-CN" b="1" dirty="0" smtClean="0">
                <a:solidFill>
                  <a:srgbClr val="000000"/>
                </a:solidFill>
                <a:latin typeface="黑体" pitchFamily="49" charset="-122"/>
                <a:ea typeface="宋体" pitchFamily="2" charset="-122"/>
              </a:rPr>
              <a:t>。</a:t>
            </a:r>
            <a:endParaRPr lang="en-US" altLang="zh-CN" b="1" dirty="0" smtClean="0">
              <a:solidFill>
                <a:srgbClr val="000000"/>
              </a:solidFill>
              <a:latin typeface="黑体" pitchFamily="49" charset="-122"/>
              <a:ea typeface="宋体" pitchFamily="2" charset="-122"/>
            </a:endParaRPr>
          </a:p>
          <a:p>
            <a:pPr algn="just" eaLnBrk="1" fontAlgn="base" hangingPunct="1">
              <a:spcBef>
                <a:spcPct val="0"/>
              </a:spcBef>
              <a:spcAft>
                <a:spcPct val="0"/>
              </a:spcAft>
              <a:buClrTx/>
              <a:buSzTx/>
              <a:buFont typeface="Arial" pitchFamily="34" charset="0"/>
              <a:buNone/>
              <a:defRPr/>
            </a:pPr>
            <a:r>
              <a:rPr lang="en-US" altLang="zh-CN" b="1" dirty="0" smtClean="0">
                <a:solidFill>
                  <a:srgbClr val="000000"/>
                </a:solidFill>
                <a:latin typeface="黑体" pitchFamily="49" charset="-122"/>
                <a:ea typeface="宋体" pitchFamily="2" charset="-122"/>
              </a:rPr>
              <a:t>    </a:t>
            </a:r>
            <a:r>
              <a:rPr lang="zh-CN" altLang="zh-CN" b="1" dirty="0" smtClean="0">
                <a:solidFill>
                  <a:srgbClr val="000000"/>
                </a:solidFill>
                <a:latin typeface="黑体" pitchFamily="49" charset="-122"/>
                <a:ea typeface="宋体" pitchFamily="2" charset="-122"/>
              </a:rPr>
              <a:t>人类社会的物质性主要表现在：</a:t>
            </a:r>
            <a:endParaRPr lang="en-US" altLang="zh-CN" b="1" dirty="0" smtClean="0">
              <a:solidFill>
                <a:srgbClr val="000000"/>
              </a:solidFill>
              <a:latin typeface="黑体" pitchFamily="49" charset="-122"/>
              <a:ea typeface="宋体" pitchFamily="2" charset="-122"/>
            </a:endParaRPr>
          </a:p>
          <a:p>
            <a:pPr algn="just" eaLnBrk="1" fontAlgn="base" hangingPunct="1">
              <a:spcBef>
                <a:spcPct val="0"/>
              </a:spcBef>
              <a:spcAft>
                <a:spcPct val="0"/>
              </a:spcAft>
              <a:buClrTx/>
              <a:buSzTx/>
              <a:buFont typeface="Arial" pitchFamily="34" charset="0"/>
              <a:buNone/>
              <a:defRPr/>
            </a:pPr>
            <a:r>
              <a:rPr lang="en-US" altLang="zh-CN" b="1" dirty="0" smtClean="0">
                <a:solidFill>
                  <a:srgbClr val="000000"/>
                </a:solidFill>
                <a:latin typeface="黑体" pitchFamily="49" charset="-122"/>
                <a:ea typeface="宋体" pitchFamily="2" charset="-122"/>
              </a:rPr>
              <a:t>    </a:t>
            </a:r>
            <a:r>
              <a:rPr lang="zh-CN" altLang="zh-CN" b="1" dirty="0" smtClean="0">
                <a:solidFill>
                  <a:srgbClr val="000000"/>
                </a:solidFill>
                <a:latin typeface="黑体" pitchFamily="49" charset="-122"/>
                <a:ea typeface="宋体" pitchFamily="2" charset="-122"/>
              </a:rPr>
              <a:t>第一，人类社会是物质世界的组成部分。</a:t>
            </a:r>
            <a:r>
              <a:rPr lang="en-US" altLang="zh-CN" b="1" dirty="0" smtClean="0">
                <a:solidFill>
                  <a:srgbClr val="000000"/>
                </a:solidFill>
                <a:latin typeface="黑体" pitchFamily="49" charset="-122"/>
                <a:ea typeface="宋体" pitchFamily="2" charset="-122"/>
              </a:rPr>
              <a:t>   </a:t>
            </a:r>
          </a:p>
          <a:p>
            <a:pPr algn="just" eaLnBrk="1" fontAlgn="base" hangingPunct="1">
              <a:spcBef>
                <a:spcPct val="0"/>
              </a:spcBef>
              <a:spcAft>
                <a:spcPct val="0"/>
              </a:spcAft>
              <a:buClrTx/>
              <a:buSzTx/>
              <a:buFont typeface="Arial" pitchFamily="34" charset="0"/>
              <a:buNone/>
              <a:defRPr/>
            </a:pPr>
            <a:r>
              <a:rPr lang="en-US" altLang="zh-CN" b="1" dirty="0" smtClean="0">
                <a:solidFill>
                  <a:srgbClr val="000000"/>
                </a:solidFill>
                <a:latin typeface="黑体" pitchFamily="49" charset="-122"/>
                <a:ea typeface="宋体" pitchFamily="2" charset="-122"/>
              </a:rPr>
              <a:t>    </a:t>
            </a:r>
            <a:r>
              <a:rPr lang="zh-CN" altLang="zh-CN" b="1" dirty="0" smtClean="0">
                <a:solidFill>
                  <a:srgbClr val="000000"/>
                </a:solidFill>
                <a:latin typeface="黑体" pitchFamily="49" charset="-122"/>
                <a:ea typeface="宋体" pitchFamily="2" charset="-122"/>
              </a:rPr>
              <a:t>第二，人类获取生活资料的活动是物质性的活动。</a:t>
            </a:r>
            <a:endParaRPr lang="en-US" altLang="zh-CN" b="1" dirty="0" smtClean="0">
              <a:solidFill>
                <a:srgbClr val="000000"/>
              </a:solidFill>
              <a:latin typeface="黑体" pitchFamily="49" charset="-122"/>
              <a:ea typeface="宋体" pitchFamily="2" charset="-122"/>
            </a:endParaRPr>
          </a:p>
          <a:p>
            <a:pPr algn="just" eaLnBrk="1" fontAlgn="base" hangingPunct="1">
              <a:spcBef>
                <a:spcPct val="0"/>
              </a:spcBef>
              <a:spcAft>
                <a:spcPct val="0"/>
              </a:spcAft>
              <a:buClrTx/>
              <a:buSzTx/>
              <a:buFont typeface="Arial" pitchFamily="34" charset="0"/>
              <a:buNone/>
              <a:defRPr/>
            </a:pPr>
            <a:r>
              <a:rPr lang="en-US" altLang="zh-CN" b="1" dirty="0" smtClean="0">
                <a:solidFill>
                  <a:srgbClr val="000000"/>
                </a:solidFill>
                <a:latin typeface="黑体" pitchFamily="49" charset="-122"/>
                <a:ea typeface="宋体" pitchFamily="2" charset="-122"/>
              </a:rPr>
              <a:t>    </a:t>
            </a:r>
            <a:r>
              <a:rPr lang="zh-CN" altLang="zh-CN" b="1" dirty="0" smtClean="0">
                <a:solidFill>
                  <a:srgbClr val="000000"/>
                </a:solidFill>
                <a:latin typeface="黑体" pitchFamily="49" charset="-122"/>
                <a:ea typeface="宋体" pitchFamily="2" charset="-122"/>
              </a:rPr>
              <a:t>第三，人类社会存在和发展的基础是物质资料的生产方式。</a:t>
            </a:r>
          </a:p>
        </p:txBody>
      </p:sp>
    </p:spTree>
    <p:extLst>
      <p:ext uri="{BB962C8B-B14F-4D97-AF65-F5344CB8AC3E}">
        <p14:creationId xmlns:p14="http://schemas.microsoft.com/office/powerpoint/2010/main" val="3211902101"/>
      </p:ext>
    </p:extLst>
  </p:cSld>
  <p:clrMapOvr>
    <a:masterClrMapping/>
  </p:clrMapOvr>
  <p:transition spd="slow">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框 2"/>
          <p:cNvSpPr txBox="1">
            <a:spLocks noChangeArrowheads="1"/>
          </p:cNvSpPr>
          <p:nvPr/>
        </p:nvSpPr>
        <p:spPr bwMode="auto">
          <a:xfrm>
            <a:off x="250825" y="542925"/>
            <a:ext cx="8569325" cy="573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eaLnBrk="1" fontAlgn="base" hangingPunct="1">
              <a:spcBef>
                <a:spcPct val="0"/>
              </a:spcBef>
              <a:spcAft>
                <a:spcPct val="0"/>
              </a:spcAft>
              <a:buClrTx/>
              <a:buSzTx/>
              <a:buFont typeface="Arial" pitchFamily="34" charset="0"/>
              <a:buNone/>
              <a:defRPr/>
            </a:pPr>
            <a:r>
              <a:rPr lang="en-US" altLang="zh-CN" b="1" dirty="0" smtClean="0">
                <a:solidFill>
                  <a:srgbClr val="000000"/>
                </a:solidFill>
                <a:latin typeface="微软雅黑"/>
                <a:ea typeface="微软雅黑"/>
              </a:rPr>
              <a:t>6</a:t>
            </a:r>
            <a:r>
              <a:rPr lang="zh-CN" altLang="zh-CN" b="1" dirty="0" smtClean="0">
                <a:solidFill>
                  <a:srgbClr val="000000"/>
                </a:solidFill>
                <a:latin typeface="微软雅黑"/>
                <a:ea typeface="微软雅黑"/>
              </a:rPr>
              <a:t>.意识</a:t>
            </a:r>
            <a:r>
              <a:rPr lang="en-US" altLang="zh-CN" b="1" dirty="0" smtClean="0">
                <a:solidFill>
                  <a:srgbClr val="C47546"/>
                </a:solidFill>
                <a:latin typeface="微软雅黑"/>
                <a:ea typeface="微软雅黑"/>
                <a:sym typeface="黑体" pitchFamily="49" charset="-122"/>
              </a:rPr>
              <a:t>P.25-26</a:t>
            </a:r>
            <a:endParaRPr lang="zh-CN" altLang="zh-CN" b="1" dirty="0" smtClean="0">
              <a:solidFill>
                <a:srgbClr val="000000"/>
              </a:solidFill>
              <a:latin typeface="微软雅黑"/>
              <a:ea typeface="微软雅黑"/>
            </a:endParaRPr>
          </a:p>
          <a:p>
            <a:pPr algn="just" eaLnBrk="1" fontAlgn="base" hangingPunct="1">
              <a:spcBef>
                <a:spcPct val="0"/>
              </a:spcBef>
              <a:spcAft>
                <a:spcPct val="0"/>
              </a:spcAft>
              <a:buClrTx/>
              <a:buSzTx/>
              <a:buFont typeface="Arial" pitchFamily="34" charset="0"/>
              <a:buNone/>
              <a:defRPr/>
            </a:pPr>
            <a:r>
              <a:rPr lang="zh-CN" altLang="zh-CN" b="1" dirty="0" smtClean="0">
                <a:solidFill>
                  <a:srgbClr val="000000"/>
                </a:solidFill>
                <a:latin typeface="宋体" pitchFamily="2" charset="-122"/>
                <a:ea typeface="宋体" pitchFamily="2" charset="-122"/>
              </a:rPr>
              <a:t>    </a:t>
            </a:r>
            <a:endParaRPr lang="en-US" altLang="zh-CN" b="1" dirty="0" smtClean="0">
              <a:solidFill>
                <a:srgbClr val="000000"/>
              </a:solidFill>
              <a:latin typeface="宋体" pitchFamily="2" charset="-122"/>
              <a:ea typeface="宋体" pitchFamily="2" charset="-122"/>
            </a:endParaRPr>
          </a:p>
          <a:p>
            <a:pPr algn="just" eaLnBrk="1" fontAlgn="base" hangingPunct="1">
              <a:lnSpc>
                <a:spcPct val="120000"/>
              </a:lnSpc>
              <a:spcBef>
                <a:spcPct val="0"/>
              </a:spcBef>
              <a:spcAft>
                <a:spcPct val="0"/>
              </a:spcAft>
              <a:buClrTx/>
              <a:buSzTx/>
              <a:buFont typeface="Arial" pitchFamily="34" charset="0"/>
              <a:buNone/>
              <a:defRPr/>
            </a:pPr>
            <a:r>
              <a:rPr lang="en-US" altLang="zh-CN" sz="2800" b="1" dirty="0" smtClean="0">
                <a:solidFill>
                  <a:srgbClr val="000000"/>
                </a:solidFill>
                <a:latin typeface="宋体" pitchFamily="2" charset="-122"/>
                <a:ea typeface="宋体" pitchFamily="2" charset="-122"/>
              </a:rPr>
              <a:t>    </a:t>
            </a:r>
            <a:r>
              <a:rPr lang="zh-CN" altLang="zh-CN" sz="2800" b="1" dirty="0" smtClean="0">
                <a:solidFill>
                  <a:srgbClr val="000000"/>
                </a:solidFill>
                <a:latin typeface="宋体" pitchFamily="2" charset="-122"/>
                <a:ea typeface="宋体" pitchFamily="2" charset="-122"/>
              </a:rPr>
              <a:t>意识</a:t>
            </a:r>
            <a:r>
              <a:rPr lang="zh-CN" altLang="en-US" sz="2800" b="1" dirty="0" smtClean="0">
                <a:solidFill>
                  <a:srgbClr val="000000"/>
                </a:solidFill>
                <a:latin typeface="宋体" pitchFamily="2" charset="-122"/>
                <a:ea typeface="宋体" pitchFamily="2" charset="-122"/>
              </a:rPr>
              <a:t>的</a:t>
            </a:r>
            <a:r>
              <a:rPr lang="zh-CN" altLang="en-US" sz="2800" b="1" dirty="0" smtClean="0">
                <a:solidFill>
                  <a:srgbClr val="C00000"/>
                </a:solidFill>
                <a:latin typeface="宋体" pitchFamily="2" charset="-122"/>
                <a:ea typeface="宋体" pitchFamily="2" charset="-122"/>
              </a:rPr>
              <a:t>起源</a:t>
            </a:r>
            <a:r>
              <a:rPr lang="zh-CN" altLang="en-US" sz="2800" b="1" dirty="0" smtClean="0">
                <a:solidFill>
                  <a:srgbClr val="000000"/>
                </a:solidFill>
                <a:latin typeface="宋体" pitchFamily="2" charset="-122"/>
                <a:ea typeface="宋体" pitchFamily="2" charset="-122"/>
              </a:rPr>
              <a:t>：</a:t>
            </a:r>
            <a:r>
              <a:rPr lang="zh-CN" altLang="zh-CN" sz="2800" b="1" dirty="0" smtClean="0">
                <a:solidFill>
                  <a:srgbClr val="000000"/>
                </a:solidFill>
                <a:latin typeface="宋体" pitchFamily="2" charset="-122"/>
                <a:ea typeface="宋体" pitchFamily="2" charset="-122"/>
              </a:rPr>
              <a:t>不仅是自然界长期发展的产物，而且是社会历史发展的产物。</a:t>
            </a:r>
            <a:endParaRPr lang="en-US" altLang="zh-CN" sz="2800" b="1" dirty="0" smtClean="0">
              <a:solidFill>
                <a:srgbClr val="000000"/>
              </a:solidFill>
              <a:latin typeface="宋体" pitchFamily="2" charset="-122"/>
              <a:ea typeface="宋体" pitchFamily="2" charset="-122"/>
            </a:endParaRPr>
          </a:p>
          <a:p>
            <a:pPr algn="just" eaLnBrk="1" fontAlgn="base" hangingPunct="1">
              <a:lnSpc>
                <a:spcPct val="120000"/>
              </a:lnSpc>
              <a:spcBef>
                <a:spcPct val="0"/>
              </a:spcBef>
              <a:spcAft>
                <a:spcPct val="0"/>
              </a:spcAft>
              <a:buClrTx/>
              <a:buSzTx/>
              <a:buFont typeface="Arial" pitchFamily="34" charset="0"/>
              <a:buNone/>
              <a:defRPr/>
            </a:pPr>
            <a:r>
              <a:rPr lang="zh-CN" altLang="en-US" sz="2800" b="1" dirty="0" smtClean="0">
                <a:solidFill>
                  <a:srgbClr val="000000"/>
                </a:solidFill>
                <a:latin typeface="宋体" pitchFamily="2" charset="-122"/>
                <a:ea typeface="宋体" pitchFamily="2" charset="-122"/>
              </a:rPr>
              <a:t>    意识的</a:t>
            </a:r>
            <a:r>
              <a:rPr lang="zh-CN" altLang="en-US" sz="2800" b="1" dirty="0" smtClean="0">
                <a:solidFill>
                  <a:srgbClr val="C00000"/>
                </a:solidFill>
                <a:latin typeface="宋体" pitchFamily="2" charset="-122"/>
                <a:ea typeface="宋体" pitchFamily="2" charset="-122"/>
              </a:rPr>
              <a:t>本质</a:t>
            </a:r>
            <a:r>
              <a:rPr lang="zh-CN" altLang="en-US" sz="2800" b="1" dirty="0" smtClean="0">
                <a:solidFill>
                  <a:srgbClr val="000000"/>
                </a:solidFill>
                <a:latin typeface="宋体" pitchFamily="2" charset="-122"/>
                <a:ea typeface="宋体" pitchFamily="2" charset="-122"/>
              </a:rPr>
              <a:t>：</a:t>
            </a:r>
            <a:r>
              <a:rPr lang="zh-CN" altLang="zh-CN" sz="2800" b="1" dirty="0" smtClean="0">
                <a:solidFill>
                  <a:srgbClr val="000000"/>
                </a:solidFill>
                <a:latin typeface="宋体" pitchFamily="2" charset="-122"/>
                <a:ea typeface="宋体" pitchFamily="2" charset="-122"/>
              </a:rPr>
              <a:t>从本质来看，意识是人脑这样一种特殊物质的机能和属性，是客观世界的主观映像。</a:t>
            </a:r>
            <a:endParaRPr lang="en-US" altLang="zh-CN" sz="2800" b="1" dirty="0" smtClean="0">
              <a:solidFill>
                <a:srgbClr val="000000"/>
              </a:solidFill>
              <a:latin typeface="宋体" pitchFamily="2" charset="-122"/>
              <a:ea typeface="宋体" pitchFamily="2" charset="-122"/>
            </a:endParaRPr>
          </a:p>
          <a:p>
            <a:pPr algn="just" eaLnBrk="1" fontAlgn="base" hangingPunct="1">
              <a:lnSpc>
                <a:spcPct val="120000"/>
              </a:lnSpc>
              <a:spcBef>
                <a:spcPct val="0"/>
              </a:spcBef>
              <a:spcAft>
                <a:spcPct val="0"/>
              </a:spcAft>
              <a:buClrTx/>
              <a:buSzTx/>
              <a:buFont typeface="Arial" pitchFamily="34" charset="0"/>
              <a:buNone/>
              <a:defRPr/>
            </a:pPr>
            <a:r>
              <a:rPr lang="en-US" altLang="zh-CN" sz="2800" b="1" dirty="0" smtClean="0">
                <a:solidFill>
                  <a:srgbClr val="000000"/>
                </a:solidFill>
                <a:latin typeface="宋体" pitchFamily="2" charset="-122"/>
                <a:ea typeface="宋体" pitchFamily="2" charset="-122"/>
              </a:rPr>
              <a:t>    </a:t>
            </a:r>
            <a:r>
              <a:rPr lang="zh-CN" altLang="zh-CN" sz="2800" b="1" dirty="0" smtClean="0">
                <a:solidFill>
                  <a:srgbClr val="000000"/>
                </a:solidFill>
                <a:latin typeface="宋体" pitchFamily="2" charset="-122"/>
                <a:ea typeface="宋体" pitchFamily="2" charset="-122"/>
              </a:rPr>
              <a:t>意识对</a:t>
            </a:r>
            <a:r>
              <a:rPr lang="zh-CN" altLang="zh-CN" sz="2800" b="1" dirty="0" smtClean="0">
                <a:solidFill>
                  <a:srgbClr val="C00000"/>
                </a:solidFill>
                <a:latin typeface="宋体" pitchFamily="2" charset="-122"/>
                <a:ea typeface="宋体" pitchFamily="2" charset="-122"/>
              </a:rPr>
              <a:t>物质</a:t>
            </a:r>
            <a:r>
              <a:rPr lang="zh-CN" altLang="zh-CN" sz="2800" b="1" dirty="0" smtClean="0">
                <a:solidFill>
                  <a:srgbClr val="000000"/>
                </a:solidFill>
                <a:latin typeface="宋体" pitchFamily="2" charset="-122"/>
                <a:ea typeface="宋体" pitchFamily="2" charset="-122"/>
              </a:rPr>
              <a:t>具有反作用，主要体现在：</a:t>
            </a:r>
            <a:endParaRPr lang="en-US" altLang="zh-CN" sz="2800" b="1" dirty="0" smtClean="0">
              <a:solidFill>
                <a:srgbClr val="000000"/>
              </a:solidFill>
              <a:latin typeface="宋体" pitchFamily="2" charset="-122"/>
              <a:ea typeface="宋体" pitchFamily="2" charset="-122"/>
            </a:endParaRPr>
          </a:p>
          <a:p>
            <a:pPr algn="just" eaLnBrk="1" fontAlgn="base" hangingPunct="1">
              <a:lnSpc>
                <a:spcPct val="120000"/>
              </a:lnSpc>
              <a:spcBef>
                <a:spcPct val="0"/>
              </a:spcBef>
              <a:spcAft>
                <a:spcPct val="0"/>
              </a:spcAft>
              <a:buClrTx/>
              <a:buSzTx/>
              <a:buFont typeface="Arial" pitchFamily="34" charset="0"/>
              <a:buNone/>
              <a:defRPr/>
            </a:pPr>
            <a:r>
              <a:rPr lang="en-US" altLang="zh-CN" sz="2800" b="1" dirty="0" smtClean="0">
                <a:solidFill>
                  <a:srgbClr val="000000"/>
                </a:solidFill>
                <a:latin typeface="宋体" pitchFamily="2" charset="-122"/>
                <a:ea typeface="宋体" pitchFamily="2" charset="-122"/>
              </a:rPr>
              <a:t>    </a:t>
            </a:r>
            <a:r>
              <a:rPr lang="zh-CN" altLang="zh-CN" sz="2800" b="1" dirty="0" smtClean="0">
                <a:solidFill>
                  <a:srgbClr val="000000"/>
                </a:solidFill>
                <a:latin typeface="宋体" pitchFamily="2" charset="-122"/>
                <a:ea typeface="宋体" pitchFamily="2" charset="-122"/>
              </a:rPr>
              <a:t>第一，意识活动具有目的性和计划性。</a:t>
            </a:r>
            <a:endParaRPr lang="en-US" altLang="zh-CN" sz="2800" b="1" dirty="0" smtClean="0">
              <a:solidFill>
                <a:srgbClr val="000000"/>
              </a:solidFill>
              <a:latin typeface="宋体" pitchFamily="2" charset="-122"/>
              <a:ea typeface="宋体" pitchFamily="2" charset="-122"/>
            </a:endParaRPr>
          </a:p>
          <a:p>
            <a:pPr algn="just" eaLnBrk="1" fontAlgn="base" hangingPunct="1">
              <a:lnSpc>
                <a:spcPct val="120000"/>
              </a:lnSpc>
              <a:spcBef>
                <a:spcPct val="0"/>
              </a:spcBef>
              <a:spcAft>
                <a:spcPct val="0"/>
              </a:spcAft>
              <a:buClrTx/>
              <a:buSzTx/>
              <a:buFont typeface="Arial" pitchFamily="34" charset="0"/>
              <a:buNone/>
              <a:defRPr/>
            </a:pPr>
            <a:r>
              <a:rPr lang="en-US" altLang="zh-CN" sz="2800" b="1" dirty="0" smtClean="0">
                <a:solidFill>
                  <a:srgbClr val="000000"/>
                </a:solidFill>
                <a:latin typeface="宋体" pitchFamily="2" charset="-122"/>
                <a:ea typeface="宋体" pitchFamily="2" charset="-122"/>
              </a:rPr>
              <a:t>    </a:t>
            </a:r>
            <a:r>
              <a:rPr lang="zh-CN" altLang="zh-CN" sz="2800" b="1" dirty="0" smtClean="0">
                <a:solidFill>
                  <a:srgbClr val="000000"/>
                </a:solidFill>
                <a:latin typeface="宋体" pitchFamily="2" charset="-122"/>
                <a:ea typeface="宋体" pitchFamily="2" charset="-122"/>
              </a:rPr>
              <a:t>第二，意识活动具有创造性。</a:t>
            </a:r>
            <a:endParaRPr lang="en-US" altLang="zh-CN" sz="2800" b="1" dirty="0" smtClean="0">
              <a:solidFill>
                <a:srgbClr val="000000"/>
              </a:solidFill>
              <a:latin typeface="宋体" pitchFamily="2" charset="-122"/>
              <a:ea typeface="宋体" pitchFamily="2" charset="-122"/>
            </a:endParaRPr>
          </a:p>
          <a:p>
            <a:pPr algn="just" eaLnBrk="1" fontAlgn="base" hangingPunct="1">
              <a:lnSpc>
                <a:spcPct val="120000"/>
              </a:lnSpc>
              <a:spcBef>
                <a:spcPct val="0"/>
              </a:spcBef>
              <a:spcAft>
                <a:spcPct val="0"/>
              </a:spcAft>
              <a:buClrTx/>
              <a:buSzTx/>
              <a:buFont typeface="Arial" pitchFamily="34" charset="0"/>
              <a:buNone/>
              <a:defRPr/>
            </a:pPr>
            <a:r>
              <a:rPr lang="en-US" altLang="zh-CN" sz="2800" b="1" dirty="0" smtClean="0">
                <a:solidFill>
                  <a:srgbClr val="000000"/>
                </a:solidFill>
                <a:latin typeface="宋体" pitchFamily="2" charset="-122"/>
                <a:ea typeface="宋体" pitchFamily="2" charset="-122"/>
              </a:rPr>
              <a:t>    </a:t>
            </a:r>
            <a:r>
              <a:rPr lang="zh-CN" altLang="zh-CN" sz="2800" b="1" dirty="0" smtClean="0">
                <a:solidFill>
                  <a:srgbClr val="000000"/>
                </a:solidFill>
                <a:latin typeface="宋体" pitchFamily="2" charset="-122"/>
                <a:ea typeface="宋体" pitchFamily="2" charset="-122"/>
              </a:rPr>
              <a:t>第三，意识具有指导实践改造客观世界的作用。</a:t>
            </a:r>
            <a:r>
              <a:rPr lang="en-US" altLang="zh-CN" sz="2800" b="1" dirty="0" smtClean="0">
                <a:solidFill>
                  <a:srgbClr val="000000"/>
                </a:solidFill>
                <a:latin typeface="宋体" pitchFamily="2" charset="-122"/>
                <a:ea typeface="宋体" pitchFamily="2" charset="-122"/>
              </a:rPr>
              <a:t>    </a:t>
            </a:r>
          </a:p>
          <a:p>
            <a:pPr algn="just" eaLnBrk="1" fontAlgn="base" hangingPunct="1">
              <a:lnSpc>
                <a:spcPct val="120000"/>
              </a:lnSpc>
              <a:spcBef>
                <a:spcPct val="0"/>
              </a:spcBef>
              <a:spcAft>
                <a:spcPct val="0"/>
              </a:spcAft>
              <a:buClrTx/>
              <a:buSzTx/>
              <a:buFont typeface="Arial" pitchFamily="34" charset="0"/>
              <a:buNone/>
              <a:defRPr/>
            </a:pPr>
            <a:r>
              <a:rPr lang="en-US" altLang="zh-CN" sz="2800" b="1" dirty="0" smtClean="0">
                <a:solidFill>
                  <a:srgbClr val="000000"/>
                </a:solidFill>
                <a:latin typeface="宋体" pitchFamily="2" charset="-122"/>
                <a:ea typeface="宋体" pitchFamily="2" charset="-122"/>
              </a:rPr>
              <a:t>    </a:t>
            </a:r>
            <a:r>
              <a:rPr lang="zh-CN" altLang="zh-CN" sz="2800" b="1" dirty="0" smtClean="0">
                <a:solidFill>
                  <a:srgbClr val="000000"/>
                </a:solidFill>
                <a:latin typeface="宋体" pitchFamily="2" charset="-122"/>
                <a:ea typeface="宋体" pitchFamily="2" charset="-122"/>
              </a:rPr>
              <a:t>第四，意识具有调控人的行为和生理活动的作用。</a:t>
            </a:r>
          </a:p>
        </p:txBody>
      </p:sp>
    </p:spTree>
    <p:extLst>
      <p:ext uri="{BB962C8B-B14F-4D97-AF65-F5344CB8AC3E}">
        <p14:creationId xmlns:p14="http://schemas.microsoft.com/office/powerpoint/2010/main" val="2920413687"/>
      </p:ext>
    </p:extLst>
  </p:cSld>
  <p:clrMapOvr>
    <a:masterClrMapping/>
  </p:clrMapOvr>
  <p:transition spd="slow">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1"/>
          <p:cNvSpPr txBox="1">
            <a:spLocks noChangeArrowheads="1"/>
          </p:cNvSpPr>
          <p:nvPr/>
        </p:nvSpPr>
        <p:spPr bwMode="auto">
          <a:xfrm>
            <a:off x="107950" y="549275"/>
            <a:ext cx="8856663" cy="615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eaLnBrk="1" fontAlgn="base" hangingPunct="1">
              <a:spcBef>
                <a:spcPct val="0"/>
              </a:spcBef>
              <a:spcAft>
                <a:spcPct val="0"/>
              </a:spcAft>
              <a:buClrTx/>
              <a:buSzTx/>
              <a:buFont typeface="Arial" pitchFamily="34" charset="0"/>
              <a:buNone/>
              <a:defRPr/>
            </a:pPr>
            <a:r>
              <a:rPr lang="en-US" altLang="zh-CN" b="1" dirty="0" smtClean="0">
                <a:solidFill>
                  <a:srgbClr val="000000"/>
                </a:solidFill>
                <a:latin typeface="微软雅黑"/>
                <a:ea typeface="微软雅黑"/>
              </a:rPr>
              <a:t>7.</a:t>
            </a:r>
            <a:r>
              <a:rPr lang="zh-CN" altLang="en-US" b="1" dirty="0" smtClean="0">
                <a:solidFill>
                  <a:srgbClr val="000000"/>
                </a:solidFill>
                <a:latin typeface="微软雅黑"/>
                <a:ea typeface="微软雅黑"/>
              </a:rPr>
              <a:t>联系和发展</a:t>
            </a:r>
            <a:r>
              <a:rPr lang="en-US" altLang="zh-CN" b="1" dirty="0" smtClean="0">
                <a:solidFill>
                  <a:srgbClr val="C47546"/>
                </a:solidFill>
                <a:latin typeface="微软雅黑"/>
                <a:ea typeface="微软雅黑"/>
                <a:sym typeface="黑体" pitchFamily="49" charset="-122"/>
              </a:rPr>
              <a:t>P30-33</a:t>
            </a:r>
          </a:p>
          <a:p>
            <a:pPr algn="just" eaLnBrk="1" fontAlgn="base" hangingPunct="1">
              <a:spcBef>
                <a:spcPct val="0"/>
              </a:spcBef>
              <a:spcAft>
                <a:spcPct val="0"/>
              </a:spcAft>
              <a:buClrTx/>
              <a:buSzTx/>
              <a:buFont typeface="Arial" pitchFamily="34" charset="0"/>
              <a:buNone/>
              <a:defRPr/>
            </a:pPr>
            <a:endParaRPr lang="zh-CN" altLang="zh-CN" b="1" dirty="0" smtClean="0">
              <a:solidFill>
                <a:srgbClr val="000000"/>
              </a:solidFill>
              <a:latin typeface="宋体" pitchFamily="2" charset="-122"/>
              <a:ea typeface="宋体" pitchFamily="2" charset="-122"/>
            </a:endParaRPr>
          </a:p>
          <a:p>
            <a:pPr algn="just" eaLnBrk="1" fontAlgn="base" hangingPunct="1">
              <a:spcBef>
                <a:spcPct val="0"/>
              </a:spcBef>
              <a:spcAft>
                <a:spcPct val="0"/>
              </a:spcAft>
              <a:buClrTx/>
              <a:buSzTx/>
              <a:buFont typeface="Arial" pitchFamily="34" charset="0"/>
              <a:buNone/>
              <a:defRPr/>
            </a:pPr>
            <a:r>
              <a:rPr lang="zh-CN" altLang="zh-CN" b="1" dirty="0" smtClean="0">
                <a:solidFill>
                  <a:srgbClr val="000000"/>
                </a:solidFill>
                <a:latin typeface="宋体" pitchFamily="2" charset="-122"/>
                <a:ea typeface="宋体" pitchFamily="2" charset="-122"/>
              </a:rPr>
              <a:t>  联系和发展是唯物辩证法的</a:t>
            </a:r>
            <a:r>
              <a:rPr lang="zh-CN" altLang="zh-CN" b="1" dirty="0" smtClean="0">
                <a:solidFill>
                  <a:srgbClr val="C00000"/>
                </a:solidFill>
                <a:latin typeface="宋体" pitchFamily="2" charset="-122"/>
                <a:ea typeface="宋体" pitchFamily="2" charset="-122"/>
              </a:rPr>
              <a:t>总观点和总特征</a:t>
            </a:r>
            <a:r>
              <a:rPr lang="zh-CN" altLang="zh-CN" b="1" dirty="0" smtClean="0">
                <a:solidFill>
                  <a:srgbClr val="000000"/>
                </a:solidFill>
                <a:latin typeface="宋体" pitchFamily="2" charset="-122"/>
                <a:ea typeface="宋体" pitchFamily="2" charset="-122"/>
              </a:rPr>
              <a:t>。</a:t>
            </a:r>
          </a:p>
          <a:p>
            <a:pPr algn="just" eaLnBrk="1" fontAlgn="base" hangingPunct="1">
              <a:spcBef>
                <a:spcPts val="600"/>
              </a:spcBef>
              <a:spcAft>
                <a:spcPct val="0"/>
              </a:spcAft>
              <a:buClrTx/>
              <a:buSzTx/>
              <a:buFont typeface="Arial" pitchFamily="34" charset="0"/>
              <a:buNone/>
              <a:defRPr/>
            </a:pPr>
            <a:r>
              <a:rPr lang="zh-CN" altLang="zh-CN" b="1" dirty="0" smtClean="0">
                <a:solidFill>
                  <a:srgbClr val="000000"/>
                </a:solidFill>
                <a:latin typeface="宋体" pitchFamily="2" charset="-122"/>
                <a:ea typeface="宋体" pitchFamily="2" charset="-122"/>
              </a:rPr>
              <a:t>  </a:t>
            </a:r>
            <a:r>
              <a:rPr lang="en-US" altLang="zh-CN" b="1" dirty="0" smtClean="0">
                <a:solidFill>
                  <a:srgbClr val="000000"/>
                </a:solidFill>
                <a:latin typeface="宋体" pitchFamily="2" charset="-122"/>
                <a:ea typeface="宋体" pitchFamily="2" charset="-122"/>
              </a:rPr>
              <a:t>(1)</a:t>
            </a:r>
            <a:r>
              <a:rPr lang="zh-CN" altLang="zh-CN" b="1" dirty="0" smtClean="0">
                <a:solidFill>
                  <a:srgbClr val="C00000"/>
                </a:solidFill>
                <a:latin typeface="宋体" pitchFamily="2" charset="-122"/>
                <a:ea typeface="宋体" pitchFamily="2" charset="-122"/>
              </a:rPr>
              <a:t>联系是</a:t>
            </a:r>
            <a:r>
              <a:rPr lang="zh-CN" altLang="zh-CN" b="1" dirty="0" smtClean="0">
                <a:solidFill>
                  <a:srgbClr val="000000"/>
                </a:solidFill>
                <a:latin typeface="宋体" pitchFamily="2" charset="-122"/>
                <a:ea typeface="宋体" pitchFamily="2" charset="-122"/>
              </a:rPr>
              <a:t>指事物内部各要素之间和事物之间相互影响、相互制约、相互作用的关系。</a:t>
            </a:r>
            <a:endParaRPr lang="en-US" altLang="zh-CN" b="1" dirty="0" smtClean="0">
              <a:solidFill>
                <a:srgbClr val="000000"/>
              </a:solidFill>
              <a:latin typeface="宋体" pitchFamily="2" charset="-122"/>
              <a:ea typeface="宋体" pitchFamily="2" charset="-122"/>
            </a:endParaRPr>
          </a:p>
          <a:p>
            <a:pPr algn="just" eaLnBrk="1" fontAlgn="base" hangingPunct="1">
              <a:spcBef>
                <a:spcPct val="0"/>
              </a:spcBef>
              <a:spcAft>
                <a:spcPct val="0"/>
              </a:spcAft>
              <a:buClrTx/>
              <a:buSzTx/>
              <a:buFont typeface="Arial" pitchFamily="34" charset="0"/>
              <a:buNone/>
              <a:defRPr/>
            </a:pPr>
            <a:r>
              <a:rPr lang="en-US" altLang="zh-CN" b="1" dirty="0" smtClean="0">
                <a:solidFill>
                  <a:srgbClr val="000000"/>
                </a:solidFill>
                <a:latin typeface="宋体" pitchFamily="2" charset="-122"/>
                <a:ea typeface="宋体" pitchFamily="2" charset="-122"/>
              </a:rPr>
              <a:t>    </a:t>
            </a:r>
            <a:r>
              <a:rPr lang="zh-CN" altLang="zh-CN" b="1" dirty="0" smtClean="0">
                <a:solidFill>
                  <a:srgbClr val="000000"/>
                </a:solidFill>
                <a:latin typeface="宋体" pitchFamily="2" charset="-122"/>
                <a:ea typeface="宋体" pitchFamily="2" charset="-122"/>
              </a:rPr>
              <a:t>联系的</a:t>
            </a:r>
            <a:r>
              <a:rPr lang="zh-CN" altLang="zh-CN" b="1" dirty="0" smtClean="0">
                <a:solidFill>
                  <a:srgbClr val="C00000"/>
                </a:solidFill>
                <a:latin typeface="宋体" pitchFamily="2" charset="-122"/>
                <a:ea typeface="宋体" pitchFamily="2" charset="-122"/>
              </a:rPr>
              <a:t>特征</a:t>
            </a:r>
            <a:r>
              <a:rPr lang="zh-CN" altLang="en-US" b="1" dirty="0" smtClean="0">
                <a:solidFill>
                  <a:srgbClr val="000000"/>
                </a:solidFill>
                <a:latin typeface="宋体" pitchFamily="2" charset="-122"/>
                <a:ea typeface="宋体" pitchFamily="2" charset="-122"/>
              </a:rPr>
              <a:t>有四个</a:t>
            </a:r>
            <a:r>
              <a:rPr lang="zh-CN" altLang="en-US" b="1" dirty="0" smtClean="0">
                <a:solidFill>
                  <a:srgbClr val="C47546"/>
                </a:solidFill>
                <a:latin typeface="微软雅黑"/>
                <a:ea typeface="微软雅黑"/>
              </a:rPr>
              <a:t>***</a:t>
            </a:r>
            <a:r>
              <a:rPr lang="zh-CN" altLang="en-US" b="1" dirty="0" smtClean="0">
                <a:solidFill>
                  <a:srgbClr val="000000"/>
                </a:solidFill>
                <a:latin typeface="宋体" pitchFamily="2" charset="-122"/>
                <a:ea typeface="宋体" pitchFamily="2" charset="-122"/>
              </a:rPr>
              <a:t>：</a:t>
            </a:r>
            <a:endParaRPr lang="en-US" altLang="zh-CN" b="1" dirty="0" smtClean="0">
              <a:solidFill>
                <a:srgbClr val="000000"/>
              </a:solidFill>
              <a:latin typeface="宋体" pitchFamily="2" charset="-122"/>
              <a:ea typeface="宋体" pitchFamily="2" charset="-122"/>
            </a:endParaRPr>
          </a:p>
          <a:p>
            <a:pPr algn="just" eaLnBrk="1" fontAlgn="base" hangingPunct="1">
              <a:spcBef>
                <a:spcPct val="0"/>
              </a:spcBef>
              <a:spcAft>
                <a:spcPct val="0"/>
              </a:spcAft>
              <a:buClrTx/>
              <a:buSzTx/>
              <a:buFont typeface="Arial" pitchFamily="34" charset="0"/>
              <a:buNone/>
              <a:defRPr/>
            </a:pPr>
            <a:r>
              <a:rPr lang="en-US" altLang="zh-CN" b="1" dirty="0" smtClean="0">
                <a:solidFill>
                  <a:srgbClr val="000000"/>
                </a:solidFill>
                <a:latin typeface="宋体" pitchFamily="2" charset="-122"/>
                <a:ea typeface="宋体" pitchFamily="2" charset="-122"/>
              </a:rPr>
              <a:t>    </a:t>
            </a:r>
            <a:r>
              <a:rPr lang="zh-CN" altLang="zh-CN" b="1" dirty="0" smtClean="0">
                <a:solidFill>
                  <a:srgbClr val="000000"/>
                </a:solidFill>
                <a:latin typeface="宋体" pitchFamily="2" charset="-122"/>
                <a:ea typeface="宋体" pitchFamily="2" charset="-122"/>
              </a:rPr>
              <a:t>客观性、普遍性、多样性和条件性。</a:t>
            </a:r>
          </a:p>
          <a:p>
            <a:pPr algn="just" eaLnBrk="1" fontAlgn="base" hangingPunct="1">
              <a:spcBef>
                <a:spcPts val="600"/>
              </a:spcBef>
              <a:spcAft>
                <a:spcPct val="0"/>
              </a:spcAft>
              <a:buClrTx/>
              <a:buSzTx/>
              <a:buFont typeface="Arial" pitchFamily="34" charset="0"/>
              <a:buNone/>
              <a:defRPr/>
            </a:pPr>
            <a:r>
              <a:rPr lang="zh-CN" altLang="zh-CN" b="1" dirty="0" smtClean="0">
                <a:solidFill>
                  <a:srgbClr val="000000"/>
                </a:solidFill>
                <a:latin typeface="宋体" pitchFamily="2" charset="-122"/>
                <a:ea typeface="宋体" pitchFamily="2" charset="-122"/>
              </a:rPr>
              <a:t>  </a:t>
            </a:r>
            <a:r>
              <a:rPr lang="en-US" altLang="zh-CN" b="1" dirty="0" smtClean="0">
                <a:solidFill>
                  <a:srgbClr val="000000"/>
                </a:solidFill>
                <a:latin typeface="宋体" pitchFamily="2" charset="-122"/>
                <a:ea typeface="宋体" pitchFamily="2" charset="-122"/>
              </a:rPr>
              <a:t>(2)</a:t>
            </a:r>
            <a:r>
              <a:rPr lang="zh-CN" altLang="zh-CN" b="1" dirty="0" smtClean="0">
                <a:solidFill>
                  <a:srgbClr val="C00000"/>
                </a:solidFill>
                <a:latin typeface="宋体" pitchFamily="2" charset="-122"/>
                <a:ea typeface="宋体" pitchFamily="2" charset="-122"/>
              </a:rPr>
              <a:t>发展是</a:t>
            </a:r>
            <a:r>
              <a:rPr lang="zh-CN" altLang="zh-CN" b="1" dirty="0" smtClean="0">
                <a:solidFill>
                  <a:srgbClr val="000000"/>
                </a:solidFill>
                <a:latin typeface="宋体" pitchFamily="2" charset="-122"/>
                <a:ea typeface="宋体" pitchFamily="2" charset="-122"/>
              </a:rPr>
              <a:t>前进的、上升的运动，发展的</a:t>
            </a:r>
            <a:r>
              <a:rPr lang="zh-CN" altLang="zh-CN" b="1" dirty="0" smtClean="0">
                <a:solidFill>
                  <a:srgbClr val="C00000"/>
                </a:solidFill>
                <a:latin typeface="宋体" pitchFamily="2" charset="-122"/>
                <a:ea typeface="宋体" pitchFamily="2" charset="-122"/>
              </a:rPr>
              <a:t>实质</a:t>
            </a:r>
            <a:r>
              <a:rPr lang="zh-CN" altLang="zh-CN" b="1" dirty="0" smtClean="0">
                <a:solidFill>
                  <a:srgbClr val="000000"/>
                </a:solidFill>
                <a:latin typeface="宋体" pitchFamily="2" charset="-122"/>
                <a:ea typeface="宋体" pitchFamily="2" charset="-122"/>
              </a:rPr>
              <a:t>是新事物的产生和旧事物的灭亡。</a:t>
            </a:r>
            <a:endParaRPr lang="en-US" altLang="zh-CN" b="1" dirty="0" smtClean="0">
              <a:solidFill>
                <a:srgbClr val="000000"/>
              </a:solidFill>
              <a:latin typeface="宋体" pitchFamily="2" charset="-122"/>
              <a:ea typeface="宋体" pitchFamily="2" charset="-122"/>
            </a:endParaRPr>
          </a:p>
          <a:p>
            <a:pPr algn="just" eaLnBrk="1" fontAlgn="base" hangingPunct="1">
              <a:spcBef>
                <a:spcPct val="0"/>
              </a:spcBef>
              <a:spcAft>
                <a:spcPct val="0"/>
              </a:spcAft>
              <a:buClrTx/>
              <a:buSzTx/>
              <a:buFont typeface="Arial" pitchFamily="34" charset="0"/>
              <a:buNone/>
              <a:defRPr/>
            </a:pPr>
            <a:r>
              <a:rPr lang="en-US" altLang="zh-CN" b="1" dirty="0" smtClean="0">
                <a:solidFill>
                  <a:srgbClr val="000000"/>
                </a:solidFill>
                <a:latin typeface="宋体" pitchFamily="2" charset="-122"/>
                <a:ea typeface="宋体" pitchFamily="2" charset="-122"/>
              </a:rPr>
              <a:t>    </a:t>
            </a:r>
            <a:r>
              <a:rPr lang="zh-CN" altLang="zh-CN" b="1" dirty="0" smtClean="0">
                <a:solidFill>
                  <a:srgbClr val="C00000"/>
                </a:solidFill>
                <a:latin typeface="宋体" pitchFamily="2" charset="-122"/>
                <a:ea typeface="宋体" pitchFamily="2" charset="-122"/>
              </a:rPr>
              <a:t>新事物是</a:t>
            </a:r>
            <a:r>
              <a:rPr lang="zh-CN" altLang="zh-CN" b="1" dirty="0" smtClean="0">
                <a:solidFill>
                  <a:srgbClr val="000000"/>
                </a:solidFill>
                <a:latin typeface="宋体" pitchFamily="2" charset="-122"/>
                <a:ea typeface="宋体" pitchFamily="2" charset="-122"/>
              </a:rPr>
              <a:t>指合乎历史前进方向的、具有远大前途的东西，</a:t>
            </a:r>
            <a:r>
              <a:rPr lang="zh-CN" altLang="zh-CN" b="1" dirty="0" smtClean="0">
                <a:solidFill>
                  <a:srgbClr val="C00000"/>
                </a:solidFill>
                <a:latin typeface="宋体" pitchFamily="2" charset="-122"/>
                <a:ea typeface="宋体" pitchFamily="2" charset="-122"/>
              </a:rPr>
              <a:t>旧事物是</a:t>
            </a:r>
            <a:r>
              <a:rPr lang="zh-CN" altLang="zh-CN" b="1" dirty="0" smtClean="0">
                <a:solidFill>
                  <a:srgbClr val="000000"/>
                </a:solidFill>
                <a:latin typeface="宋体" pitchFamily="2" charset="-122"/>
                <a:ea typeface="宋体" pitchFamily="2" charset="-122"/>
              </a:rPr>
              <a:t>指丧失历史必然性、日趋灭亡的东西。     </a:t>
            </a:r>
          </a:p>
        </p:txBody>
      </p:sp>
    </p:spTree>
    <p:extLst>
      <p:ext uri="{BB962C8B-B14F-4D97-AF65-F5344CB8AC3E}">
        <p14:creationId xmlns:p14="http://schemas.microsoft.com/office/powerpoint/2010/main" val="1055878077"/>
      </p:ext>
    </p:extLst>
  </p:cSld>
  <p:clrMapOvr>
    <a:masterClrMapping/>
  </p:clrMapOvr>
  <p:transition spd="slow">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1"/>
          <p:cNvSpPr txBox="1">
            <a:spLocks noChangeArrowheads="1"/>
          </p:cNvSpPr>
          <p:nvPr/>
        </p:nvSpPr>
        <p:spPr bwMode="auto">
          <a:xfrm>
            <a:off x="323850" y="549275"/>
            <a:ext cx="8424863"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eaLnBrk="1" fontAlgn="base" hangingPunct="1">
              <a:spcBef>
                <a:spcPct val="0"/>
              </a:spcBef>
              <a:spcAft>
                <a:spcPct val="0"/>
              </a:spcAft>
              <a:buClrTx/>
              <a:buSzTx/>
              <a:buFont typeface="Arial" pitchFamily="34" charset="0"/>
              <a:buNone/>
              <a:defRPr/>
            </a:pPr>
            <a:r>
              <a:rPr lang="en-US" altLang="zh-CN" b="1" dirty="0" smtClean="0">
                <a:solidFill>
                  <a:srgbClr val="000000"/>
                </a:solidFill>
                <a:latin typeface="微软雅黑"/>
                <a:ea typeface="微软雅黑"/>
              </a:rPr>
              <a:t>8.</a:t>
            </a:r>
            <a:r>
              <a:rPr lang="zh-CN" altLang="en-US" b="1" dirty="0" smtClean="0">
                <a:solidFill>
                  <a:srgbClr val="000000"/>
                </a:solidFill>
                <a:latin typeface="微软雅黑"/>
                <a:ea typeface="微软雅黑"/>
              </a:rPr>
              <a:t>对立统一规律</a:t>
            </a:r>
            <a:r>
              <a:rPr lang="en-US" altLang="zh-CN" b="1" dirty="0" smtClean="0">
                <a:solidFill>
                  <a:srgbClr val="C47546"/>
                </a:solidFill>
                <a:latin typeface="微软雅黑"/>
                <a:ea typeface="微软雅黑"/>
                <a:sym typeface="黑体" pitchFamily="49" charset="-122"/>
              </a:rPr>
              <a:t>P.36</a:t>
            </a:r>
          </a:p>
          <a:p>
            <a:pPr algn="just" eaLnBrk="1" fontAlgn="base" hangingPunct="1">
              <a:spcBef>
                <a:spcPct val="0"/>
              </a:spcBef>
              <a:spcAft>
                <a:spcPct val="0"/>
              </a:spcAft>
              <a:buClrTx/>
              <a:buSzTx/>
              <a:buFont typeface="Arial" pitchFamily="34" charset="0"/>
              <a:buNone/>
              <a:defRPr/>
            </a:pPr>
            <a:endParaRPr lang="zh-CN" altLang="en-US" b="1" dirty="0" smtClean="0">
              <a:solidFill>
                <a:srgbClr val="000000"/>
              </a:solidFill>
              <a:latin typeface="宋体" pitchFamily="2" charset="-122"/>
              <a:ea typeface="宋体" pitchFamily="2" charset="-122"/>
            </a:endParaRPr>
          </a:p>
          <a:p>
            <a:pPr algn="just" eaLnBrk="1" fontAlgn="base" hangingPunct="1">
              <a:spcBef>
                <a:spcPct val="0"/>
              </a:spcBef>
              <a:spcAft>
                <a:spcPct val="0"/>
              </a:spcAft>
              <a:buClrTx/>
              <a:buSzTx/>
              <a:buFont typeface="Arial" pitchFamily="34" charset="0"/>
              <a:buNone/>
              <a:defRPr/>
            </a:pPr>
            <a:r>
              <a:rPr lang="zh-CN" altLang="zh-CN" b="1" dirty="0" smtClean="0">
                <a:solidFill>
                  <a:srgbClr val="000000"/>
                </a:solidFill>
                <a:latin typeface="宋体" pitchFamily="2" charset="-122"/>
                <a:ea typeface="宋体" pitchFamily="2" charset="-122"/>
                <a:sym typeface="黑体" pitchFamily="49" charset="-122"/>
              </a:rPr>
              <a:t>   </a:t>
            </a:r>
            <a:r>
              <a:rPr lang="en-US" altLang="zh-CN" b="1" dirty="0" smtClean="0">
                <a:solidFill>
                  <a:srgbClr val="000000"/>
                </a:solidFill>
                <a:latin typeface="宋体" pitchFamily="2" charset="-122"/>
                <a:ea typeface="宋体" pitchFamily="2" charset="-122"/>
                <a:sym typeface="黑体" pitchFamily="49" charset="-122"/>
              </a:rPr>
              <a:t> </a:t>
            </a:r>
            <a:r>
              <a:rPr lang="zh-CN" altLang="zh-CN" b="1" dirty="0" smtClean="0">
                <a:solidFill>
                  <a:srgbClr val="000000"/>
                </a:solidFill>
                <a:latin typeface="宋体" pitchFamily="2" charset="-122"/>
                <a:ea typeface="宋体" pitchFamily="2" charset="-122"/>
                <a:sym typeface="黑体" pitchFamily="49" charset="-122"/>
              </a:rPr>
              <a:t>第一、揭示了事物普遍</a:t>
            </a:r>
            <a:r>
              <a:rPr lang="zh-CN" altLang="zh-CN" b="1" dirty="0" smtClean="0">
                <a:solidFill>
                  <a:srgbClr val="C00000"/>
                </a:solidFill>
                <a:latin typeface="宋体" pitchFamily="2" charset="-122"/>
                <a:ea typeface="宋体" pitchFamily="2" charset="-122"/>
                <a:sym typeface="黑体" pitchFamily="49" charset="-122"/>
              </a:rPr>
              <a:t>联系</a:t>
            </a:r>
            <a:r>
              <a:rPr lang="zh-CN" altLang="zh-CN" b="1" dirty="0" smtClean="0">
                <a:solidFill>
                  <a:srgbClr val="000000"/>
                </a:solidFill>
                <a:latin typeface="宋体" pitchFamily="2" charset="-122"/>
                <a:ea typeface="宋体" pitchFamily="2" charset="-122"/>
                <a:sym typeface="黑体" pitchFamily="49" charset="-122"/>
              </a:rPr>
              <a:t>的根本</a:t>
            </a:r>
            <a:r>
              <a:rPr lang="zh-CN" altLang="zh-CN" b="1" dirty="0" smtClean="0">
                <a:solidFill>
                  <a:srgbClr val="C00000"/>
                </a:solidFill>
                <a:latin typeface="宋体" pitchFamily="2" charset="-122"/>
                <a:ea typeface="宋体" pitchFamily="2" charset="-122"/>
                <a:sym typeface="黑体" pitchFamily="49" charset="-122"/>
              </a:rPr>
              <a:t>内容</a:t>
            </a:r>
            <a:r>
              <a:rPr lang="zh-CN" altLang="zh-CN" b="1" dirty="0" smtClean="0">
                <a:solidFill>
                  <a:srgbClr val="000000"/>
                </a:solidFill>
                <a:latin typeface="宋体" pitchFamily="2" charset="-122"/>
                <a:ea typeface="宋体" pitchFamily="2" charset="-122"/>
                <a:sym typeface="黑体" pitchFamily="49" charset="-122"/>
              </a:rPr>
              <a:t>和变化</a:t>
            </a:r>
            <a:r>
              <a:rPr lang="zh-CN" altLang="zh-CN" b="1" dirty="0" smtClean="0">
                <a:solidFill>
                  <a:srgbClr val="C00000"/>
                </a:solidFill>
                <a:latin typeface="宋体" pitchFamily="2" charset="-122"/>
                <a:ea typeface="宋体" pitchFamily="2" charset="-122"/>
                <a:sym typeface="黑体" pitchFamily="49" charset="-122"/>
              </a:rPr>
              <a:t>发展</a:t>
            </a:r>
            <a:r>
              <a:rPr lang="zh-CN" altLang="zh-CN" b="1" dirty="0" smtClean="0">
                <a:solidFill>
                  <a:srgbClr val="000000"/>
                </a:solidFill>
                <a:latin typeface="宋体" pitchFamily="2" charset="-122"/>
                <a:ea typeface="宋体" pitchFamily="2" charset="-122"/>
                <a:sym typeface="黑体" pitchFamily="49" charset="-122"/>
              </a:rPr>
              <a:t>的内在</a:t>
            </a:r>
            <a:r>
              <a:rPr lang="zh-CN" altLang="zh-CN" b="1" dirty="0" smtClean="0">
                <a:solidFill>
                  <a:srgbClr val="C00000"/>
                </a:solidFill>
                <a:latin typeface="宋体" pitchFamily="2" charset="-122"/>
                <a:ea typeface="宋体" pitchFamily="2" charset="-122"/>
                <a:sym typeface="黑体" pitchFamily="49" charset="-122"/>
              </a:rPr>
              <a:t>动力</a:t>
            </a:r>
            <a:r>
              <a:rPr lang="zh-CN" altLang="zh-CN" b="1" dirty="0" smtClean="0">
                <a:solidFill>
                  <a:srgbClr val="000000"/>
                </a:solidFill>
                <a:latin typeface="宋体" pitchFamily="2" charset="-122"/>
                <a:ea typeface="宋体" pitchFamily="2" charset="-122"/>
                <a:sym typeface="黑体" pitchFamily="49" charset="-122"/>
              </a:rPr>
              <a:t>，从根本上回答了事物为什么发展的问题</a:t>
            </a:r>
            <a:r>
              <a:rPr lang="zh-CN" altLang="en-US" b="1" dirty="0" smtClean="0">
                <a:solidFill>
                  <a:srgbClr val="000000"/>
                </a:solidFill>
                <a:latin typeface="宋体" pitchFamily="2" charset="-122"/>
                <a:ea typeface="宋体" pitchFamily="2" charset="-122"/>
                <a:sym typeface="黑体" pitchFamily="49" charset="-122"/>
              </a:rPr>
              <a:t>。</a:t>
            </a:r>
            <a:endParaRPr lang="zh-CN" altLang="zh-CN" b="1" dirty="0" smtClean="0">
              <a:solidFill>
                <a:srgbClr val="000000"/>
              </a:solidFill>
              <a:latin typeface="宋体" pitchFamily="2" charset="-122"/>
              <a:ea typeface="宋体" pitchFamily="2" charset="-122"/>
            </a:endParaRPr>
          </a:p>
          <a:p>
            <a:pPr algn="just" eaLnBrk="1" fontAlgn="base" hangingPunct="1">
              <a:spcBef>
                <a:spcPct val="0"/>
              </a:spcBef>
              <a:spcAft>
                <a:spcPct val="0"/>
              </a:spcAft>
              <a:buClrTx/>
              <a:buSzTx/>
              <a:buFont typeface="Arial" pitchFamily="34" charset="0"/>
              <a:buNone/>
              <a:defRPr/>
            </a:pPr>
            <a:r>
              <a:rPr lang="zh-CN" altLang="zh-CN" b="1" dirty="0" smtClean="0">
                <a:solidFill>
                  <a:srgbClr val="000000"/>
                </a:solidFill>
                <a:latin typeface="宋体" pitchFamily="2" charset="-122"/>
                <a:ea typeface="宋体" pitchFamily="2" charset="-122"/>
                <a:sym typeface="黑体" pitchFamily="49" charset="-122"/>
              </a:rPr>
              <a:t>    第二、是贯穿</a:t>
            </a:r>
            <a:r>
              <a:rPr lang="zh-CN" altLang="zh-CN" b="1" dirty="0" smtClean="0">
                <a:solidFill>
                  <a:srgbClr val="C00000"/>
                </a:solidFill>
                <a:latin typeface="宋体" pitchFamily="2" charset="-122"/>
                <a:ea typeface="宋体" pitchFamily="2" charset="-122"/>
                <a:sym typeface="黑体" pitchFamily="49" charset="-122"/>
              </a:rPr>
              <a:t>量变质变</a:t>
            </a:r>
            <a:r>
              <a:rPr lang="zh-CN" altLang="zh-CN" b="1" dirty="0" smtClean="0">
                <a:solidFill>
                  <a:srgbClr val="000000"/>
                </a:solidFill>
                <a:latin typeface="宋体" pitchFamily="2" charset="-122"/>
                <a:ea typeface="宋体" pitchFamily="2" charset="-122"/>
                <a:sym typeface="黑体" pitchFamily="49" charset="-122"/>
              </a:rPr>
              <a:t>规律、</a:t>
            </a:r>
            <a:r>
              <a:rPr lang="zh-CN" altLang="zh-CN" b="1" dirty="0" smtClean="0">
                <a:solidFill>
                  <a:srgbClr val="C00000"/>
                </a:solidFill>
                <a:latin typeface="宋体" pitchFamily="2" charset="-122"/>
                <a:ea typeface="宋体" pitchFamily="2" charset="-122"/>
                <a:sym typeface="黑体" pitchFamily="49" charset="-122"/>
              </a:rPr>
              <a:t>否定之否定</a:t>
            </a:r>
            <a:r>
              <a:rPr lang="zh-CN" altLang="zh-CN" b="1" dirty="0" smtClean="0">
                <a:solidFill>
                  <a:srgbClr val="000000"/>
                </a:solidFill>
                <a:latin typeface="宋体" pitchFamily="2" charset="-122"/>
                <a:ea typeface="宋体" pitchFamily="2" charset="-122"/>
                <a:sym typeface="黑体" pitchFamily="49" charset="-122"/>
              </a:rPr>
              <a:t>规律以及唯物辩证法基本范畴的中心线索，也是理解这些规律和范畴的“钥匙”</a:t>
            </a:r>
            <a:r>
              <a:rPr lang="zh-CN" altLang="en-US" b="1" dirty="0" smtClean="0">
                <a:solidFill>
                  <a:srgbClr val="000000"/>
                </a:solidFill>
                <a:latin typeface="宋体" pitchFamily="2" charset="-122"/>
                <a:ea typeface="宋体" pitchFamily="2" charset="-122"/>
                <a:sym typeface="黑体" pitchFamily="49" charset="-122"/>
              </a:rPr>
              <a:t>。</a:t>
            </a:r>
            <a:endParaRPr lang="zh-CN" altLang="zh-CN" b="1" dirty="0" smtClean="0">
              <a:solidFill>
                <a:srgbClr val="000000"/>
              </a:solidFill>
              <a:latin typeface="宋体" pitchFamily="2" charset="-122"/>
              <a:ea typeface="宋体" pitchFamily="2" charset="-122"/>
            </a:endParaRPr>
          </a:p>
          <a:p>
            <a:pPr algn="just" eaLnBrk="1" fontAlgn="base" hangingPunct="1">
              <a:spcBef>
                <a:spcPct val="0"/>
              </a:spcBef>
              <a:spcAft>
                <a:spcPct val="0"/>
              </a:spcAft>
              <a:buClrTx/>
              <a:buSzTx/>
              <a:buFont typeface="Arial" pitchFamily="34" charset="0"/>
              <a:buNone/>
              <a:defRPr/>
            </a:pPr>
            <a:r>
              <a:rPr lang="zh-CN" altLang="zh-CN" b="1" dirty="0" smtClean="0">
                <a:solidFill>
                  <a:srgbClr val="000000"/>
                </a:solidFill>
                <a:latin typeface="宋体" pitchFamily="2" charset="-122"/>
                <a:ea typeface="宋体" pitchFamily="2" charset="-122"/>
                <a:sym typeface="黑体" pitchFamily="49" charset="-122"/>
              </a:rPr>
              <a:t>    第三、提供了人们认识世界和改造世界的根本方法——</a:t>
            </a:r>
            <a:r>
              <a:rPr lang="zh-CN" altLang="zh-CN" b="1" dirty="0" smtClean="0">
                <a:solidFill>
                  <a:srgbClr val="C00000"/>
                </a:solidFill>
                <a:latin typeface="宋体" pitchFamily="2" charset="-122"/>
                <a:ea typeface="宋体" pitchFamily="2" charset="-122"/>
                <a:sym typeface="黑体" pitchFamily="49" charset="-122"/>
              </a:rPr>
              <a:t>矛盾分析法</a:t>
            </a:r>
            <a:r>
              <a:rPr lang="zh-CN" altLang="en-US" b="1" dirty="0" smtClean="0">
                <a:solidFill>
                  <a:srgbClr val="000000"/>
                </a:solidFill>
                <a:latin typeface="宋体" pitchFamily="2" charset="-122"/>
                <a:ea typeface="宋体" pitchFamily="2" charset="-122"/>
                <a:sym typeface="黑体" pitchFamily="49" charset="-122"/>
              </a:rPr>
              <a:t>。</a:t>
            </a:r>
            <a:endParaRPr lang="zh-CN" altLang="zh-CN" b="1" dirty="0" smtClean="0">
              <a:solidFill>
                <a:srgbClr val="000000"/>
              </a:solidFill>
              <a:latin typeface="宋体" pitchFamily="2" charset="-122"/>
              <a:ea typeface="宋体" pitchFamily="2" charset="-122"/>
            </a:endParaRPr>
          </a:p>
          <a:p>
            <a:pPr algn="just" eaLnBrk="1" fontAlgn="base" hangingPunct="1">
              <a:spcBef>
                <a:spcPct val="0"/>
              </a:spcBef>
              <a:spcAft>
                <a:spcPct val="0"/>
              </a:spcAft>
              <a:buClrTx/>
              <a:buSzTx/>
              <a:buFont typeface="Arial" pitchFamily="34" charset="0"/>
              <a:buNone/>
              <a:defRPr/>
            </a:pPr>
            <a:endParaRPr lang="zh-CN" altLang="zh-CN" b="1" dirty="0" smtClean="0">
              <a:solidFill>
                <a:srgbClr val="000000"/>
              </a:solidFill>
              <a:latin typeface="宋体" pitchFamily="2" charset="-122"/>
              <a:ea typeface="宋体" pitchFamily="2" charset="-122"/>
            </a:endParaRPr>
          </a:p>
        </p:txBody>
      </p:sp>
    </p:spTree>
    <p:extLst>
      <p:ext uri="{BB962C8B-B14F-4D97-AF65-F5344CB8AC3E}">
        <p14:creationId xmlns:p14="http://schemas.microsoft.com/office/powerpoint/2010/main" val="4061133087"/>
      </p:ext>
    </p:extLst>
  </p:cSld>
  <p:clrMapOvr>
    <a:masterClrMapping/>
  </p:clrMapOvr>
  <p:transition spd="slow">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框 1"/>
          <p:cNvSpPr txBox="1">
            <a:spLocks noChangeArrowheads="1"/>
          </p:cNvSpPr>
          <p:nvPr/>
        </p:nvSpPr>
        <p:spPr bwMode="auto">
          <a:xfrm>
            <a:off x="250825" y="1341438"/>
            <a:ext cx="8785225"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eaLnBrk="1" fontAlgn="base" hangingPunct="1">
              <a:spcBef>
                <a:spcPct val="0"/>
              </a:spcBef>
              <a:spcAft>
                <a:spcPct val="0"/>
              </a:spcAft>
              <a:buClrTx/>
              <a:buSzTx/>
              <a:buFont typeface="Arial" pitchFamily="34" charset="0"/>
              <a:buNone/>
            </a:pPr>
            <a:r>
              <a:rPr lang="zh-CN" altLang="en-US" b="1" noProof="1" smtClean="0">
                <a:solidFill>
                  <a:srgbClr val="000000"/>
                </a:solidFill>
                <a:latin typeface="宋体" pitchFamily="2" charset="-122"/>
                <a:ea typeface="宋体" pitchFamily="2" charset="-122"/>
                <a:sym typeface="+mn-ea"/>
              </a:rPr>
              <a:t>  </a:t>
            </a:r>
            <a:r>
              <a:rPr lang="zh-CN" altLang="en-US" sz="2800" b="1" noProof="1" smtClean="0">
                <a:solidFill>
                  <a:srgbClr val="C00000"/>
                </a:solidFill>
                <a:latin typeface="宋体" pitchFamily="2" charset="-122"/>
                <a:ea typeface="宋体" pitchFamily="2" charset="-122"/>
                <a:sym typeface="+mn-ea"/>
              </a:rPr>
              <a:t>矛盾是</a:t>
            </a:r>
            <a:r>
              <a:rPr lang="zh-CN" altLang="en-US" sz="2800" b="1" noProof="1" smtClean="0">
                <a:solidFill>
                  <a:srgbClr val="000000"/>
                </a:solidFill>
                <a:latin typeface="宋体" pitchFamily="2" charset="-122"/>
                <a:ea typeface="宋体" pitchFamily="2" charset="-122"/>
                <a:sym typeface="+mn-ea"/>
              </a:rPr>
              <a:t>反映事物内部和事物之间</a:t>
            </a:r>
            <a:r>
              <a:rPr lang="zh-CN" altLang="en-US" sz="2800" b="1" noProof="1" smtClean="0">
                <a:solidFill>
                  <a:srgbClr val="C00000"/>
                </a:solidFill>
                <a:latin typeface="宋体" pitchFamily="2" charset="-122"/>
                <a:ea typeface="宋体" pitchFamily="2" charset="-122"/>
                <a:sym typeface="+mn-ea"/>
              </a:rPr>
              <a:t>对立统一</a:t>
            </a:r>
            <a:r>
              <a:rPr lang="zh-CN" altLang="en-US" sz="2800" b="1" noProof="1" smtClean="0">
                <a:solidFill>
                  <a:srgbClr val="000000"/>
                </a:solidFill>
                <a:latin typeface="宋体" pitchFamily="2" charset="-122"/>
                <a:ea typeface="宋体" pitchFamily="2" charset="-122"/>
                <a:sym typeface="+mn-ea"/>
              </a:rPr>
              <a:t>关系的哲学范畴。对立和统一分别体现矛盾的两种基本属性。矛盾的</a:t>
            </a:r>
            <a:r>
              <a:rPr lang="zh-CN" altLang="en-US" sz="2800" b="1" noProof="1" smtClean="0">
                <a:solidFill>
                  <a:srgbClr val="C00000"/>
                </a:solidFill>
                <a:latin typeface="宋体" pitchFamily="2" charset="-122"/>
                <a:ea typeface="宋体" pitchFamily="2" charset="-122"/>
                <a:sym typeface="+mn-ea"/>
              </a:rPr>
              <a:t>对立</a:t>
            </a:r>
            <a:r>
              <a:rPr lang="zh-CN" altLang="en-US" sz="2800" b="1" noProof="1" smtClean="0">
                <a:solidFill>
                  <a:srgbClr val="000000"/>
                </a:solidFill>
                <a:latin typeface="宋体" pitchFamily="2" charset="-122"/>
                <a:ea typeface="宋体" pitchFamily="2" charset="-122"/>
                <a:sym typeface="+mn-ea"/>
              </a:rPr>
              <a:t>属性</a:t>
            </a:r>
            <a:r>
              <a:rPr lang="zh-CN" altLang="en-US" sz="2800" b="1" noProof="1" smtClean="0">
                <a:solidFill>
                  <a:srgbClr val="C00000"/>
                </a:solidFill>
                <a:latin typeface="宋体" pitchFamily="2" charset="-122"/>
                <a:ea typeface="宋体" pitchFamily="2" charset="-122"/>
                <a:sym typeface="+mn-ea"/>
              </a:rPr>
              <a:t>又称斗争性</a:t>
            </a:r>
            <a:r>
              <a:rPr lang="zh-CN" altLang="en-US" sz="2800" b="1" noProof="1" smtClean="0">
                <a:solidFill>
                  <a:srgbClr val="000000"/>
                </a:solidFill>
                <a:latin typeface="宋体" pitchFamily="2" charset="-122"/>
                <a:ea typeface="宋体" pitchFamily="2" charset="-122"/>
                <a:sym typeface="+mn-ea"/>
              </a:rPr>
              <a:t>，矛盾的</a:t>
            </a:r>
            <a:r>
              <a:rPr lang="zh-CN" altLang="en-US" sz="2800" b="1" noProof="1" smtClean="0">
                <a:solidFill>
                  <a:srgbClr val="C00000"/>
                </a:solidFill>
                <a:latin typeface="宋体" pitchFamily="2" charset="-122"/>
                <a:ea typeface="宋体" pitchFamily="2" charset="-122"/>
                <a:sym typeface="+mn-ea"/>
              </a:rPr>
              <a:t>统一</a:t>
            </a:r>
            <a:r>
              <a:rPr lang="zh-CN" altLang="en-US" sz="2800" b="1" noProof="1" smtClean="0">
                <a:solidFill>
                  <a:srgbClr val="000000"/>
                </a:solidFill>
                <a:latin typeface="宋体" pitchFamily="2" charset="-122"/>
                <a:ea typeface="宋体" pitchFamily="2" charset="-122"/>
                <a:sym typeface="+mn-ea"/>
              </a:rPr>
              <a:t>属性</a:t>
            </a:r>
            <a:r>
              <a:rPr lang="zh-CN" altLang="en-US" sz="2800" b="1" noProof="1" smtClean="0">
                <a:solidFill>
                  <a:srgbClr val="C00000"/>
                </a:solidFill>
                <a:latin typeface="宋体" pitchFamily="2" charset="-122"/>
                <a:ea typeface="宋体" pitchFamily="2" charset="-122"/>
                <a:sym typeface="+mn-ea"/>
              </a:rPr>
              <a:t>又称同一性</a:t>
            </a:r>
            <a:r>
              <a:rPr lang="zh-CN" altLang="en-US" sz="2800" b="1" noProof="1" smtClean="0">
                <a:solidFill>
                  <a:srgbClr val="000000"/>
                </a:solidFill>
                <a:latin typeface="宋体" pitchFamily="2" charset="-122"/>
                <a:ea typeface="宋体" pitchFamily="2" charset="-122"/>
                <a:sym typeface="+mn-ea"/>
              </a:rPr>
              <a:t>。</a:t>
            </a:r>
          </a:p>
          <a:p>
            <a:pPr algn="just" eaLnBrk="1" fontAlgn="base" hangingPunct="1">
              <a:spcBef>
                <a:spcPct val="0"/>
              </a:spcBef>
              <a:spcAft>
                <a:spcPct val="0"/>
              </a:spcAft>
              <a:buClrTx/>
              <a:buSzTx/>
              <a:buFont typeface="Arial" pitchFamily="34" charset="0"/>
              <a:buNone/>
            </a:pPr>
            <a:r>
              <a:rPr lang="zh-CN" altLang="en-US" sz="2800" b="1" noProof="1" smtClean="0">
                <a:solidFill>
                  <a:srgbClr val="000000"/>
                </a:solidFill>
                <a:latin typeface="宋体" pitchFamily="2" charset="-122"/>
                <a:ea typeface="宋体" pitchFamily="2" charset="-122"/>
                <a:sym typeface="+mn-ea"/>
              </a:rPr>
              <a:t>  （</a:t>
            </a:r>
            <a:r>
              <a:rPr lang="zh-CN" altLang="zh-CN" sz="2800" b="1" noProof="1" smtClean="0">
                <a:solidFill>
                  <a:srgbClr val="000000"/>
                </a:solidFill>
                <a:latin typeface="宋体" pitchFamily="2" charset="-122"/>
                <a:ea typeface="宋体" pitchFamily="2" charset="-122"/>
                <a:sym typeface="+mn-ea"/>
              </a:rPr>
              <a:t>1</a:t>
            </a:r>
            <a:r>
              <a:rPr lang="zh-CN" altLang="en-US" sz="2800" b="1" noProof="1" smtClean="0">
                <a:solidFill>
                  <a:srgbClr val="000000"/>
                </a:solidFill>
                <a:latin typeface="宋体" pitchFamily="2" charset="-122"/>
                <a:ea typeface="宋体" pitchFamily="2" charset="-122"/>
                <a:sym typeface="+mn-ea"/>
              </a:rPr>
              <a:t>）矛盾的同一性和斗争性的</a:t>
            </a:r>
            <a:r>
              <a:rPr lang="zh-CN" altLang="en-US" sz="2800" b="1" noProof="1" smtClean="0">
                <a:solidFill>
                  <a:srgbClr val="C00000"/>
                </a:solidFill>
                <a:latin typeface="宋体" pitchFamily="2" charset="-122"/>
                <a:ea typeface="宋体" pitchFamily="2" charset="-122"/>
                <a:sym typeface="+mn-ea"/>
              </a:rPr>
              <a:t>含义</a:t>
            </a:r>
            <a:endParaRPr lang="zh-CN" altLang="zh-CN" sz="2800" b="1" noProof="1" smtClean="0">
              <a:solidFill>
                <a:srgbClr val="C00000"/>
              </a:solidFill>
              <a:latin typeface="宋体" pitchFamily="2" charset="-122"/>
              <a:ea typeface="宋体" pitchFamily="2" charset="-122"/>
              <a:sym typeface="+mn-ea"/>
            </a:endParaRPr>
          </a:p>
          <a:p>
            <a:pPr algn="just" eaLnBrk="1" fontAlgn="base" hangingPunct="1">
              <a:spcBef>
                <a:spcPct val="0"/>
              </a:spcBef>
              <a:spcAft>
                <a:spcPct val="0"/>
              </a:spcAft>
              <a:buClrTx/>
              <a:buSzTx/>
              <a:buFont typeface="Arial" pitchFamily="34" charset="0"/>
              <a:buNone/>
            </a:pPr>
            <a:r>
              <a:rPr lang="zh-CN" altLang="zh-CN" sz="2800" b="1" noProof="1" smtClean="0">
                <a:solidFill>
                  <a:srgbClr val="000000"/>
                </a:solidFill>
                <a:latin typeface="宋体" pitchFamily="2" charset="-122"/>
                <a:ea typeface="宋体" pitchFamily="2" charset="-122"/>
                <a:sym typeface="+mn-ea"/>
              </a:rPr>
              <a:t>   </a:t>
            </a:r>
            <a:r>
              <a:rPr lang="zh-CN" altLang="en-US" sz="2800" b="1" noProof="1" smtClean="0">
                <a:solidFill>
                  <a:srgbClr val="C00000"/>
                </a:solidFill>
                <a:latin typeface="宋体" pitchFamily="2" charset="-122"/>
                <a:ea typeface="宋体" pitchFamily="2" charset="-122"/>
                <a:sym typeface="+mn-ea"/>
              </a:rPr>
              <a:t>矛盾的同一性</a:t>
            </a:r>
            <a:r>
              <a:rPr lang="zh-CN" altLang="en-US" sz="2800" b="1" noProof="1" smtClean="0">
                <a:solidFill>
                  <a:srgbClr val="000000"/>
                </a:solidFill>
                <a:latin typeface="宋体" pitchFamily="2" charset="-122"/>
                <a:ea typeface="宋体" pitchFamily="2" charset="-122"/>
                <a:sym typeface="+mn-ea"/>
              </a:rPr>
              <a:t>是指双方相互</a:t>
            </a:r>
            <a:r>
              <a:rPr lang="zh-CN" altLang="en-US" sz="2800" b="1" noProof="1" smtClean="0">
                <a:solidFill>
                  <a:srgbClr val="C00000"/>
                </a:solidFill>
                <a:latin typeface="宋体" pitchFamily="2" charset="-122"/>
                <a:ea typeface="宋体" pitchFamily="2" charset="-122"/>
                <a:sym typeface="+mn-ea"/>
              </a:rPr>
              <a:t>依存</a:t>
            </a:r>
            <a:r>
              <a:rPr lang="zh-CN" altLang="en-US" sz="2800" b="1" noProof="1" smtClean="0">
                <a:solidFill>
                  <a:srgbClr val="000000"/>
                </a:solidFill>
                <a:latin typeface="宋体" pitchFamily="2" charset="-122"/>
                <a:ea typeface="宋体" pitchFamily="2" charset="-122"/>
                <a:sym typeface="+mn-ea"/>
              </a:rPr>
              <a:t>、相互</a:t>
            </a:r>
            <a:r>
              <a:rPr lang="zh-CN" altLang="en-US" sz="2800" b="1" noProof="1" smtClean="0">
                <a:solidFill>
                  <a:srgbClr val="C00000"/>
                </a:solidFill>
                <a:latin typeface="宋体" pitchFamily="2" charset="-122"/>
                <a:ea typeface="宋体" pitchFamily="2" charset="-122"/>
                <a:sym typeface="+mn-ea"/>
              </a:rPr>
              <a:t>贯通</a:t>
            </a:r>
            <a:r>
              <a:rPr lang="zh-CN" altLang="en-US" sz="2800" b="1" noProof="1" smtClean="0">
                <a:solidFill>
                  <a:srgbClr val="000000"/>
                </a:solidFill>
                <a:latin typeface="宋体" pitchFamily="2" charset="-122"/>
                <a:ea typeface="宋体" pitchFamily="2" charset="-122"/>
                <a:sym typeface="+mn-ea"/>
              </a:rPr>
              <a:t>的性质和趋势，有两个方面的含义：</a:t>
            </a:r>
            <a:endParaRPr lang="zh-CN" altLang="zh-CN" sz="2800" b="1" noProof="1" smtClean="0">
              <a:solidFill>
                <a:srgbClr val="000000"/>
              </a:solidFill>
              <a:latin typeface="宋体" pitchFamily="2" charset="-122"/>
              <a:ea typeface="宋体" pitchFamily="2" charset="-122"/>
              <a:sym typeface="+mn-ea"/>
            </a:endParaRPr>
          </a:p>
          <a:p>
            <a:pPr algn="just" eaLnBrk="1" fontAlgn="base" hangingPunct="1">
              <a:spcBef>
                <a:spcPct val="0"/>
              </a:spcBef>
              <a:spcAft>
                <a:spcPct val="0"/>
              </a:spcAft>
              <a:buClrTx/>
              <a:buSzTx/>
              <a:buFont typeface="Arial" pitchFamily="34" charset="0"/>
              <a:buNone/>
            </a:pPr>
            <a:r>
              <a:rPr lang="zh-CN" altLang="zh-CN" sz="2800" b="1" noProof="1" smtClean="0">
                <a:solidFill>
                  <a:srgbClr val="000000"/>
                </a:solidFill>
                <a:latin typeface="宋体" pitchFamily="2" charset="-122"/>
                <a:ea typeface="宋体" pitchFamily="2" charset="-122"/>
                <a:sym typeface="+mn-ea"/>
              </a:rPr>
              <a:t>    </a:t>
            </a:r>
            <a:r>
              <a:rPr lang="zh-CN" altLang="en-US" sz="2800" b="1" noProof="1" smtClean="0">
                <a:solidFill>
                  <a:srgbClr val="000000"/>
                </a:solidFill>
                <a:latin typeface="宋体" pitchFamily="2" charset="-122"/>
                <a:ea typeface="宋体" pitchFamily="2" charset="-122"/>
                <a:sym typeface="+mn-ea"/>
              </a:rPr>
              <a:t>一是矛盾着的对立面相互依存，互为存在的前提，并共处于一个统一体中；</a:t>
            </a:r>
            <a:endParaRPr lang="zh-CN" altLang="zh-CN" sz="2800" b="1" noProof="1" smtClean="0">
              <a:solidFill>
                <a:srgbClr val="000000"/>
              </a:solidFill>
              <a:latin typeface="宋体" pitchFamily="2" charset="-122"/>
              <a:ea typeface="宋体" pitchFamily="2" charset="-122"/>
              <a:sym typeface="+mn-ea"/>
            </a:endParaRPr>
          </a:p>
          <a:p>
            <a:pPr algn="just" eaLnBrk="1" fontAlgn="base" hangingPunct="1">
              <a:spcBef>
                <a:spcPct val="0"/>
              </a:spcBef>
              <a:spcAft>
                <a:spcPct val="0"/>
              </a:spcAft>
              <a:buClrTx/>
              <a:buSzTx/>
              <a:buFont typeface="Arial" pitchFamily="34" charset="0"/>
              <a:buNone/>
            </a:pPr>
            <a:r>
              <a:rPr lang="zh-CN" altLang="zh-CN" sz="2800" b="1" noProof="1" smtClean="0">
                <a:solidFill>
                  <a:srgbClr val="000000"/>
                </a:solidFill>
                <a:latin typeface="宋体" pitchFamily="2" charset="-122"/>
                <a:ea typeface="宋体" pitchFamily="2" charset="-122"/>
                <a:sym typeface="+mn-ea"/>
              </a:rPr>
              <a:t>    </a:t>
            </a:r>
            <a:r>
              <a:rPr lang="zh-CN" altLang="en-US" sz="2800" b="1" noProof="1" smtClean="0">
                <a:solidFill>
                  <a:srgbClr val="000000"/>
                </a:solidFill>
                <a:latin typeface="宋体" pitchFamily="2" charset="-122"/>
                <a:ea typeface="宋体" pitchFamily="2" charset="-122"/>
                <a:sym typeface="+mn-ea"/>
              </a:rPr>
              <a:t>二是矛盾着的对立面相互贯通，在一定条件下可以相互转化。</a:t>
            </a:r>
            <a:endParaRPr lang="zh-CN" altLang="zh-CN" sz="2800" b="1" noProof="1" smtClean="0">
              <a:solidFill>
                <a:srgbClr val="000000"/>
              </a:solidFill>
              <a:latin typeface="宋体" pitchFamily="2" charset="-122"/>
              <a:ea typeface="宋体" pitchFamily="2" charset="-122"/>
              <a:sym typeface="+mn-ea"/>
            </a:endParaRPr>
          </a:p>
          <a:p>
            <a:pPr algn="just" eaLnBrk="1" fontAlgn="base" hangingPunct="1">
              <a:spcBef>
                <a:spcPct val="0"/>
              </a:spcBef>
              <a:spcAft>
                <a:spcPct val="0"/>
              </a:spcAft>
              <a:buClrTx/>
              <a:buSzTx/>
              <a:buFont typeface="Arial" pitchFamily="34" charset="0"/>
              <a:buNone/>
            </a:pPr>
            <a:r>
              <a:rPr lang="zh-CN" altLang="zh-CN" sz="2800" b="1" noProof="1" smtClean="0">
                <a:solidFill>
                  <a:srgbClr val="000000"/>
                </a:solidFill>
                <a:latin typeface="宋体" pitchFamily="2" charset="-122"/>
                <a:ea typeface="宋体" pitchFamily="2" charset="-122"/>
                <a:sym typeface="+mn-ea"/>
              </a:rPr>
              <a:t>   </a:t>
            </a:r>
            <a:r>
              <a:rPr lang="zh-CN" altLang="en-US" sz="2800" b="1" noProof="1" smtClean="0">
                <a:solidFill>
                  <a:srgbClr val="C00000"/>
                </a:solidFill>
                <a:latin typeface="宋体" pitchFamily="2" charset="-122"/>
                <a:ea typeface="宋体" pitchFamily="2" charset="-122"/>
                <a:sym typeface="+mn-ea"/>
              </a:rPr>
              <a:t>矛盾的斗争性</a:t>
            </a:r>
            <a:r>
              <a:rPr lang="zh-CN" altLang="en-US" sz="2800" b="1" noProof="1" smtClean="0">
                <a:solidFill>
                  <a:srgbClr val="000000"/>
                </a:solidFill>
                <a:latin typeface="宋体" pitchFamily="2" charset="-122"/>
                <a:ea typeface="宋体" pitchFamily="2" charset="-122"/>
                <a:sym typeface="+mn-ea"/>
              </a:rPr>
              <a:t>是矛盾着的对立面相互</a:t>
            </a:r>
            <a:r>
              <a:rPr lang="zh-CN" altLang="en-US" sz="2800" b="1" noProof="1" smtClean="0">
                <a:solidFill>
                  <a:srgbClr val="C00000"/>
                </a:solidFill>
                <a:latin typeface="宋体" pitchFamily="2" charset="-122"/>
                <a:ea typeface="宋体" pitchFamily="2" charset="-122"/>
                <a:sym typeface="+mn-ea"/>
              </a:rPr>
              <a:t>排斥</a:t>
            </a:r>
            <a:r>
              <a:rPr lang="zh-CN" altLang="en-US" sz="2800" b="1" noProof="1" smtClean="0">
                <a:solidFill>
                  <a:srgbClr val="000000"/>
                </a:solidFill>
                <a:latin typeface="宋体" pitchFamily="2" charset="-122"/>
                <a:ea typeface="宋体" pitchFamily="2" charset="-122"/>
                <a:sym typeface="+mn-ea"/>
              </a:rPr>
              <a:t>、相互</a:t>
            </a:r>
            <a:r>
              <a:rPr lang="zh-CN" altLang="en-US" sz="2800" b="1" noProof="1" smtClean="0">
                <a:solidFill>
                  <a:srgbClr val="C00000"/>
                </a:solidFill>
                <a:latin typeface="宋体" pitchFamily="2" charset="-122"/>
                <a:ea typeface="宋体" pitchFamily="2" charset="-122"/>
                <a:sym typeface="+mn-ea"/>
              </a:rPr>
              <a:t>分离</a:t>
            </a:r>
            <a:r>
              <a:rPr lang="zh-CN" altLang="en-US" sz="2800" b="1" noProof="1" smtClean="0">
                <a:solidFill>
                  <a:srgbClr val="000000"/>
                </a:solidFill>
                <a:latin typeface="宋体" pitchFamily="2" charset="-122"/>
                <a:ea typeface="宋体" pitchFamily="2" charset="-122"/>
                <a:sym typeface="+mn-ea"/>
              </a:rPr>
              <a:t>的性质和趋势。</a:t>
            </a:r>
            <a:r>
              <a:rPr lang="zh-CN" altLang="zh-CN" sz="2800" b="1" noProof="1" smtClean="0">
                <a:solidFill>
                  <a:srgbClr val="000000"/>
                </a:solidFill>
                <a:latin typeface="宋体" pitchFamily="2" charset="-122"/>
                <a:ea typeface="宋体" pitchFamily="2" charset="-122"/>
                <a:sym typeface="+mn-ea"/>
              </a:rPr>
              <a:t>    </a:t>
            </a:r>
            <a:endParaRPr lang="zh-CN" altLang="zh-CN" sz="2800" b="1" noProof="1" smtClean="0">
              <a:solidFill>
                <a:srgbClr val="000000"/>
              </a:solidFill>
              <a:latin typeface="宋体" pitchFamily="2" charset="-122"/>
              <a:ea typeface="宋体" pitchFamily="2" charset="-122"/>
            </a:endParaRPr>
          </a:p>
        </p:txBody>
      </p:sp>
      <p:sp>
        <p:nvSpPr>
          <p:cNvPr id="37891" name="矩形 2"/>
          <p:cNvSpPr>
            <a:spLocks noChangeArrowheads="1"/>
          </p:cNvSpPr>
          <p:nvPr/>
        </p:nvSpPr>
        <p:spPr bwMode="auto">
          <a:xfrm>
            <a:off x="468313" y="620713"/>
            <a:ext cx="6407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eaLnBrk="1" fontAlgn="base" hangingPunct="1">
              <a:spcBef>
                <a:spcPct val="0"/>
              </a:spcBef>
              <a:spcAft>
                <a:spcPct val="0"/>
              </a:spcAft>
              <a:buClrTx/>
              <a:buSzTx/>
              <a:buFont typeface="Arial" pitchFamily="34" charset="0"/>
              <a:buNone/>
            </a:pPr>
            <a:r>
              <a:rPr lang="zh-CN" altLang="zh-CN" b="1" noProof="1" smtClean="0">
                <a:solidFill>
                  <a:srgbClr val="000000"/>
                </a:solidFill>
                <a:latin typeface="微软雅黑" pitchFamily="34" charset="-122"/>
                <a:ea typeface="微软雅黑" pitchFamily="34" charset="-122"/>
                <a:cs typeface="宋体" pitchFamily="2" charset="-122"/>
              </a:rPr>
              <a:t>9.</a:t>
            </a:r>
            <a:r>
              <a:rPr lang="zh-CN" altLang="en-US" b="1" noProof="1" smtClean="0">
                <a:solidFill>
                  <a:srgbClr val="000000"/>
                </a:solidFill>
                <a:latin typeface="微软雅黑" pitchFamily="34" charset="-122"/>
                <a:ea typeface="微软雅黑" pitchFamily="34" charset="-122"/>
                <a:cs typeface="宋体" pitchFamily="2" charset="-122"/>
              </a:rPr>
              <a:t>矛盾的同一性和斗争性</a:t>
            </a:r>
            <a:r>
              <a:rPr lang="en-US" altLang="zh-CN" b="1" noProof="1" smtClean="0">
                <a:solidFill>
                  <a:srgbClr val="C47546"/>
                </a:solidFill>
                <a:latin typeface="微软雅黑" pitchFamily="34" charset="-122"/>
                <a:ea typeface="微软雅黑" pitchFamily="34" charset="-122"/>
                <a:cs typeface="宋体" pitchFamily="2" charset="-122"/>
                <a:sym typeface="+mn-ea"/>
              </a:rPr>
              <a:t>P37-38</a:t>
            </a:r>
          </a:p>
        </p:txBody>
      </p:sp>
    </p:spTree>
    <p:extLst>
      <p:ext uri="{BB962C8B-B14F-4D97-AF65-F5344CB8AC3E}">
        <p14:creationId xmlns:p14="http://schemas.microsoft.com/office/powerpoint/2010/main" val="2631371057"/>
      </p:ext>
    </p:extLst>
  </p:cSld>
  <p:clrMapOvr>
    <a:masterClrMapping/>
  </p:clrMapOvr>
  <p:transition spd="slow">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3"/>
          <p:cNvSpPr>
            <a:spLocks noChangeArrowheads="1"/>
          </p:cNvSpPr>
          <p:nvPr/>
        </p:nvSpPr>
        <p:spPr bwMode="auto">
          <a:xfrm>
            <a:off x="503238" y="1484313"/>
            <a:ext cx="80645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eaLnBrk="1" fontAlgn="base" hangingPunct="1">
              <a:spcBef>
                <a:spcPct val="0"/>
              </a:spcBef>
              <a:spcAft>
                <a:spcPct val="0"/>
              </a:spcAft>
              <a:buClrTx/>
              <a:buSzTx/>
              <a:buFont typeface="Arial" pitchFamily="34" charset="0"/>
              <a:buNone/>
            </a:pPr>
            <a:r>
              <a:rPr lang="zh-CN" altLang="en-US" b="1" noProof="1" smtClean="0">
                <a:solidFill>
                  <a:srgbClr val="000000"/>
                </a:solidFill>
                <a:latin typeface="宋体" pitchFamily="2" charset="-122"/>
                <a:ea typeface="宋体" pitchFamily="2" charset="-122"/>
                <a:sym typeface="+mn-ea"/>
              </a:rPr>
              <a:t>（</a:t>
            </a:r>
            <a:r>
              <a:rPr lang="zh-CN" altLang="zh-CN" b="1" noProof="1" smtClean="0">
                <a:solidFill>
                  <a:srgbClr val="000000"/>
                </a:solidFill>
                <a:latin typeface="宋体" pitchFamily="2" charset="-122"/>
                <a:ea typeface="宋体" pitchFamily="2" charset="-122"/>
                <a:sym typeface="+mn-ea"/>
              </a:rPr>
              <a:t>2</a:t>
            </a:r>
            <a:r>
              <a:rPr lang="zh-CN" altLang="en-US" b="1" noProof="1" smtClean="0">
                <a:solidFill>
                  <a:srgbClr val="000000"/>
                </a:solidFill>
                <a:latin typeface="宋体" pitchFamily="2" charset="-122"/>
                <a:ea typeface="宋体" pitchFamily="2" charset="-122"/>
                <a:sym typeface="+mn-ea"/>
              </a:rPr>
              <a:t>）矛盾的同一性和斗争性的</a:t>
            </a:r>
            <a:r>
              <a:rPr lang="zh-CN" altLang="en-US" b="1" noProof="1" smtClean="0">
                <a:solidFill>
                  <a:srgbClr val="C00000"/>
                </a:solidFill>
                <a:latin typeface="宋体" pitchFamily="2" charset="-122"/>
                <a:ea typeface="宋体" pitchFamily="2" charset="-122"/>
                <a:sym typeface="+mn-ea"/>
              </a:rPr>
              <a:t>关系</a:t>
            </a:r>
            <a:endParaRPr lang="zh-CN" altLang="zh-CN" b="1" noProof="1" smtClean="0">
              <a:solidFill>
                <a:srgbClr val="C00000"/>
              </a:solidFill>
              <a:latin typeface="宋体" pitchFamily="2" charset="-122"/>
              <a:ea typeface="宋体" pitchFamily="2" charset="-122"/>
              <a:sym typeface="+mn-ea"/>
            </a:endParaRPr>
          </a:p>
          <a:p>
            <a:pPr algn="just" eaLnBrk="1" fontAlgn="base" hangingPunct="1">
              <a:spcBef>
                <a:spcPct val="0"/>
              </a:spcBef>
              <a:spcAft>
                <a:spcPct val="0"/>
              </a:spcAft>
              <a:buClrTx/>
              <a:buSzTx/>
              <a:buFont typeface="Arial" pitchFamily="34" charset="0"/>
              <a:buNone/>
            </a:pPr>
            <a:r>
              <a:rPr lang="zh-CN" altLang="en-US" b="1" noProof="1" smtClean="0">
                <a:solidFill>
                  <a:srgbClr val="000000"/>
                </a:solidFill>
                <a:latin typeface="宋体" pitchFamily="2" charset="-122"/>
                <a:ea typeface="宋体" pitchFamily="2" charset="-122"/>
                <a:sym typeface="+mn-ea"/>
              </a:rPr>
              <a:t>    矛盾的同一性和斗争性相互联结、</a:t>
            </a:r>
            <a:r>
              <a:rPr lang="zh-CN" altLang="en-US" b="1" noProof="1" smtClean="0">
                <a:solidFill>
                  <a:srgbClr val="C00000"/>
                </a:solidFill>
                <a:latin typeface="宋体" pitchFamily="2" charset="-122"/>
                <a:ea typeface="宋体" pitchFamily="2" charset="-122"/>
                <a:sym typeface="+mn-ea"/>
              </a:rPr>
              <a:t>相辅相成</a:t>
            </a:r>
            <a:r>
              <a:rPr lang="zh-CN" altLang="en-US" b="1" noProof="1" smtClean="0">
                <a:solidFill>
                  <a:srgbClr val="000000"/>
                </a:solidFill>
                <a:latin typeface="宋体" pitchFamily="2" charset="-122"/>
                <a:ea typeface="宋体" pitchFamily="2" charset="-122"/>
                <a:sym typeface="+mn-ea"/>
              </a:rPr>
              <a:t>的。矛盾的</a:t>
            </a:r>
            <a:r>
              <a:rPr lang="zh-CN" altLang="en-US" b="1" noProof="1" smtClean="0">
                <a:solidFill>
                  <a:srgbClr val="C00000"/>
                </a:solidFill>
                <a:latin typeface="宋体" pitchFamily="2" charset="-122"/>
                <a:ea typeface="宋体" pitchFamily="2" charset="-122"/>
                <a:sym typeface="+mn-ea"/>
              </a:rPr>
              <a:t>同一性是有条件的</a:t>
            </a:r>
            <a:r>
              <a:rPr lang="zh-CN" altLang="en-US" b="1" noProof="1" smtClean="0">
                <a:solidFill>
                  <a:srgbClr val="000000"/>
                </a:solidFill>
                <a:latin typeface="宋体" pitchFamily="2" charset="-122"/>
                <a:ea typeface="宋体" pitchFamily="2" charset="-122"/>
                <a:sym typeface="+mn-ea"/>
              </a:rPr>
              <a:t>、相对的，矛盾的</a:t>
            </a:r>
            <a:r>
              <a:rPr lang="zh-CN" altLang="en-US" b="1" noProof="1" smtClean="0">
                <a:solidFill>
                  <a:srgbClr val="C00000"/>
                </a:solidFill>
                <a:latin typeface="宋体" pitchFamily="2" charset="-122"/>
                <a:ea typeface="宋体" pitchFamily="2" charset="-122"/>
                <a:sym typeface="+mn-ea"/>
              </a:rPr>
              <a:t>斗争性是无条件的</a:t>
            </a:r>
            <a:r>
              <a:rPr lang="zh-CN" altLang="en-US" b="1" noProof="1" smtClean="0">
                <a:solidFill>
                  <a:srgbClr val="000000"/>
                </a:solidFill>
                <a:latin typeface="宋体" pitchFamily="2" charset="-122"/>
                <a:ea typeface="宋体" pitchFamily="2" charset="-122"/>
                <a:sym typeface="+mn-ea"/>
              </a:rPr>
              <a:t>、绝对的。矛盾的同一性和斗争性相结合，构成事物的矛盾运动，推动着事物的变化发展。</a:t>
            </a:r>
            <a:endParaRPr lang="zh-CN" altLang="zh-CN" b="1" noProof="1" smtClean="0">
              <a:solidFill>
                <a:srgbClr val="000000"/>
              </a:solidFill>
              <a:latin typeface="宋体" pitchFamily="2" charset="-122"/>
              <a:ea typeface="宋体" pitchFamily="2" charset="-122"/>
            </a:endParaRPr>
          </a:p>
        </p:txBody>
      </p:sp>
      <p:sp>
        <p:nvSpPr>
          <p:cNvPr id="38915" name="矩形 4"/>
          <p:cNvSpPr>
            <a:spLocks noChangeArrowheads="1"/>
          </p:cNvSpPr>
          <p:nvPr/>
        </p:nvSpPr>
        <p:spPr bwMode="auto">
          <a:xfrm>
            <a:off x="468313" y="620713"/>
            <a:ext cx="6407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eaLnBrk="1" fontAlgn="base" hangingPunct="1">
              <a:spcBef>
                <a:spcPct val="0"/>
              </a:spcBef>
              <a:spcAft>
                <a:spcPct val="0"/>
              </a:spcAft>
              <a:buClrTx/>
              <a:buSzTx/>
              <a:buFont typeface="Arial" pitchFamily="34" charset="0"/>
              <a:buNone/>
            </a:pPr>
            <a:r>
              <a:rPr lang="zh-CN" altLang="zh-CN" b="1" noProof="1" smtClean="0">
                <a:solidFill>
                  <a:srgbClr val="000000"/>
                </a:solidFill>
                <a:latin typeface="微软雅黑" pitchFamily="34" charset="-122"/>
                <a:ea typeface="微软雅黑" pitchFamily="34" charset="-122"/>
                <a:cs typeface="宋体" pitchFamily="2" charset="-122"/>
              </a:rPr>
              <a:t>9.</a:t>
            </a:r>
            <a:r>
              <a:rPr lang="zh-CN" altLang="en-US" b="1" noProof="1" smtClean="0">
                <a:solidFill>
                  <a:srgbClr val="000000"/>
                </a:solidFill>
                <a:latin typeface="微软雅黑" pitchFamily="34" charset="-122"/>
                <a:ea typeface="微软雅黑" pitchFamily="34" charset="-122"/>
                <a:cs typeface="宋体" pitchFamily="2" charset="-122"/>
              </a:rPr>
              <a:t>矛盾的同一性和斗争性</a:t>
            </a:r>
            <a:r>
              <a:rPr lang="en-US" altLang="zh-CN" b="1" noProof="1" smtClean="0">
                <a:solidFill>
                  <a:srgbClr val="C47546"/>
                </a:solidFill>
                <a:latin typeface="微软雅黑" pitchFamily="34" charset="-122"/>
                <a:ea typeface="微软雅黑" pitchFamily="34" charset="-122"/>
                <a:cs typeface="宋体" pitchFamily="2" charset="-122"/>
                <a:sym typeface="+mn-ea"/>
              </a:rPr>
              <a:t>P37-38</a:t>
            </a:r>
          </a:p>
        </p:txBody>
      </p:sp>
    </p:spTree>
    <p:extLst>
      <p:ext uri="{BB962C8B-B14F-4D97-AF65-F5344CB8AC3E}">
        <p14:creationId xmlns:p14="http://schemas.microsoft.com/office/powerpoint/2010/main" val="6759555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950" y="1406525"/>
            <a:ext cx="8928100" cy="4832350"/>
          </a:xfrm>
          <a:prstGeom prst="rect">
            <a:avLst/>
          </a:prstGeom>
          <a:noFill/>
        </p:spPr>
        <p:txBody>
          <a:bodyPr>
            <a:spAutoFit/>
          </a:bodyPr>
          <a:lstStyle/>
          <a:p>
            <a:pPr>
              <a:spcBef>
                <a:spcPct val="0"/>
              </a:spcBef>
              <a:spcAft>
                <a:spcPct val="0"/>
              </a:spcAft>
              <a:buFont typeface="Arial" pitchFamily="34" charset="0"/>
              <a:buNone/>
              <a:defRPr/>
            </a:pPr>
            <a:r>
              <a:rPr lang="zh-CN" altLang="en-US" sz="2800" b="1" noProof="1">
                <a:solidFill>
                  <a:srgbClr val="000000"/>
                </a:solidFill>
                <a:latin typeface="宋体" panose="02010600030101010101" pitchFamily="2" charset="-122"/>
                <a:ea typeface="宋体" pitchFamily="2" charset="-122"/>
                <a:cs typeface="宋体" panose="02010600030101010101" pitchFamily="2" charset="-122"/>
                <a:sym typeface="+mn-ea"/>
              </a:rPr>
              <a:t>（</a:t>
            </a:r>
            <a:r>
              <a:rPr lang="en-US" altLang="zh-CN" sz="2800" b="1" noProof="1">
                <a:solidFill>
                  <a:srgbClr val="000000"/>
                </a:solidFill>
                <a:latin typeface="宋体" panose="02010600030101010101" pitchFamily="2" charset="-122"/>
                <a:ea typeface="宋体" pitchFamily="2" charset="-122"/>
                <a:cs typeface="宋体" panose="02010600030101010101" pitchFamily="2" charset="-122"/>
                <a:sym typeface="+mn-ea"/>
              </a:rPr>
              <a:t>3</a:t>
            </a:r>
            <a:r>
              <a:rPr lang="zh-CN" altLang="en-US" sz="2800" b="1" noProof="1">
                <a:solidFill>
                  <a:srgbClr val="000000"/>
                </a:solidFill>
                <a:latin typeface="宋体" panose="02010600030101010101" pitchFamily="2" charset="-122"/>
                <a:ea typeface="宋体" pitchFamily="2" charset="-122"/>
                <a:cs typeface="宋体" panose="02010600030101010101" pitchFamily="2" charset="-122"/>
                <a:sym typeface="+mn-ea"/>
              </a:rPr>
              <a:t>）矛盾的同一性和斗争性在事物发展中的</a:t>
            </a:r>
            <a:r>
              <a:rPr lang="zh-CN" altLang="en-US" sz="2800" b="1" noProof="1">
                <a:solidFill>
                  <a:srgbClr val="C00000"/>
                </a:solidFill>
                <a:latin typeface="宋体" panose="02010600030101010101" pitchFamily="2" charset="-122"/>
                <a:ea typeface="宋体" pitchFamily="2" charset="-122"/>
                <a:cs typeface="宋体" panose="02010600030101010101" pitchFamily="2" charset="-122"/>
                <a:sym typeface="+mn-ea"/>
              </a:rPr>
              <a:t>作用</a:t>
            </a:r>
            <a:endParaRPr lang="en-US" altLang="zh-CN" sz="2800" b="1" noProof="1">
              <a:solidFill>
                <a:srgbClr val="C00000"/>
              </a:solidFill>
              <a:latin typeface="宋体" panose="02010600030101010101" pitchFamily="2" charset="-122"/>
              <a:ea typeface="宋体" pitchFamily="2" charset="-122"/>
              <a:cs typeface="宋体" panose="02010600030101010101" pitchFamily="2" charset="-122"/>
              <a:sym typeface="+mn-ea"/>
            </a:endParaRPr>
          </a:p>
          <a:p>
            <a:pPr>
              <a:spcBef>
                <a:spcPct val="0"/>
              </a:spcBef>
              <a:spcAft>
                <a:spcPct val="0"/>
              </a:spcAft>
              <a:buFont typeface="Arial" pitchFamily="34" charset="0"/>
              <a:buNone/>
              <a:defRPr/>
            </a:pPr>
            <a:r>
              <a:rPr lang="zh-CN" altLang="en-US" sz="2800" b="1" noProof="1">
                <a:solidFill>
                  <a:srgbClr val="000000"/>
                </a:solidFill>
                <a:latin typeface="宋体" panose="02010600030101010101" pitchFamily="2" charset="-122"/>
                <a:ea typeface="宋体" pitchFamily="2" charset="-122"/>
                <a:cs typeface="宋体" panose="02010600030101010101" pitchFamily="2" charset="-122"/>
                <a:sym typeface="+mn-ea"/>
              </a:rPr>
              <a:t>    同一性的作用：</a:t>
            </a:r>
            <a:endParaRPr lang="en-US" altLang="zh-CN" sz="2800" b="1" noProof="1">
              <a:solidFill>
                <a:srgbClr val="000000"/>
              </a:solidFill>
              <a:latin typeface="宋体" panose="02010600030101010101" pitchFamily="2" charset="-122"/>
              <a:ea typeface="宋体" pitchFamily="2" charset="-122"/>
              <a:cs typeface="宋体" panose="02010600030101010101" pitchFamily="2" charset="-122"/>
              <a:sym typeface="+mn-ea"/>
            </a:endParaRPr>
          </a:p>
          <a:p>
            <a:pPr>
              <a:spcBef>
                <a:spcPct val="0"/>
              </a:spcBef>
              <a:spcAft>
                <a:spcPct val="0"/>
              </a:spcAft>
              <a:buFont typeface="Arial" pitchFamily="34" charset="0"/>
              <a:buNone/>
              <a:defRPr/>
            </a:pPr>
            <a:r>
              <a:rPr lang="en-US" altLang="zh-CN" sz="2800" b="1" noProof="1">
                <a:solidFill>
                  <a:srgbClr val="000000"/>
                </a:solidFill>
                <a:latin typeface="宋体" panose="02010600030101010101" pitchFamily="2" charset="-122"/>
                <a:ea typeface="宋体" pitchFamily="2" charset="-122"/>
                <a:cs typeface="宋体" panose="02010600030101010101" pitchFamily="2" charset="-122"/>
                <a:sym typeface="+mn-ea"/>
              </a:rPr>
              <a:t>    </a:t>
            </a:r>
            <a:r>
              <a:rPr lang="zh-CN" altLang="en-US" sz="2800" b="1" noProof="1">
                <a:solidFill>
                  <a:srgbClr val="000000"/>
                </a:solidFill>
                <a:latin typeface="宋体" panose="02010600030101010101" pitchFamily="2" charset="-122"/>
                <a:ea typeface="宋体" pitchFamily="2" charset="-122"/>
                <a:cs typeface="宋体" panose="02010600030101010101" pitchFamily="2" charset="-122"/>
                <a:sym typeface="+mn-ea"/>
              </a:rPr>
              <a:t>第一、同一性是事物</a:t>
            </a:r>
            <a:r>
              <a:rPr lang="zh-CN" altLang="en-US" sz="2800" b="1" noProof="1">
                <a:solidFill>
                  <a:srgbClr val="C00000"/>
                </a:solidFill>
                <a:latin typeface="宋体" panose="02010600030101010101" pitchFamily="2" charset="-122"/>
                <a:ea typeface="宋体" pitchFamily="2" charset="-122"/>
                <a:cs typeface="宋体" panose="02010600030101010101" pitchFamily="2" charset="-122"/>
                <a:sym typeface="+mn-ea"/>
              </a:rPr>
              <a:t>存在</a:t>
            </a:r>
            <a:r>
              <a:rPr lang="zh-CN" altLang="en-US" sz="2800" b="1" noProof="1">
                <a:solidFill>
                  <a:srgbClr val="000000"/>
                </a:solidFill>
                <a:latin typeface="宋体" panose="02010600030101010101" pitchFamily="2" charset="-122"/>
                <a:ea typeface="宋体" pitchFamily="2" charset="-122"/>
                <a:cs typeface="宋体" panose="02010600030101010101" pitchFamily="2" charset="-122"/>
                <a:sym typeface="+mn-ea"/>
              </a:rPr>
              <a:t>和发展的前提；</a:t>
            </a:r>
            <a:endParaRPr lang="en-US" altLang="zh-CN" sz="2800" b="1" noProof="1">
              <a:solidFill>
                <a:srgbClr val="000000"/>
              </a:solidFill>
              <a:latin typeface="宋体" panose="02010600030101010101" pitchFamily="2" charset="-122"/>
              <a:ea typeface="宋体" pitchFamily="2" charset="-122"/>
              <a:cs typeface="宋体" panose="02010600030101010101" pitchFamily="2" charset="-122"/>
              <a:sym typeface="+mn-ea"/>
            </a:endParaRPr>
          </a:p>
          <a:p>
            <a:pPr>
              <a:spcBef>
                <a:spcPct val="0"/>
              </a:spcBef>
              <a:spcAft>
                <a:spcPct val="0"/>
              </a:spcAft>
              <a:buFont typeface="Arial" pitchFamily="34" charset="0"/>
              <a:buNone/>
              <a:defRPr/>
            </a:pPr>
            <a:r>
              <a:rPr lang="en-US" altLang="zh-CN" sz="2800" b="1" noProof="1">
                <a:solidFill>
                  <a:srgbClr val="000000"/>
                </a:solidFill>
                <a:latin typeface="宋体" panose="02010600030101010101" pitchFamily="2" charset="-122"/>
                <a:ea typeface="宋体" pitchFamily="2" charset="-122"/>
                <a:cs typeface="宋体" panose="02010600030101010101" pitchFamily="2" charset="-122"/>
                <a:sym typeface="+mn-ea"/>
              </a:rPr>
              <a:t>    </a:t>
            </a:r>
            <a:r>
              <a:rPr lang="zh-CN" altLang="en-US" sz="2800" b="1" noProof="1">
                <a:solidFill>
                  <a:srgbClr val="000000"/>
                </a:solidFill>
                <a:latin typeface="宋体" panose="02010600030101010101" pitchFamily="2" charset="-122"/>
                <a:ea typeface="宋体" pitchFamily="2" charset="-122"/>
                <a:cs typeface="宋体" panose="02010600030101010101" pitchFamily="2" charset="-122"/>
                <a:sym typeface="+mn-ea"/>
              </a:rPr>
              <a:t>第二、使矛盾双方在相互作用中各自得到</a:t>
            </a:r>
            <a:r>
              <a:rPr lang="zh-CN" altLang="en-US" sz="2800" b="1" noProof="1">
                <a:solidFill>
                  <a:srgbClr val="C00000"/>
                </a:solidFill>
                <a:latin typeface="宋体" panose="02010600030101010101" pitchFamily="2" charset="-122"/>
                <a:ea typeface="宋体" pitchFamily="2" charset="-122"/>
                <a:cs typeface="宋体" panose="02010600030101010101" pitchFamily="2" charset="-122"/>
                <a:sym typeface="+mn-ea"/>
              </a:rPr>
              <a:t>发展</a:t>
            </a:r>
            <a:r>
              <a:rPr lang="zh-CN" altLang="en-US" sz="2800" b="1" noProof="1">
                <a:solidFill>
                  <a:srgbClr val="000000"/>
                </a:solidFill>
                <a:latin typeface="宋体" panose="02010600030101010101" pitchFamily="2" charset="-122"/>
                <a:ea typeface="宋体" pitchFamily="2" charset="-122"/>
                <a:cs typeface="宋体" panose="02010600030101010101" pitchFamily="2" charset="-122"/>
                <a:sym typeface="+mn-ea"/>
              </a:rPr>
              <a:t>；  </a:t>
            </a:r>
            <a:endParaRPr lang="en-US" altLang="zh-CN" sz="2800" b="1" noProof="1">
              <a:solidFill>
                <a:srgbClr val="000000"/>
              </a:solidFill>
              <a:latin typeface="宋体" panose="02010600030101010101" pitchFamily="2" charset="-122"/>
              <a:ea typeface="宋体" pitchFamily="2" charset="-122"/>
              <a:cs typeface="宋体" panose="02010600030101010101" pitchFamily="2" charset="-122"/>
              <a:sym typeface="+mn-ea"/>
            </a:endParaRPr>
          </a:p>
          <a:p>
            <a:pPr>
              <a:spcBef>
                <a:spcPct val="0"/>
              </a:spcBef>
              <a:spcAft>
                <a:spcPct val="0"/>
              </a:spcAft>
              <a:buFont typeface="Arial" pitchFamily="34" charset="0"/>
              <a:buNone/>
              <a:defRPr/>
            </a:pPr>
            <a:r>
              <a:rPr lang="en-US" altLang="zh-CN" sz="2800" b="1" noProof="1">
                <a:solidFill>
                  <a:srgbClr val="000000"/>
                </a:solidFill>
                <a:latin typeface="宋体" panose="02010600030101010101" pitchFamily="2" charset="-122"/>
                <a:ea typeface="宋体" pitchFamily="2" charset="-122"/>
                <a:cs typeface="宋体" panose="02010600030101010101" pitchFamily="2" charset="-122"/>
                <a:sym typeface="+mn-ea"/>
              </a:rPr>
              <a:t>    </a:t>
            </a:r>
            <a:r>
              <a:rPr lang="zh-CN" altLang="en-US" sz="2800" b="1" noProof="1">
                <a:solidFill>
                  <a:srgbClr val="000000"/>
                </a:solidFill>
                <a:latin typeface="宋体" panose="02010600030101010101" pitchFamily="2" charset="-122"/>
                <a:ea typeface="宋体" pitchFamily="2" charset="-122"/>
                <a:cs typeface="宋体" panose="02010600030101010101" pitchFamily="2" charset="-122"/>
                <a:sym typeface="+mn-ea"/>
              </a:rPr>
              <a:t>第三、规定着事物</a:t>
            </a:r>
            <a:r>
              <a:rPr lang="zh-CN" altLang="en-US" sz="2800" b="1" noProof="1">
                <a:solidFill>
                  <a:srgbClr val="C00000"/>
                </a:solidFill>
                <a:latin typeface="宋体" panose="02010600030101010101" pitchFamily="2" charset="-122"/>
                <a:ea typeface="宋体" pitchFamily="2" charset="-122"/>
                <a:cs typeface="宋体" panose="02010600030101010101" pitchFamily="2" charset="-122"/>
                <a:sym typeface="+mn-ea"/>
              </a:rPr>
              <a:t>转化</a:t>
            </a:r>
            <a:r>
              <a:rPr lang="zh-CN" altLang="en-US" sz="2800" b="1" noProof="1">
                <a:solidFill>
                  <a:srgbClr val="000000"/>
                </a:solidFill>
                <a:latin typeface="宋体" panose="02010600030101010101" pitchFamily="2" charset="-122"/>
                <a:ea typeface="宋体" pitchFamily="2" charset="-122"/>
                <a:cs typeface="宋体" panose="02010600030101010101" pitchFamily="2" charset="-122"/>
                <a:sym typeface="+mn-ea"/>
              </a:rPr>
              <a:t>的可能和发展的趋势。</a:t>
            </a:r>
            <a:endParaRPr lang="en-US" altLang="zh-CN" sz="2800" b="1" noProof="1">
              <a:solidFill>
                <a:srgbClr val="000000"/>
              </a:solidFill>
              <a:latin typeface="宋体" panose="02010600030101010101" pitchFamily="2" charset="-122"/>
              <a:ea typeface="宋体" pitchFamily="2" charset="-122"/>
              <a:cs typeface="宋体" panose="02010600030101010101" pitchFamily="2" charset="-122"/>
              <a:sym typeface="+mn-ea"/>
            </a:endParaRPr>
          </a:p>
          <a:p>
            <a:pPr algn="just">
              <a:spcBef>
                <a:spcPct val="0"/>
              </a:spcBef>
              <a:spcAft>
                <a:spcPct val="0"/>
              </a:spcAft>
              <a:buFont typeface="Arial" pitchFamily="34" charset="0"/>
              <a:buNone/>
              <a:defRPr/>
            </a:pPr>
            <a:r>
              <a:rPr lang="en-US" altLang="zh-CN" sz="2800" b="1" noProof="1">
                <a:solidFill>
                  <a:srgbClr val="000000"/>
                </a:solidFill>
                <a:latin typeface="宋体" panose="02010600030101010101" pitchFamily="2" charset="-122"/>
                <a:ea typeface="宋体" pitchFamily="2" charset="-122"/>
                <a:cs typeface="宋体" panose="02010600030101010101" pitchFamily="2" charset="-122"/>
                <a:sym typeface="+mn-ea"/>
              </a:rPr>
              <a:t>    </a:t>
            </a:r>
            <a:r>
              <a:rPr lang="zh-CN" altLang="en-US" sz="2800" b="1" noProof="1">
                <a:solidFill>
                  <a:srgbClr val="000000"/>
                </a:solidFill>
                <a:latin typeface="宋体" panose="02010600030101010101" pitchFamily="2" charset="-122"/>
                <a:ea typeface="宋体" pitchFamily="2" charset="-122"/>
                <a:cs typeface="宋体" panose="02010600030101010101" pitchFamily="2" charset="-122"/>
                <a:sym typeface="+mn-ea"/>
              </a:rPr>
              <a:t>斗争性的作用：</a:t>
            </a:r>
            <a:endParaRPr lang="en-US" altLang="zh-CN" sz="2800" b="1" noProof="1">
              <a:solidFill>
                <a:srgbClr val="000000"/>
              </a:solidFill>
              <a:latin typeface="宋体" panose="02010600030101010101" pitchFamily="2" charset="-122"/>
              <a:ea typeface="宋体" pitchFamily="2" charset="-122"/>
              <a:cs typeface="宋体" panose="02010600030101010101" pitchFamily="2" charset="-122"/>
              <a:sym typeface="+mn-ea"/>
            </a:endParaRPr>
          </a:p>
          <a:p>
            <a:pPr>
              <a:spcBef>
                <a:spcPct val="0"/>
              </a:spcBef>
              <a:spcAft>
                <a:spcPct val="0"/>
              </a:spcAft>
              <a:buFont typeface="Arial" pitchFamily="34" charset="0"/>
              <a:buNone/>
              <a:defRPr/>
            </a:pPr>
            <a:r>
              <a:rPr lang="en-US" altLang="zh-CN" sz="2800" b="1" noProof="1">
                <a:solidFill>
                  <a:srgbClr val="000000"/>
                </a:solidFill>
                <a:latin typeface="宋体" panose="02010600030101010101" pitchFamily="2" charset="-122"/>
                <a:ea typeface="宋体" pitchFamily="2" charset="-122"/>
                <a:cs typeface="宋体" panose="02010600030101010101" pitchFamily="2" charset="-122"/>
                <a:sym typeface="+mn-ea"/>
              </a:rPr>
              <a:t>    </a:t>
            </a:r>
            <a:r>
              <a:rPr lang="zh-CN" altLang="en-US" sz="2800" b="1" noProof="1">
                <a:solidFill>
                  <a:srgbClr val="000000"/>
                </a:solidFill>
                <a:latin typeface="宋体" panose="02010600030101010101" pitchFamily="2" charset="-122"/>
                <a:ea typeface="宋体" pitchFamily="2" charset="-122"/>
                <a:cs typeface="宋体" panose="02010600030101010101" pitchFamily="2" charset="-122"/>
                <a:sym typeface="+mn-ea"/>
              </a:rPr>
              <a:t>第一、矛盾双方的斗争促使矛盾双方力量的变化，竞长增高、此消彼长，造成双方力量的不平衡，为对立面的转化、事物的</a:t>
            </a:r>
            <a:r>
              <a:rPr lang="zh-CN" altLang="en-US" sz="2800" b="1" noProof="1">
                <a:solidFill>
                  <a:srgbClr val="C00000"/>
                </a:solidFill>
                <a:latin typeface="宋体" panose="02010600030101010101" pitchFamily="2" charset="-122"/>
                <a:ea typeface="宋体" pitchFamily="2" charset="-122"/>
                <a:cs typeface="宋体" panose="02010600030101010101" pitchFamily="2" charset="-122"/>
                <a:sym typeface="+mn-ea"/>
              </a:rPr>
              <a:t>质变</a:t>
            </a:r>
            <a:r>
              <a:rPr lang="zh-CN" altLang="en-US" sz="2800" b="1" noProof="1">
                <a:solidFill>
                  <a:srgbClr val="000000"/>
                </a:solidFill>
                <a:latin typeface="宋体" panose="02010600030101010101" pitchFamily="2" charset="-122"/>
                <a:ea typeface="宋体" pitchFamily="2" charset="-122"/>
                <a:cs typeface="宋体" panose="02010600030101010101" pitchFamily="2" charset="-122"/>
                <a:sym typeface="+mn-ea"/>
              </a:rPr>
              <a:t>创造条件。</a:t>
            </a:r>
            <a:endParaRPr lang="en-US" altLang="zh-CN" sz="2800" b="1" noProof="1">
              <a:solidFill>
                <a:srgbClr val="000000"/>
              </a:solidFill>
              <a:latin typeface="宋体" panose="02010600030101010101" pitchFamily="2" charset="-122"/>
              <a:ea typeface="宋体" pitchFamily="2" charset="-122"/>
              <a:cs typeface="宋体" panose="02010600030101010101" pitchFamily="2" charset="-122"/>
              <a:sym typeface="+mn-ea"/>
            </a:endParaRPr>
          </a:p>
          <a:p>
            <a:pPr>
              <a:spcBef>
                <a:spcPct val="0"/>
              </a:spcBef>
              <a:spcAft>
                <a:spcPct val="0"/>
              </a:spcAft>
              <a:buFont typeface="Arial" pitchFamily="34" charset="0"/>
              <a:buNone/>
              <a:defRPr/>
            </a:pPr>
            <a:r>
              <a:rPr lang="zh-CN" altLang="en-US" sz="2800" b="1" spc="600" noProof="1">
                <a:solidFill>
                  <a:srgbClr val="000000"/>
                </a:solidFill>
                <a:latin typeface="宋体" panose="02010600030101010101" pitchFamily="2" charset="-122"/>
                <a:ea typeface="宋体" pitchFamily="2" charset="-122"/>
                <a:cs typeface="宋体" panose="02010600030101010101" pitchFamily="2" charset="-122"/>
                <a:sym typeface="+mn-ea"/>
              </a:rPr>
              <a:t>   </a:t>
            </a:r>
            <a:r>
              <a:rPr lang="zh-CN" altLang="en-US" sz="2800" b="1" noProof="1">
                <a:solidFill>
                  <a:srgbClr val="000000"/>
                </a:solidFill>
                <a:latin typeface="宋体" panose="02010600030101010101" pitchFamily="2" charset="-122"/>
                <a:ea typeface="宋体" pitchFamily="2" charset="-122"/>
                <a:cs typeface="宋体" panose="02010600030101010101" pitchFamily="2" charset="-122"/>
                <a:sym typeface="+mn-ea"/>
              </a:rPr>
              <a:t>第二、矛盾双方的斗争是一种矛盾统一体向另一种矛盾统一体</a:t>
            </a:r>
            <a:r>
              <a:rPr lang="zh-CN" altLang="en-US" sz="2800" b="1" noProof="1">
                <a:solidFill>
                  <a:srgbClr val="C00000"/>
                </a:solidFill>
                <a:latin typeface="宋体" panose="02010600030101010101" pitchFamily="2" charset="-122"/>
                <a:ea typeface="宋体" pitchFamily="2" charset="-122"/>
                <a:cs typeface="宋体" panose="02010600030101010101" pitchFamily="2" charset="-122"/>
                <a:sym typeface="+mn-ea"/>
              </a:rPr>
              <a:t>过渡</a:t>
            </a:r>
            <a:r>
              <a:rPr lang="zh-CN" altLang="en-US" sz="2800" b="1" noProof="1">
                <a:solidFill>
                  <a:srgbClr val="000000"/>
                </a:solidFill>
                <a:latin typeface="宋体" panose="02010600030101010101" pitchFamily="2" charset="-122"/>
                <a:ea typeface="宋体" pitchFamily="2" charset="-122"/>
                <a:cs typeface="宋体" panose="02010600030101010101" pitchFamily="2" charset="-122"/>
                <a:sym typeface="+mn-ea"/>
              </a:rPr>
              <a:t>的决定力量。</a:t>
            </a:r>
            <a:endParaRPr lang="zh-CN" altLang="zh-CN" sz="2800" b="1" noProof="1">
              <a:solidFill>
                <a:srgbClr val="000000"/>
              </a:solidFill>
              <a:latin typeface="宋体" panose="02010600030101010101" pitchFamily="2" charset="-122"/>
              <a:ea typeface="宋体" pitchFamily="2" charset="-122"/>
              <a:cs typeface="宋体" panose="02010600030101010101" pitchFamily="2" charset="-122"/>
            </a:endParaRPr>
          </a:p>
        </p:txBody>
      </p:sp>
      <p:sp>
        <p:nvSpPr>
          <p:cNvPr id="39939" name="矩形 2"/>
          <p:cNvSpPr>
            <a:spLocks noChangeArrowheads="1"/>
          </p:cNvSpPr>
          <p:nvPr/>
        </p:nvSpPr>
        <p:spPr bwMode="auto">
          <a:xfrm>
            <a:off x="468313" y="620713"/>
            <a:ext cx="6407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eaLnBrk="1" fontAlgn="base" hangingPunct="1">
              <a:spcBef>
                <a:spcPct val="0"/>
              </a:spcBef>
              <a:spcAft>
                <a:spcPct val="0"/>
              </a:spcAft>
              <a:buClrTx/>
              <a:buSzTx/>
              <a:buFont typeface="Arial" pitchFamily="34" charset="0"/>
              <a:buNone/>
            </a:pPr>
            <a:r>
              <a:rPr lang="zh-CN" altLang="zh-CN" b="1" noProof="1" smtClean="0">
                <a:solidFill>
                  <a:srgbClr val="000000"/>
                </a:solidFill>
                <a:latin typeface="微软雅黑" pitchFamily="34" charset="-122"/>
                <a:ea typeface="微软雅黑" pitchFamily="34" charset="-122"/>
                <a:cs typeface="宋体" pitchFamily="2" charset="-122"/>
              </a:rPr>
              <a:t>9.</a:t>
            </a:r>
            <a:r>
              <a:rPr lang="zh-CN" altLang="en-US" b="1" noProof="1" smtClean="0">
                <a:solidFill>
                  <a:srgbClr val="000000"/>
                </a:solidFill>
                <a:latin typeface="微软雅黑" pitchFamily="34" charset="-122"/>
                <a:ea typeface="微软雅黑" pitchFamily="34" charset="-122"/>
                <a:cs typeface="宋体" pitchFamily="2" charset="-122"/>
              </a:rPr>
              <a:t>矛盾的同一性和斗争性</a:t>
            </a:r>
            <a:r>
              <a:rPr lang="en-US" altLang="zh-CN" b="1" noProof="1" smtClean="0">
                <a:solidFill>
                  <a:srgbClr val="C47546"/>
                </a:solidFill>
                <a:latin typeface="微软雅黑" pitchFamily="34" charset="-122"/>
                <a:ea typeface="微软雅黑" pitchFamily="34" charset="-122"/>
                <a:cs typeface="宋体" pitchFamily="2" charset="-122"/>
                <a:sym typeface="+mn-ea"/>
              </a:rPr>
              <a:t>P37-38</a:t>
            </a:r>
          </a:p>
        </p:txBody>
      </p:sp>
    </p:spTree>
    <p:extLst>
      <p:ext uri="{BB962C8B-B14F-4D97-AF65-F5344CB8AC3E}">
        <p14:creationId xmlns:p14="http://schemas.microsoft.com/office/powerpoint/2010/main" val="959517155"/>
      </p:ext>
    </p:extLst>
  </p:cSld>
  <p:clrMapOvr>
    <a:masterClrMapping/>
  </p:clrMapOvr>
  <p:transition spd="slow">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1" name="内容占位符 2"/>
          <p:cNvSpPr>
            <a:spLocks noGrp="1"/>
          </p:cNvSpPr>
          <p:nvPr>
            <p:ph idx="4294967295"/>
          </p:nvPr>
        </p:nvSpPr>
        <p:spPr>
          <a:xfrm>
            <a:off x="457200" y="1592263"/>
            <a:ext cx="8229600" cy="4573587"/>
          </a:xfrm>
        </p:spPr>
        <p:txBody>
          <a:bodyPr/>
          <a:lstStyle/>
          <a:p>
            <a:pPr algn="just">
              <a:buFont typeface="Wingdings 2" pitchFamily="18" charset="2"/>
              <a:buNone/>
              <a:defRPr/>
            </a:pPr>
            <a:r>
              <a:rPr b="1" noProof="1" smtClean="0">
                <a:latin typeface="宋体" panose="02010600030101010101" pitchFamily="2" charset="-122"/>
                <a:ea typeface="宋体" panose="02010600030101010101" pitchFamily="2" charset="-122"/>
              </a:rPr>
              <a:t>1</a:t>
            </a:r>
            <a:r>
              <a:rPr b="1" noProof="1">
                <a:latin typeface="宋体" panose="02010600030101010101" pitchFamily="2" charset="-122"/>
                <a:ea typeface="宋体" panose="02010600030101010101" pitchFamily="2" charset="-122"/>
              </a:rPr>
              <a:t>.马克思主义</a:t>
            </a:r>
            <a:r>
              <a:rPr b="1" noProof="1" smtClean="0">
                <a:solidFill>
                  <a:schemeClr val="accent2"/>
                </a:solidFill>
                <a:latin typeface="宋体" panose="02010600030101010101" pitchFamily="2" charset="-122"/>
                <a:ea typeface="宋体" panose="02010600030101010101" pitchFamily="2" charset="-122"/>
              </a:rPr>
              <a:t>P.2</a:t>
            </a:r>
            <a:endParaRPr lang="en-US" altLang="zh-CN" b="1" noProof="1" smtClean="0">
              <a:latin typeface="宋体" panose="02010600030101010101" pitchFamily="2" charset="-122"/>
              <a:ea typeface="宋体" panose="02010600030101010101" pitchFamily="2" charset="-122"/>
            </a:endParaRPr>
          </a:p>
          <a:p>
            <a:pPr marL="0" indent="0" algn="just">
              <a:buFont typeface="Wingdings 2" pitchFamily="18" charset="2"/>
              <a:buNone/>
              <a:defRPr/>
            </a:pPr>
            <a:r>
              <a:rPr b="1" noProof="1" smtClean="0">
                <a:latin typeface="宋体" panose="02010600030101010101" pitchFamily="2" charset="-122"/>
                <a:ea typeface="宋体" panose="02010600030101010101" pitchFamily="2" charset="-122"/>
              </a:rPr>
              <a:t>2</a:t>
            </a:r>
            <a:r>
              <a:rPr b="1" noProof="1">
                <a:latin typeface="宋体" panose="02010600030101010101" pitchFamily="2" charset="-122"/>
                <a:ea typeface="宋体" panose="02010600030101010101" pitchFamily="2" charset="-122"/>
              </a:rPr>
              <a:t>.马克思主义的三个组成部分</a:t>
            </a:r>
            <a:r>
              <a:rPr b="1" noProof="1" smtClean="0">
                <a:solidFill>
                  <a:schemeClr val="accent2"/>
                </a:solidFill>
                <a:latin typeface="宋体" panose="02010600030101010101" pitchFamily="2" charset="-122"/>
                <a:ea typeface="宋体" panose="02010600030101010101" pitchFamily="2" charset="-122"/>
              </a:rPr>
              <a:t>P.2</a:t>
            </a:r>
            <a:endParaRPr lang="en-US" altLang="zh-CN" b="1" noProof="1" smtClean="0">
              <a:latin typeface="宋体" panose="02010600030101010101" pitchFamily="2" charset="-122"/>
              <a:ea typeface="宋体" panose="02010600030101010101" pitchFamily="2" charset="-122"/>
            </a:endParaRPr>
          </a:p>
          <a:p>
            <a:pPr marL="0" indent="0" algn="just">
              <a:buFont typeface="Wingdings 2" pitchFamily="18" charset="2"/>
              <a:buNone/>
              <a:defRPr/>
            </a:pPr>
            <a:r>
              <a:rPr b="1" noProof="1" smtClean="0">
                <a:latin typeface="宋体" panose="02010600030101010101" pitchFamily="2" charset="-122"/>
                <a:ea typeface="宋体" panose="02010600030101010101" pitchFamily="2" charset="-122"/>
              </a:rPr>
              <a:t>3</a:t>
            </a:r>
            <a:r>
              <a:rPr b="1" noProof="1">
                <a:latin typeface="宋体" panose="02010600030101010101" pitchFamily="2" charset="-122"/>
                <a:ea typeface="宋体" panose="02010600030101010101" pitchFamily="2" charset="-122"/>
              </a:rPr>
              <a:t>.马克思主义基本原理</a:t>
            </a:r>
            <a:r>
              <a:rPr b="1" noProof="1" smtClean="0">
                <a:solidFill>
                  <a:schemeClr val="accent2"/>
                </a:solidFill>
                <a:latin typeface="宋体" panose="02010600030101010101" pitchFamily="2" charset="-122"/>
                <a:ea typeface="宋体" panose="02010600030101010101" pitchFamily="2" charset="-122"/>
              </a:rPr>
              <a:t>P.3</a:t>
            </a:r>
            <a:endParaRPr lang="en-US" altLang="zh-CN" b="1" noProof="1" smtClean="0">
              <a:latin typeface="宋体" panose="02010600030101010101" pitchFamily="2" charset="-122"/>
              <a:ea typeface="宋体" panose="02010600030101010101" pitchFamily="2" charset="-122"/>
            </a:endParaRPr>
          </a:p>
          <a:p>
            <a:pPr marL="0" indent="0" algn="just">
              <a:buFont typeface="Wingdings 2" pitchFamily="18" charset="2"/>
              <a:buNone/>
              <a:defRPr/>
            </a:pPr>
            <a:r>
              <a:rPr b="1" noProof="1" smtClean="0">
                <a:latin typeface="宋体" panose="02010600030101010101" pitchFamily="2" charset="-122"/>
                <a:ea typeface="宋体" panose="02010600030101010101" pitchFamily="2" charset="-122"/>
              </a:rPr>
              <a:t>4</a:t>
            </a:r>
            <a:r>
              <a:rPr b="1" noProof="1">
                <a:latin typeface="宋体" panose="02010600030101010101" pitchFamily="2" charset="-122"/>
                <a:ea typeface="宋体" panose="02010600030101010101" pitchFamily="2" charset="-122"/>
              </a:rPr>
              <a:t>.中国化的马克思主义</a:t>
            </a:r>
            <a:r>
              <a:rPr b="1" noProof="1" smtClean="0">
                <a:solidFill>
                  <a:schemeClr val="accent2"/>
                </a:solidFill>
                <a:latin typeface="宋体" panose="02010600030101010101" pitchFamily="2" charset="-122"/>
                <a:ea typeface="宋体" panose="02010600030101010101" pitchFamily="2" charset="-122"/>
              </a:rPr>
              <a:t>P.9</a:t>
            </a:r>
            <a:endParaRPr lang="en-US" altLang="zh-CN" b="1" noProof="1" smtClean="0">
              <a:latin typeface="宋体" panose="02010600030101010101" pitchFamily="2" charset="-122"/>
              <a:ea typeface="宋体" panose="02010600030101010101" pitchFamily="2" charset="-122"/>
            </a:endParaRPr>
          </a:p>
          <a:p>
            <a:pPr marL="0" indent="0" algn="just">
              <a:buFont typeface="Wingdings 2" pitchFamily="18" charset="2"/>
              <a:buNone/>
              <a:defRPr/>
            </a:pPr>
            <a:r>
              <a:rPr lang="en-US" b="1" noProof="1" smtClean="0">
                <a:latin typeface="宋体" panose="02010600030101010101" pitchFamily="2" charset="-122"/>
                <a:ea typeface="宋体" panose="02010600030101010101" pitchFamily="2" charset="-122"/>
              </a:rPr>
              <a:t>5.</a:t>
            </a:r>
            <a:r>
              <a:rPr b="1" noProof="1" smtClean="0">
                <a:latin typeface="宋体" panose="02010600030101010101" pitchFamily="2" charset="-122"/>
                <a:ea typeface="宋体" panose="02010600030101010101" pitchFamily="2" charset="-122"/>
              </a:rPr>
              <a:t>马克思主义的基本特征</a:t>
            </a:r>
            <a:r>
              <a:rPr b="1" noProof="1" smtClean="0">
                <a:solidFill>
                  <a:schemeClr val="accent2"/>
                </a:solidFill>
                <a:latin typeface="宋体" panose="02010600030101010101" pitchFamily="2" charset="-122"/>
                <a:ea typeface="宋体" panose="02010600030101010101" pitchFamily="2" charset="-122"/>
              </a:rPr>
              <a:t>P.10-12</a:t>
            </a:r>
            <a:endParaRPr b="1" noProof="1">
              <a:latin typeface="宋体" panose="02010600030101010101" pitchFamily="2" charset="-122"/>
              <a:ea typeface="宋体" panose="02010600030101010101" pitchFamily="2" charset="-122"/>
            </a:endParaRPr>
          </a:p>
        </p:txBody>
      </p:sp>
      <p:sp>
        <p:nvSpPr>
          <p:cNvPr id="2" name="矩形 1"/>
          <p:cNvSpPr/>
          <p:nvPr/>
        </p:nvSpPr>
        <p:spPr>
          <a:xfrm>
            <a:off x="0" y="523875"/>
            <a:ext cx="9144000" cy="708025"/>
          </a:xfrm>
          <a:prstGeom prst="rect">
            <a:avLst/>
          </a:prstGeom>
        </p:spPr>
        <p:txBody>
          <a:bodyPr>
            <a:spAutoFit/>
          </a:bodyPr>
          <a:lstStyle/>
          <a:p>
            <a:pPr algn="ctr" fontAlgn="base">
              <a:spcBef>
                <a:spcPct val="0"/>
              </a:spcBef>
              <a:spcAft>
                <a:spcPct val="0"/>
              </a:spcAft>
              <a:buFont typeface="Arial" pitchFamily="34" charset="0"/>
              <a:buNone/>
              <a:defRPr/>
            </a:pPr>
            <a:r>
              <a:rPr lang="zh-CN" altLang="en-US" sz="4000" b="1" kern="0" noProof="1">
                <a:solidFill>
                  <a:srgbClr val="000000"/>
                </a:solidFill>
                <a:latin typeface="微软雅黑"/>
                <a:ea typeface="微软雅黑"/>
              </a:rPr>
              <a:t>导论</a:t>
            </a:r>
            <a:endParaRPr lang="zh-CN" altLang="en-US" sz="4000" dirty="0">
              <a:solidFill>
                <a:srgbClr val="000000"/>
              </a:solidFill>
              <a:latin typeface="微软雅黑"/>
              <a:ea typeface="微软雅黑"/>
            </a:endParaRPr>
          </a:p>
        </p:txBody>
      </p:sp>
    </p:spTree>
    <p:extLst>
      <p:ext uri="{BB962C8B-B14F-4D97-AF65-F5344CB8AC3E}">
        <p14:creationId xmlns:p14="http://schemas.microsoft.com/office/powerpoint/2010/main" val="455070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850" y="492125"/>
            <a:ext cx="8640763" cy="5386090"/>
          </a:xfrm>
          <a:prstGeom prst="rect">
            <a:avLst/>
          </a:prstGeom>
          <a:noFill/>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ase" hangingPunct="1">
              <a:spcBef>
                <a:spcPct val="0"/>
              </a:spcBef>
              <a:spcAft>
                <a:spcPct val="0"/>
              </a:spcAft>
              <a:buFont typeface="Arial" pitchFamily="34" charset="0"/>
              <a:buNone/>
            </a:pPr>
            <a:r>
              <a:rPr lang="zh-CN" altLang="zh-CN" sz="3200" b="1" noProof="1" smtClean="0">
                <a:solidFill>
                  <a:srgbClr val="000000"/>
                </a:solidFill>
                <a:latin typeface="微软雅黑" pitchFamily="34" charset="-122"/>
                <a:ea typeface="微软雅黑" pitchFamily="34" charset="-122"/>
                <a:cs typeface="宋体" pitchFamily="2" charset="-122"/>
              </a:rPr>
              <a:t>10.</a:t>
            </a:r>
            <a:r>
              <a:rPr lang="zh-CN" altLang="en-US" sz="3200" b="1" noProof="1" smtClean="0">
                <a:solidFill>
                  <a:srgbClr val="000000"/>
                </a:solidFill>
                <a:latin typeface="微软雅黑" pitchFamily="34" charset="-122"/>
                <a:ea typeface="微软雅黑" pitchFamily="34" charset="-122"/>
                <a:cs typeface="宋体" pitchFamily="2" charset="-122"/>
              </a:rPr>
              <a:t>矛盾的普遍性和特殊性</a:t>
            </a:r>
            <a:r>
              <a:rPr lang="en-US" altLang="zh-CN" sz="3200" b="1" noProof="1" smtClean="0">
                <a:solidFill>
                  <a:srgbClr val="C47546"/>
                </a:solidFill>
                <a:latin typeface="微软雅黑" pitchFamily="34" charset="-122"/>
                <a:ea typeface="微软雅黑" pitchFamily="34" charset="-122"/>
                <a:cs typeface="宋体" pitchFamily="2" charset="-122"/>
                <a:sym typeface="+mn-ea"/>
              </a:rPr>
              <a:t>P.40-41</a:t>
            </a:r>
          </a:p>
          <a:p>
            <a:pPr algn="just" eaLnBrk="1" fontAlgn="base" hangingPunct="1">
              <a:spcBef>
                <a:spcPct val="0"/>
              </a:spcBef>
              <a:spcAft>
                <a:spcPct val="0"/>
              </a:spcAft>
              <a:buFont typeface="Arial" pitchFamily="34" charset="0"/>
              <a:buNone/>
            </a:pPr>
            <a:endParaRPr lang="en-US" altLang="en-US" sz="3200" b="1" noProof="1" smtClean="0">
              <a:solidFill>
                <a:srgbClr val="000000"/>
              </a:solidFill>
              <a:latin typeface="宋体" pitchFamily="2" charset="-122"/>
              <a:ea typeface="微软雅黑" pitchFamily="34" charset="-122"/>
              <a:cs typeface="宋体" pitchFamily="2" charset="-122"/>
            </a:endParaRPr>
          </a:p>
          <a:p>
            <a:pPr algn="just" eaLnBrk="1" fontAlgn="base" hangingPunct="1">
              <a:spcBef>
                <a:spcPct val="0"/>
              </a:spcBef>
              <a:spcAft>
                <a:spcPct val="0"/>
              </a:spcAft>
              <a:buFont typeface="Arial" pitchFamily="34" charset="0"/>
              <a:buNone/>
            </a:pPr>
            <a:r>
              <a:rPr lang="en-US" altLang="en-US" sz="2800" b="1" noProof="1" smtClean="0">
                <a:solidFill>
                  <a:srgbClr val="000000"/>
                </a:solidFill>
                <a:latin typeface="宋体" pitchFamily="2" charset="-122"/>
                <a:cs typeface="宋体" pitchFamily="2" charset="-122"/>
              </a:rPr>
              <a:t>  </a:t>
            </a:r>
            <a:r>
              <a:rPr lang="zh-CN" altLang="en-US" sz="2800" b="1" noProof="1" smtClean="0">
                <a:solidFill>
                  <a:srgbClr val="000000"/>
                </a:solidFill>
                <a:latin typeface="宋体" panose="02010600030101010101" pitchFamily="2" charset="-122"/>
                <a:cs typeface="宋体" pitchFamily="2" charset="-122"/>
              </a:rPr>
              <a:t>矛盾的</a:t>
            </a:r>
            <a:r>
              <a:rPr lang="zh-CN" altLang="en-US" sz="2800" b="1" noProof="1" smtClean="0">
                <a:solidFill>
                  <a:srgbClr val="C00000"/>
                </a:solidFill>
                <a:latin typeface="宋体" panose="02010600030101010101" pitchFamily="2" charset="-122"/>
                <a:cs typeface="宋体" pitchFamily="2" charset="-122"/>
              </a:rPr>
              <a:t>普遍性是</a:t>
            </a:r>
            <a:r>
              <a:rPr lang="zh-CN" altLang="en-US" sz="2800" b="1" noProof="1" smtClean="0">
                <a:solidFill>
                  <a:srgbClr val="000000"/>
                </a:solidFill>
                <a:latin typeface="宋体" panose="02010600030101010101" pitchFamily="2" charset="-122"/>
                <a:cs typeface="宋体" pitchFamily="2" charset="-122"/>
              </a:rPr>
              <a:t>指矛盾存在于一切事物中，存在于一切事物发展过程的始终。</a:t>
            </a:r>
            <a:r>
              <a:rPr lang="zh-CN" altLang="zh-CN" sz="2800" b="1" noProof="1" smtClean="0">
                <a:solidFill>
                  <a:srgbClr val="000000"/>
                </a:solidFill>
                <a:latin typeface="宋体" panose="02010600030101010101" pitchFamily="2" charset="-122"/>
                <a:cs typeface="宋体" pitchFamily="2" charset="-122"/>
              </a:rPr>
              <a:t>     </a:t>
            </a:r>
          </a:p>
          <a:p>
            <a:pPr algn="just" eaLnBrk="1" fontAlgn="base" hangingPunct="1">
              <a:spcBef>
                <a:spcPct val="0"/>
              </a:spcBef>
              <a:spcAft>
                <a:spcPct val="0"/>
              </a:spcAft>
              <a:buFont typeface="Arial" pitchFamily="34" charset="0"/>
              <a:buNone/>
            </a:pPr>
            <a:r>
              <a:rPr lang="zh-CN" altLang="zh-CN" sz="2800" b="1" noProof="1" smtClean="0">
                <a:solidFill>
                  <a:srgbClr val="000000"/>
                </a:solidFill>
                <a:latin typeface="宋体" panose="02010600030101010101" pitchFamily="2" charset="-122"/>
                <a:cs typeface="宋体" pitchFamily="2" charset="-122"/>
              </a:rPr>
              <a:t>  </a:t>
            </a:r>
            <a:r>
              <a:rPr lang="zh-CN" altLang="en-US" sz="2800" b="1" noProof="1" smtClean="0">
                <a:solidFill>
                  <a:srgbClr val="000000"/>
                </a:solidFill>
                <a:latin typeface="宋体" panose="02010600030101010101" pitchFamily="2" charset="-122"/>
                <a:cs typeface="宋体" pitchFamily="2" charset="-122"/>
              </a:rPr>
              <a:t>矛盾的</a:t>
            </a:r>
            <a:r>
              <a:rPr lang="zh-CN" altLang="en-US" sz="2800" b="1" noProof="1" smtClean="0">
                <a:solidFill>
                  <a:srgbClr val="C00000"/>
                </a:solidFill>
                <a:latin typeface="宋体" panose="02010600030101010101" pitchFamily="2" charset="-122"/>
                <a:cs typeface="宋体" pitchFamily="2" charset="-122"/>
              </a:rPr>
              <a:t>特殊性是</a:t>
            </a:r>
            <a:r>
              <a:rPr lang="zh-CN" altLang="en-US" sz="2800" b="1" noProof="1" smtClean="0">
                <a:solidFill>
                  <a:srgbClr val="000000"/>
                </a:solidFill>
                <a:latin typeface="宋体" panose="02010600030101010101" pitchFamily="2" charset="-122"/>
                <a:cs typeface="宋体" pitchFamily="2" charset="-122"/>
              </a:rPr>
              <a:t>指</a:t>
            </a:r>
            <a:r>
              <a:rPr lang="zh-CN" altLang="en-US" sz="2800" b="1" noProof="1" smtClean="0">
                <a:solidFill>
                  <a:srgbClr val="000000"/>
                </a:solidFill>
                <a:latin typeface="宋体" panose="02010600030101010101" pitchFamily="2" charset="-122"/>
                <a:cs typeface="宋体" pitchFamily="2" charset="-122"/>
                <a:sym typeface="+mn-ea"/>
              </a:rPr>
              <a:t>各个具体事物的矛盾、每一个矛盾的各个方面在发展的不同阶段上各有其特点。</a:t>
            </a:r>
            <a:endParaRPr lang="zh-CN" altLang="zh-CN" sz="2800" b="1" noProof="1" smtClean="0">
              <a:solidFill>
                <a:srgbClr val="000000"/>
              </a:solidFill>
              <a:latin typeface="宋体" panose="02010600030101010101" pitchFamily="2" charset="-122"/>
              <a:cs typeface="宋体" pitchFamily="2" charset="-122"/>
              <a:sym typeface="+mn-ea"/>
            </a:endParaRPr>
          </a:p>
          <a:p>
            <a:pPr algn="just" eaLnBrk="1" fontAlgn="base" hangingPunct="1">
              <a:spcBef>
                <a:spcPct val="0"/>
              </a:spcBef>
              <a:spcAft>
                <a:spcPct val="0"/>
              </a:spcAft>
              <a:buFont typeface="Arial" pitchFamily="34" charset="0"/>
              <a:buNone/>
            </a:pPr>
            <a:r>
              <a:rPr lang="zh-CN" altLang="zh-CN" sz="2800" b="1" noProof="1" smtClean="0">
                <a:solidFill>
                  <a:srgbClr val="000000"/>
                </a:solidFill>
                <a:latin typeface="宋体" panose="02010600030101010101" pitchFamily="2" charset="-122"/>
                <a:cs typeface="宋体" pitchFamily="2" charset="-122"/>
                <a:sym typeface="+mn-ea"/>
              </a:rPr>
              <a:t>  </a:t>
            </a:r>
            <a:r>
              <a:rPr lang="zh-CN" altLang="en-US" sz="2800" b="1" noProof="1" smtClean="0">
                <a:solidFill>
                  <a:srgbClr val="000000"/>
                </a:solidFill>
                <a:latin typeface="宋体" panose="02010600030101010101" pitchFamily="2" charset="-122"/>
                <a:cs typeface="宋体" pitchFamily="2" charset="-122"/>
                <a:sym typeface="+mn-ea"/>
              </a:rPr>
              <a:t>矛盾的普遍性和特殊性是</a:t>
            </a:r>
            <a:r>
              <a:rPr lang="zh-CN" altLang="en-US" sz="2800" b="1" noProof="1" smtClean="0">
                <a:solidFill>
                  <a:srgbClr val="C00000"/>
                </a:solidFill>
                <a:latin typeface="宋体" panose="02010600030101010101" pitchFamily="2" charset="-122"/>
                <a:cs typeface="宋体" pitchFamily="2" charset="-122"/>
                <a:sym typeface="+mn-ea"/>
              </a:rPr>
              <a:t>辩证关系</a:t>
            </a:r>
            <a:r>
              <a:rPr lang="zh-CN" altLang="en-US" sz="2800" b="1" noProof="1" smtClean="0">
                <a:solidFill>
                  <a:srgbClr val="000000"/>
                </a:solidFill>
                <a:latin typeface="宋体" panose="02010600030101010101" pitchFamily="2" charset="-122"/>
                <a:cs typeface="宋体" pitchFamily="2" charset="-122"/>
                <a:sym typeface="+mn-ea"/>
              </a:rPr>
              <a:t>：</a:t>
            </a:r>
            <a:endParaRPr lang="zh-CN" altLang="zh-CN" sz="2800" b="1" noProof="1" smtClean="0">
              <a:solidFill>
                <a:srgbClr val="000000"/>
              </a:solidFill>
              <a:latin typeface="宋体" panose="02010600030101010101" pitchFamily="2" charset="-122"/>
              <a:cs typeface="宋体" pitchFamily="2" charset="-122"/>
              <a:sym typeface="+mn-ea"/>
            </a:endParaRPr>
          </a:p>
          <a:p>
            <a:pPr algn="just" eaLnBrk="1" fontAlgn="base" hangingPunct="1">
              <a:spcBef>
                <a:spcPct val="0"/>
              </a:spcBef>
              <a:spcAft>
                <a:spcPct val="0"/>
              </a:spcAft>
              <a:buFont typeface="Arial" pitchFamily="34" charset="0"/>
              <a:buNone/>
            </a:pPr>
            <a:r>
              <a:rPr lang="zh-CN" altLang="zh-CN" sz="2800" b="1" noProof="1" smtClean="0">
                <a:solidFill>
                  <a:srgbClr val="000000"/>
                </a:solidFill>
                <a:latin typeface="宋体" panose="02010600030101010101" pitchFamily="2" charset="-122"/>
                <a:cs typeface="宋体" pitchFamily="2" charset="-122"/>
                <a:sym typeface="+mn-ea"/>
              </a:rPr>
              <a:t>  </a:t>
            </a:r>
            <a:r>
              <a:rPr lang="zh-CN" altLang="en-US" sz="2800" b="1" noProof="1" smtClean="0">
                <a:solidFill>
                  <a:srgbClr val="000000"/>
                </a:solidFill>
                <a:latin typeface="宋体" panose="02010600030101010101" pitchFamily="2" charset="-122"/>
                <a:cs typeface="宋体" pitchFamily="2" charset="-122"/>
                <a:sym typeface="+mn-ea"/>
              </a:rPr>
              <a:t>矛盾的普遍性即矛盾的共性，矛盾的特殊性即矛盾的个性。矛盾的共性是无条件的、绝对的，矛盾的个性是有条件的、相对的。任何现实存在的事物的矛盾都是</a:t>
            </a:r>
            <a:r>
              <a:rPr lang="zh-CN" altLang="en-US" sz="2800" b="1" noProof="1" smtClean="0">
                <a:solidFill>
                  <a:srgbClr val="C00000"/>
                </a:solidFill>
                <a:latin typeface="宋体" panose="02010600030101010101" pitchFamily="2" charset="-122"/>
                <a:cs typeface="宋体" pitchFamily="2" charset="-122"/>
                <a:sym typeface="+mn-ea"/>
              </a:rPr>
              <a:t>共性和个性的有机统一</a:t>
            </a:r>
            <a:r>
              <a:rPr lang="zh-CN" altLang="en-US" sz="2800" b="1" noProof="1" smtClean="0">
                <a:solidFill>
                  <a:srgbClr val="000000"/>
                </a:solidFill>
                <a:latin typeface="宋体" panose="02010600030101010101" pitchFamily="2" charset="-122"/>
                <a:cs typeface="宋体" pitchFamily="2" charset="-122"/>
                <a:sym typeface="+mn-ea"/>
              </a:rPr>
              <a:t>，共性寓于个性之中，没有离开个性的共性，也没有离开共性的个性。</a:t>
            </a:r>
            <a:r>
              <a:rPr lang="zh-CN" altLang="en-US" sz="2800" b="1" noProof="1" smtClean="0">
                <a:solidFill>
                  <a:srgbClr val="FFFFFF"/>
                </a:solidFill>
                <a:latin typeface="微软雅黑" pitchFamily="34" charset="-122"/>
                <a:ea typeface="微软雅黑" pitchFamily="34" charset="-122"/>
                <a:cs typeface="宋体" pitchFamily="2" charset="-122"/>
                <a:sym typeface="+mn-ea"/>
              </a:rPr>
              <a:t>。</a:t>
            </a:r>
            <a:endParaRPr lang="zh-CN" altLang="en-US" sz="2800" b="1" noProof="1" smtClean="0">
              <a:solidFill>
                <a:srgbClr val="000000"/>
              </a:solidFill>
              <a:latin typeface="微软雅黑" pitchFamily="34" charset="-122"/>
              <a:ea typeface="微软雅黑" pitchFamily="34" charset="-122"/>
              <a:cs typeface="黑体" pitchFamily="49" charset="-122"/>
            </a:endParaRPr>
          </a:p>
        </p:txBody>
      </p:sp>
    </p:spTree>
    <p:extLst>
      <p:ext uri="{BB962C8B-B14F-4D97-AF65-F5344CB8AC3E}">
        <p14:creationId xmlns:p14="http://schemas.microsoft.com/office/powerpoint/2010/main" val="2764656407"/>
      </p:ext>
    </p:extLst>
  </p:cSld>
  <p:clrMapOvr>
    <a:masterClrMapping/>
  </p:clrMapOvr>
  <p:transition spd="slow">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6888" y="503238"/>
            <a:ext cx="8316912" cy="5878512"/>
          </a:xfrm>
          <a:prstGeom prst="rect">
            <a:avLst/>
          </a:prstGeom>
          <a:noFill/>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1" fontAlgn="base" hangingPunct="1">
              <a:spcBef>
                <a:spcPct val="0"/>
              </a:spcBef>
              <a:spcAft>
                <a:spcPct val="0"/>
              </a:spcAft>
              <a:buFont typeface="Arial" pitchFamily="34" charset="0"/>
              <a:buNone/>
            </a:pPr>
            <a:r>
              <a:rPr lang="zh-CN" altLang="zh-CN" sz="3200" b="1" noProof="1" smtClean="0">
                <a:solidFill>
                  <a:srgbClr val="000000"/>
                </a:solidFill>
                <a:latin typeface="微软雅黑" pitchFamily="34" charset="-122"/>
                <a:ea typeface="微软雅黑" pitchFamily="34" charset="-122"/>
                <a:cs typeface="宋体" pitchFamily="2" charset="-122"/>
              </a:rPr>
              <a:t>11.量变和质变</a:t>
            </a:r>
            <a:r>
              <a:rPr lang="en-US" altLang="zh-CN" sz="3200" b="1" noProof="1" smtClean="0">
                <a:solidFill>
                  <a:srgbClr val="C47546"/>
                </a:solidFill>
                <a:latin typeface="微软雅黑" pitchFamily="34" charset="-122"/>
                <a:ea typeface="微软雅黑" pitchFamily="34" charset="-122"/>
                <a:cs typeface="宋体" pitchFamily="2" charset="-122"/>
                <a:sym typeface="+mn-ea"/>
              </a:rPr>
              <a:t>P.40-41</a:t>
            </a:r>
          </a:p>
          <a:p>
            <a:pPr algn="just" eaLnBrk="1" fontAlgn="base" hangingPunct="1">
              <a:spcBef>
                <a:spcPct val="0"/>
              </a:spcBef>
              <a:spcAft>
                <a:spcPct val="0"/>
              </a:spcAft>
              <a:buFont typeface="Arial" pitchFamily="34" charset="0"/>
              <a:buNone/>
            </a:pPr>
            <a:endParaRPr lang="en-US" altLang="en-US" sz="3200" b="1" noProof="1" smtClean="0">
              <a:solidFill>
                <a:srgbClr val="000000"/>
              </a:solidFill>
              <a:latin typeface="宋体" pitchFamily="2" charset="-122"/>
              <a:ea typeface="微软雅黑" pitchFamily="34" charset="-122"/>
              <a:cs typeface="宋体" pitchFamily="2" charset="-122"/>
            </a:endParaRPr>
          </a:p>
          <a:p>
            <a:pPr algn="just" eaLnBrk="1" fontAlgn="base" hangingPunct="1">
              <a:spcBef>
                <a:spcPct val="0"/>
              </a:spcBef>
              <a:spcAft>
                <a:spcPct val="0"/>
              </a:spcAft>
              <a:buFont typeface="Arial" pitchFamily="34" charset="0"/>
              <a:buNone/>
            </a:pPr>
            <a:r>
              <a:rPr lang="en-US" altLang="en-US" sz="3200" b="1" noProof="1" smtClean="0">
                <a:solidFill>
                  <a:srgbClr val="000000"/>
                </a:solidFill>
                <a:latin typeface="宋体" pitchFamily="2" charset="-122"/>
                <a:ea typeface="微软雅黑" pitchFamily="34" charset="-122"/>
                <a:cs typeface="宋体" pitchFamily="2" charset="-122"/>
              </a:rPr>
              <a:t>  </a:t>
            </a:r>
            <a:r>
              <a:rPr lang="zh-CN" altLang="en-US" sz="2800" b="1" noProof="1" smtClean="0">
                <a:solidFill>
                  <a:srgbClr val="000000"/>
                </a:solidFill>
                <a:latin typeface="宋体" pitchFamily="2" charset="-122"/>
                <a:cs typeface="宋体" pitchFamily="2" charset="-122"/>
              </a:rPr>
              <a:t>量变和质变是事物</a:t>
            </a:r>
            <a:r>
              <a:rPr lang="zh-CN" altLang="en-US" sz="2800" b="1" noProof="1" smtClean="0">
                <a:solidFill>
                  <a:srgbClr val="C00000"/>
                </a:solidFill>
                <a:latin typeface="宋体" pitchFamily="2" charset="-122"/>
                <a:cs typeface="宋体" pitchFamily="2" charset="-122"/>
              </a:rPr>
              <a:t>变化的</a:t>
            </a:r>
            <a:r>
              <a:rPr lang="zh-CN" altLang="en-US" sz="2800" b="1" noProof="1" smtClean="0">
                <a:solidFill>
                  <a:srgbClr val="000000"/>
                </a:solidFill>
                <a:latin typeface="宋体" pitchFamily="2" charset="-122"/>
                <a:cs typeface="宋体" pitchFamily="2" charset="-122"/>
              </a:rPr>
              <a:t>两种基本</a:t>
            </a:r>
            <a:r>
              <a:rPr lang="zh-CN" altLang="en-US" sz="2800" b="1" noProof="1" smtClean="0">
                <a:solidFill>
                  <a:srgbClr val="C00000"/>
                </a:solidFill>
                <a:latin typeface="宋体" pitchFamily="2" charset="-122"/>
                <a:cs typeface="宋体" pitchFamily="2" charset="-122"/>
              </a:rPr>
              <a:t>状态</a:t>
            </a:r>
            <a:r>
              <a:rPr lang="zh-CN" altLang="en-US" sz="2800" b="1" noProof="1" smtClean="0">
                <a:solidFill>
                  <a:srgbClr val="000000"/>
                </a:solidFill>
                <a:latin typeface="宋体" pitchFamily="2" charset="-122"/>
                <a:cs typeface="宋体" pitchFamily="2" charset="-122"/>
              </a:rPr>
              <a:t>和形式。</a:t>
            </a:r>
            <a:r>
              <a:rPr lang="zh-CN" altLang="zh-CN" sz="2800" b="1" noProof="1" smtClean="0">
                <a:solidFill>
                  <a:srgbClr val="000000"/>
                </a:solidFill>
                <a:latin typeface="宋体" pitchFamily="2" charset="-122"/>
                <a:cs typeface="宋体" pitchFamily="2" charset="-122"/>
              </a:rPr>
              <a:t>   </a:t>
            </a:r>
          </a:p>
          <a:p>
            <a:pPr algn="just" eaLnBrk="1" fontAlgn="base" hangingPunct="1">
              <a:spcBef>
                <a:spcPct val="0"/>
              </a:spcBef>
              <a:spcAft>
                <a:spcPct val="0"/>
              </a:spcAft>
              <a:buFont typeface="Arial" pitchFamily="34" charset="0"/>
              <a:buNone/>
            </a:pPr>
            <a:r>
              <a:rPr lang="zh-CN" altLang="zh-CN" sz="2800" b="1" noProof="1" smtClean="0">
                <a:solidFill>
                  <a:srgbClr val="000000"/>
                </a:solidFill>
                <a:latin typeface="宋体" pitchFamily="2" charset="-122"/>
                <a:cs typeface="宋体" pitchFamily="2" charset="-122"/>
              </a:rPr>
              <a:t>  </a:t>
            </a:r>
            <a:r>
              <a:rPr lang="zh-CN" altLang="en-US" sz="2800" b="1" noProof="1" smtClean="0">
                <a:solidFill>
                  <a:srgbClr val="C00000"/>
                </a:solidFill>
                <a:latin typeface="宋体" pitchFamily="2" charset="-122"/>
                <a:cs typeface="宋体" pitchFamily="2" charset="-122"/>
              </a:rPr>
              <a:t>量变是</a:t>
            </a:r>
            <a:r>
              <a:rPr lang="zh-CN" altLang="en-US" sz="2800" b="1" noProof="1" smtClean="0">
                <a:solidFill>
                  <a:srgbClr val="000000"/>
                </a:solidFill>
                <a:latin typeface="宋体" pitchFamily="2" charset="-122"/>
                <a:cs typeface="宋体" pitchFamily="2" charset="-122"/>
              </a:rPr>
              <a:t>事物数量的增减和组成要素排列次序的变动，是保持事物的质的稳定性的</a:t>
            </a:r>
            <a:r>
              <a:rPr lang="zh-CN" altLang="en-US" sz="2800" b="1" noProof="1" smtClean="0">
                <a:solidFill>
                  <a:srgbClr val="C00000"/>
                </a:solidFill>
                <a:latin typeface="宋体" pitchFamily="2" charset="-122"/>
                <a:cs typeface="宋体" pitchFamily="2" charset="-122"/>
              </a:rPr>
              <a:t>不显著变化</a:t>
            </a:r>
            <a:r>
              <a:rPr lang="zh-CN" altLang="en-US" sz="2800" b="1" noProof="1" smtClean="0">
                <a:solidFill>
                  <a:srgbClr val="000000"/>
                </a:solidFill>
                <a:latin typeface="宋体" pitchFamily="2" charset="-122"/>
                <a:cs typeface="宋体" pitchFamily="2" charset="-122"/>
              </a:rPr>
              <a:t>，体现事物发展渐进过程的连续性。</a:t>
            </a:r>
            <a:endParaRPr lang="zh-CN" altLang="zh-CN" sz="2800" b="1" noProof="1" smtClean="0">
              <a:solidFill>
                <a:srgbClr val="000000"/>
              </a:solidFill>
              <a:latin typeface="宋体" pitchFamily="2" charset="-122"/>
              <a:cs typeface="宋体" pitchFamily="2" charset="-122"/>
            </a:endParaRPr>
          </a:p>
          <a:p>
            <a:pPr algn="just" eaLnBrk="1" fontAlgn="base" hangingPunct="1">
              <a:spcBef>
                <a:spcPct val="0"/>
              </a:spcBef>
              <a:spcAft>
                <a:spcPct val="0"/>
              </a:spcAft>
              <a:buFont typeface="Arial" pitchFamily="34" charset="0"/>
              <a:buNone/>
            </a:pPr>
            <a:r>
              <a:rPr lang="zh-CN" altLang="zh-CN" sz="2800" b="1" noProof="1" smtClean="0">
                <a:solidFill>
                  <a:srgbClr val="000000"/>
                </a:solidFill>
                <a:latin typeface="宋体" pitchFamily="2" charset="-122"/>
                <a:cs typeface="宋体" pitchFamily="2" charset="-122"/>
              </a:rPr>
              <a:t>  </a:t>
            </a:r>
            <a:r>
              <a:rPr lang="zh-CN" altLang="en-US" sz="2800" b="1" noProof="1" smtClean="0">
                <a:solidFill>
                  <a:srgbClr val="C00000"/>
                </a:solidFill>
                <a:latin typeface="宋体" pitchFamily="2" charset="-122"/>
                <a:cs typeface="宋体" pitchFamily="2" charset="-122"/>
              </a:rPr>
              <a:t>质变是</a:t>
            </a:r>
            <a:r>
              <a:rPr lang="zh-CN" altLang="en-US" sz="2800" b="1" noProof="1" smtClean="0">
                <a:solidFill>
                  <a:srgbClr val="000000"/>
                </a:solidFill>
                <a:latin typeface="宋体" pitchFamily="2" charset="-122"/>
                <a:cs typeface="宋体" pitchFamily="2" charset="-122"/>
              </a:rPr>
              <a:t>事物性质的</a:t>
            </a:r>
            <a:r>
              <a:rPr lang="zh-CN" altLang="en-US" sz="2800" b="1" noProof="1" smtClean="0">
                <a:solidFill>
                  <a:srgbClr val="C00000"/>
                </a:solidFill>
                <a:latin typeface="宋体" pitchFamily="2" charset="-122"/>
                <a:cs typeface="宋体" pitchFamily="2" charset="-122"/>
              </a:rPr>
              <a:t>根本变化</a:t>
            </a:r>
            <a:r>
              <a:rPr lang="zh-CN" altLang="en-US" sz="2800" b="1" noProof="1" smtClean="0">
                <a:solidFill>
                  <a:srgbClr val="000000"/>
                </a:solidFill>
                <a:latin typeface="宋体" pitchFamily="2" charset="-122"/>
                <a:cs typeface="宋体" pitchFamily="2" charset="-122"/>
              </a:rPr>
              <a:t>，是事物由一种质态向另一种质态的飞跃，体现了事物发展渐进过程和连续性的中断。</a:t>
            </a:r>
            <a:endParaRPr lang="zh-CN" altLang="zh-CN" sz="2800" b="1" noProof="1" smtClean="0">
              <a:solidFill>
                <a:srgbClr val="000000"/>
              </a:solidFill>
              <a:latin typeface="宋体" pitchFamily="2" charset="-122"/>
              <a:cs typeface="宋体" pitchFamily="2" charset="-122"/>
            </a:endParaRPr>
          </a:p>
          <a:p>
            <a:pPr algn="just" eaLnBrk="1" fontAlgn="base" hangingPunct="1">
              <a:spcBef>
                <a:spcPct val="0"/>
              </a:spcBef>
              <a:spcAft>
                <a:spcPct val="0"/>
              </a:spcAft>
              <a:buFont typeface="Arial" pitchFamily="34" charset="0"/>
              <a:buNone/>
            </a:pPr>
            <a:r>
              <a:rPr lang="zh-CN" altLang="zh-CN" sz="2800" b="1" noProof="1" smtClean="0">
                <a:solidFill>
                  <a:srgbClr val="000000"/>
                </a:solidFill>
                <a:latin typeface="宋体" pitchFamily="2" charset="-122"/>
                <a:cs typeface="宋体" pitchFamily="2" charset="-122"/>
              </a:rPr>
              <a:t>  </a:t>
            </a:r>
            <a:r>
              <a:rPr lang="zh-CN" altLang="en-US" sz="2800" b="1" noProof="1" smtClean="0">
                <a:solidFill>
                  <a:srgbClr val="000000"/>
                </a:solidFill>
                <a:latin typeface="宋体" pitchFamily="2" charset="-122"/>
                <a:cs typeface="宋体" pitchFamily="2" charset="-122"/>
              </a:rPr>
              <a:t>量变和质变的</a:t>
            </a:r>
            <a:r>
              <a:rPr lang="zh-CN" altLang="en-US" sz="2800" b="1" noProof="1" smtClean="0">
                <a:solidFill>
                  <a:srgbClr val="C00000"/>
                </a:solidFill>
                <a:latin typeface="宋体" pitchFamily="2" charset="-122"/>
                <a:cs typeface="宋体" pitchFamily="2" charset="-122"/>
              </a:rPr>
              <a:t>辩证关系</a:t>
            </a:r>
            <a:r>
              <a:rPr lang="zh-CN" altLang="en-US" sz="2800" b="1" noProof="1" smtClean="0">
                <a:solidFill>
                  <a:srgbClr val="000000"/>
                </a:solidFill>
                <a:latin typeface="宋体" pitchFamily="2" charset="-122"/>
                <a:cs typeface="宋体" pitchFamily="2" charset="-122"/>
              </a:rPr>
              <a:t>是：</a:t>
            </a:r>
            <a:endParaRPr lang="zh-CN" altLang="zh-CN" sz="2800" b="1" noProof="1" smtClean="0">
              <a:solidFill>
                <a:srgbClr val="000000"/>
              </a:solidFill>
              <a:latin typeface="宋体" pitchFamily="2" charset="-122"/>
              <a:cs typeface="宋体" pitchFamily="2" charset="-122"/>
            </a:endParaRPr>
          </a:p>
          <a:p>
            <a:pPr algn="just" eaLnBrk="1" fontAlgn="base" hangingPunct="1">
              <a:spcBef>
                <a:spcPct val="0"/>
              </a:spcBef>
              <a:spcAft>
                <a:spcPct val="0"/>
              </a:spcAft>
              <a:buFont typeface="Arial" pitchFamily="34" charset="0"/>
              <a:buNone/>
            </a:pPr>
            <a:r>
              <a:rPr lang="zh-CN" altLang="en-US" sz="2800" b="1" noProof="1" smtClean="0">
                <a:solidFill>
                  <a:srgbClr val="000000"/>
                </a:solidFill>
                <a:latin typeface="宋体" pitchFamily="2" charset="-122"/>
                <a:cs typeface="宋体" pitchFamily="2" charset="-122"/>
              </a:rPr>
              <a:t>  第一，量变是质变的必要</a:t>
            </a:r>
            <a:r>
              <a:rPr lang="zh-CN" altLang="en-US" sz="2800" b="1" noProof="1" smtClean="0">
                <a:solidFill>
                  <a:srgbClr val="C00000"/>
                </a:solidFill>
                <a:latin typeface="宋体" pitchFamily="2" charset="-122"/>
                <a:cs typeface="宋体" pitchFamily="2" charset="-122"/>
              </a:rPr>
              <a:t>准备</a:t>
            </a:r>
            <a:r>
              <a:rPr lang="zh-CN" altLang="en-US" sz="2800" b="1" noProof="1" smtClean="0">
                <a:solidFill>
                  <a:srgbClr val="000000"/>
                </a:solidFill>
                <a:latin typeface="宋体" pitchFamily="2" charset="-122"/>
                <a:cs typeface="宋体" pitchFamily="2" charset="-122"/>
              </a:rPr>
              <a:t>。</a:t>
            </a:r>
            <a:endParaRPr lang="zh-CN" altLang="zh-CN" sz="2800" b="1" noProof="1" smtClean="0">
              <a:solidFill>
                <a:srgbClr val="000000"/>
              </a:solidFill>
              <a:latin typeface="宋体" pitchFamily="2" charset="-122"/>
              <a:cs typeface="宋体" pitchFamily="2" charset="-122"/>
            </a:endParaRPr>
          </a:p>
          <a:p>
            <a:pPr algn="just" eaLnBrk="1" fontAlgn="base" hangingPunct="1">
              <a:spcBef>
                <a:spcPct val="0"/>
              </a:spcBef>
              <a:spcAft>
                <a:spcPct val="0"/>
              </a:spcAft>
              <a:buFont typeface="Arial" pitchFamily="34" charset="0"/>
              <a:buNone/>
            </a:pPr>
            <a:r>
              <a:rPr lang="zh-CN" altLang="zh-CN" sz="2800" b="1" noProof="1" smtClean="0">
                <a:solidFill>
                  <a:srgbClr val="000000"/>
                </a:solidFill>
                <a:latin typeface="宋体" pitchFamily="2" charset="-122"/>
                <a:cs typeface="宋体" pitchFamily="2" charset="-122"/>
              </a:rPr>
              <a:t>  </a:t>
            </a:r>
            <a:r>
              <a:rPr lang="zh-CN" altLang="en-US" sz="2800" b="1" noProof="1" smtClean="0">
                <a:solidFill>
                  <a:srgbClr val="000000"/>
                </a:solidFill>
                <a:latin typeface="宋体" pitchFamily="2" charset="-122"/>
                <a:cs typeface="宋体" pitchFamily="2" charset="-122"/>
              </a:rPr>
              <a:t>第二，质变是量变的必然</a:t>
            </a:r>
            <a:r>
              <a:rPr lang="zh-CN" altLang="en-US" sz="2800" b="1" noProof="1" smtClean="0">
                <a:solidFill>
                  <a:srgbClr val="C00000"/>
                </a:solidFill>
                <a:latin typeface="宋体" pitchFamily="2" charset="-122"/>
                <a:cs typeface="宋体" pitchFamily="2" charset="-122"/>
              </a:rPr>
              <a:t>结果</a:t>
            </a:r>
            <a:r>
              <a:rPr lang="zh-CN" altLang="en-US" sz="2800" b="1" noProof="1" smtClean="0">
                <a:solidFill>
                  <a:srgbClr val="000000"/>
                </a:solidFill>
                <a:latin typeface="宋体" pitchFamily="2" charset="-122"/>
                <a:cs typeface="宋体" pitchFamily="2" charset="-122"/>
              </a:rPr>
              <a:t>。</a:t>
            </a:r>
            <a:endParaRPr lang="zh-CN" altLang="zh-CN" sz="2800" b="1" noProof="1" smtClean="0">
              <a:solidFill>
                <a:srgbClr val="000000"/>
              </a:solidFill>
              <a:latin typeface="宋体" pitchFamily="2" charset="-122"/>
              <a:cs typeface="宋体" pitchFamily="2" charset="-122"/>
            </a:endParaRPr>
          </a:p>
          <a:p>
            <a:pPr algn="just" eaLnBrk="1" fontAlgn="base" hangingPunct="1">
              <a:spcBef>
                <a:spcPct val="0"/>
              </a:spcBef>
              <a:spcAft>
                <a:spcPct val="0"/>
              </a:spcAft>
              <a:buFont typeface="Arial" pitchFamily="34" charset="0"/>
              <a:buNone/>
            </a:pPr>
            <a:r>
              <a:rPr lang="zh-CN" altLang="zh-CN" sz="2800" b="1" noProof="1" smtClean="0">
                <a:solidFill>
                  <a:srgbClr val="000000"/>
                </a:solidFill>
                <a:latin typeface="宋体" pitchFamily="2" charset="-122"/>
                <a:cs typeface="宋体" pitchFamily="2" charset="-122"/>
              </a:rPr>
              <a:t>  </a:t>
            </a:r>
            <a:r>
              <a:rPr lang="zh-CN" altLang="en-US" sz="2800" b="1" noProof="1" smtClean="0">
                <a:solidFill>
                  <a:srgbClr val="000000"/>
                </a:solidFill>
                <a:latin typeface="宋体" pitchFamily="2" charset="-122"/>
                <a:cs typeface="宋体" pitchFamily="2" charset="-122"/>
              </a:rPr>
              <a:t>第三，量变和质变是相互</a:t>
            </a:r>
            <a:r>
              <a:rPr lang="zh-CN" altLang="en-US" sz="2800" b="1" noProof="1" smtClean="0">
                <a:solidFill>
                  <a:srgbClr val="C00000"/>
                </a:solidFill>
                <a:latin typeface="宋体" pitchFamily="2" charset="-122"/>
                <a:cs typeface="宋体" pitchFamily="2" charset="-122"/>
              </a:rPr>
              <a:t>渗透</a:t>
            </a:r>
            <a:r>
              <a:rPr lang="zh-CN" altLang="en-US" sz="2800" b="1" noProof="1" smtClean="0">
                <a:solidFill>
                  <a:srgbClr val="000000"/>
                </a:solidFill>
                <a:latin typeface="宋体" pitchFamily="2" charset="-122"/>
                <a:cs typeface="宋体" pitchFamily="2" charset="-122"/>
              </a:rPr>
              <a:t>的。</a:t>
            </a:r>
          </a:p>
        </p:txBody>
      </p:sp>
    </p:spTree>
    <p:extLst>
      <p:ext uri="{BB962C8B-B14F-4D97-AF65-F5344CB8AC3E}">
        <p14:creationId xmlns:p14="http://schemas.microsoft.com/office/powerpoint/2010/main" val="2540484205"/>
      </p:ext>
    </p:extLst>
  </p:cSld>
  <p:clrMapOvr>
    <a:masterClrMapping/>
  </p:clrMapOvr>
  <p:transition spd="slow">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框 1"/>
          <p:cNvSpPr txBox="1">
            <a:spLocks noChangeArrowheads="1"/>
          </p:cNvSpPr>
          <p:nvPr/>
        </p:nvSpPr>
        <p:spPr bwMode="auto">
          <a:xfrm>
            <a:off x="414338" y="549275"/>
            <a:ext cx="8316912"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eaLnBrk="1" fontAlgn="base" hangingPunct="1">
              <a:spcBef>
                <a:spcPct val="0"/>
              </a:spcBef>
              <a:spcAft>
                <a:spcPct val="0"/>
              </a:spcAft>
              <a:buClrTx/>
              <a:buSzTx/>
              <a:buFont typeface="Arial" pitchFamily="34" charset="0"/>
              <a:buNone/>
              <a:defRPr/>
            </a:pPr>
            <a:r>
              <a:rPr lang="zh-CN" altLang="zh-CN" b="1" noProof="1" smtClean="0">
                <a:solidFill>
                  <a:srgbClr val="000000"/>
                </a:solidFill>
                <a:latin typeface="微软雅黑"/>
                <a:ea typeface="微软雅黑"/>
              </a:rPr>
              <a:t>12.</a:t>
            </a:r>
            <a:r>
              <a:rPr lang="zh-CN" altLang="en-US" b="1" noProof="1" smtClean="0">
                <a:solidFill>
                  <a:srgbClr val="000000"/>
                </a:solidFill>
                <a:latin typeface="微软雅黑"/>
                <a:ea typeface="微软雅黑"/>
              </a:rPr>
              <a:t>辩证的否定</a:t>
            </a:r>
            <a:r>
              <a:rPr lang="en-US" altLang="zh-CN" b="1" noProof="1" smtClean="0">
                <a:solidFill>
                  <a:srgbClr val="C47546"/>
                </a:solidFill>
                <a:latin typeface="微软雅黑"/>
                <a:ea typeface="微软雅黑"/>
                <a:sym typeface="+mn-ea"/>
              </a:rPr>
              <a:t>P.41-42</a:t>
            </a:r>
          </a:p>
          <a:p>
            <a:pPr algn="just" eaLnBrk="1" fontAlgn="base" hangingPunct="1">
              <a:spcBef>
                <a:spcPct val="0"/>
              </a:spcBef>
              <a:spcAft>
                <a:spcPct val="0"/>
              </a:spcAft>
              <a:buClrTx/>
              <a:buSzTx/>
              <a:buFont typeface="Arial" pitchFamily="34" charset="0"/>
              <a:buNone/>
              <a:defRPr/>
            </a:pPr>
            <a:endParaRPr lang="en-US" altLang="en-US" b="1" noProof="1" smtClean="0">
              <a:solidFill>
                <a:srgbClr val="000000"/>
              </a:solidFill>
              <a:latin typeface="宋体" pitchFamily="2" charset="-122"/>
              <a:ea typeface="宋体" pitchFamily="2" charset="-122"/>
            </a:endParaRPr>
          </a:p>
          <a:p>
            <a:pPr algn="just" eaLnBrk="1" fontAlgn="base" hangingPunct="1">
              <a:spcBef>
                <a:spcPct val="0"/>
              </a:spcBef>
              <a:spcAft>
                <a:spcPct val="0"/>
              </a:spcAft>
              <a:buClrTx/>
              <a:buSzTx/>
              <a:buFont typeface="Arial" pitchFamily="34" charset="0"/>
              <a:buNone/>
              <a:defRPr/>
            </a:pPr>
            <a:r>
              <a:rPr lang="en-US" altLang="en-US" b="1" noProof="1" smtClean="0">
                <a:solidFill>
                  <a:srgbClr val="000000"/>
                </a:solidFill>
                <a:latin typeface="宋体" pitchFamily="2" charset="-122"/>
                <a:ea typeface="宋体" pitchFamily="2" charset="-122"/>
              </a:rPr>
              <a:t>  </a:t>
            </a:r>
            <a:r>
              <a:rPr lang="zh-CN" altLang="en-US" b="1" noProof="1" smtClean="0">
                <a:solidFill>
                  <a:srgbClr val="000000"/>
                </a:solidFill>
                <a:latin typeface="宋体" pitchFamily="2" charset="-122"/>
                <a:ea typeface="宋体" pitchFamily="2" charset="-122"/>
              </a:rPr>
              <a:t>辩证否定观的基本</a:t>
            </a:r>
            <a:r>
              <a:rPr lang="zh-CN" altLang="en-US" b="1" noProof="1" smtClean="0">
                <a:solidFill>
                  <a:srgbClr val="C00000"/>
                </a:solidFill>
                <a:latin typeface="宋体" pitchFamily="2" charset="-122"/>
                <a:ea typeface="宋体" pitchFamily="2" charset="-122"/>
              </a:rPr>
              <a:t>内容</a:t>
            </a:r>
            <a:r>
              <a:rPr lang="zh-CN" altLang="en-US" b="1" noProof="1" smtClean="0">
                <a:solidFill>
                  <a:srgbClr val="000000"/>
                </a:solidFill>
                <a:latin typeface="宋体" pitchFamily="2" charset="-122"/>
                <a:ea typeface="宋体" pitchFamily="2" charset="-122"/>
              </a:rPr>
              <a:t>是：</a:t>
            </a:r>
            <a:endParaRPr lang="en-US" altLang="zh-CN" b="1" noProof="1" smtClean="0">
              <a:solidFill>
                <a:srgbClr val="000000"/>
              </a:solidFill>
              <a:latin typeface="宋体" pitchFamily="2" charset="-122"/>
              <a:ea typeface="宋体" pitchFamily="2" charset="-122"/>
            </a:endParaRPr>
          </a:p>
          <a:p>
            <a:pPr algn="just" eaLnBrk="1" fontAlgn="base" hangingPunct="1">
              <a:spcBef>
                <a:spcPct val="0"/>
              </a:spcBef>
              <a:spcAft>
                <a:spcPct val="0"/>
              </a:spcAft>
              <a:buClrTx/>
              <a:buSzTx/>
              <a:buFont typeface="Arial" pitchFamily="34" charset="0"/>
              <a:buNone/>
              <a:defRPr/>
            </a:pPr>
            <a:r>
              <a:rPr lang="en-US" altLang="zh-CN" b="1" noProof="1" smtClean="0">
                <a:solidFill>
                  <a:srgbClr val="000000"/>
                </a:solidFill>
                <a:latin typeface="宋体" pitchFamily="2" charset="-122"/>
                <a:ea typeface="宋体" pitchFamily="2" charset="-122"/>
              </a:rPr>
              <a:t>  </a:t>
            </a:r>
            <a:r>
              <a:rPr lang="zh-CN" altLang="en-US" b="1" noProof="1" smtClean="0">
                <a:solidFill>
                  <a:srgbClr val="000000"/>
                </a:solidFill>
                <a:latin typeface="宋体" pitchFamily="2" charset="-122"/>
                <a:ea typeface="宋体" pitchFamily="2" charset="-122"/>
              </a:rPr>
              <a:t>第一，否定是事物的</a:t>
            </a:r>
            <a:r>
              <a:rPr lang="zh-CN" altLang="en-US" b="1" noProof="1" smtClean="0">
                <a:solidFill>
                  <a:srgbClr val="C00000"/>
                </a:solidFill>
                <a:latin typeface="宋体" pitchFamily="2" charset="-122"/>
                <a:ea typeface="宋体" pitchFamily="2" charset="-122"/>
              </a:rPr>
              <a:t>自我否定</a:t>
            </a:r>
            <a:r>
              <a:rPr lang="zh-CN" altLang="en-US" b="1" noProof="1" smtClean="0">
                <a:solidFill>
                  <a:srgbClr val="000000"/>
                </a:solidFill>
                <a:latin typeface="宋体" pitchFamily="2" charset="-122"/>
                <a:ea typeface="宋体" pitchFamily="2" charset="-122"/>
              </a:rPr>
              <a:t>，是事物内部矛盾运动的结果。</a:t>
            </a:r>
            <a:endParaRPr lang="en-US" altLang="zh-CN" b="1" noProof="1" smtClean="0">
              <a:solidFill>
                <a:srgbClr val="000000"/>
              </a:solidFill>
              <a:latin typeface="宋体" pitchFamily="2" charset="-122"/>
              <a:ea typeface="宋体" pitchFamily="2" charset="-122"/>
            </a:endParaRPr>
          </a:p>
          <a:p>
            <a:pPr algn="just" eaLnBrk="1" fontAlgn="base" hangingPunct="1">
              <a:spcBef>
                <a:spcPct val="0"/>
              </a:spcBef>
              <a:spcAft>
                <a:spcPct val="0"/>
              </a:spcAft>
              <a:buClrTx/>
              <a:buSzTx/>
              <a:buFont typeface="Arial" pitchFamily="34" charset="0"/>
              <a:buNone/>
              <a:defRPr/>
            </a:pPr>
            <a:r>
              <a:rPr lang="en-US" altLang="zh-CN" b="1" noProof="1" smtClean="0">
                <a:solidFill>
                  <a:srgbClr val="000000"/>
                </a:solidFill>
                <a:latin typeface="宋体" pitchFamily="2" charset="-122"/>
                <a:ea typeface="宋体" pitchFamily="2" charset="-122"/>
              </a:rPr>
              <a:t>  </a:t>
            </a:r>
            <a:r>
              <a:rPr lang="zh-CN" altLang="en-US" b="1" noProof="1" smtClean="0">
                <a:solidFill>
                  <a:srgbClr val="000000"/>
                </a:solidFill>
                <a:latin typeface="宋体" pitchFamily="2" charset="-122"/>
                <a:ea typeface="宋体" pitchFamily="2" charset="-122"/>
              </a:rPr>
              <a:t>第二，否定是事物</a:t>
            </a:r>
            <a:r>
              <a:rPr lang="zh-CN" altLang="en-US" b="1" noProof="1" smtClean="0">
                <a:solidFill>
                  <a:srgbClr val="C00000"/>
                </a:solidFill>
                <a:latin typeface="宋体" pitchFamily="2" charset="-122"/>
                <a:ea typeface="宋体" pitchFamily="2" charset="-122"/>
              </a:rPr>
              <a:t>发展的环节</a:t>
            </a:r>
            <a:r>
              <a:rPr lang="zh-CN" altLang="en-US" b="1" noProof="1" smtClean="0">
                <a:solidFill>
                  <a:srgbClr val="000000"/>
                </a:solidFill>
                <a:latin typeface="宋体" pitchFamily="2" charset="-122"/>
                <a:ea typeface="宋体" pitchFamily="2" charset="-122"/>
              </a:rPr>
              <a:t>，是旧事物向新事物的转变，是从旧质到新质的飞跃。  </a:t>
            </a:r>
            <a:endParaRPr lang="en-US" altLang="zh-CN" b="1" noProof="1" smtClean="0">
              <a:solidFill>
                <a:srgbClr val="000000"/>
              </a:solidFill>
              <a:latin typeface="宋体" pitchFamily="2" charset="-122"/>
              <a:ea typeface="宋体" pitchFamily="2" charset="-122"/>
            </a:endParaRPr>
          </a:p>
          <a:p>
            <a:pPr algn="just" eaLnBrk="1" fontAlgn="base" hangingPunct="1">
              <a:spcBef>
                <a:spcPct val="0"/>
              </a:spcBef>
              <a:spcAft>
                <a:spcPct val="0"/>
              </a:spcAft>
              <a:buClrTx/>
              <a:buSzTx/>
              <a:buFont typeface="Arial" pitchFamily="34" charset="0"/>
              <a:buNone/>
              <a:defRPr/>
            </a:pPr>
            <a:r>
              <a:rPr lang="en-US" altLang="zh-CN" b="1" noProof="1" smtClean="0">
                <a:solidFill>
                  <a:srgbClr val="000000"/>
                </a:solidFill>
                <a:latin typeface="宋体" pitchFamily="2" charset="-122"/>
                <a:ea typeface="宋体" pitchFamily="2" charset="-122"/>
              </a:rPr>
              <a:t>  </a:t>
            </a:r>
            <a:r>
              <a:rPr lang="zh-CN" altLang="en-US" b="1" noProof="1" smtClean="0">
                <a:solidFill>
                  <a:srgbClr val="000000"/>
                </a:solidFill>
                <a:latin typeface="宋体" pitchFamily="2" charset="-122"/>
                <a:ea typeface="宋体" pitchFamily="2" charset="-122"/>
              </a:rPr>
              <a:t>第三，否定是新旧事物</a:t>
            </a:r>
            <a:r>
              <a:rPr lang="zh-CN" altLang="en-US" b="1" noProof="1" smtClean="0">
                <a:solidFill>
                  <a:srgbClr val="C00000"/>
                </a:solidFill>
                <a:latin typeface="宋体" pitchFamily="2" charset="-122"/>
                <a:ea typeface="宋体" pitchFamily="2" charset="-122"/>
              </a:rPr>
              <a:t>联系的环节</a:t>
            </a:r>
            <a:r>
              <a:rPr lang="zh-CN" altLang="en-US" b="1" noProof="1" smtClean="0">
                <a:solidFill>
                  <a:srgbClr val="000000"/>
                </a:solidFill>
                <a:latin typeface="宋体" pitchFamily="2" charset="-122"/>
                <a:ea typeface="宋体" pitchFamily="2" charset="-122"/>
              </a:rPr>
              <a:t>，新事物孕育产生于旧事物，新旧事物是通过否定环节联系起来的。</a:t>
            </a:r>
            <a:endParaRPr lang="en-US" altLang="zh-CN" b="1" noProof="1" smtClean="0">
              <a:solidFill>
                <a:srgbClr val="000000"/>
              </a:solidFill>
              <a:latin typeface="宋体" pitchFamily="2" charset="-122"/>
              <a:ea typeface="宋体" pitchFamily="2" charset="-122"/>
            </a:endParaRPr>
          </a:p>
          <a:p>
            <a:pPr algn="just" eaLnBrk="1" fontAlgn="base" hangingPunct="1">
              <a:spcBef>
                <a:spcPct val="0"/>
              </a:spcBef>
              <a:spcAft>
                <a:spcPct val="0"/>
              </a:spcAft>
              <a:buClrTx/>
              <a:buSzTx/>
              <a:buFont typeface="Arial" pitchFamily="34" charset="0"/>
              <a:buNone/>
              <a:defRPr/>
            </a:pPr>
            <a:r>
              <a:rPr lang="en-US" altLang="zh-CN" b="1" noProof="1" smtClean="0">
                <a:solidFill>
                  <a:srgbClr val="000000"/>
                </a:solidFill>
                <a:latin typeface="宋体" pitchFamily="2" charset="-122"/>
                <a:ea typeface="宋体" pitchFamily="2" charset="-122"/>
              </a:rPr>
              <a:t>  </a:t>
            </a:r>
            <a:r>
              <a:rPr lang="zh-CN" altLang="en-US" b="1" noProof="1" smtClean="0">
                <a:solidFill>
                  <a:srgbClr val="000000"/>
                </a:solidFill>
                <a:latin typeface="宋体" pitchFamily="2" charset="-122"/>
                <a:ea typeface="宋体" pitchFamily="2" charset="-122"/>
              </a:rPr>
              <a:t>第四，辩证否定的实质是</a:t>
            </a:r>
            <a:r>
              <a:rPr lang="zh-CN" altLang="zh-CN" b="1" noProof="1" smtClean="0">
                <a:solidFill>
                  <a:srgbClr val="C00000"/>
                </a:solidFill>
                <a:latin typeface="宋体" pitchFamily="2" charset="-122"/>
                <a:ea typeface="宋体" pitchFamily="2" charset="-122"/>
              </a:rPr>
              <a:t>“</a:t>
            </a:r>
            <a:r>
              <a:rPr lang="zh-CN" altLang="en-US" b="1" noProof="1" smtClean="0">
                <a:solidFill>
                  <a:srgbClr val="C00000"/>
                </a:solidFill>
                <a:latin typeface="宋体" pitchFamily="2" charset="-122"/>
                <a:ea typeface="宋体" pitchFamily="2" charset="-122"/>
              </a:rPr>
              <a:t>扬弃</a:t>
            </a:r>
            <a:r>
              <a:rPr lang="zh-CN" altLang="zh-CN" b="1" noProof="1" smtClean="0">
                <a:solidFill>
                  <a:srgbClr val="C00000"/>
                </a:solidFill>
                <a:latin typeface="宋体" pitchFamily="2" charset="-122"/>
                <a:ea typeface="宋体" pitchFamily="2" charset="-122"/>
              </a:rPr>
              <a:t>”</a:t>
            </a:r>
            <a:r>
              <a:rPr lang="zh-CN" altLang="en-US" b="1" noProof="1" smtClean="0">
                <a:solidFill>
                  <a:srgbClr val="000000"/>
                </a:solidFill>
                <a:latin typeface="宋体" pitchFamily="2" charset="-122"/>
                <a:ea typeface="宋体" pitchFamily="2" charset="-122"/>
              </a:rPr>
              <a:t>。</a:t>
            </a:r>
          </a:p>
          <a:p>
            <a:pPr algn="just" eaLnBrk="1" fontAlgn="base" hangingPunct="1">
              <a:spcBef>
                <a:spcPct val="0"/>
              </a:spcBef>
              <a:spcAft>
                <a:spcPct val="0"/>
              </a:spcAft>
              <a:buClrTx/>
              <a:buSzTx/>
              <a:buFont typeface="Arial" pitchFamily="34" charset="0"/>
              <a:buNone/>
              <a:defRPr/>
            </a:pPr>
            <a:endParaRPr lang="zh-CN" altLang="en-US" b="1" noProof="1" smtClean="0">
              <a:solidFill>
                <a:srgbClr val="000000"/>
              </a:solidFill>
              <a:latin typeface="宋体" pitchFamily="2" charset="-122"/>
              <a:ea typeface="宋体" pitchFamily="2" charset="-122"/>
            </a:endParaRPr>
          </a:p>
        </p:txBody>
      </p:sp>
    </p:spTree>
    <p:extLst>
      <p:ext uri="{BB962C8B-B14F-4D97-AF65-F5344CB8AC3E}">
        <p14:creationId xmlns:p14="http://schemas.microsoft.com/office/powerpoint/2010/main" val="3162162316"/>
      </p:ext>
    </p:extLst>
  </p:cSld>
  <p:clrMapOvr>
    <a:masterClrMapping/>
  </p:clrMapOvr>
  <p:transition spd="slow">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750" y="598488"/>
            <a:ext cx="7796213" cy="3046412"/>
          </a:xfrm>
          <a:prstGeom prst="rect">
            <a:avLst/>
          </a:prstGeom>
        </p:spPr>
        <p:txBody>
          <a:bodyPr>
            <a:spAutoFit/>
          </a:bodyPr>
          <a:lstStyle/>
          <a:p>
            <a:pPr algn="just" fontAlgn="base">
              <a:spcBef>
                <a:spcPct val="0"/>
              </a:spcBef>
              <a:spcAft>
                <a:spcPct val="0"/>
              </a:spcAft>
              <a:buFont typeface="Arial" pitchFamily="34" charset="0"/>
              <a:buNone/>
              <a:defRPr/>
            </a:pPr>
            <a:r>
              <a:rPr lang="zh-CN" altLang="zh-CN" sz="3200" b="1" noProof="1">
                <a:solidFill>
                  <a:srgbClr val="000000"/>
                </a:solidFill>
                <a:latin typeface="微软雅黑"/>
                <a:ea typeface="微软雅黑"/>
                <a:sym typeface="+mn-ea"/>
              </a:rPr>
              <a:t>13.</a:t>
            </a:r>
            <a:r>
              <a:rPr lang="zh-CN" altLang="en-US" sz="3200" b="1" noProof="1">
                <a:solidFill>
                  <a:srgbClr val="000000"/>
                </a:solidFill>
                <a:latin typeface="微软雅黑"/>
                <a:ea typeface="微软雅黑"/>
                <a:sym typeface="+mn-ea"/>
              </a:rPr>
              <a:t>辩证思维方法</a:t>
            </a:r>
            <a:r>
              <a:rPr lang="en-US" altLang="zh-CN" sz="3200" b="1" noProof="1">
                <a:solidFill>
                  <a:srgbClr val="C47546"/>
                </a:solidFill>
                <a:latin typeface="微软雅黑"/>
                <a:ea typeface="微软雅黑"/>
                <a:sym typeface="+mn-ea"/>
              </a:rPr>
              <a:t>P.46-48</a:t>
            </a:r>
          </a:p>
          <a:p>
            <a:pPr algn="just" fontAlgn="base">
              <a:spcBef>
                <a:spcPct val="0"/>
              </a:spcBef>
              <a:spcAft>
                <a:spcPct val="0"/>
              </a:spcAft>
              <a:buFont typeface="Arial" pitchFamily="34" charset="0"/>
              <a:buNone/>
              <a:defRPr/>
            </a:pPr>
            <a:endParaRPr lang="en-US" altLang="en-US" sz="3200" b="1" noProof="1">
              <a:solidFill>
                <a:srgbClr val="000000"/>
              </a:solidFill>
              <a:latin typeface="黑体" pitchFamily="49" charset="-122"/>
              <a:ea typeface="宋体" pitchFamily="2" charset="-122"/>
            </a:endParaRPr>
          </a:p>
          <a:p>
            <a:pPr algn="just" fontAlgn="base">
              <a:spcBef>
                <a:spcPct val="0"/>
              </a:spcBef>
              <a:spcAft>
                <a:spcPct val="0"/>
              </a:spcAft>
              <a:buFont typeface="Arial" pitchFamily="34" charset="0"/>
              <a:buNone/>
              <a:defRPr/>
            </a:pPr>
            <a:r>
              <a:rPr lang="en-US" altLang="zh-CN" sz="3200" b="1" noProof="1">
                <a:solidFill>
                  <a:srgbClr val="000000"/>
                </a:solidFill>
                <a:latin typeface="黑体" pitchFamily="49" charset="-122"/>
                <a:ea typeface="宋体" pitchFamily="2" charset="-122"/>
                <a:sym typeface="+mn-ea"/>
              </a:rPr>
              <a:t>  </a:t>
            </a:r>
            <a:r>
              <a:rPr lang="zh-CN" altLang="en-US" sz="3200" b="1" noProof="1">
                <a:solidFill>
                  <a:srgbClr val="000000"/>
                </a:solidFill>
                <a:latin typeface="黑体" pitchFamily="49" charset="-122"/>
                <a:ea typeface="宋体" pitchFamily="2" charset="-122"/>
                <a:sym typeface="+mn-ea"/>
              </a:rPr>
              <a:t>辩证思维方法</a:t>
            </a:r>
            <a:r>
              <a:rPr lang="zh-CN" altLang="en-US" sz="3200" b="1" noProof="1">
                <a:solidFill>
                  <a:srgbClr val="C00000"/>
                </a:solidFill>
                <a:latin typeface="黑体" pitchFamily="49" charset="-122"/>
                <a:ea typeface="宋体" pitchFamily="2" charset="-122"/>
                <a:sym typeface="+mn-ea"/>
              </a:rPr>
              <a:t>是</a:t>
            </a:r>
            <a:r>
              <a:rPr lang="zh-CN" altLang="en-US" sz="3200" b="1" noProof="1">
                <a:solidFill>
                  <a:srgbClr val="000000"/>
                </a:solidFill>
                <a:latin typeface="黑体" pitchFamily="49" charset="-122"/>
                <a:ea typeface="宋体" pitchFamily="2" charset="-122"/>
                <a:sym typeface="+mn-ea"/>
              </a:rPr>
              <a:t>人们正确进行理性思维的方法。</a:t>
            </a:r>
            <a:endParaRPr lang="en-US" altLang="zh-CN" sz="3200" b="1" noProof="1">
              <a:solidFill>
                <a:srgbClr val="000000"/>
              </a:solidFill>
              <a:latin typeface="黑体" pitchFamily="49" charset="-122"/>
              <a:ea typeface="宋体" pitchFamily="2" charset="-122"/>
              <a:sym typeface="+mn-ea"/>
            </a:endParaRPr>
          </a:p>
          <a:p>
            <a:pPr algn="just" fontAlgn="base">
              <a:spcBef>
                <a:spcPct val="0"/>
              </a:spcBef>
              <a:spcAft>
                <a:spcPct val="0"/>
              </a:spcAft>
              <a:buFont typeface="Arial" pitchFamily="34" charset="0"/>
              <a:buNone/>
              <a:defRPr/>
            </a:pPr>
            <a:r>
              <a:rPr lang="en-US" altLang="zh-CN" sz="3200" b="1" noProof="1">
                <a:solidFill>
                  <a:srgbClr val="000000"/>
                </a:solidFill>
                <a:latin typeface="黑体" pitchFamily="49" charset="-122"/>
                <a:ea typeface="宋体" pitchFamily="2" charset="-122"/>
                <a:sym typeface="+mn-ea"/>
              </a:rPr>
              <a:t>  </a:t>
            </a:r>
            <a:r>
              <a:rPr lang="zh-CN" altLang="en-US" sz="3200" b="1" noProof="1">
                <a:solidFill>
                  <a:srgbClr val="000000"/>
                </a:solidFill>
                <a:latin typeface="黑体" pitchFamily="49" charset="-122"/>
                <a:ea typeface="宋体" pitchFamily="2" charset="-122"/>
                <a:sym typeface="+mn-ea"/>
              </a:rPr>
              <a:t>主要</a:t>
            </a:r>
            <a:r>
              <a:rPr lang="zh-CN" altLang="en-US" sz="3200" b="1" noProof="1">
                <a:solidFill>
                  <a:srgbClr val="C00000"/>
                </a:solidFill>
                <a:latin typeface="黑体" pitchFamily="49" charset="-122"/>
                <a:ea typeface="宋体" pitchFamily="2" charset="-122"/>
                <a:sym typeface="+mn-ea"/>
              </a:rPr>
              <a:t>有</a:t>
            </a:r>
            <a:r>
              <a:rPr lang="zh-CN" altLang="en-US" sz="3200" b="1" noProof="1">
                <a:solidFill>
                  <a:srgbClr val="000000"/>
                </a:solidFill>
                <a:latin typeface="黑体" pitchFamily="49" charset="-122"/>
                <a:ea typeface="宋体" pitchFamily="2" charset="-122"/>
                <a:sym typeface="+mn-ea"/>
              </a:rPr>
              <a:t>：归纳与演绎、分析和综合、抽象与具体、逻辑与历史相统一等。</a:t>
            </a:r>
            <a:endParaRPr lang="zh-CN" altLang="en-US" sz="3200" b="1" noProof="1">
              <a:solidFill>
                <a:srgbClr val="000000"/>
              </a:solidFill>
              <a:latin typeface="宋体" pitchFamily="2" charset="-122"/>
              <a:ea typeface="宋体" pitchFamily="2" charset="-122"/>
            </a:endParaRPr>
          </a:p>
        </p:txBody>
      </p:sp>
    </p:spTree>
    <p:extLst>
      <p:ext uri="{BB962C8B-B14F-4D97-AF65-F5344CB8AC3E}">
        <p14:creationId xmlns:p14="http://schemas.microsoft.com/office/powerpoint/2010/main" val="908004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内容占位符 2"/>
          <p:cNvSpPr>
            <a:spLocks noGrp="1" noChangeArrowheads="1"/>
          </p:cNvSpPr>
          <p:nvPr>
            <p:ph idx="4294967295"/>
          </p:nvPr>
        </p:nvSpPr>
        <p:spPr>
          <a:xfrm>
            <a:off x="539750" y="1484313"/>
            <a:ext cx="8020050" cy="4564062"/>
          </a:xfrm>
        </p:spPr>
        <p:txBody>
          <a:bodyPr lIns="68580" tIns="34290" rIns="68580" bIns="34290"/>
          <a:lstStyle/>
          <a:p>
            <a:pPr algn="just">
              <a:spcBef>
                <a:spcPct val="0"/>
              </a:spcBef>
              <a:buFont typeface="Wingdings 2" pitchFamily="18" charset="2"/>
              <a:buNone/>
            </a:pPr>
            <a:r>
              <a:rPr lang="en-US" altLang="zh-CN" b="1" smtClean="0">
                <a:solidFill>
                  <a:schemeClr val="tx2"/>
                </a:solidFill>
                <a:latin typeface="宋体" pitchFamily="2" charset="-122"/>
                <a:ea typeface="宋体" pitchFamily="2" charset="-122"/>
              </a:rPr>
              <a:t>1</a:t>
            </a:r>
            <a:r>
              <a:rPr lang="zh-CN" altLang="en-US" b="1" smtClean="0">
                <a:solidFill>
                  <a:schemeClr val="tx2"/>
                </a:solidFill>
                <a:latin typeface="宋体" pitchFamily="2" charset="-122"/>
                <a:ea typeface="宋体" pitchFamily="2" charset="-122"/>
              </a:rPr>
              <a:t>、</a:t>
            </a:r>
            <a:r>
              <a:rPr lang="en-US" altLang="zh-CN" b="1" smtClean="0">
                <a:solidFill>
                  <a:schemeClr val="tx2"/>
                </a:solidFill>
                <a:latin typeface="宋体" pitchFamily="2" charset="-122"/>
                <a:ea typeface="宋体" pitchFamily="2" charset="-122"/>
              </a:rPr>
              <a:t>实践</a:t>
            </a:r>
            <a:r>
              <a:rPr lang="zh-CN" altLang="en-US" b="1" smtClean="0">
                <a:solidFill>
                  <a:schemeClr val="tx2"/>
                </a:solidFill>
                <a:latin typeface="宋体" pitchFamily="2" charset="-122"/>
                <a:ea typeface="宋体" pitchFamily="2" charset="-122"/>
              </a:rPr>
              <a:t>与认识</a:t>
            </a:r>
            <a:r>
              <a:rPr lang="en-US" altLang="zh-CN" b="1" smtClean="0">
                <a:solidFill>
                  <a:schemeClr val="accent2"/>
                </a:solidFill>
                <a:latin typeface="宋体" pitchFamily="2" charset="-122"/>
                <a:ea typeface="宋体" pitchFamily="2" charset="-122"/>
              </a:rPr>
              <a:t>P.56-62</a:t>
            </a:r>
            <a:endParaRPr lang="en-US" altLang="zh-CN" b="1" smtClean="0">
              <a:solidFill>
                <a:schemeClr val="tx2"/>
              </a:solidFill>
              <a:latin typeface="宋体" pitchFamily="2" charset="-122"/>
              <a:ea typeface="宋体" pitchFamily="2" charset="-122"/>
            </a:endParaRPr>
          </a:p>
          <a:p>
            <a:pPr algn="just">
              <a:spcBef>
                <a:spcPct val="0"/>
              </a:spcBef>
              <a:buFont typeface="Wingdings 2" pitchFamily="18" charset="2"/>
              <a:buNone/>
            </a:pPr>
            <a:r>
              <a:rPr lang="en-US" altLang="zh-CN" b="1" smtClean="0">
                <a:solidFill>
                  <a:schemeClr val="tx2"/>
                </a:solidFill>
                <a:latin typeface="宋体" pitchFamily="2" charset="-122"/>
                <a:ea typeface="宋体" pitchFamily="2" charset="-122"/>
              </a:rPr>
              <a:t>2</a:t>
            </a:r>
            <a:r>
              <a:rPr lang="zh-CN" altLang="en-US" b="1" smtClean="0">
                <a:solidFill>
                  <a:schemeClr val="tx2"/>
                </a:solidFill>
                <a:latin typeface="宋体" pitchFamily="2" charset="-122"/>
                <a:ea typeface="宋体" pitchFamily="2" charset="-122"/>
              </a:rPr>
              <a:t>、认识的本质</a:t>
            </a:r>
            <a:r>
              <a:rPr lang="en-US" altLang="zh-CN" b="1" smtClean="0">
                <a:solidFill>
                  <a:schemeClr val="accent2"/>
                </a:solidFill>
                <a:latin typeface="宋体" pitchFamily="2" charset="-122"/>
                <a:ea typeface="宋体" pitchFamily="2" charset="-122"/>
              </a:rPr>
              <a:t>P.65</a:t>
            </a:r>
            <a:endParaRPr lang="en-US" altLang="zh-CN" b="1" smtClean="0">
              <a:solidFill>
                <a:schemeClr val="tx2"/>
              </a:solidFill>
              <a:latin typeface="宋体" pitchFamily="2" charset="-122"/>
              <a:ea typeface="宋体" pitchFamily="2" charset="-122"/>
            </a:endParaRPr>
          </a:p>
          <a:p>
            <a:pPr algn="just">
              <a:spcBef>
                <a:spcPct val="0"/>
              </a:spcBef>
              <a:buFont typeface="Wingdings 2" pitchFamily="18" charset="2"/>
              <a:buNone/>
            </a:pPr>
            <a:r>
              <a:rPr lang="en-US" altLang="zh-CN" b="1" smtClean="0">
                <a:solidFill>
                  <a:schemeClr val="tx2"/>
                </a:solidFill>
                <a:latin typeface="宋体" pitchFamily="2" charset="-122"/>
                <a:ea typeface="宋体" pitchFamily="2" charset="-122"/>
              </a:rPr>
              <a:t>3</a:t>
            </a:r>
            <a:r>
              <a:rPr lang="zh-CN" altLang="en-US" b="1" smtClean="0">
                <a:solidFill>
                  <a:schemeClr val="tx2"/>
                </a:solidFill>
                <a:latin typeface="宋体" pitchFamily="2" charset="-122"/>
                <a:ea typeface="宋体" pitchFamily="2" charset="-122"/>
              </a:rPr>
              <a:t>、</a:t>
            </a:r>
            <a:r>
              <a:rPr lang="zh-CN" altLang="en-US" b="1" smtClean="0">
                <a:latin typeface="宋体" pitchFamily="2" charset="-122"/>
                <a:ea typeface="宋体" pitchFamily="2" charset="-122"/>
              </a:rPr>
              <a:t>认识过程的“两次飞跃”</a:t>
            </a:r>
            <a:r>
              <a:rPr lang="zh-CN" altLang="en-US" b="1" smtClean="0">
                <a:solidFill>
                  <a:schemeClr val="accent2"/>
                </a:solidFill>
                <a:latin typeface="宋体" pitchFamily="2" charset="-122"/>
                <a:ea typeface="宋体" pitchFamily="2" charset="-122"/>
              </a:rPr>
              <a:t> </a:t>
            </a:r>
            <a:r>
              <a:rPr lang="en-US" altLang="zh-CN" b="1" smtClean="0">
                <a:solidFill>
                  <a:schemeClr val="accent2"/>
                </a:solidFill>
                <a:latin typeface="宋体" pitchFamily="2" charset="-122"/>
                <a:ea typeface="宋体" pitchFamily="2" charset="-122"/>
              </a:rPr>
              <a:t>P66-73</a:t>
            </a:r>
            <a:endParaRPr lang="en-US" altLang="zh-CN" b="1" smtClean="0">
              <a:solidFill>
                <a:schemeClr val="tx2"/>
              </a:solidFill>
              <a:latin typeface="宋体" pitchFamily="2" charset="-122"/>
              <a:ea typeface="宋体" pitchFamily="2" charset="-122"/>
            </a:endParaRPr>
          </a:p>
          <a:p>
            <a:pPr algn="just">
              <a:spcBef>
                <a:spcPct val="0"/>
              </a:spcBef>
              <a:buFont typeface="Wingdings 2" pitchFamily="18" charset="2"/>
              <a:buNone/>
            </a:pPr>
            <a:r>
              <a:rPr lang="en-US" altLang="zh-CN" b="1" smtClean="0">
                <a:solidFill>
                  <a:schemeClr val="tx2"/>
                </a:solidFill>
                <a:latin typeface="宋体" pitchFamily="2" charset="-122"/>
                <a:ea typeface="宋体" pitchFamily="2" charset="-122"/>
              </a:rPr>
              <a:t>4</a:t>
            </a:r>
            <a:r>
              <a:rPr lang="zh-CN" altLang="en-US" b="1" smtClean="0">
                <a:solidFill>
                  <a:schemeClr val="tx2"/>
                </a:solidFill>
                <a:latin typeface="宋体" pitchFamily="2" charset="-122"/>
                <a:ea typeface="宋体" pitchFamily="2" charset="-122"/>
              </a:rPr>
              <a:t>、</a:t>
            </a:r>
            <a:r>
              <a:rPr lang="en-US" altLang="zh-CN" b="1" smtClean="0">
                <a:latin typeface="宋体" pitchFamily="2" charset="-122"/>
                <a:ea typeface="宋体" pitchFamily="2" charset="-122"/>
              </a:rPr>
              <a:t>真理</a:t>
            </a:r>
            <a:r>
              <a:rPr lang="zh-CN" altLang="en-US" b="1" smtClean="0">
                <a:latin typeface="宋体" pitchFamily="2" charset="-122"/>
                <a:ea typeface="宋体" pitchFamily="2" charset="-122"/>
              </a:rPr>
              <a:t>的本质</a:t>
            </a:r>
            <a:r>
              <a:rPr lang="en-US" altLang="zh-CN" b="1" smtClean="0">
                <a:solidFill>
                  <a:schemeClr val="accent2"/>
                </a:solidFill>
                <a:latin typeface="宋体" pitchFamily="2" charset="-122"/>
                <a:ea typeface="宋体" pitchFamily="2" charset="-122"/>
              </a:rPr>
              <a:t>P75</a:t>
            </a:r>
            <a:endParaRPr lang="en-US" altLang="zh-CN" b="1" smtClean="0">
              <a:latin typeface="宋体" pitchFamily="2" charset="-122"/>
              <a:ea typeface="宋体" pitchFamily="2" charset="-122"/>
            </a:endParaRPr>
          </a:p>
          <a:p>
            <a:pPr algn="just">
              <a:spcBef>
                <a:spcPct val="0"/>
              </a:spcBef>
              <a:buFont typeface="Wingdings 2" pitchFamily="18" charset="2"/>
              <a:buNone/>
            </a:pPr>
            <a:r>
              <a:rPr lang="en-US" altLang="zh-CN" b="1" smtClean="0">
                <a:latin typeface="宋体" pitchFamily="2" charset="-122"/>
                <a:ea typeface="宋体" pitchFamily="2" charset="-122"/>
              </a:rPr>
              <a:t>5</a:t>
            </a:r>
            <a:r>
              <a:rPr lang="zh-CN" altLang="en-US" b="1" smtClean="0">
                <a:latin typeface="宋体" pitchFamily="2" charset="-122"/>
                <a:ea typeface="宋体" pitchFamily="2" charset="-122"/>
              </a:rPr>
              <a:t>、真理的绝对性与相对性</a:t>
            </a:r>
            <a:r>
              <a:rPr lang="en-US" altLang="zh-CN" b="1" smtClean="0">
                <a:solidFill>
                  <a:schemeClr val="accent2"/>
                </a:solidFill>
                <a:latin typeface="宋体" pitchFamily="2" charset="-122"/>
                <a:ea typeface="宋体" pitchFamily="2" charset="-122"/>
              </a:rPr>
              <a:t>P76-79</a:t>
            </a:r>
            <a:endParaRPr lang="en-US" altLang="zh-CN" b="1" smtClean="0">
              <a:solidFill>
                <a:schemeClr val="tx2"/>
              </a:solidFill>
              <a:latin typeface="宋体" pitchFamily="2" charset="-122"/>
              <a:ea typeface="宋体" pitchFamily="2" charset="-122"/>
            </a:endParaRPr>
          </a:p>
          <a:p>
            <a:pPr algn="just">
              <a:spcBef>
                <a:spcPct val="0"/>
              </a:spcBef>
              <a:buFont typeface="Wingdings 2" pitchFamily="18" charset="2"/>
              <a:buNone/>
            </a:pPr>
            <a:r>
              <a:rPr lang="en-US" altLang="zh-CN" b="1" smtClean="0">
                <a:solidFill>
                  <a:schemeClr val="tx2"/>
                </a:solidFill>
                <a:latin typeface="宋体" pitchFamily="2" charset="-122"/>
                <a:ea typeface="宋体" pitchFamily="2" charset="-122"/>
              </a:rPr>
              <a:t>6</a:t>
            </a:r>
            <a:r>
              <a:rPr lang="zh-CN" altLang="en-US" b="1" smtClean="0">
                <a:solidFill>
                  <a:schemeClr val="tx2"/>
                </a:solidFill>
                <a:latin typeface="宋体" pitchFamily="2" charset="-122"/>
                <a:ea typeface="宋体" pitchFamily="2" charset="-122"/>
              </a:rPr>
              <a:t>、</a:t>
            </a:r>
            <a:r>
              <a:rPr lang="en-US" altLang="zh-CN" b="1" smtClean="0">
                <a:latin typeface="宋体" pitchFamily="2" charset="-122"/>
                <a:ea typeface="宋体" pitchFamily="2" charset="-122"/>
              </a:rPr>
              <a:t>实践作为检验真理的</a:t>
            </a:r>
            <a:r>
              <a:rPr lang="zh-CN" altLang="en-US" b="1" smtClean="0">
                <a:latin typeface="宋体" pitchFamily="2" charset="-122"/>
                <a:ea typeface="宋体" pitchFamily="2" charset="-122"/>
              </a:rPr>
              <a:t>标准</a:t>
            </a:r>
            <a:r>
              <a:rPr lang="en-US" altLang="zh-CN" b="1" smtClean="0">
                <a:solidFill>
                  <a:schemeClr val="accent2"/>
                </a:solidFill>
                <a:latin typeface="宋体" pitchFamily="2" charset="-122"/>
                <a:ea typeface="宋体" pitchFamily="2" charset="-122"/>
              </a:rPr>
              <a:t>P83-84</a:t>
            </a:r>
            <a:endParaRPr lang="en-US" altLang="zh-CN" b="1" smtClean="0">
              <a:solidFill>
                <a:schemeClr val="tx2"/>
              </a:solidFill>
              <a:latin typeface="宋体" pitchFamily="2" charset="-122"/>
              <a:ea typeface="宋体" pitchFamily="2" charset="-122"/>
            </a:endParaRPr>
          </a:p>
          <a:p>
            <a:pPr algn="just">
              <a:spcBef>
                <a:spcPct val="0"/>
              </a:spcBef>
              <a:buFont typeface="Wingdings 2" pitchFamily="18" charset="2"/>
              <a:buNone/>
            </a:pPr>
            <a:r>
              <a:rPr lang="en-US" altLang="zh-CN" b="1" smtClean="0">
                <a:solidFill>
                  <a:schemeClr val="tx2"/>
                </a:solidFill>
                <a:latin typeface="宋体" pitchFamily="2" charset="-122"/>
                <a:ea typeface="宋体" pitchFamily="2" charset="-122"/>
              </a:rPr>
              <a:t>7</a:t>
            </a:r>
            <a:r>
              <a:rPr lang="zh-CN" altLang="en-US" b="1" smtClean="0">
                <a:solidFill>
                  <a:schemeClr val="tx2"/>
                </a:solidFill>
                <a:latin typeface="宋体" pitchFamily="2" charset="-122"/>
                <a:ea typeface="宋体" pitchFamily="2" charset="-122"/>
              </a:rPr>
              <a:t>、</a:t>
            </a:r>
            <a:r>
              <a:rPr lang="en-US" altLang="zh-CN" b="1" smtClean="0">
                <a:latin typeface="宋体" pitchFamily="2" charset="-122"/>
                <a:ea typeface="宋体" pitchFamily="2" charset="-122"/>
              </a:rPr>
              <a:t>价值</a:t>
            </a:r>
            <a:r>
              <a:rPr lang="zh-CN" altLang="en-US" b="1" smtClean="0">
                <a:latin typeface="宋体" pitchFamily="2" charset="-122"/>
                <a:ea typeface="宋体" pitchFamily="2" charset="-122"/>
              </a:rPr>
              <a:t>的定义及其基本特性</a:t>
            </a:r>
            <a:r>
              <a:rPr lang="en-US" altLang="zh-CN" b="1" smtClean="0">
                <a:solidFill>
                  <a:schemeClr val="accent2"/>
                </a:solidFill>
                <a:latin typeface="宋体" pitchFamily="2" charset="-122"/>
                <a:ea typeface="宋体" pitchFamily="2" charset="-122"/>
              </a:rPr>
              <a:t>P86-88</a:t>
            </a:r>
            <a:endParaRPr lang="en-US" altLang="zh-CN" b="1" smtClean="0">
              <a:latin typeface="宋体" pitchFamily="2" charset="-122"/>
              <a:ea typeface="宋体" pitchFamily="2" charset="-122"/>
            </a:endParaRPr>
          </a:p>
          <a:p>
            <a:pPr algn="just">
              <a:spcBef>
                <a:spcPct val="0"/>
              </a:spcBef>
              <a:buFont typeface="Wingdings 2" pitchFamily="18" charset="2"/>
              <a:buNone/>
            </a:pPr>
            <a:r>
              <a:rPr lang="en-US" altLang="zh-CN" b="1" smtClean="0">
                <a:latin typeface="宋体" pitchFamily="2" charset="-122"/>
                <a:ea typeface="宋体" pitchFamily="2" charset="-122"/>
              </a:rPr>
              <a:t>8</a:t>
            </a:r>
            <a:r>
              <a:rPr lang="zh-CN" altLang="en-US" b="1" smtClean="0">
                <a:latin typeface="宋体" pitchFamily="2" charset="-122"/>
                <a:ea typeface="宋体" pitchFamily="2" charset="-122"/>
              </a:rPr>
              <a:t>、</a:t>
            </a:r>
            <a:r>
              <a:rPr lang="en-US" altLang="zh-CN" b="1" smtClean="0">
                <a:latin typeface="宋体" pitchFamily="2" charset="-122"/>
                <a:ea typeface="宋体" pitchFamily="2" charset="-122"/>
              </a:rPr>
              <a:t>一切从实际出发</a:t>
            </a:r>
            <a:r>
              <a:rPr lang="en-US" altLang="zh-CN" b="1" smtClean="0">
                <a:solidFill>
                  <a:schemeClr val="accent2"/>
                </a:solidFill>
                <a:latin typeface="宋体" pitchFamily="2" charset="-122"/>
                <a:ea typeface="宋体" pitchFamily="2" charset="-122"/>
              </a:rPr>
              <a:t>P95</a:t>
            </a:r>
            <a:r>
              <a:rPr lang="zh-CN" altLang="en-US" b="1" smtClean="0">
                <a:latin typeface="宋体" pitchFamily="2" charset="-122"/>
                <a:ea typeface="宋体" pitchFamily="2" charset="-122"/>
              </a:rPr>
              <a:t>。</a:t>
            </a:r>
          </a:p>
        </p:txBody>
      </p:sp>
      <p:sp>
        <p:nvSpPr>
          <p:cNvPr id="2" name="矩形 1"/>
          <p:cNvSpPr/>
          <p:nvPr/>
        </p:nvSpPr>
        <p:spPr>
          <a:xfrm>
            <a:off x="3492500" y="476250"/>
            <a:ext cx="1830388" cy="708025"/>
          </a:xfrm>
          <a:prstGeom prst="rect">
            <a:avLst/>
          </a:prstGeom>
        </p:spPr>
        <p:txBody>
          <a:bodyPr wrap="none">
            <a:spAutoFit/>
          </a:bodyPr>
          <a:lstStyle/>
          <a:p>
            <a:pPr fontAlgn="base">
              <a:spcBef>
                <a:spcPct val="0"/>
              </a:spcBef>
              <a:spcAft>
                <a:spcPct val="0"/>
              </a:spcAft>
              <a:buFont typeface="Arial" pitchFamily="34" charset="0"/>
              <a:buNone/>
              <a:defRPr/>
            </a:pPr>
            <a:r>
              <a:rPr lang="zh-CN" altLang="en-US" sz="3200" b="1" kern="0" dirty="0">
                <a:solidFill>
                  <a:srgbClr val="2F2F2F"/>
                </a:solidFill>
                <a:ea typeface="隶书" pitchFamily="49" charset="-122"/>
              </a:rPr>
              <a:t> </a:t>
            </a:r>
            <a:r>
              <a:rPr lang="zh-CN" altLang="en-US" sz="4000" b="1" kern="0" dirty="0">
                <a:solidFill>
                  <a:srgbClr val="2F2F2F"/>
                </a:solidFill>
                <a:latin typeface="黑体" panose="02010609060101010101" pitchFamily="49" charset="-122"/>
              </a:rPr>
              <a:t>第二章</a:t>
            </a:r>
            <a:endParaRPr lang="zh-CN" altLang="en-US" sz="4000" dirty="0">
              <a:solidFill>
                <a:srgbClr val="000000"/>
              </a:solidFill>
              <a:latin typeface="黑体" panose="02010609060101010101" pitchFamily="49" charset="-122"/>
            </a:endParaRPr>
          </a:p>
        </p:txBody>
      </p:sp>
    </p:spTree>
    <p:extLst>
      <p:ext uri="{BB962C8B-B14F-4D97-AF65-F5344CB8AC3E}">
        <p14:creationId xmlns:p14="http://schemas.microsoft.com/office/powerpoint/2010/main" val="3162256395"/>
      </p:ext>
    </p:extLst>
  </p:cSld>
  <p:clrMapOvr>
    <a:masterClrMapping/>
  </p:clrMapOvr>
  <p:transition spd="slow">
    <p:dissolv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noChangeArrowheads="1"/>
          </p:cNvSpPr>
          <p:nvPr/>
        </p:nvSpPr>
        <p:spPr bwMode="auto">
          <a:xfrm>
            <a:off x="136525" y="549275"/>
            <a:ext cx="8899525"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fontAlgn="base">
              <a:spcBef>
                <a:spcPct val="0"/>
              </a:spcBef>
              <a:spcAft>
                <a:spcPct val="0"/>
              </a:spcAft>
              <a:buClr>
                <a:srgbClr val="2F2F2F"/>
              </a:buClr>
              <a:buFont typeface="Wingdings 2" pitchFamily="18" charset="2"/>
              <a:buNone/>
            </a:pPr>
            <a:r>
              <a:rPr lang="en-US" altLang="zh-CN" b="1" dirty="0" smtClean="0">
                <a:solidFill>
                  <a:srgbClr val="2F2F2F"/>
                </a:solidFill>
                <a:latin typeface="微软雅黑" pitchFamily="34" charset="-122"/>
                <a:ea typeface="微软雅黑" pitchFamily="34" charset="-122"/>
                <a:cs typeface="宋体" pitchFamily="2" charset="-122"/>
              </a:rPr>
              <a:t>1</a:t>
            </a:r>
            <a:r>
              <a:rPr lang="zh-CN" altLang="en-US" b="1" dirty="0" smtClean="0">
                <a:solidFill>
                  <a:srgbClr val="2F2F2F"/>
                </a:solidFill>
                <a:latin typeface="微软雅黑" pitchFamily="34" charset="-122"/>
                <a:ea typeface="微软雅黑" pitchFamily="34" charset="-122"/>
                <a:cs typeface="宋体" pitchFamily="2" charset="-122"/>
              </a:rPr>
              <a:t>、</a:t>
            </a:r>
            <a:r>
              <a:rPr lang="en-US" altLang="zh-CN" b="1" dirty="0" err="1" smtClean="0">
                <a:solidFill>
                  <a:srgbClr val="2F2F2F"/>
                </a:solidFill>
                <a:latin typeface="微软雅黑" pitchFamily="34" charset="-122"/>
                <a:ea typeface="微软雅黑" pitchFamily="34" charset="-122"/>
                <a:cs typeface="宋体" pitchFamily="2" charset="-122"/>
              </a:rPr>
              <a:t>实践</a:t>
            </a:r>
            <a:r>
              <a:rPr lang="zh-CN" altLang="en-US" b="1" dirty="0" smtClean="0">
                <a:solidFill>
                  <a:srgbClr val="2F2F2F"/>
                </a:solidFill>
                <a:latin typeface="微软雅黑" pitchFamily="34" charset="-122"/>
                <a:ea typeface="微软雅黑" pitchFamily="34" charset="-122"/>
                <a:cs typeface="宋体" pitchFamily="2" charset="-122"/>
              </a:rPr>
              <a:t>与认识</a:t>
            </a:r>
            <a:r>
              <a:rPr lang="en-US" altLang="zh-CN" b="1" dirty="0" smtClean="0">
                <a:solidFill>
                  <a:srgbClr val="C47546"/>
                </a:solidFill>
                <a:latin typeface="微软雅黑" pitchFamily="34" charset="-122"/>
                <a:ea typeface="微软雅黑" pitchFamily="34" charset="-122"/>
                <a:cs typeface="宋体" pitchFamily="2" charset="-122"/>
              </a:rPr>
              <a:t>P.56-62</a:t>
            </a:r>
          </a:p>
          <a:p>
            <a:pPr algn="just" fontAlgn="base">
              <a:spcBef>
                <a:spcPct val="0"/>
              </a:spcBef>
              <a:spcAft>
                <a:spcPct val="0"/>
              </a:spcAft>
              <a:buClr>
                <a:srgbClr val="2F2F2F"/>
              </a:buClr>
              <a:buFont typeface="Wingdings 2" pitchFamily="18" charset="2"/>
              <a:buNone/>
            </a:pPr>
            <a:endParaRPr lang="en-US" altLang="zh-CN" b="1" dirty="0" smtClean="0">
              <a:solidFill>
                <a:srgbClr val="C47546"/>
              </a:solidFill>
              <a:latin typeface="宋体" pitchFamily="2" charset="-122"/>
              <a:ea typeface="微软雅黑" pitchFamily="34" charset="-122"/>
              <a:cs typeface="宋体" pitchFamily="2" charset="-122"/>
            </a:endParaRPr>
          </a:p>
          <a:p>
            <a:pPr algn="just" fontAlgn="base">
              <a:spcBef>
                <a:spcPct val="0"/>
              </a:spcBef>
              <a:spcAft>
                <a:spcPct val="0"/>
              </a:spcAft>
              <a:buClr>
                <a:srgbClr val="2F2F2F"/>
              </a:buClr>
              <a:buFont typeface="Wingdings 2" pitchFamily="18" charset="2"/>
              <a:buNone/>
            </a:pPr>
            <a:r>
              <a:rPr lang="zh-CN" altLang="en-US" sz="2800" b="1" dirty="0" smtClean="0">
                <a:solidFill>
                  <a:srgbClr val="C47546"/>
                </a:solidFill>
                <a:latin typeface="宋体" pitchFamily="2" charset="-122"/>
                <a:ea typeface="微软雅黑" pitchFamily="34" charset="-122"/>
                <a:cs typeface="宋体" pitchFamily="2" charset="-122"/>
              </a:rPr>
              <a:t>  </a:t>
            </a:r>
            <a:r>
              <a:rPr lang="zh-CN" altLang="en-US" sz="2800" b="1" dirty="0" smtClean="0">
                <a:solidFill>
                  <a:srgbClr val="000000"/>
                </a:solidFill>
                <a:latin typeface="宋体" pitchFamily="2" charset="-122"/>
                <a:ea typeface="宋体" panose="02010600030101010101" pitchFamily="2" charset="-122"/>
                <a:cs typeface="宋体" pitchFamily="2" charset="-122"/>
              </a:rPr>
              <a:t>（</a:t>
            </a:r>
            <a:r>
              <a:rPr lang="en-US" altLang="zh-CN" sz="2800" b="1" dirty="0" smtClean="0">
                <a:solidFill>
                  <a:srgbClr val="000000"/>
                </a:solidFill>
                <a:latin typeface="宋体" pitchFamily="2" charset="-122"/>
                <a:ea typeface="宋体" panose="02010600030101010101" pitchFamily="2" charset="-122"/>
                <a:cs typeface="宋体" pitchFamily="2" charset="-122"/>
              </a:rPr>
              <a:t>1</a:t>
            </a:r>
            <a:r>
              <a:rPr lang="zh-CN" altLang="en-US" sz="2800" b="1" dirty="0" smtClean="0">
                <a:solidFill>
                  <a:srgbClr val="000000"/>
                </a:solidFill>
                <a:latin typeface="宋体" pitchFamily="2" charset="-122"/>
                <a:ea typeface="宋体" panose="02010600030101010101" pitchFamily="2" charset="-122"/>
                <a:cs typeface="宋体" pitchFamily="2" charset="-122"/>
              </a:rPr>
              <a:t>）</a:t>
            </a:r>
            <a:r>
              <a:rPr lang="zh-CN" altLang="en-US" sz="2800" b="1" dirty="0" smtClean="0">
                <a:solidFill>
                  <a:srgbClr val="2F2F2F"/>
                </a:solidFill>
                <a:latin typeface="宋体" pitchFamily="2" charset="-122"/>
                <a:ea typeface="宋体" panose="02010600030101010101" pitchFamily="2" charset="-122"/>
                <a:cs typeface="宋体" pitchFamily="2" charset="-122"/>
              </a:rPr>
              <a:t>实践的</a:t>
            </a:r>
            <a:r>
              <a:rPr lang="zh-CN" altLang="en-US" sz="2800" b="1" dirty="0" smtClean="0">
                <a:solidFill>
                  <a:srgbClr val="C00000"/>
                </a:solidFill>
                <a:latin typeface="宋体" pitchFamily="2" charset="-122"/>
                <a:ea typeface="宋体" panose="02010600030101010101" pitchFamily="2" charset="-122"/>
                <a:cs typeface="宋体" pitchFamily="2" charset="-122"/>
              </a:rPr>
              <a:t>本质</a:t>
            </a:r>
            <a:r>
              <a:rPr lang="zh-CN" altLang="en-US" sz="2800" b="1" dirty="0" smtClean="0">
                <a:solidFill>
                  <a:srgbClr val="2F2F2F"/>
                </a:solidFill>
                <a:latin typeface="宋体" pitchFamily="2" charset="-122"/>
                <a:ea typeface="宋体" panose="02010600030101010101" pitchFamily="2" charset="-122"/>
                <a:cs typeface="宋体" pitchFamily="2" charset="-122"/>
              </a:rPr>
              <a:t>：</a:t>
            </a:r>
            <a:endParaRPr lang="en-US" altLang="zh-CN" sz="2800" b="1" dirty="0" smtClean="0">
              <a:solidFill>
                <a:srgbClr val="2F2F2F"/>
              </a:solidFill>
              <a:latin typeface="宋体" pitchFamily="2" charset="-122"/>
              <a:ea typeface="宋体" panose="02010600030101010101" pitchFamily="2" charset="-122"/>
              <a:cs typeface="宋体" pitchFamily="2" charset="-122"/>
            </a:endParaRPr>
          </a:p>
          <a:p>
            <a:pPr algn="just" fontAlgn="base">
              <a:spcBef>
                <a:spcPct val="0"/>
              </a:spcBef>
              <a:spcAft>
                <a:spcPct val="0"/>
              </a:spcAft>
              <a:buClr>
                <a:srgbClr val="2F2F2F"/>
              </a:buClr>
              <a:buFont typeface="Wingdings 2" pitchFamily="18" charset="2"/>
              <a:buNone/>
            </a:pPr>
            <a:r>
              <a:rPr lang="en-US" altLang="zh-CN" sz="2800" b="1" dirty="0" smtClean="0">
                <a:solidFill>
                  <a:srgbClr val="2F2F2F"/>
                </a:solidFill>
                <a:latin typeface="宋体" pitchFamily="2" charset="-122"/>
                <a:ea typeface="宋体" panose="02010600030101010101" pitchFamily="2" charset="-122"/>
                <a:cs typeface="宋体" pitchFamily="2" charset="-122"/>
              </a:rPr>
              <a:t>    </a:t>
            </a:r>
            <a:r>
              <a:rPr lang="zh-CN" altLang="en-US" sz="2800" b="1" dirty="0" smtClean="0">
                <a:solidFill>
                  <a:srgbClr val="2F2F2F"/>
                </a:solidFill>
                <a:latin typeface="宋体" pitchFamily="2" charset="-122"/>
                <a:ea typeface="宋体" panose="02010600030101010101" pitchFamily="2" charset="-122"/>
                <a:cs typeface="宋体" pitchFamily="2" charset="-122"/>
              </a:rPr>
              <a:t>实践是人类能动地改造世界的社会性的物质活动。</a:t>
            </a:r>
            <a:endParaRPr lang="en-US" altLang="zh-CN" sz="2800" b="1" dirty="0" smtClean="0">
              <a:solidFill>
                <a:srgbClr val="2F2F2F"/>
              </a:solidFill>
              <a:latin typeface="宋体" pitchFamily="2" charset="-122"/>
              <a:ea typeface="宋体" panose="02010600030101010101" pitchFamily="2" charset="-122"/>
              <a:cs typeface="宋体" pitchFamily="2" charset="-122"/>
            </a:endParaRPr>
          </a:p>
          <a:p>
            <a:pPr algn="just" fontAlgn="base">
              <a:spcBef>
                <a:spcPct val="0"/>
              </a:spcBef>
              <a:spcAft>
                <a:spcPct val="0"/>
              </a:spcAft>
              <a:buClr>
                <a:srgbClr val="2F2F2F"/>
              </a:buClr>
              <a:buFont typeface="Wingdings 2" pitchFamily="18" charset="2"/>
              <a:buNone/>
            </a:pPr>
            <a:r>
              <a:rPr lang="zh-CN" altLang="en-US" sz="2800" b="1" dirty="0" smtClean="0">
                <a:solidFill>
                  <a:srgbClr val="2F2F2F"/>
                </a:solidFill>
                <a:latin typeface="宋体" pitchFamily="2" charset="-122"/>
                <a:ea typeface="宋体" panose="02010600030101010101" pitchFamily="2" charset="-122"/>
                <a:cs typeface="宋体" pitchFamily="2" charset="-122"/>
              </a:rPr>
              <a:t>  （</a:t>
            </a:r>
            <a:r>
              <a:rPr lang="en-US" altLang="zh-CN" sz="2800" b="1" dirty="0" smtClean="0">
                <a:solidFill>
                  <a:srgbClr val="2F2F2F"/>
                </a:solidFill>
                <a:latin typeface="宋体" pitchFamily="2" charset="-122"/>
                <a:ea typeface="宋体" panose="02010600030101010101" pitchFamily="2" charset="-122"/>
                <a:cs typeface="宋体" pitchFamily="2" charset="-122"/>
              </a:rPr>
              <a:t>2</a:t>
            </a:r>
            <a:r>
              <a:rPr lang="zh-CN" altLang="en-US" sz="2800" b="1" dirty="0" smtClean="0">
                <a:solidFill>
                  <a:srgbClr val="2F2F2F"/>
                </a:solidFill>
                <a:latin typeface="宋体" pitchFamily="2" charset="-122"/>
                <a:ea typeface="宋体" panose="02010600030101010101" pitchFamily="2" charset="-122"/>
                <a:cs typeface="宋体" pitchFamily="2" charset="-122"/>
              </a:rPr>
              <a:t>）实践的基本</a:t>
            </a:r>
            <a:r>
              <a:rPr lang="zh-CN" altLang="en-US" sz="2800" b="1" dirty="0" smtClean="0">
                <a:solidFill>
                  <a:srgbClr val="C00000"/>
                </a:solidFill>
                <a:latin typeface="宋体" pitchFamily="2" charset="-122"/>
                <a:ea typeface="宋体" panose="02010600030101010101" pitchFamily="2" charset="-122"/>
                <a:cs typeface="宋体" pitchFamily="2" charset="-122"/>
              </a:rPr>
              <a:t>特征</a:t>
            </a:r>
            <a:r>
              <a:rPr lang="zh-CN" altLang="en-US" sz="2800" b="1" dirty="0" smtClean="0">
                <a:solidFill>
                  <a:srgbClr val="2F2F2F"/>
                </a:solidFill>
                <a:latin typeface="宋体" pitchFamily="2" charset="-122"/>
                <a:ea typeface="宋体" panose="02010600030101010101" pitchFamily="2" charset="-122"/>
                <a:cs typeface="宋体" pitchFamily="2" charset="-122"/>
              </a:rPr>
              <a:t>：</a:t>
            </a:r>
            <a:endParaRPr lang="en-US" altLang="zh-CN" sz="2800" b="1" dirty="0" smtClean="0">
              <a:solidFill>
                <a:srgbClr val="2F2F2F"/>
              </a:solidFill>
              <a:latin typeface="宋体" pitchFamily="2" charset="-122"/>
              <a:ea typeface="宋体" panose="02010600030101010101" pitchFamily="2" charset="-122"/>
              <a:cs typeface="宋体" pitchFamily="2" charset="-122"/>
            </a:endParaRPr>
          </a:p>
          <a:p>
            <a:pPr algn="just" fontAlgn="base">
              <a:spcBef>
                <a:spcPct val="0"/>
              </a:spcBef>
              <a:spcAft>
                <a:spcPct val="0"/>
              </a:spcAft>
              <a:buClr>
                <a:srgbClr val="2F2F2F"/>
              </a:buClr>
              <a:buFont typeface="Wingdings 2" pitchFamily="18" charset="2"/>
              <a:buNone/>
            </a:pPr>
            <a:r>
              <a:rPr lang="en-US" altLang="zh-CN" sz="2800" b="1" dirty="0" smtClean="0">
                <a:solidFill>
                  <a:srgbClr val="2F2F2F"/>
                </a:solidFill>
                <a:latin typeface="宋体" pitchFamily="2" charset="-122"/>
                <a:ea typeface="宋体" panose="02010600030101010101" pitchFamily="2" charset="-122"/>
                <a:cs typeface="宋体" pitchFamily="2" charset="-122"/>
              </a:rPr>
              <a:t>    </a:t>
            </a:r>
            <a:r>
              <a:rPr lang="zh-CN" altLang="en-US" sz="2800" b="1" dirty="0" smtClean="0">
                <a:solidFill>
                  <a:srgbClr val="2F2F2F"/>
                </a:solidFill>
                <a:latin typeface="宋体" pitchFamily="2" charset="-122"/>
                <a:ea typeface="宋体" panose="02010600030101010101" pitchFamily="2" charset="-122"/>
                <a:cs typeface="宋体" pitchFamily="2" charset="-122"/>
              </a:rPr>
              <a:t>直接现实性、自觉能动性、社会历史性。</a:t>
            </a:r>
            <a:endParaRPr lang="en-US" altLang="zh-CN" sz="2800" b="1" dirty="0" smtClean="0">
              <a:solidFill>
                <a:srgbClr val="2F2F2F"/>
              </a:solidFill>
              <a:latin typeface="宋体" pitchFamily="2" charset="-122"/>
              <a:ea typeface="宋体" panose="02010600030101010101" pitchFamily="2" charset="-122"/>
              <a:cs typeface="宋体" pitchFamily="2" charset="-122"/>
            </a:endParaRPr>
          </a:p>
          <a:p>
            <a:pPr algn="just" fontAlgn="base">
              <a:spcBef>
                <a:spcPct val="0"/>
              </a:spcBef>
              <a:spcAft>
                <a:spcPct val="0"/>
              </a:spcAft>
              <a:buClr>
                <a:srgbClr val="2F2F2F"/>
              </a:buClr>
              <a:buFont typeface="Wingdings 2" pitchFamily="18" charset="2"/>
              <a:buNone/>
            </a:pPr>
            <a:r>
              <a:rPr lang="en-US" altLang="zh-CN" sz="2800" b="1" dirty="0" smtClean="0">
                <a:solidFill>
                  <a:srgbClr val="2F2F2F"/>
                </a:solidFill>
                <a:latin typeface="宋体" pitchFamily="2" charset="-122"/>
                <a:ea typeface="宋体" panose="02010600030101010101" pitchFamily="2" charset="-122"/>
                <a:cs typeface="宋体" pitchFamily="2" charset="-122"/>
              </a:rPr>
              <a:t>  </a:t>
            </a:r>
            <a:r>
              <a:rPr lang="zh-CN" altLang="en-US" sz="2800" b="1" dirty="0" smtClean="0">
                <a:solidFill>
                  <a:srgbClr val="2F2F2F"/>
                </a:solidFill>
                <a:latin typeface="宋体" pitchFamily="2" charset="-122"/>
                <a:ea typeface="宋体" panose="02010600030101010101" pitchFamily="2" charset="-122"/>
                <a:cs typeface="宋体" pitchFamily="2" charset="-122"/>
              </a:rPr>
              <a:t>（</a:t>
            </a:r>
            <a:r>
              <a:rPr lang="en-US" altLang="zh-CN" sz="2800" b="1" dirty="0" smtClean="0">
                <a:solidFill>
                  <a:srgbClr val="2F2F2F"/>
                </a:solidFill>
                <a:latin typeface="宋体" pitchFamily="2" charset="-122"/>
                <a:ea typeface="宋体" panose="02010600030101010101" pitchFamily="2" charset="-122"/>
                <a:cs typeface="宋体" pitchFamily="2" charset="-122"/>
              </a:rPr>
              <a:t>3</a:t>
            </a:r>
            <a:r>
              <a:rPr lang="zh-CN" altLang="en-US" sz="2800" b="1" dirty="0" smtClean="0">
                <a:solidFill>
                  <a:srgbClr val="2F2F2F"/>
                </a:solidFill>
                <a:latin typeface="宋体" pitchFamily="2" charset="-122"/>
                <a:ea typeface="宋体" panose="02010600030101010101" pitchFamily="2" charset="-122"/>
                <a:cs typeface="宋体" pitchFamily="2" charset="-122"/>
              </a:rPr>
              <a:t>）实践的基本</a:t>
            </a:r>
            <a:r>
              <a:rPr lang="zh-CN" altLang="en-US" sz="2800" b="1" dirty="0" smtClean="0">
                <a:solidFill>
                  <a:srgbClr val="C00000"/>
                </a:solidFill>
                <a:latin typeface="宋体" pitchFamily="2" charset="-122"/>
                <a:ea typeface="宋体" panose="02010600030101010101" pitchFamily="2" charset="-122"/>
                <a:cs typeface="宋体" pitchFamily="2" charset="-122"/>
              </a:rPr>
              <a:t>结构</a:t>
            </a:r>
            <a:r>
              <a:rPr lang="zh-CN" altLang="en-US" sz="2800" b="1" dirty="0" smtClean="0">
                <a:solidFill>
                  <a:srgbClr val="2F2F2F"/>
                </a:solidFill>
                <a:latin typeface="宋体" pitchFamily="2" charset="-122"/>
                <a:ea typeface="宋体" panose="02010600030101010101" pitchFamily="2" charset="-122"/>
                <a:cs typeface="宋体" pitchFamily="2" charset="-122"/>
              </a:rPr>
              <a:t>：</a:t>
            </a:r>
            <a:endParaRPr lang="en-US" altLang="zh-CN" sz="2800" b="1" dirty="0" smtClean="0">
              <a:solidFill>
                <a:srgbClr val="2F2F2F"/>
              </a:solidFill>
              <a:latin typeface="宋体" pitchFamily="2" charset="-122"/>
              <a:ea typeface="宋体" panose="02010600030101010101" pitchFamily="2" charset="-122"/>
              <a:cs typeface="宋体" pitchFamily="2" charset="-122"/>
            </a:endParaRPr>
          </a:p>
          <a:p>
            <a:pPr algn="just" fontAlgn="base">
              <a:spcBef>
                <a:spcPct val="0"/>
              </a:spcBef>
              <a:spcAft>
                <a:spcPct val="0"/>
              </a:spcAft>
              <a:buClr>
                <a:srgbClr val="2F2F2F"/>
              </a:buClr>
              <a:buFont typeface="Wingdings 2" pitchFamily="18" charset="2"/>
              <a:buNone/>
            </a:pPr>
            <a:r>
              <a:rPr lang="en-US" altLang="zh-CN" sz="2800" b="1" dirty="0" smtClean="0">
                <a:solidFill>
                  <a:srgbClr val="2F2F2F"/>
                </a:solidFill>
                <a:latin typeface="宋体" pitchFamily="2" charset="-122"/>
                <a:ea typeface="宋体" panose="02010600030101010101" pitchFamily="2" charset="-122"/>
                <a:cs typeface="宋体" pitchFamily="2" charset="-122"/>
              </a:rPr>
              <a:t>    </a:t>
            </a:r>
            <a:r>
              <a:rPr lang="zh-CN" altLang="en-US" sz="2800" b="1" dirty="0" smtClean="0">
                <a:solidFill>
                  <a:srgbClr val="2F2F2F"/>
                </a:solidFill>
                <a:latin typeface="宋体" pitchFamily="2" charset="-122"/>
                <a:ea typeface="宋体" panose="02010600030101010101" pitchFamily="2" charset="-122"/>
                <a:cs typeface="宋体" pitchFamily="2" charset="-122"/>
              </a:rPr>
              <a:t>实践</a:t>
            </a:r>
            <a:r>
              <a:rPr lang="zh-CN" altLang="en-US" sz="2800" b="1" dirty="0" smtClean="0">
                <a:solidFill>
                  <a:srgbClr val="C00000"/>
                </a:solidFill>
                <a:latin typeface="宋体" pitchFamily="2" charset="-122"/>
                <a:ea typeface="宋体" panose="02010600030101010101" pitchFamily="2" charset="-122"/>
                <a:cs typeface="宋体" pitchFamily="2" charset="-122"/>
              </a:rPr>
              <a:t>主体</a:t>
            </a:r>
            <a:r>
              <a:rPr lang="zh-CN" altLang="en-US" sz="2800" b="1" dirty="0" smtClean="0">
                <a:solidFill>
                  <a:srgbClr val="2F2F2F"/>
                </a:solidFill>
                <a:latin typeface="宋体" pitchFamily="2" charset="-122"/>
                <a:ea typeface="宋体" panose="02010600030101010101" pitchFamily="2" charset="-122"/>
                <a:cs typeface="宋体" pitchFamily="2" charset="-122"/>
              </a:rPr>
              <a:t>是指具有一定的主体能力、从事现实社会实践活动的人；实践</a:t>
            </a:r>
            <a:r>
              <a:rPr lang="zh-CN" altLang="en-US" sz="2800" b="1" dirty="0" smtClean="0">
                <a:solidFill>
                  <a:srgbClr val="C00000"/>
                </a:solidFill>
                <a:latin typeface="宋体" pitchFamily="2" charset="-122"/>
                <a:ea typeface="宋体" panose="02010600030101010101" pitchFamily="2" charset="-122"/>
                <a:cs typeface="宋体" pitchFamily="2" charset="-122"/>
              </a:rPr>
              <a:t>中介</a:t>
            </a:r>
            <a:r>
              <a:rPr lang="zh-CN" altLang="en-US" sz="2800" b="1" dirty="0" smtClean="0">
                <a:solidFill>
                  <a:srgbClr val="2F2F2F"/>
                </a:solidFill>
                <a:latin typeface="宋体" pitchFamily="2" charset="-122"/>
                <a:ea typeface="宋体" panose="02010600030101010101" pitchFamily="2" charset="-122"/>
                <a:cs typeface="宋体" pitchFamily="2" charset="-122"/>
              </a:rPr>
              <a:t>是指各种形式的工具、手段以及运用、操作这些工具、手段的程序和方法；</a:t>
            </a:r>
            <a:r>
              <a:rPr lang="en-US" altLang="zh-CN" sz="2800" b="1" dirty="0" smtClean="0">
                <a:solidFill>
                  <a:srgbClr val="2F2F2F"/>
                </a:solidFill>
                <a:latin typeface="宋体" pitchFamily="2" charset="-122"/>
                <a:ea typeface="宋体" panose="02010600030101010101" pitchFamily="2" charset="-122"/>
                <a:cs typeface="宋体" pitchFamily="2" charset="-122"/>
              </a:rPr>
              <a:t>    </a:t>
            </a:r>
            <a:r>
              <a:rPr lang="zh-CN" altLang="en-US" sz="2800" b="1" dirty="0" smtClean="0">
                <a:solidFill>
                  <a:srgbClr val="2F2F2F"/>
                </a:solidFill>
                <a:latin typeface="宋体" pitchFamily="2" charset="-122"/>
                <a:ea typeface="宋体" panose="02010600030101010101" pitchFamily="2" charset="-122"/>
                <a:cs typeface="宋体" pitchFamily="2" charset="-122"/>
              </a:rPr>
              <a:t>实践</a:t>
            </a:r>
            <a:r>
              <a:rPr lang="zh-CN" altLang="en-US" sz="2800" b="1" dirty="0" smtClean="0">
                <a:solidFill>
                  <a:srgbClr val="C00000"/>
                </a:solidFill>
                <a:latin typeface="宋体" pitchFamily="2" charset="-122"/>
                <a:ea typeface="宋体" panose="02010600030101010101" pitchFamily="2" charset="-122"/>
                <a:cs typeface="宋体" pitchFamily="2" charset="-122"/>
              </a:rPr>
              <a:t>客体</a:t>
            </a:r>
            <a:r>
              <a:rPr lang="zh-CN" altLang="en-US" sz="2800" b="1" dirty="0" smtClean="0">
                <a:solidFill>
                  <a:srgbClr val="2F2F2F"/>
                </a:solidFill>
                <a:latin typeface="宋体" pitchFamily="2" charset="-122"/>
                <a:ea typeface="宋体" panose="02010600030101010101" pitchFamily="2" charset="-122"/>
                <a:cs typeface="宋体" pitchFamily="2" charset="-122"/>
              </a:rPr>
              <a:t>是指实践活动所指向的对象。</a:t>
            </a:r>
            <a:endParaRPr lang="en-US" altLang="zh-CN" sz="2800" b="1" dirty="0" smtClean="0">
              <a:solidFill>
                <a:srgbClr val="2F2F2F"/>
              </a:solidFill>
              <a:latin typeface="宋体" pitchFamily="2" charset="-122"/>
              <a:ea typeface="宋体" panose="02010600030101010101" pitchFamily="2" charset="-122"/>
              <a:cs typeface="宋体" pitchFamily="2" charset="-122"/>
            </a:endParaRPr>
          </a:p>
          <a:p>
            <a:pPr fontAlgn="base">
              <a:spcAft>
                <a:spcPct val="0"/>
              </a:spcAft>
              <a:buClr>
                <a:srgbClr val="2F2F2F"/>
              </a:buClr>
              <a:buFont typeface="Wingdings 2" pitchFamily="18" charset="2"/>
              <a:buNone/>
            </a:pPr>
            <a:endParaRPr lang="zh-CN" altLang="en-US" sz="2700" dirty="0" smtClean="0">
              <a:solidFill>
                <a:srgbClr val="C47546"/>
              </a:solidFill>
              <a:ea typeface="隶书" pitchFamily="49" charset="-122"/>
              <a:cs typeface="宋体" pitchFamily="2" charset="-122"/>
            </a:endParaRPr>
          </a:p>
          <a:p>
            <a:pPr fontAlgn="base">
              <a:spcAft>
                <a:spcPct val="0"/>
              </a:spcAft>
              <a:buClr>
                <a:srgbClr val="2F2F2F"/>
              </a:buClr>
              <a:buFont typeface="Wingdings 2" pitchFamily="18" charset="2"/>
              <a:buNone/>
            </a:pPr>
            <a:endParaRPr lang="zh-CN" altLang="en-US" sz="2700" dirty="0" smtClean="0">
              <a:solidFill>
                <a:srgbClr val="C47546"/>
              </a:solidFill>
              <a:ea typeface="隶书" pitchFamily="49" charset="-122"/>
              <a:cs typeface="宋体" pitchFamily="2" charset="-122"/>
            </a:endParaRPr>
          </a:p>
          <a:p>
            <a:pPr fontAlgn="base">
              <a:spcAft>
                <a:spcPct val="0"/>
              </a:spcAft>
              <a:buClr>
                <a:srgbClr val="2F2F2F"/>
              </a:buClr>
              <a:buFont typeface="Wingdings 2" pitchFamily="18" charset="2"/>
              <a:buNone/>
            </a:pPr>
            <a:endParaRPr lang="en-US" altLang="zh-CN" sz="2700" dirty="0" smtClean="0">
              <a:solidFill>
                <a:srgbClr val="C47546"/>
              </a:solidFill>
              <a:ea typeface="隶书" pitchFamily="49" charset="-122"/>
              <a:cs typeface="宋体" pitchFamily="2" charset="-122"/>
            </a:endParaRPr>
          </a:p>
          <a:p>
            <a:pPr fontAlgn="base">
              <a:spcAft>
                <a:spcPct val="0"/>
              </a:spcAft>
              <a:buClr>
                <a:srgbClr val="2F2F2F"/>
              </a:buClr>
              <a:buFont typeface="Wingdings 2" pitchFamily="18" charset="2"/>
              <a:buNone/>
            </a:pPr>
            <a:endParaRPr lang="zh-CN" altLang="en-US" sz="2700" dirty="0" smtClean="0">
              <a:solidFill>
                <a:srgbClr val="000000"/>
              </a:solidFill>
              <a:ea typeface="宋体" pitchFamily="2" charset="-122"/>
            </a:endParaRPr>
          </a:p>
        </p:txBody>
      </p:sp>
    </p:spTree>
    <p:extLst>
      <p:ext uri="{BB962C8B-B14F-4D97-AF65-F5344CB8AC3E}">
        <p14:creationId xmlns:p14="http://schemas.microsoft.com/office/powerpoint/2010/main" val="4177426668"/>
      </p:ext>
    </p:extLst>
  </p:cSld>
  <p:clrMapOvr>
    <a:masterClrMapping/>
  </p:clrMapOvr>
  <p:transition spd="slow">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noChangeArrowheads="1"/>
          </p:cNvSpPr>
          <p:nvPr/>
        </p:nvSpPr>
        <p:spPr bwMode="auto">
          <a:xfrm>
            <a:off x="136525" y="549275"/>
            <a:ext cx="8899525"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fontAlgn="base">
              <a:spcBef>
                <a:spcPct val="0"/>
              </a:spcBef>
              <a:spcAft>
                <a:spcPct val="0"/>
              </a:spcAft>
              <a:buClr>
                <a:srgbClr val="2F2F2F"/>
              </a:buClr>
              <a:buFont typeface="Wingdings 2" pitchFamily="18" charset="2"/>
              <a:buNone/>
            </a:pPr>
            <a:r>
              <a:rPr lang="en-US" altLang="zh-CN" b="1" dirty="0" smtClean="0">
                <a:solidFill>
                  <a:srgbClr val="2F2F2F"/>
                </a:solidFill>
                <a:latin typeface="微软雅黑" pitchFamily="34" charset="-122"/>
                <a:ea typeface="微软雅黑" pitchFamily="34" charset="-122"/>
                <a:cs typeface="宋体" pitchFamily="2" charset="-122"/>
              </a:rPr>
              <a:t>1</a:t>
            </a:r>
            <a:r>
              <a:rPr lang="zh-CN" altLang="en-US" b="1" dirty="0" smtClean="0">
                <a:solidFill>
                  <a:srgbClr val="2F2F2F"/>
                </a:solidFill>
                <a:latin typeface="微软雅黑" pitchFamily="34" charset="-122"/>
                <a:ea typeface="微软雅黑" pitchFamily="34" charset="-122"/>
                <a:cs typeface="宋体" pitchFamily="2" charset="-122"/>
              </a:rPr>
              <a:t>、</a:t>
            </a:r>
            <a:r>
              <a:rPr lang="en-US" altLang="zh-CN" b="1" dirty="0" err="1" smtClean="0">
                <a:solidFill>
                  <a:srgbClr val="2F2F2F"/>
                </a:solidFill>
                <a:latin typeface="微软雅黑" pitchFamily="34" charset="-122"/>
                <a:ea typeface="微软雅黑" pitchFamily="34" charset="-122"/>
                <a:cs typeface="宋体" pitchFamily="2" charset="-122"/>
              </a:rPr>
              <a:t>实践</a:t>
            </a:r>
            <a:r>
              <a:rPr lang="zh-CN" altLang="en-US" b="1" dirty="0" smtClean="0">
                <a:solidFill>
                  <a:srgbClr val="2F2F2F"/>
                </a:solidFill>
                <a:latin typeface="微软雅黑" pitchFamily="34" charset="-122"/>
                <a:ea typeface="微软雅黑" pitchFamily="34" charset="-122"/>
                <a:cs typeface="宋体" pitchFamily="2" charset="-122"/>
              </a:rPr>
              <a:t>与认识</a:t>
            </a:r>
            <a:r>
              <a:rPr lang="en-US" altLang="zh-CN" b="1" dirty="0" smtClean="0">
                <a:solidFill>
                  <a:srgbClr val="C47546"/>
                </a:solidFill>
                <a:latin typeface="微软雅黑" pitchFamily="34" charset="-122"/>
                <a:ea typeface="微软雅黑" pitchFamily="34" charset="-122"/>
                <a:cs typeface="宋体" pitchFamily="2" charset="-122"/>
              </a:rPr>
              <a:t>P.56-62</a:t>
            </a:r>
          </a:p>
          <a:p>
            <a:pPr algn="just" fontAlgn="base">
              <a:spcBef>
                <a:spcPct val="0"/>
              </a:spcBef>
              <a:spcAft>
                <a:spcPct val="0"/>
              </a:spcAft>
              <a:buClr>
                <a:srgbClr val="2F2F2F"/>
              </a:buClr>
              <a:buFont typeface="Wingdings 2" pitchFamily="18" charset="2"/>
              <a:buNone/>
            </a:pPr>
            <a:endParaRPr lang="en-US" altLang="zh-CN" b="1" dirty="0" smtClean="0">
              <a:solidFill>
                <a:srgbClr val="C47546"/>
              </a:solidFill>
              <a:latin typeface="宋体" pitchFamily="2" charset="-122"/>
              <a:ea typeface="微软雅黑" pitchFamily="34" charset="-122"/>
              <a:cs typeface="宋体" pitchFamily="2" charset="-122"/>
            </a:endParaRPr>
          </a:p>
          <a:p>
            <a:pPr algn="just" fontAlgn="base">
              <a:spcBef>
                <a:spcPct val="0"/>
              </a:spcBef>
              <a:spcAft>
                <a:spcPct val="0"/>
              </a:spcAft>
              <a:buClr>
                <a:srgbClr val="2F2F2F"/>
              </a:buClr>
              <a:buFont typeface="Wingdings 2" pitchFamily="18" charset="2"/>
              <a:buNone/>
            </a:pPr>
            <a:r>
              <a:rPr lang="zh-CN" altLang="en-US" sz="2800" b="1" dirty="0" smtClean="0">
                <a:solidFill>
                  <a:srgbClr val="2F2F2F"/>
                </a:solidFill>
                <a:latin typeface="宋体" pitchFamily="2" charset="-122"/>
                <a:ea typeface="宋体" panose="02010600030101010101" pitchFamily="2" charset="-122"/>
                <a:cs typeface="宋体" pitchFamily="2" charset="-122"/>
              </a:rPr>
              <a:t>（</a:t>
            </a:r>
            <a:r>
              <a:rPr lang="en-US" altLang="zh-CN" b="1" dirty="0" smtClean="0">
                <a:solidFill>
                  <a:srgbClr val="2F2F2F"/>
                </a:solidFill>
                <a:latin typeface="宋体" pitchFamily="2" charset="-122"/>
                <a:ea typeface="宋体" panose="02010600030101010101" pitchFamily="2" charset="-122"/>
                <a:cs typeface="宋体" pitchFamily="2" charset="-122"/>
              </a:rPr>
              <a:t>4</a:t>
            </a:r>
            <a:r>
              <a:rPr lang="zh-CN" altLang="en-US" b="1" dirty="0" smtClean="0">
                <a:solidFill>
                  <a:srgbClr val="2F2F2F"/>
                </a:solidFill>
                <a:latin typeface="宋体" pitchFamily="2" charset="-122"/>
                <a:ea typeface="宋体" panose="02010600030101010101" pitchFamily="2" charset="-122"/>
                <a:cs typeface="宋体" pitchFamily="2" charset="-122"/>
              </a:rPr>
              <a:t>）实践基本</a:t>
            </a:r>
            <a:r>
              <a:rPr lang="zh-CN" altLang="en-US" b="1" dirty="0" smtClean="0">
                <a:solidFill>
                  <a:srgbClr val="C00000"/>
                </a:solidFill>
                <a:latin typeface="宋体" pitchFamily="2" charset="-122"/>
                <a:ea typeface="宋体" panose="02010600030101010101" pitchFamily="2" charset="-122"/>
                <a:cs typeface="宋体" pitchFamily="2" charset="-122"/>
              </a:rPr>
              <a:t>形式</a:t>
            </a:r>
            <a:r>
              <a:rPr lang="zh-CN" altLang="en-US" b="1" dirty="0" smtClean="0">
                <a:solidFill>
                  <a:srgbClr val="2F2F2F"/>
                </a:solidFill>
                <a:latin typeface="宋体" pitchFamily="2" charset="-122"/>
                <a:ea typeface="宋体" panose="02010600030101010101" pitchFamily="2" charset="-122"/>
                <a:cs typeface="宋体" pitchFamily="2" charset="-122"/>
              </a:rPr>
              <a:t>：</a:t>
            </a:r>
            <a:endParaRPr lang="en-US" altLang="zh-CN" b="1" dirty="0" smtClean="0">
              <a:solidFill>
                <a:srgbClr val="2F2F2F"/>
              </a:solidFill>
              <a:latin typeface="宋体" pitchFamily="2" charset="-122"/>
              <a:ea typeface="宋体" panose="02010600030101010101" pitchFamily="2" charset="-122"/>
              <a:cs typeface="宋体" pitchFamily="2" charset="-122"/>
            </a:endParaRPr>
          </a:p>
          <a:p>
            <a:pPr algn="just" fontAlgn="base">
              <a:spcBef>
                <a:spcPct val="0"/>
              </a:spcBef>
              <a:spcAft>
                <a:spcPct val="0"/>
              </a:spcAft>
              <a:buClr>
                <a:srgbClr val="2F2F2F"/>
              </a:buClr>
              <a:buFont typeface="Wingdings 2" pitchFamily="18" charset="2"/>
              <a:buNone/>
            </a:pPr>
            <a:r>
              <a:rPr lang="en-US" altLang="zh-CN" b="1" dirty="0" smtClean="0">
                <a:solidFill>
                  <a:srgbClr val="2F2F2F"/>
                </a:solidFill>
                <a:latin typeface="宋体" pitchFamily="2" charset="-122"/>
                <a:ea typeface="宋体" panose="02010600030101010101" pitchFamily="2" charset="-122"/>
                <a:cs typeface="宋体" pitchFamily="2" charset="-122"/>
              </a:rPr>
              <a:t>  </a:t>
            </a:r>
            <a:r>
              <a:rPr lang="zh-CN" altLang="en-US" b="1" dirty="0" smtClean="0">
                <a:solidFill>
                  <a:srgbClr val="2F2F2F"/>
                </a:solidFill>
                <a:latin typeface="宋体" pitchFamily="2" charset="-122"/>
                <a:ea typeface="宋体" panose="02010600030101010101" pitchFamily="2" charset="-122"/>
                <a:cs typeface="宋体" pitchFamily="2" charset="-122"/>
              </a:rPr>
              <a:t>物质生产实践、社会政治实践、科学文化实践</a:t>
            </a:r>
            <a:endParaRPr lang="zh-CN" altLang="en-US" dirty="0" smtClean="0">
              <a:solidFill>
                <a:srgbClr val="C47546"/>
              </a:solidFill>
              <a:latin typeface="宋体" panose="02010600030101010101" pitchFamily="2" charset="-122"/>
              <a:ea typeface="宋体" panose="02010600030101010101" pitchFamily="2" charset="-122"/>
              <a:cs typeface="宋体" pitchFamily="2" charset="-122"/>
            </a:endParaRPr>
          </a:p>
          <a:p>
            <a:pPr fontAlgn="base">
              <a:spcAft>
                <a:spcPct val="0"/>
              </a:spcAft>
              <a:buClr>
                <a:srgbClr val="2F2F2F"/>
              </a:buClr>
              <a:buFont typeface="Wingdings 2" pitchFamily="18" charset="2"/>
              <a:buNone/>
            </a:pPr>
            <a:r>
              <a:rPr lang="zh-CN" altLang="en-US" b="1" dirty="0" smtClean="0">
                <a:solidFill>
                  <a:srgbClr val="2F2F2F"/>
                </a:solidFill>
                <a:latin typeface="宋体" pitchFamily="2" charset="-122"/>
                <a:ea typeface="宋体" panose="02010600030101010101" pitchFamily="2" charset="-122"/>
                <a:cs typeface="宋体" pitchFamily="2" charset="-122"/>
              </a:rPr>
              <a:t>（</a:t>
            </a:r>
            <a:r>
              <a:rPr lang="en-US" altLang="zh-CN" b="1" dirty="0" smtClean="0">
                <a:solidFill>
                  <a:srgbClr val="2F2F2F"/>
                </a:solidFill>
                <a:latin typeface="宋体" pitchFamily="2" charset="-122"/>
                <a:ea typeface="宋体" panose="02010600030101010101" pitchFamily="2" charset="-122"/>
                <a:cs typeface="宋体" pitchFamily="2" charset="-122"/>
              </a:rPr>
              <a:t>5</a:t>
            </a:r>
            <a:r>
              <a:rPr lang="zh-CN" altLang="en-US" b="1" dirty="0" smtClean="0">
                <a:solidFill>
                  <a:srgbClr val="2F2F2F"/>
                </a:solidFill>
                <a:latin typeface="宋体" pitchFamily="2" charset="-122"/>
                <a:ea typeface="宋体" panose="02010600030101010101" pitchFamily="2" charset="-122"/>
                <a:cs typeface="宋体" pitchFamily="2" charset="-122"/>
              </a:rPr>
              <a:t>）实践在认识活动中的决定作用：</a:t>
            </a:r>
            <a:endParaRPr lang="en-US" altLang="zh-CN" b="1" dirty="0" smtClean="0">
              <a:solidFill>
                <a:srgbClr val="2F2F2F"/>
              </a:solidFill>
              <a:latin typeface="宋体" pitchFamily="2" charset="-122"/>
              <a:ea typeface="宋体" panose="02010600030101010101" pitchFamily="2" charset="-122"/>
              <a:cs typeface="宋体" pitchFamily="2" charset="-122"/>
            </a:endParaRPr>
          </a:p>
          <a:p>
            <a:pPr fontAlgn="base">
              <a:spcAft>
                <a:spcPct val="0"/>
              </a:spcAft>
              <a:buClr>
                <a:srgbClr val="2F2F2F"/>
              </a:buClr>
              <a:buFont typeface="Wingdings 2" pitchFamily="18" charset="2"/>
              <a:buNone/>
            </a:pPr>
            <a:r>
              <a:rPr lang="zh-CN" altLang="en-US" b="1" dirty="0" smtClean="0">
                <a:solidFill>
                  <a:srgbClr val="2F2F2F"/>
                </a:solidFill>
                <a:latin typeface="宋体" pitchFamily="2" charset="-122"/>
                <a:ea typeface="宋体" panose="02010600030101010101" pitchFamily="2" charset="-122"/>
                <a:cs typeface="宋体" pitchFamily="2" charset="-122"/>
              </a:rPr>
              <a:t>  第一、实践是认识的</a:t>
            </a:r>
            <a:r>
              <a:rPr lang="zh-CN" altLang="en-US" b="1" dirty="0" smtClean="0">
                <a:solidFill>
                  <a:srgbClr val="C00000"/>
                </a:solidFill>
                <a:latin typeface="宋体" pitchFamily="2" charset="-122"/>
                <a:ea typeface="宋体" panose="02010600030101010101" pitchFamily="2" charset="-122"/>
                <a:cs typeface="宋体" pitchFamily="2" charset="-122"/>
              </a:rPr>
              <a:t>来源</a:t>
            </a:r>
            <a:endParaRPr lang="en-US" altLang="zh-CN" b="1" dirty="0" smtClean="0">
              <a:solidFill>
                <a:srgbClr val="C00000"/>
              </a:solidFill>
              <a:latin typeface="宋体" pitchFamily="2" charset="-122"/>
              <a:ea typeface="宋体" panose="02010600030101010101" pitchFamily="2" charset="-122"/>
              <a:cs typeface="宋体" pitchFamily="2" charset="-122"/>
            </a:endParaRPr>
          </a:p>
          <a:p>
            <a:pPr fontAlgn="base">
              <a:spcAft>
                <a:spcPct val="0"/>
              </a:spcAft>
              <a:buClr>
                <a:srgbClr val="2F2F2F"/>
              </a:buClr>
              <a:buFont typeface="Wingdings 2" pitchFamily="18" charset="2"/>
              <a:buNone/>
            </a:pPr>
            <a:r>
              <a:rPr lang="en-US" altLang="zh-CN" b="1" dirty="0" smtClean="0">
                <a:solidFill>
                  <a:srgbClr val="2F2F2F"/>
                </a:solidFill>
                <a:latin typeface="宋体" pitchFamily="2" charset="-122"/>
                <a:ea typeface="宋体" panose="02010600030101010101" pitchFamily="2" charset="-122"/>
                <a:cs typeface="宋体" pitchFamily="2" charset="-122"/>
              </a:rPr>
              <a:t>  </a:t>
            </a:r>
            <a:r>
              <a:rPr lang="zh-CN" altLang="en-US" b="1" dirty="0" smtClean="0">
                <a:solidFill>
                  <a:srgbClr val="2F2F2F"/>
                </a:solidFill>
                <a:latin typeface="宋体" pitchFamily="2" charset="-122"/>
                <a:ea typeface="宋体" panose="02010600030101010101" pitchFamily="2" charset="-122"/>
                <a:cs typeface="宋体" pitchFamily="2" charset="-122"/>
              </a:rPr>
              <a:t>第二、实践是认识发展的</a:t>
            </a:r>
            <a:r>
              <a:rPr lang="zh-CN" altLang="en-US" b="1" dirty="0" smtClean="0">
                <a:solidFill>
                  <a:srgbClr val="C00000"/>
                </a:solidFill>
                <a:latin typeface="宋体" pitchFamily="2" charset="-122"/>
                <a:ea typeface="宋体" panose="02010600030101010101" pitchFamily="2" charset="-122"/>
                <a:cs typeface="宋体" pitchFamily="2" charset="-122"/>
              </a:rPr>
              <a:t>动力</a:t>
            </a:r>
            <a:endParaRPr lang="en-US" altLang="zh-CN" b="1" dirty="0" smtClean="0">
              <a:solidFill>
                <a:srgbClr val="C00000"/>
              </a:solidFill>
              <a:latin typeface="宋体" pitchFamily="2" charset="-122"/>
              <a:ea typeface="宋体" panose="02010600030101010101" pitchFamily="2" charset="-122"/>
              <a:cs typeface="宋体" pitchFamily="2" charset="-122"/>
            </a:endParaRPr>
          </a:p>
          <a:p>
            <a:pPr fontAlgn="base">
              <a:spcAft>
                <a:spcPct val="0"/>
              </a:spcAft>
              <a:buClr>
                <a:srgbClr val="2F2F2F"/>
              </a:buClr>
              <a:buFont typeface="Wingdings 2" pitchFamily="18" charset="2"/>
              <a:buNone/>
            </a:pPr>
            <a:r>
              <a:rPr lang="en-US" altLang="zh-CN" b="1" dirty="0" smtClean="0">
                <a:solidFill>
                  <a:srgbClr val="2F2F2F"/>
                </a:solidFill>
                <a:latin typeface="宋体" pitchFamily="2" charset="-122"/>
                <a:ea typeface="宋体" panose="02010600030101010101" pitchFamily="2" charset="-122"/>
                <a:cs typeface="宋体" pitchFamily="2" charset="-122"/>
              </a:rPr>
              <a:t>  </a:t>
            </a:r>
            <a:r>
              <a:rPr lang="zh-CN" altLang="en-US" b="1" dirty="0" smtClean="0">
                <a:solidFill>
                  <a:srgbClr val="2F2F2F"/>
                </a:solidFill>
                <a:latin typeface="宋体" pitchFamily="2" charset="-122"/>
                <a:ea typeface="宋体" panose="02010600030101010101" pitchFamily="2" charset="-122"/>
                <a:cs typeface="宋体" pitchFamily="2" charset="-122"/>
              </a:rPr>
              <a:t>第三、实践是认识的</a:t>
            </a:r>
            <a:r>
              <a:rPr lang="zh-CN" altLang="en-US" b="1" dirty="0" smtClean="0">
                <a:solidFill>
                  <a:srgbClr val="C00000"/>
                </a:solidFill>
                <a:latin typeface="宋体" pitchFamily="2" charset="-122"/>
                <a:ea typeface="宋体" panose="02010600030101010101" pitchFamily="2" charset="-122"/>
                <a:cs typeface="宋体" pitchFamily="2" charset="-122"/>
              </a:rPr>
              <a:t>目的</a:t>
            </a:r>
            <a:endParaRPr lang="en-US" altLang="zh-CN" b="1" dirty="0" smtClean="0">
              <a:solidFill>
                <a:srgbClr val="C00000"/>
              </a:solidFill>
              <a:latin typeface="宋体" pitchFamily="2" charset="-122"/>
              <a:ea typeface="宋体" panose="02010600030101010101" pitchFamily="2" charset="-122"/>
              <a:cs typeface="宋体" pitchFamily="2" charset="-122"/>
            </a:endParaRPr>
          </a:p>
          <a:p>
            <a:pPr fontAlgn="base">
              <a:spcAft>
                <a:spcPct val="0"/>
              </a:spcAft>
              <a:buClr>
                <a:srgbClr val="2F2F2F"/>
              </a:buClr>
              <a:buFont typeface="Wingdings 2" pitchFamily="18" charset="2"/>
              <a:buNone/>
            </a:pPr>
            <a:r>
              <a:rPr lang="zh-CN" altLang="en-US" b="1" dirty="0" smtClean="0">
                <a:solidFill>
                  <a:srgbClr val="2F2F2F"/>
                </a:solidFill>
                <a:latin typeface="宋体" pitchFamily="2" charset="-122"/>
                <a:ea typeface="宋体" panose="02010600030101010101" pitchFamily="2" charset="-122"/>
                <a:cs typeface="宋体" pitchFamily="2" charset="-122"/>
              </a:rPr>
              <a:t>  第四、实践是检验真理的唯一</a:t>
            </a:r>
            <a:r>
              <a:rPr lang="zh-CN" altLang="en-US" b="1" dirty="0" smtClean="0">
                <a:solidFill>
                  <a:srgbClr val="C00000"/>
                </a:solidFill>
                <a:latin typeface="宋体" pitchFamily="2" charset="-122"/>
                <a:ea typeface="宋体" panose="02010600030101010101" pitchFamily="2" charset="-122"/>
                <a:cs typeface="宋体" pitchFamily="2" charset="-122"/>
              </a:rPr>
              <a:t>标准</a:t>
            </a:r>
            <a:endParaRPr lang="en-US" altLang="zh-CN" dirty="0" smtClean="0">
              <a:solidFill>
                <a:srgbClr val="C00000"/>
              </a:solidFill>
              <a:latin typeface="宋体" panose="02010600030101010101" pitchFamily="2" charset="-122"/>
              <a:ea typeface="宋体" panose="02010600030101010101" pitchFamily="2" charset="-122"/>
              <a:cs typeface="宋体" pitchFamily="2" charset="-122"/>
            </a:endParaRPr>
          </a:p>
          <a:p>
            <a:pPr fontAlgn="base">
              <a:spcAft>
                <a:spcPct val="0"/>
              </a:spcAft>
              <a:buClr>
                <a:srgbClr val="2F2F2F"/>
              </a:buClr>
              <a:buFont typeface="Wingdings 2" pitchFamily="18" charset="2"/>
              <a:buNone/>
            </a:pPr>
            <a:endParaRPr lang="zh-CN" altLang="en-US" dirty="0" smtClean="0">
              <a:solidFill>
                <a:srgbClr val="000000"/>
              </a:solidFill>
              <a:ea typeface="宋体" pitchFamily="2" charset="-122"/>
            </a:endParaRPr>
          </a:p>
        </p:txBody>
      </p:sp>
    </p:spTree>
    <p:extLst>
      <p:ext uri="{BB962C8B-B14F-4D97-AF65-F5344CB8AC3E}">
        <p14:creationId xmlns:p14="http://schemas.microsoft.com/office/powerpoint/2010/main" val="1331859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825" y="1484313"/>
            <a:ext cx="8320088" cy="4032250"/>
          </a:xfrm>
          <a:prstGeom prst="rect">
            <a:avLst/>
          </a:prstGeom>
        </p:spPr>
        <p:txBody>
          <a:bodyPr>
            <a:spAutoFit/>
          </a:bodyPr>
          <a:lstStyle/>
          <a:p>
            <a:pPr algn="just" eaLnBrk="0" fontAlgn="base" hangingPunct="0">
              <a:spcBef>
                <a:spcPct val="0"/>
              </a:spcBef>
              <a:spcAft>
                <a:spcPct val="0"/>
              </a:spcAft>
              <a:defRPr/>
            </a:pPr>
            <a:r>
              <a:rPr lang="en-US" altLang="zh-CN" sz="3200" b="1" kern="0" dirty="0">
                <a:solidFill>
                  <a:srgbClr val="2F2F2F"/>
                </a:solidFill>
                <a:latin typeface="宋体" panose="02010600030101010101" pitchFamily="2" charset="-122"/>
                <a:ea typeface="宋体" pitchFamily="2" charset="-122"/>
              </a:rPr>
              <a:t>  </a:t>
            </a:r>
            <a:r>
              <a:rPr lang="zh-CN" altLang="en-US" sz="3200" b="1" kern="0" dirty="0">
                <a:solidFill>
                  <a:srgbClr val="2F2F2F"/>
                </a:solidFill>
                <a:latin typeface="宋体" panose="02010600030101010101" pitchFamily="2" charset="-122"/>
                <a:ea typeface="宋体" pitchFamily="2" charset="-122"/>
              </a:rPr>
              <a:t>认识的</a:t>
            </a:r>
            <a:r>
              <a:rPr lang="zh-CN" altLang="en-US" sz="3200" b="1" kern="0" dirty="0">
                <a:solidFill>
                  <a:srgbClr val="C00000"/>
                </a:solidFill>
                <a:latin typeface="宋体" panose="02010600030101010101" pitchFamily="2" charset="-122"/>
                <a:ea typeface="宋体" pitchFamily="2" charset="-122"/>
              </a:rPr>
              <a:t>本质是</a:t>
            </a:r>
            <a:r>
              <a:rPr lang="zh-CN" altLang="en-US" sz="3200" b="1" kern="0" dirty="0">
                <a:solidFill>
                  <a:srgbClr val="2F2F2F"/>
                </a:solidFill>
                <a:latin typeface="宋体" panose="02010600030101010101" pitchFamily="2" charset="-122"/>
                <a:ea typeface="宋体" pitchFamily="2" charset="-122"/>
              </a:rPr>
              <a:t>主体在实践基础上对客体的能动反映。</a:t>
            </a:r>
            <a:endParaRPr lang="en-US" altLang="zh-CN" sz="3200" b="1" kern="0" dirty="0">
              <a:solidFill>
                <a:srgbClr val="2F2F2F"/>
              </a:solidFill>
              <a:latin typeface="宋体" panose="02010600030101010101" pitchFamily="2" charset="-122"/>
              <a:ea typeface="宋体" pitchFamily="2" charset="-122"/>
            </a:endParaRPr>
          </a:p>
          <a:p>
            <a:pPr algn="just" eaLnBrk="0" fontAlgn="base" hangingPunct="0">
              <a:spcBef>
                <a:spcPct val="0"/>
              </a:spcBef>
              <a:spcAft>
                <a:spcPct val="0"/>
              </a:spcAft>
              <a:defRPr/>
            </a:pPr>
            <a:r>
              <a:rPr lang="en-US" altLang="zh-CN" sz="3200" b="1" kern="0" dirty="0">
                <a:solidFill>
                  <a:srgbClr val="2F2F2F"/>
                </a:solidFill>
                <a:latin typeface="宋体" panose="02010600030101010101" pitchFamily="2" charset="-122"/>
                <a:ea typeface="宋体" pitchFamily="2" charset="-122"/>
              </a:rPr>
              <a:t>  </a:t>
            </a:r>
            <a:r>
              <a:rPr lang="zh-CN" altLang="en-US" sz="3200" b="1" kern="0" dirty="0">
                <a:solidFill>
                  <a:srgbClr val="2F2F2F"/>
                </a:solidFill>
                <a:latin typeface="宋体" panose="02010600030101010101" pitchFamily="2" charset="-122"/>
                <a:ea typeface="宋体" pitchFamily="2" charset="-122"/>
              </a:rPr>
              <a:t>认识具有反映性和创造性两个</a:t>
            </a:r>
            <a:r>
              <a:rPr lang="zh-CN" altLang="en-US" sz="3200" b="1" kern="0" dirty="0">
                <a:solidFill>
                  <a:srgbClr val="C00000"/>
                </a:solidFill>
                <a:latin typeface="宋体" panose="02010600030101010101" pitchFamily="2" charset="-122"/>
                <a:ea typeface="宋体" pitchFamily="2" charset="-122"/>
              </a:rPr>
              <a:t>特点</a:t>
            </a:r>
            <a:r>
              <a:rPr lang="zh-CN" altLang="en-US" sz="3200" b="1" kern="0" dirty="0">
                <a:solidFill>
                  <a:srgbClr val="2F2F2F"/>
                </a:solidFill>
                <a:latin typeface="宋体" panose="02010600030101010101" pitchFamily="2" charset="-122"/>
                <a:ea typeface="宋体" pitchFamily="2" charset="-122"/>
              </a:rPr>
              <a:t>：</a:t>
            </a:r>
            <a:endParaRPr lang="en-US" altLang="zh-CN" sz="3200" b="1" kern="0" dirty="0">
              <a:solidFill>
                <a:srgbClr val="2F2F2F"/>
              </a:solidFill>
              <a:latin typeface="宋体" panose="02010600030101010101" pitchFamily="2" charset="-122"/>
              <a:ea typeface="宋体" pitchFamily="2" charset="-122"/>
            </a:endParaRPr>
          </a:p>
          <a:p>
            <a:pPr algn="just" eaLnBrk="0" fontAlgn="base" hangingPunct="0">
              <a:spcBef>
                <a:spcPct val="0"/>
              </a:spcBef>
              <a:spcAft>
                <a:spcPct val="0"/>
              </a:spcAft>
              <a:defRPr/>
            </a:pPr>
            <a:r>
              <a:rPr lang="en-US" altLang="zh-CN" sz="3200" b="1" kern="0" dirty="0">
                <a:solidFill>
                  <a:srgbClr val="2F2F2F"/>
                </a:solidFill>
                <a:latin typeface="宋体" panose="02010600030101010101" pitchFamily="2" charset="-122"/>
                <a:ea typeface="宋体" pitchFamily="2" charset="-122"/>
              </a:rPr>
              <a:t>  </a:t>
            </a:r>
            <a:r>
              <a:rPr lang="zh-CN" altLang="en-US" sz="3200" b="1" kern="0" dirty="0">
                <a:solidFill>
                  <a:srgbClr val="2F2F2F"/>
                </a:solidFill>
                <a:latin typeface="宋体" panose="02010600030101010101" pitchFamily="2" charset="-122"/>
                <a:ea typeface="宋体" pitchFamily="2" charset="-122"/>
              </a:rPr>
              <a:t>第一，创造离不开</a:t>
            </a:r>
            <a:r>
              <a:rPr lang="zh-CN" altLang="en-US" sz="3200" b="1" kern="0" dirty="0">
                <a:solidFill>
                  <a:srgbClr val="C00000"/>
                </a:solidFill>
                <a:latin typeface="宋体" panose="02010600030101010101" pitchFamily="2" charset="-122"/>
                <a:ea typeface="宋体" pitchFamily="2" charset="-122"/>
              </a:rPr>
              <a:t>反映</a:t>
            </a:r>
            <a:r>
              <a:rPr lang="zh-CN" altLang="en-US" sz="3200" b="1" kern="0" dirty="0">
                <a:solidFill>
                  <a:srgbClr val="2F2F2F"/>
                </a:solidFill>
                <a:latin typeface="宋体" panose="02010600030101010101" pitchFamily="2" charset="-122"/>
                <a:ea typeface="宋体" pitchFamily="2" charset="-122"/>
              </a:rPr>
              <a:t>，创造存在于反映之中，创造过程是在相关联系的多个方面的反映基础上实现的；</a:t>
            </a:r>
            <a:endParaRPr lang="en-US" altLang="zh-CN" sz="3200" b="1" kern="0" dirty="0">
              <a:solidFill>
                <a:srgbClr val="2F2F2F"/>
              </a:solidFill>
              <a:latin typeface="宋体" panose="02010600030101010101" pitchFamily="2" charset="-122"/>
              <a:ea typeface="宋体" pitchFamily="2" charset="-122"/>
            </a:endParaRPr>
          </a:p>
          <a:p>
            <a:pPr algn="just" eaLnBrk="0" fontAlgn="base" hangingPunct="0">
              <a:spcBef>
                <a:spcPct val="0"/>
              </a:spcBef>
              <a:spcAft>
                <a:spcPct val="0"/>
              </a:spcAft>
              <a:defRPr/>
            </a:pPr>
            <a:r>
              <a:rPr lang="en-US" altLang="zh-CN" sz="3200" b="1" kern="0" dirty="0">
                <a:solidFill>
                  <a:srgbClr val="2F2F2F"/>
                </a:solidFill>
                <a:latin typeface="宋体" panose="02010600030101010101" pitchFamily="2" charset="-122"/>
                <a:ea typeface="宋体" pitchFamily="2" charset="-122"/>
              </a:rPr>
              <a:t>  </a:t>
            </a:r>
            <a:r>
              <a:rPr lang="zh-CN" altLang="en-US" sz="3200" b="1" kern="0" dirty="0">
                <a:solidFill>
                  <a:srgbClr val="2F2F2F"/>
                </a:solidFill>
                <a:latin typeface="宋体" panose="02010600030101010101" pitchFamily="2" charset="-122"/>
                <a:ea typeface="宋体" pitchFamily="2" charset="-122"/>
              </a:rPr>
              <a:t>第二，反映也离不开</a:t>
            </a:r>
            <a:r>
              <a:rPr lang="zh-CN" altLang="en-US" sz="3200" b="1" kern="0" dirty="0">
                <a:solidFill>
                  <a:srgbClr val="C00000"/>
                </a:solidFill>
                <a:latin typeface="宋体" panose="02010600030101010101" pitchFamily="2" charset="-122"/>
                <a:ea typeface="宋体" pitchFamily="2" charset="-122"/>
              </a:rPr>
              <a:t>创造</a:t>
            </a:r>
            <a:r>
              <a:rPr lang="zh-CN" altLang="en-US" sz="3200" b="1" kern="0" dirty="0">
                <a:solidFill>
                  <a:srgbClr val="2F2F2F"/>
                </a:solidFill>
                <a:latin typeface="宋体" panose="02010600030101010101" pitchFamily="2" charset="-122"/>
                <a:ea typeface="宋体" pitchFamily="2" charset="-122"/>
              </a:rPr>
              <a:t>，反映是在创造过程中实现的。</a:t>
            </a:r>
          </a:p>
        </p:txBody>
      </p:sp>
      <p:sp>
        <p:nvSpPr>
          <p:cNvPr id="4" name="矩形 3"/>
          <p:cNvSpPr/>
          <p:nvPr/>
        </p:nvSpPr>
        <p:spPr>
          <a:xfrm>
            <a:off x="336550" y="549275"/>
            <a:ext cx="3792538" cy="584200"/>
          </a:xfrm>
          <a:prstGeom prst="rect">
            <a:avLst/>
          </a:prstGeom>
        </p:spPr>
        <p:txBody>
          <a:bodyPr wrap="none">
            <a:spAutoFit/>
          </a:bodyPr>
          <a:lstStyle/>
          <a:p>
            <a:pPr eaLnBrk="0" fontAlgn="base" hangingPunct="0">
              <a:spcBef>
                <a:spcPct val="0"/>
              </a:spcBef>
              <a:spcAft>
                <a:spcPct val="0"/>
              </a:spcAft>
              <a:defRPr/>
            </a:pPr>
            <a:r>
              <a:rPr lang="en-US" altLang="zh-CN" sz="3200" b="1" kern="0" dirty="0">
                <a:solidFill>
                  <a:srgbClr val="2F2F2F"/>
                </a:solidFill>
                <a:latin typeface="微软雅黑"/>
                <a:ea typeface="微软雅黑"/>
                <a:cs typeface="宋体" panose="02010600030101010101" pitchFamily="2" charset="-122"/>
              </a:rPr>
              <a:t>2</a:t>
            </a:r>
            <a:r>
              <a:rPr lang="zh-CN" altLang="en-US" sz="3200" b="1" kern="0" dirty="0">
                <a:solidFill>
                  <a:srgbClr val="2F2F2F"/>
                </a:solidFill>
                <a:latin typeface="微软雅黑"/>
                <a:ea typeface="微软雅黑"/>
                <a:cs typeface="宋体" panose="02010600030101010101" pitchFamily="2" charset="-122"/>
              </a:rPr>
              <a:t>、认识的本质</a:t>
            </a:r>
            <a:r>
              <a:rPr lang="en-US" altLang="zh-CN" sz="3200" b="1" kern="0" dirty="0">
                <a:solidFill>
                  <a:srgbClr val="C47546"/>
                </a:solidFill>
                <a:latin typeface="微软雅黑"/>
                <a:ea typeface="微软雅黑"/>
                <a:cs typeface="宋体" panose="02010600030101010101" pitchFamily="2" charset="-122"/>
              </a:rPr>
              <a:t>P.65</a:t>
            </a:r>
            <a:endParaRPr lang="zh-CN" altLang="en-US" sz="3200" b="1" dirty="0">
              <a:solidFill>
                <a:srgbClr val="000000"/>
              </a:solidFill>
              <a:latin typeface="微软雅黑"/>
              <a:ea typeface="微软雅黑"/>
              <a:cs typeface="宋体" panose="02010600030101010101" pitchFamily="2" charset="-122"/>
            </a:endParaRPr>
          </a:p>
        </p:txBody>
      </p:sp>
    </p:spTree>
    <p:extLst>
      <p:ext uri="{BB962C8B-B14F-4D97-AF65-F5344CB8AC3E}">
        <p14:creationId xmlns:p14="http://schemas.microsoft.com/office/powerpoint/2010/main" val="3482133776"/>
      </p:ext>
    </p:extLst>
  </p:cSld>
  <p:clrMapOvr>
    <a:masterClrMapping/>
  </p:clrMapOvr>
  <p:transition spd="slow">
    <p:dissolv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1763" y="639763"/>
            <a:ext cx="6942137" cy="584200"/>
          </a:xfrm>
          <a:prstGeom prst="rect">
            <a:avLst/>
          </a:prstGeom>
        </p:spPr>
        <p:txBody>
          <a:bodyPr wrap="none">
            <a:spAutoFit/>
          </a:bodyPr>
          <a:lstStyle/>
          <a:p>
            <a:pPr algn="just" eaLnBrk="0" fontAlgn="base" hangingPunct="0">
              <a:spcBef>
                <a:spcPct val="0"/>
              </a:spcBef>
              <a:spcAft>
                <a:spcPct val="0"/>
              </a:spcAft>
              <a:defRPr/>
            </a:pPr>
            <a:r>
              <a:rPr lang="en-US" altLang="zh-CN" sz="3200" b="1" kern="0" dirty="0">
                <a:solidFill>
                  <a:srgbClr val="2F2F2F"/>
                </a:solidFill>
                <a:latin typeface="微软雅黑"/>
                <a:ea typeface="微软雅黑"/>
                <a:cs typeface="宋体" panose="02010600030101010101" pitchFamily="2" charset="-122"/>
              </a:rPr>
              <a:t>3</a:t>
            </a:r>
            <a:r>
              <a:rPr lang="zh-CN" altLang="en-US" sz="3200" b="1" kern="0" dirty="0">
                <a:solidFill>
                  <a:srgbClr val="2F2F2F"/>
                </a:solidFill>
                <a:latin typeface="微软雅黑"/>
                <a:ea typeface="微软雅黑"/>
                <a:cs typeface="宋体" panose="02010600030101010101" pitchFamily="2" charset="-122"/>
              </a:rPr>
              <a:t>、认识过程的“两次飞跃”</a:t>
            </a:r>
            <a:r>
              <a:rPr lang="en-US" altLang="zh-CN" sz="3200" b="1" kern="0" dirty="0">
                <a:solidFill>
                  <a:srgbClr val="C47546"/>
                </a:solidFill>
                <a:latin typeface="微软雅黑"/>
                <a:ea typeface="微软雅黑"/>
                <a:cs typeface="宋体" panose="02010600030101010101" pitchFamily="2" charset="-122"/>
              </a:rPr>
              <a:t>P.66-73</a:t>
            </a:r>
            <a:endParaRPr lang="zh-CN" altLang="en-US" sz="3200" b="1" dirty="0">
              <a:solidFill>
                <a:srgbClr val="000000"/>
              </a:solidFill>
              <a:latin typeface="微软雅黑"/>
              <a:ea typeface="微软雅黑"/>
              <a:cs typeface="宋体" panose="02010600030101010101" pitchFamily="2" charset="-122"/>
            </a:endParaRPr>
          </a:p>
        </p:txBody>
      </p:sp>
      <p:sp>
        <p:nvSpPr>
          <p:cNvPr id="5" name="矩形 4"/>
          <p:cNvSpPr/>
          <p:nvPr/>
        </p:nvSpPr>
        <p:spPr>
          <a:xfrm>
            <a:off x="241300" y="1341438"/>
            <a:ext cx="8704263" cy="5324475"/>
          </a:xfrm>
          <a:prstGeom prst="rect">
            <a:avLst/>
          </a:prstGeom>
        </p:spPr>
        <p:txBody>
          <a:bodyPr>
            <a:spAutoFit/>
          </a:bodyPr>
          <a:lstStyle/>
          <a:p>
            <a:pPr algn="just" eaLnBrk="0" fontAlgn="base" hangingPunct="0">
              <a:spcBef>
                <a:spcPct val="0"/>
              </a:spcBef>
              <a:spcAft>
                <a:spcPct val="0"/>
              </a:spcAft>
              <a:defRPr/>
            </a:pPr>
            <a:r>
              <a:rPr lang="en-US" altLang="zh-CN" sz="2800" b="1" kern="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    A. </a:t>
            </a:r>
            <a:r>
              <a:rPr lang="zh-CN" altLang="en-US" sz="2800" b="1" kern="0" dirty="0">
                <a:solidFill>
                  <a:srgbClr val="C00000"/>
                </a:solidFill>
                <a:latin typeface="宋体" panose="02010600030101010101" pitchFamily="2" charset="-122"/>
                <a:ea typeface="宋体" pitchFamily="2" charset="-122"/>
                <a:cs typeface="宋体" panose="02010600030101010101" pitchFamily="2" charset="-122"/>
              </a:rPr>
              <a:t>第一次飞跃：从实践到认识</a:t>
            </a:r>
            <a:endParaRPr lang="en-US" altLang="zh-CN" sz="2800" b="1" kern="0" dirty="0">
              <a:solidFill>
                <a:srgbClr val="C00000"/>
              </a:solidFill>
              <a:latin typeface="宋体" panose="02010600030101010101" pitchFamily="2" charset="-122"/>
              <a:ea typeface="宋体" pitchFamily="2" charset="-122"/>
              <a:cs typeface="宋体" panose="02010600030101010101" pitchFamily="2" charset="-122"/>
            </a:endParaRPr>
          </a:p>
          <a:p>
            <a:pPr algn="just" eaLnBrk="0" fontAlgn="base" hangingPunct="0">
              <a:spcBef>
                <a:spcPct val="0"/>
              </a:spcBef>
              <a:spcAft>
                <a:spcPct val="0"/>
              </a:spcAft>
              <a:defRPr/>
            </a:pPr>
            <a:r>
              <a:rPr lang="en-US" altLang="zh-CN" sz="2800" b="1" kern="0" dirty="0">
                <a:solidFill>
                  <a:srgbClr val="2F2F2F"/>
                </a:solidFill>
                <a:latin typeface="宋体" panose="02010600030101010101" pitchFamily="2" charset="-122"/>
                <a:ea typeface="宋体" pitchFamily="2" charset="-122"/>
                <a:cs typeface="宋体" panose="02010600030101010101" pitchFamily="2" charset="-122"/>
              </a:rPr>
              <a:t>  </a:t>
            </a: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rPr>
              <a:t>主要表现为在实践基础上</a:t>
            </a:r>
            <a:r>
              <a:rPr lang="zh-CN" altLang="en-US" sz="2800" b="1" kern="0" dirty="0">
                <a:solidFill>
                  <a:srgbClr val="C00000"/>
                </a:solidFill>
                <a:latin typeface="宋体" panose="02010600030101010101" pitchFamily="2" charset="-122"/>
                <a:ea typeface="宋体" pitchFamily="2" charset="-122"/>
                <a:cs typeface="宋体" panose="02010600030101010101" pitchFamily="2" charset="-122"/>
              </a:rPr>
              <a:t>感性认识能动地飞跃到理性认识</a:t>
            </a: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rPr>
              <a:t>。</a:t>
            </a:r>
          </a:p>
          <a:p>
            <a:pPr algn="just" eaLnBrk="0" fontAlgn="base" hangingPunct="0">
              <a:spcBef>
                <a:spcPct val="0"/>
              </a:spcBef>
              <a:spcAft>
                <a:spcPct val="0"/>
              </a:spcAft>
              <a:defRPr/>
            </a:pP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rPr>
              <a:t>（</a:t>
            </a:r>
            <a:r>
              <a:rPr lang="en-US" altLang="zh-CN" sz="2800" b="1" kern="0" dirty="0">
                <a:solidFill>
                  <a:srgbClr val="2F2F2F"/>
                </a:solidFill>
                <a:latin typeface="宋体" panose="02010600030101010101" pitchFamily="2" charset="-122"/>
                <a:ea typeface="宋体" pitchFamily="2" charset="-122"/>
                <a:cs typeface="宋体" panose="02010600030101010101" pitchFamily="2" charset="-122"/>
              </a:rPr>
              <a:t>1</a:t>
            </a: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rPr>
              <a:t>）感性认识   </a:t>
            </a:r>
            <a:endParaRPr lang="en-US" altLang="zh-CN" sz="2800" b="1" kern="0" dirty="0">
              <a:solidFill>
                <a:srgbClr val="2F2F2F"/>
              </a:solidFill>
              <a:latin typeface="宋体" panose="02010600030101010101" pitchFamily="2" charset="-122"/>
              <a:ea typeface="宋体" pitchFamily="2" charset="-122"/>
              <a:cs typeface="宋体" panose="02010600030101010101" pitchFamily="2" charset="-122"/>
            </a:endParaRPr>
          </a:p>
          <a:p>
            <a:pPr algn="just" eaLnBrk="0" fontAlgn="base" hangingPunct="0">
              <a:spcBef>
                <a:spcPct val="0"/>
              </a:spcBef>
              <a:spcAft>
                <a:spcPct val="0"/>
              </a:spcAft>
              <a:defRPr/>
            </a:pP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rPr>
              <a:t>  感性认识</a:t>
            </a:r>
            <a:r>
              <a:rPr lang="zh-CN" altLang="en-US" sz="2800" b="1" kern="0" dirty="0">
                <a:solidFill>
                  <a:srgbClr val="C00000"/>
                </a:solidFill>
                <a:latin typeface="宋体" panose="02010600030101010101" pitchFamily="2" charset="-122"/>
                <a:ea typeface="宋体" pitchFamily="2" charset="-122"/>
                <a:cs typeface="宋体" panose="02010600030101010101" pitchFamily="2" charset="-122"/>
              </a:rPr>
              <a:t>是</a:t>
            </a: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rPr>
              <a:t>人们在实践基础上，由感觉器官直接感受到的关于事物的现象、外部联系等方面的认识。</a:t>
            </a:r>
            <a:endParaRPr lang="en-US" altLang="zh-CN" sz="2800" b="1" kern="0" dirty="0">
              <a:solidFill>
                <a:srgbClr val="2F2F2F"/>
              </a:solidFill>
              <a:latin typeface="宋体" panose="02010600030101010101" pitchFamily="2" charset="-122"/>
              <a:ea typeface="宋体" pitchFamily="2" charset="-122"/>
              <a:cs typeface="宋体" panose="02010600030101010101" pitchFamily="2" charset="-122"/>
            </a:endParaRPr>
          </a:p>
          <a:p>
            <a:pPr algn="just" eaLnBrk="0" fontAlgn="base" hangingPunct="0">
              <a:spcBef>
                <a:spcPct val="0"/>
              </a:spcBef>
              <a:spcAft>
                <a:spcPct val="0"/>
              </a:spcAft>
              <a:defRPr/>
            </a:pPr>
            <a:r>
              <a:rPr lang="en-US" altLang="zh-CN" sz="2800" b="1" kern="0" dirty="0">
                <a:solidFill>
                  <a:srgbClr val="2F2F2F"/>
                </a:solidFill>
                <a:latin typeface="宋体" panose="02010600030101010101" pitchFamily="2" charset="-122"/>
                <a:ea typeface="宋体" pitchFamily="2" charset="-122"/>
                <a:cs typeface="宋体" panose="02010600030101010101" pitchFamily="2" charset="-122"/>
              </a:rPr>
              <a:t>  </a:t>
            </a: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rPr>
              <a:t>它</a:t>
            </a:r>
            <a:r>
              <a:rPr lang="zh-CN" altLang="en-US" sz="2800" b="1" kern="0" dirty="0">
                <a:solidFill>
                  <a:srgbClr val="C00000"/>
                </a:solidFill>
                <a:latin typeface="宋体" panose="02010600030101010101" pitchFamily="2" charset="-122"/>
                <a:ea typeface="宋体" pitchFamily="2" charset="-122"/>
                <a:cs typeface="宋体" panose="02010600030101010101" pitchFamily="2" charset="-122"/>
              </a:rPr>
              <a:t>包括</a:t>
            </a: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rPr>
              <a:t>感觉、知觉和表象三种形式。</a:t>
            </a:r>
            <a:endParaRPr lang="en-US" altLang="zh-CN" sz="2800" b="1" kern="0" dirty="0">
              <a:solidFill>
                <a:srgbClr val="2F2F2F"/>
              </a:solidFill>
              <a:latin typeface="宋体" panose="02010600030101010101" pitchFamily="2" charset="-122"/>
              <a:ea typeface="宋体" pitchFamily="2" charset="-122"/>
              <a:cs typeface="宋体" panose="02010600030101010101" pitchFamily="2" charset="-122"/>
            </a:endParaRPr>
          </a:p>
          <a:p>
            <a:pPr algn="just" eaLnBrk="0" fontAlgn="base" hangingPunct="0">
              <a:spcBef>
                <a:spcPct val="0"/>
              </a:spcBef>
              <a:spcAft>
                <a:spcPct val="0"/>
              </a:spcAft>
              <a:buFont typeface="Arial" pitchFamily="34" charset="0"/>
              <a:buNone/>
              <a:defRPr/>
            </a:pP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rPr>
              <a:t>（</a:t>
            </a:r>
            <a:r>
              <a:rPr lang="en-US" altLang="zh-CN" sz="2800" b="1" kern="0" dirty="0">
                <a:solidFill>
                  <a:srgbClr val="2F2F2F"/>
                </a:solidFill>
                <a:latin typeface="宋体" panose="02010600030101010101" pitchFamily="2" charset="-122"/>
                <a:ea typeface="宋体" pitchFamily="2" charset="-122"/>
                <a:cs typeface="宋体" panose="02010600030101010101" pitchFamily="2" charset="-122"/>
              </a:rPr>
              <a:t>2</a:t>
            </a: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rPr>
              <a:t>）理性认识</a:t>
            </a:r>
            <a:endParaRPr lang="en-US" altLang="zh-CN" sz="2800" b="1" kern="0" dirty="0">
              <a:solidFill>
                <a:srgbClr val="2F2F2F"/>
              </a:solidFill>
              <a:latin typeface="宋体" panose="02010600030101010101" pitchFamily="2" charset="-122"/>
              <a:ea typeface="宋体" pitchFamily="2" charset="-122"/>
              <a:cs typeface="宋体" panose="02010600030101010101" pitchFamily="2" charset="-122"/>
            </a:endParaRPr>
          </a:p>
          <a:p>
            <a:pPr algn="just" eaLnBrk="0" fontAlgn="base" hangingPunct="0">
              <a:spcBef>
                <a:spcPct val="0"/>
              </a:spcBef>
              <a:spcAft>
                <a:spcPct val="0"/>
              </a:spcAft>
              <a:buFont typeface="Arial" pitchFamily="34" charset="0"/>
              <a:buNone/>
              <a:defRPr/>
            </a:pPr>
            <a:r>
              <a:rPr lang="en-US" altLang="zh-CN" sz="2800" b="1" kern="0" dirty="0">
                <a:solidFill>
                  <a:srgbClr val="2F2F2F"/>
                </a:solidFill>
                <a:latin typeface="宋体" panose="02010600030101010101" pitchFamily="2" charset="-122"/>
                <a:ea typeface="宋体" pitchFamily="2" charset="-122"/>
                <a:cs typeface="宋体" panose="02010600030101010101" pitchFamily="2" charset="-122"/>
              </a:rPr>
              <a:t>  </a:t>
            </a: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rPr>
              <a:t>理性认识</a:t>
            </a:r>
            <a:r>
              <a:rPr lang="zh-CN" altLang="en-US" sz="2800" b="1" kern="0" dirty="0">
                <a:solidFill>
                  <a:srgbClr val="C00000"/>
                </a:solidFill>
                <a:latin typeface="宋体" panose="02010600030101010101" pitchFamily="2" charset="-122"/>
                <a:ea typeface="宋体" pitchFamily="2" charset="-122"/>
                <a:cs typeface="宋体" panose="02010600030101010101" pitchFamily="2" charset="-122"/>
              </a:rPr>
              <a:t>是</a:t>
            </a: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rPr>
              <a:t>指人们借助抽象思维，在概括整理大量感性材料的基础上，达到关于事物的本质、全体、内部联系和事物自身规律的认识。</a:t>
            </a:r>
            <a:endParaRPr lang="en-US" altLang="zh-CN" sz="2800" b="1" kern="0" dirty="0">
              <a:solidFill>
                <a:srgbClr val="2F2F2F"/>
              </a:solidFill>
              <a:latin typeface="宋体" panose="02010600030101010101" pitchFamily="2" charset="-122"/>
              <a:ea typeface="宋体" pitchFamily="2" charset="-122"/>
              <a:cs typeface="宋体" panose="02010600030101010101" pitchFamily="2" charset="-122"/>
            </a:endParaRPr>
          </a:p>
          <a:p>
            <a:pPr algn="just" eaLnBrk="0" fontAlgn="base" hangingPunct="0">
              <a:spcBef>
                <a:spcPct val="0"/>
              </a:spcBef>
              <a:spcAft>
                <a:spcPct val="0"/>
              </a:spcAft>
              <a:buFont typeface="Arial" pitchFamily="34" charset="0"/>
              <a:buNone/>
              <a:defRPr/>
            </a:pPr>
            <a:r>
              <a:rPr lang="en-US" altLang="zh-CN" sz="2800" b="1" kern="0" dirty="0">
                <a:solidFill>
                  <a:srgbClr val="2F2F2F"/>
                </a:solidFill>
                <a:latin typeface="宋体" panose="02010600030101010101" pitchFamily="2" charset="-122"/>
                <a:ea typeface="宋体" pitchFamily="2" charset="-122"/>
                <a:cs typeface="宋体" panose="02010600030101010101" pitchFamily="2" charset="-122"/>
              </a:rPr>
              <a:t>  </a:t>
            </a: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rPr>
              <a:t>理性认识</a:t>
            </a:r>
            <a:r>
              <a:rPr lang="zh-CN" altLang="en-US" sz="2800" b="1" kern="0" dirty="0">
                <a:solidFill>
                  <a:srgbClr val="C00000"/>
                </a:solidFill>
                <a:latin typeface="宋体" panose="02010600030101010101" pitchFamily="2" charset="-122"/>
                <a:ea typeface="宋体" pitchFamily="2" charset="-122"/>
                <a:cs typeface="宋体" panose="02010600030101010101" pitchFamily="2" charset="-122"/>
              </a:rPr>
              <a:t>包括</a:t>
            </a: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rPr>
              <a:t>概念、判断、推理三种形式。</a:t>
            </a:r>
            <a:endParaRPr lang="zh-CN" altLang="en-US" sz="3200" b="1" dirty="0">
              <a:solidFill>
                <a:srgbClr val="000000"/>
              </a:solidFill>
              <a:latin typeface="宋体" panose="02010600030101010101" pitchFamily="2" charset="-122"/>
              <a:ea typeface="宋体" pitchFamily="2" charset="-122"/>
              <a:cs typeface="宋体" panose="02010600030101010101" pitchFamily="2" charset="-122"/>
            </a:endParaRPr>
          </a:p>
        </p:txBody>
      </p:sp>
    </p:spTree>
    <p:extLst>
      <p:ext uri="{BB962C8B-B14F-4D97-AF65-F5344CB8AC3E}">
        <p14:creationId xmlns:p14="http://schemas.microsoft.com/office/powerpoint/2010/main" val="2259999388"/>
      </p:ext>
    </p:extLst>
  </p:cSld>
  <p:clrMapOvr>
    <a:masterClrMapping/>
  </p:clrMapOvr>
  <p:transition spd="slow">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1763" y="639763"/>
            <a:ext cx="6942137" cy="584200"/>
          </a:xfrm>
          <a:prstGeom prst="rect">
            <a:avLst/>
          </a:prstGeom>
        </p:spPr>
        <p:txBody>
          <a:bodyPr wrap="none">
            <a:spAutoFit/>
          </a:bodyPr>
          <a:lstStyle/>
          <a:p>
            <a:pPr algn="just" eaLnBrk="0" fontAlgn="base" hangingPunct="0">
              <a:spcBef>
                <a:spcPct val="0"/>
              </a:spcBef>
              <a:spcAft>
                <a:spcPct val="0"/>
              </a:spcAft>
              <a:defRPr/>
            </a:pPr>
            <a:r>
              <a:rPr lang="en-US" altLang="zh-CN" sz="3200" b="1" kern="0" dirty="0">
                <a:solidFill>
                  <a:srgbClr val="2F2F2F"/>
                </a:solidFill>
                <a:latin typeface="微软雅黑"/>
                <a:ea typeface="微软雅黑"/>
                <a:cs typeface="宋体" panose="02010600030101010101" pitchFamily="2" charset="-122"/>
              </a:rPr>
              <a:t>3</a:t>
            </a:r>
            <a:r>
              <a:rPr lang="zh-CN" altLang="en-US" sz="3200" b="1" kern="0" dirty="0">
                <a:solidFill>
                  <a:srgbClr val="2F2F2F"/>
                </a:solidFill>
                <a:latin typeface="微软雅黑"/>
                <a:ea typeface="微软雅黑"/>
                <a:cs typeface="宋体" panose="02010600030101010101" pitchFamily="2" charset="-122"/>
              </a:rPr>
              <a:t>、认识过程的“两次飞跃”</a:t>
            </a:r>
            <a:r>
              <a:rPr lang="en-US" altLang="zh-CN" sz="3200" b="1" kern="0" dirty="0">
                <a:solidFill>
                  <a:srgbClr val="C47546"/>
                </a:solidFill>
                <a:latin typeface="微软雅黑"/>
                <a:ea typeface="微软雅黑"/>
                <a:cs typeface="宋体" panose="02010600030101010101" pitchFamily="2" charset="-122"/>
              </a:rPr>
              <a:t>P.66-73</a:t>
            </a:r>
            <a:endParaRPr lang="zh-CN" altLang="en-US" sz="3200" b="1" dirty="0">
              <a:solidFill>
                <a:srgbClr val="000000"/>
              </a:solidFill>
              <a:latin typeface="微软雅黑"/>
              <a:ea typeface="微软雅黑"/>
              <a:cs typeface="宋体" panose="02010600030101010101" pitchFamily="2" charset="-122"/>
            </a:endParaRPr>
          </a:p>
        </p:txBody>
      </p:sp>
      <p:sp>
        <p:nvSpPr>
          <p:cNvPr id="5" name="矩形 4"/>
          <p:cNvSpPr/>
          <p:nvPr/>
        </p:nvSpPr>
        <p:spPr>
          <a:xfrm>
            <a:off x="241300" y="1506538"/>
            <a:ext cx="8704263" cy="4032250"/>
          </a:xfrm>
          <a:prstGeom prst="rect">
            <a:avLst/>
          </a:prstGeom>
        </p:spPr>
        <p:txBody>
          <a:bodyPr>
            <a:spAutoFit/>
          </a:bodyPr>
          <a:lstStyle/>
          <a:p>
            <a:pPr algn="just" eaLnBrk="0" fontAlgn="base" hangingPunct="0">
              <a:spcBef>
                <a:spcPct val="0"/>
              </a:spcBef>
              <a:spcAft>
                <a:spcPct val="0"/>
              </a:spcAft>
              <a:defRPr/>
            </a:pP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rPr>
              <a:t> （</a:t>
            </a:r>
            <a:r>
              <a:rPr lang="en-US" altLang="zh-CN" sz="2800" b="1" kern="0" dirty="0">
                <a:solidFill>
                  <a:srgbClr val="2F2F2F"/>
                </a:solidFill>
                <a:latin typeface="宋体" panose="02010600030101010101" pitchFamily="2" charset="-122"/>
                <a:ea typeface="宋体" pitchFamily="2" charset="-122"/>
                <a:cs typeface="宋体" panose="02010600030101010101" pitchFamily="2" charset="-122"/>
              </a:rPr>
              <a:t>3</a:t>
            </a: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rPr>
              <a:t>）感性认识和理性认识的</a:t>
            </a:r>
            <a:r>
              <a:rPr lang="zh-CN" altLang="en-US" sz="2800" b="1" kern="0" dirty="0">
                <a:solidFill>
                  <a:srgbClr val="C00000"/>
                </a:solidFill>
                <a:latin typeface="宋体" panose="02010600030101010101" pitchFamily="2" charset="-122"/>
                <a:ea typeface="宋体" pitchFamily="2" charset="-122"/>
                <a:cs typeface="宋体" panose="02010600030101010101" pitchFamily="2" charset="-122"/>
              </a:rPr>
              <a:t>辩证关系</a:t>
            </a:r>
            <a:endParaRPr lang="en-US" altLang="zh-CN" sz="2800" b="1" kern="0" dirty="0">
              <a:solidFill>
                <a:srgbClr val="C00000"/>
              </a:solidFill>
              <a:latin typeface="宋体" panose="02010600030101010101" pitchFamily="2" charset="-122"/>
              <a:ea typeface="宋体" pitchFamily="2" charset="-122"/>
              <a:cs typeface="宋体" panose="02010600030101010101" pitchFamily="2" charset="-122"/>
            </a:endParaRPr>
          </a:p>
          <a:p>
            <a:pPr algn="just" eaLnBrk="0" fontAlgn="base" hangingPunct="0">
              <a:spcBef>
                <a:spcPct val="0"/>
              </a:spcBef>
              <a:spcAft>
                <a:spcPct val="0"/>
              </a:spcAft>
              <a:defRPr/>
            </a:pP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rPr>
              <a:t>  第一、感性认识有待于发展和深化为理性认识</a:t>
            </a:r>
            <a:endParaRPr lang="en-US" altLang="zh-CN" sz="2800" b="1" kern="0" dirty="0">
              <a:solidFill>
                <a:srgbClr val="2F2F2F"/>
              </a:solidFill>
              <a:latin typeface="宋体" panose="02010600030101010101" pitchFamily="2" charset="-122"/>
              <a:ea typeface="宋体" pitchFamily="2" charset="-122"/>
              <a:cs typeface="宋体" panose="02010600030101010101" pitchFamily="2" charset="-122"/>
            </a:endParaRPr>
          </a:p>
          <a:p>
            <a:pPr algn="just" eaLnBrk="0" fontAlgn="base" hangingPunct="0">
              <a:spcBef>
                <a:spcPct val="0"/>
              </a:spcBef>
              <a:spcAft>
                <a:spcPct val="0"/>
              </a:spcAft>
              <a:defRPr/>
            </a:pP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rPr>
              <a:t>  第二、理性认识依赖于感性认识</a:t>
            </a:r>
            <a:endParaRPr lang="en-US" altLang="zh-CN" sz="2800" b="1" kern="0" dirty="0">
              <a:solidFill>
                <a:srgbClr val="2F2F2F"/>
              </a:solidFill>
              <a:latin typeface="宋体" panose="02010600030101010101" pitchFamily="2" charset="-122"/>
              <a:ea typeface="宋体" pitchFamily="2" charset="-122"/>
              <a:cs typeface="宋体" panose="02010600030101010101" pitchFamily="2" charset="-122"/>
            </a:endParaRPr>
          </a:p>
          <a:p>
            <a:pPr algn="just" eaLnBrk="0" fontAlgn="base" hangingPunct="0">
              <a:spcBef>
                <a:spcPct val="0"/>
              </a:spcBef>
              <a:spcAft>
                <a:spcPct val="0"/>
              </a:spcAft>
              <a:defRPr/>
            </a:pP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rPr>
              <a:t>  第三、两者相互渗透、相互包含</a:t>
            </a:r>
            <a:endParaRPr lang="en-US" altLang="zh-CN" sz="2800" b="1" kern="0" dirty="0">
              <a:solidFill>
                <a:srgbClr val="2F2F2F"/>
              </a:solidFill>
              <a:latin typeface="宋体" panose="02010600030101010101" pitchFamily="2" charset="-122"/>
              <a:ea typeface="宋体" pitchFamily="2" charset="-122"/>
              <a:cs typeface="宋体" panose="02010600030101010101" pitchFamily="2" charset="-122"/>
            </a:endParaRPr>
          </a:p>
          <a:p>
            <a:pPr algn="just" eaLnBrk="0" fontAlgn="base" hangingPunct="0">
              <a:spcBef>
                <a:spcPct val="0"/>
              </a:spcBef>
              <a:spcAft>
                <a:spcPct val="0"/>
              </a:spcAft>
              <a:defRPr/>
            </a:pP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sym typeface="+mn-ea"/>
              </a:rPr>
              <a:t> （</a:t>
            </a:r>
            <a:r>
              <a:rPr lang="en-US" altLang="zh-CN" sz="2800" b="1" kern="0" dirty="0">
                <a:solidFill>
                  <a:srgbClr val="2F2F2F"/>
                </a:solidFill>
                <a:latin typeface="宋体" panose="02010600030101010101" pitchFamily="2" charset="-122"/>
                <a:ea typeface="宋体" pitchFamily="2" charset="-122"/>
                <a:cs typeface="宋体" panose="02010600030101010101" pitchFamily="2" charset="-122"/>
                <a:sym typeface="+mn-ea"/>
              </a:rPr>
              <a:t>4</a:t>
            </a: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sym typeface="+mn-ea"/>
              </a:rPr>
              <a:t>）感性认识</a:t>
            </a:r>
            <a:r>
              <a:rPr lang="zh-CN" altLang="en-US" sz="2800" b="1" kern="0" dirty="0">
                <a:solidFill>
                  <a:srgbClr val="C00000"/>
                </a:solidFill>
                <a:latin typeface="宋体" panose="02010600030101010101" pitchFamily="2" charset="-122"/>
                <a:ea typeface="宋体" pitchFamily="2" charset="-122"/>
                <a:cs typeface="宋体" panose="02010600030101010101" pitchFamily="2" charset="-122"/>
                <a:sym typeface="+mn-ea"/>
              </a:rPr>
              <a:t>上升</a:t>
            </a: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sym typeface="+mn-ea"/>
              </a:rPr>
              <a:t>到理性认识的基本</a:t>
            </a:r>
            <a:r>
              <a:rPr lang="zh-CN" altLang="en-US" sz="2800" b="1" kern="0" dirty="0">
                <a:solidFill>
                  <a:srgbClr val="C00000"/>
                </a:solidFill>
                <a:latin typeface="宋体" panose="02010600030101010101" pitchFamily="2" charset="-122"/>
                <a:ea typeface="宋体" pitchFamily="2" charset="-122"/>
                <a:cs typeface="宋体" panose="02010600030101010101" pitchFamily="2" charset="-122"/>
                <a:sym typeface="+mn-ea"/>
              </a:rPr>
              <a:t>条件</a:t>
            </a:r>
            <a:endParaRPr lang="en-US" altLang="zh-CN" sz="2800" b="1" kern="0" dirty="0">
              <a:solidFill>
                <a:srgbClr val="C00000"/>
              </a:solidFill>
              <a:latin typeface="宋体" panose="02010600030101010101" pitchFamily="2" charset="-122"/>
              <a:ea typeface="宋体" pitchFamily="2" charset="-122"/>
              <a:cs typeface="宋体" panose="02010600030101010101" pitchFamily="2" charset="-122"/>
              <a:sym typeface="+mn-ea"/>
            </a:endParaRPr>
          </a:p>
          <a:p>
            <a:pPr algn="just" eaLnBrk="0" fontAlgn="base" hangingPunct="0">
              <a:spcBef>
                <a:spcPct val="0"/>
              </a:spcBef>
              <a:spcAft>
                <a:spcPct val="0"/>
              </a:spcAft>
              <a:defRPr/>
            </a:pP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sym typeface="+mn-ea"/>
              </a:rPr>
              <a:t>  第一、掌握丰富和合乎实际的感性材料</a:t>
            </a:r>
            <a:endParaRPr lang="en-US" altLang="zh-CN" sz="2800" b="1" kern="0" dirty="0">
              <a:solidFill>
                <a:srgbClr val="2F2F2F"/>
              </a:solidFill>
              <a:latin typeface="宋体" panose="02010600030101010101" pitchFamily="2" charset="-122"/>
              <a:ea typeface="宋体" pitchFamily="2" charset="-122"/>
              <a:cs typeface="宋体" panose="02010600030101010101" pitchFamily="2" charset="-122"/>
              <a:sym typeface="+mn-ea"/>
            </a:endParaRPr>
          </a:p>
          <a:p>
            <a:pPr algn="just" eaLnBrk="0" fontAlgn="base" hangingPunct="0">
              <a:spcBef>
                <a:spcPct val="0"/>
              </a:spcBef>
              <a:spcAft>
                <a:spcPct val="0"/>
              </a:spcAft>
              <a:defRPr/>
            </a:pPr>
            <a:r>
              <a:rPr lang="zh-CN" altLang="en-US" sz="2800" b="1" kern="0" dirty="0">
                <a:solidFill>
                  <a:srgbClr val="2F2F2F"/>
                </a:solidFill>
                <a:latin typeface="宋体" panose="02010600030101010101" pitchFamily="2" charset="-122"/>
                <a:ea typeface="宋体" pitchFamily="2" charset="-122"/>
                <a:cs typeface="宋体" panose="02010600030101010101" pitchFamily="2" charset="-122"/>
                <a:sym typeface="+mn-ea"/>
              </a:rPr>
              <a:t>  第二、将丰富的感性材料进行改造制作，形成概念和理论的系统。</a:t>
            </a:r>
            <a:endParaRPr lang="en-US" altLang="zh-CN" sz="2800" b="1" kern="0" dirty="0">
              <a:solidFill>
                <a:srgbClr val="2F2F2F"/>
              </a:solidFill>
              <a:latin typeface="宋体" panose="02010600030101010101" pitchFamily="2" charset="-122"/>
              <a:ea typeface="宋体" pitchFamily="2" charset="-122"/>
              <a:cs typeface="宋体" panose="02010600030101010101" pitchFamily="2" charset="-122"/>
            </a:endParaRPr>
          </a:p>
          <a:p>
            <a:pPr algn="just" eaLnBrk="0" fontAlgn="base" hangingPunct="0">
              <a:spcBef>
                <a:spcPct val="0"/>
              </a:spcBef>
              <a:spcAft>
                <a:spcPct val="0"/>
              </a:spcAft>
              <a:defRPr/>
            </a:pPr>
            <a:endParaRPr lang="zh-CN" altLang="en-US" sz="3200" b="1" dirty="0">
              <a:solidFill>
                <a:srgbClr val="000000"/>
              </a:solidFill>
              <a:latin typeface="宋体" panose="02010600030101010101" pitchFamily="2" charset="-122"/>
              <a:ea typeface="宋体" pitchFamily="2" charset="-122"/>
              <a:cs typeface="宋体" panose="02010600030101010101" pitchFamily="2" charset="-122"/>
            </a:endParaRPr>
          </a:p>
        </p:txBody>
      </p:sp>
    </p:spTree>
    <p:extLst>
      <p:ext uri="{BB962C8B-B14F-4D97-AF65-F5344CB8AC3E}">
        <p14:creationId xmlns:p14="http://schemas.microsoft.com/office/powerpoint/2010/main" val="3012642728"/>
      </p:ext>
    </p:extLst>
  </p:cSld>
  <p:clrMapOvr>
    <a:masterClrMapping/>
  </p:clrMapOvr>
  <p:transition spd="slow">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1" name="内容占位符 2"/>
          <p:cNvSpPr>
            <a:spLocks noGrp="1"/>
          </p:cNvSpPr>
          <p:nvPr>
            <p:ph idx="4294967295"/>
          </p:nvPr>
        </p:nvSpPr>
        <p:spPr>
          <a:xfrm>
            <a:off x="468313" y="620713"/>
            <a:ext cx="8229600" cy="3067050"/>
          </a:xfrm>
        </p:spPr>
        <p:txBody>
          <a:bodyPr/>
          <a:lstStyle/>
          <a:p>
            <a:pPr algn="just">
              <a:buFont typeface="Wingdings 2" pitchFamily="18" charset="2"/>
              <a:buNone/>
              <a:defRPr/>
            </a:pPr>
            <a:r>
              <a:rPr lang="zh-CN" altLang="en-US" sz="3600" noProof="1">
                <a:solidFill>
                  <a:schemeClr val="tx2"/>
                </a:solidFill>
                <a:latin typeface="+mj-ea"/>
                <a:ea typeface="+mj-ea"/>
              </a:rPr>
              <a:t> </a:t>
            </a:r>
            <a:r>
              <a:rPr lang="zh-CN" altLang="en-US" noProof="1">
                <a:solidFill>
                  <a:schemeClr val="tx2"/>
                </a:solidFill>
                <a:latin typeface="+mj-ea"/>
                <a:ea typeface="+mj-ea"/>
              </a:rPr>
              <a:t> </a:t>
            </a:r>
            <a:r>
              <a:rPr b="1" noProof="1">
                <a:latin typeface="+mj-ea"/>
                <a:ea typeface="+mj-ea"/>
              </a:rPr>
              <a:t>1.</a:t>
            </a:r>
            <a:r>
              <a:rPr lang="zh-CN" b="1" noProof="1">
                <a:latin typeface="+mj-ea"/>
                <a:ea typeface="+mj-ea"/>
              </a:rPr>
              <a:t>马克思主义</a:t>
            </a:r>
            <a:r>
              <a:rPr lang="en-US" altLang="zh-CN" b="1" noProof="1">
                <a:solidFill>
                  <a:schemeClr val="accent2"/>
                </a:solidFill>
                <a:latin typeface="+mj-ea"/>
                <a:ea typeface="+mj-ea"/>
              </a:rPr>
              <a:t>P.2</a:t>
            </a:r>
            <a:endParaRPr lang="en-US" altLang="zh-CN" b="1" noProof="1">
              <a:latin typeface="+mj-ea"/>
              <a:ea typeface="+mj-ea"/>
            </a:endParaRPr>
          </a:p>
          <a:p>
            <a:pPr marL="10160" indent="-10160" algn="just">
              <a:spcBef>
                <a:spcPts val="1800"/>
              </a:spcBef>
              <a:buFont typeface="Wingdings 2" pitchFamily="18" charset="2"/>
              <a:buNone/>
              <a:defRPr/>
            </a:pPr>
            <a:r>
              <a:rPr b="1" noProof="1">
                <a:latin typeface="宋体" panose="02010600030101010101" pitchFamily="2" charset="-122"/>
                <a:ea typeface="宋体" panose="02010600030101010101" pitchFamily="2" charset="-122"/>
              </a:rPr>
              <a:t>    </a:t>
            </a:r>
            <a:endParaRPr lang="en-US" b="1" noProof="1" smtClean="0">
              <a:latin typeface="宋体" panose="02010600030101010101" pitchFamily="2" charset="-122"/>
              <a:ea typeface="宋体" panose="02010600030101010101" pitchFamily="2" charset="-122"/>
            </a:endParaRPr>
          </a:p>
          <a:p>
            <a:pPr marL="10160" indent="-10160" algn="just">
              <a:spcBef>
                <a:spcPts val="600"/>
              </a:spcBef>
              <a:buFont typeface="Wingdings 2" pitchFamily="18" charset="2"/>
              <a:buNone/>
              <a:defRPr/>
            </a:pPr>
            <a:r>
              <a:rPr lang="en-US" b="1" noProof="1">
                <a:latin typeface="宋体" panose="02010600030101010101" pitchFamily="2" charset="-122"/>
                <a:ea typeface="宋体" panose="02010600030101010101" pitchFamily="2" charset="-122"/>
              </a:rPr>
              <a:t> </a:t>
            </a:r>
            <a:r>
              <a:rPr lang="en-US" b="1" noProof="1" smtClean="0">
                <a:latin typeface="宋体" panose="02010600030101010101" pitchFamily="2" charset="-122"/>
                <a:ea typeface="宋体" panose="02010600030101010101" pitchFamily="2" charset="-122"/>
              </a:rPr>
              <a:t>  </a:t>
            </a:r>
            <a:r>
              <a:rPr b="1" noProof="1" smtClean="0">
                <a:latin typeface="宋体" panose="02010600030101010101" pitchFamily="2" charset="-122"/>
                <a:ea typeface="宋体" panose="02010600030101010101" pitchFamily="2" charset="-122"/>
              </a:rPr>
              <a:t>马克思主义</a:t>
            </a:r>
            <a:r>
              <a:rPr b="1" noProof="1" smtClean="0">
                <a:solidFill>
                  <a:srgbClr val="C00000"/>
                </a:solidFill>
                <a:latin typeface="宋体" panose="02010600030101010101" pitchFamily="2" charset="-122"/>
                <a:ea typeface="宋体" panose="02010600030101010101" pitchFamily="2" charset="-122"/>
              </a:rPr>
              <a:t>是</a:t>
            </a:r>
            <a:r>
              <a:rPr b="1" noProof="1" smtClean="0">
                <a:latin typeface="宋体" panose="02010600030101010101" pitchFamily="2" charset="-122"/>
                <a:ea typeface="宋体" panose="02010600030101010101" pitchFamily="2" charset="-122"/>
              </a:rPr>
              <a:t>由马克思和恩格斯创立并为后继者所不断发展的科学理论体系</a:t>
            </a:r>
            <a:r>
              <a:rPr b="1" noProof="1">
                <a:latin typeface="宋体" panose="02010600030101010101" pitchFamily="2" charset="-122"/>
                <a:ea typeface="宋体" panose="02010600030101010101" pitchFamily="2" charset="-122"/>
              </a:rPr>
              <a:t>，是关于自然、社会和人类思维发展一般规律的学说，是关于社会主义代替资本主义、最终实现共产主义的学说，是关于无产阶级解放、全人类解放和每个人全面自由发展的学说，是指引人民创造美好生活的行动指南。</a:t>
            </a:r>
          </a:p>
        </p:txBody>
      </p:sp>
    </p:spTree>
    <p:extLst>
      <p:ext uri="{BB962C8B-B14F-4D97-AF65-F5344CB8AC3E}">
        <p14:creationId xmlns:p14="http://schemas.microsoft.com/office/powerpoint/2010/main" val="11411312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1763" y="639763"/>
            <a:ext cx="6942137" cy="584200"/>
          </a:xfrm>
          <a:prstGeom prst="rect">
            <a:avLst/>
          </a:prstGeom>
        </p:spPr>
        <p:txBody>
          <a:bodyPr wrap="none">
            <a:spAutoFit/>
          </a:bodyPr>
          <a:lstStyle/>
          <a:p>
            <a:pPr algn="just" eaLnBrk="0" fontAlgn="base" hangingPunct="0">
              <a:spcBef>
                <a:spcPct val="0"/>
              </a:spcBef>
              <a:spcAft>
                <a:spcPct val="0"/>
              </a:spcAft>
              <a:defRPr/>
            </a:pPr>
            <a:r>
              <a:rPr lang="en-US" altLang="zh-CN" sz="3200" b="1" kern="0" dirty="0">
                <a:solidFill>
                  <a:srgbClr val="2F2F2F"/>
                </a:solidFill>
                <a:latin typeface="微软雅黑"/>
                <a:ea typeface="微软雅黑"/>
                <a:cs typeface="宋体" panose="02010600030101010101" pitchFamily="2" charset="-122"/>
              </a:rPr>
              <a:t>3</a:t>
            </a:r>
            <a:r>
              <a:rPr lang="zh-CN" altLang="en-US" sz="3200" b="1" kern="0" dirty="0">
                <a:solidFill>
                  <a:srgbClr val="2F2F2F"/>
                </a:solidFill>
                <a:latin typeface="微软雅黑"/>
                <a:ea typeface="微软雅黑"/>
                <a:cs typeface="宋体" panose="02010600030101010101" pitchFamily="2" charset="-122"/>
              </a:rPr>
              <a:t>、认识过程的“两次飞跃”</a:t>
            </a:r>
            <a:r>
              <a:rPr lang="en-US" altLang="zh-CN" sz="3200" b="1" kern="0" dirty="0">
                <a:solidFill>
                  <a:srgbClr val="C47546"/>
                </a:solidFill>
                <a:latin typeface="微软雅黑"/>
                <a:ea typeface="微软雅黑"/>
                <a:cs typeface="宋体" panose="02010600030101010101" pitchFamily="2" charset="-122"/>
              </a:rPr>
              <a:t>P.66-73</a:t>
            </a:r>
            <a:endParaRPr lang="zh-CN" altLang="en-US" sz="3200" b="1" dirty="0">
              <a:solidFill>
                <a:srgbClr val="000000"/>
              </a:solidFill>
              <a:latin typeface="微软雅黑"/>
              <a:ea typeface="微软雅黑"/>
              <a:cs typeface="宋体" panose="02010600030101010101" pitchFamily="2" charset="-122"/>
            </a:endParaRPr>
          </a:p>
        </p:txBody>
      </p:sp>
      <p:sp>
        <p:nvSpPr>
          <p:cNvPr id="4" name="矩形 3"/>
          <p:cNvSpPr/>
          <p:nvPr/>
        </p:nvSpPr>
        <p:spPr>
          <a:xfrm>
            <a:off x="395288" y="1557338"/>
            <a:ext cx="8208962" cy="3046412"/>
          </a:xfrm>
          <a:prstGeom prst="rect">
            <a:avLst/>
          </a:prstGeom>
        </p:spPr>
        <p:txBody>
          <a:bodyPr>
            <a:spAutoFit/>
          </a:bodyPr>
          <a:lstStyle/>
          <a:p>
            <a:pPr eaLnBrk="0" fontAlgn="base" hangingPunct="0">
              <a:spcBef>
                <a:spcPct val="0"/>
              </a:spcBef>
              <a:spcAft>
                <a:spcPct val="0"/>
              </a:spcAft>
              <a:defRPr/>
            </a:pPr>
            <a:r>
              <a:rPr lang="en-US" altLang="zh-CN" sz="3200" b="1" kern="0" dirty="0">
                <a:solidFill>
                  <a:srgbClr val="C00000"/>
                </a:solidFill>
                <a:latin typeface="微软雅黑"/>
                <a:ea typeface="微软雅黑"/>
              </a:rPr>
              <a:t>B.</a:t>
            </a:r>
            <a:r>
              <a:rPr lang="zh-CN" altLang="en-US" sz="3200" b="1" kern="0" dirty="0">
                <a:solidFill>
                  <a:srgbClr val="C00000"/>
                </a:solidFill>
                <a:latin typeface="华文宋体" panose="02010600040101010101" pitchFamily="2" charset="-122"/>
                <a:ea typeface="华文宋体" panose="02010600040101010101" pitchFamily="2" charset="-122"/>
              </a:rPr>
              <a:t>第二次飞跃：从认识到实践</a:t>
            </a:r>
            <a:endParaRPr lang="en-US" altLang="zh-CN" sz="3200" b="1" kern="0" dirty="0">
              <a:solidFill>
                <a:srgbClr val="C00000"/>
              </a:solidFill>
              <a:latin typeface="华文宋体" panose="02010600040101010101" pitchFamily="2" charset="-122"/>
              <a:ea typeface="华文宋体" panose="02010600040101010101" pitchFamily="2" charset="-122"/>
            </a:endParaRPr>
          </a:p>
          <a:p>
            <a:pPr eaLnBrk="0" fontAlgn="base" hangingPunct="0">
              <a:spcBef>
                <a:spcPct val="0"/>
              </a:spcBef>
              <a:spcAft>
                <a:spcPct val="0"/>
              </a:spcAft>
              <a:defRPr/>
            </a:pPr>
            <a:r>
              <a:rPr lang="zh-CN" altLang="en-US" sz="3200" b="1" kern="0" dirty="0">
                <a:solidFill>
                  <a:srgbClr val="2F2F2F"/>
                </a:solidFill>
                <a:latin typeface="华文宋体" panose="02010600040101010101" pitchFamily="2" charset="-122"/>
                <a:ea typeface="华文宋体" panose="02010600040101010101" pitchFamily="2" charset="-122"/>
              </a:rPr>
              <a:t>    从认识到实践的飞跃的重要性和必要性</a:t>
            </a:r>
          </a:p>
          <a:p>
            <a:pPr eaLnBrk="0" fontAlgn="base" hangingPunct="0">
              <a:spcBef>
                <a:spcPct val="0"/>
              </a:spcBef>
              <a:spcAft>
                <a:spcPct val="0"/>
              </a:spcAft>
              <a:defRPr/>
            </a:pPr>
            <a:r>
              <a:rPr lang="zh-CN" altLang="en-US" sz="3200" b="1" kern="0" dirty="0">
                <a:solidFill>
                  <a:srgbClr val="2F2F2F"/>
                </a:solidFill>
                <a:latin typeface="华文宋体" panose="02010600040101010101" pitchFamily="2" charset="-122"/>
                <a:ea typeface="华文宋体" panose="02010600040101010101" pitchFamily="2" charset="-122"/>
              </a:rPr>
              <a:t>    第一、认识世界的目的是为了改造世界；</a:t>
            </a:r>
          </a:p>
          <a:p>
            <a:pPr eaLnBrk="0" fontAlgn="base" hangingPunct="0">
              <a:spcBef>
                <a:spcPct val="0"/>
              </a:spcBef>
              <a:spcAft>
                <a:spcPct val="0"/>
              </a:spcAft>
              <a:defRPr/>
            </a:pPr>
            <a:r>
              <a:rPr lang="zh-CN" altLang="en-US" sz="3200" b="1" kern="0" dirty="0">
                <a:solidFill>
                  <a:srgbClr val="2F2F2F"/>
                </a:solidFill>
                <a:latin typeface="华文宋体" panose="02010600040101010101" pitchFamily="2" charset="-122"/>
                <a:ea typeface="华文宋体" panose="02010600040101010101" pitchFamily="2" charset="-122"/>
              </a:rPr>
              <a:t>    第二、认识的真理性只有在实践中才能得到检验和发展。</a:t>
            </a:r>
          </a:p>
          <a:p>
            <a:pPr eaLnBrk="0" fontAlgn="base" hangingPunct="0">
              <a:spcBef>
                <a:spcPct val="0"/>
              </a:spcBef>
              <a:spcAft>
                <a:spcPct val="0"/>
              </a:spcAft>
              <a:defRPr/>
            </a:pPr>
            <a:endParaRPr lang="zh-CN" altLang="en-US" sz="3200" b="1" kern="0" dirty="0">
              <a:solidFill>
                <a:srgbClr val="2F2F2F"/>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2214206163"/>
      </p:ext>
    </p:extLst>
  </p:cSld>
  <p:clrMapOvr>
    <a:masterClrMapping/>
  </p:clrMapOvr>
  <p:transition spd="slow">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1288" y="669925"/>
            <a:ext cx="3675062" cy="584200"/>
          </a:xfrm>
          <a:prstGeom prst="rect">
            <a:avLst/>
          </a:prstGeom>
        </p:spPr>
        <p:txBody>
          <a:bodyPr wrap="none">
            <a:spAutoFit/>
          </a:bodyPr>
          <a:lstStyle/>
          <a:p>
            <a:pPr algn="just" eaLnBrk="0" fontAlgn="base" hangingPunct="0">
              <a:spcBef>
                <a:spcPct val="0"/>
              </a:spcBef>
              <a:spcAft>
                <a:spcPct val="0"/>
              </a:spcAft>
              <a:defRPr/>
            </a:pPr>
            <a:r>
              <a:rPr lang="en-US" altLang="zh-CN" sz="3200" b="1" kern="0" dirty="0">
                <a:solidFill>
                  <a:srgbClr val="2F2F2F"/>
                </a:solidFill>
                <a:latin typeface="微软雅黑"/>
                <a:ea typeface="微软雅黑"/>
                <a:cs typeface="宋体" panose="02010600030101010101" pitchFamily="2" charset="-122"/>
              </a:rPr>
              <a:t>4</a:t>
            </a:r>
            <a:r>
              <a:rPr lang="zh-CN" altLang="en-US" sz="3200" b="1" kern="0" dirty="0">
                <a:solidFill>
                  <a:srgbClr val="2F2F2F"/>
                </a:solidFill>
                <a:latin typeface="微软雅黑"/>
                <a:ea typeface="微软雅黑"/>
                <a:cs typeface="宋体" panose="02010600030101010101" pitchFamily="2" charset="-122"/>
              </a:rPr>
              <a:t>、真理的本质</a:t>
            </a:r>
            <a:r>
              <a:rPr lang="en-US" altLang="zh-CN" sz="3200" b="1" kern="0" dirty="0">
                <a:solidFill>
                  <a:srgbClr val="C47546"/>
                </a:solidFill>
                <a:latin typeface="微软雅黑"/>
                <a:ea typeface="微软雅黑"/>
                <a:cs typeface="宋体" panose="02010600030101010101" pitchFamily="2" charset="-122"/>
              </a:rPr>
              <a:t>P75</a:t>
            </a:r>
          </a:p>
        </p:txBody>
      </p:sp>
      <p:sp>
        <p:nvSpPr>
          <p:cNvPr id="3" name="矩形 2"/>
          <p:cNvSpPr/>
          <p:nvPr/>
        </p:nvSpPr>
        <p:spPr>
          <a:xfrm>
            <a:off x="184150" y="1511300"/>
            <a:ext cx="8763000" cy="2062163"/>
          </a:xfrm>
          <a:prstGeom prst="rect">
            <a:avLst/>
          </a:prstGeom>
        </p:spPr>
        <p:txBody>
          <a:bodyPr>
            <a:spAutoFit/>
          </a:bodyPr>
          <a:lstStyle/>
          <a:p>
            <a:pPr eaLnBrk="0" fontAlgn="base" hangingPunct="0">
              <a:spcBef>
                <a:spcPct val="0"/>
              </a:spcBef>
              <a:spcAft>
                <a:spcPct val="0"/>
              </a:spcAft>
              <a:defRPr/>
            </a:pPr>
            <a:r>
              <a:rPr lang="en-US" altLang="zh-CN" sz="3200" b="1" kern="0" dirty="0">
                <a:solidFill>
                  <a:srgbClr val="2F2F2F"/>
                </a:solidFill>
                <a:latin typeface="宋体" panose="02010600030101010101" pitchFamily="2" charset="-122"/>
                <a:ea typeface="宋体" pitchFamily="2" charset="-122"/>
              </a:rPr>
              <a:t>   </a:t>
            </a:r>
            <a:r>
              <a:rPr lang="zh-CN" altLang="en-US" sz="3200" b="1" kern="0" dirty="0">
                <a:solidFill>
                  <a:srgbClr val="2F2F2F"/>
                </a:solidFill>
                <a:latin typeface="宋体" panose="02010600030101010101" pitchFamily="2" charset="-122"/>
                <a:ea typeface="宋体" pitchFamily="2" charset="-122"/>
              </a:rPr>
              <a:t>真理</a:t>
            </a:r>
            <a:r>
              <a:rPr lang="zh-CN" altLang="en-US" sz="3200" b="1" kern="0" dirty="0">
                <a:solidFill>
                  <a:srgbClr val="C00000"/>
                </a:solidFill>
                <a:latin typeface="宋体" panose="02010600030101010101" pitchFamily="2" charset="-122"/>
                <a:ea typeface="宋体" pitchFamily="2" charset="-122"/>
              </a:rPr>
              <a:t>是</a:t>
            </a:r>
            <a:r>
              <a:rPr lang="zh-CN" altLang="en-US" sz="3200" b="1" kern="0" dirty="0">
                <a:solidFill>
                  <a:srgbClr val="2F2F2F"/>
                </a:solidFill>
                <a:latin typeface="宋体" panose="02010600030101010101" pitchFamily="2" charset="-122"/>
                <a:ea typeface="宋体" pitchFamily="2" charset="-122"/>
              </a:rPr>
              <a:t>标志</a:t>
            </a:r>
            <a:r>
              <a:rPr lang="zh-CN" altLang="en-US" sz="3200" b="1" kern="0" dirty="0">
                <a:solidFill>
                  <a:srgbClr val="C00000"/>
                </a:solidFill>
                <a:latin typeface="宋体" panose="02010600030101010101" pitchFamily="2" charset="-122"/>
                <a:ea typeface="宋体" pitchFamily="2" charset="-122"/>
              </a:rPr>
              <a:t>主观与客观相符合</a:t>
            </a:r>
            <a:r>
              <a:rPr lang="zh-CN" altLang="en-US" sz="3200" b="1" kern="0" dirty="0">
                <a:solidFill>
                  <a:srgbClr val="2F2F2F"/>
                </a:solidFill>
                <a:latin typeface="宋体" panose="02010600030101010101" pitchFamily="2" charset="-122"/>
                <a:ea typeface="宋体" pitchFamily="2" charset="-122"/>
              </a:rPr>
              <a:t>的哲学范畴，是对客观事物及其规律的正确反映。所谓正确反映，是指真理是在实践基础上主体认识对客体本质和规律的符合、一致和接近。</a:t>
            </a:r>
            <a:endParaRPr lang="zh-CN" altLang="en-US" sz="3200" b="1" dirty="0">
              <a:solidFill>
                <a:srgbClr val="000000"/>
              </a:solidFill>
              <a:latin typeface="宋体" panose="02010600030101010101" pitchFamily="2" charset="-122"/>
              <a:ea typeface="宋体" pitchFamily="2" charset="-122"/>
            </a:endParaRPr>
          </a:p>
        </p:txBody>
      </p:sp>
    </p:spTree>
    <p:extLst>
      <p:ext uri="{BB962C8B-B14F-4D97-AF65-F5344CB8AC3E}">
        <p14:creationId xmlns:p14="http://schemas.microsoft.com/office/powerpoint/2010/main" val="1082185046"/>
      </p:ext>
    </p:extLst>
  </p:cSld>
  <p:clrMapOvr>
    <a:masterClrMapping/>
  </p:clrMapOvr>
  <p:transition spd="slow">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8763" y="530225"/>
            <a:ext cx="6413500" cy="585788"/>
          </a:xfrm>
          <a:prstGeom prst="rect">
            <a:avLst/>
          </a:prstGeom>
        </p:spPr>
        <p:txBody>
          <a:bodyPr wrap="none">
            <a:spAutoFit/>
          </a:bodyPr>
          <a:lstStyle/>
          <a:p>
            <a:pPr eaLnBrk="0" fontAlgn="base" hangingPunct="0">
              <a:spcBef>
                <a:spcPct val="0"/>
              </a:spcBef>
              <a:spcAft>
                <a:spcPct val="0"/>
              </a:spcAft>
              <a:defRPr/>
            </a:pPr>
            <a:r>
              <a:rPr lang="en-US" altLang="zh-CN" sz="3200" b="1" kern="0" dirty="0">
                <a:solidFill>
                  <a:srgbClr val="2F2F2F"/>
                </a:solidFill>
                <a:latin typeface="微软雅黑"/>
                <a:ea typeface="微软雅黑"/>
                <a:cs typeface="宋体" panose="02010600030101010101" pitchFamily="2" charset="-122"/>
              </a:rPr>
              <a:t>5</a:t>
            </a:r>
            <a:r>
              <a:rPr lang="zh-CN" altLang="en-US" sz="3200" b="1" kern="0" dirty="0">
                <a:solidFill>
                  <a:srgbClr val="2F2F2F"/>
                </a:solidFill>
                <a:latin typeface="微软雅黑"/>
                <a:ea typeface="微软雅黑"/>
                <a:cs typeface="宋体" panose="02010600030101010101" pitchFamily="2" charset="-122"/>
              </a:rPr>
              <a:t>、真理的相对性与绝对性</a:t>
            </a:r>
            <a:r>
              <a:rPr lang="en-US" altLang="zh-CN" sz="3200" b="1" kern="0" dirty="0">
                <a:solidFill>
                  <a:srgbClr val="C47546"/>
                </a:solidFill>
                <a:latin typeface="微软雅黑"/>
                <a:ea typeface="微软雅黑"/>
                <a:cs typeface="宋体" panose="02010600030101010101" pitchFamily="2" charset="-122"/>
              </a:rPr>
              <a:t>P76-79</a:t>
            </a:r>
          </a:p>
        </p:txBody>
      </p:sp>
      <p:sp>
        <p:nvSpPr>
          <p:cNvPr id="5" name="矩形 4"/>
          <p:cNvSpPr/>
          <p:nvPr/>
        </p:nvSpPr>
        <p:spPr>
          <a:xfrm>
            <a:off x="258763" y="1484313"/>
            <a:ext cx="8761412" cy="5264150"/>
          </a:xfrm>
          <a:prstGeom prst="rect">
            <a:avLst/>
          </a:prstGeom>
        </p:spPr>
        <p:txBody>
          <a:bodyPr>
            <a:spAutoFit/>
          </a:bodyPr>
          <a:lstStyle/>
          <a:p>
            <a:pPr algn="just">
              <a:spcBef>
                <a:spcPct val="0"/>
              </a:spcBef>
              <a:spcAft>
                <a:spcPct val="0"/>
              </a:spcAft>
              <a:buFont typeface="Arial" pitchFamily="34" charset="0"/>
              <a:buNone/>
              <a:defRPr/>
            </a:pPr>
            <a:r>
              <a:rPr lang="en-US" altLang="zh-CN" sz="2400" b="1" kern="0" dirty="0">
                <a:solidFill>
                  <a:srgbClr val="000000"/>
                </a:solidFill>
                <a:latin typeface="宋体" panose="02010600030101010101" pitchFamily="2" charset="-122"/>
                <a:ea typeface="宋体" pitchFamily="2" charset="-122"/>
              </a:rPr>
              <a:t>  </a:t>
            </a:r>
            <a:r>
              <a:rPr lang="zh-CN" altLang="en-US" sz="2400" b="1" kern="0" dirty="0">
                <a:solidFill>
                  <a:srgbClr val="000000"/>
                </a:solidFill>
                <a:latin typeface="宋体" panose="02010600030101010101" pitchFamily="2" charset="-122"/>
                <a:ea typeface="宋体" pitchFamily="2" charset="-122"/>
              </a:rPr>
              <a:t>（</a:t>
            </a:r>
            <a:r>
              <a:rPr lang="en-US" altLang="zh-CN" sz="2400" b="1" kern="0" dirty="0">
                <a:solidFill>
                  <a:srgbClr val="000000"/>
                </a:solidFill>
                <a:latin typeface="宋体" panose="02010600030101010101" pitchFamily="2" charset="-122"/>
                <a:ea typeface="宋体" pitchFamily="2" charset="-122"/>
              </a:rPr>
              <a:t>1</a:t>
            </a:r>
            <a:r>
              <a:rPr lang="zh-CN" altLang="en-US" sz="2400" b="1" kern="0" dirty="0">
                <a:solidFill>
                  <a:srgbClr val="000000"/>
                </a:solidFill>
                <a:latin typeface="宋体" panose="02010600030101010101" pitchFamily="2" charset="-122"/>
                <a:ea typeface="宋体" pitchFamily="2" charset="-122"/>
              </a:rPr>
              <a:t>）真理的</a:t>
            </a:r>
            <a:r>
              <a:rPr lang="zh-CN" altLang="en-US" sz="2400" b="1" kern="0" dirty="0">
                <a:solidFill>
                  <a:srgbClr val="C00000"/>
                </a:solidFill>
                <a:latin typeface="宋体" panose="02010600030101010101" pitchFamily="2" charset="-122"/>
                <a:ea typeface="宋体" pitchFamily="2" charset="-122"/>
              </a:rPr>
              <a:t>绝对性</a:t>
            </a:r>
            <a:endParaRPr lang="en-US" altLang="zh-CN" sz="2400" b="1" kern="0" dirty="0">
              <a:solidFill>
                <a:srgbClr val="C00000"/>
              </a:solidFill>
              <a:latin typeface="宋体" panose="02010600030101010101" pitchFamily="2" charset="-122"/>
              <a:ea typeface="宋体" pitchFamily="2" charset="-122"/>
            </a:endParaRPr>
          </a:p>
          <a:p>
            <a:pPr algn="just">
              <a:spcBef>
                <a:spcPct val="0"/>
              </a:spcBef>
              <a:spcAft>
                <a:spcPct val="0"/>
              </a:spcAft>
              <a:buFont typeface="Arial" pitchFamily="34" charset="0"/>
              <a:buNone/>
              <a:defRPr/>
            </a:pPr>
            <a:r>
              <a:rPr lang="en-US" altLang="zh-CN" sz="2400" b="1" kern="0" dirty="0">
                <a:solidFill>
                  <a:srgbClr val="000000"/>
                </a:solidFill>
                <a:latin typeface="宋体" panose="02010600030101010101" pitchFamily="2" charset="-122"/>
                <a:ea typeface="宋体" pitchFamily="2" charset="-122"/>
              </a:rPr>
              <a:t>  </a:t>
            </a:r>
            <a:r>
              <a:rPr lang="zh-CN" altLang="en-US" sz="2400" b="1" kern="0" dirty="0">
                <a:solidFill>
                  <a:srgbClr val="000000"/>
                </a:solidFill>
                <a:latin typeface="宋体" panose="02010600030101010101" pitchFamily="2" charset="-122"/>
                <a:ea typeface="宋体" pitchFamily="2" charset="-122"/>
              </a:rPr>
              <a:t>真理的绝对性</a:t>
            </a:r>
            <a:r>
              <a:rPr lang="zh-CN" altLang="en-US" sz="2400" b="1" kern="0" dirty="0">
                <a:solidFill>
                  <a:srgbClr val="C00000"/>
                </a:solidFill>
                <a:latin typeface="宋体" panose="02010600030101010101" pitchFamily="2" charset="-122"/>
                <a:ea typeface="宋体" pitchFamily="2" charset="-122"/>
              </a:rPr>
              <a:t>是</a:t>
            </a:r>
            <a:r>
              <a:rPr lang="zh-CN" altLang="en-US" sz="2400" b="1" kern="0" dirty="0">
                <a:solidFill>
                  <a:srgbClr val="000000"/>
                </a:solidFill>
                <a:latin typeface="宋体" panose="02010600030101010101" pitchFamily="2" charset="-122"/>
                <a:ea typeface="宋体" pitchFamily="2" charset="-122"/>
              </a:rPr>
              <a:t>指真理主客观统一的确定性和发展的无限性。</a:t>
            </a:r>
            <a:endParaRPr lang="en-US" altLang="zh-CN" sz="2400" b="1" kern="0" dirty="0">
              <a:solidFill>
                <a:srgbClr val="000000"/>
              </a:solidFill>
              <a:latin typeface="宋体" panose="02010600030101010101" pitchFamily="2" charset="-122"/>
              <a:ea typeface="宋体" pitchFamily="2" charset="-122"/>
            </a:endParaRPr>
          </a:p>
          <a:p>
            <a:pPr algn="just">
              <a:spcBef>
                <a:spcPct val="0"/>
              </a:spcBef>
              <a:spcAft>
                <a:spcPct val="0"/>
              </a:spcAft>
              <a:buFont typeface="Arial" pitchFamily="34" charset="0"/>
              <a:buNone/>
              <a:defRPr/>
            </a:pPr>
            <a:r>
              <a:rPr lang="en-US" altLang="zh-CN" sz="2400" b="1" kern="0" dirty="0">
                <a:solidFill>
                  <a:srgbClr val="000000"/>
                </a:solidFill>
                <a:latin typeface="宋体" panose="02010600030101010101" pitchFamily="2" charset="-122"/>
                <a:ea typeface="宋体" pitchFamily="2" charset="-122"/>
              </a:rPr>
              <a:t>  </a:t>
            </a:r>
            <a:r>
              <a:rPr lang="zh-CN" altLang="en-US" sz="2400" b="1" kern="0" dirty="0">
                <a:solidFill>
                  <a:srgbClr val="000000"/>
                </a:solidFill>
                <a:latin typeface="宋体" panose="02010600030101010101" pitchFamily="2" charset="-122"/>
                <a:ea typeface="宋体" pitchFamily="2" charset="-122"/>
              </a:rPr>
              <a:t>绝对性</a:t>
            </a:r>
            <a:r>
              <a:rPr lang="zh-CN" altLang="en-US" sz="2400" b="1" kern="0" dirty="0">
                <a:solidFill>
                  <a:srgbClr val="C00000"/>
                </a:solidFill>
                <a:latin typeface="宋体" panose="02010600030101010101" pitchFamily="2" charset="-122"/>
                <a:ea typeface="宋体" pitchFamily="2" charset="-122"/>
              </a:rPr>
              <a:t>包括</a:t>
            </a:r>
            <a:r>
              <a:rPr lang="zh-CN" altLang="en-US" sz="2400" b="1" kern="0" dirty="0">
                <a:solidFill>
                  <a:srgbClr val="000000"/>
                </a:solidFill>
                <a:latin typeface="宋体" panose="02010600030101010101" pitchFamily="2" charset="-122"/>
                <a:ea typeface="宋体" pitchFamily="2" charset="-122"/>
              </a:rPr>
              <a:t>两个方面：</a:t>
            </a:r>
            <a:endParaRPr lang="en-US" altLang="zh-CN" sz="2400" b="1" kern="0" dirty="0">
              <a:solidFill>
                <a:srgbClr val="000000"/>
              </a:solidFill>
              <a:latin typeface="宋体" panose="02010600030101010101" pitchFamily="2" charset="-122"/>
              <a:ea typeface="宋体" pitchFamily="2" charset="-122"/>
            </a:endParaRPr>
          </a:p>
          <a:p>
            <a:pPr algn="just">
              <a:spcBef>
                <a:spcPct val="0"/>
              </a:spcBef>
              <a:spcAft>
                <a:spcPct val="0"/>
              </a:spcAft>
              <a:buFont typeface="Arial" pitchFamily="34" charset="0"/>
              <a:buNone/>
              <a:defRPr/>
            </a:pPr>
            <a:r>
              <a:rPr lang="en-US" altLang="zh-CN" sz="2400" b="1" kern="0" dirty="0">
                <a:solidFill>
                  <a:srgbClr val="000000"/>
                </a:solidFill>
                <a:latin typeface="宋体" panose="02010600030101010101" pitchFamily="2" charset="-122"/>
                <a:ea typeface="宋体" pitchFamily="2" charset="-122"/>
              </a:rPr>
              <a:t>  </a:t>
            </a:r>
            <a:r>
              <a:rPr lang="zh-CN" altLang="en-US" sz="2400" b="1" kern="0" dirty="0">
                <a:solidFill>
                  <a:srgbClr val="000000"/>
                </a:solidFill>
                <a:latin typeface="宋体" panose="02010600030101010101" pitchFamily="2" charset="-122"/>
                <a:ea typeface="宋体" pitchFamily="2" charset="-122"/>
              </a:rPr>
              <a:t>第一、</a:t>
            </a:r>
            <a:r>
              <a:rPr lang="zh-CN" altLang="en-US" sz="2400" b="1" noProof="1">
                <a:solidFill>
                  <a:srgbClr val="000000"/>
                </a:solidFill>
                <a:latin typeface="宋体" panose="02010600030101010101" pitchFamily="2" charset="-122"/>
                <a:ea typeface="宋体" pitchFamily="2" charset="-122"/>
                <a:sym typeface="+mn-ea"/>
              </a:rPr>
              <a:t>主客观相统一，不依赖于人的意识</a:t>
            </a:r>
            <a:endParaRPr lang="en-US" altLang="zh-CN" sz="2400" b="1" noProof="1">
              <a:solidFill>
                <a:srgbClr val="000000"/>
              </a:solidFill>
              <a:latin typeface="宋体" panose="02010600030101010101" pitchFamily="2" charset="-122"/>
              <a:ea typeface="宋体" pitchFamily="2" charset="-122"/>
              <a:sym typeface="+mn-ea"/>
            </a:endParaRPr>
          </a:p>
          <a:p>
            <a:pPr algn="just">
              <a:spcBef>
                <a:spcPct val="0"/>
              </a:spcBef>
              <a:spcAft>
                <a:spcPct val="0"/>
              </a:spcAft>
              <a:buFont typeface="Arial" pitchFamily="34" charset="0"/>
              <a:buNone/>
              <a:defRPr/>
            </a:pPr>
            <a:r>
              <a:rPr lang="en-US" altLang="zh-CN" sz="2400" b="1" noProof="1">
                <a:solidFill>
                  <a:srgbClr val="000000"/>
                </a:solidFill>
                <a:latin typeface="宋体" panose="02010600030101010101" pitchFamily="2" charset="-122"/>
                <a:ea typeface="宋体" pitchFamily="2" charset="-122"/>
                <a:sym typeface="+mn-ea"/>
              </a:rPr>
              <a:t>  </a:t>
            </a:r>
            <a:r>
              <a:rPr lang="zh-CN" altLang="en-US" sz="2400" b="1" noProof="1">
                <a:solidFill>
                  <a:srgbClr val="000000"/>
                </a:solidFill>
                <a:latin typeface="宋体" panose="02010600030101010101" pitchFamily="2" charset="-122"/>
                <a:ea typeface="宋体" pitchFamily="2" charset="-122"/>
                <a:sym typeface="+mn-ea"/>
              </a:rPr>
              <a:t>第二、人最终能够正确认识物质世界</a:t>
            </a:r>
            <a:endParaRPr lang="en-US" altLang="zh-CN" sz="2400" b="1" noProof="1">
              <a:solidFill>
                <a:srgbClr val="000000"/>
              </a:solidFill>
              <a:latin typeface="宋体" panose="02010600030101010101" pitchFamily="2" charset="-122"/>
              <a:ea typeface="宋体" pitchFamily="2" charset="-122"/>
              <a:sym typeface="+mn-ea"/>
            </a:endParaRPr>
          </a:p>
          <a:p>
            <a:pPr algn="just">
              <a:spcBef>
                <a:spcPct val="0"/>
              </a:spcBef>
              <a:spcAft>
                <a:spcPct val="0"/>
              </a:spcAft>
              <a:buFont typeface="Arial" pitchFamily="34" charset="0"/>
              <a:buNone/>
              <a:defRPr/>
            </a:pPr>
            <a:r>
              <a:rPr lang="en-US" altLang="zh-CN" sz="2400" b="1" kern="0" noProof="1">
                <a:solidFill>
                  <a:srgbClr val="000000"/>
                </a:solidFill>
                <a:latin typeface="宋体" panose="02010600030101010101" pitchFamily="2" charset="-122"/>
                <a:ea typeface="宋体" pitchFamily="2" charset="-122"/>
                <a:sym typeface="+mn-ea"/>
              </a:rPr>
              <a:t>  </a:t>
            </a:r>
            <a:r>
              <a:rPr lang="zh-CN" altLang="en-US" sz="2400" b="1" kern="0" noProof="1">
                <a:solidFill>
                  <a:srgbClr val="000000"/>
                </a:solidFill>
                <a:latin typeface="宋体" panose="02010600030101010101" pitchFamily="2" charset="-122"/>
                <a:ea typeface="宋体" pitchFamily="2" charset="-122"/>
                <a:sym typeface="+mn-ea"/>
              </a:rPr>
              <a:t>（</a:t>
            </a:r>
            <a:r>
              <a:rPr lang="en-US" altLang="zh-CN" sz="2400" b="1" kern="0" noProof="1">
                <a:solidFill>
                  <a:srgbClr val="000000"/>
                </a:solidFill>
                <a:latin typeface="宋体" panose="02010600030101010101" pitchFamily="2" charset="-122"/>
                <a:ea typeface="宋体" pitchFamily="2" charset="-122"/>
                <a:sym typeface="+mn-ea"/>
              </a:rPr>
              <a:t>2</a:t>
            </a:r>
            <a:r>
              <a:rPr lang="zh-CN" altLang="en-US" sz="2400" b="1" kern="0" noProof="1">
                <a:solidFill>
                  <a:srgbClr val="000000"/>
                </a:solidFill>
                <a:latin typeface="宋体" panose="02010600030101010101" pitchFamily="2" charset="-122"/>
                <a:ea typeface="宋体" pitchFamily="2" charset="-122"/>
                <a:sym typeface="+mn-ea"/>
              </a:rPr>
              <a:t>）真理的</a:t>
            </a:r>
            <a:r>
              <a:rPr lang="zh-CN" altLang="en-US" sz="2400" b="1" kern="0" noProof="1">
                <a:solidFill>
                  <a:srgbClr val="C00000"/>
                </a:solidFill>
                <a:latin typeface="宋体" panose="02010600030101010101" pitchFamily="2" charset="-122"/>
                <a:ea typeface="宋体" pitchFamily="2" charset="-122"/>
                <a:sym typeface="+mn-ea"/>
              </a:rPr>
              <a:t>相对性</a:t>
            </a:r>
            <a:endParaRPr lang="en-US" altLang="zh-CN" sz="2400" b="1" kern="0" noProof="1">
              <a:solidFill>
                <a:srgbClr val="C00000"/>
              </a:solidFill>
              <a:latin typeface="宋体" panose="02010600030101010101" pitchFamily="2" charset="-122"/>
              <a:ea typeface="宋体" pitchFamily="2" charset="-122"/>
              <a:sym typeface="+mn-ea"/>
            </a:endParaRPr>
          </a:p>
          <a:p>
            <a:pPr algn="just">
              <a:spcBef>
                <a:spcPct val="0"/>
              </a:spcBef>
              <a:spcAft>
                <a:spcPct val="0"/>
              </a:spcAft>
              <a:buFont typeface="Arial" pitchFamily="34" charset="0"/>
              <a:buNone/>
              <a:defRPr/>
            </a:pPr>
            <a:r>
              <a:rPr lang="zh-CN" altLang="en-US" sz="2400" b="1" kern="0" noProof="1">
                <a:solidFill>
                  <a:srgbClr val="000000"/>
                </a:solidFill>
                <a:latin typeface="宋体" panose="02010600030101010101" pitchFamily="2" charset="-122"/>
                <a:ea typeface="宋体" pitchFamily="2" charset="-122"/>
                <a:sym typeface="+mn-ea"/>
              </a:rPr>
              <a:t>  真理的相对性</a:t>
            </a:r>
            <a:r>
              <a:rPr lang="zh-CN" altLang="en-US" sz="2400" b="1" kern="0" noProof="1">
                <a:solidFill>
                  <a:srgbClr val="C00000"/>
                </a:solidFill>
                <a:latin typeface="宋体" panose="02010600030101010101" pitchFamily="2" charset="-122"/>
                <a:ea typeface="宋体" pitchFamily="2" charset="-122"/>
                <a:sym typeface="+mn-ea"/>
              </a:rPr>
              <a:t>是</a:t>
            </a:r>
            <a:r>
              <a:rPr lang="zh-CN" altLang="en-US" sz="2400" b="1" kern="0" noProof="1">
                <a:solidFill>
                  <a:srgbClr val="000000"/>
                </a:solidFill>
                <a:latin typeface="宋体" panose="02010600030101010101" pitchFamily="2" charset="-122"/>
                <a:ea typeface="宋体" pitchFamily="2" charset="-122"/>
                <a:sym typeface="+mn-ea"/>
              </a:rPr>
              <a:t>指人们在一定条件下对客观事物及其本质和发展规律的正确认识总是有限的、不完善的。</a:t>
            </a:r>
            <a:endParaRPr lang="en-US" altLang="zh-CN" sz="2400" b="1" kern="0" noProof="1">
              <a:solidFill>
                <a:srgbClr val="000000"/>
              </a:solidFill>
              <a:latin typeface="宋体" panose="02010600030101010101" pitchFamily="2" charset="-122"/>
              <a:ea typeface="宋体" pitchFamily="2" charset="-122"/>
              <a:sym typeface="+mn-ea"/>
            </a:endParaRPr>
          </a:p>
          <a:p>
            <a:pPr algn="just">
              <a:spcBef>
                <a:spcPct val="0"/>
              </a:spcBef>
              <a:spcAft>
                <a:spcPct val="0"/>
              </a:spcAft>
              <a:buFont typeface="Arial" pitchFamily="34" charset="0"/>
              <a:buNone/>
              <a:defRPr/>
            </a:pPr>
            <a:r>
              <a:rPr lang="en-US" altLang="zh-CN" sz="2400" b="1" kern="0" noProof="1">
                <a:solidFill>
                  <a:srgbClr val="000000"/>
                </a:solidFill>
                <a:latin typeface="宋体" panose="02010600030101010101" pitchFamily="2" charset="-122"/>
                <a:ea typeface="宋体" pitchFamily="2" charset="-122"/>
                <a:sym typeface="+mn-ea"/>
              </a:rPr>
              <a:t>  </a:t>
            </a:r>
            <a:r>
              <a:rPr lang="zh-CN" altLang="en-US" sz="2400" b="1" kern="0" noProof="1">
                <a:solidFill>
                  <a:srgbClr val="000000"/>
                </a:solidFill>
                <a:latin typeface="宋体" panose="02010600030101010101" pitchFamily="2" charset="-122"/>
                <a:ea typeface="宋体" pitchFamily="2" charset="-122"/>
                <a:sym typeface="+mn-ea"/>
              </a:rPr>
              <a:t>相对性</a:t>
            </a:r>
            <a:r>
              <a:rPr lang="zh-CN" altLang="en-US" sz="2400" b="1" kern="0" noProof="1">
                <a:solidFill>
                  <a:srgbClr val="C00000"/>
                </a:solidFill>
                <a:latin typeface="宋体" panose="02010600030101010101" pitchFamily="2" charset="-122"/>
                <a:ea typeface="宋体" pitchFamily="2" charset="-122"/>
                <a:sym typeface="+mn-ea"/>
              </a:rPr>
              <a:t>包括</a:t>
            </a:r>
            <a:r>
              <a:rPr lang="zh-CN" altLang="en-US" sz="2400" b="1" kern="0" noProof="1">
                <a:solidFill>
                  <a:srgbClr val="000000"/>
                </a:solidFill>
                <a:latin typeface="宋体" panose="02010600030101010101" pitchFamily="2" charset="-122"/>
                <a:ea typeface="宋体" pitchFamily="2" charset="-122"/>
                <a:sym typeface="+mn-ea"/>
              </a:rPr>
              <a:t>两个方面：</a:t>
            </a:r>
            <a:endParaRPr lang="en-US" altLang="zh-CN" sz="2400" b="1" kern="0" noProof="1">
              <a:solidFill>
                <a:srgbClr val="000000"/>
              </a:solidFill>
              <a:latin typeface="宋体" panose="02010600030101010101" pitchFamily="2" charset="-122"/>
              <a:ea typeface="宋体" pitchFamily="2" charset="-122"/>
              <a:sym typeface="+mn-ea"/>
            </a:endParaRPr>
          </a:p>
          <a:p>
            <a:pPr algn="just">
              <a:spcBef>
                <a:spcPct val="0"/>
              </a:spcBef>
              <a:spcAft>
                <a:spcPct val="0"/>
              </a:spcAft>
              <a:buFont typeface="Arial" pitchFamily="34" charset="0"/>
              <a:buNone/>
              <a:defRPr/>
            </a:pPr>
            <a:r>
              <a:rPr lang="en-US" altLang="zh-CN" sz="2400" b="1" kern="0" noProof="1">
                <a:solidFill>
                  <a:srgbClr val="000000"/>
                </a:solidFill>
                <a:latin typeface="宋体" panose="02010600030101010101" pitchFamily="2" charset="-122"/>
                <a:ea typeface="宋体" pitchFamily="2" charset="-122"/>
                <a:sym typeface="+mn-ea"/>
              </a:rPr>
              <a:t>  </a:t>
            </a:r>
            <a:r>
              <a:rPr lang="zh-CN" altLang="en-US" sz="2400" b="1" kern="0" noProof="1">
                <a:solidFill>
                  <a:srgbClr val="000000"/>
                </a:solidFill>
                <a:latin typeface="宋体" panose="02010600030101010101" pitchFamily="2" charset="-122"/>
                <a:ea typeface="宋体" pitchFamily="2" charset="-122"/>
                <a:sym typeface="+mn-ea"/>
              </a:rPr>
              <a:t>第一、人类认识的广度有限度；</a:t>
            </a:r>
            <a:endParaRPr lang="en-US" altLang="zh-CN" sz="2400" b="1" kern="0" noProof="1">
              <a:solidFill>
                <a:srgbClr val="000000"/>
              </a:solidFill>
              <a:latin typeface="宋体" panose="02010600030101010101" pitchFamily="2" charset="-122"/>
              <a:ea typeface="宋体" pitchFamily="2" charset="-122"/>
              <a:sym typeface="+mn-ea"/>
            </a:endParaRPr>
          </a:p>
          <a:p>
            <a:pPr algn="just">
              <a:spcBef>
                <a:spcPct val="0"/>
              </a:spcBef>
              <a:spcAft>
                <a:spcPct val="0"/>
              </a:spcAft>
              <a:buFont typeface="Arial" pitchFamily="34" charset="0"/>
              <a:buNone/>
              <a:defRPr/>
            </a:pPr>
            <a:r>
              <a:rPr lang="zh-CN" altLang="en-US" sz="2400" b="1" kern="0" noProof="1">
                <a:solidFill>
                  <a:srgbClr val="000000"/>
                </a:solidFill>
                <a:latin typeface="宋体" panose="02010600030101010101" pitchFamily="2" charset="-122"/>
                <a:ea typeface="宋体" pitchFamily="2" charset="-122"/>
                <a:sym typeface="+mn-ea"/>
              </a:rPr>
              <a:t>  第二、认识反映的深度有限度。</a:t>
            </a:r>
          </a:p>
          <a:p>
            <a:pPr algn="just">
              <a:spcBef>
                <a:spcPct val="0"/>
              </a:spcBef>
              <a:spcAft>
                <a:spcPct val="0"/>
              </a:spcAft>
              <a:buFont typeface="Arial" pitchFamily="34" charset="0"/>
              <a:buNone/>
              <a:defRPr/>
            </a:pPr>
            <a:r>
              <a:rPr lang="zh-CN" altLang="en-US" sz="2400" b="1" kern="0" noProof="1">
                <a:solidFill>
                  <a:srgbClr val="000000"/>
                </a:solidFill>
                <a:latin typeface="宋体" panose="02010600030101010101" pitchFamily="2" charset="-122"/>
                <a:ea typeface="宋体" pitchFamily="2" charset="-122"/>
                <a:sym typeface="+mn-ea"/>
              </a:rPr>
              <a:t>  （</a:t>
            </a:r>
            <a:r>
              <a:rPr lang="en-US" altLang="zh-CN" sz="2400" b="1" kern="0" noProof="1">
                <a:solidFill>
                  <a:srgbClr val="000000"/>
                </a:solidFill>
                <a:latin typeface="宋体" panose="02010600030101010101" pitchFamily="2" charset="-122"/>
                <a:ea typeface="宋体" pitchFamily="2" charset="-122"/>
                <a:sym typeface="+mn-ea"/>
              </a:rPr>
              <a:t>3</a:t>
            </a:r>
            <a:r>
              <a:rPr lang="zh-CN" altLang="en-US" sz="2400" b="1" kern="0" noProof="1">
                <a:solidFill>
                  <a:srgbClr val="000000"/>
                </a:solidFill>
                <a:latin typeface="宋体" panose="02010600030101010101" pitchFamily="2" charset="-122"/>
                <a:ea typeface="宋体" pitchFamily="2" charset="-122"/>
                <a:sym typeface="+mn-ea"/>
              </a:rPr>
              <a:t>）真理的绝对性和相对性的</a:t>
            </a:r>
            <a:r>
              <a:rPr lang="zh-CN" altLang="en-US" sz="2400" b="1" kern="0" noProof="1">
                <a:solidFill>
                  <a:srgbClr val="C00000"/>
                </a:solidFill>
                <a:latin typeface="宋体" panose="02010600030101010101" pitchFamily="2" charset="-122"/>
                <a:ea typeface="宋体" pitchFamily="2" charset="-122"/>
                <a:sym typeface="+mn-ea"/>
              </a:rPr>
              <a:t>关系</a:t>
            </a:r>
            <a:r>
              <a:rPr lang="zh-CN" altLang="en-US" sz="2400" b="1" kern="0" noProof="1">
                <a:solidFill>
                  <a:srgbClr val="000000"/>
                </a:solidFill>
                <a:latin typeface="宋体" panose="02010600030101010101" pitchFamily="2" charset="-122"/>
                <a:ea typeface="宋体" pitchFamily="2" charset="-122"/>
                <a:sym typeface="+mn-ea"/>
              </a:rPr>
              <a:t>    </a:t>
            </a:r>
            <a:endParaRPr lang="en-US" altLang="zh-CN" sz="2400" b="1" kern="0" noProof="1">
              <a:solidFill>
                <a:srgbClr val="000000"/>
              </a:solidFill>
              <a:latin typeface="宋体" panose="02010600030101010101" pitchFamily="2" charset="-122"/>
              <a:ea typeface="宋体" pitchFamily="2" charset="-122"/>
              <a:sym typeface="+mn-ea"/>
            </a:endParaRPr>
          </a:p>
          <a:p>
            <a:pPr algn="just">
              <a:spcBef>
                <a:spcPct val="0"/>
              </a:spcBef>
              <a:spcAft>
                <a:spcPct val="0"/>
              </a:spcAft>
              <a:buFont typeface="Arial" pitchFamily="34" charset="0"/>
              <a:buNone/>
              <a:defRPr/>
            </a:pPr>
            <a:r>
              <a:rPr lang="zh-CN" altLang="en-US" sz="2400" b="1" kern="0" noProof="1">
                <a:solidFill>
                  <a:srgbClr val="000000"/>
                </a:solidFill>
                <a:latin typeface="宋体" panose="02010600030101010101" pitchFamily="2" charset="-122"/>
                <a:ea typeface="宋体" pitchFamily="2" charset="-122"/>
                <a:sym typeface="+mn-ea"/>
              </a:rPr>
              <a:t>  相互依存、相互包含</a:t>
            </a:r>
            <a:endParaRPr lang="en-US" altLang="zh-CN" sz="2400" b="1" kern="0" noProof="1">
              <a:solidFill>
                <a:srgbClr val="000000"/>
              </a:solidFill>
              <a:latin typeface="宋体" panose="02010600030101010101" pitchFamily="2" charset="-122"/>
              <a:ea typeface="宋体" pitchFamily="2" charset="-122"/>
              <a:sym typeface="+mn-ea"/>
            </a:endParaRPr>
          </a:p>
          <a:p>
            <a:pPr algn="just">
              <a:spcBef>
                <a:spcPct val="0"/>
              </a:spcBef>
              <a:spcAft>
                <a:spcPct val="0"/>
              </a:spcAft>
              <a:buFont typeface="Arial" pitchFamily="34" charset="0"/>
              <a:buNone/>
              <a:defRPr/>
            </a:pPr>
            <a:r>
              <a:rPr lang="en-US" altLang="zh-CN" sz="2400" b="1" kern="0" noProof="1">
                <a:solidFill>
                  <a:srgbClr val="000000"/>
                </a:solidFill>
                <a:latin typeface="宋体" panose="02010600030101010101" pitchFamily="2" charset="-122"/>
                <a:ea typeface="宋体" pitchFamily="2" charset="-122"/>
                <a:sym typeface="+mn-ea"/>
              </a:rPr>
              <a:t>  </a:t>
            </a:r>
            <a:endParaRPr lang="zh-CN" altLang="en-US" sz="2400" b="1" kern="0" dirty="0">
              <a:solidFill>
                <a:srgbClr val="000000"/>
              </a:solidFill>
              <a:latin typeface="宋体" panose="02010600030101010101" pitchFamily="2" charset="-122"/>
              <a:ea typeface="宋体" pitchFamily="2" charset="-122"/>
            </a:endParaRPr>
          </a:p>
        </p:txBody>
      </p:sp>
    </p:spTree>
    <p:extLst>
      <p:ext uri="{BB962C8B-B14F-4D97-AF65-F5344CB8AC3E}">
        <p14:creationId xmlns:p14="http://schemas.microsoft.com/office/powerpoint/2010/main" val="237446176"/>
      </p:ext>
    </p:extLst>
  </p:cSld>
  <p:clrMapOvr>
    <a:masterClrMapping/>
  </p:clrMapOvr>
  <p:transition spd="slow">
    <p:dissolv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17688" y="1484313"/>
            <a:ext cx="309562" cy="300037"/>
          </a:xfrm>
          <a:prstGeom prst="rect">
            <a:avLst/>
          </a:prstGeom>
        </p:spPr>
        <p:txBody>
          <a:bodyPr wrap="none">
            <a:spAutoFit/>
          </a:bodyPr>
          <a:lstStyle/>
          <a:p>
            <a:pPr eaLnBrk="0" fontAlgn="base" hangingPunct="0">
              <a:spcBef>
                <a:spcPct val="0"/>
              </a:spcBef>
              <a:spcAft>
                <a:spcPct val="0"/>
              </a:spcAft>
              <a:defRPr/>
            </a:pPr>
            <a:endParaRPr lang="zh-CN" altLang="en-US" sz="13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284163" y="1633538"/>
            <a:ext cx="8474075" cy="4032250"/>
          </a:xfrm>
          <a:prstGeom prst="rect">
            <a:avLst/>
          </a:prstGeom>
        </p:spPr>
        <p:txBody>
          <a:bodyPr>
            <a:spAutoFit/>
          </a:bodyPr>
          <a:lstStyle/>
          <a:p>
            <a:pPr algn="just" eaLnBrk="0" fontAlgn="base" hangingPunct="0">
              <a:spcBef>
                <a:spcPct val="0"/>
              </a:spcBef>
              <a:spcAft>
                <a:spcPct val="0"/>
              </a:spcAft>
              <a:defRPr/>
            </a:pPr>
            <a:r>
              <a:rPr lang="en-US" altLang="zh-CN" sz="3200" b="1" kern="0" dirty="0">
                <a:solidFill>
                  <a:srgbClr val="2F2F2F"/>
                </a:solidFill>
                <a:latin typeface="宋体" panose="02010600030101010101" pitchFamily="2" charset="-122"/>
                <a:ea typeface="宋体" pitchFamily="2" charset="-122"/>
                <a:cs typeface="宋体" panose="02010600030101010101" pitchFamily="2" charset="-122"/>
              </a:rPr>
              <a:t> </a:t>
            </a:r>
            <a:r>
              <a:rPr lang="zh-CN" altLang="en-US" sz="3200" b="1" kern="0" dirty="0">
                <a:solidFill>
                  <a:srgbClr val="2F2F2F"/>
                </a:solidFill>
                <a:latin typeface="宋体" panose="02010600030101010101" pitchFamily="2" charset="-122"/>
                <a:ea typeface="宋体" pitchFamily="2" charset="-122"/>
                <a:cs typeface="宋体" panose="02010600030101010101" pitchFamily="2" charset="-122"/>
              </a:rPr>
              <a:t>（</a:t>
            </a:r>
            <a:r>
              <a:rPr lang="en-US" altLang="zh-CN" sz="3200" b="1" kern="0" dirty="0">
                <a:solidFill>
                  <a:srgbClr val="2F2F2F"/>
                </a:solidFill>
                <a:latin typeface="宋体" panose="02010600030101010101" pitchFamily="2" charset="-122"/>
                <a:ea typeface="宋体" pitchFamily="2" charset="-122"/>
                <a:cs typeface="宋体" panose="02010600030101010101" pitchFamily="2" charset="-122"/>
              </a:rPr>
              <a:t>1</a:t>
            </a:r>
            <a:r>
              <a:rPr lang="zh-CN" altLang="en-US" sz="3200" b="1" kern="0" dirty="0">
                <a:solidFill>
                  <a:srgbClr val="2F2F2F"/>
                </a:solidFill>
                <a:latin typeface="宋体" panose="02010600030101010101" pitchFamily="2" charset="-122"/>
                <a:ea typeface="宋体" pitchFamily="2" charset="-122"/>
                <a:cs typeface="宋体" panose="02010600030101010101" pitchFamily="2" charset="-122"/>
              </a:rPr>
              <a:t>）从</a:t>
            </a:r>
            <a:r>
              <a:rPr lang="zh-CN" altLang="en-US" sz="3200" b="1" kern="0" dirty="0">
                <a:solidFill>
                  <a:srgbClr val="C00000"/>
                </a:solidFill>
                <a:latin typeface="宋体" panose="02010600030101010101" pitchFamily="2" charset="-122"/>
                <a:ea typeface="宋体" pitchFamily="2" charset="-122"/>
                <a:cs typeface="宋体" panose="02010600030101010101" pitchFamily="2" charset="-122"/>
              </a:rPr>
              <a:t>真理的本性</a:t>
            </a:r>
            <a:r>
              <a:rPr lang="zh-CN" altLang="en-US" sz="3200" b="1" kern="0" dirty="0">
                <a:solidFill>
                  <a:srgbClr val="2F2F2F"/>
                </a:solidFill>
                <a:latin typeface="宋体" panose="02010600030101010101" pitchFamily="2" charset="-122"/>
                <a:ea typeface="宋体" pitchFamily="2" charset="-122"/>
                <a:cs typeface="宋体" panose="02010600030101010101" pitchFamily="2" charset="-122"/>
              </a:rPr>
              <a:t>看</a:t>
            </a:r>
            <a:endParaRPr lang="en-US" altLang="zh-CN" sz="3200" b="1" kern="0" dirty="0">
              <a:solidFill>
                <a:srgbClr val="2F2F2F"/>
              </a:solidFill>
              <a:latin typeface="宋体" panose="02010600030101010101" pitchFamily="2" charset="-122"/>
              <a:ea typeface="宋体" pitchFamily="2" charset="-122"/>
              <a:cs typeface="宋体" panose="02010600030101010101" pitchFamily="2" charset="-122"/>
            </a:endParaRPr>
          </a:p>
          <a:p>
            <a:pPr algn="just" eaLnBrk="0" fontAlgn="base" hangingPunct="0">
              <a:spcBef>
                <a:spcPct val="0"/>
              </a:spcBef>
              <a:spcAft>
                <a:spcPct val="0"/>
              </a:spcAft>
              <a:defRPr/>
            </a:pPr>
            <a:r>
              <a:rPr lang="en-US" altLang="zh-CN" sz="3200" b="1" kern="0" dirty="0">
                <a:solidFill>
                  <a:srgbClr val="2F2F2F"/>
                </a:solidFill>
                <a:latin typeface="宋体" panose="02010600030101010101" pitchFamily="2" charset="-122"/>
                <a:ea typeface="宋体" pitchFamily="2" charset="-122"/>
                <a:cs typeface="宋体" panose="02010600030101010101" pitchFamily="2" charset="-122"/>
              </a:rPr>
              <a:t>  </a:t>
            </a:r>
            <a:r>
              <a:rPr lang="zh-CN" altLang="en-US" sz="3200" b="1" kern="0" dirty="0">
                <a:solidFill>
                  <a:srgbClr val="2F2F2F"/>
                </a:solidFill>
                <a:latin typeface="宋体" panose="02010600030101010101" pitchFamily="2" charset="-122"/>
                <a:ea typeface="宋体" pitchFamily="2" charset="-122"/>
                <a:cs typeface="宋体" panose="02010600030101010101" pitchFamily="2" charset="-122"/>
              </a:rPr>
              <a:t>真理是人们对客观事物及其发展规律的正确反映，它的本性在于主观与客观相符合，只有作为主客观联系桥梁的实践才能充当检验真理的标准。</a:t>
            </a:r>
            <a:endParaRPr lang="en-US" altLang="zh-CN" sz="3200" b="1" kern="0" dirty="0">
              <a:solidFill>
                <a:srgbClr val="2F2F2F"/>
              </a:solidFill>
              <a:latin typeface="宋体" panose="02010600030101010101" pitchFamily="2" charset="-122"/>
              <a:ea typeface="宋体" pitchFamily="2" charset="-122"/>
              <a:cs typeface="宋体" panose="02010600030101010101" pitchFamily="2" charset="-122"/>
            </a:endParaRPr>
          </a:p>
          <a:p>
            <a:pPr algn="just" eaLnBrk="0" fontAlgn="base" hangingPunct="0">
              <a:spcBef>
                <a:spcPct val="0"/>
              </a:spcBef>
              <a:spcAft>
                <a:spcPct val="0"/>
              </a:spcAft>
              <a:defRPr/>
            </a:pPr>
            <a:r>
              <a:rPr lang="en-US" altLang="zh-CN" sz="3200" b="1" kern="0" dirty="0">
                <a:solidFill>
                  <a:srgbClr val="2F2F2F"/>
                </a:solidFill>
                <a:latin typeface="宋体" panose="02010600030101010101" pitchFamily="2" charset="-122"/>
                <a:ea typeface="宋体" pitchFamily="2" charset="-122"/>
                <a:cs typeface="宋体" panose="02010600030101010101" pitchFamily="2" charset="-122"/>
              </a:rPr>
              <a:t> </a:t>
            </a:r>
            <a:r>
              <a:rPr lang="zh-CN" altLang="en-US" sz="3200" b="1" kern="0" dirty="0">
                <a:solidFill>
                  <a:srgbClr val="2F2F2F"/>
                </a:solidFill>
                <a:latin typeface="宋体" panose="02010600030101010101" pitchFamily="2" charset="-122"/>
                <a:ea typeface="宋体" pitchFamily="2" charset="-122"/>
                <a:cs typeface="宋体" panose="02010600030101010101" pitchFamily="2" charset="-122"/>
              </a:rPr>
              <a:t>（</a:t>
            </a:r>
            <a:r>
              <a:rPr lang="en-US" altLang="zh-CN" sz="3200" b="1" kern="0" dirty="0">
                <a:solidFill>
                  <a:srgbClr val="2F2F2F"/>
                </a:solidFill>
                <a:latin typeface="宋体" panose="02010600030101010101" pitchFamily="2" charset="-122"/>
                <a:ea typeface="宋体" pitchFamily="2" charset="-122"/>
                <a:cs typeface="宋体" panose="02010600030101010101" pitchFamily="2" charset="-122"/>
              </a:rPr>
              <a:t>2</a:t>
            </a:r>
            <a:r>
              <a:rPr lang="zh-CN" altLang="en-US" sz="3200" b="1" kern="0" dirty="0">
                <a:solidFill>
                  <a:srgbClr val="2F2F2F"/>
                </a:solidFill>
                <a:latin typeface="宋体" panose="02010600030101010101" pitchFamily="2" charset="-122"/>
                <a:ea typeface="宋体" pitchFamily="2" charset="-122"/>
                <a:cs typeface="宋体" panose="02010600030101010101" pitchFamily="2" charset="-122"/>
              </a:rPr>
              <a:t>）从</a:t>
            </a:r>
            <a:r>
              <a:rPr lang="zh-CN" altLang="en-US" sz="3200" b="1" kern="0" dirty="0">
                <a:solidFill>
                  <a:srgbClr val="C00000"/>
                </a:solidFill>
                <a:latin typeface="宋体" panose="02010600030101010101" pitchFamily="2" charset="-122"/>
                <a:ea typeface="宋体" pitchFamily="2" charset="-122"/>
                <a:cs typeface="宋体" panose="02010600030101010101" pitchFamily="2" charset="-122"/>
              </a:rPr>
              <a:t>实践的特点</a:t>
            </a:r>
            <a:r>
              <a:rPr lang="zh-CN" altLang="en-US" sz="3200" b="1" kern="0" dirty="0">
                <a:solidFill>
                  <a:srgbClr val="2F2F2F"/>
                </a:solidFill>
                <a:latin typeface="宋体" panose="02010600030101010101" pitchFamily="2" charset="-122"/>
                <a:ea typeface="宋体" pitchFamily="2" charset="-122"/>
                <a:cs typeface="宋体" panose="02010600030101010101" pitchFamily="2" charset="-122"/>
              </a:rPr>
              <a:t>看</a:t>
            </a:r>
            <a:endParaRPr lang="en-US" altLang="zh-CN" sz="3200" b="1" kern="0" dirty="0">
              <a:solidFill>
                <a:srgbClr val="2F2F2F"/>
              </a:solidFill>
              <a:latin typeface="宋体" panose="02010600030101010101" pitchFamily="2" charset="-122"/>
              <a:ea typeface="宋体" pitchFamily="2" charset="-122"/>
              <a:cs typeface="宋体" panose="02010600030101010101" pitchFamily="2" charset="-122"/>
            </a:endParaRPr>
          </a:p>
          <a:p>
            <a:pPr algn="just" eaLnBrk="0" fontAlgn="base" hangingPunct="0">
              <a:spcBef>
                <a:spcPct val="0"/>
              </a:spcBef>
              <a:spcAft>
                <a:spcPct val="0"/>
              </a:spcAft>
              <a:defRPr/>
            </a:pPr>
            <a:r>
              <a:rPr lang="en-US" altLang="zh-CN" sz="3200" b="1" kern="0" dirty="0">
                <a:solidFill>
                  <a:srgbClr val="2F2F2F"/>
                </a:solidFill>
                <a:latin typeface="宋体" panose="02010600030101010101" pitchFamily="2" charset="-122"/>
                <a:ea typeface="宋体" pitchFamily="2" charset="-122"/>
                <a:cs typeface="宋体" panose="02010600030101010101" pitchFamily="2" charset="-122"/>
              </a:rPr>
              <a:t>  </a:t>
            </a:r>
            <a:r>
              <a:rPr lang="zh-CN" altLang="en-US" sz="3200" b="1" kern="0" dirty="0">
                <a:solidFill>
                  <a:srgbClr val="2F2F2F"/>
                </a:solidFill>
                <a:latin typeface="宋体" panose="02010600030101010101" pitchFamily="2" charset="-122"/>
                <a:ea typeface="宋体" pitchFamily="2" charset="-122"/>
                <a:cs typeface="宋体" panose="02010600030101010101" pitchFamily="2" charset="-122"/>
              </a:rPr>
              <a:t>实践是人们改造世界的客观的物质性活动，具有直接现实性的特点。</a:t>
            </a:r>
            <a:endParaRPr lang="zh-CN" altLang="en-US" sz="3200" b="1" dirty="0">
              <a:solidFill>
                <a:srgbClr val="000000"/>
              </a:solidFill>
              <a:latin typeface="宋体" panose="02010600030101010101" pitchFamily="2" charset="-122"/>
              <a:ea typeface="宋体" pitchFamily="2" charset="-122"/>
              <a:cs typeface="宋体" panose="02010600030101010101" pitchFamily="2" charset="-122"/>
            </a:endParaRPr>
          </a:p>
        </p:txBody>
      </p:sp>
      <p:sp>
        <p:nvSpPr>
          <p:cNvPr id="4" name="文本框 3"/>
          <p:cNvSpPr txBox="1"/>
          <p:nvPr/>
        </p:nvSpPr>
        <p:spPr>
          <a:xfrm>
            <a:off x="142875" y="549275"/>
            <a:ext cx="6823075" cy="584200"/>
          </a:xfrm>
          <a:prstGeom prst="rect">
            <a:avLst/>
          </a:prstGeom>
          <a:noFill/>
        </p:spPr>
        <p:txBody>
          <a:bodyPr wrap="none">
            <a:spAutoFit/>
          </a:bodyPr>
          <a:lstStyle/>
          <a:p>
            <a:pPr algn="just" fontAlgn="base">
              <a:spcBef>
                <a:spcPct val="0"/>
              </a:spcBef>
              <a:spcAft>
                <a:spcPct val="0"/>
              </a:spcAft>
              <a:buFont typeface="Arial" pitchFamily="34" charset="0"/>
              <a:buNone/>
              <a:defRPr/>
            </a:pPr>
            <a:r>
              <a:rPr lang="en-US" altLang="zh-CN" sz="3200" b="1" kern="0" dirty="0">
                <a:solidFill>
                  <a:srgbClr val="2F2F2F"/>
                </a:solidFill>
                <a:latin typeface="微软雅黑"/>
                <a:ea typeface="微软雅黑"/>
                <a:cs typeface="宋体" panose="02010600030101010101" pitchFamily="2" charset="-122"/>
                <a:sym typeface="+mn-ea"/>
              </a:rPr>
              <a:t>6</a:t>
            </a:r>
            <a:r>
              <a:rPr lang="zh-CN" altLang="en-US" sz="3200" b="1" kern="0" dirty="0">
                <a:solidFill>
                  <a:srgbClr val="2F2F2F"/>
                </a:solidFill>
                <a:latin typeface="微软雅黑"/>
                <a:ea typeface="微软雅黑"/>
                <a:cs typeface="宋体" panose="02010600030101010101" pitchFamily="2" charset="-122"/>
                <a:sym typeface="+mn-ea"/>
              </a:rPr>
              <a:t>、</a:t>
            </a:r>
            <a:r>
              <a:rPr lang="en-US" altLang="zh-CN" sz="3200" b="1" kern="0" dirty="0" err="1">
                <a:solidFill>
                  <a:srgbClr val="2F2F2F"/>
                </a:solidFill>
                <a:latin typeface="微软雅黑"/>
                <a:ea typeface="微软雅黑"/>
                <a:cs typeface="宋体" panose="02010600030101010101" pitchFamily="2" charset="-122"/>
                <a:sym typeface="+mn-ea"/>
              </a:rPr>
              <a:t>实践作为检验真理的</a:t>
            </a:r>
            <a:r>
              <a:rPr lang="zh-CN" altLang="en-US" sz="3200" b="1" kern="0" dirty="0">
                <a:solidFill>
                  <a:srgbClr val="2F2F2F"/>
                </a:solidFill>
                <a:latin typeface="微软雅黑"/>
                <a:ea typeface="微软雅黑"/>
                <a:cs typeface="宋体" panose="02010600030101010101" pitchFamily="2" charset="-122"/>
                <a:sym typeface="+mn-ea"/>
              </a:rPr>
              <a:t>标准</a:t>
            </a:r>
            <a:r>
              <a:rPr lang="en-US" altLang="zh-CN" sz="3200" b="1" dirty="0">
                <a:solidFill>
                  <a:srgbClr val="C47546"/>
                </a:solidFill>
                <a:latin typeface="微软雅黑"/>
                <a:ea typeface="微软雅黑"/>
                <a:cs typeface="宋体" panose="02010600030101010101" pitchFamily="2" charset="-122"/>
                <a:sym typeface="+mn-ea"/>
              </a:rPr>
              <a:t>P83-84</a:t>
            </a:r>
          </a:p>
        </p:txBody>
      </p:sp>
    </p:spTree>
    <p:extLst>
      <p:ext uri="{BB962C8B-B14F-4D97-AF65-F5344CB8AC3E}">
        <p14:creationId xmlns:p14="http://schemas.microsoft.com/office/powerpoint/2010/main" val="3642210987"/>
      </p:ext>
    </p:extLst>
  </p:cSld>
  <p:clrMapOvr>
    <a:masterClrMapping/>
  </p:clrMapOvr>
  <p:transition spd="slow">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8450" y="525463"/>
            <a:ext cx="7297738" cy="584200"/>
          </a:xfrm>
          <a:prstGeom prst="rect">
            <a:avLst/>
          </a:prstGeom>
        </p:spPr>
        <p:txBody>
          <a:bodyPr>
            <a:spAutoFit/>
          </a:bodyPr>
          <a:lstStyle/>
          <a:p>
            <a:pPr eaLnBrk="0" fontAlgn="base" hangingPunct="0">
              <a:spcBef>
                <a:spcPct val="0"/>
              </a:spcBef>
              <a:spcAft>
                <a:spcPct val="0"/>
              </a:spcAft>
              <a:defRPr/>
            </a:pPr>
            <a:r>
              <a:rPr lang="en-US" altLang="zh-CN" sz="3200" b="1" kern="0" dirty="0">
                <a:solidFill>
                  <a:srgbClr val="2F2F2F"/>
                </a:solidFill>
                <a:latin typeface="微软雅黑"/>
                <a:ea typeface="微软雅黑"/>
                <a:cs typeface="宋体" panose="02010600030101010101" pitchFamily="2" charset="-122"/>
              </a:rPr>
              <a:t>7</a:t>
            </a:r>
            <a:r>
              <a:rPr lang="zh-CN" altLang="en-US" sz="3200" b="1" kern="0" dirty="0">
                <a:solidFill>
                  <a:srgbClr val="2F2F2F"/>
                </a:solidFill>
                <a:latin typeface="微软雅黑"/>
                <a:ea typeface="微软雅黑"/>
                <a:cs typeface="宋体" panose="02010600030101010101" pitchFamily="2" charset="-122"/>
              </a:rPr>
              <a:t>、</a:t>
            </a:r>
            <a:r>
              <a:rPr lang="en-US" altLang="zh-CN" sz="3200" b="1" kern="0" dirty="0" err="1">
                <a:solidFill>
                  <a:srgbClr val="000000"/>
                </a:solidFill>
                <a:latin typeface="微软雅黑"/>
                <a:ea typeface="微软雅黑"/>
                <a:cs typeface="宋体" panose="02010600030101010101" pitchFamily="2" charset="-122"/>
              </a:rPr>
              <a:t>价值</a:t>
            </a:r>
            <a:r>
              <a:rPr lang="zh-CN" altLang="en-US" sz="3200" b="1" kern="0" dirty="0">
                <a:solidFill>
                  <a:srgbClr val="000000"/>
                </a:solidFill>
                <a:latin typeface="微软雅黑"/>
                <a:ea typeface="微软雅黑"/>
                <a:cs typeface="宋体" panose="02010600030101010101" pitchFamily="2" charset="-122"/>
              </a:rPr>
              <a:t>的定义及其基本特性</a:t>
            </a:r>
            <a:r>
              <a:rPr lang="en-US" altLang="zh-CN" sz="3200" b="1" kern="0" dirty="0">
                <a:solidFill>
                  <a:srgbClr val="C47546"/>
                </a:solidFill>
                <a:latin typeface="微软雅黑"/>
                <a:ea typeface="微软雅黑"/>
                <a:cs typeface="宋体" panose="02010600030101010101" pitchFamily="2" charset="-122"/>
              </a:rPr>
              <a:t>P86-88</a:t>
            </a:r>
            <a:endParaRPr lang="zh-CN" altLang="en-US" sz="3200" b="1" dirty="0">
              <a:solidFill>
                <a:srgbClr val="000000"/>
              </a:solidFill>
              <a:latin typeface="微软雅黑"/>
              <a:ea typeface="微软雅黑"/>
              <a:cs typeface="宋体" panose="02010600030101010101" pitchFamily="2" charset="-122"/>
            </a:endParaRPr>
          </a:p>
        </p:txBody>
      </p:sp>
      <p:sp>
        <p:nvSpPr>
          <p:cNvPr id="3" name="矩形 2"/>
          <p:cNvSpPr/>
          <p:nvPr/>
        </p:nvSpPr>
        <p:spPr>
          <a:xfrm>
            <a:off x="319088" y="1700213"/>
            <a:ext cx="8505825" cy="4032250"/>
          </a:xfrm>
          <a:prstGeom prst="rect">
            <a:avLst/>
          </a:prstGeom>
        </p:spPr>
        <p:txBody>
          <a:bodyPr>
            <a:spAutoFit/>
          </a:bodyPr>
          <a:lstStyle/>
          <a:p>
            <a:pPr algn="just" eaLnBrk="0" fontAlgn="base" hangingPunct="0">
              <a:spcBef>
                <a:spcPct val="0"/>
              </a:spcBef>
              <a:spcAft>
                <a:spcPct val="0"/>
              </a:spcAft>
              <a:defRPr/>
            </a:pPr>
            <a:r>
              <a:rPr lang="zh-CN" altLang="en-US" sz="3200" b="1" kern="0" dirty="0">
                <a:solidFill>
                  <a:srgbClr val="2F2F2F"/>
                </a:solidFill>
                <a:latin typeface="宋体" panose="02010600030101010101" pitchFamily="2" charset="-122"/>
                <a:ea typeface="宋体" pitchFamily="2" charset="-122"/>
                <a:cs typeface="宋体" panose="02010600030101010101" pitchFamily="2" charset="-122"/>
              </a:rPr>
              <a:t>  价值</a:t>
            </a:r>
            <a:r>
              <a:rPr lang="zh-CN" altLang="en-US" sz="3200" b="1" kern="0" dirty="0">
                <a:solidFill>
                  <a:srgbClr val="C00000"/>
                </a:solidFill>
                <a:latin typeface="宋体" panose="02010600030101010101" pitchFamily="2" charset="-122"/>
                <a:ea typeface="宋体" pitchFamily="2" charset="-122"/>
                <a:cs typeface="宋体" panose="02010600030101010101" pitchFamily="2" charset="-122"/>
              </a:rPr>
              <a:t>是</a:t>
            </a:r>
            <a:r>
              <a:rPr lang="zh-CN" altLang="en-US" sz="3200" b="1" kern="0" dirty="0">
                <a:solidFill>
                  <a:srgbClr val="2F2F2F"/>
                </a:solidFill>
                <a:latin typeface="宋体" panose="02010600030101010101" pitchFamily="2" charset="-122"/>
                <a:ea typeface="宋体" pitchFamily="2" charset="-122"/>
                <a:cs typeface="宋体" panose="02010600030101010101" pitchFamily="2" charset="-122"/>
              </a:rPr>
              <a:t>指在实践基础上形成的主体和客体之间的意义关系，是客体对个人、群体乃至整个社会的生活和活动所具有的积极意义。</a:t>
            </a:r>
            <a:endParaRPr lang="en-US" altLang="zh-CN" sz="3200" b="1" kern="0" dirty="0">
              <a:solidFill>
                <a:srgbClr val="2F2F2F"/>
              </a:solidFill>
              <a:latin typeface="宋体" panose="02010600030101010101" pitchFamily="2" charset="-122"/>
              <a:ea typeface="宋体" pitchFamily="2" charset="-122"/>
              <a:cs typeface="宋体" panose="02010600030101010101" pitchFamily="2" charset="-122"/>
            </a:endParaRPr>
          </a:p>
          <a:p>
            <a:pPr algn="just" eaLnBrk="0" fontAlgn="base" hangingPunct="0">
              <a:spcBef>
                <a:spcPct val="0"/>
              </a:spcBef>
              <a:spcAft>
                <a:spcPct val="0"/>
              </a:spcAft>
              <a:defRPr/>
            </a:pPr>
            <a:r>
              <a:rPr lang="zh-CN" altLang="en-US" sz="3200" b="1" kern="0" dirty="0">
                <a:solidFill>
                  <a:srgbClr val="2F2F2F"/>
                </a:solidFill>
                <a:latin typeface="宋体" panose="02010600030101010101" pitchFamily="2" charset="-122"/>
                <a:ea typeface="宋体" pitchFamily="2" charset="-122"/>
                <a:cs typeface="宋体" panose="02010600030101010101" pitchFamily="2" charset="-122"/>
              </a:rPr>
              <a:t>  价值的基本</a:t>
            </a:r>
            <a:r>
              <a:rPr lang="zh-CN" altLang="en-US" sz="3200" b="1" kern="0" dirty="0">
                <a:solidFill>
                  <a:srgbClr val="C00000"/>
                </a:solidFill>
                <a:latin typeface="宋体" panose="02010600030101010101" pitchFamily="2" charset="-122"/>
                <a:ea typeface="宋体" pitchFamily="2" charset="-122"/>
                <a:cs typeface="宋体" panose="02010600030101010101" pitchFamily="2" charset="-122"/>
              </a:rPr>
              <a:t>特性</a:t>
            </a:r>
            <a:r>
              <a:rPr lang="zh-CN" altLang="en-US" sz="3200" b="1" kern="0" dirty="0">
                <a:solidFill>
                  <a:srgbClr val="2F2F2F"/>
                </a:solidFill>
                <a:latin typeface="宋体" panose="02010600030101010101" pitchFamily="2" charset="-122"/>
                <a:ea typeface="宋体" pitchFamily="2" charset="-122"/>
                <a:cs typeface="宋体" panose="02010600030101010101" pitchFamily="2" charset="-122"/>
              </a:rPr>
              <a:t>：</a:t>
            </a:r>
            <a:r>
              <a:rPr lang="zh-CN" altLang="en-US" sz="3200" b="1" dirty="0">
                <a:solidFill>
                  <a:srgbClr val="C47546"/>
                </a:solidFill>
                <a:latin typeface="微软雅黑"/>
                <a:ea typeface="宋体" pitchFamily="2" charset="-122"/>
              </a:rPr>
              <a:t> ***</a:t>
            </a:r>
            <a:endParaRPr lang="en-US" altLang="zh-CN" sz="3200" b="1" kern="0" dirty="0">
              <a:solidFill>
                <a:srgbClr val="2F2F2F"/>
              </a:solidFill>
              <a:latin typeface="宋体" panose="02010600030101010101" pitchFamily="2" charset="-122"/>
              <a:ea typeface="宋体" pitchFamily="2" charset="-122"/>
              <a:cs typeface="宋体" panose="02010600030101010101" pitchFamily="2" charset="-122"/>
            </a:endParaRPr>
          </a:p>
          <a:p>
            <a:pPr algn="just" eaLnBrk="0" fontAlgn="base" hangingPunct="0">
              <a:spcBef>
                <a:spcPct val="0"/>
              </a:spcBef>
              <a:spcAft>
                <a:spcPct val="0"/>
              </a:spcAft>
              <a:defRPr/>
            </a:pPr>
            <a:r>
              <a:rPr lang="en-US" altLang="zh-CN" sz="3200" b="1" kern="0" dirty="0">
                <a:solidFill>
                  <a:srgbClr val="2F2F2F"/>
                </a:solidFill>
                <a:latin typeface="宋体" panose="02010600030101010101" pitchFamily="2" charset="-122"/>
                <a:ea typeface="宋体" pitchFamily="2" charset="-122"/>
                <a:cs typeface="宋体" panose="02010600030101010101" pitchFamily="2" charset="-122"/>
              </a:rPr>
              <a:t>  </a:t>
            </a:r>
            <a:r>
              <a:rPr lang="zh-CN" altLang="en-US" sz="3200" b="1" kern="0" dirty="0">
                <a:solidFill>
                  <a:srgbClr val="2F2F2F"/>
                </a:solidFill>
                <a:latin typeface="宋体" panose="02010600030101010101" pitchFamily="2" charset="-122"/>
                <a:ea typeface="宋体" pitchFamily="2" charset="-122"/>
                <a:cs typeface="宋体" panose="02010600030101010101" pitchFamily="2" charset="-122"/>
              </a:rPr>
              <a:t>第一、主体性；</a:t>
            </a:r>
            <a:endParaRPr lang="en-US" altLang="zh-CN" sz="3200" b="1" kern="0" dirty="0">
              <a:solidFill>
                <a:srgbClr val="2F2F2F"/>
              </a:solidFill>
              <a:latin typeface="宋体" panose="02010600030101010101" pitchFamily="2" charset="-122"/>
              <a:ea typeface="宋体" pitchFamily="2" charset="-122"/>
              <a:cs typeface="宋体" panose="02010600030101010101" pitchFamily="2" charset="-122"/>
            </a:endParaRPr>
          </a:p>
          <a:p>
            <a:pPr algn="just" eaLnBrk="0" fontAlgn="base" hangingPunct="0">
              <a:spcBef>
                <a:spcPct val="0"/>
              </a:spcBef>
              <a:spcAft>
                <a:spcPct val="0"/>
              </a:spcAft>
              <a:defRPr/>
            </a:pPr>
            <a:r>
              <a:rPr lang="zh-CN" altLang="en-US" sz="3200" b="1" kern="0" dirty="0">
                <a:solidFill>
                  <a:srgbClr val="2F2F2F"/>
                </a:solidFill>
                <a:latin typeface="宋体" panose="02010600030101010101" pitchFamily="2" charset="-122"/>
                <a:ea typeface="宋体" pitchFamily="2" charset="-122"/>
                <a:cs typeface="宋体" panose="02010600030101010101" pitchFamily="2" charset="-122"/>
              </a:rPr>
              <a:t>  第二、客观性；</a:t>
            </a:r>
            <a:endParaRPr lang="en-US" altLang="zh-CN" sz="3200" b="1" kern="0" dirty="0">
              <a:solidFill>
                <a:srgbClr val="2F2F2F"/>
              </a:solidFill>
              <a:latin typeface="宋体" panose="02010600030101010101" pitchFamily="2" charset="-122"/>
              <a:ea typeface="宋体" pitchFamily="2" charset="-122"/>
              <a:cs typeface="宋体" panose="02010600030101010101" pitchFamily="2" charset="-122"/>
            </a:endParaRPr>
          </a:p>
          <a:p>
            <a:pPr algn="just" eaLnBrk="0" fontAlgn="base" hangingPunct="0">
              <a:spcBef>
                <a:spcPct val="0"/>
              </a:spcBef>
              <a:spcAft>
                <a:spcPct val="0"/>
              </a:spcAft>
              <a:defRPr/>
            </a:pPr>
            <a:r>
              <a:rPr lang="en-US" altLang="zh-CN" sz="3200" b="1" kern="0" dirty="0">
                <a:solidFill>
                  <a:srgbClr val="2F2F2F"/>
                </a:solidFill>
                <a:latin typeface="宋体" panose="02010600030101010101" pitchFamily="2" charset="-122"/>
                <a:ea typeface="宋体" pitchFamily="2" charset="-122"/>
                <a:cs typeface="宋体" panose="02010600030101010101" pitchFamily="2" charset="-122"/>
              </a:rPr>
              <a:t>  </a:t>
            </a:r>
            <a:r>
              <a:rPr lang="zh-CN" altLang="en-US" sz="3200" b="1" kern="0" dirty="0">
                <a:solidFill>
                  <a:srgbClr val="2F2F2F"/>
                </a:solidFill>
                <a:latin typeface="宋体" panose="02010600030101010101" pitchFamily="2" charset="-122"/>
                <a:ea typeface="宋体" pitchFamily="2" charset="-122"/>
                <a:cs typeface="宋体" panose="02010600030101010101" pitchFamily="2" charset="-122"/>
              </a:rPr>
              <a:t>第三、多维性；</a:t>
            </a:r>
            <a:endParaRPr lang="en-US" altLang="zh-CN" sz="3200" b="1" kern="0" dirty="0">
              <a:solidFill>
                <a:srgbClr val="2F2F2F"/>
              </a:solidFill>
              <a:latin typeface="宋体" panose="02010600030101010101" pitchFamily="2" charset="-122"/>
              <a:ea typeface="宋体" pitchFamily="2" charset="-122"/>
              <a:cs typeface="宋体" panose="02010600030101010101" pitchFamily="2" charset="-122"/>
            </a:endParaRPr>
          </a:p>
          <a:p>
            <a:pPr algn="just" eaLnBrk="0" fontAlgn="base" hangingPunct="0">
              <a:spcBef>
                <a:spcPct val="0"/>
              </a:spcBef>
              <a:spcAft>
                <a:spcPct val="0"/>
              </a:spcAft>
              <a:defRPr/>
            </a:pPr>
            <a:r>
              <a:rPr lang="zh-CN" altLang="en-US" sz="3200" b="1" kern="0" dirty="0">
                <a:solidFill>
                  <a:srgbClr val="2F2F2F"/>
                </a:solidFill>
                <a:latin typeface="宋体" panose="02010600030101010101" pitchFamily="2" charset="-122"/>
                <a:ea typeface="宋体" pitchFamily="2" charset="-122"/>
                <a:cs typeface="宋体" panose="02010600030101010101" pitchFamily="2" charset="-122"/>
              </a:rPr>
              <a:t>  第四、社会历史性。</a:t>
            </a:r>
            <a:endParaRPr lang="en-US" altLang="zh-CN" sz="3200" b="1" kern="0" dirty="0">
              <a:solidFill>
                <a:srgbClr val="2F2F2F"/>
              </a:solidFill>
              <a:latin typeface="宋体" panose="02010600030101010101" pitchFamily="2" charset="-122"/>
              <a:ea typeface="宋体" pitchFamily="2" charset="-122"/>
              <a:cs typeface="宋体" panose="02010600030101010101" pitchFamily="2" charset="-122"/>
            </a:endParaRPr>
          </a:p>
        </p:txBody>
      </p:sp>
    </p:spTree>
    <p:extLst>
      <p:ext uri="{BB962C8B-B14F-4D97-AF65-F5344CB8AC3E}">
        <p14:creationId xmlns:p14="http://schemas.microsoft.com/office/powerpoint/2010/main" val="966876870"/>
      </p:ext>
    </p:extLst>
  </p:cSld>
  <p:clrMapOvr>
    <a:masterClrMapping/>
  </p:clrMapOvr>
  <p:transition spd="slow">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7663" y="620713"/>
            <a:ext cx="6456362" cy="584200"/>
          </a:xfrm>
          <a:prstGeom prst="rect">
            <a:avLst/>
          </a:prstGeom>
        </p:spPr>
        <p:txBody>
          <a:bodyPr>
            <a:spAutoFit/>
          </a:bodyPr>
          <a:lstStyle/>
          <a:p>
            <a:pPr marL="342900" indent="-342900" eaLnBrk="0" fontAlgn="base" hangingPunct="0">
              <a:spcBef>
                <a:spcPct val="20000"/>
              </a:spcBef>
              <a:spcAft>
                <a:spcPct val="0"/>
              </a:spcAft>
              <a:buClr>
                <a:srgbClr val="2F2F2F"/>
              </a:buClr>
              <a:buSzPct val="50000"/>
              <a:defRPr/>
            </a:pPr>
            <a:r>
              <a:rPr lang="en-US" altLang="zh-CN" sz="3200" b="1" kern="0" dirty="0">
                <a:solidFill>
                  <a:srgbClr val="000000"/>
                </a:solidFill>
                <a:latin typeface="微软雅黑"/>
                <a:ea typeface="微软雅黑"/>
                <a:cs typeface="宋体" panose="02010600030101010101" pitchFamily="2" charset="-122"/>
              </a:rPr>
              <a:t>8</a:t>
            </a:r>
            <a:r>
              <a:rPr lang="zh-CN" altLang="en-US" sz="3200" b="1" kern="0" dirty="0">
                <a:solidFill>
                  <a:srgbClr val="000000"/>
                </a:solidFill>
                <a:latin typeface="微软雅黑"/>
                <a:ea typeface="微软雅黑"/>
                <a:cs typeface="宋体" panose="02010600030101010101" pitchFamily="2" charset="-122"/>
              </a:rPr>
              <a:t>、</a:t>
            </a:r>
            <a:r>
              <a:rPr lang="en-US" altLang="zh-CN" sz="3200" b="1" kern="0" dirty="0" err="1">
                <a:solidFill>
                  <a:srgbClr val="000000"/>
                </a:solidFill>
                <a:latin typeface="微软雅黑"/>
                <a:ea typeface="微软雅黑"/>
                <a:cs typeface="宋体" panose="02010600030101010101" pitchFamily="2" charset="-122"/>
              </a:rPr>
              <a:t>一切从实际出发</a:t>
            </a:r>
            <a:r>
              <a:rPr lang="en-US" altLang="zh-CN" sz="3200" b="1" kern="0" dirty="0">
                <a:solidFill>
                  <a:srgbClr val="C47546"/>
                </a:solidFill>
                <a:latin typeface="微软雅黑"/>
                <a:ea typeface="微软雅黑"/>
                <a:cs typeface="宋体" panose="02010600030101010101" pitchFamily="2" charset="-122"/>
              </a:rPr>
              <a:t>P97-98</a:t>
            </a:r>
            <a:endParaRPr lang="zh-CN" altLang="en-US" sz="3200" b="1" kern="0" dirty="0">
              <a:solidFill>
                <a:srgbClr val="000000"/>
              </a:solidFill>
              <a:latin typeface="微软雅黑"/>
              <a:ea typeface="微软雅黑"/>
              <a:cs typeface="宋体" panose="02010600030101010101" pitchFamily="2" charset="-122"/>
            </a:endParaRPr>
          </a:p>
        </p:txBody>
      </p:sp>
      <p:sp>
        <p:nvSpPr>
          <p:cNvPr id="56323" name="矩形 2"/>
          <p:cNvSpPr>
            <a:spLocks noChangeArrowheads="1"/>
          </p:cNvSpPr>
          <p:nvPr/>
        </p:nvSpPr>
        <p:spPr bwMode="auto">
          <a:xfrm>
            <a:off x="650875" y="1700213"/>
            <a:ext cx="7810500"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fontAlgn="base">
              <a:spcBef>
                <a:spcPct val="0"/>
              </a:spcBef>
              <a:spcAft>
                <a:spcPct val="0"/>
              </a:spcAft>
              <a:buClrTx/>
              <a:buSzTx/>
              <a:buFontTx/>
              <a:buNone/>
            </a:pPr>
            <a:r>
              <a:rPr lang="zh-CN" altLang="en-US" sz="2400" b="1" dirty="0" smtClean="0">
                <a:solidFill>
                  <a:srgbClr val="2F2F2F"/>
                </a:solidFill>
                <a:latin typeface="华文宋体" pitchFamily="2" charset="-122"/>
                <a:ea typeface="华文宋体" pitchFamily="2" charset="-122"/>
              </a:rPr>
              <a:t>         </a:t>
            </a:r>
            <a:r>
              <a:rPr lang="zh-CN" altLang="en-US" b="1" dirty="0" smtClean="0">
                <a:solidFill>
                  <a:srgbClr val="2F2F2F"/>
                </a:solidFill>
                <a:latin typeface="华文宋体" pitchFamily="2" charset="-122"/>
                <a:ea typeface="华文宋体" pitchFamily="2" charset="-122"/>
              </a:rPr>
              <a:t>一切从实际出发就是要把</a:t>
            </a:r>
            <a:r>
              <a:rPr lang="zh-CN" altLang="en-US" b="1" dirty="0" smtClean="0">
                <a:solidFill>
                  <a:srgbClr val="C00000"/>
                </a:solidFill>
                <a:latin typeface="华文宋体" pitchFamily="2" charset="-122"/>
                <a:ea typeface="华文宋体" pitchFamily="2" charset="-122"/>
              </a:rPr>
              <a:t>客观存在</a:t>
            </a:r>
            <a:r>
              <a:rPr lang="zh-CN" altLang="en-US" b="1" dirty="0" smtClean="0">
                <a:solidFill>
                  <a:srgbClr val="2F2F2F"/>
                </a:solidFill>
                <a:latin typeface="华文宋体" pitchFamily="2" charset="-122"/>
                <a:ea typeface="华文宋体" pitchFamily="2" charset="-122"/>
              </a:rPr>
              <a:t>的事物作为观察和处理问题的根本出发点，这是马克思主义认识论的根本要求和具体体现。从根本上说，就是要从客观事物存在和发展的规律出发，在实践中</a:t>
            </a:r>
            <a:r>
              <a:rPr lang="zh-CN" altLang="en-US" b="1" dirty="0" smtClean="0">
                <a:solidFill>
                  <a:srgbClr val="C00000"/>
                </a:solidFill>
                <a:latin typeface="华文宋体" pitchFamily="2" charset="-122"/>
                <a:ea typeface="华文宋体" pitchFamily="2" charset="-122"/>
              </a:rPr>
              <a:t>按照客观规律办事</a:t>
            </a:r>
            <a:r>
              <a:rPr lang="zh-CN" altLang="en-US" b="1" dirty="0" smtClean="0">
                <a:solidFill>
                  <a:srgbClr val="2F2F2F"/>
                </a:solidFill>
                <a:latin typeface="华文宋体" pitchFamily="2" charset="-122"/>
                <a:ea typeface="华文宋体" pitchFamily="2" charset="-122"/>
              </a:rPr>
              <a:t>。</a:t>
            </a:r>
          </a:p>
        </p:txBody>
      </p:sp>
    </p:spTree>
    <p:extLst>
      <p:ext uri="{BB962C8B-B14F-4D97-AF65-F5344CB8AC3E}">
        <p14:creationId xmlns:p14="http://schemas.microsoft.com/office/powerpoint/2010/main" val="596631692"/>
      </p:ext>
    </p:extLst>
  </p:cSld>
  <p:clrMapOvr>
    <a:masterClrMapping/>
  </p:clrMapOvr>
  <p:transition spd="slow">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0438" y="1700213"/>
            <a:ext cx="7346950" cy="4524375"/>
          </a:xfrm>
          <a:prstGeom prst="rect">
            <a:avLst/>
          </a:prstGeom>
        </p:spPr>
        <p:txBody>
          <a:bodyPr>
            <a:spAutoFit/>
          </a:bodyPr>
          <a:lstStyle/>
          <a:p>
            <a:pPr marL="40640" indent="-40640" algn="just">
              <a:buClr>
                <a:srgbClr val="2F2F2F"/>
              </a:buClr>
              <a:buSzPct val="50000"/>
              <a:defRPr/>
            </a:pPr>
            <a:r>
              <a:rPr lang="en-US" altLang="zh-CN" sz="3200" b="1" kern="0" dirty="0">
                <a:solidFill>
                  <a:srgbClr val="000000"/>
                </a:solidFill>
                <a:latin typeface="宋体" panose="02010600030101010101" pitchFamily="2" charset="-122"/>
                <a:ea typeface="宋体" pitchFamily="2" charset="-122"/>
                <a:cs typeface="宋体" panose="02010600030101010101" pitchFamily="2" charset="-122"/>
                <a:sym typeface="+mn-ea"/>
              </a:rPr>
              <a:t>1.</a:t>
            </a:r>
            <a:r>
              <a:rPr lang="zh-CN" altLang="en-US" sz="3200" b="1" kern="0" dirty="0">
                <a:solidFill>
                  <a:srgbClr val="000000"/>
                </a:solidFill>
                <a:latin typeface="宋体" panose="02010600030101010101" pitchFamily="2" charset="-122"/>
                <a:ea typeface="宋体" pitchFamily="2" charset="-122"/>
                <a:cs typeface="宋体" panose="02010600030101010101" pitchFamily="2" charset="-122"/>
                <a:sym typeface="+mn-ea"/>
              </a:rPr>
              <a:t>社会存在与社会意识</a:t>
            </a:r>
            <a:r>
              <a:rPr lang="en-US" altLang="zh-CN" sz="3200" b="1" kern="0" dirty="0">
                <a:solidFill>
                  <a:srgbClr val="C47546"/>
                </a:solidFill>
                <a:latin typeface="宋体" panose="02010600030101010101" pitchFamily="2" charset="-122"/>
                <a:ea typeface="宋体" pitchFamily="2" charset="-122"/>
                <a:cs typeface="宋体" panose="02010600030101010101" pitchFamily="2" charset="-122"/>
                <a:sym typeface="+mn-ea"/>
              </a:rPr>
              <a:t>P.107-113</a:t>
            </a:r>
          </a:p>
          <a:p>
            <a:pPr marL="40640" indent="-40640" algn="just">
              <a:buClr>
                <a:srgbClr val="2F2F2F"/>
              </a:buClr>
              <a:buSzPct val="50000"/>
              <a:defRPr/>
            </a:pPr>
            <a:r>
              <a:rPr lang="en-US" altLang="zh-CN" sz="3200" b="1" kern="0" dirty="0">
                <a:solidFill>
                  <a:srgbClr val="000000"/>
                </a:solidFill>
                <a:latin typeface="宋体" panose="02010600030101010101" pitchFamily="2" charset="-122"/>
                <a:ea typeface="宋体" pitchFamily="2" charset="-122"/>
                <a:cs typeface="宋体" panose="02010600030101010101" pitchFamily="2" charset="-122"/>
                <a:sym typeface="+mn-ea"/>
              </a:rPr>
              <a:t>2.生产力</a:t>
            </a:r>
            <a:r>
              <a:rPr lang="zh-CN" altLang="en-US" sz="3200" b="1" kern="0" dirty="0">
                <a:solidFill>
                  <a:srgbClr val="000000"/>
                </a:solidFill>
                <a:latin typeface="宋体" panose="02010600030101010101" pitchFamily="2" charset="-122"/>
                <a:ea typeface="宋体" pitchFamily="2" charset="-122"/>
                <a:cs typeface="宋体" panose="02010600030101010101" pitchFamily="2" charset="-122"/>
                <a:sym typeface="+mn-ea"/>
              </a:rPr>
              <a:t>与</a:t>
            </a:r>
            <a:r>
              <a:rPr lang="en-US" altLang="zh-CN" sz="3200" b="1" kern="0" dirty="0">
                <a:solidFill>
                  <a:srgbClr val="000000"/>
                </a:solidFill>
                <a:latin typeface="宋体" panose="02010600030101010101" pitchFamily="2" charset="-122"/>
                <a:ea typeface="宋体" pitchFamily="2" charset="-122"/>
                <a:cs typeface="宋体" panose="02010600030101010101" pitchFamily="2" charset="-122"/>
                <a:sym typeface="+mn-ea"/>
              </a:rPr>
              <a:t>生产关系</a:t>
            </a:r>
            <a:r>
              <a:rPr lang="en-US" altLang="zh-CN" sz="3200" b="1" kern="0" dirty="0">
                <a:solidFill>
                  <a:srgbClr val="C47546"/>
                </a:solidFill>
                <a:latin typeface="宋体" panose="02010600030101010101" pitchFamily="2" charset="-122"/>
                <a:ea typeface="宋体" pitchFamily="2" charset="-122"/>
                <a:cs typeface="宋体" panose="02010600030101010101" pitchFamily="2" charset="-122"/>
                <a:sym typeface="+mn-ea"/>
              </a:rPr>
              <a:t>P.116-121</a:t>
            </a:r>
            <a:endParaRPr lang="en-US" altLang="zh-CN" sz="3200" b="1" kern="0" dirty="0">
              <a:solidFill>
                <a:srgbClr val="000000"/>
              </a:solidFill>
              <a:latin typeface="宋体" panose="02010600030101010101" pitchFamily="2" charset="-122"/>
              <a:ea typeface="宋体" pitchFamily="2" charset="-122"/>
              <a:cs typeface="宋体" panose="02010600030101010101" pitchFamily="2" charset="-122"/>
              <a:sym typeface="+mn-ea"/>
            </a:endParaRPr>
          </a:p>
          <a:p>
            <a:pPr marL="40640" indent="-40640" algn="just">
              <a:buClr>
                <a:srgbClr val="2F2F2F"/>
              </a:buClr>
              <a:buSzPct val="50000"/>
              <a:defRPr/>
            </a:pPr>
            <a:r>
              <a:rPr lang="en-US" altLang="zh-CN" sz="3200" b="1" kern="0" dirty="0">
                <a:solidFill>
                  <a:srgbClr val="000000"/>
                </a:solidFill>
                <a:latin typeface="宋体" panose="02010600030101010101" pitchFamily="2" charset="-122"/>
                <a:ea typeface="宋体" pitchFamily="2" charset="-122"/>
                <a:cs typeface="宋体" panose="02010600030101010101" pitchFamily="2" charset="-122"/>
                <a:sym typeface="+mn-ea"/>
              </a:rPr>
              <a:t>3.经济基础</a:t>
            </a:r>
            <a:r>
              <a:rPr lang="zh-CN" altLang="en-US" sz="3200" b="1" kern="0" dirty="0">
                <a:solidFill>
                  <a:srgbClr val="000000"/>
                </a:solidFill>
                <a:latin typeface="宋体" panose="02010600030101010101" pitchFamily="2" charset="-122"/>
                <a:ea typeface="宋体" pitchFamily="2" charset="-122"/>
                <a:cs typeface="宋体" panose="02010600030101010101" pitchFamily="2" charset="-122"/>
                <a:sym typeface="+mn-ea"/>
              </a:rPr>
              <a:t>与</a:t>
            </a:r>
            <a:r>
              <a:rPr lang="en-US" altLang="zh-CN" sz="3200" b="1" kern="0" dirty="0">
                <a:solidFill>
                  <a:srgbClr val="000000"/>
                </a:solidFill>
                <a:latin typeface="宋体" panose="02010600030101010101" pitchFamily="2" charset="-122"/>
                <a:ea typeface="宋体" pitchFamily="2" charset="-122"/>
                <a:cs typeface="宋体" panose="02010600030101010101" pitchFamily="2" charset="-122"/>
                <a:sym typeface="+mn-ea"/>
              </a:rPr>
              <a:t>上层建筑</a:t>
            </a:r>
            <a:r>
              <a:rPr lang="en-US" altLang="zh-CN" sz="3200" b="1" kern="0" dirty="0">
                <a:solidFill>
                  <a:srgbClr val="C47546"/>
                </a:solidFill>
                <a:latin typeface="宋体" panose="02010600030101010101" pitchFamily="2" charset="-122"/>
                <a:ea typeface="宋体" pitchFamily="2" charset="-122"/>
                <a:cs typeface="宋体" panose="02010600030101010101" pitchFamily="2" charset="-122"/>
                <a:sym typeface="+mn-ea"/>
              </a:rPr>
              <a:t>P.121-125</a:t>
            </a:r>
            <a:endParaRPr lang="en-US" altLang="zh-CN" sz="3200" b="1" kern="0" dirty="0">
              <a:solidFill>
                <a:srgbClr val="000000"/>
              </a:solidFill>
              <a:latin typeface="宋体" panose="02010600030101010101" pitchFamily="2" charset="-122"/>
              <a:ea typeface="宋体" pitchFamily="2" charset="-122"/>
              <a:cs typeface="宋体" panose="02010600030101010101" pitchFamily="2" charset="-122"/>
              <a:sym typeface="+mn-ea"/>
            </a:endParaRPr>
          </a:p>
          <a:p>
            <a:pPr marL="40640" indent="-40640" algn="just">
              <a:buClr>
                <a:srgbClr val="2F2F2F"/>
              </a:buClr>
              <a:buSzPct val="50000"/>
              <a:defRPr/>
            </a:pPr>
            <a:r>
              <a:rPr lang="en-US" altLang="zh-CN" sz="3200" b="1" kern="0" dirty="0">
                <a:solidFill>
                  <a:srgbClr val="000000"/>
                </a:solidFill>
                <a:latin typeface="宋体" panose="02010600030101010101" pitchFamily="2" charset="-122"/>
                <a:ea typeface="宋体" pitchFamily="2" charset="-122"/>
                <a:cs typeface="宋体" panose="02010600030101010101" pitchFamily="2" charset="-122"/>
                <a:sym typeface="+mn-ea"/>
              </a:rPr>
              <a:t>4.社会形态</a:t>
            </a:r>
            <a:r>
              <a:rPr lang="en-US" altLang="zh-CN" sz="3200" b="1" kern="0" dirty="0">
                <a:solidFill>
                  <a:srgbClr val="C47546"/>
                </a:solidFill>
                <a:latin typeface="宋体" panose="02010600030101010101" pitchFamily="2" charset="-122"/>
                <a:ea typeface="宋体" pitchFamily="2" charset="-122"/>
                <a:cs typeface="宋体" panose="02010600030101010101" pitchFamily="2" charset="-122"/>
                <a:sym typeface="+mn-ea"/>
              </a:rPr>
              <a:t>P.125</a:t>
            </a:r>
            <a:endParaRPr lang="en-US" altLang="zh-CN" sz="3200" b="1" kern="0" dirty="0">
              <a:solidFill>
                <a:srgbClr val="000000"/>
              </a:solidFill>
              <a:latin typeface="宋体" panose="02010600030101010101" pitchFamily="2" charset="-122"/>
              <a:ea typeface="宋体" pitchFamily="2" charset="-122"/>
              <a:cs typeface="宋体" panose="02010600030101010101" pitchFamily="2" charset="-122"/>
              <a:sym typeface="+mn-ea"/>
            </a:endParaRPr>
          </a:p>
          <a:p>
            <a:pPr marL="40640" indent="-40640" algn="just">
              <a:buClr>
                <a:srgbClr val="2F2F2F"/>
              </a:buClr>
              <a:buSzPct val="50000"/>
              <a:defRPr/>
            </a:pPr>
            <a:r>
              <a:rPr lang="en-US" altLang="zh-CN" sz="3200" b="1" kern="0" dirty="0">
                <a:solidFill>
                  <a:srgbClr val="000000"/>
                </a:solidFill>
                <a:latin typeface="宋体" panose="02010600030101010101" pitchFamily="2" charset="-122"/>
                <a:ea typeface="宋体" pitchFamily="2" charset="-122"/>
                <a:cs typeface="宋体" panose="02010600030101010101" pitchFamily="2" charset="-122"/>
                <a:sym typeface="+mn-ea"/>
              </a:rPr>
              <a:t>5.社会基本矛盾</a:t>
            </a:r>
            <a:r>
              <a:rPr lang="en-US" altLang="zh-CN" sz="3200" b="1" kern="0" dirty="0">
                <a:solidFill>
                  <a:srgbClr val="C47546"/>
                </a:solidFill>
                <a:latin typeface="宋体" panose="02010600030101010101" pitchFamily="2" charset="-122"/>
                <a:ea typeface="宋体" pitchFamily="2" charset="-122"/>
                <a:cs typeface="宋体" panose="02010600030101010101" pitchFamily="2" charset="-122"/>
                <a:sym typeface="+mn-ea"/>
              </a:rPr>
              <a:t>P.130-132</a:t>
            </a:r>
            <a:endParaRPr lang="en-US" altLang="zh-CN" sz="3200" b="1" kern="0" dirty="0">
              <a:solidFill>
                <a:srgbClr val="000000"/>
              </a:solidFill>
              <a:latin typeface="宋体" panose="02010600030101010101" pitchFamily="2" charset="-122"/>
              <a:ea typeface="宋体" pitchFamily="2" charset="-122"/>
              <a:cs typeface="宋体" panose="02010600030101010101" pitchFamily="2" charset="-122"/>
              <a:sym typeface="+mn-ea"/>
            </a:endParaRPr>
          </a:p>
          <a:p>
            <a:pPr marL="40640" indent="-40640" algn="just">
              <a:buClr>
                <a:srgbClr val="2F2F2F"/>
              </a:buClr>
              <a:buSzPct val="50000"/>
              <a:defRPr/>
            </a:pPr>
            <a:r>
              <a:rPr lang="en-US" altLang="zh-CN" sz="3200" b="1" kern="0" dirty="0">
                <a:solidFill>
                  <a:srgbClr val="000000"/>
                </a:solidFill>
                <a:latin typeface="宋体" panose="02010600030101010101" pitchFamily="2" charset="-122"/>
                <a:ea typeface="宋体" pitchFamily="2" charset="-122"/>
                <a:cs typeface="宋体" panose="02010600030101010101" pitchFamily="2" charset="-122"/>
                <a:sym typeface="+mn-ea"/>
              </a:rPr>
              <a:t>6.改革</a:t>
            </a:r>
            <a:r>
              <a:rPr lang="en-US" altLang="zh-CN" sz="3200" b="1" kern="0" dirty="0">
                <a:solidFill>
                  <a:srgbClr val="C47546"/>
                </a:solidFill>
                <a:latin typeface="宋体" panose="02010600030101010101" pitchFamily="2" charset="-122"/>
                <a:ea typeface="宋体" pitchFamily="2" charset="-122"/>
                <a:cs typeface="宋体" panose="02010600030101010101" pitchFamily="2" charset="-122"/>
                <a:sym typeface="+mn-ea"/>
              </a:rPr>
              <a:t>P.142-143</a:t>
            </a:r>
            <a:endParaRPr lang="en-US" altLang="zh-CN" sz="3200" b="1" kern="0" dirty="0">
              <a:solidFill>
                <a:srgbClr val="000000"/>
              </a:solidFill>
              <a:latin typeface="宋体" panose="02010600030101010101" pitchFamily="2" charset="-122"/>
              <a:ea typeface="宋体" pitchFamily="2" charset="-122"/>
              <a:cs typeface="宋体" panose="02010600030101010101" pitchFamily="2" charset="-122"/>
              <a:sym typeface="+mn-ea"/>
            </a:endParaRPr>
          </a:p>
          <a:p>
            <a:pPr marL="40640" indent="-40640" algn="just">
              <a:buClr>
                <a:srgbClr val="2F2F2F"/>
              </a:buClr>
              <a:buSzPct val="50000"/>
              <a:defRPr/>
            </a:pPr>
            <a:r>
              <a:rPr lang="en-US" altLang="zh-CN" sz="3200" b="1" kern="0" dirty="0">
                <a:solidFill>
                  <a:srgbClr val="000000"/>
                </a:solidFill>
                <a:latin typeface="宋体" panose="02010600030101010101" pitchFamily="2" charset="-122"/>
                <a:ea typeface="宋体" pitchFamily="2" charset="-122"/>
                <a:cs typeface="宋体" panose="02010600030101010101" pitchFamily="2" charset="-122"/>
                <a:sym typeface="+mn-ea"/>
              </a:rPr>
              <a:t>7.科学技术</a:t>
            </a:r>
            <a:r>
              <a:rPr lang="en-US" altLang="zh-CN" sz="3200" b="1" kern="0" dirty="0">
                <a:solidFill>
                  <a:srgbClr val="C47546"/>
                </a:solidFill>
                <a:latin typeface="宋体" panose="02010600030101010101" pitchFamily="2" charset="-122"/>
                <a:ea typeface="宋体" pitchFamily="2" charset="-122"/>
                <a:cs typeface="宋体" panose="02010600030101010101" pitchFamily="2" charset="-122"/>
                <a:sym typeface="+mn-ea"/>
              </a:rPr>
              <a:t>P.144-147</a:t>
            </a:r>
            <a:endParaRPr lang="en-US" altLang="zh-CN" sz="3200" b="1" kern="0" dirty="0">
              <a:solidFill>
                <a:srgbClr val="000000"/>
              </a:solidFill>
              <a:latin typeface="宋体" panose="02010600030101010101" pitchFamily="2" charset="-122"/>
              <a:ea typeface="宋体" pitchFamily="2" charset="-122"/>
              <a:cs typeface="宋体" panose="02010600030101010101" pitchFamily="2" charset="-122"/>
              <a:sym typeface="+mn-ea"/>
            </a:endParaRPr>
          </a:p>
          <a:p>
            <a:pPr marL="40640" indent="-40640" algn="just">
              <a:buClr>
                <a:srgbClr val="2F2F2F"/>
              </a:buClr>
              <a:buSzPct val="50000"/>
              <a:defRPr/>
            </a:pPr>
            <a:r>
              <a:rPr lang="en-US" altLang="zh-CN" sz="3200" b="1" kern="0" dirty="0">
                <a:solidFill>
                  <a:srgbClr val="000000"/>
                </a:solidFill>
                <a:latin typeface="宋体" panose="02010600030101010101" pitchFamily="2" charset="-122"/>
                <a:ea typeface="宋体" pitchFamily="2" charset="-122"/>
                <a:cs typeface="宋体" panose="02010600030101010101" pitchFamily="2" charset="-122"/>
                <a:sym typeface="+mn-ea"/>
              </a:rPr>
              <a:t>8.人民群众</a:t>
            </a:r>
            <a:r>
              <a:rPr lang="en-US" altLang="zh-CN" sz="3200" b="1" kern="0" dirty="0">
                <a:solidFill>
                  <a:srgbClr val="C47546"/>
                </a:solidFill>
                <a:latin typeface="宋体" panose="02010600030101010101" pitchFamily="2" charset="-122"/>
                <a:ea typeface="宋体" pitchFamily="2" charset="-122"/>
                <a:cs typeface="宋体" panose="02010600030101010101" pitchFamily="2" charset="-122"/>
                <a:sym typeface="+mn-ea"/>
              </a:rPr>
              <a:t>P.150-151</a:t>
            </a:r>
            <a:endParaRPr lang="en-US" altLang="zh-CN" sz="3200" b="1" kern="0" dirty="0">
              <a:solidFill>
                <a:srgbClr val="000000"/>
              </a:solidFill>
              <a:latin typeface="宋体" panose="02010600030101010101" pitchFamily="2" charset="-122"/>
              <a:ea typeface="宋体" pitchFamily="2" charset="-122"/>
              <a:cs typeface="宋体" panose="02010600030101010101" pitchFamily="2" charset="-122"/>
              <a:sym typeface="+mn-ea"/>
            </a:endParaRPr>
          </a:p>
          <a:p>
            <a:pPr marL="40640" indent="-40640" algn="just">
              <a:buClr>
                <a:srgbClr val="2F2F2F"/>
              </a:buClr>
              <a:buSzPct val="50000"/>
              <a:defRPr/>
            </a:pPr>
            <a:r>
              <a:rPr lang="en-US" altLang="zh-CN" sz="3200" b="1" kern="0" dirty="0">
                <a:solidFill>
                  <a:srgbClr val="000000"/>
                </a:solidFill>
                <a:latin typeface="宋体" panose="02010600030101010101" pitchFamily="2" charset="-122"/>
                <a:ea typeface="宋体" pitchFamily="2" charset="-122"/>
                <a:cs typeface="宋体" panose="02010600030101010101" pitchFamily="2" charset="-122"/>
                <a:sym typeface="+mn-ea"/>
              </a:rPr>
              <a:t>9.历史人物</a:t>
            </a:r>
            <a:r>
              <a:rPr lang="en-US" altLang="zh-CN" sz="3200" b="1" kern="0" dirty="0">
                <a:solidFill>
                  <a:srgbClr val="C47546"/>
                </a:solidFill>
                <a:latin typeface="宋体" panose="02010600030101010101" pitchFamily="2" charset="-122"/>
                <a:ea typeface="宋体" pitchFamily="2" charset="-122"/>
                <a:cs typeface="宋体" panose="02010600030101010101" pitchFamily="2" charset="-122"/>
                <a:sym typeface="+mn-ea"/>
              </a:rPr>
              <a:t>P.154-155</a:t>
            </a:r>
            <a:r>
              <a:rPr lang="zh-CN" altLang="en-US" sz="3200" b="1" kern="0" dirty="0">
                <a:solidFill>
                  <a:srgbClr val="000000"/>
                </a:solidFill>
                <a:latin typeface="宋体" panose="02010600030101010101" pitchFamily="2" charset="-122"/>
                <a:ea typeface="宋体" pitchFamily="2" charset="-122"/>
                <a:cs typeface="宋体" panose="02010600030101010101" pitchFamily="2" charset="-122"/>
                <a:sym typeface="+mn-ea"/>
              </a:rPr>
              <a:t>。</a:t>
            </a:r>
            <a:endParaRPr lang="zh-CN" altLang="en-US" sz="3200" b="1" kern="0" dirty="0">
              <a:solidFill>
                <a:sysClr val="windowText" lastClr="000000"/>
              </a:solidFill>
              <a:latin typeface="宋体" panose="02010600030101010101" pitchFamily="2" charset="-122"/>
              <a:ea typeface="宋体" pitchFamily="2" charset="-122"/>
              <a:cs typeface="宋体" panose="02010600030101010101" pitchFamily="2" charset="-122"/>
              <a:sym typeface="+mn-ea"/>
            </a:endParaRPr>
          </a:p>
        </p:txBody>
      </p:sp>
      <p:sp>
        <p:nvSpPr>
          <p:cNvPr id="57347" name="矩形 2"/>
          <p:cNvSpPr>
            <a:spLocks noChangeArrowheads="1"/>
          </p:cNvSpPr>
          <p:nvPr/>
        </p:nvSpPr>
        <p:spPr bwMode="auto">
          <a:xfrm>
            <a:off x="3995738" y="549275"/>
            <a:ext cx="17240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eaLnBrk="1" fontAlgn="base" hangingPunct="1">
              <a:spcBef>
                <a:spcPct val="0"/>
              </a:spcBef>
              <a:spcAft>
                <a:spcPct val="0"/>
              </a:spcAft>
              <a:buClrTx/>
              <a:buSzTx/>
              <a:buFont typeface="Arial" pitchFamily="34" charset="0"/>
              <a:buNone/>
            </a:pPr>
            <a:r>
              <a:rPr lang="zh-CN" altLang="en-US" sz="4000" b="1" smtClean="0">
                <a:solidFill>
                  <a:srgbClr val="000000"/>
                </a:solidFill>
                <a:latin typeface="黑体" pitchFamily="49" charset="-122"/>
              </a:rPr>
              <a:t>第三章</a:t>
            </a:r>
          </a:p>
        </p:txBody>
      </p:sp>
    </p:spTree>
    <p:extLst>
      <p:ext uri="{BB962C8B-B14F-4D97-AF65-F5344CB8AC3E}">
        <p14:creationId xmlns:p14="http://schemas.microsoft.com/office/powerpoint/2010/main" val="26155353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163" y="1484313"/>
            <a:ext cx="9083675" cy="4556125"/>
          </a:xfrm>
          <a:prstGeom prst="rect">
            <a:avLst/>
          </a:prstGeom>
        </p:spPr>
        <p:txBody>
          <a:bodyPr>
            <a:spAutoFit/>
          </a:bodyPr>
          <a:lstStyle/>
          <a:p>
            <a:pPr algn="just" eaLnBrk="0" fontAlgn="base" hangingPunct="0">
              <a:spcBef>
                <a:spcPct val="0"/>
              </a:spcBef>
              <a:spcAft>
                <a:spcPct val="0"/>
              </a:spcAft>
              <a:defRPr/>
            </a:pPr>
            <a:r>
              <a:rPr lang="en-US" altLang="zh-CN" sz="2800" b="1" kern="0" dirty="0">
                <a:solidFill>
                  <a:srgbClr val="000000"/>
                </a:solidFill>
                <a:latin typeface="宋体" panose="02010600030101010101" pitchFamily="2" charset="-122"/>
                <a:ea typeface="宋体" pitchFamily="2" charset="-122"/>
                <a:sym typeface="+mn-ea"/>
              </a:rPr>
              <a:t>  </a:t>
            </a:r>
            <a:r>
              <a:rPr lang="zh-CN" altLang="en-US" sz="2800" b="1" kern="0" dirty="0">
                <a:solidFill>
                  <a:srgbClr val="000000"/>
                </a:solidFill>
                <a:latin typeface="宋体" panose="02010600030101010101" pitchFamily="2" charset="-122"/>
                <a:ea typeface="宋体" pitchFamily="2" charset="-122"/>
                <a:sym typeface="+mn-ea"/>
              </a:rPr>
              <a:t>（</a:t>
            </a:r>
            <a:r>
              <a:rPr lang="en-US" altLang="zh-CN" sz="2800" b="1" kern="0" dirty="0">
                <a:solidFill>
                  <a:srgbClr val="000000"/>
                </a:solidFill>
                <a:latin typeface="宋体" panose="02010600030101010101" pitchFamily="2" charset="-122"/>
                <a:ea typeface="宋体" pitchFamily="2" charset="-122"/>
                <a:sym typeface="+mn-ea"/>
              </a:rPr>
              <a:t>1</a:t>
            </a:r>
            <a:r>
              <a:rPr lang="zh-CN" altLang="en-US" sz="2800" b="1" kern="0" dirty="0">
                <a:solidFill>
                  <a:srgbClr val="000000"/>
                </a:solidFill>
                <a:latin typeface="宋体" panose="02010600030101010101" pitchFamily="2" charset="-122"/>
                <a:ea typeface="宋体" pitchFamily="2" charset="-122"/>
                <a:sym typeface="+mn-ea"/>
              </a:rPr>
              <a:t>）</a:t>
            </a:r>
            <a:r>
              <a:rPr lang="zh-CN" altLang="en-US" sz="2800" b="1" kern="0" dirty="0">
                <a:solidFill>
                  <a:srgbClr val="C00000"/>
                </a:solidFill>
                <a:latin typeface="宋体" panose="02010600030101010101" pitchFamily="2" charset="-122"/>
                <a:ea typeface="宋体" pitchFamily="2" charset="-122"/>
                <a:sym typeface="+mn-ea"/>
              </a:rPr>
              <a:t>何谓</a:t>
            </a:r>
            <a:r>
              <a:rPr lang="zh-CN" altLang="en-US" sz="2800" b="1" kern="0" dirty="0">
                <a:solidFill>
                  <a:srgbClr val="000000"/>
                </a:solidFill>
                <a:latin typeface="宋体" panose="02010600030101010101" pitchFamily="2" charset="-122"/>
                <a:ea typeface="宋体" pitchFamily="2" charset="-122"/>
                <a:sym typeface="+mn-ea"/>
              </a:rPr>
              <a:t>社会存在和社会意识</a:t>
            </a:r>
            <a:endParaRPr lang="en-US" altLang="zh-CN" sz="2800" b="1" kern="0" dirty="0">
              <a:solidFill>
                <a:srgbClr val="000000"/>
              </a:solidFill>
              <a:latin typeface="宋体" panose="02010600030101010101" pitchFamily="2" charset="-122"/>
              <a:ea typeface="宋体" pitchFamily="2" charset="-122"/>
              <a:sym typeface="+mn-ea"/>
            </a:endParaRPr>
          </a:p>
          <a:p>
            <a:pPr algn="just" eaLnBrk="0" fontAlgn="base" hangingPunct="0">
              <a:spcBef>
                <a:spcPct val="0"/>
              </a:spcBef>
              <a:spcAft>
                <a:spcPct val="0"/>
              </a:spcAft>
              <a:defRPr/>
            </a:pPr>
            <a:r>
              <a:rPr lang="en-US" altLang="zh-CN" sz="2800" b="1" kern="0" dirty="0">
                <a:solidFill>
                  <a:srgbClr val="000000"/>
                </a:solidFill>
                <a:latin typeface="宋体" panose="02010600030101010101" pitchFamily="2" charset="-122"/>
                <a:ea typeface="宋体" pitchFamily="2" charset="-122"/>
                <a:sym typeface="+mn-ea"/>
              </a:rPr>
              <a:t>  </a:t>
            </a:r>
            <a:r>
              <a:rPr lang="zh-CN" altLang="en-US" sz="2800" b="1" kern="0" dirty="0">
                <a:solidFill>
                  <a:srgbClr val="000000"/>
                </a:solidFill>
                <a:latin typeface="宋体" panose="02010600030101010101" pitchFamily="2" charset="-122"/>
                <a:ea typeface="宋体" pitchFamily="2" charset="-122"/>
                <a:sym typeface="+mn-ea"/>
              </a:rPr>
              <a:t>社会存在也称社会物质生活条件，是社会生活的物质方面，包括自然地理环境、人口因素和物质生产条件。</a:t>
            </a:r>
            <a:endParaRPr lang="en-US" altLang="zh-CN" sz="2800" b="1" kern="0" dirty="0">
              <a:solidFill>
                <a:srgbClr val="000000"/>
              </a:solidFill>
              <a:latin typeface="宋体" panose="02010600030101010101" pitchFamily="2" charset="-122"/>
              <a:ea typeface="宋体" pitchFamily="2" charset="-122"/>
              <a:sym typeface="+mn-ea"/>
            </a:endParaRPr>
          </a:p>
          <a:p>
            <a:pPr algn="just" eaLnBrk="0" fontAlgn="base" hangingPunct="0">
              <a:spcBef>
                <a:spcPct val="0"/>
              </a:spcBef>
              <a:spcAft>
                <a:spcPct val="0"/>
              </a:spcAft>
              <a:defRPr/>
            </a:pPr>
            <a:r>
              <a:rPr lang="en-US" altLang="zh-CN" sz="2800" b="1" kern="0" dirty="0">
                <a:solidFill>
                  <a:srgbClr val="000000"/>
                </a:solidFill>
                <a:latin typeface="宋体" panose="02010600030101010101" pitchFamily="2" charset="-122"/>
                <a:ea typeface="宋体" pitchFamily="2" charset="-122"/>
                <a:sym typeface="+mn-ea"/>
              </a:rPr>
              <a:t>  </a:t>
            </a:r>
            <a:r>
              <a:rPr lang="zh-CN" altLang="en-US" sz="2800" b="1" kern="0" dirty="0">
                <a:solidFill>
                  <a:srgbClr val="000000"/>
                </a:solidFill>
                <a:latin typeface="宋体" panose="02010600030101010101" pitchFamily="2" charset="-122"/>
                <a:ea typeface="宋体" pitchFamily="2" charset="-122"/>
                <a:sym typeface="+mn-ea"/>
              </a:rPr>
              <a:t>社会意识是社会的精神方面，是社会存在的反映。</a:t>
            </a:r>
            <a:endParaRPr lang="en-US" altLang="zh-CN" sz="2800" b="1" kern="0" dirty="0">
              <a:solidFill>
                <a:srgbClr val="000000"/>
              </a:solidFill>
              <a:latin typeface="宋体" panose="02010600030101010101" pitchFamily="2" charset="-122"/>
              <a:ea typeface="宋体" pitchFamily="2" charset="-122"/>
              <a:sym typeface="+mn-ea"/>
            </a:endParaRPr>
          </a:p>
          <a:p>
            <a:pPr algn="just" eaLnBrk="0" fontAlgn="base" hangingPunct="0">
              <a:spcBef>
                <a:spcPts val="1200"/>
              </a:spcBef>
              <a:spcAft>
                <a:spcPct val="0"/>
              </a:spcAft>
              <a:defRPr/>
            </a:pPr>
            <a:r>
              <a:rPr lang="en-US" altLang="zh-CN" sz="2800" b="1" kern="0" dirty="0">
                <a:solidFill>
                  <a:srgbClr val="000000"/>
                </a:solidFill>
                <a:latin typeface="宋体" panose="02010600030101010101" pitchFamily="2" charset="-122"/>
                <a:ea typeface="宋体" pitchFamily="2" charset="-122"/>
                <a:sym typeface="+mn-ea"/>
              </a:rPr>
              <a:t>  </a:t>
            </a:r>
            <a:r>
              <a:rPr lang="zh-CN" altLang="en-US" sz="2800" b="1" kern="0" dirty="0">
                <a:solidFill>
                  <a:srgbClr val="000000"/>
                </a:solidFill>
                <a:latin typeface="宋体" panose="02010600030101010101" pitchFamily="2" charset="-122"/>
                <a:ea typeface="宋体" pitchFamily="2" charset="-122"/>
                <a:sym typeface="+mn-ea"/>
              </a:rPr>
              <a:t>（</a:t>
            </a:r>
            <a:r>
              <a:rPr lang="en-US" altLang="zh-CN" sz="2800" b="1" kern="0" dirty="0">
                <a:solidFill>
                  <a:srgbClr val="000000"/>
                </a:solidFill>
                <a:latin typeface="宋体" panose="02010600030101010101" pitchFamily="2" charset="-122"/>
                <a:ea typeface="宋体" pitchFamily="2" charset="-122"/>
                <a:sym typeface="+mn-ea"/>
              </a:rPr>
              <a:t>2</a:t>
            </a:r>
            <a:r>
              <a:rPr lang="zh-CN" altLang="en-US" sz="2800" b="1" kern="0" dirty="0">
                <a:solidFill>
                  <a:srgbClr val="000000"/>
                </a:solidFill>
                <a:latin typeface="宋体" panose="02010600030101010101" pitchFamily="2" charset="-122"/>
                <a:ea typeface="宋体" pitchFamily="2" charset="-122"/>
                <a:sym typeface="+mn-ea"/>
              </a:rPr>
              <a:t>）社会存在和社会意识的</a:t>
            </a:r>
            <a:r>
              <a:rPr lang="zh-CN" altLang="en-US" sz="2800" b="1" kern="0" dirty="0">
                <a:solidFill>
                  <a:srgbClr val="C00000"/>
                </a:solidFill>
                <a:latin typeface="宋体" panose="02010600030101010101" pitchFamily="2" charset="-122"/>
                <a:ea typeface="宋体" pitchFamily="2" charset="-122"/>
                <a:sym typeface="+mn-ea"/>
              </a:rPr>
              <a:t>辩证关系</a:t>
            </a:r>
            <a:endParaRPr lang="en-US" altLang="zh-CN" sz="2800" b="1" kern="0" dirty="0">
              <a:solidFill>
                <a:srgbClr val="C00000"/>
              </a:solidFill>
              <a:latin typeface="宋体" panose="02010600030101010101" pitchFamily="2" charset="-122"/>
              <a:ea typeface="宋体" pitchFamily="2" charset="-122"/>
              <a:sym typeface="+mn-ea"/>
            </a:endParaRPr>
          </a:p>
          <a:p>
            <a:pPr algn="just" eaLnBrk="0" fontAlgn="base" hangingPunct="0">
              <a:spcBef>
                <a:spcPct val="0"/>
              </a:spcBef>
              <a:spcAft>
                <a:spcPct val="0"/>
              </a:spcAft>
              <a:defRPr/>
            </a:pPr>
            <a:r>
              <a:rPr lang="en-US" altLang="zh-CN" sz="2800" b="1" kern="0" dirty="0">
                <a:solidFill>
                  <a:srgbClr val="000000"/>
                </a:solidFill>
                <a:latin typeface="宋体" panose="02010600030101010101" pitchFamily="2" charset="-122"/>
                <a:ea typeface="宋体" pitchFamily="2" charset="-122"/>
                <a:sym typeface="+mn-ea"/>
              </a:rPr>
              <a:t>  </a:t>
            </a:r>
            <a:r>
              <a:rPr lang="zh-CN" altLang="en-US" sz="2800" b="1" kern="0" dirty="0">
                <a:solidFill>
                  <a:srgbClr val="000000"/>
                </a:solidFill>
                <a:latin typeface="宋体" panose="02010600030101010101" pitchFamily="2" charset="-122"/>
                <a:ea typeface="宋体" pitchFamily="2" charset="-122"/>
                <a:sym typeface="+mn-ea"/>
              </a:rPr>
              <a:t>第一、社会存在</a:t>
            </a:r>
            <a:r>
              <a:rPr lang="zh-CN" altLang="en-US" sz="2800" b="1" kern="0" dirty="0">
                <a:solidFill>
                  <a:srgbClr val="C00000"/>
                </a:solidFill>
                <a:latin typeface="宋体" panose="02010600030101010101" pitchFamily="2" charset="-122"/>
                <a:ea typeface="宋体" pitchFamily="2" charset="-122"/>
                <a:sym typeface="+mn-ea"/>
              </a:rPr>
              <a:t>决定</a:t>
            </a:r>
            <a:r>
              <a:rPr lang="zh-CN" altLang="en-US" sz="2800" b="1" kern="0" dirty="0">
                <a:solidFill>
                  <a:srgbClr val="000000"/>
                </a:solidFill>
                <a:latin typeface="宋体" panose="02010600030101010101" pitchFamily="2" charset="-122"/>
                <a:ea typeface="宋体" pitchFamily="2" charset="-122"/>
                <a:sym typeface="+mn-ea"/>
              </a:rPr>
              <a:t>社会意识。体现在三个方面：</a:t>
            </a:r>
            <a:endParaRPr lang="en-US" altLang="zh-CN" sz="2800" b="1" kern="0" dirty="0">
              <a:solidFill>
                <a:srgbClr val="000000"/>
              </a:solidFill>
              <a:latin typeface="宋体" panose="02010600030101010101" pitchFamily="2" charset="-122"/>
              <a:ea typeface="宋体" pitchFamily="2" charset="-122"/>
              <a:sym typeface="+mn-ea"/>
            </a:endParaRPr>
          </a:p>
          <a:p>
            <a:pPr algn="just" eaLnBrk="0" fontAlgn="base" hangingPunct="0">
              <a:spcBef>
                <a:spcPct val="0"/>
              </a:spcBef>
              <a:spcAft>
                <a:spcPct val="0"/>
              </a:spcAft>
              <a:defRPr/>
            </a:pPr>
            <a:r>
              <a:rPr lang="zh-CN" altLang="en-US" sz="2800" b="1" kern="0" dirty="0">
                <a:solidFill>
                  <a:srgbClr val="000000"/>
                </a:solidFill>
                <a:latin typeface="宋体" panose="02010600030101010101" pitchFamily="2" charset="-122"/>
                <a:ea typeface="宋体" pitchFamily="2" charset="-122"/>
                <a:sym typeface="+mn-ea"/>
              </a:rPr>
              <a:t>  ①社会存在是社会意识内容的</a:t>
            </a:r>
            <a:r>
              <a:rPr lang="zh-CN" altLang="en-US" sz="2800" b="1" kern="0" dirty="0">
                <a:solidFill>
                  <a:srgbClr val="C00000"/>
                </a:solidFill>
                <a:latin typeface="宋体" panose="02010600030101010101" pitchFamily="2" charset="-122"/>
                <a:ea typeface="宋体" pitchFamily="2" charset="-122"/>
                <a:sym typeface="+mn-ea"/>
              </a:rPr>
              <a:t>客观来源</a:t>
            </a:r>
            <a:r>
              <a:rPr lang="zh-CN" altLang="en-US" sz="2800" b="1" kern="0" dirty="0">
                <a:solidFill>
                  <a:srgbClr val="000000"/>
                </a:solidFill>
                <a:latin typeface="宋体" panose="02010600030101010101" pitchFamily="2" charset="-122"/>
                <a:ea typeface="宋体" pitchFamily="2" charset="-122"/>
                <a:sym typeface="+mn-ea"/>
              </a:rPr>
              <a:t>。</a:t>
            </a:r>
            <a:endParaRPr lang="en-US" altLang="zh-CN" sz="2800" b="1" kern="0" dirty="0">
              <a:solidFill>
                <a:srgbClr val="000000"/>
              </a:solidFill>
              <a:latin typeface="宋体" panose="02010600030101010101" pitchFamily="2" charset="-122"/>
              <a:ea typeface="宋体" pitchFamily="2" charset="-122"/>
              <a:sym typeface="+mn-ea"/>
            </a:endParaRPr>
          </a:p>
          <a:p>
            <a:pPr algn="just" eaLnBrk="0" fontAlgn="base" hangingPunct="0">
              <a:spcBef>
                <a:spcPct val="0"/>
              </a:spcBef>
              <a:spcAft>
                <a:spcPct val="0"/>
              </a:spcAft>
              <a:defRPr/>
            </a:pPr>
            <a:r>
              <a:rPr lang="en-US" altLang="zh-CN" sz="2800" b="1" kern="0" dirty="0">
                <a:solidFill>
                  <a:srgbClr val="000000"/>
                </a:solidFill>
                <a:latin typeface="宋体" panose="02010600030101010101" pitchFamily="2" charset="-122"/>
                <a:ea typeface="宋体" pitchFamily="2" charset="-122"/>
                <a:sym typeface="+mn-ea"/>
              </a:rPr>
              <a:t>  </a:t>
            </a:r>
            <a:r>
              <a:rPr lang="zh-CN" altLang="en-US" sz="2800" b="1" kern="0" dirty="0">
                <a:solidFill>
                  <a:srgbClr val="000000"/>
                </a:solidFill>
                <a:latin typeface="宋体" panose="02010600030101010101" pitchFamily="2" charset="-122"/>
                <a:ea typeface="宋体" pitchFamily="2" charset="-122"/>
                <a:sym typeface="+mn-ea"/>
              </a:rPr>
              <a:t>②社会意识是社会物质生活过程及其条件的</a:t>
            </a:r>
            <a:r>
              <a:rPr lang="zh-CN" altLang="en-US" sz="2800" b="1" kern="0" dirty="0">
                <a:solidFill>
                  <a:srgbClr val="C00000"/>
                </a:solidFill>
                <a:latin typeface="宋体" panose="02010600030101010101" pitchFamily="2" charset="-122"/>
                <a:ea typeface="宋体" pitchFamily="2" charset="-122"/>
                <a:sym typeface="+mn-ea"/>
              </a:rPr>
              <a:t>主观反映</a:t>
            </a:r>
            <a:r>
              <a:rPr lang="zh-CN" altLang="en-US" sz="2800" b="1" kern="0" dirty="0">
                <a:solidFill>
                  <a:srgbClr val="000000"/>
                </a:solidFill>
                <a:latin typeface="宋体" panose="02010600030101010101" pitchFamily="2" charset="-122"/>
                <a:ea typeface="宋体" pitchFamily="2" charset="-122"/>
                <a:sym typeface="+mn-ea"/>
              </a:rPr>
              <a:t>   </a:t>
            </a:r>
            <a:endParaRPr lang="en-US" altLang="zh-CN" sz="2800" b="1" kern="0" dirty="0">
              <a:solidFill>
                <a:srgbClr val="000000"/>
              </a:solidFill>
              <a:latin typeface="宋体" panose="02010600030101010101" pitchFamily="2" charset="-122"/>
              <a:ea typeface="宋体" pitchFamily="2" charset="-122"/>
              <a:sym typeface="+mn-ea"/>
            </a:endParaRPr>
          </a:p>
          <a:p>
            <a:pPr algn="just" eaLnBrk="0" fontAlgn="base" hangingPunct="0">
              <a:spcBef>
                <a:spcPct val="0"/>
              </a:spcBef>
              <a:spcAft>
                <a:spcPct val="0"/>
              </a:spcAft>
              <a:defRPr/>
            </a:pPr>
            <a:r>
              <a:rPr lang="en-US" altLang="zh-CN" sz="2800" b="1" kern="0" dirty="0">
                <a:solidFill>
                  <a:srgbClr val="000000"/>
                </a:solidFill>
                <a:latin typeface="宋体" panose="02010600030101010101" pitchFamily="2" charset="-122"/>
                <a:ea typeface="宋体" pitchFamily="2" charset="-122"/>
                <a:sym typeface="+mn-ea"/>
              </a:rPr>
              <a:t>  </a:t>
            </a:r>
            <a:r>
              <a:rPr lang="zh-CN" altLang="en-US" sz="2800" b="1" kern="0" dirty="0">
                <a:solidFill>
                  <a:srgbClr val="000000"/>
                </a:solidFill>
                <a:latin typeface="宋体" panose="02010600030101010101" pitchFamily="2" charset="-122"/>
                <a:ea typeface="宋体" pitchFamily="2" charset="-122"/>
                <a:sym typeface="+mn-ea"/>
              </a:rPr>
              <a:t>③随着社会存在的发展，社会意识也</a:t>
            </a:r>
            <a:r>
              <a:rPr lang="zh-CN" altLang="en-US" sz="2800" b="1" kern="0" dirty="0">
                <a:solidFill>
                  <a:srgbClr val="C00000"/>
                </a:solidFill>
                <a:latin typeface="宋体" panose="02010600030101010101" pitchFamily="2" charset="-122"/>
                <a:ea typeface="宋体" pitchFamily="2" charset="-122"/>
                <a:sym typeface="+mn-ea"/>
              </a:rPr>
              <a:t>相应</a:t>
            </a:r>
            <a:r>
              <a:rPr lang="zh-CN" altLang="en-US" sz="2800" b="1" kern="0" dirty="0">
                <a:solidFill>
                  <a:srgbClr val="000000"/>
                </a:solidFill>
                <a:latin typeface="宋体" panose="02010600030101010101" pitchFamily="2" charset="-122"/>
                <a:ea typeface="宋体" pitchFamily="2" charset="-122"/>
                <a:sym typeface="+mn-ea"/>
              </a:rPr>
              <a:t>地或早或迟地发生</a:t>
            </a:r>
            <a:r>
              <a:rPr lang="zh-CN" altLang="en-US" sz="2800" b="1" kern="0" dirty="0">
                <a:solidFill>
                  <a:srgbClr val="C00000"/>
                </a:solidFill>
                <a:latin typeface="宋体" panose="02010600030101010101" pitchFamily="2" charset="-122"/>
                <a:ea typeface="宋体" pitchFamily="2" charset="-122"/>
                <a:sym typeface="+mn-ea"/>
              </a:rPr>
              <a:t>变化</a:t>
            </a:r>
            <a:r>
              <a:rPr lang="zh-CN" altLang="en-US" sz="2800" b="1" kern="0" dirty="0">
                <a:solidFill>
                  <a:srgbClr val="000000"/>
                </a:solidFill>
                <a:latin typeface="宋体" panose="02010600030101010101" pitchFamily="2" charset="-122"/>
                <a:ea typeface="宋体" pitchFamily="2" charset="-122"/>
                <a:sym typeface="+mn-ea"/>
              </a:rPr>
              <a:t>和发展。</a:t>
            </a:r>
          </a:p>
        </p:txBody>
      </p:sp>
      <p:sp>
        <p:nvSpPr>
          <p:cNvPr id="4" name="矩形 3"/>
          <p:cNvSpPr/>
          <p:nvPr/>
        </p:nvSpPr>
        <p:spPr>
          <a:xfrm>
            <a:off x="214313" y="468313"/>
            <a:ext cx="6332537" cy="585787"/>
          </a:xfrm>
          <a:prstGeom prst="rect">
            <a:avLst/>
          </a:prstGeom>
        </p:spPr>
        <p:txBody>
          <a:bodyPr wrap="none">
            <a:spAutoFit/>
          </a:bodyPr>
          <a:lstStyle/>
          <a:p>
            <a:pPr algn="just" eaLnBrk="0" fontAlgn="base" hangingPunct="0">
              <a:spcBef>
                <a:spcPct val="0"/>
              </a:spcBef>
              <a:spcAft>
                <a:spcPct val="0"/>
              </a:spcAft>
              <a:defRPr/>
            </a:pPr>
            <a:r>
              <a:rPr lang="en-US" altLang="zh-CN" sz="3200" b="1" kern="0" dirty="0">
                <a:solidFill>
                  <a:srgbClr val="2F2F2F"/>
                </a:solidFill>
                <a:latin typeface="微软雅黑"/>
                <a:ea typeface="微软雅黑"/>
                <a:cs typeface="宋体" panose="02010600030101010101" pitchFamily="2" charset="-122"/>
                <a:sym typeface="+mn-ea"/>
              </a:rPr>
              <a:t>1.</a:t>
            </a:r>
            <a:r>
              <a:rPr lang="zh-CN" altLang="en-US" sz="3200" b="1" kern="0" dirty="0">
                <a:solidFill>
                  <a:srgbClr val="2F2F2F"/>
                </a:solidFill>
                <a:latin typeface="微软雅黑"/>
                <a:ea typeface="微软雅黑"/>
                <a:cs typeface="宋体" panose="02010600030101010101" pitchFamily="2" charset="-122"/>
                <a:sym typeface="+mn-ea"/>
              </a:rPr>
              <a:t>社会存在与社会意识</a:t>
            </a:r>
            <a:r>
              <a:rPr lang="en-US" altLang="zh-CN" sz="3200" b="1" kern="0" dirty="0">
                <a:solidFill>
                  <a:srgbClr val="C47546"/>
                </a:solidFill>
                <a:latin typeface="微软雅黑"/>
                <a:ea typeface="微软雅黑"/>
                <a:cs typeface="宋体" panose="02010600030101010101" pitchFamily="2" charset="-122"/>
                <a:sym typeface="+mn-ea"/>
              </a:rPr>
              <a:t>P.107-113</a:t>
            </a:r>
          </a:p>
        </p:txBody>
      </p:sp>
    </p:spTree>
    <p:extLst>
      <p:ext uri="{BB962C8B-B14F-4D97-AF65-F5344CB8AC3E}">
        <p14:creationId xmlns:p14="http://schemas.microsoft.com/office/powerpoint/2010/main" val="23794289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4313" y="1489075"/>
            <a:ext cx="8821737" cy="3970338"/>
          </a:xfrm>
          <a:prstGeom prst="rect">
            <a:avLst/>
          </a:prstGeom>
        </p:spPr>
        <p:txBody>
          <a:bodyPr>
            <a:spAutoFit/>
          </a:bodyPr>
          <a:lstStyle/>
          <a:p>
            <a:pPr algn="just" eaLnBrk="0" fontAlgn="base" hangingPunct="0">
              <a:spcBef>
                <a:spcPct val="0"/>
              </a:spcBef>
              <a:spcAft>
                <a:spcPct val="0"/>
              </a:spcAft>
              <a:defRPr/>
            </a:pPr>
            <a:r>
              <a:rPr lang="zh-CN" altLang="en-US" sz="2800" b="1" kern="0" dirty="0">
                <a:solidFill>
                  <a:srgbClr val="000000"/>
                </a:solidFill>
                <a:latin typeface="宋体" panose="02010600030101010101" pitchFamily="2" charset="-122"/>
                <a:ea typeface="宋体" pitchFamily="2" charset="-122"/>
                <a:sym typeface="+mn-ea"/>
              </a:rPr>
              <a:t>  第二、社会意识既依赖社会存在，又有相对</a:t>
            </a:r>
            <a:r>
              <a:rPr lang="zh-CN" altLang="en-US" sz="2800" b="1" kern="0" dirty="0">
                <a:solidFill>
                  <a:srgbClr val="C00000"/>
                </a:solidFill>
                <a:latin typeface="宋体" panose="02010600030101010101" pitchFamily="2" charset="-122"/>
                <a:ea typeface="宋体" pitchFamily="2" charset="-122"/>
                <a:sym typeface="+mn-ea"/>
              </a:rPr>
              <a:t>独立性</a:t>
            </a:r>
            <a:r>
              <a:rPr lang="zh-CN" altLang="en-US" sz="2800" b="1" kern="0" dirty="0">
                <a:solidFill>
                  <a:srgbClr val="000000"/>
                </a:solidFill>
                <a:latin typeface="宋体" panose="02010600030101010101" pitchFamily="2" charset="-122"/>
                <a:ea typeface="宋体" pitchFamily="2" charset="-122"/>
                <a:sym typeface="+mn-ea"/>
              </a:rPr>
              <a:t>。</a:t>
            </a:r>
            <a:endParaRPr lang="en-US" altLang="zh-CN" sz="2800" b="1" kern="0" dirty="0">
              <a:solidFill>
                <a:srgbClr val="000000"/>
              </a:solidFill>
              <a:latin typeface="宋体" panose="02010600030101010101" pitchFamily="2" charset="-122"/>
              <a:ea typeface="宋体" pitchFamily="2" charset="-122"/>
              <a:sym typeface="+mn-ea"/>
            </a:endParaRPr>
          </a:p>
          <a:p>
            <a:pPr algn="just" eaLnBrk="0" fontAlgn="base" hangingPunct="0">
              <a:spcBef>
                <a:spcPct val="0"/>
              </a:spcBef>
              <a:spcAft>
                <a:spcPct val="0"/>
              </a:spcAft>
              <a:defRPr/>
            </a:pPr>
            <a:r>
              <a:rPr lang="en-US" altLang="zh-CN" sz="2800" b="1" kern="0" dirty="0">
                <a:solidFill>
                  <a:srgbClr val="000000"/>
                </a:solidFill>
                <a:latin typeface="宋体" panose="02010600030101010101" pitchFamily="2" charset="-122"/>
                <a:ea typeface="宋体" pitchFamily="2" charset="-122"/>
                <a:sym typeface="+mn-ea"/>
              </a:rPr>
              <a:t>  </a:t>
            </a:r>
            <a:r>
              <a:rPr lang="zh-CN" altLang="en-US" sz="2800" b="1" kern="0" dirty="0">
                <a:solidFill>
                  <a:srgbClr val="000000"/>
                </a:solidFill>
                <a:latin typeface="宋体" panose="02010600030101010101" pitchFamily="2" charset="-122"/>
                <a:ea typeface="宋体" pitchFamily="2" charset="-122"/>
                <a:sym typeface="+mn-ea"/>
              </a:rPr>
              <a:t>社会意识的相对独立性是指，社会意识在从根本上受到社会存在决定的同时，还具有自己特有的发展形式和规律。社会意识的相对独立性的体现在三方面：</a:t>
            </a:r>
            <a:endParaRPr lang="en-US" altLang="zh-CN" sz="2800" b="1" kern="0" dirty="0">
              <a:solidFill>
                <a:srgbClr val="000000"/>
              </a:solidFill>
              <a:latin typeface="宋体" panose="02010600030101010101" pitchFamily="2" charset="-122"/>
              <a:ea typeface="宋体" pitchFamily="2" charset="-122"/>
              <a:sym typeface="+mn-ea"/>
            </a:endParaRPr>
          </a:p>
          <a:p>
            <a:pPr algn="just" eaLnBrk="0" fontAlgn="base" hangingPunct="0">
              <a:spcBef>
                <a:spcPct val="0"/>
              </a:spcBef>
              <a:spcAft>
                <a:spcPct val="0"/>
              </a:spcAft>
              <a:defRPr/>
            </a:pPr>
            <a:r>
              <a:rPr lang="zh-CN" altLang="en-US" sz="2800" b="1" kern="0" dirty="0">
                <a:solidFill>
                  <a:srgbClr val="000000"/>
                </a:solidFill>
                <a:latin typeface="宋体" panose="02010600030101010101" pitchFamily="2" charset="-122"/>
                <a:ea typeface="宋体" pitchFamily="2" charset="-122"/>
                <a:sym typeface="+mn-ea"/>
              </a:rPr>
              <a:t>  ①社会意识与社会发展的</a:t>
            </a:r>
            <a:r>
              <a:rPr lang="zh-CN" altLang="en-US" sz="2800" b="1" kern="0" dirty="0">
                <a:solidFill>
                  <a:srgbClr val="C00000"/>
                </a:solidFill>
                <a:latin typeface="宋体" panose="02010600030101010101" pitchFamily="2" charset="-122"/>
                <a:ea typeface="宋体" pitchFamily="2" charset="-122"/>
                <a:sym typeface="+mn-ea"/>
              </a:rPr>
              <a:t>不</a:t>
            </a:r>
            <a:r>
              <a:rPr lang="zh-CN" altLang="en-US" sz="2800" b="1" kern="0" dirty="0">
                <a:solidFill>
                  <a:srgbClr val="000000"/>
                </a:solidFill>
                <a:latin typeface="宋体" panose="02010600030101010101" pitchFamily="2" charset="-122"/>
                <a:ea typeface="宋体" pitchFamily="2" charset="-122"/>
                <a:sym typeface="+mn-ea"/>
              </a:rPr>
              <a:t>完全</a:t>
            </a:r>
            <a:r>
              <a:rPr lang="zh-CN" altLang="en-US" sz="2800" b="1" kern="0" dirty="0">
                <a:solidFill>
                  <a:srgbClr val="C00000"/>
                </a:solidFill>
                <a:latin typeface="宋体" panose="02010600030101010101" pitchFamily="2" charset="-122"/>
                <a:ea typeface="宋体" pitchFamily="2" charset="-122"/>
                <a:sym typeface="+mn-ea"/>
              </a:rPr>
              <a:t>同步</a:t>
            </a:r>
            <a:r>
              <a:rPr lang="zh-CN" altLang="en-US" sz="2800" b="1" kern="0" dirty="0">
                <a:solidFill>
                  <a:srgbClr val="000000"/>
                </a:solidFill>
                <a:latin typeface="宋体" panose="02010600030101010101" pitchFamily="2" charset="-122"/>
                <a:ea typeface="宋体" pitchFamily="2" charset="-122"/>
                <a:sym typeface="+mn-ea"/>
              </a:rPr>
              <a:t>性和</a:t>
            </a:r>
            <a:r>
              <a:rPr lang="zh-CN" altLang="en-US" sz="2800" b="1" kern="0" dirty="0">
                <a:solidFill>
                  <a:srgbClr val="C00000"/>
                </a:solidFill>
                <a:latin typeface="宋体" panose="02010600030101010101" pitchFamily="2" charset="-122"/>
                <a:ea typeface="宋体" pitchFamily="2" charset="-122"/>
                <a:sym typeface="+mn-ea"/>
              </a:rPr>
              <a:t>不平衡</a:t>
            </a:r>
            <a:r>
              <a:rPr lang="zh-CN" altLang="en-US" sz="2800" b="1" kern="0" dirty="0">
                <a:solidFill>
                  <a:srgbClr val="000000"/>
                </a:solidFill>
                <a:latin typeface="宋体" panose="02010600030101010101" pitchFamily="2" charset="-122"/>
                <a:ea typeface="宋体" pitchFamily="2" charset="-122"/>
                <a:sym typeface="+mn-ea"/>
              </a:rPr>
              <a:t>性。</a:t>
            </a:r>
            <a:endParaRPr lang="en-US" altLang="zh-CN" sz="2800" b="1" kern="0" dirty="0">
              <a:solidFill>
                <a:srgbClr val="000000"/>
              </a:solidFill>
              <a:latin typeface="宋体" panose="02010600030101010101" pitchFamily="2" charset="-122"/>
              <a:ea typeface="宋体" pitchFamily="2" charset="-122"/>
              <a:sym typeface="+mn-ea"/>
            </a:endParaRPr>
          </a:p>
          <a:p>
            <a:pPr algn="just" eaLnBrk="0" fontAlgn="base" hangingPunct="0">
              <a:spcBef>
                <a:spcPct val="0"/>
              </a:spcBef>
              <a:spcAft>
                <a:spcPct val="0"/>
              </a:spcAft>
              <a:defRPr/>
            </a:pPr>
            <a:r>
              <a:rPr lang="zh-CN" altLang="en-US" sz="2800" b="1" kern="0" dirty="0">
                <a:solidFill>
                  <a:srgbClr val="000000"/>
                </a:solidFill>
                <a:latin typeface="宋体" panose="02010600030101010101" pitchFamily="2" charset="-122"/>
                <a:ea typeface="宋体" pitchFamily="2" charset="-122"/>
                <a:sym typeface="+mn-ea"/>
              </a:rPr>
              <a:t>  ②社会意识内部各种形式之间的</a:t>
            </a:r>
            <a:r>
              <a:rPr lang="zh-CN" altLang="en-US" sz="2800" b="1" kern="0" dirty="0">
                <a:solidFill>
                  <a:srgbClr val="C00000"/>
                </a:solidFill>
                <a:latin typeface="宋体" panose="02010600030101010101" pitchFamily="2" charset="-122"/>
                <a:ea typeface="宋体" pitchFamily="2" charset="-122"/>
                <a:sym typeface="+mn-ea"/>
              </a:rPr>
              <a:t>相互影响</a:t>
            </a:r>
            <a:r>
              <a:rPr lang="zh-CN" altLang="en-US" sz="2800" b="1" kern="0" dirty="0">
                <a:solidFill>
                  <a:srgbClr val="000000"/>
                </a:solidFill>
                <a:latin typeface="宋体" panose="02010600030101010101" pitchFamily="2" charset="-122"/>
                <a:ea typeface="宋体" pitchFamily="2" charset="-122"/>
                <a:sym typeface="+mn-ea"/>
              </a:rPr>
              <a:t>及各自具有的</a:t>
            </a:r>
            <a:r>
              <a:rPr lang="zh-CN" altLang="en-US" sz="2800" b="1" kern="0" dirty="0">
                <a:solidFill>
                  <a:srgbClr val="C00000"/>
                </a:solidFill>
                <a:latin typeface="宋体" panose="02010600030101010101" pitchFamily="2" charset="-122"/>
                <a:ea typeface="宋体" pitchFamily="2" charset="-122"/>
                <a:sym typeface="+mn-ea"/>
              </a:rPr>
              <a:t>历史继承性</a:t>
            </a:r>
            <a:r>
              <a:rPr lang="zh-CN" altLang="en-US" sz="2800" b="1" kern="0" dirty="0">
                <a:solidFill>
                  <a:srgbClr val="000000"/>
                </a:solidFill>
                <a:latin typeface="宋体" panose="02010600030101010101" pitchFamily="2" charset="-122"/>
                <a:ea typeface="宋体" pitchFamily="2" charset="-122"/>
                <a:sym typeface="+mn-ea"/>
              </a:rPr>
              <a:t>。</a:t>
            </a:r>
            <a:endParaRPr lang="en-US" altLang="zh-CN" sz="2800" b="1" kern="0" dirty="0">
              <a:solidFill>
                <a:srgbClr val="000000"/>
              </a:solidFill>
              <a:latin typeface="宋体" panose="02010600030101010101" pitchFamily="2" charset="-122"/>
              <a:ea typeface="宋体" pitchFamily="2" charset="-122"/>
              <a:sym typeface="+mn-ea"/>
            </a:endParaRPr>
          </a:p>
          <a:p>
            <a:pPr algn="just" eaLnBrk="0" fontAlgn="base" hangingPunct="0">
              <a:spcBef>
                <a:spcPct val="0"/>
              </a:spcBef>
              <a:spcAft>
                <a:spcPct val="0"/>
              </a:spcAft>
              <a:defRPr/>
            </a:pPr>
            <a:r>
              <a:rPr lang="zh-CN" altLang="en-US" sz="2800" b="1" kern="0" dirty="0">
                <a:solidFill>
                  <a:srgbClr val="000000"/>
                </a:solidFill>
                <a:latin typeface="宋体" panose="02010600030101010101" pitchFamily="2" charset="-122"/>
                <a:ea typeface="宋体" pitchFamily="2" charset="-122"/>
                <a:sym typeface="+mn-ea"/>
              </a:rPr>
              <a:t>  ③社会意识对社会存在能动的</a:t>
            </a:r>
            <a:r>
              <a:rPr lang="zh-CN" altLang="en-US" sz="2800" b="1" kern="0" dirty="0">
                <a:solidFill>
                  <a:srgbClr val="C00000"/>
                </a:solidFill>
                <a:latin typeface="宋体" panose="02010600030101010101" pitchFamily="2" charset="-122"/>
                <a:ea typeface="宋体" pitchFamily="2" charset="-122"/>
                <a:sym typeface="+mn-ea"/>
              </a:rPr>
              <a:t>反作用</a:t>
            </a:r>
            <a:r>
              <a:rPr lang="zh-CN" altLang="en-US" sz="2800" b="1" kern="0" dirty="0">
                <a:solidFill>
                  <a:srgbClr val="000000"/>
                </a:solidFill>
                <a:latin typeface="宋体" panose="02010600030101010101" pitchFamily="2" charset="-122"/>
                <a:ea typeface="宋体" pitchFamily="2" charset="-122"/>
                <a:sym typeface="+mn-ea"/>
              </a:rPr>
              <a:t>。</a:t>
            </a:r>
          </a:p>
          <a:p>
            <a:pPr algn="just" eaLnBrk="0" fontAlgn="base" hangingPunct="0">
              <a:spcBef>
                <a:spcPct val="0"/>
              </a:spcBef>
              <a:spcAft>
                <a:spcPct val="0"/>
              </a:spcAft>
              <a:defRPr/>
            </a:pPr>
            <a:endParaRPr lang="zh-CN" altLang="en-US" sz="2800" b="1" kern="0" dirty="0">
              <a:solidFill>
                <a:srgbClr val="000000"/>
              </a:solidFill>
              <a:latin typeface="宋体" panose="02010600030101010101" pitchFamily="2" charset="-122"/>
              <a:ea typeface="宋体" pitchFamily="2" charset="-122"/>
              <a:sym typeface="+mn-ea"/>
            </a:endParaRPr>
          </a:p>
        </p:txBody>
      </p:sp>
      <p:sp>
        <p:nvSpPr>
          <p:cNvPr id="4" name="矩形 3"/>
          <p:cNvSpPr/>
          <p:nvPr/>
        </p:nvSpPr>
        <p:spPr>
          <a:xfrm>
            <a:off x="214313" y="468313"/>
            <a:ext cx="6332537" cy="585787"/>
          </a:xfrm>
          <a:prstGeom prst="rect">
            <a:avLst/>
          </a:prstGeom>
        </p:spPr>
        <p:txBody>
          <a:bodyPr wrap="none">
            <a:spAutoFit/>
          </a:bodyPr>
          <a:lstStyle/>
          <a:p>
            <a:pPr algn="just" eaLnBrk="0" fontAlgn="base" hangingPunct="0">
              <a:spcBef>
                <a:spcPct val="0"/>
              </a:spcBef>
              <a:spcAft>
                <a:spcPct val="0"/>
              </a:spcAft>
              <a:defRPr/>
            </a:pPr>
            <a:r>
              <a:rPr lang="en-US" altLang="zh-CN" sz="3200" b="1" kern="0" dirty="0">
                <a:solidFill>
                  <a:srgbClr val="2F2F2F"/>
                </a:solidFill>
                <a:latin typeface="微软雅黑"/>
                <a:ea typeface="微软雅黑"/>
                <a:cs typeface="宋体" panose="02010600030101010101" pitchFamily="2" charset="-122"/>
                <a:sym typeface="+mn-ea"/>
              </a:rPr>
              <a:t>1.</a:t>
            </a:r>
            <a:r>
              <a:rPr lang="zh-CN" altLang="en-US" sz="3200" b="1" kern="0" dirty="0">
                <a:solidFill>
                  <a:srgbClr val="2F2F2F"/>
                </a:solidFill>
                <a:latin typeface="微软雅黑"/>
                <a:ea typeface="微软雅黑"/>
                <a:cs typeface="宋体" panose="02010600030101010101" pitchFamily="2" charset="-122"/>
                <a:sym typeface="+mn-ea"/>
              </a:rPr>
              <a:t>社会存在与社会意识</a:t>
            </a:r>
            <a:r>
              <a:rPr lang="en-US" altLang="zh-CN" sz="3200" b="1" kern="0" dirty="0">
                <a:solidFill>
                  <a:srgbClr val="C47546"/>
                </a:solidFill>
                <a:latin typeface="微软雅黑"/>
                <a:ea typeface="微软雅黑"/>
                <a:cs typeface="宋体" panose="02010600030101010101" pitchFamily="2" charset="-122"/>
                <a:sym typeface="+mn-ea"/>
              </a:rPr>
              <a:t>P.107-113</a:t>
            </a:r>
          </a:p>
        </p:txBody>
      </p:sp>
    </p:spTree>
    <p:extLst>
      <p:ext uri="{BB962C8B-B14F-4D97-AF65-F5344CB8AC3E}">
        <p14:creationId xmlns:p14="http://schemas.microsoft.com/office/powerpoint/2010/main" val="39802129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3538" y="573088"/>
            <a:ext cx="6045200" cy="584200"/>
          </a:xfrm>
          <a:prstGeom prst="rect">
            <a:avLst/>
          </a:prstGeom>
        </p:spPr>
        <p:txBody>
          <a:bodyPr wrap="none">
            <a:spAutoFit/>
          </a:bodyPr>
          <a:lstStyle/>
          <a:p>
            <a:pPr algn="just" eaLnBrk="0" fontAlgn="base" hangingPunct="0">
              <a:spcBef>
                <a:spcPct val="0"/>
              </a:spcBef>
              <a:spcAft>
                <a:spcPct val="0"/>
              </a:spcAft>
              <a:defRPr/>
            </a:pPr>
            <a:r>
              <a:rPr lang="en-US" altLang="zh-CN" sz="3200" b="1" kern="0" dirty="0">
                <a:solidFill>
                  <a:srgbClr val="2F2F2F"/>
                </a:solidFill>
                <a:latin typeface="微软雅黑"/>
                <a:ea typeface="微软雅黑"/>
                <a:cs typeface="宋体" panose="02010600030101010101" pitchFamily="2" charset="-122"/>
                <a:sym typeface="+mn-ea"/>
              </a:rPr>
              <a:t>2.</a:t>
            </a:r>
            <a:r>
              <a:rPr lang="zh-CN" altLang="en-US" sz="3200" b="1" kern="0" dirty="0">
                <a:solidFill>
                  <a:srgbClr val="2F2F2F"/>
                </a:solidFill>
                <a:latin typeface="微软雅黑"/>
                <a:ea typeface="微软雅黑"/>
                <a:cs typeface="宋体" panose="02010600030101010101" pitchFamily="2" charset="-122"/>
                <a:sym typeface="+mn-ea"/>
              </a:rPr>
              <a:t>生产力与生产关系 </a:t>
            </a:r>
            <a:r>
              <a:rPr lang="en-US" altLang="zh-CN" sz="3200" b="1" kern="0" dirty="0">
                <a:solidFill>
                  <a:srgbClr val="C47546"/>
                </a:solidFill>
                <a:latin typeface="微软雅黑"/>
                <a:ea typeface="微软雅黑"/>
                <a:cs typeface="宋体" panose="02010600030101010101" pitchFamily="2" charset="-122"/>
                <a:sym typeface="+mn-ea"/>
              </a:rPr>
              <a:t>P.116-121</a:t>
            </a:r>
          </a:p>
        </p:txBody>
      </p:sp>
      <p:sp>
        <p:nvSpPr>
          <p:cNvPr id="5" name="矩形 4"/>
          <p:cNvSpPr/>
          <p:nvPr/>
        </p:nvSpPr>
        <p:spPr>
          <a:xfrm>
            <a:off x="0" y="1403350"/>
            <a:ext cx="9144000" cy="5264150"/>
          </a:xfrm>
          <a:prstGeom prst="rect">
            <a:avLst/>
          </a:prstGeom>
        </p:spPr>
        <p:txBody>
          <a:bodyPr>
            <a:spAutoFit/>
          </a:bodyPr>
          <a:lstStyle/>
          <a:p>
            <a:pPr eaLnBrk="0" fontAlgn="base" hangingPunct="0">
              <a:spcBef>
                <a:spcPct val="0"/>
              </a:spcBef>
              <a:spcAft>
                <a:spcPct val="0"/>
              </a:spcAft>
              <a:defRPr/>
            </a:pPr>
            <a:r>
              <a:rPr lang="en-US" altLang="zh-CN" sz="2800" b="1" kern="0" dirty="0">
                <a:solidFill>
                  <a:srgbClr val="000000"/>
                </a:solidFill>
                <a:latin typeface="宋体" panose="02010600030101010101" pitchFamily="2" charset="-122"/>
                <a:ea typeface="宋体" pitchFamily="2" charset="-122"/>
                <a:sym typeface="+mn-ea"/>
              </a:rPr>
              <a:t> </a:t>
            </a:r>
            <a:r>
              <a:rPr lang="zh-CN" altLang="en-US" sz="2800" b="1" kern="0" dirty="0">
                <a:solidFill>
                  <a:srgbClr val="000000"/>
                </a:solidFill>
                <a:latin typeface="宋体" panose="02010600030101010101" pitchFamily="2" charset="-122"/>
                <a:ea typeface="宋体" pitchFamily="2" charset="-122"/>
                <a:sym typeface="+mn-ea"/>
              </a:rPr>
              <a:t>（</a:t>
            </a:r>
            <a:r>
              <a:rPr lang="en-US" altLang="zh-CN" sz="2800" b="1" kern="0" dirty="0">
                <a:solidFill>
                  <a:srgbClr val="000000"/>
                </a:solidFill>
                <a:latin typeface="宋体" panose="02010600030101010101" pitchFamily="2" charset="-122"/>
                <a:ea typeface="宋体" pitchFamily="2" charset="-122"/>
                <a:sym typeface="+mn-ea"/>
              </a:rPr>
              <a:t>1</a:t>
            </a:r>
            <a:r>
              <a:rPr lang="zh-CN" altLang="en-US" sz="2800" b="1" kern="0" dirty="0">
                <a:solidFill>
                  <a:srgbClr val="000000"/>
                </a:solidFill>
                <a:latin typeface="宋体" panose="02010600030101010101" pitchFamily="2" charset="-122"/>
                <a:ea typeface="宋体" pitchFamily="2" charset="-122"/>
                <a:sym typeface="+mn-ea"/>
              </a:rPr>
              <a:t>）生产力</a:t>
            </a:r>
            <a:r>
              <a:rPr lang="en-US" altLang="zh-CN" sz="2800" b="1" kern="0" dirty="0">
                <a:solidFill>
                  <a:srgbClr val="000000"/>
                </a:solidFill>
                <a:latin typeface="宋体" panose="02010600030101010101" pitchFamily="2" charset="-122"/>
                <a:ea typeface="宋体" pitchFamily="2" charset="-122"/>
                <a:sym typeface="+mn-ea"/>
              </a:rPr>
              <a:t>  </a:t>
            </a:r>
          </a:p>
          <a:p>
            <a:pPr eaLnBrk="0" fontAlgn="base" hangingPunct="0">
              <a:spcBef>
                <a:spcPct val="0"/>
              </a:spcBef>
              <a:spcAft>
                <a:spcPct val="0"/>
              </a:spcAft>
              <a:defRPr/>
            </a:pPr>
            <a:r>
              <a:rPr lang="en-US" altLang="zh-CN" sz="2800" kern="0" dirty="0">
                <a:solidFill>
                  <a:srgbClr val="FF0000"/>
                </a:solidFill>
                <a:latin typeface="微软雅黑"/>
                <a:ea typeface="微软雅黑"/>
                <a:sym typeface="+mn-ea"/>
              </a:rPr>
              <a:t>   </a:t>
            </a:r>
            <a:r>
              <a:rPr lang="zh-CN" altLang="en-US" sz="2800" b="1" kern="0" dirty="0">
                <a:solidFill>
                  <a:srgbClr val="000000"/>
                </a:solidFill>
                <a:latin typeface="宋体" panose="02010600030101010101" pitchFamily="2" charset="-122"/>
                <a:ea typeface="宋体" pitchFamily="2" charset="-122"/>
                <a:sym typeface="+mn-ea"/>
              </a:rPr>
              <a:t>生产力</a:t>
            </a:r>
            <a:r>
              <a:rPr lang="zh-CN" altLang="en-US" sz="2800" b="1" kern="0" dirty="0">
                <a:solidFill>
                  <a:srgbClr val="C00000"/>
                </a:solidFill>
                <a:latin typeface="宋体" panose="02010600030101010101" pitchFamily="2" charset="-122"/>
                <a:ea typeface="宋体" pitchFamily="2" charset="-122"/>
                <a:sym typeface="+mn-ea"/>
              </a:rPr>
              <a:t>是</a:t>
            </a:r>
            <a:r>
              <a:rPr lang="zh-CN" altLang="en-US" sz="2800" b="1" kern="0" dirty="0">
                <a:solidFill>
                  <a:srgbClr val="000000"/>
                </a:solidFill>
                <a:latin typeface="宋体" panose="02010600030101010101" pitchFamily="2" charset="-122"/>
                <a:ea typeface="宋体" pitchFamily="2" charset="-122"/>
                <a:sym typeface="+mn-ea"/>
              </a:rPr>
              <a:t>人类在生产实践中形成的改造和影响自然以使其适合社会需要的物质力量。生产力具有客观现实性和社会历史性。</a:t>
            </a:r>
            <a:endParaRPr lang="en-US" altLang="zh-CN" sz="2800" b="1" kern="0" dirty="0">
              <a:solidFill>
                <a:srgbClr val="000000"/>
              </a:solidFill>
              <a:latin typeface="宋体" panose="02010600030101010101" pitchFamily="2" charset="-122"/>
              <a:ea typeface="宋体" pitchFamily="2" charset="-122"/>
              <a:sym typeface="+mn-ea"/>
            </a:endParaRPr>
          </a:p>
          <a:p>
            <a:pPr eaLnBrk="0" fontAlgn="base" hangingPunct="0">
              <a:spcBef>
                <a:spcPct val="0"/>
              </a:spcBef>
              <a:spcAft>
                <a:spcPct val="0"/>
              </a:spcAft>
              <a:defRPr/>
            </a:pPr>
            <a:r>
              <a:rPr lang="zh-CN" altLang="en-US" sz="2800" b="1" kern="0" dirty="0">
                <a:solidFill>
                  <a:srgbClr val="000000"/>
                </a:solidFill>
                <a:latin typeface="宋体" panose="02010600030101010101" pitchFamily="2" charset="-122"/>
                <a:ea typeface="宋体" pitchFamily="2" charset="-122"/>
                <a:sym typeface="+mn-ea"/>
              </a:rPr>
              <a:t>  生产力</a:t>
            </a:r>
            <a:r>
              <a:rPr lang="zh-CN" altLang="en-US" sz="2800" b="1" kern="0" dirty="0">
                <a:solidFill>
                  <a:srgbClr val="C00000"/>
                </a:solidFill>
                <a:latin typeface="宋体" panose="02010600030101010101" pitchFamily="2" charset="-122"/>
                <a:ea typeface="宋体" pitchFamily="2" charset="-122"/>
                <a:sym typeface="+mn-ea"/>
              </a:rPr>
              <a:t>基本要素包括</a:t>
            </a:r>
            <a:r>
              <a:rPr lang="zh-CN" altLang="en-US" sz="2800" b="1" kern="0" dirty="0">
                <a:solidFill>
                  <a:srgbClr val="000000"/>
                </a:solidFill>
                <a:latin typeface="宋体" panose="02010600030101010101" pitchFamily="2" charset="-122"/>
                <a:ea typeface="宋体" pitchFamily="2" charset="-122"/>
                <a:sym typeface="+mn-ea"/>
              </a:rPr>
              <a:t>：劳动资料、劳动对象和劳动者。其中，劳动资料是决定性因素，劳动者是最活跃的因素。</a:t>
            </a:r>
            <a:endParaRPr lang="en-US" altLang="zh-CN" sz="2800" b="1" kern="0" dirty="0">
              <a:solidFill>
                <a:srgbClr val="000000"/>
              </a:solidFill>
              <a:latin typeface="宋体" panose="02010600030101010101" pitchFamily="2" charset="-122"/>
              <a:ea typeface="宋体" pitchFamily="2" charset="-122"/>
              <a:sym typeface="+mn-ea"/>
            </a:endParaRPr>
          </a:p>
          <a:p>
            <a:pPr eaLnBrk="0" fontAlgn="base" hangingPunct="0">
              <a:spcBef>
                <a:spcPct val="0"/>
              </a:spcBef>
              <a:spcAft>
                <a:spcPct val="0"/>
              </a:spcAft>
              <a:defRPr/>
            </a:pPr>
            <a:r>
              <a:rPr lang="zh-CN" altLang="en-US" sz="2800" b="1" kern="0" dirty="0">
                <a:solidFill>
                  <a:srgbClr val="000000"/>
                </a:solidFill>
                <a:latin typeface="宋体" panose="02010600030101010101" pitchFamily="2" charset="-122"/>
                <a:ea typeface="宋体" pitchFamily="2" charset="-122"/>
                <a:sym typeface="+mn-ea"/>
              </a:rPr>
              <a:t> （</a:t>
            </a:r>
            <a:r>
              <a:rPr lang="en-US" altLang="zh-CN" sz="2800" b="1" kern="0" dirty="0">
                <a:solidFill>
                  <a:srgbClr val="000000"/>
                </a:solidFill>
                <a:latin typeface="宋体" panose="02010600030101010101" pitchFamily="2" charset="-122"/>
                <a:ea typeface="宋体" pitchFamily="2" charset="-122"/>
                <a:sym typeface="+mn-ea"/>
              </a:rPr>
              <a:t>2</a:t>
            </a:r>
            <a:r>
              <a:rPr lang="zh-CN" altLang="en-US" sz="2800" b="1" kern="0" dirty="0">
                <a:solidFill>
                  <a:srgbClr val="000000"/>
                </a:solidFill>
                <a:latin typeface="宋体" panose="02010600030101010101" pitchFamily="2" charset="-122"/>
                <a:ea typeface="宋体" pitchFamily="2" charset="-122"/>
                <a:sym typeface="+mn-ea"/>
              </a:rPr>
              <a:t>）生产关系  </a:t>
            </a:r>
            <a:endParaRPr lang="en-US" altLang="zh-CN" sz="2800" b="1" kern="0" dirty="0">
              <a:solidFill>
                <a:srgbClr val="000000"/>
              </a:solidFill>
              <a:latin typeface="宋体" panose="02010600030101010101" pitchFamily="2" charset="-122"/>
              <a:ea typeface="宋体" pitchFamily="2" charset="-122"/>
              <a:sym typeface="+mn-ea"/>
            </a:endParaRPr>
          </a:p>
          <a:p>
            <a:pPr eaLnBrk="0" fontAlgn="base" hangingPunct="0">
              <a:spcBef>
                <a:spcPct val="0"/>
              </a:spcBef>
              <a:spcAft>
                <a:spcPct val="0"/>
              </a:spcAft>
              <a:defRPr/>
            </a:pPr>
            <a:r>
              <a:rPr lang="zh-CN" altLang="en-US" sz="2800" b="1" kern="0" dirty="0">
                <a:solidFill>
                  <a:srgbClr val="000000"/>
                </a:solidFill>
                <a:latin typeface="宋体" panose="02010600030101010101" pitchFamily="2" charset="-122"/>
                <a:ea typeface="宋体" pitchFamily="2" charset="-122"/>
                <a:sym typeface="+mn-ea"/>
              </a:rPr>
              <a:t>  生产关系</a:t>
            </a:r>
            <a:r>
              <a:rPr lang="zh-CN" altLang="en-US" sz="2800" b="1" kern="0" dirty="0">
                <a:solidFill>
                  <a:srgbClr val="C00000"/>
                </a:solidFill>
                <a:latin typeface="宋体" panose="02010600030101010101" pitchFamily="2" charset="-122"/>
                <a:ea typeface="宋体" pitchFamily="2" charset="-122"/>
                <a:sym typeface="+mn-ea"/>
              </a:rPr>
              <a:t>是</a:t>
            </a:r>
            <a:r>
              <a:rPr lang="zh-CN" altLang="en-US" sz="2800" b="1" kern="0" dirty="0">
                <a:solidFill>
                  <a:srgbClr val="000000"/>
                </a:solidFill>
                <a:latin typeface="宋体" panose="02010600030101010101" pitchFamily="2" charset="-122"/>
                <a:ea typeface="宋体" pitchFamily="2" charset="-122"/>
                <a:sym typeface="+mn-ea"/>
              </a:rPr>
              <a:t>人们在物质生产过程中形成的不以人的意志为转移的经济关系。</a:t>
            </a:r>
            <a:endParaRPr lang="en-US" altLang="zh-CN" sz="2800" b="1" kern="0" dirty="0">
              <a:solidFill>
                <a:srgbClr val="000000"/>
              </a:solidFill>
              <a:latin typeface="宋体" panose="02010600030101010101" pitchFamily="2" charset="-122"/>
              <a:ea typeface="宋体" pitchFamily="2" charset="-122"/>
              <a:sym typeface="+mn-ea"/>
            </a:endParaRPr>
          </a:p>
          <a:p>
            <a:pPr eaLnBrk="0" fontAlgn="base" hangingPunct="0">
              <a:spcBef>
                <a:spcPct val="0"/>
              </a:spcBef>
              <a:spcAft>
                <a:spcPct val="0"/>
              </a:spcAft>
              <a:defRPr/>
            </a:pPr>
            <a:r>
              <a:rPr lang="zh-CN" altLang="en-US" sz="2800" b="1" kern="0" dirty="0">
                <a:solidFill>
                  <a:srgbClr val="000000"/>
                </a:solidFill>
                <a:latin typeface="宋体" panose="02010600030101010101" pitchFamily="2" charset="-122"/>
                <a:ea typeface="宋体" pitchFamily="2" charset="-122"/>
                <a:sym typeface="+mn-ea"/>
              </a:rPr>
              <a:t>  生产关系</a:t>
            </a:r>
            <a:r>
              <a:rPr lang="zh-CN" altLang="en-US" sz="2800" b="1" kern="0" dirty="0">
                <a:solidFill>
                  <a:srgbClr val="C00000"/>
                </a:solidFill>
                <a:latin typeface="宋体" panose="02010600030101010101" pitchFamily="2" charset="-122"/>
                <a:ea typeface="宋体" pitchFamily="2" charset="-122"/>
                <a:sym typeface="+mn-ea"/>
              </a:rPr>
              <a:t>包括：</a:t>
            </a:r>
            <a:r>
              <a:rPr lang="zh-CN" altLang="en-US" sz="2800" b="1" kern="0" dirty="0">
                <a:solidFill>
                  <a:srgbClr val="000000"/>
                </a:solidFill>
                <a:latin typeface="宋体" panose="02010600030101010101" pitchFamily="2" charset="-122"/>
                <a:ea typeface="宋体" pitchFamily="2" charset="-122"/>
                <a:sym typeface="+mn-ea"/>
              </a:rPr>
              <a:t>生产资料所有制、生产中人与人的关系和产品分配关系。生产资料所有制关系是最基本的、最具有决定意义的方面。</a:t>
            </a:r>
          </a:p>
        </p:txBody>
      </p:sp>
    </p:spTree>
    <p:extLst>
      <p:ext uri="{BB962C8B-B14F-4D97-AF65-F5344CB8AC3E}">
        <p14:creationId xmlns:p14="http://schemas.microsoft.com/office/powerpoint/2010/main" val="2749681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1" name="内容占位符 2"/>
          <p:cNvSpPr>
            <a:spLocks noGrp="1"/>
          </p:cNvSpPr>
          <p:nvPr>
            <p:ph idx="4294967295"/>
          </p:nvPr>
        </p:nvSpPr>
        <p:spPr>
          <a:xfrm>
            <a:off x="457200" y="620713"/>
            <a:ext cx="8229600" cy="5307012"/>
          </a:xfrm>
        </p:spPr>
        <p:txBody>
          <a:bodyPr/>
          <a:lstStyle/>
          <a:p>
            <a:pPr algn="just">
              <a:buFont typeface="Wingdings 2" pitchFamily="18" charset="2"/>
              <a:buNone/>
              <a:defRPr/>
            </a:pPr>
            <a:r>
              <a:rPr lang="zh-CN" altLang="en-US" sz="3600" dirty="0" smtClean="0">
                <a:solidFill>
                  <a:schemeClr val="tx2"/>
                </a:solidFill>
                <a:latin typeface="+mj-ea"/>
                <a:ea typeface="+mj-ea"/>
              </a:rPr>
              <a:t> </a:t>
            </a:r>
            <a:r>
              <a:rPr lang="zh-CN" altLang="en-US" dirty="0" smtClean="0">
                <a:solidFill>
                  <a:schemeClr val="tx2"/>
                </a:solidFill>
                <a:latin typeface="+mj-ea"/>
                <a:ea typeface="+mj-ea"/>
              </a:rPr>
              <a:t> </a:t>
            </a:r>
            <a:r>
              <a:rPr lang="zh-CN" altLang="zh-CN" b="1" dirty="0" smtClean="0">
                <a:latin typeface="+mj-ea"/>
                <a:ea typeface="+mj-ea"/>
              </a:rPr>
              <a:t>2.马克思主义的三个组成部分</a:t>
            </a:r>
            <a:r>
              <a:rPr lang="zh-CN" altLang="zh-CN" b="1" dirty="0" smtClean="0">
                <a:solidFill>
                  <a:schemeClr val="accent2"/>
                </a:solidFill>
                <a:latin typeface="+mj-ea"/>
                <a:ea typeface="+mj-ea"/>
              </a:rPr>
              <a:t>P.2</a:t>
            </a:r>
            <a:endParaRPr lang="en-US" altLang="zh-CN" b="1" dirty="0" smtClean="0">
              <a:latin typeface="+mj-ea"/>
              <a:ea typeface="+mj-ea"/>
            </a:endParaRPr>
          </a:p>
          <a:p>
            <a:pPr algn="just">
              <a:buFont typeface="Wingdings 2" pitchFamily="18" charset="2"/>
              <a:buNone/>
              <a:defRPr/>
            </a:pPr>
            <a:r>
              <a:rPr lang="zh-CN" altLang="zh-CN" b="1" dirty="0" smtClean="0">
                <a:latin typeface="宋体" pitchFamily="2" charset="-122"/>
                <a:ea typeface="宋体" pitchFamily="2" charset="-122"/>
              </a:rPr>
              <a:t>    </a:t>
            </a:r>
            <a:endParaRPr lang="en-US" altLang="zh-CN" b="1" dirty="0" smtClean="0">
              <a:latin typeface="宋体" pitchFamily="2" charset="-122"/>
              <a:ea typeface="宋体" pitchFamily="2" charset="-122"/>
            </a:endParaRPr>
          </a:p>
          <a:p>
            <a:pPr algn="just">
              <a:buFont typeface="Wingdings 2" pitchFamily="18" charset="2"/>
              <a:buNone/>
              <a:defRPr/>
            </a:pPr>
            <a:r>
              <a:rPr lang="en-US" altLang="zh-CN" b="1" dirty="0">
                <a:latin typeface="宋体" pitchFamily="2" charset="-122"/>
                <a:ea typeface="宋体" pitchFamily="2" charset="-122"/>
              </a:rPr>
              <a:t>	</a:t>
            </a:r>
            <a:r>
              <a:rPr lang="en-US" altLang="zh-CN" b="1" dirty="0" smtClean="0">
                <a:latin typeface="宋体" pitchFamily="2" charset="-122"/>
                <a:ea typeface="宋体" pitchFamily="2" charset="-122"/>
              </a:rPr>
              <a:t>	</a:t>
            </a:r>
            <a:r>
              <a:rPr lang="zh-CN" altLang="zh-CN" b="1" dirty="0" smtClean="0">
                <a:latin typeface="宋体" pitchFamily="2" charset="-122"/>
                <a:ea typeface="宋体" pitchFamily="2" charset="-122"/>
              </a:rPr>
              <a:t>马克思主义的</a:t>
            </a:r>
            <a:r>
              <a:rPr lang="zh-CN" altLang="zh-CN" b="1" dirty="0" smtClean="0">
                <a:solidFill>
                  <a:srgbClr val="C00000"/>
                </a:solidFill>
                <a:latin typeface="宋体" pitchFamily="2" charset="-122"/>
                <a:ea typeface="宋体" pitchFamily="2" charset="-122"/>
              </a:rPr>
              <a:t>三个组成部分</a:t>
            </a:r>
            <a:r>
              <a:rPr lang="zh-CN" altLang="zh-CN" b="1" dirty="0" smtClean="0">
                <a:latin typeface="宋体" pitchFamily="2" charset="-122"/>
                <a:ea typeface="宋体" pitchFamily="2" charset="-122"/>
              </a:rPr>
              <a:t>：马克思主义哲学、马克思主义政治经济学和科学社会主义。</a:t>
            </a:r>
          </a:p>
        </p:txBody>
      </p:sp>
    </p:spTree>
    <p:extLst>
      <p:ext uri="{BB962C8B-B14F-4D97-AF65-F5344CB8AC3E}">
        <p14:creationId xmlns:p14="http://schemas.microsoft.com/office/powerpoint/2010/main" val="38334764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825" y="476250"/>
            <a:ext cx="8750300" cy="6002338"/>
          </a:xfrm>
          <a:prstGeom prst="rect">
            <a:avLst/>
          </a:prstGeom>
        </p:spPr>
        <p:txBody>
          <a:bodyPr>
            <a:spAutoFit/>
          </a:bodyPr>
          <a:lstStyle/>
          <a:p>
            <a:pPr eaLnBrk="0" fontAlgn="base" hangingPunct="0">
              <a:spcBef>
                <a:spcPct val="0"/>
              </a:spcBef>
              <a:spcAft>
                <a:spcPct val="0"/>
              </a:spcAft>
              <a:defRPr/>
            </a:pPr>
            <a:r>
              <a:rPr lang="zh-CN" altLang="en-US" sz="2400" b="1" kern="0" dirty="0">
                <a:solidFill>
                  <a:srgbClr val="000000"/>
                </a:solidFill>
                <a:latin typeface="宋体" panose="02010600030101010101" pitchFamily="2" charset="-122"/>
                <a:ea typeface="宋体" pitchFamily="2" charset="-122"/>
                <a:sym typeface="+mn-ea"/>
              </a:rPr>
              <a:t>（</a:t>
            </a:r>
            <a:r>
              <a:rPr lang="en-US" altLang="zh-CN" sz="2400" b="1" kern="0" dirty="0">
                <a:solidFill>
                  <a:srgbClr val="000000"/>
                </a:solidFill>
                <a:latin typeface="宋体" panose="02010600030101010101" pitchFamily="2" charset="-122"/>
                <a:ea typeface="宋体" pitchFamily="2" charset="-122"/>
                <a:sym typeface="+mn-ea"/>
              </a:rPr>
              <a:t>3</a:t>
            </a:r>
            <a:r>
              <a:rPr lang="zh-CN" altLang="en-US" sz="2400" b="1" kern="0" dirty="0">
                <a:solidFill>
                  <a:srgbClr val="000000"/>
                </a:solidFill>
                <a:latin typeface="宋体" panose="02010600030101010101" pitchFamily="2" charset="-122"/>
                <a:ea typeface="宋体" pitchFamily="2" charset="-122"/>
                <a:sym typeface="+mn-ea"/>
              </a:rPr>
              <a:t>）生产力和生产关系的</a:t>
            </a:r>
            <a:r>
              <a:rPr lang="zh-CN" altLang="en-US" sz="2400" b="1" kern="0" dirty="0">
                <a:solidFill>
                  <a:srgbClr val="C00000"/>
                </a:solidFill>
                <a:latin typeface="宋体" panose="02010600030101010101" pitchFamily="2" charset="-122"/>
                <a:ea typeface="宋体" pitchFamily="2" charset="-122"/>
                <a:sym typeface="+mn-ea"/>
              </a:rPr>
              <a:t>辨证关系</a:t>
            </a:r>
            <a:r>
              <a:rPr lang="en-US" altLang="zh-CN" sz="2400" b="1" kern="0" dirty="0">
                <a:solidFill>
                  <a:srgbClr val="C00000"/>
                </a:solidFill>
                <a:latin typeface="宋体" panose="02010600030101010101" pitchFamily="2" charset="-122"/>
                <a:ea typeface="宋体" pitchFamily="2" charset="-122"/>
                <a:sym typeface="+mn-ea"/>
              </a:rPr>
              <a:t>    </a:t>
            </a:r>
          </a:p>
          <a:p>
            <a:pPr eaLnBrk="0" fontAlgn="base" hangingPunct="0">
              <a:spcBef>
                <a:spcPct val="0"/>
              </a:spcBef>
              <a:spcAft>
                <a:spcPct val="0"/>
              </a:spcAft>
              <a:defRPr/>
            </a:pPr>
            <a:r>
              <a:rPr lang="zh-CN" altLang="en-US" sz="2400" b="1" kern="0" dirty="0">
                <a:solidFill>
                  <a:srgbClr val="000000"/>
                </a:solidFill>
                <a:latin typeface="宋体" panose="02010600030101010101" pitchFamily="2" charset="-122"/>
                <a:ea typeface="宋体" pitchFamily="2" charset="-122"/>
                <a:sym typeface="+mn-ea"/>
              </a:rPr>
              <a:t>第一、生产力</a:t>
            </a:r>
            <a:r>
              <a:rPr lang="zh-CN" altLang="en-US" sz="2400" b="1" kern="0" dirty="0">
                <a:solidFill>
                  <a:srgbClr val="C00000"/>
                </a:solidFill>
                <a:latin typeface="宋体" panose="02010600030101010101" pitchFamily="2" charset="-122"/>
                <a:ea typeface="宋体" pitchFamily="2" charset="-122"/>
                <a:sym typeface="+mn-ea"/>
              </a:rPr>
              <a:t>决定</a:t>
            </a:r>
            <a:r>
              <a:rPr lang="zh-CN" altLang="en-US" sz="2400" b="1" kern="0" dirty="0">
                <a:solidFill>
                  <a:srgbClr val="000000"/>
                </a:solidFill>
                <a:latin typeface="宋体" panose="02010600030101010101" pitchFamily="2" charset="-122"/>
                <a:ea typeface="宋体" pitchFamily="2" charset="-122"/>
                <a:sym typeface="+mn-ea"/>
              </a:rPr>
              <a:t>生产关系，</a:t>
            </a:r>
            <a:endParaRPr lang="en-US" altLang="zh-CN" sz="2400" b="1" kern="0" dirty="0">
              <a:solidFill>
                <a:srgbClr val="000000"/>
              </a:solidFill>
              <a:latin typeface="宋体" panose="02010600030101010101" pitchFamily="2" charset="-122"/>
              <a:ea typeface="宋体" pitchFamily="2" charset="-122"/>
              <a:sym typeface="+mn-ea"/>
            </a:endParaRPr>
          </a:p>
          <a:p>
            <a:pPr eaLnBrk="0" fontAlgn="base" hangingPunct="0">
              <a:spcBef>
                <a:spcPct val="0"/>
              </a:spcBef>
              <a:spcAft>
                <a:spcPct val="0"/>
              </a:spcAft>
              <a:defRPr/>
            </a:pPr>
            <a:r>
              <a:rPr lang="zh-CN" altLang="en-US" sz="2400" b="1" kern="0" dirty="0">
                <a:solidFill>
                  <a:srgbClr val="000000"/>
                </a:solidFill>
                <a:latin typeface="宋体" panose="02010600030101010101" pitchFamily="2" charset="-122"/>
                <a:ea typeface="宋体" pitchFamily="2" charset="-122"/>
                <a:sym typeface="+mn-ea"/>
              </a:rPr>
              <a:t>  ①生产力状况决定着生产关系的性质；</a:t>
            </a:r>
            <a:endParaRPr lang="en-US" altLang="zh-CN" sz="2400" b="1" kern="0" dirty="0">
              <a:solidFill>
                <a:srgbClr val="000000"/>
              </a:solidFill>
              <a:latin typeface="宋体" panose="02010600030101010101" pitchFamily="2" charset="-122"/>
              <a:ea typeface="宋体" pitchFamily="2" charset="-122"/>
              <a:sym typeface="+mn-ea"/>
            </a:endParaRPr>
          </a:p>
          <a:p>
            <a:pPr eaLnBrk="0" fontAlgn="base" hangingPunct="0">
              <a:spcBef>
                <a:spcPct val="0"/>
              </a:spcBef>
              <a:spcAft>
                <a:spcPct val="0"/>
              </a:spcAft>
              <a:defRPr/>
            </a:pPr>
            <a:r>
              <a:rPr lang="zh-CN" altLang="en-US" sz="2400" b="1" kern="0" dirty="0">
                <a:solidFill>
                  <a:srgbClr val="000000"/>
                </a:solidFill>
                <a:latin typeface="宋体" panose="02010600030101010101" pitchFamily="2" charset="-122"/>
                <a:ea typeface="宋体" pitchFamily="2" charset="-122"/>
                <a:sym typeface="+mn-ea"/>
              </a:rPr>
              <a:t>  ②生产力的发展决定生产关系的变化。而生产关系又反作用于生产力。</a:t>
            </a:r>
            <a:endParaRPr lang="en-US" altLang="zh-CN" sz="2400" b="1" kern="0" dirty="0">
              <a:solidFill>
                <a:srgbClr val="000000"/>
              </a:solidFill>
              <a:latin typeface="宋体" panose="02010600030101010101" pitchFamily="2" charset="-122"/>
              <a:ea typeface="宋体" pitchFamily="2" charset="-122"/>
              <a:sym typeface="+mn-ea"/>
            </a:endParaRPr>
          </a:p>
          <a:p>
            <a:pPr eaLnBrk="0" fontAlgn="base" hangingPunct="0">
              <a:spcBef>
                <a:spcPct val="0"/>
              </a:spcBef>
              <a:spcAft>
                <a:spcPct val="0"/>
              </a:spcAft>
              <a:defRPr/>
            </a:pPr>
            <a:r>
              <a:rPr lang="zh-CN" altLang="en-US" sz="2400" b="1" kern="0" dirty="0">
                <a:solidFill>
                  <a:srgbClr val="000000"/>
                </a:solidFill>
                <a:latin typeface="宋体" panose="02010600030101010101" pitchFamily="2" charset="-122"/>
                <a:ea typeface="宋体" pitchFamily="2" charset="-122"/>
                <a:sym typeface="+mn-ea"/>
              </a:rPr>
              <a:t>第二、生产关系对生产力具有能动的</a:t>
            </a:r>
            <a:r>
              <a:rPr lang="zh-CN" altLang="en-US" sz="2400" b="1" kern="0" dirty="0">
                <a:solidFill>
                  <a:srgbClr val="C00000"/>
                </a:solidFill>
                <a:latin typeface="宋体" panose="02010600030101010101" pitchFamily="2" charset="-122"/>
                <a:ea typeface="宋体" pitchFamily="2" charset="-122"/>
                <a:sym typeface="+mn-ea"/>
              </a:rPr>
              <a:t>反作用</a:t>
            </a:r>
            <a:r>
              <a:rPr lang="zh-CN" altLang="en-US" sz="2400" b="1" kern="0" dirty="0">
                <a:solidFill>
                  <a:srgbClr val="000000"/>
                </a:solidFill>
                <a:latin typeface="宋体" panose="02010600030101010101" pitchFamily="2" charset="-122"/>
                <a:ea typeface="宋体" pitchFamily="2" charset="-122"/>
                <a:sym typeface="+mn-ea"/>
              </a:rPr>
              <a:t>。</a:t>
            </a:r>
            <a:endParaRPr lang="en-US" altLang="zh-CN" sz="2400" b="1" kern="0" dirty="0">
              <a:solidFill>
                <a:srgbClr val="000000"/>
              </a:solidFill>
              <a:latin typeface="宋体" panose="02010600030101010101" pitchFamily="2" charset="-122"/>
              <a:ea typeface="宋体" pitchFamily="2" charset="-122"/>
              <a:sym typeface="+mn-ea"/>
            </a:endParaRPr>
          </a:p>
          <a:p>
            <a:pPr eaLnBrk="0" fontAlgn="base" hangingPunct="0">
              <a:spcBef>
                <a:spcPct val="0"/>
              </a:spcBef>
              <a:spcAft>
                <a:spcPct val="0"/>
              </a:spcAft>
              <a:defRPr/>
            </a:pPr>
            <a:r>
              <a:rPr lang="zh-CN" altLang="en-US" sz="2400" b="1" kern="0" dirty="0">
                <a:solidFill>
                  <a:srgbClr val="000000"/>
                </a:solidFill>
                <a:latin typeface="宋体" panose="02010600030101010101" pitchFamily="2" charset="-122"/>
                <a:ea typeface="宋体" pitchFamily="2" charset="-122"/>
                <a:sym typeface="+mn-ea"/>
              </a:rPr>
              <a:t>  ①当生产关系适合生产力发展的客观要求时，对生产力的发展起推动作用；</a:t>
            </a:r>
            <a:endParaRPr lang="en-US" altLang="zh-CN" sz="2400" b="1" kern="0" dirty="0">
              <a:solidFill>
                <a:srgbClr val="000000"/>
              </a:solidFill>
              <a:latin typeface="宋体" panose="02010600030101010101" pitchFamily="2" charset="-122"/>
              <a:ea typeface="宋体" pitchFamily="2" charset="-122"/>
              <a:sym typeface="+mn-ea"/>
            </a:endParaRPr>
          </a:p>
          <a:p>
            <a:pPr eaLnBrk="0" fontAlgn="base" hangingPunct="0">
              <a:spcBef>
                <a:spcPct val="0"/>
              </a:spcBef>
              <a:spcAft>
                <a:spcPct val="0"/>
              </a:spcAft>
              <a:defRPr/>
            </a:pPr>
            <a:r>
              <a:rPr lang="zh-CN" altLang="en-US" sz="2400" b="1" kern="0" dirty="0">
                <a:solidFill>
                  <a:srgbClr val="000000"/>
                </a:solidFill>
                <a:latin typeface="宋体" panose="02010600030101010101" pitchFamily="2" charset="-122"/>
                <a:ea typeface="宋体" pitchFamily="2" charset="-122"/>
                <a:sym typeface="+mn-ea"/>
              </a:rPr>
              <a:t>  ②当生产关系不适合生产力发展的客观要求时，就会阻碍生产力的发展。</a:t>
            </a:r>
            <a:endParaRPr lang="en-US" altLang="zh-CN" sz="2400" b="1" kern="0" dirty="0">
              <a:solidFill>
                <a:srgbClr val="000000"/>
              </a:solidFill>
              <a:latin typeface="宋体" panose="02010600030101010101" pitchFamily="2" charset="-122"/>
              <a:ea typeface="宋体" pitchFamily="2" charset="-122"/>
              <a:sym typeface="+mn-ea"/>
            </a:endParaRPr>
          </a:p>
          <a:p>
            <a:pPr eaLnBrk="0" fontAlgn="base" hangingPunct="0">
              <a:spcBef>
                <a:spcPct val="0"/>
              </a:spcBef>
              <a:spcAft>
                <a:spcPct val="0"/>
              </a:spcAft>
              <a:defRPr/>
            </a:pPr>
            <a:r>
              <a:rPr lang="zh-CN" altLang="en-US" sz="2400" b="1" kern="0" dirty="0">
                <a:solidFill>
                  <a:srgbClr val="000000"/>
                </a:solidFill>
                <a:latin typeface="宋体" panose="02010600030101010101" pitchFamily="2" charset="-122"/>
                <a:ea typeface="宋体" pitchFamily="2" charset="-122"/>
                <a:sym typeface="+mn-ea"/>
              </a:rPr>
              <a:t>第三、生产力与生产关系</a:t>
            </a:r>
            <a:r>
              <a:rPr lang="zh-CN" altLang="en-US" sz="2400" b="1" kern="0" dirty="0">
                <a:solidFill>
                  <a:srgbClr val="C00000"/>
                </a:solidFill>
                <a:latin typeface="宋体" panose="02010600030101010101" pitchFamily="2" charset="-122"/>
                <a:ea typeface="宋体" pitchFamily="2" charset="-122"/>
                <a:sym typeface="+mn-ea"/>
              </a:rPr>
              <a:t>相互作用</a:t>
            </a:r>
            <a:r>
              <a:rPr lang="zh-CN" altLang="en-US" sz="2400" b="1" kern="0" dirty="0">
                <a:solidFill>
                  <a:srgbClr val="000000"/>
                </a:solidFill>
                <a:latin typeface="宋体" panose="02010600030101010101" pitchFamily="2" charset="-122"/>
                <a:ea typeface="宋体" pitchFamily="2" charset="-122"/>
                <a:sym typeface="+mn-ea"/>
              </a:rPr>
              <a:t>是一个过程，表现为：</a:t>
            </a:r>
            <a:endParaRPr lang="en-US" altLang="zh-CN" sz="2400" b="1" kern="0" dirty="0">
              <a:solidFill>
                <a:srgbClr val="000000"/>
              </a:solidFill>
              <a:latin typeface="宋体" panose="02010600030101010101" pitchFamily="2" charset="-122"/>
              <a:ea typeface="宋体" pitchFamily="2" charset="-122"/>
              <a:sym typeface="+mn-ea"/>
            </a:endParaRPr>
          </a:p>
          <a:p>
            <a:pPr eaLnBrk="0" fontAlgn="base" hangingPunct="0">
              <a:spcBef>
                <a:spcPct val="0"/>
              </a:spcBef>
              <a:spcAft>
                <a:spcPct val="0"/>
              </a:spcAft>
              <a:defRPr/>
            </a:pPr>
            <a:r>
              <a:rPr lang="zh-CN" altLang="en-US" sz="2400" b="1" kern="0" dirty="0">
                <a:solidFill>
                  <a:srgbClr val="000000"/>
                </a:solidFill>
                <a:latin typeface="宋体" panose="02010600030101010101" pitchFamily="2" charset="-122"/>
                <a:ea typeface="宋体" pitchFamily="2" charset="-122"/>
                <a:sym typeface="+mn-ea"/>
              </a:rPr>
              <a:t>  生产关系对于生产力总是从基本相适合到基本不相适合，再到新的基础上的基本相适合；生产关系也总是从相对稳定到新旧更替，再到相对稳定。生产力和生产关系的这种矛盾运动循环往复，不断推动社会发展，进而推动整个社会逐步走向高级阶段。</a:t>
            </a:r>
          </a:p>
        </p:txBody>
      </p:sp>
    </p:spTree>
    <p:extLst>
      <p:ext uri="{BB962C8B-B14F-4D97-AF65-F5344CB8AC3E}">
        <p14:creationId xmlns:p14="http://schemas.microsoft.com/office/powerpoint/2010/main" val="9851107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0513" y="539750"/>
            <a:ext cx="6334125" cy="585788"/>
          </a:xfrm>
          <a:prstGeom prst="rect">
            <a:avLst/>
          </a:prstGeom>
        </p:spPr>
        <p:txBody>
          <a:bodyPr wrap="none">
            <a:spAutoFit/>
          </a:bodyPr>
          <a:lstStyle/>
          <a:p>
            <a:pPr eaLnBrk="0" fontAlgn="base" hangingPunct="0">
              <a:spcBef>
                <a:spcPct val="0"/>
              </a:spcBef>
              <a:spcAft>
                <a:spcPct val="0"/>
              </a:spcAft>
              <a:defRPr/>
            </a:pPr>
            <a:r>
              <a:rPr lang="en-US" altLang="zh-CN" sz="3200" b="1" kern="0" dirty="0">
                <a:solidFill>
                  <a:srgbClr val="000000"/>
                </a:solidFill>
                <a:latin typeface="微软雅黑"/>
                <a:ea typeface="微软雅黑"/>
                <a:cs typeface="宋体" panose="02010600030101010101" pitchFamily="2" charset="-122"/>
                <a:sym typeface="+mn-ea"/>
              </a:rPr>
              <a:t>3.</a:t>
            </a:r>
            <a:r>
              <a:rPr lang="zh-CN" altLang="en-US" sz="3200" b="1" kern="0" dirty="0">
                <a:solidFill>
                  <a:srgbClr val="000000"/>
                </a:solidFill>
                <a:latin typeface="微软雅黑"/>
                <a:ea typeface="微软雅黑"/>
                <a:cs typeface="宋体" panose="02010600030101010101" pitchFamily="2" charset="-122"/>
                <a:sym typeface="+mn-ea"/>
              </a:rPr>
              <a:t>经济基础与上层建筑</a:t>
            </a:r>
            <a:r>
              <a:rPr lang="en-US" altLang="zh-CN" sz="3200" b="1" kern="0" dirty="0">
                <a:solidFill>
                  <a:srgbClr val="C47546"/>
                </a:solidFill>
                <a:latin typeface="微软雅黑"/>
                <a:ea typeface="微软雅黑"/>
                <a:cs typeface="宋体" panose="02010600030101010101" pitchFamily="2" charset="-122"/>
                <a:sym typeface="+mn-ea"/>
              </a:rPr>
              <a:t>P.121-125</a:t>
            </a:r>
          </a:p>
        </p:txBody>
      </p:sp>
      <p:sp>
        <p:nvSpPr>
          <p:cNvPr id="3" name="矩形 2"/>
          <p:cNvSpPr/>
          <p:nvPr/>
        </p:nvSpPr>
        <p:spPr>
          <a:xfrm>
            <a:off x="125413" y="1484313"/>
            <a:ext cx="8694737" cy="5264150"/>
          </a:xfrm>
          <a:prstGeom prst="rect">
            <a:avLst/>
          </a:prstGeom>
        </p:spPr>
        <p:txBody>
          <a:bodyPr>
            <a:spAutoFit/>
          </a:bodyPr>
          <a:lstStyle/>
          <a:p>
            <a:pPr algn="just" eaLnBrk="0" fontAlgn="base" hangingPunct="0">
              <a:spcBef>
                <a:spcPct val="0"/>
              </a:spcBef>
              <a:spcAft>
                <a:spcPct val="0"/>
              </a:spcAft>
              <a:defRPr/>
            </a:pPr>
            <a:r>
              <a:rPr lang="en-US" altLang="zh-CN" sz="2800" kern="0" dirty="0">
                <a:solidFill>
                  <a:srgbClr val="FF0000"/>
                </a:solidFill>
                <a:latin typeface="微软雅黑"/>
                <a:ea typeface="微软雅黑"/>
                <a:sym typeface="+mn-ea"/>
              </a:rPr>
              <a:t>   </a:t>
            </a:r>
            <a:r>
              <a:rPr lang="en-US" altLang="zh-CN" sz="2800" b="1" kern="0" dirty="0">
                <a:solidFill>
                  <a:srgbClr val="000000"/>
                </a:solidFill>
                <a:latin typeface="宋体" panose="02010600030101010101" pitchFamily="2" charset="-122"/>
                <a:ea typeface="宋体" pitchFamily="2" charset="-122"/>
                <a:cs typeface="宋体" panose="02010600030101010101" pitchFamily="2" charset="-122"/>
                <a:sym typeface="+mn-ea"/>
              </a:rPr>
              <a:t> </a:t>
            </a:r>
            <a:r>
              <a:rPr lang="zh-CN" altLang="en-US" sz="2800" b="1" kern="0" dirty="0">
                <a:solidFill>
                  <a:srgbClr val="C00000"/>
                </a:solidFill>
                <a:latin typeface="宋体" panose="02010600030101010101" pitchFamily="2" charset="-122"/>
                <a:ea typeface="宋体" pitchFamily="2" charset="-122"/>
                <a:cs typeface="宋体" panose="02010600030101010101" pitchFamily="2" charset="-122"/>
                <a:sym typeface="+mn-ea"/>
              </a:rPr>
              <a:t>经济基础是</a:t>
            </a:r>
            <a:r>
              <a:rPr lang="zh-CN" altLang="en-US" sz="2800" b="1" kern="0" dirty="0">
                <a:solidFill>
                  <a:srgbClr val="000000"/>
                </a:solidFill>
                <a:latin typeface="宋体" panose="02010600030101010101" pitchFamily="2" charset="-122"/>
                <a:ea typeface="宋体" pitchFamily="2" charset="-122"/>
                <a:cs typeface="宋体" panose="02010600030101010101" pitchFamily="2" charset="-122"/>
                <a:sym typeface="+mn-ea"/>
              </a:rPr>
              <a:t>指由社会一定发展阶段的生产力所决定的</a:t>
            </a:r>
            <a:r>
              <a:rPr lang="zh-CN" altLang="en-US" sz="2800" b="1" kern="0" dirty="0">
                <a:solidFill>
                  <a:srgbClr val="C00000"/>
                </a:solidFill>
                <a:latin typeface="宋体" panose="02010600030101010101" pitchFamily="2" charset="-122"/>
                <a:ea typeface="宋体" pitchFamily="2" charset="-122"/>
                <a:cs typeface="宋体" panose="02010600030101010101" pitchFamily="2" charset="-122"/>
                <a:sym typeface="+mn-ea"/>
              </a:rPr>
              <a:t>生产关系的总和</a:t>
            </a:r>
            <a:r>
              <a:rPr lang="zh-CN" altLang="en-US" sz="2800" b="1" kern="0" dirty="0">
                <a:solidFill>
                  <a:srgbClr val="000000"/>
                </a:solidFill>
                <a:latin typeface="宋体" panose="02010600030101010101" pitchFamily="2" charset="-122"/>
                <a:ea typeface="宋体" pitchFamily="2" charset="-122"/>
                <a:cs typeface="宋体" panose="02010600030101010101" pitchFamily="2" charset="-122"/>
                <a:sym typeface="+mn-ea"/>
              </a:rPr>
              <a:t>。</a:t>
            </a:r>
            <a:endParaRPr lang="en-US" altLang="zh-CN" sz="2800" b="1" kern="0" dirty="0">
              <a:solidFill>
                <a:srgbClr val="000000"/>
              </a:solidFill>
              <a:latin typeface="宋体" panose="02010600030101010101" pitchFamily="2" charset="-122"/>
              <a:ea typeface="宋体" pitchFamily="2" charset="-122"/>
              <a:cs typeface="宋体" panose="02010600030101010101" pitchFamily="2" charset="-122"/>
              <a:sym typeface="+mn-ea"/>
            </a:endParaRPr>
          </a:p>
          <a:p>
            <a:pPr algn="just" eaLnBrk="0" fontAlgn="base" hangingPunct="0">
              <a:spcBef>
                <a:spcPct val="0"/>
              </a:spcBef>
              <a:spcAft>
                <a:spcPct val="0"/>
              </a:spcAft>
              <a:defRPr/>
            </a:pPr>
            <a:r>
              <a:rPr lang="en-US" altLang="zh-CN" sz="2800" b="1" kern="0" dirty="0">
                <a:solidFill>
                  <a:srgbClr val="000000"/>
                </a:solidFill>
                <a:latin typeface="宋体" panose="02010600030101010101" pitchFamily="2" charset="-122"/>
                <a:ea typeface="宋体" pitchFamily="2" charset="-122"/>
                <a:cs typeface="宋体" panose="02010600030101010101" pitchFamily="2" charset="-122"/>
                <a:sym typeface="+mn-ea"/>
              </a:rPr>
              <a:t>  </a:t>
            </a:r>
            <a:r>
              <a:rPr lang="zh-CN" altLang="en-US" sz="2800" b="1" kern="0" dirty="0">
                <a:solidFill>
                  <a:srgbClr val="C00000"/>
                </a:solidFill>
                <a:latin typeface="宋体" panose="02010600030101010101" pitchFamily="2" charset="-122"/>
                <a:ea typeface="宋体" pitchFamily="2" charset="-122"/>
                <a:cs typeface="宋体" panose="02010600030101010101" pitchFamily="2" charset="-122"/>
                <a:sym typeface="+mn-ea"/>
              </a:rPr>
              <a:t>上层建筑是</a:t>
            </a:r>
            <a:r>
              <a:rPr lang="zh-CN" altLang="en-US" sz="2800" b="1" kern="0" dirty="0">
                <a:solidFill>
                  <a:srgbClr val="000000"/>
                </a:solidFill>
                <a:latin typeface="宋体" panose="02010600030101010101" pitchFamily="2" charset="-122"/>
                <a:ea typeface="宋体" pitchFamily="2" charset="-122"/>
                <a:cs typeface="宋体" panose="02010600030101010101" pitchFamily="2" charset="-122"/>
                <a:sym typeface="+mn-ea"/>
              </a:rPr>
              <a:t>建立在一定经济基础之上的</a:t>
            </a:r>
            <a:r>
              <a:rPr lang="zh-CN" altLang="en-US" sz="2800" b="1" kern="0" dirty="0">
                <a:solidFill>
                  <a:srgbClr val="C00000"/>
                </a:solidFill>
                <a:latin typeface="宋体" panose="02010600030101010101" pitchFamily="2" charset="-122"/>
                <a:ea typeface="宋体" pitchFamily="2" charset="-122"/>
                <a:cs typeface="宋体" panose="02010600030101010101" pitchFamily="2" charset="-122"/>
                <a:sym typeface="+mn-ea"/>
              </a:rPr>
              <a:t>意识形态</a:t>
            </a:r>
            <a:r>
              <a:rPr lang="zh-CN" altLang="en-US" sz="2800" b="1" kern="0" dirty="0">
                <a:solidFill>
                  <a:srgbClr val="000000"/>
                </a:solidFill>
                <a:latin typeface="宋体" panose="02010600030101010101" pitchFamily="2" charset="-122"/>
                <a:ea typeface="宋体" pitchFamily="2" charset="-122"/>
                <a:cs typeface="宋体" panose="02010600030101010101" pitchFamily="2" charset="-122"/>
                <a:sym typeface="+mn-ea"/>
              </a:rPr>
              <a:t>以及与之</a:t>
            </a:r>
            <a:r>
              <a:rPr lang="zh-CN" altLang="en-US" sz="2800" b="1" kern="0" dirty="0">
                <a:solidFill>
                  <a:srgbClr val="C00000"/>
                </a:solidFill>
                <a:latin typeface="宋体" panose="02010600030101010101" pitchFamily="2" charset="-122"/>
                <a:ea typeface="宋体" pitchFamily="2" charset="-122"/>
                <a:cs typeface="宋体" panose="02010600030101010101" pitchFamily="2" charset="-122"/>
                <a:sym typeface="+mn-ea"/>
              </a:rPr>
              <a:t>相应的制度、组织和设施</a:t>
            </a:r>
            <a:r>
              <a:rPr lang="zh-CN" altLang="en-US" sz="2800" b="1" kern="0" dirty="0">
                <a:solidFill>
                  <a:srgbClr val="000000"/>
                </a:solidFill>
                <a:latin typeface="宋体" panose="02010600030101010101" pitchFamily="2" charset="-122"/>
                <a:ea typeface="宋体" pitchFamily="2" charset="-122"/>
                <a:cs typeface="宋体" panose="02010600030101010101" pitchFamily="2" charset="-122"/>
                <a:sym typeface="+mn-ea"/>
              </a:rPr>
              <a:t>。</a:t>
            </a:r>
            <a:endParaRPr lang="en-US" altLang="zh-CN" sz="2800" b="1" kern="0" dirty="0">
              <a:solidFill>
                <a:srgbClr val="000000"/>
              </a:solidFill>
              <a:latin typeface="宋体" panose="02010600030101010101" pitchFamily="2" charset="-122"/>
              <a:ea typeface="宋体" pitchFamily="2" charset="-122"/>
              <a:cs typeface="宋体" panose="02010600030101010101" pitchFamily="2" charset="-122"/>
              <a:sym typeface="+mn-ea"/>
            </a:endParaRPr>
          </a:p>
          <a:p>
            <a:pPr algn="just" eaLnBrk="0" fontAlgn="base" hangingPunct="0">
              <a:spcBef>
                <a:spcPct val="0"/>
              </a:spcBef>
              <a:spcAft>
                <a:spcPct val="0"/>
              </a:spcAft>
              <a:defRPr/>
            </a:pPr>
            <a:r>
              <a:rPr lang="zh-CN" altLang="en-US" sz="2800" b="1" dirty="0">
                <a:solidFill>
                  <a:srgbClr val="000000"/>
                </a:solidFill>
                <a:latin typeface="宋体" panose="02010600030101010101" pitchFamily="2" charset="-122"/>
                <a:ea typeface="宋体" pitchFamily="2" charset="-122"/>
                <a:cs typeface="宋体" panose="02010600030101010101" pitchFamily="2" charset="-122"/>
                <a:sym typeface="+mn-ea"/>
              </a:rPr>
              <a:t>  经济基础与上层建筑是</a:t>
            </a:r>
            <a:r>
              <a:rPr lang="zh-CN" altLang="en-US" sz="2800" b="1" dirty="0">
                <a:solidFill>
                  <a:srgbClr val="C00000"/>
                </a:solidFill>
                <a:latin typeface="宋体" panose="02010600030101010101" pitchFamily="2" charset="-122"/>
                <a:ea typeface="宋体" pitchFamily="2" charset="-122"/>
                <a:cs typeface="宋体" panose="02010600030101010101" pitchFamily="2" charset="-122"/>
                <a:sym typeface="+mn-ea"/>
              </a:rPr>
              <a:t>辨证统一</a:t>
            </a:r>
            <a:r>
              <a:rPr lang="zh-CN" altLang="en-US" sz="2800" b="1" dirty="0">
                <a:solidFill>
                  <a:srgbClr val="000000"/>
                </a:solidFill>
                <a:latin typeface="宋体" panose="02010600030101010101" pitchFamily="2" charset="-122"/>
                <a:ea typeface="宋体" pitchFamily="2" charset="-122"/>
                <a:cs typeface="宋体" panose="02010600030101010101" pitchFamily="2" charset="-122"/>
                <a:sym typeface="+mn-ea"/>
              </a:rPr>
              <a:t>的。上层建筑一定要适合经济基础状况的</a:t>
            </a:r>
            <a:r>
              <a:rPr lang="zh-CN" altLang="en-US" sz="2800" b="1" dirty="0">
                <a:solidFill>
                  <a:srgbClr val="C00000"/>
                </a:solidFill>
                <a:latin typeface="宋体" panose="02010600030101010101" pitchFamily="2" charset="-122"/>
                <a:ea typeface="宋体" pitchFamily="2" charset="-122"/>
                <a:cs typeface="宋体" panose="02010600030101010101" pitchFamily="2" charset="-122"/>
                <a:sym typeface="+mn-ea"/>
              </a:rPr>
              <a:t>规律表现为四个方面</a:t>
            </a:r>
            <a:r>
              <a:rPr lang="zh-CN" altLang="en-US" sz="2800" b="1" dirty="0">
                <a:solidFill>
                  <a:srgbClr val="000000"/>
                </a:solidFill>
                <a:latin typeface="宋体" panose="02010600030101010101" pitchFamily="2" charset="-122"/>
                <a:ea typeface="宋体" pitchFamily="2" charset="-122"/>
                <a:cs typeface="宋体" panose="02010600030101010101" pitchFamily="2" charset="-122"/>
                <a:sym typeface="+mn-ea"/>
              </a:rPr>
              <a:t>：</a:t>
            </a:r>
            <a:endParaRPr lang="en-US" altLang="zh-CN" sz="2800" b="1" dirty="0">
              <a:solidFill>
                <a:srgbClr val="000000"/>
              </a:solidFill>
              <a:latin typeface="宋体" panose="02010600030101010101" pitchFamily="2" charset="-122"/>
              <a:ea typeface="宋体" pitchFamily="2" charset="-122"/>
              <a:cs typeface="宋体" panose="02010600030101010101" pitchFamily="2" charset="-122"/>
              <a:sym typeface="+mn-ea"/>
            </a:endParaRPr>
          </a:p>
          <a:p>
            <a:pPr algn="just" eaLnBrk="0" fontAlgn="base" hangingPunct="0">
              <a:spcBef>
                <a:spcPct val="0"/>
              </a:spcBef>
              <a:spcAft>
                <a:spcPct val="0"/>
              </a:spcAft>
              <a:defRPr/>
            </a:pPr>
            <a:r>
              <a:rPr lang="zh-CN" altLang="en-US" sz="2800" b="1" dirty="0">
                <a:solidFill>
                  <a:srgbClr val="000000"/>
                </a:solidFill>
                <a:latin typeface="宋体" panose="02010600030101010101" pitchFamily="2" charset="-122"/>
                <a:ea typeface="宋体" pitchFamily="2" charset="-122"/>
                <a:cs typeface="宋体" panose="02010600030101010101" pitchFamily="2" charset="-122"/>
                <a:sym typeface="+mn-ea"/>
              </a:rPr>
              <a:t>  首先，经济基础决定上层建筑。</a:t>
            </a:r>
            <a:endParaRPr lang="en-US" altLang="zh-CN" sz="2800" b="1" dirty="0">
              <a:solidFill>
                <a:srgbClr val="000000"/>
              </a:solidFill>
              <a:latin typeface="宋体" panose="02010600030101010101" pitchFamily="2" charset="-122"/>
              <a:ea typeface="宋体" pitchFamily="2" charset="-122"/>
              <a:cs typeface="宋体" panose="02010600030101010101" pitchFamily="2" charset="-122"/>
              <a:sym typeface="+mn-ea"/>
            </a:endParaRPr>
          </a:p>
          <a:p>
            <a:pPr algn="just" eaLnBrk="0" fontAlgn="base" hangingPunct="0">
              <a:spcBef>
                <a:spcPct val="0"/>
              </a:spcBef>
              <a:spcAft>
                <a:spcPct val="0"/>
              </a:spcAft>
              <a:defRPr/>
            </a:pPr>
            <a:r>
              <a:rPr lang="zh-CN" altLang="en-US" sz="2800" b="1" dirty="0">
                <a:solidFill>
                  <a:srgbClr val="000000"/>
                </a:solidFill>
                <a:latin typeface="宋体" panose="02010600030101010101" pitchFamily="2" charset="-122"/>
                <a:ea typeface="宋体" pitchFamily="2" charset="-122"/>
                <a:cs typeface="宋体" panose="02010600030101010101" pitchFamily="2" charset="-122"/>
                <a:sym typeface="+mn-ea"/>
              </a:rPr>
              <a:t>  其次，上层建筑反作用于经济基础。</a:t>
            </a:r>
            <a:endParaRPr lang="en-US" altLang="zh-CN" sz="2800" b="1" dirty="0">
              <a:solidFill>
                <a:srgbClr val="000000"/>
              </a:solidFill>
              <a:latin typeface="宋体" panose="02010600030101010101" pitchFamily="2" charset="-122"/>
              <a:ea typeface="宋体" pitchFamily="2" charset="-122"/>
              <a:cs typeface="宋体" panose="02010600030101010101" pitchFamily="2" charset="-122"/>
              <a:sym typeface="+mn-ea"/>
            </a:endParaRPr>
          </a:p>
          <a:p>
            <a:pPr algn="just" eaLnBrk="0" fontAlgn="base" hangingPunct="0">
              <a:spcBef>
                <a:spcPct val="0"/>
              </a:spcBef>
              <a:spcAft>
                <a:spcPct val="0"/>
              </a:spcAft>
              <a:defRPr/>
            </a:pPr>
            <a:r>
              <a:rPr lang="zh-CN" altLang="en-US" sz="2800" b="1" dirty="0">
                <a:solidFill>
                  <a:srgbClr val="000000"/>
                </a:solidFill>
                <a:latin typeface="宋体" panose="02010600030101010101" pitchFamily="2" charset="-122"/>
                <a:ea typeface="宋体" pitchFamily="2" charset="-122"/>
                <a:cs typeface="宋体" panose="02010600030101010101" pitchFamily="2" charset="-122"/>
                <a:sym typeface="+mn-ea"/>
              </a:rPr>
              <a:t>  再次，经济基础与上层建筑相互作用构成二者的矛盾运动。</a:t>
            </a:r>
            <a:endParaRPr lang="en-US" altLang="zh-CN" sz="2800" b="1" dirty="0">
              <a:solidFill>
                <a:srgbClr val="000000"/>
              </a:solidFill>
              <a:latin typeface="宋体" panose="02010600030101010101" pitchFamily="2" charset="-122"/>
              <a:ea typeface="宋体" pitchFamily="2" charset="-122"/>
              <a:cs typeface="宋体" panose="02010600030101010101" pitchFamily="2" charset="-122"/>
              <a:sym typeface="+mn-ea"/>
            </a:endParaRPr>
          </a:p>
          <a:p>
            <a:pPr algn="just" eaLnBrk="0" fontAlgn="base" hangingPunct="0">
              <a:spcBef>
                <a:spcPct val="0"/>
              </a:spcBef>
              <a:spcAft>
                <a:spcPct val="0"/>
              </a:spcAft>
              <a:defRPr/>
            </a:pPr>
            <a:r>
              <a:rPr lang="zh-CN" altLang="en-US" sz="2800" b="1" dirty="0">
                <a:solidFill>
                  <a:srgbClr val="000000"/>
                </a:solidFill>
                <a:latin typeface="宋体" panose="02010600030101010101" pitchFamily="2" charset="-122"/>
                <a:ea typeface="宋体" pitchFamily="2" charset="-122"/>
                <a:cs typeface="宋体" panose="02010600030101010101" pitchFamily="2" charset="-122"/>
                <a:sym typeface="+mn-ea"/>
              </a:rPr>
              <a:t>  最后，经济基础与上层建筑之间的内在联系构成了上层建筑一定要适合经济基础状况的规律。</a:t>
            </a:r>
            <a:endParaRPr lang="en-US" altLang="zh-CN" sz="2400" dirty="0">
              <a:solidFill>
                <a:srgbClr val="000000"/>
              </a:solidFill>
              <a:latin typeface="微软雅黑"/>
              <a:ea typeface="微软雅黑"/>
              <a:sym typeface="+mn-ea"/>
            </a:endParaRPr>
          </a:p>
        </p:txBody>
      </p:sp>
    </p:spTree>
    <p:extLst>
      <p:ext uri="{BB962C8B-B14F-4D97-AF65-F5344CB8AC3E}">
        <p14:creationId xmlns:p14="http://schemas.microsoft.com/office/powerpoint/2010/main" val="5987293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188" y="476250"/>
            <a:ext cx="3343275" cy="585788"/>
          </a:xfrm>
          <a:prstGeom prst="rect">
            <a:avLst/>
          </a:prstGeom>
        </p:spPr>
        <p:txBody>
          <a:bodyPr wrap="none">
            <a:spAutoFit/>
          </a:bodyPr>
          <a:lstStyle/>
          <a:p>
            <a:pPr eaLnBrk="0" fontAlgn="base" hangingPunct="0">
              <a:spcBef>
                <a:spcPct val="0"/>
              </a:spcBef>
              <a:spcAft>
                <a:spcPct val="0"/>
              </a:spcAft>
              <a:defRPr/>
            </a:pPr>
            <a:r>
              <a:rPr lang="en-US" altLang="zh-CN" sz="3200" b="1" kern="0" dirty="0">
                <a:solidFill>
                  <a:srgbClr val="000000"/>
                </a:solidFill>
                <a:latin typeface="微软雅黑"/>
                <a:ea typeface="微软雅黑"/>
                <a:cs typeface="宋体" panose="02010600030101010101" pitchFamily="2" charset="-122"/>
                <a:sym typeface="+mn-ea"/>
              </a:rPr>
              <a:t>4.</a:t>
            </a:r>
            <a:r>
              <a:rPr lang="zh-CN" altLang="en-US" sz="3200" b="1" kern="0" dirty="0">
                <a:solidFill>
                  <a:srgbClr val="000000"/>
                </a:solidFill>
                <a:latin typeface="微软雅黑"/>
                <a:ea typeface="微软雅黑"/>
                <a:cs typeface="宋体" panose="02010600030101010101" pitchFamily="2" charset="-122"/>
                <a:sym typeface="+mn-ea"/>
              </a:rPr>
              <a:t>社会形态</a:t>
            </a:r>
            <a:r>
              <a:rPr lang="en-US" altLang="zh-CN" sz="3200" b="1" kern="0" dirty="0">
                <a:solidFill>
                  <a:srgbClr val="C47546"/>
                </a:solidFill>
                <a:latin typeface="微软雅黑"/>
                <a:ea typeface="微软雅黑"/>
                <a:cs typeface="宋体" panose="02010600030101010101" pitchFamily="2" charset="-122"/>
                <a:sym typeface="+mn-ea"/>
              </a:rPr>
              <a:t>P.125</a:t>
            </a:r>
          </a:p>
        </p:txBody>
      </p:sp>
      <p:sp>
        <p:nvSpPr>
          <p:cNvPr id="5" name="矩形 4"/>
          <p:cNvSpPr/>
          <p:nvPr/>
        </p:nvSpPr>
        <p:spPr>
          <a:xfrm>
            <a:off x="180975" y="1700213"/>
            <a:ext cx="8821738" cy="3540125"/>
          </a:xfrm>
          <a:prstGeom prst="rect">
            <a:avLst/>
          </a:prstGeom>
        </p:spPr>
        <p:txBody>
          <a:bodyPr>
            <a:spAutoFit/>
          </a:bodyPr>
          <a:lstStyle/>
          <a:p>
            <a:pPr algn="just" eaLnBrk="0" fontAlgn="base" hangingPunct="0">
              <a:spcBef>
                <a:spcPct val="0"/>
              </a:spcBef>
              <a:spcAft>
                <a:spcPct val="0"/>
              </a:spcAft>
              <a:defRPr/>
            </a:pPr>
            <a:r>
              <a:rPr lang="en-US" altLang="zh-CN" sz="3200" b="1" kern="0" dirty="0">
                <a:solidFill>
                  <a:srgbClr val="000000"/>
                </a:solidFill>
                <a:latin typeface="宋体" panose="02010600030101010101" pitchFamily="2" charset="-122"/>
                <a:ea typeface="宋体" pitchFamily="2" charset="-122"/>
                <a:sym typeface="+mn-ea"/>
              </a:rPr>
              <a:t>  </a:t>
            </a:r>
            <a:r>
              <a:rPr lang="zh-CN" altLang="en-US" sz="3200" b="1" kern="0" dirty="0">
                <a:solidFill>
                  <a:srgbClr val="000000"/>
                </a:solidFill>
                <a:latin typeface="宋体" panose="02010600030101010101" pitchFamily="2" charset="-122"/>
                <a:ea typeface="宋体" pitchFamily="2" charset="-122"/>
                <a:sym typeface="+mn-ea"/>
              </a:rPr>
              <a:t>社会形态</a:t>
            </a:r>
            <a:r>
              <a:rPr lang="zh-CN" altLang="en-US" sz="3200" b="1" kern="0" dirty="0">
                <a:solidFill>
                  <a:srgbClr val="C00000"/>
                </a:solidFill>
                <a:latin typeface="宋体" panose="02010600030101010101" pitchFamily="2" charset="-122"/>
                <a:ea typeface="宋体" pitchFamily="2" charset="-122"/>
                <a:sym typeface="+mn-ea"/>
              </a:rPr>
              <a:t>是</a:t>
            </a:r>
            <a:r>
              <a:rPr lang="zh-CN" altLang="en-US" sz="3200" b="1" kern="0" dirty="0">
                <a:solidFill>
                  <a:srgbClr val="000000"/>
                </a:solidFill>
                <a:latin typeface="宋体" panose="02010600030101010101" pitchFamily="2" charset="-122"/>
                <a:ea typeface="宋体" pitchFamily="2" charset="-122"/>
                <a:sym typeface="+mn-ea"/>
              </a:rPr>
              <a:t>关于社会运动的具体形式、发展阶段和不同质态的范畴，是同生产力发展一定阶段相适应的经济基础与上层建筑的统一体。</a:t>
            </a:r>
            <a:endParaRPr lang="en-US" altLang="zh-CN" sz="3200" b="1" kern="0" dirty="0">
              <a:solidFill>
                <a:srgbClr val="000000"/>
              </a:solidFill>
              <a:latin typeface="宋体" panose="02010600030101010101" pitchFamily="2" charset="-122"/>
              <a:ea typeface="宋体" pitchFamily="2" charset="-122"/>
              <a:sym typeface="+mn-ea"/>
            </a:endParaRPr>
          </a:p>
          <a:p>
            <a:pPr algn="just" eaLnBrk="0" fontAlgn="base" hangingPunct="0">
              <a:spcBef>
                <a:spcPct val="0"/>
              </a:spcBef>
              <a:spcAft>
                <a:spcPct val="0"/>
              </a:spcAft>
              <a:defRPr/>
            </a:pPr>
            <a:r>
              <a:rPr lang="en-US" altLang="zh-CN" sz="3200" b="1" kern="0" dirty="0">
                <a:solidFill>
                  <a:srgbClr val="000000"/>
                </a:solidFill>
                <a:latin typeface="宋体" panose="02010600030101010101" pitchFamily="2" charset="-122"/>
                <a:ea typeface="宋体" pitchFamily="2" charset="-122"/>
                <a:sym typeface="+mn-ea"/>
              </a:rPr>
              <a:t>  </a:t>
            </a:r>
            <a:r>
              <a:rPr lang="zh-CN" altLang="en-US" sz="3200" b="1" kern="0" dirty="0">
                <a:solidFill>
                  <a:srgbClr val="000000"/>
                </a:solidFill>
                <a:latin typeface="宋体" panose="02010600030101010101" pitchFamily="2" charset="-122"/>
                <a:ea typeface="宋体" pitchFamily="2" charset="-122"/>
                <a:sym typeface="+mn-ea"/>
              </a:rPr>
              <a:t>社会形态的更替</a:t>
            </a:r>
            <a:r>
              <a:rPr lang="zh-CN" altLang="en-US" sz="3200" b="1" kern="0" dirty="0">
                <a:solidFill>
                  <a:srgbClr val="C00000"/>
                </a:solidFill>
                <a:latin typeface="宋体" panose="02010600030101010101" pitchFamily="2" charset="-122"/>
                <a:ea typeface="宋体" pitchFamily="2" charset="-122"/>
                <a:sym typeface="+mn-ea"/>
              </a:rPr>
              <a:t>表现为</a:t>
            </a:r>
            <a:r>
              <a:rPr lang="zh-CN" altLang="en-US" sz="3200" b="1" kern="0" dirty="0">
                <a:solidFill>
                  <a:srgbClr val="000000"/>
                </a:solidFill>
                <a:latin typeface="宋体" panose="02010600030101010101" pitchFamily="2" charset="-122"/>
                <a:ea typeface="宋体" pitchFamily="2" charset="-122"/>
                <a:sym typeface="+mn-ea"/>
              </a:rPr>
              <a:t>：</a:t>
            </a:r>
            <a:r>
              <a:rPr lang="zh-CN" altLang="en-US" sz="3200" b="1" dirty="0">
                <a:solidFill>
                  <a:srgbClr val="C47546"/>
                </a:solidFill>
                <a:latin typeface="微软雅黑"/>
                <a:ea typeface="宋体" pitchFamily="2" charset="-122"/>
              </a:rPr>
              <a:t> ***</a:t>
            </a:r>
            <a:endParaRPr lang="en-US" altLang="zh-CN" sz="3200" b="1" kern="0" dirty="0">
              <a:solidFill>
                <a:srgbClr val="000000"/>
              </a:solidFill>
              <a:latin typeface="宋体" panose="02010600030101010101" pitchFamily="2" charset="-122"/>
              <a:ea typeface="宋体" pitchFamily="2" charset="-122"/>
              <a:sym typeface="+mn-ea"/>
            </a:endParaRPr>
          </a:p>
          <a:p>
            <a:pPr algn="just" eaLnBrk="0" fontAlgn="base" hangingPunct="0">
              <a:spcBef>
                <a:spcPct val="0"/>
              </a:spcBef>
              <a:spcAft>
                <a:spcPct val="0"/>
              </a:spcAft>
              <a:defRPr/>
            </a:pPr>
            <a:r>
              <a:rPr lang="en-US" altLang="zh-CN" sz="3200" b="1" kern="0" dirty="0">
                <a:solidFill>
                  <a:srgbClr val="000000"/>
                </a:solidFill>
                <a:latin typeface="宋体" panose="02010600030101010101" pitchFamily="2" charset="-122"/>
                <a:ea typeface="宋体" pitchFamily="2" charset="-122"/>
                <a:sym typeface="+mn-ea"/>
              </a:rPr>
              <a:t>  </a:t>
            </a:r>
            <a:r>
              <a:rPr lang="zh-CN" altLang="en-US" sz="3200" b="1" kern="0" dirty="0">
                <a:solidFill>
                  <a:srgbClr val="000000"/>
                </a:solidFill>
                <a:latin typeface="宋体" panose="02010600030101010101" pitchFamily="2" charset="-122"/>
                <a:ea typeface="宋体" pitchFamily="2" charset="-122"/>
                <a:sym typeface="+mn-ea"/>
              </a:rPr>
              <a:t>第一、统一性与多样性</a:t>
            </a:r>
            <a:endParaRPr lang="en-US" altLang="zh-CN" sz="3200" b="1" kern="0" dirty="0">
              <a:solidFill>
                <a:srgbClr val="000000"/>
              </a:solidFill>
              <a:latin typeface="宋体" panose="02010600030101010101" pitchFamily="2" charset="-122"/>
              <a:ea typeface="宋体" pitchFamily="2" charset="-122"/>
              <a:sym typeface="+mn-ea"/>
            </a:endParaRPr>
          </a:p>
          <a:p>
            <a:pPr algn="just" eaLnBrk="0" fontAlgn="base" hangingPunct="0">
              <a:spcBef>
                <a:spcPct val="0"/>
              </a:spcBef>
              <a:spcAft>
                <a:spcPct val="0"/>
              </a:spcAft>
              <a:defRPr/>
            </a:pPr>
            <a:r>
              <a:rPr lang="en-US" altLang="zh-CN" sz="3200" b="1" kern="0" dirty="0">
                <a:solidFill>
                  <a:srgbClr val="000000"/>
                </a:solidFill>
                <a:latin typeface="宋体" panose="02010600030101010101" pitchFamily="2" charset="-122"/>
                <a:ea typeface="宋体" pitchFamily="2" charset="-122"/>
                <a:sym typeface="+mn-ea"/>
              </a:rPr>
              <a:t>  </a:t>
            </a:r>
            <a:r>
              <a:rPr lang="zh-CN" altLang="en-US" sz="3200" b="1" kern="0" dirty="0">
                <a:solidFill>
                  <a:srgbClr val="000000"/>
                </a:solidFill>
                <a:latin typeface="宋体" panose="02010600030101010101" pitchFamily="2" charset="-122"/>
                <a:ea typeface="宋体" pitchFamily="2" charset="-122"/>
                <a:sym typeface="+mn-ea"/>
              </a:rPr>
              <a:t>第二、必然性与人们的历史选择性</a:t>
            </a:r>
            <a:endParaRPr lang="en-US" altLang="zh-CN" sz="3200" b="1" kern="0" dirty="0">
              <a:solidFill>
                <a:srgbClr val="000000"/>
              </a:solidFill>
              <a:latin typeface="宋体" panose="02010600030101010101" pitchFamily="2" charset="-122"/>
              <a:ea typeface="宋体" pitchFamily="2" charset="-122"/>
              <a:sym typeface="+mn-ea"/>
            </a:endParaRPr>
          </a:p>
          <a:p>
            <a:pPr algn="just" eaLnBrk="0" fontAlgn="base" hangingPunct="0">
              <a:spcBef>
                <a:spcPct val="0"/>
              </a:spcBef>
              <a:spcAft>
                <a:spcPct val="0"/>
              </a:spcAft>
              <a:defRPr/>
            </a:pPr>
            <a:r>
              <a:rPr lang="en-US" altLang="zh-CN" sz="3200" b="1" kern="0" dirty="0">
                <a:solidFill>
                  <a:srgbClr val="000000"/>
                </a:solidFill>
                <a:latin typeface="宋体" panose="02010600030101010101" pitchFamily="2" charset="-122"/>
                <a:ea typeface="宋体" pitchFamily="2" charset="-122"/>
                <a:sym typeface="+mn-ea"/>
              </a:rPr>
              <a:t>  </a:t>
            </a:r>
            <a:r>
              <a:rPr lang="zh-CN" altLang="en-US" sz="3200" b="1" kern="0" dirty="0">
                <a:solidFill>
                  <a:srgbClr val="000000"/>
                </a:solidFill>
                <a:latin typeface="宋体" panose="02010600030101010101" pitchFamily="2" charset="-122"/>
                <a:ea typeface="宋体" pitchFamily="2" charset="-122"/>
                <a:sym typeface="+mn-ea"/>
              </a:rPr>
              <a:t>第三、前进行与曲折性。</a:t>
            </a:r>
          </a:p>
        </p:txBody>
      </p:sp>
    </p:spTree>
    <p:extLst>
      <p:ext uri="{BB962C8B-B14F-4D97-AF65-F5344CB8AC3E}">
        <p14:creationId xmlns:p14="http://schemas.microsoft.com/office/powerpoint/2010/main" val="378375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7175" y="557213"/>
            <a:ext cx="5102225" cy="584200"/>
          </a:xfrm>
          <a:prstGeom prst="rect">
            <a:avLst/>
          </a:prstGeom>
        </p:spPr>
        <p:txBody>
          <a:bodyPr wrap="none">
            <a:spAutoFit/>
          </a:bodyPr>
          <a:lstStyle/>
          <a:p>
            <a:pPr algn="just" eaLnBrk="0" fontAlgn="base" hangingPunct="0">
              <a:spcBef>
                <a:spcPct val="0"/>
              </a:spcBef>
              <a:spcAft>
                <a:spcPct val="0"/>
              </a:spcAft>
              <a:defRPr/>
            </a:pPr>
            <a:r>
              <a:rPr lang="en-US" altLang="zh-CN" sz="3200" b="1" kern="0" dirty="0">
                <a:solidFill>
                  <a:srgbClr val="000000"/>
                </a:solidFill>
                <a:latin typeface="微软雅黑"/>
                <a:ea typeface="微软雅黑"/>
                <a:cs typeface="宋体" panose="02010600030101010101" pitchFamily="2" charset="-122"/>
                <a:sym typeface="+mn-ea"/>
              </a:rPr>
              <a:t>5.</a:t>
            </a:r>
            <a:r>
              <a:rPr lang="zh-CN" altLang="en-US" sz="3200" b="1" kern="0" dirty="0">
                <a:solidFill>
                  <a:srgbClr val="000000"/>
                </a:solidFill>
                <a:latin typeface="微软雅黑"/>
                <a:ea typeface="微软雅黑"/>
                <a:cs typeface="宋体" panose="02010600030101010101" pitchFamily="2" charset="-122"/>
                <a:sym typeface="+mn-ea"/>
              </a:rPr>
              <a:t>社会基本矛盾</a:t>
            </a:r>
            <a:r>
              <a:rPr lang="en-US" altLang="zh-CN" sz="3200" b="1" kern="0" dirty="0">
                <a:solidFill>
                  <a:srgbClr val="C47546"/>
                </a:solidFill>
                <a:latin typeface="微软雅黑"/>
                <a:ea typeface="微软雅黑"/>
                <a:cs typeface="宋体" panose="02010600030101010101" pitchFamily="2" charset="-122"/>
                <a:sym typeface="+mn-ea"/>
              </a:rPr>
              <a:t>P.130-132</a:t>
            </a:r>
          </a:p>
        </p:txBody>
      </p:sp>
      <p:sp>
        <p:nvSpPr>
          <p:cNvPr id="3" name="矩形 2"/>
          <p:cNvSpPr/>
          <p:nvPr/>
        </p:nvSpPr>
        <p:spPr>
          <a:xfrm>
            <a:off x="125413" y="1690688"/>
            <a:ext cx="8893175" cy="3970337"/>
          </a:xfrm>
          <a:prstGeom prst="rect">
            <a:avLst/>
          </a:prstGeom>
        </p:spPr>
        <p:txBody>
          <a:bodyPr>
            <a:spAutoFit/>
          </a:bodyPr>
          <a:lstStyle/>
          <a:p>
            <a:pPr algn="just" eaLnBrk="0" fontAlgn="base" hangingPunct="0">
              <a:spcBef>
                <a:spcPct val="0"/>
              </a:spcBef>
              <a:spcAft>
                <a:spcPct val="0"/>
              </a:spcAft>
              <a:defRPr/>
            </a:pPr>
            <a:r>
              <a:rPr lang="en-US" altLang="zh-CN" sz="2800" b="1" kern="0" dirty="0">
                <a:solidFill>
                  <a:srgbClr val="000000"/>
                </a:solidFill>
                <a:latin typeface="宋体" panose="02010600030101010101" pitchFamily="2" charset="-122"/>
                <a:ea typeface="宋体" pitchFamily="2" charset="-122"/>
                <a:cs typeface="宋体" panose="02010600030101010101" pitchFamily="2" charset="-122"/>
                <a:sym typeface="+mn-ea"/>
              </a:rPr>
              <a:t>  </a:t>
            </a:r>
            <a:r>
              <a:rPr lang="zh-CN" altLang="en-US" sz="2800" b="1" kern="0" dirty="0">
                <a:solidFill>
                  <a:srgbClr val="000000"/>
                </a:solidFill>
                <a:latin typeface="宋体" panose="02010600030101010101" pitchFamily="2" charset="-122"/>
                <a:ea typeface="宋体" pitchFamily="2" charset="-122"/>
                <a:cs typeface="宋体" panose="02010600030101010101" pitchFamily="2" charset="-122"/>
                <a:sym typeface="+mn-ea"/>
              </a:rPr>
              <a:t>生产力和生产关系的矛盾、经济基础和上层建筑的矛盾</a:t>
            </a:r>
            <a:r>
              <a:rPr lang="zh-CN" altLang="en-US" sz="2800" b="1" kern="0" dirty="0">
                <a:solidFill>
                  <a:srgbClr val="C00000"/>
                </a:solidFill>
                <a:latin typeface="宋体" panose="02010600030101010101" pitchFamily="2" charset="-122"/>
                <a:ea typeface="宋体" pitchFamily="2" charset="-122"/>
                <a:cs typeface="宋体" panose="02010600030101010101" pitchFamily="2" charset="-122"/>
                <a:sym typeface="+mn-ea"/>
              </a:rPr>
              <a:t>是</a:t>
            </a:r>
            <a:r>
              <a:rPr lang="zh-CN" altLang="en-US" sz="2800" b="1" kern="0" dirty="0">
                <a:solidFill>
                  <a:srgbClr val="000000"/>
                </a:solidFill>
                <a:latin typeface="宋体" panose="02010600030101010101" pitchFamily="2" charset="-122"/>
                <a:ea typeface="宋体" pitchFamily="2" charset="-122"/>
                <a:cs typeface="宋体" panose="02010600030101010101" pitchFamily="2" charset="-122"/>
                <a:sym typeface="+mn-ea"/>
              </a:rPr>
              <a:t>社会发展的基本矛盾和根本动力。</a:t>
            </a:r>
            <a:endParaRPr lang="en-US" altLang="zh-CN" sz="2800" b="1" kern="0" dirty="0">
              <a:solidFill>
                <a:srgbClr val="000000"/>
              </a:solidFill>
              <a:latin typeface="宋体" panose="02010600030101010101" pitchFamily="2" charset="-122"/>
              <a:ea typeface="宋体" pitchFamily="2" charset="-122"/>
              <a:cs typeface="宋体" panose="02010600030101010101" pitchFamily="2" charset="-122"/>
              <a:sym typeface="+mn-ea"/>
            </a:endParaRPr>
          </a:p>
          <a:p>
            <a:pPr algn="just" eaLnBrk="0" fontAlgn="base" hangingPunct="0">
              <a:spcBef>
                <a:spcPct val="0"/>
              </a:spcBef>
              <a:spcAft>
                <a:spcPct val="0"/>
              </a:spcAft>
              <a:defRPr/>
            </a:pPr>
            <a:r>
              <a:rPr lang="en-US" altLang="zh-CN" sz="2800" b="1" kern="0" dirty="0">
                <a:solidFill>
                  <a:srgbClr val="000000"/>
                </a:solidFill>
                <a:latin typeface="宋体" panose="02010600030101010101" pitchFamily="2" charset="-122"/>
                <a:ea typeface="宋体" pitchFamily="2" charset="-122"/>
                <a:cs typeface="宋体" panose="02010600030101010101" pitchFamily="2" charset="-122"/>
                <a:sym typeface="+mn-ea"/>
              </a:rPr>
              <a:t>  </a:t>
            </a:r>
            <a:r>
              <a:rPr lang="zh-CN" altLang="en-US" sz="2800" b="1" kern="0" dirty="0">
                <a:solidFill>
                  <a:srgbClr val="000000"/>
                </a:solidFill>
                <a:latin typeface="宋体" panose="02010600030101010101" pitchFamily="2" charset="-122"/>
                <a:ea typeface="宋体" pitchFamily="2" charset="-122"/>
                <a:cs typeface="宋体" panose="02010600030101010101" pitchFamily="2" charset="-122"/>
                <a:sym typeface="+mn-ea"/>
              </a:rPr>
              <a:t>社会基本矛盾在历史发展中的</a:t>
            </a:r>
            <a:r>
              <a:rPr lang="zh-CN" altLang="en-US" sz="2800" b="1" kern="0" dirty="0">
                <a:solidFill>
                  <a:srgbClr val="C00000"/>
                </a:solidFill>
                <a:latin typeface="宋体" panose="02010600030101010101" pitchFamily="2" charset="-122"/>
                <a:ea typeface="宋体" pitchFamily="2" charset="-122"/>
                <a:cs typeface="宋体" panose="02010600030101010101" pitchFamily="2" charset="-122"/>
                <a:sym typeface="+mn-ea"/>
              </a:rPr>
              <a:t>作用</a:t>
            </a:r>
            <a:r>
              <a:rPr lang="en-US" altLang="zh-CN" sz="2800" b="1" kern="0" dirty="0">
                <a:solidFill>
                  <a:srgbClr val="000000"/>
                </a:solidFill>
                <a:latin typeface="宋体" panose="02010600030101010101" pitchFamily="2" charset="-122"/>
                <a:ea typeface="宋体" pitchFamily="2" charset="-122"/>
                <a:cs typeface="宋体" panose="02010600030101010101" pitchFamily="2" charset="-122"/>
                <a:sym typeface="+mn-ea"/>
              </a:rPr>
              <a:t>:</a:t>
            </a:r>
          </a:p>
          <a:p>
            <a:pPr algn="just" eaLnBrk="0" fontAlgn="base" hangingPunct="0">
              <a:spcBef>
                <a:spcPct val="0"/>
              </a:spcBef>
              <a:spcAft>
                <a:spcPct val="0"/>
              </a:spcAft>
              <a:defRPr/>
            </a:pPr>
            <a:r>
              <a:rPr lang="en-US" altLang="zh-CN" sz="2800" b="1" kern="0" dirty="0">
                <a:solidFill>
                  <a:srgbClr val="000000"/>
                </a:solidFill>
                <a:latin typeface="宋体" panose="02010600030101010101" pitchFamily="2" charset="-122"/>
                <a:ea typeface="宋体" pitchFamily="2" charset="-122"/>
                <a:cs typeface="宋体" panose="02010600030101010101" pitchFamily="2" charset="-122"/>
                <a:sym typeface="+mn-ea"/>
              </a:rPr>
              <a:t>  </a:t>
            </a:r>
            <a:r>
              <a:rPr lang="zh-CN" altLang="en-US" sz="2800" b="1" kern="0" dirty="0">
                <a:solidFill>
                  <a:srgbClr val="000000"/>
                </a:solidFill>
                <a:latin typeface="宋体" panose="02010600030101010101" pitchFamily="2" charset="-122"/>
                <a:ea typeface="宋体" pitchFamily="2" charset="-122"/>
                <a:cs typeface="宋体" panose="02010600030101010101" pitchFamily="2" charset="-122"/>
                <a:sym typeface="+mn-ea"/>
              </a:rPr>
              <a:t>首先，生产力是社会基本矛盾运动中最</a:t>
            </a:r>
            <a:r>
              <a:rPr lang="zh-CN" altLang="en-US" sz="2800" b="1" kern="0" dirty="0">
                <a:solidFill>
                  <a:srgbClr val="C00000"/>
                </a:solidFill>
                <a:latin typeface="宋体" panose="02010600030101010101" pitchFamily="2" charset="-122"/>
                <a:ea typeface="宋体" pitchFamily="2" charset="-122"/>
                <a:cs typeface="宋体" panose="02010600030101010101" pitchFamily="2" charset="-122"/>
                <a:sym typeface="+mn-ea"/>
              </a:rPr>
              <a:t>基本的动力</a:t>
            </a:r>
            <a:r>
              <a:rPr lang="zh-CN" altLang="en-US" sz="2800" b="1" kern="0" dirty="0">
                <a:solidFill>
                  <a:srgbClr val="000000"/>
                </a:solidFill>
                <a:latin typeface="宋体" panose="02010600030101010101" pitchFamily="2" charset="-122"/>
                <a:ea typeface="宋体" pitchFamily="2" charset="-122"/>
                <a:cs typeface="宋体" panose="02010600030101010101" pitchFamily="2" charset="-122"/>
                <a:sym typeface="+mn-ea"/>
              </a:rPr>
              <a:t>因素，是人类社会发展和进步的最终决定力量。</a:t>
            </a:r>
            <a:endParaRPr lang="en-US" altLang="zh-CN" sz="2800" b="1" kern="0" dirty="0">
              <a:solidFill>
                <a:srgbClr val="000000"/>
              </a:solidFill>
              <a:latin typeface="宋体" panose="02010600030101010101" pitchFamily="2" charset="-122"/>
              <a:ea typeface="宋体" pitchFamily="2" charset="-122"/>
              <a:cs typeface="宋体" panose="02010600030101010101" pitchFamily="2" charset="-122"/>
              <a:sym typeface="+mn-ea"/>
            </a:endParaRPr>
          </a:p>
          <a:p>
            <a:pPr algn="just" eaLnBrk="0" fontAlgn="base" hangingPunct="0">
              <a:spcBef>
                <a:spcPct val="0"/>
              </a:spcBef>
              <a:spcAft>
                <a:spcPct val="0"/>
              </a:spcAft>
              <a:defRPr/>
            </a:pPr>
            <a:r>
              <a:rPr lang="en-US" altLang="zh-CN" sz="2800" b="1" kern="0" dirty="0">
                <a:solidFill>
                  <a:srgbClr val="000000"/>
                </a:solidFill>
                <a:latin typeface="宋体" panose="02010600030101010101" pitchFamily="2" charset="-122"/>
                <a:ea typeface="宋体" pitchFamily="2" charset="-122"/>
                <a:cs typeface="宋体" panose="02010600030101010101" pitchFamily="2" charset="-122"/>
                <a:sym typeface="+mn-ea"/>
              </a:rPr>
              <a:t>  </a:t>
            </a:r>
            <a:r>
              <a:rPr lang="zh-CN" altLang="en-US" sz="2800" b="1" kern="0" dirty="0">
                <a:solidFill>
                  <a:srgbClr val="000000"/>
                </a:solidFill>
                <a:latin typeface="宋体" panose="02010600030101010101" pitchFamily="2" charset="-122"/>
                <a:ea typeface="宋体" pitchFamily="2" charset="-122"/>
                <a:cs typeface="宋体" panose="02010600030101010101" pitchFamily="2" charset="-122"/>
                <a:sym typeface="+mn-ea"/>
              </a:rPr>
              <a:t>其次，社会基本矛盾特别是生产力和生产关系的矛盾，</a:t>
            </a:r>
            <a:r>
              <a:rPr lang="zh-CN" altLang="en-US" sz="2800" b="1" kern="0" dirty="0">
                <a:solidFill>
                  <a:srgbClr val="C00000"/>
                </a:solidFill>
                <a:latin typeface="宋体" panose="02010600030101010101" pitchFamily="2" charset="-122"/>
                <a:ea typeface="宋体" pitchFamily="2" charset="-122"/>
                <a:cs typeface="宋体" panose="02010600030101010101" pitchFamily="2" charset="-122"/>
                <a:sym typeface="+mn-ea"/>
              </a:rPr>
              <a:t>决定着</a:t>
            </a:r>
            <a:r>
              <a:rPr lang="zh-CN" altLang="en-US" sz="2800" b="1" kern="0" dirty="0">
                <a:solidFill>
                  <a:srgbClr val="000000"/>
                </a:solidFill>
                <a:latin typeface="宋体" panose="02010600030101010101" pitchFamily="2" charset="-122"/>
                <a:ea typeface="宋体" pitchFamily="2" charset="-122"/>
                <a:cs typeface="宋体" panose="02010600030101010101" pitchFamily="2" charset="-122"/>
                <a:sym typeface="+mn-ea"/>
              </a:rPr>
              <a:t>社会中其他矛盾的存在和发展。  </a:t>
            </a:r>
            <a:endParaRPr lang="en-US" altLang="zh-CN" sz="2800" b="1" kern="0" dirty="0">
              <a:solidFill>
                <a:srgbClr val="000000"/>
              </a:solidFill>
              <a:latin typeface="宋体" panose="02010600030101010101" pitchFamily="2" charset="-122"/>
              <a:ea typeface="宋体" pitchFamily="2" charset="-122"/>
              <a:cs typeface="宋体" panose="02010600030101010101" pitchFamily="2" charset="-122"/>
              <a:sym typeface="+mn-ea"/>
            </a:endParaRPr>
          </a:p>
          <a:p>
            <a:pPr algn="just" eaLnBrk="0" fontAlgn="base" hangingPunct="0">
              <a:spcBef>
                <a:spcPct val="0"/>
              </a:spcBef>
              <a:spcAft>
                <a:spcPct val="0"/>
              </a:spcAft>
              <a:defRPr/>
            </a:pPr>
            <a:r>
              <a:rPr lang="en-US" altLang="zh-CN" sz="2800" b="1" kern="0" dirty="0">
                <a:solidFill>
                  <a:srgbClr val="000000"/>
                </a:solidFill>
                <a:latin typeface="宋体" panose="02010600030101010101" pitchFamily="2" charset="-122"/>
                <a:ea typeface="宋体" pitchFamily="2" charset="-122"/>
                <a:cs typeface="宋体" panose="02010600030101010101" pitchFamily="2" charset="-122"/>
                <a:sym typeface="+mn-ea"/>
              </a:rPr>
              <a:t>  </a:t>
            </a:r>
            <a:r>
              <a:rPr lang="zh-CN" altLang="en-US" sz="2800" b="1" kern="0" dirty="0">
                <a:solidFill>
                  <a:srgbClr val="000000"/>
                </a:solidFill>
                <a:latin typeface="宋体" panose="02010600030101010101" pitchFamily="2" charset="-122"/>
                <a:ea typeface="宋体" pitchFamily="2" charset="-122"/>
                <a:cs typeface="宋体" panose="02010600030101010101" pitchFamily="2" charset="-122"/>
                <a:sym typeface="+mn-ea"/>
              </a:rPr>
              <a:t>最后，社会基本矛盾具有不同的</a:t>
            </a:r>
            <a:r>
              <a:rPr lang="zh-CN" altLang="en-US" sz="2800" b="1" kern="0" dirty="0">
                <a:solidFill>
                  <a:srgbClr val="C00000"/>
                </a:solidFill>
                <a:latin typeface="宋体" panose="02010600030101010101" pitchFamily="2" charset="-122"/>
                <a:ea typeface="宋体" pitchFamily="2" charset="-122"/>
                <a:cs typeface="宋体" panose="02010600030101010101" pitchFamily="2" charset="-122"/>
                <a:sym typeface="+mn-ea"/>
              </a:rPr>
              <a:t>表现形式</a:t>
            </a:r>
            <a:r>
              <a:rPr lang="zh-CN" altLang="en-US" sz="2800" b="1" kern="0" dirty="0">
                <a:solidFill>
                  <a:srgbClr val="000000"/>
                </a:solidFill>
                <a:latin typeface="宋体" panose="02010600030101010101" pitchFamily="2" charset="-122"/>
                <a:ea typeface="宋体" pitchFamily="2" charset="-122"/>
                <a:cs typeface="宋体" panose="02010600030101010101" pitchFamily="2" charset="-122"/>
                <a:sym typeface="+mn-ea"/>
              </a:rPr>
              <a:t>和解决方式，并从根本上影响和促进社会形态的变化和发展。</a:t>
            </a:r>
            <a:endParaRPr lang="en-US" altLang="zh-CN" sz="2800" b="1" kern="0" dirty="0">
              <a:solidFill>
                <a:srgbClr val="000000"/>
              </a:solidFill>
              <a:latin typeface="宋体" panose="02010600030101010101" pitchFamily="2" charset="-122"/>
              <a:ea typeface="宋体" pitchFamily="2" charset="-122"/>
              <a:cs typeface="宋体" panose="02010600030101010101" pitchFamily="2" charset="-122"/>
              <a:sym typeface="+mn-ea"/>
            </a:endParaRPr>
          </a:p>
        </p:txBody>
      </p:sp>
    </p:spTree>
    <p:extLst>
      <p:ext uri="{BB962C8B-B14F-4D97-AF65-F5344CB8AC3E}">
        <p14:creationId xmlns:p14="http://schemas.microsoft.com/office/powerpoint/2010/main" val="7040190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465138"/>
            <a:ext cx="4483100" cy="584200"/>
          </a:xfrm>
          <a:prstGeom prst="rect">
            <a:avLst/>
          </a:prstGeom>
        </p:spPr>
        <p:txBody>
          <a:bodyPr>
            <a:spAutoFit/>
          </a:bodyPr>
          <a:lstStyle/>
          <a:p>
            <a:pPr eaLnBrk="0" fontAlgn="base" hangingPunct="0">
              <a:spcBef>
                <a:spcPct val="0"/>
              </a:spcBef>
              <a:spcAft>
                <a:spcPct val="0"/>
              </a:spcAft>
              <a:defRPr/>
            </a:pPr>
            <a:r>
              <a:rPr lang="en-US" altLang="zh-CN" sz="3200" b="1" kern="0" dirty="0">
                <a:solidFill>
                  <a:srgbClr val="000000"/>
                </a:solidFill>
                <a:latin typeface="微软雅黑"/>
                <a:ea typeface="微软雅黑"/>
                <a:cs typeface="宋体" panose="02010600030101010101" pitchFamily="2" charset="-122"/>
                <a:sym typeface="+mn-ea"/>
              </a:rPr>
              <a:t>6.</a:t>
            </a:r>
            <a:r>
              <a:rPr lang="zh-CN" altLang="en-US" sz="3200" b="1" kern="0" dirty="0">
                <a:solidFill>
                  <a:srgbClr val="000000"/>
                </a:solidFill>
                <a:latin typeface="微软雅黑"/>
                <a:ea typeface="微软雅黑"/>
                <a:cs typeface="宋体" panose="02010600030101010101" pitchFamily="2" charset="-122"/>
                <a:sym typeface="+mn-ea"/>
              </a:rPr>
              <a:t>改革</a:t>
            </a:r>
            <a:r>
              <a:rPr lang="en-US" altLang="zh-CN" sz="3200" b="1" kern="0" dirty="0">
                <a:solidFill>
                  <a:srgbClr val="C47546"/>
                </a:solidFill>
                <a:latin typeface="微软雅黑"/>
                <a:ea typeface="微软雅黑"/>
                <a:cs typeface="宋体" panose="02010600030101010101" pitchFamily="2" charset="-122"/>
                <a:sym typeface="+mn-ea"/>
              </a:rPr>
              <a:t>P.142-143</a:t>
            </a:r>
          </a:p>
        </p:txBody>
      </p:sp>
      <p:sp>
        <p:nvSpPr>
          <p:cNvPr id="3" name="矩形 2"/>
          <p:cNvSpPr/>
          <p:nvPr/>
        </p:nvSpPr>
        <p:spPr>
          <a:xfrm>
            <a:off x="114300" y="1773238"/>
            <a:ext cx="8893175" cy="2552700"/>
          </a:xfrm>
          <a:prstGeom prst="rect">
            <a:avLst/>
          </a:prstGeom>
        </p:spPr>
        <p:txBody>
          <a:bodyPr>
            <a:spAutoFit/>
          </a:bodyPr>
          <a:lstStyle/>
          <a:p>
            <a:pPr algn="just" eaLnBrk="0" fontAlgn="base" hangingPunct="0">
              <a:spcBef>
                <a:spcPct val="0"/>
              </a:spcBef>
              <a:spcAft>
                <a:spcPct val="0"/>
              </a:spcAft>
              <a:defRPr/>
            </a:pPr>
            <a:r>
              <a:rPr lang="en-US" altLang="zh-CN" sz="2800" kern="0" dirty="0">
                <a:solidFill>
                  <a:srgbClr val="2F2F2F"/>
                </a:solidFill>
                <a:latin typeface="微软雅黑"/>
                <a:ea typeface="微软雅黑"/>
                <a:sym typeface="+mn-ea"/>
              </a:rPr>
              <a:t>     </a:t>
            </a:r>
            <a:r>
              <a:rPr lang="zh-CN" altLang="en-US" sz="3200" b="1" kern="0" dirty="0">
                <a:solidFill>
                  <a:srgbClr val="2F2F2F"/>
                </a:solidFill>
                <a:latin typeface="宋体" panose="02010600030101010101" pitchFamily="2" charset="-122"/>
                <a:ea typeface="宋体" pitchFamily="2" charset="-122"/>
                <a:sym typeface="+mn-ea"/>
              </a:rPr>
              <a:t>改革</a:t>
            </a:r>
            <a:r>
              <a:rPr lang="zh-CN" altLang="en-US" sz="3200" b="1" kern="0" dirty="0">
                <a:solidFill>
                  <a:srgbClr val="C00000"/>
                </a:solidFill>
                <a:latin typeface="宋体" panose="02010600030101010101" pitchFamily="2" charset="-122"/>
                <a:ea typeface="宋体" pitchFamily="2" charset="-122"/>
                <a:sym typeface="+mn-ea"/>
              </a:rPr>
              <a:t>是</a:t>
            </a:r>
            <a:r>
              <a:rPr lang="zh-CN" altLang="en-US" sz="3200" b="1" kern="0" dirty="0">
                <a:solidFill>
                  <a:srgbClr val="2F2F2F"/>
                </a:solidFill>
                <a:latin typeface="宋体" panose="02010600030101010101" pitchFamily="2" charset="-122"/>
                <a:ea typeface="宋体" pitchFamily="2" charset="-122"/>
                <a:sym typeface="+mn-ea"/>
              </a:rPr>
              <a:t>同一种社会形态发展过程中的量变和部分质变，是推动社会发展的又一重要动力。</a:t>
            </a:r>
            <a:endParaRPr lang="en-US" altLang="zh-CN" sz="3200" b="1" kern="0" dirty="0">
              <a:solidFill>
                <a:srgbClr val="2F2F2F"/>
              </a:solidFill>
              <a:latin typeface="宋体" panose="02010600030101010101" pitchFamily="2" charset="-122"/>
              <a:ea typeface="宋体" pitchFamily="2" charset="-122"/>
              <a:sym typeface="+mn-ea"/>
            </a:endParaRPr>
          </a:p>
          <a:p>
            <a:pPr algn="just" eaLnBrk="0" fontAlgn="base" hangingPunct="0">
              <a:spcBef>
                <a:spcPct val="0"/>
              </a:spcBef>
              <a:spcAft>
                <a:spcPct val="0"/>
              </a:spcAft>
              <a:defRPr/>
            </a:pPr>
            <a:r>
              <a:rPr lang="en-US" altLang="zh-CN" sz="3200" b="1" kern="0" dirty="0">
                <a:solidFill>
                  <a:srgbClr val="2F2F2F"/>
                </a:solidFill>
                <a:latin typeface="宋体" panose="02010600030101010101" pitchFamily="2" charset="-122"/>
                <a:ea typeface="宋体" pitchFamily="2" charset="-122"/>
                <a:sym typeface="+mn-ea"/>
              </a:rPr>
              <a:t>  </a:t>
            </a:r>
            <a:r>
              <a:rPr lang="zh-CN" altLang="en-US" sz="3200" b="1" kern="0" dirty="0">
                <a:solidFill>
                  <a:srgbClr val="2F2F2F"/>
                </a:solidFill>
                <a:latin typeface="宋体" panose="02010600030101010101" pitchFamily="2" charset="-122"/>
                <a:ea typeface="宋体" pitchFamily="2" charset="-122"/>
                <a:sym typeface="+mn-ea"/>
              </a:rPr>
              <a:t>改革在社会历史发展中的</a:t>
            </a:r>
            <a:r>
              <a:rPr lang="zh-CN" altLang="en-US" sz="3200" b="1" kern="0" dirty="0">
                <a:solidFill>
                  <a:srgbClr val="C00000"/>
                </a:solidFill>
                <a:latin typeface="宋体" panose="02010600030101010101" pitchFamily="2" charset="-122"/>
                <a:ea typeface="宋体" pitchFamily="2" charset="-122"/>
                <a:sym typeface="+mn-ea"/>
              </a:rPr>
              <a:t>作用</a:t>
            </a:r>
            <a:r>
              <a:rPr lang="zh-CN" altLang="en-US" sz="3200" b="1" kern="0" dirty="0">
                <a:solidFill>
                  <a:srgbClr val="2F2F2F"/>
                </a:solidFill>
                <a:latin typeface="宋体" panose="02010600030101010101" pitchFamily="2" charset="-122"/>
                <a:ea typeface="宋体" pitchFamily="2" charset="-122"/>
                <a:sym typeface="+mn-ea"/>
              </a:rPr>
              <a:t>集中表现在：</a:t>
            </a:r>
            <a:endParaRPr lang="en-US" altLang="zh-CN" sz="3200" b="1" kern="0" dirty="0">
              <a:solidFill>
                <a:srgbClr val="2F2F2F"/>
              </a:solidFill>
              <a:latin typeface="宋体" panose="02010600030101010101" pitchFamily="2" charset="-122"/>
              <a:ea typeface="宋体" pitchFamily="2" charset="-122"/>
              <a:sym typeface="+mn-ea"/>
            </a:endParaRPr>
          </a:p>
          <a:p>
            <a:pPr algn="just" eaLnBrk="0" fontAlgn="base" hangingPunct="0">
              <a:spcBef>
                <a:spcPct val="0"/>
              </a:spcBef>
              <a:spcAft>
                <a:spcPct val="0"/>
              </a:spcAft>
              <a:defRPr/>
            </a:pPr>
            <a:r>
              <a:rPr lang="en-US" altLang="zh-CN" sz="3200" b="1" kern="0" dirty="0">
                <a:solidFill>
                  <a:srgbClr val="2F2F2F"/>
                </a:solidFill>
                <a:latin typeface="宋体" panose="02010600030101010101" pitchFamily="2" charset="-122"/>
                <a:ea typeface="宋体" pitchFamily="2" charset="-122"/>
                <a:sym typeface="+mn-ea"/>
              </a:rPr>
              <a:t>  </a:t>
            </a:r>
            <a:r>
              <a:rPr lang="zh-CN" altLang="en-US" sz="3200" b="1" kern="0" dirty="0">
                <a:solidFill>
                  <a:srgbClr val="2F2F2F"/>
                </a:solidFill>
                <a:latin typeface="宋体" panose="02010600030101010101" pitchFamily="2" charset="-122"/>
                <a:ea typeface="宋体" pitchFamily="2" charset="-122"/>
                <a:sym typeface="+mn-ea"/>
              </a:rPr>
              <a:t>它是在一定程度上解决社会基本矛盾、促进生产力发展、推动社会进步的有效途径和手段。</a:t>
            </a:r>
            <a:endParaRPr lang="en-US" altLang="zh-CN" sz="3200" b="1" kern="0" dirty="0">
              <a:solidFill>
                <a:srgbClr val="FF0000"/>
              </a:solidFill>
              <a:latin typeface="宋体" panose="02010600030101010101" pitchFamily="2" charset="-122"/>
              <a:ea typeface="宋体" pitchFamily="2" charset="-122"/>
              <a:sym typeface="+mn-ea"/>
            </a:endParaRPr>
          </a:p>
        </p:txBody>
      </p:sp>
    </p:spTree>
    <p:extLst>
      <p:ext uri="{BB962C8B-B14F-4D97-AF65-F5344CB8AC3E}">
        <p14:creationId xmlns:p14="http://schemas.microsoft.com/office/powerpoint/2010/main" val="31220033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4963" y="609600"/>
            <a:ext cx="5100637" cy="584200"/>
          </a:xfrm>
          <a:prstGeom prst="rect">
            <a:avLst/>
          </a:prstGeom>
        </p:spPr>
        <p:txBody>
          <a:bodyPr>
            <a:spAutoFit/>
          </a:bodyPr>
          <a:lstStyle/>
          <a:p>
            <a:pPr marL="342900" indent="-342900" eaLnBrk="0" fontAlgn="base" hangingPunct="0">
              <a:spcBef>
                <a:spcPct val="20000"/>
              </a:spcBef>
              <a:spcAft>
                <a:spcPct val="0"/>
              </a:spcAft>
              <a:buClr>
                <a:srgbClr val="2F2F2F"/>
              </a:buClr>
              <a:buSzPct val="50000"/>
              <a:defRPr/>
            </a:pPr>
            <a:r>
              <a:rPr lang="en-US" altLang="zh-CN" sz="3200" b="1" kern="0" dirty="0">
                <a:solidFill>
                  <a:srgbClr val="000000"/>
                </a:solidFill>
                <a:latin typeface="微软雅黑"/>
                <a:ea typeface="微软雅黑"/>
                <a:cs typeface="宋体" panose="02010600030101010101" pitchFamily="2" charset="-122"/>
                <a:sym typeface="+mn-ea"/>
              </a:rPr>
              <a:t>7.</a:t>
            </a:r>
            <a:r>
              <a:rPr lang="zh-CN" altLang="en-US" sz="3200" b="1" kern="0" dirty="0">
                <a:solidFill>
                  <a:srgbClr val="000000"/>
                </a:solidFill>
                <a:latin typeface="微软雅黑"/>
                <a:ea typeface="微软雅黑"/>
                <a:cs typeface="宋体" panose="02010600030101010101" pitchFamily="2" charset="-122"/>
                <a:sym typeface="+mn-ea"/>
              </a:rPr>
              <a:t>科学技术</a:t>
            </a:r>
            <a:r>
              <a:rPr lang="en-US" altLang="zh-CN" sz="3200" b="1" kern="0" dirty="0">
                <a:solidFill>
                  <a:srgbClr val="C47546"/>
                </a:solidFill>
                <a:latin typeface="微软雅黑"/>
                <a:ea typeface="微软雅黑"/>
                <a:cs typeface="宋体" panose="02010600030101010101" pitchFamily="2" charset="-122"/>
                <a:sym typeface="+mn-ea"/>
              </a:rPr>
              <a:t>P.144-147</a:t>
            </a:r>
          </a:p>
        </p:txBody>
      </p:sp>
      <p:sp>
        <p:nvSpPr>
          <p:cNvPr id="3" name="矩形 2"/>
          <p:cNvSpPr/>
          <p:nvPr/>
        </p:nvSpPr>
        <p:spPr>
          <a:xfrm>
            <a:off x="219075" y="1819275"/>
            <a:ext cx="8893175" cy="4032250"/>
          </a:xfrm>
          <a:prstGeom prst="rect">
            <a:avLst/>
          </a:prstGeom>
        </p:spPr>
        <p:txBody>
          <a:bodyPr>
            <a:spAutoFit/>
          </a:bodyPr>
          <a:lstStyle/>
          <a:p>
            <a:pPr eaLnBrk="0" fontAlgn="base" hangingPunct="0">
              <a:spcBef>
                <a:spcPct val="0"/>
              </a:spcBef>
              <a:spcAft>
                <a:spcPct val="0"/>
              </a:spcAft>
              <a:defRPr/>
            </a:pPr>
            <a:r>
              <a:rPr lang="en-US" altLang="zh-CN" sz="3200" b="1" kern="0" dirty="0">
                <a:solidFill>
                  <a:srgbClr val="2F2F2F"/>
                </a:solidFill>
                <a:latin typeface="宋体" panose="02010600030101010101" pitchFamily="2" charset="-122"/>
                <a:ea typeface="宋体" pitchFamily="2" charset="-122"/>
                <a:sym typeface="+mn-ea"/>
              </a:rPr>
              <a:t>  </a:t>
            </a:r>
            <a:r>
              <a:rPr lang="zh-CN" altLang="en-US" sz="3200" b="1" kern="0" dirty="0">
                <a:solidFill>
                  <a:srgbClr val="2F2F2F"/>
                </a:solidFill>
                <a:latin typeface="宋体" panose="02010600030101010101" pitchFamily="2" charset="-122"/>
                <a:ea typeface="宋体" pitchFamily="2" charset="-122"/>
                <a:sym typeface="+mn-ea"/>
              </a:rPr>
              <a:t>科技革命是推动经济和社会发展的强大杠杆。</a:t>
            </a:r>
            <a:endParaRPr lang="en-US" altLang="zh-CN" sz="3200" b="1" kern="0" dirty="0">
              <a:solidFill>
                <a:srgbClr val="2F2F2F"/>
              </a:solidFill>
              <a:latin typeface="宋体" panose="02010600030101010101" pitchFamily="2" charset="-122"/>
              <a:ea typeface="宋体" pitchFamily="2" charset="-122"/>
              <a:sym typeface="+mn-ea"/>
            </a:endParaRPr>
          </a:p>
          <a:p>
            <a:pPr eaLnBrk="0" fontAlgn="base" hangingPunct="0">
              <a:spcBef>
                <a:spcPct val="0"/>
              </a:spcBef>
              <a:spcAft>
                <a:spcPct val="0"/>
              </a:spcAft>
              <a:defRPr/>
            </a:pPr>
            <a:r>
              <a:rPr lang="en-US" altLang="zh-CN" sz="3200" b="1" kern="0" dirty="0">
                <a:solidFill>
                  <a:srgbClr val="2F2F2F"/>
                </a:solidFill>
                <a:latin typeface="宋体" panose="02010600030101010101" pitchFamily="2" charset="-122"/>
                <a:ea typeface="宋体" pitchFamily="2" charset="-122"/>
                <a:sym typeface="+mn-ea"/>
              </a:rPr>
              <a:t>  </a:t>
            </a:r>
            <a:r>
              <a:rPr lang="zh-CN" altLang="en-US" sz="3200" b="1" kern="0" dirty="0">
                <a:solidFill>
                  <a:srgbClr val="2F2F2F"/>
                </a:solidFill>
                <a:latin typeface="宋体" panose="02010600030101010101" pitchFamily="2" charset="-122"/>
                <a:ea typeface="宋体" pitchFamily="2" charset="-122"/>
                <a:sym typeface="+mn-ea"/>
              </a:rPr>
              <a:t>一方面：每一次</a:t>
            </a:r>
            <a:r>
              <a:rPr lang="zh-CN" altLang="en-US" sz="3200" b="1" kern="0" dirty="0">
                <a:solidFill>
                  <a:srgbClr val="C00000"/>
                </a:solidFill>
                <a:latin typeface="宋体" panose="02010600030101010101" pitchFamily="2" charset="-122"/>
                <a:ea typeface="宋体" pitchFamily="2" charset="-122"/>
                <a:sym typeface="+mn-ea"/>
              </a:rPr>
              <a:t>科技革命</a:t>
            </a:r>
            <a:r>
              <a:rPr lang="zh-CN" altLang="en-US" sz="3200" b="1" kern="0" dirty="0">
                <a:solidFill>
                  <a:srgbClr val="2F2F2F"/>
                </a:solidFill>
                <a:latin typeface="宋体" panose="02010600030101010101" pitchFamily="2" charset="-122"/>
                <a:ea typeface="宋体" pitchFamily="2" charset="-122"/>
                <a:sym typeface="+mn-ea"/>
              </a:rPr>
              <a:t>，都不同程度地引起了生产方式、生活方式和思维方式的深刻变化和社会的</a:t>
            </a:r>
            <a:r>
              <a:rPr lang="zh-CN" altLang="en-US" sz="3200" b="1" kern="0" dirty="0">
                <a:solidFill>
                  <a:srgbClr val="C00000"/>
                </a:solidFill>
                <a:latin typeface="宋体" panose="02010600030101010101" pitchFamily="2" charset="-122"/>
                <a:ea typeface="宋体" pitchFamily="2" charset="-122"/>
                <a:sym typeface="+mn-ea"/>
              </a:rPr>
              <a:t>巨大进步</a:t>
            </a:r>
            <a:r>
              <a:rPr lang="zh-CN" altLang="en-US" sz="3200" b="1" kern="0" dirty="0">
                <a:solidFill>
                  <a:srgbClr val="2F2F2F"/>
                </a:solidFill>
                <a:latin typeface="宋体" panose="02010600030101010101" pitchFamily="2" charset="-122"/>
                <a:ea typeface="宋体" pitchFamily="2" charset="-122"/>
                <a:sym typeface="+mn-ea"/>
              </a:rPr>
              <a:t>。</a:t>
            </a:r>
            <a:endParaRPr lang="en-US" altLang="zh-CN" sz="3200" b="1" kern="0" dirty="0">
              <a:solidFill>
                <a:srgbClr val="2F2F2F"/>
              </a:solidFill>
              <a:latin typeface="宋体" panose="02010600030101010101" pitchFamily="2" charset="-122"/>
              <a:ea typeface="宋体" pitchFamily="2" charset="-122"/>
              <a:sym typeface="+mn-ea"/>
            </a:endParaRPr>
          </a:p>
          <a:p>
            <a:pPr eaLnBrk="0" fontAlgn="base" hangingPunct="0">
              <a:spcBef>
                <a:spcPct val="0"/>
              </a:spcBef>
              <a:spcAft>
                <a:spcPct val="0"/>
              </a:spcAft>
              <a:defRPr/>
            </a:pPr>
            <a:r>
              <a:rPr lang="en-US" altLang="zh-CN" sz="3200" b="1" kern="0" dirty="0">
                <a:solidFill>
                  <a:srgbClr val="2F2F2F"/>
                </a:solidFill>
                <a:latin typeface="宋体" panose="02010600030101010101" pitchFamily="2" charset="-122"/>
                <a:ea typeface="宋体" pitchFamily="2" charset="-122"/>
                <a:sym typeface="+mn-ea"/>
              </a:rPr>
              <a:t>  </a:t>
            </a:r>
            <a:r>
              <a:rPr lang="zh-CN" altLang="en-US" sz="3200" b="1" kern="0" dirty="0">
                <a:solidFill>
                  <a:srgbClr val="2F2F2F"/>
                </a:solidFill>
                <a:latin typeface="宋体" panose="02010600030101010101" pitchFamily="2" charset="-122"/>
                <a:ea typeface="宋体" pitchFamily="2" charset="-122"/>
                <a:sym typeface="+mn-ea"/>
              </a:rPr>
              <a:t>另一方面：正确认识和运用科学技术，首要的就是有合理的</a:t>
            </a:r>
            <a:r>
              <a:rPr lang="zh-CN" altLang="en-US" sz="3200" b="1" kern="0" dirty="0">
                <a:solidFill>
                  <a:srgbClr val="C00000"/>
                </a:solidFill>
                <a:latin typeface="宋体" panose="02010600030101010101" pitchFamily="2" charset="-122"/>
                <a:ea typeface="宋体" pitchFamily="2" charset="-122"/>
                <a:sym typeface="+mn-ea"/>
              </a:rPr>
              <a:t>社会制度</a:t>
            </a:r>
            <a:r>
              <a:rPr lang="zh-CN" altLang="en-US" sz="3200" b="1" kern="0" dirty="0">
                <a:solidFill>
                  <a:srgbClr val="2F2F2F"/>
                </a:solidFill>
                <a:latin typeface="宋体" panose="02010600030101010101" pitchFamily="2" charset="-122"/>
                <a:ea typeface="宋体" pitchFamily="2" charset="-122"/>
                <a:sym typeface="+mn-ea"/>
              </a:rPr>
              <a:t>保障科学技术的正确运用，始终坚持使科学技术为人类的健康发展服务，仍</a:t>
            </a:r>
            <a:r>
              <a:rPr lang="zh-CN" altLang="en-US" sz="3200" b="1" kern="0" dirty="0">
                <a:solidFill>
                  <a:srgbClr val="C00000"/>
                </a:solidFill>
                <a:latin typeface="宋体" panose="02010600030101010101" pitchFamily="2" charset="-122"/>
                <a:ea typeface="宋体" pitchFamily="2" charset="-122"/>
                <a:sym typeface="+mn-ea"/>
              </a:rPr>
              <a:t>科技为人类造福</a:t>
            </a:r>
            <a:r>
              <a:rPr lang="zh-CN" altLang="en-US" sz="3200" b="1" kern="0" dirty="0">
                <a:solidFill>
                  <a:srgbClr val="2F2F2F"/>
                </a:solidFill>
                <a:latin typeface="宋体" panose="02010600030101010101" pitchFamily="2" charset="-122"/>
                <a:ea typeface="宋体" pitchFamily="2" charset="-122"/>
                <a:sym typeface="+mn-ea"/>
              </a:rPr>
              <a:t>。</a:t>
            </a:r>
            <a:endParaRPr lang="en-US" altLang="zh-CN" sz="3200" b="1" kern="0" dirty="0">
              <a:solidFill>
                <a:srgbClr val="2F2F2F"/>
              </a:solidFill>
              <a:latin typeface="宋体" panose="02010600030101010101" pitchFamily="2" charset="-122"/>
              <a:ea typeface="宋体" pitchFamily="2" charset="-122"/>
              <a:sym typeface="+mn-ea"/>
            </a:endParaRPr>
          </a:p>
        </p:txBody>
      </p:sp>
    </p:spTree>
    <p:extLst>
      <p:ext uri="{BB962C8B-B14F-4D97-AF65-F5344CB8AC3E}">
        <p14:creationId xmlns:p14="http://schemas.microsoft.com/office/powerpoint/2010/main" val="33620823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558800"/>
            <a:ext cx="4248150" cy="582613"/>
          </a:xfrm>
          <a:prstGeom prst="rect">
            <a:avLst/>
          </a:prstGeom>
        </p:spPr>
        <p:txBody>
          <a:bodyPr>
            <a:spAutoFit/>
          </a:bodyPr>
          <a:lstStyle/>
          <a:p>
            <a:pPr marL="342900" indent="-342900" eaLnBrk="0" fontAlgn="base" hangingPunct="0">
              <a:spcBef>
                <a:spcPct val="20000"/>
              </a:spcBef>
              <a:spcAft>
                <a:spcPct val="0"/>
              </a:spcAft>
              <a:buClr>
                <a:srgbClr val="2F2F2F"/>
              </a:buClr>
              <a:buSzPct val="50000"/>
              <a:defRPr/>
            </a:pPr>
            <a:r>
              <a:rPr lang="en-US" altLang="zh-CN" sz="3200" b="1" kern="0" dirty="0">
                <a:solidFill>
                  <a:srgbClr val="000000"/>
                </a:solidFill>
                <a:latin typeface="微软雅黑"/>
                <a:ea typeface="微软雅黑"/>
                <a:cs typeface="宋体" panose="02010600030101010101" pitchFamily="2" charset="-122"/>
                <a:sym typeface="+mn-ea"/>
              </a:rPr>
              <a:t>8.</a:t>
            </a:r>
            <a:r>
              <a:rPr lang="zh-CN" altLang="en-US" sz="3200" b="1" kern="0" dirty="0">
                <a:solidFill>
                  <a:srgbClr val="000000"/>
                </a:solidFill>
                <a:latin typeface="微软雅黑"/>
                <a:ea typeface="微软雅黑"/>
                <a:cs typeface="宋体" panose="02010600030101010101" pitchFamily="2" charset="-122"/>
                <a:sym typeface="+mn-ea"/>
              </a:rPr>
              <a:t>人民群众</a:t>
            </a:r>
            <a:r>
              <a:rPr lang="en-US" altLang="zh-CN" sz="3200" b="1" kern="0" dirty="0">
                <a:solidFill>
                  <a:srgbClr val="C47546"/>
                </a:solidFill>
                <a:latin typeface="微软雅黑"/>
                <a:ea typeface="微软雅黑"/>
                <a:sym typeface="+mn-ea"/>
              </a:rPr>
              <a:t>P.150-151</a:t>
            </a:r>
          </a:p>
        </p:txBody>
      </p:sp>
      <p:sp>
        <p:nvSpPr>
          <p:cNvPr id="3" name="矩形 2"/>
          <p:cNvSpPr/>
          <p:nvPr/>
        </p:nvSpPr>
        <p:spPr>
          <a:xfrm>
            <a:off x="125413" y="1628775"/>
            <a:ext cx="8893175" cy="4032250"/>
          </a:xfrm>
          <a:prstGeom prst="rect">
            <a:avLst/>
          </a:prstGeom>
        </p:spPr>
        <p:txBody>
          <a:bodyPr>
            <a:spAutoFit/>
          </a:bodyPr>
          <a:lstStyle/>
          <a:p>
            <a:pPr algn="just" eaLnBrk="0" fontAlgn="base" hangingPunct="0">
              <a:spcBef>
                <a:spcPct val="0"/>
              </a:spcBef>
              <a:spcAft>
                <a:spcPct val="0"/>
              </a:spcAft>
              <a:defRPr/>
            </a:pPr>
            <a:r>
              <a:rPr lang="en-US" altLang="zh-CN" sz="3200" b="1" kern="0" dirty="0">
                <a:solidFill>
                  <a:srgbClr val="2F2F2F"/>
                </a:solidFill>
                <a:latin typeface="宋体" panose="02010600030101010101" pitchFamily="2" charset="-122"/>
                <a:ea typeface="宋体" pitchFamily="2" charset="-122"/>
                <a:sym typeface="+mn-ea"/>
              </a:rPr>
              <a:t>   </a:t>
            </a:r>
            <a:r>
              <a:rPr lang="zh-CN" altLang="en-US" sz="3200" b="1" kern="0" dirty="0">
                <a:solidFill>
                  <a:srgbClr val="2F2F2F"/>
                </a:solidFill>
                <a:latin typeface="宋体" panose="02010600030101010101" pitchFamily="2" charset="-122"/>
                <a:ea typeface="宋体" pitchFamily="2" charset="-122"/>
                <a:sym typeface="+mn-ea"/>
              </a:rPr>
              <a:t>唯物史观认为历史的创造者</a:t>
            </a:r>
            <a:r>
              <a:rPr lang="zh-CN" altLang="en-US" sz="3200" b="1" kern="0" dirty="0">
                <a:solidFill>
                  <a:srgbClr val="C00000"/>
                </a:solidFill>
                <a:latin typeface="宋体" panose="02010600030101010101" pitchFamily="2" charset="-122"/>
                <a:ea typeface="宋体" pitchFamily="2" charset="-122"/>
                <a:sym typeface="+mn-ea"/>
              </a:rPr>
              <a:t>不是</a:t>
            </a:r>
            <a:r>
              <a:rPr lang="zh-CN" altLang="en-US" sz="3200" b="1" kern="0" dirty="0">
                <a:solidFill>
                  <a:srgbClr val="2F2F2F"/>
                </a:solidFill>
                <a:latin typeface="宋体" panose="02010600030101010101" pitchFamily="2" charset="-122"/>
                <a:ea typeface="宋体" pitchFamily="2" charset="-122"/>
                <a:sym typeface="+mn-ea"/>
              </a:rPr>
              <a:t>个别英雄，而</a:t>
            </a:r>
            <a:r>
              <a:rPr lang="zh-CN" altLang="en-US" sz="3200" b="1" kern="0" dirty="0">
                <a:solidFill>
                  <a:srgbClr val="C00000"/>
                </a:solidFill>
                <a:latin typeface="宋体" panose="02010600030101010101" pitchFamily="2" charset="-122"/>
                <a:ea typeface="宋体" pitchFamily="2" charset="-122"/>
                <a:sym typeface="+mn-ea"/>
              </a:rPr>
              <a:t>是</a:t>
            </a:r>
            <a:r>
              <a:rPr lang="zh-CN" altLang="en-US" sz="3200" b="1" kern="0" dirty="0">
                <a:solidFill>
                  <a:srgbClr val="2F2F2F"/>
                </a:solidFill>
                <a:latin typeface="宋体" panose="02010600030101010101" pitchFamily="2" charset="-122"/>
                <a:ea typeface="宋体" pitchFamily="2" charset="-122"/>
                <a:sym typeface="+mn-ea"/>
              </a:rPr>
              <a:t>人民群众。</a:t>
            </a:r>
            <a:endParaRPr lang="en-US" altLang="zh-CN" sz="3200" b="1" kern="0" dirty="0">
              <a:solidFill>
                <a:srgbClr val="2F2F2F"/>
              </a:solidFill>
              <a:latin typeface="宋体" panose="02010600030101010101" pitchFamily="2" charset="-122"/>
              <a:ea typeface="宋体" pitchFamily="2" charset="-122"/>
              <a:sym typeface="+mn-ea"/>
            </a:endParaRPr>
          </a:p>
          <a:p>
            <a:pPr algn="just" eaLnBrk="0" fontAlgn="base" hangingPunct="0">
              <a:spcBef>
                <a:spcPct val="0"/>
              </a:spcBef>
              <a:spcAft>
                <a:spcPct val="0"/>
              </a:spcAft>
              <a:defRPr/>
            </a:pPr>
            <a:r>
              <a:rPr lang="en-US" altLang="zh-CN" sz="3200" b="1" kern="0" dirty="0">
                <a:solidFill>
                  <a:srgbClr val="2F2F2F"/>
                </a:solidFill>
                <a:latin typeface="宋体" panose="02010600030101010101" pitchFamily="2" charset="-122"/>
                <a:ea typeface="宋体" pitchFamily="2" charset="-122"/>
                <a:sym typeface="+mn-ea"/>
              </a:rPr>
              <a:t>  </a:t>
            </a:r>
            <a:r>
              <a:rPr lang="zh-CN" altLang="en-US" sz="3200" b="1" kern="0" dirty="0">
                <a:solidFill>
                  <a:srgbClr val="2F2F2F"/>
                </a:solidFill>
                <a:latin typeface="宋体" panose="02010600030101010101" pitchFamily="2" charset="-122"/>
                <a:ea typeface="宋体" pitchFamily="2" charset="-122"/>
                <a:sym typeface="+mn-ea"/>
              </a:rPr>
              <a:t>人民群众是社会历史的主体。在社会历史发展过程中，人民群众起着决定性的作用，</a:t>
            </a:r>
            <a:r>
              <a:rPr lang="zh-CN" altLang="en-US" sz="3200" b="1" kern="0" dirty="0">
                <a:solidFill>
                  <a:srgbClr val="C00000"/>
                </a:solidFill>
                <a:latin typeface="宋体" panose="02010600030101010101" pitchFamily="2" charset="-122"/>
                <a:ea typeface="宋体" pitchFamily="2" charset="-122"/>
                <a:sym typeface="+mn-ea"/>
              </a:rPr>
              <a:t>表现</a:t>
            </a:r>
            <a:r>
              <a:rPr lang="zh-CN" altLang="en-US" sz="3200" b="1" kern="0" dirty="0">
                <a:solidFill>
                  <a:srgbClr val="2F2F2F"/>
                </a:solidFill>
                <a:latin typeface="宋体" panose="02010600030101010101" pitchFamily="2" charset="-122"/>
                <a:ea typeface="宋体" pitchFamily="2" charset="-122"/>
                <a:sym typeface="+mn-ea"/>
              </a:rPr>
              <a:t>在三个方面：</a:t>
            </a:r>
            <a:endParaRPr lang="en-US" altLang="zh-CN" sz="3200" b="1" kern="0" dirty="0">
              <a:solidFill>
                <a:srgbClr val="2F2F2F"/>
              </a:solidFill>
              <a:latin typeface="宋体" panose="02010600030101010101" pitchFamily="2" charset="-122"/>
              <a:ea typeface="宋体" pitchFamily="2" charset="-122"/>
              <a:sym typeface="+mn-ea"/>
            </a:endParaRPr>
          </a:p>
          <a:p>
            <a:pPr algn="just" eaLnBrk="0" fontAlgn="base" hangingPunct="0">
              <a:spcBef>
                <a:spcPct val="0"/>
              </a:spcBef>
              <a:spcAft>
                <a:spcPct val="0"/>
              </a:spcAft>
              <a:defRPr/>
            </a:pPr>
            <a:r>
              <a:rPr lang="zh-CN" altLang="en-US" sz="3200" b="1" kern="0" dirty="0">
                <a:solidFill>
                  <a:srgbClr val="2F2F2F"/>
                </a:solidFill>
                <a:latin typeface="宋体" panose="02010600030101010101" pitchFamily="2" charset="-122"/>
                <a:ea typeface="宋体" pitchFamily="2" charset="-122"/>
                <a:sym typeface="+mn-ea"/>
              </a:rPr>
              <a:t>  第一，人民群众是社会物质财富的创造者。</a:t>
            </a:r>
            <a:endParaRPr lang="en-US" altLang="zh-CN" sz="3200" b="1" kern="0" dirty="0">
              <a:solidFill>
                <a:srgbClr val="2F2F2F"/>
              </a:solidFill>
              <a:latin typeface="宋体" panose="02010600030101010101" pitchFamily="2" charset="-122"/>
              <a:ea typeface="宋体" pitchFamily="2" charset="-122"/>
              <a:sym typeface="+mn-ea"/>
            </a:endParaRPr>
          </a:p>
          <a:p>
            <a:pPr algn="just" eaLnBrk="0" fontAlgn="base" hangingPunct="0">
              <a:spcBef>
                <a:spcPct val="0"/>
              </a:spcBef>
              <a:spcAft>
                <a:spcPct val="0"/>
              </a:spcAft>
              <a:defRPr/>
            </a:pPr>
            <a:r>
              <a:rPr lang="en-US" altLang="zh-CN" sz="3200" b="1" kern="0" dirty="0">
                <a:solidFill>
                  <a:srgbClr val="2F2F2F"/>
                </a:solidFill>
                <a:latin typeface="宋体" panose="02010600030101010101" pitchFamily="2" charset="-122"/>
                <a:ea typeface="宋体" pitchFamily="2" charset="-122"/>
                <a:sym typeface="+mn-ea"/>
              </a:rPr>
              <a:t>  </a:t>
            </a:r>
            <a:r>
              <a:rPr lang="zh-CN" altLang="en-US" sz="3200" b="1" kern="0" dirty="0">
                <a:solidFill>
                  <a:srgbClr val="2F2F2F"/>
                </a:solidFill>
                <a:latin typeface="宋体" panose="02010600030101010101" pitchFamily="2" charset="-122"/>
                <a:ea typeface="宋体" pitchFamily="2" charset="-122"/>
                <a:sym typeface="+mn-ea"/>
              </a:rPr>
              <a:t>第二，人民群众是社会精神财富的创造者。</a:t>
            </a:r>
            <a:endParaRPr lang="en-US" altLang="zh-CN" sz="3200" b="1" kern="0" dirty="0">
              <a:solidFill>
                <a:srgbClr val="2F2F2F"/>
              </a:solidFill>
              <a:latin typeface="宋体" panose="02010600030101010101" pitchFamily="2" charset="-122"/>
              <a:ea typeface="宋体" pitchFamily="2" charset="-122"/>
              <a:sym typeface="+mn-ea"/>
            </a:endParaRPr>
          </a:p>
          <a:p>
            <a:pPr algn="just" eaLnBrk="0" fontAlgn="base" hangingPunct="0">
              <a:spcBef>
                <a:spcPct val="0"/>
              </a:spcBef>
              <a:spcAft>
                <a:spcPct val="0"/>
              </a:spcAft>
              <a:defRPr/>
            </a:pPr>
            <a:r>
              <a:rPr lang="en-US" altLang="zh-CN" sz="3200" b="1" kern="0" dirty="0">
                <a:solidFill>
                  <a:srgbClr val="2F2F2F"/>
                </a:solidFill>
                <a:latin typeface="宋体" panose="02010600030101010101" pitchFamily="2" charset="-122"/>
                <a:ea typeface="宋体" pitchFamily="2" charset="-122"/>
                <a:sym typeface="+mn-ea"/>
              </a:rPr>
              <a:t>  </a:t>
            </a:r>
            <a:r>
              <a:rPr lang="zh-CN" altLang="en-US" sz="3200" b="1" kern="0" dirty="0">
                <a:solidFill>
                  <a:srgbClr val="2F2F2F"/>
                </a:solidFill>
                <a:latin typeface="宋体" panose="02010600030101010101" pitchFamily="2" charset="-122"/>
                <a:ea typeface="宋体" pitchFamily="2" charset="-122"/>
                <a:sym typeface="+mn-ea"/>
              </a:rPr>
              <a:t>第三，人民群众是社会变革的决定力量。</a:t>
            </a:r>
            <a:endParaRPr lang="en-US" altLang="zh-CN" sz="3200" b="1" kern="0" dirty="0">
              <a:solidFill>
                <a:srgbClr val="2F2F2F"/>
              </a:solidFill>
              <a:latin typeface="宋体" panose="02010600030101010101" pitchFamily="2" charset="-122"/>
              <a:ea typeface="宋体" pitchFamily="2" charset="-122"/>
              <a:sym typeface="+mn-ea"/>
            </a:endParaRPr>
          </a:p>
        </p:txBody>
      </p:sp>
    </p:spTree>
    <p:extLst>
      <p:ext uri="{BB962C8B-B14F-4D97-AF65-F5344CB8AC3E}">
        <p14:creationId xmlns:p14="http://schemas.microsoft.com/office/powerpoint/2010/main" val="682362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549275"/>
            <a:ext cx="5130800" cy="584200"/>
          </a:xfrm>
          <a:prstGeom prst="rect">
            <a:avLst/>
          </a:prstGeom>
        </p:spPr>
        <p:txBody>
          <a:bodyPr>
            <a:spAutoFit/>
          </a:bodyPr>
          <a:lstStyle/>
          <a:p>
            <a:pPr marL="342900" indent="-342900" eaLnBrk="0" fontAlgn="base" hangingPunct="0">
              <a:spcBef>
                <a:spcPct val="20000"/>
              </a:spcBef>
              <a:spcAft>
                <a:spcPct val="0"/>
              </a:spcAft>
              <a:buClr>
                <a:srgbClr val="2F2F2F"/>
              </a:buClr>
              <a:buSzPct val="50000"/>
              <a:defRPr/>
            </a:pPr>
            <a:r>
              <a:rPr lang="en-US" altLang="zh-CN" sz="3200" b="1" kern="0" dirty="0">
                <a:solidFill>
                  <a:srgbClr val="000000"/>
                </a:solidFill>
                <a:latin typeface="微软雅黑"/>
                <a:ea typeface="微软雅黑"/>
                <a:cs typeface="宋体" panose="02010600030101010101" pitchFamily="2" charset="-122"/>
                <a:sym typeface="+mn-ea"/>
              </a:rPr>
              <a:t>9.</a:t>
            </a:r>
            <a:r>
              <a:rPr lang="zh-CN" altLang="en-US" sz="3200" b="1" kern="0" dirty="0">
                <a:solidFill>
                  <a:srgbClr val="000000"/>
                </a:solidFill>
                <a:latin typeface="微软雅黑"/>
                <a:ea typeface="微软雅黑"/>
                <a:cs typeface="宋体" panose="02010600030101010101" pitchFamily="2" charset="-122"/>
                <a:sym typeface="+mn-ea"/>
              </a:rPr>
              <a:t>历史人物</a:t>
            </a:r>
            <a:r>
              <a:rPr lang="en-US" altLang="zh-CN" sz="3200" b="1" kern="0" dirty="0">
                <a:solidFill>
                  <a:srgbClr val="C47546"/>
                </a:solidFill>
                <a:latin typeface="微软雅黑"/>
                <a:ea typeface="微软雅黑"/>
                <a:cs typeface="宋体" panose="02010600030101010101" pitchFamily="2" charset="-122"/>
                <a:sym typeface="+mn-ea"/>
              </a:rPr>
              <a:t>P.154-155</a:t>
            </a:r>
          </a:p>
        </p:txBody>
      </p:sp>
      <p:sp>
        <p:nvSpPr>
          <p:cNvPr id="3" name="矩形 2"/>
          <p:cNvSpPr/>
          <p:nvPr/>
        </p:nvSpPr>
        <p:spPr>
          <a:xfrm>
            <a:off x="176213" y="1773238"/>
            <a:ext cx="8893175" cy="3046412"/>
          </a:xfrm>
          <a:prstGeom prst="rect">
            <a:avLst/>
          </a:prstGeom>
        </p:spPr>
        <p:txBody>
          <a:bodyPr>
            <a:spAutoFit/>
          </a:bodyPr>
          <a:lstStyle/>
          <a:p>
            <a:pPr eaLnBrk="0" fontAlgn="base" hangingPunct="0">
              <a:spcBef>
                <a:spcPct val="0"/>
              </a:spcBef>
              <a:spcAft>
                <a:spcPct val="0"/>
              </a:spcAft>
              <a:defRPr/>
            </a:pPr>
            <a:r>
              <a:rPr lang="en-US" altLang="zh-CN" sz="3200" b="1" kern="0" dirty="0">
                <a:solidFill>
                  <a:srgbClr val="2F2F2F"/>
                </a:solidFill>
                <a:latin typeface="宋体" panose="02010600030101010101" pitchFamily="2" charset="-122"/>
                <a:ea typeface="宋体" pitchFamily="2" charset="-122"/>
                <a:sym typeface="+mn-ea"/>
              </a:rPr>
              <a:t>  </a:t>
            </a:r>
            <a:r>
              <a:rPr lang="zh-CN" altLang="en-US" sz="3200" b="1" kern="0" dirty="0">
                <a:solidFill>
                  <a:srgbClr val="2F2F2F"/>
                </a:solidFill>
                <a:latin typeface="宋体" panose="02010600030101010101" pitchFamily="2" charset="-122"/>
                <a:ea typeface="宋体" pitchFamily="2" charset="-122"/>
                <a:sym typeface="+mn-ea"/>
              </a:rPr>
              <a:t>历史人物是一定历史事件的主要倡导者、组织者、组织领导者或思想理论、科学文化的重要代表人物。</a:t>
            </a:r>
            <a:endParaRPr lang="en-US" altLang="zh-CN" sz="3200" b="1" kern="0" dirty="0">
              <a:solidFill>
                <a:srgbClr val="2F2F2F"/>
              </a:solidFill>
              <a:latin typeface="宋体" panose="02010600030101010101" pitchFamily="2" charset="-122"/>
              <a:ea typeface="宋体" pitchFamily="2" charset="-122"/>
              <a:sym typeface="+mn-ea"/>
            </a:endParaRPr>
          </a:p>
          <a:p>
            <a:pPr eaLnBrk="0" fontAlgn="base" hangingPunct="0">
              <a:spcBef>
                <a:spcPct val="0"/>
              </a:spcBef>
              <a:spcAft>
                <a:spcPct val="0"/>
              </a:spcAft>
              <a:defRPr/>
            </a:pPr>
            <a:r>
              <a:rPr lang="en-US" altLang="zh-CN" sz="3200" b="1" kern="0" dirty="0">
                <a:solidFill>
                  <a:srgbClr val="2F2F2F"/>
                </a:solidFill>
                <a:latin typeface="宋体" panose="02010600030101010101" pitchFamily="2" charset="-122"/>
                <a:ea typeface="宋体" pitchFamily="2" charset="-122"/>
                <a:sym typeface="+mn-ea"/>
              </a:rPr>
              <a:t>  </a:t>
            </a:r>
            <a:r>
              <a:rPr lang="zh-CN" altLang="en-US" sz="3200" b="1" kern="0" dirty="0">
                <a:solidFill>
                  <a:srgbClr val="000000"/>
                </a:solidFill>
                <a:latin typeface="宋体" panose="02010600030101010101" pitchFamily="2" charset="-122"/>
                <a:ea typeface="宋体" pitchFamily="2" charset="-122"/>
                <a:sym typeface="+mn-ea"/>
              </a:rPr>
              <a:t>历史人物对历史发展有着深刻影响，甚至有时能决定个别历史事件的结局，从而导致历史发生这样或那样的重大变化。</a:t>
            </a:r>
            <a:endParaRPr lang="en-US" altLang="zh-CN" sz="3200" b="1" kern="0" dirty="0">
              <a:solidFill>
                <a:srgbClr val="2F2F2F"/>
              </a:solidFill>
              <a:latin typeface="宋体" panose="02010600030101010101" pitchFamily="2" charset="-122"/>
              <a:ea typeface="宋体" pitchFamily="2" charset="-122"/>
              <a:sym typeface="+mn-ea"/>
            </a:endParaRPr>
          </a:p>
        </p:txBody>
      </p:sp>
    </p:spTree>
    <p:extLst>
      <p:ext uri="{BB962C8B-B14F-4D97-AF65-F5344CB8AC3E}">
        <p14:creationId xmlns:p14="http://schemas.microsoft.com/office/powerpoint/2010/main" val="40238760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49" name="内容占位符 2"/>
          <p:cNvSpPr>
            <a:spLocks noGrp="1" noChangeArrowheads="1"/>
          </p:cNvSpPr>
          <p:nvPr>
            <p:ph idx="4294967295"/>
          </p:nvPr>
        </p:nvSpPr>
        <p:spPr>
          <a:xfrm>
            <a:off x="457200" y="1412875"/>
            <a:ext cx="8229600" cy="5265738"/>
          </a:xfrm>
        </p:spPr>
        <p:txBody>
          <a:bodyPr/>
          <a:lstStyle/>
          <a:p>
            <a:pPr algn="just">
              <a:buFont typeface="Wingdings 2" pitchFamily="18" charset="2"/>
              <a:buNone/>
            </a:pPr>
            <a:r>
              <a:rPr lang="en-US" altLang="zh-CN" b="1" dirty="0" smtClean="0">
                <a:solidFill>
                  <a:schemeClr val="tx2"/>
                </a:solidFill>
                <a:latin typeface="宋体" pitchFamily="2" charset="-122"/>
                <a:ea typeface="宋体" pitchFamily="2" charset="-122"/>
              </a:rPr>
              <a:t>1.</a:t>
            </a:r>
            <a:r>
              <a:rPr lang="en-US" altLang="zh-CN" b="1" dirty="0" smtClean="0">
                <a:latin typeface="宋体" pitchFamily="2" charset="-122"/>
                <a:ea typeface="宋体" pitchFamily="2" charset="-122"/>
              </a:rPr>
              <a:t>商品</a:t>
            </a:r>
            <a:r>
              <a:rPr lang="en-US" altLang="zh-CN" b="1" dirty="0" smtClean="0">
                <a:solidFill>
                  <a:schemeClr val="accent2"/>
                </a:solidFill>
                <a:latin typeface="宋体" pitchFamily="2" charset="-122"/>
                <a:ea typeface="宋体" pitchFamily="2" charset="-122"/>
              </a:rPr>
              <a:t>P.162</a:t>
            </a:r>
            <a:endParaRPr lang="en-US" altLang="zh-CN" b="1" dirty="0" smtClean="0">
              <a:latin typeface="宋体" pitchFamily="2" charset="-122"/>
              <a:ea typeface="宋体" pitchFamily="2" charset="-122"/>
            </a:endParaRPr>
          </a:p>
          <a:p>
            <a:pPr algn="just">
              <a:buFont typeface="Wingdings 2" pitchFamily="18" charset="2"/>
              <a:buNone/>
            </a:pPr>
            <a:r>
              <a:rPr lang="en-US" altLang="zh-CN" b="1" dirty="0" smtClean="0">
                <a:latin typeface="宋体" pitchFamily="2" charset="-122"/>
                <a:ea typeface="宋体" pitchFamily="2" charset="-122"/>
              </a:rPr>
              <a:t>2.社会必要劳动时间</a:t>
            </a:r>
            <a:r>
              <a:rPr lang="en-US" altLang="zh-CN" b="1" dirty="0" smtClean="0">
                <a:solidFill>
                  <a:schemeClr val="accent2"/>
                </a:solidFill>
                <a:latin typeface="宋体" pitchFamily="2" charset="-122"/>
                <a:ea typeface="宋体" pitchFamily="2" charset="-122"/>
              </a:rPr>
              <a:t>P.164</a:t>
            </a:r>
            <a:endParaRPr lang="en-US" altLang="zh-CN" b="1" dirty="0" smtClean="0">
              <a:latin typeface="宋体" pitchFamily="2" charset="-122"/>
              <a:ea typeface="宋体" pitchFamily="2" charset="-122"/>
            </a:endParaRPr>
          </a:p>
          <a:p>
            <a:pPr algn="just">
              <a:buFont typeface="Wingdings 2" pitchFamily="18" charset="2"/>
              <a:buNone/>
            </a:pPr>
            <a:r>
              <a:rPr lang="en-US" altLang="zh-CN" b="1" dirty="0" smtClean="0">
                <a:latin typeface="宋体" pitchFamily="2" charset="-122"/>
                <a:ea typeface="宋体" pitchFamily="2" charset="-122"/>
              </a:rPr>
              <a:t>3.价值规律</a:t>
            </a:r>
            <a:r>
              <a:rPr lang="en-US" altLang="zh-CN" b="1" dirty="0" smtClean="0">
                <a:solidFill>
                  <a:schemeClr val="accent2"/>
                </a:solidFill>
                <a:latin typeface="宋体" pitchFamily="2" charset="-122"/>
                <a:ea typeface="宋体" pitchFamily="2" charset="-122"/>
              </a:rPr>
              <a:t>P.166</a:t>
            </a:r>
            <a:endParaRPr lang="en-US" altLang="zh-CN" b="1" dirty="0" smtClean="0">
              <a:latin typeface="宋体" pitchFamily="2" charset="-122"/>
              <a:ea typeface="宋体" pitchFamily="2" charset="-122"/>
            </a:endParaRPr>
          </a:p>
          <a:p>
            <a:pPr algn="just">
              <a:buFont typeface="Wingdings 2" pitchFamily="18" charset="2"/>
              <a:buNone/>
            </a:pPr>
            <a:r>
              <a:rPr lang="en-US" altLang="zh-CN" b="1" dirty="0" smtClean="0">
                <a:latin typeface="宋体" pitchFamily="2" charset="-122"/>
                <a:ea typeface="宋体" pitchFamily="2" charset="-122"/>
              </a:rPr>
              <a:t>4.</a:t>
            </a:r>
            <a:r>
              <a:rPr lang="zh-CN" altLang="en-US" b="1" dirty="0" smtClean="0">
                <a:latin typeface="宋体" pitchFamily="2" charset="-122"/>
                <a:ea typeface="宋体" pitchFamily="2" charset="-122"/>
              </a:rPr>
              <a:t>劳动价值论的意义</a:t>
            </a:r>
            <a:r>
              <a:rPr lang="en-US" altLang="zh-CN" b="1" dirty="0" smtClean="0">
                <a:solidFill>
                  <a:schemeClr val="accent2"/>
                </a:solidFill>
                <a:latin typeface="宋体" pitchFamily="2" charset="-122"/>
                <a:ea typeface="宋体" pitchFamily="2" charset="-122"/>
              </a:rPr>
              <a:t>P.170-172</a:t>
            </a:r>
            <a:endParaRPr lang="en-US" altLang="zh-CN" b="1" dirty="0" smtClean="0">
              <a:latin typeface="宋体" pitchFamily="2" charset="-122"/>
              <a:ea typeface="宋体" pitchFamily="2" charset="-122"/>
            </a:endParaRPr>
          </a:p>
          <a:p>
            <a:pPr algn="just">
              <a:buFont typeface="Wingdings 2" pitchFamily="18" charset="2"/>
              <a:buNone/>
            </a:pPr>
            <a:r>
              <a:rPr lang="en-US" altLang="zh-CN" b="1" dirty="0" smtClean="0">
                <a:latin typeface="宋体" pitchFamily="2" charset="-122"/>
                <a:ea typeface="宋体" pitchFamily="2" charset="-122"/>
              </a:rPr>
              <a:t>5.</a:t>
            </a:r>
            <a:r>
              <a:rPr lang="zh-CN" altLang="en-US" b="1" dirty="0" smtClean="0">
                <a:latin typeface="宋体" pitchFamily="2" charset="-122"/>
                <a:ea typeface="宋体" pitchFamily="2" charset="-122"/>
              </a:rPr>
              <a:t>资本的原始积累</a:t>
            </a:r>
            <a:r>
              <a:rPr lang="en-US" altLang="zh-CN" b="1" dirty="0" smtClean="0">
                <a:solidFill>
                  <a:schemeClr val="accent2"/>
                </a:solidFill>
                <a:latin typeface="宋体" pitchFamily="2" charset="-122"/>
                <a:ea typeface="宋体" pitchFamily="2" charset="-122"/>
              </a:rPr>
              <a:t>P177</a:t>
            </a:r>
            <a:endParaRPr lang="en-US" altLang="zh-CN" b="1" dirty="0" smtClean="0">
              <a:latin typeface="宋体" pitchFamily="2" charset="-122"/>
              <a:ea typeface="宋体" pitchFamily="2" charset="-122"/>
            </a:endParaRPr>
          </a:p>
          <a:p>
            <a:pPr algn="just">
              <a:buFont typeface="Wingdings 2" pitchFamily="18" charset="2"/>
              <a:buNone/>
            </a:pPr>
            <a:r>
              <a:rPr lang="en-US" altLang="zh-CN" b="1" dirty="0" smtClean="0">
                <a:latin typeface="宋体" pitchFamily="2" charset="-122"/>
                <a:ea typeface="宋体" pitchFamily="2" charset="-122"/>
              </a:rPr>
              <a:t>6.</a:t>
            </a:r>
            <a:r>
              <a:rPr lang="zh-CN" altLang="en-US" b="1" dirty="0" smtClean="0">
                <a:latin typeface="宋体" pitchFamily="2" charset="-122"/>
                <a:ea typeface="宋体" pitchFamily="2" charset="-122"/>
              </a:rPr>
              <a:t>劳动力商品</a:t>
            </a:r>
            <a:r>
              <a:rPr lang="en-US" altLang="zh-CN" b="1" dirty="0" smtClean="0">
                <a:solidFill>
                  <a:schemeClr val="accent2"/>
                </a:solidFill>
                <a:latin typeface="宋体" pitchFamily="2" charset="-122"/>
                <a:ea typeface="宋体" pitchFamily="2" charset="-122"/>
              </a:rPr>
              <a:t>P.180-181</a:t>
            </a:r>
            <a:endParaRPr lang="en-US" altLang="zh-CN" b="1" dirty="0" smtClean="0">
              <a:latin typeface="宋体" pitchFamily="2" charset="-122"/>
              <a:ea typeface="宋体" pitchFamily="2" charset="-122"/>
            </a:endParaRPr>
          </a:p>
          <a:p>
            <a:pPr algn="just">
              <a:buFont typeface="Wingdings 2" pitchFamily="18" charset="2"/>
              <a:buNone/>
            </a:pPr>
            <a:r>
              <a:rPr lang="en-US" altLang="zh-CN" b="1" dirty="0" smtClean="0">
                <a:latin typeface="宋体" pitchFamily="2" charset="-122"/>
                <a:ea typeface="宋体" pitchFamily="2" charset="-122"/>
              </a:rPr>
              <a:t>7.</a:t>
            </a:r>
            <a:r>
              <a:rPr lang="zh-CN" altLang="en-US" b="1" dirty="0" smtClean="0">
                <a:latin typeface="宋体" pitchFamily="2" charset="-122"/>
                <a:ea typeface="宋体" pitchFamily="2" charset="-122"/>
              </a:rPr>
              <a:t>资本</a:t>
            </a:r>
            <a:r>
              <a:rPr lang="en-US" altLang="zh-CN" b="1" dirty="0" smtClean="0">
                <a:solidFill>
                  <a:schemeClr val="accent2"/>
                </a:solidFill>
                <a:latin typeface="宋体" pitchFamily="2" charset="-122"/>
                <a:ea typeface="宋体" pitchFamily="2" charset="-122"/>
              </a:rPr>
              <a:t>P.185</a:t>
            </a:r>
            <a:endParaRPr lang="en-US" altLang="zh-CN" b="1" dirty="0" smtClean="0">
              <a:latin typeface="宋体" pitchFamily="2" charset="-122"/>
              <a:ea typeface="宋体" pitchFamily="2" charset="-122"/>
            </a:endParaRPr>
          </a:p>
          <a:p>
            <a:pPr algn="just">
              <a:buFont typeface="Wingdings 2" pitchFamily="18" charset="2"/>
              <a:buNone/>
            </a:pPr>
            <a:r>
              <a:rPr lang="en-US" altLang="zh-CN" b="1" dirty="0" smtClean="0">
                <a:latin typeface="宋体" pitchFamily="2" charset="-122"/>
                <a:ea typeface="宋体" pitchFamily="2" charset="-122"/>
              </a:rPr>
              <a:t>8.资本积累;</a:t>
            </a:r>
            <a:r>
              <a:rPr lang="en-US" altLang="zh-CN" b="1" dirty="0" smtClean="0">
                <a:solidFill>
                  <a:schemeClr val="accent2"/>
                </a:solidFill>
                <a:latin typeface="宋体" pitchFamily="2" charset="-122"/>
                <a:ea typeface="宋体" pitchFamily="2" charset="-122"/>
              </a:rPr>
              <a:t>P.190</a:t>
            </a:r>
            <a:endParaRPr lang="en-US" altLang="zh-CN" b="1" dirty="0" smtClean="0">
              <a:latin typeface="宋体" pitchFamily="2" charset="-122"/>
              <a:ea typeface="宋体" pitchFamily="2" charset="-122"/>
            </a:endParaRPr>
          </a:p>
          <a:p>
            <a:pPr algn="just">
              <a:buFont typeface="Wingdings 2" pitchFamily="18" charset="2"/>
              <a:buNone/>
            </a:pPr>
            <a:r>
              <a:rPr lang="en-US" altLang="zh-CN" b="1" dirty="0" smtClean="0">
                <a:latin typeface="宋体" pitchFamily="2" charset="-122"/>
                <a:ea typeface="宋体" pitchFamily="2" charset="-122"/>
              </a:rPr>
              <a:t>9.资本</a:t>
            </a:r>
            <a:r>
              <a:rPr lang="zh-CN" altLang="en-US" b="1" dirty="0" smtClean="0">
                <a:latin typeface="宋体" pitchFamily="2" charset="-122"/>
                <a:ea typeface="宋体" pitchFamily="2" charset="-122"/>
              </a:rPr>
              <a:t>的循环周转与再生产</a:t>
            </a:r>
            <a:r>
              <a:rPr lang="en-US" altLang="zh-CN" b="1" dirty="0" smtClean="0">
                <a:solidFill>
                  <a:schemeClr val="accent2"/>
                </a:solidFill>
                <a:latin typeface="宋体" pitchFamily="2" charset="-122"/>
                <a:ea typeface="宋体" pitchFamily="2" charset="-122"/>
              </a:rPr>
              <a:t>P.193-195</a:t>
            </a:r>
            <a:endParaRPr lang="en-US" altLang="zh-CN" b="1" dirty="0" smtClean="0">
              <a:latin typeface="宋体" pitchFamily="2" charset="-122"/>
              <a:ea typeface="宋体" pitchFamily="2" charset="-122"/>
            </a:endParaRPr>
          </a:p>
        </p:txBody>
      </p:sp>
      <p:sp>
        <p:nvSpPr>
          <p:cNvPr id="2" name="矩形 1"/>
          <p:cNvSpPr/>
          <p:nvPr/>
        </p:nvSpPr>
        <p:spPr>
          <a:xfrm>
            <a:off x="0" y="490538"/>
            <a:ext cx="9144000" cy="708025"/>
          </a:xfrm>
          <a:prstGeom prst="rect">
            <a:avLst/>
          </a:prstGeom>
        </p:spPr>
        <p:txBody>
          <a:bodyPr>
            <a:spAutoFit/>
          </a:bodyPr>
          <a:lstStyle/>
          <a:p>
            <a:pPr algn="ctr" fontAlgn="base">
              <a:spcBef>
                <a:spcPct val="0"/>
              </a:spcBef>
              <a:spcAft>
                <a:spcPct val="0"/>
              </a:spcAft>
              <a:buFont typeface="Arial" pitchFamily="34" charset="0"/>
              <a:buNone/>
              <a:defRPr/>
            </a:pPr>
            <a:r>
              <a:rPr lang="zh-CN" altLang="en-US" sz="4000" b="1" kern="0" dirty="0">
                <a:solidFill>
                  <a:srgbClr val="2F2F2F"/>
                </a:solidFill>
                <a:latin typeface="黑体" panose="02010609060101010101" pitchFamily="49" charset="-122"/>
              </a:rPr>
              <a:t>第四章</a:t>
            </a:r>
            <a:endParaRPr lang="zh-CN" altLang="en-US" sz="4000" dirty="0">
              <a:solidFill>
                <a:srgbClr val="000000"/>
              </a:solidFill>
              <a:latin typeface="黑体" panose="02010609060101010101" pitchFamily="49" charset="-122"/>
            </a:endParaRPr>
          </a:p>
        </p:txBody>
      </p:sp>
    </p:spTree>
    <p:extLst>
      <p:ext uri="{BB962C8B-B14F-4D97-AF65-F5344CB8AC3E}">
        <p14:creationId xmlns:p14="http://schemas.microsoft.com/office/powerpoint/2010/main" val="12704415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内容占位符 2"/>
          <p:cNvSpPr>
            <a:spLocks noGrp="1" noChangeArrowheads="1"/>
          </p:cNvSpPr>
          <p:nvPr>
            <p:ph idx="4294967295"/>
          </p:nvPr>
        </p:nvSpPr>
        <p:spPr>
          <a:xfrm>
            <a:off x="425450" y="404813"/>
            <a:ext cx="8229600" cy="5070475"/>
          </a:xfrm>
        </p:spPr>
        <p:txBody>
          <a:bodyPr/>
          <a:lstStyle/>
          <a:p>
            <a:pPr algn="just">
              <a:buFont typeface="Wingdings 2" pitchFamily="18" charset="2"/>
              <a:buNone/>
              <a:defRPr/>
            </a:pPr>
            <a:r>
              <a:rPr lang="zh-CN" altLang="en-US" sz="3600" dirty="0" smtClean="0">
                <a:solidFill>
                  <a:schemeClr val="tx2"/>
                </a:solidFill>
                <a:ea typeface="隶书" pitchFamily="49" charset="-122"/>
              </a:rPr>
              <a:t> </a:t>
            </a:r>
            <a:r>
              <a:rPr lang="zh-CN" altLang="en-US" dirty="0" smtClean="0">
                <a:solidFill>
                  <a:schemeClr val="tx2"/>
                </a:solidFill>
                <a:latin typeface="宋体" pitchFamily="2" charset="-122"/>
                <a:ea typeface="宋体" pitchFamily="2" charset="-122"/>
              </a:rPr>
              <a:t> </a:t>
            </a:r>
            <a:r>
              <a:rPr lang="en-US" altLang="zh-CN" b="1" dirty="0" smtClean="0">
                <a:solidFill>
                  <a:schemeClr val="tx2"/>
                </a:solidFill>
                <a:latin typeface="+mj-ea"/>
                <a:ea typeface="+mj-ea"/>
              </a:rPr>
              <a:t>1.</a:t>
            </a:r>
            <a:r>
              <a:rPr lang="en-US" altLang="zh-CN" b="1" dirty="0" smtClean="0">
                <a:latin typeface="+mj-ea"/>
                <a:ea typeface="+mj-ea"/>
              </a:rPr>
              <a:t>商品</a:t>
            </a:r>
            <a:r>
              <a:rPr lang="en-US" altLang="zh-CN" b="1" dirty="0" smtClean="0">
                <a:solidFill>
                  <a:schemeClr val="accent2"/>
                </a:solidFill>
                <a:latin typeface="+mj-ea"/>
                <a:ea typeface="+mj-ea"/>
              </a:rPr>
              <a:t>P.162</a:t>
            </a:r>
          </a:p>
          <a:p>
            <a:pPr algn="just">
              <a:buFont typeface="Wingdings 2" pitchFamily="18" charset="2"/>
              <a:buNone/>
              <a:defRPr/>
            </a:pPr>
            <a:endParaRPr lang="en-US" altLang="zh-CN" b="1" dirty="0" smtClean="0">
              <a:solidFill>
                <a:schemeClr val="accent2"/>
              </a:solidFill>
              <a:latin typeface="+mj-ea"/>
              <a:ea typeface="+mj-ea"/>
            </a:endParaRPr>
          </a:p>
          <a:p>
            <a:pPr algn="just">
              <a:buFont typeface="Wingdings 2" pitchFamily="18" charset="2"/>
              <a:buNone/>
              <a:defRPr/>
            </a:pPr>
            <a:r>
              <a:rPr lang="zh-CN" altLang="en-US" b="1" dirty="0" smtClean="0">
                <a:latin typeface="宋体" pitchFamily="2" charset="-122"/>
                <a:ea typeface="宋体" pitchFamily="2" charset="-122"/>
              </a:rPr>
              <a:t>  商品的</a:t>
            </a:r>
            <a:r>
              <a:rPr lang="zh-CN" altLang="en-US" b="1" dirty="0" smtClean="0">
                <a:solidFill>
                  <a:srgbClr val="C00000"/>
                </a:solidFill>
                <a:latin typeface="宋体" pitchFamily="2" charset="-122"/>
                <a:ea typeface="宋体" pitchFamily="2" charset="-122"/>
              </a:rPr>
              <a:t>定义</a:t>
            </a:r>
            <a:r>
              <a:rPr lang="zh-CN" altLang="en-US" b="1" dirty="0" smtClean="0">
                <a:latin typeface="宋体" pitchFamily="2" charset="-122"/>
                <a:ea typeface="宋体" pitchFamily="2" charset="-122"/>
              </a:rPr>
              <a:t>：</a:t>
            </a:r>
            <a:endParaRPr lang="en-US" altLang="zh-CN" b="1" dirty="0" smtClean="0">
              <a:latin typeface="宋体" pitchFamily="2" charset="-122"/>
              <a:ea typeface="宋体" pitchFamily="2" charset="-122"/>
            </a:endParaRPr>
          </a:p>
          <a:p>
            <a:pPr algn="just">
              <a:buFont typeface="Wingdings 2" pitchFamily="18" charset="2"/>
              <a:buNone/>
              <a:defRPr/>
            </a:pPr>
            <a:r>
              <a:rPr lang="en-US" altLang="zh-CN" b="1" dirty="0">
                <a:latin typeface="宋体" pitchFamily="2" charset="-122"/>
                <a:ea typeface="宋体" pitchFamily="2" charset="-122"/>
              </a:rPr>
              <a:t> </a:t>
            </a:r>
            <a:r>
              <a:rPr lang="en-US" altLang="zh-CN" b="1" dirty="0" smtClean="0">
                <a:latin typeface="宋体" pitchFamily="2" charset="-122"/>
                <a:ea typeface="宋体" pitchFamily="2" charset="-122"/>
              </a:rPr>
              <a:t> </a:t>
            </a:r>
            <a:r>
              <a:rPr lang="zh-CN" altLang="en-US" b="1" dirty="0" smtClean="0">
                <a:latin typeface="宋体" pitchFamily="2" charset="-122"/>
                <a:ea typeface="宋体" pitchFamily="2" charset="-122"/>
              </a:rPr>
              <a:t>商品是用来交换、能满足人的某种需要的劳动产品。</a:t>
            </a:r>
            <a:endParaRPr lang="en-US" altLang="zh-CN" b="1" dirty="0" smtClean="0">
              <a:latin typeface="宋体" pitchFamily="2" charset="-122"/>
              <a:ea typeface="宋体" pitchFamily="2" charset="-122"/>
            </a:endParaRPr>
          </a:p>
          <a:p>
            <a:pPr algn="just">
              <a:buFont typeface="Wingdings 2" pitchFamily="18" charset="2"/>
              <a:buNone/>
              <a:defRPr/>
            </a:pPr>
            <a:r>
              <a:rPr lang="en-US" altLang="zh-CN" b="1" dirty="0">
                <a:latin typeface="宋体" pitchFamily="2" charset="-122"/>
                <a:ea typeface="宋体" pitchFamily="2" charset="-122"/>
              </a:rPr>
              <a:t> </a:t>
            </a:r>
            <a:r>
              <a:rPr lang="en-US" altLang="zh-CN" b="1" dirty="0" smtClean="0">
                <a:latin typeface="宋体" pitchFamily="2" charset="-122"/>
                <a:ea typeface="宋体" pitchFamily="2" charset="-122"/>
              </a:rPr>
              <a:t> </a:t>
            </a:r>
            <a:r>
              <a:rPr lang="zh-CN" altLang="en-US" b="1" dirty="0" smtClean="0">
                <a:latin typeface="宋体" pitchFamily="2" charset="-122"/>
                <a:ea typeface="宋体" pitchFamily="2" charset="-122"/>
              </a:rPr>
              <a:t>商品的</a:t>
            </a:r>
            <a:r>
              <a:rPr lang="zh-CN" altLang="en-US" b="1" dirty="0" smtClean="0">
                <a:solidFill>
                  <a:srgbClr val="C00000"/>
                </a:solidFill>
                <a:latin typeface="宋体" pitchFamily="2" charset="-122"/>
                <a:ea typeface="宋体" pitchFamily="2" charset="-122"/>
              </a:rPr>
              <a:t>二因素</a:t>
            </a:r>
            <a:r>
              <a:rPr lang="zh-CN" altLang="en-US" b="1" dirty="0" smtClean="0">
                <a:latin typeface="宋体" pitchFamily="2" charset="-122"/>
                <a:ea typeface="宋体" pitchFamily="2" charset="-122"/>
              </a:rPr>
              <a:t>：</a:t>
            </a:r>
            <a:endParaRPr lang="en-US" altLang="zh-CN" b="1" dirty="0" smtClean="0">
              <a:latin typeface="宋体" pitchFamily="2" charset="-122"/>
              <a:ea typeface="宋体" pitchFamily="2" charset="-122"/>
            </a:endParaRPr>
          </a:p>
          <a:p>
            <a:pPr algn="just">
              <a:buFont typeface="Wingdings 2" pitchFamily="18" charset="2"/>
              <a:buNone/>
              <a:defRPr/>
            </a:pPr>
            <a:r>
              <a:rPr lang="en-US" altLang="zh-CN" b="1" dirty="0">
                <a:latin typeface="宋体" pitchFamily="2" charset="-122"/>
                <a:ea typeface="宋体" pitchFamily="2" charset="-122"/>
              </a:rPr>
              <a:t>  </a:t>
            </a:r>
            <a:r>
              <a:rPr lang="zh-CN" altLang="en-US" b="1" dirty="0" smtClean="0">
                <a:latin typeface="宋体" pitchFamily="2" charset="-122"/>
                <a:ea typeface="宋体" pitchFamily="2" charset="-122"/>
              </a:rPr>
              <a:t>商品具有使用价值和价值两个因素或两种属性，是使用价值和价值的矛盾统一体。</a:t>
            </a:r>
          </a:p>
        </p:txBody>
      </p:sp>
      <p:sp>
        <p:nvSpPr>
          <p:cNvPr id="70659" name="内容占位符 2"/>
          <p:cNvSpPr>
            <a:spLocks noGrp="1" noChangeArrowheads="1"/>
          </p:cNvSpPr>
          <p:nvPr/>
        </p:nvSpPr>
        <p:spPr bwMode="auto">
          <a:xfrm>
            <a:off x="457200" y="3267075"/>
            <a:ext cx="8229600"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fontAlgn="base">
              <a:spcAft>
                <a:spcPct val="0"/>
              </a:spcAft>
              <a:buClr>
                <a:srgbClr val="2F2F2F"/>
              </a:buClr>
              <a:buFont typeface="Wingdings 2" pitchFamily="18" charset="2"/>
              <a:buNone/>
            </a:pPr>
            <a:endParaRPr lang="en-US" altLang="zh-CN" sz="2800" b="1" smtClean="0">
              <a:solidFill>
                <a:srgbClr val="000000"/>
              </a:solidFill>
              <a:latin typeface="宋体" pitchFamily="2" charset="-122"/>
              <a:ea typeface="宋体" pitchFamily="2" charset="-122"/>
            </a:endParaRPr>
          </a:p>
        </p:txBody>
      </p:sp>
    </p:spTree>
    <p:extLst>
      <p:ext uri="{BB962C8B-B14F-4D97-AF65-F5344CB8AC3E}">
        <p14:creationId xmlns:p14="http://schemas.microsoft.com/office/powerpoint/2010/main" val="1091250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692150"/>
            <a:ext cx="7921625" cy="3736975"/>
          </a:xfrm>
          <a:prstGeom prst="rect">
            <a:avLst/>
          </a:prstGeom>
        </p:spPr>
        <p:txBody>
          <a:bodyPr>
            <a:spAutoFit/>
          </a:bodyPr>
          <a:lstStyle/>
          <a:p>
            <a:pPr marL="342900" indent="-342900" algn="just" eaLnBrk="0" fontAlgn="base" hangingPunct="0">
              <a:spcBef>
                <a:spcPct val="20000"/>
              </a:spcBef>
              <a:spcAft>
                <a:spcPct val="0"/>
              </a:spcAft>
              <a:buClr>
                <a:srgbClr val="2F2F2F"/>
              </a:buClr>
              <a:buSzPct val="50000"/>
              <a:buFont typeface="Arial" pitchFamily="34" charset="0"/>
              <a:buNone/>
              <a:defRPr/>
            </a:pPr>
            <a:r>
              <a:rPr lang="zh-CN" altLang="zh-CN" sz="3200" b="1" kern="0" dirty="0">
                <a:solidFill>
                  <a:srgbClr val="000000"/>
                </a:solidFill>
                <a:latin typeface="微软雅黑"/>
                <a:ea typeface="微软雅黑"/>
              </a:rPr>
              <a:t> 3.马克思主义基本原理</a:t>
            </a:r>
            <a:r>
              <a:rPr lang="zh-CN" altLang="zh-CN" sz="3200" b="1" kern="0" dirty="0">
                <a:solidFill>
                  <a:srgbClr val="C47546"/>
                </a:solidFill>
                <a:latin typeface="微软雅黑"/>
                <a:ea typeface="微软雅黑"/>
              </a:rPr>
              <a:t>P.3</a:t>
            </a:r>
          </a:p>
          <a:p>
            <a:pPr marL="342900" indent="-342900" algn="just" eaLnBrk="0" fontAlgn="base" hangingPunct="0">
              <a:spcBef>
                <a:spcPct val="20000"/>
              </a:spcBef>
              <a:spcAft>
                <a:spcPct val="0"/>
              </a:spcAft>
              <a:buClr>
                <a:srgbClr val="2F2F2F"/>
              </a:buClr>
              <a:buSzPct val="50000"/>
              <a:buFont typeface="Arial" pitchFamily="34" charset="0"/>
              <a:buNone/>
              <a:defRPr/>
            </a:pPr>
            <a:r>
              <a:rPr lang="zh-CN" altLang="zh-CN" sz="3200" b="1" kern="0" dirty="0">
                <a:solidFill>
                  <a:srgbClr val="000000"/>
                </a:solidFill>
                <a:latin typeface="宋体" pitchFamily="2" charset="-122"/>
                <a:ea typeface="宋体" pitchFamily="2" charset="-122"/>
              </a:rPr>
              <a:t>    </a:t>
            </a:r>
            <a:endParaRPr lang="en-US" altLang="zh-CN" sz="3200" b="1" kern="0" dirty="0">
              <a:solidFill>
                <a:srgbClr val="000000"/>
              </a:solidFill>
              <a:latin typeface="宋体" pitchFamily="2" charset="-122"/>
              <a:ea typeface="宋体" pitchFamily="2" charset="-122"/>
            </a:endParaRPr>
          </a:p>
          <a:p>
            <a:pPr marL="342900" indent="-342900" algn="just" eaLnBrk="0" fontAlgn="base" hangingPunct="0">
              <a:spcBef>
                <a:spcPct val="20000"/>
              </a:spcBef>
              <a:spcAft>
                <a:spcPct val="0"/>
              </a:spcAft>
              <a:buClr>
                <a:srgbClr val="2F2F2F"/>
              </a:buClr>
              <a:buSzPct val="50000"/>
              <a:buFont typeface="Arial" pitchFamily="34" charset="0"/>
              <a:buNone/>
              <a:defRPr/>
            </a:pPr>
            <a:r>
              <a:rPr lang="en-US" altLang="zh-CN" sz="3200" b="1" kern="0" dirty="0">
                <a:solidFill>
                  <a:srgbClr val="000000"/>
                </a:solidFill>
                <a:latin typeface="宋体" pitchFamily="2" charset="-122"/>
                <a:ea typeface="宋体" pitchFamily="2" charset="-122"/>
              </a:rPr>
              <a:t>		</a:t>
            </a:r>
            <a:r>
              <a:rPr lang="zh-CN" altLang="zh-CN" sz="3200" b="1" kern="0" dirty="0">
                <a:solidFill>
                  <a:srgbClr val="000000"/>
                </a:solidFill>
                <a:latin typeface="宋体" pitchFamily="2" charset="-122"/>
                <a:ea typeface="宋体" pitchFamily="2" charset="-122"/>
              </a:rPr>
              <a:t>马克思主义</a:t>
            </a:r>
            <a:r>
              <a:rPr lang="zh-CN" altLang="zh-CN" sz="3200" b="1" kern="0" dirty="0">
                <a:solidFill>
                  <a:srgbClr val="C00000"/>
                </a:solidFill>
                <a:latin typeface="宋体" pitchFamily="2" charset="-122"/>
                <a:ea typeface="宋体" pitchFamily="2" charset="-122"/>
              </a:rPr>
              <a:t>基本原理</a:t>
            </a:r>
            <a:r>
              <a:rPr lang="zh-CN" altLang="zh-CN" sz="3200" b="1" kern="0" dirty="0">
                <a:solidFill>
                  <a:srgbClr val="000000"/>
                </a:solidFill>
                <a:latin typeface="宋体" pitchFamily="2" charset="-122"/>
                <a:ea typeface="宋体" pitchFamily="2" charset="-122"/>
              </a:rPr>
              <a:t>是对马克思主义立场、观点、方法的集中概括，是马克思主义在其形成、发展和运用过程中国经过实践反复检验而确立起来的具有普遍真理性的理论。</a:t>
            </a:r>
            <a:endParaRPr lang="zh-CN" altLang="en-US" dirty="0">
              <a:solidFill>
                <a:srgbClr val="000000"/>
              </a:solidFill>
              <a:latin typeface="Arial" pitchFamily="34" charset="0"/>
              <a:ea typeface="宋体" pitchFamily="2" charset="-122"/>
            </a:endParaRPr>
          </a:p>
        </p:txBody>
      </p:sp>
    </p:spTree>
    <p:extLst>
      <p:ext uri="{BB962C8B-B14F-4D97-AF65-F5344CB8AC3E}">
        <p14:creationId xmlns:p14="http://schemas.microsoft.com/office/powerpoint/2010/main" val="17694324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9" name="内容占位符 2"/>
          <p:cNvSpPr>
            <a:spLocks noGrp="1" noChangeArrowheads="1"/>
          </p:cNvSpPr>
          <p:nvPr/>
        </p:nvSpPr>
        <p:spPr bwMode="auto">
          <a:xfrm>
            <a:off x="395288" y="549275"/>
            <a:ext cx="8229600" cy="59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fontAlgn="base">
              <a:spcAft>
                <a:spcPct val="0"/>
              </a:spcAft>
              <a:buClr>
                <a:srgbClr val="2F2F2F"/>
              </a:buClr>
              <a:buFont typeface="Wingdings 2" pitchFamily="18" charset="2"/>
              <a:buNone/>
              <a:defRPr/>
            </a:pPr>
            <a:r>
              <a:rPr lang="zh-CN" altLang="en-US" sz="3600" dirty="0" smtClean="0">
                <a:solidFill>
                  <a:srgbClr val="2F2F2F"/>
                </a:solidFill>
                <a:latin typeface="微软雅黑"/>
                <a:ea typeface="微软雅黑"/>
              </a:rPr>
              <a:t> </a:t>
            </a:r>
            <a:r>
              <a:rPr lang="zh-CN" altLang="en-US" dirty="0" smtClean="0">
                <a:solidFill>
                  <a:srgbClr val="2F2F2F"/>
                </a:solidFill>
                <a:latin typeface="微软雅黑"/>
                <a:ea typeface="微软雅黑"/>
              </a:rPr>
              <a:t> </a:t>
            </a:r>
            <a:r>
              <a:rPr lang="en-US" altLang="zh-CN" b="1" dirty="0" smtClean="0">
                <a:solidFill>
                  <a:srgbClr val="000000"/>
                </a:solidFill>
                <a:latin typeface="微软雅黑"/>
                <a:ea typeface="微软雅黑"/>
              </a:rPr>
              <a:t>2.社会必要劳动时间</a:t>
            </a:r>
            <a:r>
              <a:rPr lang="en-US" altLang="zh-CN" b="1" dirty="0" smtClean="0">
                <a:solidFill>
                  <a:srgbClr val="C47546"/>
                </a:solidFill>
                <a:latin typeface="微软雅黑"/>
                <a:ea typeface="微软雅黑"/>
              </a:rPr>
              <a:t>P.164</a:t>
            </a:r>
          </a:p>
          <a:p>
            <a:pPr algn="just" fontAlgn="base">
              <a:spcAft>
                <a:spcPct val="0"/>
              </a:spcAft>
              <a:buClr>
                <a:srgbClr val="2F2F2F"/>
              </a:buClr>
              <a:buFont typeface="Wingdings 2" pitchFamily="18" charset="2"/>
              <a:buNone/>
              <a:defRPr/>
            </a:pPr>
            <a:endParaRPr lang="en-US" altLang="zh-CN" b="1" dirty="0" smtClean="0">
              <a:solidFill>
                <a:srgbClr val="C47546"/>
              </a:solidFill>
              <a:latin typeface="微软雅黑"/>
              <a:ea typeface="微软雅黑"/>
            </a:endParaRPr>
          </a:p>
          <a:p>
            <a:pPr algn="just" fontAlgn="base">
              <a:spcAft>
                <a:spcPct val="0"/>
              </a:spcAft>
              <a:buClr>
                <a:srgbClr val="2F2F2F"/>
              </a:buClr>
              <a:buFont typeface="Wingdings 2" pitchFamily="18" charset="2"/>
              <a:buNone/>
              <a:defRPr/>
            </a:pPr>
            <a:r>
              <a:rPr lang="zh-CN" altLang="en-US" b="1" dirty="0" smtClean="0">
                <a:solidFill>
                  <a:srgbClr val="000000"/>
                </a:solidFill>
                <a:latin typeface="宋体" pitchFamily="2" charset="-122"/>
                <a:ea typeface="宋体" pitchFamily="2" charset="-122"/>
              </a:rPr>
              <a:t>    </a:t>
            </a:r>
            <a:r>
              <a:rPr lang="zh-CN" altLang="en-US" b="1" dirty="0" smtClean="0">
                <a:solidFill>
                  <a:srgbClr val="C00000"/>
                </a:solidFill>
                <a:latin typeface="宋体" pitchFamily="2" charset="-122"/>
                <a:ea typeface="宋体" pitchFamily="2" charset="-122"/>
              </a:rPr>
              <a:t>决定商品价值量</a:t>
            </a:r>
            <a:r>
              <a:rPr lang="zh-CN" altLang="en-US" b="1" dirty="0" smtClean="0">
                <a:solidFill>
                  <a:srgbClr val="000000"/>
                </a:solidFill>
                <a:latin typeface="宋体" pitchFamily="2" charset="-122"/>
                <a:ea typeface="宋体" pitchFamily="2" charset="-122"/>
              </a:rPr>
              <a:t>的不是生产商品的个别劳动实践，而只能是社会必要劳动时间。</a:t>
            </a:r>
            <a:endParaRPr lang="en-US" altLang="zh-CN" b="1" dirty="0" smtClean="0">
              <a:solidFill>
                <a:srgbClr val="000000"/>
              </a:solidFill>
              <a:latin typeface="宋体" pitchFamily="2" charset="-122"/>
              <a:ea typeface="宋体" pitchFamily="2" charset="-122"/>
            </a:endParaRPr>
          </a:p>
          <a:p>
            <a:pPr algn="just" fontAlgn="base">
              <a:spcAft>
                <a:spcPct val="0"/>
              </a:spcAft>
              <a:buClr>
                <a:srgbClr val="2F2F2F"/>
              </a:buClr>
              <a:buFont typeface="Wingdings 2" pitchFamily="18" charset="2"/>
              <a:buNone/>
              <a:defRPr/>
            </a:pPr>
            <a:r>
              <a:rPr lang="en-US" altLang="zh-CN" b="1" dirty="0" smtClean="0">
                <a:solidFill>
                  <a:srgbClr val="000000"/>
                </a:solidFill>
                <a:latin typeface="宋体" pitchFamily="2" charset="-122"/>
                <a:ea typeface="宋体" pitchFamily="2" charset="-122"/>
              </a:rPr>
              <a:t>    “</a:t>
            </a:r>
            <a:r>
              <a:rPr lang="zh-CN" altLang="en-US" b="1" dirty="0" smtClean="0">
                <a:solidFill>
                  <a:srgbClr val="000000"/>
                </a:solidFill>
                <a:latin typeface="宋体" pitchFamily="2" charset="-122"/>
                <a:ea typeface="宋体" pitchFamily="2" charset="-122"/>
              </a:rPr>
              <a:t>社会必要劳动时间是在现有的社会正常的生产条件下，在社会平均的劳动熟练程度和劳动强度下制造某种使用价值所需要的劳动时间。</a:t>
            </a:r>
            <a:r>
              <a:rPr lang="en-US" altLang="zh-CN" b="1" dirty="0" smtClean="0">
                <a:solidFill>
                  <a:srgbClr val="000000"/>
                </a:solidFill>
                <a:latin typeface="宋体" pitchFamily="2" charset="-122"/>
                <a:ea typeface="宋体" pitchFamily="2" charset="-122"/>
              </a:rPr>
              <a:t>”</a:t>
            </a:r>
          </a:p>
        </p:txBody>
      </p:sp>
    </p:spTree>
    <p:extLst>
      <p:ext uri="{BB962C8B-B14F-4D97-AF65-F5344CB8AC3E}">
        <p14:creationId xmlns:p14="http://schemas.microsoft.com/office/powerpoint/2010/main" val="31523973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7" name="内容占位符 2"/>
          <p:cNvSpPr>
            <a:spLocks noGrp="1" noChangeArrowheads="1"/>
          </p:cNvSpPr>
          <p:nvPr>
            <p:ph idx="4294967295"/>
          </p:nvPr>
        </p:nvSpPr>
        <p:spPr>
          <a:xfrm>
            <a:off x="0" y="404813"/>
            <a:ext cx="8964613" cy="6192837"/>
          </a:xfrm>
        </p:spPr>
        <p:txBody>
          <a:bodyPr/>
          <a:lstStyle/>
          <a:p>
            <a:pPr algn="just">
              <a:buFont typeface="Wingdings 2" pitchFamily="18" charset="2"/>
              <a:buNone/>
              <a:defRPr/>
            </a:pPr>
            <a:r>
              <a:rPr lang="zh-CN" altLang="en-US" dirty="0" smtClean="0">
                <a:solidFill>
                  <a:schemeClr val="tx2"/>
                </a:solidFill>
                <a:latin typeface="+mj-ea"/>
                <a:ea typeface="+mj-ea"/>
              </a:rPr>
              <a:t>  </a:t>
            </a:r>
            <a:r>
              <a:rPr lang="en-US" altLang="zh-CN" b="1" dirty="0" smtClean="0">
                <a:latin typeface="+mj-ea"/>
                <a:ea typeface="+mj-ea"/>
              </a:rPr>
              <a:t>3.价值规律</a:t>
            </a:r>
            <a:r>
              <a:rPr lang="en-US" altLang="zh-CN" b="1" dirty="0" smtClean="0">
                <a:solidFill>
                  <a:schemeClr val="accent2"/>
                </a:solidFill>
                <a:latin typeface="+mj-ea"/>
                <a:ea typeface="+mj-ea"/>
              </a:rPr>
              <a:t>P.166</a:t>
            </a:r>
          </a:p>
          <a:p>
            <a:pPr algn="just">
              <a:buFont typeface="Wingdings 2" pitchFamily="18" charset="2"/>
              <a:buNone/>
              <a:defRPr/>
            </a:pPr>
            <a:endParaRPr lang="en-US" altLang="zh-CN" b="1" dirty="0" smtClean="0">
              <a:solidFill>
                <a:schemeClr val="accent2"/>
              </a:solidFill>
              <a:latin typeface="+mj-ea"/>
              <a:ea typeface="+mj-ea"/>
            </a:endParaRPr>
          </a:p>
          <a:p>
            <a:pPr algn="just">
              <a:buFont typeface="Wingdings 2" pitchFamily="18" charset="2"/>
              <a:buNone/>
              <a:defRPr/>
            </a:pPr>
            <a:r>
              <a:rPr lang="zh-CN" altLang="en-US" sz="2400" b="1" dirty="0" smtClean="0">
                <a:latin typeface="宋体" pitchFamily="2" charset="-122"/>
                <a:ea typeface="宋体" pitchFamily="2" charset="-122"/>
              </a:rPr>
              <a:t>  （</a:t>
            </a:r>
            <a:r>
              <a:rPr lang="en-US" altLang="zh-CN" sz="2400" b="1" dirty="0" smtClean="0">
                <a:latin typeface="宋体" pitchFamily="2" charset="-122"/>
                <a:ea typeface="宋体" pitchFamily="2" charset="-122"/>
              </a:rPr>
              <a:t>1</a:t>
            </a:r>
            <a:r>
              <a:rPr lang="zh-CN" altLang="en-US" sz="2400" b="1" dirty="0" smtClean="0">
                <a:latin typeface="宋体" pitchFamily="2" charset="-122"/>
                <a:ea typeface="宋体" pitchFamily="2" charset="-122"/>
              </a:rPr>
              <a:t>）价值规律的主要</a:t>
            </a:r>
            <a:r>
              <a:rPr lang="zh-CN" altLang="en-US" sz="2400" b="1" dirty="0" smtClean="0">
                <a:solidFill>
                  <a:srgbClr val="C00000"/>
                </a:solidFill>
                <a:latin typeface="宋体" pitchFamily="2" charset="-122"/>
                <a:ea typeface="宋体" pitchFamily="2" charset="-122"/>
              </a:rPr>
              <a:t>内容</a:t>
            </a:r>
            <a:r>
              <a:rPr lang="zh-CN" altLang="en-US" sz="2400" b="1" dirty="0" smtClean="0">
                <a:latin typeface="宋体" pitchFamily="2" charset="-122"/>
                <a:ea typeface="宋体" pitchFamily="2" charset="-122"/>
              </a:rPr>
              <a:t>：</a:t>
            </a:r>
            <a:endParaRPr lang="en-US" altLang="zh-CN" sz="2400" b="1" dirty="0" smtClean="0">
              <a:latin typeface="宋体" pitchFamily="2" charset="-122"/>
              <a:ea typeface="宋体" pitchFamily="2" charset="-122"/>
            </a:endParaRPr>
          </a:p>
          <a:p>
            <a:pPr algn="just">
              <a:buFont typeface="Wingdings 2" pitchFamily="18" charset="2"/>
              <a:buNone/>
              <a:defRPr/>
            </a:pPr>
            <a:r>
              <a:rPr lang="en-US" altLang="zh-CN" sz="2400" b="1" dirty="0">
                <a:latin typeface="宋体" pitchFamily="2" charset="-122"/>
                <a:ea typeface="宋体" pitchFamily="2" charset="-122"/>
              </a:rPr>
              <a:t> </a:t>
            </a:r>
            <a:r>
              <a:rPr lang="en-US" altLang="zh-CN" sz="2400" b="1" dirty="0" smtClean="0">
                <a:latin typeface="宋体" pitchFamily="2" charset="-122"/>
                <a:ea typeface="宋体" pitchFamily="2" charset="-122"/>
              </a:rPr>
              <a:t> </a:t>
            </a:r>
            <a:r>
              <a:rPr lang="zh-CN" altLang="en-US" sz="2400" b="1" dirty="0" smtClean="0">
                <a:latin typeface="宋体" pitchFamily="2" charset="-122"/>
                <a:ea typeface="宋体" pitchFamily="2" charset="-122"/>
              </a:rPr>
              <a:t>商品的价值量由生产商品的社会必要劳动时间决定，商品交换以价值量为基础，按照等价交换的原则进行。</a:t>
            </a:r>
            <a:endParaRPr lang="en-US" altLang="zh-CN" sz="2400" b="1" dirty="0" smtClean="0">
              <a:latin typeface="宋体" pitchFamily="2" charset="-122"/>
              <a:ea typeface="宋体" pitchFamily="2" charset="-122"/>
            </a:endParaRPr>
          </a:p>
          <a:p>
            <a:pPr algn="just">
              <a:buFont typeface="Wingdings 2" pitchFamily="18" charset="2"/>
              <a:buNone/>
              <a:defRPr/>
            </a:pPr>
            <a:r>
              <a:rPr lang="en-US" altLang="zh-CN" sz="2400" b="1" dirty="0">
                <a:latin typeface="宋体" pitchFamily="2" charset="-122"/>
                <a:ea typeface="宋体" pitchFamily="2" charset="-122"/>
              </a:rPr>
              <a:t> </a:t>
            </a:r>
            <a:r>
              <a:rPr lang="en-US" altLang="zh-CN" sz="2400" b="1" dirty="0" smtClean="0">
                <a:latin typeface="宋体" pitchFamily="2" charset="-122"/>
                <a:ea typeface="宋体" pitchFamily="2" charset="-122"/>
              </a:rPr>
              <a:t> </a:t>
            </a:r>
            <a:r>
              <a:rPr lang="zh-CN" altLang="en-US" sz="2400" b="1" dirty="0" smtClean="0">
                <a:latin typeface="宋体" pitchFamily="2" charset="-122"/>
                <a:ea typeface="宋体" pitchFamily="2" charset="-122"/>
              </a:rPr>
              <a:t>（</a:t>
            </a:r>
            <a:r>
              <a:rPr lang="en-US" altLang="zh-CN" sz="2400" b="1" dirty="0" smtClean="0">
                <a:latin typeface="宋体" pitchFamily="2" charset="-122"/>
                <a:ea typeface="宋体" pitchFamily="2" charset="-122"/>
              </a:rPr>
              <a:t>2</a:t>
            </a:r>
            <a:r>
              <a:rPr lang="zh-CN" altLang="en-US" sz="2400" b="1" dirty="0" smtClean="0">
                <a:latin typeface="宋体" pitchFamily="2" charset="-122"/>
                <a:ea typeface="宋体" pitchFamily="2" charset="-122"/>
              </a:rPr>
              <a:t>）价值规律的</a:t>
            </a:r>
            <a:r>
              <a:rPr lang="zh-CN" altLang="en-US" sz="2400" b="1" dirty="0" smtClean="0">
                <a:solidFill>
                  <a:srgbClr val="C00000"/>
                </a:solidFill>
                <a:latin typeface="宋体" pitchFamily="2" charset="-122"/>
                <a:ea typeface="宋体" pitchFamily="2" charset="-122"/>
              </a:rPr>
              <a:t>作用</a:t>
            </a:r>
            <a:r>
              <a:rPr lang="zh-CN" altLang="en-US" sz="2400" b="1" dirty="0" smtClean="0">
                <a:latin typeface="宋体" pitchFamily="2" charset="-122"/>
                <a:ea typeface="宋体" pitchFamily="2" charset="-122"/>
              </a:rPr>
              <a:t>：</a:t>
            </a:r>
            <a:endParaRPr lang="en-US" altLang="zh-CN" sz="2400" b="1" dirty="0" smtClean="0">
              <a:latin typeface="宋体" pitchFamily="2" charset="-122"/>
              <a:ea typeface="宋体" pitchFamily="2" charset="-122"/>
            </a:endParaRPr>
          </a:p>
          <a:p>
            <a:pPr algn="just">
              <a:buFont typeface="Wingdings 2" pitchFamily="18" charset="2"/>
              <a:buNone/>
              <a:defRPr/>
            </a:pPr>
            <a:r>
              <a:rPr lang="en-US" altLang="zh-CN" sz="2400" b="1" dirty="0">
                <a:latin typeface="宋体" pitchFamily="2" charset="-122"/>
                <a:ea typeface="宋体" pitchFamily="2" charset="-122"/>
              </a:rPr>
              <a:t> </a:t>
            </a:r>
            <a:r>
              <a:rPr lang="en-US" altLang="zh-CN" sz="2400" b="1" dirty="0" smtClean="0">
                <a:latin typeface="宋体" pitchFamily="2" charset="-122"/>
                <a:ea typeface="宋体" pitchFamily="2" charset="-122"/>
              </a:rPr>
              <a:t> </a:t>
            </a:r>
            <a:r>
              <a:rPr lang="zh-CN" altLang="en-US" sz="2400" b="1" dirty="0" smtClean="0">
                <a:latin typeface="宋体" pitchFamily="2" charset="-122"/>
                <a:ea typeface="宋体" pitchFamily="2" charset="-122"/>
              </a:rPr>
              <a:t>第一，自然地调节生产资料和劳动力在社会各生产部门之间的分配比例；</a:t>
            </a:r>
            <a:endParaRPr lang="en-US" altLang="zh-CN" sz="2400" b="1" dirty="0" smtClean="0">
              <a:latin typeface="宋体" pitchFamily="2" charset="-122"/>
              <a:ea typeface="宋体" pitchFamily="2" charset="-122"/>
            </a:endParaRPr>
          </a:p>
          <a:p>
            <a:pPr algn="just">
              <a:buFont typeface="Wingdings 2" pitchFamily="18" charset="2"/>
              <a:buNone/>
              <a:defRPr/>
            </a:pPr>
            <a:r>
              <a:rPr lang="en-US" altLang="zh-CN" sz="2400" b="1" dirty="0">
                <a:latin typeface="宋体" pitchFamily="2" charset="-122"/>
                <a:ea typeface="宋体" pitchFamily="2" charset="-122"/>
              </a:rPr>
              <a:t> </a:t>
            </a:r>
            <a:r>
              <a:rPr lang="en-US" altLang="zh-CN" sz="2400" b="1" dirty="0" smtClean="0">
                <a:latin typeface="宋体" pitchFamily="2" charset="-122"/>
                <a:ea typeface="宋体" pitchFamily="2" charset="-122"/>
              </a:rPr>
              <a:t> </a:t>
            </a:r>
            <a:r>
              <a:rPr lang="zh-CN" altLang="en-US" sz="2400" b="1" dirty="0" smtClean="0">
                <a:latin typeface="宋体" pitchFamily="2" charset="-122"/>
                <a:ea typeface="宋体" pitchFamily="2" charset="-122"/>
              </a:rPr>
              <a:t>第二，自发地调节社会生产力的发展；</a:t>
            </a:r>
            <a:endParaRPr lang="en-US" altLang="zh-CN" sz="2400" b="1" dirty="0" smtClean="0">
              <a:latin typeface="宋体" pitchFamily="2" charset="-122"/>
              <a:ea typeface="宋体" pitchFamily="2" charset="-122"/>
            </a:endParaRPr>
          </a:p>
          <a:p>
            <a:pPr algn="just">
              <a:buFont typeface="Wingdings 2" pitchFamily="18" charset="2"/>
              <a:buNone/>
              <a:defRPr/>
            </a:pPr>
            <a:r>
              <a:rPr lang="en-US" altLang="zh-CN" sz="2400" b="1" dirty="0">
                <a:latin typeface="宋体" pitchFamily="2" charset="-122"/>
                <a:ea typeface="宋体" pitchFamily="2" charset="-122"/>
              </a:rPr>
              <a:t> </a:t>
            </a:r>
            <a:r>
              <a:rPr lang="en-US" altLang="zh-CN" sz="2400" b="1" dirty="0" smtClean="0">
                <a:latin typeface="宋体" pitchFamily="2" charset="-122"/>
                <a:ea typeface="宋体" pitchFamily="2" charset="-122"/>
              </a:rPr>
              <a:t> </a:t>
            </a:r>
            <a:r>
              <a:rPr lang="zh-CN" altLang="en-US" sz="2400" b="1" dirty="0" smtClean="0">
                <a:latin typeface="宋体" pitchFamily="2" charset="-122"/>
                <a:ea typeface="宋体" pitchFamily="2" charset="-122"/>
              </a:rPr>
              <a:t>第三，自发地调节社会收入的分配。</a:t>
            </a:r>
            <a:endParaRPr lang="en-US" altLang="zh-CN" sz="2400" b="1" dirty="0" smtClean="0">
              <a:latin typeface="宋体" pitchFamily="2" charset="-122"/>
              <a:ea typeface="宋体" pitchFamily="2" charset="-122"/>
            </a:endParaRPr>
          </a:p>
          <a:p>
            <a:pPr algn="just">
              <a:buFont typeface="Wingdings 2" pitchFamily="18" charset="2"/>
              <a:buNone/>
              <a:defRPr/>
            </a:pPr>
            <a:r>
              <a:rPr lang="zh-CN" altLang="en-US" sz="2400" b="1" dirty="0" smtClean="0">
                <a:latin typeface="宋体" pitchFamily="2" charset="-122"/>
                <a:ea typeface="宋体" pitchFamily="2" charset="-122"/>
              </a:rPr>
              <a:t>  （</a:t>
            </a:r>
            <a:r>
              <a:rPr lang="en-US" altLang="zh-CN" sz="2400" b="1" dirty="0" smtClean="0">
                <a:latin typeface="宋体" pitchFamily="2" charset="-122"/>
                <a:ea typeface="宋体" pitchFamily="2" charset="-122"/>
              </a:rPr>
              <a:t>3</a:t>
            </a:r>
            <a:r>
              <a:rPr lang="zh-CN" altLang="en-US" sz="2400" b="1" dirty="0" smtClean="0">
                <a:latin typeface="宋体" pitchFamily="2" charset="-122"/>
                <a:ea typeface="宋体" pitchFamily="2" charset="-122"/>
              </a:rPr>
              <a:t>）价值规律的</a:t>
            </a:r>
            <a:r>
              <a:rPr lang="zh-CN" altLang="en-US" sz="2400" b="1" dirty="0" smtClean="0">
                <a:solidFill>
                  <a:srgbClr val="C00000"/>
                </a:solidFill>
                <a:latin typeface="宋体" pitchFamily="2" charset="-122"/>
                <a:ea typeface="宋体" pitchFamily="2" charset="-122"/>
              </a:rPr>
              <a:t>消极后果</a:t>
            </a:r>
            <a:r>
              <a:rPr lang="zh-CN" altLang="en-US" sz="2400" b="1" dirty="0" smtClean="0">
                <a:latin typeface="宋体" pitchFamily="2" charset="-122"/>
                <a:ea typeface="宋体" pitchFamily="2" charset="-122"/>
              </a:rPr>
              <a:t>：</a:t>
            </a:r>
            <a:endParaRPr lang="en-US" altLang="zh-CN" sz="2400" b="1" dirty="0" smtClean="0">
              <a:latin typeface="宋体" pitchFamily="2" charset="-122"/>
              <a:ea typeface="宋体" pitchFamily="2" charset="-122"/>
            </a:endParaRPr>
          </a:p>
          <a:p>
            <a:pPr algn="just">
              <a:buFont typeface="Wingdings 2" pitchFamily="18" charset="2"/>
              <a:buNone/>
              <a:defRPr/>
            </a:pPr>
            <a:r>
              <a:rPr lang="zh-CN" altLang="en-US" sz="2400" b="1" dirty="0" smtClean="0">
                <a:latin typeface="宋体" pitchFamily="2" charset="-122"/>
                <a:ea typeface="宋体" pitchFamily="2" charset="-122"/>
              </a:rPr>
              <a:t>  第一，导致社会资源浪费；</a:t>
            </a:r>
            <a:endParaRPr lang="en-US" altLang="zh-CN" sz="2400" b="1" dirty="0" smtClean="0">
              <a:latin typeface="宋体" pitchFamily="2" charset="-122"/>
              <a:ea typeface="宋体" pitchFamily="2" charset="-122"/>
            </a:endParaRPr>
          </a:p>
          <a:p>
            <a:pPr algn="just">
              <a:buFont typeface="Wingdings 2" pitchFamily="18" charset="2"/>
              <a:buNone/>
              <a:defRPr/>
            </a:pPr>
            <a:r>
              <a:rPr lang="zh-CN" altLang="en-US" sz="2400" b="1" dirty="0" smtClean="0">
                <a:latin typeface="宋体" pitchFamily="2" charset="-122"/>
                <a:ea typeface="宋体" pitchFamily="2" charset="-122"/>
              </a:rPr>
              <a:t>  第二，阻碍技术的进步；</a:t>
            </a:r>
            <a:endParaRPr lang="en-US" altLang="zh-CN" sz="2400" b="1" dirty="0" smtClean="0">
              <a:latin typeface="宋体" pitchFamily="2" charset="-122"/>
              <a:ea typeface="宋体" pitchFamily="2" charset="-122"/>
            </a:endParaRPr>
          </a:p>
          <a:p>
            <a:pPr algn="just">
              <a:buFont typeface="Wingdings 2" pitchFamily="18" charset="2"/>
              <a:buNone/>
              <a:defRPr/>
            </a:pPr>
            <a:r>
              <a:rPr lang="zh-CN" altLang="en-US" sz="2400" b="1" dirty="0" smtClean="0">
                <a:latin typeface="宋体" pitchFamily="2" charset="-122"/>
                <a:ea typeface="宋体" pitchFamily="2" charset="-122"/>
              </a:rPr>
              <a:t>  第三，导致收入两极分化。</a:t>
            </a:r>
          </a:p>
        </p:txBody>
      </p:sp>
    </p:spTree>
    <p:extLst>
      <p:ext uri="{BB962C8B-B14F-4D97-AF65-F5344CB8AC3E}">
        <p14:creationId xmlns:p14="http://schemas.microsoft.com/office/powerpoint/2010/main" val="40391365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内容占位符 2"/>
          <p:cNvSpPr>
            <a:spLocks noGrp="1" noChangeArrowheads="1"/>
          </p:cNvSpPr>
          <p:nvPr>
            <p:ph idx="4294967295"/>
          </p:nvPr>
        </p:nvSpPr>
        <p:spPr>
          <a:xfrm>
            <a:off x="0" y="404813"/>
            <a:ext cx="8893175" cy="5472112"/>
          </a:xfrm>
        </p:spPr>
        <p:txBody>
          <a:bodyPr/>
          <a:lstStyle/>
          <a:p>
            <a:pPr algn="just">
              <a:buFont typeface="Wingdings 2" pitchFamily="18" charset="2"/>
              <a:buNone/>
              <a:defRPr/>
            </a:pPr>
            <a:r>
              <a:rPr lang="zh-CN" altLang="en-US" sz="3600" dirty="0" smtClean="0">
                <a:solidFill>
                  <a:schemeClr val="tx2"/>
                </a:solidFill>
                <a:ea typeface="隶书" pitchFamily="49" charset="-122"/>
              </a:rPr>
              <a:t> </a:t>
            </a:r>
            <a:r>
              <a:rPr lang="zh-CN" altLang="en-US" dirty="0" smtClean="0">
                <a:solidFill>
                  <a:schemeClr val="tx2"/>
                </a:solidFill>
                <a:latin typeface="宋体" pitchFamily="2" charset="-122"/>
                <a:ea typeface="宋体" pitchFamily="2" charset="-122"/>
              </a:rPr>
              <a:t> </a:t>
            </a:r>
            <a:r>
              <a:rPr lang="en-US" altLang="zh-CN" b="1" dirty="0" smtClean="0">
                <a:latin typeface="+mj-ea"/>
                <a:ea typeface="+mj-ea"/>
              </a:rPr>
              <a:t>4.</a:t>
            </a:r>
            <a:r>
              <a:rPr lang="zh-CN" altLang="en-US" b="1" dirty="0" smtClean="0">
                <a:latin typeface="+mj-ea"/>
                <a:ea typeface="+mj-ea"/>
              </a:rPr>
              <a:t>劳动价值论的意义</a:t>
            </a:r>
            <a:r>
              <a:rPr lang="en-US" altLang="zh-CN" b="1" dirty="0" smtClean="0">
                <a:solidFill>
                  <a:schemeClr val="accent2"/>
                </a:solidFill>
                <a:latin typeface="+mj-ea"/>
                <a:ea typeface="+mj-ea"/>
              </a:rPr>
              <a:t>P.170-172</a:t>
            </a:r>
          </a:p>
          <a:p>
            <a:pPr algn="just">
              <a:buFont typeface="Wingdings 2" pitchFamily="18" charset="2"/>
              <a:buNone/>
              <a:defRPr/>
            </a:pPr>
            <a:endParaRPr lang="en-US" altLang="zh-CN" b="1" dirty="0" smtClean="0">
              <a:solidFill>
                <a:schemeClr val="accent2"/>
              </a:solidFill>
              <a:latin typeface="+mj-ea"/>
              <a:ea typeface="+mj-ea"/>
            </a:endParaRPr>
          </a:p>
          <a:p>
            <a:pPr algn="just">
              <a:buFont typeface="Wingdings 2" pitchFamily="18" charset="2"/>
              <a:buNone/>
              <a:defRPr/>
            </a:pPr>
            <a:r>
              <a:rPr lang="zh-CN" altLang="en-US" b="1" dirty="0" smtClean="0">
                <a:latin typeface="宋体" pitchFamily="2" charset="-122"/>
                <a:ea typeface="宋体" pitchFamily="2" charset="-122"/>
              </a:rPr>
              <a:t>    </a:t>
            </a:r>
            <a:r>
              <a:rPr lang="zh-CN" altLang="en-US" sz="2800" b="1" dirty="0" smtClean="0">
                <a:latin typeface="宋体" pitchFamily="2" charset="-122"/>
                <a:ea typeface="宋体" pitchFamily="2" charset="-122"/>
              </a:rPr>
              <a:t>第一，扬弃了英国古典政治经济学的观点，为剩余价值论的创立奠定了基础；</a:t>
            </a:r>
            <a:endParaRPr lang="en-US" altLang="zh-CN" sz="2800" b="1" dirty="0" smtClean="0">
              <a:latin typeface="宋体" pitchFamily="2" charset="-122"/>
              <a:ea typeface="宋体" pitchFamily="2" charset="-122"/>
            </a:endParaRPr>
          </a:p>
          <a:p>
            <a:pPr algn="just">
              <a:buFont typeface="Wingdings 2" pitchFamily="18" charset="2"/>
              <a:buNone/>
              <a:defRPr/>
            </a:pPr>
            <a:r>
              <a:rPr lang="en-US" altLang="zh-CN" sz="2800" b="1" dirty="0">
                <a:latin typeface="宋体" pitchFamily="2" charset="-122"/>
                <a:ea typeface="宋体" pitchFamily="2" charset="-122"/>
              </a:rPr>
              <a:t> </a:t>
            </a:r>
            <a:r>
              <a:rPr lang="en-US" altLang="zh-CN" sz="2800" b="1" dirty="0" smtClean="0">
                <a:latin typeface="宋体" pitchFamily="2" charset="-122"/>
                <a:ea typeface="宋体" pitchFamily="2" charset="-122"/>
              </a:rPr>
              <a:t>   </a:t>
            </a:r>
            <a:r>
              <a:rPr lang="zh-CN" altLang="en-US" sz="2800" b="1" dirty="0" smtClean="0">
                <a:latin typeface="宋体" pitchFamily="2" charset="-122"/>
                <a:ea typeface="宋体" pitchFamily="2" charset="-122"/>
              </a:rPr>
              <a:t>第二，揭示了私有制条件下商品经济的基本矛盾，为从物与物的关系背后揭示人与人的关系提供了理论依据；</a:t>
            </a:r>
            <a:endParaRPr lang="en-US" altLang="zh-CN" sz="2800" b="1" dirty="0" smtClean="0">
              <a:latin typeface="宋体" pitchFamily="2" charset="-122"/>
              <a:ea typeface="宋体" pitchFamily="2" charset="-122"/>
            </a:endParaRPr>
          </a:p>
          <a:p>
            <a:pPr algn="just">
              <a:buFont typeface="Wingdings 2" pitchFamily="18" charset="2"/>
              <a:buNone/>
              <a:defRPr/>
            </a:pPr>
            <a:r>
              <a:rPr lang="en-US" altLang="zh-CN" sz="2800" b="1" dirty="0">
                <a:latin typeface="宋体" pitchFamily="2" charset="-122"/>
                <a:ea typeface="宋体" pitchFamily="2" charset="-122"/>
              </a:rPr>
              <a:t> </a:t>
            </a:r>
            <a:r>
              <a:rPr lang="en-US" altLang="zh-CN" sz="2800" b="1" dirty="0" smtClean="0">
                <a:latin typeface="宋体" pitchFamily="2" charset="-122"/>
                <a:ea typeface="宋体" pitchFamily="2" charset="-122"/>
              </a:rPr>
              <a:t>   </a:t>
            </a:r>
            <a:r>
              <a:rPr lang="zh-CN" altLang="en-US" sz="2800" b="1" dirty="0" smtClean="0">
                <a:latin typeface="宋体" pitchFamily="2" charset="-122"/>
                <a:ea typeface="宋体" pitchFamily="2" charset="-122"/>
              </a:rPr>
              <a:t>第三，揭示了商品经济的一般规律，对理解社会主义市场经济具有指导意义。</a:t>
            </a:r>
          </a:p>
        </p:txBody>
      </p:sp>
    </p:spTree>
    <p:extLst>
      <p:ext uri="{BB962C8B-B14F-4D97-AF65-F5344CB8AC3E}">
        <p14:creationId xmlns:p14="http://schemas.microsoft.com/office/powerpoint/2010/main" val="41341115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内容占位符 2"/>
          <p:cNvSpPr>
            <a:spLocks noGrp="1" noChangeArrowheads="1"/>
          </p:cNvSpPr>
          <p:nvPr/>
        </p:nvSpPr>
        <p:spPr bwMode="auto">
          <a:xfrm>
            <a:off x="541338" y="692150"/>
            <a:ext cx="8229600"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fontAlgn="base">
              <a:spcAft>
                <a:spcPct val="0"/>
              </a:spcAft>
              <a:buClr>
                <a:srgbClr val="2F2F2F"/>
              </a:buClr>
              <a:buFont typeface="Wingdings 2" pitchFamily="18" charset="2"/>
              <a:buNone/>
              <a:defRPr/>
            </a:pPr>
            <a:r>
              <a:rPr lang="zh-CN" altLang="en-US" sz="3600" dirty="0" smtClean="0">
                <a:solidFill>
                  <a:srgbClr val="2F2F2F"/>
                </a:solidFill>
                <a:latin typeface="微软雅黑"/>
                <a:ea typeface="微软雅黑"/>
              </a:rPr>
              <a:t> </a:t>
            </a:r>
            <a:r>
              <a:rPr lang="zh-CN" altLang="en-US" dirty="0" smtClean="0">
                <a:solidFill>
                  <a:srgbClr val="2F2F2F"/>
                </a:solidFill>
                <a:latin typeface="微软雅黑"/>
                <a:ea typeface="微软雅黑"/>
              </a:rPr>
              <a:t> </a:t>
            </a:r>
            <a:r>
              <a:rPr lang="en-US" altLang="zh-CN" b="1" dirty="0" smtClean="0">
                <a:solidFill>
                  <a:srgbClr val="000000"/>
                </a:solidFill>
                <a:latin typeface="微软雅黑"/>
                <a:ea typeface="微软雅黑"/>
              </a:rPr>
              <a:t>5.</a:t>
            </a:r>
            <a:r>
              <a:rPr lang="zh-CN" altLang="en-US" b="1" dirty="0" smtClean="0">
                <a:solidFill>
                  <a:srgbClr val="000000"/>
                </a:solidFill>
                <a:latin typeface="微软雅黑"/>
                <a:ea typeface="微软雅黑"/>
              </a:rPr>
              <a:t>资本的原始积累</a:t>
            </a:r>
            <a:r>
              <a:rPr lang="en-US" altLang="zh-CN" b="1" dirty="0" smtClean="0">
                <a:solidFill>
                  <a:srgbClr val="C47546"/>
                </a:solidFill>
                <a:latin typeface="微软雅黑"/>
                <a:ea typeface="微软雅黑"/>
              </a:rPr>
              <a:t>P177</a:t>
            </a:r>
          </a:p>
          <a:p>
            <a:pPr algn="just" fontAlgn="base">
              <a:spcAft>
                <a:spcPct val="0"/>
              </a:spcAft>
              <a:buClr>
                <a:srgbClr val="2F2F2F"/>
              </a:buClr>
              <a:buFont typeface="Wingdings 2" pitchFamily="18" charset="2"/>
              <a:buNone/>
              <a:defRPr/>
            </a:pPr>
            <a:endParaRPr lang="en-US" altLang="zh-CN" b="1" dirty="0" smtClean="0">
              <a:solidFill>
                <a:srgbClr val="C47546"/>
              </a:solidFill>
              <a:latin typeface="微软雅黑"/>
              <a:ea typeface="微软雅黑"/>
            </a:endParaRPr>
          </a:p>
          <a:p>
            <a:pPr algn="just" fontAlgn="base">
              <a:spcAft>
                <a:spcPct val="0"/>
              </a:spcAft>
              <a:buClr>
                <a:srgbClr val="2F2F2F"/>
              </a:buClr>
              <a:buFont typeface="Wingdings 2" pitchFamily="18" charset="2"/>
              <a:buNone/>
              <a:defRPr/>
            </a:pPr>
            <a:r>
              <a:rPr lang="zh-CN" altLang="en-US" b="1" dirty="0" smtClean="0">
                <a:solidFill>
                  <a:srgbClr val="000000"/>
                </a:solidFill>
                <a:latin typeface="宋体" pitchFamily="2" charset="-122"/>
                <a:ea typeface="宋体" pitchFamily="2" charset="-122"/>
              </a:rPr>
              <a:t>    </a:t>
            </a:r>
            <a:r>
              <a:rPr lang="zh-CN" altLang="en-US" sz="2800" b="1" dirty="0" smtClean="0">
                <a:solidFill>
                  <a:srgbClr val="000000"/>
                </a:solidFill>
                <a:latin typeface="宋体" pitchFamily="2" charset="-122"/>
                <a:ea typeface="宋体" pitchFamily="2" charset="-122"/>
              </a:rPr>
              <a:t>定义：生产者与生产资料相</a:t>
            </a:r>
            <a:r>
              <a:rPr lang="zh-CN" altLang="en-US" sz="2800" b="1" dirty="0" smtClean="0">
                <a:solidFill>
                  <a:srgbClr val="C00000"/>
                </a:solidFill>
                <a:latin typeface="宋体" pitchFamily="2" charset="-122"/>
                <a:ea typeface="宋体" pitchFamily="2" charset="-122"/>
              </a:rPr>
              <a:t>分离</a:t>
            </a:r>
            <a:r>
              <a:rPr lang="zh-CN" altLang="en-US" sz="2800" b="1" dirty="0" smtClean="0">
                <a:solidFill>
                  <a:srgbClr val="000000"/>
                </a:solidFill>
                <a:latin typeface="宋体" pitchFamily="2" charset="-122"/>
                <a:ea typeface="宋体" pitchFamily="2" charset="-122"/>
              </a:rPr>
              <a:t>，资本迅速</a:t>
            </a:r>
            <a:r>
              <a:rPr lang="zh-CN" altLang="en-US" sz="2800" b="1" dirty="0" smtClean="0">
                <a:solidFill>
                  <a:srgbClr val="C00000"/>
                </a:solidFill>
                <a:latin typeface="宋体" pitchFamily="2" charset="-122"/>
                <a:ea typeface="宋体" pitchFamily="2" charset="-122"/>
              </a:rPr>
              <a:t>集中</a:t>
            </a:r>
            <a:r>
              <a:rPr lang="zh-CN" altLang="en-US" sz="2800" b="1" dirty="0" smtClean="0">
                <a:solidFill>
                  <a:srgbClr val="000000"/>
                </a:solidFill>
                <a:latin typeface="宋体" pitchFamily="2" charset="-122"/>
                <a:ea typeface="宋体" pitchFamily="2" charset="-122"/>
              </a:rPr>
              <a:t>于少数人手中，资本主义得以迅速</a:t>
            </a:r>
            <a:r>
              <a:rPr lang="zh-CN" altLang="en-US" sz="2800" b="1" dirty="0" smtClean="0">
                <a:solidFill>
                  <a:srgbClr val="C00000"/>
                </a:solidFill>
                <a:latin typeface="宋体" pitchFamily="2" charset="-122"/>
                <a:ea typeface="宋体" pitchFamily="2" charset="-122"/>
              </a:rPr>
              <a:t>发展</a:t>
            </a:r>
            <a:r>
              <a:rPr lang="zh-CN" altLang="en-US" sz="2800" b="1" dirty="0" smtClean="0">
                <a:solidFill>
                  <a:srgbClr val="000000"/>
                </a:solidFill>
                <a:latin typeface="宋体" pitchFamily="2" charset="-122"/>
                <a:ea typeface="宋体" pitchFamily="2" charset="-122"/>
              </a:rPr>
              <a:t>的历史进程。</a:t>
            </a:r>
          </a:p>
        </p:txBody>
      </p:sp>
    </p:spTree>
    <p:extLst>
      <p:ext uri="{BB962C8B-B14F-4D97-AF65-F5344CB8AC3E}">
        <p14:creationId xmlns:p14="http://schemas.microsoft.com/office/powerpoint/2010/main" val="924557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5" name="内容占位符 2"/>
          <p:cNvSpPr>
            <a:spLocks noGrp="1" noChangeArrowheads="1"/>
          </p:cNvSpPr>
          <p:nvPr>
            <p:ph idx="4294967295"/>
          </p:nvPr>
        </p:nvSpPr>
        <p:spPr>
          <a:xfrm>
            <a:off x="457200" y="571500"/>
            <a:ext cx="8229600" cy="6170613"/>
          </a:xfrm>
        </p:spPr>
        <p:txBody>
          <a:bodyPr/>
          <a:lstStyle/>
          <a:p>
            <a:pPr algn="just">
              <a:buFont typeface="Wingdings 2" pitchFamily="18" charset="2"/>
              <a:buNone/>
              <a:defRPr/>
            </a:pPr>
            <a:r>
              <a:rPr lang="zh-CN" altLang="en-US" sz="3600" dirty="0" smtClean="0">
                <a:solidFill>
                  <a:schemeClr val="tx2"/>
                </a:solidFill>
                <a:latin typeface="+mj-ea"/>
                <a:ea typeface="+mj-ea"/>
              </a:rPr>
              <a:t> </a:t>
            </a:r>
            <a:r>
              <a:rPr lang="zh-CN" altLang="en-US" dirty="0" smtClean="0">
                <a:solidFill>
                  <a:schemeClr val="tx2"/>
                </a:solidFill>
                <a:latin typeface="+mj-ea"/>
                <a:ea typeface="+mj-ea"/>
              </a:rPr>
              <a:t> </a:t>
            </a:r>
            <a:r>
              <a:rPr lang="en-US" altLang="zh-CN" b="1" dirty="0" smtClean="0">
                <a:latin typeface="+mj-ea"/>
                <a:ea typeface="+mj-ea"/>
                <a:sym typeface="黑体" pitchFamily="49" charset="-122"/>
              </a:rPr>
              <a:t>6.</a:t>
            </a:r>
            <a:r>
              <a:rPr lang="zh-CN" altLang="en-US" b="1" dirty="0" smtClean="0">
                <a:latin typeface="+mj-ea"/>
                <a:ea typeface="+mj-ea"/>
              </a:rPr>
              <a:t>劳动力商品</a:t>
            </a:r>
            <a:r>
              <a:rPr lang="en-US" altLang="zh-CN" b="1" dirty="0" smtClean="0">
                <a:solidFill>
                  <a:schemeClr val="accent2"/>
                </a:solidFill>
                <a:latin typeface="+mj-ea"/>
                <a:ea typeface="+mj-ea"/>
              </a:rPr>
              <a:t>P.180-181</a:t>
            </a:r>
          </a:p>
          <a:p>
            <a:pPr algn="just">
              <a:buFont typeface="Wingdings 2" pitchFamily="18" charset="2"/>
              <a:buNone/>
              <a:defRPr/>
            </a:pPr>
            <a:endParaRPr lang="en-US" altLang="zh-CN" b="1" dirty="0" smtClean="0">
              <a:solidFill>
                <a:schemeClr val="accent2"/>
              </a:solidFill>
              <a:latin typeface="宋体" pitchFamily="2" charset="-122"/>
              <a:ea typeface="宋体" pitchFamily="2" charset="-122"/>
            </a:endParaRPr>
          </a:p>
          <a:p>
            <a:pPr algn="just">
              <a:buFont typeface="Wingdings 2" pitchFamily="18" charset="2"/>
              <a:buNone/>
              <a:defRPr/>
            </a:pPr>
            <a:r>
              <a:rPr lang="zh-CN" altLang="en-US" b="1" dirty="0">
                <a:latin typeface="宋体" pitchFamily="2" charset="-122"/>
                <a:ea typeface="宋体" pitchFamily="2" charset="-122"/>
              </a:rPr>
              <a:t> </a:t>
            </a:r>
            <a:r>
              <a:rPr lang="zh-CN" altLang="en-US" b="1" dirty="0" smtClean="0">
                <a:latin typeface="宋体" pitchFamily="2" charset="-122"/>
                <a:ea typeface="宋体" pitchFamily="2" charset="-122"/>
              </a:rPr>
              <a:t> </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1</a:t>
            </a:r>
            <a:r>
              <a:rPr lang="zh-CN" altLang="en-US" sz="2800" b="1" dirty="0">
                <a:latin typeface="宋体" pitchFamily="2" charset="-122"/>
                <a:ea typeface="宋体" pitchFamily="2" charset="-122"/>
              </a:rPr>
              <a:t>）</a:t>
            </a:r>
            <a:r>
              <a:rPr lang="zh-CN" altLang="en-US" sz="2800" b="1" dirty="0" smtClean="0">
                <a:latin typeface="宋体" pitchFamily="2" charset="-122"/>
                <a:ea typeface="宋体" pitchFamily="2" charset="-122"/>
              </a:rPr>
              <a:t>劳动力</a:t>
            </a:r>
            <a:r>
              <a:rPr lang="zh-CN" altLang="en-US" sz="2800" b="1" dirty="0" smtClean="0">
                <a:solidFill>
                  <a:srgbClr val="C00000"/>
                </a:solidFill>
                <a:latin typeface="宋体" pitchFamily="2" charset="-122"/>
                <a:ea typeface="宋体" pitchFamily="2" charset="-122"/>
              </a:rPr>
              <a:t>是</a:t>
            </a:r>
            <a:r>
              <a:rPr lang="zh-CN" altLang="en-US" sz="2800" b="1" dirty="0" smtClean="0">
                <a:latin typeface="宋体" pitchFamily="2" charset="-122"/>
                <a:ea typeface="宋体" pitchFamily="2" charset="-122"/>
              </a:rPr>
              <a:t>指人的劳动能力，是人的脑力和体力的总和。</a:t>
            </a:r>
            <a:endParaRPr lang="en-US" altLang="zh-CN" sz="2800" b="1" dirty="0">
              <a:latin typeface="宋体" pitchFamily="2" charset="-122"/>
              <a:ea typeface="宋体" pitchFamily="2" charset="-122"/>
            </a:endParaRPr>
          </a:p>
          <a:p>
            <a:pPr algn="just">
              <a:buFont typeface="Wingdings 2" pitchFamily="18" charset="2"/>
              <a:buNone/>
              <a:defRPr/>
            </a:pPr>
            <a:r>
              <a:rPr lang="en-US" altLang="zh-CN" sz="2800" b="1" dirty="0" smtClean="0">
                <a:latin typeface="宋体" pitchFamily="2" charset="-122"/>
                <a:ea typeface="宋体" pitchFamily="2" charset="-122"/>
              </a:rPr>
              <a:t>  </a:t>
            </a:r>
            <a:r>
              <a:rPr lang="zh-CN" altLang="en-US" sz="2800" b="1" dirty="0" smtClean="0">
                <a:latin typeface="宋体" pitchFamily="2" charset="-122"/>
                <a:ea typeface="宋体" pitchFamily="2" charset="-122"/>
              </a:rPr>
              <a:t>（</a:t>
            </a:r>
            <a:r>
              <a:rPr lang="en-US" altLang="zh-CN" sz="2800" b="1" dirty="0" smtClean="0">
                <a:latin typeface="宋体" pitchFamily="2" charset="-122"/>
                <a:ea typeface="宋体" pitchFamily="2" charset="-122"/>
              </a:rPr>
              <a:t>2</a:t>
            </a:r>
            <a:r>
              <a:rPr lang="zh-CN" altLang="en-US" sz="2800" b="1" dirty="0" smtClean="0">
                <a:latin typeface="宋体" pitchFamily="2" charset="-122"/>
                <a:ea typeface="宋体" pitchFamily="2" charset="-122"/>
              </a:rPr>
              <a:t>）</a:t>
            </a:r>
            <a:r>
              <a:rPr lang="zh-CN" altLang="en-US" sz="2800" b="1" dirty="0" smtClean="0">
                <a:solidFill>
                  <a:srgbClr val="C00000"/>
                </a:solidFill>
                <a:latin typeface="宋体" pitchFamily="2" charset="-122"/>
                <a:ea typeface="宋体" pitchFamily="2" charset="-122"/>
              </a:rPr>
              <a:t>劳动力成为商品</a:t>
            </a:r>
            <a:r>
              <a:rPr lang="zh-CN" altLang="en-US" sz="2800" b="1" dirty="0" smtClean="0">
                <a:latin typeface="宋体" pitchFamily="2" charset="-122"/>
                <a:ea typeface="宋体" pitchFamily="2" charset="-122"/>
              </a:rPr>
              <a:t>，要具备两个基本</a:t>
            </a:r>
            <a:r>
              <a:rPr lang="zh-CN" altLang="en-US" sz="2800" b="1" dirty="0" smtClean="0">
                <a:solidFill>
                  <a:srgbClr val="C00000"/>
                </a:solidFill>
                <a:latin typeface="宋体" pitchFamily="2" charset="-122"/>
                <a:ea typeface="宋体" pitchFamily="2" charset="-122"/>
              </a:rPr>
              <a:t>条件</a:t>
            </a:r>
            <a:r>
              <a:rPr lang="zh-CN" altLang="en-US" sz="2800" b="1" dirty="0" smtClean="0">
                <a:latin typeface="宋体" pitchFamily="2" charset="-122"/>
                <a:ea typeface="宋体" pitchFamily="2" charset="-122"/>
              </a:rPr>
              <a:t>：</a:t>
            </a:r>
            <a:endParaRPr lang="en-US" altLang="zh-CN" sz="2800" b="1" dirty="0" smtClean="0">
              <a:latin typeface="宋体" pitchFamily="2" charset="-122"/>
              <a:ea typeface="宋体" pitchFamily="2" charset="-122"/>
            </a:endParaRPr>
          </a:p>
          <a:p>
            <a:pPr algn="just">
              <a:buFont typeface="Wingdings 2" pitchFamily="18" charset="2"/>
              <a:buNone/>
              <a:defRPr/>
            </a:pPr>
            <a:r>
              <a:rPr lang="zh-CN" altLang="en-US" sz="2800" b="1" dirty="0" smtClean="0">
                <a:latin typeface="宋体" pitchFamily="2" charset="-122"/>
                <a:ea typeface="宋体" pitchFamily="2" charset="-122"/>
              </a:rPr>
              <a:t>  第一，劳动者是</a:t>
            </a:r>
            <a:r>
              <a:rPr lang="zh-CN" altLang="en-US" sz="2800" b="1" dirty="0" smtClean="0">
                <a:solidFill>
                  <a:srgbClr val="C00000"/>
                </a:solidFill>
                <a:latin typeface="宋体" pitchFamily="2" charset="-122"/>
                <a:ea typeface="宋体" pitchFamily="2" charset="-122"/>
              </a:rPr>
              <a:t>自由人</a:t>
            </a:r>
            <a:r>
              <a:rPr lang="zh-CN" altLang="en-US" sz="2800" b="1" dirty="0" smtClean="0">
                <a:latin typeface="宋体" pitchFamily="2" charset="-122"/>
                <a:ea typeface="宋体" pitchFamily="2" charset="-122"/>
              </a:rPr>
              <a:t>，能够把自己的劳动力当作自己的商品来支配；</a:t>
            </a:r>
            <a:endParaRPr lang="en-US" altLang="zh-CN" sz="2800" b="1" dirty="0" smtClean="0">
              <a:latin typeface="宋体" pitchFamily="2" charset="-122"/>
              <a:ea typeface="宋体" pitchFamily="2" charset="-122"/>
            </a:endParaRPr>
          </a:p>
          <a:p>
            <a:pPr algn="just">
              <a:buFont typeface="Wingdings 2" pitchFamily="18" charset="2"/>
              <a:buNone/>
              <a:defRPr/>
            </a:pPr>
            <a:r>
              <a:rPr lang="zh-CN" altLang="en-US" sz="2800" b="1" dirty="0" smtClean="0">
                <a:latin typeface="宋体" pitchFamily="2" charset="-122"/>
                <a:ea typeface="宋体" pitchFamily="2" charset="-122"/>
              </a:rPr>
              <a:t>  第二，劳动者没有别的商品可以出卖，</a:t>
            </a:r>
            <a:r>
              <a:rPr lang="zh-CN" altLang="en-US" sz="2800" b="1" dirty="0" smtClean="0">
                <a:solidFill>
                  <a:srgbClr val="C00000"/>
                </a:solidFill>
                <a:latin typeface="宋体" pitchFamily="2" charset="-122"/>
                <a:ea typeface="宋体" pitchFamily="2" charset="-122"/>
              </a:rPr>
              <a:t>自由得一无所有</a:t>
            </a:r>
            <a:r>
              <a:rPr lang="zh-CN" altLang="en-US" sz="2800" b="1" dirty="0" smtClean="0">
                <a:latin typeface="宋体" pitchFamily="2" charset="-122"/>
                <a:ea typeface="宋体" pitchFamily="2" charset="-122"/>
              </a:rPr>
              <a:t>，没有任何实现自己的劳动力所必需的物质条件。</a:t>
            </a:r>
            <a:endParaRPr lang="en-US" altLang="zh-CN" sz="2800" b="1" dirty="0" smtClean="0">
              <a:latin typeface="宋体" pitchFamily="2" charset="-122"/>
              <a:ea typeface="宋体" pitchFamily="2" charset="-122"/>
            </a:endParaRPr>
          </a:p>
          <a:p>
            <a:pPr algn="just">
              <a:buFont typeface="Wingdings 2" pitchFamily="18" charset="2"/>
              <a:buNone/>
              <a:defRPr/>
            </a:pPr>
            <a:r>
              <a:rPr lang="zh-CN" altLang="en-US" sz="2800" b="1" dirty="0" smtClean="0">
                <a:latin typeface="宋体" pitchFamily="2" charset="-122"/>
                <a:ea typeface="宋体" pitchFamily="2" charset="-122"/>
              </a:rPr>
              <a:t>  （</a:t>
            </a:r>
            <a:r>
              <a:rPr lang="en-US" altLang="zh-CN" sz="2800" b="1" dirty="0" smtClean="0">
                <a:latin typeface="宋体" pitchFamily="2" charset="-122"/>
                <a:ea typeface="宋体" pitchFamily="2" charset="-122"/>
              </a:rPr>
              <a:t>3</a:t>
            </a:r>
            <a:r>
              <a:rPr lang="zh-CN" altLang="en-US" sz="2800" b="1" dirty="0" smtClean="0">
                <a:latin typeface="宋体" pitchFamily="2" charset="-122"/>
                <a:ea typeface="宋体" pitchFamily="2" charset="-122"/>
              </a:rPr>
              <a:t>）劳动力商品的</a:t>
            </a:r>
            <a:r>
              <a:rPr lang="zh-CN" altLang="en-US" sz="2800" b="1" dirty="0" smtClean="0">
                <a:solidFill>
                  <a:srgbClr val="C00000"/>
                </a:solidFill>
                <a:latin typeface="宋体" pitchFamily="2" charset="-122"/>
                <a:ea typeface="宋体" pitchFamily="2" charset="-122"/>
              </a:rPr>
              <a:t>最大特点</a:t>
            </a:r>
            <a:r>
              <a:rPr lang="zh-CN" altLang="en-US" sz="2800" b="1" dirty="0" smtClean="0">
                <a:latin typeface="宋体" pitchFamily="2" charset="-122"/>
                <a:ea typeface="宋体" pitchFamily="2" charset="-122"/>
              </a:rPr>
              <a:t>是：</a:t>
            </a:r>
            <a:endParaRPr lang="en-US" altLang="zh-CN" sz="2800" b="1" dirty="0" smtClean="0">
              <a:latin typeface="宋体" pitchFamily="2" charset="-122"/>
              <a:ea typeface="宋体" pitchFamily="2" charset="-122"/>
            </a:endParaRPr>
          </a:p>
          <a:p>
            <a:pPr algn="just">
              <a:buFont typeface="Wingdings 2" pitchFamily="18" charset="2"/>
              <a:buNone/>
              <a:defRPr/>
            </a:pPr>
            <a:r>
              <a:rPr lang="zh-CN" altLang="en-US" sz="2800" b="1" dirty="0" smtClean="0">
                <a:latin typeface="宋体" pitchFamily="2" charset="-122"/>
                <a:ea typeface="宋体" pitchFamily="2" charset="-122"/>
              </a:rPr>
              <a:t>  它的使用价值是价值的源泉。</a:t>
            </a:r>
          </a:p>
        </p:txBody>
      </p:sp>
      <p:sp>
        <p:nvSpPr>
          <p:cNvPr id="75779" name="内容占位符 2"/>
          <p:cNvSpPr>
            <a:spLocks noGrp="1" noChangeArrowheads="1"/>
          </p:cNvSpPr>
          <p:nvPr/>
        </p:nvSpPr>
        <p:spPr bwMode="auto">
          <a:xfrm>
            <a:off x="457200" y="4600575"/>
            <a:ext cx="822960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fontAlgn="base">
              <a:spcAft>
                <a:spcPct val="0"/>
              </a:spcAft>
              <a:buClr>
                <a:srgbClr val="2F2F2F"/>
              </a:buClr>
              <a:buFont typeface="Wingdings 2" pitchFamily="18" charset="2"/>
              <a:buNone/>
            </a:pPr>
            <a:r>
              <a:rPr lang="zh-CN" altLang="en-US" sz="3600" smtClean="0">
                <a:solidFill>
                  <a:srgbClr val="2F2F2F"/>
                </a:solidFill>
                <a:ea typeface="隶书" pitchFamily="49" charset="-122"/>
              </a:rPr>
              <a:t> </a:t>
            </a:r>
            <a:r>
              <a:rPr lang="zh-CN" altLang="en-US" smtClean="0">
                <a:solidFill>
                  <a:srgbClr val="2F2F2F"/>
                </a:solidFill>
                <a:latin typeface="宋体" pitchFamily="2" charset="-122"/>
                <a:ea typeface="宋体" pitchFamily="2" charset="-122"/>
              </a:rPr>
              <a:t> </a:t>
            </a:r>
            <a:endParaRPr lang="zh-CN" altLang="en-US" sz="2800" b="1" smtClean="0">
              <a:solidFill>
                <a:srgbClr val="000000"/>
              </a:solidFill>
              <a:latin typeface="宋体" pitchFamily="2" charset="-122"/>
              <a:ea typeface="宋体" pitchFamily="2" charset="-122"/>
            </a:endParaRPr>
          </a:p>
        </p:txBody>
      </p:sp>
    </p:spTree>
    <p:extLst>
      <p:ext uri="{BB962C8B-B14F-4D97-AF65-F5344CB8AC3E}">
        <p14:creationId xmlns:p14="http://schemas.microsoft.com/office/powerpoint/2010/main" val="8953618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内容占位符 2"/>
          <p:cNvSpPr>
            <a:spLocks noGrp="1" noChangeArrowheads="1"/>
          </p:cNvSpPr>
          <p:nvPr/>
        </p:nvSpPr>
        <p:spPr bwMode="auto">
          <a:xfrm>
            <a:off x="457200" y="4600575"/>
            <a:ext cx="822960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fontAlgn="base">
              <a:spcAft>
                <a:spcPct val="0"/>
              </a:spcAft>
              <a:buClr>
                <a:srgbClr val="2F2F2F"/>
              </a:buClr>
              <a:buFont typeface="Wingdings 2" pitchFamily="18" charset="2"/>
              <a:buNone/>
            </a:pPr>
            <a:r>
              <a:rPr lang="zh-CN" altLang="en-US" sz="3600" smtClean="0">
                <a:solidFill>
                  <a:srgbClr val="2F2F2F"/>
                </a:solidFill>
                <a:ea typeface="隶书" pitchFamily="49" charset="-122"/>
              </a:rPr>
              <a:t> </a:t>
            </a:r>
            <a:r>
              <a:rPr lang="zh-CN" altLang="en-US" smtClean="0">
                <a:solidFill>
                  <a:srgbClr val="2F2F2F"/>
                </a:solidFill>
                <a:latin typeface="宋体" pitchFamily="2" charset="-122"/>
                <a:ea typeface="宋体" pitchFamily="2" charset="-122"/>
              </a:rPr>
              <a:t> </a:t>
            </a:r>
            <a:endParaRPr lang="zh-CN" altLang="en-US" sz="2800" b="1" smtClean="0">
              <a:solidFill>
                <a:srgbClr val="000000"/>
              </a:solidFill>
              <a:latin typeface="宋体" pitchFamily="2" charset="-122"/>
              <a:ea typeface="宋体" pitchFamily="2" charset="-122"/>
            </a:endParaRPr>
          </a:p>
        </p:txBody>
      </p:sp>
      <p:sp>
        <p:nvSpPr>
          <p:cNvPr id="68612" name="内容占位符 2"/>
          <p:cNvSpPr>
            <a:spLocks noGrp="1" noChangeArrowheads="1"/>
          </p:cNvSpPr>
          <p:nvPr/>
        </p:nvSpPr>
        <p:spPr bwMode="auto">
          <a:xfrm>
            <a:off x="611188" y="620713"/>
            <a:ext cx="8229600"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fontAlgn="base">
              <a:spcAft>
                <a:spcPct val="0"/>
              </a:spcAft>
              <a:buClr>
                <a:srgbClr val="2F2F2F"/>
              </a:buClr>
              <a:buFont typeface="Wingdings 2" pitchFamily="18" charset="2"/>
              <a:buNone/>
              <a:defRPr/>
            </a:pPr>
            <a:r>
              <a:rPr lang="zh-CN" altLang="en-US" sz="3600" dirty="0" smtClean="0">
                <a:solidFill>
                  <a:srgbClr val="2F2F2F"/>
                </a:solidFill>
                <a:latin typeface="微软雅黑"/>
                <a:ea typeface="微软雅黑"/>
              </a:rPr>
              <a:t> </a:t>
            </a:r>
            <a:r>
              <a:rPr lang="zh-CN" altLang="en-US" dirty="0" smtClean="0">
                <a:solidFill>
                  <a:srgbClr val="2F2F2F"/>
                </a:solidFill>
                <a:latin typeface="微软雅黑"/>
                <a:ea typeface="微软雅黑"/>
              </a:rPr>
              <a:t> </a:t>
            </a:r>
            <a:r>
              <a:rPr lang="en-US" altLang="zh-CN" b="1" dirty="0" smtClean="0">
                <a:solidFill>
                  <a:srgbClr val="000000"/>
                </a:solidFill>
                <a:latin typeface="微软雅黑"/>
                <a:ea typeface="微软雅黑"/>
              </a:rPr>
              <a:t>7.</a:t>
            </a:r>
            <a:r>
              <a:rPr lang="zh-CN" altLang="en-US" b="1" dirty="0" smtClean="0">
                <a:solidFill>
                  <a:srgbClr val="000000"/>
                </a:solidFill>
                <a:latin typeface="微软雅黑"/>
                <a:ea typeface="微软雅黑"/>
              </a:rPr>
              <a:t>资本</a:t>
            </a:r>
            <a:r>
              <a:rPr lang="en-US" altLang="zh-CN" b="1" dirty="0" smtClean="0">
                <a:solidFill>
                  <a:srgbClr val="C47546"/>
                </a:solidFill>
                <a:latin typeface="微软雅黑"/>
                <a:ea typeface="微软雅黑"/>
              </a:rPr>
              <a:t>P.185</a:t>
            </a:r>
          </a:p>
          <a:p>
            <a:pPr algn="just" fontAlgn="base">
              <a:spcAft>
                <a:spcPct val="0"/>
              </a:spcAft>
              <a:buClr>
                <a:srgbClr val="2F2F2F"/>
              </a:buClr>
              <a:buFont typeface="Wingdings 2" pitchFamily="18" charset="2"/>
              <a:buNone/>
              <a:defRPr/>
            </a:pPr>
            <a:endParaRPr lang="en-US" altLang="zh-CN" b="1" dirty="0" smtClean="0">
              <a:solidFill>
                <a:srgbClr val="C47546"/>
              </a:solidFill>
              <a:latin typeface="宋体" pitchFamily="2" charset="-122"/>
              <a:ea typeface="宋体" pitchFamily="2" charset="-122"/>
            </a:endParaRPr>
          </a:p>
          <a:p>
            <a:pPr algn="just" fontAlgn="base">
              <a:spcAft>
                <a:spcPct val="0"/>
              </a:spcAft>
              <a:buClr>
                <a:srgbClr val="2F2F2F"/>
              </a:buClr>
              <a:buFont typeface="Wingdings 2" pitchFamily="18" charset="2"/>
              <a:buNone/>
              <a:defRPr/>
            </a:pPr>
            <a:r>
              <a:rPr lang="zh-CN" altLang="en-US" b="1" dirty="0" smtClean="0">
                <a:solidFill>
                  <a:srgbClr val="000000"/>
                </a:solidFill>
                <a:latin typeface="宋体" pitchFamily="2" charset="-122"/>
                <a:ea typeface="宋体" pitchFamily="2" charset="-122"/>
              </a:rPr>
              <a:t>    </a:t>
            </a:r>
            <a:r>
              <a:rPr lang="zh-CN" altLang="en-US" sz="2800" b="1" dirty="0" smtClean="0">
                <a:solidFill>
                  <a:srgbClr val="000000"/>
                </a:solidFill>
                <a:latin typeface="宋体" pitchFamily="2" charset="-122"/>
                <a:ea typeface="宋体" pitchFamily="2" charset="-122"/>
              </a:rPr>
              <a:t>资本是能够带来剩余价值的价值。</a:t>
            </a:r>
          </a:p>
        </p:txBody>
      </p:sp>
    </p:spTree>
    <p:extLst>
      <p:ext uri="{BB962C8B-B14F-4D97-AF65-F5344CB8AC3E}">
        <p14:creationId xmlns:p14="http://schemas.microsoft.com/office/powerpoint/2010/main" val="16871822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内容占位符 2"/>
          <p:cNvSpPr>
            <a:spLocks noGrp="1" noChangeArrowheads="1"/>
          </p:cNvSpPr>
          <p:nvPr>
            <p:ph idx="4294967295"/>
          </p:nvPr>
        </p:nvSpPr>
        <p:spPr>
          <a:xfrm>
            <a:off x="468313" y="476250"/>
            <a:ext cx="8229600" cy="3384550"/>
          </a:xfrm>
        </p:spPr>
        <p:txBody>
          <a:bodyPr/>
          <a:lstStyle/>
          <a:p>
            <a:pPr algn="just">
              <a:buFont typeface="Wingdings 2" pitchFamily="18" charset="2"/>
              <a:buNone/>
              <a:defRPr/>
            </a:pPr>
            <a:r>
              <a:rPr lang="zh-CN" altLang="en-US" sz="3600" dirty="0" smtClean="0">
                <a:solidFill>
                  <a:schemeClr val="tx2"/>
                </a:solidFill>
                <a:ea typeface="隶书" pitchFamily="49" charset="-122"/>
              </a:rPr>
              <a:t> </a:t>
            </a:r>
            <a:r>
              <a:rPr lang="zh-CN" altLang="en-US" dirty="0" smtClean="0">
                <a:solidFill>
                  <a:schemeClr val="tx2"/>
                </a:solidFill>
                <a:latin typeface="宋体" pitchFamily="2" charset="-122"/>
                <a:ea typeface="宋体" pitchFamily="2" charset="-122"/>
              </a:rPr>
              <a:t> </a:t>
            </a:r>
            <a:r>
              <a:rPr lang="en-US" altLang="zh-CN" b="1" dirty="0" smtClean="0">
                <a:latin typeface="+mj-ea"/>
                <a:ea typeface="+mj-ea"/>
                <a:sym typeface="黑体" pitchFamily="49" charset="-122"/>
              </a:rPr>
              <a:t>8.</a:t>
            </a:r>
            <a:r>
              <a:rPr lang="en-US" altLang="zh-CN" b="1" dirty="0" smtClean="0">
                <a:latin typeface="+mj-ea"/>
                <a:ea typeface="+mj-ea"/>
              </a:rPr>
              <a:t>资本积累;</a:t>
            </a:r>
            <a:r>
              <a:rPr lang="en-US" altLang="zh-CN" b="1" dirty="0" smtClean="0">
                <a:solidFill>
                  <a:schemeClr val="accent2"/>
                </a:solidFill>
                <a:latin typeface="+mj-ea"/>
                <a:ea typeface="+mj-ea"/>
              </a:rPr>
              <a:t>P.190</a:t>
            </a:r>
          </a:p>
          <a:p>
            <a:pPr algn="just">
              <a:buFont typeface="Wingdings 2" pitchFamily="18" charset="2"/>
              <a:buNone/>
              <a:defRPr/>
            </a:pPr>
            <a:endParaRPr lang="en-US" altLang="zh-CN" b="1" dirty="0" smtClean="0">
              <a:solidFill>
                <a:schemeClr val="accent2"/>
              </a:solidFill>
              <a:latin typeface="+mj-ea"/>
              <a:ea typeface="+mj-ea"/>
            </a:endParaRPr>
          </a:p>
          <a:p>
            <a:pPr algn="just">
              <a:buFont typeface="Wingdings 2" pitchFamily="18" charset="2"/>
              <a:buNone/>
              <a:defRPr/>
            </a:pPr>
            <a:r>
              <a:rPr lang="zh-CN" altLang="en-US" b="1" dirty="0" smtClean="0">
                <a:latin typeface="宋体" pitchFamily="2" charset="-122"/>
                <a:ea typeface="宋体" pitchFamily="2" charset="-122"/>
              </a:rPr>
              <a:t>    </a:t>
            </a:r>
            <a:r>
              <a:rPr lang="zh-CN" altLang="en-US" sz="2800" b="1" dirty="0" smtClean="0">
                <a:latin typeface="宋体" pitchFamily="2" charset="-122"/>
                <a:ea typeface="宋体" pitchFamily="2" charset="-122"/>
              </a:rPr>
              <a:t>把</a:t>
            </a:r>
            <a:r>
              <a:rPr lang="zh-CN" altLang="en-US" sz="2800" b="1" dirty="0" smtClean="0">
                <a:solidFill>
                  <a:srgbClr val="C00000"/>
                </a:solidFill>
                <a:latin typeface="宋体" pitchFamily="2" charset="-122"/>
                <a:ea typeface="宋体" pitchFamily="2" charset="-122"/>
              </a:rPr>
              <a:t>剩余价值</a:t>
            </a:r>
            <a:r>
              <a:rPr lang="zh-CN" altLang="en-US" sz="2800" b="1" dirty="0" smtClean="0">
                <a:latin typeface="宋体" pitchFamily="2" charset="-122"/>
                <a:ea typeface="宋体" pitchFamily="2" charset="-122"/>
              </a:rPr>
              <a:t>转化为资本，或者说，剩余价值的资本化，就是资本积累。</a:t>
            </a:r>
          </a:p>
        </p:txBody>
      </p:sp>
    </p:spTree>
    <p:extLst>
      <p:ext uri="{BB962C8B-B14F-4D97-AF65-F5344CB8AC3E}">
        <p14:creationId xmlns:p14="http://schemas.microsoft.com/office/powerpoint/2010/main" val="16917450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5" name="内容占位符 2"/>
          <p:cNvSpPr>
            <a:spLocks noGrp="1" noChangeArrowheads="1"/>
          </p:cNvSpPr>
          <p:nvPr/>
        </p:nvSpPr>
        <p:spPr bwMode="auto">
          <a:xfrm>
            <a:off x="179388" y="476250"/>
            <a:ext cx="8640762"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fontAlgn="base">
              <a:spcAft>
                <a:spcPct val="0"/>
              </a:spcAft>
              <a:buClr>
                <a:srgbClr val="2F2F2F"/>
              </a:buClr>
              <a:buFont typeface="Wingdings 2" pitchFamily="18" charset="2"/>
              <a:buNone/>
              <a:defRPr/>
            </a:pPr>
            <a:r>
              <a:rPr lang="zh-CN" altLang="en-US" sz="3600" dirty="0" smtClean="0">
                <a:solidFill>
                  <a:srgbClr val="2F2F2F"/>
                </a:solidFill>
                <a:latin typeface="微软雅黑"/>
                <a:ea typeface="微软雅黑"/>
              </a:rPr>
              <a:t> </a:t>
            </a:r>
            <a:r>
              <a:rPr lang="zh-CN" altLang="en-US" dirty="0" smtClean="0">
                <a:solidFill>
                  <a:srgbClr val="2F2F2F"/>
                </a:solidFill>
                <a:latin typeface="微软雅黑"/>
                <a:ea typeface="微软雅黑"/>
              </a:rPr>
              <a:t> </a:t>
            </a:r>
            <a:r>
              <a:rPr lang="en-US" altLang="zh-CN" b="1" dirty="0" smtClean="0">
                <a:solidFill>
                  <a:srgbClr val="000000"/>
                </a:solidFill>
                <a:latin typeface="微软雅黑"/>
                <a:ea typeface="微软雅黑"/>
              </a:rPr>
              <a:t>9.资本</a:t>
            </a:r>
            <a:r>
              <a:rPr lang="zh-CN" altLang="en-US" b="1" dirty="0" smtClean="0">
                <a:solidFill>
                  <a:srgbClr val="000000"/>
                </a:solidFill>
                <a:latin typeface="微软雅黑"/>
                <a:ea typeface="微软雅黑"/>
              </a:rPr>
              <a:t>的循环周转与再生产</a:t>
            </a:r>
            <a:r>
              <a:rPr lang="en-US" altLang="zh-CN" b="1" dirty="0" smtClean="0">
                <a:solidFill>
                  <a:srgbClr val="C47546"/>
                </a:solidFill>
                <a:latin typeface="微软雅黑"/>
                <a:ea typeface="微软雅黑"/>
              </a:rPr>
              <a:t>P.193-195</a:t>
            </a:r>
          </a:p>
          <a:p>
            <a:pPr fontAlgn="base">
              <a:spcAft>
                <a:spcPct val="0"/>
              </a:spcAft>
              <a:buClr>
                <a:srgbClr val="2F2F2F"/>
              </a:buClr>
              <a:buFont typeface="Wingdings 2" pitchFamily="18" charset="2"/>
              <a:buNone/>
              <a:defRPr/>
            </a:pPr>
            <a:endParaRPr lang="en-US" altLang="zh-CN" b="1" dirty="0" smtClean="0">
              <a:solidFill>
                <a:srgbClr val="C47546"/>
              </a:solidFill>
              <a:latin typeface="宋体" pitchFamily="2" charset="-122"/>
              <a:ea typeface="宋体" pitchFamily="2" charset="-122"/>
              <a:sym typeface="黑体" pitchFamily="49" charset="-122"/>
            </a:endParaRPr>
          </a:p>
          <a:p>
            <a:pPr fontAlgn="base">
              <a:spcAft>
                <a:spcPct val="0"/>
              </a:spcAft>
              <a:buClr>
                <a:srgbClr val="2F2F2F"/>
              </a:buClr>
              <a:buFont typeface="Wingdings 2" pitchFamily="18" charset="2"/>
              <a:buNone/>
              <a:defRPr/>
            </a:pPr>
            <a:r>
              <a:rPr lang="zh-CN" altLang="en-US" sz="2800" b="1" dirty="0" smtClean="0">
                <a:solidFill>
                  <a:srgbClr val="000000"/>
                </a:solidFill>
                <a:latin typeface="宋体" pitchFamily="2" charset="-122"/>
                <a:ea typeface="宋体" pitchFamily="2" charset="-122"/>
              </a:rPr>
              <a:t>     </a:t>
            </a:r>
            <a:r>
              <a:rPr lang="zh-CN" altLang="en-US" sz="2800" b="1" dirty="0" smtClean="0">
                <a:solidFill>
                  <a:srgbClr val="C00000"/>
                </a:solidFill>
                <a:latin typeface="宋体" pitchFamily="2" charset="-122"/>
                <a:ea typeface="宋体" pitchFamily="2" charset="-122"/>
              </a:rPr>
              <a:t>资本循环是</a:t>
            </a:r>
            <a:r>
              <a:rPr lang="zh-CN" altLang="en-US" sz="2800" b="1" dirty="0" smtClean="0">
                <a:solidFill>
                  <a:srgbClr val="000000"/>
                </a:solidFill>
                <a:latin typeface="宋体" pitchFamily="2" charset="-122"/>
                <a:ea typeface="宋体" pitchFamily="2" charset="-122"/>
              </a:rPr>
              <a:t>资本从一种形式出发，经过一系列形式的变化，又回到原来出发点的运动。周而复始、不断反复着的资本循环，就叫作资本的周转。</a:t>
            </a:r>
            <a:endParaRPr lang="en-US" altLang="zh-CN" sz="2800" b="1" dirty="0" smtClean="0">
              <a:solidFill>
                <a:srgbClr val="000000"/>
              </a:solidFill>
              <a:latin typeface="宋体" pitchFamily="2" charset="-122"/>
              <a:ea typeface="宋体" pitchFamily="2" charset="-122"/>
            </a:endParaRPr>
          </a:p>
          <a:p>
            <a:pPr fontAlgn="base">
              <a:spcAft>
                <a:spcPct val="0"/>
              </a:spcAft>
              <a:buClr>
                <a:srgbClr val="2F2F2F"/>
              </a:buClr>
              <a:buFont typeface="Wingdings 2" pitchFamily="18" charset="2"/>
              <a:buNone/>
              <a:defRPr/>
            </a:pPr>
            <a:r>
              <a:rPr lang="en-US" altLang="zh-CN" sz="2800" b="1" dirty="0" smtClean="0">
                <a:solidFill>
                  <a:srgbClr val="000000"/>
                </a:solidFill>
                <a:latin typeface="宋体" pitchFamily="2" charset="-122"/>
                <a:ea typeface="宋体" pitchFamily="2" charset="-122"/>
              </a:rPr>
              <a:t>     </a:t>
            </a:r>
            <a:r>
              <a:rPr lang="zh-CN" altLang="en-US" sz="2800" b="1" dirty="0" smtClean="0">
                <a:solidFill>
                  <a:srgbClr val="C00000"/>
                </a:solidFill>
                <a:latin typeface="宋体" pitchFamily="2" charset="-122"/>
                <a:ea typeface="宋体" pitchFamily="2" charset="-122"/>
              </a:rPr>
              <a:t>社会生产是</a:t>
            </a:r>
            <a:r>
              <a:rPr lang="zh-CN" altLang="en-US" sz="2800" b="1" dirty="0" smtClean="0">
                <a:solidFill>
                  <a:srgbClr val="000000"/>
                </a:solidFill>
                <a:latin typeface="宋体" pitchFamily="2" charset="-122"/>
                <a:ea typeface="宋体" pitchFamily="2" charset="-122"/>
              </a:rPr>
              <a:t>连续不断地进行的，这种连续不断重复的生产就是再生产。</a:t>
            </a:r>
            <a:endParaRPr lang="en-US" altLang="zh-CN" sz="2800" b="1" dirty="0" smtClean="0">
              <a:solidFill>
                <a:srgbClr val="000000"/>
              </a:solidFill>
              <a:latin typeface="宋体" pitchFamily="2" charset="-122"/>
              <a:ea typeface="宋体" pitchFamily="2" charset="-122"/>
            </a:endParaRPr>
          </a:p>
        </p:txBody>
      </p:sp>
    </p:spTree>
    <p:extLst>
      <p:ext uri="{BB962C8B-B14F-4D97-AF65-F5344CB8AC3E}">
        <p14:creationId xmlns:p14="http://schemas.microsoft.com/office/powerpoint/2010/main" val="9038828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a:xfrm>
            <a:off x="0" y="161925"/>
            <a:ext cx="9144000" cy="533400"/>
          </a:xfrm>
        </p:spPr>
        <p:txBody>
          <a:bodyPr anchor="ctr"/>
          <a:lstStyle/>
          <a:p>
            <a:pPr eaLnBrk="1" hangingPunct="1">
              <a:defRPr/>
            </a:pPr>
            <a:r>
              <a:rPr lang="zh-CN" altLang="en-US" sz="3200" b="1" dirty="0" smtClean="0">
                <a:latin typeface="+mj-ea"/>
              </a:rPr>
              <a:t>试卷题型及答题要求</a:t>
            </a:r>
          </a:p>
        </p:txBody>
      </p:sp>
      <p:sp>
        <p:nvSpPr>
          <p:cNvPr id="83971" name="Rectangle 3"/>
          <p:cNvSpPr>
            <a:spLocks noGrp="1"/>
          </p:cNvSpPr>
          <p:nvPr>
            <p:ph type="body"/>
          </p:nvPr>
        </p:nvSpPr>
        <p:spPr>
          <a:xfrm>
            <a:off x="539750" y="908050"/>
            <a:ext cx="8135938" cy="5791200"/>
          </a:xfrm>
        </p:spPr>
        <p:txBody>
          <a:bodyPr anchor="t"/>
          <a:lstStyle/>
          <a:p>
            <a:pPr algn="l" eaLnBrk="1" hangingPunct="1">
              <a:lnSpc>
                <a:spcPct val="120000"/>
              </a:lnSpc>
              <a:spcBef>
                <a:spcPct val="10000"/>
              </a:spcBef>
              <a:defRPr/>
            </a:pPr>
            <a:r>
              <a:rPr lang="zh-CN" altLang="en-US" sz="2400" dirty="0" smtClean="0">
                <a:solidFill>
                  <a:srgbClr val="C00000"/>
                </a:solidFill>
                <a:latin typeface="+mj-ea"/>
                <a:cs typeface="+mj-ea"/>
              </a:rPr>
              <a:t>单项</a:t>
            </a:r>
            <a:r>
              <a:rPr lang="zh-CN" altLang="en-US" sz="2400" dirty="0">
                <a:solidFill>
                  <a:srgbClr val="C00000"/>
                </a:solidFill>
                <a:latin typeface="+mj-ea"/>
                <a:cs typeface="+mj-ea"/>
              </a:rPr>
              <a:t>选择题</a:t>
            </a:r>
            <a:r>
              <a:rPr lang="zh-CN" altLang="en-US" sz="2400" dirty="0">
                <a:solidFill>
                  <a:schemeClr val="tx1"/>
                </a:solidFill>
                <a:latin typeface="+mj-ea"/>
                <a:cs typeface="+mj-ea"/>
              </a:rPr>
              <a:t>：</a:t>
            </a:r>
            <a:r>
              <a:rPr lang="en-US" altLang="zh-CN" sz="2000" dirty="0">
                <a:solidFill>
                  <a:schemeClr val="tx1"/>
                </a:solidFill>
                <a:latin typeface="+mj-ea"/>
                <a:cs typeface="+mj-ea"/>
              </a:rPr>
              <a:t>[</a:t>
            </a:r>
            <a:r>
              <a:rPr lang="zh-CN" altLang="en-US" sz="2000" dirty="0">
                <a:solidFill>
                  <a:schemeClr val="tx1"/>
                </a:solidFill>
                <a:latin typeface="+mj-ea"/>
                <a:cs typeface="+mj-ea"/>
              </a:rPr>
              <a:t>本大题共</a:t>
            </a:r>
            <a:r>
              <a:rPr lang="en-US" altLang="zh-CN" sz="2000" dirty="0">
                <a:solidFill>
                  <a:schemeClr val="tx1"/>
                </a:solidFill>
                <a:latin typeface="+mj-ea"/>
                <a:cs typeface="+mj-ea"/>
              </a:rPr>
              <a:t>20</a:t>
            </a:r>
            <a:r>
              <a:rPr lang="zh-CN" altLang="en-US" sz="2000" dirty="0">
                <a:solidFill>
                  <a:schemeClr val="tx1"/>
                </a:solidFill>
                <a:latin typeface="+mj-ea"/>
                <a:cs typeface="+mj-ea"/>
              </a:rPr>
              <a:t>小题，每小题</a:t>
            </a:r>
            <a:r>
              <a:rPr lang="en-US" altLang="zh-CN" sz="2000" dirty="0">
                <a:solidFill>
                  <a:schemeClr val="tx1"/>
                </a:solidFill>
                <a:latin typeface="+mj-ea"/>
                <a:cs typeface="+mj-ea"/>
              </a:rPr>
              <a:t>1</a:t>
            </a:r>
            <a:r>
              <a:rPr lang="zh-CN" altLang="en-US" sz="2000" dirty="0">
                <a:solidFill>
                  <a:schemeClr val="tx1"/>
                </a:solidFill>
                <a:latin typeface="+mj-ea"/>
                <a:cs typeface="+mj-ea"/>
              </a:rPr>
              <a:t>分，共</a:t>
            </a:r>
            <a:r>
              <a:rPr lang="en-US" altLang="zh-CN" sz="2000" dirty="0">
                <a:solidFill>
                  <a:schemeClr val="tx1"/>
                </a:solidFill>
                <a:latin typeface="+mj-ea"/>
                <a:cs typeface="+mj-ea"/>
              </a:rPr>
              <a:t>20</a:t>
            </a:r>
            <a:r>
              <a:rPr lang="zh-CN" altLang="en-US" sz="2000" dirty="0">
                <a:solidFill>
                  <a:schemeClr val="tx1"/>
                </a:solidFill>
                <a:latin typeface="+mj-ea"/>
                <a:cs typeface="+mj-ea"/>
              </a:rPr>
              <a:t>分。</a:t>
            </a:r>
            <a:r>
              <a:rPr lang="en-US" altLang="zh-CN" sz="2000" dirty="0">
                <a:solidFill>
                  <a:schemeClr val="tx1"/>
                </a:solidFill>
                <a:latin typeface="+mj-ea"/>
                <a:cs typeface="+mj-ea"/>
              </a:rPr>
              <a:t>]</a:t>
            </a:r>
            <a:endParaRPr lang="en-US" altLang="zh-CN" sz="2400" dirty="0">
              <a:solidFill>
                <a:schemeClr val="tx1"/>
              </a:solidFill>
              <a:latin typeface="+mj-ea"/>
              <a:cs typeface="+mj-ea"/>
            </a:endParaRPr>
          </a:p>
          <a:p>
            <a:pPr algn="l" eaLnBrk="1" hangingPunct="1">
              <a:lnSpc>
                <a:spcPct val="120000"/>
              </a:lnSpc>
              <a:spcBef>
                <a:spcPct val="10000"/>
              </a:spcBef>
              <a:defRPr/>
            </a:pPr>
            <a:r>
              <a:rPr lang="zh-CN" altLang="en-US" sz="2400" dirty="0" smtClean="0">
                <a:solidFill>
                  <a:srgbClr val="C00000"/>
                </a:solidFill>
                <a:latin typeface="+mj-ea"/>
                <a:cs typeface="+mj-ea"/>
              </a:rPr>
              <a:t>多项</a:t>
            </a:r>
            <a:r>
              <a:rPr lang="zh-CN" altLang="en-US" sz="2400" dirty="0">
                <a:solidFill>
                  <a:srgbClr val="C00000"/>
                </a:solidFill>
                <a:latin typeface="+mj-ea"/>
                <a:cs typeface="+mj-ea"/>
              </a:rPr>
              <a:t>选择题</a:t>
            </a:r>
            <a:r>
              <a:rPr lang="zh-CN" altLang="en-US" sz="2400" dirty="0">
                <a:solidFill>
                  <a:schemeClr val="tx1"/>
                </a:solidFill>
                <a:latin typeface="+mj-ea"/>
                <a:cs typeface="+mj-ea"/>
              </a:rPr>
              <a:t>：</a:t>
            </a:r>
            <a:r>
              <a:rPr lang="en-US" altLang="zh-CN" sz="2000" dirty="0">
                <a:solidFill>
                  <a:schemeClr val="tx1"/>
                </a:solidFill>
                <a:latin typeface="+mj-ea"/>
                <a:cs typeface="+mj-ea"/>
              </a:rPr>
              <a:t>[</a:t>
            </a:r>
            <a:r>
              <a:rPr lang="zh-CN" altLang="en-US" sz="2000" dirty="0">
                <a:solidFill>
                  <a:schemeClr val="tx1"/>
                </a:solidFill>
                <a:latin typeface="+mj-ea"/>
                <a:cs typeface="+mj-ea"/>
              </a:rPr>
              <a:t>本大题共</a:t>
            </a:r>
            <a:r>
              <a:rPr lang="en-US" altLang="zh-CN" sz="2000" dirty="0">
                <a:solidFill>
                  <a:schemeClr val="tx1"/>
                </a:solidFill>
                <a:latin typeface="+mj-ea"/>
                <a:cs typeface="+mj-ea"/>
              </a:rPr>
              <a:t>5</a:t>
            </a:r>
            <a:r>
              <a:rPr lang="zh-CN" altLang="en-US" sz="2000" dirty="0">
                <a:solidFill>
                  <a:schemeClr val="tx1"/>
                </a:solidFill>
                <a:latin typeface="+mj-ea"/>
                <a:cs typeface="+mj-ea"/>
              </a:rPr>
              <a:t>个小题，每小题</a:t>
            </a:r>
            <a:r>
              <a:rPr lang="en-US" altLang="zh-CN" sz="2000" dirty="0">
                <a:solidFill>
                  <a:schemeClr val="tx1"/>
                </a:solidFill>
                <a:latin typeface="+mj-ea"/>
                <a:cs typeface="+mj-ea"/>
              </a:rPr>
              <a:t>2</a:t>
            </a:r>
            <a:r>
              <a:rPr lang="zh-CN" altLang="en-US" sz="2000" dirty="0">
                <a:solidFill>
                  <a:schemeClr val="tx1"/>
                </a:solidFill>
                <a:latin typeface="+mj-ea"/>
                <a:cs typeface="+mj-ea"/>
              </a:rPr>
              <a:t>分，共</a:t>
            </a:r>
            <a:r>
              <a:rPr lang="en-US" altLang="zh-CN" sz="2000" dirty="0">
                <a:solidFill>
                  <a:schemeClr val="tx1"/>
                </a:solidFill>
                <a:latin typeface="+mj-ea"/>
                <a:cs typeface="+mj-ea"/>
              </a:rPr>
              <a:t>10</a:t>
            </a:r>
            <a:r>
              <a:rPr lang="zh-CN" altLang="en-US" sz="2000" dirty="0">
                <a:solidFill>
                  <a:schemeClr val="tx1"/>
                </a:solidFill>
                <a:latin typeface="+mj-ea"/>
                <a:cs typeface="+mj-ea"/>
              </a:rPr>
              <a:t>分。</a:t>
            </a:r>
            <a:r>
              <a:rPr lang="en-US" altLang="zh-CN" sz="2000" dirty="0">
                <a:solidFill>
                  <a:schemeClr val="tx1"/>
                </a:solidFill>
                <a:latin typeface="+mj-ea"/>
                <a:cs typeface="+mj-ea"/>
              </a:rPr>
              <a:t>]</a:t>
            </a:r>
            <a:endParaRPr lang="en-US" altLang="zh-CN" sz="2400" dirty="0">
              <a:solidFill>
                <a:schemeClr val="tx1"/>
              </a:solidFill>
              <a:latin typeface="+mj-ea"/>
              <a:cs typeface="+mj-ea"/>
            </a:endParaRPr>
          </a:p>
          <a:p>
            <a:pPr algn="l" eaLnBrk="1" hangingPunct="1">
              <a:lnSpc>
                <a:spcPct val="120000"/>
              </a:lnSpc>
              <a:spcBef>
                <a:spcPct val="10000"/>
              </a:spcBef>
              <a:defRPr/>
            </a:pPr>
            <a:r>
              <a:rPr lang="en-US" altLang="zh-CN" sz="2400" dirty="0">
                <a:solidFill>
                  <a:schemeClr val="tx1"/>
                </a:solidFill>
                <a:latin typeface="+mj-ea"/>
                <a:cs typeface="+mj-ea"/>
              </a:rPr>
              <a:t>    </a:t>
            </a:r>
            <a:r>
              <a:rPr lang="zh-CN" altLang="en-US" sz="2400" dirty="0">
                <a:solidFill>
                  <a:schemeClr val="tx1"/>
                </a:solidFill>
                <a:latin typeface="+mj-ea"/>
                <a:cs typeface="+mj-ea"/>
              </a:rPr>
              <a:t>答题要求：少选得</a:t>
            </a:r>
            <a:r>
              <a:rPr lang="en-US" altLang="zh-CN" sz="2400" dirty="0">
                <a:solidFill>
                  <a:schemeClr val="tx1"/>
                </a:solidFill>
                <a:latin typeface="+mj-ea"/>
                <a:cs typeface="+mj-ea"/>
              </a:rPr>
              <a:t>1</a:t>
            </a:r>
            <a:r>
              <a:rPr lang="zh-CN" altLang="en-US" sz="2400" dirty="0">
                <a:solidFill>
                  <a:schemeClr val="tx1"/>
                </a:solidFill>
                <a:latin typeface="+mj-ea"/>
                <a:cs typeface="+mj-ea"/>
              </a:rPr>
              <a:t>分，错选不</a:t>
            </a:r>
            <a:r>
              <a:rPr lang="zh-CN" altLang="en-US" sz="2400" dirty="0" smtClean="0">
                <a:solidFill>
                  <a:schemeClr val="tx1"/>
                </a:solidFill>
                <a:latin typeface="+mj-ea"/>
                <a:cs typeface="+mj-ea"/>
              </a:rPr>
              <a:t>得分</a:t>
            </a:r>
            <a:endParaRPr lang="en-US" altLang="zh-CN" sz="2400" dirty="0" smtClean="0">
              <a:solidFill>
                <a:schemeClr val="tx1"/>
              </a:solidFill>
              <a:latin typeface="+mj-ea"/>
              <a:cs typeface="+mj-ea"/>
            </a:endParaRPr>
          </a:p>
          <a:p>
            <a:pPr algn="l" eaLnBrk="1" hangingPunct="1">
              <a:lnSpc>
                <a:spcPct val="120000"/>
              </a:lnSpc>
              <a:spcBef>
                <a:spcPct val="10000"/>
              </a:spcBef>
              <a:defRPr/>
            </a:pPr>
            <a:r>
              <a:rPr lang="zh-CN" altLang="en-US" sz="2400" dirty="0" smtClean="0">
                <a:solidFill>
                  <a:srgbClr val="C00000"/>
                </a:solidFill>
                <a:latin typeface="+mj-ea"/>
                <a:cs typeface="+mj-ea"/>
              </a:rPr>
              <a:t>简答题</a:t>
            </a:r>
            <a:r>
              <a:rPr lang="en-US" altLang="zh-CN" sz="2400" dirty="0" smtClean="0">
                <a:solidFill>
                  <a:schemeClr val="tx1"/>
                </a:solidFill>
                <a:latin typeface="+mj-ea"/>
                <a:cs typeface="+mj-ea"/>
              </a:rPr>
              <a:t>：</a:t>
            </a:r>
            <a:r>
              <a:rPr lang="en-US" altLang="zh-CN" sz="2000" dirty="0" smtClean="0">
                <a:solidFill>
                  <a:schemeClr val="tx1"/>
                </a:solidFill>
                <a:latin typeface="+mj-ea"/>
                <a:cs typeface="+mj-ea"/>
              </a:rPr>
              <a:t>[本大题共3小题，每小题6分，共18分。]</a:t>
            </a:r>
            <a:endParaRPr lang="en-US" altLang="zh-CN" sz="2400" dirty="0" smtClean="0">
              <a:solidFill>
                <a:schemeClr val="tx1"/>
              </a:solidFill>
              <a:latin typeface="+mj-ea"/>
              <a:cs typeface="+mj-ea"/>
            </a:endParaRPr>
          </a:p>
          <a:p>
            <a:pPr algn="l" eaLnBrk="1" hangingPunct="1">
              <a:lnSpc>
                <a:spcPct val="120000"/>
              </a:lnSpc>
              <a:spcBef>
                <a:spcPct val="10000"/>
              </a:spcBef>
              <a:defRPr/>
            </a:pPr>
            <a:r>
              <a:rPr lang="en-US" altLang="zh-CN" sz="2400" dirty="0" smtClean="0">
                <a:solidFill>
                  <a:schemeClr val="tx1"/>
                </a:solidFill>
                <a:latin typeface="+mj-ea"/>
                <a:cs typeface="+mj-ea"/>
              </a:rPr>
              <a:t>    </a:t>
            </a:r>
            <a:r>
              <a:rPr lang="zh-CN" altLang="en-US" sz="2400" dirty="0">
                <a:solidFill>
                  <a:schemeClr val="tx1"/>
                </a:solidFill>
                <a:latin typeface="+mj-ea"/>
                <a:cs typeface="+mj-ea"/>
              </a:rPr>
              <a:t>答题要求</a:t>
            </a:r>
            <a:r>
              <a:rPr lang="en-US" altLang="zh-CN" sz="2400" dirty="0">
                <a:solidFill>
                  <a:schemeClr val="tx1"/>
                </a:solidFill>
                <a:latin typeface="+mj-ea"/>
                <a:cs typeface="+mj-ea"/>
              </a:rPr>
              <a:t>：只需回答要点即可得分，但要完整无缺。视答题情况 酌情评分。</a:t>
            </a:r>
          </a:p>
          <a:p>
            <a:pPr algn="l" eaLnBrk="1" hangingPunct="1">
              <a:lnSpc>
                <a:spcPct val="120000"/>
              </a:lnSpc>
              <a:spcBef>
                <a:spcPct val="10000"/>
              </a:spcBef>
              <a:defRPr/>
            </a:pPr>
            <a:r>
              <a:rPr lang="zh-CN" altLang="en-US" sz="2400" dirty="0" smtClean="0">
                <a:solidFill>
                  <a:srgbClr val="C00000"/>
                </a:solidFill>
                <a:latin typeface="+mj-ea"/>
                <a:cs typeface="+mj-ea"/>
              </a:rPr>
              <a:t>材料</a:t>
            </a:r>
            <a:r>
              <a:rPr lang="zh-CN" altLang="en-US" sz="2400" dirty="0">
                <a:solidFill>
                  <a:srgbClr val="C00000"/>
                </a:solidFill>
                <a:latin typeface="+mj-ea"/>
                <a:cs typeface="+mj-ea"/>
              </a:rPr>
              <a:t>分析题</a:t>
            </a:r>
            <a:r>
              <a:rPr lang="zh-CN" altLang="en-US" sz="2400" dirty="0">
                <a:solidFill>
                  <a:schemeClr val="tx1"/>
                </a:solidFill>
                <a:latin typeface="+mj-ea"/>
                <a:cs typeface="+mj-ea"/>
              </a:rPr>
              <a:t>：</a:t>
            </a:r>
            <a:r>
              <a:rPr lang="en-US" altLang="zh-CN" sz="2000" dirty="0">
                <a:solidFill>
                  <a:schemeClr val="tx1"/>
                </a:solidFill>
                <a:latin typeface="+mj-ea"/>
                <a:cs typeface="+mj-ea"/>
              </a:rPr>
              <a:t>[</a:t>
            </a:r>
            <a:r>
              <a:rPr lang="zh-CN" altLang="en-US" sz="2000" dirty="0">
                <a:solidFill>
                  <a:schemeClr val="tx1"/>
                </a:solidFill>
                <a:latin typeface="+mj-ea"/>
                <a:cs typeface="+mj-ea"/>
              </a:rPr>
              <a:t>本大题共</a:t>
            </a:r>
            <a:r>
              <a:rPr lang="en-US" altLang="zh-CN" sz="2000" dirty="0">
                <a:solidFill>
                  <a:schemeClr val="tx1"/>
                </a:solidFill>
                <a:latin typeface="+mj-ea"/>
                <a:cs typeface="+mj-ea"/>
              </a:rPr>
              <a:t>1</a:t>
            </a:r>
            <a:r>
              <a:rPr lang="zh-CN" altLang="en-US" sz="2000" dirty="0">
                <a:solidFill>
                  <a:schemeClr val="tx1"/>
                </a:solidFill>
                <a:latin typeface="+mj-ea"/>
                <a:cs typeface="+mj-ea"/>
              </a:rPr>
              <a:t>小题，共</a:t>
            </a:r>
            <a:r>
              <a:rPr lang="en-US" altLang="zh-CN" sz="2000" dirty="0">
                <a:solidFill>
                  <a:schemeClr val="tx1"/>
                </a:solidFill>
                <a:latin typeface="+mj-ea"/>
                <a:cs typeface="+mj-ea"/>
              </a:rPr>
              <a:t>10</a:t>
            </a:r>
            <a:r>
              <a:rPr lang="zh-CN" altLang="en-US" sz="2000" dirty="0">
                <a:solidFill>
                  <a:schemeClr val="tx1"/>
                </a:solidFill>
                <a:latin typeface="+mj-ea"/>
                <a:cs typeface="+mj-ea"/>
              </a:rPr>
              <a:t>分。</a:t>
            </a:r>
            <a:r>
              <a:rPr lang="en-US" altLang="zh-CN" sz="2000" dirty="0">
                <a:solidFill>
                  <a:schemeClr val="tx1"/>
                </a:solidFill>
                <a:latin typeface="+mj-ea"/>
                <a:cs typeface="+mj-ea"/>
              </a:rPr>
              <a:t>]</a:t>
            </a:r>
            <a:endParaRPr lang="en-US" altLang="zh-CN" sz="2400" dirty="0">
              <a:solidFill>
                <a:schemeClr val="tx1"/>
              </a:solidFill>
              <a:latin typeface="+mj-ea"/>
              <a:cs typeface="+mj-ea"/>
            </a:endParaRPr>
          </a:p>
          <a:p>
            <a:pPr algn="l" eaLnBrk="1" hangingPunct="1">
              <a:lnSpc>
                <a:spcPct val="120000"/>
              </a:lnSpc>
              <a:spcBef>
                <a:spcPct val="10000"/>
              </a:spcBef>
              <a:defRPr/>
            </a:pPr>
            <a:r>
              <a:rPr lang="en-US" altLang="zh-CN" sz="2400" dirty="0">
                <a:solidFill>
                  <a:schemeClr val="tx1"/>
                </a:solidFill>
                <a:latin typeface="+mj-ea"/>
                <a:cs typeface="+mj-ea"/>
              </a:rPr>
              <a:t>    </a:t>
            </a:r>
            <a:r>
              <a:rPr lang="zh-CN" altLang="zh-CN" sz="2400" dirty="0">
                <a:solidFill>
                  <a:schemeClr val="tx1"/>
                </a:solidFill>
                <a:latin typeface="+mj-ea"/>
                <a:cs typeface="+mj-ea"/>
              </a:rPr>
              <a:t>答题</a:t>
            </a:r>
            <a:r>
              <a:rPr lang="zh-CN" altLang="en-US" sz="2400" dirty="0">
                <a:solidFill>
                  <a:schemeClr val="tx1"/>
                </a:solidFill>
                <a:latin typeface="+mj-ea"/>
                <a:cs typeface="+mj-ea"/>
              </a:rPr>
              <a:t>要求：认真阅读全部文字材料，运用有关的原理和观点进行分析说明，主题明确，条理清晰。</a:t>
            </a:r>
          </a:p>
          <a:p>
            <a:pPr algn="l" eaLnBrk="1" hangingPunct="1">
              <a:lnSpc>
                <a:spcPct val="120000"/>
              </a:lnSpc>
              <a:spcBef>
                <a:spcPct val="10000"/>
              </a:spcBef>
              <a:defRPr/>
            </a:pPr>
            <a:r>
              <a:rPr lang="zh-CN" altLang="en-US" sz="2400" dirty="0" smtClean="0">
                <a:solidFill>
                  <a:srgbClr val="C00000"/>
                </a:solidFill>
                <a:latin typeface="+mj-ea"/>
                <a:cs typeface="+mj-ea"/>
                <a:sym typeface="+mn-ea"/>
              </a:rPr>
              <a:t>论述</a:t>
            </a:r>
            <a:r>
              <a:rPr lang="zh-CN" altLang="en-US" sz="2400" dirty="0">
                <a:solidFill>
                  <a:srgbClr val="C00000"/>
                </a:solidFill>
                <a:latin typeface="+mj-ea"/>
                <a:cs typeface="+mj-ea"/>
                <a:sym typeface="+mn-ea"/>
              </a:rPr>
              <a:t>题</a:t>
            </a:r>
            <a:r>
              <a:rPr lang="zh-CN" altLang="en-US" sz="2400" dirty="0">
                <a:latin typeface="+mj-ea"/>
                <a:cs typeface="+mj-ea"/>
                <a:sym typeface="+mn-ea"/>
              </a:rPr>
              <a:t>：</a:t>
            </a:r>
            <a:r>
              <a:rPr lang="en-US" altLang="zh-CN" sz="2000" dirty="0">
                <a:latin typeface="+mj-ea"/>
                <a:cs typeface="+mj-ea"/>
                <a:sym typeface="+mn-ea"/>
              </a:rPr>
              <a:t>[</a:t>
            </a:r>
            <a:r>
              <a:rPr lang="zh-CN" altLang="en-US" sz="2000" dirty="0">
                <a:latin typeface="+mj-ea"/>
                <a:cs typeface="+mj-ea"/>
                <a:sym typeface="+mn-ea"/>
              </a:rPr>
              <a:t>本大题共</a:t>
            </a:r>
            <a:r>
              <a:rPr lang="en-US" altLang="zh-CN" sz="2000" dirty="0">
                <a:latin typeface="+mj-ea"/>
                <a:cs typeface="+mj-ea"/>
                <a:sym typeface="+mn-ea"/>
              </a:rPr>
              <a:t>4</a:t>
            </a:r>
            <a:r>
              <a:rPr lang="zh-CN" altLang="en-US" sz="2000" dirty="0">
                <a:latin typeface="+mj-ea"/>
                <a:cs typeface="+mj-ea"/>
                <a:sym typeface="+mn-ea"/>
              </a:rPr>
              <a:t>小题，每小题</a:t>
            </a:r>
            <a:r>
              <a:rPr lang="en-US" altLang="zh-CN" sz="2000" dirty="0">
                <a:latin typeface="+mj-ea"/>
                <a:cs typeface="+mj-ea"/>
                <a:sym typeface="+mn-ea"/>
              </a:rPr>
              <a:t>14</a:t>
            </a:r>
            <a:r>
              <a:rPr lang="zh-CN" altLang="en-US" sz="2000" dirty="0">
                <a:latin typeface="+mj-ea"/>
                <a:cs typeface="+mj-ea"/>
                <a:sym typeface="+mn-ea"/>
              </a:rPr>
              <a:t>分；任选</a:t>
            </a:r>
            <a:r>
              <a:rPr lang="en-US" altLang="zh-CN" sz="2000" dirty="0">
                <a:latin typeface="+mj-ea"/>
                <a:cs typeface="+mj-ea"/>
                <a:sym typeface="+mn-ea"/>
              </a:rPr>
              <a:t>3</a:t>
            </a:r>
            <a:r>
              <a:rPr lang="zh-CN" altLang="en-US" sz="2000" dirty="0">
                <a:latin typeface="+mj-ea"/>
                <a:cs typeface="+mj-ea"/>
                <a:sym typeface="+mn-ea"/>
              </a:rPr>
              <a:t>小题作答，共</a:t>
            </a:r>
            <a:r>
              <a:rPr lang="en-US" altLang="zh-CN" sz="2000" dirty="0">
                <a:latin typeface="+mj-ea"/>
                <a:cs typeface="+mj-ea"/>
                <a:sym typeface="+mn-ea"/>
              </a:rPr>
              <a:t>42</a:t>
            </a:r>
            <a:r>
              <a:rPr lang="zh-CN" altLang="en-US" sz="2000" dirty="0">
                <a:latin typeface="+mj-ea"/>
                <a:cs typeface="+mj-ea"/>
                <a:sym typeface="+mn-ea"/>
              </a:rPr>
              <a:t>分。</a:t>
            </a:r>
            <a:r>
              <a:rPr lang="en-US" altLang="zh-CN" sz="2000" dirty="0">
                <a:latin typeface="+mj-ea"/>
                <a:cs typeface="+mj-ea"/>
                <a:sym typeface="+mn-ea"/>
              </a:rPr>
              <a:t>]</a:t>
            </a:r>
          </a:p>
          <a:p>
            <a:pPr algn="l" eaLnBrk="1" hangingPunct="1">
              <a:lnSpc>
                <a:spcPct val="120000"/>
              </a:lnSpc>
              <a:spcBef>
                <a:spcPct val="10000"/>
              </a:spcBef>
              <a:defRPr/>
            </a:pPr>
            <a:r>
              <a:rPr lang="en-US" altLang="zh-CN" sz="2400" dirty="0">
                <a:latin typeface="+mj-ea"/>
                <a:cs typeface="+mj-ea"/>
                <a:sym typeface="+mn-ea"/>
              </a:rPr>
              <a:t>    </a:t>
            </a:r>
            <a:r>
              <a:rPr lang="zh-CN" altLang="en-US" sz="2400" dirty="0">
                <a:latin typeface="+mj-ea"/>
                <a:cs typeface="+mj-ea"/>
                <a:sym typeface="+mn-ea"/>
              </a:rPr>
              <a:t>答题要求：紧扣题意，理论观点明确无误，联系实际，举例说明，逻辑连贯，条理清楚。</a:t>
            </a:r>
            <a:endParaRPr lang="en-US" altLang="zh-CN" sz="2400" dirty="0">
              <a:solidFill>
                <a:schemeClr val="tx1"/>
              </a:solidFill>
              <a:latin typeface="隶书" panose="02010509060101010101" pitchFamily="49" charset="-122"/>
              <a:ea typeface="隶书" panose="02010509060101010101" pitchFamily="49" charset="-122"/>
            </a:endParaRPr>
          </a:p>
          <a:p>
            <a:pPr eaLnBrk="1" hangingPunct="1">
              <a:lnSpc>
                <a:spcPct val="105000"/>
              </a:lnSpc>
              <a:spcBef>
                <a:spcPct val="10000"/>
              </a:spcBef>
              <a:defRPr/>
            </a:pPr>
            <a:endParaRPr lang="zh-CN" altLang="en-US" sz="2400" dirty="0">
              <a:solidFill>
                <a:schemeClr val="tx1"/>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214675142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83970"/>
                                        </p:tgtEl>
                                        <p:attrNameLst>
                                          <p:attrName>style.visibility</p:attrName>
                                        </p:attrNameLst>
                                      </p:cBhvr>
                                      <p:to>
                                        <p:strVal val="visible"/>
                                      </p:to>
                                    </p:set>
                                    <p:animEffect transition="in" filter="wipe(left)">
                                      <p:cBhvr>
                                        <p:cTn id="7" dur="300"/>
                                        <p:tgtEl>
                                          <p:spTgt spid="8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矩形 1"/>
          <p:cNvSpPr>
            <a:spLocks noChangeArrowheads="1"/>
          </p:cNvSpPr>
          <p:nvPr/>
        </p:nvSpPr>
        <p:spPr bwMode="auto">
          <a:xfrm>
            <a:off x="971550" y="2420938"/>
            <a:ext cx="78025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eaLnBrk="1" fontAlgn="base" hangingPunct="1">
              <a:spcBef>
                <a:spcPct val="0"/>
              </a:spcBef>
              <a:spcAft>
                <a:spcPct val="0"/>
              </a:spcAft>
              <a:buClrTx/>
              <a:buSzTx/>
              <a:buFont typeface="Arial" pitchFamily="34" charset="0"/>
              <a:buNone/>
            </a:pPr>
            <a:r>
              <a:rPr lang="zh-CN" altLang="en-US" sz="5400" b="1" smtClean="0">
                <a:solidFill>
                  <a:srgbClr val="FF0000"/>
                </a:solidFill>
                <a:latin typeface="华文细黑" pitchFamily="2" charset="-122"/>
                <a:ea typeface="华文细黑" pitchFamily="2" charset="-122"/>
              </a:rPr>
              <a:t>预祝各位学子考试成功！</a:t>
            </a:r>
          </a:p>
        </p:txBody>
      </p:sp>
    </p:spTree>
    <p:extLst>
      <p:ext uri="{BB962C8B-B14F-4D97-AF65-F5344CB8AC3E}">
        <p14:creationId xmlns:p14="http://schemas.microsoft.com/office/powerpoint/2010/main" val="3234593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1" name="内容占位符 2"/>
          <p:cNvSpPr>
            <a:spLocks noGrp="1"/>
          </p:cNvSpPr>
          <p:nvPr>
            <p:ph idx="4294967295"/>
          </p:nvPr>
        </p:nvSpPr>
        <p:spPr>
          <a:xfrm>
            <a:off x="539750" y="620713"/>
            <a:ext cx="7848600" cy="4440237"/>
          </a:xfrm>
        </p:spPr>
        <p:txBody>
          <a:bodyPr/>
          <a:lstStyle/>
          <a:p>
            <a:pPr algn="just">
              <a:buFont typeface="Wingdings 2" pitchFamily="18" charset="2"/>
              <a:buNone/>
              <a:defRPr/>
            </a:pPr>
            <a:r>
              <a:rPr lang="zh-CN" altLang="en-US" sz="3600" noProof="1">
                <a:solidFill>
                  <a:schemeClr val="tx2"/>
                </a:solidFill>
                <a:latin typeface="+mj-ea"/>
                <a:ea typeface="+mj-ea"/>
              </a:rPr>
              <a:t> </a:t>
            </a:r>
            <a:r>
              <a:rPr lang="zh-CN" altLang="en-US" noProof="1">
                <a:solidFill>
                  <a:schemeClr val="tx2"/>
                </a:solidFill>
                <a:latin typeface="+mj-ea"/>
                <a:ea typeface="+mj-ea"/>
              </a:rPr>
              <a:t> </a:t>
            </a:r>
            <a:r>
              <a:rPr b="1" noProof="1">
                <a:latin typeface="+mj-ea"/>
                <a:ea typeface="+mj-ea"/>
                <a:sym typeface="+mn-ea"/>
              </a:rPr>
              <a:t>4.中国化的马克思主义</a:t>
            </a:r>
            <a:r>
              <a:rPr b="1" noProof="1">
                <a:solidFill>
                  <a:schemeClr val="accent2"/>
                </a:solidFill>
                <a:latin typeface="+mj-ea"/>
                <a:ea typeface="+mj-ea"/>
                <a:sym typeface="+mn-ea"/>
              </a:rPr>
              <a:t>P.9</a:t>
            </a:r>
            <a:endParaRPr lang="en-US" altLang="zh-CN" b="1" noProof="1">
              <a:latin typeface="+mj-ea"/>
              <a:ea typeface="+mj-ea"/>
            </a:endParaRPr>
          </a:p>
          <a:p>
            <a:pPr marL="10160" indent="-10160" algn="just">
              <a:buFont typeface="Wingdings 2" pitchFamily="18" charset="2"/>
              <a:buNone/>
              <a:defRPr/>
            </a:pPr>
            <a:r>
              <a:rPr b="1" noProof="1">
                <a:latin typeface="宋体" panose="02010600030101010101" pitchFamily="2" charset="-122"/>
                <a:ea typeface="宋体" panose="02010600030101010101" pitchFamily="2" charset="-122"/>
              </a:rPr>
              <a:t>    </a:t>
            </a:r>
            <a:endParaRPr lang="en-US" b="1" noProof="1" smtClean="0">
              <a:latin typeface="宋体" panose="02010600030101010101" pitchFamily="2" charset="-122"/>
              <a:ea typeface="宋体" panose="02010600030101010101" pitchFamily="2" charset="-122"/>
            </a:endParaRPr>
          </a:p>
          <a:p>
            <a:pPr marL="10160" indent="-10160" algn="just">
              <a:buFont typeface="Wingdings 2" pitchFamily="18" charset="2"/>
              <a:buNone/>
              <a:defRPr/>
            </a:pPr>
            <a:r>
              <a:rPr lang="en-US" b="1" noProof="1">
                <a:latin typeface="宋体" panose="02010600030101010101" pitchFamily="2" charset="-122"/>
                <a:ea typeface="宋体" panose="02010600030101010101" pitchFamily="2" charset="-122"/>
              </a:rPr>
              <a:t> </a:t>
            </a:r>
            <a:r>
              <a:rPr lang="en-US" b="1" noProof="1" smtClean="0">
                <a:latin typeface="宋体" panose="02010600030101010101" pitchFamily="2" charset="-122"/>
                <a:ea typeface="宋体" panose="02010600030101010101" pitchFamily="2" charset="-122"/>
              </a:rPr>
              <a:t>   </a:t>
            </a:r>
            <a:r>
              <a:rPr b="1" noProof="1" smtClean="0">
                <a:latin typeface="宋体" panose="02010600030101010101" pitchFamily="2" charset="-122"/>
                <a:ea typeface="宋体" panose="02010600030101010101" pitchFamily="2" charset="-122"/>
              </a:rPr>
              <a:t>马克思主义</a:t>
            </a:r>
            <a:r>
              <a:rPr b="1" noProof="1" smtClean="0">
                <a:solidFill>
                  <a:srgbClr val="C00000"/>
                </a:solidFill>
                <a:latin typeface="宋体" panose="02010600030101010101" pitchFamily="2" charset="-122"/>
                <a:ea typeface="宋体" panose="02010600030101010101" pitchFamily="2" charset="-122"/>
              </a:rPr>
              <a:t>中国化</a:t>
            </a:r>
            <a:r>
              <a:rPr b="1" noProof="1" smtClean="0">
                <a:latin typeface="宋体" panose="02010600030101010101" pitchFamily="2" charset="-122"/>
                <a:ea typeface="宋体" panose="02010600030101010101" pitchFamily="2" charset="-122"/>
              </a:rPr>
              <a:t>的理论成果</a:t>
            </a:r>
            <a:r>
              <a:rPr b="1" noProof="1">
                <a:latin typeface="宋体" panose="02010600030101010101" pitchFamily="2" charset="-122"/>
                <a:ea typeface="宋体" panose="02010600030101010101" pitchFamily="2" charset="-122"/>
              </a:rPr>
              <a:t>：毛泽东思想、邓小平理论、“三个代表”重要思想、科学发展观、习近平新时代中国特色社会主义</a:t>
            </a:r>
            <a:r>
              <a:rPr b="1" noProof="1" smtClean="0">
                <a:latin typeface="宋体" panose="02010600030101010101" pitchFamily="2" charset="-122"/>
                <a:ea typeface="宋体" panose="02010600030101010101" pitchFamily="2" charset="-122"/>
              </a:rPr>
              <a:t>。</a:t>
            </a:r>
            <a:endParaRPr b="1" noProof="1">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46374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0388" y="620713"/>
            <a:ext cx="7848600" cy="2259012"/>
          </a:xfrm>
          <a:prstGeom prst="rect">
            <a:avLst/>
          </a:prstGeom>
        </p:spPr>
        <p:txBody>
          <a:bodyPr>
            <a:spAutoFit/>
          </a:bodyPr>
          <a:lstStyle/>
          <a:p>
            <a:pPr marL="10160" indent="-10160" algn="just" eaLnBrk="0" fontAlgn="base" hangingPunct="0">
              <a:spcBef>
                <a:spcPct val="20000"/>
              </a:spcBef>
              <a:spcAft>
                <a:spcPct val="0"/>
              </a:spcAft>
              <a:buClr>
                <a:srgbClr val="2F2F2F"/>
              </a:buClr>
              <a:buSzPct val="50000"/>
              <a:buFont typeface="Arial" pitchFamily="34" charset="0"/>
              <a:buNone/>
              <a:defRPr/>
            </a:pPr>
            <a:r>
              <a:rPr lang="zh-CN" altLang="en-US" sz="3200" b="1" kern="0" noProof="1">
                <a:solidFill>
                  <a:srgbClr val="000000"/>
                </a:solidFill>
                <a:latin typeface="微软雅黑"/>
                <a:ea typeface="微软雅黑"/>
              </a:rPr>
              <a:t> </a:t>
            </a:r>
            <a:r>
              <a:rPr lang="en-US" altLang="zh-CN" sz="3200" b="1" kern="0" noProof="1">
                <a:solidFill>
                  <a:srgbClr val="000000"/>
                </a:solidFill>
                <a:latin typeface="微软雅黑"/>
                <a:ea typeface="微软雅黑"/>
              </a:rPr>
              <a:t>5.</a:t>
            </a:r>
            <a:r>
              <a:rPr lang="zh-CN" altLang="en-US" sz="3200" b="1" kern="0" noProof="1">
                <a:solidFill>
                  <a:srgbClr val="000000"/>
                </a:solidFill>
                <a:latin typeface="微软雅黑"/>
                <a:ea typeface="微软雅黑"/>
                <a:sym typeface="+mn-ea"/>
              </a:rPr>
              <a:t>马克思主义的基本特征</a:t>
            </a:r>
            <a:r>
              <a:rPr lang="en-US" altLang="zh-CN" sz="3200" b="1" kern="0" noProof="1">
                <a:solidFill>
                  <a:srgbClr val="C47546"/>
                </a:solidFill>
                <a:latin typeface="微软雅黑"/>
                <a:ea typeface="微软雅黑"/>
                <a:sym typeface="+mn-ea"/>
              </a:rPr>
              <a:t>P.10-12</a:t>
            </a:r>
            <a:r>
              <a:rPr lang="zh-CN" altLang="en-US" sz="3200" b="1" kern="0" noProof="1">
                <a:solidFill>
                  <a:srgbClr val="C47546"/>
                </a:solidFill>
                <a:latin typeface="微软雅黑"/>
                <a:ea typeface="微软雅黑"/>
                <a:sym typeface="+mn-ea"/>
              </a:rPr>
              <a:t>***</a:t>
            </a:r>
            <a:endParaRPr lang="en-US" altLang="zh-CN" sz="3200" b="1" kern="0" noProof="1">
              <a:solidFill>
                <a:srgbClr val="C47546"/>
              </a:solidFill>
              <a:latin typeface="微软雅黑"/>
              <a:ea typeface="微软雅黑"/>
              <a:sym typeface="+mn-ea"/>
            </a:endParaRPr>
          </a:p>
          <a:p>
            <a:pPr marL="10160" indent="-10160" algn="just" eaLnBrk="0" fontAlgn="base" hangingPunct="0">
              <a:spcBef>
                <a:spcPct val="20000"/>
              </a:spcBef>
              <a:spcAft>
                <a:spcPct val="0"/>
              </a:spcAft>
              <a:buClr>
                <a:srgbClr val="2F2F2F"/>
              </a:buClr>
              <a:buSzPct val="50000"/>
              <a:buFont typeface="Arial" pitchFamily="34" charset="0"/>
              <a:buNone/>
              <a:defRPr/>
            </a:pPr>
            <a:endParaRPr lang="zh-CN" altLang="en-US" sz="3200" b="1" kern="0" noProof="1">
              <a:solidFill>
                <a:srgbClr val="000000"/>
              </a:solidFill>
              <a:latin typeface="微软雅黑"/>
              <a:ea typeface="微软雅黑"/>
              <a:sym typeface="+mn-ea"/>
            </a:endParaRPr>
          </a:p>
          <a:p>
            <a:pPr marL="10160" indent="-10160" algn="just" eaLnBrk="0" fontAlgn="base" hangingPunct="0">
              <a:spcBef>
                <a:spcPct val="20000"/>
              </a:spcBef>
              <a:spcAft>
                <a:spcPct val="0"/>
              </a:spcAft>
              <a:buClr>
                <a:srgbClr val="2F2F2F"/>
              </a:buClr>
              <a:buSzPct val="50000"/>
              <a:buFont typeface="Arial" pitchFamily="34" charset="0"/>
              <a:buNone/>
              <a:defRPr/>
            </a:pPr>
            <a:r>
              <a:rPr lang="zh-CN" altLang="en-US" sz="3200" b="1" kern="0" noProof="1">
                <a:solidFill>
                  <a:srgbClr val="000000"/>
                </a:solidFill>
                <a:latin typeface="宋体" panose="02010600030101010101" pitchFamily="2" charset="-122"/>
                <a:ea typeface="宋体" pitchFamily="2" charset="-122"/>
              </a:rPr>
              <a:t>    马克思主义的</a:t>
            </a:r>
            <a:r>
              <a:rPr lang="zh-CN" altLang="en-US" sz="3200" b="1" kern="0" noProof="1">
                <a:solidFill>
                  <a:srgbClr val="C00000"/>
                </a:solidFill>
                <a:latin typeface="宋体" panose="02010600030101010101" pitchFamily="2" charset="-122"/>
                <a:ea typeface="宋体" pitchFamily="2" charset="-122"/>
              </a:rPr>
              <a:t>鲜明特征</a:t>
            </a:r>
            <a:r>
              <a:rPr lang="zh-CN" altLang="en-US" sz="3200" b="1" kern="0" noProof="1">
                <a:solidFill>
                  <a:srgbClr val="000000"/>
                </a:solidFill>
                <a:latin typeface="宋体" panose="02010600030101010101" pitchFamily="2" charset="-122"/>
                <a:ea typeface="宋体" pitchFamily="2" charset="-122"/>
              </a:rPr>
              <a:t>：科学性、革命性、实践性、人民性、发展性。</a:t>
            </a:r>
            <a:endParaRPr lang="zh-CN" altLang="en-US" dirty="0">
              <a:solidFill>
                <a:srgbClr val="000000"/>
              </a:solidFill>
              <a:latin typeface="Arial" pitchFamily="34" charset="0"/>
              <a:ea typeface="宋体" pitchFamily="2" charset="-122"/>
            </a:endParaRPr>
          </a:p>
        </p:txBody>
      </p:sp>
    </p:spTree>
    <p:extLst>
      <p:ext uri="{BB962C8B-B14F-4D97-AF65-F5344CB8AC3E}">
        <p14:creationId xmlns:p14="http://schemas.microsoft.com/office/powerpoint/2010/main" val="399300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框 4"/>
          <p:cNvSpPr txBox="1">
            <a:spLocks noChangeArrowheads="1"/>
          </p:cNvSpPr>
          <p:nvPr/>
        </p:nvSpPr>
        <p:spPr bwMode="auto">
          <a:xfrm>
            <a:off x="684213" y="1535113"/>
            <a:ext cx="8089900"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eaLnBrk="1" fontAlgn="base" hangingPunct="1">
              <a:lnSpc>
                <a:spcPct val="90000"/>
              </a:lnSpc>
              <a:spcBef>
                <a:spcPct val="0"/>
              </a:spcBef>
              <a:spcAft>
                <a:spcPct val="0"/>
              </a:spcAft>
              <a:buClrTx/>
              <a:buSzTx/>
              <a:buFont typeface="Arial" pitchFamily="34" charset="0"/>
              <a:buNone/>
            </a:pPr>
            <a:r>
              <a:rPr lang="en-US" altLang="zh-CN" sz="2800" b="1" dirty="0" smtClean="0">
                <a:solidFill>
                  <a:srgbClr val="000000"/>
                </a:solidFill>
                <a:latin typeface="宋体" pitchFamily="2" charset="-122"/>
                <a:ea typeface="宋体" pitchFamily="2" charset="-122"/>
                <a:sym typeface="黑体" pitchFamily="49" charset="-122"/>
              </a:rPr>
              <a:t>1.</a:t>
            </a:r>
            <a:r>
              <a:rPr lang="zh-CN" altLang="en-US" sz="2800" b="1" dirty="0" smtClean="0">
                <a:solidFill>
                  <a:srgbClr val="000000"/>
                </a:solidFill>
                <a:latin typeface="宋体" pitchFamily="2" charset="-122"/>
                <a:ea typeface="宋体" pitchFamily="2" charset="-122"/>
                <a:sym typeface="黑体" pitchFamily="49" charset="-122"/>
              </a:rPr>
              <a:t>哲学基本问题</a:t>
            </a:r>
            <a:r>
              <a:rPr lang="en-US" altLang="zh-CN" sz="2800" b="1" dirty="0" smtClean="0">
                <a:solidFill>
                  <a:srgbClr val="C47546"/>
                </a:solidFill>
                <a:latin typeface="宋体" pitchFamily="2" charset="-122"/>
                <a:ea typeface="宋体" pitchFamily="2" charset="-122"/>
                <a:sym typeface="黑体" pitchFamily="49" charset="-122"/>
              </a:rPr>
              <a:t>P.20</a:t>
            </a:r>
            <a:endParaRPr lang="en-US" altLang="zh-CN" sz="2800" b="1" dirty="0" smtClean="0">
              <a:solidFill>
                <a:srgbClr val="000000"/>
              </a:solidFill>
              <a:latin typeface="宋体" pitchFamily="2" charset="-122"/>
              <a:ea typeface="宋体" pitchFamily="2" charset="-122"/>
              <a:sym typeface="黑体" pitchFamily="49" charset="-122"/>
            </a:endParaRPr>
          </a:p>
          <a:p>
            <a:pPr algn="just" eaLnBrk="1" fontAlgn="base" hangingPunct="1">
              <a:lnSpc>
                <a:spcPct val="90000"/>
              </a:lnSpc>
              <a:spcBef>
                <a:spcPct val="0"/>
              </a:spcBef>
              <a:spcAft>
                <a:spcPct val="0"/>
              </a:spcAft>
              <a:buClrTx/>
              <a:buSzTx/>
              <a:buFont typeface="Arial" pitchFamily="34" charset="0"/>
              <a:buNone/>
            </a:pPr>
            <a:r>
              <a:rPr lang="en-US" altLang="zh-CN" sz="2800" b="1" dirty="0" smtClean="0">
                <a:solidFill>
                  <a:srgbClr val="000000"/>
                </a:solidFill>
                <a:latin typeface="宋体" pitchFamily="2" charset="-122"/>
                <a:ea typeface="宋体" pitchFamily="2" charset="-122"/>
                <a:sym typeface="黑体" pitchFamily="49" charset="-122"/>
              </a:rPr>
              <a:t>2.物质</a:t>
            </a:r>
            <a:r>
              <a:rPr lang="en-US" altLang="zh-CN" sz="2800" b="1" dirty="0" smtClean="0">
                <a:solidFill>
                  <a:srgbClr val="C47546"/>
                </a:solidFill>
                <a:latin typeface="宋体" pitchFamily="2" charset="-122"/>
                <a:ea typeface="宋体" pitchFamily="2" charset="-122"/>
                <a:sym typeface="黑体" pitchFamily="49" charset="-122"/>
              </a:rPr>
              <a:t>P.21-22</a:t>
            </a:r>
            <a:endParaRPr lang="en-US" altLang="zh-CN" sz="2800" b="1" dirty="0" smtClean="0">
              <a:solidFill>
                <a:srgbClr val="000000"/>
              </a:solidFill>
              <a:latin typeface="宋体" pitchFamily="2" charset="-122"/>
              <a:ea typeface="宋体" pitchFamily="2" charset="-122"/>
              <a:sym typeface="黑体" pitchFamily="49" charset="-122"/>
            </a:endParaRPr>
          </a:p>
          <a:p>
            <a:pPr algn="just" eaLnBrk="1" fontAlgn="base" hangingPunct="1">
              <a:lnSpc>
                <a:spcPct val="90000"/>
              </a:lnSpc>
              <a:spcBef>
                <a:spcPct val="0"/>
              </a:spcBef>
              <a:spcAft>
                <a:spcPct val="0"/>
              </a:spcAft>
              <a:buClrTx/>
              <a:buSzTx/>
              <a:buFont typeface="Arial" pitchFamily="34" charset="0"/>
              <a:buNone/>
            </a:pPr>
            <a:r>
              <a:rPr lang="en-US" altLang="zh-CN" sz="2800" b="1" dirty="0" smtClean="0">
                <a:solidFill>
                  <a:srgbClr val="000000"/>
                </a:solidFill>
                <a:latin typeface="宋体" pitchFamily="2" charset="-122"/>
                <a:ea typeface="宋体" pitchFamily="2" charset="-122"/>
                <a:sym typeface="黑体" pitchFamily="49" charset="-122"/>
              </a:rPr>
              <a:t>3.</a:t>
            </a:r>
            <a:r>
              <a:rPr lang="zh-CN" altLang="en-US" sz="2800" b="1" dirty="0" smtClean="0">
                <a:solidFill>
                  <a:srgbClr val="000000"/>
                </a:solidFill>
                <a:latin typeface="宋体" pitchFamily="2" charset="-122"/>
                <a:ea typeface="宋体" pitchFamily="2" charset="-122"/>
                <a:sym typeface="黑体" pitchFamily="49" charset="-122"/>
              </a:rPr>
              <a:t>运动、时间和空间</a:t>
            </a:r>
            <a:r>
              <a:rPr lang="en-US" altLang="zh-CN" sz="2800" b="1" dirty="0" smtClean="0">
                <a:solidFill>
                  <a:srgbClr val="C47546"/>
                </a:solidFill>
                <a:latin typeface="宋体" pitchFamily="2" charset="-122"/>
                <a:ea typeface="宋体" pitchFamily="2" charset="-122"/>
                <a:sym typeface="黑体" pitchFamily="49" charset="-122"/>
              </a:rPr>
              <a:t>P.23-24</a:t>
            </a:r>
            <a:endParaRPr lang="en-US" altLang="zh-CN" sz="2800" b="1" dirty="0" smtClean="0">
              <a:solidFill>
                <a:srgbClr val="000000"/>
              </a:solidFill>
              <a:latin typeface="宋体" pitchFamily="2" charset="-122"/>
              <a:ea typeface="宋体" pitchFamily="2" charset="-122"/>
              <a:sym typeface="黑体" pitchFamily="49" charset="-122"/>
            </a:endParaRPr>
          </a:p>
          <a:p>
            <a:pPr algn="just" eaLnBrk="1" fontAlgn="base" hangingPunct="1">
              <a:lnSpc>
                <a:spcPct val="90000"/>
              </a:lnSpc>
              <a:spcBef>
                <a:spcPct val="0"/>
              </a:spcBef>
              <a:spcAft>
                <a:spcPct val="0"/>
              </a:spcAft>
              <a:buClrTx/>
              <a:buSzTx/>
              <a:buFont typeface="Arial" pitchFamily="34" charset="0"/>
              <a:buNone/>
            </a:pPr>
            <a:r>
              <a:rPr lang="en-US" altLang="zh-CN" sz="2800" b="1" dirty="0" smtClean="0">
                <a:solidFill>
                  <a:srgbClr val="000000"/>
                </a:solidFill>
                <a:latin typeface="宋体" pitchFamily="2" charset="-122"/>
                <a:ea typeface="宋体" pitchFamily="2" charset="-122"/>
                <a:sym typeface="黑体" pitchFamily="49" charset="-122"/>
              </a:rPr>
              <a:t>4.</a:t>
            </a:r>
            <a:r>
              <a:rPr lang="zh-CN" altLang="en-US" sz="2800" b="1" dirty="0" smtClean="0">
                <a:solidFill>
                  <a:srgbClr val="000000"/>
                </a:solidFill>
                <a:latin typeface="宋体" pitchFamily="2" charset="-122"/>
                <a:ea typeface="宋体" pitchFamily="2" charset="-122"/>
                <a:sym typeface="黑体" pitchFamily="49" charset="-122"/>
              </a:rPr>
              <a:t>如何理解社会生活在本质上是实践的</a:t>
            </a:r>
            <a:r>
              <a:rPr lang="en-US" altLang="zh-CN" sz="2800" b="1" dirty="0" smtClean="0">
                <a:solidFill>
                  <a:srgbClr val="000000"/>
                </a:solidFill>
                <a:latin typeface="宋体" pitchFamily="2" charset="-122"/>
                <a:ea typeface="宋体" pitchFamily="2" charset="-122"/>
                <a:sym typeface="黑体" pitchFamily="49" charset="-122"/>
              </a:rPr>
              <a:t>?</a:t>
            </a:r>
            <a:r>
              <a:rPr lang="en-US" altLang="zh-CN" sz="2800" b="1" dirty="0" smtClean="0">
                <a:solidFill>
                  <a:srgbClr val="C47546"/>
                </a:solidFill>
                <a:latin typeface="宋体" pitchFamily="2" charset="-122"/>
                <a:ea typeface="宋体" pitchFamily="2" charset="-122"/>
                <a:sym typeface="黑体" pitchFamily="49" charset="-122"/>
              </a:rPr>
              <a:t>P.24-25</a:t>
            </a:r>
            <a:endParaRPr lang="en-US" altLang="zh-CN" sz="2800" b="1" dirty="0" smtClean="0">
              <a:solidFill>
                <a:srgbClr val="000000"/>
              </a:solidFill>
              <a:latin typeface="宋体" pitchFamily="2" charset="-122"/>
              <a:ea typeface="宋体" pitchFamily="2" charset="-122"/>
              <a:sym typeface="黑体" pitchFamily="49" charset="-122"/>
            </a:endParaRPr>
          </a:p>
          <a:p>
            <a:pPr algn="just" eaLnBrk="1" fontAlgn="base" hangingPunct="1">
              <a:lnSpc>
                <a:spcPct val="90000"/>
              </a:lnSpc>
              <a:spcBef>
                <a:spcPct val="0"/>
              </a:spcBef>
              <a:spcAft>
                <a:spcPct val="0"/>
              </a:spcAft>
              <a:buClrTx/>
              <a:buSzTx/>
              <a:buFont typeface="Arial" pitchFamily="34" charset="0"/>
              <a:buNone/>
            </a:pPr>
            <a:r>
              <a:rPr lang="en-US" altLang="zh-CN" sz="2800" b="1" dirty="0" smtClean="0">
                <a:solidFill>
                  <a:srgbClr val="000000"/>
                </a:solidFill>
                <a:latin typeface="宋体" pitchFamily="2" charset="-122"/>
                <a:ea typeface="宋体" pitchFamily="2" charset="-122"/>
                <a:sym typeface="黑体" pitchFamily="49" charset="-122"/>
              </a:rPr>
              <a:t>5.</a:t>
            </a:r>
            <a:r>
              <a:rPr lang="zh-CN" altLang="en-US" sz="2800" b="1" dirty="0" smtClean="0">
                <a:solidFill>
                  <a:srgbClr val="000000"/>
                </a:solidFill>
                <a:latin typeface="宋体" pitchFamily="2" charset="-122"/>
                <a:ea typeface="宋体" pitchFamily="2" charset="-122"/>
                <a:sym typeface="黑体" pitchFamily="49" charset="-122"/>
              </a:rPr>
              <a:t>世界的物质统一性</a:t>
            </a:r>
            <a:r>
              <a:rPr lang="en-US" altLang="zh-CN" sz="2800" b="1" dirty="0" smtClean="0">
                <a:solidFill>
                  <a:srgbClr val="C47546"/>
                </a:solidFill>
                <a:latin typeface="宋体" pitchFamily="2" charset="-122"/>
                <a:ea typeface="宋体" pitchFamily="2" charset="-122"/>
                <a:sym typeface="黑体" pitchFamily="49" charset="-122"/>
              </a:rPr>
              <a:t>P.28-29</a:t>
            </a:r>
            <a:endParaRPr lang="en-US" altLang="zh-CN" sz="2800" b="1" dirty="0" smtClean="0">
              <a:solidFill>
                <a:srgbClr val="000000"/>
              </a:solidFill>
              <a:latin typeface="宋体" pitchFamily="2" charset="-122"/>
              <a:ea typeface="宋体" pitchFamily="2" charset="-122"/>
              <a:sym typeface="黑体" pitchFamily="49" charset="-122"/>
            </a:endParaRPr>
          </a:p>
          <a:p>
            <a:pPr algn="just" eaLnBrk="1" fontAlgn="base" hangingPunct="1">
              <a:lnSpc>
                <a:spcPct val="90000"/>
              </a:lnSpc>
              <a:spcBef>
                <a:spcPct val="0"/>
              </a:spcBef>
              <a:spcAft>
                <a:spcPct val="0"/>
              </a:spcAft>
              <a:buClrTx/>
              <a:buSzTx/>
              <a:buFont typeface="Arial" pitchFamily="34" charset="0"/>
              <a:buNone/>
            </a:pPr>
            <a:r>
              <a:rPr lang="en-US" altLang="zh-CN" sz="2800" b="1" dirty="0" smtClean="0">
                <a:solidFill>
                  <a:srgbClr val="000000"/>
                </a:solidFill>
                <a:latin typeface="宋体" pitchFamily="2" charset="-122"/>
                <a:ea typeface="宋体" pitchFamily="2" charset="-122"/>
                <a:sym typeface="黑体" pitchFamily="49" charset="-122"/>
              </a:rPr>
              <a:t>6.</a:t>
            </a:r>
            <a:r>
              <a:rPr lang="zh-CN" altLang="en-US" sz="2800" b="1" dirty="0" smtClean="0">
                <a:solidFill>
                  <a:srgbClr val="000000"/>
                </a:solidFill>
                <a:latin typeface="宋体" pitchFamily="2" charset="-122"/>
                <a:ea typeface="宋体" pitchFamily="2" charset="-122"/>
                <a:sym typeface="黑体" pitchFamily="49" charset="-122"/>
              </a:rPr>
              <a:t>意识</a:t>
            </a:r>
            <a:r>
              <a:rPr lang="en-US" altLang="zh-CN" sz="2800" b="1" dirty="0" smtClean="0">
                <a:solidFill>
                  <a:srgbClr val="C47546"/>
                </a:solidFill>
                <a:latin typeface="宋体" pitchFamily="2" charset="-122"/>
                <a:ea typeface="宋体" pitchFamily="2" charset="-122"/>
                <a:sym typeface="黑体" pitchFamily="49" charset="-122"/>
              </a:rPr>
              <a:t>P.25-26</a:t>
            </a:r>
            <a:endParaRPr lang="en-US" altLang="zh-CN" sz="2800" b="1" dirty="0" smtClean="0">
              <a:solidFill>
                <a:srgbClr val="000000"/>
              </a:solidFill>
              <a:latin typeface="宋体" pitchFamily="2" charset="-122"/>
              <a:ea typeface="宋体" pitchFamily="2" charset="-122"/>
              <a:sym typeface="黑体" pitchFamily="49" charset="-122"/>
            </a:endParaRPr>
          </a:p>
          <a:p>
            <a:pPr algn="just" eaLnBrk="1" fontAlgn="base" hangingPunct="1">
              <a:lnSpc>
                <a:spcPct val="90000"/>
              </a:lnSpc>
              <a:spcBef>
                <a:spcPct val="0"/>
              </a:spcBef>
              <a:spcAft>
                <a:spcPct val="0"/>
              </a:spcAft>
              <a:buClrTx/>
              <a:buSzTx/>
              <a:buFont typeface="Arial" pitchFamily="34" charset="0"/>
              <a:buNone/>
            </a:pPr>
            <a:r>
              <a:rPr lang="en-US" altLang="zh-CN" sz="2800" b="1" dirty="0" smtClean="0">
                <a:solidFill>
                  <a:srgbClr val="000000"/>
                </a:solidFill>
                <a:latin typeface="宋体" pitchFamily="2" charset="-122"/>
                <a:ea typeface="宋体" pitchFamily="2" charset="-122"/>
                <a:sym typeface="黑体" pitchFamily="49" charset="-122"/>
              </a:rPr>
              <a:t>7.联系和发展</a:t>
            </a:r>
            <a:r>
              <a:rPr lang="en-US" altLang="zh-CN" sz="2800" b="1" dirty="0" smtClean="0">
                <a:solidFill>
                  <a:srgbClr val="C47546"/>
                </a:solidFill>
                <a:latin typeface="宋体" pitchFamily="2" charset="-122"/>
                <a:ea typeface="宋体" pitchFamily="2" charset="-122"/>
                <a:sym typeface="黑体" pitchFamily="49" charset="-122"/>
              </a:rPr>
              <a:t>P30-33</a:t>
            </a:r>
            <a:endParaRPr lang="en-US" altLang="zh-CN" sz="2800" b="1" dirty="0" smtClean="0">
              <a:solidFill>
                <a:srgbClr val="000000"/>
              </a:solidFill>
              <a:latin typeface="宋体" pitchFamily="2" charset="-122"/>
              <a:ea typeface="宋体" pitchFamily="2" charset="-122"/>
              <a:sym typeface="黑体" pitchFamily="49" charset="-122"/>
            </a:endParaRPr>
          </a:p>
          <a:p>
            <a:pPr algn="just" eaLnBrk="1" fontAlgn="base" hangingPunct="1">
              <a:lnSpc>
                <a:spcPct val="90000"/>
              </a:lnSpc>
              <a:spcBef>
                <a:spcPct val="0"/>
              </a:spcBef>
              <a:spcAft>
                <a:spcPct val="0"/>
              </a:spcAft>
              <a:buClrTx/>
              <a:buSzTx/>
              <a:buFont typeface="Arial" pitchFamily="34" charset="0"/>
              <a:buNone/>
            </a:pPr>
            <a:r>
              <a:rPr lang="en-US" altLang="zh-CN" sz="2800" b="1" dirty="0" smtClean="0">
                <a:solidFill>
                  <a:srgbClr val="000000"/>
                </a:solidFill>
                <a:latin typeface="宋体" pitchFamily="2" charset="-122"/>
                <a:ea typeface="宋体" pitchFamily="2" charset="-122"/>
                <a:sym typeface="黑体" pitchFamily="49" charset="-122"/>
              </a:rPr>
              <a:t>8.</a:t>
            </a:r>
            <a:r>
              <a:rPr lang="zh-CN" altLang="en-US" sz="2800" b="1" dirty="0" smtClean="0">
                <a:solidFill>
                  <a:srgbClr val="000000"/>
                </a:solidFill>
                <a:latin typeface="宋体" pitchFamily="2" charset="-122"/>
                <a:ea typeface="宋体" pitchFamily="2" charset="-122"/>
                <a:sym typeface="黑体" pitchFamily="49" charset="-122"/>
              </a:rPr>
              <a:t>对立统一规律</a:t>
            </a:r>
            <a:r>
              <a:rPr lang="en-US" altLang="zh-CN" sz="2800" b="1" dirty="0" smtClean="0">
                <a:solidFill>
                  <a:srgbClr val="C47546"/>
                </a:solidFill>
                <a:latin typeface="宋体" pitchFamily="2" charset="-122"/>
                <a:ea typeface="宋体" pitchFamily="2" charset="-122"/>
                <a:sym typeface="黑体" pitchFamily="49" charset="-122"/>
              </a:rPr>
              <a:t>P.36</a:t>
            </a:r>
            <a:endParaRPr lang="en-US" altLang="zh-CN" sz="2800" b="1" dirty="0" smtClean="0">
              <a:solidFill>
                <a:srgbClr val="000000"/>
              </a:solidFill>
              <a:latin typeface="宋体" pitchFamily="2" charset="-122"/>
              <a:ea typeface="宋体" pitchFamily="2" charset="-122"/>
              <a:sym typeface="黑体" pitchFamily="49" charset="-122"/>
            </a:endParaRPr>
          </a:p>
          <a:p>
            <a:pPr algn="just" eaLnBrk="1" fontAlgn="base" hangingPunct="1">
              <a:lnSpc>
                <a:spcPct val="90000"/>
              </a:lnSpc>
              <a:spcBef>
                <a:spcPct val="0"/>
              </a:spcBef>
              <a:spcAft>
                <a:spcPct val="0"/>
              </a:spcAft>
              <a:buClrTx/>
              <a:buSzTx/>
              <a:buFont typeface="Arial" pitchFamily="34" charset="0"/>
              <a:buNone/>
            </a:pPr>
            <a:r>
              <a:rPr lang="en-US" altLang="zh-CN" sz="2800" b="1" dirty="0" smtClean="0">
                <a:solidFill>
                  <a:srgbClr val="000000"/>
                </a:solidFill>
                <a:latin typeface="宋体" pitchFamily="2" charset="-122"/>
                <a:ea typeface="宋体" pitchFamily="2" charset="-122"/>
                <a:sym typeface="黑体" pitchFamily="49" charset="-122"/>
              </a:rPr>
              <a:t>9.</a:t>
            </a:r>
            <a:r>
              <a:rPr lang="zh-CN" altLang="en-US" sz="2800" b="1" dirty="0" smtClean="0">
                <a:solidFill>
                  <a:srgbClr val="000000"/>
                </a:solidFill>
                <a:latin typeface="宋体" pitchFamily="2" charset="-122"/>
                <a:ea typeface="宋体" pitchFamily="2" charset="-122"/>
                <a:sym typeface="黑体" pitchFamily="49" charset="-122"/>
              </a:rPr>
              <a:t>矛盾的同一性和斗争性</a:t>
            </a:r>
            <a:r>
              <a:rPr lang="en-US" altLang="zh-CN" sz="2800" b="1" dirty="0" smtClean="0">
                <a:solidFill>
                  <a:srgbClr val="C47546"/>
                </a:solidFill>
                <a:latin typeface="宋体" pitchFamily="2" charset="-122"/>
                <a:ea typeface="宋体" pitchFamily="2" charset="-122"/>
                <a:sym typeface="黑体" pitchFamily="49" charset="-122"/>
              </a:rPr>
              <a:t>P37-38</a:t>
            </a:r>
            <a:endParaRPr lang="en-US" altLang="zh-CN" sz="2800" b="1" dirty="0" smtClean="0">
              <a:solidFill>
                <a:srgbClr val="000000"/>
              </a:solidFill>
              <a:latin typeface="宋体" pitchFamily="2" charset="-122"/>
              <a:ea typeface="宋体" pitchFamily="2" charset="-122"/>
              <a:sym typeface="黑体" pitchFamily="49" charset="-122"/>
            </a:endParaRPr>
          </a:p>
          <a:p>
            <a:pPr algn="just" eaLnBrk="1" fontAlgn="base" hangingPunct="1">
              <a:lnSpc>
                <a:spcPct val="90000"/>
              </a:lnSpc>
              <a:spcBef>
                <a:spcPct val="0"/>
              </a:spcBef>
              <a:spcAft>
                <a:spcPct val="0"/>
              </a:spcAft>
              <a:buClrTx/>
              <a:buSzTx/>
              <a:buFont typeface="Arial" pitchFamily="34" charset="0"/>
              <a:buNone/>
            </a:pPr>
            <a:r>
              <a:rPr lang="en-US" altLang="zh-CN" sz="2800" b="1" dirty="0" smtClean="0">
                <a:solidFill>
                  <a:srgbClr val="000000"/>
                </a:solidFill>
                <a:latin typeface="宋体" pitchFamily="2" charset="-122"/>
                <a:ea typeface="宋体" pitchFamily="2" charset="-122"/>
                <a:sym typeface="黑体" pitchFamily="49" charset="-122"/>
              </a:rPr>
              <a:t>10.矛盾的普遍性和特殊性</a:t>
            </a:r>
            <a:r>
              <a:rPr lang="en-US" altLang="zh-CN" sz="2800" b="1" dirty="0" smtClean="0">
                <a:solidFill>
                  <a:srgbClr val="C47546"/>
                </a:solidFill>
                <a:latin typeface="宋体" pitchFamily="2" charset="-122"/>
                <a:ea typeface="宋体" pitchFamily="2" charset="-122"/>
                <a:sym typeface="黑体" pitchFamily="49" charset="-122"/>
              </a:rPr>
              <a:t>P.38-40</a:t>
            </a:r>
            <a:endParaRPr lang="en-US" altLang="zh-CN" sz="2800" b="1" dirty="0" smtClean="0">
              <a:solidFill>
                <a:srgbClr val="000000"/>
              </a:solidFill>
              <a:latin typeface="宋体" pitchFamily="2" charset="-122"/>
              <a:ea typeface="宋体" pitchFamily="2" charset="-122"/>
              <a:sym typeface="黑体" pitchFamily="49" charset="-122"/>
            </a:endParaRPr>
          </a:p>
          <a:p>
            <a:pPr algn="just" eaLnBrk="1" fontAlgn="base" hangingPunct="1">
              <a:lnSpc>
                <a:spcPct val="90000"/>
              </a:lnSpc>
              <a:spcBef>
                <a:spcPct val="0"/>
              </a:spcBef>
              <a:spcAft>
                <a:spcPct val="0"/>
              </a:spcAft>
              <a:buClrTx/>
              <a:buSzTx/>
              <a:buFont typeface="Arial" pitchFamily="34" charset="0"/>
              <a:buNone/>
            </a:pPr>
            <a:r>
              <a:rPr lang="en-US" altLang="zh-CN" sz="2800" b="1" dirty="0" smtClean="0">
                <a:solidFill>
                  <a:srgbClr val="000000"/>
                </a:solidFill>
                <a:latin typeface="宋体" pitchFamily="2" charset="-122"/>
                <a:ea typeface="宋体" pitchFamily="2" charset="-122"/>
                <a:sym typeface="黑体" pitchFamily="49" charset="-122"/>
              </a:rPr>
              <a:t>11.量变和质变</a:t>
            </a:r>
            <a:r>
              <a:rPr lang="en-US" altLang="zh-CN" sz="2800" b="1" dirty="0" smtClean="0">
                <a:solidFill>
                  <a:srgbClr val="C47546"/>
                </a:solidFill>
                <a:latin typeface="宋体" pitchFamily="2" charset="-122"/>
                <a:ea typeface="宋体" pitchFamily="2" charset="-122"/>
                <a:sym typeface="黑体" pitchFamily="49" charset="-122"/>
              </a:rPr>
              <a:t>P.40-41</a:t>
            </a:r>
            <a:endParaRPr lang="en-US" altLang="zh-CN" sz="2800" b="1" dirty="0" smtClean="0">
              <a:solidFill>
                <a:srgbClr val="000000"/>
              </a:solidFill>
              <a:latin typeface="宋体" pitchFamily="2" charset="-122"/>
              <a:ea typeface="宋体" pitchFamily="2" charset="-122"/>
              <a:sym typeface="黑体" pitchFamily="49" charset="-122"/>
            </a:endParaRPr>
          </a:p>
          <a:p>
            <a:pPr algn="just" eaLnBrk="1" fontAlgn="base" hangingPunct="1">
              <a:lnSpc>
                <a:spcPct val="90000"/>
              </a:lnSpc>
              <a:spcBef>
                <a:spcPct val="0"/>
              </a:spcBef>
              <a:spcAft>
                <a:spcPct val="0"/>
              </a:spcAft>
              <a:buClrTx/>
              <a:buSzTx/>
              <a:buFont typeface="Arial" pitchFamily="34" charset="0"/>
              <a:buNone/>
            </a:pPr>
            <a:r>
              <a:rPr lang="en-US" altLang="zh-CN" sz="2800" b="1" dirty="0" smtClean="0">
                <a:solidFill>
                  <a:srgbClr val="000000"/>
                </a:solidFill>
                <a:latin typeface="宋体" pitchFamily="2" charset="-122"/>
                <a:ea typeface="宋体" pitchFamily="2" charset="-122"/>
                <a:sym typeface="黑体" pitchFamily="49" charset="-122"/>
              </a:rPr>
              <a:t>12.辩证的否定</a:t>
            </a:r>
            <a:r>
              <a:rPr lang="en-US" altLang="zh-CN" sz="2800" b="1" dirty="0" smtClean="0">
                <a:solidFill>
                  <a:srgbClr val="C47546"/>
                </a:solidFill>
                <a:latin typeface="宋体" pitchFamily="2" charset="-122"/>
                <a:ea typeface="宋体" pitchFamily="2" charset="-122"/>
                <a:sym typeface="黑体" pitchFamily="49" charset="-122"/>
              </a:rPr>
              <a:t>P.41-42</a:t>
            </a:r>
            <a:endParaRPr lang="en-US" altLang="zh-CN" sz="2800" b="1" dirty="0" smtClean="0">
              <a:solidFill>
                <a:srgbClr val="000000"/>
              </a:solidFill>
              <a:latin typeface="宋体" pitchFamily="2" charset="-122"/>
              <a:ea typeface="宋体" pitchFamily="2" charset="-122"/>
              <a:sym typeface="黑体" pitchFamily="49" charset="-122"/>
            </a:endParaRPr>
          </a:p>
          <a:p>
            <a:pPr algn="just" eaLnBrk="1" fontAlgn="base" hangingPunct="1">
              <a:lnSpc>
                <a:spcPct val="90000"/>
              </a:lnSpc>
              <a:spcBef>
                <a:spcPct val="0"/>
              </a:spcBef>
              <a:spcAft>
                <a:spcPct val="0"/>
              </a:spcAft>
              <a:buClrTx/>
              <a:buSzTx/>
              <a:buFont typeface="Arial" pitchFamily="34" charset="0"/>
              <a:buNone/>
            </a:pPr>
            <a:r>
              <a:rPr lang="en-US" altLang="zh-CN" sz="2800" b="1" dirty="0" smtClean="0">
                <a:solidFill>
                  <a:srgbClr val="000000"/>
                </a:solidFill>
                <a:latin typeface="宋体" pitchFamily="2" charset="-122"/>
                <a:ea typeface="宋体" pitchFamily="2" charset="-122"/>
                <a:sym typeface="黑体" pitchFamily="49" charset="-122"/>
              </a:rPr>
              <a:t>13.辩证思维方法</a:t>
            </a:r>
            <a:r>
              <a:rPr lang="en-US" altLang="zh-CN" sz="2800" b="1" dirty="0" smtClean="0">
                <a:solidFill>
                  <a:srgbClr val="C47546"/>
                </a:solidFill>
                <a:latin typeface="宋体" pitchFamily="2" charset="-122"/>
                <a:ea typeface="宋体" pitchFamily="2" charset="-122"/>
                <a:sym typeface="黑体" pitchFamily="49" charset="-122"/>
              </a:rPr>
              <a:t>P.46-48</a:t>
            </a:r>
            <a:endParaRPr lang="zh-CN" altLang="en-US" sz="2800" b="1" dirty="0" smtClean="0">
              <a:solidFill>
                <a:srgbClr val="000000"/>
              </a:solidFill>
              <a:latin typeface="宋体" pitchFamily="2" charset="-122"/>
              <a:ea typeface="宋体" pitchFamily="2" charset="-122"/>
            </a:endParaRPr>
          </a:p>
        </p:txBody>
      </p:sp>
      <p:sp>
        <p:nvSpPr>
          <p:cNvPr id="2" name="矩形 1"/>
          <p:cNvSpPr/>
          <p:nvPr/>
        </p:nvSpPr>
        <p:spPr>
          <a:xfrm>
            <a:off x="0" y="333375"/>
            <a:ext cx="9144000" cy="706438"/>
          </a:xfrm>
          <a:prstGeom prst="rect">
            <a:avLst/>
          </a:prstGeom>
        </p:spPr>
        <p:txBody>
          <a:bodyPr>
            <a:spAutoFit/>
          </a:bodyPr>
          <a:lstStyle/>
          <a:p>
            <a:pPr algn="ctr" fontAlgn="base">
              <a:spcBef>
                <a:spcPct val="0"/>
              </a:spcBef>
              <a:spcAft>
                <a:spcPct val="0"/>
              </a:spcAft>
              <a:buFont typeface="Arial" pitchFamily="34" charset="0"/>
              <a:buNone/>
              <a:defRPr/>
            </a:pPr>
            <a:r>
              <a:rPr lang="zh-CN" altLang="en-US" sz="4000" b="1" dirty="0">
                <a:solidFill>
                  <a:srgbClr val="000000"/>
                </a:solidFill>
                <a:latin typeface="微软雅黑"/>
                <a:ea typeface="微软雅黑"/>
                <a:sym typeface="黑体" pitchFamily="49" charset="-122"/>
              </a:rPr>
              <a:t>第一章</a:t>
            </a:r>
            <a:endParaRPr lang="zh-CN" altLang="en-US" sz="4000" dirty="0">
              <a:solidFill>
                <a:srgbClr val="000000"/>
              </a:solidFill>
              <a:latin typeface="微软雅黑"/>
              <a:ea typeface="微软雅黑"/>
            </a:endParaRPr>
          </a:p>
        </p:txBody>
      </p:sp>
    </p:spTree>
    <p:extLst>
      <p:ext uri="{BB962C8B-B14F-4D97-AF65-F5344CB8AC3E}">
        <p14:creationId xmlns:p14="http://schemas.microsoft.com/office/powerpoint/2010/main" val="108129886"/>
      </p:ext>
    </p:extLst>
  </p:cSld>
  <p:clrMapOvr>
    <a:masterClrMapping/>
  </p:clrMapOvr>
  <p:transition spd="slow">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1"/>
          <p:cNvSpPr txBox="1">
            <a:spLocks noChangeArrowheads="1"/>
          </p:cNvSpPr>
          <p:nvPr/>
        </p:nvSpPr>
        <p:spPr bwMode="auto">
          <a:xfrm>
            <a:off x="209550" y="620713"/>
            <a:ext cx="8748713"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黑体" pitchFamily="49"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黑体" pitchFamily="49"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黑体" pitchFamily="49"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黑体" pitchFamily="49" charset="-122"/>
              </a:defRPr>
            </a:lvl9pPr>
          </a:lstStyle>
          <a:p>
            <a:pPr algn="just" eaLnBrk="1" fontAlgn="base" hangingPunct="1">
              <a:spcBef>
                <a:spcPct val="0"/>
              </a:spcBef>
              <a:spcAft>
                <a:spcPct val="0"/>
              </a:spcAft>
              <a:buClrTx/>
              <a:buSzTx/>
              <a:buFont typeface="Arial" pitchFamily="34" charset="0"/>
              <a:buNone/>
            </a:pPr>
            <a:r>
              <a:rPr lang="en-US" altLang="zh-CN" b="1" dirty="0" smtClean="0">
                <a:solidFill>
                  <a:srgbClr val="000000"/>
                </a:solidFill>
                <a:latin typeface="黑体" pitchFamily="49" charset="-122"/>
              </a:rPr>
              <a:t>1.</a:t>
            </a:r>
            <a:r>
              <a:rPr lang="zh-CN" altLang="zh-CN" b="1" dirty="0" smtClean="0">
                <a:solidFill>
                  <a:srgbClr val="000000"/>
                </a:solidFill>
                <a:latin typeface="黑体" pitchFamily="49" charset="-122"/>
              </a:rPr>
              <a:t>哲学基本问题</a:t>
            </a:r>
            <a:r>
              <a:rPr lang="en-US" altLang="zh-CN" b="1" dirty="0" smtClean="0">
                <a:solidFill>
                  <a:srgbClr val="C47546"/>
                </a:solidFill>
                <a:latin typeface="黑体" pitchFamily="49" charset="-122"/>
                <a:sym typeface="黑体" pitchFamily="49" charset="-122"/>
              </a:rPr>
              <a:t>P.20</a:t>
            </a:r>
            <a:endParaRPr lang="zh-CN" altLang="zh-CN" b="1" dirty="0" smtClean="0">
              <a:solidFill>
                <a:srgbClr val="000000"/>
              </a:solidFill>
              <a:latin typeface="黑体" pitchFamily="49" charset="-122"/>
            </a:endParaRPr>
          </a:p>
          <a:p>
            <a:pPr algn="just" eaLnBrk="1" fontAlgn="base" hangingPunct="1">
              <a:spcBef>
                <a:spcPct val="0"/>
              </a:spcBef>
              <a:spcAft>
                <a:spcPct val="0"/>
              </a:spcAft>
              <a:buClrTx/>
              <a:buSzTx/>
              <a:buFont typeface="Arial" pitchFamily="34" charset="0"/>
              <a:buNone/>
            </a:pPr>
            <a:r>
              <a:rPr lang="zh-CN" altLang="zh-CN" b="1" dirty="0" smtClean="0">
                <a:solidFill>
                  <a:srgbClr val="000000"/>
                </a:solidFill>
                <a:latin typeface="宋体" pitchFamily="2" charset="-122"/>
                <a:ea typeface="宋体" pitchFamily="2" charset="-122"/>
              </a:rPr>
              <a:t>    </a:t>
            </a:r>
            <a:endParaRPr lang="en-US" altLang="zh-CN" b="1" dirty="0" smtClean="0">
              <a:solidFill>
                <a:srgbClr val="000000"/>
              </a:solidFill>
              <a:latin typeface="宋体" pitchFamily="2" charset="-122"/>
              <a:ea typeface="宋体" pitchFamily="2" charset="-122"/>
            </a:endParaRPr>
          </a:p>
          <a:p>
            <a:pPr algn="just" eaLnBrk="1" fontAlgn="base" hangingPunct="1">
              <a:spcBef>
                <a:spcPct val="0"/>
              </a:spcBef>
              <a:spcAft>
                <a:spcPct val="0"/>
              </a:spcAft>
              <a:buClrTx/>
              <a:buSzTx/>
              <a:buFont typeface="Arial" pitchFamily="34" charset="0"/>
              <a:buNone/>
            </a:pPr>
            <a:r>
              <a:rPr lang="en-US" altLang="zh-CN" b="1" dirty="0" smtClean="0">
                <a:solidFill>
                  <a:srgbClr val="000000"/>
                </a:solidFill>
                <a:latin typeface="宋体" pitchFamily="2" charset="-122"/>
                <a:ea typeface="宋体" pitchFamily="2" charset="-122"/>
              </a:rPr>
              <a:t>    </a:t>
            </a:r>
            <a:r>
              <a:rPr lang="zh-CN" altLang="zh-CN" b="1" dirty="0" smtClean="0">
                <a:solidFill>
                  <a:srgbClr val="000000"/>
                </a:solidFill>
                <a:latin typeface="宋体" pitchFamily="2" charset="-122"/>
                <a:ea typeface="宋体" pitchFamily="2" charset="-122"/>
              </a:rPr>
              <a:t>全部哲学，特别是近代哲学的重大的基本问题，</a:t>
            </a:r>
            <a:r>
              <a:rPr lang="zh-CN" altLang="zh-CN" b="1" dirty="0" smtClean="0">
                <a:solidFill>
                  <a:srgbClr val="C00000"/>
                </a:solidFill>
                <a:latin typeface="宋体" pitchFamily="2" charset="-122"/>
                <a:ea typeface="宋体" pitchFamily="2" charset="-122"/>
              </a:rPr>
              <a:t>是</a:t>
            </a:r>
            <a:r>
              <a:rPr lang="zh-CN" altLang="zh-CN" b="1" dirty="0" smtClean="0">
                <a:solidFill>
                  <a:srgbClr val="000000"/>
                </a:solidFill>
                <a:latin typeface="宋体" pitchFamily="2" charset="-122"/>
                <a:ea typeface="宋体" pitchFamily="2" charset="-122"/>
              </a:rPr>
              <a:t>思维和存在的关系问题。</a:t>
            </a:r>
            <a:endParaRPr lang="en-US" altLang="zh-CN" b="1" dirty="0" smtClean="0">
              <a:solidFill>
                <a:srgbClr val="000000"/>
              </a:solidFill>
              <a:latin typeface="宋体" pitchFamily="2" charset="-122"/>
              <a:ea typeface="宋体" pitchFamily="2" charset="-122"/>
            </a:endParaRPr>
          </a:p>
          <a:p>
            <a:pPr algn="just" eaLnBrk="1" fontAlgn="base" hangingPunct="1">
              <a:spcBef>
                <a:spcPct val="0"/>
              </a:spcBef>
              <a:spcAft>
                <a:spcPct val="0"/>
              </a:spcAft>
              <a:buClrTx/>
              <a:buSzTx/>
              <a:buFont typeface="Arial" pitchFamily="34" charset="0"/>
              <a:buNone/>
            </a:pPr>
            <a:r>
              <a:rPr lang="en-US" altLang="zh-CN" b="1" dirty="0" smtClean="0">
                <a:solidFill>
                  <a:srgbClr val="000000"/>
                </a:solidFill>
                <a:latin typeface="宋体" pitchFamily="2" charset="-122"/>
                <a:ea typeface="宋体" pitchFamily="2" charset="-122"/>
              </a:rPr>
              <a:t>    </a:t>
            </a:r>
            <a:r>
              <a:rPr lang="zh-CN" altLang="zh-CN" b="1" dirty="0" smtClean="0">
                <a:solidFill>
                  <a:srgbClr val="000000"/>
                </a:solidFill>
                <a:latin typeface="宋体" pitchFamily="2" charset="-122"/>
                <a:ea typeface="宋体" pitchFamily="2" charset="-122"/>
              </a:rPr>
              <a:t>存在和思维的关系问题包括两方面</a:t>
            </a:r>
            <a:r>
              <a:rPr lang="zh-CN" altLang="zh-CN" b="1" dirty="0" smtClean="0">
                <a:solidFill>
                  <a:srgbClr val="C00000"/>
                </a:solidFill>
                <a:latin typeface="宋体" pitchFamily="2" charset="-122"/>
                <a:ea typeface="宋体" pitchFamily="2" charset="-122"/>
              </a:rPr>
              <a:t>内容</a:t>
            </a:r>
            <a:r>
              <a:rPr lang="zh-CN" altLang="zh-CN" b="1" dirty="0" smtClean="0">
                <a:solidFill>
                  <a:srgbClr val="000000"/>
                </a:solidFill>
                <a:latin typeface="宋体" pitchFamily="2" charset="-122"/>
                <a:ea typeface="宋体" pitchFamily="2" charset="-122"/>
              </a:rPr>
              <a:t>：</a:t>
            </a:r>
            <a:endParaRPr lang="en-US" altLang="zh-CN" b="1" dirty="0" smtClean="0">
              <a:solidFill>
                <a:srgbClr val="000000"/>
              </a:solidFill>
              <a:latin typeface="宋体" pitchFamily="2" charset="-122"/>
              <a:ea typeface="宋体" pitchFamily="2" charset="-122"/>
            </a:endParaRPr>
          </a:p>
          <a:p>
            <a:pPr algn="just" eaLnBrk="1" fontAlgn="base" hangingPunct="1">
              <a:spcBef>
                <a:spcPct val="0"/>
              </a:spcBef>
              <a:spcAft>
                <a:spcPct val="0"/>
              </a:spcAft>
              <a:buClrTx/>
              <a:buSzTx/>
              <a:buFont typeface="Arial" pitchFamily="34" charset="0"/>
              <a:buNone/>
            </a:pPr>
            <a:r>
              <a:rPr lang="en-US" altLang="zh-CN" b="1" dirty="0" smtClean="0">
                <a:solidFill>
                  <a:srgbClr val="000000"/>
                </a:solidFill>
                <a:latin typeface="宋体" pitchFamily="2" charset="-122"/>
                <a:ea typeface="宋体" pitchFamily="2" charset="-122"/>
              </a:rPr>
              <a:t>    </a:t>
            </a:r>
            <a:r>
              <a:rPr lang="zh-CN" altLang="zh-CN" b="1" dirty="0" smtClean="0">
                <a:solidFill>
                  <a:srgbClr val="000000"/>
                </a:solidFill>
                <a:latin typeface="宋体" pitchFamily="2" charset="-122"/>
                <a:ea typeface="宋体" pitchFamily="2" charset="-122"/>
              </a:rPr>
              <a:t>其一，存在和思维究竟谁是世界的本原，即物质和精神何者是</a:t>
            </a:r>
            <a:r>
              <a:rPr lang="zh-CN" altLang="zh-CN" b="1" dirty="0" smtClean="0">
                <a:solidFill>
                  <a:srgbClr val="C00000"/>
                </a:solidFill>
                <a:latin typeface="宋体" pitchFamily="2" charset="-122"/>
                <a:ea typeface="宋体" pitchFamily="2" charset="-122"/>
              </a:rPr>
              <a:t>第一性</a:t>
            </a:r>
            <a:r>
              <a:rPr lang="zh-CN" altLang="zh-CN" b="1" dirty="0" smtClean="0">
                <a:solidFill>
                  <a:srgbClr val="000000"/>
                </a:solidFill>
                <a:latin typeface="宋体" pitchFamily="2" charset="-122"/>
                <a:ea typeface="宋体" pitchFamily="2" charset="-122"/>
              </a:rPr>
              <a:t>、何者是第二性的问题。对这一问题的不同回答，构成了划分唯物主义和唯心主义的标准。</a:t>
            </a:r>
            <a:endParaRPr lang="en-US" altLang="zh-CN" b="1" dirty="0" smtClean="0">
              <a:solidFill>
                <a:srgbClr val="000000"/>
              </a:solidFill>
              <a:latin typeface="宋体" pitchFamily="2" charset="-122"/>
              <a:ea typeface="宋体" pitchFamily="2" charset="-122"/>
            </a:endParaRPr>
          </a:p>
          <a:p>
            <a:pPr algn="just" eaLnBrk="1" fontAlgn="base" hangingPunct="1">
              <a:spcBef>
                <a:spcPct val="0"/>
              </a:spcBef>
              <a:spcAft>
                <a:spcPct val="0"/>
              </a:spcAft>
              <a:buClrTx/>
              <a:buSzTx/>
              <a:buFont typeface="Arial" pitchFamily="34" charset="0"/>
              <a:buNone/>
            </a:pPr>
            <a:r>
              <a:rPr lang="en-US" altLang="zh-CN" b="1" dirty="0" smtClean="0">
                <a:solidFill>
                  <a:srgbClr val="000000"/>
                </a:solidFill>
                <a:latin typeface="宋体" pitchFamily="2" charset="-122"/>
                <a:ea typeface="宋体" pitchFamily="2" charset="-122"/>
              </a:rPr>
              <a:t>    </a:t>
            </a:r>
            <a:r>
              <a:rPr lang="zh-CN" altLang="zh-CN" b="1" dirty="0" smtClean="0">
                <a:solidFill>
                  <a:srgbClr val="000000"/>
                </a:solidFill>
                <a:latin typeface="宋体" pitchFamily="2" charset="-122"/>
                <a:ea typeface="宋体" pitchFamily="2" charset="-122"/>
              </a:rPr>
              <a:t>其二，存在和思维有没有</a:t>
            </a:r>
            <a:r>
              <a:rPr lang="zh-CN" altLang="zh-CN" b="1" dirty="0" smtClean="0">
                <a:solidFill>
                  <a:srgbClr val="C00000"/>
                </a:solidFill>
                <a:latin typeface="宋体" pitchFamily="2" charset="-122"/>
                <a:ea typeface="宋体" pitchFamily="2" charset="-122"/>
              </a:rPr>
              <a:t>同一性</a:t>
            </a:r>
            <a:r>
              <a:rPr lang="zh-CN" altLang="zh-CN" b="1" dirty="0" smtClean="0">
                <a:solidFill>
                  <a:srgbClr val="000000"/>
                </a:solidFill>
                <a:latin typeface="宋体" pitchFamily="2" charset="-122"/>
                <a:ea typeface="宋体" pitchFamily="2" charset="-122"/>
              </a:rPr>
              <a:t>，即思维能否正确认识存在的问题。对这一问题的不同回答，构成了划分可知论和不可知论的标准。</a:t>
            </a:r>
            <a:r>
              <a:rPr lang="zh-CN" altLang="zh-CN" sz="2100" b="1" dirty="0" smtClean="0">
                <a:solidFill>
                  <a:srgbClr val="000000"/>
                </a:solidFill>
                <a:latin typeface="黑体" pitchFamily="49" charset="-122"/>
                <a:ea typeface="宋体" pitchFamily="2" charset="-122"/>
              </a:rPr>
              <a:t> </a:t>
            </a:r>
            <a:r>
              <a:rPr lang="zh-CN" altLang="zh-CN" sz="2100" b="1" dirty="0" smtClean="0">
                <a:solidFill>
                  <a:srgbClr val="000000"/>
                </a:solidFill>
                <a:latin typeface="隶书" pitchFamily="49" charset="-122"/>
                <a:ea typeface="隶书" pitchFamily="49" charset="-122"/>
              </a:rPr>
              <a:t>    </a:t>
            </a:r>
          </a:p>
        </p:txBody>
      </p:sp>
    </p:spTree>
    <p:extLst>
      <p:ext uri="{BB962C8B-B14F-4D97-AF65-F5344CB8AC3E}">
        <p14:creationId xmlns:p14="http://schemas.microsoft.com/office/powerpoint/2010/main" val="3578152446"/>
      </p:ext>
    </p:extLst>
  </p:cSld>
  <p:clrMapOvr>
    <a:masterClrMapping/>
  </p:clrMapOvr>
  <p:transition spd="slow">
    <p:dissolve/>
  </p:transition>
  <p:timing>
    <p:tnLst>
      <p:par>
        <p:cTn id="1" dur="indefinite" restart="never" nodeType="tmRoot"/>
      </p:par>
    </p:tnLst>
  </p:timing>
</p:sld>
</file>

<file path=ppt/theme/_rels/them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暗香扑面">
  <a:themeElements>
    <a:clrScheme name="2_暗香扑面 1">
      <a:dk1>
        <a:srgbClr val="000000"/>
      </a:dk1>
      <a:lt1>
        <a:srgbClr val="FFFFFF"/>
      </a:lt1>
      <a:dk2>
        <a:srgbClr val="2F2F2F"/>
      </a:dk2>
      <a:lt2>
        <a:srgbClr val="FFFFF4"/>
      </a:lt2>
      <a:accent1>
        <a:srgbClr val="918415"/>
      </a:accent1>
      <a:accent2>
        <a:srgbClr val="C47546"/>
      </a:accent2>
      <a:accent3>
        <a:srgbClr val="FFFFFF"/>
      </a:accent3>
      <a:accent4>
        <a:srgbClr val="000000"/>
      </a:accent4>
      <a:accent5>
        <a:srgbClr val="C7C2AA"/>
      </a:accent5>
      <a:accent6>
        <a:srgbClr val="B1693F"/>
      </a:accent6>
      <a:hlink>
        <a:srgbClr val="00D5D5"/>
      </a:hlink>
      <a:folHlink>
        <a:srgbClr val="DD00DD"/>
      </a:folHlink>
    </a:clrScheme>
    <a:fontScheme name="2_暗香扑面">
      <a:majorFont>
        <a:latin typeface="Franklin Gothic Medium"/>
        <a:ea typeface="微软雅黑"/>
        <a:cs typeface=""/>
      </a:majorFont>
      <a:minorFont>
        <a:latin typeface="Franklin Gothic Book"/>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暗香扑面 1">
        <a:dk1>
          <a:srgbClr val="000000"/>
        </a:dk1>
        <a:lt1>
          <a:srgbClr val="FFFFFF"/>
        </a:lt1>
        <a:dk2>
          <a:srgbClr val="2F2F2F"/>
        </a:dk2>
        <a:lt2>
          <a:srgbClr val="FFFFF4"/>
        </a:lt2>
        <a:accent1>
          <a:srgbClr val="918415"/>
        </a:accent1>
        <a:accent2>
          <a:srgbClr val="C47546"/>
        </a:accent2>
        <a:accent3>
          <a:srgbClr val="FFFFFF"/>
        </a:accent3>
        <a:accent4>
          <a:srgbClr val="000000"/>
        </a:accent4>
        <a:accent5>
          <a:srgbClr val="C7C2AA"/>
        </a:accent5>
        <a:accent6>
          <a:srgbClr val="B1693F"/>
        </a:accent6>
        <a:hlink>
          <a:srgbClr val="00D5D5"/>
        </a:hlink>
        <a:folHlink>
          <a:srgbClr val="DD00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3_暗香扑面">
  <a:themeElements>
    <a:clrScheme name="2_暗香扑面 1">
      <a:dk1>
        <a:srgbClr val="000000"/>
      </a:dk1>
      <a:lt1>
        <a:srgbClr val="FFFFFF"/>
      </a:lt1>
      <a:dk2>
        <a:srgbClr val="2F2F2F"/>
      </a:dk2>
      <a:lt2>
        <a:srgbClr val="FFFFF4"/>
      </a:lt2>
      <a:accent1>
        <a:srgbClr val="918415"/>
      </a:accent1>
      <a:accent2>
        <a:srgbClr val="C47546"/>
      </a:accent2>
      <a:accent3>
        <a:srgbClr val="FFFFFF"/>
      </a:accent3>
      <a:accent4>
        <a:srgbClr val="000000"/>
      </a:accent4>
      <a:accent5>
        <a:srgbClr val="C7C2AA"/>
      </a:accent5>
      <a:accent6>
        <a:srgbClr val="B1693F"/>
      </a:accent6>
      <a:hlink>
        <a:srgbClr val="00D5D5"/>
      </a:hlink>
      <a:folHlink>
        <a:srgbClr val="DD00DD"/>
      </a:folHlink>
    </a:clrScheme>
    <a:fontScheme name="2_暗香扑面">
      <a:majorFont>
        <a:latin typeface="Franklin Gothic Medium"/>
        <a:ea typeface="微软雅黑"/>
        <a:cs typeface=""/>
      </a:majorFont>
      <a:minorFont>
        <a:latin typeface="Franklin Gothic Book"/>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暗香扑面 1">
        <a:dk1>
          <a:srgbClr val="000000"/>
        </a:dk1>
        <a:lt1>
          <a:srgbClr val="FFFFFF"/>
        </a:lt1>
        <a:dk2>
          <a:srgbClr val="2F2F2F"/>
        </a:dk2>
        <a:lt2>
          <a:srgbClr val="FFFFF4"/>
        </a:lt2>
        <a:accent1>
          <a:srgbClr val="918415"/>
        </a:accent1>
        <a:accent2>
          <a:srgbClr val="C47546"/>
        </a:accent2>
        <a:accent3>
          <a:srgbClr val="FFFFFF"/>
        </a:accent3>
        <a:accent4>
          <a:srgbClr val="000000"/>
        </a:accent4>
        <a:accent5>
          <a:srgbClr val="C7C2AA"/>
        </a:accent5>
        <a:accent6>
          <a:srgbClr val="B1693F"/>
        </a:accent6>
        <a:hlink>
          <a:srgbClr val="00D5D5"/>
        </a:hlink>
        <a:folHlink>
          <a:srgbClr val="DD00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_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4742</Words>
  <Application>Microsoft Office PowerPoint</Application>
  <PresentationFormat>全屏显示(4:3)</PresentationFormat>
  <Paragraphs>374</Paragraphs>
  <Slides>59</Slides>
  <Notes>0</Notes>
  <HiddenSlides>0</HiddenSlides>
  <MMClips>0</MMClips>
  <ScaleCrop>false</ScaleCrop>
  <HeadingPairs>
    <vt:vector size="4" baseType="variant">
      <vt:variant>
        <vt:lpstr>主题</vt:lpstr>
      </vt:variant>
      <vt:variant>
        <vt:i4>4</vt:i4>
      </vt:variant>
      <vt:variant>
        <vt:lpstr>幻灯片标题</vt:lpstr>
      </vt:variant>
      <vt:variant>
        <vt:i4>59</vt:i4>
      </vt:variant>
    </vt:vector>
  </HeadingPairs>
  <TitlesOfParts>
    <vt:vector size="63" baseType="lpstr">
      <vt:lpstr>Office 主题</vt:lpstr>
      <vt:lpstr>2_暗香扑面</vt:lpstr>
      <vt:lpstr>3_暗香扑面</vt:lpstr>
      <vt:lpstr>1_暗香扑面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试卷题型及答题要求</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young lee</dc:creator>
  <cp:lastModifiedBy>leeyoung</cp:lastModifiedBy>
  <cp:revision>4</cp:revision>
  <dcterms:created xsi:type="dcterms:W3CDTF">2018-12-25T03:27:01Z</dcterms:created>
  <dcterms:modified xsi:type="dcterms:W3CDTF">2018-12-25T14:42:49Z</dcterms:modified>
</cp:coreProperties>
</file>