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803" r:id="rId2"/>
    <p:sldId id="1002" r:id="rId3"/>
    <p:sldId id="1004" r:id="rId4"/>
    <p:sldId id="1005" r:id="rId5"/>
    <p:sldId id="1006" r:id="rId6"/>
    <p:sldId id="1007" r:id="rId7"/>
    <p:sldId id="1008" r:id="rId8"/>
    <p:sldId id="1009" r:id="rId9"/>
    <p:sldId id="1010" r:id="rId10"/>
    <p:sldId id="1011" r:id="rId11"/>
    <p:sldId id="1012" r:id="rId12"/>
    <p:sldId id="965" r:id="rId13"/>
    <p:sldId id="991" r:id="rId14"/>
    <p:sldId id="992" r:id="rId15"/>
    <p:sldId id="993" r:id="rId16"/>
    <p:sldId id="994" r:id="rId17"/>
    <p:sldId id="995" r:id="rId18"/>
    <p:sldId id="999" r:id="rId19"/>
    <p:sldId id="1000" r:id="rId20"/>
    <p:sldId id="1001" r:id="rId21"/>
    <p:sldId id="1030" r:id="rId22"/>
    <p:sldId id="1059" r:id="rId23"/>
    <p:sldId id="1060" r:id="rId24"/>
    <p:sldId id="1056" r:id="rId25"/>
    <p:sldId id="1057" r:id="rId26"/>
    <p:sldId id="918" r:id="rId27"/>
    <p:sldId id="1035" r:id="rId28"/>
    <p:sldId id="1036" r:id="rId29"/>
    <p:sldId id="1040" r:id="rId30"/>
    <p:sldId id="1046" r:id="rId31"/>
    <p:sldId id="1037" r:id="rId32"/>
    <p:sldId id="1038" r:id="rId33"/>
    <p:sldId id="1047" r:id="rId34"/>
    <p:sldId id="1048" r:id="rId35"/>
    <p:sldId id="1039" r:id="rId36"/>
    <p:sldId id="1049" r:id="rId37"/>
    <p:sldId id="1050" r:id="rId38"/>
    <p:sldId id="1028" r:id="rId39"/>
    <p:sldId id="829" r:id="rId40"/>
  </p:sldIdLst>
  <p:sldSz cx="9144000" cy="6858000" type="screen4x3"/>
  <p:notesSz cx="7099300" cy="10234613"/>
  <p:defaultTextStyle>
    <a:defPPr>
      <a:defRPr lang="en-GB"/>
    </a:defPPr>
    <a:lvl1pPr algn="l" rtl="0" fontAlgn="base">
      <a:spcBef>
        <a:spcPct val="0"/>
      </a:spcBef>
      <a:spcAft>
        <a:spcPct val="0"/>
      </a:spcAft>
      <a:defRPr sz="1600" kern="1200">
        <a:solidFill>
          <a:schemeClr val="tx1"/>
        </a:solidFill>
        <a:latin typeface="Trebuchet MS" pitchFamily="34" charset="0"/>
        <a:ea typeface="黑体" pitchFamily="49" charset="-122"/>
        <a:cs typeface="+mn-cs"/>
      </a:defRPr>
    </a:lvl1pPr>
    <a:lvl2pPr marL="457200" algn="l" rtl="0" fontAlgn="base">
      <a:spcBef>
        <a:spcPct val="0"/>
      </a:spcBef>
      <a:spcAft>
        <a:spcPct val="0"/>
      </a:spcAft>
      <a:defRPr sz="1600" kern="1200">
        <a:solidFill>
          <a:schemeClr val="tx1"/>
        </a:solidFill>
        <a:latin typeface="Trebuchet MS" pitchFamily="34" charset="0"/>
        <a:ea typeface="黑体" pitchFamily="49" charset="-122"/>
        <a:cs typeface="+mn-cs"/>
      </a:defRPr>
    </a:lvl2pPr>
    <a:lvl3pPr marL="914400" algn="l" rtl="0" fontAlgn="base">
      <a:spcBef>
        <a:spcPct val="0"/>
      </a:spcBef>
      <a:spcAft>
        <a:spcPct val="0"/>
      </a:spcAft>
      <a:defRPr sz="1600" kern="1200">
        <a:solidFill>
          <a:schemeClr val="tx1"/>
        </a:solidFill>
        <a:latin typeface="Trebuchet MS" pitchFamily="34" charset="0"/>
        <a:ea typeface="黑体" pitchFamily="49" charset="-122"/>
        <a:cs typeface="+mn-cs"/>
      </a:defRPr>
    </a:lvl3pPr>
    <a:lvl4pPr marL="1371600" algn="l" rtl="0" fontAlgn="base">
      <a:spcBef>
        <a:spcPct val="0"/>
      </a:spcBef>
      <a:spcAft>
        <a:spcPct val="0"/>
      </a:spcAft>
      <a:defRPr sz="1600" kern="1200">
        <a:solidFill>
          <a:schemeClr val="tx1"/>
        </a:solidFill>
        <a:latin typeface="Trebuchet MS" pitchFamily="34" charset="0"/>
        <a:ea typeface="黑体" pitchFamily="49" charset="-122"/>
        <a:cs typeface="+mn-cs"/>
      </a:defRPr>
    </a:lvl4pPr>
    <a:lvl5pPr marL="1828800" algn="l" rtl="0" fontAlgn="base">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extLst>
    <p:ext uri="{EFAFB233-063F-42B5-8137-9DF3F51BA10A}">
      <p15:sldGuideLst xmlns:p15="http://schemas.microsoft.com/office/powerpoint/2012/main">
        <p15:guide id="1" orient="horz" pos="2140">
          <p15:clr>
            <a:srgbClr val="A4A3A4"/>
          </p15:clr>
        </p15:guide>
        <p15:guide id="2" pos="291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6912" autoAdjust="0"/>
    <p:restoredTop sz="94660"/>
  </p:normalViewPr>
  <p:slideViewPr>
    <p:cSldViewPr snapToGrid="0">
      <p:cViewPr varScale="1">
        <p:scale>
          <a:sx n="79" d="100"/>
          <a:sy n="79" d="100"/>
        </p:scale>
        <p:origin x="816" y="67"/>
      </p:cViewPr>
      <p:guideLst>
        <p:guide orient="horz" pos="2140"/>
        <p:guide pos="291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0" y="0"/>
            <a:ext cx="7359650" cy="1023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defTabSz="947420" eaLnBrk="0" hangingPunct="0"/>
            <a:endParaRPr lang="zh-CN" altLang="en-US" sz="1700">
              <a:ea typeface="宋体" pitchFamily="2" charset="-122"/>
            </a:endParaRPr>
          </a:p>
        </p:txBody>
      </p:sp>
      <p:sp>
        <p:nvSpPr>
          <p:cNvPr id="20483"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lstStyle/>
          <a:p>
            <a:pPr lvl="0"/>
            <a:r>
              <a:rPr lang="en-GB" altLang="zh-CN" noProof="0"/>
              <a:t>                                </a:t>
            </a:r>
          </a:p>
          <a:p>
            <a:pPr lvl="1"/>
            <a:r>
              <a:rPr lang="en-GB" altLang="zh-CN" noProof="0"/>
              <a:t>            </a:t>
            </a:r>
          </a:p>
          <a:p>
            <a:pPr lvl="2"/>
            <a:r>
              <a:rPr lang="en-GB" altLang="zh-CN" noProof="0"/>
              <a:t>           </a:t>
            </a:r>
          </a:p>
          <a:p>
            <a:pPr lvl="3"/>
            <a:r>
              <a:rPr lang="en-GB" altLang="zh-CN" noProof="0"/>
              <a:t>            </a:t>
            </a:r>
          </a:p>
          <a:p>
            <a:pPr lvl="4"/>
            <a:r>
              <a:rPr lang="en-GB" altLang="zh-CN" noProof="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lstStyle>
            <a:lvl1pPr algn="r" defTabSz="963295" eaLnBrk="0" hangingPunct="0">
              <a:defRPr sz="1000">
                <a:latin typeface="FuturaA Bk BT" pitchFamily="34" charset="0"/>
                <a:ea typeface="宋体" pitchFamily="2" charset="-122"/>
              </a:defRPr>
            </a:lvl1pPr>
          </a:lstStyle>
          <a:p>
            <a:pPr>
              <a:defRPr/>
            </a:pPr>
            <a:fld id="{C2A353D3-DB23-45E6-8FE0-47F1E03347F5}" type="slidenum">
              <a:rPr lang="en-US" altLang="zh-CN"/>
              <a:pPr>
                <a:defRPr/>
              </a:pPr>
              <a:t>‹#›</a:t>
            </a:fld>
            <a:endParaRPr lang="en-GB" altLang="zh-CN"/>
          </a:p>
        </p:txBody>
      </p:sp>
    </p:spTree>
    <p:extLst>
      <p:ext uri="{BB962C8B-B14F-4D97-AF65-F5344CB8AC3E}">
        <p14:creationId xmlns:p14="http://schemas.microsoft.com/office/powerpoint/2010/main" val="719587359"/>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defTabSz="947593">
              <a:lnSpc>
                <a:spcPct val="100000"/>
              </a:lnSpc>
              <a:spcBef>
                <a:spcPct val="30000"/>
              </a:spcBef>
              <a:buSzTx/>
              <a:defRPr/>
            </a:pPr>
            <a:r>
              <a:rPr lang="zh-CN" altLang="en-US" dirty="0"/>
              <a:t>当前，人工智能技术和</a:t>
            </a:r>
            <a:r>
              <a:rPr lang="en-US" altLang="zh-CN" dirty="0"/>
              <a:t>5G</a:t>
            </a:r>
            <a:r>
              <a:rPr lang="zh-CN" altLang="en-US" dirty="0"/>
              <a:t>高速通信技术使得对数据大处理的实时高速响应成为现实，这共同使得边缘端的分布式协同计算和信息处理成为可能，高通量数据在多种新一代信息化资源高度整合的背景下，催生了复杂的网络新环境：高通量网络环境，相比于传统网络，高通量又智能化程度高，信息资源丰富，数据高速流转等特点</a:t>
            </a:r>
            <a:br>
              <a:rPr lang="en-US" altLang="zh-CN" dirty="0"/>
            </a:br>
            <a:br>
              <a:rPr lang="en-US" altLang="zh-CN" dirty="0"/>
            </a:br>
            <a:endParaRPr lang="zh-CN" altLang="en-US" dirty="0"/>
          </a:p>
        </p:txBody>
      </p:sp>
      <p:sp>
        <p:nvSpPr>
          <p:cNvPr id="92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6">
              <a:defRPr sz="1500">
                <a:solidFill>
                  <a:schemeClr val="tx1"/>
                </a:solidFill>
                <a:latin typeface="Tahoma" panose="020B0604030504040204" pitchFamily="34" charset="0"/>
                <a:ea typeface="宋体" panose="02010600030101010101" pitchFamily="2" charset="-122"/>
              </a:defRPr>
            </a:lvl1pPr>
            <a:lvl2pPr marL="769919" indent="-296123" defTabSz="990366">
              <a:defRPr sz="1500">
                <a:solidFill>
                  <a:schemeClr val="tx1"/>
                </a:solidFill>
                <a:latin typeface="Tahoma" panose="020B0604030504040204" pitchFamily="34" charset="0"/>
                <a:ea typeface="宋体" panose="02010600030101010101" pitchFamily="2" charset="-122"/>
              </a:defRPr>
            </a:lvl2pPr>
            <a:lvl3pPr marL="1184491" indent="-236898" defTabSz="990366">
              <a:defRPr sz="1500">
                <a:solidFill>
                  <a:schemeClr val="tx1"/>
                </a:solidFill>
                <a:latin typeface="Tahoma" panose="020B0604030504040204" pitchFamily="34" charset="0"/>
                <a:ea typeface="宋体" panose="02010600030101010101" pitchFamily="2" charset="-122"/>
              </a:defRPr>
            </a:lvl3pPr>
            <a:lvl4pPr marL="1658287" indent="-236898" defTabSz="990366">
              <a:defRPr sz="1500">
                <a:solidFill>
                  <a:schemeClr val="tx1"/>
                </a:solidFill>
                <a:latin typeface="Tahoma" panose="020B0604030504040204" pitchFamily="34" charset="0"/>
                <a:ea typeface="宋体" panose="02010600030101010101" pitchFamily="2" charset="-122"/>
              </a:defRPr>
            </a:lvl4pPr>
            <a:lvl5pPr marL="2132084" indent="-236898" defTabSz="990366">
              <a:defRPr sz="1500">
                <a:solidFill>
                  <a:schemeClr val="tx1"/>
                </a:solidFill>
                <a:latin typeface="Tahoma" panose="020B0604030504040204" pitchFamily="34" charset="0"/>
                <a:ea typeface="宋体" panose="02010600030101010101" pitchFamily="2" charset="-122"/>
              </a:defRPr>
            </a:lvl5pPr>
            <a:lvl6pPr marL="2605880" indent="-236898" defTabSz="990366"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6pPr>
            <a:lvl7pPr marL="3079676" indent="-236898" defTabSz="990366"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7pPr>
            <a:lvl8pPr marL="3553473" indent="-236898" defTabSz="990366"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8pPr>
            <a:lvl9pPr marL="4027269" indent="-236898" defTabSz="990366" eaLnBrk="0" fontAlgn="base" hangingPunct="0">
              <a:spcBef>
                <a:spcPct val="0"/>
              </a:spcBef>
              <a:spcAft>
                <a:spcPct val="0"/>
              </a:spcAft>
              <a:defRPr sz="1500">
                <a:solidFill>
                  <a:schemeClr val="tx1"/>
                </a:solidFill>
                <a:latin typeface="Tahoma" panose="020B0604030504040204" pitchFamily="34" charset="0"/>
                <a:ea typeface="宋体" panose="02010600030101010101" pitchFamily="2" charset="-122"/>
              </a:defRPr>
            </a:lvl9pPr>
          </a:lstStyle>
          <a:p>
            <a:fld id="{90A5E8C6-8D45-4A86-A229-49091AC2B9E6}" type="slidenum">
              <a:rPr lang="zh-CN" altLang="en-US" sz="1300"/>
              <a:t>22</a:t>
            </a:fld>
            <a:endParaRPr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a:ln/>
        </p:spPr>
      </p:sp>
      <p:sp>
        <p:nvSpPr>
          <p:cNvPr id="3" name="备注占位符 2"/>
          <p:cNvSpPr>
            <a:spLocks noGrp="1"/>
          </p:cNvSpPr>
          <p:nvPr>
            <p:ph type="body" idx="1"/>
          </p:nvPr>
        </p:nvSpPr>
        <p:spPr/>
        <p:txBody>
          <a:bodyPr/>
          <a:lstStyle/>
          <a:p>
            <a:pPr marL="0" indent="0" defTabSz="947593">
              <a:lnSpc>
                <a:spcPct val="100000"/>
              </a:lnSpc>
              <a:spcBef>
                <a:spcPct val="30000"/>
              </a:spcBef>
              <a:buSzTx/>
              <a:defRPr/>
            </a:pPr>
            <a:r>
              <a:rPr lang="en-US" altLang="zh-CN" dirty="0">
                <a:ln w="0"/>
                <a:solidFill>
                  <a:srgbClr val="2A0000"/>
                </a:solidFill>
                <a:latin typeface="+mn-ea"/>
              </a:rPr>
              <a:t>APT</a:t>
            </a:r>
            <a:r>
              <a:rPr lang="zh-CN" altLang="en-US" dirty="0">
                <a:ln w="0"/>
                <a:solidFill>
                  <a:srgbClr val="2A0000"/>
                </a:solidFill>
                <a:latin typeface="+mn-ea"/>
              </a:rPr>
              <a:t>攻击，高级可持续威胁攻击凭借其针对性强、攻击范围广、攻击手段丰富、隐蔽能力强对各国均造成了威胁力巨大的网络攻击，我国在</a:t>
            </a:r>
            <a:r>
              <a:rPr lang="en-US" altLang="zh-CN" dirty="0">
                <a:ln w="0"/>
                <a:solidFill>
                  <a:srgbClr val="2A0000"/>
                </a:solidFill>
                <a:latin typeface="+mn-ea"/>
              </a:rPr>
              <a:t>2018-2019</a:t>
            </a:r>
            <a:r>
              <a:rPr lang="zh-CN" altLang="en-US" dirty="0">
                <a:ln w="0"/>
                <a:solidFill>
                  <a:srgbClr val="2A0000"/>
                </a:solidFill>
                <a:latin typeface="+mn-ea"/>
              </a:rPr>
              <a:t>年更是多发</a:t>
            </a:r>
            <a:r>
              <a:rPr lang="en-US" altLang="zh-CN" dirty="0">
                <a:ln w="0"/>
                <a:solidFill>
                  <a:srgbClr val="2A0000"/>
                </a:solidFill>
                <a:latin typeface="+mn-ea"/>
              </a:rPr>
              <a:t>APT</a:t>
            </a:r>
            <a:r>
              <a:rPr lang="zh-CN" altLang="en-US" dirty="0">
                <a:ln w="0"/>
                <a:solidFill>
                  <a:srgbClr val="2A0000"/>
                </a:solidFill>
                <a:latin typeface="+mn-ea"/>
              </a:rPr>
              <a:t>攻击等安全事件，由此迫切需要</a:t>
            </a:r>
            <a:r>
              <a:rPr lang="zh-CN" altLang="en-US" dirty="0">
                <a:solidFill>
                  <a:srgbClr val="C00000"/>
                </a:solidFill>
                <a:latin typeface="+mn-ea"/>
              </a:rPr>
              <a:t>对</a:t>
            </a:r>
            <a:r>
              <a:rPr lang="en-US" altLang="zh-CN" dirty="0">
                <a:solidFill>
                  <a:srgbClr val="C00000"/>
                </a:solidFill>
                <a:latin typeface="Times New Roman" panose="02020603050405020304" pitchFamily="18" charset="0"/>
                <a:cs typeface="Times New Roman" panose="02020603050405020304" pitchFamily="18" charset="0"/>
              </a:rPr>
              <a:t>APT</a:t>
            </a:r>
            <a:r>
              <a:rPr lang="zh-CN" altLang="en-US" dirty="0">
                <a:solidFill>
                  <a:srgbClr val="C00000"/>
                </a:solidFill>
                <a:latin typeface="+mn-ea"/>
              </a:rPr>
              <a:t>攻击实现攻击溯源，发现潜在攻击风险</a:t>
            </a:r>
            <a:endParaRPr lang="zh-CN" altLang="en-US" b="0" dirty="0"/>
          </a:p>
        </p:txBody>
      </p:sp>
      <p:sp>
        <p:nvSpPr>
          <p:cNvPr id="11268"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6">
              <a:defRPr sz="1500">
                <a:solidFill>
                  <a:schemeClr val="tx1"/>
                </a:solidFill>
                <a:latin typeface="Tahoma" pitchFamily="34" charset="0"/>
                <a:ea typeface="宋体" pitchFamily="2" charset="-122"/>
              </a:defRPr>
            </a:lvl1pPr>
            <a:lvl2pPr marL="769919" indent="-296123" defTabSz="990366">
              <a:defRPr sz="1500">
                <a:solidFill>
                  <a:schemeClr val="tx1"/>
                </a:solidFill>
                <a:latin typeface="Tahoma" pitchFamily="34" charset="0"/>
                <a:ea typeface="宋体" pitchFamily="2" charset="-122"/>
              </a:defRPr>
            </a:lvl2pPr>
            <a:lvl3pPr marL="1184491" indent="-236898" defTabSz="990366">
              <a:defRPr sz="1500">
                <a:solidFill>
                  <a:schemeClr val="tx1"/>
                </a:solidFill>
                <a:latin typeface="Tahoma" pitchFamily="34" charset="0"/>
                <a:ea typeface="宋体" pitchFamily="2" charset="-122"/>
              </a:defRPr>
            </a:lvl3pPr>
            <a:lvl4pPr marL="1658287" indent="-236898" defTabSz="990366">
              <a:defRPr sz="1500">
                <a:solidFill>
                  <a:schemeClr val="tx1"/>
                </a:solidFill>
                <a:latin typeface="Tahoma" pitchFamily="34" charset="0"/>
                <a:ea typeface="宋体" pitchFamily="2" charset="-122"/>
              </a:defRPr>
            </a:lvl4pPr>
            <a:lvl5pPr marL="2132084" indent="-236898" defTabSz="990366">
              <a:defRPr sz="1500">
                <a:solidFill>
                  <a:schemeClr val="tx1"/>
                </a:solidFill>
                <a:latin typeface="Tahoma" pitchFamily="34" charset="0"/>
                <a:ea typeface="宋体" pitchFamily="2" charset="-122"/>
              </a:defRPr>
            </a:lvl5pPr>
            <a:lvl6pPr marL="2605880" indent="-236898" defTabSz="990366" eaLnBrk="0" fontAlgn="base" hangingPunct="0">
              <a:spcBef>
                <a:spcPct val="0"/>
              </a:spcBef>
              <a:spcAft>
                <a:spcPct val="0"/>
              </a:spcAft>
              <a:defRPr sz="1500">
                <a:solidFill>
                  <a:schemeClr val="tx1"/>
                </a:solidFill>
                <a:latin typeface="Tahoma" pitchFamily="34" charset="0"/>
                <a:ea typeface="宋体" pitchFamily="2" charset="-122"/>
              </a:defRPr>
            </a:lvl6pPr>
            <a:lvl7pPr marL="3079676" indent="-236898" defTabSz="990366" eaLnBrk="0" fontAlgn="base" hangingPunct="0">
              <a:spcBef>
                <a:spcPct val="0"/>
              </a:spcBef>
              <a:spcAft>
                <a:spcPct val="0"/>
              </a:spcAft>
              <a:defRPr sz="1500">
                <a:solidFill>
                  <a:schemeClr val="tx1"/>
                </a:solidFill>
                <a:latin typeface="Tahoma" pitchFamily="34" charset="0"/>
                <a:ea typeface="宋体" pitchFamily="2" charset="-122"/>
              </a:defRPr>
            </a:lvl7pPr>
            <a:lvl8pPr marL="3553473" indent="-236898" defTabSz="990366" eaLnBrk="0" fontAlgn="base" hangingPunct="0">
              <a:spcBef>
                <a:spcPct val="0"/>
              </a:spcBef>
              <a:spcAft>
                <a:spcPct val="0"/>
              </a:spcAft>
              <a:defRPr sz="1500">
                <a:solidFill>
                  <a:schemeClr val="tx1"/>
                </a:solidFill>
                <a:latin typeface="Tahoma" pitchFamily="34" charset="0"/>
                <a:ea typeface="宋体" pitchFamily="2" charset="-122"/>
              </a:defRPr>
            </a:lvl8pPr>
            <a:lvl9pPr marL="4027269" indent="-236898" defTabSz="990366" eaLnBrk="0" fontAlgn="base" hangingPunct="0">
              <a:spcBef>
                <a:spcPct val="0"/>
              </a:spcBef>
              <a:spcAft>
                <a:spcPct val="0"/>
              </a:spcAft>
              <a:defRPr sz="1500">
                <a:solidFill>
                  <a:schemeClr val="tx1"/>
                </a:solidFill>
                <a:latin typeface="Tahoma" pitchFamily="34" charset="0"/>
                <a:ea typeface="宋体" pitchFamily="2" charset="-122"/>
              </a:defRPr>
            </a:lvl9pPr>
          </a:lstStyle>
          <a:p>
            <a:fld id="{6590E079-2E82-4839-ADAB-6F3DFE56B95D}" type="slidenum">
              <a:rPr lang="zh-CN" altLang="en-US" sz="1300"/>
              <a:pPr/>
              <a:t>23</a:t>
            </a:fld>
            <a:endParaRPr lang="en-US" altLang="zh-CN" sz="1300"/>
          </a:p>
        </p:txBody>
      </p:sp>
    </p:spTree>
    <p:extLst>
      <p:ext uri="{BB962C8B-B14F-4D97-AF65-F5344CB8AC3E}">
        <p14:creationId xmlns:p14="http://schemas.microsoft.com/office/powerpoint/2010/main" val="33019187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hasCustomPrompt="1"/>
          </p:nvPr>
        </p:nvSpPr>
        <p:spPr>
          <a:xfrm>
            <a:off x="433388" y="4935538"/>
            <a:ext cx="6238875" cy="825500"/>
          </a:xfrm>
        </p:spPr>
        <p:txBody>
          <a:bodyPr wrap="none"/>
          <a:lstStyle>
            <a:lvl1pPr>
              <a:buFont typeface="Futura Md BT" pitchFamily="34" charset="0"/>
              <a:buNone/>
              <a:defRPr sz="1400"/>
            </a:lvl1pPr>
          </a:lstStyle>
          <a:p>
            <a:pPr lvl="0"/>
            <a:r>
              <a:rPr lang="zh-CN" altLang="en-GB" noProof="0"/>
              <a:t>点击编辑母板副标题版式</a:t>
            </a:r>
          </a:p>
        </p:txBody>
      </p:sp>
      <p:sp>
        <p:nvSpPr>
          <p:cNvPr id="21511" name="Rectangle 7"/>
          <p:cNvSpPr>
            <a:spLocks noGrp="1" noChangeArrowheads="1"/>
          </p:cNvSpPr>
          <p:nvPr>
            <p:ph type="ctrTitle" hasCustomPrompt="1"/>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GB" noProof="0"/>
              <a:t>点击编辑母版版式</a:t>
            </a:r>
          </a:p>
        </p:txBody>
      </p:sp>
    </p:spTree>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a:t>单击此处编辑母版标题样式</a:t>
            </a:r>
          </a:p>
        </p:txBody>
      </p:sp>
      <p:sp>
        <p:nvSpPr>
          <p:cNvPr id="3" name="文本占位符 2"/>
          <p:cNvSpPr>
            <a:spLocks noGrp="1"/>
          </p:cNvSpPr>
          <p:nvPr>
            <p:ph type="body" sz="half" idx="1"/>
          </p:nvPr>
        </p:nvSpPr>
        <p:spPr>
          <a:xfrm>
            <a:off x="482600" y="1181100"/>
            <a:ext cx="4029075"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4075" y="1181100"/>
            <a:ext cx="4030663"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lstStyle/>
          <a:p>
            <a:pPr lvl="0"/>
            <a:r>
              <a:rPr lang="zh-CN" altLang="en-GB"/>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p>
            <a:pPr lvl="0"/>
            <a:r>
              <a:rPr lang="zh-CN" altLang="en-GB"/>
              <a:t>点击编辑母版内容版式</a:t>
            </a:r>
          </a:p>
          <a:p>
            <a:pPr lvl="1"/>
            <a:r>
              <a:rPr lang="zh-CN" altLang="en-GB"/>
              <a:t>第二行</a:t>
            </a:r>
          </a:p>
          <a:p>
            <a:pPr lvl="2"/>
            <a:r>
              <a:rPr lang="zh-CN" altLang="en-GB"/>
              <a:t>第三行</a:t>
            </a:r>
          </a:p>
          <a:p>
            <a:pPr lvl="3"/>
            <a:r>
              <a:rPr lang="zh-CN" altLang="en-GB"/>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sp>
        <p:nvSpPr>
          <p:cNvPr id="1032" name="Rectangle 9"/>
          <p:cNvSpPr>
            <a:spLocks noChangeArrowheads="1"/>
          </p:cNvSpPr>
          <p:nvPr userDrawn="1"/>
        </p:nvSpPr>
        <p:spPr bwMode="auto">
          <a:xfrm>
            <a:off x="2044700" y="6438900"/>
            <a:ext cx="3829050" cy="419100"/>
          </a:xfrm>
          <a:prstGeom prst="rect">
            <a:avLst/>
          </a:prstGeom>
          <a:noFill/>
          <a:ln>
            <a:noFill/>
          </a:ln>
          <a:effectLst/>
          <a:extLst>
            <a:ext uri="{909E8E84-426E-40DD-AFC4-6F175D3DCCD1}">
              <a14:hiddenFill xmlns:a14="http://schemas.microsoft.com/office/drawing/2010/main">
                <a:solidFill>
                  <a:srgbClr val="E119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nchor="b"/>
          <a:lstStyle/>
          <a:p>
            <a:pPr algn="ctr" eaLnBrk="0" hangingPunct="0">
              <a:spcBef>
                <a:spcPct val="50000"/>
              </a:spcBef>
            </a:pPr>
            <a:r>
              <a:rPr lang="zh-CN" altLang="en-GB" sz="2400">
                <a:latin typeface="黑体" pitchFamily="49" charset="-122"/>
              </a:rPr>
              <a:t>第七章  计算机网络安全</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name="Bitmap Image" r:id="rId15" imgW="2104762" imgH="485586" progId="">
                  <p:embed/>
                </p:oleObj>
              </mc:Choice>
              <mc:Fallback>
                <p:oleObj name="Bitmap Image" r:id="rId15" imgW="2104762" imgH="485586" progId="">
                  <p:embed/>
                  <p:pic>
                    <p:nvPicPr>
                      <p:cNvPr id="0" name="Picture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B2B2B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defTabSz="-635"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defTabSz="-635"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defTabSz="-635"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defTabSz="-635"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605" indent="-168275" algn="l" defTabSz="-635"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8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10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82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405" indent="-168275" algn="l" defTabSz="-635"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haokan.baidu.com/v?vid=12348229623561749415&amp;pd=bjh&amp;fr=bjhauthor&amp;type=vide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8" Type="http://schemas.openxmlformats.org/officeDocument/2006/relationships/image" Target="../media/image18.jpeg"/><Relationship Id="rId3" Type="http://schemas.openxmlformats.org/officeDocument/2006/relationships/image" Target="../media/image13.jpeg"/><Relationship Id="rId7"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hyperlink" Target="https://haokan.baidu.com/v?pd=wisenatural&amp;vid=4284794065406205708"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haokan.baidu.com/v?pd=wisenatural&amp;vid=11114795186155677806" TargetMode="External"/><Relationship Id="rId2" Type="http://schemas.openxmlformats.org/officeDocument/2006/relationships/hyperlink" Target="https://haokan.baidu.com/v?pd=wisenatural&amp;vid=5065619877963409245"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19138" y="2460625"/>
            <a:ext cx="7558087" cy="977900"/>
          </a:xfrm>
        </p:spPr>
        <p:txBody>
          <a:bodyPr/>
          <a:lstStyle/>
          <a:p>
            <a:pPr eaLnBrk="1" hangingPunct="1">
              <a:lnSpc>
                <a:spcPts val="5300"/>
              </a:lnSpc>
            </a:pPr>
            <a:r>
              <a:rPr lang="zh-CN" altLang="en-US" sz="4400" dirty="0">
                <a:solidFill>
                  <a:schemeClr val="tx1"/>
                </a:solidFill>
              </a:rPr>
              <a:t>第七章  计算机网络安全（</a:t>
            </a:r>
            <a:r>
              <a:rPr lang="en-US" altLang="zh-CN" sz="4400" dirty="0">
                <a:solidFill>
                  <a:schemeClr val="tx1"/>
                </a:solidFill>
              </a:rPr>
              <a:t>3</a:t>
            </a:r>
            <a:r>
              <a:rPr lang="zh-CN" altLang="en-US" sz="4400" dirty="0">
                <a:solidFill>
                  <a:schemeClr val="tx1"/>
                </a:solidFill>
              </a:rPr>
              <a:t>）</a:t>
            </a:r>
            <a:endParaRPr lang="zh-CN" altLang="en-GB" sz="4400" dirty="0">
              <a:solidFill>
                <a:schemeClr val="tx1"/>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9" name="Text Box 4"/>
          <p:cNvSpPr txBox="1">
            <a:spLocks noChangeArrowheads="1"/>
          </p:cNvSpPr>
          <p:nvPr/>
        </p:nvSpPr>
        <p:spPr bwMode="auto">
          <a:xfrm>
            <a:off x="989012" y="276226"/>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入侵检测系统的体系结构</a:t>
            </a:r>
          </a:p>
        </p:txBody>
      </p:sp>
      <p:sp>
        <p:nvSpPr>
          <p:cNvPr id="29700" name="Text Box 4"/>
          <p:cNvSpPr txBox="1">
            <a:spLocks noChangeArrowheads="1"/>
          </p:cNvSpPr>
          <p:nvPr/>
        </p:nvSpPr>
        <p:spPr bwMode="auto">
          <a:xfrm>
            <a:off x="422275" y="1574800"/>
            <a:ext cx="8343900" cy="4451091"/>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0000"/>
              </a:lnSpc>
              <a:buClr>
                <a:schemeClr val="accent1"/>
              </a:buClr>
              <a:buFont typeface="Wingdings" pitchFamily="2" charset="2"/>
              <a:buChar char="u"/>
            </a:pPr>
            <a:r>
              <a:rPr lang="zh-CN" altLang="en-US" sz="2400" dirty="0"/>
              <a:t>   </a:t>
            </a:r>
            <a:r>
              <a:rPr lang="zh-CN" altLang="en-US" sz="2400" b="1" dirty="0"/>
              <a:t>主机型入侵检测系统</a:t>
            </a:r>
            <a:r>
              <a:rPr lang="zh-CN" altLang="en-US" sz="2400" dirty="0"/>
              <a:t>：</a:t>
            </a:r>
            <a:r>
              <a:rPr lang="zh-CN" altLang="zh-CN" sz="2400" dirty="0"/>
              <a:t>位于受保护的计算机中，监控该机的运行：主要的监控源包括操作系统审计记录和系统日志。</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网络型入侵检测系统</a:t>
            </a:r>
            <a:r>
              <a:rPr lang="zh-CN" altLang="en-US" sz="2400" dirty="0"/>
              <a:t>：网络型入侵检测系统的任务是在网络数据中发现攻击的特征或异常行为。</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分布式入侵检测系统</a:t>
            </a:r>
            <a:r>
              <a:rPr lang="zh-CN" altLang="en-US" sz="2400" dirty="0"/>
              <a:t>：对于大型或复杂的网络，或协作的攻击，如分布式拒绝服务攻击，需要多个检测器之间的协作，这些因素导致了分布式入侵检测系统的诞生和发展。</a:t>
            </a:r>
            <a:endParaRPr lang="en-US" altLang="zh-CN" sz="2400" dirty="0"/>
          </a:p>
          <a:p>
            <a:pPr>
              <a:buClr>
                <a:schemeClr val="accent1"/>
              </a:buClr>
              <a:buFont typeface="Wingdings" pitchFamily="2" charset="2"/>
              <a:buChar char="u"/>
            </a:pPr>
            <a:endParaRPr lang="en-US" altLang="zh-CN" sz="2400" dirty="0"/>
          </a:p>
        </p:txBody>
      </p:sp>
    </p:spTree>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790575" y="290512"/>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入侵检测的发展趋势</a:t>
            </a:r>
          </a:p>
        </p:txBody>
      </p:sp>
      <p:sp>
        <p:nvSpPr>
          <p:cNvPr id="30724" name="Text Box 4"/>
          <p:cNvSpPr txBox="1">
            <a:spLocks noChangeArrowheads="1"/>
          </p:cNvSpPr>
          <p:nvPr/>
        </p:nvSpPr>
        <p:spPr bwMode="auto">
          <a:xfrm>
            <a:off x="403225" y="1803400"/>
            <a:ext cx="8343900" cy="3424238"/>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0000"/>
              </a:lnSpc>
              <a:buClr>
                <a:schemeClr val="accent1"/>
              </a:buClr>
              <a:buFont typeface="Wingdings" pitchFamily="2" charset="2"/>
              <a:buChar char="u"/>
            </a:pPr>
            <a:r>
              <a:rPr lang="zh-CN" altLang="en-US" sz="2400" dirty="0"/>
              <a:t>   </a:t>
            </a:r>
            <a:r>
              <a:rPr lang="zh-CN" altLang="en-US" sz="2800" dirty="0"/>
              <a:t>入侵检测的第一个发展趋势是</a:t>
            </a:r>
            <a:r>
              <a:rPr lang="zh-CN" altLang="en-US" sz="2800" b="1" dirty="0"/>
              <a:t>高性能网络入侵检测技术</a:t>
            </a:r>
            <a:r>
              <a:rPr lang="zh-CN" altLang="en-US" sz="2800" dirty="0"/>
              <a:t>。</a:t>
            </a:r>
            <a:endParaRPr lang="en-US" altLang="zh-CN" sz="2800" dirty="0"/>
          </a:p>
          <a:p>
            <a:pPr>
              <a:lnSpc>
                <a:spcPct val="110000"/>
              </a:lnSpc>
              <a:buClr>
                <a:schemeClr val="accent1"/>
              </a:buClr>
              <a:buFont typeface="Wingdings" pitchFamily="2" charset="2"/>
              <a:buChar char="u"/>
            </a:pPr>
            <a:r>
              <a:rPr lang="zh-CN" altLang="en-US" sz="2800" dirty="0"/>
              <a:t>   入侵检测的第二个发展趋势是</a:t>
            </a:r>
            <a:r>
              <a:rPr lang="zh-CN" altLang="en-US" sz="2800" b="1" dirty="0"/>
              <a:t>入侵检测系统报警信息后处理</a:t>
            </a:r>
            <a:r>
              <a:rPr lang="zh-CN" altLang="en-US" sz="2800" dirty="0"/>
              <a:t>开始成为一个研究热点。</a:t>
            </a:r>
            <a:endParaRPr lang="en-US" altLang="zh-CN" sz="2800" dirty="0"/>
          </a:p>
          <a:p>
            <a:pPr>
              <a:lnSpc>
                <a:spcPct val="110000"/>
              </a:lnSpc>
              <a:buClr>
                <a:schemeClr val="accent1"/>
              </a:buClr>
              <a:buFont typeface="Wingdings" pitchFamily="2" charset="2"/>
              <a:buChar char="u"/>
            </a:pPr>
            <a:r>
              <a:rPr lang="zh-CN" altLang="en-US" sz="2800" dirty="0"/>
              <a:t>   入侵检测的第三个发展趋势是</a:t>
            </a:r>
            <a:r>
              <a:rPr lang="zh-CN" altLang="en-US" sz="2800" b="1" dirty="0"/>
              <a:t>入侵检测系统与其他安全工具联动。</a:t>
            </a:r>
            <a:endParaRPr lang="en-US" altLang="zh-CN" sz="2800" b="1" dirty="0"/>
          </a:p>
          <a:p>
            <a:pPr>
              <a:lnSpc>
                <a:spcPct val="120000"/>
              </a:lnSpc>
              <a:buClr>
                <a:schemeClr val="accent1"/>
              </a:buClr>
              <a:buFont typeface="Wingdings" pitchFamily="2" charset="2"/>
              <a:buChar char="u"/>
            </a:pPr>
            <a:endParaRPr lang="en-US" altLang="zh-CN" sz="2800" b="1" dirty="0"/>
          </a:p>
        </p:txBody>
      </p:sp>
    </p:spTree>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3" name="Text Box 5"/>
          <p:cNvSpPr txBox="1">
            <a:spLocks noChangeArrowheads="1"/>
          </p:cNvSpPr>
          <p:nvPr/>
        </p:nvSpPr>
        <p:spPr bwMode="auto">
          <a:xfrm>
            <a:off x="292100" y="155767"/>
            <a:ext cx="1374775"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400" b="1" dirty="0">
                <a:latin typeface="Times New Roman" pitchFamily="18" charset="0"/>
                <a:ea typeface="宋体" pitchFamily="2" charset="-122"/>
              </a:rPr>
              <a:t>2</a:t>
            </a:r>
          </a:p>
        </p:txBody>
      </p:sp>
      <p:sp>
        <p:nvSpPr>
          <p:cNvPr id="5124" name="Text Box 4"/>
          <p:cNvSpPr txBox="1">
            <a:spLocks noChangeArrowheads="1"/>
          </p:cNvSpPr>
          <p:nvPr/>
        </p:nvSpPr>
        <p:spPr bwMode="auto">
          <a:xfrm>
            <a:off x="1158874" y="232315"/>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典型攻击和防范技术简介</a:t>
            </a:r>
            <a:endParaRPr lang="zh-CN" sz="4400" b="1" dirty="0">
              <a:latin typeface="宋体" pitchFamily="2" charset="-122"/>
              <a:ea typeface="宋体" pitchFamily="2" charset="-122"/>
            </a:endParaRPr>
          </a:p>
        </p:txBody>
      </p:sp>
      <p:sp>
        <p:nvSpPr>
          <p:cNvPr id="5125" name="Rectangle 4"/>
          <p:cNvSpPr txBox="1">
            <a:spLocks noChangeArrowheads="1"/>
          </p:cNvSpPr>
          <p:nvPr/>
        </p:nvSpPr>
        <p:spPr bwMode="auto">
          <a:xfrm>
            <a:off x="457200" y="794640"/>
            <a:ext cx="3251200" cy="420370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800"/>
              </a:spcAft>
              <a:buClr>
                <a:schemeClr val="accent1"/>
              </a:buClr>
              <a:buFont typeface="Wingdings" pitchFamily="2" charset="2"/>
              <a:buChar char="Ø"/>
            </a:pPr>
            <a:r>
              <a:rPr lang="zh-CN" altLang="en-US" sz="2800" dirty="0"/>
              <a:t>社会工程学攻击</a:t>
            </a:r>
            <a:endParaRPr lang="en-US" altLang="zh-CN" sz="2800" dirty="0"/>
          </a:p>
          <a:p>
            <a:pPr>
              <a:lnSpc>
                <a:spcPts val="3200"/>
              </a:lnSpc>
              <a:spcAft>
                <a:spcPts val="800"/>
              </a:spcAft>
              <a:buClr>
                <a:schemeClr val="accent1"/>
              </a:buClr>
              <a:buFont typeface="Wingdings" pitchFamily="2" charset="2"/>
              <a:buChar char="Ø"/>
            </a:pPr>
            <a:r>
              <a:rPr lang="zh-CN" altLang="en-US" sz="2800" dirty="0"/>
              <a:t>物理攻击与防范</a:t>
            </a:r>
            <a:endParaRPr lang="en-US" altLang="zh-CN" sz="2800" dirty="0"/>
          </a:p>
          <a:p>
            <a:pPr>
              <a:lnSpc>
                <a:spcPts val="3200"/>
              </a:lnSpc>
              <a:spcAft>
                <a:spcPts val="800"/>
              </a:spcAft>
              <a:buClr>
                <a:schemeClr val="accent1"/>
              </a:buClr>
              <a:buFont typeface="Wingdings" pitchFamily="2" charset="2"/>
              <a:buChar char="Ø"/>
            </a:pPr>
            <a:r>
              <a:rPr lang="zh-CN" altLang="en-US" sz="2800" dirty="0"/>
              <a:t>暴力攻击</a:t>
            </a:r>
            <a:endParaRPr lang="en-US" altLang="zh-CN" sz="2800" dirty="0"/>
          </a:p>
          <a:p>
            <a:pPr>
              <a:lnSpc>
                <a:spcPts val="3200"/>
              </a:lnSpc>
              <a:spcAft>
                <a:spcPts val="800"/>
              </a:spcAft>
              <a:buClr>
                <a:schemeClr val="accent1"/>
              </a:buClr>
              <a:buFont typeface="Wingdings" pitchFamily="2" charset="2"/>
              <a:buChar char="Ø"/>
            </a:pPr>
            <a:r>
              <a:rPr lang="zh-CN" altLang="en-US" sz="2800" dirty="0"/>
              <a:t>缓冲区溢出攻击</a:t>
            </a:r>
            <a:endParaRPr lang="en-US" altLang="zh-CN" sz="2800" dirty="0"/>
          </a:p>
        </p:txBody>
      </p:sp>
      <p:sp>
        <p:nvSpPr>
          <p:cNvPr id="5126" name="Rectangle 4"/>
          <p:cNvSpPr txBox="1">
            <a:spLocks noChangeArrowheads="1"/>
          </p:cNvSpPr>
          <p:nvPr/>
        </p:nvSpPr>
        <p:spPr bwMode="auto">
          <a:xfrm>
            <a:off x="4191000" y="1384300"/>
            <a:ext cx="4318000" cy="420370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800"/>
              </a:spcAft>
              <a:buClr>
                <a:schemeClr val="accent1"/>
              </a:buClr>
              <a:buFont typeface="Wingdings" pitchFamily="2" charset="2"/>
              <a:buChar char="Ø"/>
            </a:pPr>
            <a:r>
              <a:rPr lang="zh-CN" altLang="en-US" sz="2800" dirty="0"/>
              <a:t>拒绝服务攻击</a:t>
            </a:r>
            <a:r>
              <a:rPr lang="zh-CN" altLang="en-US" sz="2800" dirty="0">
                <a:latin typeface="Times New Roman" pitchFamily="18" charset="0"/>
              </a:rPr>
              <a:t>（</a:t>
            </a:r>
            <a:r>
              <a:rPr lang="en-US" altLang="zh-CN" sz="2800" dirty="0" err="1">
                <a:latin typeface="Times New Roman" pitchFamily="18" charset="0"/>
              </a:rPr>
              <a:t>DoS</a:t>
            </a:r>
            <a:r>
              <a:rPr lang="zh-CN" altLang="en-US" sz="2800" dirty="0">
                <a:latin typeface="Times New Roman" pitchFamily="18" charset="0"/>
              </a:rPr>
              <a:t>）</a:t>
            </a:r>
            <a:endParaRPr lang="en-US" altLang="zh-CN" sz="2800" dirty="0">
              <a:latin typeface="Times New Roman" pitchFamily="18" charset="0"/>
            </a:endParaRPr>
          </a:p>
          <a:p>
            <a:pPr>
              <a:lnSpc>
                <a:spcPts val="3200"/>
              </a:lnSpc>
              <a:spcAft>
                <a:spcPts val="800"/>
              </a:spcAft>
              <a:buClr>
                <a:schemeClr val="accent1"/>
              </a:buClr>
              <a:buFont typeface="Wingdings" pitchFamily="2" charset="2"/>
              <a:buChar char="Ø"/>
            </a:pPr>
            <a:r>
              <a:rPr lang="zh-CN" altLang="en-US" sz="2800" dirty="0"/>
              <a:t>分布式拒绝服务攻击</a:t>
            </a:r>
            <a:r>
              <a:rPr lang="zh-CN" altLang="en-US" sz="2800" dirty="0">
                <a:latin typeface="Times New Roman" pitchFamily="18" charset="0"/>
              </a:rPr>
              <a:t>（</a:t>
            </a:r>
            <a:r>
              <a:rPr lang="en-US" altLang="zh-CN" sz="2800" dirty="0">
                <a:latin typeface="Times New Roman" pitchFamily="18" charset="0"/>
              </a:rPr>
              <a:t>DDoS</a:t>
            </a:r>
            <a:r>
              <a:rPr lang="zh-CN" altLang="en-US" sz="2800" dirty="0">
                <a:latin typeface="Times New Roman" pitchFamily="18" charset="0"/>
              </a:rPr>
              <a:t>）</a:t>
            </a:r>
            <a:endParaRPr lang="en-US" altLang="zh-CN" sz="2800" dirty="0">
              <a:latin typeface="Times New Roman" pitchFamily="18" charset="0"/>
            </a:endParaRPr>
          </a:p>
          <a:p>
            <a:pPr>
              <a:lnSpc>
                <a:spcPts val="3200"/>
              </a:lnSpc>
              <a:spcAft>
                <a:spcPts val="800"/>
              </a:spcAft>
              <a:buClr>
                <a:schemeClr val="accent1"/>
              </a:buClr>
              <a:buFont typeface="Wingdings" pitchFamily="2" charset="2"/>
              <a:buChar char="Ø"/>
            </a:pPr>
            <a:r>
              <a:rPr lang="zh-CN" altLang="en-US" sz="2800" dirty="0"/>
              <a:t>分布式反弹拒绝服务攻击（</a:t>
            </a:r>
            <a:r>
              <a:rPr lang="en-US" altLang="zh-CN" sz="2800" dirty="0" err="1">
                <a:latin typeface="Times New Roman" pitchFamily="18" charset="0"/>
              </a:rPr>
              <a:t>DRDoS</a:t>
            </a:r>
            <a:r>
              <a:rPr lang="zh-CN" altLang="en-US" sz="2800" dirty="0">
                <a:latin typeface="Times New Roman" pitchFamily="18" charset="0"/>
              </a:rPr>
              <a:t>）</a:t>
            </a:r>
            <a:endParaRPr lang="en-US" altLang="zh-CN" sz="2800" dirty="0">
              <a:latin typeface="Times New Roman" pitchFamily="18" charset="0"/>
            </a:endParaRPr>
          </a:p>
          <a:p>
            <a:pPr>
              <a:lnSpc>
                <a:spcPts val="3200"/>
              </a:lnSpc>
              <a:spcAft>
                <a:spcPts val="800"/>
              </a:spcAft>
              <a:buClr>
                <a:schemeClr val="accent1"/>
              </a:buClr>
              <a:buFont typeface="Wingdings" pitchFamily="2" charset="2"/>
              <a:buChar char="Ø"/>
            </a:pPr>
            <a:r>
              <a:rPr lang="zh-CN" altLang="en-US" sz="2800" dirty="0"/>
              <a:t>拒绝服务攻击的防范</a:t>
            </a:r>
          </a:p>
          <a:p>
            <a:pPr>
              <a:lnSpc>
                <a:spcPts val="3200"/>
              </a:lnSpc>
              <a:spcAft>
                <a:spcPts val="800"/>
              </a:spcAft>
              <a:buClr>
                <a:schemeClr val="accent1"/>
              </a:buClr>
              <a:buFont typeface="Wingdings" pitchFamily="2" charset="2"/>
              <a:buChar char="Ø"/>
            </a:pPr>
            <a:r>
              <a:rPr lang="en-US" altLang="zh-CN" sz="2800" dirty="0"/>
              <a:t>APT</a:t>
            </a:r>
            <a:r>
              <a:rPr lang="zh-CN" altLang="en-US" sz="2800" dirty="0"/>
              <a:t>攻击</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4"/>
          <p:cNvSpPr txBox="1">
            <a:spLocks noChangeArrowheads="1"/>
          </p:cNvSpPr>
          <p:nvPr/>
        </p:nvSpPr>
        <p:spPr bwMode="auto">
          <a:xfrm>
            <a:off x="777875" y="214313"/>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社会工程学攻击</a:t>
            </a:r>
          </a:p>
        </p:txBody>
      </p:sp>
      <p:sp>
        <p:nvSpPr>
          <p:cNvPr id="6148" name="Text Box 4"/>
          <p:cNvSpPr txBox="1">
            <a:spLocks noChangeArrowheads="1"/>
          </p:cNvSpPr>
          <p:nvPr/>
        </p:nvSpPr>
        <p:spPr bwMode="auto">
          <a:xfrm>
            <a:off x="0" y="1130300"/>
            <a:ext cx="8978900" cy="489429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0000"/>
              </a:lnSpc>
              <a:buClr>
                <a:schemeClr val="accent1"/>
              </a:buClr>
              <a:buFont typeface="Wingdings" pitchFamily="2" charset="2"/>
              <a:buChar char="u"/>
            </a:pPr>
            <a:r>
              <a:rPr lang="zh-CN" altLang="en-US" sz="2400" dirty="0"/>
              <a:t>   社交工程是使用</a:t>
            </a:r>
            <a:r>
              <a:rPr lang="zh-CN" altLang="en-US" sz="2400" b="1" dirty="0"/>
              <a:t>计谋和假情报</a:t>
            </a:r>
            <a:r>
              <a:rPr lang="zh-CN" altLang="en-US" sz="2400" dirty="0"/>
              <a:t>去获得密码和其他敏感信息的科学。</a:t>
            </a:r>
            <a:endParaRPr lang="en-US" altLang="zh-CN" sz="2400" dirty="0"/>
          </a:p>
          <a:p>
            <a:pPr>
              <a:lnSpc>
                <a:spcPct val="120000"/>
              </a:lnSpc>
              <a:buClr>
                <a:schemeClr val="accent1"/>
              </a:buClr>
              <a:buFont typeface="Wingdings" pitchFamily="2" charset="2"/>
              <a:buChar char="u"/>
            </a:pPr>
            <a:r>
              <a:rPr lang="zh-CN" altLang="en-US" sz="2400" dirty="0"/>
              <a:t>   研究一个站点的策略其中之一就是尽可能多的了解这个组织的个体，因此黑客不断试图寻找更加精妙的方法从他们希望渗透的组织那里获得信息。</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打电话请求密码</a:t>
            </a:r>
            <a:r>
              <a:rPr lang="zh-CN" altLang="en-US" sz="2400" dirty="0"/>
              <a:t>：</a:t>
            </a:r>
            <a:r>
              <a:rPr lang="zh-CN" altLang="zh-CN" sz="2400" dirty="0"/>
              <a:t>在社会工程中那些黑客冒充失去密码的合法雇员，经常通过这种简单的方法重新获得密码。</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伪造</a:t>
            </a:r>
            <a:r>
              <a:rPr lang="en-US" altLang="zh-CN" sz="2400" b="1" dirty="0">
                <a:latin typeface="Times New Roman" pitchFamily="18" charset="0"/>
              </a:rPr>
              <a:t>EMAIL</a:t>
            </a:r>
            <a:r>
              <a:rPr lang="zh-CN" altLang="en-US" sz="2400" dirty="0"/>
              <a:t>：</a:t>
            </a:r>
            <a:r>
              <a:rPr lang="zh-CN" altLang="zh-CN" sz="2400" dirty="0"/>
              <a:t>使用</a:t>
            </a:r>
            <a:r>
              <a:rPr lang="en-US" altLang="zh-CN" sz="2400" dirty="0">
                <a:latin typeface="Times New Roman" pitchFamily="18" charset="0"/>
              </a:rPr>
              <a:t>Telnet</a:t>
            </a:r>
            <a:r>
              <a:rPr lang="zh-CN" altLang="zh-CN" sz="2400" dirty="0"/>
              <a:t>，一个黑客可以截取任何一个身份证发送</a:t>
            </a:r>
            <a:r>
              <a:rPr lang="en-US" altLang="zh-CN" sz="2400" dirty="0">
                <a:latin typeface="Times New Roman" pitchFamily="18" charset="0"/>
              </a:rPr>
              <a:t>Email</a:t>
            </a:r>
            <a:r>
              <a:rPr lang="zh-CN" altLang="zh-CN" sz="2400" dirty="0"/>
              <a:t>的全部信息，这样的</a:t>
            </a:r>
            <a:r>
              <a:rPr lang="en-US" altLang="zh-CN" sz="2400" dirty="0">
                <a:latin typeface="Times New Roman" pitchFamily="18" charset="0"/>
              </a:rPr>
              <a:t>Email</a:t>
            </a:r>
            <a:r>
              <a:rPr lang="zh-CN" altLang="zh-CN" sz="2400" dirty="0"/>
              <a:t>消息是真的，因为它发自于一个合法的用户。</a:t>
            </a:r>
            <a:endParaRPr lang="en-US" altLang="zh-CN" sz="2400" dirty="0"/>
          </a:p>
          <a:p>
            <a:pPr>
              <a:buClr>
                <a:schemeClr val="accent1"/>
              </a:buClr>
              <a:buFont typeface="Wingdings" pitchFamily="2" charset="2"/>
              <a:buChar char="u"/>
            </a:pPr>
            <a:endParaRPr lang="en-US" altLang="zh-CN" sz="2400" dirty="0"/>
          </a:p>
        </p:txBody>
      </p:sp>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890587" y="301626"/>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物理攻击与防范</a:t>
            </a:r>
          </a:p>
        </p:txBody>
      </p:sp>
      <p:sp>
        <p:nvSpPr>
          <p:cNvPr id="7172" name="Text Box 4"/>
          <p:cNvSpPr txBox="1">
            <a:spLocks noChangeArrowheads="1"/>
          </p:cNvSpPr>
          <p:nvPr/>
        </p:nvSpPr>
        <p:spPr bwMode="auto">
          <a:xfrm>
            <a:off x="215900" y="1701800"/>
            <a:ext cx="8559800" cy="3195363"/>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0000"/>
              </a:lnSpc>
              <a:buClr>
                <a:schemeClr val="accent1"/>
              </a:buClr>
              <a:buFont typeface="Wingdings" pitchFamily="2" charset="2"/>
              <a:buChar char="u"/>
            </a:pPr>
            <a:r>
              <a:rPr lang="zh-CN" altLang="en-US" sz="2400" dirty="0"/>
              <a:t>  物理安全是保护一些比较重要的设备不被接触。</a:t>
            </a:r>
            <a:endParaRPr lang="en-US" altLang="zh-CN" sz="2400" dirty="0"/>
          </a:p>
          <a:p>
            <a:pPr>
              <a:lnSpc>
                <a:spcPct val="120000"/>
              </a:lnSpc>
              <a:buClr>
                <a:schemeClr val="accent1"/>
              </a:buClr>
              <a:buFont typeface="Wingdings" pitchFamily="2" charset="2"/>
              <a:buChar char="u"/>
            </a:pPr>
            <a:r>
              <a:rPr lang="zh-CN" altLang="en-US" sz="2400" dirty="0"/>
              <a:t>  物理安全比较难防，因为攻击往往来自能够接触到物理设备的用户。</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获取管理员密码</a:t>
            </a:r>
            <a:r>
              <a:rPr lang="zh-CN" altLang="en-US" sz="2400" dirty="0"/>
              <a:t>：只要可以侵入某个系统，获取管理员或者超级用户的密码是可能的。</a:t>
            </a:r>
            <a:endParaRPr lang="en-US" altLang="zh-CN" sz="2400" dirty="0"/>
          </a:p>
          <a:p>
            <a:pPr>
              <a:lnSpc>
                <a:spcPct val="120000"/>
              </a:lnSpc>
              <a:buClr>
                <a:schemeClr val="accent1"/>
              </a:buClr>
              <a:buFont typeface="Wingdings" pitchFamily="2" charset="2"/>
              <a:buChar char="u"/>
            </a:pPr>
            <a:r>
              <a:rPr lang="zh-CN" altLang="en-US" sz="2400" dirty="0"/>
              <a:t>  </a:t>
            </a:r>
            <a:r>
              <a:rPr lang="zh-CN" altLang="en-US" sz="2400" b="1" dirty="0"/>
              <a:t>权限提升</a:t>
            </a:r>
            <a:r>
              <a:rPr lang="zh-CN" altLang="en-US" sz="2400" dirty="0"/>
              <a:t>：只要物理上接触了某计算机系统，就可以马上获得该系统超级用户的权限。</a:t>
            </a:r>
            <a:endParaRPr lang="en-US" altLang="zh-CN" sz="2400" dirty="0"/>
          </a:p>
        </p:txBody>
      </p:sp>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854074" y="290513"/>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暴力攻击</a:t>
            </a:r>
          </a:p>
        </p:txBody>
      </p:sp>
      <p:sp>
        <p:nvSpPr>
          <p:cNvPr id="8196" name="Text Box 4"/>
          <p:cNvSpPr txBox="1">
            <a:spLocks noChangeArrowheads="1"/>
          </p:cNvSpPr>
          <p:nvPr/>
        </p:nvSpPr>
        <p:spPr bwMode="auto">
          <a:xfrm>
            <a:off x="238125" y="1489075"/>
            <a:ext cx="8442325" cy="403542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0000"/>
              </a:lnSpc>
              <a:buClr>
                <a:schemeClr val="accent1"/>
              </a:buClr>
              <a:buFont typeface="Wingdings" pitchFamily="2" charset="2"/>
              <a:buChar char="u"/>
            </a:pPr>
            <a:r>
              <a:rPr lang="zh-CN" altLang="en-US" sz="2400" dirty="0"/>
              <a:t>  </a:t>
            </a:r>
            <a:r>
              <a:rPr lang="zh-CN" altLang="en-US" sz="2400" b="1" dirty="0"/>
              <a:t>暴力攻击</a:t>
            </a:r>
            <a:r>
              <a:rPr lang="zh-CN" altLang="en-US" sz="2400" dirty="0"/>
              <a:t>的一个具体例子是，一个黑客试图使用计算机和信息去破解一个密码。</a:t>
            </a:r>
            <a:endParaRPr lang="en-US" altLang="zh-CN" sz="2400" dirty="0"/>
          </a:p>
          <a:p>
            <a:pPr>
              <a:lnSpc>
                <a:spcPct val="120000"/>
              </a:lnSpc>
              <a:buClr>
                <a:schemeClr val="accent1"/>
              </a:buClr>
              <a:buFont typeface="Wingdings" pitchFamily="2" charset="2"/>
              <a:buChar char="u"/>
            </a:pPr>
            <a:r>
              <a:rPr lang="zh-CN" altLang="en-US" sz="2400" dirty="0"/>
              <a:t>  一个黑客需要破解</a:t>
            </a:r>
            <a:r>
              <a:rPr lang="en-US" altLang="zh-CN" sz="2400" dirty="0"/>
              <a:t>—</a:t>
            </a:r>
            <a:r>
              <a:rPr lang="zh-CN" altLang="en-US" sz="2400" dirty="0"/>
              <a:t>段单一的被用非对称密钥加密的信息，为了破解这种算法，一个黑客需要求助于非常精密复杂的方法，它使用</a:t>
            </a:r>
            <a:r>
              <a:rPr lang="en-US" altLang="zh-CN" sz="2400" dirty="0">
                <a:latin typeface="Times New Roman" pitchFamily="18" charset="0"/>
              </a:rPr>
              <a:t>120</a:t>
            </a:r>
            <a:r>
              <a:rPr lang="zh-CN" altLang="en-US" sz="2400" dirty="0"/>
              <a:t>个工作站，两个超级计算机利用从三个主要的研究中心获得的信息，即使拥有这种配备，它也将花掉八天的时间去破解加密算法，实际上破解加密过程八天已是非常短暂的时间了。</a:t>
            </a:r>
            <a:endParaRPr lang="en-US" altLang="zh-CN" sz="2400" dirty="0"/>
          </a:p>
          <a:p>
            <a:pPr>
              <a:lnSpc>
                <a:spcPct val="120000"/>
              </a:lnSpc>
              <a:buClr>
                <a:schemeClr val="accent1"/>
              </a:buClr>
              <a:buFont typeface="Wingdings" pitchFamily="2" charset="2"/>
              <a:buChar char="u"/>
            </a:pPr>
            <a:r>
              <a:rPr lang="zh-CN" altLang="en-US" sz="2400" dirty="0"/>
              <a:t>  字典攻击是最常见的一种暴力攻击。</a:t>
            </a:r>
            <a:endParaRPr lang="en-US" altLang="zh-CN" sz="2400" dirty="0"/>
          </a:p>
        </p:txBody>
      </p:sp>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762000" y="166687"/>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缓冲区溢出攻击</a:t>
            </a:r>
          </a:p>
        </p:txBody>
      </p:sp>
      <p:sp>
        <p:nvSpPr>
          <p:cNvPr id="9220" name="Text Box 4"/>
          <p:cNvSpPr txBox="1">
            <a:spLocks noChangeArrowheads="1"/>
          </p:cNvSpPr>
          <p:nvPr/>
        </p:nvSpPr>
        <p:spPr bwMode="auto">
          <a:xfrm>
            <a:off x="0" y="1079500"/>
            <a:ext cx="8975725" cy="518975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zh-CN" altLang="en-US" sz="2400" dirty="0"/>
              <a:t>   当目标操作系统收到了超过了它的最大能接收的信息量的时候，将发生缓冲区溢出。这些多余的数据将使程序的缓冲区溢出，然后覆盖了实际的程序数据，</a:t>
            </a:r>
            <a:r>
              <a:rPr lang="zh-CN" altLang="en-US" sz="2400" b="1" dirty="0"/>
              <a:t>缓冲区溢出</a:t>
            </a:r>
            <a:r>
              <a:rPr lang="zh-CN" altLang="en-US" sz="2400" dirty="0"/>
              <a:t>使目标系统的程序被修改，经过这种修改的结果使在系统上产生一个后门。</a:t>
            </a:r>
            <a:endParaRPr lang="en-US" altLang="zh-CN" sz="2400" dirty="0"/>
          </a:p>
          <a:p>
            <a:pPr>
              <a:lnSpc>
                <a:spcPct val="115000"/>
              </a:lnSpc>
              <a:buClr>
                <a:schemeClr val="accent1"/>
              </a:buClr>
              <a:buFont typeface="Wingdings" pitchFamily="2" charset="2"/>
              <a:buChar char="u"/>
            </a:pPr>
            <a:r>
              <a:rPr lang="en-US" altLang="zh-CN" sz="2400" dirty="0">
                <a:latin typeface="Times New Roman" pitchFamily="18" charset="0"/>
              </a:rPr>
              <a:t>    </a:t>
            </a:r>
            <a:r>
              <a:rPr lang="en-US" altLang="zh-CN" sz="2400" b="1" dirty="0">
                <a:latin typeface="Times New Roman" pitchFamily="18" charset="0"/>
              </a:rPr>
              <a:t>RPC</a:t>
            </a:r>
            <a:r>
              <a:rPr lang="zh-CN" altLang="en-US" sz="2400" b="1" dirty="0">
                <a:latin typeface="Times New Roman" pitchFamily="18" charset="0"/>
              </a:rPr>
              <a:t>漏洞</a:t>
            </a:r>
            <a:r>
              <a:rPr lang="zh-CN" altLang="en-US" sz="2400" b="1" dirty="0"/>
              <a:t>溢出</a:t>
            </a:r>
            <a:r>
              <a:rPr lang="zh-CN" altLang="en-US" sz="2400" dirty="0"/>
              <a:t>：</a:t>
            </a:r>
            <a:r>
              <a:rPr lang="zh-CN" altLang="zh-CN" sz="2400" dirty="0"/>
              <a:t>远程过程调用</a:t>
            </a:r>
            <a:r>
              <a:rPr lang="en-US" altLang="zh-CN" sz="2400" dirty="0">
                <a:latin typeface="Times New Roman" pitchFamily="18" charset="0"/>
              </a:rPr>
              <a:t>RPC</a:t>
            </a:r>
            <a:r>
              <a:rPr lang="zh-CN" altLang="zh-CN" sz="2400" dirty="0">
                <a:latin typeface="Times New Roman" pitchFamily="18" charset="0"/>
              </a:rPr>
              <a:t>（</a:t>
            </a:r>
            <a:r>
              <a:rPr lang="en-US" altLang="zh-CN" sz="2400" dirty="0">
                <a:latin typeface="Times New Roman" pitchFamily="18" charset="0"/>
              </a:rPr>
              <a:t>Remote Procedure Call</a:t>
            </a:r>
            <a:r>
              <a:rPr lang="zh-CN" altLang="zh-CN" sz="2400" dirty="0">
                <a:latin typeface="Times New Roman" pitchFamily="18" charset="0"/>
              </a:rPr>
              <a:t>），</a:t>
            </a:r>
            <a:r>
              <a:rPr lang="zh-CN" altLang="zh-CN" sz="2400" dirty="0"/>
              <a:t>是操作系统的一种消息传递功能，允许应用程序呼叫网络上的计算机。</a:t>
            </a:r>
            <a:endParaRPr lang="en-US" altLang="zh-CN" sz="2400" dirty="0"/>
          </a:p>
          <a:p>
            <a:pPr>
              <a:lnSpc>
                <a:spcPct val="115000"/>
              </a:lnSpc>
              <a:buClr>
                <a:schemeClr val="accent1"/>
              </a:buClr>
              <a:buFont typeface="Wingdings" pitchFamily="2" charset="2"/>
              <a:buChar char="u"/>
            </a:pPr>
            <a:r>
              <a:rPr lang="zh-CN" altLang="en-US" sz="2400" dirty="0"/>
              <a:t>   </a:t>
            </a:r>
            <a:r>
              <a:rPr lang="zh-CN" altLang="en-US" sz="2400" b="1" dirty="0"/>
              <a:t>利用</a:t>
            </a:r>
            <a:r>
              <a:rPr lang="en-US" altLang="zh-CN" sz="2400" b="1" dirty="0">
                <a:latin typeface="Times New Roman" pitchFamily="18" charset="0"/>
              </a:rPr>
              <a:t>IIS</a:t>
            </a:r>
            <a:r>
              <a:rPr lang="zh-CN" altLang="en-US" sz="2400" b="1" dirty="0"/>
              <a:t>溢出进行攻击</a:t>
            </a:r>
            <a:r>
              <a:rPr lang="zh-CN" altLang="en-US" sz="2400" dirty="0"/>
              <a:t>：</a:t>
            </a:r>
            <a:r>
              <a:rPr lang="en-US" altLang="zh-CN" sz="2400" dirty="0">
                <a:latin typeface="Times New Roman" pitchFamily="18" charset="0"/>
              </a:rPr>
              <a:t>IIS</a:t>
            </a:r>
            <a:r>
              <a:rPr lang="zh-CN" altLang="en-US" sz="2400" dirty="0"/>
              <a:t>除了存在漏洞外，还可能溢出。利用</a:t>
            </a:r>
            <a:r>
              <a:rPr lang="en-US" altLang="zh-CN" sz="2400" dirty="0">
                <a:latin typeface="Times New Roman" pitchFamily="18" charset="0"/>
              </a:rPr>
              <a:t>IIS</a:t>
            </a:r>
            <a:r>
              <a:rPr lang="zh-CN" altLang="en-US" sz="2400" dirty="0"/>
              <a:t>溢出在对方的计算机开放一个端口，再利用工具软件连接到该端口，就可以入侵对方计算机。</a:t>
            </a:r>
            <a:endParaRPr lang="en-US" altLang="zh-CN" sz="2400" dirty="0"/>
          </a:p>
          <a:p>
            <a:pPr>
              <a:lnSpc>
                <a:spcPct val="115000"/>
              </a:lnSpc>
              <a:buClr>
                <a:schemeClr val="accent1"/>
              </a:buClr>
              <a:buFont typeface="Wingdings" pitchFamily="2" charset="2"/>
              <a:buChar char="u"/>
            </a:pPr>
            <a:r>
              <a:rPr lang="en-US" altLang="zh-CN" sz="2400" dirty="0">
                <a:solidFill>
                  <a:srgbClr val="FF0000"/>
                </a:solidFill>
              </a:rPr>
              <a:t>https://www.bilibili.com/video/av87803887</a:t>
            </a:r>
          </a:p>
        </p:txBody>
      </p:sp>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841375" y="214313"/>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拒绝服务攻击（</a:t>
            </a:r>
            <a:r>
              <a:rPr lang="en-US" altLang="zh-CN" sz="4000" dirty="0" err="1">
                <a:latin typeface="Times New Roman" pitchFamily="18" charset="0"/>
              </a:rPr>
              <a:t>DoS</a:t>
            </a:r>
            <a:r>
              <a:rPr lang="zh-CN" altLang="en-US" sz="4000" dirty="0"/>
              <a:t>）</a:t>
            </a:r>
          </a:p>
        </p:txBody>
      </p:sp>
      <p:sp>
        <p:nvSpPr>
          <p:cNvPr id="10244" name="Text Box 4"/>
          <p:cNvSpPr txBox="1">
            <a:spLocks noChangeArrowheads="1"/>
          </p:cNvSpPr>
          <p:nvPr/>
        </p:nvSpPr>
        <p:spPr bwMode="auto">
          <a:xfrm>
            <a:off x="0" y="1181100"/>
            <a:ext cx="9144000" cy="510222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zh-CN" altLang="en-US" sz="2400" dirty="0"/>
              <a:t>    拒绝服务攻击的简称是：</a:t>
            </a:r>
            <a:r>
              <a:rPr lang="en-US" altLang="zh-CN" sz="2400" dirty="0" err="1">
                <a:latin typeface="Times New Roman" pitchFamily="18" charset="0"/>
              </a:rPr>
              <a:t>DoS</a:t>
            </a:r>
            <a:r>
              <a:rPr lang="zh-CN" altLang="en-US" sz="2400" dirty="0">
                <a:latin typeface="Times New Roman" pitchFamily="18" charset="0"/>
              </a:rPr>
              <a:t>（</a:t>
            </a:r>
            <a:r>
              <a:rPr lang="en-US" altLang="zh-CN" sz="2400" dirty="0">
                <a:latin typeface="Times New Roman" pitchFamily="18" charset="0"/>
              </a:rPr>
              <a:t>Denial of Service</a:t>
            </a:r>
            <a:r>
              <a:rPr lang="zh-CN" altLang="en-US" sz="2400" dirty="0">
                <a:latin typeface="Times New Roman" pitchFamily="18" charset="0"/>
              </a:rPr>
              <a:t>）</a:t>
            </a:r>
            <a:r>
              <a:rPr lang="zh-CN" altLang="en-US" sz="2400" dirty="0"/>
              <a:t>攻击，凡是造成目标计算机拒绝提供服务的攻击都称为</a:t>
            </a:r>
            <a:r>
              <a:rPr lang="en-US" altLang="zh-CN" sz="2400" dirty="0" err="1">
                <a:latin typeface="Times New Roman" pitchFamily="18" charset="0"/>
              </a:rPr>
              <a:t>DoS</a:t>
            </a:r>
            <a:r>
              <a:rPr lang="zh-CN" altLang="en-US" sz="2400" dirty="0"/>
              <a:t>攻击，其目的是使目标计算机或网络无法提供正常的服务。</a:t>
            </a:r>
            <a:endParaRPr lang="en-US" altLang="zh-CN" sz="2400" dirty="0"/>
          </a:p>
          <a:p>
            <a:pPr>
              <a:lnSpc>
                <a:spcPct val="125000"/>
              </a:lnSpc>
              <a:buClr>
                <a:schemeClr val="accent1"/>
              </a:buClr>
              <a:buFont typeface="Wingdings" pitchFamily="2" charset="2"/>
              <a:buChar char="u"/>
            </a:pPr>
            <a:r>
              <a:rPr lang="zh-CN" altLang="en-US" sz="2400" dirty="0"/>
              <a:t>    最常见的</a:t>
            </a:r>
            <a:r>
              <a:rPr lang="en-US" altLang="zh-CN" sz="2400" dirty="0" err="1">
                <a:latin typeface="Times New Roman" pitchFamily="18" charset="0"/>
              </a:rPr>
              <a:t>DoS</a:t>
            </a:r>
            <a:r>
              <a:rPr lang="zh-CN" altLang="en-US" sz="2400" dirty="0"/>
              <a:t>攻击是：</a:t>
            </a:r>
            <a:r>
              <a:rPr lang="zh-CN" altLang="en-US" sz="2400" b="1" dirty="0"/>
              <a:t>计算机网络带宽攻击和连通性攻击</a:t>
            </a:r>
            <a:r>
              <a:rPr lang="zh-CN" altLang="en-US" sz="2400" dirty="0"/>
              <a:t>。</a:t>
            </a:r>
            <a:endParaRPr lang="en-US" altLang="zh-CN" sz="2400" dirty="0"/>
          </a:p>
          <a:p>
            <a:pPr>
              <a:lnSpc>
                <a:spcPct val="125000"/>
              </a:lnSpc>
              <a:buClr>
                <a:schemeClr val="accent1"/>
              </a:buClr>
              <a:buFont typeface="Wingdings" pitchFamily="2" charset="2"/>
              <a:buChar char="l"/>
            </a:pPr>
            <a:r>
              <a:rPr lang="zh-CN" altLang="en-US" sz="2400" dirty="0"/>
              <a:t>    </a:t>
            </a:r>
            <a:r>
              <a:rPr lang="zh-CN" altLang="en-US" sz="2400" b="1" dirty="0"/>
              <a:t>带宽攻击</a:t>
            </a:r>
            <a:r>
              <a:rPr lang="zh-CN" altLang="en-US" sz="2400" dirty="0"/>
              <a:t>是以极大的通信量冲击网络，使网络所有可用的带宽都被消耗掉，最后导致合法用户的请求无法通过。</a:t>
            </a:r>
            <a:endParaRPr lang="en-US" altLang="zh-CN" sz="2400" dirty="0"/>
          </a:p>
          <a:p>
            <a:pPr>
              <a:lnSpc>
                <a:spcPct val="125000"/>
              </a:lnSpc>
              <a:buClr>
                <a:schemeClr val="accent1"/>
              </a:buClr>
              <a:buFont typeface="Wingdings" pitchFamily="2" charset="2"/>
              <a:buChar char="l"/>
            </a:pPr>
            <a:r>
              <a:rPr lang="zh-CN" altLang="en-US" sz="2400" dirty="0"/>
              <a:t>    </a:t>
            </a:r>
            <a:r>
              <a:rPr lang="zh-CN" altLang="en-US" sz="2400" b="1" dirty="0"/>
              <a:t>连通性攻击</a:t>
            </a:r>
            <a:r>
              <a:rPr lang="zh-CN" altLang="en-US" sz="2400" dirty="0"/>
              <a:t>指用大量的连接请求冲击计算机，最终导致计算机无法再处理合法用户的请求。</a:t>
            </a:r>
            <a:endParaRPr lang="en-US" altLang="zh-CN" sz="2400" dirty="0"/>
          </a:p>
          <a:p>
            <a:pPr>
              <a:lnSpc>
                <a:spcPct val="125000"/>
              </a:lnSpc>
              <a:buClr>
                <a:schemeClr val="accent1"/>
              </a:buClr>
              <a:buFont typeface="Wingdings" pitchFamily="2" charset="2"/>
              <a:buChar char="u"/>
            </a:pPr>
            <a:r>
              <a:rPr lang="zh-CN" altLang="en-US" sz="2400" dirty="0"/>
              <a:t>    </a:t>
            </a:r>
            <a:r>
              <a:rPr lang="zh-CN" altLang="zh-CN" sz="2400" dirty="0"/>
              <a:t>比较著名的拒绝服务攻击包括</a:t>
            </a:r>
            <a:r>
              <a:rPr lang="en-US" altLang="zh-CN" sz="2400" dirty="0"/>
              <a:t>:</a:t>
            </a:r>
            <a:r>
              <a:rPr lang="en-US" altLang="zh-CN" sz="2400" dirty="0">
                <a:latin typeface="Times New Roman" pitchFamily="18" charset="0"/>
              </a:rPr>
              <a:t> </a:t>
            </a:r>
            <a:r>
              <a:rPr lang="en-US" altLang="zh-CN" sz="2400" b="1" dirty="0">
                <a:latin typeface="Times New Roman" pitchFamily="18" charset="0"/>
              </a:rPr>
              <a:t>SYN</a:t>
            </a:r>
            <a:r>
              <a:rPr lang="zh-CN" altLang="zh-CN" sz="2400" b="1" dirty="0"/>
              <a:t>风暴、</a:t>
            </a:r>
            <a:r>
              <a:rPr lang="en-US" altLang="zh-CN" sz="2400" b="1" dirty="0">
                <a:latin typeface="Times New Roman" pitchFamily="18" charset="0"/>
              </a:rPr>
              <a:t>Smurf</a:t>
            </a:r>
            <a:r>
              <a:rPr lang="zh-CN" altLang="zh-CN" sz="2400" b="1" dirty="0"/>
              <a:t>攻击和利用处理程序错误进行攻击。</a:t>
            </a:r>
          </a:p>
          <a:p>
            <a:pPr>
              <a:lnSpc>
                <a:spcPct val="120000"/>
              </a:lnSpc>
              <a:buClr>
                <a:schemeClr val="accent1"/>
              </a:buClr>
              <a:buFont typeface="Wingdings" pitchFamily="2" charset="2"/>
              <a:buChar char="l"/>
            </a:pPr>
            <a:endParaRPr lang="en-US" altLang="zh-CN" sz="2400" b="1" dirty="0"/>
          </a:p>
        </p:txBody>
      </p:sp>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Text Box 4"/>
          <p:cNvSpPr txBox="1">
            <a:spLocks noChangeArrowheads="1"/>
          </p:cNvSpPr>
          <p:nvPr/>
        </p:nvSpPr>
        <p:spPr bwMode="auto">
          <a:xfrm>
            <a:off x="882650" y="23495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分布式拒绝服务攻击（</a:t>
            </a:r>
            <a:r>
              <a:rPr lang="en-US" altLang="zh-CN" sz="4000" dirty="0">
                <a:latin typeface="Times New Roman" pitchFamily="18" charset="0"/>
              </a:rPr>
              <a:t>DDoS</a:t>
            </a:r>
            <a:r>
              <a:rPr lang="zh-CN" altLang="en-US" sz="4000" dirty="0">
                <a:latin typeface="Times New Roman" pitchFamily="18" charset="0"/>
              </a:rPr>
              <a:t>）</a:t>
            </a:r>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30" y="1011238"/>
            <a:ext cx="6189663" cy="4590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 Box 14"/>
          <p:cNvSpPr txBox="1">
            <a:spLocks noChangeArrowheads="1"/>
          </p:cNvSpPr>
          <p:nvPr/>
        </p:nvSpPr>
        <p:spPr bwMode="auto">
          <a:xfrm>
            <a:off x="3225800" y="5889626"/>
            <a:ext cx="30416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dirty="0"/>
              <a:t>图</a:t>
            </a:r>
            <a:r>
              <a:rPr lang="en-US" altLang="zh-CN" sz="1800" b="1" dirty="0">
                <a:latin typeface="Times New Roman" pitchFamily="18" charset="0"/>
              </a:rPr>
              <a:t>7-34  DDoS</a:t>
            </a:r>
            <a:r>
              <a:rPr lang="zh-CN" altLang="en-US" sz="1800" b="1" dirty="0"/>
              <a:t>攻击示意图</a:t>
            </a:r>
            <a:endParaRPr lang="zh-CN" sz="4000" b="1" dirty="0"/>
          </a:p>
        </p:txBody>
      </p:sp>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3" name="Text Box 4"/>
          <p:cNvSpPr txBox="1">
            <a:spLocks noChangeArrowheads="1"/>
          </p:cNvSpPr>
          <p:nvPr/>
        </p:nvSpPr>
        <p:spPr bwMode="auto">
          <a:xfrm>
            <a:off x="625475" y="323850"/>
            <a:ext cx="86582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3600" dirty="0">
                <a:latin typeface="Times New Roman" pitchFamily="18" charset="0"/>
              </a:rPr>
              <a:t>分布式反弹拒绝服务攻击（</a:t>
            </a:r>
            <a:r>
              <a:rPr lang="en-US" altLang="zh-CN" sz="3600" dirty="0" err="1">
                <a:latin typeface="Times New Roman" pitchFamily="18" charset="0"/>
              </a:rPr>
              <a:t>DRDoS</a:t>
            </a:r>
            <a:r>
              <a:rPr lang="zh-CN" altLang="en-US" sz="3600" dirty="0">
                <a:latin typeface="Times New Roman" pitchFamily="18" charset="0"/>
              </a:rPr>
              <a:t>）</a:t>
            </a:r>
          </a:p>
        </p:txBody>
      </p:sp>
      <p:sp>
        <p:nvSpPr>
          <p:cNvPr id="15364" name="Text Box 14"/>
          <p:cNvSpPr txBox="1">
            <a:spLocks noChangeArrowheads="1"/>
          </p:cNvSpPr>
          <p:nvPr/>
        </p:nvSpPr>
        <p:spPr bwMode="auto">
          <a:xfrm>
            <a:off x="3238500" y="5916613"/>
            <a:ext cx="304165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a:t>图</a:t>
            </a:r>
            <a:r>
              <a:rPr lang="en-US" altLang="zh-CN" sz="1800" b="1">
                <a:latin typeface="Times New Roman" pitchFamily="18" charset="0"/>
              </a:rPr>
              <a:t>7-35 DRDoS</a:t>
            </a:r>
            <a:r>
              <a:rPr lang="zh-CN" altLang="en-US" sz="1800" b="1"/>
              <a:t>攻击示意图</a:t>
            </a:r>
            <a:endParaRPr lang="zh-CN" sz="4000" b="1"/>
          </a:p>
        </p:txBody>
      </p:sp>
      <p:pic>
        <p:nvPicPr>
          <p:cNvPr id="1536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2763" y="1263650"/>
            <a:ext cx="5526087"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750888" y="0"/>
            <a:ext cx="8255000" cy="760412"/>
          </a:xfrm>
        </p:spPr>
        <p:txBody>
          <a:bodyPr/>
          <a:lstStyle/>
          <a:p>
            <a:r>
              <a:rPr lang="zh-CN" altLang="en-US" sz="4400" dirty="0"/>
              <a:t>主要内容</a:t>
            </a:r>
            <a:endParaRPr lang="zh-CN" altLang="en-GB" dirty="0"/>
          </a:p>
        </p:txBody>
      </p:sp>
      <p:sp>
        <p:nvSpPr>
          <p:cNvPr id="4100" name="Rectangle 5"/>
          <p:cNvSpPr txBox="1">
            <a:spLocks noChangeArrowheads="1"/>
          </p:cNvSpPr>
          <p:nvPr/>
        </p:nvSpPr>
        <p:spPr bwMode="auto">
          <a:xfrm>
            <a:off x="527049" y="1057275"/>
            <a:ext cx="7845425" cy="3429000"/>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2200"/>
              </a:lnSpc>
              <a:spcAft>
                <a:spcPts val="1800"/>
              </a:spcAft>
              <a:buClr>
                <a:schemeClr val="bg1"/>
              </a:buClr>
              <a:buFont typeface="Futura Md BT" pitchFamily="34" charset="0"/>
              <a:buNone/>
            </a:pPr>
            <a:endParaRPr lang="en-US" altLang="zh-CN" sz="2800" dirty="0">
              <a:latin typeface="Times New Roman" pitchFamily="18" charset="0"/>
            </a:endParaRPr>
          </a:p>
          <a:p>
            <a:pPr>
              <a:lnSpc>
                <a:spcPts val="2600"/>
              </a:lnSpc>
              <a:spcAft>
                <a:spcPts val="1800"/>
              </a:spcAft>
              <a:buClr>
                <a:schemeClr val="bg1"/>
              </a:buClr>
              <a:buFont typeface="Futura Md BT" pitchFamily="34" charset="0"/>
              <a:buNone/>
            </a:pPr>
            <a:r>
              <a:rPr lang="en-US" altLang="zh-CN" sz="3200" dirty="0">
                <a:latin typeface="Times New Roman" pitchFamily="18" charset="0"/>
              </a:rPr>
              <a:t>  </a:t>
            </a:r>
          </a:p>
          <a:p>
            <a:pPr>
              <a:lnSpc>
                <a:spcPts val="2600"/>
              </a:lnSpc>
              <a:spcAft>
                <a:spcPts val="1800"/>
              </a:spcAft>
              <a:buClr>
                <a:schemeClr val="bg1"/>
              </a:buClr>
              <a:buFont typeface="Futura Md BT" pitchFamily="34" charset="0"/>
              <a:buNone/>
            </a:pPr>
            <a:r>
              <a:rPr lang="en-US" altLang="zh-CN" sz="3200" dirty="0">
                <a:latin typeface="Times New Roman" pitchFamily="18" charset="0"/>
              </a:rPr>
              <a:t>   1.</a:t>
            </a:r>
            <a:r>
              <a:rPr lang="zh-CN" altLang="en-US" sz="3200" dirty="0">
                <a:latin typeface="Times New Roman" pitchFamily="18" charset="0"/>
              </a:rPr>
              <a:t>入侵检测</a:t>
            </a:r>
            <a:endParaRPr lang="en-US" altLang="zh-CN" sz="3200" dirty="0">
              <a:latin typeface="Times New Roman" pitchFamily="18" charset="0"/>
            </a:endParaRPr>
          </a:p>
          <a:p>
            <a:pPr>
              <a:lnSpc>
                <a:spcPts val="2600"/>
              </a:lnSpc>
              <a:spcAft>
                <a:spcPts val="1800"/>
              </a:spcAft>
              <a:buClr>
                <a:schemeClr val="bg1"/>
              </a:buClr>
              <a:buFont typeface="Futura Md BT" pitchFamily="34" charset="0"/>
              <a:buNone/>
            </a:pPr>
            <a:r>
              <a:rPr lang="en-US" altLang="zh-CN" sz="3200" dirty="0">
                <a:latin typeface="Times New Roman" pitchFamily="18" charset="0"/>
              </a:rPr>
              <a:t>   2.</a:t>
            </a:r>
            <a:r>
              <a:rPr lang="zh-CN" altLang="en-US" sz="3200" dirty="0">
                <a:latin typeface="黑体" pitchFamily="49" charset="-122"/>
              </a:rPr>
              <a:t>典型攻击与防范技术简介</a:t>
            </a:r>
            <a:endParaRPr lang="en-US" altLang="zh-CN" sz="3200" dirty="0">
              <a:latin typeface="黑体" pitchFamily="49" charset="-122"/>
            </a:endParaRPr>
          </a:p>
          <a:p>
            <a:pPr>
              <a:lnSpc>
                <a:spcPts val="2600"/>
              </a:lnSpc>
              <a:spcAft>
                <a:spcPts val="1800"/>
              </a:spcAft>
              <a:buClr>
                <a:schemeClr val="bg1"/>
              </a:buClr>
              <a:buFont typeface="Futura Md BT" pitchFamily="34" charset="0"/>
              <a:buNone/>
            </a:pPr>
            <a:r>
              <a:rPr lang="en-US" altLang="zh-CN" sz="3200" dirty="0">
                <a:latin typeface="Times New Roman" pitchFamily="18" charset="0"/>
              </a:rPr>
              <a:t>   3.</a:t>
            </a:r>
            <a:r>
              <a:rPr lang="zh-CN" altLang="en-US" sz="3200" dirty="0">
                <a:latin typeface="Times New Roman" pitchFamily="18" charset="0"/>
              </a:rPr>
              <a:t>无线网络安全技术</a:t>
            </a:r>
          </a:p>
          <a:p>
            <a:pPr>
              <a:lnSpc>
                <a:spcPts val="2600"/>
              </a:lnSpc>
              <a:spcAft>
                <a:spcPts val="1800"/>
              </a:spcAft>
              <a:buClr>
                <a:schemeClr val="bg1"/>
              </a:buClr>
              <a:buFont typeface="Futura Md BT" pitchFamily="34" charset="0"/>
              <a:buNone/>
            </a:pPr>
            <a:r>
              <a:rPr lang="en-US" altLang="zh-CN" sz="3200" dirty="0">
                <a:latin typeface="Times New Roman" pitchFamily="18" charset="0"/>
              </a:rPr>
              <a:t>   4.</a:t>
            </a:r>
            <a:r>
              <a:rPr lang="zh-CN" altLang="en-US" sz="3200" dirty="0">
                <a:latin typeface="黑体" pitchFamily="49" charset="-122"/>
              </a:rPr>
              <a:t>小结</a:t>
            </a:r>
            <a:endParaRPr lang="en-US" altLang="zh-CN" sz="3200" dirty="0">
              <a:latin typeface="黑体" pitchFamily="49" charset="-122"/>
            </a:endParaRPr>
          </a:p>
          <a:p>
            <a:pPr>
              <a:lnSpc>
                <a:spcPts val="2200"/>
              </a:lnSpc>
              <a:spcAft>
                <a:spcPts val="1800"/>
              </a:spcAft>
              <a:buClr>
                <a:schemeClr val="bg1"/>
              </a:buClr>
              <a:buFont typeface="Futura Md BT" pitchFamily="34" charset="0"/>
              <a:buNone/>
            </a:pPr>
            <a:endParaRPr lang="en-US" altLang="zh-CN" sz="3200" dirty="0">
              <a:latin typeface="黑体" pitchFamily="49" charset="-122"/>
            </a:endParaRPr>
          </a:p>
        </p:txBody>
      </p:sp>
    </p:spTree>
  </p:cSld>
  <p:clrMapOvr>
    <a:masterClrMapping/>
  </p:clrMapOvr>
  <p:transition>
    <p:wipe dir="u"/>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982662" y="241300"/>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拒绝服务攻击的防范</a:t>
            </a:r>
          </a:p>
        </p:txBody>
      </p:sp>
      <p:sp>
        <p:nvSpPr>
          <p:cNvPr id="16388" name="Text Box 4"/>
          <p:cNvSpPr txBox="1">
            <a:spLocks noChangeArrowheads="1"/>
          </p:cNvSpPr>
          <p:nvPr/>
        </p:nvSpPr>
        <p:spPr bwMode="auto">
          <a:xfrm>
            <a:off x="403224" y="1092200"/>
            <a:ext cx="8369300" cy="5372562"/>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zh-CN" altLang="en-US" sz="2000" dirty="0"/>
              <a:t>有效完善的设计网络：	</a:t>
            </a:r>
            <a:endParaRPr lang="en-US" altLang="zh-CN" sz="2000" dirty="0"/>
          </a:p>
          <a:p>
            <a:pPr>
              <a:lnSpc>
                <a:spcPct val="115000"/>
              </a:lnSpc>
              <a:buClr>
                <a:schemeClr val="accent1"/>
              </a:buClr>
              <a:buFont typeface="Wingdings" pitchFamily="2" charset="2"/>
              <a:buChar char="u"/>
            </a:pPr>
            <a:r>
              <a:rPr lang="zh-CN" altLang="en-US" sz="2000" dirty="0"/>
              <a:t>带宽限制：限制特定协议占用的带宽</a:t>
            </a:r>
          </a:p>
          <a:p>
            <a:pPr>
              <a:lnSpc>
                <a:spcPct val="115000"/>
              </a:lnSpc>
              <a:buClr>
                <a:schemeClr val="accent1"/>
              </a:buClr>
              <a:buFont typeface="Wingdings" pitchFamily="2" charset="2"/>
              <a:buChar char="u"/>
            </a:pPr>
            <a:r>
              <a:rPr lang="zh-CN" altLang="en-US" sz="2000" dirty="0"/>
              <a:t>及时安装厂商补丁；</a:t>
            </a:r>
          </a:p>
          <a:p>
            <a:pPr>
              <a:lnSpc>
                <a:spcPct val="115000"/>
              </a:lnSpc>
              <a:buClr>
                <a:schemeClr val="accent1"/>
              </a:buClr>
              <a:buFont typeface="Wingdings" pitchFamily="2" charset="2"/>
              <a:buChar char="u"/>
            </a:pPr>
            <a:r>
              <a:rPr lang="zh-CN" altLang="en-US" sz="2000" dirty="0"/>
              <a:t>运行尽可能少的服务；</a:t>
            </a:r>
          </a:p>
          <a:p>
            <a:pPr>
              <a:lnSpc>
                <a:spcPct val="115000"/>
              </a:lnSpc>
              <a:buClr>
                <a:schemeClr val="accent1"/>
              </a:buClr>
              <a:buFont typeface="Wingdings" pitchFamily="2" charset="2"/>
              <a:buChar char="u"/>
            </a:pPr>
            <a:r>
              <a:rPr lang="zh-CN" altLang="en-US" sz="2000" dirty="0"/>
              <a:t>只允许必要的通信；</a:t>
            </a:r>
          </a:p>
          <a:p>
            <a:pPr>
              <a:lnSpc>
                <a:spcPct val="115000"/>
              </a:lnSpc>
              <a:buClr>
                <a:schemeClr val="accent1"/>
              </a:buClr>
              <a:buFont typeface="Wingdings" pitchFamily="2" charset="2"/>
              <a:buChar char="u"/>
            </a:pPr>
            <a:r>
              <a:rPr lang="zh-CN" altLang="en-US" sz="2000" dirty="0"/>
              <a:t>不要让自己的网络系统成为攻击者的帮凶；</a:t>
            </a:r>
          </a:p>
          <a:p>
            <a:pPr>
              <a:lnSpc>
                <a:spcPct val="115000"/>
              </a:lnSpc>
              <a:buClr>
                <a:schemeClr val="accent1"/>
              </a:buClr>
              <a:buFont typeface="Wingdings" pitchFamily="2" charset="2"/>
              <a:buChar char="u"/>
            </a:pPr>
            <a:r>
              <a:rPr lang="zh-CN" altLang="en-US" sz="2000" dirty="0"/>
              <a:t>保持网络安全；</a:t>
            </a:r>
          </a:p>
          <a:p>
            <a:pPr>
              <a:lnSpc>
                <a:spcPct val="115000"/>
              </a:lnSpc>
              <a:buClr>
                <a:schemeClr val="accent1"/>
              </a:buClr>
              <a:buFont typeface="Wingdings" pitchFamily="2" charset="2"/>
              <a:buChar char="u"/>
            </a:pPr>
            <a:r>
              <a:rPr lang="zh-CN" altLang="en-US" sz="2000" dirty="0"/>
              <a:t>安装入侵检测系统，使用漏洞扫描工具；</a:t>
            </a:r>
          </a:p>
          <a:p>
            <a:pPr>
              <a:lnSpc>
                <a:spcPct val="115000"/>
              </a:lnSpc>
              <a:buClr>
                <a:schemeClr val="accent1"/>
              </a:buClr>
              <a:buFont typeface="Wingdings" pitchFamily="2" charset="2"/>
              <a:buChar char="u"/>
            </a:pPr>
            <a:r>
              <a:rPr lang="zh-CN" altLang="en-US" sz="2000" dirty="0"/>
              <a:t>网络出口过滤：在路由器上进行过滤。</a:t>
            </a:r>
            <a:endParaRPr lang="en-US" altLang="zh-CN" sz="2000" dirty="0"/>
          </a:p>
          <a:p>
            <a:pPr>
              <a:lnSpc>
                <a:spcPct val="115000"/>
              </a:lnSpc>
              <a:buClr>
                <a:schemeClr val="accent1"/>
              </a:buClr>
              <a:buFont typeface="Wingdings" pitchFamily="2" charset="2"/>
              <a:buChar char="u"/>
            </a:pPr>
            <a:r>
              <a:rPr lang="zh-CN" altLang="en-US" sz="2000" dirty="0"/>
              <a:t>   </a:t>
            </a:r>
            <a:r>
              <a:rPr lang="zh-CN" altLang="en-US" sz="2000" b="1" dirty="0"/>
              <a:t>入口过滤</a:t>
            </a:r>
            <a:r>
              <a:rPr lang="zh-CN" altLang="en-US" sz="2000" dirty="0"/>
              <a:t>：所有源地址是保留地址的数据包全部丢弃；所有源地址是本地网络地址的数据包全部丢弃。</a:t>
            </a:r>
            <a:endParaRPr lang="en-US" altLang="zh-CN" sz="2000" dirty="0"/>
          </a:p>
          <a:p>
            <a:pPr>
              <a:lnSpc>
                <a:spcPct val="115000"/>
              </a:lnSpc>
              <a:buClr>
                <a:schemeClr val="accent1"/>
              </a:buClr>
              <a:buFont typeface="Wingdings" pitchFamily="2" charset="2"/>
              <a:buChar char="u"/>
            </a:pPr>
            <a:r>
              <a:rPr lang="zh-CN" altLang="en-US" sz="2000" dirty="0"/>
              <a:t>   </a:t>
            </a:r>
            <a:r>
              <a:rPr lang="zh-CN" altLang="en-US" sz="2000" b="1" dirty="0"/>
              <a:t>出口过滤</a:t>
            </a:r>
            <a:r>
              <a:rPr lang="zh-CN" altLang="en-US" sz="2000" dirty="0"/>
              <a:t>：所有源地址不是本地网络的数据包全部丢弃；</a:t>
            </a:r>
          </a:p>
          <a:p>
            <a:pPr>
              <a:lnSpc>
                <a:spcPct val="115000"/>
              </a:lnSpc>
              <a:buClr>
                <a:schemeClr val="accent1"/>
              </a:buClr>
              <a:buFont typeface="Wingdings" pitchFamily="2" charset="2"/>
              <a:buChar char="u"/>
            </a:pPr>
            <a:r>
              <a:rPr lang="zh-CN" altLang="en-US" sz="2000" dirty="0"/>
              <a:t>防止本地网络用户伪造</a:t>
            </a:r>
            <a:r>
              <a:rPr lang="en-US" altLang="zh-CN" sz="2000" dirty="0">
                <a:latin typeface="Times New Roman" pitchFamily="18" charset="0"/>
              </a:rPr>
              <a:t>IP</a:t>
            </a:r>
            <a:r>
              <a:rPr lang="zh-CN" altLang="en-US" sz="2000" dirty="0"/>
              <a:t>地址攻击别人。</a:t>
            </a:r>
            <a:endParaRPr lang="en-US" altLang="zh-CN" sz="2000" dirty="0"/>
          </a:p>
          <a:p>
            <a:pPr>
              <a:lnSpc>
                <a:spcPct val="115000"/>
              </a:lnSpc>
              <a:buClr>
                <a:schemeClr val="accent1"/>
              </a:buClr>
              <a:buFont typeface="Wingdings" pitchFamily="2" charset="2"/>
              <a:buChar char="u"/>
            </a:pPr>
            <a:r>
              <a:rPr lang="en-US" altLang="zh-CN" sz="2000" dirty="0">
                <a:solidFill>
                  <a:srgbClr val="FF0000"/>
                </a:solidFill>
              </a:rPr>
              <a:t>【DDOS</a:t>
            </a:r>
            <a:r>
              <a:rPr lang="zh-CN" altLang="en-US" sz="2000" dirty="0">
                <a:solidFill>
                  <a:srgbClr val="FF0000"/>
                </a:solidFill>
              </a:rPr>
              <a:t>防范</a:t>
            </a:r>
            <a:r>
              <a:rPr lang="en-US" altLang="zh-CN" sz="2000" dirty="0">
                <a:solidFill>
                  <a:srgbClr val="FF0000"/>
                </a:solidFill>
              </a:rPr>
              <a:t>】</a:t>
            </a:r>
          </a:p>
          <a:p>
            <a:pPr>
              <a:lnSpc>
                <a:spcPct val="115000"/>
              </a:lnSpc>
              <a:buClr>
                <a:schemeClr val="accent1"/>
              </a:buClr>
              <a:buFont typeface="Wingdings" pitchFamily="2" charset="2"/>
              <a:buChar char="u"/>
            </a:pPr>
            <a:r>
              <a:rPr lang="en-US" altLang="zh-CN" sz="2000" dirty="0">
                <a:solidFill>
                  <a:srgbClr val="FF0000"/>
                </a:solidFill>
              </a:rPr>
              <a:t> https://www.bilibili.com/video/BV1rK411e7a9/</a:t>
            </a:r>
            <a:endParaRPr lang="en-US" altLang="zh-CN" sz="2000" dirty="0"/>
          </a:p>
        </p:txBody>
      </p:sp>
    </p:spTree>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806132" y="254000"/>
            <a:ext cx="7210425" cy="66548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en-US" altLang="zh-CN" sz="4000" dirty="0"/>
              <a:t>APT</a:t>
            </a:r>
            <a:r>
              <a:rPr lang="zh-CN" altLang="en-US" sz="4000" dirty="0"/>
              <a:t>攻击</a:t>
            </a:r>
          </a:p>
        </p:txBody>
      </p:sp>
      <p:sp>
        <p:nvSpPr>
          <p:cNvPr id="16388" name="Text Box 4"/>
          <p:cNvSpPr txBox="1">
            <a:spLocks noChangeArrowheads="1"/>
          </p:cNvSpPr>
          <p:nvPr/>
        </p:nvSpPr>
        <p:spPr bwMode="auto">
          <a:xfrm>
            <a:off x="114300" y="2401217"/>
            <a:ext cx="8864600" cy="2824172"/>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zh-CN" altLang="en-US" sz="2800" dirty="0"/>
              <a:t>APT攻击案例	</a:t>
            </a:r>
          </a:p>
          <a:p>
            <a:pPr>
              <a:lnSpc>
                <a:spcPct val="115000"/>
              </a:lnSpc>
              <a:buClr>
                <a:schemeClr val="accent1"/>
              </a:buClr>
              <a:buFont typeface="Wingdings" pitchFamily="2" charset="2"/>
              <a:buChar char="u"/>
            </a:pPr>
            <a:r>
              <a:rPr lang="zh-CN" altLang="en-US" sz="2800" dirty="0"/>
              <a:t>APT检测与防御策略</a:t>
            </a:r>
            <a:endParaRPr lang="en-US" altLang="zh-CN" sz="2800" dirty="0"/>
          </a:p>
          <a:p>
            <a:pPr marL="342900" indent="0">
              <a:lnSpc>
                <a:spcPct val="115000"/>
              </a:lnSpc>
              <a:buClr>
                <a:schemeClr val="accent1"/>
              </a:buClr>
            </a:pPr>
            <a:r>
              <a:rPr lang="en-US" altLang="zh-CN" sz="2000" dirty="0">
                <a:solidFill>
                  <a:srgbClr val="FF0000"/>
                </a:solidFill>
                <a:hlinkClick r:id="rId2"/>
              </a:rPr>
              <a:t>【APT</a:t>
            </a:r>
            <a:r>
              <a:rPr lang="zh-CN" altLang="en-US" sz="2000" dirty="0">
                <a:solidFill>
                  <a:srgbClr val="FF0000"/>
                </a:solidFill>
                <a:hlinkClick r:id="rId2"/>
              </a:rPr>
              <a:t>介绍</a:t>
            </a:r>
            <a:r>
              <a:rPr lang="en-US" altLang="zh-CN" sz="2000" dirty="0">
                <a:solidFill>
                  <a:srgbClr val="FF0000"/>
                </a:solidFill>
                <a:hlinkClick r:id="rId2"/>
              </a:rPr>
              <a:t>1min】https://haokan.baidu.com/v?vid=12348229623561749415&amp;pd=bjh&amp;fr=bjhauthor&amp;type=video</a:t>
            </a:r>
            <a:endParaRPr lang="en-US" altLang="zh-CN" sz="2000" dirty="0">
              <a:solidFill>
                <a:srgbClr val="FF0000"/>
              </a:solidFill>
            </a:endParaRPr>
          </a:p>
          <a:p>
            <a:pPr marL="342900" indent="0">
              <a:lnSpc>
                <a:spcPct val="115000"/>
              </a:lnSpc>
              <a:buClr>
                <a:schemeClr val="accent1"/>
              </a:buClr>
            </a:pPr>
            <a:r>
              <a:rPr lang="en-US" altLang="zh-CN" sz="2000" dirty="0">
                <a:solidFill>
                  <a:srgbClr val="FF0000"/>
                </a:solidFill>
              </a:rPr>
              <a:t>【</a:t>
            </a:r>
            <a:r>
              <a:rPr lang="zh-CN" altLang="en-US" sz="2000" dirty="0">
                <a:solidFill>
                  <a:srgbClr val="FF0000"/>
                </a:solidFill>
              </a:rPr>
              <a:t>攻击案例全英文</a:t>
            </a:r>
            <a:r>
              <a:rPr lang="en-US" altLang="zh-CN" sz="2000" dirty="0">
                <a:solidFill>
                  <a:srgbClr val="FF0000"/>
                </a:solidFill>
              </a:rPr>
              <a:t>5min】https://v.youku.com/v_show/id_XNTgzNzQxNDky.html?from=s1.8-1-1.2</a:t>
            </a:r>
            <a:endParaRPr lang="zh-CN" altLang="en-US" sz="2000" dirty="0">
              <a:solidFill>
                <a:srgbClr val="FF0000"/>
              </a:solidFill>
            </a:endParaRPr>
          </a:p>
        </p:txBody>
      </p:sp>
      <p:sp>
        <p:nvSpPr>
          <p:cNvPr id="2" name="文本框 1"/>
          <p:cNvSpPr txBox="1"/>
          <p:nvPr/>
        </p:nvSpPr>
        <p:spPr bwMode="auto">
          <a:xfrm>
            <a:off x="428625" y="1038225"/>
            <a:ext cx="7965440" cy="1352550"/>
          </a:xfrm>
          <a:prstGeom prst="rect">
            <a:avLst/>
          </a:prstGeom>
          <a:noFill/>
          <a:ln>
            <a:noFill/>
          </a:ln>
          <a:effectLst/>
          <a:extLst>
            <a:ext uri="{909E8E84-426E-40DD-AFC4-6F175D3DCCD1}">
              <a14:hiddenFill xmlns:a14="http://schemas.microsoft.com/office/drawing/2010/main">
                <a:solidFill>
                  <a:srgbClr val="64BE1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rtlCol="0">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marL="342900" lvl="0" indent="0" algn="l">
              <a:lnSpc>
                <a:spcPct val="115000"/>
              </a:lnSpc>
              <a:buClr>
                <a:schemeClr val="accent1"/>
              </a:buClr>
              <a:buFont typeface="Wingdings" pitchFamily="2" charset="2"/>
              <a:buNone/>
            </a:pPr>
            <a:r>
              <a:rPr lang="en-US" altLang="zh-CN" sz="2400" dirty="0">
                <a:sym typeface="+mn-ea"/>
              </a:rPr>
              <a:t>	</a:t>
            </a:r>
            <a:r>
              <a:rPr lang="zh-CN" altLang="en-US" sz="2400" dirty="0">
                <a:sym typeface="+mn-ea"/>
              </a:rPr>
              <a:t>高级持续性威胁 ( APT,Advanced Persistent Threat)攻击是近几年来出现的一种高级攻击,具有难检测、持续时间长和攻击目标明确等特征。 </a:t>
            </a:r>
          </a:p>
        </p:txBody>
      </p:sp>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6C9BAB3-84E9-47FA-87F2-D0CA83565230}"/>
              </a:ext>
            </a:extLst>
          </p:cNvPr>
          <p:cNvPicPr>
            <a:picLocks noChangeAspect="1"/>
          </p:cNvPicPr>
          <p:nvPr/>
        </p:nvPicPr>
        <p:blipFill rotWithShape="1">
          <a:blip r:embed="rId3">
            <a:extLst>
              <a:ext uri="{28A0092B-C50C-407E-A947-70E740481C1C}">
                <a14:useLocalDpi xmlns:a14="http://schemas.microsoft.com/office/drawing/2010/main" val="0"/>
              </a:ext>
            </a:extLst>
          </a:blip>
          <a:srcRect t="8093" b="10298"/>
          <a:stretch/>
        </p:blipFill>
        <p:spPr>
          <a:xfrm>
            <a:off x="405487" y="1100504"/>
            <a:ext cx="8333025" cy="4658580"/>
          </a:xfrm>
          <a:prstGeom prst="rect">
            <a:avLst/>
          </a:prstGeom>
        </p:spPr>
      </p:pic>
      <p:sp>
        <p:nvSpPr>
          <p:cNvPr id="2" name="文本框 1">
            <a:extLst>
              <a:ext uri="{FF2B5EF4-FFF2-40B4-BE49-F238E27FC236}">
                <a16:creationId xmlns:a16="http://schemas.microsoft.com/office/drawing/2014/main" id="{B63B3011-E6EB-48F3-B1B1-17C3565AC15E}"/>
              </a:ext>
            </a:extLst>
          </p:cNvPr>
          <p:cNvSpPr txBox="1"/>
          <p:nvPr/>
        </p:nvSpPr>
        <p:spPr>
          <a:xfrm>
            <a:off x="6161597" y="3974130"/>
            <a:ext cx="930683" cy="369332"/>
          </a:xfrm>
          <a:prstGeom prst="rect">
            <a:avLst/>
          </a:prstGeom>
          <a:noFill/>
        </p:spPr>
        <p:txBody>
          <a:bodyPr wrap="square" rtlCol="0">
            <a:spAutoFit/>
          </a:bodyPr>
          <a:lstStyle/>
          <a:p>
            <a:r>
              <a:rPr lang="zh-CN" altLang="en-US" sz="1800" b="1" dirty="0">
                <a:solidFill>
                  <a:srgbClr val="080808"/>
                </a:solidFill>
                <a:latin typeface="黑体" panose="02010609060101010101" pitchFamily="49" charset="-122"/>
                <a:ea typeface="黑体" panose="02010609060101010101" pitchFamily="49" charset="-122"/>
              </a:rPr>
              <a:t>智能化</a:t>
            </a:r>
          </a:p>
        </p:txBody>
      </p:sp>
      <p:sp>
        <p:nvSpPr>
          <p:cNvPr id="7" name="文本框 6">
            <a:extLst>
              <a:ext uri="{FF2B5EF4-FFF2-40B4-BE49-F238E27FC236}">
                <a16:creationId xmlns:a16="http://schemas.microsoft.com/office/drawing/2014/main" id="{1C478D2C-900D-4437-A2C5-2588B0F202D4}"/>
              </a:ext>
            </a:extLst>
          </p:cNvPr>
          <p:cNvSpPr txBox="1"/>
          <p:nvPr/>
        </p:nvSpPr>
        <p:spPr>
          <a:xfrm>
            <a:off x="2415011" y="5178670"/>
            <a:ext cx="1129377" cy="369332"/>
          </a:xfrm>
          <a:prstGeom prst="rect">
            <a:avLst/>
          </a:prstGeom>
          <a:noFill/>
        </p:spPr>
        <p:txBody>
          <a:bodyPr wrap="square" rtlCol="0">
            <a:spAutoFit/>
          </a:bodyPr>
          <a:lstStyle/>
          <a:p>
            <a:r>
              <a:rPr lang="zh-CN" altLang="en-US" sz="1800" b="1" dirty="0">
                <a:solidFill>
                  <a:srgbClr val="080808"/>
                </a:solidFill>
                <a:latin typeface="黑体" panose="02010609060101010101" pitchFamily="49" charset="-122"/>
                <a:ea typeface="黑体" panose="02010609060101010101" pitchFamily="49" charset="-122"/>
              </a:rPr>
              <a:t>实时响应</a:t>
            </a:r>
          </a:p>
        </p:txBody>
      </p:sp>
      <p:sp>
        <p:nvSpPr>
          <p:cNvPr id="8" name="文本框 7">
            <a:extLst>
              <a:ext uri="{FF2B5EF4-FFF2-40B4-BE49-F238E27FC236}">
                <a16:creationId xmlns:a16="http://schemas.microsoft.com/office/drawing/2014/main" id="{477BA22C-4616-479D-84BD-70C0C2D7CABB}"/>
              </a:ext>
            </a:extLst>
          </p:cNvPr>
          <p:cNvSpPr txBox="1"/>
          <p:nvPr/>
        </p:nvSpPr>
        <p:spPr>
          <a:xfrm>
            <a:off x="1979712" y="3974130"/>
            <a:ext cx="1129376" cy="369332"/>
          </a:xfrm>
          <a:prstGeom prst="rect">
            <a:avLst/>
          </a:prstGeom>
          <a:noFill/>
        </p:spPr>
        <p:txBody>
          <a:bodyPr wrap="square" rtlCol="0">
            <a:spAutoFit/>
          </a:bodyPr>
          <a:lstStyle/>
          <a:p>
            <a:r>
              <a:rPr lang="zh-CN" altLang="en-US" sz="1800" b="1" dirty="0">
                <a:solidFill>
                  <a:srgbClr val="080808"/>
                </a:solidFill>
                <a:latin typeface="黑体" panose="02010609060101010101" pitchFamily="49" charset="-122"/>
                <a:ea typeface="黑体" panose="02010609060101010101" pitchFamily="49" charset="-122"/>
              </a:rPr>
              <a:t>海量数据</a:t>
            </a:r>
          </a:p>
        </p:txBody>
      </p:sp>
      <p:sp>
        <p:nvSpPr>
          <p:cNvPr id="10" name="文本框 9">
            <a:extLst>
              <a:ext uri="{FF2B5EF4-FFF2-40B4-BE49-F238E27FC236}">
                <a16:creationId xmlns:a16="http://schemas.microsoft.com/office/drawing/2014/main" id="{40B8E529-6E6E-42CD-8697-913773ABBA1E}"/>
              </a:ext>
            </a:extLst>
          </p:cNvPr>
          <p:cNvSpPr txBox="1"/>
          <p:nvPr/>
        </p:nvSpPr>
        <p:spPr>
          <a:xfrm>
            <a:off x="3921254" y="1757318"/>
            <a:ext cx="1355328" cy="369332"/>
          </a:xfrm>
          <a:prstGeom prst="rect">
            <a:avLst/>
          </a:prstGeom>
          <a:noFill/>
        </p:spPr>
        <p:txBody>
          <a:bodyPr wrap="square" rtlCol="0">
            <a:spAutoFit/>
          </a:bodyPr>
          <a:lstStyle/>
          <a:p>
            <a:r>
              <a:rPr lang="zh-CN" altLang="en-US" sz="1800" b="1" dirty="0">
                <a:solidFill>
                  <a:srgbClr val="080808"/>
                </a:solidFill>
                <a:latin typeface="黑体" panose="02010609060101010101" pitchFamily="49" charset="-122"/>
                <a:ea typeface="黑体" panose="02010609060101010101" pitchFamily="49" charset="-122"/>
              </a:rPr>
              <a:t>分布式协同</a:t>
            </a:r>
          </a:p>
        </p:txBody>
      </p:sp>
      <p:sp>
        <p:nvSpPr>
          <p:cNvPr id="11" name="文本框 10">
            <a:extLst>
              <a:ext uri="{FF2B5EF4-FFF2-40B4-BE49-F238E27FC236}">
                <a16:creationId xmlns:a16="http://schemas.microsoft.com/office/drawing/2014/main" id="{04ABC5CD-7BFB-4269-9D83-EF5649BD743A}"/>
              </a:ext>
            </a:extLst>
          </p:cNvPr>
          <p:cNvSpPr txBox="1"/>
          <p:nvPr/>
        </p:nvSpPr>
        <p:spPr>
          <a:xfrm>
            <a:off x="5598291" y="5178670"/>
            <a:ext cx="1129377" cy="369332"/>
          </a:xfrm>
          <a:prstGeom prst="rect">
            <a:avLst/>
          </a:prstGeom>
          <a:noFill/>
        </p:spPr>
        <p:txBody>
          <a:bodyPr wrap="square" rtlCol="0">
            <a:spAutoFit/>
          </a:bodyPr>
          <a:lstStyle/>
          <a:p>
            <a:r>
              <a:rPr lang="zh-CN" altLang="en-US" sz="1800" b="1" dirty="0">
                <a:solidFill>
                  <a:srgbClr val="080808"/>
                </a:solidFill>
                <a:latin typeface="黑体" panose="02010609060101010101" pitchFamily="49" charset="-122"/>
                <a:ea typeface="黑体" panose="02010609060101010101" pitchFamily="49" charset="-122"/>
              </a:rPr>
              <a:t>高速通信</a:t>
            </a:r>
          </a:p>
        </p:txBody>
      </p:sp>
      <p:sp>
        <p:nvSpPr>
          <p:cNvPr id="9219" name="标题 1"/>
          <p:cNvSpPr>
            <a:spLocks noGrp="1"/>
          </p:cNvSpPr>
          <p:nvPr>
            <p:ph type="title"/>
          </p:nvPr>
        </p:nvSpPr>
        <p:spPr/>
        <p:txBody>
          <a:bodyPr/>
          <a:lstStyle/>
          <a:p>
            <a:pPr>
              <a:defRPr/>
            </a:pPr>
            <a:r>
              <a:rPr lang="zh-CN" altLang="en-US" b="0" dirty="0">
                <a:effectLst/>
              </a:rPr>
              <a:t>信息化高度融合带来复杂网络环境</a:t>
            </a:r>
          </a:p>
        </p:txBody>
      </p:sp>
      <p:sp>
        <p:nvSpPr>
          <p:cNvPr id="8197" name="灯片编号占位符 5"/>
          <p:cNvSpPr>
            <a:spLocks noGrp="1"/>
          </p:cNvSpPr>
          <p:nvPr>
            <p:ph type="sldNum" sz="quarter" idx="4294967295"/>
          </p:nvPr>
        </p:nvSpPr>
        <p:spPr>
          <a:xfrm>
            <a:off x="7236296" y="630932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4"/>
              </a:buBlip>
              <a:defRPr sz="2400">
                <a:solidFill>
                  <a:schemeClr val="tx1"/>
                </a:solidFill>
                <a:latin typeface="Tahoma" panose="020B0604030504040204" pitchFamily="34" charset="0"/>
                <a:ea typeface="黑体" panose="02010609060101010101" pitchFamily="2" charset="-122"/>
              </a:defRPr>
            </a:lvl1pPr>
            <a:lvl2pPr marL="742950" indent="-285750">
              <a:spcBef>
                <a:spcPct val="20000"/>
              </a:spcBef>
              <a:buClr>
                <a:schemeClr val="tx1"/>
              </a:buClr>
              <a:buSzPct val="60000"/>
              <a:buFont typeface="Wingdings" panose="05000000000000000000" pitchFamily="2" charset="2"/>
              <a:buChar char="n"/>
              <a:defRPr sz="2000">
                <a:solidFill>
                  <a:schemeClr val="tx1"/>
                </a:solidFill>
                <a:latin typeface="Tahoma" panose="020B0604030504040204" pitchFamily="34" charset="0"/>
                <a:ea typeface="黑体" panose="02010609060101010101" pitchFamily="2" charset="-122"/>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黑体" panose="02010609060101010101" pitchFamily="2" charset="-122"/>
              </a:defRPr>
            </a:lvl3pPr>
            <a:lvl4pPr marL="1600200" indent="-228600">
              <a:spcBef>
                <a:spcPct val="20000"/>
              </a:spcBef>
              <a:buClr>
                <a:schemeClr val="tx1"/>
              </a:buClr>
              <a:buSzPct val="65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4pPr>
            <a:lvl5pPr marL="2057400" indent="-228600">
              <a:spcBef>
                <a:spcPct val="20000"/>
              </a:spcBef>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9pPr>
          </a:lstStyle>
          <a:p>
            <a:pPr>
              <a:spcBef>
                <a:spcPct val="0"/>
              </a:spcBef>
              <a:buClrTx/>
              <a:buSzTx/>
              <a:buFontTx/>
              <a:buNone/>
            </a:pPr>
            <a:r>
              <a:rPr lang="en-US" altLang="zh-CN" sz="1400" dirty="0">
                <a:ea typeface="宋体" panose="02010600030101010101" pitchFamily="2" charset="-122"/>
              </a:rPr>
              <a:t>3</a:t>
            </a:r>
          </a:p>
        </p:txBody>
      </p:sp>
      <p:sp>
        <p:nvSpPr>
          <p:cNvPr id="8194" name="内容占位符 2" descr="Rectangle: Click to edit Master text styles&#10;Second level&#10;Third level&#10;Fourth level&#10;Fifth level"/>
          <p:cNvSpPr>
            <a:spLocks noGrp="1"/>
          </p:cNvSpPr>
          <p:nvPr>
            <p:ph idx="1"/>
          </p:nvPr>
        </p:nvSpPr>
        <p:spPr>
          <a:xfrm>
            <a:off x="192534" y="5589240"/>
            <a:ext cx="8758932" cy="627063"/>
          </a:xfrm>
        </p:spPr>
        <p:txBody>
          <a:bodyPr anchor="ctr"/>
          <a:lstStyle/>
          <a:p>
            <a:pPr marL="0" indent="0" algn="ctr">
              <a:buNone/>
            </a:pPr>
            <a:r>
              <a:rPr lang="zh-CN" altLang="en-US" dirty="0">
                <a:latin typeface="Arial" panose="020B0604020202020204" pitchFamily="34" charset="0"/>
              </a:rPr>
              <a:t>高通量数据催生信息资源充分融合的复杂网络新环境</a:t>
            </a:r>
            <a:endParaRPr lang="en-US" altLang="zh-CN" b="1" dirty="0">
              <a:solidFill>
                <a:srgbClr val="C00000"/>
              </a:solidFill>
              <a:latin typeface="Arial" panose="020B0604020202020204" pitchFamily="34" charset="0"/>
            </a:endParaRPr>
          </a:p>
        </p:txBody>
      </p:sp>
      <p:sp>
        <p:nvSpPr>
          <p:cNvPr id="3" name="文本框 2">
            <a:extLst>
              <a:ext uri="{FF2B5EF4-FFF2-40B4-BE49-F238E27FC236}">
                <a16:creationId xmlns:a16="http://schemas.microsoft.com/office/drawing/2014/main" id="{9AFA8C00-4CFE-456E-B65E-C26345796BED}"/>
              </a:ext>
            </a:extLst>
          </p:cNvPr>
          <p:cNvSpPr txBox="1"/>
          <p:nvPr/>
        </p:nvSpPr>
        <p:spPr>
          <a:xfrm>
            <a:off x="1351356" y="6168868"/>
            <a:ext cx="1905000"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智能化程度高</a:t>
            </a:r>
          </a:p>
        </p:txBody>
      </p:sp>
      <p:sp>
        <p:nvSpPr>
          <p:cNvPr id="12" name="文本框 11">
            <a:extLst>
              <a:ext uri="{FF2B5EF4-FFF2-40B4-BE49-F238E27FC236}">
                <a16:creationId xmlns:a16="http://schemas.microsoft.com/office/drawing/2014/main" id="{239C014C-3F7A-4FF5-B9DD-23089EAFB913}"/>
              </a:ext>
            </a:extLst>
          </p:cNvPr>
          <p:cNvSpPr txBox="1"/>
          <p:nvPr/>
        </p:nvSpPr>
        <p:spPr>
          <a:xfrm>
            <a:off x="3514750" y="6168868"/>
            <a:ext cx="2036697"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信息资源丰富</a:t>
            </a:r>
          </a:p>
        </p:txBody>
      </p:sp>
      <p:sp>
        <p:nvSpPr>
          <p:cNvPr id="13" name="文本框 12">
            <a:extLst>
              <a:ext uri="{FF2B5EF4-FFF2-40B4-BE49-F238E27FC236}">
                <a16:creationId xmlns:a16="http://schemas.microsoft.com/office/drawing/2014/main" id="{DB00A999-9F42-4B8C-8D11-3FA45A664CB6}"/>
              </a:ext>
            </a:extLst>
          </p:cNvPr>
          <p:cNvSpPr txBox="1"/>
          <p:nvPr/>
        </p:nvSpPr>
        <p:spPr>
          <a:xfrm>
            <a:off x="5678502" y="6168868"/>
            <a:ext cx="2061850"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数据高速流转</a:t>
            </a:r>
          </a:p>
        </p:txBody>
      </p:sp>
    </p:spTree>
    <p:extLst>
      <p:ext uri="{BB962C8B-B14F-4D97-AF65-F5344CB8AC3E}">
        <p14:creationId xmlns:p14="http://schemas.microsoft.com/office/powerpoint/2010/main" val="96199472"/>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p:txBody>
          <a:bodyPr/>
          <a:lstStyle/>
          <a:p>
            <a:pPr>
              <a:defRPr/>
            </a:pPr>
            <a:r>
              <a:rPr lang="zh-CN" altLang="en-US" b="0" dirty="0">
                <a:effectLst/>
              </a:rPr>
              <a:t>高通量环境面临巨大安全挑战</a:t>
            </a:r>
          </a:p>
        </p:txBody>
      </p:sp>
      <p:cxnSp>
        <p:nvCxnSpPr>
          <p:cNvPr id="92" name="直线连接符 91">
            <a:extLst>
              <a:ext uri="{FF2B5EF4-FFF2-40B4-BE49-F238E27FC236}">
                <a16:creationId xmlns:a16="http://schemas.microsoft.com/office/drawing/2014/main" id="{1FFA3D81-C836-DE4C-A312-382773008BC0}"/>
              </a:ext>
            </a:extLst>
          </p:cNvPr>
          <p:cNvCxnSpPr>
            <a:cxnSpLocks/>
          </p:cNvCxnSpPr>
          <p:nvPr/>
        </p:nvCxnSpPr>
        <p:spPr bwMode="auto">
          <a:xfrm>
            <a:off x="183548" y="3794607"/>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4" name="直线连接符 93">
            <a:extLst>
              <a:ext uri="{FF2B5EF4-FFF2-40B4-BE49-F238E27FC236}">
                <a16:creationId xmlns:a16="http://schemas.microsoft.com/office/drawing/2014/main" id="{B17BA238-B049-2C4A-A9EA-16C83872ED3D}"/>
              </a:ext>
            </a:extLst>
          </p:cNvPr>
          <p:cNvCxnSpPr>
            <a:cxnSpLocks/>
          </p:cNvCxnSpPr>
          <p:nvPr/>
        </p:nvCxnSpPr>
        <p:spPr bwMode="auto">
          <a:xfrm>
            <a:off x="4643712" y="3541078"/>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5" name="直线连接符 94">
            <a:extLst>
              <a:ext uri="{FF2B5EF4-FFF2-40B4-BE49-F238E27FC236}">
                <a16:creationId xmlns:a16="http://schemas.microsoft.com/office/drawing/2014/main" id="{D5E96680-B030-974C-8305-A03690AB5612}"/>
              </a:ext>
            </a:extLst>
          </p:cNvPr>
          <p:cNvCxnSpPr>
            <a:cxnSpLocks/>
          </p:cNvCxnSpPr>
          <p:nvPr/>
        </p:nvCxnSpPr>
        <p:spPr bwMode="auto">
          <a:xfrm>
            <a:off x="4658752" y="5767553"/>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8" name="ïşḻïḓé">
            <a:extLst>
              <a:ext uri="{FF2B5EF4-FFF2-40B4-BE49-F238E27FC236}">
                <a16:creationId xmlns:a16="http://schemas.microsoft.com/office/drawing/2014/main" id="{9B7CC374-BC2A-334C-B9CB-5E2C1EB52763}"/>
              </a:ext>
            </a:extLst>
          </p:cNvPr>
          <p:cNvSpPr/>
          <p:nvPr/>
        </p:nvSpPr>
        <p:spPr>
          <a:xfrm>
            <a:off x="4488373" y="2569326"/>
            <a:ext cx="117640" cy="3204000"/>
          </a:xfrm>
          <a:prstGeom prst="rect">
            <a:avLst/>
          </a:prstGeom>
          <a:solidFill>
            <a:schemeClr val="bg1">
              <a:lumMod val="95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dirty="0">
              <a:solidFill>
                <a:schemeClr val="bg1"/>
              </a:solidFill>
              <a:latin typeface="+mn-ea"/>
            </a:endParaRPr>
          </a:p>
        </p:txBody>
      </p:sp>
      <p:sp>
        <p:nvSpPr>
          <p:cNvPr id="86" name="ïśḷïḍê">
            <a:extLst>
              <a:ext uri="{FF2B5EF4-FFF2-40B4-BE49-F238E27FC236}">
                <a16:creationId xmlns:a16="http://schemas.microsoft.com/office/drawing/2014/main" id="{C08C5E70-B7FC-5641-8447-154DF6CE921E}"/>
              </a:ext>
            </a:extLst>
          </p:cNvPr>
          <p:cNvSpPr/>
          <p:nvPr/>
        </p:nvSpPr>
        <p:spPr>
          <a:xfrm>
            <a:off x="4497600" y="2843542"/>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48" name="ïśḷïḍê">
            <a:extLst>
              <a:ext uri="{FF2B5EF4-FFF2-40B4-BE49-F238E27FC236}">
                <a16:creationId xmlns:a16="http://schemas.microsoft.com/office/drawing/2014/main" id="{3A11C29E-3DAC-43DF-9ACE-08640222A667}"/>
              </a:ext>
            </a:extLst>
          </p:cNvPr>
          <p:cNvSpPr/>
          <p:nvPr/>
        </p:nvSpPr>
        <p:spPr>
          <a:xfrm>
            <a:off x="4488892" y="5447886"/>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77" name="ïśḷïḍê">
            <a:extLst>
              <a:ext uri="{FF2B5EF4-FFF2-40B4-BE49-F238E27FC236}">
                <a16:creationId xmlns:a16="http://schemas.microsoft.com/office/drawing/2014/main" id="{0F08981B-F797-9442-BF5F-8A0A8A7CEF9F}"/>
              </a:ext>
            </a:extLst>
          </p:cNvPr>
          <p:cNvSpPr/>
          <p:nvPr/>
        </p:nvSpPr>
        <p:spPr>
          <a:xfrm>
            <a:off x="4497597" y="4028175"/>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78" name="íṡlîḍê">
            <a:extLst>
              <a:ext uri="{FF2B5EF4-FFF2-40B4-BE49-F238E27FC236}">
                <a16:creationId xmlns:a16="http://schemas.microsoft.com/office/drawing/2014/main" id="{B3F2CF3B-030B-8F4E-99CE-5FF0398E6980}"/>
              </a:ext>
            </a:extLst>
          </p:cNvPr>
          <p:cNvSpPr/>
          <p:nvPr/>
        </p:nvSpPr>
        <p:spPr>
          <a:xfrm>
            <a:off x="3326202" y="5067631"/>
            <a:ext cx="1123196" cy="331472"/>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r>
              <a:rPr lang="en-US" altLang="zh-CN" sz="1300" dirty="0">
                <a:solidFill>
                  <a:schemeClr val="bg1"/>
                </a:solidFill>
                <a:latin typeface="+mn-ea"/>
              </a:rPr>
              <a:t>2017</a:t>
            </a:r>
            <a:r>
              <a:rPr lang="zh-CN" altLang="en-US" sz="1300" dirty="0">
                <a:solidFill>
                  <a:schemeClr val="bg1"/>
                </a:solidFill>
                <a:latin typeface="+mn-ea"/>
              </a:rPr>
              <a:t>年</a:t>
            </a:r>
            <a:r>
              <a:rPr lang="en-US" altLang="zh-CN" sz="1300" dirty="0">
                <a:solidFill>
                  <a:schemeClr val="bg1"/>
                </a:solidFill>
                <a:latin typeface="+mn-ea"/>
              </a:rPr>
              <a:t>12</a:t>
            </a:r>
            <a:r>
              <a:rPr lang="zh-CN" altLang="en-US" sz="1300" dirty="0">
                <a:solidFill>
                  <a:schemeClr val="bg1"/>
                </a:solidFill>
                <a:latin typeface="+mn-ea"/>
              </a:rPr>
              <a:t>月</a:t>
            </a:r>
          </a:p>
        </p:txBody>
      </p:sp>
      <p:sp>
        <p:nvSpPr>
          <p:cNvPr id="63" name="íṡlîḍê">
            <a:extLst>
              <a:ext uri="{FF2B5EF4-FFF2-40B4-BE49-F238E27FC236}">
                <a16:creationId xmlns:a16="http://schemas.microsoft.com/office/drawing/2014/main" id="{3E01018E-37A1-244C-9FCC-5FB550BEFCFC}"/>
              </a:ext>
            </a:extLst>
          </p:cNvPr>
          <p:cNvSpPr/>
          <p:nvPr/>
        </p:nvSpPr>
        <p:spPr>
          <a:xfrm>
            <a:off x="3316941" y="4127596"/>
            <a:ext cx="1132457" cy="331471"/>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300" dirty="0">
                <a:solidFill>
                  <a:schemeClr val="bg1"/>
                </a:solidFill>
                <a:latin typeface="+mn-ea"/>
              </a:rPr>
              <a:t>2017</a:t>
            </a:r>
            <a:r>
              <a:rPr lang="zh-CN" altLang="en-US" sz="1300" dirty="0">
                <a:solidFill>
                  <a:schemeClr val="bg1"/>
                </a:solidFill>
                <a:latin typeface="+mn-ea"/>
              </a:rPr>
              <a:t>年</a:t>
            </a:r>
            <a:r>
              <a:rPr lang="en-US" altLang="zh-CN" sz="1300" dirty="0">
                <a:solidFill>
                  <a:schemeClr val="bg1"/>
                </a:solidFill>
                <a:latin typeface="+mn-ea"/>
              </a:rPr>
              <a:t>09</a:t>
            </a:r>
            <a:r>
              <a:rPr lang="zh-CN" altLang="en-US" sz="1300" dirty="0">
                <a:solidFill>
                  <a:schemeClr val="bg1"/>
                </a:solidFill>
                <a:latin typeface="+mn-ea"/>
              </a:rPr>
              <a:t>月</a:t>
            </a:r>
          </a:p>
        </p:txBody>
      </p:sp>
      <p:sp>
        <p:nvSpPr>
          <p:cNvPr id="50" name="ïśḷïḍê">
            <a:extLst>
              <a:ext uri="{FF2B5EF4-FFF2-40B4-BE49-F238E27FC236}">
                <a16:creationId xmlns:a16="http://schemas.microsoft.com/office/drawing/2014/main" id="{B298A2F2-B58C-6045-ACBF-EBBDEB96EAC6}"/>
              </a:ext>
            </a:extLst>
          </p:cNvPr>
          <p:cNvSpPr/>
          <p:nvPr/>
        </p:nvSpPr>
        <p:spPr>
          <a:xfrm flipH="1">
            <a:off x="4497599" y="3144961"/>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55" name="íṡlîḍê">
            <a:extLst>
              <a:ext uri="{FF2B5EF4-FFF2-40B4-BE49-F238E27FC236}">
                <a16:creationId xmlns:a16="http://schemas.microsoft.com/office/drawing/2014/main" id="{391672F0-25E6-424E-99C9-CD629F0FF9B8}"/>
              </a:ext>
            </a:extLst>
          </p:cNvPr>
          <p:cNvSpPr/>
          <p:nvPr/>
        </p:nvSpPr>
        <p:spPr>
          <a:xfrm flipH="1">
            <a:off x="4633615" y="2740505"/>
            <a:ext cx="1132457" cy="331471"/>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400" dirty="0">
                <a:solidFill>
                  <a:schemeClr val="bg1"/>
                </a:solidFill>
                <a:latin typeface="+mn-ea"/>
              </a:rPr>
              <a:t>2018</a:t>
            </a:r>
            <a:r>
              <a:rPr lang="zh-CN" altLang="en-US" sz="1400" dirty="0">
                <a:solidFill>
                  <a:schemeClr val="bg1"/>
                </a:solidFill>
                <a:latin typeface="+mn-ea"/>
              </a:rPr>
              <a:t>年初</a:t>
            </a:r>
          </a:p>
        </p:txBody>
      </p:sp>
      <p:sp>
        <p:nvSpPr>
          <p:cNvPr id="57" name="îs1îďê">
            <a:extLst>
              <a:ext uri="{FF2B5EF4-FFF2-40B4-BE49-F238E27FC236}">
                <a16:creationId xmlns:a16="http://schemas.microsoft.com/office/drawing/2014/main" id="{7ED622C6-7EFB-434C-BE95-528F731E85F3}"/>
              </a:ext>
            </a:extLst>
          </p:cNvPr>
          <p:cNvSpPr txBox="1"/>
          <p:nvPr/>
        </p:nvSpPr>
        <p:spPr>
          <a:xfrm flipH="1">
            <a:off x="1319787" y="2730606"/>
            <a:ext cx="2028158" cy="954107"/>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乌克兰电力网络受到黑客</a:t>
            </a:r>
            <a:r>
              <a:rPr lang="en-US" altLang="zh-CN" sz="1600" dirty="0">
                <a:solidFill>
                  <a:srgbClr val="080808"/>
                </a:solidFill>
                <a:latin typeface="Times New Roman" panose="02020603050405020304" pitchFamily="18" charset="0"/>
                <a:ea typeface="+mn-ea"/>
                <a:cs typeface="Times New Roman" panose="02020603050405020304" pitchFamily="18" charset="0"/>
              </a:rPr>
              <a:t>APT</a:t>
            </a:r>
            <a:r>
              <a:rPr lang="zh-CN" altLang="en-US" sz="1600" dirty="0">
                <a:solidFill>
                  <a:srgbClr val="080808"/>
                </a:solidFill>
                <a:latin typeface="Times New Roman" panose="02020603050405020304" pitchFamily="18" charset="0"/>
                <a:ea typeface="+mn-ea"/>
                <a:cs typeface="Times New Roman" panose="02020603050405020304" pitchFamily="18" charset="0"/>
              </a:rPr>
              <a:t>攻击，导致伊万诺</a:t>
            </a:r>
            <a:r>
              <a:rPr lang="en-US" altLang="zh-CN" sz="1600" dirty="0">
                <a:solidFill>
                  <a:srgbClr val="080808"/>
                </a:solidFill>
                <a:latin typeface="Times New Roman" panose="02020603050405020304" pitchFamily="18" charset="0"/>
                <a:ea typeface="+mn-ea"/>
                <a:cs typeface="Times New Roman" panose="02020603050405020304" pitchFamily="18" charset="0"/>
              </a:rPr>
              <a:t>-</a:t>
            </a:r>
            <a:r>
              <a:rPr lang="zh-CN" altLang="en-US" sz="1600" dirty="0">
                <a:solidFill>
                  <a:srgbClr val="080808"/>
                </a:solidFill>
                <a:latin typeface="Times New Roman" panose="02020603050405020304" pitchFamily="18" charset="0"/>
                <a:ea typeface="+mn-ea"/>
                <a:cs typeface="Times New Roman" panose="02020603050405020304" pitchFamily="18" charset="0"/>
              </a:rPr>
              <a:t>弗兰科夫斯克州数十万用户停电。</a:t>
            </a:r>
            <a:endParaRPr lang="id-ID" sz="1600" dirty="0">
              <a:solidFill>
                <a:srgbClr val="080808"/>
              </a:solidFill>
              <a:latin typeface="Times New Roman" panose="02020603050405020304" pitchFamily="18" charset="0"/>
              <a:ea typeface="+mn-ea"/>
              <a:cs typeface="Times New Roman" panose="02020603050405020304" pitchFamily="18" charset="0"/>
            </a:endParaRPr>
          </a:p>
        </p:txBody>
      </p:sp>
      <p:sp>
        <p:nvSpPr>
          <p:cNvPr id="60" name="îs1îďê">
            <a:extLst>
              <a:ext uri="{FF2B5EF4-FFF2-40B4-BE49-F238E27FC236}">
                <a16:creationId xmlns:a16="http://schemas.microsoft.com/office/drawing/2014/main" id="{43CB155A-B6C4-2343-9705-2B13AAAB16F9}"/>
              </a:ext>
            </a:extLst>
          </p:cNvPr>
          <p:cNvSpPr txBox="1"/>
          <p:nvPr/>
        </p:nvSpPr>
        <p:spPr>
          <a:xfrm flipH="1">
            <a:off x="1319787" y="3923999"/>
            <a:ext cx="2028158" cy="738664"/>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中东黑客组织利用</a:t>
            </a:r>
            <a:r>
              <a:rPr lang="en" altLang="zh-CN" sz="1600" dirty="0">
                <a:solidFill>
                  <a:srgbClr val="080808"/>
                </a:solidFill>
                <a:latin typeface="Times New Roman" panose="02020603050405020304" pitchFamily="18" charset="0"/>
                <a:ea typeface="+mn-ea"/>
                <a:cs typeface="Times New Roman" panose="02020603050405020304" pitchFamily="18" charset="0"/>
              </a:rPr>
              <a:t>Flash 0-day</a:t>
            </a:r>
            <a:r>
              <a:rPr lang="zh-CN" altLang="en-US" sz="1600" dirty="0">
                <a:solidFill>
                  <a:srgbClr val="080808"/>
                </a:solidFill>
                <a:latin typeface="Times New Roman" panose="02020603050405020304" pitchFamily="18" charset="0"/>
                <a:ea typeface="+mn-ea"/>
                <a:cs typeface="Times New Roman" panose="02020603050405020304" pitchFamily="18" charset="0"/>
              </a:rPr>
              <a:t>漏洞传播间谍软件 </a:t>
            </a:r>
            <a:r>
              <a:rPr lang="en" altLang="zh-CN" sz="1600" dirty="0">
                <a:solidFill>
                  <a:srgbClr val="080808"/>
                </a:solidFill>
                <a:latin typeface="Times New Roman" panose="02020603050405020304" pitchFamily="18" charset="0"/>
                <a:ea typeface="+mn-ea"/>
                <a:cs typeface="Times New Roman" panose="02020603050405020304" pitchFamily="18" charset="0"/>
              </a:rPr>
              <a:t>FinFisher</a:t>
            </a:r>
            <a:r>
              <a:rPr lang="zh-CN" altLang="en-US" sz="1600" dirty="0">
                <a:solidFill>
                  <a:srgbClr val="080808"/>
                </a:solidFill>
                <a:latin typeface="Times New Roman" panose="02020603050405020304" pitchFamily="18" charset="0"/>
                <a:ea typeface="+mn-ea"/>
                <a:cs typeface="Times New Roman" panose="02020603050405020304" pitchFamily="18" charset="0"/>
              </a:rPr>
              <a:t>。</a:t>
            </a:r>
            <a:endParaRPr lang="en" altLang="zh-CN" sz="1600" dirty="0">
              <a:solidFill>
                <a:srgbClr val="080808"/>
              </a:solidFill>
              <a:latin typeface="Times New Roman" panose="02020603050405020304" pitchFamily="18" charset="0"/>
              <a:ea typeface="+mn-ea"/>
              <a:cs typeface="Times New Roman" panose="02020603050405020304" pitchFamily="18" charset="0"/>
            </a:endParaRPr>
          </a:p>
        </p:txBody>
      </p:sp>
      <p:sp>
        <p:nvSpPr>
          <p:cNvPr id="62" name="ïśḷïḍê">
            <a:extLst>
              <a:ext uri="{FF2B5EF4-FFF2-40B4-BE49-F238E27FC236}">
                <a16:creationId xmlns:a16="http://schemas.microsoft.com/office/drawing/2014/main" id="{1052799F-E121-7F4B-ADAA-78DB42D85A7A}"/>
              </a:ext>
            </a:extLst>
          </p:cNvPr>
          <p:cNvSpPr/>
          <p:nvPr/>
        </p:nvSpPr>
        <p:spPr>
          <a:xfrm flipH="1">
            <a:off x="4497599" y="4230633"/>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84" name="ïśḷïḍê">
            <a:extLst>
              <a:ext uri="{FF2B5EF4-FFF2-40B4-BE49-F238E27FC236}">
                <a16:creationId xmlns:a16="http://schemas.microsoft.com/office/drawing/2014/main" id="{3CEAB3B2-2A03-334E-B41B-4D803DE46E1E}"/>
              </a:ext>
            </a:extLst>
          </p:cNvPr>
          <p:cNvSpPr/>
          <p:nvPr/>
        </p:nvSpPr>
        <p:spPr>
          <a:xfrm flipH="1">
            <a:off x="4488892" y="5170669"/>
            <a:ext cx="125397" cy="125397"/>
          </a:xfrm>
          <a:prstGeom prst="ellipse">
            <a:avLst/>
          </a:prstGeom>
          <a:solidFill>
            <a:srgbClr val="0070C0"/>
          </a:solidFill>
          <a:ln w="19050" cap="rnd">
            <a:solidFill>
              <a:schemeClr val="bg1"/>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dirty="0">
              <a:solidFill>
                <a:schemeClr val="bg1"/>
              </a:solidFill>
              <a:latin typeface="+mn-ea"/>
            </a:endParaRPr>
          </a:p>
        </p:txBody>
      </p:sp>
      <p:sp>
        <p:nvSpPr>
          <p:cNvPr id="85" name="íṡlîḍê">
            <a:extLst>
              <a:ext uri="{FF2B5EF4-FFF2-40B4-BE49-F238E27FC236}">
                <a16:creationId xmlns:a16="http://schemas.microsoft.com/office/drawing/2014/main" id="{E2D7BA06-EBE3-E343-8170-6690D94B1515}"/>
              </a:ext>
            </a:extLst>
          </p:cNvPr>
          <p:cNvSpPr/>
          <p:nvPr/>
        </p:nvSpPr>
        <p:spPr>
          <a:xfrm flipH="1">
            <a:off x="4637035" y="3925138"/>
            <a:ext cx="1132457" cy="331471"/>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300" dirty="0">
                <a:solidFill>
                  <a:schemeClr val="bg1"/>
                </a:solidFill>
                <a:latin typeface="+mn-ea"/>
              </a:rPr>
              <a:t>2018</a:t>
            </a:r>
            <a:r>
              <a:rPr lang="zh-CN" altLang="en-US" sz="1300" dirty="0">
                <a:solidFill>
                  <a:schemeClr val="bg1"/>
                </a:solidFill>
                <a:latin typeface="+mn-ea"/>
              </a:rPr>
              <a:t>年</a:t>
            </a:r>
            <a:r>
              <a:rPr lang="en-US" altLang="zh-CN" sz="1300" dirty="0">
                <a:solidFill>
                  <a:schemeClr val="bg1"/>
                </a:solidFill>
                <a:latin typeface="+mn-ea"/>
              </a:rPr>
              <a:t>04</a:t>
            </a:r>
            <a:r>
              <a:rPr lang="zh-CN" altLang="en-US" sz="1300" dirty="0">
                <a:solidFill>
                  <a:schemeClr val="bg1"/>
                </a:solidFill>
                <a:latin typeface="+mn-ea"/>
              </a:rPr>
              <a:t>月</a:t>
            </a:r>
          </a:p>
        </p:txBody>
      </p:sp>
      <p:sp>
        <p:nvSpPr>
          <p:cNvPr id="90" name="îs1îďê">
            <a:extLst>
              <a:ext uri="{FF2B5EF4-FFF2-40B4-BE49-F238E27FC236}">
                <a16:creationId xmlns:a16="http://schemas.microsoft.com/office/drawing/2014/main" id="{264F3474-D330-E04A-88FF-A18B54DCDDDA}"/>
              </a:ext>
            </a:extLst>
          </p:cNvPr>
          <p:cNvSpPr txBox="1"/>
          <p:nvPr/>
        </p:nvSpPr>
        <p:spPr>
          <a:xfrm flipH="1">
            <a:off x="1319787" y="4864035"/>
            <a:ext cx="2028158" cy="738664"/>
          </a:xfrm>
          <a:prstGeom prst="rect">
            <a:avLst/>
          </a:prstGeom>
          <a:noFill/>
        </p:spPr>
        <p:txBody>
          <a:bodyPr wrap="square" lIns="91440" tIns="45720" rIns="91440" bIns="4572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韩国平昌冬奥会</a:t>
            </a:r>
            <a:r>
              <a:rPr lang="en" altLang="zh-CN" sz="1600" dirty="0">
                <a:solidFill>
                  <a:srgbClr val="080808"/>
                </a:solidFill>
                <a:latin typeface="Times New Roman" panose="02020603050405020304" pitchFamily="18" charset="0"/>
                <a:ea typeface="+mn-ea"/>
                <a:cs typeface="Times New Roman" panose="02020603050405020304" pitchFamily="18" charset="0"/>
              </a:rPr>
              <a:t>APT</a:t>
            </a:r>
            <a:r>
              <a:rPr lang="zh-CN" altLang="en-US" sz="1600" dirty="0">
                <a:solidFill>
                  <a:srgbClr val="080808"/>
                </a:solidFill>
                <a:latin typeface="Times New Roman" panose="02020603050405020304" pitchFamily="18" charset="0"/>
                <a:ea typeface="+mn-ea"/>
                <a:cs typeface="Times New Roman" panose="02020603050405020304" pitchFamily="18" charset="0"/>
              </a:rPr>
              <a:t>攻击攻击者制造</a:t>
            </a:r>
            <a:r>
              <a:rPr lang="en" altLang="zh-CN" sz="1600" dirty="0">
                <a:solidFill>
                  <a:srgbClr val="080808"/>
                </a:solidFill>
                <a:latin typeface="Times New Roman" panose="02020603050405020304" pitchFamily="18" charset="0"/>
                <a:ea typeface="+mn-ea"/>
                <a:cs typeface="Times New Roman" panose="02020603050405020304" pitchFamily="18" charset="0"/>
              </a:rPr>
              <a:t>false flag</a:t>
            </a:r>
            <a:r>
              <a:rPr lang="zh-CN" altLang="en-US" sz="1600" dirty="0">
                <a:solidFill>
                  <a:srgbClr val="080808"/>
                </a:solidFill>
                <a:latin typeface="Times New Roman" panose="02020603050405020304" pitchFamily="18" charset="0"/>
                <a:ea typeface="+mn-ea"/>
                <a:cs typeface="Times New Roman" panose="02020603050405020304" pitchFamily="18" charset="0"/>
              </a:rPr>
              <a:t>迷惑安全</a:t>
            </a:r>
            <a:r>
              <a:rPr lang="zh-CN" altLang="en-US" sz="1600" dirty="0">
                <a:solidFill>
                  <a:srgbClr val="080808"/>
                </a:solidFill>
                <a:latin typeface="+mn-ea"/>
                <a:ea typeface="+mn-ea"/>
              </a:rPr>
              <a:t>人员</a:t>
            </a:r>
            <a:endParaRPr lang="zh-CN" altLang="en-US" sz="1400" dirty="0">
              <a:solidFill>
                <a:srgbClr val="080808"/>
              </a:solidFill>
              <a:latin typeface="+mn-ea"/>
              <a:ea typeface="+mn-ea"/>
            </a:endParaRPr>
          </a:p>
        </p:txBody>
      </p:sp>
      <p:pic>
        <p:nvPicPr>
          <p:cNvPr id="15" name="图片 14" descr="图片包含 天空, 户外, 标牌, 文字&#10;&#10;描述已自动生成">
            <a:extLst>
              <a:ext uri="{FF2B5EF4-FFF2-40B4-BE49-F238E27FC236}">
                <a16:creationId xmlns:a16="http://schemas.microsoft.com/office/drawing/2014/main" id="{EBAC4884-1521-4882-AAEB-D5B77A59547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820" y="2864759"/>
            <a:ext cx="1313848" cy="685800"/>
          </a:xfrm>
          <a:prstGeom prst="rect">
            <a:avLst/>
          </a:prstGeom>
        </p:spPr>
      </p:pic>
      <p:pic>
        <p:nvPicPr>
          <p:cNvPr id="17" name="图片 16" descr="图片包含 文字&#10;&#10;描述已自动生成">
            <a:extLst>
              <a:ext uri="{FF2B5EF4-FFF2-40B4-BE49-F238E27FC236}">
                <a16:creationId xmlns:a16="http://schemas.microsoft.com/office/drawing/2014/main" id="{5672DCFA-D7F3-4EB4-A387-FA3AEDFD61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214" y="3905848"/>
            <a:ext cx="1169061" cy="774966"/>
          </a:xfrm>
          <a:prstGeom prst="rect">
            <a:avLst/>
          </a:prstGeom>
        </p:spPr>
      </p:pic>
      <p:pic>
        <p:nvPicPr>
          <p:cNvPr id="19" name="图片 18" descr="图片包含 屏幕截图&#10;&#10;描述已自动生成">
            <a:extLst>
              <a:ext uri="{FF2B5EF4-FFF2-40B4-BE49-F238E27FC236}">
                <a16:creationId xmlns:a16="http://schemas.microsoft.com/office/drawing/2014/main" id="{D353D072-CB1E-43CC-BDA9-6BAD72232E6F}"/>
              </a:ext>
            </a:extLst>
          </p:cNvPr>
          <p:cNvPicPr>
            <a:picLocks noChangeAspect="1"/>
          </p:cNvPicPr>
          <p:nvPr/>
        </p:nvPicPr>
        <p:blipFill rotWithShape="1">
          <a:blip r:embed="rId5">
            <a:extLst>
              <a:ext uri="{28A0092B-C50C-407E-A947-70E740481C1C}">
                <a14:useLocalDpi xmlns:a14="http://schemas.microsoft.com/office/drawing/2010/main" val="0"/>
              </a:ext>
            </a:extLst>
          </a:blip>
          <a:srcRect l="17021" t="24190" r="16153" b="20767"/>
          <a:stretch/>
        </p:blipFill>
        <p:spPr>
          <a:xfrm>
            <a:off x="79504" y="4922426"/>
            <a:ext cx="1290481" cy="591882"/>
          </a:xfrm>
          <a:prstGeom prst="rect">
            <a:avLst/>
          </a:prstGeom>
        </p:spPr>
      </p:pic>
      <p:cxnSp>
        <p:nvCxnSpPr>
          <p:cNvPr id="47" name="直线连接符 93">
            <a:extLst>
              <a:ext uri="{FF2B5EF4-FFF2-40B4-BE49-F238E27FC236}">
                <a16:creationId xmlns:a16="http://schemas.microsoft.com/office/drawing/2014/main" id="{6764F5E4-1F45-44DC-AE2E-157B00A21C75}"/>
              </a:ext>
            </a:extLst>
          </p:cNvPr>
          <p:cNvCxnSpPr>
            <a:cxnSpLocks/>
          </p:cNvCxnSpPr>
          <p:nvPr/>
        </p:nvCxnSpPr>
        <p:spPr bwMode="auto">
          <a:xfrm>
            <a:off x="4642943" y="4621198"/>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9" name="直线连接符 94">
            <a:extLst>
              <a:ext uri="{FF2B5EF4-FFF2-40B4-BE49-F238E27FC236}">
                <a16:creationId xmlns:a16="http://schemas.microsoft.com/office/drawing/2014/main" id="{5DE4883F-3DED-4C74-9299-AFC1E973E1B9}"/>
              </a:ext>
            </a:extLst>
          </p:cNvPr>
          <p:cNvCxnSpPr>
            <a:cxnSpLocks/>
          </p:cNvCxnSpPr>
          <p:nvPr/>
        </p:nvCxnSpPr>
        <p:spPr bwMode="auto">
          <a:xfrm>
            <a:off x="183548" y="5651349"/>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2" name="íṡlîḍê">
            <a:extLst>
              <a:ext uri="{FF2B5EF4-FFF2-40B4-BE49-F238E27FC236}">
                <a16:creationId xmlns:a16="http://schemas.microsoft.com/office/drawing/2014/main" id="{31ED3C57-F27A-458C-AA79-529B7BD4DBAF}"/>
              </a:ext>
            </a:extLst>
          </p:cNvPr>
          <p:cNvSpPr/>
          <p:nvPr/>
        </p:nvSpPr>
        <p:spPr>
          <a:xfrm flipH="1">
            <a:off x="4633614" y="5332439"/>
            <a:ext cx="1132457" cy="331471"/>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300" dirty="0">
                <a:solidFill>
                  <a:schemeClr val="bg1"/>
                </a:solidFill>
                <a:latin typeface="+mn-ea"/>
              </a:rPr>
              <a:t>2019</a:t>
            </a:r>
            <a:r>
              <a:rPr lang="zh-CN" altLang="en-US" sz="1300" dirty="0">
                <a:solidFill>
                  <a:schemeClr val="bg1"/>
                </a:solidFill>
                <a:latin typeface="+mn-ea"/>
              </a:rPr>
              <a:t>年</a:t>
            </a:r>
            <a:r>
              <a:rPr lang="en-US" altLang="zh-CN" sz="1300" dirty="0">
                <a:solidFill>
                  <a:schemeClr val="bg1"/>
                </a:solidFill>
                <a:latin typeface="+mn-ea"/>
              </a:rPr>
              <a:t>4</a:t>
            </a:r>
            <a:r>
              <a:rPr lang="zh-CN" altLang="en-US" sz="1300" dirty="0">
                <a:solidFill>
                  <a:schemeClr val="bg1"/>
                </a:solidFill>
                <a:latin typeface="+mn-ea"/>
              </a:rPr>
              <a:t>月</a:t>
            </a:r>
          </a:p>
        </p:txBody>
      </p:sp>
      <p:cxnSp>
        <p:nvCxnSpPr>
          <p:cNvPr id="56" name="直线连接符 94">
            <a:extLst>
              <a:ext uri="{FF2B5EF4-FFF2-40B4-BE49-F238E27FC236}">
                <a16:creationId xmlns:a16="http://schemas.microsoft.com/office/drawing/2014/main" id="{CDB5F6EB-4A75-4193-8E7F-EB457370EC0B}"/>
              </a:ext>
            </a:extLst>
          </p:cNvPr>
          <p:cNvCxnSpPr>
            <a:cxnSpLocks/>
          </p:cNvCxnSpPr>
          <p:nvPr/>
        </p:nvCxnSpPr>
        <p:spPr bwMode="auto">
          <a:xfrm>
            <a:off x="210366" y="4799704"/>
            <a:ext cx="4256178"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矩形 1">
            <a:extLst>
              <a:ext uri="{FF2B5EF4-FFF2-40B4-BE49-F238E27FC236}">
                <a16:creationId xmlns:a16="http://schemas.microsoft.com/office/drawing/2014/main" id="{428B6C68-F917-4709-9DE4-D0FF20CD056F}"/>
              </a:ext>
            </a:extLst>
          </p:cNvPr>
          <p:cNvSpPr/>
          <p:nvPr/>
        </p:nvSpPr>
        <p:spPr>
          <a:xfrm>
            <a:off x="240295" y="5949770"/>
            <a:ext cx="8663410" cy="465448"/>
          </a:xfrm>
          <a:prstGeom prst="rect">
            <a:avLst/>
          </a:prstGeom>
        </p:spPr>
        <p:txBody>
          <a:bodyPr wrap="square">
            <a:spAutoFit/>
          </a:bodyPr>
          <a:lstStyle/>
          <a:p>
            <a:pPr marL="342900" indent="-342900" algn="just">
              <a:lnSpc>
                <a:spcPct val="110000"/>
              </a:lnSpc>
              <a:buFont typeface="Wingdings" panose="05000000000000000000" pitchFamily="2" charset="2"/>
              <a:buChar char="p"/>
            </a:pPr>
            <a:r>
              <a:rPr lang="zh-CN" altLang="en-US" sz="2400" dirty="0">
                <a:solidFill>
                  <a:srgbClr val="080808"/>
                </a:solidFill>
                <a:latin typeface="+mn-ea"/>
                <a:ea typeface="+mn-ea"/>
              </a:rPr>
              <a:t>迫切需要：</a:t>
            </a:r>
            <a:r>
              <a:rPr lang="zh-CN" altLang="en-US" sz="2400" b="1" dirty="0">
                <a:solidFill>
                  <a:srgbClr val="C00000"/>
                </a:solidFill>
                <a:latin typeface="+mn-ea"/>
                <a:ea typeface="+mn-ea"/>
              </a:rPr>
              <a:t>对</a:t>
            </a:r>
            <a:r>
              <a:rPr lang="en-US" altLang="zh-CN" sz="2400" b="1" dirty="0">
                <a:solidFill>
                  <a:srgbClr val="C00000"/>
                </a:solidFill>
                <a:latin typeface="Times New Roman" panose="02020603050405020304" pitchFamily="18" charset="0"/>
                <a:ea typeface="+mn-ea"/>
                <a:cs typeface="Times New Roman" panose="02020603050405020304" pitchFamily="18" charset="0"/>
              </a:rPr>
              <a:t>APT</a:t>
            </a:r>
            <a:r>
              <a:rPr lang="zh-CN" altLang="en-US" sz="2400" b="1" dirty="0">
                <a:solidFill>
                  <a:srgbClr val="C00000"/>
                </a:solidFill>
                <a:latin typeface="+mn-ea"/>
                <a:ea typeface="+mn-ea"/>
              </a:rPr>
              <a:t>攻击实现攻击溯源，发现潜在攻击风险</a:t>
            </a:r>
          </a:p>
        </p:txBody>
      </p:sp>
      <p:pic>
        <p:nvPicPr>
          <p:cNvPr id="8198" name="Picture 6" descr="image.png">
            <a:extLst>
              <a:ext uri="{FF2B5EF4-FFF2-40B4-BE49-F238E27FC236}">
                <a16:creationId xmlns:a16="http://schemas.microsoft.com/office/drawing/2014/main" id="{253B6DEE-4710-43A5-ADE6-882467FC644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flipH="1">
            <a:off x="7764198" y="3720485"/>
            <a:ext cx="1267864" cy="828705"/>
          </a:xfrm>
          <a:prstGeom prst="rect">
            <a:avLst/>
          </a:prstGeom>
          <a:noFill/>
          <a:extLst>
            <a:ext uri="{909E8E84-426E-40DD-AFC4-6F175D3DCCD1}">
              <a14:hiddenFill xmlns:a14="http://schemas.microsoft.com/office/drawing/2010/main">
                <a:solidFill>
                  <a:srgbClr val="FFFFFF"/>
                </a:solidFill>
              </a14:hiddenFill>
            </a:ext>
          </a:extLst>
        </p:spPr>
      </p:pic>
      <p:sp>
        <p:nvSpPr>
          <p:cNvPr id="45" name="矩形 44">
            <a:extLst>
              <a:ext uri="{FF2B5EF4-FFF2-40B4-BE49-F238E27FC236}">
                <a16:creationId xmlns:a16="http://schemas.microsoft.com/office/drawing/2014/main" id="{28AE9F16-B152-4F24-BE78-DC240DB9AF86}"/>
              </a:ext>
            </a:extLst>
          </p:cNvPr>
          <p:cNvSpPr/>
          <p:nvPr/>
        </p:nvSpPr>
        <p:spPr>
          <a:xfrm>
            <a:off x="5756953" y="3562076"/>
            <a:ext cx="2028158" cy="1059122"/>
          </a:xfrm>
          <a:prstGeom prst="rect">
            <a:avLst/>
          </a:prstGeom>
        </p:spPr>
        <p:txBody>
          <a:bodyPr wrap="square">
            <a:noAutofit/>
          </a:body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蓝宝菇</a:t>
            </a:r>
            <a:r>
              <a:rPr lang="en-US" altLang="zh-CN" sz="1600" dirty="0">
                <a:solidFill>
                  <a:srgbClr val="080808"/>
                </a:solidFill>
                <a:latin typeface="Times New Roman" panose="02020603050405020304" pitchFamily="18" charset="0"/>
                <a:ea typeface="+mn-ea"/>
                <a:cs typeface="Times New Roman" panose="02020603050405020304" pitchFamily="18" charset="0"/>
              </a:rPr>
              <a:t>APT</a:t>
            </a:r>
            <a:r>
              <a:rPr lang="zh-CN" altLang="en-US" sz="1600" dirty="0">
                <a:solidFill>
                  <a:srgbClr val="080808"/>
                </a:solidFill>
                <a:latin typeface="Times New Roman" panose="02020603050405020304" pitchFamily="18" charset="0"/>
                <a:ea typeface="+mn-ea"/>
                <a:cs typeface="Times New Roman" panose="02020603050405020304" pitchFamily="18" charset="0"/>
              </a:rPr>
              <a:t>组织针对中国政府、军工、科研、金融机构的一系列定向攻击事件</a:t>
            </a:r>
          </a:p>
        </p:txBody>
      </p:sp>
      <p:sp>
        <p:nvSpPr>
          <p:cNvPr id="51" name="矩形 50">
            <a:extLst>
              <a:ext uri="{FF2B5EF4-FFF2-40B4-BE49-F238E27FC236}">
                <a16:creationId xmlns:a16="http://schemas.microsoft.com/office/drawing/2014/main" id="{D31DF5B2-5C04-4CB5-9F80-01CFBF01D994}"/>
              </a:ext>
            </a:extLst>
          </p:cNvPr>
          <p:cNvSpPr/>
          <p:nvPr/>
        </p:nvSpPr>
        <p:spPr>
          <a:xfrm>
            <a:off x="5783184" y="2725424"/>
            <a:ext cx="2001928" cy="815654"/>
          </a:xfrm>
          <a:prstGeom prst="rect">
            <a:avLst/>
          </a:prstGeom>
        </p:spPr>
        <p:txBody>
          <a:bodyPr wrap="square">
            <a:noAutofit/>
          </a:body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蔓灵花</a:t>
            </a:r>
            <a:r>
              <a:rPr lang="en-US" altLang="zh-CN" sz="1600" dirty="0">
                <a:solidFill>
                  <a:srgbClr val="080808"/>
                </a:solidFill>
                <a:latin typeface="Times New Roman" panose="02020603050405020304" pitchFamily="18" charset="0"/>
                <a:ea typeface="+mn-ea"/>
                <a:cs typeface="Times New Roman" panose="02020603050405020304" pitchFamily="18" charset="0"/>
              </a:rPr>
              <a:t>APT</a:t>
            </a:r>
            <a:r>
              <a:rPr lang="zh-CN" altLang="en-US" sz="1600" dirty="0">
                <a:solidFill>
                  <a:srgbClr val="080808"/>
                </a:solidFill>
                <a:latin typeface="Times New Roman" panose="02020603050405020304" pitchFamily="18" charset="0"/>
                <a:ea typeface="+mn-ea"/>
                <a:cs typeface="Times New Roman" panose="02020603050405020304" pitchFamily="18" charset="0"/>
              </a:rPr>
              <a:t>组织针对中国、巴基斯坦一系列定向攻击事件</a:t>
            </a:r>
          </a:p>
          <a:p>
            <a:pPr algn="just"/>
            <a:endParaRPr lang="zh-CN" altLang="en-US" sz="1600" dirty="0">
              <a:solidFill>
                <a:srgbClr val="080808"/>
              </a:solidFill>
              <a:latin typeface="Times New Roman" panose="02020603050405020304" pitchFamily="18" charset="0"/>
              <a:ea typeface="+mn-ea"/>
              <a:cs typeface="Times New Roman" panose="02020603050405020304" pitchFamily="18" charset="0"/>
            </a:endParaRPr>
          </a:p>
        </p:txBody>
      </p:sp>
      <p:sp>
        <p:nvSpPr>
          <p:cNvPr id="54" name="íṡlîḍê">
            <a:extLst>
              <a:ext uri="{FF2B5EF4-FFF2-40B4-BE49-F238E27FC236}">
                <a16:creationId xmlns:a16="http://schemas.microsoft.com/office/drawing/2014/main" id="{9269A90F-970A-4D3F-9FAF-7E3CAACC7B84}"/>
              </a:ext>
            </a:extLst>
          </p:cNvPr>
          <p:cNvSpPr/>
          <p:nvPr/>
        </p:nvSpPr>
        <p:spPr>
          <a:xfrm>
            <a:off x="3373587" y="3028594"/>
            <a:ext cx="1123196" cy="331471"/>
          </a:xfrm>
          <a:prstGeom prst="homePlate">
            <a:avLst/>
          </a:prstGeom>
          <a:solidFill>
            <a:srgbClr val="0070C0"/>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300" dirty="0">
                <a:solidFill>
                  <a:schemeClr val="bg1"/>
                </a:solidFill>
                <a:latin typeface="+mn-ea"/>
              </a:rPr>
              <a:t>2015</a:t>
            </a:r>
            <a:r>
              <a:rPr lang="zh-CN" altLang="en-US" sz="1300" dirty="0">
                <a:solidFill>
                  <a:schemeClr val="bg1"/>
                </a:solidFill>
                <a:latin typeface="+mn-ea"/>
              </a:rPr>
              <a:t>年</a:t>
            </a:r>
            <a:r>
              <a:rPr lang="en-US" altLang="zh-CN" sz="1300" dirty="0">
                <a:solidFill>
                  <a:schemeClr val="bg1"/>
                </a:solidFill>
                <a:latin typeface="+mn-ea"/>
              </a:rPr>
              <a:t>12</a:t>
            </a:r>
            <a:r>
              <a:rPr lang="zh-CN" altLang="en-US" sz="1300" dirty="0">
                <a:solidFill>
                  <a:schemeClr val="bg1"/>
                </a:solidFill>
                <a:latin typeface="+mn-ea"/>
              </a:rPr>
              <a:t>月</a:t>
            </a:r>
          </a:p>
        </p:txBody>
      </p:sp>
      <p:sp>
        <p:nvSpPr>
          <p:cNvPr id="58" name="矩形 57">
            <a:extLst>
              <a:ext uri="{FF2B5EF4-FFF2-40B4-BE49-F238E27FC236}">
                <a16:creationId xmlns:a16="http://schemas.microsoft.com/office/drawing/2014/main" id="{68E916CB-7782-4BE4-B7FC-97F74FC6D0E1}"/>
              </a:ext>
            </a:extLst>
          </p:cNvPr>
          <p:cNvSpPr/>
          <p:nvPr/>
        </p:nvSpPr>
        <p:spPr>
          <a:xfrm>
            <a:off x="5847397" y="4693206"/>
            <a:ext cx="1870051" cy="1059122"/>
          </a:xfrm>
          <a:prstGeom prst="rect">
            <a:avLst/>
          </a:prstGeom>
        </p:spPr>
        <p:txBody>
          <a:bodyPr wrap="square">
            <a:noAutofit/>
          </a:bodyPr>
          <a:lstStyle/>
          <a:p>
            <a:pPr algn="just"/>
            <a:r>
              <a:rPr lang="zh-CN" altLang="en-US" sz="1600" dirty="0">
                <a:solidFill>
                  <a:srgbClr val="080808"/>
                </a:solidFill>
                <a:latin typeface="Times New Roman" panose="02020603050405020304" pitchFamily="18" charset="0"/>
                <a:ea typeface="+mn-ea"/>
                <a:cs typeface="Times New Roman" panose="02020603050405020304" pitchFamily="18" charset="0"/>
              </a:rPr>
              <a:t>海莲花针对中国大陆的政府、海事机构、商务部门、研究机构的攻击活动</a:t>
            </a:r>
          </a:p>
        </p:txBody>
      </p:sp>
      <p:pic>
        <p:nvPicPr>
          <p:cNvPr id="8202" name="Picture 10" descr="https://ss0.baidu.com/73F1bjeh1BF3odCf/it/u=3739080387,2736302128&amp;fm=85&amp;s=922D63EAFEAAEC4D44BE7213030050D6">
            <a:extLst>
              <a:ext uri="{FF2B5EF4-FFF2-40B4-BE49-F238E27FC236}">
                <a16:creationId xmlns:a16="http://schemas.microsoft.com/office/drawing/2014/main" id="{33977CB2-C04D-4128-AC56-2CE191718F5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24213" y="2826703"/>
            <a:ext cx="1152525" cy="714375"/>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https://ss0.baidu.com/73F1bjeh1BF3odCf/it/u=777880833,614089890&amp;fm=85&amp;s=D2A195466C61CADA1AB26141030060EB">
            <a:extLst>
              <a:ext uri="{FF2B5EF4-FFF2-40B4-BE49-F238E27FC236}">
                <a16:creationId xmlns:a16="http://schemas.microsoft.com/office/drawing/2014/main" id="{782B99B8-133F-4EF6-BF35-F42F58E1945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7508" y="4842927"/>
            <a:ext cx="1152525" cy="714375"/>
          </a:xfrm>
          <a:prstGeom prst="rect">
            <a:avLst/>
          </a:prstGeom>
          <a:noFill/>
          <a:extLst>
            <a:ext uri="{909E8E84-426E-40DD-AFC4-6F175D3DCCD1}">
              <a14:hiddenFill xmlns:a14="http://schemas.microsoft.com/office/drawing/2010/main">
                <a:solidFill>
                  <a:srgbClr val="FFFFFF"/>
                </a:solidFill>
              </a14:hiddenFill>
            </a:ext>
          </a:extLst>
        </p:spPr>
      </p:pic>
      <p:sp>
        <p:nvSpPr>
          <p:cNvPr id="64" name="文本框 63">
            <a:extLst>
              <a:ext uri="{FF2B5EF4-FFF2-40B4-BE49-F238E27FC236}">
                <a16:creationId xmlns:a16="http://schemas.microsoft.com/office/drawing/2014/main" id="{3A217A16-4D1C-45E7-AA55-A4E30894D3CA}"/>
              </a:ext>
            </a:extLst>
          </p:cNvPr>
          <p:cNvSpPr txBox="1"/>
          <p:nvPr/>
        </p:nvSpPr>
        <p:spPr>
          <a:xfrm>
            <a:off x="1196928" y="2204864"/>
            <a:ext cx="1733249" cy="400110"/>
          </a:xfrm>
          <a:prstGeom prst="rect">
            <a:avLst/>
          </a:prstGeom>
          <a:noFill/>
        </p:spPr>
        <p:txBody>
          <a:bodyPr wrap="square" rtlCol="0">
            <a:spAutoFit/>
          </a:bodyPr>
          <a:lstStyle/>
          <a:p>
            <a:pPr algn="ctr"/>
            <a:r>
              <a:rPr lang="en-US" altLang="zh-CN" sz="2000" b="1" dirty="0">
                <a:ln w="0"/>
                <a:solidFill>
                  <a:srgbClr val="0070C0"/>
                </a:solidFill>
                <a:effectLst>
                  <a:outerShdw blurRad="38100" dist="25400" dir="5400000" algn="ctr" rotWithShape="0">
                    <a:srgbClr val="6E747A">
                      <a:alpha val="43000"/>
                    </a:srgbClr>
                  </a:outerShdw>
                </a:effectLst>
                <a:latin typeface="+mn-ea"/>
                <a:ea typeface="+mn-ea"/>
              </a:rPr>
              <a:t>2018</a:t>
            </a:r>
            <a:r>
              <a:rPr lang="zh-CN" altLang="en-US" sz="2000" b="1" dirty="0">
                <a:ln w="0"/>
                <a:solidFill>
                  <a:srgbClr val="0070C0"/>
                </a:solidFill>
                <a:effectLst>
                  <a:outerShdw blurRad="38100" dist="25400" dir="5400000" algn="ctr" rotWithShape="0">
                    <a:srgbClr val="6E747A">
                      <a:alpha val="43000"/>
                    </a:srgbClr>
                  </a:outerShdw>
                </a:effectLst>
                <a:latin typeface="+mn-ea"/>
                <a:ea typeface="+mn-ea"/>
              </a:rPr>
              <a:t>年之前</a:t>
            </a:r>
          </a:p>
        </p:txBody>
      </p:sp>
      <p:sp>
        <p:nvSpPr>
          <p:cNvPr id="66" name="文本框 65">
            <a:extLst>
              <a:ext uri="{FF2B5EF4-FFF2-40B4-BE49-F238E27FC236}">
                <a16:creationId xmlns:a16="http://schemas.microsoft.com/office/drawing/2014/main" id="{D98D94B4-C6F4-4CE2-9E51-427BDE19FEE4}"/>
              </a:ext>
            </a:extLst>
          </p:cNvPr>
          <p:cNvSpPr txBox="1"/>
          <p:nvPr/>
        </p:nvSpPr>
        <p:spPr>
          <a:xfrm>
            <a:off x="5972483" y="2204864"/>
            <a:ext cx="2127909" cy="400110"/>
          </a:xfrm>
          <a:prstGeom prst="rect">
            <a:avLst/>
          </a:prstGeom>
          <a:noFill/>
        </p:spPr>
        <p:txBody>
          <a:bodyPr wrap="square" rtlCol="0">
            <a:spAutoFit/>
          </a:bodyPr>
          <a:lstStyle/>
          <a:p>
            <a:pPr algn="ctr"/>
            <a:r>
              <a:rPr lang="en-US" altLang="zh-CN" sz="2000" b="1" dirty="0">
                <a:ln w="0"/>
                <a:solidFill>
                  <a:srgbClr val="0070C0"/>
                </a:solidFill>
                <a:effectLst>
                  <a:outerShdw blurRad="38100" dist="25400" dir="5400000" algn="ctr" rotWithShape="0">
                    <a:srgbClr val="6E747A">
                      <a:alpha val="43000"/>
                    </a:srgbClr>
                  </a:outerShdw>
                </a:effectLst>
                <a:latin typeface="+mn-ea"/>
                <a:ea typeface="+mn-ea"/>
              </a:rPr>
              <a:t>2018-2019</a:t>
            </a:r>
            <a:r>
              <a:rPr lang="zh-CN" altLang="en-US" sz="2000" b="1" dirty="0">
                <a:ln w="0"/>
                <a:solidFill>
                  <a:srgbClr val="0070C0"/>
                </a:solidFill>
                <a:effectLst>
                  <a:outerShdw blurRad="38100" dist="25400" dir="5400000" algn="ctr" rotWithShape="0">
                    <a:srgbClr val="6E747A">
                      <a:alpha val="43000"/>
                    </a:srgbClr>
                  </a:outerShdw>
                </a:effectLst>
                <a:latin typeface="+mn-ea"/>
                <a:ea typeface="+mn-ea"/>
              </a:rPr>
              <a:t>年多发</a:t>
            </a:r>
          </a:p>
        </p:txBody>
      </p:sp>
      <p:sp>
        <p:nvSpPr>
          <p:cNvPr id="46" name="灯片编号占位符 5"/>
          <p:cNvSpPr>
            <a:spLocks noGrp="1"/>
          </p:cNvSpPr>
          <p:nvPr>
            <p:ph type="sldNum" sz="quarter" idx="4294967295"/>
          </p:nvPr>
        </p:nvSpPr>
        <p:spPr>
          <a:xfrm>
            <a:off x="7236296" y="630932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110000"/>
              <a:buFont typeface="Wingdings" panose="05000000000000000000" pitchFamily="2" charset="2"/>
              <a:buBlip>
                <a:blip r:embed="rId9"/>
              </a:buBlip>
              <a:defRPr sz="2400">
                <a:solidFill>
                  <a:schemeClr val="tx1"/>
                </a:solidFill>
                <a:latin typeface="Tahoma" panose="020B0604030504040204" pitchFamily="34" charset="0"/>
                <a:ea typeface="黑体" panose="02010609060101010101" pitchFamily="2" charset="-122"/>
              </a:defRPr>
            </a:lvl1pPr>
            <a:lvl2pPr marL="742950" indent="-285750">
              <a:spcBef>
                <a:spcPct val="20000"/>
              </a:spcBef>
              <a:buClr>
                <a:schemeClr val="tx1"/>
              </a:buClr>
              <a:buSzPct val="60000"/>
              <a:buFont typeface="Wingdings" panose="05000000000000000000" pitchFamily="2" charset="2"/>
              <a:buChar char="n"/>
              <a:defRPr sz="2000">
                <a:solidFill>
                  <a:schemeClr val="tx1"/>
                </a:solidFill>
                <a:latin typeface="Tahoma" panose="020B0604030504040204" pitchFamily="34" charset="0"/>
                <a:ea typeface="黑体" panose="02010609060101010101" pitchFamily="2" charset="-122"/>
              </a:defRPr>
            </a:lvl2pPr>
            <a:lvl3pPr marL="1143000" indent="-228600">
              <a:spcBef>
                <a:spcPct val="20000"/>
              </a:spcBef>
              <a:buClr>
                <a:schemeClr val="hlink"/>
              </a:buClr>
              <a:buSzPct val="95000"/>
              <a:buFont typeface="Wingdings" panose="05000000000000000000" pitchFamily="2" charset="2"/>
              <a:buChar char="w"/>
              <a:defRPr sz="2400">
                <a:solidFill>
                  <a:schemeClr val="tx1"/>
                </a:solidFill>
                <a:latin typeface="Tahoma" panose="020B0604030504040204" pitchFamily="34" charset="0"/>
                <a:ea typeface="黑体" panose="02010609060101010101" pitchFamily="2" charset="-122"/>
              </a:defRPr>
            </a:lvl3pPr>
            <a:lvl4pPr marL="1600200" indent="-228600">
              <a:spcBef>
                <a:spcPct val="20000"/>
              </a:spcBef>
              <a:buClr>
                <a:schemeClr val="tx1"/>
              </a:buClr>
              <a:buSzPct val="65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4pPr>
            <a:lvl5pPr marL="2057400" indent="-228600">
              <a:spcBef>
                <a:spcPct val="20000"/>
              </a:spcBef>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5pPr>
            <a:lvl6pPr marL="25146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6pPr>
            <a:lvl7pPr marL="29718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7pPr>
            <a:lvl8pPr marL="34290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8pPr>
            <a:lvl9pPr marL="3886200" indent="-228600" eaLnBrk="0" fontAlgn="base" hangingPunct="0">
              <a:spcBef>
                <a:spcPct val="20000"/>
              </a:spcBef>
              <a:spcAft>
                <a:spcPct val="0"/>
              </a:spcAft>
              <a:buClr>
                <a:schemeClr val="hlink"/>
              </a:buClr>
              <a:buSzPct val="60000"/>
              <a:buFont typeface="Wingdings" panose="05000000000000000000" pitchFamily="2" charset="2"/>
              <a:buChar char="n"/>
              <a:defRPr sz="1600">
                <a:solidFill>
                  <a:schemeClr val="tx1"/>
                </a:solidFill>
                <a:latin typeface="Tahoma" panose="020B0604030504040204" pitchFamily="34" charset="0"/>
                <a:ea typeface="黑体" panose="02010609060101010101" pitchFamily="2" charset="-122"/>
              </a:defRPr>
            </a:lvl9pPr>
          </a:lstStyle>
          <a:p>
            <a:pPr>
              <a:spcBef>
                <a:spcPct val="0"/>
              </a:spcBef>
              <a:buClrTx/>
              <a:buSzTx/>
              <a:buFontTx/>
              <a:buNone/>
            </a:pPr>
            <a:r>
              <a:rPr lang="en-US" altLang="zh-CN" sz="1400" dirty="0">
                <a:ea typeface="宋体" panose="02010600030101010101" pitchFamily="2" charset="-122"/>
              </a:rPr>
              <a:t>4</a:t>
            </a:r>
          </a:p>
        </p:txBody>
      </p:sp>
      <p:sp>
        <p:nvSpPr>
          <p:cNvPr id="40" name="矩形 39">
            <a:extLst>
              <a:ext uri="{FF2B5EF4-FFF2-40B4-BE49-F238E27FC236}">
                <a16:creationId xmlns:a16="http://schemas.microsoft.com/office/drawing/2014/main" id="{A44BD95A-3431-47BB-9D3C-AB6CD729C8A5}"/>
              </a:ext>
            </a:extLst>
          </p:cNvPr>
          <p:cNvSpPr/>
          <p:nvPr/>
        </p:nvSpPr>
        <p:spPr>
          <a:xfrm>
            <a:off x="235711" y="1124744"/>
            <a:ext cx="8663410" cy="465448"/>
          </a:xfrm>
          <a:prstGeom prst="rect">
            <a:avLst/>
          </a:prstGeom>
        </p:spPr>
        <p:txBody>
          <a:bodyPr wrap="square">
            <a:spAutoFit/>
          </a:bodyPr>
          <a:lstStyle/>
          <a:p>
            <a:pPr marL="342900" indent="-342900">
              <a:lnSpc>
                <a:spcPct val="110000"/>
              </a:lnSpc>
              <a:buClr>
                <a:srgbClr val="080808"/>
              </a:buClr>
              <a:buFont typeface="Wingdings" panose="05000000000000000000" pitchFamily="2" charset="2"/>
              <a:buChar char="p"/>
            </a:pPr>
            <a:r>
              <a:rPr lang="en-US" altLang="zh-CN" sz="2400" b="1" dirty="0">
                <a:ln w="0"/>
                <a:solidFill>
                  <a:srgbClr val="0070C0"/>
                </a:solidFill>
                <a:latin typeface="Times New Roman" panose="02020603050405020304" pitchFamily="18" charset="0"/>
                <a:ea typeface="+mn-ea"/>
                <a:cs typeface="Times New Roman" panose="02020603050405020304" pitchFamily="18" charset="0"/>
              </a:rPr>
              <a:t>APT</a:t>
            </a:r>
            <a:r>
              <a:rPr lang="zh-CN" altLang="en-US" sz="2400" b="1" dirty="0">
                <a:ln w="0"/>
                <a:solidFill>
                  <a:srgbClr val="0070C0"/>
                </a:solidFill>
                <a:latin typeface="+mn-ea"/>
                <a:ea typeface="+mn-ea"/>
              </a:rPr>
              <a:t>攻击：</a:t>
            </a:r>
            <a:r>
              <a:rPr lang="zh-CN" altLang="en-US" sz="2400" dirty="0">
                <a:ln w="0"/>
                <a:solidFill>
                  <a:srgbClr val="000000"/>
                </a:solidFill>
                <a:latin typeface="+mn-ea"/>
                <a:ea typeface="+mn-ea"/>
              </a:rPr>
              <a:t>高级可持续威胁攻击 </a:t>
            </a:r>
            <a:r>
              <a:rPr lang="en-US" altLang="zh-CN" sz="2400" dirty="0">
                <a:ln w="0"/>
                <a:solidFill>
                  <a:srgbClr val="000000"/>
                </a:solidFill>
                <a:latin typeface="Times New Roman" panose="02020603050405020304" pitchFamily="18" charset="0"/>
                <a:ea typeface="+mn-ea"/>
                <a:cs typeface="Times New Roman" panose="02020603050405020304" pitchFamily="18" charset="0"/>
              </a:rPr>
              <a:t>Advanced Persistent Threat</a:t>
            </a:r>
            <a:endParaRPr lang="zh-CN" altLang="en-US" sz="2400" dirty="0">
              <a:solidFill>
                <a:srgbClr val="2A0000"/>
              </a:solidFill>
              <a:latin typeface="+mn-ea"/>
              <a:ea typeface="+mn-ea"/>
            </a:endParaRPr>
          </a:p>
        </p:txBody>
      </p:sp>
      <p:sp>
        <p:nvSpPr>
          <p:cNvPr id="41" name="文本框 40">
            <a:extLst>
              <a:ext uri="{FF2B5EF4-FFF2-40B4-BE49-F238E27FC236}">
                <a16:creationId xmlns:a16="http://schemas.microsoft.com/office/drawing/2014/main" id="{1F07BD89-C188-4C25-BEB0-23E9F4B06DFD}"/>
              </a:ext>
            </a:extLst>
          </p:cNvPr>
          <p:cNvSpPr txBox="1"/>
          <p:nvPr/>
        </p:nvSpPr>
        <p:spPr>
          <a:xfrm>
            <a:off x="1140639" y="1652471"/>
            <a:ext cx="1845826"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攻击范围广</a:t>
            </a:r>
          </a:p>
        </p:txBody>
      </p:sp>
      <p:sp>
        <p:nvSpPr>
          <p:cNvPr id="42" name="文本框 41">
            <a:extLst>
              <a:ext uri="{FF2B5EF4-FFF2-40B4-BE49-F238E27FC236}">
                <a16:creationId xmlns:a16="http://schemas.microsoft.com/office/drawing/2014/main" id="{94228F3F-8940-47B2-824A-79B12AD1DF6C}"/>
              </a:ext>
            </a:extLst>
          </p:cNvPr>
          <p:cNvSpPr txBox="1"/>
          <p:nvPr/>
        </p:nvSpPr>
        <p:spPr>
          <a:xfrm>
            <a:off x="2721982" y="1652471"/>
            <a:ext cx="1922026"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攻击手段丰富</a:t>
            </a:r>
          </a:p>
        </p:txBody>
      </p:sp>
      <p:sp>
        <p:nvSpPr>
          <p:cNvPr id="43" name="文本框 42">
            <a:extLst>
              <a:ext uri="{FF2B5EF4-FFF2-40B4-BE49-F238E27FC236}">
                <a16:creationId xmlns:a16="http://schemas.microsoft.com/office/drawing/2014/main" id="{AA4FC7B3-E10C-4DA8-A1FC-1406D45F8EA9}"/>
              </a:ext>
            </a:extLst>
          </p:cNvPr>
          <p:cNvSpPr txBox="1"/>
          <p:nvPr/>
        </p:nvSpPr>
        <p:spPr>
          <a:xfrm>
            <a:off x="4586296" y="1652471"/>
            <a:ext cx="2001928"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隐蔽能力极强</a:t>
            </a:r>
          </a:p>
        </p:txBody>
      </p:sp>
      <p:sp>
        <p:nvSpPr>
          <p:cNvPr id="44" name="文本框 43">
            <a:extLst>
              <a:ext uri="{FF2B5EF4-FFF2-40B4-BE49-F238E27FC236}">
                <a16:creationId xmlns:a16="http://schemas.microsoft.com/office/drawing/2014/main" id="{AD997780-2D3F-42E3-AA2A-1F8C34B762FA}"/>
              </a:ext>
            </a:extLst>
          </p:cNvPr>
          <p:cNvSpPr txBox="1"/>
          <p:nvPr/>
        </p:nvSpPr>
        <p:spPr>
          <a:xfrm>
            <a:off x="6468720" y="1652471"/>
            <a:ext cx="1775688" cy="400110"/>
          </a:xfrm>
          <a:prstGeom prst="rect">
            <a:avLst/>
          </a:prstGeom>
          <a:noFill/>
        </p:spPr>
        <p:txBody>
          <a:bodyPr wrap="square" rtlCol="0">
            <a:spAutoFit/>
          </a:bodyPr>
          <a:lstStyle/>
          <a:p>
            <a:pPr marL="176213" indent="-176213">
              <a:buFont typeface="Arial" panose="020B0604020202020204" pitchFamily="34" charset="0"/>
              <a:buChar char="•"/>
            </a:pPr>
            <a:r>
              <a:rPr lang="zh-CN" altLang="en-US" sz="2000" b="1" dirty="0">
                <a:solidFill>
                  <a:srgbClr val="C00000"/>
                </a:solidFill>
                <a:latin typeface="微软雅黑" panose="020B0503020204020204" pitchFamily="34" charset="-122"/>
                <a:ea typeface="微软雅黑" panose="020B0503020204020204" pitchFamily="34" charset="-122"/>
              </a:rPr>
              <a:t>针对性强</a:t>
            </a:r>
          </a:p>
        </p:txBody>
      </p:sp>
      <p:cxnSp>
        <p:nvCxnSpPr>
          <p:cNvPr id="53" name="直线连接符 93">
            <a:extLst>
              <a:ext uri="{FF2B5EF4-FFF2-40B4-BE49-F238E27FC236}">
                <a16:creationId xmlns:a16="http://schemas.microsoft.com/office/drawing/2014/main" id="{2F7AAC2E-7C6F-4DF3-90A7-8ACAF1DA6CB9}"/>
              </a:ext>
            </a:extLst>
          </p:cNvPr>
          <p:cNvCxnSpPr>
            <a:cxnSpLocks/>
          </p:cNvCxnSpPr>
          <p:nvPr/>
        </p:nvCxnSpPr>
        <p:spPr bwMode="auto">
          <a:xfrm>
            <a:off x="1140639" y="2101311"/>
            <a:ext cx="6768000" cy="0"/>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686169816"/>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752475" y="130176"/>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sym typeface="+mn-ea"/>
              </a:rPr>
              <a:t>APT攻击案例</a:t>
            </a:r>
            <a:endParaRPr lang="zh-CN" sz="4000" dirty="0">
              <a:latin typeface="黑体" pitchFamily="49" charset="-122"/>
            </a:endParaRPr>
          </a:p>
        </p:txBody>
      </p:sp>
      <p:sp>
        <p:nvSpPr>
          <p:cNvPr id="16388" name="Text Box 4"/>
          <p:cNvSpPr txBox="1">
            <a:spLocks noChangeArrowheads="1"/>
          </p:cNvSpPr>
          <p:nvPr/>
        </p:nvSpPr>
        <p:spPr bwMode="auto">
          <a:xfrm>
            <a:off x="165100" y="677204"/>
            <a:ext cx="8880475" cy="5443351"/>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zh-CN" altLang="en-US" sz="2400" b="1" dirty="0"/>
              <a:t>APT攻击案例有：</a:t>
            </a:r>
          </a:p>
          <a:p>
            <a:pPr marL="342900" indent="0">
              <a:lnSpc>
                <a:spcPct val="115000"/>
              </a:lnSpc>
              <a:buClr>
                <a:schemeClr val="accent1"/>
              </a:buClr>
              <a:buFont typeface="Wingdings" pitchFamily="2" charset="2"/>
              <a:buNone/>
            </a:pPr>
            <a:r>
              <a:rPr lang="en-US" altLang="zh-CN" sz="2400" dirty="0"/>
              <a:t>	</a:t>
            </a:r>
            <a:r>
              <a:rPr lang="zh-CN" altLang="zh-CN" sz="2400" dirty="0"/>
              <a:t>Google激光攻击</a:t>
            </a:r>
          </a:p>
          <a:p>
            <a:pPr marL="342900" indent="0">
              <a:lnSpc>
                <a:spcPct val="115000"/>
              </a:lnSpc>
              <a:buClr>
                <a:schemeClr val="accent1"/>
              </a:buClr>
              <a:buFont typeface="Wingdings" pitchFamily="2" charset="2"/>
              <a:buNone/>
            </a:pPr>
            <a:r>
              <a:rPr lang="en-US" altLang="zh-CN" sz="2400" dirty="0"/>
              <a:t>	</a:t>
            </a:r>
            <a:r>
              <a:rPr lang="zh-CN" altLang="zh-CN" sz="2400" dirty="0"/>
              <a:t>超级工厂病毒攻击 ( Stuxne t震网攻击)</a:t>
            </a:r>
          </a:p>
          <a:p>
            <a:pPr marL="342900" indent="0">
              <a:lnSpc>
                <a:spcPct val="115000"/>
              </a:lnSpc>
              <a:buClr>
                <a:schemeClr val="accent1"/>
              </a:buClr>
              <a:buFont typeface="Wingdings" pitchFamily="2" charset="2"/>
              <a:buNone/>
            </a:pPr>
            <a:r>
              <a:rPr lang="en-US" altLang="zh-CN" sz="2400" dirty="0"/>
              <a:t>	</a:t>
            </a:r>
            <a:r>
              <a:rPr lang="zh-CN" altLang="zh-CN" sz="2400" dirty="0"/>
              <a:t>夜龙攻击</a:t>
            </a:r>
          </a:p>
          <a:p>
            <a:pPr marL="342900" indent="0">
              <a:lnSpc>
                <a:spcPct val="115000"/>
              </a:lnSpc>
              <a:buClr>
                <a:schemeClr val="accent1"/>
              </a:buClr>
              <a:buFont typeface="Wingdings" pitchFamily="2" charset="2"/>
              <a:buNone/>
            </a:pPr>
            <a:r>
              <a:rPr lang="en-US" altLang="zh-CN" sz="2400" dirty="0"/>
              <a:t>	</a:t>
            </a:r>
            <a:r>
              <a:rPr lang="zh-CN" altLang="zh-CN" sz="2400" dirty="0"/>
              <a:t>RSA Secur ID窃取攻击</a:t>
            </a:r>
          </a:p>
          <a:p>
            <a:pPr marL="342900" indent="0">
              <a:lnSpc>
                <a:spcPct val="115000"/>
              </a:lnSpc>
              <a:buClr>
                <a:schemeClr val="accent1"/>
              </a:buClr>
              <a:buFont typeface="Wingdings" pitchFamily="2" charset="2"/>
              <a:buNone/>
            </a:pPr>
            <a:r>
              <a:rPr lang="en-US" altLang="zh-CN" sz="2400" dirty="0"/>
              <a:t>	</a:t>
            </a:r>
            <a:r>
              <a:rPr lang="zh-CN" altLang="zh-CN" sz="2400" dirty="0"/>
              <a:t>暗鼠攻击</a:t>
            </a:r>
          </a:p>
          <a:p>
            <a:pPr marL="342900" indent="0">
              <a:lnSpc>
                <a:spcPct val="115000"/>
              </a:lnSpc>
              <a:buClr>
                <a:schemeClr val="accent1"/>
              </a:buClr>
              <a:buFont typeface="Wingdings" pitchFamily="2" charset="2"/>
              <a:buNone/>
            </a:pPr>
            <a:r>
              <a:rPr lang="en-US" altLang="zh-CN" sz="2400" dirty="0"/>
              <a:t>	</a:t>
            </a:r>
            <a:r>
              <a:rPr lang="zh-CN" altLang="zh-CN" sz="2400" dirty="0"/>
              <a:t>Lurid攻击</a:t>
            </a:r>
          </a:p>
          <a:p>
            <a:pPr marL="342900" indent="0">
              <a:lnSpc>
                <a:spcPct val="115000"/>
              </a:lnSpc>
              <a:buClr>
                <a:schemeClr val="accent1"/>
              </a:buClr>
              <a:buFont typeface="Wingdings" pitchFamily="2" charset="2"/>
              <a:buNone/>
            </a:pPr>
            <a:r>
              <a:rPr lang="en-US" altLang="zh-CN" sz="2400" dirty="0"/>
              <a:t>	</a:t>
            </a:r>
            <a:r>
              <a:rPr lang="zh-CN" altLang="zh-CN" sz="2400" dirty="0"/>
              <a:t>Nitro攻击</a:t>
            </a:r>
            <a:endParaRPr lang="en-US" altLang="zh-CN" sz="2000" dirty="0"/>
          </a:p>
          <a:p>
            <a:pPr>
              <a:lnSpc>
                <a:spcPct val="115000"/>
              </a:lnSpc>
              <a:buClr>
                <a:schemeClr val="accent1"/>
              </a:buClr>
              <a:buFont typeface="Wingdings" pitchFamily="2" charset="2"/>
              <a:buChar char="u"/>
            </a:pPr>
            <a:r>
              <a:rPr lang="zh-CN" altLang="en-US" sz="2400" b="1" dirty="0"/>
              <a:t>APT攻击的特点</a:t>
            </a:r>
            <a:r>
              <a:rPr lang="zh-CN" altLang="en-US" sz="2400" dirty="0"/>
              <a:t> </a:t>
            </a:r>
          </a:p>
          <a:p>
            <a:pPr marL="342900" indent="0">
              <a:lnSpc>
                <a:spcPct val="115000"/>
              </a:lnSpc>
              <a:buClr>
                <a:schemeClr val="accent1"/>
              </a:buClr>
              <a:buFont typeface="Wingdings" pitchFamily="2" charset="2"/>
              <a:buNone/>
            </a:pPr>
            <a:r>
              <a:rPr lang="en-US" altLang="zh-CN" sz="2400" dirty="0"/>
              <a:t>	</a:t>
            </a:r>
            <a:r>
              <a:rPr lang="zh-CN" altLang="en-US" sz="2400" dirty="0"/>
              <a:t>攻击行为特征难以提取、单点隐蔽能力好、攻击渠道多样化、攻击持续时间长</a:t>
            </a:r>
            <a:endParaRPr lang="en-US" altLang="zh-CN" sz="2400" dirty="0"/>
          </a:p>
          <a:p>
            <a:pPr marL="342900" indent="0">
              <a:lnSpc>
                <a:spcPct val="115000"/>
              </a:lnSpc>
              <a:buClr>
                <a:schemeClr val="accent1"/>
              </a:buClr>
              <a:buFont typeface="Wingdings" pitchFamily="2" charset="2"/>
              <a:buNone/>
            </a:pPr>
            <a:r>
              <a:rPr lang="en-US" altLang="zh-CN" sz="2000" dirty="0">
                <a:solidFill>
                  <a:srgbClr val="FF0000"/>
                </a:solidFill>
                <a:hlinkClick r:id="rId2"/>
              </a:rPr>
              <a:t>【</a:t>
            </a:r>
            <a:r>
              <a:rPr lang="zh-CN" altLang="en-US" sz="2000" dirty="0">
                <a:solidFill>
                  <a:srgbClr val="FF0000"/>
                </a:solidFill>
                <a:hlinkClick r:id="rId2"/>
              </a:rPr>
              <a:t>拉美停电</a:t>
            </a:r>
            <a:r>
              <a:rPr lang="en-US" altLang="zh-CN" sz="2000" dirty="0">
                <a:solidFill>
                  <a:srgbClr val="FF0000"/>
                </a:solidFill>
                <a:hlinkClick r:id="rId2"/>
              </a:rPr>
              <a:t>1min】https://haokan.baidu.com/v?pd=wisenatural&amp;vid=4284794065406205708</a:t>
            </a:r>
            <a:endParaRPr lang="en-US" altLang="zh-CN" sz="2000" dirty="0">
              <a:solidFill>
                <a:srgbClr val="FF0000"/>
              </a:solidFill>
            </a:endParaRPr>
          </a:p>
        </p:txBody>
      </p:sp>
    </p:spTree>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762000" y="219076"/>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sym typeface="+mn-ea"/>
              </a:rPr>
              <a:t>APT检测与防御策略</a:t>
            </a:r>
            <a:endParaRPr lang="zh-CN" sz="4000" dirty="0">
              <a:latin typeface="黑体" pitchFamily="49" charset="-122"/>
            </a:endParaRPr>
          </a:p>
        </p:txBody>
      </p:sp>
      <p:sp>
        <p:nvSpPr>
          <p:cNvPr id="16388" name="Text Box 4"/>
          <p:cNvSpPr txBox="1">
            <a:spLocks noChangeArrowheads="1"/>
          </p:cNvSpPr>
          <p:nvPr/>
        </p:nvSpPr>
        <p:spPr bwMode="auto">
          <a:xfrm>
            <a:off x="581428" y="993776"/>
            <a:ext cx="7529195" cy="5160196"/>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5000"/>
              </a:lnSpc>
              <a:buClr>
                <a:schemeClr val="accent1"/>
              </a:buClr>
              <a:buFont typeface="Wingdings" pitchFamily="2" charset="2"/>
              <a:buChar char="u"/>
            </a:pPr>
            <a:r>
              <a:rPr lang="en-US" altLang="zh-CN" sz="3200" b="1" dirty="0"/>
              <a:t>  </a:t>
            </a:r>
            <a:r>
              <a:rPr lang="zh-CN" altLang="en-US" sz="3200" b="1" dirty="0"/>
              <a:t>降低</a:t>
            </a:r>
            <a:r>
              <a:rPr lang="en-US" altLang="zh-CN" sz="3200" b="1" dirty="0"/>
              <a:t>APT</a:t>
            </a:r>
            <a:r>
              <a:rPr lang="zh-CN" altLang="en-US" sz="3200" b="1" dirty="0"/>
              <a:t>攻击发生的办法有：</a:t>
            </a:r>
          </a:p>
          <a:p>
            <a:pPr marL="342900" indent="0">
              <a:lnSpc>
                <a:spcPct val="115000"/>
              </a:lnSpc>
              <a:buClr>
                <a:schemeClr val="accent1"/>
              </a:buClr>
              <a:buFont typeface="Wingdings" pitchFamily="2" charset="2"/>
              <a:buNone/>
            </a:pPr>
            <a:r>
              <a:rPr lang="en-US" altLang="zh-CN" sz="3200" dirty="0"/>
              <a:t>		</a:t>
            </a:r>
            <a:r>
              <a:rPr lang="zh-CN" altLang="en-US" sz="2800" dirty="0"/>
              <a:t>主机应用控制漏洞防护</a:t>
            </a:r>
          </a:p>
          <a:p>
            <a:pPr marL="342900" indent="0">
              <a:lnSpc>
                <a:spcPct val="115000"/>
              </a:lnSpc>
              <a:buClr>
                <a:schemeClr val="accent1"/>
              </a:buClr>
              <a:buFont typeface="Wingdings" pitchFamily="2" charset="2"/>
              <a:buNone/>
            </a:pPr>
            <a:r>
              <a:rPr lang="en-US" altLang="zh-CN" sz="2800" dirty="0"/>
              <a:t>		</a:t>
            </a:r>
            <a:r>
              <a:rPr lang="zh-CN" altLang="en-US" sz="2800" dirty="0"/>
              <a:t>恶意代码的检测</a:t>
            </a:r>
          </a:p>
          <a:p>
            <a:pPr marL="342900" indent="0">
              <a:lnSpc>
                <a:spcPct val="115000"/>
              </a:lnSpc>
              <a:buClr>
                <a:schemeClr val="accent1"/>
              </a:buClr>
              <a:buFont typeface="Wingdings" pitchFamily="2" charset="2"/>
              <a:buNone/>
            </a:pPr>
            <a:r>
              <a:rPr lang="en-US" altLang="zh-CN" sz="2800" dirty="0"/>
              <a:t>		</a:t>
            </a:r>
            <a:r>
              <a:rPr lang="zh-CN" altLang="en-US" sz="2800" dirty="0"/>
              <a:t>网络入侵实时检测</a:t>
            </a:r>
          </a:p>
          <a:p>
            <a:pPr marL="342900" indent="0">
              <a:lnSpc>
                <a:spcPct val="115000"/>
              </a:lnSpc>
              <a:buClr>
                <a:schemeClr val="accent1"/>
              </a:buClr>
              <a:buFont typeface="Wingdings" pitchFamily="2" charset="2"/>
              <a:buNone/>
            </a:pPr>
            <a:r>
              <a:rPr lang="en-US" altLang="zh-CN" sz="2800" dirty="0"/>
              <a:t>		</a:t>
            </a:r>
            <a:r>
              <a:rPr lang="zh-CN" altLang="en-US" sz="2800" dirty="0"/>
              <a:t>网络取证</a:t>
            </a:r>
            <a:endParaRPr lang="en-US" altLang="zh-CN" sz="2800" dirty="0"/>
          </a:p>
          <a:p>
            <a:pPr marL="342900" indent="0">
              <a:lnSpc>
                <a:spcPct val="115000"/>
              </a:lnSpc>
              <a:buClr>
                <a:schemeClr val="accent1"/>
              </a:buClr>
              <a:buFont typeface="Wingdings" pitchFamily="2" charset="2"/>
              <a:buNone/>
            </a:pPr>
            <a:r>
              <a:rPr lang="zh-CN" altLang="en-US" sz="2000" dirty="0">
                <a:solidFill>
                  <a:srgbClr val="FF0000"/>
                </a:solidFill>
                <a:hlinkClick r:id="rId2"/>
              </a:rPr>
              <a:t>震网病毒三个视频</a:t>
            </a:r>
            <a:endParaRPr lang="en-US" altLang="zh-CN" sz="2000" dirty="0">
              <a:solidFill>
                <a:srgbClr val="FF0000"/>
              </a:solidFill>
              <a:hlinkClick r:id="rId2"/>
            </a:endParaRPr>
          </a:p>
          <a:p>
            <a:pPr marL="342900" indent="0">
              <a:lnSpc>
                <a:spcPct val="115000"/>
              </a:lnSpc>
              <a:buClr>
                <a:schemeClr val="accent1"/>
              </a:buClr>
              <a:buFont typeface="Wingdings" pitchFamily="2" charset="2"/>
              <a:buNone/>
            </a:pPr>
            <a:r>
              <a:rPr lang="en-US" altLang="zh-CN" sz="2000" dirty="0">
                <a:solidFill>
                  <a:srgbClr val="FF0000"/>
                </a:solidFill>
                <a:hlinkClick r:id="rId2"/>
              </a:rPr>
              <a:t>https://haokan.baidu.com/v?pd=wisenatural&amp;vid=5065619877963409245</a:t>
            </a:r>
            <a:endParaRPr lang="en-US" altLang="zh-CN" sz="2000" dirty="0">
              <a:solidFill>
                <a:srgbClr val="FF0000"/>
              </a:solidFill>
            </a:endParaRPr>
          </a:p>
          <a:p>
            <a:pPr marL="342900" indent="0">
              <a:lnSpc>
                <a:spcPct val="115000"/>
              </a:lnSpc>
              <a:buClr>
                <a:schemeClr val="accent1"/>
              </a:buClr>
              <a:buFont typeface="Wingdings" pitchFamily="2" charset="2"/>
              <a:buNone/>
            </a:pPr>
            <a:r>
              <a:rPr lang="en-US" altLang="zh-CN" sz="2000" dirty="0">
                <a:solidFill>
                  <a:srgbClr val="FF0000"/>
                </a:solidFill>
                <a:hlinkClick r:id="rId3"/>
              </a:rPr>
              <a:t>https://haokan.baidu.com/v?pd=wisenatural&amp;vid=11114795186155677806</a:t>
            </a:r>
            <a:endParaRPr lang="en-US" altLang="zh-CN" sz="2000" dirty="0">
              <a:solidFill>
                <a:srgbClr val="FF0000"/>
              </a:solidFill>
            </a:endParaRPr>
          </a:p>
          <a:p>
            <a:pPr marL="342900" indent="0">
              <a:lnSpc>
                <a:spcPct val="115000"/>
              </a:lnSpc>
              <a:buClr>
                <a:schemeClr val="accent1"/>
              </a:buClr>
              <a:buFont typeface="Wingdings" pitchFamily="2" charset="2"/>
              <a:buNone/>
            </a:pPr>
            <a:r>
              <a:rPr lang="en-US" altLang="zh-CN" sz="2000" dirty="0">
                <a:solidFill>
                  <a:srgbClr val="FF0000"/>
                </a:solidFill>
              </a:rPr>
              <a:t>https://haokan.baidu.com/v?vid=9545195031985801104&amp;collection_id=</a:t>
            </a:r>
            <a:endParaRPr lang="zh-CN" altLang="en-US" sz="2000" dirty="0">
              <a:solidFill>
                <a:srgbClr val="FF0000"/>
              </a:solidFill>
            </a:endParaRPr>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5"/>
          <p:cNvSpPr txBox="1">
            <a:spLocks noChangeArrowheads="1"/>
          </p:cNvSpPr>
          <p:nvPr/>
        </p:nvSpPr>
        <p:spPr bwMode="auto">
          <a:xfrm>
            <a:off x="201613" y="76200"/>
            <a:ext cx="1374775"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US" altLang="en-GB" sz="4400" b="1" dirty="0">
                <a:latin typeface="Times New Roman" pitchFamily="18" charset="0"/>
                <a:ea typeface="宋体" pitchFamily="2" charset="-122"/>
              </a:rPr>
              <a:t>3</a:t>
            </a:r>
          </a:p>
        </p:txBody>
      </p:sp>
      <p:sp>
        <p:nvSpPr>
          <p:cNvPr id="17412" name="Text Box 4"/>
          <p:cNvSpPr txBox="1">
            <a:spLocks noChangeArrowheads="1"/>
          </p:cNvSpPr>
          <p:nvPr/>
        </p:nvSpPr>
        <p:spPr bwMode="auto">
          <a:xfrm>
            <a:off x="1158875" y="244475"/>
            <a:ext cx="7210425" cy="68008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无线网络安全技术</a:t>
            </a:r>
          </a:p>
        </p:txBody>
      </p:sp>
      <p:sp>
        <p:nvSpPr>
          <p:cNvPr id="17413" name="Rectangle 4"/>
          <p:cNvSpPr txBox="1">
            <a:spLocks noChangeArrowheads="1"/>
          </p:cNvSpPr>
          <p:nvPr/>
        </p:nvSpPr>
        <p:spPr bwMode="auto">
          <a:xfrm>
            <a:off x="408940" y="2388870"/>
            <a:ext cx="8096250" cy="333375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buClr>
                <a:schemeClr val="accent1"/>
              </a:buClr>
              <a:buFont typeface="Wingdings" pitchFamily="2" charset="2"/>
              <a:buChar char="Ø"/>
            </a:pPr>
            <a:r>
              <a:rPr lang="zh-CN" sz="2800" dirty="0">
                <a:latin typeface="Times New Roman" pitchFamily="18" charset="0"/>
              </a:rPr>
              <a:t>无线网络安全现状</a:t>
            </a:r>
          </a:p>
          <a:p>
            <a:pPr>
              <a:lnSpc>
                <a:spcPts val="3600"/>
              </a:lnSpc>
              <a:buClr>
                <a:schemeClr val="accent1"/>
              </a:buClr>
              <a:buFont typeface="Wingdings" pitchFamily="2" charset="2"/>
              <a:buChar char="Ø"/>
            </a:pPr>
            <a:r>
              <a:rPr lang="zh-CN" sz="2800" dirty="0">
                <a:latin typeface="Times New Roman" pitchFamily="18" charset="0"/>
              </a:rPr>
              <a:t>无线局域网安全性</a:t>
            </a:r>
            <a:endParaRPr lang="en-US" altLang="zh-CN" sz="2800" dirty="0">
              <a:latin typeface="Times New Roman" pitchFamily="18" charset="0"/>
            </a:endParaRPr>
          </a:p>
          <a:p>
            <a:pPr>
              <a:lnSpc>
                <a:spcPts val="3600"/>
              </a:lnSpc>
              <a:buClr>
                <a:schemeClr val="accent1"/>
              </a:buClr>
              <a:buFont typeface="Wingdings" pitchFamily="2" charset="2"/>
              <a:buChar char="Ø"/>
            </a:pPr>
            <a:r>
              <a:rPr lang="zh-CN" sz="2800" dirty="0">
                <a:latin typeface="Times New Roman" pitchFamily="18" charset="0"/>
              </a:rPr>
              <a:t>蓝牙安全性</a:t>
            </a:r>
            <a:endParaRPr lang="en-US" altLang="zh-CN" sz="2800" dirty="0"/>
          </a:p>
          <a:p>
            <a:pPr>
              <a:lnSpc>
                <a:spcPts val="3600"/>
              </a:lnSpc>
              <a:buClr>
                <a:schemeClr val="accent1"/>
              </a:buClr>
              <a:buFont typeface="Wingdings" pitchFamily="2" charset="2"/>
              <a:buChar char="Ø"/>
            </a:pPr>
            <a:r>
              <a:rPr lang="zh-CN" altLang="en-US" sz="2800" dirty="0"/>
              <a:t>移动通信网络的安全性</a:t>
            </a:r>
          </a:p>
          <a:p>
            <a:pPr>
              <a:lnSpc>
                <a:spcPts val="3600"/>
              </a:lnSpc>
              <a:buClr>
                <a:schemeClr val="accent1"/>
              </a:buClr>
              <a:buFont typeface="Wingdings" pitchFamily="2" charset="2"/>
              <a:buChar char="Ø"/>
            </a:pPr>
            <a:r>
              <a:rPr lang="zh-CN" altLang="en-US" sz="2800" dirty="0">
                <a:latin typeface="黑体" pitchFamily="49" charset="-122"/>
              </a:rPr>
              <a:t>其它新型无线网络的安全研究</a:t>
            </a:r>
          </a:p>
        </p:txBody>
      </p:sp>
      <p:sp>
        <p:nvSpPr>
          <p:cNvPr id="22534" name="Rectangle 4"/>
          <p:cNvSpPr txBox="1">
            <a:spLocks noChangeArrowheads="1"/>
          </p:cNvSpPr>
          <p:nvPr/>
        </p:nvSpPr>
        <p:spPr bwMode="auto">
          <a:xfrm>
            <a:off x="201612" y="1063625"/>
            <a:ext cx="8942387" cy="160020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000"/>
              </a:lnSpc>
              <a:spcAft>
                <a:spcPts val="1800"/>
              </a:spcAft>
              <a:buClr>
                <a:schemeClr val="accent1"/>
              </a:buClr>
            </a:pPr>
            <a:r>
              <a:rPr lang="en-US" altLang="zh-CN" sz="2800" dirty="0"/>
              <a:t>  </a:t>
            </a:r>
            <a:r>
              <a:rPr lang="zh-CN" altLang="en-US" sz="2800" dirty="0"/>
              <a:t>无线网络技术使用无线射频传输作为传送数据的手段,其既包括复杂系统，也涵盖简单系统</a:t>
            </a:r>
          </a:p>
        </p:txBody>
      </p:sp>
    </p:spTree>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688975" y="290512"/>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sz="4000" dirty="0">
                <a:latin typeface="Times New Roman" pitchFamily="18" charset="0"/>
                <a:sym typeface="+mn-ea"/>
              </a:rPr>
              <a:t>无线网络安全现状</a:t>
            </a:r>
            <a:endParaRPr lang="zh-CN" altLang="en-US" sz="4000" dirty="0"/>
          </a:p>
        </p:txBody>
      </p:sp>
      <p:sp>
        <p:nvSpPr>
          <p:cNvPr id="10244" name="Text Box 4"/>
          <p:cNvSpPr txBox="1">
            <a:spLocks noChangeArrowheads="1"/>
          </p:cNvSpPr>
          <p:nvPr/>
        </p:nvSpPr>
        <p:spPr bwMode="auto">
          <a:xfrm>
            <a:off x="0" y="1181100"/>
            <a:ext cx="9144000" cy="510222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a:t>    </a:t>
            </a:r>
            <a:r>
              <a:rPr sz="2400"/>
              <a:t>安全问题是无线网络的核心问题,是由它的固有属性决定的</a:t>
            </a:r>
            <a:r>
              <a:rPr lang="zh-CN" sz="2400"/>
              <a:t>。</a:t>
            </a:r>
            <a:r>
              <a:rPr sz="2400"/>
              <a:t>其中一些安全威胁与有线网络相同,另一些则是无线网络特有的</a:t>
            </a:r>
            <a:r>
              <a:rPr lang="zh-CN" sz="2400"/>
              <a:t>。</a:t>
            </a:r>
            <a:r>
              <a:rPr sz="2400"/>
              <a:t>最重要的安全威胁来自于底层的通信媒介———</a:t>
            </a:r>
            <a:r>
              <a:rPr sz="2400" b="1"/>
              <a:t>电磁波</a:t>
            </a:r>
          </a:p>
          <a:p>
            <a:pPr>
              <a:lnSpc>
                <a:spcPct val="125000"/>
              </a:lnSpc>
              <a:buClr>
                <a:schemeClr val="accent1"/>
              </a:buClr>
              <a:buFont typeface="Wingdings" pitchFamily="2" charset="2"/>
              <a:buChar char="u"/>
            </a:pPr>
            <a:r>
              <a:rPr lang="zh-CN" altLang="en-US" sz="2400"/>
              <a:t>    无线网络典型的安全威胁包括</a:t>
            </a:r>
            <a:r>
              <a:rPr lang="zh-CN" altLang="en-US" sz="2400" b="1"/>
              <a:t>泄密</a:t>
            </a:r>
            <a:r>
              <a:rPr lang="zh-CN" altLang="en-US" sz="2400"/>
              <a:t>、</a:t>
            </a:r>
            <a:r>
              <a:rPr lang="zh-CN" altLang="en-US" sz="2400" b="1"/>
              <a:t>破坏数据的完整性</a:t>
            </a:r>
            <a:r>
              <a:rPr lang="zh-CN" altLang="en-US" sz="2400"/>
              <a:t>和</a:t>
            </a:r>
            <a:r>
              <a:rPr lang="zh-CN" altLang="en-US" sz="2400" b="1"/>
              <a:t>拒绝服务攻击</a:t>
            </a:r>
            <a:r>
              <a:rPr lang="zh-CN" altLang="en-US" sz="2400"/>
              <a:t>等。</a:t>
            </a:r>
            <a:endParaRPr lang="en-US" altLang="zh-CN" sz="2400"/>
          </a:p>
          <a:p>
            <a:pPr>
              <a:lnSpc>
                <a:spcPct val="125000"/>
              </a:lnSpc>
              <a:buClr>
                <a:schemeClr val="accent1"/>
              </a:buClr>
              <a:buFont typeface="Wingdings" pitchFamily="2" charset="2"/>
              <a:buChar char="l"/>
            </a:pPr>
            <a:r>
              <a:rPr lang="zh-CN" altLang="en-US" sz="2400"/>
              <a:t>    无线局域网络快速发展刺激了对无线局域网络安全性的研究。无线局域网的安全性标准</a:t>
            </a:r>
            <a:r>
              <a:rPr lang="zh-CN" altLang="en-US" sz="2400" b="1"/>
              <a:t>IEEE802</a:t>
            </a:r>
            <a:r>
              <a:rPr lang="en-US" altLang="zh-CN" sz="2400" b="1"/>
              <a:t>.11i</a:t>
            </a:r>
            <a:r>
              <a:rPr lang="zh-CN" altLang="en-US" sz="2400"/>
              <a:t>于</a:t>
            </a:r>
            <a:r>
              <a:rPr lang="en-US" altLang="zh-CN" sz="2400"/>
              <a:t>04</a:t>
            </a:r>
            <a:r>
              <a:rPr lang="zh-CN" altLang="en-US" sz="2400"/>
              <a:t>年</a:t>
            </a:r>
            <a:r>
              <a:rPr lang="en-US" altLang="zh-CN" sz="2400"/>
              <a:t>6</a:t>
            </a:r>
            <a:r>
              <a:rPr lang="zh-CN" altLang="en-US" sz="2400"/>
              <a:t>月发布。</a:t>
            </a:r>
            <a:endParaRPr lang="en-US" altLang="zh-CN" sz="2400"/>
          </a:p>
          <a:p>
            <a:pPr>
              <a:lnSpc>
                <a:spcPct val="125000"/>
              </a:lnSpc>
              <a:buClr>
                <a:schemeClr val="accent1"/>
              </a:buClr>
              <a:buFont typeface="Wingdings" pitchFamily="2" charset="2"/>
              <a:buChar char="u"/>
            </a:pPr>
            <a:r>
              <a:rPr lang="zh-CN" altLang="en-US" sz="2400"/>
              <a:t>    </a:t>
            </a:r>
            <a:r>
              <a:rPr altLang="zh-CN" sz="2400"/>
              <a:t>蓝牙技术由于在商业的应用上不是很成功,它的脆弱性还没有完全展开。在蓝牙标准中,蓝牙安全分类为</a:t>
            </a:r>
            <a:r>
              <a:rPr altLang="zh-CN" sz="2400" b="1"/>
              <a:t>无安全模式</a:t>
            </a:r>
            <a:r>
              <a:rPr altLang="zh-CN" sz="2400"/>
              <a:t>、</a:t>
            </a:r>
            <a:r>
              <a:rPr altLang="zh-CN" sz="2400" b="1"/>
              <a:t>服务层加强安全模式</a:t>
            </a:r>
            <a:r>
              <a:rPr altLang="zh-CN" sz="2400"/>
              <a:t>和</a:t>
            </a:r>
            <a:r>
              <a:rPr altLang="zh-CN" sz="2400" b="1"/>
              <a:t>链路层加强安全模式</a:t>
            </a:r>
            <a:r>
              <a:rPr altLang="zh-CN" sz="2400"/>
              <a:t>三种模式。 </a:t>
            </a:r>
            <a:endParaRPr lang="zh-CN" altLang="zh-CN" sz="2400" b="1"/>
          </a:p>
          <a:p>
            <a:pPr>
              <a:lnSpc>
                <a:spcPct val="120000"/>
              </a:lnSpc>
              <a:buClr>
                <a:schemeClr val="accent1"/>
              </a:buClr>
              <a:buFont typeface="Wingdings" pitchFamily="2" charset="2"/>
              <a:buChar char="l"/>
            </a:pPr>
            <a:endParaRPr lang="en-US" altLang="zh-CN" sz="2400" b="1"/>
          </a:p>
        </p:txBody>
      </p:sp>
    </p:spTree>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638175" y="301626"/>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sz="4000" dirty="0">
                <a:latin typeface="Times New Roman" pitchFamily="18" charset="0"/>
                <a:sym typeface="+mn-ea"/>
              </a:rPr>
              <a:t>无线局域网安全性</a:t>
            </a:r>
            <a:endParaRPr lang="zh-CN" altLang="en-US" sz="4000" dirty="0"/>
          </a:p>
        </p:txBody>
      </p:sp>
      <p:sp>
        <p:nvSpPr>
          <p:cNvPr id="2" name="文本框 1"/>
          <p:cNvSpPr txBox="1"/>
          <p:nvPr/>
        </p:nvSpPr>
        <p:spPr bwMode="auto">
          <a:xfrm>
            <a:off x="441325" y="1176020"/>
            <a:ext cx="7965440" cy="3034030"/>
          </a:xfrm>
          <a:prstGeom prst="rect">
            <a:avLst/>
          </a:prstGeom>
          <a:noFill/>
          <a:ln>
            <a:noFill/>
          </a:ln>
          <a:effectLst/>
          <a:extLst>
            <a:ext uri="{909E8E84-426E-40DD-AFC4-6F175D3DCCD1}">
              <a14:hiddenFill xmlns:a14="http://schemas.microsoft.com/office/drawing/2010/main">
                <a:solidFill>
                  <a:srgbClr val="64BE1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rtlCol="0">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lvl="0" algn="l">
              <a:lnSpc>
                <a:spcPct val="115000"/>
              </a:lnSpc>
              <a:buClr>
                <a:schemeClr val="accent1"/>
              </a:buClr>
              <a:buFont typeface="Wingdings" pitchFamily="2" charset="2"/>
              <a:buChar char="u"/>
            </a:pPr>
            <a:r>
              <a:rPr lang="en-US" altLang="zh-CN" sz="2400" dirty="0">
                <a:sym typeface="+mn-ea"/>
              </a:rPr>
              <a:t>    </a:t>
            </a:r>
            <a:r>
              <a:rPr lang="zh-CN" altLang="en-US" sz="2400" dirty="0">
                <a:sym typeface="+mn-ea"/>
              </a:rPr>
              <a:t>无线局域网是计算机网络技术和无线通信相结合的产物。设备通过无线信道来接入网络。在无线局域网络中,用户需要在一定的范围内自由移动,而不会受制于传统的网络线缆。</a:t>
            </a:r>
          </a:p>
          <a:p>
            <a:pPr lvl="0" algn="l">
              <a:lnSpc>
                <a:spcPct val="115000"/>
              </a:lnSpc>
              <a:buClr>
                <a:schemeClr val="accent1"/>
              </a:buClr>
              <a:buFont typeface="Wingdings" pitchFamily="2" charset="2"/>
              <a:buChar char="u"/>
            </a:pPr>
            <a:r>
              <a:rPr lang="zh-CN" altLang="en-US" sz="2400" dirty="0">
                <a:sym typeface="+mn-ea"/>
              </a:rPr>
              <a:t>     无线局域网拓展了网络用户的自由,但这种自由带来了新的挑战,其中最重要的挑战就是安全性。安全性包括两个方面,一个是</a:t>
            </a:r>
            <a:r>
              <a:rPr lang="zh-CN" altLang="en-US" sz="2400" b="1" dirty="0">
                <a:sym typeface="+mn-ea"/>
              </a:rPr>
              <a:t>访问控制</a:t>
            </a:r>
            <a:r>
              <a:rPr lang="zh-CN" altLang="en-US" sz="2400" dirty="0">
                <a:sym typeface="+mn-ea"/>
              </a:rPr>
              <a:t>,另一个是</a:t>
            </a:r>
            <a:r>
              <a:rPr lang="zh-CN" altLang="en-US" sz="2400" b="1" dirty="0">
                <a:sym typeface="+mn-ea"/>
              </a:rPr>
              <a:t>保密性</a:t>
            </a:r>
          </a:p>
        </p:txBody>
      </p:sp>
      <p:sp>
        <p:nvSpPr>
          <p:cNvPr id="17413" name="Rectangle 4"/>
          <p:cNvSpPr txBox="1">
            <a:spLocks noChangeArrowheads="1"/>
          </p:cNvSpPr>
          <p:nvPr/>
        </p:nvSpPr>
        <p:spPr bwMode="auto">
          <a:xfrm>
            <a:off x="828675" y="4210050"/>
            <a:ext cx="6372860" cy="184467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buClr>
                <a:schemeClr val="accent1"/>
              </a:buClr>
              <a:buFont typeface="Wingdings" pitchFamily="2" charset="2"/>
              <a:buChar char="Ø"/>
            </a:pPr>
            <a:r>
              <a:rPr lang="zh-CN" sz="2800" dirty="0">
                <a:latin typeface="Times New Roman" pitchFamily="18" charset="0"/>
              </a:rPr>
              <a:t> WEP协议</a:t>
            </a:r>
          </a:p>
          <a:p>
            <a:pPr>
              <a:lnSpc>
                <a:spcPts val="3600"/>
              </a:lnSpc>
              <a:buClr>
                <a:schemeClr val="accent1"/>
              </a:buClr>
              <a:buFont typeface="Wingdings" pitchFamily="2" charset="2"/>
              <a:buChar char="Ø"/>
            </a:pPr>
            <a:r>
              <a:rPr lang="zh-CN" sz="2800" dirty="0">
                <a:latin typeface="Times New Roman" pitchFamily="18" charset="0"/>
              </a:rPr>
              <a:t> </a:t>
            </a:r>
            <a:r>
              <a:rPr lang="en-US" altLang="zh-CN" sz="2800" dirty="0">
                <a:latin typeface="Times New Roman" pitchFamily="18" charset="0"/>
              </a:rPr>
              <a:t>I</a:t>
            </a:r>
            <a:r>
              <a:rPr lang="zh-CN" sz="2800" dirty="0">
                <a:latin typeface="Times New Roman" pitchFamily="18" charset="0"/>
              </a:rPr>
              <a:t>EEE 8 0 2 . 1 1 i</a:t>
            </a:r>
          </a:p>
          <a:p>
            <a:pPr marL="0" indent="0">
              <a:lnSpc>
                <a:spcPts val="3600"/>
              </a:lnSpc>
              <a:buClr>
                <a:schemeClr val="accent1"/>
              </a:buClr>
              <a:buFont typeface="Wingdings" pitchFamily="2" charset="2"/>
              <a:buNone/>
            </a:pPr>
            <a:endParaRPr lang="zh-CN" altLang="en-US" sz="2800" dirty="0">
              <a:latin typeface="黑体" pitchFamily="49" charset="-122"/>
            </a:endParaRPr>
          </a:p>
        </p:txBody>
      </p:sp>
    </p:spTree>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850900" y="130176"/>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sz="4000" dirty="0">
                <a:latin typeface="Times New Roman" pitchFamily="18" charset="0"/>
                <a:sym typeface="+mn-ea"/>
              </a:rPr>
              <a:t>WEP协议</a:t>
            </a:r>
            <a:endParaRPr lang="zh-CN" sz="4000" dirty="0">
              <a:latin typeface="黑体" pitchFamily="49" charset="-122"/>
            </a:endParaRPr>
          </a:p>
        </p:txBody>
      </p:sp>
      <p:sp>
        <p:nvSpPr>
          <p:cNvPr id="10244" name="Text Box 4"/>
          <p:cNvSpPr txBox="1">
            <a:spLocks noChangeArrowheads="1"/>
          </p:cNvSpPr>
          <p:nvPr/>
        </p:nvSpPr>
        <p:spPr bwMode="auto">
          <a:xfrm>
            <a:off x="26670" y="1524000"/>
            <a:ext cx="9144000" cy="4247959"/>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latin typeface="Times New Roman" panose="02020603050405020304" pitchFamily="18" charset="0"/>
                <a:cs typeface="Times New Roman" panose="02020603050405020304" pitchFamily="18" charset="0"/>
              </a:rPr>
              <a:t>    </a:t>
            </a:r>
            <a:r>
              <a:rPr lang="zh-CN" sz="2400" dirty="0">
                <a:latin typeface="Times New Roman" pitchFamily="18" charset="0"/>
                <a:cs typeface="Times New Roman" panose="02020603050405020304" pitchFamily="18" charset="0"/>
                <a:sym typeface="+mn-ea"/>
              </a:rPr>
              <a:t>WEP</a:t>
            </a:r>
            <a:r>
              <a:rPr sz="2400" dirty="0">
                <a:latin typeface="Times New Roman" panose="02020603050405020304" pitchFamily="18" charset="0"/>
                <a:cs typeface="Times New Roman" panose="02020603050405020304" pitchFamily="18" charset="0"/>
              </a:rPr>
              <a:t>协议是IEEE8 0 2 . 1 1可选加密标准,它实现在MAC层</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25000"/>
              </a:lnSpc>
              <a:buClr>
                <a:schemeClr val="accent1"/>
              </a:buClr>
              <a:buFont typeface="Wingdings" pitchFamily="2" charset="2"/>
              <a:buChar char="l"/>
            </a:pPr>
            <a:r>
              <a:rPr lang="zh-CN" altLang="en-US" sz="2400" dirty="0">
                <a:latin typeface="Times New Roman" panose="02020603050405020304" pitchFamily="18" charset="0"/>
                <a:cs typeface="Times New Roman" panose="02020603050405020304" pitchFamily="18" charset="0"/>
              </a:rPr>
              <a:t>    </a:t>
            </a:r>
            <a:r>
              <a:rPr sz="2400" dirty="0" err="1">
                <a:latin typeface="Times New Roman" panose="02020603050405020304" pitchFamily="18" charset="0"/>
                <a:cs typeface="Times New Roman" panose="02020603050405020304" pitchFamily="18" charset="0"/>
              </a:rPr>
              <a:t>如果用户激活WEP,网卡或A</a:t>
            </a:r>
            <a:r>
              <a:rPr sz="2400" dirty="0">
                <a:latin typeface="Times New Roman" panose="02020603050405020304" pitchFamily="18" charset="0"/>
                <a:cs typeface="Times New Roman" panose="02020603050405020304" pitchFamily="18" charset="0"/>
              </a:rPr>
              <a:t> P将使用流密钥加密IEEE802.11帧中的负荷部分,然后再发送数据,接收端的无线网卡或A </a:t>
            </a:r>
            <a:r>
              <a:rPr sz="2400" dirty="0" err="1">
                <a:latin typeface="Times New Roman" panose="02020603050405020304" pitchFamily="18" charset="0"/>
                <a:cs typeface="Times New Roman" panose="02020603050405020304" pitchFamily="18" charset="0"/>
              </a:rPr>
              <a:t>P将解密到达的帧</a:t>
            </a:r>
            <a:r>
              <a:rPr lang="zh-CN" altLang="en-US"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lnSpc>
                <a:spcPct val="125000"/>
              </a:lnSpc>
              <a:buClr>
                <a:schemeClr val="accent1"/>
              </a:buClr>
              <a:buFont typeface="Wingdings" pitchFamily="2" charset="2"/>
              <a:buChar char="u"/>
            </a:pPr>
            <a:r>
              <a:rPr lang="zh-CN" altLang="en-US"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WEP</a:t>
            </a:r>
            <a:r>
              <a:rPr altLang="zh-CN" sz="2400" dirty="0" err="1">
                <a:latin typeface="Times New Roman" panose="02020603050405020304" pitchFamily="18" charset="0"/>
                <a:cs typeface="Times New Roman" panose="02020603050405020304" pitchFamily="18" charset="0"/>
              </a:rPr>
              <a:t>协议的加</a:t>
            </a:r>
            <a:r>
              <a:rPr lang="en-US"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解</a:t>
            </a:r>
            <a:r>
              <a:rPr altLang="zh-CN" sz="2400" dirty="0" err="1">
                <a:latin typeface="Times New Roman" panose="02020603050405020304" pitchFamily="18" charset="0"/>
                <a:cs typeface="Times New Roman" panose="02020603050405020304" pitchFamily="18" charset="0"/>
              </a:rPr>
              <a:t>密过程</a:t>
            </a:r>
            <a:r>
              <a:rPr altLang="zh-CN" sz="2400" dirty="0">
                <a:latin typeface="Times New Roman" panose="02020603050405020304" pitchFamily="18" charset="0"/>
                <a:cs typeface="Times New Roman" panose="02020603050405020304" pitchFamily="18" charset="0"/>
              </a:rPr>
              <a:t>。 </a:t>
            </a:r>
          </a:p>
          <a:p>
            <a:pPr>
              <a:lnSpc>
                <a:spcPct val="125000"/>
              </a:lnSpc>
              <a:buClr>
                <a:schemeClr val="accent1"/>
              </a:buClr>
              <a:buFont typeface="Wingdings" pitchFamily="2" charset="2"/>
              <a:buChar char="u"/>
            </a:pPr>
            <a:r>
              <a:rPr lang="en-US" altLang="zh-CN" sz="2400" b="1"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WEP</a:t>
            </a:r>
            <a:r>
              <a:rPr lang="zh-CN" altLang="en-US" sz="2400" dirty="0">
                <a:latin typeface="Times New Roman" panose="02020603050405020304" pitchFamily="18" charset="0"/>
                <a:cs typeface="Times New Roman" panose="02020603050405020304" pitchFamily="18" charset="0"/>
              </a:rPr>
              <a:t>的缺陷有：</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密钥分发过程中可能存在安全隐患；</a:t>
            </a:r>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采用RC4算法,RC4算法本身有缺陷</a:t>
            </a:r>
            <a:r>
              <a:rPr lang="en-US" altLang="zh-CN" sz="2400" dirty="0">
                <a:latin typeface="Times New Roman" panose="02020603050405020304" pitchFamily="18" charset="0"/>
                <a:cs typeface="Times New Roman" panose="02020603050405020304" pitchFamily="18" charset="0"/>
              </a:rPr>
              <a:t>;3)</a:t>
            </a:r>
            <a:r>
              <a:rPr lang="en-US" altLang="zh-CN" sz="2400" dirty="0" err="1">
                <a:latin typeface="Times New Roman" panose="02020603050405020304" pitchFamily="18" charset="0"/>
                <a:cs typeface="Times New Roman" panose="02020603050405020304" pitchFamily="18" charset="0"/>
              </a:rPr>
              <a:t>WEP标准允许IV</a:t>
            </a:r>
            <a:r>
              <a:rPr lang="zh-CN" altLang="en-US" sz="2400" dirty="0">
                <a:latin typeface="Times New Roman" panose="02020603050405020304" pitchFamily="18" charset="0"/>
                <a:cs typeface="Times New Roman" panose="02020603050405020304" pitchFamily="18" charset="0"/>
              </a:rPr>
              <a:t>（和密钥组成密钥种子）</a:t>
            </a:r>
            <a:r>
              <a:rPr lang="en-US" altLang="zh-CN" sz="2400" dirty="0">
                <a:latin typeface="Times New Roman" panose="02020603050405020304" pitchFamily="18" charset="0"/>
                <a:cs typeface="Times New Roman" panose="02020603050405020304" pitchFamily="18" charset="0"/>
              </a:rPr>
              <a:t>重复使用;4)</a:t>
            </a:r>
            <a:r>
              <a:rPr lang="en-US" altLang="zh-CN" sz="2400" dirty="0" err="1">
                <a:latin typeface="Times New Roman" panose="02020603050405020304" pitchFamily="18" charset="0"/>
                <a:cs typeface="Times New Roman" panose="02020603050405020304" pitchFamily="18" charset="0"/>
              </a:rPr>
              <a:t>WEP标准不提供自动修改密钥的方法</a:t>
            </a:r>
            <a:r>
              <a:rPr lang="en-US" altLang="zh-CN" sz="2400" dirty="0">
                <a:latin typeface="Times New Roman" panose="02020603050405020304" pitchFamily="18" charset="0"/>
                <a:cs typeface="Times New Roman" panose="02020603050405020304" pitchFamily="18" charset="0"/>
              </a:rPr>
              <a:t>。</a:t>
            </a:r>
          </a:p>
        </p:txBody>
      </p:sp>
    </p:spTree>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5"/>
          <p:cNvSpPr txBox="1">
            <a:spLocks noChangeArrowheads="1"/>
          </p:cNvSpPr>
          <p:nvPr/>
        </p:nvSpPr>
        <p:spPr bwMode="auto">
          <a:xfrm>
            <a:off x="135731" y="35451"/>
            <a:ext cx="1374775" cy="757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800" b="1" dirty="0">
                <a:latin typeface="Times New Roman" pitchFamily="18" charset="0"/>
                <a:ea typeface="宋体" pitchFamily="2" charset="-122"/>
              </a:rPr>
              <a:t>1</a:t>
            </a:r>
          </a:p>
        </p:txBody>
      </p:sp>
      <p:sp>
        <p:nvSpPr>
          <p:cNvPr id="22532" name="Text Box 4"/>
          <p:cNvSpPr txBox="1">
            <a:spLocks noChangeArrowheads="1"/>
          </p:cNvSpPr>
          <p:nvPr/>
        </p:nvSpPr>
        <p:spPr bwMode="auto">
          <a:xfrm>
            <a:off x="1067593" y="137018"/>
            <a:ext cx="72104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3600" dirty="0">
                <a:latin typeface="宋体" pitchFamily="2" charset="-122"/>
                <a:ea typeface="宋体" pitchFamily="2" charset="-122"/>
              </a:rPr>
              <a:t>入侵检测</a:t>
            </a:r>
            <a:endParaRPr lang="zh-CN" sz="3600" dirty="0">
              <a:latin typeface="宋体" pitchFamily="2" charset="-122"/>
              <a:ea typeface="宋体" pitchFamily="2" charset="-122"/>
            </a:endParaRPr>
          </a:p>
        </p:txBody>
      </p:sp>
      <p:sp>
        <p:nvSpPr>
          <p:cNvPr id="22533" name="Rectangle 4"/>
          <p:cNvSpPr txBox="1">
            <a:spLocks noChangeArrowheads="1"/>
          </p:cNvSpPr>
          <p:nvPr/>
        </p:nvSpPr>
        <p:spPr bwMode="auto">
          <a:xfrm>
            <a:off x="339725" y="2816225"/>
            <a:ext cx="8597900" cy="247650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100"/>
              </a:lnSpc>
              <a:spcAft>
                <a:spcPts val="1000"/>
              </a:spcAft>
              <a:buClr>
                <a:schemeClr val="accent1"/>
              </a:buClr>
              <a:buFont typeface="Wingdings" pitchFamily="2" charset="2"/>
              <a:buChar char="Ø"/>
            </a:pPr>
            <a:r>
              <a:rPr lang="zh-CN" altLang="en-US" sz="2400" dirty="0"/>
              <a:t>入侵检测的基本原理</a:t>
            </a:r>
            <a:endParaRPr lang="en-US" altLang="zh-CN" sz="2400" dirty="0"/>
          </a:p>
          <a:p>
            <a:pPr>
              <a:lnSpc>
                <a:spcPts val="3100"/>
              </a:lnSpc>
              <a:spcAft>
                <a:spcPts val="1000"/>
              </a:spcAft>
              <a:buClr>
                <a:schemeClr val="accent1"/>
              </a:buClr>
              <a:buFont typeface="Wingdings" pitchFamily="2" charset="2"/>
              <a:buChar char="Ø"/>
            </a:pPr>
            <a:r>
              <a:rPr lang="zh-CN" altLang="en-US" sz="2400" dirty="0"/>
              <a:t>入侵检测的主要分析模型和方法</a:t>
            </a:r>
            <a:endParaRPr lang="en-US" altLang="zh-CN" sz="2400" dirty="0"/>
          </a:p>
          <a:p>
            <a:pPr>
              <a:lnSpc>
                <a:spcPts val="3100"/>
              </a:lnSpc>
              <a:spcAft>
                <a:spcPts val="1000"/>
              </a:spcAft>
              <a:buClr>
                <a:schemeClr val="accent1"/>
              </a:buClr>
              <a:buFont typeface="Wingdings" pitchFamily="2" charset="2"/>
              <a:buChar char="Ø"/>
            </a:pPr>
            <a:r>
              <a:rPr lang="zh-CN" altLang="en-US" sz="2400" dirty="0"/>
              <a:t>入侵检测系统的体系结构</a:t>
            </a:r>
            <a:endParaRPr lang="en-US" altLang="zh-CN" sz="2400" dirty="0"/>
          </a:p>
          <a:p>
            <a:pPr>
              <a:lnSpc>
                <a:spcPts val="3100"/>
              </a:lnSpc>
              <a:spcAft>
                <a:spcPts val="1000"/>
              </a:spcAft>
              <a:buClr>
                <a:schemeClr val="accent1"/>
              </a:buClr>
              <a:buFont typeface="Wingdings" pitchFamily="2" charset="2"/>
              <a:buChar char="Ø"/>
            </a:pPr>
            <a:r>
              <a:rPr lang="zh-CN" altLang="en-US" sz="2400" dirty="0"/>
              <a:t>入侵检测的发展趋势</a:t>
            </a:r>
            <a:endParaRPr lang="en-US" altLang="zh-CN" sz="2400" dirty="0"/>
          </a:p>
          <a:p>
            <a:pPr>
              <a:lnSpc>
                <a:spcPts val="4000"/>
              </a:lnSpc>
              <a:spcAft>
                <a:spcPts val="1800"/>
              </a:spcAft>
              <a:buClr>
                <a:schemeClr val="accent1"/>
              </a:buClr>
              <a:buFont typeface="Wingdings" pitchFamily="2" charset="2"/>
              <a:buChar char="Ø"/>
            </a:pPr>
            <a:endParaRPr lang="en-US" altLang="zh-CN" sz="2400" dirty="0"/>
          </a:p>
        </p:txBody>
      </p:sp>
      <p:sp>
        <p:nvSpPr>
          <p:cNvPr id="22534" name="Rectangle 4"/>
          <p:cNvSpPr txBox="1">
            <a:spLocks noChangeArrowheads="1"/>
          </p:cNvSpPr>
          <p:nvPr/>
        </p:nvSpPr>
        <p:spPr bwMode="auto">
          <a:xfrm>
            <a:off x="201613" y="1114425"/>
            <a:ext cx="8942387" cy="160020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000"/>
              </a:lnSpc>
              <a:spcAft>
                <a:spcPts val="1800"/>
              </a:spcAft>
              <a:buClr>
                <a:schemeClr val="accent1"/>
              </a:buClr>
            </a:pPr>
            <a:r>
              <a:rPr lang="zh-CN" altLang="en-US" sz="2800" dirty="0"/>
              <a:t>入侵检测系统通过监视受保护系统或网络的状态和活动，发现正在进行或已发生的攻击，起到信息保障体系结构中检测的作用。</a:t>
            </a:r>
            <a:endParaRPr lang="en-US" altLang="zh-CN" sz="2800" dirty="0">
              <a:latin typeface="黑体" pitchFamily="49" charset="-122"/>
            </a:endParaRP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850900" y="168276"/>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marL="0" indent="0">
              <a:lnSpc>
                <a:spcPts val="3600"/>
              </a:lnSpc>
              <a:buClr>
                <a:schemeClr val="accent1"/>
              </a:buClr>
              <a:buFont typeface="Wingdings" pitchFamily="2" charset="2"/>
              <a:buNone/>
            </a:pPr>
            <a:r>
              <a:rPr lang="en-US" altLang="zh-CN" sz="4000" dirty="0">
                <a:latin typeface="Times New Roman" pitchFamily="18" charset="0"/>
                <a:sym typeface="+mn-ea"/>
              </a:rPr>
              <a:t>I</a:t>
            </a:r>
            <a:r>
              <a:rPr lang="zh-CN" sz="4000" dirty="0">
                <a:latin typeface="Times New Roman" pitchFamily="18" charset="0"/>
                <a:sym typeface="+mn-ea"/>
              </a:rPr>
              <a:t>EEE 8 0 2 . 1 1 i</a:t>
            </a:r>
            <a:endParaRPr lang="zh-CN" sz="4000" dirty="0">
              <a:latin typeface="黑体" pitchFamily="49" charset="-122"/>
            </a:endParaRPr>
          </a:p>
        </p:txBody>
      </p:sp>
      <p:sp>
        <p:nvSpPr>
          <p:cNvPr id="10244" name="Text Box 4"/>
          <p:cNvSpPr txBox="1">
            <a:spLocks noChangeArrowheads="1"/>
          </p:cNvSpPr>
          <p:nvPr/>
        </p:nvSpPr>
        <p:spPr bwMode="auto">
          <a:xfrm>
            <a:off x="26670" y="1524000"/>
            <a:ext cx="9144000" cy="42062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a:t>    </a:t>
            </a:r>
            <a:r>
              <a:rPr lang="zh-CN" altLang="en-US" sz="2400"/>
              <a:t>该</a:t>
            </a:r>
            <a:r>
              <a:rPr sz="2400"/>
              <a:t>标准包括了 WPA和RSN两个部分</a:t>
            </a:r>
            <a:r>
              <a:rPr lang="zh-CN" sz="2400"/>
              <a:t>。</a:t>
            </a:r>
          </a:p>
          <a:p>
            <a:pPr>
              <a:lnSpc>
                <a:spcPct val="125000"/>
              </a:lnSpc>
              <a:buClr>
                <a:schemeClr val="accent1"/>
              </a:buClr>
              <a:buFont typeface="Wingdings" pitchFamily="2" charset="2"/>
              <a:buChar char="u"/>
            </a:pPr>
            <a:r>
              <a:rPr lang="zh-CN" altLang="en-US" sz="2400"/>
              <a:t>    </a:t>
            </a:r>
            <a:r>
              <a:rPr sz="2400"/>
              <a:t>RSN是接入点(AP)与移动设备之间的动态协商认证和加密算法</a:t>
            </a:r>
            <a:r>
              <a:rPr lang="zh-CN" altLang="en-US" sz="2400"/>
              <a:t>。</a:t>
            </a:r>
            <a:endParaRPr lang="en-US" altLang="zh-CN" sz="2400"/>
          </a:p>
          <a:p>
            <a:pPr>
              <a:lnSpc>
                <a:spcPct val="125000"/>
              </a:lnSpc>
              <a:buClr>
                <a:schemeClr val="accent1"/>
              </a:buClr>
              <a:buFont typeface="Wingdings" pitchFamily="2" charset="2"/>
              <a:buChar char="u"/>
            </a:pPr>
            <a:r>
              <a:rPr lang="zh-CN" altLang="en-US" sz="2400"/>
              <a:t>    </a:t>
            </a:r>
            <a:r>
              <a:rPr sz="2400"/>
              <a:t>认证方案基于IEEE802.1x和EAP,加密算法定义了</a:t>
            </a:r>
            <a:r>
              <a:rPr sz="2400" b="1"/>
              <a:t>TKIP</a:t>
            </a:r>
            <a:r>
              <a:rPr lang="en-US" sz="2400"/>
              <a:t>,</a:t>
            </a:r>
            <a:r>
              <a:rPr sz="2400" b="1"/>
              <a:t>CCMP</a:t>
            </a:r>
            <a:r>
              <a:rPr sz="2400"/>
              <a:t>和</a:t>
            </a:r>
            <a:r>
              <a:rPr sz="2400" b="1"/>
              <a:t>WRAP</a:t>
            </a:r>
            <a:r>
              <a:rPr sz="2400"/>
              <a:t>三种加密机制</a:t>
            </a:r>
            <a:r>
              <a:rPr altLang="zh-CN" sz="2400"/>
              <a:t>。 </a:t>
            </a:r>
          </a:p>
          <a:p>
            <a:pPr>
              <a:lnSpc>
                <a:spcPct val="125000"/>
              </a:lnSpc>
              <a:buClr>
                <a:schemeClr val="accent1"/>
              </a:buClr>
              <a:buFont typeface="Wingdings" pitchFamily="2" charset="2"/>
              <a:buChar char="u"/>
            </a:pPr>
            <a:r>
              <a:rPr lang="en-US" altLang="zh-CN" sz="2400" b="1"/>
              <a:t>   </a:t>
            </a:r>
            <a:r>
              <a:rPr lang="en-US" altLang="zh-CN" sz="2400"/>
              <a:t> TKIP:  密钥的长度由4 0位增加到128位,初始化向量的长度由24位增加到48位</a:t>
            </a:r>
          </a:p>
          <a:p>
            <a:pPr>
              <a:lnSpc>
                <a:spcPct val="125000"/>
              </a:lnSpc>
              <a:buClr>
                <a:schemeClr val="accent1"/>
              </a:buClr>
              <a:buFont typeface="Wingdings" pitchFamily="2" charset="2"/>
              <a:buChar char="u"/>
            </a:pPr>
            <a:r>
              <a:rPr lang="en-US" altLang="zh-CN" sz="2400"/>
              <a:t>    CCMP:  CMP是一个基于AES算法的数据加密模式</a:t>
            </a:r>
          </a:p>
          <a:p>
            <a:pPr>
              <a:lnSpc>
                <a:spcPct val="125000"/>
              </a:lnSpc>
              <a:buClr>
                <a:schemeClr val="accent1"/>
              </a:buClr>
              <a:buFont typeface="Wingdings" pitchFamily="2" charset="2"/>
              <a:buChar char="u"/>
            </a:pPr>
            <a:r>
              <a:rPr lang="en-US" altLang="zh-CN" sz="2400"/>
              <a:t>    IEEE802.1x和EAP</a:t>
            </a:r>
          </a:p>
        </p:txBody>
      </p:sp>
    </p:spTree>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739775" y="290512"/>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indent="0">
              <a:lnSpc>
                <a:spcPts val="3600"/>
              </a:lnSpc>
              <a:buClr>
                <a:schemeClr val="accent1"/>
              </a:buClr>
              <a:buFont typeface="Wingdings" pitchFamily="2" charset="2"/>
              <a:buNone/>
            </a:pPr>
            <a:r>
              <a:rPr lang="zh-CN" sz="4000" dirty="0">
                <a:latin typeface="Times New Roman" pitchFamily="18" charset="0"/>
                <a:sym typeface="+mn-ea"/>
              </a:rPr>
              <a:t>蓝牙安全性</a:t>
            </a:r>
            <a:endParaRPr lang="zh-CN" altLang="en-US" sz="4000" dirty="0"/>
          </a:p>
        </p:txBody>
      </p:sp>
      <p:sp>
        <p:nvSpPr>
          <p:cNvPr id="10244" name="Text Box 4"/>
          <p:cNvSpPr txBox="1">
            <a:spLocks noChangeArrowheads="1"/>
          </p:cNvSpPr>
          <p:nvPr/>
        </p:nvSpPr>
        <p:spPr bwMode="auto">
          <a:xfrm>
            <a:off x="0" y="1036955"/>
            <a:ext cx="9144000" cy="5632953"/>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t>    </a:t>
            </a:r>
            <a:r>
              <a:rPr sz="2400" dirty="0" err="1"/>
              <a:t>蓝牙有三种不同的安全模式</a:t>
            </a:r>
            <a:r>
              <a:rPr lang="en-US" sz="2400" dirty="0"/>
              <a:t>:</a:t>
            </a:r>
          </a:p>
          <a:p>
            <a:pPr marL="342900" indent="0">
              <a:lnSpc>
                <a:spcPct val="125000"/>
              </a:lnSpc>
              <a:buClr>
                <a:schemeClr val="accent1"/>
              </a:buClr>
              <a:buFont typeface="Wingdings" pitchFamily="2" charset="2"/>
              <a:buNone/>
            </a:pPr>
            <a:r>
              <a:rPr lang="en-US" sz="2400" dirty="0">
                <a:sym typeface="+mn-ea"/>
              </a:rPr>
              <a:t>         1)</a:t>
            </a:r>
            <a:r>
              <a:rPr lang="zh-CN" altLang="en-US" sz="2400" dirty="0">
                <a:sym typeface="+mn-ea"/>
              </a:rPr>
              <a:t>无安全模式（设备不初始化任何安全过程）</a:t>
            </a:r>
            <a:endParaRPr lang="zh-CN" altLang="en-US" sz="2400" dirty="0"/>
          </a:p>
          <a:p>
            <a:pPr marL="342900" indent="0">
              <a:lnSpc>
                <a:spcPct val="125000"/>
              </a:lnSpc>
              <a:buClr>
                <a:schemeClr val="accent1"/>
              </a:buClr>
              <a:buFont typeface="Wingdings" pitchFamily="2" charset="2"/>
              <a:buNone/>
            </a:pPr>
            <a:r>
              <a:rPr lang="zh-CN" altLang="en-US" sz="2400" dirty="0">
                <a:sym typeface="+mn-ea"/>
              </a:rPr>
              <a:t>         </a:t>
            </a:r>
            <a:r>
              <a:rPr lang="en-US" altLang="zh-CN" sz="2400" dirty="0">
                <a:sym typeface="+mn-ea"/>
              </a:rPr>
              <a:t>2)</a:t>
            </a:r>
            <a:r>
              <a:rPr lang="zh-CN" altLang="en-US" sz="2400" dirty="0">
                <a:sym typeface="+mn-ea"/>
              </a:rPr>
              <a:t>服务层加强安全模式（服务和设备受限控制）</a:t>
            </a:r>
            <a:endParaRPr lang="zh-CN" altLang="en-US" sz="2400" dirty="0"/>
          </a:p>
          <a:p>
            <a:pPr marL="342900" indent="0">
              <a:lnSpc>
                <a:spcPct val="125000"/>
              </a:lnSpc>
              <a:buClr>
                <a:schemeClr val="accent1"/>
              </a:buClr>
              <a:buFont typeface="Wingdings" pitchFamily="2" charset="2"/>
              <a:buNone/>
            </a:pPr>
            <a:r>
              <a:rPr lang="zh-CN" altLang="en-US" sz="2400" dirty="0">
                <a:sym typeface="+mn-ea"/>
              </a:rPr>
              <a:t>         </a:t>
            </a:r>
            <a:r>
              <a:rPr lang="en-US" altLang="zh-CN" sz="2400" dirty="0">
                <a:sym typeface="+mn-ea"/>
              </a:rPr>
              <a:t>3)</a:t>
            </a:r>
            <a:r>
              <a:rPr lang="zh-CN" altLang="en-US" sz="2400" dirty="0">
                <a:sym typeface="+mn-ea"/>
              </a:rPr>
              <a:t>链路层加强安全模式（支持认证加密）</a:t>
            </a:r>
            <a:endParaRPr lang="en-US" sz="2400" dirty="0"/>
          </a:p>
          <a:p>
            <a:pPr>
              <a:lnSpc>
                <a:spcPct val="125000"/>
              </a:lnSpc>
              <a:buClr>
                <a:schemeClr val="accent1"/>
              </a:buClr>
              <a:buFont typeface="Wingdings" pitchFamily="2" charset="2"/>
              <a:buChar char="u"/>
            </a:pPr>
            <a:r>
              <a:rPr lang="zh-CN" altLang="en-US" sz="2400" dirty="0"/>
              <a:t>    蓝牙的安全性问题：</a:t>
            </a:r>
          </a:p>
          <a:p>
            <a:pPr marL="342900" indent="0">
              <a:lnSpc>
                <a:spcPct val="125000"/>
              </a:lnSpc>
              <a:buClr>
                <a:schemeClr val="accent1"/>
              </a:buClr>
              <a:buFont typeface="Wingdings" pitchFamily="2" charset="2"/>
              <a:buNone/>
            </a:pPr>
            <a:r>
              <a:rPr lang="zh-CN" altLang="en-US" sz="2400" dirty="0"/>
              <a:t>  </a:t>
            </a:r>
            <a:r>
              <a:rPr lang="en-US" sz="2400" dirty="0">
                <a:sym typeface="+mn-ea"/>
              </a:rPr>
              <a:t>       1)</a:t>
            </a:r>
            <a:r>
              <a:rPr lang="zh-CN" altLang="en-US" sz="2400" dirty="0">
                <a:sym typeface="+mn-ea"/>
              </a:rPr>
              <a:t>密钥问题（密钥生成、主密钥共享、密钥重用、算法）</a:t>
            </a:r>
            <a:endParaRPr lang="zh-CN" altLang="en-US" sz="2400" dirty="0"/>
          </a:p>
          <a:p>
            <a:pPr marL="342900" indent="0">
              <a:lnSpc>
                <a:spcPct val="125000"/>
              </a:lnSpc>
              <a:buClr>
                <a:schemeClr val="accent1"/>
              </a:buClr>
              <a:buFont typeface="Wingdings" pitchFamily="2" charset="2"/>
              <a:buNone/>
            </a:pPr>
            <a:r>
              <a:rPr lang="zh-CN" altLang="en-US" sz="2400" dirty="0">
                <a:sym typeface="+mn-ea"/>
              </a:rPr>
              <a:t>         </a:t>
            </a:r>
            <a:r>
              <a:rPr lang="en-US" altLang="zh-CN" sz="2400" dirty="0">
                <a:sym typeface="+mn-ea"/>
              </a:rPr>
              <a:t>2)PIN</a:t>
            </a:r>
            <a:r>
              <a:rPr lang="zh-CN" altLang="en-US" sz="2400" dirty="0">
                <a:sym typeface="+mn-ea"/>
              </a:rPr>
              <a:t>码（太短、分布式系统难生成</a:t>
            </a:r>
            <a:r>
              <a:rPr lang="en-US" altLang="zh-CN" sz="2400" dirty="0">
                <a:sym typeface="+mn-ea"/>
              </a:rPr>
              <a:t>PIN</a:t>
            </a:r>
            <a:r>
              <a:rPr lang="zh-CN" altLang="en-US" sz="2400" dirty="0">
                <a:sym typeface="+mn-ea"/>
              </a:rPr>
              <a:t>）</a:t>
            </a:r>
          </a:p>
          <a:p>
            <a:pPr marL="342900" indent="0">
              <a:lnSpc>
                <a:spcPct val="125000"/>
              </a:lnSpc>
              <a:buClr>
                <a:schemeClr val="accent1"/>
              </a:buClr>
              <a:buFont typeface="Wingdings" pitchFamily="2" charset="2"/>
              <a:buNone/>
            </a:pPr>
            <a:r>
              <a:rPr lang="zh-CN" altLang="en-US" sz="2400" dirty="0">
                <a:sym typeface="+mn-ea"/>
              </a:rPr>
              <a:t>         </a:t>
            </a:r>
            <a:r>
              <a:rPr lang="en-US" altLang="zh-CN" sz="2400" dirty="0">
                <a:sym typeface="+mn-ea"/>
              </a:rPr>
              <a:t>3)</a:t>
            </a:r>
            <a:r>
              <a:rPr lang="zh-CN" altLang="en-US" sz="2400" dirty="0">
                <a:sym typeface="+mn-ea"/>
              </a:rPr>
              <a:t>认证问题（有效性、没用户认证、设备认证单向）</a:t>
            </a:r>
          </a:p>
          <a:p>
            <a:pPr marL="342900" indent="0">
              <a:lnSpc>
                <a:spcPct val="125000"/>
              </a:lnSpc>
              <a:buClr>
                <a:schemeClr val="accent1"/>
              </a:buClr>
              <a:buFont typeface="Wingdings" pitchFamily="2" charset="2"/>
              <a:buNone/>
            </a:pPr>
            <a:r>
              <a:rPr lang="zh-CN" altLang="en-US" sz="2400" dirty="0">
                <a:sym typeface="+mn-ea"/>
              </a:rPr>
              <a:t>         </a:t>
            </a:r>
            <a:r>
              <a:rPr lang="en-US" altLang="zh-CN" sz="2400" dirty="0">
                <a:sym typeface="+mn-ea"/>
              </a:rPr>
              <a:t>4)</a:t>
            </a:r>
            <a:r>
              <a:rPr lang="zh-CN" altLang="en-US" sz="2400" dirty="0">
                <a:sym typeface="+mn-ea"/>
              </a:rPr>
              <a:t>其他安全问题</a:t>
            </a:r>
          </a:p>
          <a:p>
            <a:pPr marL="342900" indent="0">
              <a:lnSpc>
                <a:spcPct val="125000"/>
              </a:lnSpc>
              <a:buClr>
                <a:schemeClr val="accent1"/>
              </a:buClr>
              <a:buFont typeface="Wingdings" pitchFamily="2" charset="2"/>
              <a:buNone/>
            </a:pPr>
            <a:endParaRPr lang="zh-CN" altLang="en-US" sz="2400" dirty="0"/>
          </a:p>
          <a:p>
            <a:pPr marL="342900" indent="0">
              <a:lnSpc>
                <a:spcPct val="125000"/>
              </a:lnSpc>
              <a:buClr>
                <a:schemeClr val="accent1"/>
              </a:buClr>
              <a:buFont typeface="Wingdings" pitchFamily="2" charset="2"/>
              <a:buNone/>
            </a:pPr>
            <a:endParaRPr lang="zh-CN" altLang="en-US" sz="2400" dirty="0"/>
          </a:p>
          <a:p>
            <a:pPr marL="342900" indent="0">
              <a:lnSpc>
                <a:spcPct val="125000"/>
              </a:lnSpc>
              <a:buClr>
                <a:schemeClr val="accent1"/>
              </a:buClr>
              <a:buFont typeface="Wingdings" pitchFamily="2" charset="2"/>
              <a:buNone/>
            </a:pPr>
            <a:r>
              <a:rPr lang="en-US" sz="2400" dirty="0"/>
              <a:t>         </a:t>
            </a:r>
            <a:endParaRPr lang="zh-CN" altLang="en-US" sz="2400" dirty="0"/>
          </a:p>
        </p:txBody>
      </p:sp>
    </p:spTree>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676275" y="276226"/>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sym typeface="+mn-ea"/>
              </a:rPr>
              <a:t>移动通信网络的安全性</a:t>
            </a:r>
            <a:endParaRPr lang="zh-CN" altLang="en-US" sz="4000" dirty="0"/>
          </a:p>
        </p:txBody>
      </p:sp>
      <p:sp>
        <p:nvSpPr>
          <p:cNvPr id="17413" name="Rectangle 4"/>
          <p:cNvSpPr txBox="1">
            <a:spLocks noChangeArrowheads="1"/>
          </p:cNvSpPr>
          <p:nvPr/>
        </p:nvSpPr>
        <p:spPr bwMode="auto">
          <a:xfrm>
            <a:off x="572770" y="1508125"/>
            <a:ext cx="8096250" cy="184467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buClr>
                <a:schemeClr val="accent1"/>
              </a:buClr>
              <a:buFont typeface="Wingdings" pitchFamily="2" charset="2"/>
              <a:buChar char="Ø"/>
            </a:pPr>
            <a:r>
              <a:rPr lang="zh-CN" sz="2800" dirty="0">
                <a:latin typeface="Times New Roman" pitchFamily="18" charset="0"/>
              </a:rPr>
              <a:t> </a:t>
            </a:r>
            <a:r>
              <a:rPr lang="en-US" altLang="zh-CN" sz="2800" dirty="0">
                <a:latin typeface="Times New Roman" pitchFamily="18" charset="0"/>
              </a:rPr>
              <a:t>GSM</a:t>
            </a:r>
            <a:r>
              <a:rPr lang="zh-CN" altLang="en-US" sz="2800" dirty="0">
                <a:latin typeface="Times New Roman" pitchFamily="18" charset="0"/>
              </a:rPr>
              <a:t>系统安全性</a:t>
            </a:r>
            <a:endParaRPr lang="en-US" altLang="zh-CN" sz="2800" dirty="0">
              <a:latin typeface="Times New Roman" pitchFamily="18" charset="0"/>
            </a:endParaRPr>
          </a:p>
          <a:p>
            <a:pPr>
              <a:lnSpc>
                <a:spcPts val="3600"/>
              </a:lnSpc>
              <a:buClr>
                <a:schemeClr val="accent1"/>
              </a:buClr>
              <a:buFont typeface="Wingdings" pitchFamily="2" charset="2"/>
              <a:buChar char="Ø"/>
            </a:pPr>
            <a:endParaRPr lang="zh-CN" altLang="en-US" sz="2800" dirty="0">
              <a:latin typeface="Times New Roman" pitchFamily="18" charset="0"/>
            </a:endParaRPr>
          </a:p>
          <a:p>
            <a:pPr>
              <a:lnSpc>
                <a:spcPts val="3600"/>
              </a:lnSpc>
              <a:buClr>
                <a:schemeClr val="accent1"/>
              </a:buClr>
              <a:buFont typeface="Wingdings" pitchFamily="2" charset="2"/>
              <a:buChar char="Ø"/>
            </a:pPr>
            <a:r>
              <a:rPr lang="zh-CN" sz="2800" dirty="0">
                <a:latin typeface="Times New Roman" pitchFamily="18" charset="0"/>
              </a:rPr>
              <a:t> </a:t>
            </a:r>
            <a:r>
              <a:rPr lang="en-US" altLang="zh-CN" sz="2800" dirty="0">
                <a:latin typeface="Times New Roman" pitchFamily="18" charset="0"/>
              </a:rPr>
              <a:t>CDMA</a:t>
            </a:r>
            <a:r>
              <a:rPr lang="zh-CN" altLang="en-US" sz="2800" dirty="0">
                <a:latin typeface="Times New Roman" pitchFamily="18" charset="0"/>
              </a:rPr>
              <a:t>系统安全性</a:t>
            </a:r>
            <a:endParaRPr lang="zh-CN" altLang="en-US" sz="2800" dirty="0">
              <a:latin typeface="黑体" pitchFamily="49" charset="-122"/>
            </a:endParaRPr>
          </a:p>
        </p:txBody>
      </p:sp>
    </p:spTree>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877570" y="249238"/>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marL="0" indent="0">
              <a:lnSpc>
                <a:spcPts val="3600"/>
              </a:lnSpc>
              <a:buClr>
                <a:schemeClr val="accent1"/>
              </a:buClr>
              <a:buFont typeface="Wingdings" pitchFamily="2" charset="2"/>
              <a:buNone/>
            </a:pPr>
            <a:r>
              <a:rPr lang="en-US" altLang="zh-CN" sz="4000" dirty="0">
                <a:latin typeface="Times New Roman" pitchFamily="18" charset="0"/>
                <a:sym typeface="+mn-ea"/>
              </a:rPr>
              <a:t>GSM</a:t>
            </a:r>
            <a:r>
              <a:rPr lang="zh-CN" altLang="en-US" sz="4000" dirty="0">
                <a:latin typeface="Times New Roman" pitchFamily="18" charset="0"/>
                <a:sym typeface="+mn-ea"/>
              </a:rPr>
              <a:t>系统安全性</a:t>
            </a:r>
            <a:endParaRPr lang="zh-CN" sz="4000" dirty="0">
              <a:latin typeface="黑体" pitchFamily="49" charset="-122"/>
            </a:endParaRPr>
          </a:p>
        </p:txBody>
      </p:sp>
      <p:sp>
        <p:nvSpPr>
          <p:cNvPr id="10244" name="Text Box 4"/>
          <p:cNvSpPr txBox="1">
            <a:spLocks noChangeArrowheads="1"/>
          </p:cNvSpPr>
          <p:nvPr/>
        </p:nvSpPr>
        <p:spPr bwMode="auto">
          <a:xfrm>
            <a:off x="26670" y="1193800"/>
            <a:ext cx="9144000" cy="3786294"/>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t>    </a:t>
            </a:r>
            <a:r>
              <a:rPr sz="2400" dirty="0" err="1"/>
              <a:t>GSM系统的安全相关的功能指向两个目标:防止非授权访问网络、保护用户的隐私</a:t>
            </a:r>
            <a:endParaRPr sz="2400" dirty="0"/>
          </a:p>
          <a:p>
            <a:pPr>
              <a:lnSpc>
                <a:spcPct val="125000"/>
              </a:lnSpc>
              <a:buClr>
                <a:schemeClr val="accent1"/>
              </a:buClr>
              <a:buFont typeface="Wingdings" pitchFamily="2" charset="2"/>
              <a:buChar char="u"/>
            </a:pPr>
            <a:r>
              <a:rPr sz="2400" dirty="0"/>
              <a:t>    </a:t>
            </a:r>
            <a:r>
              <a:rPr lang="zh-CN" sz="2400" dirty="0"/>
              <a:t>认证 ：GSM使用的认证方法简单的说就是一方向另一方询问一个问题,只有正确的对方才能回答这个问题</a:t>
            </a:r>
          </a:p>
          <a:p>
            <a:pPr>
              <a:lnSpc>
                <a:spcPct val="125000"/>
              </a:lnSpc>
              <a:buClr>
                <a:schemeClr val="accent1"/>
              </a:buClr>
              <a:buFont typeface="Wingdings" pitchFamily="2" charset="2"/>
              <a:buChar char="u"/>
            </a:pPr>
            <a:r>
              <a:rPr lang="zh-CN" sz="2400" dirty="0"/>
              <a:t>    加密 ：无论是用户数据、用户相关的信令,还是系统信令,  GSM系统都可以对它加密</a:t>
            </a:r>
          </a:p>
          <a:p>
            <a:pPr>
              <a:lnSpc>
                <a:spcPct val="125000"/>
              </a:lnSpc>
              <a:buClr>
                <a:schemeClr val="accent1"/>
              </a:buClr>
              <a:buFont typeface="Wingdings" pitchFamily="2" charset="2"/>
              <a:buChar char="u"/>
            </a:pPr>
            <a:r>
              <a:rPr lang="zh-CN" sz="2400" dirty="0"/>
              <a:t>    用户身份保护：用Kc进行加密的前提只有网络知道用户的身份之后才有效</a:t>
            </a:r>
            <a:r>
              <a:rPr lang="zh-CN" altLang="en-US" sz="2400" dirty="0"/>
              <a:t>，使用别名保护用户身份隐私</a:t>
            </a:r>
            <a:endParaRPr lang="zh-CN" sz="2400" dirty="0"/>
          </a:p>
        </p:txBody>
      </p:sp>
    </p:spTree>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756920" y="158752"/>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marL="0" indent="0">
              <a:lnSpc>
                <a:spcPts val="3600"/>
              </a:lnSpc>
              <a:buClr>
                <a:schemeClr val="accent1"/>
              </a:buClr>
              <a:buFont typeface="Wingdings" pitchFamily="2" charset="2"/>
              <a:buNone/>
            </a:pPr>
            <a:r>
              <a:rPr lang="en-US" altLang="zh-CN" sz="4000" dirty="0">
                <a:latin typeface="Times New Roman" pitchFamily="18" charset="0"/>
                <a:sym typeface="+mn-ea"/>
              </a:rPr>
              <a:t>CDMA</a:t>
            </a:r>
            <a:r>
              <a:rPr lang="zh-CN" altLang="en-US" sz="4000" dirty="0">
                <a:latin typeface="Times New Roman" pitchFamily="18" charset="0"/>
                <a:sym typeface="+mn-ea"/>
              </a:rPr>
              <a:t>系统安全性</a:t>
            </a:r>
            <a:endParaRPr lang="zh-CN" sz="4000" dirty="0">
              <a:latin typeface="黑体" pitchFamily="49" charset="-122"/>
            </a:endParaRPr>
          </a:p>
        </p:txBody>
      </p:sp>
      <p:sp>
        <p:nvSpPr>
          <p:cNvPr id="10244" name="Text Box 4"/>
          <p:cNvSpPr txBox="1">
            <a:spLocks noChangeArrowheads="1"/>
          </p:cNvSpPr>
          <p:nvPr/>
        </p:nvSpPr>
        <p:spPr bwMode="auto">
          <a:xfrm>
            <a:off x="26670" y="1524000"/>
            <a:ext cx="9144000" cy="4709624"/>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t>    </a:t>
            </a:r>
            <a:r>
              <a:rPr lang="en-US" sz="2400" dirty="0" err="1"/>
              <a:t>C</a:t>
            </a:r>
            <a:r>
              <a:rPr sz="2400" dirty="0" err="1"/>
              <a:t>DMA是第三代</a:t>
            </a:r>
            <a:r>
              <a:rPr sz="2400" dirty="0"/>
              <a:t>(3G)</a:t>
            </a:r>
            <a:r>
              <a:rPr sz="2400" dirty="0" err="1"/>
              <a:t>无线网络代表最新的技术</a:t>
            </a:r>
            <a:r>
              <a:rPr lang="zh-CN" sz="2400" dirty="0"/>
              <a:t>，UMTS是最重要的3G标准</a:t>
            </a:r>
          </a:p>
          <a:p>
            <a:pPr>
              <a:lnSpc>
                <a:spcPct val="125000"/>
              </a:lnSpc>
              <a:buClr>
                <a:schemeClr val="accent1"/>
              </a:buClr>
              <a:buFont typeface="Wingdings" pitchFamily="2" charset="2"/>
              <a:buChar char="u"/>
            </a:pPr>
            <a:r>
              <a:rPr lang="zh-CN" sz="2400" dirty="0"/>
              <a:t>    </a:t>
            </a:r>
            <a:r>
              <a:rPr lang="en-US" altLang="zh-CN" sz="2400" dirty="0"/>
              <a:t>UMTS</a:t>
            </a:r>
            <a:r>
              <a:rPr lang="zh-CN" altLang="en-US" sz="2400" dirty="0"/>
              <a:t>的安全功能可以分为五类：</a:t>
            </a:r>
          </a:p>
          <a:p>
            <a:pPr marL="342900" indent="0">
              <a:lnSpc>
                <a:spcPct val="125000"/>
              </a:lnSpc>
              <a:buClr>
                <a:schemeClr val="accent1"/>
              </a:buClr>
              <a:buFont typeface="Wingdings" pitchFamily="2" charset="2"/>
              <a:buNone/>
            </a:pPr>
            <a:r>
              <a:rPr lang="zh-CN" altLang="en-US" sz="2400" dirty="0"/>
              <a:t>    </a:t>
            </a:r>
            <a:r>
              <a:rPr lang="en-US" altLang="zh-CN" sz="2400" dirty="0"/>
              <a:t>1</a:t>
            </a:r>
            <a:r>
              <a:rPr lang="zh-CN" altLang="en-US" sz="2400" dirty="0"/>
              <a:t>）网络接入安全（安全访问服务并防止对无线链路攻击）</a:t>
            </a:r>
          </a:p>
          <a:p>
            <a:pPr marL="342900" indent="0">
              <a:lnSpc>
                <a:spcPct val="125000"/>
              </a:lnSpc>
              <a:buClr>
                <a:schemeClr val="accent1"/>
              </a:buClr>
              <a:buFont typeface="Wingdings" pitchFamily="2" charset="2"/>
              <a:buNone/>
            </a:pPr>
            <a:r>
              <a:rPr lang="zh-CN" altLang="en-US" sz="2400" dirty="0"/>
              <a:t>    </a:t>
            </a:r>
            <a:r>
              <a:rPr lang="en-US" altLang="zh-CN" sz="2400" dirty="0"/>
              <a:t>2</a:t>
            </a:r>
            <a:r>
              <a:rPr lang="zh-CN" altLang="en-US" sz="2400" dirty="0"/>
              <a:t>）网域安全（保证节点安全交换信令并防止对有限网络攻击）</a:t>
            </a:r>
          </a:p>
          <a:p>
            <a:pPr marL="342900" indent="0">
              <a:lnSpc>
                <a:spcPct val="125000"/>
              </a:lnSpc>
              <a:buClr>
                <a:schemeClr val="accent1"/>
              </a:buClr>
              <a:buFont typeface="Wingdings" pitchFamily="2" charset="2"/>
              <a:buNone/>
            </a:pPr>
            <a:r>
              <a:rPr lang="zh-CN" altLang="en-US" sz="2400" dirty="0"/>
              <a:t>    </a:t>
            </a:r>
            <a:r>
              <a:rPr lang="en-US" altLang="zh-CN" sz="2400" dirty="0"/>
              <a:t>3</a:t>
            </a:r>
            <a:r>
              <a:rPr lang="zh-CN" altLang="en-US" sz="2400" dirty="0"/>
              <a:t>）用户域安全（安全访问移动站）</a:t>
            </a:r>
          </a:p>
          <a:p>
            <a:pPr marL="342900" indent="0">
              <a:lnSpc>
                <a:spcPct val="125000"/>
              </a:lnSpc>
              <a:buClr>
                <a:schemeClr val="accent1"/>
              </a:buClr>
              <a:buFont typeface="Wingdings" pitchFamily="2" charset="2"/>
              <a:buNone/>
            </a:pPr>
            <a:r>
              <a:rPr lang="zh-CN" altLang="en-US" sz="2400" dirty="0"/>
              <a:t>    </a:t>
            </a:r>
            <a:r>
              <a:rPr lang="en-US" altLang="zh-CN" sz="2400" dirty="0"/>
              <a:t>4</a:t>
            </a:r>
            <a:r>
              <a:rPr lang="zh-CN" altLang="en-US" sz="2400" dirty="0"/>
              <a:t>）应用域安全（用户和服务方应用程序安全交换信息）</a:t>
            </a:r>
          </a:p>
          <a:p>
            <a:pPr marL="342900" indent="0">
              <a:lnSpc>
                <a:spcPct val="125000"/>
              </a:lnSpc>
              <a:buClr>
                <a:schemeClr val="accent1"/>
              </a:buClr>
              <a:buFont typeface="Wingdings" pitchFamily="2" charset="2"/>
              <a:buNone/>
            </a:pPr>
            <a:r>
              <a:rPr lang="zh-CN" altLang="en-US" sz="2400" dirty="0"/>
              <a:t>    </a:t>
            </a:r>
            <a:r>
              <a:rPr lang="en-US" altLang="zh-CN" sz="2400" dirty="0"/>
              <a:t>5</a:t>
            </a:r>
            <a:r>
              <a:rPr lang="zh-CN" altLang="en-US" sz="2400" dirty="0"/>
              <a:t>）安全的可视性及可配置性（使用户明白有哪些安全措施及是否依赖安全功能激活）</a:t>
            </a:r>
          </a:p>
        </p:txBody>
      </p:sp>
    </p:spTree>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676275" y="201613"/>
            <a:ext cx="7210425" cy="63436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latin typeface="黑体" pitchFamily="49" charset="-122"/>
                <a:sym typeface="+mn-ea"/>
              </a:rPr>
              <a:t>其它新型无线网络的安全研究</a:t>
            </a:r>
            <a:endParaRPr lang="zh-CN" altLang="en-US" sz="4000" dirty="0"/>
          </a:p>
        </p:txBody>
      </p:sp>
      <p:sp>
        <p:nvSpPr>
          <p:cNvPr id="17413" name="Rectangle 4"/>
          <p:cNvSpPr txBox="1">
            <a:spLocks noChangeArrowheads="1"/>
          </p:cNvSpPr>
          <p:nvPr/>
        </p:nvSpPr>
        <p:spPr bwMode="auto">
          <a:xfrm>
            <a:off x="572770" y="1495425"/>
            <a:ext cx="8096250" cy="1844675"/>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buClr>
                <a:schemeClr val="accent1"/>
              </a:buClr>
              <a:buFont typeface="Wingdings" pitchFamily="2" charset="2"/>
              <a:buChar char="Ø"/>
            </a:pPr>
            <a:r>
              <a:rPr lang="zh-CN" sz="2800" dirty="0">
                <a:latin typeface="Times New Roman" pitchFamily="18" charset="0"/>
              </a:rPr>
              <a:t> 移动自组网安全性</a:t>
            </a:r>
            <a:endParaRPr lang="en-US" altLang="zh-CN" sz="2800" dirty="0">
              <a:latin typeface="Times New Roman" pitchFamily="18" charset="0"/>
            </a:endParaRPr>
          </a:p>
          <a:p>
            <a:pPr>
              <a:lnSpc>
                <a:spcPts val="3600"/>
              </a:lnSpc>
              <a:buClr>
                <a:schemeClr val="accent1"/>
              </a:buClr>
              <a:buFont typeface="Wingdings" pitchFamily="2" charset="2"/>
              <a:buChar char="Ø"/>
            </a:pPr>
            <a:endParaRPr lang="zh-CN" altLang="en-US" sz="2800" dirty="0">
              <a:latin typeface="Times New Roman" pitchFamily="18" charset="0"/>
            </a:endParaRPr>
          </a:p>
          <a:p>
            <a:pPr>
              <a:lnSpc>
                <a:spcPts val="3600"/>
              </a:lnSpc>
              <a:buClr>
                <a:schemeClr val="accent1"/>
              </a:buClr>
              <a:buFont typeface="Wingdings" pitchFamily="2" charset="2"/>
              <a:buChar char="Ø"/>
            </a:pPr>
            <a:r>
              <a:rPr lang="zh-CN" sz="2800" dirty="0">
                <a:latin typeface="Times New Roman" pitchFamily="18" charset="0"/>
              </a:rPr>
              <a:t> 无线传感器网络的</a:t>
            </a:r>
            <a:r>
              <a:rPr lang="zh-CN" altLang="en-US" sz="2800" dirty="0">
                <a:latin typeface="Times New Roman" pitchFamily="18" charset="0"/>
              </a:rPr>
              <a:t>安全性</a:t>
            </a:r>
            <a:endParaRPr lang="zh-CN" altLang="en-US" sz="2800" dirty="0">
              <a:latin typeface="黑体" pitchFamily="49" charset="-122"/>
            </a:endParaRP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669925" y="142876"/>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marL="0" indent="0">
              <a:lnSpc>
                <a:spcPts val="3600"/>
              </a:lnSpc>
              <a:buClr>
                <a:schemeClr val="accent1"/>
              </a:buClr>
              <a:buFont typeface="Wingdings" pitchFamily="2" charset="2"/>
              <a:buNone/>
            </a:pPr>
            <a:r>
              <a:rPr lang="zh-CN" sz="4000" dirty="0">
                <a:latin typeface="Times New Roman" pitchFamily="18" charset="0"/>
                <a:sym typeface="+mn-ea"/>
              </a:rPr>
              <a:t>移动自组网安全性</a:t>
            </a:r>
            <a:endParaRPr lang="zh-CN" sz="4000" dirty="0">
              <a:latin typeface="黑体" pitchFamily="49" charset="-122"/>
            </a:endParaRPr>
          </a:p>
        </p:txBody>
      </p:sp>
      <p:sp>
        <p:nvSpPr>
          <p:cNvPr id="10244" name="Text Box 4"/>
          <p:cNvSpPr txBox="1">
            <a:spLocks noChangeArrowheads="1"/>
          </p:cNvSpPr>
          <p:nvPr/>
        </p:nvSpPr>
        <p:spPr bwMode="auto">
          <a:xfrm>
            <a:off x="0" y="1079500"/>
            <a:ext cx="9144000" cy="46634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t>    </a:t>
            </a:r>
            <a:r>
              <a:rPr sz="2400" dirty="0" err="1"/>
              <a:t>移动自组网</a:t>
            </a:r>
            <a:r>
              <a:rPr sz="2400" dirty="0"/>
              <a:t>(Ad Hoc)是一种新型无线网络</a:t>
            </a:r>
            <a:r>
              <a:rPr lang="en-US" sz="2400" dirty="0"/>
              <a:t>,它同一般的无线网络不同,不依赖于固定的基础设施。它由具有无线收发能力的节点组成,各节点互相连接而形成移动自组网络</a:t>
            </a:r>
            <a:r>
              <a:rPr lang="zh-CN" altLang="en-US" sz="2400" dirty="0"/>
              <a:t>。</a:t>
            </a:r>
          </a:p>
          <a:p>
            <a:pPr>
              <a:lnSpc>
                <a:spcPct val="125000"/>
              </a:lnSpc>
              <a:buClr>
                <a:schemeClr val="accent1"/>
              </a:buClr>
              <a:buFont typeface="Wingdings" pitchFamily="2" charset="2"/>
              <a:buChar char="u"/>
            </a:pPr>
            <a:r>
              <a:rPr lang="zh-CN" altLang="en-US" sz="2400" dirty="0"/>
              <a:t>    移动自组网的安全目标有：</a:t>
            </a:r>
            <a:r>
              <a:rPr lang="zh-CN" altLang="en-US" sz="2400" b="1" dirty="0"/>
              <a:t>可用性、机密性、完整性、可认证性、抗抵赖性</a:t>
            </a:r>
            <a:r>
              <a:rPr lang="zh-CN" altLang="en-US" sz="2400" dirty="0"/>
              <a:t>。</a:t>
            </a:r>
          </a:p>
          <a:p>
            <a:pPr>
              <a:lnSpc>
                <a:spcPct val="125000"/>
              </a:lnSpc>
              <a:buClr>
                <a:schemeClr val="accent1"/>
              </a:buClr>
              <a:buFont typeface="Wingdings" pitchFamily="2" charset="2"/>
              <a:buChar char="u"/>
            </a:pPr>
            <a:r>
              <a:rPr lang="zh-CN" altLang="en-US" sz="2400" dirty="0"/>
              <a:t>    面临诸多挑战，信道方面、节点可能部署在敌对环境中</a:t>
            </a:r>
            <a:r>
              <a:rPr lang="en-US" altLang="zh-CN" sz="2400" dirty="0"/>
              <a:t>……</a:t>
            </a:r>
          </a:p>
          <a:p>
            <a:pPr>
              <a:lnSpc>
                <a:spcPct val="125000"/>
              </a:lnSpc>
              <a:buClr>
                <a:schemeClr val="accent1"/>
              </a:buClr>
              <a:buFont typeface="Wingdings" pitchFamily="2" charset="2"/>
              <a:buChar char="u"/>
            </a:pPr>
            <a:r>
              <a:rPr lang="en-US" altLang="zh-CN" sz="2400" dirty="0"/>
              <a:t>    </a:t>
            </a:r>
            <a:r>
              <a:rPr lang="zh-CN" altLang="en-US" sz="2400" dirty="0"/>
              <a:t>针对它的路由研究主要分三类：</a:t>
            </a:r>
            <a:r>
              <a:rPr lang="zh-CN" altLang="en-US" sz="2400" b="1" dirty="0"/>
              <a:t>先应式、反应式、混合式</a:t>
            </a:r>
          </a:p>
          <a:p>
            <a:pPr>
              <a:lnSpc>
                <a:spcPct val="125000"/>
              </a:lnSpc>
              <a:buClr>
                <a:schemeClr val="accent1"/>
              </a:buClr>
              <a:buFont typeface="Wingdings" pitchFamily="2" charset="2"/>
              <a:buChar char="u"/>
            </a:pPr>
            <a:r>
              <a:rPr lang="zh-CN" altLang="en-US" sz="2400" dirty="0"/>
              <a:t>    身份安全认证和密钥管理策略,可以用来对付网络外部的攻击者</a:t>
            </a:r>
          </a:p>
          <a:p>
            <a:pPr>
              <a:lnSpc>
                <a:spcPct val="125000"/>
              </a:lnSpc>
              <a:buClr>
                <a:schemeClr val="accent1"/>
              </a:buClr>
              <a:buFont typeface="Wingdings" pitchFamily="2" charset="2"/>
              <a:buChar char="u"/>
            </a:pPr>
            <a:r>
              <a:rPr lang="zh-CN" altLang="en-US" sz="2400" dirty="0"/>
              <a:t>    Ad Hoc网络的IDS和传统IDS不同</a:t>
            </a:r>
          </a:p>
        </p:txBody>
      </p:sp>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Rectangle 4"/>
          <p:cNvSpPr txBox="1">
            <a:spLocks noChangeArrowheads="1"/>
          </p:cNvSpPr>
          <p:nvPr/>
        </p:nvSpPr>
        <p:spPr bwMode="auto">
          <a:xfrm>
            <a:off x="850900" y="96838"/>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marL="0" indent="0">
              <a:lnSpc>
                <a:spcPts val="3600"/>
              </a:lnSpc>
              <a:buClr>
                <a:schemeClr val="accent1"/>
              </a:buClr>
              <a:buFont typeface="Wingdings" pitchFamily="2" charset="2"/>
              <a:buNone/>
            </a:pPr>
            <a:r>
              <a:rPr lang="zh-CN" sz="4000" dirty="0">
                <a:latin typeface="Times New Roman" pitchFamily="18" charset="0"/>
                <a:sym typeface="+mn-ea"/>
              </a:rPr>
              <a:t>无线传感器网络的</a:t>
            </a:r>
            <a:r>
              <a:rPr lang="zh-CN" altLang="en-US" sz="4000" dirty="0">
                <a:latin typeface="Times New Roman" pitchFamily="18" charset="0"/>
                <a:sym typeface="+mn-ea"/>
              </a:rPr>
              <a:t>安全性</a:t>
            </a:r>
            <a:endParaRPr lang="zh-CN" sz="4000" dirty="0">
              <a:latin typeface="黑体" pitchFamily="49" charset="-122"/>
            </a:endParaRPr>
          </a:p>
        </p:txBody>
      </p:sp>
      <p:sp>
        <p:nvSpPr>
          <p:cNvPr id="10244" name="Text Box 4"/>
          <p:cNvSpPr txBox="1">
            <a:spLocks noChangeArrowheads="1"/>
          </p:cNvSpPr>
          <p:nvPr/>
        </p:nvSpPr>
        <p:spPr bwMode="auto">
          <a:xfrm>
            <a:off x="26670" y="1206500"/>
            <a:ext cx="9144000" cy="46634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5000"/>
              </a:lnSpc>
              <a:buClr>
                <a:schemeClr val="accent1"/>
              </a:buClr>
              <a:buFont typeface="Wingdings" pitchFamily="2" charset="2"/>
              <a:buChar char="u"/>
            </a:pPr>
            <a:r>
              <a:rPr lang="en-US" sz="2400" dirty="0"/>
              <a:t>    </a:t>
            </a:r>
            <a:r>
              <a:rPr sz="2400" dirty="0"/>
              <a:t> </a:t>
            </a:r>
            <a:r>
              <a:rPr lang="zh-CN" sz="2400" dirty="0"/>
              <a:t>无线传感器网络有很多新特征</a:t>
            </a:r>
          </a:p>
          <a:p>
            <a:pPr>
              <a:lnSpc>
                <a:spcPct val="125000"/>
              </a:lnSpc>
              <a:buClr>
                <a:schemeClr val="accent1"/>
              </a:buClr>
              <a:buFont typeface="Wingdings" pitchFamily="2" charset="2"/>
              <a:buChar char="u"/>
            </a:pPr>
            <a:r>
              <a:rPr lang="zh-CN" altLang="en-US" sz="2400" dirty="0"/>
              <a:t>     传统的安全机制不能直接应用于传感器网络</a:t>
            </a:r>
          </a:p>
          <a:p>
            <a:pPr>
              <a:lnSpc>
                <a:spcPct val="125000"/>
              </a:lnSpc>
              <a:buClr>
                <a:schemeClr val="accent1"/>
              </a:buClr>
              <a:buFont typeface="Wingdings" pitchFamily="2" charset="2"/>
              <a:buChar char="u"/>
            </a:pPr>
            <a:r>
              <a:rPr lang="zh-CN" altLang="en-US" sz="2400" dirty="0"/>
              <a:t>     对传感器网络的安全研究分类：</a:t>
            </a:r>
          </a:p>
          <a:p>
            <a:pPr marL="342900" indent="0">
              <a:lnSpc>
                <a:spcPct val="125000"/>
              </a:lnSpc>
              <a:buClr>
                <a:schemeClr val="accent1"/>
              </a:buClr>
              <a:buFont typeface="Wingdings" pitchFamily="2" charset="2"/>
              <a:buNone/>
            </a:pPr>
            <a:r>
              <a:rPr lang="zh-CN" altLang="en-US" sz="2400" dirty="0"/>
              <a:t>        </a:t>
            </a:r>
            <a:r>
              <a:rPr lang="zh-CN" altLang="en-US" sz="2400" b="1" dirty="0"/>
              <a:t>密钥建立</a:t>
            </a:r>
            <a:r>
              <a:rPr lang="zh-CN" altLang="en-US" sz="2400" dirty="0"/>
              <a:t>：全网建立共享密钥方法和利用公共密钥加密机制建立密钥方法</a:t>
            </a:r>
          </a:p>
          <a:p>
            <a:pPr marL="342900" indent="0">
              <a:lnSpc>
                <a:spcPct val="125000"/>
              </a:lnSpc>
              <a:buClr>
                <a:schemeClr val="accent1"/>
              </a:buClr>
              <a:buFont typeface="Wingdings" pitchFamily="2" charset="2"/>
              <a:buNone/>
            </a:pPr>
            <a:r>
              <a:rPr lang="zh-CN" altLang="en-US" sz="2400" dirty="0"/>
              <a:t>        </a:t>
            </a:r>
            <a:r>
              <a:rPr lang="zh-CN" altLang="en-US" sz="2400" b="1" dirty="0"/>
              <a:t>加密和认证</a:t>
            </a:r>
            <a:endParaRPr lang="zh-CN" altLang="en-US" sz="2400" dirty="0"/>
          </a:p>
          <a:p>
            <a:pPr marL="342900" indent="0">
              <a:lnSpc>
                <a:spcPct val="125000"/>
              </a:lnSpc>
              <a:buClr>
                <a:schemeClr val="accent1"/>
              </a:buClr>
              <a:buFont typeface="Wingdings" pitchFamily="2" charset="2"/>
              <a:buNone/>
            </a:pPr>
            <a:r>
              <a:rPr lang="zh-CN" altLang="en-US" sz="2400" dirty="0"/>
              <a:t>        </a:t>
            </a:r>
            <a:r>
              <a:rPr lang="zh-CN" altLang="en-US" sz="2400" b="1" dirty="0"/>
              <a:t>隐私性</a:t>
            </a:r>
          </a:p>
          <a:p>
            <a:pPr marL="342900" indent="0">
              <a:lnSpc>
                <a:spcPct val="125000"/>
              </a:lnSpc>
              <a:buClr>
                <a:schemeClr val="accent1"/>
              </a:buClr>
              <a:buFont typeface="Wingdings" pitchFamily="2" charset="2"/>
              <a:buNone/>
            </a:pPr>
            <a:r>
              <a:rPr lang="zh-CN" altLang="en-US" sz="2400" b="1" dirty="0"/>
              <a:t>        反抗拒绝服务攻击</a:t>
            </a:r>
          </a:p>
          <a:p>
            <a:pPr marL="342900" indent="0">
              <a:lnSpc>
                <a:spcPct val="125000"/>
              </a:lnSpc>
              <a:buClr>
                <a:schemeClr val="accent1"/>
              </a:buClr>
              <a:buFont typeface="Wingdings" pitchFamily="2" charset="2"/>
              <a:buNone/>
            </a:pPr>
            <a:r>
              <a:rPr lang="zh-CN" altLang="en-US" sz="2400" b="1" dirty="0"/>
              <a:t>        安全路由</a:t>
            </a:r>
          </a:p>
          <a:p>
            <a:pPr marL="342900" indent="0">
              <a:lnSpc>
                <a:spcPct val="125000"/>
              </a:lnSpc>
              <a:buClr>
                <a:schemeClr val="accent1"/>
              </a:buClr>
              <a:buFont typeface="Wingdings" pitchFamily="2" charset="2"/>
              <a:buNone/>
            </a:pPr>
            <a:r>
              <a:rPr lang="zh-CN" altLang="en-US" sz="2400" b="1" dirty="0"/>
              <a:t>        节点捕获</a:t>
            </a:r>
            <a:endParaRPr lang="zh-CN" altLang="en-US" sz="2400" dirty="0"/>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1" name="Text Box 5"/>
          <p:cNvSpPr txBox="1">
            <a:spLocks noChangeArrowheads="1"/>
          </p:cNvSpPr>
          <p:nvPr/>
        </p:nvSpPr>
        <p:spPr bwMode="auto">
          <a:xfrm>
            <a:off x="265113" y="111471"/>
            <a:ext cx="1374775" cy="70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US" altLang="en-GB" sz="4400" b="1" dirty="0">
                <a:latin typeface="Times New Roman" pitchFamily="18" charset="0"/>
                <a:ea typeface="宋体" pitchFamily="2" charset="-122"/>
              </a:rPr>
              <a:t>4</a:t>
            </a:r>
          </a:p>
        </p:txBody>
      </p:sp>
      <p:sp>
        <p:nvSpPr>
          <p:cNvPr id="17412" name="Text Box 4"/>
          <p:cNvSpPr txBox="1">
            <a:spLocks noChangeArrowheads="1"/>
          </p:cNvSpPr>
          <p:nvPr/>
        </p:nvSpPr>
        <p:spPr bwMode="auto">
          <a:xfrm>
            <a:off x="1158874" y="226121"/>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400" b="1" dirty="0">
                <a:latin typeface="宋体" pitchFamily="2" charset="-122"/>
                <a:ea typeface="宋体" pitchFamily="2" charset="-122"/>
              </a:rPr>
              <a:t>小结</a:t>
            </a:r>
            <a:endParaRPr lang="zh-CN" sz="4400" b="1" dirty="0">
              <a:latin typeface="宋体" pitchFamily="2" charset="-122"/>
              <a:ea typeface="宋体" pitchFamily="2" charset="-122"/>
            </a:endParaRPr>
          </a:p>
        </p:txBody>
      </p:sp>
      <p:sp>
        <p:nvSpPr>
          <p:cNvPr id="2" name="文本框 1"/>
          <p:cNvSpPr txBox="1"/>
          <p:nvPr/>
        </p:nvSpPr>
        <p:spPr>
          <a:xfrm>
            <a:off x="125730" y="1477010"/>
            <a:ext cx="8915400" cy="3108543"/>
          </a:xfrm>
          <a:prstGeom prst="rect">
            <a:avLst/>
          </a:prstGeom>
          <a:noFill/>
        </p:spPr>
        <p:txBody>
          <a:bodyPr wrap="square" rtlCol="0">
            <a:spAutoFit/>
          </a:bodyPr>
          <a:lstStyle/>
          <a:p>
            <a:r>
              <a:rPr lang="en-US" altLang="zh-CN" sz="2800" dirty="0">
                <a:latin typeface="黑体" charset="0"/>
                <a:ea typeface="黑体" charset="0"/>
              </a:rPr>
              <a:t>    </a:t>
            </a:r>
            <a:r>
              <a:rPr lang="zh-CN" altLang="en-US" sz="2400" dirty="0">
                <a:latin typeface="黑体" charset="0"/>
                <a:ea typeface="黑体" charset="0"/>
              </a:rPr>
              <a:t>网络协议是计算机网络和分布系统中互相通信的对等实体间交换信息时所必须遵守的规则的集合。</a:t>
            </a:r>
          </a:p>
          <a:p>
            <a:r>
              <a:rPr lang="zh-CN" altLang="en-US" sz="2400" dirty="0">
                <a:latin typeface="黑体" charset="0"/>
                <a:ea typeface="黑体" charset="0"/>
              </a:rPr>
              <a:t>    TCP/IP模型是Internet历史上和技术上的开发标准。IPSEC是IP层的安全协议,SSL是传输层的安全协议,SET协议是应用层的安全协议。VPN是通过公用网络来传输企业内部数据。防火墙是部署在网络边界的一个或一组部件。   </a:t>
            </a:r>
          </a:p>
          <a:p>
            <a:r>
              <a:rPr lang="zh-CN" altLang="en-US" sz="2400" dirty="0">
                <a:latin typeface="黑体" charset="0"/>
                <a:ea typeface="黑体" charset="0"/>
              </a:rPr>
              <a:t>    入侵检测系统通过监视受保护系统或网络的状态和活动,发现正在进行或已发生的攻击，起到信息保障体系结构中检测的作用。</a:t>
            </a: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8F3CE9AB-0394-4CB4-895B-1243487552E2}" type="slidenum">
              <a:rPr lang="en-US" altLang="zh-CN" sz="700">
                <a:ea typeface="宋体" pitchFamily="2" charset="-122"/>
              </a:rPr>
              <a:pPr/>
              <a:t>39</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400" b="1">
                <a:solidFill>
                  <a:schemeClr val="bg1"/>
                </a:solidFill>
                <a:ea typeface="宋体" pitchFamily="2" charset="-122"/>
              </a:rPr>
              <a:t>www.alcatel-lucent.com</a:t>
            </a:r>
          </a:p>
        </p:txBody>
      </p:sp>
      <p:sp>
        <p:nvSpPr>
          <p:cNvPr id="19460"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19461" name="Rectangle 6"/>
          <p:cNvSpPr>
            <a:spLocks noChangeArrowheads="1"/>
          </p:cNvSpPr>
          <p:nvPr/>
        </p:nvSpPr>
        <p:spPr bwMode="auto">
          <a:xfrm>
            <a:off x="0" y="2220913"/>
            <a:ext cx="9144000"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19462"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alpha val="25098"/>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681037" y="214312"/>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入侵检测的基本原理</a:t>
            </a:r>
          </a:p>
        </p:txBody>
      </p:sp>
      <p:pic>
        <p:nvPicPr>
          <p:cNvPr id="2355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933450"/>
            <a:ext cx="5735637" cy="4638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7" name="Text Box 14"/>
          <p:cNvSpPr txBox="1">
            <a:spLocks noChangeArrowheads="1"/>
          </p:cNvSpPr>
          <p:nvPr/>
        </p:nvSpPr>
        <p:spPr bwMode="auto">
          <a:xfrm>
            <a:off x="2560638" y="5661025"/>
            <a:ext cx="36036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a:t>图</a:t>
            </a:r>
            <a:r>
              <a:rPr lang="en-US" altLang="zh-CN" sz="1800" b="1">
                <a:latin typeface="Times New Roman" pitchFamily="18" charset="0"/>
              </a:rPr>
              <a:t>7-25     </a:t>
            </a:r>
            <a:r>
              <a:rPr lang="zh-CN" altLang="en-US" sz="1800" b="1"/>
              <a:t>入侵威胁分类图</a:t>
            </a:r>
            <a:endParaRPr lang="zh-CN" sz="4000" b="1"/>
          </a:p>
        </p:txBody>
      </p:sp>
      <p:sp>
        <p:nvSpPr>
          <p:cNvPr id="2" name="TextBox 1"/>
          <p:cNvSpPr txBox="1"/>
          <p:nvPr/>
        </p:nvSpPr>
        <p:spPr>
          <a:xfrm>
            <a:off x="3638550" y="801687"/>
            <a:ext cx="1005403" cy="338554"/>
          </a:xfrm>
          <a:prstGeom prst="rect">
            <a:avLst/>
          </a:prstGeom>
          <a:noFill/>
        </p:spPr>
        <p:txBody>
          <a:bodyPr wrap="none" rtlCol="0">
            <a:spAutoFit/>
          </a:bodyPr>
          <a:lstStyle/>
          <a:p>
            <a:r>
              <a:rPr lang="zh-CN" altLang="en-US" b="1" dirty="0">
                <a:solidFill>
                  <a:srgbClr val="FF0000"/>
                </a:solidFill>
              </a:rPr>
              <a:t>访问控制</a:t>
            </a:r>
          </a:p>
        </p:txBody>
      </p:sp>
      <p:sp>
        <p:nvSpPr>
          <p:cNvPr id="6" name="TextBox 5"/>
          <p:cNvSpPr txBox="1"/>
          <p:nvPr/>
        </p:nvSpPr>
        <p:spPr>
          <a:xfrm>
            <a:off x="2279650" y="2263774"/>
            <a:ext cx="925253" cy="338554"/>
          </a:xfrm>
          <a:prstGeom prst="rect">
            <a:avLst/>
          </a:prstGeom>
          <a:noFill/>
        </p:spPr>
        <p:txBody>
          <a:bodyPr wrap="none" rtlCol="0">
            <a:spAutoFit/>
          </a:bodyPr>
          <a:lstStyle/>
          <a:p>
            <a:r>
              <a:rPr lang="en-US" altLang="zh-CN" b="1" dirty="0">
                <a:solidFill>
                  <a:srgbClr val="FF0000"/>
                </a:solidFill>
              </a:rPr>
              <a:t>2</a:t>
            </a:r>
            <a:r>
              <a:rPr lang="zh-CN" altLang="en-US" b="1" dirty="0">
                <a:solidFill>
                  <a:srgbClr val="FF0000"/>
                </a:solidFill>
              </a:rPr>
              <a:t>误用者</a:t>
            </a:r>
          </a:p>
        </p:txBody>
      </p:sp>
      <p:sp>
        <p:nvSpPr>
          <p:cNvPr id="7" name="TextBox 6"/>
          <p:cNvSpPr txBox="1"/>
          <p:nvPr/>
        </p:nvSpPr>
        <p:spPr>
          <a:xfrm>
            <a:off x="4933950" y="2263774"/>
            <a:ext cx="925253" cy="338554"/>
          </a:xfrm>
          <a:prstGeom prst="rect">
            <a:avLst/>
          </a:prstGeom>
          <a:noFill/>
        </p:spPr>
        <p:txBody>
          <a:bodyPr wrap="none" rtlCol="0">
            <a:spAutoFit/>
          </a:bodyPr>
          <a:lstStyle/>
          <a:p>
            <a:r>
              <a:rPr lang="en-US" altLang="zh-CN" b="1" dirty="0">
                <a:solidFill>
                  <a:srgbClr val="FF0000"/>
                </a:solidFill>
              </a:rPr>
              <a:t>1</a:t>
            </a:r>
            <a:r>
              <a:rPr lang="zh-CN" altLang="en-US" b="1" dirty="0">
                <a:solidFill>
                  <a:srgbClr val="FF0000"/>
                </a:solidFill>
              </a:rPr>
              <a:t>假冒者</a:t>
            </a:r>
          </a:p>
        </p:txBody>
      </p:sp>
      <p:sp>
        <p:nvSpPr>
          <p:cNvPr id="8" name="TextBox 7"/>
          <p:cNvSpPr txBox="1"/>
          <p:nvPr/>
        </p:nvSpPr>
        <p:spPr>
          <a:xfrm>
            <a:off x="2176256" y="3764964"/>
            <a:ext cx="1132041" cy="338554"/>
          </a:xfrm>
          <a:prstGeom prst="rect">
            <a:avLst/>
          </a:prstGeom>
          <a:noFill/>
        </p:spPr>
        <p:txBody>
          <a:bodyPr wrap="none" rtlCol="0">
            <a:spAutoFit/>
          </a:bodyPr>
          <a:lstStyle/>
          <a:p>
            <a:r>
              <a:rPr lang="en-US" altLang="zh-CN" b="1" dirty="0">
                <a:solidFill>
                  <a:srgbClr val="FF0000"/>
                </a:solidFill>
              </a:rPr>
              <a:t>3</a:t>
            </a:r>
            <a:r>
              <a:rPr lang="zh-CN" altLang="en-US" b="1" dirty="0">
                <a:solidFill>
                  <a:srgbClr val="FF0000"/>
                </a:solidFill>
              </a:rPr>
              <a:t>秘密用户</a:t>
            </a:r>
          </a:p>
        </p:txBody>
      </p:sp>
      <p:sp>
        <p:nvSpPr>
          <p:cNvPr id="9" name="TextBox 8"/>
          <p:cNvSpPr txBox="1"/>
          <p:nvPr/>
        </p:nvSpPr>
        <p:spPr>
          <a:xfrm>
            <a:off x="5949950" y="4700587"/>
            <a:ext cx="598241" cy="338554"/>
          </a:xfrm>
          <a:prstGeom prst="rect">
            <a:avLst/>
          </a:prstGeom>
          <a:noFill/>
        </p:spPr>
        <p:txBody>
          <a:bodyPr wrap="none" rtlCol="0">
            <a:spAutoFit/>
          </a:bodyPr>
          <a:lstStyle/>
          <a:p>
            <a:r>
              <a:rPr lang="zh-CN" altLang="en-US" b="1" dirty="0">
                <a:solidFill>
                  <a:srgbClr val="FF0000"/>
                </a:solidFill>
              </a:rPr>
              <a:t>外部</a:t>
            </a:r>
          </a:p>
        </p:txBody>
      </p:sp>
      <p:sp>
        <p:nvSpPr>
          <p:cNvPr id="10" name="TextBox 9"/>
          <p:cNvSpPr txBox="1"/>
          <p:nvPr/>
        </p:nvSpPr>
        <p:spPr>
          <a:xfrm>
            <a:off x="3428556" y="3292476"/>
            <a:ext cx="1425390" cy="338554"/>
          </a:xfrm>
          <a:prstGeom prst="rect">
            <a:avLst/>
          </a:prstGeom>
          <a:noFill/>
        </p:spPr>
        <p:txBody>
          <a:bodyPr wrap="none" rtlCol="0">
            <a:spAutoFit/>
          </a:bodyPr>
          <a:lstStyle/>
          <a:p>
            <a:r>
              <a:rPr lang="zh-CN" altLang="en-US" b="1" dirty="0">
                <a:solidFill>
                  <a:srgbClr val="FF0000"/>
                </a:solidFill>
              </a:rPr>
              <a:t>数据程序资源</a:t>
            </a:r>
          </a:p>
        </p:txBody>
      </p:sp>
      <p:sp>
        <p:nvSpPr>
          <p:cNvPr id="11" name="TextBox 10"/>
          <p:cNvSpPr txBox="1"/>
          <p:nvPr/>
        </p:nvSpPr>
        <p:spPr>
          <a:xfrm>
            <a:off x="6150873" y="1309518"/>
            <a:ext cx="2993127" cy="338554"/>
          </a:xfrm>
          <a:prstGeom prst="rect">
            <a:avLst/>
          </a:prstGeom>
          <a:noFill/>
        </p:spPr>
        <p:txBody>
          <a:bodyPr wrap="none" rtlCol="0">
            <a:spAutoFit/>
          </a:bodyPr>
          <a:lstStyle/>
          <a:p>
            <a:r>
              <a:rPr lang="en-US" altLang="zh-CN" b="1" dirty="0">
                <a:solidFill>
                  <a:srgbClr val="FF0000"/>
                </a:solidFill>
              </a:rPr>
              <a:t>1</a:t>
            </a:r>
            <a:r>
              <a:rPr lang="zh-CN" altLang="en-US" b="1" dirty="0">
                <a:solidFill>
                  <a:srgbClr val="FF0000"/>
                </a:solidFill>
              </a:rPr>
              <a:t>假冒者：假冒他人的内部用户</a:t>
            </a:r>
          </a:p>
        </p:txBody>
      </p:sp>
      <p:sp>
        <p:nvSpPr>
          <p:cNvPr id="12" name="TextBox 11"/>
          <p:cNvSpPr txBox="1"/>
          <p:nvPr/>
        </p:nvSpPr>
        <p:spPr>
          <a:xfrm>
            <a:off x="6564448" y="1998501"/>
            <a:ext cx="2579552" cy="584775"/>
          </a:xfrm>
          <a:prstGeom prst="rect">
            <a:avLst/>
          </a:prstGeom>
          <a:noFill/>
        </p:spPr>
        <p:txBody>
          <a:bodyPr wrap="none" rtlCol="0">
            <a:spAutoFit/>
          </a:bodyPr>
          <a:lstStyle/>
          <a:p>
            <a:r>
              <a:rPr lang="en-US" altLang="zh-CN" b="1" dirty="0">
                <a:solidFill>
                  <a:srgbClr val="FF0000"/>
                </a:solidFill>
              </a:rPr>
              <a:t>2</a:t>
            </a:r>
            <a:r>
              <a:rPr lang="zh-CN" altLang="en-US" b="1" dirty="0">
                <a:solidFill>
                  <a:srgbClr val="FF0000"/>
                </a:solidFill>
              </a:rPr>
              <a:t>误用者：合法用户误用了</a:t>
            </a:r>
            <a:endParaRPr lang="en-US" altLang="zh-CN" b="1" dirty="0">
              <a:solidFill>
                <a:srgbClr val="FF0000"/>
              </a:solidFill>
            </a:endParaRPr>
          </a:p>
          <a:p>
            <a:r>
              <a:rPr lang="zh-CN" altLang="en-US" b="1" dirty="0">
                <a:solidFill>
                  <a:srgbClr val="FF0000"/>
                </a:solidFill>
              </a:rPr>
              <a:t>对系统或数据的访问</a:t>
            </a:r>
          </a:p>
        </p:txBody>
      </p:sp>
      <p:sp>
        <p:nvSpPr>
          <p:cNvPr id="13" name="TextBox 12"/>
          <p:cNvSpPr txBox="1"/>
          <p:nvPr/>
        </p:nvSpPr>
        <p:spPr>
          <a:xfrm>
            <a:off x="6738524" y="2914234"/>
            <a:ext cx="2165978" cy="584775"/>
          </a:xfrm>
          <a:prstGeom prst="rect">
            <a:avLst/>
          </a:prstGeom>
          <a:noFill/>
        </p:spPr>
        <p:txBody>
          <a:bodyPr wrap="none" rtlCol="0">
            <a:spAutoFit/>
          </a:bodyPr>
          <a:lstStyle/>
          <a:p>
            <a:r>
              <a:rPr lang="en-US" altLang="zh-CN" b="1" dirty="0">
                <a:solidFill>
                  <a:srgbClr val="FF0000"/>
                </a:solidFill>
              </a:rPr>
              <a:t>3</a:t>
            </a:r>
            <a:r>
              <a:rPr lang="zh-CN" altLang="en-US" b="1" dirty="0">
                <a:solidFill>
                  <a:srgbClr val="FF0000"/>
                </a:solidFill>
              </a:rPr>
              <a:t>秘密用户：获取了对</a:t>
            </a:r>
            <a:endParaRPr lang="en-US" altLang="zh-CN" b="1" dirty="0">
              <a:solidFill>
                <a:srgbClr val="FF0000"/>
              </a:solidFill>
            </a:endParaRPr>
          </a:p>
          <a:p>
            <a:r>
              <a:rPr lang="zh-CN" altLang="en-US" b="1" dirty="0">
                <a:solidFill>
                  <a:srgbClr val="FF0000"/>
                </a:solidFill>
              </a:rPr>
              <a:t>系统的管理控制</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4"/>
          <p:cNvSpPr txBox="1">
            <a:spLocks noChangeArrowheads="1"/>
          </p:cNvSpPr>
          <p:nvPr/>
        </p:nvSpPr>
        <p:spPr bwMode="auto">
          <a:xfrm>
            <a:off x="631825" y="317500"/>
            <a:ext cx="8902700" cy="4826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3200" dirty="0">
                <a:latin typeface="黑体" pitchFamily="49" charset="-122"/>
              </a:rPr>
              <a:t>三类内部渗透者与入侵检测的分析模型</a:t>
            </a:r>
            <a:endParaRPr lang="zh-CN" sz="3200" dirty="0">
              <a:latin typeface="黑体" pitchFamily="49" charset="-122"/>
            </a:endParaRPr>
          </a:p>
        </p:txBody>
      </p:sp>
      <p:sp>
        <p:nvSpPr>
          <p:cNvPr id="24579" name="Rectangle 4"/>
          <p:cNvSpPr txBox="1">
            <a:spLocks noChangeArrowheads="1"/>
          </p:cNvSpPr>
          <p:nvPr/>
        </p:nvSpPr>
        <p:spPr bwMode="auto">
          <a:xfrm>
            <a:off x="425450" y="936625"/>
            <a:ext cx="8223250" cy="44831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200"/>
              </a:lnSpc>
              <a:spcAft>
                <a:spcPts val="1200"/>
              </a:spcAft>
              <a:buClr>
                <a:schemeClr val="accent1"/>
              </a:buClr>
              <a:buFont typeface="Wingdings" pitchFamily="2" charset="2"/>
              <a:buChar char="u"/>
            </a:pPr>
            <a:r>
              <a:rPr lang="zh-CN" altLang="en-US" sz="2400" b="1" dirty="0"/>
              <a:t>假冒者</a:t>
            </a:r>
            <a:r>
              <a:rPr lang="zh-CN" altLang="en-US" sz="2400" dirty="0"/>
              <a:t>盗用他人账户信息。他对系统的访问可以看成是对系统的“额外”使用，直觉上，他对系统的访问行为轮廓应该和他所冒充的用户有所不同。</a:t>
            </a:r>
            <a:endParaRPr lang="en-US" altLang="zh-CN" sz="2400" dirty="0"/>
          </a:p>
          <a:p>
            <a:pPr>
              <a:lnSpc>
                <a:spcPts val="3200"/>
              </a:lnSpc>
              <a:spcAft>
                <a:spcPts val="1200"/>
              </a:spcAft>
              <a:buClr>
                <a:schemeClr val="accent1"/>
              </a:buClr>
              <a:buFont typeface="Wingdings" pitchFamily="2" charset="2"/>
              <a:buChar char="u"/>
            </a:pPr>
            <a:r>
              <a:rPr lang="zh-CN" altLang="en-US" sz="2400" b="1" dirty="0"/>
              <a:t>误用者</a:t>
            </a:r>
            <a:r>
              <a:rPr lang="zh-CN" altLang="en-US" sz="2400" dirty="0"/>
              <a:t>是合法用户对系统或数据的越权访问。与授权用户的行为相比，这些越权举动可能在统计上没有显著的区别。</a:t>
            </a:r>
            <a:endParaRPr lang="en-US" altLang="zh-CN" sz="2400" dirty="0"/>
          </a:p>
          <a:p>
            <a:pPr>
              <a:lnSpc>
                <a:spcPts val="3200"/>
              </a:lnSpc>
              <a:spcAft>
                <a:spcPts val="1200"/>
              </a:spcAft>
              <a:buClr>
                <a:schemeClr val="accent1"/>
              </a:buClr>
              <a:buFont typeface="Wingdings" pitchFamily="2" charset="2"/>
              <a:buChar char="u"/>
            </a:pPr>
            <a:r>
              <a:rPr lang="zh-CN" altLang="en-US" sz="2400" b="1" dirty="0"/>
              <a:t>秘密用户</a:t>
            </a:r>
            <a:r>
              <a:rPr lang="zh-CN" altLang="en-US" sz="2400" dirty="0"/>
              <a:t>拥有对系统的管理控制权。可以利用他的权限来躲避审计记录，因此是很难通过安全审计记录来检测出所发生的攻击，除非他的秘密行动显示出上述两类攻击者的特征。</a:t>
            </a: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4"/>
          <p:cNvSpPr txBox="1">
            <a:spLocks noChangeArrowheads="1"/>
          </p:cNvSpPr>
          <p:nvPr/>
        </p:nvSpPr>
        <p:spPr bwMode="auto">
          <a:xfrm>
            <a:off x="628650" y="12065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latin typeface="黑体" pitchFamily="49" charset="-122"/>
              </a:rPr>
              <a:t>入侵检测的数据源</a:t>
            </a:r>
            <a:endParaRPr lang="zh-CN" sz="4000" dirty="0">
              <a:latin typeface="黑体" pitchFamily="49" charset="-122"/>
            </a:endParaRPr>
          </a:p>
        </p:txBody>
      </p:sp>
      <p:sp>
        <p:nvSpPr>
          <p:cNvPr id="25603" name="Rectangle 4"/>
          <p:cNvSpPr txBox="1">
            <a:spLocks noChangeArrowheads="1"/>
          </p:cNvSpPr>
          <p:nvPr/>
        </p:nvSpPr>
        <p:spPr bwMode="auto">
          <a:xfrm>
            <a:off x="247650" y="990599"/>
            <a:ext cx="8464550" cy="4905375"/>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600"/>
              </a:lnSpc>
              <a:spcAft>
                <a:spcPts val="800"/>
              </a:spcAft>
              <a:buClr>
                <a:schemeClr val="accent1"/>
              </a:buClr>
              <a:buFont typeface="Wingdings" pitchFamily="2" charset="2"/>
              <a:buChar char="u"/>
            </a:pPr>
            <a:r>
              <a:rPr lang="zh-CN" altLang="en-US" sz="2800" b="1" dirty="0"/>
              <a:t>基于主机的数据源主要包括：</a:t>
            </a:r>
            <a:endParaRPr lang="en-US" altLang="zh-CN" sz="2800" b="1" dirty="0"/>
          </a:p>
          <a:p>
            <a:pPr>
              <a:lnSpc>
                <a:spcPts val="3400"/>
              </a:lnSpc>
              <a:buClr>
                <a:schemeClr val="accent1"/>
              </a:buClr>
              <a:buFont typeface="Wingdings" pitchFamily="2" charset="2"/>
              <a:buNone/>
            </a:pPr>
            <a:r>
              <a:rPr lang="zh-CN" altLang="en-US" sz="2400" b="1" dirty="0"/>
              <a:t>       操作系统审计记录</a:t>
            </a:r>
            <a:r>
              <a:rPr lang="en-US" altLang="zh-CN" sz="2400" dirty="0"/>
              <a:t>—</a:t>
            </a:r>
            <a:r>
              <a:rPr lang="zh-CN" altLang="en-US" sz="2400" dirty="0"/>
              <a:t>由专门的操作系统机制产生的系统事件的记录；操作系统的审计记录是系统活动的信息集合。</a:t>
            </a:r>
            <a:endParaRPr lang="en-US" altLang="zh-CN" sz="2400" dirty="0"/>
          </a:p>
          <a:p>
            <a:pPr>
              <a:lnSpc>
                <a:spcPts val="3400"/>
              </a:lnSpc>
              <a:buClr>
                <a:schemeClr val="accent1"/>
              </a:buClr>
              <a:buFont typeface="Wingdings" pitchFamily="2" charset="2"/>
              <a:buNone/>
            </a:pPr>
            <a:r>
              <a:rPr lang="zh-CN" altLang="en-US" sz="2400" dirty="0"/>
              <a:t>       </a:t>
            </a:r>
            <a:r>
              <a:rPr lang="zh-CN" altLang="en-US" sz="2400" b="1" dirty="0"/>
              <a:t>系统日志</a:t>
            </a:r>
            <a:r>
              <a:rPr lang="en-US" altLang="zh-CN" sz="2400" dirty="0"/>
              <a:t>—</a:t>
            </a:r>
            <a:r>
              <a:rPr lang="zh-CN" altLang="en-US" sz="2400" dirty="0"/>
              <a:t>由系统程序产生的用于记录系统或应用程序事件的文件。系统日志是反映系统事件和设置的文件。</a:t>
            </a:r>
            <a:endParaRPr lang="en-US" altLang="zh-CN" sz="2400" dirty="0"/>
          </a:p>
          <a:p>
            <a:pPr>
              <a:lnSpc>
                <a:spcPts val="3600"/>
              </a:lnSpc>
              <a:buClr>
                <a:schemeClr val="accent1"/>
              </a:buClr>
              <a:buFont typeface="Wingdings" pitchFamily="2" charset="2"/>
              <a:buChar char="u"/>
            </a:pPr>
            <a:r>
              <a:rPr lang="zh-CN" altLang="en-US" sz="2800" b="1" dirty="0"/>
              <a:t>网络数据</a:t>
            </a:r>
          </a:p>
          <a:p>
            <a:pPr>
              <a:lnSpc>
                <a:spcPts val="3600"/>
              </a:lnSpc>
              <a:buClr>
                <a:schemeClr val="accent1"/>
              </a:buClr>
              <a:buFont typeface="Wingdings" pitchFamily="2" charset="2"/>
              <a:buNone/>
            </a:pPr>
            <a:r>
              <a:rPr lang="zh-CN" altLang="en-US" sz="2400" b="1" dirty="0"/>
              <a:t>        网络数据</a:t>
            </a:r>
            <a:r>
              <a:rPr lang="zh-CN" altLang="en-US" sz="2400" dirty="0"/>
              <a:t>是当前商用入侵检测系统最为通用的数据来源。当网络数据流在检测系统所保护的网段中传播时，采用特殊的数据提取技术，收集网段中传播的数据，作为检测系统的数据来源。</a:t>
            </a:r>
            <a:endParaRPr lang="en-US" altLang="zh-CN" sz="2400" dirty="0"/>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Rectangle 4"/>
          <p:cNvSpPr txBox="1">
            <a:spLocks noChangeArrowheads="1"/>
          </p:cNvSpPr>
          <p:nvPr/>
        </p:nvSpPr>
        <p:spPr bwMode="auto">
          <a:xfrm>
            <a:off x="660400" y="120650"/>
            <a:ext cx="8293100" cy="774700"/>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lvl1pPr marL="342900" indent="-342900" defTabSz="-635" eaLnBrk="0" hangingPunct="0">
              <a:tabLst>
                <a:tab pos="3946525" algn="l"/>
              </a:tabLst>
              <a:defRPr sz="1600">
                <a:solidFill>
                  <a:schemeClr val="tx1"/>
                </a:solidFill>
                <a:latin typeface="Trebuchet MS" pitchFamily="34" charset="0"/>
                <a:ea typeface="黑体" pitchFamily="49" charset="-122"/>
              </a:defRPr>
            </a:lvl1pPr>
            <a:lvl2pPr marL="742950" indent="-285750" defTabSz="-635" eaLnBrk="0" hangingPunct="0">
              <a:tabLst>
                <a:tab pos="3946525" algn="l"/>
              </a:tabLst>
              <a:defRPr sz="1600">
                <a:solidFill>
                  <a:schemeClr val="tx1"/>
                </a:solidFill>
                <a:latin typeface="Trebuchet MS" pitchFamily="34" charset="0"/>
                <a:ea typeface="黑体" pitchFamily="49" charset="-122"/>
              </a:defRPr>
            </a:lvl2pPr>
            <a:lvl3pPr marL="1143000" indent="-228600" defTabSz="-635" eaLnBrk="0" hangingPunct="0">
              <a:tabLst>
                <a:tab pos="3946525" algn="l"/>
              </a:tabLst>
              <a:defRPr sz="1600">
                <a:solidFill>
                  <a:schemeClr val="tx1"/>
                </a:solidFill>
                <a:latin typeface="Trebuchet MS" pitchFamily="34" charset="0"/>
                <a:ea typeface="黑体" pitchFamily="49" charset="-122"/>
              </a:defRPr>
            </a:lvl3pPr>
            <a:lvl4pPr marL="1600200" indent="-228600" defTabSz="-635" eaLnBrk="0" hangingPunct="0">
              <a:tabLst>
                <a:tab pos="3946525" algn="l"/>
              </a:tabLst>
              <a:defRPr sz="1600">
                <a:solidFill>
                  <a:schemeClr val="tx1"/>
                </a:solidFill>
                <a:latin typeface="Trebuchet MS" pitchFamily="34" charset="0"/>
                <a:ea typeface="黑体" pitchFamily="49" charset="-122"/>
              </a:defRPr>
            </a:lvl4pPr>
            <a:lvl5pPr marL="2057400" indent="-228600" defTabSz="-635" eaLnBrk="0" hangingPunct="0">
              <a:tabLst>
                <a:tab pos="3946525" algn="l"/>
              </a:tabLst>
              <a:defRPr sz="1600">
                <a:solidFill>
                  <a:schemeClr val="tx1"/>
                </a:solidFill>
                <a:latin typeface="Trebuchet MS" pitchFamily="34" charset="0"/>
                <a:ea typeface="黑体" pitchFamily="49" charset="-122"/>
              </a:defRPr>
            </a:lvl5pPr>
            <a:lvl6pPr marL="25146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defTabSz="-635"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200"/>
              </a:lnSpc>
              <a:spcAft>
                <a:spcPts val="1200"/>
              </a:spcAft>
              <a:buClr>
                <a:schemeClr val="accent1"/>
              </a:buClr>
              <a:buFont typeface="Futura Md BT" pitchFamily="34" charset="0"/>
              <a:buNone/>
            </a:pPr>
            <a:r>
              <a:rPr lang="zh-CN" altLang="en-US" sz="4000" dirty="0">
                <a:latin typeface="黑体" pitchFamily="49" charset="-122"/>
              </a:rPr>
              <a:t>入侵检测系统的一般框架</a:t>
            </a:r>
            <a:endParaRPr lang="zh-CN" sz="4000" dirty="0">
              <a:latin typeface="黑体" pitchFamily="49" charset="-122"/>
            </a:endParaRPr>
          </a:p>
        </p:txBody>
      </p:sp>
      <p:sp>
        <p:nvSpPr>
          <p:cNvPr id="26627" name="Text Box 14"/>
          <p:cNvSpPr txBox="1">
            <a:spLocks noChangeArrowheads="1"/>
          </p:cNvSpPr>
          <p:nvPr/>
        </p:nvSpPr>
        <p:spPr bwMode="auto">
          <a:xfrm>
            <a:off x="2674938" y="5826125"/>
            <a:ext cx="36036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dirty="0"/>
              <a:t>图</a:t>
            </a:r>
            <a:r>
              <a:rPr lang="en-US" altLang="zh-CN" sz="1800" b="1" dirty="0">
                <a:latin typeface="Times New Roman" pitchFamily="18" charset="0"/>
              </a:rPr>
              <a:t>7-26</a:t>
            </a:r>
            <a:r>
              <a:rPr lang="en-US" altLang="zh-CN" sz="1800" b="1" dirty="0"/>
              <a:t> </a:t>
            </a:r>
            <a:r>
              <a:rPr lang="zh-CN" altLang="en-US" sz="1800" b="1" dirty="0"/>
              <a:t>入侵检测系统参考图</a:t>
            </a:r>
            <a:endParaRPr lang="zh-CN" sz="4000" b="1" dirty="0"/>
          </a:p>
        </p:txBody>
      </p:sp>
      <p:pic>
        <p:nvPicPr>
          <p:cNvPr id="266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089025"/>
            <a:ext cx="6153150" cy="4265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3441700" y="2738656"/>
            <a:ext cx="1826141" cy="584775"/>
          </a:xfrm>
          <a:prstGeom prst="rect">
            <a:avLst/>
          </a:prstGeom>
          <a:noFill/>
        </p:spPr>
        <p:txBody>
          <a:bodyPr wrap="none" rtlCol="0">
            <a:spAutoFit/>
          </a:bodyPr>
          <a:lstStyle/>
          <a:p>
            <a:r>
              <a:rPr lang="zh-CN" altLang="en-US" dirty="0">
                <a:solidFill>
                  <a:srgbClr val="FF0000"/>
                </a:solidFill>
              </a:rPr>
              <a:t>已知攻击特征</a:t>
            </a:r>
            <a:endParaRPr lang="en-US" altLang="zh-CN" dirty="0">
              <a:solidFill>
                <a:srgbClr val="FF0000"/>
              </a:solidFill>
            </a:endParaRPr>
          </a:p>
          <a:p>
            <a:r>
              <a:rPr lang="zh-CN" altLang="en-US" dirty="0">
                <a:solidFill>
                  <a:srgbClr val="FF0000"/>
                </a:solidFill>
              </a:rPr>
              <a:t>用户正常行为轮廓</a:t>
            </a:r>
          </a:p>
        </p:txBody>
      </p:sp>
      <p:sp>
        <p:nvSpPr>
          <p:cNvPr id="6" name="TextBox 5"/>
          <p:cNvSpPr txBox="1"/>
          <p:nvPr/>
        </p:nvSpPr>
        <p:spPr>
          <a:xfrm>
            <a:off x="5267841" y="2692489"/>
            <a:ext cx="2236510" cy="338554"/>
          </a:xfrm>
          <a:prstGeom prst="rect">
            <a:avLst/>
          </a:prstGeom>
          <a:noFill/>
        </p:spPr>
        <p:txBody>
          <a:bodyPr wrap="none" rtlCol="0">
            <a:spAutoFit/>
          </a:bodyPr>
          <a:lstStyle/>
          <a:p>
            <a:r>
              <a:rPr lang="zh-CN" altLang="en-US" dirty="0">
                <a:solidFill>
                  <a:srgbClr val="FF0000"/>
                </a:solidFill>
              </a:rPr>
              <a:t>控制入侵检测系统运行</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1" name="Text Box 4"/>
          <p:cNvSpPr txBox="1">
            <a:spLocks noChangeArrowheads="1"/>
          </p:cNvSpPr>
          <p:nvPr/>
        </p:nvSpPr>
        <p:spPr bwMode="auto">
          <a:xfrm>
            <a:off x="744537" y="177800"/>
            <a:ext cx="74898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入侵检测的主要分析模型和方法</a:t>
            </a:r>
          </a:p>
        </p:txBody>
      </p:sp>
      <p:sp>
        <p:nvSpPr>
          <p:cNvPr id="27652" name="Text Box 4"/>
          <p:cNvSpPr txBox="1">
            <a:spLocks noChangeArrowheads="1"/>
          </p:cNvSpPr>
          <p:nvPr/>
        </p:nvSpPr>
        <p:spPr bwMode="auto">
          <a:xfrm>
            <a:off x="0" y="1193800"/>
            <a:ext cx="8978900" cy="519113"/>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buClr>
                <a:schemeClr val="accent1"/>
              </a:buClr>
              <a:buFont typeface="Wingdings" pitchFamily="2" charset="2"/>
              <a:buChar char="u"/>
            </a:pPr>
            <a:r>
              <a:rPr lang="zh-CN" altLang="en-US" sz="2800"/>
              <a:t>异常检测</a:t>
            </a:r>
          </a:p>
        </p:txBody>
      </p:sp>
      <p:pic>
        <p:nvPicPr>
          <p:cNvPr id="2765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300" y="1606671"/>
            <a:ext cx="6412748" cy="4082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54" name="Text Box 14"/>
          <p:cNvSpPr txBox="1">
            <a:spLocks noChangeArrowheads="1"/>
          </p:cNvSpPr>
          <p:nvPr/>
        </p:nvSpPr>
        <p:spPr bwMode="auto">
          <a:xfrm>
            <a:off x="2916238" y="5851525"/>
            <a:ext cx="2994025"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a:t>图</a:t>
            </a:r>
            <a:r>
              <a:rPr lang="en-US" altLang="zh-CN" sz="1800" b="1">
                <a:latin typeface="Times New Roman" pitchFamily="18" charset="0"/>
              </a:rPr>
              <a:t>7-27</a:t>
            </a:r>
            <a:r>
              <a:rPr lang="en-US" altLang="zh-CN" sz="1800" b="1"/>
              <a:t>    </a:t>
            </a:r>
            <a:r>
              <a:rPr lang="zh-CN" altLang="en-US" sz="1800" b="1"/>
              <a:t>实时入侵检测系统</a:t>
            </a:r>
            <a:endParaRPr lang="zh-CN" sz="4000" b="1"/>
          </a:p>
        </p:txBody>
      </p:sp>
      <p:sp>
        <p:nvSpPr>
          <p:cNvPr id="2" name="TextBox 1"/>
          <p:cNvSpPr txBox="1"/>
          <p:nvPr/>
        </p:nvSpPr>
        <p:spPr>
          <a:xfrm>
            <a:off x="5168900" y="5372100"/>
            <a:ext cx="1005403" cy="338554"/>
          </a:xfrm>
          <a:prstGeom prst="rect">
            <a:avLst/>
          </a:prstGeom>
          <a:noFill/>
        </p:spPr>
        <p:txBody>
          <a:bodyPr wrap="none" rtlCol="0">
            <a:spAutoFit/>
          </a:bodyPr>
          <a:lstStyle/>
          <a:p>
            <a:r>
              <a:rPr lang="zh-CN" altLang="en-US" dirty="0"/>
              <a:t>统计度量</a:t>
            </a:r>
          </a:p>
        </p:txBody>
      </p:sp>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5" name="Text Box 4"/>
          <p:cNvSpPr txBox="1">
            <a:spLocks noChangeArrowheads="1"/>
          </p:cNvSpPr>
          <p:nvPr/>
        </p:nvSpPr>
        <p:spPr bwMode="auto">
          <a:xfrm>
            <a:off x="731837" y="215900"/>
            <a:ext cx="74898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a:t>入侵检测的主要分析模型和方法</a:t>
            </a:r>
          </a:p>
        </p:txBody>
      </p:sp>
      <p:sp>
        <p:nvSpPr>
          <p:cNvPr id="28676" name="Text Box 4"/>
          <p:cNvSpPr txBox="1">
            <a:spLocks noChangeArrowheads="1"/>
          </p:cNvSpPr>
          <p:nvPr/>
        </p:nvSpPr>
        <p:spPr bwMode="auto">
          <a:xfrm>
            <a:off x="165100" y="1117600"/>
            <a:ext cx="8623300" cy="4986338"/>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20000"/>
              </a:lnSpc>
              <a:buClr>
                <a:schemeClr val="accent1"/>
              </a:buClr>
              <a:buFont typeface="Wingdings" pitchFamily="2" charset="2"/>
              <a:buChar char="u"/>
            </a:pPr>
            <a:r>
              <a:rPr lang="zh-CN" altLang="en-US" sz="2800" dirty="0"/>
              <a:t>误用检测</a:t>
            </a:r>
          </a:p>
          <a:p>
            <a:pPr>
              <a:lnSpc>
                <a:spcPct val="120000"/>
              </a:lnSpc>
              <a:buClr>
                <a:schemeClr val="accent1"/>
              </a:buClr>
              <a:buFont typeface="Wingdings" pitchFamily="2" charset="2"/>
              <a:buChar char="u"/>
            </a:pPr>
            <a:r>
              <a:rPr lang="en-US" altLang="zh-CN" sz="2400" dirty="0"/>
              <a:t>    </a:t>
            </a:r>
            <a:r>
              <a:rPr lang="zh-CN" altLang="zh-CN" sz="2400" dirty="0"/>
              <a:t>误用检测的主要分析方法是利用专家系统技术建立专家特征库，比较当前行为和已知渗透行为特征，从而估计当前行为接近特定攻击行为的程度。</a:t>
            </a:r>
            <a:endParaRPr lang="en-US" altLang="zh-CN" sz="2400" dirty="0"/>
          </a:p>
          <a:p>
            <a:pPr>
              <a:lnSpc>
                <a:spcPct val="120000"/>
              </a:lnSpc>
              <a:buClr>
                <a:schemeClr val="accent1"/>
              </a:buClr>
              <a:buFont typeface="Wingdings" pitchFamily="2" charset="2"/>
              <a:buChar char="u"/>
            </a:pPr>
            <a:r>
              <a:rPr lang="zh-CN" altLang="en-US" sz="2400" dirty="0"/>
              <a:t>    </a:t>
            </a:r>
            <a:r>
              <a:rPr lang="zh-CN" altLang="zh-CN" sz="2400" b="1" dirty="0"/>
              <a:t>基于特征的误用检测模型的一个主要问题是特征选择上的局限性。</a:t>
            </a:r>
            <a:endParaRPr lang="en-US" altLang="zh-CN" sz="2400" b="1" dirty="0"/>
          </a:p>
          <a:p>
            <a:pPr>
              <a:lnSpc>
                <a:spcPct val="120000"/>
              </a:lnSpc>
              <a:buClr>
                <a:schemeClr val="accent1"/>
              </a:buClr>
              <a:buFont typeface="Wingdings" pitchFamily="2" charset="2"/>
              <a:buChar char="l"/>
            </a:pPr>
            <a:r>
              <a:rPr lang="zh-CN" altLang="en-US" sz="2400" dirty="0"/>
              <a:t>     </a:t>
            </a:r>
            <a:r>
              <a:rPr lang="zh-CN" altLang="zh-CN" sz="2400" dirty="0"/>
              <a:t>首先，该技术不能检测出未知的攻击；</a:t>
            </a:r>
            <a:endParaRPr lang="en-US" altLang="zh-CN" sz="2400" dirty="0"/>
          </a:p>
          <a:p>
            <a:pPr>
              <a:lnSpc>
                <a:spcPct val="120000"/>
              </a:lnSpc>
              <a:buClr>
                <a:schemeClr val="accent1"/>
              </a:buClr>
              <a:buFont typeface="Wingdings" pitchFamily="2" charset="2"/>
              <a:buChar char="l"/>
            </a:pPr>
            <a:r>
              <a:rPr lang="zh-CN" altLang="en-US" sz="2400" dirty="0"/>
              <a:t>     </a:t>
            </a:r>
            <a:r>
              <a:rPr lang="zh-CN" altLang="zh-CN" sz="2400" dirty="0"/>
              <a:t>其次，攻击者将想方设法修改攻击实现手段以绕过检测器的特征库</a:t>
            </a:r>
            <a:r>
              <a:rPr lang="zh-CN" altLang="en-US" sz="2400" dirty="0"/>
              <a:t>。</a:t>
            </a:r>
            <a:endParaRPr lang="en-US" altLang="zh-CN" sz="2400" dirty="0"/>
          </a:p>
          <a:p>
            <a:pPr>
              <a:lnSpc>
                <a:spcPct val="120000"/>
              </a:lnSpc>
              <a:buClr>
                <a:schemeClr val="accent1"/>
              </a:buClr>
              <a:buFont typeface="Wingdings" pitchFamily="2" charset="2"/>
              <a:buChar char="u"/>
            </a:pPr>
            <a:r>
              <a:rPr lang="zh-CN" altLang="en-US" sz="2400" dirty="0"/>
              <a:t>    </a:t>
            </a:r>
            <a:r>
              <a:rPr lang="zh-CN" altLang="zh-CN" sz="2400" dirty="0"/>
              <a:t>目前基于特征的误用检测模型主要是从单一事件中提取已知的攻击</a:t>
            </a:r>
            <a:r>
              <a:rPr lang="zh-CN" altLang="en-US" sz="2400" dirty="0"/>
              <a:t>特征。</a:t>
            </a:r>
            <a:endParaRPr lang="en-US" altLang="zh-CN" sz="2400" dirty="0"/>
          </a:p>
        </p:txBody>
      </p:sp>
    </p:spTree>
  </p:cSld>
  <p:clrMapOvr>
    <a:masterClrMapping/>
  </p:clrMapOvr>
  <p:transition>
    <p:wipe dir="r"/>
  </p:transition>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spPr>
      <a:bodyPr vert="horz" wrap="none" lIns="0" tIns="0" rIns="0" bIns="0" numCol="1" anchor="ctr" anchorCtr="0" compatLnSpc="1">
        <a:spAutoFit/>
      </a:bodyPr>
      <a:lstStyle>
        <a:defPPr marL="0" marR="0" indent="0" algn="ctr" defTabSz="914400" rtl="0" eaLnBrk="0" fontAlgn="base" latinLnBrk="0" hangingPunct="0">
          <a:lnSpc>
            <a:spcPct val="100000"/>
          </a:lnSpc>
          <a:spcBef>
            <a:spcPct val="0"/>
          </a:spcBef>
          <a:spcAft>
            <a:spcPct val="0"/>
          </a:spcAft>
          <a:buClrTx/>
          <a:buSzTx/>
          <a:buFontTx/>
          <a:buNone/>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TotalTime>
  <Words>3243</Words>
  <Application>Microsoft Office PowerPoint</Application>
  <PresentationFormat>全屏显示(4:3)</PresentationFormat>
  <Paragraphs>271</Paragraphs>
  <Slides>39</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39</vt:i4>
      </vt:variant>
    </vt:vector>
  </HeadingPairs>
  <TitlesOfParts>
    <vt:vector size="52" baseType="lpstr">
      <vt:lpstr>Futura Md BT</vt:lpstr>
      <vt:lpstr>FuturaA Bk BT</vt:lpstr>
      <vt:lpstr>Monotype Sorts</vt:lpstr>
      <vt:lpstr>黑体</vt:lpstr>
      <vt:lpstr>宋体</vt:lpstr>
      <vt:lpstr>微软雅黑</vt:lpstr>
      <vt:lpstr>Arial</vt:lpstr>
      <vt:lpstr>Times New Roman</vt:lpstr>
      <vt:lpstr>Trebuchet MS</vt:lpstr>
      <vt:lpstr>Verdana</vt:lpstr>
      <vt:lpstr>Wingdings</vt:lpstr>
      <vt:lpstr>1_ALU_template_innovation_yellow3</vt:lpstr>
      <vt:lpstr>Bitmap Image</vt:lpstr>
      <vt:lpstr>第七章  计算机网络安全（3）</vt:lpstr>
      <vt:lpstr>主要内容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信息化高度融合带来复杂网络环境</vt:lpstr>
      <vt:lpstr>高通量环境面临巨大安全挑战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Alcatel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亮亮 王</cp:lastModifiedBy>
  <cp:revision>312</cp:revision>
  <cp:lastPrinted>2002-04-19T19:23:00Z</cp:lastPrinted>
  <dcterms:created xsi:type="dcterms:W3CDTF">2007-08-21T18:59:00Z</dcterms:created>
  <dcterms:modified xsi:type="dcterms:W3CDTF">2024-05-13T13:29:47Z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2052-10.1.0.5745</vt:lpwstr>
  </property>
</Properties>
</file>