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18"/>
  </p:notesMasterIdLst>
  <p:sldIdLst>
    <p:sldId id="803" r:id="rId2"/>
    <p:sldId id="947" r:id="rId3"/>
    <p:sldId id="902" r:id="rId4"/>
    <p:sldId id="880" r:id="rId5"/>
    <p:sldId id="911" r:id="rId6"/>
    <p:sldId id="912" r:id="rId7"/>
    <p:sldId id="913" r:id="rId8"/>
    <p:sldId id="914" r:id="rId9"/>
    <p:sldId id="915" r:id="rId10"/>
    <p:sldId id="959" r:id="rId11"/>
    <p:sldId id="954" r:id="rId12"/>
    <p:sldId id="958" r:id="rId13"/>
    <p:sldId id="918" r:id="rId14"/>
    <p:sldId id="955" r:id="rId15"/>
    <p:sldId id="956" r:id="rId16"/>
    <p:sldId id="829" r:id="rId17"/>
  </p:sldIdLst>
  <p:sldSz cx="9144000" cy="6858000" type="screen4x3"/>
  <p:notesSz cx="7099300" cy="10234613"/>
  <p:defaultTextStyle>
    <a:defPPr>
      <a:defRPr lang="en-GB"/>
    </a:defPPr>
    <a:lvl1pPr algn="l" rtl="0" fontAlgn="base">
      <a:spcBef>
        <a:spcPct val="0"/>
      </a:spcBef>
      <a:spcAft>
        <a:spcPct val="0"/>
      </a:spcAft>
      <a:defRPr sz="1600" kern="1200">
        <a:solidFill>
          <a:schemeClr val="tx1"/>
        </a:solidFill>
        <a:latin typeface="Trebuchet MS" pitchFamily="34" charset="0"/>
        <a:ea typeface="黑体" pitchFamily="49" charset="-122"/>
        <a:cs typeface="+mn-cs"/>
      </a:defRPr>
    </a:lvl1pPr>
    <a:lvl2pPr marL="457200" algn="l" rtl="0" fontAlgn="base">
      <a:spcBef>
        <a:spcPct val="0"/>
      </a:spcBef>
      <a:spcAft>
        <a:spcPct val="0"/>
      </a:spcAft>
      <a:defRPr sz="1600" kern="1200">
        <a:solidFill>
          <a:schemeClr val="tx1"/>
        </a:solidFill>
        <a:latin typeface="Trebuchet MS" pitchFamily="34" charset="0"/>
        <a:ea typeface="黑体" pitchFamily="49" charset="-122"/>
        <a:cs typeface="+mn-cs"/>
      </a:defRPr>
    </a:lvl2pPr>
    <a:lvl3pPr marL="914400" algn="l" rtl="0" fontAlgn="base">
      <a:spcBef>
        <a:spcPct val="0"/>
      </a:spcBef>
      <a:spcAft>
        <a:spcPct val="0"/>
      </a:spcAft>
      <a:defRPr sz="1600" kern="1200">
        <a:solidFill>
          <a:schemeClr val="tx1"/>
        </a:solidFill>
        <a:latin typeface="Trebuchet MS" pitchFamily="34" charset="0"/>
        <a:ea typeface="黑体" pitchFamily="49" charset="-122"/>
        <a:cs typeface="+mn-cs"/>
      </a:defRPr>
    </a:lvl3pPr>
    <a:lvl4pPr marL="1371600" algn="l" rtl="0" fontAlgn="base">
      <a:spcBef>
        <a:spcPct val="0"/>
      </a:spcBef>
      <a:spcAft>
        <a:spcPct val="0"/>
      </a:spcAft>
      <a:defRPr sz="1600" kern="1200">
        <a:solidFill>
          <a:schemeClr val="tx1"/>
        </a:solidFill>
        <a:latin typeface="Trebuchet MS" pitchFamily="34" charset="0"/>
        <a:ea typeface="黑体" pitchFamily="49" charset="-122"/>
        <a:cs typeface="+mn-cs"/>
      </a:defRPr>
    </a:lvl4pPr>
    <a:lvl5pPr marL="1828800" algn="l" rtl="0" fontAlgn="base">
      <a:spcBef>
        <a:spcPct val="0"/>
      </a:spcBef>
      <a:spcAft>
        <a:spcPct val="0"/>
      </a:spcAft>
      <a:defRPr sz="1600" kern="1200">
        <a:solidFill>
          <a:schemeClr val="tx1"/>
        </a:solidFill>
        <a:latin typeface="Trebuchet MS" pitchFamily="34" charset="0"/>
        <a:ea typeface="黑体" pitchFamily="49" charset="-122"/>
        <a:cs typeface="+mn-cs"/>
      </a:defRPr>
    </a:lvl5pPr>
    <a:lvl6pPr marL="2286000" algn="l" defTabSz="914400" rtl="0" eaLnBrk="1" latinLnBrk="0" hangingPunct="1">
      <a:defRPr sz="1600" kern="1200">
        <a:solidFill>
          <a:schemeClr val="tx1"/>
        </a:solidFill>
        <a:latin typeface="Trebuchet MS" pitchFamily="34" charset="0"/>
        <a:ea typeface="黑体" pitchFamily="49" charset="-122"/>
        <a:cs typeface="+mn-cs"/>
      </a:defRPr>
    </a:lvl6pPr>
    <a:lvl7pPr marL="2743200" algn="l" defTabSz="914400" rtl="0" eaLnBrk="1" latinLnBrk="0" hangingPunct="1">
      <a:defRPr sz="1600" kern="1200">
        <a:solidFill>
          <a:schemeClr val="tx1"/>
        </a:solidFill>
        <a:latin typeface="Trebuchet MS" pitchFamily="34" charset="0"/>
        <a:ea typeface="黑体" pitchFamily="49" charset="-122"/>
        <a:cs typeface="+mn-cs"/>
      </a:defRPr>
    </a:lvl7pPr>
    <a:lvl8pPr marL="3200400" algn="l" defTabSz="914400" rtl="0" eaLnBrk="1" latinLnBrk="0" hangingPunct="1">
      <a:defRPr sz="1600" kern="1200">
        <a:solidFill>
          <a:schemeClr val="tx1"/>
        </a:solidFill>
        <a:latin typeface="Trebuchet MS" pitchFamily="34" charset="0"/>
        <a:ea typeface="黑体" pitchFamily="49" charset="-122"/>
        <a:cs typeface="+mn-cs"/>
      </a:defRPr>
    </a:lvl8pPr>
    <a:lvl9pPr marL="3657600" algn="l" defTabSz="914400" rtl="0" eaLnBrk="1" latinLnBrk="0" hangingPunct="1">
      <a:defRPr sz="1600" kern="1200">
        <a:solidFill>
          <a:schemeClr val="tx1"/>
        </a:solidFill>
        <a:latin typeface="Trebuchet MS" pitchFamily="34" charset="0"/>
        <a:ea typeface="黑体"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FAFF"/>
    <a:srgbClr val="00B9E1"/>
    <a:srgbClr val="C3C3C3"/>
    <a:srgbClr val="969696"/>
    <a:srgbClr val="F03C91"/>
    <a:srgbClr val="FFC828"/>
    <a:srgbClr val="F8F8F8"/>
    <a:srgbClr val="64BE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6912" autoAdjust="0"/>
    <p:restoredTop sz="94660"/>
  </p:normalViewPr>
  <p:slideViewPr>
    <p:cSldViewPr snapToGrid="0">
      <p:cViewPr>
        <p:scale>
          <a:sx n="80" d="100"/>
          <a:sy n="80" d="100"/>
        </p:scale>
        <p:origin x="-852" y="66"/>
      </p:cViewPr>
      <p:guideLst>
        <p:guide orient="horz" pos="2152"/>
        <p:guide pos="2884"/>
      </p:guideLst>
    </p:cSldViewPr>
  </p:slideViewPr>
  <p:notesTextViewPr>
    <p:cViewPr>
      <p:scale>
        <a:sx n="100" d="100"/>
        <a:sy n="100" d="100"/>
      </p:scale>
      <p:origin x="0" y="0"/>
    </p:cViewPr>
  </p:notesTextViewPr>
  <p:gridSpacing cx="45003" cy="45003"/>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0" y="0"/>
            <a:ext cx="7359650" cy="10234613"/>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defTabSz="947738" eaLnBrk="0" hangingPunct="0"/>
            <a:endParaRPr lang="zh-CN" altLang="en-US" sz="1700">
              <a:ea typeface="宋体" pitchFamily="2" charset="-122"/>
            </a:endParaRPr>
          </a:p>
        </p:txBody>
      </p:sp>
      <p:sp>
        <p:nvSpPr>
          <p:cNvPr id="23555" name="Rectangle 3"/>
          <p:cNvSpPr>
            <a:spLocks noGrp="1" noRot="1" noChangeAspect="1" noChangeArrowheads="1" noTextEdit="1"/>
          </p:cNvSpPr>
          <p:nvPr>
            <p:ph type="sldImg" idx="2"/>
          </p:nvPr>
        </p:nvSpPr>
        <p:spPr bwMode="auto">
          <a:xfrm>
            <a:off x="1001713" y="763588"/>
            <a:ext cx="5097462" cy="3822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6" name="Rectangle 4"/>
          <p:cNvSpPr>
            <a:spLocks noGrp="1" noChangeArrowheads="1" noTextEdit="1"/>
          </p:cNvSpPr>
          <p:nvPr>
            <p:ph type="body" sz="quarter" idx="3"/>
          </p:nvPr>
        </p:nvSpPr>
        <p:spPr bwMode="auto">
          <a:xfrm>
            <a:off x="935038" y="4841875"/>
            <a:ext cx="5229225" cy="4586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739" tIns="46871" rIns="93739" bIns="46871" numCol="1" anchor="ctr" anchorCtr="0" compatLnSpc="1">
            <a:prstTxWarp prst="textNoShape">
              <a:avLst/>
            </a:prstTxWarp>
          </a:bodyPr>
          <a:lstStyle/>
          <a:p>
            <a:pPr lvl="0"/>
            <a:r>
              <a:rPr lang="en-GB" altLang="zh-CN" noProof="0" smtClean="0"/>
              <a:t>                                </a:t>
            </a:r>
          </a:p>
          <a:p>
            <a:pPr lvl="1"/>
            <a:r>
              <a:rPr lang="en-GB" altLang="zh-CN" noProof="0" smtClean="0"/>
              <a:t>            </a:t>
            </a:r>
          </a:p>
          <a:p>
            <a:pPr lvl="2"/>
            <a:r>
              <a:rPr lang="en-GB" altLang="zh-CN" noProof="0" smtClean="0"/>
              <a:t>           </a:t>
            </a:r>
          </a:p>
          <a:p>
            <a:pPr lvl="3"/>
            <a:r>
              <a:rPr lang="en-GB" altLang="zh-CN" noProof="0" smtClean="0"/>
              <a:t>            </a:t>
            </a:r>
          </a:p>
          <a:p>
            <a:pPr lvl="4"/>
            <a:r>
              <a:rPr lang="en-GB" altLang="zh-CN" noProof="0" smtClean="0"/>
              <a:t>           </a:t>
            </a:r>
          </a:p>
        </p:txBody>
      </p:sp>
      <p:sp>
        <p:nvSpPr>
          <p:cNvPr id="3077" name="Rectangle 5"/>
          <p:cNvSpPr>
            <a:spLocks noGrp="1" noChangeArrowheads="1"/>
          </p:cNvSpPr>
          <p:nvPr>
            <p:ph type="sldNum" sz="quarter" idx="5"/>
          </p:nvPr>
        </p:nvSpPr>
        <p:spPr bwMode="auto">
          <a:xfrm>
            <a:off x="4056063" y="9683750"/>
            <a:ext cx="3043237" cy="50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7151" tIns="48577" rIns="97151" bIns="48577" numCol="1" anchor="b" anchorCtr="0" compatLnSpc="1">
            <a:prstTxWarp prst="textNoShape">
              <a:avLst/>
            </a:prstTxWarp>
          </a:bodyPr>
          <a:lstStyle>
            <a:lvl1pPr algn="r" defTabSz="963613" eaLnBrk="0" hangingPunct="0">
              <a:defRPr sz="1000">
                <a:latin typeface="FuturaA Bk BT" pitchFamily="34" charset="0"/>
                <a:ea typeface="宋体" pitchFamily="2" charset="-122"/>
              </a:defRPr>
            </a:lvl1pPr>
          </a:lstStyle>
          <a:p>
            <a:pPr>
              <a:defRPr/>
            </a:pPr>
            <a:fld id="{659664F4-E6D1-4F95-96C5-A0BBDF6C4D22}" type="slidenum">
              <a:rPr lang="en-US" altLang="zh-CN"/>
              <a:pPr>
                <a:defRPr/>
              </a:pPr>
              <a:t>‹#›</a:t>
            </a:fld>
            <a:endParaRPr lang="en-GB" altLang="zh-CN"/>
          </a:p>
        </p:txBody>
      </p:sp>
    </p:spTree>
    <p:extLst>
      <p:ext uri="{BB962C8B-B14F-4D97-AF65-F5344CB8AC3E}">
        <p14:creationId xmlns:p14="http://schemas.microsoft.com/office/powerpoint/2010/main" val="589137636"/>
      </p:ext>
    </p:extLst>
  </p:cSld>
  <p:clrMap bg1="lt1" tx1="dk1" bg2="lt2" tx2="dk2" accent1="accent1" accent2="accent2" accent3="accent3" accent4="accent4" accent5="accent5" accent6="accent6" hlink="hlink" folHlink="folHlink"/>
  <p:notesStyle>
    <a:lvl1pPr marL="117475" indent="-117475" algn="l" rtl="0" eaLnBrk="0" fontAlgn="base" hangingPunct="0">
      <a:lnSpc>
        <a:spcPct val="90000"/>
      </a:lnSpc>
      <a:spcBef>
        <a:spcPct val="40000"/>
      </a:spcBef>
      <a:spcAft>
        <a:spcPct val="0"/>
      </a:spcAft>
      <a:buSzPct val="60000"/>
      <a:buFont typeface="Monotype Sorts" charset="2"/>
      <a:defRPr sz="1200" kern="1200">
        <a:solidFill>
          <a:schemeClr val="tx1"/>
        </a:solidFill>
        <a:latin typeface="Trebuchet MS" pitchFamily="34" charset="0"/>
        <a:ea typeface="+mn-ea"/>
        <a:cs typeface="+mn-cs"/>
      </a:defRPr>
    </a:lvl1pPr>
    <a:lvl2pPr marL="342900" indent="-111125"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2pPr>
    <a:lvl3pPr marL="5715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3pPr>
    <a:lvl4pPr marL="8001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4pPr>
    <a:lvl5pPr marL="1028700" indent="-114300" algn="l" rtl="0" eaLnBrk="0" fontAlgn="base" hangingPunct="0">
      <a:lnSpc>
        <a:spcPct val="90000"/>
      </a:lnSpc>
      <a:spcBef>
        <a:spcPct val="40000"/>
      </a:spcBef>
      <a:spcAft>
        <a:spcPct val="0"/>
      </a:spcAft>
      <a:buSzPct val="60000"/>
      <a:buFont typeface="Monotype Sorts" charset="2"/>
      <a:buChar char="t"/>
      <a:defRPr sz="1200" kern="1200">
        <a:solidFill>
          <a:schemeClr val="tx1"/>
        </a:solidFill>
        <a:latin typeface="Trebuchet MS"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Rot="1" noChangeAspect="1" noChangeArrowheads="1" noTextEdit="1"/>
          </p:cNvSpPr>
          <p:nvPr>
            <p:ph type="sldImg"/>
          </p:nvPr>
        </p:nvSpPr>
        <p:spPr/>
      </p:sp>
      <p:sp>
        <p:nvSpPr>
          <p:cNvPr id="24579" name="Rectangle 3"/>
          <p:cNvSpPr>
            <a:spLocks noGrp="1" noChangeArrowheads="1"/>
          </p:cNvSpPr>
          <p:nvPr>
            <p:ph type="body" idx="1"/>
          </p:nvPr>
        </p:nvSpPr>
        <p:spPr>
          <a:noFill/>
        </p:spPr>
        <p:txBody>
          <a:bodyPr lIns="97151" tIns="48577" rIns="97151" bIns="48577"/>
          <a:lstStyle/>
          <a:p>
            <a:r>
              <a:rPr lang="en-GB" altLang="zh-CN" b="1" smtClean="0"/>
              <a:t>Testimonial and Endorsement Information	</a:t>
            </a:r>
          </a:p>
          <a:p>
            <a:endParaRPr lang="en-GB" altLang="zh-CN" smtClean="0"/>
          </a:p>
          <a:p>
            <a:pPr>
              <a:buFontTx/>
              <a:buChar char="•"/>
            </a:pPr>
            <a:r>
              <a:rPr lang="en-GB" altLang="zh-CN" smtClean="0"/>
              <a:t>See instructions in body of slide</a:t>
            </a:r>
          </a:p>
          <a:p>
            <a:pPr>
              <a:buFontTx/>
              <a:buChar char="•"/>
            </a:pPr>
            <a:r>
              <a:rPr lang="en-GB" altLang="zh-CN" smtClean="0"/>
              <a:t>When a slide has more than one endorsement reduce font size with all having the same size</a:t>
            </a:r>
          </a:p>
          <a:p>
            <a:pPr>
              <a:buFontTx/>
              <a:buChar char="•"/>
            </a:pPr>
            <a:r>
              <a:rPr lang="en-GB" altLang="zh-CN" smtClean="0"/>
              <a:t>Individual testimonials will have own blue highlight box</a:t>
            </a:r>
          </a:p>
          <a:p>
            <a:endParaRPr lang="zh-CN" altLang="zh-CN" smtClean="0"/>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endParaRPr lang="zh-CN" altLang="en-US"/>
          </a:p>
        </p:txBody>
      </p:sp>
      <p:sp>
        <p:nvSpPr>
          <p:cNvPr id="5" name="Rectangle 9"/>
          <p:cNvSpPr>
            <a:spLocks noChangeArrowheads="1"/>
          </p:cNvSpPr>
          <p:nvPr userDrawn="1"/>
        </p:nvSpPr>
        <p:spPr bwMode="auto">
          <a:xfrm>
            <a:off x="0" y="2286000"/>
            <a:ext cx="9140825" cy="2286000"/>
          </a:xfrm>
          <a:prstGeom prst="rect">
            <a:avLst/>
          </a:prstGeom>
          <a:solidFill>
            <a:srgbClr val="64BE1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endParaRPr lang="zh-CN" altLang="en-US"/>
          </a:p>
        </p:txBody>
      </p:sp>
      <p:pic>
        <p:nvPicPr>
          <p:cNvPr id="6" name="Picture 10" descr="green"/>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61175" y="2287588"/>
            <a:ext cx="2286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1" descr="point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15975" y="4144963"/>
            <a:ext cx="7543800"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12" descr="f392492cdeb8edf38a1399ac"/>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6510338" y="169863"/>
            <a:ext cx="2047875"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7" name="Rectangle 3"/>
          <p:cNvSpPr>
            <a:spLocks noGrp="1" noChangeArrowheads="1"/>
          </p:cNvSpPr>
          <p:nvPr>
            <p:ph type="subTitle" idx="1"/>
          </p:nvPr>
        </p:nvSpPr>
        <p:spPr>
          <a:xfrm>
            <a:off x="433388" y="4935538"/>
            <a:ext cx="6238875" cy="825500"/>
          </a:xfrm>
        </p:spPr>
        <p:txBody>
          <a:bodyPr wrap="none"/>
          <a:lstStyle>
            <a:lvl1pPr>
              <a:buFont typeface="Futura Md BT" pitchFamily="34" charset="0"/>
              <a:buNone/>
              <a:defRPr sz="1400"/>
            </a:lvl1pPr>
          </a:lstStyle>
          <a:p>
            <a:pPr lvl="0"/>
            <a:r>
              <a:rPr lang="zh-CN" altLang="en-GB" noProof="0" smtClean="0"/>
              <a:t>点击编辑母板副标题版式</a:t>
            </a:r>
          </a:p>
        </p:txBody>
      </p:sp>
      <p:sp>
        <p:nvSpPr>
          <p:cNvPr id="21511" name="Rectangle 7"/>
          <p:cNvSpPr>
            <a:spLocks noGrp="1" noChangeArrowheads="1"/>
          </p:cNvSpPr>
          <p:nvPr>
            <p:ph type="ctrTitle"/>
          </p:nvPr>
        </p:nvSpPr>
        <p:spPr>
          <a:xfrm>
            <a:off x="422275" y="2463800"/>
            <a:ext cx="6257925" cy="1470025"/>
          </a:xfrm>
        </p:spPr>
        <p:txBody>
          <a:bodyPr anchor="t"/>
          <a:lstStyle>
            <a:lvl1pPr>
              <a:lnSpc>
                <a:spcPts val="3800"/>
              </a:lnSpc>
              <a:spcAft>
                <a:spcPts val="1200"/>
              </a:spcAft>
              <a:defRPr sz="3200">
                <a:solidFill>
                  <a:schemeClr val="bg1"/>
                </a:solidFill>
              </a:defRPr>
            </a:lvl1pPr>
          </a:lstStyle>
          <a:p>
            <a:pPr lvl="0"/>
            <a:r>
              <a:rPr lang="zh-CN" altLang="en-GB" noProof="0" smtClean="0"/>
              <a:t>点击编辑母版版式</a:t>
            </a:r>
          </a:p>
        </p:txBody>
      </p:sp>
    </p:spTree>
    <p:extLst>
      <p:ext uri="{BB962C8B-B14F-4D97-AF65-F5344CB8AC3E}">
        <p14:creationId xmlns:p14="http://schemas.microsoft.com/office/powerpoint/2010/main" val="3203949021"/>
      </p:ext>
    </p:extLst>
  </p:cSld>
  <p:clrMapOvr>
    <a:masterClrMapping/>
  </p:clrMapOvr>
  <p:transition>
    <p:wipe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16473324"/>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8925" y="463550"/>
            <a:ext cx="2055813" cy="52435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71488" y="463550"/>
            <a:ext cx="6015037" cy="52435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36257806"/>
      </p:ext>
    </p:extLst>
  </p:cSld>
  <p:clrMapOvr>
    <a:masterClrMapping/>
  </p:clrMapOvr>
  <p:transition>
    <p:wipe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71488" y="463550"/>
            <a:ext cx="8213725" cy="3683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82600" y="1181100"/>
            <a:ext cx="4029075"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075" y="1181100"/>
            <a:ext cx="4030663" cy="452596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61247568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78898786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83813959"/>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82600" y="1181100"/>
            <a:ext cx="4029075"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64075" y="1181100"/>
            <a:ext cx="403066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485035644"/>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815219575"/>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633732604"/>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84974759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811324217"/>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717845856"/>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0"/>
            <a:ext cx="9144000" cy="6858000"/>
          </a:xfrm>
          <a:prstGeom prst="rect">
            <a:avLst/>
          </a:prstGeom>
          <a:solidFill>
            <a:schemeClr val="bg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spAutoFit/>
          </a:bodyPr>
          <a:lstStyle/>
          <a:p>
            <a:pPr algn="ctr" eaLnBrk="0" hangingPunct="0"/>
            <a:endParaRPr lang="zh-CN" altLang="en-US"/>
          </a:p>
        </p:txBody>
      </p:sp>
      <p:sp>
        <p:nvSpPr>
          <p:cNvPr id="1027" name="Rectangle 3"/>
          <p:cNvSpPr>
            <a:spLocks noGrp="1" noChangeArrowheads="1"/>
          </p:cNvSpPr>
          <p:nvPr>
            <p:ph type="title"/>
          </p:nvPr>
        </p:nvSpPr>
        <p:spPr bwMode="auto">
          <a:xfrm>
            <a:off x="471488" y="463550"/>
            <a:ext cx="8213725"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b" anchorCtr="0" compatLnSpc="1">
            <a:prstTxWarp prst="textNoShape">
              <a:avLst/>
            </a:prstTxWarp>
          </a:bodyPr>
          <a:lstStyle/>
          <a:p>
            <a:pPr lvl="0"/>
            <a:r>
              <a:rPr lang="zh-CN" altLang="en-GB" smtClean="0"/>
              <a:t>点击编辑母版标题版式</a:t>
            </a:r>
          </a:p>
        </p:txBody>
      </p:sp>
      <p:sp>
        <p:nvSpPr>
          <p:cNvPr id="1028" name="Rectangle 4"/>
          <p:cNvSpPr>
            <a:spLocks noChangeArrowheads="1"/>
          </p:cNvSpPr>
          <p:nvPr/>
        </p:nvSpPr>
        <p:spPr bwMode="auto">
          <a:xfrm>
            <a:off x="9126538" y="6145213"/>
            <a:ext cx="6350" cy="19050"/>
          </a:xfrm>
          <a:prstGeom prst="rect">
            <a:avLst/>
          </a:prstGeom>
          <a:gradFill rotWithShape="1">
            <a:gsLst>
              <a:gs pos="0">
                <a:srgbClr val="808080"/>
              </a:gs>
              <a:gs pos="100000">
                <a:srgbClr val="D7D7D7"/>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p>
        </p:txBody>
      </p:sp>
      <p:sp>
        <p:nvSpPr>
          <p:cNvPr id="1029" name="Rectangle 5"/>
          <p:cNvSpPr>
            <a:spLocks noChangeArrowheads="1"/>
          </p:cNvSpPr>
          <p:nvPr/>
        </p:nvSpPr>
        <p:spPr bwMode="auto">
          <a:xfrm>
            <a:off x="0" y="0"/>
            <a:ext cx="9144000" cy="68580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lang="zh-CN" altLang="en-US"/>
          </a:p>
        </p:txBody>
      </p:sp>
      <p:sp>
        <p:nvSpPr>
          <p:cNvPr id="1030" name="Rectangle 6"/>
          <p:cNvSpPr>
            <a:spLocks noGrp="1" noChangeArrowheads="1"/>
          </p:cNvSpPr>
          <p:nvPr>
            <p:ph type="body" idx="1"/>
          </p:nvPr>
        </p:nvSpPr>
        <p:spPr bwMode="auto">
          <a:xfrm>
            <a:off x="482600" y="1181100"/>
            <a:ext cx="8212138"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zh-CN" altLang="en-GB" smtClean="0"/>
              <a:t>点击编辑母版内容版式</a:t>
            </a:r>
          </a:p>
          <a:p>
            <a:pPr lvl="1"/>
            <a:r>
              <a:rPr lang="zh-CN" altLang="en-GB" smtClean="0"/>
              <a:t>第二行</a:t>
            </a:r>
          </a:p>
          <a:p>
            <a:pPr lvl="2"/>
            <a:r>
              <a:rPr lang="zh-CN" altLang="en-GB" smtClean="0"/>
              <a:t>第三行</a:t>
            </a:r>
          </a:p>
          <a:p>
            <a:pPr lvl="3"/>
            <a:r>
              <a:rPr lang="zh-CN" altLang="en-GB" smtClean="0"/>
              <a:t>第四行</a:t>
            </a:r>
          </a:p>
        </p:txBody>
      </p:sp>
      <p:sp>
        <p:nvSpPr>
          <p:cNvPr id="1031" name="Rectangle 8"/>
          <p:cNvSpPr>
            <a:spLocks noChangeArrowheads="1"/>
          </p:cNvSpPr>
          <p:nvPr/>
        </p:nvSpPr>
        <p:spPr bwMode="auto">
          <a:xfrm>
            <a:off x="454025" y="892175"/>
            <a:ext cx="8715375" cy="19050"/>
          </a:xfrm>
          <a:prstGeom prst="rect">
            <a:avLst/>
          </a:prstGeom>
          <a:gradFill rotWithShape="1">
            <a:gsLst>
              <a:gs pos="0">
                <a:srgbClr val="808080"/>
              </a:gs>
              <a:gs pos="100000">
                <a:srgbClr val="EBEBEB"/>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endParaRPr lang="zh-CN" altLang="en-US"/>
          </a:p>
        </p:txBody>
      </p:sp>
      <p:sp>
        <p:nvSpPr>
          <p:cNvPr id="1032" name="Rectangle 9"/>
          <p:cNvSpPr>
            <a:spLocks noChangeArrowheads="1"/>
          </p:cNvSpPr>
          <p:nvPr userDrawn="1"/>
        </p:nvSpPr>
        <p:spPr bwMode="auto">
          <a:xfrm>
            <a:off x="2781300" y="6375400"/>
            <a:ext cx="2876550" cy="482600"/>
          </a:xfrm>
          <a:prstGeom prst="rect">
            <a:avLst/>
          </a:prstGeom>
          <a:noFill/>
          <a:ln>
            <a:noFill/>
          </a:ln>
          <a:effectLst/>
          <a:extLst>
            <a:ext uri="{909E8E84-426E-40DD-AFC4-6F175D3DCCD1}">
              <a14:hiddenFill xmlns:a14="http://schemas.microsoft.com/office/drawing/2010/main">
                <a:solidFill>
                  <a:srgbClr val="E1197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28" tIns="45714" rIns="91428" bIns="45714" anchor="b"/>
          <a:lstStyle/>
          <a:p>
            <a:pPr algn="ctr" eaLnBrk="0" hangingPunct="0">
              <a:spcBef>
                <a:spcPct val="50000"/>
              </a:spcBef>
            </a:pPr>
            <a:r>
              <a:rPr lang="zh-CN" altLang="en-GB" sz="2400">
                <a:latin typeface="黑体" pitchFamily="49" charset="-122"/>
              </a:rPr>
              <a:t>第三章 认证与密钥</a:t>
            </a:r>
            <a:endParaRPr lang="en-GB" altLang="zh-CN" sz="2400">
              <a:latin typeface="黑体" pitchFamily="49" charset="-122"/>
            </a:endParaRPr>
          </a:p>
        </p:txBody>
      </p:sp>
      <p:sp>
        <p:nvSpPr>
          <p:cNvPr id="1033" name="Rectangle 10"/>
          <p:cNvSpPr>
            <a:spLocks noChangeArrowheads="1"/>
          </p:cNvSpPr>
          <p:nvPr userDrawn="1"/>
        </p:nvSpPr>
        <p:spPr bwMode="auto">
          <a:xfrm>
            <a:off x="454025" y="6308725"/>
            <a:ext cx="8715375" cy="19050"/>
          </a:xfrm>
          <a:prstGeom prst="rect">
            <a:avLst/>
          </a:prstGeom>
          <a:gradFill rotWithShape="1">
            <a:gsLst>
              <a:gs pos="0">
                <a:srgbClr val="808080"/>
              </a:gs>
              <a:gs pos="100000">
                <a:srgbClr val="EBEBEB"/>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pPr algn="ctr" eaLnBrk="0" hangingPunct="0"/>
            <a:endParaRPr lang="zh-CN" altLang="en-US"/>
          </a:p>
        </p:txBody>
      </p:sp>
      <p:graphicFrame>
        <p:nvGraphicFramePr>
          <p:cNvPr id="1034" name="Object 12"/>
          <p:cNvGraphicFramePr>
            <a:graphicFrameLocks noChangeAspect="1"/>
          </p:cNvGraphicFramePr>
          <p:nvPr userDrawn="1"/>
        </p:nvGraphicFramePr>
        <p:xfrm>
          <a:off x="6842125" y="6357938"/>
          <a:ext cx="2105025" cy="485775"/>
        </p:xfrm>
        <a:graphic>
          <a:graphicData uri="http://schemas.openxmlformats.org/presentationml/2006/ole">
            <mc:AlternateContent xmlns:mc="http://schemas.openxmlformats.org/markup-compatibility/2006">
              <mc:Choice xmlns:v="urn:schemas-microsoft-com:vml" Requires="v">
                <p:oleObj spid="_x0000_s1065" name="Bitmap Image" r:id="rId16" imgW="2104762" imgH="485586" progId="Paint.Picture">
                  <p:embed/>
                </p:oleObj>
              </mc:Choice>
              <mc:Fallback>
                <p:oleObj name="Bitmap Image" r:id="rId16" imgW="2104762" imgH="485586" progId="Paint.Picture">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2125" y="6357938"/>
                        <a:ext cx="2105025" cy="48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884"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Lst>
  <p:transition>
    <p:wipe dir="r"/>
  </p:transition>
  <p:hf hdr="0" ftr="0" dt="0"/>
  <p:txStyles>
    <p:titleStyle>
      <a:lvl1pPr algn="l" rtl="0" eaLnBrk="0" fontAlgn="base" hangingPunct="0">
        <a:lnSpc>
          <a:spcPts val="2600"/>
        </a:lnSpc>
        <a:spcBef>
          <a:spcPct val="0"/>
        </a:spcBef>
        <a:spcAft>
          <a:spcPct val="0"/>
        </a:spcAft>
        <a:defRPr>
          <a:solidFill>
            <a:srgbClr val="323232"/>
          </a:solidFill>
          <a:latin typeface="+mj-lt"/>
          <a:ea typeface="+mj-ea"/>
          <a:cs typeface="+mj-cs"/>
        </a:defRPr>
      </a:lvl1pPr>
      <a:lvl2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2pPr>
      <a:lvl3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3pPr>
      <a:lvl4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4pPr>
      <a:lvl5pPr algn="l" rtl="0" eaLnBrk="0" fontAlgn="base" hangingPunct="0">
        <a:lnSpc>
          <a:spcPts val="2600"/>
        </a:lnSpc>
        <a:spcBef>
          <a:spcPct val="0"/>
        </a:spcBef>
        <a:spcAft>
          <a:spcPct val="0"/>
        </a:spcAft>
        <a:defRPr>
          <a:solidFill>
            <a:srgbClr val="323232"/>
          </a:solidFill>
          <a:latin typeface="黑体" pitchFamily="2" charset="-122"/>
          <a:ea typeface="黑体" pitchFamily="2" charset="-122"/>
        </a:defRPr>
      </a:lvl5pPr>
      <a:lvl6pPr marL="457200" algn="l" rtl="0" fontAlgn="base">
        <a:lnSpc>
          <a:spcPts val="2600"/>
        </a:lnSpc>
        <a:spcBef>
          <a:spcPct val="0"/>
        </a:spcBef>
        <a:spcAft>
          <a:spcPct val="0"/>
        </a:spcAft>
        <a:defRPr>
          <a:solidFill>
            <a:srgbClr val="323232"/>
          </a:solidFill>
          <a:latin typeface="黑体" pitchFamily="2" charset="-122"/>
          <a:ea typeface="黑体" pitchFamily="2" charset="-122"/>
        </a:defRPr>
      </a:lvl6pPr>
      <a:lvl7pPr marL="914400" algn="l" rtl="0" fontAlgn="base">
        <a:lnSpc>
          <a:spcPts val="2600"/>
        </a:lnSpc>
        <a:spcBef>
          <a:spcPct val="0"/>
        </a:spcBef>
        <a:spcAft>
          <a:spcPct val="0"/>
        </a:spcAft>
        <a:defRPr>
          <a:solidFill>
            <a:srgbClr val="323232"/>
          </a:solidFill>
          <a:latin typeface="黑体" pitchFamily="2" charset="-122"/>
          <a:ea typeface="黑体" pitchFamily="2" charset="-122"/>
        </a:defRPr>
      </a:lvl7pPr>
      <a:lvl8pPr marL="1371600" algn="l" rtl="0" fontAlgn="base">
        <a:lnSpc>
          <a:spcPts val="2600"/>
        </a:lnSpc>
        <a:spcBef>
          <a:spcPct val="0"/>
        </a:spcBef>
        <a:spcAft>
          <a:spcPct val="0"/>
        </a:spcAft>
        <a:defRPr>
          <a:solidFill>
            <a:srgbClr val="323232"/>
          </a:solidFill>
          <a:latin typeface="黑体" pitchFamily="2" charset="-122"/>
          <a:ea typeface="黑体" pitchFamily="2" charset="-122"/>
        </a:defRPr>
      </a:lvl8pPr>
      <a:lvl9pPr marL="1828800" algn="l" rtl="0" fontAlgn="base">
        <a:lnSpc>
          <a:spcPts val="2600"/>
        </a:lnSpc>
        <a:spcBef>
          <a:spcPct val="0"/>
        </a:spcBef>
        <a:spcAft>
          <a:spcPct val="0"/>
        </a:spcAft>
        <a:defRPr>
          <a:solidFill>
            <a:srgbClr val="323232"/>
          </a:solidFill>
          <a:latin typeface="黑体" pitchFamily="2" charset="-122"/>
          <a:ea typeface="黑体" pitchFamily="2" charset="-122"/>
        </a:defRPr>
      </a:lvl9pPr>
    </p:titleStyle>
    <p:bodyStyle>
      <a:lvl1pPr marL="342900" indent="-342900" algn="l" rtl="0" eaLnBrk="0" fontAlgn="base" hangingPunct="0">
        <a:lnSpc>
          <a:spcPts val="2400"/>
        </a:lnSpc>
        <a:spcBef>
          <a:spcPct val="0"/>
        </a:spcBef>
        <a:spcAft>
          <a:spcPts val="1200"/>
        </a:spcAft>
        <a:buClr>
          <a:schemeClr val="accent1"/>
        </a:buClr>
        <a:buFont typeface="Futura Md BT" pitchFamily="34" charset="0"/>
        <a:buChar char=" "/>
        <a:tabLst>
          <a:tab pos="3946525" algn="l"/>
        </a:tabLst>
        <a:defRPr>
          <a:solidFill>
            <a:srgbClr val="323232"/>
          </a:solidFill>
          <a:latin typeface="+mn-lt"/>
          <a:ea typeface="+mn-ea"/>
          <a:cs typeface="+mn-cs"/>
        </a:defRPr>
      </a:lvl1pPr>
      <a:lvl2pPr marL="295275" indent="-222250" algn="l" rtl="0" eaLnBrk="0" fontAlgn="base" hangingPunct="0">
        <a:lnSpc>
          <a:spcPts val="2400"/>
        </a:lnSpc>
        <a:spcBef>
          <a:spcPct val="0"/>
        </a:spcBef>
        <a:spcAft>
          <a:spcPts val="1200"/>
        </a:spcAft>
        <a:buClr>
          <a:srgbClr val="969696"/>
        </a:buClr>
        <a:buFont typeface="Wingdings" pitchFamily="2" charset="2"/>
        <a:buChar char="§"/>
        <a:tabLst>
          <a:tab pos="3946525" algn="l"/>
        </a:tabLst>
        <a:defRPr>
          <a:solidFill>
            <a:srgbClr val="323232"/>
          </a:solidFill>
          <a:latin typeface="+mn-lt"/>
          <a:ea typeface="+mn-ea"/>
          <a:cs typeface="Arial" pitchFamily="34" charset="0"/>
        </a:defRPr>
      </a:lvl2pPr>
      <a:lvl3pPr marL="514350" indent="-209550" algn="l" rtl="0" eaLnBrk="0" fontAlgn="base" hangingPunct="0">
        <a:lnSpc>
          <a:spcPts val="2000"/>
        </a:lnSpc>
        <a:spcBef>
          <a:spcPct val="0"/>
        </a:spcBef>
        <a:spcAft>
          <a:spcPts val="800"/>
        </a:spcAft>
        <a:buClr>
          <a:srgbClr val="969696"/>
        </a:buClr>
        <a:buFont typeface="Wingdings" pitchFamily="2" charset="2"/>
        <a:buChar char=""/>
        <a:tabLst>
          <a:tab pos="3946525" algn="l"/>
        </a:tabLst>
        <a:defRPr sz="1600">
          <a:solidFill>
            <a:srgbClr val="323232"/>
          </a:solidFill>
          <a:latin typeface="+mn-lt"/>
          <a:ea typeface="+mn-ea"/>
          <a:cs typeface="Arial" pitchFamily="34" charset="0"/>
        </a:defRPr>
      </a:lvl3pPr>
      <a:lvl4pPr marL="723900" indent="-196850" algn="l" rtl="0" eaLnBrk="0" fontAlgn="base" hangingPunct="0">
        <a:lnSpc>
          <a:spcPts val="1400"/>
        </a:lnSpc>
        <a:spcBef>
          <a:spcPct val="0"/>
        </a:spcBef>
        <a:spcAft>
          <a:spcPts val="600"/>
        </a:spcAft>
        <a:buClr>
          <a:srgbClr val="969696"/>
        </a:buClr>
        <a:buFont typeface="Futura Md BT" pitchFamily="34" charset="0"/>
        <a:buChar char="–"/>
        <a:tabLst>
          <a:tab pos="3946525" algn="l"/>
        </a:tabLst>
        <a:defRPr sz="1400">
          <a:solidFill>
            <a:schemeClr val="tx1"/>
          </a:solidFill>
          <a:latin typeface="Verdana" pitchFamily="34" charset="0"/>
          <a:ea typeface="+mn-ea"/>
          <a:cs typeface="Arial" pitchFamily="34" charset="0"/>
        </a:defRPr>
      </a:lvl4pPr>
      <a:lvl5pPr marL="2046288" indent="-168275" algn="l" rtl="0" eaLnBrk="0" fontAlgn="base" hangingPunct="0">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5pPr>
      <a:lvl6pPr marL="25034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6pPr>
      <a:lvl7pPr marL="29606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7pPr>
      <a:lvl8pPr marL="34178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8pPr>
      <a:lvl9pPr marL="3875088" indent="-168275" algn="l" rtl="0" fontAlgn="base">
        <a:lnSpc>
          <a:spcPts val="1400"/>
        </a:lnSpc>
        <a:spcBef>
          <a:spcPct val="0"/>
        </a:spcBef>
        <a:spcAft>
          <a:spcPts val="600"/>
        </a:spcAft>
        <a:buClr>
          <a:schemeClr val="tx1"/>
        </a:buClr>
        <a:buFont typeface="Futura Md BT" pitchFamily="34" charset="0"/>
        <a:buChar char="–"/>
        <a:tabLst>
          <a:tab pos="3946525" algn="l"/>
        </a:tabLst>
        <a:defRPr sz="1400">
          <a:solidFill>
            <a:schemeClr val="tx1"/>
          </a:solidFill>
          <a:latin typeface="Verdana" pitchFamily="34" charset="0"/>
          <a:ea typeface="宋体" pitchFamily="2" charset="-122"/>
          <a:cs typeface="Arial"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slides/_rels/slide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31800" y="2794000"/>
            <a:ext cx="8482013" cy="1562100"/>
          </a:xfrm>
        </p:spPr>
        <p:txBody>
          <a:bodyPr/>
          <a:lstStyle/>
          <a:p>
            <a:pPr eaLnBrk="1" hangingPunct="1">
              <a:lnSpc>
                <a:spcPts val="5500"/>
              </a:lnSpc>
              <a:spcAft>
                <a:spcPts val="800"/>
              </a:spcAft>
            </a:pPr>
            <a:r>
              <a:rPr lang="zh-CN" altLang="en-US" sz="4800" dirty="0" smtClean="0">
                <a:solidFill>
                  <a:schemeClr val="tx1"/>
                </a:solidFill>
              </a:rPr>
              <a:t>第三章 </a:t>
            </a:r>
            <a:r>
              <a:rPr lang="zh-CN" altLang="zh-CN" sz="4800" dirty="0" smtClean="0">
                <a:solidFill>
                  <a:schemeClr val="tx1"/>
                </a:solidFill>
              </a:rPr>
              <a:t>认证与密钥</a:t>
            </a:r>
            <a:r>
              <a:rPr lang="zh-CN" altLang="en-US" sz="4800" dirty="0" smtClean="0">
                <a:solidFill>
                  <a:schemeClr val="tx1"/>
                </a:solidFill>
              </a:rPr>
              <a:t/>
            </a:r>
            <a:br>
              <a:rPr lang="zh-CN" altLang="en-US" sz="4800" dirty="0" smtClean="0">
                <a:solidFill>
                  <a:schemeClr val="tx1"/>
                </a:solidFill>
              </a:rPr>
            </a:br>
            <a:r>
              <a:rPr lang="en-US" altLang="zh-CN" sz="4800" dirty="0" smtClean="0">
                <a:solidFill>
                  <a:schemeClr val="tx1"/>
                </a:solidFill>
              </a:rPr>
              <a:t>           </a:t>
            </a:r>
            <a:r>
              <a:rPr lang="zh-CN" altLang="zh-CN" sz="4800" dirty="0" smtClean="0">
                <a:solidFill>
                  <a:schemeClr val="tx1"/>
                </a:solidFill>
              </a:rPr>
              <a:t>管理技术</a:t>
            </a:r>
            <a:r>
              <a:rPr lang="zh-CN" altLang="en-US" sz="4800" dirty="0" smtClean="0">
                <a:solidFill>
                  <a:schemeClr val="tx1"/>
                </a:solidFill>
                <a:latin typeface="Times New Roman" pitchFamily="18" charset="0"/>
              </a:rPr>
              <a:t>（</a:t>
            </a:r>
            <a:r>
              <a:rPr lang="en-US" altLang="zh-CN" sz="4800" dirty="0" smtClean="0">
                <a:solidFill>
                  <a:schemeClr val="tx1"/>
                </a:solidFill>
                <a:latin typeface="Times New Roman" pitchFamily="18" charset="0"/>
              </a:rPr>
              <a:t>1</a:t>
            </a:r>
            <a:r>
              <a:rPr lang="zh-CN" altLang="en-US" sz="4800" dirty="0" smtClean="0">
                <a:solidFill>
                  <a:schemeClr val="tx1"/>
                </a:solidFill>
                <a:latin typeface="Times New Roman" pitchFamily="18" charset="0"/>
              </a:rPr>
              <a:t>）</a:t>
            </a:r>
            <a:r>
              <a:rPr lang="zh-CN" altLang="en-US" sz="2800" dirty="0" smtClean="0"/>
              <a:t/>
            </a:r>
            <a:br>
              <a:rPr lang="zh-CN" altLang="en-US" sz="2800" dirty="0" smtClean="0"/>
            </a:br>
            <a:endParaRPr lang="zh-CN" altLang="en-GB" sz="2000" dirty="0" smtClean="0"/>
          </a:p>
        </p:txBody>
      </p:sp>
      <p:sp>
        <p:nvSpPr>
          <p:cNvPr id="2" name="矩形 1"/>
          <p:cNvSpPr/>
          <p:nvPr/>
        </p:nvSpPr>
        <p:spPr>
          <a:xfrm>
            <a:off x="2171700" y="5136001"/>
            <a:ext cx="4572000" cy="954107"/>
          </a:xfrm>
          <a:prstGeom prst="rect">
            <a:avLst/>
          </a:prstGeom>
        </p:spPr>
        <p:txBody>
          <a:bodyPr>
            <a:spAutoFit/>
          </a:bodyPr>
          <a:lstStyle/>
          <a:p>
            <a:pPr algn="ctr"/>
            <a:r>
              <a:rPr lang="zh-CN" altLang="en-US" sz="2800" dirty="0">
                <a:latin typeface="+mn-lt"/>
              </a:rPr>
              <a:t>王亮亮</a:t>
            </a:r>
            <a:r>
              <a:rPr lang="en-US" altLang="zh-CN" sz="2800" dirty="0">
                <a:latin typeface="+mn-lt"/>
              </a:rPr>
              <a:t/>
            </a:r>
            <a:br>
              <a:rPr lang="en-US" altLang="zh-CN" sz="2800" dirty="0">
                <a:latin typeface="+mn-lt"/>
              </a:rPr>
            </a:br>
            <a:r>
              <a:rPr lang="en-US" altLang="zh-CN" sz="2800" dirty="0">
                <a:latin typeface="+mn-lt"/>
              </a:rPr>
              <a:t>llwang@shiep.edu.cn</a:t>
            </a:r>
            <a:endParaRPr lang="zh-CN" altLang="en-US" sz="2800" dirty="0">
              <a:latin typeface="+mn-lt"/>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7" name="Text Box 4"/>
          <p:cNvSpPr txBox="1">
            <a:spLocks noChangeArrowheads="1"/>
          </p:cNvSpPr>
          <p:nvPr/>
        </p:nvSpPr>
        <p:spPr bwMode="auto">
          <a:xfrm>
            <a:off x="1071562" y="317562"/>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400" dirty="0"/>
              <a:t>数字签名机制</a:t>
            </a:r>
          </a:p>
        </p:txBody>
      </p:sp>
      <p:sp>
        <p:nvSpPr>
          <p:cNvPr id="16388" name="Text Box 4"/>
          <p:cNvSpPr txBox="1">
            <a:spLocks noChangeArrowheads="1"/>
          </p:cNvSpPr>
          <p:nvPr/>
        </p:nvSpPr>
        <p:spPr bwMode="auto">
          <a:xfrm>
            <a:off x="114300" y="1230313"/>
            <a:ext cx="8864600" cy="506412"/>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buClr>
                <a:schemeClr val="accent1"/>
              </a:buClr>
              <a:buSzPct val="100000"/>
              <a:buFont typeface="Wingdings" pitchFamily="2" charset="2"/>
              <a:buChar char="u"/>
            </a:pPr>
            <a:r>
              <a:rPr lang="zh-CN" altLang="zh-CN" sz="2400"/>
              <a:t>数字签名具有不可否认性、不可伪造的优点。</a:t>
            </a:r>
            <a:endParaRPr lang="en-US" altLang="zh-CN" sz="2400"/>
          </a:p>
        </p:txBody>
      </p:sp>
      <p:sp>
        <p:nvSpPr>
          <p:cNvPr id="16389" name="Text Box 14"/>
          <p:cNvSpPr txBox="1">
            <a:spLocks noChangeArrowheads="1"/>
          </p:cNvSpPr>
          <p:nvPr/>
        </p:nvSpPr>
        <p:spPr bwMode="auto">
          <a:xfrm>
            <a:off x="2405063" y="5480050"/>
            <a:ext cx="4543425"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r>
              <a:rPr lang="zh-CN" altLang="zh-CN" sz="1800" b="1"/>
              <a:t>图3-5 使用数字签名机制实现消息鉴别</a:t>
            </a:r>
            <a:endParaRPr lang="zh-CN" altLang="zh-CN" sz="1800"/>
          </a:p>
        </p:txBody>
      </p:sp>
      <p:pic>
        <p:nvPicPr>
          <p:cNvPr id="16390" name="Picture 2" descr="C:\Documents and Settings\Administrator\桌面\未命名.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2413" y="2193925"/>
            <a:ext cx="6669087" cy="300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9881804"/>
      </p:ext>
    </p:extLst>
  </p:cSld>
  <p:clrMapOvr>
    <a:masterClrMapping/>
  </p:clrMapOvr>
  <p:transition>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744621" y="222250"/>
            <a:ext cx="8213725" cy="609600"/>
          </a:xfrm>
        </p:spPr>
        <p:txBody>
          <a:bodyPr/>
          <a:lstStyle/>
          <a:p>
            <a:r>
              <a:rPr lang="zh-CN" altLang="en-US" sz="4000" dirty="0" smtClean="0"/>
              <a:t>数字签名机制的鉴别过程</a:t>
            </a:r>
          </a:p>
        </p:txBody>
      </p:sp>
      <p:sp>
        <p:nvSpPr>
          <p:cNvPr id="17411" name="Rectangle 3"/>
          <p:cNvSpPr>
            <a:spLocks noGrp="1" noChangeArrowheads="1"/>
          </p:cNvSpPr>
          <p:nvPr>
            <p:ph type="body" idx="1"/>
          </p:nvPr>
        </p:nvSpPr>
        <p:spPr>
          <a:xfrm>
            <a:off x="342900" y="1181100"/>
            <a:ext cx="8301038" cy="4525963"/>
          </a:xfrm>
        </p:spPr>
        <p:txBody>
          <a:bodyPr/>
          <a:lstStyle/>
          <a:p>
            <a:pPr>
              <a:lnSpc>
                <a:spcPts val="3300"/>
              </a:lnSpc>
            </a:pPr>
            <a:r>
              <a:rPr lang="zh-CN" altLang="en-US" smtClean="0"/>
              <a:t>    </a:t>
            </a:r>
          </a:p>
          <a:p>
            <a:pPr>
              <a:lnSpc>
                <a:spcPts val="3300"/>
              </a:lnSpc>
            </a:pPr>
            <a:r>
              <a:rPr lang="zh-CN" altLang="en-US" smtClean="0"/>
              <a:t>      </a:t>
            </a:r>
            <a:r>
              <a:rPr lang="zh-CN" altLang="en-US" sz="2400" smtClean="0"/>
              <a:t>发送方先利用公开的</a:t>
            </a:r>
            <a:r>
              <a:rPr lang="en-US" altLang="zh-CN" sz="2400" smtClean="0">
                <a:latin typeface="Times New Roman" pitchFamily="18" charset="0"/>
              </a:rPr>
              <a:t>Hash</a:t>
            </a:r>
            <a:r>
              <a:rPr lang="zh-CN" altLang="en-US" sz="2400" smtClean="0"/>
              <a:t>函数对消息</a:t>
            </a:r>
            <a:r>
              <a:rPr lang="en-US" altLang="zh-CN" sz="2400" i="1" smtClean="0">
                <a:latin typeface="Times New Roman" pitchFamily="18" charset="0"/>
              </a:rPr>
              <a:t>M</a:t>
            </a:r>
            <a:r>
              <a:rPr lang="zh-CN" altLang="en-US" sz="2400" smtClean="0"/>
              <a:t>进行变换</a:t>
            </a:r>
            <a:r>
              <a:rPr lang="en-US" altLang="zh-CN" sz="2400" smtClean="0"/>
              <a:t>,</a:t>
            </a:r>
            <a:r>
              <a:rPr lang="zh-CN" altLang="en-US" sz="2400" smtClean="0"/>
              <a:t>得到消息摘要；然后利用自己的私钥对消息摘要进行签名形成数字签名</a:t>
            </a:r>
            <a:r>
              <a:rPr lang="en-US" altLang="zh-CN" sz="2400" smtClean="0">
                <a:latin typeface="Times New Roman" pitchFamily="18" charset="0"/>
              </a:rPr>
              <a:t>Sig(H(M))</a:t>
            </a:r>
            <a:r>
              <a:rPr lang="zh-CN" altLang="en-US" sz="2400" smtClean="0"/>
              <a:t>； 而后将签名附加在消息后发出。</a:t>
            </a:r>
          </a:p>
          <a:p>
            <a:pPr>
              <a:lnSpc>
                <a:spcPts val="3300"/>
              </a:lnSpc>
            </a:pPr>
            <a:endParaRPr lang="zh-CN" altLang="en-US" sz="2400" smtClean="0"/>
          </a:p>
          <a:p>
            <a:pPr>
              <a:lnSpc>
                <a:spcPts val="3300"/>
              </a:lnSpc>
            </a:pPr>
            <a:r>
              <a:rPr lang="zh-CN" altLang="en-US" sz="2400" smtClean="0"/>
              <a:t>     接收方收到消息后</a:t>
            </a:r>
            <a:r>
              <a:rPr lang="en-US" altLang="zh-CN" sz="2400" smtClean="0"/>
              <a:t>,</a:t>
            </a:r>
            <a:r>
              <a:rPr lang="zh-CN" altLang="en-US" sz="2400" smtClean="0"/>
              <a:t>先利用公开</a:t>
            </a:r>
            <a:r>
              <a:rPr lang="en-US" altLang="zh-CN" sz="2400" smtClean="0">
                <a:latin typeface="Times New Roman" pitchFamily="18" charset="0"/>
              </a:rPr>
              <a:t>Hash</a:t>
            </a:r>
            <a:r>
              <a:rPr lang="zh-CN" altLang="en-US" sz="2400" smtClean="0"/>
              <a:t>函数对消息</a:t>
            </a:r>
            <a:r>
              <a:rPr lang="en-US" altLang="zh-CN" sz="2400" i="1" smtClean="0">
                <a:latin typeface="Times New Roman" pitchFamily="18" charset="0"/>
              </a:rPr>
              <a:t>M</a:t>
            </a:r>
            <a:r>
              <a:rPr lang="zh-CN" altLang="en-US" sz="2400" smtClean="0"/>
              <a:t>进行变换</a:t>
            </a:r>
            <a:r>
              <a:rPr lang="en-US" altLang="zh-CN" sz="2400" smtClean="0"/>
              <a:t>,</a:t>
            </a:r>
            <a:r>
              <a:rPr lang="zh-CN" altLang="en-US" sz="2400" smtClean="0"/>
              <a:t>得到消息摘要；然后利用发送方的公钥验证签名。如果验证通过</a:t>
            </a:r>
            <a:r>
              <a:rPr lang="en-US" altLang="zh-CN" sz="2400" smtClean="0"/>
              <a:t>,</a:t>
            </a:r>
            <a:r>
              <a:rPr lang="zh-CN" altLang="en-US" sz="2400" smtClean="0"/>
              <a:t>可以确定消息是可信的。</a:t>
            </a:r>
          </a:p>
        </p:txBody>
      </p:sp>
    </p:spTree>
  </p:cSld>
  <p:clrMapOvr>
    <a:masterClrMapping/>
  </p:clrMapOvr>
  <p:transition>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标题 1"/>
          <p:cNvSpPr>
            <a:spLocks noGrp="1"/>
          </p:cNvSpPr>
          <p:nvPr>
            <p:ph type="title"/>
          </p:nvPr>
        </p:nvSpPr>
        <p:spPr>
          <a:xfrm>
            <a:off x="803997" y="380422"/>
            <a:ext cx="8213725" cy="368300"/>
          </a:xfrm>
        </p:spPr>
        <p:txBody>
          <a:bodyPr/>
          <a:lstStyle/>
          <a:p>
            <a:r>
              <a:rPr lang="zh-CN" altLang="en-US" dirty="0"/>
              <a:t>消息鉴别码和签名的区别</a:t>
            </a:r>
          </a:p>
        </p:txBody>
      </p:sp>
      <p:sp>
        <p:nvSpPr>
          <p:cNvPr id="3" name="内容占位符 2"/>
          <p:cNvSpPr>
            <a:spLocks noGrp="1"/>
          </p:cNvSpPr>
          <p:nvPr>
            <p:ph idx="1"/>
          </p:nvPr>
        </p:nvSpPr>
        <p:spPr/>
        <p:txBody>
          <a:bodyPr/>
          <a:lstStyle/>
          <a:p>
            <a:pPr marL="0" indent="0">
              <a:buNone/>
            </a:pPr>
            <a:r>
              <a:rPr lang="en-US" altLang="zh-CN" dirty="0" smtClean="0"/>
              <a:t>1</a:t>
            </a:r>
            <a:r>
              <a:rPr lang="zh-CN" altLang="en-US" dirty="0" smtClean="0"/>
              <a:t>、密钥生成</a:t>
            </a:r>
            <a:endParaRPr lang="en-US" altLang="zh-CN" dirty="0" smtClean="0"/>
          </a:p>
          <a:p>
            <a:pPr marL="0" indent="0">
              <a:buNone/>
            </a:pPr>
            <a:r>
              <a:rPr lang="en-US" altLang="zh-CN" dirty="0"/>
              <a:t> </a:t>
            </a:r>
            <a:r>
              <a:rPr lang="en-US" altLang="zh-CN" dirty="0" smtClean="0"/>
              <a:t>  </a:t>
            </a:r>
            <a:r>
              <a:rPr lang="zh-CN" altLang="en-US" dirty="0" smtClean="0"/>
              <a:t>签名：验证公钥可以公开，被任何人使用。</a:t>
            </a:r>
            <a:endParaRPr lang="en-US" altLang="zh-CN" dirty="0" smtClean="0"/>
          </a:p>
          <a:p>
            <a:pPr marL="0" indent="0">
              <a:buNone/>
            </a:pPr>
            <a:r>
              <a:rPr lang="en-US" altLang="zh-CN" dirty="0"/>
              <a:t> </a:t>
            </a:r>
            <a:r>
              <a:rPr lang="en-US" altLang="zh-CN" dirty="0" smtClean="0"/>
              <a:t>  </a:t>
            </a:r>
            <a:r>
              <a:rPr lang="zh-CN" altLang="en-US" dirty="0" smtClean="0"/>
              <a:t>消息鉴别码：验证私钥不能公开，若需多人验证，需两两之间都形成私钥。</a:t>
            </a:r>
            <a:endParaRPr lang="en-US" altLang="zh-CN" dirty="0" smtClean="0"/>
          </a:p>
          <a:p>
            <a:pPr marL="0" indent="0">
              <a:buNone/>
            </a:pPr>
            <a:r>
              <a:rPr lang="en-US" altLang="zh-CN" dirty="0" smtClean="0"/>
              <a:t>2</a:t>
            </a:r>
            <a:r>
              <a:rPr lang="zh-CN" altLang="en-US" dirty="0" smtClean="0"/>
              <a:t>、不可否认</a:t>
            </a:r>
            <a:endParaRPr lang="en-US" altLang="zh-CN" dirty="0" smtClean="0"/>
          </a:p>
          <a:p>
            <a:pPr marL="0" indent="0">
              <a:buNone/>
            </a:pPr>
            <a:r>
              <a:rPr lang="en-US" altLang="zh-CN" dirty="0"/>
              <a:t> </a:t>
            </a:r>
            <a:r>
              <a:rPr lang="en-US" altLang="zh-CN" dirty="0" smtClean="0"/>
              <a:t>  </a:t>
            </a:r>
            <a:r>
              <a:rPr lang="zh-CN" altLang="en-US" dirty="0" smtClean="0"/>
              <a:t>签名：只要签过，就不可能否认。</a:t>
            </a:r>
            <a:endParaRPr lang="en-US" altLang="zh-CN" dirty="0" smtClean="0"/>
          </a:p>
          <a:p>
            <a:pPr marL="0" indent="0">
              <a:buNone/>
            </a:pPr>
            <a:r>
              <a:rPr lang="en-US" altLang="zh-CN" dirty="0"/>
              <a:t> </a:t>
            </a:r>
            <a:r>
              <a:rPr lang="en-US" altLang="zh-CN" dirty="0" smtClean="0"/>
              <a:t>  </a:t>
            </a:r>
            <a:r>
              <a:rPr lang="zh-CN" altLang="en-US" dirty="0" smtClean="0"/>
              <a:t>消息验证码：做不到不可否认，因为发送方和接收方都知道密钥。</a:t>
            </a:r>
            <a:endParaRPr lang="zh-CN" altLang="en-US" dirty="0"/>
          </a:p>
        </p:txBody>
      </p:sp>
    </p:spTree>
    <p:extLst>
      <p:ext uri="{BB962C8B-B14F-4D97-AF65-F5344CB8AC3E}">
        <p14:creationId xmlns:p14="http://schemas.microsoft.com/office/powerpoint/2010/main" val="146538013"/>
      </p:ext>
    </p:extLst>
  </p:cSld>
  <p:clrMapOvr>
    <a:masterClrMapping/>
  </p:clrMapOvr>
  <p:transition>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5" name="Text Box 4"/>
          <p:cNvSpPr txBox="1">
            <a:spLocks noChangeArrowheads="1"/>
          </p:cNvSpPr>
          <p:nvPr/>
        </p:nvSpPr>
        <p:spPr bwMode="auto">
          <a:xfrm>
            <a:off x="968375" y="314490"/>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000" dirty="0"/>
              <a:t>无条件安全</a:t>
            </a:r>
            <a:r>
              <a:rPr lang="zh-CN" altLang="zh-CN" sz="4000" dirty="0"/>
              <a:t>鉴别码</a:t>
            </a:r>
            <a:endParaRPr lang="zh-CN" altLang="en-US" sz="4000" dirty="0"/>
          </a:p>
        </p:txBody>
      </p:sp>
      <p:sp>
        <p:nvSpPr>
          <p:cNvPr id="18436" name="Text Box 4"/>
          <p:cNvSpPr txBox="1">
            <a:spLocks noChangeArrowheads="1"/>
          </p:cNvSpPr>
          <p:nvPr/>
        </p:nvSpPr>
        <p:spPr bwMode="auto">
          <a:xfrm>
            <a:off x="141288" y="1563688"/>
            <a:ext cx="8864600" cy="3632406"/>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buClr>
                <a:schemeClr val="accent1"/>
              </a:buClr>
              <a:buSzPct val="100000"/>
              <a:buFont typeface="Wingdings" pitchFamily="2" charset="2"/>
              <a:buChar char="u"/>
            </a:pPr>
            <a:r>
              <a:rPr lang="zh-CN" altLang="en-US" sz="2400" dirty="0"/>
              <a:t>    </a:t>
            </a:r>
            <a:r>
              <a:rPr lang="zh-CN" altLang="zh-CN" sz="2400" dirty="0"/>
              <a:t>严格的说，无条件安全鉴别码的编码思想来自于</a:t>
            </a:r>
            <a:r>
              <a:rPr lang="zh-CN" altLang="zh-CN" sz="2400" b="1" dirty="0"/>
              <a:t>纠错码</a:t>
            </a:r>
            <a:r>
              <a:rPr lang="zh-CN" altLang="zh-CN" sz="2400" dirty="0"/>
              <a:t>。</a:t>
            </a:r>
            <a:endParaRPr lang="en-US" altLang="zh-CN" sz="2400" dirty="0"/>
          </a:p>
          <a:p>
            <a:pPr>
              <a:lnSpc>
                <a:spcPts val="3600"/>
              </a:lnSpc>
              <a:spcAft>
                <a:spcPts val="1200"/>
              </a:spcAft>
              <a:buClr>
                <a:schemeClr val="accent1"/>
              </a:buClr>
              <a:buSzPct val="100000"/>
              <a:buFont typeface="Wingdings" pitchFamily="2" charset="2"/>
              <a:buChar char="u"/>
            </a:pPr>
            <a:r>
              <a:rPr lang="zh-CN" altLang="en-US" sz="2400" dirty="0"/>
              <a:t>    </a:t>
            </a:r>
            <a:r>
              <a:rPr lang="zh-CN" altLang="zh-CN" sz="2400" dirty="0" smtClean="0"/>
              <a:t>本</a:t>
            </a:r>
            <a:r>
              <a:rPr lang="zh-CN" altLang="zh-CN" sz="2400" dirty="0"/>
              <a:t>节介绍的鉴别码是与计算无关，不基于任何假设，考虑</a:t>
            </a:r>
            <a:r>
              <a:rPr lang="zh-CN" altLang="zh-CN" sz="2400" b="1" dirty="0">
                <a:solidFill>
                  <a:srgbClr val="FF0000"/>
                </a:solidFill>
              </a:rPr>
              <a:t>概率意义下的安全性</a:t>
            </a:r>
            <a:r>
              <a:rPr lang="zh-CN" altLang="zh-CN" sz="2400" dirty="0"/>
              <a:t>。因此称为无条件安全鉴别码。即使攻击者拥有无限的计算能力，他也无法百分之百做到假冒和篡改。</a:t>
            </a:r>
            <a:endParaRPr lang="en-US" altLang="zh-CN" sz="2400" dirty="0"/>
          </a:p>
          <a:p>
            <a:pPr>
              <a:lnSpc>
                <a:spcPts val="3600"/>
              </a:lnSpc>
              <a:spcAft>
                <a:spcPts val="1200"/>
              </a:spcAft>
              <a:buClr>
                <a:schemeClr val="accent1"/>
              </a:buClr>
              <a:buSzPct val="100000"/>
              <a:buFont typeface="Wingdings" pitchFamily="2" charset="2"/>
              <a:buChar char="u"/>
            </a:pPr>
            <a:r>
              <a:rPr lang="zh-CN" altLang="en-US" sz="2400" dirty="0"/>
              <a:t>    </a:t>
            </a:r>
            <a:r>
              <a:rPr lang="zh-CN" altLang="en-US" sz="2400" dirty="0" smtClean="0"/>
              <a:t>在</a:t>
            </a:r>
            <a:r>
              <a:rPr lang="zh-CN" altLang="en-US" sz="2400" dirty="0"/>
              <a:t>无条件安全鉴别码方案中，收发双方制定编码方案后，秘密约定一个编码规则。对于攻击者来说，即使他知道通信双方使用的编码方案，也无法做到百分之百攻击成功。</a:t>
            </a:r>
            <a:endParaRPr lang="en-US" altLang="zh-CN" sz="2400" dirty="0"/>
          </a:p>
        </p:txBody>
      </p:sp>
    </p:spTree>
  </p:cSld>
  <p:clrMapOvr>
    <a:masterClrMapping/>
  </p:clrMapOvr>
  <p:transition>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58" name="Rectangle 166"/>
          <p:cNvSpPr>
            <a:spLocks noGrp="1" noChangeArrowheads="1"/>
          </p:cNvSpPr>
          <p:nvPr>
            <p:ph type="title"/>
          </p:nvPr>
        </p:nvSpPr>
        <p:spPr>
          <a:xfrm>
            <a:off x="708994" y="184975"/>
            <a:ext cx="8213725" cy="635000"/>
          </a:xfrm>
        </p:spPr>
        <p:txBody>
          <a:bodyPr/>
          <a:lstStyle/>
          <a:p>
            <a:r>
              <a:rPr lang="zh-CN" altLang="en-US" sz="4000" dirty="0" smtClean="0"/>
              <a:t>无条件安全鉴别码的编码方案</a:t>
            </a:r>
          </a:p>
        </p:txBody>
      </p:sp>
      <p:sp>
        <p:nvSpPr>
          <p:cNvPr id="19459" name="Rectangle 3"/>
          <p:cNvSpPr>
            <a:spLocks noGrp="1" noChangeArrowheads="1"/>
          </p:cNvSpPr>
          <p:nvPr>
            <p:ph type="body" sz="half" idx="1"/>
          </p:nvPr>
        </p:nvSpPr>
        <p:spPr>
          <a:xfrm>
            <a:off x="330200" y="1193800"/>
            <a:ext cx="5006975" cy="4741863"/>
          </a:xfrm>
        </p:spPr>
        <p:txBody>
          <a:bodyPr/>
          <a:lstStyle/>
          <a:p>
            <a:pPr>
              <a:lnSpc>
                <a:spcPct val="100000"/>
              </a:lnSpc>
              <a:spcAft>
                <a:spcPct val="0"/>
              </a:spcAft>
              <a:buFont typeface="Futura Md BT" pitchFamily="34" charset="0"/>
              <a:buNone/>
            </a:pPr>
            <a:r>
              <a:rPr lang="zh-CN" altLang="en-US" sz="2000" dirty="0" smtClean="0">
                <a:latin typeface="Times New Roman" pitchFamily="18" charset="0"/>
              </a:rPr>
              <a:t>           </a:t>
            </a:r>
            <a:r>
              <a:rPr lang="zh-CN" altLang="en-US" sz="2400" dirty="0" smtClean="0"/>
              <a:t>设原始的消息集为｛</a:t>
            </a:r>
            <a:r>
              <a:rPr lang="en-US" altLang="zh-CN" sz="2400" dirty="0" smtClean="0">
                <a:latin typeface="Times New Roman" pitchFamily="18" charset="0"/>
              </a:rPr>
              <a:t>0,1</a:t>
            </a:r>
            <a:r>
              <a:rPr lang="zh-CN" altLang="en-US" sz="2400" dirty="0" smtClean="0">
                <a:latin typeface="Times New Roman" pitchFamily="18" charset="0"/>
              </a:rPr>
              <a:t>｝，</a:t>
            </a:r>
            <a:r>
              <a:rPr lang="zh-CN" altLang="en-US" sz="2400" dirty="0" smtClean="0"/>
              <a:t>所有可能的信息序列有四种</a:t>
            </a:r>
            <a:r>
              <a:rPr lang="en-US" altLang="zh-CN" sz="2400" dirty="0" smtClean="0"/>
              <a:t>,</a:t>
            </a:r>
            <a:r>
              <a:rPr lang="zh-CN" altLang="en-US" sz="2400" dirty="0" smtClean="0"/>
              <a:t>分别为</a:t>
            </a:r>
            <a:r>
              <a:rPr lang="en-US" altLang="zh-CN" sz="2400" dirty="0" smtClean="0">
                <a:latin typeface="Times New Roman" pitchFamily="18" charset="0"/>
              </a:rPr>
              <a:t>00</a:t>
            </a:r>
            <a:r>
              <a:rPr lang="zh-CN" altLang="en-US" sz="2400" dirty="0" smtClean="0">
                <a:latin typeface="Times New Roman" pitchFamily="18" charset="0"/>
              </a:rPr>
              <a:t>、</a:t>
            </a:r>
            <a:r>
              <a:rPr lang="en-US" altLang="zh-CN" sz="2400" dirty="0" smtClean="0">
                <a:latin typeface="Times New Roman" pitchFamily="18" charset="0"/>
              </a:rPr>
              <a:t>01</a:t>
            </a:r>
            <a:r>
              <a:rPr lang="zh-CN" altLang="en-US" sz="2400" dirty="0" smtClean="0">
                <a:latin typeface="Times New Roman" pitchFamily="18" charset="0"/>
              </a:rPr>
              <a:t>、</a:t>
            </a:r>
            <a:r>
              <a:rPr lang="en-US" altLang="zh-CN" sz="2400" dirty="0" smtClean="0">
                <a:latin typeface="Times New Roman" pitchFamily="18" charset="0"/>
              </a:rPr>
              <a:t>10</a:t>
            </a:r>
            <a:r>
              <a:rPr lang="zh-CN" altLang="en-US" sz="2400" dirty="0" smtClean="0">
                <a:latin typeface="Times New Roman" pitchFamily="18" charset="0"/>
              </a:rPr>
              <a:t>、</a:t>
            </a:r>
            <a:r>
              <a:rPr lang="en-US" altLang="zh-CN" sz="2400" dirty="0" smtClean="0">
                <a:latin typeface="Times New Roman" pitchFamily="18" charset="0"/>
              </a:rPr>
              <a:t>11</a:t>
            </a:r>
            <a:r>
              <a:rPr lang="zh-CN" altLang="en-US" sz="2400" dirty="0" smtClean="0"/>
              <a:t>（</a:t>
            </a:r>
            <a:r>
              <a:rPr lang="zh-CN" altLang="en-US" sz="2400" b="1" dirty="0" smtClean="0">
                <a:solidFill>
                  <a:schemeClr val="tx1"/>
                </a:solidFill>
              </a:rPr>
              <a:t>每个信息序列的</a:t>
            </a:r>
            <a:r>
              <a:rPr lang="zh-CN" altLang="en-US" sz="2400" b="1" dirty="0" smtClean="0">
                <a:solidFill>
                  <a:srgbClr val="FF0000"/>
                </a:solidFill>
              </a:rPr>
              <a:t>第一位</a:t>
            </a:r>
            <a:r>
              <a:rPr lang="zh-CN" altLang="en-US" sz="2400" b="1" dirty="0" smtClean="0">
                <a:solidFill>
                  <a:schemeClr val="tx1"/>
                </a:solidFill>
              </a:rPr>
              <a:t>代表消息</a:t>
            </a:r>
            <a:r>
              <a:rPr lang="zh-CN" altLang="en-US" sz="2400" dirty="0" smtClean="0"/>
              <a:t>）</a:t>
            </a:r>
            <a:r>
              <a:rPr lang="en-US" altLang="zh-CN" sz="2400" dirty="0" smtClean="0"/>
              <a:t>,</a:t>
            </a:r>
            <a:r>
              <a:rPr lang="zh-CN" altLang="en-US" sz="2400" dirty="0" smtClean="0"/>
              <a:t>四个不同编码规则为</a:t>
            </a:r>
            <a:r>
              <a:rPr lang="en-US" altLang="zh-CN" sz="2400" dirty="0" smtClean="0">
                <a:latin typeface="Times New Roman" pitchFamily="18" charset="0"/>
              </a:rPr>
              <a:t>R0, R1, R2, R 3</a:t>
            </a:r>
            <a:r>
              <a:rPr lang="zh-CN" altLang="en-US" sz="2400" dirty="0" smtClean="0"/>
              <a:t>。编码方案如下：</a:t>
            </a:r>
          </a:p>
          <a:p>
            <a:pPr>
              <a:lnSpc>
                <a:spcPct val="100000"/>
              </a:lnSpc>
            </a:pPr>
            <a:r>
              <a:rPr lang="zh-CN" altLang="en-US" sz="2400" dirty="0" smtClean="0"/>
              <a:t>  </a:t>
            </a:r>
            <a:r>
              <a:rPr lang="zh-CN" altLang="en-US" sz="2400" dirty="0" smtClean="0"/>
              <a:t>其中</a:t>
            </a:r>
            <a:r>
              <a:rPr lang="zh-CN" altLang="en-US" sz="2400" dirty="0" smtClean="0"/>
              <a:t>，在某一编码规则中，</a:t>
            </a:r>
            <a:r>
              <a:rPr lang="zh-CN" altLang="en-US" sz="2400" b="1" dirty="0" smtClean="0"/>
              <a:t>空白处对应的信息序列，表示该信息序列在该编码规则下不存在</a:t>
            </a:r>
            <a:r>
              <a:rPr lang="zh-CN" altLang="en-US" sz="2400" dirty="0" smtClean="0"/>
              <a:t>，即当双方约定使用该编码规则后，该信息序列不是原发方用于发送的序列。例如当使用编码规则</a:t>
            </a:r>
            <a:r>
              <a:rPr lang="en-US" altLang="zh-CN" sz="2400" dirty="0" smtClean="0">
                <a:latin typeface="Times New Roman" pitchFamily="18" charset="0"/>
              </a:rPr>
              <a:t>R1</a:t>
            </a:r>
            <a:r>
              <a:rPr lang="zh-CN" altLang="en-US" sz="2400" dirty="0" smtClean="0"/>
              <a:t>时，收方只有收到信息序列</a:t>
            </a:r>
            <a:r>
              <a:rPr lang="en-US" altLang="zh-CN" sz="2400" dirty="0" smtClean="0">
                <a:latin typeface="Times New Roman" pitchFamily="18" charset="0"/>
              </a:rPr>
              <a:t>00</a:t>
            </a:r>
            <a:r>
              <a:rPr lang="zh-CN" altLang="en-US" sz="2400" dirty="0" smtClean="0"/>
              <a:t>或</a:t>
            </a:r>
            <a:r>
              <a:rPr lang="en-US" altLang="zh-CN" sz="2400" dirty="0" smtClean="0">
                <a:latin typeface="Times New Roman" pitchFamily="18" charset="0"/>
              </a:rPr>
              <a:t>11</a:t>
            </a:r>
            <a:r>
              <a:rPr lang="zh-CN" altLang="en-US" sz="2400" dirty="0" smtClean="0"/>
              <a:t>，才认为该信息序列是由原发方发出的。</a:t>
            </a:r>
          </a:p>
          <a:p>
            <a:pPr>
              <a:lnSpc>
                <a:spcPct val="105000"/>
              </a:lnSpc>
              <a:spcAft>
                <a:spcPct val="0"/>
              </a:spcAft>
              <a:buFont typeface="Futura Md BT" pitchFamily="34" charset="0"/>
              <a:buNone/>
            </a:pPr>
            <a:endParaRPr lang="zh-CN" altLang="en-US" sz="2400" dirty="0" smtClean="0">
              <a:latin typeface="Times New Roman" pitchFamily="18" charset="0"/>
              <a:ea typeface="宋体" pitchFamily="2" charset="-122"/>
            </a:endParaRPr>
          </a:p>
          <a:p>
            <a:pPr>
              <a:lnSpc>
                <a:spcPct val="120000"/>
              </a:lnSpc>
            </a:pPr>
            <a:endParaRPr lang="zh-CN" altLang="en-US" sz="2000" dirty="0" smtClean="0"/>
          </a:p>
        </p:txBody>
      </p:sp>
      <p:graphicFrame>
        <p:nvGraphicFramePr>
          <p:cNvPr id="71854" name="Group 174"/>
          <p:cNvGraphicFramePr>
            <a:graphicFrameLocks noGrp="1"/>
          </p:cNvGraphicFramePr>
          <p:nvPr>
            <p:ph sz="half" idx="2"/>
          </p:nvPr>
        </p:nvGraphicFramePr>
        <p:xfrm>
          <a:off x="5514975" y="1879600"/>
          <a:ext cx="3243263" cy="2687639"/>
        </p:xfrm>
        <a:graphic>
          <a:graphicData uri="http://schemas.openxmlformats.org/drawingml/2006/table">
            <a:tbl>
              <a:tblPr/>
              <a:tblGrid>
                <a:gridCol w="649288"/>
                <a:gridCol w="647700"/>
                <a:gridCol w="649287"/>
                <a:gridCol w="647700"/>
                <a:gridCol w="649288"/>
              </a:tblGrid>
              <a:tr h="473075">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tabLst>
                          <a:tab pos="3946525" algn="l"/>
                        </a:tabLst>
                      </a:pPr>
                      <a:endParaRPr kumimoji="0" lang="zh-CN" altLang="en-US" sz="1600" b="0" i="0" u="none" strike="noStrike" cap="none" normalizeH="0" baseline="0" dirty="0" smtClean="0">
                        <a:ln>
                          <a:noFill/>
                        </a:ln>
                        <a:solidFill>
                          <a:srgbClr val="323232"/>
                        </a:solidFill>
                        <a:effectLst/>
                        <a:latin typeface="黑体" pitchFamily="49" charset="-122"/>
                        <a:ea typeface="黑体" pitchFamily="49" charset="-122"/>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00</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01</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10</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11</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24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0</a:t>
                      </a: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endParaRPr kumimoji="0" lang="en-US" altLang="zh-CN" sz="24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tabLst>
                          <a:tab pos="3946525" algn="l"/>
                        </a:tabLst>
                      </a:pPr>
                      <a:endParaRPr kumimoji="0" lang="zh-CN" altLang="en-US" sz="2000" b="0" i="0" u="none" strike="noStrike" cap="none" normalizeH="0" baseline="0" smtClean="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tabLst>
                          <a:tab pos="3946525" algn="l"/>
                        </a:tabLst>
                      </a:pPr>
                      <a:endParaRPr kumimoji="0" lang="zh-CN" altLang="en-US" sz="2000" b="0" i="0" u="none" strike="noStrike" cap="none" normalizeH="0" baseline="0" smtClean="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4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400" b="0" i="0" u="none" strike="noStrike" cap="none" normalizeH="0" baseline="0" dirty="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tabLst>
                          <a:tab pos="3946525" algn="l"/>
                        </a:tabLst>
                      </a:pPr>
                      <a:endParaRPr kumimoji="0" lang="zh-CN" altLang="en-US" sz="2000" b="0" i="0" u="none" strike="noStrike" cap="none" normalizeH="0" baseline="0" smtClean="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tabLst>
                          <a:tab pos="3946525" algn="l"/>
                        </a:tabLst>
                      </a:pPr>
                      <a:endParaRPr kumimoji="0" lang="zh-CN" altLang="en-US" sz="2000" b="0" i="0" u="none" strike="noStrike" cap="none" normalizeH="0" baseline="0" smtClean="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24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tabLst>
                          <a:tab pos="3946525" algn="l"/>
                        </a:tabLst>
                      </a:pPr>
                      <a:endParaRPr kumimoji="0" lang="zh-CN" altLang="en-US" sz="2000" b="0" i="0" u="none" strike="noStrike" cap="none" normalizeH="0" baseline="0" smtClean="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tabLst>
                          <a:tab pos="3946525" algn="l"/>
                        </a:tabLst>
                      </a:pPr>
                      <a:endParaRPr kumimoji="0" lang="zh-CN" altLang="en-US" sz="2000" b="0" i="0" u="none" strike="noStrike" cap="none" normalizeH="0" baseline="0" smtClean="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5540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4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R</a:t>
                      </a:r>
                      <a:r>
                        <a:rPr kumimoji="0" lang="en-US" altLang="zh-CN" sz="2400" b="0" i="0" u="none" strike="noStrike" cap="none" normalizeH="0" baseline="-3000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24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254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tabLst>
                          <a:tab pos="3946525" algn="l"/>
                        </a:tabLst>
                      </a:pPr>
                      <a:endParaRPr kumimoji="0" lang="zh-CN" altLang="en-US" sz="2000" b="0" i="0" u="none" strike="noStrike" cap="none" normalizeH="0" baseline="0" smtClean="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ts val="2400"/>
                        </a:lnSpc>
                        <a:spcBef>
                          <a:spcPct val="0"/>
                        </a:spcBef>
                        <a:spcAft>
                          <a:spcPts val="1200"/>
                        </a:spcAft>
                        <a:buClr>
                          <a:schemeClr val="accent1"/>
                        </a:buClr>
                        <a:buSzTx/>
                        <a:buFont typeface="Futura Md BT" pitchFamily="34" charset="0"/>
                        <a:buNone/>
                        <a:tabLst>
                          <a:tab pos="3946525" algn="l"/>
                        </a:tabLst>
                      </a:pPr>
                      <a:endParaRPr kumimoji="0" lang="zh-CN" altLang="en-US" sz="2000" b="0" i="0" u="none" strike="noStrike" cap="none" normalizeH="0" baseline="0" smtClean="0">
                        <a:ln>
                          <a:noFill/>
                        </a:ln>
                        <a:solidFill>
                          <a:srgbClr val="323232"/>
                        </a:solidFill>
                        <a:effectLst/>
                        <a:latin typeface="黑体" pitchFamily="49" charset="-122"/>
                        <a:ea typeface="黑体" pitchFamily="49"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3946525" algn="l"/>
                        </a:tabLst>
                      </a:pPr>
                      <a:r>
                        <a:rPr kumimoji="0" lang="en-US" altLang="zh-CN" sz="2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2000" b="0" i="0" u="none" strike="noStrike" cap="none" normalizeH="0" baseline="0" smtClean="0">
                        <a:ln>
                          <a:noFill/>
                        </a:ln>
                        <a:solidFill>
                          <a:schemeClr val="tx1"/>
                        </a:solidFill>
                        <a:effectLst/>
                        <a:latin typeface="Trebuchet MS" pitchFamily="34" charset="0"/>
                        <a:ea typeface="宋体" pitchFamily="2" charset="-122"/>
                        <a:cs typeface="Times New Roman" pitchFamily="18" charset="0"/>
                      </a:endParaRPr>
                    </a:p>
                  </a:txBody>
                  <a:tcPr horzOverflow="overflow">
                    <a:lnL w="127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cSld>
  <p:clrMapOvr>
    <a:masterClrMapping/>
  </p:clrMapOvr>
  <p:transition>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732746" y="225549"/>
            <a:ext cx="8213725" cy="558800"/>
          </a:xfrm>
        </p:spPr>
        <p:txBody>
          <a:bodyPr/>
          <a:lstStyle/>
          <a:p>
            <a:r>
              <a:rPr lang="zh-CN" altLang="en-US" sz="4000" dirty="0" smtClean="0"/>
              <a:t>无条件安全鉴别码的分析</a:t>
            </a:r>
          </a:p>
        </p:txBody>
      </p:sp>
      <p:sp>
        <p:nvSpPr>
          <p:cNvPr id="20483" name="Rectangle 3"/>
          <p:cNvSpPr>
            <a:spLocks noGrp="1" noChangeArrowheads="1"/>
          </p:cNvSpPr>
          <p:nvPr>
            <p:ph type="body" idx="1"/>
          </p:nvPr>
        </p:nvSpPr>
        <p:spPr>
          <a:xfrm>
            <a:off x="190500" y="1257300"/>
            <a:ext cx="8770938" cy="4525963"/>
          </a:xfrm>
        </p:spPr>
        <p:txBody>
          <a:bodyPr/>
          <a:lstStyle/>
          <a:p>
            <a:pPr>
              <a:lnSpc>
                <a:spcPts val="3200"/>
              </a:lnSpc>
            </a:pPr>
            <a:r>
              <a:rPr lang="zh-CN" altLang="en-US" sz="2000" dirty="0" smtClean="0"/>
              <a:t>   </a:t>
            </a:r>
            <a:r>
              <a:rPr lang="zh-CN" altLang="en-US" sz="2400" dirty="0" smtClean="0">
                <a:latin typeface="Times New Roman" pitchFamily="18" charset="0"/>
              </a:rPr>
              <a:t>考虑</a:t>
            </a:r>
            <a:r>
              <a:rPr lang="zh-CN" altLang="en-US" sz="2400" b="1" dirty="0" smtClean="0">
                <a:solidFill>
                  <a:srgbClr val="FF0000"/>
                </a:solidFill>
                <a:latin typeface="Times New Roman" pitchFamily="18" charset="0"/>
              </a:rPr>
              <a:t>假冒攻击</a:t>
            </a:r>
            <a:r>
              <a:rPr lang="zh-CN" altLang="en-US" sz="2400" dirty="0" smtClean="0">
                <a:latin typeface="Times New Roman" pitchFamily="18" charset="0"/>
              </a:rPr>
              <a:t>的情形。假如攻击者想假冒发方</a:t>
            </a:r>
            <a:r>
              <a:rPr lang="en-US" altLang="zh-CN" sz="2400" dirty="0" smtClean="0">
                <a:latin typeface="Times New Roman" pitchFamily="18" charset="0"/>
              </a:rPr>
              <a:t>A</a:t>
            </a:r>
            <a:r>
              <a:rPr lang="zh-CN" altLang="en-US" sz="2400" dirty="0" smtClean="0">
                <a:latin typeface="Times New Roman" pitchFamily="18" charset="0"/>
              </a:rPr>
              <a:t>，发送消息</a:t>
            </a:r>
            <a:r>
              <a:rPr lang="en-US" altLang="zh-CN" sz="2400" dirty="0" smtClean="0">
                <a:latin typeface="Times New Roman" pitchFamily="18" charset="0"/>
              </a:rPr>
              <a:t>0</a:t>
            </a:r>
            <a:r>
              <a:rPr lang="zh-CN" altLang="en-US" sz="2400" dirty="0" smtClean="0">
                <a:latin typeface="Times New Roman" pitchFamily="18" charset="0"/>
              </a:rPr>
              <a:t>给</a:t>
            </a:r>
            <a:r>
              <a:rPr lang="en-US" altLang="zh-CN" sz="2400" dirty="0" smtClean="0">
                <a:latin typeface="Times New Roman" pitchFamily="18" charset="0"/>
              </a:rPr>
              <a:t>B</a:t>
            </a:r>
            <a:r>
              <a:rPr lang="zh-CN" altLang="en-US" sz="2400" dirty="0" smtClean="0">
                <a:latin typeface="Times New Roman" pitchFamily="18" charset="0"/>
              </a:rPr>
              <a:t>。按照编码方案</a:t>
            </a:r>
            <a:r>
              <a:rPr lang="en-US" altLang="zh-CN" sz="2400" dirty="0" smtClean="0">
                <a:latin typeface="Times New Roman" pitchFamily="18" charset="0"/>
              </a:rPr>
              <a:t>,</a:t>
            </a:r>
            <a:r>
              <a:rPr lang="zh-CN" altLang="en-US" sz="2400" dirty="0" smtClean="0">
                <a:latin typeface="Times New Roman" pitchFamily="18" charset="0"/>
              </a:rPr>
              <a:t>他可以选择信息序列</a:t>
            </a:r>
            <a:r>
              <a:rPr lang="en-US" altLang="zh-CN" sz="2400" dirty="0" smtClean="0">
                <a:latin typeface="Times New Roman" pitchFamily="18" charset="0"/>
              </a:rPr>
              <a:t>00</a:t>
            </a:r>
            <a:r>
              <a:rPr lang="zh-CN" altLang="en-US" sz="2400" dirty="0" smtClean="0">
                <a:latin typeface="Times New Roman" pitchFamily="18" charset="0"/>
              </a:rPr>
              <a:t>或</a:t>
            </a:r>
            <a:r>
              <a:rPr lang="en-US" altLang="zh-CN" sz="2400" dirty="0" smtClean="0">
                <a:latin typeface="Times New Roman" pitchFamily="18" charset="0"/>
              </a:rPr>
              <a:t>01</a:t>
            </a:r>
            <a:r>
              <a:rPr lang="zh-CN" altLang="en-US" sz="2400" dirty="0" smtClean="0">
                <a:latin typeface="Times New Roman" pitchFamily="18" charset="0"/>
              </a:rPr>
              <a:t>来发送</a:t>
            </a:r>
            <a:r>
              <a:rPr lang="en-US" altLang="zh-CN" sz="2400" dirty="0" smtClean="0">
                <a:latin typeface="Times New Roman" pitchFamily="18" charset="0"/>
              </a:rPr>
              <a:t>,00</a:t>
            </a:r>
            <a:r>
              <a:rPr lang="zh-CN" altLang="en-US" sz="2400" dirty="0" smtClean="0">
                <a:latin typeface="Times New Roman" pitchFamily="18" charset="0"/>
              </a:rPr>
              <a:t>序列只在编码规则</a:t>
            </a:r>
            <a:r>
              <a:rPr lang="en-US" altLang="zh-CN" sz="2400" dirty="0" smtClean="0">
                <a:latin typeface="Times New Roman" pitchFamily="18" charset="0"/>
              </a:rPr>
              <a:t>R</a:t>
            </a:r>
            <a:r>
              <a:rPr lang="en-US" altLang="zh-CN" sz="2400" baseline="-25000" dirty="0" smtClean="0">
                <a:latin typeface="Times New Roman" pitchFamily="18" charset="0"/>
              </a:rPr>
              <a:t>0</a:t>
            </a:r>
            <a:r>
              <a:rPr lang="en-US" altLang="zh-CN" sz="2400" dirty="0" smtClean="0">
                <a:latin typeface="Times New Roman" pitchFamily="18" charset="0"/>
              </a:rPr>
              <a:t>, R</a:t>
            </a:r>
            <a:r>
              <a:rPr lang="en-US" altLang="zh-CN" sz="2400" baseline="-25000" dirty="0" smtClean="0">
                <a:latin typeface="Times New Roman" pitchFamily="18" charset="0"/>
              </a:rPr>
              <a:t>1</a:t>
            </a:r>
            <a:r>
              <a:rPr lang="zh-CN" altLang="en-US" sz="2400" dirty="0" smtClean="0">
                <a:latin typeface="Times New Roman" pitchFamily="18" charset="0"/>
              </a:rPr>
              <a:t>下存在</a:t>
            </a:r>
            <a:r>
              <a:rPr lang="en-US" altLang="zh-CN" sz="2400" dirty="0" smtClean="0">
                <a:latin typeface="Times New Roman" pitchFamily="18" charset="0"/>
              </a:rPr>
              <a:t>, 01</a:t>
            </a:r>
            <a:r>
              <a:rPr lang="zh-CN" altLang="en-US" sz="2400" dirty="0" smtClean="0">
                <a:latin typeface="Times New Roman" pitchFamily="18" charset="0"/>
              </a:rPr>
              <a:t>序列只在编码规则</a:t>
            </a:r>
            <a:r>
              <a:rPr lang="en-US" altLang="zh-CN" sz="2400" dirty="0" smtClean="0">
                <a:latin typeface="Times New Roman" pitchFamily="18" charset="0"/>
              </a:rPr>
              <a:t>R2, R3</a:t>
            </a:r>
            <a:r>
              <a:rPr lang="zh-CN" altLang="en-US" sz="2400" dirty="0" smtClean="0">
                <a:latin typeface="Times New Roman" pitchFamily="18" charset="0"/>
              </a:rPr>
              <a:t>下存在，由于他不知道双方约定的编码规则</a:t>
            </a:r>
            <a:r>
              <a:rPr lang="en-US" altLang="zh-CN" sz="2400" dirty="0" smtClean="0">
                <a:latin typeface="Times New Roman" pitchFamily="18" charset="0"/>
              </a:rPr>
              <a:t>, </a:t>
            </a:r>
            <a:r>
              <a:rPr lang="zh-CN" altLang="en-US" sz="2400" dirty="0" smtClean="0">
                <a:latin typeface="Times New Roman" pitchFamily="18" charset="0"/>
              </a:rPr>
              <a:t>无论他选择哪一个</a:t>
            </a:r>
            <a:r>
              <a:rPr lang="en-US" altLang="zh-CN" sz="2400" dirty="0" smtClean="0">
                <a:latin typeface="Times New Roman" pitchFamily="18" charset="0"/>
              </a:rPr>
              <a:t>,</a:t>
            </a:r>
            <a:r>
              <a:rPr lang="zh-CN" altLang="en-US" sz="2400" dirty="0" smtClean="0">
                <a:latin typeface="Times New Roman" pitchFamily="18" charset="0"/>
              </a:rPr>
              <a:t>假冒成功的概率只有</a:t>
            </a:r>
            <a:r>
              <a:rPr lang="en-US" altLang="zh-CN" sz="2400" dirty="0" smtClean="0">
                <a:latin typeface="Times New Roman" pitchFamily="18" charset="0"/>
              </a:rPr>
              <a:t>50</a:t>
            </a:r>
            <a:r>
              <a:rPr lang="zh-CN" altLang="en-US" sz="2400" dirty="0" smtClean="0">
                <a:latin typeface="Times New Roman" pitchFamily="18" charset="0"/>
              </a:rPr>
              <a:t>％。</a:t>
            </a:r>
          </a:p>
          <a:p>
            <a:pPr>
              <a:lnSpc>
                <a:spcPts val="3200"/>
              </a:lnSpc>
            </a:pPr>
            <a:r>
              <a:rPr lang="zh-CN" altLang="en-US" sz="2400" dirty="0" smtClean="0">
                <a:latin typeface="Times New Roman" pitchFamily="18" charset="0"/>
              </a:rPr>
              <a:t>     再看</a:t>
            </a:r>
            <a:r>
              <a:rPr lang="zh-CN" altLang="en-US" sz="2400" b="1" dirty="0" smtClean="0">
                <a:solidFill>
                  <a:srgbClr val="FF0000"/>
                </a:solidFill>
                <a:latin typeface="Times New Roman" pitchFamily="18" charset="0"/>
              </a:rPr>
              <a:t>篡改攻击</a:t>
            </a:r>
            <a:r>
              <a:rPr lang="zh-CN" altLang="en-US" sz="2400" dirty="0" smtClean="0">
                <a:latin typeface="Times New Roman" pitchFamily="18" charset="0"/>
              </a:rPr>
              <a:t>的情形。当双方约定的编码规则为</a:t>
            </a:r>
            <a:r>
              <a:rPr lang="en-US" altLang="zh-CN" sz="2400" dirty="0" smtClean="0">
                <a:latin typeface="Times New Roman" pitchFamily="18" charset="0"/>
              </a:rPr>
              <a:t>R</a:t>
            </a:r>
            <a:r>
              <a:rPr lang="en-US" altLang="zh-CN" sz="2400" baseline="-25000" dirty="0" smtClean="0">
                <a:latin typeface="Times New Roman" pitchFamily="18" charset="0"/>
              </a:rPr>
              <a:t>0</a:t>
            </a:r>
            <a:r>
              <a:rPr lang="zh-CN" altLang="en-US" sz="2400" dirty="0" smtClean="0">
                <a:latin typeface="Times New Roman" pitchFamily="18" charset="0"/>
              </a:rPr>
              <a:t>时</a:t>
            </a:r>
            <a:r>
              <a:rPr lang="en-US" altLang="zh-CN" sz="2400" dirty="0" smtClean="0">
                <a:latin typeface="Times New Roman" pitchFamily="18" charset="0"/>
              </a:rPr>
              <a:t>, A</a:t>
            </a:r>
            <a:r>
              <a:rPr lang="zh-CN" altLang="en-US" sz="2400" dirty="0" smtClean="0">
                <a:latin typeface="Times New Roman" pitchFamily="18" charset="0"/>
              </a:rPr>
              <a:t>想发消息</a:t>
            </a:r>
            <a:r>
              <a:rPr lang="en-US" altLang="zh-CN" sz="2400" dirty="0" smtClean="0">
                <a:latin typeface="Times New Roman" pitchFamily="18" charset="0"/>
              </a:rPr>
              <a:t>1</a:t>
            </a:r>
            <a:r>
              <a:rPr lang="zh-CN" altLang="en-US" sz="2400" dirty="0" smtClean="0">
                <a:latin typeface="Times New Roman" pitchFamily="18" charset="0"/>
              </a:rPr>
              <a:t>给</a:t>
            </a:r>
            <a:r>
              <a:rPr lang="en-US" altLang="zh-CN" sz="2400" dirty="0" smtClean="0">
                <a:latin typeface="Times New Roman" pitchFamily="18" charset="0"/>
              </a:rPr>
              <a:t>B,</a:t>
            </a:r>
            <a:r>
              <a:rPr lang="zh-CN" altLang="en-US" sz="2400" dirty="0" smtClean="0">
                <a:latin typeface="Times New Roman" pitchFamily="18" charset="0"/>
              </a:rPr>
              <a:t>用于发送的消息序列为</a:t>
            </a:r>
            <a:r>
              <a:rPr lang="en-US" altLang="zh-CN" sz="2400" dirty="0" smtClean="0">
                <a:latin typeface="Times New Roman" pitchFamily="18" charset="0"/>
              </a:rPr>
              <a:t>10</a:t>
            </a:r>
            <a:r>
              <a:rPr lang="zh-CN" altLang="en-US" sz="2400" dirty="0" smtClean="0">
                <a:latin typeface="Times New Roman" pitchFamily="18" charset="0"/>
              </a:rPr>
              <a:t>；攻击者从</a:t>
            </a:r>
            <a:r>
              <a:rPr lang="en-US" altLang="zh-CN" sz="2400" dirty="0" smtClean="0">
                <a:latin typeface="Times New Roman" pitchFamily="18" charset="0"/>
              </a:rPr>
              <a:t>10</a:t>
            </a:r>
            <a:r>
              <a:rPr lang="zh-CN" altLang="en-US" sz="2400" dirty="0" smtClean="0">
                <a:latin typeface="Times New Roman" pitchFamily="18" charset="0"/>
              </a:rPr>
              <a:t>序列可以判断出</a:t>
            </a:r>
            <a:r>
              <a:rPr lang="en-US" altLang="zh-CN" sz="2400" dirty="0" smtClean="0">
                <a:latin typeface="Times New Roman" pitchFamily="18" charset="0"/>
              </a:rPr>
              <a:t>A</a:t>
            </a:r>
            <a:r>
              <a:rPr lang="zh-CN" altLang="en-US" sz="2400" dirty="0" smtClean="0">
                <a:latin typeface="Times New Roman" pitchFamily="18" charset="0"/>
              </a:rPr>
              <a:t>和</a:t>
            </a:r>
            <a:r>
              <a:rPr lang="en-US" altLang="zh-CN" sz="2400" dirty="0" smtClean="0">
                <a:latin typeface="Times New Roman" pitchFamily="18" charset="0"/>
              </a:rPr>
              <a:t>B</a:t>
            </a:r>
            <a:r>
              <a:rPr lang="zh-CN" altLang="en-US" sz="2400" dirty="0" smtClean="0">
                <a:latin typeface="Times New Roman" pitchFamily="18" charset="0"/>
              </a:rPr>
              <a:t>约定的编码规则为</a:t>
            </a:r>
            <a:r>
              <a:rPr lang="en-US" altLang="zh-CN" sz="2400" dirty="0" smtClean="0">
                <a:latin typeface="Times New Roman" pitchFamily="18" charset="0"/>
              </a:rPr>
              <a:t>R</a:t>
            </a:r>
            <a:r>
              <a:rPr lang="en-US" altLang="zh-CN" sz="2400" baseline="-25000" dirty="0" smtClean="0">
                <a:latin typeface="Times New Roman" pitchFamily="18" charset="0"/>
              </a:rPr>
              <a:t>0</a:t>
            </a:r>
            <a:r>
              <a:rPr lang="zh-CN" altLang="en-US" sz="2400" dirty="0" smtClean="0">
                <a:latin typeface="Times New Roman" pitchFamily="18" charset="0"/>
              </a:rPr>
              <a:t>或</a:t>
            </a:r>
            <a:r>
              <a:rPr lang="en-US" altLang="zh-CN" sz="2400" dirty="0" smtClean="0">
                <a:latin typeface="Times New Roman" pitchFamily="18" charset="0"/>
              </a:rPr>
              <a:t>R</a:t>
            </a:r>
            <a:r>
              <a:rPr lang="en-US" altLang="zh-CN" sz="2400" baseline="-25000" dirty="0" smtClean="0">
                <a:latin typeface="Times New Roman" pitchFamily="18" charset="0"/>
              </a:rPr>
              <a:t>2</a:t>
            </a:r>
            <a:r>
              <a:rPr lang="en-US" altLang="zh-CN" sz="2400" dirty="0" smtClean="0">
                <a:latin typeface="Times New Roman" pitchFamily="18" charset="0"/>
              </a:rPr>
              <a:t>,</a:t>
            </a:r>
            <a:r>
              <a:rPr lang="zh-CN" altLang="en-US" sz="2400" dirty="0" smtClean="0">
                <a:latin typeface="Times New Roman" pitchFamily="18" charset="0"/>
              </a:rPr>
              <a:t>他对原始消息进行篡改，将消息</a:t>
            </a:r>
            <a:r>
              <a:rPr lang="en-US" altLang="zh-CN" sz="2400" dirty="0" smtClean="0">
                <a:latin typeface="Times New Roman" pitchFamily="18" charset="0"/>
              </a:rPr>
              <a:t>1</a:t>
            </a:r>
            <a:r>
              <a:rPr lang="zh-CN" altLang="en-US" sz="2400" dirty="0" smtClean="0">
                <a:latin typeface="Times New Roman" pitchFamily="18" charset="0"/>
              </a:rPr>
              <a:t>改为消息</a:t>
            </a:r>
            <a:r>
              <a:rPr lang="en-US" altLang="zh-CN" sz="2400" dirty="0" smtClean="0">
                <a:latin typeface="Times New Roman" pitchFamily="18" charset="0"/>
              </a:rPr>
              <a:t>0</a:t>
            </a:r>
            <a:r>
              <a:rPr lang="zh-CN" altLang="en-US" sz="2400" dirty="0" smtClean="0">
                <a:latin typeface="Times New Roman" pitchFamily="18" charset="0"/>
              </a:rPr>
              <a:t>时，同时需要对传输的信息序列修改</a:t>
            </a:r>
            <a:r>
              <a:rPr lang="en-US" altLang="zh-CN" sz="2400" dirty="0" smtClean="0">
                <a:latin typeface="Times New Roman" pitchFamily="18" charset="0"/>
              </a:rPr>
              <a:t>,</a:t>
            </a:r>
            <a:r>
              <a:rPr lang="zh-CN" altLang="en-US" sz="2400" dirty="0" smtClean="0">
                <a:latin typeface="Times New Roman" pitchFamily="18" charset="0"/>
              </a:rPr>
              <a:t>但是</a:t>
            </a:r>
            <a:r>
              <a:rPr lang="en-US" altLang="zh-CN" sz="2400" dirty="0" smtClean="0">
                <a:latin typeface="Times New Roman" pitchFamily="18" charset="0"/>
              </a:rPr>
              <a:t>,</a:t>
            </a:r>
            <a:r>
              <a:rPr lang="zh-CN" altLang="en-US" sz="2400" dirty="0" smtClean="0">
                <a:latin typeface="Times New Roman" pitchFamily="18" charset="0"/>
              </a:rPr>
              <a:t>将信息序列改为</a:t>
            </a:r>
            <a:r>
              <a:rPr lang="en-US" altLang="zh-CN" sz="2400" dirty="0" smtClean="0">
                <a:latin typeface="Times New Roman" pitchFamily="18" charset="0"/>
              </a:rPr>
              <a:t>00</a:t>
            </a:r>
            <a:r>
              <a:rPr lang="zh-CN" altLang="en-US" sz="2400" dirty="0" smtClean="0">
                <a:latin typeface="Times New Roman" pitchFamily="18" charset="0"/>
              </a:rPr>
              <a:t>或</a:t>
            </a:r>
            <a:r>
              <a:rPr lang="en-US" altLang="zh-CN" sz="2400" dirty="0" smtClean="0">
                <a:latin typeface="Times New Roman" pitchFamily="18" charset="0"/>
              </a:rPr>
              <a:t>01</a:t>
            </a:r>
            <a:r>
              <a:rPr lang="zh-CN" altLang="en-US" sz="2400" dirty="0" smtClean="0">
                <a:latin typeface="Times New Roman" pitchFamily="18" charset="0"/>
              </a:rPr>
              <a:t>中哪一个呢？他无法用计算来确定</a:t>
            </a:r>
            <a:r>
              <a:rPr lang="en-US" altLang="zh-CN" sz="2400" dirty="0" smtClean="0">
                <a:latin typeface="Times New Roman" pitchFamily="18" charset="0"/>
              </a:rPr>
              <a:t>,</a:t>
            </a:r>
            <a:r>
              <a:rPr lang="zh-CN" altLang="en-US" sz="2400" dirty="0" smtClean="0">
                <a:latin typeface="Times New Roman" pitchFamily="18" charset="0"/>
              </a:rPr>
              <a:t>只好随机的选一个</a:t>
            </a:r>
            <a:r>
              <a:rPr lang="en-US" altLang="zh-CN" sz="2400" dirty="0" smtClean="0">
                <a:latin typeface="Times New Roman" pitchFamily="18" charset="0"/>
              </a:rPr>
              <a:t>, </a:t>
            </a:r>
            <a:r>
              <a:rPr lang="zh-CN" altLang="en-US" sz="2400" dirty="0" smtClean="0">
                <a:latin typeface="Times New Roman" pitchFamily="18" charset="0"/>
              </a:rPr>
              <a:t>因此，篡改成功的概率也只有</a:t>
            </a:r>
            <a:r>
              <a:rPr lang="en-US" altLang="zh-CN" sz="2400" dirty="0" smtClean="0">
                <a:latin typeface="Times New Roman" pitchFamily="18" charset="0"/>
              </a:rPr>
              <a:t>50</a:t>
            </a:r>
            <a:r>
              <a:rPr lang="zh-CN" altLang="en-US" sz="2400" dirty="0" smtClean="0">
                <a:latin typeface="Times New Roman" pitchFamily="18" charset="0"/>
              </a:rPr>
              <a:t>％。</a:t>
            </a:r>
            <a:endParaRPr lang="en-US" altLang="zh-CN" sz="2400" dirty="0" smtClean="0">
              <a:latin typeface="Times New Roman" pitchFamily="18" charset="0"/>
            </a:endParaRPr>
          </a:p>
        </p:txBody>
      </p:sp>
    </p:spTree>
  </p:cSld>
  <p:clrMapOvr>
    <a:masterClrMapping/>
  </p:clrMapOvr>
  <p:transition>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2530" name="灯片编号占位符 1"/>
          <p:cNvSpPr>
            <a:spLocks noGrp="1"/>
          </p:cNvSpPr>
          <p:nvPr>
            <p:ph type="sldNum" sz="quarter" idx="4294967295"/>
          </p:nvPr>
        </p:nvSpPr>
        <p:spPr bwMode="auto">
          <a:xfrm>
            <a:off x="355600" y="6526213"/>
            <a:ext cx="3192463" cy="2079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fld id="{8BD46FF9-D3DB-48B5-9F5E-B5A31C0391F9}" type="slidenum">
              <a:rPr lang="en-US" altLang="zh-CN" sz="700">
                <a:ea typeface="宋体" pitchFamily="2" charset="-122"/>
              </a:rPr>
              <a:pPr/>
              <a:t>16</a:t>
            </a:fld>
            <a:r>
              <a:rPr lang="en-GB" altLang="zh-CN" sz="700">
                <a:ea typeface="宋体" pitchFamily="2" charset="-122"/>
              </a:rPr>
              <a:t> | Presentation Title | Month 2011</a:t>
            </a:r>
            <a:endParaRPr lang="zh-CN" altLang="zh-CN" sz="700">
              <a:ea typeface="宋体" pitchFamily="2" charset="-122"/>
            </a:endParaRPr>
          </a:p>
        </p:txBody>
      </p:sp>
      <p:sp>
        <p:nvSpPr>
          <p:cNvPr id="16386" name="Text Box 2"/>
          <p:cNvSpPr txBox="1">
            <a:spLocks noChangeArrowheads="1"/>
          </p:cNvSpPr>
          <p:nvPr/>
        </p:nvSpPr>
        <p:spPr bwMode="auto">
          <a:xfrm>
            <a:off x="0" y="2720975"/>
            <a:ext cx="914400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GB" altLang="zh-CN" sz="4400" b="1">
                <a:solidFill>
                  <a:schemeClr val="bg1"/>
                </a:solidFill>
                <a:ea typeface="宋体" pitchFamily="2" charset="-122"/>
              </a:rPr>
              <a:t>www.alcatel-lucent.com</a:t>
            </a:r>
          </a:p>
        </p:txBody>
      </p:sp>
      <p:sp>
        <p:nvSpPr>
          <p:cNvPr id="22532" name="Rectangle 5"/>
          <p:cNvSpPr>
            <a:spLocks noChangeArrowheads="1"/>
          </p:cNvSpPr>
          <p:nvPr/>
        </p:nvSpPr>
        <p:spPr bwMode="auto">
          <a:xfrm>
            <a:off x="0" y="0"/>
            <a:ext cx="9144000" cy="6858000"/>
          </a:xfrm>
          <a:prstGeom prst="rect">
            <a:avLst/>
          </a:prstGeom>
          <a:solidFill>
            <a:schemeClr val="bg1"/>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spAutoFit/>
          </a:bodyPr>
          <a:lstStyle/>
          <a:p>
            <a:pPr algn="ctr" eaLnBrk="0" hangingPunct="0"/>
            <a:endParaRPr lang="zh-CN" altLang="en-US"/>
          </a:p>
        </p:txBody>
      </p:sp>
      <p:sp>
        <p:nvSpPr>
          <p:cNvPr id="22533" name="Rectangle 6"/>
          <p:cNvSpPr>
            <a:spLocks noChangeArrowheads="1"/>
          </p:cNvSpPr>
          <p:nvPr/>
        </p:nvSpPr>
        <p:spPr bwMode="auto">
          <a:xfrm>
            <a:off x="0" y="2220913"/>
            <a:ext cx="9144000" cy="2286000"/>
          </a:xfrm>
          <a:prstGeom prst="rect">
            <a:avLst/>
          </a:prstGeom>
          <a:solidFill>
            <a:srgbClr val="64BE19"/>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p>
            <a:pPr algn="ctr" eaLnBrk="0" hangingPunct="0">
              <a:lnSpc>
                <a:spcPct val="90000"/>
              </a:lnSpc>
              <a:spcAft>
                <a:spcPts val="1200"/>
              </a:spcAft>
              <a:buClr>
                <a:schemeClr val="bg1"/>
              </a:buClr>
              <a:buFont typeface="Times New Roman" pitchFamily="18" charset="0"/>
              <a:buNone/>
            </a:pPr>
            <a:r>
              <a:rPr lang="zh-CN" altLang="en-US" sz="8000">
                <a:solidFill>
                  <a:schemeClr val="bg1"/>
                </a:solidFill>
              </a:rPr>
              <a:t>谢谢！</a:t>
            </a:r>
            <a:endParaRPr lang="fr-FR" sz="8000">
              <a:solidFill>
                <a:schemeClr val="bg1"/>
              </a:solidFill>
            </a:endParaRPr>
          </a:p>
        </p:txBody>
      </p:sp>
      <p:pic>
        <p:nvPicPr>
          <p:cNvPr id="22534" name="Picture 7" descr="dots-end"/>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163638" y="4110038"/>
            <a:ext cx="6840537" cy="790575"/>
          </a:xfrm>
          <a:prstGeom prst="rect">
            <a:avLst/>
          </a:prstGeom>
          <a:noFill/>
          <a:ln>
            <a:noFill/>
          </a:ln>
          <a:extLst>
            <a:ext uri="{909E8E84-426E-40DD-AFC4-6F175D3DCCD1}">
              <a14:hiddenFill xmlns:a14="http://schemas.microsoft.com/office/drawing/2010/main">
                <a:solidFill>
                  <a:srgbClr val="FFFFFF">
                    <a:alpha val="25098"/>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nodeType="with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fade">
                                      <p:cBhvr>
                                        <p:cTn id="7" dur="3000"/>
                                        <p:tgtEl>
                                          <p:spTgt spid="1638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9" name="Rectangle 4"/>
          <p:cNvSpPr>
            <a:spLocks noGrp="1" noChangeArrowheads="1"/>
          </p:cNvSpPr>
          <p:nvPr>
            <p:ph type="title" idx="4294967295"/>
          </p:nvPr>
        </p:nvSpPr>
        <p:spPr>
          <a:xfrm>
            <a:off x="817563" y="123824"/>
            <a:ext cx="2754312" cy="593725"/>
          </a:xfrm>
        </p:spPr>
        <p:txBody>
          <a:bodyPr/>
          <a:lstStyle/>
          <a:p>
            <a:r>
              <a:rPr lang="zh-CN" altLang="en-US" sz="4400" dirty="0" smtClean="0"/>
              <a:t>主要内容</a:t>
            </a:r>
            <a:endParaRPr lang="zh-CN" altLang="en-GB" dirty="0" smtClean="0"/>
          </a:p>
        </p:txBody>
      </p:sp>
      <p:sp>
        <p:nvSpPr>
          <p:cNvPr id="4100" name="Rectangle 5"/>
          <p:cNvSpPr txBox="1">
            <a:spLocks noChangeArrowheads="1"/>
          </p:cNvSpPr>
          <p:nvPr/>
        </p:nvSpPr>
        <p:spPr bwMode="auto">
          <a:xfrm>
            <a:off x="1066800" y="2497138"/>
            <a:ext cx="7696200" cy="2468562"/>
          </a:xfrm>
          <a:prstGeom prst="rect">
            <a:avLst/>
          </a:prstGeom>
          <a:noFill/>
          <a:ln>
            <a:noFill/>
          </a:ln>
          <a:effectLst/>
          <a:extLst>
            <a:ext uri="{909E8E84-426E-40DD-AFC4-6F175D3DCCD1}">
              <a14:hiddenFill xmlns:a14="http://schemas.microsoft.com/office/drawing/2010/main">
                <a:solidFill>
                  <a:srgbClr val="FFC828"/>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lstStyle>
            <a:lvl1pPr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2200"/>
              </a:lnSpc>
              <a:spcAft>
                <a:spcPts val="1800"/>
              </a:spcAft>
              <a:buClr>
                <a:schemeClr val="bg1"/>
              </a:buClr>
              <a:buFont typeface="Futura Md BT" pitchFamily="34" charset="0"/>
              <a:buNone/>
            </a:pPr>
            <a:endParaRPr lang="en-US" altLang="zh-CN" sz="3600" dirty="0">
              <a:latin typeface="黑体" pitchFamily="49" charset="-122"/>
            </a:endParaRPr>
          </a:p>
          <a:p>
            <a:pPr>
              <a:lnSpc>
                <a:spcPts val="2200"/>
              </a:lnSpc>
              <a:spcAft>
                <a:spcPts val="1800"/>
              </a:spcAft>
              <a:buClr>
                <a:schemeClr val="bg1"/>
              </a:buClr>
              <a:buFont typeface="Futura Md BT" pitchFamily="34" charset="0"/>
              <a:buNone/>
            </a:pPr>
            <a:r>
              <a:rPr lang="zh-CN" altLang="en-US" sz="3600" dirty="0">
                <a:latin typeface="黑体" pitchFamily="49" charset="-122"/>
              </a:rPr>
              <a:t>          </a:t>
            </a:r>
            <a:r>
              <a:rPr lang="zh-CN" altLang="en-US" sz="5400" dirty="0">
                <a:latin typeface="黑体" pitchFamily="49" charset="-122"/>
              </a:rPr>
              <a:t>消息鉴别</a:t>
            </a:r>
            <a:endParaRPr lang="en-US" altLang="zh-CN" sz="5400" dirty="0">
              <a:latin typeface="黑体" pitchFamily="49" charset="-122"/>
            </a:endParaRPr>
          </a:p>
          <a:p>
            <a:pPr>
              <a:lnSpc>
                <a:spcPts val="2200"/>
              </a:lnSpc>
              <a:spcAft>
                <a:spcPts val="1800"/>
              </a:spcAft>
              <a:buClr>
                <a:schemeClr val="bg1"/>
              </a:buClr>
              <a:buFont typeface="Futura Md BT" pitchFamily="34" charset="0"/>
              <a:buNone/>
            </a:pPr>
            <a:endParaRPr lang="en-US" altLang="zh-CN" sz="4400" dirty="0">
              <a:latin typeface="黑体" pitchFamily="49" charset="-122"/>
            </a:endParaRPr>
          </a:p>
        </p:txBody>
      </p:sp>
    </p:spTree>
  </p:cSld>
  <p:clrMapOvr>
    <a:masterClrMapping/>
  </p:clrMapOvr>
  <p:transition>
    <p:wipe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a:xfrm>
            <a:off x="776289" y="142874"/>
            <a:ext cx="4576762" cy="612775"/>
          </a:xfrm>
        </p:spPr>
        <p:txBody>
          <a:bodyPr/>
          <a:lstStyle/>
          <a:p>
            <a:r>
              <a:rPr lang="zh-CN" altLang="en-US" sz="4400" dirty="0" smtClean="0"/>
              <a:t>两种鉴别技术</a:t>
            </a:r>
            <a:endParaRPr lang="zh-CN" altLang="en-GB" sz="4400" dirty="0" smtClean="0"/>
          </a:p>
        </p:txBody>
      </p:sp>
      <p:sp>
        <p:nvSpPr>
          <p:cNvPr id="5125" name="Rectangle 5"/>
          <p:cNvSpPr>
            <a:spLocks noGrp="1" noChangeArrowheads="1"/>
          </p:cNvSpPr>
          <p:nvPr>
            <p:ph type="body" idx="1"/>
          </p:nvPr>
        </p:nvSpPr>
        <p:spPr>
          <a:xfrm>
            <a:off x="142875" y="3492500"/>
            <a:ext cx="8240713" cy="2135188"/>
          </a:xfrm>
          <a:extLst>
            <a:ext uri="{909E8E84-426E-40DD-AFC4-6F175D3DCCD1}">
              <a14:hiddenFill xmlns:a14="http://schemas.microsoft.com/office/drawing/2010/main">
                <a:solidFill>
                  <a:srgbClr val="00B9E1"/>
                </a:solidFill>
              </a14:hiddenFill>
            </a:ext>
          </a:extLst>
        </p:spPr>
        <p:txBody>
          <a:bodyPr anchor="ctr"/>
          <a:lstStyle/>
          <a:p>
            <a:pPr indent="0">
              <a:buFont typeface="Futura Md BT" pitchFamily="34" charset="0"/>
              <a:buNone/>
              <a:tabLst/>
            </a:pPr>
            <a:r>
              <a:rPr lang="zh-CN" altLang="zh-CN" sz="2800" dirty="0" smtClean="0">
                <a:solidFill>
                  <a:schemeClr val="tx1"/>
                </a:solidFill>
              </a:rPr>
              <a:t>身份鉴别</a:t>
            </a:r>
            <a:r>
              <a:rPr lang="zh-CN" altLang="zh-CN" sz="2800" dirty="0" smtClean="0">
                <a:solidFill>
                  <a:schemeClr val="tx1"/>
                </a:solidFill>
                <a:latin typeface="Times New Roman" pitchFamily="18" charset="0"/>
              </a:rPr>
              <a:t>（</a:t>
            </a:r>
            <a:r>
              <a:rPr lang="en-US" altLang="zh-CN" sz="2800" dirty="0" smtClean="0">
                <a:solidFill>
                  <a:schemeClr val="tx1"/>
                </a:solidFill>
                <a:latin typeface="Times New Roman" pitchFamily="18" charset="0"/>
              </a:rPr>
              <a:t>Identity Authentication</a:t>
            </a:r>
            <a:r>
              <a:rPr lang="zh-CN" altLang="zh-CN" sz="2800" dirty="0" smtClean="0">
                <a:solidFill>
                  <a:schemeClr val="tx1"/>
                </a:solidFill>
              </a:rPr>
              <a:t>）</a:t>
            </a:r>
            <a:r>
              <a:rPr lang="en-US" altLang="zh-CN" sz="2800" dirty="0" smtClean="0">
                <a:solidFill>
                  <a:schemeClr val="tx1"/>
                </a:solidFill>
              </a:rPr>
              <a:t>  </a:t>
            </a:r>
            <a:endParaRPr lang="en-US" altLang="zh-CN" sz="2800" dirty="0" smtClean="0">
              <a:solidFill>
                <a:schemeClr val="tx1"/>
              </a:solidFill>
            </a:endParaRPr>
          </a:p>
          <a:p>
            <a:pPr indent="0">
              <a:lnSpc>
                <a:spcPts val="2800"/>
              </a:lnSpc>
              <a:buFont typeface="Futura Md BT" pitchFamily="34" charset="0"/>
              <a:buNone/>
              <a:tabLst/>
            </a:pPr>
            <a:r>
              <a:rPr lang="zh-CN" altLang="en-US" sz="2000" dirty="0" smtClean="0">
                <a:solidFill>
                  <a:schemeClr val="tx1"/>
                </a:solidFill>
              </a:rPr>
              <a:t>    </a:t>
            </a:r>
            <a:r>
              <a:rPr lang="zh-CN" altLang="zh-CN" sz="2400" dirty="0" smtClean="0">
                <a:solidFill>
                  <a:schemeClr val="tx1"/>
                </a:solidFill>
              </a:rPr>
              <a:t>通信和数据系统的安全性常取决于能否正确地验证通信终端或用户的个人身份，如机要重地的进入、自动提款机提款、密钥分发以及各种资源系统的访问等都需要</a:t>
            </a:r>
            <a:r>
              <a:rPr lang="zh-CN" altLang="zh-CN" sz="2400" dirty="0" smtClean="0">
                <a:solidFill>
                  <a:srgbClr val="FF0000"/>
                </a:solidFill>
              </a:rPr>
              <a:t>对用户的个人身份进行识别</a:t>
            </a:r>
            <a:r>
              <a:rPr lang="zh-CN" altLang="zh-CN" sz="2400" dirty="0" smtClean="0">
                <a:solidFill>
                  <a:schemeClr val="tx1"/>
                </a:solidFill>
              </a:rPr>
              <a:t>。</a:t>
            </a:r>
            <a:endParaRPr lang="zh-CN" altLang="zh-CN" sz="2400" dirty="0" smtClean="0">
              <a:solidFill>
                <a:schemeClr val="tx1"/>
              </a:solidFill>
            </a:endParaRPr>
          </a:p>
        </p:txBody>
      </p:sp>
      <p:sp>
        <p:nvSpPr>
          <p:cNvPr id="5126" name="Rectangle 6"/>
          <p:cNvSpPr>
            <a:spLocks noChangeArrowheads="1"/>
          </p:cNvSpPr>
          <p:nvPr/>
        </p:nvSpPr>
        <p:spPr bwMode="auto">
          <a:xfrm>
            <a:off x="317500" y="1438275"/>
            <a:ext cx="8348663" cy="1584325"/>
          </a:xfrm>
          <a:prstGeom prst="rect">
            <a:avLst/>
          </a:prstGeom>
          <a:noFill/>
          <a:ln>
            <a:noFill/>
          </a:ln>
          <a:effectLst/>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lstStyle/>
          <a:p>
            <a:pPr>
              <a:lnSpc>
                <a:spcPts val="2400"/>
              </a:lnSpc>
              <a:spcAft>
                <a:spcPts val="1200"/>
              </a:spcAft>
              <a:buClr>
                <a:schemeClr val="accent1"/>
              </a:buClr>
              <a:buFont typeface="Futura Md BT" pitchFamily="34" charset="0"/>
              <a:buNone/>
            </a:pPr>
            <a:r>
              <a:rPr lang="en-US" altLang="zh-CN" sz="2800" dirty="0" smtClean="0">
                <a:latin typeface="黑体" pitchFamily="49" charset="-122"/>
              </a:rPr>
              <a:t> </a:t>
            </a:r>
            <a:r>
              <a:rPr lang="zh-CN" altLang="zh-CN" sz="2800" dirty="0" smtClean="0">
                <a:latin typeface="黑体" pitchFamily="49" charset="-122"/>
              </a:rPr>
              <a:t>消息</a:t>
            </a:r>
            <a:r>
              <a:rPr lang="zh-CN" altLang="zh-CN" sz="2800" dirty="0">
                <a:latin typeface="黑体" pitchFamily="49" charset="-122"/>
              </a:rPr>
              <a:t>鉴别（</a:t>
            </a:r>
            <a:r>
              <a:rPr lang="en-US" altLang="zh-CN" sz="2800" dirty="0">
                <a:latin typeface="Times New Roman" pitchFamily="18" charset="0"/>
              </a:rPr>
              <a:t>Message Authentication</a:t>
            </a:r>
            <a:r>
              <a:rPr lang="zh-CN" altLang="zh-CN" sz="2800" dirty="0">
                <a:latin typeface="黑体" pitchFamily="49" charset="-122"/>
              </a:rPr>
              <a:t>）</a:t>
            </a:r>
            <a:r>
              <a:rPr lang="en-US" altLang="zh-CN" sz="2800" dirty="0">
                <a:latin typeface="黑体" pitchFamily="49" charset="-122"/>
              </a:rPr>
              <a:t> </a:t>
            </a:r>
          </a:p>
          <a:p>
            <a:pPr>
              <a:lnSpc>
                <a:spcPts val="2800"/>
              </a:lnSpc>
              <a:spcAft>
                <a:spcPts val="1200"/>
              </a:spcAft>
              <a:buClr>
                <a:schemeClr val="accent1"/>
              </a:buClr>
              <a:buFont typeface="Futura Md BT" pitchFamily="34" charset="0"/>
              <a:buNone/>
            </a:pPr>
            <a:r>
              <a:rPr lang="en-US" altLang="zh-CN" sz="2800" dirty="0">
                <a:latin typeface="黑体" pitchFamily="49" charset="-122"/>
              </a:rPr>
              <a:t>   </a:t>
            </a:r>
            <a:r>
              <a:rPr lang="zh-CN" altLang="zh-CN" sz="2400" dirty="0">
                <a:latin typeface="黑体" pitchFamily="49" charset="-122"/>
              </a:rPr>
              <a:t>信息</a:t>
            </a:r>
            <a:r>
              <a:rPr lang="zh-CN" altLang="zh-CN" sz="2400" dirty="0">
                <a:solidFill>
                  <a:srgbClr val="FF0000"/>
                </a:solidFill>
                <a:latin typeface="黑体" pitchFamily="49" charset="-122"/>
              </a:rPr>
              <a:t>来源的可靠性</a:t>
            </a:r>
            <a:r>
              <a:rPr lang="zh-CN" altLang="zh-CN" sz="2400" dirty="0" smtClean="0">
                <a:latin typeface="黑体" pitchFamily="49" charset="-122"/>
              </a:rPr>
              <a:t>及</a:t>
            </a:r>
            <a:r>
              <a:rPr lang="zh-CN" altLang="en-US" sz="2400" dirty="0" smtClean="0">
                <a:solidFill>
                  <a:srgbClr val="FF0000"/>
                </a:solidFill>
                <a:latin typeface="黑体" pitchFamily="49" charset="-122"/>
              </a:rPr>
              <a:t>消息</a:t>
            </a:r>
            <a:r>
              <a:rPr lang="zh-CN" altLang="zh-CN" sz="2400" dirty="0" smtClean="0">
                <a:solidFill>
                  <a:srgbClr val="FF0000"/>
                </a:solidFill>
                <a:latin typeface="黑体" pitchFamily="49" charset="-122"/>
              </a:rPr>
              <a:t>完整性</a:t>
            </a:r>
            <a:r>
              <a:rPr lang="zh-CN" altLang="zh-CN" sz="2400" dirty="0">
                <a:latin typeface="黑体" pitchFamily="49" charset="-122"/>
              </a:rPr>
              <a:t>，需要有效的消息鉴别来保证，如通过网络用户</a:t>
            </a:r>
            <a:r>
              <a:rPr lang="en-US" altLang="zh-CN" sz="2400" dirty="0">
                <a:latin typeface="Times New Roman" pitchFamily="18" charset="0"/>
              </a:rPr>
              <a:t>A</a:t>
            </a:r>
            <a:r>
              <a:rPr lang="zh-CN" altLang="zh-CN" sz="2400" dirty="0">
                <a:latin typeface="黑体" pitchFamily="49" charset="-122"/>
              </a:rPr>
              <a:t>将消息</a:t>
            </a:r>
            <a:r>
              <a:rPr lang="en-US" altLang="zh-CN" sz="2400" dirty="0">
                <a:latin typeface="Times New Roman" pitchFamily="18" charset="0"/>
              </a:rPr>
              <a:t>M</a:t>
            </a:r>
            <a:r>
              <a:rPr lang="zh-CN" altLang="zh-CN" sz="2400" dirty="0">
                <a:latin typeface="黑体" pitchFamily="49" charset="-122"/>
              </a:rPr>
              <a:t>送给用户</a:t>
            </a:r>
            <a:r>
              <a:rPr lang="en-US" altLang="zh-CN" sz="2400" dirty="0">
                <a:latin typeface="Times New Roman" pitchFamily="18" charset="0"/>
              </a:rPr>
              <a:t>B</a:t>
            </a:r>
            <a:r>
              <a:rPr lang="zh-CN" altLang="zh-CN" sz="2400" dirty="0">
                <a:latin typeface="黑体" pitchFamily="49" charset="-122"/>
              </a:rPr>
              <a:t>，这里的用户可能是个人、机关团体、处理机等，用户</a:t>
            </a:r>
            <a:r>
              <a:rPr lang="en-US" altLang="zh-CN" sz="2400" dirty="0">
                <a:latin typeface="Times New Roman" pitchFamily="18" charset="0"/>
              </a:rPr>
              <a:t>B</a:t>
            </a:r>
            <a:r>
              <a:rPr lang="zh-CN" altLang="zh-CN" sz="2400" dirty="0">
                <a:latin typeface="黑体" pitchFamily="49" charset="-122"/>
              </a:rPr>
              <a:t>需要进行消息鉴别，确定收到的消息是否来自于</a:t>
            </a:r>
            <a:r>
              <a:rPr lang="en-US" altLang="zh-CN" sz="2400" dirty="0">
                <a:latin typeface="Times New Roman" pitchFamily="18" charset="0"/>
              </a:rPr>
              <a:t>A</a:t>
            </a:r>
            <a:r>
              <a:rPr lang="zh-CN" altLang="zh-CN" sz="2400" dirty="0">
                <a:latin typeface="黑体" pitchFamily="49" charset="-122"/>
              </a:rPr>
              <a:t>，而且还要确定消息的完整性。</a:t>
            </a:r>
            <a:endParaRPr lang="zh-CN" sz="2400" dirty="0">
              <a:latin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7" name="Text Box 5"/>
          <p:cNvSpPr txBox="1">
            <a:spLocks noChangeArrowheads="1"/>
          </p:cNvSpPr>
          <p:nvPr/>
        </p:nvSpPr>
        <p:spPr bwMode="auto">
          <a:xfrm>
            <a:off x="251918" y="50625"/>
            <a:ext cx="1374775" cy="840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lnSpc>
                <a:spcPct val="90000"/>
              </a:lnSpc>
              <a:spcBef>
                <a:spcPct val="50000"/>
              </a:spcBef>
            </a:pPr>
            <a:r>
              <a:rPr lang="en-GB" altLang="zh-CN" sz="5400" b="1" dirty="0">
                <a:ea typeface="宋体" pitchFamily="2" charset="-122"/>
              </a:rPr>
              <a:t>1</a:t>
            </a:r>
          </a:p>
        </p:txBody>
      </p:sp>
      <p:sp>
        <p:nvSpPr>
          <p:cNvPr id="6148" name="Text Box 4"/>
          <p:cNvSpPr txBox="1">
            <a:spLocks noChangeArrowheads="1"/>
          </p:cNvSpPr>
          <p:nvPr/>
        </p:nvSpPr>
        <p:spPr bwMode="auto">
          <a:xfrm>
            <a:off x="1146996" y="244978"/>
            <a:ext cx="7210425" cy="55464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en-US" sz="4400" dirty="0">
                <a:ea typeface="宋体" pitchFamily="2" charset="-122"/>
              </a:rPr>
              <a:t>消息鉴别</a:t>
            </a:r>
            <a:endParaRPr lang="zh-CN" sz="4400" dirty="0"/>
          </a:p>
        </p:txBody>
      </p:sp>
      <p:sp>
        <p:nvSpPr>
          <p:cNvPr id="6149" name="Rectangle 4"/>
          <p:cNvSpPr txBox="1">
            <a:spLocks noChangeArrowheads="1"/>
          </p:cNvSpPr>
          <p:nvPr/>
        </p:nvSpPr>
        <p:spPr bwMode="auto">
          <a:xfrm>
            <a:off x="805771" y="2762085"/>
            <a:ext cx="4510087" cy="2713038"/>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marL="571500" indent="-5715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3000"/>
              </a:lnSpc>
              <a:spcAft>
                <a:spcPts val="1200"/>
              </a:spcAft>
              <a:buClr>
                <a:schemeClr val="accent1"/>
              </a:buClr>
              <a:buFont typeface="Wingdings" pitchFamily="2" charset="2"/>
              <a:buChar char="Ø"/>
            </a:pPr>
            <a:r>
              <a:rPr lang="zh-CN" altLang="zh-CN" sz="2800" dirty="0"/>
              <a:t>对称加密的鉴别</a:t>
            </a:r>
            <a:endParaRPr lang="en-US" altLang="zh-CN" sz="2800" dirty="0"/>
          </a:p>
          <a:p>
            <a:pPr>
              <a:lnSpc>
                <a:spcPts val="3000"/>
              </a:lnSpc>
              <a:spcAft>
                <a:spcPts val="1200"/>
              </a:spcAft>
              <a:buClr>
                <a:schemeClr val="accent1"/>
              </a:buClr>
              <a:buFont typeface="Wingdings" pitchFamily="2" charset="2"/>
              <a:buChar char="Ø"/>
            </a:pPr>
            <a:r>
              <a:rPr lang="zh-CN" altLang="zh-CN" sz="2800" dirty="0"/>
              <a:t>消息鉴别码</a:t>
            </a:r>
            <a:endParaRPr lang="en-US" altLang="zh-CN" sz="2800" dirty="0"/>
          </a:p>
          <a:p>
            <a:pPr>
              <a:lnSpc>
                <a:spcPts val="3000"/>
              </a:lnSpc>
              <a:spcAft>
                <a:spcPts val="1200"/>
              </a:spcAft>
              <a:buClr>
                <a:schemeClr val="accent1"/>
              </a:buClr>
              <a:buFont typeface="Wingdings" pitchFamily="2" charset="2"/>
              <a:buChar char="Ø"/>
            </a:pPr>
            <a:r>
              <a:rPr lang="zh-CN" altLang="zh-CN" sz="2800" dirty="0"/>
              <a:t>数字签名机</a:t>
            </a:r>
            <a:r>
              <a:rPr lang="zh-CN" altLang="en-US" sz="2800" dirty="0">
                <a:latin typeface="黑体" pitchFamily="49" charset="-122"/>
              </a:rPr>
              <a:t>制</a:t>
            </a:r>
            <a:endParaRPr lang="en-US" altLang="zh-CN" sz="2800" dirty="0">
              <a:latin typeface="黑体" pitchFamily="49" charset="-122"/>
            </a:endParaRPr>
          </a:p>
          <a:p>
            <a:pPr>
              <a:lnSpc>
                <a:spcPts val="3000"/>
              </a:lnSpc>
              <a:spcAft>
                <a:spcPts val="1200"/>
              </a:spcAft>
              <a:buClr>
                <a:schemeClr val="accent1"/>
              </a:buClr>
              <a:buFont typeface="Wingdings" pitchFamily="2" charset="2"/>
              <a:buChar char="Ø"/>
            </a:pPr>
            <a:r>
              <a:rPr lang="zh-CN" altLang="zh-CN" sz="2800" dirty="0"/>
              <a:t>无条件安全鉴别码</a:t>
            </a:r>
            <a:endParaRPr lang="en-US" altLang="zh-CN" sz="2800" dirty="0">
              <a:latin typeface="黑体" pitchFamily="49" charset="-122"/>
            </a:endParaRPr>
          </a:p>
        </p:txBody>
      </p:sp>
      <p:sp>
        <p:nvSpPr>
          <p:cNvPr id="6150" name="Rectangle 4"/>
          <p:cNvSpPr txBox="1">
            <a:spLocks noChangeArrowheads="1"/>
          </p:cNvSpPr>
          <p:nvPr/>
        </p:nvSpPr>
        <p:spPr bwMode="auto">
          <a:xfrm>
            <a:off x="366713" y="983013"/>
            <a:ext cx="8509000" cy="1962150"/>
          </a:xfrm>
          <a:prstGeom prst="rect">
            <a:avLst/>
          </a:prstGeom>
          <a:noFill/>
          <a:ln>
            <a:noFill/>
          </a:ln>
          <a:extLst>
            <a:ext uri="{909E8E84-426E-40DD-AFC4-6F175D3DCCD1}">
              <a14:hiddenFill xmlns:a14="http://schemas.microsoft.com/office/drawing/2010/main">
                <a:solidFill>
                  <a:srgbClr val="00B9E1"/>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indent="457200" eaLnBrk="0" hangingPunct="0">
              <a:tabLst>
                <a:tab pos="3946525" algn="l"/>
              </a:tabLst>
              <a:defRPr sz="1600">
                <a:solidFill>
                  <a:schemeClr val="tx1"/>
                </a:solidFill>
                <a:latin typeface="Trebuchet MS" pitchFamily="34" charset="0"/>
                <a:ea typeface="黑体" pitchFamily="49" charset="-122"/>
              </a:defRPr>
            </a:lvl1pPr>
            <a:lvl2pPr marL="742950" indent="-285750" eaLnBrk="0" hangingPunct="0">
              <a:tabLst>
                <a:tab pos="3946525" algn="l"/>
              </a:tabLst>
              <a:defRPr sz="1600">
                <a:solidFill>
                  <a:schemeClr val="tx1"/>
                </a:solidFill>
                <a:latin typeface="Trebuchet MS" pitchFamily="34" charset="0"/>
                <a:ea typeface="黑体" pitchFamily="49" charset="-122"/>
              </a:defRPr>
            </a:lvl2pPr>
            <a:lvl3pPr marL="1143000" indent="-228600" eaLnBrk="0" hangingPunct="0">
              <a:tabLst>
                <a:tab pos="3946525" algn="l"/>
              </a:tabLst>
              <a:defRPr sz="1600">
                <a:solidFill>
                  <a:schemeClr val="tx1"/>
                </a:solidFill>
                <a:latin typeface="Trebuchet MS" pitchFamily="34" charset="0"/>
                <a:ea typeface="黑体" pitchFamily="49" charset="-122"/>
              </a:defRPr>
            </a:lvl3pPr>
            <a:lvl4pPr marL="1600200" indent="-228600" eaLnBrk="0" hangingPunct="0">
              <a:tabLst>
                <a:tab pos="3946525" algn="l"/>
              </a:tabLst>
              <a:defRPr sz="1600">
                <a:solidFill>
                  <a:schemeClr val="tx1"/>
                </a:solidFill>
                <a:latin typeface="Trebuchet MS" pitchFamily="34" charset="0"/>
                <a:ea typeface="黑体" pitchFamily="49" charset="-122"/>
              </a:defRPr>
            </a:lvl4pPr>
            <a:lvl5pPr marL="2057400" indent="-228600" eaLnBrk="0" hangingPunct="0">
              <a:tabLst>
                <a:tab pos="3946525" algn="l"/>
              </a:tabLst>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tabLst>
                <a:tab pos="3946525" algn="l"/>
              </a:tabLst>
              <a:defRPr sz="1600">
                <a:solidFill>
                  <a:schemeClr val="tx1"/>
                </a:solidFill>
                <a:latin typeface="Trebuchet MS" pitchFamily="34" charset="0"/>
                <a:ea typeface="黑体" pitchFamily="49" charset="-122"/>
              </a:defRPr>
            </a:lvl9pPr>
          </a:lstStyle>
          <a:p>
            <a:pPr>
              <a:lnSpc>
                <a:spcPts val="4000"/>
              </a:lnSpc>
              <a:spcAft>
                <a:spcPts val="1800"/>
              </a:spcAft>
              <a:buClr>
                <a:schemeClr val="accent1"/>
              </a:buClr>
            </a:pPr>
            <a:r>
              <a:rPr lang="zh-CN" altLang="zh-CN" sz="2800" dirty="0"/>
              <a:t>消息鉴别是原发方对原始消息数据进行约定的处理，将得到的数据发出，使得收方能够验证所接收的消息为可信消息的技术。</a:t>
            </a:r>
            <a:endParaRPr lang="en-US" altLang="zh-CN" sz="2800" dirty="0">
              <a:latin typeface="黑体" pitchFamily="49" charset="-122"/>
            </a:endParaRPr>
          </a:p>
        </p:txBody>
      </p:sp>
    </p:spTree>
  </p:cSld>
  <p:clrMapOvr>
    <a:masterClrMapping/>
  </p:clrMapOvr>
  <p:transition>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1" name="Text Box 4"/>
          <p:cNvSpPr txBox="1">
            <a:spLocks noChangeArrowheads="1"/>
          </p:cNvSpPr>
          <p:nvPr/>
        </p:nvSpPr>
        <p:spPr bwMode="auto">
          <a:xfrm>
            <a:off x="938212" y="195739"/>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zh-CN" sz="4000" dirty="0"/>
              <a:t>基于对称加密的鉴别</a:t>
            </a:r>
            <a:endParaRPr lang="zh-CN" altLang="en-US" sz="4000" dirty="0"/>
          </a:p>
        </p:txBody>
      </p:sp>
      <p:grpSp>
        <p:nvGrpSpPr>
          <p:cNvPr id="7172" name="Group 2"/>
          <p:cNvGrpSpPr>
            <a:grpSpLocks noChangeAspect="1"/>
          </p:cNvGrpSpPr>
          <p:nvPr/>
        </p:nvGrpSpPr>
        <p:grpSpPr bwMode="auto">
          <a:xfrm>
            <a:off x="1347415" y="3425167"/>
            <a:ext cx="6821488" cy="1676400"/>
            <a:chOff x="2276" y="5388"/>
            <a:chExt cx="6209" cy="1991"/>
          </a:xfrm>
        </p:grpSpPr>
        <p:sp>
          <p:nvSpPr>
            <p:cNvPr id="7174" name="AutoShape 3"/>
            <p:cNvSpPr>
              <a:spLocks noChangeAspect="1" noChangeArrowheads="1"/>
            </p:cNvSpPr>
            <p:nvPr/>
          </p:nvSpPr>
          <p:spPr bwMode="auto">
            <a:xfrm>
              <a:off x="2362" y="5388"/>
              <a:ext cx="6123" cy="1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eaLnBrk="0" hangingPunct="0"/>
              <a:endParaRPr lang="zh-CN" altLang="en-US"/>
            </a:p>
          </p:txBody>
        </p:sp>
        <p:sp>
          <p:nvSpPr>
            <p:cNvPr id="7175" name="Text Box 4"/>
            <p:cNvSpPr txBox="1">
              <a:spLocks noChangeArrowheads="1"/>
            </p:cNvSpPr>
            <p:nvPr/>
          </p:nvSpPr>
          <p:spPr bwMode="auto">
            <a:xfrm>
              <a:off x="6607" y="5829"/>
              <a:ext cx="1878" cy="815"/>
            </a:xfrm>
            <a:prstGeom prst="rect">
              <a:avLst/>
            </a:prstGeom>
            <a:solidFill>
              <a:srgbClr val="FFFFFF"/>
            </a:solidFill>
            <a:ln w="9525">
              <a:solidFill>
                <a:srgbClr val="000000"/>
              </a:solidFill>
              <a:prstDash val="dash"/>
              <a:miter lim="800000"/>
              <a:headEnd/>
              <a:tailEnd/>
            </a:ln>
          </p:spPr>
          <p:txBody>
            <a:bodyPr lIns="0" tIns="0" rIns="0" bIns="0"/>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endParaRPr lang="zh-CN" altLang="en-US"/>
            </a:p>
          </p:txBody>
        </p:sp>
        <p:sp>
          <p:nvSpPr>
            <p:cNvPr id="7176" name="Text Box 5"/>
            <p:cNvSpPr txBox="1">
              <a:spLocks noChangeArrowheads="1"/>
            </p:cNvSpPr>
            <p:nvPr/>
          </p:nvSpPr>
          <p:spPr bwMode="auto">
            <a:xfrm>
              <a:off x="2365" y="5829"/>
              <a:ext cx="1879" cy="815"/>
            </a:xfrm>
            <a:prstGeom prst="rect">
              <a:avLst/>
            </a:prstGeom>
            <a:solidFill>
              <a:srgbClr val="FFFFFF"/>
            </a:solidFill>
            <a:ln w="9525">
              <a:solidFill>
                <a:srgbClr val="000000"/>
              </a:solidFill>
              <a:prstDash val="dash"/>
              <a:miter lim="800000"/>
              <a:headEnd/>
              <a:tailEnd/>
            </a:ln>
          </p:spPr>
          <p:txBody>
            <a:bodyPr lIns="0" tIns="0" rIns="0" bIns="0"/>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endParaRPr lang="zh-CN" altLang="en-US"/>
            </a:p>
          </p:txBody>
        </p:sp>
        <p:pic>
          <p:nvPicPr>
            <p:cNvPr id="7177" name="Picture 6"/>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20" y="5388"/>
              <a:ext cx="37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8" name="Picture 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32" y="6135"/>
              <a:ext cx="469" cy="2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9"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957" y="6126"/>
              <a:ext cx="118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0"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44" y="5405"/>
              <a:ext cx="378"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1" name="Picture 10"/>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94" y="6093"/>
              <a:ext cx="535"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82" name="Picture 11"/>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96" y="6085"/>
              <a:ext cx="1187"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83" name="Line 12"/>
            <p:cNvSpPr>
              <a:spLocks noChangeShapeType="1"/>
            </p:cNvSpPr>
            <p:nvPr/>
          </p:nvSpPr>
          <p:spPr bwMode="auto">
            <a:xfrm>
              <a:off x="4437" y="6224"/>
              <a:ext cx="203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7184" name="Rectangle 13"/>
            <p:cNvSpPr>
              <a:spLocks noChangeArrowheads="1"/>
            </p:cNvSpPr>
            <p:nvPr/>
          </p:nvSpPr>
          <p:spPr bwMode="auto">
            <a:xfrm>
              <a:off x="2276" y="6184"/>
              <a:ext cx="168" cy="399"/>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669999"/>
                    </a:outerShdw>
                  </a:effectLst>
                </a14:hiddenEffects>
              </a:ext>
            </a:extLst>
          </p:spPr>
          <p:txBody>
            <a:bodyPr wrap="none" anchor="ctr">
              <a:spAutoFit/>
            </a:bodyPr>
            <a:lstStyle/>
            <a:p>
              <a:pPr algn="ctr" eaLnBrk="0" hangingPunct="0"/>
              <a:endParaRPr lang="zh-CN" altLang="en-US"/>
            </a:p>
          </p:txBody>
        </p:sp>
        <p:sp>
          <p:nvSpPr>
            <p:cNvPr id="7185" name="Text Box 14"/>
            <p:cNvSpPr txBox="1">
              <a:spLocks noChangeArrowheads="1"/>
            </p:cNvSpPr>
            <p:nvPr/>
          </p:nvSpPr>
          <p:spPr bwMode="auto">
            <a:xfrm>
              <a:off x="4158" y="6882"/>
              <a:ext cx="2265"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just"/>
              <a:r>
                <a:rPr lang="zh-CN" altLang="en-US" sz="1800" b="1">
                  <a:latin typeface="Calibri" pitchFamily="34" charset="0"/>
                </a:rPr>
                <a:t>图</a:t>
              </a:r>
              <a:r>
                <a:rPr lang="en-US" altLang="zh-CN" sz="1800" b="1">
                  <a:latin typeface="Times New Roman" pitchFamily="18" charset="0"/>
                </a:rPr>
                <a:t>3-1</a:t>
              </a:r>
              <a:r>
                <a:rPr lang="en-US" altLang="zh-CN" sz="1800" b="1">
                  <a:latin typeface="Calibri" pitchFamily="34" charset="0"/>
                </a:rPr>
                <a:t> </a:t>
              </a:r>
              <a:r>
                <a:rPr lang="zh-CN" altLang="en-US" sz="1800" b="1">
                  <a:latin typeface="Calibri" pitchFamily="34" charset="0"/>
                </a:rPr>
                <a:t>信息完整性鉴别</a:t>
              </a:r>
              <a:endParaRPr lang="zh-CN" sz="4000"/>
            </a:p>
          </p:txBody>
        </p:sp>
      </p:grpSp>
      <p:sp>
        <p:nvSpPr>
          <p:cNvPr id="7173" name="Text Box 4"/>
          <p:cNvSpPr txBox="1">
            <a:spLocks noChangeArrowheads="1"/>
          </p:cNvSpPr>
          <p:nvPr/>
        </p:nvSpPr>
        <p:spPr bwMode="auto">
          <a:xfrm>
            <a:off x="552450" y="1249363"/>
            <a:ext cx="7981950" cy="212430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6858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ct val="110000"/>
              </a:lnSpc>
              <a:buClr>
                <a:schemeClr val="accent1"/>
              </a:buClr>
              <a:buFont typeface="Wingdings" pitchFamily="2" charset="2"/>
              <a:buChar char="u"/>
            </a:pPr>
            <a:r>
              <a:rPr lang="zh-CN" altLang="en-US" sz="2400" dirty="0"/>
              <a:t>     </a:t>
            </a:r>
            <a:r>
              <a:rPr lang="zh-CN" altLang="zh-CN" sz="2400" dirty="0"/>
              <a:t>假定只有通信双方</a:t>
            </a:r>
            <a:r>
              <a:rPr lang="en-US" altLang="zh-CN" sz="2400" dirty="0">
                <a:latin typeface="Times New Roman" pitchFamily="18" charset="0"/>
              </a:rPr>
              <a:t>A</a:t>
            </a:r>
            <a:r>
              <a:rPr lang="zh-CN" altLang="zh-CN" sz="2400" dirty="0"/>
              <a:t>和</a:t>
            </a:r>
            <a:r>
              <a:rPr lang="en-US" altLang="zh-CN" sz="2400" dirty="0">
                <a:latin typeface="Times New Roman" pitchFamily="18" charset="0"/>
              </a:rPr>
              <a:t>B</a:t>
            </a:r>
            <a:r>
              <a:rPr lang="zh-CN" altLang="zh-CN" sz="2400" dirty="0"/>
              <a:t>共享有密钥</a:t>
            </a:r>
            <a:r>
              <a:rPr lang="zh-CN" altLang="en-US" sz="2400" dirty="0">
                <a:latin typeface="Times New Roman" pitchFamily="18" charset="0"/>
              </a:rPr>
              <a:t>K</a:t>
            </a:r>
            <a:r>
              <a:rPr lang="en-US" altLang="zh-CN" sz="2400" baseline="-25000" dirty="0">
                <a:latin typeface="Times New Roman" pitchFamily="18" charset="0"/>
              </a:rPr>
              <a:t>AB</a:t>
            </a:r>
            <a:r>
              <a:rPr lang="en-US" altLang="zh-CN" sz="2400" dirty="0"/>
              <a:t> </a:t>
            </a:r>
            <a:r>
              <a:rPr lang="zh-CN" altLang="zh-CN" sz="2400" dirty="0"/>
              <a:t>，</a:t>
            </a:r>
            <a:r>
              <a:rPr lang="en-US" altLang="zh-CN" sz="2400" dirty="0">
                <a:latin typeface="Times New Roman" pitchFamily="18" charset="0"/>
              </a:rPr>
              <a:t>M</a:t>
            </a:r>
            <a:r>
              <a:rPr lang="zh-CN" altLang="zh-CN" sz="2400" dirty="0"/>
              <a:t>为</a:t>
            </a:r>
            <a:r>
              <a:rPr lang="en-US" altLang="zh-CN" sz="2400" dirty="0">
                <a:latin typeface="Times New Roman" pitchFamily="18" charset="0"/>
              </a:rPr>
              <a:t>A</a:t>
            </a:r>
            <a:r>
              <a:rPr lang="zh-CN" altLang="zh-CN" sz="2400" dirty="0"/>
              <a:t>欲发送给</a:t>
            </a:r>
            <a:r>
              <a:rPr lang="en-US" altLang="zh-CN" sz="2400" dirty="0">
                <a:latin typeface="Times New Roman" pitchFamily="18" charset="0"/>
              </a:rPr>
              <a:t>B</a:t>
            </a:r>
            <a:r>
              <a:rPr lang="zh-CN" altLang="zh-CN" sz="2400" dirty="0"/>
              <a:t>的有</a:t>
            </a:r>
            <a:r>
              <a:rPr lang="zh-CN" altLang="en-US" sz="2400" dirty="0"/>
              <a:t>意</a:t>
            </a:r>
            <a:r>
              <a:rPr lang="zh-CN" altLang="zh-CN" sz="2400" dirty="0"/>
              <a:t>义的合法信息。</a:t>
            </a:r>
            <a:r>
              <a:rPr lang="en-US" altLang="zh-CN" sz="2400" dirty="0">
                <a:latin typeface="Times New Roman" pitchFamily="18" charset="0"/>
              </a:rPr>
              <a:t>A</a:t>
            </a:r>
            <a:r>
              <a:rPr lang="zh-CN" altLang="zh-CN" sz="2400" dirty="0"/>
              <a:t>将</a:t>
            </a:r>
            <a:r>
              <a:rPr lang="en-US" altLang="zh-CN" sz="2400" dirty="0">
                <a:latin typeface="Times New Roman" pitchFamily="18" charset="0"/>
              </a:rPr>
              <a:t>M</a:t>
            </a:r>
            <a:r>
              <a:rPr lang="zh-CN" altLang="zh-CN" sz="2400" dirty="0"/>
              <a:t>用密钥</a:t>
            </a:r>
            <a:r>
              <a:rPr lang="zh-CN" altLang="en-US" sz="2400" dirty="0">
                <a:latin typeface="Times New Roman" pitchFamily="18" charset="0"/>
              </a:rPr>
              <a:t>K</a:t>
            </a:r>
            <a:r>
              <a:rPr lang="en-US" altLang="zh-CN" dirty="0">
                <a:latin typeface="Times New Roman" pitchFamily="18" charset="0"/>
              </a:rPr>
              <a:t>AB</a:t>
            </a:r>
            <a:r>
              <a:rPr lang="zh-CN" altLang="zh-CN" sz="2400" dirty="0"/>
              <a:t>加密后再发给</a:t>
            </a:r>
            <a:r>
              <a:rPr lang="en-US" altLang="zh-CN" sz="2400" dirty="0">
                <a:latin typeface="Times New Roman" pitchFamily="18" charset="0"/>
              </a:rPr>
              <a:t>B</a:t>
            </a:r>
            <a:r>
              <a:rPr lang="zh-CN" altLang="zh-CN" sz="2400" dirty="0"/>
              <a:t>，如图</a:t>
            </a:r>
            <a:r>
              <a:rPr lang="en-US" altLang="zh-CN" sz="2400" dirty="0">
                <a:latin typeface="Times New Roman" pitchFamily="18" charset="0"/>
              </a:rPr>
              <a:t>3-1</a:t>
            </a:r>
            <a:r>
              <a:rPr lang="zh-CN" altLang="zh-CN" sz="2400" dirty="0"/>
              <a:t>所示，在对信息提供保密性的同时也提供完整性的鉴别</a:t>
            </a:r>
            <a:r>
              <a:rPr lang="zh-CN" altLang="zh-CN" sz="2400" dirty="0" smtClean="0"/>
              <a:t>。</a:t>
            </a:r>
            <a:r>
              <a:rPr lang="zh-CN" altLang="en-US" sz="2400" dirty="0" smtClean="0">
                <a:solidFill>
                  <a:srgbClr val="FF0000"/>
                </a:solidFill>
              </a:rPr>
              <a:t>攻击者无法伪造</a:t>
            </a:r>
            <a:r>
              <a:rPr lang="en-US" altLang="zh-CN" sz="2400" dirty="0" smtClean="0">
                <a:solidFill>
                  <a:srgbClr val="FF0000"/>
                </a:solidFill>
              </a:rPr>
              <a:t>C</a:t>
            </a:r>
            <a:r>
              <a:rPr lang="zh-CN" altLang="en-US" sz="2400" dirty="0" smtClean="0">
                <a:solidFill>
                  <a:srgbClr val="FF0000"/>
                </a:solidFill>
              </a:rPr>
              <a:t>或对</a:t>
            </a:r>
            <a:r>
              <a:rPr lang="en-US" altLang="zh-CN" sz="2400" dirty="0" smtClean="0">
                <a:solidFill>
                  <a:srgbClr val="FF0000"/>
                </a:solidFill>
              </a:rPr>
              <a:t>C</a:t>
            </a:r>
            <a:r>
              <a:rPr lang="zh-CN" altLang="en-US" sz="2400" dirty="0" smtClean="0">
                <a:solidFill>
                  <a:srgbClr val="FF0000"/>
                </a:solidFill>
              </a:rPr>
              <a:t>进行篡改使其解密后有意义。</a:t>
            </a:r>
            <a:endParaRPr lang="en-US" altLang="zh-CN" sz="2400" dirty="0">
              <a:solidFill>
                <a:srgbClr val="FF0000"/>
              </a:solidFill>
            </a:endParaRPr>
          </a:p>
        </p:txBody>
      </p:sp>
    </p:spTree>
  </p:cSld>
  <p:clrMapOvr>
    <a:masterClrMapping/>
  </p:clrMapOvr>
  <p:transition>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195" name="Text Box 4"/>
          <p:cNvSpPr txBox="1">
            <a:spLocks noChangeArrowheads="1"/>
          </p:cNvSpPr>
          <p:nvPr/>
        </p:nvSpPr>
        <p:spPr bwMode="auto">
          <a:xfrm>
            <a:off x="1001712" y="272723"/>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zh-CN" sz="4000" dirty="0"/>
              <a:t>基于对称加密的鉴别</a:t>
            </a:r>
            <a:endParaRPr lang="zh-CN" altLang="en-US" sz="4000" dirty="0"/>
          </a:p>
        </p:txBody>
      </p:sp>
      <p:sp>
        <p:nvSpPr>
          <p:cNvPr id="8196" name="Text Box 4"/>
          <p:cNvSpPr txBox="1">
            <a:spLocks noChangeArrowheads="1"/>
          </p:cNvSpPr>
          <p:nvPr/>
        </p:nvSpPr>
        <p:spPr bwMode="auto">
          <a:xfrm>
            <a:off x="596900" y="1225550"/>
            <a:ext cx="8020050" cy="19208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buClr>
                <a:schemeClr val="accent1"/>
              </a:buClr>
              <a:buSzPct val="100000"/>
              <a:buFont typeface="Wingdings" pitchFamily="2" charset="2"/>
              <a:buChar char="u"/>
            </a:pPr>
            <a:r>
              <a:rPr lang="zh-CN" altLang="en-US" sz="2400" dirty="0"/>
              <a:t>  </a:t>
            </a:r>
            <a:r>
              <a:rPr lang="zh-CN" altLang="zh-CN" sz="2400" dirty="0"/>
              <a:t>当原发方</a:t>
            </a:r>
            <a:r>
              <a:rPr lang="en-US" altLang="zh-CN" sz="2400" dirty="0">
                <a:latin typeface="Times New Roman" pitchFamily="18" charset="0"/>
              </a:rPr>
              <a:t>A</a:t>
            </a:r>
            <a:r>
              <a:rPr lang="zh-CN" altLang="zh-CN" sz="2400" dirty="0"/>
              <a:t>欲发送的消息无实际语言意义时，如随机数等，上面介绍的方案起不到消息鉴别的作用。此时，引入单向哈希函数，可以解决信息完整性的检测问题。如图</a:t>
            </a:r>
            <a:r>
              <a:rPr lang="en-US" altLang="zh-CN" sz="2400" dirty="0">
                <a:latin typeface="Times New Roman" pitchFamily="18" charset="0"/>
              </a:rPr>
              <a:t>3-2</a:t>
            </a:r>
            <a:r>
              <a:rPr lang="zh-CN" altLang="zh-CN" sz="2400" dirty="0"/>
              <a:t>所示。</a:t>
            </a:r>
            <a:endParaRPr lang="en-US" altLang="zh-CN" sz="2400" dirty="0"/>
          </a:p>
        </p:txBody>
      </p:sp>
      <p:pic>
        <p:nvPicPr>
          <p:cNvPr id="8197" name="Picture 4" descr="C:\Documents and Settings\Administrator\桌面\未命名.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075" y="3249613"/>
            <a:ext cx="6842125" cy="237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 Box 14"/>
          <p:cNvSpPr txBox="1">
            <a:spLocks noChangeArrowheads="1"/>
          </p:cNvSpPr>
          <p:nvPr/>
        </p:nvSpPr>
        <p:spPr bwMode="auto">
          <a:xfrm>
            <a:off x="3011488" y="5794375"/>
            <a:ext cx="2795587" cy="54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r>
              <a:rPr lang="zh-CN" altLang="zh-CN" sz="1800" b="1"/>
              <a:t>图</a:t>
            </a:r>
            <a:r>
              <a:rPr lang="en-US" altLang="zh-CN" sz="1800" b="1">
                <a:latin typeface="Times New Roman" pitchFamily="18" charset="0"/>
              </a:rPr>
              <a:t>3-2</a:t>
            </a:r>
            <a:r>
              <a:rPr lang="en-US" altLang="zh-CN" sz="1800" b="1"/>
              <a:t> </a:t>
            </a:r>
            <a:r>
              <a:rPr lang="zh-CN" altLang="zh-CN" sz="1800" b="1"/>
              <a:t>信息完整性检测</a:t>
            </a:r>
            <a:endParaRPr lang="zh-CN" altLang="zh-CN" sz="1800"/>
          </a:p>
        </p:txBody>
      </p:sp>
    </p:spTree>
  </p:cSld>
  <p:clrMapOvr>
    <a:masterClrMapping/>
  </p:clrMapOvr>
  <p:transition>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19" name="Text Box 4"/>
          <p:cNvSpPr txBox="1">
            <a:spLocks noChangeArrowheads="1"/>
          </p:cNvSpPr>
          <p:nvPr/>
        </p:nvSpPr>
        <p:spPr bwMode="auto">
          <a:xfrm>
            <a:off x="1006474" y="246310"/>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zh-CN" sz="4000" dirty="0"/>
              <a:t>基于对称加密的鉴别</a:t>
            </a:r>
            <a:endParaRPr lang="zh-CN" altLang="en-US" sz="4000" dirty="0"/>
          </a:p>
        </p:txBody>
      </p:sp>
      <p:sp>
        <p:nvSpPr>
          <p:cNvPr id="9220" name="Text Box 4"/>
          <p:cNvSpPr txBox="1">
            <a:spLocks noChangeArrowheads="1"/>
          </p:cNvSpPr>
          <p:nvPr/>
        </p:nvSpPr>
        <p:spPr bwMode="auto">
          <a:xfrm>
            <a:off x="279400" y="4113213"/>
            <a:ext cx="8864600" cy="18827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300"/>
              </a:lnSpc>
              <a:spcAft>
                <a:spcPts val="900"/>
              </a:spcAft>
              <a:buClr>
                <a:schemeClr val="accent1"/>
              </a:buClr>
              <a:buSzPct val="100000"/>
              <a:buFont typeface="Wingdings" pitchFamily="2" charset="2"/>
              <a:buChar char="u"/>
            </a:pPr>
            <a:r>
              <a:rPr lang="zh-CN" altLang="en-US" sz="2400" dirty="0"/>
              <a:t> </a:t>
            </a:r>
            <a:r>
              <a:rPr lang="zh-CN" altLang="zh-CN" sz="2400" dirty="0"/>
              <a:t>基于传统密码的消息鉴别</a:t>
            </a:r>
            <a:r>
              <a:rPr lang="zh-CN" altLang="zh-CN" sz="2400" dirty="0">
                <a:solidFill>
                  <a:srgbClr val="FF0000"/>
                </a:solidFill>
              </a:rPr>
              <a:t>优点是速度快</a:t>
            </a:r>
            <a:r>
              <a:rPr lang="zh-CN" altLang="zh-CN" sz="2400" dirty="0"/>
              <a:t>，同时可以提供保密</a:t>
            </a:r>
            <a:r>
              <a:rPr lang="zh-CN" altLang="en-US" sz="2400" dirty="0"/>
              <a:t>。</a:t>
            </a:r>
            <a:endParaRPr lang="en-US" altLang="zh-CN" sz="2400" dirty="0"/>
          </a:p>
          <a:p>
            <a:pPr>
              <a:lnSpc>
                <a:spcPts val="3300"/>
              </a:lnSpc>
              <a:spcAft>
                <a:spcPts val="900"/>
              </a:spcAft>
              <a:buClr>
                <a:schemeClr val="accent1"/>
              </a:buClr>
              <a:buSzPct val="100000"/>
              <a:buFont typeface="Wingdings" pitchFamily="2" charset="2"/>
              <a:buChar char="u"/>
            </a:pPr>
            <a:r>
              <a:rPr lang="zh-CN" altLang="en-US" sz="2400" dirty="0"/>
              <a:t> </a:t>
            </a:r>
            <a:r>
              <a:rPr lang="zh-CN" altLang="zh-CN" sz="2400" dirty="0"/>
              <a:t>缺点</a:t>
            </a:r>
            <a:r>
              <a:rPr lang="zh-CN" altLang="en-US" sz="2400" dirty="0"/>
              <a:t>:  </a:t>
            </a:r>
            <a:r>
              <a:rPr lang="zh-CN" altLang="zh-CN" sz="2400" dirty="0"/>
              <a:t>通信双方需要事先约定共享密钥，而且当有</a:t>
            </a:r>
            <a:r>
              <a:rPr lang="en-US" altLang="zh-CN" sz="2400" dirty="0">
                <a:latin typeface="Times New Roman" pitchFamily="18" charset="0"/>
              </a:rPr>
              <a:t>n</a:t>
            </a:r>
            <a:r>
              <a:rPr lang="zh-CN" altLang="zh-CN" sz="2400" dirty="0">
                <a:latin typeface="Times New Roman" pitchFamily="18" charset="0"/>
              </a:rPr>
              <a:t>（</a:t>
            </a:r>
            <a:r>
              <a:rPr lang="en-US" altLang="zh-CN" sz="2400" dirty="0">
                <a:latin typeface="Times New Roman" pitchFamily="18" charset="0"/>
              </a:rPr>
              <a:t>n &gt;2</a:t>
            </a:r>
            <a:r>
              <a:rPr lang="zh-CN" altLang="zh-CN" sz="2400" dirty="0">
                <a:latin typeface="Times New Roman" pitchFamily="18" charset="0"/>
              </a:rPr>
              <a:t>）</a:t>
            </a:r>
            <a:r>
              <a:rPr lang="zh-CN" altLang="zh-CN" sz="2400" dirty="0"/>
              <a:t>个用户参与通信时，必须两两之间事先约定对立的共享密钥，每个用户要保存</a:t>
            </a:r>
            <a:r>
              <a:rPr lang="zh-CN" altLang="zh-CN" sz="2400" dirty="0">
                <a:latin typeface="Times New Roman" pitchFamily="18" charset="0"/>
              </a:rPr>
              <a:t>（</a:t>
            </a:r>
            <a:r>
              <a:rPr lang="en-US" altLang="zh-CN" sz="2400" dirty="0">
                <a:latin typeface="Times New Roman" pitchFamily="18" charset="0"/>
              </a:rPr>
              <a:t>n-1</a:t>
            </a:r>
            <a:r>
              <a:rPr lang="zh-CN" altLang="zh-CN" sz="2400" dirty="0">
                <a:latin typeface="Times New Roman" pitchFamily="18" charset="0"/>
              </a:rPr>
              <a:t>）</a:t>
            </a:r>
            <a:r>
              <a:rPr lang="zh-CN" altLang="zh-CN" sz="2400" dirty="0"/>
              <a:t>个密钥，</a:t>
            </a:r>
            <a:r>
              <a:rPr lang="zh-CN" altLang="zh-CN" sz="2400" dirty="0">
                <a:solidFill>
                  <a:srgbClr val="FF0000"/>
                </a:solidFill>
              </a:rPr>
              <a:t>密钥管理难度大</a:t>
            </a:r>
            <a:r>
              <a:rPr lang="zh-CN" altLang="zh-CN" sz="2400" dirty="0"/>
              <a:t>。</a:t>
            </a:r>
            <a:endParaRPr lang="en-US" altLang="zh-CN" sz="2400" dirty="0"/>
          </a:p>
        </p:txBody>
      </p:sp>
      <p:pic>
        <p:nvPicPr>
          <p:cNvPr id="922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4450" y="1136650"/>
            <a:ext cx="6594475" cy="228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14"/>
          <p:cNvSpPr txBox="1">
            <a:spLocks noChangeArrowheads="1"/>
          </p:cNvSpPr>
          <p:nvPr/>
        </p:nvSpPr>
        <p:spPr bwMode="auto">
          <a:xfrm>
            <a:off x="3140075" y="3692525"/>
            <a:ext cx="2794000"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gn="ctr"/>
            <a:r>
              <a:rPr lang="zh-CN" altLang="zh-CN" sz="1800" b="1"/>
              <a:t>图</a:t>
            </a:r>
            <a:r>
              <a:rPr lang="en-US" altLang="zh-CN" sz="1800" b="1">
                <a:latin typeface="Times New Roman" pitchFamily="18" charset="0"/>
              </a:rPr>
              <a:t>3-2</a:t>
            </a:r>
            <a:r>
              <a:rPr lang="en-US" altLang="zh-CN" sz="1800" b="1"/>
              <a:t> </a:t>
            </a:r>
            <a:r>
              <a:rPr lang="zh-CN" altLang="zh-CN" sz="1800" b="1"/>
              <a:t>信息完整性检测</a:t>
            </a:r>
            <a:endParaRPr lang="zh-CN" altLang="zh-CN" sz="1800"/>
          </a:p>
        </p:txBody>
      </p:sp>
    </p:spTree>
  </p:cSld>
  <p:clrMapOvr>
    <a:masterClrMapping/>
  </p:clrMapOvr>
  <p:transition>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3" name="Text Box 4"/>
          <p:cNvSpPr txBox="1">
            <a:spLocks noChangeArrowheads="1"/>
          </p:cNvSpPr>
          <p:nvPr/>
        </p:nvSpPr>
        <p:spPr bwMode="auto">
          <a:xfrm>
            <a:off x="1103457" y="314491"/>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zh-CN" sz="4000" dirty="0"/>
              <a:t>消息鉴别码</a:t>
            </a:r>
            <a:r>
              <a:rPr lang="en-US" altLang="zh-CN" sz="4000" dirty="0"/>
              <a:t>MAC</a:t>
            </a:r>
            <a:endParaRPr lang="zh-CN" altLang="en-US" sz="4000" dirty="0"/>
          </a:p>
        </p:txBody>
      </p:sp>
      <p:sp>
        <p:nvSpPr>
          <p:cNvPr id="10244" name="Text Box 4"/>
          <p:cNvSpPr txBox="1">
            <a:spLocks noChangeArrowheads="1"/>
          </p:cNvSpPr>
          <p:nvPr/>
        </p:nvSpPr>
        <p:spPr bwMode="auto">
          <a:xfrm>
            <a:off x="0" y="1281113"/>
            <a:ext cx="9144000" cy="44100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800"/>
              </a:spcAft>
              <a:buClr>
                <a:schemeClr val="accent1"/>
              </a:buClr>
              <a:buSzPct val="100000"/>
              <a:buFont typeface="Wingdings" pitchFamily="2" charset="2"/>
              <a:buChar char="u"/>
            </a:pPr>
            <a:r>
              <a:rPr lang="zh-CN" altLang="zh-CN" sz="2800" dirty="0"/>
              <a:t>消息鉴别的思想是</a:t>
            </a:r>
            <a:r>
              <a:rPr lang="zh-CN" altLang="zh-CN" sz="2400" dirty="0"/>
              <a:t>：不对消息进行加密，利用特定编码方法由消息直接生成一个消息鉴别码，把消息鉴别码附加在消息后。</a:t>
            </a:r>
            <a:endParaRPr lang="en-US" altLang="zh-CN" sz="2400" dirty="0"/>
          </a:p>
          <a:p>
            <a:pPr>
              <a:lnSpc>
                <a:spcPts val="3600"/>
              </a:lnSpc>
              <a:spcAft>
                <a:spcPts val="800"/>
              </a:spcAft>
              <a:buClr>
                <a:schemeClr val="accent1"/>
              </a:buClr>
              <a:buSzPct val="100000"/>
              <a:buFont typeface="Wingdings" pitchFamily="2" charset="2"/>
              <a:buChar char="u"/>
            </a:pPr>
            <a:r>
              <a:rPr lang="zh-CN" altLang="zh-CN" sz="2400" dirty="0"/>
              <a:t>消息鉴别码可应用在下列场合</a:t>
            </a:r>
            <a:r>
              <a:rPr lang="en-US" altLang="zh-CN" sz="2400" dirty="0"/>
              <a:t>:</a:t>
            </a:r>
          </a:p>
          <a:p>
            <a:pPr>
              <a:lnSpc>
                <a:spcPts val="3200"/>
              </a:lnSpc>
              <a:spcAft>
                <a:spcPts val="800"/>
              </a:spcAft>
              <a:buClr>
                <a:schemeClr val="accent1"/>
              </a:buClr>
              <a:buSzPct val="100000"/>
              <a:buFont typeface="Wingdings" pitchFamily="2" charset="2"/>
              <a:buChar char="l"/>
            </a:pPr>
            <a:r>
              <a:rPr lang="zh-CN" altLang="en-US" sz="2400" dirty="0"/>
              <a:t>  </a:t>
            </a:r>
            <a:r>
              <a:rPr lang="zh-CN" altLang="en-US" sz="2400" dirty="0">
                <a:latin typeface="Times New Roman" pitchFamily="18" charset="0"/>
              </a:rPr>
              <a:t> </a:t>
            </a:r>
            <a:r>
              <a:rPr lang="en-US" altLang="zh-CN" sz="2400" dirty="0">
                <a:latin typeface="Times New Roman" pitchFamily="18" charset="0"/>
              </a:rPr>
              <a:t>1</a:t>
            </a:r>
            <a:r>
              <a:rPr lang="en-US" altLang="zh-CN" sz="2400" dirty="0"/>
              <a:t>. </a:t>
            </a:r>
            <a:r>
              <a:rPr lang="zh-CN" altLang="zh-CN" sz="2400" dirty="0"/>
              <a:t>要求将相同的消息向许多目标收方进行广播</a:t>
            </a:r>
            <a:r>
              <a:rPr lang="zh-CN" altLang="en-US" sz="2400" dirty="0"/>
              <a:t>.</a:t>
            </a:r>
            <a:endParaRPr lang="en-US" altLang="zh-CN" sz="2400" dirty="0"/>
          </a:p>
          <a:p>
            <a:pPr>
              <a:lnSpc>
                <a:spcPts val="3200"/>
              </a:lnSpc>
              <a:spcAft>
                <a:spcPts val="800"/>
              </a:spcAft>
              <a:buClr>
                <a:schemeClr val="accent1"/>
              </a:buClr>
              <a:buSzPct val="100000"/>
              <a:buFont typeface="Wingdings" pitchFamily="2" charset="2"/>
              <a:buChar char="l"/>
            </a:pPr>
            <a:r>
              <a:rPr lang="zh-CN" altLang="en-US" sz="2400" dirty="0"/>
              <a:t>   </a:t>
            </a:r>
            <a:r>
              <a:rPr lang="en-US" altLang="zh-CN" sz="2400" dirty="0">
                <a:latin typeface="Times New Roman" pitchFamily="18" charset="0"/>
              </a:rPr>
              <a:t>2.</a:t>
            </a:r>
            <a:r>
              <a:rPr lang="en-US" altLang="zh-CN" sz="2400" dirty="0"/>
              <a:t> </a:t>
            </a:r>
            <a:r>
              <a:rPr lang="zh-CN" altLang="zh-CN" sz="2400" dirty="0"/>
              <a:t>接收方的工作繁忙，无法进行大量的解密工作。</a:t>
            </a:r>
            <a:endParaRPr lang="en-US" altLang="zh-CN" sz="2400" dirty="0"/>
          </a:p>
          <a:p>
            <a:pPr>
              <a:lnSpc>
                <a:spcPts val="3200"/>
              </a:lnSpc>
              <a:spcAft>
                <a:spcPts val="800"/>
              </a:spcAft>
              <a:buClr>
                <a:schemeClr val="accent1"/>
              </a:buClr>
              <a:buSzPct val="100000"/>
              <a:buFont typeface="Wingdings" pitchFamily="2" charset="2"/>
              <a:buChar char="l"/>
            </a:pPr>
            <a:r>
              <a:rPr lang="zh-CN" altLang="en-US" sz="2400" dirty="0"/>
              <a:t>   </a:t>
            </a:r>
            <a:r>
              <a:rPr lang="en-US" altLang="zh-CN" sz="2400" dirty="0">
                <a:latin typeface="Times New Roman" pitchFamily="18" charset="0"/>
              </a:rPr>
              <a:t>3.</a:t>
            </a:r>
            <a:r>
              <a:rPr lang="en-US" altLang="zh-CN" sz="2400" dirty="0"/>
              <a:t> </a:t>
            </a:r>
            <a:r>
              <a:rPr lang="zh-CN" altLang="zh-CN" sz="2400" dirty="0"/>
              <a:t>有些应用场合期望得到长期保护，同时要在收到消息时允许处理消息</a:t>
            </a:r>
            <a:r>
              <a:rPr lang="zh-CN" altLang="en-US" sz="2400" dirty="0"/>
              <a:t>。</a:t>
            </a:r>
            <a:endParaRPr lang="en-US" altLang="zh-CN" sz="2400" dirty="0"/>
          </a:p>
          <a:p>
            <a:pPr>
              <a:lnSpc>
                <a:spcPts val="3200"/>
              </a:lnSpc>
              <a:spcAft>
                <a:spcPts val="800"/>
              </a:spcAft>
              <a:buClr>
                <a:schemeClr val="accent1"/>
              </a:buClr>
              <a:buSzPct val="100000"/>
              <a:buFont typeface="Wingdings" pitchFamily="2" charset="2"/>
              <a:buChar char="l"/>
            </a:pPr>
            <a:r>
              <a:rPr lang="zh-CN" altLang="en-US" sz="2400" dirty="0"/>
              <a:t>   </a:t>
            </a:r>
            <a:r>
              <a:rPr lang="en-US" altLang="zh-CN" sz="2400" dirty="0">
                <a:latin typeface="Times New Roman" pitchFamily="18" charset="0"/>
              </a:rPr>
              <a:t>4.</a:t>
            </a:r>
            <a:r>
              <a:rPr lang="en-US" altLang="zh-CN" sz="2400" dirty="0"/>
              <a:t> </a:t>
            </a:r>
            <a:r>
              <a:rPr lang="zh-CN" altLang="zh-CN" sz="2400" dirty="0"/>
              <a:t>对计算机程序提供完整性鉴别，计算机程序以明文的方式存放，每次都可以直接运行，不需要浪费计算机资源进行解密。</a:t>
            </a:r>
            <a:endParaRPr lang="en-US" altLang="zh-CN" sz="2400" dirty="0"/>
          </a:p>
        </p:txBody>
      </p:sp>
    </p:spTree>
  </p:cSld>
  <p:clrMapOvr>
    <a:masterClrMapping/>
  </p:clrMapOvr>
  <p:transition>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960952" y="281936"/>
            <a:ext cx="7210425" cy="549275"/>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pPr>
            <a:r>
              <a:rPr lang="zh-CN" altLang="zh-CN" sz="4000" dirty="0"/>
              <a:t>消息鉴别码</a:t>
            </a:r>
            <a:r>
              <a:rPr lang="en-US" altLang="zh-CN" sz="4000" dirty="0">
                <a:latin typeface="Times New Roman" pitchFamily="18" charset="0"/>
              </a:rPr>
              <a:t>MAC</a:t>
            </a:r>
            <a:endParaRPr lang="zh-CN" altLang="en-US" sz="4000" dirty="0">
              <a:latin typeface="Times New Roman" pitchFamily="18" charset="0"/>
            </a:endParaRPr>
          </a:p>
        </p:txBody>
      </p:sp>
      <p:sp>
        <p:nvSpPr>
          <p:cNvPr id="11268" name="Text Box 4"/>
          <p:cNvSpPr txBox="1">
            <a:spLocks noChangeArrowheads="1"/>
          </p:cNvSpPr>
          <p:nvPr/>
        </p:nvSpPr>
        <p:spPr bwMode="auto">
          <a:xfrm>
            <a:off x="0" y="1204913"/>
            <a:ext cx="8864600" cy="1477970"/>
          </a:xfrm>
          <a:prstGeom prst="rect">
            <a:avLst/>
          </a:prstGeom>
          <a:noFill/>
          <a:ln>
            <a:noFill/>
          </a:ln>
          <a:effectLst/>
          <a:extLst>
            <a:ext uri="{909E8E84-426E-40DD-AFC4-6F175D3DCCD1}">
              <a14:hiddenFill xmlns:a14="http://schemas.microsoft.com/office/drawing/2010/main">
                <a:solidFill>
                  <a:srgbClr val="64BE1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2900" indent="-342900" eaLnBrk="0" hangingPunct="0">
              <a:defRPr sz="1600">
                <a:solidFill>
                  <a:schemeClr val="tx1"/>
                </a:solidFill>
                <a:latin typeface="Trebuchet MS" pitchFamily="34" charset="0"/>
                <a:ea typeface="黑体" pitchFamily="49" charset="-122"/>
              </a:defRPr>
            </a:lvl1pPr>
            <a:lvl2pPr marL="742950" indent="-285750" eaLnBrk="0" hangingPunct="0">
              <a:defRPr sz="1600">
                <a:solidFill>
                  <a:schemeClr val="tx1"/>
                </a:solidFill>
                <a:latin typeface="Trebuchet MS" pitchFamily="34" charset="0"/>
                <a:ea typeface="黑体" pitchFamily="49" charset="-122"/>
              </a:defRPr>
            </a:lvl2pPr>
            <a:lvl3pPr marL="1143000" indent="-228600" eaLnBrk="0" hangingPunct="0">
              <a:defRPr sz="1600">
                <a:solidFill>
                  <a:schemeClr val="tx1"/>
                </a:solidFill>
                <a:latin typeface="Trebuchet MS" pitchFamily="34" charset="0"/>
                <a:ea typeface="黑体" pitchFamily="49" charset="-122"/>
              </a:defRPr>
            </a:lvl3pPr>
            <a:lvl4pPr marL="1600200" indent="-228600" eaLnBrk="0" hangingPunct="0">
              <a:defRPr sz="1600">
                <a:solidFill>
                  <a:schemeClr val="tx1"/>
                </a:solidFill>
                <a:latin typeface="Trebuchet MS" pitchFamily="34" charset="0"/>
                <a:ea typeface="黑体" pitchFamily="49" charset="-122"/>
              </a:defRPr>
            </a:lvl4pPr>
            <a:lvl5pPr marL="2057400" indent="-228600" eaLnBrk="0" hangingPunct="0">
              <a:defRPr sz="1600">
                <a:solidFill>
                  <a:schemeClr val="tx1"/>
                </a:solidFill>
                <a:latin typeface="Trebuchet MS" pitchFamily="34" charset="0"/>
                <a:ea typeface="黑体" pitchFamily="49" charset="-122"/>
              </a:defRPr>
            </a:lvl5pPr>
            <a:lvl6pPr marL="2514600" indent="-228600" eaLnBrk="0" fontAlgn="base" hangingPunct="0">
              <a:spcBef>
                <a:spcPct val="0"/>
              </a:spcBef>
              <a:spcAft>
                <a:spcPct val="0"/>
              </a:spcAft>
              <a:defRPr sz="1600">
                <a:solidFill>
                  <a:schemeClr val="tx1"/>
                </a:solidFill>
                <a:latin typeface="Trebuchet MS" pitchFamily="34" charset="0"/>
                <a:ea typeface="黑体" pitchFamily="49" charset="-122"/>
              </a:defRPr>
            </a:lvl6pPr>
            <a:lvl7pPr marL="2971800" indent="-228600" eaLnBrk="0" fontAlgn="base" hangingPunct="0">
              <a:spcBef>
                <a:spcPct val="0"/>
              </a:spcBef>
              <a:spcAft>
                <a:spcPct val="0"/>
              </a:spcAft>
              <a:defRPr sz="1600">
                <a:solidFill>
                  <a:schemeClr val="tx1"/>
                </a:solidFill>
                <a:latin typeface="Trebuchet MS" pitchFamily="34" charset="0"/>
                <a:ea typeface="黑体" pitchFamily="49" charset="-122"/>
              </a:defRPr>
            </a:lvl7pPr>
            <a:lvl8pPr marL="3429000" indent="-228600" eaLnBrk="0" fontAlgn="base" hangingPunct="0">
              <a:spcBef>
                <a:spcPct val="0"/>
              </a:spcBef>
              <a:spcAft>
                <a:spcPct val="0"/>
              </a:spcAft>
              <a:defRPr sz="1600">
                <a:solidFill>
                  <a:schemeClr val="tx1"/>
                </a:solidFill>
                <a:latin typeface="Trebuchet MS" pitchFamily="34" charset="0"/>
                <a:ea typeface="黑体" pitchFamily="49" charset="-122"/>
              </a:defRPr>
            </a:lvl8pPr>
            <a:lvl9pPr marL="3886200" indent="-228600" eaLnBrk="0" fontAlgn="base" hangingPunct="0">
              <a:spcBef>
                <a:spcPct val="0"/>
              </a:spcBef>
              <a:spcAft>
                <a:spcPct val="0"/>
              </a:spcAft>
              <a:defRPr sz="1600">
                <a:solidFill>
                  <a:schemeClr val="tx1"/>
                </a:solidFill>
                <a:latin typeface="Trebuchet MS" pitchFamily="34" charset="0"/>
                <a:ea typeface="黑体" pitchFamily="49" charset="-122"/>
              </a:defRPr>
            </a:lvl9pPr>
          </a:lstStyle>
          <a:p>
            <a:pPr>
              <a:lnSpc>
                <a:spcPts val="3600"/>
              </a:lnSpc>
              <a:spcAft>
                <a:spcPts val="1200"/>
              </a:spcAft>
              <a:buClr>
                <a:schemeClr val="accent1"/>
              </a:buClr>
              <a:buSzPct val="100000"/>
              <a:buFont typeface="Wingdings" pitchFamily="2" charset="2"/>
              <a:buChar char="u"/>
            </a:pPr>
            <a:r>
              <a:rPr lang="zh-CN" altLang="en-US" sz="2400" dirty="0"/>
              <a:t>      </a:t>
            </a:r>
            <a:r>
              <a:rPr lang="zh-CN" altLang="zh-CN" sz="2400" dirty="0" smtClean="0"/>
              <a:t>消息</a:t>
            </a:r>
            <a:r>
              <a:rPr lang="zh-CN" altLang="zh-CN" sz="2400" dirty="0"/>
              <a:t>鉴别码（</a:t>
            </a:r>
            <a:r>
              <a:rPr lang="en-US" altLang="zh-CN" sz="2400" dirty="0">
                <a:latin typeface="Times New Roman" pitchFamily="18" charset="0"/>
              </a:rPr>
              <a:t>MAC</a:t>
            </a:r>
            <a:r>
              <a:rPr lang="zh-CN" altLang="zh-CN" sz="2400" dirty="0"/>
              <a:t>）是在</a:t>
            </a:r>
            <a:r>
              <a:rPr lang="zh-CN" altLang="zh-CN" sz="2400" b="1" dirty="0">
                <a:solidFill>
                  <a:srgbClr val="FF0000"/>
                </a:solidFill>
              </a:rPr>
              <a:t>密钥</a:t>
            </a:r>
            <a:r>
              <a:rPr lang="zh-CN" altLang="zh-CN" sz="2400" dirty="0"/>
              <a:t>的控制下，将消息映射到一个简短的定长数据分组。将消息鉴别码附加到消息后，提供消息的完整性检测。</a:t>
            </a:r>
            <a:endParaRPr lang="en-US" altLang="zh-CN" sz="2400" dirty="0"/>
          </a:p>
        </p:txBody>
      </p:sp>
      <p:pic>
        <p:nvPicPr>
          <p:cNvPr id="11269" name="Picture 6" descr="C:\Documents and Settings\Administrator\桌面\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2250" y="2951163"/>
            <a:ext cx="64389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wipe dir="r"/>
  </p:transition>
  <p:timing>
    <p:tnLst>
      <p:par>
        <p:cTn id="1" dur="indefinite" restart="never" nodeType="tmRoot"/>
      </p:par>
    </p:tnLst>
  </p:timing>
</p:sld>
</file>

<file path=ppt/theme/theme1.xml><?xml version="1.0" encoding="utf-8"?>
<a:theme xmlns:a="http://schemas.openxmlformats.org/drawingml/2006/main" name="1_ALU_template_innovation_yellow3">
  <a:themeElements>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fontScheme name="1_ALU_template_innovation_yellow3">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Trebuchet MS"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0" tIns="0" rIns="0" bIns="0" numCol="1" anchor="ctr" anchorCtr="0" compatLnSpc="1">
        <a:prstTxWarp prst="textNoShape">
          <a:avLst/>
        </a:prstTxWarp>
        <a:spAutoFit/>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1600" b="0" i="0" u="none" strike="noStrike" cap="none" normalizeH="0" baseline="0" smtClean="0">
            <a:ln>
              <a:noFill/>
            </a:ln>
            <a:solidFill>
              <a:schemeClr val="tx1"/>
            </a:solidFill>
            <a:effectLst/>
            <a:latin typeface="Trebuchet MS" pitchFamily="34" charset="0"/>
          </a:defRPr>
        </a:defPPr>
      </a:lstStyle>
    </a:lnDef>
  </a:objectDefaults>
  <a:extraClrSchemeLst>
    <a:extraClrScheme>
      <a:clrScheme name="1_ALU_template_innovation_yellow3 1">
        <a:dk1>
          <a:srgbClr val="000000"/>
        </a:dk1>
        <a:lt1>
          <a:srgbClr val="FFFFFF"/>
        </a:lt1>
        <a:dk2>
          <a:srgbClr val="000000"/>
        </a:dk2>
        <a:lt2>
          <a:srgbClr val="B2B2B2"/>
        </a:lt2>
        <a:accent1>
          <a:srgbClr val="FFCC00"/>
        </a:accent1>
        <a:accent2>
          <a:srgbClr val="99CC00"/>
        </a:accent2>
        <a:accent3>
          <a:srgbClr val="FFFFFF"/>
        </a:accent3>
        <a:accent4>
          <a:srgbClr val="000000"/>
        </a:accent4>
        <a:accent5>
          <a:srgbClr val="FFE2AA"/>
        </a:accent5>
        <a:accent6>
          <a:srgbClr val="8AB900"/>
        </a:accent6>
        <a:hlink>
          <a:srgbClr val="0000FF"/>
        </a:hlink>
        <a:folHlink>
          <a:srgbClr val="CC0033"/>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emplate/>
  <TotalTime>1414</TotalTime>
  <Pages>0</Pages>
  <Words>1278</Words>
  <Characters>0</Characters>
  <Application>Microsoft Office PowerPoint</Application>
  <DocSecurity>0</DocSecurity>
  <PresentationFormat>全屏显示(4:3)</PresentationFormat>
  <Lines>0</Lines>
  <Paragraphs>85</Paragraphs>
  <Slides>16</Slides>
  <Notes>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16</vt:i4>
      </vt:variant>
    </vt:vector>
  </HeadingPairs>
  <TitlesOfParts>
    <vt:vector size="18" baseType="lpstr">
      <vt:lpstr>1_ALU_template_innovation_yellow3</vt:lpstr>
      <vt:lpstr>Bitmap Image</vt:lpstr>
      <vt:lpstr>第三章 认证与密钥            管理技术（1） </vt:lpstr>
      <vt:lpstr>主要内容</vt:lpstr>
      <vt:lpstr>两种鉴别技术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数字签名机制的鉴别过程</vt:lpstr>
      <vt:lpstr>消息鉴别码和签名的区别</vt:lpstr>
      <vt:lpstr>PowerPoint 演示文稿</vt:lpstr>
      <vt:lpstr>无条件安全鉴别码的编码方案</vt:lpstr>
      <vt:lpstr>无条件安全鉴别码的分析</vt:lpstr>
      <vt:lpstr>PowerPoint 演示文稿</vt:lpstr>
    </vt:vector>
  </TitlesOfParts>
  <Company>Alcatel</Company>
  <LinksUpToDate>false</LinksUpToDate>
  <CharactersWithSpaces>0</CharactersWithSpaces>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Presentation Second Line of Title Subheadings (if needed)</dc:title>
  <dc:creator>richar18</dc:creator>
  <cp:lastModifiedBy>llwang@shiep.edu.cn</cp:lastModifiedBy>
  <cp:revision>221</cp:revision>
  <cp:lastPrinted>2002-04-19T19:23:03Z</cp:lastPrinted>
  <dcterms:created xsi:type="dcterms:W3CDTF">2007-08-21T18:59:09Z</dcterms:created>
  <dcterms:modified xsi:type="dcterms:W3CDTF">2020-04-13T11:50:28Z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2052-6.3.0.1705</vt:lpwstr>
  </property>
</Properties>
</file>