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803" r:id="rId2"/>
    <p:sldId id="880" r:id="rId3"/>
    <p:sldId id="921" r:id="rId4"/>
    <p:sldId id="885" r:id="rId5"/>
    <p:sldId id="886" r:id="rId6"/>
    <p:sldId id="887" r:id="rId7"/>
    <p:sldId id="888" r:id="rId8"/>
    <p:sldId id="890" r:id="rId9"/>
    <p:sldId id="891" r:id="rId10"/>
    <p:sldId id="892" r:id="rId11"/>
    <p:sldId id="893" r:id="rId12"/>
    <p:sldId id="922" r:id="rId13"/>
    <p:sldId id="907" r:id="rId14"/>
    <p:sldId id="894" r:id="rId15"/>
    <p:sldId id="895" r:id="rId16"/>
    <p:sldId id="918" r:id="rId17"/>
    <p:sldId id="897" r:id="rId18"/>
    <p:sldId id="898" r:id="rId19"/>
    <p:sldId id="919" r:id="rId20"/>
    <p:sldId id="920" r:id="rId21"/>
    <p:sldId id="899" r:id="rId22"/>
    <p:sldId id="923" r:id="rId23"/>
    <p:sldId id="908" r:id="rId24"/>
    <p:sldId id="924" r:id="rId25"/>
    <p:sldId id="925" r:id="rId26"/>
    <p:sldId id="926" r:id="rId27"/>
    <p:sldId id="900" r:id="rId28"/>
    <p:sldId id="909" r:id="rId29"/>
    <p:sldId id="912" r:id="rId30"/>
    <p:sldId id="910" r:id="rId31"/>
    <p:sldId id="901" r:id="rId32"/>
    <p:sldId id="913" r:id="rId33"/>
    <p:sldId id="914" r:id="rId34"/>
    <p:sldId id="902" r:id="rId35"/>
    <p:sldId id="903" r:id="rId36"/>
    <p:sldId id="915" r:id="rId37"/>
    <p:sldId id="916" r:id="rId38"/>
    <p:sldId id="917" r:id="rId39"/>
    <p:sldId id="911" r:id="rId40"/>
    <p:sldId id="879" r:id="rId41"/>
  </p:sldIdLst>
  <p:sldSz cx="9144000" cy="6858000" type="screen4x3"/>
  <p:notesSz cx="7099300" cy="10234613"/>
  <p:defaultTextStyle>
    <a:defPPr>
      <a:defRPr lang="en-GB"/>
    </a:defPPr>
    <a:lvl1pPr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黑体" pitchFamily="49" charset="-122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黑体" pitchFamily="49" charset="-122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黑体" pitchFamily="49" charset="-122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黑体" pitchFamily="49" charset="-122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rebuchet MS" pitchFamily="34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rebuchet MS" pitchFamily="34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FAFF"/>
    <a:srgbClr val="00B9E1"/>
    <a:srgbClr val="C3C3C3"/>
    <a:srgbClr val="969696"/>
    <a:srgbClr val="F03C91"/>
    <a:srgbClr val="FFC828"/>
    <a:srgbClr val="F8F8F8"/>
    <a:srgbClr val="64BE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2" autoAdjust="0"/>
    <p:restoredTop sz="97898" autoAdjust="0"/>
  </p:normalViewPr>
  <p:slideViewPr>
    <p:cSldViewPr snapToGrid="0">
      <p:cViewPr>
        <p:scale>
          <a:sx n="90" d="100"/>
          <a:sy n="90" d="100"/>
        </p:scale>
        <p:origin x="-624" y="360"/>
      </p:cViewPr>
      <p:guideLst>
        <p:guide orient="horz" pos="2152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3000" y="-72"/>
      </p:cViewPr>
      <p:guideLst>
        <p:guide orient="horz" pos="3223"/>
        <p:guide pos="2240"/>
      </p:guideLst>
    </p:cSldViewPr>
  </p:notes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7359650" cy="10234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pPr defTabSz="947420"/>
            <a:endParaRPr lang="zh-CN" altLang="en-US" sz="1700">
              <a:ea typeface="宋体" pitchFamily="2" charset="-122"/>
            </a:endParaRPr>
          </a:p>
        </p:txBody>
      </p:sp>
      <p:sp>
        <p:nvSpPr>
          <p:cNvPr id="3277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1713" y="763588"/>
            <a:ext cx="5097462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6" name="Rectangle 4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35038" y="4841875"/>
            <a:ext cx="5229225" cy="4586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739" tIns="46871" rIns="93739" bIns="46871" numCol="1" anchor="ctr" anchorCtr="0" compatLnSpc="1"/>
          <a:lstStyle/>
          <a:p>
            <a:pPr lvl="0"/>
            <a:r>
              <a:rPr lang="en-GB" altLang="zh-CN" noProof="0" smtClean="0"/>
              <a:t>                                </a:t>
            </a:r>
          </a:p>
          <a:p>
            <a:pPr lvl="1"/>
            <a:r>
              <a:rPr lang="en-GB" altLang="zh-CN" noProof="0" smtClean="0"/>
              <a:t>            </a:t>
            </a:r>
          </a:p>
          <a:p>
            <a:pPr lvl="2"/>
            <a:r>
              <a:rPr lang="en-GB" altLang="zh-CN" noProof="0" smtClean="0"/>
              <a:t>           </a:t>
            </a:r>
          </a:p>
          <a:p>
            <a:pPr lvl="3"/>
            <a:r>
              <a:rPr lang="en-GB" altLang="zh-CN" noProof="0" smtClean="0"/>
              <a:t>            </a:t>
            </a:r>
          </a:p>
          <a:p>
            <a:pPr lvl="4"/>
            <a:r>
              <a:rPr lang="en-GB" altLang="zh-CN" noProof="0" smtClean="0"/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9065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7475" indent="-11747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 charset="2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1pPr>
    <a:lvl2pPr marL="342900" indent="-111125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 charset="2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2pPr>
    <a:lvl3pPr marL="5715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 charset="2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3pPr>
    <a:lvl4pPr marL="8001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 charset="2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4pPr>
    <a:lvl5pPr marL="1028700" indent="-114300" algn="l" rtl="0" eaLnBrk="0" fontAlgn="base" hangingPunct="0">
      <a:lnSpc>
        <a:spcPct val="90000"/>
      </a:lnSpc>
      <a:spcBef>
        <a:spcPct val="40000"/>
      </a:spcBef>
      <a:spcAft>
        <a:spcPct val="0"/>
      </a:spcAft>
      <a:buSzPct val="60000"/>
      <a:buFont typeface="Monotype Sorts" charset="2"/>
      <a:buChar char="t"/>
      <a:defRPr sz="1200" kern="1200">
        <a:solidFill>
          <a:schemeClr val="tx1"/>
        </a:solidFill>
        <a:latin typeface="Trebuchet MS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/>
          <a:lstStyle/>
          <a:p>
            <a:r>
              <a:rPr lang="en-US" altLang="zh-CN" smtClean="0"/>
              <a:t> </a:t>
            </a:r>
            <a:r>
              <a:rPr lang="zh-CN" altLang="zh-CN" smtClean="0"/>
              <a:t>值得说明的是，数字签名与数据加密完全独立。数据可以只签名或只加密，也可既签名又加密，当然，也可以既不签名也不加密。</a:t>
            </a:r>
            <a:endParaRPr lang="zh-CN" altLang="en-US" smtClean="0"/>
          </a:p>
        </p:txBody>
      </p:sp>
      <p:sp>
        <p:nvSpPr>
          <p:cNvPr id="33796" name="灯片编号占位符 3"/>
          <p:cNvSpPr txBox="1">
            <a:spLocks noGrp="1"/>
          </p:cNvSpPr>
          <p:nvPr/>
        </p:nvSpPr>
        <p:spPr bwMode="auto">
          <a:xfrm>
            <a:off x="4056063" y="9683750"/>
            <a:ext cx="30432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 anchor="b"/>
          <a:lstStyle>
            <a:lvl1pPr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r"/>
            <a:fld id="{3966AE96-A89D-4E13-918B-2C6ECB1C5681}" type="slidenum">
              <a:rPr lang="en-US" altLang="zh-CN" sz="1000">
                <a:latin typeface="FuturaA Bk BT" pitchFamily="34" charset="0"/>
                <a:ea typeface="宋体" pitchFamily="2" charset="-122"/>
              </a:rPr>
              <a:t>7</a:t>
            </a:fld>
            <a:endParaRPr lang="en-GB" altLang="zh-CN" sz="1000">
              <a:latin typeface="FuturaA Bk BT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/>
          <a:lstStyle/>
          <a:p>
            <a:endParaRPr lang="zh-CN" altLang="en-US" smtClean="0"/>
          </a:p>
        </p:txBody>
      </p:sp>
      <p:sp>
        <p:nvSpPr>
          <p:cNvPr id="34820" name="灯片编号占位符 3"/>
          <p:cNvSpPr txBox="1">
            <a:spLocks noGrp="1"/>
          </p:cNvSpPr>
          <p:nvPr/>
        </p:nvSpPr>
        <p:spPr bwMode="auto">
          <a:xfrm>
            <a:off x="4056063" y="9683750"/>
            <a:ext cx="30432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 anchor="b"/>
          <a:lstStyle>
            <a:lvl1pPr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r"/>
            <a:fld id="{B5A8BA38-44D5-4122-9B48-5A64842E816C}" type="slidenum">
              <a:rPr lang="en-US" altLang="zh-CN" sz="1000">
                <a:latin typeface="FuturaA Bk BT" pitchFamily="34" charset="0"/>
                <a:ea typeface="宋体" pitchFamily="2" charset="-122"/>
              </a:rPr>
              <a:t>10</a:t>
            </a:fld>
            <a:endParaRPr lang="en-GB" altLang="zh-CN" sz="1000">
              <a:latin typeface="FuturaA Bk BT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/>
          <a:lstStyle/>
          <a:p>
            <a:endParaRPr lang="zh-CN" altLang="en-US" smtClean="0"/>
          </a:p>
        </p:txBody>
      </p:sp>
      <p:sp>
        <p:nvSpPr>
          <p:cNvPr id="35844" name="灯片编号占位符 3"/>
          <p:cNvSpPr txBox="1">
            <a:spLocks noGrp="1"/>
          </p:cNvSpPr>
          <p:nvPr/>
        </p:nvSpPr>
        <p:spPr bwMode="auto">
          <a:xfrm>
            <a:off x="4056063" y="9683750"/>
            <a:ext cx="30432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 anchor="b"/>
          <a:lstStyle>
            <a:lvl1pPr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r"/>
            <a:fld id="{2328647E-B4EB-47C3-9D1C-089CBCA79808}" type="slidenum">
              <a:rPr lang="en-US" altLang="zh-CN" sz="1000">
                <a:latin typeface="FuturaA Bk BT" pitchFamily="34" charset="0"/>
                <a:ea typeface="宋体" pitchFamily="2" charset="-122"/>
              </a:rPr>
              <a:t>11</a:t>
            </a:fld>
            <a:endParaRPr lang="en-GB" altLang="zh-CN" sz="1000">
              <a:latin typeface="FuturaA Bk BT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/>
          <a:lstStyle/>
          <a:p>
            <a:endParaRPr lang="zh-CN" altLang="en-US" smtClean="0"/>
          </a:p>
        </p:txBody>
      </p:sp>
      <p:sp>
        <p:nvSpPr>
          <p:cNvPr id="37892" name="灯片编号占位符 3"/>
          <p:cNvSpPr txBox="1">
            <a:spLocks noGrp="1"/>
          </p:cNvSpPr>
          <p:nvPr/>
        </p:nvSpPr>
        <p:spPr bwMode="auto">
          <a:xfrm>
            <a:off x="4056063" y="9683750"/>
            <a:ext cx="30432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 anchor="b"/>
          <a:lstStyle>
            <a:lvl1pPr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r"/>
            <a:fld id="{A64F9859-9BE2-4317-AC37-38DF2E95077C}" type="slidenum">
              <a:rPr lang="en-US" altLang="zh-CN" sz="1000">
                <a:latin typeface="FuturaA Bk BT" pitchFamily="34" charset="0"/>
                <a:ea typeface="宋体" pitchFamily="2" charset="-122"/>
              </a:rPr>
              <a:t>18</a:t>
            </a:fld>
            <a:endParaRPr lang="en-GB" altLang="zh-CN" sz="1000">
              <a:latin typeface="FuturaA Bk BT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/>
          <a:lstStyle/>
          <a:p>
            <a:endParaRPr lang="zh-CN" altLang="en-US" smtClean="0"/>
          </a:p>
        </p:txBody>
      </p:sp>
      <p:sp>
        <p:nvSpPr>
          <p:cNvPr id="38916" name="灯片编号占位符 3"/>
          <p:cNvSpPr txBox="1">
            <a:spLocks noGrp="1"/>
          </p:cNvSpPr>
          <p:nvPr/>
        </p:nvSpPr>
        <p:spPr bwMode="auto">
          <a:xfrm>
            <a:off x="4056063" y="9683750"/>
            <a:ext cx="30432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 anchor="b"/>
          <a:lstStyle>
            <a:lvl1pPr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r"/>
            <a:fld id="{5D787C5F-142E-4E58-B552-66B176ED3901}" type="slidenum">
              <a:rPr lang="en-US" altLang="zh-CN" sz="1000">
                <a:latin typeface="FuturaA Bk BT" pitchFamily="34" charset="0"/>
                <a:ea typeface="宋体" pitchFamily="2" charset="-122"/>
              </a:rPr>
              <a:t>27</a:t>
            </a:fld>
            <a:endParaRPr lang="en-GB" altLang="zh-CN" sz="1000">
              <a:latin typeface="FuturaA Bk BT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/>
          <a:lstStyle/>
          <a:p>
            <a:endParaRPr lang="zh-CN" altLang="en-US" smtClean="0"/>
          </a:p>
        </p:txBody>
      </p:sp>
      <p:sp>
        <p:nvSpPr>
          <p:cNvPr id="39940" name="灯片编号占位符 3"/>
          <p:cNvSpPr txBox="1">
            <a:spLocks noGrp="1"/>
          </p:cNvSpPr>
          <p:nvPr/>
        </p:nvSpPr>
        <p:spPr bwMode="auto">
          <a:xfrm>
            <a:off x="4056063" y="9683750"/>
            <a:ext cx="3043237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7151" tIns="48577" rIns="97151" bIns="48577" anchor="b"/>
          <a:lstStyle>
            <a:lvl1pPr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 defTabSz="963295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defTabSz="96329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r"/>
            <a:fld id="{B3F15F94-246D-4610-9374-7ADC97C4C3FF}" type="slidenum">
              <a:rPr lang="en-US" altLang="zh-CN" sz="1000">
                <a:latin typeface="FuturaA Bk BT" pitchFamily="34" charset="0"/>
                <a:ea typeface="宋体" pitchFamily="2" charset="-122"/>
              </a:rPr>
              <a:t>31</a:t>
            </a:fld>
            <a:endParaRPr lang="en-GB" altLang="zh-CN" sz="1000">
              <a:latin typeface="FuturaA Bk BT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0" y="2286000"/>
            <a:ext cx="9140825" cy="2286000"/>
          </a:xfrm>
          <a:prstGeom prst="rect">
            <a:avLst/>
          </a:prstGeom>
          <a:solidFill>
            <a:srgbClr val="64BE1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pic>
        <p:nvPicPr>
          <p:cNvPr id="6" name="Picture 10" descr="green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175" y="2287588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points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4144963"/>
            <a:ext cx="7543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f392492cdeb8edf38a1399ac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338" y="169863"/>
            <a:ext cx="2047875" cy="197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33388" y="4935538"/>
            <a:ext cx="6238875" cy="825500"/>
          </a:xfrm>
        </p:spPr>
        <p:txBody>
          <a:bodyPr wrap="none"/>
          <a:lstStyle>
            <a:lvl1pPr>
              <a:buFont typeface="Futura Md BT" pitchFamily="34" charset="0"/>
              <a:buNone/>
              <a:defRPr sz="1400"/>
            </a:lvl1pPr>
          </a:lstStyle>
          <a:p>
            <a:r>
              <a:rPr lang="zh-CN" altLang="en-GB"/>
              <a:t>点击编辑母板副标题版式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22275" y="2463800"/>
            <a:ext cx="6257925" cy="1470025"/>
          </a:xfrm>
        </p:spPr>
        <p:txBody>
          <a:bodyPr anchor="t"/>
          <a:lstStyle>
            <a:lvl1pPr>
              <a:lnSpc>
                <a:spcPts val="3800"/>
              </a:lnSpc>
              <a:spcAft>
                <a:spcPts val="1200"/>
              </a:spcAft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GB"/>
              <a:t>点击编辑母版版式</a:t>
            </a:r>
          </a:p>
        </p:txBody>
      </p:sp>
    </p:spTree>
  </p:cSld>
  <p:clrMapOvr>
    <a:masterClrMapping/>
  </p:clrMapOvr>
  <p:transition>
    <p:wipe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463550"/>
            <a:ext cx="2055813" cy="52435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463550"/>
            <a:ext cx="6015037" cy="52435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463550"/>
            <a:ext cx="8213725" cy="3683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1181100"/>
            <a:ext cx="402907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4075" y="1181100"/>
            <a:ext cx="403066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71488" y="463550"/>
            <a:ext cx="821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/>
          <a:p>
            <a:pPr lvl="0"/>
            <a:r>
              <a:rPr lang="zh-CN" altLang="en-GB" smtClean="0"/>
              <a:t>点击编辑母版标题版式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126538" y="6145213"/>
            <a:ext cx="6350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D7D7D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2600" y="1181100"/>
            <a:ext cx="821213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/>
          <a:lstStyle/>
          <a:p>
            <a:pPr lvl="0"/>
            <a:r>
              <a:rPr lang="zh-CN" altLang="en-GB" smtClean="0"/>
              <a:t>点击编辑母版内容版式</a:t>
            </a:r>
          </a:p>
          <a:p>
            <a:pPr lvl="1"/>
            <a:r>
              <a:rPr lang="zh-CN" altLang="en-GB" smtClean="0"/>
              <a:t>第二行</a:t>
            </a:r>
          </a:p>
          <a:p>
            <a:pPr lvl="2"/>
            <a:r>
              <a:rPr lang="zh-CN" altLang="en-GB" smtClean="0"/>
              <a:t>第三行</a:t>
            </a:r>
          </a:p>
          <a:p>
            <a:pPr lvl="3"/>
            <a:r>
              <a:rPr lang="zh-CN" altLang="en-GB" smtClean="0"/>
              <a:t>第四行</a:t>
            </a:r>
          </a:p>
        </p:txBody>
      </p:sp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54025" y="89217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032" name="Rectangle 9"/>
          <p:cNvSpPr>
            <a:spLocks noChangeArrowheads="1"/>
          </p:cNvSpPr>
          <p:nvPr userDrawn="1"/>
        </p:nvSpPr>
        <p:spPr bwMode="auto">
          <a:xfrm>
            <a:off x="2493963" y="6488113"/>
            <a:ext cx="28765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b"/>
          <a:lstStyle/>
          <a:p>
            <a:pPr>
              <a:spcBef>
                <a:spcPct val="50000"/>
              </a:spcBef>
            </a:pPr>
            <a:r>
              <a:rPr lang="zh-CN" altLang="en-GB" sz="2400">
                <a:latin typeface="黑体" pitchFamily="49" charset="-122"/>
              </a:rPr>
              <a:t>第二章  密码基础</a:t>
            </a:r>
            <a:endParaRPr lang="en-GB" altLang="zh-CN" sz="2400">
              <a:latin typeface="黑体" pitchFamily="49" charset="-122"/>
            </a:endParaRPr>
          </a:p>
        </p:txBody>
      </p:sp>
      <p:sp>
        <p:nvSpPr>
          <p:cNvPr id="1033" name="Rectangle 10"/>
          <p:cNvSpPr>
            <a:spLocks noChangeArrowheads="1"/>
          </p:cNvSpPr>
          <p:nvPr userDrawn="1"/>
        </p:nvSpPr>
        <p:spPr bwMode="auto">
          <a:xfrm>
            <a:off x="454025" y="6308725"/>
            <a:ext cx="8715375" cy="19050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EBEBEB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34" name="Object 12"/>
          <p:cNvGraphicFramePr>
            <a:graphicFrameLocks noChangeAspect="1"/>
          </p:cNvGraphicFramePr>
          <p:nvPr userDrawn="1"/>
        </p:nvGraphicFramePr>
        <p:xfrm>
          <a:off x="6689725" y="6238875"/>
          <a:ext cx="2105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Bitmap Image" r:id="rId16" imgW="2105025" imgH="485775" progId="Paint.Picture">
                  <p:embed/>
                </p:oleObj>
              </mc:Choice>
              <mc:Fallback>
                <p:oleObj name="Bitmap Image" r:id="rId16" imgW="2105025" imgH="485775" progId="Paint.Picture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6238875"/>
                        <a:ext cx="2105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wipe dir="r"/>
  </p:transition>
  <p:hf hdr="0" ftr="0" dt="0"/>
  <p:txStyles>
    <p:title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>
          <a:solidFill>
            <a:srgbClr val="32323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>
          <a:solidFill>
            <a:srgbClr val="32323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>
          <a:solidFill>
            <a:srgbClr val="32323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>
          <a:solidFill>
            <a:srgbClr val="32323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defRPr>
          <a:solidFill>
            <a:srgbClr val="32323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lnSpc>
          <a:spcPts val="2600"/>
        </a:lnSpc>
        <a:spcBef>
          <a:spcPct val="0"/>
        </a:spcBef>
        <a:spcAft>
          <a:spcPct val="0"/>
        </a:spcAft>
        <a:defRPr>
          <a:solidFill>
            <a:srgbClr val="323232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lnSpc>
          <a:spcPts val="2600"/>
        </a:lnSpc>
        <a:spcBef>
          <a:spcPct val="0"/>
        </a:spcBef>
        <a:spcAft>
          <a:spcPct val="0"/>
        </a:spcAft>
        <a:defRPr>
          <a:solidFill>
            <a:srgbClr val="323232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lnSpc>
          <a:spcPts val="2600"/>
        </a:lnSpc>
        <a:spcBef>
          <a:spcPct val="0"/>
        </a:spcBef>
        <a:spcAft>
          <a:spcPct val="0"/>
        </a:spcAft>
        <a:defRPr>
          <a:solidFill>
            <a:srgbClr val="323232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lnSpc>
          <a:spcPts val="2600"/>
        </a:lnSpc>
        <a:spcBef>
          <a:spcPct val="0"/>
        </a:spcBef>
        <a:spcAft>
          <a:spcPct val="0"/>
        </a:spcAft>
        <a:defRPr>
          <a:solidFill>
            <a:srgbClr val="323232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defTabSz="-635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chemeClr val="accent1"/>
        </a:buClr>
        <a:buFont typeface="Futura Md BT" pitchFamily="34" charset="0"/>
        <a:buChar char=" "/>
        <a:tabLst>
          <a:tab pos="3946525" algn="l"/>
        </a:tabLst>
        <a:defRPr>
          <a:solidFill>
            <a:srgbClr val="323232"/>
          </a:solidFill>
          <a:latin typeface="+mn-lt"/>
          <a:ea typeface="+mn-ea"/>
          <a:cs typeface="+mn-cs"/>
        </a:defRPr>
      </a:lvl1pPr>
      <a:lvl2pPr marL="295275" indent="-222250" algn="l" defTabSz="-635" rtl="0" eaLnBrk="0" fontAlgn="base" hangingPunct="0">
        <a:lnSpc>
          <a:spcPts val="2400"/>
        </a:lnSpc>
        <a:spcBef>
          <a:spcPct val="0"/>
        </a:spcBef>
        <a:spcAft>
          <a:spcPts val="1200"/>
        </a:spcAft>
        <a:buClr>
          <a:srgbClr val="969696"/>
        </a:buClr>
        <a:buFont typeface="Wingdings" pitchFamily="2" charset="2"/>
        <a:buChar char="§"/>
        <a:tabLst>
          <a:tab pos="3946525" algn="l"/>
        </a:tabLst>
        <a:defRPr>
          <a:solidFill>
            <a:srgbClr val="323232"/>
          </a:solidFill>
          <a:latin typeface="+mn-lt"/>
          <a:ea typeface="+mn-ea"/>
          <a:cs typeface="Arial" pitchFamily="34" charset="0"/>
        </a:defRPr>
      </a:lvl2pPr>
      <a:lvl3pPr marL="514350" indent="-209550" algn="l" defTabSz="-635" rtl="0" eaLnBrk="0" fontAlgn="base" hangingPunct="0">
        <a:lnSpc>
          <a:spcPts val="2000"/>
        </a:lnSpc>
        <a:spcBef>
          <a:spcPct val="0"/>
        </a:spcBef>
        <a:spcAft>
          <a:spcPts val="800"/>
        </a:spcAft>
        <a:buClr>
          <a:srgbClr val="969696"/>
        </a:buClr>
        <a:buFont typeface="Wingdings" pitchFamily="2" charset="2"/>
        <a:buChar char=""/>
        <a:tabLst>
          <a:tab pos="3946525" algn="l"/>
        </a:tabLst>
        <a:defRPr sz="1600">
          <a:solidFill>
            <a:srgbClr val="323232"/>
          </a:solidFill>
          <a:latin typeface="+mn-lt"/>
          <a:ea typeface="+mn-ea"/>
          <a:cs typeface="Arial" pitchFamily="34" charset="0"/>
        </a:defRPr>
      </a:lvl3pPr>
      <a:lvl4pPr marL="723900" indent="-196850" algn="l" defTabSz="-635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rgbClr val="969696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+mn-ea"/>
          <a:cs typeface="Arial" pitchFamily="34" charset="0"/>
        </a:defRPr>
      </a:lvl4pPr>
      <a:lvl5pPr marL="2046605" indent="-168275" algn="l" defTabSz="-635" rtl="0" eaLnBrk="0" fontAlgn="base" hangingPunct="0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5pPr>
      <a:lvl6pPr marL="2503805" indent="-168275" algn="l" defTabSz="-635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6pPr>
      <a:lvl7pPr marL="2961005" indent="-168275" algn="l" defTabSz="-635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7pPr>
      <a:lvl8pPr marL="3418205" indent="-168275" algn="l" defTabSz="-635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8pPr>
      <a:lvl9pPr marL="3875405" indent="-168275" algn="l" defTabSz="-635" rtl="0" fontAlgn="base">
        <a:lnSpc>
          <a:spcPts val="1400"/>
        </a:lnSpc>
        <a:spcBef>
          <a:spcPct val="0"/>
        </a:spcBef>
        <a:spcAft>
          <a:spcPts val="600"/>
        </a:spcAft>
        <a:buClr>
          <a:schemeClr val="tx1"/>
        </a:buClr>
        <a:buFont typeface="Futura Md BT" pitchFamily="34" charset="0"/>
        <a:buChar char="–"/>
        <a:tabLst>
          <a:tab pos="3946525" algn="l"/>
        </a:tabLst>
        <a:defRPr sz="1400">
          <a:solidFill>
            <a:schemeClr val="tx1"/>
          </a:solidFill>
          <a:latin typeface="Verdana" pitchFamily="34" charset="0"/>
          <a:ea typeface="宋体" pitchFamily="2" charset="-122"/>
          <a:cs typeface="Arial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62275"/>
            <a:ext cx="8951913" cy="1470025"/>
          </a:xfrm>
        </p:spPr>
        <p:txBody>
          <a:bodyPr/>
          <a:lstStyle/>
          <a:p>
            <a:pPr algn="ctr" eaLnBrk="1" hangingPunct="1"/>
            <a:r>
              <a:rPr lang="en-US" altLang="zh-CN" sz="5400" dirty="0" smtClean="0">
                <a:solidFill>
                  <a:schemeClr val="tx1"/>
                </a:solidFill>
              </a:rPr>
              <a:t>  </a:t>
            </a:r>
            <a:r>
              <a:rPr lang="zh-CN" altLang="zh-CN" sz="5400" dirty="0" smtClean="0">
                <a:solidFill>
                  <a:schemeClr val="tx1"/>
                </a:solidFill>
              </a:rPr>
              <a:t>第二章</a:t>
            </a:r>
            <a:r>
              <a:rPr lang="en-US" altLang="zh-CN" sz="5400" dirty="0" smtClean="0">
                <a:solidFill>
                  <a:schemeClr val="tx1"/>
                </a:solidFill>
              </a:rPr>
              <a:t>  </a:t>
            </a:r>
            <a:r>
              <a:rPr lang="zh-CN" altLang="zh-CN" sz="5400" dirty="0" smtClean="0">
                <a:solidFill>
                  <a:schemeClr val="tx1"/>
                </a:solidFill>
              </a:rPr>
              <a:t>密码基础</a:t>
            </a:r>
            <a:r>
              <a:rPr lang="zh-CN" altLang="en-US" sz="5400" dirty="0" smtClean="0">
                <a:solidFill>
                  <a:schemeClr val="tx1"/>
                </a:solidFill>
              </a:rPr>
              <a:t>（</a:t>
            </a:r>
            <a:r>
              <a:rPr lang="en-US" altLang="zh-CN" sz="5400" dirty="0" smtClean="0">
                <a:solidFill>
                  <a:schemeClr val="tx1"/>
                </a:solidFill>
              </a:rPr>
              <a:t>3</a:t>
            </a:r>
            <a:r>
              <a:rPr lang="zh-CN" altLang="en-US" sz="5400" dirty="0" smtClean="0">
                <a:solidFill>
                  <a:schemeClr val="tx1"/>
                </a:solidFill>
              </a:rPr>
              <a:t>）</a:t>
            </a:r>
            <a:r>
              <a:rPr lang="en-US" altLang="zh-CN" sz="5400" dirty="0" smtClean="0">
                <a:solidFill>
                  <a:schemeClr val="tx1"/>
                </a:solidFill>
              </a:rPr>
              <a:t/>
            </a:r>
            <a:br>
              <a:rPr lang="en-US" altLang="zh-CN" sz="5400" dirty="0" smtClean="0">
                <a:solidFill>
                  <a:schemeClr val="tx1"/>
                </a:solidFill>
              </a:rPr>
            </a:br>
            <a:r>
              <a:rPr lang="en-US" altLang="zh-CN" sz="5400" dirty="0">
                <a:solidFill>
                  <a:schemeClr val="tx1"/>
                </a:solidFill>
              </a:rPr>
              <a:t/>
            </a:r>
            <a:br>
              <a:rPr lang="en-US" altLang="zh-CN" sz="5400" dirty="0">
                <a:solidFill>
                  <a:schemeClr val="tx1"/>
                </a:solidFill>
              </a:rPr>
            </a:br>
            <a:r>
              <a:rPr lang="en-US" altLang="zh-CN" sz="5400" dirty="0" smtClean="0">
                <a:solidFill>
                  <a:schemeClr val="tx1"/>
                </a:solidFill>
              </a:rPr>
              <a:t/>
            </a:r>
            <a:br>
              <a:rPr lang="en-US" altLang="zh-CN" sz="5400" dirty="0" smtClean="0">
                <a:solidFill>
                  <a:schemeClr val="tx1"/>
                </a:solidFill>
              </a:rPr>
            </a:br>
            <a:r>
              <a:rPr lang="en-US" altLang="zh-CN" sz="5400" dirty="0">
                <a:solidFill>
                  <a:schemeClr val="tx1"/>
                </a:solidFill>
              </a:rPr>
              <a:t/>
            </a:r>
            <a:br>
              <a:rPr lang="en-US" altLang="zh-CN" sz="5400" dirty="0">
                <a:solidFill>
                  <a:schemeClr val="tx1"/>
                </a:solidFill>
              </a:rPr>
            </a:br>
            <a:r>
              <a:rPr lang="zh-CN" altLang="en-US" dirty="0">
                <a:solidFill>
                  <a:schemeClr val="tx1"/>
                </a:solidFill>
              </a:rPr>
              <a:t>王</a:t>
            </a:r>
            <a:r>
              <a:rPr lang="zh-CN" altLang="en-US" dirty="0" smtClean="0">
                <a:solidFill>
                  <a:schemeClr val="tx1"/>
                </a:solidFill>
              </a:rPr>
              <a:t>亮亮</a:t>
            </a:r>
            <a:r>
              <a:rPr lang="en-US" altLang="zh-CN" dirty="0" smtClean="0">
                <a:solidFill>
                  <a:schemeClr val="tx1"/>
                </a:solidFill>
              </a:rPr>
              <a:t/>
            </a:r>
            <a:br>
              <a:rPr lang="en-US" altLang="zh-CN" dirty="0" smtClean="0">
                <a:solidFill>
                  <a:schemeClr val="tx1"/>
                </a:solidFill>
              </a:rPr>
            </a:br>
            <a:r>
              <a:rPr lang="en-US" altLang="zh-CN" dirty="0" smtClean="0">
                <a:solidFill>
                  <a:schemeClr val="tx1"/>
                </a:solidFill>
              </a:rPr>
              <a:t>llwang@shiep.edu.cn</a:t>
            </a:r>
            <a:endParaRPr lang="zh-CN" altLang="en-GB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/>
          <p:cNvSpPr txBox="1">
            <a:spLocks noChangeArrowheads="1"/>
          </p:cNvSpPr>
          <p:nvPr/>
        </p:nvSpPr>
        <p:spPr bwMode="auto">
          <a:xfrm>
            <a:off x="654050" y="170920"/>
            <a:ext cx="7210425" cy="178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dirty="0">
                <a:latin typeface="黑体" pitchFamily="49" charset="-122"/>
              </a:rPr>
              <a:t>数字签名的使用原理</a:t>
            </a: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000" dirty="0">
              <a:latin typeface="黑体" pitchFamily="49" charset="-122"/>
            </a:endParaRP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000" dirty="0"/>
          </a:p>
        </p:txBody>
      </p:sp>
      <p:sp>
        <p:nvSpPr>
          <p:cNvPr id="12291" name="TextBox 5"/>
          <p:cNvSpPr txBox="1">
            <a:spLocks noChangeArrowheads="1"/>
          </p:cNvSpPr>
          <p:nvPr/>
        </p:nvSpPr>
        <p:spPr bwMode="auto">
          <a:xfrm>
            <a:off x="1201738" y="1789113"/>
            <a:ext cx="6348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460375" y="900113"/>
            <a:ext cx="8228013" cy="592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en-US" altLang="zh-CN" sz="2400" dirty="0"/>
              <a:t>   </a:t>
            </a:r>
            <a:r>
              <a:rPr lang="en-US" altLang="zh-CN" sz="2400" dirty="0" smtClean="0"/>
              <a:t>(</a:t>
            </a:r>
            <a:r>
              <a:rPr lang="en-US" altLang="zh-CN" sz="2400" dirty="0">
                <a:latin typeface="Times New Roman" pitchFamily="18" charset="0"/>
              </a:rPr>
              <a:t>1</a:t>
            </a:r>
            <a:r>
              <a:rPr lang="en-US" altLang="zh-CN" sz="2400" dirty="0"/>
              <a:t>) </a:t>
            </a:r>
            <a:r>
              <a:rPr lang="zh-CN" altLang="zh-CN" sz="2400" dirty="0"/>
              <a:t>发送方首先用哈希函数从原文得到</a:t>
            </a:r>
            <a:r>
              <a:rPr lang="zh-CN" altLang="zh-CN" sz="2400" dirty="0">
                <a:solidFill>
                  <a:srgbClr val="FF0000"/>
                </a:solidFill>
              </a:rPr>
              <a:t>数字摘要</a:t>
            </a:r>
            <a:r>
              <a:rPr lang="zh-CN" altLang="zh-CN" sz="2400" dirty="0"/>
              <a:t>，然后采用公钥密码体制用发送方的私有密钥（简称私钥）对数字摘要进行签名，并把签名后的数字摘要附加在要发送的原文后面；</a:t>
            </a:r>
          </a:p>
          <a:p>
            <a:pPr algn="l">
              <a:lnSpc>
                <a:spcPct val="115000"/>
              </a:lnSpc>
            </a:pPr>
            <a:r>
              <a:rPr lang="en-US" altLang="zh-CN" sz="2400" dirty="0"/>
              <a:t>   (</a:t>
            </a:r>
            <a:r>
              <a:rPr lang="en-US" altLang="zh-CN" sz="2400" dirty="0">
                <a:latin typeface="Times New Roman" pitchFamily="18" charset="0"/>
              </a:rPr>
              <a:t>2</a:t>
            </a:r>
            <a:r>
              <a:rPr lang="en-US" altLang="zh-CN" sz="2400" dirty="0"/>
              <a:t>) </a:t>
            </a:r>
            <a:r>
              <a:rPr lang="zh-CN" altLang="zh-CN" sz="2400" dirty="0"/>
              <a:t>发送方选择一个会话秘密密钥对文件进行加密，并把加密后的文件通过网络传输到接收方；</a:t>
            </a:r>
          </a:p>
          <a:p>
            <a:pPr algn="l">
              <a:lnSpc>
                <a:spcPct val="115000"/>
              </a:lnSpc>
            </a:pPr>
            <a:r>
              <a:rPr lang="en-US" altLang="zh-CN" sz="2400" dirty="0"/>
              <a:t>   (</a:t>
            </a:r>
            <a:r>
              <a:rPr lang="en-US" altLang="zh-CN" sz="2400" dirty="0">
                <a:latin typeface="Times New Roman" pitchFamily="18" charset="0"/>
              </a:rPr>
              <a:t>3</a:t>
            </a:r>
            <a:r>
              <a:rPr lang="en-US" altLang="zh-CN" sz="2400" dirty="0"/>
              <a:t>) </a:t>
            </a:r>
            <a:r>
              <a:rPr lang="zh-CN" altLang="zh-CN" sz="2400" dirty="0"/>
              <a:t>发送方用接收方的公有密钥（简称公钥）对会话秘密密钥进行加密，并通过网络把加密后的会话秘密密钥传输到接收方；</a:t>
            </a:r>
          </a:p>
          <a:p>
            <a:pPr algn="l">
              <a:lnSpc>
                <a:spcPct val="115000"/>
              </a:lnSpc>
            </a:pPr>
            <a:r>
              <a:rPr lang="en-US" altLang="zh-CN" sz="2400" dirty="0"/>
              <a:t>   (</a:t>
            </a:r>
            <a:r>
              <a:rPr lang="en-US" altLang="zh-CN" sz="2400" dirty="0">
                <a:latin typeface="Times New Roman" pitchFamily="18" charset="0"/>
              </a:rPr>
              <a:t>4</a:t>
            </a:r>
            <a:r>
              <a:rPr lang="en-US" altLang="zh-CN" sz="2400" dirty="0"/>
              <a:t>) </a:t>
            </a:r>
            <a:r>
              <a:rPr lang="zh-CN" altLang="zh-CN" sz="2400" dirty="0"/>
              <a:t>接受方使用自己的私钥对密钥信息进行解密，得到会话秘密密钥的明文；</a:t>
            </a:r>
            <a:endParaRPr lang="en-US" altLang="zh-CN" sz="2400" dirty="0"/>
          </a:p>
          <a:p>
            <a:pPr algn="l">
              <a:lnSpc>
                <a:spcPct val="115000"/>
              </a:lnSpc>
            </a:pPr>
            <a:r>
              <a:rPr lang="en-US" altLang="zh-CN" sz="2400" dirty="0"/>
              <a:t>   (</a:t>
            </a:r>
            <a:r>
              <a:rPr lang="en-US" altLang="zh-CN" sz="2400" dirty="0">
                <a:latin typeface="Times New Roman" pitchFamily="18" charset="0"/>
              </a:rPr>
              <a:t>5</a:t>
            </a:r>
            <a:r>
              <a:rPr lang="en-US" altLang="zh-CN" sz="2400" dirty="0"/>
              <a:t>) </a:t>
            </a:r>
            <a:r>
              <a:rPr lang="zh-CN" altLang="zh-CN" sz="2400" dirty="0"/>
              <a:t>接收方用会话秘密密钥对文件进行解密，得到附有经过加密的数字摘要的原文明文；</a:t>
            </a:r>
          </a:p>
          <a:p>
            <a:pPr algn="l"/>
            <a:endParaRPr lang="zh-CN" altLang="zh-CN" sz="24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587375" y="323850"/>
            <a:ext cx="72104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4000">
                <a:latin typeface="黑体" pitchFamily="49" charset="-122"/>
              </a:rPr>
              <a:t>数字签名的使用原理</a:t>
            </a: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000">
              <a:latin typeface="黑体" pitchFamily="49" charset="-122"/>
            </a:endParaRP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000"/>
          </a:p>
        </p:txBody>
      </p:sp>
      <p:sp>
        <p:nvSpPr>
          <p:cNvPr id="13315" name="TextBox 5"/>
          <p:cNvSpPr txBox="1">
            <a:spLocks noChangeArrowheads="1"/>
          </p:cNvSpPr>
          <p:nvPr/>
        </p:nvSpPr>
        <p:spPr bwMode="auto">
          <a:xfrm>
            <a:off x="1201738" y="1789113"/>
            <a:ext cx="6348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3316" name="TextBox 6"/>
          <p:cNvSpPr txBox="1">
            <a:spLocks noChangeArrowheads="1"/>
          </p:cNvSpPr>
          <p:nvPr/>
        </p:nvSpPr>
        <p:spPr bwMode="auto">
          <a:xfrm>
            <a:off x="666750" y="1057275"/>
            <a:ext cx="8024813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/>
            <a:r>
              <a:rPr lang="en-US" altLang="zh-CN" sz="2400"/>
              <a:t>  (</a:t>
            </a:r>
            <a:r>
              <a:rPr lang="en-US" altLang="zh-CN" sz="2400">
                <a:latin typeface="Times New Roman" pitchFamily="18" charset="0"/>
              </a:rPr>
              <a:t>6</a:t>
            </a:r>
            <a:r>
              <a:rPr lang="en-US" altLang="zh-CN" sz="2400"/>
              <a:t>) </a:t>
            </a:r>
            <a:r>
              <a:rPr lang="zh-CN" altLang="zh-CN" sz="2400"/>
              <a:t>接收方用发送方的公钥对数字签名进行解密，得到发送方计算的数字摘要的明文；</a:t>
            </a:r>
          </a:p>
          <a:p>
            <a:pPr algn="l"/>
            <a:r>
              <a:rPr lang="en-US" altLang="zh-CN" sz="2400"/>
              <a:t>  (</a:t>
            </a:r>
            <a:r>
              <a:rPr lang="en-US" altLang="zh-CN" sz="2400">
                <a:latin typeface="Times New Roman" pitchFamily="18" charset="0"/>
              </a:rPr>
              <a:t>7</a:t>
            </a:r>
            <a:r>
              <a:rPr lang="en-US" altLang="zh-CN" sz="2400"/>
              <a:t>) </a:t>
            </a:r>
            <a:r>
              <a:rPr lang="zh-CN" altLang="zh-CN" sz="2400"/>
              <a:t>接收方对得到的原文明文用同一哈希函数重新计算数字摘要，并与解密后的数字摘要进行对比。如果两个是相同的，说明文件在传输过程中没有被破坏。</a:t>
            </a:r>
          </a:p>
          <a:p>
            <a:pPr algn="l"/>
            <a:r>
              <a:rPr lang="zh-CN" altLang="en-US" sz="2400"/>
              <a:t>      </a:t>
            </a:r>
            <a:r>
              <a:rPr lang="zh-CN" altLang="zh-CN" sz="2400"/>
              <a:t>如果第三方冒充发送方发出了一个文件，只要第三方不是用发送方的私钥加密，接收方就不能正确解密发送来的密文，这是因为接收方在对数字签名进行验证时使用的是发送方的公钥。这就提供了一个确认发送方身份的方法。如果原文被篡改，得到的数字摘要就会与传送过来的数字摘要不同，从而可保证原文不能被篡改。如果一切正常，发送方的私有密钥是保密的，他就无法否认该原文是他签发的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63525"/>
            <a:ext cx="3857625" cy="368300"/>
          </a:xfrm>
        </p:spPr>
        <p:txBody>
          <a:bodyPr/>
          <a:lstStyle/>
          <a:p>
            <a:pPr algn="just"/>
            <a:r>
              <a:rPr lang="zh-CN" altLang="en-US" sz="3600" dirty="0" smtClean="0"/>
              <a:t>单纯的数字签名</a:t>
            </a:r>
            <a:endParaRPr lang="zh-CN" altLang="en-US" sz="36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69" y="1135856"/>
            <a:ext cx="7993856" cy="3536223"/>
          </a:xfrm>
        </p:spPr>
      </p:pic>
    </p:spTree>
    <p:extLst>
      <p:ext uri="{BB962C8B-B14F-4D97-AF65-F5344CB8AC3E}">
        <p14:creationId xmlns:p14="http://schemas.microsoft.com/office/powerpoint/2010/main" val="1095141785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85839" y="219075"/>
            <a:ext cx="6577012" cy="508000"/>
          </a:xfrm>
        </p:spPr>
        <p:txBody>
          <a:bodyPr/>
          <a:lstStyle/>
          <a:p>
            <a:r>
              <a:rPr lang="zh-CN" altLang="en-US" sz="3200" b="1" dirty="0" smtClean="0"/>
              <a:t>常规数字签名方案</a:t>
            </a:r>
            <a:r>
              <a:rPr lang="en-US" altLang="zh-CN" sz="3200" b="1" dirty="0" smtClean="0"/>
              <a:t>-</a:t>
            </a:r>
            <a:r>
              <a:rPr lang="en-US" altLang="zh-CN" sz="3200" b="1" dirty="0" smtClean="0">
                <a:latin typeface="Times New Roman" pitchFamily="18" charset="0"/>
              </a:rPr>
              <a:t>RSA</a:t>
            </a:r>
            <a:r>
              <a:rPr lang="zh-CN" altLang="en-US" sz="3200" b="1" dirty="0" smtClean="0"/>
              <a:t>签名方案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ts val="2900"/>
              </a:lnSpc>
            </a:pPr>
            <a:r>
              <a:rPr lang="zh-CN" altLang="en-US" dirty="0" smtClean="0"/>
              <a:t>    </a:t>
            </a:r>
            <a:r>
              <a:rPr lang="en-US" altLang="zh-CN" sz="2400" dirty="0" smtClean="0">
                <a:latin typeface="Times New Roman" pitchFamily="18" charset="0"/>
              </a:rPr>
              <a:t>RSA</a:t>
            </a:r>
            <a:r>
              <a:rPr lang="zh-CN" altLang="en-US" sz="2400" dirty="0" smtClean="0"/>
              <a:t>签名方案是利用</a:t>
            </a:r>
            <a:r>
              <a:rPr lang="en-US" altLang="zh-CN" sz="2400" dirty="0" smtClean="0">
                <a:latin typeface="Times New Roman" pitchFamily="18" charset="0"/>
              </a:rPr>
              <a:t>RSA</a:t>
            </a:r>
            <a:r>
              <a:rPr lang="zh-CN" altLang="en-US" sz="2400" dirty="0" smtClean="0"/>
              <a:t>公钥密码体制建立的一种实用的数字签名方案。</a:t>
            </a:r>
          </a:p>
          <a:p>
            <a:pPr>
              <a:lnSpc>
                <a:spcPts val="2900"/>
              </a:lnSpc>
            </a:pPr>
            <a:r>
              <a:rPr lang="zh-CN" altLang="en-US" sz="2400" dirty="0" smtClean="0"/>
              <a:t>   设</a:t>
            </a:r>
            <a:r>
              <a:rPr lang="en-US" altLang="zh-CN" sz="2400" i="1" dirty="0" smtClean="0"/>
              <a:t>p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/>
              <a:t>q</a:t>
            </a:r>
            <a:r>
              <a:rPr lang="zh-CN" altLang="en-US" sz="2400" dirty="0" smtClean="0"/>
              <a:t>是两个不同的素数，</a:t>
            </a:r>
            <a:r>
              <a:rPr lang="en-US" altLang="zh-CN" sz="2400" i="1" dirty="0" smtClean="0">
                <a:latin typeface="Times New Roman" pitchFamily="18" charset="0"/>
              </a:rPr>
              <a:t>n=</a:t>
            </a:r>
            <a:r>
              <a:rPr lang="en-US" altLang="zh-CN" sz="2400" i="1" dirty="0" err="1" smtClean="0">
                <a:latin typeface="Times New Roman" pitchFamily="18" charset="0"/>
              </a:rPr>
              <a:t>pq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</a:rPr>
              <a:t>)=(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en-US" altLang="zh-CN" sz="2400" dirty="0" smtClean="0">
                <a:latin typeface="Times New Roman" pitchFamily="18" charset="0"/>
              </a:rPr>
              <a:t>-1)(</a:t>
            </a:r>
            <a:r>
              <a:rPr lang="en-US" altLang="zh-CN" sz="2400" i="1" dirty="0" smtClean="0">
                <a:latin typeface="Times New Roman" pitchFamily="18" charset="0"/>
              </a:rPr>
              <a:t>q</a:t>
            </a:r>
            <a:r>
              <a:rPr lang="en-US" altLang="zh-CN" sz="2400" dirty="0" smtClean="0">
                <a:latin typeface="Times New Roman" pitchFamily="18" charset="0"/>
              </a:rPr>
              <a:t>-1)</a:t>
            </a:r>
            <a:r>
              <a:rPr lang="zh-CN" altLang="en-US" sz="2400" dirty="0" smtClean="0"/>
              <a:t>。任取一个与</a:t>
            </a:r>
            <a:r>
              <a:rPr lang="en-US" altLang="zh-CN" sz="2400" i="1" dirty="0" smtClean="0">
                <a:latin typeface="Times New Roman" pitchFamily="18" charset="0"/>
              </a:rPr>
              <a:t>n</a:t>
            </a:r>
            <a:r>
              <a:rPr lang="zh-CN" altLang="en-US" sz="2400" dirty="0" smtClean="0"/>
              <a:t>互素且小于</a:t>
            </a:r>
            <a:r>
              <a:rPr lang="en-US" altLang="zh-CN" sz="2400" i="1" dirty="0" smtClean="0">
                <a:latin typeface="Times New Roman" pitchFamily="18" charset="0"/>
              </a:rPr>
              <a:t>n</a:t>
            </a:r>
            <a:r>
              <a:rPr lang="zh-CN" altLang="en-US" sz="2400" dirty="0" smtClean="0"/>
              <a:t>的数</a:t>
            </a:r>
            <a:r>
              <a:rPr lang="en-US" altLang="zh-CN" sz="2400" dirty="0" smtClean="0">
                <a:latin typeface="Times New Roman" pitchFamily="18" charset="0"/>
              </a:rPr>
              <a:t>d</a:t>
            </a:r>
            <a:r>
              <a:rPr lang="zh-CN" altLang="en-US" sz="2400" dirty="0" smtClean="0"/>
              <a:t>（即 </a:t>
            </a:r>
            <a:r>
              <a:rPr lang="en-US" altLang="zh-CN" sz="2400" dirty="0" err="1" smtClean="0">
                <a:latin typeface="Times New Roman" pitchFamily="18" charset="0"/>
              </a:rPr>
              <a:t>d∈</a:t>
            </a:r>
            <a:r>
              <a:rPr lang="en-US" altLang="zh-CN" sz="2400" i="1" dirty="0" err="1" smtClean="0">
                <a:latin typeface="Times New Roman" pitchFamily="18" charset="0"/>
              </a:rPr>
              <a:t>Z</a:t>
            </a:r>
            <a:r>
              <a:rPr lang="en-US" altLang="zh-CN" sz="2400" i="1" dirty="0" smtClean="0">
                <a:latin typeface="Times New Roman" pitchFamily="18" charset="0"/>
              </a:rPr>
              <a:t>*n</a:t>
            </a:r>
            <a:r>
              <a:rPr lang="zh-CN" altLang="en-US" sz="2400" dirty="0" smtClean="0"/>
              <a:t>），由</a:t>
            </a:r>
            <a:r>
              <a:rPr lang="en-US" altLang="zh-CN" sz="2400" dirty="0" smtClean="0">
                <a:latin typeface="Times New Roman" pitchFamily="18" charset="0"/>
              </a:rPr>
              <a:t>ed≡1 (mod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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</a:rPr>
              <a:t>))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zh-CN" altLang="en-US" sz="2400" i="1" dirty="0" smtClean="0"/>
              <a:t> </a:t>
            </a:r>
            <a:r>
              <a:rPr lang="en-US" altLang="zh-CN" sz="2400" i="1" dirty="0" err="1" smtClean="0">
                <a:latin typeface="Times New Roman" pitchFamily="18" charset="0"/>
              </a:rPr>
              <a:t>e</a:t>
            </a:r>
            <a:r>
              <a:rPr lang="en-US" altLang="zh-CN" sz="2400" dirty="0" err="1" smtClean="0">
                <a:latin typeface="Times New Roman" pitchFamily="18" charset="0"/>
              </a:rPr>
              <a:t>∈</a:t>
            </a:r>
            <a:r>
              <a:rPr lang="en-US" altLang="zh-CN" sz="2400" i="1" dirty="0" err="1" smtClean="0">
                <a:latin typeface="Times New Roman" pitchFamily="18" charset="0"/>
              </a:rPr>
              <a:t>Z</a:t>
            </a:r>
            <a:r>
              <a:rPr lang="en-US" altLang="zh-CN" sz="2400" i="1" dirty="0" smtClean="0">
                <a:latin typeface="Times New Roman" pitchFamily="18" charset="0"/>
              </a:rPr>
              <a:t>*n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zh-CN" altLang="en-US" sz="2400" dirty="0" smtClean="0"/>
              <a:t>求得唯一的解</a:t>
            </a:r>
            <a:r>
              <a:rPr lang="en-US" altLang="zh-CN" sz="2400" dirty="0" smtClean="0">
                <a:latin typeface="Times New Roman" pitchFamily="18" charset="0"/>
              </a:rPr>
              <a:t>e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latin typeface="Times New Roman" pitchFamily="18" charset="0"/>
              </a:rPr>
              <a:t>1&lt;e&lt;</a:t>
            </a:r>
            <a:r>
              <a:rPr lang="en-US" altLang="zh-CN" sz="2400" i="1" dirty="0" smtClean="0">
                <a:latin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r>
              <a:rPr lang="zh-CN" altLang="en-US" sz="2400" dirty="0" smtClean="0"/>
              <a:t>公开</a:t>
            </a:r>
            <a:r>
              <a:rPr lang="en-US" altLang="zh-CN" sz="2400" i="1" dirty="0" smtClean="0">
                <a:latin typeface="Times New Roman" pitchFamily="18" charset="0"/>
              </a:rPr>
              <a:t>n</a:t>
            </a:r>
            <a:r>
              <a:rPr lang="zh-CN" altLang="en-US" sz="2400" dirty="0" smtClean="0"/>
              <a:t>与</a:t>
            </a:r>
            <a:r>
              <a:rPr lang="en-US" altLang="zh-CN" sz="2400" i="1" dirty="0" smtClean="0">
                <a:latin typeface="Times New Roman" pitchFamily="18" charset="0"/>
              </a:rPr>
              <a:t>d</a:t>
            </a:r>
            <a:r>
              <a:rPr lang="zh-CN" altLang="en-US" sz="2400" dirty="0" smtClean="0"/>
              <a:t>，值</a:t>
            </a:r>
            <a:r>
              <a:rPr lang="en-US" altLang="zh-CN" sz="2400" i="1" dirty="0" smtClean="0">
                <a:latin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en-US" altLang="zh-CN" sz="2400" i="1" dirty="0" smtClean="0">
                <a:latin typeface="Times New Roman" pitchFamily="18" charset="0"/>
              </a:rPr>
              <a:t>q</a:t>
            </a:r>
            <a:r>
              <a:rPr lang="zh-CN" altLang="en-US" sz="2400" dirty="0" smtClean="0"/>
              <a:t>和</a:t>
            </a:r>
            <a:r>
              <a:rPr lang="en-US" altLang="zh-CN" sz="2400" dirty="0" smtClean="0">
                <a:latin typeface="Times New Roman" pitchFamily="18" charset="0"/>
              </a:rPr>
              <a:t>e</a:t>
            </a:r>
            <a:r>
              <a:rPr lang="zh-CN" altLang="en-US" sz="2400" dirty="0" smtClean="0"/>
              <a:t>保密。</a:t>
            </a:r>
          </a:p>
          <a:p>
            <a:pPr>
              <a:lnSpc>
                <a:spcPts val="2900"/>
              </a:lnSpc>
            </a:pPr>
            <a:r>
              <a:rPr lang="zh-CN" altLang="en-US" sz="2400" dirty="0" smtClean="0"/>
              <a:t>   对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</a:t>
            </a:r>
            <a:r>
              <a:rPr lang="en-US" altLang="zh-CN" sz="2400" i="1" dirty="0" err="1" smtClean="0">
                <a:latin typeface="Times New Roman" pitchFamily="18" charset="0"/>
              </a:rPr>
              <a:t>x</a:t>
            </a:r>
            <a:r>
              <a:rPr lang="en-US" altLang="zh-CN" sz="2400" dirty="0" err="1" smtClean="0">
                <a:latin typeface="Times New Roman" pitchFamily="18" charset="0"/>
              </a:rPr>
              <a:t>∈</a:t>
            </a:r>
            <a:r>
              <a:rPr lang="en-US" altLang="zh-CN" sz="2400" i="1" dirty="0" err="1" smtClean="0">
                <a:latin typeface="Times New Roman" pitchFamily="18" charset="0"/>
              </a:rPr>
              <a:t>Zn</a:t>
            </a:r>
            <a:r>
              <a:rPr lang="zh-CN" altLang="en-US" sz="2400" dirty="0" smtClean="0"/>
              <a:t>，定义签名算法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(·)</a:t>
            </a:r>
            <a:r>
              <a:rPr lang="zh-CN" altLang="en-US" sz="2400" dirty="0" smtClean="0"/>
              <a:t>为  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)≡</a:t>
            </a:r>
            <a:r>
              <a:rPr lang="en-US" altLang="zh-CN" sz="2400" i="1" dirty="0" err="1" smtClean="0">
                <a:latin typeface="Times New Roman" pitchFamily="18" charset="0"/>
              </a:rPr>
              <a:t>x^d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</a:rPr>
              <a:t>mod</a:t>
            </a:r>
            <a:r>
              <a:rPr lang="en-US" altLang="zh-CN" sz="2400" i="1" dirty="0" err="1" smtClean="0">
                <a:latin typeface="Times New Roman" pitchFamily="18" charset="0"/>
              </a:rPr>
              <a:t>n</a:t>
            </a:r>
            <a:r>
              <a:rPr lang="en-US" altLang="zh-CN" sz="2400" dirty="0" smtClean="0"/>
              <a:t>)</a:t>
            </a:r>
          </a:p>
          <a:p>
            <a:pPr>
              <a:lnSpc>
                <a:spcPts val="2900"/>
              </a:lnSpc>
            </a:pPr>
            <a:r>
              <a:rPr lang="zh-CN" altLang="en-US" sz="2400" dirty="0" smtClean="0"/>
              <a:t>   对</a:t>
            </a:r>
            <a:r>
              <a:rPr lang="en-US" altLang="zh-CN" sz="2400" i="1" dirty="0" err="1" smtClean="0">
                <a:latin typeface="Times New Roman" pitchFamily="18" charset="0"/>
              </a:rPr>
              <a:t>y</a:t>
            </a:r>
            <a:r>
              <a:rPr lang="en-US" altLang="zh-CN" sz="2400" dirty="0" err="1" smtClean="0">
                <a:latin typeface="Times New Roman" pitchFamily="18" charset="0"/>
              </a:rPr>
              <a:t>∈</a:t>
            </a:r>
            <a:r>
              <a:rPr lang="en-US" altLang="zh-CN" sz="2400" i="1" dirty="0" err="1" smtClean="0">
                <a:latin typeface="Times New Roman" pitchFamily="18" charset="0"/>
              </a:rPr>
              <a:t>Zn</a:t>
            </a:r>
            <a:r>
              <a:rPr lang="zh-CN" altLang="en-US" sz="2400" dirty="0" smtClean="0"/>
              <a:t>，定义验证算法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</a:rPr>
              <a:t>(·)</a:t>
            </a:r>
            <a:r>
              <a:rPr lang="zh-CN" altLang="en-US" sz="2400" dirty="0" smtClean="0"/>
              <a:t>为：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</a:rPr>
              <a:t>)≡</a:t>
            </a:r>
            <a:r>
              <a:rPr lang="en-US" altLang="zh-CN" sz="2400" i="1" dirty="0" err="1" smtClean="0">
                <a:latin typeface="Times New Roman" pitchFamily="18" charset="0"/>
              </a:rPr>
              <a:t>y^e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</a:rPr>
              <a:t>mod</a:t>
            </a:r>
            <a:r>
              <a:rPr lang="en-US" altLang="zh-CN" sz="2400" i="1" dirty="0" err="1" smtClean="0">
                <a:latin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ts val="2900"/>
              </a:lnSpc>
            </a:pPr>
            <a:r>
              <a:rPr lang="zh-CN" altLang="en-US" sz="2400" dirty="0" smtClean="0"/>
              <a:t>   则签名为真的充要条件是：</a:t>
            </a:r>
            <a:r>
              <a:rPr lang="en-US" altLang="zh-CN" sz="2400" i="1" dirty="0" smtClean="0">
                <a:latin typeface="Times New Roman" pitchFamily="18" charset="0"/>
              </a:rPr>
              <a:t>V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))≡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(</a:t>
            </a:r>
            <a:r>
              <a:rPr lang="en-US" altLang="zh-CN" sz="2400" dirty="0" err="1" smtClean="0">
                <a:latin typeface="Times New Roman" pitchFamily="18" charset="0"/>
              </a:rPr>
              <a:t>mod</a:t>
            </a:r>
            <a:r>
              <a:rPr lang="en-US" altLang="zh-CN" sz="2400" i="1" dirty="0" err="1" smtClean="0">
                <a:latin typeface="Times New Roman" pitchFamily="18" charset="0"/>
              </a:rPr>
              <a:t>n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</a:p>
          <a:p>
            <a:pPr>
              <a:lnSpc>
                <a:spcPts val="2900"/>
              </a:lnSpc>
            </a:pPr>
            <a:r>
              <a:rPr lang="zh-CN" altLang="en-US" sz="2400" dirty="0" smtClean="0"/>
              <a:t>由于</a:t>
            </a:r>
            <a:r>
              <a:rPr lang="en-US" altLang="zh-CN" sz="2400" i="1" dirty="0" smtClean="0">
                <a:latin typeface="Times New Roman" pitchFamily="18" charset="0"/>
              </a:rPr>
              <a:t>S</a:t>
            </a:r>
            <a:r>
              <a:rPr lang="en-US" altLang="zh-CN" sz="2400" dirty="0" smtClean="0">
                <a:latin typeface="Times New Roman" pitchFamily="18" charset="0"/>
              </a:rPr>
              <a:t>(·)</a:t>
            </a:r>
            <a:r>
              <a:rPr lang="zh-CN" altLang="en-US" sz="2400" dirty="0" smtClean="0"/>
              <a:t>是秘密的，只有签名者一人知道，因此只有他一人能给出真的签名。 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142875" y="106765"/>
            <a:ext cx="1374775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zh-CN" sz="3200" b="1" dirty="0" smtClean="0">
                <a:ea typeface="宋体" pitchFamily="2" charset="-122"/>
              </a:rPr>
              <a:t>2</a:t>
            </a:r>
            <a:endParaRPr lang="en-GB" altLang="zh-CN" sz="3200" b="1" dirty="0">
              <a:ea typeface="宋体" pitchFamily="2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063626" y="106765"/>
            <a:ext cx="2108200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哈希函数</a:t>
            </a:r>
            <a:endParaRPr lang="zh-CN" altLang="zh-CN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515938" y="1293813"/>
            <a:ext cx="800735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zh-CN" sz="2400" dirty="0"/>
              <a:t> </a:t>
            </a:r>
            <a:r>
              <a:rPr lang="zh-CN" altLang="en-US" sz="2400" dirty="0"/>
              <a:t>    </a:t>
            </a:r>
            <a:r>
              <a:rPr lang="zh-CN" altLang="zh-CN" sz="2800" dirty="0"/>
              <a:t>哈希函数是一类重要的函数，可用于计算数字签名和消息鉴别码，从而用于防抵赖、身份识别和消息鉴别。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835024" y="169863"/>
            <a:ext cx="7210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4000" b="1" dirty="0">
                <a:latin typeface="宋体" pitchFamily="2" charset="-122"/>
                <a:ea typeface="宋体" pitchFamily="2" charset="-122"/>
              </a:rPr>
              <a:t>安全哈希函数的定义</a:t>
            </a:r>
          </a:p>
        </p:txBody>
      </p:sp>
      <p:sp>
        <p:nvSpPr>
          <p:cNvPr id="16388" name="TextBox 5"/>
          <p:cNvSpPr txBox="1">
            <a:spLocks noChangeArrowheads="1"/>
          </p:cNvSpPr>
          <p:nvPr/>
        </p:nvSpPr>
        <p:spPr bwMode="auto">
          <a:xfrm>
            <a:off x="31750" y="1241425"/>
            <a:ext cx="8816975" cy="480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zh-CN" sz="2400" dirty="0"/>
              <a:t> </a:t>
            </a:r>
            <a:r>
              <a:rPr lang="zh-CN" altLang="en-US" sz="2400" dirty="0"/>
              <a:t>    </a:t>
            </a:r>
            <a:r>
              <a:rPr lang="zh-CN" altLang="zh-CN" sz="2400" dirty="0"/>
              <a:t>哈希函数是为了实现数字签名或计算消息的鉴别码而设计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（加密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签名需要对全部数据进行处理，速度慢）</a:t>
            </a:r>
            <a:r>
              <a:rPr lang="zh-CN" altLang="zh-CN" sz="2400" dirty="0" smtClean="0"/>
              <a:t>。</a:t>
            </a:r>
            <a:r>
              <a:rPr lang="zh-CN" altLang="zh-CN" sz="2400" dirty="0"/>
              <a:t>哈希函数以</a:t>
            </a:r>
            <a:r>
              <a:rPr lang="zh-CN" altLang="zh-CN" sz="2400" dirty="0">
                <a:solidFill>
                  <a:srgbClr val="FF0000"/>
                </a:solidFill>
              </a:rPr>
              <a:t>任意长度的消息作为输入</a:t>
            </a:r>
            <a:r>
              <a:rPr lang="zh-CN" altLang="zh-CN" sz="2400" dirty="0"/>
              <a:t>，</a:t>
            </a:r>
            <a:r>
              <a:rPr lang="zh-CN" altLang="zh-CN" sz="2400" dirty="0" smtClean="0">
                <a:solidFill>
                  <a:srgbClr val="FF0000"/>
                </a:solidFill>
              </a:rPr>
              <a:t>输</a:t>
            </a:r>
            <a:r>
              <a:rPr lang="zh-CN" altLang="en-US" sz="2400" dirty="0" smtClean="0">
                <a:solidFill>
                  <a:srgbClr val="FF0000"/>
                </a:solidFill>
              </a:rPr>
              <a:t>出</a:t>
            </a:r>
            <a:r>
              <a:rPr lang="zh-CN" altLang="zh-CN" sz="2400" dirty="0" smtClean="0">
                <a:solidFill>
                  <a:srgbClr val="FF0000"/>
                </a:solidFill>
              </a:rPr>
              <a:t>一</a:t>
            </a:r>
            <a:r>
              <a:rPr lang="zh-CN" altLang="zh-CN" sz="2400" dirty="0">
                <a:solidFill>
                  <a:srgbClr val="FF0000"/>
                </a:solidFill>
              </a:rPr>
              <a:t>个固定长度的二进制值</a:t>
            </a:r>
            <a:r>
              <a:rPr lang="zh-CN" altLang="zh-CN" sz="2400" dirty="0"/>
              <a:t>，称为哈希值、杂凑值或消息摘要。从数学上看哈希函数</a:t>
            </a:r>
            <a:r>
              <a:rPr lang="en-US" altLang="zh-CN" sz="2400" b="1" i="1" dirty="0">
                <a:latin typeface="Times New Roman" pitchFamily="18" charset="0"/>
              </a:rPr>
              <a:t>H</a:t>
            </a:r>
            <a:r>
              <a:rPr lang="zh-CN" altLang="zh-CN" sz="2400" dirty="0"/>
              <a:t>是一个映射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algn="l"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H: {0, 1}*</a:t>
            </a:r>
            <a:r>
              <a:rPr lang="en-US" altLang="en-US" sz="2400" dirty="0">
                <a:sym typeface="Wingdings" pitchFamily="2" charset="2"/>
              </a:rPr>
              <a:t>{0, 1}</a:t>
            </a:r>
            <a:r>
              <a:rPr lang="en-US" altLang="en-US" sz="2400" baseline="30000" dirty="0">
                <a:sym typeface="Wingdings" pitchFamily="2" charset="2"/>
              </a:rPr>
              <a:t>k</a:t>
            </a:r>
            <a:r>
              <a:rPr lang="en-US" altLang="en-US" sz="2400" dirty="0">
                <a:sym typeface="Wingdings" pitchFamily="2" charset="2"/>
              </a:rPr>
              <a:t>,</a:t>
            </a:r>
            <a:r>
              <a:rPr lang="en-US" altLang="en-US" sz="2400" baseline="30000" dirty="0">
                <a:sym typeface="Wingdings" pitchFamily="2" charset="2"/>
              </a:rPr>
              <a:t> </a:t>
            </a:r>
            <a:r>
              <a:rPr lang="en-US" altLang="zh-CN" sz="2400" dirty="0"/>
              <a:t> h=H(x)</a:t>
            </a:r>
            <a:endParaRPr lang="zh-CN" altLang="zh-CN" sz="2400" dirty="0"/>
          </a:p>
          <a:p>
            <a:pPr algn="l">
              <a:lnSpc>
                <a:spcPct val="150000"/>
              </a:lnSpc>
            </a:pPr>
            <a:r>
              <a:rPr lang="en-US" altLang="zh-CN" sz="2400" dirty="0"/>
              <a:t>                                    </a:t>
            </a:r>
            <a:endParaRPr lang="zh-CN" altLang="zh-CN" sz="2400" dirty="0"/>
          </a:p>
          <a:p>
            <a:pPr algn="l">
              <a:lnSpc>
                <a:spcPct val="120000"/>
              </a:lnSpc>
            </a:pPr>
            <a:r>
              <a:rPr lang="en-US" altLang="zh-CN" sz="2400" dirty="0"/>
              <a:t>    </a:t>
            </a:r>
          </a:p>
          <a:p>
            <a:pPr algn="l"/>
            <a:r>
              <a:rPr lang="en-US" altLang="zh-CN" sz="2400" dirty="0"/>
              <a:t>			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5813" y="301625"/>
            <a:ext cx="8213725" cy="368300"/>
          </a:xfrm>
        </p:spPr>
        <p:txBody>
          <a:bodyPr/>
          <a:lstStyle/>
          <a:p>
            <a:pPr algn="just"/>
            <a:r>
              <a:rPr lang="en-US" altLang="zh-CN" sz="3600" dirty="0" smtClean="0"/>
              <a:t>One-way Hash function</a:t>
            </a:r>
            <a:endParaRPr lang="zh-CN" altLang="en-US" sz="3600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075" y="857250"/>
            <a:ext cx="821213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散列函数</a:t>
            </a:r>
            <a:r>
              <a:rPr lang="en-US" altLang="zh-CN" dirty="0" smtClean="0"/>
              <a:t>(</a:t>
            </a:r>
            <a:r>
              <a:rPr lang="zh-CN" altLang="en-US" dirty="0" smtClean="0"/>
              <a:t>单向</a:t>
            </a:r>
            <a:r>
              <a:rPr lang="en-US" altLang="zh-CN" dirty="0" smtClean="0"/>
              <a:t>+</a:t>
            </a:r>
            <a:r>
              <a:rPr lang="zh-CN" altLang="en-US" dirty="0" smtClean="0"/>
              <a:t>散列</a:t>
            </a:r>
            <a:r>
              <a:rPr lang="en-US" altLang="zh-CN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6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/>
              <a:t>h = H(m) </a:t>
            </a:r>
            <a:r>
              <a:rPr lang="zh-CN" altLang="en-US" dirty="0"/>
              <a:t>，其中</a:t>
            </a:r>
            <a:r>
              <a:rPr lang="en-US" altLang="zh-CN" dirty="0"/>
              <a:t>m</a:t>
            </a:r>
            <a:r>
              <a:rPr lang="zh-CN" altLang="en-US" dirty="0"/>
              <a:t>任意，</a:t>
            </a:r>
            <a:r>
              <a:rPr lang="en-US" altLang="zh-CN" dirty="0"/>
              <a:t>h</a:t>
            </a:r>
            <a:r>
              <a:rPr lang="zh-CN" altLang="en-US" dirty="0"/>
              <a:t>定长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有的散列函数并不满足单向</a:t>
            </a:r>
            <a:r>
              <a:rPr lang="en-US" altLang="zh-CN" dirty="0" smtClean="0"/>
              <a:t>(</a:t>
            </a:r>
            <a:r>
              <a:rPr lang="zh-CN" altLang="en-US" dirty="0" smtClean="0"/>
              <a:t>抗冲突</a:t>
            </a:r>
            <a:r>
              <a:rPr lang="en-US" altLang="zh-CN" dirty="0" smtClean="0"/>
              <a:t>)</a:t>
            </a:r>
            <a:r>
              <a:rPr lang="zh-CN" altLang="en-US" dirty="0" smtClean="0"/>
              <a:t>性质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密码学上用的散列函数都是指单向散列函数</a:t>
            </a:r>
            <a:endParaRPr lang="en-US" altLang="zh-CN" dirty="0" smtClean="0"/>
          </a:p>
          <a:p>
            <a:pPr marL="73025" lvl="1" indent="0">
              <a:lnSpc>
                <a:spcPct val="90000"/>
              </a:lnSpc>
              <a:buNone/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抗冲突性质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给定</a:t>
            </a:r>
            <a:r>
              <a:rPr lang="en-US" altLang="zh-CN" dirty="0" smtClean="0"/>
              <a:t>h</a:t>
            </a:r>
            <a:r>
              <a:rPr lang="zh-CN" altLang="en-US" dirty="0" smtClean="0"/>
              <a:t>，找</a:t>
            </a:r>
            <a:r>
              <a:rPr lang="en-US" altLang="zh-CN" dirty="0" smtClean="0"/>
              <a:t>m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H(m)=h</a:t>
            </a:r>
            <a:r>
              <a:rPr lang="zh-CN" altLang="en-US" dirty="0" smtClean="0"/>
              <a:t>很难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给定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，找</a:t>
            </a:r>
            <a:r>
              <a:rPr lang="en-US" altLang="zh-CN" dirty="0" smtClean="0"/>
              <a:t>m’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H(m’)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H(m)</a:t>
            </a:r>
            <a:r>
              <a:rPr lang="zh-CN" altLang="en-US" dirty="0" smtClean="0"/>
              <a:t>很难（抗弱碰撞性）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直接找</a:t>
            </a:r>
            <a:r>
              <a:rPr lang="en-US" altLang="zh-CN" dirty="0" smtClean="0"/>
              <a:t>m1</a:t>
            </a:r>
            <a:r>
              <a:rPr lang="zh-CN" altLang="en-US" dirty="0" smtClean="0"/>
              <a:t>和</a:t>
            </a:r>
            <a:r>
              <a:rPr lang="en-US" altLang="zh-CN" dirty="0" smtClean="0"/>
              <a:t>m2</a:t>
            </a:r>
            <a:r>
              <a:rPr lang="zh-CN" altLang="en-US" dirty="0" smtClean="0"/>
              <a:t>满足</a:t>
            </a:r>
            <a:r>
              <a:rPr lang="en-US" altLang="zh-CN" dirty="0" smtClean="0"/>
              <a:t>H(m1)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H(m2)</a:t>
            </a:r>
            <a:r>
              <a:rPr lang="zh-CN" altLang="en-US" dirty="0" smtClean="0"/>
              <a:t>很难（抗强碰撞性）</a:t>
            </a:r>
            <a:endParaRPr lang="en-US" altLang="zh-CN" dirty="0" smtClean="0"/>
          </a:p>
          <a:p>
            <a:pPr lvl="1">
              <a:lnSpc>
                <a:spcPct val="90000"/>
              </a:lnSpc>
            </a:pPr>
            <a:r>
              <a:rPr lang="zh-CN" altLang="en-US" dirty="0" smtClean="0"/>
              <a:t>例子：指纹，欠</a:t>
            </a:r>
            <a:r>
              <a:rPr lang="en-US" altLang="zh-CN" dirty="0" smtClean="0"/>
              <a:t>100</a:t>
            </a:r>
            <a:r>
              <a:rPr lang="zh-CN" altLang="en-US" dirty="0" smtClean="0"/>
              <a:t>还是</a:t>
            </a:r>
            <a:r>
              <a:rPr lang="en-US" altLang="zh-CN" dirty="0" smtClean="0"/>
              <a:t>1000000</a:t>
            </a:r>
          </a:p>
          <a:p>
            <a:pPr lvl="1">
              <a:lnSpc>
                <a:spcPct val="90000"/>
              </a:lnSpc>
            </a:pPr>
            <a:endParaRPr lang="zh-CN" altLang="en-US" dirty="0" smtClean="0"/>
          </a:p>
          <a:p>
            <a:pPr>
              <a:lnSpc>
                <a:spcPct val="90000"/>
              </a:lnSpc>
            </a:pPr>
            <a:r>
              <a:rPr lang="zh-CN" altLang="en-US" dirty="0" smtClean="0"/>
              <a:t>举例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/>
              <a:t>MD5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SHA1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3297543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4"/>
          <p:cNvSpPr txBox="1">
            <a:spLocks noChangeArrowheads="1"/>
          </p:cNvSpPr>
          <p:nvPr/>
        </p:nvSpPr>
        <p:spPr bwMode="auto">
          <a:xfrm>
            <a:off x="1049337" y="169863"/>
            <a:ext cx="72104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en-US" altLang="zh-CN" sz="4000" dirty="0">
                <a:latin typeface="Times New Roman" pitchFamily="18" charset="0"/>
                <a:ea typeface="宋体" pitchFamily="2" charset="-122"/>
              </a:rPr>
              <a:t>MD</a:t>
            </a:r>
            <a:r>
              <a:rPr lang="zh-CN" altLang="en-US" sz="4000" dirty="0">
                <a:latin typeface="宋体" pitchFamily="2" charset="-122"/>
                <a:ea typeface="宋体" pitchFamily="2" charset="-122"/>
              </a:rPr>
              <a:t>与</a:t>
            </a:r>
            <a:r>
              <a:rPr lang="en-US" altLang="zh-CN" sz="4000" dirty="0">
                <a:latin typeface="Times New Roman" pitchFamily="18" charset="0"/>
                <a:ea typeface="宋体" pitchFamily="2" charset="-122"/>
              </a:rPr>
              <a:t>SHA</a:t>
            </a:r>
            <a:endParaRPr lang="zh-CN" altLang="en-US" sz="40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436" name="TextBox 5"/>
          <p:cNvSpPr txBox="1">
            <a:spLocks noChangeArrowheads="1"/>
          </p:cNvSpPr>
          <p:nvPr/>
        </p:nvSpPr>
        <p:spPr bwMode="auto">
          <a:xfrm>
            <a:off x="731838" y="1476375"/>
            <a:ext cx="7680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/>
            <a:r>
              <a:rPr lang="en-US" altLang="zh-CN" sz="2400"/>
              <a:t>	</a:t>
            </a:r>
            <a:endParaRPr lang="zh-CN" altLang="zh-CN" sz="2400"/>
          </a:p>
          <a:p>
            <a:endParaRPr lang="zh-CN" altLang="en-US"/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355599" y="912813"/>
            <a:ext cx="8597900" cy="520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Times New Roman" pitchFamily="18" charset="0"/>
              </a:rPr>
              <a:t>      MD</a:t>
            </a:r>
            <a:r>
              <a:rPr lang="zh-CN" altLang="zh-CN" sz="2400" dirty="0"/>
              <a:t>是</a:t>
            </a:r>
            <a:r>
              <a:rPr lang="en-US" altLang="zh-CN" sz="2400" dirty="0">
                <a:latin typeface="Times New Roman" pitchFamily="18" charset="0"/>
              </a:rPr>
              <a:t>Message Digest</a:t>
            </a:r>
            <a:r>
              <a:rPr lang="zh-CN" altLang="zh-CN" sz="2400" dirty="0"/>
              <a:t>的缩写。</a:t>
            </a:r>
            <a:r>
              <a:rPr lang="en-US" altLang="zh-CN" sz="2400" dirty="0">
                <a:latin typeface="Times New Roman" pitchFamily="18" charset="0"/>
              </a:rPr>
              <a:t>MD4</a:t>
            </a:r>
            <a:r>
              <a:rPr lang="zh-CN" altLang="zh-CN" sz="2400" dirty="0"/>
              <a:t>对任意输入的消息计算一个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128bit</a:t>
            </a:r>
            <a:r>
              <a:rPr lang="zh-CN" altLang="zh-CN" sz="2400" dirty="0">
                <a:solidFill>
                  <a:srgbClr val="FF0000"/>
                </a:solidFill>
              </a:rPr>
              <a:t>的固定长度</a:t>
            </a:r>
            <a:r>
              <a:rPr lang="zh-CN" altLang="zh-CN" sz="2400" dirty="0"/>
              <a:t>的值（称为杂凑值或消息摘要），其设计目标如下。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Times New Roman" pitchFamily="18" charset="0"/>
              </a:rPr>
              <a:t>    1</a:t>
            </a:r>
            <a:r>
              <a:rPr lang="en-US" altLang="zh-CN" sz="2400" dirty="0"/>
              <a:t>. </a:t>
            </a:r>
            <a:r>
              <a:rPr lang="zh-CN" altLang="zh-CN" sz="2400" dirty="0"/>
              <a:t>安全性：表示它</a:t>
            </a:r>
            <a:r>
              <a:rPr lang="zh-CN" altLang="zh-CN" sz="2400" dirty="0">
                <a:solidFill>
                  <a:srgbClr val="FF0000"/>
                </a:solidFill>
              </a:rPr>
              <a:t>满足强无碰撞性</a:t>
            </a:r>
            <a:r>
              <a:rPr lang="zh-CN" altLang="zh-CN" sz="2400" dirty="0"/>
              <a:t>，且不存在比穷举更有效的碰撞攻击。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Times New Roman" pitchFamily="18" charset="0"/>
              </a:rPr>
              <a:t>    2</a:t>
            </a:r>
            <a:r>
              <a:rPr lang="en-US" altLang="zh-CN" sz="2400" dirty="0"/>
              <a:t>. </a:t>
            </a:r>
            <a:r>
              <a:rPr lang="zh-CN" altLang="zh-CN" sz="2400" dirty="0"/>
              <a:t>直接安全性：</a:t>
            </a:r>
            <a:r>
              <a:rPr lang="en-US" altLang="zh-CN" sz="2400" dirty="0">
                <a:latin typeface="Times New Roman" pitchFamily="18" charset="0"/>
              </a:rPr>
              <a:t>MD4</a:t>
            </a:r>
            <a:r>
              <a:rPr lang="zh-CN" altLang="zh-CN" sz="2400" dirty="0"/>
              <a:t>的安全性不基于任何假设，如因子分解难度。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Times New Roman" pitchFamily="18" charset="0"/>
              </a:rPr>
              <a:t>   3. </a:t>
            </a:r>
            <a:r>
              <a:rPr lang="zh-CN" altLang="zh-CN" sz="2400" dirty="0"/>
              <a:t>速度：适用于高速软件实现，使用</a:t>
            </a:r>
            <a:r>
              <a:rPr lang="en-US" altLang="zh-CN" sz="2400" dirty="0">
                <a:latin typeface="Times New Roman" pitchFamily="18" charset="0"/>
              </a:rPr>
              <a:t>32</a:t>
            </a:r>
            <a:r>
              <a:rPr lang="zh-CN" altLang="zh-CN" sz="2400" dirty="0"/>
              <a:t>位字的简单运算。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>
                <a:latin typeface="Times New Roman" pitchFamily="18" charset="0"/>
              </a:rPr>
              <a:t>   4. </a:t>
            </a:r>
            <a:r>
              <a:rPr lang="zh-CN" altLang="zh-CN" sz="2400" dirty="0"/>
              <a:t>简单紧凑性：没有大的数据机构，程序复杂性低。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>
                <a:latin typeface="Times New Roman" pitchFamily="18" charset="0"/>
              </a:rPr>
              <a:t>5. Big-Endian</a:t>
            </a:r>
            <a:r>
              <a:rPr lang="zh-CN" altLang="zh-CN" sz="2400" dirty="0"/>
              <a:t>结构：既高有效位在前，低有效位在后。在某些计算机中要做必要转换。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692150" y="266700"/>
            <a:ext cx="72104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en-US" altLang="zh-CN" sz="4000" dirty="0">
                <a:latin typeface="Times New Roman" pitchFamily="18" charset="0"/>
              </a:rPr>
              <a:t>MD</a:t>
            </a:r>
            <a:r>
              <a:rPr lang="zh-CN" altLang="en-US" sz="4000" dirty="0">
                <a:latin typeface="黑体" pitchFamily="49" charset="-122"/>
              </a:rPr>
              <a:t>与</a:t>
            </a:r>
            <a:r>
              <a:rPr lang="en-US" altLang="zh-CN" sz="4000" dirty="0">
                <a:latin typeface="Times New Roman" pitchFamily="18" charset="0"/>
              </a:rPr>
              <a:t>SHA</a:t>
            </a:r>
            <a:endParaRPr lang="zh-CN" altLang="en-US" sz="4000" dirty="0">
              <a:latin typeface="Times New Roman" pitchFamily="18" charset="0"/>
            </a:endParaRP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000" dirty="0">
              <a:latin typeface="黑体" pitchFamily="49" charset="-122"/>
            </a:endParaRP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000" dirty="0"/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1201738" y="1789113"/>
            <a:ext cx="6348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9460" name="TextBox 6"/>
          <p:cNvSpPr txBox="1">
            <a:spLocks noChangeArrowheads="1"/>
          </p:cNvSpPr>
          <p:nvPr/>
        </p:nvSpPr>
        <p:spPr bwMode="auto">
          <a:xfrm>
            <a:off x="469900" y="1384300"/>
            <a:ext cx="8383588" cy="403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>
                <a:latin typeface="Times New Roman" pitchFamily="18" charset="0"/>
              </a:rPr>
              <a:t>SHA</a:t>
            </a:r>
            <a:r>
              <a:rPr lang="zh-CN" altLang="zh-CN" sz="2400" dirty="0"/>
              <a:t>是</a:t>
            </a:r>
            <a:r>
              <a:rPr lang="en-US" altLang="zh-CN" sz="2400" dirty="0">
                <a:latin typeface="Times New Roman" pitchFamily="18" charset="0"/>
              </a:rPr>
              <a:t>1993</a:t>
            </a:r>
            <a:r>
              <a:rPr lang="zh-CN" altLang="zh-CN" sz="2400" dirty="0"/>
              <a:t>年</a:t>
            </a:r>
            <a:r>
              <a:rPr lang="en-US" altLang="zh-CN" sz="2400" dirty="0">
                <a:latin typeface="Times New Roman" pitchFamily="18" charset="0"/>
              </a:rPr>
              <a:t>NSA</a:t>
            </a:r>
            <a:r>
              <a:rPr lang="zh-CN" altLang="zh-CN" sz="2400" dirty="0"/>
              <a:t>与</a:t>
            </a:r>
            <a:r>
              <a:rPr lang="en-US" altLang="zh-CN" sz="2400" dirty="0">
                <a:latin typeface="Times New Roman" pitchFamily="18" charset="0"/>
              </a:rPr>
              <a:t>NIST</a:t>
            </a:r>
            <a:r>
              <a:rPr lang="zh-CN" altLang="zh-CN" sz="2400" dirty="0"/>
              <a:t>在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MD4</a:t>
            </a:r>
            <a:r>
              <a:rPr lang="zh-CN" altLang="zh-CN" sz="2400" dirty="0">
                <a:solidFill>
                  <a:srgbClr val="FF0000"/>
                </a:solidFill>
              </a:rPr>
              <a:t>基础上改进</a:t>
            </a:r>
            <a:r>
              <a:rPr lang="zh-CN" altLang="zh-CN" sz="2400" dirty="0"/>
              <a:t>的，并有美国国家标准技术局</a:t>
            </a:r>
            <a:r>
              <a:rPr lang="en-US" altLang="zh-CN" sz="2400" dirty="0">
                <a:latin typeface="Times New Roman" pitchFamily="18" charset="0"/>
              </a:rPr>
              <a:t>NIST</a:t>
            </a:r>
            <a:r>
              <a:rPr lang="zh-CN" altLang="zh-CN" sz="2400" dirty="0"/>
              <a:t>公布作为安全</a:t>
            </a:r>
            <a:r>
              <a:rPr lang="en-US" altLang="zh-CN" sz="2400" dirty="0">
                <a:latin typeface="Times New Roman" pitchFamily="18" charset="0"/>
              </a:rPr>
              <a:t>Hash</a:t>
            </a:r>
            <a:r>
              <a:rPr lang="zh-CN" altLang="zh-CN" sz="2400" dirty="0"/>
              <a:t>标准（</a:t>
            </a:r>
            <a:r>
              <a:rPr lang="en-US" altLang="zh-CN" sz="2400" dirty="0">
                <a:latin typeface="Times New Roman" pitchFamily="18" charset="0"/>
              </a:rPr>
              <a:t>FIPS180</a:t>
            </a:r>
            <a:r>
              <a:rPr lang="zh-CN" altLang="zh-CN" sz="2400" dirty="0"/>
              <a:t>）。</a:t>
            </a:r>
            <a:endParaRPr lang="en-US" altLang="zh-CN" sz="2400" dirty="0"/>
          </a:p>
          <a:p>
            <a:pPr algn="l">
              <a:lnSpc>
                <a:spcPct val="120000"/>
              </a:lnSpc>
            </a:pPr>
            <a:r>
              <a:rPr lang="en-US" altLang="zh-CN" sz="2400" dirty="0"/>
              <a:t>   </a:t>
            </a:r>
            <a:r>
              <a:rPr lang="en-US" altLang="zh-CN" sz="2400" dirty="0">
                <a:latin typeface="Times New Roman" pitchFamily="18" charset="0"/>
              </a:rPr>
              <a:t>     1995</a:t>
            </a:r>
            <a:r>
              <a:rPr lang="zh-CN" altLang="zh-CN" sz="2400" dirty="0"/>
              <a:t>年由于</a:t>
            </a:r>
            <a:r>
              <a:rPr lang="en-US" altLang="zh-CN" sz="2400" dirty="0">
                <a:latin typeface="Times New Roman" pitchFamily="18" charset="0"/>
              </a:rPr>
              <a:t>SHA</a:t>
            </a:r>
            <a:r>
              <a:rPr lang="zh-CN" altLang="zh-CN" sz="2400" dirty="0"/>
              <a:t>存在一个未公布的安全性问题</a:t>
            </a:r>
            <a:r>
              <a:rPr lang="zh-CN" altLang="en-US" sz="2400" dirty="0">
                <a:latin typeface="Times New Roman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</a:rPr>
              <a:t>NSA</a:t>
            </a:r>
            <a:r>
              <a:rPr lang="zh-CN" altLang="zh-CN" sz="2400" dirty="0"/>
              <a:t>提出了</a:t>
            </a:r>
            <a:r>
              <a:rPr lang="en-US" altLang="zh-CN" sz="2400" dirty="0">
                <a:latin typeface="Times New Roman" pitchFamily="18" charset="0"/>
              </a:rPr>
              <a:t>SHA</a:t>
            </a:r>
            <a:r>
              <a:rPr lang="zh-CN" altLang="zh-CN" sz="2400" dirty="0"/>
              <a:t>的一个改进算法</a:t>
            </a:r>
            <a:r>
              <a:rPr lang="en-US" altLang="zh-CN" sz="2400" dirty="0">
                <a:latin typeface="Times New Roman" pitchFamily="18" charset="0"/>
              </a:rPr>
              <a:t>SHA-1</a:t>
            </a:r>
            <a:r>
              <a:rPr lang="zh-CN" altLang="zh-CN" sz="2400" dirty="0"/>
              <a:t>作为安全</a:t>
            </a:r>
            <a:r>
              <a:rPr lang="en-US" altLang="zh-CN" sz="2400" dirty="0">
                <a:latin typeface="Times New Roman" pitchFamily="18" charset="0"/>
              </a:rPr>
              <a:t>Hash</a:t>
            </a:r>
            <a:r>
              <a:rPr lang="zh-CN" altLang="zh-CN" sz="2400" dirty="0"/>
              <a:t>标准</a:t>
            </a:r>
            <a:r>
              <a:rPr lang="zh-CN" altLang="zh-CN" sz="2400" dirty="0">
                <a:latin typeface="Times New Roman" pitchFamily="18" charset="0"/>
              </a:rPr>
              <a:t>（</a:t>
            </a:r>
            <a:r>
              <a:rPr lang="en-US" altLang="zh-CN" sz="2400" dirty="0">
                <a:latin typeface="Times New Roman" pitchFamily="18" charset="0"/>
              </a:rPr>
              <a:t>SHS</a:t>
            </a:r>
            <a:r>
              <a:rPr lang="zh-CN" altLang="zh-CN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FIPS180-1</a:t>
            </a:r>
            <a:r>
              <a:rPr lang="zh-CN" altLang="zh-CN" sz="2400" dirty="0">
                <a:latin typeface="Times New Roman" pitchFamily="18" charset="0"/>
              </a:rPr>
              <a:t>）。</a:t>
            </a:r>
            <a:endParaRPr lang="en-US" altLang="zh-CN" sz="2400" dirty="0">
              <a:latin typeface="Times New Roman" pitchFamily="18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 sz="2400" dirty="0"/>
              <a:t>    </a:t>
            </a:r>
            <a:r>
              <a:rPr lang="en-US" altLang="zh-CN" sz="2400" dirty="0">
                <a:latin typeface="Times New Roman" pitchFamily="18" charset="0"/>
              </a:rPr>
              <a:t>2002</a:t>
            </a:r>
            <a:r>
              <a:rPr lang="zh-CN" altLang="zh-CN" sz="2400" dirty="0"/>
              <a:t>年，在安全</a:t>
            </a:r>
            <a:r>
              <a:rPr lang="en-US" altLang="zh-CN" sz="2400" dirty="0">
                <a:latin typeface="Times New Roman" pitchFamily="18" charset="0"/>
              </a:rPr>
              <a:t>Hash</a:t>
            </a:r>
            <a:r>
              <a:rPr lang="zh-CN" altLang="zh-CN" sz="2400" dirty="0"/>
              <a:t>标准</a:t>
            </a:r>
            <a:r>
              <a:rPr lang="en-US" altLang="zh-CN" sz="2400" dirty="0">
                <a:latin typeface="Times New Roman" pitchFamily="18" charset="0"/>
              </a:rPr>
              <a:t>FIPS PUB 180-2</a:t>
            </a:r>
            <a:r>
              <a:rPr lang="zh-CN" altLang="zh-CN" sz="2400" dirty="0">
                <a:latin typeface="Times New Roman" pitchFamily="18" charset="0"/>
              </a:rPr>
              <a:t>，</a:t>
            </a:r>
            <a:r>
              <a:rPr lang="en-US" altLang="zh-CN" sz="2400" dirty="0">
                <a:latin typeface="Times New Roman" pitchFamily="18" charset="0"/>
              </a:rPr>
              <a:t>SHA-384</a:t>
            </a:r>
            <a:r>
              <a:rPr lang="zh-CN" altLang="zh-CN" sz="2400" dirty="0">
                <a:latin typeface="Times New Roman" pitchFamily="18" charset="0"/>
              </a:rPr>
              <a:t>及</a:t>
            </a:r>
            <a:r>
              <a:rPr lang="en-US" altLang="zh-CN" sz="2400" dirty="0">
                <a:latin typeface="Times New Roman" pitchFamily="18" charset="0"/>
              </a:rPr>
              <a:t>SHA-512</a:t>
            </a:r>
            <a:r>
              <a:rPr lang="zh-CN" altLang="zh-CN" sz="2400" dirty="0"/>
              <a:t>的三种固定输出长度分别为</a:t>
            </a:r>
            <a:r>
              <a:rPr lang="en-US" altLang="zh-CN" sz="2400" dirty="0">
                <a:latin typeface="Times New Roman" pitchFamily="18" charset="0"/>
              </a:rPr>
              <a:t>256bit</a:t>
            </a:r>
            <a:r>
              <a:rPr lang="zh-CN" altLang="zh-CN" sz="2400" dirty="0"/>
              <a:t>、</a:t>
            </a:r>
            <a:r>
              <a:rPr lang="en-US" altLang="zh-CN" sz="2400" dirty="0">
                <a:latin typeface="Times New Roman" pitchFamily="18" charset="0"/>
              </a:rPr>
              <a:t>384bit</a:t>
            </a:r>
            <a:r>
              <a:rPr lang="zh-CN" altLang="zh-CN" sz="2400" dirty="0"/>
              <a:t>及</a:t>
            </a:r>
            <a:r>
              <a:rPr lang="en-US" altLang="zh-CN" sz="2400" dirty="0">
                <a:latin typeface="Times New Roman" pitchFamily="18" charset="0"/>
              </a:rPr>
              <a:t>512bit</a:t>
            </a:r>
            <a:r>
              <a:rPr lang="zh-CN" altLang="zh-CN" sz="2400" dirty="0"/>
              <a:t>的变形算法</a:t>
            </a:r>
            <a:r>
              <a:rPr lang="en-US" altLang="zh-CN" sz="2400" dirty="0">
                <a:latin typeface="Times New Roman" pitchFamily="18" charset="0"/>
              </a:rPr>
              <a:t>SHA-256</a:t>
            </a:r>
            <a:r>
              <a:rPr lang="zh-CN" altLang="zh-CN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SAH-384</a:t>
            </a:r>
            <a:r>
              <a:rPr lang="zh-CN" altLang="zh-CN" sz="2400" dirty="0"/>
              <a:t>及</a:t>
            </a:r>
            <a:r>
              <a:rPr lang="en-US" altLang="zh-CN" sz="2400" dirty="0">
                <a:latin typeface="Times New Roman" pitchFamily="18" charset="0"/>
              </a:rPr>
              <a:t>SHA-512</a:t>
            </a:r>
            <a:r>
              <a:rPr lang="zh-CN" altLang="zh-CN" sz="2400" dirty="0"/>
              <a:t>。原</a:t>
            </a:r>
            <a:r>
              <a:rPr lang="en-US" altLang="zh-CN" sz="2400" dirty="0">
                <a:latin typeface="Times New Roman" pitchFamily="18" charset="0"/>
              </a:rPr>
              <a:t>SHA</a:t>
            </a:r>
            <a:r>
              <a:rPr lang="zh-CN" altLang="zh-CN" sz="2400" dirty="0"/>
              <a:t>和</a:t>
            </a:r>
            <a:r>
              <a:rPr lang="en-US" altLang="zh-CN" sz="2400" dirty="0">
                <a:latin typeface="Times New Roman" pitchFamily="18" charset="0"/>
              </a:rPr>
              <a:t>SHA-1</a:t>
            </a:r>
            <a:r>
              <a:rPr lang="zh-CN" altLang="zh-CN" sz="2400" dirty="0"/>
              <a:t>的</a:t>
            </a:r>
            <a:r>
              <a:rPr lang="zh-CN" altLang="zh-CN" sz="2400" dirty="0">
                <a:solidFill>
                  <a:srgbClr val="FF0000"/>
                </a:solidFill>
              </a:rPr>
              <a:t>固定输出长度为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160bit</a:t>
            </a:r>
            <a:r>
              <a:rPr lang="zh-CN" altLang="zh-CN" sz="2400" dirty="0"/>
              <a:t>。但目前应用较广泛的还是</a:t>
            </a:r>
            <a:r>
              <a:rPr lang="en-US" altLang="zh-CN" sz="2400" dirty="0">
                <a:latin typeface="Times New Roman" pitchFamily="18" charset="0"/>
              </a:rPr>
              <a:t>SHA-1</a:t>
            </a:r>
            <a:r>
              <a:rPr lang="zh-CN" altLang="zh-CN" sz="2400" dirty="0"/>
              <a:t>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338" y="276224"/>
            <a:ext cx="7793037" cy="405135"/>
          </a:xfrm>
        </p:spPr>
        <p:txBody>
          <a:bodyPr/>
          <a:lstStyle/>
          <a:p>
            <a:pPr eaLnBrk="1" hangingPunct="1"/>
            <a:r>
              <a:rPr lang="en-US" altLang="zh-CN" sz="3600" dirty="0" smtClean="0"/>
              <a:t>hash</a:t>
            </a:r>
            <a:r>
              <a:rPr lang="zh-CN" altLang="en-US" sz="3600" dirty="0" smtClean="0"/>
              <a:t>函数通用模型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4604" y="1556792"/>
            <a:ext cx="83439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由</a:t>
            </a:r>
            <a:r>
              <a:rPr lang="en-US" altLang="zh-CN" dirty="0" err="1" smtClean="0"/>
              <a:t>Merkle</a:t>
            </a:r>
            <a:r>
              <a:rPr lang="zh-CN" altLang="en-US" dirty="0" smtClean="0"/>
              <a:t>于</a:t>
            </a:r>
            <a:r>
              <a:rPr lang="en-US" altLang="zh-CN" dirty="0" smtClean="0"/>
              <a:t>1989</a:t>
            </a:r>
            <a:r>
              <a:rPr lang="zh-CN" altLang="en-US" dirty="0" smtClean="0"/>
              <a:t>年提出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几乎被所有</a:t>
            </a:r>
            <a:r>
              <a:rPr lang="en-US" altLang="zh-CN" dirty="0" smtClean="0">
                <a:sym typeface="Symbol" pitchFamily="18" charset="2"/>
              </a:rPr>
              <a:t>hash</a:t>
            </a:r>
            <a:r>
              <a:rPr lang="zh-CN" altLang="en-US" dirty="0" smtClean="0">
                <a:sym typeface="Symbol" pitchFamily="18" charset="2"/>
              </a:rPr>
              <a:t>算法采用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具体做法：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把原始消息</a:t>
            </a:r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zh-CN" altLang="en-US" dirty="0" smtClean="0">
                <a:sym typeface="Symbol" pitchFamily="18" charset="2"/>
              </a:rPr>
              <a:t>分成一些固定长度的块</a:t>
            </a:r>
            <a:r>
              <a:rPr lang="en-US" altLang="zh-CN" dirty="0" smtClean="0">
                <a:sym typeface="Symbol" pitchFamily="18" charset="2"/>
              </a:rPr>
              <a:t>Y</a:t>
            </a:r>
            <a:r>
              <a:rPr lang="en-US" altLang="zh-CN" baseline="-25000" dirty="0" smtClean="0">
                <a:sym typeface="Symbol" pitchFamily="18" charset="2"/>
              </a:rPr>
              <a:t>i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最后一块</a:t>
            </a:r>
            <a:r>
              <a:rPr lang="en-US" altLang="zh-CN" dirty="0" smtClean="0">
                <a:sym typeface="Symbol" pitchFamily="18" charset="2"/>
              </a:rPr>
              <a:t>padding</a:t>
            </a:r>
            <a:r>
              <a:rPr lang="zh-CN" altLang="en-US" dirty="0" smtClean="0">
                <a:sym typeface="Symbol" pitchFamily="18" charset="2"/>
              </a:rPr>
              <a:t>并使其包含消息</a:t>
            </a:r>
            <a:r>
              <a:rPr lang="en-US" altLang="zh-CN" dirty="0" smtClean="0">
                <a:sym typeface="Symbol" pitchFamily="18" charset="2"/>
              </a:rPr>
              <a:t>M</a:t>
            </a:r>
            <a:r>
              <a:rPr lang="zh-CN" altLang="en-US" dirty="0" smtClean="0">
                <a:sym typeface="Symbol" pitchFamily="18" charset="2"/>
              </a:rPr>
              <a:t>的长度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设定初始值</a:t>
            </a:r>
            <a:r>
              <a:rPr lang="en-US" altLang="zh-CN" dirty="0" smtClean="0">
                <a:sym typeface="Symbol" pitchFamily="18" charset="2"/>
              </a:rPr>
              <a:t>CV</a:t>
            </a:r>
            <a:r>
              <a:rPr lang="en-US" altLang="zh-CN" baseline="-25000" dirty="0" smtClean="0">
                <a:sym typeface="Symbol" pitchFamily="18" charset="2"/>
              </a:rPr>
              <a:t>0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压缩函数</a:t>
            </a:r>
            <a:r>
              <a:rPr lang="en-US" altLang="zh-CN" dirty="0" smtClean="0">
                <a:sym typeface="Symbol" pitchFamily="18" charset="2"/>
              </a:rPr>
              <a:t>f, </a:t>
            </a:r>
            <a:r>
              <a:rPr lang="en-US" altLang="zh-CN" dirty="0" err="1" smtClean="0">
                <a:sym typeface="Symbol" pitchFamily="18" charset="2"/>
              </a:rPr>
              <a:t>CV</a:t>
            </a:r>
            <a:r>
              <a:rPr lang="en-US" altLang="zh-CN" baseline="-25000" dirty="0" err="1" smtClean="0">
                <a:sym typeface="Symbol" pitchFamily="18" charset="2"/>
              </a:rPr>
              <a:t>i</a:t>
            </a:r>
            <a:r>
              <a:rPr lang="en-US" altLang="zh-CN" dirty="0" smtClean="0">
                <a:sym typeface="Symbol" pitchFamily="18" charset="2"/>
              </a:rPr>
              <a:t>=f(CV</a:t>
            </a:r>
            <a:r>
              <a:rPr lang="en-US" altLang="zh-CN" baseline="-25000" dirty="0" smtClean="0">
                <a:sym typeface="Symbol" pitchFamily="18" charset="2"/>
              </a:rPr>
              <a:t>i-1</a:t>
            </a:r>
            <a:r>
              <a:rPr lang="en-US" altLang="zh-CN" dirty="0" smtClean="0">
                <a:sym typeface="Symbol" pitchFamily="18" charset="2"/>
              </a:rPr>
              <a:t>,Y</a:t>
            </a:r>
            <a:r>
              <a:rPr lang="en-US" altLang="zh-CN" baseline="-25000" dirty="0" smtClean="0">
                <a:sym typeface="Symbol" pitchFamily="18" charset="2"/>
              </a:rPr>
              <a:t>i-1</a:t>
            </a:r>
            <a:r>
              <a:rPr lang="en-US" altLang="zh-CN" dirty="0" smtClean="0">
                <a:sym typeface="Symbol" pitchFamily="18" charset="2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 smtClean="0">
                <a:sym typeface="Symbol" pitchFamily="18" charset="2"/>
              </a:rPr>
              <a:t>最后一个</a:t>
            </a:r>
            <a:r>
              <a:rPr lang="en-US" altLang="zh-CN" dirty="0" err="1" smtClean="0">
                <a:sym typeface="Symbol" pitchFamily="18" charset="2"/>
              </a:rPr>
              <a:t>CV</a:t>
            </a:r>
            <a:r>
              <a:rPr lang="en-US" altLang="zh-CN" baseline="-25000" dirty="0" err="1" smtClean="0">
                <a:sym typeface="Symbol" pitchFamily="18" charset="2"/>
              </a:rPr>
              <a:t>i</a:t>
            </a:r>
            <a:r>
              <a:rPr lang="zh-CN" altLang="en-US" dirty="0" smtClean="0">
                <a:sym typeface="Symbol" pitchFamily="18" charset="2"/>
              </a:rPr>
              <a:t>为</a:t>
            </a:r>
            <a:r>
              <a:rPr lang="en-US" altLang="zh-CN" dirty="0" smtClean="0">
                <a:sym typeface="Symbol" pitchFamily="18" charset="2"/>
              </a:rPr>
              <a:t>hash</a:t>
            </a:r>
            <a:r>
              <a:rPr lang="zh-CN" altLang="en-US" dirty="0" smtClean="0">
                <a:sym typeface="Symbol" pitchFamily="18" charset="2"/>
              </a:rPr>
              <a:t>值</a:t>
            </a:r>
            <a:endParaRPr lang="zh-CN" altLang="en-US" dirty="0" smtClean="0"/>
          </a:p>
          <a:p>
            <a:pPr eaLnBrk="1" hangingPunct="1">
              <a:lnSpc>
                <a:spcPct val="90000"/>
              </a:lnSpc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521422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73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817563" y="190500"/>
            <a:ext cx="8255000" cy="595313"/>
          </a:xfrm>
        </p:spPr>
        <p:txBody>
          <a:bodyPr/>
          <a:lstStyle/>
          <a:p>
            <a:r>
              <a:rPr lang="zh-CN" altLang="en-US" sz="4400" dirty="0" smtClean="0"/>
              <a:t>主要内容</a:t>
            </a:r>
            <a:endParaRPr lang="zh-CN" altLang="en-GB" dirty="0" smtClean="0"/>
          </a:p>
        </p:txBody>
      </p:sp>
      <p:sp>
        <p:nvSpPr>
          <p:cNvPr id="4100" name="Rectangle 5"/>
          <p:cNvSpPr txBox="1">
            <a:spLocks noChangeArrowheads="1"/>
          </p:cNvSpPr>
          <p:nvPr/>
        </p:nvSpPr>
        <p:spPr bwMode="auto">
          <a:xfrm>
            <a:off x="534988" y="1576388"/>
            <a:ext cx="7696200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82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defTabSz="-635">
              <a:tabLst>
                <a:tab pos="3946525" algn="l"/>
              </a:tabLs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 defTabSz="-635">
              <a:tabLst>
                <a:tab pos="3946525" algn="l"/>
              </a:tabLs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 defTabSz="-635">
              <a:tabLst>
                <a:tab pos="3946525" algn="l"/>
              </a:tabLs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 defTabSz="-635">
              <a:tabLst>
                <a:tab pos="3946525" algn="l"/>
              </a:tabLs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 defTabSz="-635">
              <a:tabLst>
                <a:tab pos="3946525" algn="l"/>
              </a:tabLs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3946525" algn="l"/>
              </a:tabLs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3946525" algn="l"/>
              </a:tabLs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3946525" algn="l"/>
              </a:tabLs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defTabSz="-635" eaLnBrk="0" fontAlgn="base" hangingPunct="0">
              <a:spcBef>
                <a:spcPct val="0"/>
              </a:spcBef>
              <a:spcAft>
                <a:spcPct val="0"/>
              </a:spcAft>
              <a:tabLst>
                <a:tab pos="3946525" algn="l"/>
              </a:tabLs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2200"/>
              </a:lnSpc>
              <a:spcAft>
                <a:spcPts val="1800"/>
              </a:spcAft>
              <a:buClr>
                <a:schemeClr val="bg1"/>
              </a:buClr>
              <a:buFont typeface="Futura Md BT" pitchFamily="34" charset="0"/>
              <a:buNone/>
            </a:pPr>
            <a:endParaRPr lang="en-US" altLang="zh-CN" sz="2800" dirty="0">
              <a:latin typeface="黑体" pitchFamily="49" charset="-122"/>
            </a:endParaRPr>
          </a:p>
          <a:p>
            <a:pPr algn="l">
              <a:lnSpc>
                <a:spcPts val="2400"/>
              </a:lnSpc>
              <a:spcAft>
                <a:spcPts val="1800"/>
              </a:spcAft>
              <a:buClr>
                <a:schemeClr val="bg1"/>
              </a:buClr>
              <a:buFont typeface="Futura Md BT" pitchFamily="34" charset="0"/>
              <a:buNone/>
            </a:pPr>
            <a:r>
              <a:rPr lang="en-US" altLang="zh-CN" sz="2800" dirty="0">
                <a:latin typeface="黑体" pitchFamily="49" charset="-122"/>
              </a:rPr>
              <a:t>   </a:t>
            </a:r>
            <a:r>
              <a:rPr lang="en-US" altLang="zh-CN" sz="2800" dirty="0">
                <a:latin typeface="Times New Roman" pitchFamily="18" charset="0"/>
              </a:rPr>
              <a:t>1. </a:t>
            </a:r>
            <a:r>
              <a:rPr lang="zh-CN" altLang="en-US" sz="2800" dirty="0">
                <a:latin typeface="Times New Roman" pitchFamily="18" charset="0"/>
              </a:rPr>
              <a:t>数字签名算法</a:t>
            </a:r>
            <a:endParaRPr lang="en-US" altLang="zh-CN" sz="2800" dirty="0">
              <a:latin typeface="Times New Roman" pitchFamily="18" charset="0"/>
            </a:endParaRPr>
          </a:p>
          <a:p>
            <a:pPr algn="l">
              <a:lnSpc>
                <a:spcPts val="2400"/>
              </a:lnSpc>
              <a:spcAft>
                <a:spcPts val="1800"/>
              </a:spcAft>
              <a:buClr>
                <a:schemeClr val="bg1"/>
              </a:buClr>
              <a:buFont typeface="Futura Md BT" pitchFamily="34" charset="0"/>
              <a:buNone/>
            </a:pPr>
            <a:r>
              <a:rPr lang="en-US" altLang="zh-CN" sz="2800" dirty="0">
                <a:latin typeface="Times New Roman" pitchFamily="18" charset="0"/>
              </a:rPr>
              <a:t>      2. </a:t>
            </a:r>
            <a:r>
              <a:rPr lang="zh-CN" altLang="en-US" sz="2800" dirty="0">
                <a:latin typeface="Times New Roman" pitchFamily="18" charset="0"/>
              </a:rPr>
              <a:t>哈希函数</a:t>
            </a:r>
            <a:endParaRPr lang="en-US" altLang="zh-CN" sz="2800" dirty="0">
              <a:latin typeface="Times New Roman" pitchFamily="18" charset="0"/>
            </a:endParaRPr>
          </a:p>
          <a:p>
            <a:pPr algn="l">
              <a:lnSpc>
                <a:spcPts val="2400"/>
              </a:lnSpc>
              <a:spcAft>
                <a:spcPts val="1800"/>
              </a:spcAft>
              <a:buClr>
                <a:schemeClr val="bg1"/>
              </a:buClr>
              <a:buFont typeface="Futura Md BT" pitchFamily="34" charset="0"/>
              <a:buNone/>
            </a:pPr>
            <a:r>
              <a:rPr lang="en-US" altLang="zh-CN" sz="2800" dirty="0">
                <a:latin typeface="Times New Roman" pitchFamily="18" charset="0"/>
              </a:rPr>
              <a:t>      3. </a:t>
            </a:r>
            <a:r>
              <a:rPr lang="zh-CN" altLang="en-US" sz="2800" dirty="0">
                <a:latin typeface="Times New Roman" pitchFamily="18" charset="0"/>
              </a:rPr>
              <a:t>密码学的新方向</a:t>
            </a:r>
            <a:endParaRPr lang="en-US" altLang="zh-CN" sz="2800" dirty="0">
              <a:latin typeface="Times New Roman" pitchFamily="18" charset="0"/>
            </a:endParaRPr>
          </a:p>
          <a:p>
            <a:pPr algn="l">
              <a:lnSpc>
                <a:spcPts val="2400"/>
              </a:lnSpc>
              <a:spcAft>
                <a:spcPts val="1800"/>
              </a:spcAft>
              <a:buClr>
                <a:schemeClr val="bg1"/>
              </a:buClr>
              <a:buFont typeface="Futura Md BT" pitchFamily="34" charset="0"/>
              <a:buNone/>
            </a:pPr>
            <a:r>
              <a:rPr lang="en-US" altLang="zh-CN" sz="2800" dirty="0">
                <a:latin typeface="Times New Roman" pitchFamily="18" charset="0"/>
              </a:rPr>
              <a:t>      4. </a:t>
            </a:r>
            <a:r>
              <a:rPr lang="zh-CN" altLang="en-US" sz="2800" dirty="0">
                <a:latin typeface="Times New Roman" pitchFamily="18" charset="0"/>
              </a:rPr>
              <a:t>本章小结</a:t>
            </a:r>
            <a:endParaRPr lang="en-US" altLang="zh-CN" sz="2800" dirty="0">
              <a:latin typeface="Times New Roman" pitchFamily="18" charset="0"/>
            </a:endParaRPr>
          </a:p>
          <a:p>
            <a:pPr algn="l">
              <a:lnSpc>
                <a:spcPts val="2200"/>
              </a:lnSpc>
              <a:spcAft>
                <a:spcPts val="1800"/>
              </a:spcAft>
              <a:buClr>
                <a:schemeClr val="bg1"/>
              </a:buClr>
              <a:buFont typeface="Futura Md BT" pitchFamily="34" charset="0"/>
              <a:buNone/>
            </a:pPr>
            <a:endParaRPr lang="en-US" altLang="zh-CN" sz="2800" dirty="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0779" y="136525"/>
            <a:ext cx="7793037" cy="623888"/>
          </a:xfrm>
        </p:spPr>
        <p:txBody>
          <a:bodyPr/>
          <a:lstStyle/>
          <a:p>
            <a:pPr eaLnBrk="1" hangingPunct="1"/>
            <a:r>
              <a:rPr lang="en-US" altLang="zh-CN" sz="4000" dirty="0" smtClean="0"/>
              <a:t>hash</a:t>
            </a:r>
            <a:r>
              <a:rPr lang="zh-CN" altLang="en-US" sz="4000" dirty="0" smtClean="0"/>
              <a:t>函数模型图</a:t>
            </a: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ltGray">
          <a:xfrm rot="-5400000">
            <a:off x="1675705" y="2225452"/>
            <a:ext cx="1371600" cy="685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 cap="rnd">
            <a:noFill/>
            <a:miter lim="800000"/>
            <a:headEnd/>
            <a:tailEnd/>
          </a:ln>
          <a:effectLst>
            <a:prstShdw prst="shdw17" dist="17961" dir="13500000">
              <a:srgbClr val="737373"/>
            </a:prst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ltGray">
          <a:xfrm>
            <a:off x="1523305" y="1539652"/>
            <a:ext cx="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ltGray">
          <a:xfrm>
            <a:off x="1523305" y="2301652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ltGray">
          <a:xfrm flipH="1">
            <a:off x="1447105" y="1768252"/>
            <a:ext cx="152400" cy="1524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ltGray">
          <a:xfrm>
            <a:off x="1126430" y="1657127"/>
            <a:ext cx="3365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b</a:t>
            </a:r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ltGray">
          <a:xfrm>
            <a:off x="1156893" y="1199927"/>
            <a:ext cx="889988" cy="46166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BLK</a:t>
            </a:r>
            <a:r>
              <a:rPr lang="en-US" altLang="zh-CN" sz="1400" b="0" dirty="0" smtClean="0">
                <a:latin typeface="Times New Roman" pitchFamily="18" charset="0"/>
              </a:rPr>
              <a:t>0</a:t>
            </a:r>
            <a:endParaRPr lang="en-US" altLang="zh-CN" sz="2400" b="0" dirty="0">
              <a:latin typeface="Times New Roman" pitchFamily="18" charset="0"/>
            </a:endParaRPr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ltGray">
          <a:xfrm>
            <a:off x="1218505" y="2758852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ltGray">
          <a:xfrm flipV="1">
            <a:off x="1523305" y="2682652"/>
            <a:ext cx="152400" cy="1524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Text Box 11"/>
          <p:cNvSpPr txBox="1">
            <a:spLocks noChangeArrowheads="1"/>
          </p:cNvSpPr>
          <p:nvPr/>
        </p:nvSpPr>
        <p:spPr bwMode="ltGray">
          <a:xfrm>
            <a:off x="1431230" y="2342927"/>
            <a:ext cx="3365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n</a:t>
            </a:r>
          </a:p>
        </p:txBody>
      </p:sp>
      <p:sp>
        <p:nvSpPr>
          <p:cNvPr id="6156" name="Text Box 12"/>
          <p:cNvSpPr txBox="1">
            <a:spLocks noChangeArrowheads="1"/>
          </p:cNvSpPr>
          <p:nvPr/>
        </p:nvSpPr>
        <p:spPr bwMode="ltGray">
          <a:xfrm>
            <a:off x="745430" y="2515965"/>
            <a:ext cx="533400" cy="58102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IV=</a:t>
            </a:r>
          </a:p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CV</a:t>
            </a:r>
            <a:r>
              <a:rPr lang="en-US" altLang="zh-CN" sz="900">
                <a:latin typeface="Times New Roman" pitchFamily="18" charset="0"/>
              </a:rPr>
              <a:t>0</a:t>
            </a:r>
            <a:endParaRPr lang="en-US" altLang="zh-CN" sz="1600">
              <a:latin typeface="Times New Roman" pitchFamily="18" charset="0"/>
            </a:endParaRPr>
          </a:p>
        </p:txBody>
      </p:sp>
      <p:sp>
        <p:nvSpPr>
          <p:cNvPr id="6157" name="Text Box 13"/>
          <p:cNvSpPr txBox="1">
            <a:spLocks noChangeArrowheads="1"/>
          </p:cNvSpPr>
          <p:nvPr/>
        </p:nvSpPr>
        <p:spPr bwMode="ltGray">
          <a:xfrm>
            <a:off x="2209105" y="2339752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f</a:t>
            </a:r>
          </a:p>
        </p:txBody>
      </p:sp>
      <p:sp>
        <p:nvSpPr>
          <p:cNvPr id="6158" name="AutoShape 14"/>
          <p:cNvSpPr>
            <a:spLocks noChangeArrowheads="1"/>
          </p:cNvSpPr>
          <p:nvPr/>
        </p:nvSpPr>
        <p:spPr bwMode="ltGray">
          <a:xfrm rot="-5400000">
            <a:off x="3139380" y="2222277"/>
            <a:ext cx="1371600" cy="685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 cap="rnd">
            <a:noFill/>
            <a:miter lim="800000"/>
            <a:headEnd/>
            <a:tailEnd/>
          </a:ln>
          <a:effectLst>
            <a:prstShdw prst="shdw17" dist="17961" dir="13500000">
              <a:srgbClr val="737373"/>
            </a:prst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ltGray">
          <a:xfrm>
            <a:off x="2986980" y="1536477"/>
            <a:ext cx="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ltGray">
          <a:xfrm>
            <a:off x="2986980" y="2298477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1" name="Line 17"/>
          <p:cNvSpPr>
            <a:spLocks noChangeShapeType="1"/>
          </p:cNvSpPr>
          <p:nvPr/>
        </p:nvSpPr>
        <p:spPr bwMode="ltGray">
          <a:xfrm flipH="1">
            <a:off x="2910780" y="1765077"/>
            <a:ext cx="152400" cy="1524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ltGray">
          <a:xfrm>
            <a:off x="2590105" y="1653952"/>
            <a:ext cx="3365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b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ltGray">
          <a:xfrm>
            <a:off x="2620568" y="1196752"/>
            <a:ext cx="889987" cy="46166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BLK</a:t>
            </a:r>
            <a:r>
              <a:rPr lang="en-US" altLang="zh-CN" sz="1400" b="0" dirty="0" smtClean="0">
                <a:latin typeface="Times New Roman" pitchFamily="18" charset="0"/>
              </a:rPr>
              <a:t>1</a:t>
            </a:r>
            <a:endParaRPr lang="en-US" altLang="zh-CN" sz="2400" b="0" dirty="0">
              <a:latin typeface="Times New Roman" pitchFamily="18" charset="0"/>
            </a:endParaRPr>
          </a:p>
        </p:txBody>
      </p:sp>
      <p:sp>
        <p:nvSpPr>
          <p:cNvPr id="6164" name="Line 20"/>
          <p:cNvSpPr>
            <a:spLocks noChangeShapeType="1"/>
          </p:cNvSpPr>
          <p:nvPr/>
        </p:nvSpPr>
        <p:spPr bwMode="ltGray">
          <a:xfrm>
            <a:off x="2682180" y="2755677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5" name="Line 21"/>
          <p:cNvSpPr>
            <a:spLocks noChangeShapeType="1"/>
          </p:cNvSpPr>
          <p:nvPr/>
        </p:nvSpPr>
        <p:spPr bwMode="ltGray">
          <a:xfrm flipV="1">
            <a:off x="2986980" y="2679477"/>
            <a:ext cx="152400" cy="1524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ltGray">
          <a:xfrm>
            <a:off x="2894905" y="2339752"/>
            <a:ext cx="3365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n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ltGray">
          <a:xfrm>
            <a:off x="3672780" y="2336577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f</a:t>
            </a:r>
          </a:p>
        </p:txBody>
      </p:sp>
      <p:sp>
        <p:nvSpPr>
          <p:cNvPr id="6168" name="AutoShape 24"/>
          <p:cNvSpPr>
            <a:spLocks noChangeArrowheads="1"/>
          </p:cNvSpPr>
          <p:nvPr/>
        </p:nvSpPr>
        <p:spPr bwMode="ltGray">
          <a:xfrm rot="-5400000">
            <a:off x="6438205" y="2222277"/>
            <a:ext cx="1371600" cy="6858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0C0C0"/>
          </a:solidFill>
          <a:ln w="9525" cap="rnd">
            <a:noFill/>
            <a:miter lim="800000"/>
            <a:headEnd/>
            <a:tailEnd/>
          </a:ln>
          <a:effectLst>
            <a:prstShdw prst="shdw17" dist="17961" dir="13500000">
              <a:srgbClr val="737373"/>
            </a:prstShdw>
          </a:effectLst>
        </p:spPr>
        <p:txBody>
          <a:bodyPr vert="eaVert" wrap="none" anchor="ctr"/>
          <a:lstStyle/>
          <a:p>
            <a:endParaRPr lang="zh-CN" altLang="en-US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ltGray">
          <a:xfrm>
            <a:off x="6285805" y="1536477"/>
            <a:ext cx="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ltGray">
          <a:xfrm>
            <a:off x="6285805" y="2298477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ltGray">
          <a:xfrm flipH="1">
            <a:off x="6209605" y="1765077"/>
            <a:ext cx="152400" cy="1524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ltGray">
          <a:xfrm>
            <a:off x="5888930" y="1653952"/>
            <a:ext cx="3365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b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ltGray">
          <a:xfrm>
            <a:off x="5918579" y="1196752"/>
            <a:ext cx="1058303" cy="461665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itchFamily="18" charset="0"/>
              </a:rPr>
              <a:t>BLK</a:t>
            </a:r>
            <a:r>
              <a:rPr lang="en-US" altLang="zh-CN" sz="1400" b="0" dirty="0" smtClean="0">
                <a:latin typeface="Times New Roman" pitchFamily="18" charset="0"/>
              </a:rPr>
              <a:t>L-1</a:t>
            </a:r>
            <a:endParaRPr lang="en-US" altLang="zh-CN" sz="2400" b="0" dirty="0">
              <a:latin typeface="Times New Roman" pitchFamily="18" charset="0"/>
            </a:endParaRPr>
          </a:p>
        </p:txBody>
      </p:sp>
      <p:sp>
        <p:nvSpPr>
          <p:cNvPr id="6174" name="Line 30"/>
          <p:cNvSpPr>
            <a:spLocks noChangeShapeType="1"/>
          </p:cNvSpPr>
          <p:nvPr/>
        </p:nvSpPr>
        <p:spPr bwMode="ltGray">
          <a:xfrm>
            <a:off x="5981005" y="2755677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5" name="Line 31"/>
          <p:cNvSpPr>
            <a:spLocks noChangeShapeType="1"/>
          </p:cNvSpPr>
          <p:nvPr/>
        </p:nvSpPr>
        <p:spPr bwMode="ltGray">
          <a:xfrm flipV="1">
            <a:off x="6285805" y="2679477"/>
            <a:ext cx="152400" cy="1524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76" name="Text Box 32"/>
          <p:cNvSpPr txBox="1">
            <a:spLocks noChangeArrowheads="1"/>
          </p:cNvSpPr>
          <p:nvPr/>
        </p:nvSpPr>
        <p:spPr bwMode="ltGray">
          <a:xfrm>
            <a:off x="6193730" y="2339752"/>
            <a:ext cx="3365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n</a:t>
            </a:r>
          </a:p>
        </p:txBody>
      </p:sp>
      <p:sp>
        <p:nvSpPr>
          <p:cNvPr id="6177" name="Text Box 33"/>
          <p:cNvSpPr txBox="1">
            <a:spLocks noChangeArrowheads="1"/>
          </p:cNvSpPr>
          <p:nvPr/>
        </p:nvSpPr>
        <p:spPr bwMode="ltGray">
          <a:xfrm>
            <a:off x="5866705" y="2873152"/>
            <a:ext cx="630238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itchFamily="18" charset="0"/>
              </a:rPr>
              <a:t>CV</a:t>
            </a:r>
            <a:r>
              <a:rPr lang="en-US" altLang="zh-CN" sz="900" b="0">
                <a:latin typeface="Times New Roman" pitchFamily="18" charset="0"/>
              </a:rPr>
              <a:t>L-1</a:t>
            </a:r>
            <a:endParaRPr lang="en-US" altLang="zh-CN" sz="1600" b="0">
              <a:latin typeface="Times New Roman" pitchFamily="18" charset="0"/>
            </a:endParaRP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ltGray">
          <a:xfrm>
            <a:off x="6971605" y="2336577"/>
            <a:ext cx="2857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f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ltGray">
          <a:xfrm>
            <a:off x="2666305" y="2873152"/>
            <a:ext cx="522288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itchFamily="18" charset="0"/>
              </a:rPr>
              <a:t>CV</a:t>
            </a:r>
            <a:r>
              <a:rPr lang="en-US" altLang="zh-CN" sz="900" b="0">
                <a:latin typeface="Times New Roman" pitchFamily="18" charset="0"/>
              </a:rPr>
              <a:t>1</a:t>
            </a:r>
            <a:endParaRPr lang="en-US" altLang="zh-CN" sz="1600" b="0">
              <a:latin typeface="Times New Roman" pitchFamily="18" charset="0"/>
            </a:endParaRPr>
          </a:p>
        </p:txBody>
      </p:sp>
      <p:sp>
        <p:nvSpPr>
          <p:cNvPr id="6180" name="Line 36"/>
          <p:cNvSpPr>
            <a:spLocks noChangeShapeType="1"/>
          </p:cNvSpPr>
          <p:nvPr/>
        </p:nvSpPr>
        <p:spPr bwMode="ltGray">
          <a:xfrm>
            <a:off x="4190305" y="2568352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1" name="Line 37"/>
          <p:cNvSpPr>
            <a:spLocks noChangeShapeType="1"/>
          </p:cNvSpPr>
          <p:nvPr/>
        </p:nvSpPr>
        <p:spPr bwMode="ltGray">
          <a:xfrm flipV="1">
            <a:off x="4495105" y="2492152"/>
            <a:ext cx="152400" cy="1524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ltGray">
          <a:xfrm>
            <a:off x="4342705" y="2111152"/>
            <a:ext cx="3365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n</a:t>
            </a:r>
          </a:p>
        </p:txBody>
      </p:sp>
      <p:sp>
        <p:nvSpPr>
          <p:cNvPr id="6183" name="Line 39"/>
          <p:cNvSpPr>
            <a:spLocks noChangeShapeType="1"/>
          </p:cNvSpPr>
          <p:nvPr/>
        </p:nvSpPr>
        <p:spPr bwMode="ltGray">
          <a:xfrm>
            <a:off x="7466905" y="2568352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4" name="Line 40"/>
          <p:cNvSpPr>
            <a:spLocks noChangeShapeType="1"/>
          </p:cNvSpPr>
          <p:nvPr/>
        </p:nvSpPr>
        <p:spPr bwMode="ltGray">
          <a:xfrm flipV="1">
            <a:off x="7771705" y="2492152"/>
            <a:ext cx="152400" cy="152400"/>
          </a:xfrm>
          <a:prstGeom prst="line">
            <a:avLst/>
          </a:prstGeom>
          <a:noFill/>
          <a:ln w="12700" cap="rnd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85" name="Text Box 41"/>
          <p:cNvSpPr txBox="1">
            <a:spLocks noChangeArrowheads="1"/>
          </p:cNvSpPr>
          <p:nvPr/>
        </p:nvSpPr>
        <p:spPr bwMode="ltGray">
          <a:xfrm>
            <a:off x="7619305" y="2111152"/>
            <a:ext cx="3365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>
                <a:latin typeface="Times New Roman" pitchFamily="18" charset="0"/>
              </a:rPr>
              <a:t>n</a:t>
            </a:r>
          </a:p>
        </p:txBody>
      </p:sp>
      <p:sp>
        <p:nvSpPr>
          <p:cNvPr id="6186" name="Text Box 42"/>
          <p:cNvSpPr txBox="1">
            <a:spLocks noChangeArrowheads="1"/>
          </p:cNvSpPr>
          <p:nvPr/>
        </p:nvSpPr>
        <p:spPr bwMode="ltGray">
          <a:xfrm>
            <a:off x="1257985" y="3594447"/>
            <a:ext cx="5806398" cy="2308324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IV  =  initial value </a:t>
            </a:r>
            <a:r>
              <a:rPr lang="zh-CN" altLang="zh-CN" sz="2400" dirty="0" smtClean="0">
                <a:latin typeface="Times New Roman" pitchFamily="18" charset="0"/>
              </a:rPr>
              <a:t>初始值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CV </a:t>
            </a:r>
            <a:r>
              <a:rPr lang="en-US" altLang="zh-CN" sz="2400" dirty="0">
                <a:latin typeface="Times New Roman" pitchFamily="18" charset="0"/>
              </a:rPr>
              <a:t>=  chaining value </a:t>
            </a:r>
            <a:r>
              <a:rPr lang="zh-CN" altLang="zh-CN" sz="2400" dirty="0">
                <a:latin typeface="Times New Roman" pitchFamily="18" charset="0"/>
              </a:rPr>
              <a:t>链接</a:t>
            </a:r>
            <a:r>
              <a:rPr lang="zh-CN" altLang="zh-CN" sz="2400" dirty="0" smtClean="0">
                <a:latin typeface="Times New Roman" pitchFamily="18" charset="0"/>
              </a:rPr>
              <a:t>值</a:t>
            </a:r>
          </a:p>
          <a:p>
            <a:pPr algn="just"/>
            <a:r>
              <a:rPr lang="en-US" altLang="zh-CN" sz="2400" dirty="0" err="1" smtClean="0">
                <a:latin typeface="Times New Roman" pitchFamily="18" charset="0"/>
              </a:rPr>
              <a:t>BLK</a:t>
            </a:r>
            <a:r>
              <a:rPr lang="en-US" altLang="zh-CN" sz="2400" baseline="-250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  =  </a:t>
            </a:r>
            <a:r>
              <a:rPr lang="en-US" altLang="zh-CN" sz="2400" dirty="0" err="1" smtClean="0">
                <a:latin typeface="Times New Roman" pitchFamily="18" charset="0"/>
              </a:rPr>
              <a:t>ith</a:t>
            </a:r>
            <a:r>
              <a:rPr lang="en-US" altLang="zh-CN" sz="2400" dirty="0" smtClean="0">
                <a:latin typeface="Times New Roman" pitchFamily="18" charset="0"/>
              </a:rPr>
              <a:t> input block (</a:t>
            </a:r>
            <a:r>
              <a:rPr lang="zh-CN" altLang="zh-CN" sz="2400" dirty="0" smtClean="0">
                <a:latin typeface="Times New Roman" pitchFamily="18" charset="0"/>
              </a:rPr>
              <a:t>第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</a:rPr>
              <a:t>个输入数据块</a:t>
            </a:r>
            <a:r>
              <a:rPr lang="en-US" altLang="zh-CN" sz="2400" dirty="0" smtClean="0">
                <a:latin typeface="Times New Roman" pitchFamily="18" charset="0"/>
              </a:rPr>
              <a:t>)</a:t>
            </a: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latin typeface="Times New Roman" pitchFamily="18" charset="0"/>
              </a:rPr>
              <a:t>f     </a:t>
            </a:r>
            <a:r>
              <a:rPr lang="en-US" altLang="zh-CN" sz="2400" dirty="0">
                <a:latin typeface="Times New Roman" pitchFamily="18" charset="0"/>
              </a:rPr>
              <a:t>=  compression algorithm (</a:t>
            </a:r>
            <a:r>
              <a:rPr lang="zh-CN" altLang="zh-CN" sz="2400" dirty="0">
                <a:solidFill>
                  <a:schemeClr val="hlink"/>
                </a:solidFill>
                <a:latin typeface="Times New Roman" pitchFamily="18" charset="0"/>
              </a:rPr>
              <a:t>压缩算法</a:t>
            </a:r>
            <a:r>
              <a:rPr lang="zh-CN" altLang="zh-CN" sz="2400" dirty="0">
                <a:latin typeface="Times New Roman" pitchFamily="18" charset="0"/>
              </a:rPr>
              <a:t>）</a:t>
            </a: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n    =  length of hash code (</a:t>
            </a:r>
            <a:r>
              <a:rPr lang="zh-CN" altLang="zh-CN" sz="2400" dirty="0">
                <a:latin typeface="Times New Roman" pitchFamily="18" charset="0"/>
              </a:rPr>
              <a:t>散列码的长度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  <a:p>
            <a:pPr algn="just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itchFamily="18" charset="0"/>
              </a:rPr>
              <a:t>b    =  length of input block(</a:t>
            </a:r>
            <a:r>
              <a:rPr lang="zh-CN" altLang="zh-CN" sz="2400" dirty="0">
                <a:latin typeface="Times New Roman" pitchFamily="18" charset="0"/>
              </a:rPr>
              <a:t>输入块的长度</a:t>
            </a:r>
            <a:r>
              <a:rPr lang="en-US" altLang="zh-CN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6187" name="Text Box 43"/>
          <p:cNvSpPr txBox="1">
            <a:spLocks noChangeArrowheads="1"/>
          </p:cNvSpPr>
          <p:nvPr/>
        </p:nvSpPr>
        <p:spPr bwMode="ltGray">
          <a:xfrm>
            <a:off x="8357493" y="2412777"/>
            <a:ext cx="534987" cy="33655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latin typeface="Times New Roman" pitchFamily="18" charset="0"/>
              </a:rPr>
              <a:t>CV</a:t>
            </a:r>
            <a:r>
              <a:rPr lang="en-US" altLang="zh-CN" sz="900" b="0">
                <a:latin typeface="Times New Roman" pitchFamily="18" charset="0"/>
              </a:rPr>
              <a:t>L</a:t>
            </a:r>
            <a:endParaRPr lang="en-US" altLang="zh-CN" sz="1600" b="0">
              <a:latin typeface="Times New Roman" pitchFamily="18" charset="0"/>
            </a:endParaRPr>
          </a:p>
        </p:txBody>
      </p:sp>
      <p:sp>
        <p:nvSpPr>
          <p:cNvPr id="6188" name="Text Box 44"/>
          <p:cNvSpPr txBox="1">
            <a:spLocks noChangeArrowheads="1"/>
          </p:cNvSpPr>
          <p:nvPr/>
        </p:nvSpPr>
        <p:spPr bwMode="ltGray">
          <a:xfrm>
            <a:off x="6612830" y="3165252"/>
            <a:ext cx="184150" cy="457200"/>
          </a:xfrm>
          <a:prstGeom prst="rect">
            <a:avLst/>
          </a:prstGeom>
          <a:noFill/>
          <a:ln w="9525" cap="rnd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545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844550" y="207963"/>
            <a:ext cx="72104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SHA-1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算法描述</a:t>
            </a:r>
          </a:p>
        </p:txBody>
      </p:sp>
      <p:sp>
        <p:nvSpPr>
          <p:cNvPr id="20484" name="TextBox 5"/>
          <p:cNvSpPr txBox="1">
            <a:spLocks noChangeArrowheads="1"/>
          </p:cNvSpPr>
          <p:nvPr/>
        </p:nvSpPr>
        <p:spPr bwMode="auto">
          <a:xfrm>
            <a:off x="449263" y="1004888"/>
            <a:ext cx="7862887" cy="666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itchFamily="18" charset="0"/>
              </a:rPr>
              <a:t>1</a:t>
            </a:r>
            <a:r>
              <a:rPr lang="en-US" altLang="zh-CN" sz="2800" dirty="0"/>
              <a:t>. </a:t>
            </a:r>
            <a:r>
              <a:rPr lang="zh-CN" altLang="zh-CN" sz="2800" dirty="0"/>
              <a:t>数据填充</a:t>
            </a:r>
            <a:r>
              <a:rPr lang="zh-CN" altLang="en-US" sz="2800" dirty="0"/>
              <a:t>与</a:t>
            </a:r>
            <a:r>
              <a:rPr lang="zh-CN" altLang="zh-CN" sz="2800" dirty="0"/>
              <a:t>分拆</a:t>
            </a:r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   </a:t>
            </a:r>
            <a:r>
              <a:rPr lang="zh-CN" altLang="zh-CN" sz="2400" dirty="0"/>
              <a:t>在</a:t>
            </a:r>
            <a:r>
              <a:rPr lang="en-US" altLang="zh-CN" sz="2400" dirty="0">
                <a:latin typeface="Times New Roman" pitchFamily="18" charset="0"/>
              </a:rPr>
              <a:t>SHA-1</a:t>
            </a:r>
            <a:r>
              <a:rPr lang="zh-CN" altLang="zh-CN" sz="2400" dirty="0"/>
              <a:t>中，对于输入的任意长度的消息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zh-CN" altLang="zh-CN" sz="2400" dirty="0"/>
              <a:t>，先把它扩充成长度</a:t>
            </a:r>
            <a:r>
              <a:rPr lang="en-US" altLang="zh-CN" sz="2400" dirty="0"/>
              <a:t>(</a:t>
            </a:r>
            <a:r>
              <a:rPr lang="zh-CN" altLang="zh-CN" sz="2400" dirty="0"/>
              <a:t>位数</a:t>
            </a:r>
            <a:r>
              <a:rPr lang="en-US" altLang="zh-CN" sz="2400" dirty="0"/>
              <a:t>)</a:t>
            </a:r>
            <a:r>
              <a:rPr lang="zh-CN" altLang="zh-CN" sz="2400" dirty="0"/>
              <a:t>为</a:t>
            </a:r>
            <a:r>
              <a:rPr lang="en-US" altLang="zh-CN" sz="2400" dirty="0">
                <a:latin typeface="Times New Roman" pitchFamily="18" charset="0"/>
              </a:rPr>
              <a:t>512</a:t>
            </a:r>
            <a:r>
              <a:rPr lang="zh-CN" altLang="zh-CN" sz="2400" dirty="0"/>
              <a:t>的整倍数数的数据：</a:t>
            </a:r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             </a:t>
            </a:r>
            <a:r>
              <a:rPr lang="en-US" altLang="zh-CN" sz="2400" i="1" dirty="0"/>
              <a:t>   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 ---&gt;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en-US" altLang="zh-CN" sz="2400" dirty="0">
                <a:latin typeface="Times New Roman" pitchFamily="18" charset="0"/>
              </a:rPr>
              <a:t>          ||1||0 0||</a:t>
            </a:r>
            <a:r>
              <a:rPr lang="en-US" altLang="zh-CN" sz="2400" dirty="0"/>
              <a:t>     (</a:t>
            </a:r>
            <a:r>
              <a:rPr lang="en-US" altLang="zh-CN" sz="2400" i="1" dirty="0">
                <a:latin typeface="Times New Roman" pitchFamily="18" charset="0"/>
              </a:rPr>
              <a:t>X</a:t>
            </a:r>
            <a:r>
              <a:rPr lang="zh-CN" altLang="zh-CN" sz="2400" dirty="0"/>
              <a:t>的长度</a:t>
            </a:r>
            <a:r>
              <a:rPr lang="en-US" altLang="zh-CN" sz="2400" dirty="0"/>
              <a:t>)  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i="1" dirty="0">
                <a:latin typeface="Times New Roman" pitchFamily="18" charset="0"/>
              </a:rPr>
              <a:t>L</a:t>
            </a:r>
            <a:endParaRPr lang="zh-CN" altLang="zh-CN" sz="2400" dirty="0">
              <a:latin typeface="Times New Roman" pitchFamily="18" charset="0"/>
            </a:endParaRPr>
          </a:p>
          <a:p>
            <a:pPr algn="l">
              <a:lnSpc>
                <a:spcPct val="125000"/>
              </a:lnSpc>
            </a:pPr>
            <a:r>
              <a:rPr lang="en-US" altLang="zh-CN" sz="2400" i="1" dirty="0"/>
              <a:t>               </a:t>
            </a:r>
            <a:r>
              <a:rPr lang="zh-CN" altLang="zh-CN" sz="2400" dirty="0"/>
              <a:t>（原消息）</a:t>
            </a:r>
            <a:r>
              <a:rPr lang="en-US" altLang="zh-CN" sz="2400" dirty="0"/>
              <a:t>  </a:t>
            </a:r>
            <a:r>
              <a:rPr lang="zh-CN" altLang="zh-CN" sz="2400" dirty="0"/>
              <a:t>（填充）</a:t>
            </a:r>
            <a:r>
              <a:rPr lang="en-US" altLang="zh-CN" sz="2400" dirty="0"/>
              <a:t>   </a:t>
            </a:r>
            <a:r>
              <a:rPr lang="zh-CN" altLang="zh-CN" sz="2400" dirty="0"/>
              <a:t>（</a:t>
            </a:r>
            <a:r>
              <a:rPr lang="en-US" altLang="zh-CN" sz="2400" dirty="0">
                <a:latin typeface="Times New Roman" pitchFamily="18" charset="0"/>
              </a:rPr>
              <a:t>64bit</a:t>
            </a:r>
            <a:r>
              <a:rPr lang="zh-CN" altLang="zh-CN" sz="2400" dirty="0" smtClean="0">
                <a:latin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</a:endParaRPr>
          </a:p>
          <a:p>
            <a:pPr algn="just">
              <a:buNone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itchFamily="18" charset="0"/>
              </a:rPr>
              <a:t>说明：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just">
              <a:buNone/>
            </a:pPr>
            <a:r>
              <a:rPr lang="zh-CN" altLang="en-US" sz="2000" dirty="0"/>
              <a:t> 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）如果</a:t>
            </a:r>
            <a:r>
              <a:rPr lang="zh-CN" altLang="en-US" sz="2000" dirty="0"/>
              <a:t>输入信息的长度</a:t>
            </a:r>
            <a:r>
              <a:rPr lang="en-US" altLang="zh-CN" sz="2000" dirty="0"/>
              <a:t>(bit)</a:t>
            </a:r>
            <a:r>
              <a:rPr lang="zh-CN" altLang="en-US" sz="2000" dirty="0"/>
              <a:t>对</a:t>
            </a:r>
            <a:r>
              <a:rPr lang="en-US" altLang="zh-CN" sz="2000" dirty="0"/>
              <a:t>512</a:t>
            </a:r>
            <a:r>
              <a:rPr lang="zh-CN" altLang="en-US" sz="2000" dirty="0"/>
              <a:t>求余的结果不等于</a:t>
            </a:r>
            <a:r>
              <a:rPr lang="en-US" altLang="zh-CN" sz="2000" dirty="0"/>
              <a:t>448</a:t>
            </a:r>
            <a:r>
              <a:rPr lang="zh-CN" altLang="en-US" sz="2000" dirty="0"/>
              <a:t>，就需要填充使得对</a:t>
            </a:r>
            <a:r>
              <a:rPr lang="en-US" altLang="zh-CN" sz="2000" dirty="0"/>
              <a:t>512</a:t>
            </a:r>
            <a:r>
              <a:rPr lang="zh-CN" altLang="en-US" sz="2000" dirty="0"/>
              <a:t>求余的结果等于</a:t>
            </a:r>
            <a:r>
              <a:rPr lang="en-US" altLang="zh-CN" sz="2000" dirty="0"/>
              <a:t>448</a:t>
            </a:r>
            <a:r>
              <a:rPr lang="zh-CN" altLang="en-US" sz="2000" dirty="0"/>
              <a:t>。填充的方法是填充一个</a:t>
            </a:r>
            <a:r>
              <a:rPr lang="en-US" altLang="zh-CN" sz="2000" dirty="0"/>
              <a:t>1</a:t>
            </a:r>
            <a:r>
              <a:rPr lang="zh-CN" altLang="en-US" sz="2000" dirty="0"/>
              <a:t>和</a:t>
            </a:r>
            <a:r>
              <a:rPr lang="en-US" altLang="zh-CN" sz="2000" dirty="0"/>
              <a:t>n</a:t>
            </a:r>
            <a:r>
              <a:rPr lang="zh-CN" altLang="en-US" sz="2000" dirty="0"/>
              <a:t>个</a:t>
            </a:r>
            <a:r>
              <a:rPr lang="en-US" altLang="zh-CN" sz="2000" dirty="0"/>
              <a:t>0</a:t>
            </a:r>
            <a:r>
              <a:rPr lang="zh-CN" altLang="en-US" sz="2000" dirty="0"/>
              <a:t>。填充完后，信息的长度就为</a:t>
            </a:r>
            <a:r>
              <a:rPr lang="en-US" altLang="zh-CN" sz="2000" dirty="0"/>
              <a:t>N*512+448(bit)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algn="l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）用</a:t>
            </a:r>
            <a:r>
              <a:rPr lang="en-US" altLang="zh-CN" sz="2000" dirty="0">
                <a:solidFill>
                  <a:srgbClr val="FF0000"/>
                </a:solidFill>
              </a:rPr>
              <a:t>64</a:t>
            </a:r>
            <a:r>
              <a:rPr lang="zh-CN" altLang="en-US" sz="2000" dirty="0">
                <a:solidFill>
                  <a:srgbClr val="FF0000"/>
                </a:solidFill>
              </a:rPr>
              <a:t>位来存储填充前信息长度</a:t>
            </a:r>
            <a:r>
              <a:rPr lang="zh-CN" altLang="en-US" sz="2000" dirty="0"/>
              <a:t>。这</a:t>
            </a:r>
            <a:r>
              <a:rPr lang="en-US" altLang="zh-CN" sz="2000" dirty="0"/>
              <a:t>64</a:t>
            </a:r>
            <a:r>
              <a:rPr lang="zh-CN" altLang="en-US" sz="2000" dirty="0"/>
              <a:t>位加在第一步结果的后面，这样信息长度就变为</a:t>
            </a:r>
            <a:r>
              <a:rPr lang="en-US" altLang="zh-CN" sz="2000" dirty="0"/>
              <a:t>N*512+448+64=(N+1)*512</a:t>
            </a:r>
            <a:r>
              <a:rPr lang="zh-CN" altLang="en-US" sz="2000" dirty="0"/>
              <a:t>位。</a:t>
            </a:r>
            <a:br>
              <a:rPr lang="zh-CN" altLang="en-US" sz="2000" dirty="0"/>
            </a:br>
            <a:endParaRPr lang="en-US" altLang="zh-CN" sz="2000" dirty="0"/>
          </a:p>
          <a:p>
            <a:pPr algn="l">
              <a:lnSpc>
                <a:spcPct val="125000"/>
              </a:lnSpc>
            </a:pPr>
            <a:endParaRPr lang="en-US" altLang="zh-CN" sz="2000" dirty="0" smtClean="0"/>
          </a:p>
          <a:p>
            <a:pPr algn="l">
              <a:lnSpc>
                <a:spcPct val="125000"/>
              </a:lnSpc>
            </a:pPr>
            <a:endParaRPr lang="en-US" altLang="zh-CN" sz="2400" dirty="0"/>
          </a:p>
          <a:p>
            <a:pPr algn="l">
              <a:lnSpc>
                <a:spcPct val="125000"/>
              </a:lnSpc>
            </a:pPr>
            <a:endParaRPr lang="zh-CN" altLang="zh-CN" sz="2400" dirty="0">
              <a:latin typeface="Times New Roman" pitchFamily="18" charset="0"/>
            </a:endParaRPr>
          </a:p>
          <a:p>
            <a:pPr algn="l"/>
            <a:r>
              <a:rPr lang="en-US" altLang="zh-CN" sz="2400" dirty="0"/>
              <a:t>			</a:t>
            </a:r>
            <a:endParaRPr lang="zh-CN" altLang="zh-CN" sz="2400" dirty="0"/>
          </a:p>
          <a:p>
            <a:endParaRPr lang="zh-CN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 txBox="1">
            <a:spLocks noChangeArrowheads="1"/>
          </p:cNvSpPr>
          <p:nvPr/>
        </p:nvSpPr>
        <p:spPr bwMode="auto">
          <a:xfrm>
            <a:off x="449263" y="919163"/>
            <a:ext cx="7862887" cy="2739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zh-CN" sz="2800" dirty="0" smtClean="0"/>
              <a:t>数据分</a:t>
            </a:r>
            <a:r>
              <a:rPr lang="zh-CN" altLang="zh-CN" sz="2800" dirty="0"/>
              <a:t>拆</a:t>
            </a:r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   </a:t>
            </a:r>
          </a:p>
          <a:p>
            <a:pPr algn="l">
              <a:lnSpc>
                <a:spcPct val="125000"/>
              </a:lnSpc>
            </a:pPr>
            <a:r>
              <a:rPr lang="zh-CN" altLang="zh-CN" sz="2400" dirty="0" smtClean="0"/>
              <a:t>再</a:t>
            </a:r>
            <a:r>
              <a:rPr lang="zh-CN" altLang="zh-CN" sz="2400" dirty="0"/>
              <a:t>把所得数据分成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zh-CN" altLang="zh-CN" sz="2400" dirty="0">
                <a:solidFill>
                  <a:srgbClr val="FF0000"/>
                </a:solidFill>
              </a:rPr>
              <a:t>个</a:t>
            </a:r>
            <a:r>
              <a:rPr lang="en-US" altLang="zh-CN" sz="2400" dirty="0"/>
              <a:t>5</a:t>
            </a:r>
            <a:r>
              <a:rPr lang="en-US" altLang="zh-CN" sz="2400" dirty="0">
                <a:latin typeface="Times New Roman" pitchFamily="18" charset="0"/>
              </a:rPr>
              <a:t>12bit</a:t>
            </a:r>
            <a:r>
              <a:rPr lang="zh-CN" altLang="zh-CN" sz="2400" dirty="0"/>
              <a:t>的数组：</a:t>
            </a:r>
          </a:p>
          <a:p>
            <a:pPr algn="l">
              <a:lnSpc>
                <a:spcPct val="125000"/>
              </a:lnSpc>
            </a:pPr>
            <a:r>
              <a:rPr lang="en-US" altLang="zh-CN" sz="2400" dirty="0"/>
              <a:t>                             </a:t>
            </a:r>
            <a:r>
              <a:rPr lang="en-US" altLang="zh-CN" sz="2400" dirty="0">
                <a:latin typeface="Times New Roman" pitchFamily="18" charset="0"/>
              </a:rPr>
              <a:t>X=x</a:t>
            </a:r>
            <a:r>
              <a:rPr lang="en-US" altLang="zh-CN" sz="2400" baseline="-25000" dirty="0">
                <a:latin typeface="Times New Roman" pitchFamily="18" charset="0"/>
              </a:rPr>
              <a:t>1</a:t>
            </a:r>
            <a:r>
              <a:rPr lang="en-US" altLang="zh-CN" sz="2400" dirty="0">
                <a:latin typeface="Times New Roman" pitchFamily="18" charset="0"/>
              </a:rPr>
              <a:t> ||x</a:t>
            </a:r>
            <a:r>
              <a:rPr lang="en-US" altLang="zh-CN" sz="2400" baseline="-25000" dirty="0">
                <a:latin typeface="Times New Roman" pitchFamily="18" charset="0"/>
              </a:rPr>
              <a:t>2</a:t>
            </a:r>
            <a:r>
              <a:rPr lang="en-US" altLang="zh-CN" sz="2400" dirty="0">
                <a:latin typeface="Times New Roman" pitchFamily="18" charset="0"/>
              </a:rPr>
              <a:t> ||….||</a:t>
            </a:r>
            <a:r>
              <a:rPr lang="en-US" altLang="zh-CN" sz="2400" dirty="0" err="1">
                <a:latin typeface="Times New Roman" pitchFamily="18" charset="0"/>
              </a:rPr>
              <a:t>x</a:t>
            </a:r>
            <a:r>
              <a:rPr lang="en-US" altLang="zh-CN" sz="2400" baseline="-25000" dirty="0" err="1">
                <a:latin typeface="Times New Roman" pitchFamily="18" charset="0"/>
              </a:rPr>
              <a:t>s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endParaRPr lang="zh-CN" altLang="zh-CN" sz="2400" dirty="0">
              <a:latin typeface="Times New Roman" pitchFamily="18" charset="0"/>
            </a:endParaRPr>
          </a:p>
          <a:p>
            <a:pPr algn="l"/>
            <a:r>
              <a:rPr lang="en-US" altLang="zh-CN" sz="2400" dirty="0"/>
              <a:t>			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5197178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4188" y="692150"/>
            <a:ext cx="8213725" cy="368300"/>
          </a:xfrm>
        </p:spPr>
        <p:txBody>
          <a:bodyPr/>
          <a:lstStyle/>
          <a:p>
            <a:r>
              <a:rPr lang="zh-CN" altLang="en-US" sz="4000" b="1" smtClean="0"/>
              <a:t/>
            </a:r>
            <a:br>
              <a:rPr lang="zh-CN" altLang="en-US" sz="4000" b="1" smtClean="0"/>
            </a:br>
            <a:endParaRPr lang="zh-CN" altLang="en-US" sz="4000" b="1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008063"/>
            <a:ext cx="8542338" cy="5122862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zh-CN" sz="2000" dirty="0" smtClean="0"/>
              <a:t>  </a:t>
            </a:r>
            <a:r>
              <a:rPr lang="en-US" altLang="zh-CN" sz="2000" dirty="0" smtClean="0">
                <a:latin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</a:rPr>
              <a:t>SHA-1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</a:t>
            </a:r>
            <a:r>
              <a:rPr lang="en-US" altLang="zh-CN" sz="2400" dirty="0" smtClean="0">
                <a:latin typeface="Times New Roman" pitchFamily="18" charset="0"/>
              </a:rPr>
              <a:t>32bit</a:t>
            </a:r>
            <a:r>
              <a:rPr lang="zh-CN" altLang="en-US" sz="2400" dirty="0" smtClean="0"/>
              <a:t>的链接变量</a:t>
            </a:r>
            <a:r>
              <a:rPr lang="en-US" altLang="zh-CN" sz="2400" dirty="0" smtClean="0">
                <a:latin typeface="Times New Roman" pitchFamily="18" charset="0"/>
              </a:rPr>
              <a:t>A, B, C, D, E</a:t>
            </a:r>
            <a:r>
              <a:rPr lang="zh-CN" altLang="en-US" sz="2400" dirty="0" smtClean="0">
                <a:latin typeface="Times New Roman" pitchFamily="18" charset="0"/>
              </a:rPr>
              <a:t>，用于保存</a:t>
            </a:r>
            <a:r>
              <a:rPr lang="en-US" altLang="zh-CN" sz="2400" dirty="0" smtClean="0">
                <a:latin typeface="Times New Roman" pitchFamily="18" charset="0"/>
              </a:rPr>
              <a:t>160</a:t>
            </a:r>
            <a:r>
              <a:rPr lang="zh-CN" altLang="en-US" sz="2400" dirty="0" smtClean="0">
                <a:latin typeface="Times New Roman" pitchFamily="18" charset="0"/>
              </a:rPr>
              <a:t>位的中间结果和最终结果。</a:t>
            </a:r>
            <a:r>
              <a:rPr lang="zh-CN" altLang="en-US" sz="2400" dirty="0" smtClean="0"/>
              <a:t>算法执行时对</a:t>
            </a:r>
            <a:r>
              <a:rPr lang="en-US" altLang="zh-CN" sz="2400" dirty="0" smtClean="0">
                <a:latin typeface="Times New Roman" pitchFamily="18" charset="0"/>
              </a:rPr>
              <a:t>A, B, C, D, E</a:t>
            </a:r>
            <a:r>
              <a:rPr lang="zh-CN" altLang="en-US" sz="2400" dirty="0" smtClean="0"/>
              <a:t>初始化为（十六进制表示）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zh-CN" altLang="en-US" sz="2000" dirty="0" smtClean="0"/>
              <a:t>                   </a:t>
            </a:r>
            <a:r>
              <a:rPr lang="en-US" altLang="zh-CN" sz="2400" dirty="0" smtClean="0">
                <a:latin typeface="Times New Roman" pitchFamily="18" charset="0"/>
              </a:rPr>
              <a:t>A=0x67452301 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</a:rPr>
              <a:t>                                B=0xefcdab89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</a:rPr>
              <a:t>                                C=0x98badcfe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</a:rPr>
              <a:t>                                D=0x10325476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en-US" altLang="zh-CN" sz="2400" dirty="0" smtClean="0">
                <a:latin typeface="Times New Roman" pitchFamily="18" charset="0"/>
              </a:rPr>
              <a:t>                                E=0xc3d2e1f0</a:t>
            </a:r>
            <a:r>
              <a:rPr lang="zh-CN" altLang="en-US" dirty="0" smtClean="0"/>
              <a:t>    </a:t>
            </a:r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latin typeface="Times New Roman" pitchFamily="18" charset="0"/>
              </a:rPr>
              <a:t>          下页如图所示给出了</a:t>
            </a:r>
            <a:r>
              <a:rPr lang="en-US" altLang="zh-CN" sz="2400" dirty="0" smtClean="0">
                <a:latin typeface="Times New Roman" pitchFamily="18" charset="0"/>
              </a:rPr>
              <a:t>SHA-1</a:t>
            </a:r>
            <a:r>
              <a:rPr lang="zh-CN" altLang="en-US" sz="2400" dirty="0" smtClean="0">
                <a:latin typeface="Times New Roman" pitchFamily="18" charset="0"/>
              </a:rPr>
              <a:t>的主循环结构图。它执行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次循环</a:t>
            </a:r>
            <a:r>
              <a:rPr lang="zh-CN" altLang="en-US" sz="2400" dirty="0" smtClean="0">
                <a:latin typeface="Times New Roman" pitchFamily="18" charset="0"/>
              </a:rPr>
              <a:t>，把链接变量的初始值，在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逐次循环中变换</a:t>
            </a:r>
            <a:r>
              <a:rPr lang="zh-CN" altLang="en-US" sz="2400" dirty="0" smtClean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产生最终的哈希值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709613" y="177800"/>
            <a:ext cx="5210175" cy="6096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4000" b="1" dirty="0">
                <a:solidFill>
                  <a:srgbClr val="323232"/>
                </a:solidFill>
              </a:rPr>
              <a:t>SHA</a:t>
            </a:r>
            <a:r>
              <a:rPr lang="zh-CN" altLang="en-US" sz="4000" b="1" dirty="0">
                <a:solidFill>
                  <a:srgbClr val="323232"/>
                </a:solidFill>
              </a:rPr>
              <a:t>的初始化和主循环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152" y="330200"/>
            <a:ext cx="8213725" cy="368300"/>
          </a:xfrm>
        </p:spPr>
        <p:txBody>
          <a:bodyPr/>
          <a:lstStyle/>
          <a:p>
            <a:r>
              <a:rPr lang="en-US" altLang="zh-CN" sz="3200" dirty="0" smtClean="0"/>
              <a:t>SHA-1</a:t>
            </a:r>
            <a:r>
              <a:rPr lang="zh-CN" altLang="en-US" sz="3200" dirty="0" smtClean="0"/>
              <a:t>系统结构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2" y="1342855"/>
            <a:ext cx="7849695" cy="2438740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 bwMode="auto">
          <a:xfrm>
            <a:off x="3574255" y="3956050"/>
            <a:ext cx="2757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/>
          <a:lstStyle>
            <a:lvl1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32323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32323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32323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32323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32323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323232"/>
                </a:solidFill>
                <a:latin typeface="黑体" pitchFamily="49" charset="-122"/>
                <a:ea typeface="黑体" pitchFamily="49" charset="-122"/>
              </a:defRPr>
            </a:lvl6pPr>
            <a:lvl7pPr marL="914400" algn="l" rt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323232"/>
                </a:solidFill>
                <a:latin typeface="黑体" pitchFamily="49" charset="-122"/>
                <a:ea typeface="黑体" pitchFamily="49" charset="-122"/>
              </a:defRPr>
            </a:lvl7pPr>
            <a:lvl8pPr marL="1371600" algn="l" rt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323232"/>
                </a:solidFill>
                <a:latin typeface="黑体" pitchFamily="49" charset="-122"/>
                <a:ea typeface="黑体" pitchFamily="49" charset="-122"/>
              </a:defRPr>
            </a:lvl8pPr>
            <a:lvl9pPr marL="1828800" algn="l" rtl="0"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defRPr>
                <a:solidFill>
                  <a:srgbClr val="323232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r>
              <a:rPr lang="en-US" altLang="zh-CN" sz="2000" kern="0" dirty="0" smtClean="0"/>
              <a:t>f</a:t>
            </a:r>
            <a:r>
              <a:rPr lang="zh-CN" altLang="en-US" sz="2000" kern="0" dirty="0" smtClean="0"/>
              <a:t>压缩函数</a:t>
            </a: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004714462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dirty="0" smtClean="0"/>
              <a:t>压缩函数是核心。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它由四层运算（每层</a:t>
            </a:r>
            <a:r>
              <a:rPr lang="en-US" altLang="zh-CN" sz="2000" dirty="0" smtClean="0"/>
              <a:t>20</a:t>
            </a:r>
            <a:r>
              <a:rPr lang="zh-CN" altLang="en-US" sz="2000" dirty="0" smtClean="0"/>
              <a:t>步迭代）组成，四层的运算结构相同。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每层的</a:t>
            </a:r>
            <a:r>
              <a:rPr lang="zh-CN" altLang="en-US" sz="2000" dirty="0" smtClean="0"/>
              <a:t>输入是当前要处理的</a:t>
            </a:r>
            <a:r>
              <a:rPr lang="en-US" altLang="zh-CN" sz="2000" dirty="0" smtClean="0">
                <a:solidFill>
                  <a:srgbClr val="FF0000"/>
                </a:solidFill>
              </a:rPr>
              <a:t>512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r>
              <a:rPr lang="zh-CN" altLang="en-US" sz="2000" dirty="0" smtClean="0"/>
              <a:t>的分组</a:t>
            </a:r>
            <a:r>
              <a:rPr lang="en-US" altLang="zh-CN" sz="2000" dirty="0" smtClean="0">
                <a:solidFill>
                  <a:srgbClr val="FF0000"/>
                </a:solidFill>
              </a:rPr>
              <a:t>BLK</a:t>
            </a:r>
            <a:r>
              <a:rPr lang="zh-CN" altLang="en-US" sz="2000" dirty="0" smtClean="0"/>
              <a:t>和</a:t>
            </a:r>
            <a:r>
              <a:rPr lang="en-US" altLang="zh-CN" sz="2000" dirty="0" smtClean="0">
                <a:solidFill>
                  <a:srgbClr val="FF0000"/>
                </a:solidFill>
              </a:rPr>
              <a:t>160</a:t>
            </a:r>
            <a:r>
              <a:rPr lang="zh-CN" altLang="en-US" sz="2000" dirty="0" smtClean="0">
                <a:solidFill>
                  <a:srgbClr val="FF0000"/>
                </a:solidFill>
              </a:rPr>
              <a:t>位</a:t>
            </a:r>
            <a:r>
              <a:rPr lang="en-US" altLang="zh-CN" sz="2000" dirty="0" smtClean="0">
                <a:solidFill>
                  <a:srgbClr val="FF0000"/>
                </a:solidFill>
              </a:rPr>
              <a:t>ABCDE</a:t>
            </a:r>
            <a:r>
              <a:rPr lang="zh-CN" altLang="en-US" sz="2000" dirty="0" smtClean="0"/>
              <a:t>的内容，每层都对</a:t>
            </a:r>
            <a:r>
              <a:rPr lang="en-US" altLang="zh-CN" sz="2000" dirty="0" smtClean="0"/>
              <a:t>ABCDE</a:t>
            </a:r>
            <a:r>
              <a:rPr lang="zh-CN" altLang="en-US" sz="2000" dirty="0" smtClean="0"/>
              <a:t>的内容更新，而且</a:t>
            </a:r>
            <a:r>
              <a:rPr lang="zh-CN" altLang="en-US" sz="2000" dirty="0"/>
              <a:t>每层使用</a:t>
            </a:r>
            <a:r>
              <a:rPr lang="zh-CN" altLang="en-US" sz="2000" dirty="0" smtClean="0"/>
              <a:t>的逻辑函数不同，分别为</a:t>
            </a:r>
            <a:r>
              <a:rPr lang="en-US" altLang="zh-CN" sz="2000" dirty="0" smtClean="0"/>
              <a:t>f1,f2,f3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f4.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第四层的输出与第一层的输入相加得到压缩函数的输出。</a:t>
            </a:r>
            <a:endParaRPr lang="zh-CN" altLang="en-US" sz="200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04863" y="371394"/>
            <a:ext cx="8213725" cy="3366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323232"/>
                </a:solidFill>
              </a:rPr>
              <a:t>压缩函数</a:t>
            </a:r>
            <a:endParaRPr lang="zh-CN" altLang="en-US" sz="4000" b="1" dirty="0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07353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747713" y="342819"/>
            <a:ext cx="8213725" cy="3366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zh-CN" altLang="en-US" sz="4000" b="1" dirty="0" smtClean="0">
                <a:solidFill>
                  <a:srgbClr val="323232"/>
                </a:solidFill>
              </a:rPr>
              <a:t>压缩函数</a:t>
            </a:r>
            <a:endParaRPr lang="zh-CN" altLang="en-US" sz="4000" b="1" dirty="0">
              <a:solidFill>
                <a:srgbClr val="323232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84" y="1104575"/>
            <a:ext cx="7935432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88088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5"/>
          <p:cNvSpPr txBox="1">
            <a:spLocks noChangeArrowheads="1"/>
          </p:cNvSpPr>
          <p:nvPr/>
        </p:nvSpPr>
        <p:spPr bwMode="auto">
          <a:xfrm>
            <a:off x="1201738" y="1789113"/>
            <a:ext cx="6348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endParaRPr lang="zh-CN" altLang="en-US"/>
          </a:p>
        </p:txBody>
      </p:sp>
      <p:pic>
        <p:nvPicPr>
          <p:cNvPr id="22531" name="图片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863" y="612774"/>
            <a:ext cx="5002212" cy="3471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8"/>
          <p:cNvSpPr txBox="1">
            <a:spLocks noChangeArrowheads="1"/>
          </p:cNvSpPr>
          <p:nvPr/>
        </p:nvSpPr>
        <p:spPr bwMode="auto">
          <a:xfrm>
            <a:off x="180975" y="2184400"/>
            <a:ext cx="189388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r>
              <a:rPr lang="en-US" altLang="zh-CN" sz="2000" b="1" dirty="0">
                <a:latin typeface="Times New Roman" pitchFamily="18" charset="0"/>
              </a:rPr>
              <a:t>SHA-1</a:t>
            </a:r>
            <a:r>
              <a:rPr lang="zh-CN" altLang="zh-CN" sz="2000" b="1" dirty="0"/>
              <a:t>的</a:t>
            </a:r>
            <a:endParaRPr lang="en-US" altLang="zh-CN" sz="2000" b="1" dirty="0"/>
          </a:p>
          <a:p>
            <a:r>
              <a:rPr lang="zh-CN" altLang="zh-CN" sz="2000" b="1" dirty="0"/>
              <a:t>主循环</a:t>
            </a:r>
            <a:r>
              <a:rPr lang="zh-CN" altLang="zh-CN" sz="2000" b="1" dirty="0" smtClean="0"/>
              <a:t>结构</a:t>
            </a:r>
            <a:endParaRPr lang="en-US" altLang="zh-CN" sz="2000" b="1" dirty="0" smtClean="0"/>
          </a:p>
          <a:p>
            <a:r>
              <a:rPr lang="en-US" altLang="zh-CN" sz="2000" b="1" dirty="0" smtClean="0"/>
              <a:t>F</a:t>
            </a:r>
            <a:r>
              <a:rPr lang="zh-CN" altLang="en-US" sz="2000" b="1" dirty="0" smtClean="0"/>
              <a:t>函数</a:t>
            </a:r>
            <a:endParaRPr lang="zh-CN" altLang="en-US" sz="2000" dirty="0"/>
          </a:p>
        </p:txBody>
      </p:sp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317500" y="4305300"/>
            <a:ext cx="8369300" cy="232679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323232"/>
                </a:solidFill>
              </a:rPr>
              <a:t> </a:t>
            </a:r>
            <a:r>
              <a:rPr lang="zh-CN" altLang="en-US" dirty="0" smtClean="0">
                <a:solidFill>
                  <a:srgbClr val="323232"/>
                </a:solidFill>
              </a:rPr>
              <a:t>       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每个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主循环都由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个轮循环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组成，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每轮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次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操作，每次操作对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b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中的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3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个进行一次非线性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运算（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fi(B,C,D)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），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后进行移位和加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运算（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模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2^32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加法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），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运算的过程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见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上图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。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b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分别加上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B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，然后用下一数据分组继续运行算法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。所有的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S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个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</a:rPr>
              <a:t>512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</a:rPr>
              <a:t>的分组处理完后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，最后的第</a:t>
            </a:r>
            <a:r>
              <a:rPr lang="en-US" altLang="zh-CN" sz="2400" b="1" dirty="0" smtClean="0">
                <a:solidFill>
                  <a:srgbClr val="323232"/>
                </a:solidFill>
                <a:latin typeface="Times New Roman" pitchFamily="18" charset="0"/>
              </a:rPr>
              <a:t>S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个分组的输出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由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B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C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D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323232"/>
                </a:solidFill>
                <a:latin typeface="Times New Roman" pitchFamily="18" charset="0"/>
              </a:rPr>
              <a:t>E</a:t>
            </a:r>
            <a:r>
              <a:rPr lang="zh-CN" altLang="en-US" sz="2400" b="1" dirty="0">
                <a:solidFill>
                  <a:srgbClr val="323232"/>
                </a:solidFill>
                <a:latin typeface="Times New Roman" pitchFamily="18" charset="0"/>
              </a:rPr>
              <a:t>级联而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成，即</a:t>
            </a:r>
            <a:r>
              <a:rPr lang="en-US" altLang="zh-CN" sz="2400" b="1" dirty="0" smtClean="0">
                <a:solidFill>
                  <a:srgbClr val="323232"/>
                </a:solidFill>
                <a:latin typeface="Times New Roman" pitchFamily="18" charset="0"/>
              </a:rPr>
              <a:t>160</a:t>
            </a:r>
            <a:r>
              <a:rPr lang="zh-CN" altLang="en-US" sz="2400" b="1" dirty="0" smtClean="0">
                <a:solidFill>
                  <a:srgbClr val="323232"/>
                </a:solidFill>
                <a:latin typeface="Times New Roman" pitchFamily="18" charset="0"/>
              </a:rPr>
              <a:t>位的报文摘要。</a:t>
            </a:r>
            <a:endParaRPr lang="zh-CN" altLang="en-US" sz="2400" b="1" dirty="0">
              <a:solidFill>
                <a:srgbClr val="32323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3750" y="222250"/>
            <a:ext cx="8213725" cy="596900"/>
          </a:xfrm>
        </p:spPr>
        <p:txBody>
          <a:bodyPr/>
          <a:lstStyle/>
          <a:p>
            <a:r>
              <a:rPr lang="zh-CN" altLang="en-US" sz="3200" b="1" dirty="0" smtClean="0"/>
              <a:t>轮函数（压缩函数）之逻辑函数</a:t>
            </a:r>
            <a:r>
              <a:rPr lang="en-US" altLang="zh-CN" sz="3200" b="1" dirty="0" smtClean="0"/>
              <a:t>fi</a:t>
            </a:r>
            <a:endParaRPr lang="zh-CN" altLang="en-US" sz="3200" b="1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320800"/>
            <a:ext cx="8237538" cy="4703763"/>
          </a:xfrm>
        </p:spPr>
        <p:txBody>
          <a:bodyPr/>
          <a:lstStyle/>
          <a:p>
            <a:pPr>
              <a:lnSpc>
                <a:spcPts val="2900"/>
              </a:lnSpc>
            </a:pPr>
            <a:r>
              <a:rPr lang="en-US" altLang="zh-CN" dirty="0" smtClean="0"/>
              <a:t>    </a:t>
            </a:r>
            <a:r>
              <a:rPr lang="en-US" altLang="zh-CN" sz="2400" dirty="0" smtClean="0">
                <a:latin typeface="Times New Roman" pitchFamily="18" charset="0"/>
              </a:rPr>
              <a:t>SHA-1</a:t>
            </a:r>
            <a:r>
              <a:rPr lang="zh-CN" altLang="en-US" sz="2400" dirty="0" smtClean="0"/>
              <a:t>的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/>
              <a:t>个轮函数中的每一轮都由</a:t>
            </a:r>
            <a:r>
              <a:rPr lang="en-US" altLang="zh-CN" sz="2400" dirty="0" smtClean="0">
                <a:latin typeface="Times New Roman" pitchFamily="18" charset="0"/>
              </a:rPr>
              <a:t>20</a:t>
            </a:r>
            <a:r>
              <a:rPr lang="zh-CN" altLang="en-US" sz="2400" dirty="0" smtClean="0"/>
              <a:t>次的操作组成，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/>
              <a:t>轮共完成</a:t>
            </a:r>
            <a:r>
              <a:rPr lang="en-US" altLang="zh-CN" sz="2400" dirty="0" smtClean="0">
                <a:latin typeface="Times New Roman" pitchFamily="18" charset="0"/>
              </a:rPr>
              <a:t>80</a:t>
            </a:r>
            <a:r>
              <a:rPr lang="zh-CN" altLang="en-US" sz="2400" dirty="0" smtClean="0"/>
              <a:t>次操作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  <a:r>
              <a:rPr lang="en-US" altLang="zh-CN" sz="2400" dirty="0" smtClean="0">
                <a:latin typeface="Times New Roman" pitchFamily="18" charset="0"/>
              </a:rPr>
              <a:t>SHA-1</a:t>
            </a:r>
            <a:r>
              <a:rPr lang="zh-CN" altLang="en-US" sz="2400" dirty="0" smtClean="0"/>
              <a:t>中定义了</a:t>
            </a:r>
            <a:r>
              <a:rPr lang="en-US" altLang="zh-CN" sz="2400" dirty="0" smtClean="0">
                <a:latin typeface="Times New Roman" pitchFamily="18" charset="0"/>
              </a:rPr>
              <a:t>3</a:t>
            </a:r>
            <a:r>
              <a:rPr lang="zh-CN" altLang="en-US" sz="2400" dirty="0" smtClean="0"/>
              <a:t>个基本逻辑函数，他们合并为一个带参数</a:t>
            </a:r>
            <a:r>
              <a:rPr lang="en-US" altLang="zh-CN" sz="2400" i="1" dirty="0" err="1" smtClean="0">
                <a:latin typeface="Times New Roman" pitchFamily="18" charset="0"/>
              </a:rPr>
              <a:t>i</a:t>
            </a:r>
            <a:r>
              <a:rPr lang="zh-CN" altLang="en-US" sz="2400" dirty="0" smtClean="0"/>
              <a:t>（表示操作序号）的逻辑函数，用在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/>
              <a:t>轮的</a:t>
            </a:r>
            <a:r>
              <a:rPr lang="en-US" altLang="zh-CN" sz="2400" dirty="0" smtClean="0">
                <a:latin typeface="Times New Roman" pitchFamily="18" charset="0"/>
              </a:rPr>
              <a:t>80</a:t>
            </a:r>
            <a:r>
              <a:rPr lang="zh-CN" altLang="en-US" sz="2400" dirty="0" smtClean="0"/>
              <a:t>个操作中。设</a:t>
            </a:r>
            <a:r>
              <a:rPr lang="en-US" altLang="zh-CN" sz="2400" i="1" dirty="0" smtClean="0">
                <a:latin typeface="Times New Roman" pitchFamily="18" charset="0"/>
              </a:rPr>
              <a:t>X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</a:rPr>
              <a:t>Y</a:t>
            </a:r>
            <a:r>
              <a:rPr lang="en-US" altLang="zh-CN" sz="2400" dirty="0" smtClean="0">
                <a:latin typeface="Times New Roman" pitchFamily="18" charset="0"/>
              </a:rPr>
              <a:t>, </a:t>
            </a:r>
            <a:r>
              <a:rPr lang="en-US" altLang="zh-CN" sz="2400" i="1" dirty="0" smtClean="0">
                <a:latin typeface="Times New Roman" pitchFamily="18" charset="0"/>
              </a:rPr>
              <a:t>Z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>
                <a:latin typeface="Times New Roman" pitchFamily="18" charset="0"/>
              </a:rPr>
              <a:t>32bit</a:t>
            </a:r>
            <a:r>
              <a:rPr lang="zh-CN" altLang="en-US" sz="2400" dirty="0" smtClean="0"/>
              <a:t>的字，定义如下：</a:t>
            </a:r>
          </a:p>
          <a:p>
            <a:endParaRPr lang="en-US" altLang="zh-CN" sz="2400" dirty="0" smtClean="0"/>
          </a:p>
          <a:p>
            <a:endParaRPr lang="zh-CN" altLang="en-US" dirty="0" smtClean="0"/>
          </a:p>
          <a:p>
            <a:endParaRPr lang="zh-CN" altLang="en-US" sz="2000" dirty="0" smtClean="0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3557" name="Object 4"/>
          <p:cNvGraphicFramePr>
            <a:graphicFrameLocks noChangeAspect="1"/>
          </p:cNvGraphicFramePr>
          <p:nvPr/>
        </p:nvGraphicFramePr>
        <p:xfrm>
          <a:off x="2171700" y="3251200"/>
          <a:ext cx="4918075" cy="149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公式" r:id="rId3" imgW="2882900" imgH="889000" progId="Equation.3">
                  <p:embed/>
                </p:oleObj>
              </mc:Choice>
              <mc:Fallback>
                <p:oleObj name="公式" r:id="rId3" imgW="28829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251200"/>
                        <a:ext cx="4918075" cy="149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793750" y="3781425"/>
            <a:ext cx="1231900" cy="3048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defRPr/>
            </a:pPr>
            <a:r>
              <a:rPr lang="en-US" altLang="zh-CN" sz="2000">
                <a:solidFill>
                  <a:srgbClr val="323232"/>
                </a:solidFill>
                <a:latin typeface="Times New Roman" pitchFamily="18" charset="0"/>
              </a:rPr>
              <a:t>f</a:t>
            </a:r>
            <a:r>
              <a:rPr lang="en-US" altLang="zh-CN" sz="2000" baseline="-25000">
                <a:solidFill>
                  <a:srgbClr val="323232"/>
                </a:solidFill>
                <a:latin typeface="Times New Roman" pitchFamily="18" charset="0"/>
              </a:rPr>
              <a:t>i </a:t>
            </a:r>
            <a:r>
              <a:rPr lang="en-US" altLang="zh-CN" sz="2000">
                <a:solidFill>
                  <a:srgbClr val="323232"/>
                </a:solidFill>
                <a:latin typeface="Times New Roman" pitchFamily="18" charset="0"/>
              </a:rPr>
              <a:t>(</a:t>
            </a:r>
            <a:r>
              <a:rPr lang="en-US" altLang="zh-CN" sz="2000" i="1">
                <a:solidFill>
                  <a:srgbClr val="323232"/>
                </a:solidFill>
                <a:latin typeface="Times New Roman" pitchFamily="18" charset="0"/>
              </a:rPr>
              <a:t>X,Y,Z</a:t>
            </a:r>
            <a:r>
              <a:rPr lang="en-US" altLang="zh-CN" sz="2000">
                <a:solidFill>
                  <a:srgbClr val="323232"/>
                </a:solidFill>
                <a:latin typeface="Times New Roman" pitchFamily="18" charset="0"/>
              </a:rPr>
              <a:t>)=</a:t>
            </a:r>
            <a:endParaRPr lang="zh-CN" altLang="en-US" sz="2000">
              <a:solidFill>
                <a:srgbClr val="32323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7238" y="244475"/>
            <a:ext cx="8213725" cy="495300"/>
          </a:xfrm>
        </p:spPr>
        <p:txBody>
          <a:bodyPr/>
          <a:lstStyle/>
          <a:p>
            <a:r>
              <a:rPr lang="zh-CN" altLang="en-US" sz="3200" b="1" dirty="0" smtClean="0"/>
              <a:t>轮</a:t>
            </a:r>
            <a:r>
              <a:rPr lang="zh-CN" altLang="en-US" sz="3200" b="1" dirty="0"/>
              <a:t>函数（压缩函数）</a:t>
            </a:r>
            <a:r>
              <a:rPr lang="zh-CN" altLang="en-US" sz="3200" b="1" dirty="0" smtClean="0"/>
              <a:t>之压缩字</a:t>
            </a:r>
            <a:r>
              <a:rPr lang="en-US" altLang="zh-CN" sz="3200" b="1" dirty="0" err="1" smtClean="0"/>
              <a:t>wi</a:t>
            </a:r>
            <a:endParaRPr lang="zh-CN" altLang="en-US" sz="3200" b="1" dirty="0" smtClean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524000"/>
            <a:ext cx="8212138" cy="4525963"/>
          </a:xfrm>
        </p:spPr>
        <p:txBody>
          <a:bodyPr/>
          <a:lstStyle/>
          <a:p>
            <a:pPr>
              <a:lnSpc>
                <a:spcPts val="2700"/>
              </a:lnSpc>
            </a:pPr>
            <a:r>
              <a:rPr lang="zh-CN" altLang="en-US" sz="2000" dirty="0" smtClean="0"/>
              <a:t>   </a:t>
            </a:r>
            <a:r>
              <a:rPr lang="zh-CN" altLang="en-US" sz="2400" dirty="0" smtClean="0"/>
              <a:t>各个轮函数的输入除了链接变量外，另一个输入是</a:t>
            </a:r>
            <a:r>
              <a:rPr lang="en-US" altLang="zh-CN" sz="2400" dirty="0" smtClean="0">
                <a:latin typeface="Times New Roman" pitchFamily="18" charset="0"/>
              </a:rPr>
              <a:t>512bit</a:t>
            </a:r>
            <a:r>
              <a:rPr lang="zh-CN" altLang="en-US" sz="2400" dirty="0" smtClean="0"/>
              <a:t>的字分组的扩展。若把这个</a:t>
            </a:r>
            <a:r>
              <a:rPr lang="en-US" altLang="zh-CN" sz="2400" dirty="0" smtClean="0">
                <a:latin typeface="Times New Roman" pitchFamily="18" charset="0"/>
              </a:rPr>
              <a:t>16</a:t>
            </a:r>
            <a:r>
              <a:rPr lang="zh-CN" altLang="en-US" sz="2400" dirty="0" smtClean="0"/>
              <a:t>个</a:t>
            </a:r>
            <a:r>
              <a:rPr lang="en-US" altLang="zh-CN" sz="2400" dirty="0" smtClean="0">
                <a:latin typeface="Times New Roman" pitchFamily="18" charset="0"/>
              </a:rPr>
              <a:t>32bit</a:t>
            </a:r>
            <a:r>
              <a:rPr lang="zh-CN" altLang="en-US" sz="2400" dirty="0" smtClean="0"/>
              <a:t>字分组表示为</a:t>
            </a:r>
            <a:r>
              <a:rPr lang="en-US" altLang="zh-CN" sz="2400" dirty="0" smtClean="0"/>
              <a:t>W1-W79</a:t>
            </a:r>
            <a:r>
              <a:rPr lang="zh-CN" altLang="en-US" sz="2400" dirty="0" smtClean="0"/>
              <a:t>，把它扩展为</a:t>
            </a:r>
            <a:r>
              <a:rPr lang="en-US" altLang="zh-CN" sz="2400" dirty="0" smtClean="0">
                <a:latin typeface="Times New Roman" pitchFamily="18" charset="0"/>
              </a:rPr>
              <a:t>80</a:t>
            </a:r>
            <a:r>
              <a:rPr lang="zh-CN" altLang="en-US" sz="2400" dirty="0" smtClean="0"/>
              <a:t>次操作中的所需要的</a:t>
            </a:r>
            <a:r>
              <a:rPr lang="en-US" altLang="zh-CN" sz="2400" dirty="0" smtClean="0">
                <a:latin typeface="Times New Roman" pitchFamily="18" charset="0"/>
              </a:rPr>
              <a:t>80</a:t>
            </a:r>
            <a:r>
              <a:rPr lang="zh-CN" altLang="en-US" sz="2400" dirty="0" smtClean="0"/>
              <a:t>个</a:t>
            </a:r>
            <a:r>
              <a:rPr lang="en-US" altLang="zh-CN" sz="2400" dirty="0" smtClean="0">
                <a:latin typeface="Times New Roman" pitchFamily="18" charset="0"/>
              </a:rPr>
              <a:t>32bit</a:t>
            </a:r>
            <a:r>
              <a:rPr lang="zh-CN" altLang="en-US" sz="2400" dirty="0" smtClean="0"/>
              <a:t>如下：先将</a:t>
            </a:r>
            <a:r>
              <a:rPr lang="en-US" altLang="zh-CN" sz="2400" dirty="0" smtClean="0"/>
              <a:t>BLK</a:t>
            </a:r>
            <a:r>
              <a:rPr lang="zh-CN" altLang="en-US" sz="2400" dirty="0" smtClean="0"/>
              <a:t>分为</a:t>
            </a:r>
            <a:r>
              <a:rPr lang="en-US" altLang="zh-CN" sz="2400" dirty="0" smtClean="0"/>
              <a:t>16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32</a:t>
            </a:r>
            <a:r>
              <a:rPr lang="zh-CN" altLang="en-US" sz="2400" dirty="0" smtClean="0"/>
              <a:t>位的字（</a:t>
            </a:r>
            <a:r>
              <a:rPr lang="en-US" altLang="zh-CN" sz="2400" dirty="0" smtClean="0"/>
              <a:t>M0-M15</a:t>
            </a:r>
            <a:r>
              <a:rPr lang="zh-CN" altLang="en-US" sz="2400" dirty="0" smtClean="0"/>
              <a:t>），再扩展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>
                <a:latin typeface="Times New Roman" pitchFamily="18" charset="0"/>
              </a:rPr>
              <a:t>W</a:t>
            </a:r>
            <a:r>
              <a:rPr lang="en-US" altLang="zh-CN" sz="2400" baseline="-25000" dirty="0" smtClean="0">
                <a:latin typeface="Times New Roman" pitchFamily="18" charset="0"/>
              </a:rPr>
              <a:t>i</a:t>
            </a:r>
            <a:r>
              <a:rPr lang="en-US" altLang="zh-CN" dirty="0" smtClean="0"/>
              <a:t>=                    </a:t>
            </a:r>
          </a:p>
          <a:p>
            <a:endParaRPr lang="zh-CN" altLang="en-US" dirty="0" smtClean="0"/>
          </a:p>
          <a:p>
            <a:endParaRPr lang="zh-CN" altLang="en-US" sz="2000" dirty="0" smtClean="0"/>
          </a:p>
          <a:p>
            <a:r>
              <a:rPr lang="zh-CN" altLang="en-US" sz="2400" dirty="0" smtClean="0"/>
              <a:t>轮函数中还有</a:t>
            </a:r>
            <a:r>
              <a:rPr lang="en-US" altLang="zh-CN" sz="2400" dirty="0" smtClean="0">
                <a:latin typeface="Times New Roman" pitchFamily="18" charset="0"/>
              </a:rPr>
              <a:t>4</a:t>
            </a:r>
            <a:r>
              <a:rPr lang="zh-CN" altLang="en-US" sz="2400" dirty="0" smtClean="0"/>
              <a:t>个常数。按照</a:t>
            </a:r>
            <a:r>
              <a:rPr lang="en-US" altLang="zh-CN" sz="2400" dirty="0" smtClean="0">
                <a:latin typeface="Times New Roman" pitchFamily="18" charset="0"/>
              </a:rPr>
              <a:t>80</a:t>
            </a:r>
            <a:r>
              <a:rPr lang="zh-CN" altLang="en-US" sz="2400" dirty="0" smtClean="0"/>
              <a:t>次操作，它们记为：</a:t>
            </a:r>
          </a:p>
          <a:p>
            <a:endParaRPr lang="zh-CN" altLang="en-US" sz="2400" dirty="0" smtClean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598" y="2794000"/>
            <a:ext cx="5873751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0100" y="1556792"/>
            <a:ext cx="7660332" cy="4114800"/>
          </a:xfrm>
        </p:spPr>
        <p:txBody>
          <a:bodyPr/>
          <a:lstStyle/>
          <a:p>
            <a:pPr eaLnBrk="1" hangingPunct="1"/>
            <a:r>
              <a:rPr lang="zh-CN" altLang="en-US" sz="2800" dirty="0" smtClean="0">
                <a:sym typeface="Wingdings" pitchFamily="2" charset="2"/>
              </a:rPr>
              <a:t>传统签名的基本特点：</a:t>
            </a:r>
          </a:p>
          <a:p>
            <a:pPr lvl="1" eaLnBrk="1" hangingPunct="1"/>
            <a:r>
              <a:rPr lang="zh-CN" altLang="en-US" sz="2400" dirty="0" smtClean="0">
                <a:sym typeface="Wingdings" pitchFamily="2" charset="2"/>
              </a:rPr>
              <a:t>能与被签的文件在</a:t>
            </a:r>
            <a:r>
              <a:rPr lang="zh-CN" altLang="en-US" sz="2400" dirty="0" smtClean="0">
                <a:solidFill>
                  <a:schemeClr val="hlink"/>
                </a:solidFill>
                <a:sym typeface="Wingdings" pitchFamily="2" charset="2"/>
              </a:rPr>
              <a:t>物理上不可分割</a:t>
            </a:r>
          </a:p>
          <a:p>
            <a:pPr lvl="1" eaLnBrk="1" hangingPunct="1"/>
            <a:r>
              <a:rPr lang="zh-CN" altLang="en-US" sz="2400" dirty="0" smtClean="0">
                <a:sym typeface="Wingdings" pitchFamily="2" charset="2"/>
              </a:rPr>
              <a:t>签名者不能否认自己的签名</a:t>
            </a:r>
          </a:p>
          <a:p>
            <a:pPr lvl="1" eaLnBrk="1" hangingPunct="1"/>
            <a:r>
              <a:rPr lang="zh-CN" altLang="en-US" sz="2400" dirty="0" smtClean="0">
                <a:sym typeface="Wingdings" pitchFamily="2" charset="2"/>
              </a:rPr>
              <a:t>签名不能</a:t>
            </a:r>
            <a:r>
              <a:rPr lang="zh-CN" altLang="en-US" sz="2400" dirty="0" smtClean="0">
                <a:solidFill>
                  <a:schemeClr val="hlink"/>
                </a:solidFill>
                <a:sym typeface="Wingdings" pitchFamily="2" charset="2"/>
              </a:rPr>
              <a:t>被伪造</a:t>
            </a:r>
          </a:p>
          <a:p>
            <a:pPr lvl="1" eaLnBrk="1" hangingPunct="1"/>
            <a:r>
              <a:rPr lang="zh-CN" altLang="en-US" sz="2400" dirty="0" smtClean="0">
                <a:solidFill>
                  <a:schemeClr val="hlink"/>
                </a:solidFill>
                <a:sym typeface="Wingdings" pitchFamily="2" charset="2"/>
              </a:rPr>
              <a:t>容易被验证</a:t>
            </a:r>
          </a:p>
          <a:p>
            <a:pPr eaLnBrk="1" hangingPunct="1"/>
            <a:r>
              <a:rPr lang="zh-CN" altLang="en-US" sz="2800" dirty="0" smtClean="0">
                <a:sym typeface="Wingdings" pitchFamily="2" charset="2"/>
              </a:rPr>
              <a:t>数字签名是传统签名的数字化，基本特征：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993300"/>
                </a:solidFill>
                <a:sym typeface="Wingdings" pitchFamily="2" charset="2"/>
              </a:rPr>
              <a:t>必须能验证签名者、签名日期和时间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993300"/>
                </a:solidFill>
                <a:sym typeface="Wingdings" pitchFamily="2" charset="2"/>
              </a:rPr>
              <a:t>必须能认证被签的消息内容</a:t>
            </a:r>
          </a:p>
          <a:p>
            <a:pPr lvl="1" eaLnBrk="1" hangingPunct="1"/>
            <a:r>
              <a:rPr lang="zh-CN" altLang="en-US" sz="2400" dirty="0" smtClean="0">
                <a:solidFill>
                  <a:srgbClr val="993300"/>
                </a:solidFill>
                <a:sym typeface="Wingdings" pitchFamily="2" charset="2"/>
              </a:rPr>
              <a:t>签名应能由第三方仲裁，以解决争执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01699" y="207361"/>
            <a:ext cx="69437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4800" b="1" dirty="0" smtClean="0">
                <a:latin typeface="宋体" pitchFamily="2" charset="-122"/>
                <a:ea typeface="宋体" pitchFamily="2" charset="-122"/>
              </a:rPr>
              <a:t>数字签名</a:t>
            </a:r>
            <a:endParaRPr lang="zh-CN" altLang="zh-CN" sz="48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49905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273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1000"/>
                                        <p:tgtEl>
                                          <p:spTgt spid="273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5" dur="1000"/>
                                        <p:tgtEl>
                                          <p:spTgt spid="273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38188" y="228599"/>
            <a:ext cx="8213725" cy="523875"/>
          </a:xfrm>
        </p:spPr>
        <p:txBody>
          <a:bodyPr/>
          <a:lstStyle/>
          <a:p>
            <a:r>
              <a:rPr lang="zh-CN" altLang="en-US" sz="3200" b="1" dirty="0" smtClean="0"/>
              <a:t>轮</a:t>
            </a:r>
            <a:r>
              <a:rPr lang="zh-CN" altLang="en-US" sz="3200" b="1" dirty="0"/>
              <a:t>函数（压缩函数）</a:t>
            </a:r>
            <a:r>
              <a:rPr lang="zh-CN" altLang="en-US" sz="3200" b="1" dirty="0" smtClean="0"/>
              <a:t>之加法常量</a:t>
            </a:r>
          </a:p>
        </p:txBody>
      </p:sp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1233598"/>
            <a:ext cx="225425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47"/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2395538"/>
            <a:ext cx="8569325" cy="46910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400" dirty="0" smtClean="0"/>
              <a:t>这时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主循环可以表示如下</a:t>
            </a:r>
            <a:r>
              <a:rPr lang="zh-CN" altLang="en-US" sz="2400" dirty="0" smtClean="0">
                <a:latin typeface="Times New Roman" pitchFamily="18" charset="0"/>
              </a:rPr>
              <a:t>：</a:t>
            </a:r>
          </a:p>
          <a:p>
            <a:pPr>
              <a:lnSpc>
                <a:spcPct val="110000"/>
              </a:lnSpc>
              <a:spcAft>
                <a:spcPct val="0"/>
              </a:spcAft>
            </a:pPr>
            <a:r>
              <a:rPr lang="zh-CN" altLang="en-US" sz="2400" dirty="0" smtClean="0"/>
              <a:t>           </a:t>
            </a:r>
            <a:r>
              <a:rPr lang="en-US" altLang="zh-CN" sz="2400" dirty="0" smtClean="0">
                <a:latin typeface="Times New Roman" pitchFamily="18" charset="0"/>
              </a:rPr>
              <a:t>a=A, b=B, c=C, d=D, e=E</a:t>
            </a:r>
          </a:p>
          <a:p>
            <a:pPr>
              <a:lnSpc>
                <a:spcPct val="110000"/>
              </a:lnSpc>
              <a:spcAft>
                <a:spcPct val="0"/>
              </a:spcAft>
              <a:buFont typeface="Futura Md BT" pitchFamily="34" charset="0"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对于</a:t>
            </a:r>
            <a:r>
              <a:rPr lang="en-US" altLang="zh-CN" sz="2400" dirty="0" err="1" smtClean="0">
                <a:latin typeface="Times New Roman" pitchFamily="18" charset="0"/>
              </a:rPr>
              <a:t>i</a:t>
            </a:r>
            <a:r>
              <a:rPr lang="en-US" altLang="zh-CN" sz="2400" dirty="0" smtClean="0">
                <a:latin typeface="Times New Roman" pitchFamily="18" charset="0"/>
              </a:rPr>
              <a:t> = 0</a:t>
            </a:r>
            <a:r>
              <a:rPr lang="zh-CN" altLang="en-US" sz="2400" dirty="0" smtClean="0"/>
              <a:t>到</a:t>
            </a:r>
            <a:r>
              <a:rPr lang="en-US" altLang="zh-CN" sz="2400" dirty="0" smtClean="0">
                <a:latin typeface="Times New Roman" pitchFamily="18" charset="0"/>
              </a:rPr>
              <a:t>79</a:t>
            </a:r>
            <a:r>
              <a:rPr lang="zh-CN" altLang="en-US" sz="2400" dirty="0" smtClean="0"/>
              <a:t>，执行下面的循环 </a:t>
            </a:r>
          </a:p>
          <a:p>
            <a:pPr>
              <a:lnSpc>
                <a:spcPct val="110000"/>
              </a:lnSpc>
              <a:spcAft>
                <a:spcPct val="0"/>
              </a:spcAft>
              <a:buFont typeface="Futura Md BT" pitchFamily="34" charset="0"/>
              <a:buNone/>
            </a:pPr>
            <a:r>
              <a:rPr lang="zh-CN" altLang="en-US" sz="2400" dirty="0" smtClean="0"/>
              <a:t>           </a:t>
            </a:r>
            <a:r>
              <a:rPr lang="en-US" altLang="zh-CN" sz="2400" b="1" dirty="0" smtClean="0">
                <a:latin typeface="Times New Roman" pitchFamily="18" charset="0"/>
              </a:rPr>
              <a:t>TEMP = (A&lt;&lt;&lt;5) + f</a:t>
            </a:r>
            <a:r>
              <a:rPr lang="en-US" altLang="zh-CN" sz="2400" b="1" baseline="-25000" dirty="0" smtClean="0">
                <a:latin typeface="Times New Roman" pitchFamily="18" charset="0"/>
              </a:rPr>
              <a:t>i</a:t>
            </a:r>
            <a:r>
              <a:rPr lang="en-US" altLang="zh-CN" sz="2400" b="1" dirty="0" smtClean="0">
                <a:latin typeface="Times New Roman" pitchFamily="18" charset="0"/>
              </a:rPr>
              <a:t> (B,C,D) + E + Wi+ Ki; </a:t>
            </a:r>
          </a:p>
          <a:p>
            <a:pPr>
              <a:lnSpc>
                <a:spcPct val="110000"/>
              </a:lnSpc>
              <a:spcAft>
                <a:spcPct val="0"/>
              </a:spcAft>
              <a:buFont typeface="Futura Md BT" pitchFamily="34" charset="0"/>
              <a:buNone/>
            </a:pPr>
            <a:r>
              <a:rPr lang="en-US" altLang="zh-CN" sz="2400" dirty="0" smtClean="0">
                <a:latin typeface="Times New Roman" pitchFamily="18" charset="0"/>
              </a:rPr>
              <a:t>              E = D; D = C; C = B&lt;&lt;&lt;30; B = A; A = TEMP;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latin typeface="Times New Roman" pitchFamily="18" charset="0"/>
              </a:rPr>
              <a:t/>
            </a:r>
            <a:br>
              <a:rPr lang="en-US" altLang="zh-CN" sz="2400" dirty="0" smtClean="0">
                <a:latin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</a:rPr>
              <a:t> 8</a:t>
            </a:r>
            <a:r>
              <a:rPr lang="pt-BR" altLang="zh-CN" sz="2400" dirty="0" smtClean="0">
                <a:latin typeface="Times New Roman" pitchFamily="18" charset="0"/>
              </a:rPr>
              <a:t>0</a:t>
            </a:r>
            <a:r>
              <a:rPr lang="zh-CN" altLang="pt-BR" sz="2400" dirty="0" smtClean="0"/>
              <a:t>次循环后计算：</a:t>
            </a:r>
            <a:r>
              <a:rPr lang="pt-BR" altLang="zh-CN" sz="2400" dirty="0" smtClean="0">
                <a:latin typeface="Times New Roman" pitchFamily="18" charset="0"/>
              </a:rPr>
              <a:t>A=a+A, B=b+B, C=c+C, D=d+D, E=e+E, </a:t>
            </a:r>
          </a:p>
          <a:p>
            <a:pPr>
              <a:lnSpc>
                <a:spcPct val="110000"/>
              </a:lnSpc>
              <a:spcAft>
                <a:spcPct val="0"/>
              </a:spcAft>
              <a:buFont typeface="Futura Md BT" pitchFamily="34" charset="0"/>
              <a:buNone/>
            </a:pPr>
            <a:r>
              <a:rPr lang="zh-CN" altLang="pt-BR" sz="2400" dirty="0" smtClean="0">
                <a:latin typeface="Times New Roman" pitchFamily="18" charset="0"/>
              </a:rPr>
              <a:t>     </a:t>
            </a:r>
            <a:r>
              <a:rPr lang="zh-CN" altLang="pt-BR" sz="2400" dirty="0" smtClean="0"/>
              <a:t>然后</a:t>
            </a:r>
            <a:r>
              <a:rPr lang="pt-BR" altLang="zh-CN" sz="2400" dirty="0" smtClean="0"/>
              <a:t>,</a:t>
            </a:r>
            <a:r>
              <a:rPr lang="zh-CN" altLang="pt-BR" sz="2400" dirty="0" smtClean="0"/>
              <a:t>利用下一次</a:t>
            </a:r>
            <a:r>
              <a:rPr lang="en-US" altLang="zh-CN" sz="2400" dirty="0" smtClean="0">
                <a:latin typeface="Times New Roman" pitchFamily="18" charset="0"/>
              </a:rPr>
              <a:t>512bit</a:t>
            </a:r>
            <a:r>
              <a:rPr lang="zh-CN" altLang="en-US" sz="2400" dirty="0" smtClean="0"/>
              <a:t>分组进行计算直至用完最后一个</a:t>
            </a:r>
            <a:r>
              <a:rPr lang="en-US" altLang="zh-CN" sz="2400" dirty="0" smtClean="0">
                <a:latin typeface="Times New Roman" pitchFamily="18" charset="0"/>
              </a:rPr>
              <a:t>512bit</a:t>
            </a:r>
            <a:r>
              <a:rPr lang="zh-CN" altLang="en-US" sz="2400" dirty="0" smtClean="0"/>
              <a:t>分组为止。这时变量</a:t>
            </a:r>
            <a:r>
              <a:rPr lang="en-US" altLang="zh-CN" sz="2400" dirty="0" smtClean="0">
                <a:latin typeface="Times New Roman" pitchFamily="18" charset="0"/>
              </a:rPr>
              <a:t>A,B,C,D, E</a:t>
            </a:r>
            <a:r>
              <a:rPr lang="zh-CN" altLang="en-US" sz="2400" dirty="0" smtClean="0"/>
              <a:t>的当前值毗连</a:t>
            </a:r>
            <a:r>
              <a:rPr lang="en-US" altLang="zh-CN" sz="2400" dirty="0" smtClean="0">
                <a:latin typeface="Times New Roman" pitchFamily="18" charset="0"/>
              </a:rPr>
              <a:t>A||B||C||D||E</a:t>
            </a:r>
            <a:r>
              <a:rPr lang="zh-CN" altLang="en-US" sz="2400" dirty="0" smtClean="0">
                <a:latin typeface="Times New Roman" pitchFamily="18" charset="0"/>
              </a:rPr>
              <a:t>。</a:t>
            </a:r>
          </a:p>
        </p:txBody>
      </p:sp>
      <p:pic>
        <p:nvPicPr>
          <p:cNvPr id="25605" name="Picture 4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0200" y="798624"/>
            <a:ext cx="32512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47465" y="1800922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0xca62cld6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79848" y="1808486"/>
            <a:ext cx="1103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60&lt;=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&lt;=79</a:t>
            </a:r>
            <a:endParaRPr lang="zh-CN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587375" y="323850"/>
            <a:ext cx="7210425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en-US" altLang="zh-CN" sz="4000" dirty="0">
                <a:latin typeface="Times New Roman" pitchFamily="18" charset="0"/>
              </a:rPr>
              <a:t>SHA-1</a:t>
            </a:r>
            <a:r>
              <a:rPr lang="zh-CN" altLang="en-US" sz="4000" dirty="0">
                <a:latin typeface="黑体" pitchFamily="49" charset="-122"/>
              </a:rPr>
              <a:t>算法的安全性</a:t>
            </a:r>
            <a:endParaRPr lang="en-US" altLang="zh-CN" sz="4000" dirty="0">
              <a:latin typeface="黑体" pitchFamily="49" charset="-122"/>
            </a:endParaRP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000" dirty="0">
              <a:latin typeface="黑体" pitchFamily="49" charset="-122"/>
            </a:endParaRP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000" dirty="0"/>
          </a:p>
        </p:txBody>
      </p:sp>
      <p:sp>
        <p:nvSpPr>
          <p:cNvPr id="26627" name="TextBox 5"/>
          <p:cNvSpPr txBox="1">
            <a:spLocks noChangeArrowheads="1"/>
          </p:cNvSpPr>
          <p:nvPr/>
        </p:nvSpPr>
        <p:spPr bwMode="auto">
          <a:xfrm>
            <a:off x="1201738" y="1789113"/>
            <a:ext cx="63484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26628" name="TextBox 7"/>
          <p:cNvSpPr txBox="1">
            <a:spLocks noChangeArrowheads="1"/>
          </p:cNvSpPr>
          <p:nvPr/>
        </p:nvSpPr>
        <p:spPr bwMode="auto">
          <a:xfrm>
            <a:off x="507999" y="966788"/>
            <a:ext cx="815657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en-US" altLang="zh-CN" sz="2400" dirty="0"/>
              <a:t>      </a:t>
            </a:r>
            <a:r>
              <a:rPr lang="en-US" altLang="zh-CN" sz="2400" dirty="0">
                <a:latin typeface="Times New Roman" pitchFamily="18" charset="0"/>
              </a:rPr>
              <a:t>1998</a:t>
            </a:r>
            <a:r>
              <a:rPr lang="zh-CN" altLang="zh-CN" sz="2400" dirty="0"/>
              <a:t>年，两位法国研究人员</a:t>
            </a:r>
            <a:r>
              <a:rPr lang="en-US" altLang="zh-CN" sz="2400" dirty="0" err="1">
                <a:latin typeface="Times New Roman" pitchFamily="18" charset="0"/>
              </a:rPr>
              <a:t>Florent</a:t>
            </a:r>
            <a:r>
              <a:rPr lang="en-US" altLang="zh-CN" sz="2400" dirty="0">
                <a:latin typeface="Times New Roman" pitchFamily="18" charset="0"/>
              </a:rPr>
              <a:t> </a:t>
            </a:r>
            <a:r>
              <a:rPr lang="en-US" altLang="zh-CN" sz="2400" dirty="0" err="1">
                <a:latin typeface="Times New Roman" pitchFamily="18" charset="0"/>
              </a:rPr>
              <a:t>Chabaud</a:t>
            </a:r>
            <a:r>
              <a:rPr lang="zh-CN" altLang="zh-CN" sz="2400" dirty="0"/>
              <a:t>与</a:t>
            </a:r>
            <a:r>
              <a:rPr lang="en-US" altLang="zh-CN" sz="2400" dirty="0">
                <a:latin typeface="Times New Roman" pitchFamily="18" charset="0"/>
              </a:rPr>
              <a:t>Antoine </a:t>
            </a:r>
            <a:r>
              <a:rPr lang="en-US" altLang="zh-CN" sz="2400" dirty="0" err="1">
                <a:latin typeface="Times New Roman" pitchFamily="18" charset="0"/>
              </a:rPr>
              <a:t>Joux</a:t>
            </a:r>
            <a:r>
              <a:rPr lang="en-US" altLang="zh-CN" sz="2400" dirty="0"/>
              <a:t> </a:t>
            </a:r>
            <a:r>
              <a:rPr lang="zh-CN" altLang="zh-CN" sz="2400" dirty="0"/>
              <a:t>发现了攻击</a:t>
            </a:r>
            <a:r>
              <a:rPr lang="en-US" altLang="zh-CN" sz="2400" dirty="0">
                <a:latin typeface="Times New Roman" pitchFamily="18" charset="0"/>
              </a:rPr>
              <a:t>SHA</a:t>
            </a:r>
            <a:r>
              <a:rPr lang="zh-CN" altLang="zh-CN" sz="2400" dirty="0"/>
              <a:t>（也称</a:t>
            </a:r>
            <a:r>
              <a:rPr lang="en-US" altLang="zh-CN" sz="2400" dirty="0">
                <a:latin typeface="Times New Roman" pitchFamily="18" charset="0"/>
              </a:rPr>
              <a:t>SHA-0</a:t>
            </a:r>
            <a:r>
              <a:rPr lang="zh-CN" altLang="zh-CN" sz="2400" dirty="0"/>
              <a:t>）的一种差分碰撞算法。</a:t>
            </a:r>
            <a:r>
              <a:rPr lang="en-US" altLang="zh-CN" sz="2400" dirty="0">
                <a:latin typeface="Times New Roman" pitchFamily="18" charset="0"/>
              </a:rPr>
              <a:t>2004</a:t>
            </a:r>
            <a:r>
              <a:rPr lang="zh-CN" altLang="zh-CN" sz="2400" dirty="0"/>
              <a:t>年美洲密码年会</a:t>
            </a:r>
            <a:r>
              <a:rPr lang="en-US" altLang="zh-CN" sz="2400" dirty="0">
                <a:latin typeface="Times New Roman" pitchFamily="18" charset="0"/>
              </a:rPr>
              <a:t>Crypto2004</a:t>
            </a:r>
            <a:r>
              <a:rPr lang="zh-CN" altLang="zh-CN" sz="2400" dirty="0"/>
              <a:t>上</a:t>
            </a:r>
            <a:r>
              <a:rPr lang="zh-CN" altLang="en-US" sz="2400" dirty="0">
                <a:latin typeface="Times New Roman" pitchFamily="18" charset="0"/>
              </a:rPr>
              <a:t>, </a:t>
            </a:r>
            <a:r>
              <a:rPr lang="en-US" altLang="zh-CN" sz="2400" dirty="0">
                <a:latin typeface="Times New Roman" pitchFamily="18" charset="0"/>
              </a:rPr>
              <a:t>Antoine </a:t>
            </a:r>
            <a:r>
              <a:rPr lang="en-US" altLang="zh-CN" sz="2400" dirty="0" err="1">
                <a:latin typeface="Times New Roman" pitchFamily="18" charset="0"/>
              </a:rPr>
              <a:t>Joux</a:t>
            </a:r>
            <a:r>
              <a:rPr lang="zh-CN" altLang="zh-CN" sz="2400" dirty="0"/>
              <a:t>利用</a:t>
            </a:r>
            <a:r>
              <a:rPr lang="en-US" altLang="zh-CN" sz="2400" dirty="0">
                <a:latin typeface="Times New Roman" pitchFamily="18" charset="0"/>
              </a:rPr>
              <a:t>BULLSA</a:t>
            </a:r>
            <a:r>
              <a:rPr lang="zh-CN" altLang="zh-CN" sz="2400" dirty="0"/>
              <a:t>公司开发计算机系统</a:t>
            </a:r>
            <a:r>
              <a:rPr lang="en-US" altLang="zh-CN" sz="2400" dirty="0">
                <a:latin typeface="Times New Roman" pitchFamily="18" charset="0"/>
              </a:rPr>
              <a:t>TERA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Times New Roman" pitchFamily="18" charset="0"/>
              </a:rPr>
              <a:t>NOVE</a:t>
            </a:r>
            <a:r>
              <a:rPr lang="zh-CN" altLang="zh-CN" sz="2400" dirty="0"/>
              <a:t>发现了</a:t>
            </a:r>
            <a:r>
              <a:rPr lang="en-US" altLang="zh-CN" sz="2400" dirty="0">
                <a:latin typeface="Times New Roman" pitchFamily="18" charset="0"/>
              </a:rPr>
              <a:t>SHA</a:t>
            </a:r>
            <a:r>
              <a:rPr lang="zh-CN" altLang="zh-CN" sz="2400" dirty="0"/>
              <a:t>算法碰撞的实例。在同一会议上，我国的王小云指出可通过大约</a:t>
            </a:r>
            <a:r>
              <a:rPr lang="en-US" altLang="zh-CN" sz="2400" dirty="0"/>
              <a:t> </a:t>
            </a:r>
            <a:r>
              <a:rPr lang="zh-CN" altLang="zh-CN" sz="2400" dirty="0"/>
              <a:t>次的计算，找出</a:t>
            </a:r>
            <a:r>
              <a:rPr lang="en-US" altLang="zh-CN" sz="2400" dirty="0">
                <a:latin typeface="Times New Roman" pitchFamily="18" charset="0"/>
              </a:rPr>
              <a:t>SHA-0</a:t>
            </a:r>
            <a:r>
              <a:rPr lang="zh-CN" altLang="zh-CN" sz="2400" dirty="0"/>
              <a:t>的碰撞例子，她因为攻击</a:t>
            </a:r>
            <a:r>
              <a:rPr lang="en-US" altLang="zh-CN" sz="2400" dirty="0">
                <a:latin typeface="Times New Roman" pitchFamily="18" charset="0"/>
              </a:rPr>
              <a:t>MD5</a:t>
            </a:r>
            <a:r>
              <a:rPr lang="zh-CN" altLang="zh-CN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HAVAL-128</a:t>
            </a:r>
            <a:r>
              <a:rPr lang="zh-CN" altLang="zh-CN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MD4</a:t>
            </a:r>
            <a:r>
              <a:rPr lang="zh-CN" altLang="zh-CN" sz="2400" dirty="0">
                <a:latin typeface="Times New Roman" pitchFamily="18" charset="0"/>
              </a:rPr>
              <a:t>、</a:t>
            </a:r>
            <a:r>
              <a:rPr lang="en-US" altLang="zh-CN" sz="2400" dirty="0">
                <a:latin typeface="Times New Roman" pitchFamily="18" charset="0"/>
              </a:rPr>
              <a:t>RIPEMD</a:t>
            </a:r>
            <a:r>
              <a:rPr lang="zh-CN" altLang="zh-CN" sz="2400" dirty="0"/>
              <a:t>的算法</a:t>
            </a:r>
            <a:r>
              <a:rPr lang="zh-CN" altLang="en-US" sz="2400" dirty="0"/>
              <a:t>,</a:t>
            </a:r>
            <a:r>
              <a:rPr lang="zh-CN" altLang="zh-CN" sz="2400" dirty="0"/>
              <a:t>并成功给出了</a:t>
            </a:r>
            <a:r>
              <a:rPr lang="en-US" altLang="zh-CN" sz="2400" dirty="0">
                <a:latin typeface="Times New Roman" pitchFamily="18" charset="0"/>
              </a:rPr>
              <a:t>MD5</a:t>
            </a:r>
            <a:r>
              <a:rPr lang="zh-CN" altLang="zh-CN" sz="2400" dirty="0"/>
              <a:t>碰撞的例子而受到关注。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/>
              <a:t>    </a:t>
            </a:r>
            <a:r>
              <a:rPr lang="zh-CN" altLang="zh-CN" sz="2400" dirty="0"/>
              <a:t>目前虽然还没有发现</a:t>
            </a:r>
            <a:r>
              <a:rPr lang="en-US" altLang="zh-CN" sz="2400" dirty="0">
                <a:latin typeface="Times New Roman" pitchFamily="18" charset="0"/>
              </a:rPr>
              <a:t>SHA-1</a:t>
            </a:r>
            <a:r>
              <a:rPr lang="zh-CN" altLang="zh-CN" sz="2400" dirty="0"/>
              <a:t>的任何密码攻击算法，但是人们已经怀疑它的安全性了。</a:t>
            </a:r>
            <a:endParaRPr lang="zh-CN" altLang="en-US" sz="24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609601" y="184643"/>
            <a:ext cx="72104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关于密码算法（</a:t>
            </a: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zh-CN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268287" y="1148745"/>
            <a:ext cx="8134350" cy="5863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zh-CN" altLang="en-US" sz="2400" dirty="0" smtClean="0"/>
              <a:t>    对称密码算法</a:t>
            </a:r>
            <a:r>
              <a:rPr lang="zh-CN" altLang="en-US" sz="2000" dirty="0" smtClean="0"/>
              <a:t>： 加密</a:t>
            </a:r>
            <a:r>
              <a:rPr lang="zh-CN" altLang="en-US" sz="2000" b="1" dirty="0" smtClean="0"/>
              <a:t>密钥</a:t>
            </a:r>
            <a:r>
              <a:rPr lang="zh-CN" altLang="en-US" sz="2000" dirty="0" smtClean="0"/>
              <a:t>和解密</a:t>
            </a:r>
            <a:r>
              <a:rPr lang="zh-CN" altLang="en-US" sz="2000" b="1" dirty="0" smtClean="0"/>
              <a:t>密钥</a:t>
            </a:r>
            <a:r>
              <a:rPr lang="zh-CN" altLang="en-US" sz="2000" dirty="0" smtClean="0"/>
              <a:t>相同或者可以互相推导，代表性算法</a:t>
            </a:r>
            <a:r>
              <a:rPr lang="en-US" altLang="zh-CN" sz="2000" dirty="0" smtClean="0"/>
              <a:t>DES</a:t>
            </a:r>
            <a:r>
              <a:rPr lang="zh-CN" altLang="en-US" sz="2000" dirty="0" smtClean="0"/>
              <a:t>。基于符号（字符或比特的）代换和置换。密钥通常是一个符号串，运算速度快，安全性相对较低。</a:t>
            </a:r>
            <a:endParaRPr lang="en-US" altLang="zh-CN" sz="2000" dirty="0" smtClean="0"/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zh-CN" altLang="en-US" sz="2400" dirty="0" smtClean="0"/>
              <a:t>    公钥密码算法：</a:t>
            </a:r>
            <a:r>
              <a:rPr lang="zh-CN" altLang="en-US" sz="2000" dirty="0" smtClean="0"/>
              <a:t>一个</a:t>
            </a:r>
            <a:r>
              <a:rPr lang="zh-CN" altLang="en-US" sz="2000" b="1" dirty="0" smtClean="0"/>
              <a:t>私钥</a:t>
            </a:r>
            <a:r>
              <a:rPr lang="zh-CN" altLang="en-US" sz="2000" dirty="0" smtClean="0"/>
              <a:t>和一个</a:t>
            </a:r>
            <a:r>
              <a:rPr lang="zh-CN" altLang="en-US" sz="2000" b="1" dirty="0" smtClean="0"/>
              <a:t>公钥</a:t>
            </a:r>
            <a:r>
              <a:rPr lang="zh-CN" altLang="en-US" sz="2000" dirty="0" smtClean="0"/>
              <a:t>，其中公钥是公开的，用于加密，私钥是保密的，用于解密。基于数学运算，把数学函数应用于数字，处理的对象是数字。密钥是一个数字或数字集合。安全性高，但是运算速度慢。主要应用于公正、数字签名以及密钥交换等方面。</a:t>
            </a:r>
            <a:endParaRPr lang="en-US" altLang="zh-CN" sz="2000" dirty="0" smtClean="0"/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zh-CN" altLang="en-US" sz="2000" dirty="0" smtClean="0"/>
              <a:t>     对称和公钥密码相互补充。</a:t>
            </a:r>
            <a:endParaRPr lang="en-US" altLang="zh-CN" sz="2000" dirty="0" smtClean="0"/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zh-CN" altLang="en-US" sz="2000" dirty="0" smtClean="0"/>
              <a:t>     </a:t>
            </a:r>
            <a:r>
              <a:rPr lang="zh-CN" altLang="en-US" sz="2400" dirty="0" smtClean="0"/>
              <a:t>关于密钥</a:t>
            </a:r>
            <a:r>
              <a:rPr lang="zh-CN" altLang="en-US" sz="2400" dirty="0"/>
              <a:t>：</a:t>
            </a:r>
            <a:r>
              <a:rPr lang="zh-CN" altLang="en-US" sz="2000" dirty="0"/>
              <a:t>密码作为一种运算的</a:t>
            </a:r>
            <a:r>
              <a:rPr lang="zh-CN" altLang="en-US" sz="2000" dirty="0" smtClean="0"/>
              <a:t>一些值</a:t>
            </a:r>
            <a:r>
              <a:rPr lang="zh-CN" altLang="en-US" sz="2000" dirty="0"/>
              <a:t>（数）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对称密码系统中，密钥双方共享，非对称密码系统中，密码私人独享。</a:t>
            </a:r>
            <a:endParaRPr lang="zh-CN" altLang="en-US" sz="2000" dirty="0"/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endParaRPr lang="en-US" altLang="zh-CN" sz="2000" dirty="0" smtClean="0"/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zh-CN" altLang="en-US" sz="2400" dirty="0" smtClean="0"/>
              <a:t>     </a:t>
            </a:r>
            <a:endParaRPr lang="en-US" altLang="zh-CN" sz="24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838199" y="182809"/>
            <a:ext cx="72104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关于密码算法（</a:t>
            </a:r>
            <a:r>
              <a:rPr lang="en-US" altLang="zh-CN" sz="3200" b="1" dirty="0" smtClean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200" b="1" dirty="0" smtClean="0">
                <a:latin typeface="宋体" pitchFamily="2" charset="-122"/>
                <a:ea typeface="宋体" pitchFamily="2" charset="-122"/>
              </a:rPr>
              <a:t>）</a:t>
            </a:r>
            <a:endParaRPr lang="zh-CN" altLang="zh-CN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400050" y="986932"/>
            <a:ext cx="8134350" cy="50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zh-CN" altLang="en-US" sz="2400" dirty="0" smtClean="0"/>
              <a:t>    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576262" y="993577"/>
            <a:ext cx="7781926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zh-CN" altLang="en-US" sz="2000" dirty="0" smtClean="0"/>
              <a:t>    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实际应用中：为了方便表示，数字表示用十六进制或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ASCII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码。真正运算仍是二进制。对称分组密码算法中，实际应用中，要加密的文本大小是可变的，操作模式就是用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来对任意大小的文本加密。于是，有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种操作模式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ECB,CBC,CFB, OFB,CTR)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zh-CN" altLang="en-US" sz="2000" dirty="0" smtClean="0"/>
              <a:t>       对于非对称密码算法，将每个字转换为一个数字，若消息非常长的话，将信息分成若干段，每一段转换为一个数字</a:t>
            </a:r>
            <a:r>
              <a:rPr lang="en-US" altLang="zh-CN" sz="2000" dirty="0" smtClean="0"/>
              <a:t>n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</a:t>
            </a:r>
            <a:r>
              <a:rPr lang="zh-CN" altLang="en-US" sz="1800" dirty="0" smtClean="0"/>
              <a:t>    哈希</a:t>
            </a:r>
            <a:r>
              <a:rPr lang="zh-CN" altLang="en-US" sz="1800" dirty="0"/>
              <a:t>函数：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将任意长度的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消息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转化为固定长度的</a:t>
            </a:r>
            <a:r>
              <a:rPr lang="zh-CN" altLang="en-US" sz="2000" b="1" dirty="0">
                <a:latin typeface="Times New Roman" pitchFamily="18" charset="0"/>
                <a:cs typeface="Times New Roman" pitchFamily="18" charset="0"/>
              </a:rPr>
              <a:t>摘要值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。代表性算法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SHA-1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，用于保护传输过程中信息完整性，根据摘要是否改变来判断。安全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HASH</a:t>
            </a:r>
            <a:r>
              <a:rPr lang="zh-CN" altLang="en-US" sz="2000" dirty="0">
                <a:latin typeface="Times New Roman" pitchFamily="18" charset="0"/>
                <a:cs typeface="Times New Roman" pitchFamily="18" charset="0"/>
              </a:rPr>
              <a:t>函数的标准：强无碰撞性以及抗冲突性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25000"/>
              </a:lnSpc>
              <a:buClr>
                <a:schemeClr val="accent1"/>
              </a:buClr>
            </a:pP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en-US" sz="2000" dirty="0" smtClean="0">
                <a:latin typeface="Times New Roman" pitchFamily="18" charset="0"/>
                <a:cs typeface="Times New Roman" pitchFamily="18" charset="0"/>
              </a:rPr>
              <a:t>数字签名将公钥算法和签名结合，实现信息传输中的机密性和完整性。</a:t>
            </a:r>
            <a:endParaRPr lang="en-US" altLang="zh-CN" sz="2000" dirty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u"/>
            </a:pPr>
            <a:endParaRPr lang="en-US" altLang="zh-CN" sz="18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357188" y="177306"/>
            <a:ext cx="1374775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zh-CN" sz="3200" b="1" dirty="0" smtClean="0">
                <a:ea typeface="宋体" pitchFamily="2" charset="-122"/>
              </a:rPr>
              <a:t>3</a:t>
            </a:r>
            <a:endParaRPr lang="en-GB" altLang="zh-CN" sz="3200" b="1" dirty="0">
              <a:ea typeface="宋体" pitchFamily="2" charset="-122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1520825" y="158839"/>
            <a:ext cx="72104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密码学的新方向</a:t>
            </a:r>
            <a:endParaRPr lang="zh-CN" altLang="zh-CN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527050" y="1011238"/>
            <a:ext cx="810895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200" dirty="0"/>
              <a:t>密码学的新方向主要有：</a:t>
            </a:r>
          </a:p>
          <a:p>
            <a:pPr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3200" b="1" dirty="0"/>
              <a:t>代理密码学</a:t>
            </a:r>
          </a:p>
          <a:p>
            <a:pPr indent="0"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None/>
            </a:pPr>
            <a:r>
              <a:rPr lang="zh-CN" altLang="en-US" sz="3200" dirty="0"/>
              <a:t>        </a:t>
            </a:r>
            <a:r>
              <a:rPr lang="en-US" altLang="zh-CN" sz="3200" dirty="0"/>
              <a:t>1</a:t>
            </a:r>
            <a:r>
              <a:rPr lang="zh-CN" altLang="en-US" sz="3200" dirty="0"/>
              <a:t>、代理签名技术</a:t>
            </a:r>
          </a:p>
          <a:p>
            <a:pPr algn="l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3200" dirty="0"/>
              <a:t>        </a:t>
            </a:r>
            <a:r>
              <a:rPr lang="en-US" altLang="zh-CN" sz="3200" dirty="0"/>
              <a:t>2</a:t>
            </a:r>
            <a:r>
              <a:rPr lang="zh-CN" altLang="en-US" sz="3200" dirty="0"/>
              <a:t>、代理重加密技术</a:t>
            </a:r>
          </a:p>
          <a:p>
            <a:pPr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3600" b="1" dirty="0"/>
              <a:t>多方密码协商</a:t>
            </a:r>
          </a:p>
          <a:p>
            <a:pPr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3200" b="1" dirty="0"/>
              <a:t>圆锥曲线密码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176213" y="215115"/>
            <a:ext cx="1374775" cy="536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zh-CN" sz="3200" b="1" dirty="0" smtClean="0">
                <a:ea typeface="宋体" pitchFamily="2" charset="-122"/>
              </a:rPr>
              <a:t>4</a:t>
            </a:r>
            <a:endParaRPr lang="en-GB" altLang="zh-CN" sz="3200" b="1" dirty="0">
              <a:ea typeface="宋体" pitchFamily="2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158875" y="182361"/>
            <a:ext cx="72104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小结</a:t>
            </a:r>
            <a:endParaRPr lang="zh-CN" altLang="zh-CN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416560" y="1085850"/>
            <a:ext cx="8268335" cy="316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800" dirty="0"/>
              <a:t>介绍了密码学的基本概念和当前流行的算法</a:t>
            </a:r>
            <a:r>
              <a:rPr lang="en-US" altLang="zh-CN" sz="2800" dirty="0"/>
              <a:t>.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800" dirty="0"/>
              <a:t>简要介绍了三个新的密码学研究方向。</a:t>
            </a:r>
          </a:p>
          <a:p>
            <a:pPr algn="l">
              <a:lnSpc>
                <a:spcPct val="15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800" dirty="0"/>
              <a:t>密码算法的介绍主要注重编码思想和算法的原理描述，对它们的安全性分析仅做了结论性描述。</a:t>
            </a:r>
          </a:p>
          <a:p>
            <a:pPr algn="l"/>
            <a:endParaRPr lang="zh-CN" altLang="zh-CN" sz="2800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089025" y="131763"/>
            <a:ext cx="56388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1600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9pPr>
          </a:lstStyle>
          <a:p>
            <a:pPr algn="just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>
                <a:latin typeface="Trebuchet MS" pitchFamily="34" charset="0"/>
                <a:ea typeface="宋体" pitchFamily="2" charset="-122"/>
              </a:rPr>
              <a:t>实例</a:t>
            </a:r>
            <a:r>
              <a:rPr lang="en-US" altLang="zh-CN" sz="3200" b="1" dirty="0">
                <a:latin typeface="Trebuchet MS" pitchFamily="34" charset="0"/>
                <a:ea typeface="宋体" pitchFamily="2" charset="-122"/>
              </a:rPr>
              <a:t>-</a:t>
            </a:r>
            <a:r>
              <a:rPr lang="zh-CN" altLang="en-US" sz="3200" b="1" dirty="0">
                <a:latin typeface="Trebuchet MS" pitchFamily="34" charset="0"/>
                <a:ea typeface="宋体" pitchFamily="2" charset="-122"/>
              </a:rPr>
              <a:t>存储数据加密</a:t>
            </a:r>
            <a:endParaRPr lang="zh-CN" sz="3200" b="1" dirty="0">
              <a:latin typeface="Trebuchet MS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812" y="925850"/>
            <a:ext cx="8585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 smtClean="0"/>
              <a:t>提供加密的服务：</a:t>
            </a:r>
            <a:endParaRPr lang="en-US" altLang="zh-CN" sz="2800" dirty="0" smtClean="0"/>
          </a:p>
          <a:p>
            <a:pPr algn="just"/>
            <a:r>
              <a:rPr lang="en-US" altLang="zh-CN" sz="2800" dirty="0" smtClean="0"/>
              <a:t>1.PGP 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Pretty Good Privacy</a:t>
            </a:r>
            <a:r>
              <a:rPr lang="zh-CN" altLang="en-US" sz="2800" dirty="0" smtClean="0"/>
              <a:t>）：</a:t>
            </a:r>
            <a:r>
              <a:rPr lang="en-US" altLang="zh-CN" sz="2800" dirty="0" smtClean="0"/>
              <a:t>PGP </a:t>
            </a:r>
            <a:r>
              <a:rPr lang="zh-CN" altLang="en-US" sz="2800" dirty="0" smtClean="0"/>
              <a:t>可以使用户从</a:t>
            </a:r>
            <a:r>
              <a:rPr lang="zh-CN" altLang="en-US" sz="2800" dirty="0" smtClean="0">
                <a:solidFill>
                  <a:srgbClr val="FF0000"/>
                </a:solidFill>
              </a:rPr>
              <a:t>一个口令生成一个密钥</a:t>
            </a:r>
            <a:r>
              <a:rPr lang="zh-CN" altLang="en-US" sz="2800" dirty="0" smtClean="0"/>
              <a:t>，然后使用该密钥加密从硬盘上选择的文件。</a:t>
            </a:r>
            <a:r>
              <a:rPr lang="en-US" altLang="zh-CN" sz="2800" dirty="0" smtClean="0"/>
              <a:t>PGP</a:t>
            </a:r>
            <a:r>
              <a:rPr lang="zh-CN" altLang="en-US" sz="2800" dirty="0" smtClean="0"/>
              <a:t>包不存储口令。要恢复文件时，用户输入口令，</a:t>
            </a:r>
            <a:r>
              <a:rPr lang="en-US" altLang="zh-CN" sz="2800" dirty="0" smtClean="0"/>
              <a:t>PGP</a:t>
            </a:r>
            <a:r>
              <a:rPr lang="zh-CN" altLang="en-US" sz="2800" dirty="0" smtClean="0"/>
              <a:t>生成密钥，然后对文件进行解密。</a:t>
            </a:r>
            <a:endParaRPr lang="en-US" altLang="zh-CN" sz="2800" dirty="0" smtClean="0"/>
          </a:p>
          <a:p>
            <a:pPr algn="just"/>
            <a:r>
              <a:rPr lang="en-US" altLang="zh-CN" sz="2800" dirty="0" smtClean="0"/>
              <a:t>2.</a:t>
            </a:r>
            <a:r>
              <a:rPr lang="zh-CN" altLang="en-US" sz="2800" dirty="0" smtClean="0"/>
              <a:t>后端装置： 这是一个位于服务器和存储系统之间的硬件设备，它对从服务器传输到存储系统的所有数据进行加密，并对相反方向传输的数据解密。这些设备以接近线速的速度加密数据，并且延迟很小。相比之下，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服务器和存储系统上的加密软件则减慢了备份速度</a:t>
            </a:r>
            <a:r>
              <a:rPr lang="zh-CN" altLang="en-US" sz="2800" dirty="0" smtClean="0"/>
              <a:t>。系统管理者配置设备以接收来自指定客户端的请求，为他们提供未加密的数据。</a:t>
            </a:r>
            <a:endParaRPr lang="en-US" altLang="zh-CN" sz="2800" dirty="0" smtClean="0"/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47761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3. </a:t>
            </a:r>
            <a:r>
              <a:rPr lang="zh-CN" altLang="en-US" sz="2800" dirty="0" smtClean="0"/>
              <a:t>基于库的磁带加密： 通过嵌入到磁带驱动器和磁带库硬件的协处理器提供加密。协处理器使用配置到电路板上的不可读密钥加密数据，磁带可以被发送到另外一个具有相同磁带驱动器硬件的设施。密钥可以通过安全电子邮件或一个小的闪盘安全传输，如果其他场所所匹配的磁带驱动器硬件协处理器不可用，目标设备可以使用软件解密包中的密钥来恢复数据。</a:t>
            </a:r>
            <a:endParaRPr lang="en-US" altLang="zh-CN" sz="2800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034887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800" dirty="0" smtClean="0"/>
              <a:t>4.</a:t>
            </a:r>
            <a:r>
              <a:rPr lang="zh-CN" altLang="en-US" sz="2800" dirty="0" smtClean="0"/>
              <a:t>后台笔记本电脑和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的数据加密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许多软件产品供应商提供的加密功能对应用和用户是透明的。有些产品对全部或者指定的文件和文件夹进行加密。另外一些产品创建一个虚拟磁盘，利用本地用户的硬盘或者网络上的存储设备来实现，虚拟磁盘上的所有数据都进行了加密。提供各种密钥管理方案用来限制访问所有者的数据。</a:t>
            </a:r>
            <a:endParaRPr lang="en-US" altLang="zh-CN" sz="2800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99678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8663" y="225425"/>
            <a:ext cx="8213725" cy="520700"/>
          </a:xfrm>
        </p:spPr>
        <p:txBody>
          <a:bodyPr/>
          <a:lstStyle/>
          <a:p>
            <a:r>
              <a:rPr lang="zh-CN" altLang="en-US" sz="4400" dirty="0" smtClean="0"/>
              <a:t>课下实验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1175" y="952500"/>
            <a:ext cx="8212138" cy="4525963"/>
          </a:xfrm>
        </p:spPr>
        <p:txBody>
          <a:bodyPr/>
          <a:lstStyle/>
          <a:p>
            <a:pPr>
              <a:lnSpc>
                <a:spcPts val="3700"/>
              </a:lnSpc>
              <a:spcAft>
                <a:spcPts val="600"/>
              </a:spcAft>
            </a:pPr>
            <a:endParaRPr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ts val="3700"/>
              </a:lnSpc>
              <a:spcAft>
                <a:spcPts val="600"/>
              </a:spcAft>
            </a:pPr>
            <a:endParaRPr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ts val="3700"/>
              </a:lnSpc>
              <a:spcAft>
                <a:spcPts val="600"/>
              </a:spcAft>
            </a:pPr>
            <a:endParaRPr lang="zh-CN" altLang="en-US" sz="3200" dirty="0" smtClean="0">
              <a:solidFill>
                <a:schemeClr val="tx1"/>
              </a:solidFill>
            </a:endParaRPr>
          </a:p>
          <a:p>
            <a:pPr>
              <a:lnSpc>
                <a:spcPts val="3700"/>
              </a:lnSpc>
              <a:spcAft>
                <a:spcPts val="600"/>
              </a:spcAft>
            </a:pPr>
            <a:r>
              <a:rPr lang="zh-CN" altLang="en-US" sz="3200" dirty="0" smtClean="0">
                <a:solidFill>
                  <a:schemeClr val="tx1"/>
                </a:solidFill>
              </a:rPr>
              <a:t>  在理解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</a:rPr>
              <a:t>SHA</a:t>
            </a:r>
            <a:r>
              <a:rPr lang="zh-CN" altLang="en-US" sz="3200" dirty="0" smtClean="0">
                <a:solidFill>
                  <a:schemeClr val="tx1"/>
                </a:solidFill>
              </a:rPr>
              <a:t>算法原理的基础上，掌握利用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</a:rPr>
              <a:t>SHA-1</a:t>
            </a:r>
            <a:r>
              <a:rPr lang="zh-CN" altLang="en-US" sz="3200" dirty="0" smtClean="0">
                <a:solidFill>
                  <a:schemeClr val="tx1"/>
                </a:solidFill>
              </a:rPr>
              <a:t>算法进行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itchFamily="18" charset="0"/>
              </a:rPr>
              <a:t>HASH</a:t>
            </a:r>
            <a:r>
              <a:rPr lang="zh-CN" altLang="en-US" sz="3200" dirty="0" smtClean="0">
                <a:solidFill>
                  <a:schemeClr val="tx1"/>
                </a:solidFill>
              </a:rPr>
              <a:t>值计算的方法。</a:t>
            </a:r>
          </a:p>
          <a:p>
            <a:endParaRPr lang="zh-CN" altLang="en-US" dirty="0" smtClean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/>
          <p:cNvSpPr txBox="1">
            <a:spLocks noChangeArrowheads="1"/>
          </p:cNvSpPr>
          <p:nvPr/>
        </p:nvSpPr>
        <p:spPr bwMode="auto">
          <a:xfrm>
            <a:off x="546100" y="144260"/>
            <a:ext cx="879475" cy="59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zh-CN" sz="3600" b="1" dirty="0" smtClean="0">
                <a:ea typeface="宋体" pitchFamily="2" charset="-122"/>
              </a:rPr>
              <a:t>1</a:t>
            </a:r>
            <a:endParaRPr lang="en-GB" altLang="zh-CN" sz="3600" b="1" dirty="0">
              <a:ea typeface="宋体" pitchFamily="2" charset="-122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263650" y="144260"/>
            <a:ext cx="69437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数字签名算法</a:t>
            </a:r>
            <a:endParaRPr lang="zh-CN" altLang="zh-CN" sz="32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125" name="TextBox 7"/>
          <p:cNvSpPr txBox="1">
            <a:spLocks noChangeArrowheads="1"/>
          </p:cNvSpPr>
          <p:nvPr/>
        </p:nvSpPr>
        <p:spPr bwMode="auto">
          <a:xfrm>
            <a:off x="708025" y="1190625"/>
            <a:ext cx="74168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  <a:buClr>
                <a:schemeClr val="accent1"/>
              </a:buClr>
            </a:pPr>
            <a:r>
              <a:rPr lang="zh-CN" altLang="en-US" sz="2400" dirty="0"/>
              <a:t>      </a:t>
            </a:r>
            <a:r>
              <a:rPr lang="zh-CN" altLang="zh-CN" sz="2400" dirty="0" smtClean="0"/>
              <a:t>数字签名</a:t>
            </a:r>
            <a:r>
              <a:rPr lang="zh-CN" altLang="zh-CN" sz="2400" dirty="0"/>
              <a:t>算法属于公钥密码范畴，它的</a:t>
            </a:r>
            <a:r>
              <a:rPr lang="zh-CN" altLang="zh-CN" sz="2400" dirty="0">
                <a:solidFill>
                  <a:srgbClr val="FF0000"/>
                </a:solidFill>
              </a:rPr>
              <a:t>签名密钥是私钥</a:t>
            </a:r>
            <a:r>
              <a:rPr lang="zh-CN" altLang="zh-CN" sz="2400" dirty="0"/>
              <a:t>，验证密钥是公钥。主要用途是完成数字签名，从而实现</a:t>
            </a:r>
            <a:r>
              <a:rPr lang="zh-CN" altLang="zh-CN" sz="2400" dirty="0">
                <a:solidFill>
                  <a:srgbClr val="FF0000"/>
                </a:solidFill>
              </a:rPr>
              <a:t>抵抗赖、消息鉴别和身份识别</a:t>
            </a:r>
            <a:r>
              <a:rPr lang="zh-CN" altLang="zh-CN" sz="2400" dirty="0"/>
              <a:t>。它与公钥加密算法的公私钥生成算法是一样的，区别只是在于：公钥加密算法使用公钥进行加密，用私钥进行解密；而签名算法中公钥和私钥的角色是对换了的，它使用私钥进行加密，公钥进行解密也即验证。</a:t>
            </a:r>
            <a:endParaRPr lang="zh-CN" altLang="en-US" dirty="0"/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55600" y="6526213"/>
            <a:ext cx="3192463" cy="20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/>
            <a:fld id="{47F463CC-4A25-47E9-B03E-7DF34ACA9AF8}" type="slidenum">
              <a:rPr lang="en-US" altLang="zh-CN" sz="700">
                <a:ea typeface="宋体" pitchFamily="2" charset="-122"/>
              </a:rPr>
              <a:t>40</a:t>
            </a:fld>
            <a:r>
              <a:rPr lang="en-GB" altLang="zh-CN" sz="700">
                <a:ea typeface="宋体" pitchFamily="2" charset="-122"/>
              </a:rPr>
              <a:t> | Presentation Title | Month 2011</a:t>
            </a:r>
            <a:endParaRPr lang="zh-CN" altLang="zh-CN" sz="700">
              <a:ea typeface="宋体" pitchFamily="2" charset="-122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0" y="2720975"/>
            <a:ext cx="9144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zh-CN" sz="4400" b="1">
                <a:solidFill>
                  <a:schemeClr val="bg1"/>
                </a:solidFill>
                <a:ea typeface="宋体" pitchFamily="2" charset="-122"/>
              </a:rPr>
              <a:t>www.alcatel-lucent.com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2220913"/>
            <a:ext cx="9144000" cy="2286000"/>
          </a:xfrm>
          <a:prstGeom prst="rect">
            <a:avLst/>
          </a:prstGeom>
          <a:solidFill>
            <a:srgbClr val="64BE1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>
              <a:lnSpc>
                <a:spcPct val="90000"/>
              </a:lnSpc>
              <a:spcAft>
                <a:spcPts val="1200"/>
              </a:spcAft>
              <a:buClr>
                <a:schemeClr val="bg1"/>
              </a:buClr>
              <a:buFont typeface="Times New Roman" pitchFamily="18" charset="0"/>
              <a:buNone/>
            </a:pPr>
            <a:r>
              <a:rPr lang="zh-CN" altLang="en-US" sz="8000">
                <a:solidFill>
                  <a:schemeClr val="bg1"/>
                </a:solidFill>
              </a:rPr>
              <a:t>谢谢！</a:t>
            </a:r>
            <a:endParaRPr lang="fr-FR" sz="8000">
              <a:solidFill>
                <a:schemeClr val="bg1"/>
              </a:solidFill>
            </a:endParaRPr>
          </a:p>
        </p:txBody>
      </p:sp>
      <p:pic>
        <p:nvPicPr>
          <p:cNvPr id="31750" name="Picture 7" descr="dots-end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638" y="4110038"/>
            <a:ext cx="6840537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854074" y="217488"/>
            <a:ext cx="745807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数字签名概述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55650" y="1263650"/>
            <a:ext cx="7654925" cy="408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400" dirty="0"/>
              <a:t> </a:t>
            </a:r>
            <a:r>
              <a:rPr lang="zh-CN" altLang="en-US" sz="2400" dirty="0" smtClean="0"/>
              <a:t>     </a:t>
            </a:r>
            <a:r>
              <a:rPr lang="zh-CN" altLang="zh-CN" sz="2400" dirty="0" smtClean="0"/>
              <a:t>对</a:t>
            </a:r>
            <a:r>
              <a:rPr lang="zh-CN" altLang="zh-CN" sz="2400" dirty="0"/>
              <a:t>文件进行加密只解决了传送信息的保密问题，而</a:t>
            </a:r>
            <a:r>
              <a:rPr lang="zh-CN" altLang="zh-CN" sz="2400" dirty="0">
                <a:solidFill>
                  <a:srgbClr val="FF0000"/>
                </a:solidFill>
              </a:rPr>
              <a:t>防止他人对传输的文件进行破坏</a:t>
            </a:r>
            <a:r>
              <a:rPr lang="zh-CN" altLang="zh-CN" sz="2400" dirty="0"/>
              <a:t>以及</a:t>
            </a:r>
            <a:r>
              <a:rPr lang="zh-CN" altLang="zh-CN" sz="2400" dirty="0">
                <a:solidFill>
                  <a:srgbClr val="FF0000"/>
                </a:solidFill>
              </a:rPr>
              <a:t>如何确定发信人的身份</a:t>
            </a:r>
            <a:r>
              <a:rPr lang="zh-CN" altLang="zh-CN" sz="2400" dirty="0"/>
              <a:t>还需要采取其它的手段，这一手段就是数字签名。在信息安全保密系统中，数字签名技术有着特别重要的地位，信息安全服务中的</a:t>
            </a:r>
            <a:r>
              <a:rPr lang="zh-CN" altLang="zh-CN" sz="2400" dirty="0">
                <a:solidFill>
                  <a:srgbClr val="FF0000"/>
                </a:solidFill>
              </a:rPr>
              <a:t>源鉴别、完整性服务、不可否认服务</a:t>
            </a:r>
            <a:r>
              <a:rPr lang="zh-CN" altLang="zh-CN" sz="2400" dirty="0"/>
              <a:t>中，都要用到数字签名技术。</a:t>
            </a:r>
          </a:p>
          <a:p>
            <a:pPr algn="l">
              <a:lnSpc>
                <a:spcPct val="120000"/>
              </a:lnSpc>
            </a:pPr>
            <a:r>
              <a:rPr lang="en-US" altLang="zh-CN" sz="2400" dirty="0"/>
              <a:t>      </a:t>
            </a:r>
            <a:r>
              <a:rPr lang="zh-CN" altLang="zh-CN" sz="2400" dirty="0"/>
              <a:t>数字签名主要利用公钥密码技术。数字签名经过长时间的研究，已经有了自己的研究体系，形成了自己的理论框架。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895350" y="198438"/>
            <a:ext cx="75152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数字签名的概念和特点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25463" y="1143000"/>
            <a:ext cx="808355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400" dirty="0"/>
              <a:t>      </a:t>
            </a:r>
            <a:r>
              <a:rPr lang="zh-CN" altLang="zh-CN" sz="2400" dirty="0"/>
              <a:t>数字签名就可用来防止电子信息因易</a:t>
            </a:r>
            <a:r>
              <a:rPr lang="zh-CN" altLang="zh-CN" sz="2400" dirty="0">
                <a:solidFill>
                  <a:srgbClr val="FF0000"/>
                </a:solidFill>
              </a:rPr>
              <a:t>被修改</a:t>
            </a:r>
            <a:r>
              <a:rPr lang="zh-CN" altLang="zh-CN" sz="2400" dirty="0"/>
              <a:t>而</a:t>
            </a:r>
            <a:r>
              <a:rPr lang="zh-CN" altLang="zh-CN" sz="2400" dirty="0">
                <a:solidFill>
                  <a:srgbClr val="FF0000"/>
                </a:solidFill>
              </a:rPr>
              <a:t>被伪造</a:t>
            </a:r>
            <a:r>
              <a:rPr lang="zh-CN" altLang="zh-CN" sz="2400" dirty="0"/>
              <a:t>，或冒用别人名义发送信息，或发出（收到）信件后又加以</a:t>
            </a:r>
            <a:r>
              <a:rPr lang="zh-CN" altLang="zh-CN" sz="2400" dirty="0">
                <a:solidFill>
                  <a:srgbClr val="FF0000"/>
                </a:solidFill>
              </a:rPr>
              <a:t>否认</a:t>
            </a:r>
            <a:r>
              <a:rPr lang="zh-CN" altLang="zh-CN" sz="2400" dirty="0"/>
              <a:t>等情况发生。数字签名又不同于手写签名：数字签名</a:t>
            </a:r>
            <a:r>
              <a:rPr lang="zh-CN" altLang="zh-CN" sz="2400" dirty="0">
                <a:solidFill>
                  <a:srgbClr val="FF0000"/>
                </a:solidFill>
              </a:rPr>
              <a:t>随文本的变化而变化</a:t>
            </a:r>
            <a:r>
              <a:rPr lang="zh-CN" altLang="zh-CN" sz="2400" dirty="0"/>
              <a:t>，而手写签字反映某个人个性特征，是不变的；</a:t>
            </a:r>
            <a:r>
              <a:rPr lang="zh-CN" altLang="zh-CN" sz="2400" b="1" dirty="0"/>
              <a:t>数字签名与文本信息是不可分割的</a:t>
            </a:r>
            <a:r>
              <a:rPr lang="zh-CN" altLang="zh-CN" sz="2400" dirty="0"/>
              <a:t>，而用手写签字是附加在文本之后的，与文本信息是分离的。</a:t>
            </a:r>
          </a:p>
          <a:p>
            <a:pPr algn="l">
              <a:lnSpc>
                <a:spcPct val="120000"/>
              </a:lnSpc>
            </a:pPr>
            <a:r>
              <a:rPr lang="zh-CN" altLang="en-US" sz="2400" dirty="0"/>
              <a:t>     </a:t>
            </a:r>
            <a:r>
              <a:rPr lang="zh-CN" altLang="zh-CN" sz="2400" dirty="0"/>
              <a:t>完善的数字签名应具备</a:t>
            </a:r>
            <a:r>
              <a:rPr lang="zh-CN" altLang="zh-CN" sz="2400" dirty="0">
                <a:solidFill>
                  <a:srgbClr val="FF0000"/>
                </a:solidFill>
              </a:rPr>
              <a:t>签字方不能抵赖、他人不能伪造、在公证人面前能够验证真伪</a:t>
            </a:r>
            <a:r>
              <a:rPr lang="zh-CN" altLang="zh-CN" sz="2400" dirty="0"/>
              <a:t>的能力。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730250" y="161925"/>
            <a:ext cx="7210425" cy="1785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dirty="0">
                <a:latin typeface="黑体" pitchFamily="49" charset="-122"/>
              </a:rPr>
              <a:t>数字签名的概念和特点</a:t>
            </a: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400" dirty="0">
              <a:latin typeface="黑体" pitchFamily="49" charset="-122"/>
            </a:endParaRPr>
          </a:p>
          <a:p>
            <a:pPr algn="l">
              <a:lnSpc>
                <a:spcPts val="3600"/>
              </a:lnSpc>
              <a:spcAft>
                <a:spcPts val="1200"/>
              </a:spcAft>
            </a:pPr>
            <a:endParaRPr lang="zh-CN" altLang="en-US" sz="4000" dirty="0"/>
          </a:p>
        </p:txBody>
      </p:sp>
      <p:sp>
        <p:nvSpPr>
          <p:cNvPr id="8195" name="TextBox 6"/>
          <p:cNvSpPr txBox="1">
            <a:spLocks noChangeArrowheads="1"/>
          </p:cNvSpPr>
          <p:nvPr/>
        </p:nvSpPr>
        <p:spPr bwMode="auto">
          <a:xfrm>
            <a:off x="431800" y="944563"/>
            <a:ext cx="8108950" cy="4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3200" dirty="0"/>
              <a:t>    </a:t>
            </a:r>
            <a:r>
              <a:rPr lang="zh-CN" altLang="en-US" sz="2800" b="1" dirty="0"/>
              <a:t>数字签名的功能</a:t>
            </a:r>
            <a:r>
              <a:rPr lang="zh-CN" altLang="en-US" sz="3200" dirty="0"/>
              <a:t>：</a:t>
            </a:r>
            <a:r>
              <a:rPr lang="zh-CN" altLang="zh-CN" sz="2400" dirty="0"/>
              <a:t>数字签名机制提供了一种鉴别方法，可解决信息管理中的如下问题：</a:t>
            </a:r>
          </a:p>
          <a:p>
            <a:pPr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400" b="1" dirty="0"/>
              <a:t>身份认证</a:t>
            </a:r>
            <a:r>
              <a:rPr lang="zh-CN" altLang="zh-CN" sz="2400" dirty="0"/>
              <a:t>。收方通过发方的电子签名能够确认发方的确切身份，但无法伪造。</a:t>
            </a:r>
            <a:endParaRPr lang="en-US" altLang="zh-CN" sz="2400" dirty="0"/>
          </a:p>
          <a:p>
            <a:pPr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400" b="1" dirty="0" smtClean="0"/>
              <a:t>保密</a:t>
            </a:r>
            <a:r>
              <a:rPr lang="zh-CN" altLang="en-US" sz="2400" b="1" dirty="0" smtClean="0"/>
              <a:t>（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说明</a:t>
            </a:r>
            <a:r>
              <a:rPr lang="zh-CN" altLang="en-US" sz="2400" b="1" dirty="0" smtClean="0"/>
              <a:t>）</a:t>
            </a:r>
            <a:r>
              <a:rPr lang="zh-CN" altLang="zh-CN" sz="2400" dirty="0" smtClean="0"/>
              <a:t>。</a:t>
            </a:r>
            <a:r>
              <a:rPr lang="zh-CN" altLang="en-US" sz="2400" dirty="0" smtClean="0"/>
              <a:t> </a:t>
            </a:r>
            <a:r>
              <a:rPr lang="zh-CN" altLang="zh-CN" sz="2400" dirty="0"/>
              <a:t>双方的通信内容高度保密，第三方无从知晓。</a:t>
            </a:r>
            <a:endParaRPr lang="en-US" altLang="zh-CN" sz="2400" dirty="0"/>
          </a:p>
          <a:p>
            <a:pPr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400" b="1" dirty="0"/>
              <a:t>完整性</a:t>
            </a:r>
            <a:r>
              <a:rPr lang="zh-CN" altLang="zh-CN" sz="2400" dirty="0"/>
              <a:t>。通信的内容无法被篡改。</a:t>
            </a:r>
            <a:endParaRPr lang="en-US" altLang="zh-CN" sz="2400" dirty="0"/>
          </a:p>
          <a:p>
            <a:pPr algn="l">
              <a:lnSpc>
                <a:spcPct val="1200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400" b="1" dirty="0"/>
              <a:t>不可抵赖</a:t>
            </a:r>
            <a:r>
              <a:rPr lang="zh-CN" altLang="zh-CN" sz="2400" dirty="0"/>
              <a:t>。发方一旦将电子签字的信息发出，就不能再否认。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882650" y="100506"/>
            <a:ext cx="72104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数字签名的使用模式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77850" y="960438"/>
            <a:ext cx="8112125" cy="4453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4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400" b="1" dirty="0" smtClean="0"/>
              <a:t>智慧</a:t>
            </a:r>
            <a:r>
              <a:rPr lang="zh-CN" altLang="zh-CN" sz="2400" b="1" dirty="0"/>
              <a:t>卡式</a:t>
            </a:r>
            <a:r>
              <a:rPr lang="zh-CN" altLang="zh-CN" sz="2400" dirty="0"/>
              <a:t>。</a:t>
            </a:r>
            <a:r>
              <a:rPr lang="zh-CN" altLang="en-US" sz="2400" dirty="0"/>
              <a:t> </a:t>
            </a:r>
            <a:r>
              <a:rPr lang="zh-CN" altLang="zh-CN" sz="2400" dirty="0"/>
              <a:t>使用者拥有一个像信用卡一样的磁卡，储存有自己的数字信息。使用时只需在计算机扫描器上扫描，然后输入自己设定的密码即可。</a:t>
            </a:r>
            <a:endParaRPr lang="en-US" altLang="zh-CN" sz="2400" dirty="0"/>
          </a:p>
          <a:p>
            <a:pPr algn="l">
              <a:lnSpc>
                <a:spcPts val="34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400" b="1" dirty="0" smtClean="0"/>
              <a:t>密码</a:t>
            </a:r>
            <a:r>
              <a:rPr lang="zh-CN" altLang="zh-CN" sz="2400" b="1" dirty="0"/>
              <a:t>式</a:t>
            </a:r>
            <a:r>
              <a:rPr lang="zh-CN" altLang="zh-CN" sz="2400" dirty="0"/>
              <a:t>。</a:t>
            </a:r>
            <a:r>
              <a:rPr lang="zh-CN" altLang="en-US" sz="2400" dirty="0"/>
              <a:t>  </a:t>
            </a:r>
            <a:r>
              <a:rPr lang="zh-CN" altLang="zh-CN" sz="2400" dirty="0"/>
              <a:t>它是由使用者设定一个密码，通过特定的硬件，利用电子笔在电子板上签名后将信息存入计算机。电子板不仅记录下签名的形状，而且对使用者签名时使用的力度、写字的速度都有记载，以防他人盗用签名。</a:t>
            </a:r>
            <a:endParaRPr lang="en-US" altLang="zh-CN" sz="2400" dirty="0"/>
          </a:p>
          <a:p>
            <a:pPr algn="l">
              <a:lnSpc>
                <a:spcPts val="3400"/>
              </a:lnSpc>
              <a:buClr>
                <a:schemeClr val="accent1"/>
              </a:buClr>
              <a:buFont typeface="Wingdings" pitchFamily="2" charset="2"/>
              <a:buChar char="u"/>
            </a:pPr>
            <a:r>
              <a:rPr lang="zh-CN" altLang="zh-CN" sz="2400" b="1" dirty="0" smtClean="0"/>
              <a:t>生物测定</a:t>
            </a:r>
            <a:r>
              <a:rPr lang="zh-CN" altLang="zh-CN" sz="2400" b="1" dirty="0"/>
              <a:t>式</a:t>
            </a:r>
            <a:r>
              <a:rPr lang="zh-CN" altLang="zh-CN" sz="2400" dirty="0"/>
              <a:t>。</a:t>
            </a:r>
            <a:r>
              <a:rPr lang="zh-CN" altLang="en-US" sz="2400" dirty="0"/>
              <a:t> </a:t>
            </a:r>
            <a:r>
              <a:rPr lang="zh-CN" altLang="zh-CN" sz="2400" dirty="0"/>
              <a:t>它是以使用者的身体特征为基础，通过特定的设备对使用者的指纹、面部、视网膜或眼球进行数字识别，从而确定对象是否与原使用者相同。</a:t>
            </a: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892175" y="198438"/>
            <a:ext cx="7210425" cy="55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rebuchet MS" pitchFamily="34" charset="0"/>
                <a:ea typeface="黑体" pitchFamily="49" charset="-122"/>
              </a:defRPr>
            </a:lvl9pPr>
          </a:lstStyle>
          <a:p>
            <a:pPr algn="l">
              <a:lnSpc>
                <a:spcPts val="3600"/>
              </a:lnSpc>
              <a:spcAft>
                <a:spcPts val="1200"/>
              </a:spcAft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数字签名的使用原理</a:t>
            </a:r>
          </a:p>
        </p:txBody>
      </p:sp>
      <p:pic>
        <p:nvPicPr>
          <p:cNvPr id="11268" name="Picture 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893763"/>
            <a:ext cx="758507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LU_template_innovation_yellow3">
  <a:themeElements>
    <a:clrScheme name="1_ALU_template_innovation_yellow3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CC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FFE2AA"/>
      </a:accent5>
      <a:accent6>
        <a:srgbClr val="8AB900"/>
      </a:accent6>
      <a:hlink>
        <a:srgbClr val="0000FF"/>
      </a:hlink>
      <a:folHlink>
        <a:srgbClr val="CC0033"/>
      </a:folHlink>
    </a:clrScheme>
    <a:fontScheme name="1_ALU_template_innovation_yellow3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0" tIns="0" rIns="0" bIns="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GB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</a:defRPr>
        </a:defPPr>
      </a:lstStyle>
    </a:lnDef>
  </a:objectDefaults>
  <a:extraClrSchemeLst>
    <a:extraClrScheme>
      <a:clrScheme name="1_ALU_template_innovation_yellow3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00FF"/>
        </a:hlink>
        <a:folHlink>
          <a:srgbClr val="CC00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3568</Words>
  <Application>Microsoft Office PowerPoint</Application>
  <PresentationFormat>全屏显示(4:3)</PresentationFormat>
  <Paragraphs>240</Paragraphs>
  <Slides>40</Slides>
  <Notes>6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1_ALU_template_innovation_yellow3</vt:lpstr>
      <vt:lpstr>Bitmap Image</vt:lpstr>
      <vt:lpstr>公式</vt:lpstr>
      <vt:lpstr>  第二章  密码基础（3）    王亮亮 llwang@shiep.edu.cn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单纯的数字签名</vt:lpstr>
      <vt:lpstr>常规数字签名方案-RSA签名方案</vt:lpstr>
      <vt:lpstr>PowerPoint 演示文稿</vt:lpstr>
      <vt:lpstr>PowerPoint 演示文稿</vt:lpstr>
      <vt:lpstr>One-way Hash function</vt:lpstr>
      <vt:lpstr>PowerPoint 演示文稿</vt:lpstr>
      <vt:lpstr>PowerPoint 演示文稿</vt:lpstr>
      <vt:lpstr>hash函数通用模型</vt:lpstr>
      <vt:lpstr>hash函数模型图</vt:lpstr>
      <vt:lpstr>PowerPoint 演示文稿</vt:lpstr>
      <vt:lpstr>PowerPoint 演示文稿</vt:lpstr>
      <vt:lpstr> </vt:lpstr>
      <vt:lpstr>SHA-1系统结构</vt:lpstr>
      <vt:lpstr>压缩函数</vt:lpstr>
      <vt:lpstr>压缩函数</vt:lpstr>
      <vt:lpstr>PowerPoint 演示文稿</vt:lpstr>
      <vt:lpstr>轮函数（压缩函数）之逻辑函数fi</vt:lpstr>
      <vt:lpstr>轮函数（压缩函数）之压缩字wi</vt:lpstr>
      <vt:lpstr>轮函数（压缩函数）之加法常量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课下实验</vt:lpstr>
      <vt:lpstr>PowerPoint 演示文稿</vt:lpstr>
    </vt:vector>
  </TitlesOfParts>
  <Company>Alcatel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Second Line of Title Subheadings (if needed)</dc:title>
  <dc:creator>richar18</dc:creator>
  <cp:lastModifiedBy>llwang@shiep.edu.cn</cp:lastModifiedBy>
  <cp:revision>241</cp:revision>
  <cp:lastPrinted>2002-04-19T19:23:00Z</cp:lastPrinted>
  <dcterms:created xsi:type="dcterms:W3CDTF">2007-08-21T18:59:00Z</dcterms:created>
  <dcterms:modified xsi:type="dcterms:W3CDTF">2020-04-13T11:18:57Z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2052-10.1.0.5745</vt:lpwstr>
  </property>
</Properties>
</file>