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2"/>
  </p:notesMasterIdLst>
  <p:handoutMasterIdLst>
    <p:handoutMasterId r:id="rId53"/>
  </p:handoutMasterIdLst>
  <p:sldIdLst>
    <p:sldId id="944" r:id="rId2"/>
    <p:sldId id="2837" r:id="rId3"/>
    <p:sldId id="946" r:id="rId4"/>
    <p:sldId id="803" r:id="rId5"/>
    <p:sldId id="945" r:id="rId6"/>
    <p:sldId id="906" r:id="rId7"/>
    <p:sldId id="907" r:id="rId8"/>
    <p:sldId id="905" r:id="rId9"/>
    <p:sldId id="943" r:id="rId10"/>
    <p:sldId id="959" r:id="rId11"/>
    <p:sldId id="880" r:id="rId12"/>
    <p:sldId id="881" r:id="rId13"/>
    <p:sldId id="950" r:id="rId14"/>
    <p:sldId id="949" r:id="rId15"/>
    <p:sldId id="882" r:id="rId16"/>
    <p:sldId id="883" r:id="rId17"/>
    <p:sldId id="884" r:id="rId18"/>
    <p:sldId id="953" r:id="rId19"/>
    <p:sldId id="885" r:id="rId20"/>
    <p:sldId id="955" r:id="rId21"/>
    <p:sldId id="942" r:id="rId22"/>
    <p:sldId id="888" r:id="rId23"/>
    <p:sldId id="886" r:id="rId24"/>
    <p:sldId id="941" r:id="rId25"/>
    <p:sldId id="947" r:id="rId26"/>
    <p:sldId id="948" r:id="rId27"/>
    <p:sldId id="889" r:id="rId28"/>
    <p:sldId id="890" r:id="rId29"/>
    <p:sldId id="891" r:id="rId30"/>
    <p:sldId id="892" r:id="rId31"/>
    <p:sldId id="958" r:id="rId32"/>
    <p:sldId id="893" r:id="rId33"/>
    <p:sldId id="894" r:id="rId34"/>
    <p:sldId id="895" r:id="rId35"/>
    <p:sldId id="896" r:id="rId36"/>
    <p:sldId id="957" r:id="rId37"/>
    <p:sldId id="897" r:id="rId38"/>
    <p:sldId id="850" r:id="rId39"/>
    <p:sldId id="870" r:id="rId40"/>
    <p:sldId id="872" r:id="rId41"/>
    <p:sldId id="873" r:id="rId42"/>
    <p:sldId id="875" r:id="rId43"/>
    <p:sldId id="876" r:id="rId44"/>
    <p:sldId id="874" r:id="rId45"/>
    <p:sldId id="901" r:id="rId46"/>
    <p:sldId id="898" r:id="rId47"/>
    <p:sldId id="899" r:id="rId48"/>
    <p:sldId id="900" r:id="rId49"/>
    <p:sldId id="903" r:id="rId50"/>
    <p:sldId id="829" r:id="rId51"/>
  </p:sldIdLst>
  <p:sldSz cx="9144000" cy="6858000" type="screen4x3"/>
  <p:notesSz cx="7099300" cy="10234613"/>
  <p:defaultTextStyle>
    <a:defPPr>
      <a:defRPr lang="en-GB"/>
    </a:defPPr>
    <a:lvl1pPr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1pPr>
    <a:lvl2pPr marL="4572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2pPr>
    <a:lvl3pPr marL="9144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3pPr>
    <a:lvl4pPr marL="13716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4pPr>
    <a:lvl5pPr marL="18288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5pPr>
    <a:lvl6pPr marL="2286000" algn="l" defTabSz="914400" rtl="0" eaLnBrk="1" latinLnBrk="0" hangingPunct="1">
      <a:defRPr sz="1600" kern="1200">
        <a:solidFill>
          <a:schemeClr val="tx1"/>
        </a:solidFill>
        <a:latin typeface="黑体" pitchFamily="49" charset="-122"/>
        <a:ea typeface="黑体" pitchFamily="49" charset="-122"/>
        <a:cs typeface="+mn-cs"/>
      </a:defRPr>
    </a:lvl6pPr>
    <a:lvl7pPr marL="2743200" algn="l" defTabSz="914400" rtl="0" eaLnBrk="1" latinLnBrk="0" hangingPunct="1">
      <a:defRPr sz="1600" kern="1200">
        <a:solidFill>
          <a:schemeClr val="tx1"/>
        </a:solidFill>
        <a:latin typeface="黑体" pitchFamily="49" charset="-122"/>
        <a:ea typeface="黑体" pitchFamily="49" charset="-122"/>
        <a:cs typeface="+mn-cs"/>
      </a:defRPr>
    </a:lvl7pPr>
    <a:lvl8pPr marL="3200400" algn="l" defTabSz="914400" rtl="0" eaLnBrk="1" latinLnBrk="0" hangingPunct="1">
      <a:defRPr sz="1600" kern="1200">
        <a:solidFill>
          <a:schemeClr val="tx1"/>
        </a:solidFill>
        <a:latin typeface="黑体" pitchFamily="49" charset="-122"/>
        <a:ea typeface="黑体" pitchFamily="49" charset="-122"/>
        <a:cs typeface="+mn-cs"/>
      </a:defRPr>
    </a:lvl8pPr>
    <a:lvl9pPr marL="3657600" algn="l" defTabSz="914400" rtl="0" eaLnBrk="1" latinLnBrk="0" hangingPunct="1">
      <a:defRPr sz="1600"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52">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495" autoAdjust="0"/>
    <p:restoredTop sz="94659" autoAdjust="0"/>
  </p:normalViewPr>
  <p:slideViewPr>
    <p:cSldViewPr snapToGrid="0">
      <p:cViewPr varScale="1">
        <p:scale>
          <a:sx n="79" d="100"/>
          <a:sy n="79" d="100"/>
        </p:scale>
        <p:origin x="984" y="91"/>
      </p:cViewPr>
      <p:guideLst>
        <p:guide orient="horz" pos="2152"/>
        <p:guide pos="2884"/>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t" anchorCtr="0" compatLnSpc="1"/>
          <a:lstStyle>
            <a:lvl1pPr algn="l" defTabSz="947420" eaLnBrk="0" hangingPunct="0">
              <a:buFontTx/>
              <a:buNone/>
              <a:defRPr sz="1200" smtClean="0">
                <a:latin typeface="Trebuchet MS" pitchFamily="34" charset="0"/>
              </a:defRPr>
            </a:lvl1pPr>
          </a:lstStyle>
          <a:p>
            <a:pPr>
              <a:defRPr/>
            </a:pPr>
            <a:endParaRPr lang="zh-CN" altLang="en-US"/>
          </a:p>
        </p:txBody>
      </p:sp>
      <p:sp>
        <p:nvSpPr>
          <p:cNvPr id="48131" name="Rectangle 3"/>
          <p:cNvSpPr>
            <a:spLocks noGrp="1" noChangeArrowheads="1"/>
          </p:cNvSpPr>
          <p:nvPr>
            <p:ph type="dt" sz="quarter" idx="1"/>
          </p:nvPr>
        </p:nvSpPr>
        <p:spPr bwMode="auto">
          <a:xfrm>
            <a:off x="4021138"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t" anchorCtr="0" compatLnSpc="1"/>
          <a:lstStyle>
            <a:lvl1pPr algn="r" defTabSz="947420" eaLnBrk="0" hangingPunct="0">
              <a:buFontTx/>
              <a:buNone/>
              <a:defRPr sz="1200" smtClean="0">
                <a:latin typeface="Trebuchet MS" pitchFamily="34" charset="0"/>
              </a:defRPr>
            </a:lvl1pPr>
          </a:lstStyle>
          <a:p>
            <a:pPr>
              <a:defRPr/>
            </a:pPr>
            <a:endParaRPr lang="en-US" altLang="zh-CN"/>
          </a:p>
        </p:txBody>
      </p:sp>
      <p:sp>
        <p:nvSpPr>
          <p:cNvPr id="48132" name="Rectangle 4"/>
          <p:cNvSpPr>
            <a:spLocks noGrp="1" noChangeArrowheads="1"/>
          </p:cNvSpPr>
          <p:nvPr>
            <p:ph type="ftr" sz="quarter" idx="2"/>
          </p:nvPr>
        </p:nvSpPr>
        <p:spPr bwMode="auto">
          <a:xfrm>
            <a:off x="0" y="9720263"/>
            <a:ext cx="3076575"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b" anchorCtr="0" compatLnSpc="1"/>
          <a:lstStyle>
            <a:lvl1pPr algn="l" defTabSz="947420" eaLnBrk="0" hangingPunct="0">
              <a:buFontTx/>
              <a:buNone/>
              <a:defRPr sz="1200" smtClean="0">
                <a:latin typeface="Trebuchet MS" pitchFamily="34" charset="0"/>
              </a:defRPr>
            </a:lvl1pPr>
          </a:lstStyle>
          <a:p>
            <a:pPr>
              <a:defRPr/>
            </a:pPr>
            <a:endParaRPr lang="en-US" altLang="zh-CN"/>
          </a:p>
        </p:txBody>
      </p:sp>
      <p:sp>
        <p:nvSpPr>
          <p:cNvPr id="48133" name="Rectangle 5"/>
          <p:cNvSpPr>
            <a:spLocks noGrp="1" noChangeArrowheads="1"/>
          </p:cNvSpPr>
          <p:nvPr>
            <p:ph type="sldNum" sz="quarter" idx="3"/>
          </p:nvPr>
        </p:nvSpPr>
        <p:spPr bwMode="auto">
          <a:xfrm>
            <a:off x="4021138" y="9720263"/>
            <a:ext cx="3076575"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b" anchorCtr="0" compatLnSpc="1">
            <a:prstTxWarp prst="textNoShape">
              <a:avLst/>
            </a:prstTxWarp>
          </a:bodyPr>
          <a:lstStyle>
            <a:lvl1pPr algn="r" defTabSz="947738">
              <a:defRPr sz="1200">
                <a:latin typeface="Trebuchet MS" pitchFamily="34" charset="0"/>
              </a:defRPr>
            </a:lvl1pPr>
          </a:lstStyle>
          <a:p>
            <a:fld id="{0367C932-F558-4155-90EF-D8CDF202C6F7}" type="slidenum">
              <a:rPr lang="zh-CN" altLang="en-US"/>
              <a:pPr/>
              <a:t>‹#›</a:t>
            </a:fld>
            <a:endParaRPr lang="zh-CN" altLang="en-US"/>
          </a:p>
        </p:txBody>
      </p:sp>
    </p:spTree>
    <p:extLst>
      <p:ext uri="{BB962C8B-B14F-4D97-AF65-F5344CB8AC3E}">
        <p14:creationId xmlns:p14="http://schemas.microsoft.com/office/powerpoint/2010/main" val="749805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defTabSz="947738"/>
            <a:endParaRPr lang="zh-CN" altLang="en-US" sz="1700">
              <a:latin typeface="Trebuchet MS" pitchFamily="34" charset="0"/>
              <a:ea typeface="宋体" pitchFamily="2" charset="-122"/>
            </a:endParaRPr>
          </a:p>
        </p:txBody>
      </p:sp>
      <p:sp>
        <p:nvSpPr>
          <p:cNvPr id="4099" name="Rectangle 3"/>
          <p:cNvSpPr>
            <a:spLocks noGrp="1" noRot="1" noChangeAspect="1" noChangeArrowheads="1" noTextEdit="1"/>
          </p:cNvSpPr>
          <p:nvPr>
            <p:ph type="sldImg" idx="4294967295"/>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39" tIns="46871" rIns="93739" bIns="46871" numCol="1" anchor="ctr" anchorCtr="0" compatLnSpc="1"/>
          <a:lstStyle/>
          <a:p>
            <a:pPr lvl="0"/>
            <a:r>
              <a:rPr lang="en-GB" altLang="zh-CN" noProof="0"/>
              <a:t>                                </a:t>
            </a:r>
          </a:p>
          <a:p>
            <a:pPr lvl="1"/>
            <a:r>
              <a:rPr lang="en-GB" altLang="zh-CN" noProof="0"/>
              <a:t>            </a:t>
            </a:r>
          </a:p>
          <a:p>
            <a:pPr lvl="2"/>
            <a:r>
              <a:rPr lang="en-GB" altLang="zh-CN" noProof="0"/>
              <a:t>           </a:t>
            </a:r>
          </a:p>
          <a:p>
            <a:pPr lvl="3"/>
            <a:r>
              <a:rPr lang="en-GB" altLang="zh-CN" noProof="0"/>
              <a:t>            </a:t>
            </a:r>
          </a:p>
          <a:p>
            <a:pPr lvl="4"/>
            <a:r>
              <a:rPr lang="en-GB" altLang="zh-CN" noProof="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51" tIns="48577" rIns="97151" bIns="48577" numCol="1" anchor="b" anchorCtr="0" compatLnSpc="1">
            <a:prstTxWarp prst="textNoShape">
              <a:avLst/>
            </a:prstTxWarp>
          </a:bodyPr>
          <a:lstStyle>
            <a:lvl1pPr algn="r" defTabSz="963613">
              <a:defRPr sz="1000">
                <a:latin typeface="FuturaA Bk BT" pitchFamily="34" charset="0"/>
                <a:ea typeface="宋体" pitchFamily="2" charset="-122"/>
              </a:defRPr>
            </a:lvl1pPr>
          </a:lstStyle>
          <a:p>
            <a:fld id="{3979CA20-F1BA-4141-B494-0B989643F402}" type="slidenum">
              <a:rPr lang="en-US" altLang="zh-CN"/>
              <a:pPr/>
              <a:t>‹#›</a:t>
            </a:fld>
            <a:endParaRPr lang="en-US" altLang="zh-CN"/>
          </a:p>
        </p:txBody>
      </p:sp>
    </p:spTree>
    <p:extLst>
      <p:ext uri="{BB962C8B-B14F-4D97-AF65-F5344CB8AC3E}">
        <p14:creationId xmlns:p14="http://schemas.microsoft.com/office/powerpoint/2010/main" val="924115753"/>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黑体" pitchFamily="49" charset="-122"/>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52AF23-0965-4908-817E-5364D2819BDC}"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p:sp>
      <p:sp>
        <p:nvSpPr>
          <p:cNvPr id="41987" name="Rectangle 3"/>
          <p:cNvSpPr>
            <a:spLocks noGrp="1" noChangeArrowheads="1"/>
          </p:cNvSpPr>
          <p:nvPr>
            <p:ph type="body" idx="4294967295"/>
          </p:nvPr>
        </p:nvSpPr>
        <p:spPr/>
        <p:txBody>
          <a:bodyPr lIns="97151" tIns="48577" rIns="97151" bIns="48577">
            <a:prstTxWarp prst="textNoShape">
              <a:avLst/>
            </a:prstTxWarp>
          </a:bodyPr>
          <a:lstStyle/>
          <a:p>
            <a:r>
              <a:rPr lang="en-GB" altLang="zh-CN" b="1">
                <a:ea typeface="宋体" pitchFamily="2" charset="-122"/>
              </a:rPr>
              <a:t>Testimonial and Endorsement Information	</a:t>
            </a:r>
          </a:p>
          <a:p>
            <a:endParaRPr lang="en-GB" altLang="zh-CN">
              <a:ea typeface="宋体" pitchFamily="2" charset="-122"/>
            </a:endParaRPr>
          </a:p>
          <a:p>
            <a:pPr>
              <a:buFont typeface="Monotype Sorts" charset="2"/>
              <a:buChar char="•"/>
            </a:pPr>
            <a:r>
              <a:rPr lang="en-GB" altLang="zh-CN">
                <a:ea typeface="宋体" pitchFamily="2" charset="-122"/>
              </a:rPr>
              <a:t>See instructions in body of slide</a:t>
            </a:r>
          </a:p>
          <a:p>
            <a:pPr>
              <a:buFont typeface="Monotype Sorts" charset="2"/>
              <a:buChar char="•"/>
            </a:pPr>
            <a:r>
              <a:rPr lang="en-GB" altLang="zh-CN">
                <a:ea typeface="宋体" pitchFamily="2" charset="-122"/>
              </a:rPr>
              <a:t>When a slide has more than one endorsement reduce font size with all having the same size</a:t>
            </a:r>
          </a:p>
          <a:p>
            <a:pPr>
              <a:buFont typeface="Monotype Sorts" charset="2"/>
              <a:buChar char="•"/>
            </a:pPr>
            <a:r>
              <a:rPr lang="en-GB" altLang="zh-CN">
                <a:ea typeface="宋体" pitchFamily="2" charset="-122"/>
              </a:rPr>
              <a:t>Individual testimonials will have own blue highlight box</a:t>
            </a:r>
          </a:p>
          <a:p>
            <a:endParaRPr lang="zh-CN" altLang="zh-CN">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zh-CN" altLang="en-US">
              <a:latin typeface="Trebuchet MS" pitchFamily="34" charset="0"/>
            </a:endParaRPr>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endParaRPr lang="zh-CN" altLang="en-US">
              <a:latin typeface="Trebuchet MS" pitchFamily="34" charset="0"/>
            </a:endParaRPr>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hasCustomPrompt="1"/>
          </p:nvPr>
        </p:nvSpPr>
        <p:spPr>
          <a:xfrm>
            <a:off x="433388" y="4935538"/>
            <a:ext cx="6238875" cy="825500"/>
          </a:xfrm>
        </p:spPr>
        <p:txBody>
          <a:bodyPr wrap="none"/>
          <a:lstStyle>
            <a:lvl1pPr>
              <a:buFont typeface="Futura Md BT" pitchFamily="34" charset="0"/>
              <a:buNone/>
              <a:defRPr sz="1400"/>
            </a:lvl1pPr>
          </a:lstStyle>
          <a:p>
            <a:pPr lvl="0"/>
            <a:r>
              <a:rPr lang="zh-CN" altLang="en-GB" noProof="0"/>
              <a:t>点击编辑母板副标题版式</a:t>
            </a:r>
          </a:p>
        </p:txBody>
      </p:sp>
      <p:sp>
        <p:nvSpPr>
          <p:cNvPr id="21511" name="Rectangle 7"/>
          <p:cNvSpPr>
            <a:spLocks noGrp="1" noChangeArrowheads="1"/>
          </p:cNvSpPr>
          <p:nvPr>
            <p:ph type="ctrTitle" hasCustomPrompt="1"/>
          </p:nvPr>
        </p:nvSpPr>
        <p:spPr>
          <a:xfrm>
            <a:off x="422275" y="2463800"/>
            <a:ext cx="6257925" cy="1470025"/>
          </a:xfrm>
        </p:spPr>
        <p:txBody>
          <a:bodyPr anchor="t"/>
          <a:lstStyle>
            <a:lvl1pPr>
              <a:lnSpc>
                <a:spcPts val="3800"/>
              </a:lnSpc>
              <a:spcAft>
                <a:spcPts val="1200"/>
              </a:spcAft>
              <a:defRPr sz="3200">
                <a:solidFill>
                  <a:schemeClr val="bg1"/>
                </a:solidFill>
              </a:defRPr>
            </a:lvl1pPr>
          </a:lstStyle>
          <a:p>
            <a:pPr lvl="0"/>
            <a:r>
              <a:rPr lang="zh-CN" altLang="en-GB" noProof="0"/>
              <a:t>点击编辑母版版式</a:t>
            </a:r>
          </a:p>
        </p:txBody>
      </p:sp>
    </p:spTree>
    <p:extLst>
      <p:ext uri="{BB962C8B-B14F-4D97-AF65-F5344CB8AC3E}">
        <p14:creationId xmlns:p14="http://schemas.microsoft.com/office/powerpoint/2010/main" val="2551350939"/>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981253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2485618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82600" y="1181100"/>
            <a:ext cx="4029075"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3966186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幻灯片">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1052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15907613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08713172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350326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66457715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2244854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90329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6725863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48185499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eaLnBrk="0" hangingPunct="0"/>
            <a:endParaRPr lang="zh-CN" altLang="en-US">
              <a:latin typeface="Trebuchet MS" pitchFamily="34" charset="0"/>
            </a:endParaRPr>
          </a:p>
        </p:txBody>
      </p:sp>
      <p:sp>
        <p:nvSpPr>
          <p:cNvPr id="1027" name="Rectangle 3"/>
          <p:cNvSpPr>
            <a:spLocks noGrp="1" noChangeArrowheads="1"/>
          </p:cNvSpPr>
          <p:nvPr>
            <p:ph type="title" idx="4294967295"/>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rebuchet MS" pitchFamily="34" charset="0"/>
            </a:endParaRPr>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en-US">
              <a:latin typeface="Trebuchet MS" pitchFamily="34" charset="0"/>
            </a:endParaRPr>
          </a:p>
        </p:txBody>
      </p:sp>
      <p:sp>
        <p:nvSpPr>
          <p:cNvPr id="1030" name="Rectangle 6"/>
          <p:cNvSpPr>
            <a:spLocks noGrp="1" noChangeArrowheads="1"/>
          </p:cNvSpPr>
          <p:nvPr>
            <p:ph type="body" idx="4294967295"/>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GB"/>
              <a:t>点击编辑母版内容版式</a:t>
            </a:r>
          </a:p>
          <a:p>
            <a:pPr lvl="1"/>
            <a:r>
              <a:rPr lang="zh-CN" altLang="en-GB"/>
              <a:t>第二行</a:t>
            </a:r>
          </a:p>
          <a:p>
            <a:pPr lvl="2"/>
            <a:r>
              <a:rPr lang="zh-CN" altLang="en-GB"/>
              <a:t>第三行</a:t>
            </a:r>
          </a:p>
          <a:p>
            <a:pPr lvl="3"/>
            <a:r>
              <a:rPr lang="zh-CN" altLang="en-GB"/>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sp>
        <p:nvSpPr>
          <p:cNvPr id="1032" name="Rectangle 9"/>
          <p:cNvSpPr>
            <a:spLocks noChangeArrowheads="1"/>
          </p:cNvSpPr>
          <p:nvPr userDrawn="1"/>
        </p:nvSpPr>
        <p:spPr bwMode="auto">
          <a:xfrm>
            <a:off x="2616200" y="6477000"/>
            <a:ext cx="2876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lgn="ctr" eaLnBrk="0" hangingPunct="0">
              <a:spcBef>
                <a:spcPct val="50000"/>
              </a:spcBef>
            </a:pPr>
            <a:r>
              <a:rPr lang="zh-CN" altLang="en-GB" sz="2400" b="1"/>
              <a:t>第一章   绪论</a:t>
            </a:r>
            <a:endParaRPr lang="en-GB" altLang="zh-CN" sz="2400" b="1"/>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r:id="rId16" imgW="2104762" imgH="485586" progId="Paint.Picture">
                  <p:embed/>
                </p:oleObj>
              </mc:Choice>
              <mc:Fallback>
                <p:oleObj r:id="rId16" imgW="2104762" imgH="485586" progId="Paint.Picture">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0" r:id="rId1"/>
    <p:sldLayoutId id="2147483689" r:id="rId2"/>
    <p:sldLayoutId id="2147483688" r:id="rId3"/>
    <p:sldLayoutId id="2147483687" r:id="rId4"/>
    <p:sldLayoutId id="2147483686" r:id="rId5"/>
    <p:sldLayoutId id="2147483685" r:id="rId6"/>
    <p:sldLayoutId id="2147483684" r:id="rId7"/>
    <p:sldLayoutId id="2147483683" r:id="rId8"/>
    <p:sldLayoutId id="2147483682" r:id="rId9"/>
    <p:sldLayoutId id="2147483681" r:id="rId10"/>
    <p:sldLayoutId id="2147483680" r:id="rId11"/>
    <p:sldLayoutId id="2147483679" r:id="rId12"/>
    <p:sldLayoutId id="2147483691" r:id="rId13"/>
  </p:sldLayoutIdLst>
  <p:transition>
    <p:wipe dir="r"/>
  </p:transition>
  <p:txStyles>
    <p:titleStyle>
      <a:lvl1pPr algn="l" rtl="0" eaLnBrk="0" fontAlgn="base" hangingPunct="0">
        <a:lnSpc>
          <a:spcPts val="2600"/>
        </a:lnSpc>
        <a:spcBef>
          <a:spcPct val="0"/>
        </a:spcBef>
        <a:spcAft>
          <a:spcPct val="0"/>
        </a:spcAft>
        <a:defRPr sz="4400">
          <a:solidFill>
            <a:srgbClr val="323232"/>
          </a:solidFill>
          <a:latin typeface="+mj-lt"/>
          <a:ea typeface="+mj-ea"/>
          <a:cs typeface="+mj-cs"/>
        </a:defRPr>
      </a:lvl1pPr>
      <a:lvl2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2pPr>
      <a:lvl3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3pPr>
      <a:lvl4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4pPr>
      <a:lvl5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5pPr>
      <a:lvl6pPr marL="457200" algn="l" rtl="0" fontAlgn="base">
        <a:lnSpc>
          <a:spcPts val="2600"/>
        </a:lnSpc>
        <a:spcBef>
          <a:spcPct val="0"/>
        </a:spcBef>
        <a:spcAft>
          <a:spcPct val="0"/>
        </a:spcAft>
        <a:defRPr>
          <a:solidFill>
            <a:srgbClr val="323232"/>
          </a:solidFill>
          <a:latin typeface="黑体" pitchFamily="2" charset="-122"/>
          <a:ea typeface="黑体" pitchFamily="2" charset="-122"/>
        </a:defRPr>
      </a:lvl6pPr>
      <a:lvl7pPr marL="914400" algn="l" rtl="0" fontAlgn="base">
        <a:lnSpc>
          <a:spcPts val="2600"/>
        </a:lnSpc>
        <a:spcBef>
          <a:spcPct val="0"/>
        </a:spcBef>
        <a:spcAft>
          <a:spcPct val="0"/>
        </a:spcAft>
        <a:defRPr>
          <a:solidFill>
            <a:srgbClr val="323232"/>
          </a:solidFill>
          <a:latin typeface="黑体" pitchFamily="2" charset="-122"/>
          <a:ea typeface="黑体" pitchFamily="2" charset="-122"/>
        </a:defRPr>
      </a:lvl7pPr>
      <a:lvl8pPr marL="1371600" algn="l" rtl="0" fontAlgn="base">
        <a:lnSpc>
          <a:spcPts val="2600"/>
        </a:lnSpc>
        <a:spcBef>
          <a:spcPct val="0"/>
        </a:spcBef>
        <a:spcAft>
          <a:spcPct val="0"/>
        </a:spcAft>
        <a:defRPr>
          <a:solidFill>
            <a:srgbClr val="323232"/>
          </a:solidFill>
          <a:latin typeface="黑体" pitchFamily="2" charset="-122"/>
          <a:ea typeface="黑体" pitchFamily="2" charset="-122"/>
        </a:defRPr>
      </a:lvl8pPr>
      <a:lvl9pPr marL="1828800" algn="l" rtl="0" fontAlgn="base">
        <a:lnSpc>
          <a:spcPts val="2600"/>
        </a:lnSpc>
        <a:spcBef>
          <a:spcPct val="0"/>
        </a:spcBef>
        <a:spcAft>
          <a:spcPct val="0"/>
        </a:spcAft>
        <a:defRPr>
          <a:solidFill>
            <a:srgbClr val="323232"/>
          </a:solidFill>
          <a:latin typeface="黑体" pitchFamily="2" charset="-122"/>
          <a:ea typeface="黑体" pitchFamily="2" charset="-122"/>
        </a:defRPr>
      </a:lvl9pPr>
    </p:titleStyle>
    <p:bodyStyle>
      <a:lvl1pPr marL="342900" indent="-342900" algn="l" defTabSz="0"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sz="3200">
          <a:solidFill>
            <a:srgbClr val="323232"/>
          </a:solidFill>
          <a:latin typeface="+mn-lt"/>
          <a:ea typeface="+mn-ea"/>
          <a:cs typeface="+mn-cs"/>
        </a:defRPr>
      </a:lvl1pPr>
      <a:lvl2pPr marL="295275" indent="-222250" algn="l" defTabSz="0" rtl="0" eaLnBrk="0" fontAlgn="base" hangingPunct="0">
        <a:lnSpc>
          <a:spcPts val="2400"/>
        </a:lnSpc>
        <a:spcBef>
          <a:spcPct val="0"/>
        </a:spcBef>
        <a:spcAft>
          <a:spcPts val="1200"/>
        </a:spcAft>
        <a:buClr>
          <a:srgbClr val="969696"/>
        </a:buClr>
        <a:buFont typeface="Wingdings" pitchFamily="2" charset="2"/>
        <a:buChar char="§"/>
        <a:tabLst>
          <a:tab pos="3946525" algn="l"/>
        </a:tabLst>
        <a:defRPr sz="3200">
          <a:solidFill>
            <a:srgbClr val="323232"/>
          </a:solidFill>
          <a:latin typeface="+mn-lt"/>
          <a:ea typeface="+mn-ea"/>
          <a:cs typeface="Arial" pitchFamily="34" charset="0"/>
        </a:defRPr>
      </a:lvl2pPr>
      <a:lvl3pPr marL="514350" indent="-209550" algn="l" defTabSz="0"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defTabSz="0"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defTabSz="0"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8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10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82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4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bilibili.com/video/av21919076/&#65288;11"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ctrTitle"/>
          </p:nvPr>
        </p:nvSpPr>
        <p:spPr>
          <a:xfrm>
            <a:off x="879475" y="2463800"/>
            <a:ext cx="6257925" cy="1470025"/>
          </a:xfrm>
        </p:spPr>
        <p:txBody>
          <a:bodyPr/>
          <a:lstStyle/>
          <a:p>
            <a:r>
              <a:rPr lang="zh-CN" altLang="en-US" dirty="0"/>
              <a:t>         </a:t>
            </a:r>
            <a:r>
              <a:rPr lang="zh-CN" altLang="en-US" sz="4400" dirty="0">
                <a:solidFill>
                  <a:srgbClr val="C00000"/>
                </a:solidFill>
              </a:rPr>
              <a:t>信息安全技术</a:t>
            </a:r>
            <a:br>
              <a:rPr lang="en-US" altLang="zh-CN" sz="4000" dirty="0">
                <a:solidFill>
                  <a:srgbClr val="C00000"/>
                </a:solidFill>
              </a:rPr>
            </a:br>
            <a:br>
              <a:rPr lang="en-US" altLang="zh-CN" sz="4000" dirty="0">
                <a:solidFill>
                  <a:srgbClr val="C00000"/>
                </a:solidFill>
              </a:rPr>
            </a:br>
            <a:r>
              <a:rPr lang="en-US" altLang="zh-CN" sz="2800" dirty="0">
                <a:solidFill>
                  <a:srgbClr val="C00000"/>
                </a:solidFill>
              </a:rPr>
              <a:t>               2025</a:t>
            </a:r>
            <a:r>
              <a:rPr lang="zh-CN" altLang="en-US" sz="2800" dirty="0">
                <a:solidFill>
                  <a:srgbClr val="C00000"/>
                </a:solidFill>
              </a:rPr>
              <a:t>年</a:t>
            </a:r>
            <a:r>
              <a:rPr lang="en-US" altLang="zh-CN" sz="2800" dirty="0">
                <a:solidFill>
                  <a:srgbClr val="C00000"/>
                </a:solidFill>
              </a:rPr>
              <a:t>2</a:t>
            </a:r>
            <a:r>
              <a:rPr lang="zh-CN" altLang="en-US" sz="2800" dirty="0">
                <a:solidFill>
                  <a:srgbClr val="C00000"/>
                </a:solidFill>
              </a:rPr>
              <a:t>月</a:t>
            </a:r>
          </a:p>
        </p:txBody>
      </p:sp>
      <p:sp>
        <p:nvSpPr>
          <p:cNvPr id="2" name="TextBox 1"/>
          <p:cNvSpPr txBox="1"/>
          <p:nvPr/>
        </p:nvSpPr>
        <p:spPr>
          <a:xfrm>
            <a:off x="3000375" y="4848225"/>
            <a:ext cx="2981325" cy="892552"/>
          </a:xfrm>
          <a:prstGeom prst="rect">
            <a:avLst/>
          </a:prstGeom>
          <a:noFill/>
        </p:spPr>
        <p:txBody>
          <a:bodyPr wrap="square" rtlCol="0">
            <a:spAutoFit/>
          </a:bodyPr>
          <a:lstStyle/>
          <a:p>
            <a:r>
              <a:rPr lang="zh-CN" altLang="en-US" sz="3200" dirty="0"/>
              <a:t>   </a:t>
            </a:r>
            <a:r>
              <a:rPr lang="zh-CN" altLang="en-US" sz="2800" dirty="0">
                <a:solidFill>
                  <a:srgbClr val="002060"/>
                </a:solidFill>
              </a:rPr>
              <a:t>王亮亮</a:t>
            </a:r>
            <a:endParaRPr lang="en-US" altLang="zh-CN" sz="2800" dirty="0">
              <a:solidFill>
                <a:srgbClr val="002060"/>
              </a:solidFill>
            </a:endParaRPr>
          </a:p>
          <a:p>
            <a:r>
              <a:rPr lang="en-US" altLang="zh-CN" sz="2000" dirty="0">
                <a:solidFill>
                  <a:srgbClr val="002060"/>
                </a:solidFill>
              </a:rPr>
              <a:t>llwang@shiep.edu.cn</a:t>
            </a:r>
          </a:p>
        </p:txBody>
      </p:sp>
      <p:sp>
        <p:nvSpPr>
          <p:cNvPr id="4" name="TextBox 14"/>
          <p:cNvSpPr txBox="1">
            <a:spLocks noChangeArrowheads="1"/>
          </p:cNvSpPr>
          <p:nvPr/>
        </p:nvSpPr>
        <p:spPr bwMode="auto">
          <a:xfrm>
            <a:off x="1020763" y="212725"/>
            <a:ext cx="7923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itchFamily="2" charset="2"/>
              <a:buBlip>
                <a:blip r:embed="rId2"/>
              </a:buBlip>
              <a:defRPr sz="2400">
                <a:solidFill>
                  <a:schemeClr val="tx1"/>
                </a:solidFill>
                <a:latin typeface="Tahoma" pitchFamily="34" charset="0"/>
                <a:ea typeface="黑体" pitchFamily="49" charset="-122"/>
              </a:defRPr>
            </a:lvl1pPr>
            <a:lvl2pPr marL="742950" indent="-285750">
              <a:spcBef>
                <a:spcPct val="20000"/>
              </a:spcBef>
              <a:buClr>
                <a:schemeClr val="tx1"/>
              </a:buClr>
              <a:buSzPct val="60000"/>
              <a:buFont typeface="Wingdings" pitchFamily="2" charset="2"/>
              <a:buChar char="n"/>
              <a:defRPr sz="2000">
                <a:solidFill>
                  <a:schemeClr val="tx1"/>
                </a:solidFill>
                <a:latin typeface="Tahoma" pitchFamily="34" charset="0"/>
                <a:ea typeface="黑体" pitchFamily="49" charset="-122"/>
              </a:defRPr>
            </a:lvl2pPr>
            <a:lvl3pPr marL="1143000" indent="-228600">
              <a:spcBef>
                <a:spcPct val="20000"/>
              </a:spcBef>
              <a:buClr>
                <a:schemeClr val="hlink"/>
              </a:buClr>
              <a:buSzPct val="95000"/>
              <a:buFont typeface="Wingdings" pitchFamily="2" charset="2"/>
              <a:buChar char="w"/>
              <a:defRPr sz="2400">
                <a:solidFill>
                  <a:schemeClr val="tx1"/>
                </a:solidFill>
                <a:latin typeface="Tahoma" pitchFamily="34" charset="0"/>
                <a:ea typeface="黑体" pitchFamily="49" charset="-122"/>
              </a:defRPr>
            </a:lvl3pPr>
            <a:lvl4pPr marL="1600200" indent="-228600">
              <a:spcBef>
                <a:spcPct val="20000"/>
              </a:spcBef>
              <a:buClr>
                <a:schemeClr val="tx1"/>
              </a:buClr>
              <a:buSzPct val="65000"/>
              <a:buFont typeface="Wingdings" pitchFamily="2" charset="2"/>
              <a:buChar char="n"/>
              <a:defRPr sz="1600">
                <a:solidFill>
                  <a:schemeClr val="tx1"/>
                </a:solidFill>
                <a:latin typeface="Tahoma" pitchFamily="34" charset="0"/>
                <a:ea typeface="黑体" pitchFamily="49" charset="-122"/>
              </a:defRPr>
            </a:lvl4pPr>
            <a:lvl5pPr marL="2057400" indent="-228600">
              <a:spcBef>
                <a:spcPct val="20000"/>
              </a:spcBef>
              <a:buClr>
                <a:schemeClr val="hlink"/>
              </a:buClr>
              <a:buSzPct val="60000"/>
              <a:buFont typeface="Wingdings" pitchFamily="2" charset="2"/>
              <a:buChar char="n"/>
              <a:defRPr sz="1600">
                <a:solidFill>
                  <a:schemeClr val="tx1"/>
                </a:solidFill>
                <a:latin typeface="Tahoma" pitchFamily="34" charset="0"/>
                <a:ea typeface="黑体" pitchFamily="49"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1600">
                <a:solidFill>
                  <a:schemeClr val="tx1"/>
                </a:solidFill>
                <a:latin typeface="Tahoma" pitchFamily="34" charset="0"/>
                <a:ea typeface="黑体" pitchFamily="49"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1600">
                <a:solidFill>
                  <a:schemeClr val="tx1"/>
                </a:solidFill>
                <a:latin typeface="Tahoma" pitchFamily="34" charset="0"/>
                <a:ea typeface="黑体" pitchFamily="49"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1600">
                <a:solidFill>
                  <a:schemeClr val="tx1"/>
                </a:solidFill>
                <a:latin typeface="Tahoma" pitchFamily="34" charset="0"/>
                <a:ea typeface="黑体" pitchFamily="49"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1600">
                <a:solidFill>
                  <a:schemeClr val="tx1"/>
                </a:solidFill>
                <a:latin typeface="Tahoma" pitchFamily="34" charset="0"/>
                <a:ea typeface="黑体" pitchFamily="49" charset="-122"/>
              </a:defRPr>
            </a:lvl9pPr>
          </a:lstStyle>
          <a:p>
            <a:pPr eaLnBrk="1" hangingPunct="1">
              <a:spcBef>
                <a:spcPct val="0"/>
              </a:spcBef>
              <a:buClrTx/>
              <a:buSzTx/>
              <a:buNone/>
            </a:pPr>
            <a:r>
              <a:rPr lang="en-US" altLang="zh-CN" sz="2000" b="1" dirty="0">
                <a:solidFill>
                  <a:srgbClr val="242671"/>
                </a:solidFill>
                <a:latin typeface="黑体" pitchFamily="49" charset="-122"/>
              </a:rPr>
              <a:t>2024-2025</a:t>
            </a:r>
            <a:r>
              <a:rPr lang="zh-CN" altLang="en-US" sz="2000" b="1" dirty="0">
                <a:solidFill>
                  <a:srgbClr val="242671"/>
                </a:solidFill>
                <a:latin typeface="黑体" pitchFamily="49" charset="-122"/>
              </a:rPr>
              <a:t>学年 第二学期 信息安全技术  </a:t>
            </a:r>
          </a:p>
        </p:txBody>
      </p:sp>
    </p:spTree>
    <p:extLst>
      <p:ext uri="{BB962C8B-B14F-4D97-AF65-F5344CB8AC3E}">
        <p14:creationId xmlns:p14="http://schemas.microsoft.com/office/powerpoint/2010/main" val="778372164"/>
      </p:ext>
    </p:extLst>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5896" y="297296"/>
            <a:ext cx="8213725" cy="368300"/>
          </a:xfrm>
        </p:spPr>
        <p:txBody>
          <a:bodyPr/>
          <a:lstStyle/>
          <a:p>
            <a:r>
              <a:rPr lang="zh-CN" altLang="en-US" sz="2800" dirty="0"/>
              <a:t>密码科学与技术本科专业</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25" y="843148"/>
            <a:ext cx="5360550" cy="6014852"/>
          </a:xfrm>
          <a:prstGeom prst="rect">
            <a:avLst/>
          </a:prstGeom>
        </p:spPr>
      </p:pic>
    </p:spTree>
    <p:extLst>
      <p:ext uri="{BB962C8B-B14F-4D97-AF65-F5344CB8AC3E}">
        <p14:creationId xmlns:p14="http://schemas.microsoft.com/office/powerpoint/2010/main" val="257300010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5"/>
          <p:cNvSpPr txBox="1">
            <a:spLocks noChangeArrowheads="1"/>
          </p:cNvSpPr>
          <p:nvPr/>
        </p:nvSpPr>
        <p:spPr bwMode="auto">
          <a:xfrm>
            <a:off x="306462" y="120134"/>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imes New Roman" pitchFamily="18" charset="0"/>
                <a:ea typeface="宋体" pitchFamily="2" charset="-122"/>
              </a:rPr>
              <a:t>1</a:t>
            </a:r>
          </a:p>
        </p:txBody>
      </p:sp>
      <p:sp>
        <p:nvSpPr>
          <p:cNvPr id="10243" name="Text Box 4"/>
          <p:cNvSpPr txBox="1">
            <a:spLocks noChangeArrowheads="1"/>
          </p:cNvSpPr>
          <p:nvPr/>
        </p:nvSpPr>
        <p:spPr bwMode="auto">
          <a:xfrm>
            <a:off x="1501774" y="259980"/>
            <a:ext cx="6886575" cy="56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400" dirty="0">
                <a:latin typeface="Trebuchet MS" pitchFamily="34" charset="0"/>
              </a:rPr>
              <a:t>信息安全发展历史</a:t>
            </a:r>
            <a:endParaRPr lang="zh-CN" sz="4400" dirty="0">
              <a:latin typeface="Trebuchet MS" pitchFamily="34" charset="0"/>
            </a:endParaRPr>
          </a:p>
        </p:txBody>
      </p:sp>
      <p:graphicFrame>
        <p:nvGraphicFramePr>
          <p:cNvPr id="10244" name="对象 1"/>
          <p:cNvGraphicFramePr>
            <a:graphicFrameLocks noChangeAspect="1"/>
          </p:cNvGraphicFramePr>
          <p:nvPr>
            <p:extLst>
              <p:ext uri="{D42A27DB-BD31-4B8C-83A1-F6EECF244321}">
                <p14:modId xmlns:p14="http://schemas.microsoft.com/office/powerpoint/2010/main" val="3937843895"/>
              </p:ext>
            </p:extLst>
          </p:nvPr>
        </p:nvGraphicFramePr>
        <p:xfrm>
          <a:off x="1884362" y="1795463"/>
          <a:ext cx="5143500" cy="3584575"/>
        </p:xfrm>
        <a:graphic>
          <a:graphicData uri="http://schemas.openxmlformats.org/presentationml/2006/ole">
            <mc:AlternateContent xmlns:mc="http://schemas.openxmlformats.org/markup-compatibility/2006">
              <mc:Choice xmlns:v="urn:schemas-microsoft-com:vml" Requires="v">
                <p:oleObj r:id="rId2" imgW="14236560" imgH="13802040" progId="Visio.Drawing.11">
                  <p:embed/>
                </p:oleObj>
              </mc:Choice>
              <mc:Fallback>
                <p:oleObj r:id="rId2" imgW="14236560" imgH="13802040" progId="Visio.Drawing.11">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362" y="1795463"/>
                        <a:ext cx="51435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968374" y="257324"/>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通信保密阶段</a:t>
            </a:r>
          </a:p>
        </p:txBody>
      </p:sp>
      <p:sp>
        <p:nvSpPr>
          <p:cNvPr id="11267" name="Text Box 4"/>
          <p:cNvSpPr txBox="1">
            <a:spLocks noChangeArrowheads="1"/>
          </p:cNvSpPr>
          <p:nvPr/>
        </p:nvSpPr>
        <p:spPr bwMode="auto">
          <a:xfrm>
            <a:off x="1343025" y="1125538"/>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3200" dirty="0">
                <a:latin typeface="Trebuchet MS" pitchFamily="34" charset="0"/>
              </a:rPr>
              <a:t>（</a:t>
            </a:r>
            <a:r>
              <a:rPr lang="en-US" altLang="zh-CN" sz="3200" dirty="0">
                <a:latin typeface="Times New Roman" pitchFamily="18" charset="0"/>
              </a:rPr>
              <a:t>20</a:t>
            </a:r>
            <a:r>
              <a:rPr lang="zh-CN" altLang="en-US" sz="3200" dirty="0">
                <a:latin typeface="Trebuchet MS" pitchFamily="34" charset="0"/>
              </a:rPr>
              <a:t>世纪</a:t>
            </a:r>
            <a:r>
              <a:rPr lang="en-US" altLang="zh-CN" sz="3200" dirty="0">
                <a:latin typeface="Times New Roman" pitchFamily="18" charset="0"/>
              </a:rPr>
              <a:t>40</a:t>
            </a:r>
            <a:r>
              <a:rPr lang="zh-CN" altLang="en-US" sz="3200" dirty="0">
                <a:latin typeface="Trebuchet MS" pitchFamily="34" charset="0"/>
              </a:rPr>
              <a:t>年代</a:t>
            </a:r>
            <a:r>
              <a:rPr lang="en-US" altLang="zh-CN" sz="3200" dirty="0">
                <a:latin typeface="Trebuchet MS" pitchFamily="34" charset="0"/>
              </a:rPr>
              <a:t>——</a:t>
            </a:r>
            <a:r>
              <a:rPr lang="en-US" altLang="zh-CN" sz="3200" dirty="0">
                <a:latin typeface="Times New Roman" pitchFamily="18" charset="0"/>
              </a:rPr>
              <a:t>20</a:t>
            </a:r>
            <a:r>
              <a:rPr lang="zh-CN" altLang="en-US" sz="3200" dirty="0">
                <a:latin typeface="Trebuchet MS" pitchFamily="34" charset="0"/>
              </a:rPr>
              <a:t>世纪</a:t>
            </a:r>
            <a:r>
              <a:rPr lang="en-US" altLang="zh-CN" sz="3200" dirty="0">
                <a:latin typeface="Times New Roman" pitchFamily="18" charset="0"/>
              </a:rPr>
              <a:t>70</a:t>
            </a:r>
            <a:r>
              <a:rPr lang="zh-CN" altLang="en-US" sz="3200" dirty="0">
                <a:latin typeface="Trebuchet MS" pitchFamily="34" charset="0"/>
              </a:rPr>
              <a:t>年代）</a:t>
            </a:r>
            <a:endParaRPr lang="zh-CN" altLang="zh-CN" sz="3200" dirty="0">
              <a:latin typeface="Trebuchet MS" pitchFamily="34" charset="0"/>
            </a:endParaRPr>
          </a:p>
        </p:txBody>
      </p:sp>
      <p:sp>
        <p:nvSpPr>
          <p:cNvPr id="11268" name="Text Box 4"/>
          <p:cNvSpPr txBox="1">
            <a:spLocks noChangeArrowheads="1"/>
          </p:cNvSpPr>
          <p:nvPr/>
        </p:nvSpPr>
        <p:spPr bwMode="auto">
          <a:xfrm>
            <a:off x="665162" y="1652700"/>
            <a:ext cx="7816850" cy="96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SzPct val="100000"/>
              <a:buFont typeface="Wingdings" pitchFamily="2" charset="2"/>
              <a:buChar char="u"/>
            </a:pPr>
            <a:r>
              <a:rPr lang="zh-CN" altLang="en-US" sz="2400" b="1" dirty="0"/>
              <a:t>古代加密方法</a:t>
            </a:r>
            <a:r>
              <a:rPr lang="zh-CN" altLang="en-US" sz="2400" dirty="0"/>
              <a:t>：</a:t>
            </a:r>
            <a:r>
              <a:rPr lang="zh-CN" altLang="zh-CN" sz="2400" dirty="0"/>
              <a:t>主要基于手工的方式实现，因此称为密码学发展的手工阶段。</a:t>
            </a:r>
            <a:endParaRPr lang="en-US" altLang="zh-CN" sz="2400" dirty="0"/>
          </a:p>
        </p:txBody>
      </p:sp>
      <p:sp>
        <p:nvSpPr>
          <p:cNvPr id="8" name="内容占位符 2"/>
          <p:cNvSpPr>
            <a:spLocks noGrp="1"/>
          </p:cNvSpPr>
          <p:nvPr>
            <p:ph idx="1"/>
          </p:nvPr>
        </p:nvSpPr>
        <p:spPr>
          <a:xfrm>
            <a:off x="665162" y="2857500"/>
            <a:ext cx="7561262" cy="2305050"/>
          </a:xfrm>
        </p:spPr>
        <p:txBody>
          <a:bodyPr/>
          <a:lstStyle/>
          <a:p>
            <a:pPr eaLnBrk="1" hangingPunct="1">
              <a:lnSpc>
                <a:spcPts val="1500"/>
              </a:lnSpc>
              <a:spcBef>
                <a:spcPct val="50000"/>
              </a:spcBef>
            </a:pPr>
            <a:r>
              <a:rPr lang="zh-CN" altLang="en-US" sz="2000" dirty="0">
                <a:latin typeface="宋体" pitchFamily="2" charset="-122"/>
              </a:rPr>
              <a:t>公元前５世纪，古斯巴达人</a:t>
            </a:r>
          </a:p>
          <a:p>
            <a:pPr eaLnBrk="1" hangingPunct="1">
              <a:lnSpc>
                <a:spcPts val="1500"/>
              </a:lnSpc>
              <a:spcBef>
                <a:spcPct val="50000"/>
              </a:spcBef>
            </a:pPr>
            <a:r>
              <a:rPr lang="zh-CN" altLang="en-US" sz="2000" dirty="0">
                <a:solidFill>
                  <a:srgbClr val="FF00FF"/>
                </a:solidFill>
                <a:latin typeface="宋体" pitchFamily="2" charset="-122"/>
              </a:rPr>
              <a:t>用一条带子缠绕在一根木棍上，</a:t>
            </a:r>
          </a:p>
          <a:p>
            <a:pPr eaLnBrk="1" hangingPunct="1">
              <a:lnSpc>
                <a:spcPts val="1500"/>
              </a:lnSpc>
              <a:spcBef>
                <a:spcPct val="50000"/>
              </a:spcBef>
            </a:pPr>
            <a:r>
              <a:rPr lang="zh-CN" altLang="en-US" sz="2000" dirty="0">
                <a:solidFill>
                  <a:srgbClr val="FF00FF"/>
                </a:solidFill>
                <a:latin typeface="宋体" pitchFamily="2" charset="-122"/>
              </a:rPr>
              <a:t>沿木棍纵轴方向写好明文，</a:t>
            </a:r>
          </a:p>
          <a:p>
            <a:pPr eaLnBrk="1" hangingPunct="1">
              <a:lnSpc>
                <a:spcPts val="1500"/>
              </a:lnSpc>
              <a:spcBef>
                <a:spcPct val="50000"/>
              </a:spcBef>
            </a:pPr>
            <a:r>
              <a:rPr lang="zh-CN" altLang="en-US" sz="2000" dirty="0">
                <a:latin typeface="宋体" pitchFamily="2" charset="-122"/>
              </a:rPr>
              <a:t>解下来的带子上就只有杂乱无章的密文字母。</a:t>
            </a:r>
          </a:p>
          <a:p>
            <a:pPr eaLnBrk="1" hangingPunct="1">
              <a:lnSpc>
                <a:spcPts val="1500"/>
              </a:lnSpc>
              <a:spcBef>
                <a:spcPct val="50000"/>
              </a:spcBef>
            </a:pPr>
            <a:r>
              <a:rPr lang="zh-CN" altLang="en-US" sz="2000" dirty="0">
                <a:solidFill>
                  <a:srgbClr val="0000FF"/>
                </a:solidFill>
                <a:latin typeface="宋体" pitchFamily="2" charset="-122"/>
              </a:rPr>
              <a:t>解密者只需找到相同直径的木棍，</a:t>
            </a:r>
          </a:p>
          <a:p>
            <a:pPr eaLnBrk="1" hangingPunct="1">
              <a:lnSpc>
                <a:spcPts val="1500"/>
              </a:lnSpc>
              <a:spcBef>
                <a:spcPct val="50000"/>
              </a:spcBef>
            </a:pPr>
            <a:r>
              <a:rPr lang="zh-CN" altLang="en-US" sz="2000" dirty="0">
                <a:solidFill>
                  <a:srgbClr val="0000FF"/>
                </a:solidFill>
                <a:latin typeface="宋体" pitchFamily="2" charset="-122"/>
              </a:rPr>
              <a:t>再把带子缠上去，沿木棍纵轴方向即可读出有意义的明文。</a:t>
            </a:r>
          </a:p>
          <a:p>
            <a:pPr eaLnBrk="1" hangingPunct="1">
              <a:lnSpc>
                <a:spcPts val="1500"/>
              </a:lnSpc>
              <a:spcBef>
                <a:spcPct val="50000"/>
              </a:spcBef>
            </a:pPr>
            <a:r>
              <a:rPr lang="zh-CN" altLang="en-US" sz="2000" dirty="0">
                <a:latin typeface="宋体" pitchFamily="2" charset="-122"/>
              </a:rPr>
              <a:t>这种叫做</a:t>
            </a:r>
            <a:r>
              <a:rPr lang="zh-CN" altLang="en-US" sz="2000" dirty="0">
                <a:solidFill>
                  <a:srgbClr val="00CC00"/>
                </a:solidFill>
              </a:rPr>
              <a:t>“</a:t>
            </a:r>
            <a:r>
              <a:rPr lang="zh-CN" altLang="en-US" sz="2000" dirty="0">
                <a:solidFill>
                  <a:srgbClr val="00CC00"/>
                </a:solidFill>
                <a:latin typeface="宋体" pitchFamily="2" charset="-122"/>
              </a:rPr>
              <a:t>天书</a:t>
            </a:r>
            <a:r>
              <a:rPr lang="zh-CN" altLang="en-US" sz="2000" dirty="0">
                <a:solidFill>
                  <a:srgbClr val="00CC00"/>
                </a:solidFill>
              </a:rPr>
              <a:t>”</a:t>
            </a:r>
            <a:r>
              <a:rPr lang="zh-CN" altLang="en-US" sz="2000" dirty="0">
                <a:latin typeface="宋体" pitchFamily="2" charset="-122"/>
              </a:rPr>
              <a:t>的器械堪称人类历史上最早使用的</a:t>
            </a:r>
            <a:r>
              <a:rPr lang="zh-CN" altLang="en-US" sz="2000" dirty="0">
                <a:solidFill>
                  <a:srgbClr val="00CC00"/>
                </a:solidFill>
                <a:latin typeface="宋体" pitchFamily="2" charset="-122"/>
              </a:rPr>
              <a:t>密码器械</a:t>
            </a:r>
            <a:r>
              <a:rPr lang="zh-CN" altLang="en-US" sz="2000" dirty="0">
                <a:latin typeface="宋体" pitchFamily="2" charset="-122"/>
              </a:rPr>
              <a:t>。</a:t>
            </a:r>
            <a:endParaRPr lang="zh-CN" altLang="en-US" sz="2000" dirty="0"/>
          </a:p>
        </p:txBody>
      </p:sp>
      <p:pic>
        <p:nvPicPr>
          <p:cNvPr id="9"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6787" y="2901697"/>
            <a:ext cx="2880519"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7"/>
          <p:cNvSpPr txBox="1">
            <a:spLocks noGrp="1" noChangeArrowheads="1"/>
          </p:cNvSpPr>
          <p:nvPr>
            <p:ph idx="1"/>
          </p:nvPr>
        </p:nvSpPr>
        <p:spPr bwMode="auto">
          <a:xfrm>
            <a:off x="1181100" y="1862415"/>
            <a:ext cx="6991350" cy="182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3492" tIns="26746" rIns="53492" bIns="267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1800" dirty="0">
                <a:solidFill>
                  <a:srgbClr val="003399"/>
                </a:solidFill>
                <a:latin typeface="微软雅黑" panose="020B0503020204020204" pitchFamily="34" charset="-122"/>
                <a:ea typeface="微软雅黑" panose="020B0503020204020204" pitchFamily="34" charset="-122"/>
              </a:rPr>
              <a:t>公元前1世纪，著名的</a:t>
            </a:r>
            <a:r>
              <a:rPr lang="zh-CN" altLang="en-US" sz="1800" dirty="0">
                <a:solidFill>
                  <a:srgbClr val="FF0000"/>
                </a:solidFill>
                <a:latin typeface="微软雅黑" panose="020B0503020204020204" pitchFamily="34" charset="-122"/>
                <a:ea typeface="微软雅黑" panose="020B0503020204020204" pitchFamily="34" charset="-122"/>
              </a:rPr>
              <a:t>恺撒密码</a:t>
            </a:r>
            <a:r>
              <a:rPr lang="zh-CN" altLang="en-US" sz="1800" dirty="0">
                <a:solidFill>
                  <a:srgbClr val="003399"/>
                </a:solidFill>
                <a:latin typeface="微软雅黑" panose="020B0503020204020204" pitchFamily="34" charset="-122"/>
                <a:ea typeface="微软雅黑" panose="020B0503020204020204" pitchFamily="34" charset="-122"/>
              </a:rPr>
              <a:t>(古罗马统帅恺撒:约公元前100～44)</a:t>
            </a:r>
          </a:p>
          <a:p>
            <a:pPr eaLnBrk="1" hangingPunct="1">
              <a:spcBef>
                <a:spcPct val="50000"/>
              </a:spcBef>
            </a:pPr>
            <a:r>
              <a:rPr lang="zh-CN" altLang="en-US" sz="1800" dirty="0">
                <a:solidFill>
                  <a:srgbClr val="003399"/>
                </a:solidFill>
                <a:latin typeface="微软雅黑" panose="020B0503020204020204" pitchFamily="34" charset="-122"/>
                <a:ea typeface="微软雅黑" panose="020B0503020204020204" pitchFamily="34" charset="-122"/>
              </a:rPr>
              <a:t>       被用于高卢战争中，</a:t>
            </a:r>
          </a:p>
          <a:p>
            <a:pPr eaLnBrk="1" hangingPunct="1">
              <a:spcBef>
                <a:spcPct val="50000"/>
              </a:spcBef>
            </a:pPr>
            <a:r>
              <a:rPr lang="zh-CN" altLang="en-US" sz="1200" dirty="0">
                <a:solidFill>
                  <a:srgbClr val="003399"/>
                </a:solidFill>
                <a:latin typeface="微软雅黑" panose="020B0503020204020204" pitchFamily="34" charset="-122"/>
                <a:ea typeface="微软雅黑" panose="020B0503020204020204" pitchFamily="34" charset="-122"/>
              </a:rPr>
              <a:t>       这是一种简单易行的单字母替代密码。</a:t>
            </a:r>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3248231"/>
            <a:ext cx="7338152" cy="546132"/>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3794363"/>
            <a:ext cx="7809463" cy="41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773" y="4369038"/>
            <a:ext cx="5877456" cy="34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860425" y="877225"/>
            <a:ext cx="7816850" cy="96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Font typeface="Wingdings" pitchFamily="2" charset="2"/>
              <a:buChar char="u"/>
            </a:pPr>
            <a:r>
              <a:rPr lang="zh-CN" altLang="en-US" sz="2400" b="1" dirty="0"/>
              <a:t>古典加密算法</a:t>
            </a:r>
            <a:r>
              <a:rPr lang="zh-CN" altLang="en-US" sz="2400" dirty="0"/>
              <a:t>：</a:t>
            </a:r>
            <a:r>
              <a:rPr lang="zh-CN" altLang="zh-CN" sz="2400" dirty="0"/>
              <a:t>古典密码的加密方法一般是文字置换，使用手工或机械变换的方式实现。</a:t>
            </a:r>
            <a:endParaRPr lang="en-US" altLang="zh-CN" sz="2400" dirty="0"/>
          </a:p>
        </p:txBody>
      </p:sp>
      <p:sp>
        <p:nvSpPr>
          <p:cNvPr id="9" name="Text Box 4"/>
          <p:cNvSpPr txBox="1">
            <a:spLocks noChangeArrowheads="1"/>
          </p:cNvSpPr>
          <p:nvPr/>
        </p:nvSpPr>
        <p:spPr bwMode="auto">
          <a:xfrm>
            <a:off x="332509" y="5209738"/>
            <a:ext cx="8633361" cy="117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marL="0" indent="0" eaLnBrk="0" hangingPunct="0">
              <a:lnSpc>
                <a:spcPts val="3600"/>
              </a:lnSpc>
              <a:spcAft>
                <a:spcPts val="1200"/>
              </a:spcAft>
              <a:buClr>
                <a:schemeClr val="accent1"/>
              </a:buClr>
            </a:pPr>
            <a:r>
              <a:rPr lang="en-US" altLang="zh-CN" sz="2400" dirty="0">
                <a:hlinkClick r:id="rId5"/>
              </a:rPr>
              <a:t>https://www.bilibili.com/video/av21919076/</a:t>
            </a:r>
            <a:r>
              <a:rPr lang="zh-CN" altLang="en-US" sz="2400" dirty="0">
                <a:hlinkClick r:id="rId5"/>
              </a:rPr>
              <a:t>（</a:t>
            </a:r>
            <a:r>
              <a:rPr lang="en-US" altLang="zh-CN" sz="2400" dirty="0">
                <a:hlinkClick r:id="rId5"/>
              </a:rPr>
              <a:t>11</a:t>
            </a:r>
            <a:r>
              <a:rPr lang="zh-CN" altLang="en-US" sz="2400" dirty="0"/>
              <a:t>分钟左右）</a:t>
            </a:r>
          </a:p>
          <a:p>
            <a:pPr marL="0" indent="0" eaLnBrk="0" hangingPunct="0">
              <a:lnSpc>
                <a:spcPts val="3600"/>
              </a:lnSpc>
              <a:spcAft>
                <a:spcPts val="1200"/>
              </a:spcAft>
              <a:buClr>
                <a:schemeClr val="accent1"/>
              </a:buClr>
            </a:pPr>
            <a:endParaRPr lang="en-US" altLang="zh-CN" sz="2400" dirty="0"/>
          </a:p>
        </p:txBody>
      </p:sp>
    </p:spTree>
    <p:extLst>
      <p:ext uri="{BB962C8B-B14F-4D97-AF65-F5344CB8AC3E}">
        <p14:creationId xmlns:p14="http://schemas.microsoft.com/office/powerpoint/2010/main" val="32585639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36600" y="1049338"/>
            <a:ext cx="7816850" cy="142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Font typeface="Wingdings" pitchFamily="2" charset="2"/>
              <a:buChar char="u"/>
            </a:pPr>
            <a:r>
              <a:rPr lang="zh-CN" altLang="en-US" sz="2400" b="1" dirty="0"/>
              <a:t>近代加密方法</a:t>
            </a:r>
            <a:r>
              <a:rPr lang="zh-CN" altLang="en-US" sz="2400" dirty="0"/>
              <a:t>：</a:t>
            </a:r>
            <a:r>
              <a:rPr lang="en-US" altLang="zh-CN" sz="2400" dirty="0">
                <a:latin typeface="Times New Roman" pitchFamily="18" charset="0"/>
              </a:rPr>
              <a:t>1949</a:t>
            </a:r>
            <a:r>
              <a:rPr lang="zh-CN" altLang="zh-CN" sz="2400" dirty="0"/>
              <a:t>年，信息论创始人</a:t>
            </a:r>
            <a:r>
              <a:rPr lang="en-US" altLang="zh-CN" sz="2400" dirty="0">
                <a:latin typeface="Times New Roman" pitchFamily="18" charset="0"/>
              </a:rPr>
              <a:t>Shannon</a:t>
            </a:r>
            <a:r>
              <a:rPr lang="zh-CN" altLang="zh-CN" sz="2400" dirty="0"/>
              <a:t>发表的论文“保密通信的信息理论”将密码学的研究引入了科学的轨道</a:t>
            </a:r>
            <a:r>
              <a:rPr lang="zh-CN" altLang="en-US" sz="2400" dirty="0"/>
              <a:t>。里程碑算法：</a:t>
            </a:r>
            <a:r>
              <a:rPr lang="en-US" altLang="zh-CN" sz="2400" dirty="0"/>
              <a:t>DES,RSA</a:t>
            </a:r>
            <a:r>
              <a:rPr lang="zh-CN" altLang="en-US" sz="2400" dirty="0"/>
              <a:t>。</a:t>
            </a:r>
            <a:endParaRPr lang="en-US" altLang="zh-CN" sz="32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757" y="2558769"/>
            <a:ext cx="6977648" cy="222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15671"/>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501775" y="113665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3200" dirty="0">
                <a:latin typeface="Trebuchet MS" pitchFamily="34" charset="0"/>
              </a:rPr>
              <a:t>（</a:t>
            </a:r>
            <a:r>
              <a:rPr lang="en-US" altLang="zh-CN" sz="3200" dirty="0">
                <a:latin typeface="Times New Roman" pitchFamily="18" charset="0"/>
              </a:rPr>
              <a:t>20</a:t>
            </a:r>
            <a:r>
              <a:rPr lang="zh-CN" altLang="en-US" sz="3200" dirty="0">
                <a:latin typeface="Trebuchet MS" pitchFamily="34" charset="0"/>
              </a:rPr>
              <a:t>世纪</a:t>
            </a:r>
            <a:r>
              <a:rPr lang="en-US" altLang="zh-CN" sz="3200" dirty="0">
                <a:latin typeface="Times New Roman" pitchFamily="18" charset="0"/>
              </a:rPr>
              <a:t>70</a:t>
            </a:r>
            <a:r>
              <a:rPr lang="zh-CN" altLang="en-US" sz="3200" dirty="0">
                <a:latin typeface="Trebuchet MS" pitchFamily="34" charset="0"/>
              </a:rPr>
              <a:t>年代</a:t>
            </a:r>
            <a:r>
              <a:rPr lang="en-US" altLang="zh-CN" sz="3200" dirty="0">
                <a:latin typeface="Trebuchet MS" pitchFamily="34" charset="0"/>
              </a:rPr>
              <a:t>——</a:t>
            </a:r>
            <a:r>
              <a:rPr lang="en-US" altLang="zh-CN" sz="3200" dirty="0">
                <a:latin typeface="Times New Roman" pitchFamily="18" charset="0"/>
              </a:rPr>
              <a:t>20</a:t>
            </a:r>
            <a:r>
              <a:rPr lang="zh-CN" altLang="en-US" sz="3200" dirty="0">
                <a:latin typeface="Trebuchet MS" pitchFamily="34" charset="0"/>
              </a:rPr>
              <a:t>世纪</a:t>
            </a:r>
            <a:r>
              <a:rPr lang="en-US" altLang="zh-CN" sz="3200" dirty="0">
                <a:latin typeface="Times New Roman" pitchFamily="18" charset="0"/>
              </a:rPr>
              <a:t>80</a:t>
            </a:r>
            <a:r>
              <a:rPr lang="zh-CN" altLang="en-US" sz="3200" dirty="0">
                <a:latin typeface="Trebuchet MS" pitchFamily="34" charset="0"/>
              </a:rPr>
              <a:t>年代）</a:t>
            </a:r>
            <a:endParaRPr lang="zh-CN" altLang="zh-CN" sz="3200" dirty="0">
              <a:latin typeface="Trebuchet MS" pitchFamily="34" charset="0"/>
            </a:endParaRPr>
          </a:p>
        </p:txBody>
      </p:sp>
      <p:sp>
        <p:nvSpPr>
          <p:cNvPr id="12291" name="Text Box 4"/>
          <p:cNvSpPr txBox="1">
            <a:spLocks noChangeArrowheads="1"/>
          </p:cNvSpPr>
          <p:nvPr/>
        </p:nvSpPr>
        <p:spPr bwMode="auto">
          <a:xfrm>
            <a:off x="1768475" y="285601"/>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计算机系统安全阶段</a:t>
            </a:r>
            <a:endParaRPr lang="en-US" altLang="zh-CN" sz="4000" dirty="0">
              <a:latin typeface="Trebuchet MS" pitchFamily="34" charset="0"/>
            </a:endParaRPr>
          </a:p>
        </p:txBody>
      </p:sp>
      <p:sp>
        <p:nvSpPr>
          <p:cNvPr id="12292" name="Text Box 4"/>
          <p:cNvSpPr txBox="1">
            <a:spLocks noChangeArrowheads="1"/>
          </p:cNvSpPr>
          <p:nvPr/>
        </p:nvSpPr>
        <p:spPr bwMode="auto">
          <a:xfrm>
            <a:off x="266700" y="1808163"/>
            <a:ext cx="8699500" cy="48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200"/>
              </a:lnSpc>
              <a:spcAft>
                <a:spcPts val="1200"/>
              </a:spcAft>
              <a:buClr>
                <a:schemeClr val="accent1"/>
              </a:buClr>
              <a:buFont typeface="Wingdings" pitchFamily="2" charset="2"/>
              <a:buChar char="u"/>
            </a:pPr>
            <a:r>
              <a:rPr lang="zh-CN" altLang="en-US" sz="2400" dirty="0">
                <a:latin typeface="Times New Roman" pitchFamily="18" charset="0"/>
              </a:rPr>
              <a:t>访问控制模型</a:t>
            </a:r>
            <a:endParaRPr lang="en-US" altLang="zh-CN" sz="2400" dirty="0">
              <a:latin typeface="Times New Roman" pitchFamily="18" charset="0"/>
            </a:endParaRPr>
          </a:p>
          <a:p>
            <a:pPr eaLnBrk="0" hangingPunct="0">
              <a:lnSpc>
                <a:spcPts val="3200"/>
              </a:lnSpc>
              <a:spcAft>
                <a:spcPts val="1200"/>
              </a:spcAft>
              <a:buClr>
                <a:schemeClr val="accent1"/>
              </a:buClr>
              <a:buFont typeface="Wingdings" pitchFamily="2" charset="2"/>
              <a:buChar char="u"/>
            </a:pPr>
            <a:r>
              <a:rPr lang="en-US" altLang="zh-CN" sz="2400" dirty="0">
                <a:latin typeface="Times New Roman" pitchFamily="18" charset="0"/>
              </a:rPr>
              <a:t>1985</a:t>
            </a:r>
            <a:r>
              <a:rPr lang="zh-CN" altLang="zh-CN" sz="2400" dirty="0"/>
              <a:t>年，美国国防部可信计算机系统评估准则</a:t>
            </a:r>
            <a:r>
              <a:rPr lang="en-US" altLang="zh-CN" sz="2400" dirty="0">
                <a:latin typeface="Times New Roman" pitchFamily="18" charset="0"/>
              </a:rPr>
              <a:t>TESEC</a:t>
            </a:r>
            <a:r>
              <a:rPr lang="zh-CN" altLang="zh-CN" sz="2400" dirty="0">
                <a:latin typeface="Times New Roman" pitchFamily="18" charset="0"/>
              </a:rPr>
              <a:t>（</a:t>
            </a:r>
            <a:r>
              <a:rPr lang="en-US" altLang="zh-CN" sz="2400" dirty="0">
                <a:latin typeface="Times New Roman" pitchFamily="18" charset="0"/>
              </a:rPr>
              <a:t>Trusted Computer Security Evaluation Criteria</a:t>
            </a:r>
            <a:r>
              <a:rPr lang="zh-CN" altLang="zh-CN" sz="2400" dirty="0">
                <a:latin typeface="Times New Roman" pitchFamily="18" charset="0"/>
              </a:rPr>
              <a:t>）</a:t>
            </a:r>
            <a:r>
              <a:rPr lang="zh-CN" altLang="en-US" sz="2400" dirty="0">
                <a:latin typeface="Times New Roman" pitchFamily="18" charset="0"/>
              </a:rPr>
              <a:t>。</a:t>
            </a:r>
            <a:endParaRPr lang="en-US" altLang="zh-CN" sz="2400" dirty="0">
              <a:latin typeface="Times New Roman" pitchFamily="18" charset="0"/>
            </a:endParaRPr>
          </a:p>
          <a:p>
            <a:pPr eaLnBrk="0" hangingPunct="0">
              <a:lnSpc>
                <a:spcPts val="3200"/>
              </a:lnSpc>
              <a:spcAft>
                <a:spcPts val="1200"/>
              </a:spcAft>
              <a:buClr>
                <a:schemeClr val="accent1"/>
              </a:buClr>
              <a:buFont typeface="Wingdings" pitchFamily="2" charset="2"/>
              <a:buChar char="u"/>
            </a:pPr>
            <a:r>
              <a:rPr lang="en-US" altLang="zh-CN" sz="2400" dirty="0">
                <a:latin typeface="Times New Roman" pitchFamily="18" charset="0"/>
              </a:rPr>
              <a:t>1993</a:t>
            </a:r>
            <a:r>
              <a:rPr lang="zh-CN" altLang="zh-CN" sz="2400" dirty="0"/>
              <a:t>年</a:t>
            </a:r>
            <a:r>
              <a:rPr lang="en-US" altLang="zh-CN" sz="2400" dirty="0">
                <a:latin typeface="Times New Roman" pitchFamily="18" charset="0"/>
              </a:rPr>
              <a:t>6</a:t>
            </a:r>
            <a:r>
              <a:rPr lang="zh-CN" altLang="zh-CN" sz="2400" dirty="0"/>
              <a:t>月，美国政府同加拿大及欧共体共同起草单一的通用准则（</a:t>
            </a:r>
            <a:r>
              <a:rPr lang="en-US" altLang="zh-CN" sz="2400" dirty="0">
                <a:latin typeface="Times New Roman" pitchFamily="18" charset="0"/>
              </a:rPr>
              <a:t>The Common Criteria for Information Technology security Evaluation</a:t>
            </a:r>
            <a:r>
              <a:rPr lang="zh-CN" altLang="zh-CN" sz="2400" dirty="0">
                <a:latin typeface="Times New Roman" pitchFamily="18" charset="0"/>
              </a:rPr>
              <a:t>，简称，</a:t>
            </a:r>
            <a:r>
              <a:rPr lang="en-US" altLang="zh-CN" sz="2400" dirty="0">
                <a:latin typeface="Times New Roman" pitchFamily="18" charset="0"/>
              </a:rPr>
              <a:t>CC </a:t>
            </a:r>
            <a:r>
              <a:rPr lang="zh-CN" altLang="zh-CN" sz="2400" dirty="0">
                <a:latin typeface="Times New Roman" pitchFamily="18" charset="0"/>
              </a:rPr>
              <a:t>标准）</a:t>
            </a:r>
            <a:r>
              <a:rPr lang="zh-CN" altLang="en-US" sz="2400" dirty="0">
                <a:latin typeface="Times New Roman" pitchFamily="18" charset="0"/>
              </a:rPr>
              <a:t>。</a:t>
            </a:r>
            <a:endParaRPr lang="en-US" altLang="zh-CN" sz="2400" dirty="0">
              <a:latin typeface="Times New Roman" pitchFamily="18" charset="0"/>
            </a:endParaRPr>
          </a:p>
          <a:p>
            <a:pPr eaLnBrk="0" hangingPunct="0">
              <a:lnSpc>
                <a:spcPts val="3200"/>
              </a:lnSpc>
              <a:spcAft>
                <a:spcPts val="1200"/>
              </a:spcAft>
              <a:buClr>
                <a:schemeClr val="accent1"/>
              </a:buClr>
              <a:buFont typeface="Wingdings" pitchFamily="2" charset="2"/>
              <a:buChar char="u"/>
            </a:pPr>
            <a:r>
              <a:rPr lang="zh-CN" altLang="zh-CN" sz="2400" dirty="0"/>
              <a:t>我国国家质量技术监督局也于</a:t>
            </a:r>
            <a:r>
              <a:rPr lang="en-US" altLang="zh-CN" sz="2400" dirty="0">
                <a:latin typeface="Times New Roman" pitchFamily="18" charset="0"/>
              </a:rPr>
              <a:t>1999</a:t>
            </a:r>
            <a:r>
              <a:rPr lang="zh-CN" altLang="zh-CN" sz="2400" dirty="0"/>
              <a:t>年发布了计算机信息系统安全保护等级划分准则（</a:t>
            </a:r>
            <a:r>
              <a:rPr lang="en-US" altLang="zh-CN" sz="2400" dirty="0">
                <a:latin typeface="Times New Roman" pitchFamily="18" charset="0"/>
              </a:rPr>
              <a:t>Classified Criteria for Security Protection of Computer Information System</a:t>
            </a:r>
            <a:r>
              <a:rPr lang="zh-CN" altLang="zh-CN" sz="2400" dirty="0">
                <a:latin typeface="Times New Roman" pitchFamily="18" charset="0"/>
              </a:rPr>
              <a:t>）</a:t>
            </a:r>
            <a:r>
              <a:rPr lang="zh-CN" altLang="zh-CN" sz="2400" dirty="0"/>
              <a:t>的国家标准</a:t>
            </a:r>
            <a:r>
              <a:rPr lang="zh-CN" altLang="en-US" sz="2400" dirty="0"/>
              <a:t>。</a:t>
            </a:r>
            <a:endParaRPr lang="en-US" altLang="zh-CN" sz="2400" dirty="0"/>
          </a:p>
          <a:p>
            <a:pPr eaLnBrk="0" hangingPunct="0">
              <a:lnSpc>
                <a:spcPts val="3600"/>
              </a:lnSpc>
              <a:spcAft>
                <a:spcPts val="1200"/>
              </a:spcAft>
            </a:pPr>
            <a:endParaRPr lang="en-US" altLang="zh-CN" sz="32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539875" y="128746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3200">
                <a:latin typeface="Trebuchet MS" pitchFamily="34" charset="0"/>
              </a:rPr>
              <a:t>（</a:t>
            </a:r>
            <a:r>
              <a:rPr lang="en-US" altLang="zh-CN" sz="3200">
                <a:latin typeface="Times New Roman" pitchFamily="18" charset="0"/>
              </a:rPr>
              <a:t>20</a:t>
            </a:r>
            <a:r>
              <a:rPr lang="zh-CN" altLang="en-US" sz="3200">
                <a:latin typeface="Trebuchet MS" pitchFamily="34" charset="0"/>
              </a:rPr>
              <a:t>世纪</a:t>
            </a:r>
            <a:r>
              <a:rPr lang="en-US" altLang="zh-CN" sz="3200">
                <a:latin typeface="Times New Roman" pitchFamily="18" charset="0"/>
              </a:rPr>
              <a:t>90</a:t>
            </a:r>
            <a:r>
              <a:rPr lang="zh-CN" altLang="en-US" sz="3200">
                <a:latin typeface="Trebuchet MS" pitchFamily="34" charset="0"/>
              </a:rPr>
              <a:t>年代之后）</a:t>
            </a:r>
            <a:endParaRPr lang="zh-CN" altLang="zh-CN" sz="3200">
              <a:latin typeface="Trebuchet MS" pitchFamily="34" charset="0"/>
            </a:endParaRPr>
          </a:p>
        </p:txBody>
      </p:sp>
      <p:sp>
        <p:nvSpPr>
          <p:cNvPr id="13315" name="Text Box 4"/>
          <p:cNvSpPr txBox="1">
            <a:spLocks noChangeArrowheads="1"/>
          </p:cNvSpPr>
          <p:nvPr/>
        </p:nvSpPr>
        <p:spPr bwMode="auto">
          <a:xfrm>
            <a:off x="1449498" y="230556"/>
            <a:ext cx="72104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网络安全与信息保障阶段</a:t>
            </a:r>
            <a:endParaRPr lang="en-US" altLang="zh-CN" sz="4000" dirty="0">
              <a:latin typeface="Trebuchet MS" pitchFamily="34" charset="0"/>
            </a:endParaRPr>
          </a:p>
        </p:txBody>
      </p:sp>
      <p:sp>
        <p:nvSpPr>
          <p:cNvPr id="13316" name="Text Box 4"/>
          <p:cNvSpPr txBox="1">
            <a:spLocks noChangeArrowheads="1"/>
          </p:cNvSpPr>
          <p:nvPr/>
        </p:nvSpPr>
        <p:spPr bwMode="auto">
          <a:xfrm>
            <a:off x="501650" y="2043113"/>
            <a:ext cx="8404225"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indent="4572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200"/>
              </a:lnSpc>
              <a:spcAft>
                <a:spcPts val="1000"/>
              </a:spcAft>
            </a:pPr>
            <a:r>
              <a:rPr lang="zh-CN" altLang="zh-CN" sz="2400" dirty="0"/>
              <a:t>计算机病毒、网络蠕虫的广泛传播，计算机网络黑客的恶意攻击，</a:t>
            </a:r>
            <a:r>
              <a:rPr lang="en-US" altLang="zh-CN" sz="2400" dirty="0">
                <a:latin typeface="Times New Roman" pitchFamily="18" charset="0"/>
              </a:rPr>
              <a:t>DDOS</a:t>
            </a:r>
            <a:r>
              <a:rPr lang="zh-CN" altLang="zh-CN" sz="2400" dirty="0"/>
              <a:t>攻击的强大破坏力、网上窃密和犯罪的增多。</a:t>
            </a:r>
            <a:endParaRPr lang="en-US" altLang="zh-CN" sz="2400" dirty="0"/>
          </a:p>
          <a:p>
            <a:pPr eaLnBrk="0" hangingPunct="0">
              <a:lnSpc>
                <a:spcPts val="3200"/>
              </a:lnSpc>
              <a:spcAft>
                <a:spcPts val="1000"/>
              </a:spcAft>
            </a:pPr>
            <a:r>
              <a:rPr lang="zh-CN" altLang="zh-CN" sz="2400" dirty="0"/>
              <a:t>信息安全领域随即进入了以立体防御、深度防御为核心思想的信息安全保障时代，形成了以预警、攻击防护、响应、恢复为主要特征的全生命周期安全管理</a:t>
            </a:r>
            <a:r>
              <a:rPr lang="en-US" altLang="zh-CN" sz="2400" dirty="0"/>
              <a:t>, </a:t>
            </a:r>
            <a:r>
              <a:rPr lang="zh-CN" altLang="zh-CN" sz="2400" dirty="0"/>
              <a:t>出现了大规模网络攻击与防护、互联网安全监管等各项新的研究内容。</a:t>
            </a:r>
            <a:endParaRPr lang="en-US" altLang="zh-CN" sz="2400" dirty="0"/>
          </a:p>
          <a:p>
            <a:pPr eaLnBrk="0" hangingPunct="0">
              <a:lnSpc>
                <a:spcPts val="3200"/>
              </a:lnSpc>
              <a:spcAft>
                <a:spcPts val="1000"/>
              </a:spcAft>
            </a:pPr>
            <a:r>
              <a:rPr lang="zh-CN" altLang="zh-CN" sz="2400" dirty="0"/>
              <a:t>网络安全的研究涉及安全策略、移动代码、指令保护、密码学、操作系统、软件工程和</a:t>
            </a:r>
            <a:r>
              <a:rPr lang="en-US" altLang="zh-CN" sz="2400" dirty="0" err="1"/>
              <a:t>网络安全</a:t>
            </a:r>
            <a:r>
              <a:rPr lang="zh-CN" altLang="en-US" sz="2400" dirty="0"/>
              <a:t>管理</a:t>
            </a:r>
            <a:r>
              <a:rPr lang="zh-CN" altLang="zh-CN" sz="2400" dirty="0"/>
              <a:t>等内容。</a:t>
            </a:r>
            <a:endParaRPr lang="en-US" altLang="zh-CN" sz="3200"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555824" y="221992"/>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信息安全保障</a:t>
            </a:r>
            <a:endParaRPr lang="zh-CN" sz="3200" dirty="0">
              <a:latin typeface="Trebuchet MS" pitchFamily="34" charset="0"/>
            </a:endParaRPr>
          </a:p>
        </p:txBody>
      </p:sp>
      <p:graphicFrame>
        <p:nvGraphicFramePr>
          <p:cNvPr id="14339" name="对象 1"/>
          <p:cNvGraphicFramePr>
            <a:graphicFrameLocks noChangeAspect="1"/>
          </p:cNvGraphicFramePr>
          <p:nvPr/>
        </p:nvGraphicFramePr>
        <p:xfrm>
          <a:off x="-215900" y="922338"/>
          <a:ext cx="4789488" cy="4910137"/>
        </p:xfrm>
        <a:graphic>
          <a:graphicData uri="http://schemas.openxmlformats.org/presentationml/2006/ole">
            <mc:AlternateContent xmlns:mc="http://schemas.openxmlformats.org/markup-compatibility/2006">
              <mc:Choice xmlns:v="urn:schemas-microsoft-com:vml" Requires="v">
                <p:oleObj r:id="rId2" imgW="12699000" imgH="12883680" progId="Visio.Drawing.11">
                  <p:embed/>
                </p:oleObj>
              </mc:Choice>
              <mc:Fallback>
                <p:oleObj r:id="rId2" imgW="12699000" imgH="12883680" progId="Visio.Drawing.11">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922338"/>
                        <a:ext cx="4789488"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0" name="矩形 3"/>
          <p:cNvSpPr>
            <a:spLocks noChangeArrowheads="1"/>
          </p:cNvSpPr>
          <p:nvPr/>
        </p:nvSpPr>
        <p:spPr bwMode="auto">
          <a:xfrm>
            <a:off x="1160463" y="5494338"/>
            <a:ext cx="1919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800" b="1">
                <a:latin typeface="Times New Roman" pitchFamily="18" charset="0"/>
              </a:rPr>
              <a:t>P2DR</a:t>
            </a:r>
            <a:r>
              <a:rPr lang="zh-CN" altLang="zh-CN" sz="1800" b="1">
                <a:latin typeface="Trebuchet MS" pitchFamily="34" charset="0"/>
              </a:rPr>
              <a:t>模型示意图</a:t>
            </a:r>
            <a:endParaRPr lang="zh-CN" altLang="zh-CN" sz="1800">
              <a:latin typeface="Trebuchet MS" pitchFamily="34" charset="0"/>
            </a:endParaRPr>
          </a:p>
        </p:txBody>
      </p:sp>
      <p:sp>
        <p:nvSpPr>
          <p:cNvPr id="14341" name="Text Box 4"/>
          <p:cNvSpPr txBox="1">
            <a:spLocks noChangeArrowheads="1"/>
          </p:cNvSpPr>
          <p:nvPr/>
        </p:nvSpPr>
        <p:spPr bwMode="auto">
          <a:xfrm>
            <a:off x="4343400" y="2133600"/>
            <a:ext cx="41021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2600"/>
              </a:lnSpc>
              <a:spcAft>
                <a:spcPts val="1200"/>
              </a:spcAft>
              <a:buClr>
                <a:schemeClr val="accent1"/>
              </a:buClr>
              <a:buFont typeface="Wingdings" pitchFamily="2" charset="2"/>
              <a:buChar char="u"/>
            </a:pPr>
            <a:r>
              <a:rPr lang="en-US" altLang="zh-CN" sz="2400" dirty="0"/>
              <a:t>   </a:t>
            </a:r>
            <a:r>
              <a:rPr lang="zh-CN" altLang="zh-CN" sz="2400" dirty="0"/>
              <a:t>预警</a:t>
            </a:r>
            <a:endParaRPr lang="en-US" altLang="zh-CN" sz="2400" dirty="0"/>
          </a:p>
          <a:p>
            <a:pPr eaLnBrk="0" hangingPunct="0">
              <a:lnSpc>
                <a:spcPts val="2600"/>
              </a:lnSpc>
              <a:spcAft>
                <a:spcPts val="1200"/>
              </a:spcAft>
              <a:buClr>
                <a:schemeClr val="accent1"/>
              </a:buClr>
              <a:buFont typeface="Wingdings" pitchFamily="2" charset="2"/>
              <a:buChar char="u"/>
            </a:pPr>
            <a:r>
              <a:rPr lang="en-US" altLang="zh-CN" sz="2400" dirty="0"/>
              <a:t>  </a:t>
            </a:r>
            <a:r>
              <a:rPr lang="en-US" altLang="zh-CN" sz="2400" dirty="0">
                <a:latin typeface="Times New Roman" pitchFamily="18" charset="0"/>
              </a:rPr>
              <a:t> P</a:t>
            </a:r>
            <a:r>
              <a:rPr lang="zh-CN" altLang="zh-CN" sz="2400" dirty="0"/>
              <a:t>（保护，</a:t>
            </a:r>
            <a:r>
              <a:rPr lang="en-US" altLang="zh-CN" sz="2400" dirty="0">
                <a:latin typeface="Times New Roman" pitchFamily="18" charset="0"/>
              </a:rPr>
              <a:t>PROTECT</a:t>
            </a:r>
            <a:r>
              <a:rPr lang="zh-CN" altLang="zh-CN" sz="2400" dirty="0"/>
              <a:t>）</a:t>
            </a:r>
            <a:endParaRPr lang="en-US" altLang="zh-CN" sz="2400" dirty="0"/>
          </a:p>
          <a:p>
            <a:pPr eaLnBrk="0" hangingPunct="0">
              <a:lnSpc>
                <a:spcPts val="2600"/>
              </a:lnSpc>
              <a:spcAft>
                <a:spcPts val="1200"/>
              </a:spcAft>
              <a:buClr>
                <a:schemeClr val="accent1"/>
              </a:buClr>
              <a:buFont typeface="Wingdings" pitchFamily="2" charset="2"/>
              <a:buChar char="u"/>
            </a:pPr>
            <a:r>
              <a:rPr lang="en-US" altLang="zh-CN" sz="2400" dirty="0"/>
              <a:t>   </a:t>
            </a:r>
            <a:r>
              <a:rPr lang="en-US" altLang="zh-CN" sz="2400" dirty="0">
                <a:latin typeface="Times New Roman" pitchFamily="18" charset="0"/>
              </a:rPr>
              <a:t>D</a:t>
            </a:r>
            <a:r>
              <a:rPr lang="zh-CN" altLang="zh-CN" sz="2400" dirty="0"/>
              <a:t>（检测，</a:t>
            </a:r>
            <a:r>
              <a:rPr lang="en-US" altLang="zh-CN" sz="2400" dirty="0">
                <a:latin typeface="Times New Roman" pitchFamily="18" charset="0"/>
              </a:rPr>
              <a:t>DETECT</a:t>
            </a:r>
            <a:r>
              <a:rPr lang="zh-CN" altLang="zh-CN" sz="2400" dirty="0"/>
              <a:t>）</a:t>
            </a:r>
            <a:endParaRPr lang="en-US" altLang="zh-CN" sz="2400" dirty="0"/>
          </a:p>
          <a:p>
            <a:pPr eaLnBrk="0" hangingPunct="0">
              <a:lnSpc>
                <a:spcPts val="2600"/>
              </a:lnSpc>
              <a:spcAft>
                <a:spcPts val="1200"/>
              </a:spcAft>
              <a:buClr>
                <a:schemeClr val="accent1"/>
              </a:buClr>
              <a:buFont typeface="Wingdings" pitchFamily="2" charset="2"/>
              <a:buChar char="u"/>
            </a:pPr>
            <a:r>
              <a:rPr lang="en-US" altLang="zh-CN" sz="2400" dirty="0"/>
              <a:t>  </a:t>
            </a:r>
            <a:r>
              <a:rPr lang="en-US" altLang="zh-CN" sz="2400" dirty="0">
                <a:latin typeface="Times New Roman" pitchFamily="18" charset="0"/>
              </a:rPr>
              <a:t> R</a:t>
            </a:r>
            <a:r>
              <a:rPr lang="zh-CN" altLang="zh-CN" sz="2400" dirty="0"/>
              <a:t>（响应，</a:t>
            </a:r>
            <a:r>
              <a:rPr lang="en-US" altLang="zh-CN" sz="2400" dirty="0">
                <a:latin typeface="Times New Roman" pitchFamily="18" charset="0"/>
              </a:rPr>
              <a:t>REACT</a:t>
            </a:r>
            <a:r>
              <a:rPr lang="zh-CN" altLang="zh-CN" sz="2400" dirty="0"/>
              <a:t>）</a:t>
            </a:r>
            <a:endParaRPr lang="en-US" altLang="zh-CN" sz="2400" dirty="0"/>
          </a:p>
          <a:p>
            <a:pPr eaLnBrk="0" hangingPunct="0">
              <a:lnSpc>
                <a:spcPts val="2600"/>
              </a:lnSpc>
              <a:spcAft>
                <a:spcPts val="1200"/>
              </a:spcAft>
              <a:buClr>
                <a:schemeClr val="accent1"/>
              </a:buClr>
              <a:buFont typeface="Wingdings" pitchFamily="2" charset="2"/>
              <a:buChar char="u"/>
            </a:pPr>
            <a:r>
              <a:rPr lang="en-US" altLang="zh-CN" sz="2400" dirty="0"/>
              <a:t>   </a:t>
            </a:r>
            <a:r>
              <a:rPr lang="en-US" altLang="zh-CN" sz="2400" dirty="0">
                <a:latin typeface="Times New Roman" pitchFamily="18" charset="0"/>
              </a:rPr>
              <a:t>R</a:t>
            </a:r>
            <a:r>
              <a:rPr lang="zh-CN" altLang="zh-CN" sz="2400" dirty="0"/>
              <a:t>（恢复，</a:t>
            </a:r>
            <a:r>
              <a:rPr lang="en-US" altLang="zh-CN" sz="2400" dirty="0">
                <a:latin typeface="Times New Roman" pitchFamily="18" charset="0"/>
              </a:rPr>
              <a:t>RESTORE</a:t>
            </a:r>
            <a:r>
              <a:rPr lang="zh-CN" altLang="zh-CN" sz="2400" dirty="0"/>
              <a:t>）</a:t>
            </a:r>
            <a:endParaRPr lang="zh-CN" sz="2400" dirty="0"/>
          </a:p>
        </p:txBody>
      </p:sp>
      <p:sp>
        <p:nvSpPr>
          <p:cNvPr id="2" name="TextBox 1"/>
          <p:cNvSpPr txBox="1"/>
          <p:nvPr/>
        </p:nvSpPr>
        <p:spPr>
          <a:xfrm>
            <a:off x="4448175" y="1535698"/>
            <a:ext cx="3877985" cy="461665"/>
          </a:xfrm>
          <a:prstGeom prst="rect">
            <a:avLst/>
          </a:prstGeom>
          <a:noFill/>
        </p:spPr>
        <p:txBody>
          <a:bodyPr wrap="none" rtlCol="0">
            <a:spAutoFit/>
          </a:bodyPr>
          <a:lstStyle/>
          <a:p>
            <a:r>
              <a:rPr lang="zh-CN" altLang="en-US" sz="2400" dirty="0"/>
              <a:t>信息保障的五个技术环节：</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标题 1"/>
          <p:cNvSpPr>
            <a:spLocks noGrp="1"/>
          </p:cNvSpPr>
          <p:nvPr>
            <p:ph type="title"/>
          </p:nvPr>
        </p:nvSpPr>
        <p:spPr>
          <a:xfrm>
            <a:off x="811730" y="261531"/>
            <a:ext cx="8213725" cy="368300"/>
          </a:xfrm>
        </p:spPr>
        <p:txBody>
          <a:bodyPr/>
          <a:lstStyle/>
          <a:p>
            <a:r>
              <a:rPr lang="zh-CN" altLang="en-US" sz="2400" dirty="0"/>
              <a:t>云计算：网络发展的必然</a:t>
            </a:r>
          </a:p>
        </p:txBody>
      </p:sp>
      <p:sp>
        <p:nvSpPr>
          <p:cNvPr id="6147" name="内容占位符 2" descr="Rectangle: Click to edit Master text styles&#10;Second level&#10;Third level&#10;Fourth level&#10;Fifth level"/>
          <p:cNvSpPr>
            <a:spLocks noGrp="1"/>
          </p:cNvSpPr>
          <p:nvPr>
            <p:ph idx="1"/>
          </p:nvPr>
        </p:nvSpPr>
        <p:spPr>
          <a:xfrm>
            <a:off x="304800" y="1219200"/>
            <a:ext cx="5553075" cy="5210175"/>
          </a:xfrm>
        </p:spPr>
        <p:txBody>
          <a:bodyPr/>
          <a:lstStyle/>
          <a:p>
            <a:r>
              <a:rPr lang="zh-CN" altLang="en-US" sz="2000" dirty="0">
                <a:latin typeface="Arial" charset="0"/>
                <a:ea typeface="黑体" pitchFamily="2" charset="-122"/>
              </a:rPr>
              <a:t>云计算的背景</a:t>
            </a:r>
            <a:endParaRPr lang="en-US" altLang="zh-CN" sz="2000" dirty="0">
              <a:latin typeface="Arial" charset="0"/>
              <a:ea typeface="黑体" pitchFamily="2" charset="-122"/>
            </a:endParaRPr>
          </a:p>
          <a:p>
            <a:pPr lvl="1"/>
            <a:r>
              <a:rPr lang="zh-CN" altLang="en-US" sz="2000" dirty="0">
                <a:latin typeface="Arial" charset="0"/>
                <a:ea typeface="黑体" pitchFamily="2" charset="-122"/>
              </a:rPr>
              <a:t>大量的数据中心和计算资源闲置、或没有被充分利用；</a:t>
            </a:r>
            <a:endParaRPr lang="en-US" altLang="zh-CN" sz="2000" dirty="0">
              <a:latin typeface="Arial" charset="0"/>
              <a:ea typeface="黑体" pitchFamily="2" charset="-122"/>
            </a:endParaRPr>
          </a:p>
          <a:p>
            <a:pPr lvl="1"/>
            <a:r>
              <a:rPr lang="zh-CN" altLang="en-US" sz="2000" dirty="0">
                <a:latin typeface="Arial" charset="0"/>
                <a:ea typeface="黑体" pitchFamily="2" charset="-122"/>
              </a:rPr>
              <a:t>大量的企业和个人有需求，希望得到存储和计算资源服务。</a:t>
            </a:r>
            <a:endParaRPr lang="en-US" altLang="zh-CN" sz="2000" dirty="0">
              <a:latin typeface="Arial" charset="0"/>
              <a:ea typeface="黑体" pitchFamily="2" charset="-122"/>
            </a:endParaRPr>
          </a:p>
          <a:p>
            <a:r>
              <a:rPr lang="zh-CN" altLang="en-US" sz="2000" dirty="0">
                <a:latin typeface="Arial" charset="0"/>
                <a:ea typeface="黑体" pitchFamily="2" charset="-122"/>
              </a:rPr>
              <a:t>云计算是什么？</a:t>
            </a:r>
            <a:endParaRPr lang="en-US" altLang="zh-CN" sz="2000" dirty="0">
              <a:latin typeface="Arial" charset="0"/>
              <a:ea typeface="黑体" pitchFamily="2" charset="-122"/>
            </a:endParaRPr>
          </a:p>
          <a:p>
            <a:pPr lvl="1"/>
            <a:r>
              <a:rPr lang="zh-CN" altLang="zh-CN" sz="2000" dirty="0">
                <a:latin typeface="Arial" charset="0"/>
                <a:ea typeface="黑体" pitchFamily="2" charset="-122"/>
              </a:rPr>
              <a:t>将大量计算资源、存储资源与软件资源链接在一起，形成规模巨大的虚拟共享</a:t>
            </a:r>
            <a:r>
              <a:rPr lang="en-US" altLang="zh-CN" sz="2000" dirty="0">
                <a:latin typeface="Arial" charset="0"/>
                <a:ea typeface="黑体" pitchFamily="2" charset="-122"/>
              </a:rPr>
              <a:t>IT</a:t>
            </a:r>
            <a:r>
              <a:rPr lang="zh-CN" altLang="zh-CN" sz="2000" dirty="0">
                <a:latin typeface="Arial" charset="0"/>
                <a:ea typeface="黑体" pitchFamily="2" charset="-122"/>
              </a:rPr>
              <a:t>资源池，为远程用户提供“召之即来，挥之即去”并且“能力无限”的</a:t>
            </a:r>
            <a:r>
              <a:rPr lang="en-US" altLang="zh-CN" sz="2000" dirty="0">
                <a:latin typeface="Arial" charset="0"/>
                <a:ea typeface="黑体" pitchFamily="2" charset="-122"/>
              </a:rPr>
              <a:t>IT </a:t>
            </a:r>
            <a:r>
              <a:rPr lang="zh-CN" altLang="zh-CN" sz="2000" dirty="0">
                <a:latin typeface="Arial" charset="0"/>
                <a:ea typeface="黑体" pitchFamily="2" charset="-122"/>
              </a:rPr>
              <a:t>服务</a:t>
            </a:r>
            <a:r>
              <a:rPr lang="zh-CN" altLang="en-US" sz="2000" dirty="0">
                <a:latin typeface="Arial" charset="0"/>
                <a:ea typeface="黑体" pitchFamily="2" charset="-122"/>
              </a:rPr>
              <a:t>的</a:t>
            </a:r>
            <a:r>
              <a:rPr lang="zh-CN" altLang="zh-CN" sz="2000" dirty="0">
                <a:latin typeface="Arial" charset="0"/>
                <a:ea typeface="黑体" pitchFamily="2" charset="-122"/>
              </a:rPr>
              <a:t>新型计算模式</a:t>
            </a:r>
            <a:r>
              <a:rPr lang="zh-CN" altLang="en-US" sz="2000" dirty="0">
                <a:latin typeface="Arial" charset="0"/>
                <a:ea typeface="黑体" pitchFamily="2" charset="-122"/>
              </a:rPr>
              <a:t>。</a:t>
            </a:r>
            <a:endParaRPr lang="en-US" altLang="zh-CN" sz="2000" dirty="0">
              <a:latin typeface="Arial" charset="0"/>
              <a:ea typeface="黑体" pitchFamily="2" charset="-122"/>
            </a:endParaRPr>
          </a:p>
          <a:p>
            <a:r>
              <a:rPr lang="zh-CN" altLang="en-US" sz="2000" dirty="0">
                <a:latin typeface="Arial" charset="0"/>
                <a:ea typeface="黑体" pitchFamily="2" charset="-122"/>
              </a:rPr>
              <a:t>云计算带来什么变化？</a:t>
            </a:r>
            <a:endParaRPr lang="en-US" altLang="zh-CN" sz="2000" dirty="0">
              <a:latin typeface="Arial" charset="0"/>
              <a:ea typeface="黑体" pitchFamily="2" charset="-122"/>
            </a:endParaRPr>
          </a:p>
          <a:p>
            <a:pPr lvl="1"/>
            <a:r>
              <a:rPr lang="zh-CN" altLang="en-US" sz="2000" dirty="0">
                <a:latin typeface="Arial" charset="0"/>
                <a:ea typeface="黑体" pitchFamily="2" charset="-122"/>
                <a:sym typeface="Wingdings" pitchFamily="2" charset="2"/>
              </a:rPr>
              <a:t>降低整体</a:t>
            </a:r>
            <a:r>
              <a:rPr lang="en-US" altLang="zh-CN" sz="2000" dirty="0">
                <a:latin typeface="Arial" charset="0"/>
                <a:ea typeface="黑体" pitchFamily="2" charset="-122"/>
                <a:sym typeface="Wingdings" pitchFamily="2" charset="2"/>
              </a:rPr>
              <a:t>IT</a:t>
            </a:r>
            <a:r>
              <a:rPr lang="zh-CN" altLang="en-US" sz="2000" dirty="0">
                <a:latin typeface="Arial" charset="0"/>
                <a:ea typeface="黑体" pitchFamily="2" charset="-122"/>
                <a:sym typeface="Wingdings" pitchFamily="2" charset="2"/>
              </a:rPr>
              <a:t>资源消耗</a:t>
            </a:r>
            <a:endParaRPr lang="en-US" altLang="zh-CN" sz="2000" dirty="0">
              <a:latin typeface="Arial" charset="0"/>
              <a:ea typeface="黑体" pitchFamily="2" charset="-122"/>
              <a:sym typeface="Wingdings" pitchFamily="2" charset="2"/>
            </a:endParaRPr>
          </a:p>
          <a:p>
            <a:pPr lvl="1"/>
            <a:r>
              <a:rPr lang="zh-CN" altLang="en-US" sz="2000" dirty="0">
                <a:latin typeface="Arial" charset="0"/>
                <a:ea typeface="黑体" pitchFamily="2" charset="-122"/>
              </a:rPr>
              <a:t>提供更好的服务质量</a:t>
            </a:r>
          </a:p>
        </p:txBody>
      </p:sp>
      <p:sp>
        <p:nvSpPr>
          <p:cNvPr id="6148" name="日期占位符 3"/>
          <p:cNvSpPr>
            <a:spLocks noGrp="1"/>
          </p:cNvSpPr>
          <p:nvPr>
            <p:ph type="dt" sz="quarter" idx="4294967295"/>
          </p:nvPr>
        </p:nvSpPr>
        <p:spPr>
          <a:xfrm>
            <a:off x="6858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ahoma" pitchFamily="34" charset="0"/>
                <a:ea typeface="宋体" charset="-122"/>
              </a:defRPr>
            </a:lvl1pPr>
            <a:lvl2pPr marL="742950" indent="-285750" eaLnBrk="0" hangingPunct="0">
              <a:defRPr sz="1400">
                <a:solidFill>
                  <a:schemeClr val="tx1"/>
                </a:solidFill>
                <a:latin typeface="Tahoma" pitchFamily="34" charset="0"/>
                <a:ea typeface="宋体" charset="-122"/>
              </a:defRPr>
            </a:lvl2pPr>
            <a:lvl3pPr marL="1143000" indent="-228600" eaLnBrk="0" hangingPunct="0">
              <a:defRPr sz="1400">
                <a:solidFill>
                  <a:schemeClr val="tx1"/>
                </a:solidFill>
                <a:latin typeface="Tahoma" pitchFamily="34" charset="0"/>
                <a:ea typeface="宋体" charset="-122"/>
              </a:defRPr>
            </a:lvl3pPr>
            <a:lvl4pPr marL="1600200" indent="-228600" eaLnBrk="0" hangingPunct="0">
              <a:defRPr sz="1400">
                <a:solidFill>
                  <a:schemeClr val="tx1"/>
                </a:solidFill>
                <a:latin typeface="Tahoma" pitchFamily="34" charset="0"/>
                <a:ea typeface="宋体" charset="-122"/>
              </a:defRPr>
            </a:lvl4pPr>
            <a:lvl5pPr marL="2057400" indent="-228600" eaLnBrk="0" hangingPunct="0">
              <a:defRPr sz="1400">
                <a:solidFill>
                  <a:schemeClr val="tx1"/>
                </a:solidFill>
                <a:latin typeface="Tahoma" pitchFamily="34" charset="0"/>
                <a:ea typeface="宋体" charset="-122"/>
              </a:defRPr>
            </a:lvl5pPr>
            <a:lvl6pPr marL="2514600" indent="-228600" eaLnBrk="0" fontAlgn="base" hangingPunct="0">
              <a:spcBef>
                <a:spcPct val="0"/>
              </a:spcBef>
              <a:spcAft>
                <a:spcPct val="0"/>
              </a:spcAft>
              <a:defRPr sz="1400">
                <a:solidFill>
                  <a:schemeClr val="tx1"/>
                </a:solidFill>
                <a:latin typeface="Tahoma" pitchFamily="34" charset="0"/>
                <a:ea typeface="宋体" charset="-122"/>
              </a:defRPr>
            </a:lvl6pPr>
            <a:lvl7pPr marL="2971800" indent="-228600" eaLnBrk="0" fontAlgn="base" hangingPunct="0">
              <a:spcBef>
                <a:spcPct val="0"/>
              </a:spcBef>
              <a:spcAft>
                <a:spcPct val="0"/>
              </a:spcAft>
              <a:defRPr sz="1400">
                <a:solidFill>
                  <a:schemeClr val="tx1"/>
                </a:solidFill>
                <a:latin typeface="Tahoma" pitchFamily="34" charset="0"/>
                <a:ea typeface="宋体" charset="-122"/>
              </a:defRPr>
            </a:lvl7pPr>
            <a:lvl8pPr marL="3429000" indent="-228600" eaLnBrk="0" fontAlgn="base" hangingPunct="0">
              <a:spcBef>
                <a:spcPct val="0"/>
              </a:spcBef>
              <a:spcAft>
                <a:spcPct val="0"/>
              </a:spcAft>
              <a:defRPr sz="1400">
                <a:solidFill>
                  <a:schemeClr val="tx1"/>
                </a:solidFill>
                <a:latin typeface="Tahoma" pitchFamily="34" charset="0"/>
                <a:ea typeface="宋体" charset="-122"/>
              </a:defRPr>
            </a:lvl8pPr>
            <a:lvl9pPr marL="3886200" indent="-228600" eaLnBrk="0" fontAlgn="base" hangingPunct="0">
              <a:spcBef>
                <a:spcPct val="0"/>
              </a:spcBef>
              <a:spcAft>
                <a:spcPct val="0"/>
              </a:spcAft>
              <a:defRPr sz="1400">
                <a:solidFill>
                  <a:schemeClr val="tx1"/>
                </a:solidFill>
                <a:latin typeface="Tahoma" pitchFamily="34" charset="0"/>
                <a:ea typeface="宋体" charset="-122"/>
              </a:defRPr>
            </a:lvl9pPr>
          </a:lstStyle>
          <a:p>
            <a:pPr eaLnBrk="1" hangingPunct="1"/>
            <a:fld id="{37724F29-EBD0-4CA2-9DA4-D4A3F9313561}" type="datetime1">
              <a:rPr lang="zh-CN" altLang="en-US" smtClean="0"/>
              <a:pPr eaLnBrk="1" hangingPunct="1"/>
              <a:t>2025/2/18</a:t>
            </a:fld>
            <a:endParaRPr lang="en-US" altLang="zh-CN"/>
          </a:p>
        </p:txBody>
      </p:sp>
      <p:sp>
        <p:nvSpPr>
          <p:cNvPr id="6149" name="灯片编号占位符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ahoma" pitchFamily="34" charset="0"/>
                <a:ea typeface="宋体" charset="-122"/>
              </a:defRPr>
            </a:lvl1pPr>
            <a:lvl2pPr marL="742950" indent="-285750" eaLnBrk="0" hangingPunct="0">
              <a:defRPr sz="1400">
                <a:solidFill>
                  <a:schemeClr val="tx1"/>
                </a:solidFill>
                <a:latin typeface="Tahoma" pitchFamily="34" charset="0"/>
                <a:ea typeface="宋体" charset="-122"/>
              </a:defRPr>
            </a:lvl2pPr>
            <a:lvl3pPr marL="1143000" indent="-228600" eaLnBrk="0" hangingPunct="0">
              <a:defRPr sz="1400">
                <a:solidFill>
                  <a:schemeClr val="tx1"/>
                </a:solidFill>
                <a:latin typeface="Tahoma" pitchFamily="34" charset="0"/>
                <a:ea typeface="宋体" charset="-122"/>
              </a:defRPr>
            </a:lvl3pPr>
            <a:lvl4pPr marL="1600200" indent="-228600" eaLnBrk="0" hangingPunct="0">
              <a:defRPr sz="1400">
                <a:solidFill>
                  <a:schemeClr val="tx1"/>
                </a:solidFill>
                <a:latin typeface="Tahoma" pitchFamily="34" charset="0"/>
                <a:ea typeface="宋体" charset="-122"/>
              </a:defRPr>
            </a:lvl4pPr>
            <a:lvl5pPr marL="2057400" indent="-228600" eaLnBrk="0" hangingPunct="0">
              <a:defRPr sz="1400">
                <a:solidFill>
                  <a:schemeClr val="tx1"/>
                </a:solidFill>
                <a:latin typeface="Tahoma" pitchFamily="34" charset="0"/>
                <a:ea typeface="宋体" charset="-122"/>
              </a:defRPr>
            </a:lvl5pPr>
            <a:lvl6pPr marL="2514600" indent="-228600" eaLnBrk="0" fontAlgn="base" hangingPunct="0">
              <a:spcBef>
                <a:spcPct val="0"/>
              </a:spcBef>
              <a:spcAft>
                <a:spcPct val="0"/>
              </a:spcAft>
              <a:defRPr sz="1400">
                <a:solidFill>
                  <a:schemeClr val="tx1"/>
                </a:solidFill>
                <a:latin typeface="Tahoma" pitchFamily="34" charset="0"/>
                <a:ea typeface="宋体" charset="-122"/>
              </a:defRPr>
            </a:lvl6pPr>
            <a:lvl7pPr marL="2971800" indent="-228600" eaLnBrk="0" fontAlgn="base" hangingPunct="0">
              <a:spcBef>
                <a:spcPct val="0"/>
              </a:spcBef>
              <a:spcAft>
                <a:spcPct val="0"/>
              </a:spcAft>
              <a:defRPr sz="1400">
                <a:solidFill>
                  <a:schemeClr val="tx1"/>
                </a:solidFill>
                <a:latin typeface="Tahoma" pitchFamily="34" charset="0"/>
                <a:ea typeface="宋体" charset="-122"/>
              </a:defRPr>
            </a:lvl7pPr>
            <a:lvl8pPr marL="3429000" indent="-228600" eaLnBrk="0" fontAlgn="base" hangingPunct="0">
              <a:spcBef>
                <a:spcPct val="0"/>
              </a:spcBef>
              <a:spcAft>
                <a:spcPct val="0"/>
              </a:spcAft>
              <a:defRPr sz="1400">
                <a:solidFill>
                  <a:schemeClr val="tx1"/>
                </a:solidFill>
                <a:latin typeface="Tahoma" pitchFamily="34" charset="0"/>
                <a:ea typeface="宋体" charset="-122"/>
              </a:defRPr>
            </a:lvl8pPr>
            <a:lvl9pPr marL="3886200" indent="-228600" eaLnBrk="0" fontAlgn="base" hangingPunct="0">
              <a:spcBef>
                <a:spcPct val="0"/>
              </a:spcBef>
              <a:spcAft>
                <a:spcPct val="0"/>
              </a:spcAft>
              <a:defRPr sz="1400">
                <a:solidFill>
                  <a:schemeClr val="tx1"/>
                </a:solidFill>
                <a:latin typeface="Tahoma" pitchFamily="34" charset="0"/>
                <a:ea typeface="宋体" charset="-122"/>
              </a:defRPr>
            </a:lvl9pPr>
          </a:lstStyle>
          <a:p>
            <a:pPr eaLnBrk="1" hangingPunct="1"/>
            <a:fld id="{E9715DDD-2A39-4628-9924-A22A4C922FAF}" type="slidenum">
              <a:rPr lang="zh-CN" altLang="en-US" smtClean="0"/>
              <a:pPr eaLnBrk="1" hangingPunct="1"/>
              <a:t>18</a:t>
            </a:fld>
            <a:endParaRPr lang="en-US" altLang="zh-CN"/>
          </a:p>
        </p:txBody>
      </p:sp>
      <p:pic>
        <p:nvPicPr>
          <p:cNvPr id="6150" name="图片 6" descr="CloudComputingTechTangerineco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0113" y="0"/>
            <a:ext cx="31638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774017"/>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077359" y="214312"/>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云计算安全阶段</a:t>
            </a:r>
            <a:endParaRPr lang="zh-CN" sz="3200" dirty="0">
              <a:latin typeface="Trebuchet MS" pitchFamily="34" charset="0"/>
            </a:endParaRPr>
          </a:p>
        </p:txBody>
      </p:sp>
      <p:sp>
        <p:nvSpPr>
          <p:cNvPr id="15363" name="Text Box 4"/>
          <p:cNvSpPr txBox="1">
            <a:spLocks noChangeArrowheads="1"/>
          </p:cNvSpPr>
          <p:nvPr/>
        </p:nvSpPr>
        <p:spPr bwMode="auto">
          <a:xfrm>
            <a:off x="603250" y="1884363"/>
            <a:ext cx="78740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000"/>
              </a:lnSpc>
              <a:spcAft>
                <a:spcPts val="1200"/>
              </a:spcAft>
            </a:pPr>
            <a:r>
              <a:rPr lang="zh-CN" altLang="zh-CN" sz="3200" dirty="0">
                <a:solidFill>
                  <a:srgbClr val="FF0000"/>
                </a:solidFill>
                <a:latin typeface="Trebuchet MS" pitchFamily="34" charset="0"/>
              </a:rPr>
              <a:t>挑战</a:t>
            </a:r>
            <a:r>
              <a:rPr lang="en-US" altLang="zh-CN" sz="3200" dirty="0">
                <a:solidFill>
                  <a:srgbClr val="FF0000"/>
                </a:solidFill>
                <a:latin typeface="Times New Roman" pitchFamily="18" charset="0"/>
              </a:rPr>
              <a:t>1</a:t>
            </a:r>
            <a:r>
              <a:rPr lang="zh-CN" altLang="zh-CN" sz="3200" dirty="0">
                <a:solidFill>
                  <a:srgbClr val="FF0000"/>
                </a:solidFill>
                <a:latin typeface="Trebuchet MS" pitchFamily="34" charset="0"/>
              </a:rPr>
              <a:t>：</a:t>
            </a:r>
            <a:r>
              <a:rPr lang="zh-CN" altLang="en-US" sz="3200" dirty="0">
                <a:solidFill>
                  <a:srgbClr val="FF0000"/>
                </a:solidFill>
                <a:latin typeface="Trebuchet MS" pitchFamily="34" charset="0"/>
              </a:rPr>
              <a:t> </a:t>
            </a:r>
            <a:r>
              <a:rPr lang="zh-CN" altLang="zh-CN" sz="2400" dirty="0">
                <a:latin typeface="Trebuchet MS" pitchFamily="34" charset="0"/>
              </a:rPr>
              <a:t>建立以数据安全和隐私保护为主要目标的云</a:t>
            </a:r>
            <a:endParaRPr lang="en-US" altLang="zh-CN" sz="2400" dirty="0">
              <a:latin typeface="Trebuchet MS" pitchFamily="34" charset="0"/>
            </a:endParaRPr>
          </a:p>
          <a:p>
            <a:pPr eaLnBrk="0" hangingPunct="0">
              <a:lnSpc>
                <a:spcPts val="3000"/>
              </a:lnSpc>
              <a:spcAft>
                <a:spcPts val="1200"/>
              </a:spcAft>
            </a:pPr>
            <a:r>
              <a:rPr lang="en-US" altLang="zh-CN" sz="2400" dirty="0">
                <a:latin typeface="Trebuchet MS" pitchFamily="34" charset="0"/>
              </a:rPr>
              <a:t>                 </a:t>
            </a:r>
            <a:r>
              <a:rPr lang="zh-CN" altLang="zh-CN" sz="2400" dirty="0">
                <a:latin typeface="Trebuchet MS" pitchFamily="34" charset="0"/>
              </a:rPr>
              <a:t>安全技术框架。</a:t>
            </a:r>
            <a:endParaRPr lang="en-US" altLang="zh-CN" sz="2400" dirty="0">
              <a:latin typeface="Trebuchet MS" pitchFamily="34" charset="0"/>
            </a:endParaRPr>
          </a:p>
          <a:p>
            <a:pPr eaLnBrk="0" hangingPunct="0">
              <a:lnSpc>
                <a:spcPts val="3000"/>
              </a:lnSpc>
              <a:spcAft>
                <a:spcPts val="1200"/>
              </a:spcAft>
            </a:pPr>
            <a:r>
              <a:rPr lang="zh-CN" altLang="zh-CN" sz="3200" dirty="0">
                <a:solidFill>
                  <a:srgbClr val="FF0000"/>
                </a:solidFill>
                <a:latin typeface="Trebuchet MS" pitchFamily="34" charset="0"/>
              </a:rPr>
              <a:t>挑战</a:t>
            </a:r>
            <a:r>
              <a:rPr lang="en-US" altLang="zh-CN" sz="3200" dirty="0">
                <a:solidFill>
                  <a:srgbClr val="FF0000"/>
                </a:solidFill>
                <a:latin typeface="Times New Roman" pitchFamily="18" charset="0"/>
              </a:rPr>
              <a:t>2</a:t>
            </a:r>
            <a:r>
              <a:rPr lang="zh-CN" altLang="zh-CN" sz="3200" dirty="0">
                <a:solidFill>
                  <a:srgbClr val="FF0000"/>
                </a:solidFill>
                <a:latin typeface="Trebuchet MS" pitchFamily="34" charset="0"/>
              </a:rPr>
              <a:t> ：</a:t>
            </a:r>
            <a:r>
              <a:rPr lang="zh-CN" altLang="zh-CN" sz="2400" dirty="0">
                <a:latin typeface="Trebuchet MS" pitchFamily="34" charset="0"/>
              </a:rPr>
              <a:t>建立以安全目标验证、安全服务等级测评为</a:t>
            </a:r>
            <a:endParaRPr lang="en-US" altLang="zh-CN" sz="2400" dirty="0">
              <a:latin typeface="Trebuchet MS" pitchFamily="34" charset="0"/>
            </a:endParaRPr>
          </a:p>
          <a:p>
            <a:pPr eaLnBrk="0" hangingPunct="0">
              <a:lnSpc>
                <a:spcPts val="3000"/>
              </a:lnSpc>
              <a:spcAft>
                <a:spcPts val="1200"/>
              </a:spcAft>
            </a:pPr>
            <a:r>
              <a:rPr lang="en-US" altLang="zh-CN" sz="2400" dirty="0">
                <a:latin typeface="Trebuchet MS" pitchFamily="34" charset="0"/>
              </a:rPr>
              <a:t>                  </a:t>
            </a:r>
            <a:r>
              <a:rPr lang="zh-CN" altLang="zh-CN" sz="2400" dirty="0">
                <a:latin typeface="Trebuchet MS" pitchFamily="34" charset="0"/>
              </a:rPr>
              <a:t>核心的云计算安全标准及其测评体系。</a:t>
            </a:r>
            <a:endParaRPr lang="en-US" altLang="zh-CN" sz="2400" dirty="0">
              <a:latin typeface="Trebuchet MS" pitchFamily="34" charset="0"/>
            </a:endParaRPr>
          </a:p>
          <a:p>
            <a:pPr eaLnBrk="0" hangingPunct="0">
              <a:lnSpc>
                <a:spcPts val="3000"/>
              </a:lnSpc>
              <a:spcAft>
                <a:spcPts val="1200"/>
              </a:spcAft>
            </a:pPr>
            <a:r>
              <a:rPr lang="zh-CN" altLang="zh-CN" sz="3200" dirty="0">
                <a:solidFill>
                  <a:srgbClr val="FF0000"/>
                </a:solidFill>
                <a:latin typeface="Trebuchet MS" pitchFamily="34" charset="0"/>
              </a:rPr>
              <a:t>挑战</a:t>
            </a:r>
            <a:r>
              <a:rPr lang="en-US" altLang="zh-CN" sz="3200" dirty="0">
                <a:solidFill>
                  <a:srgbClr val="FF0000"/>
                </a:solidFill>
                <a:latin typeface="Times New Roman" pitchFamily="18" charset="0"/>
              </a:rPr>
              <a:t>3</a:t>
            </a:r>
            <a:r>
              <a:rPr lang="zh-CN" altLang="zh-CN" sz="3200" dirty="0">
                <a:solidFill>
                  <a:srgbClr val="FF0000"/>
                </a:solidFill>
                <a:latin typeface="Trebuchet MS" pitchFamily="34" charset="0"/>
              </a:rPr>
              <a:t> ：</a:t>
            </a:r>
            <a:r>
              <a:rPr lang="zh-CN" altLang="zh-CN" sz="2400" dirty="0">
                <a:latin typeface="Trebuchet MS" pitchFamily="34" charset="0"/>
              </a:rPr>
              <a:t>建立可控的云计算安全监管体系。</a:t>
            </a:r>
          </a:p>
          <a:p>
            <a:pPr eaLnBrk="0" hangingPunct="0">
              <a:lnSpc>
                <a:spcPts val="3600"/>
              </a:lnSpc>
              <a:spcAft>
                <a:spcPts val="1200"/>
              </a:spcAft>
            </a:pPr>
            <a:endParaRPr lang="zh-CN" altLang="zh-CN" sz="3200" dirty="0">
              <a:latin typeface="Trebuchet MS" pitchFamily="34"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39612" y="1136447"/>
            <a:ext cx="3664786" cy="507831"/>
          </a:xfrm>
          <a:prstGeom prst="rect">
            <a:avLst/>
          </a:prstGeom>
        </p:spPr>
        <p:txBody>
          <a:bodyPr wrap="none">
            <a:spAutoFit/>
          </a:bodyPr>
          <a:lstStyle/>
          <a:p>
            <a:pPr algn="ctr"/>
            <a:r>
              <a:rPr lang="zh-CN" altLang="en-US" sz="2700" b="1" dirty="0">
                <a:solidFill>
                  <a:srgbClr val="2E2E2E"/>
                </a:solidFill>
              </a:rPr>
              <a:t> </a:t>
            </a:r>
            <a:r>
              <a:rPr lang="en-US" altLang="zh-CN" sz="2700" b="1" dirty="0">
                <a:solidFill>
                  <a:srgbClr val="2E2E2E"/>
                </a:solidFill>
              </a:rPr>
              <a:t> </a:t>
            </a:r>
            <a:r>
              <a:rPr lang="zh-CN" altLang="en-US" sz="2700" b="1" dirty="0">
                <a:solidFill>
                  <a:srgbClr val="2E2E2E"/>
                </a:solidFill>
              </a:rPr>
              <a:t>导师风采</a:t>
            </a:r>
            <a:r>
              <a:rPr lang="en-US" altLang="zh-CN" sz="2700" b="1" dirty="0">
                <a:solidFill>
                  <a:srgbClr val="2E2E2E"/>
                </a:solidFill>
              </a:rPr>
              <a:t>——</a:t>
            </a:r>
            <a:r>
              <a:rPr lang="zh-CN" altLang="en-US" sz="2700" b="1" dirty="0">
                <a:solidFill>
                  <a:srgbClr val="2E2E2E"/>
                </a:solidFill>
              </a:rPr>
              <a:t>王亮亮</a:t>
            </a:r>
          </a:p>
        </p:txBody>
      </p:sp>
      <p:cxnSp>
        <p:nvCxnSpPr>
          <p:cNvPr id="15" name="直接连接符 14"/>
          <p:cNvCxnSpPr/>
          <p:nvPr/>
        </p:nvCxnSpPr>
        <p:spPr>
          <a:xfrm>
            <a:off x="6478418" y="1378820"/>
            <a:ext cx="2035743" cy="0"/>
          </a:xfrm>
          <a:prstGeom prst="line">
            <a:avLst/>
          </a:prstGeom>
          <a:ln>
            <a:solidFill>
              <a:srgbClr val="2E2E2E"/>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0831" y="1378820"/>
            <a:ext cx="2035743" cy="0"/>
          </a:xfrm>
          <a:prstGeom prst="line">
            <a:avLst/>
          </a:prstGeom>
          <a:ln>
            <a:solidFill>
              <a:srgbClr val="2E2E2E"/>
            </a:solidFill>
          </a:ln>
        </p:spPr>
        <p:style>
          <a:lnRef idx="1">
            <a:schemeClr val="accent1"/>
          </a:lnRef>
          <a:fillRef idx="0">
            <a:schemeClr val="accent1"/>
          </a:fillRef>
          <a:effectRef idx="0">
            <a:schemeClr val="accent1"/>
          </a:effectRef>
          <a:fontRef idx="minor">
            <a:schemeClr val="tx1"/>
          </a:fontRef>
        </p:style>
      </p:cxnSp>
      <p:pic>
        <p:nvPicPr>
          <p:cNvPr id="3" name="图片 2" descr="C:\Users\Administrator\Desktop\上海电力大学图片\00000.png00000"/>
          <p:cNvPicPr>
            <a:picLocks noChangeAspect="1"/>
          </p:cNvPicPr>
          <p:nvPr/>
        </p:nvPicPr>
        <p:blipFill>
          <a:blip r:embed="rId3"/>
          <a:srcRect/>
          <a:stretch>
            <a:fillRect/>
          </a:stretch>
        </p:blipFill>
        <p:spPr>
          <a:xfrm>
            <a:off x="7567612" y="857252"/>
            <a:ext cx="1576388" cy="375761"/>
          </a:xfrm>
          <a:prstGeom prst="rect">
            <a:avLst/>
          </a:prstGeom>
        </p:spPr>
      </p:pic>
      <p:sp>
        <p:nvSpPr>
          <p:cNvPr id="2" name="TextBox 5"/>
          <p:cNvSpPr txBox="1"/>
          <p:nvPr/>
        </p:nvSpPr>
        <p:spPr>
          <a:xfrm>
            <a:off x="1556861" y="1630681"/>
            <a:ext cx="7471410" cy="880049"/>
          </a:xfrm>
          <a:prstGeom prst="rect">
            <a:avLst/>
          </a:prstGeom>
          <a:noFill/>
        </p:spPr>
        <p:txBody>
          <a:bodyPr wrap="square" rtlCol="0">
            <a:spAutoFit/>
          </a:bodyPr>
          <a:lstStyle/>
          <a:p>
            <a:pPr>
              <a:lnSpc>
                <a:spcPct val="150000"/>
              </a:lnSpc>
              <a:buFont typeface="Wingdings" panose="05000000000000000000" pitchFamily="2" charset="2"/>
            </a:pPr>
            <a:r>
              <a:rPr lang="zh-CN" altLang="en-US" sz="1200" b="1" dirty="0">
                <a:solidFill>
                  <a:srgbClr val="475F77"/>
                </a:solidFill>
                <a:latin typeface="+mn-ea"/>
              </a:rPr>
              <a:t>个人介绍：</a:t>
            </a:r>
            <a:r>
              <a:rPr lang="zh-CN" altLang="en-US" sz="1200" dirty="0">
                <a:solidFill>
                  <a:srgbClr val="475F77"/>
                </a:solidFill>
                <a:latin typeface="+mn-ea"/>
                <a:sym typeface="+mn-ea"/>
              </a:rPr>
              <a:t>副教授，硕士生导师，</a:t>
            </a:r>
            <a:r>
              <a:rPr lang="en-US" altLang="zh-CN" sz="1200" dirty="0">
                <a:solidFill>
                  <a:srgbClr val="475F77"/>
                </a:solidFill>
                <a:latin typeface="+mn-ea"/>
              </a:rPr>
              <a:t>2016</a:t>
            </a:r>
            <a:r>
              <a:rPr lang="zh-CN" altLang="en-US" sz="1200" dirty="0">
                <a:solidFill>
                  <a:srgbClr val="475F77"/>
                </a:solidFill>
                <a:latin typeface="+mn-ea"/>
              </a:rPr>
              <a:t>年博士毕业于上海交通大学计算机科学与技术专业，中国计算机学会会员，中国密码学会会员，</a:t>
            </a:r>
            <a:r>
              <a:rPr lang="zh-CN" altLang="zh-CN" sz="1200" dirty="0">
                <a:solidFill>
                  <a:srgbClr val="475F77"/>
                </a:solidFill>
                <a:latin typeface="+mn-ea"/>
              </a:rPr>
              <a:t>担任“软件学报”、“</a:t>
            </a:r>
            <a:r>
              <a:rPr lang="en-US" altLang="zh-CN" sz="1200" dirty="0">
                <a:solidFill>
                  <a:srgbClr val="475F77"/>
                </a:solidFill>
                <a:latin typeface="+mn-ea"/>
              </a:rPr>
              <a:t>Security and Communication Networks</a:t>
            </a:r>
            <a:r>
              <a:rPr lang="zh-CN" altLang="zh-CN" sz="1200" dirty="0">
                <a:solidFill>
                  <a:srgbClr val="475F77"/>
                </a:solidFill>
                <a:latin typeface="+mn-ea"/>
              </a:rPr>
              <a:t>”、“</a:t>
            </a:r>
            <a:r>
              <a:rPr lang="en-US" altLang="zh-CN" sz="1200" dirty="0">
                <a:solidFill>
                  <a:srgbClr val="475F77"/>
                </a:solidFill>
                <a:latin typeface="+mn-ea"/>
              </a:rPr>
              <a:t>Peer-to-Peer Networking and Applications</a:t>
            </a:r>
            <a:r>
              <a:rPr lang="zh-CN" altLang="zh-CN" sz="1200" dirty="0">
                <a:solidFill>
                  <a:srgbClr val="475F77"/>
                </a:solidFill>
                <a:latin typeface="+mn-ea"/>
              </a:rPr>
              <a:t>”、“</a:t>
            </a:r>
            <a:r>
              <a:rPr lang="en-US" altLang="zh-CN" sz="1200" dirty="0">
                <a:solidFill>
                  <a:srgbClr val="475F77"/>
                </a:solidFill>
                <a:latin typeface="+mn-ea"/>
              </a:rPr>
              <a:t>INSCRYPT</a:t>
            </a:r>
            <a:r>
              <a:rPr lang="zh-CN" altLang="zh-CN" sz="1200" dirty="0">
                <a:solidFill>
                  <a:srgbClr val="475F77"/>
                </a:solidFill>
                <a:latin typeface="+mn-ea"/>
              </a:rPr>
              <a:t>”和“</a:t>
            </a:r>
            <a:r>
              <a:rPr lang="en-US" altLang="zh-CN" sz="1200" dirty="0">
                <a:solidFill>
                  <a:srgbClr val="475F77"/>
                </a:solidFill>
                <a:latin typeface="+mn-ea"/>
              </a:rPr>
              <a:t>Asia JCIS</a:t>
            </a:r>
            <a:r>
              <a:rPr lang="zh-CN" altLang="zh-CN" sz="1200" dirty="0">
                <a:solidFill>
                  <a:srgbClr val="475F77"/>
                </a:solidFill>
                <a:latin typeface="+mn-ea"/>
              </a:rPr>
              <a:t>”等国内外期刊会议审稿人。</a:t>
            </a:r>
            <a:endParaRPr lang="zh-CN" altLang="en-US" sz="1200" dirty="0">
              <a:solidFill>
                <a:srgbClr val="475F77"/>
              </a:solidFill>
              <a:latin typeface="+mn-ea"/>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167" y="1724733"/>
            <a:ext cx="1099566" cy="1539393"/>
          </a:xfrm>
          <a:prstGeom prst="rect">
            <a:avLst/>
          </a:prstGeom>
        </p:spPr>
      </p:pic>
      <p:sp>
        <p:nvSpPr>
          <p:cNvPr id="6" name="TextBox 9"/>
          <p:cNvSpPr txBox="1"/>
          <p:nvPr/>
        </p:nvSpPr>
        <p:spPr>
          <a:xfrm>
            <a:off x="254794" y="3626820"/>
            <a:ext cx="8773954" cy="1988045"/>
          </a:xfrm>
          <a:prstGeom prst="rect">
            <a:avLst/>
          </a:prstGeom>
          <a:noFill/>
        </p:spPr>
        <p:txBody>
          <a:bodyPr wrap="square" rtlCol="0">
            <a:spAutoFit/>
          </a:bodyPr>
          <a:lstStyle/>
          <a:p>
            <a:pPr marL="214313" indent="-214313">
              <a:lnSpc>
                <a:spcPct val="150000"/>
              </a:lnSpc>
              <a:buFont typeface="Wingdings" panose="05000000000000000000" pitchFamily="2" charset="2"/>
              <a:buChar char="n"/>
            </a:pPr>
            <a:r>
              <a:rPr lang="zh-CN" altLang="en-US" sz="1200" b="1" dirty="0">
                <a:solidFill>
                  <a:srgbClr val="475F77"/>
                </a:solidFill>
                <a:latin typeface="+mn-ea"/>
                <a:cs typeface="+mn-ea"/>
              </a:rPr>
              <a:t>学术研究课题：主持</a:t>
            </a:r>
            <a:r>
              <a:rPr lang="en-US" altLang="zh-CN" sz="1200" b="1" dirty="0">
                <a:solidFill>
                  <a:srgbClr val="475F77"/>
                </a:solidFill>
                <a:latin typeface="+mn-ea"/>
                <a:cs typeface="+mn-ea"/>
              </a:rPr>
              <a:t>6</a:t>
            </a:r>
            <a:r>
              <a:rPr lang="zh-CN" altLang="en-US" sz="1200" b="1" dirty="0">
                <a:solidFill>
                  <a:srgbClr val="475F77"/>
                </a:solidFill>
                <a:latin typeface="+mn-ea"/>
                <a:cs typeface="+mn-ea"/>
              </a:rPr>
              <a:t>项</a:t>
            </a:r>
            <a:endParaRPr lang="en-US" altLang="zh-CN" sz="1200" b="1" dirty="0">
              <a:solidFill>
                <a:srgbClr val="475F77"/>
              </a:solidFill>
              <a:latin typeface="+mn-ea"/>
              <a:cs typeface="+mn-ea"/>
            </a:endParaRPr>
          </a:p>
          <a:p>
            <a:pPr>
              <a:lnSpc>
                <a:spcPct val="150000"/>
              </a:lnSpc>
            </a:pPr>
            <a:r>
              <a:rPr lang="en-US" altLang="zh-CN" sz="1200" dirty="0">
                <a:solidFill>
                  <a:srgbClr val="475F77"/>
                </a:solidFill>
                <a:latin typeface="+mn-ea"/>
                <a:cs typeface="+mn-ea"/>
              </a:rPr>
              <a:t>1. </a:t>
            </a:r>
            <a:r>
              <a:rPr lang="zh-CN" altLang="zh-CN" sz="1200" dirty="0">
                <a:solidFill>
                  <a:srgbClr val="475F77"/>
                </a:solidFill>
                <a:latin typeface="+mn-ea"/>
                <a:cs typeface="+mn-ea"/>
              </a:rPr>
              <a:t>代理重加密在智能电网安全数据共享中的应用及关键技术研究，国家自然科学基金（青年基金），</a:t>
            </a:r>
            <a:r>
              <a:rPr lang="en-US" altLang="zh-CN" sz="1200" dirty="0">
                <a:solidFill>
                  <a:srgbClr val="475F77"/>
                </a:solidFill>
                <a:latin typeface="+mn-ea"/>
                <a:cs typeface="+mn-ea"/>
              </a:rPr>
              <a:t>2018.9-2021.12</a:t>
            </a:r>
            <a:r>
              <a:rPr lang="zh-CN" altLang="zh-CN" sz="1200" dirty="0">
                <a:solidFill>
                  <a:srgbClr val="475F77"/>
                </a:solidFill>
                <a:latin typeface="+mn-ea"/>
                <a:cs typeface="+mn-ea"/>
              </a:rPr>
              <a:t>，主持</a:t>
            </a:r>
          </a:p>
          <a:p>
            <a:pPr>
              <a:lnSpc>
                <a:spcPct val="150000"/>
              </a:lnSpc>
            </a:pPr>
            <a:r>
              <a:rPr lang="en-US" altLang="zh-CN" sz="1200" dirty="0">
                <a:solidFill>
                  <a:srgbClr val="475F77"/>
                </a:solidFill>
                <a:latin typeface="+mn-ea"/>
                <a:cs typeface="+mn-ea"/>
              </a:rPr>
              <a:t>2. </a:t>
            </a:r>
            <a:r>
              <a:rPr lang="zh-CN" altLang="en-US" sz="1200" dirty="0">
                <a:solidFill>
                  <a:srgbClr val="475F77"/>
                </a:solidFill>
                <a:latin typeface="+mn-ea"/>
                <a:cs typeface="+mn-ea"/>
              </a:rPr>
              <a:t>基于电力统计数据的新基建产业发展分析技术支撑服务，国网上海市电力公司科技项目，</a:t>
            </a:r>
            <a:r>
              <a:rPr lang="en-US" altLang="zh-CN" sz="1200" dirty="0">
                <a:solidFill>
                  <a:srgbClr val="475F77"/>
                </a:solidFill>
                <a:latin typeface="+mn-ea"/>
                <a:cs typeface="+mn-ea"/>
              </a:rPr>
              <a:t>2021.6-2021.11</a:t>
            </a:r>
            <a:r>
              <a:rPr lang="zh-CN" altLang="en-US" sz="1200" dirty="0">
                <a:solidFill>
                  <a:srgbClr val="475F77"/>
                </a:solidFill>
                <a:latin typeface="+mn-ea"/>
                <a:cs typeface="+mn-ea"/>
              </a:rPr>
              <a:t>，主持</a:t>
            </a:r>
          </a:p>
          <a:p>
            <a:pPr>
              <a:lnSpc>
                <a:spcPct val="150000"/>
              </a:lnSpc>
            </a:pPr>
            <a:r>
              <a:rPr lang="en-US" altLang="zh-CN" sz="1200" dirty="0">
                <a:solidFill>
                  <a:srgbClr val="475F77"/>
                </a:solidFill>
                <a:latin typeface="+mn-ea"/>
                <a:cs typeface="+mn-ea"/>
              </a:rPr>
              <a:t>3. </a:t>
            </a:r>
            <a:r>
              <a:rPr lang="zh-CN" altLang="en-US" sz="1200" dirty="0">
                <a:solidFill>
                  <a:srgbClr val="475F77"/>
                </a:solidFill>
                <a:latin typeface="+mn-ea"/>
                <a:cs typeface="+mn-ea"/>
              </a:rPr>
              <a:t>面向电力工控的模拟仿真及漏洞挖掘技术研究，国网上海市电力公司科技项目，</a:t>
            </a:r>
            <a:r>
              <a:rPr lang="en-US" altLang="zh-CN" sz="1200" dirty="0">
                <a:solidFill>
                  <a:srgbClr val="475F77"/>
                </a:solidFill>
                <a:latin typeface="+mn-ea"/>
                <a:cs typeface="+mn-ea"/>
              </a:rPr>
              <a:t>2022.9-2023.11</a:t>
            </a:r>
            <a:r>
              <a:rPr lang="zh-CN" altLang="en-US" sz="1200" dirty="0">
                <a:solidFill>
                  <a:srgbClr val="475F77"/>
                </a:solidFill>
                <a:latin typeface="+mn-ea"/>
                <a:cs typeface="+mn-ea"/>
              </a:rPr>
              <a:t>，主持</a:t>
            </a:r>
          </a:p>
          <a:p>
            <a:pPr>
              <a:lnSpc>
                <a:spcPct val="150000"/>
              </a:lnSpc>
            </a:pPr>
            <a:r>
              <a:rPr lang="en-US" altLang="zh-CN" sz="1200" dirty="0">
                <a:solidFill>
                  <a:srgbClr val="475F77"/>
                </a:solidFill>
                <a:latin typeface="+mn-ea"/>
                <a:cs typeface="+mn-ea"/>
              </a:rPr>
              <a:t>4. </a:t>
            </a:r>
            <a:r>
              <a:rPr lang="zh-CN" altLang="en-US" sz="1200" dirty="0">
                <a:solidFill>
                  <a:srgbClr val="475F77"/>
                </a:solidFill>
                <a:latin typeface="+mn-ea"/>
                <a:cs typeface="+mn-ea"/>
              </a:rPr>
              <a:t>电力物联网环境下联邦学习隐私保护密码技术研究，浙江省密码技术重点实验室开放课题，</a:t>
            </a:r>
            <a:r>
              <a:rPr lang="en-US" altLang="zh-CN" sz="1200" dirty="0">
                <a:solidFill>
                  <a:srgbClr val="475F77"/>
                </a:solidFill>
                <a:latin typeface="+mn-ea"/>
                <a:cs typeface="+mn-ea"/>
              </a:rPr>
              <a:t>2022.1-2023.12</a:t>
            </a:r>
            <a:r>
              <a:rPr lang="zh-CN" altLang="en-US" sz="1200" dirty="0">
                <a:solidFill>
                  <a:srgbClr val="475F77"/>
                </a:solidFill>
                <a:latin typeface="+mn-ea"/>
                <a:cs typeface="+mn-ea"/>
              </a:rPr>
              <a:t>，主持</a:t>
            </a:r>
          </a:p>
          <a:p>
            <a:pPr>
              <a:lnSpc>
                <a:spcPct val="150000"/>
              </a:lnSpc>
            </a:pPr>
            <a:r>
              <a:rPr lang="en-US" altLang="zh-CN" sz="1200" dirty="0">
                <a:solidFill>
                  <a:srgbClr val="475F77"/>
                </a:solidFill>
                <a:latin typeface="+mn-ea"/>
                <a:cs typeface="+mn-ea"/>
              </a:rPr>
              <a:t>5. </a:t>
            </a:r>
            <a:r>
              <a:rPr lang="zh-CN" altLang="en-US" sz="1200" dirty="0">
                <a:solidFill>
                  <a:srgbClr val="475F77"/>
                </a:solidFill>
                <a:latin typeface="+mn-ea"/>
                <a:cs typeface="+mn-ea"/>
              </a:rPr>
              <a:t>具有特殊性质的无证书公钥加密体制研究，上海高校青年教师培养资助计划，</a:t>
            </a:r>
            <a:r>
              <a:rPr lang="en-US" altLang="zh-CN" sz="1200" dirty="0">
                <a:solidFill>
                  <a:srgbClr val="475F77"/>
                </a:solidFill>
                <a:latin typeface="+mn-ea"/>
                <a:cs typeface="+mn-ea"/>
              </a:rPr>
              <a:t>2018.1-2019.12</a:t>
            </a:r>
            <a:r>
              <a:rPr lang="zh-CN" altLang="en-US" sz="1200" dirty="0">
                <a:solidFill>
                  <a:srgbClr val="475F77"/>
                </a:solidFill>
                <a:latin typeface="+mn-ea"/>
                <a:cs typeface="+mn-ea"/>
              </a:rPr>
              <a:t>，主持</a:t>
            </a:r>
          </a:p>
          <a:p>
            <a:pPr>
              <a:lnSpc>
                <a:spcPct val="150000"/>
              </a:lnSpc>
            </a:pPr>
            <a:r>
              <a:rPr lang="en-US" altLang="zh-CN" sz="1200" dirty="0">
                <a:solidFill>
                  <a:srgbClr val="475F77"/>
                </a:solidFill>
                <a:latin typeface="+mn-ea"/>
                <a:cs typeface="+mn-ea"/>
              </a:rPr>
              <a:t>6. </a:t>
            </a:r>
            <a:r>
              <a:rPr lang="zh-CN" altLang="en-US" sz="1200" dirty="0">
                <a:solidFill>
                  <a:srgbClr val="475F77"/>
                </a:solidFill>
                <a:latin typeface="+mn-ea"/>
                <a:cs typeface="+mn-ea"/>
              </a:rPr>
              <a:t>智能电网中数据安全分享关键技术研究，西华大学省部级学科平台开放课题，</a:t>
            </a:r>
            <a:r>
              <a:rPr lang="en-US" altLang="zh-CN" sz="1200" dirty="0">
                <a:solidFill>
                  <a:srgbClr val="475F77"/>
                </a:solidFill>
                <a:latin typeface="+mn-ea"/>
                <a:cs typeface="+mn-ea"/>
              </a:rPr>
              <a:t>2017-2019.4</a:t>
            </a:r>
            <a:r>
              <a:rPr lang="zh-CN" altLang="en-US" sz="1200" dirty="0">
                <a:solidFill>
                  <a:srgbClr val="475F77"/>
                </a:solidFill>
                <a:latin typeface="+mn-ea"/>
                <a:cs typeface="+mn-ea"/>
              </a:rPr>
              <a:t>，主持</a:t>
            </a:r>
          </a:p>
        </p:txBody>
      </p:sp>
      <p:sp>
        <p:nvSpPr>
          <p:cNvPr id="7" name="内容占位符 2"/>
          <p:cNvSpPr txBox="1"/>
          <p:nvPr/>
        </p:nvSpPr>
        <p:spPr bwMode="auto">
          <a:xfrm>
            <a:off x="1556386" y="2458880"/>
            <a:ext cx="7471886" cy="104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5"/>
              </a:buBlip>
              <a:defRPr sz="2400" baseline="0">
                <a:solidFill>
                  <a:schemeClr val="tx1"/>
                </a:solidFill>
                <a:latin typeface="黑体" panose="02010609060101010101" charset="-122"/>
                <a:ea typeface="黑体" panose="02010609060101010101" charset="-122"/>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000" baseline="0">
                <a:solidFill>
                  <a:schemeClr val="tx1"/>
                </a:solidFill>
                <a:latin typeface="黑体" panose="02010609060101010101" charset="-122"/>
                <a:ea typeface="黑体" panose="02010609060101010101" charset="-122"/>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baseline="0">
                <a:solidFill>
                  <a:schemeClr val="tx1"/>
                </a:solidFill>
                <a:latin typeface="黑体" panose="02010609060101010101" charset="-122"/>
                <a:ea typeface="黑体" panose="02010609060101010101" charset="-122"/>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1600" baseline="0">
                <a:solidFill>
                  <a:schemeClr val="tx1"/>
                </a:solidFill>
                <a:latin typeface="黑体" panose="02010609060101010101" charset="-122"/>
                <a:ea typeface="黑体" panose="02010609060101010101" charset="-122"/>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1600" baseline="0">
                <a:solidFill>
                  <a:schemeClr val="tx1"/>
                </a:solidFill>
                <a:latin typeface="黑体" panose="02010609060101010101" charset="-122"/>
                <a:ea typeface="黑体" panose="02010609060101010101" charset="-122"/>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16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16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16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1600">
                <a:solidFill>
                  <a:schemeClr val="tx1"/>
                </a:solidFill>
                <a:latin typeface="+mn-lt"/>
                <a:ea typeface="+mn-ea"/>
              </a:defRPr>
            </a:lvl9pPr>
          </a:lstStyle>
          <a:p>
            <a:pPr marL="0" indent="0">
              <a:lnSpc>
                <a:spcPct val="150000"/>
              </a:lnSpc>
              <a:buNone/>
            </a:pPr>
            <a:r>
              <a:rPr lang="zh-CN" altLang="en-US" sz="1200" b="1" dirty="0">
                <a:solidFill>
                  <a:srgbClr val="475F77"/>
                </a:solidFill>
                <a:latin typeface="+mn-ea"/>
                <a:ea typeface="+mn-ea"/>
              </a:rPr>
              <a:t>研究方向：</a:t>
            </a:r>
            <a:r>
              <a:rPr lang="zh-CN" altLang="zh-CN" sz="1200" dirty="0">
                <a:solidFill>
                  <a:srgbClr val="475F77"/>
                </a:solidFill>
                <a:latin typeface="+mn-ea"/>
                <a:ea typeface="+mn-ea"/>
              </a:rPr>
              <a:t>密码学与信息安全，智能电网</a:t>
            </a:r>
            <a:r>
              <a:rPr lang="zh-CN" altLang="en-US" sz="1200" dirty="0">
                <a:solidFill>
                  <a:srgbClr val="475F77"/>
                </a:solidFill>
                <a:latin typeface="+mn-ea"/>
                <a:ea typeface="+mn-ea"/>
              </a:rPr>
              <a:t>、物联网、联邦学习和智慧医疗等场景下的数据安全及隐私保护。</a:t>
            </a:r>
            <a:endParaRPr lang="zh-CN" altLang="zh-CN" sz="1200" dirty="0">
              <a:solidFill>
                <a:srgbClr val="475F77"/>
              </a:solidFill>
              <a:latin typeface="+mn-ea"/>
              <a:ea typeface="+mn-ea"/>
            </a:endParaRPr>
          </a:p>
          <a:p>
            <a:pPr marL="0" indent="0">
              <a:lnSpc>
                <a:spcPct val="150000"/>
              </a:lnSpc>
              <a:buNone/>
            </a:pPr>
            <a:r>
              <a:rPr lang="zh-CN" altLang="zh-CN" sz="1200" b="1" dirty="0">
                <a:solidFill>
                  <a:srgbClr val="475F77"/>
                </a:solidFill>
                <a:latin typeface="+mn-ea"/>
                <a:ea typeface="+mn-ea"/>
              </a:rPr>
              <a:t>研究成果：</a:t>
            </a:r>
            <a:r>
              <a:rPr lang="zh-CN" altLang="zh-CN" sz="1200" dirty="0">
                <a:solidFill>
                  <a:srgbClr val="475F77"/>
                </a:solidFill>
                <a:latin typeface="+mn-ea"/>
                <a:ea typeface="+mn-ea"/>
                <a:sym typeface="+mn-ea"/>
              </a:rPr>
              <a:t>主持国家自然科学基金等学术科研课题</a:t>
            </a:r>
            <a:r>
              <a:rPr lang="en-US" altLang="zh-CN" sz="1200" dirty="0">
                <a:solidFill>
                  <a:srgbClr val="475F77"/>
                </a:solidFill>
                <a:latin typeface="+mn-ea"/>
                <a:ea typeface="+mn-ea"/>
                <a:sym typeface="+mn-ea"/>
              </a:rPr>
              <a:t>6</a:t>
            </a:r>
            <a:r>
              <a:rPr lang="zh-CN" altLang="zh-CN" sz="1200" dirty="0">
                <a:solidFill>
                  <a:srgbClr val="475F77"/>
                </a:solidFill>
                <a:latin typeface="+mn-ea"/>
                <a:ea typeface="+mn-ea"/>
                <a:sym typeface="+mn-ea"/>
              </a:rPr>
              <a:t>项，参与项目</a:t>
            </a:r>
            <a:r>
              <a:rPr lang="en-US" altLang="zh-CN" sz="1200" dirty="0">
                <a:solidFill>
                  <a:srgbClr val="475F77"/>
                </a:solidFill>
                <a:latin typeface="+mn-ea"/>
                <a:ea typeface="+mn-ea"/>
                <a:sym typeface="+mn-ea"/>
              </a:rPr>
              <a:t>10</a:t>
            </a:r>
            <a:r>
              <a:rPr lang="zh-CN" altLang="zh-CN" sz="1200" dirty="0">
                <a:solidFill>
                  <a:srgbClr val="475F77"/>
                </a:solidFill>
                <a:latin typeface="+mn-ea"/>
                <a:ea typeface="+mn-ea"/>
                <a:sym typeface="+mn-ea"/>
              </a:rPr>
              <a:t>余项</a:t>
            </a:r>
            <a:r>
              <a:rPr lang="zh-CN" altLang="en-US" sz="1200" dirty="0">
                <a:solidFill>
                  <a:srgbClr val="475F77"/>
                </a:solidFill>
                <a:latin typeface="+mn-ea"/>
                <a:ea typeface="+mn-ea"/>
                <a:sym typeface="+mn-ea"/>
              </a:rPr>
              <a:t>，在</a:t>
            </a:r>
            <a:r>
              <a:rPr lang="en-US" altLang="zh-CN" sz="1200" dirty="0">
                <a:solidFill>
                  <a:srgbClr val="475F77"/>
                </a:solidFill>
                <a:latin typeface="+mn-ea"/>
                <a:ea typeface="+mn-ea"/>
                <a:sym typeface="+mn-ea"/>
              </a:rPr>
              <a:t>《</a:t>
            </a:r>
            <a:r>
              <a:rPr lang="en-US" altLang="zh-CN" sz="1200" dirty="0">
                <a:solidFill>
                  <a:srgbClr val="475F77"/>
                </a:solidFill>
                <a:latin typeface="+mn-ea"/>
                <a:ea typeface="+mn-ea"/>
              </a:rPr>
              <a:t> IEEE Internet of Things </a:t>
            </a:r>
            <a:r>
              <a:rPr lang="en-US" altLang="zh-CN" sz="1200" dirty="0">
                <a:solidFill>
                  <a:srgbClr val="475F77"/>
                </a:solidFill>
                <a:latin typeface="+mn-ea"/>
                <a:ea typeface="+mn-ea"/>
                <a:sym typeface="+mn-ea"/>
              </a:rPr>
              <a:t>》</a:t>
            </a:r>
            <a:r>
              <a:rPr lang="zh-CN" altLang="en-US" sz="1200" dirty="0">
                <a:solidFill>
                  <a:srgbClr val="475F77"/>
                </a:solidFill>
                <a:latin typeface="+mn-ea"/>
                <a:ea typeface="+mn-ea"/>
              </a:rPr>
              <a:t>、</a:t>
            </a:r>
            <a:r>
              <a:rPr lang="en-US" altLang="zh-CN" sz="1200" dirty="0">
                <a:solidFill>
                  <a:srgbClr val="475F77"/>
                </a:solidFill>
                <a:latin typeface="+mn-ea"/>
                <a:ea typeface="+mn-ea"/>
              </a:rPr>
              <a:t>《</a:t>
            </a:r>
            <a:r>
              <a:rPr lang="en-US" altLang="zh-CN" sz="900" dirty="0"/>
              <a:t> </a:t>
            </a:r>
            <a:r>
              <a:rPr lang="en-US" altLang="zh-CN" sz="1200" dirty="0">
                <a:solidFill>
                  <a:srgbClr val="475F77"/>
                </a:solidFill>
                <a:latin typeface="+mn-ea"/>
                <a:ea typeface="+mn-ea"/>
              </a:rPr>
              <a:t>IEEE Transactions on Vehicular Technology 》</a:t>
            </a:r>
            <a:r>
              <a:rPr lang="zh-CN" altLang="en-US" sz="1200" dirty="0">
                <a:solidFill>
                  <a:srgbClr val="475F77"/>
                </a:solidFill>
                <a:latin typeface="+mn-ea"/>
                <a:ea typeface="+mn-ea"/>
                <a:sym typeface="+mn-ea"/>
              </a:rPr>
              <a:t>、</a:t>
            </a:r>
            <a:r>
              <a:rPr lang="en-US" altLang="zh-CN" sz="1200" dirty="0">
                <a:solidFill>
                  <a:srgbClr val="475F77"/>
                </a:solidFill>
                <a:latin typeface="+mn-ea"/>
                <a:ea typeface="+mn-ea"/>
                <a:sym typeface="+mn-ea"/>
              </a:rPr>
              <a:t>《</a:t>
            </a:r>
            <a:r>
              <a:rPr lang="en-US" altLang="zh-CN" sz="1200" dirty="0">
                <a:solidFill>
                  <a:srgbClr val="475F77"/>
                </a:solidFill>
                <a:latin typeface="+mn-ea"/>
                <a:ea typeface="+mn-ea"/>
              </a:rPr>
              <a:t> Journal of Systems Architecture </a:t>
            </a:r>
            <a:r>
              <a:rPr lang="en-US" altLang="zh-CN" sz="1200" dirty="0">
                <a:solidFill>
                  <a:srgbClr val="475F77"/>
                </a:solidFill>
                <a:latin typeface="+mn-ea"/>
                <a:ea typeface="+mn-ea"/>
                <a:sym typeface="+mn-ea"/>
              </a:rPr>
              <a:t>》</a:t>
            </a:r>
            <a:r>
              <a:rPr lang="zh-CN" altLang="en-US" sz="1200" dirty="0">
                <a:solidFill>
                  <a:srgbClr val="475F77"/>
                </a:solidFill>
                <a:latin typeface="+mn-ea"/>
                <a:ea typeface="+mn-ea"/>
                <a:sym typeface="+mn-ea"/>
              </a:rPr>
              <a:t>、</a:t>
            </a:r>
            <a:r>
              <a:rPr lang="en-US" altLang="zh-CN" sz="1200" dirty="0">
                <a:solidFill>
                  <a:srgbClr val="475F77"/>
                </a:solidFill>
                <a:latin typeface="+mn-ea"/>
                <a:ea typeface="+mn-ea"/>
                <a:sym typeface="+mn-ea"/>
              </a:rPr>
              <a:t> CSS</a:t>
            </a:r>
            <a:r>
              <a:rPr lang="zh-CN" altLang="en-US" sz="1200" dirty="0">
                <a:solidFill>
                  <a:srgbClr val="475F77"/>
                </a:solidFill>
                <a:latin typeface="+mn-ea"/>
                <a:ea typeface="+mn-ea"/>
                <a:sym typeface="+mn-ea"/>
              </a:rPr>
              <a:t>、</a:t>
            </a:r>
            <a:r>
              <a:rPr lang="en-US" altLang="zh-CN" sz="1200" dirty="0">
                <a:solidFill>
                  <a:srgbClr val="475F77"/>
                </a:solidFill>
                <a:latin typeface="+mn-ea"/>
                <a:ea typeface="+mn-ea"/>
                <a:sym typeface="+mn-ea"/>
              </a:rPr>
              <a:t> 《</a:t>
            </a:r>
            <a:r>
              <a:rPr lang="zh-CN" altLang="en-US" sz="1200" dirty="0">
                <a:solidFill>
                  <a:srgbClr val="475F77"/>
                </a:solidFill>
                <a:latin typeface="+mn-ea"/>
                <a:ea typeface="+mn-ea"/>
                <a:sym typeface="+mn-ea"/>
              </a:rPr>
              <a:t>中国科学</a:t>
            </a:r>
            <a:r>
              <a:rPr lang="en-US" altLang="zh-CN" sz="1200" dirty="0">
                <a:solidFill>
                  <a:srgbClr val="475F77"/>
                </a:solidFill>
                <a:latin typeface="+mn-ea"/>
                <a:ea typeface="+mn-ea"/>
                <a:sym typeface="+mn-ea"/>
              </a:rPr>
              <a:t>》</a:t>
            </a:r>
            <a:r>
              <a:rPr lang="zh-CN" altLang="en-US" sz="1200" dirty="0">
                <a:solidFill>
                  <a:srgbClr val="475F77"/>
                </a:solidFill>
                <a:latin typeface="+mn-ea"/>
                <a:ea typeface="+mn-ea"/>
                <a:sym typeface="+mn-ea"/>
              </a:rPr>
              <a:t>等国内外高水平期刊会议发表论文</a:t>
            </a:r>
            <a:r>
              <a:rPr lang="en-US" altLang="zh-CN" sz="1200" dirty="0">
                <a:solidFill>
                  <a:srgbClr val="475F77"/>
                </a:solidFill>
                <a:latin typeface="+mn-ea"/>
                <a:ea typeface="+mn-ea"/>
                <a:sym typeface="+mn-ea"/>
              </a:rPr>
              <a:t>40</a:t>
            </a:r>
            <a:r>
              <a:rPr lang="zh-CN" altLang="en-US" sz="1200" dirty="0">
                <a:solidFill>
                  <a:srgbClr val="475F77"/>
                </a:solidFill>
                <a:latin typeface="+mn-ea"/>
                <a:ea typeface="+mn-ea"/>
                <a:sym typeface="+mn-ea"/>
              </a:rPr>
              <a:t>余篇。</a:t>
            </a:r>
            <a:endParaRPr lang="zh-CN" altLang="en-US" sz="1200" dirty="0">
              <a:solidFill>
                <a:srgbClr val="475F77"/>
              </a:solidFill>
              <a:latin typeface="+mn-ea"/>
              <a:ea typeface="+mn-ea"/>
            </a:endParaRPr>
          </a:p>
          <a:p>
            <a:pPr marL="0" indent="0">
              <a:lnSpc>
                <a:spcPct val="150000"/>
              </a:lnSpc>
              <a:buNone/>
            </a:pPr>
            <a:endParaRPr lang="zh-CN" altLang="zh-CN" sz="1200" dirty="0">
              <a:solidFill>
                <a:srgbClr val="475F77"/>
              </a:solidFill>
              <a:latin typeface="+mn-ea"/>
              <a:ea typeface="+mn-ea"/>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图片 10" descr="公用云私有云.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3213100"/>
            <a:ext cx="390525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标题 1"/>
          <p:cNvSpPr>
            <a:spLocks noGrp="1"/>
          </p:cNvSpPr>
          <p:nvPr>
            <p:ph type="title"/>
          </p:nvPr>
        </p:nvSpPr>
        <p:spPr>
          <a:xfrm>
            <a:off x="768350" y="378489"/>
            <a:ext cx="8213725" cy="368300"/>
          </a:xfrm>
        </p:spPr>
        <p:txBody>
          <a:bodyPr/>
          <a:lstStyle/>
          <a:p>
            <a:r>
              <a:rPr lang="zh-CN" altLang="en-US" dirty="0"/>
              <a:t>云计算安全问题</a:t>
            </a:r>
          </a:p>
        </p:txBody>
      </p:sp>
      <p:sp>
        <p:nvSpPr>
          <p:cNvPr id="10243" name="内容占位符 2" descr="Rectangle: Click to edit Master text styles&#10;Second level&#10;Third level&#10;Fourth level&#10;Fifth level"/>
          <p:cNvSpPr>
            <a:spLocks noGrp="1"/>
          </p:cNvSpPr>
          <p:nvPr>
            <p:ph idx="1"/>
          </p:nvPr>
        </p:nvSpPr>
        <p:spPr>
          <a:xfrm>
            <a:off x="304800" y="1149350"/>
            <a:ext cx="8534400" cy="4800600"/>
          </a:xfrm>
        </p:spPr>
        <p:txBody>
          <a:bodyPr/>
          <a:lstStyle/>
          <a:p>
            <a:pPr eaLnBrk="1" hangingPunct="1">
              <a:defRPr/>
            </a:pPr>
            <a:r>
              <a:rPr lang="zh-CN" altLang="en-US" sz="2000" dirty="0">
                <a:ea typeface="黑体" pitchFamily="49" charset="-122"/>
              </a:rPr>
              <a:t>云计算最重要的特征就是将</a:t>
            </a:r>
            <a:r>
              <a:rPr lang="zh-CN" altLang="en-US" sz="2000" dirty="0">
                <a:solidFill>
                  <a:srgbClr val="3333FF"/>
                </a:solidFill>
                <a:effectLst>
                  <a:outerShdw blurRad="38100" dist="38100" dir="2700000" algn="tl">
                    <a:srgbClr val="000000">
                      <a:alpha val="43137"/>
                    </a:srgbClr>
                  </a:outerShdw>
                </a:effectLst>
                <a:ea typeface="黑体" pitchFamily="49" charset="-122"/>
              </a:rPr>
              <a:t>个人</a:t>
            </a:r>
            <a:r>
              <a:rPr lang="zh-CN" altLang="en-US" sz="2000" dirty="0">
                <a:ea typeface="黑体" pitchFamily="49" charset="-122"/>
              </a:rPr>
              <a:t>计算变成</a:t>
            </a:r>
            <a:r>
              <a:rPr lang="zh-CN" altLang="en-US" sz="2000" dirty="0">
                <a:solidFill>
                  <a:srgbClr val="3333FF"/>
                </a:solidFill>
                <a:effectLst>
                  <a:outerShdw blurRad="38100" dist="38100" dir="2700000" algn="tl">
                    <a:srgbClr val="000000">
                      <a:alpha val="43137"/>
                    </a:srgbClr>
                  </a:outerShdw>
                </a:effectLst>
                <a:ea typeface="黑体" pitchFamily="49" charset="-122"/>
              </a:rPr>
              <a:t>公共</a:t>
            </a:r>
            <a:r>
              <a:rPr lang="zh-CN" altLang="en-US" sz="2000" dirty="0">
                <a:ea typeface="黑体" pitchFamily="49" charset="-122"/>
              </a:rPr>
              <a:t>云计算</a:t>
            </a:r>
            <a:endParaRPr lang="en-US" altLang="zh-CN" sz="2000" dirty="0">
              <a:ea typeface="黑体" pitchFamily="49" charset="-122"/>
            </a:endParaRPr>
          </a:p>
          <a:p>
            <a:pPr lvl="1" eaLnBrk="1" hangingPunct="1">
              <a:defRPr/>
            </a:pPr>
            <a:r>
              <a:rPr lang="zh-CN" altLang="en-US" sz="2000" dirty="0">
                <a:ea typeface="黑体" pitchFamily="49" charset="-122"/>
              </a:rPr>
              <a:t>如何保证数据安全、用户隐私，成为巨大的挑战</a:t>
            </a:r>
            <a:endParaRPr lang="en-US" altLang="zh-CN" sz="2000" dirty="0">
              <a:ea typeface="黑体" pitchFamily="49" charset="-122"/>
            </a:endParaRPr>
          </a:p>
          <a:p>
            <a:pPr marL="342000" indent="-342000" eaLnBrk="1" hangingPunct="1">
              <a:defRPr/>
            </a:pPr>
            <a:r>
              <a:rPr lang="zh-CN" altLang="en-US" sz="2000" dirty="0">
                <a:ea typeface="黑体" pitchFamily="49" charset="-122"/>
              </a:rPr>
              <a:t>云计算安全事件</a:t>
            </a:r>
            <a:endParaRPr lang="en-US" altLang="zh-CN" sz="2000" dirty="0">
              <a:ea typeface="黑体" pitchFamily="49" charset="-122"/>
            </a:endParaRPr>
          </a:p>
          <a:p>
            <a:pPr marL="799200" lvl="1" indent="-342000">
              <a:buClr>
                <a:schemeClr val="hlink"/>
              </a:buClr>
              <a:buSzPct val="110000"/>
              <a:buFont typeface="Wingdings" pitchFamily="2" charset="2"/>
              <a:buBlip>
                <a:blip r:embed="rId3"/>
              </a:buBlip>
              <a:defRPr/>
            </a:pPr>
            <a:r>
              <a:rPr lang="en-US" altLang="zh-CN" sz="2000" dirty="0">
                <a:ea typeface="黑体" pitchFamily="49" charset="-122"/>
              </a:rPr>
              <a:t>2009</a:t>
            </a:r>
            <a:r>
              <a:rPr lang="zh-CN" altLang="en-US" sz="2000" dirty="0">
                <a:ea typeface="黑体" pitchFamily="49" charset="-122"/>
              </a:rPr>
              <a:t>年</a:t>
            </a:r>
            <a:r>
              <a:rPr lang="en-US" altLang="zh-CN" sz="2000" dirty="0">
                <a:ea typeface="黑体" pitchFamily="49" charset="-122"/>
              </a:rPr>
              <a:t>3</a:t>
            </a:r>
            <a:r>
              <a:rPr lang="zh-CN" altLang="en-US" sz="2000" dirty="0">
                <a:ea typeface="黑体" pitchFamily="49" charset="-122"/>
              </a:rPr>
              <a:t>月</a:t>
            </a:r>
            <a:r>
              <a:rPr lang="en-US" altLang="zh-CN" sz="2000" dirty="0">
                <a:ea typeface="黑体" pitchFamily="49" charset="-122"/>
              </a:rPr>
              <a:t>17</a:t>
            </a:r>
            <a:r>
              <a:rPr lang="zh-CN" altLang="en-US" sz="2000" dirty="0">
                <a:ea typeface="黑体" pitchFamily="49" charset="-122"/>
              </a:rPr>
              <a:t>日，微软的云计算平台</a:t>
            </a:r>
            <a:r>
              <a:rPr lang="en-US" altLang="zh-CN" sz="2000" dirty="0">
                <a:ea typeface="黑体" pitchFamily="49" charset="-122"/>
              </a:rPr>
              <a:t>Azure</a:t>
            </a:r>
            <a:r>
              <a:rPr lang="zh-CN" altLang="en-US" sz="2000" dirty="0">
                <a:ea typeface="黑体" pitchFamily="49" charset="-122"/>
              </a:rPr>
              <a:t>停止运行约</a:t>
            </a:r>
            <a:r>
              <a:rPr lang="en-US" altLang="zh-CN" sz="2000" dirty="0">
                <a:ea typeface="黑体" pitchFamily="49" charset="-122"/>
              </a:rPr>
              <a:t>22</a:t>
            </a:r>
            <a:r>
              <a:rPr lang="zh-CN" altLang="en-US" sz="2000" dirty="0">
                <a:ea typeface="黑体" pitchFamily="49" charset="-122"/>
              </a:rPr>
              <a:t>个小时。</a:t>
            </a:r>
            <a:endParaRPr lang="en-US" altLang="zh-CN" sz="2000" dirty="0">
              <a:ea typeface="黑体" pitchFamily="49" charset="-122"/>
            </a:endParaRPr>
          </a:p>
        </p:txBody>
      </p:sp>
      <p:sp>
        <p:nvSpPr>
          <p:cNvPr id="9" name="内容占位符 2" descr="Rectangle: Click to edit Master text styles&#10;Second level&#10;Third level&#10;Fourth level&#10;Fifth level"/>
          <p:cNvSpPr txBox="1">
            <a:spLocks/>
          </p:cNvSpPr>
          <p:nvPr/>
        </p:nvSpPr>
        <p:spPr bwMode="auto">
          <a:xfrm>
            <a:off x="323850" y="2781300"/>
            <a:ext cx="5111750" cy="3671888"/>
          </a:xfrm>
          <a:prstGeom prst="rect">
            <a:avLst/>
          </a:prstGeom>
          <a:noFill/>
          <a:ln w="9525">
            <a:noFill/>
            <a:miter lim="800000"/>
            <a:headEnd/>
            <a:tailEnd/>
          </a:ln>
        </p:spPr>
        <p:txBody>
          <a:bodyPr/>
          <a:lstStyle/>
          <a:p>
            <a:pPr marL="799200" lvl="1" indent="-342000">
              <a:spcBef>
                <a:spcPct val="20000"/>
              </a:spcBef>
              <a:buClr>
                <a:schemeClr val="hlink"/>
              </a:buClr>
              <a:buSzPct val="110000"/>
              <a:buFont typeface="Wingdings" pitchFamily="2" charset="2"/>
              <a:buBlip>
                <a:blip r:embed="rId3"/>
              </a:buBlip>
              <a:defRPr/>
            </a:pPr>
            <a:r>
              <a:rPr lang="en-US" altLang="zh-CN" sz="2000" dirty="0">
                <a:latin typeface="Arial" pitchFamily="34" charset="0"/>
                <a:ea typeface="黑体" pitchFamily="49" charset="-122"/>
              </a:rPr>
              <a:t>2011</a:t>
            </a:r>
            <a:r>
              <a:rPr lang="zh-CN" altLang="en-US" sz="2000" dirty="0">
                <a:latin typeface="Arial" pitchFamily="34" charset="0"/>
                <a:ea typeface="黑体" pitchFamily="49" charset="-122"/>
              </a:rPr>
              <a:t>年</a:t>
            </a:r>
            <a:r>
              <a:rPr lang="en-US" altLang="zh-CN" sz="2000" dirty="0">
                <a:latin typeface="Arial" pitchFamily="34" charset="0"/>
                <a:ea typeface="黑体" pitchFamily="49" charset="-122"/>
              </a:rPr>
              <a:t>3</a:t>
            </a:r>
            <a:r>
              <a:rPr lang="zh-CN" altLang="en-US" sz="2000" dirty="0">
                <a:latin typeface="Arial" pitchFamily="34" charset="0"/>
                <a:ea typeface="黑体" pitchFamily="49" charset="-122"/>
              </a:rPr>
              <a:t>月，</a:t>
            </a:r>
            <a:r>
              <a:rPr lang="en-US" altLang="zh-CN" sz="2000" dirty="0">
                <a:latin typeface="Arial" pitchFamily="34" charset="0"/>
                <a:ea typeface="黑体" pitchFamily="49" charset="-122"/>
              </a:rPr>
              <a:t>Google</a:t>
            </a:r>
            <a:r>
              <a:rPr lang="zh-CN" altLang="en-US" sz="2000" dirty="0">
                <a:latin typeface="Arial" pitchFamily="34" charset="0"/>
                <a:ea typeface="黑体" pitchFamily="49" charset="-122"/>
              </a:rPr>
              <a:t>邮箱再爆大规模用户数据泄漏事件。</a:t>
            </a:r>
            <a:endParaRPr lang="en-US" altLang="zh-CN" sz="2000" dirty="0">
              <a:latin typeface="Arial" pitchFamily="34" charset="0"/>
              <a:ea typeface="黑体" pitchFamily="49" charset="-122"/>
            </a:endParaRPr>
          </a:p>
          <a:p>
            <a:pPr marL="799200" lvl="1" indent="-342000">
              <a:spcBef>
                <a:spcPct val="20000"/>
              </a:spcBef>
              <a:buClr>
                <a:schemeClr val="hlink"/>
              </a:buClr>
              <a:buSzPct val="110000"/>
              <a:buFont typeface="Wingdings" pitchFamily="2" charset="2"/>
              <a:buBlip>
                <a:blip r:embed="rId3"/>
              </a:buBlip>
              <a:defRPr/>
            </a:pPr>
            <a:r>
              <a:rPr lang="en-US" altLang="zh-CN" sz="2000" dirty="0">
                <a:latin typeface="Arial" pitchFamily="34" charset="0"/>
                <a:ea typeface="黑体" pitchFamily="49" charset="-122"/>
              </a:rPr>
              <a:t>2011</a:t>
            </a:r>
            <a:r>
              <a:rPr lang="zh-CN" altLang="en-US" sz="2000" dirty="0">
                <a:latin typeface="Arial" pitchFamily="34" charset="0"/>
                <a:ea typeface="黑体" pitchFamily="49" charset="-122"/>
              </a:rPr>
              <a:t>年</a:t>
            </a:r>
            <a:r>
              <a:rPr lang="en-US" altLang="zh-CN" sz="2000" dirty="0">
                <a:latin typeface="Arial" pitchFamily="34" charset="0"/>
                <a:ea typeface="黑体" pitchFamily="49" charset="-122"/>
              </a:rPr>
              <a:t>4</a:t>
            </a:r>
            <a:r>
              <a:rPr lang="zh-CN" altLang="en-US" sz="2000" dirty="0">
                <a:latin typeface="Arial" pitchFamily="34" charset="0"/>
                <a:ea typeface="黑体" pitchFamily="49" charset="-122"/>
              </a:rPr>
              <a:t>月</a:t>
            </a:r>
            <a:r>
              <a:rPr lang="en-US" altLang="zh-CN" sz="2000" dirty="0">
                <a:latin typeface="Arial" pitchFamily="34" charset="0"/>
                <a:ea typeface="黑体" pitchFamily="49" charset="-122"/>
              </a:rPr>
              <a:t>21</a:t>
            </a:r>
            <a:r>
              <a:rPr lang="zh-CN" altLang="en-US" sz="2000" dirty="0">
                <a:latin typeface="Arial" pitchFamily="34" charset="0"/>
                <a:ea typeface="黑体" pitchFamily="49" charset="-122"/>
              </a:rPr>
              <a:t>日</a:t>
            </a:r>
            <a:r>
              <a:rPr lang="en-US" altLang="zh-CN" sz="2000" dirty="0">
                <a:latin typeface="Arial" pitchFamily="34" charset="0"/>
                <a:ea typeface="黑体" pitchFamily="49" charset="-122"/>
              </a:rPr>
              <a:t>Amazon</a:t>
            </a:r>
            <a:r>
              <a:rPr lang="zh-CN" altLang="en-US" sz="2000" dirty="0">
                <a:latin typeface="Arial" pitchFamily="34" charset="0"/>
                <a:ea typeface="黑体" pitchFamily="49" charset="-122"/>
              </a:rPr>
              <a:t>公司爆出了史前最大的宕机事件。</a:t>
            </a:r>
            <a:endParaRPr lang="en-US" altLang="zh-CN" sz="2000" dirty="0">
              <a:latin typeface="Arial" pitchFamily="34" charset="0"/>
              <a:ea typeface="黑体" pitchFamily="49" charset="-122"/>
            </a:endParaRPr>
          </a:p>
          <a:p>
            <a:pPr marL="799200" lvl="1" indent="-342000">
              <a:spcBef>
                <a:spcPct val="20000"/>
              </a:spcBef>
              <a:buClr>
                <a:schemeClr val="hlink"/>
              </a:buClr>
              <a:buSzPct val="110000"/>
              <a:buFont typeface="Wingdings" pitchFamily="2" charset="2"/>
              <a:buBlip>
                <a:blip r:embed="rId3"/>
              </a:buBlip>
              <a:defRPr/>
            </a:pPr>
            <a:r>
              <a:rPr lang="zh-CN" altLang="en-US" sz="2000" kern="0" dirty="0">
                <a:latin typeface="Arial" pitchFamily="34" charset="0"/>
                <a:ea typeface="黑体" pitchFamily="49" charset="-122"/>
              </a:rPr>
              <a:t>索尼、摩根、</a:t>
            </a:r>
            <a:r>
              <a:rPr lang="en-US" altLang="zh-CN" sz="2000" kern="0" dirty="0">
                <a:latin typeface="Arial" pitchFamily="34" charset="0"/>
                <a:ea typeface="黑体" pitchFamily="49" charset="-122"/>
              </a:rPr>
              <a:t>…</a:t>
            </a:r>
            <a:r>
              <a:rPr lang="zh-CN" altLang="en-US" sz="2000" kern="0" dirty="0">
                <a:latin typeface="Arial" pitchFamily="34" charset="0"/>
                <a:ea typeface="黑体" pitchFamily="49" charset="-122"/>
              </a:rPr>
              <a:t>用户数据、资料泄漏</a:t>
            </a:r>
          </a:p>
          <a:p>
            <a:pPr marL="342000" indent="-342000">
              <a:spcBef>
                <a:spcPct val="20000"/>
              </a:spcBef>
              <a:buClr>
                <a:schemeClr val="hlink"/>
              </a:buClr>
              <a:buSzPct val="110000"/>
              <a:buFont typeface="Wingdings" pitchFamily="2" charset="2"/>
              <a:buBlip>
                <a:blip r:embed="rId3"/>
              </a:buBlip>
              <a:defRPr/>
            </a:pPr>
            <a:r>
              <a:rPr lang="zh-CN" altLang="en-US" sz="2400" kern="0" dirty="0">
                <a:latin typeface="Arial" pitchFamily="34" charset="0"/>
                <a:ea typeface="黑体" pitchFamily="49" charset="-122"/>
              </a:rPr>
              <a:t>云安全的几个挑战性问题</a:t>
            </a:r>
            <a:endParaRPr lang="en-US" altLang="zh-CN" sz="2400" kern="0" dirty="0">
              <a:latin typeface="Arial" pitchFamily="34" charset="0"/>
              <a:ea typeface="黑体" pitchFamily="49" charset="-122"/>
            </a:endParaRPr>
          </a:p>
          <a:p>
            <a:pPr marL="799200" lvl="2" indent="-342000">
              <a:spcBef>
                <a:spcPct val="20000"/>
              </a:spcBef>
              <a:buClr>
                <a:schemeClr val="tx1"/>
              </a:buClr>
              <a:buSzPct val="60000"/>
              <a:buFont typeface="Wingdings" pitchFamily="2" charset="2"/>
              <a:buChar char="n"/>
              <a:defRPr/>
            </a:pPr>
            <a:r>
              <a:rPr lang="zh-CN" altLang="zh-CN" sz="2000" b="1" kern="0" dirty="0">
                <a:latin typeface="Arial" pitchFamily="34" charset="0"/>
                <a:ea typeface="黑体" pitchFamily="49" charset="-122"/>
              </a:rPr>
              <a:t>虚拟化</a:t>
            </a:r>
            <a:r>
              <a:rPr lang="zh-CN" altLang="en-US" sz="2000" b="1" kern="0" dirty="0">
                <a:latin typeface="Arial" pitchFamily="34" charset="0"/>
                <a:ea typeface="黑体" pitchFamily="49" charset="-122"/>
              </a:rPr>
              <a:t>的</a:t>
            </a:r>
            <a:r>
              <a:rPr lang="zh-CN" altLang="zh-CN" sz="2000" b="1" kern="0" dirty="0">
                <a:latin typeface="Arial" pitchFamily="34" charset="0"/>
                <a:ea typeface="黑体" pitchFamily="49" charset="-122"/>
              </a:rPr>
              <a:t>安全问题</a:t>
            </a:r>
            <a:endParaRPr lang="en-US" altLang="zh-CN" sz="2000" b="1" kern="0" dirty="0">
              <a:latin typeface="Arial" pitchFamily="34" charset="0"/>
              <a:ea typeface="黑体" pitchFamily="49" charset="-122"/>
            </a:endParaRPr>
          </a:p>
          <a:p>
            <a:pPr marL="799200" lvl="2" indent="-342000">
              <a:spcBef>
                <a:spcPct val="20000"/>
              </a:spcBef>
              <a:buClr>
                <a:schemeClr val="tx1"/>
              </a:buClr>
              <a:buSzPct val="60000"/>
              <a:buFont typeface="Wingdings" pitchFamily="2" charset="2"/>
              <a:buChar char="n"/>
              <a:defRPr/>
            </a:pPr>
            <a:r>
              <a:rPr lang="zh-CN" altLang="zh-CN" sz="2000" b="1" kern="0" dirty="0">
                <a:latin typeface="Arial" pitchFamily="34" charset="0"/>
                <a:ea typeface="黑体" pitchFamily="49" charset="-122"/>
              </a:rPr>
              <a:t>云平台可用性问题</a:t>
            </a:r>
            <a:endParaRPr lang="en-US" altLang="zh-CN" sz="2000" b="1" kern="0" dirty="0">
              <a:latin typeface="Arial" pitchFamily="34" charset="0"/>
              <a:ea typeface="黑体" pitchFamily="49" charset="-122"/>
            </a:endParaRPr>
          </a:p>
          <a:p>
            <a:pPr marL="799200" lvl="2" indent="-342000">
              <a:spcBef>
                <a:spcPct val="20000"/>
              </a:spcBef>
              <a:buClr>
                <a:schemeClr val="tx1"/>
              </a:buClr>
              <a:buSzPct val="60000"/>
              <a:buFont typeface="Wingdings" pitchFamily="2" charset="2"/>
              <a:buChar char="n"/>
              <a:defRPr/>
            </a:pPr>
            <a:r>
              <a:rPr lang="zh-CN" altLang="zh-CN" sz="2000" b="1" kern="0" dirty="0">
                <a:latin typeface="Arial" pitchFamily="34" charset="0"/>
                <a:ea typeface="黑体" pitchFamily="49" charset="-122"/>
              </a:rPr>
              <a:t>云平台受攻击问题</a:t>
            </a:r>
          </a:p>
          <a:p>
            <a:pPr marL="799200" lvl="2" indent="-342000">
              <a:spcBef>
                <a:spcPct val="20000"/>
              </a:spcBef>
              <a:buClr>
                <a:schemeClr val="tx1"/>
              </a:buClr>
              <a:buSzPct val="60000"/>
              <a:buFont typeface="Wingdings" pitchFamily="2" charset="2"/>
              <a:buChar char="n"/>
              <a:defRPr/>
            </a:pPr>
            <a:r>
              <a:rPr lang="en-US" altLang="zh-CN" sz="2000" b="1" kern="0" dirty="0">
                <a:solidFill>
                  <a:srgbClr val="3333FF"/>
                </a:solidFill>
                <a:latin typeface="Arial" pitchFamily="34" charset="0"/>
                <a:ea typeface="黑体" pitchFamily="49" charset="-122"/>
              </a:rPr>
              <a:t>(</a:t>
            </a:r>
            <a:r>
              <a:rPr lang="zh-CN" altLang="zh-CN" sz="2000" b="1" kern="0" dirty="0">
                <a:solidFill>
                  <a:srgbClr val="3333FF"/>
                </a:solidFill>
                <a:latin typeface="Arial" pitchFamily="34" charset="0"/>
                <a:ea typeface="黑体" pitchFamily="49" charset="-122"/>
              </a:rPr>
              <a:t>集中</a:t>
            </a:r>
            <a:r>
              <a:rPr lang="en-US" altLang="zh-CN" sz="2000" b="1" kern="0" dirty="0">
                <a:solidFill>
                  <a:srgbClr val="3333FF"/>
                </a:solidFill>
                <a:latin typeface="Arial" pitchFamily="34" charset="0"/>
                <a:ea typeface="黑体" pitchFamily="49" charset="-122"/>
              </a:rPr>
              <a:t>)</a:t>
            </a:r>
            <a:r>
              <a:rPr lang="zh-CN" altLang="zh-CN" sz="2000" b="1" kern="0" dirty="0">
                <a:solidFill>
                  <a:srgbClr val="3333FF"/>
                </a:solidFill>
                <a:latin typeface="Arial" pitchFamily="34" charset="0"/>
                <a:ea typeface="黑体" pitchFamily="49" charset="-122"/>
              </a:rPr>
              <a:t>数据安全问题</a:t>
            </a:r>
            <a:endParaRPr lang="en-US" altLang="zh-CN" sz="2000" b="1" kern="0" dirty="0">
              <a:solidFill>
                <a:srgbClr val="3333FF"/>
              </a:solidFill>
              <a:latin typeface="Arial" pitchFamily="34" charset="0"/>
              <a:ea typeface="黑体" pitchFamily="49" charset="-122"/>
            </a:endParaRPr>
          </a:p>
          <a:p>
            <a:pPr marL="799200" lvl="2" indent="-342000">
              <a:spcBef>
                <a:spcPct val="20000"/>
              </a:spcBef>
              <a:buClr>
                <a:schemeClr val="tx1"/>
              </a:buClr>
              <a:buSzPct val="60000"/>
              <a:buFont typeface="Wingdings" pitchFamily="2" charset="2"/>
              <a:buChar char="n"/>
              <a:defRPr/>
            </a:pPr>
            <a:r>
              <a:rPr lang="en-US" altLang="zh-CN" sz="2000" b="1" kern="0" dirty="0">
                <a:solidFill>
                  <a:srgbClr val="3333FF"/>
                </a:solidFill>
                <a:latin typeface="Arial" pitchFamily="34" charset="0"/>
                <a:ea typeface="黑体" pitchFamily="49" charset="-122"/>
              </a:rPr>
              <a:t>……</a:t>
            </a:r>
          </a:p>
        </p:txBody>
      </p:sp>
      <p:sp>
        <p:nvSpPr>
          <p:cNvPr id="8198" name="TextBox 9"/>
          <p:cNvSpPr txBox="1">
            <a:spLocks noChangeArrowheads="1"/>
          </p:cNvSpPr>
          <p:nvPr/>
        </p:nvSpPr>
        <p:spPr bwMode="auto">
          <a:xfrm>
            <a:off x="7885113" y="3357563"/>
            <a:ext cx="935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Tahoma" pitchFamily="34" charset="0"/>
                <a:ea typeface="宋体" charset="-122"/>
              </a:defRPr>
            </a:lvl1pPr>
            <a:lvl2pPr marL="742950" indent="-285750" eaLnBrk="0" hangingPunct="0">
              <a:defRPr sz="1400">
                <a:solidFill>
                  <a:schemeClr val="tx1"/>
                </a:solidFill>
                <a:latin typeface="Tahoma" pitchFamily="34" charset="0"/>
                <a:ea typeface="宋体" charset="-122"/>
              </a:defRPr>
            </a:lvl2pPr>
            <a:lvl3pPr marL="1143000" indent="-228600" eaLnBrk="0" hangingPunct="0">
              <a:defRPr sz="1400">
                <a:solidFill>
                  <a:schemeClr val="tx1"/>
                </a:solidFill>
                <a:latin typeface="Tahoma" pitchFamily="34" charset="0"/>
                <a:ea typeface="宋体" charset="-122"/>
              </a:defRPr>
            </a:lvl3pPr>
            <a:lvl4pPr marL="1600200" indent="-228600" eaLnBrk="0" hangingPunct="0">
              <a:defRPr sz="1400">
                <a:solidFill>
                  <a:schemeClr val="tx1"/>
                </a:solidFill>
                <a:latin typeface="Tahoma" pitchFamily="34" charset="0"/>
                <a:ea typeface="宋体" charset="-122"/>
              </a:defRPr>
            </a:lvl4pPr>
            <a:lvl5pPr marL="2057400" indent="-228600" eaLnBrk="0" hangingPunct="0">
              <a:defRPr sz="1400">
                <a:solidFill>
                  <a:schemeClr val="tx1"/>
                </a:solidFill>
                <a:latin typeface="Tahoma" pitchFamily="34" charset="0"/>
                <a:ea typeface="宋体" charset="-122"/>
              </a:defRPr>
            </a:lvl5pPr>
            <a:lvl6pPr marL="2514600" indent="-228600" eaLnBrk="0" fontAlgn="base" hangingPunct="0">
              <a:spcBef>
                <a:spcPct val="0"/>
              </a:spcBef>
              <a:spcAft>
                <a:spcPct val="0"/>
              </a:spcAft>
              <a:defRPr sz="1400">
                <a:solidFill>
                  <a:schemeClr val="tx1"/>
                </a:solidFill>
                <a:latin typeface="Tahoma" pitchFamily="34" charset="0"/>
                <a:ea typeface="宋体" charset="-122"/>
              </a:defRPr>
            </a:lvl6pPr>
            <a:lvl7pPr marL="2971800" indent="-228600" eaLnBrk="0" fontAlgn="base" hangingPunct="0">
              <a:spcBef>
                <a:spcPct val="0"/>
              </a:spcBef>
              <a:spcAft>
                <a:spcPct val="0"/>
              </a:spcAft>
              <a:defRPr sz="1400">
                <a:solidFill>
                  <a:schemeClr val="tx1"/>
                </a:solidFill>
                <a:latin typeface="Tahoma" pitchFamily="34" charset="0"/>
                <a:ea typeface="宋体" charset="-122"/>
              </a:defRPr>
            </a:lvl7pPr>
            <a:lvl8pPr marL="3429000" indent="-228600" eaLnBrk="0" fontAlgn="base" hangingPunct="0">
              <a:spcBef>
                <a:spcPct val="0"/>
              </a:spcBef>
              <a:spcAft>
                <a:spcPct val="0"/>
              </a:spcAft>
              <a:defRPr sz="1400">
                <a:solidFill>
                  <a:schemeClr val="tx1"/>
                </a:solidFill>
                <a:latin typeface="Tahoma" pitchFamily="34" charset="0"/>
                <a:ea typeface="宋体" charset="-122"/>
              </a:defRPr>
            </a:lvl8pPr>
            <a:lvl9pPr marL="3886200" indent="-228600" eaLnBrk="0" fontAlgn="base" hangingPunct="0">
              <a:spcBef>
                <a:spcPct val="0"/>
              </a:spcBef>
              <a:spcAft>
                <a:spcPct val="0"/>
              </a:spcAft>
              <a:defRPr sz="1400">
                <a:solidFill>
                  <a:schemeClr val="tx1"/>
                </a:solidFill>
                <a:latin typeface="Tahoma" pitchFamily="34" charset="0"/>
                <a:ea typeface="宋体" charset="-122"/>
              </a:defRPr>
            </a:lvl9pPr>
          </a:lstStyle>
          <a:p>
            <a:pPr eaLnBrk="1" hangingPunct="1"/>
            <a:r>
              <a:rPr lang="zh-CN" altLang="en-US" b="1">
                <a:solidFill>
                  <a:srgbClr val="FF0000"/>
                </a:solidFill>
                <a:latin typeface="黑体" pitchFamily="2" charset="-122"/>
                <a:ea typeface="黑体" pitchFamily="2" charset="-122"/>
              </a:rPr>
              <a:t>外部用户</a:t>
            </a:r>
          </a:p>
        </p:txBody>
      </p:sp>
      <p:sp>
        <p:nvSpPr>
          <p:cNvPr id="8199" name="TextBox 10"/>
          <p:cNvSpPr txBox="1">
            <a:spLocks noChangeArrowheads="1"/>
          </p:cNvSpPr>
          <p:nvPr/>
        </p:nvSpPr>
        <p:spPr bwMode="auto">
          <a:xfrm>
            <a:off x="5076825" y="3284538"/>
            <a:ext cx="1008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Tahoma" pitchFamily="34" charset="0"/>
                <a:ea typeface="宋体" charset="-122"/>
              </a:defRPr>
            </a:lvl1pPr>
            <a:lvl2pPr marL="742950" indent="-285750" eaLnBrk="0" hangingPunct="0">
              <a:defRPr sz="1400">
                <a:solidFill>
                  <a:schemeClr val="tx1"/>
                </a:solidFill>
                <a:latin typeface="Tahoma" pitchFamily="34" charset="0"/>
                <a:ea typeface="宋体" charset="-122"/>
              </a:defRPr>
            </a:lvl2pPr>
            <a:lvl3pPr marL="1143000" indent="-228600" eaLnBrk="0" hangingPunct="0">
              <a:defRPr sz="1400">
                <a:solidFill>
                  <a:schemeClr val="tx1"/>
                </a:solidFill>
                <a:latin typeface="Tahoma" pitchFamily="34" charset="0"/>
                <a:ea typeface="宋体" charset="-122"/>
              </a:defRPr>
            </a:lvl3pPr>
            <a:lvl4pPr marL="1600200" indent="-228600" eaLnBrk="0" hangingPunct="0">
              <a:defRPr sz="1400">
                <a:solidFill>
                  <a:schemeClr val="tx1"/>
                </a:solidFill>
                <a:latin typeface="Tahoma" pitchFamily="34" charset="0"/>
                <a:ea typeface="宋体" charset="-122"/>
              </a:defRPr>
            </a:lvl4pPr>
            <a:lvl5pPr marL="2057400" indent="-228600" eaLnBrk="0" hangingPunct="0">
              <a:defRPr sz="1400">
                <a:solidFill>
                  <a:schemeClr val="tx1"/>
                </a:solidFill>
                <a:latin typeface="Tahoma" pitchFamily="34" charset="0"/>
                <a:ea typeface="宋体" charset="-122"/>
              </a:defRPr>
            </a:lvl5pPr>
            <a:lvl6pPr marL="2514600" indent="-228600" eaLnBrk="0" fontAlgn="base" hangingPunct="0">
              <a:spcBef>
                <a:spcPct val="0"/>
              </a:spcBef>
              <a:spcAft>
                <a:spcPct val="0"/>
              </a:spcAft>
              <a:defRPr sz="1400">
                <a:solidFill>
                  <a:schemeClr val="tx1"/>
                </a:solidFill>
                <a:latin typeface="Tahoma" pitchFamily="34" charset="0"/>
                <a:ea typeface="宋体" charset="-122"/>
              </a:defRPr>
            </a:lvl6pPr>
            <a:lvl7pPr marL="2971800" indent="-228600" eaLnBrk="0" fontAlgn="base" hangingPunct="0">
              <a:spcBef>
                <a:spcPct val="0"/>
              </a:spcBef>
              <a:spcAft>
                <a:spcPct val="0"/>
              </a:spcAft>
              <a:defRPr sz="1400">
                <a:solidFill>
                  <a:schemeClr val="tx1"/>
                </a:solidFill>
                <a:latin typeface="Tahoma" pitchFamily="34" charset="0"/>
                <a:ea typeface="宋体" charset="-122"/>
              </a:defRPr>
            </a:lvl7pPr>
            <a:lvl8pPr marL="3429000" indent="-228600" eaLnBrk="0" fontAlgn="base" hangingPunct="0">
              <a:spcBef>
                <a:spcPct val="0"/>
              </a:spcBef>
              <a:spcAft>
                <a:spcPct val="0"/>
              </a:spcAft>
              <a:defRPr sz="1400">
                <a:solidFill>
                  <a:schemeClr val="tx1"/>
                </a:solidFill>
                <a:latin typeface="Tahoma" pitchFamily="34" charset="0"/>
                <a:ea typeface="宋体" charset="-122"/>
              </a:defRPr>
            </a:lvl8pPr>
            <a:lvl9pPr marL="3886200" indent="-228600" eaLnBrk="0" fontAlgn="base" hangingPunct="0">
              <a:spcBef>
                <a:spcPct val="0"/>
              </a:spcBef>
              <a:spcAft>
                <a:spcPct val="0"/>
              </a:spcAft>
              <a:defRPr sz="1400">
                <a:solidFill>
                  <a:schemeClr val="tx1"/>
                </a:solidFill>
                <a:latin typeface="Tahoma" pitchFamily="34" charset="0"/>
                <a:ea typeface="宋体" charset="-122"/>
              </a:defRPr>
            </a:lvl9pPr>
          </a:lstStyle>
          <a:p>
            <a:pPr eaLnBrk="1" hangingPunct="1"/>
            <a:r>
              <a:rPr lang="zh-CN" altLang="en-US" b="1">
                <a:solidFill>
                  <a:srgbClr val="FF0000"/>
                </a:solidFill>
                <a:latin typeface="黑体" pitchFamily="2" charset="-122"/>
                <a:ea typeface="黑体" pitchFamily="2" charset="-122"/>
              </a:rPr>
              <a:t>内部用户</a:t>
            </a:r>
            <a:r>
              <a:rPr lang="en-US" altLang="zh-CN" b="1">
                <a:solidFill>
                  <a:srgbClr val="FF0000"/>
                </a:solidFill>
                <a:latin typeface="黑体" pitchFamily="2" charset="-122"/>
                <a:ea typeface="黑体" pitchFamily="2" charset="-122"/>
              </a:rPr>
              <a:t>/</a:t>
            </a:r>
            <a:r>
              <a:rPr lang="zh-CN" altLang="en-US" b="1">
                <a:solidFill>
                  <a:srgbClr val="FF0000"/>
                </a:solidFill>
                <a:latin typeface="黑体" pitchFamily="2" charset="-122"/>
                <a:ea typeface="黑体" pitchFamily="2" charset="-122"/>
              </a:rPr>
              <a:t>合作伙伴</a:t>
            </a:r>
          </a:p>
        </p:txBody>
      </p:sp>
    </p:spTree>
    <p:extLst>
      <p:ext uri="{BB962C8B-B14F-4D97-AF65-F5344CB8AC3E}">
        <p14:creationId xmlns:p14="http://schemas.microsoft.com/office/powerpoint/2010/main" val="3812742053"/>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6306" y="274601"/>
            <a:ext cx="8213725" cy="368300"/>
          </a:xfrm>
        </p:spPr>
        <p:txBody>
          <a:bodyPr/>
          <a:lstStyle/>
          <a:p>
            <a:pPr algn="ctr"/>
            <a:r>
              <a:rPr lang="zh-CN" altLang="en-US" sz="3600" dirty="0"/>
              <a:t>网络安全基础知识导图</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050" y="847726"/>
            <a:ext cx="8039099"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770767"/>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612369" y="95807"/>
            <a:ext cx="831850"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2</a:t>
            </a:r>
          </a:p>
        </p:txBody>
      </p:sp>
      <p:sp>
        <p:nvSpPr>
          <p:cNvPr id="16387" name="Text Box 4"/>
          <p:cNvSpPr txBox="1">
            <a:spLocks noChangeArrowheads="1"/>
          </p:cNvSpPr>
          <p:nvPr/>
        </p:nvSpPr>
        <p:spPr bwMode="auto">
          <a:xfrm>
            <a:off x="1257300" y="243540"/>
            <a:ext cx="67913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400" dirty="0">
                <a:latin typeface="Trebuchet MS" pitchFamily="34" charset="0"/>
              </a:rPr>
              <a:t>信息安全基本概念</a:t>
            </a:r>
            <a:endParaRPr lang="zh-CN" altLang="zh-CN" sz="4400" dirty="0">
              <a:latin typeface="Trebuchet MS" pitchFamily="34" charset="0"/>
            </a:endParaRPr>
          </a:p>
        </p:txBody>
      </p:sp>
      <p:sp>
        <p:nvSpPr>
          <p:cNvPr id="16388" name="Rectangle 4"/>
          <p:cNvSpPr txBox="1">
            <a:spLocks noChangeArrowheads="1"/>
          </p:cNvSpPr>
          <p:nvPr/>
        </p:nvSpPr>
        <p:spPr bwMode="auto">
          <a:xfrm>
            <a:off x="1257300" y="1673225"/>
            <a:ext cx="6731000"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3500"/>
              </a:lnSpc>
              <a:spcAft>
                <a:spcPts val="1200"/>
              </a:spcAft>
              <a:buClr>
                <a:schemeClr val="accent1"/>
              </a:buClr>
              <a:buFont typeface="Wingdings" pitchFamily="2" charset="2"/>
              <a:buChar char="Ø"/>
            </a:pPr>
            <a:r>
              <a:rPr lang="zh-CN" altLang="en-US" sz="3200" dirty="0">
                <a:latin typeface="黑体" pitchFamily="49" charset="-122"/>
              </a:rPr>
              <a:t>信息安全的定义</a:t>
            </a:r>
            <a:endParaRPr lang="en-US" altLang="zh-CN" sz="3200" dirty="0">
              <a:latin typeface="黑体" pitchFamily="49" charset="-122"/>
            </a:endParaRPr>
          </a:p>
          <a:p>
            <a:pPr eaLnBrk="0" hangingPunct="0">
              <a:lnSpc>
                <a:spcPts val="3500"/>
              </a:lnSpc>
              <a:spcAft>
                <a:spcPts val="1200"/>
              </a:spcAft>
              <a:buClr>
                <a:schemeClr val="accent1"/>
              </a:buClr>
              <a:buFont typeface="Wingdings" pitchFamily="2" charset="2"/>
              <a:buChar char="Ø"/>
            </a:pPr>
            <a:r>
              <a:rPr lang="zh-CN" altLang="en-US" sz="3200" dirty="0">
                <a:latin typeface="黑体" pitchFamily="49" charset="-122"/>
              </a:rPr>
              <a:t>信息安全的内涵与外延</a:t>
            </a:r>
          </a:p>
          <a:p>
            <a:pPr eaLnBrk="0" hangingPunct="0">
              <a:lnSpc>
                <a:spcPts val="3500"/>
              </a:lnSpc>
              <a:spcAft>
                <a:spcPts val="1200"/>
              </a:spcAft>
              <a:buClr>
                <a:schemeClr val="accent1"/>
              </a:buClr>
              <a:buFont typeface="Wingdings" pitchFamily="2" charset="2"/>
              <a:buChar char="Ø"/>
            </a:pPr>
            <a:r>
              <a:rPr lang="zh-CN" altLang="en-US" sz="3200" dirty="0">
                <a:latin typeface="黑体" pitchFamily="49" charset="-122"/>
              </a:rPr>
              <a:t>安全目标</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768475" y="30162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400">
                <a:latin typeface="Trebuchet MS" pitchFamily="34" charset="0"/>
              </a:rPr>
              <a:t>信息安全定义</a:t>
            </a:r>
            <a:endParaRPr lang="zh-CN" sz="4400">
              <a:latin typeface="Trebuchet MS" pitchFamily="34" charset="0"/>
            </a:endParaRPr>
          </a:p>
        </p:txBody>
      </p:sp>
      <p:sp>
        <p:nvSpPr>
          <p:cNvPr id="17411" name="Text Box 4"/>
          <p:cNvSpPr txBox="1">
            <a:spLocks noChangeArrowheads="1"/>
          </p:cNvSpPr>
          <p:nvPr/>
        </p:nvSpPr>
        <p:spPr bwMode="auto">
          <a:xfrm>
            <a:off x="714375" y="1239838"/>
            <a:ext cx="7708900" cy="440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indent="4572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marL="342900" indent="-342900" eaLnBrk="0" hangingPunct="0">
              <a:lnSpc>
                <a:spcPts val="3600"/>
              </a:lnSpc>
              <a:spcAft>
                <a:spcPts val="1200"/>
              </a:spcAft>
              <a:buFont typeface="Wingdings" panose="05000000000000000000" pitchFamily="2" charset="2"/>
              <a:buChar char="u"/>
            </a:pPr>
            <a:r>
              <a:rPr lang="zh-CN" altLang="en-US" sz="2400" dirty="0"/>
              <a:t>动态变化</a:t>
            </a:r>
            <a:endParaRPr lang="en-US" altLang="zh-CN" sz="2400" dirty="0"/>
          </a:p>
          <a:p>
            <a:pPr marL="342900" indent="-342900" eaLnBrk="0" hangingPunct="0">
              <a:lnSpc>
                <a:spcPts val="3600"/>
              </a:lnSpc>
              <a:spcAft>
                <a:spcPts val="1200"/>
              </a:spcAft>
              <a:buFont typeface="Wingdings" panose="05000000000000000000" pitchFamily="2" charset="2"/>
              <a:buChar char="u"/>
            </a:pPr>
            <a:r>
              <a:rPr lang="zh-CN" altLang="en-US" sz="2400" dirty="0"/>
              <a:t>国际标准化委员会</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ISO/IEC 17799</a:t>
            </a:r>
            <a:r>
              <a:rPr lang="zh-CN" altLang="en-US" sz="2400" dirty="0"/>
              <a:t>的定义，我国立法定义</a:t>
            </a:r>
            <a:endParaRPr lang="en-US" altLang="zh-CN" sz="2400" dirty="0"/>
          </a:p>
          <a:p>
            <a:pPr eaLnBrk="0" hangingPunct="0">
              <a:lnSpc>
                <a:spcPts val="3600"/>
              </a:lnSpc>
              <a:spcAft>
                <a:spcPts val="1200"/>
              </a:spcAft>
            </a:pPr>
            <a:r>
              <a:rPr lang="zh-CN" altLang="zh-CN" sz="2400" dirty="0"/>
              <a:t>信息安全涵盖两个层次：</a:t>
            </a:r>
            <a:endParaRPr lang="en-US" altLang="zh-CN" sz="2400" dirty="0"/>
          </a:p>
          <a:p>
            <a:pPr eaLnBrk="0" hangingPunct="0">
              <a:lnSpc>
                <a:spcPts val="3600"/>
              </a:lnSpc>
              <a:spcAft>
                <a:spcPts val="1200"/>
              </a:spcAft>
            </a:pPr>
            <a:r>
              <a:rPr lang="zh-CN" altLang="zh-CN" sz="2400" dirty="0"/>
              <a:t>第一，从信息层次来看，信息安全要保证信息的完整性和保密性。完整性即保证信息的来源、去向、内容真实无误；保密性即保证信息不会被非法泄漏与扩散。</a:t>
            </a:r>
            <a:endParaRPr lang="en-US" altLang="zh-CN" sz="2400" dirty="0"/>
          </a:p>
          <a:p>
            <a:pPr eaLnBrk="0" hangingPunct="0">
              <a:lnSpc>
                <a:spcPts val="3600"/>
              </a:lnSpc>
              <a:spcAft>
                <a:spcPts val="1200"/>
              </a:spcAft>
            </a:pPr>
            <a:r>
              <a:rPr lang="zh-CN" altLang="zh-CN" sz="2400" dirty="0"/>
              <a:t>第二，从网络层次来看，要达到可用性和可控性。</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768475" y="301625"/>
            <a:ext cx="72104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400">
                <a:latin typeface="Trebuchet MS" pitchFamily="34" charset="0"/>
              </a:rPr>
              <a:t>信息安全的内涵与外延</a:t>
            </a:r>
            <a:endParaRPr lang="zh-CN" sz="4400">
              <a:latin typeface="Trebuchet MS" pitchFamily="34" charset="0"/>
            </a:endParaRPr>
          </a:p>
        </p:txBody>
      </p:sp>
      <p:sp>
        <p:nvSpPr>
          <p:cNvPr id="2" name="Text Box 4"/>
          <p:cNvSpPr txBox="1"/>
          <p:nvPr/>
        </p:nvSpPr>
        <p:spPr>
          <a:xfrm>
            <a:off x="727075" y="1425575"/>
            <a:ext cx="7983538" cy="3451225"/>
          </a:xfrm>
          <a:prstGeom prst="rect">
            <a:avLst/>
          </a:prstGeom>
          <a:noFill/>
          <a:ln w="9525">
            <a:noFill/>
          </a:ln>
        </p:spPr>
        <p:txBody>
          <a:bodyPr lIns="92075" tIns="46038" rIns="92075" bIns="46038">
            <a:spAutoFit/>
          </a:bodyPr>
          <a:lstStyle/>
          <a:p>
            <a:pPr marL="342900" indent="-342900">
              <a:lnSpc>
                <a:spcPts val="3600"/>
              </a:lnSpc>
              <a:spcAft>
                <a:spcPts val="1200"/>
              </a:spcAft>
              <a:buClr>
                <a:schemeClr val="accent1"/>
              </a:buClr>
              <a:buFont typeface="Wingdings" pitchFamily="2" charset="2"/>
              <a:buChar char="u"/>
            </a:pPr>
            <a:r>
              <a:rPr lang="zh-CN" altLang="en-US" sz="3200" noProof="1">
                <a:latin typeface="Trebuchet MS" pitchFamily="34" charset="0"/>
                <a:cs typeface="+mn-ea"/>
              </a:rPr>
              <a:t>信息空间安全（广义网络）</a:t>
            </a:r>
            <a:endParaRPr lang="zh-CN" altLang="en-US" sz="3200" noProof="1">
              <a:latin typeface="Trebuchet MS" pitchFamily="34" charset="0"/>
            </a:endParaRPr>
          </a:p>
          <a:p>
            <a:pPr>
              <a:lnSpc>
                <a:spcPts val="3600"/>
              </a:lnSpc>
              <a:spcAft>
                <a:spcPts val="1200"/>
              </a:spcAft>
              <a:buClr>
                <a:schemeClr val="accent1"/>
              </a:buClr>
              <a:buFont typeface="Wingdings" pitchFamily="2" charset="2"/>
              <a:buNone/>
            </a:pPr>
            <a:r>
              <a:rPr lang="zh-CN" altLang="en-US" sz="2800" noProof="1">
                <a:latin typeface="Trebuchet MS" pitchFamily="34" charset="0"/>
                <a:cs typeface="+mn-ea"/>
              </a:rPr>
              <a:t>       信息空间特征为:①网络融合性；②终端多样性；③内容多样化；④领域广泛性</a:t>
            </a:r>
            <a:endParaRPr lang="zh-CN" altLang="en-US" sz="2800" noProof="1">
              <a:latin typeface="Trebuchet MS" pitchFamily="34" charset="0"/>
            </a:endParaRPr>
          </a:p>
          <a:p>
            <a:pPr>
              <a:lnSpc>
                <a:spcPts val="3600"/>
              </a:lnSpc>
              <a:spcAft>
                <a:spcPts val="1200"/>
              </a:spcAft>
              <a:buClr>
                <a:schemeClr val="accent1"/>
              </a:buClr>
              <a:buFont typeface="Wingdings" pitchFamily="2" charset="2"/>
              <a:buNone/>
            </a:pPr>
            <a:r>
              <a:rPr lang="zh-CN" altLang="en-US" sz="1800" noProof="1">
                <a:latin typeface="Trebuchet MS" pitchFamily="34" charset="0"/>
                <a:cs typeface="+mn-ea"/>
              </a:rPr>
              <a:t>           </a:t>
            </a:r>
            <a:r>
              <a:rPr lang="zh-CN" altLang="en-US" sz="2800" noProof="1">
                <a:latin typeface="Trebuchet MS" pitchFamily="34" charset="0"/>
                <a:cs typeface="+mn-ea"/>
              </a:rPr>
              <a:t>信息空间安全问题</a:t>
            </a:r>
            <a:endParaRPr lang="zh-CN" altLang="en-US" sz="2800" noProof="1">
              <a:latin typeface="Trebuchet MS" pitchFamily="34" charset="0"/>
            </a:endParaRPr>
          </a:p>
          <a:p>
            <a:pPr marL="342900" indent="-342900">
              <a:lnSpc>
                <a:spcPts val="3600"/>
              </a:lnSpc>
              <a:spcAft>
                <a:spcPts val="1200"/>
              </a:spcAft>
              <a:buClr>
                <a:schemeClr val="accent1"/>
              </a:buClr>
              <a:buFont typeface="Wingdings" pitchFamily="2" charset="2"/>
              <a:buChar char="u"/>
            </a:pPr>
            <a:r>
              <a:rPr lang="zh-CN" altLang="en-US" sz="3200" noProof="1">
                <a:latin typeface="Trebuchet MS" pitchFamily="34" charset="0"/>
                <a:cs typeface="+mn-ea"/>
              </a:rPr>
              <a:t>网络空间安全（狭义网络）</a:t>
            </a:r>
          </a:p>
          <a:p>
            <a:pPr>
              <a:lnSpc>
                <a:spcPts val="3600"/>
              </a:lnSpc>
              <a:spcAft>
                <a:spcPts val="1200"/>
              </a:spcAft>
              <a:buClr>
                <a:schemeClr val="accent1"/>
              </a:buClr>
              <a:buFont typeface="Wingdings" pitchFamily="2" charset="2"/>
              <a:buNone/>
            </a:pPr>
            <a:r>
              <a:rPr lang="zh-CN" altLang="en-US" sz="3200" noProof="1">
                <a:latin typeface="Trebuchet MS" pitchFamily="34" charset="0"/>
                <a:cs typeface="+mn-ea"/>
              </a:rPr>
              <a:t>      </a:t>
            </a:r>
            <a:r>
              <a:rPr lang="zh-CN" altLang="en-US" sz="2800" noProof="1">
                <a:latin typeface="Trebuchet MS" pitchFamily="34" charset="0"/>
                <a:cs typeface="+mn-ea"/>
              </a:rPr>
              <a:t>网络空间安全包含</a:t>
            </a:r>
            <a:r>
              <a:rPr lang="zh-CN" altLang="en-US" sz="2800" b="1" noProof="1">
                <a:latin typeface="Trebuchet MS" pitchFamily="34" charset="0"/>
                <a:cs typeface="+mn-ea"/>
              </a:rPr>
              <a:t>物理域</a:t>
            </a:r>
            <a:r>
              <a:rPr lang="zh-CN" altLang="en-US" sz="2800" noProof="1">
                <a:latin typeface="Trebuchet MS" pitchFamily="34" charset="0"/>
                <a:cs typeface="+mn-ea"/>
              </a:rPr>
              <a:t>和</a:t>
            </a:r>
            <a:r>
              <a:rPr lang="zh-CN" altLang="en-US" sz="2800" b="1" noProof="1">
                <a:latin typeface="Trebuchet MS" pitchFamily="34" charset="0"/>
                <a:cs typeface="+mn-ea"/>
              </a:rPr>
              <a:t>信息域</a:t>
            </a:r>
            <a:r>
              <a:rPr lang="zh-CN" altLang="en-US" sz="2800" noProof="1">
                <a:latin typeface="Trebuchet MS" pitchFamily="34" charset="0"/>
                <a:cs typeface="+mn-ea"/>
              </a:rPr>
              <a:t>两个层面</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25" y="590549"/>
            <a:ext cx="7219950" cy="5629275"/>
          </a:xfrm>
        </p:spPr>
        <p:txBody>
          <a:bodyPr/>
          <a:lstStyle/>
          <a:p>
            <a:pPr>
              <a:lnSpc>
                <a:spcPts val="2100"/>
              </a:lnSpc>
            </a:pPr>
            <a:endParaRPr lang="en-US" altLang="zh-CN" sz="2800" dirty="0">
              <a:latin typeface="楷体" panose="02010609060101010101" pitchFamily="49" charset="-122"/>
              <a:ea typeface="楷体" panose="02010609060101010101" pitchFamily="49" charset="-122"/>
            </a:endParaRPr>
          </a:p>
          <a:p>
            <a:pPr>
              <a:lnSpc>
                <a:spcPts val="2100"/>
              </a:lnSpc>
            </a:pPr>
            <a:r>
              <a:rPr lang="zh-CN" altLang="en-US" sz="2800" dirty="0">
                <a:latin typeface="楷体" panose="02010609060101010101" pitchFamily="49" charset="-122"/>
                <a:ea typeface="楷体" panose="02010609060101010101" pitchFamily="49" charset="-122"/>
              </a:rPr>
              <a:t>网络空间是融合</a:t>
            </a:r>
            <a:r>
              <a:rPr lang="zh-CN" altLang="en-US" sz="2800" b="1" dirty="0">
                <a:latin typeface="楷体" panose="02010609060101010101" pitchFamily="49" charset="-122"/>
                <a:ea typeface="楷体" panose="02010609060101010101" pitchFamily="49" charset="-122"/>
              </a:rPr>
              <a:t>物理域、信息域、认知域和社会域</a:t>
            </a:r>
            <a:r>
              <a:rPr lang="zh-CN" altLang="en-US" sz="2800" dirty="0">
                <a:latin typeface="楷体" panose="02010609060101010101" pitchFamily="49" charset="-122"/>
                <a:ea typeface="楷体" panose="02010609060101010101" pitchFamily="49" charset="-122"/>
              </a:rPr>
              <a:t>，以互联互通的信息技术基础设施网络为平台，通过无线电、有线电信道传递信号信息，控制实体行为的信息活动空间</a:t>
            </a:r>
          </a:p>
          <a:p>
            <a:pPr>
              <a:lnSpc>
                <a:spcPts val="2100"/>
              </a:lnSpc>
            </a:pPr>
            <a:r>
              <a:rPr lang="zh-CN" altLang="en-US" sz="2800" b="1" dirty="0">
                <a:latin typeface="楷体" panose="02010609060101010101" pitchFamily="49" charset="-122"/>
                <a:ea typeface="楷体" panose="02010609060101010101" pitchFamily="49" charset="-122"/>
              </a:rPr>
              <a:t>物理域的网络空间安全：</a:t>
            </a:r>
            <a:r>
              <a:rPr lang="zh-CN" altLang="en-US" sz="2800" dirty="0">
                <a:latin typeface="楷体" panose="02010609060101010101" pitchFamily="49" charset="-122"/>
                <a:ea typeface="楷体" panose="02010609060101010101" pitchFamily="49" charset="-122"/>
              </a:rPr>
              <a:t>是指网络空间硬件设施设备安全，要求确保硬件设施设备不被干扰、破坏和摧毁</a:t>
            </a:r>
          </a:p>
          <a:p>
            <a:pPr>
              <a:lnSpc>
                <a:spcPts val="2100"/>
              </a:lnSpc>
            </a:pPr>
            <a:r>
              <a:rPr lang="zh-CN" altLang="en-US" sz="2800" b="1" dirty="0">
                <a:latin typeface="楷体" panose="02010609060101010101" pitchFamily="49" charset="-122"/>
                <a:ea typeface="楷体" panose="02010609060101010101" pitchFamily="49" charset="-122"/>
              </a:rPr>
              <a:t>信息域的网络空间安全：</a:t>
            </a:r>
            <a:r>
              <a:rPr lang="zh-CN" altLang="en-US" sz="2800" dirty="0">
                <a:latin typeface="楷体" panose="02010609060101010101" pitchFamily="49" charset="-122"/>
                <a:ea typeface="楷体" panose="02010609060101010101" pitchFamily="49" charset="-122"/>
              </a:rPr>
              <a:t>重点是确保信息的可用性、机密性、完整性和真实性。</a:t>
            </a:r>
            <a:endParaRPr lang="en-US" altLang="zh-CN" sz="2800" dirty="0">
              <a:latin typeface="楷体" panose="02010609060101010101" pitchFamily="49" charset="-122"/>
              <a:ea typeface="楷体" panose="02010609060101010101" pitchFamily="49" charset="-122"/>
            </a:endParaRPr>
          </a:p>
          <a:p>
            <a:pPr>
              <a:lnSpc>
                <a:spcPts val="2100"/>
              </a:lnSpc>
            </a:pPr>
            <a:r>
              <a:rPr lang="zh-CN" altLang="en-US" sz="2800" b="1" dirty="0">
                <a:latin typeface="楷体" panose="02010609060101010101" pitchFamily="49" charset="-122"/>
                <a:ea typeface="楷体" panose="02010609060101010101" pitchFamily="49" charset="-122"/>
              </a:rPr>
              <a:t>认知域的网络空间安全</a:t>
            </a:r>
            <a:r>
              <a:rPr lang="zh-CN" altLang="en-US" sz="2800" dirty="0">
                <a:latin typeface="楷体" panose="02010609060101010101" pitchFamily="49" charset="-122"/>
                <a:ea typeface="楷体" panose="02010609060101010101" pitchFamily="49" charset="-122"/>
              </a:rPr>
              <a:t>主要是关于网络空间传播的信息内容，对国家政治及民众思想、道德和心理等方面的影响</a:t>
            </a:r>
          </a:p>
          <a:p>
            <a:pPr>
              <a:lnSpc>
                <a:spcPts val="2100"/>
              </a:lnSpc>
            </a:pPr>
            <a:r>
              <a:rPr lang="zh-CN" altLang="en-US" sz="2800" b="1" dirty="0">
                <a:latin typeface="楷体" panose="02010609060101010101" pitchFamily="49" charset="-122"/>
                <a:ea typeface="楷体" panose="02010609060101010101" pitchFamily="49" charset="-122"/>
              </a:rPr>
              <a:t>社会域的网络空间安全：</a:t>
            </a:r>
            <a:r>
              <a:rPr lang="zh-CN" altLang="en-US" sz="2800" dirty="0">
                <a:latin typeface="楷体" panose="02010609060101010101" pitchFamily="49" charset="-122"/>
                <a:ea typeface="楷体" panose="02010609060101010101" pitchFamily="49" charset="-122"/>
              </a:rPr>
              <a:t>要求确保不因线上信息传播，导致线下现实社会出现经济安全事件、民族宗教事件、暴力恐怖事件以及群体性聚集事件等</a:t>
            </a:r>
          </a:p>
          <a:p>
            <a:endParaRPr lang="zh-CN" altLang="en-US" sz="28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485667174"/>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1628773" y="244549"/>
            <a:ext cx="72104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sym typeface="Arial" pitchFamily="34" charset="0"/>
              </a:rPr>
              <a:t>安全目标</a:t>
            </a:r>
            <a:endParaRPr lang="zh-CN" altLang="zh-CN" sz="4000" dirty="0">
              <a:latin typeface="Trebuchet MS" pitchFamily="34" charset="0"/>
            </a:endParaRPr>
          </a:p>
        </p:txBody>
      </p:sp>
      <p:sp>
        <p:nvSpPr>
          <p:cNvPr id="19459" name="Text Box 4"/>
          <p:cNvSpPr txBox="1">
            <a:spLocks noChangeArrowheads="1"/>
          </p:cNvSpPr>
          <p:nvPr/>
        </p:nvSpPr>
        <p:spPr bwMode="auto">
          <a:xfrm>
            <a:off x="342900" y="1185863"/>
            <a:ext cx="8496300" cy="48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Font typeface="Wingdings" pitchFamily="2" charset="2"/>
              <a:buChar char="u"/>
            </a:pPr>
            <a:r>
              <a:rPr lang="zh-CN" altLang="en-US" sz="2400" b="1" dirty="0"/>
              <a:t>机密性</a:t>
            </a:r>
            <a:r>
              <a:rPr lang="zh-CN" altLang="en-US" sz="2400" dirty="0"/>
              <a:t>：</a:t>
            </a:r>
            <a:r>
              <a:rPr lang="zh-CN" altLang="zh-CN" sz="2000" dirty="0"/>
              <a:t>机密性是指对信息或资源的隐藏。</a:t>
            </a:r>
            <a:r>
              <a:rPr lang="zh-CN" altLang="en-US" sz="2000" dirty="0"/>
              <a:t>比如：学生成绩，教师工资信息等。</a:t>
            </a:r>
            <a:endParaRPr lang="en-US" altLang="zh-CN" sz="2000" dirty="0"/>
          </a:p>
          <a:p>
            <a:pPr eaLnBrk="0" hangingPunct="0">
              <a:lnSpc>
                <a:spcPts val="3600"/>
              </a:lnSpc>
              <a:spcAft>
                <a:spcPts val="1200"/>
              </a:spcAft>
              <a:buClr>
                <a:schemeClr val="accent1"/>
              </a:buClr>
              <a:buFont typeface="Wingdings" pitchFamily="2" charset="2"/>
              <a:buChar char="u"/>
            </a:pPr>
            <a:r>
              <a:rPr lang="zh-CN" altLang="en-US" sz="2400" b="1" dirty="0"/>
              <a:t>完整性</a:t>
            </a:r>
            <a:r>
              <a:rPr lang="zh-CN" altLang="en-US" sz="2400" dirty="0"/>
              <a:t>：</a:t>
            </a:r>
            <a:r>
              <a:rPr lang="zh-CN" altLang="zh-CN" sz="2000" dirty="0"/>
              <a:t>完整性指的是数据或资源的可信度，通常使用防止非授权的或者未经授权的数据改变来表达完整性。</a:t>
            </a:r>
            <a:r>
              <a:rPr lang="zh-CN" altLang="en-US" sz="2000" dirty="0"/>
              <a:t>比如：病人病史信息等。</a:t>
            </a:r>
            <a:endParaRPr lang="en-US" altLang="zh-CN" sz="2000" dirty="0"/>
          </a:p>
          <a:p>
            <a:pPr eaLnBrk="0" hangingPunct="0">
              <a:lnSpc>
                <a:spcPts val="3600"/>
              </a:lnSpc>
              <a:spcAft>
                <a:spcPts val="1200"/>
              </a:spcAft>
              <a:buClr>
                <a:schemeClr val="accent1"/>
              </a:buClr>
              <a:buFont typeface="Wingdings" pitchFamily="2" charset="2"/>
              <a:buChar char="u"/>
            </a:pPr>
            <a:r>
              <a:rPr lang="zh-CN" altLang="en-US" sz="2400" b="1" dirty="0"/>
              <a:t>可用性</a:t>
            </a:r>
            <a:r>
              <a:rPr lang="zh-CN" altLang="en-US" sz="2400" dirty="0"/>
              <a:t>：</a:t>
            </a:r>
            <a:r>
              <a:rPr lang="zh-CN" altLang="zh-CN" sz="2000" dirty="0"/>
              <a:t>可用性是指对信息或资源的期望使用能力。</a:t>
            </a:r>
            <a:r>
              <a:rPr lang="zh-CN" altLang="en-US" sz="2000" dirty="0"/>
              <a:t>比如：学校网站，公共网站等。</a:t>
            </a:r>
            <a:endParaRPr lang="en-US" altLang="zh-CN" sz="2000" dirty="0"/>
          </a:p>
          <a:p>
            <a:pPr eaLnBrk="0" hangingPunct="0">
              <a:lnSpc>
                <a:spcPts val="3600"/>
              </a:lnSpc>
              <a:spcAft>
                <a:spcPts val="1200"/>
              </a:spcAft>
              <a:buClr>
                <a:schemeClr val="accent1"/>
              </a:buClr>
              <a:buFont typeface="Wingdings" pitchFamily="2" charset="2"/>
              <a:buChar char="u"/>
            </a:pPr>
            <a:r>
              <a:rPr lang="zh-CN" altLang="en-US" sz="2400" b="1" dirty="0"/>
              <a:t>不可否认性</a:t>
            </a:r>
            <a:r>
              <a:rPr lang="zh-CN" altLang="en-US" sz="2400" dirty="0"/>
              <a:t>：</a:t>
            </a:r>
            <a:r>
              <a:rPr lang="zh-CN" altLang="zh-CN" sz="2000" dirty="0"/>
              <a:t>指信息的发送者无法否认已发出的信息或信息的部分内容，信息的接收者无法否认已经接收的信息或信息的部分内容。</a:t>
            </a:r>
            <a:endParaRPr lang="en-US" altLang="zh-CN" sz="2000" dirty="0"/>
          </a:p>
          <a:p>
            <a:pPr eaLnBrk="0" hangingPunct="0">
              <a:lnSpc>
                <a:spcPts val="3600"/>
              </a:lnSpc>
              <a:spcAft>
                <a:spcPts val="1200"/>
              </a:spcAft>
              <a:buClr>
                <a:schemeClr val="accent1"/>
              </a:buClr>
              <a:buFont typeface="Wingdings" pitchFamily="2" charset="2"/>
              <a:buChar char="u"/>
            </a:pPr>
            <a:r>
              <a:rPr lang="zh-CN" altLang="en-US" sz="2400" b="1" dirty="0"/>
              <a:t>身份认证</a:t>
            </a:r>
            <a:r>
              <a:rPr lang="zh-CN" altLang="en-US" sz="2400" dirty="0"/>
              <a:t>：</a:t>
            </a:r>
            <a:r>
              <a:rPr lang="zh-CN" altLang="zh-CN" sz="2000" dirty="0"/>
              <a:t>认证是安全的最基本要素。</a:t>
            </a:r>
          </a:p>
        </p:txBody>
      </p:sp>
    </p:spTree>
    <p:extLst>
      <p:ext uri="{BB962C8B-B14F-4D97-AF65-F5344CB8AC3E}">
        <p14:creationId xmlns:p14="http://schemas.microsoft.com/office/powerpoint/2010/main" val="79903872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221400" y="88487"/>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3</a:t>
            </a:r>
          </a:p>
        </p:txBody>
      </p:sp>
      <p:sp>
        <p:nvSpPr>
          <p:cNvPr id="20483" name="Text Box 4"/>
          <p:cNvSpPr txBox="1">
            <a:spLocks noChangeArrowheads="1"/>
          </p:cNvSpPr>
          <p:nvPr/>
        </p:nvSpPr>
        <p:spPr bwMode="auto">
          <a:xfrm>
            <a:off x="1243714" y="210946"/>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800"/>
              </a:spcAft>
            </a:pPr>
            <a:r>
              <a:rPr lang="zh-CN" altLang="en-US" sz="3200" dirty="0">
                <a:latin typeface="Trebuchet MS" pitchFamily="34" charset="0"/>
              </a:rPr>
              <a:t>信息安全攻击、安全策略与安全机制</a:t>
            </a:r>
            <a:endParaRPr lang="zh-CN" sz="3200" dirty="0">
              <a:latin typeface="Trebuchet MS" pitchFamily="34" charset="0"/>
            </a:endParaRPr>
          </a:p>
        </p:txBody>
      </p:sp>
      <p:graphicFrame>
        <p:nvGraphicFramePr>
          <p:cNvPr id="20484" name="对象 1"/>
          <p:cNvGraphicFramePr>
            <a:graphicFrameLocks noChangeAspect="1"/>
          </p:cNvGraphicFramePr>
          <p:nvPr>
            <p:extLst>
              <p:ext uri="{D42A27DB-BD31-4B8C-83A1-F6EECF244321}">
                <p14:modId xmlns:p14="http://schemas.microsoft.com/office/powerpoint/2010/main" val="2180763158"/>
              </p:ext>
            </p:extLst>
          </p:nvPr>
        </p:nvGraphicFramePr>
        <p:xfrm>
          <a:off x="4162425" y="2433140"/>
          <a:ext cx="3584575" cy="2246810"/>
        </p:xfrm>
        <a:graphic>
          <a:graphicData uri="http://schemas.openxmlformats.org/presentationml/2006/ole">
            <mc:AlternateContent xmlns:mc="http://schemas.openxmlformats.org/markup-compatibility/2006">
              <mc:Choice xmlns:v="urn:schemas-microsoft-com:vml" Requires="v">
                <p:oleObj r:id="rId2" imgW="5342400" imgH="2225880" progId="Visio.Drawing.11">
                  <p:embed/>
                </p:oleObj>
              </mc:Choice>
              <mc:Fallback>
                <p:oleObj r:id="rId2" imgW="5342400" imgH="2225880" progId="Visio.Drawing.11">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2433140"/>
                        <a:ext cx="3584575" cy="2246810"/>
                      </a:xfrm>
                      <a:prstGeom prst="rect">
                        <a:avLst/>
                      </a:prstGeom>
                      <a:noFill/>
                      <a:ln>
                        <a:noFill/>
                      </a:ln>
                    </p:spPr>
                  </p:pic>
                </p:oleObj>
              </mc:Fallback>
            </mc:AlternateContent>
          </a:graphicData>
        </a:graphic>
      </p:graphicFrame>
      <p:sp>
        <p:nvSpPr>
          <p:cNvPr id="20485" name="矩形 4"/>
          <p:cNvSpPr>
            <a:spLocks noChangeArrowheads="1"/>
          </p:cNvSpPr>
          <p:nvPr/>
        </p:nvSpPr>
        <p:spPr bwMode="auto">
          <a:xfrm>
            <a:off x="5040313" y="4805363"/>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zh-CN" sz="1800" b="1">
                <a:latin typeface="Trebuchet MS" pitchFamily="34" charset="0"/>
              </a:rPr>
              <a:t>安全体系结构层次</a:t>
            </a:r>
            <a:endParaRPr lang="zh-CN" altLang="en-US" sz="1800">
              <a:latin typeface="Trebuchet MS" pitchFamily="34" charset="0"/>
            </a:endParaRPr>
          </a:p>
        </p:txBody>
      </p:sp>
      <p:sp>
        <p:nvSpPr>
          <p:cNvPr id="20486" name="Rectangle 4"/>
          <p:cNvSpPr txBox="1">
            <a:spLocks noChangeArrowheads="1"/>
          </p:cNvSpPr>
          <p:nvPr/>
        </p:nvSpPr>
        <p:spPr bwMode="auto">
          <a:xfrm>
            <a:off x="495300" y="2127250"/>
            <a:ext cx="3424238"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3300"/>
              </a:lnSpc>
              <a:spcAft>
                <a:spcPts val="1800"/>
              </a:spcAft>
              <a:buClr>
                <a:schemeClr val="accent1"/>
              </a:buClr>
              <a:buFont typeface="Wingdings" pitchFamily="2" charset="2"/>
              <a:buChar char="Ø"/>
            </a:pPr>
            <a:r>
              <a:rPr lang="zh-CN" altLang="en-US" sz="2800">
                <a:latin typeface="黑体" pitchFamily="49" charset="-122"/>
              </a:rPr>
              <a:t>信息安全攻击</a:t>
            </a:r>
            <a:endParaRPr lang="en-US" altLang="zh-CN" sz="2800">
              <a:latin typeface="黑体" pitchFamily="49" charset="-122"/>
            </a:endParaRPr>
          </a:p>
          <a:p>
            <a:pPr eaLnBrk="0" hangingPunct="0">
              <a:lnSpc>
                <a:spcPts val="3300"/>
              </a:lnSpc>
              <a:spcAft>
                <a:spcPts val="1800"/>
              </a:spcAft>
              <a:buClr>
                <a:schemeClr val="accent1"/>
              </a:buClr>
              <a:buFont typeface="Wingdings" pitchFamily="2" charset="2"/>
              <a:buChar char="Ø"/>
            </a:pPr>
            <a:r>
              <a:rPr lang="zh-CN" altLang="en-US" sz="2800">
                <a:latin typeface="黑体" pitchFamily="49" charset="-122"/>
              </a:rPr>
              <a:t>安全策略</a:t>
            </a:r>
            <a:endParaRPr lang="en-US" altLang="zh-CN" sz="2800">
              <a:latin typeface="黑体" pitchFamily="49" charset="-122"/>
            </a:endParaRPr>
          </a:p>
          <a:p>
            <a:pPr eaLnBrk="0" hangingPunct="0">
              <a:lnSpc>
                <a:spcPts val="3300"/>
              </a:lnSpc>
              <a:spcAft>
                <a:spcPts val="1800"/>
              </a:spcAft>
              <a:buClr>
                <a:schemeClr val="accent1"/>
              </a:buClr>
              <a:buFont typeface="Wingdings" pitchFamily="2" charset="2"/>
              <a:buChar char="Ø"/>
            </a:pPr>
            <a:r>
              <a:rPr lang="zh-CN" altLang="en-US" sz="2800">
                <a:latin typeface="黑体" pitchFamily="49" charset="-122"/>
              </a:rPr>
              <a:t>安全机制</a:t>
            </a:r>
            <a:endParaRPr lang="en-US" altLang="zh-CN" sz="2800">
              <a:latin typeface="黑体" pitchFamily="49" charset="-122"/>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608986" y="273641"/>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信息安全攻击</a:t>
            </a:r>
            <a:endParaRPr lang="zh-CN" altLang="zh-CN" sz="3200" dirty="0">
              <a:latin typeface="Trebuchet MS" pitchFamily="34" charset="0"/>
            </a:endParaRPr>
          </a:p>
        </p:txBody>
      </p:sp>
      <p:sp>
        <p:nvSpPr>
          <p:cNvPr id="21507" name="Text Box 4"/>
          <p:cNvSpPr txBox="1"/>
          <p:nvPr/>
        </p:nvSpPr>
        <p:spPr>
          <a:xfrm>
            <a:off x="476250" y="1579563"/>
            <a:ext cx="8448675" cy="3940175"/>
          </a:xfrm>
          <a:prstGeom prst="rect">
            <a:avLst/>
          </a:prstGeom>
          <a:noFill/>
          <a:ln w="9525">
            <a:noFill/>
          </a:ln>
        </p:spPr>
        <p:txBody>
          <a:bodyPr lIns="92075" tIns="46038" rIns="92075" bIns="46038">
            <a:spAutoFit/>
          </a:bodyPr>
          <a:lstStyle/>
          <a:p>
            <a:pPr eaLnBrk="0" hangingPunct="0">
              <a:lnSpc>
                <a:spcPts val="3300"/>
              </a:lnSpc>
              <a:spcAft>
                <a:spcPts val="1200"/>
              </a:spcAft>
              <a:buClr>
                <a:schemeClr val="accent1"/>
              </a:buClr>
              <a:buFont typeface="Wingdings" pitchFamily="2" charset="2"/>
              <a:buNone/>
            </a:pPr>
            <a:r>
              <a:rPr lang="zh-CN" altLang="en-US" sz="2400" noProof="1">
                <a:latin typeface="Trebuchet MS" pitchFamily="34" charset="0"/>
                <a:cs typeface="+mn-ea"/>
              </a:rPr>
              <a:t>根据安全目录划分：</a:t>
            </a:r>
            <a:endParaRPr lang="zh-CN" altLang="en-US" sz="2400" noProof="1">
              <a:latin typeface="Trebuchet MS" pitchFamily="34" charset="0"/>
            </a:endParaRPr>
          </a:p>
          <a:p>
            <a:pPr marL="342900" indent="-342900" eaLnBrk="0" hangingPunct="0">
              <a:lnSpc>
                <a:spcPts val="3300"/>
              </a:lnSpc>
              <a:spcAft>
                <a:spcPts val="1200"/>
              </a:spcAft>
              <a:buClr>
                <a:schemeClr val="accent1"/>
              </a:buClr>
              <a:buFont typeface="Wingdings" pitchFamily="2" charset="2"/>
              <a:buChar char="u"/>
            </a:pPr>
            <a:r>
              <a:rPr lang="zh-CN" altLang="en-US" sz="2400" noProof="1">
                <a:latin typeface="Trebuchet MS" pitchFamily="34" charset="0"/>
                <a:cs typeface="+mn-ea"/>
              </a:rPr>
              <a:t>威胁</a:t>
            </a:r>
            <a:r>
              <a:rPr lang="zh-CN" altLang="en-US" sz="2400" b="1" noProof="1">
                <a:latin typeface="Trebuchet MS" pitchFamily="34" charset="0"/>
                <a:cs typeface="+mn-ea"/>
              </a:rPr>
              <a:t>机密性</a:t>
            </a:r>
            <a:r>
              <a:rPr lang="zh-CN" altLang="en-US" sz="2400" noProof="1">
                <a:latin typeface="Trebuchet MS" pitchFamily="34" charset="0"/>
                <a:cs typeface="+mn-ea"/>
              </a:rPr>
              <a:t>的攻击：窃听、流量分析；</a:t>
            </a:r>
            <a:endParaRPr lang="en-US" altLang="zh-CN" sz="2400" noProof="1">
              <a:latin typeface="Trebuchet MS" pitchFamily="34" charset="0"/>
            </a:endParaRPr>
          </a:p>
          <a:p>
            <a:pPr marL="342900" indent="-342900" eaLnBrk="0" hangingPunct="0">
              <a:lnSpc>
                <a:spcPts val="3300"/>
              </a:lnSpc>
              <a:spcAft>
                <a:spcPts val="1200"/>
              </a:spcAft>
              <a:buClr>
                <a:schemeClr val="accent1"/>
              </a:buClr>
              <a:buFont typeface="Wingdings" pitchFamily="2" charset="2"/>
              <a:buChar char="u"/>
            </a:pPr>
            <a:r>
              <a:rPr lang="zh-CN" altLang="en-US" sz="2400" noProof="1">
                <a:latin typeface="Trebuchet MS" pitchFamily="34" charset="0"/>
                <a:cs typeface="+mn-ea"/>
              </a:rPr>
              <a:t>威胁</a:t>
            </a:r>
            <a:r>
              <a:rPr lang="zh-CN" altLang="en-US" sz="2400" b="1" noProof="1">
                <a:latin typeface="Trebuchet MS" pitchFamily="34" charset="0"/>
                <a:cs typeface="+mn-ea"/>
              </a:rPr>
              <a:t>完整性</a:t>
            </a:r>
            <a:r>
              <a:rPr lang="zh-CN" altLang="en-US" sz="2400" noProof="1">
                <a:latin typeface="Trebuchet MS" pitchFamily="34" charset="0"/>
                <a:cs typeface="+mn-ea"/>
              </a:rPr>
              <a:t>的攻击：篡改、伪装、否认；</a:t>
            </a:r>
            <a:endParaRPr lang="en-US" altLang="zh-CN" sz="2400" noProof="1">
              <a:latin typeface="Trebuchet MS" pitchFamily="34" charset="0"/>
            </a:endParaRPr>
          </a:p>
          <a:p>
            <a:pPr marL="342900" indent="-342900" eaLnBrk="0" hangingPunct="0">
              <a:lnSpc>
                <a:spcPts val="3300"/>
              </a:lnSpc>
              <a:spcAft>
                <a:spcPts val="1200"/>
              </a:spcAft>
              <a:buClr>
                <a:schemeClr val="accent1"/>
              </a:buClr>
              <a:buFont typeface="Wingdings" pitchFamily="2" charset="2"/>
              <a:buChar char="u"/>
            </a:pPr>
            <a:r>
              <a:rPr lang="zh-CN" altLang="en-US" sz="2400" noProof="1">
                <a:latin typeface="Trebuchet MS" pitchFamily="34" charset="0"/>
                <a:cs typeface="+mn-ea"/>
              </a:rPr>
              <a:t>威胁</a:t>
            </a:r>
            <a:r>
              <a:rPr lang="zh-CN" altLang="en-US" sz="2400" b="1" noProof="1">
                <a:latin typeface="Trebuchet MS" pitchFamily="34" charset="0"/>
                <a:cs typeface="+mn-ea"/>
              </a:rPr>
              <a:t>可用性</a:t>
            </a:r>
            <a:r>
              <a:rPr lang="zh-CN" altLang="en-US" sz="2400" noProof="1">
                <a:latin typeface="Trebuchet MS" pitchFamily="34" charset="0"/>
                <a:cs typeface="+mn-ea"/>
              </a:rPr>
              <a:t>的攻击：</a:t>
            </a:r>
            <a:r>
              <a:rPr lang="zh-CN" altLang="zh-CN" sz="2400" noProof="1">
                <a:latin typeface="Trebuchet MS" pitchFamily="34" charset="0"/>
                <a:cs typeface="+mn-ea"/>
              </a:rPr>
              <a:t>拒绝服务攻击</a:t>
            </a:r>
            <a:r>
              <a:rPr lang="zh-CN" altLang="en-US" sz="2400" noProof="1">
                <a:latin typeface="Trebuchet MS" pitchFamily="34" charset="0"/>
                <a:cs typeface="+mn-ea"/>
              </a:rPr>
              <a:t>；</a:t>
            </a:r>
            <a:endParaRPr lang="en-US" altLang="zh-CN" sz="2400" noProof="1">
              <a:latin typeface="Trebuchet MS" pitchFamily="34" charset="0"/>
            </a:endParaRPr>
          </a:p>
          <a:p>
            <a:pPr marL="342900" indent="-342900" eaLnBrk="0" hangingPunct="0">
              <a:lnSpc>
                <a:spcPts val="3300"/>
              </a:lnSpc>
              <a:spcAft>
                <a:spcPts val="1200"/>
              </a:spcAft>
              <a:buClr>
                <a:schemeClr val="accent1"/>
              </a:buClr>
              <a:buFont typeface="Wingdings" pitchFamily="2" charset="2"/>
              <a:buChar char="u"/>
            </a:pPr>
            <a:r>
              <a:rPr lang="zh-CN" altLang="en-US" sz="2400" noProof="1">
                <a:latin typeface="Trebuchet MS" pitchFamily="34" charset="0"/>
                <a:cs typeface="+mn-ea"/>
              </a:rPr>
              <a:t>其他类型的攻击：</a:t>
            </a:r>
            <a:r>
              <a:rPr lang="zh-CN" altLang="zh-CN" sz="2400" noProof="1">
                <a:latin typeface="Trebuchet MS" pitchFamily="34" charset="0"/>
                <a:cs typeface="+mn-ea"/>
              </a:rPr>
              <a:t>除了上面明确分类的攻击之外</a:t>
            </a:r>
            <a:r>
              <a:rPr lang="zh-CN" altLang="en-US" sz="2400" noProof="1">
                <a:latin typeface="Trebuchet MS" pitchFamily="34" charset="0"/>
                <a:cs typeface="+mn-ea"/>
              </a:rPr>
              <a:t>的攻击。</a:t>
            </a:r>
            <a:endParaRPr lang="zh-CN" altLang="en-US" sz="2400" noProof="1">
              <a:latin typeface="Trebuchet MS" pitchFamily="34" charset="0"/>
            </a:endParaRPr>
          </a:p>
          <a:p>
            <a:pPr eaLnBrk="0" hangingPunct="0">
              <a:lnSpc>
                <a:spcPts val="3300"/>
              </a:lnSpc>
              <a:spcAft>
                <a:spcPts val="1200"/>
              </a:spcAft>
              <a:buClr>
                <a:schemeClr val="accent1"/>
              </a:buClr>
              <a:buFont typeface="Wingdings" pitchFamily="2" charset="2"/>
              <a:buNone/>
            </a:pPr>
            <a:r>
              <a:rPr lang="zh-CN" altLang="en-US" sz="2400" noProof="1">
                <a:latin typeface="Trebuchet MS" pitchFamily="34" charset="0"/>
                <a:cs typeface="+mn-ea"/>
              </a:rPr>
              <a:t>根据威胁信息系统的攻击划分：</a:t>
            </a:r>
            <a:endParaRPr lang="zh-CN" altLang="en-US" sz="2400" noProof="1">
              <a:latin typeface="Trebuchet MS" pitchFamily="34" charset="0"/>
            </a:endParaRPr>
          </a:p>
          <a:p>
            <a:pPr marL="342900" indent="-342900" eaLnBrk="0" hangingPunct="0">
              <a:lnSpc>
                <a:spcPts val="3300"/>
              </a:lnSpc>
              <a:spcAft>
                <a:spcPts val="1200"/>
              </a:spcAft>
              <a:buClr>
                <a:schemeClr val="accent1"/>
              </a:buClr>
              <a:buFont typeface="Wingdings" pitchFamily="2" charset="2"/>
              <a:buChar char="u"/>
            </a:pPr>
            <a:r>
              <a:rPr lang="zh-CN" altLang="en-US" sz="2400" b="1" noProof="1">
                <a:latin typeface="Trebuchet MS" pitchFamily="34" charset="0"/>
                <a:cs typeface="+mn-ea"/>
              </a:rPr>
              <a:t>主动攻击</a:t>
            </a:r>
            <a:r>
              <a:rPr lang="zh-CN" altLang="en-US" sz="2400" noProof="1">
                <a:latin typeface="Trebuchet MS" pitchFamily="34" charset="0"/>
                <a:cs typeface="+mn-ea"/>
              </a:rPr>
              <a:t>与</a:t>
            </a:r>
            <a:r>
              <a:rPr lang="zh-CN" altLang="en-US" sz="2400" b="1" noProof="1">
                <a:latin typeface="Trebuchet MS" pitchFamily="34" charset="0"/>
                <a:cs typeface="+mn-ea"/>
              </a:rPr>
              <a:t>被动攻击</a:t>
            </a:r>
            <a:r>
              <a:rPr lang="zh-CN" altLang="en-US" sz="2400" noProof="1">
                <a:latin typeface="Trebuchet MS" pitchFamily="34" charset="0"/>
                <a:cs typeface="+mn-ea"/>
              </a:rPr>
              <a:t>：被动攻击、主动攻击。</a:t>
            </a:r>
            <a:endParaRPr lang="zh-CN" altLang="zh-CN" sz="2400" noProof="1">
              <a:latin typeface="Trebuchet MS" pitchFamily="34" charset="0"/>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662150" y="216564"/>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安全策略</a:t>
            </a:r>
            <a:endParaRPr lang="zh-CN" altLang="zh-CN" sz="3200" dirty="0">
              <a:latin typeface="Trebuchet MS" pitchFamily="34" charset="0"/>
            </a:endParaRPr>
          </a:p>
        </p:txBody>
      </p:sp>
      <p:sp>
        <p:nvSpPr>
          <p:cNvPr id="22531" name="Text Box 4"/>
          <p:cNvSpPr txBox="1">
            <a:spLocks noChangeArrowheads="1"/>
          </p:cNvSpPr>
          <p:nvPr/>
        </p:nvSpPr>
        <p:spPr bwMode="auto">
          <a:xfrm>
            <a:off x="431800" y="1155700"/>
            <a:ext cx="8302625"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500"/>
              </a:lnSpc>
              <a:spcAft>
                <a:spcPts val="1800"/>
              </a:spcAft>
              <a:buClr>
                <a:schemeClr val="accent1"/>
              </a:buClr>
              <a:buFont typeface="Wingdings" pitchFamily="2" charset="2"/>
              <a:buChar char="u"/>
            </a:pPr>
            <a:r>
              <a:rPr lang="zh-CN" altLang="zh-CN" sz="2400" dirty="0"/>
              <a:t>信息安全策略是一组</a:t>
            </a:r>
            <a:r>
              <a:rPr lang="zh-CN" altLang="zh-CN" sz="2400" b="1" dirty="0"/>
              <a:t>规则</a:t>
            </a:r>
            <a:r>
              <a:rPr lang="zh-CN" altLang="zh-CN" sz="2400" dirty="0"/>
              <a:t>，它们定义了一个组织要实现的</a:t>
            </a:r>
            <a:r>
              <a:rPr lang="zh-CN" altLang="zh-CN" sz="2400" b="1" dirty="0"/>
              <a:t>安全目标</a:t>
            </a:r>
            <a:r>
              <a:rPr lang="zh-CN" altLang="zh-CN" sz="2400" dirty="0"/>
              <a:t>和实现这些安全目标的</a:t>
            </a:r>
            <a:r>
              <a:rPr lang="zh-CN" altLang="zh-CN" sz="2400" b="1" dirty="0"/>
              <a:t>途径</a:t>
            </a:r>
            <a:r>
              <a:rPr lang="zh-CN" altLang="zh-CN" sz="2400" dirty="0"/>
              <a:t>。</a:t>
            </a:r>
            <a:endParaRPr lang="en-US" altLang="zh-CN" sz="2400" dirty="0"/>
          </a:p>
          <a:p>
            <a:pPr eaLnBrk="0" hangingPunct="0">
              <a:lnSpc>
                <a:spcPts val="3500"/>
              </a:lnSpc>
              <a:spcAft>
                <a:spcPts val="1800"/>
              </a:spcAft>
              <a:buClr>
                <a:schemeClr val="accent1"/>
              </a:buClr>
              <a:buFont typeface="Wingdings" pitchFamily="2" charset="2"/>
              <a:buChar char="u"/>
            </a:pPr>
            <a:r>
              <a:rPr lang="zh-CN" altLang="zh-CN" sz="2400" dirty="0"/>
              <a:t>信息安全策略可以划分为两个部分，</a:t>
            </a:r>
            <a:r>
              <a:rPr lang="zh-CN" altLang="zh-CN" sz="2400" b="1" dirty="0"/>
              <a:t>问题策略</a:t>
            </a:r>
            <a:r>
              <a:rPr lang="zh-CN" altLang="zh-CN" sz="2400" b="1" dirty="0">
                <a:latin typeface="Times New Roman" pitchFamily="18" charset="0"/>
              </a:rPr>
              <a:t>（</a:t>
            </a:r>
            <a:r>
              <a:rPr lang="en-US" altLang="zh-CN" sz="2400" b="1" dirty="0">
                <a:latin typeface="Times New Roman" pitchFamily="18" charset="0"/>
              </a:rPr>
              <a:t>issue policy</a:t>
            </a:r>
            <a:r>
              <a:rPr lang="zh-CN" altLang="zh-CN" sz="2400" b="1" dirty="0">
                <a:latin typeface="Times New Roman" pitchFamily="18" charset="0"/>
              </a:rPr>
              <a:t>）</a:t>
            </a:r>
            <a:r>
              <a:rPr lang="zh-CN" altLang="zh-CN" sz="2400" b="1" dirty="0"/>
              <a:t>和功能策略</a:t>
            </a:r>
            <a:r>
              <a:rPr lang="zh-CN" altLang="zh-CN" sz="2400" b="1" dirty="0">
                <a:latin typeface="Times New Roman" pitchFamily="18" charset="0"/>
              </a:rPr>
              <a:t>（</a:t>
            </a:r>
            <a:r>
              <a:rPr lang="en-US" altLang="zh-CN" sz="2400" b="1" dirty="0">
                <a:latin typeface="Times New Roman" pitchFamily="18" charset="0"/>
              </a:rPr>
              <a:t>functional policy</a:t>
            </a:r>
            <a:r>
              <a:rPr lang="zh-CN" altLang="zh-CN" sz="2400" b="1" dirty="0">
                <a:latin typeface="Times New Roman" pitchFamily="18" charset="0"/>
              </a:rPr>
              <a:t>）</a:t>
            </a:r>
            <a:r>
              <a:rPr lang="zh-CN" altLang="zh-CN" sz="2400" b="1" dirty="0"/>
              <a:t>。</a:t>
            </a:r>
            <a:endParaRPr lang="en-US" altLang="zh-CN" sz="2400" b="1" dirty="0"/>
          </a:p>
          <a:p>
            <a:pPr eaLnBrk="0" hangingPunct="0">
              <a:lnSpc>
                <a:spcPts val="3500"/>
              </a:lnSpc>
              <a:spcAft>
                <a:spcPts val="1800"/>
              </a:spcAft>
              <a:buClr>
                <a:schemeClr val="accent1"/>
              </a:buClr>
              <a:buFont typeface="Wingdings" pitchFamily="2" charset="2"/>
              <a:buChar char="u"/>
            </a:pPr>
            <a:r>
              <a:rPr lang="zh-CN" altLang="en-US" sz="2400" b="1" dirty="0"/>
              <a:t>问题</a:t>
            </a:r>
            <a:r>
              <a:rPr lang="zh-CN" altLang="zh-CN" sz="2400" b="1" dirty="0"/>
              <a:t>策略</a:t>
            </a:r>
            <a:r>
              <a:rPr lang="zh-CN" altLang="zh-CN" sz="2400" dirty="0"/>
              <a:t>描述了一个组织所关心的安全领域和对这些领域内安全问题的基本态度。 </a:t>
            </a:r>
            <a:r>
              <a:rPr lang="zh-CN" altLang="zh-CN" sz="2400" b="1" dirty="0"/>
              <a:t>功能策略</a:t>
            </a:r>
            <a:r>
              <a:rPr lang="zh-CN" altLang="zh-CN" sz="2400" dirty="0"/>
              <a:t>描述如何解决所关心的问题，包括制定具体的硬件和软件配置规格说明、使用策略以及雇员行为策略。</a:t>
            </a:r>
          </a:p>
          <a:p>
            <a:pPr eaLnBrk="0" hangingPunct="0">
              <a:lnSpc>
                <a:spcPts val="4000"/>
              </a:lnSpc>
              <a:spcAft>
                <a:spcPts val="1800"/>
              </a:spcAft>
            </a:pPr>
            <a:endParaRPr lang="zh-CN" altLang="zh-CN" sz="2400" dirty="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a:xfrm>
            <a:off x="808038" y="71438"/>
            <a:ext cx="8255000" cy="674687"/>
          </a:xfrm>
        </p:spPr>
        <p:txBody>
          <a:bodyPr anchor="b"/>
          <a:lstStyle/>
          <a:p>
            <a:pPr>
              <a:lnSpc>
                <a:spcPts val="2600"/>
              </a:lnSpc>
              <a:spcAft>
                <a:spcPct val="0"/>
              </a:spcAft>
            </a:pPr>
            <a:r>
              <a:rPr lang="zh-CN" altLang="en-US" dirty="0">
                <a:solidFill>
                  <a:srgbClr val="323232"/>
                </a:solidFill>
              </a:rPr>
              <a:t>关于信息安全学科</a:t>
            </a:r>
            <a:endParaRPr lang="zh-CN" altLang="en-GB" dirty="0">
              <a:solidFill>
                <a:srgbClr val="323232"/>
              </a:solidFill>
            </a:endParaRPr>
          </a:p>
        </p:txBody>
      </p:sp>
      <p:sp>
        <p:nvSpPr>
          <p:cNvPr id="9219" name="Rectangle 5"/>
          <p:cNvSpPr txBox="1">
            <a:spLocks noChangeArrowheads="1"/>
          </p:cNvSpPr>
          <p:nvPr/>
        </p:nvSpPr>
        <p:spPr bwMode="auto">
          <a:xfrm>
            <a:off x="422275" y="1112043"/>
            <a:ext cx="8534400"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2500"/>
              </a:lnSpc>
              <a:spcAft>
                <a:spcPts val="1800"/>
              </a:spcAft>
              <a:buFont typeface="Futura Md BT" pitchFamily="34" charset="0"/>
              <a:buNone/>
            </a:pPr>
            <a:r>
              <a:rPr lang="en-US" altLang="zh-CN" sz="2800" dirty="0">
                <a:latin typeface="Times New Roman" pitchFamily="18" charset="0"/>
              </a:rPr>
              <a:t>   </a:t>
            </a:r>
          </a:p>
          <a:p>
            <a:pPr eaLnBrk="0" hangingPunct="0">
              <a:lnSpc>
                <a:spcPts val="2500"/>
              </a:lnSpc>
              <a:spcAft>
                <a:spcPts val="1800"/>
              </a:spcAft>
              <a:buFont typeface="Futura Md BT" pitchFamily="34" charset="0"/>
              <a:buNone/>
            </a:pPr>
            <a:r>
              <a:rPr lang="en-US" altLang="zh-CN" sz="2800" dirty="0">
                <a:latin typeface="Times New Roman" pitchFamily="18" charset="0"/>
              </a:rPr>
              <a:t>   1. </a:t>
            </a:r>
            <a:r>
              <a:rPr lang="zh-CN" altLang="en-US" sz="2800" dirty="0">
                <a:latin typeface="Times New Roman" pitchFamily="18" charset="0"/>
              </a:rPr>
              <a:t>学科发展历史</a:t>
            </a:r>
            <a:endParaRPr lang="en-US" altLang="zh-CN" sz="2800" dirty="0">
              <a:latin typeface="Times New Roman" pitchFamily="18" charset="0"/>
            </a:endParaRPr>
          </a:p>
          <a:p>
            <a:pPr eaLnBrk="0" hangingPunct="0">
              <a:lnSpc>
                <a:spcPts val="2500"/>
              </a:lnSpc>
              <a:spcAft>
                <a:spcPts val="1800"/>
              </a:spcAft>
              <a:buFont typeface="Futura Md BT" pitchFamily="34" charset="0"/>
              <a:buNone/>
            </a:pPr>
            <a:r>
              <a:rPr lang="en-US" altLang="zh-CN" sz="2800" dirty="0">
                <a:latin typeface="Times New Roman" pitchFamily="18" charset="0"/>
              </a:rPr>
              <a:t>   2. </a:t>
            </a:r>
            <a:r>
              <a:rPr lang="zh-CN" altLang="en-US" sz="2800" dirty="0">
                <a:latin typeface="Times New Roman" pitchFamily="18" charset="0"/>
              </a:rPr>
              <a:t>学科特点</a:t>
            </a:r>
            <a:endParaRPr lang="en-US" altLang="zh-CN" sz="2800" dirty="0">
              <a:latin typeface="Times New Roman" pitchFamily="18" charset="0"/>
            </a:endParaRPr>
          </a:p>
          <a:p>
            <a:pPr eaLnBrk="0" hangingPunct="0">
              <a:lnSpc>
                <a:spcPts val="2500"/>
              </a:lnSpc>
              <a:spcAft>
                <a:spcPts val="1800"/>
              </a:spcAft>
              <a:buFont typeface="Futura Md BT" pitchFamily="34" charset="0"/>
              <a:buNone/>
            </a:pPr>
            <a:r>
              <a:rPr lang="en-US" altLang="zh-CN" sz="2800" dirty="0">
                <a:latin typeface="Times New Roman" pitchFamily="18" charset="0"/>
              </a:rPr>
              <a:t>   3. </a:t>
            </a:r>
            <a:r>
              <a:rPr lang="zh-CN" altLang="en-US" sz="2800" dirty="0">
                <a:latin typeface="Times New Roman" pitchFamily="18" charset="0"/>
              </a:rPr>
              <a:t>发展趋势</a:t>
            </a:r>
            <a:endParaRPr lang="en-US" altLang="zh-CN" sz="2800" dirty="0">
              <a:latin typeface="Times New Roman" pitchFamily="18" charset="0"/>
            </a:endParaRPr>
          </a:p>
        </p:txBody>
      </p:sp>
    </p:spTree>
    <p:extLst>
      <p:ext uri="{BB962C8B-B14F-4D97-AF65-F5344CB8AC3E}">
        <p14:creationId xmlns:p14="http://schemas.microsoft.com/office/powerpoint/2010/main" val="2507960731"/>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1768474" y="28427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安全机制</a:t>
            </a:r>
            <a:endParaRPr lang="zh-CN" altLang="zh-CN" sz="3200" dirty="0">
              <a:latin typeface="Trebuchet MS" pitchFamily="34" charset="0"/>
            </a:endParaRPr>
          </a:p>
        </p:txBody>
      </p:sp>
      <p:sp>
        <p:nvSpPr>
          <p:cNvPr id="23555" name="Text Box 4"/>
          <p:cNvSpPr txBox="1">
            <a:spLocks noChangeArrowheads="1"/>
          </p:cNvSpPr>
          <p:nvPr/>
        </p:nvSpPr>
        <p:spPr bwMode="auto">
          <a:xfrm>
            <a:off x="1041400" y="1990725"/>
            <a:ext cx="2549525"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Font typeface="Wingdings" pitchFamily="2" charset="2"/>
              <a:buChar char="u"/>
            </a:pPr>
            <a:r>
              <a:rPr lang="zh-CN" altLang="en-US" sz="2400" dirty="0"/>
              <a:t>加密技术</a:t>
            </a:r>
            <a:r>
              <a:rPr lang="en-US" altLang="zh-CN" sz="2400" dirty="0"/>
              <a:t>                  </a:t>
            </a:r>
          </a:p>
          <a:p>
            <a:pPr eaLnBrk="0" hangingPunct="0">
              <a:lnSpc>
                <a:spcPts val="3600"/>
              </a:lnSpc>
              <a:spcAft>
                <a:spcPts val="1200"/>
              </a:spcAft>
              <a:buClr>
                <a:schemeClr val="accent1"/>
              </a:buClr>
              <a:buFont typeface="Wingdings" pitchFamily="2" charset="2"/>
              <a:buChar char="u"/>
            </a:pPr>
            <a:r>
              <a:rPr lang="zh-CN" altLang="en-US" sz="2400" dirty="0"/>
              <a:t>信息完整性</a:t>
            </a:r>
            <a:endParaRPr lang="en-US" altLang="zh-CN" sz="2400" dirty="0"/>
          </a:p>
          <a:p>
            <a:pPr eaLnBrk="0" hangingPunct="0">
              <a:lnSpc>
                <a:spcPts val="3600"/>
              </a:lnSpc>
              <a:spcAft>
                <a:spcPts val="1200"/>
              </a:spcAft>
              <a:buClr>
                <a:schemeClr val="accent1"/>
              </a:buClr>
              <a:buFont typeface="Wingdings" pitchFamily="2" charset="2"/>
              <a:buChar char="u"/>
            </a:pPr>
            <a:r>
              <a:rPr lang="zh-CN" altLang="en-US" sz="2400" dirty="0"/>
              <a:t>数字签名</a:t>
            </a:r>
            <a:r>
              <a:rPr lang="en-US" altLang="zh-CN" sz="2400" dirty="0"/>
              <a:t>                   </a:t>
            </a:r>
          </a:p>
          <a:p>
            <a:pPr eaLnBrk="0" hangingPunct="0">
              <a:lnSpc>
                <a:spcPts val="3600"/>
              </a:lnSpc>
              <a:spcAft>
                <a:spcPts val="1200"/>
              </a:spcAft>
              <a:buClr>
                <a:schemeClr val="accent1"/>
              </a:buClr>
              <a:buFont typeface="Wingdings" pitchFamily="2" charset="2"/>
              <a:buChar char="u"/>
            </a:pPr>
            <a:r>
              <a:rPr lang="zh-CN" altLang="en-US" sz="2400" dirty="0"/>
              <a:t>身份识别</a:t>
            </a:r>
            <a:endParaRPr lang="en-US" altLang="zh-CN" sz="2400" dirty="0"/>
          </a:p>
          <a:p>
            <a:pPr eaLnBrk="0" hangingPunct="0">
              <a:lnSpc>
                <a:spcPts val="3600"/>
              </a:lnSpc>
              <a:spcAft>
                <a:spcPts val="1200"/>
              </a:spcAft>
              <a:buClr>
                <a:schemeClr val="accent1"/>
              </a:buClr>
              <a:buFont typeface="Wingdings" pitchFamily="2" charset="2"/>
              <a:buChar char="u"/>
            </a:pPr>
            <a:r>
              <a:rPr lang="zh-CN" altLang="en-US" sz="2400" dirty="0"/>
              <a:t>流量填充</a:t>
            </a:r>
            <a:r>
              <a:rPr lang="en-US" altLang="zh-CN" sz="2400" dirty="0"/>
              <a:t>                   </a:t>
            </a:r>
          </a:p>
        </p:txBody>
      </p:sp>
      <p:sp>
        <p:nvSpPr>
          <p:cNvPr id="23556" name="Text Box 4"/>
          <p:cNvSpPr txBox="1">
            <a:spLocks noChangeArrowheads="1"/>
          </p:cNvSpPr>
          <p:nvPr/>
        </p:nvSpPr>
        <p:spPr bwMode="auto">
          <a:xfrm>
            <a:off x="4457700" y="1998663"/>
            <a:ext cx="3654425"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Font typeface="Wingdings" pitchFamily="2" charset="2"/>
              <a:buChar char="u"/>
            </a:pPr>
            <a:r>
              <a:rPr lang="zh-CN" altLang="en-US" sz="2400" dirty="0"/>
              <a:t>路由控制</a:t>
            </a:r>
            <a:endParaRPr lang="en-US" altLang="zh-CN" sz="2400" dirty="0"/>
          </a:p>
          <a:p>
            <a:pPr eaLnBrk="0" hangingPunct="0">
              <a:lnSpc>
                <a:spcPts val="3600"/>
              </a:lnSpc>
              <a:spcAft>
                <a:spcPts val="1200"/>
              </a:spcAft>
              <a:buClr>
                <a:schemeClr val="accent1"/>
              </a:buClr>
              <a:buFont typeface="Wingdings" pitchFamily="2" charset="2"/>
              <a:buChar char="u"/>
            </a:pPr>
            <a:r>
              <a:rPr lang="zh-CN" altLang="en-US" sz="2400" dirty="0"/>
              <a:t>公正</a:t>
            </a:r>
            <a:r>
              <a:rPr lang="en-US" altLang="zh-CN" sz="2400" dirty="0"/>
              <a:t>                          </a:t>
            </a:r>
          </a:p>
          <a:p>
            <a:pPr eaLnBrk="0" hangingPunct="0">
              <a:lnSpc>
                <a:spcPts val="3600"/>
              </a:lnSpc>
              <a:spcAft>
                <a:spcPts val="1200"/>
              </a:spcAft>
              <a:buClr>
                <a:schemeClr val="accent1"/>
              </a:buClr>
              <a:buFont typeface="Wingdings" pitchFamily="2" charset="2"/>
              <a:buChar char="u"/>
            </a:pPr>
            <a:r>
              <a:rPr lang="zh-CN" altLang="en-US" sz="2400" dirty="0"/>
              <a:t>访问控制</a:t>
            </a:r>
            <a:endParaRPr lang="en-US" altLang="zh-CN" sz="2400" dirty="0"/>
          </a:p>
          <a:p>
            <a:pPr eaLnBrk="0" hangingPunct="0">
              <a:lnSpc>
                <a:spcPts val="3600"/>
              </a:lnSpc>
              <a:spcAft>
                <a:spcPts val="1200"/>
              </a:spcAft>
              <a:buClr>
                <a:schemeClr val="accent1"/>
              </a:buClr>
              <a:buFont typeface="Wingdings" pitchFamily="2" charset="2"/>
              <a:buChar char="u"/>
            </a:pPr>
            <a:r>
              <a:rPr lang="zh-CN" altLang="en-US" sz="2400" dirty="0"/>
              <a:t>事件检测与安全审计  </a:t>
            </a:r>
            <a:endParaRPr lang="en-US" altLang="zh-CN" sz="2400" dirty="0"/>
          </a:p>
          <a:p>
            <a:pPr eaLnBrk="0" hangingPunct="0">
              <a:lnSpc>
                <a:spcPts val="3600"/>
              </a:lnSpc>
              <a:spcAft>
                <a:spcPts val="1200"/>
              </a:spcAft>
              <a:buClr>
                <a:schemeClr val="accent1"/>
              </a:buClr>
              <a:buFont typeface="Wingdings" pitchFamily="2" charset="2"/>
              <a:buChar char="u"/>
            </a:pPr>
            <a:r>
              <a:rPr lang="zh-CN" altLang="en-US" sz="2400" dirty="0"/>
              <a:t>恢复机制</a:t>
            </a:r>
            <a:endParaRPr lang="zh-CN" altLang="zh-CN" sz="2400" dirty="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84" y="1021276"/>
            <a:ext cx="3189638" cy="567046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71" y="1573030"/>
            <a:ext cx="4889172" cy="3867319"/>
          </a:xfrm>
          <a:prstGeom prst="rect">
            <a:avLst/>
          </a:prstGeom>
        </p:spPr>
      </p:pic>
      <p:sp>
        <p:nvSpPr>
          <p:cNvPr id="6" name="Text Box 4"/>
          <p:cNvSpPr txBox="1">
            <a:spLocks noChangeArrowheads="1"/>
          </p:cNvSpPr>
          <p:nvPr/>
        </p:nvSpPr>
        <p:spPr bwMode="auto">
          <a:xfrm>
            <a:off x="782822" y="222692"/>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a:latin typeface="Trebuchet MS" pitchFamily="34" charset="0"/>
              </a:rPr>
              <a:t>近期刚</a:t>
            </a:r>
            <a:r>
              <a:rPr lang="zh-CN" altLang="en-US" sz="4000" dirty="0">
                <a:latin typeface="Trebuchet MS" pitchFamily="34" charset="0"/>
              </a:rPr>
              <a:t>发生一事</a:t>
            </a:r>
            <a:endParaRPr lang="zh-CN" altLang="zh-CN" sz="3200" dirty="0">
              <a:latin typeface="Trebuchet MS" pitchFamily="34" charset="0"/>
            </a:endParaRPr>
          </a:p>
        </p:txBody>
      </p:sp>
    </p:spTree>
    <p:extLst>
      <p:ext uri="{BB962C8B-B14F-4D97-AF65-F5344CB8AC3E}">
        <p14:creationId xmlns:p14="http://schemas.microsoft.com/office/powerpoint/2010/main" val="2993335364"/>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258578" y="105679"/>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4</a:t>
            </a:r>
          </a:p>
        </p:txBody>
      </p:sp>
      <p:sp>
        <p:nvSpPr>
          <p:cNvPr id="24579" name="Text Box 4"/>
          <p:cNvSpPr txBox="1">
            <a:spLocks noChangeArrowheads="1"/>
          </p:cNvSpPr>
          <p:nvPr/>
        </p:nvSpPr>
        <p:spPr bwMode="auto">
          <a:xfrm>
            <a:off x="1335641" y="245525"/>
            <a:ext cx="6810375" cy="56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800"/>
              </a:spcAft>
            </a:pPr>
            <a:r>
              <a:rPr lang="zh-CN" altLang="en-US" sz="4000" dirty="0">
                <a:latin typeface="Trebuchet MS" pitchFamily="34" charset="0"/>
              </a:rPr>
              <a:t>信息安全体系结构</a:t>
            </a:r>
            <a:endParaRPr lang="en-US" altLang="zh-CN" sz="4000" dirty="0">
              <a:latin typeface="Trebuchet MS" pitchFamily="34" charset="0"/>
            </a:endParaRPr>
          </a:p>
        </p:txBody>
      </p:sp>
      <p:sp>
        <p:nvSpPr>
          <p:cNvPr id="24580" name="Text Box 4"/>
          <p:cNvSpPr txBox="1">
            <a:spLocks noChangeArrowheads="1"/>
          </p:cNvSpPr>
          <p:nvPr/>
        </p:nvSpPr>
        <p:spPr bwMode="auto">
          <a:xfrm>
            <a:off x="520700" y="1768475"/>
            <a:ext cx="77470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571500" indent="-5715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200"/>
              </a:lnSpc>
              <a:spcAft>
                <a:spcPts val="1400"/>
              </a:spcAft>
              <a:buClr>
                <a:schemeClr val="accent1"/>
              </a:buClr>
              <a:buFont typeface="Wingdings" pitchFamily="2" charset="2"/>
              <a:buChar char="Ø"/>
            </a:pPr>
            <a:r>
              <a:rPr lang="zh-CN" altLang="en-US" sz="2800" dirty="0"/>
              <a:t>信息安全体系结构的含义</a:t>
            </a:r>
            <a:endParaRPr lang="en-US" altLang="zh-CN" sz="2800" dirty="0"/>
          </a:p>
          <a:p>
            <a:pPr eaLnBrk="0" hangingPunct="0">
              <a:lnSpc>
                <a:spcPts val="3200"/>
              </a:lnSpc>
              <a:spcAft>
                <a:spcPts val="1400"/>
              </a:spcAft>
              <a:buClr>
                <a:schemeClr val="accent1"/>
              </a:buClr>
              <a:buFont typeface="Wingdings" pitchFamily="2" charset="2"/>
              <a:buChar char="Ø"/>
            </a:pPr>
            <a:r>
              <a:rPr lang="zh-CN" altLang="en-US" sz="2800" dirty="0"/>
              <a:t>技术体系</a:t>
            </a:r>
            <a:endParaRPr lang="en-US" altLang="zh-CN" sz="2800" dirty="0"/>
          </a:p>
          <a:p>
            <a:pPr eaLnBrk="0" hangingPunct="0">
              <a:lnSpc>
                <a:spcPts val="3200"/>
              </a:lnSpc>
              <a:spcAft>
                <a:spcPts val="1400"/>
              </a:spcAft>
              <a:buClr>
                <a:schemeClr val="accent1"/>
              </a:buClr>
              <a:buFont typeface="Wingdings" pitchFamily="2" charset="2"/>
              <a:buChar char="Ø"/>
            </a:pPr>
            <a:r>
              <a:rPr lang="en-US" altLang="zh-CN" sz="2800" dirty="0">
                <a:latin typeface="Times New Roman" pitchFamily="18" charset="0"/>
              </a:rPr>
              <a:t>OSI</a:t>
            </a:r>
            <a:r>
              <a:rPr lang="zh-CN" altLang="en-US" sz="2800" dirty="0"/>
              <a:t>参考模型</a:t>
            </a:r>
            <a:endParaRPr lang="en-US" altLang="zh-CN" sz="2800" dirty="0"/>
          </a:p>
          <a:p>
            <a:pPr eaLnBrk="0" hangingPunct="0">
              <a:lnSpc>
                <a:spcPts val="3200"/>
              </a:lnSpc>
              <a:spcAft>
                <a:spcPts val="1400"/>
              </a:spcAft>
              <a:buClr>
                <a:schemeClr val="accent1"/>
              </a:buClr>
              <a:buFont typeface="Wingdings" pitchFamily="2" charset="2"/>
              <a:buChar char="Ø"/>
            </a:pPr>
            <a:r>
              <a:rPr lang="en-US" altLang="zh-CN" sz="2800" dirty="0">
                <a:latin typeface="Times New Roman" pitchFamily="18" charset="0"/>
              </a:rPr>
              <a:t>OSI</a:t>
            </a:r>
            <a:r>
              <a:rPr lang="zh-CN" altLang="en-US" sz="2800" dirty="0"/>
              <a:t>安全体系结构</a:t>
            </a:r>
            <a:endParaRPr lang="en-US" altLang="zh-CN" sz="2800" dirty="0"/>
          </a:p>
          <a:p>
            <a:pPr eaLnBrk="0" hangingPunct="0">
              <a:lnSpc>
                <a:spcPts val="3200"/>
              </a:lnSpc>
              <a:spcAft>
                <a:spcPts val="1400"/>
              </a:spcAft>
              <a:buClr>
                <a:schemeClr val="accent1"/>
              </a:buClr>
              <a:buFont typeface="Wingdings" pitchFamily="2" charset="2"/>
              <a:buChar char="Ø"/>
            </a:pPr>
            <a:r>
              <a:rPr lang="zh-CN" altLang="en-US" sz="2800" dirty="0"/>
              <a:t>组织体系结构和管理体系结构</a:t>
            </a:r>
            <a:endParaRPr lang="en-US" altLang="zh-CN" sz="2800" dirty="0"/>
          </a:p>
          <a:p>
            <a:pPr eaLnBrk="0" hangingPunct="0">
              <a:lnSpc>
                <a:spcPts val="3600"/>
              </a:lnSpc>
              <a:spcAft>
                <a:spcPts val="1200"/>
              </a:spcAft>
            </a:pPr>
            <a:endParaRPr lang="zh-CN" sz="2800" dirty="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768474" y="216564"/>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信息安全体系框架</a:t>
            </a:r>
            <a:endParaRPr lang="zh-CN" altLang="zh-CN" sz="3200" dirty="0">
              <a:latin typeface="Trebuchet MS" pitchFamily="34" charset="0"/>
            </a:endParaRP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1447800"/>
            <a:ext cx="68199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768475" y="21656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技术体系</a:t>
            </a:r>
            <a:endParaRPr lang="zh-CN" altLang="zh-CN" sz="3200" dirty="0">
              <a:latin typeface="Trebuchet MS" pitchFamily="34" charset="0"/>
            </a:endParaRPr>
          </a:p>
        </p:txBody>
      </p:sp>
      <p:sp>
        <p:nvSpPr>
          <p:cNvPr id="26627" name="Text Box 4"/>
          <p:cNvSpPr txBox="1">
            <a:spLocks noChangeArrowheads="1"/>
          </p:cNvSpPr>
          <p:nvPr/>
        </p:nvSpPr>
        <p:spPr bwMode="auto">
          <a:xfrm>
            <a:off x="346075" y="1349375"/>
            <a:ext cx="84455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100"/>
              </a:lnSpc>
              <a:spcAft>
                <a:spcPts val="1200"/>
              </a:spcAft>
              <a:buClr>
                <a:schemeClr val="accent1"/>
              </a:buClr>
              <a:buFont typeface="Wingdings" pitchFamily="2" charset="2"/>
              <a:buChar char="u"/>
            </a:pPr>
            <a:r>
              <a:rPr lang="zh-CN" altLang="en-US" sz="2400" b="1"/>
              <a:t>物理安全技术</a:t>
            </a:r>
            <a:r>
              <a:rPr lang="zh-CN" altLang="en-US" sz="2400"/>
              <a:t>：</a:t>
            </a:r>
            <a:r>
              <a:rPr lang="zh-CN" altLang="zh-CN" sz="2400"/>
              <a:t>运用于物理保障环境</a:t>
            </a:r>
            <a:r>
              <a:rPr lang="zh-CN" altLang="en-US" sz="2400"/>
              <a:t>。</a:t>
            </a:r>
            <a:endParaRPr lang="en-US" altLang="zh-CN" sz="2400"/>
          </a:p>
          <a:p>
            <a:pPr eaLnBrk="0" hangingPunct="0">
              <a:lnSpc>
                <a:spcPts val="3100"/>
              </a:lnSpc>
              <a:spcAft>
                <a:spcPts val="1200"/>
              </a:spcAft>
              <a:buClr>
                <a:schemeClr val="accent1"/>
              </a:buClr>
              <a:buFont typeface="Wingdings" pitchFamily="2" charset="2"/>
              <a:buChar char="u"/>
            </a:pPr>
            <a:r>
              <a:rPr lang="zh-CN" altLang="en-US" sz="2400" b="1"/>
              <a:t>系统安全技术</a:t>
            </a:r>
            <a:r>
              <a:rPr lang="zh-CN" altLang="en-US" sz="2400"/>
              <a:t>：</a:t>
            </a:r>
            <a:r>
              <a:rPr lang="zh-CN" altLang="zh-CN" sz="2400"/>
              <a:t>使信息系统安全组件的软件工作平台达到相应的安全等级</a:t>
            </a:r>
            <a:r>
              <a:rPr lang="zh-CN" altLang="en-US" sz="2400"/>
              <a:t>。</a:t>
            </a:r>
            <a:endParaRPr lang="en-US" altLang="zh-CN" sz="2400"/>
          </a:p>
          <a:p>
            <a:pPr eaLnBrk="0" hangingPunct="0">
              <a:lnSpc>
                <a:spcPts val="3100"/>
              </a:lnSpc>
              <a:spcAft>
                <a:spcPts val="1200"/>
              </a:spcAft>
              <a:buClr>
                <a:schemeClr val="accent1"/>
              </a:buClr>
              <a:buFont typeface="Wingdings" pitchFamily="2" charset="2"/>
              <a:buChar char="u"/>
            </a:pPr>
            <a:r>
              <a:rPr lang="zh-CN" altLang="en-US" sz="2400" b="1"/>
              <a:t>网络安全技术</a:t>
            </a:r>
            <a:r>
              <a:rPr lang="zh-CN" altLang="en-US" sz="2400"/>
              <a:t>（网络层安全）：</a:t>
            </a:r>
            <a:r>
              <a:rPr lang="zh-CN" altLang="zh-CN" sz="2400"/>
              <a:t>主要体现在网络方面的安全性</a:t>
            </a:r>
            <a:r>
              <a:rPr lang="zh-CN" altLang="en-US" sz="2400"/>
              <a:t>。</a:t>
            </a:r>
            <a:endParaRPr lang="en-US" altLang="zh-CN" sz="2400"/>
          </a:p>
          <a:p>
            <a:pPr eaLnBrk="0" hangingPunct="0">
              <a:lnSpc>
                <a:spcPts val="3100"/>
              </a:lnSpc>
              <a:spcAft>
                <a:spcPts val="1200"/>
              </a:spcAft>
              <a:buClr>
                <a:schemeClr val="accent1"/>
              </a:buClr>
              <a:buFont typeface="Wingdings" pitchFamily="2" charset="2"/>
              <a:buChar char="u"/>
            </a:pPr>
            <a:r>
              <a:rPr lang="zh-CN" altLang="en-US" sz="2400" b="1"/>
              <a:t>应用安全技术</a:t>
            </a:r>
            <a:r>
              <a:rPr lang="zh-CN" altLang="en-US" sz="2400"/>
              <a:t>（应用层安全）：</a:t>
            </a:r>
            <a:r>
              <a:rPr lang="zh-CN" altLang="zh-CN" sz="2400"/>
              <a:t>主要由提供服务所采用的应用软件和数据的安全性产生</a:t>
            </a:r>
            <a:r>
              <a:rPr lang="zh-CN" altLang="en-US" sz="2400"/>
              <a:t>。</a:t>
            </a:r>
            <a:endParaRPr lang="en-US" altLang="zh-CN" sz="2400"/>
          </a:p>
          <a:p>
            <a:pPr eaLnBrk="0" hangingPunct="0">
              <a:lnSpc>
                <a:spcPts val="3100"/>
              </a:lnSpc>
              <a:spcAft>
                <a:spcPts val="1200"/>
              </a:spcAft>
              <a:buClr>
                <a:schemeClr val="accent1"/>
              </a:buClr>
              <a:buFont typeface="Wingdings" pitchFamily="2" charset="2"/>
              <a:buChar char="u"/>
            </a:pPr>
            <a:r>
              <a:rPr lang="zh-CN" altLang="en-US" sz="2400" b="1"/>
              <a:t>管理安全性</a:t>
            </a:r>
            <a:r>
              <a:rPr lang="zh-CN" altLang="en-US" sz="2400"/>
              <a:t>（管理层安全）：包</a:t>
            </a:r>
            <a:r>
              <a:rPr lang="zh-CN" altLang="zh-CN" sz="2400"/>
              <a:t>括安全技术和设备的管理、安全管理制度、部门与人员的组织规则等</a:t>
            </a:r>
            <a:r>
              <a:rPr lang="zh-CN" altLang="en-US" sz="2400"/>
              <a:t>。</a:t>
            </a:r>
            <a:endParaRPr lang="en-US" altLang="zh-CN" sz="240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768474" y="21656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en-US" altLang="zh-CN" sz="4000" dirty="0">
                <a:latin typeface="Times New Roman" pitchFamily="18" charset="0"/>
              </a:rPr>
              <a:t>OSI</a:t>
            </a:r>
            <a:r>
              <a:rPr lang="zh-CN" altLang="en-US" sz="4000" dirty="0">
                <a:latin typeface="Trebuchet MS" pitchFamily="34" charset="0"/>
              </a:rPr>
              <a:t>参考模型</a:t>
            </a:r>
            <a:endParaRPr lang="zh-CN" altLang="zh-CN" sz="3200" dirty="0">
              <a:latin typeface="Trebuchet MS" pitchFamily="34" charset="0"/>
            </a:endParaRPr>
          </a:p>
        </p:txBody>
      </p:sp>
      <p:pic>
        <p:nvPicPr>
          <p:cNvPr id="27651" name="Picture 2" descr="AQ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241425"/>
            <a:ext cx="539115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31"/>
          <p:cNvSpPr>
            <a:spLocks noChangeArrowheads="1"/>
          </p:cNvSpPr>
          <p:nvPr/>
        </p:nvSpPr>
        <p:spPr bwMode="auto">
          <a:xfrm>
            <a:off x="450850" y="2292350"/>
            <a:ext cx="8391525" cy="195263"/>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chemeClr val="hlink"/>
              </a:solidFill>
            </a:endParaRPr>
          </a:p>
        </p:txBody>
      </p:sp>
      <p:sp>
        <p:nvSpPr>
          <p:cNvPr id="46083" name="Rectangle 30"/>
          <p:cNvSpPr>
            <a:spLocks noChangeArrowheads="1"/>
          </p:cNvSpPr>
          <p:nvPr/>
        </p:nvSpPr>
        <p:spPr bwMode="auto">
          <a:xfrm>
            <a:off x="450850" y="2641600"/>
            <a:ext cx="8402638" cy="184150"/>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chemeClr val="hlink"/>
              </a:solidFill>
            </a:endParaRPr>
          </a:p>
        </p:txBody>
      </p:sp>
      <p:sp>
        <p:nvSpPr>
          <p:cNvPr id="46084" name="Rectangle 29"/>
          <p:cNvSpPr>
            <a:spLocks noChangeArrowheads="1"/>
          </p:cNvSpPr>
          <p:nvPr/>
        </p:nvSpPr>
        <p:spPr bwMode="auto">
          <a:xfrm>
            <a:off x="450850" y="2968625"/>
            <a:ext cx="8402638" cy="195263"/>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chemeClr val="hlink"/>
              </a:solidFill>
            </a:endParaRPr>
          </a:p>
        </p:txBody>
      </p:sp>
      <p:sp>
        <p:nvSpPr>
          <p:cNvPr id="46085" name="Rectangle 28"/>
          <p:cNvSpPr>
            <a:spLocks noChangeArrowheads="1"/>
          </p:cNvSpPr>
          <p:nvPr/>
        </p:nvSpPr>
        <p:spPr bwMode="auto">
          <a:xfrm>
            <a:off x="450850" y="3317875"/>
            <a:ext cx="8402638" cy="184150"/>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chemeClr val="hlink"/>
              </a:solidFill>
            </a:endParaRPr>
          </a:p>
        </p:txBody>
      </p:sp>
      <p:sp>
        <p:nvSpPr>
          <p:cNvPr id="46086" name="灯片编号占位符 1"/>
          <p:cNvSpPr>
            <a:spLocks noGrp="1" noChangeArrowheads="1"/>
          </p:cNvSpPr>
          <p:nvPr>
            <p:ph type="sldNum" sz="quarter" idx="4294967295"/>
          </p:nvPr>
        </p:nvSpPr>
        <p:spPr>
          <a:xfrm>
            <a:off x="8456613" y="5881688"/>
            <a:ext cx="541337" cy="360362"/>
          </a:xfrm>
          <a:prstGeom prst="rect">
            <a:avLst/>
          </a:prstGeom>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D8AC7DE5-B7BC-4E18-8773-D0F233F1585E}" type="slidenum">
              <a:rPr altLang="zh-CN">
                <a:solidFill>
                  <a:schemeClr val="hlink"/>
                </a:solidFill>
              </a:rPr>
              <a:pPr/>
              <a:t>36</a:t>
            </a:fld>
            <a:endParaRPr lang="zh-CN" altLang="zh-CN">
              <a:solidFill>
                <a:schemeClr val="hlink"/>
              </a:solidFill>
            </a:endParaRPr>
          </a:p>
        </p:txBody>
      </p:sp>
      <p:sp>
        <p:nvSpPr>
          <p:cNvPr id="46087" name="Rectangle 3"/>
          <p:cNvSpPr>
            <a:spLocks noChangeArrowheads="1"/>
          </p:cNvSpPr>
          <p:nvPr/>
        </p:nvSpPr>
        <p:spPr bwMode="auto">
          <a:xfrm>
            <a:off x="444500" y="2197100"/>
            <a:ext cx="1631950" cy="135890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088" name="Text Box 4"/>
          <p:cNvSpPr txBox="1">
            <a:spLocks noChangeArrowheads="1"/>
          </p:cNvSpPr>
          <p:nvPr/>
        </p:nvSpPr>
        <p:spPr bwMode="auto">
          <a:xfrm>
            <a:off x="419100" y="1903413"/>
            <a:ext cx="1700213"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80000"/>
              </a:lnSpc>
            </a:pPr>
            <a:endParaRPr lang="en-US" altLang="zh-CN" sz="1400">
              <a:latin typeface="方正卡通简体" pitchFamily="65" charset="-122"/>
              <a:ea typeface="方正卡通简体" pitchFamily="65" charset="-122"/>
            </a:endParaRP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备货</a:t>
            </a:r>
            <a:endParaRPr lang="en-US" altLang="zh-CN" sz="1400">
              <a:latin typeface="方正卡通简体" pitchFamily="65" charset="-122"/>
              <a:ea typeface="方正卡通简体" pitchFamily="65" charset="-122"/>
            </a:endParaRP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取件</a:t>
            </a: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分拣</a:t>
            </a: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货物发送</a:t>
            </a:r>
          </a:p>
        </p:txBody>
      </p:sp>
      <p:sp>
        <p:nvSpPr>
          <p:cNvPr id="46089" name="Line 6"/>
          <p:cNvSpPr>
            <a:spLocks noChangeShapeType="1"/>
          </p:cNvSpPr>
          <p:nvPr/>
        </p:nvSpPr>
        <p:spPr bwMode="auto">
          <a:xfrm>
            <a:off x="461963" y="2544763"/>
            <a:ext cx="1620837"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Line 7"/>
          <p:cNvSpPr>
            <a:spLocks noChangeShapeType="1"/>
          </p:cNvSpPr>
          <p:nvPr/>
        </p:nvSpPr>
        <p:spPr bwMode="auto">
          <a:xfrm>
            <a:off x="455613" y="2890838"/>
            <a:ext cx="1620837"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Line 8"/>
          <p:cNvSpPr>
            <a:spLocks noChangeShapeType="1"/>
          </p:cNvSpPr>
          <p:nvPr/>
        </p:nvSpPr>
        <p:spPr bwMode="auto">
          <a:xfrm>
            <a:off x="468313" y="3238500"/>
            <a:ext cx="162083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6092" name="Picture 12" descr="yylgaif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941638" y="2844800"/>
            <a:ext cx="15287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93" name="Group 12"/>
          <p:cNvGrpSpPr>
            <a:grpSpLocks/>
          </p:cNvGrpSpPr>
          <p:nvPr/>
        </p:nvGrpSpPr>
        <p:grpSpPr bwMode="auto">
          <a:xfrm>
            <a:off x="2305050" y="3273425"/>
            <a:ext cx="1700213" cy="295275"/>
            <a:chOff x="0" y="0"/>
            <a:chExt cx="1071" cy="186"/>
          </a:xfrm>
        </p:grpSpPr>
        <p:sp>
          <p:nvSpPr>
            <p:cNvPr id="46107" name="Rectangle 17"/>
            <p:cNvSpPr>
              <a:spLocks noChangeArrowheads="1"/>
            </p:cNvSpPr>
            <p:nvPr/>
          </p:nvSpPr>
          <p:spPr bwMode="auto">
            <a:xfrm>
              <a:off x="4" y="0"/>
              <a:ext cx="871" cy="186"/>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108" name="Text Box 18"/>
            <p:cNvSpPr txBox="1">
              <a:spLocks noChangeArrowheads="1"/>
            </p:cNvSpPr>
            <p:nvPr/>
          </p:nvSpPr>
          <p:spPr bwMode="auto">
            <a:xfrm>
              <a:off x="0" y="13"/>
              <a:ext cx="107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0000"/>
                </a:lnSpc>
              </a:pPr>
              <a:r>
                <a:rPr lang="zh-CN" altLang="en-US" sz="1400">
                  <a:ea typeface="方正卡通简体" pitchFamily="65" charset="-122"/>
                </a:rPr>
                <a:t>运输工具</a:t>
              </a:r>
            </a:p>
          </p:txBody>
        </p:sp>
      </p:grpSp>
      <p:sp>
        <p:nvSpPr>
          <p:cNvPr id="46094" name="Rectangle 20"/>
          <p:cNvSpPr>
            <a:spLocks noChangeArrowheads="1"/>
          </p:cNvSpPr>
          <p:nvPr/>
        </p:nvSpPr>
        <p:spPr bwMode="auto">
          <a:xfrm>
            <a:off x="3895725" y="3265488"/>
            <a:ext cx="1382713" cy="295275"/>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095" name="Text Box 21"/>
          <p:cNvSpPr txBox="1">
            <a:spLocks noChangeArrowheads="1"/>
          </p:cNvSpPr>
          <p:nvPr/>
        </p:nvSpPr>
        <p:spPr bwMode="auto">
          <a:xfrm>
            <a:off x="3889375" y="3286125"/>
            <a:ext cx="170021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0000"/>
              </a:lnSpc>
            </a:pPr>
            <a:r>
              <a:rPr lang="zh-CN" altLang="en-US" sz="1400">
                <a:ea typeface="方正卡通简体" pitchFamily="65" charset="-122"/>
              </a:rPr>
              <a:t>运输工具</a:t>
            </a:r>
          </a:p>
        </p:txBody>
      </p:sp>
      <p:sp>
        <p:nvSpPr>
          <p:cNvPr id="46096" name="Rectangle 22"/>
          <p:cNvSpPr>
            <a:spLocks noChangeArrowheads="1"/>
          </p:cNvSpPr>
          <p:nvPr/>
        </p:nvSpPr>
        <p:spPr bwMode="auto">
          <a:xfrm>
            <a:off x="5495925" y="2208213"/>
            <a:ext cx="1631950" cy="135890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097" name="Line 25"/>
          <p:cNvSpPr>
            <a:spLocks noChangeShapeType="1"/>
          </p:cNvSpPr>
          <p:nvPr/>
        </p:nvSpPr>
        <p:spPr bwMode="auto">
          <a:xfrm>
            <a:off x="5513388" y="2555875"/>
            <a:ext cx="162083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Line 26"/>
          <p:cNvSpPr>
            <a:spLocks noChangeShapeType="1"/>
          </p:cNvSpPr>
          <p:nvPr/>
        </p:nvSpPr>
        <p:spPr bwMode="auto">
          <a:xfrm>
            <a:off x="5507038" y="2901950"/>
            <a:ext cx="162083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Line 27"/>
          <p:cNvSpPr>
            <a:spLocks noChangeShapeType="1"/>
          </p:cNvSpPr>
          <p:nvPr/>
        </p:nvSpPr>
        <p:spPr bwMode="auto">
          <a:xfrm>
            <a:off x="5519738" y="3249613"/>
            <a:ext cx="1620837"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0" name="Text Box 4"/>
          <p:cNvSpPr txBox="1">
            <a:spLocks noChangeArrowheads="1"/>
          </p:cNvSpPr>
          <p:nvPr/>
        </p:nvSpPr>
        <p:spPr bwMode="auto">
          <a:xfrm>
            <a:off x="5457825" y="1903413"/>
            <a:ext cx="1700213"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80000"/>
              </a:lnSpc>
            </a:pPr>
            <a:endParaRPr lang="en-US" altLang="zh-CN" sz="1400">
              <a:latin typeface="方正卡通简体" pitchFamily="65" charset="-122"/>
              <a:ea typeface="方正卡通简体" pitchFamily="65" charset="-122"/>
            </a:endParaRP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验货</a:t>
            </a:r>
            <a:endParaRPr lang="en-US" altLang="zh-CN" sz="1400">
              <a:latin typeface="方正卡通简体" pitchFamily="65" charset="-122"/>
              <a:ea typeface="方正卡通简体" pitchFamily="65" charset="-122"/>
            </a:endParaRP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送件</a:t>
            </a:r>
            <a:endParaRPr lang="en-US" altLang="zh-CN" sz="1400">
              <a:latin typeface="方正卡通简体" pitchFamily="65" charset="-122"/>
              <a:ea typeface="方正卡通简体" pitchFamily="65" charset="-122"/>
            </a:endParaRP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派送</a:t>
            </a:r>
          </a:p>
          <a:p>
            <a:pPr algn="ctr">
              <a:lnSpc>
                <a:spcPct val="80000"/>
              </a:lnSpc>
            </a:pPr>
            <a:endParaRPr lang="en-US" altLang="zh-CN" sz="1400">
              <a:latin typeface="方正卡通简体" pitchFamily="65" charset="-122"/>
              <a:ea typeface="方正卡通简体" pitchFamily="65" charset="-122"/>
            </a:endParaRPr>
          </a:p>
          <a:p>
            <a:pPr algn="ctr">
              <a:lnSpc>
                <a:spcPct val="80000"/>
              </a:lnSpc>
            </a:pPr>
            <a:r>
              <a:rPr lang="zh-CN" altLang="en-US" sz="1400">
                <a:latin typeface="方正卡通简体" pitchFamily="65" charset="-122"/>
                <a:ea typeface="方正卡通简体" pitchFamily="65" charset="-122"/>
              </a:rPr>
              <a:t>货物接收</a:t>
            </a:r>
          </a:p>
        </p:txBody>
      </p:sp>
      <p:sp>
        <p:nvSpPr>
          <p:cNvPr id="46101" name="Text Box 34"/>
          <p:cNvSpPr txBox="1">
            <a:spLocks noChangeArrowheads="1"/>
          </p:cNvSpPr>
          <p:nvPr/>
        </p:nvSpPr>
        <p:spPr bwMode="auto">
          <a:xfrm>
            <a:off x="7580313" y="22463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ea typeface="方正卡通简体" pitchFamily="65" charset="-122"/>
              </a:rPr>
              <a:t>递交</a:t>
            </a:r>
          </a:p>
        </p:txBody>
      </p:sp>
      <p:sp>
        <p:nvSpPr>
          <p:cNvPr id="46102" name="Text Box 35"/>
          <p:cNvSpPr txBox="1">
            <a:spLocks noChangeArrowheads="1"/>
          </p:cNvSpPr>
          <p:nvPr/>
        </p:nvSpPr>
        <p:spPr bwMode="auto">
          <a:xfrm>
            <a:off x="7623175" y="258286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ea typeface="方正卡通简体" pitchFamily="65" charset="-122"/>
              </a:rPr>
              <a:t>送取</a:t>
            </a:r>
          </a:p>
        </p:txBody>
      </p:sp>
      <p:sp>
        <p:nvSpPr>
          <p:cNvPr id="46103" name="Text Box 36"/>
          <p:cNvSpPr txBox="1">
            <a:spLocks noChangeArrowheads="1"/>
          </p:cNvSpPr>
          <p:nvPr/>
        </p:nvSpPr>
        <p:spPr bwMode="auto">
          <a:xfrm>
            <a:off x="7627938" y="2890838"/>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ea typeface="方正卡通简体" pitchFamily="65" charset="-122"/>
              </a:rPr>
              <a:t>分类</a:t>
            </a:r>
          </a:p>
        </p:txBody>
      </p:sp>
      <p:sp>
        <p:nvSpPr>
          <p:cNvPr id="46104" name="Text Box 37"/>
          <p:cNvSpPr txBox="1">
            <a:spLocks noChangeArrowheads="1"/>
          </p:cNvSpPr>
          <p:nvPr/>
        </p:nvSpPr>
        <p:spPr bwMode="auto">
          <a:xfrm>
            <a:off x="7635875" y="322897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ea typeface="方正卡通简体" pitchFamily="65" charset="-122"/>
              </a:rPr>
              <a:t>运输</a:t>
            </a:r>
          </a:p>
        </p:txBody>
      </p:sp>
      <p:sp>
        <p:nvSpPr>
          <p:cNvPr id="46105" name="Rectangle 38"/>
          <p:cNvSpPr>
            <a:spLocks noGrp="1" noChangeArrowheads="1"/>
          </p:cNvSpPr>
          <p:nvPr>
            <p:ph type="title" idx="4294967295"/>
          </p:nvPr>
        </p:nvSpPr>
        <p:spPr bwMode="auto">
          <a:xfrm>
            <a:off x="531813" y="893763"/>
            <a:ext cx="7772400" cy="657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a:solidFill>
                  <a:srgbClr val="0033CC"/>
                </a:solidFill>
                <a:ea typeface="方正卡通简体" pitchFamily="65" charset="-122"/>
              </a:rPr>
              <a:t>物流的功能层次</a:t>
            </a:r>
            <a:endParaRPr lang="en-US" altLang="zh-CN" sz="3600">
              <a:solidFill>
                <a:srgbClr val="0033CC"/>
              </a:solidFill>
              <a:ea typeface="方正卡通简体" pitchFamily="65" charset="-122"/>
            </a:endParaRPr>
          </a:p>
        </p:txBody>
      </p:sp>
      <p:sp>
        <p:nvSpPr>
          <p:cNvPr id="43043" name="Rectangle 39"/>
          <p:cNvSpPr>
            <a:spLocks noGrp="1" noChangeArrowheads="1"/>
          </p:cNvSpPr>
          <p:nvPr>
            <p:ph type="body" idx="4294967295"/>
          </p:nvPr>
        </p:nvSpPr>
        <p:spPr bwMode="auto">
          <a:xfrm>
            <a:off x="1439863" y="3986213"/>
            <a:ext cx="5999162" cy="1717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zh-CN" altLang="en-US" sz="2800">
                <a:solidFill>
                  <a:schemeClr val="hlink"/>
                </a:solidFill>
                <a:latin typeface="Comic Sans MS" pitchFamily="66" charset="0"/>
                <a:ea typeface="方正卡通简体" pitchFamily="65" charset="-122"/>
              </a:rPr>
              <a:t>各层都实现了一种服务</a:t>
            </a:r>
          </a:p>
          <a:p>
            <a:pPr lvl="1" eaLnBrk="1" hangingPunct="1"/>
            <a:r>
              <a:rPr lang="zh-CN" altLang="en-US">
                <a:solidFill>
                  <a:schemeClr val="hlink"/>
                </a:solidFill>
                <a:latin typeface="Comic Sans MS" pitchFamily="66" charset="0"/>
                <a:ea typeface="方正卡通简体" pitchFamily="65" charset="-122"/>
              </a:rPr>
              <a:t>通过各组层次内的动作</a:t>
            </a:r>
            <a:endParaRPr lang="en-US" altLang="zh-CN">
              <a:solidFill>
                <a:schemeClr val="hlink"/>
              </a:solidFill>
              <a:latin typeface="Comic Sans MS" pitchFamily="66" charset="0"/>
              <a:ea typeface="方正卡通简体" pitchFamily="65" charset="-122"/>
            </a:endParaRPr>
          </a:p>
          <a:p>
            <a:pPr lvl="1" eaLnBrk="1" hangingPunct="1"/>
            <a:r>
              <a:rPr lang="zh-CN" altLang="en-US">
                <a:solidFill>
                  <a:schemeClr val="hlink"/>
                </a:solidFill>
                <a:latin typeface="Comic Sans MS" pitchFamily="66" charset="0"/>
                <a:ea typeface="方正卡通简体" pitchFamily="65" charset="-122"/>
              </a:rPr>
              <a:t>依赖下层提供的服务</a:t>
            </a:r>
            <a:endParaRPr lang="en-US" altLang="zh-CN">
              <a:solidFill>
                <a:schemeClr val="hlink"/>
              </a:solidFill>
              <a:latin typeface="Comic Sans MS" pitchFamily="66" charset="0"/>
              <a:ea typeface="方正卡通简体" pitchFamily="65" charset="-122"/>
            </a:endParaRPr>
          </a:p>
        </p:txBody>
      </p:sp>
    </p:spTree>
    <p:extLst>
      <p:ext uri="{BB962C8B-B14F-4D97-AF65-F5344CB8AC3E}">
        <p14:creationId xmlns:p14="http://schemas.microsoft.com/office/powerpoint/2010/main" val="26837994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43">
                                            <p:txEl>
                                              <p:pRg st="0" end="0"/>
                                            </p:txEl>
                                          </p:spTgt>
                                        </p:tgtEl>
                                        <p:attrNameLst>
                                          <p:attrName>style.visibility</p:attrName>
                                        </p:attrNameLst>
                                      </p:cBhvr>
                                      <p:to>
                                        <p:strVal val="visible"/>
                                      </p:to>
                                    </p:set>
                                    <p:animEffect transition="in" filter="blinds(horizontal)">
                                      <p:cBhvr>
                                        <p:cTn id="7" dur="500"/>
                                        <p:tgtEl>
                                          <p:spTgt spid="43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43">
                                            <p:txEl>
                                              <p:pRg st="1" end="1"/>
                                            </p:txEl>
                                          </p:spTgt>
                                        </p:tgtEl>
                                        <p:attrNameLst>
                                          <p:attrName>style.visibility</p:attrName>
                                        </p:attrNameLst>
                                      </p:cBhvr>
                                      <p:to>
                                        <p:strVal val="visible"/>
                                      </p:to>
                                    </p:set>
                                    <p:animEffect transition="in" filter="blinds(horizontal)">
                                      <p:cBhvr>
                                        <p:cTn id="10" dur="500"/>
                                        <p:tgtEl>
                                          <p:spTgt spid="430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043">
                                            <p:txEl>
                                              <p:pRg st="2" end="2"/>
                                            </p:txEl>
                                          </p:spTgt>
                                        </p:tgtEl>
                                        <p:attrNameLst>
                                          <p:attrName>style.visibility</p:attrName>
                                        </p:attrNameLst>
                                      </p:cBhvr>
                                      <p:to>
                                        <p:strVal val="visible"/>
                                      </p:to>
                                    </p:set>
                                    <p:animEffect transition="in" filter="blinds(horizontal)">
                                      <p:cBhvr>
                                        <p:cTn id="13" dur="500"/>
                                        <p:tgtEl>
                                          <p:spTgt spid="43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768474" y="205932"/>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en-US" altLang="zh-CN" sz="4000" dirty="0">
                <a:latin typeface="Times New Roman" pitchFamily="18" charset="0"/>
              </a:rPr>
              <a:t>OSI</a:t>
            </a:r>
            <a:r>
              <a:rPr lang="zh-CN" altLang="en-US" sz="4000" dirty="0">
                <a:latin typeface="Trebuchet MS" pitchFamily="34" charset="0"/>
              </a:rPr>
              <a:t>安全体系结构</a:t>
            </a:r>
            <a:endParaRPr lang="zh-CN" altLang="zh-CN" sz="3200" dirty="0">
              <a:latin typeface="Trebuchet MS" pitchFamily="34" charset="0"/>
            </a:endParaRP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850" y="1409700"/>
            <a:ext cx="616585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7" name="Text Box 4"/>
          <p:cNvSpPr txBox="1">
            <a:spLocks noChangeArrowheads="1"/>
          </p:cNvSpPr>
          <p:nvPr/>
        </p:nvSpPr>
        <p:spPr bwMode="auto">
          <a:xfrm>
            <a:off x="757496" y="206891"/>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en-US" altLang="zh-CN" sz="4000" dirty="0">
                <a:latin typeface="Times New Roman" pitchFamily="18" charset="0"/>
              </a:rPr>
              <a:t>OSI</a:t>
            </a:r>
            <a:r>
              <a:rPr lang="zh-CN" altLang="en-US" sz="4000" dirty="0">
                <a:latin typeface="Trebuchet MS" pitchFamily="34" charset="0"/>
              </a:rPr>
              <a:t>安全体系结构</a:t>
            </a:r>
            <a:endParaRPr lang="zh-CN" sz="4000" dirty="0">
              <a:latin typeface="Trebuchet MS" pitchFamily="34" charset="0"/>
            </a:endParaRPr>
          </a:p>
        </p:txBody>
      </p:sp>
      <p:sp>
        <p:nvSpPr>
          <p:cNvPr id="29698" name="Rectangle 4"/>
          <p:cNvSpPr txBox="1">
            <a:spLocks noChangeArrowheads="1"/>
          </p:cNvSpPr>
          <p:nvPr/>
        </p:nvSpPr>
        <p:spPr bwMode="auto">
          <a:xfrm>
            <a:off x="431800" y="1066800"/>
            <a:ext cx="8293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4200"/>
              </a:lnSpc>
              <a:spcAft>
                <a:spcPts val="1200"/>
              </a:spcAft>
              <a:buClr>
                <a:schemeClr val="accent1"/>
              </a:buClr>
              <a:buFont typeface="Futura Md BT" pitchFamily="34" charset="0"/>
              <a:buNone/>
            </a:pPr>
            <a:r>
              <a:rPr lang="en-US" altLang="zh-CN" sz="3200">
                <a:latin typeface="Times New Roman" pitchFamily="18" charset="0"/>
              </a:rPr>
              <a:t>OSI</a:t>
            </a:r>
            <a:r>
              <a:rPr lang="zh-CN" altLang="en-US" sz="3200">
                <a:latin typeface="黑体" pitchFamily="49" charset="-122"/>
              </a:rPr>
              <a:t>的安全服务</a:t>
            </a:r>
            <a:endParaRPr lang="zh-CN" sz="3200">
              <a:latin typeface="黑体" pitchFamily="49" charset="-122"/>
            </a:endParaRPr>
          </a:p>
        </p:txBody>
      </p:sp>
      <p:graphicFrame>
        <p:nvGraphicFramePr>
          <p:cNvPr id="8" name="表格 7"/>
          <p:cNvGraphicFramePr>
            <a:graphicFrameLocks noGrp="1"/>
          </p:cNvGraphicFramePr>
          <p:nvPr/>
        </p:nvGraphicFramePr>
        <p:xfrm>
          <a:off x="568325" y="1854200"/>
          <a:ext cx="8385175" cy="3771902"/>
        </p:xfrm>
        <a:graphic>
          <a:graphicData uri="http://schemas.openxmlformats.org/drawingml/2006/table">
            <a:tbl>
              <a:tblPr/>
              <a:tblGrid>
                <a:gridCol w="1490663">
                  <a:extLst>
                    <a:ext uri="{9D8B030D-6E8A-4147-A177-3AD203B41FA5}">
                      <a16:colId xmlns:a16="http://schemas.microsoft.com/office/drawing/2014/main" val="20000"/>
                    </a:ext>
                  </a:extLst>
                </a:gridCol>
                <a:gridCol w="1863725">
                  <a:extLst>
                    <a:ext uri="{9D8B030D-6E8A-4147-A177-3AD203B41FA5}">
                      <a16:colId xmlns:a16="http://schemas.microsoft.com/office/drawing/2014/main" val="20001"/>
                    </a:ext>
                  </a:extLst>
                </a:gridCol>
                <a:gridCol w="1863725">
                  <a:extLst>
                    <a:ext uri="{9D8B030D-6E8A-4147-A177-3AD203B41FA5}">
                      <a16:colId xmlns:a16="http://schemas.microsoft.com/office/drawing/2014/main" val="20002"/>
                    </a:ext>
                  </a:extLst>
                </a:gridCol>
                <a:gridCol w="1303337">
                  <a:extLst>
                    <a:ext uri="{9D8B030D-6E8A-4147-A177-3AD203B41FA5}">
                      <a16:colId xmlns:a16="http://schemas.microsoft.com/office/drawing/2014/main" val="20003"/>
                    </a:ext>
                  </a:extLst>
                </a:gridCol>
                <a:gridCol w="1863725">
                  <a:extLst>
                    <a:ext uri="{9D8B030D-6E8A-4147-A177-3AD203B41FA5}">
                      <a16:colId xmlns:a16="http://schemas.microsoft.com/office/drawing/2014/main" val="20004"/>
                    </a:ext>
                  </a:extLst>
                </a:gridCol>
              </a:tblGrid>
              <a:tr h="4714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鉴别</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机密性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完整性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访问控制</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抗抵赖</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extLst>
                  <a:ext uri="{0D108BD9-81ED-4DB2-BD59-A6C34878D82A}">
                    <a16:rowId xmlns:a16="http://schemas.microsoft.com/office/drawing/2014/main" val="10000"/>
                  </a:ext>
                </a:extLst>
              </a:tr>
              <a:tr h="677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对等实体鉴别</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连接机密性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带恢复的连接完整性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访问控制</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有数据原发证明的抗抵赖</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extLst>
                  <a:ext uri="{0D108BD9-81ED-4DB2-BD59-A6C34878D82A}">
                    <a16:rowId xmlns:a16="http://schemas.microsoft.com/office/drawing/2014/main" val="10001"/>
                  </a:ext>
                </a:extLst>
              </a:tr>
              <a:tr h="679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数据原发鉴别</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无连接机密性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不带恢复的连接完整性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黑体" pitchFamily="49" charset="-122"/>
                          <a:ea typeface="黑体" pitchFamily="49" charset="-122"/>
                        </a:rPr>
                        <a:t> </a:t>
                      </a:r>
                      <a:endParaRPr kumimoji="0" lang="zh-CN" alt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有交付证明的抗抵赖</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　</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选择字段机密性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选择字段的连接完整性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黑体" pitchFamily="49" charset="-122"/>
                          <a:ea typeface="黑体" pitchFamily="49" charset="-122"/>
                        </a:rPr>
                        <a:t> </a:t>
                      </a:r>
                      <a:endParaRPr kumimoji="0" lang="zh-CN" alt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　</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extLst>
                  <a:ext uri="{0D108BD9-81ED-4DB2-BD59-A6C34878D82A}">
                    <a16:rowId xmlns:a16="http://schemas.microsoft.com/office/drawing/2014/main" val="10003"/>
                  </a:ext>
                </a:extLst>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　</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通信业务流机密性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无连接完整性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黑体" pitchFamily="49" charset="-122"/>
                          <a:ea typeface="黑体" pitchFamily="49" charset="-122"/>
                        </a:rPr>
                        <a:t> </a:t>
                      </a:r>
                      <a:endParaRPr kumimoji="0" lang="zh-CN" alt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　</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　</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黑体" pitchFamily="49" charset="-122"/>
                          <a:ea typeface="黑体" pitchFamily="49" charset="-122"/>
                        </a:rPr>
                        <a:t> </a:t>
                      </a:r>
                      <a:endParaRPr kumimoji="0" lang="zh-CN" alt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连接字段的无连接完整性</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黑体" pitchFamily="49" charset="-122"/>
                          <a:ea typeface="黑体" pitchFamily="49" charset="-122"/>
                        </a:rPr>
                        <a:t> </a:t>
                      </a:r>
                      <a:endParaRPr kumimoji="0" lang="zh-CN" alt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00"/>
                          </a:solidFill>
                          <a:effectLst/>
                          <a:latin typeface="黑体" pitchFamily="49" charset="-122"/>
                          <a:ea typeface="黑体" pitchFamily="49" charset="-122"/>
                        </a:rPr>
                        <a:t>　</a:t>
                      </a:r>
                      <a:endParaRPr kumimoji="0" lang="zh-CN" sz="1800" b="0"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6E7"/>
                    </a:solidFill>
                  </a:tcPr>
                </a:tc>
                <a:extLst>
                  <a:ext uri="{0D108BD9-81ED-4DB2-BD59-A6C34878D82A}">
                    <a16:rowId xmlns:a16="http://schemas.microsoft.com/office/drawing/2014/main" val="10005"/>
                  </a:ext>
                </a:extLst>
              </a:tr>
            </a:tbl>
          </a:graphicData>
        </a:graphic>
      </p:graphicFrame>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1" name="Text Box 4"/>
          <p:cNvSpPr txBox="1">
            <a:spLocks noChangeArrowheads="1"/>
          </p:cNvSpPr>
          <p:nvPr/>
        </p:nvSpPr>
        <p:spPr bwMode="auto">
          <a:xfrm>
            <a:off x="665163" y="23879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en-US" altLang="zh-CN" sz="4000" dirty="0">
                <a:latin typeface="Times New Roman" pitchFamily="18" charset="0"/>
              </a:rPr>
              <a:t> OSI</a:t>
            </a:r>
            <a:r>
              <a:rPr lang="zh-CN" altLang="en-US" sz="4000" dirty="0">
                <a:latin typeface="Trebuchet MS" pitchFamily="34" charset="0"/>
              </a:rPr>
              <a:t>安全体系结构</a:t>
            </a:r>
            <a:endParaRPr lang="zh-CN" sz="4000" dirty="0">
              <a:latin typeface="Trebuchet MS" pitchFamily="34" charset="0"/>
            </a:endParaRPr>
          </a:p>
        </p:txBody>
      </p:sp>
      <p:sp>
        <p:nvSpPr>
          <p:cNvPr id="30722" name="Rectangle 4"/>
          <p:cNvSpPr txBox="1">
            <a:spLocks noChangeArrowheads="1"/>
          </p:cNvSpPr>
          <p:nvPr/>
        </p:nvSpPr>
        <p:spPr bwMode="auto">
          <a:xfrm>
            <a:off x="431800" y="10668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4200"/>
              </a:lnSpc>
              <a:spcAft>
                <a:spcPts val="1200"/>
              </a:spcAft>
              <a:buClr>
                <a:schemeClr val="accent1"/>
              </a:buClr>
              <a:buFont typeface="Futura Md BT" pitchFamily="34" charset="0"/>
              <a:buNone/>
            </a:pPr>
            <a:r>
              <a:rPr lang="en-US" altLang="zh-CN" sz="3200">
                <a:latin typeface="Times New Roman" pitchFamily="18" charset="0"/>
              </a:rPr>
              <a:t>OSI</a:t>
            </a:r>
            <a:r>
              <a:rPr lang="zh-CN" altLang="en-US" sz="3200">
                <a:latin typeface="黑体" pitchFamily="49" charset="-122"/>
              </a:rPr>
              <a:t>的安全机制</a:t>
            </a:r>
            <a:endParaRPr lang="zh-CN" sz="3200">
              <a:latin typeface="黑体" pitchFamily="49" charset="-122"/>
            </a:endParaRPr>
          </a:p>
        </p:txBody>
      </p:sp>
      <p:sp>
        <p:nvSpPr>
          <p:cNvPr id="30723" name="Rectangle 4"/>
          <p:cNvSpPr txBox="1">
            <a:spLocks noChangeArrowheads="1"/>
          </p:cNvSpPr>
          <p:nvPr/>
        </p:nvSpPr>
        <p:spPr bwMode="auto">
          <a:xfrm>
            <a:off x="895350" y="1841500"/>
            <a:ext cx="3297238"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加密机制</a:t>
            </a:r>
            <a:r>
              <a:rPr lang="en-US" altLang="zh-CN" sz="2400">
                <a:latin typeface="黑体" pitchFamily="49" charset="-122"/>
              </a:rPr>
              <a:t>   </a:t>
            </a:r>
          </a:p>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数字签名机制</a:t>
            </a:r>
            <a:endParaRPr lang="en-US" altLang="zh-CN" sz="2400">
              <a:latin typeface="黑体" pitchFamily="49" charset="-122"/>
            </a:endParaRPr>
          </a:p>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访问控制机制</a:t>
            </a:r>
            <a:r>
              <a:rPr lang="en-US" altLang="zh-CN" sz="2400">
                <a:latin typeface="黑体" pitchFamily="49" charset="-122"/>
              </a:rPr>
              <a:t>   </a:t>
            </a:r>
          </a:p>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数据完整性机制</a:t>
            </a:r>
            <a:endParaRPr lang="en-US" altLang="zh-CN" sz="2400">
              <a:latin typeface="黑体" pitchFamily="49" charset="-122"/>
            </a:endParaRPr>
          </a:p>
        </p:txBody>
      </p:sp>
      <p:sp>
        <p:nvSpPr>
          <p:cNvPr id="30724" name="Rectangle 4"/>
          <p:cNvSpPr txBox="1">
            <a:spLocks noChangeArrowheads="1"/>
          </p:cNvSpPr>
          <p:nvPr/>
        </p:nvSpPr>
        <p:spPr bwMode="auto">
          <a:xfrm>
            <a:off x="4578350" y="1841500"/>
            <a:ext cx="3297238"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认证机制</a:t>
            </a:r>
            <a:r>
              <a:rPr lang="en-US" altLang="zh-CN" sz="2400">
                <a:latin typeface="黑体" pitchFamily="49" charset="-122"/>
              </a:rPr>
              <a:t>         </a:t>
            </a:r>
          </a:p>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业务流填充机制</a:t>
            </a:r>
            <a:endParaRPr lang="en-US" altLang="zh-CN" sz="2400">
              <a:latin typeface="黑体" pitchFamily="49" charset="-122"/>
            </a:endParaRPr>
          </a:p>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路由控制机制</a:t>
            </a:r>
            <a:r>
              <a:rPr lang="en-US" altLang="zh-CN" sz="2400">
                <a:latin typeface="黑体" pitchFamily="49" charset="-122"/>
              </a:rPr>
              <a:t>  </a:t>
            </a:r>
          </a:p>
          <a:p>
            <a:pPr eaLnBrk="0" hangingPunct="0">
              <a:lnSpc>
                <a:spcPts val="3600"/>
              </a:lnSpc>
              <a:spcAft>
                <a:spcPts val="1200"/>
              </a:spcAft>
              <a:buClr>
                <a:schemeClr val="accent1"/>
              </a:buClr>
              <a:buFont typeface="Wingdings" pitchFamily="2" charset="2"/>
              <a:buChar char="u"/>
            </a:pPr>
            <a:r>
              <a:rPr lang="zh-CN" altLang="en-US" sz="2400">
                <a:latin typeface="黑体" pitchFamily="49" charset="-122"/>
              </a:rPr>
              <a:t>公正机制</a:t>
            </a:r>
            <a:endParaRPr lang="zh-CN" sz="2400">
              <a:latin typeface="黑体" pitchFamily="49"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22300" y="2768600"/>
            <a:ext cx="6529388" cy="1171575"/>
          </a:xfrm>
        </p:spPr>
        <p:txBody>
          <a:bodyPr/>
          <a:lstStyle/>
          <a:p>
            <a:pPr eaLnBrk="1" hangingPunct="1"/>
            <a:r>
              <a:rPr lang="zh-CN" altLang="en-US" sz="5400" dirty="0">
                <a:solidFill>
                  <a:schemeClr val="tx1"/>
                </a:solidFill>
              </a:rPr>
              <a:t>第一章  绪论</a:t>
            </a:r>
            <a:br>
              <a:rPr lang="en-US" altLang="zh-CN" sz="2800" dirty="0"/>
            </a:br>
            <a:endParaRPr lang="en-GB" altLang="zh-CN" sz="20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Rectangle 4"/>
          <p:cNvSpPr txBox="1">
            <a:spLocks noChangeArrowheads="1"/>
          </p:cNvSpPr>
          <p:nvPr/>
        </p:nvSpPr>
        <p:spPr bwMode="auto">
          <a:xfrm>
            <a:off x="431800" y="10668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4200"/>
              </a:lnSpc>
              <a:spcAft>
                <a:spcPts val="1200"/>
              </a:spcAft>
              <a:buClr>
                <a:schemeClr val="accent1"/>
              </a:buClr>
              <a:buFont typeface="Futura Md BT" pitchFamily="34" charset="0"/>
              <a:buNone/>
            </a:pPr>
            <a:endParaRPr lang="zh-CN" altLang="zh-CN" sz="3600">
              <a:latin typeface="Times New Roman" pitchFamily="18" charset="0"/>
            </a:endParaRPr>
          </a:p>
        </p:txBody>
      </p:sp>
      <p:pic>
        <p:nvPicPr>
          <p:cNvPr id="317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225" y="1778000"/>
            <a:ext cx="66135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1747" name="Rectangle 8"/>
          <p:cNvSpPr>
            <a:spLocks noChangeArrowheads="1"/>
          </p:cNvSpPr>
          <p:nvPr/>
        </p:nvSpPr>
        <p:spPr bwMode="auto">
          <a:xfrm>
            <a:off x="163513" y="192088"/>
            <a:ext cx="8980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p>
            <a:pPr algn="ctr" eaLnBrk="0" hangingPunct="0"/>
            <a:r>
              <a:rPr lang="en-US" altLang="zh-CN" sz="3600" dirty="0">
                <a:latin typeface="Trebuchet MS" pitchFamily="34" charset="0"/>
              </a:rPr>
              <a:t>OSI</a:t>
            </a:r>
            <a:r>
              <a:rPr lang="zh-CN" altLang="en-US" sz="3600" dirty="0">
                <a:latin typeface="Trebuchet MS" pitchFamily="34" charset="0"/>
              </a:rPr>
              <a:t>的安全服务与安全机制的关系（</a:t>
            </a:r>
            <a:r>
              <a:rPr lang="en-US" altLang="zh-CN" sz="3600" dirty="0">
                <a:latin typeface="Trebuchet MS" pitchFamily="34" charset="0"/>
              </a:rPr>
              <a:t>1</a:t>
            </a:r>
            <a:r>
              <a:rPr lang="zh-CN" altLang="en-US" sz="3600" dirty="0">
                <a:latin typeface="Trebuchet MS" pitchFamily="34" charset="0"/>
              </a:rPr>
              <a:t>）</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4"/>
          <p:cNvSpPr txBox="1">
            <a:spLocks noChangeArrowheads="1"/>
          </p:cNvSpPr>
          <p:nvPr/>
        </p:nvSpPr>
        <p:spPr bwMode="auto">
          <a:xfrm>
            <a:off x="726853" y="1651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4200"/>
              </a:lnSpc>
              <a:spcAft>
                <a:spcPts val="1200"/>
              </a:spcAft>
              <a:buClr>
                <a:schemeClr val="accent1"/>
              </a:buClr>
              <a:buFont typeface="Futura Md BT" pitchFamily="34" charset="0"/>
              <a:buNone/>
            </a:pPr>
            <a:r>
              <a:rPr lang="en-US" altLang="zh-CN" sz="3600" dirty="0">
                <a:latin typeface="Times New Roman" pitchFamily="18" charset="0"/>
              </a:rPr>
              <a:t>OSI</a:t>
            </a:r>
            <a:r>
              <a:rPr lang="zh-CN" altLang="en-US" sz="3600" dirty="0">
                <a:latin typeface="黑体" pitchFamily="49" charset="-122"/>
              </a:rPr>
              <a:t>的安全服务与安全机制的关系</a:t>
            </a:r>
            <a:r>
              <a:rPr lang="zh-CN" altLang="en-US" sz="3600" dirty="0">
                <a:latin typeface="Times New Roman" pitchFamily="18" charset="0"/>
              </a:rPr>
              <a:t>（</a:t>
            </a:r>
            <a:r>
              <a:rPr lang="en-US" altLang="zh-CN" sz="3600" dirty="0">
                <a:latin typeface="Times New Roman" pitchFamily="18" charset="0"/>
              </a:rPr>
              <a:t>2</a:t>
            </a:r>
            <a:r>
              <a:rPr lang="zh-CN" altLang="en-US" sz="3600" dirty="0">
                <a:latin typeface="Times New Roman" pitchFamily="18" charset="0"/>
              </a:rPr>
              <a:t>）</a:t>
            </a:r>
            <a:endParaRPr lang="zh-CN" sz="3600" dirty="0">
              <a:latin typeface="Times New Roman" pitchFamily="18" charset="0"/>
            </a:endParaRPr>
          </a:p>
        </p:txBody>
      </p:sp>
      <p:pic>
        <p:nvPicPr>
          <p:cNvPr id="32770" name="Picture 3" descr="C:\Documents and Settings\Administrator\桌面\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644650"/>
            <a:ext cx="6423025"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Rectangle 4"/>
          <p:cNvSpPr txBox="1">
            <a:spLocks noChangeArrowheads="1"/>
          </p:cNvSpPr>
          <p:nvPr/>
        </p:nvSpPr>
        <p:spPr bwMode="auto">
          <a:xfrm>
            <a:off x="680188" y="88309"/>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4200"/>
              </a:lnSpc>
              <a:spcAft>
                <a:spcPts val="1200"/>
              </a:spcAft>
              <a:buClr>
                <a:schemeClr val="accent1"/>
              </a:buClr>
              <a:buFont typeface="Futura Md BT" pitchFamily="34" charset="0"/>
              <a:buNone/>
            </a:pPr>
            <a:r>
              <a:rPr lang="zh-CN" altLang="en-US" sz="3600" dirty="0">
                <a:latin typeface="黑体" pitchFamily="49" charset="-122"/>
              </a:rPr>
              <a:t>层次化结构中服务的配置</a:t>
            </a:r>
            <a:r>
              <a:rPr lang="zh-CN" altLang="en-US" sz="3600" dirty="0">
                <a:latin typeface="Times New Roman" pitchFamily="18" charset="0"/>
              </a:rPr>
              <a:t>（</a:t>
            </a:r>
            <a:r>
              <a:rPr lang="en-US" altLang="zh-CN" sz="3600" dirty="0">
                <a:latin typeface="Times New Roman" pitchFamily="18" charset="0"/>
              </a:rPr>
              <a:t>1</a:t>
            </a:r>
            <a:r>
              <a:rPr lang="zh-CN" altLang="en-US" sz="3600" dirty="0">
                <a:latin typeface="Times New Roman" pitchFamily="18" charset="0"/>
              </a:rPr>
              <a:t>）</a:t>
            </a:r>
            <a:endParaRPr lang="zh-CN" sz="3600" dirty="0">
              <a:latin typeface="Times New Roman" pitchFamily="18" charset="0"/>
            </a:endParaRPr>
          </a:p>
        </p:txBody>
      </p:sp>
      <p:pic>
        <p:nvPicPr>
          <p:cNvPr id="33794" name="Picture 3" descr="C:\Documents and Settings\Administrator\桌面\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1701800"/>
            <a:ext cx="64135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Rectangle 4"/>
          <p:cNvSpPr txBox="1">
            <a:spLocks noChangeArrowheads="1"/>
          </p:cNvSpPr>
          <p:nvPr/>
        </p:nvSpPr>
        <p:spPr bwMode="auto">
          <a:xfrm>
            <a:off x="705589" y="139109"/>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4200"/>
              </a:lnSpc>
              <a:spcAft>
                <a:spcPts val="1200"/>
              </a:spcAft>
              <a:buClr>
                <a:schemeClr val="accent1"/>
              </a:buClr>
              <a:buFont typeface="Futura Md BT" pitchFamily="34" charset="0"/>
              <a:buNone/>
            </a:pPr>
            <a:r>
              <a:rPr lang="zh-CN" altLang="en-US" sz="3600" dirty="0">
                <a:latin typeface="黑体" pitchFamily="49" charset="-122"/>
              </a:rPr>
              <a:t>层次化结构中服务的配置</a:t>
            </a:r>
            <a:r>
              <a:rPr lang="zh-CN" altLang="en-US" sz="3600" dirty="0">
                <a:latin typeface="Times New Roman" pitchFamily="18" charset="0"/>
              </a:rPr>
              <a:t>（</a:t>
            </a:r>
            <a:r>
              <a:rPr lang="en-US" altLang="zh-CN" sz="3600" dirty="0">
                <a:latin typeface="Times New Roman" pitchFamily="18" charset="0"/>
              </a:rPr>
              <a:t>2</a:t>
            </a:r>
            <a:r>
              <a:rPr lang="zh-CN" altLang="en-US" sz="3600" dirty="0">
                <a:latin typeface="Times New Roman" pitchFamily="18" charset="0"/>
              </a:rPr>
              <a:t>）</a:t>
            </a:r>
            <a:endParaRPr lang="zh-CN" sz="3600" dirty="0">
              <a:latin typeface="Times New Roman" pitchFamily="18" charset="0"/>
            </a:endParaRPr>
          </a:p>
        </p:txBody>
      </p:sp>
      <p:pic>
        <p:nvPicPr>
          <p:cNvPr id="34818" name="Picture 2" descr="C:\Documents and Settings\Administrator\桌面\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850" y="1609725"/>
            <a:ext cx="583247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Rectangle 4"/>
          <p:cNvSpPr txBox="1">
            <a:spLocks noChangeArrowheads="1"/>
          </p:cNvSpPr>
          <p:nvPr/>
        </p:nvSpPr>
        <p:spPr bwMode="auto">
          <a:xfrm>
            <a:off x="761114" y="34261"/>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4200"/>
              </a:lnSpc>
              <a:spcAft>
                <a:spcPts val="1200"/>
              </a:spcAft>
              <a:buClr>
                <a:schemeClr val="accent1"/>
              </a:buClr>
              <a:buFont typeface="Futura Md BT" pitchFamily="34" charset="0"/>
              <a:buNone/>
            </a:pPr>
            <a:r>
              <a:rPr lang="en-US" altLang="zh-CN" sz="4000" dirty="0">
                <a:latin typeface="Times New Roman" pitchFamily="18" charset="0"/>
              </a:rPr>
              <a:t>OSI</a:t>
            </a:r>
            <a:r>
              <a:rPr lang="zh-CN" altLang="en-US" sz="4000" dirty="0">
                <a:latin typeface="黑体" pitchFamily="49" charset="-122"/>
              </a:rPr>
              <a:t>的安全管理</a:t>
            </a:r>
            <a:endParaRPr lang="zh-CN" sz="4000" dirty="0">
              <a:latin typeface="黑体" pitchFamily="49" charset="-122"/>
            </a:endParaRPr>
          </a:p>
        </p:txBody>
      </p:sp>
      <p:sp>
        <p:nvSpPr>
          <p:cNvPr id="35842" name="Rectangle 4"/>
          <p:cNvSpPr txBox="1">
            <a:spLocks noChangeArrowheads="1"/>
          </p:cNvSpPr>
          <p:nvPr/>
        </p:nvSpPr>
        <p:spPr bwMode="auto">
          <a:xfrm>
            <a:off x="588963" y="1612900"/>
            <a:ext cx="746125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3900"/>
              </a:lnSpc>
              <a:spcAft>
                <a:spcPts val="1200"/>
              </a:spcAft>
              <a:buClr>
                <a:schemeClr val="accent1"/>
              </a:buClr>
              <a:buFont typeface="Futura Md BT" pitchFamily="34" charset="0"/>
              <a:buNone/>
            </a:pPr>
            <a:r>
              <a:rPr lang="zh-CN" altLang="en-US" sz="2400" dirty="0">
                <a:latin typeface="黑体" pitchFamily="49" charset="-122"/>
              </a:rPr>
              <a:t>  为了更有效地运用安全服务，需要有其他措施来支持其操作，这些措施即为安全管理。</a:t>
            </a:r>
            <a:endParaRPr lang="en-US" altLang="zh-CN" sz="2400" dirty="0">
              <a:latin typeface="黑体" pitchFamily="49" charset="-122"/>
            </a:endParaRPr>
          </a:p>
          <a:p>
            <a:pPr eaLnBrk="0" hangingPunct="0">
              <a:lnSpc>
                <a:spcPts val="3900"/>
              </a:lnSpc>
              <a:spcAft>
                <a:spcPts val="1200"/>
              </a:spcAft>
              <a:buClr>
                <a:schemeClr val="accent1"/>
              </a:buClr>
              <a:buFont typeface="Futura Md BT" pitchFamily="34" charset="0"/>
              <a:buNone/>
            </a:pPr>
            <a:r>
              <a:rPr lang="en-US" altLang="zh-CN" sz="2400" dirty="0">
                <a:latin typeface="黑体" pitchFamily="49" charset="-122"/>
              </a:rPr>
              <a:t>  </a:t>
            </a:r>
            <a:r>
              <a:rPr lang="zh-CN" altLang="zh-CN" sz="2400" dirty="0">
                <a:latin typeface="黑体" pitchFamily="49" charset="-122"/>
              </a:rPr>
              <a:t>安全管理是对安全服务和安全机制进行管理，把管理信息分配到有关的安全服务和安全机制中去，并收集与它们的操作有关的信息。</a:t>
            </a:r>
            <a:endParaRPr lang="zh-CN" sz="2400" dirty="0">
              <a:latin typeface="黑体" pitchFamily="49" charset="-122"/>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968374" y="19732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组织体系结构和管理体系结构</a:t>
            </a:r>
            <a:endParaRPr lang="zh-CN" altLang="zh-CN" sz="4000" dirty="0">
              <a:latin typeface="Trebuchet MS" pitchFamily="34" charset="0"/>
            </a:endParaRPr>
          </a:p>
        </p:txBody>
      </p:sp>
      <p:sp>
        <p:nvSpPr>
          <p:cNvPr id="36867" name="Text Box 4"/>
          <p:cNvSpPr txBox="1">
            <a:spLocks noChangeArrowheads="1"/>
          </p:cNvSpPr>
          <p:nvPr/>
        </p:nvSpPr>
        <p:spPr bwMode="auto">
          <a:xfrm>
            <a:off x="257175" y="1757363"/>
            <a:ext cx="863282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indent="4572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200"/>
              </a:lnSpc>
              <a:spcAft>
                <a:spcPts val="1200"/>
              </a:spcAft>
              <a:buClr>
                <a:schemeClr val="accent1"/>
              </a:buClr>
            </a:pPr>
            <a:r>
              <a:rPr lang="en-US" altLang="zh-CN" sz="2400" dirty="0"/>
              <a:t> </a:t>
            </a:r>
            <a:r>
              <a:rPr lang="zh-CN" altLang="zh-CN" sz="2400" dirty="0"/>
              <a:t>组织体系结构是信息系统安全的组织保障系统，由机构、岗位和人事三个模块构成一个体系。</a:t>
            </a:r>
            <a:endParaRPr lang="en-US" altLang="zh-CN" sz="2400" dirty="0"/>
          </a:p>
          <a:p>
            <a:pPr eaLnBrk="0" hangingPunct="0">
              <a:lnSpc>
                <a:spcPts val="3200"/>
              </a:lnSpc>
              <a:spcAft>
                <a:spcPts val="1200"/>
              </a:spcAft>
              <a:buClr>
                <a:schemeClr val="accent1"/>
              </a:buClr>
              <a:buFont typeface="Wingdings" pitchFamily="2" charset="2"/>
              <a:buChar char="u"/>
            </a:pPr>
            <a:r>
              <a:rPr lang="zh-CN" altLang="zh-CN" sz="2400" dirty="0"/>
              <a:t>管理机构的设置分为三个层次：决策层、管理层和执行层</a:t>
            </a:r>
            <a:r>
              <a:rPr lang="zh-CN" altLang="en-US" sz="2400" dirty="0"/>
              <a:t>。</a:t>
            </a:r>
            <a:endParaRPr lang="en-US" altLang="zh-CN" sz="2400" dirty="0"/>
          </a:p>
          <a:p>
            <a:pPr eaLnBrk="0" hangingPunct="0">
              <a:lnSpc>
                <a:spcPts val="3200"/>
              </a:lnSpc>
              <a:spcAft>
                <a:spcPts val="1200"/>
              </a:spcAft>
              <a:buClr>
                <a:schemeClr val="accent1"/>
              </a:buClr>
              <a:buFont typeface="Wingdings" pitchFamily="2" charset="2"/>
              <a:buChar char="u"/>
            </a:pPr>
            <a:r>
              <a:rPr lang="zh-CN" altLang="zh-CN" sz="2400" dirty="0"/>
              <a:t>人事机构是根据管理机构设定的岗位，对岗位上在职、待职和离职的雇员进行素质教育、业绩考核和安全监管的机构。</a:t>
            </a:r>
            <a:endParaRPr lang="en-US" altLang="zh-CN" sz="2400" dirty="0"/>
          </a:p>
          <a:p>
            <a:pPr eaLnBrk="0" hangingPunct="0">
              <a:lnSpc>
                <a:spcPts val="3200"/>
              </a:lnSpc>
              <a:spcAft>
                <a:spcPts val="1200"/>
              </a:spcAft>
              <a:buClr>
                <a:schemeClr val="accent1"/>
              </a:buClr>
              <a:buFont typeface="Wingdings" pitchFamily="2" charset="2"/>
              <a:buChar char="u"/>
            </a:pPr>
            <a:r>
              <a:rPr lang="zh-CN" altLang="zh-CN" sz="2400" dirty="0"/>
              <a:t>人员是信息安全实施的主体，其活动在国家有关安全的法律、法规、政策范围内进行。</a:t>
            </a:r>
            <a:endParaRPr lang="en-US" altLang="zh-CN" sz="2400" dirty="0"/>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161754" y="18444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200"/>
              </a:spcAft>
            </a:pPr>
            <a:r>
              <a:rPr lang="zh-CN" altLang="en-US" sz="4000" dirty="0">
                <a:latin typeface="Trebuchet MS" pitchFamily="34" charset="0"/>
              </a:rPr>
              <a:t>组织体系结构和管理体系结构</a:t>
            </a:r>
            <a:endParaRPr lang="zh-CN" altLang="zh-CN" sz="4000" dirty="0">
              <a:latin typeface="Trebuchet MS" pitchFamily="34" charset="0"/>
            </a:endParaRPr>
          </a:p>
        </p:txBody>
      </p:sp>
      <p:sp>
        <p:nvSpPr>
          <p:cNvPr id="37891" name="Text Box 4"/>
          <p:cNvSpPr txBox="1">
            <a:spLocks noChangeArrowheads="1"/>
          </p:cNvSpPr>
          <p:nvPr/>
        </p:nvSpPr>
        <p:spPr bwMode="auto">
          <a:xfrm>
            <a:off x="447675" y="1335088"/>
            <a:ext cx="8461375"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indent="4572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100"/>
              </a:lnSpc>
              <a:spcAft>
                <a:spcPts val="1200"/>
              </a:spcAft>
              <a:buClr>
                <a:schemeClr val="accent1"/>
              </a:buClr>
            </a:pPr>
            <a:r>
              <a:rPr lang="zh-CN" altLang="zh-CN" sz="2400" dirty="0"/>
              <a:t>信息系统安全的管理体系由法律管理、制度管理和培训管理三个部分组成。</a:t>
            </a:r>
            <a:endParaRPr lang="en-US" altLang="zh-CN" sz="2400" dirty="0"/>
          </a:p>
          <a:p>
            <a:pPr eaLnBrk="0" hangingPunct="0">
              <a:lnSpc>
                <a:spcPts val="3100"/>
              </a:lnSpc>
              <a:spcAft>
                <a:spcPts val="1200"/>
              </a:spcAft>
              <a:buClr>
                <a:schemeClr val="accent1"/>
              </a:buClr>
              <a:buFont typeface="Wingdings" pitchFamily="2" charset="2"/>
              <a:buChar char="u"/>
            </a:pPr>
            <a:r>
              <a:rPr lang="zh-CN" altLang="zh-CN" sz="2400" dirty="0"/>
              <a:t>法律管理是根据相关的国家法律、法规对信息系统主体及其与外界关联行为的规范和约束。</a:t>
            </a:r>
            <a:endParaRPr lang="en-US" altLang="zh-CN" sz="2400" dirty="0"/>
          </a:p>
          <a:p>
            <a:pPr eaLnBrk="0" hangingPunct="0">
              <a:lnSpc>
                <a:spcPts val="3100"/>
              </a:lnSpc>
              <a:spcAft>
                <a:spcPts val="1200"/>
              </a:spcAft>
              <a:buClr>
                <a:schemeClr val="accent1"/>
              </a:buClr>
              <a:buFont typeface="Wingdings" pitchFamily="2" charset="2"/>
              <a:buChar char="u"/>
            </a:pPr>
            <a:r>
              <a:rPr lang="zh-CN" altLang="zh-CN" sz="2400" dirty="0"/>
              <a:t>相关系列政策推出。</a:t>
            </a:r>
            <a:endParaRPr lang="en-US" altLang="zh-CN" sz="2400" dirty="0"/>
          </a:p>
          <a:p>
            <a:pPr eaLnBrk="0" hangingPunct="0">
              <a:lnSpc>
                <a:spcPts val="3100"/>
              </a:lnSpc>
              <a:spcAft>
                <a:spcPts val="1200"/>
              </a:spcAft>
              <a:buClr>
                <a:schemeClr val="accent1"/>
              </a:buClr>
              <a:buFont typeface="Wingdings" pitchFamily="2" charset="2"/>
              <a:buChar char="u"/>
            </a:pPr>
            <a:r>
              <a:rPr lang="zh-CN" altLang="zh-CN" sz="2400" dirty="0"/>
              <a:t>信息安全标准化工作得到重视，但标准体系尚待发展与完善信息安全标准体系主要由基础标准、技术标准和管理标准等分体系组成。 </a:t>
            </a:r>
            <a:endParaRPr lang="en-US" altLang="zh-CN" sz="2400" dirty="0"/>
          </a:p>
          <a:p>
            <a:pPr eaLnBrk="0" hangingPunct="0">
              <a:lnSpc>
                <a:spcPts val="3100"/>
              </a:lnSpc>
              <a:spcAft>
                <a:spcPts val="1200"/>
              </a:spcAft>
              <a:buClr>
                <a:schemeClr val="accent1"/>
              </a:buClr>
              <a:buFont typeface="Wingdings" pitchFamily="2" charset="2"/>
              <a:buChar char="u"/>
            </a:pPr>
            <a:r>
              <a:rPr lang="zh-CN" altLang="zh-CN" sz="2400" dirty="0"/>
              <a:t>培训管理是确保信息系统安全的前提。</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5"/>
          <p:cNvSpPr txBox="1">
            <a:spLocks noChangeArrowheads="1"/>
          </p:cNvSpPr>
          <p:nvPr/>
        </p:nvSpPr>
        <p:spPr bwMode="auto">
          <a:xfrm>
            <a:off x="606425" y="109538"/>
            <a:ext cx="812800"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5</a:t>
            </a:r>
          </a:p>
        </p:txBody>
      </p:sp>
      <p:sp>
        <p:nvSpPr>
          <p:cNvPr id="38915" name="Text Box 4"/>
          <p:cNvSpPr txBox="1">
            <a:spLocks noChangeArrowheads="1"/>
          </p:cNvSpPr>
          <p:nvPr/>
        </p:nvSpPr>
        <p:spPr bwMode="auto">
          <a:xfrm>
            <a:off x="1319213" y="109538"/>
            <a:ext cx="7602537"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3600" dirty="0">
                <a:latin typeface="Trebuchet MS" pitchFamily="34" charset="0"/>
              </a:rPr>
              <a:t>新技术发展给信息安全带来的挑战</a:t>
            </a:r>
          </a:p>
        </p:txBody>
      </p:sp>
      <p:sp>
        <p:nvSpPr>
          <p:cNvPr id="38916" name="Text Box 4"/>
          <p:cNvSpPr txBox="1">
            <a:spLocks noChangeArrowheads="1"/>
          </p:cNvSpPr>
          <p:nvPr/>
        </p:nvSpPr>
        <p:spPr bwMode="auto">
          <a:xfrm>
            <a:off x="839788" y="1460833"/>
            <a:ext cx="7573962"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571500" indent="-5715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000"/>
              </a:lnSpc>
              <a:spcAft>
                <a:spcPts val="1300"/>
              </a:spcAft>
              <a:buClr>
                <a:schemeClr val="accent1"/>
              </a:buClr>
              <a:buFont typeface="Wingdings" pitchFamily="2" charset="2"/>
              <a:buChar char="Ø"/>
            </a:pPr>
            <a:r>
              <a:rPr lang="zh-CN" altLang="zh-CN" sz="2800" dirty="0"/>
              <a:t>新型通信网络</a:t>
            </a:r>
          </a:p>
          <a:p>
            <a:pPr eaLnBrk="0" hangingPunct="0">
              <a:lnSpc>
                <a:spcPts val="3000"/>
              </a:lnSpc>
              <a:spcAft>
                <a:spcPts val="1300"/>
              </a:spcAft>
              <a:buClr>
                <a:schemeClr val="accent1"/>
              </a:buClr>
              <a:buFont typeface="Wingdings" pitchFamily="2" charset="2"/>
              <a:buChar char="Ø"/>
            </a:pPr>
            <a:r>
              <a:rPr lang="zh-CN" altLang="zh-CN" sz="2800" dirty="0"/>
              <a:t>云计算</a:t>
            </a:r>
          </a:p>
          <a:p>
            <a:pPr eaLnBrk="0" hangingPunct="0">
              <a:lnSpc>
                <a:spcPts val="3000"/>
              </a:lnSpc>
              <a:spcAft>
                <a:spcPts val="1300"/>
              </a:spcAft>
              <a:buClr>
                <a:schemeClr val="accent1"/>
              </a:buClr>
              <a:buFont typeface="Wingdings" pitchFamily="2" charset="2"/>
              <a:buChar char="Ø"/>
            </a:pPr>
            <a:r>
              <a:rPr lang="zh-CN" altLang="en-US" sz="2800" dirty="0"/>
              <a:t>大数据</a:t>
            </a:r>
          </a:p>
          <a:p>
            <a:pPr eaLnBrk="0" hangingPunct="0">
              <a:lnSpc>
                <a:spcPts val="3000"/>
              </a:lnSpc>
              <a:spcAft>
                <a:spcPts val="1300"/>
              </a:spcAft>
              <a:buClr>
                <a:schemeClr val="accent1"/>
              </a:buClr>
              <a:buFont typeface="Wingdings" pitchFamily="2" charset="2"/>
              <a:buChar char="Ø"/>
            </a:pPr>
            <a:r>
              <a:rPr lang="zh-CN" altLang="zh-CN" sz="2800" dirty="0"/>
              <a:t>物联网与可穿戴设备</a:t>
            </a:r>
          </a:p>
          <a:p>
            <a:pPr eaLnBrk="0" hangingPunct="0">
              <a:lnSpc>
                <a:spcPts val="3000"/>
              </a:lnSpc>
              <a:spcAft>
                <a:spcPts val="1300"/>
              </a:spcAft>
              <a:buClr>
                <a:schemeClr val="accent1"/>
              </a:buClr>
              <a:buFont typeface="Wingdings" pitchFamily="2" charset="2"/>
              <a:buChar char="Ø"/>
            </a:pPr>
            <a:r>
              <a:rPr lang="zh-CN" altLang="zh-CN" sz="2800" dirty="0"/>
              <a:t>量子网攻</a:t>
            </a: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710499" y="123065"/>
            <a:ext cx="927100"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dirty="0">
                <a:latin typeface="Trebuchet MS" pitchFamily="34" charset="0"/>
                <a:ea typeface="宋体" pitchFamily="2" charset="-122"/>
              </a:rPr>
              <a:t>6</a:t>
            </a:r>
          </a:p>
        </p:txBody>
      </p:sp>
      <p:sp>
        <p:nvSpPr>
          <p:cNvPr id="39939" name="Text Box 4"/>
          <p:cNvSpPr txBox="1">
            <a:spLocks noChangeArrowheads="1"/>
          </p:cNvSpPr>
          <p:nvPr/>
        </p:nvSpPr>
        <p:spPr bwMode="auto">
          <a:xfrm>
            <a:off x="1546225" y="270798"/>
            <a:ext cx="70199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lnSpc>
                <a:spcPts val="3600"/>
              </a:lnSpc>
              <a:spcAft>
                <a:spcPts val="1800"/>
              </a:spcAft>
            </a:pPr>
            <a:r>
              <a:rPr lang="zh-CN" altLang="en-US" sz="4400" dirty="0">
                <a:latin typeface="Trebuchet MS" pitchFamily="34" charset="0"/>
              </a:rPr>
              <a:t>小结</a:t>
            </a:r>
            <a:endParaRPr lang="zh-CN" altLang="zh-CN" sz="4400" dirty="0">
              <a:latin typeface="Trebuchet MS" pitchFamily="34" charset="0"/>
            </a:endParaRPr>
          </a:p>
        </p:txBody>
      </p:sp>
      <p:sp>
        <p:nvSpPr>
          <p:cNvPr id="39940" name="Text Box 4"/>
          <p:cNvSpPr txBox="1">
            <a:spLocks noChangeArrowheads="1"/>
          </p:cNvSpPr>
          <p:nvPr/>
        </p:nvSpPr>
        <p:spPr bwMode="auto">
          <a:xfrm>
            <a:off x="506413" y="2159000"/>
            <a:ext cx="8059737"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571500" indent="-571500">
              <a:defRPr sz="1600">
                <a:solidFill>
                  <a:schemeClr val="tx1"/>
                </a:solidFill>
                <a:latin typeface="Trebuchet MS" pitchFamily="34" charset="0"/>
                <a:ea typeface="黑体" pitchFamily="49" charset="-122"/>
              </a:defRPr>
            </a:lvl1pPr>
            <a:lvl2pPr>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a:defRPr sz="1600">
                <a:solidFill>
                  <a:schemeClr val="tx1"/>
                </a:solidFill>
                <a:latin typeface="Trebuchet MS" pitchFamily="34" charset="0"/>
                <a:ea typeface="黑体" pitchFamily="49" charset="-122"/>
              </a:defRPr>
            </a:lvl4pPr>
            <a:lvl5pPr>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defRPr sz="1600">
                <a:solidFill>
                  <a:schemeClr val="tx1"/>
                </a:solidFill>
                <a:latin typeface="Trebuchet MS" pitchFamily="34" charset="0"/>
                <a:ea typeface="黑体" pitchFamily="49" charset="-122"/>
              </a:defRPr>
            </a:lvl9pPr>
          </a:lstStyle>
          <a:p>
            <a:pPr eaLnBrk="0" hangingPunct="0">
              <a:lnSpc>
                <a:spcPts val="3300"/>
              </a:lnSpc>
              <a:spcAft>
                <a:spcPts val="1800"/>
              </a:spcAft>
              <a:buClr>
                <a:schemeClr val="accent1"/>
              </a:buClr>
              <a:buFont typeface="Wingdings" pitchFamily="2" charset="2"/>
              <a:buChar char="Ø"/>
            </a:pPr>
            <a:r>
              <a:rPr lang="zh-CN" altLang="zh-CN" sz="2400" dirty="0"/>
              <a:t>机密性、完整性、可用性、不可抵赖性、访问控制是信息安全的主要目标和服务</a:t>
            </a:r>
            <a:r>
              <a:rPr lang="zh-CN" altLang="en-US" sz="2400" dirty="0"/>
              <a:t>。</a:t>
            </a:r>
            <a:endParaRPr lang="en-US" altLang="zh-CN" sz="2400" dirty="0"/>
          </a:p>
          <a:p>
            <a:pPr eaLnBrk="0" hangingPunct="0">
              <a:lnSpc>
                <a:spcPts val="3300"/>
              </a:lnSpc>
              <a:spcAft>
                <a:spcPts val="1800"/>
              </a:spcAft>
              <a:buClr>
                <a:schemeClr val="accent1"/>
              </a:buClr>
              <a:buFont typeface="Wingdings" pitchFamily="2" charset="2"/>
              <a:buChar char="Ø"/>
            </a:pPr>
            <a:r>
              <a:rPr lang="zh-CN" altLang="zh-CN" sz="2400" dirty="0"/>
              <a:t>信息安全体系结构包括三个方面：技术体系、组织和管理体系。</a:t>
            </a:r>
            <a:endParaRPr lang="en-US" altLang="zh-CN" sz="2400" dirty="0"/>
          </a:p>
          <a:p>
            <a:pPr eaLnBrk="0" hangingPunct="0">
              <a:lnSpc>
                <a:spcPts val="3300"/>
              </a:lnSpc>
              <a:spcAft>
                <a:spcPts val="1800"/>
              </a:spcAft>
              <a:buClr>
                <a:schemeClr val="accent1"/>
              </a:buClr>
              <a:buFont typeface="Wingdings" pitchFamily="2" charset="2"/>
              <a:buChar char="Ø"/>
            </a:pPr>
            <a:r>
              <a:rPr lang="en-US" altLang="zh-CN" sz="2400" dirty="0">
                <a:latin typeface="Times New Roman" pitchFamily="18" charset="0"/>
              </a:rPr>
              <a:t>OSI</a:t>
            </a:r>
            <a:r>
              <a:rPr lang="zh-CN" altLang="zh-CN" sz="2400" dirty="0"/>
              <a:t>的安全体系结构定义了网络环境下的五大类安全服务和八大类安全机制</a:t>
            </a:r>
            <a:r>
              <a:rPr lang="zh-CN" altLang="en-US" sz="2400" b="1" dirty="0"/>
              <a:t>。</a:t>
            </a:r>
            <a:endParaRPr lang="zh-CN" altLang="zh-CN" sz="2400" b="1" dirty="0"/>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4"/>
          <p:cNvSpPr>
            <a:spLocks noGrp="1" noChangeArrowheads="1"/>
          </p:cNvSpPr>
          <p:nvPr>
            <p:ph type="title" idx="4294967295"/>
          </p:nvPr>
        </p:nvSpPr>
        <p:spPr>
          <a:xfrm>
            <a:off x="740145" y="367857"/>
            <a:ext cx="8213725" cy="368300"/>
          </a:xfrm>
        </p:spPr>
        <p:txBody>
          <a:bodyPr/>
          <a:lstStyle/>
          <a:p>
            <a:r>
              <a:rPr lang="zh-CN" altLang="en-US" dirty="0"/>
              <a:t>思考题</a:t>
            </a:r>
            <a:endParaRPr lang="zh-CN" altLang="en-GB" dirty="0"/>
          </a:p>
        </p:txBody>
      </p:sp>
      <p:sp>
        <p:nvSpPr>
          <p:cNvPr id="40964" name="Rectangle 5"/>
          <p:cNvSpPr>
            <a:spLocks noGrp="1" noChangeArrowheads="1"/>
          </p:cNvSpPr>
          <p:nvPr>
            <p:ph type="body" idx="4294967295"/>
          </p:nvPr>
        </p:nvSpPr>
        <p:spPr>
          <a:xfrm>
            <a:off x="431800" y="2846388"/>
            <a:ext cx="8212138" cy="2668588"/>
          </a:xfrm>
        </p:spPr>
        <p:txBody>
          <a:bodyPr anchor="ctr"/>
          <a:lstStyle/>
          <a:p>
            <a:pPr>
              <a:buFont typeface="Futura Md BT" pitchFamily="34" charset="0"/>
              <a:buNone/>
              <a:tabLst>
                <a:tab pos="0" algn="l"/>
              </a:tabLst>
            </a:pPr>
            <a:r>
              <a:rPr lang="en-US" altLang="zh-CN" sz="2000" dirty="0">
                <a:solidFill>
                  <a:schemeClr val="tx1"/>
                </a:solidFill>
                <a:latin typeface="Times New Roman" pitchFamily="18" charset="0"/>
              </a:rPr>
              <a:t>4. </a:t>
            </a:r>
            <a:r>
              <a:rPr lang="zh-CN" altLang="en-US" sz="2000" dirty="0">
                <a:solidFill>
                  <a:schemeClr val="tx1"/>
                </a:solidFill>
                <a:latin typeface="Times New Roman" pitchFamily="18" charset="0"/>
              </a:rPr>
              <a:t>安全策略与安全机制的关系是什么？</a:t>
            </a:r>
          </a:p>
          <a:p>
            <a:pPr>
              <a:buFont typeface="Futura Md BT" pitchFamily="34" charset="0"/>
              <a:buNone/>
              <a:tabLst>
                <a:tab pos="0" algn="l"/>
              </a:tabLst>
            </a:pPr>
            <a:r>
              <a:rPr lang="en-US" altLang="zh-CN" sz="2000" dirty="0">
                <a:solidFill>
                  <a:schemeClr val="tx1"/>
                </a:solidFill>
                <a:latin typeface="Times New Roman" pitchFamily="18" charset="0"/>
              </a:rPr>
              <a:t>5. </a:t>
            </a:r>
            <a:r>
              <a:rPr lang="zh-CN" altLang="en-US" sz="2000" dirty="0">
                <a:solidFill>
                  <a:schemeClr val="tx1"/>
                </a:solidFill>
                <a:latin typeface="Times New Roman" pitchFamily="18" charset="0"/>
              </a:rPr>
              <a:t>常见的安全机制包括哪些？</a:t>
            </a:r>
          </a:p>
          <a:p>
            <a:pPr>
              <a:buFont typeface="Futura Md BT" pitchFamily="34" charset="0"/>
              <a:buNone/>
              <a:tabLst>
                <a:tab pos="0" algn="l"/>
              </a:tabLst>
            </a:pPr>
            <a:r>
              <a:rPr lang="en-US" altLang="zh-CN" sz="2000" dirty="0">
                <a:solidFill>
                  <a:schemeClr val="tx1"/>
                </a:solidFill>
                <a:latin typeface="Times New Roman" pitchFamily="18" charset="0"/>
              </a:rPr>
              <a:t>6. OSI</a:t>
            </a:r>
            <a:r>
              <a:rPr lang="zh-CN" altLang="en-US" sz="2000" dirty="0">
                <a:solidFill>
                  <a:schemeClr val="tx1"/>
                </a:solidFill>
                <a:latin typeface="Times New Roman" pitchFamily="18" charset="0"/>
              </a:rPr>
              <a:t>的安全体系结构包括哪几类安全服务，哪几种安全机制？它们的关系怎样？</a:t>
            </a:r>
          </a:p>
          <a:p>
            <a:pPr>
              <a:buFont typeface="Futura Md BT" pitchFamily="34" charset="0"/>
              <a:buNone/>
              <a:tabLst>
                <a:tab pos="0" algn="l"/>
              </a:tabLst>
            </a:pPr>
            <a:r>
              <a:rPr lang="en-US" altLang="zh-CN" sz="2000" dirty="0">
                <a:solidFill>
                  <a:schemeClr val="tx1"/>
                </a:solidFill>
                <a:latin typeface="Times New Roman" pitchFamily="18" charset="0"/>
              </a:rPr>
              <a:t>7. </a:t>
            </a:r>
            <a:r>
              <a:rPr lang="zh-CN" altLang="en-US" sz="2000" dirty="0">
                <a:solidFill>
                  <a:schemeClr val="tx1"/>
                </a:solidFill>
                <a:latin typeface="Times New Roman" pitchFamily="18" charset="0"/>
              </a:rPr>
              <a:t>根据自己日常使用电脑和上网的经历，谈谈对信息安全含义的理解。</a:t>
            </a:r>
          </a:p>
          <a:p>
            <a:pPr>
              <a:buFont typeface="Futura Md BT" pitchFamily="34" charset="0"/>
              <a:buNone/>
              <a:tabLst>
                <a:tab pos="0" algn="l"/>
              </a:tabLst>
            </a:pPr>
            <a:r>
              <a:rPr lang="en-US" altLang="zh-CN" sz="2000" dirty="0">
                <a:solidFill>
                  <a:schemeClr val="tx1"/>
                </a:solidFill>
                <a:latin typeface="Times New Roman" pitchFamily="18" charset="0"/>
              </a:rPr>
              <a:t>8. </a:t>
            </a:r>
            <a:r>
              <a:rPr lang="zh-CN" altLang="en-US" sz="2000" dirty="0">
                <a:solidFill>
                  <a:schemeClr val="tx1"/>
                </a:solidFill>
                <a:latin typeface="Times New Roman" pitchFamily="18" charset="0"/>
              </a:rPr>
              <a:t>新技术的发展给信息安全带来了哪些挑战？</a:t>
            </a:r>
          </a:p>
        </p:txBody>
      </p:sp>
      <p:sp>
        <p:nvSpPr>
          <p:cNvPr id="40965" name="Rectangle 6"/>
          <p:cNvSpPr>
            <a:spLocks noChangeArrowheads="1"/>
          </p:cNvSpPr>
          <p:nvPr/>
        </p:nvSpPr>
        <p:spPr bwMode="auto">
          <a:xfrm>
            <a:off x="431800" y="1438275"/>
            <a:ext cx="8374063"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nSpc>
                <a:spcPts val="2400"/>
              </a:lnSpc>
              <a:spcAft>
                <a:spcPts val="1200"/>
              </a:spcAft>
              <a:buClr>
                <a:schemeClr val="accent1"/>
              </a:buClr>
              <a:buFont typeface="Futura Md BT" pitchFamily="34" charset="0"/>
              <a:buNone/>
            </a:pPr>
            <a:r>
              <a:rPr lang="en-US" altLang="zh-CN" sz="2000" dirty="0">
                <a:latin typeface="Times New Roman" pitchFamily="18" charset="0"/>
              </a:rPr>
              <a:t>1. </a:t>
            </a:r>
            <a:r>
              <a:rPr lang="zh-CN" altLang="en-US" sz="2000" dirty="0">
                <a:latin typeface="Times New Roman" pitchFamily="18" charset="0"/>
              </a:rPr>
              <a:t>信息安全经历了哪几个发展阶段，每个阶段中的标志性事件是什么？</a:t>
            </a:r>
          </a:p>
          <a:p>
            <a:pPr>
              <a:lnSpc>
                <a:spcPts val="2400"/>
              </a:lnSpc>
              <a:spcAft>
                <a:spcPts val="1200"/>
              </a:spcAft>
              <a:buClr>
                <a:schemeClr val="accent1"/>
              </a:buClr>
              <a:buFont typeface="Futura Md BT" pitchFamily="34" charset="0"/>
              <a:buNone/>
            </a:pPr>
            <a:r>
              <a:rPr lang="en-US" altLang="zh-CN" sz="2000" dirty="0">
                <a:latin typeface="Times New Roman" pitchFamily="18" charset="0"/>
              </a:rPr>
              <a:t>2. </a:t>
            </a:r>
            <a:r>
              <a:rPr lang="zh-CN" altLang="en-US" sz="2000" dirty="0">
                <a:latin typeface="Times New Roman" pitchFamily="18" charset="0"/>
              </a:rPr>
              <a:t>信息安全的含义是什么？</a:t>
            </a:r>
          </a:p>
          <a:p>
            <a:pPr>
              <a:lnSpc>
                <a:spcPts val="2400"/>
              </a:lnSpc>
              <a:spcAft>
                <a:spcPts val="1200"/>
              </a:spcAft>
              <a:buClr>
                <a:schemeClr val="accent1"/>
              </a:buClr>
              <a:buFont typeface="Futura Md BT" pitchFamily="34" charset="0"/>
              <a:buNone/>
            </a:pPr>
            <a:r>
              <a:rPr lang="en-US" altLang="zh-CN" sz="2000" dirty="0">
                <a:latin typeface="Times New Roman" pitchFamily="18" charset="0"/>
              </a:rPr>
              <a:t>3. </a:t>
            </a:r>
            <a:r>
              <a:rPr lang="zh-CN" altLang="en-US" sz="2000" dirty="0">
                <a:latin typeface="Times New Roman" pitchFamily="18" charset="0"/>
              </a:rPr>
              <a:t>信息安全的安全目标包括哪几个？分别举例说明。</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 name="Rectangle 4"/>
          <p:cNvSpPr>
            <a:spLocks noGrp="1" noChangeArrowheads="1"/>
          </p:cNvSpPr>
          <p:nvPr>
            <p:ph type="ctrTitle"/>
          </p:nvPr>
        </p:nvSpPr>
        <p:spPr>
          <a:xfrm>
            <a:off x="795855" y="-63795"/>
            <a:ext cx="8255000" cy="760412"/>
          </a:xfrm>
        </p:spPr>
        <p:txBody>
          <a:bodyPr anchor="b"/>
          <a:lstStyle/>
          <a:p>
            <a:pPr>
              <a:lnSpc>
                <a:spcPts val="2600"/>
              </a:lnSpc>
              <a:spcAft>
                <a:spcPct val="0"/>
              </a:spcAft>
            </a:pPr>
            <a:r>
              <a:rPr lang="zh-CN" altLang="en-GB" sz="4000" dirty="0">
                <a:solidFill>
                  <a:srgbClr val="323232"/>
                </a:solidFill>
              </a:rPr>
              <a:t>参考书目</a:t>
            </a:r>
          </a:p>
        </p:txBody>
      </p:sp>
      <p:sp>
        <p:nvSpPr>
          <p:cNvPr id="6146" name="Rectangle 5"/>
          <p:cNvSpPr txBox="1">
            <a:spLocks noChangeArrowheads="1"/>
          </p:cNvSpPr>
          <p:nvPr/>
        </p:nvSpPr>
        <p:spPr bwMode="auto">
          <a:xfrm>
            <a:off x="250824" y="1082676"/>
            <a:ext cx="8315325"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3946525" algn="l"/>
              </a:tabLst>
              <a:defRPr sz="1600">
                <a:solidFill>
                  <a:schemeClr val="tx1"/>
                </a:solidFill>
                <a:latin typeface="Trebuchet MS" pitchFamily="34" charset="0"/>
                <a:ea typeface="黑体" pitchFamily="49" charset="-122"/>
              </a:defRPr>
            </a:lvl1pPr>
            <a:lvl2pPr marL="742950" indent="-285750">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r>
              <a:rPr lang="zh-CN" altLang="en-US" sz="2800" b="1" u="sng" dirty="0">
                <a:latin typeface="Times New Roman" pitchFamily="18" charset="0"/>
                <a:sym typeface="Arial" pitchFamily="34" charset="0"/>
              </a:rPr>
              <a:t>1. </a:t>
            </a:r>
            <a:r>
              <a:rPr lang="en-US" altLang="zh-CN" sz="2800" b="1" u="sng" dirty="0">
                <a:latin typeface="Times New Roman" pitchFamily="18" charset="0"/>
                <a:sym typeface="Arial" pitchFamily="34" charset="0"/>
              </a:rPr>
              <a:t>William Stallings  </a:t>
            </a:r>
            <a:r>
              <a:rPr lang="zh-CN" altLang="en-US" sz="2800" b="1" u="sng" dirty="0">
                <a:latin typeface="Times New Roman" pitchFamily="18" charset="0"/>
                <a:sym typeface="Arial" pitchFamily="34" charset="0"/>
              </a:rPr>
              <a:t>著，计算机安全</a:t>
            </a:r>
            <a:endParaRPr lang="zh-CN" altLang="en-US" sz="2800" b="1" u="sng" dirty="0">
              <a:sym typeface="Arial" pitchFamily="34" charset="0"/>
            </a:endParaRPr>
          </a:p>
          <a:p>
            <a:pPr lvl="1" eaLnBrk="0" hangingPunct="0"/>
            <a:r>
              <a:rPr lang="en-US" altLang="zh-CN" sz="2800" b="1" dirty="0"/>
              <a:t>    </a:t>
            </a:r>
            <a:r>
              <a:rPr lang="zh-CN" altLang="en-US" sz="2800" b="1" dirty="0"/>
              <a:t>原理与实践（第二版）</a:t>
            </a:r>
          </a:p>
          <a:p>
            <a:pPr lvl="1" eaLnBrk="0" hangingPunct="0"/>
            <a:r>
              <a:rPr lang="zh-CN" altLang="en-US" sz="2800" b="1" dirty="0"/>
              <a:t>		电子工业出版社 </a:t>
            </a:r>
            <a:r>
              <a:rPr lang="zh-CN" altLang="en-US" sz="2800" b="1" dirty="0">
                <a:latin typeface="Times New Roman" pitchFamily="18" charset="0"/>
              </a:rPr>
              <a:t>20</a:t>
            </a:r>
            <a:r>
              <a:rPr lang="en-US" altLang="zh-CN" sz="2800" b="1" dirty="0">
                <a:latin typeface="Times New Roman" pitchFamily="18" charset="0"/>
              </a:rPr>
              <a:t>15.10</a:t>
            </a:r>
          </a:p>
          <a:p>
            <a:pPr lvl="1" eaLnBrk="0" hangingPunct="0"/>
            <a:endParaRPr lang="zh-CN" altLang="en-US" sz="2800" b="1" dirty="0"/>
          </a:p>
          <a:p>
            <a:pPr eaLnBrk="0" hangingPunct="0"/>
            <a:r>
              <a:rPr lang="zh-CN" altLang="en-US" sz="2800" b="1" u="sng" dirty="0">
                <a:latin typeface="Times New Roman" pitchFamily="18" charset="0"/>
                <a:sym typeface="Arial" pitchFamily="34" charset="0"/>
              </a:rPr>
              <a:t>2. M</a:t>
            </a:r>
            <a:r>
              <a:rPr lang="zh-CN" altLang="en-US" sz="2800" b="1" u="sng" dirty="0">
                <a:latin typeface="Times New Roman" pitchFamily="18" charset="0"/>
              </a:rPr>
              <a:t>att Bishop</a:t>
            </a:r>
            <a:r>
              <a:rPr lang="zh-CN" altLang="en-US" sz="2800" b="1" u="sng" dirty="0"/>
              <a:t>（王立斌 黄征等译） </a:t>
            </a:r>
          </a:p>
          <a:p>
            <a:pPr lvl="1" eaLnBrk="0" hangingPunct="0"/>
            <a:r>
              <a:rPr lang="en-US" altLang="zh-CN" sz="2800" b="1" dirty="0"/>
              <a:t>      </a:t>
            </a:r>
            <a:r>
              <a:rPr lang="zh-CN" altLang="en-US" sz="2800" b="1" dirty="0"/>
              <a:t>计算机安全学－安全的艺术与科学</a:t>
            </a:r>
          </a:p>
          <a:p>
            <a:pPr lvl="1" eaLnBrk="0" hangingPunct="0"/>
            <a:r>
              <a:rPr lang="zh-CN" altLang="en-US" sz="2800" b="1" dirty="0"/>
              <a:t>		电子工业出版社 </a:t>
            </a:r>
            <a:r>
              <a:rPr lang="zh-CN" altLang="en-US" sz="2800" b="1" dirty="0">
                <a:latin typeface="Times New Roman" pitchFamily="18" charset="0"/>
              </a:rPr>
              <a:t>2005</a:t>
            </a:r>
          </a:p>
          <a:p>
            <a:pPr eaLnBrk="0" hangingPunct="0">
              <a:lnSpc>
                <a:spcPts val="2200"/>
              </a:lnSpc>
              <a:spcAft>
                <a:spcPts val="1800"/>
              </a:spcAft>
              <a:buFont typeface="Futura Md BT" pitchFamily="34" charset="0"/>
              <a:buNone/>
            </a:pPr>
            <a:endParaRPr lang="en-US" altLang="zh-CN" sz="2800" dirty="0">
              <a:solidFill>
                <a:schemeClr val="bg1"/>
              </a:solidFill>
              <a:latin typeface="黑体" pitchFamily="49" charset="-122"/>
            </a:endParaRPr>
          </a:p>
        </p:txBody>
      </p:sp>
    </p:spTree>
    <p:extLst>
      <p:ext uri="{BB962C8B-B14F-4D97-AF65-F5344CB8AC3E}">
        <p14:creationId xmlns:p14="http://schemas.microsoft.com/office/powerpoint/2010/main" val="2256341684"/>
      </p:ext>
    </p:extLst>
  </p:cSld>
  <p:clrMapOvr>
    <a:masterClrMapping/>
  </p:clrMapOvr>
  <p:transition>
    <p:wipe dir="u"/>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灯片编号占位符 1"/>
          <p:cNvSpPr>
            <a:spLocks noGrp="1" noChangeArrowheads="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fld id="{87F9F60D-954D-4D1A-B9AA-A327AC772659}" type="slidenum">
              <a:rPr lang="en-US" altLang="zh-CN" sz="700">
                <a:latin typeface="Trebuchet MS" pitchFamily="34" charset="0"/>
                <a:ea typeface="宋体" pitchFamily="2" charset="-122"/>
              </a:rPr>
              <a:pPr/>
              <a:t>50</a:t>
            </a:fld>
            <a:r>
              <a:rPr lang="en-GB" altLang="zh-CN" sz="700">
                <a:latin typeface="Trebuchet MS" pitchFamily="34" charset="0"/>
                <a:ea typeface="宋体" pitchFamily="2" charset="-122"/>
              </a:rPr>
              <a:t> | Presentation Title | Month 2011</a:t>
            </a:r>
            <a:endParaRPr lang="zh-CN" altLang="zh-CN" sz="700">
              <a:latin typeface="Trebuchet MS" pitchFamily="34" charset="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90000"/>
              </a:lnSpc>
              <a:spcBef>
                <a:spcPct val="50000"/>
              </a:spcBef>
            </a:pPr>
            <a:r>
              <a:rPr lang="en-GB" altLang="zh-CN" sz="4400" b="1">
                <a:solidFill>
                  <a:schemeClr val="bg1"/>
                </a:solidFill>
                <a:latin typeface="Trebuchet MS" pitchFamily="34" charset="0"/>
                <a:ea typeface="宋体" pitchFamily="2" charset="-122"/>
              </a:rPr>
              <a:t>www.alcatel-lucent.com</a:t>
            </a:r>
          </a:p>
        </p:txBody>
      </p:sp>
      <p:sp>
        <p:nvSpPr>
          <p:cNvPr id="43011"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p:spPr>
        <p:txBody>
          <a:bodyPr lIns="0" tIns="0" rIns="0" bIns="0" anchor="ctr">
            <a:spAutoFit/>
          </a:bodyPr>
          <a:lstStyle/>
          <a:p>
            <a:pPr algn="ctr" eaLnBrk="0" hangingPunct="0"/>
            <a:endParaRPr lang="zh-CN" altLang="en-US">
              <a:latin typeface="Trebuchet MS" pitchFamily="34" charset="0"/>
            </a:endParaRPr>
          </a:p>
        </p:txBody>
      </p:sp>
      <p:sp>
        <p:nvSpPr>
          <p:cNvPr id="43012" name="Rectangle 6"/>
          <p:cNvSpPr>
            <a:spLocks noChangeArrowheads="1"/>
          </p:cNvSpPr>
          <p:nvPr/>
        </p:nvSpPr>
        <p:spPr bwMode="auto">
          <a:xfrm>
            <a:off x="1076325" y="2220913"/>
            <a:ext cx="7010400" cy="1266825"/>
          </a:xfrm>
          <a:prstGeom prst="rect">
            <a:avLst/>
          </a:prstGeom>
          <a:solidFill>
            <a:schemeClr val="bg1"/>
          </a:solidFill>
          <a:ln>
            <a:noFill/>
          </a:ln>
        </p:spPr>
        <p:txBody>
          <a:bodyPr wrap="none" lIns="0" tIns="0" rIns="0" bIns="0" anchor="ctr"/>
          <a:lstStyle/>
          <a:p>
            <a:pPr algn="ctr" eaLnBrk="0" hangingPunct="0">
              <a:lnSpc>
                <a:spcPct val="90000"/>
              </a:lnSpc>
              <a:spcAft>
                <a:spcPts val="1200"/>
              </a:spcAft>
              <a:buFont typeface="Times New Roman" pitchFamily="18" charset="0"/>
              <a:buNone/>
            </a:pPr>
            <a:r>
              <a:rPr lang="zh-CN" altLang="en-US" sz="8000" dirty="0">
                <a:latin typeface="Trebuchet MS" pitchFamily="34" charset="0"/>
              </a:rPr>
              <a:t>谢谢！</a:t>
            </a:r>
            <a:endParaRPr lang="fr-FR" sz="8000" dirty="0">
              <a:latin typeface="Trebuchet MS"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930275" y="125080"/>
            <a:ext cx="8213725" cy="635000"/>
          </a:xfrm>
        </p:spPr>
        <p:txBody>
          <a:bodyPr anchor="b"/>
          <a:lstStyle/>
          <a:p>
            <a:pPr>
              <a:lnSpc>
                <a:spcPts val="2600"/>
              </a:lnSpc>
              <a:spcAft>
                <a:spcPct val="0"/>
              </a:spcAft>
            </a:pPr>
            <a:r>
              <a:rPr lang="zh-CN" altLang="en-US" sz="4000" dirty="0">
                <a:solidFill>
                  <a:srgbClr val="323232"/>
                </a:solidFill>
              </a:rPr>
              <a:t>本课程对学生的要求</a:t>
            </a:r>
          </a:p>
        </p:txBody>
      </p:sp>
      <p:sp>
        <p:nvSpPr>
          <p:cNvPr id="7170" name="Rectangle 3"/>
          <p:cNvSpPr>
            <a:spLocks noGrp="1" noChangeArrowheads="1"/>
          </p:cNvSpPr>
          <p:nvPr>
            <p:ph type="body" idx="4294967295"/>
          </p:nvPr>
        </p:nvSpPr>
        <p:spPr>
          <a:xfrm>
            <a:off x="260646" y="1503954"/>
            <a:ext cx="8497888" cy="3871912"/>
          </a:xfrm>
        </p:spPr>
        <p:txBody>
          <a:bodyPr/>
          <a:lstStyle/>
          <a:p>
            <a:pPr>
              <a:lnSpc>
                <a:spcPts val="3400"/>
              </a:lnSpc>
              <a:spcBef>
                <a:spcPct val="15000"/>
              </a:spcBef>
              <a:spcAft>
                <a:spcPct val="0"/>
              </a:spcAft>
            </a:pPr>
            <a:r>
              <a:rPr lang="en-US" altLang="zh-CN" sz="2800" dirty="0">
                <a:solidFill>
                  <a:schemeClr val="tx1"/>
                </a:solidFill>
                <a:latin typeface="Times New Roman" pitchFamily="18" charset="0"/>
              </a:rPr>
              <a:t>1. </a:t>
            </a:r>
            <a:r>
              <a:rPr lang="zh-CN" altLang="en-US" sz="2800" dirty="0">
                <a:solidFill>
                  <a:schemeClr val="tx1"/>
                </a:solidFill>
                <a:latin typeface="Times New Roman" pitchFamily="18" charset="0"/>
              </a:rPr>
              <a:t>本课程目的：了解和掌握网络与信息安全的理论基础，基本原理和基本技术。</a:t>
            </a:r>
            <a:endParaRPr lang="en-US" altLang="zh-CN" sz="2800" dirty="0">
              <a:solidFill>
                <a:schemeClr val="tx1"/>
              </a:solidFill>
              <a:latin typeface="Times New Roman" pitchFamily="18" charset="0"/>
            </a:endParaRPr>
          </a:p>
          <a:p>
            <a:pPr>
              <a:lnSpc>
                <a:spcPts val="3400"/>
              </a:lnSpc>
              <a:spcBef>
                <a:spcPct val="15000"/>
              </a:spcBef>
              <a:spcAft>
                <a:spcPct val="0"/>
              </a:spcAft>
            </a:pPr>
            <a:r>
              <a:rPr lang="en-US" altLang="zh-CN" sz="2800" dirty="0">
                <a:solidFill>
                  <a:schemeClr val="tx1"/>
                </a:solidFill>
                <a:latin typeface="Times New Roman" pitchFamily="18" charset="0"/>
              </a:rPr>
              <a:t>2.</a:t>
            </a:r>
            <a:r>
              <a:rPr lang="zh-CN" altLang="en-US" sz="2800" dirty="0">
                <a:solidFill>
                  <a:schemeClr val="tx1"/>
                </a:solidFill>
                <a:latin typeface="Times New Roman" pitchFamily="18" charset="0"/>
              </a:rPr>
              <a:t>针对不同专业学生，由于基础不同，要求不同。</a:t>
            </a:r>
            <a:endParaRPr lang="en-US" altLang="zh-CN" sz="2800" dirty="0">
              <a:solidFill>
                <a:schemeClr val="tx1"/>
              </a:solidFill>
              <a:latin typeface="Times New Roman" pitchFamily="18" charset="0"/>
            </a:endParaRPr>
          </a:p>
          <a:p>
            <a:pPr>
              <a:lnSpc>
                <a:spcPts val="3400"/>
              </a:lnSpc>
              <a:spcBef>
                <a:spcPct val="15000"/>
              </a:spcBef>
              <a:spcAft>
                <a:spcPct val="0"/>
              </a:spcAft>
            </a:pP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信息安全专业学生侧重基本体系，非专业学生侧重实践。</a:t>
            </a:r>
          </a:p>
          <a:p>
            <a:pPr>
              <a:lnSpc>
                <a:spcPts val="3400"/>
              </a:lnSpc>
              <a:spcBef>
                <a:spcPct val="15000"/>
              </a:spcBef>
              <a:spcAft>
                <a:spcPct val="0"/>
              </a:spcAft>
            </a:pPr>
            <a:r>
              <a:rPr lang="en-US" altLang="zh-CN" sz="2800" dirty="0">
                <a:solidFill>
                  <a:schemeClr val="tx1"/>
                </a:solidFill>
                <a:latin typeface="Times New Roman" pitchFamily="18" charset="0"/>
              </a:rPr>
              <a:t>3. </a:t>
            </a:r>
            <a:r>
              <a:rPr lang="zh-CN" altLang="en-US" sz="2800" dirty="0">
                <a:solidFill>
                  <a:schemeClr val="tx1"/>
                </a:solidFill>
                <a:latin typeface="Times New Roman" pitchFamily="18" charset="0"/>
              </a:rPr>
              <a:t>考核：平时成绩</a:t>
            </a:r>
            <a:r>
              <a:rPr lang="en-US" altLang="zh-CN" sz="2800" dirty="0">
                <a:solidFill>
                  <a:schemeClr val="tx1"/>
                </a:solidFill>
                <a:latin typeface="Times New Roman" pitchFamily="18" charset="0"/>
              </a:rPr>
              <a:t>(30%)</a:t>
            </a:r>
            <a:r>
              <a:rPr lang="zh-CN" altLang="en-US" sz="2800" dirty="0">
                <a:solidFill>
                  <a:schemeClr val="tx1"/>
                </a:solidFill>
                <a:latin typeface="Times New Roman" pitchFamily="18" charset="0"/>
              </a:rPr>
              <a:t>和开卷或闭卷笔试</a:t>
            </a:r>
            <a:r>
              <a:rPr lang="en-US" altLang="zh-CN" sz="2800" dirty="0">
                <a:solidFill>
                  <a:schemeClr val="tx1"/>
                </a:solidFill>
                <a:latin typeface="Times New Roman" pitchFamily="18" charset="0"/>
              </a:rPr>
              <a:t>(70%)</a:t>
            </a:r>
          </a:p>
          <a:p>
            <a:pPr>
              <a:lnSpc>
                <a:spcPts val="3400"/>
              </a:lnSpc>
              <a:spcBef>
                <a:spcPct val="15000"/>
              </a:spcBef>
              <a:spcAft>
                <a:spcPct val="0"/>
              </a:spcAft>
            </a:pPr>
            <a:r>
              <a:rPr lang="en-US" altLang="zh-CN" sz="2800" dirty="0">
                <a:solidFill>
                  <a:schemeClr val="tx1"/>
                </a:solidFill>
                <a:latin typeface="Times New Roman" pitchFamily="18" charset="0"/>
              </a:rPr>
              <a:t>4. </a:t>
            </a:r>
            <a:r>
              <a:rPr lang="zh-CN" altLang="en-US" sz="2800" dirty="0">
                <a:solidFill>
                  <a:schemeClr val="tx1"/>
                </a:solidFill>
                <a:latin typeface="Times New Roman" pitchFamily="18" charset="0"/>
              </a:rPr>
              <a:t>平时成绩：考勤</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作业</a:t>
            </a:r>
            <a:r>
              <a:rPr lang="en-US" altLang="zh-CN" sz="2800" dirty="0">
                <a:solidFill>
                  <a:schemeClr val="tx1"/>
                </a:solidFill>
                <a:latin typeface="Times New Roman" pitchFamily="18" charset="0"/>
              </a:rPr>
              <a:t>+</a:t>
            </a:r>
            <a:r>
              <a:rPr lang="zh-CN" altLang="en-US" sz="2800">
                <a:solidFill>
                  <a:schemeClr val="tx1"/>
                </a:solidFill>
                <a:latin typeface="Times New Roman" pitchFamily="18" charset="0"/>
              </a:rPr>
              <a:t>课堂表现</a:t>
            </a:r>
            <a:endParaRPr lang="zh-CN" altLang="en-US" sz="2800" dirty="0">
              <a:solidFill>
                <a:schemeClr val="tx1"/>
              </a:solidFill>
              <a:latin typeface="Times New Roman" pitchFamily="18" charset="0"/>
            </a:endParaRPr>
          </a:p>
          <a:p>
            <a:endParaRPr lang="zh-CN" altLang="en-US" sz="2400" dirty="0">
              <a:solidFill>
                <a:schemeClr val="tx1"/>
              </a:solidFill>
              <a:latin typeface="Times New Roman" pitchFamily="18" charset="0"/>
            </a:endParaRPr>
          </a:p>
        </p:txBody>
      </p:sp>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Rectangle 2"/>
          <p:cNvSpPr>
            <a:spLocks noGrp="1" noChangeArrowheads="1"/>
          </p:cNvSpPr>
          <p:nvPr>
            <p:ph type="ctrTitle"/>
          </p:nvPr>
        </p:nvSpPr>
        <p:spPr>
          <a:xfrm>
            <a:off x="802869" y="93183"/>
            <a:ext cx="8213725" cy="635000"/>
          </a:xfrm>
        </p:spPr>
        <p:txBody>
          <a:bodyPr anchor="b"/>
          <a:lstStyle/>
          <a:p>
            <a:pPr>
              <a:lnSpc>
                <a:spcPts val="2600"/>
              </a:lnSpc>
              <a:spcAft>
                <a:spcPct val="0"/>
              </a:spcAft>
            </a:pPr>
            <a:r>
              <a:rPr lang="zh-CN" altLang="en-US" sz="4000" dirty="0">
                <a:solidFill>
                  <a:srgbClr val="323232"/>
                </a:solidFill>
              </a:rPr>
              <a:t>学习方法</a:t>
            </a:r>
          </a:p>
        </p:txBody>
      </p:sp>
      <p:sp>
        <p:nvSpPr>
          <p:cNvPr id="8194" name="Rectangle 3"/>
          <p:cNvSpPr>
            <a:spLocks noGrp="1" noChangeArrowheads="1"/>
          </p:cNvSpPr>
          <p:nvPr>
            <p:ph type="body" idx="4294967295"/>
          </p:nvPr>
        </p:nvSpPr>
        <p:spPr>
          <a:xfrm>
            <a:off x="434975" y="1804988"/>
            <a:ext cx="8497888" cy="3871912"/>
          </a:xfrm>
        </p:spPr>
        <p:txBody>
          <a:bodyPr/>
          <a:lstStyle/>
          <a:p>
            <a:pPr>
              <a:lnSpc>
                <a:spcPts val="3400"/>
              </a:lnSpc>
              <a:spcBef>
                <a:spcPct val="15000"/>
              </a:spcBef>
              <a:spcAft>
                <a:spcPct val="0"/>
              </a:spcAft>
            </a:pPr>
            <a:r>
              <a:rPr lang="en-US" altLang="zh-CN" sz="2800" dirty="0">
                <a:solidFill>
                  <a:schemeClr val="tx1"/>
                </a:solidFill>
                <a:latin typeface="Times New Roman" pitchFamily="18" charset="0"/>
              </a:rPr>
              <a:t>1. </a:t>
            </a:r>
            <a:r>
              <a:rPr lang="zh-CN" altLang="en-US" sz="2800" dirty="0">
                <a:solidFill>
                  <a:schemeClr val="tx1"/>
                </a:solidFill>
                <a:latin typeface="Times New Roman" pitchFamily="18" charset="0"/>
              </a:rPr>
              <a:t>授课内容</a:t>
            </a:r>
            <a:r>
              <a:rPr lang="en-US" altLang="zh-CN" sz="2800" dirty="0">
                <a:solidFill>
                  <a:schemeClr val="tx1"/>
                </a:solidFill>
                <a:latin typeface="Times New Roman" pitchFamily="18" charset="0"/>
              </a:rPr>
              <a:t>1-8</a:t>
            </a:r>
            <a:r>
              <a:rPr lang="zh-CN" altLang="en-US" sz="2800" dirty="0">
                <a:solidFill>
                  <a:schemeClr val="tx1"/>
                </a:solidFill>
                <a:latin typeface="Times New Roman" pitchFamily="18" charset="0"/>
              </a:rPr>
              <a:t>章</a:t>
            </a:r>
            <a:r>
              <a:rPr lang="en-US" altLang="zh-CN" sz="2800" dirty="0">
                <a:solidFill>
                  <a:schemeClr val="tx1"/>
                </a:solidFill>
                <a:latin typeface="Times New Roman" pitchFamily="18" charset="0"/>
              </a:rPr>
              <a:t>+12</a:t>
            </a:r>
            <a:r>
              <a:rPr lang="zh-CN" altLang="en-US" sz="2800" dirty="0">
                <a:solidFill>
                  <a:schemeClr val="tx1"/>
                </a:solidFill>
                <a:latin typeface="Times New Roman" pitchFamily="18" charset="0"/>
              </a:rPr>
              <a:t>章</a:t>
            </a:r>
            <a:endParaRPr lang="en-US" altLang="zh-CN" sz="2800" dirty="0">
              <a:solidFill>
                <a:schemeClr val="tx1"/>
              </a:solidFill>
              <a:latin typeface="Times New Roman" pitchFamily="18" charset="0"/>
            </a:endParaRPr>
          </a:p>
          <a:p>
            <a:pPr>
              <a:lnSpc>
                <a:spcPts val="3400"/>
              </a:lnSpc>
              <a:spcBef>
                <a:spcPct val="15000"/>
              </a:spcBef>
              <a:spcAft>
                <a:spcPct val="0"/>
              </a:spcAft>
            </a:pPr>
            <a:r>
              <a:rPr lang="en-US" altLang="zh-CN" sz="2800" dirty="0">
                <a:solidFill>
                  <a:schemeClr val="tx1"/>
                </a:solidFill>
                <a:latin typeface="Times New Roman" pitchFamily="18" charset="0"/>
              </a:rPr>
              <a:t>2. </a:t>
            </a:r>
            <a:r>
              <a:rPr lang="zh-CN" altLang="en-US" sz="2800" dirty="0">
                <a:solidFill>
                  <a:schemeClr val="tx1"/>
                </a:solidFill>
                <a:latin typeface="Times New Roman" pitchFamily="18" charset="0"/>
              </a:rPr>
              <a:t>基本课堂讲授</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实验（四个）</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专题讲座的教学方式</a:t>
            </a:r>
          </a:p>
          <a:p>
            <a:pPr>
              <a:lnSpc>
                <a:spcPts val="3400"/>
              </a:lnSpc>
              <a:spcBef>
                <a:spcPct val="15000"/>
              </a:spcBef>
              <a:spcAft>
                <a:spcPct val="0"/>
              </a:spcAft>
            </a:pPr>
            <a:r>
              <a:rPr lang="en-US" altLang="zh-CN" sz="2800" dirty="0">
                <a:solidFill>
                  <a:schemeClr val="tx1"/>
                </a:solidFill>
                <a:latin typeface="Times New Roman" pitchFamily="18" charset="0"/>
              </a:rPr>
              <a:t>3. </a:t>
            </a:r>
            <a:r>
              <a:rPr lang="zh-CN" altLang="en-US" sz="2800" dirty="0">
                <a:solidFill>
                  <a:schemeClr val="tx1"/>
                </a:solidFill>
                <a:latin typeface="Times New Roman" pitchFamily="18" charset="0"/>
              </a:rPr>
              <a:t>课下阅读 （学科发展快，且内容较新，相关材料）</a:t>
            </a:r>
          </a:p>
          <a:p>
            <a:endParaRPr lang="zh-CN" altLang="en-US" sz="2400" dirty="0">
              <a:solidFill>
                <a:schemeClr val="tx1"/>
              </a:solidFill>
              <a:latin typeface="Times New Roman" pitchFamily="18" charset="0"/>
            </a:endParaRPr>
          </a:p>
        </p:txBody>
      </p:sp>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a:xfrm>
            <a:off x="701675" y="74428"/>
            <a:ext cx="8255000" cy="674687"/>
          </a:xfrm>
        </p:spPr>
        <p:txBody>
          <a:bodyPr anchor="b"/>
          <a:lstStyle/>
          <a:p>
            <a:pPr>
              <a:lnSpc>
                <a:spcPts val="2600"/>
              </a:lnSpc>
              <a:spcAft>
                <a:spcPct val="0"/>
              </a:spcAft>
            </a:pPr>
            <a:r>
              <a:rPr lang="zh-CN" altLang="en-US" sz="4400" dirty="0">
                <a:solidFill>
                  <a:srgbClr val="323232"/>
                </a:solidFill>
              </a:rPr>
              <a:t>本章主要内容</a:t>
            </a:r>
            <a:endParaRPr lang="zh-CN" altLang="en-GB" dirty="0">
              <a:solidFill>
                <a:srgbClr val="323232"/>
              </a:solidFill>
            </a:endParaRPr>
          </a:p>
        </p:txBody>
      </p:sp>
      <p:sp>
        <p:nvSpPr>
          <p:cNvPr id="9219" name="Rectangle 5"/>
          <p:cNvSpPr txBox="1">
            <a:spLocks noChangeArrowheads="1"/>
          </p:cNvSpPr>
          <p:nvPr/>
        </p:nvSpPr>
        <p:spPr bwMode="auto">
          <a:xfrm>
            <a:off x="422275" y="1408113"/>
            <a:ext cx="8534400"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3946525" algn="l"/>
              </a:tabLst>
              <a:defRPr sz="1600">
                <a:solidFill>
                  <a:schemeClr val="tx1"/>
                </a:solidFill>
                <a:latin typeface="Trebuchet MS" pitchFamily="34" charset="0"/>
                <a:ea typeface="黑体" pitchFamily="49" charset="-122"/>
              </a:defRPr>
            </a:lvl1pPr>
            <a:lvl2pPr>
              <a:tabLst>
                <a:tab pos="3946525" algn="l"/>
              </a:tabLst>
              <a:defRPr sz="1600">
                <a:solidFill>
                  <a:schemeClr val="tx1"/>
                </a:solidFill>
                <a:latin typeface="Trebuchet MS" pitchFamily="34" charset="0"/>
                <a:ea typeface="黑体" pitchFamily="49" charset="-122"/>
              </a:defRPr>
            </a:lvl2pPr>
            <a:lvl3pPr>
              <a:tabLst>
                <a:tab pos="3946525" algn="l"/>
              </a:tabLst>
              <a:defRPr sz="1600">
                <a:solidFill>
                  <a:schemeClr val="tx1"/>
                </a:solidFill>
                <a:latin typeface="Trebuchet MS" pitchFamily="34" charset="0"/>
                <a:ea typeface="黑体" pitchFamily="49" charset="-122"/>
              </a:defRPr>
            </a:lvl3pPr>
            <a:lvl4pPr>
              <a:tabLst>
                <a:tab pos="3946525" algn="l"/>
              </a:tabLst>
              <a:defRPr sz="1600">
                <a:solidFill>
                  <a:schemeClr val="tx1"/>
                </a:solidFill>
                <a:latin typeface="Trebuchet MS" pitchFamily="34" charset="0"/>
                <a:ea typeface="黑体" pitchFamily="49" charset="-122"/>
              </a:defRPr>
            </a:lvl4pPr>
            <a:lvl5pPr>
              <a:tabLst>
                <a:tab pos="3946525" algn="l"/>
              </a:tabLst>
              <a:defRPr sz="1600">
                <a:solidFill>
                  <a:schemeClr val="tx1"/>
                </a:solidFill>
                <a:latin typeface="Trebuchet MS" pitchFamily="34" charset="0"/>
                <a:ea typeface="黑体" pitchFamily="49" charset="-122"/>
              </a:defRPr>
            </a:lvl5pPr>
            <a:lvl6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6pPr>
            <a:lvl7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7pPr>
            <a:lvl8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8pPr>
            <a:lvl9pPr fontAlgn="base">
              <a:spcBef>
                <a:spcPct val="0"/>
              </a:spcBef>
              <a:spcAft>
                <a:spcPct val="0"/>
              </a:spcAft>
              <a:buFont typeface="Arial" pitchFamily="34" charset="0"/>
              <a:tabLst>
                <a:tab pos="3946525" algn="l"/>
              </a:tabLst>
              <a:defRPr sz="1600">
                <a:solidFill>
                  <a:schemeClr val="tx1"/>
                </a:solidFill>
                <a:latin typeface="Trebuchet MS" pitchFamily="34" charset="0"/>
                <a:ea typeface="黑体" pitchFamily="49" charset="-122"/>
              </a:defRPr>
            </a:lvl9pPr>
          </a:lstStyle>
          <a:p>
            <a:pPr eaLnBrk="0" hangingPunct="0">
              <a:lnSpc>
                <a:spcPts val="2500"/>
              </a:lnSpc>
              <a:spcAft>
                <a:spcPts val="1800"/>
              </a:spcAft>
              <a:buFont typeface="Futura Md BT" pitchFamily="34" charset="0"/>
              <a:buNone/>
            </a:pPr>
            <a:r>
              <a:rPr lang="en-US" altLang="zh-CN" sz="2800" dirty="0">
                <a:latin typeface="Times New Roman" pitchFamily="18" charset="0"/>
              </a:rPr>
              <a:t> 1. </a:t>
            </a:r>
            <a:r>
              <a:rPr lang="zh-CN" altLang="en-US" sz="2800" dirty="0">
                <a:latin typeface="Times New Roman" pitchFamily="18" charset="0"/>
              </a:rPr>
              <a:t>信息安全发展历史</a:t>
            </a:r>
            <a:endParaRPr lang="en-US" altLang="zh-CN" sz="2800" dirty="0">
              <a:latin typeface="Times New Roman" pitchFamily="18" charset="0"/>
            </a:endParaRPr>
          </a:p>
          <a:p>
            <a:pPr eaLnBrk="0" hangingPunct="0">
              <a:lnSpc>
                <a:spcPts val="2500"/>
              </a:lnSpc>
              <a:spcAft>
                <a:spcPts val="1800"/>
              </a:spcAft>
              <a:buFont typeface="Futura Md BT" pitchFamily="34" charset="0"/>
              <a:buNone/>
            </a:pPr>
            <a:r>
              <a:rPr lang="en-US" altLang="zh-CN" sz="2800" dirty="0">
                <a:latin typeface="Times New Roman" pitchFamily="18" charset="0"/>
              </a:rPr>
              <a:t> 2. </a:t>
            </a:r>
            <a:r>
              <a:rPr lang="zh-CN" altLang="en-US" sz="2800" dirty="0">
                <a:latin typeface="Times New Roman" pitchFamily="18" charset="0"/>
              </a:rPr>
              <a:t>信息安全基本概念</a:t>
            </a:r>
            <a:endParaRPr lang="en-US" altLang="zh-CN" sz="2800" dirty="0">
              <a:latin typeface="Times New Roman" pitchFamily="18" charset="0"/>
            </a:endParaRPr>
          </a:p>
          <a:p>
            <a:pPr eaLnBrk="0" hangingPunct="0">
              <a:lnSpc>
                <a:spcPts val="2500"/>
              </a:lnSpc>
              <a:spcAft>
                <a:spcPts val="1800"/>
              </a:spcAft>
              <a:buFont typeface="Futura Md BT" pitchFamily="34" charset="0"/>
              <a:buNone/>
            </a:pPr>
            <a:r>
              <a:rPr lang="en-US" altLang="zh-CN" sz="2800" dirty="0">
                <a:latin typeface="Times New Roman" pitchFamily="18" charset="0"/>
              </a:rPr>
              <a:t> 3. </a:t>
            </a:r>
            <a:r>
              <a:rPr lang="zh-CN" altLang="en-US" sz="2800" dirty="0">
                <a:latin typeface="Times New Roman" pitchFamily="18" charset="0"/>
              </a:rPr>
              <a:t>信息安全攻击、安全策略与安全机制</a:t>
            </a:r>
            <a:endParaRPr lang="en-US" altLang="zh-CN" sz="2800" dirty="0">
              <a:latin typeface="Times New Roman" pitchFamily="18" charset="0"/>
            </a:endParaRPr>
          </a:p>
          <a:p>
            <a:pPr eaLnBrk="0" hangingPunct="0">
              <a:lnSpc>
                <a:spcPts val="2500"/>
              </a:lnSpc>
              <a:spcAft>
                <a:spcPts val="1800"/>
              </a:spcAft>
              <a:buFont typeface="Futura Md BT" pitchFamily="34" charset="0"/>
              <a:buNone/>
            </a:pPr>
            <a:r>
              <a:rPr lang="en-US" altLang="zh-CN" sz="2800" dirty="0">
                <a:latin typeface="Times New Roman" pitchFamily="18" charset="0"/>
              </a:rPr>
              <a:t> 4. </a:t>
            </a:r>
            <a:r>
              <a:rPr lang="zh-CN" altLang="en-US" sz="2800" dirty="0">
                <a:latin typeface="Times New Roman" pitchFamily="18" charset="0"/>
              </a:rPr>
              <a:t>信息安全体系结构</a:t>
            </a:r>
            <a:endParaRPr lang="en-US" altLang="zh-CN" sz="2800" dirty="0">
              <a:latin typeface="Times New Roman" pitchFamily="18" charset="0"/>
            </a:endParaRPr>
          </a:p>
          <a:p>
            <a:pPr eaLnBrk="0" hangingPunct="0">
              <a:lnSpc>
                <a:spcPts val="2500"/>
              </a:lnSpc>
              <a:spcAft>
                <a:spcPts val="1800"/>
              </a:spcAft>
              <a:buFont typeface="Futura Md BT" pitchFamily="34" charset="0"/>
              <a:buNone/>
            </a:pPr>
            <a:r>
              <a:rPr lang="en-US" altLang="zh-CN" sz="2800" dirty="0">
                <a:latin typeface="Times New Roman" pitchFamily="18" charset="0"/>
              </a:rPr>
              <a:t> 5. </a:t>
            </a:r>
            <a:r>
              <a:rPr lang="zh-CN" altLang="en-US" sz="2800" dirty="0">
                <a:latin typeface="Times New Roman" pitchFamily="18" charset="0"/>
              </a:rPr>
              <a:t>新技术发展给信息安全带来的挑战</a:t>
            </a:r>
          </a:p>
          <a:p>
            <a:pPr eaLnBrk="0" hangingPunct="0">
              <a:lnSpc>
                <a:spcPts val="2500"/>
              </a:lnSpc>
              <a:spcAft>
                <a:spcPts val="1800"/>
              </a:spcAft>
              <a:buFont typeface="Futura Md BT" pitchFamily="34" charset="0"/>
              <a:buNone/>
            </a:pPr>
            <a:r>
              <a:rPr lang="en-US" altLang="zh-CN" sz="2800" dirty="0">
                <a:latin typeface="Times New Roman" pitchFamily="18" charset="0"/>
              </a:rPr>
              <a:t> 6. </a:t>
            </a:r>
            <a:r>
              <a:rPr lang="zh-CN" altLang="en-US" sz="2800" dirty="0">
                <a:latin typeface="Times New Roman" pitchFamily="18" charset="0"/>
              </a:rPr>
              <a:t>小结</a:t>
            </a:r>
            <a:endParaRPr lang="en-US" altLang="zh-CN" sz="2800" dirty="0">
              <a:latin typeface="Times New Roman" pitchFamily="18" charset="0"/>
            </a:endParaRPr>
          </a:p>
          <a:p>
            <a:pPr eaLnBrk="0" hangingPunct="0">
              <a:lnSpc>
                <a:spcPts val="2200"/>
              </a:lnSpc>
              <a:spcAft>
                <a:spcPts val="1800"/>
              </a:spcAft>
              <a:buFont typeface="Futura Md BT" pitchFamily="34" charset="0"/>
              <a:buNone/>
            </a:pPr>
            <a:endParaRPr lang="en-US" altLang="zh-CN" sz="2800" dirty="0">
              <a:latin typeface="Times New Roman" pitchFamily="18" charset="0"/>
            </a:endParaRPr>
          </a:p>
        </p:txBody>
      </p:sp>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58568" y="389122"/>
            <a:ext cx="8213725" cy="368300"/>
          </a:xfrm>
        </p:spPr>
        <p:txBody>
          <a:bodyPr/>
          <a:lstStyle/>
          <a:p>
            <a:r>
              <a:rPr lang="zh-CN" altLang="en-US" dirty="0"/>
              <a:t>网络空间安全学科方向</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5413" y="1901723"/>
            <a:ext cx="3394002" cy="238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470388"/>
      </p:ext>
    </p:extLst>
  </p:cSld>
  <p:clrMapOvr>
    <a:masterClrMapping/>
  </p:clrMapOvr>
  <p:transition>
    <p:wipe dir="r"/>
  </p:transition>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725</TotalTime>
  <Words>2888</Words>
  <Application>Microsoft Office PowerPoint</Application>
  <PresentationFormat>全屏显示(4:3)</PresentationFormat>
  <Paragraphs>313</Paragraphs>
  <Slides>50</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7" baseType="lpstr">
      <vt:lpstr>Futura Md BT</vt:lpstr>
      <vt:lpstr>FuturaA Bk BT</vt:lpstr>
      <vt:lpstr>Monotype Sorts</vt:lpstr>
      <vt:lpstr>方正卡通简体</vt:lpstr>
      <vt:lpstr>黑体</vt:lpstr>
      <vt:lpstr>楷体</vt:lpstr>
      <vt:lpstr>宋体</vt:lpstr>
      <vt:lpstr>微软雅黑</vt:lpstr>
      <vt:lpstr>Arial</vt:lpstr>
      <vt:lpstr>Comic Sans MS</vt:lpstr>
      <vt:lpstr>Times New Roman</vt:lpstr>
      <vt:lpstr>Trebuchet MS</vt:lpstr>
      <vt:lpstr>Verdana</vt:lpstr>
      <vt:lpstr>Wingdings</vt:lpstr>
      <vt:lpstr>1_ALU_template_innovation_yellow3</vt:lpstr>
      <vt:lpstr>Bitmap Image</vt:lpstr>
      <vt:lpstr>Visio.Drawing.11</vt:lpstr>
      <vt:lpstr>         信息安全技术                 2025年2月</vt:lpstr>
      <vt:lpstr>PowerPoint 演示文稿</vt:lpstr>
      <vt:lpstr>关于信息安全学科</vt:lpstr>
      <vt:lpstr>第一章  绪论 </vt:lpstr>
      <vt:lpstr>参考书目</vt:lpstr>
      <vt:lpstr>本课程对学生的要求</vt:lpstr>
      <vt:lpstr>学习方法</vt:lpstr>
      <vt:lpstr>本章主要内容</vt:lpstr>
      <vt:lpstr>网络空间安全学科方向</vt:lpstr>
      <vt:lpstr>密码科学与技术本科专业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云计算：网络发展的必然</vt:lpstr>
      <vt:lpstr>PowerPoint 演示文稿</vt:lpstr>
      <vt:lpstr>云计算安全问题</vt:lpstr>
      <vt:lpstr>网络安全基础知识导图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物流的功能层次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 </dc:title>
  <dc:creator>joy</dc:creator>
  <cp:lastModifiedBy>亮亮 王</cp:lastModifiedBy>
  <cp:revision>64</cp:revision>
  <dcterms:modified xsi:type="dcterms:W3CDTF">2025-02-18T00:13:58Z</dcterms:modified>
</cp:coreProperties>
</file>