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3"/>
  </p:notesMasterIdLst>
  <p:sldIdLst>
    <p:sldId id="803" r:id="rId2"/>
    <p:sldId id="993" r:id="rId3"/>
    <p:sldId id="903" r:id="rId4"/>
    <p:sldId id="920" r:id="rId5"/>
    <p:sldId id="921" r:id="rId6"/>
    <p:sldId id="923" r:id="rId7"/>
    <p:sldId id="951" r:id="rId8"/>
    <p:sldId id="952" r:id="rId9"/>
    <p:sldId id="924" r:id="rId10"/>
    <p:sldId id="925" r:id="rId11"/>
    <p:sldId id="955" r:id="rId12"/>
    <p:sldId id="953" r:id="rId13"/>
    <p:sldId id="926" r:id="rId14"/>
    <p:sldId id="927" r:id="rId15"/>
    <p:sldId id="954" r:id="rId16"/>
    <p:sldId id="904" r:id="rId17"/>
    <p:sldId id="928" r:id="rId18"/>
    <p:sldId id="929" r:id="rId19"/>
    <p:sldId id="905" r:id="rId20"/>
    <p:sldId id="992" r:id="rId21"/>
    <p:sldId id="930" r:id="rId22"/>
    <p:sldId id="931" r:id="rId23"/>
    <p:sldId id="932" r:id="rId24"/>
    <p:sldId id="933" r:id="rId25"/>
    <p:sldId id="934" r:id="rId26"/>
    <p:sldId id="906" r:id="rId27"/>
    <p:sldId id="935" r:id="rId28"/>
    <p:sldId id="936" r:id="rId29"/>
    <p:sldId id="907" r:id="rId30"/>
    <p:sldId id="937" r:id="rId31"/>
    <p:sldId id="938" r:id="rId32"/>
    <p:sldId id="939" r:id="rId33"/>
    <p:sldId id="940" r:id="rId34"/>
    <p:sldId id="941" r:id="rId35"/>
    <p:sldId id="942" r:id="rId36"/>
    <p:sldId id="943" r:id="rId37"/>
    <p:sldId id="908" r:id="rId38"/>
    <p:sldId id="944" r:id="rId39"/>
    <p:sldId id="989" r:id="rId40"/>
    <p:sldId id="990" r:id="rId41"/>
    <p:sldId id="829" r:id="rId42"/>
  </p:sldIdLst>
  <p:sldSz cx="9144000" cy="6858000" type="screen4x3"/>
  <p:notesSz cx="7099300" cy="10234613"/>
  <p:defaultTextStyle>
    <a:defPPr>
      <a:defRPr lang="en-GB"/>
    </a:defPPr>
    <a:lvl1pPr algn="l" rtl="0" fontAlgn="base">
      <a:spcBef>
        <a:spcPct val="0"/>
      </a:spcBef>
      <a:spcAft>
        <a:spcPct val="0"/>
      </a:spcAft>
      <a:buFont typeface="Arial" pitchFamily="34" charset="0"/>
      <a:defRPr sz="1600" kern="1200">
        <a:solidFill>
          <a:schemeClr val="tx1"/>
        </a:solidFill>
        <a:latin typeface="黑体" pitchFamily="49" charset="-122"/>
        <a:ea typeface="黑体" pitchFamily="49" charset="-122"/>
        <a:cs typeface="+mn-cs"/>
      </a:defRPr>
    </a:lvl1pPr>
    <a:lvl2pPr marL="457200" algn="l" rtl="0" fontAlgn="base">
      <a:spcBef>
        <a:spcPct val="0"/>
      </a:spcBef>
      <a:spcAft>
        <a:spcPct val="0"/>
      </a:spcAft>
      <a:buFont typeface="Arial" pitchFamily="34" charset="0"/>
      <a:defRPr sz="1600" kern="1200">
        <a:solidFill>
          <a:schemeClr val="tx1"/>
        </a:solidFill>
        <a:latin typeface="黑体" pitchFamily="49" charset="-122"/>
        <a:ea typeface="黑体" pitchFamily="49" charset="-122"/>
        <a:cs typeface="+mn-cs"/>
      </a:defRPr>
    </a:lvl2pPr>
    <a:lvl3pPr marL="914400" algn="l" rtl="0" fontAlgn="base">
      <a:spcBef>
        <a:spcPct val="0"/>
      </a:spcBef>
      <a:spcAft>
        <a:spcPct val="0"/>
      </a:spcAft>
      <a:buFont typeface="Arial" pitchFamily="34" charset="0"/>
      <a:defRPr sz="1600" kern="1200">
        <a:solidFill>
          <a:schemeClr val="tx1"/>
        </a:solidFill>
        <a:latin typeface="黑体" pitchFamily="49" charset="-122"/>
        <a:ea typeface="黑体" pitchFamily="49" charset="-122"/>
        <a:cs typeface="+mn-cs"/>
      </a:defRPr>
    </a:lvl3pPr>
    <a:lvl4pPr marL="1371600" algn="l" rtl="0" fontAlgn="base">
      <a:spcBef>
        <a:spcPct val="0"/>
      </a:spcBef>
      <a:spcAft>
        <a:spcPct val="0"/>
      </a:spcAft>
      <a:buFont typeface="Arial" pitchFamily="34" charset="0"/>
      <a:defRPr sz="1600" kern="1200">
        <a:solidFill>
          <a:schemeClr val="tx1"/>
        </a:solidFill>
        <a:latin typeface="黑体" pitchFamily="49" charset="-122"/>
        <a:ea typeface="黑体" pitchFamily="49" charset="-122"/>
        <a:cs typeface="+mn-cs"/>
      </a:defRPr>
    </a:lvl4pPr>
    <a:lvl5pPr marL="1828800" algn="l" rtl="0" fontAlgn="base">
      <a:spcBef>
        <a:spcPct val="0"/>
      </a:spcBef>
      <a:spcAft>
        <a:spcPct val="0"/>
      </a:spcAft>
      <a:buFont typeface="Arial" pitchFamily="34" charset="0"/>
      <a:defRPr sz="1600" kern="1200">
        <a:solidFill>
          <a:schemeClr val="tx1"/>
        </a:solidFill>
        <a:latin typeface="黑体" pitchFamily="49" charset="-122"/>
        <a:ea typeface="黑体" pitchFamily="49" charset="-122"/>
        <a:cs typeface="+mn-cs"/>
      </a:defRPr>
    </a:lvl5pPr>
    <a:lvl6pPr marL="2286000" algn="l" defTabSz="914400" rtl="0" eaLnBrk="1" latinLnBrk="0" hangingPunct="1">
      <a:defRPr sz="1600" kern="1200">
        <a:solidFill>
          <a:schemeClr val="tx1"/>
        </a:solidFill>
        <a:latin typeface="黑体" pitchFamily="49" charset="-122"/>
        <a:ea typeface="黑体" pitchFamily="49" charset="-122"/>
        <a:cs typeface="+mn-cs"/>
      </a:defRPr>
    </a:lvl6pPr>
    <a:lvl7pPr marL="2743200" algn="l" defTabSz="914400" rtl="0" eaLnBrk="1" latinLnBrk="0" hangingPunct="1">
      <a:defRPr sz="1600" kern="1200">
        <a:solidFill>
          <a:schemeClr val="tx1"/>
        </a:solidFill>
        <a:latin typeface="黑体" pitchFamily="49" charset="-122"/>
        <a:ea typeface="黑体" pitchFamily="49" charset="-122"/>
        <a:cs typeface="+mn-cs"/>
      </a:defRPr>
    </a:lvl7pPr>
    <a:lvl8pPr marL="3200400" algn="l" defTabSz="914400" rtl="0" eaLnBrk="1" latinLnBrk="0" hangingPunct="1">
      <a:defRPr sz="1600" kern="1200">
        <a:solidFill>
          <a:schemeClr val="tx1"/>
        </a:solidFill>
        <a:latin typeface="黑体" pitchFamily="49" charset="-122"/>
        <a:ea typeface="黑体" pitchFamily="49" charset="-122"/>
        <a:cs typeface="+mn-cs"/>
      </a:defRPr>
    </a:lvl8pPr>
    <a:lvl9pPr marL="3657600" algn="l" defTabSz="914400" rtl="0" eaLnBrk="1" latinLnBrk="0" hangingPunct="1">
      <a:defRPr sz="1600" kern="1200">
        <a:solidFill>
          <a:schemeClr val="tx1"/>
        </a:solidFill>
        <a:latin typeface="黑体" pitchFamily="49" charset="-122"/>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2FAFF"/>
    <a:srgbClr val="00B9E1"/>
    <a:srgbClr val="C3C3C3"/>
    <a:srgbClr val="969696"/>
    <a:srgbClr val="F03C91"/>
    <a:srgbClr val="FFC828"/>
    <a:srgbClr val="F8F8F8"/>
    <a:srgbClr val="64BE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59" autoAdjust="0"/>
  </p:normalViewPr>
  <p:slideViewPr>
    <p:cSldViewPr snapToGrid="0">
      <p:cViewPr>
        <p:scale>
          <a:sx n="75" d="100"/>
          <a:sy n="75" d="100"/>
        </p:scale>
        <p:origin x="-1026" y="-642"/>
      </p:cViewPr>
      <p:guideLst>
        <p:guide orient="horz" pos="2152"/>
        <p:guide pos="2881"/>
      </p:guideLst>
    </p:cSldViewPr>
  </p:slideViewPr>
  <p:notesTextViewPr>
    <p:cViewPr>
      <p:scale>
        <a:sx n="100" d="100"/>
        <a:sy n="100" d="100"/>
      </p:scale>
      <p:origin x="0" y="0"/>
    </p:cViewPr>
  </p:notesTextViewPr>
  <p:gridSpacing cx="45003" cy="4500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0" y="0"/>
            <a:ext cx="7359650" cy="102346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defTabSz="947738"/>
            <a:endParaRPr lang="zh-CN" altLang="en-US" sz="1700">
              <a:latin typeface="Trebuchet MS" pitchFamily="34" charset="0"/>
              <a:ea typeface="宋体" pitchFamily="2" charset="-122"/>
            </a:endParaRPr>
          </a:p>
        </p:txBody>
      </p:sp>
      <p:sp>
        <p:nvSpPr>
          <p:cNvPr id="48131" name="Rectangle 3"/>
          <p:cNvSpPr>
            <a:spLocks noGrp="1" noRot="1" noChangeAspect="1" noChangeArrowheads="1" noTextEdit="1"/>
          </p:cNvSpPr>
          <p:nvPr>
            <p:ph type="sldImg" idx="4294967295"/>
          </p:nvPr>
        </p:nvSpPr>
        <p:spPr bwMode="auto">
          <a:xfrm>
            <a:off x="1001713" y="763588"/>
            <a:ext cx="5097462"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6" name="Rectangle 4"/>
          <p:cNvSpPr>
            <a:spLocks noGrp="1" noChangeArrowheads="1" noTextEdit="1"/>
          </p:cNvSpPr>
          <p:nvPr>
            <p:ph type="body" sz="quarter" idx="3"/>
          </p:nvPr>
        </p:nvSpPr>
        <p:spPr bwMode="auto">
          <a:xfrm>
            <a:off x="935038" y="4841875"/>
            <a:ext cx="5229225" cy="458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39" tIns="46871" rIns="93739" bIns="46871" numCol="1" anchor="ctr" anchorCtr="0" compatLnSpc="1"/>
          <a:lstStyle/>
          <a:p>
            <a:pPr lvl="0"/>
            <a:r>
              <a:rPr lang="en-GB" altLang="zh-CN" noProof="0" smtClean="0"/>
              <a:t>                                </a:t>
            </a:r>
          </a:p>
          <a:p>
            <a:pPr lvl="1"/>
            <a:r>
              <a:rPr lang="en-GB" altLang="zh-CN" noProof="0" smtClean="0"/>
              <a:t>            </a:t>
            </a:r>
          </a:p>
          <a:p>
            <a:pPr lvl="2"/>
            <a:r>
              <a:rPr lang="en-GB" altLang="zh-CN" noProof="0" smtClean="0"/>
              <a:t>           </a:t>
            </a:r>
          </a:p>
          <a:p>
            <a:pPr lvl="3"/>
            <a:r>
              <a:rPr lang="en-GB" altLang="zh-CN" noProof="0" smtClean="0"/>
              <a:t>            </a:t>
            </a:r>
          </a:p>
          <a:p>
            <a:pPr lvl="4"/>
            <a:r>
              <a:rPr lang="en-GB" altLang="zh-CN" noProof="0" smtClean="0"/>
              <a:t>           </a:t>
            </a:r>
          </a:p>
        </p:txBody>
      </p:sp>
      <p:sp>
        <p:nvSpPr>
          <p:cNvPr id="3077" name="Rectangle 5"/>
          <p:cNvSpPr>
            <a:spLocks noGrp="1" noChangeArrowheads="1"/>
          </p:cNvSpPr>
          <p:nvPr>
            <p:ph type="sldNum" sz="quarter" idx="5"/>
          </p:nvPr>
        </p:nvSpPr>
        <p:spPr bwMode="auto">
          <a:xfrm>
            <a:off x="4056063" y="9683750"/>
            <a:ext cx="3043237"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151" tIns="48577" rIns="97151" bIns="48577" numCol="1" anchor="b" anchorCtr="0" compatLnSpc="1">
            <a:prstTxWarp prst="textNoShape">
              <a:avLst/>
            </a:prstTxWarp>
          </a:bodyPr>
          <a:lstStyle>
            <a:lvl1pPr algn="r" defTabSz="963613">
              <a:defRPr sz="1000" smtClean="0">
                <a:latin typeface="FuturaA Bk BT" pitchFamily="34" charset="0"/>
                <a:ea typeface="宋体" pitchFamily="2" charset="-122"/>
              </a:defRPr>
            </a:lvl1pPr>
          </a:lstStyle>
          <a:p>
            <a:pPr>
              <a:defRPr/>
            </a:pPr>
            <a:fld id="{B4123256-E4BC-495D-B1D3-754CDD396DA6}" type="slidenum">
              <a:rPr lang="en-US" altLang="zh-CN"/>
              <a:pPr>
                <a:defRPr/>
              </a:pPr>
              <a:t>‹#›</a:t>
            </a:fld>
            <a:endParaRPr lang="en-US" altLang="zh-CN"/>
          </a:p>
        </p:txBody>
      </p:sp>
    </p:spTree>
    <p:extLst>
      <p:ext uri="{BB962C8B-B14F-4D97-AF65-F5344CB8AC3E}">
        <p14:creationId xmlns:p14="http://schemas.microsoft.com/office/powerpoint/2010/main" val="1386940229"/>
      </p:ext>
    </p:extLst>
  </p:cSld>
  <p:clrMap bg1="lt1" tx1="dk1" bg2="lt2" tx2="dk2" accent1="accent1" accent2="accent2" accent3="accent3" accent4="accent4" accent5="accent5" accent6="accent6" hlink="hlink" folHlink="folHlink"/>
  <p:notesStyle>
    <a:lvl1pPr marL="117475" indent="-117475" algn="l" rtl="0" eaLnBrk="0" fontAlgn="base" hangingPunct="0">
      <a:lnSpc>
        <a:spcPct val="90000"/>
      </a:lnSpc>
      <a:spcBef>
        <a:spcPct val="40000"/>
      </a:spcBef>
      <a:spcAft>
        <a:spcPct val="0"/>
      </a:spcAft>
      <a:buSzPct val="60000"/>
      <a:buFont typeface="Monotype Sorts" charset="2"/>
      <a:defRPr sz="1200" kern="1200">
        <a:solidFill>
          <a:schemeClr val="tx1"/>
        </a:solidFill>
        <a:latin typeface="Trebuchet MS" pitchFamily="34" charset="0"/>
        <a:ea typeface="黑体" pitchFamily="49" charset="-122"/>
        <a:cs typeface="+mn-cs"/>
      </a:defRPr>
    </a:lvl1pPr>
    <a:lvl2pPr marL="342900" indent="-111125"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黑体" pitchFamily="49" charset="-122"/>
        <a:cs typeface="+mn-cs"/>
      </a:defRPr>
    </a:lvl2pPr>
    <a:lvl3pPr marL="571500" indent="-114300"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黑体" pitchFamily="49" charset="-122"/>
        <a:cs typeface="+mn-cs"/>
      </a:defRPr>
    </a:lvl3pPr>
    <a:lvl4pPr marL="800100" indent="-114300"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黑体" pitchFamily="49" charset="-122"/>
        <a:cs typeface="+mn-cs"/>
      </a:defRPr>
    </a:lvl4pPr>
    <a:lvl5pPr marL="1028700" indent="-114300"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黑体"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ChangeArrowheads="1" noTextEdit="1"/>
          </p:cNvSpPr>
          <p:nvPr>
            <p:ph type="sldImg" idx="4294967295"/>
          </p:nvPr>
        </p:nvSpPr>
        <p:spPr/>
      </p:sp>
      <p:sp>
        <p:nvSpPr>
          <p:cNvPr id="49155" name="备注占位符 2"/>
          <p:cNvSpPr>
            <a:spLocks noGrp="1" noChangeArrowheads="1"/>
          </p:cNvSpPr>
          <p:nvPr>
            <p:ph type="body" idx="4294967295"/>
          </p:nvPr>
        </p:nvSpPr>
        <p:spPr/>
        <p:txBody>
          <a:bodyPr lIns="97151" tIns="48577" rIns="97151" bIns="48577">
            <a:prstTxWarp prst="textNoShape">
              <a:avLst/>
            </a:prstTxWarp>
          </a:bodyPr>
          <a:lstStyle/>
          <a:p>
            <a:endParaRPr lang="zh-CN" altLang="en-US" smtClean="0">
              <a:ea typeface="宋体" pitchFamily="2" charset="-122"/>
            </a:endParaRPr>
          </a:p>
        </p:txBody>
      </p:sp>
      <p:sp>
        <p:nvSpPr>
          <p:cNvPr id="4915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Lst>
        </p:spPr>
        <p:txBody>
          <a:bodyPr/>
          <a:lstStyle>
            <a:lvl1pPr defTabSz="963613" eaLnBrk="0" hangingPunct="0">
              <a:defRPr sz="1600">
                <a:solidFill>
                  <a:schemeClr val="tx1"/>
                </a:solidFill>
                <a:latin typeface="黑体" pitchFamily="49" charset="-122"/>
                <a:ea typeface="黑体" pitchFamily="49" charset="-122"/>
              </a:defRPr>
            </a:lvl1pPr>
            <a:lvl2pPr marL="742950" indent="-285750" defTabSz="963613" eaLnBrk="0" hangingPunct="0">
              <a:defRPr sz="1600">
                <a:solidFill>
                  <a:schemeClr val="tx1"/>
                </a:solidFill>
                <a:latin typeface="黑体" pitchFamily="49" charset="-122"/>
                <a:ea typeface="黑体" pitchFamily="49" charset="-122"/>
              </a:defRPr>
            </a:lvl2pPr>
            <a:lvl3pPr marL="1143000" indent="-228600" defTabSz="963613" eaLnBrk="0" hangingPunct="0">
              <a:defRPr sz="1600">
                <a:solidFill>
                  <a:schemeClr val="tx1"/>
                </a:solidFill>
                <a:latin typeface="黑体" pitchFamily="49" charset="-122"/>
                <a:ea typeface="黑体" pitchFamily="49" charset="-122"/>
              </a:defRPr>
            </a:lvl3pPr>
            <a:lvl4pPr marL="1600200" indent="-228600" defTabSz="963613" eaLnBrk="0" hangingPunct="0">
              <a:defRPr sz="1600">
                <a:solidFill>
                  <a:schemeClr val="tx1"/>
                </a:solidFill>
                <a:latin typeface="黑体" pitchFamily="49" charset="-122"/>
                <a:ea typeface="黑体" pitchFamily="49" charset="-122"/>
              </a:defRPr>
            </a:lvl4pPr>
            <a:lvl5pPr marL="2057400" indent="-228600" defTabSz="963613" eaLnBrk="0" hangingPunct="0">
              <a:defRPr sz="1600">
                <a:solidFill>
                  <a:schemeClr val="tx1"/>
                </a:solidFill>
                <a:latin typeface="黑体" pitchFamily="49" charset="-122"/>
                <a:ea typeface="黑体" pitchFamily="49" charset="-122"/>
              </a:defRPr>
            </a:lvl5pPr>
            <a:lvl6pPr marL="25146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E850718F-9E80-48D3-B11C-1201EF161602}" type="slidenum">
              <a:rPr lang="en-US" altLang="zh-CN" sz="1000">
                <a:latin typeface="FuturaA Bk BT" pitchFamily="34" charset="0"/>
                <a:ea typeface="宋体" pitchFamily="2" charset="-122"/>
              </a:rPr>
              <a:pPr eaLnBrk="1" hangingPunct="1"/>
              <a:t>35</a:t>
            </a:fld>
            <a:endParaRPr lang="en-US" altLang="zh-CN" sz="1000">
              <a:latin typeface="FuturaA Bk BT" pitchFamily="34" charset="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ChangeArrowheads="1" noTextEdit="1"/>
          </p:cNvSpPr>
          <p:nvPr>
            <p:ph type="sldImg" idx="4294967295"/>
          </p:nvPr>
        </p:nvSpPr>
        <p:spPr/>
      </p:sp>
      <p:sp>
        <p:nvSpPr>
          <p:cNvPr id="50179" name="备注占位符 2"/>
          <p:cNvSpPr>
            <a:spLocks noGrp="1" noChangeArrowheads="1"/>
          </p:cNvSpPr>
          <p:nvPr>
            <p:ph type="body" idx="4294967295"/>
          </p:nvPr>
        </p:nvSpPr>
        <p:spPr/>
        <p:txBody>
          <a:bodyPr lIns="97151" tIns="48577" rIns="97151" bIns="48577">
            <a:prstTxWarp prst="textNoShape">
              <a:avLst/>
            </a:prstTxWarp>
          </a:bodyPr>
          <a:lstStyle/>
          <a:p>
            <a:endParaRPr lang="zh-CN" altLang="en-US" smtClean="0">
              <a:ea typeface="宋体" pitchFamily="2" charset="-122"/>
            </a:endParaRPr>
          </a:p>
        </p:txBody>
      </p:sp>
      <p:sp>
        <p:nvSpPr>
          <p:cNvPr id="5018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Lst>
        </p:spPr>
        <p:txBody>
          <a:bodyPr/>
          <a:lstStyle>
            <a:lvl1pPr defTabSz="963613" eaLnBrk="0" hangingPunct="0">
              <a:defRPr sz="1600">
                <a:solidFill>
                  <a:schemeClr val="tx1"/>
                </a:solidFill>
                <a:latin typeface="黑体" pitchFamily="49" charset="-122"/>
                <a:ea typeface="黑体" pitchFamily="49" charset="-122"/>
              </a:defRPr>
            </a:lvl1pPr>
            <a:lvl2pPr marL="742950" indent="-285750" defTabSz="963613" eaLnBrk="0" hangingPunct="0">
              <a:defRPr sz="1600">
                <a:solidFill>
                  <a:schemeClr val="tx1"/>
                </a:solidFill>
                <a:latin typeface="黑体" pitchFamily="49" charset="-122"/>
                <a:ea typeface="黑体" pitchFamily="49" charset="-122"/>
              </a:defRPr>
            </a:lvl2pPr>
            <a:lvl3pPr marL="1143000" indent="-228600" defTabSz="963613" eaLnBrk="0" hangingPunct="0">
              <a:defRPr sz="1600">
                <a:solidFill>
                  <a:schemeClr val="tx1"/>
                </a:solidFill>
                <a:latin typeface="黑体" pitchFamily="49" charset="-122"/>
                <a:ea typeface="黑体" pitchFamily="49" charset="-122"/>
              </a:defRPr>
            </a:lvl3pPr>
            <a:lvl4pPr marL="1600200" indent="-228600" defTabSz="963613" eaLnBrk="0" hangingPunct="0">
              <a:defRPr sz="1600">
                <a:solidFill>
                  <a:schemeClr val="tx1"/>
                </a:solidFill>
                <a:latin typeface="黑体" pitchFamily="49" charset="-122"/>
                <a:ea typeface="黑体" pitchFamily="49" charset="-122"/>
              </a:defRPr>
            </a:lvl4pPr>
            <a:lvl5pPr marL="2057400" indent="-228600" defTabSz="963613" eaLnBrk="0" hangingPunct="0">
              <a:defRPr sz="1600">
                <a:solidFill>
                  <a:schemeClr val="tx1"/>
                </a:solidFill>
                <a:latin typeface="黑体" pitchFamily="49" charset="-122"/>
                <a:ea typeface="黑体" pitchFamily="49" charset="-122"/>
              </a:defRPr>
            </a:lvl5pPr>
            <a:lvl6pPr marL="25146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273E11C0-4D13-4C0A-A5DB-E299A0A4BC59}" type="slidenum">
              <a:rPr lang="en-US" altLang="zh-CN" sz="1000">
                <a:latin typeface="FuturaA Bk BT" pitchFamily="34" charset="0"/>
                <a:ea typeface="宋体" pitchFamily="2" charset="-122"/>
              </a:rPr>
              <a:pPr eaLnBrk="1" hangingPunct="1"/>
              <a:t>36</a:t>
            </a:fld>
            <a:endParaRPr lang="en-US" altLang="zh-CN" sz="1000">
              <a:latin typeface="FuturaA Bk BT" pitchFamily="34" charset="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idx="4294967295"/>
          </p:nvPr>
        </p:nvSpPr>
        <p:spPr/>
      </p:sp>
      <p:sp>
        <p:nvSpPr>
          <p:cNvPr id="51203" name="备注占位符 2"/>
          <p:cNvSpPr>
            <a:spLocks noGrp="1" noChangeArrowheads="1"/>
          </p:cNvSpPr>
          <p:nvPr>
            <p:ph type="body" idx="4294967295"/>
          </p:nvPr>
        </p:nvSpPr>
        <p:spPr/>
        <p:txBody>
          <a:bodyPr lIns="97151" tIns="48577" rIns="97151" bIns="48577">
            <a:prstTxWarp prst="textNoShape">
              <a:avLst/>
            </a:prstTxWarp>
          </a:bodyPr>
          <a:lstStyle/>
          <a:p>
            <a:endParaRPr lang="zh-CN" altLang="en-US" smtClean="0">
              <a:ea typeface="宋体" pitchFamily="2" charset="-122"/>
            </a:endParaRPr>
          </a:p>
        </p:txBody>
      </p:sp>
      <p:sp>
        <p:nvSpPr>
          <p:cNvPr id="5120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Lst>
        </p:spPr>
        <p:txBody>
          <a:bodyPr/>
          <a:lstStyle>
            <a:lvl1pPr defTabSz="963613" eaLnBrk="0" hangingPunct="0">
              <a:defRPr sz="1600">
                <a:solidFill>
                  <a:schemeClr val="tx1"/>
                </a:solidFill>
                <a:latin typeface="黑体" pitchFamily="49" charset="-122"/>
                <a:ea typeface="黑体" pitchFamily="49" charset="-122"/>
              </a:defRPr>
            </a:lvl1pPr>
            <a:lvl2pPr marL="742950" indent="-285750" defTabSz="963613" eaLnBrk="0" hangingPunct="0">
              <a:defRPr sz="1600">
                <a:solidFill>
                  <a:schemeClr val="tx1"/>
                </a:solidFill>
                <a:latin typeface="黑体" pitchFamily="49" charset="-122"/>
                <a:ea typeface="黑体" pitchFamily="49" charset="-122"/>
              </a:defRPr>
            </a:lvl2pPr>
            <a:lvl3pPr marL="1143000" indent="-228600" defTabSz="963613" eaLnBrk="0" hangingPunct="0">
              <a:defRPr sz="1600">
                <a:solidFill>
                  <a:schemeClr val="tx1"/>
                </a:solidFill>
                <a:latin typeface="黑体" pitchFamily="49" charset="-122"/>
                <a:ea typeface="黑体" pitchFamily="49" charset="-122"/>
              </a:defRPr>
            </a:lvl3pPr>
            <a:lvl4pPr marL="1600200" indent="-228600" defTabSz="963613" eaLnBrk="0" hangingPunct="0">
              <a:defRPr sz="1600">
                <a:solidFill>
                  <a:schemeClr val="tx1"/>
                </a:solidFill>
                <a:latin typeface="黑体" pitchFamily="49" charset="-122"/>
                <a:ea typeface="黑体" pitchFamily="49" charset="-122"/>
              </a:defRPr>
            </a:lvl4pPr>
            <a:lvl5pPr marL="2057400" indent="-228600" defTabSz="963613" eaLnBrk="0" hangingPunct="0">
              <a:defRPr sz="1600">
                <a:solidFill>
                  <a:schemeClr val="tx1"/>
                </a:solidFill>
                <a:latin typeface="黑体" pitchFamily="49" charset="-122"/>
                <a:ea typeface="黑体" pitchFamily="49" charset="-122"/>
              </a:defRPr>
            </a:lvl5pPr>
            <a:lvl6pPr marL="25146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53FAA1A9-0D55-4D77-8AF8-2C725624A3B7}" type="slidenum">
              <a:rPr lang="en-US" altLang="zh-CN" sz="1000">
                <a:latin typeface="FuturaA Bk BT" pitchFamily="34" charset="0"/>
                <a:ea typeface="宋体" pitchFamily="2" charset="-122"/>
              </a:rPr>
              <a:pPr eaLnBrk="1" hangingPunct="1"/>
              <a:t>38</a:t>
            </a:fld>
            <a:endParaRPr lang="en-US" altLang="zh-CN" sz="1000">
              <a:latin typeface="FuturaA Bk BT" pitchFamily="34" charset="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endParaRPr lang="zh-CN" altLang="en-US">
              <a:latin typeface="Trebuchet MS" pitchFamily="34" charset="0"/>
            </a:endParaRPr>
          </a:p>
        </p:txBody>
      </p:sp>
      <p:sp>
        <p:nvSpPr>
          <p:cNvPr id="5" name="Rectangle 9"/>
          <p:cNvSpPr>
            <a:spLocks noChangeArrowheads="1"/>
          </p:cNvSpPr>
          <p:nvPr userDrawn="1"/>
        </p:nvSpPr>
        <p:spPr bwMode="auto">
          <a:xfrm>
            <a:off x="0" y="2286000"/>
            <a:ext cx="9140825" cy="2286000"/>
          </a:xfrm>
          <a:prstGeom prst="rect">
            <a:avLst/>
          </a:prstGeom>
          <a:solidFill>
            <a:srgbClr val="64BE1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spAutoFit/>
          </a:bodyPr>
          <a:lstStyle/>
          <a:p>
            <a:endParaRPr lang="zh-CN" altLang="en-US">
              <a:latin typeface="Trebuchet MS" pitchFamily="34" charset="0"/>
            </a:endParaRPr>
          </a:p>
        </p:txBody>
      </p:sp>
      <p:pic>
        <p:nvPicPr>
          <p:cNvPr id="6" name="Picture 10" descr="gree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61175" y="2287588"/>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point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975" y="4144963"/>
            <a:ext cx="7543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descr="f392492cdeb8edf38a1399ac"/>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510338" y="169863"/>
            <a:ext cx="2047875" cy="197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3"/>
          <p:cNvSpPr>
            <a:spLocks noGrp="1" noChangeArrowheads="1"/>
          </p:cNvSpPr>
          <p:nvPr>
            <p:ph type="subTitle" idx="1"/>
          </p:nvPr>
        </p:nvSpPr>
        <p:spPr>
          <a:xfrm>
            <a:off x="433388" y="4935538"/>
            <a:ext cx="6238875" cy="825500"/>
          </a:xfrm>
        </p:spPr>
        <p:txBody>
          <a:bodyPr wrap="none"/>
          <a:lstStyle>
            <a:lvl1pPr>
              <a:buFont typeface="Futura Md BT" pitchFamily="34" charset="0"/>
              <a:buNone/>
              <a:defRPr sz="1400"/>
            </a:lvl1pPr>
          </a:lstStyle>
          <a:p>
            <a:pPr lvl="0"/>
            <a:r>
              <a:rPr lang="zh-CN" altLang="en-US" noProof="0" smtClean="0"/>
              <a:t>单击此处编辑母版副标题样式</a:t>
            </a:r>
            <a:endParaRPr lang="zh-CN" altLang="en-GB" noProof="0" smtClean="0"/>
          </a:p>
        </p:txBody>
      </p:sp>
      <p:sp>
        <p:nvSpPr>
          <p:cNvPr id="21511" name="Rectangle 7"/>
          <p:cNvSpPr>
            <a:spLocks noGrp="1" noChangeArrowheads="1"/>
          </p:cNvSpPr>
          <p:nvPr>
            <p:ph type="ctrTitle"/>
          </p:nvPr>
        </p:nvSpPr>
        <p:spPr>
          <a:xfrm>
            <a:off x="422275" y="2463800"/>
            <a:ext cx="6257925" cy="1470025"/>
          </a:xfrm>
        </p:spPr>
        <p:txBody>
          <a:bodyPr anchor="t"/>
          <a:lstStyle>
            <a:lvl1pPr>
              <a:lnSpc>
                <a:spcPts val="3800"/>
              </a:lnSpc>
              <a:spcAft>
                <a:spcPts val="1200"/>
              </a:spcAft>
              <a:defRPr sz="3200">
                <a:solidFill>
                  <a:schemeClr val="bg1"/>
                </a:solidFill>
              </a:defRPr>
            </a:lvl1pPr>
          </a:lstStyle>
          <a:p>
            <a:pPr lvl="0"/>
            <a:r>
              <a:rPr lang="zh-CN" altLang="en-US" noProof="0" smtClean="0"/>
              <a:t>单击此处编辑母版标题样式</a:t>
            </a:r>
            <a:endParaRPr lang="zh-CN" altLang="en-GB" noProof="0" smtClean="0"/>
          </a:p>
        </p:txBody>
      </p:sp>
    </p:spTree>
    <p:extLst>
      <p:ext uri="{BB962C8B-B14F-4D97-AF65-F5344CB8AC3E}">
        <p14:creationId xmlns:p14="http://schemas.microsoft.com/office/powerpoint/2010/main" val="492715962"/>
      </p:ext>
    </p:extLst>
  </p:cSld>
  <p:clrMapOvr>
    <a:masterClrMapping/>
  </p:clrMapOvr>
  <p:transition>
    <p:wipe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28550421"/>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463550"/>
            <a:ext cx="2055813" cy="524351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71488" y="463550"/>
            <a:ext cx="6015037" cy="5243513"/>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187454027"/>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71488" y="463550"/>
            <a:ext cx="8213725" cy="368300"/>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482600" y="1181100"/>
            <a:ext cx="4029075"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64075" y="1181100"/>
            <a:ext cx="4030663"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168228400"/>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308052231"/>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Tree>
    <p:extLst>
      <p:ext uri="{BB962C8B-B14F-4D97-AF65-F5344CB8AC3E}">
        <p14:creationId xmlns:p14="http://schemas.microsoft.com/office/powerpoint/2010/main" val="1734139175"/>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82600" y="1181100"/>
            <a:ext cx="40290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64075" y="1181100"/>
            <a:ext cx="403066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987159758"/>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427079317"/>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3999960643"/>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2363427"/>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extLst>
      <p:ext uri="{BB962C8B-B14F-4D97-AF65-F5344CB8AC3E}">
        <p14:creationId xmlns:p14="http://schemas.microsoft.com/office/powerpoint/2010/main" val="817156249"/>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extLst>
      <p:ext uri="{BB962C8B-B14F-4D97-AF65-F5344CB8AC3E}">
        <p14:creationId xmlns:p14="http://schemas.microsoft.com/office/powerpoint/2010/main" val="2643329510"/>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eaLnBrk="0" hangingPunct="0"/>
            <a:endParaRPr lang="zh-CN" altLang="en-US">
              <a:latin typeface="Trebuchet MS" pitchFamily="34" charset="0"/>
            </a:endParaRPr>
          </a:p>
        </p:txBody>
      </p:sp>
      <p:sp>
        <p:nvSpPr>
          <p:cNvPr id="1027" name="Rectangle 3"/>
          <p:cNvSpPr>
            <a:spLocks noGrp="1" noChangeArrowheads="1"/>
          </p:cNvSpPr>
          <p:nvPr>
            <p:ph type="title" idx="4294967295"/>
          </p:nvPr>
        </p:nvSpPr>
        <p:spPr bwMode="auto">
          <a:xfrm>
            <a:off x="471488" y="463550"/>
            <a:ext cx="8213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GB" smtClean="0"/>
              <a:t>点击编辑母版标题版式</a:t>
            </a:r>
          </a:p>
        </p:txBody>
      </p:sp>
      <p:sp>
        <p:nvSpPr>
          <p:cNvPr id="1028" name="Rectangle 4"/>
          <p:cNvSpPr>
            <a:spLocks noChangeArrowheads="1"/>
          </p:cNvSpPr>
          <p:nvPr/>
        </p:nvSpPr>
        <p:spPr bwMode="auto">
          <a:xfrm>
            <a:off x="9126538" y="6145213"/>
            <a:ext cx="6350" cy="19050"/>
          </a:xfrm>
          <a:prstGeom prst="rect">
            <a:avLst/>
          </a:prstGeom>
          <a:gradFill rotWithShape="1">
            <a:gsLst>
              <a:gs pos="0">
                <a:srgbClr val="808080"/>
              </a:gs>
              <a:gs pos="100000">
                <a:srgbClr val="D7D7D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CN" altLang="en-US">
              <a:latin typeface="Trebuchet MS" pitchFamily="34" charset="0"/>
            </a:endParaRPr>
          </a:p>
        </p:txBody>
      </p:sp>
      <p:sp>
        <p:nvSpPr>
          <p:cNvPr id="1029" name="Rectangle 5"/>
          <p:cNvSpPr>
            <a:spLocks noChangeArrowheads="1"/>
          </p:cNvSpPr>
          <p:nvPr/>
        </p:nvSpPr>
        <p:spPr bwMode="auto">
          <a:xfrm>
            <a:off x="0" y="0"/>
            <a:ext cx="9144000" cy="6858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zh-CN" altLang="en-US">
              <a:latin typeface="Trebuchet MS" pitchFamily="34" charset="0"/>
            </a:endParaRPr>
          </a:p>
        </p:txBody>
      </p:sp>
      <p:sp>
        <p:nvSpPr>
          <p:cNvPr id="1030" name="Rectangle 6"/>
          <p:cNvSpPr>
            <a:spLocks noGrp="1" noChangeArrowheads="1"/>
          </p:cNvSpPr>
          <p:nvPr>
            <p:ph type="body" idx="4294967295"/>
          </p:nvPr>
        </p:nvSpPr>
        <p:spPr bwMode="auto">
          <a:xfrm>
            <a:off x="482600" y="1181100"/>
            <a:ext cx="8212138"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GB" smtClean="0"/>
              <a:t>点击编辑母版内容版式</a:t>
            </a:r>
          </a:p>
          <a:p>
            <a:pPr lvl="1"/>
            <a:r>
              <a:rPr lang="zh-CN" altLang="en-GB" smtClean="0"/>
              <a:t>第二行</a:t>
            </a:r>
          </a:p>
          <a:p>
            <a:pPr lvl="2"/>
            <a:r>
              <a:rPr lang="zh-CN" altLang="en-GB" smtClean="0"/>
              <a:t>第三行</a:t>
            </a:r>
          </a:p>
          <a:p>
            <a:pPr lvl="3"/>
            <a:r>
              <a:rPr lang="zh-CN" altLang="en-GB" smtClean="0"/>
              <a:t>第四行</a:t>
            </a:r>
          </a:p>
        </p:txBody>
      </p:sp>
      <p:sp>
        <p:nvSpPr>
          <p:cNvPr id="1031" name="Rectangle 8"/>
          <p:cNvSpPr>
            <a:spLocks noChangeArrowheads="1"/>
          </p:cNvSpPr>
          <p:nvPr/>
        </p:nvSpPr>
        <p:spPr bwMode="auto">
          <a:xfrm>
            <a:off x="454025" y="892175"/>
            <a:ext cx="8715375" cy="19050"/>
          </a:xfrm>
          <a:prstGeom prst="rect">
            <a:avLst/>
          </a:prstGeom>
          <a:gradFill rotWithShape="1">
            <a:gsLst>
              <a:gs pos="0">
                <a:srgbClr val="808080"/>
              </a:gs>
              <a:gs pos="100000">
                <a:srgbClr val="EBEBE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algn="ctr" eaLnBrk="0" hangingPunct="0"/>
            <a:endParaRPr lang="zh-CN" altLang="en-US">
              <a:latin typeface="Trebuchet MS" pitchFamily="34" charset="0"/>
            </a:endParaRPr>
          </a:p>
        </p:txBody>
      </p:sp>
      <p:sp>
        <p:nvSpPr>
          <p:cNvPr id="1032" name="Rectangle 9"/>
          <p:cNvSpPr>
            <a:spLocks noChangeArrowheads="1"/>
          </p:cNvSpPr>
          <p:nvPr userDrawn="1"/>
        </p:nvSpPr>
        <p:spPr bwMode="auto">
          <a:xfrm>
            <a:off x="2781300" y="6375400"/>
            <a:ext cx="2876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b"/>
          <a:lstStyle/>
          <a:p>
            <a:pPr algn="ctr" eaLnBrk="0" hangingPunct="0">
              <a:spcBef>
                <a:spcPct val="50000"/>
              </a:spcBef>
            </a:pPr>
            <a:r>
              <a:rPr lang="zh-CN" altLang="en-GB" sz="2400"/>
              <a:t>第三章 认证与密钥</a:t>
            </a:r>
            <a:endParaRPr lang="en-GB" altLang="zh-CN" sz="2400"/>
          </a:p>
        </p:txBody>
      </p:sp>
      <p:sp>
        <p:nvSpPr>
          <p:cNvPr id="1033" name="Rectangle 10"/>
          <p:cNvSpPr>
            <a:spLocks noChangeArrowheads="1"/>
          </p:cNvSpPr>
          <p:nvPr userDrawn="1"/>
        </p:nvSpPr>
        <p:spPr bwMode="auto">
          <a:xfrm>
            <a:off x="454025" y="6308725"/>
            <a:ext cx="8715375" cy="19050"/>
          </a:xfrm>
          <a:prstGeom prst="rect">
            <a:avLst/>
          </a:prstGeom>
          <a:gradFill rotWithShape="1">
            <a:gsLst>
              <a:gs pos="0">
                <a:srgbClr val="808080"/>
              </a:gs>
              <a:gs pos="100000">
                <a:srgbClr val="EBEBE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algn="ctr" eaLnBrk="0" hangingPunct="0"/>
            <a:endParaRPr lang="zh-CN" altLang="en-US">
              <a:latin typeface="Trebuchet MS" pitchFamily="34" charset="0"/>
            </a:endParaRPr>
          </a:p>
        </p:txBody>
      </p:sp>
      <p:graphicFrame>
        <p:nvGraphicFramePr>
          <p:cNvPr id="1034" name="Object 12"/>
          <p:cNvGraphicFramePr>
            <a:graphicFrameLocks noChangeAspect="1"/>
          </p:cNvGraphicFramePr>
          <p:nvPr userDrawn="1"/>
        </p:nvGraphicFramePr>
        <p:xfrm>
          <a:off x="6842125" y="6357938"/>
          <a:ext cx="2105025" cy="485775"/>
        </p:xfrm>
        <a:graphic>
          <a:graphicData uri="http://schemas.openxmlformats.org/presentationml/2006/ole">
            <mc:AlternateContent xmlns:mc="http://schemas.openxmlformats.org/markup-compatibility/2006">
              <mc:Choice xmlns:v="urn:schemas-microsoft-com:vml" Requires="v">
                <p:oleObj spid="_x0000_s1078" r:id="rId16" imgW="2104762" imgH="485586" progId="Paint.Picture">
                  <p:embed/>
                </p:oleObj>
              </mc:Choice>
              <mc:Fallback>
                <p:oleObj r:id="rId16" imgW="2104762" imgH="485586" progId="Paint.Picture">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42125" y="6357938"/>
                        <a:ext cx="21050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03"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ransition>
    <p:wipe dir="r"/>
  </p:transition>
  <p:txStyles>
    <p:titleStyle>
      <a:lvl1pPr algn="l" rtl="0" eaLnBrk="0" fontAlgn="base" hangingPunct="0">
        <a:lnSpc>
          <a:spcPts val="2600"/>
        </a:lnSpc>
        <a:spcBef>
          <a:spcPct val="0"/>
        </a:spcBef>
        <a:spcAft>
          <a:spcPct val="0"/>
        </a:spcAft>
        <a:defRPr sz="4400">
          <a:solidFill>
            <a:srgbClr val="323232"/>
          </a:solidFill>
          <a:latin typeface="+mj-lt"/>
          <a:ea typeface="+mj-ea"/>
          <a:cs typeface="+mj-cs"/>
        </a:defRPr>
      </a:lvl1pPr>
      <a:lvl2pPr algn="l" rtl="0" eaLnBrk="0" fontAlgn="base" hangingPunct="0">
        <a:lnSpc>
          <a:spcPts val="2600"/>
        </a:lnSpc>
        <a:spcBef>
          <a:spcPct val="0"/>
        </a:spcBef>
        <a:spcAft>
          <a:spcPct val="0"/>
        </a:spcAft>
        <a:defRPr sz="4400">
          <a:solidFill>
            <a:srgbClr val="323232"/>
          </a:solidFill>
          <a:latin typeface="黑体" pitchFamily="2" charset="-122"/>
          <a:ea typeface="黑体" pitchFamily="2" charset="-122"/>
        </a:defRPr>
      </a:lvl2pPr>
      <a:lvl3pPr algn="l" rtl="0" eaLnBrk="0" fontAlgn="base" hangingPunct="0">
        <a:lnSpc>
          <a:spcPts val="2600"/>
        </a:lnSpc>
        <a:spcBef>
          <a:spcPct val="0"/>
        </a:spcBef>
        <a:spcAft>
          <a:spcPct val="0"/>
        </a:spcAft>
        <a:defRPr sz="4400">
          <a:solidFill>
            <a:srgbClr val="323232"/>
          </a:solidFill>
          <a:latin typeface="黑体" pitchFamily="2" charset="-122"/>
          <a:ea typeface="黑体" pitchFamily="2" charset="-122"/>
        </a:defRPr>
      </a:lvl3pPr>
      <a:lvl4pPr algn="l" rtl="0" eaLnBrk="0" fontAlgn="base" hangingPunct="0">
        <a:lnSpc>
          <a:spcPts val="2600"/>
        </a:lnSpc>
        <a:spcBef>
          <a:spcPct val="0"/>
        </a:spcBef>
        <a:spcAft>
          <a:spcPct val="0"/>
        </a:spcAft>
        <a:defRPr sz="4400">
          <a:solidFill>
            <a:srgbClr val="323232"/>
          </a:solidFill>
          <a:latin typeface="黑体" pitchFamily="2" charset="-122"/>
          <a:ea typeface="黑体" pitchFamily="2" charset="-122"/>
        </a:defRPr>
      </a:lvl4pPr>
      <a:lvl5pPr algn="l" rtl="0" eaLnBrk="0" fontAlgn="base" hangingPunct="0">
        <a:lnSpc>
          <a:spcPts val="2600"/>
        </a:lnSpc>
        <a:spcBef>
          <a:spcPct val="0"/>
        </a:spcBef>
        <a:spcAft>
          <a:spcPct val="0"/>
        </a:spcAft>
        <a:defRPr sz="4400">
          <a:solidFill>
            <a:srgbClr val="323232"/>
          </a:solidFill>
          <a:latin typeface="黑体" pitchFamily="2" charset="-122"/>
          <a:ea typeface="黑体" pitchFamily="2" charset="-122"/>
        </a:defRPr>
      </a:lvl5pPr>
      <a:lvl6pPr marL="457200" algn="l" rtl="0" fontAlgn="base">
        <a:lnSpc>
          <a:spcPts val="2600"/>
        </a:lnSpc>
        <a:spcBef>
          <a:spcPct val="0"/>
        </a:spcBef>
        <a:spcAft>
          <a:spcPct val="0"/>
        </a:spcAft>
        <a:defRPr>
          <a:solidFill>
            <a:srgbClr val="323232"/>
          </a:solidFill>
          <a:latin typeface="黑体" pitchFamily="2" charset="-122"/>
          <a:ea typeface="黑体" pitchFamily="2" charset="-122"/>
        </a:defRPr>
      </a:lvl6pPr>
      <a:lvl7pPr marL="914400" algn="l" rtl="0" fontAlgn="base">
        <a:lnSpc>
          <a:spcPts val="2600"/>
        </a:lnSpc>
        <a:spcBef>
          <a:spcPct val="0"/>
        </a:spcBef>
        <a:spcAft>
          <a:spcPct val="0"/>
        </a:spcAft>
        <a:defRPr>
          <a:solidFill>
            <a:srgbClr val="323232"/>
          </a:solidFill>
          <a:latin typeface="黑体" pitchFamily="2" charset="-122"/>
          <a:ea typeface="黑体" pitchFamily="2" charset="-122"/>
        </a:defRPr>
      </a:lvl7pPr>
      <a:lvl8pPr marL="1371600" algn="l" rtl="0" fontAlgn="base">
        <a:lnSpc>
          <a:spcPts val="2600"/>
        </a:lnSpc>
        <a:spcBef>
          <a:spcPct val="0"/>
        </a:spcBef>
        <a:spcAft>
          <a:spcPct val="0"/>
        </a:spcAft>
        <a:defRPr>
          <a:solidFill>
            <a:srgbClr val="323232"/>
          </a:solidFill>
          <a:latin typeface="黑体" pitchFamily="2" charset="-122"/>
          <a:ea typeface="黑体" pitchFamily="2" charset="-122"/>
        </a:defRPr>
      </a:lvl8pPr>
      <a:lvl9pPr marL="1828800" algn="l" rtl="0" fontAlgn="base">
        <a:lnSpc>
          <a:spcPts val="2600"/>
        </a:lnSpc>
        <a:spcBef>
          <a:spcPct val="0"/>
        </a:spcBef>
        <a:spcAft>
          <a:spcPct val="0"/>
        </a:spcAft>
        <a:defRPr>
          <a:solidFill>
            <a:srgbClr val="323232"/>
          </a:solidFill>
          <a:latin typeface="黑体" pitchFamily="2" charset="-122"/>
          <a:ea typeface="黑体" pitchFamily="2" charset="-122"/>
        </a:defRPr>
      </a:lvl9pPr>
    </p:titleStyle>
    <p:bodyStyle>
      <a:lvl1pPr marL="342900" indent="-342900" algn="l" defTabSz="0" rtl="0" eaLnBrk="0" fontAlgn="base" hangingPunct="0">
        <a:lnSpc>
          <a:spcPts val="2400"/>
        </a:lnSpc>
        <a:spcBef>
          <a:spcPct val="0"/>
        </a:spcBef>
        <a:spcAft>
          <a:spcPts val="1200"/>
        </a:spcAft>
        <a:buClr>
          <a:schemeClr val="accent1"/>
        </a:buClr>
        <a:buFont typeface="Futura Md BT" pitchFamily="34" charset="0"/>
        <a:buChar char=" "/>
        <a:tabLst>
          <a:tab pos="3946525" algn="l"/>
        </a:tabLst>
        <a:defRPr sz="3200">
          <a:solidFill>
            <a:srgbClr val="323232"/>
          </a:solidFill>
          <a:latin typeface="+mn-lt"/>
          <a:ea typeface="+mn-ea"/>
          <a:cs typeface="+mn-cs"/>
        </a:defRPr>
      </a:lvl1pPr>
      <a:lvl2pPr marL="295275" indent="-222250" algn="l" defTabSz="0" rtl="0" eaLnBrk="0" fontAlgn="base" hangingPunct="0">
        <a:lnSpc>
          <a:spcPts val="2400"/>
        </a:lnSpc>
        <a:spcBef>
          <a:spcPct val="0"/>
        </a:spcBef>
        <a:spcAft>
          <a:spcPts val="1200"/>
        </a:spcAft>
        <a:buClr>
          <a:srgbClr val="969696"/>
        </a:buClr>
        <a:buFont typeface="Wingdings" pitchFamily="2" charset="2"/>
        <a:buChar char="§"/>
        <a:tabLst>
          <a:tab pos="3946525" algn="l"/>
        </a:tabLst>
        <a:defRPr sz="3200">
          <a:solidFill>
            <a:srgbClr val="323232"/>
          </a:solidFill>
          <a:latin typeface="+mn-lt"/>
          <a:ea typeface="+mn-ea"/>
          <a:cs typeface="Arial" pitchFamily="34" charset="0"/>
        </a:defRPr>
      </a:lvl2pPr>
      <a:lvl3pPr marL="514350" indent="-209550" algn="l" defTabSz="0" rtl="0" eaLnBrk="0" fontAlgn="base" hangingPunct="0">
        <a:lnSpc>
          <a:spcPts val="2000"/>
        </a:lnSpc>
        <a:spcBef>
          <a:spcPct val="0"/>
        </a:spcBef>
        <a:spcAft>
          <a:spcPts val="800"/>
        </a:spcAft>
        <a:buClr>
          <a:srgbClr val="969696"/>
        </a:buClr>
        <a:buFont typeface="Wingdings" pitchFamily="2" charset="2"/>
        <a:buChar char=""/>
        <a:tabLst>
          <a:tab pos="3946525" algn="l"/>
        </a:tabLst>
        <a:defRPr sz="1600">
          <a:solidFill>
            <a:srgbClr val="323232"/>
          </a:solidFill>
          <a:latin typeface="+mn-lt"/>
          <a:ea typeface="+mn-ea"/>
          <a:cs typeface="Arial" pitchFamily="34" charset="0"/>
        </a:defRPr>
      </a:lvl3pPr>
      <a:lvl4pPr marL="723900" indent="-196850" algn="l" defTabSz="0" rtl="0" eaLnBrk="0" fontAlgn="base" hangingPunct="0">
        <a:lnSpc>
          <a:spcPts val="1400"/>
        </a:lnSpc>
        <a:spcBef>
          <a:spcPct val="0"/>
        </a:spcBef>
        <a:spcAft>
          <a:spcPts val="600"/>
        </a:spcAft>
        <a:buClr>
          <a:srgbClr val="969696"/>
        </a:buClr>
        <a:buFont typeface="Futura Md BT" pitchFamily="34" charset="0"/>
        <a:buChar char="–"/>
        <a:tabLst>
          <a:tab pos="3946525" algn="l"/>
        </a:tabLst>
        <a:defRPr sz="1400">
          <a:solidFill>
            <a:schemeClr val="tx1"/>
          </a:solidFill>
          <a:latin typeface="Verdana" pitchFamily="34" charset="0"/>
          <a:ea typeface="+mn-ea"/>
          <a:cs typeface="Arial" pitchFamily="34" charset="0"/>
        </a:defRPr>
      </a:lvl4pPr>
      <a:lvl5pPr marL="2046288" indent="-168275" algn="l" defTabSz="0" rtl="0" eaLnBrk="0" fontAlgn="base" hangingPunct="0">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5pPr>
      <a:lvl6pPr marL="2503805" indent="-168275" algn="l" defTabSz="-635"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6pPr>
      <a:lvl7pPr marL="2961005" indent="-168275" algn="l" defTabSz="-635"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7pPr>
      <a:lvl8pPr marL="3418205" indent="-168275" algn="l" defTabSz="-635"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8pPr>
      <a:lvl9pPr marL="3875405" indent="-168275" algn="l" defTabSz="-635"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haokan.baidu.com/v?vid=12834567041665829427&amp;pd=bjh&amp;fr=bjhauthor&amp;type=vide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19100" y="2336800"/>
            <a:ext cx="8482013" cy="1562100"/>
          </a:xfrm>
        </p:spPr>
        <p:txBody>
          <a:bodyPr/>
          <a:lstStyle/>
          <a:p>
            <a:pPr eaLnBrk="1" hangingPunct="1">
              <a:lnSpc>
                <a:spcPts val="5300"/>
              </a:lnSpc>
            </a:pPr>
            <a:r>
              <a:rPr lang="zh-CN" altLang="en-US" sz="4800" dirty="0" smtClean="0">
                <a:solidFill>
                  <a:schemeClr val="tx1"/>
                </a:solidFill>
              </a:rPr>
              <a:t>第三章</a:t>
            </a:r>
            <a:r>
              <a:rPr lang="zh-CN" altLang="en-US" sz="5400" dirty="0" smtClean="0">
                <a:solidFill>
                  <a:schemeClr val="tx1"/>
                </a:solidFill>
              </a:rPr>
              <a:t> </a:t>
            </a:r>
            <a:r>
              <a:rPr lang="zh-CN" altLang="zh-CN" sz="4800" dirty="0" smtClean="0">
                <a:solidFill>
                  <a:schemeClr val="tx1"/>
                </a:solidFill>
              </a:rPr>
              <a:t>认证与密钥</a:t>
            </a:r>
            <a:r>
              <a:rPr lang="zh-CN" altLang="en-US" sz="4800" dirty="0" smtClean="0">
                <a:solidFill>
                  <a:schemeClr val="tx1"/>
                </a:solidFill>
              </a:rPr>
              <a:t/>
            </a:r>
            <a:br>
              <a:rPr lang="zh-CN" altLang="en-US" sz="4800" dirty="0" smtClean="0">
                <a:solidFill>
                  <a:schemeClr val="tx1"/>
                </a:solidFill>
              </a:rPr>
            </a:br>
            <a:r>
              <a:rPr lang="en-US" altLang="zh-CN" sz="4800" dirty="0" smtClean="0">
                <a:solidFill>
                  <a:schemeClr val="tx1"/>
                </a:solidFill>
              </a:rPr>
              <a:t>           </a:t>
            </a:r>
            <a:r>
              <a:rPr lang="zh-CN" altLang="zh-CN" sz="4800" dirty="0" smtClean="0">
                <a:solidFill>
                  <a:schemeClr val="tx1"/>
                </a:solidFill>
              </a:rPr>
              <a:t>管理技术</a:t>
            </a:r>
            <a:r>
              <a:rPr lang="zh-CN" altLang="en-US" sz="4800" dirty="0" smtClean="0">
                <a:solidFill>
                  <a:schemeClr val="tx1"/>
                </a:solidFill>
              </a:rPr>
              <a:t>（</a:t>
            </a:r>
            <a:r>
              <a:rPr lang="en-US" altLang="zh-CN" sz="5400" dirty="0" smtClean="0">
                <a:solidFill>
                  <a:schemeClr val="tx1"/>
                </a:solidFill>
              </a:rPr>
              <a:t>2</a:t>
            </a:r>
            <a:r>
              <a:rPr lang="zh-CN" altLang="en-US" sz="5400" dirty="0" smtClean="0">
                <a:solidFill>
                  <a:schemeClr val="tx1"/>
                </a:solidFill>
              </a:rPr>
              <a:t>）</a:t>
            </a:r>
            <a:r>
              <a:rPr lang="zh-CN" altLang="en-US" sz="2800" dirty="0" smtClean="0"/>
              <a:t/>
            </a:r>
            <a:br>
              <a:rPr lang="zh-CN" altLang="en-US" sz="2800" dirty="0" smtClean="0"/>
            </a:br>
            <a:endParaRPr lang="zh-CN" altLang="en-GB" sz="2000"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Text Box 4"/>
          <p:cNvSpPr txBox="1">
            <a:spLocks noChangeArrowheads="1"/>
          </p:cNvSpPr>
          <p:nvPr/>
        </p:nvSpPr>
        <p:spPr bwMode="auto">
          <a:xfrm>
            <a:off x="774700" y="250825"/>
            <a:ext cx="7210425" cy="5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zh-CN" sz="3600" dirty="0">
                <a:latin typeface="Trebuchet MS" pitchFamily="34" charset="0"/>
              </a:rPr>
              <a:t>基于</a:t>
            </a:r>
            <a:r>
              <a:rPr lang="zh-CN" altLang="en-US" sz="3600" dirty="0">
                <a:latin typeface="Trebuchet MS" pitchFamily="34" charset="0"/>
              </a:rPr>
              <a:t>公钥密码的身份识别技术</a:t>
            </a:r>
          </a:p>
        </p:txBody>
      </p:sp>
      <p:sp>
        <p:nvSpPr>
          <p:cNvPr id="14340" name="Text Box 4"/>
          <p:cNvSpPr txBox="1">
            <a:spLocks noChangeArrowheads="1"/>
          </p:cNvSpPr>
          <p:nvPr/>
        </p:nvSpPr>
        <p:spPr bwMode="auto">
          <a:xfrm>
            <a:off x="522288" y="1865313"/>
            <a:ext cx="8102600"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10000"/>
              </a:lnSpc>
              <a:buClr>
                <a:schemeClr val="accent1"/>
              </a:buClr>
              <a:buFont typeface="Wingdings" pitchFamily="2" charset="2"/>
              <a:buNone/>
            </a:pPr>
            <a:r>
              <a:rPr lang="zh-CN" altLang="en-US" sz="2800" dirty="0">
                <a:latin typeface="Trebuchet MS" pitchFamily="34" charset="0"/>
              </a:rPr>
              <a:t>    在无法事先商定共享密钥的情况下，使用</a:t>
            </a:r>
            <a:r>
              <a:rPr lang="zh-CN" altLang="en-US" sz="2800" dirty="0">
                <a:solidFill>
                  <a:srgbClr val="FF0000"/>
                </a:solidFill>
                <a:latin typeface="Trebuchet MS" pitchFamily="34" charset="0"/>
              </a:rPr>
              <a:t>基于公钥密码</a:t>
            </a:r>
            <a:r>
              <a:rPr lang="zh-CN" altLang="en-US" sz="2800" dirty="0">
                <a:latin typeface="Trebuchet MS" pitchFamily="34" charset="0"/>
              </a:rPr>
              <a:t>的身份识别技术可以进行有效的身份识别和密钥分发</a:t>
            </a:r>
            <a:r>
              <a:rPr lang="zh-CN" altLang="en-US" sz="2800" dirty="0" smtClean="0">
                <a:latin typeface="Trebuchet MS" pitchFamily="34" charset="0"/>
              </a:rPr>
              <a:t>。（基于非对称加密的对称密钥分发）</a:t>
            </a:r>
            <a:endParaRPr lang="zh-CN" altLang="en-US" sz="2800" dirty="0">
              <a:latin typeface="Trebuchet MS" pitchFamily="34" charset="0"/>
            </a:endParaRPr>
          </a:p>
          <a:p>
            <a:pPr>
              <a:lnSpc>
                <a:spcPct val="110000"/>
              </a:lnSpc>
              <a:buClr>
                <a:schemeClr val="accent1"/>
              </a:buClr>
              <a:buFont typeface="Wingdings" pitchFamily="2" charset="2"/>
              <a:buNone/>
            </a:pPr>
            <a:endParaRPr lang="zh-CN" altLang="en-US" sz="2800" dirty="0">
              <a:latin typeface="Trebuchet MS" pitchFamily="34" charset="0"/>
            </a:endParaRPr>
          </a:p>
          <a:p>
            <a:pPr>
              <a:lnSpc>
                <a:spcPct val="110000"/>
              </a:lnSpc>
              <a:buClr>
                <a:schemeClr val="accent1"/>
              </a:buClr>
              <a:buFont typeface="Wingdings" pitchFamily="2" charset="2"/>
              <a:buNone/>
            </a:pPr>
            <a:r>
              <a:rPr lang="zh-CN" altLang="en-US" sz="2800" dirty="0">
                <a:latin typeface="Trebuchet MS" pitchFamily="34" charset="0"/>
              </a:rPr>
              <a:t>   下面先以</a:t>
            </a:r>
            <a:r>
              <a:rPr lang="en-US" altLang="zh-CN" sz="2800" dirty="0">
                <a:latin typeface="Times New Roman" pitchFamily="18" charset="0"/>
              </a:rPr>
              <a:t>Woo-Lam</a:t>
            </a:r>
            <a:r>
              <a:rPr lang="zh-CN" altLang="en-US" sz="2800" dirty="0">
                <a:latin typeface="Trebuchet MS" pitchFamily="34" charset="0"/>
              </a:rPr>
              <a:t>协议为例来说明 。</a:t>
            </a:r>
            <a:r>
              <a:rPr lang="zh-CN" altLang="zh-CN" sz="2800" dirty="0">
                <a:latin typeface="Trebuchet MS" pitchFamily="34" charset="0"/>
              </a:rPr>
              <a:t>该协议同样需要可信第三方的参与，过程如下</a:t>
            </a:r>
            <a:r>
              <a:rPr lang="zh-CN" altLang="en-US" sz="2800" dirty="0">
                <a:latin typeface="Trebuchet MS" pitchFamily="34" charset="0"/>
              </a:rPr>
              <a:t>：</a:t>
            </a:r>
            <a:endParaRPr lang="en-US" altLang="zh-CN" sz="2800" dirty="0">
              <a:latin typeface="Trebuchet MS" pitchFamily="34" charset="0"/>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928688" y="407988"/>
            <a:ext cx="7291387" cy="4322762"/>
          </a:xfrm>
        </p:spPr>
      </p:pic>
      <p:sp>
        <p:nvSpPr>
          <p:cNvPr id="15363" name="Rectangle 5"/>
          <p:cNvSpPr>
            <a:spLocks noChangeArrowheads="1"/>
          </p:cNvSpPr>
          <p:nvPr/>
        </p:nvSpPr>
        <p:spPr bwMode="auto">
          <a:xfrm>
            <a:off x="457200" y="5072063"/>
            <a:ext cx="80613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ts val="3200"/>
              </a:lnSpc>
              <a:spcAft>
                <a:spcPts val="200"/>
              </a:spcAft>
              <a:buClr>
                <a:schemeClr val="accent1"/>
              </a:buClr>
              <a:buFont typeface="Futura Md BT" pitchFamily="34" charset="0"/>
              <a:buChar char=" "/>
            </a:pPr>
            <a:r>
              <a:rPr lang="zh-CN" altLang="en-US" sz="2000">
                <a:solidFill>
                  <a:srgbClr val="323232"/>
                </a:solidFill>
                <a:latin typeface="Trebuchet MS" pitchFamily="34" charset="0"/>
              </a:rPr>
              <a:t>     </a:t>
            </a:r>
            <a:r>
              <a:rPr lang="zh-CN" altLang="en-US" sz="2400">
                <a:solidFill>
                  <a:srgbClr val="323232"/>
                </a:solidFill>
                <a:latin typeface="Trebuchet MS" pitchFamily="34" charset="0"/>
              </a:rPr>
              <a:t>其中，</a:t>
            </a:r>
            <a:r>
              <a:rPr lang="en-US" altLang="zh-CN" sz="2400" i="1">
                <a:solidFill>
                  <a:srgbClr val="323232"/>
                </a:solidFill>
                <a:latin typeface="Times New Roman" pitchFamily="18" charset="0"/>
              </a:rPr>
              <a:t>KU</a:t>
            </a:r>
            <a:r>
              <a:rPr lang="en-US" altLang="zh-CN" sz="2400" i="1" baseline="-25000">
                <a:solidFill>
                  <a:srgbClr val="323232"/>
                </a:solidFill>
                <a:latin typeface="Times New Roman" pitchFamily="18" charset="0"/>
              </a:rPr>
              <a:t>A</a:t>
            </a:r>
            <a:r>
              <a:rPr lang="zh-CN" altLang="en-US" sz="2400" i="1">
                <a:solidFill>
                  <a:srgbClr val="323232"/>
                </a:solidFill>
                <a:latin typeface="Times New Roman" pitchFamily="18" charset="0"/>
              </a:rPr>
              <a:t>、</a:t>
            </a:r>
            <a:r>
              <a:rPr lang="en-US" altLang="zh-CN" sz="2400" i="1">
                <a:solidFill>
                  <a:srgbClr val="323232"/>
                </a:solidFill>
                <a:latin typeface="Times New Roman" pitchFamily="18" charset="0"/>
              </a:rPr>
              <a:t>KU</a:t>
            </a:r>
            <a:r>
              <a:rPr lang="en-US" altLang="zh-CN" sz="2400" i="1" baseline="-25000">
                <a:solidFill>
                  <a:srgbClr val="323232"/>
                </a:solidFill>
                <a:latin typeface="Times New Roman" pitchFamily="18" charset="0"/>
              </a:rPr>
              <a:t>B</a:t>
            </a:r>
            <a:r>
              <a:rPr lang="zh-CN" altLang="en-US" sz="2400" i="1">
                <a:solidFill>
                  <a:srgbClr val="323232"/>
                </a:solidFill>
                <a:latin typeface="Times New Roman" pitchFamily="18" charset="0"/>
              </a:rPr>
              <a:t>、</a:t>
            </a:r>
            <a:r>
              <a:rPr lang="en-US" altLang="zh-CN" sz="2400" i="1">
                <a:solidFill>
                  <a:srgbClr val="323232"/>
                </a:solidFill>
                <a:latin typeface="Times New Roman" pitchFamily="18" charset="0"/>
              </a:rPr>
              <a:t>KUauth</a:t>
            </a:r>
            <a:r>
              <a:rPr lang="zh-CN" altLang="en-US" sz="2400">
                <a:solidFill>
                  <a:srgbClr val="323232"/>
                </a:solidFill>
                <a:latin typeface="Trebuchet MS" pitchFamily="34" charset="0"/>
              </a:rPr>
              <a:t>分别是</a:t>
            </a:r>
            <a:r>
              <a:rPr lang="en-US" altLang="zh-CN" sz="2400">
                <a:solidFill>
                  <a:srgbClr val="323232"/>
                </a:solidFill>
                <a:latin typeface="Times New Roman" pitchFamily="18" charset="0"/>
              </a:rPr>
              <a:t>A</a:t>
            </a:r>
            <a:r>
              <a:rPr lang="zh-CN" altLang="en-US" sz="2400">
                <a:solidFill>
                  <a:srgbClr val="323232"/>
                </a:solidFill>
                <a:latin typeface="Times New Roman" pitchFamily="18" charset="0"/>
              </a:rPr>
              <a:t>、</a:t>
            </a:r>
            <a:r>
              <a:rPr lang="en-US" altLang="zh-CN" sz="2400">
                <a:solidFill>
                  <a:srgbClr val="323232"/>
                </a:solidFill>
                <a:latin typeface="Times New Roman" pitchFamily="18" charset="0"/>
              </a:rPr>
              <a:t>B</a:t>
            </a:r>
            <a:r>
              <a:rPr lang="zh-CN" altLang="en-US" sz="2400">
                <a:solidFill>
                  <a:srgbClr val="323232"/>
                </a:solidFill>
                <a:latin typeface="Times New Roman" pitchFamily="18" charset="0"/>
              </a:rPr>
              <a:t>、</a:t>
            </a:r>
            <a:r>
              <a:rPr lang="en-US" altLang="zh-CN" sz="2400">
                <a:solidFill>
                  <a:srgbClr val="323232"/>
                </a:solidFill>
                <a:latin typeface="Times New Roman" pitchFamily="18" charset="0"/>
              </a:rPr>
              <a:t>KDC</a:t>
            </a:r>
            <a:r>
              <a:rPr lang="zh-CN" altLang="en-US" sz="2400">
                <a:solidFill>
                  <a:srgbClr val="323232"/>
                </a:solidFill>
                <a:latin typeface="Trebuchet MS" pitchFamily="34" charset="0"/>
              </a:rPr>
              <a:t>的公钥；</a:t>
            </a:r>
            <a:r>
              <a:rPr lang="en-US" altLang="zh-CN" sz="2400" i="1">
                <a:solidFill>
                  <a:srgbClr val="323232"/>
                </a:solidFill>
                <a:latin typeface="Times New Roman" pitchFamily="18" charset="0"/>
              </a:rPr>
              <a:t>KR</a:t>
            </a:r>
            <a:r>
              <a:rPr lang="en-US" altLang="zh-CN" sz="2400" i="1" baseline="-25000">
                <a:solidFill>
                  <a:srgbClr val="323232"/>
                </a:solidFill>
                <a:latin typeface="Times New Roman" pitchFamily="18" charset="0"/>
              </a:rPr>
              <a:t>a</a:t>
            </a:r>
            <a:r>
              <a:rPr lang="zh-CN" altLang="en-US" sz="2400" i="1">
                <a:solidFill>
                  <a:srgbClr val="323232"/>
                </a:solidFill>
                <a:latin typeface="Times New Roman" pitchFamily="18" charset="0"/>
              </a:rPr>
              <a:t>、</a:t>
            </a:r>
            <a:r>
              <a:rPr lang="en-US" altLang="zh-CN" sz="2400" i="1">
                <a:solidFill>
                  <a:srgbClr val="323232"/>
                </a:solidFill>
                <a:latin typeface="Times New Roman" pitchFamily="18" charset="0"/>
              </a:rPr>
              <a:t>KR</a:t>
            </a:r>
            <a:r>
              <a:rPr lang="en-US" altLang="zh-CN" sz="2400" i="1" baseline="-25000">
                <a:solidFill>
                  <a:srgbClr val="323232"/>
                </a:solidFill>
                <a:latin typeface="Times New Roman" pitchFamily="18" charset="0"/>
              </a:rPr>
              <a:t>b</a:t>
            </a:r>
            <a:r>
              <a:rPr lang="zh-CN" altLang="en-US" sz="2400" i="1">
                <a:solidFill>
                  <a:srgbClr val="323232"/>
                </a:solidFill>
                <a:latin typeface="Times New Roman" pitchFamily="18" charset="0"/>
              </a:rPr>
              <a:t>、</a:t>
            </a:r>
            <a:r>
              <a:rPr lang="en-US" altLang="zh-CN" sz="2400" i="1">
                <a:solidFill>
                  <a:srgbClr val="323232"/>
                </a:solidFill>
                <a:latin typeface="Times New Roman" pitchFamily="18" charset="0"/>
              </a:rPr>
              <a:t>KRauth</a:t>
            </a:r>
            <a:r>
              <a:rPr lang="zh-CN" altLang="en-US" sz="2400">
                <a:solidFill>
                  <a:srgbClr val="323232"/>
                </a:solidFill>
                <a:latin typeface="Trebuchet MS" pitchFamily="34" charset="0"/>
              </a:rPr>
              <a:t>分别是</a:t>
            </a:r>
            <a:r>
              <a:rPr lang="en-US" altLang="zh-CN" sz="2400">
                <a:solidFill>
                  <a:srgbClr val="323232"/>
                </a:solidFill>
                <a:latin typeface="Times New Roman" pitchFamily="18" charset="0"/>
              </a:rPr>
              <a:t>A</a:t>
            </a:r>
            <a:r>
              <a:rPr lang="zh-CN" altLang="en-US" sz="2400">
                <a:solidFill>
                  <a:srgbClr val="323232"/>
                </a:solidFill>
                <a:latin typeface="Times New Roman" pitchFamily="18" charset="0"/>
              </a:rPr>
              <a:t>、</a:t>
            </a:r>
            <a:r>
              <a:rPr lang="en-US" altLang="zh-CN" sz="2400">
                <a:solidFill>
                  <a:srgbClr val="323232"/>
                </a:solidFill>
                <a:latin typeface="Times New Roman" pitchFamily="18" charset="0"/>
              </a:rPr>
              <a:t>B</a:t>
            </a:r>
            <a:r>
              <a:rPr lang="zh-CN" altLang="en-US" sz="2400">
                <a:solidFill>
                  <a:srgbClr val="323232"/>
                </a:solidFill>
                <a:latin typeface="Times New Roman" pitchFamily="18" charset="0"/>
              </a:rPr>
              <a:t>、</a:t>
            </a:r>
            <a:r>
              <a:rPr lang="en-US" altLang="zh-CN" sz="2400">
                <a:solidFill>
                  <a:srgbClr val="323232"/>
                </a:solidFill>
                <a:latin typeface="Times New Roman" pitchFamily="18" charset="0"/>
              </a:rPr>
              <a:t>KDC</a:t>
            </a:r>
            <a:r>
              <a:rPr lang="zh-CN" altLang="en-US" sz="2400">
                <a:solidFill>
                  <a:srgbClr val="323232"/>
                </a:solidFill>
                <a:latin typeface="Trebuchet MS" pitchFamily="34" charset="0"/>
              </a:rPr>
              <a:t>的私钥；</a:t>
            </a:r>
            <a:r>
              <a:rPr lang="en-US" altLang="zh-CN" sz="2400">
                <a:solidFill>
                  <a:srgbClr val="323232"/>
                </a:solidFill>
                <a:latin typeface="Times New Roman" pitchFamily="18" charset="0"/>
              </a:rPr>
              <a:t>Ks</a:t>
            </a:r>
            <a:r>
              <a:rPr lang="zh-CN" altLang="en-US" sz="2400">
                <a:solidFill>
                  <a:srgbClr val="323232"/>
                </a:solidFill>
                <a:latin typeface="Trebuchet MS" pitchFamily="34" charset="0"/>
              </a:rPr>
              <a:t>为分发的密钥。</a:t>
            </a:r>
          </a:p>
        </p:txBody>
      </p:sp>
      <p:sp>
        <p:nvSpPr>
          <p:cNvPr id="4" name="TextBox 3"/>
          <p:cNvSpPr txBox="1"/>
          <p:nvPr/>
        </p:nvSpPr>
        <p:spPr>
          <a:xfrm>
            <a:off x="3481097" y="392697"/>
            <a:ext cx="1415772" cy="338554"/>
          </a:xfrm>
          <a:prstGeom prst="rect">
            <a:avLst/>
          </a:prstGeom>
          <a:noFill/>
        </p:spPr>
        <p:txBody>
          <a:bodyPr wrap="none" rtlCol="0">
            <a:spAutoFit/>
          </a:bodyPr>
          <a:lstStyle/>
          <a:p>
            <a:r>
              <a:rPr lang="en-US" altLang="zh-CN" dirty="0" smtClean="0"/>
              <a:t>A</a:t>
            </a:r>
            <a:r>
              <a:rPr lang="zh-CN" altLang="en-US" dirty="0" smtClean="0"/>
              <a:t>请求</a:t>
            </a:r>
            <a:r>
              <a:rPr lang="en-US" altLang="zh-CN" dirty="0" smtClean="0"/>
              <a:t>B</a:t>
            </a:r>
            <a:r>
              <a:rPr lang="zh-CN" altLang="en-US" dirty="0" smtClean="0"/>
              <a:t>的公钥</a:t>
            </a:r>
            <a:endParaRPr lang="zh-CN" altLang="en-US" dirty="0"/>
          </a:p>
        </p:txBody>
      </p:sp>
      <p:sp>
        <p:nvSpPr>
          <p:cNvPr id="5" name="TextBox 4"/>
          <p:cNvSpPr txBox="1"/>
          <p:nvPr/>
        </p:nvSpPr>
        <p:spPr>
          <a:xfrm>
            <a:off x="5436897" y="900697"/>
            <a:ext cx="2031325" cy="338554"/>
          </a:xfrm>
          <a:prstGeom prst="rect">
            <a:avLst/>
          </a:prstGeom>
          <a:noFill/>
        </p:spPr>
        <p:txBody>
          <a:bodyPr wrap="none" rtlCol="0">
            <a:spAutoFit/>
          </a:bodyPr>
          <a:lstStyle/>
          <a:p>
            <a:r>
              <a:rPr lang="zh-CN" altLang="en-US" dirty="0" smtClean="0"/>
              <a:t>对</a:t>
            </a:r>
            <a:r>
              <a:rPr lang="en-US" altLang="zh-CN" dirty="0" smtClean="0"/>
              <a:t>B</a:t>
            </a:r>
            <a:r>
              <a:rPr lang="zh-CN" altLang="en-US" dirty="0" smtClean="0"/>
              <a:t>公钥签名，给到</a:t>
            </a:r>
            <a:r>
              <a:rPr lang="en-US" altLang="zh-CN" dirty="0" smtClean="0"/>
              <a:t>A</a:t>
            </a:r>
            <a:endParaRPr lang="zh-CN" altLang="en-US" dirty="0"/>
          </a:p>
        </p:txBody>
      </p:sp>
      <p:sp>
        <p:nvSpPr>
          <p:cNvPr id="6" name="TextBox 5"/>
          <p:cNvSpPr txBox="1"/>
          <p:nvPr/>
        </p:nvSpPr>
        <p:spPr>
          <a:xfrm>
            <a:off x="5368607" y="2259597"/>
            <a:ext cx="3775393" cy="338554"/>
          </a:xfrm>
          <a:prstGeom prst="rect">
            <a:avLst/>
          </a:prstGeom>
          <a:noFill/>
        </p:spPr>
        <p:txBody>
          <a:bodyPr wrap="none" rtlCol="0">
            <a:spAutoFit/>
          </a:bodyPr>
          <a:lstStyle/>
          <a:p>
            <a:r>
              <a:rPr lang="zh-CN" altLang="en-US" dirty="0" smtClean="0"/>
              <a:t>用</a:t>
            </a:r>
            <a:r>
              <a:rPr lang="en-US" altLang="zh-CN" dirty="0" smtClean="0"/>
              <a:t>KDC</a:t>
            </a:r>
            <a:r>
              <a:rPr lang="zh-CN" altLang="en-US" dirty="0"/>
              <a:t>公</a:t>
            </a:r>
            <a:r>
              <a:rPr lang="zh-CN" altLang="en-US" dirty="0" smtClean="0"/>
              <a:t>钥对</a:t>
            </a:r>
            <a:r>
              <a:rPr lang="en-US" altLang="zh-CN" dirty="0" smtClean="0"/>
              <a:t>A</a:t>
            </a:r>
            <a:r>
              <a:rPr lang="zh-CN" altLang="en-US" dirty="0" smtClean="0"/>
              <a:t>的随机数加密，请求</a:t>
            </a:r>
            <a:r>
              <a:rPr lang="en-US" altLang="zh-CN" dirty="0" smtClean="0"/>
              <a:t>A</a:t>
            </a:r>
            <a:r>
              <a:rPr lang="zh-CN" altLang="en-US" dirty="0" smtClean="0"/>
              <a:t>公钥</a:t>
            </a:r>
            <a:endParaRPr lang="zh-CN" altLang="en-US" dirty="0"/>
          </a:p>
        </p:txBody>
      </p:sp>
      <p:sp>
        <p:nvSpPr>
          <p:cNvPr id="7" name="TextBox 6"/>
          <p:cNvSpPr txBox="1"/>
          <p:nvPr/>
        </p:nvSpPr>
        <p:spPr>
          <a:xfrm>
            <a:off x="3214397" y="3257548"/>
            <a:ext cx="2031325" cy="338554"/>
          </a:xfrm>
          <a:prstGeom prst="rect">
            <a:avLst/>
          </a:prstGeom>
          <a:noFill/>
        </p:spPr>
        <p:txBody>
          <a:bodyPr wrap="none" rtlCol="0">
            <a:spAutoFit/>
          </a:bodyPr>
          <a:lstStyle/>
          <a:p>
            <a:r>
              <a:rPr lang="zh-CN" altLang="en-US" dirty="0" smtClean="0"/>
              <a:t>对</a:t>
            </a:r>
            <a:r>
              <a:rPr lang="en-US" altLang="zh-CN" dirty="0" smtClean="0"/>
              <a:t>A</a:t>
            </a:r>
            <a:r>
              <a:rPr lang="zh-CN" altLang="en-US" dirty="0" smtClean="0"/>
              <a:t>公钥签名，给到</a:t>
            </a:r>
            <a:r>
              <a:rPr lang="en-US" altLang="zh-CN" dirty="0" smtClean="0"/>
              <a:t>B</a:t>
            </a:r>
            <a:endParaRPr lang="zh-CN" altLang="en-US" dirty="0"/>
          </a:p>
        </p:txBody>
      </p:sp>
      <p:sp>
        <p:nvSpPr>
          <p:cNvPr id="8" name="TextBox 7"/>
          <p:cNvSpPr txBox="1"/>
          <p:nvPr/>
        </p:nvSpPr>
        <p:spPr>
          <a:xfrm>
            <a:off x="3214397" y="3961397"/>
            <a:ext cx="3365024" cy="338554"/>
          </a:xfrm>
          <a:prstGeom prst="rect">
            <a:avLst/>
          </a:prstGeom>
          <a:noFill/>
        </p:spPr>
        <p:txBody>
          <a:bodyPr wrap="none" rtlCol="0">
            <a:spAutoFit/>
          </a:bodyPr>
          <a:lstStyle/>
          <a:p>
            <a:r>
              <a:rPr lang="en-US" altLang="zh-CN" dirty="0" smtClean="0"/>
              <a:t>A</a:t>
            </a:r>
            <a:r>
              <a:rPr lang="zh-CN" altLang="en-US" dirty="0" smtClean="0"/>
              <a:t>找到自己的随机数，确认不是重放</a:t>
            </a:r>
            <a:endParaRPr lang="zh-CN" altLang="en-US" dirty="0"/>
          </a:p>
        </p:txBody>
      </p:sp>
      <p:sp>
        <p:nvSpPr>
          <p:cNvPr id="9" name="TextBox 8"/>
          <p:cNvSpPr txBox="1"/>
          <p:nvPr/>
        </p:nvSpPr>
        <p:spPr>
          <a:xfrm>
            <a:off x="3240419" y="4701757"/>
            <a:ext cx="3775393" cy="338554"/>
          </a:xfrm>
          <a:prstGeom prst="rect">
            <a:avLst/>
          </a:prstGeom>
          <a:noFill/>
        </p:spPr>
        <p:txBody>
          <a:bodyPr wrap="none" rtlCol="0">
            <a:spAutoFit/>
          </a:bodyPr>
          <a:lstStyle/>
          <a:p>
            <a:r>
              <a:rPr lang="en-US" altLang="zh-CN" dirty="0" smtClean="0"/>
              <a:t>B</a:t>
            </a:r>
            <a:r>
              <a:rPr lang="zh-CN" altLang="en-US" dirty="0" smtClean="0"/>
              <a:t>收到，解密验证随机数，确认不是重放</a:t>
            </a:r>
            <a:endParaRPr lang="zh-CN" altLang="en-US" dirty="0"/>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801688" y="-88900"/>
            <a:ext cx="8213725" cy="831850"/>
          </a:xfrm>
        </p:spPr>
        <p:txBody>
          <a:bodyPr/>
          <a:lstStyle/>
          <a:p>
            <a:r>
              <a:rPr lang="en-US" altLang="zh-CN" sz="3600" dirty="0" smtClean="0">
                <a:solidFill>
                  <a:schemeClr val="tx1"/>
                </a:solidFill>
                <a:latin typeface="Times New Roman" pitchFamily="18" charset="0"/>
              </a:rPr>
              <a:t>Woo-Lam</a:t>
            </a:r>
            <a:r>
              <a:rPr lang="zh-CN" altLang="en-US" sz="3600" dirty="0" smtClean="0">
                <a:solidFill>
                  <a:schemeClr val="tx1"/>
                </a:solidFill>
              </a:rPr>
              <a:t>协议的执行步骤</a:t>
            </a:r>
            <a:endParaRPr lang="en-US" altLang="zh-CN" sz="3600" dirty="0" smtClean="0">
              <a:solidFill>
                <a:schemeClr val="tx1"/>
              </a:solidFill>
            </a:endParaRPr>
          </a:p>
        </p:txBody>
      </p:sp>
      <p:sp>
        <p:nvSpPr>
          <p:cNvPr id="16387" name="Rectangle 3"/>
          <p:cNvSpPr>
            <a:spLocks noGrp="1" noChangeArrowheads="1"/>
          </p:cNvSpPr>
          <p:nvPr>
            <p:ph idx="1"/>
          </p:nvPr>
        </p:nvSpPr>
        <p:spPr>
          <a:xfrm>
            <a:off x="0" y="774700"/>
            <a:ext cx="8923338" cy="4525963"/>
          </a:xfrm>
        </p:spPr>
        <p:txBody>
          <a:bodyPr/>
          <a:lstStyle/>
          <a:p>
            <a:pPr>
              <a:lnSpc>
                <a:spcPts val="2600"/>
              </a:lnSpc>
              <a:spcAft>
                <a:spcPts val="700"/>
              </a:spcAft>
            </a:pPr>
            <a:r>
              <a:rPr lang="zh-CN" altLang="en-US" sz="2400" smtClean="0"/>
              <a:t>该协议的具体含义如下</a:t>
            </a:r>
            <a:r>
              <a:rPr lang="en-US" altLang="zh-CN" sz="2400" smtClean="0"/>
              <a:t>:</a:t>
            </a:r>
          </a:p>
          <a:p>
            <a:pPr>
              <a:lnSpc>
                <a:spcPts val="2800"/>
              </a:lnSpc>
              <a:spcAft>
                <a:spcPct val="0"/>
              </a:spcAft>
              <a:buFont typeface="Futura Md BT" pitchFamily="34" charset="0"/>
              <a:buNone/>
            </a:pPr>
            <a:r>
              <a:rPr lang="zh-CN" altLang="en-US" sz="2400" smtClean="0"/>
              <a:t>     第</a:t>
            </a:r>
            <a:r>
              <a:rPr lang="en-US" altLang="zh-CN" sz="2400" smtClean="0">
                <a:latin typeface="Times New Roman" pitchFamily="18" charset="0"/>
              </a:rPr>
              <a:t>a</a:t>
            </a:r>
            <a:r>
              <a:rPr lang="zh-CN" altLang="en-US" sz="2400" smtClean="0"/>
              <a:t>步，</a:t>
            </a:r>
            <a:r>
              <a:rPr lang="en-US" altLang="zh-CN" sz="2400" smtClean="0">
                <a:latin typeface="Times New Roman" pitchFamily="18" charset="0"/>
              </a:rPr>
              <a:t>A</a:t>
            </a:r>
            <a:r>
              <a:rPr lang="zh-CN" altLang="en-US" sz="2400" smtClean="0"/>
              <a:t>发送自己和</a:t>
            </a:r>
            <a:r>
              <a:rPr lang="en-US" altLang="zh-CN" sz="2400" smtClean="0"/>
              <a:t>B</a:t>
            </a:r>
            <a:r>
              <a:rPr lang="zh-CN" altLang="en-US" sz="2400" smtClean="0"/>
              <a:t>的身份信息给</a:t>
            </a:r>
            <a:r>
              <a:rPr lang="en-US" altLang="zh-CN" sz="2400" smtClean="0">
                <a:latin typeface="Times New Roman" pitchFamily="18" charset="0"/>
              </a:rPr>
              <a:t>KDC</a:t>
            </a:r>
            <a:r>
              <a:rPr lang="zh-CN" altLang="en-US" sz="2400" smtClean="0"/>
              <a:t>，向</a:t>
            </a:r>
            <a:r>
              <a:rPr lang="en-US" altLang="zh-CN" sz="2400" smtClean="0">
                <a:latin typeface="Times New Roman" pitchFamily="18" charset="0"/>
              </a:rPr>
              <a:t>KDC</a:t>
            </a:r>
            <a:r>
              <a:rPr lang="zh-CN" altLang="en-US" sz="2400" smtClean="0"/>
              <a:t>请求</a:t>
            </a:r>
            <a:r>
              <a:rPr lang="en-US" altLang="zh-CN" sz="2400" smtClean="0">
                <a:latin typeface="Times New Roman" pitchFamily="18" charset="0"/>
              </a:rPr>
              <a:t>B</a:t>
            </a:r>
            <a:r>
              <a:rPr lang="zh-CN" altLang="en-US" sz="2400" smtClean="0"/>
              <a:t>的公钥。</a:t>
            </a:r>
          </a:p>
          <a:p>
            <a:pPr>
              <a:lnSpc>
                <a:spcPts val="2800"/>
              </a:lnSpc>
              <a:spcAft>
                <a:spcPct val="0"/>
              </a:spcAft>
            </a:pPr>
            <a:r>
              <a:rPr lang="zh-CN" altLang="en-US" sz="2400" smtClean="0"/>
              <a:t>   第</a:t>
            </a:r>
            <a:r>
              <a:rPr lang="en-US" altLang="zh-CN" sz="2400" smtClean="0">
                <a:latin typeface="Times New Roman" pitchFamily="18" charset="0"/>
              </a:rPr>
              <a:t>b</a:t>
            </a:r>
            <a:r>
              <a:rPr lang="zh-CN" altLang="en-US" sz="2400" smtClean="0"/>
              <a:t>步，</a:t>
            </a:r>
            <a:r>
              <a:rPr lang="en-US" altLang="zh-CN" sz="2400" smtClean="0">
                <a:latin typeface="Times New Roman" pitchFamily="18" charset="0"/>
              </a:rPr>
              <a:t>KDC</a:t>
            </a:r>
            <a:r>
              <a:rPr lang="zh-CN" altLang="en-US" sz="2400" smtClean="0"/>
              <a:t>向</a:t>
            </a:r>
            <a:r>
              <a:rPr lang="en-US" altLang="zh-CN" sz="2400" smtClean="0">
                <a:latin typeface="Times New Roman" pitchFamily="18" charset="0"/>
              </a:rPr>
              <a:t>A</a:t>
            </a:r>
            <a:r>
              <a:rPr lang="zh-CN" altLang="en-US" sz="2400" smtClean="0"/>
              <a:t>发送用自己私钥对</a:t>
            </a:r>
            <a:r>
              <a:rPr lang="en-US" altLang="zh-CN" sz="2400" smtClean="0">
                <a:latin typeface="Times New Roman" pitchFamily="18" charset="0"/>
              </a:rPr>
              <a:t>B</a:t>
            </a:r>
            <a:r>
              <a:rPr lang="zh-CN" altLang="en-US" sz="2400" smtClean="0"/>
              <a:t>的公钥签名，</a:t>
            </a:r>
            <a:r>
              <a:rPr lang="en-US" altLang="zh-CN" sz="2400" smtClean="0">
                <a:latin typeface="Times New Roman" pitchFamily="18" charset="0"/>
              </a:rPr>
              <a:t>A</a:t>
            </a:r>
            <a:r>
              <a:rPr lang="zh-CN" altLang="en-US" sz="2400" smtClean="0"/>
              <a:t>用已知的</a:t>
            </a:r>
            <a:r>
              <a:rPr lang="en-US" altLang="zh-CN" sz="2400" smtClean="0">
                <a:latin typeface="Times New Roman" pitchFamily="18" charset="0"/>
              </a:rPr>
              <a:t>KDC</a:t>
            </a:r>
            <a:r>
              <a:rPr lang="zh-CN" altLang="en-US" sz="2400" smtClean="0"/>
              <a:t>的公钥验证后可得</a:t>
            </a:r>
            <a:r>
              <a:rPr lang="en-US" altLang="zh-CN" sz="2400" smtClean="0">
                <a:latin typeface="Times New Roman" pitchFamily="18" charset="0"/>
              </a:rPr>
              <a:t>B</a:t>
            </a:r>
            <a:r>
              <a:rPr lang="zh-CN" altLang="en-US" sz="2400" smtClean="0"/>
              <a:t>的公钥。</a:t>
            </a:r>
          </a:p>
          <a:p>
            <a:pPr>
              <a:lnSpc>
                <a:spcPts val="2800"/>
              </a:lnSpc>
              <a:spcAft>
                <a:spcPct val="0"/>
              </a:spcAft>
            </a:pPr>
            <a:r>
              <a:rPr lang="zh-CN" altLang="en-US" sz="2400" smtClean="0"/>
              <a:t>   第</a:t>
            </a:r>
            <a:r>
              <a:rPr lang="en-US" altLang="zh-CN" sz="2400" smtClean="0">
                <a:latin typeface="Times New Roman" pitchFamily="18" charset="0"/>
              </a:rPr>
              <a:t>c</a:t>
            </a:r>
            <a:r>
              <a:rPr lang="zh-CN" altLang="en-US" sz="2400" smtClean="0"/>
              <a:t>步，</a:t>
            </a:r>
            <a:r>
              <a:rPr lang="en-US" altLang="zh-CN" sz="2400" smtClean="0">
                <a:latin typeface="Times New Roman" pitchFamily="18" charset="0"/>
              </a:rPr>
              <a:t>A</a:t>
            </a:r>
            <a:r>
              <a:rPr lang="zh-CN" altLang="en-US" sz="2400" smtClean="0"/>
              <a:t>向</a:t>
            </a:r>
            <a:r>
              <a:rPr lang="en-US" altLang="zh-CN" sz="2400" smtClean="0">
                <a:latin typeface="Times New Roman" pitchFamily="18" charset="0"/>
              </a:rPr>
              <a:t>B</a:t>
            </a:r>
            <a:r>
              <a:rPr lang="zh-CN" altLang="en-US" sz="2400" smtClean="0"/>
              <a:t>发送用</a:t>
            </a:r>
            <a:r>
              <a:rPr lang="en-US" altLang="zh-CN" sz="2400" smtClean="0">
                <a:latin typeface="Times New Roman" pitchFamily="18" charset="0"/>
              </a:rPr>
              <a:t>B</a:t>
            </a:r>
            <a:r>
              <a:rPr lang="zh-CN" altLang="en-US" sz="2400" smtClean="0"/>
              <a:t>的公钥加密的自己的身份信息和一个随机数。</a:t>
            </a:r>
          </a:p>
          <a:p>
            <a:pPr>
              <a:lnSpc>
                <a:spcPts val="2800"/>
              </a:lnSpc>
              <a:spcAft>
                <a:spcPct val="0"/>
              </a:spcAft>
            </a:pPr>
            <a:r>
              <a:rPr lang="zh-CN" altLang="en-US" sz="2400" smtClean="0"/>
              <a:t>   第</a:t>
            </a:r>
            <a:r>
              <a:rPr lang="en-US" altLang="zh-CN" sz="2400" smtClean="0">
                <a:latin typeface="Times New Roman" pitchFamily="18" charset="0"/>
              </a:rPr>
              <a:t>d</a:t>
            </a:r>
            <a:r>
              <a:rPr lang="zh-CN" altLang="en-US" sz="2400" smtClean="0"/>
              <a:t>步，</a:t>
            </a:r>
            <a:r>
              <a:rPr lang="en-US" altLang="zh-CN" sz="2400" smtClean="0">
                <a:latin typeface="Times New Roman" pitchFamily="18" charset="0"/>
              </a:rPr>
              <a:t>B</a:t>
            </a:r>
            <a:r>
              <a:rPr lang="zh-CN" altLang="en-US" sz="2400" smtClean="0"/>
              <a:t>向</a:t>
            </a:r>
            <a:r>
              <a:rPr lang="en-US" altLang="zh-CN" sz="2400" smtClean="0">
                <a:latin typeface="Times New Roman" pitchFamily="18" charset="0"/>
              </a:rPr>
              <a:t>KDC</a:t>
            </a:r>
            <a:r>
              <a:rPr lang="zh-CN" altLang="en-US" sz="2400" smtClean="0"/>
              <a:t>请求</a:t>
            </a:r>
            <a:r>
              <a:rPr lang="en-US" altLang="zh-CN" sz="2400" smtClean="0">
                <a:latin typeface="Times New Roman" pitchFamily="18" charset="0"/>
              </a:rPr>
              <a:t>A</a:t>
            </a:r>
            <a:r>
              <a:rPr lang="zh-CN" altLang="en-US" sz="2400" smtClean="0"/>
              <a:t>的公钥，并发送用</a:t>
            </a:r>
            <a:r>
              <a:rPr lang="en-US" altLang="zh-CN" sz="2400" smtClean="0">
                <a:latin typeface="Times New Roman" pitchFamily="18" charset="0"/>
              </a:rPr>
              <a:t>KDC</a:t>
            </a:r>
            <a:r>
              <a:rPr lang="zh-CN" altLang="en-US" sz="2400" smtClean="0"/>
              <a:t>的公钥加密的随机数。</a:t>
            </a:r>
          </a:p>
          <a:p>
            <a:pPr>
              <a:lnSpc>
                <a:spcPts val="2800"/>
              </a:lnSpc>
              <a:spcAft>
                <a:spcPct val="0"/>
              </a:spcAft>
            </a:pPr>
            <a:r>
              <a:rPr lang="zh-CN" altLang="en-US" sz="2400" smtClean="0"/>
              <a:t>   第</a:t>
            </a:r>
            <a:r>
              <a:rPr lang="en-US" altLang="zh-CN" sz="2400" smtClean="0">
                <a:latin typeface="Times New Roman" pitchFamily="18" charset="0"/>
              </a:rPr>
              <a:t>e</a:t>
            </a:r>
            <a:r>
              <a:rPr lang="zh-CN" altLang="en-US" sz="2400" smtClean="0"/>
              <a:t>步</a:t>
            </a:r>
            <a:r>
              <a:rPr lang="en-US" altLang="zh-CN" sz="2400" smtClean="0"/>
              <a:t>,</a:t>
            </a:r>
            <a:r>
              <a:rPr lang="en-US" altLang="zh-CN" sz="2400" smtClean="0">
                <a:latin typeface="Times New Roman" pitchFamily="18" charset="0"/>
              </a:rPr>
              <a:t>B</a:t>
            </a:r>
            <a:r>
              <a:rPr lang="zh-CN" altLang="en-US" sz="2400" smtClean="0"/>
              <a:t>得到</a:t>
            </a:r>
            <a:r>
              <a:rPr lang="en-US" altLang="zh-CN" sz="2400" smtClean="0">
                <a:latin typeface="Times New Roman" pitchFamily="18" charset="0"/>
              </a:rPr>
              <a:t>A</a:t>
            </a:r>
            <a:r>
              <a:rPr lang="zh-CN" altLang="en-US" sz="2400" smtClean="0"/>
              <a:t>的公钥</a:t>
            </a:r>
            <a:r>
              <a:rPr lang="en-US" altLang="zh-CN" sz="2400" smtClean="0"/>
              <a:t>,</a:t>
            </a:r>
            <a:r>
              <a:rPr lang="zh-CN" altLang="en-US" sz="2400" smtClean="0"/>
              <a:t>以及</a:t>
            </a:r>
            <a:r>
              <a:rPr lang="en-US" altLang="zh-CN" sz="2400" smtClean="0">
                <a:latin typeface="Times New Roman" pitchFamily="18" charset="0"/>
              </a:rPr>
              <a:t>KDC</a:t>
            </a:r>
            <a:r>
              <a:rPr lang="zh-CN" altLang="en-US" sz="2400" smtClean="0"/>
              <a:t>对随机数、密钥、</a:t>
            </a:r>
            <a:r>
              <a:rPr lang="en-US" altLang="zh-CN" sz="2400" smtClean="0">
                <a:latin typeface="Times New Roman" pitchFamily="18" charset="0"/>
              </a:rPr>
              <a:t>A</a:t>
            </a:r>
            <a:r>
              <a:rPr lang="zh-CN" altLang="en-US" sz="2400" smtClean="0"/>
              <a:t>和</a:t>
            </a:r>
            <a:r>
              <a:rPr lang="en-US" altLang="zh-CN" sz="2400" smtClean="0">
                <a:latin typeface="Times New Roman" pitchFamily="18" charset="0"/>
              </a:rPr>
              <a:t>B</a:t>
            </a:r>
            <a:r>
              <a:rPr lang="zh-CN" altLang="en-US" sz="2400" smtClean="0"/>
              <a:t>身份信息的签名。</a:t>
            </a:r>
          </a:p>
          <a:p>
            <a:pPr>
              <a:lnSpc>
                <a:spcPts val="2800"/>
              </a:lnSpc>
              <a:spcAft>
                <a:spcPct val="0"/>
              </a:spcAft>
            </a:pPr>
            <a:r>
              <a:rPr lang="zh-CN" altLang="en-US" sz="2400" smtClean="0"/>
              <a:t>   第</a:t>
            </a:r>
            <a:r>
              <a:rPr lang="en-US" altLang="zh-CN" sz="2400" smtClean="0">
                <a:latin typeface="Times New Roman" pitchFamily="18" charset="0"/>
              </a:rPr>
              <a:t>f</a:t>
            </a:r>
            <a:r>
              <a:rPr lang="zh-CN" altLang="en-US" sz="2400" smtClean="0"/>
              <a:t>步</a:t>
            </a:r>
            <a:r>
              <a:rPr lang="en-US" altLang="zh-CN" sz="2400" smtClean="0"/>
              <a:t>,</a:t>
            </a:r>
            <a:r>
              <a:rPr lang="en-US" altLang="zh-CN" sz="2400" smtClean="0">
                <a:latin typeface="Times New Roman" pitchFamily="18" charset="0"/>
              </a:rPr>
              <a:t>B</a:t>
            </a:r>
            <a:r>
              <a:rPr lang="zh-CN" altLang="en-US" sz="2400" smtClean="0"/>
              <a:t>将第</a:t>
            </a:r>
            <a:r>
              <a:rPr lang="en-US" altLang="zh-CN" sz="2400" smtClean="0">
                <a:latin typeface="Times New Roman" pitchFamily="18" charset="0"/>
              </a:rPr>
              <a:t>e</a:t>
            </a:r>
            <a:r>
              <a:rPr lang="zh-CN" altLang="en-US" sz="2400" smtClean="0"/>
              <a:t>步得到的签名和随机数发给</a:t>
            </a:r>
            <a:r>
              <a:rPr lang="en-US" altLang="zh-CN" sz="2400" smtClean="0">
                <a:latin typeface="Times New Roman" pitchFamily="18" charset="0"/>
              </a:rPr>
              <a:t>A, A</a:t>
            </a:r>
            <a:r>
              <a:rPr lang="zh-CN" altLang="en-US" sz="2400" smtClean="0"/>
              <a:t>在其中找到自己的随机数，确信该消息不是重放。</a:t>
            </a:r>
          </a:p>
          <a:p>
            <a:pPr>
              <a:lnSpc>
                <a:spcPts val="2800"/>
              </a:lnSpc>
              <a:spcAft>
                <a:spcPct val="0"/>
              </a:spcAft>
            </a:pPr>
            <a:r>
              <a:rPr lang="zh-CN" altLang="en-US" sz="2400" smtClean="0"/>
              <a:t>   第</a:t>
            </a:r>
            <a:r>
              <a:rPr lang="en-US" altLang="zh-CN" sz="2400" smtClean="0"/>
              <a:t>g</a:t>
            </a:r>
            <a:r>
              <a:rPr lang="zh-CN" altLang="en-US" sz="2400" smtClean="0"/>
              <a:t>步</a:t>
            </a:r>
            <a:r>
              <a:rPr lang="en-US" altLang="zh-CN" sz="2400" smtClean="0"/>
              <a:t>,</a:t>
            </a:r>
            <a:r>
              <a:rPr lang="en-US" altLang="zh-CN" sz="2400" smtClean="0">
                <a:latin typeface="Times New Roman" pitchFamily="18" charset="0"/>
              </a:rPr>
              <a:t>A</a:t>
            </a:r>
            <a:r>
              <a:rPr lang="zh-CN" altLang="en-US" sz="2400" smtClean="0"/>
              <a:t>用第</a:t>
            </a:r>
            <a:r>
              <a:rPr lang="en-US" altLang="zh-CN" sz="2400" smtClean="0">
                <a:latin typeface="Times New Roman" pitchFamily="18" charset="0"/>
              </a:rPr>
              <a:t>f</a:t>
            </a:r>
            <a:r>
              <a:rPr lang="zh-CN" altLang="en-US" sz="2400" smtClean="0"/>
              <a:t>步从</a:t>
            </a:r>
            <a:r>
              <a:rPr lang="en-US" altLang="zh-CN" sz="2400" smtClean="0">
                <a:latin typeface="Times New Roman" pitchFamily="18" charset="0"/>
              </a:rPr>
              <a:t>KDC</a:t>
            </a:r>
            <a:r>
              <a:rPr lang="zh-CN" altLang="en-US" sz="2400" smtClean="0"/>
              <a:t>的签名中得到的密钥加密随机数，并发送给</a:t>
            </a:r>
            <a:r>
              <a:rPr lang="en-US" altLang="zh-CN" sz="2400" smtClean="0">
                <a:latin typeface="Times New Roman" pitchFamily="18" charset="0"/>
              </a:rPr>
              <a:t>B</a:t>
            </a:r>
            <a:r>
              <a:rPr lang="zh-CN" altLang="en-US" sz="2400" smtClean="0">
                <a:latin typeface="Times New Roman" pitchFamily="18" charset="0"/>
              </a:rPr>
              <a:t>；</a:t>
            </a:r>
            <a:r>
              <a:rPr lang="en-US" altLang="zh-CN" sz="2400" smtClean="0">
                <a:latin typeface="Times New Roman" pitchFamily="18" charset="0"/>
              </a:rPr>
              <a:t>B</a:t>
            </a:r>
            <a:r>
              <a:rPr lang="zh-CN" altLang="en-US" sz="2400" smtClean="0"/>
              <a:t>收到后</a:t>
            </a:r>
            <a:r>
              <a:rPr lang="en-US" altLang="zh-CN" sz="2400" smtClean="0"/>
              <a:t>,</a:t>
            </a:r>
            <a:r>
              <a:rPr lang="zh-CN" altLang="en-US" sz="2400" smtClean="0"/>
              <a:t>解密并验证随机数</a:t>
            </a:r>
            <a:r>
              <a:rPr lang="en-US" altLang="zh-CN" sz="2400" smtClean="0"/>
              <a:t>,</a:t>
            </a:r>
            <a:r>
              <a:rPr lang="zh-CN" altLang="en-US" sz="2400" smtClean="0"/>
              <a:t>确信消息不是重放。</a:t>
            </a:r>
          </a:p>
        </p:txBody>
      </p:sp>
      <p:sp>
        <p:nvSpPr>
          <p:cNvPr id="1638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a:latin typeface="Trebuchet MS" pitchFamily="34" charset="0"/>
            </a:endParaRP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Text Box 4"/>
          <p:cNvSpPr txBox="1">
            <a:spLocks noChangeArrowheads="1"/>
          </p:cNvSpPr>
          <p:nvPr/>
        </p:nvSpPr>
        <p:spPr bwMode="auto">
          <a:xfrm>
            <a:off x="1052512" y="288925"/>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zh-CN" sz="4000" dirty="0">
                <a:latin typeface="Trebuchet MS" pitchFamily="34" charset="0"/>
              </a:rPr>
              <a:t>基于</a:t>
            </a:r>
            <a:r>
              <a:rPr lang="zh-CN" altLang="en-US" sz="4000" dirty="0">
                <a:latin typeface="Trebuchet MS" pitchFamily="34" charset="0"/>
              </a:rPr>
              <a:t>生物特征的身份识别技术</a:t>
            </a:r>
          </a:p>
        </p:txBody>
      </p:sp>
      <p:sp>
        <p:nvSpPr>
          <p:cNvPr id="17412" name="Text Box 4"/>
          <p:cNvSpPr txBox="1">
            <a:spLocks noChangeArrowheads="1"/>
          </p:cNvSpPr>
          <p:nvPr/>
        </p:nvSpPr>
        <p:spPr bwMode="auto">
          <a:xfrm>
            <a:off x="171450" y="1189038"/>
            <a:ext cx="89725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buClr>
                <a:schemeClr val="accent1"/>
              </a:buClr>
              <a:buFont typeface="Wingdings" pitchFamily="2" charset="2"/>
              <a:buChar char="u"/>
            </a:pPr>
            <a:r>
              <a:rPr lang="zh-CN" altLang="en-US" sz="2400">
                <a:latin typeface="Trebuchet MS" pitchFamily="34" charset="0"/>
              </a:rPr>
              <a:t>    </a:t>
            </a:r>
            <a:r>
              <a:rPr lang="zh-CN" altLang="zh-CN" sz="2400">
                <a:latin typeface="Trebuchet MS" pitchFamily="34" charset="0"/>
              </a:rPr>
              <a:t>基于生物特征的身份识别技术是以生物技术为基础，以信息技术为手段，将生物和信息技术交汇融合为一体的一种技术</a:t>
            </a:r>
            <a:r>
              <a:rPr lang="zh-CN" altLang="en-US" sz="2400">
                <a:latin typeface="Trebuchet MS" pitchFamily="34" charset="0"/>
              </a:rPr>
              <a:t>。</a:t>
            </a:r>
            <a:endParaRPr lang="en-US" altLang="zh-CN" sz="2400">
              <a:latin typeface="Trebuchet MS" pitchFamily="34" charset="0"/>
            </a:endParaRPr>
          </a:p>
          <a:p>
            <a:pPr>
              <a:buClr>
                <a:schemeClr val="accent1"/>
              </a:buClr>
              <a:buFont typeface="Wingdings" pitchFamily="2" charset="2"/>
              <a:buChar char="u"/>
            </a:pPr>
            <a:endParaRPr lang="en-US" altLang="zh-CN" sz="2400">
              <a:latin typeface="Trebuchet MS" pitchFamily="34" charset="0"/>
            </a:endParaRPr>
          </a:p>
        </p:txBody>
      </p:sp>
      <p:pic>
        <p:nvPicPr>
          <p:cNvPr id="17413" name="图片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675" y="2505075"/>
            <a:ext cx="722947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矩形 7"/>
          <p:cNvSpPr>
            <a:spLocks noChangeArrowheads="1"/>
          </p:cNvSpPr>
          <p:nvPr/>
        </p:nvSpPr>
        <p:spPr bwMode="auto">
          <a:xfrm>
            <a:off x="2457450" y="5821363"/>
            <a:ext cx="33734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zh-CN" b="1">
                <a:latin typeface="Trebuchet MS" pitchFamily="34" charset="0"/>
              </a:rPr>
              <a:t>图</a:t>
            </a:r>
            <a:r>
              <a:rPr lang="en-US" altLang="zh-CN" b="1">
                <a:latin typeface="Times New Roman" pitchFamily="18" charset="0"/>
              </a:rPr>
              <a:t>3-8 </a:t>
            </a:r>
            <a:r>
              <a:rPr lang="zh-CN" altLang="zh-CN" b="1">
                <a:latin typeface="Trebuchet MS" pitchFamily="34" charset="0"/>
              </a:rPr>
              <a:t>基于生物特征的身份识别过程</a:t>
            </a:r>
            <a:endParaRPr lang="zh-CN" altLang="zh-CN">
              <a:latin typeface="Trebuchet MS" pitchFamily="34" charset="0"/>
            </a:endParaRP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Text Box 4"/>
          <p:cNvSpPr txBox="1">
            <a:spLocks noChangeArrowheads="1"/>
          </p:cNvSpPr>
          <p:nvPr/>
        </p:nvSpPr>
        <p:spPr bwMode="auto">
          <a:xfrm>
            <a:off x="1349375" y="288925"/>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zh-CN" sz="4000" dirty="0">
                <a:latin typeface="Trebuchet MS" pitchFamily="34" charset="0"/>
              </a:rPr>
              <a:t>基于</a:t>
            </a:r>
            <a:r>
              <a:rPr lang="zh-CN" altLang="en-US" sz="4000" dirty="0">
                <a:latin typeface="Trebuchet MS" pitchFamily="34" charset="0"/>
              </a:rPr>
              <a:t>生物特征的身份识别技术</a:t>
            </a:r>
          </a:p>
        </p:txBody>
      </p:sp>
      <p:sp>
        <p:nvSpPr>
          <p:cNvPr id="18436" name="Text Box 4"/>
          <p:cNvSpPr txBox="1">
            <a:spLocks noChangeArrowheads="1"/>
          </p:cNvSpPr>
          <p:nvPr/>
        </p:nvSpPr>
        <p:spPr bwMode="auto">
          <a:xfrm>
            <a:off x="330200" y="1427163"/>
            <a:ext cx="860425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20000"/>
              </a:lnSpc>
              <a:buClr>
                <a:schemeClr val="accent1"/>
              </a:buClr>
              <a:buFont typeface="Wingdings" pitchFamily="2" charset="2"/>
              <a:buNone/>
            </a:pPr>
            <a:r>
              <a:rPr lang="zh-CN" altLang="en-US" sz="2400" dirty="0">
                <a:latin typeface="Trebuchet MS" pitchFamily="34" charset="0"/>
              </a:rPr>
              <a:t>          </a:t>
            </a:r>
            <a:r>
              <a:rPr lang="zh-CN" altLang="zh-CN" sz="2400" dirty="0">
                <a:latin typeface="Trebuchet MS" pitchFamily="34" charset="0"/>
              </a:rPr>
              <a:t>并不是所有的生物特征都可用来进行身份识别，只有满足以下条件的生理或行为特征才可以用来作为身份识别的依据</a:t>
            </a:r>
            <a:r>
              <a:rPr lang="zh-CN" altLang="en-US" sz="2400" dirty="0">
                <a:latin typeface="Trebuchet MS" pitchFamily="34" charset="0"/>
              </a:rPr>
              <a:t>。</a:t>
            </a:r>
            <a:endParaRPr lang="en-US" altLang="zh-CN" sz="2400" dirty="0">
              <a:latin typeface="Trebuchet MS" pitchFamily="34" charset="0"/>
            </a:endParaRPr>
          </a:p>
          <a:p>
            <a:pPr>
              <a:lnSpc>
                <a:spcPct val="120000"/>
              </a:lnSpc>
              <a:buClr>
                <a:schemeClr val="accent1"/>
              </a:buClr>
              <a:buFont typeface="Wingdings" pitchFamily="2" charset="2"/>
              <a:buChar char="u"/>
            </a:pPr>
            <a:r>
              <a:rPr lang="zh-CN" altLang="en-US" sz="2400" dirty="0">
                <a:latin typeface="Trebuchet MS" pitchFamily="34" charset="0"/>
              </a:rPr>
              <a:t>  </a:t>
            </a:r>
            <a:r>
              <a:rPr lang="zh-CN" altLang="zh-CN" sz="2400" dirty="0">
                <a:latin typeface="Trebuchet MS" pitchFamily="34" charset="0"/>
              </a:rPr>
              <a:t>普遍性：每个人都应该具有该特征；</a:t>
            </a:r>
            <a:endParaRPr lang="en-US" altLang="zh-CN" sz="2400" dirty="0">
              <a:latin typeface="Trebuchet MS" pitchFamily="34" charset="0"/>
            </a:endParaRPr>
          </a:p>
          <a:p>
            <a:pPr>
              <a:lnSpc>
                <a:spcPct val="120000"/>
              </a:lnSpc>
              <a:buClr>
                <a:schemeClr val="accent1"/>
              </a:buClr>
              <a:buFont typeface="Wingdings" pitchFamily="2" charset="2"/>
              <a:buChar char="u"/>
            </a:pPr>
            <a:r>
              <a:rPr lang="zh-CN" altLang="en-US" sz="2400" dirty="0">
                <a:latin typeface="Trebuchet MS" pitchFamily="34" charset="0"/>
              </a:rPr>
              <a:t>  </a:t>
            </a:r>
            <a:r>
              <a:rPr lang="zh-CN" altLang="zh-CN" sz="2400" dirty="0">
                <a:latin typeface="Trebuchet MS" pitchFamily="34" charset="0"/>
              </a:rPr>
              <a:t>唯一性：每个人在该特征上有不同的表现；</a:t>
            </a:r>
            <a:endParaRPr lang="en-US" altLang="zh-CN" sz="2400" dirty="0">
              <a:latin typeface="Trebuchet MS" pitchFamily="34" charset="0"/>
            </a:endParaRPr>
          </a:p>
          <a:p>
            <a:pPr>
              <a:lnSpc>
                <a:spcPct val="120000"/>
              </a:lnSpc>
              <a:buClr>
                <a:schemeClr val="accent1"/>
              </a:buClr>
              <a:buFont typeface="Wingdings" pitchFamily="2" charset="2"/>
              <a:buChar char="u"/>
            </a:pPr>
            <a:r>
              <a:rPr lang="zh-CN" altLang="en-US" sz="2400" dirty="0">
                <a:latin typeface="Trebuchet MS" pitchFamily="34" charset="0"/>
              </a:rPr>
              <a:t>  </a:t>
            </a:r>
            <a:r>
              <a:rPr lang="zh-CN" altLang="zh-CN" sz="2400" dirty="0">
                <a:latin typeface="Trebuchet MS" pitchFamily="34" charset="0"/>
              </a:rPr>
              <a:t>稳定性：该特征相对稳定，不会随着年龄等变化；</a:t>
            </a:r>
            <a:endParaRPr lang="en-US" altLang="zh-CN" sz="2400" dirty="0">
              <a:latin typeface="Trebuchet MS" pitchFamily="34" charset="0"/>
            </a:endParaRPr>
          </a:p>
          <a:p>
            <a:pPr>
              <a:lnSpc>
                <a:spcPct val="120000"/>
              </a:lnSpc>
              <a:buClr>
                <a:schemeClr val="accent1"/>
              </a:buClr>
              <a:buFont typeface="Wingdings" pitchFamily="2" charset="2"/>
              <a:buChar char="u"/>
            </a:pPr>
            <a:r>
              <a:rPr lang="zh-CN" altLang="en-US" sz="2400" dirty="0">
                <a:latin typeface="Trebuchet MS" pitchFamily="34" charset="0"/>
              </a:rPr>
              <a:t> </a:t>
            </a:r>
            <a:r>
              <a:rPr lang="zh-CN" altLang="zh-CN" sz="2400" dirty="0">
                <a:latin typeface="Trebuchet MS" pitchFamily="34" charset="0"/>
              </a:rPr>
              <a:t>易采集性：该特征应该容易测量；</a:t>
            </a:r>
            <a:endParaRPr lang="en-US" altLang="zh-CN" sz="2400" dirty="0">
              <a:latin typeface="Trebuchet MS" pitchFamily="34" charset="0"/>
            </a:endParaRPr>
          </a:p>
          <a:p>
            <a:pPr>
              <a:lnSpc>
                <a:spcPct val="120000"/>
              </a:lnSpc>
              <a:buClr>
                <a:schemeClr val="accent1"/>
              </a:buClr>
              <a:buFont typeface="Wingdings" pitchFamily="2" charset="2"/>
              <a:buChar char="u"/>
            </a:pPr>
            <a:r>
              <a:rPr lang="zh-CN" altLang="en-US" sz="2400" dirty="0">
                <a:latin typeface="Trebuchet MS" pitchFamily="34" charset="0"/>
              </a:rPr>
              <a:t>  </a:t>
            </a:r>
            <a:r>
              <a:rPr lang="zh-CN" altLang="zh-CN" sz="2400" dirty="0">
                <a:latin typeface="Trebuchet MS" pitchFamily="34" charset="0"/>
              </a:rPr>
              <a:t>可接受性：人们是否接受以该特征作为身份识别。</a:t>
            </a:r>
          </a:p>
          <a:p>
            <a:pPr>
              <a:lnSpc>
                <a:spcPct val="120000"/>
              </a:lnSpc>
              <a:buClr>
                <a:schemeClr val="accent1"/>
              </a:buClr>
              <a:buFont typeface="Wingdings" pitchFamily="2" charset="2"/>
              <a:buChar char="u"/>
            </a:pPr>
            <a:endParaRPr lang="en-US" altLang="zh-CN" sz="2400" dirty="0">
              <a:latin typeface="Trebuchet MS" pitchFamily="34" charset="0"/>
            </a:endParaRPr>
          </a:p>
          <a:p>
            <a:pPr>
              <a:buClr>
                <a:schemeClr val="accent1"/>
              </a:buClr>
              <a:buFont typeface="Wingdings" pitchFamily="2" charset="2"/>
              <a:buChar char="u"/>
            </a:pPr>
            <a:endParaRPr lang="en-US" altLang="zh-CN" sz="2400" dirty="0">
              <a:latin typeface="Trebuchet MS" pitchFamily="34" charset="0"/>
            </a:endParaRPr>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38188" y="203200"/>
            <a:ext cx="8213725" cy="546100"/>
          </a:xfrm>
        </p:spPr>
        <p:txBody>
          <a:bodyPr/>
          <a:lstStyle/>
          <a:p>
            <a:r>
              <a:rPr lang="zh-CN" altLang="en-US" sz="4000" dirty="0" smtClean="0"/>
              <a:t>几种常见的生物身份识别特征</a:t>
            </a:r>
          </a:p>
        </p:txBody>
      </p:sp>
      <p:sp>
        <p:nvSpPr>
          <p:cNvPr id="19459" name="Rectangle 3"/>
          <p:cNvSpPr>
            <a:spLocks noGrp="1" noChangeArrowheads="1"/>
          </p:cNvSpPr>
          <p:nvPr>
            <p:ph idx="1"/>
          </p:nvPr>
        </p:nvSpPr>
        <p:spPr>
          <a:xfrm>
            <a:off x="381000" y="889000"/>
            <a:ext cx="8212138" cy="5199063"/>
          </a:xfrm>
        </p:spPr>
        <p:txBody>
          <a:bodyPr/>
          <a:lstStyle/>
          <a:p>
            <a:pPr>
              <a:spcAft>
                <a:spcPts val="100"/>
              </a:spcAft>
            </a:pPr>
            <a:r>
              <a:rPr lang="en-US" altLang="zh-CN" sz="2800" b="1" dirty="0" smtClean="0"/>
              <a:t>1.</a:t>
            </a:r>
            <a:r>
              <a:rPr lang="zh-CN" altLang="en-US" sz="2800" b="1" dirty="0" smtClean="0"/>
              <a:t>指纹</a:t>
            </a:r>
          </a:p>
          <a:p>
            <a:pPr>
              <a:lnSpc>
                <a:spcPts val="2800"/>
              </a:lnSpc>
              <a:spcAft>
                <a:spcPts val="600"/>
              </a:spcAft>
            </a:pPr>
            <a:r>
              <a:rPr lang="zh-CN" altLang="en-US" b="1" dirty="0" smtClean="0"/>
              <a:t>    </a:t>
            </a:r>
            <a:r>
              <a:rPr lang="zh-CN" altLang="en-US" sz="2000" dirty="0" smtClean="0"/>
              <a:t>指纹识别是最传统、最成熟的生物鉴定方式。目前，全球范围内都建立有指纹鉴定机构以及罪犯指纹数据库，指纹鉴定已经被官方所接受，成为司法部门有效的身份鉴定手段。指纹识别处理包括对指纹图像采集、指纹图像处理与特征提取、特征值的比对与匹配等过程。许多研究表明，指纹识别在所有生物特征识别技术中是对人体最不构成侵犯的一种技术手段。 </a:t>
            </a:r>
          </a:p>
          <a:p>
            <a:pPr>
              <a:lnSpc>
                <a:spcPts val="2800"/>
              </a:lnSpc>
              <a:spcAft>
                <a:spcPts val="600"/>
              </a:spcAft>
            </a:pPr>
            <a:r>
              <a:rPr lang="en-US" altLang="zh-CN" sz="2800" b="1" dirty="0" smtClean="0"/>
              <a:t>2.</a:t>
            </a:r>
            <a:r>
              <a:rPr lang="zh-CN" altLang="en-US" sz="2800" b="1" dirty="0" smtClean="0"/>
              <a:t>虹膜</a:t>
            </a:r>
          </a:p>
          <a:p>
            <a:pPr>
              <a:lnSpc>
                <a:spcPts val="2800"/>
              </a:lnSpc>
              <a:spcAft>
                <a:spcPts val="900"/>
              </a:spcAft>
            </a:pPr>
            <a:r>
              <a:rPr lang="zh-CN" altLang="en-US" b="1" dirty="0" smtClean="0"/>
              <a:t>    </a:t>
            </a:r>
            <a:r>
              <a:rPr lang="zh-CN" altLang="en-US" sz="2000" dirty="0" smtClean="0"/>
              <a:t>人眼虹膜位于眼角膜之后，水晶体之前，是环形薄膜，其图样具有个人特征，可以提供比指纹更为细致的信息，因此可以作为个人身份识别的重要依据。</a:t>
            </a:r>
            <a:r>
              <a:rPr lang="zh-CN" altLang="en-US" dirty="0" smtClean="0"/>
              <a:t> </a:t>
            </a:r>
            <a:endParaRPr lang="zh-CN" altLang="en-US" sz="2800" dirty="0" smtClean="0"/>
          </a:p>
          <a:p>
            <a:pPr>
              <a:spcAft>
                <a:spcPts val="100"/>
              </a:spcAft>
            </a:pPr>
            <a:r>
              <a:rPr lang="en-US" altLang="zh-CN" sz="2800" b="1" dirty="0" smtClean="0">
                <a:latin typeface="Times New Roman" pitchFamily="18" charset="0"/>
              </a:rPr>
              <a:t>3. DNA</a:t>
            </a:r>
          </a:p>
          <a:p>
            <a:pPr>
              <a:lnSpc>
                <a:spcPts val="2800"/>
              </a:lnSpc>
              <a:spcAft>
                <a:spcPts val="800"/>
              </a:spcAft>
            </a:pPr>
            <a:r>
              <a:rPr lang="en-US" altLang="zh-CN" b="1" dirty="0" smtClean="0"/>
              <a:t>   </a:t>
            </a:r>
            <a:r>
              <a:rPr lang="en-US" altLang="zh-CN" b="1" dirty="0" smtClean="0">
                <a:latin typeface="Times New Roman" pitchFamily="18" charset="0"/>
              </a:rPr>
              <a:t> </a:t>
            </a:r>
            <a:r>
              <a:rPr lang="en-US" altLang="zh-CN" sz="2000" dirty="0" smtClean="0">
                <a:latin typeface="Times New Roman" pitchFamily="18" charset="0"/>
              </a:rPr>
              <a:t>DNA</a:t>
            </a:r>
            <a:r>
              <a:rPr lang="zh-CN" altLang="en-US" sz="2000" dirty="0" smtClean="0"/>
              <a:t>（脱氧核糖核酸）存在于一切有核的动、植物中，生物的全部遗传信息都储存</a:t>
            </a:r>
            <a:r>
              <a:rPr lang="en-US" altLang="zh-CN" sz="2000" dirty="0" smtClean="0">
                <a:latin typeface="Times New Roman" pitchFamily="18" charset="0"/>
              </a:rPr>
              <a:t>DNA</a:t>
            </a:r>
            <a:r>
              <a:rPr lang="zh-CN" altLang="en-US" sz="2000" dirty="0" smtClean="0"/>
              <a:t>分子里。 </a:t>
            </a:r>
            <a:endParaRPr lang="en-US" altLang="zh-CN" sz="2000" dirty="0" smtClean="0"/>
          </a:p>
          <a:p>
            <a:pPr>
              <a:lnSpc>
                <a:spcPts val="2800"/>
              </a:lnSpc>
              <a:spcAft>
                <a:spcPts val="800"/>
              </a:spcAft>
            </a:pPr>
            <a:r>
              <a:rPr lang="zh-CN" altLang="en-US" sz="2000" b="1" dirty="0" smtClean="0">
                <a:solidFill>
                  <a:srgbClr val="FF0000"/>
                </a:solidFill>
                <a:latin typeface="Times New Roman" pitchFamily="18" charset="0"/>
              </a:rPr>
              <a:t>其他生物识别技术：面部特征，手型，签名，语音。</a:t>
            </a:r>
            <a:endParaRPr lang="en-US" altLang="zh-CN" sz="2000" b="1" dirty="0" smtClean="0">
              <a:solidFill>
                <a:srgbClr val="FF0000"/>
              </a:solidFill>
              <a:latin typeface="Times New Roman" pitchFamily="18" charset="0"/>
            </a:endParaRPr>
          </a:p>
          <a:p>
            <a:endParaRPr lang="zh-CN" altLang="en-US" sz="2000" dirty="0" smtClean="0">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Text Box 5"/>
          <p:cNvSpPr txBox="1">
            <a:spLocks noChangeArrowheads="1"/>
          </p:cNvSpPr>
          <p:nvPr/>
        </p:nvSpPr>
        <p:spPr bwMode="auto">
          <a:xfrm>
            <a:off x="214313" y="0"/>
            <a:ext cx="1374775" cy="840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lnSpc>
                <a:spcPct val="90000"/>
              </a:lnSpc>
              <a:spcBef>
                <a:spcPct val="50000"/>
              </a:spcBef>
            </a:pPr>
            <a:r>
              <a:rPr lang="en-GB" altLang="zh-CN" sz="5400" b="1" dirty="0">
                <a:latin typeface="Trebuchet MS" pitchFamily="34" charset="0"/>
                <a:ea typeface="宋体" pitchFamily="2" charset="-122"/>
              </a:rPr>
              <a:t>3</a:t>
            </a:r>
          </a:p>
        </p:txBody>
      </p:sp>
      <p:sp>
        <p:nvSpPr>
          <p:cNvPr id="20484" name="Text Box 4"/>
          <p:cNvSpPr txBox="1">
            <a:spLocks noChangeArrowheads="1"/>
          </p:cNvSpPr>
          <p:nvPr/>
        </p:nvSpPr>
        <p:spPr bwMode="auto">
          <a:xfrm>
            <a:off x="1171575" y="254460"/>
            <a:ext cx="7210425" cy="5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000" dirty="0">
                <a:latin typeface="Trebuchet MS" pitchFamily="34" charset="0"/>
                <a:ea typeface="宋体" pitchFamily="2" charset="-122"/>
              </a:rPr>
              <a:t>密钥管理技术</a:t>
            </a:r>
            <a:endParaRPr lang="zh-CN" sz="4000" dirty="0">
              <a:latin typeface="Trebuchet MS" pitchFamily="34" charset="0"/>
              <a:ea typeface="宋体" pitchFamily="2" charset="-122"/>
            </a:endParaRPr>
          </a:p>
        </p:txBody>
      </p:sp>
      <p:sp>
        <p:nvSpPr>
          <p:cNvPr id="20485" name="Rectangle 4"/>
          <p:cNvSpPr txBox="1">
            <a:spLocks noChangeArrowheads="1"/>
          </p:cNvSpPr>
          <p:nvPr/>
        </p:nvSpPr>
        <p:spPr bwMode="auto">
          <a:xfrm>
            <a:off x="314325" y="1797050"/>
            <a:ext cx="8648700"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4572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4000"/>
              </a:lnSpc>
              <a:spcAft>
                <a:spcPts val="1800"/>
              </a:spcAft>
              <a:buClr>
                <a:schemeClr val="accent1"/>
              </a:buClr>
            </a:pPr>
            <a:r>
              <a:rPr lang="zh-CN" altLang="zh-CN" sz="3200" dirty="0">
                <a:latin typeface="Trebuchet MS" pitchFamily="34" charset="0"/>
              </a:rPr>
              <a:t> </a:t>
            </a:r>
            <a:r>
              <a:rPr lang="zh-CN" altLang="zh-CN" sz="2800" dirty="0">
                <a:latin typeface="Trebuchet MS" pitchFamily="34" charset="0"/>
              </a:rPr>
              <a:t>密钥管理是处理密钥自产生到最终销毁的整个过程中的所有问题，包括系统的初始化，密钥的产生、存储、备份</a:t>
            </a:r>
            <a:r>
              <a:rPr lang="en-US" altLang="zh-CN" sz="2800" dirty="0">
                <a:latin typeface="Trebuchet MS" pitchFamily="34" charset="0"/>
              </a:rPr>
              <a:t>/</a:t>
            </a:r>
            <a:r>
              <a:rPr lang="zh-CN" altLang="zh-CN" sz="2800" dirty="0">
                <a:latin typeface="Trebuchet MS" pitchFamily="34" charset="0"/>
              </a:rPr>
              <a:t>装入、分配、保护、更新、控制、丢失、吊销和销毁等。</a:t>
            </a:r>
            <a:endParaRPr lang="en-US" altLang="zh-CN" sz="2800" dirty="0"/>
          </a:p>
        </p:txBody>
      </p:sp>
      <p:sp>
        <p:nvSpPr>
          <p:cNvPr id="20486" name="Rectangle 4"/>
          <p:cNvSpPr txBox="1">
            <a:spLocks noChangeArrowheads="1"/>
          </p:cNvSpPr>
          <p:nvPr/>
        </p:nvSpPr>
        <p:spPr bwMode="auto">
          <a:xfrm>
            <a:off x="557213" y="3651250"/>
            <a:ext cx="7824787" cy="271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4000"/>
              </a:lnSpc>
              <a:spcAft>
                <a:spcPts val="1800"/>
              </a:spcAft>
              <a:buClr>
                <a:schemeClr val="accent1"/>
              </a:buClr>
              <a:buFont typeface="Wingdings" pitchFamily="2" charset="2"/>
              <a:buChar char="Ø"/>
            </a:pPr>
            <a:r>
              <a:rPr lang="zh-CN" altLang="en-US" sz="2800">
                <a:latin typeface="Trebuchet MS" pitchFamily="34" charset="0"/>
              </a:rPr>
              <a:t>对称密钥的管理</a:t>
            </a:r>
            <a:endParaRPr lang="en-US" altLang="zh-CN" sz="2800">
              <a:latin typeface="Trebuchet MS" pitchFamily="34" charset="0"/>
            </a:endParaRPr>
          </a:p>
          <a:p>
            <a:pPr>
              <a:lnSpc>
                <a:spcPts val="4000"/>
              </a:lnSpc>
              <a:spcAft>
                <a:spcPts val="1800"/>
              </a:spcAft>
              <a:buClr>
                <a:schemeClr val="accent1"/>
              </a:buClr>
              <a:buFont typeface="Wingdings" pitchFamily="2" charset="2"/>
              <a:buChar char="Ø"/>
            </a:pPr>
            <a:r>
              <a:rPr lang="zh-CN" altLang="en-US" sz="2800"/>
              <a:t>非对称密钥的管理</a:t>
            </a:r>
            <a:endParaRPr lang="en-US" altLang="zh-CN" sz="2800"/>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7" name="Text Box 4"/>
          <p:cNvSpPr txBox="1">
            <a:spLocks noChangeArrowheads="1"/>
          </p:cNvSpPr>
          <p:nvPr/>
        </p:nvSpPr>
        <p:spPr bwMode="auto">
          <a:xfrm>
            <a:off x="1768475" y="338138"/>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000" dirty="0">
                <a:latin typeface="Trebuchet MS" pitchFamily="34" charset="0"/>
              </a:rPr>
              <a:t>对称密钥的管理</a:t>
            </a:r>
          </a:p>
        </p:txBody>
      </p:sp>
      <p:sp>
        <p:nvSpPr>
          <p:cNvPr id="21508" name="Text Box 4"/>
          <p:cNvSpPr txBox="1">
            <a:spLocks noChangeArrowheads="1"/>
          </p:cNvSpPr>
          <p:nvPr/>
        </p:nvSpPr>
        <p:spPr bwMode="auto">
          <a:xfrm>
            <a:off x="212724" y="1385888"/>
            <a:ext cx="8931276" cy="530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10000"/>
              </a:lnSpc>
              <a:buClr>
                <a:schemeClr val="accent1"/>
              </a:buClr>
              <a:buFont typeface="Wingdings" pitchFamily="2" charset="2"/>
              <a:buChar char="u"/>
            </a:pPr>
            <a:r>
              <a:rPr lang="zh-CN" altLang="zh-CN" sz="2800" dirty="0" smtClean="0">
                <a:latin typeface="Trebuchet MS" pitchFamily="34" charset="0"/>
              </a:rPr>
              <a:t>对称</a:t>
            </a:r>
            <a:r>
              <a:rPr lang="zh-CN" altLang="zh-CN" sz="2800" dirty="0">
                <a:latin typeface="Trebuchet MS" pitchFamily="34" charset="0"/>
              </a:rPr>
              <a:t>密钥加密又称为常规密钥加密，有时又叫单密钥加密算法，即加密密钥与解密密钥相同，或加密密钥可以从解密密钥推算出来，同时解密密钥也可以从加密密钥中推算出来</a:t>
            </a:r>
            <a:r>
              <a:rPr lang="zh-CN" altLang="zh-CN" sz="2800" dirty="0" smtClean="0">
                <a:latin typeface="Trebuchet MS" pitchFamily="34" charset="0"/>
              </a:rPr>
              <a:t>。</a:t>
            </a:r>
            <a:endParaRPr lang="en-US" altLang="zh-CN" sz="2800" dirty="0" smtClean="0">
              <a:latin typeface="Trebuchet MS" pitchFamily="34" charset="0"/>
            </a:endParaRPr>
          </a:p>
          <a:p>
            <a:pPr>
              <a:lnSpc>
                <a:spcPct val="110000"/>
              </a:lnSpc>
              <a:buClr>
                <a:schemeClr val="accent1"/>
              </a:buClr>
              <a:buFont typeface="Wingdings" pitchFamily="2" charset="2"/>
              <a:buChar char="u"/>
            </a:pPr>
            <a:r>
              <a:rPr lang="zh-CN" altLang="en-US" sz="2800" dirty="0" smtClean="0">
                <a:latin typeface="Trebuchet MS" pitchFamily="34" charset="0"/>
              </a:rPr>
              <a:t>数据发送接收之前，必须完成密钥分发。因此，该环节风险最大，从管理角度，每对通信实体都要有秘密密钥，总共需</a:t>
            </a:r>
            <a:r>
              <a:rPr lang="en-US" altLang="zh-CN" sz="2800" dirty="0" smtClean="0">
                <a:latin typeface="Trebuchet MS" pitchFamily="34" charset="0"/>
              </a:rPr>
              <a:t>n(n-1)/2</a:t>
            </a:r>
            <a:r>
              <a:rPr lang="zh-CN" altLang="en-US" sz="2800" dirty="0" smtClean="0">
                <a:latin typeface="Trebuchet MS" pitchFamily="34" charset="0"/>
              </a:rPr>
              <a:t>种，维护复杂。</a:t>
            </a:r>
            <a:endParaRPr lang="en-US" altLang="zh-CN" sz="2800" dirty="0">
              <a:latin typeface="Trebuchet MS" pitchFamily="34" charset="0"/>
            </a:endParaRPr>
          </a:p>
          <a:p>
            <a:pPr>
              <a:lnSpc>
                <a:spcPct val="110000"/>
              </a:lnSpc>
              <a:buClr>
                <a:schemeClr val="accent1"/>
              </a:buClr>
              <a:buFont typeface="Wingdings" pitchFamily="2" charset="2"/>
              <a:buChar char="l"/>
            </a:pPr>
            <a:r>
              <a:rPr lang="zh-CN" altLang="zh-CN" sz="2800" dirty="0" smtClean="0">
                <a:latin typeface="Trebuchet MS" pitchFamily="34" charset="0"/>
              </a:rPr>
              <a:t>优点</a:t>
            </a:r>
            <a:r>
              <a:rPr lang="en-US" altLang="zh-CN" sz="2800" dirty="0">
                <a:latin typeface="Trebuchet MS" pitchFamily="34" charset="0"/>
              </a:rPr>
              <a:t>:</a:t>
            </a:r>
            <a:r>
              <a:rPr lang="zh-CN" altLang="zh-CN" sz="2800" dirty="0">
                <a:latin typeface="Trebuchet MS" pitchFamily="34" charset="0"/>
              </a:rPr>
              <a:t>算法实现后的效率高、速度快。</a:t>
            </a:r>
            <a:endParaRPr lang="en-US" altLang="zh-CN" sz="2800" dirty="0">
              <a:latin typeface="Trebuchet MS" pitchFamily="34" charset="0"/>
            </a:endParaRPr>
          </a:p>
          <a:p>
            <a:pPr>
              <a:lnSpc>
                <a:spcPct val="110000"/>
              </a:lnSpc>
              <a:buClr>
                <a:schemeClr val="accent1"/>
              </a:buClr>
              <a:buFont typeface="Wingdings" pitchFamily="2" charset="2"/>
              <a:buChar char="u"/>
            </a:pPr>
            <a:r>
              <a:rPr lang="en-US" altLang="zh-CN" sz="2800" dirty="0" err="1">
                <a:latin typeface="Times New Roman" pitchFamily="18" charset="0"/>
              </a:rPr>
              <a:t>Diffie</a:t>
            </a:r>
            <a:r>
              <a:rPr lang="en-US" altLang="zh-CN" sz="2800" dirty="0">
                <a:latin typeface="Times New Roman" pitchFamily="18" charset="0"/>
              </a:rPr>
              <a:t>-Hellman</a:t>
            </a:r>
            <a:r>
              <a:rPr lang="zh-CN" altLang="zh-CN" sz="2800" dirty="0">
                <a:latin typeface="Trebuchet MS" pitchFamily="34" charset="0"/>
              </a:rPr>
              <a:t>密钥交换机制</a:t>
            </a:r>
            <a:endParaRPr lang="en-US" altLang="zh-CN" sz="2800" dirty="0">
              <a:latin typeface="Trebuchet MS" pitchFamily="34" charset="0"/>
            </a:endParaRPr>
          </a:p>
          <a:p>
            <a:pPr>
              <a:lnSpc>
                <a:spcPct val="110000"/>
              </a:lnSpc>
              <a:buClr>
                <a:schemeClr val="accent1"/>
              </a:buClr>
              <a:buFont typeface="Wingdings" pitchFamily="2" charset="2"/>
              <a:buChar char="u"/>
            </a:pPr>
            <a:r>
              <a:rPr lang="zh-CN" altLang="zh-CN" sz="2800" dirty="0">
                <a:latin typeface="Trebuchet MS" pitchFamily="34" charset="0"/>
              </a:rPr>
              <a:t>加密密钥交换协议</a:t>
            </a:r>
          </a:p>
          <a:p>
            <a:pPr>
              <a:lnSpc>
                <a:spcPct val="110000"/>
              </a:lnSpc>
              <a:buClr>
                <a:schemeClr val="accent1"/>
              </a:buClr>
            </a:pPr>
            <a:endParaRPr lang="en-US" altLang="zh-CN" sz="2800" dirty="0">
              <a:latin typeface="Trebuchet MS" pitchFamily="34" charset="0"/>
            </a:endParaRP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1" name="Text Box 4"/>
          <p:cNvSpPr txBox="1">
            <a:spLocks noChangeArrowheads="1"/>
          </p:cNvSpPr>
          <p:nvPr/>
        </p:nvSpPr>
        <p:spPr bwMode="auto">
          <a:xfrm>
            <a:off x="928687" y="249238"/>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000" dirty="0">
                <a:latin typeface="Trebuchet MS" pitchFamily="34" charset="0"/>
              </a:rPr>
              <a:t>非对称密钥的管理</a:t>
            </a:r>
          </a:p>
        </p:txBody>
      </p:sp>
      <p:sp>
        <p:nvSpPr>
          <p:cNvPr id="22532" name="Text Box 4"/>
          <p:cNvSpPr txBox="1">
            <a:spLocks noChangeArrowheads="1"/>
          </p:cNvSpPr>
          <p:nvPr/>
        </p:nvSpPr>
        <p:spPr bwMode="auto">
          <a:xfrm>
            <a:off x="0" y="1249363"/>
            <a:ext cx="9067800" cy="6002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10000"/>
              </a:lnSpc>
              <a:buClr>
                <a:schemeClr val="accent1"/>
              </a:buClr>
              <a:buFont typeface="Wingdings" pitchFamily="2" charset="2"/>
              <a:buChar char="u"/>
            </a:pPr>
            <a:r>
              <a:rPr lang="zh-CN" altLang="en-US" sz="2400" dirty="0">
                <a:latin typeface="Trebuchet MS" pitchFamily="34" charset="0"/>
              </a:rPr>
              <a:t>    </a:t>
            </a:r>
            <a:r>
              <a:rPr lang="zh-CN" altLang="en-US" sz="2800" dirty="0">
                <a:latin typeface="Trebuchet MS" pitchFamily="34" charset="0"/>
              </a:rPr>
              <a:t>非对称密钥加密也称公开密钥加密，是以由</a:t>
            </a:r>
            <a:r>
              <a:rPr lang="en-US" altLang="zh-CN" sz="2800" dirty="0" err="1">
                <a:latin typeface="Times New Roman" pitchFamily="18" charset="0"/>
              </a:rPr>
              <a:t>Diffie</a:t>
            </a:r>
            <a:r>
              <a:rPr lang="zh-CN" altLang="en-US" sz="2800" dirty="0">
                <a:latin typeface="Trebuchet MS" pitchFamily="34" charset="0"/>
              </a:rPr>
              <a:t>和</a:t>
            </a:r>
            <a:r>
              <a:rPr lang="en-US" altLang="zh-CN" sz="2800" dirty="0">
                <a:latin typeface="Times New Roman" pitchFamily="18" charset="0"/>
              </a:rPr>
              <a:t>Hellman</a:t>
            </a:r>
            <a:r>
              <a:rPr lang="zh-CN" altLang="en-US" sz="2800" dirty="0">
                <a:latin typeface="Trebuchet MS" pitchFamily="34" charset="0"/>
              </a:rPr>
              <a:t>两位学者所提出的单向函数与单向陷门函数为基础。</a:t>
            </a:r>
            <a:endParaRPr lang="en-US" altLang="zh-CN" sz="2800" dirty="0">
              <a:latin typeface="Trebuchet MS" pitchFamily="34" charset="0"/>
            </a:endParaRPr>
          </a:p>
          <a:p>
            <a:pPr>
              <a:lnSpc>
                <a:spcPct val="110000"/>
              </a:lnSpc>
              <a:buClr>
                <a:schemeClr val="accent1"/>
              </a:buClr>
              <a:buFont typeface="Wingdings" pitchFamily="2" charset="2"/>
              <a:buChar char="l"/>
            </a:pPr>
            <a:r>
              <a:rPr lang="zh-CN" altLang="en-US" sz="2800" dirty="0">
                <a:latin typeface="Trebuchet MS" pitchFamily="34" charset="0"/>
              </a:rPr>
              <a:t>   </a:t>
            </a:r>
            <a:r>
              <a:rPr lang="zh-CN" altLang="zh-CN" sz="2800" dirty="0">
                <a:latin typeface="Trebuchet MS" pitchFamily="34" charset="0"/>
              </a:rPr>
              <a:t>非对称密码体制需要两个密钥：公开密钥（简称公钥）和私有密钥（简称私钥）。</a:t>
            </a:r>
            <a:endParaRPr lang="en-US" altLang="zh-CN" sz="2800" dirty="0">
              <a:latin typeface="Trebuchet MS" pitchFamily="34" charset="0"/>
            </a:endParaRPr>
          </a:p>
          <a:p>
            <a:pPr>
              <a:lnSpc>
                <a:spcPct val="110000"/>
              </a:lnSpc>
              <a:buClr>
                <a:schemeClr val="accent1"/>
              </a:buClr>
              <a:buFont typeface="Wingdings" pitchFamily="2" charset="2"/>
              <a:buChar char="l"/>
            </a:pPr>
            <a:r>
              <a:rPr lang="zh-CN" altLang="en-US" sz="2800" dirty="0">
                <a:latin typeface="Trebuchet MS" pitchFamily="34" charset="0"/>
              </a:rPr>
              <a:t>   </a:t>
            </a:r>
            <a:r>
              <a:rPr lang="zh-CN" altLang="zh-CN" sz="2800" dirty="0">
                <a:latin typeface="Trebuchet MS" pitchFamily="34" charset="0"/>
              </a:rPr>
              <a:t>加密和解密使用的是两个不同的密钥</a:t>
            </a:r>
            <a:r>
              <a:rPr lang="zh-CN" altLang="en-US" sz="2800" dirty="0" smtClean="0">
                <a:latin typeface="Trebuchet MS" pitchFamily="34" charset="0"/>
              </a:rPr>
              <a:t>。</a:t>
            </a:r>
            <a:endParaRPr lang="en-US" altLang="zh-CN" sz="2800" dirty="0" smtClean="0">
              <a:latin typeface="Trebuchet MS" pitchFamily="34" charset="0"/>
            </a:endParaRPr>
          </a:p>
          <a:p>
            <a:pPr marL="342900" indent="0">
              <a:lnSpc>
                <a:spcPct val="110000"/>
              </a:lnSpc>
              <a:buClr>
                <a:schemeClr val="accent1"/>
              </a:buClr>
            </a:pPr>
            <a:r>
              <a:rPr lang="zh-CN" altLang="en-US" sz="2800" b="1" dirty="0" smtClean="0">
                <a:latin typeface="Trebuchet MS" pitchFamily="34" charset="0"/>
              </a:rPr>
              <a:t>      如果用公钥对数据加密，只有对应的私钥才能解密，如果用私钥加密，只有对应的公钥才能解密。</a:t>
            </a:r>
            <a:endParaRPr lang="en-US" altLang="zh-CN" sz="2800" b="1" dirty="0">
              <a:latin typeface="Trebuchet MS" pitchFamily="34" charset="0"/>
            </a:endParaRPr>
          </a:p>
          <a:p>
            <a:pPr>
              <a:lnSpc>
                <a:spcPct val="110000"/>
              </a:lnSpc>
              <a:buClr>
                <a:schemeClr val="accent1"/>
              </a:buClr>
              <a:buFont typeface="Wingdings" pitchFamily="2" charset="2"/>
              <a:buChar char="l"/>
            </a:pPr>
            <a:r>
              <a:rPr lang="zh-CN" altLang="en-US" sz="2800" dirty="0">
                <a:latin typeface="Trebuchet MS" pitchFamily="34" charset="0"/>
              </a:rPr>
              <a:t>  </a:t>
            </a:r>
            <a:r>
              <a:rPr lang="zh-CN" altLang="zh-CN" sz="2800" dirty="0">
                <a:latin typeface="Trebuchet MS" pitchFamily="34" charset="0"/>
              </a:rPr>
              <a:t>公钥加密计算复杂，耗用时间长，比常规的对称密钥加密慢很多。</a:t>
            </a:r>
            <a:endParaRPr lang="en-US" altLang="zh-CN" sz="2800" dirty="0">
              <a:latin typeface="Trebuchet MS" pitchFamily="34" charset="0"/>
            </a:endParaRPr>
          </a:p>
          <a:p>
            <a:pPr>
              <a:buClr>
                <a:schemeClr val="accent1"/>
              </a:buClr>
              <a:buFont typeface="Wingdings" pitchFamily="2" charset="2"/>
              <a:buChar char="u"/>
            </a:pPr>
            <a:endParaRPr lang="en-US" altLang="zh-CN" sz="2800" dirty="0">
              <a:latin typeface="Trebuchet MS" pitchFamily="34" charset="0"/>
            </a:endParaRPr>
          </a:p>
          <a:p>
            <a:pPr>
              <a:buClr>
                <a:schemeClr val="accent1"/>
              </a:buClr>
              <a:buFont typeface="Wingdings" pitchFamily="2" charset="2"/>
              <a:buChar char="u"/>
            </a:pPr>
            <a:endParaRPr lang="zh-CN" altLang="zh-CN" sz="2400" dirty="0">
              <a:latin typeface="Trebuchet MS" pitchFamily="34" charset="0"/>
            </a:endParaRPr>
          </a:p>
          <a:p>
            <a:pPr>
              <a:buClr>
                <a:schemeClr val="accent1"/>
              </a:buClr>
            </a:pPr>
            <a:endParaRPr lang="en-US" altLang="zh-CN" sz="2400" dirty="0">
              <a:latin typeface="Trebuchet MS" pitchFamily="34" charset="0"/>
            </a:endParaRP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Text Box 5"/>
          <p:cNvSpPr txBox="1">
            <a:spLocks noChangeArrowheads="1"/>
          </p:cNvSpPr>
          <p:nvPr/>
        </p:nvSpPr>
        <p:spPr bwMode="auto">
          <a:xfrm>
            <a:off x="314325" y="25926"/>
            <a:ext cx="1374775" cy="75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lnSpc>
                <a:spcPct val="90000"/>
              </a:lnSpc>
              <a:spcBef>
                <a:spcPct val="50000"/>
              </a:spcBef>
            </a:pPr>
            <a:r>
              <a:rPr lang="en-GB" altLang="zh-CN" sz="4800" b="1" dirty="0">
                <a:latin typeface="Trebuchet MS" pitchFamily="34" charset="0"/>
                <a:ea typeface="宋体" pitchFamily="2" charset="-122"/>
              </a:rPr>
              <a:t>4</a:t>
            </a:r>
          </a:p>
        </p:txBody>
      </p:sp>
      <p:sp>
        <p:nvSpPr>
          <p:cNvPr id="23556" name="Text Box 4"/>
          <p:cNvSpPr txBox="1">
            <a:spLocks noChangeArrowheads="1"/>
          </p:cNvSpPr>
          <p:nvPr/>
        </p:nvSpPr>
        <p:spPr bwMode="auto">
          <a:xfrm>
            <a:off x="1216025" y="232264"/>
            <a:ext cx="7210425" cy="580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800" dirty="0">
                <a:latin typeface="Trebuchet MS" pitchFamily="34" charset="0"/>
                <a:ea typeface="宋体" pitchFamily="2" charset="-122"/>
              </a:rPr>
              <a:t>  </a:t>
            </a:r>
            <a:r>
              <a:rPr lang="zh-CN" altLang="en-US" sz="4400" dirty="0">
                <a:latin typeface="Trebuchet MS" pitchFamily="34" charset="0"/>
                <a:ea typeface="宋体" pitchFamily="2" charset="-122"/>
              </a:rPr>
              <a:t>密钥管理系统</a:t>
            </a:r>
            <a:endParaRPr lang="zh-CN" sz="4400" dirty="0">
              <a:latin typeface="Trebuchet MS" pitchFamily="34" charset="0"/>
            </a:endParaRPr>
          </a:p>
        </p:txBody>
      </p:sp>
      <p:sp>
        <p:nvSpPr>
          <p:cNvPr id="23557" name="Rectangle 4"/>
          <p:cNvSpPr txBox="1">
            <a:spLocks noChangeArrowheads="1"/>
          </p:cNvSpPr>
          <p:nvPr/>
        </p:nvSpPr>
        <p:spPr bwMode="auto">
          <a:xfrm>
            <a:off x="314325" y="1638300"/>
            <a:ext cx="86487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4572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4000"/>
              </a:lnSpc>
              <a:spcAft>
                <a:spcPts val="1800"/>
              </a:spcAft>
              <a:buClr>
                <a:schemeClr val="accent1"/>
              </a:buClr>
            </a:pPr>
            <a:r>
              <a:rPr lang="zh-CN" altLang="en-US" sz="3200" dirty="0">
                <a:latin typeface="Trebuchet MS" pitchFamily="34" charset="0"/>
              </a:rPr>
              <a:t>一个完整的密钥管理系统应该包括：</a:t>
            </a:r>
            <a:endParaRPr lang="en-US" altLang="zh-CN" sz="3200" dirty="0"/>
          </a:p>
        </p:txBody>
      </p:sp>
      <p:sp>
        <p:nvSpPr>
          <p:cNvPr id="23558" name="Rectangle 4"/>
          <p:cNvSpPr txBox="1">
            <a:spLocks noChangeArrowheads="1"/>
          </p:cNvSpPr>
          <p:nvPr/>
        </p:nvSpPr>
        <p:spPr bwMode="auto">
          <a:xfrm>
            <a:off x="638176" y="2368550"/>
            <a:ext cx="7824787" cy="271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3500"/>
              </a:lnSpc>
              <a:spcAft>
                <a:spcPts val="800"/>
              </a:spcAft>
              <a:buClr>
                <a:schemeClr val="accent1"/>
              </a:buClr>
              <a:buFont typeface="Wingdings" pitchFamily="2" charset="2"/>
              <a:buChar char="Ø"/>
            </a:pPr>
            <a:r>
              <a:rPr lang="zh-CN" altLang="en-US" sz="2800" dirty="0"/>
              <a:t>密钥的分配</a:t>
            </a:r>
            <a:endParaRPr lang="en-US" altLang="zh-CN" sz="2800" dirty="0"/>
          </a:p>
          <a:p>
            <a:pPr>
              <a:lnSpc>
                <a:spcPts val="3500"/>
              </a:lnSpc>
              <a:spcAft>
                <a:spcPts val="800"/>
              </a:spcAft>
              <a:buClr>
                <a:schemeClr val="accent1"/>
              </a:buClr>
              <a:buFont typeface="Wingdings" pitchFamily="2" charset="2"/>
              <a:buChar char="Ø"/>
            </a:pPr>
            <a:r>
              <a:rPr lang="zh-CN" altLang="en-US" sz="2800" dirty="0"/>
              <a:t>计算机网络密钥分配方法</a:t>
            </a:r>
            <a:endParaRPr lang="en-US" altLang="zh-CN" sz="2800" dirty="0"/>
          </a:p>
          <a:p>
            <a:pPr>
              <a:lnSpc>
                <a:spcPts val="3500"/>
              </a:lnSpc>
              <a:spcAft>
                <a:spcPts val="800"/>
              </a:spcAft>
              <a:buClr>
                <a:schemeClr val="accent1"/>
              </a:buClr>
              <a:buFont typeface="Wingdings" pitchFamily="2" charset="2"/>
              <a:buChar char="Ø"/>
            </a:pPr>
            <a:r>
              <a:rPr lang="zh-CN" altLang="en-US" sz="2800" dirty="0"/>
              <a:t>密钥注入</a:t>
            </a:r>
            <a:endParaRPr lang="en-US" altLang="zh-CN" sz="2800" dirty="0"/>
          </a:p>
          <a:p>
            <a:pPr>
              <a:lnSpc>
                <a:spcPts val="3500"/>
              </a:lnSpc>
              <a:spcAft>
                <a:spcPts val="800"/>
              </a:spcAft>
              <a:buClr>
                <a:schemeClr val="accent1"/>
              </a:buClr>
              <a:buFont typeface="Wingdings" pitchFamily="2" charset="2"/>
              <a:buChar char="Ø"/>
            </a:pPr>
            <a:r>
              <a:rPr lang="zh-CN" altLang="en-US" sz="2800" dirty="0"/>
              <a:t>密钥存储</a:t>
            </a:r>
            <a:endParaRPr lang="en-US" altLang="zh-CN" sz="2800" dirty="0"/>
          </a:p>
          <a:p>
            <a:pPr>
              <a:lnSpc>
                <a:spcPts val="3500"/>
              </a:lnSpc>
              <a:spcAft>
                <a:spcPts val="800"/>
              </a:spcAft>
              <a:buClr>
                <a:schemeClr val="accent1"/>
              </a:buClr>
              <a:buFont typeface="Wingdings" pitchFamily="2" charset="2"/>
              <a:buChar char="Ø"/>
            </a:pPr>
            <a:r>
              <a:rPr lang="zh-CN" altLang="en-US" sz="2800" dirty="0"/>
              <a:t>密钥更换和密钥吊销</a:t>
            </a:r>
            <a:endParaRPr lang="en-US" altLang="zh-CN" sz="2800" dirty="0"/>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836612" y="262177"/>
            <a:ext cx="7210425" cy="580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800" dirty="0" smtClean="0">
                <a:latin typeface="Trebuchet MS" pitchFamily="34" charset="0"/>
                <a:ea typeface="宋体" pitchFamily="2" charset="-122"/>
              </a:rPr>
              <a:t>主要内容</a:t>
            </a:r>
            <a:endParaRPr lang="zh-CN" sz="4800" dirty="0">
              <a:latin typeface="Trebuchet MS" pitchFamily="34" charset="0"/>
            </a:endParaRPr>
          </a:p>
        </p:txBody>
      </p:sp>
      <p:sp>
        <p:nvSpPr>
          <p:cNvPr id="7" name="Rectangle 4"/>
          <p:cNvSpPr txBox="1">
            <a:spLocks noChangeArrowheads="1"/>
          </p:cNvSpPr>
          <p:nvPr/>
        </p:nvSpPr>
        <p:spPr bwMode="auto">
          <a:xfrm>
            <a:off x="661193" y="1993900"/>
            <a:ext cx="7824787"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3000"/>
              </a:lnSpc>
              <a:spcAft>
                <a:spcPts val="800"/>
              </a:spcAft>
              <a:buClr>
                <a:schemeClr val="accent1"/>
              </a:buClr>
              <a:buFont typeface="Wingdings" pitchFamily="2" charset="2"/>
              <a:buChar char="Ø"/>
            </a:pPr>
            <a:r>
              <a:rPr lang="zh-CN" altLang="en-US" sz="4000" dirty="0">
                <a:latin typeface="Trebuchet MS" pitchFamily="34" charset="0"/>
              </a:rPr>
              <a:t>身份识别</a:t>
            </a:r>
          </a:p>
          <a:p>
            <a:pPr>
              <a:lnSpc>
                <a:spcPts val="3000"/>
              </a:lnSpc>
              <a:spcAft>
                <a:spcPts val="800"/>
              </a:spcAft>
              <a:buClr>
                <a:schemeClr val="accent1"/>
              </a:buClr>
              <a:buFont typeface="Wingdings" pitchFamily="2" charset="2"/>
              <a:buChar char="Ø"/>
            </a:pPr>
            <a:r>
              <a:rPr lang="zh-CN" altLang="en-US" sz="3600" dirty="0">
                <a:latin typeface="Trebuchet MS" pitchFamily="34" charset="0"/>
              </a:rPr>
              <a:t>密钥管理</a:t>
            </a:r>
            <a:r>
              <a:rPr lang="zh-CN" altLang="en-US" sz="3600" dirty="0" smtClean="0">
                <a:latin typeface="Trebuchet MS" pitchFamily="34" charset="0"/>
              </a:rPr>
              <a:t>技术</a:t>
            </a:r>
            <a:endParaRPr lang="en-US" altLang="zh-CN" sz="3600" dirty="0" smtClean="0">
              <a:latin typeface="Trebuchet MS" pitchFamily="34" charset="0"/>
            </a:endParaRPr>
          </a:p>
          <a:p>
            <a:pPr>
              <a:lnSpc>
                <a:spcPts val="3000"/>
              </a:lnSpc>
              <a:spcAft>
                <a:spcPts val="800"/>
              </a:spcAft>
              <a:buClr>
                <a:schemeClr val="accent1"/>
              </a:buClr>
              <a:buFont typeface="Wingdings" pitchFamily="2" charset="2"/>
              <a:buChar char="Ø"/>
            </a:pPr>
            <a:r>
              <a:rPr lang="zh-CN" altLang="en-US" sz="3600" dirty="0" smtClean="0"/>
              <a:t>密钥管理</a:t>
            </a:r>
            <a:r>
              <a:rPr lang="zh-CN" altLang="en-US" sz="3600" dirty="0"/>
              <a:t>系统</a:t>
            </a:r>
          </a:p>
          <a:p>
            <a:pPr>
              <a:lnSpc>
                <a:spcPts val="3000"/>
              </a:lnSpc>
              <a:spcAft>
                <a:spcPts val="800"/>
              </a:spcAft>
              <a:buClr>
                <a:schemeClr val="accent1"/>
              </a:buClr>
              <a:buFont typeface="Wingdings" pitchFamily="2" charset="2"/>
              <a:buChar char="Ø"/>
            </a:pPr>
            <a:r>
              <a:rPr lang="zh-CN" altLang="zh-CN" sz="3600" dirty="0">
                <a:latin typeface="Trebuchet MS" pitchFamily="34" charset="0"/>
              </a:rPr>
              <a:t>密钥产生技</a:t>
            </a:r>
            <a:r>
              <a:rPr lang="zh-CN" altLang="en-US" sz="3600" dirty="0">
                <a:latin typeface="Trebuchet MS" pitchFamily="34" charset="0"/>
              </a:rPr>
              <a:t>术</a:t>
            </a:r>
          </a:p>
          <a:p>
            <a:pPr>
              <a:lnSpc>
                <a:spcPts val="3000"/>
              </a:lnSpc>
              <a:spcAft>
                <a:spcPts val="800"/>
              </a:spcAft>
              <a:buClr>
                <a:schemeClr val="accent1"/>
              </a:buClr>
              <a:buFont typeface="Wingdings" pitchFamily="2" charset="2"/>
              <a:buChar char="Ø"/>
            </a:pPr>
            <a:r>
              <a:rPr lang="zh-CN" altLang="en-US" sz="3600" dirty="0">
                <a:sym typeface="Arial" pitchFamily="34" charset="0"/>
              </a:rPr>
              <a:t>公钥基础设施管理</a:t>
            </a:r>
          </a:p>
          <a:p>
            <a:pPr>
              <a:lnSpc>
                <a:spcPts val="3000"/>
              </a:lnSpc>
              <a:spcAft>
                <a:spcPts val="800"/>
              </a:spcAft>
              <a:buClr>
                <a:schemeClr val="accent1"/>
              </a:buClr>
              <a:buFont typeface="Wingdings" pitchFamily="2" charset="2"/>
              <a:buChar char="Ø"/>
            </a:pPr>
            <a:r>
              <a:rPr lang="zh-CN" altLang="en-US" sz="3600" dirty="0">
                <a:latin typeface="Trebuchet MS" pitchFamily="34" charset="0"/>
              </a:rPr>
              <a:t>安全认证和密钥管理的新方向</a:t>
            </a:r>
          </a:p>
        </p:txBody>
      </p:sp>
    </p:spTree>
    <p:extLst>
      <p:ext uri="{BB962C8B-B14F-4D97-AF65-F5344CB8AC3E}">
        <p14:creationId xmlns:p14="http://schemas.microsoft.com/office/powerpoint/2010/main" val="3325042148"/>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9" name="Text Box 4"/>
          <p:cNvSpPr txBox="1">
            <a:spLocks noChangeArrowheads="1"/>
          </p:cNvSpPr>
          <p:nvPr/>
        </p:nvSpPr>
        <p:spPr bwMode="auto">
          <a:xfrm>
            <a:off x="1298575" y="223838"/>
            <a:ext cx="7210425" cy="5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000" dirty="0" smtClean="0">
                <a:latin typeface="Trebuchet MS" pitchFamily="34" charset="0"/>
              </a:rPr>
              <a:t>密钥种类</a:t>
            </a:r>
            <a:endParaRPr lang="zh-CN" altLang="en-US" sz="4000" dirty="0">
              <a:latin typeface="Trebuchet MS" pitchFamily="34" charset="0"/>
            </a:endParaRPr>
          </a:p>
        </p:txBody>
      </p:sp>
      <p:sp>
        <p:nvSpPr>
          <p:cNvPr id="24580" name="Text Box 4"/>
          <p:cNvSpPr txBox="1">
            <a:spLocks noChangeArrowheads="1"/>
          </p:cNvSpPr>
          <p:nvPr/>
        </p:nvSpPr>
        <p:spPr bwMode="auto">
          <a:xfrm>
            <a:off x="292100" y="1300163"/>
            <a:ext cx="8509000" cy="386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15000"/>
              </a:lnSpc>
              <a:buClr>
                <a:schemeClr val="accent1"/>
              </a:buClr>
              <a:buFont typeface="Wingdings" pitchFamily="2" charset="2"/>
              <a:buChar char="u"/>
            </a:pPr>
            <a:r>
              <a:rPr lang="zh-CN" altLang="en-US" sz="2400" dirty="0" smtClean="0">
                <a:latin typeface="Trebuchet MS" pitchFamily="34" charset="0"/>
              </a:rPr>
              <a:t>初始密钥：由用户选定或系统分配的，在较长一段时间内由一个用户专用的秘密密钥。要求既安全又便于更换。</a:t>
            </a:r>
            <a:endParaRPr lang="en-US" altLang="zh-CN" sz="2400" dirty="0" smtClean="0">
              <a:latin typeface="Trebuchet MS" pitchFamily="34" charset="0"/>
            </a:endParaRPr>
          </a:p>
          <a:p>
            <a:pPr>
              <a:lnSpc>
                <a:spcPct val="115000"/>
              </a:lnSpc>
              <a:buClr>
                <a:schemeClr val="accent1"/>
              </a:buClr>
              <a:buFont typeface="Wingdings" pitchFamily="2" charset="2"/>
              <a:buChar char="u"/>
            </a:pPr>
            <a:r>
              <a:rPr lang="zh-CN" altLang="en-US" sz="2400" dirty="0" smtClean="0">
                <a:latin typeface="Trebuchet MS" pitchFamily="34" charset="0"/>
              </a:rPr>
              <a:t>会话密钥：两个通信终端用户在一次会话或交换数据时所用的密钥，一般由系统通过密钥交换协议动态产生。该密钥使用的时间短，丢失时对系统的保密性影响不大。</a:t>
            </a:r>
            <a:endParaRPr lang="en-US" altLang="zh-CN" sz="2400" dirty="0" smtClean="0">
              <a:latin typeface="Trebuchet MS" pitchFamily="34" charset="0"/>
            </a:endParaRPr>
          </a:p>
          <a:p>
            <a:pPr>
              <a:lnSpc>
                <a:spcPct val="115000"/>
              </a:lnSpc>
              <a:buClr>
                <a:schemeClr val="accent1"/>
              </a:buClr>
              <a:buFont typeface="Wingdings" pitchFamily="2" charset="2"/>
              <a:buChar char="u"/>
            </a:pPr>
            <a:r>
              <a:rPr lang="zh-CN" altLang="en-US" sz="2400" dirty="0" smtClean="0">
                <a:latin typeface="Trebuchet MS" pitchFamily="34" charset="0"/>
              </a:rPr>
              <a:t>密钥加密密钥（</a:t>
            </a:r>
            <a:r>
              <a:rPr lang="en-US" altLang="zh-CN" sz="2400" dirty="0" smtClean="0">
                <a:latin typeface="Trebuchet MS" pitchFamily="34" charset="0"/>
              </a:rPr>
              <a:t>KEK)</a:t>
            </a:r>
            <a:r>
              <a:rPr lang="zh-CN" altLang="en-US" sz="2400" dirty="0" smtClean="0">
                <a:latin typeface="Trebuchet MS" pitchFamily="34" charset="0"/>
              </a:rPr>
              <a:t>，用于传送会话密钥时采用的密钥。</a:t>
            </a:r>
            <a:endParaRPr lang="en-US" altLang="zh-CN" sz="2400" dirty="0" smtClean="0">
              <a:latin typeface="Trebuchet MS" pitchFamily="34" charset="0"/>
            </a:endParaRPr>
          </a:p>
          <a:p>
            <a:pPr>
              <a:lnSpc>
                <a:spcPct val="115000"/>
              </a:lnSpc>
              <a:buClr>
                <a:schemeClr val="accent1"/>
              </a:buClr>
              <a:buFont typeface="Wingdings" pitchFamily="2" charset="2"/>
              <a:buChar char="u"/>
            </a:pPr>
            <a:r>
              <a:rPr lang="zh-CN" altLang="en-US" sz="2400" dirty="0" smtClean="0">
                <a:latin typeface="Trebuchet MS" pitchFamily="34" charset="0"/>
              </a:rPr>
              <a:t>主密钥（</a:t>
            </a:r>
            <a:r>
              <a:rPr lang="en-US" altLang="zh-CN" sz="2400" dirty="0" smtClean="0">
                <a:latin typeface="Trebuchet MS" pitchFamily="34" charset="0"/>
              </a:rPr>
              <a:t>Master Key</a:t>
            </a:r>
            <a:r>
              <a:rPr lang="zh-CN" altLang="en-US" sz="2400" dirty="0" smtClean="0">
                <a:latin typeface="Trebuchet MS" pitchFamily="34" charset="0"/>
              </a:rPr>
              <a:t>）</a:t>
            </a:r>
            <a:r>
              <a:rPr lang="en-US" altLang="zh-CN" sz="2400" dirty="0" smtClean="0">
                <a:latin typeface="Trebuchet MS" pitchFamily="34" charset="0"/>
              </a:rPr>
              <a:t>,</a:t>
            </a:r>
            <a:r>
              <a:rPr lang="zh-CN" altLang="en-US" sz="2400" dirty="0" smtClean="0">
                <a:latin typeface="Trebuchet MS" pitchFamily="34" charset="0"/>
              </a:rPr>
              <a:t>对密钥加密密钥进行加密的密钥，存于主机的处理器中。</a:t>
            </a:r>
            <a:endParaRPr lang="zh-CN" altLang="zh-CN" sz="2400" dirty="0">
              <a:latin typeface="Trebuchet MS" pitchFamily="34" charset="0"/>
            </a:endParaRPr>
          </a:p>
          <a:p>
            <a:pPr>
              <a:buClr>
                <a:schemeClr val="accent1"/>
              </a:buClr>
            </a:pPr>
            <a:endParaRPr lang="en-US" altLang="zh-CN" sz="2400" dirty="0">
              <a:latin typeface="Trebuchet MS" pitchFamily="34" charset="0"/>
            </a:endParaRPr>
          </a:p>
        </p:txBody>
      </p:sp>
    </p:spTree>
    <p:extLst>
      <p:ext uri="{BB962C8B-B14F-4D97-AF65-F5344CB8AC3E}">
        <p14:creationId xmlns:p14="http://schemas.microsoft.com/office/powerpoint/2010/main" val="1035702477"/>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9" name="Text Box 4"/>
          <p:cNvSpPr txBox="1">
            <a:spLocks noChangeArrowheads="1"/>
          </p:cNvSpPr>
          <p:nvPr/>
        </p:nvSpPr>
        <p:spPr bwMode="auto">
          <a:xfrm>
            <a:off x="1768475" y="338138"/>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000">
                <a:latin typeface="Trebuchet MS" pitchFamily="34" charset="0"/>
              </a:rPr>
              <a:t>密钥的分配</a:t>
            </a:r>
          </a:p>
        </p:txBody>
      </p:sp>
      <p:sp>
        <p:nvSpPr>
          <p:cNvPr id="24580" name="Text Box 4"/>
          <p:cNvSpPr txBox="1">
            <a:spLocks noChangeArrowheads="1"/>
          </p:cNvSpPr>
          <p:nvPr/>
        </p:nvSpPr>
        <p:spPr bwMode="auto">
          <a:xfrm>
            <a:off x="0" y="1427163"/>
            <a:ext cx="9144000" cy="55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15000"/>
              </a:lnSpc>
              <a:buClr>
                <a:schemeClr val="accent1"/>
              </a:buClr>
              <a:buFont typeface="Wingdings" pitchFamily="2" charset="2"/>
              <a:buChar char="u"/>
            </a:pPr>
            <a:r>
              <a:rPr lang="zh-CN" altLang="zh-CN" sz="2400" dirty="0" smtClean="0">
                <a:latin typeface="Trebuchet MS" pitchFamily="34" charset="0"/>
              </a:rPr>
              <a:t>在</a:t>
            </a:r>
            <a:r>
              <a:rPr lang="zh-CN" altLang="zh-CN" sz="2400" dirty="0">
                <a:latin typeface="Trebuchet MS" pitchFamily="34" charset="0"/>
              </a:rPr>
              <a:t>密钥分发过程中，除了要保护待分配密钥的机密性之外，还要保证密钥的完整性、可认证性、正确性和可控性。密钥分配可以分成三类：</a:t>
            </a:r>
            <a:endParaRPr lang="en-US" altLang="zh-CN" sz="2400" dirty="0">
              <a:latin typeface="Trebuchet MS" pitchFamily="34" charset="0"/>
            </a:endParaRPr>
          </a:p>
          <a:p>
            <a:pPr>
              <a:lnSpc>
                <a:spcPct val="115000"/>
              </a:lnSpc>
              <a:buClr>
                <a:schemeClr val="accent1"/>
              </a:buClr>
              <a:buFont typeface="Wingdings" pitchFamily="2" charset="2"/>
              <a:buChar char="l"/>
            </a:pPr>
            <a:r>
              <a:rPr lang="zh-CN" altLang="en-US" sz="2400" b="1" dirty="0" smtClean="0">
                <a:latin typeface="Trebuchet MS" pitchFamily="34" charset="0"/>
              </a:rPr>
              <a:t>人工</a:t>
            </a:r>
            <a:r>
              <a:rPr lang="zh-CN" altLang="en-US" sz="2400" b="1" dirty="0">
                <a:latin typeface="Trebuchet MS" pitchFamily="34" charset="0"/>
              </a:rPr>
              <a:t>密钥分发</a:t>
            </a:r>
            <a:r>
              <a:rPr lang="zh-CN" altLang="en-US" sz="2400" dirty="0">
                <a:latin typeface="Trebuchet MS" pitchFamily="34" charset="0"/>
              </a:rPr>
              <a:t>：</a:t>
            </a:r>
            <a:r>
              <a:rPr lang="zh-CN" altLang="zh-CN" sz="2400" dirty="0">
                <a:latin typeface="Trebuchet MS" pitchFamily="34" charset="0"/>
              </a:rPr>
              <a:t>用人工的方式给每个用户发送一次密钥。</a:t>
            </a:r>
            <a:endParaRPr lang="en-US" altLang="zh-CN" sz="2400" dirty="0">
              <a:latin typeface="Trebuchet MS" pitchFamily="34" charset="0"/>
            </a:endParaRPr>
          </a:p>
          <a:p>
            <a:pPr>
              <a:lnSpc>
                <a:spcPct val="115000"/>
              </a:lnSpc>
              <a:buClr>
                <a:schemeClr val="accent1"/>
              </a:buClr>
              <a:buFont typeface="Wingdings" pitchFamily="2" charset="2"/>
              <a:buChar char="l"/>
            </a:pPr>
            <a:r>
              <a:rPr lang="zh-CN" altLang="en-US" sz="2400" b="1" dirty="0" smtClean="0">
                <a:latin typeface="Trebuchet MS" pitchFamily="34" charset="0"/>
              </a:rPr>
              <a:t>基于</a:t>
            </a:r>
            <a:r>
              <a:rPr lang="zh-CN" altLang="en-US" sz="2400" b="1" dirty="0">
                <a:latin typeface="Trebuchet MS" pitchFamily="34" charset="0"/>
              </a:rPr>
              <a:t>中心的密钥分发</a:t>
            </a:r>
            <a:r>
              <a:rPr lang="zh-CN" altLang="en-US" sz="2400" dirty="0">
                <a:latin typeface="Trebuchet MS" pitchFamily="34" charset="0"/>
              </a:rPr>
              <a:t>：</a:t>
            </a:r>
            <a:r>
              <a:rPr lang="zh-CN" altLang="zh-CN" sz="2400" dirty="0">
                <a:latin typeface="Trebuchet MS" pitchFamily="34" charset="0"/>
              </a:rPr>
              <a:t>利用可信任的第三方进行密钥分发。可信第三方可以在其中扮演两种角色：密钥分发中心（</a:t>
            </a:r>
            <a:r>
              <a:rPr lang="en-US" altLang="zh-CN" sz="2400" dirty="0">
                <a:latin typeface="Times New Roman" pitchFamily="18" charset="0"/>
              </a:rPr>
              <a:t>Key Distribution </a:t>
            </a:r>
            <a:r>
              <a:rPr lang="en-US" altLang="zh-CN" sz="2400" dirty="0" err="1">
                <a:latin typeface="Times New Roman" pitchFamily="18" charset="0"/>
              </a:rPr>
              <a:t>Center,KDC</a:t>
            </a:r>
            <a:r>
              <a:rPr lang="zh-CN" altLang="zh-CN" sz="2400" dirty="0">
                <a:latin typeface="Trebuchet MS" pitchFamily="34" charset="0"/>
              </a:rPr>
              <a:t>）和密钥转换中心</a:t>
            </a:r>
            <a:r>
              <a:rPr lang="zh-CN" altLang="zh-CN" sz="2400" dirty="0">
                <a:latin typeface="Times New Roman" pitchFamily="18" charset="0"/>
              </a:rPr>
              <a:t>（</a:t>
            </a:r>
            <a:r>
              <a:rPr lang="en-US" altLang="zh-CN" sz="2400" dirty="0">
                <a:latin typeface="Times New Roman" pitchFamily="18" charset="0"/>
              </a:rPr>
              <a:t>Key Translation Center, KTC</a:t>
            </a:r>
            <a:r>
              <a:rPr lang="zh-CN" altLang="zh-CN" sz="2400" dirty="0">
                <a:latin typeface="Times New Roman" pitchFamily="18" charset="0"/>
              </a:rPr>
              <a:t>）</a:t>
            </a:r>
            <a:r>
              <a:rPr lang="zh-CN" altLang="zh-CN" sz="2400" dirty="0" smtClean="0">
                <a:latin typeface="Times New Roman" pitchFamily="18" charset="0"/>
              </a:rPr>
              <a:t>。</a:t>
            </a:r>
            <a:r>
              <a:rPr lang="zh-CN" altLang="en-US" sz="2400" dirty="0" smtClean="0">
                <a:latin typeface="Times New Roman" pitchFamily="18" charset="0"/>
              </a:rPr>
              <a:t>优势：用户知道自己的密钥与</a:t>
            </a:r>
            <a:r>
              <a:rPr lang="en-US" altLang="zh-CN" sz="2400" dirty="0" smtClean="0">
                <a:latin typeface="Times New Roman" pitchFamily="18" charset="0"/>
              </a:rPr>
              <a:t>KDC</a:t>
            </a:r>
            <a:r>
              <a:rPr lang="zh-CN" altLang="en-US" sz="2400" dirty="0" smtClean="0">
                <a:latin typeface="Times New Roman" pitchFamily="18" charset="0"/>
              </a:rPr>
              <a:t>的公钥，就可以通过</a:t>
            </a:r>
            <a:r>
              <a:rPr lang="en-US" altLang="zh-CN" sz="2400" dirty="0" smtClean="0">
                <a:latin typeface="Times New Roman" pitchFamily="18" charset="0"/>
              </a:rPr>
              <a:t>KDC</a:t>
            </a:r>
            <a:r>
              <a:rPr lang="zh-CN" altLang="en-US" sz="2400" dirty="0" smtClean="0">
                <a:latin typeface="Times New Roman" pitchFamily="18" charset="0"/>
              </a:rPr>
              <a:t>获取他将要通信的他方的公钥。</a:t>
            </a:r>
            <a:endParaRPr lang="en-US" altLang="zh-CN" sz="2400" dirty="0">
              <a:latin typeface="Times New Roman" pitchFamily="18" charset="0"/>
            </a:endParaRPr>
          </a:p>
          <a:p>
            <a:pPr>
              <a:lnSpc>
                <a:spcPct val="115000"/>
              </a:lnSpc>
              <a:buClr>
                <a:schemeClr val="accent1"/>
              </a:buClr>
              <a:buFont typeface="Wingdings" pitchFamily="2" charset="2"/>
              <a:buChar char="l"/>
            </a:pPr>
            <a:r>
              <a:rPr lang="zh-CN" altLang="en-US" sz="2400" b="1" dirty="0" smtClean="0">
                <a:latin typeface="Trebuchet MS" pitchFamily="34" charset="0"/>
              </a:rPr>
              <a:t>基于</a:t>
            </a:r>
            <a:r>
              <a:rPr lang="zh-CN" altLang="en-US" sz="2400" b="1" dirty="0">
                <a:latin typeface="Trebuchet MS" pitchFamily="34" charset="0"/>
              </a:rPr>
              <a:t>认证的密钥分发</a:t>
            </a:r>
            <a:r>
              <a:rPr lang="zh-CN" altLang="en-US" sz="2400" dirty="0">
                <a:latin typeface="Trebuchet MS" pitchFamily="34" charset="0"/>
              </a:rPr>
              <a:t>：</a:t>
            </a:r>
            <a:r>
              <a:rPr lang="zh-CN" altLang="zh-CN" sz="2400" dirty="0">
                <a:latin typeface="Trebuchet MS" pitchFamily="34" charset="0"/>
              </a:rPr>
              <a:t>以用来进行建立成对的密钥</a:t>
            </a:r>
            <a:r>
              <a:rPr lang="en-US" altLang="zh-CN" sz="2400" dirty="0" smtClean="0">
                <a:latin typeface="Trebuchet MS" pitchFamily="34" charset="0"/>
              </a:rPr>
              <a:t>.</a:t>
            </a:r>
          </a:p>
          <a:p>
            <a:pPr marL="342900" indent="0">
              <a:lnSpc>
                <a:spcPct val="115000"/>
              </a:lnSpc>
              <a:buClr>
                <a:schemeClr val="accent1"/>
              </a:buClr>
            </a:pPr>
            <a:r>
              <a:rPr lang="en-US" altLang="zh-CN" sz="2400" dirty="0" smtClean="0">
                <a:latin typeface="Trebuchet MS" pitchFamily="34" charset="0"/>
              </a:rPr>
              <a:t>    </a:t>
            </a:r>
            <a:r>
              <a:rPr lang="zh-CN" altLang="en-US" sz="2400" dirty="0" smtClean="0">
                <a:latin typeface="Trebuchet MS" pitchFamily="34" charset="0"/>
              </a:rPr>
              <a:t>密钥传送，密钥交换。</a:t>
            </a:r>
            <a:endParaRPr lang="en-US" altLang="zh-CN" sz="2400" dirty="0">
              <a:latin typeface="Trebuchet MS" pitchFamily="34" charset="0"/>
            </a:endParaRPr>
          </a:p>
          <a:p>
            <a:pPr>
              <a:buClr>
                <a:schemeClr val="accent1"/>
              </a:buClr>
              <a:buFont typeface="Wingdings" pitchFamily="2" charset="2"/>
              <a:buChar char="u"/>
            </a:pPr>
            <a:endParaRPr lang="zh-CN" altLang="zh-CN" sz="2400" dirty="0">
              <a:latin typeface="Trebuchet MS" pitchFamily="34" charset="0"/>
            </a:endParaRPr>
          </a:p>
          <a:p>
            <a:pPr>
              <a:buClr>
                <a:schemeClr val="accent1"/>
              </a:buClr>
            </a:pPr>
            <a:endParaRPr lang="en-US" altLang="zh-CN" sz="2400" dirty="0">
              <a:latin typeface="Trebuchet MS" pitchFamily="34" charset="0"/>
            </a:endParaRPr>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3" name="Text Box 4"/>
          <p:cNvSpPr txBox="1">
            <a:spLocks noChangeArrowheads="1"/>
          </p:cNvSpPr>
          <p:nvPr/>
        </p:nvSpPr>
        <p:spPr bwMode="auto">
          <a:xfrm>
            <a:off x="1666875" y="331788"/>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000">
                <a:latin typeface="Trebuchet MS" pitchFamily="34" charset="0"/>
              </a:rPr>
              <a:t>计算机网络密钥分配方法</a:t>
            </a:r>
          </a:p>
        </p:txBody>
      </p:sp>
      <p:sp>
        <p:nvSpPr>
          <p:cNvPr id="25604" name="Text Box 4"/>
          <p:cNvSpPr txBox="1">
            <a:spLocks noChangeArrowheads="1"/>
          </p:cNvSpPr>
          <p:nvPr/>
        </p:nvSpPr>
        <p:spPr bwMode="auto">
          <a:xfrm>
            <a:off x="0" y="1427163"/>
            <a:ext cx="8978900" cy="386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15000"/>
              </a:lnSpc>
              <a:buClr>
                <a:schemeClr val="accent1"/>
              </a:buClr>
              <a:buFont typeface="Wingdings" pitchFamily="2" charset="2"/>
              <a:buChar char="u"/>
            </a:pPr>
            <a:r>
              <a:rPr lang="zh-CN" altLang="en-US" sz="2400" b="1" dirty="0" smtClean="0">
                <a:latin typeface="Trebuchet MS" pitchFamily="34" charset="0"/>
              </a:rPr>
              <a:t>会话密钥</a:t>
            </a:r>
            <a:r>
              <a:rPr lang="zh-CN" altLang="en-US" sz="2400" dirty="0">
                <a:latin typeface="Trebuchet MS" pitchFamily="34" charset="0"/>
              </a:rPr>
              <a:t>：由一个专门机构生成密钥后，将其安全发送到</a:t>
            </a:r>
            <a:r>
              <a:rPr lang="zh-CN" altLang="en-US" sz="2400" b="1" dirty="0">
                <a:latin typeface="Trebuchet MS" pitchFamily="34" charset="0"/>
              </a:rPr>
              <a:t>每个用户节点</a:t>
            </a:r>
            <a:r>
              <a:rPr lang="zh-CN" altLang="en-US" sz="2400" dirty="0">
                <a:latin typeface="Trebuchet MS" pitchFamily="34" charset="0"/>
              </a:rPr>
              <a:t>，保存在安全的保密装置</a:t>
            </a:r>
            <a:r>
              <a:rPr lang="zh-CN" altLang="en-US" sz="2400" dirty="0" smtClean="0">
                <a:latin typeface="Trebuchet MS" pitchFamily="34" charset="0"/>
              </a:rPr>
              <a:t>内。</a:t>
            </a:r>
            <a:endParaRPr lang="en-US" altLang="zh-CN" sz="2400" dirty="0" smtClean="0">
              <a:latin typeface="Trebuchet MS" pitchFamily="34" charset="0"/>
            </a:endParaRPr>
          </a:p>
          <a:p>
            <a:pPr lvl="1">
              <a:lnSpc>
                <a:spcPct val="115000"/>
              </a:lnSpc>
              <a:buClr>
                <a:schemeClr val="accent1"/>
              </a:buClr>
              <a:buFont typeface="Wingdings" pitchFamily="2" charset="2"/>
              <a:buChar char="u"/>
            </a:pPr>
            <a:r>
              <a:rPr lang="zh-CN" altLang="en-US" sz="2400" b="1" dirty="0" smtClean="0">
                <a:latin typeface="Trebuchet MS" pitchFamily="34" charset="0"/>
              </a:rPr>
              <a:t>会话</a:t>
            </a:r>
            <a:r>
              <a:rPr lang="zh-CN" altLang="en-US" sz="2400" b="1" dirty="0">
                <a:latin typeface="Trebuchet MS" pitchFamily="34" charset="0"/>
              </a:rPr>
              <a:t>和基本密钥</a:t>
            </a:r>
            <a:r>
              <a:rPr lang="zh-CN" altLang="en-US" sz="2400" dirty="0">
                <a:latin typeface="Trebuchet MS" pitchFamily="34" charset="0"/>
              </a:rPr>
              <a:t>：主体在发送数据之前首先产生会话密钥，用基本密钥对其加密后，通过网络发送到客体；客体收到后用基本密钥对其解密，双方就可以开始通话了；会话结束，会话密钥消失。</a:t>
            </a:r>
            <a:endParaRPr lang="en-US" altLang="zh-CN" sz="2400" dirty="0">
              <a:latin typeface="Trebuchet MS" pitchFamily="34" charset="0"/>
            </a:endParaRPr>
          </a:p>
          <a:p>
            <a:pPr>
              <a:lnSpc>
                <a:spcPct val="115000"/>
              </a:lnSpc>
              <a:buClr>
                <a:schemeClr val="accent1"/>
              </a:buClr>
              <a:buFont typeface="Wingdings" pitchFamily="2" charset="2"/>
              <a:buChar char="u"/>
            </a:pPr>
            <a:r>
              <a:rPr lang="zh-CN" altLang="en-US" sz="2400" b="1" dirty="0" smtClean="0">
                <a:latin typeface="Trebuchet MS" pitchFamily="34" charset="0"/>
              </a:rPr>
              <a:t>采用</a:t>
            </a:r>
            <a:r>
              <a:rPr lang="zh-CN" altLang="en-US" sz="2400" b="1" dirty="0">
                <a:latin typeface="Trebuchet MS" pitchFamily="34" charset="0"/>
              </a:rPr>
              <a:t>非对称密码体制的密钥分配</a:t>
            </a:r>
            <a:r>
              <a:rPr lang="zh-CN" altLang="en-US" sz="2400" dirty="0">
                <a:latin typeface="Trebuchet MS" pitchFamily="34" charset="0"/>
              </a:rPr>
              <a:t>： 当系统中某一主体</a:t>
            </a:r>
            <a:r>
              <a:rPr lang="en-US" altLang="zh-CN" sz="2400" dirty="0">
                <a:latin typeface="Trebuchet MS" pitchFamily="34" charset="0"/>
              </a:rPr>
              <a:t>A</a:t>
            </a:r>
            <a:r>
              <a:rPr lang="zh-CN" altLang="en-US" sz="2400" dirty="0">
                <a:latin typeface="Trebuchet MS" pitchFamily="34" charset="0"/>
              </a:rPr>
              <a:t>想发起和另一主体</a:t>
            </a:r>
            <a:r>
              <a:rPr lang="en-US" altLang="zh-CN" sz="2400" dirty="0">
                <a:latin typeface="Trebuchet MS" pitchFamily="34" charset="0"/>
              </a:rPr>
              <a:t>B</a:t>
            </a:r>
            <a:r>
              <a:rPr lang="zh-CN" altLang="en-US" sz="2400" dirty="0">
                <a:latin typeface="Trebuchet MS" pitchFamily="34" charset="0"/>
              </a:rPr>
              <a:t>进行秘密通信时，要先进行会话密钥的分配。</a:t>
            </a:r>
            <a:endParaRPr lang="zh-CN" altLang="zh-CN" sz="2400" dirty="0">
              <a:latin typeface="Trebuchet MS" pitchFamily="34" charset="0"/>
            </a:endParaRPr>
          </a:p>
          <a:p>
            <a:pPr>
              <a:buClr>
                <a:schemeClr val="accent1"/>
              </a:buClr>
            </a:pPr>
            <a:endParaRPr lang="en-US" altLang="zh-CN" sz="2400" dirty="0">
              <a:latin typeface="Trebuchet MS" pitchFamily="34" charset="0"/>
            </a:endParaRP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7" name="Text Box 4"/>
          <p:cNvSpPr txBox="1">
            <a:spLocks noChangeArrowheads="1"/>
          </p:cNvSpPr>
          <p:nvPr/>
        </p:nvSpPr>
        <p:spPr bwMode="auto">
          <a:xfrm>
            <a:off x="1057275" y="203200"/>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000" dirty="0">
                <a:latin typeface="Trebuchet MS" pitchFamily="34" charset="0"/>
              </a:rPr>
              <a:t>密钥注入</a:t>
            </a:r>
          </a:p>
        </p:txBody>
      </p:sp>
      <p:sp>
        <p:nvSpPr>
          <p:cNvPr id="26628" name="Text Box 4"/>
          <p:cNvSpPr txBox="1">
            <a:spLocks noChangeArrowheads="1"/>
          </p:cNvSpPr>
          <p:nvPr/>
        </p:nvSpPr>
        <p:spPr bwMode="auto">
          <a:xfrm>
            <a:off x="333375" y="1731963"/>
            <a:ext cx="83058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buClr>
                <a:schemeClr val="accent1"/>
              </a:buClr>
              <a:buFont typeface="Wingdings" pitchFamily="2" charset="2"/>
              <a:buChar char="u"/>
            </a:pPr>
            <a:r>
              <a:rPr lang="zh-CN" altLang="zh-CN" sz="2400">
                <a:latin typeface="Trebuchet MS" pitchFamily="34" charset="0"/>
              </a:rPr>
              <a:t>密钥的注入通常采用人工方式。</a:t>
            </a:r>
            <a:endParaRPr lang="en-US" altLang="zh-CN" sz="2400">
              <a:latin typeface="Trebuchet MS" pitchFamily="34" charset="0"/>
            </a:endParaRPr>
          </a:p>
          <a:p>
            <a:pPr>
              <a:buClr>
                <a:schemeClr val="accent1"/>
              </a:buClr>
              <a:buFont typeface="Wingdings" pitchFamily="2" charset="2"/>
              <a:buChar char="u"/>
            </a:pPr>
            <a:endParaRPr lang="en-US" altLang="zh-CN" sz="2400">
              <a:latin typeface="Trebuchet MS" pitchFamily="34" charset="0"/>
            </a:endParaRPr>
          </a:p>
          <a:p>
            <a:pPr>
              <a:buClr>
                <a:schemeClr val="accent1"/>
              </a:buClr>
              <a:buFont typeface="Wingdings" pitchFamily="2" charset="2"/>
              <a:buChar char="u"/>
            </a:pPr>
            <a:r>
              <a:rPr lang="zh-CN" altLang="zh-CN" sz="2400">
                <a:latin typeface="Trebuchet MS" pitchFamily="34" charset="0"/>
              </a:rPr>
              <a:t>密钥常用的注入方法有：键盘输入、软盘输入、专用密钥注入设备（密钥枪）输入。</a:t>
            </a:r>
            <a:endParaRPr lang="en-US" altLang="zh-CN" sz="2400">
              <a:latin typeface="Trebuchet MS" pitchFamily="34" charset="0"/>
            </a:endParaRPr>
          </a:p>
          <a:p>
            <a:pPr>
              <a:buClr>
                <a:schemeClr val="accent1"/>
              </a:buClr>
              <a:buFont typeface="Wingdings" pitchFamily="2" charset="2"/>
              <a:buChar char="u"/>
            </a:pPr>
            <a:endParaRPr lang="en-US" altLang="zh-CN" sz="2400">
              <a:latin typeface="Trebuchet MS" pitchFamily="34" charset="0"/>
            </a:endParaRPr>
          </a:p>
          <a:p>
            <a:pPr>
              <a:buClr>
                <a:schemeClr val="accent1"/>
              </a:buClr>
              <a:buFont typeface="Wingdings" pitchFamily="2" charset="2"/>
              <a:buChar char="u"/>
            </a:pPr>
            <a:r>
              <a:rPr lang="zh-CN" altLang="zh-CN" sz="2400">
                <a:latin typeface="Trebuchet MS" pitchFamily="34" charset="0"/>
              </a:rPr>
              <a:t>采用密钥枪或密钥软盘应以与键盘输入的口令相结合的方式来使密钥注入更为安全。</a:t>
            </a:r>
            <a:endParaRPr lang="en-US" altLang="zh-CN" sz="2400">
              <a:latin typeface="Trebuchet MS" pitchFamily="34" charset="0"/>
            </a:endParaRPr>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1" name="Text Box 4"/>
          <p:cNvSpPr txBox="1">
            <a:spLocks noChangeArrowheads="1"/>
          </p:cNvSpPr>
          <p:nvPr/>
        </p:nvSpPr>
        <p:spPr bwMode="auto">
          <a:xfrm>
            <a:off x="884237" y="203200"/>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000" dirty="0">
                <a:latin typeface="Trebuchet MS" pitchFamily="34" charset="0"/>
              </a:rPr>
              <a:t>密钥存储</a:t>
            </a:r>
          </a:p>
        </p:txBody>
      </p:sp>
      <p:sp>
        <p:nvSpPr>
          <p:cNvPr id="27652" name="Text Box 4"/>
          <p:cNvSpPr txBox="1">
            <a:spLocks noChangeArrowheads="1"/>
          </p:cNvSpPr>
          <p:nvPr/>
        </p:nvSpPr>
        <p:spPr bwMode="auto">
          <a:xfrm>
            <a:off x="0" y="1897063"/>
            <a:ext cx="8978900" cy="341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buClr>
                <a:schemeClr val="accent1"/>
              </a:buClr>
              <a:buFont typeface="Wingdings" pitchFamily="2" charset="2"/>
              <a:buChar char="u"/>
            </a:pPr>
            <a:r>
              <a:rPr lang="zh-CN" altLang="en-US" sz="2400" dirty="0" smtClean="0">
                <a:latin typeface="Trebuchet MS" pitchFamily="34" charset="0"/>
              </a:rPr>
              <a:t>密钥</a:t>
            </a:r>
            <a:r>
              <a:rPr lang="zh-CN" altLang="en-US" sz="2400" dirty="0">
                <a:latin typeface="Trebuchet MS" pitchFamily="34" charset="0"/>
              </a:rPr>
              <a:t>平时都以加密的形式存放，而且操作口令应该实现严格的保护。</a:t>
            </a:r>
            <a:endParaRPr lang="en-US" altLang="zh-CN" sz="2400" dirty="0">
              <a:latin typeface="Trebuchet MS" pitchFamily="34" charset="0"/>
            </a:endParaRPr>
          </a:p>
          <a:p>
            <a:pPr>
              <a:buClr>
                <a:schemeClr val="accent1"/>
              </a:buClr>
              <a:buFont typeface="Wingdings" pitchFamily="2" charset="2"/>
              <a:buChar char="u"/>
            </a:pPr>
            <a:endParaRPr lang="en-US" altLang="zh-CN" sz="2400" dirty="0">
              <a:latin typeface="Trebuchet MS" pitchFamily="34" charset="0"/>
            </a:endParaRPr>
          </a:p>
          <a:p>
            <a:pPr>
              <a:buClr>
                <a:schemeClr val="accent1"/>
              </a:buClr>
              <a:buFont typeface="Wingdings" pitchFamily="2" charset="2"/>
              <a:buChar char="u"/>
            </a:pPr>
            <a:r>
              <a:rPr lang="zh-CN" altLang="en-US" sz="2400" dirty="0">
                <a:latin typeface="Trebuchet MS" pitchFamily="34" charset="0"/>
              </a:rPr>
              <a:t>存储时必须保证密钥的机密性、认证性和完整性，防止泄露和篡改。</a:t>
            </a:r>
            <a:endParaRPr lang="en-US" altLang="zh-CN" sz="2400" dirty="0">
              <a:latin typeface="Trebuchet MS" pitchFamily="34" charset="0"/>
            </a:endParaRPr>
          </a:p>
          <a:p>
            <a:pPr>
              <a:buClr>
                <a:schemeClr val="accent1"/>
              </a:buClr>
              <a:buFont typeface="Wingdings" pitchFamily="2" charset="2"/>
              <a:buChar char="u"/>
            </a:pPr>
            <a:endParaRPr lang="en-US" altLang="zh-CN" sz="2400" dirty="0">
              <a:latin typeface="Trebuchet MS" pitchFamily="34" charset="0"/>
            </a:endParaRPr>
          </a:p>
          <a:p>
            <a:pPr>
              <a:buClr>
                <a:schemeClr val="accent1"/>
              </a:buClr>
              <a:buFont typeface="Wingdings" pitchFamily="2" charset="2"/>
              <a:buChar char="u"/>
            </a:pPr>
            <a:r>
              <a:rPr lang="zh-CN" altLang="en-US" sz="2400" dirty="0">
                <a:latin typeface="Trebuchet MS" pitchFamily="34" charset="0"/>
              </a:rPr>
              <a:t>若将密钥平分成两部分，一半存入终端，一半存入</a:t>
            </a:r>
            <a:r>
              <a:rPr lang="en-US" altLang="zh-CN" sz="2400" dirty="0">
                <a:latin typeface="Trebuchet MS" pitchFamily="34" charset="0"/>
              </a:rPr>
              <a:t>ROM</a:t>
            </a:r>
            <a:r>
              <a:rPr lang="zh-CN" altLang="en-US" sz="2400" dirty="0">
                <a:latin typeface="Trebuchet MS" pitchFamily="34" charset="0"/>
              </a:rPr>
              <a:t>密钥卡上，即使丢掉了</a:t>
            </a:r>
            <a:r>
              <a:rPr lang="en-US" altLang="zh-CN" sz="2400" dirty="0">
                <a:latin typeface="Trebuchet MS" pitchFamily="34" charset="0"/>
              </a:rPr>
              <a:t>ROM</a:t>
            </a:r>
            <a:r>
              <a:rPr lang="zh-CN" altLang="en-US" sz="2400" dirty="0">
                <a:latin typeface="Trebuchet MS" pitchFamily="34" charset="0"/>
              </a:rPr>
              <a:t>密钥卡也不会泄露密钥。将密钥做成物理形式会使存储和保护更加直观。</a:t>
            </a:r>
            <a:endParaRPr lang="en-US" altLang="zh-CN" sz="2400" dirty="0">
              <a:latin typeface="Trebuchet MS" pitchFamily="34" charset="0"/>
            </a:endParaRPr>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5" name="Text Box 4"/>
          <p:cNvSpPr txBox="1">
            <a:spLocks noChangeArrowheads="1"/>
          </p:cNvSpPr>
          <p:nvPr/>
        </p:nvSpPr>
        <p:spPr bwMode="auto">
          <a:xfrm>
            <a:off x="1006475" y="206375"/>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000" dirty="0">
                <a:latin typeface="Trebuchet MS" pitchFamily="34" charset="0"/>
              </a:rPr>
              <a:t>密钥更换和密钥吊销</a:t>
            </a:r>
          </a:p>
        </p:txBody>
      </p:sp>
      <p:sp>
        <p:nvSpPr>
          <p:cNvPr id="28676" name="Text Box 4"/>
          <p:cNvSpPr txBox="1">
            <a:spLocks noChangeArrowheads="1"/>
          </p:cNvSpPr>
          <p:nvPr/>
        </p:nvSpPr>
        <p:spPr bwMode="auto">
          <a:xfrm>
            <a:off x="0" y="1309688"/>
            <a:ext cx="9017000" cy="4081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20000"/>
              </a:lnSpc>
              <a:buClr>
                <a:schemeClr val="accent1"/>
              </a:buClr>
              <a:buFont typeface="Wingdings" pitchFamily="2" charset="2"/>
              <a:buChar char="u"/>
            </a:pPr>
            <a:r>
              <a:rPr lang="zh-CN" altLang="en-US" sz="2400" dirty="0" smtClean="0">
                <a:latin typeface="Trebuchet MS" pitchFamily="34" charset="0"/>
              </a:rPr>
              <a:t>密钥</a:t>
            </a:r>
            <a:r>
              <a:rPr lang="zh-CN" altLang="en-US" sz="2400" dirty="0">
                <a:latin typeface="Trebuchet MS" pitchFamily="34" charset="0"/>
              </a:rPr>
              <a:t>的使用是有寿命的，一旦密钥到了有效期，必须消除原密钥存储区，或者使用随机产生的噪声重写。</a:t>
            </a:r>
            <a:endParaRPr lang="en-US" altLang="zh-CN" sz="2400" dirty="0">
              <a:latin typeface="Trebuchet MS" pitchFamily="34" charset="0"/>
            </a:endParaRPr>
          </a:p>
          <a:p>
            <a:pPr>
              <a:lnSpc>
                <a:spcPct val="120000"/>
              </a:lnSpc>
              <a:buClr>
                <a:schemeClr val="accent1"/>
              </a:buClr>
              <a:buFont typeface="Wingdings" pitchFamily="2" charset="2"/>
              <a:buChar char="u"/>
            </a:pPr>
            <a:endParaRPr lang="en-US" altLang="zh-CN" sz="2400" dirty="0">
              <a:latin typeface="Trebuchet MS" pitchFamily="34" charset="0"/>
            </a:endParaRPr>
          </a:p>
          <a:p>
            <a:pPr>
              <a:lnSpc>
                <a:spcPct val="120000"/>
              </a:lnSpc>
              <a:buClr>
                <a:schemeClr val="accent1"/>
              </a:buClr>
              <a:buFont typeface="Wingdings" pitchFamily="2" charset="2"/>
              <a:buChar char="u"/>
            </a:pPr>
            <a:r>
              <a:rPr lang="zh-CN" altLang="en-US" sz="2400" dirty="0" smtClean="0">
                <a:latin typeface="Trebuchet MS" pitchFamily="34" charset="0"/>
              </a:rPr>
              <a:t>密钥</a:t>
            </a:r>
            <a:r>
              <a:rPr lang="zh-CN" altLang="en-US" sz="2400" dirty="0">
                <a:latin typeface="Trebuchet MS" pitchFamily="34" charset="0"/>
              </a:rPr>
              <a:t>的更换：采用批密钥的方式，即一次注入多个密钥，在更换时可以按照一个密钥生效，另一个密钥废除的形式进行。</a:t>
            </a:r>
            <a:endParaRPr lang="en-US" altLang="zh-CN" sz="2400" dirty="0">
              <a:latin typeface="Trebuchet MS" pitchFamily="34" charset="0"/>
            </a:endParaRPr>
          </a:p>
          <a:p>
            <a:pPr>
              <a:lnSpc>
                <a:spcPct val="120000"/>
              </a:lnSpc>
              <a:buClr>
                <a:schemeClr val="accent1"/>
              </a:buClr>
            </a:pPr>
            <a:endParaRPr lang="en-US" altLang="zh-CN" sz="2400" dirty="0">
              <a:latin typeface="Trebuchet MS" pitchFamily="34" charset="0"/>
            </a:endParaRPr>
          </a:p>
          <a:p>
            <a:pPr>
              <a:lnSpc>
                <a:spcPct val="120000"/>
              </a:lnSpc>
              <a:buClr>
                <a:schemeClr val="accent1"/>
              </a:buClr>
              <a:buFont typeface="Wingdings" pitchFamily="2" charset="2"/>
              <a:buChar char="u"/>
            </a:pPr>
            <a:r>
              <a:rPr lang="zh-CN" altLang="en-US" sz="2400" dirty="0" smtClean="0">
                <a:latin typeface="Trebuchet MS" pitchFamily="34" charset="0"/>
              </a:rPr>
              <a:t>密钥</a:t>
            </a:r>
            <a:r>
              <a:rPr lang="zh-CN" altLang="en-US" sz="2400" dirty="0">
                <a:latin typeface="Trebuchet MS" pitchFamily="34" charset="0"/>
              </a:rPr>
              <a:t>的吊销：对于密钥丢失或被攻击，密钥的拥有者必须将密钥不再有效并且不应该继续使用这一情况通知其他用户。</a:t>
            </a:r>
            <a:endParaRPr lang="en-US" altLang="zh-CN" sz="2400" dirty="0">
              <a:latin typeface="Trebuchet MS" pitchFamily="34" charset="0"/>
            </a:endParaRPr>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9" name="Text Box 5"/>
          <p:cNvSpPr txBox="1">
            <a:spLocks noChangeArrowheads="1"/>
          </p:cNvSpPr>
          <p:nvPr/>
        </p:nvSpPr>
        <p:spPr bwMode="auto">
          <a:xfrm>
            <a:off x="215900" y="119063"/>
            <a:ext cx="1374775" cy="75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lnSpc>
                <a:spcPct val="90000"/>
              </a:lnSpc>
              <a:spcBef>
                <a:spcPct val="50000"/>
              </a:spcBef>
            </a:pPr>
            <a:r>
              <a:rPr lang="en-GB" altLang="zh-CN" sz="4800" b="1" dirty="0">
                <a:latin typeface="Trebuchet MS" pitchFamily="34" charset="0"/>
                <a:ea typeface="宋体" pitchFamily="2" charset="-122"/>
              </a:rPr>
              <a:t>5</a:t>
            </a:r>
          </a:p>
        </p:txBody>
      </p:sp>
      <p:sp>
        <p:nvSpPr>
          <p:cNvPr id="29700" name="Text Box 4"/>
          <p:cNvSpPr txBox="1">
            <a:spLocks noChangeArrowheads="1"/>
          </p:cNvSpPr>
          <p:nvPr/>
        </p:nvSpPr>
        <p:spPr bwMode="auto">
          <a:xfrm>
            <a:off x="1033462" y="262741"/>
            <a:ext cx="721042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400" b="1" dirty="0">
                <a:latin typeface="Trebuchet MS" pitchFamily="34" charset="0"/>
                <a:ea typeface="宋体" pitchFamily="2" charset="-122"/>
              </a:rPr>
              <a:t>密钥产生技术</a:t>
            </a:r>
            <a:endParaRPr lang="zh-CN" sz="4400" b="1" dirty="0">
              <a:latin typeface="Trebuchet MS" pitchFamily="34" charset="0"/>
            </a:endParaRPr>
          </a:p>
        </p:txBody>
      </p:sp>
      <p:sp>
        <p:nvSpPr>
          <p:cNvPr id="29701" name="Rectangle 4"/>
          <p:cNvSpPr txBox="1">
            <a:spLocks noChangeArrowheads="1"/>
          </p:cNvSpPr>
          <p:nvPr/>
        </p:nvSpPr>
        <p:spPr bwMode="auto">
          <a:xfrm>
            <a:off x="314325" y="1882775"/>
            <a:ext cx="86487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4572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4000"/>
              </a:lnSpc>
              <a:spcAft>
                <a:spcPts val="1800"/>
              </a:spcAft>
              <a:buClr>
                <a:schemeClr val="accent1"/>
              </a:buClr>
            </a:pPr>
            <a:r>
              <a:rPr lang="zh-CN" altLang="en-US" sz="3200" dirty="0">
                <a:latin typeface="Trebuchet MS" pitchFamily="34" charset="0"/>
              </a:rPr>
              <a:t>密钥产生的制约条件有三个：</a:t>
            </a:r>
            <a:r>
              <a:rPr lang="zh-CN" altLang="en-US" sz="3200" b="1" dirty="0">
                <a:latin typeface="Trebuchet MS" pitchFamily="34" charset="0"/>
              </a:rPr>
              <a:t>随机性、密钥强度和密钥空间。</a:t>
            </a:r>
            <a:endParaRPr lang="en-US" altLang="zh-CN" sz="3200" b="1" dirty="0"/>
          </a:p>
        </p:txBody>
      </p:sp>
      <p:sp>
        <p:nvSpPr>
          <p:cNvPr id="29702" name="Rectangle 4"/>
          <p:cNvSpPr txBox="1">
            <a:spLocks noChangeArrowheads="1"/>
          </p:cNvSpPr>
          <p:nvPr/>
        </p:nvSpPr>
        <p:spPr bwMode="auto">
          <a:xfrm>
            <a:off x="544513" y="2959100"/>
            <a:ext cx="7824787" cy="271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4000"/>
              </a:lnSpc>
              <a:spcAft>
                <a:spcPts val="1800"/>
              </a:spcAft>
              <a:buClr>
                <a:schemeClr val="accent1"/>
              </a:buClr>
              <a:buFont typeface="Wingdings" pitchFamily="2" charset="2"/>
              <a:buChar char="Ø"/>
            </a:pPr>
            <a:r>
              <a:rPr lang="zh-CN" altLang="en-US" sz="2800"/>
              <a:t>密钥产生的硬件技术</a:t>
            </a:r>
            <a:endParaRPr lang="en-US" altLang="zh-CN" sz="2800"/>
          </a:p>
          <a:p>
            <a:pPr>
              <a:lnSpc>
                <a:spcPts val="4000"/>
              </a:lnSpc>
              <a:spcAft>
                <a:spcPts val="1800"/>
              </a:spcAft>
              <a:buClr>
                <a:schemeClr val="accent1"/>
              </a:buClr>
              <a:buFont typeface="Wingdings" pitchFamily="2" charset="2"/>
              <a:buChar char="Ø"/>
            </a:pPr>
            <a:r>
              <a:rPr lang="zh-CN" altLang="en-US" sz="2800"/>
              <a:t>密钥产生的软件技术</a:t>
            </a:r>
            <a:endParaRPr lang="en-US" altLang="zh-CN" sz="2800"/>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3" name="Text Box 4"/>
          <p:cNvSpPr txBox="1">
            <a:spLocks noChangeArrowheads="1"/>
          </p:cNvSpPr>
          <p:nvPr/>
        </p:nvSpPr>
        <p:spPr bwMode="auto">
          <a:xfrm>
            <a:off x="887412" y="238125"/>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000" dirty="0">
                <a:latin typeface="Trebuchet MS" pitchFamily="34" charset="0"/>
              </a:rPr>
              <a:t>密钥产生的硬件技术</a:t>
            </a:r>
          </a:p>
        </p:txBody>
      </p:sp>
      <p:sp>
        <p:nvSpPr>
          <p:cNvPr id="30724" name="Text Box 4"/>
          <p:cNvSpPr txBox="1">
            <a:spLocks noChangeArrowheads="1"/>
          </p:cNvSpPr>
          <p:nvPr/>
        </p:nvSpPr>
        <p:spPr bwMode="auto">
          <a:xfrm>
            <a:off x="3175" y="1312863"/>
            <a:ext cx="89789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buClr>
                <a:schemeClr val="accent1"/>
              </a:buClr>
              <a:buFont typeface="Wingdings" pitchFamily="2" charset="2"/>
              <a:buChar char="u"/>
            </a:pPr>
            <a:r>
              <a:rPr lang="zh-CN" altLang="zh-CN" sz="2400" b="1" dirty="0" smtClean="0">
                <a:latin typeface="Trebuchet MS" pitchFamily="34" charset="0"/>
              </a:rPr>
              <a:t>噪声</a:t>
            </a:r>
            <a:r>
              <a:rPr lang="zh-CN" altLang="zh-CN" sz="2400" b="1" dirty="0">
                <a:latin typeface="Trebuchet MS" pitchFamily="34" charset="0"/>
              </a:rPr>
              <a:t>源技术</a:t>
            </a:r>
            <a:r>
              <a:rPr lang="zh-CN" altLang="zh-CN" sz="2400" dirty="0">
                <a:latin typeface="Trebuchet MS" pitchFamily="34" charset="0"/>
              </a:rPr>
              <a:t>是密钥硬件产生的常用方法。</a:t>
            </a:r>
            <a:endParaRPr lang="en-US" altLang="zh-CN" sz="2400" dirty="0">
              <a:latin typeface="Trebuchet MS" pitchFamily="34" charset="0"/>
            </a:endParaRPr>
          </a:p>
          <a:p>
            <a:pPr>
              <a:buClr>
                <a:schemeClr val="accent1"/>
              </a:buClr>
              <a:buFont typeface="Wingdings" pitchFamily="2" charset="2"/>
              <a:buChar char="u"/>
            </a:pPr>
            <a:endParaRPr lang="en-US" altLang="zh-CN" sz="2400" dirty="0">
              <a:latin typeface="Trebuchet MS" pitchFamily="34" charset="0"/>
            </a:endParaRPr>
          </a:p>
          <a:p>
            <a:pPr>
              <a:buClr>
                <a:schemeClr val="accent1"/>
              </a:buClr>
              <a:buFont typeface="Wingdings" pitchFamily="2" charset="2"/>
              <a:buChar char="u"/>
            </a:pPr>
            <a:r>
              <a:rPr lang="zh-CN" altLang="zh-CN" sz="2400" dirty="0">
                <a:latin typeface="Trebuchet MS" pitchFamily="34" charset="0"/>
              </a:rPr>
              <a:t>噪声源的功能为：产生二进制的随机序列或与之对应的随机数；在物理层加密的环境下进行信息填充，使网络具有防止流量分析的功能。</a:t>
            </a:r>
            <a:endParaRPr lang="en-US" altLang="zh-CN" sz="2400" dirty="0">
              <a:latin typeface="Trebuchet MS" pitchFamily="34" charset="0"/>
            </a:endParaRPr>
          </a:p>
          <a:p>
            <a:pPr>
              <a:buClr>
                <a:schemeClr val="accent1"/>
              </a:buClr>
              <a:buFont typeface="Wingdings" pitchFamily="2" charset="2"/>
              <a:buChar char="u"/>
            </a:pPr>
            <a:endParaRPr lang="en-US" altLang="zh-CN" sz="2400" dirty="0">
              <a:latin typeface="Trebuchet MS" pitchFamily="34" charset="0"/>
            </a:endParaRPr>
          </a:p>
          <a:p>
            <a:pPr>
              <a:buClr>
                <a:schemeClr val="accent1"/>
              </a:buClr>
              <a:buFont typeface="Wingdings" pitchFamily="2" charset="2"/>
              <a:buChar char="u"/>
            </a:pPr>
            <a:r>
              <a:rPr lang="zh-CN" altLang="zh-CN" sz="2400" dirty="0">
                <a:latin typeface="Trebuchet MS" pitchFamily="34" charset="0"/>
              </a:rPr>
              <a:t>噪声源输出随机数序列有以下常见的几种</a:t>
            </a:r>
            <a:r>
              <a:rPr lang="zh-CN" altLang="en-US" sz="2400" dirty="0">
                <a:latin typeface="Trebuchet MS" pitchFamily="34" charset="0"/>
              </a:rPr>
              <a:t>：</a:t>
            </a:r>
            <a:r>
              <a:rPr lang="zh-CN" altLang="zh-CN" sz="2400" dirty="0">
                <a:latin typeface="Trebuchet MS" pitchFamily="34" charset="0"/>
              </a:rPr>
              <a:t>伪随机序列</a:t>
            </a:r>
            <a:r>
              <a:rPr lang="zh-CN" altLang="en-US" sz="2400" dirty="0">
                <a:latin typeface="Trebuchet MS" pitchFamily="34" charset="0"/>
              </a:rPr>
              <a:t>、</a:t>
            </a:r>
            <a:r>
              <a:rPr lang="zh-CN" altLang="zh-CN" sz="2400" dirty="0">
                <a:latin typeface="Trebuchet MS" pitchFamily="34" charset="0"/>
              </a:rPr>
              <a:t>物理随机序列</a:t>
            </a:r>
            <a:r>
              <a:rPr lang="zh-CN" altLang="en-US" sz="2400" dirty="0">
                <a:latin typeface="Trebuchet MS" pitchFamily="34" charset="0"/>
              </a:rPr>
              <a:t>、</a:t>
            </a:r>
            <a:r>
              <a:rPr lang="zh-CN" altLang="zh-CN" sz="2400" dirty="0">
                <a:latin typeface="Trebuchet MS" pitchFamily="34" charset="0"/>
              </a:rPr>
              <a:t>准随机序列</a:t>
            </a:r>
            <a:r>
              <a:rPr lang="zh-CN" altLang="en-US" sz="2400" dirty="0">
                <a:latin typeface="Trebuchet MS" pitchFamily="34" charset="0"/>
              </a:rPr>
              <a:t>。</a:t>
            </a:r>
            <a:endParaRPr lang="en-US" altLang="zh-CN" sz="2400" dirty="0">
              <a:latin typeface="Trebuchet MS" pitchFamily="34" charset="0"/>
            </a:endParaRPr>
          </a:p>
          <a:p>
            <a:pPr>
              <a:buClr>
                <a:schemeClr val="accent1"/>
              </a:buClr>
              <a:buFont typeface="Wingdings" pitchFamily="2" charset="2"/>
              <a:buChar char="u"/>
            </a:pPr>
            <a:endParaRPr lang="en-US" altLang="zh-CN" sz="2400" dirty="0">
              <a:latin typeface="Trebuchet MS" pitchFamily="34" charset="0"/>
            </a:endParaRPr>
          </a:p>
          <a:p>
            <a:pPr>
              <a:buClr>
                <a:schemeClr val="accent1"/>
              </a:buClr>
              <a:buFont typeface="Wingdings" pitchFamily="2" charset="2"/>
              <a:buChar char="u"/>
            </a:pPr>
            <a:r>
              <a:rPr lang="zh-CN" altLang="zh-CN" sz="2400" dirty="0">
                <a:latin typeface="Trebuchet MS" pitchFamily="34" charset="0"/>
              </a:rPr>
              <a:t>按照产生的方法不同常见的物理噪声源有以下几种</a:t>
            </a:r>
            <a:r>
              <a:rPr lang="zh-CN" altLang="en-US" sz="2400" dirty="0">
                <a:latin typeface="Trebuchet MS" pitchFamily="34" charset="0"/>
              </a:rPr>
              <a:t>：</a:t>
            </a:r>
            <a:r>
              <a:rPr lang="zh-CN" altLang="zh-CN" sz="2400" dirty="0">
                <a:latin typeface="Trebuchet MS" pitchFamily="34" charset="0"/>
              </a:rPr>
              <a:t>基于力学噪声源的密钥产生技术</a:t>
            </a:r>
            <a:r>
              <a:rPr lang="zh-CN" altLang="en-US" sz="2400" dirty="0">
                <a:latin typeface="Trebuchet MS" pitchFamily="34" charset="0"/>
              </a:rPr>
              <a:t>、</a:t>
            </a:r>
            <a:r>
              <a:rPr lang="zh-CN" altLang="zh-CN" sz="2400" dirty="0">
                <a:latin typeface="Trebuchet MS" pitchFamily="34" charset="0"/>
              </a:rPr>
              <a:t>基于电子学噪声源的密钥产生技术</a:t>
            </a:r>
            <a:r>
              <a:rPr lang="zh-CN" altLang="en-US" sz="2400" dirty="0">
                <a:latin typeface="Trebuchet MS" pitchFamily="34" charset="0"/>
              </a:rPr>
              <a:t>、</a:t>
            </a:r>
            <a:r>
              <a:rPr lang="zh-CN" altLang="zh-CN" sz="2400" dirty="0">
                <a:latin typeface="Trebuchet MS" pitchFamily="34" charset="0"/>
              </a:rPr>
              <a:t>基于混沌理论的密钥产生技术</a:t>
            </a:r>
            <a:r>
              <a:rPr lang="zh-CN" altLang="en-US" sz="2400" dirty="0">
                <a:latin typeface="Trebuchet MS" pitchFamily="34" charset="0"/>
              </a:rPr>
              <a:t>。</a:t>
            </a:r>
            <a:endParaRPr lang="zh-CN" altLang="zh-CN" sz="2400" dirty="0">
              <a:latin typeface="Trebuchet MS" pitchFamily="34" charset="0"/>
            </a:endParaRPr>
          </a:p>
          <a:p>
            <a:pPr>
              <a:buClr>
                <a:schemeClr val="accent1"/>
              </a:buClr>
              <a:buFont typeface="Wingdings" pitchFamily="2" charset="2"/>
              <a:buChar char="u"/>
            </a:pPr>
            <a:endParaRPr lang="en-US" altLang="zh-CN" sz="2400" dirty="0">
              <a:latin typeface="Trebuchet MS" pitchFamily="34" charset="0"/>
            </a:endParaRPr>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7" name="Text Box 4"/>
          <p:cNvSpPr txBox="1">
            <a:spLocks noChangeArrowheads="1"/>
          </p:cNvSpPr>
          <p:nvPr/>
        </p:nvSpPr>
        <p:spPr bwMode="auto">
          <a:xfrm>
            <a:off x="887411" y="231775"/>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000" dirty="0">
                <a:latin typeface="Trebuchet MS" pitchFamily="34" charset="0"/>
              </a:rPr>
              <a:t>密钥产生的软件技术</a:t>
            </a:r>
          </a:p>
        </p:txBody>
      </p:sp>
      <p:sp>
        <p:nvSpPr>
          <p:cNvPr id="31748" name="Text Box 4"/>
          <p:cNvSpPr txBox="1">
            <a:spLocks noChangeArrowheads="1"/>
          </p:cNvSpPr>
          <p:nvPr/>
        </p:nvSpPr>
        <p:spPr bwMode="auto">
          <a:xfrm>
            <a:off x="3175" y="1316038"/>
            <a:ext cx="89789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buClr>
                <a:schemeClr val="accent1"/>
              </a:buClr>
              <a:buFont typeface="Wingdings" pitchFamily="2" charset="2"/>
              <a:buChar char="u"/>
            </a:pPr>
            <a:r>
              <a:rPr lang="en-US" altLang="zh-CN" sz="2400">
                <a:latin typeface="Times New Roman" pitchFamily="18" charset="0"/>
              </a:rPr>
              <a:t>X9.17</a:t>
            </a:r>
            <a:r>
              <a:rPr lang="zh-CN" altLang="zh-CN" sz="2400">
                <a:latin typeface="Times New Roman" pitchFamily="18" charset="0"/>
              </a:rPr>
              <a:t>（</a:t>
            </a:r>
            <a:r>
              <a:rPr lang="en-US" altLang="zh-CN" sz="2400">
                <a:latin typeface="Times New Roman" pitchFamily="18" charset="0"/>
              </a:rPr>
              <a:t>X9.17-1985</a:t>
            </a:r>
            <a:r>
              <a:rPr lang="zh-CN" altLang="zh-CN" sz="2400">
                <a:latin typeface="Trebuchet MS" pitchFamily="34" charset="0"/>
              </a:rPr>
              <a:t>金融机构密钥管理标准，由美国国家标准定义）标准定义了一种产生密钥的方法，算法是三重</a:t>
            </a:r>
            <a:r>
              <a:rPr lang="en-US" altLang="zh-CN" sz="2400">
                <a:latin typeface="Times New Roman" pitchFamily="18" charset="0"/>
              </a:rPr>
              <a:t>DES</a:t>
            </a:r>
            <a:r>
              <a:rPr lang="zh-CN" altLang="zh-CN" sz="2400">
                <a:latin typeface="Trebuchet MS" pitchFamily="34" charset="0"/>
              </a:rPr>
              <a:t>，其目的是在系统中产生一个会话密钥或是伪随机数。</a:t>
            </a:r>
            <a:endParaRPr lang="en-US" altLang="zh-CN" sz="2400">
              <a:latin typeface="Trebuchet MS" pitchFamily="34" charset="0"/>
            </a:endParaRPr>
          </a:p>
        </p:txBody>
      </p:sp>
      <p:pic>
        <p:nvPicPr>
          <p:cNvPr id="3174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663" y="3082925"/>
            <a:ext cx="5865812"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矩形 6"/>
          <p:cNvSpPr>
            <a:spLocks noChangeArrowheads="1"/>
          </p:cNvSpPr>
          <p:nvPr/>
        </p:nvSpPr>
        <p:spPr bwMode="auto">
          <a:xfrm>
            <a:off x="3089275" y="5521325"/>
            <a:ext cx="25431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zh-CN" b="1">
                <a:latin typeface="Trebuchet MS" pitchFamily="34" charset="0"/>
              </a:rPr>
              <a:t>图</a:t>
            </a:r>
            <a:r>
              <a:rPr lang="en-US" altLang="zh-CN" b="1">
                <a:latin typeface="Trebuchet MS" pitchFamily="34" charset="0"/>
              </a:rPr>
              <a:t>3-10 </a:t>
            </a:r>
            <a:r>
              <a:rPr lang="zh-CN" altLang="zh-CN" b="1">
                <a:latin typeface="Trebuchet MS" pitchFamily="34" charset="0"/>
              </a:rPr>
              <a:t>随机密钥的产生式</a:t>
            </a:r>
            <a:endParaRPr lang="zh-CN" altLang="zh-CN">
              <a:latin typeface="Trebuchet MS" pitchFamily="34" charset="0"/>
            </a:endParaRPr>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1" name="Text Box 5"/>
          <p:cNvSpPr txBox="1">
            <a:spLocks noChangeArrowheads="1"/>
          </p:cNvSpPr>
          <p:nvPr/>
        </p:nvSpPr>
        <p:spPr bwMode="auto">
          <a:xfrm>
            <a:off x="314325" y="14287"/>
            <a:ext cx="1374775" cy="75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lnSpc>
                <a:spcPct val="90000"/>
              </a:lnSpc>
              <a:spcBef>
                <a:spcPct val="50000"/>
              </a:spcBef>
            </a:pPr>
            <a:r>
              <a:rPr lang="en-GB" altLang="zh-CN" sz="4800" b="1" dirty="0">
                <a:latin typeface="Trebuchet MS" pitchFamily="34" charset="0"/>
                <a:ea typeface="宋体" pitchFamily="2" charset="-122"/>
              </a:rPr>
              <a:t>6</a:t>
            </a:r>
          </a:p>
        </p:txBody>
      </p:sp>
      <p:sp>
        <p:nvSpPr>
          <p:cNvPr id="32772" name="Text Box 4"/>
          <p:cNvSpPr txBox="1">
            <a:spLocks noChangeArrowheads="1"/>
          </p:cNvSpPr>
          <p:nvPr/>
        </p:nvSpPr>
        <p:spPr bwMode="auto">
          <a:xfrm>
            <a:off x="1158875" y="217420"/>
            <a:ext cx="7210425" cy="5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000" dirty="0">
                <a:latin typeface="Trebuchet MS" pitchFamily="34" charset="0"/>
                <a:ea typeface="宋体" pitchFamily="2" charset="-122"/>
              </a:rPr>
              <a:t>公钥基础设施</a:t>
            </a:r>
            <a:r>
              <a:rPr lang="en-US" altLang="zh-CN" sz="4000" dirty="0">
                <a:latin typeface="Trebuchet MS" pitchFamily="34" charset="0"/>
                <a:ea typeface="宋体" pitchFamily="2" charset="-122"/>
              </a:rPr>
              <a:t>(PKI)</a:t>
            </a:r>
            <a:r>
              <a:rPr lang="zh-CN" altLang="en-US" sz="4000" dirty="0">
                <a:latin typeface="Trebuchet MS" pitchFamily="34" charset="0"/>
                <a:ea typeface="宋体" pitchFamily="2" charset="-122"/>
              </a:rPr>
              <a:t>管理</a:t>
            </a:r>
            <a:endParaRPr lang="zh-CN" sz="4000" dirty="0">
              <a:latin typeface="Trebuchet MS" pitchFamily="34" charset="0"/>
            </a:endParaRPr>
          </a:p>
        </p:txBody>
      </p:sp>
      <p:sp>
        <p:nvSpPr>
          <p:cNvPr id="32773" name="Rectangle 4"/>
          <p:cNvSpPr txBox="1">
            <a:spLocks noChangeArrowheads="1"/>
          </p:cNvSpPr>
          <p:nvPr/>
        </p:nvSpPr>
        <p:spPr bwMode="auto">
          <a:xfrm>
            <a:off x="314325" y="2035175"/>
            <a:ext cx="8648700"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4572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4000"/>
              </a:lnSpc>
              <a:spcAft>
                <a:spcPts val="1800"/>
              </a:spcAft>
              <a:buClr>
                <a:schemeClr val="accent1"/>
              </a:buClr>
            </a:pPr>
            <a:r>
              <a:rPr lang="en-US" altLang="zh-CN" sz="2800" dirty="0">
                <a:latin typeface="Times New Roman" pitchFamily="18" charset="0"/>
              </a:rPr>
              <a:t>PKI</a:t>
            </a:r>
            <a:r>
              <a:rPr lang="en-US" altLang="zh-CN" sz="2800" dirty="0">
                <a:latin typeface="Trebuchet MS" pitchFamily="34" charset="0"/>
              </a:rPr>
              <a:t> </a:t>
            </a:r>
            <a:r>
              <a:rPr lang="zh-CN" altLang="en-US" sz="2800" dirty="0">
                <a:latin typeface="Trebuchet MS" pitchFamily="34" charset="0"/>
              </a:rPr>
              <a:t>技术</a:t>
            </a:r>
            <a:r>
              <a:rPr lang="en-US" altLang="zh-CN" sz="2800" dirty="0">
                <a:latin typeface="Trebuchet MS" pitchFamily="34" charset="0"/>
              </a:rPr>
              <a:t>(</a:t>
            </a:r>
            <a:r>
              <a:rPr lang="en-US" altLang="zh-CN" sz="2800" dirty="0">
                <a:latin typeface="Times New Roman" pitchFamily="18" charset="0"/>
              </a:rPr>
              <a:t>Public Key Infrastructure-</a:t>
            </a:r>
            <a:r>
              <a:rPr lang="zh-CN" altLang="en-US" sz="2800" dirty="0">
                <a:latin typeface="Trebuchet MS" pitchFamily="34" charset="0"/>
              </a:rPr>
              <a:t>公钥基础设施</a:t>
            </a:r>
            <a:r>
              <a:rPr lang="en-US" altLang="zh-CN" sz="2800" dirty="0">
                <a:latin typeface="Trebuchet MS" pitchFamily="34" charset="0"/>
              </a:rPr>
              <a:t>)</a:t>
            </a:r>
            <a:r>
              <a:rPr lang="zh-CN" altLang="en-US" sz="2800" dirty="0">
                <a:latin typeface="Trebuchet MS" pitchFamily="34" charset="0"/>
              </a:rPr>
              <a:t>，</a:t>
            </a:r>
            <a:r>
              <a:rPr lang="en-US" altLang="zh-CN" sz="2800" dirty="0">
                <a:latin typeface="Times New Roman" pitchFamily="18" charset="0"/>
              </a:rPr>
              <a:t>PKI</a:t>
            </a:r>
            <a:r>
              <a:rPr lang="zh-CN" altLang="en-US" sz="2800" dirty="0">
                <a:latin typeface="Trebuchet MS" pitchFamily="34" charset="0"/>
              </a:rPr>
              <a:t>（公钥基础设施）技术采用证书管理公钥，通过第三方的可信任机构</a:t>
            </a:r>
            <a:r>
              <a:rPr lang="en-US" altLang="zh-CN" sz="2800" dirty="0">
                <a:latin typeface="Trebuchet MS" pitchFamily="34" charset="0"/>
              </a:rPr>
              <a:t>--</a:t>
            </a:r>
            <a:r>
              <a:rPr lang="zh-CN" altLang="en-US" sz="2800" dirty="0">
                <a:latin typeface="Trebuchet MS" pitchFamily="34" charset="0"/>
              </a:rPr>
              <a:t>认证中心</a:t>
            </a:r>
            <a:r>
              <a:rPr lang="en-US" altLang="zh-CN" sz="2800" dirty="0">
                <a:latin typeface="Times New Roman" pitchFamily="18" charset="0"/>
              </a:rPr>
              <a:t>CA(Certificate Authority)</a:t>
            </a:r>
            <a:r>
              <a:rPr lang="zh-CN" altLang="en-US" sz="2800" dirty="0">
                <a:latin typeface="Trebuchet MS" pitchFamily="34" charset="0"/>
              </a:rPr>
              <a:t>，把用户的公钥和用户的其他标识信息（如名称、</a:t>
            </a:r>
            <a:r>
              <a:rPr lang="en-US" altLang="zh-CN" sz="2800" dirty="0">
                <a:latin typeface="Times New Roman" pitchFamily="18" charset="0"/>
              </a:rPr>
              <a:t>e-mail</a:t>
            </a:r>
            <a:r>
              <a:rPr lang="zh-CN" altLang="en-US" sz="2800" dirty="0">
                <a:latin typeface="Trebuchet MS" pitchFamily="34" charset="0"/>
              </a:rPr>
              <a:t>、身份证号等）捆绑在一起，在</a:t>
            </a:r>
            <a:r>
              <a:rPr lang="en-US" altLang="zh-CN" sz="2800" dirty="0">
                <a:latin typeface="Times New Roman" pitchFamily="18" charset="0"/>
              </a:rPr>
              <a:t>Internet </a:t>
            </a:r>
            <a:r>
              <a:rPr lang="zh-CN" altLang="en-US" sz="2800" dirty="0">
                <a:latin typeface="Trebuchet MS" pitchFamily="34" charset="0"/>
              </a:rPr>
              <a:t>网上验证用户的身份</a:t>
            </a:r>
            <a:r>
              <a:rPr lang="zh-CN" altLang="en-US" sz="2800" dirty="0" smtClean="0">
                <a:latin typeface="Trebuchet MS" pitchFamily="34" charset="0"/>
              </a:rPr>
              <a:t>。</a:t>
            </a:r>
            <a:endParaRPr lang="en-US" altLang="zh-CN" sz="2800" dirty="0" smtClean="0">
              <a:latin typeface="Trebuchet MS" pitchFamily="34" charset="0"/>
            </a:endParaRPr>
          </a:p>
          <a:p>
            <a:pPr>
              <a:lnSpc>
                <a:spcPts val="4000"/>
              </a:lnSpc>
              <a:spcAft>
                <a:spcPts val="1800"/>
              </a:spcAft>
              <a:buClr>
                <a:schemeClr val="accent1"/>
              </a:buClr>
            </a:pPr>
            <a:endParaRPr lang="en-US" altLang="zh-CN" sz="2800" dirty="0">
              <a:latin typeface="Trebuchet MS" pitchFamily="34" charset="0"/>
            </a:endParaRPr>
          </a:p>
          <a:p>
            <a:pPr>
              <a:lnSpc>
                <a:spcPts val="4000"/>
              </a:lnSpc>
              <a:spcAft>
                <a:spcPts val="1800"/>
              </a:spcAft>
              <a:buClr>
                <a:schemeClr val="accent1"/>
              </a:buClr>
            </a:pPr>
            <a:r>
              <a:rPr lang="en-US" altLang="zh-CN" sz="1400" dirty="0">
                <a:hlinkClick r:id="rId2"/>
              </a:rPr>
              <a:t>https://</a:t>
            </a:r>
            <a:r>
              <a:rPr lang="en-US" altLang="zh-CN" sz="1400" dirty="0" smtClean="0">
                <a:hlinkClick r:id="rId2"/>
              </a:rPr>
              <a:t>haokan.baidu.com/v?vid=12834567041665829427&amp;pd=bjh&amp;fr=bjhauthor&amp;type=video</a:t>
            </a:r>
            <a:endParaRPr lang="en-US" altLang="zh-CN" sz="1400" dirty="0" smtClean="0"/>
          </a:p>
          <a:p>
            <a:pPr>
              <a:lnSpc>
                <a:spcPts val="4000"/>
              </a:lnSpc>
              <a:spcAft>
                <a:spcPts val="1800"/>
              </a:spcAft>
              <a:buClr>
                <a:schemeClr val="accent1"/>
              </a:buClr>
            </a:pPr>
            <a:r>
              <a:rPr lang="en-US" altLang="zh-CN" sz="1400" dirty="0"/>
              <a:t>https://haokan.baidu.com/v?vid=17820956221562999679&amp;pd=bjh&amp;fr=bjhauthor&amp;type=video</a:t>
            </a:r>
            <a:endParaRPr lang="en-US" altLang="zh-CN" sz="1400"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Text Box 5"/>
          <p:cNvSpPr txBox="1">
            <a:spLocks noChangeArrowheads="1"/>
          </p:cNvSpPr>
          <p:nvPr/>
        </p:nvSpPr>
        <p:spPr bwMode="auto">
          <a:xfrm>
            <a:off x="276225" y="-11113"/>
            <a:ext cx="1374775" cy="923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lnSpc>
                <a:spcPct val="90000"/>
              </a:lnSpc>
              <a:spcBef>
                <a:spcPct val="50000"/>
              </a:spcBef>
            </a:pPr>
            <a:r>
              <a:rPr lang="en-GB" altLang="zh-CN" sz="6000" b="1" dirty="0">
                <a:latin typeface="Trebuchet MS" pitchFamily="34" charset="0"/>
                <a:ea typeface="宋体" pitchFamily="2" charset="-122"/>
              </a:rPr>
              <a:t>2</a:t>
            </a:r>
          </a:p>
        </p:txBody>
      </p:sp>
      <p:sp>
        <p:nvSpPr>
          <p:cNvPr id="5124" name="Text Box 4"/>
          <p:cNvSpPr txBox="1">
            <a:spLocks noChangeArrowheads="1"/>
          </p:cNvSpPr>
          <p:nvPr/>
        </p:nvSpPr>
        <p:spPr bwMode="auto">
          <a:xfrm>
            <a:off x="1282699" y="209640"/>
            <a:ext cx="7210425" cy="5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000" dirty="0">
                <a:latin typeface="Trebuchet MS" pitchFamily="34" charset="0"/>
                <a:ea typeface="宋体" pitchFamily="2" charset="-122"/>
              </a:rPr>
              <a:t>身份识别</a:t>
            </a:r>
            <a:endParaRPr lang="zh-CN" sz="4000" dirty="0">
              <a:latin typeface="Trebuchet MS" pitchFamily="34" charset="0"/>
            </a:endParaRPr>
          </a:p>
        </p:txBody>
      </p:sp>
      <p:sp>
        <p:nvSpPr>
          <p:cNvPr id="5125" name="Rectangle 4"/>
          <p:cNvSpPr txBox="1">
            <a:spLocks noChangeArrowheads="1"/>
          </p:cNvSpPr>
          <p:nvPr/>
        </p:nvSpPr>
        <p:spPr bwMode="auto">
          <a:xfrm>
            <a:off x="455613" y="1371600"/>
            <a:ext cx="8405812"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4572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4000"/>
              </a:lnSpc>
              <a:spcAft>
                <a:spcPts val="1800"/>
              </a:spcAft>
              <a:buClr>
                <a:schemeClr val="accent1"/>
              </a:buClr>
            </a:pPr>
            <a:r>
              <a:rPr lang="zh-CN" altLang="zh-CN" sz="2800" dirty="0">
                <a:latin typeface="Trebuchet MS" pitchFamily="34" charset="0"/>
              </a:rPr>
              <a:t>身份识别包括用户向系统出示自己的身份证明和系统查核用户的身份证明两个过程，它们是判明和确定通信双方真实身份的重要环节。</a:t>
            </a:r>
            <a:endParaRPr lang="en-US" altLang="zh-CN" sz="2800" dirty="0"/>
          </a:p>
        </p:txBody>
      </p:sp>
      <p:sp>
        <p:nvSpPr>
          <p:cNvPr id="5126" name="Rectangle 4"/>
          <p:cNvSpPr txBox="1">
            <a:spLocks noChangeArrowheads="1"/>
          </p:cNvSpPr>
          <p:nvPr/>
        </p:nvSpPr>
        <p:spPr bwMode="auto">
          <a:xfrm>
            <a:off x="544513" y="2959100"/>
            <a:ext cx="7824787" cy="271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3000"/>
              </a:lnSpc>
              <a:spcAft>
                <a:spcPts val="800"/>
              </a:spcAft>
              <a:buClr>
                <a:schemeClr val="accent1"/>
              </a:buClr>
              <a:buFont typeface="Wingdings" pitchFamily="2" charset="2"/>
              <a:buChar char="Ø"/>
            </a:pPr>
            <a:r>
              <a:rPr lang="zh-CN" altLang="en-US" sz="2400" dirty="0">
                <a:latin typeface="Trebuchet MS" pitchFamily="34" charset="0"/>
              </a:rPr>
              <a:t>基于口令的身份识别技术</a:t>
            </a:r>
            <a:endParaRPr lang="en-US" altLang="zh-CN" sz="2400" dirty="0">
              <a:latin typeface="Trebuchet MS" pitchFamily="34" charset="0"/>
            </a:endParaRPr>
          </a:p>
          <a:p>
            <a:pPr>
              <a:lnSpc>
                <a:spcPts val="3000"/>
              </a:lnSpc>
              <a:spcAft>
                <a:spcPts val="800"/>
              </a:spcAft>
              <a:buClr>
                <a:schemeClr val="accent1"/>
              </a:buClr>
              <a:buFont typeface="Wingdings" pitchFamily="2" charset="2"/>
              <a:buChar char="Ø"/>
            </a:pPr>
            <a:r>
              <a:rPr lang="zh-CN" altLang="en-US" sz="2400" dirty="0">
                <a:latin typeface="Trebuchet MS" pitchFamily="34" charset="0"/>
              </a:rPr>
              <a:t>基于传统密码的身份识别技术</a:t>
            </a:r>
            <a:endParaRPr lang="en-US" altLang="zh-CN" sz="2400" dirty="0">
              <a:latin typeface="Trebuchet MS" pitchFamily="34" charset="0"/>
            </a:endParaRPr>
          </a:p>
          <a:p>
            <a:pPr>
              <a:lnSpc>
                <a:spcPts val="3000"/>
              </a:lnSpc>
              <a:spcAft>
                <a:spcPts val="800"/>
              </a:spcAft>
              <a:buClr>
                <a:schemeClr val="accent1"/>
              </a:buClr>
              <a:buFont typeface="Wingdings" pitchFamily="2" charset="2"/>
              <a:buChar char="Ø"/>
            </a:pPr>
            <a:r>
              <a:rPr lang="zh-CN" altLang="zh-CN" sz="2400" dirty="0">
                <a:latin typeface="Trebuchet MS" pitchFamily="34" charset="0"/>
              </a:rPr>
              <a:t>基于公钥密码的身份识别技术</a:t>
            </a:r>
            <a:endParaRPr lang="en-US" altLang="zh-CN" sz="2400" dirty="0"/>
          </a:p>
          <a:p>
            <a:pPr>
              <a:lnSpc>
                <a:spcPts val="3000"/>
              </a:lnSpc>
              <a:spcAft>
                <a:spcPts val="800"/>
              </a:spcAft>
              <a:buClr>
                <a:schemeClr val="accent1"/>
              </a:buClr>
              <a:buFont typeface="Wingdings" pitchFamily="2" charset="2"/>
              <a:buChar char="Ø"/>
            </a:pPr>
            <a:r>
              <a:rPr lang="zh-CN" altLang="zh-CN" sz="2400" dirty="0">
                <a:latin typeface="Trebuchet MS" pitchFamily="34" charset="0"/>
              </a:rPr>
              <a:t>基于生物特征的身份识别技</a:t>
            </a:r>
            <a:r>
              <a:rPr lang="zh-CN" altLang="en-US" sz="2400" dirty="0">
                <a:latin typeface="Trebuchet MS" pitchFamily="34" charset="0"/>
              </a:rPr>
              <a:t>术</a:t>
            </a:r>
            <a:endParaRPr lang="en-US" altLang="zh-CN" sz="2400" dirty="0"/>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5" name="Text Box 4"/>
          <p:cNvSpPr txBox="1">
            <a:spLocks noChangeArrowheads="1"/>
          </p:cNvSpPr>
          <p:nvPr/>
        </p:nvSpPr>
        <p:spPr bwMode="auto">
          <a:xfrm>
            <a:off x="1031875" y="203200"/>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000" dirty="0">
                <a:latin typeface="Trebuchet MS" pitchFamily="34" charset="0"/>
              </a:rPr>
              <a:t>数字证书</a:t>
            </a:r>
          </a:p>
        </p:txBody>
      </p:sp>
      <p:sp>
        <p:nvSpPr>
          <p:cNvPr id="33796" name="Text Box 4"/>
          <p:cNvSpPr txBox="1">
            <a:spLocks noChangeArrowheads="1"/>
          </p:cNvSpPr>
          <p:nvPr/>
        </p:nvSpPr>
        <p:spPr bwMode="auto">
          <a:xfrm>
            <a:off x="269875" y="1189038"/>
            <a:ext cx="84074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15000"/>
              </a:lnSpc>
              <a:buClr>
                <a:schemeClr val="accent1"/>
              </a:buClr>
              <a:buFont typeface="Wingdings" pitchFamily="2" charset="2"/>
              <a:buChar char="u"/>
            </a:pPr>
            <a:r>
              <a:rPr lang="zh-CN" altLang="en-US" sz="2400">
                <a:latin typeface="Trebuchet MS" pitchFamily="34" charset="0"/>
              </a:rPr>
              <a:t>数字证书的概念：</a:t>
            </a:r>
            <a:endParaRPr lang="en-US" altLang="zh-CN" sz="2400">
              <a:latin typeface="Trebuchet MS" pitchFamily="34" charset="0"/>
            </a:endParaRPr>
          </a:p>
          <a:p>
            <a:pPr>
              <a:lnSpc>
                <a:spcPct val="115000"/>
              </a:lnSpc>
              <a:buClr>
                <a:schemeClr val="accent1"/>
              </a:buClr>
              <a:buFont typeface="Wingdings" pitchFamily="2" charset="2"/>
              <a:buChar char="l"/>
            </a:pPr>
            <a:r>
              <a:rPr lang="zh-CN" altLang="en-US" sz="2400">
                <a:latin typeface="Trebuchet MS" pitchFamily="34" charset="0"/>
              </a:rPr>
              <a:t>在</a:t>
            </a:r>
            <a:r>
              <a:rPr lang="en-US" altLang="zh-CN" sz="2400">
                <a:latin typeface="Times New Roman" pitchFamily="18" charset="0"/>
              </a:rPr>
              <a:t>PKI</a:t>
            </a:r>
            <a:r>
              <a:rPr lang="zh-CN" altLang="en-US" sz="2400">
                <a:latin typeface="Trebuchet MS" pitchFamily="34" charset="0"/>
              </a:rPr>
              <a:t>密钥管理服务中公钥的载体是数字证书</a:t>
            </a:r>
            <a:r>
              <a:rPr lang="zh-CN" altLang="en-US" sz="2400">
                <a:latin typeface="Times New Roman" pitchFamily="18" charset="0"/>
              </a:rPr>
              <a:t>，</a:t>
            </a:r>
            <a:r>
              <a:rPr lang="en-US" altLang="zh-CN" sz="2400">
                <a:latin typeface="Times New Roman" pitchFamily="18" charset="0"/>
              </a:rPr>
              <a:t>CA</a:t>
            </a:r>
            <a:r>
              <a:rPr lang="zh-CN" altLang="en-US" sz="2400">
                <a:latin typeface="Trebuchet MS" pitchFamily="34" charset="0"/>
              </a:rPr>
              <a:t>就是通过生成、发布、撤销数字证书来提供密钥管理服务。数字证书是各实体（持卡人</a:t>
            </a:r>
            <a:r>
              <a:rPr lang="en-US" altLang="zh-CN" sz="2400">
                <a:latin typeface="Trebuchet MS" pitchFamily="34" charset="0"/>
              </a:rPr>
              <a:t>/</a:t>
            </a:r>
            <a:r>
              <a:rPr lang="zh-CN" altLang="en-US" sz="2400">
                <a:latin typeface="Trebuchet MS" pitchFamily="34" charset="0"/>
              </a:rPr>
              <a:t>个人、商户</a:t>
            </a:r>
            <a:r>
              <a:rPr lang="en-US" altLang="zh-CN" sz="2400">
                <a:latin typeface="Trebuchet MS" pitchFamily="34" charset="0"/>
              </a:rPr>
              <a:t>/</a:t>
            </a:r>
            <a:r>
              <a:rPr lang="zh-CN" altLang="en-US" sz="2400">
                <a:latin typeface="Trebuchet MS" pitchFamily="34" charset="0"/>
              </a:rPr>
              <a:t>企业、网关</a:t>
            </a:r>
            <a:r>
              <a:rPr lang="en-US" altLang="zh-CN" sz="2400">
                <a:latin typeface="Trebuchet MS" pitchFamily="34" charset="0"/>
              </a:rPr>
              <a:t>/</a:t>
            </a:r>
            <a:r>
              <a:rPr lang="zh-CN" altLang="en-US" sz="2400">
                <a:latin typeface="Trebuchet MS" pitchFamily="34" charset="0"/>
              </a:rPr>
              <a:t>银行等）在网上信息交流及商务交易活动中的身份证明，是一个经</a:t>
            </a:r>
            <a:r>
              <a:rPr lang="en-US" altLang="zh-CN" sz="2400">
                <a:latin typeface="Trebuchet MS" pitchFamily="34" charset="0"/>
              </a:rPr>
              <a:t>CA</a:t>
            </a:r>
            <a:r>
              <a:rPr lang="zh-CN" altLang="en-US" sz="2400">
                <a:latin typeface="Trebuchet MS" pitchFamily="34" charset="0"/>
              </a:rPr>
              <a:t>数字签名的包含实体身份信息（如实体的名称、电子邮件等）、实体公钥信息的文件。</a:t>
            </a:r>
            <a:endParaRPr lang="en-US" altLang="zh-CN" sz="2400">
              <a:latin typeface="Trebuchet MS" pitchFamily="34" charset="0"/>
            </a:endParaRPr>
          </a:p>
          <a:p>
            <a:pPr>
              <a:lnSpc>
                <a:spcPct val="115000"/>
              </a:lnSpc>
              <a:buClr>
                <a:schemeClr val="accent1"/>
              </a:buClr>
              <a:buFont typeface="Wingdings" pitchFamily="2" charset="2"/>
              <a:buChar char="l"/>
            </a:pPr>
            <a:r>
              <a:rPr lang="en-US" altLang="zh-CN" sz="2400">
                <a:latin typeface="Times New Roman" pitchFamily="18" charset="0"/>
              </a:rPr>
              <a:t>PKI</a:t>
            </a:r>
            <a:r>
              <a:rPr lang="zh-CN" altLang="zh-CN" sz="2400">
                <a:latin typeface="Trebuchet MS" pitchFamily="34" charset="0"/>
              </a:rPr>
              <a:t>发展至今存在多种数字证书模型，而且每种证书都具有各自不同的格式，目前最为通用的证书标准是</a:t>
            </a:r>
            <a:r>
              <a:rPr lang="en-US" altLang="zh-CN" sz="2400">
                <a:latin typeface="Times New Roman" pitchFamily="18" charset="0"/>
              </a:rPr>
              <a:t>X.509</a:t>
            </a:r>
            <a:r>
              <a:rPr lang="zh-CN" altLang="en-US" sz="2400">
                <a:latin typeface="Trebuchet MS" pitchFamily="34" charset="0"/>
              </a:rPr>
              <a:t>。</a:t>
            </a:r>
          </a:p>
          <a:p>
            <a:pPr>
              <a:lnSpc>
                <a:spcPct val="115000"/>
              </a:lnSpc>
              <a:buClr>
                <a:schemeClr val="accent1"/>
              </a:buClr>
              <a:buFont typeface="Wingdings" pitchFamily="2" charset="2"/>
              <a:buChar char="l"/>
            </a:pPr>
            <a:r>
              <a:rPr lang="en-US" altLang="zh-CN" sz="2400">
                <a:latin typeface="Times New Roman" pitchFamily="18" charset="0"/>
              </a:rPr>
              <a:t>X.509</a:t>
            </a:r>
            <a:r>
              <a:rPr lang="zh-CN" altLang="zh-CN" sz="2400">
                <a:latin typeface="Trebuchet MS" pitchFamily="34" charset="0"/>
              </a:rPr>
              <a:t>证书由用户公共密钥和用户标识符组成。此外还包括版本号、证书序列号、</a:t>
            </a:r>
            <a:r>
              <a:rPr lang="en-US" altLang="zh-CN" sz="2400">
                <a:latin typeface="Times New Roman" pitchFamily="18" charset="0"/>
              </a:rPr>
              <a:t>CA</a:t>
            </a:r>
            <a:r>
              <a:rPr lang="zh-CN" altLang="zh-CN" sz="2400">
                <a:latin typeface="Trebuchet MS" pitchFamily="34" charset="0"/>
              </a:rPr>
              <a:t>标识符、签名算法标识、签发者名称、证书有效期等信息。</a:t>
            </a:r>
            <a:endParaRPr lang="en-US" altLang="zh-CN" sz="2400">
              <a:latin typeface="Trebuchet MS" pitchFamily="34" charset="0"/>
            </a:endParaRPr>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9" name="Text Box 4"/>
          <p:cNvSpPr txBox="1">
            <a:spLocks noChangeArrowheads="1"/>
          </p:cNvSpPr>
          <p:nvPr/>
        </p:nvSpPr>
        <p:spPr bwMode="auto">
          <a:xfrm>
            <a:off x="755649" y="206375"/>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000" dirty="0">
                <a:latin typeface="Trebuchet MS" pitchFamily="34" charset="0"/>
              </a:rPr>
              <a:t>数字证书</a:t>
            </a:r>
          </a:p>
        </p:txBody>
      </p:sp>
      <p:sp>
        <p:nvSpPr>
          <p:cNvPr id="34820" name="Text Box 4"/>
          <p:cNvSpPr txBox="1">
            <a:spLocks noChangeArrowheads="1"/>
          </p:cNvSpPr>
          <p:nvPr/>
        </p:nvSpPr>
        <p:spPr bwMode="auto">
          <a:xfrm>
            <a:off x="3175" y="1316038"/>
            <a:ext cx="8978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buClr>
                <a:schemeClr val="accent1"/>
              </a:buClr>
              <a:buFont typeface="Wingdings" pitchFamily="2" charset="2"/>
              <a:buChar char="u"/>
            </a:pPr>
            <a:r>
              <a:rPr lang="en-US" altLang="zh-CN" sz="2400">
                <a:latin typeface="Times New Roman" pitchFamily="18" charset="0"/>
              </a:rPr>
              <a:t>X.509</a:t>
            </a:r>
            <a:r>
              <a:rPr lang="zh-CN" altLang="en-US" sz="2400">
                <a:latin typeface="Trebuchet MS" pitchFamily="34" charset="0"/>
              </a:rPr>
              <a:t>数字证书结构：</a:t>
            </a:r>
            <a:endParaRPr lang="en-US" altLang="zh-CN" sz="2400">
              <a:latin typeface="Trebuchet MS" pitchFamily="34" charset="0"/>
            </a:endParaRPr>
          </a:p>
        </p:txBody>
      </p:sp>
      <p:graphicFrame>
        <p:nvGraphicFramePr>
          <p:cNvPr id="2" name="表格 1"/>
          <p:cNvGraphicFramePr>
            <a:graphicFrameLocks noGrp="1"/>
          </p:cNvGraphicFramePr>
          <p:nvPr/>
        </p:nvGraphicFramePr>
        <p:xfrm>
          <a:off x="506413" y="2235200"/>
          <a:ext cx="8129587" cy="1854200"/>
        </p:xfrm>
        <a:graphic>
          <a:graphicData uri="http://schemas.openxmlformats.org/drawingml/2006/table">
            <a:tbl>
              <a:tblPr/>
              <a:tblGrid>
                <a:gridCol w="812800"/>
                <a:gridCol w="812800"/>
                <a:gridCol w="812800"/>
                <a:gridCol w="811212"/>
                <a:gridCol w="812800"/>
                <a:gridCol w="812800"/>
                <a:gridCol w="814388"/>
                <a:gridCol w="812800"/>
                <a:gridCol w="814387"/>
                <a:gridCol w="812800"/>
              </a:tblGrid>
              <a:tr h="1854200">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smtClean="0">
                          <a:ln>
                            <a:noFill/>
                          </a:ln>
                          <a:solidFill>
                            <a:srgbClr val="FFFFFF"/>
                          </a:solidFill>
                          <a:effectLst/>
                          <a:latin typeface="黑体" pitchFamily="49" charset="-122"/>
                          <a:ea typeface="黑体" pitchFamily="49" charset="-122"/>
                        </a:rPr>
                        <a:t>证书版本号</a:t>
                      </a:r>
                      <a:endParaRPr kumimoji="0" lang="zh-CN" sz="2800" b="1" i="0" u="none" strike="noStrike" cap="none" normalizeH="0" baseline="0" smtClean="0">
                        <a:ln>
                          <a:noFill/>
                        </a:ln>
                        <a:solidFill>
                          <a:srgbClr val="FFFFFF"/>
                        </a:solidFill>
                        <a:effectLst/>
                        <a:latin typeface="Times New Roman" pitchFamily="18"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6868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smtClean="0">
                          <a:ln>
                            <a:noFill/>
                          </a:ln>
                          <a:solidFill>
                            <a:srgbClr val="FFFFFF"/>
                          </a:solidFill>
                          <a:effectLst/>
                          <a:latin typeface="黑体" pitchFamily="49" charset="-122"/>
                          <a:ea typeface="黑体" pitchFamily="49" charset="-122"/>
                        </a:rPr>
                        <a:t>证书序列号</a:t>
                      </a:r>
                      <a:endParaRPr kumimoji="0" lang="zh-CN" sz="2800" b="1" i="0" u="none" strike="noStrike" cap="none" normalizeH="0" baseline="0" smtClean="0">
                        <a:ln>
                          <a:noFill/>
                        </a:ln>
                        <a:solidFill>
                          <a:srgbClr val="FFFFFF"/>
                        </a:solidFill>
                        <a:effectLst/>
                        <a:latin typeface="Times New Roman" pitchFamily="18"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6868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smtClean="0">
                          <a:ln>
                            <a:noFill/>
                          </a:ln>
                          <a:solidFill>
                            <a:srgbClr val="FFFFFF"/>
                          </a:solidFill>
                          <a:effectLst/>
                          <a:latin typeface="黑体" pitchFamily="49" charset="-122"/>
                          <a:ea typeface="黑体" pitchFamily="49" charset="-122"/>
                        </a:rPr>
                        <a:t>签名算法标识</a:t>
                      </a:r>
                      <a:endParaRPr kumimoji="0" lang="zh-CN" sz="2800" b="1" i="0" u="none" strike="noStrike" cap="none" normalizeH="0" baseline="0" smtClean="0">
                        <a:ln>
                          <a:noFill/>
                        </a:ln>
                        <a:solidFill>
                          <a:srgbClr val="FFFFFF"/>
                        </a:solidFill>
                        <a:effectLst/>
                        <a:latin typeface="Times New Roman" pitchFamily="18"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6868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smtClean="0">
                          <a:ln>
                            <a:noFill/>
                          </a:ln>
                          <a:solidFill>
                            <a:srgbClr val="FFFFFF"/>
                          </a:solidFill>
                          <a:effectLst/>
                          <a:latin typeface="黑体" pitchFamily="49" charset="-122"/>
                          <a:ea typeface="黑体" pitchFamily="49" charset="-122"/>
                        </a:rPr>
                        <a:t>证书颁发者</a:t>
                      </a:r>
                      <a:r>
                        <a:rPr kumimoji="0" lang="en-US" altLang="zh-CN" sz="2000" b="1" i="0" u="none" strike="noStrike" cap="none" normalizeH="0" baseline="0" smtClean="0">
                          <a:ln>
                            <a:noFill/>
                          </a:ln>
                          <a:solidFill>
                            <a:srgbClr val="FFFFFF"/>
                          </a:solidFill>
                          <a:effectLst/>
                          <a:latin typeface="Times New Roman" pitchFamily="18" charset="0"/>
                          <a:ea typeface="黑体" pitchFamily="49" charset="-122"/>
                        </a:rPr>
                        <a:t>X.500</a:t>
                      </a:r>
                      <a:r>
                        <a:rPr kumimoji="0" lang="zh-CN" sz="2000" b="1" i="0" u="none" strike="noStrike" cap="none" normalizeH="0" baseline="0" smtClean="0">
                          <a:ln>
                            <a:noFill/>
                          </a:ln>
                          <a:solidFill>
                            <a:srgbClr val="FFFFFF"/>
                          </a:solidFill>
                          <a:effectLst/>
                          <a:latin typeface="黑体" pitchFamily="49" charset="-122"/>
                          <a:ea typeface="黑体" pitchFamily="49" charset="-122"/>
                        </a:rPr>
                        <a:t>名称</a:t>
                      </a:r>
                      <a:r>
                        <a:rPr kumimoji="0" lang="en-US" sz="2000" b="1" i="0" u="none" strike="noStrike" cap="none" normalizeH="0" baseline="0" smtClean="0">
                          <a:ln>
                            <a:noFill/>
                          </a:ln>
                          <a:solidFill>
                            <a:srgbClr val="FFFFFF"/>
                          </a:solidFill>
                          <a:effectLst/>
                          <a:latin typeface="黑体" pitchFamily="49" charset="-122"/>
                          <a:ea typeface="黑体" pitchFamily="49" charset="-122"/>
                        </a:rPr>
                        <a:t> </a:t>
                      </a:r>
                      <a:endParaRPr kumimoji="0" lang="zh-CN" sz="2800" b="1" i="0" u="none" strike="noStrike" cap="none" normalizeH="0" baseline="0" smtClean="0">
                        <a:ln>
                          <a:noFill/>
                        </a:ln>
                        <a:solidFill>
                          <a:srgbClr val="FFFFFF"/>
                        </a:solidFill>
                        <a:effectLst/>
                        <a:latin typeface="Times New Roman" pitchFamily="18"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6868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smtClean="0">
                          <a:ln>
                            <a:noFill/>
                          </a:ln>
                          <a:solidFill>
                            <a:srgbClr val="FFFFFF"/>
                          </a:solidFill>
                          <a:effectLst/>
                          <a:latin typeface="黑体" pitchFamily="49" charset="-122"/>
                          <a:ea typeface="黑体" pitchFamily="49" charset="-122"/>
                        </a:rPr>
                        <a:t>证书有效期</a:t>
                      </a:r>
                      <a:endParaRPr kumimoji="0" lang="zh-CN" sz="2800" b="1" i="0" u="none" strike="noStrike" cap="none" normalizeH="0" baseline="0" smtClean="0">
                        <a:ln>
                          <a:noFill/>
                        </a:ln>
                        <a:solidFill>
                          <a:srgbClr val="FFFFFF"/>
                        </a:solidFill>
                        <a:effectLst/>
                        <a:latin typeface="Times New Roman" pitchFamily="18"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6868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smtClean="0">
                          <a:ln>
                            <a:noFill/>
                          </a:ln>
                          <a:solidFill>
                            <a:srgbClr val="FFFFFF"/>
                          </a:solidFill>
                          <a:effectLst/>
                          <a:latin typeface="黑体" pitchFamily="49" charset="-122"/>
                          <a:ea typeface="黑体" pitchFamily="49" charset="-122"/>
                        </a:rPr>
                        <a:t>证书持有者</a:t>
                      </a:r>
                      <a:r>
                        <a:rPr kumimoji="0" lang="en-US" altLang="zh-CN" sz="2000" b="1" i="0" u="none" strike="noStrike" cap="none" normalizeH="0" baseline="0" smtClean="0">
                          <a:ln>
                            <a:noFill/>
                          </a:ln>
                          <a:solidFill>
                            <a:srgbClr val="FFFFFF"/>
                          </a:solidFill>
                          <a:effectLst/>
                          <a:latin typeface="Times New Roman" pitchFamily="18" charset="0"/>
                          <a:ea typeface="黑体" pitchFamily="49" charset="-122"/>
                        </a:rPr>
                        <a:t>X.500</a:t>
                      </a:r>
                      <a:r>
                        <a:rPr kumimoji="0" lang="zh-CN" sz="2000" b="1" i="0" u="none" strike="noStrike" cap="none" normalizeH="0" baseline="0" smtClean="0">
                          <a:ln>
                            <a:noFill/>
                          </a:ln>
                          <a:solidFill>
                            <a:srgbClr val="FFFFFF"/>
                          </a:solidFill>
                          <a:effectLst/>
                          <a:latin typeface="黑体" pitchFamily="49" charset="-122"/>
                          <a:ea typeface="黑体" pitchFamily="49" charset="-122"/>
                        </a:rPr>
                        <a:t>名称</a:t>
                      </a:r>
                      <a:endParaRPr kumimoji="0" lang="zh-CN" sz="2800" b="1" i="0" u="none" strike="noStrike" cap="none" normalizeH="0" baseline="0" smtClean="0">
                        <a:ln>
                          <a:noFill/>
                        </a:ln>
                        <a:solidFill>
                          <a:srgbClr val="FFFFFF"/>
                        </a:solidFill>
                        <a:effectLst/>
                        <a:latin typeface="Times New Roman" pitchFamily="18"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6868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smtClean="0">
                          <a:ln>
                            <a:noFill/>
                          </a:ln>
                          <a:solidFill>
                            <a:srgbClr val="FFFFFF"/>
                          </a:solidFill>
                          <a:effectLst/>
                          <a:latin typeface="黑体" pitchFamily="49" charset="-122"/>
                          <a:ea typeface="黑体" pitchFamily="49" charset="-122"/>
                        </a:rPr>
                        <a:t>证书持有者公钥</a:t>
                      </a:r>
                      <a:endParaRPr kumimoji="0" lang="zh-CN" sz="2800" b="1" i="0" u="none" strike="noStrike" cap="none" normalizeH="0" baseline="0" smtClean="0">
                        <a:ln>
                          <a:noFill/>
                        </a:ln>
                        <a:solidFill>
                          <a:srgbClr val="FFFFFF"/>
                        </a:solidFill>
                        <a:effectLst/>
                        <a:latin typeface="Times New Roman" pitchFamily="18"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6868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smtClean="0">
                          <a:ln>
                            <a:noFill/>
                          </a:ln>
                          <a:solidFill>
                            <a:srgbClr val="FFFFFF"/>
                          </a:solidFill>
                          <a:effectLst/>
                          <a:latin typeface="黑体" pitchFamily="49" charset="-122"/>
                          <a:ea typeface="黑体" pitchFamily="49" charset="-122"/>
                        </a:rPr>
                        <a:t>证书颁发者唯一标识符</a:t>
                      </a:r>
                      <a:r>
                        <a:rPr kumimoji="0" lang="en-US" sz="2000" b="1" i="0" u="none" strike="noStrike" cap="none" normalizeH="0" baseline="0" smtClean="0">
                          <a:ln>
                            <a:noFill/>
                          </a:ln>
                          <a:solidFill>
                            <a:srgbClr val="FFFFFF"/>
                          </a:solidFill>
                          <a:effectLst/>
                          <a:latin typeface="黑体" pitchFamily="49" charset="-122"/>
                          <a:ea typeface="黑体" pitchFamily="49" charset="-122"/>
                        </a:rPr>
                        <a:t> </a:t>
                      </a:r>
                      <a:endParaRPr kumimoji="0" lang="zh-CN" sz="2800" b="1" i="0" u="none" strike="noStrike" cap="none" normalizeH="0" baseline="0" smtClean="0">
                        <a:ln>
                          <a:noFill/>
                        </a:ln>
                        <a:solidFill>
                          <a:srgbClr val="FFFFFF"/>
                        </a:solidFill>
                        <a:effectLst/>
                        <a:latin typeface="Times New Roman" pitchFamily="18"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6868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smtClean="0">
                          <a:ln>
                            <a:noFill/>
                          </a:ln>
                          <a:solidFill>
                            <a:srgbClr val="FFFFFF"/>
                          </a:solidFill>
                          <a:effectLst/>
                          <a:latin typeface="黑体" pitchFamily="49" charset="-122"/>
                          <a:ea typeface="黑体" pitchFamily="49" charset="-122"/>
                        </a:rPr>
                        <a:t>证书持有者唯一标识符</a:t>
                      </a:r>
                      <a:endParaRPr kumimoji="0" lang="zh-CN" sz="2800" b="1" i="0" u="none" strike="noStrike" cap="none" normalizeH="0" baseline="0" smtClean="0">
                        <a:ln>
                          <a:noFill/>
                        </a:ln>
                        <a:solidFill>
                          <a:srgbClr val="FFFFFF"/>
                        </a:solidFill>
                        <a:effectLst/>
                        <a:latin typeface="Times New Roman" pitchFamily="18"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68686"/>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zh-CN" sz="2000" b="1" i="0" u="none" strike="noStrike" cap="none" normalizeH="0" baseline="0" smtClean="0">
                          <a:ln>
                            <a:noFill/>
                          </a:ln>
                          <a:solidFill>
                            <a:srgbClr val="FFFFFF"/>
                          </a:solidFill>
                          <a:effectLst/>
                          <a:latin typeface="黑体" pitchFamily="49" charset="-122"/>
                          <a:ea typeface="黑体" pitchFamily="49" charset="-122"/>
                        </a:rPr>
                        <a:t>证书扩展部分</a:t>
                      </a:r>
                      <a:endParaRPr kumimoji="0" lang="zh-CN" sz="2800" b="1" i="0" u="none" strike="noStrike" cap="none" normalizeH="0" baseline="0" smtClean="0">
                        <a:ln>
                          <a:noFill/>
                        </a:ln>
                        <a:solidFill>
                          <a:srgbClr val="FFFFFF"/>
                        </a:solidFill>
                        <a:effectLst/>
                        <a:latin typeface="Times New Roman" pitchFamily="18" charset="0"/>
                        <a:ea typeface="宋体" pitchFamily="2" charset="-122"/>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868686"/>
                    </a:solidFill>
                  </a:tcPr>
                </a:tc>
              </a:tr>
            </a:tbl>
          </a:graphicData>
        </a:graphic>
      </p:graphicFrame>
      <p:sp>
        <p:nvSpPr>
          <p:cNvPr id="34845" name="矩形 6"/>
          <p:cNvSpPr>
            <a:spLocks noChangeArrowheads="1"/>
          </p:cNvSpPr>
          <p:nvPr/>
        </p:nvSpPr>
        <p:spPr bwMode="auto">
          <a:xfrm>
            <a:off x="2971800" y="5181600"/>
            <a:ext cx="27781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zh-CN" b="1">
                <a:latin typeface="Trebuchet MS" pitchFamily="34" charset="0"/>
              </a:rPr>
              <a:t>表</a:t>
            </a:r>
            <a:r>
              <a:rPr lang="en-US" altLang="zh-CN" b="1">
                <a:latin typeface="Trebuchet MS" pitchFamily="34" charset="0"/>
              </a:rPr>
              <a:t>3.1 X.509</a:t>
            </a:r>
            <a:r>
              <a:rPr lang="zh-CN" altLang="zh-CN" b="1">
                <a:latin typeface="Trebuchet MS" pitchFamily="34" charset="0"/>
              </a:rPr>
              <a:t>数字证书的结构</a:t>
            </a:r>
            <a:endParaRPr lang="zh-CN" altLang="zh-CN">
              <a:latin typeface="Trebuchet MS" pitchFamily="34" charset="0"/>
            </a:endParaRPr>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3" name="Text Box 4"/>
          <p:cNvSpPr txBox="1">
            <a:spLocks noChangeArrowheads="1"/>
          </p:cNvSpPr>
          <p:nvPr/>
        </p:nvSpPr>
        <p:spPr bwMode="auto">
          <a:xfrm>
            <a:off x="1768475" y="320675"/>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000">
                <a:latin typeface="Trebuchet MS" pitchFamily="34" charset="0"/>
              </a:rPr>
              <a:t>数字证书</a:t>
            </a:r>
          </a:p>
        </p:txBody>
      </p:sp>
      <p:sp>
        <p:nvSpPr>
          <p:cNvPr id="35844" name="Text Box 4"/>
          <p:cNvSpPr txBox="1">
            <a:spLocks noChangeArrowheads="1"/>
          </p:cNvSpPr>
          <p:nvPr/>
        </p:nvSpPr>
        <p:spPr bwMode="auto">
          <a:xfrm>
            <a:off x="84138" y="1339850"/>
            <a:ext cx="89789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buClr>
                <a:schemeClr val="accent1"/>
              </a:buClr>
              <a:buFont typeface="Wingdings" pitchFamily="2" charset="2"/>
              <a:buChar char="u"/>
            </a:pPr>
            <a:r>
              <a:rPr lang="zh-CN" altLang="en-US" sz="2400">
                <a:latin typeface="Trebuchet MS" pitchFamily="34" charset="0"/>
              </a:rPr>
              <a:t>证书的撤销列表：</a:t>
            </a:r>
          </a:p>
          <a:p>
            <a:pPr>
              <a:buClr>
                <a:schemeClr val="accent1"/>
              </a:buClr>
              <a:buFont typeface="Wingdings" pitchFamily="2" charset="2"/>
              <a:buNone/>
            </a:pPr>
            <a:endParaRPr lang="en-US" altLang="zh-CN" sz="2400">
              <a:latin typeface="Trebuchet MS" pitchFamily="34" charset="0"/>
            </a:endParaRPr>
          </a:p>
          <a:p>
            <a:pPr>
              <a:buClr>
                <a:schemeClr val="accent1"/>
              </a:buClr>
              <a:buFont typeface="Wingdings" pitchFamily="2" charset="2"/>
              <a:buChar char="l"/>
            </a:pPr>
            <a:r>
              <a:rPr lang="en-US" altLang="zh-CN" sz="2400">
                <a:latin typeface="Times New Roman" pitchFamily="18" charset="0"/>
              </a:rPr>
              <a:t>X.509</a:t>
            </a:r>
            <a:r>
              <a:rPr lang="zh-CN" altLang="zh-CN" sz="2400">
                <a:latin typeface="Trebuchet MS" pitchFamily="34" charset="0"/>
              </a:rPr>
              <a:t>定义了证书的基本撤销方法：由</a:t>
            </a:r>
            <a:r>
              <a:rPr lang="en-US" altLang="zh-CN" sz="2400">
                <a:latin typeface="Times New Roman" pitchFamily="18" charset="0"/>
              </a:rPr>
              <a:t>CA</a:t>
            </a:r>
            <a:r>
              <a:rPr lang="zh-CN" altLang="zh-CN" sz="2400">
                <a:latin typeface="Trebuchet MS" pitchFamily="34" charset="0"/>
              </a:rPr>
              <a:t>周期性地发布一个</a:t>
            </a:r>
            <a:r>
              <a:rPr lang="en-US" altLang="zh-CN" sz="2400">
                <a:latin typeface="Times New Roman" pitchFamily="18" charset="0"/>
              </a:rPr>
              <a:t>CRL(Certificate Revocation List)</a:t>
            </a:r>
            <a:r>
              <a:rPr lang="zh-CN" altLang="zh-CN" sz="2400">
                <a:latin typeface="Trebuchet MS" pitchFamily="34" charset="0"/>
              </a:rPr>
              <a:t>，即证书撤销列表，里面列出了所有未到期却被撤销的证书，终端实体通过</a:t>
            </a:r>
            <a:r>
              <a:rPr lang="en-US" altLang="zh-CN" sz="2400">
                <a:latin typeface="Times New Roman" pitchFamily="18" charset="0"/>
              </a:rPr>
              <a:t>LDAP</a:t>
            </a:r>
            <a:r>
              <a:rPr lang="zh-CN" altLang="zh-CN" sz="2400">
                <a:latin typeface="Trebuchet MS" pitchFamily="34" charset="0"/>
              </a:rPr>
              <a:t>的方式下载查询</a:t>
            </a:r>
            <a:r>
              <a:rPr lang="en-US" altLang="zh-CN" sz="2400">
                <a:latin typeface="Times New Roman" pitchFamily="18" charset="0"/>
              </a:rPr>
              <a:t>CRL</a:t>
            </a:r>
            <a:r>
              <a:rPr lang="zh-CN" altLang="zh-CN" sz="2400">
                <a:latin typeface="Trebuchet MS" pitchFamily="34" charset="0"/>
              </a:rPr>
              <a:t>。</a:t>
            </a:r>
            <a:endParaRPr lang="en-US" altLang="zh-CN" sz="2400">
              <a:latin typeface="Trebuchet MS" pitchFamily="34" charset="0"/>
            </a:endParaRPr>
          </a:p>
          <a:p>
            <a:pPr>
              <a:buClr>
                <a:schemeClr val="accent1"/>
              </a:buClr>
              <a:buFont typeface="Wingdings" pitchFamily="2" charset="2"/>
              <a:buChar char="u"/>
            </a:pPr>
            <a:endParaRPr lang="en-US" altLang="zh-CN" sz="2400">
              <a:latin typeface="Trebuchet MS" pitchFamily="34" charset="0"/>
            </a:endParaRPr>
          </a:p>
          <a:p>
            <a:pPr>
              <a:buClr>
                <a:schemeClr val="accent1"/>
              </a:buClr>
              <a:buFont typeface="Wingdings" pitchFamily="2" charset="2"/>
              <a:buChar char="l"/>
            </a:pPr>
            <a:r>
              <a:rPr lang="en-US" altLang="zh-CN" sz="2400">
                <a:latin typeface="Times New Roman" pitchFamily="18" charset="0"/>
              </a:rPr>
              <a:t>CA</a:t>
            </a:r>
            <a:r>
              <a:rPr lang="zh-CN" altLang="zh-CN" sz="2400">
                <a:latin typeface="Trebuchet MS" pitchFamily="34" charset="0"/>
              </a:rPr>
              <a:t>将某个证书撤销后，应使得系统内的用户尽可能及时地获知最新的情况，这对于维护</a:t>
            </a:r>
            <a:r>
              <a:rPr lang="en-US" altLang="zh-CN" sz="2400">
                <a:latin typeface="Trebuchet MS" pitchFamily="34" charset="0"/>
              </a:rPr>
              <a:t>PKI</a:t>
            </a:r>
            <a:r>
              <a:rPr lang="zh-CN" altLang="zh-CN" sz="2400">
                <a:latin typeface="Trebuchet MS" pitchFamily="34" charset="0"/>
              </a:rPr>
              <a:t>系统的可信性至关重要</a:t>
            </a:r>
            <a:r>
              <a:rPr lang="zh-CN" altLang="en-US" sz="2400">
                <a:latin typeface="Trebuchet MS" pitchFamily="34" charset="0"/>
              </a:rPr>
              <a:t>。</a:t>
            </a:r>
            <a:endParaRPr lang="en-US" altLang="zh-CN" sz="2400">
              <a:latin typeface="Trebuchet MS" pitchFamily="34" charset="0"/>
            </a:endParaRPr>
          </a:p>
          <a:p>
            <a:pPr>
              <a:buClr>
                <a:schemeClr val="accent1"/>
              </a:buClr>
              <a:buFont typeface="Wingdings" pitchFamily="2" charset="2"/>
              <a:buChar char="u"/>
            </a:pPr>
            <a:endParaRPr lang="en-US" altLang="zh-CN" sz="2400">
              <a:latin typeface="Trebuchet MS" pitchFamily="34" charset="0"/>
            </a:endParaRPr>
          </a:p>
          <a:p>
            <a:pPr>
              <a:buClr>
                <a:schemeClr val="accent1"/>
              </a:buClr>
              <a:buFont typeface="Wingdings" pitchFamily="2" charset="2"/>
              <a:buChar char="l"/>
            </a:pPr>
            <a:r>
              <a:rPr lang="zh-CN" altLang="zh-CN" sz="2400">
                <a:latin typeface="Trebuchet MS" pitchFamily="34" charset="0"/>
              </a:rPr>
              <a:t>发布</a:t>
            </a:r>
            <a:r>
              <a:rPr lang="en-US" altLang="zh-CN" sz="2400">
                <a:latin typeface="Times New Roman" pitchFamily="18" charset="0"/>
              </a:rPr>
              <a:t>CRL</a:t>
            </a:r>
            <a:r>
              <a:rPr lang="zh-CN" altLang="zh-CN" sz="2400">
                <a:latin typeface="Trebuchet MS" pitchFamily="34" charset="0"/>
              </a:rPr>
              <a:t>的机制主要有以下几种：定期发布</a:t>
            </a:r>
            <a:r>
              <a:rPr lang="en-US" altLang="zh-CN" sz="2400">
                <a:latin typeface="Times New Roman" pitchFamily="18" charset="0"/>
              </a:rPr>
              <a:t>CRL</a:t>
            </a:r>
            <a:r>
              <a:rPr lang="zh-CN" altLang="zh-CN" sz="2400">
                <a:latin typeface="Trebuchet MS" pitchFamily="34" charset="0"/>
              </a:rPr>
              <a:t>的模式、分时发布</a:t>
            </a:r>
            <a:r>
              <a:rPr lang="en-US" altLang="zh-CN" sz="2400">
                <a:latin typeface="Times New Roman" pitchFamily="18" charset="0"/>
              </a:rPr>
              <a:t>CRL</a:t>
            </a:r>
            <a:r>
              <a:rPr lang="zh-CN" altLang="zh-CN" sz="2400">
                <a:latin typeface="Trebuchet MS" pitchFamily="34" charset="0"/>
              </a:rPr>
              <a:t>的模式、分时分段的</a:t>
            </a:r>
            <a:r>
              <a:rPr lang="en-US" altLang="zh-CN" sz="2400">
                <a:latin typeface="Times New Roman" pitchFamily="18" charset="0"/>
              </a:rPr>
              <a:t>CRL</a:t>
            </a:r>
            <a:r>
              <a:rPr lang="zh-CN" altLang="zh-CN" sz="2400">
                <a:latin typeface="Trebuchet MS" pitchFamily="34" charset="0"/>
              </a:rPr>
              <a:t>的模式、</a:t>
            </a:r>
            <a:r>
              <a:rPr lang="en-US" altLang="zh-CN" sz="2400">
                <a:latin typeface="Times New Roman" pitchFamily="18" charset="0"/>
              </a:rPr>
              <a:t>Delta-CRL</a:t>
            </a:r>
            <a:r>
              <a:rPr lang="zh-CN" altLang="zh-CN" sz="2400">
                <a:latin typeface="Trebuchet MS" pitchFamily="34" charset="0"/>
              </a:rPr>
              <a:t>的发布模式。</a:t>
            </a:r>
            <a:endParaRPr lang="en-US" altLang="zh-CN" sz="2400">
              <a:latin typeface="Trebuchet MS" pitchFamily="34" charset="0"/>
            </a:endParaRPr>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7" name="Text Box 4"/>
          <p:cNvSpPr txBox="1">
            <a:spLocks noChangeArrowheads="1"/>
          </p:cNvSpPr>
          <p:nvPr/>
        </p:nvSpPr>
        <p:spPr bwMode="auto">
          <a:xfrm>
            <a:off x="968375" y="180975"/>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en-US" altLang="zh-CN" sz="4000" dirty="0">
                <a:latin typeface="Times New Roman" pitchFamily="18" charset="0"/>
              </a:rPr>
              <a:t>PKI</a:t>
            </a:r>
            <a:r>
              <a:rPr lang="zh-CN" altLang="en-US" sz="4000" dirty="0">
                <a:latin typeface="Trebuchet MS" pitchFamily="34" charset="0"/>
              </a:rPr>
              <a:t>系统</a:t>
            </a:r>
          </a:p>
        </p:txBody>
      </p:sp>
      <p:sp>
        <p:nvSpPr>
          <p:cNvPr id="36868" name="Text Box 4"/>
          <p:cNvSpPr txBox="1">
            <a:spLocks noChangeArrowheads="1"/>
          </p:cNvSpPr>
          <p:nvPr/>
        </p:nvSpPr>
        <p:spPr bwMode="auto">
          <a:xfrm>
            <a:off x="84138" y="1339850"/>
            <a:ext cx="89789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buClr>
                <a:schemeClr val="accent1"/>
              </a:buClr>
              <a:buFont typeface="Wingdings" pitchFamily="2" charset="2"/>
              <a:buChar char="u"/>
            </a:pPr>
            <a:r>
              <a:rPr lang="zh-CN" altLang="en-US" sz="2400">
                <a:latin typeface="Trebuchet MS" pitchFamily="34" charset="0"/>
              </a:rPr>
              <a:t>系统的组成：</a:t>
            </a:r>
            <a:r>
              <a:rPr lang="en-US" altLang="zh-CN" sz="2400">
                <a:latin typeface="Times New Roman" pitchFamily="18" charset="0"/>
              </a:rPr>
              <a:t>PKI</a:t>
            </a:r>
            <a:r>
              <a:rPr lang="zh-CN" altLang="zh-CN" sz="2400">
                <a:latin typeface="Trebuchet MS" pitchFamily="34" charset="0"/>
              </a:rPr>
              <a:t>公钥基础设施是提供公钥加密和数字签名服务的系统或平台</a:t>
            </a:r>
            <a:r>
              <a:rPr lang="en-US" altLang="zh-CN" sz="2400">
                <a:latin typeface="Trebuchet MS" pitchFamily="34" charset="0"/>
              </a:rPr>
              <a:t>,</a:t>
            </a:r>
            <a:r>
              <a:rPr lang="zh-CN" altLang="zh-CN" sz="2400">
                <a:latin typeface="Trebuchet MS" pitchFamily="34" charset="0"/>
              </a:rPr>
              <a:t>目的是为了管理密钥和证书</a:t>
            </a:r>
            <a:r>
              <a:rPr lang="zh-CN" altLang="en-US" sz="2400">
                <a:latin typeface="Trebuchet MS" pitchFamily="34" charset="0"/>
              </a:rPr>
              <a:t>。</a:t>
            </a:r>
            <a:r>
              <a:rPr lang="zh-CN" altLang="zh-CN" sz="2400">
                <a:latin typeface="Trebuchet MS" pitchFamily="34" charset="0"/>
              </a:rPr>
              <a:t>一个典型、完整、有效的</a:t>
            </a:r>
            <a:r>
              <a:rPr lang="en-US" altLang="zh-CN" sz="2400">
                <a:latin typeface="Trebuchet MS" pitchFamily="34" charset="0"/>
              </a:rPr>
              <a:t>PKI</a:t>
            </a:r>
            <a:r>
              <a:rPr lang="zh-CN" altLang="zh-CN" sz="2400">
                <a:latin typeface="Trebuchet MS" pitchFamily="34" charset="0"/>
              </a:rPr>
              <a:t>应用系统至少包括以下部分</a:t>
            </a:r>
            <a:r>
              <a:rPr lang="zh-CN" altLang="en-US" sz="2400">
                <a:latin typeface="Trebuchet MS" pitchFamily="34" charset="0"/>
              </a:rPr>
              <a:t>，认证机构、根</a:t>
            </a:r>
            <a:r>
              <a:rPr lang="en-US" altLang="zh-CN" sz="2400">
                <a:latin typeface="Trebuchet MS" pitchFamily="34" charset="0"/>
              </a:rPr>
              <a:t>CA</a:t>
            </a:r>
            <a:r>
              <a:rPr lang="zh-CN" altLang="en-US" sz="2400">
                <a:latin typeface="Trebuchet MS" pitchFamily="34" charset="0"/>
              </a:rPr>
              <a:t>、注册机构、证书目录、管理协议、操作协议、个人安全环境。</a:t>
            </a:r>
            <a:endParaRPr lang="en-US" altLang="zh-CN" sz="2400">
              <a:latin typeface="Trebuchet MS" pitchFamily="34" charset="0"/>
            </a:endParaRPr>
          </a:p>
          <a:p>
            <a:pPr>
              <a:buClr>
                <a:schemeClr val="accent1"/>
              </a:buClr>
              <a:buFont typeface="Wingdings" pitchFamily="2" charset="2"/>
              <a:buChar char="u"/>
            </a:pPr>
            <a:endParaRPr lang="en-US" altLang="zh-CN" sz="2400">
              <a:latin typeface="Trebuchet MS" pitchFamily="34" charset="0"/>
            </a:endParaRPr>
          </a:p>
          <a:p>
            <a:pPr>
              <a:buClr>
                <a:schemeClr val="accent1"/>
              </a:buClr>
              <a:buFont typeface="Wingdings" pitchFamily="2" charset="2"/>
              <a:buChar char="u"/>
            </a:pPr>
            <a:r>
              <a:rPr lang="en-US" altLang="zh-CN" sz="2400">
                <a:latin typeface="Times New Roman" pitchFamily="18" charset="0"/>
              </a:rPr>
              <a:t>PKI</a:t>
            </a:r>
            <a:r>
              <a:rPr lang="zh-CN" altLang="en-US" sz="2400">
                <a:latin typeface="Trebuchet MS" pitchFamily="34" charset="0"/>
              </a:rPr>
              <a:t>相关标准：</a:t>
            </a:r>
            <a:r>
              <a:rPr lang="en-US" altLang="zh-CN" sz="2400">
                <a:latin typeface="Times New Roman" pitchFamily="18" charset="0"/>
              </a:rPr>
              <a:t>PKCS</a:t>
            </a:r>
            <a:r>
              <a:rPr lang="zh-CN" altLang="zh-CN" sz="2400">
                <a:latin typeface="Times New Roman" pitchFamily="18" charset="0"/>
              </a:rPr>
              <a:t>（</a:t>
            </a:r>
            <a:r>
              <a:rPr lang="en-US" altLang="zh-CN" sz="2400">
                <a:latin typeface="Times New Roman" pitchFamily="18" charset="0"/>
              </a:rPr>
              <a:t>Public Key Cryptography Standard</a:t>
            </a:r>
            <a:r>
              <a:rPr lang="zh-CN" altLang="zh-CN" sz="2400">
                <a:latin typeface="Times New Roman" pitchFamily="18" charset="0"/>
              </a:rPr>
              <a:t>）</a:t>
            </a:r>
            <a:r>
              <a:rPr lang="zh-CN" altLang="zh-CN" sz="2400">
                <a:latin typeface="Trebuchet MS" pitchFamily="34" charset="0"/>
              </a:rPr>
              <a:t>系列标准</a:t>
            </a:r>
            <a:r>
              <a:rPr lang="zh-CN" altLang="en-US" sz="2400">
                <a:latin typeface="Trebuchet MS" pitchFamily="34" charset="0"/>
              </a:rPr>
              <a:t>、</a:t>
            </a:r>
            <a:r>
              <a:rPr lang="en-US" altLang="zh-CN" sz="2400">
                <a:latin typeface="Times New Roman" pitchFamily="18" charset="0"/>
              </a:rPr>
              <a:t>PXIX(Public Key infrastructure for X.509)</a:t>
            </a:r>
            <a:r>
              <a:rPr lang="zh-CN" altLang="zh-CN" sz="2400">
                <a:latin typeface="Trebuchet MS" pitchFamily="34" charset="0"/>
              </a:rPr>
              <a:t>系列标准</a:t>
            </a:r>
            <a:r>
              <a:rPr lang="zh-CN" altLang="en-US" sz="2400">
                <a:latin typeface="Trebuchet MS" pitchFamily="34" charset="0"/>
              </a:rPr>
              <a:t>、许多依赖于</a:t>
            </a:r>
            <a:r>
              <a:rPr lang="en-US" altLang="zh-CN" sz="2400">
                <a:latin typeface="Times New Roman" pitchFamily="18" charset="0"/>
              </a:rPr>
              <a:t>PKI</a:t>
            </a:r>
            <a:r>
              <a:rPr lang="zh-CN" altLang="en-US" sz="2400">
                <a:latin typeface="Trebuchet MS" pitchFamily="34" charset="0"/>
              </a:rPr>
              <a:t>的安全标准，即</a:t>
            </a:r>
            <a:r>
              <a:rPr lang="en-US" altLang="zh-CN" sz="2400">
                <a:latin typeface="Times New Roman" pitchFamily="18" charset="0"/>
              </a:rPr>
              <a:t>PKI</a:t>
            </a:r>
            <a:r>
              <a:rPr lang="zh-CN" altLang="en-US" sz="2400">
                <a:latin typeface="Trebuchet MS" pitchFamily="34" charset="0"/>
              </a:rPr>
              <a:t>的应用标准，如安全的套接层协议</a:t>
            </a:r>
            <a:r>
              <a:rPr lang="en-US" altLang="zh-CN" sz="2400">
                <a:latin typeface="Times New Roman" pitchFamily="18" charset="0"/>
              </a:rPr>
              <a:t>SSL</a:t>
            </a:r>
            <a:r>
              <a:rPr lang="zh-CN" altLang="en-US" sz="2400">
                <a:latin typeface="Trebuchet MS" pitchFamily="34" charset="0"/>
              </a:rPr>
              <a:t>、传输层安全协议</a:t>
            </a:r>
            <a:r>
              <a:rPr lang="en-US" altLang="zh-CN" sz="2400">
                <a:latin typeface="Times New Roman" pitchFamily="18" charset="0"/>
              </a:rPr>
              <a:t>TLS</a:t>
            </a:r>
            <a:r>
              <a:rPr lang="zh-CN" altLang="en-US" sz="2400">
                <a:latin typeface="Trebuchet MS" pitchFamily="34" charset="0"/>
              </a:rPr>
              <a:t>、安全的多用途互联网邮件扩展协议</a:t>
            </a:r>
            <a:r>
              <a:rPr lang="en-US" altLang="zh-CN" sz="2400">
                <a:latin typeface="Times New Roman" pitchFamily="18" charset="0"/>
              </a:rPr>
              <a:t>S/MIME</a:t>
            </a:r>
            <a:r>
              <a:rPr lang="zh-CN" altLang="en-US" sz="2400">
                <a:latin typeface="Trebuchet MS" pitchFamily="34" charset="0"/>
              </a:rPr>
              <a:t>和</a:t>
            </a:r>
            <a:r>
              <a:rPr lang="en-US" altLang="zh-CN" sz="2400">
                <a:latin typeface="Times New Roman" pitchFamily="18" charset="0"/>
              </a:rPr>
              <a:t>IP</a:t>
            </a:r>
            <a:r>
              <a:rPr lang="zh-CN" altLang="en-US" sz="2400">
                <a:latin typeface="Trebuchet MS" pitchFamily="34" charset="0"/>
              </a:rPr>
              <a:t>安全协议</a:t>
            </a:r>
            <a:r>
              <a:rPr lang="en-US" altLang="zh-CN" sz="2400">
                <a:latin typeface="Times New Roman" pitchFamily="18" charset="0"/>
              </a:rPr>
              <a:t>IPSEC</a:t>
            </a:r>
            <a:r>
              <a:rPr lang="zh-CN" altLang="en-US" sz="2400">
                <a:latin typeface="Trebuchet MS" pitchFamily="34" charset="0"/>
              </a:rPr>
              <a:t>等。</a:t>
            </a:r>
            <a:endParaRPr lang="en-US" altLang="zh-CN" sz="2400">
              <a:latin typeface="Trebuchet MS" pitchFamily="34" charset="0"/>
            </a:endParaRPr>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1" name="Text Box 4"/>
          <p:cNvSpPr txBox="1">
            <a:spLocks noChangeArrowheads="1"/>
          </p:cNvSpPr>
          <p:nvPr/>
        </p:nvSpPr>
        <p:spPr bwMode="auto">
          <a:xfrm>
            <a:off x="828675" y="257175"/>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000" dirty="0">
                <a:latin typeface="Trebuchet MS" pitchFamily="34" charset="0"/>
              </a:rPr>
              <a:t>基于</a:t>
            </a:r>
            <a:r>
              <a:rPr lang="en-US" altLang="zh-CN" sz="4000" dirty="0">
                <a:latin typeface="Times New Roman" pitchFamily="18" charset="0"/>
              </a:rPr>
              <a:t>PKI</a:t>
            </a:r>
            <a:r>
              <a:rPr lang="zh-CN" altLang="en-US" sz="4000" dirty="0">
                <a:latin typeface="Trebuchet MS" pitchFamily="34" charset="0"/>
              </a:rPr>
              <a:t>的服务</a:t>
            </a:r>
          </a:p>
        </p:txBody>
      </p:sp>
      <p:sp>
        <p:nvSpPr>
          <p:cNvPr id="37892" name="Text Box 4"/>
          <p:cNvSpPr txBox="1">
            <a:spLocks noChangeArrowheads="1"/>
          </p:cNvSpPr>
          <p:nvPr/>
        </p:nvSpPr>
        <p:spPr bwMode="auto">
          <a:xfrm>
            <a:off x="84138" y="1339850"/>
            <a:ext cx="89789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buClr>
                <a:schemeClr val="accent1"/>
              </a:buClr>
              <a:buFont typeface="Wingdings" pitchFamily="2" charset="2"/>
              <a:buChar char="u"/>
            </a:pPr>
            <a:r>
              <a:rPr lang="zh-CN" altLang="en-US" sz="3200">
                <a:latin typeface="Trebuchet MS" pitchFamily="34" charset="0"/>
              </a:rPr>
              <a:t>核心服务：</a:t>
            </a:r>
            <a:endParaRPr lang="en-US" altLang="zh-CN" sz="3200">
              <a:latin typeface="Trebuchet MS" pitchFamily="34" charset="0"/>
            </a:endParaRPr>
          </a:p>
          <a:p>
            <a:pPr>
              <a:buClr>
                <a:schemeClr val="accent1"/>
              </a:buClr>
              <a:buFont typeface="Wingdings" pitchFamily="2" charset="2"/>
              <a:buChar char="l"/>
            </a:pPr>
            <a:r>
              <a:rPr lang="zh-CN" altLang="en-US" sz="2400">
                <a:latin typeface="Trebuchet MS" pitchFamily="34" charset="0"/>
              </a:rPr>
              <a:t>认证服务：</a:t>
            </a:r>
            <a:r>
              <a:rPr lang="zh-CN" altLang="zh-CN" sz="2400">
                <a:latin typeface="Trebuchet MS" pitchFamily="34" charset="0"/>
              </a:rPr>
              <a:t>认证即为身份识别与鉴别</a:t>
            </a:r>
            <a:r>
              <a:rPr lang="zh-CN" altLang="en-US" sz="2400">
                <a:latin typeface="Trebuchet MS" pitchFamily="34" charset="0"/>
              </a:rPr>
              <a:t>。</a:t>
            </a:r>
            <a:endParaRPr lang="en-US" altLang="zh-CN" sz="2400">
              <a:latin typeface="Trebuchet MS" pitchFamily="34" charset="0"/>
            </a:endParaRPr>
          </a:p>
          <a:p>
            <a:pPr>
              <a:buClr>
                <a:schemeClr val="accent1"/>
              </a:buClr>
              <a:buFont typeface="Wingdings" pitchFamily="2" charset="2"/>
              <a:buChar char="l"/>
            </a:pPr>
            <a:r>
              <a:rPr lang="zh-CN" altLang="en-US" sz="2400">
                <a:latin typeface="Trebuchet MS" pitchFamily="34" charset="0"/>
              </a:rPr>
              <a:t>完整性服务：</a:t>
            </a:r>
            <a:r>
              <a:rPr lang="zh-CN" altLang="zh-CN" sz="2400">
                <a:latin typeface="Trebuchet MS" pitchFamily="34" charset="0"/>
              </a:rPr>
              <a:t> 完整性就是确认数据没有被修改</a:t>
            </a:r>
            <a:r>
              <a:rPr lang="zh-CN" altLang="en-US" sz="2400">
                <a:latin typeface="Trebuchet MS" pitchFamily="34" charset="0"/>
              </a:rPr>
              <a:t>。</a:t>
            </a:r>
            <a:endParaRPr lang="en-US" altLang="zh-CN" sz="2400">
              <a:latin typeface="Trebuchet MS" pitchFamily="34" charset="0"/>
            </a:endParaRPr>
          </a:p>
          <a:p>
            <a:pPr>
              <a:buClr>
                <a:schemeClr val="accent1"/>
              </a:buClr>
              <a:buFont typeface="Wingdings" pitchFamily="2" charset="2"/>
              <a:buChar char="l"/>
            </a:pPr>
            <a:r>
              <a:rPr lang="zh-CN" altLang="en-US" sz="2400">
                <a:latin typeface="Trebuchet MS" pitchFamily="34" charset="0"/>
              </a:rPr>
              <a:t>保密性服务：</a:t>
            </a:r>
            <a:r>
              <a:rPr lang="zh-CN" altLang="zh-CN" sz="2400">
                <a:latin typeface="Trebuchet MS" pitchFamily="34" charset="0"/>
              </a:rPr>
              <a:t> 又称机密性服务，就是确保数据的秘密。</a:t>
            </a:r>
            <a:endParaRPr lang="en-US" altLang="zh-CN" sz="2400">
              <a:latin typeface="Trebuchet MS" pitchFamily="34" charset="0"/>
            </a:endParaRPr>
          </a:p>
          <a:p>
            <a:pPr>
              <a:buClr>
                <a:schemeClr val="accent1"/>
              </a:buClr>
              <a:buFont typeface="Wingdings" pitchFamily="2" charset="2"/>
              <a:buChar char="u"/>
            </a:pPr>
            <a:endParaRPr lang="en-US" altLang="zh-CN" sz="2400">
              <a:latin typeface="Trebuchet MS" pitchFamily="34" charset="0"/>
            </a:endParaRPr>
          </a:p>
          <a:p>
            <a:pPr>
              <a:buClr>
                <a:schemeClr val="accent1"/>
              </a:buClr>
              <a:buFont typeface="Wingdings" pitchFamily="2" charset="2"/>
              <a:buChar char="u"/>
            </a:pPr>
            <a:r>
              <a:rPr lang="zh-CN" altLang="en-US" sz="3200">
                <a:latin typeface="Trebuchet MS" pitchFamily="34" charset="0"/>
              </a:rPr>
              <a:t>支撑服务：</a:t>
            </a:r>
            <a:endParaRPr lang="en-US" altLang="zh-CN" sz="3200">
              <a:latin typeface="Trebuchet MS" pitchFamily="34" charset="0"/>
            </a:endParaRPr>
          </a:p>
          <a:p>
            <a:pPr>
              <a:buClr>
                <a:schemeClr val="accent1"/>
              </a:buClr>
              <a:buFont typeface="Wingdings" pitchFamily="2" charset="2"/>
              <a:buChar char="l"/>
            </a:pPr>
            <a:r>
              <a:rPr lang="zh-CN" altLang="en-US" sz="2400">
                <a:latin typeface="Trebuchet MS" pitchFamily="34" charset="0"/>
              </a:rPr>
              <a:t>不可否认性服务：</a:t>
            </a:r>
            <a:r>
              <a:rPr lang="zh-CN" altLang="zh-CN" sz="2400">
                <a:latin typeface="Trebuchet MS" pitchFamily="34" charset="0"/>
              </a:rPr>
              <a:t>指从技术上用于保证实体对它们的行为的诚实性。</a:t>
            </a:r>
            <a:endParaRPr lang="en-US" altLang="zh-CN" sz="2400">
              <a:latin typeface="Trebuchet MS" pitchFamily="34" charset="0"/>
            </a:endParaRPr>
          </a:p>
          <a:p>
            <a:pPr>
              <a:buClr>
                <a:schemeClr val="accent1"/>
              </a:buClr>
              <a:buFont typeface="Wingdings" pitchFamily="2" charset="2"/>
              <a:buChar char="l"/>
            </a:pPr>
            <a:r>
              <a:rPr lang="zh-CN" altLang="en-US" sz="2400">
                <a:latin typeface="Trebuchet MS" pitchFamily="34" charset="0"/>
              </a:rPr>
              <a:t>安全时间戳服务：</a:t>
            </a:r>
            <a:r>
              <a:rPr lang="zh-CN" altLang="zh-CN" sz="2400">
                <a:latin typeface="Trebuchet MS" pitchFamily="34" charset="0"/>
              </a:rPr>
              <a:t>用来证明一组数据在某个特定时间是否存在</a:t>
            </a:r>
            <a:r>
              <a:rPr lang="zh-CN" altLang="en-US" sz="2400">
                <a:latin typeface="Trebuchet MS" pitchFamily="34" charset="0"/>
              </a:rPr>
              <a:t>。</a:t>
            </a:r>
            <a:endParaRPr lang="en-US" altLang="zh-CN" sz="2400">
              <a:latin typeface="Trebuchet MS" pitchFamily="34" charset="0"/>
            </a:endParaRPr>
          </a:p>
          <a:p>
            <a:pPr>
              <a:buClr>
                <a:schemeClr val="accent1"/>
              </a:buClr>
              <a:buFont typeface="Wingdings" pitchFamily="2" charset="2"/>
              <a:buChar char="l"/>
            </a:pPr>
            <a:r>
              <a:rPr lang="zh-CN" altLang="en-US" sz="2400">
                <a:latin typeface="Trebuchet MS" pitchFamily="34" charset="0"/>
              </a:rPr>
              <a:t>公证服务：</a:t>
            </a:r>
            <a:r>
              <a:rPr lang="en-US" altLang="zh-CN" sz="2400">
                <a:latin typeface="Times New Roman" pitchFamily="18" charset="0"/>
              </a:rPr>
              <a:t>PKI</a:t>
            </a:r>
            <a:r>
              <a:rPr lang="zh-CN" altLang="zh-CN" sz="2400">
                <a:latin typeface="Trebuchet MS" pitchFamily="34" charset="0"/>
              </a:rPr>
              <a:t>中运行的公证服务是“数据认证”含义</a:t>
            </a:r>
            <a:r>
              <a:rPr lang="zh-CN" altLang="en-US" sz="2400">
                <a:latin typeface="Trebuchet MS" pitchFamily="34" charset="0"/>
              </a:rPr>
              <a:t>。</a:t>
            </a:r>
            <a:endParaRPr lang="en-US" altLang="zh-CN" sz="2400">
              <a:latin typeface="Trebuchet MS" pitchFamily="34" charset="0"/>
            </a:endParaRPr>
          </a:p>
          <a:p>
            <a:pPr>
              <a:buClr>
                <a:schemeClr val="accent1"/>
              </a:buClr>
              <a:buFont typeface="Wingdings" pitchFamily="2" charset="2"/>
              <a:buChar char="u"/>
            </a:pPr>
            <a:endParaRPr lang="en-US" altLang="zh-CN" sz="2400">
              <a:latin typeface="Trebuchet MS" pitchFamily="34" charset="0"/>
            </a:endParaRPr>
          </a:p>
          <a:p>
            <a:pPr>
              <a:buClr>
                <a:schemeClr val="accent1"/>
              </a:buClr>
              <a:buFont typeface="Wingdings" pitchFamily="2" charset="2"/>
              <a:buChar char="u"/>
            </a:pPr>
            <a:endParaRPr lang="en-US" altLang="zh-CN" sz="2400">
              <a:latin typeface="Trebuchet MS" pitchFamily="34" charset="0"/>
            </a:endParaRPr>
          </a:p>
          <a:p>
            <a:pPr>
              <a:buClr>
                <a:schemeClr val="accent1"/>
              </a:buClr>
              <a:buFont typeface="Wingdings" pitchFamily="2" charset="2"/>
              <a:buChar char="u"/>
            </a:pPr>
            <a:endParaRPr lang="en-US" altLang="zh-CN" sz="2400">
              <a:latin typeface="Trebuchet MS" pitchFamily="34" charset="0"/>
            </a:endParaRPr>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5" name="Text Box 4"/>
          <p:cNvSpPr txBox="1">
            <a:spLocks noChangeArrowheads="1"/>
          </p:cNvSpPr>
          <p:nvPr/>
        </p:nvSpPr>
        <p:spPr bwMode="auto">
          <a:xfrm>
            <a:off x="866775" y="206375"/>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400" dirty="0">
                <a:latin typeface="Trebuchet MS" pitchFamily="34" charset="0"/>
              </a:rPr>
              <a:t>常用信任模型</a:t>
            </a:r>
          </a:p>
        </p:txBody>
      </p:sp>
      <p:sp>
        <p:nvSpPr>
          <p:cNvPr id="38916" name="Text Box 4"/>
          <p:cNvSpPr txBox="1">
            <a:spLocks noChangeArrowheads="1"/>
          </p:cNvSpPr>
          <p:nvPr/>
        </p:nvSpPr>
        <p:spPr bwMode="auto">
          <a:xfrm>
            <a:off x="165100" y="1409700"/>
            <a:ext cx="89789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buClr>
                <a:schemeClr val="accent1"/>
              </a:buClr>
              <a:buFont typeface="Wingdings" pitchFamily="2" charset="2"/>
              <a:buChar char="u"/>
            </a:pPr>
            <a:r>
              <a:rPr lang="zh-CN" altLang="zh-CN" sz="2400" dirty="0">
                <a:latin typeface="Trebuchet MS" pitchFamily="34" charset="0"/>
              </a:rPr>
              <a:t>信任模型提供了建立和管理信任的框架，是</a:t>
            </a:r>
            <a:r>
              <a:rPr lang="en-US" altLang="zh-CN" sz="2400" dirty="0">
                <a:latin typeface="Times New Roman" pitchFamily="18" charset="0"/>
              </a:rPr>
              <a:t>PKI</a:t>
            </a:r>
            <a:r>
              <a:rPr lang="zh-CN" altLang="zh-CN" sz="2400" dirty="0">
                <a:latin typeface="Trebuchet MS" pitchFamily="34" charset="0"/>
              </a:rPr>
              <a:t>系统整个网络结构的基础。基于</a:t>
            </a:r>
            <a:r>
              <a:rPr lang="en-US" altLang="zh-CN" sz="2400" dirty="0">
                <a:latin typeface="Times New Roman" pitchFamily="18" charset="0"/>
              </a:rPr>
              <a:t>X.509</a:t>
            </a:r>
            <a:r>
              <a:rPr lang="zh-CN" altLang="zh-CN" sz="2400" dirty="0">
                <a:latin typeface="Trebuchet MS" pitchFamily="34" charset="0"/>
              </a:rPr>
              <a:t>证书的信任模型主要有以下几种。</a:t>
            </a:r>
            <a:endParaRPr lang="en-US" altLang="zh-CN" sz="2400" dirty="0">
              <a:latin typeface="Trebuchet MS" pitchFamily="34" charset="0"/>
            </a:endParaRPr>
          </a:p>
          <a:p>
            <a:pPr>
              <a:buClr>
                <a:schemeClr val="accent1"/>
              </a:buClr>
            </a:pPr>
            <a:endParaRPr lang="en-US" altLang="zh-CN" sz="2400" dirty="0">
              <a:latin typeface="Trebuchet MS" pitchFamily="34" charset="0"/>
            </a:endParaRPr>
          </a:p>
          <a:p>
            <a:pPr>
              <a:buClr>
                <a:schemeClr val="accent1"/>
              </a:buClr>
              <a:buFont typeface="Wingdings" pitchFamily="2" charset="2"/>
              <a:buChar char="l"/>
            </a:pPr>
            <a:r>
              <a:rPr lang="zh-CN" altLang="en-US" sz="2400" dirty="0">
                <a:latin typeface="Trebuchet MS" pitchFamily="34" charset="0"/>
              </a:rPr>
              <a:t>通用层次结构</a:t>
            </a:r>
            <a:endParaRPr lang="en-US" altLang="zh-CN" sz="2400" dirty="0">
              <a:latin typeface="Trebuchet MS" pitchFamily="34" charset="0"/>
            </a:endParaRPr>
          </a:p>
          <a:p>
            <a:pPr>
              <a:buClr>
                <a:schemeClr val="accent1"/>
              </a:buClr>
              <a:buFont typeface="Wingdings" pitchFamily="2" charset="2"/>
              <a:buChar char="l"/>
            </a:pPr>
            <a:r>
              <a:rPr lang="zh-CN" altLang="en-US" sz="2400" dirty="0">
                <a:latin typeface="Trebuchet MS" pitchFamily="34" charset="0"/>
              </a:rPr>
              <a:t>下属层次信任模型</a:t>
            </a:r>
            <a:endParaRPr lang="en-US" altLang="zh-CN" sz="2400" dirty="0">
              <a:latin typeface="Trebuchet MS" pitchFamily="34" charset="0"/>
            </a:endParaRPr>
          </a:p>
          <a:p>
            <a:pPr>
              <a:buClr>
                <a:schemeClr val="accent1"/>
              </a:buClr>
              <a:buFont typeface="Wingdings" pitchFamily="2" charset="2"/>
              <a:buChar char="l"/>
            </a:pPr>
            <a:r>
              <a:rPr lang="zh-CN" altLang="en-US" sz="2400" dirty="0">
                <a:latin typeface="Trebuchet MS" pitchFamily="34" charset="0"/>
              </a:rPr>
              <a:t>网状模型</a:t>
            </a:r>
            <a:endParaRPr lang="en-US" altLang="zh-CN" sz="2400" dirty="0">
              <a:latin typeface="Trebuchet MS" pitchFamily="34" charset="0"/>
            </a:endParaRPr>
          </a:p>
          <a:p>
            <a:pPr>
              <a:buClr>
                <a:schemeClr val="accent1"/>
              </a:buClr>
              <a:buFont typeface="Wingdings" pitchFamily="2" charset="2"/>
              <a:buChar char="l"/>
            </a:pPr>
            <a:r>
              <a:rPr lang="zh-CN" altLang="en-US" sz="2400" dirty="0">
                <a:latin typeface="Trebuchet MS" pitchFamily="34" charset="0"/>
              </a:rPr>
              <a:t>混合信任模型</a:t>
            </a:r>
            <a:endParaRPr lang="en-US" altLang="zh-CN" sz="2400" dirty="0">
              <a:latin typeface="Trebuchet MS" pitchFamily="34" charset="0"/>
            </a:endParaRPr>
          </a:p>
          <a:p>
            <a:pPr>
              <a:buClr>
                <a:schemeClr val="accent1"/>
              </a:buClr>
              <a:buFont typeface="Wingdings" pitchFamily="2" charset="2"/>
              <a:buChar char="l"/>
            </a:pPr>
            <a:r>
              <a:rPr lang="zh-CN" altLang="en-US" sz="2400" dirty="0">
                <a:latin typeface="Trebuchet MS" pitchFamily="34" charset="0"/>
              </a:rPr>
              <a:t>桥</a:t>
            </a:r>
            <a:r>
              <a:rPr lang="en-US" altLang="zh-CN" sz="2400" dirty="0">
                <a:latin typeface="Times New Roman" pitchFamily="18" charset="0"/>
              </a:rPr>
              <a:t>CA</a:t>
            </a:r>
            <a:r>
              <a:rPr lang="zh-CN" altLang="en-US" sz="2400" dirty="0">
                <a:latin typeface="Trebuchet MS" pitchFamily="34" charset="0"/>
              </a:rPr>
              <a:t>模型</a:t>
            </a:r>
            <a:endParaRPr lang="en-US" altLang="zh-CN" sz="2400" dirty="0">
              <a:latin typeface="Trebuchet MS" pitchFamily="34" charset="0"/>
            </a:endParaRPr>
          </a:p>
          <a:p>
            <a:pPr>
              <a:buClr>
                <a:schemeClr val="accent1"/>
              </a:buClr>
              <a:buFont typeface="Wingdings" pitchFamily="2" charset="2"/>
              <a:buChar char="l"/>
            </a:pPr>
            <a:r>
              <a:rPr lang="zh-CN" altLang="en-US" sz="2400" dirty="0">
                <a:latin typeface="Trebuchet MS" pitchFamily="34" charset="0"/>
              </a:rPr>
              <a:t>信任链模型</a:t>
            </a:r>
            <a:endParaRPr lang="en-US" altLang="zh-CN" sz="2400" dirty="0">
              <a:latin typeface="Trebuchet MS" pitchFamily="34" charset="0"/>
            </a:endParaRPr>
          </a:p>
          <a:p>
            <a:pPr>
              <a:buClr>
                <a:schemeClr val="accent1"/>
              </a:buClr>
              <a:buFont typeface="Wingdings" pitchFamily="2" charset="2"/>
              <a:buChar char="u"/>
            </a:pPr>
            <a:endParaRPr lang="en-US" altLang="zh-CN" sz="2400" dirty="0">
              <a:latin typeface="Trebuchet MS" pitchFamily="34" charset="0"/>
            </a:endParaRPr>
          </a:p>
          <a:p>
            <a:pPr>
              <a:buClr>
                <a:schemeClr val="accent1"/>
              </a:buClr>
              <a:buFont typeface="Wingdings" pitchFamily="2" charset="2"/>
              <a:buChar char="u"/>
            </a:pPr>
            <a:r>
              <a:rPr lang="zh-CN" altLang="zh-CN" sz="2400" dirty="0">
                <a:latin typeface="Trebuchet MS" pitchFamily="34" charset="0"/>
              </a:rPr>
              <a:t>以上的信任模型中涉及一个重要概念：交叉认证。</a:t>
            </a:r>
            <a:endParaRPr lang="en-US" altLang="zh-CN" sz="2400" dirty="0">
              <a:latin typeface="Trebuchet MS" pitchFamily="34" charset="0"/>
            </a:endParaRPr>
          </a:p>
          <a:p>
            <a:pPr>
              <a:buClr>
                <a:schemeClr val="accent1"/>
              </a:buClr>
              <a:buFont typeface="Wingdings" pitchFamily="2" charset="2"/>
              <a:buChar char="u"/>
            </a:pPr>
            <a:endParaRPr lang="en-US" altLang="zh-CN" sz="2400" dirty="0">
              <a:latin typeface="Trebuchet MS" pitchFamily="34" charset="0"/>
            </a:endParaRPr>
          </a:p>
          <a:p>
            <a:pPr>
              <a:buClr>
                <a:schemeClr val="accent1"/>
              </a:buClr>
              <a:buFont typeface="Wingdings" pitchFamily="2" charset="2"/>
              <a:buChar char="u"/>
            </a:pPr>
            <a:endParaRPr lang="en-US" altLang="zh-CN" sz="2400" dirty="0">
              <a:latin typeface="Trebuchet MS" pitchFamily="34" charset="0"/>
            </a:endParaRPr>
          </a:p>
          <a:p>
            <a:pPr>
              <a:buClr>
                <a:schemeClr val="accent1"/>
              </a:buClr>
              <a:buFont typeface="Wingdings" pitchFamily="2" charset="2"/>
              <a:buChar char="u"/>
            </a:pPr>
            <a:endParaRPr lang="en-US" altLang="zh-CN" sz="2400" dirty="0">
              <a:latin typeface="Trebuchet MS" pitchFamily="34" charset="0"/>
            </a:endParaRPr>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9" name="Text Box 4"/>
          <p:cNvSpPr txBox="1">
            <a:spLocks noChangeArrowheads="1"/>
          </p:cNvSpPr>
          <p:nvPr/>
        </p:nvSpPr>
        <p:spPr bwMode="auto">
          <a:xfrm>
            <a:off x="1006475" y="244475"/>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en-US" altLang="zh-CN" sz="4400" dirty="0">
                <a:latin typeface="Times New Roman" pitchFamily="18" charset="0"/>
              </a:rPr>
              <a:t>PKI</a:t>
            </a:r>
            <a:r>
              <a:rPr lang="zh-CN" altLang="en-US" sz="4400" dirty="0">
                <a:latin typeface="Trebuchet MS" pitchFamily="34" charset="0"/>
              </a:rPr>
              <a:t>功能及任务</a:t>
            </a:r>
          </a:p>
        </p:txBody>
      </p:sp>
      <p:sp>
        <p:nvSpPr>
          <p:cNvPr id="39940" name="Text Box 4"/>
          <p:cNvSpPr txBox="1">
            <a:spLocks noChangeArrowheads="1"/>
          </p:cNvSpPr>
          <p:nvPr/>
        </p:nvSpPr>
        <p:spPr bwMode="auto">
          <a:xfrm>
            <a:off x="350838" y="1536700"/>
            <a:ext cx="8247062"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800100" indent="-4572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buClr>
                <a:schemeClr val="accent1"/>
              </a:buClr>
              <a:buFont typeface="Wingdings" pitchFamily="2" charset="2"/>
              <a:buChar char="u"/>
            </a:pPr>
            <a:r>
              <a:rPr lang="en-US" altLang="zh-CN" sz="3200">
                <a:latin typeface="Times New Roman" pitchFamily="18" charset="0"/>
              </a:rPr>
              <a:t>PKI</a:t>
            </a:r>
            <a:r>
              <a:rPr lang="zh-CN" altLang="en-US" sz="3200">
                <a:latin typeface="Trebuchet MS" pitchFamily="34" charset="0"/>
              </a:rPr>
              <a:t>的功能：</a:t>
            </a:r>
            <a:endParaRPr lang="en-US" altLang="zh-CN" sz="3200">
              <a:latin typeface="Trebuchet MS" pitchFamily="34" charset="0"/>
            </a:endParaRPr>
          </a:p>
          <a:p>
            <a:pPr>
              <a:buClr>
                <a:schemeClr val="accent1"/>
              </a:buClr>
              <a:buFont typeface="Wingdings" pitchFamily="2" charset="2"/>
              <a:buChar char="l"/>
            </a:pPr>
            <a:r>
              <a:rPr lang="zh-CN" altLang="en-US" sz="2400">
                <a:latin typeface="Trebuchet MS" pitchFamily="34" charset="0"/>
              </a:rPr>
              <a:t>身份认证</a:t>
            </a:r>
            <a:endParaRPr lang="en-US" altLang="zh-CN" sz="2400">
              <a:latin typeface="Trebuchet MS" pitchFamily="34" charset="0"/>
            </a:endParaRPr>
          </a:p>
          <a:p>
            <a:pPr>
              <a:buClr>
                <a:schemeClr val="accent1"/>
              </a:buClr>
              <a:buFont typeface="Wingdings" pitchFamily="2" charset="2"/>
              <a:buChar char="l"/>
            </a:pPr>
            <a:r>
              <a:rPr lang="zh-CN" altLang="en-US" sz="2400">
                <a:latin typeface="Trebuchet MS" pitchFamily="34" charset="0"/>
              </a:rPr>
              <a:t>机密性</a:t>
            </a:r>
            <a:endParaRPr lang="en-US" altLang="zh-CN" sz="2400">
              <a:latin typeface="Trebuchet MS" pitchFamily="34" charset="0"/>
            </a:endParaRPr>
          </a:p>
          <a:p>
            <a:pPr>
              <a:buClr>
                <a:schemeClr val="accent1"/>
              </a:buClr>
              <a:buFont typeface="Wingdings" pitchFamily="2" charset="2"/>
              <a:buChar char="l"/>
            </a:pPr>
            <a:r>
              <a:rPr lang="zh-CN" altLang="en-US" sz="2400">
                <a:latin typeface="Trebuchet MS" pitchFamily="34" charset="0"/>
              </a:rPr>
              <a:t>完整性和不可否认</a:t>
            </a:r>
            <a:endParaRPr lang="en-US" altLang="zh-CN" sz="2400">
              <a:latin typeface="Trebuchet MS" pitchFamily="34" charset="0"/>
            </a:endParaRPr>
          </a:p>
          <a:p>
            <a:pPr>
              <a:buClr>
                <a:schemeClr val="accent1"/>
              </a:buClr>
              <a:buFont typeface="Wingdings" pitchFamily="2" charset="2"/>
              <a:buChar char="u"/>
            </a:pPr>
            <a:endParaRPr lang="en-US" altLang="zh-CN" sz="2400">
              <a:latin typeface="Trebuchet MS" pitchFamily="34" charset="0"/>
            </a:endParaRPr>
          </a:p>
          <a:p>
            <a:pPr>
              <a:buClr>
                <a:schemeClr val="accent1"/>
              </a:buClr>
              <a:buFont typeface="Wingdings" pitchFamily="2" charset="2"/>
              <a:buChar char="u"/>
            </a:pPr>
            <a:r>
              <a:rPr lang="en-US" altLang="zh-CN" sz="3200">
                <a:latin typeface="Times New Roman" pitchFamily="18" charset="0"/>
              </a:rPr>
              <a:t>PKI</a:t>
            </a:r>
            <a:r>
              <a:rPr lang="zh-CN" altLang="en-US" sz="3200">
                <a:latin typeface="Trebuchet MS" pitchFamily="34" charset="0"/>
              </a:rPr>
              <a:t>的基本任务：</a:t>
            </a:r>
            <a:endParaRPr lang="en-US" altLang="zh-CN" sz="3200">
              <a:latin typeface="Trebuchet MS" pitchFamily="34" charset="0"/>
            </a:endParaRPr>
          </a:p>
          <a:p>
            <a:pPr>
              <a:buClr>
                <a:schemeClr val="accent1"/>
              </a:buClr>
              <a:buFont typeface="Wingdings" pitchFamily="2" charset="2"/>
              <a:buChar char="l"/>
            </a:pPr>
            <a:r>
              <a:rPr lang="zh-CN" altLang="en-US" sz="2400">
                <a:latin typeface="Trebuchet MS" pitchFamily="34" charset="0"/>
              </a:rPr>
              <a:t>签发证书</a:t>
            </a:r>
            <a:endParaRPr lang="en-US" altLang="zh-CN" sz="2400">
              <a:latin typeface="Trebuchet MS" pitchFamily="34" charset="0"/>
            </a:endParaRPr>
          </a:p>
          <a:p>
            <a:pPr>
              <a:buClr>
                <a:schemeClr val="accent1"/>
              </a:buClr>
              <a:buFont typeface="Wingdings" pitchFamily="2" charset="2"/>
              <a:buChar char="l"/>
            </a:pPr>
            <a:r>
              <a:rPr lang="zh-CN" altLang="en-US" sz="2400">
                <a:latin typeface="Trebuchet MS" pitchFamily="34" charset="0"/>
              </a:rPr>
              <a:t>注销证书</a:t>
            </a:r>
            <a:endParaRPr lang="en-US" altLang="zh-CN" sz="2400">
              <a:latin typeface="Trebuchet MS" pitchFamily="34" charset="0"/>
            </a:endParaRPr>
          </a:p>
          <a:p>
            <a:pPr>
              <a:buClr>
                <a:schemeClr val="accent1"/>
              </a:buClr>
              <a:buFont typeface="Wingdings" pitchFamily="2" charset="2"/>
              <a:buChar char="l"/>
            </a:pPr>
            <a:r>
              <a:rPr lang="zh-CN" altLang="en-US" sz="2400">
                <a:latin typeface="Trebuchet MS" pitchFamily="34" charset="0"/>
              </a:rPr>
              <a:t>证书的取得、解读和验证</a:t>
            </a:r>
            <a:endParaRPr lang="en-US" altLang="zh-CN" sz="2400">
              <a:latin typeface="Trebuchet MS" pitchFamily="34" charset="0"/>
            </a:endParaRPr>
          </a:p>
          <a:p>
            <a:pPr>
              <a:buClr>
                <a:schemeClr val="accent1"/>
              </a:buClr>
              <a:buFont typeface="Wingdings" pitchFamily="2" charset="2"/>
              <a:buChar char="u"/>
            </a:pPr>
            <a:endParaRPr lang="en-US" altLang="zh-CN" sz="2400">
              <a:latin typeface="Trebuchet MS" pitchFamily="34" charset="0"/>
            </a:endParaRPr>
          </a:p>
          <a:p>
            <a:pPr>
              <a:buClr>
                <a:schemeClr val="accent1"/>
              </a:buClr>
              <a:buFont typeface="Wingdings" pitchFamily="2" charset="2"/>
              <a:buChar char="u"/>
            </a:pPr>
            <a:endParaRPr lang="en-US" altLang="zh-CN" sz="2400">
              <a:latin typeface="Trebuchet MS" pitchFamily="34" charset="0"/>
            </a:endParaRPr>
          </a:p>
          <a:p>
            <a:pPr>
              <a:buClr>
                <a:schemeClr val="accent1"/>
              </a:buClr>
              <a:buFont typeface="Wingdings" pitchFamily="2" charset="2"/>
              <a:buChar char="u"/>
            </a:pPr>
            <a:endParaRPr lang="en-US" altLang="zh-CN" sz="2400">
              <a:latin typeface="Trebuchet MS" pitchFamily="34" charset="0"/>
            </a:endParaRPr>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3" name="Text Box 5"/>
          <p:cNvSpPr txBox="1">
            <a:spLocks noChangeArrowheads="1"/>
          </p:cNvSpPr>
          <p:nvPr/>
        </p:nvSpPr>
        <p:spPr bwMode="auto">
          <a:xfrm>
            <a:off x="188913" y="150115"/>
            <a:ext cx="1374775" cy="70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lnSpc>
                <a:spcPct val="90000"/>
              </a:lnSpc>
              <a:spcBef>
                <a:spcPct val="50000"/>
              </a:spcBef>
            </a:pPr>
            <a:r>
              <a:rPr lang="en-GB" altLang="zh-CN" sz="4400" b="1" dirty="0">
                <a:latin typeface="Trebuchet MS" pitchFamily="34" charset="0"/>
                <a:ea typeface="宋体" pitchFamily="2" charset="-122"/>
              </a:rPr>
              <a:t>7</a:t>
            </a:r>
          </a:p>
        </p:txBody>
      </p:sp>
      <p:sp>
        <p:nvSpPr>
          <p:cNvPr id="40964" name="Text Box 4"/>
          <p:cNvSpPr txBox="1">
            <a:spLocks noChangeArrowheads="1"/>
          </p:cNvSpPr>
          <p:nvPr/>
        </p:nvSpPr>
        <p:spPr bwMode="auto">
          <a:xfrm>
            <a:off x="1082675" y="223981"/>
            <a:ext cx="8340725" cy="5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zh-CN" sz="4000" b="1" dirty="0">
                <a:latin typeface="Trebuchet MS" pitchFamily="34" charset="0"/>
                <a:ea typeface="宋体" pitchFamily="2" charset="-122"/>
              </a:rPr>
              <a:t>安全认证及密钥管理发展新方向</a:t>
            </a:r>
            <a:endParaRPr lang="zh-CN" sz="4000" b="1" dirty="0">
              <a:latin typeface="Trebuchet MS" pitchFamily="34" charset="0"/>
              <a:ea typeface="宋体" pitchFamily="2" charset="-122"/>
            </a:endParaRPr>
          </a:p>
        </p:txBody>
      </p:sp>
      <p:sp>
        <p:nvSpPr>
          <p:cNvPr id="40965" name="Rectangle 4"/>
          <p:cNvSpPr txBox="1">
            <a:spLocks noChangeArrowheads="1"/>
          </p:cNvSpPr>
          <p:nvPr/>
        </p:nvSpPr>
        <p:spPr bwMode="auto">
          <a:xfrm>
            <a:off x="876300" y="1437481"/>
            <a:ext cx="7824788" cy="271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4000"/>
              </a:lnSpc>
              <a:spcAft>
                <a:spcPts val="1800"/>
              </a:spcAft>
              <a:buClr>
                <a:schemeClr val="accent1"/>
              </a:buClr>
              <a:buFont typeface="Wingdings" pitchFamily="2" charset="2"/>
              <a:buChar char="Ø"/>
            </a:pPr>
            <a:r>
              <a:rPr lang="zh-CN" altLang="en-US" sz="3200"/>
              <a:t>安全认证新方向</a:t>
            </a:r>
            <a:endParaRPr lang="en-US" altLang="zh-CN" sz="3200"/>
          </a:p>
          <a:p>
            <a:pPr>
              <a:lnSpc>
                <a:spcPts val="4000"/>
              </a:lnSpc>
              <a:spcAft>
                <a:spcPts val="1800"/>
              </a:spcAft>
              <a:buClr>
                <a:schemeClr val="accent1"/>
              </a:buClr>
              <a:buFont typeface="Wingdings" pitchFamily="2" charset="2"/>
              <a:buChar char="Ø"/>
            </a:pPr>
            <a:r>
              <a:rPr lang="zh-CN" altLang="en-US" sz="3200"/>
              <a:t>密钥管理新方向</a:t>
            </a:r>
            <a:endParaRPr lang="en-US" altLang="zh-CN" sz="3200"/>
          </a:p>
          <a:p>
            <a:pPr>
              <a:lnSpc>
                <a:spcPts val="4000"/>
              </a:lnSpc>
              <a:spcAft>
                <a:spcPts val="1800"/>
              </a:spcAft>
              <a:buClr>
                <a:schemeClr val="accent1"/>
              </a:buClr>
            </a:pPr>
            <a:endParaRPr lang="en-US" altLang="zh-CN" sz="3200"/>
          </a:p>
        </p:txBody>
      </p:sp>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ext Box 4"/>
          <p:cNvSpPr txBox="1">
            <a:spLocks noChangeArrowheads="1"/>
          </p:cNvSpPr>
          <p:nvPr/>
        </p:nvSpPr>
        <p:spPr bwMode="auto">
          <a:xfrm>
            <a:off x="22225" y="1020763"/>
            <a:ext cx="8978900" cy="216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buClr>
                <a:schemeClr val="accent1"/>
              </a:buClr>
              <a:buFont typeface="Wingdings" pitchFamily="2" charset="2"/>
              <a:buNone/>
            </a:pPr>
            <a:r>
              <a:rPr lang="zh-CN" altLang="en-US" sz="2800">
                <a:latin typeface="Trebuchet MS" pitchFamily="34" charset="0"/>
              </a:rPr>
              <a:t>目前</a:t>
            </a:r>
            <a:r>
              <a:rPr lang="zh-CN" altLang="en-US" sz="2800" b="1">
                <a:latin typeface="Trebuchet MS" pitchFamily="34" charset="0"/>
              </a:rPr>
              <a:t>安全领域认证技术</a:t>
            </a:r>
            <a:r>
              <a:rPr lang="zh-CN" altLang="en-US" sz="2800">
                <a:latin typeface="Trebuchet MS" pitchFamily="34" charset="0"/>
              </a:rPr>
              <a:t>主要划分为：</a:t>
            </a:r>
          </a:p>
          <a:p>
            <a:pPr>
              <a:buClr>
                <a:schemeClr val="accent1"/>
              </a:buClr>
              <a:buFont typeface="Wingdings" pitchFamily="2" charset="2"/>
              <a:buNone/>
            </a:pPr>
            <a:r>
              <a:rPr lang="zh-CN" altLang="en-US" sz="2400">
                <a:latin typeface="Trebuchet MS" pitchFamily="34" charset="0"/>
              </a:rPr>
              <a:t>        生物信息识别技术</a:t>
            </a:r>
          </a:p>
          <a:p>
            <a:pPr>
              <a:buClr>
                <a:schemeClr val="accent1"/>
              </a:buClr>
              <a:buFont typeface="Wingdings" pitchFamily="2" charset="2"/>
              <a:buNone/>
            </a:pPr>
            <a:r>
              <a:rPr lang="zh-CN" altLang="en-US" sz="2400">
                <a:latin typeface="Trebuchet MS" pitchFamily="34" charset="0"/>
              </a:rPr>
              <a:t>        </a:t>
            </a:r>
            <a:r>
              <a:rPr lang="zh-CN" altLang="en-US" sz="2800">
                <a:latin typeface="Trebuchet MS" pitchFamily="34" charset="0"/>
              </a:rPr>
              <a:t>数字证书认证技术</a:t>
            </a:r>
          </a:p>
          <a:p>
            <a:pPr>
              <a:buClr>
                <a:schemeClr val="accent1"/>
              </a:buClr>
              <a:buFont typeface="Wingdings" pitchFamily="2" charset="2"/>
              <a:buNone/>
            </a:pPr>
            <a:r>
              <a:rPr lang="zh-CN" altLang="en-US" sz="2800">
                <a:latin typeface="Trebuchet MS" pitchFamily="34" charset="0"/>
              </a:rPr>
              <a:t>       公民网络电子身份标</a:t>
            </a:r>
            <a:r>
              <a:rPr lang="zh-CN" altLang="en-US" sz="2800">
                <a:latin typeface="Trebuchet MS" pitchFamily="34" charset="0"/>
                <a:sym typeface="Arial" pitchFamily="34" charset="0"/>
              </a:rPr>
              <a:t>识别技术</a:t>
            </a:r>
            <a:r>
              <a:rPr lang="zh-CN" altLang="en-US" sz="2800">
                <a:latin typeface="Trebuchet MS" pitchFamily="34" charset="0"/>
              </a:rPr>
              <a:t>(EID,ElectronicIDentity)</a:t>
            </a:r>
          </a:p>
        </p:txBody>
      </p:sp>
      <p:sp>
        <p:nvSpPr>
          <p:cNvPr id="41987" name="Text Box 4"/>
          <p:cNvSpPr txBox="1">
            <a:spLocks noChangeArrowheads="1"/>
          </p:cNvSpPr>
          <p:nvPr/>
        </p:nvSpPr>
        <p:spPr bwMode="auto">
          <a:xfrm>
            <a:off x="104775" y="3398838"/>
            <a:ext cx="8978900"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buClr>
                <a:schemeClr val="accent1"/>
              </a:buClr>
              <a:buFont typeface="Wingdings" pitchFamily="2" charset="2"/>
              <a:buNone/>
            </a:pPr>
            <a:r>
              <a:rPr lang="zh-CN" altLang="en-US" sz="2800" b="1"/>
              <a:t>密钥管理的新方向</a:t>
            </a:r>
          </a:p>
          <a:p>
            <a:pPr>
              <a:buClr>
                <a:schemeClr val="accent1"/>
              </a:buClr>
              <a:buFont typeface="Wingdings" pitchFamily="2" charset="2"/>
              <a:buNone/>
            </a:pPr>
            <a:r>
              <a:rPr lang="zh-CN" altLang="en-US" sz="2800" b="1"/>
              <a:t>    </a:t>
            </a:r>
            <a:r>
              <a:rPr lang="zh-CN" altLang="en-US" sz="2800"/>
              <a:t>传统密钥管理系统在安全性方面并未得到显著提高,新有结合硬件加密的密钥管理技术则通过专有的硬件设备加密、存储和传递密钥。</a:t>
            </a:r>
          </a:p>
          <a:p>
            <a:pPr>
              <a:buClr>
                <a:schemeClr val="accent1"/>
              </a:buClr>
              <a:buFont typeface="Wingdings" pitchFamily="2" charset="2"/>
              <a:buNone/>
            </a:pPr>
            <a:r>
              <a:rPr lang="zh-CN" altLang="en-US" sz="2800"/>
              <a:t>    随着大数据概念的提出，结合云安全的密钥管理技术也比较活跃。</a:t>
            </a:r>
          </a:p>
        </p:txBody>
      </p:sp>
      <p:sp>
        <p:nvSpPr>
          <p:cNvPr id="41988" name="Text Box 4"/>
          <p:cNvSpPr txBox="1">
            <a:spLocks noChangeArrowheads="1"/>
          </p:cNvSpPr>
          <p:nvPr/>
        </p:nvSpPr>
        <p:spPr bwMode="auto">
          <a:xfrm>
            <a:off x="784225" y="276225"/>
            <a:ext cx="82169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zh-CN" sz="4400" b="1" dirty="0">
                <a:latin typeface="Trebuchet MS" pitchFamily="34" charset="0"/>
                <a:ea typeface="宋体" pitchFamily="2" charset="-122"/>
              </a:rPr>
              <a:t>安全认证及密钥管理发展新方向</a:t>
            </a:r>
            <a:endParaRPr lang="zh-CN" sz="4400" b="1" dirty="0">
              <a:latin typeface="Trebuchet MS" pitchFamily="34" charset="0"/>
              <a:ea typeface="宋体" pitchFamily="2" charset="-122"/>
            </a:endParaRPr>
          </a:p>
        </p:txBody>
      </p:sp>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1" name="Text Box 5"/>
          <p:cNvSpPr txBox="1">
            <a:spLocks noChangeArrowheads="1"/>
          </p:cNvSpPr>
          <p:nvPr/>
        </p:nvSpPr>
        <p:spPr bwMode="auto">
          <a:xfrm>
            <a:off x="277813" y="19307"/>
            <a:ext cx="1374775" cy="75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lnSpc>
                <a:spcPct val="90000"/>
              </a:lnSpc>
              <a:spcBef>
                <a:spcPct val="50000"/>
              </a:spcBef>
            </a:pPr>
            <a:r>
              <a:rPr lang="en-US" altLang="en-GB" sz="4800" b="1" dirty="0">
                <a:latin typeface="Trebuchet MS" pitchFamily="34" charset="0"/>
                <a:ea typeface="宋体" pitchFamily="2" charset="-122"/>
              </a:rPr>
              <a:t>8</a:t>
            </a:r>
          </a:p>
        </p:txBody>
      </p:sp>
      <p:sp>
        <p:nvSpPr>
          <p:cNvPr id="43012" name="Text Box 4"/>
          <p:cNvSpPr txBox="1">
            <a:spLocks noChangeArrowheads="1"/>
          </p:cNvSpPr>
          <p:nvPr/>
        </p:nvSpPr>
        <p:spPr bwMode="auto">
          <a:xfrm>
            <a:off x="1109663" y="172244"/>
            <a:ext cx="4219575"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zh-CN" sz="4400" b="1" dirty="0">
                <a:latin typeface="Trebuchet MS" pitchFamily="34" charset="0"/>
                <a:ea typeface="宋体" pitchFamily="2" charset="-122"/>
              </a:rPr>
              <a:t>小结</a:t>
            </a:r>
            <a:endParaRPr lang="zh-CN" sz="4400" b="1" dirty="0">
              <a:latin typeface="Trebuchet MS" pitchFamily="34" charset="0"/>
              <a:ea typeface="宋体" pitchFamily="2" charset="-122"/>
            </a:endParaRPr>
          </a:p>
        </p:txBody>
      </p:sp>
      <p:sp>
        <p:nvSpPr>
          <p:cNvPr id="43013" name="Text Box 4"/>
          <p:cNvSpPr txBox="1">
            <a:spLocks noChangeArrowheads="1"/>
          </p:cNvSpPr>
          <p:nvPr/>
        </p:nvSpPr>
        <p:spPr bwMode="auto">
          <a:xfrm>
            <a:off x="0" y="1543050"/>
            <a:ext cx="8978900"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buClr>
                <a:schemeClr val="accent1"/>
              </a:buClr>
              <a:buFont typeface="Wingdings" pitchFamily="2" charset="2"/>
              <a:buNone/>
            </a:pPr>
            <a:r>
              <a:rPr lang="en-US" altLang="zh-CN" sz="3200" dirty="0">
                <a:latin typeface="Trebuchet MS" pitchFamily="34" charset="0"/>
              </a:rPr>
              <a:t>    本章首先介绍了消息鉴别和身份识别机制,然后介绍了密钥管理技术,PKI机制及策略及其在国内外的规划与建设情况,最后对安全认证技术和密钥管理技术新的研究方向进行了总结。本章重点是各种认证技术以及密钥管理算法,了解PKI的管理以及各项技术的新发展方向。</a:t>
            </a: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Text Box 4"/>
          <p:cNvSpPr txBox="1">
            <a:spLocks noChangeArrowheads="1"/>
          </p:cNvSpPr>
          <p:nvPr/>
        </p:nvSpPr>
        <p:spPr bwMode="auto">
          <a:xfrm>
            <a:off x="1438274" y="327025"/>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zh-CN" sz="4000" dirty="0">
                <a:latin typeface="Trebuchet MS" pitchFamily="34" charset="0"/>
              </a:rPr>
              <a:t>基于</a:t>
            </a:r>
            <a:r>
              <a:rPr lang="zh-CN" altLang="en-US" sz="4000" dirty="0">
                <a:latin typeface="Trebuchet MS" pitchFamily="34" charset="0"/>
              </a:rPr>
              <a:t>口令的身份识别技术</a:t>
            </a:r>
          </a:p>
        </p:txBody>
      </p:sp>
      <p:sp>
        <p:nvSpPr>
          <p:cNvPr id="6148" name="Text Box 4"/>
          <p:cNvSpPr txBox="1">
            <a:spLocks noChangeArrowheads="1"/>
          </p:cNvSpPr>
          <p:nvPr/>
        </p:nvSpPr>
        <p:spPr bwMode="auto">
          <a:xfrm>
            <a:off x="0" y="1284288"/>
            <a:ext cx="8934450" cy="831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buClr>
                <a:schemeClr val="accent1"/>
              </a:buClr>
              <a:buFont typeface="Wingdings" pitchFamily="2" charset="2"/>
              <a:buChar char="u"/>
            </a:pPr>
            <a:r>
              <a:rPr lang="zh-CN" altLang="zh-CN" sz="2400" dirty="0">
                <a:latin typeface="Trebuchet MS" pitchFamily="34" charset="0"/>
              </a:rPr>
              <a:t> </a:t>
            </a:r>
            <a:r>
              <a:rPr lang="zh-CN" altLang="en-US" sz="2400" dirty="0">
                <a:latin typeface="Trebuchet MS" pitchFamily="34" charset="0"/>
              </a:rPr>
              <a:t> </a:t>
            </a:r>
            <a:r>
              <a:rPr lang="zh-CN" altLang="zh-CN" sz="2400" dirty="0" smtClean="0">
                <a:latin typeface="Trebuchet MS" pitchFamily="34" charset="0"/>
              </a:rPr>
              <a:t>识别</a:t>
            </a:r>
            <a:r>
              <a:rPr lang="zh-CN" altLang="zh-CN" sz="2400" dirty="0">
                <a:latin typeface="Trebuchet MS" pitchFamily="34" charset="0"/>
              </a:rPr>
              <a:t>用户身份最常用、最简单的方法是口令核对法。</a:t>
            </a:r>
            <a:endParaRPr lang="en-US" altLang="zh-CN" sz="2400" dirty="0">
              <a:latin typeface="Trebuchet MS" pitchFamily="34" charset="0"/>
            </a:endParaRPr>
          </a:p>
          <a:p>
            <a:pPr>
              <a:buClr>
                <a:schemeClr val="accent1"/>
              </a:buClr>
              <a:buFont typeface="Wingdings" pitchFamily="2" charset="2"/>
              <a:buChar char="u"/>
            </a:pPr>
            <a:r>
              <a:rPr lang="zh-CN" altLang="en-US" sz="2400" dirty="0">
                <a:latin typeface="Trebuchet MS" pitchFamily="34" charset="0"/>
              </a:rPr>
              <a:t>  </a:t>
            </a:r>
            <a:r>
              <a:rPr lang="zh-CN" altLang="zh-CN" sz="2400" dirty="0">
                <a:latin typeface="Trebuchet MS" pitchFamily="34" charset="0"/>
              </a:rPr>
              <a:t>在</a:t>
            </a:r>
            <a:r>
              <a:rPr lang="en-US" altLang="zh-CN" sz="2400" dirty="0">
                <a:latin typeface="Times New Roman" pitchFamily="18" charset="0"/>
              </a:rPr>
              <a:t>UNIX</a:t>
            </a:r>
            <a:r>
              <a:rPr lang="zh-CN" altLang="zh-CN" sz="2400" dirty="0">
                <a:latin typeface="Trebuchet MS" pitchFamily="34" charset="0"/>
              </a:rPr>
              <a:t>中</a:t>
            </a:r>
            <a:r>
              <a:rPr lang="zh-CN" altLang="en-US" sz="2400" dirty="0">
                <a:latin typeface="Trebuchet MS" pitchFamily="34" charset="0"/>
              </a:rPr>
              <a:t>,</a:t>
            </a:r>
            <a:r>
              <a:rPr lang="zh-CN" altLang="zh-CN" sz="2400" dirty="0">
                <a:latin typeface="Trebuchet MS" pitchFamily="34" charset="0"/>
              </a:rPr>
              <a:t>口令的存储采用了图</a:t>
            </a:r>
            <a:r>
              <a:rPr lang="en-US" altLang="zh-CN" sz="2400" dirty="0">
                <a:latin typeface="Times New Roman" pitchFamily="18" charset="0"/>
              </a:rPr>
              <a:t>3-6</a:t>
            </a:r>
            <a:r>
              <a:rPr lang="zh-CN" altLang="zh-CN" sz="2400" dirty="0">
                <a:latin typeface="Times New Roman" pitchFamily="18" charset="0"/>
              </a:rPr>
              <a:t>（</a:t>
            </a:r>
            <a:r>
              <a:rPr lang="en-US" altLang="zh-CN" sz="2400" dirty="0">
                <a:latin typeface="Times New Roman" pitchFamily="18" charset="0"/>
              </a:rPr>
              <a:t>a</a:t>
            </a:r>
            <a:r>
              <a:rPr lang="zh-CN" altLang="zh-CN" sz="2400" dirty="0">
                <a:latin typeface="Times New Roman" pitchFamily="18" charset="0"/>
              </a:rPr>
              <a:t>）</a:t>
            </a:r>
            <a:r>
              <a:rPr lang="zh-CN" altLang="zh-CN" sz="2400" dirty="0">
                <a:latin typeface="Trebuchet MS" pitchFamily="34" charset="0"/>
              </a:rPr>
              <a:t>所示的复杂机制。</a:t>
            </a:r>
            <a:endParaRPr lang="en-US" altLang="zh-CN" sz="2400" dirty="0">
              <a:latin typeface="Trebuchet MS" pitchFamily="34" charset="0"/>
            </a:endParaRPr>
          </a:p>
        </p:txBody>
      </p:sp>
      <p:pic>
        <p:nvPicPr>
          <p:cNvPr id="6149" name="Picture 2" descr="C:\Documents and Settings\Administrator\桌面\未命名.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88" y="2089150"/>
            <a:ext cx="6437312" cy="366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 Box 14"/>
          <p:cNvSpPr txBox="1">
            <a:spLocks noChangeArrowheads="1"/>
          </p:cNvSpPr>
          <p:nvPr/>
        </p:nvSpPr>
        <p:spPr bwMode="auto">
          <a:xfrm>
            <a:off x="3011488" y="5832475"/>
            <a:ext cx="36433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just"/>
            <a:r>
              <a:rPr lang="zh-CN" altLang="zh-CN" sz="1800" b="1">
                <a:latin typeface="Trebuchet MS" pitchFamily="34" charset="0"/>
              </a:rPr>
              <a:t>图</a:t>
            </a:r>
            <a:r>
              <a:rPr lang="en-US" altLang="zh-CN" sz="1800" b="1">
                <a:latin typeface="Trebuchet MS" pitchFamily="34" charset="0"/>
              </a:rPr>
              <a:t>3-6</a:t>
            </a:r>
            <a:r>
              <a:rPr lang="zh-CN" altLang="zh-CN" sz="1800" b="1">
                <a:latin typeface="Trebuchet MS" pitchFamily="34" charset="0"/>
              </a:rPr>
              <a:t>操作系统的身份识别机制</a:t>
            </a:r>
            <a:endParaRPr lang="zh-CN" sz="4000">
              <a:latin typeface="Trebuchet MS" pitchFamily="34" charset="0"/>
            </a:endParaRPr>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2" name="Text Box 4"/>
          <p:cNvSpPr txBox="1">
            <a:spLocks noChangeArrowheads="1"/>
          </p:cNvSpPr>
          <p:nvPr/>
        </p:nvSpPr>
        <p:spPr bwMode="auto">
          <a:xfrm>
            <a:off x="1054101" y="235443"/>
            <a:ext cx="6819900" cy="5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400" b="1" dirty="0" smtClean="0">
                <a:latin typeface="Trebuchet MS" pitchFamily="34" charset="0"/>
                <a:ea typeface="宋体" pitchFamily="2" charset="-122"/>
              </a:rPr>
              <a:t>实际应用： 虹膜识别系统</a:t>
            </a:r>
            <a:endParaRPr lang="zh-CN" sz="4400" b="1" dirty="0">
              <a:latin typeface="Trebuchet MS" pitchFamily="34" charset="0"/>
              <a:ea typeface="宋体" pitchFamily="2" charset="-122"/>
            </a:endParaRPr>
          </a:p>
        </p:txBody>
      </p:sp>
      <p:sp>
        <p:nvSpPr>
          <p:cNvPr id="43013" name="Text Box 4"/>
          <p:cNvSpPr txBox="1">
            <a:spLocks noChangeArrowheads="1"/>
          </p:cNvSpPr>
          <p:nvPr/>
        </p:nvSpPr>
        <p:spPr bwMode="auto">
          <a:xfrm>
            <a:off x="536576" y="1809750"/>
            <a:ext cx="8266112" cy="4032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marL="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buClr>
                <a:schemeClr val="accent1"/>
              </a:buClr>
              <a:buFont typeface="Wingdings" pitchFamily="2" charset="2"/>
              <a:buNone/>
            </a:pPr>
            <a:r>
              <a:rPr lang="en-US" altLang="zh-CN" sz="3200" dirty="0">
                <a:latin typeface="Trebuchet MS" pitchFamily="34" charset="0"/>
              </a:rPr>
              <a:t>    </a:t>
            </a:r>
            <a:r>
              <a:rPr lang="zh-CN" altLang="en-US" sz="2800" dirty="0" smtClean="0">
                <a:latin typeface="Trebuchet MS" pitchFamily="34" charset="0"/>
              </a:rPr>
              <a:t>作为生物特征识别用户鉴别系统的一个例子，考查一下银行系统开发的用于借记卡用户鉴别的虹膜生物识别系统。这类商业应用在世界范围内被大量使用。因为虹膜生物特征识别准确度非常高，并且不需要用户和生物特征采集设备物理接触，这种系统在商业中广受关注。</a:t>
            </a:r>
            <a:endParaRPr lang="en-US" altLang="zh-CN" sz="2800" dirty="0" smtClean="0">
              <a:latin typeface="Trebuchet MS" pitchFamily="34" charset="0"/>
            </a:endParaRPr>
          </a:p>
          <a:p>
            <a:pPr>
              <a:buClr>
                <a:schemeClr val="accent1"/>
              </a:buClr>
              <a:buFont typeface="Wingdings" pitchFamily="2" charset="2"/>
              <a:buNone/>
            </a:pPr>
            <a:r>
              <a:rPr lang="en-US" altLang="zh-CN" sz="2800" dirty="0">
                <a:latin typeface="Trebuchet MS" pitchFamily="34" charset="0"/>
              </a:rPr>
              <a:t> </a:t>
            </a:r>
            <a:r>
              <a:rPr lang="en-US" altLang="zh-CN" sz="2800" dirty="0" smtClean="0">
                <a:latin typeface="Trebuchet MS" pitchFamily="34" charset="0"/>
              </a:rPr>
              <a:t> </a:t>
            </a:r>
          </a:p>
          <a:p>
            <a:pPr>
              <a:buClr>
                <a:schemeClr val="accent1"/>
              </a:buClr>
              <a:buFont typeface="Wingdings" pitchFamily="2" charset="2"/>
              <a:buNone/>
            </a:pPr>
            <a:r>
              <a:rPr lang="en-US" altLang="zh-CN" sz="2800" dirty="0">
                <a:latin typeface="Trebuchet MS" pitchFamily="34" charset="0"/>
              </a:rPr>
              <a:t> </a:t>
            </a:r>
            <a:r>
              <a:rPr lang="en-US" altLang="zh-CN" sz="2800" dirty="0" smtClean="0">
                <a:latin typeface="Trebuchet MS" pitchFamily="34" charset="0"/>
              </a:rPr>
              <a:t>   </a:t>
            </a:r>
          </a:p>
          <a:p>
            <a:pPr>
              <a:buClr>
                <a:schemeClr val="accent1"/>
              </a:buClr>
              <a:buFont typeface="Wingdings" pitchFamily="2" charset="2"/>
              <a:buNone/>
            </a:pPr>
            <a:endParaRPr lang="en-US" altLang="zh-CN" sz="2800" dirty="0">
              <a:latin typeface="Trebuchet MS" pitchFamily="34" charset="0"/>
            </a:endParaRPr>
          </a:p>
        </p:txBody>
      </p:sp>
    </p:spTree>
    <p:extLst>
      <p:ext uri="{BB962C8B-B14F-4D97-AF65-F5344CB8AC3E}">
        <p14:creationId xmlns:p14="http://schemas.microsoft.com/office/powerpoint/2010/main" val="108163008"/>
      </p:ext>
    </p:extLst>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灯片编号占位符 1"/>
          <p:cNvSpPr>
            <a:spLocks noGrp="1" noChangeArrowheads="1"/>
          </p:cNvSpPr>
          <p:nvPr>
            <p:ph type="sldNum" sz="quarter" idx="4294967295"/>
          </p:nvPr>
        </p:nvSpPr>
        <p:spPr bwMode="auto">
          <a:xfrm>
            <a:off x="355600" y="6526213"/>
            <a:ext cx="3192463" cy="207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1BDB5DE0-B17E-4D2C-A3BE-86FC7FD1EA23}" type="slidenum">
              <a:rPr lang="en-US" altLang="zh-CN" sz="700">
                <a:latin typeface="Trebuchet MS" pitchFamily="34" charset="0"/>
                <a:ea typeface="宋体" pitchFamily="2" charset="-122"/>
              </a:rPr>
              <a:pPr eaLnBrk="1" hangingPunct="1"/>
              <a:t>41</a:t>
            </a:fld>
            <a:r>
              <a:rPr lang="en-GB" altLang="zh-CN" sz="700">
                <a:latin typeface="Trebuchet MS" pitchFamily="34" charset="0"/>
                <a:ea typeface="宋体" pitchFamily="2" charset="-122"/>
              </a:rPr>
              <a:t> | Presentation Title | Month 2011</a:t>
            </a:r>
            <a:endParaRPr lang="zh-CN" altLang="zh-CN" sz="700">
              <a:latin typeface="Trebuchet MS" pitchFamily="34" charset="0"/>
              <a:ea typeface="宋体" pitchFamily="2" charset="-122"/>
            </a:endParaRPr>
          </a:p>
        </p:txBody>
      </p:sp>
      <p:sp>
        <p:nvSpPr>
          <p:cNvPr id="16386" name="Text Box 2"/>
          <p:cNvSpPr txBox="1">
            <a:spLocks noChangeArrowheads="1"/>
          </p:cNvSpPr>
          <p:nvPr/>
        </p:nvSpPr>
        <p:spPr bwMode="auto">
          <a:xfrm>
            <a:off x="0" y="2720975"/>
            <a:ext cx="91440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lnSpc>
                <a:spcPct val="90000"/>
              </a:lnSpc>
              <a:spcBef>
                <a:spcPct val="50000"/>
              </a:spcBef>
            </a:pPr>
            <a:r>
              <a:rPr lang="en-GB" altLang="zh-CN" sz="4400" b="1">
                <a:solidFill>
                  <a:schemeClr val="bg1"/>
                </a:solidFill>
                <a:latin typeface="Trebuchet MS" pitchFamily="34" charset="0"/>
                <a:ea typeface="宋体" pitchFamily="2" charset="-122"/>
              </a:rPr>
              <a:t>www.alcatel-lucent.com</a:t>
            </a:r>
          </a:p>
        </p:txBody>
      </p:sp>
      <p:sp>
        <p:nvSpPr>
          <p:cNvPr id="47108" name="Rectangle 5"/>
          <p:cNvSpPr>
            <a:spLocks noChangeArrowheads="1"/>
          </p:cNvSpPr>
          <p:nvPr/>
        </p:nvSpPr>
        <p:spPr bwMode="auto">
          <a:xfrm>
            <a:off x="0" y="0"/>
            <a:ext cx="9144000" cy="6858000"/>
          </a:xfrm>
          <a:prstGeom prst="rect">
            <a:avLst/>
          </a:prstGeom>
          <a:solidFill>
            <a:schemeClr val="bg1"/>
          </a:solidFill>
          <a:ln w="19050">
            <a:solidFill>
              <a:schemeClr val="tx1"/>
            </a:solidFill>
            <a:miter lim="800000"/>
            <a:headEnd/>
            <a:tailEnd/>
          </a:ln>
        </p:spPr>
        <p:txBody>
          <a:bodyPr lIns="0" tIns="0" rIns="0" bIns="0" anchor="ctr">
            <a:spAutoFit/>
          </a:bodyPr>
          <a:lstStyle/>
          <a:p>
            <a:pPr algn="ctr" eaLnBrk="0" hangingPunct="0"/>
            <a:endParaRPr lang="zh-CN" altLang="en-US">
              <a:latin typeface="Trebuchet MS" pitchFamily="34" charset="0"/>
            </a:endParaRPr>
          </a:p>
        </p:txBody>
      </p:sp>
      <p:sp>
        <p:nvSpPr>
          <p:cNvPr id="47109" name="Rectangle 6"/>
          <p:cNvSpPr>
            <a:spLocks noChangeArrowheads="1"/>
          </p:cNvSpPr>
          <p:nvPr/>
        </p:nvSpPr>
        <p:spPr bwMode="auto">
          <a:xfrm>
            <a:off x="0" y="2220913"/>
            <a:ext cx="9144000" cy="2286000"/>
          </a:xfrm>
          <a:prstGeom prst="rect">
            <a:avLst/>
          </a:prstGeom>
          <a:solidFill>
            <a:srgbClr val="64BE1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lstStyle/>
          <a:p>
            <a:pPr algn="ctr" eaLnBrk="0" hangingPunct="0">
              <a:lnSpc>
                <a:spcPct val="90000"/>
              </a:lnSpc>
              <a:spcAft>
                <a:spcPts val="1200"/>
              </a:spcAft>
              <a:buFont typeface="Times New Roman" pitchFamily="18" charset="0"/>
              <a:buNone/>
            </a:pPr>
            <a:r>
              <a:rPr lang="zh-CN" altLang="en-US" sz="8000">
                <a:solidFill>
                  <a:schemeClr val="bg1"/>
                </a:solidFill>
                <a:latin typeface="Trebuchet MS" pitchFamily="34" charset="0"/>
              </a:rPr>
              <a:t>谢谢！</a:t>
            </a:r>
            <a:endParaRPr lang="fr-FR" sz="8000">
              <a:solidFill>
                <a:schemeClr val="bg1"/>
              </a:solidFill>
              <a:latin typeface="Trebuchet MS" pitchFamily="34" charset="0"/>
            </a:endParaRPr>
          </a:p>
        </p:txBody>
      </p:sp>
      <p:pic>
        <p:nvPicPr>
          <p:cNvPr id="47110" name="Picture 7" descr="dots-end"/>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638" y="4110038"/>
            <a:ext cx="68405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fade">
                                      <p:cBhvr>
                                        <p:cTn id="7" dur="3000"/>
                                        <p:tgtEl>
                                          <p:spTgt spid="163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Text Box 4"/>
          <p:cNvSpPr txBox="1">
            <a:spLocks noChangeArrowheads="1"/>
          </p:cNvSpPr>
          <p:nvPr/>
        </p:nvSpPr>
        <p:spPr bwMode="auto">
          <a:xfrm>
            <a:off x="1019175" y="279400"/>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zh-CN" sz="4000" dirty="0">
                <a:latin typeface="Trebuchet MS" pitchFamily="34" charset="0"/>
              </a:rPr>
              <a:t>基于</a:t>
            </a:r>
            <a:r>
              <a:rPr lang="zh-CN" altLang="en-US" sz="4000" dirty="0">
                <a:latin typeface="Trebuchet MS" pitchFamily="34" charset="0"/>
              </a:rPr>
              <a:t>口令的身份识别技术</a:t>
            </a:r>
          </a:p>
        </p:txBody>
      </p:sp>
      <p:sp>
        <p:nvSpPr>
          <p:cNvPr id="7172" name="Text Box 4"/>
          <p:cNvSpPr txBox="1">
            <a:spLocks noChangeArrowheads="1"/>
          </p:cNvSpPr>
          <p:nvPr/>
        </p:nvSpPr>
        <p:spPr bwMode="auto">
          <a:xfrm>
            <a:off x="0" y="1173163"/>
            <a:ext cx="88328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buClr>
                <a:schemeClr val="accent1"/>
              </a:buClr>
              <a:buFont typeface="Wingdings" pitchFamily="2" charset="2"/>
              <a:buChar char="u"/>
            </a:pPr>
            <a:r>
              <a:rPr lang="zh-CN" altLang="zh-CN" sz="2400">
                <a:latin typeface="Trebuchet MS" pitchFamily="34" charset="0"/>
              </a:rPr>
              <a:t> </a:t>
            </a:r>
            <a:r>
              <a:rPr lang="zh-CN" altLang="en-US" sz="2400">
                <a:latin typeface="Trebuchet MS" pitchFamily="34" charset="0"/>
              </a:rPr>
              <a:t>   </a:t>
            </a:r>
            <a:r>
              <a:rPr lang="zh-CN" altLang="zh-CN" sz="2400">
                <a:latin typeface="Trebuchet MS" pitchFamily="34" charset="0"/>
              </a:rPr>
              <a:t>当用户试图登录</a:t>
            </a:r>
            <a:r>
              <a:rPr lang="en-US" altLang="zh-CN" sz="2400">
                <a:latin typeface="Times New Roman" pitchFamily="18" charset="0"/>
              </a:rPr>
              <a:t>UNIX</a:t>
            </a:r>
            <a:r>
              <a:rPr lang="zh-CN" altLang="zh-CN" sz="2400">
                <a:latin typeface="Trebuchet MS" pitchFamily="34" charset="0"/>
              </a:rPr>
              <a:t>操作系统时，操作系统进行身份识别的机制如图</a:t>
            </a:r>
            <a:r>
              <a:rPr lang="en-US" altLang="zh-CN" sz="2400">
                <a:latin typeface="Times New Roman" pitchFamily="18" charset="0"/>
              </a:rPr>
              <a:t>3-6</a:t>
            </a:r>
            <a:r>
              <a:rPr lang="zh-CN" altLang="zh-CN" sz="2400">
                <a:latin typeface="Times New Roman" pitchFamily="18" charset="0"/>
              </a:rPr>
              <a:t>（</a:t>
            </a:r>
            <a:r>
              <a:rPr lang="en-US" altLang="zh-CN" sz="2400">
                <a:latin typeface="Times New Roman" pitchFamily="18" charset="0"/>
              </a:rPr>
              <a:t>b</a:t>
            </a:r>
            <a:r>
              <a:rPr lang="zh-CN" altLang="zh-CN" sz="2400">
                <a:latin typeface="Times New Roman" pitchFamily="18" charset="0"/>
              </a:rPr>
              <a:t>）</a:t>
            </a:r>
            <a:r>
              <a:rPr lang="zh-CN" altLang="zh-CN" sz="2400">
                <a:latin typeface="Trebuchet MS" pitchFamily="34" charset="0"/>
              </a:rPr>
              <a:t>所示。</a:t>
            </a:r>
            <a:endParaRPr lang="en-US" altLang="zh-CN" sz="2400">
              <a:latin typeface="Trebuchet MS" pitchFamily="34" charset="0"/>
            </a:endParaRPr>
          </a:p>
        </p:txBody>
      </p:sp>
      <p:pic>
        <p:nvPicPr>
          <p:cNvPr id="7173" name="Picture 2" descr="C:\Documents and Settings\Administrator\桌面\未命名.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2065338"/>
            <a:ext cx="4398962" cy="408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矩形 1"/>
          <p:cNvSpPr>
            <a:spLocks noChangeArrowheads="1"/>
          </p:cNvSpPr>
          <p:nvPr/>
        </p:nvSpPr>
        <p:spPr bwMode="auto">
          <a:xfrm>
            <a:off x="5851525" y="4017963"/>
            <a:ext cx="2963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zh-CN" altLang="zh-CN" b="1">
                <a:latin typeface="Trebuchet MS" pitchFamily="34" charset="0"/>
              </a:rPr>
              <a:t>图</a:t>
            </a:r>
            <a:r>
              <a:rPr lang="en-US" altLang="zh-CN" b="1">
                <a:latin typeface="Times New Roman" pitchFamily="18" charset="0"/>
              </a:rPr>
              <a:t>3-6 </a:t>
            </a:r>
            <a:r>
              <a:rPr lang="zh-CN" altLang="zh-CN" b="1">
                <a:latin typeface="Trebuchet MS" pitchFamily="34" charset="0"/>
              </a:rPr>
              <a:t>操作系统的身份识别机制</a:t>
            </a:r>
            <a:endParaRPr lang="zh-CN" altLang="en-US">
              <a:latin typeface="Trebuchet MS" pitchFamily="34" charset="0"/>
            </a:endParaRP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灯片编号占位符 3"/>
          <p:cNvSpPr>
            <a:spLocks noGrp="1" noChangeArrowheads="1"/>
          </p:cNvSpPr>
          <p:nvPr>
            <p:ph type="sldNum" sz="quarter" idx="4294967295"/>
          </p:nvPr>
        </p:nvSpPr>
        <p:spPr bwMode="auto">
          <a:xfrm>
            <a:off x="355600" y="6526213"/>
            <a:ext cx="3192463" cy="207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2335051F-A319-4E2E-9C94-B271C5A39CBF}" type="slidenum">
              <a:rPr lang="en-US" altLang="zh-CN" sz="700">
                <a:latin typeface="Trebuchet MS" pitchFamily="34" charset="0"/>
                <a:ea typeface="宋体" pitchFamily="2" charset="-122"/>
              </a:rPr>
              <a:pPr eaLnBrk="1" hangingPunct="1"/>
              <a:t>6</a:t>
            </a:fld>
            <a:r>
              <a:rPr lang="en-GB" altLang="zh-CN" sz="700" dirty="0">
                <a:latin typeface="Trebuchet MS" pitchFamily="34" charset="0"/>
                <a:ea typeface="宋体" pitchFamily="2" charset="-122"/>
              </a:rPr>
              <a:t> | Presentation Title | Month 2011</a:t>
            </a:r>
            <a:endParaRPr lang="zh-CN" altLang="zh-CN" sz="700" dirty="0">
              <a:latin typeface="Trebuchet MS" pitchFamily="34" charset="0"/>
              <a:ea typeface="宋体" pitchFamily="2" charset="-122"/>
            </a:endParaRPr>
          </a:p>
        </p:txBody>
      </p:sp>
      <p:sp>
        <p:nvSpPr>
          <p:cNvPr id="10244" name="Text Box 4"/>
          <p:cNvSpPr txBox="1">
            <a:spLocks noChangeArrowheads="1"/>
          </p:cNvSpPr>
          <p:nvPr/>
        </p:nvSpPr>
        <p:spPr bwMode="auto">
          <a:xfrm>
            <a:off x="1130300" y="230188"/>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zh-CN" sz="4000" dirty="0">
                <a:latin typeface="Trebuchet MS" pitchFamily="34" charset="0"/>
              </a:rPr>
              <a:t>基于</a:t>
            </a:r>
            <a:r>
              <a:rPr lang="zh-CN" altLang="en-US" sz="4000" dirty="0">
                <a:latin typeface="Trebuchet MS" pitchFamily="34" charset="0"/>
              </a:rPr>
              <a:t>传统密码的身份识别技术</a:t>
            </a:r>
          </a:p>
        </p:txBody>
      </p:sp>
      <p:sp>
        <p:nvSpPr>
          <p:cNvPr id="10245" name="Text Box 4"/>
          <p:cNvSpPr txBox="1">
            <a:spLocks noChangeArrowheads="1"/>
          </p:cNvSpPr>
          <p:nvPr/>
        </p:nvSpPr>
        <p:spPr bwMode="auto">
          <a:xfrm>
            <a:off x="200025" y="1250950"/>
            <a:ext cx="8832850" cy="5263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buClr>
                <a:schemeClr val="accent1"/>
              </a:buClr>
              <a:buFont typeface="Wingdings" pitchFamily="2" charset="2"/>
              <a:buChar char="u"/>
            </a:pPr>
            <a:r>
              <a:rPr lang="zh-CN" altLang="zh-CN" sz="2400" dirty="0" smtClean="0">
                <a:latin typeface="Trebuchet MS" pitchFamily="34" charset="0"/>
              </a:rPr>
              <a:t>典型</a:t>
            </a:r>
            <a:r>
              <a:rPr lang="zh-CN" altLang="zh-CN" sz="2400" dirty="0">
                <a:latin typeface="Trebuchet MS" pitchFamily="34" charset="0"/>
              </a:rPr>
              <a:t>的</a:t>
            </a:r>
            <a:r>
              <a:rPr lang="zh-CN" altLang="zh-CN" sz="2400" dirty="0">
                <a:solidFill>
                  <a:srgbClr val="FF0000"/>
                </a:solidFill>
                <a:latin typeface="Trebuchet MS" pitchFamily="34" charset="0"/>
              </a:rPr>
              <a:t>基于对称密码</a:t>
            </a:r>
            <a:r>
              <a:rPr lang="zh-CN" altLang="zh-CN" sz="2400" dirty="0">
                <a:latin typeface="Trebuchet MS" pitchFamily="34" charset="0"/>
              </a:rPr>
              <a:t>的双向鉴别协议是</a:t>
            </a:r>
            <a:r>
              <a:rPr lang="en-US" altLang="zh-CN" sz="2400" dirty="0">
                <a:latin typeface="Times New Roman" pitchFamily="18" charset="0"/>
              </a:rPr>
              <a:t>Needham</a:t>
            </a:r>
            <a:r>
              <a:rPr lang="zh-CN" altLang="zh-CN" sz="2400" dirty="0">
                <a:latin typeface="Times New Roman" pitchFamily="18" charset="0"/>
              </a:rPr>
              <a:t>－</a:t>
            </a:r>
            <a:r>
              <a:rPr lang="en-US" altLang="zh-CN" sz="2400" dirty="0">
                <a:latin typeface="Times New Roman" pitchFamily="18" charset="0"/>
              </a:rPr>
              <a:t>Schroeder</a:t>
            </a:r>
            <a:r>
              <a:rPr lang="zh-CN" altLang="zh-CN" sz="2400" dirty="0">
                <a:latin typeface="Trebuchet MS" pitchFamily="34" charset="0"/>
              </a:rPr>
              <a:t>协议，该协议要求有</a:t>
            </a:r>
            <a:r>
              <a:rPr lang="zh-CN" altLang="zh-CN" sz="2400" b="1" dirty="0">
                <a:latin typeface="Trebuchet MS" pitchFamily="34" charset="0"/>
              </a:rPr>
              <a:t>可信第三方</a:t>
            </a:r>
            <a:r>
              <a:rPr lang="en-US" altLang="zh-CN" sz="2400" b="1" dirty="0">
                <a:latin typeface="Times New Roman" pitchFamily="18" charset="0"/>
              </a:rPr>
              <a:t>KDC</a:t>
            </a:r>
            <a:r>
              <a:rPr lang="zh-CN" altLang="zh-CN" sz="2400" b="1" dirty="0">
                <a:latin typeface="Trebuchet MS" pitchFamily="34" charset="0"/>
              </a:rPr>
              <a:t>（密钥分发中心）的参与</a:t>
            </a:r>
            <a:r>
              <a:rPr lang="zh-CN" altLang="zh-CN" sz="2400" dirty="0">
                <a:latin typeface="Trebuchet MS" pitchFamily="34" charset="0"/>
              </a:rPr>
              <a:t>，采用</a:t>
            </a:r>
            <a:r>
              <a:rPr lang="zh-CN" altLang="zh-CN" sz="2400" b="1" dirty="0">
                <a:latin typeface="Trebuchet MS" pitchFamily="34" charset="0"/>
              </a:rPr>
              <a:t>询问</a:t>
            </a:r>
            <a:r>
              <a:rPr lang="en-US" altLang="zh-CN" sz="2400" b="1" dirty="0">
                <a:latin typeface="Trebuchet MS" pitchFamily="34" charset="0"/>
              </a:rPr>
              <a:t>/</a:t>
            </a:r>
            <a:r>
              <a:rPr lang="zh-CN" altLang="zh-CN" sz="2400" b="1" dirty="0">
                <a:latin typeface="Trebuchet MS" pitchFamily="34" charset="0"/>
              </a:rPr>
              <a:t>应答</a:t>
            </a:r>
            <a:r>
              <a:rPr lang="zh-CN" altLang="zh-CN" sz="2400" dirty="0">
                <a:latin typeface="Trebuchet MS" pitchFamily="34" charset="0"/>
              </a:rPr>
              <a:t>的方式使得通信双方</a:t>
            </a:r>
            <a:r>
              <a:rPr lang="en-US" altLang="zh-CN" sz="2400" dirty="0">
                <a:solidFill>
                  <a:srgbClr val="FF0000"/>
                </a:solidFill>
                <a:latin typeface="Times New Roman" pitchFamily="18" charset="0"/>
              </a:rPr>
              <a:t>A</a:t>
            </a:r>
            <a:r>
              <a:rPr lang="zh-CN" altLang="zh-CN" sz="2400" dirty="0">
                <a:solidFill>
                  <a:srgbClr val="FF0000"/>
                </a:solidFill>
                <a:latin typeface="Times New Roman" pitchFamily="18" charset="0"/>
              </a:rPr>
              <a:t>、</a:t>
            </a:r>
            <a:r>
              <a:rPr lang="en-US" altLang="zh-CN" sz="2400" dirty="0">
                <a:solidFill>
                  <a:srgbClr val="FF0000"/>
                </a:solidFill>
                <a:latin typeface="Times New Roman" pitchFamily="18" charset="0"/>
              </a:rPr>
              <a:t>B</a:t>
            </a:r>
            <a:r>
              <a:rPr lang="zh-CN" altLang="zh-CN" sz="2400" dirty="0">
                <a:solidFill>
                  <a:srgbClr val="FF0000"/>
                </a:solidFill>
                <a:latin typeface="Trebuchet MS" pitchFamily="34" charset="0"/>
              </a:rPr>
              <a:t>互相识别对方的身份</a:t>
            </a:r>
            <a:r>
              <a:rPr lang="zh-CN" altLang="zh-CN" sz="2400" dirty="0">
                <a:latin typeface="Trebuchet MS" pitchFamily="34" charset="0"/>
              </a:rPr>
              <a:t>。过程如下：</a:t>
            </a:r>
            <a:endParaRPr lang="en-US" altLang="zh-CN" sz="2400" dirty="0">
              <a:latin typeface="Trebuchet MS" pitchFamily="34" charset="0"/>
            </a:endParaRPr>
          </a:p>
          <a:p>
            <a:pPr>
              <a:buClr>
                <a:schemeClr val="accent1"/>
              </a:buClr>
              <a:buFont typeface="Wingdings" pitchFamily="2" charset="2"/>
              <a:buChar char="u"/>
            </a:pPr>
            <a:r>
              <a:rPr lang="en-US" altLang="zh-CN" sz="2400" dirty="0">
                <a:latin typeface="Trebuchet MS" pitchFamily="34" charset="0"/>
              </a:rPr>
              <a:t> </a:t>
            </a:r>
            <a:r>
              <a:rPr lang="en-US" altLang="zh-CN" sz="2400" dirty="0" smtClean="0">
                <a:latin typeface="Times New Roman" pitchFamily="18" charset="0"/>
              </a:rPr>
              <a:t>a</a:t>
            </a:r>
            <a:r>
              <a:rPr lang="zh-CN" altLang="zh-CN" sz="2400" dirty="0">
                <a:latin typeface="Times New Roman" pitchFamily="18" charset="0"/>
              </a:rPr>
              <a:t>）</a:t>
            </a:r>
            <a:endParaRPr lang="en-US" altLang="zh-CN" sz="2400" dirty="0">
              <a:latin typeface="Times New Roman" pitchFamily="18" charset="0"/>
            </a:endParaRPr>
          </a:p>
          <a:p>
            <a:r>
              <a:rPr lang="en-US" altLang="zh-CN" sz="2400" dirty="0">
                <a:latin typeface="Trebuchet MS" pitchFamily="34" charset="0"/>
              </a:rPr>
              <a:t> </a:t>
            </a:r>
            <a:endParaRPr lang="zh-CN" altLang="zh-CN" sz="2400" dirty="0">
              <a:latin typeface="Trebuchet MS" pitchFamily="34" charset="0"/>
            </a:endParaRPr>
          </a:p>
          <a:p>
            <a:r>
              <a:rPr lang="en-US" altLang="zh-CN" sz="2400" dirty="0">
                <a:latin typeface="Trebuchet MS" pitchFamily="34" charset="0"/>
              </a:rPr>
              <a:t>     </a:t>
            </a:r>
            <a:r>
              <a:rPr lang="en-US" altLang="zh-CN" sz="2400" dirty="0">
                <a:latin typeface="Times New Roman" pitchFamily="18" charset="0"/>
              </a:rPr>
              <a:t>b</a:t>
            </a:r>
            <a:r>
              <a:rPr lang="zh-CN" altLang="zh-CN" sz="2400" dirty="0">
                <a:latin typeface="Times New Roman" pitchFamily="18" charset="0"/>
              </a:rPr>
              <a:t>）</a:t>
            </a:r>
            <a:endParaRPr lang="en-US" altLang="zh-CN" sz="2400" dirty="0">
              <a:latin typeface="Times New Roman" pitchFamily="18" charset="0"/>
            </a:endParaRPr>
          </a:p>
          <a:p>
            <a:r>
              <a:rPr lang="en-US" altLang="zh-CN" sz="2400" dirty="0">
                <a:latin typeface="Trebuchet MS" pitchFamily="34" charset="0"/>
              </a:rPr>
              <a:t> </a:t>
            </a:r>
            <a:endParaRPr lang="zh-CN" altLang="zh-CN" sz="2400" dirty="0">
              <a:latin typeface="Trebuchet MS" pitchFamily="34" charset="0"/>
            </a:endParaRPr>
          </a:p>
          <a:p>
            <a:r>
              <a:rPr lang="en-US" altLang="zh-CN" sz="2400" dirty="0">
                <a:latin typeface="Trebuchet MS" pitchFamily="34" charset="0"/>
              </a:rPr>
              <a:t>     </a:t>
            </a:r>
            <a:r>
              <a:rPr lang="en-US" altLang="zh-CN" sz="2400" dirty="0">
                <a:latin typeface="Times New Roman" pitchFamily="18" charset="0"/>
              </a:rPr>
              <a:t>c</a:t>
            </a:r>
            <a:r>
              <a:rPr lang="zh-CN" altLang="zh-CN" sz="2400" dirty="0">
                <a:latin typeface="Times New Roman" pitchFamily="18" charset="0"/>
              </a:rPr>
              <a:t>）</a:t>
            </a:r>
            <a:r>
              <a:rPr lang="en-US" altLang="zh-CN" sz="2400" dirty="0">
                <a:latin typeface="Trebuchet MS" pitchFamily="34" charset="0"/>
              </a:rPr>
              <a:t> </a:t>
            </a:r>
          </a:p>
          <a:p>
            <a:endParaRPr lang="zh-CN" altLang="zh-CN" sz="2400" dirty="0">
              <a:latin typeface="Trebuchet MS" pitchFamily="34" charset="0"/>
            </a:endParaRPr>
          </a:p>
          <a:p>
            <a:r>
              <a:rPr lang="en-US" altLang="zh-CN" sz="2400" dirty="0">
                <a:latin typeface="Trebuchet MS" pitchFamily="34" charset="0"/>
              </a:rPr>
              <a:t>    </a:t>
            </a:r>
            <a:r>
              <a:rPr lang="en-US" altLang="zh-CN" sz="2400" dirty="0" smtClean="0">
                <a:latin typeface="Trebuchet MS" pitchFamily="34" charset="0"/>
              </a:rPr>
              <a:t> </a:t>
            </a:r>
            <a:r>
              <a:rPr lang="en-US" altLang="zh-CN" sz="2400" dirty="0" smtClean="0">
                <a:latin typeface="Times New Roman" pitchFamily="18" charset="0"/>
              </a:rPr>
              <a:t>d</a:t>
            </a:r>
            <a:r>
              <a:rPr lang="zh-CN" altLang="zh-CN" sz="2400" dirty="0">
                <a:latin typeface="Times New Roman" pitchFamily="18" charset="0"/>
              </a:rPr>
              <a:t>）</a:t>
            </a:r>
            <a:r>
              <a:rPr lang="en-US" altLang="zh-CN" sz="2400" dirty="0">
                <a:latin typeface="Trebuchet MS" pitchFamily="34" charset="0"/>
              </a:rPr>
              <a:t> </a:t>
            </a:r>
          </a:p>
          <a:p>
            <a:endParaRPr lang="zh-CN" altLang="zh-CN" sz="2400" dirty="0">
              <a:latin typeface="Trebuchet MS" pitchFamily="34" charset="0"/>
            </a:endParaRPr>
          </a:p>
          <a:p>
            <a:r>
              <a:rPr lang="en-US" altLang="zh-CN" sz="2400" dirty="0">
                <a:latin typeface="Trebuchet MS" pitchFamily="34" charset="0"/>
              </a:rPr>
              <a:t>     </a:t>
            </a:r>
            <a:r>
              <a:rPr lang="en-US" altLang="zh-CN" sz="2400" dirty="0">
                <a:latin typeface="Times New Roman" pitchFamily="18" charset="0"/>
              </a:rPr>
              <a:t>e</a:t>
            </a:r>
            <a:r>
              <a:rPr lang="zh-CN" altLang="zh-CN" sz="2400" dirty="0">
                <a:latin typeface="Times New Roman" pitchFamily="18" charset="0"/>
              </a:rPr>
              <a:t>）</a:t>
            </a:r>
            <a:r>
              <a:rPr lang="en-US" altLang="zh-CN" sz="2400" dirty="0">
                <a:latin typeface="Trebuchet MS" pitchFamily="34" charset="0"/>
              </a:rPr>
              <a:t> </a:t>
            </a:r>
            <a:endParaRPr lang="zh-CN" altLang="zh-CN" sz="2400" dirty="0">
              <a:latin typeface="Trebuchet MS" pitchFamily="34" charset="0"/>
            </a:endParaRPr>
          </a:p>
          <a:p>
            <a:pPr>
              <a:buClr>
                <a:schemeClr val="accent1"/>
              </a:buClr>
              <a:buFont typeface="Wingdings" pitchFamily="2" charset="2"/>
              <a:buChar char="u"/>
            </a:pPr>
            <a:endParaRPr lang="en-US" altLang="zh-CN" sz="2400" dirty="0">
              <a:latin typeface="Trebuchet MS" pitchFamily="34" charset="0"/>
            </a:endParaRPr>
          </a:p>
        </p:txBody>
      </p:sp>
      <p:pic>
        <p:nvPicPr>
          <p:cNvPr id="102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481" y="2840037"/>
            <a:ext cx="20748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449638"/>
            <a:ext cx="401002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650" y="4146550"/>
            <a:ext cx="19700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6575" y="4908550"/>
            <a:ext cx="18446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5634832"/>
            <a:ext cx="2227263"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654048" y="2840037"/>
            <a:ext cx="1415772" cy="338554"/>
          </a:xfrm>
          <a:prstGeom prst="rect">
            <a:avLst/>
          </a:prstGeom>
          <a:noFill/>
        </p:spPr>
        <p:txBody>
          <a:bodyPr wrap="none" rtlCol="0">
            <a:spAutoFit/>
          </a:bodyPr>
          <a:lstStyle/>
          <a:p>
            <a:r>
              <a:rPr lang="en-US" altLang="zh-CN" dirty="0" smtClean="0"/>
              <a:t>A</a:t>
            </a:r>
            <a:r>
              <a:rPr lang="zh-CN" altLang="en-US" dirty="0" smtClean="0"/>
              <a:t>申请和</a:t>
            </a:r>
            <a:r>
              <a:rPr lang="en-US" altLang="zh-CN" dirty="0" smtClean="0"/>
              <a:t>B</a:t>
            </a:r>
            <a:r>
              <a:rPr lang="zh-CN" altLang="en-US" dirty="0" smtClean="0"/>
              <a:t>通信</a:t>
            </a:r>
            <a:endParaRPr lang="zh-CN" altLang="en-US" dirty="0"/>
          </a:p>
        </p:txBody>
      </p:sp>
      <p:sp>
        <p:nvSpPr>
          <p:cNvPr id="12" name="TextBox 11"/>
          <p:cNvSpPr txBox="1"/>
          <p:nvPr/>
        </p:nvSpPr>
        <p:spPr>
          <a:xfrm>
            <a:off x="5706494" y="3528804"/>
            <a:ext cx="1518364" cy="338554"/>
          </a:xfrm>
          <a:prstGeom prst="rect">
            <a:avLst/>
          </a:prstGeom>
          <a:noFill/>
        </p:spPr>
        <p:txBody>
          <a:bodyPr wrap="none" rtlCol="0">
            <a:spAutoFit/>
          </a:bodyPr>
          <a:lstStyle/>
          <a:p>
            <a:r>
              <a:rPr lang="en-US" altLang="zh-CN" dirty="0" smtClean="0"/>
              <a:t>A</a:t>
            </a:r>
            <a:r>
              <a:rPr lang="zh-CN" altLang="en-US" dirty="0" smtClean="0"/>
              <a:t>安全得到密钥</a:t>
            </a:r>
            <a:endParaRPr lang="zh-CN" altLang="en-US" dirty="0"/>
          </a:p>
        </p:txBody>
      </p:sp>
      <p:sp>
        <p:nvSpPr>
          <p:cNvPr id="13" name="TextBox 12"/>
          <p:cNvSpPr txBox="1"/>
          <p:nvPr/>
        </p:nvSpPr>
        <p:spPr>
          <a:xfrm>
            <a:off x="3979863" y="4154488"/>
            <a:ext cx="3672800" cy="338554"/>
          </a:xfrm>
          <a:prstGeom prst="rect">
            <a:avLst/>
          </a:prstGeom>
          <a:noFill/>
        </p:spPr>
        <p:txBody>
          <a:bodyPr wrap="none" rtlCol="0">
            <a:spAutoFit/>
          </a:bodyPr>
          <a:lstStyle/>
          <a:p>
            <a:r>
              <a:rPr lang="en-US" altLang="zh-CN" dirty="0" smtClean="0"/>
              <a:t>B</a:t>
            </a:r>
            <a:r>
              <a:rPr lang="zh-CN" altLang="en-US" dirty="0" smtClean="0"/>
              <a:t>得到密钥</a:t>
            </a:r>
            <a:r>
              <a:rPr lang="en-US" altLang="zh-CN" dirty="0" smtClean="0"/>
              <a:t>,</a:t>
            </a:r>
            <a:r>
              <a:rPr lang="zh-CN" altLang="en-US" dirty="0" smtClean="0"/>
              <a:t>并对自己的随机数进行确认</a:t>
            </a:r>
            <a:endParaRPr lang="zh-CN" altLang="en-US" dirty="0"/>
          </a:p>
        </p:txBody>
      </p:sp>
      <p:sp>
        <p:nvSpPr>
          <p:cNvPr id="14" name="TextBox 13"/>
          <p:cNvSpPr txBox="1"/>
          <p:nvPr/>
        </p:nvSpPr>
        <p:spPr>
          <a:xfrm>
            <a:off x="3979863" y="4890501"/>
            <a:ext cx="2236510" cy="338554"/>
          </a:xfrm>
          <a:prstGeom prst="rect">
            <a:avLst/>
          </a:prstGeom>
          <a:noFill/>
        </p:spPr>
        <p:txBody>
          <a:bodyPr wrap="none" rtlCol="0">
            <a:spAutoFit/>
          </a:bodyPr>
          <a:lstStyle/>
          <a:p>
            <a:r>
              <a:rPr lang="en-US" altLang="zh-CN" dirty="0" smtClean="0"/>
              <a:t>B</a:t>
            </a:r>
            <a:r>
              <a:rPr lang="zh-CN" altLang="en-US" dirty="0" smtClean="0"/>
              <a:t>向</a:t>
            </a:r>
            <a:r>
              <a:rPr lang="en-US" altLang="zh-CN" dirty="0" smtClean="0"/>
              <a:t>A</a:t>
            </a:r>
            <a:r>
              <a:rPr lang="zh-CN" altLang="en-US" dirty="0" smtClean="0"/>
              <a:t>证明自己知道密钥</a:t>
            </a:r>
            <a:endParaRPr lang="zh-CN" altLang="en-US" dirty="0"/>
          </a:p>
        </p:txBody>
      </p:sp>
      <p:sp>
        <p:nvSpPr>
          <p:cNvPr id="15" name="TextBox 14"/>
          <p:cNvSpPr txBox="1"/>
          <p:nvPr/>
        </p:nvSpPr>
        <p:spPr>
          <a:xfrm>
            <a:off x="4199871" y="5623720"/>
            <a:ext cx="2954655" cy="338554"/>
          </a:xfrm>
          <a:prstGeom prst="rect">
            <a:avLst/>
          </a:prstGeom>
          <a:noFill/>
        </p:spPr>
        <p:txBody>
          <a:bodyPr wrap="none" rtlCol="0">
            <a:spAutoFit/>
          </a:bodyPr>
          <a:lstStyle/>
          <a:p>
            <a:r>
              <a:rPr lang="en-US" altLang="zh-CN" dirty="0" smtClean="0"/>
              <a:t>B</a:t>
            </a:r>
            <a:r>
              <a:rPr lang="zh-CN" altLang="en-US" dirty="0" smtClean="0"/>
              <a:t>相信</a:t>
            </a:r>
            <a:r>
              <a:rPr lang="en-US" altLang="zh-CN" dirty="0" smtClean="0"/>
              <a:t>A</a:t>
            </a:r>
            <a:r>
              <a:rPr lang="zh-CN" altLang="en-US" dirty="0" smtClean="0"/>
              <a:t>知道密钥，识别</a:t>
            </a:r>
            <a:r>
              <a:rPr lang="en-US" altLang="zh-CN" dirty="0" smtClean="0"/>
              <a:t>A</a:t>
            </a:r>
            <a:r>
              <a:rPr lang="zh-CN" altLang="en-US" dirty="0" smtClean="0"/>
              <a:t>的身份</a:t>
            </a:r>
            <a:endParaRPr lang="zh-CN" altLang="en-US" dirty="0"/>
          </a:p>
        </p:txBody>
      </p:sp>
      <p:sp>
        <p:nvSpPr>
          <p:cNvPr id="16" name="TextBox 15"/>
          <p:cNvSpPr txBox="1"/>
          <p:nvPr/>
        </p:nvSpPr>
        <p:spPr>
          <a:xfrm>
            <a:off x="3672087" y="2851734"/>
            <a:ext cx="697627" cy="338554"/>
          </a:xfrm>
          <a:prstGeom prst="rect">
            <a:avLst/>
          </a:prstGeom>
          <a:noFill/>
        </p:spPr>
        <p:txBody>
          <a:bodyPr wrap="none" rtlCol="0">
            <a:spAutoFit/>
          </a:bodyPr>
          <a:lstStyle/>
          <a:p>
            <a:r>
              <a:rPr lang="en-US" altLang="zh-CN" dirty="0" smtClean="0"/>
              <a:t>||R_A</a:t>
            </a:r>
            <a:endParaRPr lang="zh-CN" altLang="en-US" dirty="0"/>
          </a:p>
        </p:txBody>
      </p:sp>
      <p:sp>
        <p:nvSpPr>
          <p:cNvPr id="17" name="TextBox 16"/>
          <p:cNvSpPr txBox="1"/>
          <p:nvPr/>
        </p:nvSpPr>
        <p:spPr>
          <a:xfrm>
            <a:off x="4369714" y="3815934"/>
            <a:ext cx="492443" cy="338554"/>
          </a:xfrm>
          <a:prstGeom prst="rect">
            <a:avLst/>
          </a:prstGeom>
          <a:noFill/>
        </p:spPr>
        <p:txBody>
          <a:bodyPr wrap="none" rtlCol="0">
            <a:spAutoFit/>
          </a:bodyPr>
          <a:lstStyle/>
          <a:p>
            <a:r>
              <a:rPr lang="en-US" altLang="zh-CN" dirty="0" smtClean="0"/>
              <a:t>K_B</a:t>
            </a:r>
            <a:endParaRPr lang="zh-CN" altLang="en-US" dirty="0"/>
          </a:p>
        </p:txBody>
      </p:sp>
      <p:sp>
        <p:nvSpPr>
          <p:cNvPr id="18" name="TextBox 17"/>
          <p:cNvSpPr txBox="1"/>
          <p:nvPr/>
        </p:nvSpPr>
        <p:spPr>
          <a:xfrm>
            <a:off x="1099740" y="6176017"/>
            <a:ext cx="3365024" cy="338554"/>
          </a:xfrm>
          <a:prstGeom prst="rect">
            <a:avLst/>
          </a:prstGeom>
          <a:noFill/>
        </p:spPr>
        <p:txBody>
          <a:bodyPr wrap="none" rtlCol="0">
            <a:spAutoFit/>
          </a:bodyPr>
          <a:lstStyle/>
          <a:p>
            <a:r>
              <a:rPr lang="en-US" altLang="zh-CN" dirty="0" smtClean="0"/>
              <a:t>f)    B</a:t>
            </a:r>
            <a:r>
              <a:rPr lang="zh-CN" altLang="en-US" dirty="0" smtClean="0"/>
              <a:t>用会话密钥</a:t>
            </a:r>
            <a:r>
              <a:rPr lang="en-US" altLang="zh-CN" dirty="0" smtClean="0"/>
              <a:t>K_S</a:t>
            </a:r>
            <a:r>
              <a:rPr lang="zh-CN" altLang="en-US" dirty="0" smtClean="0"/>
              <a:t>解密，验证</a:t>
            </a:r>
            <a:r>
              <a:rPr lang="en-US" altLang="zh-CN" dirty="0" smtClean="0"/>
              <a:t>f</a:t>
            </a:r>
            <a:endParaRPr lang="zh-CN" altLang="en-US" dirty="0"/>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27088" y="0"/>
            <a:ext cx="8213725" cy="571500"/>
          </a:xfrm>
        </p:spPr>
        <p:txBody>
          <a:bodyPr/>
          <a:lstStyle/>
          <a:p>
            <a:r>
              <a:rPr lang="zh-CN" altLang="zh-CN" sz="3200" dirty="0" smtClean="0">
                <a:solidFill>
                  <a:schemeClr val="tx1"/>
                </a:solidFill>
              </a:rPr>
              <a:t>基于</a:t>
            </a:r>
            <a:r>
              <a:rPr lang="zh-CN" altLang="en-US" sz="3200" dirty="0" smtClean="0">
                <a:solidFill>
                  <a:schemeClr val="tx1"/>
                </a:solidFill>
              </a:rPr>
              <a:t>传统密码的身份识别技术</a:t>
            </a:r>
          </a:p>
        </p:txBody>
      </p:sp>
      <p:sp>
        <p:nvSpPr>
          <p:cNvPr id="11267" name="Rectangle 3"/>
          <p:cNvSpPr>
            <a:spLocks noGrp="1" noChangeArrowheads="1"/>
          </p:cNvSpPr>
          <p:nvPr>
            <p:ph idx="1"/>
          </p:nvPr>
        </p:nvSpPr>
        <p:spPr>
          <a:xfrm>
            <a:off x="-88900" y="825500"/>
            <a:ext cx="9232900" cy="5600700"/>
          </a:xfrm>
        </p:spPr>
        <p:txBody>
          <a:bodyPr/>
          <a:lstStyle/>
          <a:p>
            <a:pPr>
              <a:lnSpc>
                <a:spcPts val="3300"/>
              </a:lnSpc>
              <a:spcAft>
                <a:spcPct val="0"/>
              </a:spcAft>
            </a:pPr>
            <a:r>
              <a:rPr lang="zh-CN" altLang="en-US" dirty="0" smtClean="0"/>
              <a:t> </a:t>
            </a:r>
            <a:r>
              <a:rPr lang="zh-CN" altLang="en-US" sz="2400" dirty="0" smtClean="0">
                <a:latin typeface="Times New Roman" pitchFamily="18" charset="0"/>
              </a:rPr>
              <a:t>其中，</a:t>
            </a:r>
            <a:r>
              <a:rPr lang="en-US" altLang="zh-CN" sz="2400" dirty="0" smtClean="0">
                <a:latin typeface="Times New Roman" pitchFamily="18" charset="0"/>
              </a:rPr>
              <a:t>A</a:t>
            </a:r>
            <a:r>
              <a:rPr lang="zh-CN" altLang="en-US" sz="2400" dirty="0" smtClean="0">
                <a:latin typeface="Times New Roman" pitchFamily="18" charset="0"/>
              </a:rPr>
              <a:t>向</a:t>
            </a:r>
            <a:r>
              <a:rPr lang="en-US" altLang="zh-CN" sz="2400" dirty="0" smtClean="0">
                <a:latin typeface="Times New Roman" pitchFamily="18" charset="0"/>
              </a:rPr>
              <a:t>B</a:t>
            </a:r>
            <a:r>
              <a:rPr lang="zh-CN" altLang="en-US" sz="2400" dirty="0" smtClean="0">
                <a:latin typeface="Times New Roman" pitchFamily="18" charset="0"/>
              </a:rPr>
              <a:t>发送冒号后的信息；“</a:t>
            </a:r>
            <a:r>
              <a:rPr lang="en-US" altLang="zh-CN" sz="2400" dirty="0" smtClean="0">
                <a:latin typeface="Times New Roman" pitchFamily="18" charset="0"/>
              </a:rPr>
              <a:t>||”</a:t>
            </a:r>
            <a:r>
              <a:rPr lang="zh-CN" altLang="en-US" sz="2400" dirty="0" smtClean="0">
                <a:latin typeface="Times New Roman" pitchFamily="18" charset="0"/>
              </a:rPr>
              <a:t>表示两个信息不加任何改变地连接在一起；</a:t>
            </a:r>
            <a:r>
              <a:rPr lang="en-US" altLang="zh-CN" sz="2400" dirty="0" smtClean="0">
                <a:latin typeface="Times New Roman" pitchFamily="18" charset="0"/>
              </a:rPr>
              <a:t>E</a:t>
            </a:r>
            <a:r>
              <a:rPr lang="en-US" altLang="zh-CN" sz="2400" baseline="-25000" dirty="0" smtClean="0">
                <a:latin typeface="Times New Roman" pitchFamily="18" charset="0"/>
              </a:rPr>
              <a:t>KS</a:t>
            </a:r>
            <a:r>
              <a:rPr lang="zh-CN" altLang="en-US" sz="2400" dirty="0" smtClean="0">
                <a:latin typeface="Times New Roman" pitchFamily="18" charset="0"/>
              </a:rPr>
              <a:t>表示利用密钥对括号内信息加密；</a:t>
            </a:r>
            <a:r>
              <a:rPr lang="en-US" altLang="zh-CN" sz="2400" dirty="0" smtClean="0">
                <a:latin typeface="Times New Roman" pitchFamily="18" charset="0"/>
              </a:rPr>
              <a:t>ID</a:t>
            </a:r>
            <a:r>
              <a:rPr lang="en-US" altLang="zh-CN" sz="2400" baseline="-25000" dirty="0" smtClean="0">
                <a:latin typeface="Times New Roman" pitchFamily="18" charset="0"/>
              </a:rPr>
              <a:t>A</a:t>
            </a:r>
            <a:r>
              <a:rPr lang="zh-CN" altLang="en-US" sz="2400" dirty="0" smtClean="0">
                <a:latin typeface="Times New Roman" pitchFamily="18" charset="0"/>
              </a:rPr>
              <a:t>表示用户</a:t>
            </a:r>
            <a:r>
              <a:rPr lang="en-US" altLang="zh-CN" sz="2400" dirty="0" smtClean="0">
                <a:latin typeface="Times New Roman" pitchFamily="18" charset="0"/>
              </a:rPr>
              <a:t>A</a:t>
            </a:r>
            <a:r>
              <a:rPr lang="zh-CN" altLang="en-US" sz="2400" dirty="0" smtClean="0">
                <a:latin typeface="Times New Roman" pitchFamily="18" charset="0"/>
              </a:rPr>
              <a:t>的用户名；</a:t>
            </a:r>
            <a:r>
              <a:rPr lang="en-US" altLang="zh-CN" sz="2400" dirty="0" smtClean="0">
                <a:latin typeface="Times New Roman" pitchFamily="18" charset="0"/>
              </a:rPr>
              <a:t>K</a:t>
            </a:r>
            <a:r>
              <a:rPr lang="en-US" altLang="zh-CN" sz="2400" baseline="-25000" dirty="0" smtClean="0">
                <a:latin typeface="Times New Roman" pitchFamily="18" charset="0"/>
              </a:rPr>
              <a:t>A</a:t>
            </a:r>
            <a:r>
              <a:rPr lang="zh-CN" altLang="en-US" sz="2400" dirty="0" smtClean="0">
                <a:latin typeface="Times New Roman" pitchFamily="18" charset="0"/>
              </a:rPr>
              <a:t>和</a:t>
            </a:r>
            <a:r>
              <a:rPr lang="en-US" altLang="zh-CN" sz="2400" dirty="0" smtClean="0">
                <a:latin typeface="Times New Roman" pitchFamily="18" charset="0"/>
              </a:rPr>
              <a:t>K</a:t>
            </a:r>
            <a:r>
              <a:rPr lang="en-US" altLang="zh-CN" sz="2400" baseline="-25000" dirty="0" smtClean="0">
                <a:latin typeface="Times New Roman" pitchFamily="18" charset="0"/>
              </a:rPr>
              <a:t>B</a:t>
            </a:r>
            <a:r>
              <a:rPr lang="zh-CN" altLang="en-US" sz="2400" dirty="0" smtClean="0">
                <a:latin typeface="Times New Roman" pitchFamily="18" charset="0"/>
              </a:rPr>
              <a:t>分别是</a:t>
            </a:r>
            <a:r>
              <a:rPr lang="en-US" altLang="zh-CN" sz="2400" dirty="0" smtClean="0">
                <a:latin typeface="Times New Roman" pitchFamily="18" charset="0"/>
              </a:rPr>
              <a:t>A</a:t>
            </a:r>
            <a:r>
              <a:rPr lang="zh-CN" altLang="en-US" sz="2400" dirty="0" smtClean="0">
                <a:latin typeface="Times New Roman" pitchFamily="18" charset="0"/>
              </a:rPr>
              <a:t>和</a:t>
            </a:r>
            <a:r>
              <a:rPr lang="en-US" altLang="zh-CN" sz="2400" dirty="0" smtClean="0">
                <a:latin typeface="Times New Roman" pitchFamily="18" charset="0"/>
              </a:rPr>
              <a:t>KDC</a:t>
            </a:r>
            <a:r>
              <a:rPr lang="zh-CN" altLang="en-US" sz="2400" dirty="0" smtClean="0">
                <a:latin typeface="Times New Roman" pitchFamily="18" charset="0"/>
              </a:rPr>
              <a:t>、</a:t>
            </a:r>
            <a:r>
              <a:rPr lang="en-US" altLang="zh-CN" sz="2400" dirty="0" smtClean="0">
                <a:latin typeface="Times New Roman" pitchFamily="18" charset="0"/>
              </a:rPr>
              <a:t>B</a:t>
            </a:r>
            <a:r>
              <a:rPr lang="zh-CN" altLang="en-US" sz="2400" dirty="0" smtClean="0">
                <a:latin typeface="Times New Roman" pitchFamily="18" charset="0"/>
              </a:rPr>
              <a:t>和</a:t>
            </a:r>
            <a:r>
              <a:rPr lang="en-US" altLang="zh-CN" sz="2400" dirty="0" smtClean="0">
                <a:latin typeface="Times New Roman" pitchFamily="18" charset="0"/>
              </a:rPr>
              <a:t>KDC</a:t>
            </a:r>
            <a:r>
              <a:rPr lang="zh-CN" altLang="en-US" sz="2400" dirty="0" smtClean="0">
                <a:latin typeface="Times New Roman" pitchFamily="18" charset="0"/>
              </a:rPr>
              <a:t>之间共享的密钥；</a:t>
            </a:r>
            <a:r>
              <a:rPr lang="en-US" altLang="zh-CN" sz="2400" dirty="0" smtClean="0">
                <a:latin typeface="Times New Roman" pitchFamily="18" charset="0"/>
              </a:rPr>
              <a:t>f(R</a:t>
            </a:r>
            <a:r>
              <a:rPr lang="en-US" altLang="zh-CN" sz="2400" baseline="-25000" dirty="0" smtClean="0">
                <a:latin typeface="Times New Roman" pitchFamily="18" charset="0"/>
              </a:rPr>
              <a:t>B</a:t>
            </a:r>
            <a:r>
              <a:rPr lang="en-US" altLang="zh-CN" sz="2400" dirty="0" smtClean="0">
                <a:latin typeface="Times New Roman" pitchFamily="18" charset="0"/>
              </a:rPr>
              <a:t>)= R</a:t>
            </a:r>
            <a:r>
              <a:rPr lang="en-US" altLang="zh-CN" sz="2400" baseline="-25000" dirty="0" smtClean="0">
                <a:latin typeface="Times New Roman" pitchFamily="18" charset="0"/>
              </a:rPr>
              <a:t>B</a:t>
            </a:r>
            <a:r>
              <a:rPr lang="en-US" altLang="zh-CN" sz="2400" dirty="0" smtClean="0">
                <a:latin typeface="Times New Roman" pitchFamily="18" charset="0"/>
              </a:rPr>
              <a:t>-1</a:t>
            </a:r>
            <a:r>
              <a:rPr lang="zh-CN" altLang="en-US" sz="2400" dirty="0" smtClean="0">
                <a:latin typeface="Times New Roman" pitchFamily="18" charset="0"/>
              </a:rPr>
              <a:t>是对</a:t>
            </a:r>
            <a:r>
              <a:rPr lang="en-US" altLang="zh-CN" sz="2400" dirty="0" smtClean="0">
                <a:latin typeface="Times New Roman" pitchFamily="18" charset="0"/>
              </a:rPr>
              <a:t>R</a:t>
            </a:r>
            <a:r>
              <a:rPr lang="en-US" altLang="zh-CN" sz="2400" baseline="-25000" dirty="0" smtClean="0">
                <a:latin typeface="Times New Roman" pitchFamily="18" charset="0"/>
              </a:rPr>
              <a:t>B</a:t>
            </a:r>
            <a:r>
              <a:rPr lang="zh-CN" altLang="en-US" sz="2400" dirty="0" smtClean="0">
                <a:latin typeface="Times New Roman" pitchFamily="18" charset="0"/>
              </a:rPr>
              <a:t>进行的一个运算，如</a:t>
            </a:r>
            <a:r>
              <a:rPr lang="en-US" altLang="zh-CN" sz="2400" dirty="0" smtClean="0">
                <a:latin typeface="Times New Roman" pitchFamily="18" charset="0"/>
              </a:rPr>
              <a:t>f(R</a:t>
            </a:r>
            <a:r>
              <a:rPr lang="en-US" altLang="zh-CN" sz="2400" baseline="-25000" dirty="0" smtClean="0">
                <a:latin typeface="Times New Roman" pitchFamily="18" charset="0"/>
              </a:rPr>
              <a:t>B</a:t>
            </a:r>
            <a:r>
              <a:rPr lang="en-US" altLang="zh-CN" sz="2400" dirty="0" smtClean="0">
                <a:latin typeface="Times New Roman" pitchFamily="18" charset="0"/>
              </a:rPr>
              <a:t>)=R</a:t>
            </a:r>
            <a:r>
              <a:rPr lang="en-US" altLang="zh-CN" sz="2400" baseline="-25000" dirty="0" smtClean="0">
                <a:latin typeface="Times New Roman" pitchFamily="18" charset="0"/>
              </a:rPr>
              <a:t>B</a:t>
            </a:r>
            <a:r>
              <a:rPr lang="en-US" altLang="zh-CN" sz="2400" dirty="0" smtClean="0">
                <a:latin typeface="Times New Roman" pitchFamily="18" charset="0"/>
              </a:rPr>
              <a:t>-1.</a:t>
            </a:r>
          </a:p>
          <a:p>
            <a:pPr>
              <a:lnSpc>
                <a:spcPts val="3300"/>
              </a:lnSpc>
              <a:spcAft>
                <a:spcPct val="0"/>
              </a:spcAft>
            </a:pPr>
            <a:r>
              <a:rPr lang="zh-CN" altLang="en-US" sz="2400" dirty="0" smtClean="0">
                <a:latin typeface="Times New Roman" pitchFamily="18" charset="0"/>
              </a:rPr>
              <a:t>   </a:t>
            </a:r>
            <a:r>
              <a:rPr lang="zh-CN" altLang="en-US" sz="2400" b="1" dirty="0" smtClean="0">
                <a:latin typeface="Times New Roman" pitchFamily="18" charset="0"/>
              </a:rPr>
              <a:t>随机数及对其进行运算的引入是为了防止</a:t>
            </a:r>
            <a:r>
              <a:rPr lang="zh-CN" altLang="en-US" sz="2400" b="1" dirty="0" smtClean="0">
                <a:solidFill>
                  <a:srgbClr val="F03C91"/>
                </a:solidFill>
                <a:latin typeface="Times New Roman" pitchFamily="18" charset="0"/>
              </a:rPr>
              <a:t>重放攻击</a:t>
            </a:r>
            <a:r>
              <a:rPr lang="zh-CN" altLang="en-US" sz="2400" b="1" dirty="0" smtClean="0">
                <a:latin typeface="Times New Roman" pitchFamily="18" charset="0"/>
              </a:rPr>
              <a:t>。</a:t>
            </a:r>
          </a:p>
          <a:p>
            <a:pPr>
              <a:lnSpc>
                <a:spcPts val="3300"/>
              </a:lnSpc>
              <a:spcAft>
                <a:spcPct val="0"/>
              </a:spcAft>
            </a:pPr>
            <a:r>
              <a:rPr lang="zh-CN" altLang="en-US" sz="2400" dirty="0" smtClean="0">
                <a:latin typeface="Times New Roman" pitchFamily="18" charset="0"/>
              </a:rPr>
              <a:t>   第</a:t>
            </a:r>
            <a:r>
              <a:rPr lang="en-US" altLang="zh-CN" sz="2400" dirty="0" smtClean="0">
                <a:latin typeface="Times New Roman" pitchFamily="18" charset="0"/>
              </a:rPr>
              <a:t>(a)</a:t>
            </a:r>
            <a:r>
              <a:rPr lang="zh-CN" altLang="en-US" sz="2400" dirty="0" smtClean="0">
                <a:latin typeface="Times New Roman" pitchFamily="18" charset="0"/>
              </a:rPr>
              <a:t>步</a:t>
            </a:r>
            <a:r>
              <a:rPr lang="en-US" altLang="zh-CN" sz="2400" dirty="0" smtClean="0">
                <a:latin typeface="Times New Roman" pitchFamily="18" charset="0"/>
              </a:rPr>
              <a:t>,A</a:t>
            </a:r>
            <a:r>
              <a:rPr lang="zh-CN" altLang="en-US" sz="2400" dirty="0" smtClean="0">
                <a:latin typeface="Times New Roman" pitchFamily="18" charset="0"/>
              </a:rPr>
              <a:t>向</a:t>
            </a:r>
            <a:r>
              <a:rPr lang="en-US" altLang="zh-CN" sz="2400" dirty="0" smtClean="0">
                <a:latin typeface="Times New Roman" pitchFamily="18" charset="0"/>
              </a:rPr>
              <a:t>KDC</a:t>
            </a:r>
            <a:r>
              <a:rPr lang="zh-CN" altLang="en-US" sz="2400" dirty="0" smtClean="0">
                <a:latin typeface="Times New Roman" pitchFamily="18" charset="0"/>
              </a:rPr>
              <a:t>申请要和</a:t>
            </a:r>
            <a:r>
              <a:rPr lang="en-US" altLang="zh-CN" sz="2400" dirty="0" smtClean="0">
                <a:latin typeface="Times New Roman" pitchFamily="18" charset="0"/>
              </a:rPr>
              <a:t>B</a:t>
            </a:r>
            <a:r>
              <a:rPr lang="zh-CN" altLang="en-US" sz="2400" dirty="0" smtClean="0">
                <a:latin typeface="Times New Roman" pitchFamily="18" charset="0"/>
              </a:rPr>
              <a:t>通信。</a:t>
            </a:r>
          </a:p>
          <a:p>
            <a:pPr>
              <a:lnSpc>
                <a:spcPts val="3300"/>
              </a:lnSpc>
              <a:spcAft>
                <a:spcPct val="0"/>
              </a:spcAft>
            </a:pPr>
            <a:r>
              <a:rPr lang="zh-CN" altLang="en-US" sz="2400" dirty="0" smtClean="0">
                <a:latin typeface="Times New Roman" pitchFamily="18" charset="0"/>
              </a:rPr>
              <a:t>   第</a:t>
            </a:r>
            <a:r>
              <a:rPr lang="en-US" altLang="zh-CN" sz="2400" dirty="0" smtClean="0">
                <a:latin typeface="Times New Roman" pitchFamily="18" charset="0"/>
              </a:rPr>
              <a:t>(b)</a:t>
            </a:r>
            <a:r>
              <a:rPr lang="zh-CN" altLang="en-US" sz="2400" dirty="0" smtClean="0">
                <a:latin typeface="Times New Roman" pitchFamily="18" charset="0"/>
              </a:rPr>
              <a:t>步</a:t>
            </a:r>
            <a:r>
              <a:rPr lang="en-US" altLang="zh-CN" sz="2400" dirty="0" smtClean="0">
                <a:latin typeface="Times New Roman" pitchFamily="18" charset="0"/>
              </a:rPr>
              <a:t>,A</a:t>
            </a:r>
            <a:r>
              <a:rPr lang="zh-CN" altLang="en-US" sz="2400" dirty="0" smtClean="0">
                <a:latin typeface="Times New Roman" pitchFamily="18" charset="0"/>
              </a:rPr>
              <a:t>安全地得到一个密钥，并且由于</a:t>
            </a:r>
            <a:r>
              <a:rPr lang="en-US" altLang="zh-CN" sz="2400" dirty="0" smtClean="0">
                <a:latin typeface="Times New Roman" pitchFamily="18" charset="0"/>
              </a:rPr>
              <a:t>R</a:t>
            </a:r>
            <a:r>
              <a:rPr lang="en-US" altLang="zh-CN" sz="2400" baseline="-25000" dirty="0" smtClean="0">
                <a:latin typeface="Times New Roman" pitchFamily="18" charset="0"/>
              </a:rPr>
              <a:t>A</a:t>
            </a:r>
            <a:r>
              <a:rPr lang="zh-CN" altLang="en-US" sz="2400" dirty="0" smtClean="0">
                <a:latin typeface="Times New Roman" pitchFamily="18" charset="0"/>
              </a:rPr>
              <a:t>的出现，使</a:t>
            </a:r>
            <a:r>
              <a:rPr lang="en-US" altLang="zh-CN" sz="2400" dirty="0" smtClean="0">
                <a:latin typeface="Times New Roman" pitchFamily="18" charset="0"/>
              </a:rPr>
              <a:t>A</a:t>
            </a:r>
            <a:r>
              <a:rPr lang="zh-CN" altLang="en-US" sz="2400" dirty="0" smtClean="0">
                <a:latin typeface="Times New Roman" pitchFamily="18" charset="0"/>
              </a:rPr>
              <a:t>确信来自</a:t>
            </a:r>
            <a:r>
              <a:rPr lang="en-US" altLang="zh-CN" sz="2400" dirty="0" smtClean="0">
                <a:latin typeface="Times New Roman" pitchFamily="18" charset="0"/>
              </a:rPr>
              <a:t>KDC</a:t>
            </a:r>
            <a:r>
              <a:rPr lang="zh-CN" altLang="en-US" sz="2400" dirty="0" smtClean="0">
                <a:latin typeface="Times New Roman" pitchFamily="18" charset="0"/>
              </a:rPr>
              <a:t>的信息是合法有效的，不是攻击者的重放。</a:t>
            </a:r>
          </a:p>
          <a:p>
            <a:pPr>
              <a:lnSpc>
                <a:spcPts val="3300"/>
              </a:lnSpc>
              <a:spcAft>
                <a:spcPct val="0"/>
              </a:spcAft>
            </a:pPr>
            <a:r>
              <a:rPr lang="zh-CN" altLang="en-US" sz="2400" dirty="0" smtClean="0">
                <a:latin typeface="Times New Roman" pitchFamily="18" charset="0"/>
              </a:rPr>
              <a:t>    第</a:t>
            </a:r>
            <a:r>
              <a:rPr lang="en-US" altLang="zh-CN" sz="2400" dirty="0" smtClean="0">
                <a:latin typeface="Times New Roman" pitchFamily="18" charset="0"/>
              </a:rPr>
              <a:t>(c)</a:t>
            </a:r>
            <a:r>
              <a:rPr lang="zh-CN" altLang="en-US" sz="2400" dirty="0" smtClean="0">
                <a:latin typeface="Times New Roman" pitchFamily="18" charset="0"/>
              </a:rPr>
              <a:t>步</a:t>
            </a:r>
            <a:r>
              <a:rPr lang="en-US" altLang="zh-CN" sz="2400" dirty="0" smtClean="0">
                <a:latin typeface="Times New Roman" pitchFamily="18" charset="0"/>
              </a:rPr>
              <a:t>,</a:t>
            </a:r>
            <a:r>
              <a:rPr lang="zh-CN" altLang="en-US" sz="2400" dirty="0" smtClean="0">
                <a:latin typeface="Times New Roman" pitchFamily="18" charset="0"/>
              </a:rPr>
              <a:t>除</a:t>
            </a:r>
            <a:r>
              <a:rPr lang="en-US" altLang="zh-CN" sz="2400" dirty="0" smtClean="0">
                <a:latin typeface="Times New Roman" pitchFamily="18" charset="0"/>
              </a:rPr>
              <a:t>KDC</a:t>
            </a:r>
            <a:r>
              <a:rPr lang="zh-CN" altLang="en-US" sz="2400" dirty="0" smtClean="0">
                <a:latin typeface="Times New Roman" pitchFamily="18" charset="0"/>
              </a:rPr>
              <a:t>外，只有</a:t>
            </a:r>
            <a:r>
              <a:rPr lang="en-US" altLang="zh-CN" sz="2400" dirty="0" smtClean="0">
                <a:latin typeface="Times New Roman" pitchFamily="18" charset="0"/>
              </a:rPr>
              <a:t>B</a:t>
            </a:r>
            <a:r>
              <a:rPr lang="zh-CN" altLang="en-US" sz="2400" dirty="0" smtClean="0">
                <a:latin typeface="Times New Roman" pitchFamily="18" charset="0"/>
              </a:rPr>
              <a:t>能解密，这样</a:t>
            </a:r>
            <a:r>
              <a:rPr lang="en-US" altLang="zh-CN" sz="2400" dirty="0" smtClean="0">
                <a:latin typeface="Times New Roman" pitchFamily="18" charset="0"/>
              </a:rPr>
              <a:t>B</a:t>
            </a:r>
            <a:r>
              <a:rPr lang="zh-CN" altLang="en-US" sz="2400" dirty="0" smtClean="0">
                <a:latin typeface="Times New Roman" pitchFamily="18" charset="0"/>
              </a:rPr>
              <a:t>便获得了密钥。</a:t>
            </a:r>
          </a:p>
          <a:p>
            <a:pPr>
              <a:lnSpc>
                <a:spcPts val="3300"/>
              </a:lnSpc>
              <a:spcAft>
                <a:spcPct val="0"/>
              </a:spcAft>
            </a:pPr>
            <a:r>
              <a:rPr lang="zh-CN" altLang="en-US" sz="2400" dirty="0" smtClean="0">
                <a:latin typeface="Times New Roman" pitchFamily="18" charset="0"/>
              </a:rPr>
              <a:t>    第</a:t>
            </a:r>
            <a:r>
              <a:rPr lang="en-US" altLang="zh-CN" sz="2400" dirty="0" smtClean="0">
                <a:latin typeface="Times New Roman" pitchFamily="18" charset="0"/>
              </a:rPr>
              <a:t>(d)</a:t>
            </a:r>
            <a:r>
              <a:rPr lang="zh-CN" altLang="en-US" sz="2400" dirty="0" smtClean="0">
                <a:latin typeface="Times New Roman" pitchFamily="18" charset="0"/>
              </a:rPr>
              <a:t>步</a:t>
            </a:r>
            <a:r>
              <a:rPr lang="en-US" altLang="zh-CN" sz="2400" dirty="0" smtClean="0">
                <a:latin typeface="Times New Roman" pitchFamily="18" charset="0"/>
              </a:rPr>
              <a:t>,B</a:t>
            </a:r>
            <a:r>
              <a:rPr lang="zh-CN" altLang="en-US" sz="2400" dirty="0" smtClean="0">
                <a:latin typeface="Times New Roman" pitchFamily="18" charset="0"/>
              </a:rPr>
              <a:t>向</a:t>
            </a:r>
            <a:r>
              <a:rPr lang="en-US" altLang="zh-CN" sz="2400" dirty="0" smtClean="0">
                <a:latin typeface="Times New Roman" pitchFamily="18" charset="0"/>
              </a:rPr>
              <a:t>A</a:t>
            </a:r>
            <a:r>
              <a:rPr lang="zh-CN" altLang="en-US" sz="2400" dirty="0" smtClean="0">
                <a:latin typeface="Times New Roman" pitchFamily="18" charset="0"/>
              </a:rPr>
              <a:t>证明自己已经知道，从而证明</a:t>
            </a:r>
            <a:r>
              <a:rPr lang="en-US" altLang="zh-CN" sz="2400" dirty="0" smtClean="0">
                <a:latin typeface="Times New Roman" pitchFamily="18" charset="0"/>
              </a:rPr>
              <a:t>B</a:t>
            </a:r>
            <a:r>
              <a:rPr lang="zh-CN" altLang="en-US" sz="2400" dirty="0" smtClean="0">
                <a:latin typeface="Times New Roman" pitchFamily="18" charset="0"/>
              </a:rPr>
              <a:t>的身份。</a:t>
            </a:r>
          </a:p>
          <a:p>
            <a:pPr>
              <a:lnSpc>
                <a:spcPts val="3300"/>
              </a:lnSpc>
              <a:spcAft>
                <a:spcPct val="0"/>
              </a:spcAft>
            </a:pPr>
            <a:r>
              <a:rPr lang="zh-CN" altLang="en-US" sz="2400" dirty="0" smtClean="0">
                <a:latin typeface="Times New Roman" pitchFamily="18" charset="0"/>
              </a:rPr>
              <a:t>    第</a:t>
            </a:r>
            <a:r>
              <a:rPr lang="en-US" altLang="zh-CN" sz="2400" dirty="0" smtClean="0">
                <a:latin typeface="Times New Roman" pitchFamily="18" charset="0"/>
              </a:rPr>
              <a:t>(e) </a:t>
            </a:r>
            <a:r>
              <a:rPr lang="zh-CN" altLang="en-US" sz="2400" dirty="0" smtClean="0">
                <a:latin typeface="Times New Roman" pitchFamily="18" charset="0"/>
              </a:rPr>
              <a:t>步</a:t>
            </a:r>
            <a:r>
              <a:rPr lang="en-US" altLang="zh-CN" sz="2400" dirty="0" smtClean="0">
                <a:latin typeface="Times New Roman" pitchFamily="18" charset="0"/>
              </a:rPr>
              <a:t>,A</a:t>
            </a:r>
            <a:r>
              <a:rPr lang="zh-CN" altLang="en-US" sz="2400" dirty="0" smtClean="0">
                <a:latin typeface="Times New Roman" pitchFamily="18" charset="0"/>
              </a:rPr>
              <a:t>将第</a:t>
            </a:r>
            <a:r>
              <a:rPr lang="en-US" altLang="zh-CN" sz="2400" dirty="0" smtClean="0">
                <a:latin typeface="Times New Roman" pitchFamily="18" charset="0"/>
              </a:rPr>
              <a:t>(d)</a:t>
            </a:r>
            <a:r>
              <a:rPr lang="zh-CN" altLang="en-US" sz="2400" dirty="0" smtClean="0">
                <a:latin typeface="Times New Roman" pitchFamily="18" charset="0"/>
              </a:rPr>
              <a:t>步得到的信息解密得</a:t>
            </a:r>
            <a:r>
              <a:rPr lang="en-US" altLang="zh-CN" sz="2400" dirty="0" smtClean="0">
                <a:latin typeface="Times New Roman" pitchFamily="18" charset="0"/>
              </a:rPr>
              <a:t>R</a:t>
            </a:r>
            <a:r>
              <a:rPr lang="en-US" altLang="zh-CN" sz="2400" baseline="-25000" dirty="0" smtClean="0">
                <a:latin typeface="Times New Roman" pitchFamily="18" charset="0"/>
              </a:rPr>
              <a:t>B</a:t>
            </a:r>
            <a:r>
              <a:rPr lang="en-US" altLang="zh-CN" sz="2400" dirty="0" smtClean="0">
                <a:latin typeface="Times New Roman" pitchFamily="18" charset="0"/>
              </a:rPr>
              <a:t>,</a:t>
            </a:r>
            <a:r>
              <a:rPr lang="zh-CN" altLang="en-US" sz="2400" dirty="0" smtClean="0">
                <a:latin typeface="Times New Roman" pitchFamily="18" charset="0"/>
              </a:rPr>
              <a:t>并向</a:t>
            </a:r>
            <a:r>
              <a:rPr lang="en-US" altLang="zh-CN" sz="2400" dirty="0" smtClean="0">
                <a:latin typeface="Times New Roman" pitchFamily="18" charset="0"/>
              </a:rPr>
              <a:t>B</a:t>
            </a:r>
            <a:r>
              <a:rPr lang="zh-CN" altLang="en-US" sz="2400" dirty="0" smtClean="0">
                <a:latin typeface="Times New Roman" pitchFamily="18" charset="0"/>
              </a:rPr>
              <a:t>发送加密的</a:t>
            </a:r>
            <a:r>
              <a:rPr lang="en-US" altLang="zh-CN" sz="2400" dirty="0" smtClean="0">
                <a:latin typeface="Times New Roman" pitchFamily="18" charset="0"/>
              </a:rPr>
              <a:t>R</a:t>
            </a:r>
            <a:r>
              <a:rPr lang="en-US" altLang="zh-CN" sz="2400" baseline="-25000" dirty="0" smtClean="0">
                <a:latin typeface="Times New Roman" pitchFamily="18" charset="0"/>
              </a:rPr>
              <a:t>B</a:t>
            </a:r>
            <a:r>
              <a:rPr lang="zh-CN" altLang="en-US" sz="2400" dirty="0" smtClean="0">
                <a:latin typeface="Times New Roman" pitchFamily="18" charset="0"/>
              </a:rPr>
              <a:t> </a:t>
            </a:r>
            <a:r>
              <a:rPr lang="en-US" altLang="zh-CN" sz="2400" dirty="0" smtClean="0">
                <a:latin typeface="Times New Roman" pitchFamily="18" charset="0"/>
              </a:rPr>
              <a:t>-1,</a:t>
            </a:r>
            <a:r>
              <a:rPr lang="zh-CN" altLang="en-US" sz="2400" dirty="0" smtClean="0">
                <a:latin typeface="Times New Roman" pitchFamily="18" charset="0"/>
              </a:rPr>
              <a:t>从而</a:t>
            </a:r>
            <a:r>
              <a:rPr lang="en-US" altLang="zh-CN" sz="2400" dirty="0" smtClean="0">
                <a:latin typeface="Times New Roman" pitchFamily="18" charset="0"/>
              </a:rPr>
              <a:t>,B</a:t>
            </a:r>
            <a:r>
              <a:rPr lang="zh-CN" altLang="en-US" sz="2400" dirty="0" smtClean="0">
                <a:latin typeface="Times New Roman" pitchFamily="18" charset="0"/>
              </a:rPr>
              <a:t>相信</a:t>
            </a:r>
            <a:r>
              <a:rPr lang="en-US" altLang="zh-CN" sz="2400" dirty="0" smtClean="0">
                <a:latin typeface="Times New Roman" pitchFamily="18" charset="0"/>
              </a:rPr>
              <a:t>A</a:t>
            </a:r>
            <a:r>
              <a:rPr lang="zh-CN" altLang="en-US" sz="2400" dirty="0" smtClean="0">
                <a:latin typeface="Times New Roman" pitchFamily="18" charset="0"/>
              </a:rPr>
              <a:t>知道，由于随机数的出现</a:t>
            </a:r>
            <a:r>
              <a:rPr lang="en-US" altLang="zh-CN" sz="2400" dirty="0" smtClean="0">
                <a:latin typeface="Times New Roman" pitchFamily="18" charset="0"/>
              </a:rPr>
              <a:t>,</a:t>
            </a:r>
            <a:r>
              <a:rPr lang="zh-CN" altLang="en-US" sz="2400" dirty="0" smtClean="0">
                <a:latin typeface="Times New Roman" pitchFamily="18" charset="0"/>
              </a:rPr>
              <a:t>确信不是攻击者的重放</a:t>
            </a:r>
            <a:r>
              <a:rPr lang="en-US" altLang="zh-CN" sz="2400" dirty="0" smtClean="0">
                <a:latin typeface="Times New Roman" pitchFamily="18" charset="0"/>
              </a:rPr>
              <a:t>,</a:t>
            </a:r>
            <a:r>
              <a:rPr lang="zh-CN" altLang="en-US" sz="2400" dirty="0" smtClean="0">
                <a:latin typeface="Times New Roman" pitchFamily="18" charset="0"/>
              </a:rPr>
              <a:t>成功地识别了</a:t>
            </a:r>
            <a:r>
              <a:rPr lang="en-US" altLang="zh-CN" sz="2400" dirty="0" smtClean="0">
                <a:latin typeface="Times New Roman" pitchFamily="18" charset="0"/>
              </a:rPr>
              <a:t>A</a:t>
            </a:r>
            <a:r>
              <a:rPr lang="zh-CN" altLang="en-US" sz="2400" dirty="0" smtClean="0">
                <a:latin typeface="Times New Roman" pitchFamily="18" charset="0"/>
              </a:rPr>
              <a:t>的身份。</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482600" y="1155700"/>
            <a:ext cx="8212138" cy="4551363"/>
          </a:xfrm>
        </p:spPr>
        <p:txBody>
          <a:bodyPr/>
          <a:lstStyle/>
          <a:p>
            <a:pPr>
              <a:lnSpc>
                <a:spcPct val="110000"/>
              </a:lnSpc>
              <a:spcAft>
                <a:spcPct val="0"/>
              </a:spcAft>
              <a:buFont typeface="Wingdings" pitchFamily="2" charset="2"/>
              <a:buChar char="u"/>
            </a:pPr>
            <a:r>
              <a:rPr lang="zh-CN" altLang="zh-CN" sz="2400" dirty="0" smtClean="0">
                <a:solidFill>
                  <a:schemeClr val="tx1"/>
                </a:solidFill>
              </a:rPr>
              <a:t>该协议的主要漏洞是</a:t>
            </a:r>
            <a:r>
              <a:rPr lang="en-US" altLang="zh-CN" sz="2400" dirty="0" smtClean="0">
                <a:solidFill>
                  <a:schemeClr val="tx1"/>
                </a:solidFill>
                <a:latin typeface="Times New Roman" pitchFamily="18" charset="0"/>
              </a:rPr>
              <a:t>A</a:t>
            </a:r>
            <a:r>
              <a:rPr lang="zh-CN" altLang="zh-CN" sz="2400" dirty="0" smtClean="0">
                <a:solidFill>
                  <a:schemeClr val="tx1"/>
                </a:solidFill>
              </a:rPr>
              <a:t>和</a:t>
            </a:r>
            <a:r>
              <a:rPr lang="en-US" altLang="zh-CN" sz="2400" dirty="0" smtClean="0">
                <a:solidFill>
                  <a:schemeClr val="tx1"/>
                </a:solidFill>
                <a:latin typeface="Times New Roman" pitchFamily="18" charset="0"/>
              </a:rPr>
              <a:t>B</a:t>
            </a:r>
            <a:r>
              <a:rPr lang="zh-CN" altLang="zh-CN" sz="2400" dirty="0" smtClean="0">
                <a:solidFill>
                  <a:srgbClr val="FF0000"/>
                </a:solidFill>
              </a:rPr>
              <a:t>以前使用过的密钥</a:t>
            </a:r>
            <a:r>
              <a:rPr lang="zh-CN" altLang="zh-CN" sz="2400" dirty="0" smtClean="0">
                <a:solidFill>
                  <a:schemeClr val="tx1"/>
                </a:solidFill>
              </a:rPr>
              <a:t>对攻击者仍有利用价值。当攻击者</a:t>
            </a:r>
            <a:r>
              <a:rPr lang="en-US" altLang="zh-CN" sz="2400" dirty="0" smtClean="0">
                <a:solidFill>
                  <a:schemeClr val="tx1"/>
                </a:solidFill>
                <a:latin typeface="Times New Roman" pitchFamily="18" charset="0"/>
              </a:rPr>
              <a:t>C</a:t>
            </a:r>
            <a:r>
              <a:rPr lang="zh-CN" altLang="zh-CN" sz="2400" dirty="0" smtClean="0">
                <a:solidFill>
                  <a:schemeClr val="tx1"/>
                </a:solidFill>
              </a:rPr>
              <a:t>掌握了</a:t>
            </a:r>
            <a:r>
              <a:rPr lang="en-US" altLang="zh-CN" sz="2400" dirty="0" smtClean="0">
                <a:solidFill>
                  <a:schemeClr val="tx1"/>
                </a:solidFill>
                <a:latin typeface="Times New Roman" pitchFamily="18" charset="0"/>
              </a:rPr>
              <a:t>A</a:t>
            </a:r>
            <a:r>
              <a:rPr lang="zh-CN" altLang="zh-CN" sz="2400" dirty="0" smtClean="0">
                <a:solidFill>
                  <a:schemeClr val="tx1"/>
                </a:solidFill>
              </a:rPr>
              <a:t>和</a:t>
            </a:r>
            <a:r>
              <a:rPr lang="en-US" altLang="zh-CN" sz="2400" dirty="0" smtClean="0">
                <a:solidFill>
                  <a:schemeClr val="tx1"/>
                </a:solidFill>
                <a:latin typeface="Times New Roman" pitchFamily="18" charset="0"/>
              </a:rPr>
              <a:t>B</a:t>
            </a:r>
            <a:r>
              <a:rPr lang="zh-CN" altLang="zh-CN" sz="2400" dirty="0" smtClean="0">
                <a:solidFill>
                  <a:schemeClr val="tx1"/>
                </a:solidFill>
              </a:rPr>
              <a:t>以前使用过的密钥后，</a:t>
            </a:r>
            <a:r>
              <a:rPr lang="en-US" altLang="zh-CN" sz="2400" dirty="0" smtClean="0">
                <a:solidFill>
                  <a:schemeClr val="tx1"/>
                </a:solidFill>
                <a:latin typeface="Times New Roman" pitchFamily="18" charset="0"/>
              </a:rPr>
              <a:t>C</a:t>
            </a:r>
            <a:r>
              <a:rPr lang="zh-CN" altLang="zh-CN" sz="2400" dirty="0" smtClean="0">
                <a:solidFill>
                  <a:schemeClr val="tx1"/>
                </a:solidFill>
              </a:rPr>
              <a:t>可以</a:t>
            </a:r>
            <a:r>
              <a:rPr lang="zh-CN" altLang="zh-CN" sz="2400" dirty="0" smtClean="0">
                <a:solidFill>
                  <a:srgbClr val="FF0000"/>
                </a:solidFill>
              </a:rPr>
              <a:t>冒充</a:t>
            </a:r>
            <a:r>
              <a:rPr lang="en-US" altLang="zh-CN" sz="2400" dirty="0" smtClean="0">
                <a:solidFill>
                  <a:srgbClr val="FF0000"/>
                </a:solidFill>
                <a:latin typeface="Times New Roman" pitchFamily="18" charset="0"/>
              </a:rPr>
              <a:t>A</a:t>
            </a:r>
            <a:r>
              <a:rPr lang="zh-CN" altLang="zh-CN" sz="2400" dirty="0" smtClean="0">
                <a:solidFill>
                  <a:schemeClr val="tx1"/>
                </a:solidFill>
              </a:rPr>
              <a:t>通过</a:t>
            </a:r>
            <a:r>
              <a:rPr lang="en-US" altLang="zh-CN" sz="2400" dirty="0" smtClean="0">
                <a:solidFill>
                  <a:schemeClr val="tx1"/>
                </a:solidFill>
                <a:latin typeface="Times New Roman" pitchFamily="18" charset="0"/>
              </a:rPr>
              <a:t>B</a:t>
            </a:r>
            <a:r>
              <a:rPr lang="zh-CN" altLang="zh-CN" sz="2400" dirty="0" smtClean="0">
                <a:solidFill>
                  <a:schemeClr val="tx1"/>
                </a:solidFill>
              </a:rPr>
              <a:t>的鉴别。</a:t>
            </a:r>
            <a:r>
              <a:rPr lang="en-US" altLang="zh-CN" sz="2400" dirty="0" smtClean="0">
                <a:solidFill>
                  <a:schemeClr val="tx1"/>
                </a:solidFill>
                <a:latin typeface="Times New Roman" pitchFamily="18" charset="0"/>
              </a:rPr>
              <a:t>C</a:t>
            </a:r>
            <a:r>
              <a:rPr lang="zh-CN" altLang="zh-CN" sz="2400" dirty="0" smtClean="0">
                <a:solidFill>
                  <a:schemeClr val="tx1"/>
                </a:solidFill>
              </a:rPr>
              <a:t>在第</a:t>
            </a:r>
            <a:r>
              <a:rPr lang="en-US" altLang="zh-CN" sz="2400" dirty="0" smtClean="0">
                <a:solidFill>
                  <a:schemeClr val="tx1"/>
                </a:solidFill>
                <a:latin typeface="Times New Roman" pitchFamily="18" charset="0"/>
              </a:rPr>
              <a:t>c)</a:t>
            </a:r>
            <a:r>
              <a:rPr lang="zh-CN" altLang="zh-CN" sz="2400" dirty="0" smtClean="0">
                <a:solidFill>
                  <a:schemeClr val="tx1"/>
                </a:solidFill>
              </a:rPr>
              <a:t>步将以前记录的信息重放，并截断</a:t>
            </a:r>
            <a:r>
              <a:rPr lang="en-US" altLang="zh-CN" sz="2400" dirty="0" smtClean="0">
                <a:solidFill>
                  <a:schemeClr val="tx1"/>
                </a:solidFill>
                <a:latin typeface="Times New Roman" pitchFamily="18" charset="0"/>
              </a:rPr>
              <a:t>A</a:t>
            </a:r>
            <a:r>
              <a:rPr lang="zh-CN" altLang="zh-CN" sz="2400" dirty="0" smtClean="0">
                <a:solidFill>
                  <a:schemeClr val="tx1"/>
                </a:solidFill>
              </a:rPr>
              <a:t>与</a:t>
            </a:r>
            <a:r>
              <a:rPr lang="en-US" altLang="zh-CN" sz="2400" dirty="0" smtClean="0">
                <a:solidFill>
                  <a:schemeClr val="tx1"/>
                </a:solidFill>
                <a:latin typeface="Times New Roman" pitchFamily="18" charset="0"/>
              </a:rPr>
              <a:t>B</a:t>
            </a:r>
            <a:r>
              <a:rPr lang="zh-CN" altLang="zh-CN" sz="2400" dirty="0" smtClean="0">
                <a:solidFill>
                  <a:schemeClr val="tx1"/>
                </a:solidFill>
              </a:rPr>
              <a:t>之间的通信，过程如下：</a:t>
            </a:r>
            <a:endParaRPr lang="zh-CN" altLang="en-US" sz="2400" dirty="0" smtClean="0">
              <a:solidFill>
                <a:schemeClr val="tx1"/>
              </a:solidFill>
            </a:endParaRPr>
          </a:p>
          <a:p>
            <a:pPr>
              <a:lnSpc>
                <a:spcPct val="110000"/>
              </a:lnSpc>
              <a:spcAft>
                <a:spcPct val="0"/>
              </a:spcAft>
              <a:buFont typeface="Wingdings" pitchFamily="2" charset="2"/>
              <a:buChar char="u"/>
            </a:pPr>
            <a:endParaRPr lang="en-US" altLang="zh-CN" dirty="0" smtClean="0"/>
          </a:p>
          <a:p>
            <a:pPr>
              <a:buFont typeface="Futura Md BT" pitchFamily="34" charset="0"/>
              <a:buChar char="•"/>
            </a:pPr>
            <a:r>
              <a:rPr lang="en-US" altLang="zh-CN" sz="2400" dirty="0" smtClean="0">
                <a:latin typeface="Times New Roman" pitchFamily="18" charset="0"/>
              </a:rPr>
              <a:t>   c’</a:t>
            </a:r>
            <a:r>
              <a:rPr lang="zh-CN" altLang="en-US" sz="2400" dirty="0" smtClean="0">
                <a:latin typeface="Times New Roman" pitchFamily="18" charset="0"/>
              </a:rPr>
              <a:t>）</a:t>
            </a:r>
          </a:p>
          <a:p>
            <a:pPr>
              <a:buFont typeface="Futura Md BT" pitchFamily="34" charset="0"/>
              <a:buChar char="•"/>
            </a:pPr>
            <a:endParaRPr lang="zh-CN" altLang="en-US" sz="2400" dirty="0" smtClean="0">
              <a:latin typeface="Times New Roman" pitchFamily="18" charset="0"/>
            </a:endParaRPr>
          </a:p>
          <a:p>
            <a:pPr>
              <a:buFont typeface="Futura Md BT" pitchFamily="34" charset="0"/>
              <a:buChar char="•"/>
            </a:pPr>
            <a:r>
              <a:rPr lang="en-US" altLang="zh-CN" sz="2400" dirty="0" smtClean="0">
                <a:latin typeface="Times New Roman" pitchFamily="18" charset="0"/>
              </a:rPr>
              <a:t>  d’</a:t>
            </a:r>
            <a:r>
              <a:rPr lang="zh-CN" altLang="en-US" sz="2400" dirty="0" smtClean="0">
                <a:latin typeface="Times New Roman" pitchFamily="18" charset="0"/>
              </a:rPr>
              <a:t>）</a:t>
            </a:r>
          </a:p>
          <a:p>
            <a:pPr>
              <a:buFont typeface="Futura Md BT" pitchFamily="34" charset="0"/>
              <a:buChar char="•"/>
            </a:pPr>
            <a:endParaRPr lang="zh-CN" altLang="en-US" sz="2400" dirty="0" smtClean="0">
              <a:latin typeface="Times New Roman" pitchFamily="18" charset="0"/>
            </a:endParaRPr>
          </a:p>
          <a:p>
            <a:pPr>
              <a:buFont typeface="Futura Md BT" pitchFamily="34" charset="0"/>
              <a:buChar char="•"/>
            </a:pPr>
            <a:r>
              <a:rPr lang="en-US" altLang="zh-CN" sz="2400" dirty="0" smtClean="0">
                <a:latin typeface="Times New Roman" pitchFamily="18" charset="0"/>
              </a:rPr>
              <a:t>  e’</a:t>
            </a:r>
            <a:r>
              <a:rPr lang="zh-CN" altLang="en-US" sz="2400" dirty="0" smtClean="0">
                <a:latin typeface="Times New Roman" pitchFamily="18" charset="0"/>
              </a:rPr>
              <a:t>）</a:t>
            </a:r>
            <a:endParaRPr lang="en-US" altLang="zh-CN" sz="2400" dirty="0" smtClean="0">
              <a:latin typeface="Times New Roman" pitchFamily="18" charset="0"/>
            </a:endParaRPr>
          </a:p>
          <a:p>
            <a:pPr>
              <a:buFont typeface="Futura Md BT" pitchFamily="34" charset="0"/>
              <a:buChar char="•"/>
            </a:pPr>
            <a:endParaRPr lang="en-US" altLang="zh-CN" sz="2000" dirty="0" smtClean="0">
              <a:latin typeface="Times New Roman" pitchFamily="18" charset="0"/>
            </a:endParaRPr>
          </a:p>
          <a:p>
            <a:pPr>
              <a:buFont typeface="Futura Md BT" pitchFamily="34" charset="0"/>
              <a:buChar char="•"/>
            </a:pPr>
            <a:endParaRPr lang="en-US" altLang="zh-CN" dirty="0" smtClean="0"/>
          </a:p>
          <a:p>
            <a:pPr>
              <a:buFont typeface="Futura Md BT" pitchFamily="34" charset="0"/>
              <a:buChar char="•"/>
            </a:pPr>
            <a:endParaRPr lang="en-US" altLang="zh-CN" dirty="0" smtClean="0"/>
          </a:p>
          <a:p>
            <a:pPr>
              <a:buFont typeface="Futura Md BT" pitchFamily="34" charset="0"/>
              <a:buChar char="•"/>
            </a:pPr>
            <a:endParaRPr lang="zh-CN" altLang="en-US" dirty="0" smtClean="0"/>
          </a:p>
        </p:txBody>
      </p:sp>
      <p:grpSp>
        <p:nvGrpSpPr>
          <p:cNvPr id="12291" name="Group 52"/>
          <p:cNvGrpSpPr>
            <a:grpSpLocks noChangeAspect="1"/>
          </p:cNvGrpSpPr>
          <p:nvPr/>
        </p:nvGrpSpPr>
        <p:grpSpPr bwMode="auto">
          <a:xfrm>
            <a:off x="1676400" y="3370262"/>
            <a:ext cx="2706688" cy="542925"/>
            <a:chOff x="2601" y="7409"/>
            <a:chExt cx="2761" cy="855"/>
          </a:xfrm>
        </p:grpSpPr>
        <p:sp>
          <p:nvSpPr>
            <p:cNvPr id="12321" name="AutoShape 53"/>
            <p:cNvSpPr>
              <a:spLocks noChangeAspect="1" noChangeArrowheads="1"/>
            </p:cNvSpPr>
            <p:nvPr/>
          </p:nvSpPr>
          <p:spPr bwMode="auto">
            <a:xfrm>
              <a:off x="2601" y="7409"/>
              <a:ext cx="2761"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a:latin typeface="Trebuchet MS" pitchFamily="34" charset="0"/>
              </a:endParaRPr>
            </a:p>
          </p:txBody>
        </p:sp>
        <p:sp>
          <p:nvSpPr>
            <p:cNvPr id="12322" name="Line 54"/>
            <p:cNvSpPr>
              <a:spLocks noChangeShapeType="1"/>
            </p:cNvSpPr>
            <p:nvPr/>
          </p:nvSpPr>
          <p:spPr bwMode="auto">
            <a:xfrm>
              <a:off x="4610" y="7579"/>
              <a:ext cx="0" cy="280"/>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3" name="Line 55"/>
            <p:cNvSpPr>
              <a:spLocks noChangeShapeType="1"/>
            </p:cNvSpPr>
            <p:nvPr/>
          </p:nvSpPr>
          <p:spPr bwMode="auto">
            <a:xfrm>
              <a:off x="4569" y="7579"/>
              <a:ext cx="0" cy="280"/>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4" name="Rectangle 56"/>
            <p:cNvSpPr>
              <a:spLocks noChangeArrowheads="1"/>
            </p:cNvSpPr>
            <p:nvPr/>
          </p:nvSpPr>
          <p:spPr bwMode="auto">
            <a:xfrm>
              <a:off x="4118" y="7409"/>
              <a:ext cx="8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2000" dirty="0">
                  <a:solidFill>
                    <a:srgbClr val="000000"/>
                  </a:solidFill>
                  <a:latin typeface="Symbol" pitchFamily="18" charset="2"/>
                  <a:ea typeface="宋体" pitchFamily="2" charset="-122"/>
                </a:rPr>
                <a:t>[</a:t>
              </a:r>
              <a:endParaRPr lang="en-US" altLang="zh-CN" sz="2000" dirty="0">
                <a:latin typeface="Trebuchet MS" pitchFamily="34" charset="0"/>
              </a:endParaRPr>
            </a:p>
          </p:txBody>
        </p:sp>
        <p:sp>
          <p:nvSpPr>
            <p:cNvPr id="12325" name="Rectangle 57"/>
            <p:cNvSpPr>
              <a:spLocks noChangeArrowheads="1"/>
            </p:cNvSpPr>
            <p:nvPr/>
          </p:nvSpPr>
          <p:spPr bwMode="auto">
            <a:xfrm>
              <a:off x="5095" y="7409"/>
              <a:ext cx="8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2000">
                  <a:solidFill>
                    <a:srgbClr val="000000"/>
                  </a:solidFill>
                  <a:latin typeface="Symbol" pitchFamily="18" charset="2"/>
                  <a:ea typeface="宋体" pitchFamily="2" charset="-122"/>
                </a:rPr>
                <a:t>]</a:t>
              </a:r>
              <a:endParaRPr lang="en-US" altLang="zh-CN" sz="2000">
                <a:latin typeface="Trebuchet MS" pitchFamily="34" charset="0"/>
              </a:endParaRPr>
            </a:p>
          </p:txBody>
        </p:sp>
        <p:sp>
          <p:nvSpPr>
            <p:cNvPr id="12326" name="Rectangle 58"/>
            <p:cNvSpPr>
              <a:spLocks noChangeArrowheads="1"/>
            </p:cNvSpPr>
            <p:nvPr/>
          </p:nvSpPr>
          <p:spPr bwMode="auto">
            <a:xfrm>
              <a:off x="4959" y="7714"/>
              <a:ext cx="15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2000" i="1">
                  <a:solidFill>
                    <a:srgbClr val="000000"/>
                  </a:solidFill>
                  <a:latin typeface="Times New Roman" pitchFamily="18" charset="0"/>
                  <a:ea typeface="宋体" pitchFamily="2" charset="-122"/>
                </a:rPr>
                <a:t>A</a:t>
              </a:r>
              <a:endParaRPr lang="en-US" altLang="zh-CN" sz="2000">
                <a:latin typeface="Trebuchet MS" pitchFamily="34" charset="0"/>
              </a:endParaRPr>
            </a:p>
          </p:txBody>
        </p:sp>
        <p:sp>
          <p:nvSpPr>
            <p:cNvPr id="12327" name="Rectangle 59"/>
            <p:cNvSpPr>
              <a:spLocks noChangeArrowheads="1"/>
            </p:cNvSpPr>
            <p:nvPr/>
          </p:nvSpPr>
          <p:spPr bwMode="auto">
            <a:xfrm>
              <a:off x="4420" y="7714"/>
              <a:ext cx="12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2000" i="1">
                  <a:solidFill>
                    <a:srgbClr val="000000"/>
                  </a:solidFill>
                  <a:latin typeface="Times New Roman" pitchFamily="18" charset="0"/>
                  <a:ea typeface="宋体" pitchFamily="2" charset="-122"/>
                </a:rPr>
                <a:t>S</a:t>
              </a:r>
              <a:endParaRPr lang="en-US" altLang="zh-CN" sz="2000">
                <a:latin typeface="Trebuchet MS" pitchFamily="34" charset="0"/>
              </a:endParaRPr>
            </a:p>
          </p:txBody>
        </p:sp>
        <p:sp>
          <p:nvSpPr>
            <p:cNvPr id="12328" name="Rectangle 60"/>
            <p:cNvSpPr>
              <a:spLocks noChangeArrowheads="1"/>
            </p:cNvSpPr>
            <p:nvPr/>
          </p:nvSpPr>
          <p:spPr bwMode="auto">
            <a:xfrm>
              <a:off x="3871" y="7714"/>
              <a:ext cx="17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2000" i="1" dirty="0">
                  <a:solidFill>
                    <a:srgbClr val="000000"/>
                  </a:solidFill>
                  <a:latin typeface="Times New Roman" pitchFamily="18" charset="0"/>
                  <a:ea typeface="宋体" pitchFamily="2" charset="-122"/>
                </a:rPr>
                <a:t>K</a:t>
              </a:r>
              <a:endParaRPr lang="en-US" altLang="zh-CN" sz="2000" dirty="0">
                <a:latin typeface="Trebuchet MS" pitchFamily="34" charset="0"/>
              </a:endParaRPr>
            </a:p>
          </p:txBody>
        </p:sp>
        <p:sp>
          <p:nvSpPr>
            <p:cNvPr id="12329" name="Rectangle 61"/>
            <p:cNvSpPr>
              <a:spLocks noChangeArrowheads="1"/>
            </p:cNvSpPr>
            <p:nvPr/>
          </p:nvSpPr>
          <p:spPr bwMode="auto">
            <a:xfrm>
              <a:off x="4642" y="7569"/>
              <a:ext cx="36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en-US" altLang="zh-CN" sz="2000" i="1">
                  <a:solidFill>
                    <a:srgbClr val="000000"/>
                  </a:solidFill>
                  <a:latin typeface="Times New Roman" pitchFamily="18" charset="0"/>
                  <a:ea typeface="宋体" pitchFamily="2" charset="-122"/>
                </a:rPr>
                <a:t>ID</a:t>
              </a:r>
              <a:endParaRPr lang="en-US" altLang="zh-CN" sz="2000">
                <a:latin typeface="Trebuchet MS" pitchFamily="34" charset="0"/>
              </a:endParaRPr>
            </a:p>
          </p:txBody>
        </p:sp>
        <p:sp>
          <p:nvSpPr>
            <p:cNvPr id="12330" name="Rectangle 62"/>
            <p:cNvSpPr>
              <a:spLocks noChangeArrowheads="1"/>
            </p:cNvSpPr>
            <p:nvPr/>
          </p:nvSpPr>
          <p:spPr bwMode="auto">
            <a:xfrm>
              <a:off x="4202" y="7569"/>
              <a:ext cx="21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en-US" altLang="zh-CN" sz="2000" i="1">
                  <a:solidFill>
                    <a:srgbClr val="000000"/>
                  </a:solidFill>
                  <a:latin typeface="Times New Roman" pitchFamily="18" charset="0"/>
                  <a:ea typeface="宋体" pitchFamily="2" charset="-122"/>
                </a:rPr>
                <a:t>K</a:t>
              </a:r>
              <a:endParaRPr lang="en-US" altLang="zh-CN" sz="2000">
                <a:latin typeface="Trebuchet MS" pitchFamily="34" charset="0"/>
              </a:endParaRPr>
            </a:p>
          </p:txBody>
        </p:sp>
        <p:sp>
          <p:nvSpPr>
            <p:cNvPr id="12331" name="Rectangle 63"/>
            <p:cNvSpPr>
              <a:spLocks noChangeArrowheads="1"/>
            </p:cNvSpPr>
            <p:nvPr/>
          </p:nvSpPr>
          <p:spPr bwMode="auto">
            <a:xfrm>
              <a:off x="3682" y="7569"/>
              <a:ext cx="14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en-US" altLang="zh-CN" sz="2000" i="1" dirty="0">
                  <a:solidFill>
                    <a:srgbClr val="000000"/>
                  </a:solidFill>
                  <a:latin typeface="Times New Roman" pitchFamily="18" charset="0"/>
                  <a:ea typeface="宋体" pitchFamily="2" charset="-122"/>
                </a:rPr>
                <a:t>E</a:t>
              </a:r>
              <a:endParaRPr lang="en-US" altLang="zh-CN" sz="2000" dirty="0">
                <a:latin typeface="Trebuchet MS" pitchFamily="34" charset="0"/>
              </a:endParaRPr>
            </a:p>
          </p:txBody>
        </p:sp>
        <p:sp>
          <p:nvSpPr>
            <p:cNvPr id="12332" name="Rectangle 64"/>
            <p:cNvSpPr>
              <a:spLocks noChangeArrowheads="1"/>
            </p:cNvSpPr>
            <p:nvPr/>
          </p:nvSpPr>
          <p:spPr bwMode="auto">
            <a:xfrm>
              <a:off x="3997" y="7784"/>
              <a:ext cx="18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en-US" altLang="zh-CN" sz="2000" i="1">
                  <a:solidFill>
                    <a:srgbClr val="000000"/>
                  </a:solidFill>
                  <a:latin typeface="Times New Roman" pitchFamily="18" charset="0"/>
                  <a:ea typeface="宋体" pitchFamily="2" charset="-122"/>
                </a:rPr>
                <a:t>B</a:t>
              </a:r>
              <a:endParaRPr lang="en-US" altLang="zh-CN" sz="2000">
                <a:latin typeface="Trebuchet MS" pitchFamily="34" charset="0"/>
              </a:endParaRPr>
            </a:p>
          </p:txBody>
        </p:sp>
        <p:sp>
          <p:nvSpPr>
            <p:cNvPr id="12333" name="Rectangle 65"/>
            <p:cNvSpPr>
              <a:spLocks noChangeArrowheads="1"/>
            </p:cNvSpPr>
            <p:nvPr/>
          </p:nvSpPr>
          <p:spPr bwMode="auto">
            <a:xfrm>
              <a:off x="3527" y="7569"/>
              <a:ext cx="7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2000">
                  <a:solidFill>
                    <a:srgbClr val="000000"/>
                  </a:solidFill>
                  <a:latin typeface="Times New Roman" pitchFamily="18" charset="0"/>
                  <a:ea typeface="宋体" pitchFamily="2" charset="-122"/>
                </a:rPr>
                <a:t>:</a:t>
              </a:r>
              <a:endParaRPr lang="en-US" altLang="zh-CN" sz="2000">
                <a:latin typeface="Trebuchet MS" pitchFamily="34" charset="0"/>
              </a:endParaRPr>
            </a:p>
          </p:txBody>
        </p:sp>
        <p:sp>
          <p:nvSpPr>
            <p:cNvPr id="12334" name="Rectangle 66"/>
            <p:cNvSpPr>
              <a:spLocks noChangeArrowheads="1"/>
            </p:cNvSpPr>
            <p:nvPr/>
          </p:nvSpPr>
          <p:spPr bwMode="auto">
            <a:xfrm>
              <a:off x="3281" y="7569"/>
              <a:ext cx="17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2000">
                  <a:solidFill>
                    <a:srgbClr val="000000"/>
                  </a:solidFill>
                  <a:latin typeface="Times New Roman" pitchFamily="18" charset="0"/>
                  <a:ea typeface="宋体" pitchFamily="2" charset="-122"/>
                </a:rPr>
                <a:t>B</a:t>
              </a:r>
              <a:endParaRPr lang="en-US" altLang="zh-CN" sz="2000">
                <a:latin typeface="Trebuchet MS" pitchFamily="34" charset="0"/>
              </a:endParaRPr>
            </a:p>
          </p:txBody>
        </p:sp>
        <p:sp>
          <p:nvSpPr>
            <p:cNvPr id="12335" name="Rectangle 67"/>
            <p:cNvSpPr>
              <a:spLocks noChangeArrowheads="1"/>
            </p:cNvSpPr>
            <p:nvPr/>
          </p:nvSpPr>
          <p:spPr bwMode="auto">
            <a:xfrm>
              <a:off x="2646" y="7569"/>
              <a:ext cx="17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2000">
                  <a:solidFill>
                    <a:srgbClr val="000000"/>
                  </a:solidFill>
                  <a:latin typeface="Times New Roman" pitchFamily="18" charset="0"/>
                  <a:ea typeface="宋体" pitchFamily="2" charset="-122"/>
                </a:rPr>
                <a:t>C</a:t>
              </a:r>
              <a:endParaRPr lang="en-US" altLang="zh-CN" sz="2000">
                <a:latin typeface="Trebuchet MS" pitchFamily="34" charset="0"/>
              </a:endParaRPr>
            </a:p>
          </p:txBody>
        </p:sp>
        <p:sp>
          <p:nvSpPr>
            <p:cNvPr id="12336" name="Rectangle 68"/>
            <p:cNvSpPr>
              <a:spLocks noChangeArrowheads="1"/>
            </p:cNvSpPr>
            <p:nvPr/>
          </p:nvSpPr>
          <p:spPr bwMode="auto">
            <a:xfrm>
              <a:off x="2910" y="7544"/>
              <a:ext cx="25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2000">
                  <a:solidFill>
                    <a:srgbClr val="000000"/>
                  </a:solidFill>
                  <a:latin typeface="Symbol" pitchFamily="18" charset="2"/>
                  <a:ea typeface="宋体" pitchFamily="2" charset="-122"/>
                </a:rPr>
                <a:t>®</a:t>
              </a:r>
              <a:endParaRPr lang="en-US" altLang="zh-CN" sz="2000">
                <a:latin typeface="Trebuchet MS" pitchFamily="34" charset="0"/>
              </a:endParaRPr>
            </a:p>
          </p:txBody>
        </p:sp>
      </p:grpSp>
      <p:grpSp>
        <p:nvGrpSpPr>
          <p:cNvPr id="12292" name="Group 69"/>
          <p:cNvGrpSpPr>
            <a:grpSpLocks noChangeAspect="1"/>
          </p:cNvGrpSpPr>
          <p:nvPr/>
        </p:nvGrpSpPr>
        <p:grpSpPr bwMode="auto">
          <a:xfrm>
            <a:off x="1799188" y="4249614"/>
            <a:ext cx="2346325" cy="504825"/>
            <a:chOff x="2601" y="7902"/>
            <a:chExt cx="1794" cy="835"/>
          </a:xfrm>
        </p:grpSpPr>
        <p:sp>
          <p:nvSpPr>
            <p:cNvPr id="12309" name="AutoShape 70"/>
            <p:cNvSpPr>
              <a:spLocks noChangeAspect="1" noChangeArrowheads="1"/>
            </p:cNvSpPr>
            <p:nvPr/>
          </p:nvSpPr>
          <p:spPr bwMode="auto">
            <a:xfrm>
              <a:off x="2601" y="7902"/>
              <a:ext cx="1794"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a:latin typeface="Trebuchet MS" pitchFamily="34" charset="0"/>
              </a:endParaRPr>
            </a:p>
          </p:txBody>
        </p:sp>
        <p:sp>
          <p:nvSpPr>
            <p:cNvPr id="12310" name="Rectangle 71"/>
            <p:cNvSpPr>
              <a:spLocks noChangeArrowheads="1"/>
            </p:cNvSpPr>
            <p:nvPr/>
          </p:nvSpPr>
          <p:spPr bwMode="auto">
            <a:xfrm>
              <a:off x="3833" y="7902"/>
              <a:ext cx="64"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2000">
                  <a:solidFill>
                    <a:srgbClr val="000000"/>
                  </a:solidFill>
                  <a:latin typeface="Symbol" pitchFamily="18" charset="2"/>
                  <a:ea typeface="宋体" pitchFamily="2" charset="-122"/>
                </a:rPr>
                <a:t>[</a:t>
              </a:r>
              <a:endParaRPr lang="en-US" altLang="zh-CN" sz="2000">
                <a:latin typeface="Trebuchet MS" pitchFamily="34" charset="0"/>
              </a:endParaRPr>
            </a:p>
          </p:txBody>
        </p:sp>
        <p:sp>
          <p:nvSpPr>
            <p:cNvPr id="12311" name="Rectangle 72"/>
            <p:cNvSpPr>
              <a:spLocks noChangeArrowheads="1"/>
            </p:cNvSpPr>
            <p:nvPr/>
          </p:nvSpPr>
          <p:spPr bwMode="auto">
            <a:xfrm>
              <a:off x="4175" y="7902"/>
              <a:ext cx="65"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2000">
                  <a:solidFill>
                    <a:srgbClr val="000000"/>
                  </a:solidFill>
                  <a:latin typeface="Symbol" pitchFamily="18" charset="2"/>
                  <a:ea typeface="宋体" pitchFamily="2" charset="-122"/>
                </a:rPr>
                <a:t>]</a:t>
              </a:r>
              <a:endParaRPr lang="en-US" altLang="zh-CN" sz="2000">
                <a:latin typeface="Trebuchet MS" pitchFamily="34" charset="0"/>
              </a:endParaRPr>
            </a:p>
          </p:txBody>
        </p:sp>
        <p:sp>
          <p:nvSpPr>
            <p:cNvPr id="12312" name="Rectangle 73"/>
            <p:cNvSpPr>
              <a:spLocks noChangeArrowheads="1"/>
            </p:cNvSpPr>
            <p:nvPr/>
          </p:nvSpPr>
          <p:spPr bwMode="auto">
            <a:xfrm>
              <a:off x="4055" y="8167"/>
              <a:ext cx="119"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2000" i="1">
                  <a:solidFill>
                    <a:srgbClr val="000000"/>
                  </a:solidFill>
                  <a:latin typeface="Times New Roman" pitchFamily="18" charset="0"/>
                  <a:ea typeface="宋体" pitchFamily="2" charset="-122"/>
                </a:rPr>
                <a:t>B</a:t>
              </a:r>
              <a:endParaRPr lang="en-US" altLang="zh-CN" sz="2000">
                <a:latin typeface="Trebuchet MS" pitchFamily="34" charset="0"/>
              </a:endParaRPr>
            </a:p>
          </p:txBody>
        </p:sp>
        <p:sp>
          <p:nvSpPr>
            <p:cNvPr id="12313" name="Rectangle 74"/>
            <p:cNvSpPr>
              <a:spLocks noChangeArrowheads="1"/>
            </p:cNvSpPr>
            <p:nvPr/>
          </p:nvSpPr>
          <p:spPr bwMode="auto">
            <a:xfrm>
              <a:off x="3639" y="8167"/>
              <a:ext cx="130"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2000" i="1">
                  <a:solidFill>
                    <a:srgbClr val="000000"/>
                  </a:solidFill>
                  <a:latin typeface="Times New Roman" pitchFamily="18" charset="0"/>
                  <a:ea typeface="宋体" pitchFamily="2" charset="-122"/>
                </a:rPr>
                <a:t>K</a:t>
              </a:r>
              <a:endParaRPr lang="en-US" altLang="zh-CN" sz="2000">
                <a:latin typeface="Trebuchet MS" pitchFamily="34" charset="0"/>
              </a:endParaRPr>
            </a:p>
          </p:txBody>
        </p:sp>
        <p:sp>
          <p:nvSpPr>
            <p:cNvPr id="12314" name="Rectangle 75"/>
            <p:cNvSpPr>
              <a:spLocks noChangeArrowheads="1"/>
            </p:cNvSpPr>
            <p:nvPr/>
          </p:nvSpPr>
          <p:spPr bwMode="auto">
            <a:xfrm>
              <a:off x="3909" y="8020"/>
              <a:ext cx="119"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2000" i="1">
                  <a:solidFill>
                    <a:srgbClr val="000000"/>
                  </a:solidFill>
                  <a:latin typeface="Times New Roman" pitchFamily="18" charset="0"/>
                  <a:ea typeface="宋体" pitchFamily="2" charset="-122"/>
                </a:rPr>
                <a:t>R</a:t>
              </a:r>
              <a:endParaRPr lang="en-US" altLang="zh-CN" sz="2000">
                <a:latin typeface="Trebuchet MS" pitchFamily="34" charset="0"/>
              </a:endParaRPr>
            </a:p>
          </p:txBody>
        </p:sp>
        <p:sp>
          <p:nvSpPr>
            <p:cNvPr id="12315" name="Rectangle 76"/>
            <p:cNvSpPr>
              <a:spLocks noChangeArrowheads="1"/>
            </p:cNvSpPr>
            <p:nvPr/>
          </p:nvSpPr>
          <p:spPr bwMode="auto">
            <a:xfrm>
              <a:off x="3483" y="8020"/>
              <a:ext cx="147"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en-US" altLang="zh-CN" sz="2000" i="1">
                  <a:solidFill>
                    <a:srgbClr val="000000"/>
                  </a:solidFill>
                  <a:latin typeface="Times New Roman" pitchFamily="18" charset="0"/>
                  <a:ea typeface="宋体" pitchFamily="2" charset="-122"/>
                </a:rPr>
                <a:t>E</a:t>
              </a:r>
              <a:endParaRPr lang="en-US" altLang="zh-CN" sz="2000">
                <a:latin typeface="Trebuchet MS" pitchFamily="34" charset="0"/>
              </a:endParaRPr>
            </a:p>
          </p:txBody>
        </p:sp>
        <p:sp>
          <p:nvSpPr>
            <p:cNvPr id="12316" name="Rectangle 77"/>
            <p:cNvSpPr>
              <a:spLocks noChangeArrowheads="1"/>
            </p:cNvSpPr>
            <p:nvPr/>
          </p:nvSpPr>
          <p:spPr bwMode="auto">
            <a:xfrm>
              <a:off x="3741" y="8233"/>
              <a:ext cx="110"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en-US" altLang="zh-CN" sz="2000" i="1">
                  <a:solidFill>
                    <a:srgbClr val="000000"/>
                  </a:solidFill>
                  <a:latin typeface="Times New Roman" pitchFamily="18" charset="0"/>
                  <a:ea typeface="宋体" pitchFamily="2" charset="-122"/>
                </a:rPr>
                <a:t>S</a:t>
              </a:r>
              <a:endParaRPr lang="en-US" altLang="zh-CN" sz="2000">
                <a:latin typeface="Trebuchet MS" pitchFamily="34" charset="0"/>
              </a:endParaRPr>
            </a:p>
          </p:txBody>
        </p:sp>
        <p:sp>
          <p:nvSpPr>
            <p:cNvPr id="12317" name="Rectangle 78"/>
            <p:cNvSpPr>
              <a:spLocks noChangeArrowheads="1"/>
            </p:cNvSpPr>
            <p:nvPr/>
          </p:nvSpPr>
          <p:spPr bwMode="auto">
            <a:xfrm>
              <a:off x="3362" y="8020"/>
              <a:ext cx="53"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2000">
                  <a:solidFill>
                    <a:srgbClr val="000000"/>
                  </a:solidFill>
                  <a:latin typeface="Times New Roman" pitchFamily="18" charset="0"/>
                  <a:ea typeface="宋体" pitchFamily="2" charset="-122"/>
                </a:rPr>
                <a:t>:</a:t>
              </a:r>
              <a:endParaRPr lang="en-US" altLang="zh-CN" sz="2000">
                <a:latin typeface="Trebuchet MS" pitchFamily="34" charset="0"/>
              </a:endParaRPr>
            </a:p>
          </p:txBody>
        </p:sp>
        <p:sp>
          <p:nvSpPr>
            <p:cNvPr id="12318" name="Rectangle 79"/>
            <p:cNvSpPr>
              <a:spLocks noChangeArrowheads="1"/>
            </p:cNvSpPr>
            <p:nvPr/>
          </p:nvSpPr>
          <p:spPr bwMode="auto">
            <a:xfrm>
              <a:off x="3154" y="8020"/>
              <a:ext cx="130"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2000" dirty="0">
                  <a:solidFill>
                    <a:srgbClr val="000000"/>
                  </a:solidFill>
                  <a:latin typeface="Times New Roman" pitchFamily="18" charset="0"/>
                  <a:ea typeface="宋体" pitchFamily="2" charset="-122"/>
                </a:rPr>
                <a:t>C</a:t>
              </a:r>
              <a:endParaRPr lang="en-US" altLang="zh-CN" sz="2000" dirty="0">
                <a:latin typeface="Trebuchet MS" pitchFamily="34" charset="0"/>
              </a:endParaRPr>
            </a:p>
          </p:txBody>
        </p:sp>
        <p:sp>
          <p:nvSpPr>
            <p:cNvPr id="12319" name="Rectangle 80"/>
            <p:cNvSpPr>
              <a:spLocks noChangeArrowheads="1"/>
            </p:cNvSpPr>
            <p:nvPr/>
          </p:nvSpPr>
          <p:spPr bwMode="auto">
            <a:xfrm>
              <a:off x="2635" y="8020"/>
              <a:ext cx="130"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2000">
                  <a:solidFill>
                    <a:srgbClr val="000000"/>
                  </a:solidFill>
                  <a:latin typeface="Times New Roman" pitchFamily="18" charset="0"/>
                  <a:ea typeface="宋体" pitchFamily="2" charset="-122"/>
                </a:rPr>
                <a:t>B</a:t>
              </a:r>
              <a:endParaRPr lang="en-US" altLang="zh-CN" sz="2000">
                <a:latin typeface="Trebuchet MS" pitchFamily="34" charset="0"/>
              </a:endParaRPr>
            </a:p>
          </p:txBody>
        </p:sp>
        <p:sp>
          <p:nvSpPr>
            <p:cNvPr id="12320" name="Rectangle 81"/>
            <p:cNvSpPr>
              <a:spLocks noChangeArrowheads="1"/>
            </p:cNvSpPr>
            <p:nvPr/>
          </p:nvSpPr>
          <p:spPr bwMode="auto">
            <a:xfrm>
              <a:off x="2856" y="7991"/>
              <a:ext cx="192"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2000">
                  <a:solidFill>
                    <a:srgbClr val="000000"/>
                  </a:solidFill>
                  <a:latin typeface="Symbol" pitchFamily="18" charset="2"/>
                  <a:ea typeface="宋体" pitchFamily="2" charset="-122"/>
                </a:rPr>
                <a:t>®</a:t>
              </a:r>
              <a:endParaRPr lang="en-US" altLang="zh-CN" sz="2000">
                <a:latin typeface="Trebuchet MS" pitchFamily="34" charset="0"/>
              </a:endParaRPr>
            </a:p>
          </p:txBody>
        </p:sp>
      </p:grpSp>
      <p:grpSp>
        <p:nvGrpSpPr>
          <p:cNvPr id="12293" name="Group 82"/>
          <p:cNvGrpSpPr>
            <a:grpSpLocks noChangeAspect="1"/>
          </p:cNvGrpSpPr>
          <p:nvPr/>
        </p:nvGrpSpPr>
        <p:grpSpPr bwMode="auto">
          <a:xfrm>
            <a:off x="1819998" y="5164294"/>
            <a:ext cx="2084388" cy="688975"/>
            <a:chOff x="2601" y="8371"/>
            <a:chExt cx="2101" cy="644"/>
          </a:xfrm>
        </p:grpSpPr>
        <p:sp>
          <p:nvSpPr>
            <p:cNvPr id="12294" name="AutoShape 83"/>
            <p:cNvSpPr>
              <a:spLocks noChangeAspect="1" noChangeArrowheads="1"/>
            </p:cNvSpPr>
            <p:nvPr/>
          </p:nvSpPr>
          <p:spPr bwMode="auto">
            <a:xfrm>
              <a:off x="2601" y="8371"/>
              <a:ext cx="2101"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a:latin typeface="Trebuchet MS" pitchFamily="34" charset="0"/>
              </a:endParaRPr>
            </a:p>
          </p:txBody>
        </p:sp>
        <p:sp>
          <p:nvSpPr>
            <p:cNvPr id="12295" name="Rectangle 84"/>
            <p:cNvSpPr>
              <a:spLocks noChangeArrowheads="1"/>
            </p:cNvSpPr>
            <p:nvPr/>
          </p:nvSpPr>
          <p:spPr bwMode="auto">
            <a:xfrm>
              <a:off x="4064" y="8380"/>
              <a:ext cx="8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2000">
                  <a:solidFill>
                    <a:srgbClr val="000000"/>
                  </a:solidFill>
                  <a:latin typeface="Symbol" pitchFamily="18" charset="2"/>
                  <a:ea typeface="宋体" pitchFamily="2" charset="-122"/>
                </a:rPr>
                <a:t>(</a:t>
              </a:r>
              <a:endParaRPr lang="en-US" altLang="zh-CN" sz="2000">
                <a:latin typeface="Trebuchet MS" pitchFamily="34" charset="0"/>
              </a:endParaRPr>
            </a:p>
          </p:txBody>
        </p:sp>
        <p:sp>
          <p:nvSpPr>
            <p:cNvPr id="12296" name="Rectangle 85"/>
            <p:cNvSpPr>
              <a:spLocks noChangeArrowheads="1"/>
            </p:cNvSpPr>
            <p:nvPr/>
          </p:nvSpPr>
          <p:spPr bwMode="auto">
            <a:xfrm>
              <a:off x="4419" y="8380"/>
              <a:ext cx="8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2000">
                  <a:solidFill>
                    <a:srgbClr val="000000"/>
                  </a:solidFill>
                  <a:latin typeface="Symbol" pitchFamily="18" charset="2"/>
                  <a:ea typeface="宋体" pitchFamily="2" charset="-122"/>
                </a:rPr>
                <a:t>)</a:t>
              </a:r>
              <a:endParaRPr lang="en-US" altLang="zh-CN" sz="2000">
                <a:latin typeface="Trebuchet MS" pitchFamily="34" charset="0"/>
              </a:endParaRPr>
            </a:p>
          </p:txBody>
        </p:sp>
        <p:sp>
          <p:nvSpPr>
            <p:cNvPr id="12297" name="Rectangle 86"/>
            <p:cNvSpPr>
              <a:spLocks noChangeArrowheads="1"/>
            </p:cNvSpPr>
            <p:nvPr/>
          </p:nvSpPr>
          <p:spPr bwMode="auto">
            <a:xfrm>
              <a:off x="3828" y="8371"/>
              <a:ext cx="8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2000">
                  <a:solidFill>
                    <a:srgbClr val="000000"/>
                  </a:solidFill>
                  <a:latin typeface="Symbol" pitchFamily="18" charset="2"/>
                  <a:ea typeface="宋体" pitchFamily="2" charset="-122"/>
                </a:rPr>
                <a:t>[</a:t>
              </a:r>
              <a:endParaRPr lang="en-US" altLang="zh-CN" sz="2000">
                <a:latin typeface="Trebuchet MS" pitchFamily="34" charset="0"/>
              </a:endParaRPr>
            </a:p>
          </p:txBody>
        </p:sp>
        <p:sp>
          <p:nvSpPr>
            <p:cNvPr id="12298" name="Rectangle 87"/>
            <p:cNvSpPr>
              <a:spLocks noChangeArrowheads="1"/>
            </p:cNvSpPr>
            <p:nvPr/>
          </p:nvSpPr>
          <p:spPr bwMode="auto">
            <a:xfrm>
              <a:off x="4483" y="8371"/>
              <a:ext cx="85"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2000">
                  <a:solidFill>
                    <a:srgbClr val="000000"/>
                  </a:solidFill>
                  <a:latin typeface="Symbol" pitchFamily="18" charset="2"/>
                  <a:ea typeface="宋体" pitchFamily="2" charset="-122"/>
                </a:rPr>
                <a:t>]</a:t>
              </a:r>
              <a:endParaRPr lang="en-US" altLang="zh-CN" sz="2000">
                <a:latin typeface="Trebuchet MS" pitchFamily="34" charset="0"/>
              </a:endParaRPr>
            </a:p>
          </p:txBody>
        </p:sp>
        <p:sp>
          <p:nvSpPr>
            <p:cNvPr id="12299" name="Rectangle 88"/>
            <p:cNvSpPr>
              <a:spLocks noChangeArrowheads="1"/>
            </p:cNvSpPr>
            <p:nvPr/>
          </p:nvSpPr>
          <p:spPr bwMode="auto">
            <a:xfrm>
              <a:off x="4291" y="8634"/>
              <a:ext cx="157"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2000" i="1">
                  <a:solidFill>
                    <a:srgbClr val="000000"/>
                  </a:solidFill>
                  <a:latin typeface="Times New Roman" pitchFamily="18" charset="0"/>
                  <a:ea typeface="宋体" pitchFamily="2" charset="-122"/>
                </a:rPr>
                <a:t>B</a:t>
              </a:r>
              <a:endParaRPr lang="en-US" altLang="zh-CN" sz="2000">
                <a:latin typeface="Trebuchet MS" pitchFamily="34" charset="0"/>
              </a:endParaRPr>
            </a:p>
          </p:txBody>
        </p:sp>
        <p:sp>
          <p:nvSpPr>
            <p:cNvPr id="12300" name="Rectangle 89"/>
            <p:cNvSpPr>
              <a:spLocks noChangeArrowheads="1"/>
            </p:cNvSpPr>
            <p:nvPr/>
          </p:nvSpPr>
          <p:spPr bwMode="auto">
            <a:xfrm>
              <a:off x="3631" y="8634"/>
              <a:ext cx="172"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2000" i="1">
                  <a:solidFill>
                    <a:srgbClr val="000000"/>
                  </a:solidFill>
                  <a:latin typeface="Times New Roman" pitchFamily="18" charset="0"/>
                  <a:ea typeface="宋体" pitchFamily="2" charset="-122"/>
                </a:rPr>
                <a:t>K</a:t>
              </a:r>
              <a:endParaRPr lang="en-US" altLang="zh-CN" sz="2000">
                <a:latin typeface="Trebuchet MS" pitchFamily="34" charset="0"/>
              </a:endParaRPr>
            </a:p>
          </p:txBody>
        </p:sp>
        <p:sp>
          <p:nvSpPr>
            <p:cNvPr id="12301" name="Rectangle 90"/>
            <p:cNvSpPr>
              <a:spLocks noChangeArrowheads="1"/>
            </p:cNvSpPr>
            <p:nvPr/>
          </p:nvSpPr>
          <p:spPr bwMode="auto">
            <a:xfrm>
              <a:off x="4148" y="8487"/>
              <a:ext cx="157"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2000" i="1">
                  <a:solidFill>
                    <a:srgbClr val="000000"/>
                  </a:solidFill>
                  <a:latin typeface="Times New Roman" pitchFamily="18" charset="0"/>
                  <a:ea typeface="宋体" pitchFamily="2" charset="-122"/>
                </a:rPr>
                <a:t>R</a:t>
              </a:r>
              <a:endParaRPr lang="en-US" altLang="zh-CN" sz="2000">
                <a:latin typeface="Trebuchet MS" pitchFamily="34" charset="0"/>
              </a:endParaRPr>
            </a:p>
          </p:txBody>
        </p:sp>
        <p:sp>
          <p:nvSpPr>
            <p:cNvPr id="12302" name="Rectangle 91"/>
            <p:cNvSpPr>
              <a:spLocks noChangeArrowheads="1"/>
            </p:cNvSpPr>
            <p:nvPr/>
          </p:nvSpPr>
          <p:spPr bwMode="auto">
            <a:xfrm>
              <a:off x="3939" y="8487"/>
              <a:ext cx="7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2000" i="1">
                  <a:solidFill>
                    <a:srgbClr val="000000"/>
                  </a:solidFill>
                  <a:latin typeface="Times New Roman" pitchFamily="18" charset="0"/>
                  <a:ea typeface="宋体" pitchFamily="2" charset="-122"/>
                </a:rPr>
                <a:t>f</a:t>
              </a:r>
              <a:endParaRPr lang="en-US" altLang="zh-CN" sz="2000">
                <a:latin typeface="Trebuchet MS" pitchFamily="34" charset="0"/>
              </a:endParaRPr>
            </a:p>
          </p:txBody>
        </p:sp>
        <p:sp>
          <p:nvSpPr>
            <p:cNvPr id="12303" name="Rectangle 92"/>
            <p:cNvSpPr>
              <a:spLocks noChangeArrowheads="1"/>
            </p:cNvSpPr>
            <p:nvPr/>
          </p:nvSpPr>
          <p:spPr bwMode="auto">
            <a:xfrm>
              <a:off x="3479" y="8487"/>
              <a:ext cx="157"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2000" i="1">
                  <a:solidFill>
                    <a:srgbClr val="000000"/>
                  </a:solidFill>
                  <a:latin typeface="Times New Roman" pitchFamily="18" charset="0"/>
                  <a:ea typeface="宋体" pitchFamily="2" charset="-122"/>
                </a:rPr>
                <a:t>E</a:t>
              </a:r>
              <a:endParaRPr lang="en-US" altLang="zh-CN" sz="2000">
                <a:latin typeface="Trebuchet MS" pitchFamily="34" charset="0"/>
              </a:endParaRPr>
            </a:p>
          </p:txBody>
        </p:sp>
        <p:sp>
          <p:nvSpPr>
            <p:cNvPr id="12304" name="Rectangle 93"/>
            <p:cNvSpPr>
              <a:spLocks noChangeArrowheads="1"/>
            </p:cNvSpPr>
            <p:nvPr/>
          </p:nvSpPr>
          <p:spPr bwMode="auto">
            <a:xfrm>
              <a:off x="3734" y="8702"/>
              <a:ext cx="50"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en-US" altLang="zh-CN" sz="2000" i="1">
                  <a:solidFill>
                    <a:srgbClr val="000000"/>
                  </a:solidFill>
                  <a:latin typeface="Times New Roman" pitchFamily="18" charset="0"/>
                  <a:ea typeface="宋体" pitchFamily="2" charset="-122"/>
                </a:rPr>
                <a:t>S</a:t>
              </a:r>
              <a:endParaRPr lang="en-US" altLang="zh-CN" sz="2000">
                <a:latin typeface="Trebuchet MS" pitchFamily="34" charset="0"/>
              </a:endParaRPr>
            </a:p>
          </p:txBody>
        </p:sp>
        <p:sp>
          <p:nvSpPr>
            <p:cNvPr id="12305" name="Rectangle 94"/>
            <p:cNvSpPr>
              <a:spLocks noChangeArrowheads="1"/>
            </p:cNvSpPr>
            <p:nvPr/>
          </p:nvSpPr>
          <p:spPr bwMode="auto">
            <a:xfrm>
              <a:off x="3359" y="8487"/>
              <a:ext cx="71"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2000" dirty="0">
                  <a:solidFill>
                    <a:srgbClr val="000000"/>
                  </a:solidFill>
                  <a:latin typeface="Times New Roman" pitchFamily="18" charset="0"/>
                  <a:ea typeface="宋体" pitchFamily="2" charset="-122"/>
                </a:rPr>
                <a:t>:</a:t>
              </a:r>
              <a:endParaRPr lang="en-US" altLang="zh-CN" sz="2000" dirty="0">
                <a:latin typeface="Trebuchet MS" pitchFamily="34" charset="0"/>
              </a:endParaRPr>
            </a:p>
          </p:txBody>
        </p:sp>
        <p:sp>
          <p:nvSpPr>
            <p:cNvPr id="12306" name="Rectangle 95"/>
            <p:cNvSpPr>
              <a:spLocks noChangeArrowheads="1"/>
            </p:cNvSpPr>
            <p:nvPr/>
          </p:nvSpPr>
          <p:spPr bwMode="auto">
            <a:xfrm>
              <a:off x="3153" y="8487"/>
              <a:ext cx="171"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2000">
                  <a:solidFill>
                    <a:srgbClr val="000000"/>
                  </a:solidFill>
                  <a:latin typeface="Times New Roman" pitchFamily="18" charset="0"/>
                  <a:ea typeface="宋体" pitchFamily="2" charset="-122"/>
                </a:rPr>
                <a:t>B</a:t>
              </a:r>
              <a:endParaRPr lang="en-US" altLang="zh-CN" sz="2000">
                <a:latin typeface="Trebuchet MS" pitchFamily="34" charset="0"/>
              </a:endParaRPr>
            </a:p>
          </p:txBody>
        </p:sp>
        <p:sp>
          <p:nvSpPr>
            <p:cNvPr id="12307" name="Rectangle 96"/>
            <p:cNvSpPr>
              <a:spLocks noChangeArrowheads="1"/>
            </p:cNvSpPr>
            <p:nvPr/>
          </p:nvSpPr>
          <p:spPr bwMode="auto">
            <a:xfrm>
              <a:off x="2635" y="8487"/>
              <a:ext cx="171"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2000">
                  <a:solidFill>
                    <a:srgbClr val="000000"/>
                  </a:solidFill>
                  <a:latin typeface="Times New Roman" pitchFamily="18" charset="0"/>
                  <a:ea typeface="宋体" pitchFamily="2" charset="-122"/>
                </a:rPr>
                <a:t>C</a:t>
              </a:r>
              <a:endParaRPr lang="en-US" altLang="zh-CN" sz="2000">
                <a:latin typeface="Trebuchet MS" pitchFamily="34" charset="0"/>
              </a:endParaRPr>
            </a:p>
          </p:txBody>
        </p:sp>
        <p:sp>
          <p:nvSpPr>
            <p:cNvPr id="12308" name="Rectangle 97"/>
            <p:cNvSpPr>
              <a:spLocks noChangeArrowheads="1"/>
            </p:cNvSpPr>
            <p:nvPr/>
          </p:nvSpPr>
          <p:spPr bwMode="auto">
            <a:xfrm>
              <a:off x="2859" y="8459"/>
              <a:ext cx="252"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sz="2000">
                  <a:solidFill>
                    <a:srgbClr val="000000"/>
                  </a:solidFill>
                  <a:latin typeface="Symbol" pitchFamily="18" charset="2"/>
                  <a:ea typeface="宋体" pitchFamily="2" charset="-122"/>
                </a:rPr>
                <a:t>®</a:t>
              </a:r>
              <a:endParaRPr lang="en-US" altLang="zh-CN" sz="2000">
                <a:latin typeface="Trebuchet MS" pitchFamily="34" charset="0"/>
              </a:endParaRPr>
            </a:p>
          </p:txBody>
        </p:sp>
      </p:gr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558925" y="233363"/>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en-US" altLang="zh-CN" sz="4000">
                <a:latin typeface="Times New Roman" pitchFamily="18" charset="0"/>
              </a:rPr>
              <a:t>Denning</a:t>
            </a:r>
            <a:r>
              <a:rPr lang="zh-CN" altLang="en-US" sz="4000">
                <a:latin typeface="Times New Roman" pitchFamily="18" charset="0"/>
              </a:rPr>
              <a:t>对协议的改进</a:t>
            </a:r>
          </a:p>
        </p:txBody>
      </p:sp>
      <p:sp>
        <p:nvSpPr>
          <p:cNvPr id="13316" name="Text Box 4"/>
          <p:cNvSpPr txBox="1">
            <a:spLocks noChangeArrowheads="1"/>
          </p:cNvSpPr>
          <p:nvPr/>
        </p:nvSpPr>
        <p:spPr bwMode="auto">
          <a:xfrm>
            <a:off x="0" y="1169988"/>
            <a:ext cx="88328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6858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buClr>
                <a:schemeClr val="accent1"/>
              </a:buClr>
              <a:buFont typeface="Wingdings" pitchFamily="2" charset="2"/>
              <a:buNone/>
            </a:pPr>
            <a:r>
              <a:rPr lang="en-US" altLang="zh-CN" sz="2400" dirty="0">
                <a:latin typeface="Times New Roman" pitchFamily="18" charset="0"/>
              </a:rPr>
              <a:t>Denning</a:t>
            </a:r>
            <a:r>
              <a:rPr lang="zh-CN" altLang="en-US" sz="2400" dirty="0">
                <a:latin typeface="Trebuchet MS" pitchFamily="34" charset="0"/>
              </a:rPr>
              <a:t>结合时间戳的方法，对协议进行了改进，如下所述。</a:t>
            </a:r>
            <a:endParaRPr lang="zh-CN" altLang="zh-CN" sz="2400" dirty="0">
              <a:latin typeface="Trebuchet MS" pitchFamily="34" charset="0"/>
            </a:endParaRPr>
          </a:p>
          <a:p>
            <a:pPr>
              <a:buClr>
                <a:schemeClr val="accent1"/>
              </a:buClr>
              <a:buFont typeface="Wingdings" pitchFamily="2" charset="2"/>
              <a:buChar char="u"/>
            </a:pPr>
            <a:endParaRPr lang="en-US" altLang="zh-CN" sz="2400" dirty="0">
              <a:latin typeface="Trebuchet MS" pitchFamily="34" charset="0"/>
            </a:endParaRPr>
          </a:p>
        </p:txBody>
      </p:sp>
      <p:sp>
        <p:nvSpPr>
          <p:cNvPr id="13317" name="Rectangle 18"/>
          <p:cNvSpPr>
            <a:spLocks noChangeArrowheads="1"/>
          </p:cNvSpPr>
          <p:nvPr/>
        </p:nvSpPr>
        <p:spPr bwMode="auto">
          <a:xfrm>
            <a:off x="1431925" y="4760913"/>
            <a:ext cx="1423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en-US" altLang="zh-CN" sz="2000">
                <a:latin typeface="Times New Roman" pitchFamily="18" charset="0"/>
              </a:rPr>
              <a:t>|</a:t>
            </a:r>
            <a:r>
              <a:rPr lang="en-US" altLang="zh-CN" sz="2000" i="1">
                <a:latin typeface="Times New Roman" pitchFamily="18" charset="0"/>
              </a:rPr>
              <a:t>Clock-T</a:t>
            </a:r>
            <a:r>
              <a:rPr lang="en-US" altLang="zh-CN" sz="2000">
                <a:latin typeface="Times New Roman" pitchFamily="18" charset="0"/>
              </a:rPr>
              <a:t>|</a:t>
            </a:r>
            <a:r>
              <a:rPr lang="en-GB" altLang="zh-CN" sz="2000">
                <a:latin typeface="Times New Roman" pitchFamily="18" charset="0"/>
              </a:rPr>
              <a:t> </a:t>
            </a:r>
          </a:p>
        </p:txBody>
      </p:sp>
      <p:pic>
        <p:nvPicPr>
          <p:cNvPr id="13318" name="Picture 19"/>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52750" y="4778375"/>
            <a:ext cx="12890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Rectangle 30"/>
          <p:cNvSpPr>
            <a:spLocks noChangeArrowheads="1"/>
          </p:cNvSpPr>
          <p:nvPr/>
        </p:nvSpPr>
        <p:spPr bwMode="auto">
          <a:xfrm>
            <a:off x="577850" y="5311775"/>
            <a:ext cx="83169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zh-CN" altLang="en-US">
                <a:latin typeface="Trebuchet MS" pitchFamily="34" charset="0"/>
              </a:rPr>
              <a:t>    </a:t>
            </a:r>
            <a:r>
              <a:rPr lang="zh-CN" altLang="en-US" sz="2400">
                <a:latin typeface="Times New Roman" pitchFamily="18" charset="0"/>
              </a:rPr>
              <a:t>其中，</a:t>
            </a:r>
            <a:r>
              <a:rPr lang="en-US" altLang="zh-CN" sz="2400">
                <a:latin typeface="Times New Roman" pitchFamily="18" charset="0"/>
              </a:rPr>
              <a:t>T</a:t>
            </a:r>
            <a:r>
              <a:rPr lang="zh-CN" altLang="en-US" sz="2400">
                <a:latin typeface="Times New Roman" pitchFamily="18" charset="0"/>
              </a:rPr>
              <a:t>是时间戳，△</a:t>
            </a:r>
            <a:r>
              <a:rPr lang="en-US" altLang="zh-CN" sz="2400">
                <a:latin typeface="Times New Roman" pitchFamily="18" charset="0"/>
              </a:rPr>
              <a:t>t1</a:t>
            </a:r>
            <a:r>
              <a:rPr lang="zh-CN" altLang="en-US" sz="2400">
                <a:latin typeface="Times New Roman" pitchFamily="18" charset="0"/>
              </a:rPr>
              <a:t>是</a:t>
            </a:r>
            <a:r>
              <a:rPr lang="en-US" altLang="zh-CN" sz="2400">
                <a:latin typeface="Times New Roman" pitchFamily="18" charset="0"/>
              </a:rPr>
              <a:t>KDC</a:t>
            </a:r>
            <a:r>
              <a:rPr lang="zh-CN" altLang="en-US" sz="2400">
                <a:latin typeface="Times New Roman" pitchFamily="18" charset="0"/>
              </a:rPr>
              <a:t>时钟与本地时钟（</a:t>
            </a:r>
            <a:r>
              <a:rPr lang="en-US" altLang="zh-CN" sz="2400">
                <a:latin typeface="Times New Roman" pitchFamily="18" charset="0"/>
              </a:rPr>
              <a:t>A</a:t>
            </a:r>
            <a:r>
              <a:rPr lang="zh-CN" altLang="en-US" sz="2400">
                <a:latin typeface="Times New Roman" pitchFamily="18" charset="0"/>
              </a:rPr>
              <a:t>或</a:t>
            </a:r>
            <a:r>
              <a:rPr lang="en-US" altLang="zh-CN" sz="2400">
                <a:latin typeface="Times New Roman" pitchFamily="18" charset="0"/>
              </a:rPr>
              <a:t>B</a:t>
            </a:r>
            <a:r>
              <a:rPr lang="zh-CN" altLang="en-US" sz="2400">
                <a:latin typeface="Times New Roman" pitchFamily="18" charset="0"/>
              </a:rPr>
              <a:t>）之间差异的估计值，△</a:t>
            </a:r>
            <a:r>
              <a:rPr lang="en-US" altLang="zh-CN" sz="2400">
                <a:latin typeface="Times New Roman" pitchFamily="18" charset="0"/>
              </a:rPr>
              <a:t>t2</a:t>
            </a:r>
            <a:r>
              <a:rPr lang="zh-CN" altLang="en-GB" sz="2400">
                <a:latin typeface="Times New Roman" pitchFamily="18" charset="0"/>
              </a:rPr>
              <a:t>是预期的网络延迟时间。 </a:t>
            </a:r>
          </a:p>
        </p:txBody>
      </p:sp>
      <p:sp>
        <p:nvSpPr>
          <p:cNvPr id="13320" name="Rectangle 3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zh-CN" altLang="en-US">
              <a:latin typeface="Trebuchet MS" pitchFamily="34" charset="0"/>
            </a:endParaRPr>
          </a:p>
        </p:txBody>
      </p:sp>
      <p:grpSp>
        <p:nvGrpSpPr>
          <p:cNvPr id="13321" name="Group 37"/>
          <p:cNvGrpSpPr>
            <a:grpSpLocks noChangeAspect="1"/>
          </p:cNvGrpSpPr>
          <p:nvPr/>
        </p:nvGrpSpPr>
        <p:grpSpPr bwMode="auto">
          <a:xfrm>
            <a:off x="2245413" y="1727200"/>
            <a:ext cx="1925637" cy="620713"/>
            <a:chOff x="2725" y="1440"/>
            <a:chExt cx="2135" cy="672"/>
          </a:xfrm>
        </p:grpSpPr>
        <p:sp>
          <p:nvSpPr>
            <p:cNvPr id="13407" name="AutoShape 38"/>
            <p:cNvSpPr>
              <a:spLocks noChangeAspect="1" noChangeArrowheads="1"/>
            </p:cNvSpPr>
            <p:nvPr/>
          </p:nvSpPr>
          <p:spPr bwMode="auto">
            <a:xfrm>
              <a:off x="2725" y="1440"/>
              <a:ext cx="2135"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a:latin typeface="Trebuchet MS" pitchFamily="34" charset="0"/>
              </a:endParaRPr>
            </a:p>
          </p:txBody>
        </p:sp>
        <p:sp>
          <p:nvSpPr>
            <p:cNvPr id="13408" name="Line 39"/>
            <p:cNvSpPr>
              <a:spLocks noChangeShapeType="1"/>
            </p:cNvSpPr>
            <p:nvPr/>
          </p:nvSpPr>
          <p:spPr bwMode="auto">
            <a:xfrm>
              <a:off x="4415" y="1498"/>
              <a:ext cx="0" cy="2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09" name="Line 40"/>
            <p:cNvSpPr>
              <a:spLocks noChangeShapeType="1"/>
            </p:cNvSpPr>
            <p:nvPr/>
          </p:nvSpPr>
          <p:spPr bwMode="auto">
            <a:xfrm>
              <a:off x="4381" y="1498"/>
              <a:ext cx="0" cy="29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0" name="Rectangle 41"/>
            <p:cNvSpPr>
              <a:spLocks noChangeArrowheads="1"/>
            </p:cNvSpPr>
            <p:nvPr/>
          </p:nvSpPr>
          <p:spPr bwMode="auto">
            <a:xfrm>
              <a:off x="4698" y="1639"/>
              <a:ext cx="13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B</a:t>
              </a:r>
              <a:endParaRPr lang="en-US" altLang="zh-CN">
                <a:latin typeface="Trebuchet MS" pitchFamily="34" charset="0"/>
              </a:endParaRPr>
            </a:p>
          </p:txBody>
        </p:sp>
        <p:sp>
          <p:nvSpPr>
            <p:cNvPr id="13411" name="Rectangle 42"/>
            <p:cNvSpPr>
              <a:spLocks noChangeArrowheads="1"/>
            </p:cNvSpPr>
            <p:nvPr/>
          </p:nvSpPr>
          <p:spPr bwMode="auto">
            <a:xfrm>
              <a:off x="4254" y="1639"/>
              <a:ext cx="13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A</a:t>
              </a:r>
              <a:endParaRPr lang="en-US" altLang="zh-CN">
                <a:latin typeface="Trebuchet MS" pitchFamily="34" charset="0"/>
              </a:endParaRPr>
            </a:p>
          </p:txBody>
        </p:sp>
        <p:sp>
          <p:nvSpPr>
            <p:cNvPr id="13412" name="Rectangle 43"/>
            <p:cNvSpPr>
              <a:spLocks noChangeArrowheads="1"/>
            </p:cNvSpPr>
            <p:nvPr/>
          </p:nvSpPr>
          <p:spPr bwMode="auto">
            <a:xfrm>
              <a:off x="4443" y="1486"/>
              <a:ext cx="23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ID</a:t>
              </a:r>
              <a:endParaRPr lang="en-US" altLang="zh-CN">
                <a:latin typeface="Trebuchet MS" pitchFamily="34" charset="0"/>
              </a:endParaRPr>
            </a:p>
          </p:txBody>
        </p:sp>
        <p:sp>
          <p:nvSpPr>
            <p:cNvPr id="13413" name="Rectangle 44"/>
            <p:cNvSpPr>
              <a:spLocks noChangeArrowheads="1"/>
            </p:cNvSpPr>
            <p:nvPr/>
          </p:nvSpPr>
          <p:spPr bwMode="auto">
            <a:xfrm>
              <a:off x="3996" y="1486"/>
              <a:ext cx="23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ID</a:t>
              </a:r>
              <a:endParaRPr lang="en-US" altLang="zh-CN">
                <a:latin typeface="Trebuchet MS" pitchFamily="34" charset="0"/>
              </a:endParaRPr>
            </a:p>
          </p:txBody>
        </p:sp>
        <p:sp>
          <p:nvSpPr>
            <p:cNvPr id="13414" name="Rectangle 45"/>
            <p:cNvSpPr>
              <a:spLocks noChangeArrowheads="1"/>
            </p:cNvSpPr>
            <p:nvPr/>
          </p:nvSpPr>
          <p:spPr bwMode="auto">
            <a:xfrm>
              <a:off x="3871" y="1486"/>
              <a:ext cx="6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a:solidFill>
                    <a:srgbClr val="000000"/>
                  </a:solidFill>
                  <a:latin typeface="Times New Roman" pitchFamily="18" charset="0"/>
                  <a:ea typeface="宋体" pitchFamily="2" charset="-122"/>
                </a:rPr>
                <a:t>:</a:t>
              </a:r>
              <a:endParaRPr lang="en-US" altLang="zh-CN">
                <a:latin typeface="Trebuchet MS" pitchFamily="34" charset="0"/>
              </a:endParaRPr>
            </a:p>
          </p:txBody>
        </p:sp>
        <p:sp>
          <p:nvSpPr>
            <p:cNvPr id="13415" name="Rectangle 46"/>
            <p:cNvSpPr>
              <a:spLocks noChangeArrowheads="1"/>
            </p:cNvSpPr>
            <p:nvPr/>
          </p:nvSpPr>
          <p:spPr bwMode="auto">
            <a:xfrm>
              <a:off x="3309" y="1486"/>
              <a:ext cx="47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dirty="0">
                  <a:solidFill>
                    <a:srgbClr val="000000"/>
                  </a:solidFill>
                  <a:latin typeface="Times New Roman" pitchFamily="18" charset="0"/>
                  <a:ea typeface="宋体" pitchFamily="2" charset="-122"/>
                </a:rPr>
                <a:t>KDC</a:t>
              </a:r>
              <a:endParaRPr lang="en-US" altLang="zh-CN" dirty="0">
                <a:latin typeface="Trebuchet MS" pitchFamily="34" charset="0"/>
              </a:endParaRPr>
            </a:p>
          </p:txBody>
        </p:sp>
        <p:sp>
          <p:nvSpPr>
            <p:cNvPr id="13416" name="Rectangle 47"/>
            <p:cNvSpPr>
              <a:spLocks noChangeArrowheads="1"/>
            </p:cNvSpPr>
            <p:nvPr/>
          </p:nvSpPr>
          <p:spPr bwMode="auto">
            <a:xfrm>
              <a:off x="2764" y="1486"/>
              <a:ext cx="16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a:solidFill>
                    <a:srgbClr val="000000"/>
                  </a:solidFill>
                  <a:latin typeface="Times New Roman" pitchFamily="18" charset="0"/>
                  <a:ea typeface="宋体" pitchFamily="2" charset="-122"/>
                </a:rPr>
                <a:t>A</a:t>
              </a:r>
              <a:endParaRPr lang="en-US" altLang="zh-CN">
                <a:latin typeface="Trebuchet MS" pitchFamily="34" charset="0"/>
              </a:endParaRPr>
            </a:p>
          </p:txBody>
        </p:sp>
        <p:sp>
          <p:nvSpPr>
            <p:cNvPr id="13417" name="Rectangle 48"/>
            <p:cNvSpPr>
              <a:spLocks noChangeArrowheads="1"/>
            </p:cNvSpPr>
            <p:nvPr/>
          </p:nvSpPr>
          <p:spPr bwMode="auto">
            <a:xfrm>
              <a:off x="3005" y="1461"/>
              <a:ext cx="22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dirty="0">
                  <a:solidFill>
                    <a:srgbClr val="000000"/>
                  </a:solidFill>
                  <a:latin typeface="Symbol" pitchFamily="18" charset="2"/>
                  <a:ea typeface="宋体" pitchFamily="2" charset="-122"/>
                </a:rPr>
                <a:t>®</a:t>
              </a:r>
              <a:endParaRPr lang="en-US" altLang="zh-CN" dirty="0">
                <a:latin typeface="Trebuchet MS" pitchFamily="34" charset="0"/>
              </a:endParaRPr>
            </a:p>
          </p:txBody>
        </p:sp>
      </p:grpSp>
      <p:grpSp>
        <p:nvGrpSpPr>
          <p:cNvPr id="13322" name="Group 49"/>
          <p:cNvGrpSpPr>
            <a:grpSpLocks noChangeAspect="1"/>
          </p:cNvGrpSpPr>
          <p:nvPr/>
        </p:nvGrpSpPr>
        <p:grpSpPr bwMode="auto">
          <a:xfrm>
            <a:off x="2212975" y="2208213"/>
            <a:ext cx="4083050" cy="544512"/>
            <a:chOff x="2700" y="1911"/>
            <a:chExt cx="5215" cy="857"/>
          </a:xfrm>
        </p:grpSpPr>
        <p:sp>
          <p:nvSpPr>
            <p:cNvPr id="13372" name="AutoShape 50"/>
            <p:cNvSpPr>
              <a:spLocks noChangeAspect="1" noChangeArrowheads="1"/>
            </p:cNvSpPr>
            <p:nvPr/>
          </p:nvSpPr>
          <p:spPr bwMode="auto">
            <a:xfrm>
              <a:off x="2700" y="1911"/>
              <a:ext cx="5215" cy="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a:latin typeface="Trebuchet MS" pitchFamily="34" charset="0"/>
              </a:endParaRPr>
            </a:p>
          </p:txBody>
        </p:sp>
        <p:sp>
          <p:nvSpPr>
            <p:cNvPr id="13373" name="Line 51"/>
            <p:cNvSpPr>
              <a:spLocks noChangeShapeType="1"/>
            </p:cNvSpPr>
            <p:nvPr/>
          </p:nvSpPr>
          <p:spPr bwMode="auto">
            <a:xfrm>
              <a:off x="5114" y="2154"/>
              <a:ext cx="0" cy="284"/>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4" name="Line 52"/>
            <p:cNvSpPr>
              <a:spLocks noChangeShapeType="1"/>
            </p:cNvSpPr>
            <p:nvPr/>
          </p:nvSpPr>
          <p:spPr bwMode="auto">
            <a:xfrm>
              <a:off x="5073" y="2154"/>
              <a:ext cx="0" cy="284"/>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5" name="Line 53"/>
            <p:cNvSpPr>
              <a:spLocks noChangeShapeType="1"/>
            </p:cNvSpPr>
            <p:nvPr/>
          </p:nvSpPr>
          <p:spPr bwMode="auto">
            <a:xfrm>
              <a:off x="5645" y="2154"/>
              <a:ext cx="0" cy="284"/>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6" name="Line 54"/>
            <p:cNvSpPr>
              <a:spLocks noChangeShapeType="1"/>
            </p:cNvSpPr>
            <p:nvPr/>
          </p:nvSpPr>
          <p:spPr bwMode="auto">
            <a:xfrm>
              <a:off x="5604" y="2154"/>
              <a:ext cx="0" cy="284"/>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7" name="Line 55"/>
            <p:cNvSpPr>
              <a:spLocks noChangeShapeType="1"/>
            </p:cNvSpPr>
            <p:nvPr/>
          </p:nvSpPr>
          <p:spPr bwMode="auto">
            <a:xfrm>
              <a:off x="5906" y="2123"/>
              <a:ext cx="0" cy="346"/>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8" name="Line 56"/>
            <p:cNvSpPr>
              <a:spLocks noChangeShapeType="1"/>
            </p:cNvSpPr>
            <p:nvPr/>
          </p:nvSpPr>
          <p:spPr bwMode="auto">
            <a:xfrm>
              <a:off x="5865" y="2123"/>
              <a:ext cx="0" cy="346"/>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79" name="Line 57"/>
            <p:cNvSpPr>
              <a:spLocks noChangeShapeType="1"/>
            </p:cNvSpPr>
            <p:nvPr/>
          </p:nvSpPr>
          <p:spPr bwMode="auto">
            <a:xfrm>
              <a:off x="7381" y="2154"/>
              <a:ext cx="0" cy="284"/>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80" name="Line 58"/>
            <p:cNvSpPr>
              <a:spLocks noChangeShapeType="1"/>
            </p:cNvSpPr>
            <p:nvPr/>
          </p:nvSpPr>
          <p:spPr bwMode="auto">
            <a:xfrm>
              <a:off x="7340" y="2154"/>
              <a:ext cx="0" cy="284"/>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81" name="Line 59"/>
            <p:cNvSpPr>
              <a:spLocks noChangeShapeType="1"/>
            </p:cNvSpPr>
            <p:nvPr/>
          </p:nvSpPr>
          <p:spPr bwMode="auto">
            <a:xfrm>
              <a:off x="6849" y="2134"/>
              <a:ext cx="0" cy="324"/>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82" name="Line 60"/>
            <p:cNvSpPr>
              <a:spLocks noChangeShapeType="1"/>
            </p:cNvSpPr>
            <p:nvPr/>
          </p:nvSpPr>
          <p:spPr bwMode="auto">
            <a:xfrm>
              <a:off x="6808" y="2134"/>
              <a:ext cx="0" cy="324"/>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83" name="Rectangle 61"/>
            <p:cNvSpPr>
              <a:spLocks noChangeArrowheads="1"/>
            </p:cNvSpPr>
            <p:nvPr/>
          </p:nvSpPr>
          <p:spPr bwMode="auto">
            <a:xfrm>
              <a:off x="6370" y="1936"/>
              <a:ext cx="87"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a:solidFill>
                    <a:srgbClr val="000000"/>
                  </a:solidFill>
                  <a:latin typeface="Symbol" pitchFamily="18" charset="2"/>
                  <a:ea typeface="宋体" pitchFamily="2" charset="-122"/>
                </a:rPr>
                <a:t>[</a:t>
              </a:r>
              <a:endParaRPr lang="en-US" altLang="zh-CN">
                <a:latin typeface="Trebuchet MS" pitchFamily="34" charset="0"/>
              </a:endParaRPr>
            </a:p>
          </p:txBody>
        </p:sp>
        <p:sp>
          <p:nvSpPr>
            <p:cNvPr id="13384" name="Rectangle 62"/>
            <p:cNvSpPr>
              <a:spLocks noChangeArrowheads="1"/>
            </p:cNvSpPr>
            <p:nvPr/>
          </p:nvSpPr>
          <p:spPr bwMode="auto">
            <a:xfrm>
              <a:off x="7589" y="1936"/>
              <a:ext cx="87"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a:solidFill>
                    <a:srgbClr val="000000"/>
                  </a:solidFill>
                  <a:latin typeface="Symbol" pitchFamily="18" charset="2"/>
                  <a:ea typeface="宋体" pitchFamily="2" charset="-122"/>
                </a:rPr>
                <a:t>]</a:t>
              </a:r>
              <a:endParaRPr lang="en-US" altLang="zh-CN">
                <a:latin typeface="Trebuchet MS" pitchFamily="34" charset="0"/>
              </a:endParaRPr>
            </a:p>
          </p:txBody>
        </p:sp>
        <p:sp>
          <p:nvSpPr>
            <p:cNvPr id="13385" name="Rectangle 63"/>
            <p:cNvSpPr>
              <a:spLocks noChangeArrowheads="1"/>
            </p:cNvSpPr>
            <p:nvPr/>
          </p:nvSpPr>
          <p:spPr bwMode="auto">
            <a:xfrm>
              <a:off x="4638" y="1911"/>
              <a:ext cx="88"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a:solidFill>
                    <a:srgbClr val="000000"/>
                  </a:solidFill>
                  <a:latin typeface="Symbol" pitchFamily="18" charset="2"/>
                  <a:ea typeface="宋体" pitchFamily="2" charset="-122"/>
                </a:rPr>
                <a:t>[</a:t>
              </a:r>
              <a:endParaRPr lang="en-US" altLang="zh-CN">
                <a:latin typeface="Trebuchet MS" pitchFamily="34" charset="0"/>
              </a:endParaRPr>
            </a:p>
          </p:txBody>
        </p:sp>
        <p:sp>
          <p:nvSpPr>
            <p:cNvPr id="13386" name="Rectangle 64"/>
            <p:cNvSpPr>
              <a:spLocks noChangeArrowheads="1"/>
            </p:cNvSpPr>
            <p:nvPr/>
          </p:nvSpPr>
          <p:spPr bwMode="auto">
            <a:xfrm>
              <a:off x="7651" y="1911"/>
              <a:ext cx="88"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a:solidFill>
                    <a:srgbClr val="000000"/>
                  </a:solidFill>
                  <a:latin typeface="Symbol" pitchFamily="18" charset="2"/>
                  <a:ea typeface="宋体" pitchFamily="2" charset="-122"/>
                </a:rPr>
                <a:t>]</a:t>
              </a:r>
              <a:endParaRPr lang="en-US" altLang="zh-CN">
                <a:latin typeface="Trebuchet MS" pitchFamily="34" charset="0"/>
              </a:endParaRPr>
            </a:p>
          </p:txBody>
        </p:sp>
        <p:sp>
          <p:nvSpPr>
            <p:cNvPr id="13387" name="Rectangle 65"/>
            <p:cNvSpPr>
              <a:spLocks noChangeArrowheads="1"/>
            </p:cNvSpPr>
            <p:nvPr/>
          </p:nvSpPr>
          <p:spPr bwMode="auto">
            <a:xfrm>
              <a:off x="7388" y="2143"/>
              <a:ext cx="14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T</a:t>
              </a:r>
              <a:endParaRPr lang="en-US" altLang="zh-CN">
                <a:latin typeface="Trebuchet MS" pitchFamily="34" charset="0"/>
              </a:endParaRPr>
            </a:p>
          </p:txBody>
        </p:sp>
        <p:sp>
          <p:nvSpPr>
            <p:cNvPr id="13388" name="Rectangle 66"/>
            <p:cNvSpPr>
              <a:spLocks noChangeArrowheads="1"/>
            </p:cNvSpPr>
            <p:nvPr/>
          </p:nvSpPr>
          <p:spPr bwMode="auto">
            <a:xfrm>
              <a:off x="6885" y="2143"/>
              <a:ext cx="27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ID</a:t>
              </a:r>
              <a:endParaRPr lang="en-US" altLang="zh-CN">
                <a:latin typeface="Trebuchet MS" pitchFamily="34" charset="0"/>
              </a:endParaRPr>
            </a:p>
          </p:txBody>
        </p:sp>
        <p:sp>
          <p:nvSpPr>
            <p:cNvPr id="13389" name="Rectangle 67"/>
            <p:cNvSpPr>
              <a:spLocks noChangeArrowheads="1"/>
            </p:cNvSpPr>
            <p:nvPr/>
          </p:nvSpPr>
          <p:spPr bwMode="auto">
            <a:xfrm>
              <a:off x="6445" y="2143"/>
              <a:ext cx="17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K</a:t>
              </a:r>
              <a:endParaRPr lang="en-US" altLang="zh-CN">
                <a:latin typeface="Trebuchet MS" pitchFamily="34" charset="0"/>
              </a:endParaRPr>
            </a:p>
          </p:txBody>
        </p:sp>
        <p:sp>
          <p:nvSpPr>
            <p:cNvPr id="13390" name="Rectangle 68"/>
            <p:cNvSpPr>
              <a:spLocks noChangeArrowheads="1"/>
            </p:cNvSpPr>
            <p:nvPr/>
          </p:nvSpPr>
          <p:spPr bwMode="auto">
            <a:xfrm>
              <a:off x="5940" y="2143"/>
              <a:ext cx="158"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E</a:t>
              </a:r>
              <a:endParaRPr lang="en-US" altLang="zh-CN">
                <a:latin typeface="Trebuchet MS" pitchFamily="34" charset="0"/>
              </a:endParaRPr>
            </a:p>
          </p:txBody>
        </p:sp>
        <p:sp>
          <p:nvSpPr>
            <p:cNvPr id="13391" name="Rectangle 69"/>
            <p:cNvSpPr>
              <a:spLocks noChangeArrowheads="1"/>
            </p:cNvSpPr>
            <p:nvPr/>
          </p:nvSpPr>
          <p:spPr bwMode="auto">
            <a:xfrm>
              <a:off x="5648" y="2143"/>
              <a:ext cx="14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T</a:t>
              </a:r>
              <a:endParaRPr lang="en-US" altLang="zh-CN">
                <a:latin typeface="Trebuchet MS" pitchFamily="34" charset="0"/>
              </a:endParaRPr>
            </a:p>
          </p:txBody>
        </p:sp>
        <p:sp>
          <p:nvSpPr>
            <p:cNvPr id="13392" name="Rectangle 70"/>
            <p:cNvSpPr>
              <a:spLocks noChangeArrowheads="1"/>
            </p:cNvSpPr>
            <p:nvPr/>
          </p:nvSpPr>
          <p:spPr bwMode="auto">
            <a:xfrm>
              <a:off x="5147" y="2143"/>
              <a:ext cx="27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ID</a:t>
              </a:r>
              <a:endParaRPr lang="en-US" altLang="zh-CN">
                <a:latin typeface="Trebuchet MS" pitchFamily="34" charset="0"/>
              </a:endParaRPr>
            </a:p>
          </p:txBody>
        </p:sp>
        <p:sp>
          <p:nvSpPr>
            <p:cNvPr id="13393" name="Rectangle 71"/>
            <p:cNvSpPr>
              <a:spLocks noChangeArrowheads="1"/>
            </p:cNvSpPr>
            <p:nvPr/>
          </p:nvSpPr>
          <p:spPr bwMode="auto">
            <a:xfrm>
              <a:off x="4709" y="2143"/>
              <a:ext cx="173"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K</a:t>
              </a:r>
              <a:endParaRPr lang="en-US" altLang="zh-CN">
                <a:latin typeface="Trebuchet MS" pitchFamily="34" charset="0"/>
              </a:endParaRPr>
            </a:p>
          </p:txBody>
        </p:sp>
        <p:sp>
          <p:nvSpPr>
            <p:cNvPr id="13394" name="Rectangle 72"/>
            <p:cNvSpPr>
              <a:spLocks noChangeArrowheads="1"/>
            </p:cNvSpPr>
            <p:nvPr/>
          </p:nvSpPr>
          <p:spPr bwMode="auto">
            <a:xfrm>
              <a:off x="4205" y="2143"/>
              <a:ext cx="195"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en-US" altLang="zh-CN" i="1">
                  <a:solidFill>
                    <a:srgbClr val="000000"/>
                  </a:solidFill>
                  <a:latin typeface="Times New Roman" pitchFamily="18" charset="0"/>
                  <a:ea typeface="宋体" pitchFamily="2" charset="-122"/>
                </a:rPr>
                <a:t>E</a:t>
              </a:r>
              <a:endParaRPr lang="en-US" altLang="zh-CN">
                <a:latin typeface="Trebuchet MS" pitchFamily="34" charset="0"/>
              </a:endParaRPr>
            </a:p>
          </p:txBody>
        </p:sp>
        <p:sp>
          <p:nvSpPr>
            <p:cNvPr id="13395" name="Rectangle 73"/>
            <p:cNvSpPr>
              <a:spLocks noChangeArrowheads="1"/>
            </p:cNvSpPr>
            <p:nvPr/>
          </p:nvSpPr>
          <p:spPr bwMode="auto">
            <a:xfrm>
              <a:off x="7193" y="2291"/>
              <a:ext cx="158"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A</a:t>
              </a:r>
              <a:endParaRPr lang="en-US" altLang="zh-CN">
                <a:latin typeface="Trebuchet MS" pitchFamily="34" charset="0"/>
              </a:endParaRPr>
            </a:p>
          </p:txBody>
        </p:sp>
        <p:sp>
          <p:nvSpPr>
            <p:cNvPr id="13396" name="Rectangle 74"/>
            <p:cNvSpPr>
              <a:spLocks noChangeArrowheads="1"/>
            </p:cNvSpPr>
            <p:nvPr/>
          </p:nvSpPr>
          <p:spPr bwMode="auto">
            <a:xfrm>
              <a:off x="6660" y="2291"/>
              <a:ext cx="13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S</a:t>
              </a:r>
              <a:endParaRPr lang="en-US" altLang="zh-CN">
                <a:latin typeface="Trebuchet MS" pitchFamily="34" charset="0"/>
              </a:endParaRPr>
            </a:p>
          </p:txBody>
        </p:sp>
        <p:sp>
          <p:nvSpPr>
            <p:cNvPr id="13397" name="Rectangle 75"/>
            <p:cNvSpPr>
              <a:spLocks noChangeArrowheads="1"/>
            </p:cNvSpPr>
            <p:nvPr/>
          </p:nvSpPr>
          <p:spPr bwMode="auto">
            <a:xfrm>
              <a:off x="6125" y="2291"/>
              <a:ext cx="17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K</a:t>
              </a:r>
              <a:endParaRPr lang="en-US" altLang="zh-CN">
                <a:latin typeface="Trebuchet MS" pitchFamily="34" charset="0"/>
              </a:endParaRPr>
            </a:p>
          </p:txBody>
        </p:sp>
        <p:sp>
          <p:nvSpPr>
            <p:cNvPr id="13398" name="Rectangle 76"/>
            <p:cNvSpPr>
              <a:spLocks noChangeArrowheads="1"/>
            </p:cNvSpPr>
            <p:nvPr/>
          </p:nvSpPr>
          <p:spPr bwMode="auto">
            <a:xfrm>
              <a:off x="5451" y="2291"/>
              <a:ext cx="159"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B</a:t>
              </a:r>
              <a:endParaRPr lang="en-US" altLang="zh-CN">
                <a:latin typeface="Trebuchet MS" pitchFamily="34" charset="0"/>
              </a:endParaRPr>
            </a:p>
          </p:txBody>
        </p:sp>
        <p:sp>
          <p:nvSpPr>
            <p:cNvPr id="13399" name="Rectangle 77"/>
            <p:cNvSpPr>
              <a:spLocks noChangeArrowheads="1"/>
            </p:cNvSpPr>
            <p:nvPr/>
          </p:nvSpPr>
          <p:spPr bwMode="auto">
            <a:xfrm>
              <a:off x="4924" y="2291"/>
              <a:ext cx="13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S</a:t>
              </a:r>
              <a:endParaRPr lang="en-US" altLang="zh-CN">
                <a:latin typeface="Trebuchet MS" pitchFamily="34" charset="0"/>
              </a:endParaRPr>
            </a:p>
          </p:txBody>
        </p:sp>
        <p:sp>
          <p:nvSpPr>
            <p:cNvPr id="13400" name="Rectangle 78"/>
            <p:cNvSpPr>
              <a:spLocks noChangeArrowheads="1"/>
            </p:cNvSpPr>
            <p:nvPr/>
          </p:nvSpPr>
          <p:spPr bwMode="auto">
            <a:xfrm>
              <a:off x="4389" y="2291"/>
              <a:ext cx="17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K</a:t>
              </a:r>
              <a:endParaRPr lang="en-US" altLang="zh-CN">
                <a:latin typeface="Trebuchet MS" pitchFamily="34" charset="0"/>
              </a:endParaRPr>
            </a:p>
          </p:txBody>
        </p:sp>
        <p:sp>
          <p:nvSpPr>
            <p:cNvPr id="13401" name="Rectangle 79"/>
            <p:cNvSpPr>
              <a:spLocks noChangeArrowheads="1"/>
            </p:cNvSpPr>
            <p:nvPr/>
          </p:nvSpPr>
          <p:spPr bwMode="auto">
            <a:xfrm>
              <a:off x="6250" y="2361"/>
              <a:ext cx="158"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B</a:t>
              </a:r>
              <a:endParaRPr lang="en-US" altLang="zh-CN">
                <a:latin typeface="Trebuchet MS" pitchFamily="34" charset="0"/>
              </a:endParaRPr>
            </a:p>
          </p:txBody>
        </p:sp>
        <p:sp>
          <p:nvSpPr>
            <p:cNvPr id="13402" name="Rectangle 80"/>
            <p:cNvSpPr>
              <a:spLocks noChangeArrowheads="1"/>
            </p:cNvSpPr>
            <p:nvPr/>
          </p:nvSpPr>
          <p:spPr bwMode="auto">
            <a:xfrm>
              <a:off x="4521" y="2361"/>
              <a:ext cx="158"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A</a:t>
              </a:r>
              <a:endParaRPr lang="en-US" altLang="zh-CN">
                <a:latin typeface="Trebuchet MS" pitchFamily="34" charset="0"/>
              </a:endParaRPr>
            </a:p>
          </p:txBody>
        </p:sp>
        <p:sp>
          <p:nvSpPr>
            <p:cNvPr id="13403" name="Rectangle 81"/>
            <p:cNvSpPr>
              <a:spLocks noChangeArrowheads="1"/>
            </p:cNvSpPr>
            <p:nvPr/>
          </p:nvSpPr>
          <p:spPr bwMode="auto">
            <a:xfrm>
              <a:off x="4054" y="2143"/>
              <a:ext cx="73"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a:solidFill>
                    <a:srgbClr val="000000"/>
                  </a:solidFill>
                  <a:latin typeface="Times New Roman" pitchFamily="18" charset="0"/>
                  <a:ea typeface="宋体" pitchFamily="2" charset="-122"/>
                </a:rPr>
                <a:t>:</a:t>
              </a:r>
              <a:endParaRPr lang="en-US" altLang="zh-CN">
                <a:latin typeface="Trebuchet MS" pitchFamily="34" charset="0"/>
              </a:endParaRPr>
            </a:p>
          </p:txBody>
        </p:sp>
        <p:sp>
          <p:nvSpPr>
            <p:cNvPr id="13404" name="Rectangle 82"/>
            <p:cNvSpPr>
              <a:spLocks noChangeArrowheads="1"/>
            </p:cNvSpPr>
            <p:nvPr/>
          </p:nvSpPr>
          <p:spPr bwMode="auto">
            <a:xfrm>
              <a:off x="3787" y="2143"/>
              <a:ext cx="186"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a:solidFill>
                    <a:srgbClr val="000000"/>
                  </a:solidFill>
                  <a:latin typeface="Times New Roman" pitchFamily="18" charset="0"/>
                  <a:ea typeface="宋体" pitchFamily="2" charset="-122"/>
                </a:rPr>
                <a:t>A</a:t>
              </a:r>
              <a:endParaRPr lang="en-US" altLang="zh-CN">
                <a:latin typeface="Trebuchet MS" pitchFamily="34" charset="0"/>
              </a:endParaRPr>
            </a:p>
          </p:txBody>
        </p:sp>
        <p:sp>
          <p:nvSpPr>
            <p:cNvPr id="13405" name="Rectangle 83"/>
            <p:cNvSpPr>
              <a:spLocks noChangeArrowheads="1"/>
            </p:cNvSpPr>
            <p:nvPr/>
          </p:nvSpPr>
          <p:spPr bwMode="auto">
            <a:xfrm>
              <a:off x="2745" y="2143"/>
              <a:ext cx="545"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a:solidFill>
                    <a:srgbClr val="000000"/>
                  </a:solidFill>
                  <a:latin typeface="Times New Roman" pitchFamily="18" charset="0"/>
                  <a:ea typeface="宋体" pitchFamily="2" charset="-122"/>
                </a:rPr>
                <a:t>KDC</a:t>
              </a:r>
              <a:endParaRPr lang="en-US" altLang="zh-CN">
                <a:latin typeface="Trebuchet MS" pitchFamily="34" charset="0"/>
              </a:endParaRPr>
            </a:p>
          </p:txBody>
        </p:sp>
        <p:sp>
          <p:nvSpPr>
            <p:cNvPr id="13406" name="Rectangle 84"/>
            <p:cNvSpPr>
              <a:spLocks noChangeArrowheads="1"/>
            </p:cNvSpPr>
            <p:nvPr/>
          </p:nvSpPr>
          <p:spPr bwMode="auto">
            <a:xfrm>
              <a:off x="3424" y="2116"/>
              <a:ext cx="255"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a:solidFill>
                    <a:srgbClr val="000000"/>
                  </a:solidFill>
                  <a:latin typeface="Symbol" pitchFamily="18" charset="2"/>
                  <a:ea typeface="宋体" pitchFamily="2" charset="-122"/>
                </a:rPr>
                <a:t>®</a:t>
              </a:r>
              <a:endParaRPr lang="en-US" altLang="zh-CN">
                <a:latin typeface="Trebuchet MS" pitchFamily="34" charset="0"/>
              </a:endParaRPr>
            </a:p>
          </p:txBody>
        </p:sp>
      </p:grpSp>
      <p:grpSp>
        <p:nvGrpSpPr>
          <p:cNvPr id="13323" name="Group 85"/>
          <p:cNvGrpSpPr>
            <a:grpSpLocks noChangeAspect="1"/>
          </p:cNvGrpSpPr>
          <p:nvPr/>
        </p:nvGrpSpPr>
        <p:grpSpPr bwMode="auto">
          <a:xfrm>
            <a:off x="2274553" y="2860983"/>
            <a:ext cx="2928937" cy="498475"/>
            <a:chOff x="2700" y="2573"/>
            <a:chExt cx="3219" cy="785"/>
          </a:xfrm>
        </p:grpSpPr>
        <p:sp>
          <p:nvSpPr>
            <p:cNvPr id="13353" name="AutoShape 86"/>
            <p:cNvSpPr>
              <a:spLocks noChangeAspect="1" noChangeArrowheads="1"/>
            </p:cNvSpPr>
            <p:nvPr/>
          </p:nvSpPr>
          <p:spPr bwMode="auto">
            <a:xfrm>
              <a:off x="2700" y="2573"/>
              <a:ext cx="3219" cy="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a:latin typeface="Trebuchet MS" pitchFamily="34" charset="0"/>
              </a:endParaRPr>
            </a:p>
          </p:txBody>
        </p:sp>
        <p:sp>
          <p:nvSpPr>
            <p:cNvPr id="13354" name="Line 87"/>
            <p:cNvSpPr>
              <a:spLocks noChangeShapeType="1"/>
            </p:cNvSpPr>
            <p:nvPr/>
          </p:nvSpPr>
          <p:spPr bwMode="auto">
            <a:xfrm>
              <a:off x="4850" y="2743"/>
              <a:ext cx="0" cy="280"/>
            </a:xfrm>
            <a:prstGeom prst="line">
              <a:avLst/>
            </a:prstGeom>
            <a:noFill/>
            <a:ln w="825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5" name="Line 88"/>
            <p:cNvSpPr>
              <a:spLocks noChangeShapeType="1"/>
            </p:cNvSpPr>
            <p:nvPr/>
          </p:nvSpPr>
          <p:spPr bwMode="auto">
            <a:xfrm>
              <a:off x="4807" y="2743"/>
              <a:ext cx="0" cy="280"/>
            </a:xfrm>
            <a:prstGeom prst="line">
              <a:avLst/>
            </a:prstGeom>
            <a:noFill/>
            <a:ln w="825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6" name="Line 89"/>
            <p:cNvSpPr>
              <a:spLocks noChangeShapeType="1"/>
            </p:cNvSpPr>
            <p:nvPr/>
          </p:nvSpPr>
          <p:spPr bwMode="auto">
            <a:xfrm>
              <a:off x="5417" y="2743"/>
              <a:ext cx="0" cy="280"/>
            </a:xfrm>
            <a:prstGeom prst="line">
              <a:avLst/>
            </a:prstGeom>
            <a:noFill/>
            <a:ln w="825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7" name="Line 90"/>
            <p:cNvSpPr>
              <a:spLocks noChangeShapeType="1"/>
            </p:cNvSpPr>
            <p:nvPr/>
          </p:nvSpPr>
          <p:spPr bwMode="auto">
            <a:xfrm>
              <a:off x="5374" y="2743"/>
              <a:ext cx="0" cy="280"/>
            </a:xfrm>
            <a:prstGeom prst="line">
              <a:avLst/>
            </a:prstGeom>
            <a:noFill/>
            <a:ln w="825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58" name="Rectangle 91"/>
            <p:cNvSpPr>
              <a:spLocks noChangeArrowheads="1"/>
            </p:cNvSpPr>
            <p:nvPr/>
          </p:nvSpPr>
          <p:spPr bwMode="auto">
            <a:xfrm>
              <a:off x="4331" y="2573"/>
              <a:ext cx="75"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a:solidFill>
                    <a:srgbClr val="000000"/>
                  </a:solidFill>
                  <a:latin typeface="Symbol" pitchFamily="18" charset="2"/>
                  <a:ea typeface="宋体" pitchFamily="2" charset="-122"/>
                </a:rPr>
                <a:t>[</a:t>
              </a:r>
              <a:endParaRPr lang="en-US" altLang="zh-CN">
                <a:latin typeface="Trebuchet MS" pitchFamily="34" charset="0"/>
              </a:endParaRPr>
            </a:p>
          </p:txBody>
        </p:sp>
        <p:sp>
          <p:nvSpPr>
            <p:cNvPr id="13359" name="Rectangle 92"/>
            <p:cNvSpPr>
              <a:spLocks noChangeArrowheads="1"/>
            </p:cNvSpPr>
            <p:nvPr/>
          </p:nvSpPr>
          <p:spPr bwMode="auto">
            <a:xfrm>
              <a:off x="5638" y="2573"/>
              <a:ext cx="75"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a:solidFill>
                    <a:srgbClr val="000000"/>
                  </a:solidFill>
                  <a:latin typeface="Symbol" pitchFamily="18" charset="2"/>
                  <a:ea typeface="宋体" pitchFamily="2" charset="-122"/>
                </a:rPr>
                <a:t>]</a:t>
              </a:r>
              <a:endParaRPr lang="en-US" altLang="zh-CN">
                <a:latin typeface="Trebuchet MS" pitchFamily="34" charset="0"/>
              </a:endParaRPr>
            </a:p>
          </p:txBody>
        </p:sp>
        <p:sp>
          <p:nvSpPr>
            <p:cNvPr id="13360" name="Rectangle 93"/>
            <p:cNvSpPr>
              <a:spLocks noChangeArrowheads="1"/>
            </p:cNvSpPr>
            <p:nvPr/>
          </p:nvSpPr>
          <p:spPr bwMode="auto">
            <a:xfrm>
              <a:off x="5424" y="2733"/>
              <a:ext cx="14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en-US" altLang="zh-CN" i="1">
                  <a:solidFill>
                    <a:srgbClr val="000000"/>
                  </a:solidFill>
                  <a:latin typeface="Times New Roman" pitchFamily="18" charset="0"/>
                  <a:ea typeface="宋体" pitchFamily="2" charset="-122"/>
                </a:rPr>
                <a:t>T</a:t>
              </a:r>
              <a:endParaRPr lang="en-US" altLang="zh-CN">
                <a:latin typeface="Trebuchet MS" pitchFamily="34" charset="0"/>
              </a:endParaRPr>
            </a:p>
          </p:txBody>
        </p:sp>
        <p:sp>
          <p:nvSpPr>
            <p:cNvPr id="13361" name="Rectangle 94"/>
            <p:cNvSpPr>
              <a:spLocks noChangeArrowheads="1"/>
            </p:cNvSpPr>
            <p:nvPr/>
          </p:nvSpPr>
          <p:spPr bwMode="auto">
            <a:xfrm>
              <a:off x="4884" y="2733"/>
              <a:ext cx="236"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ID</a:t>
              </a:r>
              <a:endParaRPr lang="en-US" altLang="zh-CN">
                <a:latin typeface="Trebuchet MS" pitchFamily="34" charset="0"/>
              </a:endParaRPr>
            </a:p>
          </p:txBody>
        </p:sp>
        <p:sp>
          <p:nvSpPr>
            <p:cNvPr id="13362" name="Rectangle 95"/>
            <p:cNvSpPr>
              <a:spLocks noChangeArrowheads="1"/>
            </p:cNvSpPr>
            <p:nvPr/>
          </p:nvSpPr>
          <p:spPr bwMode="auto">
            <a:xfrm>
              <a:off x="4419" y="2733"/>
              <a:ext cx="148"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K</a:t>
              </a:r>
              <a:endParaRPr lang="en-US" altLang="zh-CN">
                <a:latin typeface="Trebuchet MS" pitchFamily="34" charset="0"/>
              </a:endParaRPr>
            </a:p>
          </p:txBody>
        </p:sp>
        <p:sp>
          <p:nvSpPr>
            <p:cNvPr id="13363" name="Rectangle 96"/>
            <p:cNvSpPr>
              <a:spLocks noChangeArrowheads="1"/>
            </p:cNvSpPr>
            <p:nvPr/>
          </p:nvSpPr>
          <p:spPr bwMode="auto">
            <a:xfrm>
              <a:off x="3872" y="2733"/>
              <a:ext cx="137"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E</a:t>
              </a:r>
              <a:endParaRPr lang="en-US" altLang="zh-CN">
                <a:latin typeface="Trebuchet MS" pitchFamily="34" charset="0"/>
              </a:endParaRPr>
            </a:p>
          </p:txBody>
        </p:sp>
        <p:sp>
          <p:nvSpPr>
            <p:cNvPr id="13364" name="Rectangle 97"/>
            <p:cNvSpPr>
              <a:spLocks noChangeArrowheads="1"/>
            </p:cNvSpPr>
            <p:nvPr/>
          </p:nvSpPr>
          <p:spPr bwMode="auto">
            <a:xfrm>
              <a:off x="5216" y="2878"/>
              <a:ext cx="136"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A</a:t>
              </a:r>
              <a:endParaRPr lang="en-US" altLang="zh-CN">
                <a:latin typeface="Trebuchet MS" pitchFamily="34" charset="0"/>
              </a:endParaRPr>
            </a:p>
          </p:txBody>
        </p:sp>
        <p:sp>
          <p:nvSpPr>
            <p:cNvPr id="13365" name="Rectangle 98"/>
            <p:cNvSpPr>
              <a:spLocks noChangeArrowheads="1"/>
            </p:cNvSpPr>
            <p:nvPr/>
          </p:nvSpPr>
          <p:spPr bwMode="auto">
            <a:xfrm>
              <a:off x="4649" y="2878"/>
              <a:ext cx="11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S</a:t>
              </a:r>
              <a:endParaRPr lang="en-US" altLang="zh-CN">
                <a:latin typeface="Trebuchet MS" pitchFamily="34" charset="0"/>
              </a:endParaRPr>
            </a:p>
          </p:txBody>
        </p:sp>
        <p:sp>
          <p:nvSpPr>
            <p:cNvPr id="13366" name="Rectangle 99"/>
            <p:cNvSpPr>
              <a:spLocks noChangeArrowheads="1"/>
            </p:cNvSpPr>
            <p:nvPr/>
          </p:nvSpPr>
          <p:spPr bwMode="auto">
            <a:xfrm>
              <a:off x="4071" y="2878"/>
              <a:ext cx="149"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K</a:t>
              </a:r>
              <a:endParaRPr lang="en-US" altLang="zh-CN">
                <a:latin typeface="Trebuchet MS" pitchFamily="34" charset="0"/>
              </a:endParaRPr>
            </a:p>
          </p:txBody>
        </p:sp>
        <p:sp>
          <p:nvSpPr>
            <p:cNvPr id="13367" name="Rectangle 100"/>
            <p:cNvSpPr>
              <a:spLocks noChangeArrowheads="1"/>
            </p:cNvSpPr>
            <p:nvPr/>
          </p:nvSpPr>
          <p:spPr bwMode="auto">
            <a:xfrm>
              <a:off x="4202" y="2948"/>
              <a:ext cx="136"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B</a:t>
              </a:r>
              <a:endParaRPr lang="en-US" altLang="zh-CN">
                <a:latin typeface="Trebuchet MS" pitchFamily="34" charset="0"/>
              </a:endParaRPr>
            </a:p>
          </p:txBody>
        </p:sp>
        <p:sp>
          <p:nvSpPr>
            <p:cNvPr id="13368" name="Rectangle 101"/>
            <p:cNvSpPr>
              <a:spLocks noChangeArrowheads="1"/>
            </p:cNvSpPr>
            <p:nvPr/>
          </p:nvSpPr>
          <p:spPr bwMode="auto">
            <a:xfrm>
              <a:off x="3710" y="2733"/>
              <a:ext cx="63"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a:solidFill>
                    <a:srgbClr val="000000"/>
                  </a:solidFill>
                  <a:latin typeface="Times New Roman" pitchFamily="18" charset="0"/>
                  <a:ea typeface="宋体" pitchFamily="2" charset="-122"/>
                </a:rPr>
                <a:t>:</a:t>
              </a:r>
              <a:endParaRPr lang="en-US" altLang="zh-CN">
                <a:latin typeface="Trebuchet MS" pitchFamily="34" charset="0"/>
              </a:endParaRPr>
            </a:p>
          </p:txBody>
        </p:sp>
        <p:sp>
          <p:nvSpPr>
            <p:cNvPr id="13369" name="Rectangle 102"/>
            <p:cNvSpPr>
              <a:spLocks noChangeArrowheads="1"/>
            </p:cNvSpPr>
            <p:nvPr/>
          </p:nvSpPr>
          <p:spPr bwMode="auto">
            <a:xfrm>
              <a:off x="3447" y="2733"/>
              <a:ext cx="148"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a:solidFill>
                    <a:srgbClr val="000000"/>
                  </a:solidFill>
                  <a:latin typeface="Times New Roman" pitchFamily="18" charset="0"/>
                  <a:ea typeface="宋体" pitchFamily="2" charset="-122"/>
                </a:rPr>
                <a:t>B</a:t>
              </a:r>
              <a:endParaRPr lang="en-US" altLang="zh-CN">
                <a:latin typeface="Trebuchet MS" pitchFamily="34" charset="0"/>
              </a:endParaRPr>
            </a:p>
          </p:txBody>
        </p:sp>
        <p:sp>
          <p:nvSpPr>
            <p:cNvPr id="13370" name="Rectangle 103"/>
            <p:cNvSpPr>
              <a:spLocks noChangeArrowheads="1"/>
            </p:cNvSpPr>
            <p:nvPr/>
          </p:nvSpPr>
          <p:spPr bwMode="auto">
            <a:xfrm>
              <a:off x="2745" y="2733"/>
              <a:ext cx="16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a:solidFill>
                    <a:srgbClr val="000000"/>
                  </a:solidFill>
                  <a:latin typeface="Times New Roman" pitchFamily="18" charset="0"/>
                  <a:ea typeface="宋体" pitchFamily="2" charset="-122"/>
                </a:rPr>
                <a:t>A</a:t>
              </a:r>
              <a:endParaRPr lang="en-US" altLang="zh-CN">
                <a:latin typeface="Trebuchet MS" pitchFamily="34" charset="0"/>
              </a:endParaRPr>
            </a:p>
          </p:txBody>
        </p:sp>
        <p:sp>
          <p:nvSpPr>
            <p:cNvPr id="13371" name="Rectangle 104"/>
            <p:cNvSpPr>
              <a:spLocks noChangeArrowheads="1"/>
            </p:cNvSpPr>
            <p:nvPr/>
          </p:nvSpPr>
          <p:spPr bwMode="auto">
            <a:xfrm>
              <a:off x="3058" y="2708"/>
              <a:ext cx="22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a:solidFill>
                    <a:srgbClr val="000000"/>
                  </a:solidFill>
                  <a:latin typeface="Symbol" pitchFamily="18" charset="2"/>
                  <a:ea typeface="宋体" pitchFamily="2" charset="-122"/>
                </a:rPr>
                <a:t>®</a:t>
              </a:r>
              <a:endParaRPr lang="en-US" altLang="zh-CN">
                <a:latin typeface="Trebuchet MS" pitchFamily="34" charset="0"/>
              </a:endParaRPr>
            </a:p>
          </p:txBody>
        </p:sp>
      </p:grpSp>
      <p:grpSp>
        <p:nvGrpSpPr>
          <p:cNvPr id="13324" name="Group 105"/>
          <p:cNvGrpSpPr>
            <a:grpSpLocks noChangeAspect="1"/>
          </p:cNvGrpSpPr>
          <p:nvPr/>
        </p:nvGrpSpPr>
        <p:grpSpPr bwMode="auto">
          <a:xfrm>
            <a:off x="2327008" y="3362714"/>
            <a:ext cx="2584450" cy="531813"/>
            <a:chOff x="2700" y="3220"/>
            <a:chExt cx="2324" cy="648"/>
          </a:xfrm>
        </p:grpSpPr>
        <p:sp>
          <p:nvSpPr>
            <p:cNvPr id="13341" name="AutoShape 106"/>
            <p:cNvSpPr>
              <a:spLocks noChangeAspect="1" noChangeArrowheads="1"/>
            </p:cNvSpPr>
            <p:nvPr/>
          </p:nvSpPr>
          <p:spPr bwMode="auto">
            <a:xfrm>
              <a:off x="2700" y="3220"/>
              <a:ext cx="2324"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a:latin typeface="Trebuchet MS" pitchFamily="34" charset="0"/>
              </a:endParaRPr>
            </a:p>
          </p:txBody>
        </p:sp>
        <p:sp>
          <p:nvSpPr>
            <p:cNvPr id="13342" name="Rectangle 107"/>
            <p:cNvSpPr>
              <a:spLocks noChangeArrowheads="1"/>
            </p:cNvSpPr>
            <p:nvPr/>
          </p:nvSpPr>
          <p:spPr bwMode="auto">
            <a:xfrm>
              <a:off x="4305" y="3220"/>
              <a:ext cx="61"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a:solidFill>
                    <a:srgbClr val="000000"/>
                  </a:solidFill>
                  <a:latin typeface="Symbol" pitchFamily="18" charset="2"/>
                  <a:ea typeface="宋体" pitchFamily="2" charset="-122"/>
                </a:rPr>
                <a:t>[</a:t>
              </a:r>
              <a:endParaRPr lang="en-US" altLang="zh-CN">
                <a:latin typeface="Trebuchet MS" pitchFamily="34" charset="0"/>
              </a:endParaRPr>
            </a:p>
          </p:txBody>
        </p:sp>
        <p:sp>
          <p:nvSpPr>
            <p:cNvPr id="13343" name="Rectangle 108"/>
            <p:cNvSpPr>
              <a:spLocks noChangeArrowheads="1"/>
            </p:cNvSpPr>
            <p:nvPr/>
          </p:nvSpPr>
          <p:spPr bwMode="auto">
            <a:xfrm>
              <a:off x="4741" y="3220"/>
              <a:ext cx="6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a:solidFill>
                    <a:srgbClr val="000000"/>
                  </a:solidFill>
                  <a:latin typeface="Symbol" pitchFamily="18" charset="2"/>
                  <a:ea typeface="宋体" pitchFamily="2" charset="-122"/>
                </a:rPr>
                <a:t>]</a:t>
              </a:r>
              <a:endParaRPr lang="en-US" altLang="zh-CN">
                <a:latin typeface="Trebuchet MS" pitchFamily="34" charset="0"/>
              </a:endParaRPr>
            </a:p>
          </p:txBody>
        </p:sp>
        <p:sp>
          <p:nvSpPr>
            <p:cNvPr id="13344" name="Rectangle 109"/>
            <p:cNvSpPr>
              <a:spLocks noChangeArrowheads="1"/>
            </p:cNvSpPr>
            <p:nvPr/>
          </p:nvSpPr>
          <p:spPr bwMode="auto">
            <a:xfrm>
              <a:off x="4589" y="3485"/>
              <a:ext cx="111"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B</a:t>
              </a:r>
              <a:endParaRPr lang="en-US" altLang="zh-CN">
                <a:latin typeface="Trebuchet MS" pitchFamily="34" charset="0"/>
              </a:endParaRPr>
            </a:p>
          </p:txBody>
        </p:sp>
        <p:sp>
          <p:nvSpPr>
            <p:cNvPr id="13345" name="Rectangle 110"/>
            <p:cNvSpPr>
              <a:spLocks noChangeArrowheads="1"/>
            </p:cNvSpPr>
            <p:nvPr/>
          </p:nvSpPr>
          <p:spPr bwMode="auto">
            <a:xfrm>
              <a:off x="4053" y="3485"/>
              <a:ext cx="12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K</a:t>
              </a:r>
              <a:endParaRPr lang="en-US" altLang="zh-CN">
                <a:latin typeface="Trebuchet MS" pitchFamily="34" charset="0"/>
              </a:endParaRPr>
            </a:p>
          </p:txBody>
        </p:sp>
        <p:sp>
          <p:nvSpPr>
            <p:cNvPr id="13346" name="Rectangle 111"/>
            <p:cNvSpPr>
              <a:spLocks noChangeArrowheads="1"/>
            </p:cNvSpPr>
            <p:nvPr/>
          </p:nvSpPr>
          <p:spPr bwMode="auto">
            <a:xfrm>
              <a:off x="4399" y="3338"/>
              <a:ext cx="111"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R</a:t>
              </a:r>
              <a:endParaRPr lang="en-US" altLang="zh-CN">
                <a:latin typeface="Trebuchet MS" pitchFamily="34" charset="0"/>
              </a:endParaRPr>
            </a:p>
          </p:txBody>
        </p:sp>
        <p:sp>
          <p:nvSpPr>
            <p:cNvPr id="13347" name="Rectangle 112"/>
            <p:cNvSpPr>
              <a:spLocks noChangeArrowheads="1"/>
            </p:cNvSpPr>
            <p:nvPr/>
          </p:nvSpPr>
          <p:spPr bwMode="auto">
            <a:xfrm>
              <a:off x="3857" y="3338"/>
              <a:ext cx="147"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en-US" altLang="zh-CN" i="1">
                  <a:solidFill>
                    <a:srgbClr val="000000"/>
                  </a:solidFill>
                  <a:latin typeface="Times New Roman" pitchFamily="18" charset="0"/>
                  <a:ea typeface="宋体" pitchFamily="2" charset="-122"/>
                </a:rPr>
                <a:t>E</a:t>
              </a:r>
              <a:endParaRPr lang="en-US" altLang="zh-CN">
                <a:latin typeface="Trebuchet MS" pitchFamily="34" charset="0"/>
              </a:endParaRPr>
            </a:p>
          </p:txBody>
        </p:sp>
        <p:sp>
          <p:nvSpPr>
            <p:cNvPr id="13348" name="Rectangle 113"/>
            <p:cNvSpPr>
              <a:spLocks noChangeArrowheads="1"/>
            </p:cNvSpPr>
            <p:nvPr/>
          </p:nvSpPr>
          <p:spPr bwMode="auto">
            <a:xfrm>
              <a:off x="4185" y="3555"/>
              <a:ext cx="91"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S</a:t>
              </a:r>
              <a:endParaRPr lang="en-US" altLang="zh-CN">
                <a:latin typeface="Trebuchet MS" pitchFamily="34" charset="0"/>
              </a:endParaRPr>
            </a:p>
          </p:txBody>
        </p:sp>
        <p:sp>
          <p:nvSpPr>
            <p:cNvPr id="13349" name="Rectangle 114"/>
            <p:cNvSpPr>
              <a:spLocks noChangeArrowheads="1"/>
            </p:cNvSpPr>
            <p:nvPr/>
          </p:nvSpPr>
          <p:spPr bwMode="auto">
            <a:xfrm>
              <a:off x="3696" y="3338"/>
              <a:ext cx="5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a:solidFill>
                    <a:srgbClr val="000000"/>
                  </a:solidFill>
                  <a:latin typeface="Times New Roman" pitchFamily="18" charset="0"/>
                  <a:ea typeface="宋体" pitchFamily="2" charset="-122"/>
                </a:rPr>
                <a:t>:</a:t>
              </a:r>
              <a:endParaRPr lang="en-US" altLang="zh-CN">
                <a:latin typeface="Trebuchet MS" pitchFamily="34" charset="0"/>
              </a:endParaRPr>
            </a:p>
          </p:txBody>
        </p:sp>
        <p:sp>
          <p:nvSpPr>
            <p:cNvPr id="13350" name="Rectangle 115"/>
            <p:cNvSpPr>
              <a:spLocks noChangeArrowheads="1"/>
            </p:cNvSpPr>
            <p:nvPr/>
          </p:nvSpPr>
          <p:spPr bwMode="auto">
            <a:xfrm>
              <a:off x="3409" y="3338"/>
              <a:ext cx="132"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a:solidFill>
                    <a:srgbClr val="000000"/>
                  </a:solidFill>
                  <a:latin typeface="Times New Roman" pitchFamily="18" charset="0"/>
                  <a:ea typeface="宋体" pitchFamily="2" charset="-122"/>
                </a:rPr>
                <a:t>A</a:t>
              </a:r>
              <a:endParaRPr lang="en-US" altLang="zh-CN">
                <a:latin typeface="Trebuchet MS" pitchFamily="34" charset="0"/>
              </a:endParaRPr>
            </a:p>
          </p:txBody>
        </p:sp>
        <p:sp>
          <p:nvSpPr>
            <p:cNvPr id="13351" name="Rectangle 116"/>
            <p:cNvSpPr>
              <a:spLocks noChangeArrowheads="1"/>
            </p:cNvSpPr>
            <p:nvPr/>
          </p:nvSpPr>
          <p:spPr bwMode="auto">
            <a:xfrm>
              <a:off x="2746" y="3338"/>
              <a:ext cx="121"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a:solidFill>
                    <a:srgbClr val="000000"/>
                  </a:solidFill>
                  <a:latin typeface="Times New Roman" pitchFamily="18" charset="0"/>
                  <a:ea typeface="宋体" pitchFamily="2" charset="-122"/>
                </a:rPr>
                <a:t>B</a:t>
              </a:r>
              <a:endParaRPr lang="en-US" altLang="zh-CN">
                <a:latin typeface="Trebuchet MS" pitchFamily="34" charset="0"/>
              </a:endParaRPr>
            </a:p>
          </p:txBody>
        </p:sp>
        <p:sp>
          <p:nvSpPr>
            <p:cNvPr id="13352" name="Rectangle 117"/>
            <p:cNvSpPr>
              <a:spLocks noChangeArrowheads="1"/>
            </p:cNvSpPr>
            <p:nvPr/>
          </p:nvSpPr>
          <p:spPr bwMode="auto">
            <a:xfrm>
              <a:off x="3025" y="3311"/>
              <a:ext cx="18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dirty="0">
                  <a:solidFill>
                    <a:srgbClr val="000000"/>
                  </a:solidFill>
                  <a:latin typeface="Symbol" pitchFamily="18" charset="2"/>
                  <a:ea typeface="宋体" pitchFamily="2" charset="-122"/>
                </a:rPr>
                <a:t>®</a:t>
              </a:r>
              <a:endParaRPr lang="en-US" altLang="zh-CN" dirty="0">
                <a:latin typeface="Trebuchet MS" pitchFamily="34" charset="0"/>
              </a:endParaRPr>
            </a:p>
          </p:txBody>
        </p:sp>
      </p:grpSp>
      <p:grpSp>
        <p:nvGrpSpPr>
          <p:cNvPr id="13325" name="Group 118"/>
          <p:cNvGrpSpPr>
            <a:grpSpLocks noChangeAspect="1"/>
          </p:cNvGrpSpPr>
          <p:nvPr/>
        </p:nvGrpSpPr>
        <p:grpSpPr bwMode="auto">
          <a:xfrm>
            <a:off x="2363788" y="3917950"/>
            <a:ext cx="2643187" cy="668338"/>
            <a:chOff x="2700" y="3901"/>
            <a:chExt cx="2897" cy="652"/>
          </a:xfrm>
        </p:grpSpPr>
        <p:sp>
          <p:nvSpPr>
            <p:cNvPr id="13326" name="AutoShape 119"/>
            <p:cNvSpPr>
              <a:spLocks noChangeAspect="1" noChangeArrowheads="1"/>
            </p:cNvSpPr>
            <p:nvPr/>
          </p:nvSpPr>
          <p:spPr bwMode="auto">
            <a:xfrm>
              <a:off x="2700" y="3901"/>
              <a:ext cx="2897" cy="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a:latin typeface="Trebuchet MS" pitchFamily="34" charset="0"/>
              </a:endParaRPr>
            </a:p>
          </p:txBody>
        </p:sp>
        <p:sp>
          <p:nvSpPr>
            <p:cNvPr id="13327" name="Rectangle 120"/>
            <p:cNvSpPr>
              <a:spLocks noChangeArrowheads="1"/>
            </p:cNvSpPr>
            <p:nvPr/>
          </p:nvSpPr>
          <p:spPr bwMode="auto">
            <a:xfrm>
              <a:off x="4732" y="3912"/>
              <a:ext cx="75"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a:solidFill>
                    <a:srgbClr val="000000"/>
                  </a:solidFill>
                  <a:latin typeface="Symbol" pitchFamily="18" charset="2"/>
                  <a:ea typeface="宋体" pitchFamily="2" charset="-122"/>
                </a:rPr>
                <a:t>(</a:t>
              </a:r>
              <a:endParaRPr lang="en-US" altLang="zh-CN">
                <a:latin typeface="Trebuchet MS" pitchFamily="34" charset="0"/>
              </a:endParaRPr>
            </a:p>
          </p:txBody>
        </p:sp>
        <p:sp>
          <p:nvSpPr>
            <p:cNvPr id="13328" name="Rectangle 121"/>
            <p:cNvSpPr>
              <a:spLocks noChangeArrowheads="1"/>
            </p:cNvSpPr>
            <p:nvPr/>
          </p:nvSpPr>
          <p:spPr bwMode="auto">
            <a:xfrm>
              <a:off x="5212" y="3912"/>
              <a:ext cx="75"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a:solidFill>
                    <a:srgbClr val="000000"/>
                  </a:solidFill>
                  <a:latin typeface="Symbol" pitchFamily="18" charset="2"/>
                  <a:ea typeface="宋体" pitchFamily="2" charset="-122"/>
                </a:rPr>
                <a:t>)</a:t>
              </a:r>
              <a:endParaRPr lang="en-US" altLang="zh-CN">
                <a:latin typeface="Trebuchet MS" pitchFamily="34" charset="0"/>
              </a:endParaRPr>
            </a:p>
          </p:txBody>
        </p:sp>
        <p:sp>
          <p:nvSpPr>
            <p:cNvPr id="13329" name="Rectangle 122"/>
            <p:cNvSpPr>
              <a:spLocks noChangeArrowheads="1"/>
            </p:cNvSpPr>
            <p:nvPr/>
          </p:nvSpPr>
          <p:spPr bwMode="auto">
            <a:xfrm>
              <a:off x="4416" y="3901"/>
              <a:ext cx="74"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a:solidFill>
                    <a:srgbClr val="000000"/>
                  </a:solidFill>
                  <a:latin typeface="Symbol" pitchFamily="18" charset="2"/>
                  <a:ea typeface="宋体" pitchFamily="2" charset="-122"/>
                </a:rPr>
                <a:t>[</a:t>
              </a:r>
              <a:endParaRPr lang="en-US" altLang="zh-CN">
                <a:latin typeface="Trebuchet MS" pitchFamily="34" charset="0"/>
              </a:endParaRPr>
            </a:p>
          </p:txBody>
        </p:sp>
        <p:sp>
          <p:nvSpPr>
            <p:cNvPr id="13330" name="Rectangle 123"/>
            <p:cNvSpPr>
              <a:spLocks noChangeArrowheads="1"/>
            </p:cNvSpPr>
            <p:nvPr/>
          </p:nvSpPr>
          <p:spPr bwMode="auto">
            <a:xfrm>
              <a:off x="5299" y="3901"/>
              <a:ext cx="75"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a:solidFill>
                    <a:srgbClr val="000000"/>
                  </a:solidFill>
                  <a:latin typeface="Symbol" pitchFamily="18" charset="2"/>
                  <a:ea typeface="宋体" pitchFamily="2" charset="-122"/>
                </a:rPr>
                <a:t>]</a:t>
              </a:r>
              <a:endParaRPr lang="en-US" altLang="zh-CN">
                <a:latin typeface="Trebuchet MS" pitchFamily="34" charset="0"/>
              </a:endParaRPr>
            </a:p>
          </p:txBody>
        </p:sp>
        <p:sp>
          <p:nvSpPr>
            <p:cNvPr id="13331" name="Rectangle 124"/>
            <p:cNvSpPr>
              <a:spLocks noChangeArrowheads="1"/>
            </p:cNvSpPr>
            <p:nvPr/>
          </p:nvSpPr>
          <p:spPr bwMode="auto">
            <a:xfrm>
              <a:off x="5044" y="4169"/>
              <a:ext cx="135"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B</a:t>
              </a:r>
              <a:endParaRPr lang="en-US" altLang="zh-CN">
                <a:latin typeface="Trebuchet MS" pitchFamily="34" charset="0"/>
              </a:endParaRPr>
            </a:p>
          </p:txBody>
        </p:sp>
        <p:sp>
          <p:nvSpPr>
            <p:cNvPr id="13332" name="Rectangle 125"/>
            <p:cNvSpPr>
              <a:spLocks noChangeArrowheads="1"/>
            </p:cNvSpPr>
            <p:nvPr/>
          </p:nvSpPr>
          <p:spPr bwMode="auto">
            <a:xfrm>
              <a:off x="4149" y="4169"/>
              <a:ext cx="148"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K</a:t>
              </a:r>
              <a:endParaRPr lang="en-US" altLang="zh-CN">
                <a:latin typeface="Trebuchet MS" pitchFamily="34" charset="0"/>
              </a:endParaRPr>
            </a:p>
          </p:txBody>
        </p:sp>
        <p:sp>
          <p:nvSpPr>
            <p:cNvPr id="13333" name="Rectangle 126"/>
            <p:cNvSpPr>
              <a:spLocks noChangeArrowheads="1"/>
            </p:cNvSpPr>
            <p:nvPr/>
          </p:nvSpPr>
          <p:spPr bwMode="auto">
            <a:xfrm>
              <a:off x="4844" y="4017"/>
              <a:ext cx="135"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R</a:t>
              </a:r>
              <a:endParaRPr lang="en-US" altLang="zh-CN">
                <a:latin typeface="Trebuchet MS" pitchFamily="34" charset="0"/>
              </a:endParaRPr>
            </a:p>
          </p:txBody>
        </p:sp>
        <p:sp>
          <p:nvSpPr>
            <p:cNvPr id="13334" name="Rectangle 127"/>
            <p:cNvSpPr>
              <a:spLocks noChangeArrowheads="1"/>
            </p:cNvSpPr>
            <p:nvPr/>
          </p:nvSpPr>
          <p:spPr bwMode="auto">
            <a:xfrm>
              <a:off x="4567" y="4017"/>
              <a:ext cx="6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f</a:t>
              </a:r>
              <a:endParaRPr lang="en-US" altLang="zh-CN">
                <a:latin typeface="Trebuchet MS" pitchFamily="34" charset="0"/>
              </a:endParaRPr>
            </a:p>
          </p:txBody>
        </p:sp>
        <p:sp>
          <p:nvSpPr>
            <p:cNvPr id="13335" name="Rectangle 128"/>
            <p:cNvSpPr>
              <a:spLocks noChangeArrowheads="1"/>
            </p:cNvSpPr>
            <p:nvPr/>
          </p:nvSpPr>
          <p:spPr bwMode="auto">
            <a:xfrm>
              <a:off x="3941" y="4017"/>
              <a:ext cx="135"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E</a:t>
              </a:r>
              <a:endParaRPr lang="en-US" altLang="zh-CN">
                <a:latin typeface="Trebuchet MS" pitchFamily="34" charset="0"/>
              </a:endParaRPr>
            </a:p>
          </p:txBody>
        </p:sp>
        <p:sp>
          <p:nvSpPr>
            <p:cNvPr id="13336" name="Rectangle 129"/>
            <p:cNvSpPr>
              <a:spLocks noChangeArrowheads="1"/>
            </p:cNvSpPr>
            <p:nvPr/>
          </p:nvSpPr>
          <p:spPr bwMode="auto">
            <a:xfrm>
              <a:off x="4287" y="4242"/>
              <a:ext cx="111"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i="1">
                  <a:solidFill>
                    <a:srgbClr val="000000"/>
                  </a:solidFill>
                  <a:latin typeface="Times New Roman" pitchFamily="18" charset="0"/>
                  <a:ea typeface="宋体" pitchFamily="2" charset="-122"/>
                </a:rPr>
                <a:t>S</a:t>
              </a:r>
              <a:endParaRPr lang="en-US" altLang="zh-CN">
                <a:latin typeface="Trebuchet MS" pitchFamily="34" charset="0"/>
              </a:endParaRPr>
            </a:p>
          </p:txBody>
        </p:sp>
        <p:sp>
          <p:nvSpPr>
            <p:cNvPr id="13337" name="Rectangle 130"/>
            <p:cNvSpPr>
              <a:spLocks noChangeArrowheads="1"/>
            </p:cNvSpPr>
            <p:nvPr/>
          </p:nvSpPr>
          <p:spPr bwMode="auto">
            <a:xfrm>
              <a:off x="3767" y="4017"/>
              <a:ext cx="6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en-US" altLang="zh-CN">
                  <a:solidFill>
                    <a:srgbClr val="000000"/>
                  </a:solidFill>
                  <a:latin typeface="Times New Roman" pitchFamily="18" charset="0"/>
                  <a:ea typeface="宋体" pitchFamily="2" charset="-122"/>
                </a:rPr>
                <a:t>:</a:t>
              </a:r>
              <a:endParaRPr lang="en-US" altLang="zh-CN">
                <a:latin typeface="Trebuchet MS" pitchFamily="34" charset="0"/>
              </a:endParaRPr>
            </a:p>
          </p:txBody>
        </p:sp>
        <p:sp>
          <p:nvSpPr>
            <p:cNvPr id="13338" name="Rectangle 131"/>
            <p:cNvSpPr>
              <a:spLocks noChangeArrowheads="1"/>
            </p:cNvSpPr>
            <p:nvPr/>
          </p:nvSpPr>
          <p:spPr bwMode="auto">
            <a:xfrm>
              <a:off x="3490" y="4017"/>
              <a:ext cx="148"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a:solidFill>
                    <a:srgbClr val="000000"/>
                  </a:solidFill>
                  <a:latin typeface="Times New Roman" pitchFamily="18" charset="0"/>
                  <a:ea typeface="宋体" pitchFamily="2" charset="-122"/>
                </a:rPr>
                <a:t>B</a:t>
              </a:r>
              <a:endParaRPr lang="en-US" altLang="zh-CN">
                <a:latin typeface="Trebuchet MS" pitchFamily="34" charset="0"/>
              </a:endParaRPr>
            </a:p>
          </p:txBody>
        </p:sp>
        <p:sp>
          <p:nvSpPr>
            <p:cNvPr id="13339" name="Rectangle 132"/>
            <p:cNvSpPr>
              <a:spLocks noChangeArrowheads="1"/>
            </p:cNvSpPr>
            <p:nvPr/>
          </p:nvSpPr>
          <p:spPr bwMode="auto">
            <a:xfrm>
              <a:off x="2749" y="4017"/>
              <a:ext cx="160"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a:solidFill>
                    <a:srgbClr val="000000"/>
                  </a:solidFill>
                  <a:latin typeface="Times New Roman" pitchFamily="18" charset="0"/>
                  <a:ea typeface="宋体" pitchFamily="2" charset="-122"/>
                </a:rPr>
                <a:t>A</a:t>
              </a:r>
              <a:endParaRPr lang="en-US" altLang="zh-CN">
                <a:latin typeface="Trebuchet MS" pitchFamily="34" charset="0"/>
              </a:endParaRPr>
            </a:p>
          </p:txBody>
        </p:sp>
        <p:sp>
          <p:nvSpPr>
            <p:cNvPr id="13340" name="Rectangle 133"/>
            <p:cNvSpPr>
              <a:spLocks noChangeArrowheads="1"/>
            </p:cNvSpPr>
            <p:nvPr/>
          </p:nvSpPr>
          <p:spPr bwMode="auto">
            <a:xfrm>
              <a:off x="3078" y="3991"/>
              <a:ext cx="219"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just"/>
              <a:r>
                <a:rPr lang="en-US" altLang="zh-CN">
                  <a:solidFill>
                    <a:srgbClr val="000000"/>
                  </a:solidFill>
                  <a:latin typeface="Symbol" pitchFamily="18" charset="2"/>
                  <a:ea typeface="宋体" pitchFamily="2" charset="-122"/>
                </a:rPr>
                <a:t>®</a:t>
              </a:r>
              <a:endParaRPr lang="en-US" altLang="zh-CN">
                <a:latin typeface="Trebuchet MS" pitchFamily="34" charset="0"/>
              </a:endParaRPr>
            </a:p>
          </p:txBody>
        </p:sp>
      </p:gr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1_ALU_template_innovation_yellow3">
  <a:themeElements>
    <a:clrScheme name="1_ALU_template_innovation_yellow3 1">
      <a:dk1>
        <a:srgbClr val="000000"/>
      </a:dk1>
      <a:lt1>
        <a:srgbClr val="FFFFFF"/>
      </a:lt1>
      <a:dk2>
        <a:srgbClr val="000000"/>
      </a:dk2>
      <a:lt2>
        <a:srgbClr val="B2B2B2"/>
      </a:lt2>
      <a:accent1>
        <a:srgbClr val="FFCC00"/>
      </a:accent1>
      <a:accent2>
        <a:srgbClr val="99CC00"/>
      </a:accent2>
      <a:accent3>
        <a:srgbClr val="FFFFFF"/>
      </a:accent3>
      <a:accent4>
        <a:srgbClr val="000000"/>
      </a:accent4>
      <a:accent5>
        <a:srgbClr val="FFE2AA"/>
      </a:accent5>
      <a:accent6>
        <a:srgbClr val="8AB900"/>
      </a:accent6>
      <a:hlink>
        <a:srgbClr val="0000FF"/>
      </a:hlink>
      <a:folHlink>
        <a:srgbClr val="CC0033"/>
      </a:folHlink>
    </a:clrScheme>
    <a:fontScheme name="1_ALU_template_innovation_yellow3">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spPr>
      <a:bodyPr vert="horz" wrap="none" lIns="0" tIns="0" rIns="0" bIns="0" numCol="1" anchor="ctr" anchorCtr="0" compatLnSpc="1">
        <a:spAutoFit/>
      </a:bodyPr>
      <a:lstStyle>
        <a:defPPr marL="0" marR="0" indent="0" algn="ctr" defTabSz="914400" rtl="0" eaLnBrk="0" fontAlgn="base" latinLnBrk="0" hangingPunct="0">
          <a:lnSpc>
            <a:spcPct val="100000"/>
          </a:lnSpc>
          <a:spcBef>
            <a:spcPct val="0"/>
          </a:spcBef>
          <a:spcAft>
            <a:spcPct val="0"/>
          </a:spcAft>
          <a:buClrTx/>
          <a:buSzTx/>
          <a:buFontTx/>
          <a:buNone/>
          <a:defRPr kumimoji="0" lang="en-GB" sz="16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spPr>
      <a:bodyPr vert="horz" wrap="none" lIns="0" tIns="0" rIns="0" bIns="0" numCol="1" anchor="ctr" anchorCtr="0" compatLnSpc="1">
        <a:spAutoFit/>
      </a:bodyPr>
      <a:lstStyle>
        <a:defPPr marL="0" marR="0" indent="0" algn="ctr" defTabSz="914400" rtl="0" eaLnBrk="0" fontAlgn="base" latinLnBrk="0" hangingPunct="0">
          <a:lnSpc>
            <a:spcPct val="100000"/>
          </a:lnSpc>
          <a:spcBef>
            <a:spcPct val="0"/>
          </a:spcBef>
          <a:spcAft>
            <a:spcPct val="0"/>
          </a:spcAft>
          <a:buClrTx/>
          <a:buSzTx/>
          <a:buFontTx/>
          <a:buNone/>
          <a:defRPr kumimoji="0" lang="en-GB" sz="16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1_ALU_template_innovation_yellow3 1">
        <a:dk1>
          <a:srgbClr val="000000"/>
        </a:dk1>
        <a:lt1>
          <a:srgbClr val="FFFFFF"/>
        </a:lt1>
        <a:dk2>
          <a:srgbClr val="000000"/>
        </a:dk2>
        <a:lt2>
          <a:srgbClr val="B2B2B2"/>
        </a:lt2>
        <a:accent1>
          <a:srgbClr val="FFCC00"/>
        </a:accent1>
        <a:accent2>
          <a:srgbClr val="99CC00"/>
        </a:accent2>
        <a:accent3>
          <a:srgbClr val="FFFFFF"/>
        </a:accent3>
        <a:accent4>
          <a:srgbClr val="000000"/>
        </a:accent4>
        <a:accent5>
          <a:srgbClr val="FFE2AA"/>
        </a:accent5>
        <a:accent6>
          <a:srgbClr val="8AB900"/>
        </a:accent6>
        <a:hlink>
          <a:srgbClr val="0000FF"/>
        </a:hlink>
        <a:folHlink>
          <a:srgbClr val="CC00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3649</Words>
  <Application>Microsoft Office PowerPoint</Application>
  <PresentationFormat>全屏显示(4:3)</PresentationFormat>
  <Paragraphs>380</Paragraphs>
  <Slides>41</Slides>
  <Notes>3</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43" baseType="lpstr">
      <vt:lpstr>1_ALU_template_innovation_yellow3</vt:lpstr>
      <vt:lpstr>Bitmap Image</vt:lpstr>
      <vt:lpstr>第三章 认证与密钥            管理技术（2） </vt:lpstr>
      <vt:lpstr>PowerPoint 演示文稿</vt:lpstr>
      <vt:lpstr>PowerPoint 演示文稿</vt:lpstr>
      <vt:lpstr>PowerPoint 演示文稿</vt:lpstr>
      <vt:lpstr>PowerPoint 演示文稿</vt:lpstr>
      <vt:lpstr>PowerPoint 演示文稿</vt:lpstr>
      <vt:lpstr>基于传统密码的身份识别技术</vt:lpstr>
      <vt:lpstr>PowerPoint 演示文稿</vt:lpstr>
      <vt:lpstr>PowerPoint 演示文稿</vt:lpstr>
      <vt:lpstr>PowerPoint 演示文稿</vt:lpstr>
      <vt:lpstr>PowerPoint 演示文稿</vt:lpstr>
      <vt:lpstr>Woo-Lam协议的执行步骤</vt:lpstr>
      <vt:lpstr>PowerPoint 演示文稿</vt:lpstr>
      <vt:lpstr>PowerPoint 演示文稿</vt:lpstr>
      <vt:lpstr>几种常见的生物身份识别特征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认证与密钥            管理技术（2） </dc:title>
  <dc:creator>joy</dc:creator>
  <cp:lastModifiedBy>llwang@shiep.edu.cn</cp:lastModifiedBy>
  <cp:revision>41</cp:revision>
  <dcterms:modified xsi:type="dcterms:W3CDTF">2021-04-15T04:19:41Z</dcterms:modified>
</cp:coreProperties>
</file>