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0"/>
  </p:notesMasterIdLst>
  <p:sldIdLst>
    <p:sldId id="803" r:id="rId2"/>
    <p:sldId id="915" r:id="rId3"/>
    <p:sldId id="880" r:id="rId4"/>
    <p:sldId id="917" r:id="rId5"/>
    <p:sldId id="823" r:id="rId6"/>
    <p:sldId id="824" r:id="rId7"/>
    <p:sldId id="919" r:id="rId8"/>
    <p:sldId id="931" r:id="rId9"/>
    <p:sldId id="932" r:id="rId10"/>
    <p:sldId id="933" r:id="rId11"/>
    <p:sldId id="922" r:id="rId12"/>
    <p:sldId id="926" r:id="rId13"/>
    <p:sldId id="928" r:id="rId14"/>
    <p:sldId id="934" r:id="rId15"/>
    <p:sldId id="935" r:id="rId16"/>
    <p:sldId id="890" r:id="rId17"/>
    <p:sldId id="891" r:id="rId18"/>
    <p:sldId id="936" r:id="rId19"/>
    <p:sldId id="937" r:id="rId20"/>
    <p:sldId id="938" r:id="rId21"/>
    <p:sldId id="939" r:id="rId22"/>
    <p:sldId id="940" r:id="rId23"/>
    <p:sldId id="941" r:id="rId24"/>
    <p:sldId id="942" r:id="rId25"/>
    <p:sldId id="945" r:id="rId26"/>
    <p:sldId id="946" r:id="rId27"/>
    <p:sldId id="951" r:id="rId28"/>
    <p:sldId id="947" r:id="rId29"/>
    <p:sldId id="948" r:id="rId30"/>
    <p:sldId id="949" r:id="rId31"/>
    <p:sldId id="950" r:id="rId32"/>
    <p:sldId id="952" r:id="rId33"/>
    <p:sldId id="953" r:id="rId34"/>
    <p:sldId id="954" r:id="rId35"/>
    <p:sldId id="848" r:id="rId36"/>
    <p:sldId id="895" r:id="rId37"/>
    <p:sldId id="911" r:id="rId38"/>
    <p:sldId id="849" r:id="rId39"/>
    <p:sldId id="905" r:id="rId40"/>
    <p:sldId id="829" r:id="rId41"/>
    <p:sldId id="897" r:id="rId42"/>
    <p:sldId id="898" r:id="rId43"/>
    <p:sldId id="900" r:id="rId44"/>
    <p:sldId id="902" r:id="rId45"/>
    <p:sldId id="885" r:id="rId46"/>
    <p:sldId id="830" r:id="rId47"/>
    <p:sldId id="903" r:id="rId48"/>
    <p:sldId id="831" r:id="rId49"/>
    <p:sldId id="833" r:id="rId50"/>
    <p:sldId id="834" r:id="rId51"/>
    <p:sldId id="955" r:id="rId52"/>
    <p:sldId id="835" r:id="rId53"/>
    <p:sldId id="837" r:id="rId54"/>
    <p:sldId id="838" r:id="rId55"/>
    <p:sldId id="839" r:id="rId56"/>
    <p:sldId id="888" r:id="rId57"/>
    <p:sldId id="889" r:id="rId58"/>
    <p:sldId id="840" r:id="rId59"/>
    <p:sldId id="841" r:id="rId60"/>
    <p:sldId id="907" r:id="rId61"/>
    <p:sldId id="908" r:id="rId62"/>
    <p:sldId id="909" r:id="rId63"/>
    <p:sldId id="910" r:id="rId64"/>
    <p:sldId id="850" r:id="rId65"/>
    <p:sldId id="912" r:id="rId66"/>
    <p:sldId id="913" r:id="rId67"/>
    <p:sldId id="886" r:id="rId68"/>
    <p:sldId id="879" r:id="rId69"/>
  </p:sldIdLst>
  <p:sldSz cx="9144000" cy="6858000" type="screen4x3"/>
  <p:notesSz cx="7099300" cy="10234613"/>
  <p:defaultTextStyle>
    <a:defPPr>
      <a:defRPr lang="en-GB"/>
    </a:defPPr>
    <a:lvl1pPr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1pPr>
    <a:lvl2pPr marL="4572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2pPr>
    <a:lvl3pPr marL="9144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3pPr>
    <a:lvl4pPr marL="13716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4pPr>
    <a:lvl5pPr marL="18288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2" autoAdjust="0"/>
    <p:restoredTop sz="97898" autoAdjust="0"/>
  </p:normalViewPr>
  <p:slideViewPr>
    <p:cSldViewPr snapToGrid="0">
      <p:cViewPr>
        <p:scale>
          <a:sx n="75" d="100"/>
          <a:sy n="75" d="100"/>
        </p:scale>
        <p:origin x="-72" y="-72"/>
      </p:cViewPr>
      <p:guideLst>
        <p:guide orient="horz" pos="2152"/>
        <p:guide pos="288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9" d="100"/>
          <a:sy n="59" d="100"/>
        </p:scale>
        <p:origin x="-3000" y="-72"/>
      </p:cViewPr>
      <p:guideLst>
        <p:guide orient="horz" pos="3223"/>
        <p:guide pos="2236"/>
      </p:guideLst>
    </p:cSldViewPr>
  </p:notes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ea typeface="宋体" pitchFamily="2" charset="-122"/>
            </a:endParaRPr>
          </a:p>
        </p:txBody>
      </p:sp>
      <p:sp>
        <p:nvSpPr>
          <p:cNvPr id="35843"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w="9525">
            <a:noFill/>
            <a:miter lim="800000"/>
            <a:headEnd/>
            <a:tailEnd/>
          </a:ln>
          <a:effectLst/>
        </p:spPr>
        <p:txBody>
          <a:bodyPr vert="horz" wrap="square" lIns="93739" tIns="46871" rIns="93739" bIns="46871" numCol="1" anchor="ctr" anchorCtr="0" compatLnSpc="1">
            <a:prstTxWarp prst="textNoShape">
              <a:avLst/>
            </a:prstTxWarp>
          </a:bodyPr>
          <a:lstStyle/>
          <a:p>
            <a:pPr lvl="0"/>
            <a:r>
              <a:rPr lang="en-GB" altLang="zh-CN" noProof="0" smtClean="0"/>
              <a:t>                                </a:t>
            </a:r>
          </a:p>
          <a:p>
            <a:pPr lvl="1"/>
            <a:r>
              <a:rPr lang="en-GB" altLang="zh-CN" noProof="0" smtClean="0"/>
              <a:t>            </a:t>
            </a:r>
          </a:p>
          <a:p>
            <a:pPr lvl="2"/>
            <a:r>
              <a:rPr lang="en-GB" altLang="zh-CN" noProof="0" smtClean="0"/>
              <a:t>           </a:t>
            </a:r>
          </a:p>
          <a:p>
            <a:pPr lvl="3"/>
            <a:r>
              <a:rPr lang="en-GB" altLang="zh-CN" noProof="0" smtClean="0"/>
              <a:t>            </a:t>
            </a:r>
          </a:p>
          <a:p>
            <a:pPr lvl="4"/>
            <a:r>
              <a:rPr lang="en-GB" altLang="zh-CN" noProof="0" smtClean="0"/>
              <a:t>           </a:t>
            </a:r>
          </a:p>
        </p:txBody>
      </p:sp>
    </p:spTree>
    <p:extLst>
      <p:ext uri="{BB962C8B-B14F-4D97-AF65-F5344CB8AC3E}">
        <p14:creationId xmlns:p14="http://schemas.microsoft.com/office/powerpoint/2010/main" val="3337064185"/>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youdao.com/w/german/" TargetMode="External"/><Relationship Id="rId7" Type="http://schemas.openxmlformats.org/officeDocument/2006/relationships/hyperlink" Target="http://www.youdao.com/w/war/"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youdao.com/w/world/" TargetMode="External"/><Relationship Id="rId5" Type="http://schemas.openxmlformats.org/officeDocument/2006/relationships/hyperlink" Target="http://www.youdao.com/w/first/" TargetMode="External"/><Relationship Id="rId4" Type="http://schemas.openxmlformats.org/officeDocument/2006/relationships/hyperlink" Target="http://www.youdao.com/w/th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去掉使用频率最少的一个。如，法语一般去掉</a:t>
            </a:r>
            <a:r>
              <a:rPr lang="en-US" altLang="zh-CN" dirty="0" smtClean="0"/>
              <a:t>w</a:t>
            </a:r>
            <a:r>
              <a:rPr lang="zh-CN" altLang="en-US" dirty="0" smtClean="0"/>
              <a:t>或</a:t>
            </a:r>
            <a:r>
              <a:rPr lang="en-US" altLang="zh-CN" dirty="0" smtClean="0"/>
              <a:t>k</a:t>
            </a:r>
            <a:r>
              <a:rPr lang="zh-CN" altLang="en-US" dirty="0" smtClean="0"/>
              <a:t>，德语</a:t>
            </a:r>
            <a:r>
              <a:rPr lang="en-US" altLang="zh-CN" b="1" dirty="0" smtClean="0">
                <a:hlinkClick r:id="rId3"/>
              </a:rPr>
              <a:t>German</a:t>
            </a:r>
            <a:r>
              <a:rPr lang="zh-CN" altLang="en-US" dirty="0" smtClean="0"/>
              <a:t>则是把</a:t>
            </a:r>
            <a:r>
              <a:rPr lang="en-US" altLang="zh-CN" dirty="0" err="1" smtClean="0"/>
              <a:t>i</a:t>
            </a:r>
            <a:r>
              <a:rPr lang="zh-CN" altLang="en-US" dirty="0" smtClean="0"/>
              <a:t>和</a:t>
            </a:r>
            <a:r>
              <a:rPr lang="en-US" altLang="zh-CN" dirty="0" smtClean="0"/>
              <a:t>j</a:t>
            </a:r>
            <a:r>
              <a:rPr lang="zh-CN" altLang="en-US" dirty="0" smtClean="0"/>
              <a:t>合起来当成一个字母看待。</a:t>
            </a:r>
            <a:r>
              <a:rPr lang="en-US" altLang="zh-CN" dirty="0" smtClean="0"/>
              <a:t/>
            </a:r>
            <a:br>
              <a:rPr lang="en-US" altLang="zh-CN" dirty="0" smtClean="0"/>
            </a:br>
            <a:r>
              <a:rPr lang="en-US" altLang="zh-CN" dirty="0" smtClean="0"/>
              <a:t/>
            </a:r>
            <a:br>
              <a:rPr lang="en-US" altLang="zh-CN" dirty="0" smtClean="0"/>
            </a:br>
            <a:r>
              <a:rPr lang="en-US" altLang="zh-CN" b="1" dirty="0" smtClean="0">
                <a:hlinkClick r:id="rId4"/>
              </a:rPr>
              <a:t>the</a:t>
            </a:r>
            <a:r>
              <a:rPr lang="en-US" altLang="zh-CN" b="1" dirty="0" smtClean="0"/>
              <a:t> </a:t>
            </a:r>
            <a:r>
              <a:rPr lang="en-US" altLang="zh-CN" b="1" dirty="0" smtClean="0">
                <a:hlinkClick r:id="rId5"/>
              </a:rPr>
              <a:t>First</a:t>
            </a:r>
            <a:r>
              <a:rPr lang="en-US" altLang="zh-CN" b="1" dirty="0" smtClean="0"/>
              <a:t> </a:t>
            </a:r>
            <a:r>
              <a:rPr lang="en-US" altLang="zh-CN" b="1" dirty="0" smtClean="0">
                <a:hlinkClick r:id="rId6"/>
              </a:rPr>
              <a:t>World</a:t>
            </a:r>
            <a:r>
              <a:rPr lang="en-US" altLang="zh-CN" b="1" dirty="0" smtClean="0"/>
              <a:t> </a:t>
            </a:r>
            <a:r>
              <a:rPr lang="en-US" altLang="zh-CN" b="1" dirty="0" smtClean="0">
                <a:hlinkClick r:id="rId7"/>
              </a:rPr>
              <a:t>War</a:t>
            </a:r>
            <a:endParaRPr lang="zh-CN" altLang="en-US" dirty="0"/>
          </a:p>
        </p:txBody>
      </p:sp>
      <p:sp>
        <p:nvSpPr>
          <p:cNvPr id="4" name="灯片编号占位符 3"/>
          <p:cNvSpPr>
            <a:spLocks noGrp="1"/>
          </p:cNvSpPr>
          <p:nvPr>
            <p:ph type="sldNum" sz="quarter" idx="10"/>
          </p:nvPr>
        </p:nvSpPr>
        <p:spPr>
          <a:xfrm>
            <a:off x="4021138" y="9721850"/>
            <a:ext cx="3076575" cy="511175"/>
          </a:xfrm>
          <a:prstGeom prst="rect">
            <a:avLst/>
          </a:prstGeom>
        </p:spPr>
        <p:txBody>
          <a:bodyPr/>
          <a:lstStyle/>
          <a:p>
            <a:pPr>
              <a:defRPr/>
            </a:pPr>
            <a:fld id="{A5C7EC50-971F-487B-8D0F-099825E447F9}" type="slidenum">
              <a:rPr lang="zh-CN" altLang="en-US" smtClean="0"/>
              <a:pPr>
                <a:defRPr/>
              </a:pPr>
              <a:t>19</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1988"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EF085F59-C350-4FC1-BA51-7F5A27D632C4}" type="slidenum">
              <a:rPr lang="en-US" altLang="zh-CN" sz="1000">
                <a:latin typeface="FuturaA Bk BT" pitchFamily="34" charset="0"/>
                <a:ea typeface="宋体" pitchFamily="2" charset="-122"/>
              </a:rPr>
              <a:pPr algn="r"/>
              <a:t>52</a:t>
            </a:fld>
            <a:endParaRPr lang="en-GB" altLang="zh-CN" sz="1000">
              <a:latin typeface="FuturaA Bk BT"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4036"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A0384362-AB98-455A-A7F4-732E9CD9AEA6}" type="slidenum">
              <a:rPr lang="en-US" altLang="zh-CN" sz="1000">
                <a:latin typeface="FuturaA Bk BT" pitchFamily="34" charset="0"/>
                <a:ea typeface="宋体" pitchFamily="2" charset="-122"/>
              </a:rPr>
              <a:pPr algn="r"/>
              <a:t>53</a:t>
            </a:fld>
            <a:endParaRPr lang="en-GB" altLang="zh-CN" sz="1000">
              <a:latin typeface="FuturaA Bk BT"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5060"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2F1AC097-CBD5-4AB8-A827-C311ABD11CE2}" type="slidenum">
              <a:rPr lang="en-US" altLang="zh-CN" sz="1000">
                <a:latin typeface="FuturaA Bk BT" pitchFamily="34" charset="0"/>
                <a:ea typeface="宋体" pitchFamily="2" charset="-122"/>
              </a:rPr>
              <a:pPr algn="r"/>
              <a:t>54</a:t>
            </a:fld>
            <a:endParaRPr lang="en-GB" altLang="zh-CN" sz="1000">
              <a:latin typeface="FuturaA Bk BT"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6084"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4C8BEB6B-F267-4A8F-BEAF-9856351C2219}" type="slidenum">
              <a:rPr lang="en-US" altLang="zh-CN" sz="1000">
                <a:latin typeface="FuturaA Bk BT" pitchFamily="34" charset="0"/>
                <a:ea typeface="宋体" pitchFamily="2" charset="-122"/>
              </a:rPr>
              <a:pPr algn="r"/>
              <a:t>55</a:t>
            </a:fld>
            <a:endParaRPr lang="en-GB" altLang="zh-CN" sz="1000">
              <a:latin typeface="FuturaA Bk BT"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7108"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323BDD35-4883-4B7F-96C2-D79E19CA4483}" type="slidenum">
              <a:rPr lang="en-US" altLang="zh-CN" sz="1000">
                <a:latin typeface="FuturaA Bk BT" pitchFamily="34" charset="0"/>
                <a:ea typeface="宋体" pitchFamily="2" charset="-122"/>
              </a:rPr>
              <a:pPr algn="r"/>
              <a:t>58</a:t>
            </a:fld>
            <a:endParaRPr lang="en-GB" altLang="zh-CN" sz="1000">
              <a:latin typeface="FuturaA Bk BT"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8132"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F92D2536-49F4-4FE5-A16A-43D362B2F65E}" type="slidenum">
              <a:rPr lang="en-US" altLang="zh-CN" sz="1000">
                <a:latin typeface="FuturaA Bk BT" pitchFamily="34" charset="0"/>
                <a:ea typeface="宋体" pitchFamily="2" charset="-122"/>
              </a:rPr>
              <a:pPr algn="r"/>
              <a:t>59</a:t>
            </a:fld>
            <a:endParaRPr lang="en-GB" altLang="zh-CN" sz="1000">
              <a:latin typeface="FuturaA Bk BT"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r>
              <a:rPr lang="en-GB" altLang="zh-CN" b="1" smtClean="0"/>
              <a:t>Testimonial and Endorsement Information	</a:t>
            </a:r>
          </a:p>
          <a:p>
            <a:endParaRPr lang="en-GB" altLang="zh-CN" smtClean="0"/>
          </a:p>
          <a:p>
            <a:pPr>
              <a:buFontTx/>
              <a:buChar char="•"/>
            </a:pPr>
            <a:r>
              <a:rPr lang="en-GB" altLang="zh-CN" smtClean="0"/>
              <a:t>See instructions in body of slide</a:t>
            </a:r>
          </a:p>
          <a:p>
            <a:pPr>
              <a:buFontTx/>
              <a:buChar char="•"/>
            </a:pPr>
            <a:r>
              <a:rPr lang="en-GB" altLang="zh-CN" smtClean="0"/>
              <a:t>When a slide has more than one endorsement reduce font size with all having the same size</a:t>
            </a:r>
          </a:p>
          <a:p>
            <a:pPr>
              <a:buFontTx/>
              <a:buChar char="•"/>
            </a:pPr>
            <a:r>
              <a:rPr lang="en-GB" altLang="zh-CN" smtClean="0"/>
              <a:t>Individual testimonials will have own blue highlight box</a:t>
            </a:r>
          </a:p>
          <a:p>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smtClean="0"/>
              <a:t>diagonal[</a:t>
            </a:r>
            <a:r>
              <a:rPr lang="en-US" altLang="zh-CN" dirty="0" err="1" smtClean="0"/>
              <a:t>daɪ'æɡənl</a:t>
            </a:r>
            <a:r>
              <a:rPr lang="en-US" altLang="zh-CN" dirty="0" smtClean="0"/>
              <a:t>]</a:t>
            </a:r>
            <a:r>
              <a:rPr lang="en-US" altLang="zh-CN" b="1" dirty="0" smtClean="0"/>
              <a:t> </a:t>
            </a:r>
            <a:endParaRPr lang="zh-CN" altLang="en-US" dirty="0"/>
          </a:p>
        </p:txBody>
      </p:sp>
      <p:sp>
        <p:nvSpPr>
          <p:cNvPr id="4" name="灯片编号占位符 3"/>
          <p:cNvSpPr>
            <a:spLocks noGrp="1"/>
          </p:cNvSpPr>
          <p:nvPr>
            <p:ph type="sldNum" sz="quarter" idx="10"/>
          </p:nvPr>
        </p:nvSpPr>
        <p:spPr>
          <a:xfrm>
            <a:off x="4021138" y="9721850"/>
            <a:ext cx="3076575" cy="511175"/>
          </a:xfrm>
          <a:prstGeom prst="rect">
            <a:avLst/>
          </a:prstGeom>
        </p:spPr>
        <p:txBody>
          <a:bodyPr/>
          <a:lstStyle/>
          <a:p>
            <a:pPr>
              <a:defRPr/>
            </a:pPr>
            <a:fld id="{A5C7EC50-971F-487B-8D0F-099825E447F9}" type="slidenum">
              <a:rPr lang="zh-CN" altLang="en-US" smtClean="0"/>
              <a:pPr>
                <a:defRPr/>
              </a:pPr>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omic Sans MS" pitchFamily="66" charset="0"/>
                <a:ea typeface="宋体" pitchFamily="2" charset="-122"/>
                <a:cs typeface="+mn-cs"/>
              </a:rPr>
              <a:t>在密码学中</a:t>
            </a:r>
            <a:r>
              <a:rPr lang="en-US" altLang="zh-CN" sz="1200" b="0" i="0" kern="1200" dirty="0" smtClean="0">
                <a:solidFill>
                  <a:schemeClr val="tx1"/>
                </a:solidFill>
                <a:effectLst/>
                <a:latin typeface="Comic Sans MS" pitchFamily="66" charset="0"/>
                <a:ea typeface="宋体" pitchFamily="2" charset="-122"/>
                <a:cs typeface="+mn-cs"/>
              </a:rPr>
              <a:t>,</a:t>
            </a:r>
            <a:r>
              <a:rPr lang="zh-CN" altLang="en-US" sz="1200" b="0" i="0" kern="1200" dirty="0" smtClean="0">
                <a:solidFill>
                  <a:schemeClr val="tx1"/>
                </a:solidFill>
                <a:effectLst/>
                <a:latin typeface="Comic Sans MS" pitchFamily="66" charset="0"/>
                <a:ea typeface="宋体" pitchFamily="2" charset="-122"/>
                <a:cs typeface="+mn-cs"/>
              </a:rPr>
              <a:t>人们将</a:t>
            </a:r>
            <a:r>
              <a:rPr lang="en-US" altLang="zh-CN" sz="1200" b="0" i="0" kern="1200" dirty="0" smtClean="0">
                <a:solidFill>
                  <a:schemeClr val="tx1"/>
                </a:solidFill>
                <a:effectLst/>
                <a:latin typeface="Comic Sans MS" pitchFamily="66" charset="0"/>
                <a:ea typeface="宋体" pitchFamily="2" charset="-122"/>
                <a:cs typeface="+mn-cs"/>
              </a:rPr>
              <a:t>26</a:t>
            </a:r>
            <a:r>
              <a:rPr lang="zh-CN" altLang="en-US" sz="1200" b="0" i="0" kern="1200" dirty="0" smtClean="0">
                <a:solidFill>
                  <a:schemeClr val="tx1"/>
                </a:solidFill>
                <a:effectLst/>
                <a:latin typeface="Comic Sans MS" pitchFamily="66" charset="0"/>
                <a:ea typeface="宋体" pitchFamily="2" charset="-122"/>
                <a:cs typeface="+mn-cs"/>
              </a:rPr>
              <a:t>个小写字母按顺序分别对应整数</a:t>
            </a:r>
            <a:r>
              <a:rPr lang="en-US" altLang="zh-CN" sz="1200" b="0" i="0" kern="1200" dirty="0" smtClean="0">
                <a:solidFill>
                  <a:schemeClr val="tx1"/>
                </a:solidFill>
                <a:effectLst/>
                <a:latin typeface="Comic Sans MS" pitchFamily="66" charset="0"/>
                <a:ea typeface="宋体" pitchFamily="2" charset="-122"/>
                <a:cs typeface="+mn-cs"/>
              </a:rPr>
              <a:t>0~25</a:t>
            </a:r>
            <a:endParaRPr lang="zh-CN" altLang="en-US" dirty="0"/>
          </a:p>
        </p:txBody>
      </p:sp>
      <p:sp>
        <p:nvSpPr>
          <p:cNvPr id="4" name="灯片编号占位符 3"/>
          <p:cNvSpPr>
            <a:spLocks noGrp="1"/>
          </p:cNvSpPr>
          <p:nvPr>
            <p:ph type="sldNum" sz="quarter" idx="10"/>
          </p:nvPr>
        </p:nvSpPr>
        <p:spPr>
          <a:xfrm>
            <a:off x="4021138" y="9721850"/>
            <a:ext cx="3076575" cy="511175"/>
          </a:xfrm>
          <a:prstGeom prst="rect">
            <a:avLst/>
          </a:prstGeom>
        </p:spPr>
        <p:txBody>
          <a:bodyPr/>
          <a:lstStyle/>
          <a:p>
            <a:pPr>
              <a:defRPr/>
            </a:pPr>
            <a:fld id="{6E1B193C-3E56-418E-A7D1-D69DCCD6506D}" type="slidenum">
              <a:rPr lang="zh-CN" altLang="en-US" smtClean="0"/>
              <a:pPr>
                <a:defRPr/>
              </a:pPr>
              <a:t>28</a:t>
            </a:fld>
            <a:endParaRPr lang="en-US" altLang="zh-CN"/>
          </a:p>
        </p:txBody>
      </p:sp>
    </p:spTree>
    <p:extLst>
      <p:ext uri="{BB962C8B-B14F-4D97-AF65-F5344CB8AC3E}">
        <p14:creationId xmlns:p14="http://schemas.microsoft.com/office/powerpoint/2010/main" val="363940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pPr>
              <a:defRPr/>
            </a:pPr>
            <a:r>
              <a:rPr lang="zh-CN" altLang="zh-CN" dirty="0" smtClean="0">
                <a:latin typeface="+mn-ea"/>
              </a:rPr>
              <a:t>其中，</a:t>
            </a:r>
            <a:r>
              <a:rPr lang="en-US" altLang="zh-CN" dirty="0" smtClean="0">
                <a:latin typeface="+mn-ea"/>
              </a:rPr>
              <a:t>IP</a:t>
            </a:r>
            <a:r>
              <a:rPr lang="zh-CN" altLang="zh-CN" dirty="0" smtClean="0">
                <a:latin typeface="+mn-ea"/>
              </a:rPr>
              <a:t>是</a:t>
            </a:r>
            <a:r>
              <a:rPr lang="en-US" altLang="zh-CN" dirty="0" smtClean="0">
                <a:latin typeface="+mn-ea"/>
              </a:rPr>
              <a:t>64bit</a:t>
            </a:r>
            <a:r>
              <a:rPr lang="zh-CN" altLang="zh-CN" dirty="0" smtClean="0">
                <a:latin typeface="+mn-ea"/>
              </a:rPr>
              <a:t>的位置置换，</a:t>
            </a:r>
            <a:r>
              <a:rPr lang="en-US" altLang="zh-CN" dirty="0" smtClean="0">
                <a:latin typeface="+mn-ea"/>
              </a:rPr>
              <a:t>Li</a:t>
            </a:r>
            <a:r>
              <a:rPr lang="zh-CN" altLang="zh-CN" dirty="0" smtClean="0">
                <a:latin typeface="+mn-ea"/>
              </a:rPr>
              <a:t>，</a:t>
            </a:r>
            <a:r>
              <a:rPr lang="en-US" altLang="zh-CN" dirty="0" err="1" smtClean="0">
                <a:latin typeface="+mn-ea"/>
              </a:rPr>
              <a:t>Ri</a:t>
            </a:r>
            <a:r>
              <a:rPr lang="zh-CN" altLang="zh-CN" dirty="0" smtClean="0">
                <a:latin typeface="+mn-ea"/>
              </a:rPr>
              <a:t>均为</a:t>
            </a:r>
            <a:r>
              <a:rPr lang="en-US" altLang="zh-CN" dirty="0" smtClean="0">
                <a:latin typeface="+mn-ea"/>
              </a:rPr>
              <a:t>32bit</a:t>
            </a:r>
            <a:r>
              <a:rPr lang="zh-CN" altLang="zh-CN" dirty="0" smtClean="0">
                <a:latin typeface="+mn-ea"/>
              </a:rPr>
              <a:t>，</a:t>
            </a:r>
            <a:r>
              <a:rPr lang="en-US" altLang="zh-CN" dirty="0" err="1" smtClean="0">
                <a:latin typeface="+mn-ea"/>
              </a:rPr>
              <a:t>Ki</a:t>
            </a:r>
            <a:r>
              <a:rPr lang="zh-CN" altLang="zh-CN" dirty="0" smtClean="0">
                <a:latin typeface="+mn-ea"/>
              </a:rPr>
              <a:t>为</a:t>
            </a:r>
            <a:r>
              <a:rPr lang="en-US" altLang="zh-CN" dirty="0" smtClean="0">
                <a:latin typeface="+mn-ea"/>
              </a:rPr>
              <a:t>48bit</a:t>
            </a:r>
            <a:r>
              <a:rPr lang="zh-CN" altLang="zh-CN" dirty="0" smtClean="0">
                <a:latin typeface="+mn-ea"/>
              </a:rPr>
              <a:t>的子密钥。经过</a:t>
            </a:r>
            <a:r>
              <a:rPr lang="en-US" altLang="zh-CN" dirty="0" smtClean="0">
                <a:latin typeface="+mn-ea"/>
              </a:rPr>
              <a:t>16</a:t>
            </a:r>
            <a:r>
              <a:rPr lang="zh-CN" altLang="zh-CN" dirty="0" smtClean="0">
                <a:latin typeface="+mn-ea"/>
              </a:rPr>
              <a:t>层变换把明文</a:t>
            </a:r>
            <a:r>
              <a:rPr lang="en-US" altLang="zh-CN" dirty="0" smtClean="0">
                <a:latin typeface="+mn-ea"/>
              </a:rPr>
              <a:t>(Input)</a:t>
            </a:r>
            <a:r>
              <a:rPr lang="zh-CN" altLang="zh-CN" dirty="0" smtClean="0">
                <a:latin typeface="+mn-ea"/>
              </a:rPr>
              <a:t>变换为密文</a:t>
            </a:r>
            <a:r>
              <a:rPr lang="en-US" altLang="zh-CN" dirty="0" smtClean="0">
                <a:latin typeface="+mn-ea"/>
              </a:rPr>
              <a:t>(Output)</a:t>
            </a:r>
            <a:r>
              <a:rPr lang="zh-CN" altLang="zh-CN" dirty="0" smtClean="0">
                <a:latin typeface="+mn-ea"/>
              </a:rPr>
              <a:t>。此外，密钥扩展运算把</a:t>
            </a:r>
            <a:r>
              <a:rPr lang="en-US" altLang="zh-CN" dirty="0" smtClean="0">
                <a:latin typeface="+mn-ea"/>
              </a:rPr>
              <a:t>56bit</a:t>
            </a:r>
            <a:r>
              <a:rPr lang="zh-CN" altLang="zh-CN" dirty="0" smtClean="0">
                <a:latin typeface="+mn-ea"/>
              </a:rPr>
              <a:t>的种子密钥扩展为</a:t>
            </a:r>
            <a:r>
              <a:rPr lang="en-US" altLang="zh-CN" dirty="0" smtClean="0">
                <a:latin typeface="+mn-ea"/>
              </a:rPr>
              <a:t>16</a:t>
            </a:r>
            <a:r>
              <a:rPr lang="zh-CN" altLang="zh-CN" dirty="0" smtClean="0">
                <a:latin typeface="+mn-ea"/>
              </a:rPr>
              <a:t>个</a:t>
            </a:r>
            <a:r>
              <a:rPr lang="en-US" altLang="zh-CN" dirty="0" smtClean="0">
                <a:latin typeface="+mn-ea"/>
              </a:rPr>
              <a:t>48bit</a:t>
            </a:r>
            <a:r>
              <a:rPr lang="zh-CN" altLang="zh-CN" dirty="0" smtClean="0">
                <a:latin typeface="+mn-ea"/>
              </a:rPr>
              <a:t>的子密钥。</a:t>
            </a:r>
          </a:p>
          <a:p>
            <a:pPr>
              <a:defRPr/>
            </a:pPr>
            <a:endParaRPr lang="zh-CN" altLang="en-US" dirty="0"/>
          </a:p>
        </p:txBody>
      </p:sp>
      <p:sp>
        <p:nvSpPr>
          <p:cNvPr id="36868"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1D5917CD-771A-42BA-B1B9-F8CC37E3BE57}" type="slidenum">
              <a:rPr lang="en-US" altLang="zh-CN" sz="1000">
                <a:latin typeface="FuturaA Bk BT" pitchFamily="34" charset="0"/>
                <a:ea typeface="宋体" pitchFamily="2" charset="-122"/>
              </a:rPr>
              <a:pPr algn="r"/>
              <a:t>40</a:t>
            </a:fld>
            <a:endParaRPr lang="en-GB" altLang="zh-CN" sz="1000">
              <a:latin typeface="FuturaA Bk BT"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7892"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2DA95304-68D0-4F1C-AEC8-E0A6C87BECBB}" type="slidenum">
              <a:rPr lang="en-US" altLang="zh-CN" sz="1000">
                <a:latin typeface="FuturaA Bk BT" pitchFamily="34" charset="0"/>
                <a:ea typeface="宋体" pitchFamily="2" charset="-122"/>
              </a:rPr>
              <a:pPr algn="r"/>
              <a:t>46</a:t>
            </a:fld>
            <a:endParaRPr lang="en-GB" altLang="zh-CN" sz="1000">
              <a:latin typeface="FuturaA Bk BT"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8916"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3E86B591-64E8-41CB-A157-05BCA281052B}" type="slidenum">
              <a:rPr lang="en-US" altLang="zh-CN" sz="1000">
                <a:latin typeface="FuturaA Bk BT" pitchFamily="34" charset="0"/>
                <a:ea typeface="宋体" pitchFamily="2" charset="-122"/>
              </a:rPr>
              <a:pPr algn="r"/>
              <a:t>48</a:t>
            </a:fld>
            <a:endParaRPr lang="en-GB" altLang="zh-CN" sz="1000">
              <a:latin typeface="FuturaA Bk BT"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9940"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0B25D942-6B53-4D17-9917-F9901317D0A9}" type="slidenum">
              <a:rPr lang="en-US" altLang="zh-CN" sz="1000">
                <a:latin typeface="FuturaA Bk BT" pitchFamily="34" charset="0"/>
                <a:ea typeface="宋体" pitchFamily="2" charset="-122"/>
              </a:rPr>
              <a:pPr algn="r"/>
              <a:t>49</a:t>
            </a:fld>
            <a:endParaRPr lang="en-GB" altLang="zh-CN" sz="1000">
              <a:latin typeface="FuturaA Bk BT"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0964"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469188FF-59A8-48EB-A08D-9D891F07A4A5}" type="slidenum">
              <a:rPr lang="en-US" altLang="zh-CN" sz="1000">
                <a:latin typeface="FuturaA Bk BT" pitchFamily="34" charset="0"/>
                <a:ea typeface="宋体" pitchFamily="2" charset="-122"/>
              </a:rPr>
              <a:pPr algn="r"/>
              <a:t>50</a:t>
            </a:fld>
            <a:endParaRPr lang="en-GB" altLang="zh-CN" sz="1000">
              <a:latin typeface="FuturaA Bk BT"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3012"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C1041DAC-F618-4CDB-9261-F770765B565C}" type="slidenum">
              <a:rPr lang="en-US" altLang="zh-CN" sz="1000">
                <a:latin typeface="FuturaA Bk BT" pitchFamily="34" charset="0"/>
                <a:ea typeface="宋体" pitchFamily="2" charset="-122"/>
              </a:rPr>
              <a:pPr algn="r"/>
              <a:t>51</a:t>
            </a:fld>
            <a:endParaRPr lang="en-GB" altLang="zh-CN" sz="1000">
              <a:latin typeface="FuturaA Bk BT"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r>
              <a:rPr lang="zh-CN" altLang="en-GB"/>
              <a:t>点击编辑母板副标题版式</a:t>
            </a:r>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r>
              <a:rPr lang="zh-CN" altLang="en-GB"/>
              <a:t>点击编辑母版版式</a:t>
            </a:r>
          </a:p>
        </p:txBody>
      </p:sp>
    </p:spTree>
    <p:extLst>
      <p:ext uri="{BB962C8B-B14F-4D97-AF65-F5344CB8AC3E}">
        <p14:creationId xmlns:p14="http://schemas.microsoft.com/office/powerpoint/2010/main" val="2408094636"/>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368061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0116374"/>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2600" y="1181100"/>
            <a:ext cx="40290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80065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787599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5910054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779864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293769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5441675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21073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406812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0029104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smtClean="0"/>
              <a:t>点击编辑母版内容版式</a:t>
            </a:r>
          </a:p>
          <a:p>
            <a:pPr lvl="1"/>
            <a:r>
              <a:rPr lang="zh-CN" altLang="en-GB" smtClean="0"/>
              <a:t>第二行</a:t>
            </a:r>
          </a:p>
          <a:p>
            <a:pPr lvl="2"/>
            <a:r>
              <a:rPr lang="zh-CN" altLang="en-GB" smtClean="0"/>
              <a:t>第三行</a:t>
            </a:r>
          </a:p>
          <a:p>
            <a:pPr lvl="3"/>
            <a:r>
              <a:rPr lang="zh-CN" altLang="en-GB" smtClean="0"/>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sp>
        <p:nvSpPr>
          <p:cNvPr id="1032" name="Rectangle 9"/>
          <p:cNvSpPr>
            <a:spLocks noChangeArrowheads="1"/>
          </p:cNvSpPr>
          <p:nvPr userDrawn="1"/>
        </p:nvSpPr>
        <p:spPr bwMode="auto">
          <a:xfrm>
            <a:off x="2493963" y="6488113"/>
            <a:ext cx="287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spcBef>
                <a:spcPct val="50000"/>
              </a:spcBef>
            </a:pPr>
            <a:r>
              <a:rPr lang="zh-CN" altLang="en-GB" sz="2400">
                <a:latin typeface="黑体" pitchFamily="49" charset="-122"/>
              </a:rPr>
              <a:t>第二章  密码基础</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graphicFrame>
        <p:nvGraphicFramePr>
          <p:cNvPr id="1034" name="Object 12"/>
          <p:cNvGraphicFramePr>
            <a:graphicFrameLocks noChangeAspect="1"/>
          </p:cNvGraphicFramePr>
          <p:nvPr userDrawn="1"/>
        </p:nvGraphicFramePr>
        <p:xfrm>
          <a:off x="6689725" y="6238875"/>
          <a:ext cx="2105025" cy="485775"/>
        </p:xfrm>
        <a:graphic>
          <a:graphicData uri="http://schemas.openxmlformats.org/presentationml/2006/ole">
            <mc:AlternateContent xmlns:mc="http://schemas.openxmlformats.org/markup-compatibility/2006">
              <mc:Choice xmlns:v="urn:schemas-microsoft-com:vml" Requires="v">
                <p:oleObj spid="_x0000_s1132" name="Bitmap Image" r:id="rId16" imgW="2104762" imgH="485586" progId="Paint.Picture">
                  <p:embed/>
                </p:oleObj>
              </mc:Choice>
              <mc:Fallback>
                <p:oleObj name="Bitmap Image"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89725" y="6238875"/>
                        <a:ext cx="2105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9"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p:titleStyle>
    <p:body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9.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9.emf"/></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3350" y="3095625"/>
            <a:ext cx="8482013" cy="1917700"/>
          </a:xfrm>
        </p:spPr>
        <p:txBody>
          <a:bodyPr/>
          <a:lstStyle/>
          <a:p>
            <a:pPr eaLnBrk="1" hangingPunct="1"/>
            <a:r>
              <a:rPr lang="en-US" altLang="zh-CN" sz="5400" smtClean="0">
                <a:solidFill>
                  <a:schemeClr val="tx1"/>
                </a:solidFill>
              </a:rPr>
              <a:t>  </a:t>
            </a:r>
            <a:r>
              <a:rPr lang="zh-CN" altLang="zh-CN" sz="5400" smtClean="0">
                <a:solidFill>
                  <a:schemeClr val="tx1"/>
                </a:solidFill>
              </a:rPr>
              <a:t>第二章</a:t>
            </a:r>
            <a:r>
              <a:rPr lang="en-US" altLang="zh-CN" sz="5400" smtClean="0">
                <a:solidFill>
                  <a:schemeClr val="tx1"/>
                </a:solidFill>
              </a:rPr>
              <a:t>  </a:t>
            </a:r>
            <a:r>
              <a:rPr lang="zh-CN" altLang="zh-CN" sz="5400" smtClean="0">
                <a:solidFill>
                  <a:schemeClr val="tx1"/>
                </a:solidFill>
              </a:rPr>
              <a:t>密码基础</a:t>
            </a:r>
            <a:r>
              <a:rPr lang="zh-CN" altLang="en-US" sz="5400" smtClean="0">
                <a:solidFill>
                  <a:schemeClr val="tx1"/>
                </a:solidFill>
              </a:rPr>
              <a:t>（</a:t>
            </a:r>
            <a:r>
              <a:rPr lang="en-US" altLang="zh-CN" sz="5400" smtClean="0">
                <a:solidFill>
                  <a:schemeClr val="tx1"/>
                </a:solidFill>
              </a:rPr>
              <a:t>1</a:t>
            </a:r>
            <a:r>
              <a:rPr lang="zh-CN" altLang="en-US" sz="5400" smtClean="0">
                <a:solidFill>
                  <a:schemeClr val="tx1"/>
                </a:solidFill>
              </a:rPr>
              <a:t>）</a:t>
            </a:r>
            <a:r>
              <a:rPr lang="zh-CN" altLang="zh-CN" sz="2800" smtClean="0"/>
              <a:t/>
            </a:r>
            <a:br>
              <a:rPr lang="zh-CN" altLang="zh-CN" sz="2800" smtClean="0"/>
            </a:br>
            <a:endParaRPr lang="en-GB" altLang="zh-CN" sz="2000" smtClean="0"/>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4588" y="403225"/>
            <a:ext cx="8213725" cy="368300"/>
          </a:xfrm>
        </p:spPr>
        <p:txBody>
          <a:bodyPr/>
          <a:lstStyle/>
          <a:p>
            <a:pPr eaLnBrk="1" hangingPunct="1"/>
            <a:r>
              <a:rPr lang="zh-CN" altLang="en-US" sz="4000" dirty="0" smtClean="0"/>
              <a:t>语言的频率统计</a:t>
            </a:r>
          </a:p>
        </p:txBody>
      </p:sp>
      <p:sp>
        <p:nvSpPr>
          <p:cNvPr id="29699" name="Rectangle 3"/>
          <p:cNvSpPr>
            <a:spLocks noGrp="1" noChangeArrowheads="1"/>
          </p:cNvSpPr>
          <p:nvPr>
            <p:ph type="body" idx="1"/>
          </p:nvPr>
        </p:nvSpPr>
        <p:spPr>
          <a:xfrm>
            <a:off x="827584" y="1628800"/>
            <a:ext cx="8064500" cy="4114800"/>
          </a:xfrm>
        </p:spPr>
        <p:txBody>
          <a:bodyPr/>
          <a:lstStyle/>
          <a:p>
            <a:pPr eaLnBrk="1" hangingPunct="1">
              <a:lnSpc>
                <a:spcPct val="90000"/>
              </a:lnSpc>
            </a:pPr>
            <a:r>
              <a:rPr lang="zh-CN" altLang="en-US" sz="2800" dirty="0" smtClean="0"/>
              <a:t>除了</a:t>
            </a:r>
            <a:r>
              <a:rPr lang="zh-CN" altLang="en-US" sz="2800" dirty="0" smtClean="0">
                <a:solidFill>
                  <a:schemeClr val="hlink"/>
                </a:solidFill>
              </a:rPr>
              <a:t>单个字母的频率</a:t>
            </a:r>
            <a:r>
              <a:rPr lang="zh-CN" altLang="en-US" sz="2800" dirty="0" smtClean="0"/>
              <a:t>以外，双字母组合</a:t>
            </a:r>
            <a:r>
              <a:rPr lang="en-US" altLang="ko-KR" sz="2800" dirty="0" smtClean="0"/>
              <a:t>(</a:t>
            </a:r>
            <a:r>
              <a:rPr lang="en-US" altLang="ko-KR" sz="2800" dirty="0" err="1" smtClean="0">
                <a:solidFill>
                  <a:srgbClr val="CE0000"/>
                </a:solidFill>
              </a:rPr>
              <a:t>digram</a:t>
            </a:r>
            <a:r>
              <a:rPr lang="en-US" altLang="ko-KR" sz="2800" dirty="0" smtClean="0"/>
              <a:t>)</a:t>
            </a:r>
            <a:r>
              <a:rPr lang="zh-CN" altLang="en-US" sz="2800" dirty="0" smtClean="0"/>
              <a:t>和三字母组合</a:t>
            </a:r>
            <a:r>
              <a:rPr lang="en-US" altLang="ko-KR" sz="2800" dirty="0" smtClean="0"/>
              <a:t>(</a:t>
            </a:r>
            <a:r>
              <a:rPr lang="en-US" altLang="ko-KR" sz="2800" dirty="0" smtClean="0">
                <a:solidFill>
                  <a:srgbClr val="CE0000"/>
                </a:solidFill>
              </a:rPr>
              <a:t>trigram</a:t>
            </a:r>
            <a:r>
              <a:rPr lang="en-US" altLang="ko-KR" sz="2800" dirty="0" smtClean="0"/>
              <a:t>)</a:t>
            </a:r>
            <a:r>
              <a:rPr lang="zh-CN" altLang="en-US" sz="2800" dirty="0" smtClean="0"/>
              <a:t>的频率信息组合起来可以</a:t>
            </a:r>
            <a:r>
              <a:rPr lang="zh-CN" altLang="en-US" sz="2800" dirty="0" smtClean="0">
                <a:solidFill>
                  <a:schemeClr val="hlink"/>
                </a:solidFill>
              </a:rPr>
              <a:t>用于密码分析</a:t>
            </a:r>
            <a:r>
              <a:rPr lang="zh-CN" altLang="en-US" sz="2800" dirty="0" smtClean="0"/>
              <a:t>；</a:t>
            </a:r>
          </a:p>
          <a:p>
            <a:pPr eaLnBrk="1" hangingPunct="1">
              <a:lnSpc>
                <a:spcPct val="90000"/>
              </a:lnSpc>
            </a:pPr>
            <a:r>
              <a:rPr lang="zh-CN" altLang="en-US" sz="2800" dirty="0" smtClean="0"/>
              <a:t>频率最高的</a:t>
            </a:r>
            <a:r>
              <a:rPr lang="zh-CN" altLang="en-US" sz="2800" dirty="0" smtClean="0">
                <a:solidFill>
                  <a:schemeClr val="hlink"/>
                </a:solidFill>
              </a:rPr>
              <a:t>双字母组合</a:t>
            </a:r>
            <a:endParaRPr lang="en-US" altLang="ko-KR" sz="2800" dirty="0" smtClean="0">
              <a:solidFill>
                <a:schemeClr val="hlink"/>
              </a:solidFill>
            </a:endParaRPr>
          </a:p>
          <a:p>
            <a:pPr lvl="1" eaLnBrk="1" hangingPunct="1">
              <a:lnSpc>
                <a:spcPct val="90000"/>
              </a:lnSpc>
            </a:pPr>
            <a:r>
              <a:rPr lang="en-US" altLang="ko-KR" dirty="0" smtClean="0">
                <a:solidFill>
                  <a:srgbClr val="006600"/>
                </a:solidFill>
              </a:rPr>
              <a:t>TH, HE, IN, ER, RE, AN, ON, EN, AT</a:t>
            </a:r>
            <a:endParaRPr lang="en-US" altLang="zh-CN" dirty="0" smtClean="0">
              <a:solidFill>
                <a:srgbClr val="006600"/>
              </a:solidFill>
            </a:endParaRPr>
          </a:p>
          <a:p>
            <a:pPr eaLnBrk="1" hangingPunct="1">
              <a:lnSpc>
                <a:spcPct val="90000"/>
              </a:lnSpc>
            </a:pPr>
            <a:r>
              <a:rPr lang="zh-CN" altLang="en-US" sz="2800" dirty="0" smtClean="0"/>
              <a:t>频率最高的</a:t>
            </a:r>
            <a:r>
              <a:rPr lang="zh-CN" altLang="en-US" sz="2800" dirty="0" smtClean="0">
                <a:solidFill>
                  <a:schemeClr val="hlink"/>
                </a:solidFill>
              </a:rPr>
              <a:t>三字母组合</a:t>
            </a:r>
            <a:endParaRPr lang="en-US" altLang="ko-KR" sz="2800" dirty="0" smtClean="0">
              <a:solidFill>
                <a:schemeClr val="hlink"/>
              </a:solidFill>
            </a:endParaRPr>
          </a:p>
          <a:p>
            <a:pPr lvl="1" eaLnBrk="1" hangingPunct="1">
              <a:lnSpc>
                <a:spcPct val="90000"/>
              </a:lnSpc>
            </a:pPr>
            <a:r>
              <a:rPr lang="en-US" altLang="ko-KR" dirty="0" smtClean="0">
                <a:solidFill>
                  <a:srgbClr val="006600"/>
                </a:solidFill>
              </a:rPr>
              <a:t>THE, ING, AND, HER, ERE, ENT, THA, NTH, WAS, ETH, FOR, DTH</a:t>
            </a:r>
            <a:endParaRPr lang="en-US" altLang="zh-CN" dirty="0" smtClean="0">
              <a:solidFill>
                <a:srgbClr val="006600"/>
              </a:solidFill>
            </a:endParaRPr>
          </a:p>
          <a:p>
            <a:pPr eaLnBrk="1" hangingPunct="1">
              <a:lnSpc>
                <a:spcPct val="90000"/>
              </a:lnSpc>
            </a:pPr>
            <a:endParaRPr lang="en-US" altLang="zh-CN" sz="2800" dirty="0" smtClean="0">
              <a:solidFill>
                <a:srgbClr val="006600"/>
              </a:solidFill>
            </a:endParaRPr>
          </a:p>
        </p:txBody>
      </p:sp>
    </p:spTree>
    <p:extLst>
      <p:ext uri="{BB962C8B-B14F-4D97-AF65-F5344CB8AC3E}">
        <p14:creationId xmlns:p14="http://schemas.microsoft.com/office/powerpoint/2010/main" val="124758532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3188" y="219075"/>
            <a:ext cx="8213725" cy="368300"/>
          </a:xfrm>
        </p:spPr>
        <p:txBody>
          <a:bodyPr/>
          <a:lstStyle/>
          <a:p>
            <a:pPr eaLnBrk="1" hangingPunct="1"/>
            <a:r>
              <a:rPr lang="zh-CN" altLang="en-US" sz="3200" dirty="0" smtClean="0"/>
              <a:t>密码分析（攻击现代密码）</a:t>
            </a:r>
          </a:p>
        </p:txBody>
      </p:sp>
      <p:sp>
        <p:nvSpPr>
          <p:cNvPr id="30723" name="Rectangle 3"/>
          <p:cNvSpPr>
            <a:spLocks noGrp="1" noChangeArrowheads="1"/>
          </p:cNvSpPr>
          <p:nvPr>
            <p:ph type="body" idx="1"/>
          </p:nvPr>
        </p:nvSpPr>
        <p:spPr>
          <a:xfrm>
            <a:off x="569788" y="1305148"/>
            <a:ext cx="7772400" cy="4114800"/>
          </a:xfrm>
        </p:spPr>
        <p:txBody>
          <a:bodyPr/>
          <a:lstStyle/>
          <a:p>
            <a:pPr eaLnBrk="1" hangingPunct="1">
              <a:lnSpc>
                <a:spcPct val="90000"/>
              </a:lnSpc>
            </a:pPr>
            <a:r>
              <a:rPr lang="zh-CN" altLang="en-US" sz="2400" dirty="0" smtClean="0">
                <a:solidFill>
                  <a:schemeClr val="hlink"/>
                </a:solidFill>
              </a:rPr>
              <a:t>唯密文攻击</a:t>
            </a:r>
            <a:r>
              <a:rPr lang="zh-CN" altLang="en-US" sz="2400" dirty="0" smtClean="0"/>
              <a:t>：已知加密算法，要解密的密文。</a:t>
            </a:r>
          </a:p>
          <a:p>
            <a:pPr eaLnBrk="1" hangingPunct="1">
              <a:lnSpc>
                <a:spcPct val="90000"/>
              </a:lnSpc>
            </a:pPr>
            <a:r>
              <a:rPr lang="zh-CN" altLang="en-US" sz="2400" dirty="0" smtClean="0">
                <a:solidFill>
                  <a:schemeClr val="hlink"/>
                </a:solidFill>
              </a:rPr>
              <a:t>已知明文攻击</a:t>
            </a:r>
            <a:r>
              <a:rPr lang="zh-CN" altLang="en-US" sz="2400" dirty="0" smtClean="0"/>
              <a:t>：已知加密算法，要解密的密文，用同一个密钥加密的一个或多个明密文对。</a:t>
            </a:r>
          </a:p>
          <a:p>
            <a:pPr eaLnBrk="1" hangingPunct="1">
              <a:lnSpc>
                <a:spcPct val="90000"/>
              </a:lnSpc>
            </a:pPr>
            <a:r>
              <a:rPr lang="zh-CN" altLang="en-US" sz="2400" dirty="0" smtClean="0">
                <a:solidFill>
                  <a:schemeClr val="hlink"/>
                </a:solidFill>
              </a:rPr>
              <a:t>选择明文攻击</a:t>
            </a:r>
            <a:r>
              <a:rPr lang="zh-CN" altLang="en-US" sz="2400" dirty="0" smtClean="0"/>
              <a:t>：已知加密算法，要解密的密文，分析者任意选择的明文，及对应的密文。</a:t>
            </a:r>
          </a:p>
          <a:p>
            <a:pPr eaLnBrk="1" hangingPunct="1">
              <a:lnSpc>
                <a:spcPct val="90000"/>
              </a:lnSpc>
            </a:pPr>
            <a:r>
              <a:rPr lang="zh-CN" altLang="en-US" sz="2400" dirty="0" smtClean="0">
                <a:solidFill>
                  <a:schemeClr val="hlink"/>
                </a:solidFill>
              </a:rPr>
              <a:t>选择密文攻击</a:t>
            </a:r>
            <a:r>
              <a:rPr lang="zh-CN" altLang="en-US" sz="2400" dirty="0" smtClean="0"/>
              <a:t>：已知加密算法，要解密的密文，分析者有目的的选择的一些密文，及对应的明文。（</a:t>
            </a:r>
            <a:r>
              <a:rPr lang="zh-CN" altLang="en-US" sz="2400" dirty="0" smtClean="0">
                <a:solidFill>
                  <a:schemeClr val="hlink"/>
                </a:solidFill>
              </a:rPr>
              <a:t>少</a:t>
            </a:r>
            <a:r>
              <a:rPr lang="zh-CN" altLang="en-US" sz="2400" dirty="0" smtClean="0"/>
              <a:t>）</a:t>
            </a:r>
          </a:p>
          <a:p>
            <a:pPr eaLnBrk="1" hangingPunct="1">
              <a:lnSpc>
                <a:spcPct val="90000"/>
              </a:lnSpc>
            </a:pPr>
            <a:r>
              <a:rPr lang="zh-CN" altLang="en-US" sz="2400" dirty="0" smtClean="0">
                <a:solidFill>
                  <a:schemeClr val="hlink"/>
                </a:solidFill>
              </a:rPr>
              <a:t>选择文本攻击</a:t>
            </a:r>
            <a:r>
              <a:rPr lang="zh-CN" altLang="en-US" sz="2400" dirty="0" smtClean="0"/>
              <a:t>：已知加密算法，要解密的密文，分析者任意选择的明文，及对应的密文，分析者有目的的选择的一些密文，及对应的明文。（</a:t>
            </a:r>
            <a:r>
              <a:rPr lang="zh-CN" altLang="en-US" sz="2400" dirty="0" smtClean="0">
                <a:solidFill>
                  <a:schemeClr val="hlink"/>
                </a:solidFill>
              </a:rPr>
              <a:t>少</a:t>
            </a:r>
            <a:r>
              <a:rPr lang="zh-CN" altLang="en-US" sz="2400" dirty="0" smtClean="0"/>
              <a:t>）</a:t>
            </a:r>
          </a:p>
        </p:txBody>
      </p:sp>
    </p:spTree>
    <p:extLst>
      <p:ext uri="{BB962C8B-B14F-4D97-AF65-F5344CB8AC3E}">
        <p14:creationId xmlns:p14="http://schemas.microsoft.com/office/powerpoint/2010/main" val="2362612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1000" fill="hold"/>
                                        <p:tgtEl>
                                          <p:spTgt spid="3072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72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 calcmode="lin" valueType="num">
                                      <p:cBhvr>
                                        <p:cTn id="14" dur="1000" fill="hold"/>
                                        <p:tgtEl>
                                          <p:spTgt spid="3072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72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7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 calcmode="lin" valueType="num">
                                      <p:cBhvr>
                                        <p:cTn id="21" dur="1000" fill="hold"/>
                                        <p:tgtEl>
                                          <p:spTgt spid="3072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072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7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0723">
                                            <p:txEl>
                                              <p:pRg st="3" end="3"/>
                                            </p:txEl>
                                          </p:spTgt>
                                        </p:tgtEl>
                                        <p:attrNameLst>
                                          <p:attrName>style.visibility</p:attrName>
                                        </p:attrNameLst>
                                      </p:cBhvr>
                                      <p:to>
                                        <p:strVal val="visible"/>
                                      </p:to>
                                    </p:set>
                                    <p:anim calcmode="lin" valueType="num">
                                      <p:cBhvr>
                                        <p:cTn id="28" dur="1000" fill="hold"/>
                                        <p:tgtEl>
                                          <p:spTgt spid="3072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072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72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0723">
                                            <p:txEl>
                                              <p:pRg st="4" end="4"/>
                                            </p:txEl>
                                          </p:spTgt>
                                        </p:tgtEl>
                                        <p:attrNameLst>
                                          <p:attrName>style.visibility</p:attrName>
                                        </p:attrNameLst>
                                      </p:cBhvr>
                                      <p:to>
                                        <p:strVal val="visible"/>
                                      </p:to>
                                    </p:set>
                                    <p:anim calcmode="lin" valueType="num">
                                      <p:cBhvr>
                                        <p:cTn id="35" dur="1000" fill="hold"/>
                                        <p:tgtEl>
                                          <p:spTgt spid="30723">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072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82688" y="349250"/>
            <a:ext cx="8213725" cy="368300"/>
          </a:xfrm>
        </p:spPr>
        <p:txBody>
          <a:bodyPr/>
          <a:lstStyle/>
          <a:p>
            <a:pPr eaLnBrk="1" hangingPunct="1"/>
            <a:r>
              <a:rPr lang="zh-CN" altLang="en-US" sz="3200" dirty="0" smtClean="0"/>
              <a:t>无条件安全和计算安全</a:t>
            </a:r>
          </a:p>
        </p:txBody>
      </p:sp>
      <p:sp>
        <p:nvSpPr>
          <p:cNvPr id="32771" name="Rectangle 3"/>
          <p:cNvSpPr>
            <a:spLocks noGrp="1" noChangeArrowheads="1"/>
          </p:cNvSpPr>
          <p:nvPr>
            <p:ph type="body" idx="1"/>
          </p:nvPr>
        </p:nvSpPr>
        <p:spPr>
          <a:xfrm>
            <a:off x="417513" y="1552575"/>
            <a:ext cx="8243887" cy="4114800"/>
          </a:xfrm>
        </p:spPr>
        <p:txBody>
          <a:bodyPr/>
          <a:lstStyle/>
          <a:p>
            <a:pPr eaLnBrk="1" hangingPunct="1">
              <a:lnSpc>
                <a:spcPct val="100000"/>
              </a:lnSpc>
            </a:pPr>
            <a:r>
              <a:rPr lang="zh-CN" altLang="en-US" sz="2800" dirty="0" smtClean="0"/>
              <a:t>无条件安全</a:t>
            </a:r>
          </a:p>
          <a:p>
            <a:pPr lvl="1" eaLnBrk="1" hangingPunct="1">
              <a:lnSpc>
                <a:spcPct val="100000"/>
              </a:lnSpc>
            </a:pPr>
            <a:r>
              <a:rPr lang="zh-CN" altLang="en-US" sz="2800" dirty="0" smtClean="0"/>
              <a:t>无论提供的密文有多少，都</a:t>
            </a:r>
            <a:r>
              <a:rPr lang="zh-CN" altLang="en-US" sz="2800" dirty="0" smtClean="0">
                <a:solidFill>
                  <a:schemeClr val="hlink"/>
                </a:solidFill>
              </a:rPr>
              <a:t>不足以唯一地决定</a:t>
            </a:r>
            <a:r>
              <a:rPr lang="zh-CN" altLang="en-US" sz="2800" dirty="0" smtClean="0"/>
              <a:t>密文对应的明文</a:t>
            </a:r>
          </a:p>
          <a:p>
            <a:pPr eaLnBrk="1" hangingPunct="1">
              <a:lnSpc>
                <a:spcPct val="100000"/>
              </a:lnSpc>
            </a:pPr>
            <a:r>
              <a:rPr lang="zh-CN" altLang="en-US" sz="2800" dirty="0" smtClean="0"/>
              <a:t>计算安全</a:t>
            </a:r>
          </a:p>
          <a:p>
            <a:pPr lvl="1" eaLnBrk="1" hangingPunct="1">
              <a:lnSpc>
                <a:spcPct val="100000"/>
              </a:lnSpc>
            </a:pPr>
            <a:r>
              <a:rPr lang="zh-CN" altLang="en-US" sz="2800" dirty="0" smtClean="0"/>
              <a:t>破译该密码的成本</a:t>
            </a:r>
            <a:r>
              <a:rPr lang="zh-CN" altLang="en-US" sz="2800" dirty="0" smtClean="0">
                <a:solidFill>
                  <a:schemeClr val="hlink"/>
                </a:solidFill>
              </a:rPr>
              <a:t>超过被加密信息</a:t>
            </a:r>
            <a:r>
              <a:rPr lang="zh-CN" altLang="en-US" sz="2800" dirty="0" smtClean="0"/>
              <a:t>的价值</a:t>
            </a:r>
          </a:p>
          <a:p>
            <a:pPr lvl="1" eaLnBrk="1" hangingPunct="1">
              <a:lnSpc>
                <a:spcPct val="100000"/>
              </a:lnSpc>
            </a:pPr>
            <a:r>
              <a:rPr lang="zh-CN" altLang="en-US" sz="2800" dirty="0" smtClean="0"/>
              <a:t>破译该密码的时间</a:t>
            </a:r>
            <a:r>
              <a:rPr lang="zh-CN" altLang="en-US" sz="2800" dirty="0" smtClean="0">
                <a:solidFill>
                  <a:schemeClr val="hlink"/>
                </a:solidFill>
              </a:rPr>
              <a:t>超过该信息</a:t>
            </a:r>
            <a:r>
              <a:rPr lang="zh-CN" altLang="en-US" sz="2800" dirty="0" smtClean="0"/>
              <a:t>有用的</a:t>
            </a:r>
            <a:r>
              <a:rPr lang="zh-CN" altLang="en-US" sz="2800" dirty="0" smtClean="0">
                <a:solidFill>
                  <a:schemeClr val="hlink"/>
                </a:solidFill>
              </a:rPr>
              <a:t>生命周期</a:t>
            </a:r>
          </a:p>
        </p:txBody>
      </p:sp>
    </p:spTree>
    <p:extLst>
      <p:ext uri="{BB962C8B-B14F-4D97-AF65-F5344CB8AC3E}">
        <p14:creationId xmlns:p14="http://schemas.microsoft.com/office/powerpoint/2010/main" val="24986659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p:cTn id="7" dur="1000" fill="hold"/>
                                        <p:tgtEl>
                                          <p:spTgt spid="3277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277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7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2771">
                                            <p:txEl>
                                              <p:pRg st="3" end="3"/>
                                            </p:txEl>
                                          </p:spTgt>
                                        </p:tgtEl>
                                        <p:attrNameLst>
                                          <p:attrName>style.visibility</p:attrName>
                                        </p:attrNameLst>
                                      </p:cBhvr>
                                      <p:to>
                                        <p:strVal val="visible"/>
                                      </p:to>
                                    </p:set>
                                    <p:anim calcmode="lin" valueType="num">
                                      <p:cBhvr>
                                        <p:cTn id="14" dur="1000" fill="hold"/>
                                        <p:tgtEl>
                                          <p:spTgt spid="32771">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277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27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anim calcmode="lin" valueType="num">
                                      <p:cBhvr>
                                        <p:cTn id="21" dur="1000" fill="hold"/>
                                        <p:tgtEl>
                                          <p:spTgt spid="3277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277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9400" y="377982"/>
            <a:ext cx="8213725" cy="368300"/>
          </a:xfrm>
        </p:spPr>
        <p:txBody>
          <a:bodyPr/>
          <a:lstStyle/>
          <a:p>
            <a:pPr eaLnBrk="1" hangingPunct="1"/>
            <a:r>
              <a:rPr lang="zh-CN" altLang="en-US" sz="3600" dirty="0" smtClean="0"/>
              <a:t>传统加密技术</a:t>
            </a:r>
          </a:p>
        </p:txBody>
      </p:sp>
      <p:sp>
        <p:nvSpPr>
          <p:cNvPr id="25603" name="Rectangle 3"/>
          <p:cNvSpPr>
            <a:spLocks noGrp="1" noChangeArrowheads="1"/>
          </p:cNvSpPr>
          <p:nvPr>
            <p:ph type="body" idx="1"/>
          </p:nvPr>
        </p:nvSpPr>
        <p:spPr>
          <a:xfrm>
            <a:off x="958900" y="1036092"/>
            <a:ext cx="7704137" cy="4679950"/>
          </a:xfrm>
        </p:spPr>
        <p:txBody>
          <a:bodyPr/>
          <a:lstStyle/>
          <a:p>
            <a:pPr eaLnBrk="1" hangingPunct="1">
              <a:lnSpc>
                <a:spcPct val="80000"/>
              </a:lnSpc>
            </a:pPr>
            <a:r>
              <a:rPr lang="zh-CN" altLang="en-US" sz="2800" dirty="0" smtClean="0"/>
              <a:t>基本术语</a:t>
            </a:r>
          </a:p>
          <a:p>
            <a:pPr lvl="1" eaLnBrk="1" hangingPunct="1">
              <a:lnSpc>
                <a:spcPct val="80000"/>
              </a:lnSpc>
            </a:pPr>
            <a:r>
              <a:rPr lang="zh-CN" altLang="en-US" sz="2400" dirty="0" smtClean="0">
                <a:solidFill>
                  <a:schemeClr val="hlink"/>
                </a:solidFill>
              </a:rPr>
              <a:t>明文</a:t>
            </a:r>
            <a:r>
              <a:rPr lang="en-US" altLang="zh-CN" sz="2400" dirty="0" smtClean="0">
                <a:latin typeface="Arial" pitchFamily="34" charset="0"/>
              </a:rPr>
              <a:t>—</a:t>
            </a:r>
            <a:r>
              <a:rPr lang="zh-CN" altLang="en-US" sz="2400" dirty="0" smtClean="0"/>
              <a:t>原始的消息，可理解的消息</a:t>
            </a:r>
          </a:p>
          <a:p>
            <a:pPr lvl="1" eaLnBrk="1" hangingPunct="1">
              <a:lnSpc>
                <a:spcPct val="80000"/>
              </a:lnSpc>
            </a:pPr>
            <a:r>
              <a:rPr lang="zh-CN" altLang="en-US" sz="2400" dirty="0" smtClean="0">
                <a:solidFill>
                  <a:schemeClr val="hlink"/>
                </a:solidFill>
              </a:rPr>
              <a:t>密文</a:t>
            </a:r>
            <a:r>
              <a:rPr lang="en-US" altLang="zh-CN" sz="2400" dirty="0" smtClean="0">
                <a:latin typeface="Arial" pitchFamily="34" charset="0"/>
              </a:rPr>
              <a:t>—</a:t>
            </a:r>
            <a:r>
              <a:rPr lang="zh-CN" altLang="en-US" sz="2400" dirty="0" smtClean="0"/>
              <a:t>加密后的消息</a:t>
            </a:r>
            <a:endParaRPr lang="en-US" altLang="zh-CN" sz="2400" dirty="0" smtClean="0"/>
          </a:p>
          <a:p>
            <a:pPr lvl="1" eaLnBrk="1" hangingPunct="1">
              <a:lnSpc>
                <a:spcPct val="80000"/>
              </a:lnSpc>
            </a:pPr>
            <a:r>
              <a:rPr lang="zh-CN" altLang="en-US" sz="2400" dirty="0" smtClean="0">
                <a:solidFill>
                  <a:schemeClr val="hlink"/>
                </a:solidFill>
              </a:rPr>
              <a:t>密钥</a:t>
            </a:r>
            <a:r>
              <a:rPr lang="en-US" altLang="zh-CN" sz="2400" dirty="0" smtClean="0"/>
              <a:t>—</a:t>
            </a:r>
            <a:r>
              <a:rPr lang="zh-CN" altLang="en-US" sz="2400" dirty="0" smtClean="0"/>
              <a:t>用于加密的钥匙</a:t>
            </a:r>
          </a:p>
          <a:p>
            <a:pPr lvl="1" eaLnBrk="1" hangingPunct="1">
              <a:lnSpc>
                <a:spcPct val="80000"/>
              </a:lnSpc>
            </a:pPr>
            <a:r>
              <a:rPr lang="zh-CN" altLang="en-US" sz="2400" dirty="0" smtClean="0">
                <a:solidFill>
                  <a:schemeClr val="hlink"/>
                </a:solidFill>
              </a:rPr>
              <a:t>加密</a:t>
            </a:r>
            <a:r>
              <a:rPr lang="en-US" altLang="zh-CN" sz="2400" dirty="0" smtClean="0">
                <a:latin typeface="Arial" pitchFamily="34" charset="0"/>
              </a:rPr>
              <a:t>—</a:t>
            </a:r>
            <a:r>
              <a:rPr lang="zh-CN" altLang="en-US" sz="2400" dirty="0" smtClean="0"/>
              <a:t>使用密码算法和密钥把明文到密文的变换过程</a:t>
            </a:r>
            <a:r>
              <a:rPr lang="zh-CN" altLang="en-US" sz="2400" dirty="0" smtClean="0">
                <a:solidFill>
                  <a:srgbClr val="FF0000"/>
                </a:solidFill>
              </a:rPr>
              <a:t>， </a:t>
            </a:r>
            <a:r>
              <a:rPr lang="en-US" altLang="ko-KR" sz="2400" dirty="0" smtClean="0">
                <a:solidFill>
                  <a:srgbClr val="FF0000"/>
                </a:solidFill>
              </a:rPr>
              <a:t>Y</a:t>
            </a:r>
            <a:r>
              <a:rPr lang="en-US" altLang="ko-KR" sz="2400" dirty="0" smtClean="0">
                <a:solidFill>
                  <a:srgbClr val="FF0000"/>
                </a:solidFill>
                <a:latin typeface="Arial Unicode MS" pitchFamily="34" charset="-122"/>
              </a:rPr>
              <a:t> = E</a:t>
            </a:r>
            <a:r>
              <a:rPr lang="en-US" altLang="ko-KR" sz="2400" baseline="-30000" dirty="0" smtClean="0">
                <a:solidFill>
                  <a:srgbClr val="FF0000"/>
                </a:solidFill>
                <a:latin typeface="Arial Unicode MS" pitchFamily="34" charset="-122"/>
              </a:rPr>
              <a:t> </a:t>
            </a:r>
            <a:r>
              <a:rPr lang="en-US" altLang="ko-KR" sz="2400" dirty="0" smtClean="0">
                <a:solidFill>
                  <a:srgbClr val="FF0000"/>
                </a:solidFill>
                <a:latin typeface="Arial Unicode MS" pitchFamily="34" charset="-122"/>
              </a:rPr>
              <a:t>(</a:t>
            </a:r>
            <a:r>
              <a:rPr lang="en-US" altLang="zh-CN" sz="2400" dirty="0" smtClean="0">
                <a:solidFill>
                  <a:srgbClr val="FF0000"/>
                </a:solidFill>
                <a:latin typeface="Arial Unicode MS" pitchFamily="34" charset="-122"/>
              </a:rPr>
              <a:t>K, </a:t>
            </a:r>
            <a:r>
              <a:rPr lang="en-US" altLang="ko-KR" sz="2400" dirty="0" smtClean="0">
                <a:solidFill>
                  <a:srgbClr val="FF0000"/>
                </a:solidFill>
                <a:latin typeface="Arial Unicode MS" pitchFamily="34" charset="-122"/>
              </a:rPr>
              <a:t>X)</a:t>
            </a:r>
            <a:r>
              <a:rPr lang="en-US" altLang="ko-KR" sz="2400" dirty="0" smtClean="0">
                <a:solidFill>
                  <a:srgbClr val="FF0000"/>
                </a:solidFill>
              </a:rPr>
              <a:t> </a:t>
            </a:r>
            <a:endParaRPr lang="en-US" altLang="zh-CN" sz="2400" dirty="0" smtClean="0">
              <a:solidFill>
                <a:srgbClr val="FF0000"/>
              </a:solidFill>
            </a:endParaRPr>
          </a:p>
          <a:p>
            <a:pPr lvl="1" eaLnBrk="1" hangingPunct="1">
              <a:lnSpc>
                <a:spcPct val="80000"/>
              </a:lnSpc>
            </a:pPr>
            <a:r>
              <a:rPr lang="zh-CN" altLang="en-US" sz="2400" dirty="0" smtClean="0">
                <a:solidFill>
                  <a:schemeClr val="hlink"/>
                </a:solidFill>
              </a:rPr>
              <a:t>解密</a:t>
            </a:r>
            <a:r>
              <a:rPr lang="en-US" altLang="zh-CN" sz="2400" dirty="0" smtClean="0">
                <a:latin typeface="Arial" pitchFamily="34" charset="0"/>
              </a:rPr>
              <a:t>—</a:t>
            </a:r>
            <a:r>
              <a:rPr lang="zh-CN" altLang="en-US" sz="2400" dirty="0" smtClean="0"/>
              <a:t>使用密码算法和密钥把密文到明文的变换过程</a:t>
            </a:r>
            <a:r>
              <a:rPr lang="zh-CN" altLang="en-US" sz="2400" dirty="0" smtClean="0">
                <a:solidFill>
                  <a:srgbClr val="FF0000"/>
                </a:solidFill>
              </a:rPr>
              <a:t>， </a:t>
            </a:r>
            <a:r>
              <a:rPr lang="en-US" altLang="ko-KR" sz="2400" dirty="0" smtClean="0">
                <a:solidFill>
                  <a:srgbClr val="FF0000"/>
                </a:solidFill>
              </a:rPr>
              <a:t>X</a:t>
            </a:r>
            <a:r>
              <a:rPr lang="en-US" altLang="ko-KR" sz="2400" dirty="0" smtClean="0">
                <a:solidFill>
                  <a:srgbClr val="FF0000"/>
                </a:solidFill>
                <a:latin typeface="Arial Unicode MS" pitchFamily="34" charset="-122"/>
              </a:rPr>
              <a:t> = D</a:t>
            </a:r>
            <a:r>
              <a:rPr lang="en-US" altLang="ko-KR" sz="2400" baseline="-30000" dirty="0" smtClean="0">
                <a:solidFill>
                  <a:srgbClr val="FF0000"/>
                </a:solidFill>
                <a:latin typeface="Arial Unicode MS" pitchFamily="34" charset="-122"/>
              </a:rPr>
              <a:t> </a:t>
            </a:r>
            <a:r>
              <a:rPr lang="en-US" altLang="ko-KR" sz="2400" dirty="0" smtClean="0">
                <a:solidFill>
                  <a:srgbClr val="FF0000"/>
                </a:solidFill>
                <a:latin typeface="Arial Unicode MS" pitchFamily="34" charset="-122"/>
              </a:rPr>
              <a:t>(</a:t>
            </a:r>
            <a:r>
              <a:rPr lang="en-US" altLang="zh-CN" sz="2400" dirty="0" smtClean="0">
                <a:solidFill>
                  <a:srgbClr val="FF0000"/>
                </a:solidFill>
                <a:latin typeface="Arial Unicode MS" pitchFamily="34" charset="-122"/>
              </a:rPr>
              <a:t>K, </a:t>
            </a:r>
            <a:r>
              <a:rPr lang="en-US" altLang="ko-KR" sz="2400" dirty="0" smtClean="0">
                <a:solidFill>
                  <a:srgbClr val="FF0000"/>
                </a:solidFill>
                <a:latin typeface="Arial Unicode MS" pitchFamily="34" charset="-122"/>
              </a:rPr>
              <a:t>Y)</a:t>
            </a:r>
            <a:endParaRPr lang="en-US" altLang="zh-CN" sz="2400" dirty="0" smtClean="0">
              <a:solidFill>
                <a:srgbClr val="FF0000"/>
              </a:solidFill>
            </a:endParaRPr>
          </a:p>
          <a:p>
            <a:pPr lvl="1" eaLnBrk="1" hangingPunct="1">
              <a:lnSpc>
                <a:spcPct val="80000"/>
              </a:lnSpc>
            </a:pPr>
            <a:r>
              <a:rPr lang="zh-CN" altLang="en-US" sz="2400" dirty="0" smtClean="0">
                <a:solidFill>
                  <a:schemeClr val="hlink"/>
                </a:solidFill>
              </a:rPr>
              <a:t>密码编码学</a:t>
            </a:r>
            <a:r>
              <a:rPr lang="en-US" altLang="zh-CN" sz="2400" dirty="0" smtClean="0">
                <a:latin typeface="Arial" pitchFamily="34" charset="0"/>
              </a:rPr>
              <a:t>—</a:t>
            </a:r>
            <a:r>
              <a:rPr lang="zh-CN" altLang="en-US" sz="2400" dirty="0" smtClean="0"/>
              <a:t>用于加密的各种方案构成的研究领域</a:t>
            </a:r>
          </a:p>
          <a:p>
            <a:pPr lvl="1" eaLnBrk="1" hangingPunct="1">
              <a:lnSpc>
                <a:spcPct val="80000"/>
              </a:lnSpc>
            </a:pPr>
            <a:r>
              <a:rPr lang="zh-CN" altLang="en-US" sz="2400" dirty="0" smtClean="0">
                <a:solidFill>
                  <a:schemeClr val="hlink"/>
                </a:solidFill>
              </a:rPr>
              <a:t>密码体制或密码</a:t>
            </a:r>
            <a:r>
              <a:rPr lang="en-US" altLang="zh-CN" sz="2400" dirty="0" smtClean="0">
                <a:latin typeface="Arial" pitchFamily="34" charset="0"/>
              </a:rPr>
              <a:t>—</a:t>
            </a:r>
            <a:r>
              <a:rPr lang="zh-CN" altLang="en-US" sz="2400" dirty="0" smtClean="0"/>
              <a:t>加密方案</a:t>
            </a:r>
          </a:p>
          <a:p>
            <a:pPr lvl="1" eaLnBrk="1" hangingPunct="1">
              <a:lnSpc>
                <a:spcPct val="80000"/>
              </a:lnSpc>
            </a:pPr>
            <a:r>
              <a:rPr lang="zh-CN" altLang="en-US" sz="2400" dirty="0" smtClean="0">
                <a:solidFill>
                  <a:schemeClr val="hlink"/>
                </a:solidFill>
              </a:rPr>
              <a:t>密码分析学</a:t>
            </a:r>
            <a:r>
              <a:rPr lang="en-US" altLang="zh-CN" sz="2400" dirty="0" smtClean="0">
                <a:latin typeface="Arial" pitchFamily="34" charset="0"/>
              </a:rPr>
              <a:t>—</a:t>
            </a:r>
            <a:r>
              <a:rPr lang="zh-CN" altLang="en-US" sz="2400" dirty="0" smtClean="0"/>
              <a:t>不知道任何加密细节的条件下解密消息的技术</a:t>
            </a:r>
          </a:p>
          <a:p>
            <a:pPr lvl="1" eaLnBrk="1" hangingPunct="1">
              <a:lnSpc>
                <a:spcPct val="80000"/>
              </a:lnSpc>
            </a:pPr>
            <a:r>
              <a:rPr lang="zh-CN" altLang="en-US" sz="2400" dirty="0" smtClean="0">
                <a:solidFill>
                  <a:schemeClr val="hlink"/>
                </a:solidFill>
              </a:rPr>
              <a:t>密码学</a:t>
            </a:r>
            <a:r>
              <a:rPr lang="en-US" altLang="zh-CN" sz="2400" dirty="0" smtClean="0">
                <a:latin typeface="Arial" pitchFamily="34" charset="0"/>
              </a:rPr>
              <a:t>—</a:t>
            </a:r>
            <a:r>
              <a:rPr lang="zh-CN" altLang="en-US" sz="2400" dirty="0" smtClean="0"/>
              <a:t>密码编码学和密码分析学</a:t>
            </a:r>
          </a:p>
        </p:txBody>
      </p:sp>
      <p:sp>
        <p:nvSpPr>
          <p:cNvPr id="6" name="Text Box 5"/>
          <p:cNvSpPr txBox="1">
            <a:spLocks noChangeArrowheads="1"/>
          </p:cNvSpPr>
          <p:nvPr/>
        </p:nvSpPr>
        <p:spPr bwMode="auto">
          <a:xfrm>
            <a:off x="217772" y="210946"/>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3</a:t>
            </a:r>
          </a:p>
        </p:txBody>
      </p:sp>
    </p:spTree>
    <p:extLst>
      <p:ext uri="{BB962C8B-B14F-4D97-AF65-F5344CB8AC3E}">
        <p14:creationId xmlns:p14="http://schemas.microsoft.com/office/powerpoint/2010/main" val="27454117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p:cTn id="7" dur="1000" fill="hold"/>
                                        <p:tgtEl>
                                          <p:spTgt spid="2560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56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anim calcmode="lin" valueType="num">
                                      <p:cBhvr>
                                        <p:cTn id="14" dur="1000" fill="hold"/>
                                        <p:tgtEl>
                                          <p:spTgt spid="2560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560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60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 calcmode="lin" valueType="num">
                                      <p:cBhvr>
                                        <p:cTn id="21" dur="1000" fill="hold"/>
                                        <p:tgtEl>
                                          <p:spTgt spid="2560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560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560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5603">
                                            <p:txEl>
                                              <p:pRg st="4" end="4"/>
                                            </p:txEl>
                                          </p:spTgt>
                                        </p:tgtEl>
                                        <p:attrNameLst>
                                          <p:attrName>style.visibility</p:attrName>
                                        </p:attrNameLst>
                                      </p:cBhvr>
                                      <p:to>
                                        <p:strVal val="visible"/>
                                      </p:to>
                                    </p:set>
                                    <p:anim calcmode="lin" valueType="num">
                                      <p:cBhvr>
                                        <p:cTn id="28" dur="1000" fill="hold"/>
                                        <p:tgtEl>
                                          <p:spTgt spid="2560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2560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560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25603">
                                            <p:txEl>
                                              <p:pRg st="5" end="5"/>
                                            </p:txEl>
                                          </p:spTgt>
                                        </p:tgtEl>
                                        <p:attrNameLst>
                                          <p:attrName>style.visibility</p:attrName>
                                        </p:attrNameLst>
                                      </p:cBhvr>
                                      <p:to>
                                        <p:strVal val="visible"/>
                                      </p:to>
                                    </p:set>
                                    <p:anim calcmode="lin" valueType="num">
                                      <p:cBhvr>
                                        <p:cTn id="35" dur="1000" fill="hold"/>
                                        <p:tgtEl>
                                          <p:spTgt spid="25603">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2560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560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5603">
                                            <p:txEl>
                                              <p:pRg st="6" end="6"/>
                                            </p:txEl>
                                          </p:spTgt>
                                        </p:tgtEl>
                                        <p:attrNameLst>
                                          <p:attrName>style.visibility</p:attrName>
                                        </p:attrNameLst>
                                      </p:cBhvr>
                                      <p:to>
                                        <p:strVal val="visible"/>
                                      </p:to>
                                    </p:set>
                                    <p:anim calcmode="lin" valueType="num">
                                      <p:cBhvr>
                                        <p:cTn id="42" dur="1000" fill="hold"/>
                                        <p:tgtEl>
                                          <p:spTgt spid="25603">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2560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560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 calcmode="lin" valueType="num">
                                      <p:cBhvr>
                                        <p:cTn id="49" dur="1000" fill="hold"/>
                                        <p:tgtEl>
                                          <p:spTgt spid="25603">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2560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5603">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25603">
                                            <p:txEl>
                                              <p:pRg st="8" end="8"/>
                                            </p:txEl>
                                          </p:spTgt>
                                        </p:tgtEl>
                                        <p:attrNameLst>
                                          <p:attrName>style.visibility</p:attrName>
                                        </p:attrNameLst>
                                      </p:cBhvr>
                                      <p:to>
                                        <p:strVal val="visible"/>
                                      </p:to>
                                    </p:set>
                                    <p:anim calcmode="lin" valueType="num">
                                      <p:cBhvr>
                                        <p:cTn id="56" dur="1000" fill="hold"/>
                                        <p:tgtEl>
                                          <p:spTgt spid="25603">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2560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5603">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25603">
                                            <p:txEl>
                                              <p:pRg st="9" end="9"/>
                                            </p:txEl>
                                          </p:spTgt>
                                        </p:tgtEl>
                                        <p:attrNameLst>
                                          <p:attrName>style.visibility</p:attrName>
                                        </p:attrNameLst>
                                      </p:cBhvr>
                                      <p:to>
                                        <p:strVal val="visible"/>
                                      </p:to>
                                    </p:set>
                                    <p:anim calcmode="lin" valueType="num">
                                      <p:cBhvr>
                                        <p:cTn id="63" dur="1000" fill="hold"/>
                                        <p:tgtEl>
                                          <p:spTgt spid="25603">
                                            <p:txEl>
                                              <p:pRg st="9" end="9"/>
                                            </p:txEl>
                                          </p:spTgt>
                                        </p:tgtEl>
                                        <p:attrNameLst>
                                          <p:attrName>ppt_x</p:attrName>
                                        </p:attrNameLst>
                                      </p:cBhvr>
                                      <p:tavLst>
                                        <p:tav tm="0">
                                          <p:val>
                                            <p:strVal val="#ppt_x-.2"/>
                                          </p:val>
                                        </p:tav>
                                        <p:tav tm="100000">
                                          <p:val>
                                            <p:strVal val="#ppt_x"/>
                                          </p:val>
                                        </p:tav>
                                      </p:tavLst>
                                    </p:anim>
                                    <p:anim calcmode="lin" valueType="num">
                                      <p:cBhvr>
                                        <p:cTn id="64" dur="1000" fill="hold"/>
                                        <p:tgtEl>
                                          <p:spTgt spid="2560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2570" y="0"/>
            <a:ext cx="7793037" cy="695325"/>
          </a:xfrm>
        </p:spPr>
        <p:txBody>
          <a:bodyPr/>
          <a:lstStyle/>
          <a:p>
            <a:pPr eaLnBrk="1" hangingPunct="1"/>
            <a:r>
              <a:rPr lang="zh-CN" altLang="en-US" sz="4000" dirty="0" smtClean="0"/>
              <a:t>对称密码的模型</a:t>
            </a:r>
          </a:p>
        </p:txBody>
      </p:sp>
      <p:sp>
        <p:nvSpPr>
          <p:cNvPr id="26627" name="Rectangle 3"/>
          <p:cNvSpPr>
            <a:spLocks noGrp="1" noChangeArrowheads="1"/>
          </p:cNvSpPr>
          <p:nvPr>
            <p:ph type="body" idx="1"/>
          </p:nvPr>
        </p:nvSpPr>
        <p:spPr>
          <a:xfrm>
            <a:off x="899592" y="5013176"/>
            <a:ext cx="7920038" cy="1584325"/>
          </a:xfrm>
        </p:spPr>
        <p:txBody>
          <a:bodyPr/>
          <a:lstStyle/>
          <a:p>
            <a:pPr eaLnBrk="1" hangingPunct="1">
              <a:lnSpc>
                <a:spcPct val="80000"/>
              </a:lnSpc>
            </a:pPr>
            <a:r>
              <a:rPr lang="zh-CN" altLang="en-US" sz="2400" dirty="0" smtClean="0"/>
              <a:t>对称密码的安全使用需要满足下面两个要求：</a:t>
            </a:r>
          </a:p>
          <a:p>
            <a:pPr lvl="1" eaLnBrk="1" hangingPunct="1">
              <a:lnSpc>
                <a:spcPct val="80000"/>
              </a:lnSpc>
            </a:pPr>
            <a:r>
              <a:rPr lang="zh-CN" altLang="en-US" sz="2000" dirty="0" smtClean="0">
                <a:solidFill>
                  <a:schemeClr val="hlink"/>
                </a:solidFill>
              </a:rPr>
              <a:t>加密算法必须足够强的</a:t>
            </a:r>
            <a:r>
              <a:rPr lang="zh-CN" altLang="en-US" sz="2000" dirty="0" smtClean="0"/>
              <a:t>。即使对手拥有一定数量的密文和产生每个密文的明文，也不能破译密文或发现密钥。</a:t>
            </a:r>
          </a:p>
          <a:p>
            <a:pPr lvl="1" eaLnBrk="1" hangingPunct="1">
              <a:lnSpc>
                <a:spcPct val="80000"/>
              </a:lnSpc>
            </a:pPr>
            <a:r>
              <a:rPr lang="zh-CN" altLang="en-US" sz="2000" dirty="0" smtClean="0"/>
              <a:t>发送者和接收者必须在</a:t>
            </a:r>
            <a:r>
              <a:rPr lang="zh-CN" altLang="en-US" sz="2000" dirty="0" smtClean="0">
                <a:solidFill>
                  <a:schemeClr val="hlink"/>
                </a:solidFill>
              </a:rPr>
              <a:t>某种安全的形式</a:t>
            </a:r>
            <a:r>
              <a:rPr lang="zh-CN" altLang="en-US" sz="2000" dirty="0" smtClean="0"/>
              <a:t>下获得密钥，并且必须</a:t>
            </a:r>
            <a:r>
              <a:rPr lang="zh-CN" altLang="en-US" sz="2000" dirty="0" smtClean="0">
                <a:solidFill>
                  <a:schemeClr val="hlink"/>
                </a:solidFill>
              </a:rPr>
              <a:t>保证密钥安全</a:t>
            </a:r>
            <a:r>
              <a:rPr lang="zh-CN" altLang="en-US" sz="2000" dirty="0" smtClean="0"/>
              <a:t>。</a:t>
            </a:r>
          </a:p>
          <a:p>
            <a:pPr eaLnBrk="1" hangingPunct="1">
              <a:lnSpc>
                <a:spcPct val="80000"/>
              </a:lnSpc>
            </a:pPr>
            <a:endParaRPr lang="en-US" altLang="zh-CN" sz="2400" dirty="0" smtClean="0"/>
          </a:p>
        </p:txBody>
      </p:sp>
      <p:pic>
        <p:nvPicPr>
          <p:cNvPr id="18436" name="Picture 4"/>
          <p:cNvPicPr>
            <a:picLocks noChangeAspect="1" noChangeArrowheads="1"/>
          </p:cNvPicPr>
          <p:nvPr/>
        </p:nvPicPr>
        <p:blipFill>
          <a:blip r:embed="rId2" cstate="print"/>
          <a:srcRect l="1605" t="5945" r="758" b="27615"/>
          <a:stretch>
            <a:fillRect/>
          </a:stretch>
        </p:blipFill>
        <p:spPr bwMode="auto">
          <a:xfrm>
            <a:off x="1187201" y="1556096"/>
            <a:ext cx="6769100" cy="3070225"/>
          </a:xfrm>
          <a:prstGeom prst="rect">
            <a:avLst/>
          </a:prstGeom>
          <a:noFill/>
          <a:ln w="9525">
            <a:noFill/>
            <a:miter lim="800000"/>
            <a:headEnd/>
            <a:tailEnd/>
          </a:ln>
          <a:effectLst/>
        </p:spPr>
      </p:pic>
      <p:sp>
        <p:nvSpPr>
          <p:cNvPr id="26629" name="AutoShape 5"/>
          <p:cNvSpPr>
            <a:spLocks noChangeArrowheads="1"/>
          </p:cNvSpPr>
          <p:nvPr/>
        </p:nvSpPr>
        <p:spPr bwMode="auto">
          <a:xfrm>
            <a:off x="1187624" y="2204864"/>
            <a:ext cx="648072" cy="504825"/>
          </a:xfrm>
          <a:prstGeom prst="wedgeRoundRectCallout">
            <a:avLst>
              <a:gd name="adj1" fmla="val 44587"/>
              <a:gd name="adj2" fmla="val 64149"/>
              <a:gd name="adj3" fmla="val 16667"/>
            </a:avLst>
          </a:prstGeom>
          <a:noFill/>
          <a:ln w="28575">
            <a:solidFill>
              <a:schemeClr val="hlink"/>
            </a:solidFill>
            <a:miter lim="800000"/>
            <a:headEnd/>
            <a:tailEnd/>
          </a:ln>
          <a:effectLst/>
        </p:spPr>
        <p:txBody>
          <a:bodyPr/>
          <a:lstStyle/>
          <a:p>
            <a:pPr algn="ctr"/>
            <a:r>
              <a:rPr lang="zh-CN" altLang="en-US" b="1" dirty="0" smtClean="0">
                <a:solidFill>
                  <a:srgbClr val="0000FF"/>
                </a:solidFill>
              </a:rPr>
              <a:t>明文</a:t>
            </a:r>
            <a:endParaRPr lang="zh-CN" altLang="en-US" b="1" dirty="0">
              <a:solidFill>
                <a:srgbClr val="0000FF"/>
              </a:solidFill>
            </a:endParaRPr>
          </a:p>
        </p:txBody>
      </p:sp>
      <p:sp>
        <p:nvSpPr>
          <p:cNvPr id="26630" name="AutoShape 6"/>
          <p:cNvSpPr>
            <a:spLocks noChangeArrowheads="1"/>
          </p:cNvSpPr>
          <p:nvPr/>
        </p:nvSpPr>
        <p:spPr bwMode="auto">
          <a:xfrm>
            <a:off x="3995489" y="4147764"/>
            <a:ext cx="1223962" cy="504825"/>
          </a:xfrm>
          <a:prstGeom prst="wedgeRoundRectCallout">
            <a:avLst>
              <a:gd name="adj1" fmla="val -108884"/>
              <a:gd name="adj2" fmla="val -39935"/>
              <a:gd name="adj3" fmla="val 16667"/>
            </a:avLst>
          </a:prstGeom>
          <a:noFill/>
          <a:ln w="28575">
            <a:solidFill>
              <a:schemeClr val="hlink"/>
            </a:solidFill>
            <a:miter lim="800000"/>
            <a:headEnd/>
            <a:tailEnd/>
          </a:ln>
          <a:effectLst/>
        </p:spPr>
        <p:txBody>
          <a:bodyPr/>
          <a:lstStyle/>
          <a:p>
            <a:pPr algn="ctr"/>
            <a:r>
              <a:rPr lang="zh-CN" altLang="en-US" b="1" dirty="0" smtClean="0">
                <a:solidFill>
                  <a:srgbClr val="0000FF"/>
                </a:solidFill>
              </a:rPr>
              <a:t>加密算法</a:t>
            </a:r>
            <a:endParaRPr lang="zh-CN" altLang="en-US" b="1" dirty="0">
              <a:solidFill>
                <a:srgbClr val="0000FF"/>
              </a:solidFill>
            </a:endParaRPr>
          </a:p>
        </p:txBody>
      </p:sp>
      <p:grpSp>
        <p:nvGrpSpPr>
          <p:cNvPr id="3" name="Group 10"/>
          <p:cNvGrpSpPr>
            <a:grpSpLocks/>
          </p:cNvGrpSpPr>
          <p:nvPr/>
        </p:nvGrpSpPr>
        <p:grpSpPr bwMode="auto">
          <a:xfrm>
            <a:off x="3131889" y="1268760"/>
            <a:ext cx="2879725" cy="1079501"/>
            <a:chOff x="1837" y="981"/>
            <a:chExt cx="1814" cy="680"/>
          </a:xfrm>
        </p:grpSpPr>
        <p:sp>
          <p:nvSpPr>
            <p:cNvPr id="18443" name="AutoShape 7"/>
            <p:cNvSpPr>
              <a:spLocks noChangeArrowheads="1"/>
            </p:cNvSpPr>
            <p:nvPr/>
          </p:nvSpPr>
          <p:spPr bwMode="auto">
            <a:xfrm>
              <a:off x="2562" y="981"/>
              <a:ext cx="589" cy="318"/>
            </a:xfrm>
            <a:prstGeom prst="wedgeRoundRectCallout">
              <a:avLst>
                <a:gd name="adj1" fmla="val 1273"/>
                <a:gd name="adj2" fmla="val 83963"/>
                <a:gd name="adj3" fmla="val 16667"/>
              </a:avLst>
            </a:prstGeom>
            <a:noFill/>
            <a:ln w="28575">
              <a:solidFill>
                <a:schemeClr val="hlink"/>
              </a:solidFill>
              <a:miter lim="800000"/>
              <a:headEnd/>
              <a:tailEnd/>
            </a:ln>
            <a:effectLst/>
          </p:spPr>
          <p:txBody>
            <a:bodyPr/>
            <a:lstStyle/>
            <a:p>
              <a:pPr algn="ctr"/>
              <a:r>
                <a:rPr lang="zh-CN" altLang="en-US" b="1" dirty="0" smtClean="0">
                  <a:solidFill>
                    <a:srgbClr val="0000FF"/>
                  </a:solidFill>
                </a:rPr>
                <a:t>密钥</a:t>
              </a:r>
              <a:endParaRPr lang="zh-CN" altLang="en-US" b="1" dirty="0">
                <a:solidFill>
                  <a:srgbClr val="0000FF"/>
                </a:solidFill>
              </a:endParaRPr>
            </a:p>
          </p:txBody>
        </p:sp>
        <p:sp>
          <p:nvSpPr>
            <p:cNvPr id="18444" name="Line 8"/>
            <p:cNvSpPr>
              <a:spLocks noChangeShapeType="1"/>
            </p:cNvSpPr>
            <p:nvPr/>
          </p:nvSpPr>
          <p:spPr bwMode="auto">
            <a:xfrm flipH="1">
              <a:off x="1837" y="1253"/>
              <a:ext cx="725" cy="317"/>
            </a:xfrm>
            <a:prstGeom prst="line">
              <a:avLst/>
            </a:prstGeom>
            <a:noFill/>
            <a:ln w="28575">
              <a:solidFill>
                <a:schemeClr val="hlink"/>
              </a:solidFill>
              <a:round/>
              <a:headEnd/>
              <a:tailEnd type="triangle" w="med" len="med"/>
            </a:ln>
            <a:effectLst/>
          </p:spPr>
          <p:txBody>
            <a:bodyPr/>
            <a:lstStyle/>
            <a:p>
              <a:endParaRPr lang="zh-CN" altLang="en-US"/>
            </a:p>
          </p:txBody>
        </p:sp>
        <p:sp>
          <p:nvSpPr>
            <p:cNvPr id="18445" name="Line 9"/>
            <p:cNvSpPr>
              <a:spLocks noChangeShapeType="1"/>
            </p:cNvSpPr>
            <p:nvPr/>
          </p:nvSpPr>
          <p:spPr bwMode="auto">
            <a:xfrm>
              <a:off x="3152" y="1207"/>
              <a:ext cx="499" cy="454"/>
            </a:xfrm>
            <a:prstGeom prst="line">
              <a:avLst/>
            </a:prstGeom>
            <a:noFill/>
            <a:ln w="28575">
              <a:solidFill>
                <a:schemeClr val="hlink"/>
              </a:solidFill>
              <a:round/>
              <a:headEnd/>
              <a:tailEnd type="triangle" w="med" len="med"/>
            </a:ln>
            <a:effectLst/>
          </p:spPr>
          <p:txBody>
            <a:bodyPr/>
            <a:lstStyle/>
            <a:p>
              <a:endParaRPr lang="zh-CN" altLang="en-US"/>
            </a:p>
          </p:txBody>
        </p:sp>
      </p:grpSp>
      <p:sp>
        <p:nvSpPr>
          <p:cNvPr id="26635" name="AutoShape 11"/>
          <p:cNvSpPr>
            <a:spLocks noChangeArrowheads="1"/>
          </p:cNvSpPr>
          <p:nvPr/>
        </p:nvSpPr>
        <p:spPr bwMode="auto">
          <a:xfrm>
            <a:off x="4859089" y="2348259"/>
            <a:ext cx="792162" cy="504825"/>
          </a:xfrm>
          <a:prstGeom prst="wedgeRoundRectCallout">
            <a:avLst>
              <a:gd name="adj1" fmla="val -91481"/>
              <a:gd name="adj2" fmla="val 39935"/>
              <a:gd name="adj3" fmla="val 16667"/>
            </a:avLst>
          </a:prstGeom>
          <a:noFill/>
          <a:ln w="28575">
            <a:solidFill>
              <a:schemeClr val="hlink"/>
            </a:solidFill>
            <a:miter lim="800000"/>
            <a:headEnd/>
            <a:tailEnd/>
          </a:ln>
          <a:effectLst/>
        </p:spPr>
        <p:txBody>
          <a:bodyPr/>
          <a:lstStyle/>
          <a:p>
            <a:pPr algn="ctr"/>
            <a:r>
              <a:rPr lang="zh-CN" altLang="en-US" b="1" dirty="0" smtClean="0">
                <a:solidFill>
                  <a:srgbClr val="0000FF"/>
                </a:solidFill>
              </a:rPr>
              <a:t>密文</a:t>
            </a:r>
            <a:endParaRPr lang="zh-CN" altLang="en-US" b="1" dirty="0">
              <a:solidFill>
                <a:srgbClr val="0000FF"/>
              </a:solidFill>
            </a:endParaRPr>
          </a:p>
        </p:txBody>
      </p:sp>
      <p:sp>
        <p:nvSpPr>
          <p:cNvPr id="26636" name="AutoShape 12"/>
          <p:cNvSpPr>
            <a:spLocks noChangeArrowheads="1"/>
          </p:cNvSpPr>
          <p:nvPr/>
        </p:nvSpPr>
        <p:spPr bwMode="auto">
          <a:xfrm>
            <a:off x="7524501" y="4219921"/>
            <a:ext cx="1223963" cy="504825"/>
          </a:xfrm>
          <a:prstGeom prst="wedgeRoundRectCallout">
            <a:avLst>
              <a:gd name="adj1" fmla="val -108884"/>
              <a:gd name="adj2" fmla="val -39935"/>
              <a:gd name="adj3" fmla="val 16667"/>
            </a:avLst>
          </a:prstGeom>
          <a:noFill/>
          <a:ln w="28575">
            <a:solidFill>
              <a:schemeClr val="hlink"/>
            </a:solidFill>
            <a:miter lim="800000"/>
            <a:headEnd/>
            <a:tailEnd/>
          </a:ln>
          <a:effectLst/>
        </p:spPr>
        <p:txBody>
          <a:bodyPr/>
          <a:lstStyle/>
          <a:p>
            <a:pPr algn="ctr"/>
            <a:r>
              <a:rPr lang="zh-CN" altLang="en-US" b="1" dirty="0" smtClean="0">
                <a:solidFill>
                  <a:srgbClr val="0000FF"/>
                </a:solidFill>
              </a:rPr>
              <a:t>解密</a:t>
            </a:r>
            <a:r>
              <a:rPr lang="zh-CN" altLang="en-US" b="1" dirty="0">
                <a:solidFill>
                  <a:srgbClr val="0000FF"/>
                </a:solidFill>
              </a:rPr>
              <a:t>算法</a:t>
            </a:r>
          </a:p>
        </p:txBody>
      </p:sp>
    </p:spTree>
    <p:extLst>
      <p:ext uri="{BB962C8B-B14F-4D97-AF65-F5344CB8AC3E}">
        <p14:creationId xmlns:p14="http://schemas.microsoft.com/office/powerpoint/2010/main" val="3395883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p:cTn id="7" dur="1000" fill="hold"/>
                                        <p:tgtEl>
                                          <p:spTgt spid="26629"/>
                                        </p:tgtEl>
                                        <p:attrNameLst>
                                          <p:attrName>ppt_x</p:attrName>
                                        </p:attrNameLst>
                                      </p:cBhvr>
                                      <p:tavLst>
                                        <p:tav tm="0">
                                          <p:val>
                                            <p:strVal val="#ppt_x-.2"/>
                                          </p:val>
                                        </p:tav>
                                        <p:tav tm="100000">
                                          <p:val>
                                            <p:strVal val="#ppt_x"/>
                                          </p:val>
                                        </p:tav>
                                      </p:tavLst>
                                    </p:anim>
                                    <p:anim calcmode="lin" valueType="num">
                                      <p:cBhvr>
                                        <p:cTn id="8" dur="1000" fill="hold"/>
                                        <p:tgtEl>
                                          <p:spTgt spid="2662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62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6630"/>
                                        </p:tgtEl>
                                        <p:attrNameLst>
                                          <p:attrName>style.visibility</p:attrName>
                                        </p:attrNameLst>
                                      </p:cBhvr>
                                      <p:to>
                                        <p:strVal val="visible"/>
                                      </p:to>
                                    </p:set>
                                    <p:anim calcmode="lin" valueType="num">
                                      <p:cBhvr additive="base">
                                        <p:cTn id="14" dur="500" fill="hold"/>
                                        <p:tgtEl>
                                          <p:spTgt spid="26630"/>
                                        </p:tgtEl>
                                        <p:attrNameLst>
                                          <p:attrName>ppt_x</p:attrName>
                                        </p:attrNameLst>
                                      </p:cBhvr>
                                      <p:tavLst>
                                        <p:tav tm="0">
                                          <p:val>
                                            <p:strVal val="1+#ppt_w/2"/>
                                          </p:val>
                                        </p:tav>
                                        <p:tav tm="100000">
                                          <p:val>
                                            <p:strVal val="#ppt_x"/>
                                          </p:val>
                                        </p:tav>
                                      </p:tavLst>
                                    </p:anim>
                                    <p:anim calcmode="lin" valueType="num">
                                      <p:cBhvr additive="base">
                                        <p:cTn id="15"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26635"/>
                                        </p:tgtEl>
                                        <p:attrNameLst>
                                          <p:attrName>style.visibility</p:attrName>
                                        </p:attrNameLst>
                                      </p:cBhvr>
                                      <p:to>
                                        <p:strVal val="visible"/>
                                      </p:to>
                                    </p:set>
                                    <p:anim calcmode="lin" valueType="num">
                                      <p:cBhvr>
                                        <p:cTn id="27" dur="1000" fill="hold"/>
                                        <p:tgtEl>
                                          <p:spTgt spid="26635"/>
                                        </p:tgtEl>
                                        <p:attrNameLst>
                                          <p:attrName>ppt_x</p:attrName>
                                        </p:attrNameLst>
                                      </p:cBhvr>
                                      <p:tavLst>
                                        <p:tav tm="0">
                                          <p:val>
                                            <p:strVal val="#ppt_x-.2"/>
                                          </p:val>
                                        </p:tav>
                                        <p:tav tm="100000">
                                          <p:val>
                                            <p:strVal val="#ppt_x"/>
                                          </p:val>
                                        </p:tav>
                                      </p:tavLst>
                                    </p:anim>
                                    <p:anim calcmode="lin" valueType="num">
                                      <p:cBhvr>
                                        <p:cTn id="28" dur="1000" fill="hold"/>
                                        <p:tgtEl>
                                          <p:spTgt spid="2663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66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6636"/>
                                        </p:tgtEl>
                                        <p:attrNameLst>
                                          <p:attrName>style.visibility</p:attrName>
                                        </p:attrNameLst>
                                      </p:cBhvr>
                                      <p:to>
                                        <p:strVal val="visible"/>
                                      </p:to>
                                    </p:set>
                                    <p:anim calcmode="lin" valueType="num">
                                      <p:cBhvr additive="base">
                                        <p:cTn id="34" dur="500" fill="hold"/>
                                        <p:tgtEl>
                                          <p:spTgt spid="26636"/>
                                        </p:tgtEl>
                                        <p:attrNameLst>
                                          <p:attrName>ppt_x</p:attrName>
                                        </p:attrNameLst>
                                      </p:cBhvr>
                                      <p:tavLst>
                                        <p:tav tm="0">
                                          <p:val>
                                            <p:strVal val="1+#ppt_w/2"/>
                                          </p:val>
                                        </p:tav>
                                        <p:tav tm="100000">
                                          <p:val>
                                            <p:strVal val="#ppt_x"/>
                                          </p:val>
                                        </p:tav>
                                      </p:tavLst>
                                    </p:anim>
                                    <p:anim calcmode="lin" valueType="num">
                                      <p:cBhvr additive="base">
                                        <p:cTn id="35" dur="500" fill="hold"/>
                                        <p:tgtEl>
                                          <p:spTgt spid="2663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26627">
                                            <p:txEl>
                                              <p:pRg st="0" end="0"/>
                                            </p:txEl>
                                          </p:spTgt>
                                        </p:tgtEl>
                                        <p:attrNameLst>
                                          <p:attrName>style.visibility</p:attrName>
                                        </p:attrNameLst>
                                      </p:cBhvr>
                                      <p:to>
                                        <p:strVal val="visible"/>
                                      </p:to>
                                    </p:set>
                                    <p:animEffect transition="in" filter="diamond(in)">
                                      <p:cBhvr>
                                        <p:cTn id="40" dur="2000"/>
                                        <p:tgtEl>
                                          <p:spTgt spid="26627">
                                            <p:txEl>
                                              <p:pRg st="0" end="0"/>
                                            </p:txEl>
                                          </p:spTgt>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627">
                                            <p:txEl>
                                              <p:pRg st="1" end="1"/>
                                            </p:txEl>
                                          </p:spTgt>
                                        </p:tgtEl>
                                        <p:attrNameLst>
                                          <p:attrName>style.visibility</p:attrName>
                                        </p:attrNameLst>
                                      </p:cBhvr>
                                      <p:to>
                                        <p:strVal val="visible"/>
                                      </p:to>
                                    </p:set>
                                    <p:animEffect transition="in" filter="diamond(in)">
                                      <p:cBhvr>
                                        <p:cTn id="43" dur="2000"/>
                                        <p:tgtEl>
                                          <p:spTgt spid="26627">
                                            <p:txEl>
                                              <p:pRg st="1" end="1"/>
                                            </p:txEl>
                                          </p:spTgt>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26627">
                                            <p:txEl>
                                              <p:pRg st="2" end="2"/>
                                            </p:txEl>
                                          </p:spTgt>
                                        </p:tgtEl>
                                        <p:attrNameLst>
                                          <p:attrName>style.visibility</p:attrName>
                                        </p:attrNameLst>
                                      </p:cBhvr>
                                      <p:to>
                                        <p:strVal val="visible"/>
                                      </p:to>
                                    </p:set>
                                    <p:animEffect transition="in" filter="diamond(in)">
                                      <p:cBhvr>
                                        <p:cTn id="46" dur="20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animBg="1"/>
      <p:bldP spid="26630" grpId="0" animBg="1"/>
      <p:bldP spid="26635" grpId="0" animBg="1"/>
      <p:bldP spid="266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4525" y="101599"/>
            <a:ext cx="7793037" cy="569119"/>
          </a:xfrm>
        </p:spPr>
        <p:txBody>
          <a:bodyPr/>
          <a:lstStyle/>
          <a:p>
            <a:pPr eaLnBrk="1" hangingPunct="1"/>
            <a:r>
              <a:rPr lang="zh-CN" altLang="en-US" sz="3600" dirty="0" smtClean="0"/>
              <a:t>对称密码的模型</a:t>
            </a:r>
          </a:p>
        </p:txBody>
      </p:sp>
      <p:pic>
        <p:nvPicPr>
          <p:cNvPr id="19459" name="Picture 4"/>
          <p:cNvPicPr>
            <a:picLocks noChangeAspect="1" noChangeArrowheads="1"/>
          </p:cNvPicPr>
          <p:nvPr/>
        </p:nvPicPr>
        <p:blipFill>
          <a:blip r:embed="rId2" cstate="print"/>
          <a:srcRect l="914" t="385" r="1047" b="17529"/>
          <a:stretch>
            <a:fillRect/>
          </a:stretch>
        </p:blipFill>
        <p:spPr bwMode="auto">
          <a:xfrm>
            <a:off x="1044525" y="1341438"/>
            <a:ext cx="7127875" cy="5075237"/>
          </a:xfrm>
          <a:prstGeom prst="rect">
            <a:avLst/>
          </a:prstGeom>
          <a:noFill/>
          <a:ln w="9525">
            <a:noFill/>
            <a:miter lim="800000"/>
            <a:headEnd/>
            <a:tailEnd/>
          </a:ln>
          <a:effectLst/>
        </p:spPr>
      </p:pic>
      <p:sp>
        <p:nvSpPr>
          <p:cNvPr id="5" name="Text Box 43"/>
          <p:cNvSpPr txBox="1">
            <a:spLocks noChangeArrowheads="1"/>
          </p:cNvSpPr>
          <p:nvPr/>
        </p:nvSpPr>
        <p:spPr bwMode="auto">
          <a:xfrm>
            <a:off x="88920" y="1079500"/>
            <a:ext cx="738664" cy="3644900"/>
          </a:xfrm>
          <a:prstGeom prst="rect">
            <a:avLst/>
          </a:prstGeom>
          <a:noFill/>
          <a:ln w="9525">
            <a:noFill/>
            <a:miter lim="800000"/>
            <a:headEnd/>
            <a:tailEnd/>
          </a:ln>
          <a:effectLst/>
        </p:spPr>
        <p:txBody>
          <a:bodyPr vert="eaVert">
            <a:spAutoFit/>
          </a:bodyPr>
          <a:lstStyle/>
          <a:p>
            <a:pPr algn="ctr">
              <a:buFontTx/>
              <a:buNone/>
            </a:pPr>
            <a:r>
              <a:rPr lang="zh-CN" altLang="en-US" sz="3600" b="0" baseline="0" dirty="0" smtClean="0">
                <a:solidFill>
                  <a:srgbClr val="6600CC"/>
                </a:solidFill>
                <a:latin typeface="华文行楷" pitchFamily="2" charset="-122"/>
                <a:ea typeface="华文行楷" pitchFamily="2" charset="-122"/>
              </a:rPr>
              <a:t>传统加密</a:t>
            </a:r>
            <a:endParaRPr lang="zh-CN" altLang="en-US" sz="3600" b="0" baseline="0" dirty="0">
              <a:solidFill>
                <a:srgbClr val="6600CC"/>
              </a:solidFill>
              <a:latin typeface="华文行楷" pitchFamily="2" charset="-122"/>
              <a:ea typeface="华文行楷" pitchFamily="2" charset="-122"/>
            </a:endParaRPr>
          </a:p>
        </p:txBody>
      </p:sp>
    </p:spTree>
    <p:extLst>
      <p:ext uri="{BB962C8B-B14F-4D97-AF65-F5344CB8AC3E}">
        <p14:creationId xmlns:p14="http://schemas.microsoft.com/office/powerpoint/2010/main" val="281335166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8362" y="285750"/>
            <a:ext cx="8213725" cy="438150"/>
          </a:xfrm>
        </p:spPr>
        <p:txBody>
          <a:bodyPr/>
          <a:lstStyle/>
          <a:p>
            <a:r>
              <a:rPr lang="zh-CN" altLang="en-US" sz="3600" dirty="0" smtClean="0"/>
              <a:t>对称密码系统（一）</a:t>
            </a:r>
          </a:p>
        </p:txBody>
      </p:sp>
      <p:sp>
        <p:nvSpPr>
          <p:cNvPr id="7171" name="Rectangle 3"/>
          <p:cNvSpPr>
            <a:spLocks noGrp="1" noChangeArrowheads="1"/>
          </p:cNvSpPr>
          <p:nvPr>
            <p:ph type="body" idx="1"/>
          </p:nvPr>
        </p:nvSpPr>
        <p:spPr/>
        <p:txBody>
          <a:bodyPr/>
          <a:lstStyle/>
          <a:p>
            <a:r>
              <a:rPr lang="zh-CN" altLang="en-US" dirty="0" smtClean="0">
                <a:latin typeface="Times New Roman" pitchFamily="18" charset="0"/>
              </a:rPr>
              <a:t>    </a:t>
            </a:r>
            <a:r>
              <a:rPr lang="zh-CN" altLang="en-US" sz="2000" dirty="0" smtClean="0">
                <a:latin typeface="Times New Roman" pitchFamily="18" charset="0"/>
              </a:rPr>
              <a:t>一个对称密码系统（</a:t>
            </a:r>
            <a:r>
              <a:rPr lang="en-US" altLang="zh-CN" sz="2000" dirty="0" smtClean="0">
                <a:latin typeface="Times New Roman" pitchFamily="18" charset="0"/>
              </a:rPr>
              <a:t>Cryptosystem</a:t>
            </a:r>
            <a:r>
              <a:rPr lang="zh-CN" altLang="en-US" sz="2000" dirty="0" smtClean="0">
                <a:latin typeface="Times New Roman" pitchFamily="18" charset="0"/>
              </a:rPr>
              <a:t>）</a:t>
            </a:r>
            <a:r>
              <a:rPr lang="en-US" altLang="zh-CN" sz="2000" dirty="0" smtClean="0">
                <a:latin typeface="Times New Roman" pitchFamily="18" charset="0"/>
              </a:rPr>
              <a:t>CS</a:t>
            </a:r>
            <a:r>
              <a:rPr lang="zh-CN" altLang="en-US" sz="2000" dirty="0" smtClean="0">
                <a:latin typeface="Times New Roman" pitchFamily="18" charset="0"/>
              </a:rPr>
              <a:t>，是一个五元集合</a:t>
            </a:r>
            <a:r>
              <a:rPr lang="en-US" altLang="zh-CN" sz="2000" dirty="0" smtClean="0">
                <a:latin typeface="Times New Roman" pitchFamily="18" charset="0"/>
              </a:rPr>
              <a:t>CS={M</a:t>
            </a:r>
            <a:r>
              <a:rPr lang="zh-CN" altLang="en-US" sz="2000" dirty="0" smtClean="0">
                <a:latin typeface="Times New Roman" pitchFamily="18" charset="0"/>
              </a:rPr>
              <a:t>，</a:t>
            </a:r>
            <a:r>
              <a:rPr lang="en-US" altLang="zh-CN" sz="2000" dirty="0" smtClean="0">
                <a:latin typeface="Times New Roman" pitchFamily="18" charset="0"/>
              </a:rPr>
              <a:t>C</a:t>
            </a:r>
            <a:r>
              <a:rPr lang="zh-CN" altLang="en-US" sz="2000" dirty="0" smtClean="0">
                <a:latin typeface="Times New Roman" pitchFamily="18" charset="0"/>
              </a:rPr>
              <a:t>，</a:t>
            </a:r>
            <a:r>
              <a:rPr lang="en-US" altLang="zh-CN" sz="2000" dirty="0" smtClean="0">
                <a:latin typeface="Times New Roman" pitchFamily="18" charset="0"/>
              </a:rPr>
              <a:t>K</a:t>
            </a:r>
            <a:r>
              <a:rPr lang="zh-CN" altLang="en-US" sz="2000" dirty="0" smtClean="0">
                <a:latin typeface="Times New Roman" pitchFamily="18" charset="0"/>
              </a:rPr>
              <a:t>，</a:t>
            </a:r>
            <a:r>
              <a:rPr lang="en-US" altLang="zh-CN" sz="2000" dirty="0" smtClean="0">
                <a:latin typeface="Times New Roman" pitchFamily="18" charset="0"/>
              </a:rPr>
              <a:t>e</a:t>
            </a:r>
            <a:r>
              <a:rPr lang="zh-CN" altLang="en-US" sz="2000" dirty="0" smtClean="0">
                <a:latin typeface="Times New Roman" pitchFamily="18" charset="0"/>
              </a:rPr>
              <a:t>，</a:t>
            </a:r>
            <a:r>
              <a:rPr lang="en-US" altLang="zh-CN" sz="2000" dirty="0" smtClean="0">
                <a:latin typeface="Times New Roman" pitchFamily="18" charset="0"/>
              </a:rPr>
              <a:t>d}</a:t>
            </a:r>
            <a:r>
              <a:rPr lang="zh-CN" altLang="en-US" sz="2000" dirty="0" smtClean="0">
                <a:latin typeface="Times New Roman" pitchFamily="18" charset="0"/>
              </a:rPr>
              <a:t>，其中</a:t>
            </a:r>
            <a:r>
              <a:rPr lang="zh-CN" altLang="en-US" sz="2000" i="1" dirty="0" smtClean="0">
                <a:latin typeface="Times New Roman" pitchFamily="18" charset="0"/>
              </a:rPr>
              <a:t>，</a:t>
            </a:r>
            <a:endParaRPr lang="zh-CN" altLang="en-US" sz="2000" dirty="0" smtClean="0">
              <a:latin typeface="Times New Roman" pitchFamily="18" charset="0"/>
            </a:endParaRPr>
          </a:p>
          <a:p>
            <a:r>
              <a:rPr lang="zh-CN" altLang="en-US" sz="2000" dirty="0" smtClean="0">
                <a:latin typeface="Times New Roman" pitchFamily="18" charset="0"/>
              </a:rPr>
              <a:t>  ●明文消息空间</a:t>
            </a:r>
            <a:r>
              <a:rPr lang="en-US" altLang="zh-CN" sz="2000" dirty="0" smtClean="0">
                <a:latin typeface="Times New Roman" pitchFamily="18" charset="0"/>
              </a:rPr>
              <a:t>M={m}</a:t>
            </a:r>
            <a:r>
              <a:rPr lang="zh-CN" altLang="en-US" sz="2000" dirty="0" smtClean="0">
                <a:latin typeface="Times New Roman" pitchFamily="18" charset="0"/>
              </a:rPr>
              <a:t>：表示明文消息的集合</a:t>
            </a:r>
          </a:p>
          <a:p>
            <a:r>
              <a:rPr lang="zh-CN" altLang="en-US" sz="2000" dirty="0" smtClean="0">
                <a:latin typeface="Times New Roman" pitchFamily="18" charset="0"/>
              </a:rPr>
              <a:t>  ●密文消息空间</a:t>
            </a:r>
            <a:r>
              <a:rPr lang="en-US" altLang="zh-CN" sz="2000" dirty="0" smtClean="0">
                <a:latin typeface="Times New Roman" pitchFamily="18" charset="0"/>
              </a:rPr>
              <a:t>C={c</a:t>
            </a:r>
            <a:r>
              <a:rPr lang="zh-CN" altLang="en-US" sz="2000" dirty="0" smtClean="0">
                <a:latin typeface="Times New Roman" pitchFamily="18" charset="0"/>
              </a:rPr>
              <a:t>）：表示密文消息的集合</a:t>
            </a:r>
          </a:p>
          <a:p>
            <a:r>
              <a:rPr lang="zh-CN" altLang="en-US" sz="2000" dirty="0" smtClean="0">
                <a:latin typeface="Times New Roman" pitchFamily="18" charset="0"/>
              </a:rPr>
              <a:t>  ●密钥空间</a:t>
            </a:r>
            <a:r>
              <a:rPr lang="en-US" altLang="zh-CN" sz="2000" dirty="0" smtClean="0">
                <a:latin typeface="Times New Roman" pitchFamily="18" charset="0"/>
              </a:rPr>
              <a:t>K={k}</a:t>
            </a:r>
            <a:r>
              <a:rPr lang="zh-CN" altLang="en-US" sz="2000" dirty="0" smtClean="0">
                <a:latin typeface="Times New Roman" pitchFamily="18" charset="0"/>
              </a:rPr>
              <a:t>：表示密钥的集合</a:t>
            </a:r>
          </a:p>
          <a:p>
            <a:r>
              <a:rPr lang="zh-CN" altLang="en-US" sz="2000" dirty="0" smtClean="0">
                <a:latin typeface="Times New Roman" pitchFamily="18" charset="0"/>
              </a:rPr>
              <a:t>  ●加密变换</a:t>
            </a:r>
            <a:r>
              <a:rPr lang="en-US" altLang="zh-CN" sz="2000" dirty="0" smtClean="0">
                <a:latin typeface="Times New Roman" pitchFamily="18" charset="0"/>
              </a:rPr>
              <a:t>e</a:t>
            </a:r>
            <a:r>
              <a:rPr lang="zh-CN" altLang="en-US" sz="2000" dirty="0" smtClean="0">
                <a:latin typeface="Times New Roman" pitchFamily="18" charset="0"/>
              </a:rPr>
              <a:t>：表示一个确定的映射</a:t>
            </a:r>
          </a:p>
          <a:p>
            <a:endParaRPr lang="zh-CN" altLang="en-US" sz="2000" dirty="0" smtClean="0">
              <a:latin typeface="Times New Roman" pitchFamily="18" charset="0"/>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225" y="3151188"/>
            <a:ext cx="2171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5"/>
          <p:cNvSpPr>
            <a:spLocks noChangeArrowheads="1"/>
          </p:cNvSpPr>
          <p:nvPr/>
        </p:nvSpPr>
        <p:spPr bwMode="auto">
          <a:xfrm>
            <a:off x="896938" y="4127580"/>
            <a:ext cx="3516312" cy="55399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lIns="0" tIns="0" rIns="0" bIns="0" anchor="ctr">
            <a:spAutoFit/>
          </a:bodyPr>
          <a:lstStyle/>
          <a:p>
            <a:pPr>
              <a:defRPr/>
            </a:pPr>
            <a:r>
              <a:rPr lang="zh-CN" altLang="en-US" sz="1800" dirty="0">
                <a:latin typeface="Times New Roman" pitchFamily="18" charset="0"/>
              </a:rPr>
              <a:t>●</a:t>
            </a:r>
            <a:r>
              <a:rPr lang="zh-CN" altLang="en-GB" sz="1800" dirty="0" smtClean="0"/>
              <a:t>脱</a:t>
            </a:r>
            <a:r>
              <a:rPr lang="zh-CN" altLang="en-GB" sz="1800" dirty="0"/>
              <a:t>密变换</a:t>
            </a:r>
            <a:r>
              <a:rPr lang="en-US" altLang="zh-CN" sz="1800" dirty="0"/>
              <a:t>d</a:t>
            </a:r>
            <a:r>
              <a:rPr lang="zh-CN" altLang="en-GB" sz="1800" dirty="0"/>
              <a:t>：表示一个确定的映射</a:t>
            </a: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988" y="4237038"/>
            <a:ext cx="2124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2788" y="158750"/>
            <a:ext cx="8213725" cy="520700"/>
          </a:xfrm>
        </p:spPr>
        <p:txBody>
          <a:bodyPr/>
          <a:lstStyle/>
          <a:p>
            <a:r>
              <a:rPr lang="zh-CN" altLang="en-US" sz="3600" smtClean="0"/>
              <a:t>对称密码系统（二）</a:t>
            </a:r>
          </a:p>
        </p:txBody>
      </p:sp>
      <p:sp>
        <p:nvSpPr>
          <p:cNvPr id="8195" name="Rectangle 3"/>
          <p:cNvSpPr>
            <a:spLocks noGrp="1" noChangeArrowheads="1"/>
          </p:cNvSpPr>
          <p:nvPr>
            <p:ph type="body" idx="1"/>
          </p:nvPr>
        </p:nvSpPr>
        <p:spPr>
          <a:xfrm>
            <a:off x="342900" y="1049338"/>
            <a:ext cx="8351838" cy="4657725"/>
          </a:xfrm>
        </p:spPr>
        <p:txBody>
          <a:bodyPr/>
          <a:lstStyle/>
          <a:p>
            <a:r>
              <a:rPr lang="zh-CN" altLang="en-US" sz="2000" dirty="0" smtClean="0"/>
              <a:t>  </a:t>
            </a:r>
            <a:r>
              <a:rPr lang="zh-CN" altLang="en-US" sz="2400" dirty="0" smtClean="0">
                <a:latin typeface="Times New Roman" pitchFamily="18" charset="0"/>
              </a:rPr>
              <a:t>满足下列条件：对于给定的密钥</a:t>
            </a:r>
            <a:r>
              <a:rPr lang="en-US" altLang="zh-CN" sz="2400" dirty="0" smtClean="0">
                <a:latin typeface="Times New Roman" pitchFamily="18" charset="0"/>
              </a:rPr>
              <a:t>k</a:t>
            </a:r>
            <a:r>
              <a:rPr lang="zh-CN" altLang="en-US" sz="2400" dirty="0" smtClean="0">
                <a:latin typeface="Times New Roman" pitchFamily="18" charset="0"/>
              </a:rPr>
              <a:t>，均有对给定的密钥</a:t>
            </a:r>
            <a:r>
              <a:rPr lang="en-US" altLang="zh-CN" sz="2400" dirty="0" smtClean="0">
                <a:latin typeface="Times New Roman" pitchFamily="18" charset="0"/>
              </a:rPr>
              <a:t>k</a:t>
            </a:r>
            <a:r>
              <a:rPr lang="zh-CN" altLang="en-US" sz="2400" dirty="0" smtClean="0">
                <a:latin typeface="Times New Roman" pitchFamily="18" charset="0"/>
              </a:rPr>
              <a:t>，由</a:t>
            </a:r>
            <a:r>
              <a:rPr lang="en-US" altLang="zh-CN" sz="2400" dirty="0" smtClean="0">
                <a:latin typeface="Times New Roman" pitchFamily="18" charset="0"/>
              </a:rPr>
              <a:t>e</a:t>
            </a:r>
            <a:r>
              <a:rPr lang="zh-CN" altLang="en-US" sz="2400" dirty="0" smtClean="0">
                <a:latin typeface="Times New Roman" pitchFamily="18" charset="0"/>
              </a:rPr>
              <a:t>和</a:t>
            </a:r>
            <a:r>
              <a:rPr lang="en-US" altLang="zh-CN" sz="2400" dirty="0" smtClean="0">
                <a:latin typeface="Times New Roman" pitchFamily="18" charset="0"/>
              </a:rPr>
              <a:t>d</a:t>
            </a:r>
            <a:r>
              <a:rPr lang="zh-CN" altLang="en-US" sz="2400" dirty="0" smtClean="0">
                <a:latin typeface="Times New Roman" pitchFamily="18" charset="0"/>
              </a:rPr>
              <a:t>诱导下列两个变换：</a:t>
            </a:r>
          </a:p>
          <a:p>
            <a:endParaRPr lang="zh-CN" altLang="en-US" sz="2400" dirty="0" smtClean="0">
              <a:latin typeface="Times New Roman" pitchFamily="18" charset="0"/>
            </a:endParaRPr>
          </a:p>
          <a:p>
            <a:endParaRPr lang="zh-CN" altLang="en-US" sz="2000" dirty="0" smtClean="0"/>
          </a:p>
          <a:p>
            <a:endParaRPr lang="zh-CN" altLang="en-US" sz="2000" dirty="0" smtClean="0"/>
          </a:p>
          <a:p>
            <a:pPr>
              <a:lnSpc>
                <a:spcPct val="105000"/>
              </a:lnSpc>
              <a:spcAft>
                <a:spcPts val="1000"/>
              </a:spcAft>
            </a:pPr>
            <a:r>
              <a:rPr lang="zh-CN" altLang="en-US" sz="2400" dirty="0" smtClean="0"/>
              <a:t>   也称为加密／脱密变换。这时，定义</a:t>
            </a:r>
            <a:r>
              <a:rPr lang="en-US" altLang="zh-CN" sz="2400" dirty="0" smtClean="0"/>
              <a:t>l</a:t>
            </a:r>
            <a:r>
              <a:rPr lang="zh-CN" altLang="en-US" sz="2400" dirty="0" smtClean="0"/>
              <a:t>所满足的条件可以记为。通常实用的密码系统在技术角度上还需要满足下列三个要求。  </a:t>
            </a:r>
            <a:r>
              <a:rPr lang="en-US" altLang="zh-CN" sz="2400" dirty="0" smtClean="0">
                <a:latin typeface="Times New Roman" pitchFamily="18" charset="0"/>
              </a:rPr>
              <a:t>(1) </a:t>
            </a:r>
            <a:r>
              <a:rPr lang="zh-CN" altLang="en-US" sz="2400" dirty="0" smtClean="0">
                <a:latin typeface="Times New Roman" pitchFamily="18" charset="0"/>
              </a:rPr>
              <a:t>加密／脱密变换</a:t>
            </a:r>
            <a:r>
              <a:rPr lang="en-US" altLang="zh-CN" sz="2400" dirty="0" smtClean="0">
                <a:latin typeface="Times New Roman" pitchFamily="18" charset="0"/>
              </a:rPr>
              <a:t>e</a:t>
            </a:r>
            <a:r>
              <a:rPr lang="zh-CN" altLang="en-US" sz="2400" dirty="0" smtClean="0">
                <a:latin typeface="Times New Roman" pitchFamily="18" charset="0"/>
              </a:rPr>
              <a:t>、</a:t>
            </a:r>
            <a:r>
              <a:rPr lang="en-US" altLang="zh-CN" sz="2400" dirty="0" smtClean="0">
                <a:latin typeface="Times New Roman" pitchFamily="18" charset="0"/>
              </a:rPr>
              <a:t>d</a:t>
            </a:r>
            <a:r>
              <a:rPr lang="zh-CN" altLang="en-US" sz="2400" dirty="0" smtClean="0">
                <a:latin typeface="Times New Roman" pitchFamily="18" charset="0"/>
              </a:rPr>
              <a:t>对所有密钥</a:t>
            </a:r>
            <a:r>
              <a:rPr lang="en-US" altLang="zh-CN" sz="2400" dirty="0" smtClean="0">
                <a:latin typeface="Times New Roman" pitchFamily="18" charset="0"/>
              </a:rPr>
              <a:t>k</a:t>
            </a:r>
            <a:r>
              <a:rPr lang="zh-CN" altLang="en-US" sz="2400" dirty="0" smtClean="0">
                <a:latin typeface="Times New Roman" pitchFamily="18" charset="0"/>
              </a:rPr>
              <a:t>都有效防止计算中的阻断。   </a:t>
            </a:r>
            <a:r>
              <a:rPr lang="en-US" altLang="zh-CN" sz="2400" dirty="0" smtClean="0">
                <a:latin typeface="Times New Roman" pitchFamily="18" charset="0"/>
              </a:rPr>
              <a:t>(2) </a:t>
            </a:r>
            <a:r>
              <a:rPr lang="zh-CN" altLang="en-US" sz="2400" dirty="0" smtClean="0">
                <a:latin typeface="Times New Roman" pitchFamily="18" charset="0"/>
              </a:rPr>
              <a:t>密码系统应易于实现。对任意给定的密钥</a:t>
            </a:r>
            <a:r>
              <a:rPr lang="en-US" altLang="zh-CN" sz="2400" dirty="0" smtClean="0">
                <a:latin typeface="Times New Roman" pitchFamily="18" charset="0"/>
              </a:rPr>
              <a:t>k</a:t>
            </a:r>
            <a:r>
              <a:rPr lang="zh-CN" altLang="en-US" sz="2400" dirty="0" smtClean="0">
                <a:latin typeface="Times New Roman" pitchFamily="18" charset="0"/>
              </a:rPr>
              <a:t>，有高效的加密／脱密计算方法。   </a:t>
            </a:r>
            <a:r>
              <a:rPr lang="en-US" altLang="zh-CN" sz="2400" dirty="0" smtClean="0">
                <a:latin typeface="Times New Roman" pitchFamily="18" charset="0"/>
              </a:rPr>
              <a:t>(3) </a:t>
            </a:r>
            <a:r>
              <a:rPr lang="zh-CN" altLang="en-US" sz="2400" dirty="0" smtClean="0">
                <a:solidFill>
                  <a:srgbClr val="FF0000"/>
                </a:solidFill>
                <a:latin typeface="Times New Roman" pitchFamily="18" charset="0"/>
              </a:rPr>
              <a:t>密码系统的安全性仅依赖于密钥的保密，而不依赖于算法</a:t>
            </a:r>
            <a:r>
              <a:rPr lang="en-US" altLang="zh-CN" sz="2400" dirty="0" smtClean="0">
                <a:solidFill>
                  <a:srgbClr val="FF0000"/>
                </a:solidFill>
                <a:latin typeface="Times New Roman" pitchFamily="18" charset="0"/>
              </a:rPr>
              <a:t>e</a:t>
            </a:r>
            <a:r>
              <a:rPr lang="zh-CN" altLang="en-US" sz="2400" dirty="0" smtClean="0">
                <a:solidFill>
                  <a:srgbClr val="FF0000"/>
                </a:solidFill>
                <a:latin typeface="Times New Roman" pitchFamily="18" charset="0"/>
              </a:rPr>
              <a:t>和</a:t>
            </a:r>
            <a:r>
              <a:rPr lang="en-US" altLang="zh-CN" sz="2400" dirty="0" smtClean="0">
                <a:solidFill>
                  <a:srgbClr val="FF0000"/>
                </a:solidFill>
                <a:latin typeface="Times New Roman" pitchFamily="18" charset="0"/>
              </a:rPr>
              <a:t>d</a:t>
            </a:r>
            <a:r>
              <a:rPr lang="zh-CN" altLang="en-US" sz="2400" dirty="0" smtClean="0">
                <a:solidFill>
                  <a:srgbClr val="FF0000"/>
                </a:solidFill>
                <a:latin typeface="Times New Roman" pitchFamily="18" charset="0"/>
              </a:rPr>
              <a:t>的保密</a:t>
            </a:r>
            <a:r>
              <a:rPr lang="zh-CN" altLang="en-US" sz="2400" dirty="0" smtClean="0">
                <a:latin typeface="Times New Roman" pitchFamily="18" charset="0"/>
              </a:rPr>
              <a:t>。</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425" y="1651000"/>
            <a:ext cx="2486025" cy="149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09688" y="272715"/>
            <a:ext cx="8213725" cy="368300"/>
          </a:xfrm>
        </p:spPr>
        <p:txBody>
          <a:bodyPr/>
          <a:lstStyle/>
          <a:p>
            <a:pPr eaLnBrk="1" hangingPunct="1"/>
            <a:r>
              <a:rPr lang="zh-CN" altLang="en-US" sz="4000" dirty="0" smtClean="0"/>
              <a:t>代换技术</a:t>
            </a:r>
          </a:p>
        </p:txBody>
      </p:sp>
      <p:sp>
        <p:nvSpPr>
          <p:cNvPr id="24579" name="Rectangle 3"/>
          <p:cNvSpPr>
            <a:spLocks noGrp="1" noChangeArrowheads="1"/>
          </p:cNvSpPr>
          <p:nvPr>
            <p:ph type="body" idx="1"/>
          </p:nvPr>
        </p:nvSpPr>
        <p:spPr/>
        <p:txBody>
          <a:bodyPr/>
          <a:lstStyle/>
          <a:p>
            <a:pPr eaLnBrk="1" hangingPunct="1">
              <a:lnSpc>
                <a:spcPct val="100000"/>
              </a:lnSpc>
              <a:buFont typeface="Wingdings" panose="05000000000000000000" pitchFamily="2" charset="2"/>
              <a:buChar char="l"/>
            </a:pPr>
            <a:r>
              <a:rPr lang="zh-CN" altLang="en-US" sz="3200" dirty="0" smtClean="0"/>
              <a:t>单表代换密码：凯撒（</a:t>
            </a:r>
            <a:r>
              <a:rPr lang="en-US" altLang="zh-CN" sz="3200" dirty="0" smtClean="0"/>
              <a:t>Caesar</a:t>
            </a:r>
            <a:r>
              <a:rPr lang="zh-CN" altLang="en-US" sz="3200" dirty="0" smtClean="0"/>
              <a:t>）密码</a:t>
            </a:r>
            <a:endParaRPr lang="ko-KR" altLang="en-US" sz="3200" dirty="0" smtClean="0"/>
          </a:p>
          <a:p>
            <a:pPr eaLnBrk="1" hangingPunct="1">
              <a:lnSpc>
                <a:spcPct val="100000"/>
              </a:lnSpc>
              <a:buFont typeface="Wingdings" panose="05000000000000000000" pitchFamily="2" charset="2"/>
              <a:buChar char="l"/>
            </a:pPr>
            <a:r>
              <a:rPr lang="zh-CN" altLang="en-US" sz="3200" dirty="0" smtClean="0"/>
              <a:t>多字母代换密码</a:t>
            </a:r>
            <a:endParaRPr lang="en-US" altLang="zh-CN" sz="3200" dirty="0" smtClean="0"/>
          </a:p>
          <a:p>
            <a:pPr marL="0" indent="0" eaLnBrk="1" hangingPunct="1">
              <a:lnSpc>
                <a:spcPct val="100000"/>
              </a:lnSpc>
              <a:buNone/>
            </a:pPr>
            <a:r>
              <a:rPr lang="en-US" altLang="zh-CN" sz="3200" dirty="0"/>
              <a:t> </a:t>
            </a:r>
            <a:r>
              <a:rPr lang="en-US" altLang="zh-CN" sz="3200" dirty="0" smtClean="0"/>
              <a:t> </a:t>
            </a:r>
            <a:r>
              <a:rPr lang="en-US" altLang="zh-CN" sz="3200" dirty="0" err="1" smtClean="0"/>
              <a:t>Playfair</a:t>
            </a:r>
            <a:r>
              <a:rPr lang="zh-CN" altLang="en-US" sz="3200" dirty="0" smtClean="0"/>
              <a:t>密码</a:t>
            </a:r>
            <a:endParaRPr lang="en-US" altLang="zh-CN" sz="3200" dirty="0" smtClean="0"/>
          </a:p>
          <a:p>
            <a:pPr marL="0" indent="0" eaLnBrk="1" hangingPunct="1">
              <a:lnSpc>
                <a:spcPct val="100000"/>
              </a:lnSpc>
              <a:buNone/>
            </a:pPr>
            <a:r>
              <a:rPr lang="en-US" altLang="zh-CN" sz="3200" dirty="0"/>
              <a:t> </a:t>
            </a:r>
            <a:r>
              <a:rPr lang="en-US" altLang="zh-CN" sz="3200" dirty="0" smtClean="0"/>
              <a:t> Hill</a:t>
            </a:r>
            <a:r>
              <a:rPr lang="zh-CN" altLang="en-US" sz="3200" dirty="0" smtClean="0"/>
              <a:t>密码</a:t>
            </a:r>
            <a:endParaRPr lang="en-US" altLang="zh-CN" sz="3200" dirty="0" smtClean="0"/>
          </a:p>
          <a:p>
            <a:pPr eaLnBrk="1" hangingPunct="1">
              <a:lnSpc>
                <a:spcPct val="100000"/>
              </a:lnSpc>
              <a:buFont typeface="Wingdings" panose="05000000000000000000" pitchFamily="2" charset="2"/>
              <a:buChar char="l"/>
            </a:pPr>
            <a:r>
              <a:rPr lang="zh-CN" altLang="en-US" sz="3200" dirty="0" smtClean="0"/>
              <a:t>多表代换密码</a:t>
            </a:r>
          </a:p>
          <a:p>
            <a:pPr eaLnBrk="1" hangingPunct="1">
              <a:lnSpc>
                <a:spcPct val="100000"/>
              </a:lnSpc>
              <a:buFont typeface="Wingdings" panose="05000000000000000000" pitchFamily="2" charset="2"/>
              <a:buChar char="l"/>
            </a:pPr>
            <a:r>
              <a:rPr lang="zh-CN" altLang="en-US" sz="3200" dirty="0" smtClean="0"/>
              <a:t>一次一密</a:t>
            </a:r>
          </a:p>
        </p:txBody>
      </p:sp>
    </p:spTree>
    <p:extLst>
      <p:ext uri="{BB962C8B-B14F-4D97-AF65-F5344CB8AC3E}">
        <p14:creationId xmlns:p14="http://schemas.microsoft.com/office/powerpoint/2010/main" val="266043434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55650" y="165099"/>
            <a:ext cx="8229600" cy="600439"/>
          </a:xfrm>
        </p:spPr>
        <p:txBody>
          <a:bodyPr/>
          <a:lstStyle/>
          <a:p>
            <a:pPr eaLnBrk="1" hangingPunct="1"/>
            <a:r>
              <a:rPr lang="en-US" altLang="zh-CN" sz="4000" dirty="0" err="1" smtClean="0"/>
              <a:t>Playfair</a:t>
            </a:r>
            <a:r>
              <a:rPr lang="en-US" altLang="zh-CN" sz="4000" dirty="0" smtClean="0"/>
              <a:t> </a:t>
            </a:r>
            <a:r>
              <a:rPr lang="zh-CN" altLang="en-US" sz="4000" dirty="0" smtClean="0"/>
              <a:t>密码</a:t>
            </a:r>
          </a:p>
        </p:txBody>
      </p:sp>
      <p:sp>
        <p:nvSpPr>
          <p:cNvPr id="67587" name="Rectangle 3"/>
          <p:cNvSpPr>
            <a:spLocks noGrp="1" noChangeArrowheads="1"/>
          </p:cNvSpPr>
          <p:nvPr>
            <p:ph idx="1"/>
          </p:nvPr>
        </p:nvSpPr>
        <p:spPr>
          <a:xfrm>
            <a:off x="1081247" y="1506081"/>
            <a:ext cx="7487566" cy="2579220"/>
          </a:xfrm>
        </p:spPr>
        <p:txBody>
          <a:bodyPr/>
          <a:lstStyle/>
          <a:p>
            <a:pPr marL="0" indent="0" eaLnBrk="1" hangingPunct="1">
              <a:lnSpc>
                <a:spcPct val="100000"/>
              </a:lnSpc>
              <a:buNone/>
            </a:pPr>
            <a:r>
              <a:rPr lang="zh-CN" altLang="en-US" sz="2800" dirty="0" smtClean="0">
                <a:ea typeface="宋体" charset="-122"/>
              </a:rPr>
              <a:t>是一种为了</a:t>
            </a:r>
            <a:r>
              <a:rPr lang="zh-CN" altLang="en-US" sz="2800" dirty="0" smtClean="0">
                <a:solidFill>
                  <a:schemeClr val="tx2"/>
                </a:solidFill>
                <a:ea typeface="宋体" charset="-122"/>
              </a:rPr>
              <a:t>避免单频率分析</a:t>
            </a:r>
            <a:r>
              <a:rPr lang="zh-CN" altLang="en-US" sz="2800" dirty="0" smtClean="0">
                <a:ea typeface="宋体" charset="-122"/>
              </a:rPr>
              <a:t>而设计的一种密码</a:t>
            </a:r>
            <a:r>
              <a:rPr lang="en-US" altLang="zh-CN" sz="2800" dirty="0" smtClean="0">
                <a:ea typeface="宋体" charset="-122"/>
              </a:rPr>
              <a:t> </a:t>
            </a:r>
            <a:r>
              <a:rPr lang="zh-CN" altLang="en-US" sz="2800" dirty="0" smtClean="0">
                <a:ea typeface="宋体" charset="-122"/>
              </a:rPr>
              <a:t>（设计者：</a:t>
            </a:r>
            <a:r>
              <a:rPr lang="en-US" altLang="zh-CN" sz="2800" dirty="0" err="1" smtClean="0">
                <a:ea typeface="宋体" charset="-122"/>
              </a:rPr>
              <a:t>wheatston</a:t>
            </a:r>
            <a:r>
              <a:rPr lang="zh-CN" altLang="en-US" sz="2800" dirty="0" smtClean="0">
                <a:ea typeface="宋体" charset="-122"/>
              </a:rPr>
              <a:t>）。</a:t>
            </a:r>
          </a:p>
          <a:p>
            <a:pPr lvl="1" eaLnBrk="1" hangingPunct="1"/>
            <a:r>
              <a:rPr lang="zh-CN" altLang="en-US" sz="2200" dirty="0" smtClean="0">
                <a:ea typeface="宋体" pitchFamily="2" charset="-122"/>
              </a:rPr>
              <a:t>密钥是一个由关键词组织的 </a:t>
            </a:r>
            <a:r>
              <a:rPr lang="en-US" altLang="zh-CN" sz="2200" dirty="0" smtClean="0">
                <a:ea typeface="宋体" pitchFamily="2" charset="-122"/>
              </a:rPr>
              <a:t>5 x 5 </a:t>
            </a:r>
            <a:r>
              <a:rPr lang="zh-CN" altLang="en-US" sz="2200" dirty="0" smtClean="0">
                <a:ea typeface="宋体" pitchFamily="2" charset="-122"/>
              </a:rPr>
              <a:t>字母矩阵</a:t>
            </a:r>
            <a:r>
              <a:rPr lang="en-US" altLang="zh-CN" sz="2200" dirty="0" smtClean="0">
                <a:ea typeface="宋体" pitchFamily="2" charset="-122"/>
              </a:rPr>
              <a:t> (</a:t>
            </a:r>
            <a:r>
              <a:rPr lang="zh-CN" altLang="en-US" sz="2200" dirty="0" smtClean="0">
                <a:ea typeface="宋体" pitchFamily="2" charset="-122"/>
              </a:rPr>
              <a:t>不包含字母</a:t>
            </a:r>
            <a:r>
              <a:rPr lang="en-US" altLang="zh-CN" sz="2200" dirty="0" smtClean="0">
                <a:ea typeface="宋体" pitchFamily="2" charset="-122"/>
              </a:rPr>
              <a:t>j) </a:t>
            </a:r>
            <a:r>
              <a:rPr lang="zh-CN" altLang="en-US" sz="2200" dirty="0" smtClean="0">
                <a:ea typeface="宋体" pitchFamily="2" charset="-122"/>
              </a:rPr>
              <a:t>。</a:t>
            </a:r>
          </a:p>
          <a:p>
            <a:pPr lvl="1" eaLnBrk="1" hangingPunct="1"/>
            <a:r>
              <a:rPr lang="zh-CN" altLang="en-US" sz="2200" dirty="0" smtClean="0">
                <a:ea typeface="宋体" pitchFamily="2" charset="-122"/>
              </a:rPr>
              <a:t>例如</a:t>
            </a:r>
            <a:r>
              <a:rPr lang="en-US" altLang="zh-CN" sz="2200" dirty="0" smtClean="0">
                <a:ea typeface="宋体" pitchFamily="2" charset="-122"/>
              </a:rPr>
              <a:t>, </a:t>
            </a:r>
            <a:r>
              <a:rPr lang="zh-CN" altLang="en-US" sz="2200" dirty="0" smtClean="0">
                <a:ea typeface="宋体" pitchFamily="2" charset="-122"/>
              </a:rPr>
              <a:t>关键词为</a:t>
            </a:r>
            <a:r>
              <a:rPr lang="en-US" altLang="zh-CN" sz="2200" dirty="0" smtClean="0">
                <a:ea typeface="宋体" charset="-122"/>
              </a:rPr>
              <a:t>software</a:t>
            </a:r>
            <a:r>
              <a:rPr lang="en-US" altLang="zh-CN" sz="2200" dirty="0" smtClean="0">
                <a:ea typeface="宋体" pitchFamily="2" charset="-122"/>
              </a:rPr>
              <a:t>,</a:t>
            </a:r>
            <a:r>
              <a:rPr lang="zh-CN" altLang="en-US" sz="2200" dirty="0" smtClean="0">
                <a:ea typeface="宋体" pitchFamily="2" charset="-122"/>
              </a:rPr>
              <a:t>则相应的密钥矩阵为：</a:t>
            </a:r>
            <a:endParaRPr lang="en-US" altLang="zh-CN" sz="2200" dirty="0" smtClean="0">
              <a:ea typeface="宋体" pitchFamily="2" charset="-122"/>
            </a:endParaRPr>
          </a:p>
          <a:p>
            <a:pPr eaLnBrk="1" hangingPunct="1"/>
            <a:endParaRPr lang="zh-CN" altLang="en-US" dirty="0" smtClean="0">
              <a:ea typeface="宋体" charset="-122"/>
            </a:endParaRPr>
          </a:p>
        </p:txBody>
      </p:sp>
      <p:grpSp>
        <p:nvGrpSpPr>
          <p:cNvPr id="2" name="Group 44"/>
          <p:cNvGrpSpPr>
            <a:grpSpLocks/>
          </p:cNvGrpSpPr>
          <p:nvPr/>
        </p:nvGrpSpPr>
        <p:grpSpPr bwMode="auto">
          <a:xfrm>
            <a:off x="3131184" y="4472484"/>
            <a:ext cx="1344613" cy="277813"/>
            <a:chOff x="1254" y="3108"/>
            <a:chExt cx="847" cy="175"/>
          </a:xfrm>
        </p:grpSpPr>
        <p:grpSp>
          <p:nvGrpSpPr>
            <p:cNvPr id="3" name="Group 45"/>
            <p:cNvGrpSpPr>
              <a:grpSpLocks/>
            </p:cNvGrpSpPr>
            <p:nvPr/>
          </p:nvGrpSpPr>
          <p:grpSpPr bwMode="auto">
            <a:xfrm>
              <a:off x="1758" y="3108"/>
              <a:ext cx="175" cy="175"/>
              <a:chOff x="848" y="3174"/>
              <a:chExt cx="175" cy="175"/>
            </a:xfrm>
          </p:grpSpPr>
          <p:sp>
            <p:nvSpPr>
              <p:cNvPr id="4209" name="AutoShape 4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10" name="Text Box 47"/>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T</a:t>
                </a:r>
                <a:endParaRPr lang="en-US" altLang="zh-CN" sz="1200" b="1" dirty="0">
                  <a:latin typeface="Courier New" pitchFamily="49" charset="0"/>
                  <a:ea typeface="宋体" charset="-122"/>
                </a:endParaRPr>
              </a:p>
            </p:txBody>
          </p:sp>
        </p:grpSp>
        <p:grpSp>
          <p:nvGrpSpPr>
            <p:cNvPr id="4" name="Group 48"/>
            <p:cNvGrpSpPr>
              <a:grpSpLocks/>
            </p:cNvGrpSpPr>
            <p:nvPr/>
          </p:nvGrpSpPr>
          <p:grpSpPr bwMode="auto">
            <a:xfrm>
              <a:off x="1590" y="3108"/>
              <a:ext cx="175" cy="175"/>
              <a:chOff x="848" y="3174"/>
              <a:chExt cx="175" cy="175"/>
            </a:xfrm>
          </p:grpSpPr>
          <p:sp>
            <p:nvSpPr>
              <p:cNvPr id="4207" name="AutoShape 4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08" name="Text Box 50"/>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F</a:t>
                </a:r>
              </a:p>
            </p:txBody>
          </p:sp>
        </p:grpSp>
        <p:grpSp>
          <p:nvGrpSpPr>
            <p:cNvPr id="5" name="Group 51"/>
            <p:cNvGrpSpPr>
              <a:grpSpLocks/>
            </p:cNvGrpSpPr>
            <p:nvPr/>
          </p:nvGrpSpPr>
          <p:grpSpPr bwMode="auto">
            <a:xfrm>
              <a:off x="1428" y="3108"/>
              <a:ext cx="175" cy="175"/>
              <a:chOff x="848" y="3174"/>
              <a:chExt cx="175" cy="175"/>
            </a:xfrm>
          </p:grpSpPr>
          <p:sp>
            <p:nvSpPr>
              <p:cNvPr id="4205" name="AutoShape 5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06" name="Text Box 53"/>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O</a:t>
                </a:r>
                <a:endParaRPr lang="en-US" altLang="zh-CN" sz="1200" b="1" dirty="0">
                  <a:latin typeface="Courier New" pitchFamily="49" charset="0"/>
                  <a:ea typeface="宋体" charset="-122"/>
                </a:endParaRPr>
              </a:p>
            </p:txBody>
          </p:sp>
        </p:grpSp>
        <p:grpSp>
          <p:nvGrpSpPr>
            <p:cNvPr id="6" name="Group 54"/>
            <p:cNvGrpSpPr>
              <a:grpSpLocks/>
            </p:cNvGrpSpPr>
            <p:nvPr/>
          </p:nvGrpSpPr>
          <p:grpSpPr bwMode="auto">
            <a:xfrm>
              <a:off x="1254" y="3108"/>
              <a:ext cx="175" cy="175"/>
              <a:chOff x="848" y="3174"/>
              <a:chExt cx="175" cy="175"/>
            </a:xfrm>
          </p:grpSpPr>
          <p:sp>
            <p:nvSpPr>
              <p:cNvPr id="4203" name="AutoShape 5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04" name="Text Box 56"/>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S</a:t>
                </a:r>
              </a:p>
            </p:txBody>
          </p:sp>
        </p:grpSp>
        <p:grpSp>
          <p:nvGrpSpPr>
            <p:cNvPr id="7" name="Group 57"/>
            <p:cNvGrpSpPr>
              <a:grpSpLocks/>
            </p:cNvGrpSpPr>
            <p:nvPr/>
          </p:nvGrpSpPr>
          <p:grpSpPr bwMode="auto">
            <a:xfrm>
              <a:off x="1926" y="3108"/>
              <a:ext cx="175" cy="175"/>
              <a:chOff x="848" y="3174"/>
              <a:chExt cx="175" cy="175"/>
            </a:xfrm>
          </p:grpSpPr>
          <p:sp>
            <p:nvSpPr>
              <p:cNvPr id="4201" name="AutoShape 5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02" name="Text Box 59"/>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W</a:t>
                </a:r>
              </a:p>
            </p:txBody>
          </p:sp>
        </p:grpSp>
      </p:grpSp>
      <p:grpSp>
        <p:nvGrpSpPr>
          <p:cNvPr id="8" name="组合 115"/>
          <p:cNvGrpSpPr/>
          <p:nvPr/>
        </p:nvGrpSpPr>
        <p:grpSpPr>
          <a:xfrm>
            <a:off x="3145932" y="4739187"/>
            <a:ext cx="811213" cy="277813"/>
            <a:chOff x="1995588" y="4635951"/>
            <a:chExt cx="811213" cy="277813"/>
          </a:xfrm>
        </p:grpSpPr>
        <p:grpSp>
          <p:nvGrpSpPr>
            <p:cNvPr id="9" name="Group 64"/>
            <p:cNvGrpSpPr>
              <a:grpSpLocks/>
            </p:cNvGrpSpPr>
            <p:nvPr/>
          </p:nvGrpSpPr>
          <p:grpSpPr bwMode="auto">
            <a:xfrm>
              <a:off x="2528988" y="4635951"/>
              <a:ext cx="277813" cy="277813"/>
              <a:chOff x="848" y="3174"/>
              <a:chExt cx="175" cy="175"/>
            </a:xfrm>
          </p:grpSpPr>
          <p:sp>
            <p:nvSpPr>
              <p:cNvPr id="4192" name="AutoShape 6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93" name="Text Box 66"/>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E</a:t>
                </a:r>
              </a:p>
            </p:txBody>
          </p:sp>
        </p:grpSp>
        <p:grpSp>
          <p:nvGrpSpPr>
            <p:cNvPr id="10" name="Group 67"/>
            <p:cNvGrpSpPr>
              <a:grpSpLocks/>
            </p:cNvGrpSpPr>
            <p:nvPr/>
          </p:nvGrpSpPr>
          <p:grpSpPr bwMode="auto">
            <a:xfrm>
              <a:off x="2271813" y="4635951"/>
              <a:ext cx="277813" cy="277813"/>
              <a:chOff x="848" y="3174"/>
              <a:chExt cx="175" cy="175"/>
            </a:xfrm>
          </p:grpSpPr>
          <p:sp>
            <p:nvSpPr>
              <p:cNvPr id="4190" name="AutoShape 6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91" name="Text Box 69"/>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R</a:t>
                </a:r>
                <a:endParaRPr lang="en-US" altLang="zh-CN" sz="1200" b="1" dirty="0">
                  <a:latin typeface="Courier New" pitchFamily="49" charset="0"/>
                  <a:ea typeface="宋体" charset="-122"/>
                </a:endParaRPr>
              </a:p>
            </p:txBody>
          </p:sp>
        </p:grpSp>
        <p:grpSp>
          <p:nvGrpSpPr>
            <p:cNvPr id="11" name="Group 70"/>
            <p:cNvGrpSpPr>
              <a:grpSpLocks/>
            </p:cNvGrpSpPr>
            <p:nvPr/>
          </p:nvGrpSpPr>
          <p:grpSpPr bwMode="auto">
            <a:xfrm>
              <a:off x="1995588" y="4635951"/>
              <a:ext cx="277813" cy="277813"/>
              <a:chOff x="848" y="3174"/>
              <a:chExt cx="175" cy="175"/>
            </a:xfrm>
          </p:grpSpPr>
          <p:sp>
            <p:nvSpPr>
              <p:cNvPr id="4188" name="AutoShape 7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89" name="Text Box 72"/>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A</a:t>
                </a:r>
              </a:p>
            </p:txBody>
          </p:sp>
        </p:grpSp>
      </p:grpSp>
      <p:grpSp>
        <p:nvGrpSpPr>
          <p:cNvPr id="12" name="Group 73"/>
          <p:cNvGrpSpPr>
            <a:grpSpLocks/>
          </p:cNvGrpSpPr>
          <p:nvPr/>
        </p:nvGrpSpPr>
        <p:grpSpPr bwMode="auto">
          <a:xfrm>
            <a:off x="4183235" y="4724458"/>
            <a:ext cx="277813" cy="277813"/>
            <a:chOff x="848" y="3174"/>
            <a:chExt cx="175" cy="175"/>
          </a:xfrm>
        </p:grpSpPr>
        <p:sp>
          <p:nvSpPr>
            <p:cNvPr id="4182"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83" name="Text Box 75"/>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C</a:t>
              </a:r>
              <a:endParaRPr lang="en-US" altLang="zh-CN" sz="1200" b="1" dirty="0">
                <a:latin typeface="Courier New" pitchFamily="49" charset="0"/>
                <a:ea typeface="宋体" charset="-122"/>
              </a:endParaRPr>
            </a:p>
          </p:txBody>
        </p:sp>
      </p:grpSp>
      <p:grpSp>
        <p:nvGrpSpPr>
          <p:cNvPr id="13" name="Group 77"/>
          <p:cNvGrpSpPr>
            <a:grpSpLocks/>
          </p:cNvGrpSpPr>
          <p:nvPr/>
        </p:nvGrpSpPr>
        <p:grpSpPr bwMode="auto">
          <a:xfrm>
            <a:off x="3916535" y="4991158"/>
            <a:ext cx="277813" cy="277813"/>
            <a:chOff x="848" y="3174"/>
            <a:chExt cx="175" cy="175"/>
          </a:xfrm>
        </p:grpSpPr>
        <p:sp>
          <p:nvSpPr>
            <p:cNvPr id="4180" name="AutoShape 7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81" name="Text Box 79"/>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I</a:t>
              </a:r>
            </a:p>
          </p:txBody>
        </p:sp>
      </p:grpSp>
      <p:grpSp>
        <p:nvGrpSpPr>
          <p:cNvPr id="14" name="Group 80"/>
          <p:cNvGrpSpPr>
            <a:grpSpLocks/>
          </p:cNvGrpSpPr>
          <p:nvPr/>
        </p:nvGrpSpPr>
        <p:grpSpPr bwMode="auto">
          <a:xfrm>
            <a:off x="3649835" y="4991158"/>
            <a:ext cx="277813" cy="277813"/>
            <a:chOff x="848" y="3174"/>
            <a:chExt cx="175" cy="175"/>
          </a:xfrm>
        </p:grpSpPr>
        <p:sp>
          <p:nvSpPr>
            <p:cNvPr id="4178" name="AutoShape 8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79" name="Text Box 82"/>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H</a:t>
              </a:r>
              <a:endParaRPr lang="en-US" altLang="zh-CN" sz="1200" b="1" dirty="0">
                <a:latin typeface="Courier New" pitchFamily="49" charset="0"/>
                <a:ea typeface="宋体" charset="-122"/>
              </a:endParaRPr>
            </a:p>
          </p:txBody>
        </p:sp>
      </p:grpSp>
      <p:grpSp>
        <p:nvGrpSpPr>
          <p:cNvPr id="15" name="Group 83"/>
          <p:cNvGrpSpPr>
            <a:grpSpLocks/>
          </p:cNvGrpSpPr>
          <p:nvPr/>
        </p:nvGrpSpPr>
        <p:grpSpPr bwMode="auto">
          <a:xfrm>
            <a:off x="3392660" y="4991158"/>
            <a:ext cx="277813" cy="277813"/>
            <a:chOff x="848" y="3174"/>
            <a:chExt cx="175" cy="175"/>
          </a:xfrm>
        </p:grpSpPr>
        <p:sp>
          <p:nvSpPr>
            <p:cNvPr id="4176" name="AutoShape 8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77" name="Text Box 85"/>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G</a:t>
              </a:r>
              <a:endParaRPr lang="en-US" altLang="zh-CN" sz="1200" b="1" dirty="0">
                <a:latin typeface="Courier New" pitchFamily="49" charset="0"/>
                <a:ea typeface="宋体" charset="-122"/>
              </a:endParaRPr>
            </a:p>
          </p:txBody>
        </p:sp>
      </p:grpSp>
      <p:grpSp>
        <p:nvGrpSpPr>
          <p:cNvPr id="16" name="Group 86"/>
          <p:cNvGrpSpPr>
            <a:grpSpLocks/>
          </p:cNvGrpSpPr>
          <p:nvPr/>
        </p:nvGrpSpPr>
        <p:grpSpPr bwMode="auto">
          <a:xfrm>
            <a:off x="3116435" y="4991158"/>
            <a:ext cx="277813" cy="277813"/>
            <a:chOff x="848" y="3174"/>
            <a:chExt cx="175" cy="175"/>
          </a:xfrm>
        </p:grpSpPr>
        <p:sp>
          <p:nvSpPr>
            <p:cNvPr id="4174" name="AutoShape 8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75" name="Text Box 88"/>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D</a:t>
              </a:r>
              <a:endParaRPr lang="en-US" altLang="zh-CN" sz="1200" b="1" dirty="0">
                <a:latin typeface="Courier New" pitchFamily="49" charset="0"/>
                <a:ea typeface="宋体" charset="-122"/>
              </a:endParaRPr>
            </a:p>
          </p:txBody>
        </p:sp>
      </p:grpSp>
      <p:grpSp>
        <p:nvGrpSpPr>
          <p:cNvPr id="17" name="Group 89"/>
          <p:cNvGrpSpPr>
            <a:grpSpLocks/>
          </p:cNvGrpSpPr>
          <p:nvPr/>
        </p:nvGrpSpPr>
        <p:grpSpPr bwMode="auto">
          <a:xfrm>
            <a:off x="4183235" y="4991158"/>
            <a:ext cx="277813" cy="277813"/>
            <a:chOff x="848" y="3174"/>
            <a:chExt cx="175" cy="175"/>
          </a:xfrm>
        </p:grpSpPr>
        <p:sp>
          <p:nvSpPr>
            <p:cNvPr id="4172" name="AutoShape 9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73" name="Text Box 91"/>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K</a:t>
              </a:r>
            </a:p>
          </p:txBody>
        </p:sp>
      </p:grpSp>
      <p:grpSp>
        <p:nvGrpSpPr>
          <p:cNvPr id="18" name="Group 92"/>
          <p:cNvGrpSpPr>
            <a:grpSpLocks/>
          </p:cNvGrpSpPr>
          <p:nvPr/>
        </p:nvGrpSpPr>
        <p:grpSpPr bwMode="auto">
          <a:xfrm>
            <a:off x="3116434" y="5257858"/>
            <a:ext cx="1344613" cy="277813"/>
            <a:chOff x="1254" y="3108"/>
            <a:chExt cx="847" cy="175"/>
          </a:xfrm>
        </p:grpSpPr>
        <p:grpSp>
          <p:nvGrpSpPr>
            <p:cNvPr id="19" name="Group 93"/>
            <p:cNvGrpSpPr>
              <a:grpSpLocks/>
            </p:cNvGrpSpPr>
            <p:nvPr/>
          </p:nvGrpSpPr>
          <p:grpSpPr bwMode="auto">
            <a:xfrm>
              <a:off x="1758" y="3108"/>
              <a:ext cx="175" cy="175"/>
              <a:chOff x="848" y="3174"/>
              <a:chExt cx="175" cy="175"/>
            </a:xfrm>
          </p:grpSpPr>
          <p:sp>
            <p:nvSpPr>
              <p:cNvPr id="4170" name="AutoShape 9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71" name="Text Box 95"/>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P</a:t>
                </a:r>
                <a:endParaRPr lang="en-US" altLang="zh-CN" sz="1200" b="1" dirty="0">
                  <a:latin typeface="Courier New" pitchFamily="49" charset="0"/>
                  <a:ea typeface="宋体" charset="-122"/>
                </a:endParaRPr>
              </a:p>
            </p:txBody>
          </p:sp>
        </p:grpSp>
        <p:grpSp>
          <p:nvGrpSpPr>
            <p:cNvPr id="20" name="Group 96"/>
            <p:cNvGrpSpPr>
              <a:grpSpLocks/>
            </p:cNvGrpSpPr>
            <p:nvPr/>
          </p:nvGrpSpPr>
          <p:grpSpPr bwMode="auto">
            <a:xfrm>
              <a:off x="1590" y="3108"/>
              <a:ext cx="175" cy="175"/>
              <a:chOff x="848" y="3174"/>
              <a:chExt cx="175" cy="175"/>
            </a:xfrm>
          </p:grpSpPr>
          <p:sp>
            <p:nvSpPr>
              <p:cNvPr id="4168" name="AutoShape 9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69" name="Text Box 98"/>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N</a:t>
                </a:r>
              </a:p>
            </p:txBody>
          </p:sp>
        </p:grpSp>
        <p:grpSp>
          <p:nvGrpSpPr>
            <p:cNvPr id="21" name="Group 99"/>
            <p:cNvGrpSpPr>
              <a:grpSpLocks/>
            </p:cNvGrpSpPr>
            <p:nvPr/>
          </p:nvGrpSpPr>
          <p:grpSpPr bwMode="auto">
            <a:xfrm>
              <a:off x="1428" y="3108"/>
              <a:ext cx="175" cy="175"/>
              <a:chOff x="848" y="3174"/>
              <a:chExt cx="175" cy="175"/>
            </a:xfrm>
          </p:grpSpPr>
          <p:sp>
            <p:nvSpPr>
              <p:cNvPr id="4166" name="AutoShape 10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67" name="Text Box 101"/>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M</a:t>
                </a:r>
                <a:endParaRPr lang="en-US" altLang="zh-CN" sz="1200" b="1" dirty="0">
                  <a:latin typeface="Courier New" pitchFamily="49" charset="0"/>
                  <a:ea typeface="宋体" charset="-122"/>
                </a:endParaRPr>
              </a:p>
            </p:txBody>
          </p:sp>
        </p:grpSp>
        <p:grpSp>
          <p:nvGrpSpPr>
            <p:cNvPr id="22" name="Group 102"/>
            <p:cNvGrpSpPr>
              <a:grpSpLocks/>
            </p:cNvGrpSpPr>
            <p:nvPr/>
          </p:nvGrpSpPr>
          <p:grpSpPr bwMode="auto">
            <a:xfrm>
              <a:off x="1254" y="3108"/>
              <a:ext cx="175" cy="175"/>
              <a:chOff x="848" y="3174"/>
              <a:chExt cx="175" cy="175"/>
            </a:xfrm>
          </p:grpSpPr>
          <p:sp>
            <p:nvSpPr>
              <p:cNvPr id="4164" name="AutoShape 10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65" name="Text Box 104"/>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L</a:t>
                </a:r>
                <a:endParaRPr lang="en-US" altLang="zh-CN" sz="1200" b="1" dirty="0">
                  <a:latin typeface="Courier New" pitchFamily="49" charset="0"/>
                  <a:ea typeface="宋体" charset="-122"/>
                </a:endParaRPr>
              </a:p>
            </p:txBody>
          </p:sp>
        </p:grpSp>
        <p:grpSp>
          <p:nvGrpSpPr>
            <p:cNvPr id="23" name="Group 105"/>
            <p:cNvGrpSpPr>
              <a:grpSpLocks/>
            </p:cNvGrpSpPr>
            <p:nvPr/>
          </p:nvGrpSpPr>
          <p:grpSpPr bwMode="auto">
            <a:xfrm>
              <a:off x="1926" y="3108"/>
              <a:ext cx="175" cy="175"/>
              <a:chOff x="848" y="3174"/>
              <a:chExt cx="175" cy="175"/>
            </a:xfrm>
          </p:grpSpPr>
          <p:sp>
            <p:nvSpPr>
              <p:cNvPr id="4162" name="AutoShape 10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63" name="Text Box 107"/>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Q</a:t>
                </a:r>
                <a:endParaRPr lang="en-US" altLang="zh-CN" sz="1200" b="1" dirty="0">
                  <a:latin typeface="Courier New" pitchFamily="49" charset="0"/>
                  <a:ea typeface="宋体" charset="-122"/>
                </a:endParaRPr>
              </a:p>
            </p:txBody>
          </p:sp>
        </p:grpSp>
      </p:grpSp>
      <p:grpSp>
        <p:nvGrpSpPr>
          <p:cNvPr id="24" name="Group 108"/>
          <p:cNvGrpSpPr>
            <a:grpSpLocks/>
          </p:cNvGrpSpPr>
          <p:nvPr/>
        </p:nvGrpSpPr>
        <p:grpSpPr bwMode="auto">
          <a:xfrm>
            <a:off x="3116433" y="5515033"/>
            <a:ext cx="1343025" cy="277813"/>
            <a:chOff x="1254" y="3108"/>
            <a:chExt cx="846" cy="175"/>
          </a:xfrm>
        </p:grpSpPr>
        <p:grpSp>
          <p:nvGrpSpPr>
            <p:cNvPr id="25" name="Group 109"/>
            <p:cNvGrpSpPr>
              <a:grpSpLocks/>
            </p:cNvGrpSpPr>
            <p:nvPr/>
          </p:nvGrpSpPr>
          <p:grpSpPr bwMode="auto">
            <a:xfrm>
              <a:off x="1758" y="3108"/>
              <a:ext cx="174" cy="174"/>
              <a:chOff x="848" y="3174"/>
              <a:chExt cx="174" cy="174"/>
            </a:xfrm>
          </p:grpSpPr>
          <p:sp>
            <p:nvSpPr>
              <p:cNvPr id="4155" name="AutoShape 11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56" name="Text Box 11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26" name="Group 112"/>
            <p:cNvGrpSpPr>
              <a:grpSpLocks/>
            </p:cNvGrpSpPr>
            <p:nvPr/>
          </p:nvGrpSpPr>
          <p:grpSpPr bwMode="auto">
            <a:xfrm>
              <a:off x="1590" y="3108"/>
              <a:ext cx="174" cy="174"/>
              <a:chOff x="848" y="3174"/>
              <a:chExt cx="174" cy="174"/>
            </a:xfrm>
          </p:grpSpPr>
          <p:sp>
            <p:nvSpPr>
              <p:cNvPr id="4153" name="AutoShape 11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54" name="Text Box 11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X</a:t>
                </a:r>
              </a:p>
            </p:txBody>
          </p:sp>
        </p:grpSp>
        <p:grpSp>
          <p:nvGrpSpPr>
            <p:cNvPr id="27" name="Group 115"/>
            <p:cNvGrpSpPr>
              <a:grpSpLocks/>
            </p:cNvGrpSpPr>
            <p:nvPr/>
          </p:nvGrpSpPr>
          <p:grpSpPr bwMode="auto">
            <a:xfrm>
              <a:off x="1428" y="3108"/>
              <a:ext cx="175" cy="175"/>
              <a:chOff x="848" y="3174"/>
              <a:chExt cx="175" cy="175"/>
            </a:xfrm>
          </p:grpSpPr>
          <p:sp>
            <p:nvSpPr>
              <p:cNvPr id="4151" name="AutoShape 11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52" name="Text Box 117"/>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V</a:t>
                </a:r>
              </a:p>
            </p:txBody>
          </p:sp>
        </p:grpSp>
        <p:grpSp>
          <p:nvGrpSpPr>
            <p:cNvPr id="28" name="Group 118"/>
            <p:cNvGrpSpPr>
              <a:grpSpLocks/>
            </p:cNvGrpSpPr>
            <p:nvPr/>
          </p:nvGrpSpPr>
          <p:grpSpPr bwMode="auto">
            <a:xfrm>
              <a:off x="1254" y="3108"/>
              <a:ext cx="175" cy="175"/>
              <a:chOff x="848" y="3174"/>
              <a:chExt cx="175" cy="175"/>
            </a:xfrm>
          </p:grpSpPr>
          <p:sp>
            <p:nvSpPr>
              <p:cNvPr id="4149" name="AutoShape 11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50" name="Text Box 120"/>
              <p:cNvSpPr txBox="1">
                <a:spLocks noChangeArrowheads="1"/>
              </p:cNvSpPr>
              <p:nvPr/>
            </p:nvSpPr>
            <p:spPr bwMode="auto">
              <a:xfrm>
                <a:off x="848" y="3175"/>
                <a:ext cx="175" cy="174"/>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U</a:t>
                </a:r>
              </a:p>
            </p:txBody>
          </p:sp>
        </p:grpSp>
        <p:grpSp>
          <p:nvGrpSpPr>
            <p:cNvPr id="29" name="Group 121"/>
            <p:cNvGrpSpPr>
              <a:grpSpLocks/>
            </p:cNvGrpSpPr>
            <p:nvPr/>
          </p:nvGrpSpPr>
          <p:grpSpPr bwMode="auto">
            <a:xfrm>
              <a:off x="1926" y="3108"/>
              <a:ext cx="174" cy="174"/>
              <a:chOff x="848" y="3174"/>
              <a:chExt cx="174" cy="174"/>
            </a:xfrm>
          </p:grpSpPr>
          <p:sp>
            <p:nvSpPr>
              <p:cNvPr id="4147" name="AutoShape 12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148" name="Text Box 12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dirty="0">
                    <a:latin typeface="Courier New" pitchFamily="49" charset="0"/>
                    <a:ea typeface="宋体" charset="-122"/>
                  </a:rPr>
                  <a:t>Z</a:t>
                </a:r>
              </a:p>
            </p:txBody>
          </p:sp>
        </p:grpSp>
      </p:grpSp>
      <p:grpSp>
        <p:nvGrpSpPr>
          <p:cNvPr id="30" name="组合 114"/>
          <p:cNvGrpSpPr/>
          <p:nvPr/>
        </p:nvGrpSpPr>
        <p:grpSpPr>
          <a:xfrm>
            <a:off x="3132385" y="4448691"/>
            <a:ext cx="1343025" cy="544513"/>
            <a:chOff x="1922972" y="4065241"/>
            <a:chExt cx="1343025" cy="544513"/>
          </a:xfrm>
        </p:grpSpPr>
        <p:grpSp>
          <p:nvGrpSpPr>
            <p:cNvPr id="31" name="Group 126"/>
            <p:cNvGrpSpPr>
              <a:grpSpLocks/>
            </p:cNvGrpSpPr>
            <p:nvPr/>
          </p:nvGrpSpPr>
          <p:grpSpPr bwMode="auto">
            <a:xfrm>
              <a:off x="1922972" y="4065241"/>
              <a:ext cx="1343025" cy="277813"/>
              <a:chOff x="1254" y="3108"/>
              <a:chExt cx="846" cy="175"/>
            </a:xfrm>
          </p:grpSpPr>
          <p:grpSp>
            <p:nvGrpSpPr>
              <p:cNvPr id="4096" name="Group 127"/>
              <p:cNvGrpSpPr>
                <a:grpSpLocks/>
              </p:cNvGrpSpPr>
              <p:nvPr/>
            </p:nvGrpSpPr>
            <p:grpSpPr bwMode="auto">
              <a:xfrm>
                <a:off x="1758" y="3108"/>
                <a:ext cx="174" cy="174"/>
                <a:chOff x="848" y="3174"/>
                <a:chExt cx="174" cy="174"/>
              </a:xfrm>
            </p:grpSpPr>
            <p:sp>
              <p:nvSpPr>
                <p:cNvPr id="4140" name="AutoShape 128"/>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41" name="Text Box 129"/>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T</a:t>
                  </a:r>
                  <a:endParaRPr lang="en-US" altLang="zh-CN" sz="1200" b="1" dirty="0">
                    <a:latin typeface="Courier New" pitchFamily="49" charset="0"/>
                    <a:ea typeface="宋体" charset="-122"/>
                  </a:endParaRPr>
                </a:p>
              </p:txBody>
            </p:sp>
          </p:grpSp>
          <p:grpSp>
            <p:nvGrpSpPr>
              <p:cNvPr id="4097" name="Group 130"/>
              <p:cNvGrpSpPr>
                <a:grpSpLocks/>
              </p:cNvGrpSpPr>
              <p:nvPr/>
            </p:nvGrpSpPr>
            <p:grpSpPr bwMode="auto">
              <a:xfrm>
                <a:off x="1590" y="3108"/>
                <a:ext cx="175" cy="175"/>
                <a:chOff x="848" y="3174"/>
                <a:chExt cx="175" cy="175"/>
              </a:xfrm>
            </p:grpSpPr>
            <p:sp>
              <p:nvSpPr>
                <p:cNvPr id="4138" name="AutoShape 131"/>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39" name="Text Box 132"/>
                <p:cNvSpPr txBox="1">
                  <a:spLocks noChangeArrowheads="1"/>
                </p:cNvSpPr>
                <p:nvPr/>
              </p:nvSpPr>
              <p:spPr bwMode="auto">
                <a:xfrm>
                  <a:off x="848" y="3175"/>
                  <a:ext cx="175" cy="174"/>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F</a:t>
                  </a:r>
                  <a:endParaRPr lang="en-US" altLang="zh-CN" sz="1200" b="1" dirty="0">
                    <a:latin typeface="Courier New" pitchFamily="49" charset="0"/>
                    <a:ea typeface="宋体" charset="-122"/>
                  </a:endParaRPr>
                </a:p>
              </p:txBody>
            </p:sp>
          </p:grpSp>
          <p:grpSp>
            <p:nvGrpSpPr>
              <p:cNvPr id="4100" name="Group 133"/>
              <p:cNvGrpSpPr>
                <a:grpSpLocks/>
              </p:cNvGrpSpPr>
              <p:nvPr/>
            </p:nvGrpSpPr>
            <p:grpSpPr bwMode="auto">
              <a:xfrm>
                <a:off x="1428" y="3108"/>
                <a:ext cx="175" cy="175"/>
                <a:chOff x="848" y="3174"/>
                <a:chExt cx="175" cy="175"/>
              </a:xfrm>
            </p:grpSpPr>
            <p:sp>
              <p:nvSpPr>
                <p:cNvPr id="4136" name="AutoShape 134"/>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37" name="Text Box 135"/>
                <p:cNvSpPr txBox="1">
                  <a:spLocks noChangeArrowheads="1"/>
                </p:cNvSpPr>
                <p:nvPr/>
              </p:nvSpPr>
              <p:spPr bwMode="auto">
                <a:xfrm>
                  <a:off x="848" y="3175"/>
                  <a:ext cx="175" cy="174"/>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a:latin typeface="Courier New" pitchFamily="49" charset="0"/>
                      <a:ea typeface="宋体" charset="-122"/>
                    </a:rPr>
                    <a:t>O</a:t>
                  </a:r>
                </a:p>
              </p:txBody>
            </p:sp>
          </p:grpSp>
          <p:grpSp>
            <p:nvGrpSpPr>
              <p:cNvPr id="4101" name="Group 136"/>
              <p:cNvGrpSpPr>
                <a:grpSpLocks/>
              </p:cNvGrpSpPr>
              <p:nvPr/>
            </p:nvGrpSpPr>
            <p:grpSpPr bwMode="auto">
              <a:xfrm>
                <a:off x="1254" y="3108"/>
                <a:ext cx="175" cy="175"/>
                <a:chOff x="848" y="3174"/>
                <a:chExt cx="175" cy="175"/>
              </a:xfrm>
            </p:grpSpPr>
            <p:sp>
              <p:nvSpPr>
                <p:cNvPr id="4134" name="AutoShape 137"/>
                <p:cNvSpPr>
                  <a:spLocks noChangeArrowheads="1"/>
                </p:cNvSpPr>
                <p:nvPr/>
              </p:nvSpPr>
              <p:spPr bwMode="auto">
                <a:xfrm>
                  <a:off x="852" y="3174"/>
                  <a:ext cx="168" cy="168"/>
                </a:xfrm>
                <a:prstGeom prst="bevel">
                  <a:avLst>
                    <a:gd name="adj" fmla="val 12500"/>
                  </a:avLst>
                </a:prstGeom>
                <a:solidFill>
                  <a:srgbClr val="00FFFF">
                    <a:alpha val="38823"/>
                  </a:srgbClr>
                </a:solidFill>
                <a:ln w="12700">
                  <a:noFill/>
                  <a:miter lim="800000"/>
                  <a:headEnd/>
                  <a:tailEnd/>
                </a:ln>
              </p:spPr>
              <p:txBody>
                <a:bodyPr wrap="none" anchor="ctr">
                  <a:spAutoFit/>
                </a:bodyPr>
                <a:lstStyle/>
                <a:p>
                  <a:endParaRPr lang="zh-CN" altLang="en-US">
                    <a:ea typeface="宋体" charset="-122"/>
                  </a:endParaRPr>
                </a:p>
              </p:txBody>
            </p:sp>
            <p:sp>
              <p:nvSpPr>
                <p:cNvPr id="4135" name="Text Box 138"/>
                <p:cNvSpPr txBox="1">
                  <a:spLocks noChangeArrowheads="1"/>
                </p:cNvSpPr>
                <p:nvPr/>
              </p:nvSpPr>
              <p:spPr bwMode="auto">
                <a:xfrm>
                  <a:off x="848" y="3175"/>
                  <a:ext cx="175" cy="174"/>
                </a:xfrm>
                <a:prstGeom prst="rect">
                  <a:avLst/>
                </a:prstGeom>
                <a:solidFill>
                  <a:srgbClr val="00FFFF"/>
                </a:solidFill>
                <a:ln w="12700" algn="ctr">
                  <a:noFill/>
                  <a:miter lim="800000"/>
                  <a:headEnd/>
                  <a:tailEnd/>
                </a:ln>
              </p:spPr>
              <p:txBody>
                <a:bodyPr wrap="none">
                  <a:spAutoFit/>
                </a:bodyPr>
                <a:lstStyle/>
                <a:p>
                  <a:r>
                    <a:rPr lang="en-US" altLang="zh-CN" sz="1200" b="1" dirty="0">
                      <a:latin typeface="Courier New" pitchFamily="49" charset="0"/>
                      <a:ea typeface="宋体" charset="-122"/>
                    </a:rPr>
                    <a:t>S</a:t>
                  </a:r>
                </a:p>
              </p:txBody>
            </p:sp>
          </p:grpSp>
          <p:grpSp>
            <p:nvGrpSpPr>
              <p:cNvPr id="4102" name="Group 139"/>
              <p:cNvGrpSpPr>
                <a:grpSpLocks/>
              </p:cNvGrpSpPr>
              <p:nvPr/>
            </p:nvGrpSpPr>
            <p:grpSpPr bwMode="auto">
              <a:xfrm>
                <a:off x="1926" y="3108"/>
                <a:ext cx="174" cy="174"/>
                <a:chOff x="848" y="3174"/>
                <a:chExt cx="174" cy="174"/>
              </a:xfrm>
            </p:grpSpPr>
            <p:sp>
              <p:nvSpPr>
                <p:cNvPr id="4132" name="AutoShape 140"/>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33" name="Text Box 141"/>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W</a:t>
                  </a:r>
                  <a:endParaRPr lang="en-US" altLang="zh-CN" sz="1200" b="1" dirty="0">
                    <a:latin typeface="Courier New" pitchFamily="49" charset="0"/>
                    <a:ea typeface="宋体" charset="-122"/>
                  </a:endParaRPr>
                </a:p>
              </p:txBody>
            </p:sp>
          </p:grpSp>
        </p:grpSp>
        <p:grpSp>
          <p:nvGrpSpPr>
            <p:cNvPr id="4103" name="Group 146"/>
            <p:cNvGrpSpPr>
              <a:grpSpLocks/>
            </p:cNvGrpSpPr>
            <p:nvPr/>
          </p:nvGrpSpPr>
          <p:grpSpPr bwMode="auto">
            <a:xfrm>
              <a:off x="2456372" y="4331941"/>
              <a:ext cx="277813" cy="277813"/>
              <a:chOff x="848" y="3174"/>
              <a:chExt cx="175" cy="175"/>
            </a:xfrm>
          </p:grpSpPr>
          <p:sp>
            <p:nvSpPr>
              <p:cNvPr id="4123" name="AutoShape 147"/>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24" name="Text Box 148"/>
              <p:cNvSpPr txBox="1">
                <a:spLocks noChangeArrowheads="1"/>
              </p:cNvSpPr>
              <p:nvPr/>
            </p:nvSpPr>
            <p:spPr bwMode="auto">
              <a:xfrm>
                <a:off x="848" y="3175"/>
                <a:ext cx="175" cy="174"/>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E</a:t>
                </a:r>
                <a:endParaRPr lang="en-US" altLang="zh-CN" sz="1200" b="1" dirty="0">
                  <a:latin typeface="Courier New" pitchFamily="49" charset="0"/>
                  <a:ea typeface="宋体" charset="-122"/>
                </a:endParaRPr>
              </a:p>
            </p:txBody>
          </p:sp>
        </p:grpSp>
        <p:grpSp>
          <p:nvGrpSpPr>
            <p:cNvPr id="4104" name="Group 149"/>
            <p:cNvGrpSpPr>
              <a:grpSpLocks/>
            </p:cNvGrpSpPr>
            <p:nvPr/>
          </p:nvGrpSpPr>
          <p:grpSpPr bwMode="auto">
            <a:xfrm>
              <a:off x="2199197" y="4331941"/>
              <a:ext cx="276225" cy="276225"/>
              <a:chOff x="848" y="3174"/>
              <a:chExt cx="174" cy="174"/>
            </a:xfrm>
          </p:grpSpPr>
          <p:sp>
            <p:nvSpPr>
              <p:cNvPr id="4121" name="AutoShape 150"/>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4122" name="Text Box 151"/>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R</a:t>
                </a:r>
                <a:endParaRPr lang="en-US" altLang="zh-CN" sz="1200" b="1" dirty="0">
                  <a:latin typeface="Courier New" pitchFamily="49" charset="0"/>
                  <a:ea typeface="宋体" charset="-122"/>
                </a:endParaRPr>
              </a:p>
            </p:txBody>
          </p:sp>
        </p:grpSp>
        <p:grpSp>
          <p:nvGrpSpPr>
            <p:cNvPr id="4105" name="Group 152"/>
            <p:cNvGrpSpPr>
              <a:grpSpLocks/>
            </p:cNvGrpSpPr>
            <p:nvPr/>
          </p:nvGrpSpPr>
          <p:grpSpPr bwMode="auto">
            <a:xfrm>
              <a:off x="1922972" y="4331941"/>
              <a:ext cx="277813" cy="277813"/>
              <a:chOff x="848" y="3174"/>
              <a:chExt cx="175" cy="175"/>
            </a:xfrm>
          </p:grpSpPr>
          <p:sp>
            <p:nvSpPr>
              <p:cNvPr id="4119" name="AutoShape 153"/>
              <p:cNvSpPr>
                <a:spLocks noChangeArrowheads="1"/>
              </p:cNvSpPr>
              <p:nvPr/>
            </p:nvSpPr>
            <p:spPr bwMode="auto">
              <a:xfrm>
                <a:off x="852" y="3174"/>
                <a:ext cx="168" cy="168"/>
              </a:xfrm>
              <a:prstGeom prst="bevel">
                <a:avLst>
                  <a:gd name="adj" fmla="val 12500"/>
                </a:avLst>
              </a:prstGeom>
              <a:solidFill>
                <a:srgbClr val="00FFFF">
                  <a:alpha val="38823"/>
                </a:srgbClr>
              </a:solidFill>
              <a:ln w="12700">
                <a:noFill/>
                <a:miter lim="800000"/>
                <a:headEnd/>
                <a:tailEnd/>
              </a:ln>
            </p:spPr>
            <p:txBody>
              <a:bodyPr wrap="none" anchor="ctr">
                <a:spAutoFit/>
              </a:bodyPr>
              <a:lstStyle/>
              <a:p>
                <a:endParaRPr lang="zh-CN" altLang="en-US">
                  <a:ea typeface="宋体" charset="-122"/>
                </a:endParaRPr>
              </a:p>
            </p:txBody>
          </p:sp>
          <p:sp>
            <p:nvSpPr>
              <p:cNvPr id="4120" name="Text Box 154"/>
              <p:cNvSpPr txBox="1">
                <a:spLocks noChangeArrowheads="1"/>
              </p:cNvSpPr>
              <p:nvPr/>
            </p:nvSpPr>
            <p:spPr bwMode="auto">
              <a:xfrm>
                <a:off x="848" y="3175"/>
                <a:ext cx="175" cy="174"/>
              </a:xfrm>
              <a:prstGeom prst="rect">
                <a:avLst/>
              </a:prstGeom>
              <a:solidFill>
                <a:srgbClr val="00FFFF"/>
              </a:solidFill>
              <a:ln w="12700" algn="ctr">
                <a:noFill/>
                <a:miter lim="800000"/>
                <a:headEnd/>
                <a:tailEnd/>
              </a:ln>
            </p:spPr>
            <p:txBody>
              <a:bodyPr wrap="none">
                <a:spAutoFit/>
              </a:bodyPr>
              <a:lstStyle/>
              <a:p>
                <a:r>
                  <a:rPr lang="en-US" altLang="zh-CN" sz="1200" b="1" dirty="0" smtClean="0">
                    <a:latin typeface="Courier New" pitchFamily="49" charset="0"/>
                    <a:ea typeface="宋体" charset="-122"/>
                  </a:rPr>
                  <a:t>A</a:t>
                </a:r>
                <a:endParaRPr lang="en-US" altLang="zh-CN" sz="1200" b="1" dirty="0">
                  <a:latin typeface="Courier New" pitchFamily="49" charset="0"/>
                  <a:ea typeface="宋体" charset="-122"/>
                </a:endParaRPr>
              </a:p>
            </p:txBody>
          </p:sp>
        </p:grpSp>
      </p:grpSp>
      <p:grpSp>
        <p:nvGrpSpPr>
          <p:cNvPr id="4106" name="Group 73"/>
          <p:cNvGrpSpPr>
            <a:grpSpLocks/>
          </p:cNvGrpSpPr>
          <p:nvPr/>
        </p:nvGrpSpPr>
        <p:grpSpPr bwMode="auto">
          <a:xfrm>
            <a:off x="3923140" y="4716684"/>
            <a:ext cx="287342" cy="279401"/>
            <a:chOff x="839" y="3166"/>
            <a:chExt cx="181" cy="176"/>
          </a:xfrm>
        </p:grpSpPr>
        <p:sp>
          <p:nvSpPr>
            <p:cNvPr id="118"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119" name="Text Box 75"/>
            <p:cNvSpPr txBox="1">
              <a:spLocks noChangeArrowheads="1"/>
            </p:cNvSpPr>
            <p:nvPr/>
          </p:nvSpPr>
          <p:spPr bwMode="auto">
            <a:xfrm>
              <a:off x="839" y="3166"/>
              <a:ext cx="175" cy="174"/>
            </a:xfrm>
            <a:prstGeom prst="rect">
              <a:avLst/>
            </a:prstGeom>
            <a:noFill/>
            <a:ln w="12700" algn="ctr">
              <a:noFill/>
              <a:miter lim="800000"/>
              <a:headEnd/>
              <a:tailEnd/>
            </a:ln>
          </p:spPr>
          <p:txBody>
            <a:bodyPr wrap="none">
              <a:spAutoFit/>
            </a:bodyPr>
            <a:lstStyle/>
            <a:p>
              <a:r>
                <a:rPr lang="en-US" altLang="zh-CN" sz="1200" b="1" dirty="0" smtClean="0">
                  <a:latin typeface="Courier New" pitchFamily="49" charset="0"/>
                  <a:ea typeface="宋体" charset="-122"/>
                </a:rPr>
                <a:t>B</a:t>
              </a:r>
              <a:endParaRPr lang="en-US" altLang="zh-CN" sz="1200" b="1" dirty="0">
                <a:latin typeface="Courier New" pitchFamily="49" charset="0"/>
                <a:ea typeface="宋体" charset="-122"/>
              </a:endParaRPr>
            </a:p>
          </p:txBody>
        </p:sp>
      </p:grpSp>
      <p:sp>
        <p:nvSpPr>
          <p:cNvPr id="111"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
        <p:nvSpPr>
          <p:cNvPr id="114" name="Text Box 110"/>
          <p:cNvSpPr txBox="1">
            <a:spLocks noChangeArrowheads="1"/>
          </p:cNvSpPr>
          <p:nvPr/>
        </p:nvSpPr>
        <p:spPr bwMode="auto">
          <a:xfrm>
            <a:off x="2689116" y="5930125"/>
            <a:ext cx="3785431" cy="369332"/>
          </a:xfrm>
          <a:prstGeom prst="rect">
            <a:avLst/>
          </a:prstGeom>
          <a:noFill/>
          <a:ln w="9525">
            <a:noFill/>
            <a:miter lim="800000"/>
            <a:headEnd/>
            <a:tailEnd/>
          </a:ln>
        </p:spPr>
        <p:txBody>
          <a:bodyPr wrap="square">
            <a:spAutoFit/>
          </a:bodyPr>
          <a:lstStyle/>
          <a:p>
            <a:r>
              <a:rPr lang="zh-CN" altLang="en-US" dirty="0">
                <a:ea typeface="宋体" charset="-122"/>
              </a:rPr>
              <a:t>用关键词 </a:t>
            </a:r>
            <a:r>
              <a:rPr lang="en-US" altLang="zh-CN" dirty="0">
                <a:ea typeface="宋体" charset="-122"/>
              </a:rPr>
              <a:t>software</a:t>
            </a:r>
            <a:r>
              <a:rPr lang="zh-CN" altLang="en-US" dirty="0">
                <a:ea typeface="宋体" charset="-122"/>
              </a:rPr>
              <a:t> 产生</a:t>
            </a:r>
            <a:r>
              <a:rPr lang="zh-CN" altLang="en-US" dirty="0" smtClean="0">
                <a:ea typeface="宋体" charset="-122"/>
              </a:rPr>
              <a:t>的密钥矩阵   </a:t>
            </a:r>
            <a:endParaRPr lang="zh-CN" altLang="en-US" dirty="0">
              <a:ea typeface="宋体" charset="-122"/>
            </a:endParaRPr>
          </a:p>
        </p:txBody>
      </p:sp>
      <p:sp>
        <p:nvSpPr>
          <p:cNvPr id="120" name="TextBox 119"/>
          <p:cNvSpPr txBox="1"/>
          <p:nvPr/>
        </p:nvSpPr>
        <p:spPr>
          <a:xfrm>
            <a:off x="5088641" y="4294837"/>
            <a:ext cx="3647152" cy="646331"/>
          </a:xfrm>
          <a:prstGeom prst="rect">
            <a:avLst/>
          </a:prstGeom>
          <a:noFill/>
        </p:spPr>
        <p:txBody>
          <a:bodyPr wrap="none" rtlCol="0">
            <a:spAutoFit/>
          </a:bodyPr>
          <a:lstStyle/>
          <a:p>
            <a:r>
              <a:rPr lang="zh-CN" altLang="en-US" dirty="0" smtClean="0">
                <a:solidFill>
                  <a:srgbClr val="FF0000"/>
                </a:solidFill>
              </a:rPr>
              <a:t>去掉使用频率最少的一个，德语则</a:t>
            </a:r>
            <a:endParaRPr lang="en-US" altLang="zh-CN" dirty="0" smtClean="0">
              <a:solidFill>
                <a:srgbClr val="FF0000"/>
              </a:solidFill>
            </a:endParaRPr>
          </a:p>
          <a:p>
            <a:r>
              <a:rPr lang="zh-CN" altLang="en-US" dirty="0" smtClean="0">
                <a:solidFill>
                  <a:srgbClr val="FF0000"/>
                </a:solidFill>
              </a:rPr>
              <a:t>是把</a:t>
            </a:r>
            <a:r>
              <a:rPr lang="en-US" altLang="zh-CN" dirty="0" err="1" smtClean="0">
                <a:solidFill>
                  <a:srgbClr val="FF0000"/>
                </a:solidFill>
              </a:rPr>
              <a:t>i</a:t>
            </a:r>
            <a:r>
              <a:rPr lang="zh-CN" altLang="en-US" dirty="0" smtClean="0">
                <a:solidFill>
                  <a:srgbClr val="FF0000"/>
                </a:solidFill>
              </a:rPr>
              <a:t>和</a:t>
            </a:r>
            <a:r>
              <a:rPr lang="en-US" altLang="zh-CN" dirty="0" smtClean="0">
                <a:solidFill>
                  <a:srgbClr val="FF0000"/>
                </a:solidFill>
              </a:rPr>
              <a:t>j</a:t>
            </a:r>
            <a:r>
              <a:rPr lang="zh-CN" altLang="en-US" dirty="0" smtClean="0">
                <a:solidFill>
                  <a:srgbClr val="FF0000"/>
                </a:solidFill>
              </a:rPr>
              <a:t>合起来当成一个字母看待</a:t>
            </a:r>
            <a:endParaRPr lang="zh-CN" altLang="en-US" dirty="0">
              <a:solidFill>
                <a:srgbClr val="FF0000"/>
              </a:solidFill>
            </a:endParaRPr>
          </a:p>
        </p:txBody>
      </p:sp>
      <p:sp>
        <p:nvSpPr>
          <p:cNvPr id="121" name="右弧形箭头 120"/>
          <p:cNvSpPr/>
          <p:nvPr/>
        </p:nvSpPr>
        <p:spPr bwMode="auto">
          <a:xfrm>
            <a:off x="8100392" y="2708920"/>
            <a:ext cx="432048" cy="1487521"/>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31407136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0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20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20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20" grpId="0"/>
      <p:bldP spid="120" grpId="1"/>
      <p:bldP spid="121" grpId="0" animBg="1"/>
      <p:bldP spid="121"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88988" y="273050"/>
            <a:ext cx="8213725" cy="368300"/>
          </a:xfrm>
        </p:spPr>
        <p:txBody>
          <a:bodyPr/>
          <a:lstStyle/>
          <a:p>
            <a:r>
              <a:rPr lang="zh-CN" altLang="en-US" sz="3600" dirty="0"/>
              <a:t>未来科学大奖</a:t>
            </a:r>
            <a:r>
              <a:rPr lang="zh-CN" altLang="en-US" sz="3600" dirty="0" smtClean="0"/>
              <a:t>得主</a:t>
            </a:r>
            <a:r>
              <a:rPr lang="en-US" altLang="zh-CN" sz="3600" dirty="0" smtClean="0"/>
              <a:t>—</a:t>
            </a:r>
            <a:r>
              <a:rPr lang="zh-CN" altLang="en-US" sz="3600" dirty="0" smtClean="0"/>
              <a:t>王小云</a:t>
            </a:r>
            <a:endParaRPr lang="zh-CN" altLang="en-US" sz="36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9200"/>
            <a:ext cx="9144000" cy="4220308"/>
          </a:xfrm>
          <a:prstGeom prst="rect">
            <a:avLst/>
          </a:prstGeom>
        </p:spPr>
      </p:pic>
      <p:sp>
        <p:nvSpPr>
          <p:cNvPr id="5" name="矩形 4"/>
          <p:cNvSpPr/>
          <p:nvPr/>
        </p:nvSpPr>
        <p:spPr>
          <a:xfrm>
            <a:off x="685800" y="5608636"/>
            <a:ext cx="7772400" cy="523220"/>
          </a:xfrm>
          <a:prstGeom prst="rect">
            <a:avLst/>
          </a:prstGeom>
        </p:spPr>
        <p:txBody>
          <a:bodyPr wrap="square">
            <a:spAutoFit/>
          </a:bodyPr>
          <a:lstStyle/>
          <a:p>
            <a:r>
              <a:rPr lang="en-US" altLang="zh-CN" sz="2800" b="1" dirty="0">
                <a:solidFill>
                  <a:schemeClr val="bg1"/>
                </a:solidFill>
              </a:rPr>
              <a:t>2019</a:t>
            </a:r>
            <a:r>
              <a:rPr lang="zh-CN" altLang="en-US" sz="2800" b="1" dirty="0">
                <a:solidFill>
                  <a:schemeClr val="bg1"/>
                </a:solidFill>
              </a:rPr>
              <a:t>年“未来科学大奖”数学与计算机科学奖</a:t>
            </a:r>
          </a:p>
        </p:txBody>
      </p:sp>
    </p:spTree>
    <p:extLst>
      <p:ext uri="{BB962C8B-B14F-4D97-AF65-F5344CB8AC3E}">
        <p14:creationId xmlns:p14="http://schemas.microsoft.com/office/powerpoint/2010/main" val="239552834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1789113" y="3380805"/>
            <a:ext cx="1343025" cy="276225"/>
            <a:chOff x="1254" y="3108"/>
            <a:chExt cx="846" cy="174"/>
          </a:xfrm>
        </p:grpSpPr>
        <p:grpSp>
          <p:nvGrpSpPr>
            <p:cNvPr id="3" name="Group 45"/>
            <p:cNvGrpSpPr>
              <a:grpSpLocks/>
            </p:cNvGrpSpPr>
            <p:nvPr/>
          </p:nvGrpSpPr>
          <p:grpSpPr bwMode="auto">
            <a:xfrm>
              <a:off x="1758" y="3108"/>
              <a:ext cx="174" cy="174"/>
              <a:chOff x="848" y="3174"/>
              <a:chExt cx="174" cy="174"/>
            </a:xfrm>
          </p:grpSpPr>
          <p:sp>
            <p:nvSpPr>
              <p:cNvPr id="19" name="AutoShape 4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20" name="Text Box 4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5" name="Group 48"/>
            <p:cNvGrpSpPr>
              <a:grpSpLocks/>
            </p:cNvGrpSpPr>
            <p:nvPr/>
          </p:nvGrpSpPr>
          <p:grpSpPr bwMode="auto">
            <a:xfrm>
              <a:off x="1590" y="3108"/>
              <a:ext cx="174" cy="174"/>
              <a:chOff x="848" y="3174"/>
              <a:chExt cx="174" cy="174"/>
            </a:xfrm>
          </p:grpSpPr>
          <p:sp>
            <p:nvSpPr>
              <p:cNvPr id="17" name="AutoShape 4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18" name="Text Box 5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6" name="Group 51"/>
            <p:cNvGrpSpPr>
              <a:grpSpLocks/>
            </p:cNvGrpSpPr>
            <p:nvPr/>
          </p:nvGrpSpPr>
          <p:grpSpPr bwMode="auto">
            <a:xfrm>
              <a:off x="1428" y="3108"/>
              <a:ext cx="174" cy="174"/>
              <a:chOff x="848" y="3174"/>
              <a:chExt cx="174" cy="174"/>
            </a:xfrm>
          </p:grpSpPr>
          <p:sp>
            <p:nvSpPr>
              <p:cNvPr id="15" name="AutoShape 5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16" name="Text Box 5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7" name="Group 54"/>
            <p:cNvGrpSpPr>
              <a:grpSpLocks/>
            </p:cNvGrpSpPr>
            <p:nvPr/>
          </p:nvGrpSpPr>
          <p:grpSpPr bwMode="auto">
            <a:xfrm>
              <a:off x="1254" y="3108"/>
              <a:ext cx="174" cy="174"/>
              <a:chOff x="848" y="3174"/>
              <a:chExt cx="174" cy="174"/>
            </a:xfrm>
          </p:grpSpPr>
          <p:sp>
            <p:nvSpPr>
              <p:cNvPr id="13" name="AutoShape 5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14" name="Text Box 5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H</a:t>
                </a:r>
              </a:p>
            </p:txBody>
          </p:sp>
        </p:grpSp>
        <p:grpSp>
          <p:nvGrpSpPr>
            <p:cNvPr id="8" name="Group 57"/>
            <p:cNvGrpSpPr>
              <a:grpSpLocks/>
            </p:cNvGrpSpPr>
            <p:nvPr/>
          </p:nvGrpSpPr>
          <p:grpSpPr bwMode="auto">
            <a:xfrm>
              <a:off x="1926" y="3108"/>
              <a:ext cx="174" cy="174"/>
              <a:chOff x="848" y="3174"/>
              <a:chExt cx="174" cy="174"/>
            </a:xfrm>
          </p:grpSpPr>
          <p:sp>
            <p:nvSpPr>
              <p:cNvPr id="11" name="AutoShape 5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12" name="Text Box 5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S</a:t>
                </a:r>
              </a:p>
            </p:txBody>
          </p:sp>
        </p:grpSp>
      </p:grpSp>
      <p:grpSp>
        <p:nvGrpSpPr>
          <p:cNvPr id="9" name="Group 125"/>
          <p:cNvGrpSpPr>
            <a:grpSpLocks/>
          </p:cNvGrpSpPr>
          <p:nvPr/>
        </p:nvGrpSpPr>
        <p:grpSpPr bwMode="auto">
          <a:xfrm>
            <a:off x="1789113" y="3647505"/>
            <a:ext cx="1076325" cy="276225"/>
            <a:chOff x="1127" y="2911"/>
            <a:chExt cx="678" cy="174"/>
          </a:xfrm>
        </p:grpSpPr>
        <p:grpSp>
          <p:nvGrpSpPr>
            <p:cNvPr id="10" name="Group 61"/>
            <p:cNvGrpSpPr>
              <a:grpSpLocks/>
            </p:cNvGrpSpPr>
            <p:nvPr/>
          </p:nvGrpSpPr>
          <p:grpSpPr bwMode="auto">
            <a:xfrm>
              <a:off x="1631" y="2911"/>
              <a:ext cx="174" cy="174"/>
              <a:chOff x="848" y="3174"/>
              <a:chExt cx="174" cy="174"/>
            </a:xfrm>
          </p:grpSpPr>
          <p:sp>
            <p:nvSpPr>
              <p:cNvPr id="32" name="AutoShape 6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33" name="Text Box 6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21" name="Group 64"/>
            <p:cNvGrpSpPr>
              <a:grpSpLocks/>
            </p:cNvGrpSpPr>
            <p:nvPr/>
          </p:nvGrpSpPr>
          <p:grpSpPr bwMode="auto">
            <a:xfrm>
              <a:off x="1463" y="2911"/>
              <a:ext cx="174" cy="174"/>
              <a:chOff x="848" y="3174"/>
              <a:chExt cx="174" cy="174"/>
            </a:xfrm>
          </p:grpSpPr>
          <p:sp>
            <p:nvSpPr>
              <p:cNvPr id="30" name="AutoShape 6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31" name="Text Box 6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grpSp>
          <p:nvGrpSpPr>
            <p:cNvPr id="22" name="Group 67"/>
            <p:cNvGrpSpPr>
              <a:grpSpLocks/>
            </p:cNvGrpSpPr>
            <p:nvPr/>
          </p:nvGrpSpPr>
          <p:grpSpPr bwMode="auto">
            <a:xfrm>
              <a:off x="1301" y="2911"/>
              <a:ext cx="174" cy="174"/>
              <a:chOff x="848" y="3174"/>
              <a:chExt cx="174" cy="174"/>
            </a:xfrm>
          </p:grpSpPr>
          <p:sp>
            <p:nvSpPr>
              <p:cNvPr id="28" name="AutoShape 6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29" name="Text Box 6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C</a:t>
                </a:r>
              </a:p>
            </p:txBody>
          </p:sp>
        </p:grpSp>
        <p:grpSp>
          <p:nvGrpSpPr>
            <p:cNvPr id="23" name="Group 70"/>
            <p:cNvGrpSpPr>
              <a:grpSpLocks/>
            </p:cNvGrpSpPr>
            <p:nvPr/>
          </p:nvGrpSpPr>
          <p:grpSpPr bwMode="auto">
            <a:xfrm>
              <a:off x="1127" y="2911"/>
              <a:ext cx="174" cy="174"/>
              <a:chOff x="848" y="3174"/>
              <a:chExt cx="174" cy="174"/>
            </a:xfrm>
          </p:grpSpPr>
          <p:sp>
            <p:nvSpPr>
              <p:cNvPr id="26" name="AutoShape 7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27" name="Text Box 7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I</a:t>
                </a:r>
              </a:p>
            </p:txBody>
          </p:sp>
        </p:grpSp>
      </p:grpSp>
      <p:grpSp>
        <p:nvGrpSpPr>
          <p:cNvPr id="24" name="Group 73"/>
          <p:cNvGrpSpPr>
            <a:grpSpLocks/>
          </p:cNvGrpSpPr>
          <p:nvPr/>
        </p:nvGrpSpPr>
        <p:grpSpPr bwMode="auto">
          <a:xfrm>
            <a:off x="2855913" y="3647505"/>
            <a:ext cx="276225" cy="276225"/>
            <a:chOff x="848" y="3174"/>
            <a:chExt cx="174" cy="174"/>
          </a:xfrm>
        </p:grpSpPr>
        <p:sp>
          <p:nvSpPr>
            <p:cNvPr id="35"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36" name="Text Box 7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25" name="Group 77"/>
          <p:cNvGrpSpPr>
            <a:grpSpLocks/>
          </p:cNvGrpSpPr>
          <p:nvPr/>
        </p:nvGrpSpPr>
        <p:grpSpPr bwMode="auto">
          <a:xfrm>
            <a:off x="2589213" y="3914205"/>
            <a:ext cx="276225" cy="276225"/>
            <a:chOff x="848" y="3174"/>
            <a:chExt cx="174" cy="174"/>
          </a:xfrm>
        </p:grpSpPr>
        <p:sp>
          <p:nvSpPr>
            <p:cNvPr id="38" name="AutoShape 7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39" name="Text Box 7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K</a:t>
              </a:r>
            </a:p>
          </p:txBody>
        </p:sp>
      </p:grpSp>
      <p:grpSp>
        <p:nvGrpSpPr>
          <p:cNvPr id="34" name="Group 80"/>
          <p:cNvGrpSpPr>
            <a:grpSpLocks/>
          </p:cNvGrpSpPr>
          <p:nvPr/>
        </p:nvGrpSpPr>
        <p:grpSpPr bwMode="auto">
          <a:xfrm>
            <a:off x="2322513" y="3914205"/>
            <a:ext cx="276225" cy="276225"/>
            <a:chOff x="848" y="3174"/>
            <a:chExt cx="174" cy="174"/>
          </a:xfrm>
        </p:grpSpPr>
        <p:sp>
          <p:nvSpPr>
            <p:cNvPr id="41" name="AutoShape 8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2" name="Text Box 8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G</a:t>
              </a:r>
            </a:p>
          </p:txBody>
        </p:sp>
      </p:grpSp>
      <p:grpSp>
        <p:nvGrpSpPr>
          <p:cNvPr id="37" name="Group 83"/>
          <p:cNvGrpSpPr>
            <a:grpSpLocks/>
          </p:cNvGrpSpPr>
          <p:nvPr/>
        </p:nvGrpSpPr>
        <p:grpSpPr bwMode="auto">
          <a:xfrm>
            <a:off x="2065338" y="3914205"/>
            <a:ext cx="276225" cy="276225"/>
            <a:chOff x="848" y="3174"/>
            <a:chExt cx="174" cy="174"/>
          </a:xfrm>
        </p:grpSpPr>
        <p:sp>
          <p:nvSpPr>
            <p:cNvPr id="44" name="AutoShape 8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5" name="Text Box 8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F</a:t>
              </a:r>
            </a:p>
          </p:txBody>
        </p:sp>
      </p:grpSp>
      <p:grpSp>
        <p:nvGrpSpPr>
          <p:cNvPr id="40" name="Group 86"/>
          <p:cNvGrpSpPr>
            <a:grpSpLocks/>
          </p:cNvGrpSpPr>
          <p:nvPr/>
        </p:nvGrpSpPr>
        <p:grpSpPr bwMode="auto">
          <a:xfrm>
            <a:off x="1789113" y="3914205"/>
            <a:ext cx="276225" cy="276225"/>
            <a:chOff x="848" y="3174"/>
            <a:chExt cx="174" cy="174"/>
          </a:xfrm>
        </p:grpSpPr>
        <p:sp>
          <p:nvSpPr>
            <p:cNvPr id="47" name="AutoShape 8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48" name="Text Box 8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43" name="Group 89"/>
          <p:cNvGrpSpPr>
            <a:grpSpLocks/>
          </p:cNvGrpSpPr>
          <p:nvPr/>
        </p:nvGrpSpPr>
        <p:grpSpPr bwMode="auto">
          <a:xfrm>
            <a:off x="2855913" y="3914205"/>
            <a:ext cx="276225" cy="276225"/>
            <a:chOff x="848" y="3174"/>
            <a:chExt cx="174" cy="174"/>
          </a:xfrm>
        </p:grpSpPr>
        <p:sp>
          <p:nvSpPr>
            <p:cNvPr id="50" name="AutoShape 9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51" name="Text Box 9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46" name="Group 92"/>
          <p:cNvGrpSpPr>
            <a:grpSpLocks/>
          </p:cNvGrpSpPr>
          <p:nvPr/>
        </p:nvGrpSpPr>
        <p:grpSpPr bwMode="auto">
          <a:xfrm>
            <a:off x="1789113" y="4180905"/>
            <a:ext cx="1343025" cy="276225"/>
            <a:chOff x="1254" y="3108"/>
            <a:chExt cx="846" cy="174"/>
          </a:xfrm>
        </p:grpSpPr>
        <p:grpSp>
          <p:nvGrpSpPr>
            <p:cNvPr id="49" name="Group 93"/>
            <p:cNvGrpSpPr>
              <a:grpSpLocks/>
            </p:cNvGrpSpPr>
            <p:nvPr/>
          </p:nvGrpSpPr>
          <p:grpSpPr bwMode="auto">
            <a:xfrm>
              <a:off x="1758" y="3108"/>
              <a:ext cx="174" cy="174"/>
              <a:chOff x="848" y="3174"/>
              <a:chExt cx="174" cy="174"/>
            </a:xfrm>
          </p:grpSpPr>
          <p:sp>
            <p:nvSpPr>
              <p:cNvPr id="66" name="AutoShape 9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7" name="Text Box 9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52" name="Group 96"/>
            <p:cNvGrpSpPr>
              <a:grpSpLocks/>
            </p:cNvGrpSpPr>
            <p:nvPr/>
          </p:nvGrpSpPr>
          <p:grpSpPr bwMode="auto">
            <a:xfrm>
              <a:off x="1590" y="3108"/>
              <a:ext cx="174" cy="174"/>
              <a:chOff x="848" y="3174"/>
              <a:chExt cx="174" cy="174"/>
            </a:xfrm>
          </p:grpSpPr>
          <p:sp>
            <p:nvSpPr>
              <p:cNvPr id="64" name="AutoShape 9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5" name="Text Box 9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Q</a:t>
                </a:r>
              </a:p>
            </p:txBody>
          </p:sp>
        </p:grpSp>
        <p:grpSp>
          <p:nvGrpSpPr>
            <p:cNvPr id="53" name="Group 99"/>
            <p:cNvGrpSpPr>
              <a:grpSpLocks/>
            </p:cNvGrpSpPr>
            <p:nvPr/>
          </p:nvGrpSpPr>
          <p:grpSpPr bwMode="auto">
            <a:xfrm>
              <a:off x="1428" y="3108"/>
              <a:ext cx="174" cy="174"/>
              <a:chOff x="848" y="3174"/>
              <a:chExt cx="174" cy="174"/>
            </a:xfrm>
          </p:grpSpPr>
          <p:sp>
            <p:nvSpPr>
              <p:cNvPr id="62" name="AutoShape 10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3" name="Text Box 10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N</a:t>
                </a:r>
              </a:p>
            </p:txBody>
          </p:sp>
        </p:grpSp>
        <p:grpSp>
          <p:nvGrpSpPr>
            <p:cNvPr id="54" name="Group 102"/>
            <p:cNvGrpSpPr>
              <a:grpSpLocks/>
            </p:cNvGrpSpPr>
            <p:nvPr/>
          </p:nvGrpSpPr>
          <p:grpSpPr bwMode="auto">
            <a:xfrm>
              <a:off x="1254" y="3108"/>
              <a:ext cx="174" cy="174"/>
              <a:chOff x="848" y="3174"/>
              <a:chExt cx="174" cy="174"/>
            </a:xfrm>
          </p:grpSpPr>
          <p:sp>
            <p:nvSpPr>
              <p:cNvPr id="60" name="AutoShape 10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 name="Text Box 10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grpSp>
          <p:nvGrpSpPr>
            <p:cNvPr id="55" name="Group 105"/>
            <p:cNvGrpSpPr>
              <a:grpSpLocks/>
            </p:cNvGrpSpPr>
            <p:nvPr/>
          </p:nvGrpSpPr>
          <p:grpSpPr bwMode="auto">
            <a:xfrm>
              <a:off x="1926" y="3108"/>
              <a:ext cx="174" cy="174"/>
              <a:chOff x="848" y="3174"/>
              <a:chExt cx="174" cy="174"/>
            </a:xfrm>
          </p:grpSpPr>
          <p:sp>
            <p:nvSpPr>
              <p:cNvPr id="58" name="AutoShape 10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59" name="Text Box 10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U</a:t>
                </a:r>
              </a:p>
            </p:txBody>
          </p:sp>
        </p:grpSp>
      </p:grpSp>
      <p:grpSp>
        <p:nvGrpSpPr>
          <p:cNvPr id="56" name="Group 108"/>
          <p:cNvGrpSpPr>
            <a:grpSpLocks/>
          </p:cNvGrpSpPr>
          <p:nvPr/>
        </p:nvGrpSpPr>
        <p:grpSpPr bwMode="auto">
          <a:xfrm>
            <a:off x="1789113" y="4438080"/>
            <a:ext cx="1343025" cy="276225"/>
            <a:chOff x="1254" y="3108"/>
            <a:chExt cx="846" cy="174"/>
          </a:xfrm>
        </p:grpSpPr>
        <p:grpSp>
          <p:nvGrpSpPr>
            <p:cNvPr id="57" name="Group 109"/>
            <p:cNvGrpSpPr>
              <a:grpSpLocks/>
            </p:cNvGrpSpPr>
            <p:nvPr/>
          </p:nvGrpSpPr>
          <p:grpSpPr bwMode="auto">
            <a:xfrm>
              <a:off x="1758" y="3108"/>
              <a:ext cx="174" cy="174"/>
              <a:chOff x="848" y="3174"/>
              <a:chExt cx="174" cy="174"/>
            </a:xfrm>
          </p:grpSpPr>
          <p:sp>
            <p:nvSpPr>
              <p:cNvPr id="82" name="AutoShape 11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3" name="Text Box 11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68" name="Group 112"/>
            <p:cNvGrpSpPr>
              <a:grpSpLocks/>
            </p:cNvGrpSpPr>
            <p:nvPr/>
          </p:nvGrpSpPr>
          <p:grpSpPr bwMode="auto">
            <a:xfrm>
              <a:off x="1590" y="3108"/>
              <a:ext cx="174" cy="174"/>
              <a:chOff x="848" y="3174"/>
              <a:chExt cx="174" cy="174"/>
            </a:xfrm>
          </p:grpSpPr>
          <p:sp>
            <p:nvSpPr>
              <p:cNvPr id="80" name="AutoShape 11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1" name="Text Box 11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X</a:t>
                </a:r>
              </a:p>
            </p:txBody>
          </p:sp>
        </p:grpSp>
        <p:grpSp>
          <p:nvGrpSpPr>
            <p:cNvPr id="69" name="Group 115"/>
            <p:cNvGrpSpPr>
              <a:grpSpLocks/>
            </p:cNvGrpSpPr>
            <p:nvPr/>
          </p:nvGrpSpPr>
          <p:grpSpPr bwMode="auto">
            <a:xfrm>
              <a:off x="1428" y="3108"/>
              <a:ext cx="174" cy="174"/>
              <a:chOff x="848" y="3174"/>
              <a:chExt cx="174" cy="174"/>
            </a:xfrm>
          </p:grpSpPr>
          <p:sp>
            <p:nvSpPr>
              <p:cNvPr id="78" name="AutoShape 11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9" name="Text Box 11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W</a:t>
                </a:r>
              </a:p>
            </p:txBody>
          </p:sp>
        </p:grpSp>
        <p:grpSp>
          <p:nvGrpSpPr>
            <p:cNvPr id="70" name="Group 118"/>
            <p:cNvGrpSpPr>
              <a:grpSpLocks/>
            </p:cNvGrpSpPr>
            <p:nvPr/>
          </p:nvGrpSpPr>
          <p:grpSpPr bwMode="auto">
            <a:xfrm>
              <a:off x="1254" y="3108"/>
              <a:ext cx="174" cy="174"/>
              <a:chOff x="848" y="3174"/>
              <a:chExt cx="174" cy="174"/>
            </a:xfrm>
          </p:grpSpPr>
          <p:sp>
            <p:nvSpPr>
              <p:cNvPr id="76" name="AutoShape 11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7" name="Text Box 12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V</a:t>
                </a:r>
              </a:p>
            </p:txBody>
          </p:sp>
        </p:grpSp>
        <p:grpSp>
          <p:nvGrpSpPr>
            <p:cNvPr id="71" name="Group 121"/>
            <p:cNvGrpSpPr>
              <a:grpSpLocks/>
            </p:cNvGrpSpPr>
            <p:nvPr/>
          </p:nvGrpSpPr>
          <p:grpSpPr bwMode="auto">
            <a:xfrm>
              <a:off x="1926" y="3108"/>
              <a:ext cx="174" cy="174"/>
              <a:chOff x="848" y="3174"/>
              <a:chExt cx="174" cy="174"/>
            </a:xfrm>
          </p:grpSpPr>
          <p:sp>
            <p:nvSpPr>
              <p:cNvPr id="74" name="AutoShape 12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5" name="Text Box 12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Z</a:t>
                </a:r>
              </a:p>
            </p:txBody>
          </p:sp>
        </p:grpSp>
      </p:grpSp>
      <p:sp>
        <p:nvSpPr>
          <p:cNvPr id="84" name="Rectangle 124"/>
          <p:cNvSpPr>
            <a:spLocks noChangeArrowheads="1"/>
          </p:cNvSpPr>
          <p:nvPr/>
        </p:nvSpPr>
        <p:spPr bwMode="auto">
          <a:xfrm>
            <a:off x="1550051" y="1947847"/>
            <a:ext cx="7107252" cy="4337085"/>
          </a:xfrm>
          <a:prstGeom prst="rect">
            <a:avLst/>
          </a:prstGeom>
          <a:noFill/>
          <a:ln w="12700">
            <a:noFill/>
            <a:miter lim="800000"/>
            <a:headEnd/>
            <a:tailEnd/>
          </a:ln>
        </p:spPr>
        <p:txBody>
          <a:bodyPr wrap="square" lIns="90488" tIns="44450" rIns="90488" bIns="44450">
            <a:spAutoFit/>
          </a:bodyPr>
          <a:lstStyle/>
          <a:p>
            <a:pPr algn="l"/>
            <a:r>
              <a:rPr lang="en-US" altLang="zh-CN" sz="2800" b="1" dirty="0" smtClean="0">
                <a:solidFill>
                  <a:srgbClr val="000066"/>
                </a:solidFill>
                <a:latin typeface="+mn-lt"/>
                <a:ea typeface="宋体" charset="-122"/>
              </a:rPr>
              <a:t>NOTE: </a:t>
            </a:r>
            <a:r>
              <a:rPr lang="zh-CN" altLang="en-US" sz="2800" b="1" dirty="0" smtClean="0">
                <a:solidFill>
                  <a:srgbClr val="000066"/>
                </a:solidFill>
                <a:latin typeface="+mn-lt"/>
                <a:ea typeface="宋体" charset="-122"/>
              </a:rPr>
              <a:t>密钥矩阵中的字母不能重复</a:t>
            </a:r>
            <a:endParaRPr lang="en-US" altLang="zh-CN" sz="2800" b="1" dirty="0" smtClean="0">
              <a:solidFill>
                <a:srgbClr val="000066"/>
              </a:solidFill>
              <a:latin typeface="+mn-lt"/>
              <a:ea typeface="宋体" charset="-122"/>
            </a:endParaRPr>
          </a:p>
          <a:p>
            <a:endParaRPr lang="en-US" altLang="zh-CN" sz="2800" b="1" dirty="0" smtClean="0">
              <a:solidFill>
                <a:srgbClr val="000066"/>
              </a:solidFill>
              <a:latin typeface="+mn-lt"/>
              <a:ea typeface="宋体" charset="-122"/>
            </a:endParaRPr>
          </a:p>
          <a:p>
            <a:pPr algn="l"/>
            <a:r>
              <a:rPr lang="en-US" altLang="zh-CN" sz="2800" b="1" dirty="0" smtClean="0">
                <a:solidFill>
                  <a:srgbClr val="000066"/>
                </a:solidFill>
                <a:latin typeface="+mn-lt"/>
                <a:ea typeface="宋体" charset="-122"/>
              </a:rPr>
              <a:t>e.g. </a:t>
            </a:r>
            <a:r>
              <a:rPr lang="en-US" altLang="zh-CN" sz="2800" b="1" dirty="0" err="1">
                <a:solidFill>
                  <a:srgbClr val="000066"/>
                </a:solidFill>
                <a:latin typeface="+mn-lt"/>
                <a:ea typeface="宋体" charset="-122"/>
              </a:rPr>
              <a:t>harpsico</a:t>
            </a:r>
            <a:r>
              <a:rPr lang="en-US" altLang="zh-CN" sz="2800" b="1" dirty="0" err="1">
                <a:solidFill>
                  <a:srgbClr val="FF0000"/>
                </a:solidFill>
                <a:latin typeface="+mn-lt"/>
                <a:ea typeface="宋体" charset="-122"/>
              </a:rPr>
              <a:t>r</a:t>
            </a:r>
            <a:r>
              <a:rPr lang="en-US" altLang="zh-CN" sz="2800" b="1" dirty="0" err="1">
                <a:solidFill>
                  <a:srgbClr val="000066"/>
                </a:solidFill>
                <a:latin typeface="+mn-lt"/>
                <a:ea typeface="宋体" charset="-122"/>
              </a:rPr>
              <a:t>d</a:t>
            </a:r>
            <a:r>
              <a:rPr lang="zh-CN" altLang="en-US" sz="2800" b="1" dirty="0">
                <a:solidFill>
                  <a:srgbClr val="000066"/>
                </a:solidFill>
                <a:latin typeface="+mn-lt"/>
                <a:ea typeface="宋体" charset="-122"/>
              </a:rPr>
              <a:t>中第二</a:t>
            </a:r>
            <a:r>
              <a:rPr lang="zh-CN" altLang="en-US" sz="2800" b="1" dirty="0" smtClean="0">
                <a:solidFill>
                  <a:srgbClr val="000066"/>
                </a:solidFill>
                <a:latin typeface="+mn-lt"/>
                <a:ea typeface="宋体" charset="-122"/>
              </a:rPr>
              <a:t>个</a:t>
            </a:r>
            <a:r>
              <a:rPr lang="en-US" altLang="zh-CN" sz="2800" b="1" dirty="0" smtClean="0">
                <a:solidFill>
                  <a:srgbClr val="000066"/>
                </a:solidFill>
                <a:latin typeface="+mn-lt"/>
                <a:ea typeface="宋体" charset="-122"/>
              </a:rPr>
              <a:t>r</a:t>
            </a:r>
            <a:r>
              <a:rPr lang="zh-CN" altLang="en-US" sz="2800" b="1" dirty="0" smtClean="0">
                <a:solidFill>
                  <a:srgbClr val="000066"/>
                </a:solidFill>
                <a:latin typeface="+mn-lt"/>
                <a:ea typeface="宋体" charset="-122"/>
              </a:rPr>
              <a:t>不在</a:t>
            </a:r>
            <a:r>
              <a:rPr lang="zh-CN" altLang="en-US" sz="2800" b="1" dirty="0">
                <a:solidFill>
                  <a:srgbClr val="000066"/>
                </a:solidFill>
                <a:latin typeface="+mn-lt"/>
                <a:ea typeface="宋体" charset="-122"/>
              </a:rPr>
              <a:t>重复</a:t>
            </a:r>
            <a:r>
              <a:rPr lang="zh-CN" altLang="en-US" sz="2800" b="1" dirty="0" smtClean="0">
                <a:solidFill>
                  <a:srgbClr val="000066"/>
                </a:solidFill>
                <a:latin typeface="+mn-lt"/>
                <a:ea typeface="宋体" charset="-122"/>
              </a:rPr>
              <a:t>用</a:t>
            </a:r>
            <a:endParaRPr lang="en-US" altLang="zh-CN" sz="2800" b="1" dirty="0" smtClean="0">
              <a:solidFill>
                <a:srgbClr val="000066"/>
              </a:solidFill>
              <a:latin typeface="+mn-lt"/>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en-US" altLang="zh-CN" sz="2400" b="1" dirty="0" smtClean="0">
              <a:latin typeface="Courier New" pitchFamily="49" charset="0"/>
              <a:ea typeface="宋体" charset="-122"/>
            </a:endParaRPr>
          </a:p>
          <a:p>
            <a:endParaRPr lang="zh-CN" altLang="en-US" sz="2400" b="1" dirty="0">
              <a:latin typeface="Courier New" pitchFamily="49" charset="0"/>
              <a:ea typeface="宋体" charset="-122"/>
            </a:endParaRPr>
          </a:p>
        </p:txBody>
      </p:sp>
      <p:grpSp>
        <p:nvGrpSpPr>
          <p:cNvPr id="72" name="Group 155"/>
          <p:cNvGrpSpPr>
            <a:grpSpLocks/>
          </p:cNvGrpSpPr>
          <p:nvPr/>
        </p:nvGrpSpPr>
        <p:grpSpPr bwMode="auto">
          <a:xfrm>
            <a:off x="1804988" y="3356992"/>
            <a:ext cx="1343025" cy="542925"/>
            <a:chOff x="2469" y="3295"/>
            <a:chExt cx="846" cy="342"/>
          </a:xfrm>
        </p:grpSpPr>
        <p:grpSp>
          <p:nvGrpSpPr>
            <p:cNvPr id="73" name="Group 126"/>
            <p:cNvGrpSpPr>
              <a:grpSpLocks/>
            </p:cNvGrpSpPr>
            <p:nvPr/>
          </p:nvGrpSpPr>
          <p:grpSpPr bwMode="auto">
            <a:xfrm>
              <a:off x="2469" y="3295"/>
              <a:ext cx="846" cy="174"/>
              <a:chOff x="1254" y="3108"/>
              <a:chExt cx="846" cy="174"/>
            </a:xfrm>
          </p:grpSpPr>
          <p:grpSp>
            <p:nvGrpSpPr>
              <p:cNvPr id="85" name="Group 127"/>
              <p:cNvGrpSpPr>
                <a:grpSpLocks/>
              </p:cNvGrpSpPr>
              <p:nvPr/>
            </p:nvGrpSpPr>
            <p:grpSpPr bwMode="auto">
              <a:xfrm>
                <a:off x="1758" y="3108"/>
                <a:ext cx="174" cy="174"/>
                <a:chOff x="848" y="3174"/>
                <a:chExt cx="174" cy="174"/>
              </a:xfrm>
            </p:grpSpPr>
            <p:sp>
              <p:nvSpPr>
                <p:cNvPr id="113" name="AutoShape 128"/>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114" name="Text Box 129"/>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86" name="Group 130"/>
              <p:cNvGrpSpPr>
                <a:grpSpLocks/>
              </p:cNvGrpSpPr>
              <p:nvPr/>
            </p:nvGrpSpPr>
            <p:grpSpPr bwMode="auto">
              <a:xfrm>
                <a:off x="1590" y="3108"/>
                <a:ext cx="174" cy="174"/>
                <a:chOff x="848" y="3174"/>
                <a:chExt cx="174" cy="174"/>
              </a:xfrm>
            </p:grpSpPr>
            <p:sp>
              <p:nvSpPr>
                <p:cNvPr id="111" name="AutoShape 131"/>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112" name="Text Box 132"/>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87" name="Group 133"/>
              <p:cNvGrpSpPr>
                <a:grpSpLocks/>
              </p:cNvGrpSpPr>
              <p:nvPr/>
            </p:nvGrpSpPr>
            <p:grpSpPr bwMode="auto">
              <a:xfrm>
                <a:off x="1428" y="3108"/>
                <a:ext cx="174" cy="174"/>
                <a:chOff x="848" y="3174"/>
                <a:chExt cx="174" cy="174"/>
              </a:xfrm>
            </p:grpSpPr>
            <p:sp>
              <p:nvSpPr>
                <p:cNvPr id="109" name="AutoShape 134"/>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110" name="Text Box 135"/>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88" name="Group 136"/>
              <p:cNvGrpSpPr>
                <a:grpSpLocks/>
              </p:cNvGrpSpPr>
              <p:nvPr/>
            </p:nvGrpSpPr>
            <p:grpSpPr bwMode="auto">
              <a:xfrm>
                <a:off x="1254" y="3108"/>
                <a:ext cx="174" cy="174"/>
                <a:chOff x="848" y="3174"/>
                <a:chExt cx="174" cy="174"/>
              </a:xfrm>
            </p:grpSpPr>
            <p:sp>
              <p:nvSpPr>
                <p:cNvPr id="107" name="AutoShape 137"/>
                <p:cNvSpPr>
                  <a:spLocks noChangeArrowheads="1"/>
                </p:cNvSpPr>
                <p:nvPr/>
              </p:nvSpPr>
              <p:spPr bwMode="auto">
                <a:xfrm>
                  <a:off x="852" y="3174"/>
                  <a:ext cx="168" cy="168"/>
                </a:xfrm>
                <a:prstGeom prst="bevel">
                  <a:avLst>
                    <a:gd name="adj" fmla="val 12500"/>
                  </a:avLst>
                </a:prstGeom>
                <a:solidFill>
                  <a:srgbClr val="00FFFF">
                    <a:alpha val="38823"/>
                  </a:srgbClr>
                </a:solidFill>
                <a:ln w="12700">
                  <a:noFill/>
                  <a:miter lim="800000"/>
                  <a:headEnd/>
                  <a:tailEnd/>
                </a:ln>
              </p:spPr>
              <p:txBody>
                <a:bodyPr wrap="none" anchor="ctr">
                  <a:spAutoFit/>
                </a:bodyPr>
                <a:lstStyle/>
                <a:p>
                  <a:endParaRPr lang="zh-CN" altLang="en-US">
                    <a:ea typeface="宋体" charset="-122"/>
                  </a:endParaRPr>
                </a:p>
              </p:txBody>
            </p:sp>
            <p:sp>
              <p:nvSpPr>
                <p:cNvPr id="108" name="Text Box 138"/>
                <p:cNvSpPr txBox="1">
                  <a:spLocks noChangeArrowheads="1"/>
                </p:cNvSpPr>
                <p:nvPr/>
              </p:nvSpPr>
              <p:spPr bwMode="auto">
                <a:xfrm>
                  <a:off x="848" y="3175"/>
                  <a:ext cx="174" cy="173"/>
                </a:xfrm>
                <a:prstGeom prst="rect">
                  <a:avLst/>
                </a:prstGeom>
                <a:solidFill>
                  <a:srgbClr val="00FFFF"/>
                </a:solidFill>
                <a:ln w="12700" algn="ctr">
                  <a:noFill/>
                  <a:miter lim="800000"/>
                  <a:headEnd/>
                  <a:tailEnd/>
                </a:ln>
              </p:spPr>
              <p:txBody>
                <a:bodyPr wrap="none">
                  <a:spAutoFit/>
                </a:bodyPr>
                <a:lstStyle/>
                <a:p>
                  <a:r>
                    <a:rPr lang="en-US" altLang="zh-CN" sz="1200" b="1">
                      <a:latin typeface="Courier New" pitchFamily="49" charset="0"/>
                      <a:ea typeface="宋体" charset="-122"/>
                    </a:rPr>
                    <a:t>H</a:t>
                  </a:r>
                </a:p>
              </p:txBody>
            </p:sp>
          </p:grpSp>
          <p:grpSp>
            <p:nvGrpSpPr>
              <p:cNvPr id="89" name="Group 139"/>
              <p:cNvGrpSpPr>
                <a:grpSpLocks/>
              </p:cNvGrpSpPr>
              <p:nvPr/>
            </p:nvGrpSpPr>
            <p:grpSpPr bwMode="auto">
              <a:xfrm>
                <a:off x="1926" y="3108"/>
                <a:ext cx="174" cy="174"/>
                <a:chOff x="848" y="3174"/>
                <a:chExt cx="174" cy="174"/>
              </a:xfrm>
            </p:grpSpPr>
            <p:sp>
              <p:nvSpPr>
                <p:cNvPr id="105" name="AutoShape 140"/>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106" name="Text Box 141"/>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a:latin typeface="Courier New" pitchFamily="49" charset="0"/>
                      <a:ea typeface="宋体" charset="-122"/>
                    </a:rPr>
                    <a:t>S</a:t>
                  </a:r>
                </a:p>
              </p:txBody>
            </p:sp>
          </p:grpSp>
        </p:grpSp>
        <p:grpSp>
          <p:nvGrpSpPr>
            <p:cNvPr id="90" name="Group 142"/>
            <p:cNvGrpSpPr>
              <a:grpSpLocks/>
            </p:cNvGrpSpPr>
            <p:nvPr/>
          </p:nvGrpSpPr>
          <p:grpSpPr bwMode="auto">
            <a:xfrm>
              <a:off x="2469" y="3463"/>
              <a:ext cx="678" cy="174"/>
              <a:chOff x="1127" y="2911"/>
              <a:chExt cx="678" cy="174"/>
            </a:xfrm>
          </p:grpSpPr>
          <p:grpSp>
            <p:nvGrpSpPr>
              <p:cNvPr id="91" name="Group 143"/>
              <p:cNvGrpSpPr>
                <a:grpSpLocks/>
              </p:cNvGrpSpPr>
              <p:nvPr/>
            </p:nvGrpSpPr>
            <p:grpSpPr bwMode="auto">
              <a:xfrm>
                <a:off x="1631" y="2911"/>
                <a:ext cx="174" cy="174"/>
                <a:chOff x="848" y="3174"/>
                <a:chExt cx="174" cy="174"/>
              </a:xfrm>
            </p:grpSpPr>
            <p:sp>
              <p:nvSpPr>
                <p:cNvPr id="98" name="AutoShape 144"/>
                <p:cNvSpPr>
                  <a:spLocks noChangeArrowheads="1"/>
                </p:cNvSpPr>
                <p:nvPr/>
              </p:nvSpPr>
              <p:spPr bwMode="auto">
                <a:xfrm>
                  <a:off x="852" y="3174"/>
                  <a:ext cx="168" cy="168"/>
                </a:xfrm>
                <a:prstGeom prst="bevel">
                  <a:avLst>
                    <a:gd name="adj" fmla="val 12500"/>
                  </a:avLst>
                </a:prstGeom>
                <a:solidFill>
                  <a:srgbClr val="00FFFF">
                    <a:alpha val="38823"/>
                  </a:srgbClr>
                </a:solidFill>
                <a:ln w="12700">
                  <a:noFill/>
                  <a:miter lim="800000"/>
                  <a:headEnd/>
                  <a:tailEnd/>
                </a:ln>
              </p:spPr>
              <p:txBody>
                <a:bodyPr wrap="none" anchor="ctr">
                  <a:spAutoFit/>
                </a:bodyPr>
                <a:lstStyle/>
                <a:p>
                  <a:endParaRPr lang="zh-CN" altLang="en-US">
                    <a:ea typeface="宋体" charset="-122"/>
                  </a:endParaRPr>
                </a:p>
              </p:txBody>
            </p:sp>
            <p:sp>
              <p:nvSpPr>
                <p:cNvPr id="99" name="Text Box 145"/>
                <p:cNvSpPr txBox="1">
                  <a:spLocks noChangeArrowheads="1"/>
                </p:cNvSpPr>
                <p:nvPr/>
              </p:nvSpPr>
              <p:spPr bwMode="auto">
                <a:xfrm>
                  <a:off x="848" y="3175"/>
                  <a:ext cx="174" cy="173"/>
                </a:xfrm>
                <a:prstGeom prst="rect">
                  <a:avLst/>
                </a:prstGeom>
                <a:solidFill>
                  <a:srgbClr val="00FFFF"/>
                </a:solid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100" name="Group 146"/>
              <p:cNvGrpSpPr>
                <a:grpSpLocks/>
              </p:cNvGrpSpPr>
              <p:nvPr/>
            </p:nvGrpSpPr>
            <p:grpSpPr bwMode="auto">
              <a:xfrm>
                <a:off x="1463" y="2911"/>
                <a:ext cx="174" cy="174"/>
                <a:chOff x="848" y="3174"/>
                <a:chExt cx="174" cy="174"/>
              </a:xfrm>
            </p:grpSpPr>
            <p:sp>
              <p:nvSpPr>
                <p:cNvPr id="96" name="AutoShape 147"/>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97" name="Text Box 148"/>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grpSp>
            <p:nvGrpSpPr>
              <p:cNvPr id="101" name="Group 149"/>
              <p:cNvGrpSpPr>
                <a:grpSpLocks/>
              </p:cNvGrpSpPr>
              <p:nvPr/>
            </p:nvGrpSpPr>
            <p:grpSpPr bwMode="auto">
              <a:xfrm>
                <a:off x="1301" y="2911"/>
                <a:ext cx="174" cy="174"/>
                <a:chOff x="848" y="3174"/>
                <a:chExt cx="174" cy="174"/>
              </a:xfrm>
            </p:grpSpPr>
            <p:sp>
              <p:nvSpPr>
                <p:cNvPr id="94" name="AutoShape 150"/>
                <p:cNvSpPr>
                  <a:spLocks noChangeArrowheads="1"/>
                </p:cNvSpPr>
                <p:nvPr/>
              </p:nvSpPr>
              <p:spPr bwMode="auto">
                <a:xfrm>
                  <a:off x="852" y="3174"/>
                  <a:ext cx="168" cy="168"/>
                </a:xfrm>
                <a:prstGeom prst="bevel">
                  <a:avLst>
                    <a:gd name="adj" fmla="val 12500"/>
                  </a:avLst>
                </a:prstGeom>
                <a:solidFill>
                  <a:srgbClr val="00FFFF"/>
                </a:solidFill>
                <a:ln w="12700">
                  <a:noFill/>
                  <a:miter lim="800000"/>
                  <a:headEnd/>
                  <a:tailEnd/>
                </a:ln>
              </p:spPr>
              <p:txBody>
                <a:bodyPr wrap="none" anchor="ctr">
                  <a:spAutoFit/>
                </a:bodyPr>
                <a:lstStyle/>
                <a:p>
                  <a:endParaRPr lang="zh-CN" altLang="en-US">
                    <a:ea typeface="宋体" charset="-122"/>
                  </a:endParaRPr>
                </a:p>
              </p:txBody>
            </p:sp>
            <p:sp>
              <p:nvSpPr>
                <p:cNvPr id="95" name="Text Box 151"/>
                <p:cNvSpPr txBox="1">
                  <a:spLocks noChangeArrowheads="1"/>
                </p:cNvSpPr>
                <p:nvPr/>
              </p:nvSpPr>
              <p:spPr bwMode="auto">
                <a:xfrm>
                  <a:off x="848" y="3175"/>
                  <a:ext cx="174" cy="173"/>
                </a:xfrm>
                <a:prstGeom prst="rect">
                  <a:avLst/>
                </a:prstGeom>
                <a:solidFill>
                  <a:srgbClr val="00FFFF">
                    <a:alpha val="38823"/>
                  </a:srgbClr>
                </a:solidFill>
                <a:ln w="12700" algn="ctr">
                  <a:noFill/>
                  <a:miter lim="800000"/>
                  <a:headEnd/>
                  <a:tailEnd/>
                </a:ln>
              </p:spPr>
              <p:txBody>
                <a:bodyPr wrap="none">
                  <a:spAutoFit/>
                </a:bodyPr>
                <a:lstStyle/>
                <a:p>
                  <a:r>
                    <a:rPr lang="en-US" altLang="zh-CN" sz="1200" b="1" dirty="0">
                      <a:latin typeface="Courier New" pitchFamily="49" charset="0"/>
                      <a:ea typeface="宋体" charset="-122"/>
                    </a:rPr>
                    <a:t>C</a:t>
                  </a:r>
                </a:p>
              </p:txBody>
            </p:sp>
          </p:grpSp>
          <p:grpSp>
            <p:nvGrpSpPr>
              <p:cNvPr id="102" name="Group 152"/>
              <p:cNvGrpSpPr>
                <a:grpSpLocks/>
              </p:cNvGrpSpPr>
              <p:nvPr/>
            </p:nvGrpSpPr>
            <p:grpSpPr bwMode="auto">
              <a:xfrm>
                <a:off x="1127" y="2911"/>
                <a:ext cx="174" cy="174"/>
                <a:chOff x="848" y="3174"/>
                <a:chExt cx="174" cy="174"/>
              </a:xfrm>
            </p:grpSpPr>
            <p:sp>
              <p:nvSpPr>
                <p:cNvPr id="92" name="AutoShape 153"/>
                <p:cNvSpPr>
                  <a:spLocks noChangeArrowheads="1"/>
                </p:cNvSpPr>
                <p:nvPr/>
              </p:nvSpPr>
              <p:spPr bwMode="auto">
                <a:xfrm>
                  <a:off x="852" y="3174"/>
                  <a:ext cx="168" cy="168"/>
                </a:xfrm>
                <a:prstGeom prst="bevel">
                  <a:avLst>
                    <a:gd name="adj" fmla="val 12500"/>
                  </a:avLst>
                </a:prstGeom>
                <a:solidFill>
                  <a:srgbClr val="00FFFF">
                    <a:alpha val="38823"/>
                  </a:srgbClr>
                </a:solidFill>
                <a:ln w="12700">
                  <a:noFill/>
                  <a:miter lim="800000"/>
                  <a:headEnd/>
                  <a:tailEnd/>
                </a:ln>
              </p:spPr>
              <p:txBody>
                <a:bodyPr wrap="none" anchor="ctr">
                  <a:spAutoFit/>
                </a:bodyPr>
                <a:lstStyle/>
                <a:p>
                  <a:endParaRPr lang="zh-CN" altLang="en-US">
                    <a:ea typeface="宋体" charset="-122"/>
                  </a:endParaRPr>
                </a:p>
              </p:txBody>
            </p:sp>
            <p:sp>
              <p:nvSpPr>
                <p:cNvPr id="93" name="Text Box 154"/>
                <p:cNvSpPr txBox="1">
                  <a:spLocks noChangeArrowheads="1"/>
                </p:cNvSpPr>
                <p:nvPr/>
              </p:nvSpPr>
              <p:spPr bwMode="auto">
                <a:xfrm>
                  <a:off x="848" y="3175"/>
                  <a:ext cx="174" cy="173"/>
                </a:xfrm>
                <a:prstGeom prst="rect">
                  <a:avLst/>
                </a:prstGeom>
                <a:solidFill>
                  <a:srgbClr val="00FFFF"/>
                </a:solidFill>
                <a:ln w="12700" algn="ctr">
                  <a:noFill/>
                  <a:miter lim="800000"/>
                  <a:headEnd/>
                  <a:tailEnd/>
                </a:ln>
              </p:spPr>
              <p:txBody>
                <a:bodyPr wrap="none">
                  <a:spAutoFit/>
                </a:bodyPr>
                <a:lstStyle/>
                <a:p>
                  <a:r>
                    <a:rPr lang="en-US" altLang="zh-CN" sz="1200" b="1">
                      <a:latin typeface="Courier New" pitchFamily="49" charset="0"/>
                      <a:ea typeface="宋体" charset="-122"/>
                    </a:rPr>
                    <a:t>I</a:t>
                  </a:r>
                </a:p>
              </p:txBody>
            </p:sp>
          </p:grpSp>
        </p:grpSp>
      </p:grpSp>
      <p:sp>
        <p:nvSpPr>
          <p:cNvPr id="115" name="Rectangle 2"/>
          <p:cNvSpPr>
            <a:spLocks noGrp="1" noChangeArrowheads="1"/>
          </p:cNvSpPr>
          <p:nvPr>
            <p:ph type="title"/>
          </p:nvPr>
        </p:nvSpPr>
        <p:spPr>
          <a:xfrm>
            <a:off x="781050" y="177799"/>
            <a:ext cx="8229600" cy="562339"/>
          </a:xfrm>
        </p:spPr>
        <p:txBody>
          <a:bodyPr/>
          <a:lstStyle/>
          <a:p>
            <a:pPr eaLnBrk="1" hangingPunct="1"/>
            <a:r>
              <a:rPr lang="en-US" altLang="zh-CN" sz="4000" dirty="0" err="1" smtClean="0"/>
              <a:t>Playfair</a:t>
            </a:r>
            <a:r>
              <a:rPr lang="en-US" altLang="zh-CN" sz="4000" dirty="0" smtClean="0"/>
              <a:t> </a:t>
            </a:r>
            <a:r>
              <a:rPr lang="zh-CN" altLang="en-US" sz="4000" dirty="0" smtClean="0"/>
              <a:t>密码</a:t>
            </a:r>
          </a:p>
        </p:txBody>
      </p:sp>
      <p:sp>
        <p:nvSpPr>
          <p:cNvPr id="117"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2633323477"/>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39820" y="139700"/>
            <a:ext cx="6870700" cy="483023"/>
          </a:xfrm>
        </p:spPr>
        <p:txBody>
          <a:bodyPr/>
          <a:lstStyle/>
          <a:p>
            <a:pPr eaLnBrk="1" hangingPunct="1"/>
            <a:r>
              <a:rPr lang="en-US" altLang="zh-CN" sz="4000" dirty="0" err="1" smtClean="0"/>
              <a:t>Playfair</a:t>
            </a:r>
            <a:r>
              <a:rPr lang="zh-CN" altLang="en-US" sz="4000" dirty="0" smtClean="0"/>
              <a:t>加密法则</a:t>
            </a:r>
          </a:p>
        </p:txBody>
      </p:sp>
      <p:sp>
        <p:nvSpPr>
          <p:cNvPr id="84995" name="Rectangle 3"/>
          <p:cNvSpPr>
            <a:spLocks noGrp="1" noChangeArrowheads="1"/>
          </p:cNvSpPr>
          <p:nvPr>
            <p:ph idx="1"/>
          </p:nvPr>
        </p:nvSpPr>
        <p:spPr>
          <a:xfrm>
            <a:off x="1039752" y="1430604"/>
            <a:ext cx="7883013" cy="3657600"/>
          </a:xfrm>
        </p:spPr>
        <p:txBody>
          <a:bodyPr/>
          <a:lstStyle/>
          <a:p>
            <a:pPr marL="0" indent="0" eaLnBrk="1" hangingPunct="1">
              <a:lnSpc>
                <a:spcPct val="80000"/>
              </a:lnSpc>
              <a:buNone/>
            </a:pPr>
            <a:r>
              <a:rPr lang="zh-CN" altLang="en-US" dirty="0" smtClean="0">
                <a:ea typeface="宋体" pitchFamily="2" charset="-122"/>
              </a:rPr>
              <a:t>   </a:t>
            </a:r>
            <a:r>
              <a:rPr lang="zh-CN" altLang="en-US" sz="2000" dirty="0" smtClean="0">
                <a:ea typeface="宋体" pitchFamily="2" charset="-122"/>
              </a:rPr>
              <a:t>明文做如下修改：</a:t>
            </a:r>
          </a:p>
          <a:p>
            <a:pPr lvl="1" eaLnBrk="1" hangingPunct="1">
              <a:lnSpc>
                <a:spcPct val="80000"/>
              </a:lnSpc>
            </a:pPr>
            <a:r>
              <a:rPr lang="en-US" altLang="zh-CN" sz="2000" dirty="0" smtClean="0">
                <a:ea typeface="宋体" pitchFamily="2" charset="-122"/>
              </a:rPr>
              <a:t>j</a:t>
            </a:r>
            <a:r>
              <a:rPr lang="zh-CN" altLang="en-US" sz="2000" dirty="0" smtClean="0">
                <a:ea typeface="宋体" pitchFamily="2" charset="-122"/>
              </a:rPr>
              <a:t>被</a:t>
            </a:r>
            <a:r>
              <a:rPr lang="en-US" altLang="zh-CN" sz="2000" dirty="0" err="1" smtClean="0">
                <a:ea typeface="宋体" pitchFamily="2" charset="-122"/>
              </a:rPr>
              <a:t>i</a:t>
            </a:r>
            <a:r>
              <a:rPr lang="zh-CN" altLang="en-US" sz="2000" dirty="0" smtClean="0">
                <a:ea typeface="宋体" pitchFamily="2" charset="-122"/>
              </a:rPr>
              <a:t>代替</a:t>
            </a:r>
          </a:p>
          <a:p>
            <a:pPr lvl="1" eaLnBrk="1" hangingPunct="1">
              <a:lnSpc>
                <a:spcPct val="80000"/>
              </a:lnSpc>
            </a:pPr>
            <a:r>
              <a:rPr lang="zh-CN" altLang="en-US" sz="2000" dirty="0" smtClean="0">
                <a:ea typeface="宋体" pitchFamily="2" charset="-122"/>
              </a:rPr>
              <a:t>对明文进行分组，每两个字母一组</a:t>
            </a:r>
          </a:p>
          <a:p>
            <a:pPr lvl="1" eaLnBrk="1" hangingPunct="1">
              <a:lnSpc>
                <a:spcPct val="80000"/>
              </a:lnSpc>
            </a:pPr>
            <a:r>
              <a:rPr lang="zh-CN" altLang="en-US" sz="2000" dirty="0" smtClean="0">
                <a:ea typeface="宋体" pitchFamily="2" charset="-122"/>
              </a:rPr>
              <a:t>如果某组中字母对相同，在中间插入一个</a:t>
            </a:r>
            <a:r>
              <a:rPr lang="en-US" altLang="zh-CN" sz="2000" dirty="0" smtClean="0">
                <a:ea typeface="宋体" pitchFamily="2" charset="-122"/>
              </a:rPr>
              <a:t>null letter </a:t>
            </a:r>
            <a:r>
              <a:rPr lang="zh-CN" altLang="en-US" sz="2000" dirty="0" smtClean="0">
                <a:ea typeface="宋体" pitchFamily="2" charset="-122"/>
              </a:rPr>
              <a:t>（比如</a:t>
            </a:r>
            <a:r>
              <a:rPr lang="en-US" altLang="zh-CN" sz="2000" dirty="0" smtClean="0">
                <a:ea typeface="宋体" pitchFamily="2" charset="-122"/>
              </a:rPr>
              <a:t>q</a:t>
            </a:r>
            <a:r>
              <a:rPr lang="zh-CN" altLang="en-US" sz="2000" dirty="0" smtClean="0">
                <a:ea typeface="宋体" pitchFamily="2" charset="-122"/>
              </a:rPr>
              <a:t>，</a:t>
            </a:r>
            <a:r>
              <a:rPr lang="en-US" altLang="zh-CN" sz="2000" dirty="0" smtClean="0">
                <a:ea typeface="宋体" pitchFamily="2" charset="-122"/>
              </a:rPr>
              <a:t>x</a:t>
            </a:r>
            <a:r>
              <a:rPr lang="zh-CN" altLang="en-US" sz="2000" dirty="0" smtClean="0">
                <a:ea typeface="宋体" pitchFamily="2" charset="-122"/>
              </a:rPr>
              <a:t>之类），再重新分组。</a:t>
            </a:r>
          </a:p>
          <a:p>
            <a:pPr lvl="1" eaLnBrk="1" hangingPunct="1">
              <a:lnSpc>
                <a:spcPct val="80000"/>
              </a:lnSpc>
            </a:pPr>
            <a:r>
              <a:rPr lang="zh-CN" altLang="en-US" sz="2000" dirty="0" smtClean="0">
                <a:ea typeface="宋体" pitchFamily="2" charset="-122"/>
              </a:rPr>
              <a:t>如果明文的字母数为奇数，在最后加上</a:t>
            </a:r>
            <a:r>
              <a:rPr lang="en-US" altLang="zh-CN" sz="2000" dirty="0" smtClean="0">
                <a:ea typeface="宋体" pitchFamily="2" charset="-122"/>
              </a:rPr>
              <a:t>null letter</a:t>
            </a:r>
            <a:r>
              <a:rPr lang="zh-CN" altLang="en-US" dirty="0" smtClean="0">
                <a:ea typeface="宋体" pitchFamily="2" charset="-122"/>
              </a:rPr>
              <a:t>。</a:t>
            </a:r>
          </a:p>
          <a:p>
            <a:pPr lvl="1" eaLnBrk="1" hangingPunct="1">
              <a:lnSpc>
                <a:spcPct val="80000"/>
              </a:lnSpc>
            </a:pPr>
            <a:endParaRPr lang="en-US" altLang="zh-CN" sz="2400" b="1" dirty="0" smtClean="0">
              <a:solidFill>
                <a:srgbClr val="0000FF"/>
              </a:solidFill>
              <a:ea typeface="宋体" charset="-122"/>
            </a:endParaRPr>
          </a:p>
          <a:p>
            <a:pPr lvl="1" eaLnBrk="1" hangingPunct="1">
              <a:lnSpc>
                <a:spcPct val="80000"/>
              </a:lnSpc>
            </a:pPr>
            <a:r>
              <a:rPr lang="zh-CN" altLang="en-US" sz="2400" b="1" dirty="0" smtClean="0">
                <a:solidFill>
                  <a:srgbClr val="0000FF"/>
                </a:solidFill>
                <a:ea typeface="宋体" charset="-122"/>
              </a:rPr>
              <a:t>原明文：</a:t>
            </a:r>
            <a:endParaRPr lang="en-US" altLang="zh-CN" sz="2400" b="1" dirty="0" smtClean="0">
              <a:solidFill>
                <a:srgbClr val="0000FF"/>
              </a:solidFill>
              <a:ea typeface="宋体" charset="-122"/>
            </a:endParaRPr>
          </a:p>
          <a:p>
            <a:pPr lvl="1" eaLnBrk="1" hangingPunct="1">
              <a:lnSpc>
                <a:spcPct val="80000"/>
              </a:lnSpc>
            </a:pPr>
            <a:r>
              <a:rPr lang="zh-CN" altLang="en-US" sz="2400" b="1" dirty="0" smtClean="0">
                <a:solidFill>
                  <a:srgbClr val="0000FF"/>
                </a:solidFill>
                <a:ea typeface="宋体" charset="-122"/>
              </a:rPr>
              <a:t>新明文：</a:t>
            </a:r>
          </a:p>
          <a:p>
            <a:pPr lvl="1" eaLnBrk="1" hangingPunct="1">
              <a:lnSpc>
                <a:spcPct val="80000"/>
              </a:lnSpc>
              <a:buFont typeface="Wingdings" pitchFamily="2" charset="2"/>
              <a:buNone/>
            </a:pPr>
            <a:endParaRPr lang="en-US" altLang="zh-CN" sz="2400" dirty="0" smtClean="0">
              <a:ea typeface="宋体" charset="-122"/>
            </a:endParaRPr>
          </a:p>
          <a:p>
            <a:pPr lvl="1" eaLnBrk="1" hangingPunct="1">
              <a:lnSpc>
                <a:spcPct val="80000"/>
              </a:lnSpc>
              <a:buFont typeface="Wingdings" pitchFamily="2" charset="2"/>
              <a:buNone/>
            </a:pPr>
            <a:endParaRPr lang="en-US" altLang="zh-CN" sz="2400" dirty="0" smtClean="0">
              <a:ea typeface="宋体" charset="-122"/>
            </a:endParaRPr>
          </a:p>
          <a:p>
            <a:pPr lvl="1" eaLnBrk="1" hangingPunct="1">
              <a:lnSpc>
                <a:spcPct val="80000"/>
              </a:lnSpc>
              <a:buFont typeface="Wingdings" pitchFamily="2" charset="2"/>
              <a:buNone/>
            </a:pPr>
            <a:endParaRPr lang="zh-CN" altLang="en-US" sz="2400" dirty="0" smtClean="0">
              <a:ea typeface="宋体" charset="-122"/>
            </a:endParaRPr>
          </a:p>
        </p:txBody>
      </p:sp>
      <p:sp>
        <p:nvSpPr>
          <p:cNvPr id="84996" name="Text Box 4"/>
          <p:cNvSpPr txBox="1">
            <a:spLocks noChangeArrowheads="1"/>
          </p:cNvSpPr>
          <p:nvPr/>
        </p:nvSpPr>
        <p:spPr bwMode="auto">
          <a:xfrm>
            <a:off x="2660432" y="3887189"/>
            <a:ext cx="4489668" cy="461665"/>
          </a:xfrm>
          <a:prstGeom prst="rect">
            <a:avLst/>
          </a:prstGeom>
          <a:noFill/>
          <a:ln w="9525">
            <a:solidFill>
              <a:srgbClr val="00B050"/>
            </a:solidFill>
            <a:miter lim="800000"/>
            <a:headEnd/>
            <a:tailEnd/>
          </a:ln>
        </p:spPr>
        <p:txBody>
          <a:bodyPr wrap="square">
            <a:spAutoFit/>
          </a:bodyPr>
          <a:lstStyle/>
          <a:p>
            <a:r>
              <a:rPr lang="en-US" altLang="zh-CN" sz="2400" dirty="0" smtClean="0">
                <a:ea typeface="宋体" charset="-122"/>
              </a:rPr>
              <a:t>Meet </a:t>
            </a:r>
            <a:r>
              <a:rPr lang="en-US" altLang="zh-CN" sz="2400" dirty="0">
                <a:ea typeface="宋体" charset="-122"/>
              </a:rPr>
              <a:t>at the schoolhouse</a:t>
            </a:r>
            <a:endParaRPr lang="zh-CN" altLang="en-US" sz="2400" dirty="0">
              <a:ea typeface="宋体" charset="-122"/>
            </a:endParaRPr>
          </a:p>
        </p:txBody>
      </p:sp>
      <p:sp>
        <p:nvSpPr>
          <p:cNvPr id="84997" name="Text Box 5"/>
          <p:cNvSpPr txBox="1">
            <a:spLocks noChangeArrowheads="1"/>
          </p:cNvSpPr>
          <p:nvPr/>
        </p:nvSpPr>
        <p:spPr bwMode="auto">
          <a:xfrm>
            <a:off x="2660432" y="4619273"/>
            <a:ext cx="5134137" cy="461665"/>
          </a:xfrm>
          <a:prstGeom prst="rect">
            <a:avLst/>
          </a:prstGeom>
          <a:noFill/>
          <a:ln w="9525">
            <a:solidFill>
              <a:srgbClr val="00B050"/>
            </a:solidFill>
            <a:miter lim="800000"/>
            <a:headEnd/>
            <a:tailEnd/>
          </a:ln>
        </p:spPr>
        <p:txBody>
          <a:bodyPr wrap="square">
            <a:spAutoFit/>
          </a:bodyPr>
          <a:lstStyle/>
          <a:p>
            <a:r>
              <a:rPr lang="en-US" altLang="zh-CN" sz="2400" dirty="0" smtClean="0">
                <a:ea typeface="宋体" charset="-122"/>
              </a:rPr>
              <a:t>Me </a:t>
            </a:r>
            <a:r>
              <a:rPr lang="en-US" altLang="zh-CN" sz="2400" dirty="0">
                <a:ea typeface="宋体" charset="-122"/>
              </a:rPr>
              <a:t>et at </a:t>
            </a:r>
            <a:r>
              <a:rPr lang="en-US" altLang="zh-CN" sz="2400" dirty="0" err="1">
                <a:ea typeface="宋体" charset="-122"/>
              </a:rPr>
              <a:t>th</a:t>
            </a:r>
            <a:r>
              <a:rPr lang="en-US" altLang="zh-CN" sz="2400" dirty="0">
                <a:ea typeface="宋体" charset="-122"/>
              </a:rPr>
              <a:t> </a:t>
            </a:r>
            <a:r>
              <a:rPr lang="en-US" altLang="zh-CN" sz="2400" dirty="0" err="1" smtClean="0">
                <a:ea typeface="宋体" charset="-122"/>
              </a:rPr>
              <a:t>es</a:t>
            </a:r>
            <a:r>
              <a:rPr lang="en-US" altLang="zh-CN" sz="2400" dirty="0" smtClean="0">
                <a:ea typeface="宋体" charset="-122"/>
              </a:rPr>
              <a:t> </a:t>
            </a:r>
            <a:r>
              <a:rPr lang="en-US" altLang="zh-CN" sz="2400" dirty="0" err="1" smtClean="0">
                <a:ea typeface="宋体" charset="-122"/>
              </a:rPr>
              <a:t>ch</a:t>
            </a:r>
            <a:r>
              <a:rPr lang="en-US" altLang="zh-CN" sz="2400" dirty="0" smtClean="0">
                <a:ea typeface="宋体" charset="-122"/>
              </a:rPr>
              <a:t> </a:t>
            </a:r>
            <a:r>
              <a:rPr lang="en-US" altLang="zh-CN" sz="2400" dirty="0" err="1" smtClean="0">
                <a:ea typeface="宋体" charset="-122"/>
              </a:rPr>
              <a:t>o</a:t>
            </a:r>
            <a:r>
              <a:rPr lang="en-US" altLang="zh-CN" sz="2400" dirty="0" err="1" smtClean="0">
                <a:solidFill>
                  <a:srgbClr val="FF0000"/>
                </a:solidFill>
                <a:ea typeface="宋体" charset="-122"/>
              </a:rPr>
              <a:t>q</a:t>
            </a:r>
            <a:r>
              <a:rPr lang="en-US" altLang="zh-CN" sz="2400" dirty="0" smtClean="0">
                <a:ea typeface="宋体" charset="-122"/>
              </a:rPr>
              <a:t> </a:t>
            </a:r>
            <a:r>
              <a:rPr lang="en-US" altLang="zh-CN" sz="2400" dirty="0" err="1">
                <a:ea typeface="宋体" charset="-122"/>
              </a:rPr>
              <a:t>ol</a:t>
            </a:r>
            <a:r>
              <a:rPr lang="en-US" altLang="zh-CN" sz="2400" dirty="0">
                <a:ea typeface="宋体" charset="-122"/>
              </a:rPr>
              <a:t> ho us </a:t>
            </a:r>
            <a:r>
              <a:rPr lang="en-US" altLang="zh-CN" sz="2400" dirty="0" err="1" smtClean="0">
                <a:ea typeface="宋体" charset="-122"/>
              </a:rPr>
              <a:t>e</a:t>
            </a:r>
            <a:r>
              <a:rPr lang="en-US" altLang="zh-CN" sz="2400" dirty="0" err="1" smtClean="0">
                <a:solidFill>
                  <a:srgbClr val="FF0000"/>
                </a:solidFill>
                <a:ea typeface="宋体" charset="-122"/>
              </a:rPr>
              <a:t>q</a:t>
            </a:r>
            <a:endParaRPr lang="en-US" altLang="zh-CN" sz="2400" dirty="0">
              <a:solidFill>
                <a:srgbClr val="FF0000"/>
              </a:solidFill>
              <a:ea typeface="宋体" charset="-122"/>
            </a:endParaRPr>
          </a:p>
        </p:txBody>
      </p:sp>
      <p:sp>
        <p:nvSpPr>
          <p:cNvPr id="9"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
        <p:nvSpPr>
          <p:cNvPr id="14" name="矩形 13"/>
          <p:cNvSpPr/>
          <p:nvPr/>
        </p:nvSpPr>
        <p:spPr>
          <a:xfrm>
            <a:off x="953809" y="5247292"/>
            <a:ext cx="6840760" cy="379591"/>
          </a:xfrm>
          <a:prstGeom prst="rect">
            <a:avLst/>
          </a:prstGeom>
        </p:spPr>
        <p:txBody>
          <a:bodyPr wrap="square">
            <a:spAutoFit/>
          </a:bodyPr>
          <a:lstStyle/>
          <a:p>
            <a:r>
              <a:rPr lang="en-US" altLang="zh-CN" sz="2800" dirty="0" smtClean="0">
                <a:latin typeface="+mn-lt"/>
                <a:ea typeface="宋体" pitchFamily="2" charset="-122"/>
              </a:rPr>
              <a:t> </a:t>
            </a:r>
            <a:r>
              <a:rPr lang="zh-CN" altLang="en-US" sz="2800" dirty="0" smtClean="0">
                <a:latin typeface="+mn-lt"/>
                <a:ea typeface="宋体" pitchFamily="2" charset="-122"/>
              </a:rPr>
              <a:t>根据明文组对</a:t>
            </a:r>
            <a:r>
              <a:rPr lang="en-US" altLang="zh-CN" sz="2800" dirty="0" smtClean="0">
                <a:latin typeface="+mn-lt"/>
                <a:ea typeface="宋体" pitchFamily="2" charset="-122"/>
              </a:rPr>
              <a:t>m1m2</a:t>
            </a:r>
            <a:r>
              <a:rPr lang="zh-CN" altLang="en-US" sz="2800" dirty="0" smtClean="0">
                <a:latin typeface="+mn-lt"/>
                <a:ea typeface="宋体" pitchFamily="2" charset="-122"/>
              </a:rPr>
              <a:t>在矩阵中的位置，采用</a:t>
            </a:r>
            <a:r>
              <a:rPr lang="en-US" altLang="zh-CN" sz="2800" dirty="0" smtClean="0">
                <a:solidFill>
                  <a:srgbClr val="FF0000"/>
                </a:solidFill>
                <a:latin typeface="+mn-lt"/>
                <a:ea typeface="宋体" pitchFamily="2" charset="-122"/>
              </a:rPr>
              <a:t>3</a:t>
            </a:r>
            <a:r>
              <a:rPr lang="zh-CN" altLang="en-US" sz="2800" dirty="0" smtClean="0">
                <a:solidFill>
                  <a:srgbClr val="FF0000"/>
                </a:solidFill>
                <a:latin typeface="+mn-lt"/>
                <a:ea typeface="宋体" pitchFamily="2" charset="-122"/>
              </a:rPr>
              <a:t>种不同的加密法则</a:t>
            </a:r>
            <a:r>
              <a:rPr lang="zh-CN" altLang="en-US" dirty="0" smtClean="0">
                <a:solidFill>
                  <a:srgbClr val="FF0000"/>
                </a:solidFill>
                <a:ea typeface="宋体" charset="-122"/>
              </a:rPr>
              <a:t>：</a:t>
            </a:r>
            <a:endParaRPr lang="zh-CN" altLang="en-US" dirty="0">
              <a:solidFill>
                <a:srgbClr val="FF0000"/>
              </a:solidFill>
            </a:endParaRPr>
          </a:p>
        </p:txBody>
      </p:sp>
    </p:spTree>
    <p:extLst>
      <p:ext uri="{BB962C8B-B14F-4D97-AF65-F5344CB8AC3E}">
        <p14:creationId xmlns:p14="http://schemas.microsoft.com/office/powerpoint/2010/main" val="33445312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933624" y="139700"/>
            <a:ext cx="6870700" cy="555111"/>
          </a:xfrm>
        </p:spPr>
        <p:txBody>
          <a:bodyPr/>
          <a:lstStyle/>
          <a:p>
            <a:pPr eaLnBrk="1" hangingPunct="1"/>
            <a:r>
              <a:rPr lang="en-US" altLang="zh-CN" sz="4000" b="1" dirty="0" smtClean="0">
                <a:solidFill>
                  <a:srgbClr val="0000FF"/>
                </a:solidFill>
                <a:ea typeface="宋体" charset="-122"/>
              </a:rPr>
              <a:t>Rule One</a:t>
            </a:r>
          </a:p>
        </p:txBody>
      </p:sp>
      <p:sp>
        <p:nvSpPr>
          <p:cNvPr id="88067" name="Rectangle 3"/>
          <p:cNvSpPr>
            <a:spLocks noGrp="1" noChangeArrowheads="1"/>
          </p:cNvSpPr>
          <p:nvPr>
            <p:ph idx="1"/>
          </p:nvPr>
        </p:nvSpPr>
        <p:spPr>
          <a:xfrm>
            <a:off x="1003512" y="1411288"/>
            <a:ext cx="7744952" cy="4901022"/>
          </a:xfrm>
        </p:spPr>
        <p:txBody>
          <a:bodyPr/>
          <a:lstStyle/>
          <a:p>
            <a:pPr eaLnBrk="1" hangingPunct="1">
              <a:lnSpc>
                <a:spcPct val="100000"/>
              </a:lnSpc>
            </a:pPr>
            <a:r>
              <a:rPr lang="zh-CN" altLang="en-US" sz="2800" dirty="0" smtClean="0">
                <a:ea typeface="宋体" pitchFamily="2" charset="-122"/>
              </a:rPr>
              <a:t>如果</a:t>
            </a:r>
            <a:r>
              <a:rPr lang="en-US" altLang="zh-CN" sz="2800" dirty="0" smtClean="0">
                <a:ea typeface="宋体" pitchFamily="2" charset="-122"/>
              </a:rPr>
              <a:t>m</a:t>
            </a:r>
            <a:r>
              <a:rPr lang="en-US" altLang="zh-CN" sz="2800" baseline="-25000" dirty="0" smtClean="0">
                <a:ea typeface="宋体" pitchFamily="2" charset="-122"/>
              </a:rPr>
              <a:t>1</a:t>
            </a:r>
            <a:r>
              <a:rPr lang="en-US" altLang="zh-CN" sz="2800" dirty="0" smtClean="0">
                <a:ea typeface="宋体" pitchFamily="2" charset="-122"/>
              </a:rPr>
              <a:t>m</a:t>
            </a:r>
            <a:r>
              <a:rPr lang="en-US" altLang="zh-CN" sz="2800" baseline="-25000" dirty="0" smtClean="0">
                <a:ea typeface="宋体" pitchFamily="2" charset="-122"/>
              </a:rPr>
              <a:t>2</a:t>
            </a:r>
            <a:r>
              <a:rPr lang="en-US" altLang="zh-CN" sz="2800" dirty="0" smtClean="0">
                <a:ea typeface="宋体" pitchFamily="2" charset="-122"/>
              </a:rPr>
              <a:t> </a:t>
            </a:r>
            <a:r>
              <a:rPr lang="zh-CN" altLang="en-US" sz="2800" dirty="0" smtClean="0">
                <a:ea typeface="宋体" pitchFamily="2" charset="-122"/>
              </a:rPr>
              <a:t>在矩阵的不同行和不同列</a:t>
            </a:r>
            <a:r>
              <a:rPr lang="en-US" altLang="zh-CN" sz="2800" dirty="0" smtClean="0">
                <a:ea typeface="宋体" pitchFamily="2" charset="-122"/>
              </a:rPr>
              <a:t>,</a:t>
            </a:r>
            <a:r>
              <a:rPr lang="zh-CN" altLang="en-US" sz="2800" dirty="0" smtClean="0">
                <a:ea typeface="宋体" charset="-122"/>
              </a:rPr>
              <a:t>以</a:t>
            </a:r>
            <a:r>
              <a:rPr lang="en-US" altLang="zh-CN" sz="2800" dirty="0" smtClean="0">
                <a:ea typeface="宋体" charset="-122"/>
              </a:rPr>
              <a:t>m</a:t>
            </a:r>
            <a:r>
              <a:rPr lang="en-US" altLang="zh-CN" sz="2800" baseline="-25000" dirty="0" smtClean="0">
                <a:ea typeface="宋体" charset="-122"/>
              </a:rPr>
              <a:t>1</a:t>
            </a:r>
            <a:r>
              <a:rPr lang="en-US" altLang="zh-CN" sz="2800" dirty="0" smtClean="0">
                <a:ea typeface="宋体" charset="-122"/>
              </a:rPr>
              <a:t> m</a:t>
            </a:r>
            <a:r>
              <a:rPr lang="en-US" altLang="zh-CN" sz="2800" baseline="-25000" dirty="0" smtClean="0">
                <a:ea typeface="宋体" charset="-122"/>
              </a:rPr>
              <a:t>2</a:t>
            </a:r>
            <a:r>
              <a:rPr lang="zh-CN" altLang="en-US" sz="2800" dirty="0" smtClean="0">
                <a:ea typeface="宋体" charset="-122"/>
              </a:rPr>
              <a:t>为对角可形成一个长方形，分别用另两个对角字母进行同行代替</a:t>
            </a:r>
            <a:r>
              <a:rPr lang="en-US" altLang="zh-CN" sz="2800" dirty="0" smtClean="0">
                <a:ea typeface="宋体" charset="-122"/>
              </a:rPr>
              <a:t>)</a:t>
            </a:r>
            <a:r>
              <a:rPr lang="zh-CN" altLang="en-US" sz="2800" dirty="0" smtClean="0">
                <a:ea typeface="宋体" charset="-122"/>
              </a:rPr>
              <a:t>。</a:t>
            </a:r>
            <a:endParaRPr lang="en-US" altLang="zh-CN" sz="2800" dirty="0" smtClean="0">
              <a:ea typeface="宋体" charset="-122"/>
            </a:endParaRPr>
          </a:p>
          <a:p>
            <a:pPr lvl="1" eaLnBrk="1" hangingPunct="1"/>
            <a:r>
              <a:rPr lang="zh-CN" altLang="en-US" dirty="0" smtClean="0">
                <a:ea typeface="宋体" pitchFamily="2" charset="-122"/>
              </a:rPr>
              <a:t>以“</a:t>
            </a:r>
            <a:r>
              <a:rPr lang="en-US" altLang="zh-CN" dirty="0" smtClean="0">
                <a:ea typeface="宋体" pitchFamily="2" charset="-122"/>
              </a:rPr>
              <a:t>OP” </a:t>
            </a:r>
            <a:r>
              <a:rPr lang="zh-CN" altLang="en-US" dirty="0" smtClean="0">
                <a:ea typeface="宋体" pitchFamily="2" charset="-122"/>
              </a:rPr>
              <a:t>为对角形成一个长方形</a:t>
            </a:r>
          </a:p>
          <a:p>
            <a:pPr lvl="1" eaLnBrk="1" hangingPunct="1"/>
            <a:r>
              <a:rPr lang="zh-CN" altLang="en-US" dirty="0" smtClean="0">
                <a:ea typeface="宋体" pitchFamily="2" charset="-122"/>
              </a:rPr>
              <a:t>用另一对角字母</a:t>
            </a:r>
            <a:r>
              <a:rPr lang="en-US" altLang="zh-CN" dirty="0" smtClean="0">
                <a:ea typeface="宋体" pitchFamily="2" charset="-122"/>
              </a:rPr>
              <a:t> “TM”</a:t>
            </a:r>
            <a:r>
              <a:rPr lang="zh-CN" altLang="en-US" dirty="0" smtClean="0">
                <a:ea typeface="宋体" pitchFamily="2" charset="-122"/>
              </a:rPr>
              <a:t>来代替</a:t>
            </a:r>
            <a:r>
              <a:rPr lang="en-US" altLang="zh-CN" dirty="0" smtClean="0">
                <a:ea typeface="宋体" pitchFamily="2" charset="-122"/>
              </a:rPr>
              <a:t>“OP” </a:t>
            </a:r>
            <a:endParaRPr lang="zh-CN" altLang="en-US" dirty="0" smtClean="0">
              <a:ea typeface="宋体" pitchFamily="2" charset="-122"/>
            </a:endParaRPr>
          </a:p>
          <a:p>
            <a:pPr lvl="1" eaLnBrk="1" hangingPunct="1">
              <a:buNone/>
            </a:pPr>
            <a:r>
              <a:rPr lang="en-US" altLang="zh-CN" dirty="0" smtClean="0">
                <a:ea typeface="宋体" charset="-122"/>
              </a:rPr>
              <a:t> ( </a:t>
            </a:r>
            <a:r>
              <a:rPr lang="zh-CN" altLang="en-US" dirty="0" smtClean="0">
                <a:ea typeface="宋体" charset="-122"/>
              </a:rPr>
              <a:t>用另一对角字母</a:t>
            </a:r>
            <a:r>
              <a:rPr lang="en-US" altLang="zh-CN" dirty="0" smtClean="0">
                <a:ea typeface="宋体" charset="-122"/>
              </a:rPr>
              <a:t> “</a:t>
            </a:r>
            <a:r>
              <a:rPr lang="en-US" altLang="zh-CN" dirty="0" smtClean="0">
                <a:solidFill>
                  <a:schemeClr val="tx2"/>
                </a:solidFill>
                <a:ea typeface="宋体" charset="-122"/>
              </a:rPr>
              <a:t>TM</a:t>
            </a:r>
            <a:r>
              <a:rPr lang="en-US" altLang="zh-CN" dirty="0" smtClean="0">
                <a:ea typeface="宋体" charset="-122"/>
              </a:rPr>
              <a:t>”</a:t>
            </a:r>
            <a:r>
              <a:rPr lang="zh-CN" altLang="en-US" dirty="0" smtClean="0">
                <a:ea typeface="宋体" charset="-122"/>
              </a:rPr>
              <a:t>来作为</a:t>
            </a:r>
            <a:r>
              <a:rPr lang="en-US" altLang="zh-CN" dirty="0" smtClean="0">
                <a:ea typeface="宋体" charset="-122"/>
              </a:rPr>
              <a:t>“</a:t>
            </a:r>
            <a:r>
              <a:rPr lang="en-US" altLang="zh-CN" dirty="0" smtClean="0">
                <a:solidFill>
                  <a:srgbClr val="0000FF"/>
                </a:solidFill>
                <a:ea typeface="宋体" charset="-122"/>
              </a:rPr>
              <a:t>OP</a:t>
            </a:r>
            <a:r>
              <a:rPr lang="en-US" altLang="zh-CN" dirty="0" smtClean="0">
                <a:ea typeface="宋体" charset="-122"/>
              </a:rPr>
              <a:t>” </a:t>
            </a:r>
            <a:r>
              <a:rPr lang="zh-CN" altLang="en-US" dirty="0" smtClean="0">
                <a:ea typeface="宋体" charset="-122"/>
              </a:rPr>
              <a:t>的密文</a:t>
            </a:r>
            <a:r>
              <a:rPr lang="en-US" altLang="zh-CN" dirty="0" smtClean="0">
                <a:ea typeface="宋体" charset="-122"/>
              </a:rPr>
              <a:t>)</a:t>
            </a:r>
            <a:endParaRPr lang="zh-CN" altLang="en-US" dirty="0" smtClean="0">
              <a:ea typeface="宋体" charset="-122"/>
            </a:endParaRPr>
          </a:p>
          <a:p>
            <a:pPr lvl="1" eaLnBrk="1" hangingPunct="1">
              <a:buFont typeface="Wingdings" pitchFamily="2" charset="2"/>
              <a:buNone/>
            </a:pPr>
            <a:endParaRPr lang="zh-CN" altLang="en-US" dirty="0" smtClean="0">
              <a:ea typeface="宋体" charset="-122"/>
            </a:endParaRPr>
          </a:p>
        </p:txBody>
      </p:sp>
      <p:grpSp>
        <p:nvGrpSpPr>
          <p:cNvPr id="2" name="Group 4"/>
          <p:cNvGrpSpPr>
            <a:grpSpLocks/>
          </p:cNvGrpSpPr>
          <p:nvPr/>
        </p:nvGrpSpPr>
        <p:grpSpPr bwMode="auto">
          <a:xfrm>
            <a:off x="3404630" y="4462584"/>
            <a:ext cx="1343025" cy="1333500"/>
            <a:chOff x="3420" y="2544"/>
            <a:chExt cx="846" cy="840"/>
          </a:xfrm>
        </p:grpSpPr>
        <p:grpSp>
          <p:nvGrpSpPr>
            <p:cNvPr id="3" name="Group 5"/>
            <p:cNvGrpSpPr>
              <a:grpSpLocks/>
            </p:cNvGrpSpPr>
            <p:nvPr/>
          </p:nvGrpSpPr>
          <p:grpSpPr bwMode="auto">
            <a:xfrm>
              <a:off x="3420" y="2544"/>
              <a:ext cx="846" cy="174"/>
              <a:chOff x="1254" y="3108"/>
              <a:chExt cx="846" cy="174"/>
            </a:xfrm>
          </p:grpSpPr>
          <p:grpSp>
            <p:nvGrpSpPr>
              <p:cNvPr id="4" name="Group 6"/>
              <p:cNvGrpSpPr>
                <a:grpSpLocks/>
              </p:cNvGrpSpPr>
              <p:nvPr/>
            </p:nvGrpSpPr>
            <p:grpSpPr bwMode="auto">
              <a:xfrm>
                <a:off x="1758" y="3108"/>
                <a:ext cx="174" cy="174"/>
                <a:chOff x="848" y="3174"/>
                <a:chExt cx="174" cy="174"/>
              </a:xfrm>
            </p:grpSpPr>
            <p:sp>
              <p:nvSpPr>
                <p:cNvPr id="8289" name="AutoShape 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90" name="Text Box 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5" name="Group 9"/>
              <p:cNvGrpSpPr>
                <a:grpSpLocks/>
              </p:cNvGrpSpPr>
              <p:nvPr/>
            </p:nvGrpSpPr>
            <p:grpSpPr bwMode="auto">
              <a:xfrm>
                <a:off x="1590" y="3108"/>
                <a:ext cx="174" cy="174"/>
                <a:chOff x="848" y="3174"/>
                <a:chExt cx="174" cy="174"/>
              </a:xfrm>
            </p:grpSpPr>
            <p:sp>
              <p:nvSpPr>
                <p:cNvPr id="8287" name="AutoShape 1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88" name="Text Box 1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F</a:t>
                  </a:r>
                </a:p>
              </p:txBody>
            </p:sp>
          </p:grpSp>
          <p:grpSp>
            <p:nvGrpSpPr>
              <p:cNvPr id="6" name="Group 12"/>
              <p:cNvGrpSpPr>
                <a:grpSpLocks/>
              </p:cNvGrpSpPr>
              <p:nvPr/>
            </p:nvGrpSpPr>
            <p:grpSpPr bwMode="auto">
              <a:xfrm>
                <a:off x="1428" y="3108"/>
                <a:ext cx="174" cy="174"/>
                <a:chOff x="848" y="3174"/>
                <a:chExt cx="174" cy="174"/>
              </a:xfrm>
            </p:grpSpPr>
            <p:sp>
              <p:nvSpPr>
                <p:cNvPr id="8285" name="AutoShape 1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86" name="Text Box 1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grpSp>
            <p:nvGrpSpPr>
              <p:cNvPr id="7" name="Group 15"/>
              <p:cNvGrpSpPr>
                <a:grpSpLocks/>
              </p:cNvGrpSpPr>
              <p:nvPr/>
            </p:nvGrpSpPr>
            <p:grpSpPr bwMode="auto">
              <a:xfrm>
                <a:off x="1254" y="3108"/>
                <a:ext cx="174" cy="174"/>
                <a:chOff x="848" y="3174"/>
                <a:chExt cx="174" cy="174"/>
              </a:xfrm>
            </p:grpSpPr>
            <p:sp>
              <p:nvSpPr>
                <p:cNvPr id="8283" name="AutoShape 1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84" name="Text Box 1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S</a:t>
                  </a:r>
                </a:p>
              </p:txBody>
            </p:sp>
          </p:grpSp>
          <p:grpSp>
            <p:nvGrpSpPr>
              <p:cNvPr id="8" name="Group 18"/>
              <p:cNvGrpSpPr>
                <a:grpSpLocks/>
              </p:cNvGrpSpPr>
              <p:nvPr/>
            </p:nvGrpSpPr>
            <p:grpSpPr bwMode="auto">
              <a:xfrm>
                <a:off x="1926" y="3108"/>
                <a:ext cx="174" cy="174"/>
                <a:chOff x="848" y="3174"/>
                <a:chExt cx="174" cy="174"/>
              </a:xfrm>
            </p:grpSpPr>
            <p:sp>
              <p:nvSpPr>
                <p:cNvPr id="8281" name="AutoShape 1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82" name="Text Box 2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W</a:t>
                  </a:r>
                </a:p>
              </p:txBody>
            </p:sp>
          </p:grpSp>
        </p:grpSp>
        <p:grpSp>
          <p:nvGrpSpPr>
            <p:cNvPr id="9" name="Group 21"/>
            <p:cNvGrpSpPr>
              <a:grpSpLocks/>
            </p:cNvGrpSpPr>
            <p:nvPr/>
          </p:nvGrpSpPr>
          <p:grpSpPr bwMode="auto">
            <a:xfrm>
              <a:off x="3420" y="2712"/>
              <a:ext cx="846" cy="174"/>
              <a:chOff x="1254" y="3108"/>
              <a:chExt cx="846" cy="174"/>
            </a:xfrm>
          </p:grpSpPr>
          <p:grpSp>
            <p:nvGrpSpPr>
              <p:cNvPr id="10" name="Group 22"/>
              <p:cNvGrpSpPr>
                <a:grpSpLocks/>
              </p:cNvGrpSpPr>
              <p:nvPr/>
            </p:nvGrpSpPr>
            <p:grpSpPr bwMode="auto">
              <a:xfrm>
                <a:off x="1758" y="3108"/>
                <a:ext cx="174" cy="174"/>
                <a:chOff x="848" y="3174"/>
                <a:chExt cx="174" cy="174"/>
              </a:xfrm>
            </p:grpSpPr>
            <p:sp>
              <p:nvSpPr>
                <p:cNvPr id="8274" name="AutoShape 2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75" name="Text Box 2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11" name="Group 25"/>
              <p:cNvGrpSpPr>
                <a:grpSpLocks/>
              </p:cNvGrpSpPr>
              <p:nvPr/>
            </p:nvGrpSpPr>
            <p:grpSpPr bwMode="auto">
              <a:xfrm>
                <a:off x="1590" y="3108"/>
                <a:ext cx="174" cy="174"/>
                <a:chOff x="848" y="3174"/>
                <a:chExt cx="174" cy="174"/>
              </a:xfrm>
            </p:grpSpPr>
            <p:sp>
              <p:nvSpPr>
                <p:cNvPr id="8272" name="AutoShape 2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73" name="Text Box 2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12" name="Group 28"/>
              <p:cNvGrpSpPr>
                <a:grpSpLocks/>
              </p:cNvGrpSpPr>
              <p:nvPr/>
            </p:nvGrpSpPr>
            <p:grpSpPr bwMode="auto">
              <a:xfrm>
                <a:off x="1428" y="3108"/>
                <a:ext cx="174" cy="174"/>
                <a:chOff x="848" y="3174"/>
                <a:chExt cx="174" cy="174"/>
              </a:xfrm>
            </p:grpSpPr>
            <p:sp>
              <p:nvSpPr>
                <p:cNvPr id="8270" name="AutoShape 2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71" name="Text Box 3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13" name="Group 31"/>
              <p:cNvGrpSpPr>
                <a:grpSpLocks/>
              </p:cNvGrpSpPr>
              <p:nvPr/>
            </p:nvGrpSpPr>
            <p:grpSpPr bwMode="auto">
              <a:xfrm>
                <a:off x="1254" y="3108"/>
                <a:ext cx="174" cy="174"/>
                <a:chOff x="848" y="3174"/>
                <a:chExt cx="174" cy="174"/>
              </a:xfrm>
            </p:grpSpPr>
            <p:sp>
              <p:nvSpPr>
                <p:cNvPr id="8268" name="AutoShape 3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69" name="Text Box 3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14" name="Group 34"/>
              <p:cNvGrpSpPr>
                <a:grpSpLocks/>
              </p:cNvGrpSpPr>
              <p:nvPr/>
            </p:nvGrpSpPr>
            <p:grpSpPr bwMode="auto">
              <a:xfrm>
                <a:off x="1926" y="3108"/>
                <a:ext cx="174" cy="174"/>
                <a:chOff x="848" y="3174"/>
                <a:chExt cx="174" cy="174"/>
              </a:xfrm>
            </p:grpSpPr>
            <p:sp>
              <p:nvSpPr>
                <p:cNvPr id="8266" name="AutoShape 3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67" name="Text Box 3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C</a:t>
                  </a:r>
                </a:p>
              </p:txBody>
            </p:sp>
          </p:grpSp>
        </p:grpSp>
        <p:grpSp>
          <p:nvGrpSpPr>
            <p:cNvPr id="15" name="Group 37"/>
            <p:cNvGrpSpPr>
              <a:grpSpLocks/>
            </p:cNvGrpSpPr>
            <p:nvPr/>
          </p:nvGrpSpPr>
          <p:grpSpPr bwMode="auto">
            <a:xfrm>
              <a:off x="3420" y="2880"/>
              <a:ext cx="846" cy="174"/>
              <a:chOff x="1254" y="3108"/>
              <a:chExt cx="846" cy="174"/>
            </a:xfrm>
          </p:grpSpPr>
          <p:grpSp>
            <p:nvGrpSpPr>
              <p:cNvPr id="16" name="Group 38"/>
              <p:cNvGrpSpPr>
                <a:grpSpLocks/>
              </p:cNvGrpSpPr>
              <p:nvPr/>
            </p:nvGrpSpPr>
            <p:grpSpPr bwMode="auto">
              <a:xfrm>
                <a:off x="1758" y="3108"/>
                <a:ext cx="174" cy="174"/>
                <a:chOff x="848" y="3174"/>
                <a:chExt cx="174" cy="174"/>
              </a:xfrm>
            </p:grpSpPr>
            <p:sp>
              <p:nvSpPr>
                <p:cNvPr id="8259" name="AutoShape 3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60" name="Text Box 4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I</a:t>
                  </a:r>
                </a:p>
              </p:txBody>
            </p:sp>
          </p:grpSp>
          <p:grpSp>
            <p:nvGrpSpPr>
              <p:cNvPr id="17" name="Group 41"/>
              <p:cNvGrpSpPr>
                <a:grpSpLocks/>
              </p:cNvGrpSpPr>
              <p:nvPr/>
            </p:nvGrpSpPr>
            <p:grpSpPr bwMode="auto">
              <a:xfrm>
                <a:off x="1590" y="3108"/>
                <a:ext cx="174" cy="174"/>
                <a:chOff x="848" y="3174"/>
                <a:chExt cx="174" cy="174"/>
              </a:xfrm>
            </p:grpSpPr>
            <p:sp>
              <p:nvSpPr>
                <p:cNvPr id="8257" name="AutoShape 4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58" name="Text Box 4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H</a:t>
                  </a:r>
                </a:p>
              </p:txBody>
            </p:sp>
          </p:grpSp>
          <p:grpSp>
            <p:nvGrpSpPr>
              <p:cNvPr id="18" name="Group 44"/>
              <p:cNvGrpSpPr>
                <a:grpSpLocks/>
              </p:cNvGrpSpPr>
              <p:nvPr/>
            </p:nvGrpSpPr>
            <p:grpSpPr bwMode="auto">
              <a:xfrm>
                <a:off x="1428" y="3108"/>
                <a:ext cx="174" cy="174"/>
                <a:chOff x="848" y="3174"/>
                <a:chExt cx="174" cy="174"/>
              </a:xfrm>
            </p:grpSpPr>
            <p:sp>
              <p:nvSpPr>
                <p:cNvPr id="8255" name="AutoShape 4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56" name="Text Box 4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G</a:t>
                  </a:r>
                </a:p>
              </p:txBody>
            </p:sp>
          </p:grpSp>
          <p:grpSp>
            <p:nvGrpSpPr>
              <p:cNvPr id="19" name="Group 47"/>
              <p:cNvGrpSpPr>
                <a:grpSpLocks/>
              </p:cNvGrpSpPr>
              <p:nvPr/>
            </p:nvGrpSpPr>
            <p:grpSpPr bwMode="auto">
              <a:xfrm>
                <a:off x="1254" y="3108"/>
                <a:ext cx="174" cy="174"/>
                <a:chOff x="848" y="3174"/>
                <a:chExt cx="174" cy="174"/>
              </a:xfrm>
            </p:grpSpPr>
            <p:sp>
              <p:nvSpPr>
                <p:cNvPr id="8253" name="AutoShape 4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54" name="Text Box 4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20" name="Group 50"/>
              <p:cNvGrpSpPr>
                <a:grpSpLocks/>
              </p:cNvGrpSpPr>
              <p:nvPr/>
            </p:nvGrpSpPr>
            <p:grpSpPr bwMode="auto">
              <a:xfrm>
                <a:off x="1926" y="3108"/>
                <a:ext cx="174" cy="174"/>
                <a:chOff x="848" y="3174"/>
                <a:chExt cx="174" cy="174"/>
              </a:xfrm>
            </p:grpSpPr>
            <p:sp>
              <p:nvSpPr>
                <p:cNvPr id="8251" name="AutoShape 5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52" name="Text Box 5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K</a:t>
                  </a:r>
                </a:p>
              </p:txBody>
            </p:sp>
          </p:grpSp>
        </p:grpSp>
        <p:grpSp>
          <p:nvGrpSpPr>
            <p:cNvPr id="21" name="Group 53"/>
            <p:cNvGrpSpPr>
              <a:grpSpLocks/>
            </p:cNvGrpSpPr>
            <p:nvPr/>
          </p:nvGrpSpPr>
          <p:grpSpPr bwMode="auto">
            <a:xfrm>
              <a:off x="3420" y="3048"/>
              <a:ext cx="846" cy="174"/>
              <a:chOff x="1254" y="3108"/>
              <a:chExt cx="846" cy="174"/>
            </a:xfrm>
          </p:grpSpPr>
          <p:grpSp>
            <p:nvGrpSpPr>
              <p:cNvPr id="22" name="Group 54"/>
              <p:cNvGrpSpPr>
                <a:grpSpLocks/>
              </p:cNvGrpSpPr>
              <p:nvPr/>
            </p:nvGrpSpPr>
            <p:grpSpPr bwMode="auto">
              <a:xfrm>
                <a:off x="1758" y="3108"/>
                <a:ext cx="174" cy="174"/>
                <a:chOff x="848" y="3174"/>
                <a:chExt cx="174" cy="174"/>
              </a:xfrm>
            </p:grpSpPr>
            <p:sp>
              <p:nvSpPr>
                <p:cNvPr id="8244" name="AutoShape 5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45" name="Text Box 5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23" name="Group 57"/>
              <p:cNvGrpSpPr>
                <a:grpSpLocks/>
              </p:cNvGrpSpPr>
              <p:nvPr/>
            </p:nvGrpSpPr>
            <p:grpSpPr bwMode="auto">
              <a:xfrm>
                <a:off x="1590" y="3108"/>
                <a:ext cx="174" cy="174"/>
                <a:chOff x="848" y="3174"/>
                <a:chExt cx="174" cy="174"/>
              </a:xfrm>
            </p:grpSpPr>
            <p:sp>
              <p:nvSpPr>
                <p:cNvPr id="8242" name="AutoShape 5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43" name="Text Box 5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N</a:t>
                  </a:r>
                </a:p>
              </p:txBody>
            </p:sp>
          </p:grpSp>
          <p:grpSp>
            <p:nvGrpSpPr>
              <p:cNvPr id="24" name="Group 60"/>
              <p:cNvGrpSpPr>
                <a:grpSpLocks/>
              </p:cNvGrpSpPr>
              <p:nvPr/>
            </p:nvGrpSpPr>
            <p:grpSpPr bwMode="auto">
              <a:xfrm>
                <a:off x="1428" y="3108"/>
                <a:ext cx="174" cy="174"/>
                <a:chOff x="848" y="3174"/>
                <a:chExt cx="174" cy="174"/>
              </a:xfrm>
            </p:grpSpPr>
            <p:sp>
              <p:nvSpPr>
                <p:cNvPr id="8240" name="AutoShape 6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41" name="Text Box 6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grpSp>
            <p:nvGrpSpPr>
              <p:cNvPr id="25" name="Group 63"/>
              <p:cNvGrpSpPr>
                <a:grpSpLocks/>
              </p:cNvGrpSpPr>
              <p:nvPr/>
            </p:nvGrpSpPr>
            <p:grpSpPr bwMode="auto">
              <a:xfrm>
                <a:off x="1254" y="3108"/>
                <a:ext cx="174" cy="174"/>
                <a:chOff x="848" y="3174"/>
                <a:chExt cx="174" cy="174"/>
              </a:xfrm>
            </p:grpSpPr>
            <p:sp>
              <p:nvSpPr>
                <p:cNvPr id="8238" name="AutoShape 6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39" name="Text Box 6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26" name="Group 66"/>
              <p:cNvGrpSpPr>
                <a:grpSpLocks/>
              </p:cNvGrpSpPr>
              <p:nvPr/>
            </p:nvGrpSpPr>
            <p:grpSpPr bwMode="auto">
              <a:xfrm>
                <a:off x="1926" y="3108"/>
                <a:ext cx="174" cy="174"/>
                <a:chOff x="848" y="3174"/>
                <a:chExt cx="174" cy="174"/>
              </a:xfrm>
            </p:grpSpPr>
            <p:sp>
              <p:nvSpPr>
                <p:cNvPr id="8236" name="AutoShape 6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37" name="Text Box 6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Q</a:t>
                  </a:r>
                </a:p>
              </p:txBody>
            </p:sp>
          </p:grpSp>
        </p:grpSp>
        <p:grpSp>
          <p:nvGrpSpPr>
            <p:cNvPr id="27" name="Group 69"/>
            <p:cNvGrpSpPr>
              <a:grpSpLocks/>
            </p:cNvGrpSpPr>
            <p:nvPr/>
          </p:nvGrpSpPr>
          <p:grpSpPr bwMode="auto">
            <a:xfrm>
              <a:off x="3420" y="3210"/>
              <a:ext cx="846" cy="174"/>
              <a:chOff x="1254" y="3108"/>
              <a:chExt cx="846" cy="174"/>
            </a:xfrm>
          </p:grpSpPr>
          <p:grpSp>
            <p:nvGrpSpPr>
              <p:cNvPr id="28" name="Group 70"/>
              <p:cNvGrpSpPr>
                <a:grpSpLocks/>
              </p:cNvGrpSpPr>
              <p:nvPr/>
            </p:nvGrpSpPr>
            <p:grpSpPr bwMode="auto">
              <a:xfrm>
                <a:off x="1758" y="3108"/>
                <a:ext cx="174" cy="174"/>
                <a:chOff x="848" y="3174"/>
                <a:chExt cx="174" cy="174"/>
              </a:xfrm>
            </p:grpSpPr>
            <p:sp>
              <p:nvSpPr>
                <p:cNvPr id="8229" name="AutoShape 7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30" name="Text Box 7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29" name="Group 73"/>
              <p:cNvGrpSpPr>
                <a:grpSpLocks/>
              </p:cNvGrpSpPr>
              <p:nvPr/>
            </p:nvGrpSpPr>
            <p:grpSpPr bwMode="auto">
              <a:xfrm>
                <a:off x="1590" y="3108"/>
                <a:ext cx="174" cy="174"/>
                <a:chOff x="848" y="3174"/>
                <a:chExt cx="174" cy="174"/>
              </a:xfrm>
            </p:grpSpPr>
            <p:sp>
              <p:nvSpPr>
                <p:cNvPr id="8227"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28" name="Text Box 7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X</a:t>
                  </a:r>
                </a:p>
              </p:txBody>
            </p:sp>
          </p:grpSp>
          <p:grpSp>
            <p:nvGrpSpPr>
              <p:cNvPr id="30" name="Group 76"/>
              <p:cNvGrpSpPr>
                <a:grpSpLocks/>
              </p:cNvGrpSpPr>
              <p:nvPr/>
            </p:nvGrpSpPr>
            <p:grpSpPr bwMode="auto">
              <a:xfrm>
                <a:off x="1428" y="3108"/>
                <a:ext cx="174" cy="174"/>
                <a:chOff x="848" y="3174"/>
                <a:chExt cx="174" cy="174"/>
              </a:xfrm>
            </p:grpSpPr>
            <p:sp>
              <p:nvSpPr>
                <p:cNvPr id="8225" name="AutoShape 7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26" name="Text Box 7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V</a:t>
                  </a:r>
                </a:p>
              </p:txBody>
            </p:sp>
          </p:grpSp>
          <p:grpSp>
            <p:nvGrpSpPr>
              <p:cNvPr id="31" name="Group 79"/>
              <p:cNvGrpSpPr>
                <a:grpSpLocks/>
              </p:cNvGrpSpPr>
              <p:nvPr/>
            </p:nvGrpSpPr>
            <p:grpSpPr bwMode="auto">
              <a:xfrm>
                <a:off x="1254" y="3108"/>
                <a:ext cx="174" cy="174"/>
                <a:chOff x="848" y="3174"/>
                <a:chExt cx="174" cy="174"/>
              </a:xfrm>
            </p:grpSpPr>
            <p:sp>
              <p:nvSpPr>
                <p:cNvPr id="8223" name="AutoShape 8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24" name="Text Box 8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U</a:t>
                  </a:r>
                </a:p>
              </p:txBody>
            </p:sp>
          </p:grpSp>
          <p:grpSp>
            <p:nvGrpSpPr>
              <p:cNvPr id="8291" name="Group 82"/>
              <p:cNvGrpSpPr>
                <a:grpSpLocks/>
              </p:cNvGrpSpPr>
              <p:nvPr/>
            </p:nvGrpSpPr>
            <p:grpSpPr bwMode="auto">
              <a:xfrm>
                <a:off x="1926" y="3108"/>
                <a:ext cx="174" cy="174"/>
                <a:chOff x="848" y="3174"/>
                <a:chExt cx="174" cy="174"/>
              </a:xfrm>
            </p:grpSpPr>
            <p:sp>
              <p:nvSpPr>
                <p:cNvPr id="8221" name="AutoShape 8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8222" name="Text Box 8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Z</a:t>
                  </a:r>
                </a:p>
              </p:txBody>
            </p:sp>
          </p:grpSp>
        </p:grpSp>
      </p:grpSp>
      <p:grpSp>
        <p:nvGrpSpPr>
          <p:cNvPr id="8292" name="Group 85"/>
          <p:cNvGrpSpPr>
            <a:grpSpLocks/>
          </p:cNvGrpSpPr>
          <p:nvPr/>
        </p:nvGrpSpPr>
        <p:grpSpPr bwMode="auto">
          <a:xfrm>
            <a:off x="4195205" y="5240459"/>
            <a:ext cx="282575" cy="284163"/>
            <a:chOff x="4422" y="3493"/>
            <a:chExt cx="178" cy="179"/>
          </a:xfrm>
        </p:grpSpPr>
        <p:sp>
          <p:nvSpPr>
            <p:cNvPr id="8209" name="AutoShape 86"/>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8210" name="Text Box 87"/>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8293" name="Group 88"/>
          <p:cNvGrpSpPr>
            <a:grpSpLocks/>
          </p:cNvGrpSpPr>
          <p:nvPr/>
        </p:nvGrpSpPr>
        <p:grpSpPr bwMode="auto">
          <a:xfrm>
            <a:off x="3666568" y="4445122"/>
            <a:ext cx="282575" cy="284162"/>
            <a:chOff x="4422" y="3493"/>
            <a:chExt cx="178" cy="179"/>
          </a:xfrm>
        </p:grpSpPr>
        <p:sp>
          <p:nvSpPr>
            <p:cNvPr id="8207" name="AutoShape 89"/>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8208" name="Text Box 90"/>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sp>
        <p:nvSpPr>
          <p:cNvPr id="88155" name="Rectangle 91"/>
          <p:cNvSpPr>
            <a:spLocks noChangeArrowheads="1"/>
          </p:cNvSpPr>
          <p:nvPr/>
        </p:nvSpPr>
        <p:spPr bwMode="auto">
          <a:xfrm>
            <a:off x="3804680" y="4586409"/>
            <a:ext cx="547688" cy="828675"/>
          </a:xfrm>
          <a:prstGeom prst="rect">
            <a:avLst/>
          </a:prstGeom>
          <a:noFill/>
          <a:ln w="28575" algn="ctr">
            <a:solidFill>
              <a:srgbClr val="CC0000"/>
            </a:solidFill>
            <a:miter lim="800000"/>
            <a:headEnd/>
            <a:tailEnd/>
          </a:ln>
        </p:spPr>
        <p:txBody>
          <a:bodyPr wrap="none" anchor="ctr">
            <a:spAutoFit/>
          </a:bodyPr>
          <a:lstStyle/>
          <a:p>
            <a:endParaRPr lang="zh-CN" altLang="en-US">
              <a:ea typeface="宋体" charset="-122"/>
            </a:endParaRPr>
          </a:p>
        </p:txBody>
      </p:sp>
      <p:grpSp>
        <p:nvGrpSpPr>
          <p:cNvPr id="8294" name="Group 92"/>
          <p:cNvGrpSpPr>
            <a:grpSpLocks/>
          </p:cNvGrpSpPr>
          <p:nvPr/>
        </p:nvGrpSpPr>
        <p:grpSpPr bwMode="auto">
          <a:xfrm>
            <a:off x="4199968" y="4445122"/>
            <a:ext cx="282575" cy="284162"/>
            <a:chOff x="4422" y="3493"/>
            <a:chExt cx="178" cy="179"/>
          </a:xfrm>
        </p:grpSpPr>
        <p:sp>
          <p:nvSpPr>
            <p:cNvPr id="8205" name="AutoShape 93"/>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8206" name="Text Box 94"/>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8295" name="Group 95"/>
          <p:cNvGrpSpPr>
            <a:grpSpLocks/>
          </p:cNvGrpSpPr>
          <p:nvPr/>
        </p:nvGrpSpPr>
        <p:grpSpPr bwMode="auto">
          <a:xfrm>
            <a:off x="3666568" y="5240459"/>
            <a:ext cx="282575" cy="284163"/>
            <a:chOff x="4422" y="3493"/>
            <a:chExt cx="178" cy="179"/>
          </a:xfrm>
        </p:grpSpPr>
        <p:sp>
          <p:nvSpPr>
            <p:cNvPr id="8203" name="AutoShape 96"/>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8204" name="Text Box 97"/>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sp>
        <p:nvSpPr>
          <p:cNvPr id="100"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21930051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93"/>
                                        </p:tgtEl>
                                        <p:attrNameLst>
                                          <p:attrName>style.visibility</p:attrName>
                                        </p:attrNameLst>
                                      </p:cBhvr>
                                      <p:to>
                                        <p:strVal val="visible"/>
                                      </p:to>
                                    </p:set>
                                    <p:animEffect transition="in" filter="fade">
                                      <p:cBhvr>
                                        <p:cTn id="15" dur="1000"/>
                                        <p:tgtEl>
                                          <p:spTgt spid="8293"/>
                                        </p:tgtEl>
                                      </p:cBhvr>
                                    </p:animEffect>
                                  </p:childTnLst>
                                </p:cTn>
                              </p:par>
                              <p:par>
                                <p:cTn id="16" presetID="10" presetClass="entr" presetSubtype="0" fill="hold" nodeType="withEffect">
                                  <p:stCondLst>
                                    <p:cond delay="0"/>
                                  </p:stCondLst>
                                  <p:childTnLst>
                                    <p:set>
                                      <p:cBhvr>
                                        <p:cTn id="17" dur="1" fill="hold">
                                          <p:stCondLst>
                                            <p:cond delay="0"/>
                                          </p:stCondLst>
                                        </p:cTn>
                                        <p:tgtEl>
                                          <p:spTgt spid="8292"/>
                                        </p:tgtEl>
                                        <p:attrNameLst>
                                          <p:attrName>style.visibility</p:attrName>
                                        </p:attrNameLst>
                                      </p:cBhvr>
                                      <p:to>
                                        <p:strVal val="visible"/>
                                      </p:to>
                                    </p:set>
                                    <p:animEffect transition="in" filter="fade">
                                      <p:cBhvr>
                                        <p:cTn id="18" dur="1000"/>
                                        <p:tgtEl>
                                          <p:spTgt spid="829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8155"/>
                                        </p:tgtEl>
                                        <p:attrNameLst>
                                          <p:attrName>style.visibility</p:attrName>
                                        </p:attrNameLst>
                                      </p:cBhvr>
                                      <p:to>
                                        <p:strVal val="visible"/>
                                      </p:to>
                                    </p:set>
                                    <p:animEffect transition="in" filter="fade">
                                      <p:cBhvr>
                                        <p:cTn id="23" dur="2000"/>
                                        <p:tgtEl>
                                          <p:spTgt spid="8815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8067">
                                            <p:txEl>
                                              <p:pRg st="3" end="3"/>
                                            </p:txEl>
                                          </p:spTgt>
                                        </p:tgtEl>
                                        <p:attrNameLst>
                                          <p:attrName>style.visibility</p:attrName>
                                        </p:attrNameLst>
                                      </p:cBhvr>
                                      <p:to>
                                        <p:strVal val="visible"/>
                                      </p:to>
                                    </p:set>
                                    <p:animEffect transition="in" filter="wipe(left)">
                                      <p:cBhvr>
                                        <p:cTn id="28" dur="500"/>
                                        <p:tgtEl>
                                          <p:spTgt spid="8806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8067">
                                            <p:txEl>
                                              <p:pRg st="1" end="1"/>
                                            </p:txEl>
                                          </p:spTgt>
                                        </p:tgtEl>
                                        <p:attrNameLst>
                                          <p:attrName>style.visibility</p:attrName>
                                        </p:attrNameLst>
                                      </p:cBhvr>
                                      <p:to>
                                        <p:strVal val="visible"/>
                                      </p:to>
                                    </p:set>
                                    <p:animEffect transition="in" filter="wipe(left)">
                                      <p:cBhvr>
                                        <p:cTn id="33" dur="500"/>
                                        <p:tgtEl>
                                          <p:spTgt spid="8806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8067">
                                            <p:txEl>
                                              <p:pRg st="2" end="2"/>
                                            </p:txEl>
                                          </p:spTgt>
                                        </p:tgtEl>
                                        <p:attrNameLst>
                                          <p:attrName>style.visibility</p:attrName>
                                        </p:attrNameLst>
                                      </p:cBhvr>
                                      <p:to>
                                        <p:strVal val="visible"/>
                                      </p:to>
                                    </p:set>
                                    <p:animEffect transition="in" filter="wipe(left)">
                                      <p:cBhvr>
                                        <p:cTn id="38" dur="500"/>
                                        <p:tgtEl>
                                          <p:spTgt spid="8806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77778E-6 -4.44444E-6 L 0.05729 -4.44444E-6 " pathEditMode="relative" rAng="0" ptsTypes="AA">
                                      <p:cBhvr>
                                        <p:cTn id="42" dur="1000" fill="hold"/>
                                        <p:tgtEl>
                                          <p:spTgt spid="8293"/>
                                        </p:tgtEl>
                                        <p:attrNameLst>
                                          <p:attrName>ppt_x</p:attrName>
                                          <p:attrName>ppt_y</p:attrName>
                                        </p:attrNameLst>
                                      </p:cBhvr>
                                      <p:rCtr x="29" y="0"/>
                                    </p:animMotion>
                                  </p:childTnLst>
                                </p:cTn>
                              </p:par>
                              <p:par>
                                <p:cTn id="43" presetID="35" presetClass="path" presetSubtype="0" accel="50000" decel="50000" fill="hold" nodeType="withEffect">
                                  <p:stCondLst>
                                    <p:cond delay="0"/>
                                  </p:stCondLst>
                                  <p:childTnLst>
                                    <p:animMotion origin="layout" path="M 2.77778E-7 3.33333E-6 L -0.05573 3.33333E-6 " pathEditMode="relative" rAng="0" ptsTypes="AA">
                                      <p:cBhvr>
                                        <p:cTn id="44" dur="1000" fill="hold"/>
                                        <p:tgtEl>
                                          <p:spTgt spid="8292"/>
                                        </p:tgtEl>
                                        <p:attrNameLst>
                                          <p:attrName>ppt_x</p:attrName>
                                          <p:attrName>ppt_y</p:attrName>
                                        </p:attrNameLst>
                                      </p:cBhvr>
                                      <p:rCtr x="-28" y="0"/>
                                    </p:animMotion>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8294"/>
                                        </p:tgtEl>
                                        <p:attrNameLst>
                                          <p:attrName>style.visibility</p:attrName>
                                        </p:attrNameLst>
                                      </p:cBhvr>
                                      <p:to>
                                        <p:strVal val="visible"/>
                                      </p:to>
                                    </p:set>
                                    <p:animEffect transition="in" filter="fade">
                                      <p:cBhvr>
                                        <p:cTn id="48" dur="1000"/>
                                        <p:tgtEl>
                                          <p:spTgt spid="8294"/>
                                        </p:tgtEl>
                                      </p:cBhvr>
                                    </p:animEffect>
                                  </p:childTnLst>
                                </p:cTn>
                              </p:par>
                              <p:par>
                                <p:cTn id="49" presetID="10" presetClass="entr" presetSubtype="0" fill="hold" nodeType="withEffect">
                                  <p:stCondLst>
                                    <p:cond delay="0"/>
                                  </p:stCondLst>
                                  <p:childTnLst>
                                    <p:set>
                                      <p:cBhvr>
                                        <p:cTn id="50" dur="1" fill="hold">
                                          <p:stCondLst>
                                            <p:cond delay="0"/>
                                          </p:stCondLst>
                                        </p:cTn>
                                        <p:tgtEl>
                                          <p:spTgt spid="8295"/>
                                        </p:tgtEl>
                                        <p:attrNameLst>
                                          <p:attrName>style.visibility</p:attrName>
                                        </p:attrNameLst>
                                      </p:cBhvr>
                                      <p:to>
                                        <p:strVal val="visible"/>
                                      </p:to>
                                    </p:set>
                                    <p:animEffect transition="in" filter="fade">
                                      <p:cBhvr>
                                        <p:cTn id="51" dur="1000"/>
                                        <p:tgtEl>
                                          <p:spTgt spid="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78384" y="0"/>
            <a:ext cx="6870700" cy="669428"/>
          </a:xfrm>
        </p:spPr>
        <p:txBody>
          <a:bodyPr/>
          <a:lstStyle/>
          <a:p>
            <a:r>
              <a:rPr lang="en-US" altLang="zh-CN" sz="4000" b="1" dirty="0" smtClean="0">
                <a:solidFill>
                  <a:srgbClr val="0000FF"/>
                </a:solidFill>
                <a:ea typeface="宋体" charset="-122"/>
              </a:rPr>
              <a:t>Rule Two</a:t>
            </a:r>
          </a:p>
        </p:txBody>
      </p:sp>
      <p:sp>
        <p:nvSpPr>
          <p:cNvPr id="86019" name="Rectangle 3"/>
          <p:cNvSpPr>
            <a:spLocks noGrp="1" noChangeArrowheads="1"/>
          </p:cNvSpPr>
          <p:nvPr>
            <p:ph idx="1"/>
          </p:nvPr>
        </p:nvSpPr>
        <p:spPr>
          <a:xfrm>
            <a:off x="1165105" y="1631950"/>
            <a:ext cx="7374194" cy="2965450"/>
          </a:xfrm>
        </p:spPr>
        <p:txBody>
          <a:bodyPr/>
          <a:lstStyle/>
          <a:p>
            <a:pPr eaLnBrk="1" hangingPunct="1">
              <a:lnSpc>
                <a:spcPct val="100000"/>
              </a:lnSpc>
            </a:pPr>
            <a:r>
              <a:rPr lang="zh-CN" altLang="en-US" sz="2400" dirty="0" smtClean="0">
                <a:ea typeface="宋体" pitchFamily="2" charset="-122"/>
              </a:rPr>
              <a:t>如果</a:t>
            </a:r>
            <a:r>
              <a:rPr lang="en-US" altLang="zh-CN" sz="2400" dirty="0" smtClean="0">
                <a:ea typeface="宋体" pitchFamily="2" charset="-122"/>
              </a:rPr>
              <a:t>m</a:t>
            </a:r>
            <a:r>
              <a:rPr lang="en-US" altLang="zh-CN" sz="2400" baseline="-25000" dirty="0" smtClean="0">
                <a:ea typeface="宋体" pitchFamily="2" charset="-122"/>
              </a:rPr>
              <a:t>1</a:t>
            </a:r>
            <a:r>
              <a:rPr lang="en-US" altLang="zh-CN" sz="2400" dirty="0" smtClean="0">
                <a:ea typeface="宋体" pitchFamily="2" charset="-122"/>
              </a:rPr>
              <a:t>m</a:t>
            </a:r>
            <a:r>
              <a:rPr lang="en-US" altLang="zh-CN" sz="2400" baseline="-25000" dirty="0" smtClean="0">
                <a:ea typeface="宋体" pitchFamily="2" charset="-122"/>
              </a:rPr>
              <a:t>2</a:t>
            </a:r>
            <a:r>
              <a:rPr lang="en-US" altLang="zh-CN" sz="2400" dirty="0" smtClean="0">
                <a:ea typeface="宋体" pitchFamily="2" charset="-122"/>
              </a:rPr>
              <a:t> </a:t>
            </a:r>
            <a:r>
              <a:rPr lang="zh-CN" altLang="en-US" sz="2400" dirty="0" smtClean="0">
                <a:ea typeface="宋体" pitchFamily="2" charset="-122"/>
              </a:rPr>
              <a:t>在矩阵的同一行中</a:t>
            </a:r>
            <a:r>
              <a:rPr lang="en-US" altLang="zh-CN" sz="2400" dirty="0" smtClean="0">
                <a:ea typeface="宋体" pitchFamily="2" charset="-122"/>
              </a:rPr>
              <a:t>,</a:t>
            </a:r>
            <a:r>
              <a:rPr lang="zh-CN" altLang="en-US" sz="2400" dirty="0" smtClean="0">
                <a:ea typeface="宋体" pitchFamily="2" charset="-122"/>
              </a:rPr>
              <a:t>则分别用他们右侧的字母代替。</a:t>
            </a:r>
            <a:endParaRPr lang="en-US" altLang="zh-CN" sz="2400" dirty="0" smtClean="0">
              <a:ea typeface="宋体" pitchFamily="2" charset="-122"/>
            </a:endParaRPr>
          </a:p>
          <a:p>
            <a:pPr eaLnBrk="1" hangingPunct="1">
              <a:lnSpc>
                <a:spcPct val="100000"/>
              </a:lnSpc>
            </a:pPr>
            <a:r>
              <a:rPr lang="en-US" altLang="zh-CN" sz="2400" dirty="0" smtClean="0">
                <a:ea typeface="宋体" pitchFamily="2" charset="-122"/>
              </a:rPr>
              <a:t> </a:t>
            </a:r>
          </a:p>
          <a:p>
            <a:pPr lvl="1" eaLnBrk="1" hangingPunct="1">
              <a:lnSpc>
                <a:spcPct val="100000"/>
              </a:lnSpc>
            </a:pPr>
            <a:r>
              <a:rPr lang="en-US" altLang="zh-CN" sz="2400" dirty="0" smtClean="0">
                <a:ea typeface="宋体" pitchFamily="2" charset="-122"/>
              </a:rPr>
              <a:t>“RE” </a:t>
            </a:r>
            <a:r>
              <a:rPr lang="zh-CN" altLang="en-US" sz="2400" dirty="0" smtClean="0">
                <a:ea typeface="宋体" pitchFamily="2" charset="-122"/>
              </a:rPr>
              <a:t>成为</a:t>
            </a:r>
            <a:endParaRPr lang="en-US" altLang="zh-CN" sz="2400" dirty="0" smtClean="0">
              <a:ea typeface="宋体" pitchFamily="2" charset="-122"/>
            </a:endParaRPr>
          </a:p>
          <a:p>
            <a:pPr lvl="1" eaLnBrk="1" hangingPunct="1">
              <a:lnSpc>
                <a:spcPct val="100000"/>
              </a:lnSpc>
            </a:pPr>
            <a:r>
              <a:rPr lang="en-US" altLang="zh-CN" sz="2400" dirty="0" smtClean="0">
                <a:ea typeface="宋体" pitchFamily="2" charset="-122"/>
              </a:rPr>
              <a:t>“LQ” </a:t>
            </a:r>
            <a:r>
              <a:rPr lang="zh-CN" altLang="en-US" sz="2400" dirty="0" smtClean="0">
                <a:ea typeface="宋体" pitchFamily="2" charset="-122"/>
              </a:rPr>
              <a:t>成为</a:t>
            </a:r>
            <a:endParaRPr lang="en-US" altLang="zh-CN" sz="2400" dirty="0" smtClean="0">
              <a:ea typeface="宋体" pitchFamily="2" charset="-122"/>
            </a:endParaRPr>
          </a:p>
          <a:p>
            <a:pPr lvl="2" eaLnBrk="1" hangingPunct="1">
              <a:lnSpc>
                <a:spcPct val="100000"/>
              </a:lnSpc>
            </a:pPr>
            <a:endParaRPr lang="en-US" altLang="zh-CN" sz="2400" dirty="0" smtClean="0">
              <a:solidFill>
                <a:schemeClr val="tx2"/>
              </a:solidFill>
              <a:ea typeface="宋体" charset="-122"/>
            </a:endParaRPr>
          </a:p>
          <a:p>
            <a:pPr lvl="2" eaLnBrk="1" hangingPunct="1">
              <a:lnSpc>
                <a:spcPct val="100000"/>
              </a:lnSpc>
            </a:pPr>
            <a:r>
              <a:rPr lang="en-US" altLang="zh-CN" sz="2400" dirty="0" smtClean="0">
                <a:solidFill>
                  <a:schemeClr val="tx2"/>
                </a:solidFill>
                <a:ea typeface="宋体" charset="-122"/>
              </a:rPr>
              <a:t>Note:  </a:t>
            </a:r>
            <a:r>
              <a:rPr lang="zh-CN" altLang="en-US" sz="2400" dirty="0" smtClean="0">
                <a:solidFill>
                  <a:schemeClr val="tx2"/>
                </a:solidFill>
                <a:ea typeface="宋体" charset="-122"/>
              </a:rPr>
              <a:t>行是循环，</a:t>
            </a:r>
            <a:r>
              <a:rPr lang="en-US" altLang="zh-CN" sz="2400" dirty="0" smtClean="0">
                <a:solidFill>
                  <a:schemeClr val="tx2"/>
                </a:solidFill>
                <a:ea typeface="宋体" charset="-122"/>
              </a:rPr>
              <a:t> </a:t>
            </a:r>
          </a:p>
          <a:p>
            <a:pPr eaLnBrk="1" hangingPunct="1"/>
            <a:endParaRPr lang="zh-CN" altLang="en-US" dirty="0" smtClean="0">
              <a:ea typeface="宋体" charset="-122"/>
            </a:endParaRPr>
          </a:p>
        </p:txBody>
      </p:sp>
      <p:sp>
        <p:nvSpPr>
          <p:cNvPr id="6146" name="灯片编号占位符 4"/>
          <p:cNvSpPr>
            <a:spLocks noGrp="1"/>
          </p:cNvSpPr>
          <p:nvPr>
            <p:ph type="sldNum" sz="quarter" idx="4294967295"/>
          </p:nvPr>
        </p:nvSpPr>
        <p:spPr>
          <a:xfrm>
            <a:off x="6718300" y="6248400"/>
            <a:ext cx="1905000" cy="457200"/>
          </a:xfrm>
          <a:prstGeom prst="rect">
            <a:avLst/>
          </a:prstGeom>
          <a:noFill/>
        </p:spPr>
        <p:txBody>
          <a:bodyPr/>
          <a:lstStyle/>
          <a:p>
            <a:fld id="{1C4DDDBB-366E-44FB-AF35-98CA8D4AFBED}" type="slidenum">
              <a:rPr lang="zh-CN" altLang="en-US" smtClean="0"/>
              <a:pPr/>
              <a:t>23</a:t>
            </a:fld>
            <a:r>
              <a:rPr lang="en-US" altLang="zh-CN" dirty="0" smtClean="0"/>
              <a:t>/20</a:t>
            </a:r>
            <a:endParaRPr lang="en-US" altLang="zh-CN" dirty="0"/>
          </a:p>
        </p:txBody>
      </p:sp>
      <p:grpSp>
        <p:nvGrpSpPr>
          <p:cNvPr id="2" name="Group 4"/>
          <p:cNvGrpSpPr>
            <a:grpSpLocks/>
          </p:cNvGrpSpPr>
          <p:nvPr/>
        </p:nvGrpSpPr>
        <p:grpSpPr bwMode="auto">
          <a:xfrm>
            <a:off x="5429250" y="4038600"/>
            <a:ext cx="1343025" cy="1333500"/>
            <a:chOff x="3420" y="2544"/>
            <a:chExt cx="846" cy="840"/>
          </a:xfrm>
        </p:grpSpPr>
        <p:grpSp>
          <p:nvGrpSpPr>
            <p:cNvPr id="3" name="Group 5"/>
            <p:cNvGrpSpPr>
              <a:grpSpLocks/>
            </p:cNvGrpSpPr>
            <p:nvPr/>
          </p:nvGrpSpPr>
          <p:grpSpPr bwMode="auto">
            <a:xfrm>
              <a:off x="3420" y="2544"/>
              <a:ext cx="846" cy="174"/>
              <a:chOff x="1254" y="3108"/>
              <a:chExt cx="846" cy="174"/>
            </a:xfrm>
          </p:grpSpPr>
          <p:grpSp>
            <p:nvGrpSpPr>
              <p:cNvPr id="4" name="Group 6"/>
              <p:cNvGrpSpPr>
                <a:grpSpLocks/>
              </p:cNvGrpSpPr>
              <p:nvPr/>
            </p:nvGrpSpPr>
            <p:grpSpPr bwMode="auto">
              <a:xfrm>
                <a:off x="1758" y="3108"/>
                <a:ext cx="174" cy="174"/>
                <a:chOff x="848" y="3174"/>
                <a:chExt cx="174" cy="174"/>
              </a:xfrm>
            </p:grpSpPr>
            <p:sp>
              <p:nvSpPr>
                <p:cNvPr id="6255" name="AutoShape 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56" name="Text Box 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5" name="Group 9"/>
              <p:cNvGrpSpPr>
                <a:grpSpLocks/>
              </p:cNvGrpSpPr>
              <p:nvPr/>
            </p:nvGrpSpPr>
            <p:grpSpPr bwMode="auto">
              <a:xfrm>
                <a:off x="1590" y="3108"/>
                <a:ext cx="174" cy="174"/>
                <a:chOff x="848" y="3174"/>
                <a:chExt cx="174" cy="174"/>
              </a:xfrm>
            </p:grpSpPr>
            <p:sp>
              <p:nvSpPr>
                <p:cNvPr id="6253" name="AutoShape 1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54" name="Text Box 1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F</a:t>
                  </a:r>
                </a:p>
              </p:txBody>
            </p:sp>
          </p:grpSp>
          <p:grpSp>
            <p:nvGrpSpPr>
              <p:cNvPr id="6" name="Group 12"/>
              <p:cNvGrpSpPr>
                <a:grpSpLocks/>
              </p:cNvGrpSpPr>
              <p:nvPr/>
            </p:nvGrpSpPr>
            <p:grpSpPr bwMode="auto">
              <a:xfrm>
                <a:off x="1428" y="3108"/>
                <a:ext cx="174" cy="174"/>
                <a:chOff x="848" y="3174"/>
                <a:chExt cx="174" cy="174"/>
              </a:xfrm>
            </p:grpSpPr>
            <p:sp>
              <p:nvSpPr>
                <p:cNvPr id="6251" name="AutoShape 1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52" name="Text Box 1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grpSp>
            <p:nvGrpSpPr>
              <p:cNvPr id="7" name="Group 15"/>
              <p:cNvGrpSpPr>
                <a:grpSpLocks/>
              </p:cNvGrpSpPr>
              <p:nvPr/>
            </p:nvGrpSpPr>
            <p:grpSpPr bwMode="auto">
              <a:xfrm>
                <a:off x="1254" y="3108"/>
                <a:ext cx="174" cy="174"/>
                <a:chOff x="848" y="3174"/>
                <a:chExt cx="174" cy="174"/>
              </a:xfrm>
            </p:grpSpPr>
            <p:sp>
              <p:nvSpPr>
                <p:cNvPr id="6249" name="AutoShape 1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50" name="Text Box 1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S</a:t>
                  </a:r>
                </a:p>
              </p:txBody>
            </p:sp>
          </p:grpSp>
          <p:grpSp>
            <p:nvGrpSpPr>
              <p:cNvPr id="8" name="Group 18"/>
              <p:cNvGrpSpPr>
                <a:grpSpLocks/>
              </p:cNvGrpSpPr>
              <p:nvPr/>
            </p:nvGrpSpPr>
            <p:grpSpPr bwMode="auto">
              <a:xfrm>
                <a:off x="1926" y="3108"/>
                <a:ext cx="174" cy="174"/>
                <a:chOff x="848" y="3174"/>
                <a:chExt cx="174" cy="174"/>
              </a:xfrm>
            </p:grpSpPr>
            <p:sp>
              <p:nvSpPr>
                <p:cNvPr id="6247" name="AutoShape 1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48" name="Text Box 2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W</a:t>
                  </a:r>
                </a:p>
              </p:txBody>
            </p:sp>
          </p:grpSp>
        </p:grpSp>
        <p:grpSp>
          <p:nvGrpSpPr>
            <p:cNvPr id="9" name="Group 21"/>
            <p:cNvGrpSpPr>
              <a:grpSpLocks/>
            </p:cNvGrpSpPr>
            <p:nvPr/>
          </p:nvGrpSpPr>
          <p:grpSpPr bwMode="auto">
            <a:xfrm>
              <a:off x="3420" y="2712"/>
              <a:ext cx="846" cy="174"/>
              <a:chOff x="1254" y="3108"/>
              <a:chExt cx="846" cy="174"/>
            </a:xfrm>
          </p:grpSpPr>
          <p:grpSp>
            <p:nvGrpSpPr>
              <p:cNvPr id="10" name="Group 22"/>
              <p:cNvGrpSpPr>
                <a:grpSpLocks/>
              </p:cNvGrpSpPr>
              <p:nvPr/>
            </p:nvGrpSpPr>
            <p:grpSpPr bwMode="auto">
              <a:xfrm>
                <a:off x="1758" y="3108"/>
                <a:ext cx="174" cy="174"/>
                <a:chOff x="848" y="3174"/>
                <a:chExt cx="174" cy="174"/>
              </a:xfrm>
            </p:grpSpPr>
            <p:sp>
              <p:nvSpPr>
                <p:cNvPr id="6240" name="AutoShape 2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41" name="Text Box 2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11" name="Group 25"/>
              <p:cNvGrpSpPr>
                <a:grpSpLocks/>
              </p:cNvGrpSpPr>
              <p:nvPr/>
            </p:nvGrpSpPr>
            <p:grpSpPr bwMode="auto">
              <a:xfrm>
                <a:off x="1590" y="3108"/>
                <a:ext cx="174" cy="174"/>
                <a:chOff x="848" y="3174"/>
                <a:chExt cx="174" cy="174"/>
              </a:xfrm>
            </p:grpSpPr>
            <p:sp>
              <p:nvSpPr>
                <p:cNvPr id="6238" name="AutoShape 2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39" name="Text Box 2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12" name="Group 28"/>
              <p:cNvGrpSpPr>
                <a:grpSpLocks/>
              </p:cNvGrpSpPr>
              <p:nvPr/>
            </p:nvGrpSpPr>
            <p:grpSpPr bwMode="auto">
              <a:xfrm>
                <a:off x="1428" y="3108"/>
                <a:ext cx="174" cy="174"/>
                <a:chOff x="848" y="3174"/>
                <a:chExt cx="174" cy="174"/>
              </a:xfrm>
            </p:grpSpPr>
            <p:sp>
              <p:nvSpPr>
                <p:cNvPr id="6236" name="AutoShape 2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37" name="Text Box 3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13" name="Group 31"/>
              <p:cNvGrpSpPr>
                <a:grpSpLocks/>
              </p:cNvGrpSpPr>
              <p:nvPr/>
            </p:nvGrpSpPr>
            <p:grpSpPr bwMode="auto">
              <a:xfrm>
                <a:off x="1254" y="3108"/>
                <a:ext cx="174" cy="174"/>
                <a:chOff x="848" y="3174"/>
                <a:chExt cx="174" cy="174"/>
              </a:xfrm>
            </p:grpSpPr>
            <p:sp>
              <p:nvSpPr>
                <p:cNvPr id="6234" name="AutoShape 3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35" name="Text Box 3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14" name="Group 34"/>
              <p:cNvGrpSpPr>
                <a:grpSpLocks/>
              </p:cNvGrpSpPr>
              <p:nvPr/>
            </p:nvGrpSpPr>
            <p:grpSpPr bwMode="auto">
              <a:xfrm>
                <a:off x="1926" y="3108"/>
                <a:ext cx="174" cy="174"/>
                <a:chOff x="848" y="3174"/>
                <a:chExt cx="174" cy="174"/>
              </a:xfrm>
            </p:grpSpPr>
            <p:sp>
              <p:nvSpPr>
                <p:cNvPr id="6232" name="AutoShape 3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33" name="Text Box 3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C</a:t>
                  </a:r>
                </a:p>
              </p:txBody>
            </p:sp>
          </p:grpSp>
        </p:grpSp>
        <p:grpSp>
          <p:nvGrpSpPr>
            <p:cNvPr id="15" name="Group 37"/>
            <p:cNvGrpSpPr>
              <a:grpSpLocks/>
            </p:cNvGrpSpPr>
            <p:nvPr/>
          </p:nvGrpSpPr>
          <p:grpSpPr bwMode="auto">
            <a:xfrm>
              <a:off x="3420" y="2880"/>
              <a:ext cx="846" cy="174"/>
              <a:chOff x="1254" y="3108"/>
              <a:chExt cx="846" cy="174"/>
            </a:xfrm>
          </p:grpSpPr>
          <p:grpSp>
            <p:nvGrpSpPr>
              <p:cNvPr id="16" name="Group 38"/>
              <p:cNvGrpSpPr>
                <a:grpSpLocks/>
              </p:cNvGrpSpPr>
              <p:nvPr/>
            </p:nvGrpSpPr>
            <p:grpSpPr bwMode="auto">
              <a:xfrm>
                <a:off x="1758" y="3108"/>
                <a:ext cx="174" cy="174"/>
                <a:chOff x="848" y="3174"/>
                <a:chExt cx="174" cy="174"/>
              </a:xfrm>
            </p:grpSpPr>
            <p:sp>
              <p:nvSpPr>
                <p:cNvPr id="6225" name="AutoShape 3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26" name="Text Box 4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I</a:t>
                  </a:r>
                </a:p>
              </p:txBody>
            </p:sp>
          </p:grpSp>
          <p:grpSp>
            <p:nvGrpSpPr>
              <p:cNvPr id="17" name="Group 41"/>
              <p:cNvGrpSpPr>
                <a:grpSpLocks/>
              </p:cNvGrpSpPr>
              <p:nvPr/>
            </p:nvGrpSpPr>
            <p:grpSpPr bwMode="auto">
              <a:xfrm>
                <a:off x="1590" y="3108"/>
                <a:ext cx="174" cy="174"/>
                <a:chOff x="848" y="3174"/>
                <a:chExt cx="174" cy="174"/>
              </a:xfrm>
            </p:grpSpPr>
            <p:sp>
              <p:nvSpPr>
                <p:cNvPr id="6223" name="AutoShape 4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24" name="Text Box 4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H</a:t>
                  </a:r>
                </a:p>
              </p:txBody>
            </p:sp>
          </p:grpSp>
          <p:grpSp>
            <p:nvGrpSpPr>
              <p:cNvPr id="18" name="Group 44"/>
              <p:cNvGrpSpPr>
                <a:grpSpLocks/>
              </p:cNvGrpSpPr>
              <p:nvPr/>
            </p:nvGrpSpPr>
            <p:grpSpPr bwMode="auto">
              <a:xfrm>
                <a:off x="1428" y="3108"/>
                <a:ext cx="174" cy="174"/>
                <a:chOff x="848" y="3174"/>
                <a:chExt cx="174" cy="174"/>
              </a:xfrm>
            </p:grpSpPr>
            <p:sp>
              <p:nvSpPr>
                <p:cNvPr id="6221" name="AutoShape 4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22" name="Text Box 4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G</a:t>
                  </a:r>
                </a:p>
              </p:txBody>
            </p:sp>
          </p:grpSp>
          <p:grpSp>
            <p:nvGrpSpPr>
              <p:cNvPr id="19" name="Group 47"/>
              <p:cNvGrpSpPr>
                <a:grpSpLocks/>
              </p:cNvGrpSpPr>
              <p:nvPr/>
            </p:nvGrpSpPr>
            <p:grpSpPr bwMode="auto">
              <a:xfrm>
                <a:off x="1254" y="3108"/>
                <a:ext cx="174" cy="174"/>
                <a:chOff x="848" y="3174"/>
                <a:chExt cx="174" cy="174"/>
              </a:xfrm>
            </p:grpSpPr>
            <p:sp>
              <p:nvSpPr>
                <p:cNvPr id="6219" name="AutoShape 4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20" name="Text Box 4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20" name="Group 50"/>
              <p:cNvGrpSpPr>
                <a:grpSpLocks/>
              </p:cNvGrpSpPr>
              <p:nvPr/>
            </p:nvGrpSpPr>
            <p:grpSpPr bwMode="auto">
              <a:xfrm>
                <a:off x="1926" y="3108"/>
                <a:ext cx="174" cy="174"/>
                <a:chOff x="848" y="3174"/>
                <a:chExt cx="174" cy="174"/>
              </a:xfrm>
            </p:grpSpPr>
            <p:sp>
              <p:nvSpPr>
                <p:cNvPr id="6217" name="AutoShape 5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18" name="Text Box 5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K</a:t>
                  </a:r>
                </a:p>
              </p:txBody>
            </p:sp>
          </p:grpSp>
        </p:grpSp>
        <p:grpSp>
          <p:nvGrpSpPr>
            <p:cNvPr id="21" name="Group 53"/>
            <p:cNvGrpSpPr>
              <a:grpSpLocks/>
            </p:cNvGrpSpPr>
            <p:nvPr/>
          </p:nvGrpSpPr>
          <p:grpSpPr bwMode="auto">
            <a:xfrm>
              <a:off x="3420" y="3048"/>
              <a:ext cx="846" cy="174"/>
              <a:chOff x="1254" y="3108"/>
              <a:chExt cx="846" cy="174"/>
            </a:xfrm>
          </p:grpSpPr>
          <p:grpSp>
            <p:nvGrpSpPr>
              <p:cNvPr id="22" name="Group 54"/>
              <p:cNvGrpSpPr>
                <a:grpSpLocks/>
              </p:cNvGrpSpPr>
              <p:nvPr/>
            </p:nvGrpSpPr>
            <p:grpSpPr bwMode="auto">
              <a:xfrm>
                <a:off x="1758" y="3108"/>
                <a:ext cx="174" cy="174"/>
                <a:chOff x="848" y="3174"/>
                <a:chExt cx="174" cy="174"/>
              </a:xfrm>
            </p:grpSpPr>
            <p:sp>
              <p:nvSpPr>
                <p:cNvPr id="6210" name="AutoShape 5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11" name="Text Box 5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23" name="Group 57"/>
              <p:cNvGrpSpPr>
                <a:grpSpLocks/>
              </p:cNvGrpSpPr>
              <p:nvPr/>
            </p:nvGrpSpPr>
            <p:grpSpPr bwMode="auto">
              <a:xfrm>
                <a:off x="1590" y="3108"/>
                <a:ext cx="174" cy="174"/>
                <a:chOff x="848" y="3174"/>
                <a:chExt cx="174" cy="174"/>
              </a:xfrm>
            </p:grpSpPr>
            <p:sp>
              <p:nvSpPr>
                <p:cNvPr id="6208" name="AutoShape 5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09" name="Text Box 5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N</a:t>
                  </a:r>
                </a:p>
              </p:txBody>
            </p:sp>
          </p:grpSp>
          <p:grpSp>
            <p:nvGrpSpPr>
              <p:cNvPr id="24" name="Group 60"/>
              <p:cNvGrpSpPr>
                <a:grpSpLocks/>
              </p:cNvGrpSpPr>
              <p:nvPr/>
            </p:nvGrpSpPr>
            <p:grpSpPr bwMode="auto">
              <a:xfrm>
                <a:off x="1428" y="3108"/>
                <a:ext cx="174" cy="174"/>
                <a:chOff x="848" y="3174"/>
                <a:chExt cx="174" cy="174"/>
              </a:xfrm>
            </p:grpSpPr>
            <p:sp>
              <p:nvSpPr>
                <p:cNvPr id="6206" name="AutoShape 6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07" name="Text Box 6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grpSp>
            <p:nvGrpSpPr>
              <p:cNvPr id="25" name="Group 63"/>
              <p:cNvGrpSpPr>
                <a:grpSpLocks/>
              </p:cNvGrpSpPr>
              <p:nvPr/>
            </p:nvGrpSpPr>
            <p:grpSpPr bwMode="auto">
              <a:xfrm>
                <a:off x="1254" y="3108"/>
                <a:ext cx="174" cy="174"/>
                <a:chOff x="848" y="3174"/>
                <a:chExt cx="174" cy="174"/>
              </a:xfrm>
            </p:grpSpPr>
            <p:sp>
              <p:nvSpPr>
                <p:cNvPr id="6204" name="AutoShape 6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05" name="Text Box 6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26" name="Group 66"/>
              <p:cNvGrpSpPr>
                <a:grpSpLocks/>
              </p:cNvGrpSpPr>
              <p:nvPr/>
            </p:nvGrpSpPr>
            <p:grpSpPr bwMode="auto">
              <a:xfrm>
                <a:off x="1926" y="3108"/>
                <a:ext cx="174" cy="174"/>
                <a:chOff x="848" y="3174"/>
                <a:chExt cx="174" cy="174"/>
              </a:xfrm>
            </p:grpSpPr>
            <p:sp>
              <p:nvSpPr>
                <p:cNvPr id="6202" name="AutoShape 6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203" name="Text Box 6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Q</a:t>
                  </a:r>
                </a:p>
              </p:txBody>
            </p:sp>
          </p:grpSp>
        </p:grpSp>
        <p:grpSp>
          <p:nvGrpSpPr>
            <p:cNvPr id="27" name="Group 69"/>
            <p:cNvGrpSpPr>
              <a:grpSpLocks/>
            </p:cNvGrpSpPr>
            <p:nvPr/>
          </p:nvGrpSpPr>
          <p:grpSpPr bwMode="auto">
            <a:xfrm>
              <a:off x="3420" y="3210"/>
              <a:ext cx="846" cy="174"/>
              <a:chOff x="1254" y="3108"/>
              <a:chExt cx="846" cy="174"/>
            </a:xfrm>
          </p:grpSpPr>
          <p:grpSp>
            <p:nvGrpSpPr>
              <p:cNvPr id="28" name="Group 70"/>
              <p:cNvGrpSpPr>
                <a:grpSpLocks/>
              </p:cNvGrpSpPr>
              <p:nvPr/>
            </p:nvGrpSpPr>
            <p:grpSpPr bwMode="auto">
              <a:xfrm>
                <a:off x="1758" y="3108"/>
                <a:ext cx="174" cy="174"/>
                <a:chOff x="848" y="3174"/>
                <a:chExt cx="174" cy="174"/>
              </a:xfrm>
            </p:grpSpPr>
            <p:sp>
              <p:nvSpPr>
                <p:cNvPr id="6195" name="AutoShape 7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96" name="Text Box 7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29" name="Group 73"/>
              <p:cNvGrpSpPr>
                <a:grpSpLocks/>
              </p:cNvGrpSpPr>
              <p:nvPr/>
            </p:nvGrpSpPr>
            <p:grpSpPr bwMode="auto">
              <a:xfrm>
                <a:off x="1590" y="3108"/>
                <a:ext cx="174" cy="174"/>
                <a:chOff x="848" y="3174"/>
                <a:chExt cx="174" cy="174"/>
              </a:xfrm>
            </p:grpSpPr>
            <p:sp>
              <p:nvSpPr>
                <p:cNvPr id="6193"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94" name="Text Box 7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X</a:t>
                  </a:r>
                </a:p>
              </p:txBody>
            </p:sp>
          </p:grpSp>
          <p:grpSp>
            <p:nvGrpSpPr>
              <p:cNvPr id="30" name="Group 76"/>
              <p:cNvGrpSpPr>
                <a:grpSpLocks/>
              </p:cNvGrpSpPr>
              <p:nvPr/>
            </p:nvGrpSpPr>
            <p:grpSpPr bwMode="auto">
              <a:xfrm>
                <a:off x="1428" y="3108"/>
                <a:ext cx="174" cy="174"/>
                <a:chOff x="848" y="3174"/>
                <a:chExt cx="174" cy="174"/>
              </a:xfrm>
            </p:grpSpPr>
            <p:sp>
              <p:nvSpPr>
                <p:cNvPr id="6191" name="AutoShape 7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92" name="Text Box 7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V</a:t>
                  </a:r>
                </a:p>
              </p:txBody>
            </p:sp>
          </p:grpSp>
          <p:grpSp>
            <p:nvGrpSpPr>
              <p:cNvPr id="31" name="Group 79"/>
              <p:cNvGrpSpPr>
                <a:grpSpLocks/>
              </p:cNvGrpSpPr>
              <p:nvPr/>
            </p:nvGrpSpPr>
            <p:grpSpPr bwMode="auto">
              <a:xfrm>
                <a:off x="1254" y="3108"/>
                <a:ext cx="174" cy="174"/>
                <a:chOff x="848" y="3174"/>
                <a:chExt cx="174" cy="174"/>
              </a:xfrm>
            </p:grpSpPr>
            <p:sp>
              <p:nvSpPr>
                <p:cNvPr id="6189" name="AutoShape 8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90" name="Text Box 8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U</a:t>
                  </a:r>
                </a:p>
              </p:txBody>
            </p:sp>
          </p:grpSp>
          <p:grpSp>
            <p:nvGrpSpPr>
              <p:cNvPr id="86016" name="Group 82"/>
              <p:cNvGrpSpPr>
                <a:grpSpLocks/>
              </p:cNvGrpSpPr>
              <p:nvPr/>
            </p:nvGrpSpPr>
            <p:grpSpPr bwMode="auto">
              <a:xfrm>
                <a:off x="1926" y="3108"/>
                <a:ext cx="174" cy="174"/>
                <a:chOff x="848" y="3174"/>
                <a:chExt cx="174" cy="174"/>
              </a:xfrm>
            </p:grpSpPr>
            <p:sp>
              <p:nvSpPr>
                <p:cNvPr id="6187" name="AutoShape 8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6188" name="Text Box 8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Z</a:t>
                  </a:r>
                </a:p>
              </p:txBody>
            </p:sp>
          </p:grpSp>
        </p:grpSp>
      </p:grpSp>
      <p:grpSp>
        <p:nvGrpSpPr>
          <p:cNvPr id="86017" name="Group 85"/>
          <p:cNvGrpSpPr>
            <a:grpSpLocks/>
          </p:cNvGrpSpPr>
          <p:nvPr/>
        </p:nvGrpSpPr>
        <p:grpSpPr bwMode="auto">
          <a:xfrm>
            <a:off x="6486525" y="4821238"/>
            <a:ext cx="282575" cy="284162"/>
            <a:chOff x="4422" y="3493"/>
            <a:chExt cx="178" cy="179"/>
          </a:xfrm>
        </p:grpSpPr>
        <p:sp>
          <p:nvSpPr>
            <p:cNvPr id="6175" name="AutoShape 86"/>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76" name="Text Box 87"/>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Q</a:t>
              </a:r>
            </a:p>
          </p:txBody>
        </p:sp>
      </p:grpSp>
      <p:grpSp>
        <p:nvGrpSpPr>
          <p:cNvPr id="86018" name="Group 88"/>
          <p:cNvGrpSpPr>
            <a:grpSpLocks/>
          </p:cNvGrpSpPr>
          <p:nvPr/>
        </p:nvGrpSpPr>
        <p:grpSpPr bwMode="auto">
          <a:xfrm>
            <a:off x="5962650" y="4287838"/>
            <a:ext cx="282575" cy="284162"/>
            <a:chOff x="4422" y="3493"/>
            <a:chExt cx="178" cy="179"/>
          </a:xfrm>
        </p:grpSpPr>
        <p:sp>
          <p:nvSpPr>
            <p:cNvPr id="6173" name="AutoShape 89"/>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74" name="Text Box 90"/>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86020" name="Group 91"/>
          <p:cNvGrpSpPr>
            <a:grpSpLocks/>
          </p:cNvGrpSpPr>
          <p:nvPr/>
        </p:nvGrpSpPr>
        <p:grpSpPr bwMode="auto">
          <a:xfrm>
            <a:off x="5695950" y="4287838"/>
            <a:ext cx="282575" cy="284162"/>
            <a:chOff x="4422" y="3493"/>
            <a:chExt cx="178" cy="179"/>
          </a:xfrm>
        </p:grpSpPr>
        <p:sp>
          <p:nvSpPr>
            <p:cNvPr id="6171" name="AutoShape 92"/>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72" name="Text Box 93"/>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86021" name="Group 94"/>
          <p:cNvGrpSpPr>
            <a:grpSpLocks/>
          </p:cNvGrpSpPr>
          <p:nvPr/>
        </p:nvGrpSpPr>
        <p:grpSpPr bwMode="auto">
          <a:xfrm>
            <a:off x="5419725" y="4830763"/>
            <a:ext cx="282575" cy="284162"/>
            <a:chOff x="4422" y="3493"/>
            <a:chExt cx="178" cy="179"/>
          </a:xfrm>
        </p:grpSpPr>
        <p:sp>
          <p:nvSpPr>
            <p:cNvPr id="6169" name="AutoShape 95"/>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70" name="Text Box 96"/>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86022" name="Group 97"/>
          <p:cNvGrpSpPr>
            <a:grpSpLocks/>
          </p:cNvGrpSpPr>
          <p:nvPr/>
        </p:nvGrpSpPr>
        <p:grpSpPr bwMode="auto">
          <a:xfrm>
            <a:off x="5956300" y="4281488"/>
            <a:ext cx="282575" cy="284162"/>
            <a:chOff x="4422" y="3493"/>
            <a:chExt cx="178" cy="179"/>
          </a:xfrm>
        </p:grpSpPr>
        <p:sp>
          <p:nvSpPr>
            <p:cNvPr id="6167" name="AutoShape 98"/>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68" name="Text Box 99"/>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86023" name="Group 100"/>
          <p:cNvGrpSpPr>
            <a:grpSpLocks/>
          </p:cNvGrpSpPr>
          <p:nvPr/>
        </p:nvGrpSpPr>
        <p:grpSpPr bwMode="auto">
          <a:xfrm>
            <a:off x="6219825" y="4287838"/>
            <a:ext cx="282575" cy="284162"/>
            <a:chOff x="4422" y="3493"/>
            <a:chExt cx="178" cy="179"/>
          </a:xfrm>
        </p:grpSpPr>
        <p:sp>
          <p:nvSpPr>
            <p:cNvPr id="6165" name="AutoShape 101"/>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66" name="Text Box 102"/>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86024" name="Group 103"/>
          <p:cNvGrpSpPr>
            <a:grpSpLocks/>
          </p:cNvGrpSpPr>
          <p:nvPr/>
        </p:nvGrpSpPr>
        <p:grpSpPr bwMode="auto">
          <a:xfrm>
            <a:off x="5419725" y="4821238"/>
            <a:ext cx="282575" cy="284162"/>
            <a:chOff x="4422" y="3493"/>
            <a:chExt cx="178" cy="179"/>
          </a:xfrm>
        </p:grpSpPr>
        <p:sp>
          <p:nvSpPr>
            <p:cNvPr id="6163" name="AutoShape 104"/>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64" name="Text Box 105"/>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86025" name="Group 106"/>
          <p:cNvGrpSpPr>
            <a:grpSpLocks/>
          </p:cNvGrpSpPr>
          <p:nvPr/>
        </p:nvGrpSpPr>
        <p:grpSpPr bwMode="auto">
          <a:xfrm>
            <a:off x="5695950" y="4830763"/>
            <a:ext cx="282575" cy="284162"/>
            <a:chOff x="4422" y="3493"/>
            <a:chExt cx="178" cy="179"/>
          </a:xfrm>
        </p:grpSpPr>
        <p:sp>
          <p:nvSpPr>
            <p:cNvPr id="6161" name="AutoShape 107"/>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6162" name="Text Box 108"/>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sp>
        <p:nvSpPr>
          <p:cNvPr id="113" name="TextBox 112"/>
          <p:cNvSpPr txBox="1">
            <a:spLocks noChangeArrowheads="1"/>
          </p:cNvSpPr>
          <p:nvPr/>
        </p:nvSpPr>
        <p:spPr bwMode="auto">
          <a:xfrm>
            <a:off x="3263343" y="3052316"/>
            <a:ext cx="829073" cy="379591"/>
          </a:xfrm>
          <a:prstGeom prst="rect">
            <a:avLst/>
          </a:prstGeom>
          <a:noFill/>
          <a:ln w="9525">
            <a:noFill/>
            <a:miter lim="800000"/>
            <a:headEnd/>
            <a:tailEnd/>
          </a:ln>
        </p:spPr>
        <p:txBody>
          <a:bodyPr wrap="none">
            <a:spAutoFit/>
          </a:bodyPr>
          <a:lstStyle/>
          <a:p>
            <a:r>
              <a:rPr lang="zh-CN" altLang="en-US" sz="2800" dirty="0">
                <a:solidFill>
                  <a:srgbClr val="FF0000"/>
                </a:solidFill>
                <a:ea typeface="宋体" charset="-122"/>
              </a:rPr>
              <a:t>“</a:t>
            </a:r>
            <a:r>
              <a:rPr lang="en-US" altLang="zh-CN" sz="2800" dirty="0">
                <a:solidFill>
                  <a:srgbClr val="FF0000"/>
                </a:solidFill>
                <a:ea typeface="宋体" charset="-122"/>
              </a:rPr>
              <a:t>EB”</a:t>
            </a:r>
            <a:endParaRPr lang="zh-CN" altLang="en-US" sz="2800" dirty="0">
              <a:solidFill>
                <a:srgbClr val="FF0000"/>
              </a:solidFill>
              <a:ea typeface="宋体" charset="-122"/>
            </a:endParaRPr>
          </a:p>
        </p:txBody>
      </p:sp>
      <p:sp>
        <p:nvSpPr>
          <p:cNvPr id="114" name="TextBox 113"/>
          <p:cNvSpPr txBox="1">
            <a:spLocks noChangeArrowheads="1"/>
          </p:cNvSpPr>
          <p:nvPr/>
        </p:nvSpPr>
        <p:spPr bwMode="auto">
          <a:xfrm>
            <a:off x="3263343" y="3659007"/>
            <a:ext cx="872355" cy="379591"/>
          </a:xfrm>
          <a:prstGeom prst="rect">
            <a:avLst/>
          </a:prstGeom>
          <a:noFill/>
          <a:ln w="9525">
            <a:noFill/>
            <a:miter lim="800000"/>
            <a:headEnd/>
            <a:tailEnd/>
          </a:ln>
        </p:spPr>
        <p:txBody>
          <a:bodyPr wrap="none">
            <a:spAutoFit/>
          </a:bodyPr>
          <a:lstStyle/>
          <a:p>
            <a:r>
              <a:rPr lang="zh-CN" altLang="en-US" sz="2800" dirty="0">
                <a:solidFill>
                  <a:srgbClr val="FF0000"/>
                </a:solidFill>
                <a:ea typeface="宋体" charset="-122"/>
              </a:rPr>
              <a:t>“</a:t>
            </a:r>
            <a:r>
              <a:rPr lang="en-US" altLang="zh-CN" sz="2800" dirty="0">
                <a:solidFill>
                  <a:srgbClr val="FF0000"/>
                </a:solidFill>
                <a:ea typeface="宋体" charset="-122"/>
              </a:rPr>
              <a:t>ML”</a:t>
            </a:r>
            <a:endParaRPr lang="zh-CN" altLang="en-US" sz="2800" dirty="0">
              <a:solidFill>
                <a:srgbClr val="FF0000"/>
              </a:solidFill>
              <a:ea typeface="宋体" charset="-122"/>
            </a:endParaRPr>
          </a:p>
        </p:txBody>
      </p:sp>
      <p:sp>
        <p:nvSpPr>
          <p:cNvPr id="116"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26080793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wipe(left)">
                                      <p:cBhvr>
                                        <p:cTn id="12" dur="500"/>
                                        <p:tgtEl>
                                          <p:spTgt spid="8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wipe(left)">
                                      <p:cBhvr>
                                        <p:cTn id="17" dur="500"/>
                                        <p:tgtEl>
                                          <p:spTgt spid="86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wipe(left)">
                                      <p:cBhvr>
                                        <p:cTn id="22" dur="500"/>
                                        <p:tgtEl>
                                          <p:spTgt spid="86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020"/>
                                        </p:tgtEl>
                                        <p:attrNameLst>
                                          <p:attrName>style.visibility</p:attrName>
                                        </p:attrNameLst>
                                      </p:cBhvr>
                                      <p:to>
                                        <p:strVal val="visible"/>
                                      </p:to>
                                    </p:set>
                                    <p:animEffect transition="in" filter="fade">
                                      <p:cBhvr>
                                        <p:cTn id="27" dur="2000"/>
                                        <p:tgtEl>
                                          <p:spTgt spid="86020"/>
                                        </p:tgtEl>
                                      </p:cBhvr>
                                    </p:animEffect>
                                  </p:childTnLst>
                                </p:cTn>
                              </p:par>
                              <p:par>
                                <p:cTn id="28" presetID="10" presetClass="entr" presetSubtype="0" fill="hold" nodeType="withEffect">
                                  <p:stCondLst>
                                    <p:cond delay="0"/>
                                  </p:stCondLst>
                                  <p:childTnLst>
                                    <p:set>
                                      <p:cBhvr>
                                        <p:cTn id="29" dur="1" fill="hold">
                                          <p:stCondLst>
                                            <p:cond delay="0"/>
                                          </p:stCondLst>
                                        </p:cTn>
                                        <p:tgtEl>
                                          <p:spTgt spid="86018"/>
                                        </p:tgtEl>
                                        <p:attrNameLst>
                                          <p:attrName>style.visibility</p:attrName>
                                        </p:attrNameLst>
                                      </p:cBhvr>
                                      <p:to>
                                        <p:strVal val="visible"/>
                                      </p:to>
                                    </p:set>
                                    <p:animEffect transition="in" filter="fade">
                                      <p:cBhvr>
                                        <p:cTn id="30" dur="2000"/>
                                        <p:tgtEl>
                                          <p:spTgt spid="86018"/>
                                        </p:tgtEl>
                                      </p:cBhvr>
                                    </p:animEffec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3.61111E-6 -4.44444E-6 L 0.02604 -4.44444E-6 " pathEditMode="relative" rAng="0" ptsTypes="AA">
                                      <p:cBhvr>
                                        <p:cTn id="34" dur="1000" fill="hold"/>
                                        <p:tgtEl>
                                          <p:spTgt spid="86018"/>
                                        </p:tgtEl>
                                        <p:attrNameLst>
                                          <p:attrName>ppt_x</p:attrName>
                                          <p:attrName>ppt_y</p:attrName>
                                        </p:attrNameLst>
                                      </p:cBhvr>
                                      <p:rCtr x="13" y="0"/>
                                    </p:animMotion>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86023"/>
                                        </p:tgtEl>
                                        <p:attrNameLst>
                                          <p:attrName>style.visibility</p:attrName>
                                        </p:attrNameLst>
                                      </p:cBhvr>
                                      <p:to>
                                        <p:strVal val="visible"/>
                                      </p:to>
                                    </p:set>
                                    <p:animEffect transition="in" filter="fade">
                                      <p:cBhvr>
                                        <p:cTn id="38" dur="1000"/>
                                        <p:tgtEl>
                                          <p:spTgt spid="86023"/>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77778E-7 -3.33333E-6 L 0.02812 -3.33333E-6 " pathEditMode="relative" rAng="0" ptsTypes="AA">
                                      <p:cBhvr>
                                        <p:cTn id="42" dur="1000" fill="hold"/>
                                        <p:tgtEl>
                                          <p:spTgt spid="86020"/>
                                        </p:tgtEl>
                                        <p:attrNameLst>
                                          <p:attrName>ppt_x</p:attrName>
                                          <p:attrName>ppt_y</p:attrName>
                                        </p:attrNameLst>
                                      </p:cBhvr>
                                      <p:rCtr x="14" y="0"/>
                                    </p:animMotion>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86022"/>
                                        </p:tgtEl>
                                        <p:attrNameLst>
                                          <p:attrName>style.visibility</p:attrName>
                                        </p:attrNameLst>
                                      </p:cBhvr>
                                      <p:to>
                                        <p:strVal val="visible"/>
                                      </p:to>
                                    </p:set>
                                    <p:animEffect transition="in" filter="fade">
                                      <p:cBhvr>
                                        <p:cTn id="46" dur="1000"/>
                                        <p:tgtEl>
                                          <p:spTgt spid="8602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left)">
                                      <p:cBhvr>
                                        <p:cTn id="51" dur="500"/>
                                        <p:tgtEl>
                                          <p:spTgt spid="1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6024"/>
                                        </p:tgtEl>
                                        <p:attrNameLst>
                                          <p:attrName>style.visibility</p:attrName>
                                        </p:attrNameLst>
                                      </p:cBhvr>
                                      <p:to>
                                        <p:strVal val="visible"/>
                                      </p:to>
                                    </p:set>
                                    <p:animEffect transition="in" filter="fade">
                                      <p:cBhvr>
                                        <p:cTn id="56" dur="1000"/>
                                        <p:tgtEl>
                                          <p:spTgt spid="86024"/>
                                        </p:tgtEl>
                                      </p:cBhvr>
                                    </p:animEffect>
                                  </p:childTnLst>
                                </p:cTn>
                              </p:par>
                              <p:par>
                                <p:cTn id="57" presetID="10" presetClass="entr" presetSubtype="0" fill="hold" nodeType="withEffect">
                                  <p:stCondLst>
                                    <p:cond delay="0"/>
                                  </p:stCondLst>
                                  <p:childTnLst>
                                    <p:set>
                                      <p:cBhvr>
                                        <p:cTn id="58" dur="1" fill="hold">
                                          <p:stCondLst>
                                            <p:cond delay="0"/>
                                          </p:stCondLst>
                                        </p:cTn>
                                        <p:tgtEl>
                                          <p:spTgt spid="86017"/>
                                        </p:tgtEl>
                                        <p:attrNameLst>
                                          <p:attrName>style.visibility</p:attrName>
                                        </p:attrNameLst>
                                      </p:cBhvr>
                                      <p:to>
                                        <p:strVal val="visible"/>
                                      </p:to>
                                    </p:set>
                                    <p:animEffect transition="in" filter="fade">
                                      <p:cBhvr>
                                        <p:cTn id="59" dur="1000"/>
                                        <p:tgtEl>
                                          <p:spTgt spid="86017"/>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nodeType="clickEffect">
                                  <p:stCondLst>
                                    <p:cond delay="0"/>
                                  </p:stCondLst>
                                  <p:childTnLst>
                                    <p:animMotion origin="layout" path="M 0.00208 -1.11111E-6 L 0.03021 -1.11111E-6 " pathEditMode="relative" rAng="0" ptsTypes="AA">
                                      <p:cBhvr>
                                        <p:cTn id="63" dur="1000" fill="hold"/>
                                        <p:tgtEl>
                                          <p:spTgt spid="86024"/>
                                        </p:tgtEl>
                                        <p:attrNameLst>
                                          <p:attrName>ppt_x</p:attrName>
                                          <p:attrName>ppt_y</p:attrName>
                                        </p:attrNameLst>
                                      </p:cBhvr>
                                      <p:rCtr x="14" y="0"/>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86025"/>
                                        </p:tgtEl>
                                        <p:attrNameLst>
                                          <p:attrName>style.visibility</p:attrName>
                                        </p:attrNameLst>
                                      </p:cBhvr>
                                      <p:to>
                                        <p:strVal val="visible"/>
                                      </p:to>
                                    </p:set>
                                    <p:animEffect transition="in" filter="fade">
                                      <p:cBhvr>
                                        <p:cTn id="67" dur="1000"/>
                                        <p:tgtEl>
                                          <p:spTgt spid="860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6019">
                                            <p:txEl>
                                              <p:pRg st="5" end="5"/>
                                            </p:txEl>
                                          </p:spTgt>
                                        </p:tgtEl>
                                        <p:attrNameLst>
                                          <p:attrName>style.visibility</p:attrName>
                                        </p:attrNameLst>
                                      </p:cBhvr>
                                      <p:to>
                                        <p:strVal val="visible"/>
                                      </p:to>
                                    </p:set>
                                    <p:animEffect transition="in" filter="wipe(left)">
                                      <p:cBhvr>
                                        <p:cTn id="72" dur="500"/>
                                        <p:tgtEl>
                                          <p:spTgt spid="86019">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4" presetClass="path" presetSubtype="0" accel="50000" decel="50000" fill="hold" nodeType="clickEffect">
                                  <p:stCondLst>
                                    <p:cond delay="0"/>
                                  </p:stCondLst>
                                  <p:childTnLst>
                                    <p:animMotion origin="layout" path="M 3.61111E-6 4.44444E-6 L -0.03073 -0.04931 C -0.03733 -0.06042 -0.04688 -0.06644 -0.05695 -0.06644 C -0.06841 -0.06644 -0.07743 -0.06042 -0.08403 -0.04931 L -0.11459 4.44444E-6 " pathEditMode="relative" rAng="0" ptsTypes="FffFF">
                                      <p:cBhvr>
                                        <p:cTn id="76" dur="1000" fill="hold"/>
                                        <p:tgtEl>
                                          <p:spTgt spid="86017"/>
                                        </p:tgtEl>
                                        <p:attrNameLst>
                                          <p:attrName>ppt_x</p:attrName>
                                          <p:attrName>ppt_y</p:attrName>
                                        </p:attrNameLst>
                                      </p:cBhvr>
                                      <p:rCtr x="-57" y="-33"/>
                                    </p:animMotion>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86021"/>
                                        </p:tgtEl>
                                        <p:attrNameLst>
                                          <p:attrName>style.visibility</p:attrName>
                                        </p:attrNameLst>
                                      </p:cBhvr>
                                      <p:to>
                                        <p:strVal val="visible"/>
                                      </p:to>
                                    </p:set>
                                    <p:animEffect transition="in" filter="fade">
                                      <p:cBhvr>
                                        <p:cTn id="80" dur="1000"/>
                                        <p:tgtEl>
                                          <p:spTgt spid="8602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wipe(left)">
                                      <p:cBhvr>
                                        <p:cTn id="8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48618" y="228600"/>
            <a:ext cx="6870700" cy="537508"/>
          </a:xfrm>
        </p:spPr>
        <p:txBody>
          <a:bodyPr/>
          <a:lstStyle/>
          <a:p>
            <a:r>
              <a:rPr lang="en-US" altLang="zh-CN" sz="4000" b="1" dirty="0" smtClean="0">
                <a:solidFill>
                  <a:srgbClr val="0000FF"/>
                </a:solidFill>
                <a:ea typeface="宋体" charset="-122"/>
              </a:rPr>
              <a:t>Rule Three</a:t>
            </a:r>
          </a:p>
        </p:txBody>
      </p:sp>
      <p:sp>
        <p:nvSpPr>
          <p:cNvPr id="87043" name="Rectangle 3"/>
          <p:cNvSpPr>
            <a:spLocks noGrp="1" noChangeArrowheads="1"/>
          </p:cNvSpPr>
          <p:nvPr>
            <p:ph idx="1"/>
          </p:nvPr>
        </p:nvSpPr>
        <p:spPr>
          <a:xfrm>
            <a:off x="1047121" y="1450975"/>
            <a:ext cx="7757652" cy="5008563"/>
          </a:xfrm>
        </p:spPr>
        <p:txBody>
          <a:bodyPr tIns="36000" bIns="36000"/>
          <a:lstStyle/>
          <a:p>
            <a:pPr eaLnBrk="1" hangingPunct="1">
              <a:lnSpc>
                <a:spcPct val="100000"/>
              </a:lnSpc>
            </a:pPr>
            <a:r>
              <a:rPr lang="zh-CN" altLang="en-US" sz="2800" dirty="0" smtClean="0">
                <a:ea typeface="宋体" pitchFamily="2" charset="-122"/>
              </a:rPr>
              <a:t>如果</a:t>
            </a:r>
            <a:r>
              <a:rPr lang="en-US" altLang="zh-CN" sz="2800" dirty="0" smtClean="0">
                <a:ea typeface="宋体" pitchFamily="2" charset="-122"/>
              </a:rPr>
              <a:t>m</a:t>
            </a:r>
            <a:r>
              <a:rPr lang="en-US" altLang="zh-CN" sz="2800" baseline="-25000" dirty="0" smtClean="0">
                <a:ea typeface="宋体" pitchFamily="2" charset="-122"/>
              </a:rPr>
              <a:t>1</a:t>
            </a:r>
            <a:r>
              <a:rPr lang="en-US" altLang="zh-CN" sz="2800" dirty="0" smtClean="0">
                <a:ea typeface="宋体" pitchFamily="2" charset="-122"/>
              </a:rPr>
              <a:t>m</a:t>
            </a:r>
            <a:r>
              <a:rPr lang="en-US" altLang="zh-CN" sz="2800" baseline="-25000" dirty="0" smtClean="0">
                <a:ea typeface="宋体" pitchFamily="2" charset="-122"/>
              </a:rPr>
              <a:t>2</a:t>
            </a:r>
            <a:r>
              <a:rPr lang="en-US" altLang="zh-CN" sz="2800" dirty="0" smtClean="0">
                <a:ea typeface="宋体" pitchFamily="2" charset="-122"/>
              </a:rPr>
              <a:t> </a:t>
            </a:r>
            <a:r>
              <a:rPr lang="zh-CN" altLang="en-US" sz="2800" dirty="0" smtClean="0">
                <a:ea typeface="宋体" pitchFamily="2" charset="-122"/>
              </a:rPr>
              <a:t>在矩阵的同一列中</a:t>
            </a:r>
            <a:r>
              <a:rPr lang="en-US" altLang="zh-CN" sz="2800" dirty="0" smtClean="0">
                <a:ea typeface="宋体" pitchFamily="2" charset="-122"/>
              </a:rPr>
              <a:t>,</a:t>
            </a:r>
            <a:r>
              <a:rPr lang="zh-CN" altLang="en-US" sz="2800" dirty="0" smtClean="0">
                <a:ea typeface="宋体" pitchFamily="2" charset="-122"/>
              </a:rPr>
              <a:t>则分别用他们下方的字母代替。</a:t>
            </a:r>
          </a:p>
          <a:p>
            <a:pPr lvl="1" eaLnBrk="1" hangingPunct="1">
              <a:lnSpc>
                <a:spcPct val="100000"/>
              </a:lnSpc>
            </a:pPr>
            <a:r>
              <a:rPr lang="en-US" altLang="zh-CN" sz="2800" dirty="0" smtClean="0">
                <a:ea typeface="宋体" pitchFamily="2" charset="-122"/>
              </a:rPr>
              <a:t>“AL” </a:t>
            </a:r>
            <a:r>
              <a:rPr lang="zh-CN" altLang="en-US" sz="2800" dirty="0" smtClean="0">
                <a:ea typeface="宋体" pitchFamily="2" charset="-122"/>
              </a:rPr>
              <a:t>成为</a:t>
            </a:r>
            <a:endParaRPr lang="en-US" altLang="zh-CN" sz="2800" dirty="0" smtClean="0">
              <a:ea typeface="宋体" pitchFamily="2" charset="-122"/>
            </a:endParaRPr>
          </a:p>
          <a:p>
            <a:pPr lvl="1" eaLnBrk="1" hangingPunct="1">
              <a:lnSpc>
                <a:spcPct val="100000"/>
              </a:lnSpc>
            </a:pPr>
            <a:r>
              <a:rPr lang="en-US" altLang="zh-CN" sz="2800" dirty="0" smtClean="0">
                <a:ea typeface="宋体" pitchFamily="2" charset="-122"/>
              </a:rPr>
              <a:t>“TY” </a:t>
            </a:r>
            <a:r>
              <a:rPr lang="zh-CN" altLang="en-US" sz="2800" dirty="0" smtClean="0">
                <a:ea typeface="宋体" pitchFamily="2" charset="-122"/>
              </a:rPr>
              <a:t>成为</a:t>
            </a:r>
            <a:endParaRPr lang="en-US" altLang="zh-CN" sz="2800" dirty="0" smtClean="0">
              <a:ea typeface="宋体" pitchFamily="2" charset="-122"/>
            </a:endParaRPr>
          </a:p>
          <a:p>
            <a:pPr lvl="2">
              <a:lnSpc>
                <a:spcPct val="100000"/>
              </a:lnSpc>
            </a:pPr>
            <a:r>
              <a:rPr lang="en-US" altLang="zh-CN" sz="2800" dirty="0" smtClean="0">
                <a:solidFill>
                  <a:schemeClr val="tx2"/>
                </a:solidFill>
                <a:ea typeface="宋体" charset="-122"/>
              </a:rPr>
              <a:t>Note:  </a:t>
            </a:r>
            <a:r>
              <a:rPr lang="zh-CN" altLang="en-US" sz="2800" dirty="0" smtClean="0">
                <a:solidFill>
                  <a:schemeClr val="tx2"/>
                </a:solidFill>
                <a:ea typeface="宋体" charset="-122"/>
              </a:rPr>
              <a:t>列是循环，</a:t>
            </a:r>
            <a:r>
              <a:rPr lang="en-US" altLang="zh-CN" dirty="0" smtClean="0">
                <a:solidFill>
                  <a:schemeClr val="tx2"/>
                </a:solidFill>
                <a:ea typeface="宋体" charset="-122"/>
              </a:rPr>
              <a:t> </a:t>
            </a:r>
          </a:p>
          <a:p>
            <a:pPr lvl="2"/>
            <a:endParaRPr lang="en-US" altLang="zh-CN" dirty="0" smtClean="0">
              <a:ea typeface="宋体" charset="-122"/>
            </a:endParaRPr>
          </a:p>
          <a:p>
            <a:pPr eaLnBrk="1" hangingPunct="1"/>
            <a:endParaRPr lang="zh-CN" altLang="en-US" dirty="0" smtClean="0">
              <a:ea typeface="宋体" charset="-122"/>
            </a:endParaRPr>
          </a:p>
        </p:txBody>
      </p:sp>
      <p:grpSp>
        <p:nvGrpSpPr>
          <p:cNvPr id="2" name="Group 4"/>
          <p:cNvGrpSpPr>
            <a:grpSpLocks/>
          </p:cNvGrpSpPr>
          <p:nvPr/>
        </p:nvGrpSpPr>
        <p:grpSpPr bwMode="auto">
          <a:xfrm>
            <a:off x="5429250" y="3806502"/>
            <a:ext cx="1343025" cy="1333500"/>
            <a:chOff x="3420" y="2544"/>
            <a:chExt cx="846" cy="840"/>
          </a:xfrm>
        </p:grpSpPr>
        <p:grpSp>
          <p:nvGrpSpPr>
            <p:cNvPr id="3" name="Group 5"/>
            <p:cNvGrpSpPr>
              <a:grpSpLocks/>
            </p:cNvGrpSpPr>
            <p:nvPr/>
          </p:nvGrpSpPr>
          <p:grpSpPr bwMode="auto">
            <a:xfrm>
              <a:off x="3420" y="2544"/>
              <a:ext cx="846" cy="174"/>
              <a:chOff x="1254" y="3108"/>
              <a:chExt cx="846" cy="174"/>
            </a:xfrm>
          </p:grpSpPr>
          <p:grpSp>
            <p:nvGrpSpPr>
              <p:cNvPr id="4" name="Group 6"/>
              <p:cNvGrpSpPr>
                <a:grpSpLocks/>
              </p:cNvGrpSpPr>
              <p:nvPr/>
            </p:nvGrpSpPr>
            <p:grpSpPr bwMode="auto">
              <a:xfrm>
                <a:off x="1758" y="3108"/>
                <a:ext cx="174" cy="174"/>
                <a:chOff x="848" y="3174"/>
                <a:chExt cx="174" cy="174"/>
              </a:xfrm>
            </p:grpSpPr>
            <p:sp>
              <p:nvSpPr>
                <p:cNvPr id="7278" name="AutoShape 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79" name="Text Box 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5" name="Group 9"/>
              <p:cNvGrpSpPr>
                <a:grpSpLocks/>
              </p:cNvGrpSpPr>
              <p:nvPr/>
            </p:nvGrpSpPr>
            <p:grpSpPr bwMode="auto">
              <a:xfrm>
                <a:off x="1590" y="3108"/>
                <a:ext cx="174" cy="174"/>
                <a:chOff x="848" y="3174"/>
                <a:chExt cx="174" cy="174"/>
              </a:xfrm>
            </p:grpSpPr>
            <p:sp>
              <p:nvSpPr>
                <p:cNvPr id="7276" name="AutoShape 1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77" name="Text Box 1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F</a:t>
                  </a:r>
                </a:p>
              </p:txBody>
            </p:sp>
          </p:grpSp>
          <p:grpSp>
            <p:nvGrpSpPr>
              <p:cNvPr id="6" name="Group 12"/>
              <p:cNvGrpSpPr>
                <a:grpSpLocks/>
              </p:cNvGrpSpPr>
              <p:nvPr/>
            </p:nvGrpSpPr>
            <p:grpSpPr bwMode="auto">
              <a:xfrm>
                <a:off x="1428" y="3108"/>
                <a:ext cx="174" cy="174"/>
                <a:chOff x="848" y="3174"/>
                <a:chExt cx="174" cy="174"/>
              </a:xfrm>
            </p:grpSpPr>
            <p:sp>
              <p:nvSpPr>
                <p:cNvPr id="7274" name="AutoShape 1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75" name="Text Box 1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O</a:t>
                  </a:r>
                </a:p>
              </p:txBody>
            </p:sp>
          </p:grpSp>
          <p:grpSp>
            <p:nvGrpSpPr>
              <p:cNvPr id="7" name="Group 15"/>
              <p:cNvGrpSpPr>
                <a:grpSpLocks/>
              </p:cNvGrpSpPr>
              <p:nvPr/>
            </p:nvGrpSpPr>
            <p:grpSpPr bwMode="auto">
              <a:xfrm>
                <a:off x="1254" y="3108"/>
                <a:ext cx="174" cy="174"/>
                <a:chOff x="848" y="3174"/>
                <a:chExt cx="174" cy="174"/>
              </a:xfrm>
            </p:grpSpPr>
            <p:sp>
              <p:nvSpPr>
                <p:cNvPr id="7272" name="AutoShape 1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73" name="Text Box 1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S</a:t>
                  </a:r>
                </a:p>
              </p:txBody>
            </p:sp>
          </p:grpSp>
          <p:grpSp>
            <p:nvGrpSpPr>
              <p:cNvPr id="8" name="Group 18"/>
              <p:cNvGrpSpPr>
                <a:grpSpLocks/>
              </p:cNvGrpSpPr>
              <p:nvPr/>
            </p:nvGrpSpPr>
            <p:grpSpPr bwMode="auto">
              <a:xfrm>
                <a:off x="1926" y="3108"/>
                <a:ext cx="174" cy="174"/>
                <a:chOff x="848" y="3174"/>
                <a:chExt cx="174" cy="174"/>
              </a:xfrm>
            </p:grpSpPr>
            <p:sp>
              <p:nvSpPr>
                <p:cNvPr id="7270" name="AutoShape 1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71" name="Text Box 2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W</a:t>
                  </a:r>
                </a:p>
              </p:txBody>
            </p:sp>
          </p:grpSp>
        </p:grpSp>
        <p:grpSp>
          <p:nvGrpSpPr>
            <p:cNvPr id="9" name="Group 21"/>
            <p:cNvGrpSpPr>
              <a:grpSpLocks/>
            </p:cNvGrpSpPr>
            <p:nvPr/>
          </p:nvGrpSpPr>
          <p:grpSpPr bwMode="auto">
            <a:xfrm>
              <a:off x="3420" y="2712"/>
              <a:ext cx="846" cy="174"/>
              <a:chOff x="1254" y="3108"/>
              <a:chExt cx="846" cy="174"/>
            </a:xfrm>
          </p:grpSpPr>
          <p:grpSp>
            <p:nvGrpSpPr>
              <p:cNvPr id="10" name="Group 22"/>
              <p:cNvGrpSpPr>
                <a:grpSpLocks/>
              </p:cNvGrpSpPr>
              <p:nvPr/>
            </p:nvGrpSpPr>
            <p:grpSpPr bwMode="auto">
              <a:xfrm>
                <a:off x="1758" y="3108"/>
                <a:ext cx="174" cy="174"/>
                <a:chOff x="848" y="3174"/>
                <a:chExt cx="174" cy="174"/>
              </a:xfrm>
            </p:grpSpPr>
            <p:sp>
              <p:nvSpPr>
                <p:cNvPr id="7263" name="AutoShape 2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64" name="Text Box 2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11" name="Group 25"/>
              <p:cNvGrpSpPr>
                <a:grpSpLocks/>
              </p:cNvGrpSpPr>
              <p:nvPr/>
            </p:nvGrpSpPr>
            <p:grpSpPr bwMode="auto">
              <a:xfrm>
                <a:off x="1590" y="3108"/>
                <a:ext cx="174" cy="174"/>
                <a:chOff x="848" y="3174"/>
                <a:chExt cx="174" cy="174"/>
              </a:xfrm>
            </p:grpSpPr>
            <p:sp>
              <p:nvSpPr>
                <p:cNvPr id="7261" name="AutoShape 26"/>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62" name="Text Box 27"/>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E</a:t>
                  </a:r>
                </a:p>
              </p:txBody>
            </p:sp>
          </p:grpSp>
          <p:grpSp>
            <p:nvGrpSpPr>
              <p:cNvPr id="12" name="Group 28"/>
              <p:cNvGrpSpPr>
                <a:grpSpLocks/>
              </p:cNvGrpSpPr>
              <p:nvPr/>
            </p:nvGrpSpPr>
            <p:grpSpPr bwMode="auto">
              <a:xfrm>
                <a:off x="1428" y="3108"/>
                <a:ext cx="174" cy="174"/>
                <a:chOff x="848" y="3174"/>
                <a:chExt cx="174" cy="174"/>
              </a:xfrm>
            </p:grpSpPr>
            <p:sp>
              <p:nvSpPr>
                <p:cNvPr id="7259" name="AutoShape 2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60" name="Text Box 3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R</a:t>
                  </a:r>
                </a:p>
              </p:txBody>
            </p:sp>
          </p:grpSp>
          <p:grpSp>
            <p:nvGrpSpPr>
              <p:cNvPr id="13" name="Group 31"/>
              <p:cNvGrpSpPr>
                <a:grpSpLocks/>
              </p:cNvGrpSpPr>
              <p:nvPr/>
            </p:nvGrpSpPr>
            <p:grpSpPr bwMode="auto">
              <a:xfrm>
                <a:off x="1254" y="3108"/>
                <a:ext cx="174" cy="174"/>
                <a:chOff x="848" y="3174"/>
                <a:chExt cx="174" cy="174"/>
              </a:xfrm>
            </p:grpSpPr>
            <p:sp>
              <p:nvSpPr>
                <p:cNvPr id="7257" name="AutoShape 3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58" name="Text Box 3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14" name="Group 34"/>
              <p:cNvGrpSpPr>
                <a:grpSpLocks/>
              </p:cNvGrpSpPr>
              <p:nvPr/>
            </p:nvGrpSpPr>
            <p:grpSpPr bwMode="auto">
              <a:xfrm>
                <a:off x="1926" y="3108"/>
                <a:ext cx="174" cy="174"/>
                <a:chOff x="848" y="3174"/>
                <a:chExt cx="174" cy="174"/>
              </a:xfrm>
            </p:grpSpPr>
            <p:sp>
              <p:nvSpPr>
                <p:cNvPr id="7255" name="AutoShape 3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56" name="Text Box 3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C</a:t>
                  </a:r>
                </a:p>
              </p:txBody>
            </p:sp>
          </p:grpSp>
        </p:grpSp>
        <p:grpSp>
          <p:nvGrpSpPr>
            <p:cNvPr id="15" name="Group 37"/>
            <p:cNvGrpSpPr>
              <a:grpSpLocks/>
            </p:cNvGrpSpPr>
            <p:nvPr/>
          </p:nvGrpSpPr>
          <p:grpSpPr bwMode="auto">
            <a:xfrm>
              <a:off x="3420" y="2880"/>
              <a:ext cx="846" cy="174"/>
              <a:chOff x="1254" y="3108"/>
              <a:chExt cx="846" cy="174"/>
            </a:xfrm>
          </p:grpSpPr>
          <p:grpSp>
            <p:nvGrpSpPr>
              <p:cNvPr id="16" name="Group 38"/>
              <p:cNvGrpSpPr>
                <a:grpSpLocks/>
              </p:cNvGrpSpPr>
              <p:nvPr/>
            </p:nvGrpSpPr>
            <p:grpSpPr bwMode="auto">
              <a:xfrm>
                <a:off x="1758" y="3108"/>
                <a:ext cx="174" cy="174"/>
                <a:chOff x="848" y="3174"/>
                <a:chExt cx="174" cy="174"/>
              </a:xfrm>
            </p:grpSpPr>
            <p:sp>
              <p:nvSpPr>
                <p:cNvPr id="7248" name="AutoShape 39"/>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49" name="Text Box 40"/>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I</a:t>
                  </a:r>
                </a:p>
              </p:txBody>
            </p:sp>
          </p:grpSp>
          <p:grpSp>
            <p:nvGrpSpPr>
              <p:cNvPr id="17" name="Group 41"/>
              <p:cNvGrpSpPr>
                <a:grpSpLocks/>
              </p:cNvGrpSpPr>
              <p:nvPr/>
            </p:nvGrpSpPr>
            <p:grpSpPr bwMode="auto">
              <a:xfrm>
                <a:off x="1590" y="3108"/>
                <a:ext cx="174" cy="174"/>
                <a:chOff x="848" y="3174"/>
                <a:chExt cx="174" cy="174"/>
              </a:xfrm>
            </p:grpSpPr>
            <p:sp>
              <p:nvSpPr>
                <p:cNvPr id="7246" name="AutoShape 42"/>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47" name="Text Box 43"/>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H</a:t>
                  </a:r>
                </a:p>
              </p:txBody>
            </p:sp>
          </p:grpSp>
          <p:grpSp>
            <p:nvGrpSpPr>
              <p:cNvPr id="18" name="Group 44"/>
              <p:cNvGrpSpPr>
                <a:grpSpLocks/>
              </p:cNvGrpSpPr>
              <p:nvPr/>
            </p:nvGrpSpPr>
            <p:grpSpPr bwMode="auto">
              <a:xfrm>
                <a:off x="1428" y="3108"/>
                <a:ext cx="174" cy="174"/>
                <a:chOff x="848" y="3174"/>
                <a:chExt cx="174" cy="174"/>
              </a:xfrm>
            </p:grpSpPr>
            <p:sp>
              <p:nvSpPr>
                <p:cNvPr id="7244" name="AutoShape 4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45" name="Text Box 4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G</a:t>
                  </a:r>
                </a:p>
              </p:txBody>
            </p:sp>
          </p:grpSp>
          <p:grpSp>
            <p:nvGrpSpPr>
              <p:cNvPr id="19" name="Group 47"/>
              <p:cNvGrpSpPr>
                <a:grpSpLocks/>
              </p:cNvGrpSpPr>
              <p:nvPr/>
            </p:nvGrpSpPr>
            <p:grpSpPr bwMode="auto">
              <a:xfrm>
                <a:off x="1254" y="3108"/>
                <a:ext cx="174" cy="174"/>
                <a:chOff x="848" y="3174"/>
                <a:chExt cx="174" cy="174"/>
              </a:xfrm>
            </p:grpSpPr>
            <p:sp>
              <p:nvSpPr>
                <p:cNvPr id="7242" name="AutoShape 4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43" name="Text Box 4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20" name="Group 50"/>
              <p:cNvGrpSpPr>
                <a:grpSpLocks/>
              </p:cNvGrpSpPr>
              <p:nvPr/>
            </p:nvGrpSpPr>
            <p:grpSpPr bwMode="auto">
              <a:xfrm>
                <a:off x="1926" y="3108"/>
                <a:ext cx="174" cy="174"/>
                <a:chOff x="848" y="3174"/>
                <a:chExt cx="174" cy="174"/>
              </a:xfrm>
            </p:grpSpPr>
            <p:sp>
              <p:nvSpPr>
                <p:cNvPr id="7240" name="AutoShape 5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41" name="Text Box 5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K</a:t>
                  </a:r>
                </a:p>
              </p:txBody>
            </p:sp>
          </p:grpSp>
        </p:grpSp>
        <p:grpSp>
          <p:nvGrpSpPr>
            <p:cNvPr id="21" name="Group 53"/>
            <p:cNvGrpSpPr>
              <a:grpSpLocks/>
            </p:cNvGrpSpPr>
            <p:nvPr/>
          </p:nvGrpSpPr>
          <p:grpSpPr bwMode="auto">
            <a:xfrm>
              <a:off x="3420" y="3048"/>
              <a:ext cx="846" cy="174"/>
              <a:chOff x="1254" y="3108"/>
              <a:chExt cx="846" cy="174"/>
            </a:xfrm>
          </p:grpSpPr>
          <p:grpSp>
            <p:nvGrpSpPr>
              <p:cNvPr id="22" name="Group 54"/>
              <p:cNvGrpSpPr>
                <a:grpSpLocks/>
              </p:cNvGrpSpPr>
              <p:nvPr/>
            </p:nvGrpSpPr>
            <p:grpSpPr bwMode="auto">
              <a:xfrm>
                <a:off x="1758" y="3108"/>
                <a:ext cx="174" cy="174"/>
                <a:chOff x="848" y="3174"/>
                <a:chExt cx="174" cy="174"/>
              </a:xfrm>
            </p:grpSpPr>
            <p:sp>
              <p:nvSpPr>
                <p:cNvPr id="7233" name="AutoShape 55"/>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34" name="Text Box 56"/>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P</a:t>
                  </a:r>
                </a:p>
              </p:txBody>
            </p:sp>
          </p:grpSp>
          <p:grpSp>
            <p:nvGrpSpPr>
              <p:cNvPr id="23" name="Group 57"/>
              <p:cNvGrpSpPr>
                <a:grpSpLocks/>
              </p:cNvGrpSpPr>
              <p:nvPr/>
            </p:nvGrpSpPr>
            <p:grpSpPr bwMode="auto">
              <a:xfrm>
                <a:off x="1590" y="3108"/>
                <a:ext cx="174" cy="174"/>
                <a:chOff x="848" y="3174"/>
                <a:chExt cx="174" cy="174"/>
              </a:xfrm>
            </p:grpSpPr>
            <p:sp>
              <p:nvSpPr>
                <p:cNvPr id="7231" name="AutoShape 58"/>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32" name="Text Box 59"/>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N</a:t>
                  </a:r>
                </a:p>
              </p:txBody>
            </p:sp>
          </p:grpSp>
          <p:grpSp>
            <p:nvGrpSpPr>
              <p:cNvPr id="24" name="Group 60"/>
              <p:cNvGrpSpPr>
                <a:grpSpLocks/>
              </p:cNvGrpSpPr>
              <p:nvPr/>
            </p:nvGrpSpPr>
            <p:grpSpPr bwMode="auto">
              <a:xfrm>
                <a:off x="1428" y="3108"/>
                <a:ext cx="174" cy="174"/>
                <a:chOff x="848" y="3174"/>
                <a:chExt cx="174" cy="174"/>
              </a:xfrm>
            </p:grpSpPr>
            <p:sp>
              <p:nvSpPr>
                <p:cNvPr id="7229" name="AutoShape 6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30" name="Text Box 6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M</a:t>
                  </a:r>
                </a:p>
              </p:txBody>
            </p:sp>
          </p:grpSp>
          <p:grpSp>
            <p:nvGrpSpPr>
              <p:cNvPr id="25" name="Group 63"/>
              <p:cNvGrpSpPr>
                <a:grpSpLocks/>
              </p:cNvGrpSpPr>
              <p:nvPr/>
            </p:nvGrpSpPr>
            <p:grpSpPr bwMode="auto">
              <a:xfrm>
                <a:off x="1254" y="3108"/>
                <a:ext cx="174" cy="174"/>
                <a:chOff x="848" y="3174"/>
                <a:chExt cx="174" cy="174"/>
              </a:xfrm>
            </p:grpSpPr>
            <p:sp>
              <p:nvSpPr>
                <p:cNvPr id="7227" name="AutoShape 6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28" name="Text Box 6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26" name="Group 66"/>
              <p:cNvGrpSpPr>
                <a:grpSpLocks/>
              </p:cNvGrpSpPr>
              <p:nvPr/>
            </p:nvGrpSpPr>
            <p:grpSpPr bwMode="auto">
              <a:xfrm>
                <a:off x="1926" y="3108"/>
                <a:ext cx="174" cy="174"/>
                <a:chOff x="848" y="3174"/>
                <a:chExt cx="174" cy="174"/>
              </a:xfrm>
            </p:grpSpPr>
            <p:sp>
              <p:nvSpPr>
                <p:cNvPr id="7225" name="AutoShape 6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26" name="Text Box 6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Q</a:t>
                  </a:r>
                </a:p>
              </p:txBody>
            </p:sp>
          </p:grpSp>
        </p:grpSp>
        <p:grpSp>
          <p:nvGrpSpPr>
            <p:cNvPr id="27" name="Group 69"/>
            <p:cNvGrpSpPr>
              <a:grpSpLocks/>
            </p:cNvGrpSpPr>
            <p:nvPr/>
          </p:nvGrpSpPr>
          <p:grpSpPr bwMode="auto">
            <a:xfrm>
              <a:off x="3420" y="3210"/>
              <a:ext cx="846" cy="174"/>
              <a:chOff x="1254" y="3108"/>
              <a:chExt cx="846" cy="174"/>
            </a:xfrm>
          </p:grpSpPr>
          <p:grpSp>
            <p:nvGrpSpPr>
              <p:cNvPr id="28" name="Group 70"/>
              <p:cNvGrpSpPr>
                <a:grpSpLocks/>
              </p:cNvGrpSpPr>
              <p:nvPr/>
            </p:nvGrpSpPr>
            <p:grpSpPr bwMode="auto">
              <a:xfrm>
                <a:off x="1758" y="3108"/>
                <a:ext cx="174" cy="174"/>
                <a:chOff x="848" y="3174"/>
                <a:chExt cx="174" cy="174"/>
              </a:xfrm>
            </p:grpSpPr>
            <p:sp>
              <p:nvSpPr>
                <p:cNvPr id="7218" name="AutoShape 71"/>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19" name="Text Box 72"/>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29" name="Group 73"/>
              <p:cNvGrpSpPr>
                <a:grpSpLocks/>
              </p:cNvGrpSpPr>
              <p:nvPr/>
            </p:nvGrpSpPr>
            <p:grpSpPr bwMode="auto">
              <a:xfrm>
                <a:off x="1590" y="3108"/>
                <a:ext cx="174" cy="174"/>
                <a:chOff x="848" y="3174"/>
                <a:chExt cx="174" cy="174"/>
              </a:xfrm>
            </p:grpSpPr>
            <p:sp>
              <p:nvSpPr>
                <p:cNvPr id="7216" name="AutoShape 74"/>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17" name="Text Box 75"/>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X</a:t>
                  </a:r>
                </a:p>
              </p:txBody>
            </p:sp>
          </p:grpSp>
          <p:grpSp>
            <p:nvGrpSpPr>
              <p:cNvPr id="30" name="Group 76"/>
              <p:cNvGrpSpPr>
                <a:grpSpLocks/>
              </p:cNvGrpSpPr>
              <p:nvPr/>
            </p:nvGrpSpPr>
            <p:grpSpPr bwMode="auto">
              <a:xfrm>
                <a:off x="1428" y="3108"/>
                <a:ext cx="174" cy="174"/>
                <a:chOff x="848" y="3174"/>
                <a:chExt cx="174" cy="174"/>
              </a:xfrm>
            </p:grpSpPr>
            <p:sp>
              <p:nvSpPr>
                <p:cNvPr id="7214" name="AutoShape 77"/>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15" name="Text Box 78"/>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V</a:t>
                  </a:r>
                </a:p>
              </p:txBody>
            </p:sp>
          </p:grpSp>
          <p:grpSp>
            <p:nvGrpSpPr>
              <p:cNvPr id="31" name="Group 79"/>
              <p:cNvGrpSpPr>
                <a:grpSpLocks/>
              </p:cNvGrpSpPr>
              <p:nvPr/>
            </p:nvGrpSpPr>
            <p:grpSpPr bwMode="auto">
              <a:xfrm>
                <a:off x="1254" y="3108"/>
                <a:ext cx="174" cy="174"/>
                <a:chOff x="848" y="3174"/>
                <a:chExt cx="174" cy="174"/>
              </a:xfrm>
            </p:grpSpPr>
            <p:sp>
              <p:nvSpPr>
                <p:cNvPr id="7212" name="AutoShape 80"/>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13" name="Text Box 81"/>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U</a:t>
                  </a:r>
                </a:p>
              </p:txBody>
            </p:sp>
          </p:grpSp>
          <p:grpSp>
            <p:nvGrpSpPr>
              <p:cNvPr id="7168" name="Group 82"/>
              <p:cNvGrpSpPr>
                <a:grpSpLocks/>
              </p:cNvGrpSpPr>
              <p:nvPr/>
            </p:nvGrpSpPr>
            <p:grpSpPr bwMode="auto">
              <a:xfrm>
                <a:off x="1926" y="3108"/>
                <a:ext cx="174" cy="174"/>
                <a:chOff x="848" y="3174"/>
                <a:chExt cx="174" cy="174"/>
              </a:xfrm>
            </p:grpSpPr>
            <p:sp>
              <p:nvSpPr>
                <p:cNvPr id="7210" name="AutoShape 83"/>
                <p:cNvSpPr>
                  <a:spLocks noChangeArrowheads="1"/>
                </p:cNvSpPr>
                <p:nvPr/>
              </p:nvSpPr>
              <p:spPr bwMode="auto">
                <a:xfrm>
                  <a:off x="852" y="3174"/>
                  <a:ext cx="168" cy="168"/>
                </a:xfrm>
                <a:prstGeom prst="bevel">
                  <a:avLst>
                    <a:gd name="adj" fmla="val 12500"/>
                  </a:avLst>
                </a:prstGeom>
                <a:solidFill>
                  <a:schemeClr val="hlink"/>
                </a:solidFill>
                <a:ln w="12700">
                  <a:noFill/>
                  <a:miter lim="800000"/>
                  <a:headEnd/>
                  <a:tailEnd/>
                </a:ln>
              </p:spPr>
              <p:txBody>
                <a:bodyPr wrap="none" anchor="ctr">
                  <a:spAutoFit/>
                </a:bodyPr>
                <a:lstStyle/>
                <a:p>
                  <a:endParaRPr lang="zh-CN" altLang="en-US">
                    <a:ea typeface="宋体" charset="-122"/>
                  </a:endParaRPr>
                </a:p>
              </p:txBody>
            </p:sp>
            <p:sp>
              <p:nvSpPr>
                <p:cNvPr id="7211" name="Text Box 84"/>
                <p:cNvSpPr txBox="1">
                  <a:spLocks noChangeArrowheads="1"/>
                </p:cNvSpPr>
                <p:nvPr/>
              </p:nvSpPr>
              <p:spPr bwMode="auto">
                <a:xfrm>
                  <a:off x="848" y="3175"/>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Z</a:t>
                  </a:r>
                </a:p>
              </p:txBody>
            </p:sp>
          </p:grpSp>
        </p:grpSp>
      </p:grpSp>
      <p:grpSp>
        <p:nvGrpSpPr>
          <p:cNvPr id="7169" name="Group 85"/>
          <p:cNvGrpSpPr>
            <a:grpSpLocks/>
          </p:cNvGrpSpPr>
          <p:nvPr/>
        </p:nvGrpSpPr>
        <p:grpSpPr bwMode="auto">
          <a:xfrm>
            <a:off x="5419725" y="4046215"/>
            <a:ext cx="282575" cy="284162"/>
            <a:chOff x="4422" y="3493"/>
            <a:chExt cx="178" cy="179"/>
          </a:xfrm>
        </p:grpSpPr>
        <p:sp>
          <p:nvSpPr>
            <p:cNvPr id="7198" name="AutoShape 86"/>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99" name="Text Box 87"/>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A</a:t>
              </a:r>
            </a:p>
          </p:txBody>
        </p:sp>
      </p:grpSp>
      <p:grpSp>
        <p:nvGrpSpPr>
          <p:cNvPr id="7172" name="Group 88"/>
          <p:cNvGrpSpPr>
            <a:grpSpLocks/>
          </p:cNvGrpSpPr>
          <p:nvPr/>
        </p:nvGrpSpPr>
        <p:grpSpPr bwMode="auto">
          <a:xfrm>
            <a:off x="5419725" y="4579615"/>
            <a:ext cx="282575" cy="284162"/>
            <a:chOff x="4422" y="3493"/>
            <a:chExt cx="178" cy="179"/>
          </a:xfrm>
        </p:grpSpPr>
        <p:sp>
          <p:nvSpPr>
            <p:cNvPr id="7196" name="AutoShape 89"/>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97" name="Text Box 90"/>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L</a:t>
              </a:r>
            </a:p>
          </p:txBody>
        </p:sp>
      </p:grpSp>
      <p:grpSp>
        <p:nvGrpSpPr>
          <p:cNvPr id="7173" name="Group 91"/>
          <p:cNvGrpSpPr>
            <a:grpSpLocks/>
          </p:cNvGrpSpPr>
          <p:nvPr/>
        </p:nvGrpSpPr>
        <p:grpSpPr bwMode="auto">
          <a:xfrm>
            <a:off x="6215063" y="3789040"/>
            <a:ext cx="282575" cy="284162"/>
            <a:chOff x="4422" y="3493"/>
            <a:chExt cx="178" cy="179"/>
          </a:xfrm>
        </p:grpSpPr>
        <p:sp>
          <p:nvSpPr>
            <p:cNvPr id="7194" name="AutoShape 92"/>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95" name="Text Box 93"/>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grpSp>
        <p:nvGrpSpPr>
          <p:cNvPr id="7174" name="Group 94"/>
          <p:cNvGrpSpPr>
            <a:grpSpLocks/>
          </p:cNvGrpSpPr>
          <p:nvPr/>
        </p:nvGrpSpPr>
        <p:grpSpPr bwMode="auto">
          <a:xfrm>
            <a:off x="5424488" y="4846315"/>
            <a:ext cx="282575" cy="284162"/>
            <a:chOff x="4422" y="3493"/>
            <a:chExt cx="178" cy="179"/>
          </a:xfrm>
        </p:grpSpPr>
        <p:sp>
          <p:nvSpPr>
            <p:cNvPr id="7192" name="AutoShape 95"/>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93" name="Text Box 96"/>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U</a:t>
              </a:r>
            </a:p>
          </p:txBody>
        </p:sp>
      </p:grpSp>
      <p:grpSp>
        <p:nvGrpSpPr>
          <p:cNvPr id="7175" name="Group 97"/>
          <p:cNvGrpSpPr>
            <a:grpSpLocks/>
          </p:cNvGrpSpPr>
          <p:nvPr/>
        </p:nvGrpSpPr>
        <p:grpSpPr bwMode="auto">
          <a:xfrm>
            <a:off x="5419725" y="4317677"/>
            <a:ext cx="282575" cy="284163"/>
            <a:chOff x="4422" y="3493"/>
            <a:chExt cx="178" cy="179"/>
          </a:xfrm>
        </p:grpSpPr>
        <p:sp>
          <p:nvSpPr>
            <p:cNvPr id="7190" name="AutoShape 98"/>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91" name="Text Box 99"/>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D</a:t>
              </a:r>
            </a:p>
          </p:txBody>
        </p:sp>
      </p:grpSp>
      <p:grpSp>
        <p:nvGrpSpPr>
          <p:cNvPr id="7176" name="Group 100"/>
          <p:cNvGrpSpPr>
            <a:grpSpLocks/>
          </p:cNvGrpSpPr>
          <p:nvPr/>
        </p:nvGrpSpPr>
        <p:grpSpPr bwMode="auto">
          <a:xfrm>
            <a:off x="6215063" y="4846315"/>
            <a:ext cx="282575" cy="284162"/>
            <a:chOff x="4422" y="3493"/>
            <a:chExt cx="178" cy="179"/>
          </a:xfrm>
        </p:grpSpPr>
        <p:sp>
          <p:nvSpPr>
            <p:cNvPr id="7188" name="AutoShape 101"/>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89" name="Text Box 102"/>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Y</a:t>
              </a:r>
            </a:p>
          </p:txBody>
        </p:sp>
      </p:grpSp>
      <p:grpSp>
        <p:nvGrpSpPr>
          <p:cNvPr id="7177" name="Group 103"/>
          <p:cNvGrpSpPr>
            <a:grpSpLocks/>
          </p:cNvGrpSpPr>
          <p:nvPr/>
        </p:nvGrpSpPr>
        <p:grpSpPr bwMode="auto">
          <a:xfrm>
            <a:off x="6215063" y="4060502"/>
            <a:ext cx="282575" cy="284163"/>
            <a:chOff x="4422" y="3493"/>
            <a:chExt cx="178" cy="179"/>
          </a:xfrm>
        </p:grpSpPr>
        <p:sp>
          <p:nvSpPr>
            <p:cNvPr id="7186" name="AutoShape 104"/>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87" name="Text Box 105"/>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B</a:t>
              </a:r>
            </a:p>
          </p:txBody>
        </p:sp>
      </p:grpSp>
      <p:grpSp>
        <p:nvGrpSpPr>
          <p:cNvPr id="7178" name="Group 106"/>
          <p:cNvGrpSpPr>
            <a:grpSpLocks/>
          </p:cNvGrpSpPr>
          <p:nvPr/>
        </p:nvGrpSpPr>
        <p:grpSpPr bwMode="auto">
          <a:xfrm>
            <a:off x="6210300" y="3798565"/>
            <a:ext cx="282575" cy="284162"/>
            <a:chOff x="4422" y="3493"/>
            <a:chExt cx="178" cy="179"/>
          </a:xfrm>
        </p:grpSpPr>
        <p:sp>
          <p:nvSpPr>
            <p:cNvPr id="7184" name="AutoShape 107"/>
            <p:cNvSpPr>
              <a:spLocks noChangeArrowheads="1"/>
            </p:cNvSpPr>
            <p:nvPr/>
          </p:nvSpPr>
          <p:spPr bwMode="auto">
            <a:xfrm>
              <a:off x="4432" y="3504"/>
              <a:ext cx="168" cy="168"/>
            </a:xfrm>
            <a:prstGeom prst="bevel">
              <a:avLst>
                <a:gd name="adj" fmla="val 12500"/>
              </a:avLst>
            </a:prstGeom>
            <a:solidFill>
              <a:srgbClr val="3399FF"/>
            </a:solidFill>
            <a:ln w="12700">
              <a:noFill/>
              <a:miter lim="800000"/>
              <a:headEnd/>
              <a:tailEnd/>
            </a:ln>
          </p:spPr>
          <p:txBody>
            <a:bodyPr wrap="none" anchor="ctr">
              <a:spAutoFit/>
            </a:bodyPr>
            <a:lstStyle/>
            <a:p>
              <a:endParaRPr lang="zh-CN" altLang="en-US">
                <a:ea typeface="宋体" charset="-122"/>
              </a:endParaRPr>
            </a:p>
          </p:txBody>
        </p:sp>
        <p:sp>
          <p:nvSpPr>
            <p:cNvPr id="7185" name="Text Box 108"/>
            <p:cNvSpPr txBox="1">
              <a:spLocks noChangeArrowheads="1"/>
            </p:cNvSpPr>
            <p:nvPr/>
          </p:nvSpPr>
          <p:spPr bwMode="auto">
            <a:xfrm>
              <a:off x="4422" y="3493"/>
              <a:ext cx="174" cy="173"/>
            </a:xfrm>
            <a:prstGeom prst="rect">
              <a:avLst/>
            </a:prstGeom>
            <a:noFill/>
            <a:ln w="12700" algn="ctr">
              <a:noFill/>
              <a:miter lim="800000"/>
              <a:headEnd/>
              <a:tailEnd/>
            </a:ln>
          </p:spPr>
          <p:txBody>
            <a:bodyPr wrap="none">
              <a:spAutoFit/>
            </a:bodyPr>
            <a:lstStyle/>
            <a:p>
              <a:r>
                <a:rPr lang="en-US" altLang="zh-CN" sz="1200" b="1">
                  <a:latin typeface="Courier New" pitchFamily="49" charset="0"/>
                  <a:ea typeface="宋体" charset="-122"/>
                </a:rPr>
                <a:t>T</a:t>
              </a:r>
            </a:p>
          </p:txBody>
        </p:sp>
      </p:grpSp>
      <p:sp>
        <p:nvSpPr>
          <p:cNvPr id="111" name="矩形 110"/>
          <p:cNvSpPr>
            <a:spLocks noChangeArrowheads="1"/>
          </p:cNvSpPr>
          <p:nvPr/>
        </p:nvSpPr>
        <p:spPr bwMode="auto">
          <a:xfrm>
            <a:off x="3423991" y="2400924"/>
            <a:ext cx="878767" cy="379591"/>
          </a:xfrm>
          <a:prstGeom prst="rect">
            <a:avLst/>
          </a:prstGeom>
          <a:noFill/>
          <a:ln w="9525">
            <a:noFill/>
            <a:miter lim="800000"/>
            <a:headEnd/>
            <a:tailEnd/>
          </a:ln>
        </p:spPr>
        <p:txBody>
          <a:bodyPr wrap="none">
            <a:spAutoFit/>
          </a:bodyPr>
          <a:lstStyle/>
          <a:p>
            <a:r>
              <a:rPr lang="zh-CN" altLang="en-US" sz="2800" dirty="0">
                <a:solidFill>
                  <a:srgbClr val="FF0000"/>
                </a:solidFill>
                <a:ea typeface="宋体" charset="-122"/>
              </a:rPr>
              <a:t>“</a:t>
            </a:r>
            <a:r>
              <a:rPr lang="en-US" altLang="zh-CN" sz="2800" dirty="0">
                <a:solidFill>
                  <a:srgbClr val="FF0000"/>
                </a:solidFill>
                <a:ea typeface="宋体" charset="-122"/>
              </a:rPr>
              <a:t>DU”</a:t>
            </a:r>
            <a:endParaRPr lang="zh-CN" altLang="en-US" sz="2800" dirty="0">
              <a:solidFill>
                <a:srgbClr val="FF0000"/>
              </a:solidFill>
              <a:ea typeface="宋体" charset="-122"/>
            </a:endParaRPr>
          </a:p>
        </p:txBody>
      </p:sp>
      <p:sp>
        <p:nvSpPr>
          <p:cNvPr id="113" name="TextBox 112"/>
          <p:cNvSpPr txBox="1">
            <a:spLocks noChangeArrowheads="1"/>
          </p:cNvSpPr>
          <p:nvPr/>
        </p:nvSpPr>
        <p:spPr bwMode="auto">
          <a:xfrm>
            <a:off x="3423991" y="3067622"/>
            <a:ext cx="846707" cy="379591"/>
          </a:xfrm>
          <a:prstGeom prst="rect">
            <a:avLst/>
          </a:prstGeom>
          <a:noFill/>
          <a:ln w="9525">
            <a:noFill/>
            <a:miter lim="800000"/>
            <a:headEnd/>
            <a:tailEnd/>
          </a:ln>
        </p:spPr>
        <p:txBody>
          <a:bodyPr wrap="none">
            <a:spAutoFit/>
          </a:bodyPr>
          <a:lstStyle/>
          <a:p>
            <a:r>
              <a:rPr lang="zh-CN" altLang="en-US" sz="2800" dirty="0">
                <a:solidFill>
                  <a:srgbClr val="FF0000"/>
                </a:solidFill>
                <a:ea typeface="宋体" charset="-122"/>
              </a:rPr>
              <a:t>“</a:t>
            </a:r>
            <a:r>
              <a:rPr lang="en-US" altLang="zh-CN" sz="2800" dirty="0">
                <a:solidFill>
                  <a:srgbClr val="FF0000"/>
                </a:solidFill>
                <a:ea typeface="宋体" charset="-122"/>
              </a:rPr>
              <a:t>BT”</a:t>
            </a:r>
            <a:endParaRPr lang="zh-CN" altLang="en-US" sz="2800" dirty="0">
              <a:solidFill>
                <a:srgbClr val="FF0000"/>
              </a:solidFill>
              <a:ea typeface="宋体" charset="-122"/>
            </a:endParaRPr>
          </a:p>
        </p:txBody>
      </p:sp>
      <p:sp>
        <p:nvSpPr>
          <p:cNvPr id="114"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1680680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1000"/>
                                        <p:tgtEl>
                                          <p:spTgt spid="7169"/>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1000"/>
                                        <p:tgtEl>
                                          <p:spTgt spid="717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77778E-7 -0.00069 L 2.77778E-7 0.04098 " pathEditMode="relative" rAng="0" ptsTypes="AA">
                                      <p:cBhvr>
                                        <p:cTn id="14" dur="1000" fill="hold"/>
                                        <p:tgtEl>
                                          <p:spTgt spid="7169"/>
                                        </p:tgtEl>
                                        <p:attrNameLst>
                                          <p:attrName>ppt_x</p:attrName>
                                          <p:attrName>ppt_y</p:attrName>
                                        </p:attrNameLst>
                                      </p:cBhvr>
                                      <p:rCtr x="0" y="21"/>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175"/>
                                        </p:tgtEl>
                                        <p:attrNameLst>
                                          <p:attrName>style.visibility</p:attrName>
                                        </p:attrNameLst>
                                      </p:cBhvr>
                                      <p:to>
                                        <p:strVal val="visible"/>
                                      </p:to>
                                    </p:set>
                                    <p:animEffect transition="in" filter="fade">
                                      <p:cBhvr>
                                        <p:cTn id="18" dur="1000"/>
                                        <p:tgtEl>
                                          <p:spTgt spid="717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77778E-7 -0.00069 L 2.77778E-7 0.0382 " pathEditMode="relative" rAng="0" ptsTypes="AA">
                                      <p:cBhvr>
                                        <p:cTn id="22" dur="1000" fill="hold"/>
                                        <p:tgtEl>
                                          <p:spTgt spid="7172"/>
                                        </p:tgtEl>
                                        <p:attrNameLst>
                                          <p:attrName>ppt_x</p:attrName>
                                          <p:attrName>ppt_y</p:attrName>
                                        </p:attrNameLst>
                                      </p:cBhvr>
                                      <p:rCtr x="0" y="19"/>
                                    </p:animMotion>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fade">
                                      <p:cBhvr>
                                        <p:cTn id="26" dur="1000"/>
                                        <p:tgtEl>
                                          <p:spTgt spid="71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wipe(left)">
                                      <p:cBhvr>
                                        <p:cTn id="31" dur="500"/>
                                        <p:tgtEl>
                                          <p:spTgt spid="1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7043">
                                            <p:txEl>
                                              <p:pRg st="0" end="0"/>
                                            </p:txEl>
                                          </p:spTgt>
                                        </p:tgtEl>
                                        <p:attrNameLst>
                                          <p:attrName>style.visibility</p:attrName>
                                        </p:attrNameLst>
                                      </p:cBhvr>
                                      <p:to>
                                        <p:strVal val="visible"/>
                                      </p:to>
                                    </p:set>
                                    <p:animEffect transition="in" filter="wipe(left)">
                                      <p:cBhvr>
                                        <p:cTn id="36" dur="500"/>
                                        <p:tgtEl>
                                          <p:spTgt spid="87043">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7043">
                                            <p:txEl>
                                              <p:pRg st="1" end="1"/>
                                            </p:txEl>
                                          </p:spTgt>
                                        </p:tgtEl>
                                        <p:attrNameLst>
                                          <p:attrName>style.visibility</p:attrName>
                                        </p:attrNameLst>
                                      </p:cBhvr>
                                      <p:to>
                                        <p:strVal val="visible"/>
                                      </p:to>
                                    </p:set>
                                    <p:animEffect transition="in" filter="wipe(left)">
                                      <p:cBhvr>
                                        <p:cTn id="39" dur="500"/>
                                        <p:tgtEl>
                                          <p:spTgt spid="87043">
                                            <p:txEl>
                                              <p:pRg st="1" end="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7043">
                                            <p:txEl>
                                              <p:pRg st="2" end="2"/>
                                            </p:txEl>
                                          </p:spTgt>
                                        </p:tgtEl>
                                        <p:attrNameLst>
                                          <p:attrName>style.visibility</p:attrName>
                                        </p:attrNameLst>
                                      </p:cBhvr>
                                      <p:to>
                                        <p:strVal val="visible"/>
                                      </p:to>
                                    </p:set>
                                    <p:animEffect transition="in" filter="wipe(left)">
                                      <p:cBhvr>
                                        <p:cTn id="42" dur="500"/>
                                        <p:tgtEl>
                                          <p:spTgt spid="87043">
                                            <p:txEl>
                                              <p:pRg st="2" end="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7043">
                                            <p:txEl>
                                              <p:pRg st="3" end="3"/>
                                            </p:txEl>
                                          </p:spTgt>
                                        </p:tgtEl>
                                        <p:attrNameLst>
                                          <p:attrName>style.visibility</p:attrName>
                                        </p:attrNameLst>
                                      </p:cBhvr>
                                      <p:to>
                                        <p:strVal val="visible"/>
                                      </p:to>
                                    </p:set>
                                    <p:animEffect transition="in" filter="wipe(left)">
                                      <p:cBhvr>
                                        <p:cTn id="45" dur="500"/>
                                        <p:tgtEl>
                                          <p:spTgt spid="8704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173"/>
                                        </p:tgtEl>
                                        <p:attrNameLst>
                                          <p:attrName>style.visibility</p:attrName>
                                        </p:attrNameLst>
                                      </p:cBhvr>
                                      <p:to>
                                        <p:strVal val="visible"/>
                                      </p:to>
                                    </p:set>
                                    <p:animEffect transition="in" filter="fade">
                                      <p:cBhvr>
                                        <p:cTn id="50" dur="1000"/>
                                        <p:tgtEl>
                                          <p:spTgt spid="7173"/>
                                        </p:tgtEl>
                                      </p:cBhvr>
                                    </p:animEffect>
                                  </p:childTnLst>
                                </p:cTn>
                              </p:par>
                              <p:par>
                                <p:cTn id="51" presetID="10" presetClass="entr" presetSubtype="0" fill="hold" nodeType="withEffect">
                                  <p:stCondLst>
                                    <p:cond delay="0"/>
                                  </p:stCondLst>
                                  <p:childTnLst>
                                    <p:set>
                                      <p:cBhvr>
                                        <p:cTn id="52" dur="1" fill="hold">
                                          <p:stCondLst>
                                            <p:cond delay="0"/>
                                          </p:stCondLst>
                                        </p:cTn>
                                        <p:tgtEl>
                                          <p:spTgt spid="7176"/>
                                        </p:tgtEl>
                                        <p:attrNameLst>
                                          <p:attrName>style.visibility</p:attrName>
                                        </p:attrNameLst>
                                      </p:cBhvr>
                                      <p:to>
                                        <p:strVal val="visible"/>
                                      </p:to>
                                    </p:set>
                                    <p:animEffect transition="in" filter="fade">
                                      <p:cBhvr>
                                        <p:cTn id="53" dur="1000"/>
                                        <p:tgtEl>
                                          <p:spTgt spid="717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1.11111E-6 -4.44444E-6 L 1.11111E-6 0.0382 " pathEditMode="relative" rAng="0" ptsTypes="AA">
                                      <p:cBhvr>
                                        <p:cTn id="57" dur="1000" fill="hold"/>
                                        <p:tgtEl>
                                          <p:spTgt spid="7173"/>
                                        </p:tgtEl>
                                        <p:attrNameLst>
                                          <p:attrName>ppt_x</p:attrName>
                                          <p:attrName>ppt_y</p:attrName>
                                        </p:attrNameLst>
                                      </p:cBhvr>
                                      <p:rCtr x="0" y="19"/>
                                    </p:animMotion>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7177"/>
                                        </p:tgtEl>
                                        <p:attrNameLst>
                                          <p:attrName>style.visibility</p:attrName>
                                        </p:attrNameLst>
                                      </p:cBhvr>
                                      <p:to>
                                        <p:strVal val="visible"/>
                                      </p:to>
                                    </p:set>
                                    <p:animEffect transition="in" filter="fade">
                                      <p:cBhvr>
                                        <p:cTn id="61" dur="1000"/>
                                        <p:tgtEl>
                                          <p:spTgt spid="7177"/>
                                        </p:tgtEl>
                                      </p:cBhvr>
                                    </p:animEffect>
                                  </p:childTnLst>
                                </p:cTn>
                              </p:par>
                            </p:childTnLst>
                          </p:cTn>
                        </p:par>
                      </p:childTnLst>
                    </p:cTn>
                  </p:par>
                  <p:par>
                    <p:cTn id="62" fill="hold">
                      <p:stCondLst>
                        <p:cond delay="indefinite"/>
                      </p:stCondLst>
                      <p:childTnLst>
                        <p:par>
                          <p:cTn id="63" fill="hold">
                            <p:stCondLst>
                              <p:cond delay="0"/>
                            </p:stCondLst>
                            <p:childTnLst>
                              <p:par>
                                <p:cTn id="64" presetID="58" presetClass="path" presetSubtype="0" accel="50000" decel="50000" fill="hold" nodeType="clickEffect">
                                  <p:stCondLst>
                                    <p:cond delay="0"/>
                                  </p:stCondLst>
                                  <p:childTnLst>
                                    <p:animMotion origin="layout" path="M 2.77778E-7 0.00069 L 0.03941 -0.04098 C 0.04844 -0.04954 0.05347 -0.06273 0.05347 -0.07616 C 0.05347 -0.09167 0.04844 -0.10417 0.03941 -0.11273 L 2.77778E-7 -0.15417 " pathEditMode="relative" rAng="0" ptsTypes="FffFF">
                                      <p:cBhvr>
                                        <p:cTn id="65" dur="1000" fill="hold"/>
                                        <p:tgtEl>
                                          <p:spTgt spid="7176"/>
                                        </p:tgtEl>
                                        <p:attrNameLst>
                                          <p:attrName>ppt_x</p:attrName>
                                          <p:attrName>ppt_y</p:attrName>
                                        </p:attrNameLst>
                                      </p:cBhvr>
                                      <p:rCtr x="27" y="-78"/>
                                    </p:animMotion>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7178"/>
                                        </p:tgtEl>
                                        <p:attrNameLst>
                                          <p:attrName>style.visibility</p:attrName>
                                        </p:attrNameLst>
                                      </p:cBhvr>
                                      <p:to>
                                        <p:strVal val="visible"/>
                                      </p:to>
                                    </p:set>
                                    <p:animEffect transition="in" filter="fade">
                                      <p:cBhvr>
                                        <p:cTn id="69" dur="1000"/>
                                        <p:tgtEl>
                                          <p:spTgt spid="717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wipe(left)">
                                      <p:cBhvr>
                                        <p:cTn id="7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111" grpId="0"/>
      <p:bldP spid="1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77360" y="51593"/>
            <a:ext cx="8229600" cy="703263"/>
          </a:xfrm>
        </p:spPr>
        <p:txBody>
          <a:bodyPr/>
          <a:lstStyle/>
          <a:p>
            <a:pPr eaLnBrk="1" hangingPunct="1"/>
            <a:r>
              <a:rPr lang="en-US" altLang="zh-CN" sz="4000" b="1" dirty="0" smtClean="0">
                <a:solidFill>
                  <a:srgbClr val="0000FF"/>
                </a:solidFill>
                <a:ea typeface="宋体" charset="-122"/>
              </a:rPr>
              <a:t>Hill</a:t>
            </a:r>
            <a:r>
              <a:rPr lang="zh-CN" altLang="en-US" sz="4000" b="1" dirty="0" smtClean="0">
                <a:solidFill>
                  <a:srgbClr val="0000FF"/>
                </a:solidFill>
                <a:ea typeface="宋体" charset="-122"/>
              </a:rPr>
              <a:t>密码</a:t>
            </a:r>
          </a:p>
        </p:txBody>
      </p:sp>
      <p:sp>
        <p:nvSpPr>
          <p:cNvPr id="67587" name="Rectangle 3"/>
          <p:cNvSpPr>
            <a:spLocks noGrp="1" noChangeArrowheads="1"/>
          </p:cNvSpPr>
          <p:nvPr>
            <p:ph type="body" idx="1"/>
          </p:nvPr>
        </p:nvSpPr>
        <p:spPr>
          <a:xfrm>
            <a:off x="707652" y="1976611"/>
            <a:ext cx="7646988" cy="2613025"/>
          </a:xfrm>
        </p:spPr>
        <p:txBody>
          <a:bodyPr/>
          <a:lstStyle/>
          <a:p>
            <a:pPr eaLnBrk="1" hangingPunct="1">
              <a:lnSpc>
                <a:spcPct val="100000"/>
              </a:lnSpc>
            </a:pPr>
            <a:r>
              <a:rPr lang="en-US" altLang="zh-CN" sz="3200" dirty="0" smtClean="0">
                <a:ea typeface="宋体" charset="-122"/>
              </a:rPr>
              <a:t>Hill</a:t>
            </a:r>
            <a:r>
              <a:rPr lang="zh-CN" altLang="en-US" sz="3200" dirty="0" smtClean="0">
                <a:ea typeface="宋体" charset="-122"/>
              </a:rPr>
              <a:t>密码是</a:t>
            </a:r>
            <a:r>
              <a:rPr lang="en-US" altLang="zh-CN" sz="3200" dirty="0" smtClean="0">
                <a:ea typeface="宋体" charset="-122"/>
              </a:rPr>
              <a:t>1929</a:t>
            </a:r>
            <a:r>
              <a:rPr lang="zh-CN" altLang="en-US" sz="3200" dirty="0" smtClean="0">
                <a:ea typeface="宋体" charset="-122"/>
              </a:rPr>
              <a:t>年数学家</a:t>
            </a:r>
            <a:r>
              <a:rPr lang="en-US" altLang="zh-CN" sz="3200" dirty="0" smtClean="0">
                <a:ea typeface="宋体" charset="-122"/>
              </a:rPr>
              <a:t>Lester Hill</a:t>
            </a:r>
            <a:r>
              <a:rPr lang="zh-CN" altLang="en-US" sz="3200" dirty="0" smtClean="0">
                <a:ea typeface="宋体" charset="-122"/>
              </a:rPr>
              <a:t>发明的</a:t>
            </a:r>
            <a:r>
              <a:rPr lang="zh-CN" altLang="en-US" sz="3200" b="1" dirty="0" smtClean="0">
                <a:solidFill>
                  <a:srgbClr val="FF0000"/>
                </a:solidFill>
                <a:ea typeface="宋体" charset="-122"/>
              </a:rPr>
              <a:t>分组密码</a:t>
            </a:r>
            <a:r>
              <a:rPr lang="zh-CN" altLang="en-US" sz="3200" dirty="0" smtClean="0">
                <a:ea typeface="宋体" charset="-122"/>
              </a:rPr>
              <a:t>。它将</a:t>
            </a:r>
            <a:r>
              <a:rPr lang="en-US" altLang="zh-CN" sz="3200" b="1" i="1" dirty="0" smtClean="0">
                <a:solidFill>
                  <a:srgbClr val="FF0000"/>
                </a:solidFill>
                <a:latin typeface="Times New Roman" pitchFamily="18" charset="0"/>
                <a:ea typeface="宋体" charset="-122"/>
                <a:cs typeface="Times New Roman" pitchFamily="18" charset="0"/>
              </a:rPr>
              <a:t>n</a:t>
            </a:r>
            <a:r>
              <a:rPr lang="zh-CN" altLang="en-US" sz="3200" dirty="0" smtClean="0">
                <a:latin typeface="Times New Roman" pitchFamily="18" charset="0"/>
                <a:ea typeface="宋体" charset="-122"/>
                <a:cs typeface="Times New Roman" pitchFamily="18" charset="0"/>
              </a:rPr>
              <a:t> </a:t>
            </a:r>
            <a:r>
              <a:rPr lang="zh-CN" altLang="en-US" sz="3200" dirty="0" smtClean="0">
                <a:ea typeface="宋体" charset="-122"/>
              </a:rPr>
              <a:t>个连续的明文字母串加密成</a:t>
            </a:r>
            <a:r>
              <a:rPr lang="en-US" altLang="zh-CN" sz="3200" b="1" i="1" dirty="0" smtClean="0">
                <a:solidFill>
                  <a:srgbClr val="FF0000"/>
                </a:solidFill>
                <a:latin typeface="Times New Roman" pitchFamily="18" charset="0"/>
                <a:ea typeface="宋体" charset="-122"/>
              </a:rPr>
              <a:t>n</a:t>
            </a:r>
            <a:r>
              <a:rPr lang="zh-CN" altLang="en-US" sz="3200" dirty="0" smtClean="0">
                <a:ea typeface="宋体" charset="-122"/>
              </a:rPr>
              <a:t>个连续的密文字母串。</a:t>
            </a:r>
          </a:p>
          <a:p>
            <a:pPr eaLnBrk="1" hangingPunct="1">
              <a:lnSpc>
                <a:spcPct val="100000"/>
              </a:lnSpc>
            </a:pPr>
            <a:r>
              <a:rPr lang="zh-CN" altLang="en-US" sz="3200" dirty="0" smtClean="0">
                <a:ea typeface="宋体" charset="-122"/>
              </a:rPr>
              <a:t>它的意义在于第一次在密码学中用到了代数方法（线性代数，模的运算）。</a:t>
            </a:r>
          </a:p>
        </p:txBody>
      </p:sp>
    </p:spTree>
    <p:extLst>
      <p:ext uri="{BB962C8B-B14F-4D97-AF65-F5344CB8AC3E}">
        <p14:creationId xmlns:p14="http://schemas.microsoft.com/office/powerpoint/2010/main" val="31431984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912612" y="323850"/>
            <a:ext cx="8213725" cy="368300"/>
          </a:xfrm>
        </p:spPr>
        <p:txBody>
          <a:bodyPr/>
          <a:lstStyle/>
          <a:p>
            <a:pPr eaLnBrk="1" hangingPunct="1"/>
            <a:r>
              <a:rPr lang="en-US" altLang="zh-CN" sz="2800" dirty="0" smtClean="0">
                <a:ea typeface="宋体" charset="-122"/>
              </a:rPr>
              <a:t>Hill</a:t>
            </a:r>
            <a:r>
              <a:rPr lang="zh-CN" altLang="en-US" sz="2800" dirty="0" smtClean="0">
                <a:ea typeface="宋体" charset="-122"/>
              </a:rPr>
              <a:t>加密过程</a:t>
            </a:r>
          </a:p>
        </p:txBody>
      </p:sp>
      <p:sp>
        <p:nvSpPr>
          <p:cNvPr id="84995" name="Rectangle 3"/>
          <p:cNvSpPr>
            <a:spLocks noGrp="1" noChangeArrowheads="1"/>
          </p:cNvSpPr>
          <p:nvPr>
            <p:ph type="body" idx="1"/>
          </p:nvPr>
        </p:nvSpPr>
        <p:spPr>
          <a:xfrm>
            <a:off x="831725" y="1718320"/>
            <a:ext cx="8132763" cy="990600"/>
          </a:xfrm>
        </p:spPr>
        <p:txBody>
          <a:bodyPr/>
          <a:lstStyle/>
          <a:p>
            <a:pPr eaLnBrk="1" hangingPunct="1"/>
            <a:r>
              <a:rPr lang="zh-CN" altLang="en-US" sz="2400" dirty="0" smtClean="0">
                <a:ea typeface="宋体" charset="-122"/>
              </a:rPr>
              <a:t>设</a:t>
            </a:r>
            <a:r>
              <a:rPr lang="en-US" altLang="zh-CN" sz="2400" b="1" i="1" dirty="0" smtClean="0">
                <a:solidFill>
                  <a:srgbClr val="FF0000"/>
                </a:solidFill>
                <a:latin typeface="Times New Roman" pitchFamily="18" charset="0"/>
                <a:ea typeface="宋体" charset="-122"/>
                <a:cs typeface="Times New Roman" pitchFamily="18" charset="0"/>
              </a:rPr>
              <a:t>n</a:t>
            </a:r>
            <a:r>
              <a:rPr lang="en-US" altLang="zh-CN" sz="2400" dirty="0" smtClean="0">
                <a:latin typeface="Times New Roman" pitchFamily="18" charset="0"/>
                <a:ea typeface="宋体" charset="-122"/>
                <a:cs typeface="Times New Roman" pitchFamily="18" charset="0"/>
              </a:rPr>
              <a:t> = 3 </a:t>
            </a:r>
            <a:r>
              <a:rPr lang="zh-CN" altLang="en-US" sz="2400" dirty="0" smtClean="0">
                <a:ea typeface="宋体" charset="-122"/>
              </a:rPr>
              <a:t>，明文串</a:t>
            </a:r>
            <a:r>
              <a:rPr lang="en-US" altLang="zh-CN" sz="2400" i="1" dirty="0" smtClean="0">
                <a:latin typeface="Times New Roman" pitchFamily="18" charset="0"/>
                <a:ea typeface="宋体" charset="-122"/>
              </a:rPr>
              <a:t>p</a:t>
            </a:r>
            <a:r>
              <a:rPr lang="en-US" altLang="zh-CN" sz="2400" baseline="-25000" dirty="0" smtClean="0">
                <a:latin typeface="Times New Roman" pitchFamily="18" charset="0"/>
                <a:ea typeface="宋体" charset="-122"/>
              </a:rPr>
              <a:t>1</a:t>
            </a:r>
            <a:r>
              <a:rPr lang="en-US" altLang="zh-CN" sz="2400" i="1" dirty="0" smtClean="0">
                <a:latin typeface="Times New Roman" pitchFamily="18" charset="0"/>
                <a:ea typeface="宋体" charset="-122"/>
              </a:rPr>
              <a:t>p</a:t>
            </a:r>
            <a:r>
              <a:rPr lang="en-US" altLang="zh-CN" sz="2400" baseline="-25000" dirty="0" smtClean="0">
                <a:latin typeface="Times New Roman" pitchFamily="18" charset="0"/>
                <a:ea typeface="宋体" charset="-122"/>
              </a:rPr>
              <a:t>2</a:t>
            </a:r>
            <a:r>
              <a:rPr lang="en-US" altLang="zh-CN" sz="2400" i="1" dirty="0" smtClean="0">
                <a:latin typeface="Times New Roman" pitchFamily="18" charset="0"/>
                <a:ea typeface="宋体" charset="-122"/>
              </a:rPr>
              <a:t>p</a:t>
            </a:r>
            <a:r>
              <a:rPr lang="en-US" altLang="zh-CN" sz="2400" baseline="-25000" dirty="0" smtClean="0">
                <a:latin typeface="Times New Roman" pitchFamily="18" charset="0"/>
                <a:ea typeface="宋体" charset="-122"/>
              </a:rPr>
              <a:t>3</a:t>
            </a:r>
            <a:r>
              <a:rPr lang="zh-CN" altLang="en-US" sz="2400" dirty="0" smtClean="0">
                <a:latin typeface="Times New Roman" pitchFamily="18" charset="0"/>
                <a:ea typeface="宋体" charset="-122"/>
              </a:rPr>
              <a:t> </a:t>
            </a:r>
            <a:r>
              <a:rPr lang="zh-CN" altLang="en-US" sz="2400" dirty="0" smtClean="0">
                <a:ea typeface="宋体" charset="-122"/>
              </a:rPr>
              <a:t>到密文串</a:t>
            </a:r>
            <a:r>
              <a:rPr lang="en-US" altLang="zh-CN" sz="2400" i="1" dirty="0" smtClean="0">
                <a:latin typeface="Times New Roman" pitchFamily="18" charset="0"/>
                <a:ea typeface="宋体" charset="-122"/>
              </a:rPr>
              <a:t>c</a:t>
            </a:r>
            <a:r>
              <a:rPr lang="en-US" altLang="zh-CN" sz="2400" baseline="-25000" dirty="0" smtClean="0">
                <a:latin typeface="Times New Roman" pitchFamily="18" charset="0"/>
                <a:ea typeface="宋体" charset="-122"/>
              </a:rPr>
              <a:t>1</a:t>
            </a:r>
            <a:r>
              <a:rPr lang="en-US" altLang="zh-CN" sz="2400" i="1" dirty="0" smtClean="0">
                <a:latin typeface="Times New Roman" pitchFamily="18" charset="0"/>
                <a:ea typeface="宋体" charset="-122"/>
              </a:rPr>
              <a:t>c</a:t>
            </a:r>
            <a:r>
              <a:rPr lang="en-US" altLang="zh-CN" sz="2400" baseline="-25000" dirty="0" smtClean="0">
                <a:latin typeface="Times New Roman" pitchFamily="18" charset="0"/>
                <a:ea typeface="宋体" charset="-122"/>
              </a:rPr>
              <a:t>2</a:t>
            </a:r>
            <a:r>
              <a:rPr lang="en-US" altLang="zh-CN" sz="2400" i="1" dirty="0" smtClean="0">
                <a:latin typeface="Times New Roman" pitchFamily="18" charset="0"/>
                <a:ea typeface="宋体" charset="-122"/>
              </a:rPr>
              <a:t>c</a:t>
            </a:r>
            <a:r>
              <a:rPr lang="en-US" altLang="zh-CN" sz="2400" baseline="-25000" dirty="0" smtClean="0">
                <a:latin typeface="Times New Roman" pitchFamily="18" charset="0"/>
                <a:ea typeface="宋体" charset="-122"/>
              </a:rPr>
              <a:t>3</a:t>
            </a:r>
            <a:r>
              <a:rPr lang="zh-CN" altLang="en-US" sz="2400" baseline="-25000" dirty="0" smtClean="0">
                <a:latin typeface="Times New Roman" pitchFamily="18" charset="0"/>
                <a:ea typeface="宋体" charset="-122"/>
              </a:rPr>
              <a:t> </a:t>
            </a:r>
            <a:r>
              <a:rPr lang="zh-CN" altLang="en-US" sz="2400" dirty="0" smtClean="0">
                <a:ea typeface="宋体" charset="-122"/>
              </a:rPr>
              <a:t>的变换由下面方程组给出</a:t>
            </a:r>
            <a:endParaRPr lang="en-US" altLang="zh-CN" sz="2400" baseline="-25000" dirty="0" smtClean="0">
              <a:ea typeface="宋体" charset="-122"/>
            </a:endParaRPr>
          </a:p>
          <a:p>
            <a:pPr eaLnBrk="1" hangingPunct="1"/>
            <a:endParaRPr lang="en-US" altLang="zh-CN" sz="2400" dirty="0" smtClean="0">
              <a:ea typeface="宋体" charset="-122"/>
            </a:endParaRPr>
          </a:p>
          <a:p>
            <a:pPr eaLnBrk="1" hangingPunct="1">
              <a:buFont typeface="Wingdings" pitchFamily="2" charset="2"/>
              <a:buNone/>
            </a:pPr>
            <a:endParaRPr lang="zh-CN" altLang="en-US" sz="2400" dirty="0" smtClean="0">
              <a:ea typeface="宋体" charset="-122"/>
            </a:endParaRPr>
          </a:p>
        </p:txBody>
      </p:sp>
      <p:grpSp>
        <p:nvGrpSpPr>
          <p:cNvPr id="2" name="Group 5"/>
          <p:cNvGrpSpPr>
            <a:grpSpLocks/>
          </p:cNvGrpSpPr>
          <p:nvPr/>
        </p:nvGrpSpPr>
        <p:grpSpPr bwMode="auto">
          <a:xfrm>
            <a:off x="1173163" y="2525713"/>
            <a:ext cx="4841875" cy="1952625"/>
            <a:chOff x="740" y="3030"/>
            <a:chExt cx="2422" cy="984"/>
          </a:xfrm>
        </p:grpSpPr>
        <p:grpSp>
          <p:nvGrpSpPr>
            <p:cNvPr id="3" name="Group 6"/>
            <p:cNvGrpSpPr>
              <a:grpSpLocks/>
            </p:cNvGrpSpPr>
            <p:nvPr/>
          </p:nvGrpSpPr>
          <p:grpSpPr bwMode="auto">
            <a:xfrm>
              <a:off x="1908" y="3030"/>
              <a:ext cx="1254" cy="984"/>
              <a:chOff x="1908" y="3030"/>
              <a:chExt cx="1254" cy="984"/>
            </a:xfrm>
          </p:grpSpPr>
          <p:sp>
            <p:nvSpPr>
              <p:cNvPr id="1036" name="Oval 7"/>
              <p:cNvSpPr>
                <a:spLocks noChangeArrowheads="1"/>
              </p:cNvSpPr>
              <p:nvPr/>
            </p:nvSpPr>
            <p:spPr bwMode="auto">
              <a:xfrm>
                <a:off x="1908" y="3066"/>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37" name="Oval 8"/>
              <p:cNvSpPr>
                <a:spLocks noChangeArrowheads="1"/>
              </p:cNvSpPr>
              <p:nvPr/>
            </p:nvSpPr>
            <p:spPr bwMode="auto">
              <a:xfrm>
                <a:off x="2406" y="3048"/>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38" name="Oval 9"/>
              <p:cNvSpPr>
                <a:spLocks noChangeArrowheads="1"/>
              </p:cNvSpPr>
              <p:nvPr/>
            </p:nvSpPr>
            <p:spPr bwMode="auto">
              <a:xfrm>
                <a:off x="2904" y="3030"/>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39" name="Oval 10"/>
              <p:cNvSpPr>
                <a:spLocks noChangeArrowheads="1"/>
              </p:cNvSpPr>
              <p:nvPr/>
            </p:nvSpPr>
            <p:spPr bwMode="auto">
              <a:xfrm>
                <a:off x="1908" y="3408"/>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40" name="Oval 11"/>
              <p:cNvSpPr>
                <a:spLocks noChangeArrowheads="1"/>
              </p:cNvSpPr>
              <p:nvPr/>
            </p:nvSpPr>
            <p:spPr bwMode="auto">
              <a:xfrm>
                <a:off x="2406" y="3390"/>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41" name="Oval 12"/>
              <p:cNvSpPr>
                <a:spLocks noChangeArrowheads="1"/>
              </p:cNvSpPr>
              <p:nvPr/>
            </p:nvSpPr>
            <p:spPr bwMode="auto">
              <a:xfrm>
                <a:off x="2904" y="3372"/>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42" name="Oval 13"/>
              <p:cNvSpPr>
                <a:spLocks noChangeArrowheads="1"/>
              </p:cNvSpPr>
              <p:nvPr/>
            </p:nvSpPr>
            <p:spPr bwMode="auto">
              <a:xfrm>
                <a:off x="1908" y="3756"/>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43" name="Oval 14"/>
              <p:cNvSpPr>
                <a:spLocks noChangeArrowheads="1"/>
              </p:cNvSpPr>
              <p:nvPr/>
            </p:nvSpPr>
            <p:spPr bwMode="auto">
              <a:xfrm>
                <a:off x="2406" y="3738"/>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sp>
            <p:nvSpPr>
              <p:cNvPr id="1044" name="Oval 15"/>
              <p:cNvSpPr>
                <a:spLocks noChangeArrowheads="1"/>
              </p:cNvSpPr>
              <p:nvPr/>
            </p:nvSpPr>
            <p:spPr bwMode="auto">
              <a:xfrm>
                <a:off x="2904" y="3720"/>
                <a:ext cx="258" cy="258"/>
              </a:xfrm>
              <a:prstGeom prst="ellipse">
                <a:avLst/>
              </a:prstGeom>
              <a:noFill/>
              <a:ln w="19050">
                <a:solidFill>
                  <a:srgbClr val="FF0000"/>
                </a:solidFill>
                <a:round/>
                <a:headEnd type="none" w="sm" len="sm"/>
                <a:tailEnd type="none" w="sm" len="sm"/>
              </a:ln>
            </p:spPr>
            <p:txBody>
              <a:bodyPr wrap="none" anchor="ctr"/>
              <a:lstStyle/>
              <a:p>
                <a:endParaRPr lang="zh-CN" altLang="en-US">
                  <a:ea typeface="宋体" charset="-122"/>
                </a:endParaRPr>
              </a:p>
            </p:txBody>
          </p:sp>
        </p:grpSp>
        <p:sp>
          <p:nvSpPr>
            <p:cNvPr id="1035" name="Text Box 16"/>
            <p:cNvSpPr txBox="1">
              <a:spLocks noChangeArrowheads="1"/>
            </p:cNvSpPr>
            <p:nvPr/>
          </p:nvSpPr>
          <p:spPr bwMode="auto">
            <a:xfrm>
              <a:off x="740" y="3409"/>
              <a:ext cx="409" cy="231"/>
            </a:xfrm>
            <a:prstGeom prst="rect">
              <a:avLst/>
            </a:prstGeom>
            <a:noFill/>
            <a:ln w="12700">
              <a:noFill/>
              <a:miter lim="800000"/>
              <a:headEnd type="none" w="sm" len="sm"/>
              <a:tailEnd type="none" w="sm" len="sm"/>
            </a:ln>
          </p:spPr>
          <p:txBody>
            <a:bodyPr>
              <a:spAutoFit/>
            </a:bodyPr>
            <a:lstStyle/>
            <a:p>
              <a:pPr eaLnBrk="1" hangingPunct="1"/>
              <a:r>
                <a:rPr lang="zh-CN" altLang="en-US" sz="2400" b="1" dirty="0">
                  <a:solidFill>
                    <a:srgbClr val="FF0000"/>
                  </a:solidFill>
                  <a:ea typeface="宋体" charset="-122"/>
                </a:rPr>
                <a:t>密钥</a:t>
              </a:r>
              <a:endParaRPr lang="en-US" altLang="zh-CN" sz="2400" b="1" dirty="0">
                <a:solidFill>
                  <a:srgbClr val="FF0000"/>
                </a:solidFill>
                <a:ea typeface="宋体" charset="-122"/>
              </a:endParaRPr>
            </a:p>
          </p:txBody>
        </p:sp>
      </p:grpSp>
      <p:graphicFrame>
        <p:nvGraphicFramePr>
          <p:cNvPr id="85011" name="Object 19"/>
          <p:cNvGraphicFramePr>
            <a:graphicFrameLocks noChangeAspect="1"/>
          </p:cNvGraphicFramePr>
          <p:nvPr/>
        </p:nvGraphicFramePr>
        <p:xfrm>
          <a:off x="2990850" y="2519363"/>
          <a:ext cx="4546600" cy="482600"/>
        </p:xfrm>
        <a:graphic>
          <a:graphicData uri="http://schemas.openxmlformats.org/presentationml/2006/ole">
            <mc:AlternateContent xmlns:mc="http://schemas.openxmlformats.org/markup-compatibility/2006">
              <mc:Choice xmlns:v="urn:schemas-microsoft-com:vml" Requires="v">
                <p:oleObj spid="_x0000_s4262" name="Equation" r:id="rId3" imgW="4546440" imgH="482400" progId="">
                  <p:embed/>
                </p:oleObj>
              </mc:Choice>
              <mc:Fallback>
                <p:oleObj name="Equation" r:id="rId3" imgW="4546440" imgH="482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2519363"/>
                        <a:ext cx="4546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13" name="Object 21"/>
          <p:cNvGraphicFramePr>
            <a:graphicFrameLocks noChangeAspect="1"/>
          </p:cNvGraphicFramePr>
          <p:nvPr/>
        </p:nvGraphicFramePr>
        <p:xfrm>
          <a:off x="2795588" y="3244850"/>
          <a:ext cx="4851400" cy="482600"/>
        </p:xfrm>
        <a:graphic>
          <a:graphicData uri="http://schemas.openxmlformats.org/presentationml/2006/ole">
            <mc:AlternateContent xmlns:mc="http://schemas.openxmlformats.org/markup-compatibility/2006">
              <mc:Choice xmlns:v="urn:schemas-microsoft-com:vml" Requires="v">
                <p:oleObj spid="_x0000_s4263" name="Equation" r:id="rId5" imgW="4851360" imgH="482400" progId="">
                  <p:embed/>
                </p:oleObj>
              </mc:Choice>
              <mc:Fallback>
                <p:oleObj name="Equation" r:id="rId5" imgW="4851360" imgH="482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588" y="3244850"/>
                        <a:ext cx="4851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17" name="Object 25"/>
          <p:cNvGraphicFramePr>
            <a:graphicFrameLocks noChangeAspect="1"/>
          </p:cNvGraphicFramePr>
          <p:nvPr/>
        </p:nvGraphicFramePr>
        <p:xfrm>
          <a:off x="2806700" y="3948113"/>
          <a:ext cx="4813300" cy="482600"/>
        </p:xfrm>
        <a:graphic>
          <a:graphicData uri="http://schemas.openxmlformats.org/presentationml/2006/ole">
            <mc:AlternateContent xmlns:mc="http://schemas.openxmlformats.org/markup-compatibility/2006">
              <mc:Choice xmlns:v="urn:schemas-microsoft-com:vml" Requires="v">
                <p:oleObj spid="_x0000_s4264" name="Equation" r:id="rId7" imgW="4813200" imgH="482400" progId="">
                  <p:embed/>
                </p:oleObj>
              </mc:Choice>
              <mc:Fallback>
                <p:oleObj name="Equation" r:id="rId7" imgW="4813200" imgH="4824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6700" y="3948113"/>
                        <a:ext cx="48133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18" name="Object 26"/>
          <p:cNvGraphicFramePr>
            <a:graphicFrameLocks noChangeAspect="1"/>
          </p:cNvGraphicFramePr>
          <p:nvPr/>
        </p:nvGraphicFramePr>
        <p:xfrm>
          <a:off x="1090613" y="4653136"/>
          <a:ext cx="7607300" cy="1549400"/>
        </p:xfrm>
        <a:graphic>
          <a:graphicData uri="http://schemas.openxmlformats.org/presentationml/2006/ole">
            <mc:AlternateContent xmlns:mc="http://schemas.openxmlformats.org/markup-compatibility/2006">
              <mc:Choice xmlns:v="urn:schemas-microsoft-com:vml" Requires="v">
                <p:oleObj spid="_x0000_s4265" name="Equation" r:id="rId9" imgW="7607160" imgH="1549080" progId="">
                  <p:embed/>
                </p:oleObj>
              </mc:Choice>
              <mc:Fallback>
                <p:oleObj name="Equation" r:id="rId9" imgW="7607160" imgH="15490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613" y="4653136"/>
                        <a:ext cx="7607300"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37899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5011"/>
                                        </p:tgtEl>
                                        <p:attrNameLst>
                                          <p:attrName>style.visibility</p:attrName>
                                        </p:attrNameLst>
                                      </p:cBhvr>
                                      <p:to>
                                        <p:strVal val="visible"/>
                                      </p:to>
                                    </p:set>
                                    <p:animEffect transition="in" filter="wipe(left)">
                                      <p:cBhvr>
                                        <p:cTn id="11" dur="500"/>
                                        <p:tgtEl>
                                          <p:spTgt spid="8501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5013"/>
                                        </p:tgtEl>
                                        <p:attrNameLst>
                                          <p:attrName>style.visibility</p:attrName>
                                        </p:attrNameLst>
                                      </p:cBhvr>
                                      <p:to>
                                        <p:strVal val="visible"/>
                                      </p:to>
                                    </p:set>
                                    <p:animEffect transition="in" filter="wipe(left)">
                                      <p:cBhvr>
                                        <p:cTn id="15" dur="500"/>
                                        <p:tgtEl>
                                          <p:spTgt spid="85013"/>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85017"/>
                                        </p:tgtEl>
                                        <p:attrNameLst>
                                          <p:attrName>style.visibility</p:attrName>
                                        </p:attrNameLst>
                                      </p:cBhvr>
                                      <p:to>
                                        <p:strVal val="visible"/>
                                      </p:to>
                                    </p:set>
                                    <p:animEffect transition="in" filter="wipe(left)">
                                      <p:cBhvr>
                                        <p:cTn id="19" dur="500"/>
                                        <p:tgtEl>
                                          <p:spTgt spid="850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5018"/>
                                        </p:tgtEl>
                                        <p:attrNameLst>
                                          <p:attrName>style.visibility</p:attrName>
                                        </p:attrNameLst>
                                      </p:cBhvr>
                                      <p:to>
                                        <p:strVal val="visible"/>
                                      </p:to>
                                    </p:set>
                                    <p:animEffect transition="in" filter="blinds(horizontal)">
                                      <p:cBhvr>
                                        <p:cTn id="29" dur="500"/>
                                        <p:tgtEl>
                                          <p:spTgt spid="85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3588" y="260350"/>
            <a:ext cx="8213725" cy="368300"/>
          </a:xfrm>
        </p:spPr>
        <p:txBody>
          <a:bodyPr/>
          <a:lstStyle/>
          <a:p>
            <a:r>
              <a:rPr lang="zh-CN" altLang="en-US" sz="3200" dirty="0" smtClean="0"/>
              <a:t>关于</a:t>
            </a:r>
            <a:r>
              <a:rPr lang="en-US" altLang="zh-CN" sz="3200" dirty="0" smtClean="0"/>
              <a:t>mod</a:t>
            </a:r>
            <a:r>
              <a:rPr lang="zh-CN" altLang="en-US" sz="3200" dirty="0" smtClean="0"/>
              <a:t>运算</a:t>
            </a:r>
            <a:endParaRPr lang="zh-CN" altLang="en-US" sz="3200" dirty="0"/>
          </a:p>
        </p:txBody>
      </p:sp>
      <p:sp>
        <p:nvSpPr>
          <p:cNvPr id="4" name="Text Box 5"/>
          <p:cNvSpPr txBox="1">
            <a:spLocks noGrp="1" noChangeArrowheads="1"/>
          </p:cNvSpPr>
          <p:nvPr>
            <p:ph idx="1"/>
          </p:nvPr>
        </p:nvSpPr>
        <p:spPr bwMode="auto">
          <a:xfrm>
            <a:off x="508000" y="927100"/>
            <a:ext cx="8212138" cy="5515356"/>
          </a:xfrm>
          <a:prstGeom prst="rect">
            <a:avLst/>
          </a:prstGeom>
          <a:noFill/>
          <a:ln w="9525">
            <a:noFill/>
            <a:miter lim="800000"/>
            <a:headEnd/>
            <a:tailEnd/>
          </a:ln>
          <a:effectLst/>
        </p:spPr>
        <p:txBody>
          <a:bodyPr lIns="0" rIns="0">
            <a:spAutoFit/>
          </a:bodyPr>
          <a:lstStyle/>
          <a:p>
            <a:pPr>
              <a:spcBef>
                <a:spcPct val="20000"/>
              </a:spcBef>
              <a:buNone/>
            </a:pPr>
            <a:r>
              <a:rPr lang="en-US" altLang="zh-CN" sz="3200" baseline="0" dirty="0" smtClean="0">
                <a:solidFill>
                  <a:srgbClr val="6600CC"/>
                </a:solidFill>
                <a:latin typeface="+mj-ea"/>
                <a:ea typeface="+mj-ea"/>
              </a:rPr>
              <a:t> </a:t>
            </a:r>
            <a:r>
              <a:rPr lang="en-US" altLang="zh-CN" sz="3200" dirty="0" smtClean="0">
                <a:solidFill>
                  <a:srgbClr val="6600CC"/>
                </a:solidFill>
                <a:latin typeface="+mj-ea"/>
                <a:ea typeface="+mj-ea"/>
              </a:rPr>
              <a:t> </a:t>
            </a:r>
            <a:r>
              <a:rPr lang="en-US" altLang="zh-CN" sz="2400" dirty="0" smtClean="0"/>
              <a:t>n</a:t>
            </a:r>
            <a:r>
              <a:rPr lang="zh-CN" altLang="en-US" sz="2400" dirty="0"/>
              <a:t>除以</a:t>
            </a:r>
            <a:r>
              <a:rPr lang="en-US" altLang="zh-CN" sz="2400" dirty="0"/>
              <a:t>m</a:t>
            </a:r>
            <a:r>
              <a:rPr lang="zh-CN" altLang="en-US" sz="2400" dirty="0"/>
              <a:t>的余数</a:t>
            </a:r>
            <a:r>
              <a:rPr lang="en-US" altLang="zh-CN" sz="2400" dirty="0"/>
              <a:t>r</a:t>
            </a:r>
            <a:r>
              <a:rPr lang="zh-CN" altLang="en-US" sz="2400" dirty="0"/>
              <a:t>，</a:t>
            </a:r>
            <a:r>
              <a:rPr lang="en-US" altLang="zh-CN" sz="2400" dirty="0"/>
              <a:t>0≤r&lt;|m|</a:t>
            </a:r>
            <a:endParaRPr lang="zh-CN" altLang="en-US" sz="2400" dirty="0"/>
          </a:p>
          <a:p>
            <a:pPr>
              <a:spcBef>
                <a:spcPct val="20000"/>
              </a:spcBef>
              <a:buNone/>
            </a:pPr>
            <a:r>
              <a:rPr lang="zh-CN" altLang="en-US" sz="2400" dirty="0"/>
              <a:t>  </a:t>
            </a:r>
            <a:r>
              <a:rPr lang="zh-CN" altLang="en-US" sz="2400" dirty="0" smtClean="0">
                <a:solidFill>
                  <a:srgbClr val="006600"/>
                </a:solidFill>
              </a:rPr>
              <a:t>记</a:t>
            </a:r>
            <a:r>
              <a:rPr lang="zh-CN" altLang="en-US" sz="2400" dirty="0">
                <a:solidFill>
                  <a:srgbClr val="006600"/>
                </a:solidFill>
              </a:rPr>
              <a:t>作：</a:t>
            </a:r>
            <a:r>
              <a:rPr lang="en-US" altLang="zh-CN" sz="2400" dirty="0"/>
              <a:t>r=</a:t>
            </a:r>
            <a:r>
              <a:rPr lang="en-US" altLang="zh-CN" sz="2400" dirty="0" err="1"/>
              <a:t>n%m</a:t>
            </a:r>
            <a:r>
              <a:rPr lang="en-US" altLang="zh-CN" sz="2400" dirty="0"/>
              <a:t> </a:t>
            </a:r>
            <a:r>
              <a:rPr lang="zh-CN" altLang="en-US" sz="2400" dirty="0"/>
              <a:t>或者 </a:t>
            </a:r>
            <a:r>
              <a:rPr lang="en-US" altLang="zh-CN" sz="2400" dirty="0"/>
              <a:t>r=n mod m</a:t>
            </a:r>
            <a:r>
              <a:rPr lang="zh-CN" altLang="en-US" sz="2400" dirty="0"/>
              <a:t>，</a:t>
            </a:r>
            <a:r>
              <a:rPr lang="en-US" altLang="zh-CN" sz="2400" dirty="0"/>
              <a:t>m</a:t>
            </a:r>
            <a:r>
              <a:rPr lang="zh-CN" altLang="en-US" sz="2400" dirty="0"/>
              <a:t>称为模数</a:t>
            </a:r>
            <a:r>
              <a:rPr lang="zh-CN" altLang="en-US" sz="2400" dirty="0" smtClean="0"/>
              <a:t>。</a:t>
            </a:r>
            <a:endParaRPr lang="en-US" altLang="zh-CN" sz="2400" baseline="0" dirty="0" smtClean="0">
              <a:solidFill>
                <a:srgbClr val="6600CC"/>
              </a:solidFill>
              <a:latin typeface="+mj-ea"/>
              <a:ea typeface="+mj-ea"/>
            </a:endParaRPr>
          </a:p>
          <a:p>
            <a:pPr marL="457200" indent="-457200">
              <a:lnSpc>
                <a:spcPct val="100000"/>
              </a:lnSpc>
              <a:spcBef>
                <a:spcPct val="50000"/>
              </a:spcBef>
              <a:buFontTx/>
              <a:buNone/>
            </a:pPr>
            <a:r>
              <a:rPr lang="en-US" altLang="zh-CN" sz="3200" dirty="0">
                <a:solidFill>
                  <a:srgbClr val="6600CC"/>
                </a:solidFill>
                <a:latin typeface="+mj-ea"/>
                <a:ea typeface="+mj-ea"/>
              </a:rPr>
              <a:t> </a:t>
            </a:r>
            <a:r>
              <a:rPr lang="en-US" altLang="zh-CN" sz="3200" dirty="0" smtClean="0">
                <a:solidFill>
                  <a:srgbClr val="6600CC"/>
                </a:solidFill>
                <a:latin typeface="+mj-ea"/>
                <a:ea typeface="+mj-ea"/>
              </a:rPr>
              <a:t> </a:t>
            </a:r>
            <a:r>
              <a:rPr lang="zh-CN" altLang="en-US" sz="3200" baseline="0" dirty="0" smtClean="0">
                <a:solidFill>
                  <a:srgbClr val="6600CC"/>
                </a:solidFill>
                <a:latin typeface="+mj-ea"/>
                <a:ea typeface="+mj-ea"/>
              </a:rPr>
              <a:t>同余及其基本性质</a:t>
            </a:r>
            <a:endParaRPr lang="en-US" altLang="zh-CN" sz="3200" baseline="0" dirty="0">
              <a:solidFill>
                <a:srgbClr val="6600CC"/>
              </a:solidFill>
              <a:latin typeface="+mj-ea"/>
              <a:ea typeface="+mj-ea"/>
            </a:endParaRPr>
          </a:p>
          <a:p>
            <a:pPr marL="457200" indent="-457200">
              <a:lnSpc>
                <a:spcPct val="100000"/>
              </a:lnSpc>
              <a:spcBef>
                <a:spcPct val="50000"/>
              </a:spcBef>
              <a:buFontTx/>
              <a:buNone/>
            </a:pPr>
            <a:r>
              <a:rPr lang="en-US" altLang="zh-CN" b="0" baseline="0" dirty="0">
                <a:solidFill>
                  <a:schemeClr val="tx2"/>
                </a:solidFill>
                <a:ea typeface="黑体" pitchFamily="49" charset="-122"/>
              </a:rPr>
              <a:t>   </a:t>
            </a:r>
            <a:r>
              <a:rPr lang="en-US" altLang="zh-CN" baseline="0" dirty="0">
                <a:solidFill>
                  <a:srgbClr val="0066FF"/>
                </a:solidFill>
              </a:rPr>
              <a:t>1.x≡y mod m</a:t>
            </a:r>
            <a:r>
              <a:rPr lang="en-US" altLang="zh-CN" baseline="0" dirty="0">
                <a:solidFill>
                  <a:schemeClr val="tx2"/>
                </a:solidFill>
              </a:rPr>
              <a:t>    </a:t>
            </a:r>
            <a:r>
              <a:rPr lang="en-US" altLang="zh-CN" baseline="0" dirty="0"/>
              <a:t>x</a:t>
            </a:r>
            <a:r>
              <a:rPr lang="zh-CN" altLang="en-US" baseline="0" dirty="0"/>
              <a:t>模</a:t>
            </a:r>
            <a:r>
              <a:rPr lang="en-US" altLang="zh-CN" baseline="0" dirty="0"/>
              <a:t>m</a:t>
            </a:r>
            <a:r>
              <a:rPr lang="zh-CN" altLang="en-US" baseline="0" dirty="0"/>
              <a:t>同余</a:t>
            </a:r>
            <a:r>
              <a:rPr lang="en-US" altLang="zh-CN" baseline="0" dirty="0"/>
              <a:t>y</a:t>
            </a:r>
            <a:endParaRPr lang="en-US" altLang="zh-CN" baseline="0" dirty="0">
              <a:solidFill>
                <a:schemeClr val="tx2"/>
              </a:solidFill>
            </a:endParaRPr>
          </a:p>
          <a:p>
            <a:pPr marL="457200" indent="-457200">
              <a:lnSpc>
                <a:spcPct val="100000"/>
              </a:lnSpc>
              <a:spcBef>
                <a:spcPct val="10000"/>
              </a:spcBef>
              <a:buFontTx/>
              <a:buNone/>
            </a:pPr>
            <a:r>
              <a:rPr lang="zh-CN" altLang="en-US" baseline="0" dirty="0"/>
              <a:t>    这种关系叫</a:t>
            </a:r>
            <a:r>
              <a:rPr lang="zh-CN" altLang="en-US" baseline="0" dirty="0">
                <a:solidFill>
                  <a:srgbClr val="FF0000"/>
                </a:solidFill>
              </a:rPr>
              <a:t>模</a:t>
            </a:r>
            <a:r>
              <a:rPr lang="en-US" altLang="zh-CN" baseline="0" dirty="0">
                <a:solidFill>
                  <a:srgbClr val="FF0000"/>
                </a:solidFill>
              </a:rPr>
              <a:t>m</a:t>
            </a:r>
            <a:r>
              <a:rPr lang="zh-CN" altLang="en-US" baseline="0" dirty="0">
                <a:solidFill>
                  <a:srgbClr val="FF0000"/>
                </a:solidFill>
              </a:rPr>
              <a:t>的同余</a:t>
            </a:r>
            <a:r>
              <a:rPr lang="zh-CN" altLang="en-US" baseline="0" dirty="0"/>
              <a:t>。</a:t>
            </a:r>
          </a:p>
          <a:p>
            <a:pPr marL="457200" indent="-457200">
              <a:lnSpc>
                <a:spcPct val="100000"/>
              </a:lnSpc>
              <a:spcBef>
                <a:spcPct val="10000"/>
              </a:spcBef>
              <a:buFontTx/>
              <a:buNone/>
            </a:pPr>
            <a:r>
              <a:rPr lang="zh-CN" altLang="en-US" baseline="0" dirty="0"/>
              <a:t>    等价的说法有</a:t>
            </a:r>
            <a:r>
              <a:rPr lang="en-US" altLang="zh-CN" baseline="0" dirty="0" err="1"/>
              <a:t>x≡y</a:t>
            </a:r>
            <a:r>
              <a:rPr lang="en-US" altLang="zh-CN" baseline="0" dirty="0"/>
              <a:t> mod </a:t>
            </a:r>
            <a:r>
              <a:rPr lang="en-US" altLang="zh-CN" baseline="0" dirty="0" smtClean="0"/>
              <a:t>m </a:t>
            </a:r>
            <a:r>
              <a:rPr lang="zh-CN" altLang="en-US" baseline="0" dirty="0" smtClean="0"/>
              <a:t>当且仅当</a:t>
            </a:r>
            <a:r>
              <a:rPr lang="en-US" altLang="zh-CN" baseline="0" dirty="0" err="1" smtClean="0"/>
              <a:t>m|x-y</a:t>
            </a:r>
            <a:r>
              <a:rPr lang="zh-CN" altLang="en-US" baseline="0" dirty="0" smtClean="0"/>
              <a:t>（证）。</a:t>
            </a:r>
            <a:endParaRPr lang="zh-CN" altLang="en-US" baseline="0" dirty="0"/>
          </a:p>
          <a:p>
            <a:pPr marL="457200" indent="-457200">
              <a:lnSpc>
                <a:spcPct val="100000"/>
              </a:lnSpc>
              <a:spcBef>
                <a:spcPct val="50000"/>
              </a:spcBef>
              <a:buFontTx/>
              <a:buNone/>
            </a:pPr>
            <a:r>
              <a:rPr lang="en-US" altLang="zh-CN" baseline="0" dirty="0">
                <a:solidFill>
                  <a:schemeClr val="tx2"/>
                </a:solidFill>
              </a:rPr>
              <a:t>  </a:t>
            </a:r>
            <a:r>
              <a:rPr lang="en-US" altLang="zh-CN" baseline="0" dirty="0">
                <a:solidFill>
                  <a:srgbClr val="0066FF"/>
                </a:solidFill>
              </a:rPr>
              <a:t>2.</a:t>
            </a:r>
            <a:r>
              <a:rPr lang="zh-CN" altLang="en-US" baseline="0" dirty="0">
                <a:solidFill>
                  <a:srgbClr val="0066FF"/>
                </a:solidFill>
              </a:rPr>
              <a:t>同余的性质</a:t>
            </a:r>
          </a:p>
          <a:p>
            <a:pPr marL="457200" indent="-457200">
              <a:lnSpc>
                <a:spcPct val="100000"/>
              </a:lnSpc>
              <a:buFontTx/>
              <a:buNone/>
            </a:pPr>
            <a:r>
              <a:rPr lang="zh-CN" altLang="en-US" baseline="0" dirty="0"/>
              <a:t>    对于固定的整数</a:t>
            </a:r>
            <a:r>
              <a:rPr lang="en-US" altLang="zh-CN" baseline="0" dirty="0"/>
              <a:t>m</a:t>
            </a:r>
            <a:r>
              <a:rPr lang="zh-CN" altLang="en-US" baseline="0" dirty="0"/>
              <a:t>，模</a:t>
            </a:r>
            <a:r>
              <a:rPr lang="en-US" altLang="zh-CN" baseline="0" dirty="0"/>
              <a:t>m</a:t>
            </a:r>
            <a:r>
              <a:rPr lang="zh-CN" altLang="en-US" baseline="0" dirty="0"/>
              <a:t>同余是一个等价关系。</a:t>
            </a:r>
          </a:p>
          <a:p>
            <a:pPr marL="457200" indent="-457200">
              <a:lnSpc>
                <a:spcPct val="100000"/>
              </a:lnSpc>
              <a:buFontTx/>
              <a:buNone/>
            </a:pPr>
            <a:r>
              <a:rPr lang="zh-CN" altLang="en-US" baseline="0" dirty="0"/>
              <a:t>    </a:t>
            </a:r>
            <a:r>
              <a:rPr lang="zh-CN" altLang="en-US" baseline="0" dirty="0">
                <a:solidFill>
                  <a:srgbClr val="009900"/>
                </a:solidFill>
              </a:rPr>
              <a:t>自反性：</a:t>
            </a:r>
            <a:r>
              <a:rPr lang="zh-CN" altLang="en-US" baseline="0" dirty="0"/>
              <a:t>对于任意的</a:t>
            </a:r>
            <a:r>
              <a:rPr lang="en-US" altLang="zh-CN" baseline="0" dirty="0"/>
              <a:t>x</a:t>
            </a:r>
            <a:r>
              <a:rPr lang="zh-CN" altLang="en-US" baseline="0" dirty="0"/>
              <a:t>，总有</a:t>
            </a:r>
            <a:r>
              <a:rPr lang="en-US" altLang="zh-CN" baseline="0" dirty="0" err="1">
                <a:solidFill>
                  <a:srgbClr val="FF0000"/>
                </a:solidFill>
              </a:rPr>
              <a:t>x≡x</a:t>
            </a:r>
            <a:r>
              <a:rPr lang="en-US" altLang="zh-CN" baseline="0" dirty="0">
                <a:solidFill>
                  <a:srgbClr val="FF0000"/>
                </a:solidFill>
              </a:rPr>
              <a:t> mod m</a:t>
            </a:r>
            <a:r>
              <a:rPr lang="zh-CN" altLang="en-US" baseline="0" dirty="0"/>
              <a:t>；</a:t>
            </a:r>
          </a:p>
          <a:p>
            <a:pPr marL="457200" indent="-457200">
              <a:lnSpc>
                <a:spcPct val="100000"/>
              </a:lnSpc>
              <a:buFontTx/>
              <a:buNone/>
            </a:pPr>
            <a:r>
              <a:rPr lang="zh-CN" altLang="en-US" baseline="0" dirty="0"/>
              <a:t>    </a:t>
            </a:r>
            <a:r>
              <a:rPr lang="zh-CN" altLang="en-US" baseline="0" dirty="0">
                <a:solidFill>
                  <a:srgbClr val="009900"/>
                </a:solidFill>
              </a:rPr>
              <a:t>对称性：</a:t>
            </a:r>
            <a:r>
              <a:rPr lang="en-US" altLang="zh-CN" baseline="0" dirty="0" err="1">
                <a:solidFill>
                  <a:srgbClr val="FF0000"/>
                </a:solidFill>
              </a:rPr>
              <a:t>x≡y</a:t>
            </a:r>
            <a:r>
              <a:rPr lang="en-US" altLang="zh-CN" baseline="0" dirty="0">
                <a:solidFill>
                  <a:srgbClr val="FF0000"/>
                </a:solidFill>
              </a:rPr>
              <a:t> mod m </a:t>
            </a:r>
            <a:r>
              <a:rPr lang="en-US" altLang="zh-CN" baseline="0" dirty="0">
                <a:solidFill>
                  <a:srgbClr val="FF0000"/>
                </a:solidFill>
                <a:sym typeface="Symbol" pitchFamily="18" charset="2"/>
              </a:rPr>
              <a:t> </a:t>
            </a:r>
            <a:r>
              <a:rPr lang="en-US" altLang="zh-CN" baseline="0" dirty="0" err="1">
                <a:solidFill>
                  <a:srgbClr val="FF0000"/>
                </a:solidFill>
              </a:rPr>
              <a:t>y≡x</a:t>
            </a:r>
            <a:r>
              <a:rPr lang="en-US" altLang="zh-CN" baseline="0" dirty="0">
                <a:solidFill>
                  <a:srgbClr val="FF0000"/>
                </a:solidFill>
              </a:rPr>
              <a:t> mod m</a:t>
            </a:r>
            <a:r>
              <a:rPr lang="zh-CN" altLang="en-US" baseline="0" dirty="0"/>
              <a:t>；</a:t>
            </a:r>
          </a:p>
          <a:p>
            <a:pPr marL="457200" indent="-457200">
              <a:lnSpc>
                <a:spcPct val="100000"/>
              </a:lnSpc>
              <a:buFontTx/>
              <a:buNone/>
            </a:pPr>
            <a:r>
              <a:rPr lang="zh-CN" altLang="en-US" baseline="0" dirty="0"/>
              <a:t>    </a:t>
            </a:r>
            <a:r>
              <a:rPr lang="zh-CN" altLang="en-US" baseline="0" dirty="0">
                <a:solidFill>
                  <a:srgbClr val="009900"/>
                </a:solidFill>
              </a:rPr>
              <a:t>传递性：</a:t>
            </a:r>
            <a:r>
              <a:rPr lang="en-US" altLang="zh-CN" baseline="0" dirty="0" err="1">
                <a:solidFill>
                  <a:srgbClr val="FF0000"/>
                </a:solidFill>
              </a:rPr>
              <a:t>x≡y</a:t>
            </a:r>
            <a:r>
              <a:rPr lang="en-US" altLang="zh-CN" baseline="0" dirty="0">
                <a:solidFill>
                  <a:srgbClr val="FF0000"/>
                </a:solidFill>
              </a:rPr>
              <a:t> mod </a:t>
            </a:r>
            <a:r>
              <a:rPr lang="en-US" altLang="zh-CN" baseline="0" dirty="0" err="1">
                <a:solidFill>
                  <a:srgbClr val="FF0000"/>
                </a:solidFill>
              </a:rPr>
              <a:t>m,y≡z</a:t>
            </a:r>
            <a:r>
              <a:rPr lang="en-US" altLang="zh-CN" baseline="0" dirty="0">
                <a:solidFill>
                  <a:srgbClr val="FF0000"/>
                </a:solidFill>
              </a:rPr>
              <a:t> mod </a:t>
            </a:r>
            <a:r>
              <a:rPr lang="en-US" altLang="zh-CN" baseline="0" dirty="0" err="1">
                <a:solidFill>
                  <a:srgbClr val="FF0000"/>
                </a:solidFill>
              </a:rPr>
              <a:t>m</a:t>
            </a:r>
            <a:r>
              <a:rPr lang="en-US" altLang="zh-CN" baseline="0" dirty="0" err="1">
                <a:solidFill>
                  <a:srgbClr val="FF0000"/>
                </a:solidFill>
                <a:sym typeface="Symbol" pitchFamily="18" charset="2"/>
              </a:rPr>
              <a:t></a:t>
            </a:r>
            <a:r>
              <a:rPr lang="en-US" altLang="zh-CN" baseline="0" dirty="0" err="1">
                <a:solidFill>
                  <a:srgbClr val="FF0000"/>
                </a:solidFill>
              </a:rPr>
              <a:t>x≡z</a:t>
            </a:r>
            <a:r>
              <a:rPr lang="en-US" altLang="zh-CN" baseline="0" dirty="0">
                <a:solidFill>
                  <a:srgbClr val="FF0000"/>
                </a:solidFill>
              </a:rPr>
              <a:t> mod m</a:t>
            </a:r>
            <a:r>
              <a:rPr lang="zh-CN" altLang="en-US" baseline="0" dirty="0" smtClean="0"/>
              <a:t>。</a:t>
            </a:r>
            <a:endParaRPr lang="zh-CN" altLang="en-US" baseline="0" dirty="0"/>
          </a:p>
        </p:txBody>
      </p:sp>
    </p:spTree>
    <p:extLst>
      <p:ext uri="{BB962C8B-B14F-4D97-AF65-F5344CB8AC3E}">
        <p14:creationId xmlns:p14="http://schemas.microsoft.com/office/powerpoint/2010/main" val="3091275863"/>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930275" y="323850"/>
            <a:ext cx="8213725" cy="368300"/>
          </a:xfrm>
        </p:spPr>
        <p:txBody>
          <a:bodyPr/>
          <a:lstStyle/>
          <a:p>
            <a:pPr eaLnBrk="1" hangingPunct="1"/>
            <a:r>
              <a:rPr lang="en-US" altLang="zh-CN" sz="3200" dirty="0" smtClean="0">
                <a:ea typeface="宋体" charset="-122"/>
              </a:rPr>
              <a:t>Hill</a:t>
            </a:r>
            <a:r>
              <a:rPr lang="zh-CN" altLang="en-US" sz="3200" dirty="0" smtClean="0">
                <a:ea typeface="宋体" charset="-122"/>
              </a:rPr>
              <a:t>矩阵</a:t>
            </a:r>
          </a:p>
        </p:txBody>
      </p:sp>
      <p:sp>
        <p:nvSpPr>
          <p:cNvPr id="86019" name="Rectangle 3"/>
          <p:cNvSpPr>
            <a:spLocks noGrp="1" noChangeArrowheads="1"/>
          </p:cNvSpPr>
          <p:nvPr>
            <p:ph type="body" idx="1"/>
          </p:nvPr>
        </p:nvSpPr>
        <p:spPr>
          <a:xfrm>
            <a:off x="683568" y="1268760"/>
            <a:ext cx="7743825" cy="2316163"/>
          </a:xfrm>
        </p:spPr>
        <p:txBody>
          <a:bodyPr/>
          <a:lstStyle/>
          <a:p>
            <a:pPr eaLnBrk="1" hangingPunct="1"/>
            <a:r>
              <a:rPr lang="en-US" altLang="zh-CN" sz="2400" dirty="0" smtClean="0">
                <a:ea typeface="宋体" charset="-122"/>
              </a:rPr>
              <a:t>Hill </a:t>
            </a:r>
            <a:r>
              <a:rPr lang="zh-CN" altLang="en-US" sz="2400" dirty="0" smtClean="0">
                <a:ea typeface="宋体" charset="-122"/>
              </a:rPr>
              <a:t>加密事实上是一个矩阵乘法体系</a:t>
            </a:r>
          </a:p>
          <a:p>
            <a:pPr lvl="1" eaLnBrk="1" hangingPunct="1"/>
            <a:r>
              <a:rPr lang="zh-CN" altLang="en-US" sz="2400" dirty="0" smtClean="0">
                <a:ea typeface="宋体" charset="-122"/>
              </a:rPr>
              <a:t>加密密钥是一个方阵</a:t>
            </a:r>
            <a:r>
              <a:rPr lang="en-US" altLang="zh-CN" sz="2400" dirty="0" smtClean="0">
                <a:ea typeface="宋体" charset="-122"/>
              </a:rPr>
              <a:t>K</a:t>
            </a:r>
          </a:p>
          <a:p>
            <a:pPr lvl="1" eaLnBrk="1" hangingPunct="1"/>
            <a:r>
              <a:rPr lang="zh-CN" altLang="en-US" sz="2400" dirty="0" smtClean="0">
                <a:ea typeface="宋体" charset="-122"/>
              </a:rPr>
              <a:t>解密密钥就是</a:t>
            </a:r>
            <a:r>
              <a:rPr lang="en-US" altLang="zh-CN" sz="2400" dirty="0" smtClean="0">
                <a:ea typeface="宋体" charset="-122"/>
              </a:rPr>
              <a:t>K</a:t>
            </a:r>
            <a:r>
              <a:rPr lang="en-US" altLang="zh-CN" sz="2400" baseline="30000" dirty="0" smtClean="0">
                <a:ea typeface="宋体" charset="-122"/>
              </a:rPr>
              <a:t>-1</a:t>
            </a:r>
            <a:r>
              <a:rPr lang="en-US" altLang="zh-CN" baseline="30000" dirty="0" smtClean="0">
                <a:ea typeface="宋体" charset="-122"/>
              </a:rPr>
              <a:t/>
            </a:r>
            <a:br>
              <a:rPr lang="en-US" altLang="zh-CN" baseline="30000" dirty="0" smtClean="0">
                <a:ea typeface="宋体" charset="-122"/>
              </a:rPr>
            </a:br>
            <a:endParaRPr lang="en-US" altLang="zh-CN" baseline="30000" dirty="0" smtClean="0">
              <a:ea typeface="宋体" charset="-122"/>
            </a:endParaRPr>
          </a:p>
          <a:p>
            <a:pPr eaLnBrk="1" hangingPunct="1"/>
            <a:r>
              <a:rPr lang="zh-CN" altLang="en-US" dirty="0" smtClean="0">
                <a:ea typeface="宋体" charset="-122"/>
              </a:rPr>
              <a:t>例如</a:t>
            </a:r>
            <a:r>
              <a:rPr lang="en-US" altLang="zh-CN" dirty="0" smtClean="0">
                <a:ea typeface="宋体" charset="-122"/>
              </a:rPr>
              <a:t>, </a:t>
            </a:r>
          </a:p>
          <a:p>
            <a:pPr eaLnBrk="1" hangingPunct="1">
              <a:buFont typeface="Wingdings" pitchFamily="2" charset="2"/>
              <a:buNone/>
            </a:pPr>
            <a:endParaRPr lang="zh-CN" altLang="en-US" dirty="0" smtClean="0">
              <a:ea typeface="宋体" charset="-122"/>
            </a:endParaRPr>
          </a:p>
        </p:txBody>
      </p:sp>
      <p:sp>
        <p:nvSpPr>
          <p:cNvPr id="86026" name="Text Box 10"/>
          <p:cNvSpPr txBox="1">
            <a:spLocks noChangeArrowheads="1"/>
          </p:cNvSpPr>
          <p:nvPr/>
        </p:nvSpPr>
        <p:spPr bwMode="auto">
          <a:xfrm>
            <a:off x="1178476" y="4125913"/>
            <a:ext cx="1608133" cy="338554"/>
          </a:xfrm>
          <a:prstGeom prst="rect">
            <a:avLst/>
          </a:prstGeom>
          <a:noFill/>
          <a:ln w="9525">
            <a:noFill/>
            <a:miter lim="800000"/>
            <a:headEnd/>
            <a:tailEnd/>
          </a:ln>
        </p:spPr>
        <p:txBody>
          <a:bodyPr wrap="none">
            <a:spAutoFit/>
          </a:bodyPr>
          <a:lstStyle/>
          <a:p>
            <a:r>
              <a:rPr lang="zh-CN" altLang="en-US" dirty="0">
                <a:latin typeface="华文仿宋" pitchFamily="2" charset="-122"/>
                <a:ea typeface="华文仿宋" pitchFamily="2" charset="-122"/>
              </a:rPr>
              <a:t>加密   ‘</a:t>
            </a:r>
            <a:r>
              <a:rPr lang="en-US" altLang="zh-CN" dirty="0">
                <a:latin typeface="华文仿宋" pitchFamily="2" charset="-122"/>
                <a:ea typeface="华文仿宋" pitchFamily="2" charset="-122"/>
              </a:rPr>
              <a:t>n o w’</a:t>
            </a:r>
          </a:p>
        </p:txBody>
      </p:sp>
      <p:sp>
        <p:nvSpPr>
          <p:cNvPr id="86027" name="Text Box 11"/>
          <p:cNvSpPr txBox="1">
            <a:spLocks noChangeArrowheads="1"/>
          </p:cNvSpPr>
          <p:nvPr/>
        </p:nvSpPr>
        <p:spPr bwMode="auto">
          <a:xfrm>
            <a:off x="1691680" y="4365104"/>
            <a:ext cx="1175322" cy="338554"/>
          </a:xfrm>
          <a:prstGeom prst="rect">
            <a:avLst/>
          </a:prstGeom>
          <a:noFill/>
          <a:ln w="9525">
            <a:noFill/>
            <a:miter lim="800000"/>
            <a:headEnd/>
            <a:tailEnd/>
          </a:ln>
        </p:spPr>
        <p:txBody>
          <a:bodyPr wrap="none">
            <a:spAutoFit/>
          </a:bodyPr>
          <a:lstStyle/>
          <a:p>
            <a:r>
              <a:rPr lang="zh-CN" altLang="en-US" b="0" dirty="0">
                <a:ea typeface="宋体" charset="-122"/>
              </a:rPr>
              <a:t>  </a:t>
            </a:r>
            <a:r>
              <a:rPr lang="en-US" altLang="zh-CN" b="0" dirty="0">
                <a:ea typeface="宋体" charset="-122"/>
              </a:rPr>
              <a:t>13 14 22 </a:t>
            </a:r>
          </a:p>
        </p:txBody>
      </p:sp>
      <p:sp>
        <p:nvSpPr>
          <p:cNvPr id="86040" name="Text Box 24"/>
          <p:cNvSpPr txBox="1">
            <a:spLocks noChangeArrowheads="1"/>
          </p:cNvSpPr>
          <p:nvPr/>
        </p:nvSpPr>
        <p:spPr bwMode="auto">
          <a:xfrm>
            <a:off x="5608638" y="5876925"/>
            <a:ext cx="844550" cy="457200"/>
          </a:xfrm>
          <a:prstGeom prst="rect">
            <a:avLst/>
          </a:prstGeom>
          <a:noFill/>
          <a:ln w="9525">
            <a:noFill/>
            <a:miter lim="800000"/>
            <a:headEnd/>
            <a:tailEnd/>
          </a:ln>
        </p:spPr>
        <p:txBody>
          <a:bodyPr wrap="none">
            <a:spAutoFit/>
          </a:bodyPr>
          <a:lstStyle/>
          <a:p>
            <a:r>
              <a:rPr lang="en-US" altLang="zh-CN" sz="2400">
                <a:ea typeface="宋体" charset="-122"/>
              </a:rPr>
              <a:t>x u e</a:t>
            </a:r>
          </a:p>
        </p:txBody>
      </p:sp>
      <p:sp>
        <p:nvSpPr>
          <p:cNvPr id="86041" name="Line 25"/>
          <p:cNvSpPr>
            <a:spLocks noChangeShapeType="1"/>
          </p:cNvSpPr>
          <p:nvPr/>
        </p:nvSpPr>
        <p:spPr bwMode="auto">
          <a:xfrm>
            <a:off x="5760764" y="5301208"/>
            <a:ext cx="179388" cy="517525"/>
          </a:xfrm>
          <a:prstGeom prst="line">
            <a:avLst/>
          </a:prstGeom>
          <a:noFill/>
          <a:ln w="9525">
            <a:solidFill>
              <a:srgbClr val="0066FF"/>
            </a:solidFill>
            <a:round/>
            <a:headEnd/>
            <a:tailEnd type="triangle" w="med" len="med"/>
          </a:ln>
        </p:spPr>
        <p:txBody>
          <a:bodyPr/>
          <a:lstStyle/>
          <a:p>
            <a:endParaRPr lang="zh-CN" altLang="en-US"/>
          </a:p>
        </p:txBody>
      </p:sp>
      <p:graphicFrame>
        <p:nvGraphicFramePr>
          <p:cNvPr id="86042" name="Object 26"/>
          <p:cNvGraphicFramePr>
            <a:graphicFrameLocks noChangeAspect="1"/>
          </p:cNvGraphicFramePr>
          <p:nvPr/>
        </p:nvGraphicFramePr>
        <p:xfrm>
          <a:off x="2095500" y="2962275"/>
          <a:ext cx="1603375" cy="927100"/>
        </p:xfrm>
        <a:graphic>
          <a:graphicData uri="http://schemas.openxmlformats.org/presentationml/2006/ole">
            <mc:AlternateContent xmlns:mc="http://schemas.openxmlformats.org/markup-compatibility/2006">
              <mc:Choice xmlns:v="urn:schemas-microsoft-com:vml" Requires="v">
                <p:oleObj spid="_x0000_s5286" name="Equation" r:id="rId4" imgW="2679480" imgH="1549080" progId="">
                  <p:embed/>
                </p:oleObj>
              </mc:Choice>
              <mc:Fallback>
                <p:oleObj name="Equation" r:id="rId4" imgW="2679480" imgH="15490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2962275"/>
                        <a:ext cx="16033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43" name="Object 27"/>
          <p:cNvGraphicFramePr>
            <a:graphicFrameLocks noChangeAspect="1"/>
          </p:cNvGraphicFramePr>
          <p:nvPr/>
        </p:nvGraphicFramePr>
        <p:xfrm>
          <a:off x="4560888" y="2922588"/>
          <a:ext cx="1763712" cy="927100"/>
        </p:xfrm>
        <a:graphic>
          <a:graphicData uri="http://schemas.openxmlformats.org/presentationml/2006/ole">
            <mc:AlternateContent xmlns:mc="http://schemas.openxmlformats.org/markup-compatibility/2006">
              <mc:Choice xmlns:v="urn:schemas-microsoft-com:vml" Requires="v">
                <p:oleObj spid="_x0000_s5287" name="Equation" r:id="rId6" imgW="2946240" imgH="1549080" progId="">
                  <p:embed/>
                </p:oleObj>
              </mc:Choice>
              <mc:Fallback>
                <p:oleObj name="Equation" r:id="rId6" imgW="2946240" imgH="15490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888" y="2922588"/>
                        <a:ext cx="1763712"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44" name="Object 28"/>
          <p:cNvGraphicFramePr>
            <a:graphicFrameLocks noChangeAspect="1"/>
          </p:cNvGraphicFramePr>
          <p:nvPr/>
        </p:nvGraphicFramePr>
        <p:xfrm>
          <a:off x="2503488" y="4759325"/>
          <a:ext cx="2462212" cy="927100"/>
        </p:xfrm>
        <a:graphic>
          <a:graphicData uri="http://schemas.openxmlformats.org/presentationml/2006/ole">
            <mc:AlternateContent xmlns:mc="http://schemas.openxmlformats.org/markup-compatibility/2006">
              <mc:Choice xmlns:v="urn:schemas-microsoft-com:vml" Requires="v">
                <p:oleObj spid="_x0000_s5288" name="Equation" r:id="rId8" imgW="4114800" imgH="1549080" progId="">
                  <p:embed/>
                </p:oleObj>
              </mc:Choice>
              <mc:Fallback>
                <p:oleObj name="Equation" r:id="rId8" imgW="4114800" imgH="15490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3488" y="4759325"/>
                        <a:ext cx="2462212"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45" name="Object 29"/>
          <p:cNvGraphicFramePr>
            <a:graphicFrameLocks noChangeAspect="1"/>
          </p:cNvGraphicFramePr>
          <p:nvPr/>
        </p:nvGraphicFramePr>
        <p:xfrm>
          <a:off x="4997450" y="5067300"/>
          <a:ext cx="1916113" cy="288925"/>
        </p:xfrm>
        <a:graphic>
          <a:graphicData uri="http://schemas.openxmlformats.org/presentationml/2006/ole">
            <mc:AlternateContent xmlns:mc="http://schemas.openxmlformats.org/markup-compatibility/2006">
              <mc:Choice xmlns:v="urn:schemas-microsoft-com:vml" Requires="v">
                <p:oleObj spid="_x0000_s5289" name="Equation" r:id="rId10" imgW="3200400" imgH="482400" progId="">
                  <p:embed/>
                </p:oleObj>
              </mc:Choice>
              <mc:Fallback>
                <p:oleObj name="Equation" r:id="rId10" imgW="3200400" imgH="4824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7450" y="5067300"/>
                        <a:ext cx="191611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40285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wipe(left)">
                                      <p:cBhvr>
                                        <p:cTn id="12" dur="500"/>
                                        <p:tgtEl>
                                          <p:spTgt spid="8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wipe(left)">
                                      <p:cBhvr>
                                        <p:cTn id="17" dur="500"/>
                                        <p:tgtEl>
                                          <p:spTgt spid="86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wipe(left)">
                                      <p:cBhvr>
                                        <p:cTn id="22" dur="500"/>
                                        <p:tgtEl>
                                          <p:spTgt spid="86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42"/>
                                        </p:tgtEl>
                                        <p:attrNameLst>
                                          <p:attrName>style.visibility</p:attrName>
                                        </p:attrNameLst>
                                      </p:cBhvr>
                                      <p:to>
                                        <p:strVal val="visible"/>
                                      </p:to>
                                    </p:set>
                                    <p:animEffect transition="in" filter="wipe(left)">
                                      <p:cBhvr>
                                        <p:cTn id="27" dur="500"/>
                                        <p:tgtEl>
                                          <p:spTgt spid="860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043"/>
                                        </p:tgtEl>
                                        <p:attrNameLst>
                                          <p:attrName>style.visibility</p:attrName>
                                        </p:attrNameLst>
                                      </p:cBhvr>
                                      <p:to>
                                        <p:strVal val="visible"/>
                                      </p:to>
                                    </p:set>
                                    <p:animEffect transition="in" filter="wipe(left)">
                                      <p:cBhvr>
                                        <p:cTn id="32" dur="500"/>
                                        <p:tgtEl>
                                          <p:spTgt spid="860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26"/>
                                        </p:tgtEl>
                                        <p:attrNameLst>
                                          <p:attrName>style.visibility</p:attrName>
                                        </p:attrNameLst>
                                      </p:cBhvr>
                                      <p:to>
                                        <p:strVal val="visible"/>
                                      </p:to>
                                    </p:set>
                                    <p:animEffect transition="in" filter="wipe(left)">
                                      <p:cBhvr>
                                        <p:cTn id="37" dur="500"/>
                                        <p:tgtEl>
                                          <p:spTgt spid="86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027"/>
                                        </p:tgtEl>
                                        <p:attrNameLst>
                                          <p:attrName>style.visibility</p:attrName>
                                        </p:attrNameLst>
                                      </p:cBhvr>
                                      <p:to>
                                        <p:strVal val="visible"/>
                                      </p:to>
                                    </p:set>
                                    <p:animEffect transition="in" filter="wipe(left)">
                                      <p:cBhvr>
                                        <p:cTn id="42" dur="500"/>
                                        <p:tgtEl>
                                          <p:spTgt spid="860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6044"/>
                                        </p:tgtEl>
                                        <p:attrNameLst>
                                          <p:attrName>style.visibility</p:attrName>
                                        </p:attrNameLst>
                                      </p:cBhvr>
                                      <p:to>
                                        <p:strVal val="visible"/>
                                      </p:to>
                                    </p:set>
                                    <p:animEffect transition="in" filter="wipe(left)">
                                      <p:cBhvr>
                                        <p:cTn id="47" dur="500"/>
                                        <p:tgtEl>
                                          <p:spTgt spid="860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6045"/>
                                        </p:tgtEl>
                                        <p:attrNameLst>
                                          <p:attrName>style.visibility</p:attrName>
                                        </p:attrNameLst>
                                      </p:cBhvr>
                                      <p:to>
                                        <p:strVal val="visible"/>
                                      </p:to>
                                    </p:set>
                                    <p:animEffect transition="in" filter="wipe(left)">
                                      <p:cBhvr>
                                        <p:cTn id="52" dur="500"/>
                                        <p:tgtEl>
                                          <p:spTgt spid="860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6041"/>
                                        </p:tgtEl>
                                        <p:attrNameLst>
                                          <p:attrName>style.visibility</p:attrName>
                                        </p:attrNameLst>
                                      </p:cBhvr>
                                      <p:to>
                                        <p:strVal val="visible"/>
                                      </p:to>
                                    </p:set>
                                    <p:animEffect transition="in" filter="wipe(left)">
                                      <p:cBhvr>
                                        <p:cTn id="57" dur="500"/>
                                        <p:tgtEl>
                                          <p:spTgt spid="860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6040"/>
                                        </p:tgtEl>
                                        <p:attrNameLst>
                                          <p:attrName>style.visibility</p:attrName>
                                        </p:attrNameLst>
                                      </p:cBhvr>
                                      <p:to>
                                        <p:strVal val="visible"/>
                                      </p:to>
                                    </p:set>
                                    <p:animEffect transition="in" filter="wipe(left)">
                                      <p:cBhvr>
                                        <p:cTn id="62" dur="2000"/>
                                        <p:tgtEl>
                                          <p:spTgt spid="86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p:bldP spid="86040" grpId="0"/>
      <p:bldP spid="860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51296" y="266700"/>
            <a:ext cx="7126288" cy="396603"/>
          </a:xfrm>
        </p:spPr>
        <p:txBody>
          <a:bodyPr/>
          <a:lstStyle/>
          <a:p>
            <a:pPr eaLnBrk="1" hangingPunct="1"/>
            <a:r>
              <a:rPr lang="en-US" altLang="zh-CN" sz="2800" dirty="0" smtClean="0">
                <a:ea typeface="宋体" charset="-122"/>
              </a:rPr>
              <a:t>Hill</a:t>
            </a:r>
            <a:r>
              <a:rPr lang="zh-CN" altLang="en-US" sz="2800" dirty="0" smtClean="0">
                <a:ea typeface="宋体" charset="-122"/>
              </a:rPr>
              <a:t>密码的分析</a:t>
            </a:r>
          </a:p>
        </p:txBody>
      </p:sp>
      <p:sp>
        <p:nvSpPr>
          <p:cNvPr id="88067" name="Rectangle 3"/>
          <p:cNvSpPr>
            <a:spLocks noGrp="1" noChangeArrowheads="1"/>
          </p:cNvSpPr>
          <p:nvPr>
            <p:ph type="body" idx="1"/>
          </p:nvPr>
        </p:nvSpPr>
        <p:spPr>
          <a:xfrm>
            <a:off x="393700" y="900336"/>
            <a:ext cx="8608888" cy="4957763"/>
          </a:xfrm>
        </p:spPr>
        <p:txBody>
          <a:bodyPr/>
          <a:lstStyle/>
          <a:p>
            <a:pPr marL="0" indent="0" eaLnBrk="1" hangingPunct="1">
              <a:lnSpc>
                <a:spcPct val="100000"/>
              </a:lnSpc>
              <a:buNone/>
            </a:pPr>
            <a:r>
              <a:rPr lang="en-US" altLang="zh-CN" sz="2800" dirty="0" smtClean="0">
                <a:ea typeface="宋体" charset="-122"/>
              </a:rPr>
              <a:t>Hill</a:t>
            </a:r>
            <a:r>
              <a:rPr lang="zh-CN" altLang="en-US" sz="2800" dirty="0" smtClean="0">
                <a:ea typeface="宋体" charset="-122"/>
              </a:rPr>
              <a:t>密码对于</a:t>
            </a:r>
            <a:r>
              <a:rPr lang="zh-CN" altLang="en-US" sz="2800" b="1" dirty="0" smtClean="0">
                <a:solidFill>
                  <a:srgbClr val="CC0099"/>
                </a:solidFill>
                <a:ea typeface="宋体" charset="-122"/>
              </a:rPr>
              <a:t>唯密文攻击方式</a:t>
            </a:r>
            <a:r>
              <a:rPr lang="zh-CN" altLang="en-US" sz="2800" dirty="0" smtClean="0">
                <a:ea typeface="宋体" charset="-122"/>
              </a:rPr>
              <a:t>有很高的防攻击能力 。</a:t>
            </a:r>
          </a:p>
          <a:p>
            <a:pPr lvl="1" eaLnBrk="1" hangingPunct="1">
              <a:lnSpc>
                <a:spcPct val="100000"/>
              </a:lnSpc>
            </a:pPr>
            <a:r>
              <a:rPr lang="zh-CN" altLang="en-US" sz="2800" dirty="0" smtClean="0">
                <a:ea typeface="宋体" charset="-122"/>
              </a:rPr>
              <a:t>明文一个字母改变，通常带来密文</a:t>
            </a:r>
            <a:r>
              <a:rPr lang="en-US" altLang="zh-CN" sz="2800" i="1" dirty="0" smtClean="0">
                <a:latin typeface="Times New Roman" pitchFamily="18" charset="0"/>
                <a:ea typeface="宋体" charset="-122"/>
                <a:cs typeface="Times New Roman" pitchFamily="18" charset="0"/>
              </a:rPr>
              <a:t>n</a:t>
            </a:r>
            <a:r>
              <a:rPr lang="zh-CN" altLang="en-US" sz="2800" dirty="0" smtClean="0">
                <a:ea typeface="宋体" charset="-122"/>
              </a:rPr>
              <a:t>个字母改变</a:t>
            </a:r>
          </a:p>
          <a:p>
            <a:pPr lvl="1" eaLnBrk="1" hangingPunct="1">
              <a:lnSpc>
                <a:spcPct val="100000"/>
              </a:lnSpc>
            </a:pPr>
            <a:r>
              <a:rPr lang="zh-CN" altLang="en-US" sz="2800" dirty="0" smtClean="0">
                <a:ea typeface="宋体" charset="-122"/>
              </a:rPr>
              <a:t>当</a:t>
            </a:r>
            <a:r>
              <a:rPr lang="en-US" altLang="zh-CN" sz="2800" i="1" dirty="0" smtClean="0">
                <a:latin typeface="Times New Roman" pitchFamily="18" charset="0"/>
                <a:ea typeface="宋体" charset="-122"/>
              </a:rPr>
              <a:t>n</a:t>
            </a:r>
            <a:r>
              <a:rPr lang="zh-CN" altLang="en-US" sz="2800" dirty="0" smtClean="0">
                <a:ea typeface="宋体" charset="-122"/>
              </a:rPr>
              <a:t>比较小时，只要密文文本足够大，总可以用频率分析法来破密文</a:t>
            </a:r>
          </a:p>
          <a:p>
            <a:pPr lvl="2" eaLnBrk="1" hangingPunct="1">
              <a:lnSpc>
                <a:spcPct val="100000"/>
              </a:lnSpc>
            </a:pPr>
            <a:r>
              <a:rPr lang="en-US" altLang="zh-CN" sz="2800" i="1" dirty="0" smtClean="0">
                <a:latin typeface="Times New Roman" pitchFamily="18" charset="0"/>
                <a:ea typeface="宋体" charset="-122"/>
              </a:rPr>
              <a:t>n</a:t>
            </a:r>
            <a:r>
              <a:rPr lang="en-US" altLang="zh-CN" sz="2800" dirty="0" smtClean="0">
                <a:latin typeface="Times New Roman" pitchFamily="18" charset="0"/>
                <a:ea typeface="宋体" charset="-122"/>
              </a:rPr>
              <a:t>=2</a:t>
            </a:r>
            <a:r>
              <a:rPr lang="zh-CN" altLang="en-US" sz="2800" dirty="0" smtClean="0">
                <a:ea typeface="宋体" charset="-122"/>
              </a:rPr>
              <a:t>，双频率分析法</a:t>
            </a:r>
          </a:p>
          <a:p>
            <a:pPr lvl="2" eaLnBrk="1" hangingPunct="1">
              <a:lnSpc>
                <a:spcPct val="100000"/>
              </a:lnSpc>
            </a:pPr>
            <a:r>
              <a:rPr lang="en-US" altLang="zh-CN" sz="2800" i="1" dirty="0" smtClean="0">
                <a:latin typeface="Times New Roman" pitchFamily="18" charset="0"/>
                <a:ea typeface="宋体" charset="-122"/>
              </a:rPr>
              <a:t>n</a:t>
            </a:r>
            <a:r>
              <a:rPr lang="en-US" altLang="zh-CN" sz="2800" dirty="0" smtClean="0">
                <a:latin typeface="Times New Roman" pitchFamily="18" charset="0"/>
                <a:ea typeface="宋体" charset="-122"/>
              </a:rPr>
              <a:t>=3</a:t>
            </a:r>
            <a:r>
              <a:rPr lang="zh-CN" altLang="en-US" sz="2800" dirty="0" smtClean="0">
                <a:ea typeface="宋体" charset="-122"/>
              </a:rPr>
              <a:t>，三频率分析法</a:t>
            </a:r>
            <a:endParaRPr lang="en-US" altLang="zh-CN" sz="2800" dirty="0" smtClean="0">
              <a:ea typeface="宋体" charset="-122"/>
            </a:endParaRPr>
          </a:p>
          <a:p>
            <a:pPr lvl="1" eaLnBrk="1" hangingPunct="1">
              <a:lnSpc>
                <a:spcPct val="100000"/>
              </a:lnSpc>
            </a:pPr>
            <a:r>
              <a:rPr lang="zh-CN" altLang="en-US" sz="2800" dirty="0" smtClean="0">
                <a:ea typeface="宋体" charset="-122"/>
              </a:rPr>
              <a:t>矩阵越大，密文越难破译</a:t>
            </a:r>
          </a:p>
          <a:p>
            <a:pPr marL="0" indent="0" eaLnBrk="1" hangingPunct="1">
              <a:lnSpc>
                <a:spcPct val="100000"/>
              </a:lnSpc>
              <a:buNone/>
            </a:pPr>
            <a:r>
              <a:rPr lang="en-US" altLang="zh-CN" sz="2800" dirty="0" smtClean="0">
                <a:ea typeface="宋体" charset="-122"/>
              </a:rPr>
              <a:t>Hill</a:t>
            </a:r>
            <a:r>
              <a:rPr lang="zh-CN" altLang="en-US" sz="2800" dirty="0" smtClean="0">
                <a:ea typeface="宋体" charset="-122"/>
              </a:rPr>
              <a:t>密码对于</a:t>
            </a:r>
            <a:r>
              <a:rPr lang="zh-CN" altLang="en-US" sz="2800" b="1" dirty="0" smtClean="0">
                <a:solidFill>
                  <a:srgbClr val="CC0099"/>
                </a:solidFill>
                <a:ea typeface="宋体" charset="-122"/>
              </a:rPr>
              <a:t>已知明文攻击方式</a:t>
            </a:r>
            <a:r>
              <a:rPr lang="zh-CN" altLang="en-US" sz="2800" dirty="0" smtClean="0">
                <a:ea typeface="宋体" charset="-122"/>
              </a:rPr>
              <a:t>来说， 是非常弱的</a:t>
            </a:r>
          </a:p>
          <a:p>
            <a:pPr lvl="1" eaLnBrk="1" hangingPunct="1">
              <a:lnSpc>
                <a:spcPct val="100000"/>
              </a:lnSpc>
            </a:pPr>
            <a:r>
              <a:rPr lang="zh-CN" altLang="en-US" sz="2800" dirty="0" smtClean="0">
                <a:ea typeface="宋体" charset="-122"/>
              </a:rPr>
              <a:t>事实上，只要知道</a:t>
            </a:r>
            <a:r>
              <a:rPr lang="en-US" altLang="zh-CN" sz="2800" i="1" dirty="0" smtClean="0">
                <a:latin typeface="Times New Roman" pitchFamily="18" charset="0"/>
                <a:ea typeface="宋体" charset="-122"/>
              </a:rPr>
              <a:t>n</a:t>
            </a:r>
            <a:r>
              <a:rPr lang="zh-CN" altLang="en-US" sz="2800" dirty="0" smtClean="0">
                <a:ea typeface="宋体" charset="-122"/>
              </a:rPr>
              <a:t>块相互独立的明文串及相对应的密文，就可以确定密钥 </a:t>
            </a:r>
            <a:r>
              <a:rPr lang="en-US" altLang="zh-CN" sz="2800" dirty="0" smtClean="0">
                <a:ea typeface="宋体" charset="-122"/>
              </a:rPr>
              <a:t>K.</a:t>
            </a:r>
            <a:endParaRPr lang="zh-CN" altLang="en-US" sz="2800" dirty="0" smtClean="0">
              <a:ea typeface="宋体" charset="-122"/>
            </a:endParaRPr>
          </a:p>
        </p:txBody>
      </p:sp>
    </p:spTree>
    <p:extLst>
      <p:ext uri="{BB962C8B-B14F-4D97-AF65-F5344CB8AC3E}">
        <p14:creationId xmlns:p14="http://schemas.microsoft.com/office/powerpoint/2010/main" val="12797420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wipe(left)">
                                      <p:cBhvr>
                                        <p:cTn id="17" dur="500"/>
                                        <p:tgtEl>
                                          <p:spTgt spid="8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wipe(left)">
                                      <p:cBhvr>
                                        <p:cTn id="22" dur="500"/>
                                        <p:tgtEl>
                                          <p:spTgt spid="88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wipe(left)">
                                      <p:cBhvr>
                                        <p:cTn id="27" dur="500"/>
                                        <p:tgtEl>
                                          <p:spTgt spid="88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wipe(left)">
                                      <p:cBhvr>
                                        <p:cTn id="32" dur="500"/>
                                        <p:tgtEl>
                                          <p:spTgt spid="88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wipe(left)">
                                      <p:cBhvr>
                                        <p:cTn id="37" dur="500"/>
                                        <p:tgtEl>
                                          <p:spTgt spid="880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wipe(left)">
                                      <p:cBhvr>
                                        <p:cTn id="42" dur="5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687388" y="0"/>
            <a:ext cx="8255000" cy="760413"/>
          </a:xfrm>
        </p:spPr>
        <p:txBody>
          <a:bodyPr/>
          <a:lstStyle/>
          <a:p>
            <a:r>
              <a:rPr lang="zh-CN" altLang="en-US" sz="4400" dirty="0" smtClean="0"/>
              <a:t>主要内容</a:t>
            </a:r>
            <a:endParaRPr lang="zh-CN" altLang="en-GB" dirty="0" smtClean="0"/>
          </a:p>
        </p:txBody>
      </p:sp>
      <p:sp>
        <p:nvSpPr>
          <p:cNvPr id="4100" name="Rectangle 5"/>
          <p:cNvSpPr txBox="1">
            <a:spLocks noChangeArrowheads="1"/>
          </p:cNvSpPr>
          <p:nvPr/>
        </p:nvSpPr>
        <p:spPr bwMode="auto">
          <a:xfrm>
            <a:off x="474663" y="1158876"/>
            <a:ext cx="7696200" cy="4773612"/>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tabLst>
                <a:tab pos="3946525" algn="l"/>
              </a:tabLst>
              <a:defRPr sz="1600">
                <a:solidFill>
                  <a:schemeClr val="tx1"/>
                </a:solidFill>
                <a:latin typeface="Trebuchet MS" pitchFamily="34" charset="0"/>
                <a:ea typeface="黑体" pitchFamily="49" charset="-122"/>
              </a:defRPr>
            </a:lvl1pPr>
            <a:lvl2pPr marL="742950" indent="-285750">
              <a:tabLst>
                <a:tab pos="3946525" algn="l"/>
              </a:tabLst>
              <a:defRPr sz="1600">
                <a:solidFill>
                  <a:schemeClr val="tx1"/>
                </a:solidFill>
                <a:latin typeface="Trebuchet MS" pitchFamily="34" charset="0"/>
                <a:ea typeface="黑体" pitchFamily="49" charset="-122"/>
              </a:defRPr>
            </a:lvl2pPr>
            <a:lvl3pPr marL="1143000" indent="-228600">
              <a:tabLst>
                <a:tab pos="3946525" algn="l"/>
              </a:tabLst>
              <a:defRPr sz="1600">
                <a:solidFill>
                  <a:schemeClr val="tx1"/>
                </a:solidFill>
                <a:latin typeface="Trebuchet MS" pitchFamily="34" charset="0"/>
                <a:ea typeface="黑体" pitchFamily="49" charset="-122"/>
              </a:defRPr>
            </a:lvl3pPr>
            <a:lvl4pPr marL="1600200" indent="-228600">
              <a:tabLst>
                <a:tab pos="3946525" algn="l"/>
              </a:tabLst>
              <a:defRPr sz="1600">
                <a:solidFill>
                  <a:schemeClr val="tx1"/>
                </a:solidFill>
                <a:latin typeface="Trebuchet MS" pitchFamily="34" charset="0"/>
                <a:ea typeface="黑体" pitchFamily="49" charset="-122"/>
              </a:defRPr>
            </a:lvl4pPr>
            <a:lvl5pPr marL="2057400" indent="-228600">
              <a:tabLst>
                <a:tab pos="3946525" algn="l"/>
              </a:tabLst>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2200"/>
              </a:lnSpc>
              <a:spcAft>
                <a:spcPts val="1800"/>
              </a:spcAft>
              <a:buClr>
                <a:schemeClr val="bg1"/>
              </a:buClr>
              <a:buFont typeface="Futura Md BT" pitchFamily="34" charset="0"/>
              <a:buNone/>
            </a:pPr>
            <a:endParaRPr lang="en-US" altLang="zh-CN" sz="2800" dirty="0">
              <a:latin typeface="黑体" pitchFamily="49" charset="-122"/>
            </a:endParaRPr>
          </a:p>
          <a:p>
            <a:pPr algn="l">
              <a:lnSpc>
                <a:spcPct val="150000"/>
              </a:lnSpc>
              <a:spcAft>
                <a:spcPts val="1800"/>
              </a:spcAft>
              <a:buClr>
                <a:schemeClr val="bg1"/>
              </a:buClr>
              <a:buFont typeface="Futura Md BT" pitchFamily="34" charset="0"/>
              <a:buNone/>
            </a:pPr>
            <a:r>
              <a:rPr lang="en-US" altLang="zh-CN" sz="2800" dirty="0">
                <a:latin typeface="黑体" pitchFamily="49" charset="-122"/>
              </a:rPr>
              <a:t>  </a:t>
            </a:r>
            <a:r>
              <a:rPr lang="en-US" altLang="zh-CN" sz="2800" dirty="0">
                <a:latin typeface="Times New Roman" pitchFamily="18" charset="0"/>
              </a:rPr>
              <a:t>1</a:t>
            </a:r>
            <a:r>
              <a:rPr lang="en-US" altLang="zh-CN" sz="2800" dirty="0" smtClean="0">
                <a:latin typeface="Times New Roman" pitchFamily="18" charset="0"/>
              </a:rPr>
              <a:t>. </a:t>
            </a:r>
            <a:r>
              <a:rPr lang="zh-CN" altLang="en-US" sz="2800" dirty="0" smtClean="0">
                <a:latin typeface="Times New Roman" pitchFamily="18" charset="0"/>
              </a:rPr>
              <a:t>古典密码学分类</a:t>
            </a:r>
            <a:endParaRPr lang="en-US" altLang="zh-CN" sz="2800" dirty="0" smtClean="0">
              <a:latin typeface="Times New Roman" pitchFamily="18" charset="0"/>
            </a:endParaRPr>
          </a:p>
          <a:p>
            <a:pPr algn="l">
              <a:lnSpc>
                <a:spcPct val="150000"/>
              </a:lnSpc>
              <a:spcAft>
                <a:spcPts val="1800"/>
              </a:spcAft>
              <a:buClr>
                <a:schemeClr val="bg1"/>
              </a:buClr>
            </a:pPr>
            <a:r>
              <a:rPr lang="en-US" altLang="zh-CN" sz="2800" dirty="0" smtClean="0">
                <a:latin typeface="Times New Roman" pitchFamily="18" charset="0"/>
              </a:rPr>
              <a:t>    2. </a:t>
            </a:r>
            <a:r>
              <a:rPr lang="zh-CN" altLang="en-US" sz="2800" dirty="0" smtClean="0">
                <a:latin typeface="Times New Roman" pitchFamily="18" charset="0"/>
              </a:rPr>
              <a:t>密码学的基本概念</a:t>
            </a:r>
            <a:endParaRPr lang="en-US" altLang="zh-CN" sz="2800" dirty="0" smtClean="0">
              <a:latin typeface="Times New Roman" pitchFamily="18" charset="0"/>
            </a:endParaRPr>
          </a:p>
          <a:p>
            <a:pPr algn="l">
              <a:lnSpc>
                <a:spcPct val="150000"/>
              </a:lnSpc>
              <a:spcAft>
                <a:spcPts val="1800"/>
              </a:spcAft>
              <a:buClr>
                <a:schemeClr val="bg1"/>
              </a:buClr>
            </a:pPr>
            <a:r>
              <a:rPr lang="en-US" altLang="zh-CN" sz="2800" dirty="0">
                <a:latin typeface="Times New Roman" pitchFamily="18" charset="0"/>
              </a:rPr>
              <a:t> </a:t>
            </a:r>
            <a:r>
              <a:rPr lang="en-US" altLang="zh-CN" sz="2800" dirty="0" smtClean="0">
                <a:latin typeface="Times New Roman" pitchFamily="18" charset="0"/>
              </a:rPr>
              <a:t>   3. </a:t>
            </a:r>
            <a:r>
              <a:rPr lang="zh-CN" altLang="en-US" sz="2800" dirty="0" smtClean="0">
                <a:latin typeface="Times New Roman" pitchFamily="18" charset="0"/>
              </a:rPr>
              <a:t>传统加密技术</a:t>
            </a:r>
            <a:endParaRPr lang="en-US" altLang="zh-CN" sz="2800" dirty="0" smtClean="0">
              <a:latin typeface="Times New Roman" pitchFamily="18" charset="0"/>
            </a:endParaRPr>
          </a:p>
          <a:p>
            <a:pPr algn="l">
              <a:lnSpc>
                <a:spcPct val="150000"/>
              </a:lnSpc>
              <a:spcAft>
                <a:spcPts val="1800"/>
              </a:spcAft>
              <a:buClr>
                <a:schemeClr val="bg1"/>
              </a:buClr>
            </a:pPr>
            <a:r>
              <a:rPr lang="en-US" altLang="zh-CN" sz="2800" dirty="0">
                <a:latin typeface="Times New Roman" pitchFamily="18" charset="0"/>
              </a:rPr>
              <a:t> </a:t>
            </a:r>
            <a:r>
              <a:rPr lang="en-US" altLang="zh-CN" sz="2800" dirty="0" smtClean="0">
                <a:latin typeface="Times New Roman" pitchFamily="18" charset="0"/>
              </a:rPr>
              <a:t>   4. </a:t>
            </a:r>
            <a:r>
              <a:rPr lang="zh-CN" altLang="en-US" sz="2800" dirty="0" smtClean="0">
                <a:latin typeface="Times New Roman" pitchFamily="18" charset="0"/>
              </a:rPr>
              <a:t>对称</a:t>
            </a:r>
            <a:r>
              <a:rPr lang="zh-CN" altLang="en-US" sz="2800" dirty="0">
                <a:latin typeface="Times New Roman" pitchFamily="18" charset="0"/>
              </a:rPr>
              <a:t>密码算法</a:t>
            </a:r>
            <a:r>
              <a:rPr lang="en-US" altLang="zh-CN" sz="2800" dirty="0">
                <a:latin typeface="Times New Roman" pitchFamily="18" charset="0"/>
              </a:rPr>
              <a:t>DES</a:t>
            </a:r>
            <a:endParaRPr lang="en-US" altLang="zh-CN" sz="2800" dirty="0" smtClean="0">
              <a:latin typeface="Times New Roman" pitchFamily="18" charset="0"/>
            </a:endParaRPr>
          </a:p>
          <a:p>
            <a:pPr algn="l">
              <a:lnSpc>
                <a:spcPts val="2200"/>
              </a:lnSpc>
              <a:spcAft>
                <a:spcPts val="1800"/>
              </a:spcAft>
              <a:buClr>
                <a:schemeClr val="bg1"/>
              </a:buClr>
              <a:buFont typeface="Futura Md BT" pitchFamily="34" charset="0"/>
              <a:buNone/>
            </a:pPr>
            <a:endParaRPr lang="en-US" altLang="zh-CN" sz="2800" dirty="0" smtClean="0">
              <a:latin typeface="Times New Roman" pitchFamily="18" charset="0"/>
            </a:endParaRPr>
          </a:p>
          <a:p>
            <a:pPr algn="l">
              <a:lnSpc>
                <a:spcPts val="2200"/>
              </a:lnSpc>
              <a:spcAft>
                <a:spcPts val="1800"/>
              </a:spcAft>
              <a:buClr>
                <a:schemeClr val="bg1"/>
              </a:buClr>
              <a:buFont typeface="Futura Md BT" pitchFamily="34" charset="0"/>
              <a:buNone/>
            </a:pPr>
            <a:endParaRPr lang="en-US" altLang="zh-CN" sz="2800" dirty="0">
              <a:latin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50888" y="285750"/>
            <a:ext cx="8213725" cy="368300"/>
          </a:xfrm>
        </p:spPr>
        <p:txBody>
          <a:bodyPr/>
          <a:lstStyle/>
          <a:p>
            <a:pPr eaLnBrk="1" hangingPunct="1"/>
            <a:r>
              <a:rPr lang="zh-CN" altLang="en-US" sz="3600" dirty="0" smtClean="0">
                <a:ea typeface="宋体" charset="-122"/>
              </a:rPr>
              <a:t>原理</a:t>
            </a:r>
          </a:p>
        </p:txBody>
      </p:sp>
      <p:sp>
        <p:nvSpPr>
          <p:cNvPr id="96259" name="Rectangle 3"/>
          <p:cNvSpPr>
            <a:spLocks noGrp="1" noChangeArrowheads="1"/>
          </p:cNvSpPr>
          <p:nvPr>
            <p:ph type="body" idx="1"/>
          </p:nvPr>
        </p:nvSpPr>
        <p:spPr>
          <a:xfrm>
            <a:off x="518740" y="1196752"/>
            <a:ext cx="7696200" cy="4465637"/>
          </a:xfrm>
          <a:noFill/>
        </p:spPr>
        <p:txBody>
          <a:bodyPr/>
          <a:lstStyle/>
          <a:p>
            <a:pPr eaLnBrk="1" hangingPunct="1">
              <a:lnSpc>
                <a:spcPct val="100000"/>
              </a:lnSpc>
            </a:pPr>
            <a:r>
              <a:rPr lang="zh-CN" altLang="en-US" sz="2800" dirty="0" smtClean="0">
                <a:ea typeface="宋体" charset="-122"/>
              </a:rPr>
              <a:t>我们知道密文矩阵</a:t>
            </a:r>
            <a:r>
              <a:rPr lang="en-US" altLang="zh-CN" sz="2800" b="1" dirty="0" smtClean="0">
                <a:ea typeface="宋体" charset="-122"/>
              </a:rPr>
              <a:t>C</a:t>
            </a:r>
            <a:r>
              <a:rPr lang="zh-CN" altLang="en-US" sz="2800" dirty="0" smtClean="0">
                <a:ea typeface="宋体" charset="-122"/>
              </a:rPr>
              <a:t>由明文矩阵</a:t>
            </a:r>
            <a:r>
              <a:rPr lang="en-US" altLang="zh-CN" sz="2800" b="1" dirty="0" smtClean="0">
                <a:ea typeface="宋体" charset="-122"/>
              </a:rPr>
              <a:t>P</a:t>
            </a:r>
            <a:r>
              <a:rPr lang="zh-CN" altLang="en-US" sz="2800" dirty="0" smtClean="0">
                <a:ea typeface="宋体" charset="-122"/>
              </a:rPr>
              <a:t>乘以密钥矩阵</a:t>
            </a:r>
            <a:r>
              <a:rPr lang="en-US" altLang="zh-CN" sz="2800" b="1" dirty="0" smtClean="0">
                <a:ea typeface="宋体" charset="-122"/>
              </a:rPr>
              <a:t>K</a:t>
            </a:r>
          </a:p>
          <a:p>
            <a:pPr eaLnBrk="1" hangingPunct="1">
              <a:lnSpc>
                <a:spcPct val="100000"/>
              </a:lnSpc>
              <a:buFont typeface="Wingdings" pitchFamily="2" charset="2"/>
              <a:buNone/>
            </a:pPr>
            <a:r>
              <a:rPr lang="zh-CN" altLang="en-US" sz="2800" dirty="0" smtClean="0">
                <a:ea typeface="宋体" charset="-122"/>
              </a:rPr>
              <a:t>  所得，即</a:t>
            </a:r>
            <a:r>
              <a:rPr lang="en-US" altLang="zh-CN" sz="2800" dirty="0" smtClean="0">
                <a:ea typeface="宋体" charset="-122"/>
              </a:rPr>
              <a:t/>
            </a:r>
            <a:br>
              <a:rPr lang="en-US" altLang="zh-CN" sz="2800" dirty="0" smtClean="0">
                <a:ea typeface="宋体" charset="-122"/>
              </a:rPr>
            </a:br>
            <a:r>
              <a:rPr lang="en-US" altLang="zh-CN" sz="2800" dirty="0" smtClean="0">
                <a:ea typeface="宋体" charset="-122"/>
              </a:rPr>
              <a:t/>
            </a:r>
            <a:br>
              <a:rPr lang="en-US" altLang="zh-CN" sz="2800" dirty="0" smtClean="0">
                <a:ea typeface="宋体" charset="-122"/>
              </a:rPr>
            </a:br>
            <a:endParaRPr lang="en-US" altLang="zh-CN" sz="2800" dirty="0" smtClean="0">
              <a:ea typeface="宋体" charset="-122"/>
            </a:endParaRPr>
          </a:p>
          <a:p>
            <a:pPr eaLnBrk="1" hangingPunct="1">
              <a:lnSpc>
                <a:spcPct val="100000"/>
              </a:lnSpc>
            </a:pPr>
            <a:r>
              <a:rPr lang="zh-CN" altLang="en-US" sz="2800" dirty="0" smtClean="0">
                <a:ea typeface="宋体" charset="-122"/>
              </a:rPr>
              <a:t>所以</a:t>
            </a:r>
            <a:r>
              <a:rPr lang="en-US" altLang="zh-CN" sz="2800" dirty="0" smtClean="0">
                <a:ea typeface="宋体" charset="-122"/>
              </a:rPr>
              <a:t>, </a:t>
            </a:r>
            <a:r>
              <a:rPr lang="zh-CN" altLang="en-US" sz="2800" dirty="0" smtClean="0">
                <a:ea typeface="宋体" charset="-122"/>
              </a:rPr>
              <a:t>知道明文矩阵</a:t>
            </a:r>
            <a:r>
              <a:rPr lang="en-US" altLang="zh-CN" sz="2800" b="1" dirty="0" smtClean="0">
                <a:ea typeface="宋体" charset="-122"/>
              </a:rPr>
              <a:t>P</a:t>
            </a:r>
            <a:r>
              <a:rPr lang="zh-CN" altLang="en-US" sz="2800" dirty="0" smtClean="0">
                <a:ea typeface="宋体" charset="-122"/>
              </a:rPr>
              <a:t>的逆矩阵，就可以得到密钥矩阵</a:t>
            </a:r>
            <a:r>
              <a:rPr lang="en-US" altLang="zh-CN" sz="2800" b="1" dirty="0" smtClean="0">
                <a:ea typeface="宋体" charset="-122"/>
              </a:rPr>
              <a:t> </a:t>
            </a:r>
            <a:r>
              <a:rPr lang="zh-CN" altLang="en-US" sz="2800" dirty="0" smtClean="0">
                <a:ea typeface="宋体" charset="-122"/>
              </a:rPr>
              <a:t>，即</a:t>
            </a:r>
            <a:r>
              <a:rPr lang="en-US" altLang="zh-CN" sz="2800" dirty="0" smtClean="0">
                <a:ea typeface="宋体" charset="-122"/>
              </a:rPr>
              <a:t>:</a:t>
            </a:r>
          </a:p>
          <a:p>
            <a:pPr eaLnBrk="1" hangingPunct="1"/>
            <a:endParaRPr lang="zh-CN" altLang="en-US" dirty="0" smtClean="0">
              <a:ea typeface="宋体" charset="-122"/>
            </a:endParaRPr>
          </a:p>
        </p:txBody>
      </p:sp>
      <p:sp>
        <p:nvSpPr>
          <p:cNvPr id="96260" name="Text Box 4"/>
          <p:cNvSpPr txBox="1">
            <a:spLocks noChangeArrowheads="1"/>
          </p:cNvSpPr>
          <p:nvPr/>
        </p:nvSpPr>
        <p:spPr bwMode="auto">
          <a:xfrm>
            <a:off x="2237631" y="1720850"/>
            <a:ext cx="2279650" cy="579438"/>
          </a:xfrm>
          <a:prstGeom prst="rect">
            <a:avLst/>
          </a:prstGeom>
          <a:noFill/>
          <a:ln w="12700" algn="ctr">
            <a:noFill/>
            <a:miter lim="800000"/>
            <a:headEnd/>
            <a:tailEnd/>
          </a:ln>
          <a:effectLst/>
        </p:spPr>
        <p:txBody>
          <a:bodyPr>
            <a:spAutoFit/>
          </a:bodyPr>
          <a:lstStyle/>
          <a:p>
            <a:pPr>
              <a:defRPr/>
            </a:pPr>
            <a:r>
              <a:rPr lang="en-US" altLang="zh-CN" sz="3200" b="1" dirty="0">
                <a:effectLst>
                  <a:outerShdw blurRad="38100" dist="38100" dir="2700000" algn="tl">
                    <a:srgbClr val="C0C0C0"/>
                  </a:outerShdw>
                </a:effectLst>
                <a:ea typeface="宋体" charset="-122"/>
              </a:rPr>
              <a:t>C = PK</a:t>
            </a:r>
          </a:p>
        </p:txBody>
      </p:sp>
      <p:pic>
        <p:nvPicPr>
          <p:cNvPr id="4098" name="Picture 2"/>
          <p:cNvPicPr>
            <a:picLocks noChangeAspect="1" noChangeArrowheads="1"/>
          </p:cNvPicPr>
          <p:nvPr/>
        </p:nvPicPr>
        <p:blipFill>
          <a:blip r:embed="rId2" cstate="print"/>
          <a:srcRect/>
          <a:stretch>
            <a:fillRect/>
          </a:stretch>
        </p:blipFill>
        <p:spPr bwMode="auto">
          <a:xfrm>
            <a:off x="2996456" y="3738984"/>
            <a:ext cx="1085850" cy="323850"/>
          </a:xfrm>
          <a:prstGeom prst="rect">
            <a:avLst/>
          </a:prstGeom>
          <a:noFill/>
          <a:ln w="9525">
            <a:noFill/>
            <a:miter lim="800000"/>
            <a:headEnd/>
            <a:tailEnd/>
          </a:ln>
        </p:spPr>
      </p:pic>
    </p:spTree>
    <p:extLst>
      <p:ext uri="{BB962C8B-B14F-4D97-AF65-F5344CB8AC3E}">
        <p14:creationId xmlns:p14="http://schemas.microsoft.com/office/powerpoint/2010/main" val="33786736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animEffect transition="in" filter="wipe(left)">
                                      <p:cBhvr>
                                        <p:cTn id="11" dur="500"/>
                                        <p:tgtEl>
                                          <p:spTgt spid="9625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6260"/>
                                        </p:tgtEl>
                                        <p:attrNameLst>
                                          <p:attrName>style.visibility</p:attrName>
                                        </p:attrNameLst>
                                      </p:cBhvr>
                                      <p:to>
                                        <p:strVal val="visible"/>
                                      </p:to>
                                    </p:set>
                                    <p:animEffect transition="in" filter="fade">
                                      <p:cBhvr>
                                        <p:cTn id="16" dur="1000"/>
                                        <p:tgtEl>
                                          <p:spTgt spid="962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6259">
                                            <p:txEl>
                                              <p:pRg st="2" end="2"/>
                                            </p:txEl>
                                          </p:spTgt>
                                        </p:tgtEl>
                                        <p:attrNameLst>
                                          <p:attrName>style.visibility</p:attrName>
                                        </p:attrNameLst>
                                      </p:cBhvr>
                                      <p:to>
                                        <p:strVal val="visible"/>
                                      </p:to>
                                    </p:set>
                                    <p:animEffect transition="in" filter="wipe(left)">
                                      <p:cBhvr>
                                        <p:cTn id="21"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341313" y="850900"/>
            <a:ext cx="8229600" cy="614090"/>
          </a:xfrm>
        </p:spPr>
        <p:txBody>
          <a:bodyPr/>
          <a:lstStyle/>
          <a:p>
            <a:pPr eaLnBrk="1" hangingPunct="1"/>
            <a:r>
              <a:rPr lang="zh-CN" altLang="en-US" sz="2800" dirty="0" smtClean="0">
                <a:ea typeface="宋体" charset="-122"/>
              </a:rPr>
              <a:t>例：</a:t>
            </a:r>
            <a:r>
              <a:rPr lang="zh-CN" altLang="en-US" sz="2800" dirty="0" smtClean="0">
                <a:solidFill>
                  <a:schemeClr val="tx1"/>
                </a:solidFill>
                <a:ea typeface="宋体" charset="-122"/>
              </a:rPr>
              <a:t>假设已知</a:t>
            </a:r>
            <a:r>
              <a:rPr lang="en-US" altLang="zh-CN" sz="2800" i="1" dirty="0" smtClean="0">
                <a:solidFill>
                  <a:schemeClr val="tx1"/>
                </a:solidFill>
                <a:latin typeface="Times New Roman" pitchFamily="18" charset="0"/>
                <a:ea typeface="宋体" charset="-122"/>
                <a:cs typeface="Times New Roman" pitchFamily="18" charset="0"/>
              </a:rPr>
              <a:t>n</a:t>
            </a:r>
            <a:r>
              <a:rPr lang="en-US" altLang="zh-CN" sz="2800" dirty="0" smtClean="0">
                <a:solidFill>
                  <a:schemeClr val="tx1"/>
                </a:solidFill>
                <a:latin typeface="Times New Roman" pitchFamily="18" charset="0"/>
                <a:ea typeface="宋体" charset="-122"/>
                <a:cs typeface="Times New Roman" pitchFamily="18" charset="0"/>
              </a:rPr>
              <a:t>=2</a:t>
            </a:r>
            <a:r>
              <a:rPr lang="en-US" altLang="zh-CN" sz="2800" dirty="0" smtClean="0">
                <a:solidFill>
                  <a:schemeClr val="tx1"/>
                </a:solidFill>
                <a:ea typeface="宋体" charset="-122"/>
              </a:rPr>
              <a:t>,</a:t>
            </a:r>
            <a:r>
              <a:rPr lang="zh-CN" altLang="en-US" sz="2800" dirty="0" smtClean="0">
                <a:solidFill>
                  <a:schemeClr val="tx1"/>
                </a:solidFill>
                <a:ea typeface="宋体" charset="-122"/>
              </a:rPr>
              <a:t>明密对为：</a:t>
            </a:r>
            <a:endParaRPr lang="en-US" altLang="zh-CN" sz="2800" dirty="0" smtClean="0">
              <a:solidFill>
                <a:schemeClr val="tx1"/>
              </a:solidFill>
              <a:ea typeface="宋体" charset="-122"/>
            </a:endParaRPr>
          </a:p>
        </p:txBody>
      </p:sp>
      <p:sp>
        <p:nvSpPr>
          <p:cNvPr id="94212" name="Text Box 4"/>
          <p:cNvSpPr txBox="1">
            <a:spLocks noChangeArrowheads="1"/>
          </p:cNvSpPr>
          <p:nvPr/>
        </p:nvSpPr>
        <p:spPr bwMode="auto">
          <a:xfrm>
            <a:off x="2924697" y="1540580"/>
            <a:ext cx="2129109" cy="379591"/>
          </a:xfrm>
          <a:prstGeom prst="rect">
            <a:avLst/>
          </a:prstGeom>
          <a:noFill/>
          <a:ln w="9525">
            <a:noFill/>
            <a:miter lim="800000"/>
            <a:headEnd/>
            <a:tailEnd/>
          </a:ln>
        </p:spPr>
        <p:txBody>
          <a:bodyPr wrap="none">
            <a:spAutoFit/>
          </a:bodyPr>
          <a:lstStyle/>
          <a:p>
            <a:r>
              <a:rPr lang="en-US" altLang="zh-CN" sz="2800" dirty="0" err="1">
                <a:ea typeface="宋体" charset="-122"/>
              </a:rPr>
              <a:t>howareyoutoday</a:t>
            </a:r>
            <a:r>
              <a:rPr lang="en-US" altLang="zh-CN" sz="2800" dirty="0">
                <a:ea typeface="宋体" charset="-122"/>
              </a:rPr>
              <a:t>;</a:t>
            </a:r>
            <a:endParaRPr lang="zh-CN" altLang="en-US" sz="2800" dirty="0">
              <a:ea typeface="宋体" charset="-122"/>
            </a:endParaRPr>
          </a:p>
        </p:txBody>
      </p:sp>
      <p:sp>
        <p:nvSpPr>
          <p:cNvPr id="94214" name="Text Box 6"/>
          <p:cNvSpPr txBox="1">
            <a:spLocks noChangeArrowheads="1"/>
          </p:cNvSpPr>
          <p:nvPr/>
        </p:nvSpPr>
        <p:spPr bwMode="auto">
          <a:xfrm>
            <a:off x="2547279" y="2082979"/>
            <a:ext cx="2911475" cy="379591"/>
          </a:xfrm>
          <a:prstGeom prst="rect">
            <a:avLst/>
          </a:prstGeom>
          <a:noFill/>
          <a:ln w="9525">
            <a:noFill/>
            <a:miter lim="800000"/>
            <a:headEnd/>
            <a:tailEnd/>
          </a:ln>
        </p:spPr>
        <p:txBody>
          <a:bodyPr>
            <a:spAutoFit/>
          </a:bodyPr>
          <a:lstStyle/>
          <a:p>
            <a:r>
              <a:rPr lang="en-US" altLang="zh-CN" sz="2800" b="1" dirty="0" err="1">
                <a:ea typeface="宋体" charset="-122"/>
              </a:rPr>
              <a:t>zwseniuspljveu</a:t>
            </a:r>
            <a:r>
              <a:rPr lang="en-US" altLang="zh-CN" sz="2800" b="1" dirty="0">
                <a:ea typeface="宋体" charset="-122"/>
              </a:rPr>
              <a:t>.</a:t>
            </a:r>
          </a:p>
        </p:txBody>
      </p:sp>
      <p:sp>
        <p:nvSpPr>
          <p:cNvPr id="94215" name="Text Box 7"/>
          <p:cNvSpPr txBox="1">
            <a:spLocks noChangeArrowheads="1"/>
          </p:cNvSpPr>
          <p:nvPr/>
        </p:nvSpPr>
        <p:spPr bwMode="auto">
          <a:xfrm>
            <a:off x="307975" y="2659063"/>
            <a:ext cx="793750" cy="457200"/>
          </a:xfrm>
          <a:prstGeom prst="rect">
            <a:avLst/>
          </a:prstGeom>
          <a:noFill/>
          <a:ln w="9525">
            <a:noFill/>
            <a:miter lim="800000"/>
            <a:headEnd/>
            <a:tailEnd/>
          </a:ln>
        </p:spPr>
        <p:txBody>
          <a:bodyPr wrap="none">
            <a:spAutoFit/>
          </a:bodyPr>
          <a:lstStyle/>
          <a:p>
            <a:r>
              <a:rPr lang="zh-CN" altLang="en-US" sz="2400" dirty="0">
                <a:ea typeface="宋体" charset="-122"/>
              </a:rPr>
              <a:t>解</a:t>
            </a:r>
            <a:r>
              <a:rPr lang="zh-CN" altLang="en-US" sz="2400" dirty="0">
                <a:solidFill>
                  <a:schemeClr val="bg2"/>
                </a:solidFill>
                <a:ea typeface="宋体" charset="-122"/>
              </a:rPr>
              <a:t>：</a:t>
            </a:r>
          </a:p>
        </p:txBody>
      </p:sp>
      <p:sp>
        <p:nvSpPr>
          <p:cNvPr id="94216" name="Text Box 8"/>
          <p:cNvSpPr txBox="1">
            <a:spLocks noChangeArrowheads="1"/>
          </p:cNvSpPr>
          <p:nvPr/>
        </p:nvSpPr>
        <p:spPr bwMode="auto">
          <a:xfrm>
            <a:off x="855663" y="2657476"/>
            <a:ext cx="2317750" cy="457200"/>
          </a:xfrm>
          <a:prstGeom prst="rect">
            <a:avLst/>
          </a:prstGeom>
          <a:noFill/>
          <a:ln w="9525">
            <a:noFill/>
            <a:miter lim="800000"/>
            <a:headEnd/>
            <a:tailEnd/>
          </a:ln>
        </p:spPr>
        <p:txBody>
          <a:bodyPr wrap="none">
            <a:spAutoFit/>
          </a:bodyPr>
          <a:lstStyle/>
          <a:p>
            <a:r>
              <a:rPr lang="zh-CN" altLang="en-US" sz="2400" dirty="0">
                <a:ea typeface="宋体" charset="-122"/>
              </a:rPr>
              <a:t>明文对应数字：</a:t>
            </a:r>
          </a:p>
        </p:txBody>
      </p:sp>
      <p:sp>
        <p:nvSpPr>
          <p:cNvPr id="94217" name="Text Box 9"/>
          <p:cNvSpPr txBox="1">
            <a:spLocks noChangeArrowheads="1"/>
          </p:cNvSpPr>
          <p:nvPr/>
        </p:nvSpPr>
        <p:spPr bwMode="auto">
          <a:xfrm>
            <a:off x="2965450" y="2657476"/>
            <a:ext cx="5605463" cy="457200"/>
          </a:xfrm>
          <a:prstGeom prst="rect">
            <a:avLst/>
          </a:prstGeom>
          <a:noFill/>
          <a:ln w="9525">
            <a:noFill/>
            <a:miter lim="800000"/>
            <a:headEnd/>
            <a:tailEnd/>
          </a:ln>
          <a:effectLst/>
        </p:spPr>
        <p:txBody>
          <a:bodyPr wrap="none">
            <a:spAutoFit/>
          </a:bodyPr>
          <a:lstStyle/>
          <a:p>
            <a:pPr>
              <a:defRPr/>
            </a:pPr>
            <a:r>
              <a:rPr lang="zh-CN" altLang="en-US" sz="2400" dirty="0">
                <a:ea typeface="宋体" charset="-122"/>
              </a:rPr>
              <a:t> </a:t>
            </a:r>
            <a:r>
              <a:rPr lang="en-US" altLang="zh-CN" sz="2400" dirty="0">
                <a:solidFill>
                  <a:srgbClr val="0070C0"/>
                </a:solidFill>
                <a:ea typeface="宋体" charset="-122"/>
              </a:rPr>
              <a:t>7,14</a:t>
            </a:r>
            <a:r>
              <a:rPr lang="en-US" altLang="zh-CN" sz="2400" dirty="0">
                <a:ea typeface="宋体" charset="-122"/>
              </a:rPr>
              <a:t>,</a:t>
            </a:r>
            <a:r>
              <a:rPr lang="en-US" altLang="zh-CN" sz="2400" dirty="0">
                <a:solidFill>
                  <a:srgbClr val="C00000"/>
                </a:solidFill>
                <a:ea typeface="宋体" charset="-122"/>
              </a:rPr>
              <a:t>22</a:t>
            </a:r>
            <a:r>
              <a:rPr lang="en-US" altLang="zh-CN" sz="2400" dirty="0">
                <a:ea typeface="宋体" charset="-122"/>
              </a:rPr>
              <a:t>, </a:t>
            </a:r>
            <a:r>
              <a:rPr lang="en-US" altLang="zh-CN" sz="2400" dirty="0">
                <a:solidFill>
                  <a:srgbClr val="C00000"/>
                </a:solidFill>
                <a:ea typeface="宋体" charset="-122"/>
              </a:rPr>
              <a:t>0</a:t>
            </a:r>
            <a:r>
              <a:rPr lang="en-US" altLang="zh-CN" sz="2400" dirty="0">
                <a:ea typeface="宋体" charset="-122"/>
              </a:rPr>
              <a:t>,</a:t>
            </a:r>
            <a:r>
              <a:rPr lang="en-US" altLang="zh-CN" sz="2400" dirty="0">
                <a:solidFill>
                  <a:srgbClr val="0070C0"/>
                </a:solidFill>
                <a:ea typeface="宋体" charset="-122"/>
              </a:rPr>
              <a:t>17, 4</a:t>
            </a:r>
            <a:r>
              <a:rPr lang="en-US" altLang="zh-CN" sz="2400" dirty="0">
                <a:solidFill>
                  <a:schemeClr val="bg2">
                    <a:lumMod val="60000"/>
                    <a:lumOff val="40000"/>
                  </a:schemeClr>
                </a:solidFill>
                <a:ea typeface="宋体" charset="-122"/>
              </a:rPr>
              <a:t>, </a:t>
            </a:r>
            <a:r>
              <a:rPr lang="en-US" altLang="zh-CN" sz="2400" dirty="0">
                <a:solidFill>
                  <a:srgbClr val="C00000"/>
                </a:solidFill>
                <a:ea typeface="宋体" charset="-122"/>
              </a:rPr>
              <a:t>24</a:t>
            </a:r>
            <a:r>
              <a:rPr lang="en-US" altLang="zh-CN" sz="2400" dirty="0">
                <a:ea typeface="宋体" charset="-122"/>
              </a:rPr>
              <a:t>,</a:t>
            </a:r>
            <a:r>
              <a:rPr lang="en-US" altLang="zh-CN" sz="2400" dirty="0">
                <a:solidFill>
                  <a:srgbClr val="C00000"/>
                </a:solidFill>
                <a:ea typeface="宋体" charset="-122"/>
              </a:rPr>
              <a:t>14</a:t>
            </a:r>
            <a:r>
              <a:rPr lang="en-US" altLang="zh-CN" sz="2400" dirty="0">
                <a:ea typeface="宋体" charset="-122"/>
              </a:rPr>
              <a:t>,</a:t>
            </a:r>
            <a:r>
              <a:rPr lang="en-US" altLang="zh-CN" sz="2400" dirty="0">
                <a:solidFill>
                  <a:srgbClr val="0070C0"/>
                </a:solidFill>
                <a:ea typeface="宋体" charset="-122"/>
              </a:rPr>
              <a:t>20,19</a:t>
            </a:r>
            <a:r>
              <a:rPr lang="en-US" altLang="zh-CN" sz="2400" dirty="0">
                <a:ea typeface="宋体" charset="-122"/>
              </a:rPr>
              <a:t>,</a:t>
            </a:r>
            <a:r>
              <a:rPr lang="en-US" altLang="zh-CN" sz="2400" dirty="0">
                <a:solidFill>
                  <a:srgbClr val="C00000"/>
                </a:solidFill>
                <a:ea typeface="宋体" charset="-122"/>
              </a:rPr>
              <a:t>14</a:t>
            </a:r>
            <a:r>
              <a:rPr lang="en-US" altLang="zh-CN" sz="2400" dirty="0">
                <a:ea typeface="宋体" charset="-122"/>
              </a:rPr>
              <a:t>, </a:t>
            </a:r>
            <a:r>
              <a:rPr lang="en-US" altLang="zh-CN" sz="2400" dirty="0">
                <a:solidFill>
                  <a:srgbClr val="C00000"/>
                </a:solidFill>
                <a:ea typeface="宋体" charset="-122"/>
              </a:rPr>
              <a:t>3</a:t>
            </a:r>
            <a:r>
              <a:rPr lang="en-US" altLang="zh-CN" sz="2400" dirty="0">
                <a:ea typeface="宋体" charset="-122"/>
              </a:rPr>
              <a:t>,</a:t>
            </a:r>
            <a:r>
              <a:rPr lang="en-US" altLang="zh-CN" sz="2400" dirty="0">
                <a:solidFill>
                  <a:srgbClr val="0070C0"/>
                </a:solidFill>
                <a:ea typeface="宋体" charset="-122"/>
              </a:rPr>
              <a:t>0,24</a:t>
            </a:r>
            <a:endParaRPr lang="zh-CN" altLang="en-US" sz="2400" dirty="0">
              <a:solidFill>
                <a:srgbClr val="0070C0"/>
              </a:solidFill>
              <a:ea typeface="宋体" charset="-122"/>
            </a:endParaRPr>
          </a:p>
        </p:txBody>
      </p:sp>
      <p:sp>
        <p:nvSpPr>
          <p:cNvPr id="94218" name="Text Box 10"/>
          <p:cNvSpPr txBox="1">
            <a:spLocks noChangeArrowheads="1"/>
          </p:cNvSpPr>
          <p:nvPr/>
        </p:nvSpPr>
        <p:spPr bwMode="auto">
          <a:xfrm>
            <a:off x="855663" y="3171825"/>
            <a:ext cx="2317750" cy="457200"/>
          </a:xfrm>
          <a:prstGeom prst="rect">
            <a:avLst/>
          </a:prstGeom>
          <a:noFill/>
          <a:ln w="9525">
            <a:noFill/>
            <a:miter lim="800000"/>
            <a:headEnd/>
            <a:tailEnd/>
          </a:ln>
        </p:spPr>
        <p:txBody>
          <a:bodyPr wrap="none">
            <a:spAutoFit/>
          </a:bodyPr>
          <a:lstStyle/>
          <a:p>
            <a:r>
              <a:rPr lang="zh-CN" altLang="en-US" sz="2400" dirty="0">
                <a:ea typeface="宋体" charset="-122"/>
              </a:rPr>
              <a:t>密文对应数字：</a:t>
            </a:r>
          </a:p>
        </p:txBody>
      </p:sp>
      <p:sp>
        <p:nvSpPr>
          <p:cNvPr id="94219" name="Text Box 11"/>
          <p:cNvSpPr txBox="1">
            <a:spLocks noChangeArrowheads="1"/>
          </p:cNvSpPr>
          <p:nvPr/>
        </p:nvSpPr>
        <p:spPr bwMode="auto">
          <a:xfrm>
            <a:off x="2940050" y="3171825"/>
            <a:ext cx="6203950" cy="457200"/>
          </a:xfrm>
          <a:prstGeom prst="rect">
            <a:avLst/>
          </a:prstGeom>
          <a:noFill/>
          <a:ln w="9525">
            <a:noFill/>
            <a:miter lim="800000"/>
            <a:headEnd/>
            <a:tailEnd/>
          </a:ln>
        </p:spPr>
        <p:txBody>
          <a:bodyPr wrap="square">
            <a:spAutoFit/>
          </a:bodyPr>
          <a:lstStyle/>
          <a:p>
            <a:r>
              <a:rPr lang="zh-CN" altLang="en-US" sz="2400" dirty="0">
                <a:ea typeface="宋体" charset="-122"/>
              </a:rPr>
              <a:t> </a:t>
            </a:r>
            <a:r>
              <a:rPr lang="en-US" altLang="zh-CN" sz="2400" dirty="0" smtClean="0">
                <a:solidFill>
                  <a:srgbClr val="0070C0"/>
                </a:solidFill>
                <a:ea typeface="宋体" charset="-122"/>
              </a:rPr>
              <a:t>25,22</a:t>
            </a:r>
            <a:r>
              <a:rPr lang="en-US" altLang="zh-CN" sz="2400" dirty="0" smtClean="0">
                <a:ea typeface="宋体" charset="-122"/>
              </a:rPr>
              <a:t>,</a:t>
            </a:r>
            <a:r>
              <a:rPr lang="en-US" altLang="zh-CN" sz="2400" dirty="0" smtClean="0">
                <a:solidFill>
                  <a:srgbClr val="C00000"/>
                </a:solidFill>
                <a:ea typeface="宋体" charset="-122"/>
              </a:rPr>
              <a:t>18,4</a:t>
            </a:r>
            <a:r>
              <a:rPr lang="en-US" altLang="zh-CN" sz="2400" dirty="0" smtClean="0">
                <a:ea typeface="宋体" charset="-122"/>
              </a:rPr>
              <a:t>,</a:t>
            </a:r>
            <a:r>
              <a:rPr lang="en-US" altLang="zh-CN" sz="2400" dirty="0" smtClean="0">
                <a:solidFill>
                  <a:srgbClr val="0070C0"/>
                </a:solidFill>
                <a:ea typeface="宋体" charset="-122"/>
              </a:rPr>
              <a:t>13,8</a:t>
            </a:r>
            <a:r>
              <a:rPr lang="en-US" altLang="zh-CN" sz="2400" dirty="0">
                <a:ea typeface="宋体" charset="-122"/>
              </a:rPr>
              <a:t>, </a:t>
            </a:r>
            <a:r>
              <a:rPr lang="en-US" altLang="zh-CN" sz="2400" dirty="0">
                <a:solidFill>
                  <a:srgbClr val="C00000"/>
                </a:solidFill>
                <a:ea typeface="宋体" charset="-122"/>
              </a:rPr>
              <a:t>20,18</a:t>
            </a:r>
            <a:r>
              <a:rPr lang="en-US" altLang="zh-CN" sz="2400" dirty="0">
                <a:ea typeface="宋体" charset="-122"/>
              </a:rPr>
              <a:t>,</a:t>
            </a:r>
            <a:r>
              <a:rPr lang="en-US" altLang="zh-CN" sz="2400" dirty="0">
                <a:solidFill>
                  <a:srgbClr val="0070C0"/>
                </a:solidFill>
                <a:ea typeface="宋体" charset="-122"/>
              </a:rPr>
              <a:t>15</a:t>
            </a:r>
            <a:r>
              <a:rPr lang="en-US" altLang="zh-CN" sz="2400" dirty="0">
                <a:ea typeface="宋体" charset="-122"/>
              </a:rPr>
              <a:t>, </a:t>
            </a:r>
            <a:r>
              <a:rPr lang="en-US" altLang="zh-CN" sz="2400" dirty="0">
                <a:solidFill>
                  <a:srgbClr val="0070C0"/>
                </a:solidFill>
                <a:ea typeface="宋体" charset="-122"/>
              </a:rPr>
              <a:t>11</a:t>
            </a:r>
            <a:r>
              <a:rPr lang="en-US" altLang="zh-CN" sz="2400" dirty="0">
                <a:ea typeface="宋体" charset="-122"/>
              </a:rPr>
              <a:t>,</a:t>
            </a:r>
            <a:r>
              <a:rPr lang="en-US" altLang="zh-CN" sz="2400" dirty="0">
                <a:solidFill>
                  <a:srgbClr val="C00000"/>
                </a:solidFill>
                <a:ea typeface="宋体" charset="-122"/>
              </a:rPr>
              <a:t>9,21</a:t>
            </a:r>
            <a:r>
              <a:rPr lang="en-US" altLang="zh-CN" sz="2400" dirty="0">
                <a:ea typeface="宋体" charset="-122"/>
              </a:rPr>
              <a:t>, </a:t>
            </a:r>
            <a:r>
              <a:rPr lang="en-US" altLang="zh-CN" sz="2400" dirty="0">
                <a:solidFill>
                  <a:srgbClr val="0070C0"/>
                </a:solidFill>
                <a:ea typeface="宋体" charset="-122"/>
              </a:rPr>
              <a:t>4, 20</a:t>
            </a:r>
            <a:endParaRPr lang="zh-CN" altLang="en-US" sz="2400" dirty="0">
              <a:solidFill>
                <a:srgbClr val="0070C0"/>
              </a:solidFill>
              <a:ea typeface="宋体" charset="-122"/>
            </a:endParaRPr>
          </a:p>
        </p:txBody>
      </p:sp>
      <p:sp>
        <p:nvSpPr>
          <p:cNvPr id="94220" name="Text Box 12"/>
          <p:cNvSpPr txBox="1">
            <a:spLocks noChangeArrowheads="1"/>
          </p:cNvSpPr>
          <p:nvPr/>
        </p:nvSpPr>
        <p:spPr bwMode="auto">
          <a:xfrm>
            <a:off x="855663" y="3732213"/>
            <a:ext cx="2622550" cy="457200"/>
          </a:xfrm>
          <a:prstGeom prst="rect">
            <a:avLst/>
          </a:prstGeom>
          <a:noFill/>
          <a:ln w="9525">
            <a:noFill/>
            <a:miter lim="800000"/>
            <a:headEnd/>
            <a:tailEnd/>
          </a:ln>
        </p:spPr>
        <p:txBody>
          <a:bodyPr wrap="none">
            <a:spAutoFit/>
          </a:bodyPr>
          <a:lstStyle/>
          <a:p>
            <a:r>
              <a:rPr lang="zh-CN" altLang="en-US" sz="2400" dirty="0">
                <a:ea typeface="宋体" charset="-122"/>
              </a:rPr>
              <a:t>设密钥矩阵为</a:t>
            </a:r>
            <a:r>
              <a:rPr lang="en-US" altLang="zh-CN" sz="2400" b="1" dirty="0">
                <a:ea typeface="宋体" charset="-122"/>
              </a:rPr>
              <a:t>K</a:t>
            </a:r>
            <a:r>
              <a:rPr lang="en-US" altLang="zh-CN" sz="2400" dirty="0">
                <a:ea typeface="宋体" charset="-122"/>
              </a:rPr>
              <a:t>,</a:t>
            </a:r>
            <a:r>
              <a:rPr lang="zh-CN" altLang="en-US" sz="2400" dirty="0">
                <a:ea typeface="宋体" charset="-122"/>
              </a:rPr>
              <a:t>得</a:t>
            </a:r>
            <a:endParaRPr lang="zh-CN" altLang="en-US" sz="2400" b="1" dirty="0">
              <a:ea typeface="宋体" charset="-122"/>
            </a:endParaRPr>
          </a:p>
        </p:txBody>
      </p:sp>
      <p:graphicFrame>
        <p:nvGraphicFramePr>
          <p:cNvPr id="94221" name="Object 13"/>
          <p:cNvGraphicFramePr>
            <a:graphicFrameLocks noChangeAspect="1"/>
          </p:cNvGraphicFramePr>
          <p:nvPr/>
        </p:nvGraphicFramePr>
        <p:xfrm>
          <a:off x="3052763" y="4305300"/>
          <a:ext cx="2887662" cy="849313"/>
        </p:xfrm>
        <a:graphic>
          <a:graphicData uri="http://schemas.openxmlformats.org/presentationml/2006/ole">
            <mc:AlternateContent xmlns:mc="http://schemas.openxmlformats.org/markup-compatibility/2006">
              <mc:Choice xmlns:v="urn:schemas-microsoft-com:vml" Requires="v">
                <p:oleObj spid="_x0000_s6310" name="Equation" r:id="rId3" imgW="3454200" imgH="1015920" progId="">
                  <p:embed/>
                </p:oleObj>
              </mc:Choice>
              <mc:Fallback>
                <p:oleObj name="Equation" r:id="rId3" imgW="3454200" imgH="10159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3" y="4305300"/>
                        <a:ext cx="2887662"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2" name="Text Box 14"/>
          <p:cNvSpPr txBox="1">
            <a:spLocks noChangeArrowheads="1"/>
          </p:cNvSpPr>
          <p:nvPr/>
        </p:nvSpPr>
        <p:spPr bwMode="auto">
          <a:xfrm>
            <a:off x="1196975" y="5080000"/>
            <a:ext cx="1250950" cy="519113"/>
          </a:xfrm>
          <a:prstGeom prst="rect">
            <a:avLst/>
          </a:prstGeom>
          <a:noFill/>
          <a:ln w="9525">
            <a:noFill/>
            <a:miter lim="800000"/>
            <a:headEnd/>
            <a:tailEnd/>
          </a:ln>
        </p:spPr>
        <p:txBody>
          <a:bodyPr wrap="none">
            <a:spAutoFit/>
          </a:bodyPr>
          <a:lstStyle/>
          <a:p>
            <a:r>
              <a:rPr lang="zh-CN" altLang="en-US" dirty="0">
                <a:ea typeface="宋体" charset="-122"/>
              </a:rPr>
              <a:t>解得，</a:t>
            </a:r>
          </a:p>
        </p:txBody>
      </p:sp>
      <p:sp>
        <p:nvSpPr>
          <p:cNvPr id="19" name="圆角矩形 18"/>
          <p:cNvSpPr>
            <a:spLocks noChangeArrowheads="1"/>
          </p:cNvSpPr>
          <p:nvPr/>
        </p:nvSpPr>
        <p:spPr bwMode="auto">
          <a:xfrm>
            <a:off x="3173413" y="4719638"/>
            <a:ext cx="874712" cy="390525"/>
          </a:xfrm>
          <a:prstGeom prst="roundRect">
            <a:avLst>
              <a:gd name="adj" fmla="val 16667"/>
            </a:avLst>
          </a:prstGeom>
          <a:solidFill>
            <a:schemeClr val="bg1"/>
          </a:solidFill>
          <a:ln w="9525" algn="ctr">
            <a:noFill/>
            <a:round/>
            <a:headEnd/>
            <a:tailEnd/>
          </a:ln>
        </p:spPr>
        <p:txBody>
          <a:bodyPr/>
          <a:lstStyle/>
          <a:p>
            <a:endParaRPr lang="zh-CN" altLang="en-US">
              <a:ea typeface="宋体" charset="-122"/>
            </a:endParaRPr>
          </a:p>
        </p:txBody>
      </p:sp>
      <p:sp>
        <p:nvSpPr>
          <p:cNvPr id="20" name="圆角矩形 19"/>
          <p:cNvSpPr>
            <a:spLocks noChangeArrowheads="1"/>
          </p:cNvSpPr>
          <p:nvPr/>
        </p:nvSpPr>
        <p:spPr bwMode="auto">
          <a:xfrm>
            <a:off x="4616450" y="4751388"/>
            <a:ext cx="874713" cy="390525"/>
          </a:xfrm>
          <a:prstGeom prst="roundRect">
            <a:avLst>
              <a:gd name="adj" fmla="val 16667"/>
            </a:avLst>
          </a:prstGeom>
          <a:solidFill>
            <a:schemeClr val="bg1"/>
          </a:solidFill>
          <a:ln w="9525" algn="ctr">
            <a:noFill/>
            <a:round/>
            <a:headEnd/>
            <a:tailEnd/>
          </a:ln>
        </p:spPr>
        <p:txBody>
          <a:bodyPr/>
          <a:lstStyle/>
          <a:p>
            <a:endParaRPr lang="zh-CN" altLang="en-US">
              <a:ea typeface="宋体" charset="-122"/>
            </a:endParaRPr>
          </a:p>
        </p:txBody>
      </p:sp>
      <p:graphicFrame>
        <p:nvGraphicFramePr>
          <p:cNvPr id="21" name="Object 18"/>
          <p:cNvGraphicFramePr>
            <a:graphicFrameLocks noChangeAspect="1"/>
          </p:cNvGraphicFramePr>
          <p:nvPr/>
        </p:nvGraphicFramePr>
        <p:xfrm>
          <a:off x="3198813" y="4724400"/>
          <a:ext cx="838200" cy="368300"/>
        </p:xfrm>
        <a:graphic>
          <a:graphicData uri="http://schemas.openxmlformats.org/presentationml/2006/ole">
            <mc:AlternateContent xmlns:mc="http://schemas.openxmlformats.org/markup-compatibility/2006">
              <mc:Choice xmlns:v="urn:schemas-microsoft-com:vml" Requires="v">
                <p:oleObj spid="_x0000_s6311" name="Equation" r:id="rId5" imgW="838080" imgH="368280" progId="">
                  <p:embed/>
                </p:oleObj>
              </mc:Choice>
              <mc:Fallback>
                <p:oleObj name="Equation" r:id="rId5" imgW="838080" imgH="3682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813" y="4724400"/>
                        <a:ext cx="838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9"/>
          <p:cNvGraphicFramePr>
            <a:graphicFrameLocks noChangeAspect="1"/>
          </p:cNvGraphicFramePr>
          <p:nvPr/>
        </p:nvGraphicFramePr>
        <p:xfrm>
          <a:off x="4632325" y="4751388"/>
          <a:ext cx="901700" cy="368300"/>
        </p:xfrm>
        <a:graphic>
          <a:graphicData uri="http://schemas.openxmlformats.org/presentationml/2006/ole">
            <mc:AlternateContent xmlns:mc="http://schemas.openxmlformats.org/markup-compatibility/2006">
              <mc:Choice xmlns:v="urn:schemas-microsoft-com:vml" Requires="v">
                <p:oleObj spid="_x0000_s6312" name="Equation" r:id="rId7" imgW="901440" imgH="368280" progId="">
                  <p:embed/>
                </p:oleObj>
              </mc:Choice>
              <mc:Fallback>
                <p:oleObj name="Equation" r:id="rId7" imgW="901440" imgH="3682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2325" y="4751388"/>
                        <a:ext cx="9017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8" name="Object 20"/>
          <p:cNvGraphicFramePr>
            <a:graphicFrameLocks noChangeAspect="1"/>
          </p:cNvGraphicFramePr>
          <p:nvPr/>
        </p:nvGraphicFramePr>
        <p:xfrm>
          <a:off x="3833441" y="5445224"/>
          <a:ext cx="1637084" cy="823690"/>
        </p:xfrm>
        <a:graphic>
          <a:graphicData uri="http://schemas.openxmlformats.org/presentationml/2006/ole">
            <mc:AlternateContent xmlns:mc="http://schemas.openxmlformats.org/markup-compatibility/2006">
              <mc:Choice xmlns:v="urn:schemas-microsoft-com:vml" Requires="v">
                <p:oleObj spid="_x0000_s6313" name="Equation" r:id="rId9" imgW="2019240" imgH="1015920" progId="">
                  <p:embed/>
                </p:oleObj>
              </mc:Choice>
              <mc:Fallback>
                <p:oleObj name="Equation" r:id="rId9" imgW="2019240" imgH="101592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441" y="5445224"/>
                        <a:ext cx="1637084" cy="8236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95940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wipe(left)">
                                      <p:cBhvr>
                                        <p:cTn id="12" dur="500"/>
                                        <p:tgtEl>
                                          <p:spTgt spid="94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5"/>
                                        </p:tgtEl>
                                        <p:attrNameLst>
                                          <p:attrName>style.visibility</p:attrName>
                                        </p:attrNameLst>
                                      </p:cBhvr>
                                      <p:to>
                                        <p:strVal val="visible"/>
                                      </p:to>
                                    </p:set>
                                    <p:animEffect transition="in" filter="wipe(left)">
                                      <p:cBhvr>
                                        <p:cTn id="17" dur="500"/>
                                        <p:tgtEl>
                                          <p:spTgt spid="94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wipe(left)">
                                      <p:cBhvr>
                                        <p:cTn id="22" dur="500"/>
                                        <p:tgtEl>
                                          <p:spTgt spid="942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17"/>
                                        </p:tgtEl>
                                        <p:attrNameLst>
                                          <p:attrName>style.visibility</p:attrName>
                                        </p:attrNameLst>
                                      </p:cBhvr>
                                      <p:to>
                                        <p:strVal val="visible"/>
                                      </p:to>
                                    </p:set>
                                    <p:animEffect transition="in" filter="wipe(left)">
                                      <p:cBhvr>
                                        <p:cTn id="27" dur="500"/>
                                        <p:tgtEl>
                                          <p:spTgt spid="942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218"/>
                                        </p:tgtEl>
                                        <p:attrNameLst>
                                          <p:attrName>style.visibility</p:attrName>
                                        </p:attrNameLst>
                                      </p:cBhvr>
                                      <p:to>
                                        <p:strVal val="visible"/>
                                      </p:to>
                                    </p:set>
                                    <p:animEffect transition="in" filter="wipe(left)">
                                      <p:cBhvr>
                                        <p:cTn id="32" dur="500"/>
                                        <p:tgtEl>
                                          <p:spTgt spid="94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219"/>
                                        </p:tgtEl>
                                        <p:attrNameLst>
                                          <p:attrName>style.visibility</p:attrName>
                                        </p:attrNameLst>
                                      </p:cBhvr>
                                      <p:to>
                                        <p:strVal val="visible"/>
                                      </p:to>
                                    </p:set>
                                    <p:animEffect transition="in" filter="wipe(left)">
                                      <p:cBhvr>
                                        <p:cTn id="37" dur="500"/>
                                        <p:tgtEl>
                                          <p:spTgt spid="94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220"/>
                                        </p:tgtEl>
                                        <p:attrNameLst>
                                          <p:attrName>style.visibility</p:attrName>
                                        </p:attrNameLst>
                                      </p:cBhvr>
                                      <p:to>
                                        <p:strVal val="visible"/>
                                      </p:to>
                                    </p:set>
                                    <p:animEffect transition="in" filter="wipe(left)">
                                      <p:cBhvr>
                                        <p:cTn id="42" dur="500"/>
                                        <p:tgtEl>
                                          <p:spTgt spid="94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221"/>
                                        </p:tgtEl>
                                        <p:attrNameLst>
                                          <p:attrName>style.visibility</p:attrName>
                                        </p:attrNameLst>
                                      </p:cBhvr>
                                      <p:to>
                                        <p:strVal val="visible"/>
                                      </p:to>
                                    </p:set>
                                    <p:animEffect transition="in" filter="wipe(left)">
                                      <p:cBhvr>
                                        <p:cTn id="47" dur="500"/>
                                        <p:tgtEl>
                                          <p:spTgt spid="94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4222"/>
                                        </p:tgtEl>
                                        <p:attrNameLst>
                                          <p:attrName>style.visibility</p:attrName>
                                        </p:attrNameLst>
                                      </p:cBhvr>
                                      <p:to>
                                        <p:strVal val="visible"/>
                                      </p:to>
                                    </p:set>
                                    <p:animEffect transition="in" filter="wipe(left)">
                                      <p:cBhvr>
                                        <p:cTn id="52" dur="500"/>
                                        <p:tgtEl>
                                          <p:spTgt spid="94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4228"/>
                                        </p:tgtEl>
                                        <p:attrNameLst>
                                          <p:attrName>style.visibility</p:attrName>
                                        </p:attrNameLst>
                                      </p:cBhvr>
                                      <p:to>
                                        <p:strVal val="visible"/>
                                      </p:to>
                                    </p:set>
                                    <p:animEffect transition="in" filter="wipe(left)">
                                      <p:cBhvr>
                                        <p:cTn id="77" dur="500"/>
                                        <p:tgtEl>
                                          <p:spTgt spid="9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4" grpId="0"/>
      <p:bldP spid="94215" grpId="0"/>
      <p:bldP spid="94216" grpId="0"/>
      <p:bldP spid="94217" grpId="0"/>
      <p:bldP spid="94218" grpId="0"/>
      <p:bldP spid="94219" grpId="0"/>
      <p:bldP spid="94220" grpId="0"/>
      <p:bldP spid="94222" grpId="0"/>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17060" y="403225"/>
            <a:ext cx="8213725" cy="368300"/>
          </a:xfrm>
        </p:spPr>
        <p:txBody>
          <a:bodyPr/>
          <a:lstStyle/>
          <a:p>
            <a:pPr eaLnBrk="1" hangingPunct="1"/>
            <a:r>
              <a:rPr lang="en-US" altLang="ko-KR" sz="3600" dirty="0" err="1" smtClean="0"/>
              <a:t>Vigen</a:t>
            </a:r>
            <a:r>
              <a:rPr lang="en-US" altLang="ko-KR" sz="3600" dirty="0" err="1" smtClean="0">
                <a:latin typeface="Comic Sans MS" pitchFamily="66" charset="0"/>
              </a:rPr>
              <a:t>è</a:t>
            </a:r>
            <a:r>
              <a:rPr lang="en-US" altLang="ko-KR" sz="3600" dirty="0" err="1" smtClean="0"/>
              <a:t>re</a:t>
            </a:r>
            <a:r>
              <a:rPr lang="zh-CN" altLang="en-US" sz="3600" dirty="0" smtClean="0"/>
              <a:t>密码</a:t>
            </a:r>
          </a:p>
        </p:txBody>
      </p:sp>
      <p:sp>
        <p:nvSpPr>
          <p:cNvPr id="46083" name="Rectangle 3"/>
          <p:cNvSpPr>
            <a:spLocks noGrp="1" noChangeArrowheads="1"/>
          </p:cNvSpPr>
          <p:nvPr>
            <p:ph type="body" idx="1"/>
          </p:nvPr>
        </p:nvSpPr>
        <p:spPr>
          <a:xfrm>
            <a:off x="827584" y="1628800"/>
            <a:ext cx="8064500" cy="4114800"/>
          </a:xfrm>
        </p:spPr>
        <p:txBody>
          <a:bodyPr/>
          <a:lstStyle/>
          <a:p>
            <a:pPr eaLnBrk="1" hangingPunct="1">
              <a:lnSpc>
                <a:spcPct val="80000"/>
              </a:lnSpc>
            </a:pPr>
            <a:r>
              <a:rPr lang="zh-CN" altLang="en-US" sz="2800" dirty="0" smtClean="0"/>
              <a:t>最著名最简单的</a:t>
            </a:r>
            <a:r>
              <a:rPr lang="zh-CN" altLang="en-US" sz="2800" dirty="0" smtClean="0">
                <a:solidFill>
                  <a:schemeClr val="hlink"/>
                </a:solidFill>
              </a:rPr>
              <a:t>多表代换密码</a:t>
            </a:r>
            <a:endParaRPr lang="ko-KR" altLang="en-US" sz="2400" dirty="0" smtClean="0">
              <a:solidFill>
                <a:schemeClr val="hlink"/>
              </a:solidFill>
            </a:endParaRPr>
          </a:p>
          <a:p>
            <a:pPr eaLnBrk="1" hangingPunct="1">
              <a:lnSpc>
                <a:spcPct val="80000"/>
              </a:lnSpc>
            </a:pPr>
            <a:r>
              <a:rPr lang="zh-CN" altLang="en-US" sz="2600" dirty="0" smtClean="0"/>
              <a:t>每个</a:t>
            </a:r>
            <a:r>
              <a:rPr lang="zh-CN" altLang="en-US" sz="2600" dirty="0" smtClean="0">
                <a:solidFill>
                  <a:schemeClr val="hlink"/>
                </a:solidFill>
              </a:rPr>
              <a:t>密钥字母确定</a:t>
            </a:r>
            <a:r>
              <a:rPr lang="en-US" altLang="zh-CN" sz="2600" dirty="0" smtClean="0">
                <a:solidFill>
                  <a:schemeClr val="hlink"/>
                </a:solidFill>
              </a:rPr>
              <a:t>26</a:t>
            </a:r>
            <a:r>
              <a:rPr lang="zh-CN" altLang="en-US" sz="2600" dirty="0" smtClean="0">
                <a:solidFill>
                  <a:schemeClr val="hlink"/>
                </a:solidFill>
              </a:rPr>
              <a:t>个凯撒</a:t>
            </a:r>
            <a:r>
              <a:rPr lang="en-US" altLang="zh-CN" sz="2600" dirty="0" smtClean="0">
                <a:solidFill>
                  <a:schemeClr val="hlink"/>
                </a:solidFill>
              </a:rPr>
              <a:t>(</a:t>
            </a:r>
            <a:r>
              <a:rPr lang="zh-CN" altLang="en-US" sz="2600" dirty="0" smtClean="0">
                <a:solidFill>
                  <a:schemeClr val="hlink"/>
                </a:solidFill>
              </a:rPr>
              <a:t>移位</a:t>
            </a:r>
            <a:r>
              <a:rPr lang="en-US" altLang="zh-CN" sz="2600" dirty="0" smtClean="0">
                <a:solidFill>
                  <a:schemeClr val="hlink"/>
                </a:solidFill>
              </a:rPr>
              <a:t>)</a:t>
            </a:r>
            <a:r>
              <a:rPr lang="zh-CN" altLang="en-US" sz="2600" dirty="0" smtClean="0">
                <a:solidFill>
                  <a:schemeClr val="hlink"/>
                </a:solidFill>
              </a:rPr>
              <a:t>密码中的一个</a:t>
            </a:r>
            <a:endParaRPr lang="en-US" altLang="ko-KR" sz="2600" dirty="0" smtClean="0">
              <a:solidFill>
                <a:schemeClr val="hlink"/>
              </a:solidFill>
            </a:endParaRPr>
          </a:p>
          <a:p>
            <a:pPr eaLnBrk="1" hangingPunct="1">
              <a:lnSpc>
                <a:spcPct val="80000"/>
              </a:lnSpc>
            </a:pPr>
            <a:r>
              <a:rPr lang="en-US" altLang="ko-KR" sz="2800" dirty="0" err="1" smtClean="0">
                <a:solidFill>
                  <a:srgbClr val="008C87"/>
                </a:solidFill>
              </a:rPr>
              <a:t>c</a:t>
            </a:r>
            <a:r>
              <a:rPr lang="en-US" altLang="ko-KR" sz="2800" baseline="-25000" dirty="0" err="1" smtClean="0">
                <a:solidFill>
                  <a:srgbClr val="008C87"/>
                </a:solidFill>
              </a:rPr>
              <a:t>i</a:t>
            </a:r>
            <a:r>
              <a:rPr lang="en-US" altLang="ko-KR" sz="2800" dirty="0" smtClean="0">
                <a:solidFill>
                  <a:srgbClr val="008C87"/>
                </a:solidFill>
              </a:rPr>
              <a:t> = E(p</a:t>
            </a:r>
            <a:r>
              <a:rPr lang="en-US" altLang="ko-KR" sz="2800" baseline="-25000" dirty="0" smtClean="0">
                <a:solidFill>
                  <a:srgbClr val="008C87"/>
                </a:solidFill>
              </a:rPr>
              <a:t>i</a:t>
            </a:r>
            <a:r>
              <a:rPr lang="en-US" altLang="ko-KR" sz="2800" dirty="0" smtClean="0">
                <a:solidFill>
                  <a:srgbClr val="008C87"/>
                </a:solidFill>
              </a:rPr>
              <a:t>) = p</a:t>
            </a:r>
            <a:r>
              <a:rPr lang="en-US" altLang="ko-KR" sz="2800" baseline="-25000" dirty="0" smtClean="0">
                <a:solidFill>
                  <a:srgbClr val="008C87"/>
                </a:solidFill>
              </a:rPr>
              <a:t>i</a:t>
            </a:r>
            <a:r>
              <a:rPr lang="en-US" altLang="ko-KR" sz="2800" dirty="0" smtClean="0">
                <a:solidFill>
                  <a:srgbClr val="008C87"/>
                </a:solidFill>
              </a:rPr>
              <a:t> + </a:t>
            </a:r>
            <a:r>
              <a:rPr lang="en-US" altLang="ko-KR" sz="2800" dirty="0" err="1" smtClean="0">
                <a:solidFill>
                  <a:srgbClr val="008C87"/>
                </a:solidFill>
              </a:rPr>
              <a:t>k</a:t>
            </a:r>
            <a:r>
              <a:rPr lang="en-US" altLang="zh-CN" sz="2800" baseline="-25000" dirty="0" err="1" smtClean="0">
                <a:solidFill>
                  <a:srgbClr val="008C87"/>
                </a:solidFill>
              </a:rPr>
              <a:t>i</a:t>
            </a:r>
            <a:r>
              <a:rPr lang="en-US" altLang="zh-CN" sz="2800" dirty="0" smtClean="0">
                <a:solidFill>
                  <a:srgbClr val="008C87"/>
                </a:solidFill>
              </a:rPr>
              <a:t>  </a:t>
            </a:r>
            <a:r>
              <a:rPr lang="en-US" altLang="ko-KR" sz="2800" dirty="0" smtClean="0">
                <a:solidFill>
                  <a:srgbClr val="008C87"/>
                </a:solidFill>
              </a:rPr>
              <a:t>mod</a:t>
            </a:r>
            <a:r>
              <a:rPr lang="en-US" altLang="ko-KR" sz="2800" baseline="-25000" dirty="0" smtClean="0">
                <a:solidFill>
                  <a:srgbClr val="008C87"/>
                </a:solidFill>
              </a:rPr>
              <a:t>(</a:t>
            </a:r>
            <a:r>
              <a:rPr lang="zh-CN" altLang="en-US" sz="2800" baseline="-25000" dirty="0" smtClean="0">
                <a:solidFill>
                  <a:srgbClr val="008C87"/>
                </a:solidFill>
              </a:rPr>
              <a:t>密钥长度</a:t>
            </a:r>
            <a:r>
              <a:rPr lang="ko-KR" altLang="en-US" sz="2800" baseline="-25000" dirty="0" smtClean="0">
                <a:solidFill>
                  <a:srgbClr val="008C87"/>
                </a:solidFill>
              </a:rPr>
              <a:t>)</a:t>
            </a:r>
            <a:endParaRPr lang="ko-KR" altLang="en-US" sz="2800" dirty="0" smtClean="0">
              <a:solidFill>
                <a:srgbClr val="008C87"/>
              </a:solidFill>
            </a:endParaRPr>
          </a:p>
          <a:p>
            <a:pPr eaLnBrk="1" hangingPunct="1">
              <a:lnSpc>
                <a:spcPct val="80000"/>
              </a:lnSpc>
            </a:pPr>
            <a:r>
              <a:rPr lang="zh-CN" altLang="en-US" sz="2800" dirty="0" smtClean="0"/>
              <a:t>例子</a:t>
            </a:r>
            <a:r>
              <a:rPr lang="en-US" altLang="zh-CN" sz="2800" dirty="0" smtClean="0"/>
              <a:t>:</a:t>
            </a:r>
            <a:endParaRPr lang="en-US" altLang="zh-CN" sz="2800" baseline="-25000" dirty="0" smtClean="0"/>
          </a:p>
          <a:p>
            <a:pPr eaLnBrk="1" hangingPunct="1">
              <a:lnSpc>
                <a:spcPct val="80000"/>
              </a:lnSpc>
            </a:pPr>
            <a:endParaRPr lang="en-US" altLang="ko-KR" sz="2800" baseline="-25000" dirty="0" smtClean="0"/>
          </a:p>
          <a:p>
            <a:pPr eaLnBrk="1" hangingPunct="1">
              <a:lnSpc>
                <a:spcPct val="80000"/>
              </a:lnSpc>
            </a:pPr>
            <a:endParaRPr lang="en-US" altLang="ko-KR" sz="2800" baseline="-25000" dirty="0" smtClean="0"/>
          </a:p>
          <a:p>
            <a:pPr eaLnBrk="1" hangingPunct="1">
              <a:lnSpc>
                <a:spcPct val="80000"/>
              </a:lnSpc>
            </a:pPr>
            <a:endParaRPr lang="en-US" altLang="ko-KR" sz="2800" baseline="-25000" dirty="0" smtClean="0"/>
          </a:p>
          <a:p>
            <a:pPr eaLnBrk="1" hangingPunct="1">
              <a:lnSpc>
                <a:spcPct val="80000"/>
              </a:lnSpc>
            </a:pPr>
            <a:endParaRPr lang="en-US" altLang="ko-KR" sz="2800" baseline="-25000" dirty="0" smtClean="0"/>
          </a:p>
          <a:p>
            <a:pPr eaLnBrk="1" hangingPunct="1">
              <a:lnSpc>
                <a:spcPct val="80000"/>
              </a:lnSpc>
            </a:pPr>
            <a:r>
              <a:rPr lang="zh-CN" altLang="en-US" sz="2800" dirty="0" smtClean="0"/>
              <a:t>密钥词被重复多次使得密钥与明文一样长</a:t>
            </a:r>
            <a:endParaRPr lang="en-US" altLang="ko-KR" sz="2800" dirty="0" smtClean="0"/>
          </a:p>
          <a:p>
            <a:pPr eaLnBrk="1" hangingPunct="1">
              <a:lnSpc>
                <a:spcPct val="80000"/>
              </a:lnSpc>
            </a:pPr>
            <a:r>
              <a:rPr lang="zh-CN" altLang="en-US" sz="2800" dirty="0" smtClean="0"/>
              <a:t>给定足够的密文后</a:t>
            </a:r>
            <a:r>
              <a:rPr lang="en-US" altLang="ko-KR" sz="2800" dirty="0" smtClean="0"/>
              <a:t>, </a:t>
            </a:r>
            <a:r>
              <a:rPr lang="zh-CN" altLang="en-US" sz="2800" dirty="0" smtClean="0"/>
              <a:t>公共的</a:t>
            </a:r>
            <a:r>
              <a:rPr lang="zh-CN" altLang="en-US" sz="2800" dirty="0" smtClean="0">
                <a:solidFill>
                  <a:schemeClr val="hlink"/>
                </a:solidFill>
              </a:rPr>
              <a:t>字符串被重复</a:t>
            </a:r>
            <a:r>
              <a:rPr lang="en-US" altLang="ko-KR" sz="2800" dirty="0" smtClean="0"/>
              <a:t>, </a:t>
            </a:r>
            <a:r>
              <a:rPr lang="zh-CN" altLang="en-US" sz="2800" dirty="0" smtClean="0"/>
              <a:t>可以用于发现</a:t>
            </a:r>
            <a:r>
              <a:rPr lang="zh-CN" altLang="en-US" sz="2800" dirty="0" smtClean="0">
                <a:solidFill>
                  <a:schemeClr val="hlink"/>
                </a:solidFill>
              </a:rPr>
              <a:t>周期</a:t>
            </a:r>
            <a:r>
              <a:rPr lang="ko-KR" altLang="en-US" sz="2800" dirty="0" smtClean="0">
                <a:solidFill>
                  <a:schemeClr val="hlink"/>
                </a:solidFill>
              </a:rPr>
              <a:t> </a:t>
            </a:r>
            <a:r>
              <a:rPr lang="ko-KR" altLang="en-US" sz="2800" dirty="0" smtClean="0"/>
              <a:t>(</a:t>
            </a:r>
            <a:r>
              <a:rPr lang="zh-CN" altLang="en-US" sz="2800" dirty="0" smtClean="0">
                <a:solidFill>
                  <a:schemeClr val="hlink"/>
                </a:solidFill>
              </a:rPr>
              <a:t>密钥词长度</a:t>
            </a:r>
            <a:r>
              <a:rPr lang="ko-KR" altLang="en-US" sz="2800" dirty="0" smtClean="0"/>
              <a:t>)  </a:t>
            </a:r>
            <a:r>
              <a:rPr lang="ko-KR" altLang="en-US" sz="2800" dirty="0" smtClean="0">
                <a:sym typeface="Wingdings" pitchFamily="2" charset="2"/>
              </a:rPr>
              <a:t> </a:t>
            </a:r>
            <a:r>
              <a:rPr lang="zh-CN" altLang="en-US" sz="2800" dirty="0" smtClean="0">
                <a:sym typeface="Wingdings" pitchFamily="2" charset="2"/>
              </a:rPr>
              <a:t>密码分析的目标</a:t>
            </a:r>
            <a:endParaRPr lang="zh-CN" altLang="en-US" sz="2800" dirty="0" smtClean="0"/>
          </a:p>
          <a:p>
            <a:pPr eaLnBrk="1" hangingPunct="1">
              <a:lnSpc>
                <a:spcPct val="80000"/>
              </a:lnSpc>
            </a:pPr>
            <a:endParaRPr lang="en-US" altLang="zh-CN" sz="2800" dirty="0" smtClean="0"/>
          </a:p>
        </p:txBody>
      </p:sp>
      <p:sp>
        <p:nvSpPr>
          <p:cNvPr id="46084" name="Text Box 4"/>
          <p:cNvSpPr txBox="1">
            <a:spLocks noChangeArrowheads="1"/>
          </p:cNvSpPr>
          <p:nvPr/>
        </p:nvSpPr>
        <p:spPr bwMode="auto">
          <a:xfrm>
            <a:off x="2124075" y="3716338"/>
            <a:ext cx="5399088" cy="835025"/>
          </a:xfrm>
          <a:prstGeom prst="rect">
            <a:avLst/>
          </a:prstGeom>
          <a:noFill/>
          <a:ln w="9525">
            <a:noFill/>
            <a:miter lim="800000"/>
            <a:headEnd/>
            <a:tailEnd/>
          </a:ln>
          <a:effectLst/>
        </p:spPr>
        <p:txBody>
          <a:bodyPr>
            <a:spAutoFit/>
          </a:bodyPr>
          <a:lstStyle/>
          <a:p>
            <a:pPr defTabSz="762000" eaLnBrk="0" hangingPunct="0">
              <a:lnSpc>
                <a:spcPct val="90000"/>
              </a:lnSpc>
            </a:pPr>
            <a:r>
              <a:rPr kumimoji="1" lang="en-US" altLang="ko-KR" b="1" dirty="0">
                <a:latin typeface="Arial" pitchFamily="34" charset="0"/>
                <a:ea typeface="Gulim" pitchFamily="34" charset="-127"/>
              </a:rPr>
              <a:t>Key:		</a:t>
            </a:r>
            <a:r>
              <a:rPr kumimoji="1" lang="en-US" altLang="ko-KR" b="1" dirty="0" err="1">
                <a:latin typeface="Courier New" pitchFamily="49" charset="0"/>
                <a:ea typeface="Gulim" pitchFamily="34" charset="-127"/>
              </a:rPr>
              <a:t>deceptivedeceptivedeceptive</a:t>
            </a:r>
            <a:endParaRPr kumimoji="1" lang="en-US" altLang="ko-KR" b="1" dirty="0">
              <a:latin typeface="Courier New" pitchFamily="49" charset="0"/>
              <a:ea typeface="Gulim" pitchFamily="34" charset="-127"/>
            </a:endParaRPr>
          </a:p>
          <a:p>
            <a:pPr defTabSz="762000" eaLnBrk="0" hangingPunct="0">
              <a:lnSpc>
                <a:spcPct val="90000"/>
              </a:lnSpc>
            </a:pPr>
            <a:r>
              <a:rPr kumimoji="1" lang="en-US" altLang="ko-KR" b="1" dirty="0">
                <a:latin typeface="Arial" pitchFamily="34" charset="0"/>
                <a:ea typeface="Gulim" pitchFamily="34" charset="-127"/>
              </a:rPr>
              <a:t>Plaintext:	</a:t>
            </a:r>
            <a:r>
              <a:rPr kumimoji="1" lang="en-US" altLang="ko-KR" b="1" dirty="0" err="1">
                <a:latin typeface="Courier New" pitchFamily="49" charset="0"/>
                <a:ea typeface="Gulim" pitchFamily="34" charset="-127"/>
              </a:rPr>
              <a:t>wea</a:t>
            </a:r>
            <a:r>
              <a:rPr kumimoji="1" lang="en-US" altLang="ko-KR" b="1" dirty="0" err="1">
                <a:solidFill>
                  <a:srgbClr val="CE0000"/>
                </a:solidFill>
                <a:latin typeface="Courier New" pitchFamily="49" charset="0"/>
                <a:ea typeface="Gulim" pitchFamily="34" charset="-127"/>
              </a:rPr>
              <a:t>red</a:t>
            </a:r>
            <a:r>
              <a:rPr kumimoji="1" lang="en-US" altLang="ko-KR" b="1" dirty="0" err="1">
                <a:latin typeface="Courier New" pitchFamily="49" charset="0"/>
                <a:ea typeface="Gulim" pitchFamily="34" charset="-127"/>
              </a:rPr>
              <a:t>iscove</a:t>
            </a:r>
            <a:r>
              <a:rPr kumimoji="1" lang="en-US" altLang="ko-KR" b="1" dirty="0" err="1">
                <a:solidFill>
                  <a:srgbClr val="CE0000"/>
                </a:solidFill>
                <a:latin typeface="Courier New" pitchFamily="49" charset="0"/>
                <a:ea typeface="Gulim" pitchFamily="34" charset="-127"/>
              </a:rPr>
              <a:t>red</a:t>
            </a:r>
            <a:r>
              <a:rPr kumimoji="1" lang="en-US" altLang="ko-KR" b="1" dirty="0" err="1">
                <a:latin typeface="Courier New" pitchFamily="49" charset="0"/>
                <a:ea typeface="Gulim" pitchFamily="34" charset="-127"/>
              </a:rPr>
              <a:t>saveyourself</a:t>
            </a:r>
            <a:endParaRPr kumimoji="1" lang="en-US" altLang="ko-KR" b="1" dirty="0">
              <a:latin typeface="Courier New" pitchFamily="49" charset="0"/>
              <a:ea typeface="Gulim" pitchFamily="34" charset="-127"/>
            </a:endParaRPr>
          </a:p>
          <a:p>
            <a:pPr defTabSz="762000" eaLnBrk="0" hangingPunct="0">
              <a:lnSpc>
                <a:spcPct val="90000"/>
              </a:lnSpc>
            </a:pPr>
            <a:r>
              <a:rPr kumimoji="1" lang="en-US" altLang="ko-KR" b="1" dirty="0" err="1">
                <a:latin typeface="Arial" pitchFamily="34" charset="0"/>
                <a:ea typeface="Gulim" pitchFamily="34" charset="-127"/>
              </a:rPr>
              <a:t>Cipheretxt</a:t>
            </a:r>
            <a:r>
              <a:rPr kumimoji="1" lang="en-US" altLang="ko-KR" b="1" dirty="0">
                <a:latin typeface="Arial" pitchFamily="34" charset="0"/>
                <a:ea typeface="Gulim" pitchFamily="34" charset="-127"/>
              </a:rPr>
              <a:t>:	</a:t>
            </a:r>
            <a:r>
              <a:rPr kumimoji="1" lang="en-US" altLang="ko-KR" b="1" dirty="0">
                <a:latin typeface="Courier New" pitchFamily="49" charset="0"/>
                <a:ea typeface="Gulim" pitchFamily="34" charset="-127"/>
              </a:rPr>
              <a:t>ZIC</a:t>
            </a:r>
            <a:r>
              <a:rPr kumimoji="1" lang="en-US" altLang="ko-KR" b="1" dirty="0">
                <a:solidFill>
                  <a:srgbClr val="CE0000"/>
                </a:solidFill>
                <a:latin typeface="Courier New" pitchFamily="49" charset="0"/>
                <a:ea typeface="Gulim" pitchFamily="34" charset="-127"/>
              </a:rPr>
              <a:t>VTW</a:t>
            </a:r>
            <a:r>
              <a:rPr kumimoji="1" lang="en-US" altLang="ko-KR" b="1" dirty="0">
                <a:latin typeface="Courier New" pitchFamily="49" charset="0"/>
                <a:ea typeface="Gulim" pitchFamily="34" charset="-127"/>
              </a:rPr>
              <a:t>QNGRZG</a:t>
            </a:r>
            <a:r>
              <a:rPr kumimoji="1" lang="en-US" altLang="ko-KR" b="1" dirty="0">
                <a:solidFill>
                  <a:srgbClr val="CE0000"/>
                </a:solidFill>
                <a:latin typeface="Courier New" pitchFamily="49" charset="0"/>
                <a:ea typeface="Gulim" pitchFamily="34" charset="-127"/>
              </a:rPr>
              <a:t>VTW</a:t>
            </a:r>
            <a:r>
              <a:rPr kumimoji="1" lang="en-US" altLang="ko-KR" b="1" dirty="0">
                <a:latin typeface="Courier New" pitchFamily="49" charset="0"/>
                <a:ea typeface="Gulim" pitchFamily="34" charset="-127"/>
              </a:rPr>
              <a:t>AVZHCQYGLMGJ</a:t>
            </a:r>
          </a:p>
        </p:txBody>
      </p:sp>
    </p:spTree>
    <p:extLst>
      <p:ext uri="{BB962C8B-B14F-4D97-AF65-F5344CB8AC3E}">
        <p14:creationId xmlns:p14="http://schemas.microsoft.com/office/powerpoint/2010/main" val="42671513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ppt_x</p:attrName>
                                        </p:attrNameLst>
                                      </p:cBhvr>
                                      <p:tavLst>
                                        <p:tav tm="0">
                                          <p:val>
                                            <p:strVal val="#ppt_x-.2"/>
                                          </p:val>
                                        </p:tav>
                                        <p:tav tm="100000">
                                          <p:val>
                                            <p:strVal val="#ppt_x"/>
                                          </p:val>
                                        </p:tav>
                                      </p:tavLst>
                                    </p:anim>
                                    <p:anim calcmode="lin" valueType="num">
                                      <p:cBhvr>
                                        <p:cTn id="8" dur="1000" fill="hold"/>
                                        <p:tgtEl>
                                          <p:spTgt spid="4608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08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6083">
                                            <p:txEl>
                                              <p:pRg st="8" end="8"/>
                                            </p:txEl>
                                          </p:spTgt>
                                        </p:tgtEl>
                                        <p:attrNameLst>
                                          <p:attrName>style.visibility</p:attrName>
                                        </p:attrNameLst>
                                      </p:cBhvr>
                                      <p:to>
                                        <p:strVal val="visible"/>
                                      </p:to>
                                    </p:set>
                                    <p:anim calcmode="lin" valueType="num">
                                      <p:cBhvr>
                                        <p:cTn id="14" dur="1000" fill="hold"/>
                                        <p:tgtEl>
                                          <p:spTgt spid="46083">
                                            <p:txEl>
                                              <p:pRg st="8" end="8"/>
                                            </p:txEl>
                                          </p:spTgt>
                                        </p:tgtEl>
                                        <p:attrNameLst>
                                          <p:attrName>ppt_x</p:attrName>
                                        </p:attrNameLst>
                                      </p:cBhvr>
                                      <p:tavLst>
                                        <p:tav tm="0">
                                          <p:val>
                                            <p:strVal val="#ppt_x-.2"/>
                                          </p:val>
                                        </p:tav>
                                        <p:tav tm="100000">
                                          <p:val>
                                            <p:strVal val="#ppt_x"/>
                                          </p:val>
                                        </p:tav>
                                      </p:tavLst>
                                    </p:anim>
                                    <p:anim calcmode="lin" valueType="num">
                                      <p:cBhvr>
                                        <p:cTn id="15" dur="1000" fill="hold"/>
                                        <p:tgtEl>
                                          <p:spTgt spid="4608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6083">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6083">
                                            <p:txEl>
                                              <p:pRg st="9" end="9"/>
                                            </p:txEl>
                                          </p:spTgt>
                                        </p:tgtEl>
                                        <p:attrNameLst>
                                          <p:attrName>style.visibility</p:attrName>
                                        </p:attrNameLst>
                                      </p:cBhvr>
                                      <p:to>
                                        <p:strVal val="visible"/>
                                      </p:to>
                                    </p:set>
                                    <p:anim calcmode="lin" valueType="num">
                                      <p:cBhvr>
                                        <p:cTn id="21" dur="1000" fill="hold"/>
                                        <p:tgtEl>
                                          <p:spTgt spid="46083">
                                            <p:txEl>
                                              <p:pRg st="9" end="9"/>
                                            </p:txEl>
                                          </p:spTgt>
                                        </p:tgtEl>
                                        <p:attrNameLst>
                                          <p:attrName>ppt_x</p:attrName>
                                        </p:attrNameLst>
                                      </p:cBhvr>
                                      <p:tavLst>
                                        <p:tav tm="0">
                                          <p:val>
                                            <p:strVal val="#ppt_x-.2"/>
                                          </p:val>
                                        </p:tav>
                                        <p:tav tm="100000">
                                          <p:val>
                                            <p:strVal val="#ppt_x"/>
                                          </p:val>
                                        </p:tav>
                                      </p:tavLst>
                                    </p:anim>
                                    <p:anim calcmode="lin" valueType="num">
                                      <p:cBhvr>
                                        <p:cTn id="22" dur="1000" fill="hold"/>
                                        <p:tgtEl>
                                          <p:spTgt spid="4608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cstate="print"/>
          <a:srcRect/>
          <a:stretch>
            <a:fillRect/>
          </a:stretch>
        </p:blipFill>
        <p:spPr bwMode="auto">
          <a:xfrm>
            <a:off x="611188" y="476250"/>
            <a:ext cx="8137525" cy="5803900"/>
          </a:xfrm>
          <a:prstGeom prst="rect">
            <a:avLst/>
          </a:prstGeom>
          <a:noFill/>
          <a:ln w="9525">
            <a:noFill/>
            <a:miter lim="800000"/>
            <a:headEnd/>
            <a:tailEnd/>
          </a:ln>
          <a:effectLst/>
        </p:spPr>
      </p:pic>
      <p:sp>
        <p:nvSpPr>
          <p:cNvPr id="37891" name="AutoShape 5"/>
          <p:cNvSpPr>
            <a:spLocks noChangeArrowheads="1"/>
          </p:cNvSpPr>
          <p:nvPr/>
        </p:nvSpPr>
        <p:spPr bwMode="auto">
          <a:xfrm>
            <a:off x="0" y="3789363"/>
            <a:ext cx="971550" cy="503237"/>
          </a:xfrm>
          <a:prstGeom prst="wedgeRoundRectCallout">
            <a:avLst>
              <a:gd name="adj1" fmla="val 33824"/>
              <a:gd name="adj2" fmla="val 149685"/>
              <a:gd name="adj3" fmla="val 16667"/>
            </a:avLst>
          </a:prstGeom>
          <a:noFill/>
          <a:ln w="28575">
            <a:solidFill>
              <a:schemeClr val="hlink"/>
            </a:solidFill>
            <a:miter lim="800000"/>
            <a:headEnd/>
            <a:tailEnd/>
          </a:ln>
          <a:effectLst/>
        </p:spPr>
        <p:txBody>
          <a:bodyPr/>
          <a:lstStyle/>
          <a:p>
            <a:pPr algn="ctr"/>
            <a:r>
              <a:rPr lang="zh-CN" altLang="en-US" sz="2400" b="1" dirty="0" smtClean="0">
                <a:solidFill>
                  <a:srgbClr val="0000FF"/>
                </a:solidFill>
              </a:rPr>
              <a:t>密钥</a:t>
            </a:r>
            <a:endParaRPr lang="zh-CN" altLang="en-US" sz="2400" b="1" dirty="0">
              <a:solidFill>
                <a:srgbClr val="0000FF"/>
              </a:solidFill>
            </a:endParaRPr>
          </a:p>
        </p:txBody>
      </p:sp>
      <p:sp>
        <p:nvSpPr>
          <p:cNvPr id="37892" name="AutoShape 6"/>
          <p:cNvSpPr>
            <a:spLocks noChangeArrowheads="1"/>
          </p:cNvSpPr>
          <p:nvPr/>
        </p:nvSpPr>
        <p:spPr bwMode="auto">
          <a:xfrm>
            <a:off x="1835150" y="188913"/>
            <a:ext cx="971550" cy="503237"/>
          </a:xfrm>
          <a:prstGeom prst="wedgeRoundRectCallout">
            <a:avLst>
              <a:gd name="adj1" fmla="val 33824"/>
              <a:gd name="adj2" fmla="val 149685"/>
              <a:gd name="adj3" fmla="val 16667"/>
            </a:avLst>
          </a:prstGeom>
          <a:noFill/>
          <a:ln w="28575">
            <a:solidFill>
              <a:schemeClr val="hlink"/>
            </a:solidFill>
            <a:miter lim="800000"/>
            <a:headEnd/>
            <a:tailEnd/>
          </a:ln>
          <a:effectLst/>
        </p:spPr>
        <p:txBody>
          <a:bodyPr/>
          <a:lstStyle/>
          <a:p>
            <a:pPr algn="ctr"/>
            <a:r>
              <a:rPr lang="zh-CN" altLang="en-US" sz="2400" b="1" dirty="0" smtClean="0">
                <a:solidFill>
                  <a:srgbClr val="0000FF"/>
                </a:solidFill>
              </a:rPr>
              <a:t>明文</a:t>
            </a:r>
            <a:endParaRPr lang="zh-CN" altLang="en-US" sz="2400" b="1" dirty="0">
              <a:solidFill>
                <a:srgbClr val="0000FF"/>
              </a:solidFill>
            </a:endParaRPr>
          </a:p>
        </p:txBody>
      </p:sp>
      <p:sp>
        <p:nvSpPr>
          <p:cNvPr id="37893" name="AutoShape 7"/>
          <p:cNvSpPr>
            <a:spLocks noChangeArrowheads="1"/>
          </p:cNvSpPr>
          <p:nvPr/>
        </p:nvSpPr>
        <p:spPr bwMode="auto">
          <a:xfrm>
            <a:off x="4643438" y="6021388"/>
            <a:ext cx="971550" cy="503237"/>
          </a:xfrm>
          <a:prstGeom prst="wedgeRoundRectCallout">
            <a:avLst>
              <a:gd name="adj1" fmla="val 79412"/>
              <a:gd name="adj2" fmla="val -199843"/>
              <a:gd name="adj3" fmla="val 16667"/>
            </a:avLst>
          </a:prstGeom>
          <a:noFill/>
          <a:ln w="28575">
            <a:solidFill>
              <a:schemeClr val="hlink"/>
            </a:solidFill>
            <a:miter lim="800000"/>
            <a:headEnd/>
            <a:tailEnd/>
          </a:ln>
          <a:effectLst/>
        </p:spPr>
        <p:txBody>
          <a:bodyPr/>
          <a:lstStyle/>
          <a:p>
            <a:pPr algn="ctr"/>
            <a:r>
              <a:rPr lang="zh-CN" altLang="en-US" sz="2400" b="1" dirty="0" smtClean="0">
                <a:solidFill>
                  <a:srgbClr val="0000FF"/>
                </a:solidFill>
              </a:rPr>
              <a:t>密文</a:t>
            </a:r>
            <a:endParaRPr lang="zh-CN" altLang="en-US" sz="2400" b="1" dirty="0">
              <a:solidFill>
                <a:srgbClr val="0000FF"/>
              </a:solidFill>
            </a:endParaRPr>
          </a:p>
        </p:txBody>
      </p:sp>
    </p:spTree>
    <p:extLst>
      <p:ext uri="{BB962C8B-B14F-4D97-AF65-F5344CB8AC3E}">
        <p14:creationId xmlns:p14="http://schemas.microsoft.com/office/powerpoint/2010/main" val="423029763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30275" y="327025"/>
            <a:ext cx="8213725" cy="368300"/>
          </a:xfrm>
        </p:spPr>
        <p:txBody>
          <a:bodyPr/>
          <a:lstStyle/>
          <a:p>
            <a:pPr eaLnBrk="1" hangingPunct="1"/>
            <a:r>
              <a:rPr lang="zh-CN" altLang="en-US" sz="3600" dirty="0" smtClean="0"/>
              <a:t>一次一密</a:t>
            </a:r>
          </a:p>
        </p:txBody>
      </p:sp>
      <p:sp>
        <p:nvSpPr>
          <p:cNvPr id="49155" name="Rectangle 3"/>
          <p:cNvSpPr>
            <a:spLocks noGrp="1" noChangeArrowheads="1"/>
          </p:cNvSpPr>
          <p:nvPr>
            <p:ph type="body" idx="1"/>
          </p:nvPr>
        </p:nvSpPr>
        <p:spPr>
          <a:xfrm>
            <a:off x="827584" y="1484784"/>
            <a:ext cx="7772400" cy="4114800"/>
          </a:xfrm>
        </p:spPr>
        <p:txBody>
          <a:bodyPr/>
          <a:lstStyle/>
          <a:p>
            <a:pPr marL="0" indent="0" eaLnBrk="1" hangingPunct="1">
              <a:lnSpc>
                <a:spcPct val="100000"/>
              </a:lnSpc>
              <a:buNone/>
            </a:pPr>
            <a:r>
              <a:rPr lang="zh-CN" altLang="en-US" sz="2800" dirty="0" smtClean="0"/>
              <a:t>完美的代换密码</a:t>
            </a:r>
            <a:endParaRPr lang="ko-KR" altLang="en-US" sz="2800" dirty="0" smtClean="0"/>
          </a:p>
          <a:p>
            <a:pPr marL="0" indent="0" eaLnBrk="1" hangingPunct="1">
              <a:lnSpc>
                <a:spcPct val="100000"/>
              </a:lnSpc>
              <a:buNone/>
            </a:pPr>
            <a:r>
              <a:rPr lang="zh-CN" altLang="en-US" sz="2800" dirty="0" smtClean="0">
                <a:solidFill>
                  <a:schemeClr val="hlink"/>
                </a:solidFill>
              </a:rPr>
              <a:t>没有重复地</a:t>
            </a:r>
            <a:r>
              <a:rPr lang="zh-CN" altLang="en-US" sz="2800" dirty="0" smtClean="0"/>
              <a:t>使用一个与</a:t>
            </a:r>
            <a:r>
              <a:rPr lang="zh-CN" altLang="en-US" sz="2800" dirty="0" smtClean="0">
                <a:solidFill>
                  <a:schemeClr val="hlink"/>
                </a:solidFill>
              </a:rPr>
              <a:t>消息一样长</a:t>
            </a:r>
            <a:r>
              <a:rPr lang="zh-CN" altLang="en-US" sz="2800" dirty="0" smtClean="0"/>
              <a:t>的随机密钥</a:t>
            </a:r>
            <a:r>
              <a:rPr lang="en-US" altLang="ko-KR" sz="2800" dirty="0" smtClean="0"/>
              <a:t>(pad)</a:t>
            </a:r>
            <a:r>
              <a:rPr lang="zh-CN" altLang="en-US" sz="2800" dirty="0" smtClean="0"/>
              <a:t>。</a:t>
            </a:r>
          </a:p>
          <a:p>
            <a:pPr lvl="1" eaLnBrk="1" hangingPunct="1">
              <a:lnSpc>
                <a:spcPct val="100000"/>
              </a:lnSpc>
            </a:pPr>
            <a:r>
              <a:rPr lang="zh-CN" altLang="en-US" sz="2800" dirty="0" smtClean="0"/>
              <a:t>密钥分配问题</a:t>
            </a:r>
            <a:endParaRPr lang="en-US" altLang="ko-KR" sz="2800" dirty="0" smtClean="0"/>
          </a:p>
          <a:p>
            <a:pPr lvl="1" eaLnBrk="1" hangingPunct="1">
              <a:lnSpc>
                <a:spcPct val="100000"/>
              </a:lnSpc>
            </a:pPr>
            <a:r>
              <a:rPr lang="zh-CN" altLang="en-US" sz="2800" dirty="0" smtClean="0">
                <a:solidFill>
                  <a:srgbClr val="006600"/>
                </a:solidFill>
              </a:rPr>
              <a:t>随机密钥流</a:t>
            </a:r>
            <a:r>
              <a:rPr lang="zh-CN" altLang="en-US" sz="2800" dirty="0" smtClean="0"/>
              <a:t>的生成是个问题</a:t>
            </a:r>
            <a:endParaRPr lang="en-US" altLang="ko-KR" sz="2800" dirty="0" smtClean="0"/>
          </a:p>
          <a:p>
            <a:pPr marL="0" indent="0" eaLnBrk="1" hangingPunct="1">
              <a:lnSpc>
                <a:spcPct val="100000"/>
              </a:lnSpc>
              <a:buNone/>
            </a:pPr>
            <a:r>
              <a:rPr lang="zh-CN" altLang="en-US" sz="2800" dirty="0" smtClean="0"/>
              <a:t>明文和密文是统计独立的</a:t>
            </a:r>
            <a:endParaRPr lang="en-US" altLang="ko-KR" sz="2800" dirty="0" smtClean="0"/>
          </a:p>
          <a:p>
            <a:pPr marL="0" indent="0" eaLnBrk="1" hangingPunct="1">
              <a:lnSpc>
                <a:spcPct val="100000"/>
              </a:lnSpc>
              <a:buNone/>
            </a:pPr>
            <a:r>
              <a:rPr lang="zh-CN" altLang="en-US" sz="2800" dirty="0" smtClean="0">
                <a:solidFill>
                  <a:schemeClr val="hlink"/>
                </a:solidFill>
              </a:rPr>
              <a:t>无条件安全</a:t>
            </a:r>
          </a:p>
        </p:txBody>
      </p:sp>
    </p:spTree>
    <p:extLst>
      <p:ext uri="{BB962C8B-B14F-4D97-AF65-F5344CB8AC3E}">
        <p14:creationId xmlns:p14="http://schemas.microsoft.com/office/powerpoint/2010/main" val="3488544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p:cTn id="7" dur="1000" fill="hold"/>
                                        <p:tgtEl>
                                          <p:spTgt spid="4915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91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915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9155">
                                            <p:txEl>
                                              <p:pRg st="2" end="2"/>
                                            </p:txEl>
                                          </p:spTgt>
                                        </p:tgtEl>
                                        <p:attrNameLst>
                                          <p:attrName>style.visibility</p:attrName>
                                        </p:attrNameLst>
                                      </p:cBhvr>
                                      <p:to>
                                        <p:strVal val="visible"/>
                                      </p:to>
                                    </p:set>
                                    <p:anim calcmode="lin" valueType="num">
                                      <p:cBhvr>
                                        <p:cTn id="14" dur="1000" fill="hold"/>
                                        <p:tgtEl>
                                          <p:spTgt spid="4915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491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9155">
                                            <p:txEl>
                                              <p:pRg st="2" end="2"/>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p:cTn id="19" dur="1000" fill="hold"/>
                                        <p:tgtEl>
                                          <p:spTgt spid="49155">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491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915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49155">
                                            <p:txEl>
                                              <p:pRg st="4" end="4"/>
                                            </p:txEl>
                                          </p:spTgt>
                                        </p:tgtEl>
                                        <p:attrNameLst>
                                          <p:attrName>style.visibility</p:attrName>
                                        </p:attrNameLst>
                                      </p:cBhvr>
                                      <p:to>
                                        <p:strVal val="visible"/>
                                      </p:to>
                                    </p:set>
                                    <p:anim calcmode="lin" valueType="num">
                                      <p:cBhvr>
                                        <p:cTn id="26" dur="1000" fill="hold"/>
                                        <p:tgtEl>
                                          <p:spTgt spid="4915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491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4915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49155">
                                            <p:txEl>
                                              <p:pRg st="5" end="5"/>
                                            </p:txEl>
                                          </p:spTgt>
                                        </p:tgtEl>
                                        <p:attrNameLst>
                                          <p:attrName>style.visibility</p:attrName>
                                        </p:attrNameLst>
                                      </p:cBhvr>
                                      <p:to>
                                        <p:strVal val="visible"/>
                                      </p:to>
                                    </p:set>
                                    <p:anim calcmode="lin" valueType="num">
                                      <p:cBhvr>
                                        <p:cTn id="33" dur="1000" fill="hold"/>
                                        <p:tgtEl>
                                          <p:spTgt spid="49155">
                                            <p:txEl>
                                              <p:pRg st="5" end="5"/>
                                            </p:txEl>
                                          </p:spTgt>
                                        </p:tgtEl>
                                        <p:attrNameLst>
                                          <p:attrName>ppt_x</p:attrName>
                                        </p:attrNameLst>
                                      </p:cBhvr>
                                      <p:tavLst>
                                        <p:tav tm="0">
                                          <p:val>
                                            <p:strVal val="#ppt_x-.2"/>
                                          </p:val>
                                        </p:tav>
                                        <p:tav tm="100000">
                                          <p:val>
                                            <p:strVal val="#ppt_x"/>
                                          </p:val>
                                        </p:tav>
                                      </p:tavLst>
                                    </p:anim>
                                    <p:anim calcmode="lin" valueType="num">
                                      <p:cBhvr>
                                        <p:cTn id="34" dur="1000" fill="hold"/>
                                        <p:tgtEl>
                                          <p:spTgt spid="491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073150" y="261936"/>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3600" dirty="0">
                <a:latin typeface="Times New Roman" pitchFamily="18" charset="0"/>
              </a:rPr>
              <a:t>对称密码算法</a:t>
            </a:r>
            <a:endParaRPr lang="zh-CN" altLang="en-US" sz="3600" dirty="0">
              <a:latin typeface="Times New Roman" pitchFamily="18" charset="0"/>
            </a:endParaRPr>
          </a:p>
        </p:txBody>
      </p:sp>
      <p:sp>
        <p:nvSpPr>
          <p:cNvPr id="10245" name="TextBox 7"/>
          <p:cNvSpPr txBox="1">
            <a:spLocks noChangeArrowheads="1"/>
          </p:cNvSpPr>
          <p:nvPr/>
        </p:nvSpPr>
        <p:spPr bwMode="auto">
          <a:xfrm>
            <a:off x="700088" y="1939925"/>
            <a:ext cx="7583487"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35000"/>
              </a:lnSpc>
              <a:buClr>
                <a:schemeClr val="accent1"/>
              </a:buClr>
              <a:buFont typeface="Wingdings" pitchFamily="2" charset="2"/>
              <a:buChar char="u"/>
            </a:pPr>
            <a:r>
              <a:rPr lang="zh-CN" altLang="en-US" sz="2400" dirty="0"/>
              <a:t>     </a:t>
            </a:r>
            <a:r>
              <a:rPr lang="zh-CN" altLang="zh-CN" sz="2400" dirty="0"/>
              <a:t>对称密码算法又称为传统密码算法，其主要特征是加密算法与脱密算法所使用的密钥是相同的，或者从一个容易推出另一个。对称密码算法可用于保护数据的机密性和完整性，还可以扩展到身份识别等。具有代表性意义的算法有两类：一类是</a:t>
            </a:r>
            <a:r>
              <a:rPr lang="zh-CN" altLang="zh-CN" sz="2400" b="1" dirty="0"/>
              <a:t>分组密码算法</a:t>
            </a:r>
            <a:r>
              <a:rPr lang="zh-CN" altLang="zh-CN" sz="2400" dirty="0"/>
              <a:t>，一类是</a:t>
            </a:r>
            <a:r>
              <a:rPr lang="zh-CN" altLang="zh-CN" sz="2400" b="1" dirty="0"/>
              <a:t>序列密码</a:t>
            </a:r>
            <a:r>
              <a:rPr lang="zh-CN" altLang="zh-CN" sz="2400" b="1" dirty="0" smtClean="0"/>
              <a:t>算法</a:t>
            </a:r>
            <a:r>
              <a:rPr lang="zh-CN" altLang="en-US" sz="2400" b="1" dirty="0" smtClean="0"/>
              <a:t>（流密码）</a:t>
            </a:r>
            <a:r>
              <a:rPr lang="zh-CN" altLang="zh-CN" sz="2400" dirty="0" smtClean="0"/>
              <a:t>。</a:t>
            </a:r>
            <a:endParaRPr lang="en-US" altLang="zh-CN" sz="2400" dirty="0"/>
          </a:p>
          <a:p>
            <a:endParaRPr lang="zh-CN" altLang="en-US" dirty="0"/>
          </a:p>
        </p:txBody>
      </p:sp>
      <p:sp>
        <p:nvSpPr>
          <p:cNvPr id="7" name="Text Box 5"/>
          <p:cNvSpPr txBox="1">
            <a:spLocks noChangeArrowheads="1"/>
          </p:cNvSpPr>
          <p:nvPr/>
        </p:nvSpPr>
        <p:spPr bwMode="auto">
          <a:xfrm>
            <a:off x="258578" y="105679"/>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4</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6088" y="0"/>
            <a:ext cx="7126288" cy="792163"/>
          </a:xfrm>
        </p:spPr>
        <p:txBody>
          <a:bodyPr/>
          <a:lstStyle/>
          <a:p>
            <a:pPr eaLnBrk="1" hangingPunct="1"/>
            <a:r>
              <a:rPr lang="zh-CN" altLang="en-US" sz="3600" b="1" dirty="0" smtClean="0"/>
              <a:t>分组密码的基本概念</a:t>
            </a:r>
          </a:p>
        </p:txBody>
      </p:sp>
      <p:sp>
        <p:nvSpPr>
          <p:cNvPr id="60419" name="Rectangle 3"/>
          <p:cNvSpPr>
            <a:spLocks noGrp="1" noChangeArrowheads="1"/>
          </p:cNvSpPr>
          <p:nvPr>
            <p:ph type="body" idx="1"/>
          </p:nvPr>
        </p:nvSpPr>
        <p:spPr>
          <a:xfrm>
            <a:off x="465708" y="1230313"/>
            <a:ext cx="8199438" cy="2706687"/>
          </a:xfrm>
        </p:spPr>
        <p:txBody>
          <a:bodyPr/>
          <a:lstStyle/>
          <a:p>
            <a:pPr eaLnBrk="1" hangingPunct="1"/>
            <a:r>
              <a:rPr lang="zh-CN" altLang="en-US" sz="2400" dirty="0" smtClean="0"/>
              <a:t>分组密码是一种加</a:t>
            </a:r>
            <a:r>
              <a:rPr lang="en-US" altLang="zh-CN" sz="2400" dirty="0" smtClean="0"/>
              <a:t>/</a:t>
            </a:r>
            <a:r>
              <a:rPr lang="zh-CN" altLang="en-US" sz="2400" dirty="0" smtClean="0"/>
              <a:t>解密算法，将输入的</a:t>
            </a:r>
            <a:r>
              <a:rPr lang="zh-CN" altLang="en-US" sz="2400" dirty="0" smtClean="0">
                <a:solidFill>
                  <a:schemeClr val="hlink"/>
                </a:solidFill>
              </a:rPr>
              <a:t>明文分组当作一个整体处理</a:t>
            </a:r>
            <a:r>
              <a:rPr lang="zh-CN" altLang="en-US" sz="2400" dirty="0" smtClean="0"/>
              <a:t>，</a:t>
            </a:r>
            <a:r>
              <a:rPr lang="zh-CN" altLang="en-US" sz="2400" dirty="0" smtClean="0">
                <a:solidFill>
                  <a:schemeClr val="hlink"/>
                </a:solidFill>
              </a:rPr>
              <a:t>输出一个等长的密文分组</a:t>
            </a:r>
            <a:r>
              <a:rPr lang="zh-CN" altLang="en-US" sz="2400" dirty="0" smtClean="0"/>
              <a:t>。</a:t>
            </a:r>
          </a:p>
          <a:p>
            <a:pPr lvl="1" eaLnBrk="1" hangingPunct="1"/>
            <a:r>
              <a:rPr lang="zh-CN" altLang="en-US" sz="2400" dirty="0" smtClean="0"/>
              <a:t>明文分组的长度，如</a:t>
            </a:r>
            <a:r>
              <a:rPr lang="en-US" altLang="zh-CN" sz="2400" dirty="0" smtClean="0"/>
              <a:t>64</a:t>
            </a:r>
            <a:r>
              <a:rPr lang="zh-CN" altLang="en-US" sz="2400" dirty="0" smtClean="0"/>
              <a:t>位或</a:t>
            </a:r>
            <a:r>
              <a:rPr lang="en-US" altLang="zh-CN" sz="2400" dirty="0" smtClean="0"/>
              <a:t>128</a:t>
            </a:r>
            <a:r>
              <a:rPr lang="zh-CN" altLang="en-US" sz="2400" dirty="0" smtClean="0"/>
              <a:t>位</a:t>
            </a:r>
          </a:p>
          <a:p>
            <a:pPr lvl="1" eaLnBrk="1" hangingPunct="1"/>
            <a:r>
              <a:rPr lang="zh-CN" altLang="en-US" sz="2400" dirty="0" smtClean="0"/>
              <a:t>不足</a:t>
            </a:r>
            <a:r>
              <a:rPr lang="en-US" altLang="zh-CN" sz="2400" dirty="0" smtClean="0"/>
              <a:t>64</a:t>
            </a:r>
            <a:r>
              <a:rPr lang="zh-CN" altLang="en-US" sz="2400" dirty="0" smtClean="0"/>
              <a:t>或</a:t>
            </a:r>
            <a:r>
              <a:rPr lang="en-US" altLang="zh-CN" sz="2400" dirty="0" smtClean="0"/>
              <a:t>128</a:t>
            </a:r>
            <a:r>
              <a:rPr lang="zh-CN" altLang="en-US" sz="2400" dirty="0" smtClean="0"/>
              <a:t>位的尾组用适当的方式进行</a:t>
            </a:r>
            <a:r>
              <a:rPr lang="zh-CN" altLang="en-US" sz="2400" dirty="0" smtClean="0">
                <a:solidFill>
                  <a:schemeClr val="hlink"/>
                </a:solidFill>
              </a:rPr>
              <a:t>填充</a:t>
            </a:r>
          </a:p>
          <a:p>
            <a:pPr lvl="1" eaLnBrk="1" hangingPunct="1"/>
            <a:r>
              <a:rPr lang="zh-CN" altLang="en-US" sz="2400" dirty="0" smtClean="0"/>
              <a:t>使用</a:t>
            </a:r>
            <a:r>
              <a:rPr lang="zh-CN" altLang="en-US" sz="2400" dirty="0" smtClean="0">
                <a:solidFill>
                  <a:schemeClr val="hlink"/>
                </a:solidFill>
              </a:rPr>
              <a:t>同一密钥和算法</a:t>
            </a:r>
            <a:r>
              <a:rPr lang="zh-CN" altLang="en-US" sz="2400" dirty="0" smtClean="0"/>
              <a:t>对每一组加密，输出</a:t>
            </a:r>
            <a:r>
              <a:rPr lang="zh-CN" altLang="en-US" sz="2400" dirty="0" smtClean="0">
                <a:solidFill>
                  <a:schemeClr val="hlink"/>
                </a:solidFill>
              </a:rPr>
              <a:t>固定长度的密文</a:t>
            </a:r>
          </a:p>
          <a:p>
            <a:pPr eaLnBrk="1" hangingPunct="1"/>
            <a:endParaRPr lang="zh-CN" altLang="en-US" sz="2800" dirty="0" smtClean="0"/>
          </a:p>
          <a:p>
            <a:pPr eaLnBrk="1" hangingPunct="1"/>
            <a:endParaRPr lang="zh-CN" altLang="en-US" sz="2800" dirty="0" smtClean="0"/>
          </a:p>
          <a:p>
            <a:pPr eaLnBrk="1" hangingPunct="1"/>
            <a:endParaRPr lang="en-US" altLang="zh-CN" sz="2800" dirty="0" smtClean="0"/>
          </a:p>
        </p:txBody>
      </p:sp>
      <p:pic>
        <p:nvPicPr>
          <p:cNvPr id="60420" name="Picture 4" descr="block1"/>
          <p:cNvPicPr>
            <a:picLocks noChangeAspect="1" noChangeArrowheads="1"/>
          </p:cNvPicPr>
          <p:nvPr/>
        </p:nvPicPr>
        <p:blipFill>
          <a:blip r:embed="rId2" cstate="print"/>
          <a:srcRect/>
          <a:stretch>
            <a:fillRect/>
          </a:stretch>
        </p:blipFill>
        <p:spPr bwMode="auto">
          <a:xfrm>
            <a:off x="2149252" y="3797300"/>
            <a:ext cx="4679950" cy="2140446"/>
          </a:xfrm>
          <a:prstGeom prst="rect">
            <a:avLst/>
          </a:prstGeom>
          <a:noFill/>
          <a:ln w="9525">
            <a:noFill/>
            <a:miter lim="800000"/>
            <a:headEnd/>
            <a:tailEnd/>
          </a:ln>
        </p:spPr>
      </p:pic>
    </p:spTree>
    <p:extLst>
      <p:ext uri="{BB962C8B-B14F-4D97-AF65-F5344CB8AC3E}">
        <p14:creationId xmlns:p14="http://schemas.microsoft.com/office/powerpoint/2010/main" val="41476781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1000" fill="hold"/>
                                        <p:tgtEl>
                                          <p:spTgt spid="604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04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04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60419">
                                            <p:txEl>
                                              <p:pRg st="1" end="1"/>
                                            </p:txEl>
                                          </p:spTgt>
                                        </p:tgtEl>
                                        <p:attrNameLst>
                                          <p:attrName>style.visibility</p:attrName>
                                        </p:attrNameLst>
                                      </p:cBhvr>
                                      <p:to>
                                        <p:strVal val="visible"/>
                                      </p:to>
                                    </p:set>
                                    <p:anim calcmode="lin" valueType="num">
                                      <p:cBhvr>
                                        <p:cTn id="14" dur="1000" fill="hold"/>
                                        <p:tgtEl>
                                          <p:spTgt spid="604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604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04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60419">
                                            <p:txEl>
                                              <p:pRg st="2" end="2"/>
                                            </p:txEl>
                                          </p:spTgt>
                                        </p:tgtEl>
                                        <p:attrNameLst>
                                          <p:attrName>style.visibility</p:attrName>
                                        </p:attrNameLst>
                                      </p:cBhvr>
                                      <p:to>
                                        <p:strVal val="visible"/>
                                      </p:to>
                                    </p:set>
                                    <p:anim calcmode="lin" valueType="num">
                                      <p:cBhvr>
                                        <p:cTn id="21" dur="1000" fill="hold"/>
                                        <p:tgtEl>
                                          <p:spTgt spid="6041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604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04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60419">
                                            <p:txEl>
                                              <p:pRg st="3" end="3"/>
                                            </p:txEl>
                                          </p:spTgt>
                                        </p:tgtEl>
                                        <p:attrNameLst>
                                          <p:attrName>style.visibility</p:attrName>
                                        </p:attrNameLst>
                                      </p:cBhvr>
                                      <p:to>
                                        <p:strVal val="visible"/>
                                      </p:to>
                                    </p:set>
                                    <p:anim calcmode="lin" valueType="num">
                                      <p:cBhvr>
                                        <p:cTn id="28" dur="1000" fill="hold"/>
                                        <p:tgtEl>
                                          <p:spTgt spid="6041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604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041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60420"/>
                                        </p:tgtEl>
                                        <p:attrNameLst>
                                          <p:attrName>style.visibility</p:attrName>
                                        </p:attrNameLst>
                                      </p:cBhvr>
                                      <p:to>
                                        <p:strVal val="visible"/>
                                      </p:to>
                                    </p:set>
                                    <p:anim calcmode="lin" valueType="num">
                                      <p:cBhvr>
                                        <p:cTn id="35" dur="1000" fill="hold"/>
                                        <p:tgtEl>
                                          <p:spTgt spid="60420"/>
                                        </p:tgtEl>
                                        <p:attrNameLst>
                                          <p:attrName>ppt_x</p:attrName>
                                        </p:attrNameLst>
                                      </p:cBhvr>
                                      <p:tavLst>
                                        <p:tav tm="0">
                                          <p:val>
                                            <p:strVal val="#ppt_x-.2"/>
                                          </p:val>
                                        </p:tav>
                                        <p:tav tm="100000">
                                          <p:val>
                                            <p:strVal val="#ppt_x"/>
                                          </p:val>
                                        </p:tav>
                                      </p:tavLst>
                                    </p:anim>
                                    <p:anim calcmode="lin" valueType="num">
                                      <p:cBhvr>
                                        <p:cTn id="36" dur="1000" fill="hold"/>
                                        <p:tgtEl>
                                          <p:spTgt spid="60420"/>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93788" y="-218406"/>
            <a:ext cx="7793037" cy="911225"/>
          </a:xfrm>
        </p:spPr>
        <p:txBody>
          <a:bodyPr/>
          <a:lstStyle/>
          <a:p>
            <a:pPr eaLnBrk="1" hangingPunct="1"/>
            <a:r>
              <a:rPr lang="zh-CN" altLang="en-US" sz="3600" b="1" dirty="0" smtClean="0"/>
              <a:t>流密码</a:t>
            </a:r>
          </a:p>
        </p:txBody>
      </p:sp>
      <p:sp>
        <p:nvSpPr>
          <p:cNvPr id="62467" name="Rectangle 3"/>
          <p:cNvSpPr>
            <a:spLocks noGrp="1" noChangeArrowheads="1"/>
          </p:cNvSpPr>
          <p:nvPr>
            <p:ph type="body" idx="1"/>
          </p:nvPr>
        </p:nvSpPr>
        <p:spPr>
          <a:xfrm>
            <a:off x="828104" y="1773238"/>
            <a:ext cx="8280400" cy="3024187"/>
          </a:xfrm>
        </p:spPr>
        <p:txBody>
          <a:bodyPr/>
          <a:lstStyle/>
          <a:p>
            <a:pPr eaLnBrk="1" hangingPunct="1"/>
            <a:r>
              <a:rPr lang="zh-CN" altLang="en-US" sz="2800" dirty="0" smtClean="0"/>
              <a:t>流密码</a:t>
            </a:r>
          </a:p>
          <a:p>
            <a:pPr lvl="1" eaLnBrk="1" hangingPunct="1"/>
            <a:r>
              <a:rPr lang="zh-CN" altLang="en-US" sz="2800" dirty="0">
                <a:cs typeface="+mn-cs"/>
              </a:rPr>
              <a:t>每次加密数据流的</a:t>
            </a:r>
            <a:r>
              <a:rPr lang="zh-CN" altLang="en-US" sz="2800" dirty="0">
                <a:solidFill>
                  <a:srgbClr val="0070C0"/>
                </a:solidFill>
                <a:cs typeface="+mn-cs"/>
              </a:rPr>
              <a:t>一位或一个字节</a:t>
            </a:r>
          </a:p>
          <a:p>
            <a:pPr eaLnBrk="1" hangingPunct="1"/>
            <a:r>
              <a:rPr lang="zh-CN" altLang="en-US" sz="2800" dirty="0"/>
              <a:t>分组密码比流密码的应用范围要广，如绝大部分基于网络的对称密码都使用分组密码。</a:t>
            </a:r>
          </a:p>
          <a:p>
            <a:pPr eaLnBrk="1" hangingPunct="1"/>
            <a:r>
              <a:rPr lang="zh-CN" altLang="en-US" sz="2800" dirty="0"/>
              <a:t>大的分组使得统计分析攻击变得困难。</a:t>
            </a:r>
          </a:p>
        </p:txBody>
      </p:sp>
    </p:spTree>
    <p:extLst>
      <p:ext uri="{BB962C8B-B14F-4D97-AF65-F5344CB8AC3E}">
        <p14:creationId xmlns:p14="http://schemas.microsoft.com/office/powerpoint/2010/main" val="2024188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p:cTn id="7" dur="1000" fill="hold"/>
                                        <p:tgtEl>
                                          <p:spTgt spid="6246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624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246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62467">
                                            <p:txEl>
                                              <p:pRg st="2" end="2"/>
                                            </p:txEl>
                                          </p:spTgt>
                                        </p:tgtEl>
                                        <p:attrNameLst>
                                          <p:attrName>style.visibility</p:attrName>
                                        </p:attrNameLst>
                                      </p:cBhvr>
                                      <p:to>
                                        <p:strVal val="visible"/>
                                      </p:to>
                                    </p:set>
                                    <p:anim calcmode="lin" valueType="num">
                                      <p:cBhvr>
                                        <p:cTn id="14" dur="1000" fill="hold"/>
                                        <p:tgtEl>
                                          <p:spTgt spid="6246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624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24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 calcmode="lin" valueType="num">
                                      <p:cBhvr>
                                        <p:cTn id="21" dur="1000" fill="hold"/>
                                        <p:tgtEl>
                                          <p:spTgt spid="62467">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624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904875" y="107950"/>
            <a:ext cx="7210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zh-CN" altLang="zh-CN" sz="4400" dirty="0">
                <a:latin typeface="Times New Roman" pitchFamily="18" charset="0"/>
              </a:rPr>
              <a:t>分组密码</a:t>
            </a:r>
            <a:r>
              <a:rPr lang="en-US" altLang="zh-CN" sz="4400" dirty="0">
                <a:latin typeface="Times New Roman" pitchFamily="18" charset="0"/>
              </a:rPr>
              <a:t>DES</a:t>
            </a:r>
            <a:endParaRPr lang="zh-CN" altLang="en-US" sz="4400" dirty="0">
              <a:latin typeface="Times New Roman" pitchFamily="18" charset="0"/>
            </a:endParaRPr>
          </a:p>
        </p:txBody>
      </p:sp>
      <p:sp>
        <p:nvSpPr>
          <p:cNvPr id="11268" name="Text Box 4"/>
          <p:cNvSpPr txBox="1">
            <a:spLocks noChangeArrowheads="1"/>
          </p:cNvSpPr>
          <p:nvPr/>
        </p:nvSpPr>
        <p:spPr bwMode="auto">
          <a:xfrm>
            <a:off x="571500" y="1431925"/>
            <a:ext cx="8216900"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en-US" altLang="zh-CN" sz="2400" dirty="0"/>
              <a:t> </a:t>
            </a:r>
            <a:r>
              <a:rPr lang="en-US" altLang="zh-CN" sz="2400" dirty="0">
                <a:latin typeface="Times New Roman" pitchFamily="18" charset="0"/>
              </a:rPr>
              <a:t>DES</a:t>
            </a:r>
            <a:r>
              <a:rPr lang="zh-CN" altLang="zh-CN" sz="2400" dirty="0"/>
              <a:t>的明文长度是</a:t>
            </a:r>
            <a:r>
              <a:rPr lang="en-US" altLang="zh-CN" sz="2400" b="1" dirty="0">
                <a:latin typeface="Times New Roman" pitchFamily="18" charset="0"/>
              </a:rPr>
              <a:t>64bit</a:t>
            </a:r>
            <a:r>
              <a:rPr lang="zh-CN" altLang="zh-CN" sz="2400" dirty="0"/>
              <a:t>，密钥长度为</a:t>
            </a:r>
            <a:r>
              <a:rPr lang="en-US" altLang="zh-CN" sz="2400" dirty="0">
                <a:latin typeface="Times New Roman" pitchFamily="18" charset="0"/>
              </a:rPr>
              <a:t>56bit</a:t>
            </a:r>
            <a:r>
              <a:rPr lang="zh-CN" altLang="zh-CN" sz="2400" dirty="0"/>
              <a:t>，加密后的密文长度也是</a:t>
            </a:r>
            <a:r>
              <a:rPr lang="en-US" altLang="zh-CN" sz="2400" dirty="0">
                <a:latin typeface="Times New Roman" pitchFamily="18" charset="0"/>
              </a:rPr>
              <a:t>64bit</a:t>
            </a:r>
            <a:r>
              <a:rPr lang="zh-CN" altLang="zh-CN" sz="2400" dirty="0"/>
              <a:t>。实际中的明文未必恰好是</a:t>
            </a:r>
            <a:r>
              <a:rPr lang="en-US" altLang="zh-CN" sz="2400" dirty="0">
                <a:latin typeface="Times New Roman" pitchFamily="18" charset="0"/>
              </a:rPr>
              <a:t>64bit</a:t>
            </a:r>
            <a:r>
              <a:rPr lang="zh-CN" altLang="zh-CN" sz="2400" dirty="0"/>
              <a:t>，因此要经过</a:t>
            </a:r>
            <a:r>
              <a:rPr lang="zh-CN" altLang="zh-CN" sz="2400" b="1" dirty="0"/>
              <a:t>分组和填充</a:t>
            </a:r>
            <a:r>
              <a:rPr lang="zh-CN" altLang="zh-CN" sz="2400" dirty="0"/>
              <a:t>把它们对齐为若干个</a:t>
            </a:r>
            <a:r>
              <a:rPr lang="en-US" altLang="zh-CN" sz="2400" dirty="0">
                <a:latin typeface="Times New Roman" pitchFamily="18" charset="0"/>
              </a:rPr>
              <a:t>64bit</a:t>
            </a:r>
            <a:r>
              <a:rPr lang="zh-CN" altLang="zh-CN" sz="2400" dirty="0"/>
              <a:t>的分组，然后</a:t>
            </a:r>
            <a:r>
              <a:rPr lang="zh-CN" altLang="zh-CN" sz="2400" b="1" dirty="0"/>
              <a:t>逐组</a:t>
            </a:r>
            <a:r>
              <a:rPr lang="zh-CN" altLang="zh-CN" sz="2400" dirty="0"/>
              <a:t>进行加密处理。脱密过程则相反，它首先按照分组进行脱密，然后去除填充信息并进行合并和还原</a:t>
            </a:r>
            <a:r>
              <a:rPr lang="zh-CN" altLang="zh-CN" sz="2400" dirty="0" smtClean="0"/>
              <a:t>。</a:t>
            </a:r>
            <a:endParaRPr lang="en-US" altLang="zh-CN" sz="2400" dirty="0" smtClean="0"/>
          </a:p>
          <a:p>
            <a:pPr algn="l">
              <a:lnSpc>
                <a:spcPct val="150000"/>
              </a:lnSpc>
              <a:buClr>
                <a:schemeClr val="accent1"/>
              </a:buClr>
              <a:buFont typeface="Wingdings" pitchFamily="2" charset="2"/>
              <a:buChar char="u"/>
            </a:pPr>
            <a:r>
              <a:rPr lang="zh-CN" altLang="en-US" sz="2400" dirty="0" smtClean="0"/>
              <a:t>为什么</a:t>
            </a:r>
            <a:r>
              <a:rPr lang="en-US" altLang="zh-CN" sz="2400" dirty="0" smtClean="0"/>
              <a:t>64</a:t>
            </a:r>
            <a:r>
              <a:rPr lang="zh-CN" altLang="en-US" sz="2400" dirty="0" smtClean="0"/>
              <a:t>位？（或</a:t>
            </a:r>
            <a:r>
              <a:rPr lang="en-US" altLang="zh-CN" sz="2400" dirty="0" smtClean="0"/>
              <a:t>64</a:t>
            </a:r>
            <a:r>
              <a:rPr lang="zh-CN" altLang="en-US" sz="2400" dirty="0" smtClean="0"/>
              <a:t>位的倍数）</a:t>
            </a:r>
            <a:endParaRPr lang="en-US" altLang="zh-CN" sz="2400" dirty="0"/>
          </a:p>
          <a:p>
            <a:pPr algn="l">
              <a:lnSpc>
                <a:spcPct val="150000"/>
              </a:lnSpc>
              <a:buClr>
                <a:schemeClr val="accent1"/>
              </a:buClr>
              <a:buFont typeface="Wingdings" pitchFamily="2" charset="2"/>
              <a:buChar char="u"/>
            </a:pPr>
            <a:r>
              <a:rPr lang="zh-CN" altLang="en-US" sz="2400" dirty="0" smtClean="0"/>
              <a:t>因为计算机输出总线为</a:t>
            </a:r>
            <a:r>
              <a:rPr lang="en-US" altLang="zh-CN" sz="2400" dirty="0" smtClean="0"/>
              <a:t>64</a:t>
            </a:r>
            <a:r>
              <a:rPr lang="zh-CN" altLang="en-US" sz="2400" dirty="0" smtClean="0"/>
              <a:t>位，那么每次输出一个分组，</a:t>
            </a:r>
            <a:r>
              <a:rPr lang="en-US" altLang="zh-CN" sz="2400" dirty="0" smtClean="0"/>
              <a:t>1/2</a:t>
            </a:r>
            <a:r>
              <a:rPr lang="zh-CN" altLang="en-US" sz="2400" dirty="0" smtClean="0"/>
              <a:t>分组或</a:t>
            </a:r>
            <a:r>
              <a:rPr lang="en-US" altLang="zh-CN" sz="2400" dirty="0" smtClean="0"/>
              <a:t>1/4</a:t>
            </a:r>
            <a:r>
              <a:rPr lang="zh-CN" altLang="en-US" sz="2400" dirty="0" smtClean="0"/>
              <a:t>分组。</a:t>
            </a:r>
            <a:endParaRPr lang="zh-CN" altLang="zh-CN" sz="2400" dirty="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93788" y="352128"/>
            <a:ext cx="8213725" cy="368300"/>
          </a:xfrm>
        </p:spPr>
        <p:txBody>
          <a:bodyPr/>
          <a:lstStyle/>
          <a:p>
            <a:pPr eaLnBrk="1" hangingPunct="1"/>
            <a:r>
              <a:rPr lang="zh-CN" altLang="en-US" sz="3600" b="1" dirty="0" smtClean="0">
                <a:latin typeface="+mj-ea"/>
              </a:rPr>
              <a:t>数据加密标准</a:t>
            </a:r>
            <a:r>
              <a:rPr lang="en-US" altLang="zh-CN" sz="3600" dirty="0" smtClean="0"/>
              <a:t>DES</a:t>
            </a:r>
          </a:p>
        </p:txBody>
      </p:sp>
      <p:sp>
        <p:nvSpPr>
          <p:cNvPr id="17411" name="Rectangle 3"/>
          <p:cNvSpPr>
            <a:spLocks noGrp="1" noChangeArrowheads="1"/>
          </p:cNvSpPr>
          <p:nvPr>
            <p:ph type="body" idx="1"/>
          </p:nvPr>
        </p:nvSpPr>
        <p:spPr>
          <a:xfrm>
            <a:off x="1403846" y="1556792"/>
            <a:ext cx="7272610" cy="4114800"/>
          </a:xfrm>
        </p:spPr>
        <p:txBody>
          <a:bodyPr/>
          <a:lstStyle/>
          <a:p>
            <a:pPr eaLnBrk="1" hangingPunct="1"/>
            <a:r>
              <a:rPr lang="zh-CN" altLang="en-US" sz="2800" dirty="0" smtClean="0"/>
              <a:t>分组密码</a:t>
            </a:r>
            <a:r>
              <a:rPr lang="ko-KR" altLang="en-US" sz="2800" dirty="0" smtClean="0"/>
              <a:t> </a:t>
            </a:r>
            <a:r>
              <a:rPr lang="en-US" altLang="ko-KR" sz="2800" dirty="0" smtClean="0"/>
              <a:t>(</a:t>
            </a:r>
            <a:r>
              <a:rPr lang="en-US" altLang="ko-KR" sz="2800" dirty="0" smtClean="0">
                <a:solidFill>
                  <a:schemeClr val="hlink"/>
                </a:solidFill>
              </a:rPr>
              <a:t>64-bit</a:t>
            </a:r>
            <a:r>
              <a:rPr lang="en-US" altLang="ko-KR" sz="2800" dirty="0" smtClean="0"/>
              <a:t> </a:t>
            </a:r>
            <a:r>
              <a:rPr lang="zh-CN" altLang="en-US" sz="2800" dirty="0" smtClean="0"/>
              <a:t>分组</a:t>
            </a:r>
            <a:r>
              <a:rPr lang="en-US" altLang="ko-KR" sz="2800" dirty="0" smtClean="0"/>
              <a:t>) </a:t>
            </a:r>
          </a:p>
          <a:p>
            <a:pPr eaLnBrk="1" hangingPunct="1"/>
            <a:r>
              <a:rPr lang="zh-CN" altLang="en-US" sz="2800" dirty="0" smtClean="0"/>
              <a:t>使用</a:t>
            </a:r>
            <a:r>
              <a:rPr lang="en-US" altLang="ko-KR" sz="2800" dirty="0" smtClean="0">
                <a:solidFill>
                  <a:schemeClr val="hlink"/>
                </a:solidFill>
              </a:rPr>
              <a:t>56-bit</a:t>
            </a:r>
            <a:r>
              <a:rPr lang="zh-CN" altLang="en-US" sz="2800" dirty="0" smtClean="0"/>
              <a:t>密钥</a:t>
            </a:r>
            <a:r>
              <a:rPr lang="ko-KR" altLang="en-US" sz="2800" dirty="0" smtClean="0"/>
              <a:t> </a:t>
            </a:r>
            <a:r>
              <a:rPr lang="en-US" altLang="ko-KR" sz="2800" dirty="0" smtClean="0"/>
              <a:t>(</a:t>
            </a:r>
            <a:r>
              <a:rPr lang="zh-CN" altLang="en-US" sz="2800" dirty="0" smtClean="0"/>
              <a:t>从</a:t>
            </a:r>
            <a:r>
              <a:rPr lang="en-US" altLang="ko-KR" sz="2800" dirty="0" smtClean="0"/>
              <a:t>64</a:t>
            </a:r>
            <a:r>
              <a:rPr lang="en-US" altLang="zh-CN" sz="2800" dirty="0" smtClean="0"/>
              <a:t>-</a:t>
            </a:r>
            <a:r>
              <a:rPr lang="en-US" altLang="ko-KR" sz="2800" dirty="0" smtClean="0"/>
              <a:t>bit</a:t>
            </a:r>
            <a:r>
              <a:rPr lang="zh-CN" altLang="en-US" sz="2800" dirty="0" smtClean="0"/>
              <a:t>来产生</a:t>
            </a:r>
            <a:r>
              <a:rPr lang="en-US" altLang="ko-KR" sz="2800" dirty="0" smtClean="0"/>
              <a:t>)</a:t>
            </a:r>
          </a:p>
          <a:p>
            <a:pPr eaLnBrk="1" hangingPunct="1"/>
            <a:r>
              <a:rPr lang="en-US" altLang="ko-KR" sz="2800" dirty="0" smtClean="0"/>
              <a:t>16</a:t>
            </a:r>
            <a:r>
              <a:rPr lang="zh-CN" altLang="en-US" sz="2800" dirty="0" smtClean="0"/>
              <a:t>轮</a:t>
            </a:r>
            <a:endParaRPr lang="en-US" altLang="ko-KR" sz="2800" dirty="0" smtClean="0"/>
          </a:p>
          <a:p>
            <a:pPr eaLnBrk="1" hangingPunct="1"/>
            <a:r>
              <a:rPr lang="en-US" altLang="ko-KR" sz="2800" dirty="0" smtClean="0">
                <a:solidFill>
                  <a:schemeClr val="hlink"/>
                </a:solidFill>
              </a:rPr>
              <a:t>48-bit</a:t>
            </a:r>
            <a:r>
              <a:rPr lang="en-US" altLang="zh-CN" sz="2800" dirty="0" smtClean="0">
                <a:solidFill>
                  <a:schemeClr val="hlink"/>
                </a:solidFill>
              </a:rPr>
              <a:t> </a:t>
            </a:r>
            <a:r>
              <a:rPr lang="zh-CN" altLang="en-US" sz="2800" dirty="0" smtClean="0"/>
              <a:t>子密钥</a:t>
            </a:r>
            <a:endParaRPr lang="en-US" altLang="ko-KR" sz="2800" dirty="0" smtClean="0"/>
          </a:p>
          <a:p>
            <a:pPr eaLnBrk="1" hangingPunct="1"/>
            <a:r>
              <a:rPr lang="en-US" altLang="ko-KR" sz="2800" dirty="0" err="1" smtClean="0">
                <a:solidFill>
                  <a:schemeClr val="hlink"/>
                </a:solidFill>
              </a:rPr>
              <a:t>Feistel</a:t>
            </a:r>
            <a:r>
              <a:rPr lang="zh-CN" altLang="en-US" sz="2800" dirty="0" smtClean="0">
                <a:solidFill>
                  <a:schemeClr val="hlink"/>
                </a:solidFill>
              </a:rPr>
              <a:t>结构</a:t>
            </a:r>
            <a:r>
              <a:rPr lang="zh-CN" altLang="en-US" sz="2800" dirty="0" smtClean="0"/>
              <a:t> </a:t>
            </a:r>
            <a:r>
              <a:rPr lang="en-US" altLang="ko-KR" sz="2800" dirty="0" smtClean="0"/>
              <a:t>(</a:t>
            </a:r>
            <a:r>
              <a:rPr lang="zh-CN" altLang="en-US" sz="2800" dirty="0" smtClean="0"/>
              <a:t>除了初始和最终的置换</a:t>
            </a:r>
            <a:r>
              <a:rPr lang="en-US" altLang="ko-KR" sz="2800" dirty="0" smtClean="0"/>
              <a:t>)</a:t>
            </a:r>
          </a:p>
          <a:p>
            <a:pPr eaLnBrk="1" hangingPunct="1"/>
            <a:endParaRPr lang="en-US" altLang="zh-CN" sz="2800" dirty="0" smtClean="0"/>
          </a:p>
        </p:txBody>
      </p:sp>
    </p:spTree>
    <p:extLst>
      <p:ext uri="{BB962C8B-B14F-4D97-AF65-F5344CB8AC3E}">
        <p14:creationId xmlns:p14="http://schemas.microsoft.com/office/powerpoint/2010/main" val="294862528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3"/>
          <p:cNvSpPr>
            <a:spLocks noChangeShapeType="1"/>
          </p:cNvSpPr>
          <p:nvPr/>
        </p:nvSpPr>
        <p:spPr bwMode="auto">
          <a:xfrm>
            <a:off x="1476375" y="6669088"/>
            <a:ext cx="7127875" cy="0"/>
          </a:xfrm>
          <a:prstGeom prst="line">
            <a:avLst/>
          </a:prstGeom>
          <a:noFill/>
          <a:ln w="38100">
            <a:solidFill>
              <a:schemeClr val="bg2"/>
            </a:solidFill>
            <a:prstDash val="sysDot"/>
            <a:round/>
            <a:headEnd/>
            <a:tailEnd/>
          </a:ln>
          <a:effectLst/>
        </p:spPr>
        <p:txBody>
          <a:bodyPr/>
          <a:lstStyle/>
          <a:p>
            <a:endParaRPr lang="zh-CN" altLang="en-US"/>
          </a:p>
        </p:txBody>
      </p:sp>
      <p:grpSp>
        <p:nvGrpSpPr>
          <p:cNvPr id="19462" name="Group 6"/>
          <p:cNvGrpSpPr>
            <a:grpSpLocks/>
          </p:cNvGrpSpPr>
          <p:nvPr/>
        </p:nvGrpSpPr>
        <p:grpSpPr bwMode="auto">
          <a:xfrm>
            <a:off x="1535113" y="1412776"/>
            <a:ext cx="6924675" cy="2820988"/>
            <a:chOff x="0" y="0"/>
            <a:chExt cx="4362" cy="1777"/>
          </a:xfrm>
        </p:grpSpPr>
        <p:grpSp>
          <p:nvGrpSpPr>
            <p:cNvPr id="19464" name="Group 7"/>
            <p:cNvGrpSpPr>
              <a:grpSpLocks/>
            </p:cNvGrpSpPr>
            <p:nvPr/>
          </p:nvGrpSpPr>
          <p:grpSpPr bwMode="auto">
            <a:xfrm>
              <a:off x="1361" y="380"/>
              <a:ext cx="1077" cy="346"/>
              <a:chOff x="0" y="0"/>
              <a:chExt cx="935" cy="405"/>
            </a:xfrm>
          </p:grpSpPr>
          <p:sp>
            <p:nvSpPr>
              <p:cNvPr id="19486" name="Text Box 4"/>
              <p:cNvSpPr txBox="1">
                <a:spLocks noChangeArrowheads="1"/>
              </p:cNvSpPr>
              <p:nvPr/>
            </p:nvSpPr>
            <p:spPr bwMode="auto">
              <a:xfrm>
                <a:off x="0" y="112"/>
                <a:ext cx="935" cy="293"/>
              </a:xfrm>
              <a:prstGeom prst="rect">
                <a:avLst/>
              </a:prstGeom>
              <a:solidFill>
                <a:srgbClr val="FFFFFF"/>
              </a:solidFill>
              <a:ln w="9525">
                <a:solidFill>
                  <a:srgbClr val="000000"/>
                </a:solidFill>
                <a:miter lim="800000"/>
                <a:headEnd/>
                <a:tailEnd/>
              </a:ln>
            </p:spPr>
            <p:txBody>
              <a:bodyPr/>
              <a:lstStyle/>
              <a:p>
                <a:pPr algn="ctr" eaLnBrk="0" hangingPunct="0">
                  <a:buFontTx/>
                  <a:buNone/>
                </a:pPr>
                <a:r>
                  <a:rPr lang="zh-CN" altLang="en-US" sz="2000" baseline="0">
                    <a:latin typeface="Arial" pitchFamily="34" charset="0"/>
                  </a:rPr>
                  <a:t>代替密码</a:t>
                </a:r>
              </a:p>
            </p:txBody>
          </p:sp>
          <p:sp>
            <p:nvSpPr>
              <p:cNvPr id="19487" name="Line 5"/>
              <p:cNvSpPr>
                <a:spLocks noChangeShapeType="1"/>
              </p:cNvSpPr>
              <p:nvPr/>
            </p:nvSpPr>
            <p:spPr bwMode="auto">
              <a:xfrm>
                <a:off x="461" y="0"/>
                <a:ext cx="0" cy="112"/>
              </a:xfrm>
              <a:prstGeom prst="line">
                <a:avLst/>
              </a:prstGeom>
              <a:noFill/>
              <a:ln w="9525">
                <a:solidFill>
                  <a:srgbClr val="000000"/>
                </a:solidFill>
                <a:round/>
                <a:headEnd/>
                <a:tailEnd/>
              </a:ln>
            </p:spPr>
            <p:txBody>
              <a:bodyPr/>
              <a:lstStyle/>
              <a:p>
                <a:endParaRPr lang="zh-CN" altLang="en-US"/>
              </a:p>
            </p:txBody>
          </p:sp>
        </p:grpSp>
        <p:grpSp>
          <p:nvGrpSpPr>
            <p:cNvPr id="19465" name="Group 10"/>
            <p:cNvGrpSpPr>
              <a:grpSpLocks/>
            </p:cNvGrpSpPr>
            <p:nvPr/>
          </p:nvGrpSpPr>
          <p:grpSpPr bwMode="auto">
            <a:xfrm>
              <a:off x="3325" y="380"/>
              <a:ext cx="1037" cy="346"/>
              <a:chOff x="0" y="0"/>
              <a:chExt cx="1155" cy="564"/>
            </a:xfrm>
          </p:grpSpPr>
          <p:sp>
            <p:nvSpPr>
              <p:cNvPr id="19484" name="Text Box 7"/>
              <p:cNvSpPr txBox="1">
                <a:spLocks noChangeArrowheads="1"/>
              </p:cNvSpPr>
              <p:nvPr/>
            </p:nvSpPr>
            <p:spPr bwMode="auto">
              <a:xfrm>
                <a:off x="0" y="156"/>
                <a:ext cx="1155" cy="408"/>
              </a:xfrm>
              <a:prstGeom prst="rect">
                <a:avLst/>
              </a:prstGeom>
              <a:solidFill>
                <a:srgbClr val="FFFFFF"/>
              </a:solidFill>
              <a:ln w="9525">
                <a:solidFill>
                  <a:srgbClr val="000000"/>
                </a:solidFill>
                <a:miter lim="800000"/>
                <a:headEnd/>
                <a:tailEnd/>
              </a:ln>
            </p:spPr>
            <p:txBody>
              <a:bodyPr/>
              <a:lstStyle/>
              <a:p>
                <a:pPr algn="ctr" eaLnBrk="0" hangingPunct="0">
                  <a:buFontTx/>
                  <a:buNone/>
                </a:pPr>
                <a:r>
                  <a:rPr lang="zh-CN" altLang="en-US" sz="2000" baseline="0">
                    <a:latin typeface="Arial" pitchFamily="34" charset="0"/>
                  </a:rPr>
                  <a:t>换位密码</a:t>
                </a:r>
              </a:p>
            </p:txBody>
          </p:sp>
          <p:sp>
            <p:nvSpPr>
              <p:cNvPr id="19485" name="Line 8"/>
              <p:cNvSpPr>
                <a:spLocks noChangeShapeType="1"/>
              </p:cNvSpPr>
              <p:nvPr/>
            </p:nvSpPr>
            <p:spPr bwMode="auto">
              <a:xfrm>
                <a:off x="555" y="0"/>
                <a:ext cx="0" cy="156"/>
              </a:xfrm>
              <a:prstGeom prst="line">
                <a:avLst/>
              </a:prstGeom>
              <a:noFill/>
              <a:ln w="9525">
                <a:solidFill>
                  <a:srgbClr val="000000"/>
                </a:solidFill>
                <a:round/>
                <a:headEnd/>
                <a:tailEnd/>
              </a:ln>
            </p:spPr>
            <p:txBody>
              <a:bodyPr/>
              <a:lstStyle/>
              <a:p>
                <a:endParaRPr lang="zh-CN" altLang="en-US"/>
              </a:p>
            </p:txBody>
          </p:sp>
        </p:grpSp>
        <p:grpSp>
          <p:nvGrpSpPr>
            <p:cNvPr id="19466" name="Group 13"/>
            <p:cNvGrpSpPr>
              <a:grpSpLocks/>
            </p:cNvGrpSpPr>
            <p:nvPr/>
          </p:nvGrpSpPr>
          <p:grpSpPr bwMode="auto">
            <a:xfrm>
              <a:off x="2268" y="0"/>
              <a:ext cx="1246" cy="378"/>
              <a:chOff x="0" y="0"/>
              <a:chExt cx="1365" cy="627"/>
            </a:xfrm>
          </p:grpSpPr>
          <p:sp>
            <p:nvSpPr>
              <p:cNvPr id="19482" name="Text Box 10"/>
              <p:cNvSpPr txBox="1">
                <a:spLocks noChangeArrowheads="1"/>
              </p:cNvSpPr>
              <p:nvPr/>
            </p:nvSpPr>
            <p:spPr bwMode="auto">
              <a:xfrm flipV="1">
                <a:off x="0" y="0"/>
                <a:ext cx="1365" cy="468"/>
              </a:xfrm>
              <a:prstGeom prst="rect">
                <a:avLst/>
              </a:prstGeom>
              <a:solidFill>
                <a:srgbClr val="FFFFFF"/>
              </a:solidFill>
              <a:ln w="9525">
                <a:solidFill>
                  <a:srgbClr val="000000"/>
                </a:solidFill>
                <a:miter lim="800000"/>
                <a:headEnd/>
                <a:tailEnd/>
              </a:ln>
            </p:spPr>
            <p:txBody>
              <a:bodyPr rot="10800000"/>
              <a:lstStyle/>
              <a:p>
                <a:pPr algn="ctr" eaLnBrk="0" hangingPunct="0">
                  <a:buFontTx/>
                  <a:buNone/>
                </a:pPr>
                <a:r>
                  <a:rPr lang="zh-CN" altLang="en-US" sz="2000" baseline="0">
                    <a:latin typeface="Arial" pitchFamily="34" charset="0"/>
                  </a:rPr>
                  <a:t>古典密码学</a:t>
                </a:r>
              </a:p>
            </p:txBody>
          </p:sp>
          <p:sp>
            <p:nvSpPr>
              <p:cNvPr id="19483" name="Line 11"/>
              <p:cNvSpPr>
                <a:spLocks noChangeShapeType="1"/>
              </p:cNvSpPr>
              <p:nvPr/>
            </p:nvSpPr>
            <p:spPr bwMode="auto">
              <a:xfrm>
                <a:off x="675" y="471"/>
                <a:ext cx="0" cy="156"/>
              </a:xfrm>
              <a:prstGeom prst="line">
                <a:avLst/>
              </a:prstGeom>
              <a:noFill/>
              <a:ln w="9525">
                <a:solidFill>
                  <a:srgbClr val="000000"/>
                </a:solidFill>
                <a:round/>
                <a:headEnd/>
                <a:tailEnd/>
              </a:ln>
            </p:spPr>
            <p:txBody>
              <a:bodyPr/>
              <a:lstStyle/>
              <a:p>
                <a:endParaRPr lang="zh-CN" altLang="en-US"/>
              </a:p>
            </p:txBody>
          </p:sp>
        </p:grpSp>
        <p:sp>
          <p:nvSpPr>
            <p:cNvPr id="19467" name="Line 12"/>
            <p:cNvSpPr>
              <a:spLocks noChangeShapeType="1"/>
            </p:cNvSpPr>
            <p:nvPr/>
          </p:nvSpPr>
          <p:spPr bwMode="auto">
            <a:xfrm>
              <a:off x="1893" y="380"/>
              <a:ext cx="1927" cy="0"/>
            </a:xfrm>
            <a:prstGeom prst="line">
              <a:avLst/>
            </a:prstGeom>
            <a:noFill/>
            <a:ln w="9525">
              <a:solidFill>
                <a:srgbClr val="000000"/>
              </a:solidFill>
              <a:round/>
              <a:headEnd/>
              <a:tailEnd/>
            </a:ln>
          </p:spPr>
          <p:txBody>
            <a:bodyPr/>
            <a:lstStyle/>
            <a:p>
              <a:endParaRPr lang="zh-CN" altLang="en-US"/>
            </a:p>
          </p:txBody>
        </p:sp>
        <p:sp>
          <p:nvSpPr>
            <p:cNvPr id="19468" name="Line 14"/>
            <p:cNvSpPr>
              <a:spLocks noChangeShapeType="1"/>
            </p:cNvSpPr>
            <p:nvPr/>
          </p:nvSpPr>
          <p:spPr bwMode="auto">
            <a:xfrm>
              <a:off x="1905" y="726"/>
              <a:ext cx="0" cy="112"/>
            </a:xfrm>
            <a:prstGeom prst="line">
              <a:avLst/>
            </a:prstGeom>
            <a:noFill/>
            <a:ln w="9525">
              <a:solidFill>
                <a:srgbClr val="000000"/>
              </a:solidFill>
              <a:round/>
              <a:headEnd/>
              <a:tailEnd/>
            </a:ln>
          </p:spPr>
          <p:txBody>
            <a:bodyPr/>
            <a:lstStyle/>
            <a:p>
              <a:endParaRPr lang="zh-CN" altLang="en-US"/>
            </a:p>
          </p:txBody>
        </p:sp>
        <p:sp>
          <p:nvSpPr>
            <p:cNvPr id="19469" name="Text Box 15"/>
            <p:cNvSpPr txBox="1">
              <a:spLocks noChangeArrowheads="1"/>
            </p:cNvSpPr>
            <p:nvPr/>
          </p:nvSpPr>
          <p:spPr bwMode="auto">
            <a:xfrm>
              <a:off x="1953" y="956"/>
              <a:ext cx="995" cy="257"/>
            </a:xfrm>
            <a:prstGeom prst="rect">
              <a:avLst/>
            </a:prstGeom>
            <a:solidFill>
              <a:srgbClr val="FFFFFF"/>
            </a:solidFill>
            <a:ln w="9525">
              <a:solidFill>
                <a:srgbClr val="000000"/>
              </a:solidFill>
              <a:miter lim="800000"/>
              <a:headEnd/>
              <a:tailEnd/>
            </a:ln>
          </p:spPr>
          <p:txBody>
            <a:bodyPr/>
            <a:lstStyle/>
            <a:p>
              <a:pPr algn="ctr" eaLnBrk="0" hangingPunct="0">
                <a:buFontTx/>
                <a:buNone/>
              </a:pPr>
              <a:r>
                <a:rPr lang="zh-CN" altLang="en-US" sz="2000" baseline="0">
                  <a:latin typeface="Arial" pitchFamily="34" charset="0"/>
                </a:rPr>
                <a:t>多字母代替</a:t>
              </a:r>
            </a:p>
          </p:txBody>
        </p:sp>
        <p:sp>
          <p:nvSpPr>
            <p:cNvPr id="19470" name="Line 16"/>
            <p:cNvSpPr>
              <a:spLocks noChangeShapeType="1"/>
            </p:cNvSpPr>
            <p:nvPr/>
          </p:nvSpPr>
          <p:spPr bwMode="auto">
            <a:xfrm>
              <a:off x="2457" y="842"/>
              <a:ext cx="0" cy="114"/>
            </a:xfrm>
            <a:prstGeom prst="line">
              <a:avLst/>
            </a:prstGeom>
            <a:noFill/>
            <a:ln w="9525">
              <a:solidFill>
                <a:srgbClr val="000000"/>
              </a:solidFill>
              <a:round/>
              <a:headEnd/>
              <a:tailEnd/>
            </a:ln>
          </p:spPr>
          <p:txBody>
            <a:bodyPr/>
            <a:lstStyle/>
            <a:p>
              <a:endParaRPr lang="zh-CN" altLang="en-US"/>
            </a:p>
          </p:txBody>
        </p:sp>
        <p:sp>
          <p:nvSpPr>
            <p:cNvPr id="19471" name="Text Box 17"/>
            <p:cNvSpPr txBox="1">
              <a:spLocks noChangeArrowheads="1"/>
            </p:cNvSpPr>
            <p:nvPr/>
          </p:nvSpPr>
          <p:spPr bwMode="auto">
            <a:xfrm>
              <a:off x="816" y="952"/>
              <a:ext cx="997" cy="292"/>
            </a:xfrm>
            <a:prstGeom prst="rect">
              <a:avLst/>
            </a:prstGeom>
            <a:solidFill>
              <a:srgbClr val="FFFFFF"/>
            </a:solidFill>
            <a:ln w="9525">
              <a:solidFill>
                <a:srgbClr val="000000"/>
              </a:solidFill>
              <a:miter lim="800000"/>
              <a:headEnd/>
              <a:tailEnd/>
            </a:ln>
          </p:spPr>
          <p:txBody>
            <a:bodyPr/>
            <a:lstStyle/>
            <a:p>
              <a:pPr algn="ctr" eaLnBrk="0" hangingPunct="0">
                <a:buFontTx/>
                <a:buNone/>
              </a:pPr>
              <a:r>
                <a:rPr lang="zh-CN" altLang="en-US" sz="2000" baseline="0">
                  <a:latin typeface="Arial" pitchFamily="34" charset="0"/>
                </a:rPr>
                <a:t>单字母代替</a:t>
              </a:r>
            </a:p>
          </p:txBody>
        </p:sp>
        <p:sp>
          <p:nvSpPr>
            <p:cNvPr id="19472" name="Line 18"/>
            <p:cNvSpPr>
              <a:spLocks noChangeShapeType="1"/>
            </p:cNvSpPr>
            <p:nvPr/>
          </p:nvSpPr>
          <p:spPr bwMode="auto">
            <a:xfrm>
              <a:off x="1353" y="841"/>
              <a:ext cx="0" cy="114"/>
            </a:xfrm>
            <a:prstGeom prst="line">
              <a:avLst/>
            </a:prstGeom>
            <a:noFill/>
            <a:ln w="9525">
              <a:solidFill>
                <a:srgbClr val="000000"/>
              </a:solidFill>
              <a:round/>
              <a:headEnd/>
              <a:tailEnd/>
            </a:ln>
          </p:spPr>
          <p:txBody>
            <a:bodyPr/>
            <a:lstStyle/>
            <a:p>
              <a:endParaRPr lang="zh-CN" altLang="en-US"/>
            </a:p>
          </p:txBody>
        </p:sp>
        <p:sp>
          <p:nvSpPr>
            <p:cNvPr id="19473" name="Line 19"/>
            <p:cNvSpPr>
              <a:spLocks noChangeShapeType="1"/>
            </p:cNvSpPr>
            <p:nvPr/>
          </p:nvSpPr>
          <p:spPr bwMode="auto">
            <a:xfrm>
              <a:off x="1354" y="841"/>
              <a:ext cx="1105" cy="0"/>
            </a:xfrm>
            <a:prstGeom prst="line">
              <a:avLst/>
            </a:prstGeom>
            <a:noFill/>
            <a:ln w="9525">
              <a:solidFill>
                <a:srgbClr val="000000"/>
              </a:solidFill>
              <a:round/>
              <a:headEnd/>
              <a:tailEnd/>
            </a:ln>
          </p:spPr>
          <p:txBody>
            <a:bodyPr/>
            <a:lstStyle/>
            <a:p>
              <a:endParaRPr lang="zh-CN" altLang="en-US"/>
            </a:p>
          </p:txBody>
        </p:sp>
        <p:sp>
          <p:nvSpPr>
            <p:cNvPr id="19474" name="Line 20"/>
            <p:cNvSpPr>
              <a:spLocks noChangeShapeType="1"/>
            </p:cNvSpPr>
            <p:nvPr/>
          </p:nvSpPr>
          <p:spPr bwMode="auto">
            <a:xfrm>
              <a:off x="1315" y="1242"/>
              <a:ext cx="0" cy="112"/>
            </a:xfrm>
            <a:prstGeom prst="line">
              <a:avLst/>
            </a:prstGeom>
            <a:noFill/>
            <a:ln w="9525">
              <a:solidFill>
                <a:srgbClr val="000000"/>
              </a:solidFill>
              <a:round/>
              <a:headEnd/>
              <a:tailEnd/>
            </a:ln>
          </p:spPr>
          <p:txBody>
            <a:bodyPr/>
            <a:lstStyle/>
            <a:p>
              <a:endParaRPr lang="zh-CN" altLang="en-US"/>
            </a:p>
          </p:txBody>
        </p:sp>
        <p:sp>
          <p:nvSpPr>
            <p:cNvPr id="19475" name="Line 21"/>
            <p:cNvSpPr>
              <a:spLocks noChangeShapeType="1"/>
            </p:cNvSpPr>
            <p:nvPr/>
          </p:nvSpPr>
          <p:spPr bwMode="auto">
            <a:xfrm>
              <a:off x="1960" y="1363"/>
              <a:ext cx="0" cy="114"/>
            </a:xfrm>
            <a:prstGeom prst="line">
              <a:avLst/>
            </a:prstGeom>
            <a:noFill/>
            <a:ln w="9525">
              <a:solidFill>
                <a:srgbClr val="000000"/>
              </a:solidFill>
              <a:round/>
              <a:headEnd/>
              <a:tailEnd/>
            </a:ln>
          </p:spPr>
          <p:txBody>
            <a:bodyPr/>
            <a:lstStyle/>
            <a:p>
              <a:endParaRPr lang="zh-CN" altLang="en-US"/>
            </a:p>
          </p:txBody>
        </p:sp>
        <p:sp>
          <p:nvSpPr>
            <p:cNvPr id="19476" name="Text Box 22"/>
            <p:cNvSpPr txBox="1">
              <a:spLocks noChangeArrowheads="1"/>
            </p:cNvSpPr>
            <p:nvPr/>
          </p:nvSpPr>
          <p:spPr bwMode="auto">
            <a:xfrm>
              <a:off x="45" y="1462"/>
              <a:ext cx="1299" cy="292"/>
            </a:xfrm>
            <a:prstGeom prst="rect">
              <a:avLst/>
            </a:prstGeom>
            <a:noFill/>
            <a:ln w="9525">
              <a:solidFill>
                <a:srgbClr val="000000"/>
              </a:solidFill>
              <a:miter lim="800000"/>
              <a:headEnd/>
              <a:tailEnd/>
            </a:ln>
          </p:spPr>
          <p:txBody>
            <a:bodyPr lIns="0" rIns="0"/>
            <a:lstStyle/>
            <a:p>
              <a:pPr algn="ctr" eaLnBrk="0" hangingPunct="0">
                <a:buFontTx/>
                <a:buNone/>
              </a:pPr>
              <a:r>
                <a:rPr lang="zh-CN" altLang="en-US" sz="2000" baseline="0">
                  <a:latin typeface="Arial" pitchFamily="34" charset="0"/>
                </a:rPr>
                <a:t>单表代替密码</a:t>
              </a:r>
            </a:p>
          </p:txBody>
        </p:sp>
        <p:sp>
          <p:nvSpPr>
            <p:cNvPr id="19477" name="Line 23"/>
            <p:cNvSpPr>
              <a:spLocks noChangeShapeType="1"/>
            </p:cNvSpPr>
            <p:nvPr/>
          </p:nvSpPr>
          <p:spPr bwMode="auto">
            <a:xfrm>
              <a:off x="635" y="1359"/>
              <a:ext cx="0" cy="114"/>
            </a:xfrm>
            <a:prstGeom prst="line">
              <a:avLst/>
            </a:prstGeom>
            <a:noFill/>
            <a:ln w="9525">
              <a:solidFill>
                <a:srgbClr val="000000"/>
              </a:solidFill>
              <a:round/>
              <a:headEnd/>
              <a:tailEnd/>
            </a:ln>
          </p:spPr>
          <p:txBody>
            <a:bodyPr/>
            <a:lstStyle/>
            <a:p>
              <a:endParaRPr lang="zh-CN" altLang="en-US"/>
            </a:p>
          </p:txBody>
        </p:sp>
        <p:sp>
          <p:nvSpPr>
            <p:cNvPr id="19478" name="Line 24"/>
            <p:cNvSpPr>
              <a:spLocks noChangeShapeType="1"/>
            </p:cNvSpPr>
            <p:nvPr/>
          </p:nvSpPr>
          <p:spPr bwMode="auto">
            <a:xfrm>
              <a:off x="635" y="1359"/>
              <a:ext cx="1331" cy="0"/>
            </a:xfrm>
            <a:prstGeom prst="line">
              <a:avLst/>
            </a:prstGeom>
            <a:noFill/>
            <a:ln w="9525">
              <a:solidFill>
                <a:srgbClr val="000000"/>
              </a:solidFill>
              <a:round/>
              <a:headEnd/>
              <a:tailEnd/>
            </a:ln>
          </p:spPr>
          <p:txBody>
            <a:bodyPr/>
            <a:lstStyle/>
            <a:p>
              <a:endParaRPr lang="zh-CN" altLang="en-US"/>
            </a:p>
          </p:txBody>
        </p:sp>
        <p:sp>
          <p:nvSpPr>
            <p:cNvPr id="19479" name="Text Box 25"/>
            <p:cNvSpPr txBox="1">
              <a:spLocks noChangeArrowheads="1"/>
            </p:cNvSpPr>
            <p:nvPr/>
          </p:nvSpPr>
          <p:spPr bwMode="auto">
            <a:xfrm>
              <a:off x="1451" y="1485"/>
              <a:ext cx="1191" cy="292"/>
            </a:xfrm>
            <a:prstGeom prst="rect">
              <a:avLst/>
            </a:prstGeom>
            <a:noFill/>
            <a:ln w="9525">
              <a:solidFill>
                <a:srgbClr val="000000"/>
              </a:solidFill>
              <a:miter lim="800000"/>
              <a:headEnd/>
              <a:tailEnd/>
            </a:ln>
          </p:spPr>
          <p:txBody>
            <a:bodyPr lIns="0" rIns="0"/>
            <a:lstStyle/>
            <a:p>
              <a:pPr algn="ctr" eaLnBrk="0" hangingPunct="0">
                <a:buFontTx/>
                <a:buNone/>
              </a:pPr>
              <a:r>
                <a:rPr lang="zh-CN" altLang="en-US" sz="2000" baseline="0">
                  <a:latin typeface="Arial" pitchFamily="34" charset="0"/>
                </a:rPr>
                <a:t>多表代替密码</a:t>
              </a:r>
            </a:p>
          </p:txBody>
        </p:sp>
        <p:sp>
          <p:nvSpPr>
            <p:cNvPr id="19480" name="Text Box 26"/>
            <p:cNvSpPr txBox="1">
              <a:spLocks noChangeArrowheads="1"/>
            </p:cNvSpPr>
            <p:nvPr/>
          </p:nvSpPr>
          <p:spPr bwMode="auto">
            <a:xfrm>
              <a:off x="0" y="1022"/>
              <a:ext cx="851" cy="173"/>
            </a:xfrm>
            <a:prstGeom prst="rect">
              <a:avLst/>
            </a:prstGeom>
            <a:noFill/>
            <a:ln w="9525">
              <a:noFill/>
              <a:miter lim="800000"/>
              <a:headEnd/>
              <a:tailEnd/>
            </a:ln>
          </p:spPr>
          <p:txBody>
            <a:bodyPr lIns="0" tIns="0" rIns="0" bIns="0" anchor="b">
              <a:spAutoFit/>
            </a:bodyPr>
            <a:lstStyle/>
            <a:p>
              <a:pPr>
                <a:spcBef>
                  <a:spcPct val="50000"/>
                </a:spcBef>
                <a:buFontTx/>
                <a:buNone/>
              </a:pPr>
              <a:r>
                <a:rPr lang="zh-CN" altLang="en-US" sz="1800" baseline="0" dirty="0">
                  <a:latin typeface="Arial" pitchFamily="34" charset="0"/>
                </a:rPr>
                <a:t>（</a:t>
              </a:r>
              <a:r>
                <a:rPr lang="zh-CN" altLang="en-US" sz="1800" baseline="0" dirty="0">
                  <a:solidFill>
                    <a:srgbClr val="FF0000"/>
                  </a:solidFill>
                  <a:latin typeface="Arial" pitchFamily="34" charset="0"/>
                </a:rPr>
                <a:t>流密码</a:t>
              </a:r>
              <a:r>
                <a:rPr lang="zh-CN" altLang="en-US" sz="1800" baseline="0" dirty="0">
                  <a:latin typeface="Arial" pitchFamily="34" charset="0"/>
                </a:rPr>
                <a:t>）</a:t>
              </a:r>
            </a:p>
          </p:txBody>
        </p:sp>
        <p:sp>
          <p:nvSpPr>
            <p:cNvPr id="19481" name="Text Box 27"/>
            <p:cNvSpPr txBox="1">
              <a:spLocks noChangeArrowheads="1"/>
            </p:cNvSpPr>
            <p:nvPr/>
          </p:nvSpPr>
          <p:spPr bwMode="auto">
            <a:xfrm>
              <a:off x="3084" y="1032"/>
              <a:ext cx="992" cy="173"/>
            </a:xfrm>
            <a:prstGeom prst="rect">
              <a:avLst/>
            </a:prstGeom>
            <a:noFill/>
            <a:ln w="9525">
              <a:noFill/>
              <a:miter lim="800000"/>
              <a:headEnd/>
              <a:tailEnd/>
            </a:ln>
          </p:spPr>
          <p:txBody>
            <a:bodyPr lIns="0" tIns="0" rIns="0" bIns="0" anchor="b">
              <a:spAutoFit/>
            </a:bodyPr>
            <a:lstStyle/>
            <a:p>
              <a:pPr>
                <a:spcBef>
                  <a:spcPct val="50000"/>
                </a:spcBef>
                <a:buFontTx/>
                <a:buNone/>
              </a:pPr>
              <a:r>
                <a:rPr lang="zh-CN" altLang="en-US" sz="1800" baseline="0" dirty="0">
                  <a:latin typeface="Arial" pitchFamily="34" charset="0"/>
                </a:rPr>
                <a:t>（</a:t>
              </a:r>
              <a:r>
                <a:rPr lang="zh-CN" altLang="en-US" sz="1800" baseline="0" dirty="0">
                  <a:solidFill>
                    <a:srgbClr val="FF0000"/>
                  </a:solidFill>
                  <a:latin typeface="Arial" pitchFamily="34" charset="0"/>
                </a:rPr>
                <a:t>分组密码</a:t>
              </a:r>
              <a:r>
                <a:rPr lang="zh-CN" altLang="en-US" sz="1800" baseline="0" dirty="0">
                  <a:latin typeface="Arial" pitchFamily="34" charset="0"/>
                </a:rPr>
                <a:t>）</a:t>
              </a:r>
            </a:p>
          </p:txBody>
        </p:sp>
      </p:grpSp>
      <p:sp>
        <p:nvSpPr>
          <p:cNvPr id="19463" name="Rectangle 2"/>
          <p:cNvSpPr>
            <a:spLocks noChangeArrowheads="1"/>
          </p:cNvSpPr>
          <p:nvPr/>
        </p:nvSpPr>
        <p:spPr bwMode="auto">
          <a:xfrm>
            <a:off x="1547664" y="227638"/>
            <a:ext cx="5113337" cy="487362"/>
          </a:xfrm>
          <a:prstGeom prst="rect">
            <a:avLst/>
          </a:prstGeom>
          <a:noFill/>
          <a:ln w="9525">
            <a:noFill/>
            <a:miter lim="800000"/>
            <a:headEnd/>
            <a:tailEnd/>
          </a:ln>
        </p:spPr>
        <p:txBody>
          <a:bodyPr anchor="ctr"/>
          <a:lstStyle/>
          <a:p>
            <a:pPr algn="ctr">
              <a:buFontTx/>
              <a:buNone/>
            </a:pPr>
            <a:r>
              <a:rPr lang="zh-CN" altLang="en-US" sz="3600" baseline="0" dirty="0">
                <a:solidFill>
                  <a:srgbClr val="660066"/>
                </a:solidFill>
                <a:ea typeface="隶书" pitchFamily="49" charset="-122"/>
              </a:rPr>
              <a:t>古典密码学分类</a:t>
            </a:r>
          </a:p>
        </p:txBody>
      </p:sp>
      <p:sp>
        <p:nvSpPr>
          <p:cNvPr id="32" name="矩形 31"/>
          <p:cNvSpPr/>
          <p:nvPr/>
        </p:nvSpPr>
        <p:spPr>
          <a:xfrm>
            <a:off x="1547664" y="4581128"/>
            <a:ext cx="7344816" cy="1107996"/>
          </a:xfrm>
          <a:prstGeom prst="rect">
            <a:avLst/>
          </a:prstGeom>
        </p:spPr>
        <p:txBody>
          <a:bodyPr wrap="square">
            <a:spAutoFit/>
          </a:bodyPr>
          <a:lstStyle/>
          <a:p>
            <a:pPr marL="342900" indent="-342900" algn="l">
              <a:spcBef>
                <a:spcPct val="50000"/>
              </a:spcBef>
              <a:buFontTx/>
              <a:buBlip>
                <a:blip r:embed="rId2"/>
              </a:buBlip>
            </a:pPr>
            <a:r>
              <a:rPr lang="zh-CN" altLang="en-US" sz="2000" baseline="0" dirty="0" smtClean="0">
                <a:solidFill>
                  <a:srgbClr val="0000CC"/>
                </a:solidFill>
              </a:rPr>
              <a:t>代替密码：</a:t>
            </a:r>
            <a:r>
              <a:rPr lang="zh-CN" altLang="en-US" sz="2000" baseline="0" dirty="0" smtClean="0"/>
              <a:t>将明文字符用另外的字符代替，典型的有恺撒密码、仿射密码、维吉尼亚密码等；</a:t>
            </a:r>
          </a:p>
          <a:p>
            <a:pPr marL="342900" indent="-342900" algn="l">
              <a:spcBef>
                <a:spcPct val="30000"/>
              </a:spcBef>
              <a:buFontTx/>
              <a:buBlip>
                <a:blip r:embed="rId2"/>
              </a:buBlip>
            </a:pPr>
            <a:r>
              <a:rPr lang="zh-CN" altLang="en-US" sz="2000" baseline="0" dirty="0" smtClean="0">
                <a:solidFill>
                  <a:srgbClr val="0000CC"/>
                </a:solidFill>
              </a:rPr>
              <a:t>换位密码：</a:t>
            </a:r>
            <a:r>
              <a:rPr lang="zh-CN" altLang="en-US" sz="2000" baseline="0" dirty="0" smtClean="0">
                <a:latin typeface="楷体_GB2312" pitchFamily="49" charset="-122"/>
              </a:rPr>
              <a:t>明文的字母保持相同，但顺序打乱。</a:t>
            </a:r>
            <a:endParaRPr lang="zh-CN" altLang="en-US" sz="2000" baseline="0" dirty="0"/>
          </a:p>
        </p:txBody>
      </p:sp>
      <p:sp>
        <p:nvSpPr>
          <p:cNvPr id="33" name="Text Box 5"/>
          <p:cNvSpPr txBox="1">
            <a:spLocks noChangeArrowheads="1"/>
          </p:cNvSpPr>
          <p:nvPr/>
        </p:nvSpPr>
        <p:spPr bwMode="auto">
          <a:xfrm>
            <a:off x="560462" y="120133"/>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smtClean="0">
                <a:latin typeface="Times New Roman" pitchFamily="18" charset="0"/>
                <a:ea typeface="宋体" pitchFamily="2" charset="-122"/>
              </a:rPr>
              <a:t>1  </a:t>
            </a:r>
            <a:endParaRPr lang="en-GB" altLang="zh-CN" sz="4400" b="1" dirty="0">
              <a:latin typeface="Times New Roman" pitchFamily="18" charset="0"/>
              <a:ea typeface="宋体" pitchFamily="2" charset="-122"/>
            </a:endParaRPr>
          </a:p>
        </p:txBody>
      </p:sp>
    </p:spTree>
    <p:extLst>
      <p:ext uri="{BB962C8B-B14F-4D97-AF65-F5344CB8AC3E}">
        <p14:creationId xmlns:p14="http://schemas.microsoft.com/office/powerpoint/2010/main" val="142132021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587375" y="32385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a:latin typeface="Times New Roman" pitchFamily="18" charset="0"/>
              </a:rPr>
              <a:t>分组密码</a:t>
            </a:r>
            <a:r>
              <a:rPr lang="en-US" altLang="zh-CN" sz="4000">
                <a:latin typeface="Times New Roman" pitchFamily="18" charset="0"/>
              </a:rPr>
              <a:t>DES</a:t>
            </a:r>
            <a:endParaRPr lang="zh-CN" altLang="en-US" sz="4000">
              <a:latin typeface="Times New Roman" pitchFamily="18" charset="0"/>
            </a:endParaRPr>
          </a:p>
          <a:p>
            <a:pPr algn="l">
              <a:lnSpc>
                <a:spcPts val="3600"/>
              </a:lnSpc>
              <a:spcAft>
                <a:spcPts val="1200"/>
              </a:spcAft>
            </a:pPr>
            <a:endParaRPr lang="zh-CN" altLang="en-US" sz="4000">
              <a:latin typeface="Times New Roman" pitchFamily="18" charset="0"/>
            </a:endParaRPr>
          </a:p>
        </p:txBody>
      </p:sp>
      <p:sp>
        <p:nvSpPr>
          <p:cNvPr id="12291"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2292" name="TextBox 9"/>
          <p:cNvSpPr txBox="1">
            <a:spLocks noChangeArrowheads="1"/>
          </p:cNvSpPr>
          <p:nvPr/>
        </p:nvSpPr>
        <p:spPr bwMode="auto">
          <a:xfrm>
            <a:off x="458788" y="1255713"/>
            <a:ext cx="8066087"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en-US" altLang="zh-CN" sz="2400" dirty="0">
                <a:latin typeface="Times New Roman" pitchFamily="18" charset="0"/>
              </a:rPr>
              <a:t>      </a:t>
            </a:r>
            <a:r>
              <a:rPr lang="en-US" altLang="zh-CN" sz="2800" dirty="0">
                <a:latin typeface="Times New Roman" pitchFamily="18" charset="0"/>
              </a:rPr>
              <a:t>DES</a:t>
            </a:r>
            <a:r>
              <a:rPr lang="zh-CN" altLang="zh-CN" sz="2800" dirty="0">
                <a:latin typeface="Times New Roman" pitchFamily="18" charset="0"/>
              </a:rPr>
              <a:t>的主体</a:t>
            </a:r>
            <a:r>
              <a:rPr lang="en-US" altLang="zh-CN" sz="2800" dirty="0" err="1">
                <a:latin typeface="Times New Roman" pitchFamily="18" charset="0"/>
              </a:rPr>
              <a:t>Feistel</a:t>
            </a:r>
            <a:r>
              <a:rPr lang="zh-CN" altLang="zh-CN" sz="2800" dirty="0">
                <a:latin typeface="Times New Roman" pitchFamily="18" charset="0"/>
              </a:rPr>
              <a:t>运算由初始置换和网络组成。</a:t>
            </a:r>
            <a:r>
              <a:rPr lang="en-US" altLang="zh-CN" sz="2800" dirty="0">
                <a:latin typeface="Times New Roman" pitchFamily="18" charset="0"/>
              </a:rPr>
              <a:t> DES</a:t>
            </a:r>
            <a:r>
              <a:rPr lang="zh-CN" altLang="zh-CN" sz="2800" dirty="0"/>
              <a:t>算法总体流程图如图所示</a:t>
            </a:r>
            <a:r>
              <a:rPr lang="zh-CN" altLang="zh-CN" sz="2800" dirty="0" smtClean="0"/>
              <a:t>。</a:t>
            </a:r>
            <a:r>
              <a:rPr lang="zh-CN" altLang="en-US" sz="2800" dirty="0" smtClean="0"/>
              <a:t>算法是</a:t>
            </a:r>
            <a:r>
              <a:rPr lang="zh-CN" altLang="en-US" sz="2800" b="1" dirty="0" smtClean="0"/>
              <a:t>扩散、混淆思想</a:t>
            </a:r>
            <a:r>
              <a:rPr lang="zh-CN" altLang="en-US" sz="2800" dirty="0" smtClean="0"/>
              <a:t>的实现。</a:t>
            </a:r>
            <a:endParaRPr lang="en-US" altLang="zh-CN" sz="2800" dirty="0" smtClean="0"/>
          </a:p>
          <a:p>
            <a:pPr algn="l"/>
            <a:r>
              <a:rPr lang="zh-CN" altLang="zh-CN" sz="2800" dirty="0" smtClean="0"/>
              <a:t> </a:t>
            </a:r>
            <a:r>
              <a:rPr lang="zh-CN" altLang="en-US" sz="2800" dirty="0"/>
              <a:t>主要包括如下几个过程</a:t>
            </a:r>
            <a:r>
              <a:rPr lang="zh-CN" altLang="en-US" sz="2800" dirty="0">
                <a:latin typeface="Times New Roman" pitchFamily="18" charset="0"/>
              </a:rPr>
              <a:t>：</a:t>
            </a:r>
          </a:p>
          <a:p>
            <a:pPr algn="l"/>
            <a:r>
              <a:rPr lang="en-US" altLang="zh-CN" sz="2400" dirty="0"/>
              <a:t>       </a:t>
            </a:r>
            <a:r>
              <a:rPr lang="en-US" altLang="zh-CN" sz="2800" dirty="0">
                <a:solidFill>
                  <a:schemeClr val="tx2"/>
                </a:solidFill>
                <a:latin typeface="Times New Roman" pitchFamily="18" charset="0"/>
              </a:rPr>
              <a:t>1</a:t>
            </a:r>
            <a:r>
              <a:rPr lang="zh-CN" altLang="en-US" sz="2800" dirty="0">
                <a:solidFill>
                  <a:schemeClr val="tx2"/>
                </a:solidFill>
                <a:latin typeface="Times New Roman" pitchFamily="18" charset="0"/>
              </a:rPr>
              <a:t>．初始置换</a:t>
            </a:r>
            <a:r>
              <a:rPr lang="en-US" altLang="zh-CN" sz="2800" dirty="0">
                <a:solidFill>
                  <a:schemeClr val="tx2"/>
                </a:solidFill>
                <a:latin typeface="Times New Roman" pitchFamily="18" charset="0"/>
              </a:rPr>
              <a:t>IP</a:t>
            </a:r>
          </a:p>
          <a:p>
            <a:pPr algn="l"/>
            <a:r>
              <a:rPr lang="en-US" altLang="zh-CN" sz="2800" dirty="0">
                <a:latin typeface="Times New Roman" pitchFamily="18" charset="0"/>
              </a:rPr>
              <a:t>        2</a:t>
            </a:r>
            <a:r>
              <a:rPr lang="zh-CN" altLang="en-US" sz="2800" dirty="0">
                <a:latin typeface="Times New Roman" pitchFamily="18" charset="0"/>
              </a:rPr>
              <a:t>．圈函数</a:t>
            </a:r>
          </a:p>
          <a:p>
            <a:pPr algn="l"/>
            <a:r>
              <a:rPr lang="zh-CN" altLang="en-US" sz="2800" dirty="0">
                <a:latin typeface="Times New Roman" pitchFamily="18" charset="0"/>
              </a:rPr>
              <a:t>             </a:t>
            </a:r>
            <a:r>
              <a:rPr lang="en-US" altLang="zh-CN" sz="2400" b="1" dirty="0">
                <a:latin typeface="Times New Roman" pitchFamily="18" charset="0"/>
              </a:rPr>
              <a:t>E</a:t>
            </a:r>
            <a:r>
              <a:rPr lang="zh-CN" altLang="en-US" sz="2400" b="1" dirty="0">
                <a:latin typeface="Times New Roman" pitchFamily="18" charset="0"/>
              </a:rPr>
              <a:t>变换</a:t>
            </a:r>
          </a:p>
          <a:p>
            <a:pPr algn="l"/>
            <a:r>
              <a:rPr lang="en-US" altLang="zh-CN" sz="2400" b="1" dirty="0">
                <a:latin typeface="Times New Roman" pitchFamily="18" charset="0"/>
              </a:rPr>
              <a:t>               S-</a:t>
            </a:r>
            <a:r>
              <a:rPr lang="zh-CN" altLang="en-US" sz="2400" b="1" dirty="0">
                <a:latin typeface="Times New Roman" pitchFamily="18" charset="0"/>
              </a:rPr>
              <a:t>盒</a:t>
            </a:r>
          </a:p>
          <a:p>
            <a:pPr algn="l"/>
            <a:r>
              <a:rPr lang="en-US" altLang="zh-CN" sz="2400" b="1" dirty="0">
                <a:latin typeface="Times New Roman" pitchFamily="18" charset="0"/>
              </a:rPr>
              <a:t>               P-</a:t>
            </a:r>
            <a:r>
              <a:rPr lang="zh-CN" altLang="en-US" sz="2400" b="1" dirty="0">
                <a:latin typeface="Times New Roman" pitchFamily="18" charset="0"/>
              </a:rPr>
              <a:t>盒</a:t>
            </a:r>
          </a:p>
          <a:p>
            <a:pPr algn="l"/>
            <a:r>
              <a:rPr lang="en-US" altLang="zh-CN" sz="2800" dirty="0">
                <a:latin typeface="Times New Roman" pitchFamily="18" charset="0"/>
              </a:rPr>
              <a:t>       3</a:t>
            </a:r>
            <a:r>
              <a:rPr lang="zh-CN" altLang="en-US" sz="2800" dirty="0">
                <a:latin typeface="Times New Roman" pitchFamily="18" charset="0"/>
              </a:rPr>
              <a:t>．密钥扩展</a:t>
            </a:r>
          </a:p>
          <a:p>
            <a:pPr algn="l"/>
            <a:endParaRPr lang="zh-CN" altLang="zh-CN" sz="2800" dirty="0">
              <a:latin typeface="Times New Roman" pitchFamily="18" charset="0"/>
            </a:endParaRPr>
          </a:p>
          <a:p>
            <a:endParaRPr lang="zh-CN" altLang="en-US" dirty="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30275" y="404664"/>
            <a:ext cx="8213725" cy="368300"/>
          </a:xfrm>
        </p:spPr>
        <p:txBody>
          <a:bodyPr/>
          <a:lstStyle/>
          <a:p>
            <a:pPr eaLnBrk="1" hangingPunct="1"/>
            <a:r>
              <a:rPr lang="en-US" altLang="zh-CN" sz="3600" dirty="0" err="1" smtClean="0"/>
              <a:t>Feistel</a:t>
            </a:r>
            <a:r>
              <a:rPr lang="zh-CN" altLang="en-US" sz="3600" dirty="0" smtClean="0"/>
              <a:t>密码</a:t>
            </a:r>
          </a:p>
        </p:txBody>
      </p:sp>
      <p:sp>
        <p:nvSpPr>
          <p:cNvPr id="65539" name="Rectangle 3"/>
          <p:cNvSpPr>
            <a:spLocks noGrp="1" noChangeArrowheads="1"/>
          </p:cNvSpPr>
          <p:nvPr>
            <p:ph type="body" idx="1"/>
          </p:nvPr>
        </p:nvSpPr>
        <p:spPr>
          <a:xfrm>
            <a:off x="971600" y="1484784"/>
            <a:ext cx="7776864" cy="4114800"/>
          </a:xfrm>
        </p:spPr>
        <p:txBody>
          <a:bodyPr/>
          <a:lstStyle/>
          <a:p>
            <a:pPr eaLnBrk="1" hangingPunct="1"/>
            <a:r>
              <a:rPr lang="zh-CN" altLang="en-US" sz="2800" dirty="0" smtClean="0"/>
              <a:t>乘积密码</a:t>
            </a:r>
          </a:p>
          <a:p>
            <a:pPr lvl="1" eaLnBrk="1" hangingPunct="1"/>
            <a:r>
              <a:rPr lang="zh-CN" altLang="en-US" sz="2800" dirty="0" smtClean="0"/>
              <a:t>两个或多个基本密码技术合成起来使得</a:t>
            </a:r>
            <a:r>
              <a:rPr lang="zh-CN" altLang="en-US" sz="2800" dirty="0" smtClean="0">
                <a:solidFill>
                  <a:schemeClr val="hlink"/>
                </a:solidFill>
                <a:latin typeface="Arial" charset="0"/>
              </a:rPr>
              <a:t>“</a:t>
            </a:r>
            <a:r>
              <a:rPr lang="zh-CN" altLang="en-US" sz="2800" dirty="0" smtClean="0">
                <a:solidFill>
                  <a:schemeClr val="hlink"/>
                </a:solidFill>
              </a:rPr>
              <a:t>乘积</a:t>
            </a:r>
            <a:r>
              <a:rPr lang="zh-CN" altLang="en-US" sz="2800" dirty="0" smtClean="0">
                <a:solidFill>
                  <a:schemeClr val="hlink"/>
                </a:solidFill>
                <a:latin typeface="Arial" charset="0"/>
              </a:rPr>
              <a:t>”</a:t>
            </a:r>
            <a:r>
              <a:rPr lang="zh-CN" altLang="en-US" sz="2800" dirty="0" smtClean="0">
                <a:solidFill>
                  <a:schemeClr val="hlink"/>
                </a:solidFill>
              </a:rPr>
              <a:t>的密码</a:t>
            </a:r>
            <a:r>
              <a:rPr lang="zh-CN" altLang="en-US" sz="2800" dirty="0" smtClean="0"/>
              <a:t>比</a:t>
            </a:r>
            <a:r>
              <a:rPr lang="zh-CN" altLang="en-US" sz="2800" dirty="0" smtClean="0">
                <a:solidFill>
                  <a:schemeClr val="hlink"/>
                </a:solidFill>
              </a:rPr>
              <a:t>任何一个密码组成都要强</a:t>
            </a:r>
            <a:r>
              <a:rPr lang="zh-CN" altLang="en-US" sz="2800" dirty="0" smtClean="0"/>
              <a:t>。</a:t>
            </a:r>
            <a:endParaRPr lang="en-US" altLang="zh-CN" sz="2800" dirty="0" smtClean="0"/>
          </a:p>
          <a:p>
            <a:pPr lvl="1" eaLnBrk="1" hangingPunct="1"/>
            <a:endParaRPr lang="zh-CN" altLang="en-US" sz="2800" dirty="0" smtClean="0"/>
          </a:p>
          <a:p>
            <a:pPr eaLnBrk="1" hangingPunct="1"/>
            <a:r>
              <a:rPr lang="en-US" altLang="ko-KR" sz="2800" dirty="0" err="1" smtClean="0"/>
              <a:t>Feistel</a:t>
            </a:r>
            <a:r>
              <a:rPr lang="zh-CN" altLang="en-US" sz="2800" dirty="0" smtClean="0"/>
              <a:t>密码</a:t>
            </a:r>
            <a:endParaRPr lang="en-US" altLang="ko-KR" sz="2800" dirty="0" smtClean="0"/>
          </a:p>
          <a:p>
            <a:pPr lvl="1" eaLnBrk="1" hangingPunct="1"/>
            <a:r>
              <a:rPr lang="zh-CN" altLang="en-US" sz="2800" dirty="0" smtClean="0"/>
              <a:t>是</a:t>
            </a:r>
            <a:r>
              <a:rPr lang="en-US" altLang="ko-KR" sz="2800" dirty="0" smtClean="0"/>
              <a:t>Shannon 1949</a:t>
            </a:r>
            <a:r>
              <a:rPr lang="zh-CN" altLang="en-US" sz="2800" dirty="0" smtClean="0"/>
              <a:t>提出的交替</a:t>
            </a:r>
            <a:r>
              <a:rPr lang="zh-CN" altLang="en-US" sz="2800" dirty="0" smtClean="0">
                <a:solidFill>
                  <a:schemeClr val="hlink"/>
                </a:solidFill>
              </a:rPr>
              <a:t>使用</a:t>
            </a:r>
            <a:r>
              <a:rPr lang="zh-CN" altLang="en-US" sz="2800" dirty="0" smtClean="0">
                <a:solidFill>
                  <a:srgbClr val="006600"/>
                </a:solidFill>
              </a:rPr>
              <a:t>混淆</a:t>
            </a:r>
            <a:r>
              <a:rPr lang="zh-CN" altLang="en-US" sz="2800" dirty="0" smtClean="0">
                <a:solidFill>
                  <a:srgbClr val="FF0000"/>
                </a:solidFill>
              </a:rPr>
              <a:t>和</a:t>
            </a:r>
            <a:r>
              <a:rPr lang="zh-CN" altLang="en-US" sz="2800" dirty="0" smtClean="0">
                <a:solidFill>
                  <a:srgbClr val="006600"/>
                </a:solidFill>
              </a:rPr>
              <a:t>扩散</a:t>
            </a:r>
            <a:r>
              <a:rPr lang="zh-CN" altLang="en-US" sz="2800" dirty="0" smtClean="0">
                <a:solidFill>
                  <a:schemeClr val="hlink"/>
                </a:solidFill>
              </a:rPr>
              <a:t>乘积密码的实际应用</a:t>
            </a:r>
            <a:r>
              <a:rPr lang="zh-CN" altLang="en-US" sz="2800" dirty="0" smtClean="0"/>
              <a:t>。</a:t>
            </a:r>
          </a:p>
          <a:p>
            <a:pPr lvl="1" eaLnBrk="1" hangingPunct="1"/>
            <a:r>
              <a:rPr lang="zh-CN" altLang="en-US" sz="2800" dirty="0" smtClean="0"/>
              <a:t>加密和解密使用相同的结构</a:t>
            </a:r>
            <a:endParaRPr lang="en-US" altLang="ko-KR" sz="2800" dirty="0" smtClean="0"/>
          </a:p>
          <a:p>
            <a:pPr eaLnBrk="1" hangingPunct="1"/>
            <a:endParaRPr lang="en-US" altLang="zh-CN" dirty="0" smtClean="0"/>
          </a:p>
        </p:txBody>
      </p:sp>
    </p:spTree>
    <p:extLst>
      <p:ext uri="{BB962C8B-B14F-4D97-AF65-F5344CB8AC3E}">
        <p14:creationId xmlns:p14="http://schemas.microsoft.com/office/powerpoint/2010/main" val="7187742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p:cTn id="7" dur="1000" fill="hold"/>
                                        <p:tgtEl>
                                          <p:spTgt spid="6553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55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553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65539">
                                            <p:txEl>
                                              <p:pRg st="1" end="1"/>
                                            </p:txEl>
                                          </p:spTgt>
                                        </p:tgtEl>
                                        <p:attrNameLst>
                                          <p:attrName>style.visibility</p:attrName>
                                        </p:attrNameLst>
                                      </p:cBhvr>
                                      <p:to>
                                        <p:strVal val="visible"/>
                                      </p:to>
                                    </p:set>
                                    <p:anim calcmode="lin" valueType="num">
                                      <p:cBhvr>
                                        <p:cTn id="14" dur="1000" fill="hold"/>
                                        <p:tgtEl>
                                          <p:spTgt spid="6553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655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553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65539">
                                            <p:txEl>
                                              <p:pRg st="3" end="3"/>
                                            </p:txEl>
                                          </p:spTgt>
                                        </p:tgtEl>
                                        <p:attrNameLst>
                                          <p:attrName>style.visibility</p:attrName>
                                        </p:attrNameLst>
                                      </p:cBhvr>
                                      <p:to>
                                        <p:strVal val="visible"/>
                                      </p:to>
                                    </p:set>
                                    <p:anim calcmode="lin" valueType="num">
                                      <p:cBhvr>
                                        <p:cTn id="21" dur="1000" fill="hold"/>
                                        <p:tgtEl>
                                          <p:spTgt spid="6553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6553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553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65539">
                                            <p:txEl>
                                              <p:pRg st="4" end="4"/>
                                            </p:txEl>
                                          </p:spTgt>
                                        </p:tgtEl>
                                        <p:attrNameLst>
                                          <p:attrName>style.visibility</p:attrName>
                                        </p:attrNameLst>
                                      </p:cBhvr>
                                      <p:to>
                                        <p:strVal val="visible"/>
                                      </p:to>
                                    </p:set>
                                    <p:anim calcmode="lin" valueType="num">
                                      <p:cBhvr>
                                        <p:cTn id="28" dur="1000" fill="hold"/>
                                        <p:tgtEl>
                                          <p:spTgt spid="65539">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655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553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65539">
                                            <p:txEl>
                                              <p:pRg st="5" end="5"/>
                                            </p:txEl>
                                          </p:spTgt>
                                        </p:tgtEl>
                                        <p:attrNameLst>
                                          <p:attrName>style.visibility</p:attrName>
                                        </p:attrNameLst>
                                      </p:cBhvr>
                                      <p:to>
                                        <p:strVal val="visible"/>
                                      </p:to>
                                    </p:set>
                                    <p:anim calcmode="lin" valueType="num">
                                      <p:cBhvr>
                                        <p:cTn id="35" dur="1000" fill="hold"/>
                                        <p:tgtEl>
                                          <p:spTgt spid="65539">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6553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7600" y="0"/>
            <a:ext cx="7126288" cy="792163"/>
          </a:xfrm>
        </p:spPr>
        <p:txBody>
          <a:bodyPr/>
          <a:lstStyle/>
          <a:p>
            <a:pPr eaLnBrk="1" hangingPunct="1"/>
            <a:r>
              <a:rPr lang="zh-CN" altLang="en-US" sz="3600" b="1" dirty="0" smtClean="0"/>
              <a:t>混淆和扩散</a:t>
            </a:r>
          </a:p>
        </p:txBody>
      </p:sp>
      <p:sp>
        <p:nvSpPr>
          <p:cNvPr id="66563" name="Rectangle 3"/>
          <p:cNvSpPr>
            <a:spLocks noGrp="1" noChangeArrowheads="1"/>
          </p:cNvSpPr>
          <p:nvPr>
            <p:ph type="body" sz="half" idx="1"/>
          </p:nvPr>
        </p:nvSpPr>
        <p:spPr>
          <a:xfrm>
            <a:off x="899592" y="1556792"/>
            <a:ext cx="7920037" cy="4114800"/>
          </a:xfrm>
        </p:spPr>
        <p:txBody>
          <a:bodyPr/>
          <a:lstStyle/>
          <a:p>
            <a:pPr eaLnBrk="1" hangingPunct="1"/>
            <a:r>
              <a:rPr lang="zh-CN" altLang="en-US" sz="2800" dirty="0" smtClean="0"/>
              <a:t>使用</a:t>
            </a:r>
            <a:r>
              <a:rPr lang="zh-CN" altLang="en-US" sz="2800" dirty="0" smtClean="0">
                <a:solidFill>
                  <a:schemeClr val="hlink"/>
                </a:solidFill>
              </a:rPr>
              <a:t>混淆和扩散</a:t>
            </a:r>
            <a:r>
              <a:rPr lang="zh-CN" altLang="en-US" sz="2800" dirty="0" smtClean="0"/>
              <a:t>来挫败基于统计分析的密码分析。</a:t>
            </a:r>
          </a:p>
          <a:p>
            <a:pPr eaLnBrk="1" hangingPunct="1"/>
            <a:r>
              <a:rPr lang="zh-CN" altLang="en-US" sz="2800" dirty="0" smtClean="0"/>
              <a:t>扩散</a:t>
            </a:r>
          </a:p>
          <a:p>
            <a:pPr lvl="1" eaLnBrk="1" hangingPunct="1"/>
            <a:r>
              <a:rPr lang="zh-CN" altLang="en-US" sz="2400" dirty="0" smtClean="0"/>
              <a:t>是指使明文的统计特征消散在密文中</a:t>
            </a:r>
          </a:p>
          <a:p>
            <a:pPr lvl="2" eaLnBrk="1" hangingPunct="1"/>
            <a:r>
              <a:rPr lang="zh-CN" altLang="en-US" sz="2000" dirty="0" smtClean="0"/>
              <a:t>让每个明文数字尽可能地影响多个密文数字获得；</a:t>
            </a:r>
          </a:p>
          <a:p>
            <a:pPr lvl="2" eaLnBrk="1" hangingPunct="1"/>
            <a:r>
              <a:rPr lang="zh-CN" altLang="en-US" sz="2000" dirty="0" smtClean="0"/>
              <a:t>每个密文数字被许多明文数字影响。</a:t>
            </a:r>
          </a:p>
          <a:p>
            <a:pPr lvl="1" eaLnBrk="1" hangingPunct="1"/>
            <a:r>
              <a:rPr lang="zh-CN" altLang="en-US" sz="2400" dirty="0" smtClean="0"/>
              <a:t>挫败频率分析；</a:t>
            </a:r>
            <a:endParaRPr lang="en-US" altLang="ko-KR" sz="2400" dirty="0" smtClean="0"/>
          </a:p>
          <a:p>
            <a:pPr lvl="1" eaLnBrk="1" hangingPunct="1"/>
            <a:r>
              <a:rPr lang="zh-CN" altLang="en-US" sz="2400" dirty="0" smtClean="0"/>
              <a:t>可以采用</a:t>
            </a:r>
            <a:r>
              <a:rPr lang="zh-CN" altLang="en-US" sz="2400" dirty="0" smtClean="0">
                <a:solidFill>
                  <a:schemeClr val="hlink"/>
                </a:solidFill>
              </a:rPr>
              <a:t>重复对数据做某种置换</a:t>
            </a:r>
            <a:r>
              <a:rPr lang="zh-CN" altLang="en-US" sz="2400" dirty="0" smtClean="0"/>
              <a:t>，并对置换结果</a:t>
            </a:r>
            <a:r>
              <a:rPr lang="zh-CN" altLang="en-US" sz="2400" dirty="0" smtClean="0">
                <a:solidFill>
                  <a:schemeClr val="hlink"/>
                </a:solidFill>
              </a:rPr>
              <a:t>再应用某个函数来实现</a:t>
            </a:r>
            <a:r>
              <a:rPr lang="zh-CN" altLang="en-US" sz="2400" dirty="0" smtClean="0"/>
              <a:t>。</a:t>
            </a:r>
          </a:p>
          <a:p>
            <a:pPr eaLnBrk="1" hangingPunct="1"/>
            <a:endParaRPr lang="zh-CN" altLang="en-US" sz="2800" dirty="0" smtClean="0"/>
          </a:p>
          <a:p>
            <a:pPr lvl="1" eaLnBrk="1" hangingPunct="1"/>
            <a:endParaRPr lang="en-US" altLang="zh-CN" sz="2400" dirty="0" smtClean="0"/>
          </a:p>
        </p:txBody>
      </p:sp>
    </p:spTree>
    <p:extLst>
      <p:ext uri="{BB962C8B-B14F-4D97-AF65-F5344CB8AC3E}">
        <p14:creationId xmlns:p14="http://schemas.microsoft.com/office/powerpoint/2010/main" val="3842266756"/>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26380" y="8582"/>
            <a:ext cx="7126288" cy="792163"/>
          </a:xfrm>
        </p:spPr>
        <p:txBody>
          <a:bodyPr/>
          <a:lstStyle/>
          <a:p>
            <a:pPr eaLnBrk="1" hangingPunct="1"/>
            <a:r>
              <a:rPr lang="zh-CN" altLang="en-US" sz="3600" b="1" dirty="0" smtClean="0"/>
              <a:t>混淆和扩散</a:t>
            </a:r>
          </a:p>
        </p:txBody>
      </p:sp>
      <p:sp>
        <p:nvSpPr>
          <p:cNvPr id="68611" name="Rectangle 3"/>
          <p:cNvSpPr>
            <a:spLocks noGrp="1" noChangeArrowheads="1"/>
          </p:cNvSpPr>
          <p:nvPr>
            <p:ph type="body" idx="1"/>
          </p:nvPr>
        </p:nvSpPr>
        <p:spPr>
          <a:xfrm>
            <a:off x="899542" y="1124744"/>
            <a:ext cx="7776914" cy="4003675"/>
          </a:xfrm>
        </p:spPr>
        <p:txBody>
          <a:bodyPr/>
          <a:lstStyle/>
          <a:p>
            <a:pPr eaLnBrk="1" hangingPunct="1"/>
            <a:r>
              <a:rPr lang="zh-CN" altLang="en-US" sz="2800" dirty="0" smtClean="0"/>
              <a:t>混淆</a:t>
            </a:r>
          </a:p>
          <a:p>
            <a:pPr lvl="1" eaLnBrk="1" hangingPunct="1"/>
            <a:r>
              <a:rPr lang="zh-CN" altLang="en-US" sz="2400" dirty="0" smtClean="0"/>
              <a:t>尽可能使得</a:t>
            </a:r>
            <a:r>
              <a:rPr lang="zh-CN" altLang="en-US" sz="2400" dirty="0" smtClean="0">
                <a:solidFill>
                  <a:schemeClr val="hlink"/>
                </a:solidFill>
              </a:rPr>
              <a:t>密文和加密密钥之间</a:t>
            </a:r>
            <a:r>
              <a:rPr lang="zh-CN" altLang="en-US" sz="2400" dirty="0" smtClean="0"/>
              <a:t>的统计关系变的复杂</a:t>
            </a:r>
          </a:p>
          <a:p>
            <a:pPr lvl="1" eaLnBrk="1" hangingPunct="1"/>
            <a:r>
              <a:rPr lang="zh-CN" altLang="en-US" sz="2400" dirty="0" smtClean="0"/>
              <a:t>挫败</a:t>
            </a:r>
            <a:r>
              <a:rPr lang="zh-CN" altLang="en-US" sz="2400" dirty="0" smtClean="0">
                <a:solidFill>
                  <a:schemeClr val="hlink"/>
                </a:solidFill>
              </a:rPr>
              <a:t>推测密钥</a:t>
            </a:r>
            <a:r>
              <a:rPr lang="zh-CN" altLang="en-US" sz="2400" dirty="0" smtClean="0"/>
              <a:t>的尝试</a:t>
            </a:r>
            <a:endParaRPr lang="en-US" altLang="ko-KR" sz="2400" dirty="0" smtClean="0"/>
          </a:p>
          <a:p>
            <a:pPr lvl="1" eaLnBrk="1" hangingPunct="1"/>
            <a:r>
              <a:rPr lang="zh-CN" altLang="en-US" sz="2400" dirty="0" smtClean="0"/>
              <a:t>可以使用复杂的</a:t>
            </a:r>
            <a:r>
              <a:rPr lang="zh-CN" altLang="en-US" sz="2400" dirty="0" smtClean="0">
                <a:solidFill>
                  <a:schemeClr val="hlink"/>
                </a:solidFill>
              </a:rPr>
              <a:t>非线性代换算法</a:t>
            </a:r>
            <a:endParaRPr lang="en-US" altLang="zh-CN" sz="2400" dirty="0" smtClean="0">
              <a:solidFill>
                <a:schemeClr val="hlink"/>
              </a:solidFill>
            </a:endParaRPr>
          </a:p>
          <a:p>
            <a:pPr lvl="1" eaLnBrk="1" hangingPunct="1"/>
            <a:endParaRPr lang="zh-CN" altLang="en-US" sz="2400" dirty="0" smtClean="0">
              <a:solidFill>
                <a:schemeClr val="hlink"/>
              </a:solidFill>
            </a:endParaRPr>
          </a:p>
          <a:p>
            <a:pPr eaLnBrk="1" hangingPunct="1"/>
            <a:r>
              <a:rPr lang="zh-CN" altLang="en-US" sz="2800" dirty="0" smtClean="0">
                <a:solidFill>
                  <a:srgbClr val="006600"/>
                </a:solidFill>
              </a:rPr>
              <a:t>混淆</a:t>
            </a:r>
            <a:r>
              <a:rPr lang="zh-CN" altLang="en-US" sz="2800" dirty="0" smtClean="0">
                <a:solidFill>
                  <a:srgbClr val="FF0000"/>
                </a:solidFill>
              </a:rPr>
              <a:t>和</a:t>
            </a:r>
            <a:r>
              <a:rPr lang="zh-CN" altLang="en-US" sz="2800" dirty="0" smtClean="0">
                <a:solidFill>
                  <a:srgbClr val="006600"/>
                </a:solidFill>
              </a:rPr>
              <a:t>扩散</a:t>
            </a:r>
            <a:r>
              <a:rPr lang="zh-CN" altLang="en-US" sz="2800" dirty="0" smtClean="0"/>
              <a:t>抓住了设计分组密码的本质，成为现代分组密码设计的里程碑。</a:t>
            </a:r>
          </a:p>
          <a:p>
            <a:pPr eaLnBrk="1" hangingPunct="1"/>
            <a:endParaRPr lang="zh-CN" altLang="en-US" dirty="0" smtClean="0"/>
          </a:p>
          <a:p>
            <a:pPr lvl="1" eaLnBrk="1" hangingPunct="1"/>
            <a:endParaRPr lang="en-US" altLang="zh-CN" dirty="0" smtClean="0"/>
          </a:p>
        </p:txBody>
      </p:sp>
    </p:spTree>
    <p:extLst>
      <p:ext uri="{BB962C8B-B14F-4D97-AF65-F5344CB8AC3E}">
        <p14:creationId xmlns:p14="http://schemas.microsoft.com/office/powerpoint/2010/main" val="135331613"/>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7888" y="165100"/>
            <a:ext cx="6192416" cy="576263"/>
          </a:xfrm>
        </p:spPr>
        <p:txBody>
          <a:bodyPr/>
          <a:lstStyle/>
          <a:p>
            <a:pPr eaLnBrk="1" hangingPunct="1"/>
            <a:r>
              <a:rPr lang="en-US" altLang="ko-KR" sz="3600" b="1" dirty="0" err="1" smtClean="0"/>
              <a:t>Feistel</a:t>
            </a:r>
            <a:r>
              <a:rPr lang="zh-CN" altLang="en-US" sz="3600" b="1" dirty="0" smtClean="0"/>
              <a:t>密码结构</a:t>
            </a:r>
          </a:p>
        </p:txBody>
      </p:sp>
      <p:sp>
        <p:nvSpPr>
          <p:cNvPr id="69635" name="Rectangle 3"/>
          <p:cNvSpPr>
            <a:spLocks noGrp="1" noChangeArrowheads="1"/>
          </p:cNvSpPr>
          <p:nvPr>
            <p:ph type="body" idx="1"/>
          </p:nvPr>
        </p:nvSpPr>
        <p:spPr>
          <a:xfrm>
            <a:off x="544116" y="1241425"/>
            <a:ext cx="4175125" cy="4114800"/>
          </a:xfrm>
        </p:spPr>
        <p:txBody>
          <a:bodyPr/>
          <a:lstStyle/>
          <a:p>
            <a:pPr eaLnBrk="1" hangingPunct="1">
              <a:lnSpc>
                <a:spcPct val="90000"/>
              </a:lnSpc>
            </a:pPr>
            <a:r>
              <a:rPr lang="zh-CN" altLang="en-US" sz="2800" dirty="0" smtClean="0">
                <a:sym typeface="Symbol" pitchFamily="18" charset="2"/>
              </a:rPr>
              <a:t>输入的分组被划分为相同长度的</a:t>
            </a:r>
            <a:r>
              <a:rPr lang="en-US" altLang="zh-CN" sz="2800" dirty="0" smtClean="0">
                <a:sym typeface="Symbol" pitchFamily="18" charset="2"/>
              </a:rPr>
              <a:t>2</a:t>
            </a:r>
            <a:r>
              <a:rPr lang="zh-CN" altLang="en-US" sz="2800" dirty="0" smtClean="0">
                <a:sym typeface="Symbol" pitchFamily="18" charset="2"/>
              </a:rPr>
              <a:t>块：</a:t>
            </a:r>
            <a:r>
              <a:rPr lang="en-US" altLang="ko-KR" sz="2800" i="1" dirty="0" smtClean="0">
                <a:solidFill>
                  <a:schemeClr val="hlink"/>
                </a:solidFill>
                <a:sym typeface="Symbol" pitchFamily="18" charset="2"/>
              </a:rPr>
              <a:t>L</a:t>
            </a:r>
            <a:r>
              <a:rPr lang="en-US" altLang="ko-KR" sz="2800" i="1" baseline="-25000" dirty="0" smtClean="0">
                <a:solidFill>
                  <a:schemeClr val="hlink"/>
                </a:solidFill>
                <a:sym typeface="Symbol" pitchFamily="18" charset="2"/>
              </a:rPr>
              <a:t>i</a:t>
            </a:r>
            <a:r>
              <a:rPr lang="en-US" altLang="ko-KR" sz="2800" baseline="-25000" dirty="0" smtClean="0">
                <a:solidFill>
                  <a:schemeClr val="hlink"/>
                </a:solidFill>
                <a:sym typeface="Symbol" pitchFamily="18" charset="2"/>
              </a:rPr>
              <a:t>-1</a:t>
            </a:r>
            <a:r>
              <a:rPr lang="en-US" altLang="ko-KR" sz="2800" dirty="0" smtClean="0">
                <a:solidFill>
                  <a:schemeClr val="hlink"/>
                </a:solidFill>
                <a:sym typeface="Symbol" pitchFamily="18" charset="2"/>
              </a:rPr>
              <a:t> </a:t>
            </a:r>
            <a:r>
              <a:rPr lang="zh-CN" altLang="en-US" sz="2800" dirty="0" smtClean="0">
                <a:sym typeface="Symbol" pitchFamily="18" charset="2"/>
              </a:rPr>
              <a:t>和</a:t>
            </a:r>
            <a:r>
              <a:rPr lang="ko-KR" altLang="en-US" sz="2800" dirty="0" smtClean="0">
                <a:sym typeface="Symbol" pitchFamily="18" charset="2"/>
              </a:rPr>
              <a:t> </a:t>
            </a:r>
            <a:r>
              <a:rPr lang="en-US" altLang="ko-KR" sz="2800" i="1" dirty="0" smtClean="0">
                <a:solidFill>
                  <a:schemeClr val="hlink"/>
                </a:solidFill>
                <a:sym typeface="Symbol" pitchFamily="18" charset="2"/>
              </a:rPr>
              <a:t>R</a:t>
            </a:r>
            <a:r>
              <a:rPr lang="en-US" altLang="ko-KR" sz="2800" i="1" baseline="-25000" dirty="0" smtClean="0">
                <a:solidFill>
                  <a:schemeClr val="hlink"/>
                </a:solidFill>
                <a:sym typeface="Symbol" pitchFamily="18" charset="2"/>
              </a:rPr>
              <a:t>i</a:t>
            </a:r>
            <a:r>
              <a:rPr lang="en-US" altLang="ko-KR" sz="2800" baseline="-25000" dirty="0" smtClean="0">
                <a:solidFill>
                  <a:schemeClr val="hlink"/>
                </a:solidFill>
                <a:sym typeface="Symbol" pitchFamily="18" charset="2"/>
              </a:rPr>
              <a:t>-1</a:t>
            </a:r>
            <a:endParaRPr lang="en-US" altLang="ko-KR" sz="2800" dirty="0" smtClean="0">
              <a:solidFill>
                <a:schemeClr val="hlink"/>
              </a:solidFill>
              <a:sym typeface="Symbol" pitchFamily="18" charset="2"/>
            </a:endParaRPr>
          </a:p>
          <a:p>
            <a:pPr eaLnBrk="1" hangingPunct="1">
              <a:lnSpc>
                <a:spcPct val="90000"/>
              </a:lnSpc>
            </a:pPr>
            <a:endParaRPr lang="en-US" altLang="zh-CN" sz="1000" dirty="0" smtClean="0">
              <a:solidFill>
                <a:schemeClr val="hlink"/>
              </a:solidFill>
              <a:sym typeface="Symbol" pitchFamily="18" charset="2"/>
            </a:endParaRPr>
          </a:p>
          <a:p>
            <a:pPr eaLnBrk="1" hangingPunct="1">
              <a:lnSpc>
                <a:spcPct val="90000"/>
              </a:lnSpc>
            </a:pPr>
            <a:r>
              <a:rPr lang="zh-CN" altLang="en-US" sz="2800" dirty="0" smtClean="0">
                <a:sym typeface="Symbol" pitchFamily="18" charset="2"/>
              </a:rPr>
              <a:t>在第</a:t>
            </a:r>
            <a:r>
              <a:rPr lang="en-US" altLang="zh-CN" sz="2800" i="1" dirty="0" err="1" smtClean="0">
                <a:sym typeface="Symbol" pitchFamily="18" charset="2"/>
              </a:rPr>
              <a:t>i</a:t>
            </a:r>
            <a:r>
              <a:rPr lang="en-US" altLang="zh-CN" sz="2800" i="1" dirty="0" smtClean="0">
                <a:sym typeface="Symbol" pitchFamily="18" charset="2"/>
              </a:rPr>
              <a:t> </a:t>
            </a:r>
            <a:r>
              <a:rPr lang="zh-CN" altLang="en-US" sz="2800" dirty="0" smtClean="0">
                <a:sym typeface="Symbol" pitchFamily="18" charset="2"/>
              </a:rPr>
              <a:t>轮</a:t>
            </a:r>
            <a:r>
              <a:rPr lang="en-US" altLang="ko-KR" sz="2800" dirty="0" smtClean="0">
                <a:sym typeface="Symbol" pitchFamily="18" charset="2"/>
              </a:rPr>
              <a:t>, </a:t>
            </a:r>
          </a:p>
          <a:p>
            <a:pPr eaLnBrk="1" hangingPunct="1">
              <a:lnSpc>
                <a:spcPct val="90000"/>
              </a:lnSpc>
              <a:buFont typeface="Wingdings" pitchFamily="2" charset="2"/>
              <a:buNone/>
            </a:pPr>
            <a:r>
              <a:rPr lang="en-US" altLang="ko-KR" sz="2800" dirty="0" smtClean="0">
                <a:sym typeface="Symbol" pitchFamily="18" charset="2"/>
              </a:rPr>
              <a:t> </a:t>
            </a:r>
            <a:r>
              <a:rPr lang="en-US" altLang="ko-KR" sz="2800" i="1" dirty="0" smtClean="0">
                <a:solidFill>
                  <a:schemeClr val="hlink"/>
                </a:solidFill>
                <a:sym typeface="Symbol" pitchFamily="18" charset="2"/>
              </a:rPr>
              <a:t>L</a:t>
            </a:r>
            <a:r>
              <a:rPr lang="en-US" altLang="ko-KR" sz="2800" i="1" baseline="-25000" dirty="0" smtClean="0">
                <a:solidFill>
                  <a:schemeClr val="hlink"/>
                </a:solidFill>
                <a:sym typeface="Symbol" pitchFamily="18" charset="2"/>
              </a:rPr>
              <a:t>i</a:t>
            </a:r>
            <a:r>
              <a:rPr lang="en-US" altLang="ko-KR" sz="2800" dirty="0" smtClean="0">
                <a:solidFill>
                  <a:schemeClr val="hlink"/>
                </a:solidFill>
                <a:sym typeface="Symbol" pitchFamily="18" charset="2"/>
              </a:rPr>
              <a:t> = </a:t>
            </a:r>
            <a:r>
              <a:rPr lang="en-US" altLang="ko-KR" sz="2800" i="1" dirty="0" smtClean="0">
                <a:solidFill>
                  <a:schemeClr val="hlink"/>
                </a:solidFill>
                <a:sym typeface="Symbol" pitchFamily="18" charset="2"/>
              </a:rPr>
              <a:t>R</a:t>
            </a:r>
            <a:r>
              <a:rPr lang="en-US" altLang="ko-KR" sz="2800" i="1" baseline="-25000" dirty="0" smtClean="0">
                <a:solidFill>
                  <a:schemeClr val="hlink"/>
                </a:solidFill>
                <a:sym typeface="Symbol" pitchFamily="18" charset="2"/>
              </a:rPr>
              <a:t>i</a:t>
            </a:r>
            <a:r>
              <a:rPr lang="en-US" altLang="ko-KR" sz="2800" baseline="-25000" dirty="0" smtClean="0">
                <a:solidFill>
                  <a:schemeClr val="hlink"/>
                </a:solidFill>
                <a:sym typeface="Symbol" pitchFamily="18" charset="2"/>
              </a:rPr>
              <a:t>-1</a:t>
            </a:r>
            <a:r>
              <a:rPr lang="en-US" altLang="ko-KR" sz="2800" dirty="0" smtClean="0">
                <a:sym typeface="Symbol" pitchFamily="18" charset="2"/>
              </a:rPr>
              <a:t>	</a:t>
            </a:r>
            <a:endParaRPr lang="en-US" altLang="zh-CN" sz="2800" dirty="0" smtClean="0">
              <a:sym typeface="Symbol" pitchFamily="18" charset="2"/>
            </a:endParaRPr>
          </a:p>
          <a:p>
            <a:pPr eaLnBrk="1" hangingPunct="1">
              <a:lnSpc>
                <a:spcPct val="90000"/>
              </a:lnSpc>
              <a:buFont typeface="Wingdings" pitchFamily="2" charset="2"/>
              <a:buNone/>
            </a:pPr>
            <a:r>
              <a:rPr lang="en-US" altLang="zh-CN" sz="2800" i="1" dirty="0" smtClean="0">
                <a:sym typeface="Symbol" pitchFamily="18" charset="2"/>
              </a:rPr>
              <a:t> </a:t>
            </a:r>
            <a:r>
              <a:rPr lang="en-US" altLang="ko-KR" sz="2800" i="1" dirty="0" err="1" smtClean="0">
                <a:solidFill>
                  <a:schemeClr val="hlink"/>
                </a:solidFill>
                <a:sym typeface="Symbol" pitchFamily="18" charset="2"/>
              </a:rPr>
              <a:t>R</a:t>
            </a:r>
            <a:r>
              <a:rPr lang="en-US" altLang="ko-KR" sz="2800" i="1" baseline="-25000" dirty="0" err="1" smtClean="0">
                <a:solidFill>
                  <a:schemeClr val="hlink"/>
                </a:solidFill>
                <a:sym typeface="Symbol" pitchFamily="18" charset="2"/>
              </a:rPr>
              <a:t>i</a:t>
            </a:r>
            <a:r>
              <a:rPr lang="en-US" altLang="ko-KR" sz="2800" dirty="0" smtClean="0">
                <a:solidFill>
                  <a:schemeClr val="hlink"/>
                </a:solidFill>
                <a:sym typeface="Symbol" pitchFamily="18" charset="2"/>
              </a:rPr>
              <a:t> = </a:t>
            </a:r>
            <a:r>
              <a:rPr lang="en-US" altLang="ko-KR" sz="2800" i="1" dirty="0" smtClean="0">
                <a:solidFill>
                  <a:schemeClr val="hlink"/>
                </a:solidFill>
                <a:sym typeface="Symbol" pitchFamily="18" charset="2"/>
              </a:rPr>
              <a:t>L</a:t>
            </a:r>
            <a:r>
              <a:rPr lang="en-US" altLang="ko-KR" sz="2800" i="1" baseline="-25000" dirty="0" smtClean="0">
                <a:solidFill>
                  <a:schemeClr val="hlink"/>
                </a:solidFill>
                <a:sym typeface="Symbol" pitchFamily="18" charset="2"/>
              </a:rPr>
              <a:t>i</a:t>
            </a:r>
            <a:r>
              <a:rPr lang="en-US" altLang="ko-KR" sz="2800" baseline="-25000" dirty="0" smtClean="0">
                <a:solidFill>
                  <a:schemeClr val="hlink"/>
                </a:solidFill>
                <a:sym typeface="Symbol" pitchFamily="18" charset="2"/>
              </a:rPr>
              <a:t>-1</a:t>
            </a:r>
            <a:r>
              <a:rPr lang="en-US" altLang="ko-KR" sz="2800" dirty="0" smtClean="0">
                <a:solidFill>
                  <a:schemeClr val="hlink"/>
                </a:solidFill>
                <a:sym typeface="Symbol" pitchFamily="18" charset="2"/>
              </a:rPr>
              <a:t>  </a:t>
            </a:r>
            <a:r>
              <a:rPr lang="en-US" altLang="zh-CN" sz="2800" i="1" dirty="0" smtClean="0">
                <a:solidFill>
                  <a:schemeClr val="hlink"/>
                </a:solidFill>
                <a:sym typeface="Symbol" pitchFamily="18" charset="2"/>
              </a:rPr>
              <a:t>F</a:t>
            </a:r>
            <a:r>
              <a:rPr lang="en-US" altLang="zh-CN" sz="2800" dirty="0" smtClean="0">
                <a:solidFill>
                  <a:schemeClr val="hlink"/>
                </a:solidFill>
                <a:sym typeface="Symbol" pitchFamily="18" charset="2"/>
              </a:rPr>
              <a:t>(</a:t>
            </a:r>
            <a:r>
              <a:rPr lang="en-US" altLang="zh-CN" sz="2800" i="1" dirty="0" err="1" smtClean="0">
                <a:solidFill>
                  <a:schemeClr val="hlink"/>
                </a:solidFill>
                <a:sym typeface="Symbol" pitchFamily="18" charset="2"/>
              </a:rPr>
              <a:t>K</a:t>
            </a:r>
            <a:r>
              <a:rPr lang="en-US" altLang="zh-CN" sz="2800" i="1" baseline="-25000" dirty="0" err="1" smtClean="0">
                <a:solidFill>
                  <a:schemeClr val="hlink"/>
                </a:solidFill>
                <a:sym typeface="Symbol" pitchFamily="18" charset="2"/>
              </a:rPr>
              <a:t>i</a:t>
            </a:r>
            <a:r>
              <a:rPr lang="en-US" altLang="zh-CN" sz="2800" i="1" baseline="-25000" dirty="0" smtClean="0">
                <a:solidFill>
                  <a:schemeClr val="hlink"/>
                </a:solidFill>
                <a:sym typeface="Symbol" pitchFamily="18" charset="2"/>
              </a:rPr>
              <a:t>  </a:t>
            </a:r>
            <a:r>
              <a:rPr lang="zh-CN" altLang="en-US" sz="2800" i="1" dirty="0" smtClean="0">
                <a:solidFill>
                  <a:schemeClr val="hlink"/>
                </a:solidFill>
                <a:sym typeface="Symbol" pitchFamily="18" charset="2"/>
              </a:rPr>
              <a:t>，</a:t>
            </a:r>
            <a:r>
              <a:rPr lang="en-US" altLang="zh-CN" sz="2800" i="1" dirty="0" smtClean="0">
                <a:solidFill>
                  <a:schemeClr val="hlink"/>
                </a:solidFill>
                <a:sym typeface="Symbol" pitchFamily="18" charset="2"/>
              </a:rPr>
              <a:t>R</a:t>
            </a:r>
            <a:r>
              <a:rPr lang="en-US" altLang="zh-CN" sz="2800" i="1" baseline="-25000" dirty="0" smtClean="0">
                <a:solidFill>
                  <a:schemeClr val="hlink"/>
                </a:solidFill>
                <a:sym typeface="Symbol" pitchFamily="18" charset="2"/>
              </a:rPr>
              <a:t>i</a:t>
            </a:r>
            <a:r>
              <a:rPr lang="en-US" altLang="zh-CN" sz="2800" baseline="-25000" dirty="0" smtClean="0">
                <a:solidFill>
                  <a:schemeClr val="hlink"/>
                </a:solidFill>
                <a:sym typeface="Symbol" pitchFamily="18" charset="2"/>
              </a:rPr>
              <a:t>-1</a:t>
            </a:r>
            <a:r>
              <a:rPr lang="en-US" altLang="ko-KR" sz="2800" dirty="0" smtClean="0">
                <a:solidFill>
                  <a:schemeClr val="hlink"/>
                </a:solidFill>
                <a:sym typeface="Symbol" pitchFamily="18" charset="2"/>
              </a:rPr>
              <a:t>)</a:t>
            </a:r>
          </a:p>
          <a:p>
            <a:pPr eaLnBrk="1" hangingPunct="1">
              <a:lnSpc>
                <a:spcPct val="90000"/>
              </a:lnSpc>
            </a:pPr>
            <a:endParaRPr lang="en-US" altLang="zh-CN" sz="1000" dirty="0" smtClean="0">
              <a:sym typeface="Symbol" pitchFamily="18" charset="2"/>
            </a:endParaRPr>
          </a:p>
          <a:p>
            <a:pPr eaLnBrk="1" hangingPunct="1">
              <a:lnSpc>
                <a:spcPct val="90000"/>
              </a:lnSpc>
            </a:pPr>
            <a:r>
              <a:rPr lang="zh-CN" altLang="en-US" sz="2800" dirty="0" smtClean="0">
                <a:sym typeface="Symbol" pitchFamily="18" charset="2"/>
              </a:rPr>
              <a:t>代换完成后做</a:t>
            </a:r>
            <a:r>
              <a:rPr lang="zh-CN" altLang="en-US" sz="2800" dirty="0" smtClean="0">
                <a:solidFill>
                  <a:schemeClr val="hlink"/>
                </a:solidFill>
                <a:sym typeface="Symbol" pitchFamily="18" charset="2"/>
              </a:rPr>
              <a:t>一次置换</a:t>
            </a:r>
          </a:p>
          <a:p>
            <a:pPr eaLnBrk="1" hangingPunct="1">
              <a:lnSpc>
                <a:spcPct val="90000"/>
              </a:lnSpc>
            </a:pPr>
            <a:endParaRPr lang="en-US" altLang="ko-KR" sz="900" dirty="0" smtClean="0">
              <a:sym typeface="Symbol" pitchFamily="18" charset="2"/>
            </a:endParaRPr>
          </a:p>
          <a:p>
            <a:pPr eaLnBrk="1" hangingPunct="1">
              <a:lnSpc>
                <a:spcPct val="90000"/>
              </a:lnSpc>
            </a:pPr>
            <a:r>
              <a:rPr lang="zh-CN" altLang="en-US" sz="2800" dirty="0" smtClean="0">
                <a:sym typeface="Symbol" pitchFamily="18" charset="2"/>
              </a:rPr>
              <a:t>多轮</a:t>
            </a:r>
            <a:endParaRPr lang="ko-KR" altLang="en-US" sz="2800" dirty="0" smtClean="0"/>
          </a:p>
          <a:p>
            <a:pPr eaLnBrk="1" hangingPunct="1">
              <a:lnSpc>
                <a:spcPct val="90000"/>
              </a:lnSpc>
            </a:pPr>
            <a:endParaRPr lang="en-US" altLang="zh-CN" sz="2800" dirty="0" smtClean="0"/>
          </a:p>
        </p:txBody>
      </p:sp>
      <p:grpSp>
        <p:nvGrpSpPr>
          <p:cNvPr id="2" name="Group 4"/>
          <p:cNvGrpSpPr>
            <a:grpSpLocks/>
          </p:cNvGrpSpPr>
          <p:nvPr/>
        </p:nvGrpSpPr>
        <p:grpSpPr bwMode="auto">
          <a:xfrm>
            <a:off x="5219700" y="0"/>
            <a:ext cx="3529013" cy="6597650"/>
            <a:chOff x="3804" y="491"/>
            <a:chExt cx="1862" cy="3651"/>
          </a:xfrm>
        </p:grpSpPr>
        <p:pic>
          <p:nvPicPr>
            <p:cNvPr id="12294" name="Picture 5"/>
            <p:cNvPicPr>
              <a:picLocks noChangeAspect="1" noChangeArrowheads="1"/>
            </p:cNvPicPr>
            <p:nvPr/>
          </p:nvPicPr>
          <p:blipFill>
            <a:blip r:embed="rId2" cstate="print"/>
            <a:srcRect l="5275" b="4652"/>
            <a:stretch>
              <a:fillRect/>
            </a:stretch>
          </p:blipFill>
          <p:spPr bwMode="auto">
            <a:xfrm>
              <a:off x="3804" y="491"/>
              <a:ext cx="1862" cy="3651"/>
            </a:xfrm>
            <a:prstGeom prst="rect">
              <a:avLst/>
            </a:prstGeom>
            <a:noFill/>
            <a:ln w="9525">
              <a:noFill/>
              <a:miter lim="800000"/>
              <a:headEnd/>
              <a:tailEnd/>
            </a:ln>
            <a:effectLst/>
          </p:spPr>
        </p:pic>
        <p:sp>
          <p:nvSpPr>
            <p:cNvPr id="12295" name="Text Box 6"/>
            <p:cNvSpPr txBox="1">
              <a:spLocks noChangeArrowheads="1"/>
            </p:cNvSpPr>
            <p:nvPr/>
          </p:nvSpPr>
          <p:spPr bwMode="auto">
            <a:xfrm>
              <a:off x="4187" y="2932"/>
              <a:ext cx="169" cy="158"/>
            </a:xfrm>
            <a:prstGeom prst="rect">
              <a:avLst/>
            </a:prstGeom>
            <a:noFill/>
            <a:ln w="9525">
              <a:noFill/>
              <a:miter lim="800000"/>
              <a:headEnd/>
              <a:tailEnd/>
            </a:ln>
            <a:effectLst/>
          </p:spPr>
          <p:txBody>
            <a:bodyPr wrap="none">
              <a:spAutoFit/>
            </a:bodyPr>
            <a:lstStyle/>
            <a:p>
              <a:pPr defTabSz="762000" eaLnBrk="0" hangingPunct="0">
                <a:lnSpc>
                  <a:spcPct val="90000"/>
                </a:lnSpc>
              </a:pPr>
              <a:r>
                <a:rPr kumimoji="1" lang="ko-KR" altLang="en-US" sz="1400">
                  <a:latin typeface="Arial" charset="0"/>
                  <a:ea typeface="Gulim" pitchFamily="34" charset="-127"/>
                  <a:sym typeface="Symbol" pitchFamily="18" charset="2"/>
                </a:rPr>
                <a:t></a:t>
              </a:r>
              <a:endParaRPr kumimoji="1" lang="ko-KR" altLang="en-US" sz="1400">
                <a:latin typeface="Arial" charset="0"/>
                <a:ea typeface="Gulim" pitchFamily="34" charset="-127"/>
              </a:endParaRPr>
            </a:p>
          </p:txBody>
        </p:sp>
        <p:sp>
          <p:nvSpPr>
            <p:cNvPr id="12296" name="Text Box 7"/>
            <p:cNvSpPr txBox="1">
              <a:spLocks noChangeArrowheads="1"/>
            </p:cNvSpPr>
            <p:nvPr/>
          </p:nvSpPr>
          <p:spPr bwMode="auto">
            <a:xfrm>
              <a:off x="4179" y="1992"/>
              <a:ext cx="169" cy="158"/>
            </a:xfrm>
            <a:prstGeom prst="rect">
              <a:avLst/>
            </a:prstGeom>
            <a:noFill/>
            <a:ln w="9525">
              <a:noFill/>
              <a:miter lim="800000"/>
              <a:headEnd/>
              <a:tailEnd/>
            </a:ln>
            <a:effectLst/>
          </p:spPr>
          <p:txBody>
            <a:bodyPr wrap="none">
              <a:spAutoFit/>
            </a:bodyPr>
            <a:lstStyle/>
            <a:p>
              <a:pPr defTabSz="762000" eaLnBrk="0" hangingPunct="0">
                <a:lnSpc>
                  <a:spcPct val="90000"/>
                </a:lnSpc>
              </a:pPr>
              <a:r>
                <a:rPr kumimoji="1" lang="ko-KR" altLang="en-US" sz="1400">
                  <a:latin typeface="Arial" charset="0"/>
                  <a:ea typeface="Gulim" pitchFamily="34" charset="-127"/>
                  <a:sym typeface="Symbol" pitchFamily="18" charset="2"/>
                </a:rPr>
                <a:t></a:t>
              </a:r>
              <a:endParaRPr kumimoji="1" lang="ko-KR" altLang="en-US" sz="1400">
                <a:latin typeface="Arial" charset="0"/>
                <a:ea typeface="Gulim" pitchFamily="34" charset="-127"/>
              </a:endParaRPr>
            </a:p>
          </p:txBody>
        </p:sp>
        <p:sp>
          <p:nvSpPr>
            <p:cNvPr id="12297" name="Text Box 8"/>
            <p:cNvSpPr txBox="1">
              <a:spLocks noChangeArrowheads="1"/>
            </p:cNvSpPr>
            <p:nvPr/>
          </p:nvSpPr>
          <p:spPr bwMode="auto">
            <a:xfrm>
              <a:off x="4183" y="1056"/>
              <a:ext cx="169" cy="157"/>
            </a:xfrm>
            <a:prstGeom prst="rect">
              <a:avLst/>
            </a:prstGeom>
            <a:noFill/>
            <a:ln w="9525">
              <a:noFill/>
              <a:miter lim="800000"/>
              <a:headEnd/>
              <a:tailEnd/>
            </a:ln>
            <a:effectLst/>
          </p:spPr>
          <p:txBody>
            <a:bodyPr wrap="none">
              <a:spAutoFit/>
            </a:bodyPr>
            <a:lstStyle/>
            <a:p>
              <a:pPr defTabSz="762000" eaLnBrk="0" hangingPunct="0">
                <a:lnSpc>
                  <a:spcPct val="90000"/>
                </a:lnSpc>
              </a:pPr>
              <a:r>
                <a:rPr kumimoji="1" lang="ko-KR" altLang="en-US" sz="1400">
                  <a:latin typeface="Arial" charset="0"/>
                  <a:ea typeface="Gulim" pitchFamily="34" charset="-127"/>
                  <a:sym typeface="Symbol" pitchFamily="18" charset="2"/>
                </a:rPr>
                <a:t></a:t>
              </a:r>
              <a:endParaRPr kumimoji="1" lang="ko-KR" altLang="en-US" sz="1400">
                <a:latin typeface="Arial" charset="0"/>
                <a:ea typeface="Gulim" pitchFamily="34" charset="-127"/>
              </a:endParaRPr>
            </a:p>
          </p:txBody>
        </p:sp>
      </p:grpSp>
    </p:spTree>
    <p:extLst>
      <p:ext uri="{BB962C8B-B14F-4D97-AF65-F5344CB8AC3E}">
        <p14:creationId xmlns:p14="http://schemas.microsoft.com/office/powerpoint/2010/main" val="33190829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 calcmode="lin" valueType="num">
                                      <p:cBhvr>
                                        <p:cTn id="12" dur="1000" fill="hold"/>
                                        <p:tgtEl>
                                          <p:spTgt spid="69635">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696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96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p:cTn id="19" dur="1000" fill="hold"/>
                                        <p:tgtEl>
                                          <p:spTgt spid="69635">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696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9635">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69635">
                                            <p:txEl>
                                              <p:pRg st="3" end="3"/>
                                            </p:txEl>
                                          </p:spTgt>
                                        </p:tgtEl>
                                        <p:attrNameLst>
                                          <p:attrName>style.visibility</p:attrName>
                                        </p:attrNameLst>
                                      </p:cBhvr>
                                      <p:to>
                                        <p:strVal val="visible"/>
                                      </p:to>
                                    </p:set>
                                    <p:anim calcmode="lin" valueType="num">
                                      <p:cBhvr>
                                        <p:cTn id="24" dur="1000" fill="hold"/>
                                        <p:tgtEl>
                                          <p:spTgt spid="69635">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696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9635">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69635">
                                            <p:txEl>
                                              <p:pRg st="4" end="4"/>
                                            </p:txEl>
                                          </p:spTgt>
                                        </p:tgtEl>
                                        <p:attrNameLst>
                                          <p:attrName>style.visibility</p:attrName>
                                        </p:attrNameLst>
                                      </p:cBhvr>
                                      <p:to>
                                        <p:strVal val="visible"/>
                                      </p:to>
                                    </p:set>
                                    <p:anim calcmode="lin" valueType="num">
                                      <p:cBhvr>
                                        <p:cTn id="29" dur="1000" fill="hold"/>
                                        <p:tgtEl>
                                          <p:spTgt spid="69635">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696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6963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69635">
                                            <p:txEl>
                                              <p:pRg st="6" end="6"/>
                                            </p:txEl>
                                          </p:spTgt>
                                        </p:tgtEl>
                                        <p:attrNameLst>
                                          <p:attrName>style.visibility</p:attrName>
                                        </p:attrNameLst>
                                      </p:cBhvr>
                                      <p:to>
                                        <p:strVal val="visible"/>
                                      </p:to>
                                    </p:set>
                                    <p:anim calcmode="lin" valueType="num">
                                      <p:cBhvr>
                                        <p:cTn id="36" dur="1000" fill="hold"/>
                                        <p:tgtEl>
                                          <p:spTgt spid="69635">
                                            <p:txEl>
                                              <p:pRg st="6" end="6"/>
                                            </p:txEl>
                                          </p:spTgt>
                                        </p:tgtEl>
                                        <p:attrNameLst>
                                          <p:attrName>ppt_x</p:attrName>
                                        </p:attrNameLst>
                                      </p:cBhvr>
                                      <p:tavLst>
                                        <p:tav tm="0">
                                          <p:val>
                                            <p:strVal val="#ppt_x-.2"/>
                                          </p:val>
                                        </p:tav>
                                        <p:tav tm="100000">
                                          <p:val>
                                            <p:strVal val="#ppt_x"/>
                                          </p:val>
                                        </p:tav>
                                      </p:tavLst>
                                    </p:anim>
                                    <p:anim calcmode="lin" valueType="num">
                                      <p:cBhvr>
                                        <p:cTn id="37" dur="1000" fill="hold"/>
                                        <p:tgtEl>
                                          <p:spTgt spid="696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69635">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69635">
                                            <p:txEl>
                                              <p:pRg st="8" end="8"/>
                                            </p:txEl>
                                          </p:spTgt>
                                        </p:tgtEl>
                                        <p:attrNameLst>
                                          <p:attrName>style.visibility</p:attrName>
                                        </p:attrNameLst>
                                      </p:cBhvr>
                                      <p:to>
                                        <p:strVal val="visible"/>
                                      </p:to>
                                    </p:set>
                                    <p:anim calcmode="lin" valueType="num">
                                      <p:cBhvr>
                                        <p:cTn id="43" dur="1000" fill="hold"/>
                                        <p:tgtEl>
                                          <p:spTgt spid="69635">
                                            <p:txEl>
                                              <p:pRg st="8" end="8"/>
                                            </p:txEl>
                                          </p:spTgt>
                                        </p:tgtEl>
                                        <p:attrNameLst>
                                          <p:attrName>ppt_x</p:attrName>
                                        </p:attrNameLst>
                                      </p:cBhvr>
                                      <p:tavLst>
                                        <p:tav tm="0">
                                          <p:val>
                                            <p:strVal val="#ppt_x-.2"/>
                                          </p:val>
                                        </p:tav>
                                        <p:tav tm="100000">
                                          <p:val>
                                            <p:strVal val="#ppt_x"/>
                                          </p:val>
                                        </p:tav>
                                      </p:tavLst>
                                    </p:anim>
                                    <p:anim calcmode="lin" valueType="num">
                                      <p:cBhvr>
                                        <p:cTn id="44" dur="1000" fill="hold"/>
                                        <p:tgtEl>
                                          <p:spTgt spid="6963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69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8188" y="38100"/>
            <a:ext cx="8213725" cy="595313"/>
          </a:xfrm>
        </p:spPr>
        <p:txBody>
          <a:bodyPr/>
          <a:lstStyle/>
          <a:p>
            <a:r>
              <a:rPr lang="en-US" altLang="zh-CN" sz="3200" dirty="0" smtClean="0">
                <a:solidFill>
                  <a:schemeClr val="tx1"/>
                </a:solidFill>
                <a:latin typeface="Times New Roman" pitchFamily="18" charset="0"/>
              </a:rPr>
              <a:t>DES</a:t>
            </a:r>
            <a:r>
              <a:rPr lang="zh-CN" altLang="zh-CN" sz="3200" dirty="0" smtClean="0">
                <a:solidFill>
                  <a:schemeClr val="tx1"/>
                </a:solidFill>
                <a:latin typeface="Times New Roman" pitchFamily="18" charset="0"/>
              </a:rPr>
              <a:t>算法总体流程图</a:t>
            </a:r>
            <a:endParaRPr lang="zh-CN" altLang="en-US" sz="3200" dirty="0" smtClean="0">
              <a:solidFill>
                <a:schemeClr val="tx1"/>
              </a:solidFill>
              <a:latin typeface="Times New Roman" pitchFamily="18" charset="0"/>
            </a:endParaRPr>
          </a:p>
        </p:txBody>
      </p:sp>
      <p:pic>
        <p:nvPicPr>
          <p:cNvPr id="1331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44713" y="596900"/>
            <a:ext cx="4576762" cy="5791200"/>
          </a:xfrm>
          <a:noFill/>
          <a:extLs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584200" y="2952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t>初始置换</a:t>
            </a:r>
            <a:r>
              <a:rPr lang="en-US" altLang="zh-CN" sz="4000" dirty="0">
                <a:latin typeface="Times New Roman" pitchFamily="18" charset="0"/>
              </a:rPr>
              <a:t>IP</a:t>
            </a:r>
            <a:endParaRPr lang="zh-CN" altLang="en-US" sz="4000" dirty="0">
              <a:latin typeface="Times New Roman" pitchFamily="18" charset="0"/>
            </a:endParaRPr>
          </a:p>
        </p:txBody>
      </p:sp>
      <p:sp>
        <p:nvSpPr>
          <p:cNvPr id="14339"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4340" name="TextBox 6"/>
          <p:cNvSpPr txBox="1">
            <a:spLocks noChangeArrowheads="1"/>
          </p:cNvSpPr>
          <p:nvPr/>
        </p:nvSpPr>
        <p:spPr bwMode="auto">
          <a:xfrm>
            <a:off x="536575" y="1033463"/>
            <a:ext cx="7481888"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05000"/>
              </a:lnSpc>
              <a:buClr>
                <a:schemeClr val="accent1"/>
              </a:buClr>
              <a:buFont typeface="Wingdings" pitchFamily="2" charset="2"/>
              <a:buChar char="u"/>
            </a:pPr>
            <a:r>
              <a:rPr lang="en-US" altLang="zh-CN" sz="2400" dirty="0">
                <a:latin typeface="Times New Roman" pitchFamily="18" charset="0"/>
              </a:rPr>
              <a:t>    IP</a:t>
            </a:r>
            <a:r>
              <a:rPr lang="zh-CN" altLang="zh-CN" sz="2400" dirty="0">
                <a:latin typeface="黑体" pitchFamily="49" charset="-122"/>
              </a:rPr>
              <a:t>是</a:t>
            </a:r>
            <a:r>
              <a:rPr lang="en-US" altLang="zh-CN" sz="2400" dirty="0">
                <a:latin typeface="Times New Roman" pitchFamily="18" charset="0"/>
              </a:rPr>
              <a:t>64bit</a:t>
            </a:r>
            <a:r>
              <a:rPr lang="zh-CN" altLang="zh-CN" sz="2400" dirty="0">
                <a:latin typeface="黑体" pitchFamily="49" charset="-122"/>
              </a:rPr>
              <a:t>的位置置换，它表示把第</a:t>
            </a:r>
            <a:r>
              <a:rPr lang="en-US" altLang="zh-CN" sz="2400" dirty="0">
                <a:latin typeface="Times New Roman" pitchFamily="18" charset="0"/>
              </a:rPr>
              <a:t>58bit (t58)</a:t>
            </a:r>
            <a:r>
              <a:rPr lang="zh-CN" altLang="zh-CN" sz="2400" dirty="0">
                <a:latin typeface="黑体" pitchFamily="49" charset="-122"/>
              </a:rPr>
              <a:t>换到第</a:t>
            </a:r>
            <a:r>
              <a:rPr lang="en-US" altLang="zh-CN" sz="2400" dirty="0">
                <a:latin typeface="Times New Roman" pitchFamily="18" charset="0"/>
              </a:rPr>
              <a:t>1</a:t>
            </a:r>
            <a:r>
              <a:rPr lang="zh-CN" altLang="zh-CN" sz="2400" dirty="0">
                <a:latin typeface="黑体" pitchFamily="49" charset="-122"/>
              </a:rPr>
              <a:t>个</a:t>
            </a:r>
            <a:r>
              <a:rPr lang="en-US" altLang="zh-CN" sz="2400" dirty="0">
                <a:latin typeface="Times New Roman" pitchFamily="18" charset="0"/>
              </a:rPr>
              <a:t>bit</a:t>
            </a:r>
            <a:r>
              <a:rPr lang="zh-CN" altLang="zh-CN" sz="2400" dirty="0">
                <a:latin typeface="黑体" pitchFamily="49" charset="-122"/>
              </a:rPr>
              <a:t>位置，把第</a:t>
            </a:r>
            <a:r>
              <a:rPr lang="en-US" altLang="zh-CN" sz="2400" dirty="0">
                <a:latin typeface="Times New Roman" pitchFamily="18" charset="0"/>
              </a:rPr>
              <a:t>50bit(t50)</a:t>
            </a:r>
            <a:r>
              <a:rPr lang="zh-CN" altLang="zh-CN" sz="2400" dirty="0">
                <a:latin typeface="黑体" pitchFamily="49" charset="-122"/>
              </a:rPr>
              <a:t>换到第</a:t>
            </a:r>
            <a:r>
              <a:rPr lang="en-US" altLang="zh-CN" sz="2400" dirty="0">
                <a:latin typeface="Times New Roman" pitchFamily="18" charset="0"/>
              </a:rPr>
              <a:t>2</a:t>
            </a:r>
            <a:r>
              <a:rPr lang="zh-CN" altLang="zh-CN" sz="2400" dirty="0">
                <a:latin typeface="黑体" pitchFamily="49" charset="-122"/>
              </a:rPr>
              <a:t>个</a:t>
            </a:r>
            <a:r>
              <a:rPr lang="en-US" altLang="zh-CN" sz="2400" dirty="0">
                <a:latin typeface="Times New Roman" pitchFamily="18" charset="0"/>
              </a:rPr>
              <a:t>bit</a:t>
            </a:r>
            <a:r>
              <a:rPr lang="zh-CN" altLang="zh-CN" sz="2400" dirty="0">
                <a:latin typeface="黑体" pitchFamily="49" charset="-122"/>
              </a:rPr>
              <a:t>位置，</a:t>
            </a:r>
            <a:r>
              <a:rPr lang="en-US" altLang="zh-CN" sz="2400" dirty="0">
                <a:latin typeface="黑体" pitchFamily="49" charset="-122"/>
              </a:rPr>
              <a:t>……</a:t>
            </a:r>
            <a:r>
              <a:rPr lang="zh-CN" altLang="zh-CN" sz="2400" dirty="0">
                <a:latin typeface="黑体" pitchFamily="49" charset="-122"/>
              </a:rPr>
              <a:t>，把第</a:t>
            </a:r>
            <a:r>
              <a:rPr lang="en-US" altLang="zh-CN" sz="2400" dirty="0">
                <a:latin typeface="Times New Roman" pitchFamily="18" charset="0"/>
              </a:rPr>
              <a:t>7bit</a:t>
            </a:r>
            <a:r>
              <a:rPr lang="en-US" altLang="zh-CN" sz="2400" dirty="0">
                <a:latin typeface="黑体" pitchFamily="49" charset="-122"/>
              </a:rPr>
              <a:t> </a:t>
            </a:r>
            <a:r>
              <a:rPr lang="en-US" altLang="zh-CN" sz="2400" dirty="0">
                <a:latin typeface="Times New Roman" pitchFamily="18" charset="0"/>
              </a:rPr>
              <a:t>(t7)</a:t>
            </a:r>
            <a:r>
              <a:rPr lang="zh-CN" altLang="zh-CN" sz="2400" dirty="0">
                <a:latin typeface="黑体" pitchFamily="49" charset="-122"/>
              </a:rPr>
              <a:t>换到第</a:t>
            </a:r>
            <a:r>
              <a:rPr lang="en-US" altLang="zh-CN" sz="2400" dirty="0">
                <a:latin typeface="Times New Roman" pitchFamily="18" charset="0"/>
              </a:rPr>
              <a:t>64</a:t>
            </a:r>
            <a:r>
              <a:rPr lang="zh-CN" altLang="zh-CN" sz="2400" dirty="0">
                <a:latin typeface="黑体" pitchFamily="49" charset="-122"/>
              </a:rPr>
              <a:t>个</a:t>
            </a:r>
            <a:r>
              <a:rPr lang="en-US" altLang="zh-CN" sz="2400" dirty="0">
                <a:latin typeface="Times New Roman" pitchFamily="18" charset="0"/>
              </a:rPr>
              <a:t>bit</a:t>
            </a:r>
            <a:r>
              <a:rPr lang="zh-CN" altLang="zh-CN" sz="2400" dirty="0">
                <a:latin typeface="黑体" pitchFamily="49" charset="-122"/>
              </a:rPr>
              <a:t>位置</a:t>
            </a:r>
            <a:r>
              <a:rPr lang="zh-CN" altLang="zh-CN" sz="2400" dirty="0" smtClean="0">
                <a:latin typeface="黑体" pitchFamily="49" charset="-122"/>
              </a:rPr>
              <a:t>。</a:t>
            </a:r>
            <a:endParaRPr lang="zh-CN" altLang="zh-CN" sz="2400" dirty="0">
              <a:latin typeface="黑体" pitchFamily="49" charset="-122"/>
            </a:endParaRPr>
          </a:p>
          <a:p>
            <a:endParaRPr lang="zh-CN" altLang="zh-CN" dirty="0"/>
          </a:p>
          <a:p>
            <a:endParaRPr lang="zh-CN" altLang="en-US" dirty="0"/>
          </a:p>
        </p:txBody>
      </p:sp>
      <p:sp>
        <p:nvSpPr>
          <p:cNvPr id="14341" name="TextBox 7"/>
          <p:cNvSpPr txBox="1">
            <a:spLocks noChangeArrowheads="1"/>
          </p:cNvSpPr>
          <p:nvPr/>
        </p:nvSpPr>
        <p:spPr bwMode="auto">
          <a:xfrm>
            <a:off x="2911475" y="2784475"/>
            <a:ext cx="2608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b="1" dirty="0"/>
              <a:t>表</a:t>
            </a:r>
            <a:r>
              <a:rPr lang="en-US" altLang="zh-CN" b="1" dirty="0"/>
              <a:t>2.1 </a:t>
            </a:r>
            <a:r>
              <a:rPr lang="zh-CN" altLang="zh-CN" b="1" dirty="0"/>
              <a:t>初始置换</a:t>
            </a:r>
            <a:endParaRPr lang="zh-CN" altLang="zh-CN" dirty="0"/>
          </a:p>
        </p:txBody>
      </p:sp>
      <p:pic>
        <p:nvPicPr>
          <p:cNvPr id="14342"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8" y="3176588"/>
            <a:ext cx="7343775"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36550"/>
            <a:ext cx="8213725" cy="368300"/>
          </a:xfrm>
        </p:spPr>
        <p:txBody>
          <a:bodyPr/>
          <a:lstStyle/>
          <a:p>
            <a:r>
              <a:rPr lang="en-US" altLang="zh-CN" sz="4000" dirty="0" smtClean="0"/>
              <a:t>IP</a:t>
            </a:r>
            <a:r>
              <a:rPr lang="zh-CN" altLang="en-US" sz="4000" dirty="0" smtClean="0"/>
              <a:t>逆</a:t>
            </a:r>
            <a:endParaRPr lang="zh-CN" altLang="en-US" sz="4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3195"/>
            <a:ext cx="9144000" cy="4111610"/>
          </a:xfrm>
          <a:prstGeom prst="rect">
            <a:avLst/>
          </a:prstGeom>
        </p:spPr>
      </p:pic>
    </p:spTree>
    <p:extLst>
      <p:ext uri="{BB962C8B-B14F-4D97-AF65-F5344CB8AC3E}">
        <p14:creationId xmlns:p14="http://schemas.microsoft.com/office/powerpoint/2010/main" val="1937026410"/>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85800" y="203198"/>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000" dirty="0"/>
              <a:t>圈</a:t>
            </a:r>
            <a:r>
              <a:rPr lang="zh-CN" altLang="en-US" sz="4000" dirty="0" smtClean="0"/>
              <a:t>函数（</a:t>
            </a:r>
            <a:r>
              <a:rPr lang="en-US" altLang="zh-CN" sz="4000" dirty="0" smtClean="0"/>
              <a:t>f</a:t>
            </a:r>
            <a:r>
              <a:rPr lang="zh-CN" altLang="en-US" sz="4000" dirty="0" smtClean="0"/>
              <a:t>函数）</a:t>
            </a:r>
            <a:endParaRPr lang="zh-CN" altLang="en-US" sz="4000" dirty="0"/>
          </a:p>
        </p:txBody>
      </p:sp>
      <p:sp>
        <p:nvSpPr>
          <p:cNvPr id="15363"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5364" name="TextBox 6"/>
          <p:cNvSpPr txBox="1">
            <a:spLocks noChangeArrowheads="1"/>
          </p:cNvSpPr>
          <p:nvPr/>
        </p:nvSpPr>
        <p:spPr bwMode="auto">
          <a:xfrm>
            <a:off x="550863" y="911225"/>
            <a:ext cx="78454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buClr>
                <a:schemeClr val="accent1"/>
              </a:buClr>
              <a:buFont typeface="Wingdings" pitchFamily="2" charset="2"/>
              <a:buChar char="u"/>
            </a:pPr>
            <a:r>
              <a:rPr lang="zh-CN" altLang="en-US" sz="2400">
                <a:latin typeface="黑体" pitchFamily="49" charset="-122"/>
              </a:rPr>
              <a:t>圈函数：</a:t>
            </a:r>
            <a:r>
              <a:rPr lang="zh-CN" altLang="zh-CN" sz="2400"/>
              <a:t>原理如图</a:t>
            </a:r>
            <a:r>
              <a:rPr lang="en-US" altLang="zh-CN" sz="2400">
                <a:latin typeface="Times New Roman" pitchFamily="18" charset="0"/>
              </a:rPr>
              <a:t>2-5</a:t>
            </a:r>
            <a:r>
              <a:rPr lang="zh-CN" altLang="zh-CN" sz="2400"/>
              <a:t>所示。其中关键的运算扩展变换</a:t>
            </a:r>
            <a:r>
              <a:rPr lang="en-US" altLang="zh-CN" sz="2400">
                <a:latin typeface="Times New Roman" pitchFamily="18" charset="0"/>
              </a:rPr>
              <a:t>E</a:t>
            </a:r>
            <a:r>
              <a:rPr lang="zh-CN" altLang="zh-CN" sz="2400"/>
              <a:t>把</a:t>
            </a:r>
            <a:r>
              <a:rPr lang="en-US" altLang="zh-CN" sz="2400">
                <a:latin typeface="Times New Roman" pitchFamily="18" charset="0"/>
              </a:rPr>
              <a:t>32bit</a:t>
            </a:r>
            <a:r>
              <a:rPr lang="zh-CN" altLang="zh-CN" sz="2400"/>
              <a:t>的数扩展为</a:t>
            </a:r>
            <a:r>
              <a:rPr lang="en-US" altLang="zh-CN" sz="2400">
                <a:latin typeface="Times New Roman" pitchFamily="18" charset="0"/>
              </a:rPr>
              <a:t>48bit</a:t>
            </a:r>
            <a:r>
              <a:rPr lang="zh-CN" altLang="zh-CN" sz="2400"/>
              <a:t>，而</a:t>
            </a:r>
            <a:r>
              <a:rPr lang="en-US" altLang="zh-CN" sz="2400"/>
              <a:t>s</a:t>
            </a:r>
            <a:r>
              <a:rPr lang="zh-CN" altLang="zh-CN" sz="2400"/>
              <a:t>一盒代替则把</a:t>
            </a:r>
            <a:r>
              <a:rPr lang="en-US" altLang="zh-CN" sz="2400">
                <a:latin typeface="Times New Roman" pitchFamily="18" charset="0"/>
              </a:rPr>
              <a:t>48bit</a:t>
            </a:r>
            <a:r>
              <a:rPr lang="zh-CN" altLang="zh-CN" sz="2400"/>
              <a:t>的数压缩为</a:t>
            </a:r>
            <a:r>
              <a:rPr lang="en-US" altLang="zh-CN" sz="2400">
                <a:latin typeface="Times New Roman" pitchFamily="18" charset="0"/>
              </a:rPr>
              <a:t>32bit</a:t>
            </a:r>
            <a:r>
              <a:rPr lang="zh-CN" altLang="zh-CN" sz="2400"/>
              <a:t>，</a:t>
            </a:r>
            <a:r>
              <a:rPr lang="en-US" altLang="zh-CN" sz="2400">
                <a:latin typeface="Times New Roman" pitchFamily="18" charset="0"/>
              </a:rPr>
              <a:t>P</a:t>
            </a:r>
            <a:r>
              <a:rPr lang="en-US" altLang="zh-CN" sz="2400"/>
              <a:t>_</a:t>
            </a:r>
            <a:r>
              <a:rPr lang="zh-CN" altLang="zh-CN" sz="2400"/>
              <a:t>盒置换是</a:t>
            </a:r>
            <a:r>
              <a:rPr lang="en-US" altLang="zh-CN" sz="2400">
                <a:latin typeface="Times New Roman" pitchFamily="18" charset="0"/>
              </a:rPr>
              <a:t>32bit</a:t>
            </a:r>
            <a:r>
              <a:rPr lang="zh-CN" altLang="zh-CN" sz="2400"/>
              <a:t>的位置置换。</a:t>
            </a:r>
          </a:p>
          <a:p>
            <a:pPr algn="l">
              <a:buClr>
                <a:schemeClr val="accent1"/>
              </a:buClr>
              <a:buFont typeface="Wingdings" pitchFamily="2" charset="2"/>
              <a:buChar char="u"/>
            </a:pPr>
            <a:endParaRPr lang="zh-CN" altLang="zh-CN" sz="2400">
              <a:latin typeface="黑体" pitchFamily="49" charset="-122"/>
            </a:endParaRPr>
          </a:p>
          <a:p>
            <a:endParaRPr lang="zh-CN" altLang="zh-CN"/>
          </a:p>
          <a:p>
            <a:endParaRPr lang="zh-CN" altLang="en-US"/>
          </a:p>
        </p:txBody>
      </p:sp>
      <p:sp>
        <p:nvSpPr>
          <p:cNvPr id="15365" name="TextBox 7"/>
          <p:cNvSpPr txBox="1">
            <a:spLocks noChangeArrowheads="1"/>
          </p:cNvSpPr>
          <p:nvPr/>
        </p:nvSpPr>
        <p:spPr bwMode="auto">
          <a:xfrm>
            <a:off x="1795463" y="3635375"/>
            <a:ext cx="2608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b="1"/>
              <a:t>图</a:t>
            </a:r>
            <a:r>
              <a:rPr lang="en-US" altLang="zh-CN" b="1">
                <a:latin typeface="Times New Roman" pitchFamily="18" charset="0"/>
              </a:rPr>
              <a:t>2-5 </a:t>
            </a:r>
            <a:r>
              <a:rPr lang="zh-CN" altLang="zh-CN" b="1"/>
              <a:t>圈函数原理图</a:t>
            </a:r>
            <a:endParaRPr lang="zh-CN" altLang="zh-CN"/>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00" y="2032000"/>
            <a:ext cx="3032125" cy="40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596900" y="171450"/>
            <a:ext cx="74707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dirty="0">
                <a:latin typeface="Times New Roman" pitchFamily="18" charset="0"/>
              </a:rPr>
              <a:t>E</a:t>
            </a:r>
            <a:r>
              <a:rPr lang="zh-CN" altLang="zh-CN" sz="4000" dirty="0"/>
              <a:t>变换</a:t>
            </a:r>
          </a:p>
          <a:p>
            <a:pPr algn="l">
              <a:lnSpc>
                <a:spcPts val="3600"/>
              </a:lnSpc>
              <a:spcAft>
                <a:spcPts val="1200"/>
              </a:spcAft>
            </a:pPr>
            <a:endParaRPr lang="zh-CN" altLang="en-US" sz="4000" dirty="0">
              <a:latin typeface="Times New Roman" pitchFamily="18" charset="0"/>
            </a:endParaRPr>
          </a:p>
          <a:p>
            <a:pPr algn="l">
              <a:lnSpc>
                <a:spcPts val="3600"/>
              </a:lnSpc>
              <a:spcAft>
                <a:spcPts val="1200"/>
              </a:spcAft>
            </a:pPr>
            <a:endParaRPr lang="zh-CN" altLang="en-US" sz="4000" dirty="0">
              <a:latin typeface="Times New Roman" pitchFamily="18" charset="0"/>
            </a:endParaRPr>
          </a:p>
        </p:txBody>
      </p:sp>
      <p:sp>
        <p:nvSpPr>
          <p:cNvPr id="16387"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6388" name="TextBox 6"/>
          <p:cNvSpPr txBox="1">
            <a:spLocks noChangeArrowheads="1"/>
          </p:cNvSpPr>
          <p:nvPr/>
        </p:nvSpPr>
        <p:spPr bwMode="auto">
          <a:xfrm>
            <a:off x="728663" y="1028700"/>
            <a:ext cx="75882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zh-CN" altLang="en-US" sz="2400" dirty="0"/>
              <a:t>      </a:t>
            </a:r>
            <a:r>
              <a:rPr lang="en-US" altLang="zh-CN" sz="2400" dirty="0">
                <a:latin typeface="Times New Roman" pitchFamily="18" charset="0"/>
              </a:rPr>
              <a:t>E</a:t>
            </a:r>
            <a:r>
              <a:rPr lang="zh-CN" altLang="en-US" sz="2400" dirty="0">
                <a:latin typeface="Times New Roman" pitchFamily="18" charset="0"/>
              </a:rPr>
              <a:t>变换</a:t>
            </a:r>
            <a:r>
              <a:rPr lang="zh-CN" altLang="zh-CN" sz="2400" dirty="0">
                <a:latin typeface="Times New Roman" pitchFamily="18" charset="0"/>
              </a:rPr>
              <a:t>由输入</a:t>
            </a:r>
            <a:r>
              <a:rPr lang="en-US" altLang="zh-CN" sz="2400" dirty="0">
                <a:latin typeface="Times New Roman" pitchFamily="18" charset="0"/>
              </a:rPr>
              <a:t>32bit</a:t>
            </a:r>
            <a:r>
              <a:rPr lang="zh-CN" altLang="zh-CN" sz="2400" dirty="0">
                <a:latin typeface="Times New Roman" pitchFamily="18" charset="0"/>
              </a:rPr>
              <a:t>按照图</a:t>
            </a:r>
            <a:r>
              <a:rPr lang="en-US" altLang="zh-CN" sz="2400" dirty="0">
                <a:latin typeface="Times New Roman" pitchFamily="18" charset="0"/>
              </a:rPr>
              <a:t>2-6</a:t>
            </a:r>
            <a:r>
              <a:rPr lang="zh-CN" altLang="zh-CN" sz="2400" dirty="0">
                <a:latin typeface="Times New Roman" pitchFamily="18" charset="0"/>
              </a:rPr>
              <a:t>所示的方法扩展，其中有</a:t>
            </a:r>
            <a:r>
              <a:rPr lang="en-US" altLang="zh-CN" sz="2400" dirty="0">
                <a:latin typeface="Times New Roman" pitchFamily="18" charset="0"/>
              </a:rPr>
              <a:t>16bit</a:t>
            </a:r>
            <a:r>
              <a:rPr lang="zh-CN" altLang="zh-CN" sz="2400" dirty="0">
                <a:latin typeface="Times New Roman" pitchFamily="18" charset="0"/>
              </a:rPr>
              <a:t>出现两次。具体地说，输出的前</a:t>
            </a:r>
            <a:r>
              <a:rPr lang="en-US" altLang="zh-CN" sz="2400" dirty="0">
                <a:latin typeface="Times New Roman" pitchFamily="18" charset="0"/>
              </a:rPr>
              <a:t>6bit</a:t>
            </a:r>
            <a:r>
              <a:rPr lang="zh-CN" altLang="zh-CN" sz="2400" dirty="0">
                <a:latin typeface="Times New Roman" pitchFamily="18" charset="0"/>
              </a:rPr>
              <a:t>顺次是输入的第</a:t>
            </a:r>
            <a:r>
              <a:rPr lang="en-US" altLang="zh-CN" sz="2400" dirty="0">
                <a:latin typeface="Times New Roman" pitchFamily="18" charset="0"/>
              </a:rPr>
              <a:t>32</a:t>
            </a:r>
            <a:r>
              <a:rPr lang="zh-CN" altLang="zh-CN" sz="2400" dirty="0">
                <a:latin typeface="Times New Roman" pitchFamily="18" charset="0"/>
              </a:rPr>
              <a:t>、</a:t>
            </a:r>
            <a:r>
              <a:rPr lang="en-US" altLang="zh-CN" sz="2400" dirty="0">
                <a:latin typeface="Times New Roman" pitchFamily="18" charset="0"/>
              </a:rPr>
              <a:t>1</a:t>
            </a:r>
            <a:r>
              <a:rPr lang="zh-CN" altLang="zh-CN" sz="2400" dirty="0">
                <a:latin typeface="Times New Roman" pitchFamily="18" charset="0"/>
              </a:rPr>
              <a:t>、</a:t>
            </a:r>
            <a:r>
              <a:rPr lang="en-US" altLang="zh-CN" sz="2400" dirty="0">
                <a:latin typeface="Times New Roman" pitchFamily="18" charset="0"/>
              </a:rPr>
              <a:t>2</a:t>
            </a:r>
            <a:r>
              <a:rPr lang="zh-CN" altLang="zh-CN" sz="2400" dirty="0">
                <a:latin typeface="Times New Roman" pitchFamily="18" charset="0"/>
              </a:rPr>
              <a:t>、</a:t>
            </a:r>
            <a:r>
              <a:rPr lang="en-US" altLang="zh-CN" sz="2400" dirty="0">
                <a:latin typeface="Times New Roman" pitchFamily="18" charset="0"/>
              </a:rPr>
              <a:t>3</a:t>
            </a:r>
            <a:r>
              <a:rPr lang="zh-CN" altLang="zh-CN" sz="2400" dirty="0">
                <a:latin typeface="Times New Roman" pitchFamily="18" charset="0"/>
              </a:rPr>
              <a:t>、</a:t>
            </a:r>
            <a:r>
              <a:rPr lang="en-US" altLang="zh-CN" sz="2400" dirty="0">
                <a:latin typeface="Times New Roman" pitchFamily="18" charset="0"/>
              </a:rPr>
              <a:t>4</a:t>
            </a:r>
            <a:r>
              <a:rPr lang="zh-CN" altLang="zh-CN" sz="2400" dirty="0">
                <a:latin typeface="Times New Roman" pitchFamily="18" charset="0"/>
              </a:rPr>
              <a:t>、</a:t>
            </a:r>
            <a:r>
              <a:rPr lang="en-US" altLang="zh-CN" sz="2400" dirty="0">
                <a:latin typeface="Times New Roman" pitchFamily="18" charset="0"/>
              </a:rPr>
              <a:t>5bit</a:t>
            </a:r>
            <a:r>
              <a:rPr lang="zh-CN" altLang="zh-CN" sz="2400" dirty="0">
                <a:latin typeface="Times New Roman" pitchFamily="18" charset="0"/>
              </a:rPr>
              <a:t>，输出的第二组</a:t>
            </a:r>
            <a:r>
              <a:rPr lang="en-US" altLang="zh-CN" sz="2400" dirty="0">
                <a:latin typeface="Times New Roman" pitchFamily="18" charset="0"/>
              </a:rPr>
              <a:t>6bit</a:t>
            </a:r>
            <a:r>
              <a:rPr lang="zh-CN" altLang="zh-CN" sz="2400" dirty="0">
                <a:latin typeface="Times New Roman" pitchFamily="18" charset="0"/>
              </a:rPr>
              <a:t>顺次是输入的第</a:t>
            </a:r>
            <a:r>
              <a:rPr lang="en-US" altLang="zh-CN" sz="2400" dirty="0">
                <a:latin typeface="Times New Roman" pitchFamily="18" charset="0"/>
              </a:rPr>
              <a:t>4</a:t>
            </a:r>
            <a:r>
              <a:rPr lang="zh-CN" altLang="zh-CN" sz="2400" dirty="0">
                <a:latin typeface="Times New Roman" pitchFamily="18" charset="0"/>
              </a:rPr>
              <a:t>、</a:t>
            </a:r>
            <a:r>
              <a:rPr lang="en-US" altLang="zh-CN" sz="2400" dirty="0">
                <a:latin typeface="Times New Roman" pitchFamily="18" charset="0"/>
              </a:rPr>
              <a:t>5</a:t>
            </a:r>
            <a:r>
              <a:rPr lang="zh-CN" altLang="zh-CN" sz="2400" dirty="0">
                <a:latin typeface="Times New Roman" pitchFamily="18" charset="0"/>
              </a:rPr>
              <a:t>、</a:t>
            </a:r>
            <a:r>
              <a:rPr lang="en-US" altLang="zh-CN" sz="2400" dirty="0">
                <a:latin typeface="Times New Roman" pitchFamily="18" charset="0"/>
              </a:rPr>
              <a:t>6</a:t>
            </a:r>
            <a:r>
              <a:rPr lang="zh-CN" altLang="zh-CN" sz="2400" dirty="0">
                <a:latin typeface="Times New Roman" pitchFamily="18" charset="0"/>
              </a:rPr>
              <a:t>、</a:t>
            </a:r>
            <a:r>
              <a:rPr lang="en-US" altLang="zh-CN" sz="2400" dirty="0">
                <a:latin typeface="Times New Roman" pitchFamily="18" charset="0"/>
              </a:rPr>
              <a:t>7</a:t>
            </a:r>
            <a:r>
              <a:rPr lang="zh-CN" altLang="zh-CN" sz="2400" dirty="0">
                <a:latin typeface="Times New Roman" pitchFamily="18" charset="0"/>
              </a:rPr>
              <a:t>、</a:t>
            </a:r>
            <a:r>
              <a:rPr lang="en-US" altLang="zh-CN" sz="2400" dirty="0">
                <a:latin typeface="Times New Roman" pitchFamily="18" charset="0"/>
              </a:rPr>
              <a:t>8</a:t>
            </a:r>
            <a:r>
              <a:rPr lang="zh-CN" altLang="zh-CN" sz="2400" dirty="0">
                <a:latin typeface="Times New Roman" pitchFamily="18" charset="0"/>
              </a:rPr>
              <a:t>、</a:t>
            </a:r>
            <a:r>
              <a:rPr lang="en-US" altLang="zh-CN" sz="2400" dirty="0">
                <a:latin typeface="Times New Roman" pitchFamily="18" charset="0"/>
              </a:rPr>
              <a:t>9bit</a:t>
            </a:r>
            <a:r>
              <a:rPr lang="zh-CN" altLang="zh-CN" sz="2400" dirty="0">
                <a:latin typeface="Times New Roman" pitchFamily="18" charset="0"/>
              </a:rPr>
              <a:t>，</a:t>
            </a:r>
            <a:r>
              <a:rPr lang="en-US" altLang="zh-CN" sz="2400" dirty="0">
                <a:latin typeface="Times New Roman" pitchFamily="18" charset="0"/>
              </a:rPr>
              <a:t>……</a:t>
            </a:r>
            <a:r>
              <a:rPr lang="zh-CN" altLang="zh-CN" sz="2400" dirty="0">
                <a:latin typeface="Times New Roman" pitchFamily="18" charset="0"/>
              </a:rPr>
              <a:t>，输出的第</a:t>
            </a:r>
            <a:r>
              <a:rPr lang="en-US" altLang="zh-CN" sz="2400" dirty="0">
                <a:latin typeface="Times New Roman" pitchFamily="18" charset="0"/>
              </a:rPr>
              <a:t>8</a:t>
            </a:r>
            <a:r>
              <a:rPr lang="zh-CN" altLang="zh-CN" sz="2400" dirty="0">
                <a:latin typeface="Times New Roman" pitchFamily="18" charset="0"/>
              </a:rPr>
              <a:t>组</a:t>
            </a:r>
            <a:r>
              <a:rPr lang="en-US" altLang="zh-CN" sz="2400" dirty="0">
                <a:latin typeface="Times New Roman" pitchFamily="18" charset="0"/>
              </a:rPr>
              <a:t>6bitJI</a:t>
            </a:r>
            <a:r>
              <a:rPr lang="zh-CN" altLang="zh-CN" sz="2400" dirty="0">
                <a:latin typeface="Times New Roman" pitchFamily="18" charset="0"/>
              </a:rPr>
              <a:t>顺次是输入的第</a:t>
            </a:r>
            <a:r>
              <a:rPr lang="en-US" altLang="zh-CN" sz="2400" dirty="0">
                <a:latin typeface="Times New Roman" pitchFamily="18" charset="0"/>
              </a:rPr>
              <a:t>28</a:t>
            </a:r>
            <a:r>
              <a:rPr lang="zh-CN" altLang="zh-CN" sz="2400" dirty="0">
                <a:latin typeface="Times New Roman" pitchFamily="18" charset="0"/>
              </a:rPr>
              <a:t>、</a:t>
            </a:r>
            <a:r>
              <a:rPr lang="en-US" altLang="zh-CN" sz="2400" dirty="0">
                <a:latin typeface="Times New Roman" pitchFamily="18" charset="0"/>
              </a:rPr>
              <a:t>29</a:t>
            </a:r>
            <a:r>
              <a:rPr lang="zh-CN" altLang="zh-CN" sz="2400" dirty="0">
                <a:latin typeface="Times New Roman" pitchFamily="18" charset="0"/>
              </a:rPr>
              <a:t>、</a:t>
            </a:r>
            <a:r>
              <a:rPr lang="en-US" altLang="zh-CN" sz="2400" dirty="0">
                <a:latin typeface="Times New Roman" pitchFamily="18" charset="0"/>
              </a:rPr>
              <a:t>30</a:t>
            </a:r>
            <a:r>
              <a:rPr lang="zh-CN" altLang="zh-CN" sz="2400" dirty="0">
                <a:latin typeface="Times New Roman" pitchFamily="18" charset="0"/>
              </a:rPr>
              <a:t>、</a:t>
            </a:r>
            <a:r>
              <a:rPr lang="en-US" altLang="zh-CN" sz="2400" dirty="0">
                <a:latin typeface="Times New Roman" pitchFamily="18" charset="0"/>
              </a:rPr>
              <a:t>31</a:t>
            </a:r>
            <a:r>
              <a:rPr lang="zh-CN" altLang="zh-CN" sz="2400" dirty="0">
                <a:latin typeface="Times New Roman" pitchFamily="18" charset="0"/>
              </a:rPr>
              <a:t>、</a:t>
            </a:r>
            <a:r>
              <a:rPr lang="en-US" altLang="zh-CN" sz="2400" dirty="0">
                <a:latin typeface="Times New Roman" pitchFamily="18" charset="0"/>
              </a:rPr>
              <a:t>32</a:t>
            </a:r>
            <a:r>
              <a:rPr lang="zh-CN" altLang="zh-CN" sz="2400" dirty="0">
                <a:latin typeface="Times New Roman" pitchFamily="18" charset="0"/>
              </a:rPr>
              <a:t>、</a:t>
            </a:r>
            <a:r>
              <a:rPr lang="en-US" altLang="zh-CN" sz="2400" dirty="0">
                <a:latin typeface="Times New Roman" pitchFamily="18" charset="0"/>
              </a:rPr>
              <a:t>1bit</a:t>
            </a:r>
            <a:r>
              <a:rPr lang="zh-CN" altLang="zh-CN" sz="2400" dirty="0">
                <a:latin typeface="Times New Roman" pitchFamily="18" charset="0"/>
              </a:rPr>
              <a:t>。</a:t>
            </a:r>
          </a:p>
          <a:p>
            <a:pPr algn="l">
              <a:buClr>
                <a:schemeClr val="accent1"/>
              </a:buClr>
              <a:buFont typeface="Wingdings" pitchFamily="2" charset="2"/>
              <a:buChar char="u"/>
            </a:pPr>
            <a:endParaRPr lang="zh-CN" altLang="zh-CN" sz="2400" dirty="0">
              <a:latin typeface="Times New Roman" pitchFamily="18" charset="0"/>
            </a:endParaRPr>
          </a:p>
          <a:p>
            <a:endParaRPr lang="zh-CN" altLang="zh-CN" dirty="0"/>
          </a:p>
          <a:p>
            <a:endParaRPr lang="zh-CN" altLang="en-US" dirty="0"/>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063" y="3100388"/>
            <a:ext cx="4148137"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6390" name="TextBox 7"/>
          <p:cNvSpPr txBox="1">
            <a:spLocks noChangeArrowheads="1"/>
          </p:cNvSpPr>
          <p:nvPr/>
        </p:nvSpPr>
        <p:spPr bwMode="auto">
          <a:xfrm>
            <a:off x="7169150" y="5456238"/>
            <a:ext cx="14795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b="1" dirty="0"/>
              <a:t>图</a:t>
            </a:r>
            <a:r>
              <a:rPr lang="en-US" altLang="zh-CN" b="1" dirty="0">
                <a:latin typeface="Times New Roman" pitchFamily="18" charset="0"/>
              </a:rPr>
              <a:t>2-6</a:t>
            </a:r>
          </a:p>
          <a:p>
            <a:pPr algn="l"/>
            <a:r>
              <a:rPr lang="en-US" altLang="zh-CN" b="1" dirty="0"/>
              <a:t> </a:t>
            </a:r>
            <a:r>
              <a:rPr lang="en-US" altLang="zh-CN" b="1" dirty="0">
                <a:latin typeface="Times New Roman" pitchFamily="18" charset="0"/>
              </a:rPr>
              <a:t>E</a:t>
            </a:r>
            <a:r>
              <a:rPr lang="zh-CN" altLang="zh-CN" b="1" dirty="0"/>
              <a:t>变换原理图</a:t>
            </a:r>
            <a:endParaRPr lang="zh-CN" altLang="zh-CN" dirty="0"/>
          </a:p>
          <a:p>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1" y="3125787"/>
            <a:ext cx="4777632" cy="2743201"/>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571621" y="258762"/>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800" dirty="0">
                <a:latin typeface="黑体" pitchFamily="49" charset="-122"/>
              </a:rPr>
              <a:t>密码学的基本概念</a:t>
            </a:r>
            <a:endParaRPr lang="zh-CN" altLang="zh-CN" sz="4800" dirty="0">
              <a:latin typeface="黑体" pitchFamily="49" charset="-122"/>
            </a:endParaRPr>
          </a:p>
        </p:txBody>
      </p:sp>
      <p:pic>
        <p:nvPicPr>
          <p:cNvPr id="5125" name="图片 10" descr="未命名.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3132138"/>
            <a:ext cx="395763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7"/>
          <p:cNvSpPr txBox="1">
            <a:spLocks noChangeArrowheads="1"/>
          </p:cNvSpPr>
          <p:nvPr/>
        </p:nvSpPr>
        <p:spPr bwMode="auto">
          <a:xfrm>
            <a:off x="496888" y="1377950"/>
            <a:ext cx="8050212" cy="203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5000"/>
              </a:lnSpc>
              <a:buClr>
                <a:schemeClr val="accent1"/>
              </a:buClr>
              <a:buSzPct val="100000"/>
              <a:buFont typeface="Wingdings" pitchFamily="2" charset="2"/>
              <a:buChar char="u"/>
            </a:pPr>
            <a:r>
              <a:rPr lang="zh-CN" altLang="en-US" sz="2400" dirty="0">
                <a:latin typeface="黑体" pitchFamily="49" charset="-122"/>
              </a:rPr>
              <a:t> </a:t>
            </a:r>
            <a:r>
              <a:rPr lang="zh-CN" altLang="zh-CN" sz="2400" dirty="0">
                <a:latin typeface="黑体" pitchFamily="49" charset="-122"/>
              </a:rPr>
              <a:t>密码是一种秘密书写的方法。把明文变换为密文或密报</a:t>
            </a:r>
            <a:r>
              <a:rPr lang="en-US" altLang="zh-CN" sz="2400" dirty="0">
                <a:latin typeface="黑体" pitchFamily="49" charset="-122"/>
              </a:rPr>
              <a:t>,</a:t>
            </a:r>
            <a:r>
              <a:rPr lang="zh-CN" altLang="zh-CN" sz="2400" dirty="0">
                <a:latin typeface="黑体" pitchFamily="49" charset="-122"/>
              </a:rPr>
              <a:t>这种变换叫加密。而将密文变换为明文的过程称为脱</a:t>
            </a:r>
            <a:r>
              <a:rPr lang="zh-CN" altLang="zh-CN" sz="2400" dirty="0" smtClean="0">
                <a:latin typeface="黑体" pitchFamily="49" charset="-122"/>
              </a:rPr>
              <a:t>密</a:t>
            </a:r>
            <a:r>
              <a:rPr lang="zh-CN" altLang="en-US" sz="2400" dirty="0" smtClean="0">
                <a:latin typeface="黑体" pitchFamily="49" charset="-122"/>
              </a:rPr>
              <a:t>（解密）</a:t>
            </a:r>
            <a:r>
              <a:rPr lang="zh-CN" altLang="zh-CN" sz="2400" dirty="0" smtClean="0">
                <a:latin typeface="黑体" pitchFamily="49" charset="-122"/>
              </a:rPr>
              <a:t>。</a:t>
            </a:r>
            <a:endParaRPr lang="en-US" altLang="zh-CN" sz="2400" dirty="0">
              <a:latin typeface="黑体" pitchFamily="49" charset="-122"/>
            </a:endParaRPr>
          </a:p>
          <a:p>
            <a:pPr algn="l">
              <a:lnSpc>
                <a:spcPct val="115000"/>
              </a:lnSpc>
              <a:buClr>
                <a:schemeClr val="accent1"/>
              </a:buClr>
              <a:buSzPct val="100000"/>
              <a:buFont typeface="Wingdings" pitchFamily="2" charset="2"/>
              <a:buChar char="u"/>
            </a:pPr>
            <a:r>
              <a:rPr lang="en-US" altLang="zh-CN" sz="2400" dirty="0" smtClean="0">
                <a:latin typeface="黑体" pitchFamily="49" charset="-122"/>
              </a:rPr>
              <a:t> </a:t>
            </a:r>
            <a:r>
              <a:rPr lang="zh-CN" altLang="zh-CN" sz="2400" dirty="0" smtClean="0">
                <a:latin typeface="黑体" pitchFamily="49" charset="-122"/>
              </a:rPr>
              <a:t>加密</a:t>
            </a:r>
            <a:r>
              <a:rPr lang="zh-CN" altLang="zh-CN" sz="2400" dirty="0">
                <a:latin typeface="黑体" pitchFamily="49" charset="-122"/>
              </a:rPr>
              <a:t>和脱密都要通过密钥</a:t>
            </a:r>
            <a:r>
              <a:rPr lang="en-US" altLang="zh-CN" sz="2400" dirty="0">
                <a:latin typeface="黑体" pitchFamily="49" charset="-122"/>
              </a:rPr>
              <a:t>(</a:t>
            </a:r>
            <a:r>
              <a:rPr lang="en-US" altLang="zh-CN" sz="2400" dirty="0">
                <a:latin typeface="Times New Roman" pitchFamily="18" charset="0"/>
              </a:rPr>
              <a:t>Key</a:t>
            </a:r>
            <a:r>
              <a:rPr lang="en-US" altLang="zh-CN" sz="2400" dirty="0">
                <a:latin typeface="黑体" pitchFamily="49" charset="-122"/>
              </a:rPr>
              <a:t>)</a:t>
            </a:r>
            <a:r>
              <a:rPr lang="zh-CN" altLang="zh-CN" sz="2400" dirty="0">
                <a:latin typeface="黑体" pitchFamily="49" charset="-122"/>
              </a:rPr>
              <a:t>的控制。</a:t>
            </a:r>
          </a:p>
          <a:p>
            <a:endParaRPr lang="zh-CN" altLang="en-US" dirty="0"/>
          </a:p>
        </p:txBody>
      </p:sp>
      <p:sp>
        <p:nvSpPr>
          <p:cNvPr id="7" name="Text Box 5"/>
          <p:cNvSpPr txBox="1">
            <a:spLocks noChangeArrowheads="1"/>
          </p:cNvSpPr>
          <p:nvPr/>
        </p:nvSpPr>
        <p:spPr bwMode="auto">
          <a:xfrm>
            <a:off x="612369" y="95807"/>
            <a:ext cx="831850"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2</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84200" y="17145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dirty="0">
                <a:latin typeface="Times New Roman" pitchFamily="18" charset="0"/>
              </a:rPr>
              <a:t>S</a:t>
            </a:r>
            <a:r>
              <a:rPr lang="zh-CN" altLang="zh-CN" sz="4000" dirty="0">
                <a:latin typeface="Times New Roman" pitchFamily="18" charset="0"/>
              </a:rPr>
              <a:t>一盒</a:t>
            </a:r>
            <a:endParaRPr lang="zh-CN" altLang="en-US" sz="4000" dirty="0">
              <a:latin typeface="Times New Roman" pitchFamily="18" charset="0"/>
            </a:endParaRPr>
          </a:p>
          <a:p>
            <a:pPr algn="l">
              <a:lnSpc>
                <a:spcPts val="3600"/>
              </a:lnSpc>
              <a:spcAft>
                <a:spcPts val="1200"/>
              </a:spcAft>
            </a:pPr>
            <a:endParaRPr lang="zh-CN" altLang="en-US" sz="4000" dirty="0">
              <a:latin typeface="Times New Roman" pitchFamily="18" charset="0"/>
            </a:endParaRPr>
          </a:p>
        </p:txBody>
      </p:sp>
      <p:sp>
        <p:nvSpPr>
          <p:cNvPr id="17411"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7412" name="TextBox 6"/>
          <p:cNvSpPr txBox="1">
            <a:spLocks noChangeArrowheads="1"/>
          </p:cNvSpPr>
          <p:nvPr/>
        </p:nvSpPr>
        <p:spPr bwMode="auto">
          <a:xfrm>
            <a:off x="576263" y="1052513"/>
            <a:ext cx="76311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en-US" altLang="zh-CN" sz="2400">
                <a:latin typeface="Times New Roman" pitchFamily="18" charset="0"/>
              </a:rPr>
              <a:t>   32=8*4bit</a:t>
            </a:r>
            <a:r>
              <a:rPr lang="zh-CN" altLang="zh-CN" sz="2400">
                <a:latin typeface="Times New Roman" pitchFamily="18" charset="0"/>
              </a:rPr>
              <a:t>输入</a:t>
            </a:r>
            <a:r>
              <a:rPr lang="en-US" altLang="zh-CN" sz="2400">
                <a:latin typeface="Times New Roman" pitchFamily="18" charset="0"/>
              </a:rPr>
              <a:t> 48=8*6bit</a:t>
            </a:r>
            <a:r>
              <a:rPr lang="zh-CN" altLang="zh-CN" sz="2400">
                <a:latin typeface="Times New Roman" pitchFamily="18" charset="0"/>
              </a:rPr>
              <a:t>输出</a:t>
            </a:r>
            <a:r>
              <a:rPr lang="en-US" altLang="zh-CN" sz="2400">
                <a:latin typeface="Times New Roman" pitchFamily="18" charset="0"/>
              </a:rPr>
              <a:t> …</a:t>
            </a:r>
            <a:endParaRPr lang="zh-CN" altLang="zh-CN" sz="2400">
              <a:latin typeface="Times New Roman" pitchFamily="18" charset="0"/>
            </a:endParaRPr>
          </a:p>
          <a:p>
            <a:pPr algn="l"/>
            <a:r>
              <a:rPr lang="en-US" altLang="zh-CN" sz="2400">
                <a:latin typeface="Times New Roman" pitchFamily="18" charset="0"/>
              </a:rPr>
              <a:t>      </a:t>
            </a:r>
            <a:r>
              <a:rPr lang="zh-CN" altLang="zh-CN" sz="2400">
                <a:latin typeface="Times New Roman" pitchFamily="18" charset="0"/>
              </a:rPr>
              <a:t>把</a:t>
            </a:r>
            <a:r>
              <a:rPr lang="en-US" altLang="zh-CN" sz="2400">
                <a:latin typeface="Times New Roman" pitchFamily="18" charset="0"/>
              </a:rPr>
              <a:t>48bit</a:t>
            </a:r>
            <a:r>
              <a:rPr lang="zh-CN" altLang="zh-CN" sz="2400">
                <a:latin typeface="Times New Roman" pitchFamily="18" charset="0"/>
              </a:rPr>
              <a:t>的数分成</a:t>
            </a:r>
            <a:r>
              <a:rPr lang="en-US" altLang="zh-CN" sz="2400">
                <a:latin typeface="Times New Roman" pitchFamily="18" charset="0"/>
              </a:rPr>
              <a:t>8</a:t>
            </a:r>
            <a:r>
              <a:rPr lang="zh-CN" altLang="zh-CN" sz="2400">
                <a:latin typeface="Times New Roman" pitchFamily="18" charset="0"/>
              </a:rPr>
              <a:t>组</a:t>
            </a:r>
            <a:r>
              <a:rPr lang="en-US" altLang="zh-CN" sz="2400">
                <a:latin typeface="Times New Roman" pitchFamily="18" charset="0"/>
              </a:rPr>
              <a:t>6bit</a:t>
            </a:r>
            <a:r>
              <a:rPr lang="zh-CN" altLang="zh-CN" sz="2400">
                <a:latin typeface="Times New Roman" pitchFamily="18" charset="0"/>
              </a:rPr>
              <a:t>的数，每组</a:t>
            </a:r>
            <a:r>
              <a:rPr lang="en-US" altLang="zh-CN" sz="2400">
                <a:latin typeface="Times New Roman" pitchFamily="18" charset="0"/>
              </a:rPr>
              <a:t>6bit</a:t>
            </a:r>
            <a:r>
              <a:rPr lang="zh-CN" altLang="zh-CN" sz="2400">
                <a:latin typeface="Times New Roman" pitchFamily="18" charset="0"/>
              </a:rPr>
              <a:t>插一个</a:t>
            </a:r>
            <a:r>
              <a:rPr lang="en-US" altLang="zh-CN" sz="2400">
                <a:latin typeface="Times New Roman" pitchFamily="18" charset="0"/>
              </a:rPr>
              <a:t>S-</a:t>
            </a:r>
            <a:r>
              <a:rPr lang="zh-CN" altLang="zh-CN" sz="2400">
                <a:latin typeface="Times New Roman" pitchFamily="18" charset="0"/>
              </a:rPr>
              <a:t>盒得到</a:t>
            </a:r>
            <a:r>
              <a:rPr lang="en-US" altLang="zh-CN" sz="2400">
                <a:latin typeface="Times New Roman" pitchFamily="18" charset="0"/>
              </a:rPr>
              <a:t>4bit</a:t>
            </a:r>
            <a:r>
              <a:rPr lang="zh-CN" altLang="zh-CN" sz="2400">
                <a:latin typeface="Times New Roman" pitchFamily="18" charset="0"/>
              </a:rPr>
              <a:t>的输出。</a:t>
            </a:r>
            <a:r>
              <a:rPr lang="en-US" altLang="zh-CN" sz="2400">
                <a:latin typeface="Times New Roman" pitchFamily="18" charset="0"/>
              </a:rPr>
              <a:t>S-</a:t>
            </a:r>
            <a:r>
              <a:rPr lang="zh-CN" altLang="zh-CN" sz="2400">
                <a:latin typeface="Times New Roman" pitchFamily="18" charset="0"/>
              </a:rPr>
              <a:t>盒变换示意图如图</a:t>
            </a:r>
            <a:r>
              <a:rPr lang="en-US" altLang="zh-CN" sz="2400">
                <a:latin typeface="Times New Roman" pitchFamily="18" charset="0"/>
              </a:rPr>
              <a:t>2-7</a:t>
            </a:r>
            <a:r>
              <a:rPr lang="zh-CN" altLang="zh-CN" sz="2400">
                <a:latin typeface="Times New Roman" pitchFamily="18" charset="0"/>
              </a:rPr>
              <a:t>所示。</a:t>
            </a:r>
          </a:p>
          <a:p>
            <a:endParaRPr lang="zh-CN" altLang="zh-CN">
              <a:latin typeface="Times New Roman" pitchFamily="18" charset="0"/>
            </a:endParaRPr>
          </a:p>
          <a:p>
            <a:endParaRPr lang="zh-CN" altLang="en-US">
              <a:latin typeface="Times New Roman" pitchFamily="18" charset="0"/>
            </a:endParaRPr>
          </a:p>
        </p:txBody>
      </p:sp>
      <p:sp>
        <p:nvSpPr>
          <p:cNvPr id="17413" name="TextBox 7"/>
          <p:cNvSpPr txBox="1">
            <a:spLocks noChangeArrowheads="1"/>
          </p:cNvSpPr>
          <p:nvPr/>
        </p:nvSpPr>
        <p:spPr bwMode="auto">
          <a:xfrm>
            <a:off x="960438" y="4062413"/>
            <a:ext cx="16541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b="1"/>
              <a:t>图</a:t>
            </a:r>
            <a:r>
              <a:rPr lang="en-US" altLang="zh-CN" b="1">
                <a:latin typeface="Times New Roman" pitchFamily="18" charset="0"/>
              </a:rPr>
              <a:t>2-7 </a:t>
            </a:r>
          </a:p>
          <a:p>
            <a:r>
              <a:rPr lang="en-US" altLang="zh-CN" b="1">
                <a:latin typeface="Times New Roman" pitchFamily="18" charset="0"/>
              </a:rPr>
              <a:t>S</a:t>
            </a:r>
            <a:r>
              <a:rPr lang="en-US" altLang="zh-CN" b="1"/>
              <a:t>-</a:t>
            </a:r>
            <a:r>
              <a:rPr lang="zh-CN" altLang="zh-CN" b="1"/>
              <a:t>盒变换示意图</a:t>
            </a:r>
            <a:endParaRPr lang="zh-CN" altLang="zh-CN"/>
          </a:p>
          <a:p>
            <a:endParaRPr lang="zh-CN" altLang="en-US"/>
          </a:p>
        </p:txBody>
      </p:sp>
      <p:pic>
        <p:nvPicPr>
          <p:cNvPr id="17414"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2984500"/>
            <a:ext cx="482123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9459" name="TextBox 6"/>
          <p:cNvSpPr txBox="1">
            <a:spLocks noChangeArrowheads="1"/>
          </p:cNvSpPr>
          <p:nvPr/>
        </p:nvSpPr>
        <p:spPr bwMode="auto">
          <a:xfrm>
            <a:off x="323850" y="2895600"/>
            <a:ext cx="23399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sz="1800" b="1"/>
              <a:t>表</a:t>
            </a:r>
            <a:r>
              <a:rPr lang="en-US" altLang="zh-CN" sz="1800" b="1">
                <a:latin typeface="Times New Roman" pitchFamily="18" charset="0"/>
              </a:rPr>
              <a:t>2.2  </a:t>
            </a:r>
          </a:p>
          <a:p>
            <a:r>
              <a:rPr lang="en-US" altLang="zh-CN" sz="1800" b="1">
                <a:latin typeface="Times New Roman" pitchFamily="18" charset="0"/>
              </a:rPr>
              <a:t>8</a:t>
            </a:r>
            <a:r>
              <a:rPr lang="zh-CN" altLang="zh-CN" sz="1800" b="1"/>
              <a:t>个</a:t>
            </a:r>
            <a:r>
              <a:rPr lang="en-US" altLang="zh-CN" sz="1800" b="1">
                <a:latin typeface="Times New Roman" pitchFamily="18" charset="0"/>
              </a:rPr>
              <a:t>S</a:t>
            </a:r>
            <a:r>
              <a:rPr lang="en-US" altLang="zh-CN" sz="1800" b="1"/>
              <a:t>-</a:t>
            </a:r>
            <a:r>
              <a:rPr lang="zh-CN" altLang="zh-CN" sz="1800" b="1"/>
              <a:t>盒的内容</a:t>
            </a:r>
            <a:endParaRPr lang="zh-CN" altLang="zh-CN" sz="1800"/>
          </a:p>
          <a:p>
            <a:endParaRPr lang="zh-CN" altLang="en-US"/>
          </a:p>
        </p:txBody>
      </p:sp>
      <p:graphicFrame>
        <p:nvGraphicFramePr>
          <p:cNvPr id="15408" name="Group 48"/>
          <p:cNvGraphicFramePr>
            <a:graphicFrameLocks noGrp="1"/>
          </p:cNvGraphicFramePr>
          <p:nvPr/>
        </p:nvGraphicFramePr>
        <p:xfrm>
          <a:off x="2867025" y="577850"/>
          <a:ext cx="5278438" cy="6248400"/>
        </p:xfrm>
        <a:graphic>
          <a:graphicData uri="http://schemas.openxmlformats.org/drawingml/2006/table">
            <a:tbl>
              <a:tblPr/>
              <a:tblGrid>
                <a:gridCol w="5278438"/>
              </a:tblGrid>
              <a:tr h="98425">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8</a:t>
                      </a:r>
                      <a:r>
                        <a:rPr kumimoji="0" lang="zh-CN" sz="1000" b="0" i="0" u="none" strike="noStrike" cap="none" normalizeH="0" baseline="0" smtClean="0">
                          <a:ln>
                            <a:noFill/>
                          </a:ln>
                          <a:solidFill>
                            <a:schemeClr val="tx1"/>
                          </a:solidFill>
                          <a:effectLst/>
                          <a:latin typeface="Times New Roman" pitchFamily="18" charset="0"/>
                          <a:ea typeface="宋体" pitchFamily="2" charset="-122"/>
                        </a:rPr>
                        <a:t>个</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zh-CN" sz="1000" b="0" i="0" u="none" strike="noStrike" cap="none" normalizeH="0" baseline="0" smtClean="0">
                          <a:ln>
                            <a:noFill/>
                          </a:ln>
                          <a:solidFill>
                            <a:schemeClr val="tx1"/>
                          </a:solidFill>
                          <a:effectLst/>
                          <a:latin typeface="Times New Roman" pitchFamily="18" charset="0"/>
                          <a:ea typeface="宋体" pitchFamily="2" charset="-122"/>
                        </a:rPr>
                        <a:t>盒的内容</a:t>
                      </a: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8113">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1</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14   4   13   1   2   15   11   8   3   10   6   12   5   9   0   7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0  15   7    4  14   2    13   1   10   6   12  11   9   5   3   8</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4   1   14   8  13   6    2   11   15  12   9   7    3   10  5   0</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15  12   8    2   4   9    1    7   5   11   3   15   10  0   6   13</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9700">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2</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15   1   8   14   6   11   3   4    9   7   2   13   12   0   5   10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3  13   4    7  15   2    8  14   12   0   1   10    6   9   11   5</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0  14   7   11  10   4   13   1    5   8   12   6    9   3   2   15</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13   8  10    1   3   15   4   2   11   6   7   12    0   5   14   9</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1288">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3</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10   0   9   14   6   3   15   5    1   13  12   7   11   4    2   8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13   7   0    9   3   4    6  10    2    8   5  14   12  11   15   1</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13   6   4    9   8  15    3   0   11    1   2  12    5  10   14   7</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1  10  13    0   6   9    8   7    4   15  14   3   11   5    2  12</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8113">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4</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7   13   14   3   0   6   9   10   1   2  8   5   11   12    4   15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13    8   11   5   6  15   0    3   4   7  2  12    1   10   14    9</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10    6    9   0  12  11   7   13   15  1  3  14    5    2    8    4</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3   15    0   6  10   1  13    8   9   4  5  11   12    7    2   14</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9700">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5</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2   12    4   1   7  10   11   6   8   5  3   15   13   0   14    9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14   11    2  12   4   7   13   1   5   0  15  10    3   9    8    6</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4    2    1  11  10  13   7    8   15  9  12   5    6   3    0   14</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11    8   12   7   1  14   2   13   6   15  0   9   10   4    5    3</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9700">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6</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12    1   10  15   9   2    6   8   0  13   3   4   14   7    5   11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10   15    4   2   7  12    9   5   6   1  13  14    0  11    3    8</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9   14   15   5   2   8   12   3   7   0   4  10    1  13   11    6</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4     3    2  12   9   5   15  10  11  14   1   7    6   0    8   13</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9700">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7</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4   11    2  14  15   0    8   13   3  12   9   7   5   10   6    1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13    0   11   7   4   9    1   10  14   3   5  12   2   15   8    6</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1    4   11  13  12   3    7   14  10  15   6   8   0    5   9    2</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6   11   13   8   1   4   10    7   9   5   0  15   14   2   3   12</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8113">
                <a:tc>
                  <a:txBody>
                    <a:body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000" b="0" i="0" u="none" strike="noStrike" cap="none" normalizeH="0" baseline="-25000" smtClean="0">
                          <a:ln>
                            <a:noFill/>
                          </a:ln>
                          <a:solidFill>
                            <a:schemeClr val="tx1"/>
                          </a:solidFill>
                          <a:effectLst/>
                          <a:latin typeface="Times New Roman" pitchFamily="18" charset="0"/>
                          <a:ea typeface="宋体" pitchFamily="2" charset="-122"/>
                        </a:rPr>
                        <a:t>8</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13    2    8   4   6   15   11   1  10   9   3  14   5    0   12   7 </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1   15   13   8  10    3   7    4  12   5   6  11   0    14   9   2</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7   11    4   1   9   12  14    2   0   6  10  13   15   3    5   8</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     2    1   14   7   4   10   8   13  15  12   9   0   3    5    6  11</a:t>
                      </a:r>
                      <a:endParaRPr kumimoji="0" lang="zh-CN" altLang="zh-CN" sz="1000" b="0" i="0" u="none" strike="noStrike" cap="none" normalizeH="0" baseline="0" smtClean="0">
                        <a:ln>
                          <a:noFill/>
                        </a:ln>
                        <a:solidFill>
                          <a:schemeClr val="tx1"/>
                        </a:solidFill>
                        <a:effectLst/>
                        <a:latin typeface="Times New Roman" pitchFamily="18" charset="0"/>
                        <a:ea typeface="宋体" pitchFamily="2" charset="-122"/>
                      </a:endParaRPr>
                    </a:p>
                  </a:txBody>
                  <a:tcPr marL="49561" marR="49561"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93307343"/>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11188" y="192088"/>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dirty="0">
                <a:latin typeface="Times New Roman" pitchFamily="18" charset="0"/>
              </a:rPr>
              <a:t>S</a:t>
            </a:r>
            <a:r>
              <a:rPr lang="en-US" altLang="zh-CN" sz="4000" dirty="0"/>
              <a:t>-</a:t>
            </a:r>
            <a:r>
              <a:rPr lang="zh-CN" altLang="zh-CN" sz="4000" dirty="0"/>
              <a:t>盒</a:t>
            </a:r>
            <a:endParaRPr lang="zh-CN" altLang="en-US" sz="4000" dirty="0">
              <a:latin typeface="Times New Roman" pitchFamily="18" charset="0"/>
            </a:endParaRPr>
          </a:p>
          <a:p>
            <a:pPr algn="l">
              <a:lnSpc>
                <a:spcPts val="3600"/>
              </a:lnSpc>
              <a:spcAft>
                <a:spcPts val="1200"/>
              </a:spcAft>
            </a:pPr>
            <a:endParaRPr lang="zh-CN" altLang="en-US" sz="3600" dirty="0"/>
          </a:p>
        </p:txBody>
      </p:sp>
      <p:sp>
        <p:nvSpPr>
          <p:cNvPr id="18435"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18436" name="TextBox 6"/>
          <p:cNvSpPr txBox="1">
            <a:spLocks noChangeArrowheads="1"/>
          </p:cNvSpPr>
          <p:nvPr/>
        </p:nvSpPr>
        <p:spPr bwMode="auto">
          <a:xfrm>
            <a:off x="757238" y="961148"/>
            <a:ext cx="746125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5000"/>
              </a:lnSpc>
            </a:pPr>
            <a:r>
              <a:rPr lang="en-US" altLang="ko-KR" sz="2400" dirty="0" smtClean="0">
                <a:sym typeface="Symbol" pitchFamily="18" charset="2"/>
              </a:rPr>
              <a:t>8</a:t>
            </a:r>
            <a:r>
              <a:rPr lang="zh-CN" altLang="en-US" sz="2400" dirty="0">
                <a:sym typeface="Symbol" pitchFamily="18" charset="2"/>
              </a:rPr>
              <a:t>个</a:t>
            </a:r>
            <a:r>
              <a:rPr lang="en-US" altLang="ko-KR" sz="2400" dirty="0">
                <a:sym typeface="Symbol" pitchFamily="18" charset="2"/>
              </a:rPr>
              <a:t>S-</a:t>
            </a:r>
            <a:r>
              <a:rPr lang="zh-CN" altLang="en-US" sz="2400" dirty="0">
                <a:sym typeface="Symbol" pitchFamily="18" charset="2"/>
              </a:rPr>
              <a:t>盒，每个把</a:t>
            </a:r>
            <a:r>
              <a:rPr lang="en-US" altLang="ko-KR" sz="2400" dirty="0">
                <a:sym typeface="Symbol" pitchFamily="18" charset="2"/>
              </a:rPr>
              <a:t>6</a:t>
            </a:r>
            <a:r>
              <a:rPr lang="zh-CN" altLang="en-US" sz="2400" dirty="0">
                <a:sym typeface="Symbol" pitchFamily="18" charset="2"/>
              </a:rPr>
              <a:t>位映射到</a:t>
            </a:r>
            <a:r>
              <a:rPr lang="en-US" altLang="ko-KR" sz="2400" dirty="0">
                <a:sym typeface="Symbol" pitchFamily="18" charset="2"/>
              </a:rPr>
              <a:t>4</a:t>
            </a:r>
            <a:r>
              <a:rPr lang="zh-CN" altLang="en-US" sz="2400" dirty="0">
                <a:sym typeface="Symbol" pitchFamily="18" charset="2"/>
              </a:rPr>
              <a:t>位，</a:t>
            </a:r>
            <a:r>
              <a:rPr lang="en-US" altLang="zh-CN" sz="2400" dirty="0">
                <a:sym typeface="Symbol" pitchFamily="18" charset="2"/>
              </a:rPr>
              <a:t>S</a:t>
            </a:r>
            <a:r>
              <a:rPr lang="en-US" altLang="zh-CN" sz="2400" baseline="-25000" dirty="0">
                <a:sym typeface="Symbol" pitchFamily="18" charset="2"/>
              </a:rPr>
              <a:t>i</a:t>
            </a:r>
            <a:r>
              <a:rPr lang="zh-CN" altLang="en-US" sz="2400" dirty="0">
                <a:sym typeface="Symbol" pitchFamily="18" charset="2"/>
              </a:rPr>
              <a:t>盒输入的</a:t>
            </a:r>
            <a:r>
              <a:rPr lang="zh-CN" altLang="en-US" sz="2400" dirty="0">
                <a:solidFill>
                  <a:schemeClr val="hlink"/>
                </a:solidFill>
                <a:sym typeface="Symbol" pitchFamily="18" charset="2"/>
              </a:rPr>
              <a:t>第一位和最后一位</a:t>
            </a:r>
            <a:r>
              <a:rPr lang="zh-CN" altLang="en-US" sz="2400" dirty="0">
                <a:sym typeface="Symbol" pitchFamily="18" charset="2"/>
              </a:rPr>
              <a:t>组成的</a:t>
            </a:r>
            <a:r>
              <a:rPr lang="en-US" altLang="zh-CN" sz="2400" dirty="0">
                <a:solidFill>
                  <a:schemeClr val="hlink"/>
                </a:solidFill>
                <a:sym typeface="Symbol" pitchFamily="18" charset="2"/>
              </a:rPr>
              <a:t>2</a:t>
            </a:r>
            <a:r>
              <a:rPr lang="zh-CN" altLang="en-US" sz="2400" dirty="0">
                <a:solidFill>
                  <a:schemeClr val="hlink"/>
                </a:solidFill>
                <a:sym typeface="Symbol" pitchFamily="18" charset="2"/>
              </a:rPr>
              <a:t>位二进制数</a:t>
            </a:r>
            <a:r>
              <a:rPr lang="zh-CN" altLang="en-US" sz="2400" dirty="0">
                <a:sym typeface="Symbol" pitchFamily="18" charset="2"/>
              </a:rPr>
              <a:t>选择</a:t>
            </a:r>
            <a:r>
              <a:rPr lang="en-US" altLang="zh-CN" sz="2400" dirty="0">
                <a:sym typeface="Symbol" pitchFamily="18" charset="2"/>
              </a:rPr>
              <a:t>S</a:t>
            </a:r>
            <a:r>
              <a:rPr lang="zh-CN" altLang="en-US" sz="2400" dirty="0">
                <a:sym typeface="Symbol" pitchFamily="18" charset="2"/>
              </a:rPr>
              <a:t>盒</a:t>
            </a:r>
            <a:r>
              <a:rPr lang="en-US" altLang="zh-CN" sz="2400" dirty="0">
                <a:solidFill>
                  <a:schemeClr val="hlink"/>
                </a:solidFill>
                <a:sym typeface="Symbol" pitchFamily="18" charset="2"/>
              </a:rPr>
              <a:t>4</a:t>
            </a:r>
            <a:r>
              <a:rPr lang="zh-CN" altLang="en-US" sz="2400" dirty="0">
                <a:solidFill>
                  <a:schemeClr val="hlink"/>
                </a:solidFill>
                <a:sym typeface="Symbol" pitchFamily="18" charset="2"/>
              </a:rPr>
              <a:t>行代换值中的一行</a:t>
            </a:r>
            <a:r>
              <a:rPr lang="zh-CN" altLang="en-US" sz="2400" dirty="0">
                <a:sym typeface="Symbol" pitchFamily="18" charset="2"/>
              </a:rPr>
              <a:t>，</a:t>
            </a:r>
            <a:r>
              <a:rPr lang="zh-CN" altLang="en-US" sz="2400" dirty="0">
                <a:solidFill>
                  <a:schemeClr val="hlink"/>
                </a:solidFill>
                <a:sym typeface="Symbol" pitchFamily="18" charset="2"/>
              </a:rPr>
              <a:t>中间</a:t>
            </a:r>
            <a:r>
              <a:rPr lang="en-US" altLang="zh-CN" sz="2400" dirty="0">
                <a:solidFill>
                  <a:schemeClr val="hlink"/>
                </a:solidFill>
                <a:sym typeface="Symbol" pitchFamily="18" charset="2"/>
              </a:rPr>
              <a:t>4</a:t>
            </a:r>
            <a:r>
              <a:rPr lang="zh-CN" altLang="en-US" sz="2400" dirty="0">
                <a:solidFill>
                  <a:schemeClr val="hlink"/>
                </a:solidFill>
                <a:sym typeface="Symbol" pitchFamily="18" charset="2"/>
              </a:rPr>
              <a:t>位用来选择</a:t>
            </a:r>
            <a:r>
              <a:rPr lang="en-US" altLang="zh-CN" sz="2400" dirty="0">
                <a:solidFill>
                  <a:schemeClr val="hlink"/>
                </a:solidFill>
                <a:sym typeface="Symbol" pitchFamily="18" charset="2"/>
              </a:rPr>
              <a:t>16</a:t>
            </a:r>
            <a:r>
              <a:rPr lang="zh-CN" altLang="en-US" sz="2400" dirty="0">
                <a:solidFill>
                  <a:schemeClr val="hlink"/>
                </a:solidFill>
                <a:sym typeface="Symbol" pitchFamily="18" charset="2"/>
              </a:rPr>
              <a:t>列中的一列</a:t>
            </a:r>
            <a:r>
              <a:rPr lang="zh-CN" altLang="en-US" sz="2400" dirty="0">
                <a:sym typeface="Symbol" pitchFamily="18" charset="2"/>
              </a:rPr>
              <a:t>。</a:t>
            </a:r>
            <a:endParaRPr lang="ko-KR" altLang="en-US" sz="2400" dirty="0">
              <a:sym typeface="Symbol" pitchFamily="18" charset="2"/>
            </a:endParaRPr>
          </a:p>
          <a:p>
            <a:pPr algn="l">
              <a:lnSpc>
                <a:spcPct val="115000"/>
              </a:lnSpc>
            </a:pPr>
            <a:endParaRPr lang="zh-CN" altLang="zh-CN" sz="2400" dirty="0"/>
          </a:p>
          <a:p>
            <a:endParaRPr lang="zh-CN"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51" y="2293499"/>
            <a:ext cx="7430537" cy="2619741"/>
          </a:xfrm>
          <a:prstGeom prst="rect">
            <a:avLst/>
          </a:prstGeom>
        </p:spPr>
      </p:pic>
      <p:sp>
        <p:nvSpPr>
          <p:cNvPr id="4" name="矩形 3"/>
          <p:cNvSpPr/>
          <p:nvPr/>
        </p:nvSpPr>
        <p:spPr>
          <a:xfrm>
            <a:off x="757238" y="5089378"/>
            <a:ext cx="7891462" cy="1200329"/>
          </a:xfrm>
          <a:prstGeom prst="rect">
            <a:avLst/>
          </a:prstGeom>
        </p:spPr>
        <p:txBody>
          <a:bodyPr wrap="square">
            <a:spAutoFit/>
          </a:bodyPr>
          <a:lstStyle/>
          <a:p>
            <a:pPr algn="l" eaLnBrk="1" hangingPunct="1"/>
            <a:r>
              <a:rPr lang="zh-CN" altLang="en-US" sz="2400" dirty="0">
                <a:sym typeface="Symbol" pitchFamily="18" charset="2"/>
              </a:rPr>
              <a:t>置换</a:t>
            </a:r>
            <a:r>
              <a:rPr lang="zh-CN" altLang="en-US" sz="2400" dirty="0">
                <a:solidFill>
                  <a:schemeClr val="hlink"/>
                </a:solidFill>
                <a:sym typeface="Symbol" pitchFamily="18" charset="2"/>
              </a:rPr>
              <a:t>由子密钥和</a:t>
            </a:r>
            <a:r>
              <a:rPr lang="en-US" altLang="zh-CN" sz="2400" dirty="0">
                <a:solidFill>
                  <a:schemeClr val="hlink"/>
                </a:solidFill>
                <a:sym typeface="Symbol" pitchFamily="18" charset="2"/>
              </a:rPr>
              <a:t>E</a:t>
            </a:r>
            <a:r>
              <a:rPr lang="zh-CN" altLang="en-US" sz="2400" dirty="0">
                <a:solidFill>
                  <a:schemeClr val="hlink"/>
                </a:solidFill>
                <a:sym typeface="Symbol" pitchFamily="18" charset="2"/>
              </a:rPr>
              <a:t>表做异或后的结果</a:t>
            </a:r>
            <a:r>
              <a:rPr lang="zh-CN" altLang="en-US" sz="2400" dirty="0">
                <a:sym typeface="Symbol" pitchFamily="18" charset="2"/>
              </a:rPr>
              <a:t>来选取，如在</a:t>
            </a:r>
            <a:r>
              <a:rPr lang="en-US" altLang="zh-CN" sz="2400" dirty="0">
                <a:sym typeface="Symbol" pitchFamily="18" charset="2"/>
              </a:rPr>
              <a:t>S1</a:t>
            </a:r>
            <a:r>
              <a:rPr lang="zh-CN" altLang="en-US" sz="2400" dirty="0">
                <a:sym typeface="Symbol" pitchFamily="18" charset="2"/>
              </a:rPr>
              <a:t>盒中，输入为</a:t>
            </a:r>
            <a:r>
              <a:rPr lang="en-US" altLang="zh-CN" sz="2400" dirty="0">
                <a:sym typeface="Symbol" pitchFamily="18" charset="2"/>
              </a:rPr>
              <a:t>011001</a:t>
            </a:r>
            <a:r>
              <a:rPr lang="zh-CN" altLang="en-US" sz="2400" dirty="0">
                <a:sym typeface="Symbol" pitchFamily="18" charset="2"/>
              </a:rPr>
              <a:t>，那么行为</a:t>
            </a:r>
            <a:r>
              <a:rPr lang="en-US" altLang="zh-CN" sz="2400" dirty="0">
                <a:sym typeface="Symbol" pitchFamily="18" charset="2"/>
              </a:rPr>
              <a:t>1</a:t>
            </a:r>
            <a:r>
              <a:rPr lang="zh-CN" altLang="en-US" sz="2400" dirty="0">
                <a:sym typeface="Symbol" pitchFamily="18" charset="2"/>
              </a:rPr>
              <a:t>（</a:t>
            </a:r>
            <a:r>
              <a:rPr lang="en-US" altLang="zh-CN" sz="2400" dirty="0">
                <a:sym typeface="Symbol" pitchFamily="18" charset="2"/>
              </a:rPr>
              <a:t>01</a:t>
            </a:r>
            <a:r>
              <a:rPr lang="zh-CN" altLang="en-US" sz="2400" dirty="0">
                <a:sym typeface="Symbol" pitchFamily="18" charset="2"/>
              </a:rPr>
              <a:t>），列为</a:t>
            </a:r>
            <a:r>
              <a:rPr lang="en-US" altLang="zh-CN" sz="2400" dirty="0">
                <a:sym typeface="Symbol" pitchFamily="18" charset="2"/>
              </a:rPr>
              <a:t>12</a:t>
            </a:r>
            <a:r>
              <a:rPr lang="zh-CN" altLang="en-US" sz="2400" dirty="0">
                <a:sym typeface="Symbol" pitchFamily="18" charset="2"/>
              </a:rPr>
              <a:t>（</a:t>
            </a:r>
            <a:r>
              <a:rPr lang="en-US" altLang="zh-CN" sz="2400" dirty="0">
                <a:sym typeface="Symbol" pitchFamily="18" charset="2"/>
              </a:rPr>
              <a:t>1100</a:t>
            </a:r>
            <a:r>
              <a:rPr lang="zh-CN" altLang="en-US" sz="2400" dirty="0">
                <a:sym typeface="Symbol" pitchFamily="18" charset="2"/>
              </a:rPr>
              <a:t>），值</a:t>
            </a:r>
            <a:r>
              <a:rPr lang="zh-CN" altLang="en-US" sz="2400" dirty="0" smtClean="0">
                <a:sym typeface="Symbol" pitchFamily="18" charset="2"/>
              </a:rPr>
              <a:t>为</a:t>
            </a:r>
            <a:r>
              <a:rPr lang="en-US" altLang="zh-CN" sz="2400" dirty="0" smtClean="0">
                <a:sym typeface="Symbol" pitchFamily="18" charset="2"/>
              </a:rPr>
              <a:t>9</a:t>
            </a:r>
            <a:r>
              <a:rPr lang="zh-CN" altLang="en-US" sz="2400" dirty="0" smtClean="0">
                <a:sym typeface="Symbol" pitchFamily="18" charset="2"/>
              </a:rPr>
              <a:t>。</a:t>
            </a:r>
            <a:r>
              <a:rPr lang="en-US" altLang="zh-CN" sz="2400" dirty="0" smtClean="0">
                <a:sym typeface="Symbol" pitchFamily="18" charset="2"/>
              </a:rPr>
              <a:t>1001</a:t>
            </a:r>
            <a:endParaRPr lang="zh-CN" altLang="en-US" sz="2400" dirty="0">
              <a:sym typeface="Symbol" pitchFamily="18" charset="2"/>
            </a:endParaRP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73075" y="22225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dirty="0"/>
              <a:t> </a:t>
            </a:r>
            <a:r>
              <a:rPr lang="en-US" altLang="zh-CN" sz="4000" dirty="0">
                <a:latin typeface="Times New Roman" pitchFamily="18" charset="0"/>
              </a:rPr>
              <a:t>P-</a:t>
            </a:r>
            <a:r>
              <a:rPr lang="zh-CN" altLang="zh-CN" sz="4000" dirty="0">
                <a:latin typeface="Times New Roman" pitchFamily="18" charset="0"/>
              </a:rPr>
              <a:t>盒</a:t>
            </a:r>
          </a:p>
          <a:p>
            <a:pPr algn="l">
              <a:lnSpc>
                <a:spcPts val="3600"/>
              </a:lnSpc>
              <a:spcAft>
                <a:spcPts val="1200"/>
              </a:spcAft>
            </a:pPr>
            <a:endParaRPr lang="zh-CN" altLang="en-US" sz="4000" dirty="0">
              <a:latin typeface="Times New Roman" pitchFamily="18" charset="0"/>
            </a:endParaRPr>
          </a:p>
        </p:txBody>
      </p:sp>
      <p:sp>
        <p:nvSpPr>
          <p:cNvPr id="20483"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20484" name="TextBox 6"/>
          <p:cNvSpPr txBox="1">
            <a:spLocks noChangeArrowheads="1"/>
          </p:cNvSpPr>
          <p:nvPr/>
        </p:nvSpPr>
        <p:spPr bwMode="auto">
          <a:xfrm>
            <a:off x="2657475" y="2840038"/>
            <a:ext cx="3568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sz="2000" b="1">
                <a:latin typeface="Times New Roman" pitchFamily="18" charset="0"/>
              </a:rPr>
              <a:t>表</a:t>
            </a:r>
            <a:r>
              <a:rPr lang="en-US" altLang="zh-CN" sz="2000" b="1">
                <a:latin typeface="Times New Roman" pitchFamily="18" charset="0"/>
              </a:rPr>
              <a:t>2.3  P-</a:t>
            </a:r>
            <a:r>
              <a:rPr lang="zh-CN" altLang="zh-CN" sz="2000" b="1">
                <a:latin typeface="Times New Roman" pitchFamily="18" charset="0"/>
              </a:rPr>
              <a:t>盒的内容</a:t>
            </a:r>
            <a:endParaRPr lang="zh-CN" altLang="zh-CN" sz="2000">
              <a:latin typeface="Times New Roman" pitchFamily="18" charset="0"/>
            </a:endParaRPr>
          </a:p>
          <a:p>
            <a:endParaRPr lang="zh-CN" altLang="en-US" sz="2000">
              <a:latin typeface="Times New Roman" pitchFamily="18" charset="0"/>
            </a:endParaRPr>
          </a:p>
        </p:txBody>
      </p:sp>
      <p:sp>
        <p:nvSpPr>
          <p:cNvPr id="20485" name="矩形 7"/>
          <p:cNvSpPr>
            <a:spLocks noChangeArrowheads="1"/>
          </p:cNvSpPr>
          <p:nvPr/>
        </p:nvSpPr>
        <p:spPr bwMode="auto">
          <a:xfrm>
            <a:off x="820738" y="1081088"/>
            <a:ext cx="7358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a:latin typeface="Times New Roman" pitchFamily="18" charset="0"/>
              </a:rPr>
              <a:t>   P-</a:t>
            </a:r>
            <a:r>
              <a:rPr lang="zh-CN" altLang="zh-CN" sz="2400"/>
              <a:t>盒</a:t>
            </a:r>
            <a:r>
              <a:rPr lang="zh-CN" altLang="en-US" sz="2400"/>
              <a:t>，</a:t>
            </a:r>
            <a:r>
              <a:rPr lang="zh-CN" altLang="zh-CN" sz="2400"/>
              <a:t>是</a:t>
            </a:r>
            <a:r>
              <a:rPr lang="en-US" altLang="zh-CN" sz="2400"/>
              <a:t>3</a:t>
            </a:r>
            <a:r>
              <a:rPr lang="en-US" altLang="zh-CN" sz="2400">
                <a:latin typeface="Times New Roman" pitchFamily="18" charset="0"/>
              </a:rPr>
              <a:t>2bit</a:t>
            </a:r>
            <a:r>
              <a:rPr lang="zh-CN" altLang="zh-CN" sz="2400"/>
              <a:t>的位置置换，用法和</a:t>
            </a:r>
            <a:r>
              <a:rPr lang="en-US" altLang="zh-CN" sz="2400">
                <a:latin typeface="Times New Roman" pitchFamily="18" charset="0"/>
              </a:rPr>
              <a:t>IP</a:t>
            </a:r>
            <a:r>
              <a:rPr lang="zh-CN" altLang="zh-CN" sz="2400"/>
              <a:t>类似，数据见表</a:t>
            </a:r>
            <a:r>
              <a:rPr lang="en-US" altLang="zh-CN" sz="2400">
                <a:latin typeface="Times New Roman" pitchFamily="18" charset="0"/>
              </a:rPr>
              <a:t>2.3</a:t>
            </a:r>
            <a:r>
              <a:rPr lang="zh-CN" altLang="zh-CN" sz="2400"/>
              <a:t>。</a:t>
            </a:r>
          </a:p>
        </p:txBody>
      </p:sp>
      <p:pic>
        <p:nvPicPr>
          <p:cNvPr id="20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3419475"/>
            <a:ext cx="6592887"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584200" y="27305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000" dirty="0">
                <a:latin typeface="黑体" pitchFamily="49" charset="-122"/>
              </a:rPr>
              <a:t>密钥扩展</a:t>
            </a:r>
            <a:endParaRPr lang="zh-CN" altLang="en-US" sz="4000" dirty="0">
              <a:latin typeface="Times New Roman" pitchFamily="18" charset="0"/>
            </a:endParaRPr>
          </a:p>
          <a:p>
            <a:pPr algn="l">
              <a:lnSpc>
                <a:spcPts val="3600"/>
              </a:lnSpc>
              <a:spcAft>
                <a:spcPts val="1200"/>
              </a:spcAft>
            </a:pPr>
            <a:endParaRPr lang="zh-CN" altLang="en-US" sz="4000" dirty="0"/>
          </a:p>
        </p:txBody>
      </p:sp>
      <p:sp>
        <p:nvSpPr>
          <p:cNvPr id="21507"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sp>
        <p:nvSpPr>
          <p:cNvPr id="21508" name="矩形 7"/>
          <p:cNvSpPr>
            <a:spLocks noChangeArrowheads="1"/>
          </p:cNvSpPr>
          <p:nvPr/>
        </p:nvSpPr>
        <p:spPr bwMode="auto">
          <a:xfrm>
            <a:off x="742950" y="1544638"/>
            <a:ext cx="733742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50000"/>
              </a:lnSpc>
              <a:buClr>
                <a:schemeClr val="accent1"/>
              </a:buClr>
              <a:buFont typeface="Wingdings" pitchFamily="2" charset="2"/>
              <a:buNone/>
            </a:pPr>
            <a:r>
              <a:rPr lang="en-US" altLang="zh-CN" sz="2400" dirty="0"/>
              <a:t>      </a:t>
            </a:r>
            <a:r>
              <a:rPr lang="en-US" altLang="zh-CN" sz="2400" dirty="0">
                <a:latin typeface="Times New Roman" pitchFamily="18" charset="0"/>
              </a:rPr>
              <a:t>DES</a:t>
            </a:r>
            <a:r>
              <a:rPr lang="zh-CN" altLang="zh-CN" sz="2400" dirty="0">
                <a:latin typeface="Times New Roman" pitchFamily="18" charset="0"/>
              </a:rPr>
              <a:t>的密钥</a:t>
            </a:r>
            <a:r>
              <a:rPr lang="en-US" altLang="zh-CN" sz="2400" dirty="0">
                <a:latin typeface="Times New Roman" pitchFamily="18" charset="0"/>
              </a:rPr>
              <a:t>k</a:t>
            </a:r>
            <a:r>
              <a:rPr lang="zh-CN" altLang="zh-CN" sz="2400" dirty="0">
                <a:latin typeface="Times New Roman" pitchFamily="18" charset="0"/>
              </a:rPr>
              <a:t>为</a:t>
            </a:r>
            <a:r>
              <a:rPr lang="en-US" altLang="zh-CN" sz="2400" dirty="0">
                <a:latin typeface="Times New Roman" pitchFamily="18" charset="0"/>
              </a:rPr>
              <a:t>56bit</a:t>
            </a:r>
            <a:r>
              <a:rPr lang="zh-CN" altLang="zh-CN" sz="2400" dirty="0">
                <a:latin typeface="Times New Roman" pitchFamily="18" charset="0"/>
              </a:rPr>
              <a:t>，使用中在每</a:t>
            </a:r>
            <a:r>
              <a:rPr lang="en-US" altLang="zh-CN" sz="2400" dirty="0">
                <a:latin typeface="Times New Roman" pitchFamily="18" charset="0"/>
              </a:rPr>
              <a:t>7bit</a:t>
            </a:r>
            <a:r>
              <a:rPr lang="zh-CN" altLang="zh-CN" sz="2400" dirty="0">
                <a:latin typeface="Times New Roman" pitchFamily="18" charset="0"/>
              </a:rPr>
              <a:t>后添加一个奇偶校验位，扩充为</a:t>
            </a:r>
            <a:r>
              <a:rPr lang="en-US" altLang="zh-CN" sz="2400" dirty="0">
                <a:latin typeface="Times New Roman" pitchFamily="18" charset="0"/>
              </a:rPr>
              <a:t>64bit</a:t>
            </a:r>
            <a:r>
              <a:rPr lang="zh-CN" altLang="zh-CN" sz="2400" dirty="0">
                <a:latin typeface="Times New Roman" pitchFamily="18" charset="0"/>
              </a:rPr>
              <a:t>的</a:t>
            </a:r>
            <a:r>
              <a:rPr lang="en-US" altLang="zh-CN" sz="2400" dirty="0">
                <a:latin typeface="Times New Roman" pitchFamily="18" charset="0"/>
              </a:rPr>
              <a:t>K</a:t>
            </a:r>
            <a:r>
              <a:rPr lang="zh-CN" altLang="zh-CN" sz="2400" dirty="0">
                <a:latin typeface="Times New Roman" pitchFamily="18" charset="0"/>
              </a:rPr>
              <a:t>是为防止通信中出错的一种简单编码手段。从</a:t>
            </a:r>
            <a:r>
              <a:rPr lang="en-US" altLang="zh-CN" sz="2400" dirty="0">
                <a:latin typeface="Times New Roman" pitchFamily="18" charset="0"/>
              </a:rPr>
              <a:t>64bit</a:t>
            </a:r>
            <a:r>
              <a:rPr lang="zh-CN" altLang="zh-CN" sz="2400" dirty="0">
                <a:latin typeface="Times New Roman" pitchFamily="18" charset="0"/>
              </a:rPr>
              <a:t>的带校验位的密钥</a:t>
            </a:r>
            <a:r>
              <a:rPr lang="en-US" altLang="zh-CN" sz="2400" dirty="0">
                <a:latin typeface="Times New Roman" pitchFamily="18" charset="0"/>
              </a:rPr>
              <a:t>K</a:t>
            </a:r>
            <a:r>
              <a:rPr lang="zh-CN" altLang="zh-CN" sz="2400" dirty="0">
                <a:latin typeface="Times New Roman" pitchFamily="18" charset="0"/>
              </a:rPr>
              <a:t>（本质上是</a:t>
            </a:r>
            <a:r>
              <a:rPr lang="en-US" altLang="zh-CN" sz="2400" dirty="0">
                <a:latin typeface="Times New Roman" pitchFamily="18" charset="0"/>
              </a:rPr>
              <a:t>56bit</a:t>
            </a:r>
            <a:r>
              <a:rPr lang="zh-CN" altLang="zh-CN" sz="2400" dirty="0">
                <a:latin typeface="Times New Roman" pitchFamily="18" charset="0"/>
              </a:rPr>
              <a:t>密钥</a:t>
            </a:r>
            <a:r>
              <a:rPr lang="en-US" altLang="zh-CN" sz="2400" dirty="0">
                <a:latin typeface="Times New Roman" pitchFamily="18" charset="0"/>
              </a:rPr>
              <a:t>k</a:t>
            </a:r>
            <a:r>
              <a:rPr lang="zh-CN" altLang="zh-CN" sz="2400" dirty="0">
                <a:latin typeface="Times New Roman" pitchFamily="18" charset="0"/>
              </a:rPr>
              <a:t>）中，生成</a:t>
            </a:r>
            <a:r>
              <a:rPr lang="en-US" altLang="zh-CN" sz="2400" dirty="0">
                <a:latin typeface="Times New Roman" pitchFamily="18" charset="0"/>
              </a:rPr>
              <a:t>16</a:t>
            </a:r>
            <a:r>
              <a:rPr lang="zh-CN" altLang="zh-CN" sz="2400" dirty="0">
                <a:latin typeface="Times New Roman" pitchFamily="18" charset="0"/>
              </a:rPr>
              <a:t>个</a:t>
            </a:r>
            <a:r>
              <a:rPr lang="en-US" altLang="zh-CN" sz="2400" dirty="0">
                <a:latin typeface="Times New Roman" pitchFamily="18" charset="0"/>
              </a:rPr>
              <a:t>48bit</a:t>
            </a:r>
            <a:r>
              <a:rPr lang="zh-CN" altLang="zh-CN" sz="2400" dirty="0">
                <a:latin typeface="Times New Roman" pitchFamily="18" charset="0"/>
              </a:rPr>
              <a:t>的子密钥</a:t>
            </a:r>
            <a:r>
              <a:rPr lang="en-US" altLang="zh-CN" sz="2400" dirty="0">
                <a:latin typeface="Times New Roman" pitchFamily="18" charset="0"/>
              </a:rPr>
              <a:t>Ki</a:t>
            </a:r>
            <a:r>
              <a:rPr lang="zh-CN" altLang="zh-CN" sz="2400" dirty="0">
                <a:latin typeface="Times New Roman" pitchFamily="18" charset="0"/>
              </a:rPr>
              <a:t>，用于</a:t>
            </a:r>
            <a:r>
              <a:rPr lang="en-US" altLang="zh-CN" sz="2400" dirty="0">
                <a:latin typeface="Times New Roman" pitchFamily="18" charset="0"/>
              </a:rPr>
              <a:t>16</a:t>
            </a:r>
            <a:r>
              <a:rPr lang="zh-CN" altLang="zh-CN" sz="2400" dirty="0">
                <a:latin typeface="Times New Roman" pitchFamily="18" charset="0"/>
              </a:rPr>
              <a:t>个圈函数中，其算法如图</a:t>
            </a:r>
            <a:r>
              <a:rPr lang="en-US" altLang="zh-CN" sz="2400" dirty="0">
                <a:latin typeface="Times New Roman" pitchFamily="18" charset="0"/>
              </a:rPr>
              <a:t>2-8</a:t>
            </a:r>
            <a:r>
              <a:rPr lang="zh-CN" altLang="zh-CN" sz="2400" dirty="0">
                <a:latin typeface="Times New Roman" pitchFamily="18" charset="0"/>
              </a:rPr>
              <a:t>所示。</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655637" y="243559"/>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000" dirty="0">
                <a:latin typeface="黑体" pitchFamily="49" charset="-122"/>
              </a:rPr>
              <a:t>密钥扩展原理</a:t>
            </a:r>
            <a:endParaRPr lang="zh-CN" altLang="en-US" sz="4000" dirty="0">
              <a:latin typeface="Times New Roman" pitchFamily="18" charset="0"/>
            </a:endParaRPr>
          </a:p>
          <a:p>
            <a:pPr algn="l">
              <a:lnSpc>
                <a:spcPts val="3600"/>
              </a:lnSpc>
              <a:spcAft>
                <a:spcPts val="1200"/>
              </a:spcAft>
            </a:pPr>
            <a:endParaRPr lang="zh-CN" altLang="en-US" sz="4000" dirty="0"/>
          </a:p>
        </p:txBody>
      </p:sp>
      <p:sp>
        <p:nvSpPr>
          <p:cNvPr id="22531"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endParaRPr lang="zh-CN" altLang="zh-CN" sz="2400"/>
          </a:p>
        </p:txBody>
      </p:sp>
      <p:pic>
        <p:nvPicPr>
          <p:cNvPr id="22532" name="图片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949325"/>
            <a:ext cx="4310063"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49"/>
          <p:cNvSpPr txBox="1">
            <a:spLocks noChangeArrowheads="1"/>
          </p:cNvSpPr>
          <p:nvPr/>
        </p:nvSpPr>
        <p:spPr bwMode="auto">
          <a:xfrm>
            <a:off x="449263" y="4603155"/>
            <a:ext cx="226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sz="2000" b="1" dirty="0"/>
              <a:t>图</a:t>
            </a:r>
            <a:r>
              <a:rPr lang="en-US" altLang="zh-CN" sz="2000" b="1" dirty="0">
                <a:latin typeface="Times New Roman" pitchFamily="18" charset="0"/>
              </a:rPr>
              <a:t>2-8</a:t>
            </a:r>
          </a:p>
          <a:p>
            <a:r>
              <a:rPr lang="en-US" altLang="zh-CN" sz="2000" b="1" dirty="0"/>
              <a:t> </a:t>
            </a:r>
            <a:r>
              <a:rPr lang="zh-CN" altLang="zh-CN" sz="2000" b="1" dirty="0"/>
              <a:t>密钥扩展原理图</a:t>
            </a:r>
            <a:endParaRPr lang="zh-CN" altLang="zh-CN" sz="2000" dirty="0"/>
          </a:p>
          <a:p>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462" y="283918"/>
            <a:ext cx="3291348" cy="1748082"/>
          </a:xfrm>
          <a:prstGeom prst="rect">
            <a:avLst/>
          </a:prstGeom>
        </p:spPr>
      </p:pic>
      <p:pic>
        <p:nvPicPr>
          <p:cNvPr id="7" name="Picture 4"/>
          <p:cNvPicPr>
            <a:picLocks noChangeAspect="1" noChangeArrowheads="1"/>
          </p:cNvPicPr>
          <p:nvPr/>
        </p:nvPicPr>
        <p:blipFill>
          <a:blip r:embed="rId5" cstate="print"/>
          <a:srcRect l="22653" t="8223" r="20421" b="19955"/>
          <a:stretch>
            <a:fillRect/>
          </a:stretch>
        </p:blipFill>
        <p:spPr bwMode="auto">
          <a:xfrm>
            <a:off x="242888" y="1151226"/>
            <a:ext cx="2673350" cy="3451929"/>
          </a:xfrm>
          <a:prstGeom prst="rect">
            <a:avLst/>
          </a:prstGeom>
          <a:noFill/>
          <a:ln w="9525">
            <a:noFill/>
            <a:miter lim="800000"/>
            <a:headEnd/>
            <a:tailEnd/>
          </a:ln>
          <a:effec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2706" y="2362241"/>
            <a:ext cx="3908861" cy="638382"/>
          </a:xfrm>
          <a:prstGeom prst="rect">
            <a:avLst/>
          </a:prstGeom>
        </p:spPr>
      </p:pic>
      <p:cxnSp>
        <p:nvCxnSpPr>
          <p:cNvPr id="5" name="直接箭头连接符 4"/>
          <p:cNvCxnSpPr/>
          <p:nvPr/>
        </p:nvCxnSpPr>
        <p:spPr bwMode="auto">
          <a:xfrm flipV="1">
            <a:off x="3924300" y="469900"/>
            <a:ext cx="1527162" cy="479425"/>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11212" y="144463"/>
            <a:ext cx="8213725" cy="596900"/>
          </a:xfrm>
        </p:spPr>
        <p:txBody>
          <a:bodyPr/>
          <a:lstStyle/>
          <a:p>
            <a:r>
              <a:rPr lang="zh-CN" altLang="en-US" sz="4000" dirty="0" smtClean="0"/>
              <a:t>拣选变换（</a:t>
            </a:r>
            <a:r>
              <a:rPr lang="en-US" altLang="zh-CN" sz="4000" dirty="0" smtClean="0"/>
              <a:t>PC-1</a:t>
            </a:r>
            <a:r>
              <a:rPr lang="zh-CN" altLang="en-US" sz="4000" dirty="0" smtClean="0"/>
              <a:t>）</a:t>
            </a:r>
          </a:p>
        </p:txBody>
      </p:sp>
      <p:sp>
        <p:nvSpPr>
          <p:cNvPr id="23555" name="Rectangle 3"/>
          <p:cNvSpPr>
            <a:spLocks noGrp="1" noChangeArrowheads="1"/>
          </p:cNvSpPr>
          <p:nvPr>
            <p:ph type="body" idx="1"/>
          </p:nvPr>
        </p:nvSpPr>
        <p:spPr>
          <a:xfrm>
            <a:off x="361950" y="1066800"/>
            <a:ext cx="8547100" cy="4373563"/>
          </a:xfrm>
        </p:spPr>
        <p:txBody>
          <a:bodyPr/>
          <a:lstStyle/>
          <a:p>
            <a:pPr>
              <a:lnSpc>
                <a:spcPts val="2800"/>
              </a:lnSpc>
              <a:spcAft>
                <a:spcPts val="900"/>
              </a:spcAft>
            </a:pPr>
            <a:r>
              <a:rPr lang="zh-CN" altLang="en-US" dirty="0" smtClean="0"/>
              <a:t>   </a:t>
            </a:r>
            <a:r>
              <a:rPr lang="zh-CN" altLang="en-US" sz="2400" dirty="0" smtClean="0">
                <a:latin typeface="Times New Roman" pitchFamily="18" charset="0"/>
              </a:rPr>
              <a:t>其中，拣选变换</a:t>
            </a:r>
            <a:r>
              <a:rPr lang="en-US" altLang="zh-CN" sz="2400" dirty="0" smtClean="0">
                <a:latin typeface="Times New Roman" pitchFamily="18" charset="0"/>
              </a:rPr>
              <a:t>PC-1</a:t>
            </a:r>
            <a:r>
              <a:rPr lang="zh-CN" altLang="en-US" sz="2400" dirty="0" smtClean="0">
                <a:latin typeface="Times New Roman" pitchFamily="18" charset="0"/>
              </a:rPr>
              <a:t>表示从</a:t>
            </a:r>
            <a:r>
              <a:rPr lang="en-US" altLang="zh-CN" sz="2400" dirty="0" smtClean="0">
                <a:latin typeface="Times New Roman" pitchFamily="18" charset="0"/>
              </a:rPr>
              <a:t>64bit</a:t>
            </a:r>
            <a:r>
              <a:rPr lang="zh-CN" altLang="en-US" sz="2400" dirty="0" smtClean="0">
                <a:latin typeface="Times New Roman" pitchFamily="18" charset="0"/>
              </a:rPr>
              <a:t>中选出</a:t>
            </a:r>
            <a:r>
              <a:rPr lang="en-US" altLang="zh-CN" sz="2400" dirty="0" smtClean="0">
                <a:latin typeface="Times New Roman" pitchFamily="18" charset="0"/>
              </a:rPr>
              <a:t>56bit</a:t>
            </a:r>
            <a:r>
              <a:rPr lang="zh-CN" altLang="en-US" sz="2400" dirty="0" smtClean="0">
                <a:latin typeface="Times New Roman" pitchFamily="18" charset="0"/>
              </a:rPr>
              <a:t>的密钥</a:t>
            </a:r>
            <a:r>
              <a:rPr lang="en-US" altLang="zh-CN" sz="2400" dirty="0" smtClean="0">
                <a:latin typeface="Times New Roman" pitchFamily="18" charset="0"/>
              </a:rPr>
              <a:t>k</a:t>
            </a:r>
            <a:r>
              <a:rPr lang="zh-CN" altLang="en-US" sz="2400" dirty="0" smtClean="0">
                <a:latin typeface="Times New Roman" pitchFamily="18" charset="0"/>
              </a:rPr>
              <a:t>并适当调整比特次序，拣选方法由</a:t>
            </a:r>
            <a:r>
              <a:rPr lang="zh-CN" altLang="en-US" sz="2400" dirty="0">
                <a:latin typeface="Times New Roman" pitchFamily="18" charset="0"/>
              </a:rPr>
              <a:t>下表</a:t>
            </a:r>
            <a:r>
              <a:rPr lang="zh-CN" altLang="en-US" sz="2400" dirty="0" smtClean="0">
                <a:latin typeface="Times New Roman" pitchFamily="18" charset="0"/>
              </a:rPr>
              <a:t>给出。它表示选择第</a:t>
            </a:r>
            <a:r>
              <a:rPr lang="en-US" altLang="zh-CN" sz="2400" dirty="0" smtClean="0">
                <a:latin typeface="Times New Roman" pitchFamily="18" charset="0"/>
              </a:rPr>
              <a:t>57bit</a:t>
            </a:r>
            <a:r>
              <a:rPr lang="zh-CN" altLang="en-US" sz="2400" dirty="0" smtClean="0">
                <a:latin typeface="Times New Roman" pitchFamily="18" charset="0"/>
              </a:rPr>
              <a:t>放到第</a:t>
            </a:r>
            <a:r>
              <a:rPr lang="en-US" altLang="zh-CN" sz="2400" dirty="0" smtClean="0">
                <a:latin typeface="Times New Roman" pitchFamily="18" charset="0"/>
              </a:rPr>
              <a:t>1</a:t>
            </a:r>
            <a:r>
              <a:rPr lang="zh-CN" altLang="en-US" sz="2400" dirty="0" smtClean="0">
                <a:latin typeface="Times New Roman" pitchFamily="18" charset="0"/>
              </a:rPr>
              <a:t>个</a:t>
            </a:r>
            <a:r>
              <a:rPr lang="en-US" altLang="zh-CN" sz="2400" dirty="0" smtClean="0">
                <a:latin typeface="Times New Roman" pitchFamily="18" charset="0"/>
              </a:rPr>
              <a:t>bit</a:t>
            </a:r>
            <a:r>
              <a:rPr lang="zh-CN" altLang="en-US" sz="2400" dirty="0" smtClean="0">
                <a:latin typeface="Times New Roman" pitchFamily="18" charset="0"/>
              </a:rPr>
              <a:t>位置，选择第</a:t>
            </a:r>
            <a:r>
              <a:rPr lang="en-US" altLang="zh-CN" sz="2400" dirty="0" smtClean="0">
                <a:latin typeface="Times New Roman" pitchFamily="18" charset="0"/>
              </a:rPr>
              <a:t>49bit</a:t>
            </a:r>
            <a:r>
              <a:rPr lang="zh-CN" altLang="en-US" sz="2400" dirty="0" smtClean="0">
                <a:latin typeface="Times New Roman" pitchFamily="18" charset="0"/>
              </a:rPr>
              <a:t>放到第</a:t>
            </a:r>
            <a:r>
              <a:rPr lang="en-US" altLang="zh-CN" sz="2400" dirty="0" smtClean="0">
                <a:latin typeface="Times New Roman" pitchFamily="18" charset="0"/>
              </a:rPr>
              <a:t>2</a:t>
            </a:r>
            <a:r>
              <a:rPr lang="zh-CN" altLang="en-US" sz="2400" dirty="0" smtClean="0">
                <a:latin typeface="Times New Roman" pitchFamily="18" charset="0"/>
              </a:rPr>
              <a:t>个</a:t>
            </a:r>
            <a:r>
              <a:rPr lang="en-US" altLang="zh-CN" sz="2400" dirty="0" smtClean="0">
                <a:latin typeface="Times New Roman" pitchFamily="18" charset="0"/>
              </a:rPr>
              <a:t>bit</a:t>
            </a:r>
            <a:r>
              <a:rPr lang="zh-CN" altLang="en-US" sz="2400" dirty="0" smtClean="0">
                <a:latin typeface="Times New Roman" pitchFamily="18" charset="0"/>
              </a:rPr>
              <a:t>位置，</a:t>
            </a:r>
            <a:r>
              <a:rPr lang="en-US" altLang="zh-CN" sz="2400" dirty="0" smtClean="0">
                <a:latin typeface="Times New Roman" pitchFamily="18" charset="0"/>
              </a:rPr>
              <a:t>……</a:t>
            </a:r>
            <a:r>
              <a:rPr lang="zh-CN" altLang="en-US" sz="2400" dirty="0" smtClean="0">
                <a:latin typeface="Times New Roman" pitchFamily="18" charset="0"/>
              </a:rPr>
              <a:t>，选择第</a:t>
            </a:r>
            <a:r>
              <a:rPr lang="en-US" altLang="zh-CN" sz="2400" dirty="0" smtClean="0">
                <a:latin typeface="Times New Roman" pitchFamily="18" charset="0"/>
              </a:rPr>
              <a:t>4bit</a:t>
            </a:r>
            <a:r>
              <a:rPr lang="zh-CN" altLang="en-US" sz="2400" dirty="0" smtClean="0">
                <a:latin typeface="Times New Roman" pitchFamily="18" charset="0"/>
              </a:rPr>
              <a:t>放到第</a:t>
            </a:r>
            <a:r>
              <a:rPr lang="en-US" altLang="zh-CN" sz="2400" dirty="0" smtClean="0">
                <a:latin typeface="Times New Roman" pitchFamily="18" charset="0"/>
              </a:rPr>
              <a:t>56</a:t>
            </a:r>
            <a:r>
              <a:rPr lang="zh-CN" altLang="en-US" sz="2400" dirty="0" smtClean="0">
                <a:latin typeface="Times New Roman" pitchFamily="18" charset="0"/>
              </a:rPr>
              <a:t>个</a:t>
            </a:r>
            <a:r>
              <a:rPr lang="en-US" altLang="zh-CN" sz="2400" dirty="0" smtClean="0">
                <a:latin typeface="Times New Roman" pitchFamily="18" charset="0"/>
              </a:rPr>
              <a:t>bit</a:t>
            </a:r>
            <a:r>
              <a:rPr lang="zh-CN" altLang="en-US" sz="2400" dirty="0" smtClean="0">
                <a:latin typeface="Times New Roman" pitchFamily="18" charset="0"/>
              </a:rPr>
              <a:t>位置。</a:t>
            </a:r>
            <a:r>
              <a:rPr lang="en-US" altLang="zh-CN" sz="2400" dirty="0" err="1" smtClean="0">
                <a:latin typeface="Times New Roman" pitchFamily="18" charset="0"/>
              </a:rPr>
              <a:t>C</a:t>
            </a:r>
            <a:r>
              <a:rPr lang="en-US" altLang="zh-CN" sz="2400" baseline="-25000" dirty="0" err="1" smtClean="0">
                <a:latin typeface="Times New Roman" pitchFamily="18" charset="0"/>
              </a:rPr>
              <a:t>f</a:t>
            </a:r>
            <a:r>
              <a:rPr lang="zh-CN" altLang="en-US" sz="2400" dirty="0" smtClean="0">
                <a:latin typeface="Times New Roman" pitchFamily="18" charset="0"/>
              </a:rPr>
              <a:t>与</a:t>
            </a:r>
            <a:r>
              <a:rPr lang="en-US" altLang="zh-CN" sz="2400" dirty="0" smtClean="0">
                <a:latin typeface="Times New Roman" pitchFamily="18" charset="0"/>
              </a:rPr>
              <a:t>D,(0≤i≤16)</a:t>
            </a:r>
            <a:r>
              <a:rPr lang="zh-CN" altLang="en-US" sz="2400" dirty="0" smtClean="0">
                <a:latin typeface="Times New Roman" pitchFamily="18" charset="0"/>
              </a:rPr>
              <a:t>表示</a:t>
            </a:r>
            <a:r>
              <a:rPr lang="en-US" altLang="zh-CN" sz="2400" dirty="0" smtClean="0">
                <a:latin typeface="Times New Roman" pitchFamily="18" charset="0"/>
              </a:rPr>
              <a:t>28bit</a:t>
            </a:r>
            <a:r>
              <a:rPr lang="zh-CN" altLang="en-US" sz="2400" dirty="0" smtClean="0">
                <a:latin typeface="Times New Roman" pitchFamily="18" charset="0"/>
              </a:rPr>
              <a:t>的比特串。</a:t>
            </a:r>
          </a:p>
          <a:p>
            <a:pPr>
              <a:lnSpc>
                <a:spcPts val="2800"/>
              </a:lnSpc>
              <a:spcAft>
                <a:spcPts val="900"/>
              </a:spcAft>
            </a:pPr>
            <a:r>
              <a:rPr lang="zh-CN" altLang="en-US" sz="2400" dirty="0" smtClean="0">
                <a:latin typeface="Times New Roman" pitchFamily="18" charset="0"/>
              </a:rPr>
              <a:t>   与</a:t>
            </a:r>
            <a:r>
              <a:rPr lang="en-US" altLang="zh-CN" sz="2400" dirty="0" smtClean="0">
                <a:latin typeface="Times New Roman" pitchFamily="18" charset="0"/>
              </a:rPr>
              <a:t>PC-1</a:t>
            </a:r>
            <a:r>
              <a:rPr lang="zh-CN" altLang="en-US" sz="2400" dirty="0" smtClean="0">
                <a:latin typeface="Times New Roman" pitchFamily="18" charset="0"/>
              </a:rPr>
              <a:t>类似，</a:t>
            </a:r>
            <a:r>
              <a:rPr lang="en-US" altLang="zh-CN" sz="2400" dirty="0" smtClean="0">
                <a:latin typeface="Times New Roman" pitchFamily="18" charset="0"/>
              </a:rPr>
              <a:t>PC-2</a:t>
            </a:r>
            <a:r>
              <a:rPr lang="zh-CN" altLang="en-US" sz="2400" dirty="0" smtClean="0">
                <a:latin typeface="Times New Roman" pitchFamily="18" charset="0"/>
              </a:rPr>
              <a:t>则是从</a:t>
            </a:r>
            <a:r>
              <a:rPr lang="en-US" altLang="zh-CN" sz="2400" dirty="0" smtClean="0">
                <a:latin typeface="Times New Roman" pitchFamily="18" charset="0"/>
              </a:rPr>
              <a:t>56bit</a:t>
            </a:r>
            <a:r>
              <a:rPr lang="zh-CN" altLang="en-US" sz="2400" dirty="0" smtClean="0">
                <a:latin typeface="Times New Roman" pitchFamily="18" charset="0"/>
              </a:rPr>
              <a:t>中拣选出</a:t>
            </a:r>
            <a:r>
              <a:rPr lang="en-US" altLang="zh-CN" sz="2400" dirty="0" smtClean="0">
                <a:latin typeface="Times New Roman" pitchFamily="18" charset="0"/>
              </a:rPr>
              <a:t>48bit</a:t>
            </a:r>
            <a:r>
              <a:rPr lang="zh-CN" altLang="en-US" sz="2400" dirty="0" smtClean="0">
                <a:latin typeface="Times New Roman" pitchFamily="18" charset="0"/>
              </a:rPr>
              <a:t>的变换，作用到由</a:t>
            </a:r>
            <a:r>
              <a:rPr lang="en-US" altLang="zh-CN" sz="2400" dirty="0" smtClean="0">
                <a:latin typeface="Times New Roman" pitchFamily="18" charset="0"/>
              </a:rPr>
              <a:t>Ci</a:t>
            </a:r>
            <a:r>
              <a:rPr lang="zh-CN" altLang="en-US" sz="2400" dirty="0" smtClean="0">
                <a:latin typeface="Times New Roman" pitchFamily="18" charset="0"/>
              </a:rPr>
              <a:t>与</a:t>
            </a:r>
            <a:r>
              <a:rPr lang="en-US" altLang="zh-CN" sz="2400" dirty="0" smtClean="0">
                <a:latin typeface="Times New Roman" pitchFamily="18" charset="0"/>
              </a:rPr>
              <a:t>Di</a:t>
            </a:r>
            <a:r>
              <a:rPr lang="zh-CN" altLang="en-US" sz="2400" dirty="0" smtClean="0">
                <a:latin typeface="Times New Roman" pitchFamily="18" charset="0"/>
              </a:rPr>
              <a:t>比连得到的比特串上。拣选方法由表</a:t>
            </a:r>
            <a:r>
              <a:rPr lang="en-US" altLang="zh-CN" sz="2400" dirty="0" smtClean="0">
                <a:latin typeface="Times New Roman" pitchFamily="18" charset="0"/>
              </a:rPr>
              <a:t>2.5</a:t>
            </a:r>
            <a:r>
              <a:rPr lang="zh-CN" altLang="en-US" sz="2400" dirty="0" smtClean="0">
                <a:latin typeface="Times New Roman" pitchFamily="18" charset="0"/>
              </a:rPr>
              <a:t>给出，使用方法和表</a:t>
            </a:r>
            <a:r>
              <a:rPr lang="en-US" altLang="zh-CN" sz="2400" dirty="0" smtClean="0">
                <a:latin typeface="Times New Roman" pitchFamily="18" charset="0"/>
              </a:rPr>
              <a:t>2.4</a:t>
            </a:r>
            <a:r>
              <a:rPr lang="zh-CN" altLang="en-US" sz="2400" dirty="0" smtClean="0">
                <a:latin typeface="Times New Roman" pitchFamily="18" charset="0"/>
              </a:rPr>
              <a:t>相同。</a:t>
            </a:r>
          </a:p>
          <a:p>
            <a:endParaRPr lang="zh-CN" altLang="en-US" sz="2400" dirty="0" smtClean="0">
              <a:latin typeface="Times New Roman" pitchFamily="18" charset="0"/>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4165600"/>
            <a:ext cx="534035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2788" y="158750"/>
            <a:ext cx="8213725" cy="558800"/>
          </a:xfrm>
        </p:spPr>
        <p:txBody>
          <a:bodyPr/>
          <a:lstStyle/>
          <a:p>
            <a:r>
              <a:rPr lang="zh-CN" altLang="en-US" sz="4000" dirty="0" smtClean="0"/>
              <a:t>循环左移</a:t>
            </a:r>
          </a:p>
        </p:txBody>
      </p:sp>
      <p:sp>
        <p:nvSpPr>
          <p:cNvPr id="24579" name="Rectangle 3"/>
          <p:cNvSpPr>
            <a:spLocks noGrp="1" noChangeArrowheads="1"/>
          </p:cNvSpPr>
          <p:nvPr>
            <p:ph type="body" idx="1"/>
          </p:nvPr>
        </p:nvSpPr>
        <p:spPr/>
        <p:txBody>
          <a:bodyPr/>
          <a:lstStyle/>
          <a:p>
            <a:r>
              <a:rPr lang="zh-CN" altLang="en-US" sz="2400" dirty="0" smtClean="0"/>
              <a:t>   </a:t>
            </a:r>
            <a:r>
              <a:rPr lang="en-US" altLang="zh-CN" sz="2400" dirty="0" err="1" smtClean="0">
                <a:latin typeface="Times New Roman" pitchFamily="18" charset="0"/>
              </a:rPr>
              <a:t>LSi</a:t>
            </a:r>
            <a:r>
              <a:rPr lang="zh-CN" altLang="en-US" sz="2400" dirty="0" smtClean="0">
                <a:latin typeface="Times New Roman" pitchFamily="18" charset="0"/>
              </a:rPr>
              <a:t>表示对</a:t>
            </a:r>
            <a:r>
              <a:rPr lang="en-US" altLang="zh-CN" sz="2400" dirty="0" smtClean="0">
                <a:latin typeface="Times New Roman" pitchFamily="18" charset="0"/>
              </a:rPr>
              <a:t>28bit</a:t>
            </a:r>
            <a:r>
              <a:rPr lang="zh-CN" altLang="en-US" sz="2400" dirty="0" smtClean="0">
                <a:latin typeface="Times New Roman" pitchFamily="18" charset="0"/>
              </a:rPr>
              <a:t>串的循环左移：当</a:t>
            </a:r>
            <a:r>
              <a:rPr lang="en-US" altLang="zh-CN" sz="2400" dirty="0" err="1" smtClean="0">
                <a:latin typeface="Times New Roman" pitchFamily="18" charset="0"/>
              </a:rPr>
              <a:t>i</a:t>
            </a:r>
            <a:r>
              <a:rPr lang="en-US" altLang="zh-CN" sz="24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9</a:t>
            </a:r>
            <a:r>
              <a:rPr lang="zh-CN" altLang="en-US" sz="2400" dirty="0" smtClean="0">
                <a:latin typeface="Times New Roman" pitchFamily="18" charset="0"/>
              </a:rPr>
              <a:t>，</a:t>
            </a:r>
            <a:r>
              <a:rPr lang="en-US" altLang="zh-CN" sz="2400" dirty="0" smtClean="0">
                <a:latin typeface="Times New Roman" pitchFamily="18" charset="0"/>
              </a:rPr>
              <a:t>16</a:t>
            </a:r>
            <a:r>
              <a:rPr lang="zh-CN" altLang="en-US" sz="2400" dirty="0" smtClean="0">
                <a:latin typeface="Times New Roman" pitchFamily="18" charset="0"/>
              </a:rPr>
              <a:t>时，移一位；对其他</a:t>
            </a:r>
            <a:r>
              <a:rPr lang="en-US" altLang="zh-CN" sz="2400" dirty="0" err="1" smtClean="0">
                <a:latin typeface="Times New Roman" pitchFamily="18" charset="0"/>
              </a:rPr>
              <a:t>i</a:t>
            </a:r>
            <a:r>
              <a:rPr lang="zh-CN" altLang="en-US" sz="2400" dirty="0" smtClean="0">
                <a:latin typeface="Times New Roman" pitchFamily="18" charset="0"/>
              </a:rPr>
              <a:t>，移两位。当</a:t>
            </a:r>
            <a:r>
              <a:rPr lang="en-US" altLang="zh-CN" sz="2400" dirty="0" smtClean="0">
                <a:latin typeface="Times New Roman" pitchFamily="18" charset="0"/>
              </a:rPr>
              <a:t>1≤i≤16</a:t>
            </a:r>
            <a:r>
              <a:rPr lang="zh-CN" altLang="en-US" sz="2400" dirty="0" smtClean="0">
                <a:latin typeface="Times New Roman" pitchFamily="18" charset="0"/>
              </a:rPr>
              <a:t>时 </a:t>
            </a:r>
            <a:r>
              <a:rPr lang="en-US" altLang="zh-CN" sz="2400" dirty="0" smtClean="0">
                <a:latin typeface="Times New Roman" pitchFamily="18" charset="0"/>
              </a:rPr>
              <a:t>Ci=</a:t>
            </a:r>
            <a:r>
              <a:rPr lang="en-US" altLang="zh-CN" sz="2400" dirty="0" err="1" smtClean="0">
                <a:latin typeface="Times New Roman" pitchFamily="18" charset="0"/>
              </a:rPr>
              <a:t>LSi</a:t>
            </a:r>
            <a:r>
              <a:rPr lang="en-US" altLang="zh-CN" sz="2400" dirty="0" smtClean="0">
                <a:latin typeface="Times New Roman" pitchFamily="18" charset="0"/>
              </a:rPr>
              <a:t> (Ci-1),  Di=</a:t>
            </a:r>
            <a:r>
              <a:rPr lang="en-US" altLang="zh-CN" sz="2400" dirty="0" err="1" smtClean="0">
                <a:latin typeface="Times New Roman" pitchFamily="18" charset="0"/>
              </a:rPr>
              <a:t>LSi</a:t>
            </a:r>
            <a:r>
              <a:rPr lang="en-US" altLang="zh-CN" sz="2400" dirty="0" smtClean="0">
                <a:latin typeface="Times New Roman" pitchFamily="18" charset="0"/>
              </a:rPr>
              <a:t> (Di-1)</a:t>
            </a:r>
            <a:r>
              <a:rPr lang="zh-CN" altLang="en-US" sz="2400" dirty="0" smtClean="0">
                <a:latin typeface="Times New Roman" pitchFamily="18" charset="0"/>
              </a:rPr>
              <a:t>。</a:t>
            </a:r>
          </a:p>
          <a:p>
            <a:r>
              <a:rPr lang="zh-CN" altLang="en-US" b="1" dirty="0" smtClean="0"/>
              <a:t>               </a:t>
            </a:r>
          </a:p>
          <a:p>
            <a:r>
              <a:rPr lang="zh-CN" altLang="en-US" b="1" dirty="0" smtClean="0">
                <a:latin typeface="Times New Roman" pitchFamily="18" charset="0"/>
              </a:rPr>
              <a:t>                                       表</a:t>
            </a:r>
            <a:r>
              <a:rPr lang="en-US" altLang="zh-CN" b="1" dirty="0" smtClean="0">
                <a:latin typeface="Times New Roman" pitchFamily="18" charset="0"/>
              </a:rPr>
              <a:t>2.5 </a:t>
            </a:r>
            <a:r>
              <a:rPr lang="zh-CN" altLang="en-US" b="1" dirty="0" smtClean="0">
                <a:latin typeface="Times New Roman" pitchFamily="18" charset="0"/>
              </a:rPr>
              <a:t>拣选变换</a:t>
            </a:r>
            <a:r>
              <a:rPr lang="en-US" altLang="zh-CN" b="1" dirty="0" smtClean="0">
                <a:latin typeface="Times New Roman" pitchFamily="18" charset="0"/>
              </a:rPr>
              <a:t>PC-2</a:t>
            </a:r>
          </a:p>
          <a:p>
            <a:endParaRPr lang="zh-CN" altLang="en-US" dirty="0" smtClean="0">
              <a:latin typeface="Times New Roman" pitchFamily="18" charset="0"/>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327400"/>
            <a:ext cx="6048375"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590549" y="179388"/>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000" dirty="0">
                <a:latin typeface="黑体" pitchFamily="49" charset="-122"/>
              </a:rPr>
              <a:t>脱密</a:t>
            </a:r>
            <a:endParaRPr lang="zh-CN" altLang="en-US" sz="4000" dirty="0">
              <a:latin typeface="Times New Roman" pitchFamily="18" charset="0"/>
            </a:endParaRPr>
          </a:p>
          <a:p>
            <a:pPr algn="l">
              <a:lnSpc>
                <a:spcPts val="3600"/>
              </a:lnSpc>
              <a:spcAft>
                <a:spcPts val="1200"/>
              </a:spcAft>
            </a:pPr>
            <a:endParaRPr lang="zh-CN" altLang="en-US" sz="4000" dirty="0"/>
          </a:p>
        </p:txBody>
      </p:sp>
      <p:sp>
        <p:nvSpPr>
          <p:cNvPr id="25603" name="Rectangle 4"/>
          <p:cNvSpPr txBox="1">
            <a:spLocks noChangeArrowheads="1"/>
          </p:cNvSpPr>
          <p:nvPr/>
        </p:nvSpPr>
        <p:spPr bwMode="auto">
          <a:xfrm>
            <a:off x="546100" y="324485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zh-CN" altLang="en-US" sz="2800" dirty="0"/>
              <a:t>总结： </a:t>
            </a:r>
            <a:endParaRPr lang="en-US" altLang="zh-CN" sz="2800" dirty="0"/>
          </a:p>
          <a:p>
            <a:pPr algn="l"/>
            <a:r>
              <a:rPr lang="en-US" altLang="zh-CN" sz="2400" dirty="0"/>
              <a:t>       </a:t>
            </a:r>
            <a:r>
              <a:rPr lang="zh-CN" altLang="en-US" sz="2400" b="1" dirty="0"/>
              <a:t>对称密钥管理系统基于符号（字符或比特）的代换和置换，符号被重新排序或替换。</a:t>
            </a:r>
            <a:endParaRPr lang="zh-CN" altLang="zh-CN" sz="2400" b="1" dirty="0"/>
          </a:p>
        </p:txBody>
      </p:sp>
      <p:sp>
        <p:nvSpPr>
          <p:cNvPr id="25604" name="TextBox 7"/>
          <p:cNvSpPr txBox="1">
            <a:spLocks noChangeArrowheads="1"/>
          </p:cNvSpPr>
          <p:nvPr/>
        </p:nvSpPr>
        <p:spPr bwMode="auto">
          <a:xfrm>
            <a:off x="882650" y="1566863"/>
            <a:ext cx="66262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400" dirty="0">
                <a:latin typeface="黑体" pitchFamily="49" charset="-122"/>
              </a:rPr>
              <a:t>脱密是加密的逆变换。其运算与加密相似，但子密钥的选取次序正好与加密变换相反</a:t>
            </a:r>
            <a:r>
              <a:rPr lang="zh-CN" altLang="en-US" sz="2400" dirty="0">
                <a:latin typeface="黑体" pitchFamily="49" charset="-122"/>
              </a:rPr>
              <a:t>。</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663574" y="203200"/>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dirty="0">
                <a:latin typeface="Times New Roman" pitchFamily="18" charset="0"/>
              </a:rPr>
              <a:t>DES</a:t>
            </a:r>
            <a:r>
              <a:rPr lang="zh-CN" altLang="en-US" sz="4000" dirty="0">
                <a:latin typeface="黑体" pitchFamily="49" charset="-122"/>
              </a:rPr>
              <a:t>的</a:t>
            </a:r>
            <a:r>
              <a:rPr lang="zh-CN" altLang="en-US" sz="4000" dirty="0" smtClean="0">
                <a:latin typeface="黑体" pitchFamily="49" charset="-122"/>
              </a:rPr>
              <a:t>安全性</a:t>
            </a:r>
            <a:endParaRPr lang="zh-CN" altLang="en-US" sz="4000" dirty="0"/>
          </a:p>
        </p:txBody>
      </p:sp>
      <p:sp>
        <p:nvSpPr>
          <p:cNvPr id="26627" name="TextBox 6"/>
          <p:cNvSpPr txBox="1">
            <a:spLocks noChangeArrowheads="1"/>
          </p:cNvSpPr>
          <p:nvPr/>
        </p:nvSpPr>
        <p:spPr bwMode="auto">
          <a:xfrm>
            <a:off x="357188" y="1190625"/>
            <a:ext cx="8386762"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en-US" altLang="zh-CN" sz="2400" dirty="0">
                <a:latin typeface="Times New Roman" pitchFamily="18" charset="0"/>
              </a:rPr>
              <a:t>1. </a:t>
            </a:r>
            <a:r>
              <a:rPr lang="zh-CN" altLang="zh-CN" sz="2400" dirty="0">
                <a:latin typeface="Times New Roman" pitchFamily="18" charset="0"/>
              </a:rPr>
              <a:t>弱密钥：如果密钥分成的两部分（每部分</a:t>
            </a:r>
            <a:r>
              <a:rPr lang="en-US" altLang="zh-CN" sz="2400" dirty="0">
                <a:latin typeface="Times New Roman" pitchFamily="18" charset="0"/>
              </a:rPr>
              <a:t>28bit</a:t>
            </a:r>
            <a:r>
              <a:rPr lang="zh-CN" altLang="zh-CN" sz="2400" dirty="0">
                <a:latin typeface="Times New Roman" pitchFamily="18" charset="0"/>
              </a:rPr>
              <a:t>），分别都是全</a:t>
            </a:r>
            <a:r>
              <a:rPr lang="en-US" altLang="zh-CN" sz="2400" dirty="0">
                <a:latin typeface="Times New Roman" pitchFamily="18" charset="0"/>
              </a:rPr>
              <a:t>0</a:t>
            </a:r>
            <a:r>
              <a:rPr lang="zh-CN" altLang="zh-CN" sz="2400" dirty="0">
                <a:latin typeface="Times New Roman" pitchFamily="18" charset="0"/>
              </a:rPr>
              <a:t>或全</a:t>
            </a:r>
            <a:r>
              <a:rPr lang="en-US" altLang="zh-CN" sz="2400" dirty="0">
                <a:latin typeface="Times New Roman" pitchFamily="18" charset="0"/>
              </a:rPr>
              <a:t>1</a:t>
            </a:r>
            <a:r>
              <a:rPr lang="zh-CN" altLang="zh-CN" sz="2400" dirty="0">
                <a:latin typeface="Times New Roman" pitchFamily="18" charset="0"/>
              </a:rPr>
              <a:t>，则任一周期（圈</a:t>
            </a:r>
            <a:r>
              <a:rPr lang="en-US" altLang="zh-CN" sz="2400" dirty="0">
                <a:latin typeface="Times New Roman" pitchFamily="18" charset="0"/>
              </a:rPr>
              <a:t>  DES</a:t>
            </a:r>
            <a:r>
              <a:rPr lang="zh-CN" altLang="zh-CN" sz="2400" dirty="0">
                <a:latin typeface="Times New Roman" pitchFamily="18" charset="0"/>
              </a:rPr>
              <a:t>）中的子密钥将完全相同，叫做弱密钥。此外，如果使圈密钥只有两种的叫半弱密钥</a:t>
            </a:r>
            <a:r>
              <a:rPr lang="zh-CN" altLang="en-US" sz="2400" dirty="0">
                <a:latin typeface="Times New Roman" pitchFamily="18" charset="0"/>
              </a:rPr>
              <a:t>。</a:t>
            </a:r>
            <a:r>
              <a:rPr lang="en-US" altLang="zh-CN" sz="2400" dirty="0">
                <a:latin typeface="Times New Roman" pitchFamily="18" charset="0"/>
              </a:rPr>
              <a:t> DES</a:t>
            </a:r>
            <a:r>
              <a:rPr lang="zh-CN" altLang="zh-CN" sz="2400" dirty="0">
                <a:latin typeface="Times New Roman" pitchFamily="18" charset="0"/>
              </a:rPr>
              <a:t>算法存在弱密钥，可能是它的一个弱点。</a:t>
            </a:r>
          </a:p>
          <a:p>
            <a:pPr algn="l"/>
            <a:r>
              <a:rPr lang="en-US" altLang="zh-CN" sz="2400" dirty="0">
                <a:latin typeface="Times New Roman" pitchFamily="18" charset="0"/>
              </a:rPr>
              <a:t>2. </a:t>
            </a:r>
            <a:r>
              <a:rPr lang="zh-CN" altLang="zh-CN" sz="2400" dirty="0">
                <a:latin typeface="Times New Roman" pitchFamily="18" charset="0"/>
              </a:rPr>
              <a:t>补密钥：若用</a:t>
            </a:r>
            <a:r>
              <a:rPr lang="en-US" altLang="zh-CN" sz="2400" dirty="0">
                <a:latin typeface="Times New Roman" pitchFamily="18" charset="0"/>
              </a:rPr>
              <a:t>X‘</a:t>
            </a:r>
            <a:r>
              <a:rPr lang="zh-CN" altLang="zh-CN" sz="2400" dirty="0">
                <a:latin typeface="Times New Roman" pitchFamily="18" charset="0"/>
              </a:rPr>
              <a:t>表示</a:t>
            </a:r>
            <a:r>
              <a:rPr lang="en-US" altLang="zh-CN" sz="2400" dirty="0">
                <a:latin typeface="Times New Roman" pitchFamily="18" charset="0"/>
              </a:rPr>
              <a:t>x</a:t>
            </a:r>
            <a:r>
              <a:rPr lang="zh-CN" altLang="zh-CN" sz="2400" dirty="0">
                <a:latin typeface="Times New Roman" pitchFamily="18" charset="0"/>
              </a:rPr>
              <a:t>的补，则</a:t>
            </a:r>
            <a:r>
              <a:rPr lang="zh-CN" altLang="en-US" sz="2400" dirty="0">
                <a:latin typeface="Times New Roman" pitchFamily="18" charset="0"/>
              </a:rPr>
              <a:t>                          。</a:t>
            </a:r>
            <a:r>
              <a:rPr lang="zh-CN" altLang="zh-CN" sz="2400" dirty="0">
                <a:latin typeface="Times New Roman" pitchFamily="18" charset="0"/>
              </a:rPr>
              <a:t>这可能是</a:t>
            </a:r>
            <a:r>
              <a:rPr lang="zh-CN" altLang="en-US" sz="2400" dirty="0">
                <a:latin typeface="Times New Roman" pitchFamily="18" charset="0"/>
              </a:rPr>
              <a:t>    </a:t>
            </a:r>
            <a:r>
              <a:rPr lang="zh-CN" altLang="zh-CN" sz="2400" dirty="0">
                <a:latin typeface="Times New Roman" pitchFamily="18" charset="0"/>
              </a:rPr>
              <a:t>一个弱点</a:t>
            </a:r>
            <a:r>
              <a:rPr lang="zh-CN" altLang="en-US" sz="2400" dirty="0">
                <a:latin typeface="Times New Roman" pitchFamily="18" charset="0"/>
              </a:rPr>
              <a:t>。</a:t>
            </a:r>
            <a:r>
              <a:rPr lang="zh-CN" altLang="en-US" sz="2000" dirty="0">
                <a:latin typeface="Times New Roman" pitchFamily="18" charset="0"/>
              </a:rPr>
              <a:t>（</a:t>
            </a:r>
            <a:r>
              <a:rPr lang="zh-CN" altLang="en-US" sz="2000" dirty="0"/>
              <a:t>求补运算不考虑符号位，对它的原码各位取反，并在末位加</a:t>
            </a:r>
            <a:r>
              <a:rPr lang="en-US" altLang="zh-CN" sz="2000" dirty="0"/>
              <a:t>1</a:t>
            </a:r>
            <a:r>
              <a:rPr lang="zh-CN" altLang="en-US" sz="2000" dirty="0"/>
              <a:t>而得到。 ）</a:t>
            </a:r>
            <a:endParaRPr lang="zh-CN" altLang="zh-CN" sz="2000" dirty="0">
              <a:latin typeface="Times New Roman" pitchFamily="18" charset="0"/>
            </a:endParaRPr>
          </a:p>
          <a:p>
            <a:pPr algn="l"/>
            <a:r>
              <a:rPr lang="en-US" altLang="zh-CN" sz="2400" dirty="0">
                <a:latin typeface="Times New Roman" pitchFamily="18" charset="0"/>
              </a:rPr>
              <a:t>3. </a:t>
            </a:r>
            <a:r>
              <a:rPr lang="zh-CN" altLang="zh-CN" sz="2400" dirty="0">
                <a:latin typeface="Times New Roman" pitchFamily="18" charset="0"/>
              </a:rPr>
              <a:t>密钥长度：太小，</a:t>
            </a:r>
            <a:r>
              <a:rPr lang="en-US" altLang="zh-CN" sz="2400" dirty="0">
                <a:latin typeface="Times New Roman" pitchFamily="18" charset="0"/>
              </a:rPr>
              <a:t>IBM</a:t>
            </a:r>
            <a:r>
              <a:rPr lang="zh-CN" altLang="zh-CN" sz="2400" dirty="0">
                <a:latin typeface="Times New Roman" pitchFamily="18" charset="0"/>
              </a:rPr>
              <a:t>建议用</a:t>
            </a:r>
            <a:r>
              <a:rPr lang="en-US" altLang="zh-CN" sz="2400" dirty="0">
                <a:latin typeface="Times New Roman" pitchFamily="18" charset="0"/>
              </a:rPr>
              <a:t>112bit</a:t>
            </a:r>
            <a:r>
              <a:rPr lang="zh-CN" altLang="zh-CN" sz="2400" dirty="0">
                <a:latin typeface="Times New Roman" pitchFamily="18" charset="0"/>
              </a:rPr>
              <a:t>。</a:t>
            </a:r>
          </a:p>
          <a:p>
            <a:pPr algn="l"/>
            <a:r>
              <a:rPr lang="en-US" altLang="zh-CN" sz="2400" dirty="0">
                <a:latin typeface="Times New Roman" pitchFamily="18" charset="0"/>
              </a:rPr>
              <a:t>4. </a:t>
            </a:r>
            <a:r>
              <a:rPr lang="zh-CN" altLang="zh-CN" sz="2400" dirty="0">
                <a:latin typeface="Times New Roman" pitchFamily="18" charset="0"/>
              </a:rPr>
              <a:t>差分密码分析：</a:t>
            </a:r>
            <a:r>
              <a:rPr lang="en-US" altLang="zh-CN" sz="2400" dirty="0" err="1">
                <a:latin typeface="Times New Roman" pitchFamily="18" charset="0"/>
              </a:rPr>
              <a:t>Eli.Biham</a:t>
            </a:r>
            <a:r>
              <a:rPr lang="zh-CN" altLang="zh-CN" sz="2400" dirty="0">
                <a:latin typeface="Times New Roman" pitchFamily="18" charset="0"/>
              </a:rPr>
              <a:t>与</a:t>
            </a:r>
            <a:r>
              <a:rPr lang="en-US" altLang="zh-CN" sz="2400" dirty="0" err="1">
                <a:latin typeface="Times New Roman" pitchFamily="18" charset="0"/>
              </a:rPr>
              <a:t>Adi.Shamir</a:t>
            </a:r>
            <a:r>
              <a:rPr lang="zh-CN" altLang="zh-CN" sz="2400" dirty="0">
                <a:latin typeface="Times New Roman" pitchFamily="18" charset="0"/>
              </a:rPr>
              <a:t>于</a:t>
            </a:r>
            <a:r>
              <a:rPr lang="en-US" altLang="zh-CN" sz="2400" dirty="0">
                <a:latin typeface="Times New Roman" pitchFamily="18" charset="0"/>
              </a:rPr>
              <a:t>1990</a:t>
            </a:r>
            <a:r>
              <a:rPr lang="zh-CN" altLang="zh-CN" sz="2400" dirty="0">
                <a:latin typeface="Times New Roman" pitchFamily="18" charset="0"/>
              </a:rPr>
              <a:t>年提出差分密码分析方法，比穷举法更有效。</a:t>
            </a:r>
          </a:p>
          <a:p>
            <a:pPr algn="l"/>
            <a:r>
              <a:rPr lang="en-US" altLang="zh-CN" sz="2400" dirty="0">
                <a:latin typeface="Times New Roman" pitchFamily="18" charset="0"/>
              </a:rPr>
              <a:t>5 .</a:t>
            </a:r>
            <a:r>
              <a:rPr lang="zh-CN" altLang="zh-CN" sz="2400" dirty="0">
                <a:latin typeface="Times New Roman" pitchFamily="18" charset="0"/>
              </a:rPr>
              <a:t>线性密码分析：</a:t>
            </a:r>
            <a:r>
              <a:rPr lang="en-US" altLang="zh-CN" sz="2400" dirty="0" err="1">
                <a:latin typeface="Times New Roman" pitchFamily="18" charset="0"/>
              </a:rPr>
              <a:t>Mitsuru.Matsui</a:t>
            </a:r>
            <a:r>
              <a:rPr lang="zh-CN" altLang="zh-CN" sz="2400" dirty="0">
                <a:latin typeface="Times New Roman" pitchFamily="18" charset="0"/>
              </a:rPr>
              <a:t>于</a:t>
            </a:r>
            <a:r>
              <a:rPr lang="en-US" altLang="zh-CN" sz="2400" dirty="0">
                <a:latin typeface="Times New Roman" pitchFamily="18" charset="0"/>
              </a:rPr>
              <a:t>1993</a:t>
            </a:r>
            <a:r>
              <a:rPr lang="zh-CN" altLang="zh-CN" sz="2400" dirty="0">
                <a:latin typeface="Times New Roman" pitchFamily="18" charset="0"/>
              </a:rPr>
              <a:t>年提出线性密码分析方法</a:t>
            </a:r>
            <a:r>
              <a:rPr lang="zh-CN" altLang="zh-CN" sz="2400" dirty="0" smtClean="0">
                <a:latin typeface="Times New Roman" pitchFamily="18" charset="0"/>
              </a:rPr>
              <a:t>。</a:t>
            </a:r>
            <a:endParaRPr lang="en-US" altLang="zh-CN" sz="2400" dirty="0" smtClean="0">
              <a:latin typeface="Times New Roman" pitchFamily="18" charset="0"/>
            </a:endParaRPr>
          </a:p>
          <a:p>
            <a:pPr algn="l"/>
            <a:r>
              <a:rPr lang="en-US" altLang="zh-CN" sz="2400" dirty="0">
                <a:solidFill>
                  <a:srgbClr val="FF0000"/>
                </a:solidFill>
                <a:latin typeface="Times New Roman" pitchFamily="18" charset="0"/>
              </a:rPr>
              <a:t>https://v.youku.com/v_show/id_XMzk3Mzk2MDI3Ng==.html?spm=a2h0k.11417342.soresults.dtitle</a:t>
            </a:r>
            <a:endParaRPr lang="zh-CN" altLang="zh-CN" sz="2400" dirty="0">
              <a:solidFill>
                <a:srgbClr val="FF0000"/>
              </a:solidFill>
              <a:latin typeface="Times New Roman" pitchFamily="18" charset="0"/>
            </a:endParaRPr>
          </a:p>
          <a:p>
            <a:endParaRPr lang="zh-CN" altLang="en-US" dirty="0">
              <a:latin typeface="Times New Roman" pitchFamily="18" charset="0"/>
            </a:endParaRPr>
          </a:p>
        </p:txBody>
      </p:sp>
      <p:pic>
        <p:nvPicPr>
          <p:cNvPr id="26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038" y="2722563"/>
            <a:ext cx="18589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933450" y="2571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800" dirty="0"/>
              <a:t>密码编码学</a:t>
            </a:r>
            <a:endParaRPr lang="zh-CN" altLang="en-US" sz="4800" dirty="0"/>
          </a:p>
        </p:txBody>
      </p:sp>
      <p:sp>
        <p:nvSpPr>
          <p:cNvPr id="6148" name="Text Box 4"/>
          <p:cNvSpPr txBox="1">
            <a:spLocks noChangeArrowheads="1"/>
          </p:cNvSpPr>
          <p:nvPr/>
        </p:nvSpPr>
        <p:spPr bwMode="auto">
          <a:xfrm>
            <a:off x="282177" y="1508124"/>
            <a:ext cx="8512970" cy="317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342900" indent="-342900">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a:t>密码编码学研究密码编码（也称为加密）、译码（也称为脱密）的理论和算法。</a:t>
            </a:r>
            <a:endParaRPr lang="en-US" altLang="zh-CN" sz="2400" dirty="0"/>
          </a:p>
          <a:p>
            <a:pPr algn="l">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a:t>对称密码系统主要是对信息提供机密性</a:t>
            </a:r>
            <a:r>
              <a:rPr lang="en-US" altLang="zh-CN" sz="2400" dirty="0">
                <a:latin typeface="Times New Roman" pitchFamily="18" charset="0"/>
              </a:rPr>
              <a:t>(secrecy)</a:t>
            </a:r>
            <a:r>
              <a:rPr lang="zh-CN" altLang="zh-CN" sz="2400" dirty="0"/>
              <a:t>保护，防止敌手在信道上进行窃听后产生的泄密。</a:t>
            </a:r>
            <a:endParaRPr lang="en-US" altLang="zh-CN" sz="2400" dirty="0"/>
          </a:p>
          <a:p>
            <a:pPr algn="l">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a:t>对称密码系统同时还能保护数据的完整性</a:t>
            </a:r>
            <a:r>
              <a:rPr lang="zh-CN" altLang="zh-CN" sz="2400" dirty="0">
                <a:latin typeface="Times New Roman" pitchFamily="18" charset="0"/>
              </a:rPr>
              <a:t>（</a:t>
            </a:r>
            <a:r>
              <a:rPr lang="en-US" altLang="zh-CN" sz="2400" dirty="0">
                <a:latin typeface="Times New Roman" pitchFamily="18" charset="0"/>
              </a:rPr>
              <a:t>integrity</a:t>
            </a:r>
            <a:r>
              <a:rPr lang="zh-CN" altLang="zh-CN" sz="2400" dirty="0">
                <a:latin typeface="Times New Roman" pitchFamily="18" charset="0"/>
              </a:rPr>
              <a:t>），</a:t>
            </a:r>
            <a:r>
              <a:rPr lang="zh-CN" altLang="zh-CN" sz="2400" dirty="0"/>
              <a:t>检测敌手对数据进行的篡改、伪造等破坏。</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30275" y="247650"/>
            <a:ext cx="8213725" cy="368300"/>
          </a:xfrm>
        </p:spPr>
        <p:txBody>
          <a:bodyPr/>
          <a:lstStyle/>
          <a:p>
            <a:pPr eaLnBrk="1" hangingPunct="1"/>
            <a:r>
              <a:rPr lang="en-US" altLang="en-US" sz="2800" dirty="0" smtClean="0"/>
              <a:t>DES</a:t>
            </a:r>
            <a:r>
              <a:rPr lang="zh-CN" altLang="en-US" sz="2800" dirty="0" smtClean="0"/>
              <a:t>雪崩效应</a:t>
            </a:r>
          </a:p>
        </p:txBody>
      </p:sp>
      <p:sp>
        <p:nvSpPr>
          <p:cNvPr id="84995" name="Rectangle 3"/>
          <p:cNvSpPr>
            <a:spLocks noGrp="1" noChangeArrowheads="1"/>
          </p:cNvSpPr>
          <p:nvPr>
            <p:ph type="body" idx="1"/>
          </p:nvPr>
        </p:nvSpPr>
        <p:spPr>
          <a:xfrm>
            <a:off x="0" y="2422525"/>
            <a:ext cx="4284663" cy="4319588"/>
          </a:xfrm>
        </p:spPr>
        <p:txBody>
          <a:bodyPr/>
          <a:lstStyle/>
          <a:p>
            <a:pPr eaLnBrk="1" hangingPunct="1">
              <a:lnSpc>
                <a:spcPct val="80000"/>
              </a:lnSpc>
            </a:pPr>
            <a:r>
              <a:rPr lang="zh-CN" altLang="en-US" sz="2400" dirty="0" smtClean="0"/>
              <a:t>一个好的加密算法，当密钥或明文任何变化时</a:t>
            </a:r>
            <a:r>
              <a:rPr lang="en-US" altLang="zh-CN" sz="2400" dirty="0" smtClean="0">
                <a:latin typeface="Arial" charset="0"/>
              </a:rPr>
              <a:t>——</a:t>
            </a:r>
            <a:r>
              <a:rPr lang="zh-CN" altLang="en-US" sz="2400" dirty="0" smtClean="0"/>
              <a:t>无论大小</a:t>
            </a:r>
            <a:r>
              <a:rPr lang="en-US" altLang="zh-CN" sz="2400" dirty="0" smtClean="0">
                <a:latin typeface="Arial" charset="0"/>
              </a:rPr>
              <a:t>——</a:t>
            </a:r>
            <a:r>
              <a:rPr lang="zh-CN" altLang="en-US" sz="2400" dirty="0" smtClean="0">
                <a:solidFill>
                  <a:schemeClr val="hlink"/>
                </a:solidFill>
              </a:rPr>
              <a:t>应该有几乎一半的密文位发生变化</a:t>
            </a:r>
            <a:endParaRPr lang="en-US" altLang="en-US" sz="2400" dirty="0" smtClean="0">
              <a:solidFill>
                <a:schemeClr val="hlink"/>
              </a:solidFill>
            </a:endParaRPr>
          </a:p>
          <a:p>
            <a:pPr eaLnBrk="1" hangingPunct="1">
              <a:lnSpc>
                <a:spcPct val="80000"/>
              </a:lnSpc>
            </a:pPr>
            <a:r>
              <a:rPr lang="zh-CN" altLang="en-US" sz="2400" dirty="0" smtClean="0"/>
              <a:t>例子</a:t>
            </a:r>
            <a:r>
              <a:rPr lang="en-US" altLang="en-US" sz="2400" dirty="0" smtClean="0"/>
              <a:t> </a:t>
            </a:r>
          </a:p>
          <a:p>
            <a:pPr lvl="1" eaLnBrk="1" hangingPunct="1">
              <a:lnSpc>
                <a:spcPct val="80000"/>
              </a:lnSpc>
            </a:pPr>
            <a:r>
              <a:rPr lang="en-US" altLang="en-US" sz="1800" dirty="0" smtClean="0"/>
              <a:t>(a)</a:t>
            </a:r>
            <a:r>
              <a:rPr lang="en-US" altLang="en-US" sz="2000" dirty="0" smtClean="0"/>
              <a:t> </a:t>
            </a:r>
            <a:r>
              <a:rPr lang="zh-CN" altLang="en-US" sz="1800" dirty="0" smtClean="0"/>
              <a:t>相同密钥，改变明文中一位</a:t>
            </a:r>
            <a:endParaRPr lang="en-US" altLang="en-US" sz="1800" dirty="0" smtClean="0"/>
          </a:p>
          <a:p>
            <a:pPr lvl="1" eaLnBrk="1" hangingPunct="1">
              <a:lnSpc>
                <a:spcPct val="80000"/>
              </a:lnSpc>
            </a:pPr>
            <a:r>
              <a:rPr lang="en-US" altLang="en-US" sz="1800" dirty="0" smtClean="0"/>
              <a:t>(b) </a:t>
            </a:r>
            <a:r>
              <a:rPr lang="zh-CN" altLang="en-US" sz="1800" dirty="0" smtClean="0"/>
              <a:t>相同明文，改变密钥中一位</a:t>
            </a:r>
            <a:endParaRPr lang="en-US" altLang="en-US" sz="1800" dirty="0" smtClean="0"/>
          </a:p>
          <a:p>
            <a:pPr lvl="1" eaLnBrk="1" hangingPunct="1">
              <a:lnSpc>
                <a:spcPct val="80000"/>
              </a:lnSpc>
            </a:pPr>
            <a:r>
              <a:rPr lang="en-US" altLang="zh-CN" sz="1800" dirty="0" smtClean="0"/>
              <a:t>3</a:t>
            </a:r>
            <a:r>
              <a:rPr lang="zh-CN" altLang="en-US" sz="1800" dirty="0" smtClean="0"/>
              <a:t>或</a:t>
            </a:r>
            <a:r>
              <a:rPr lang="en-US" altLang="zh-CN" sz="1800" dirty="0" smtClean="0"/>
              <a:t>4</a:t>
            </a:r>
            <a:r>
              <a:rPr lang="zh-CN" altLang="en-US" sz="1800" dirty="0" smtClean="0"/>
              <a:t>轮后，几乎一半的密文位发生了变化</a:t>
            </a:r>
            <a:endParaRPr lang="en-US" altLang="en-US" sz="1800" dirty="0" smtClean="0"/>
          </a:p>
          <a:p>
            <a:pPr lvl="1" eaLnBrk="1" hangingPunct="1">
              <a:lnSpc>
                <a:spcPct val="80000"/>
              </a:lnSpc>
            </a:pPr>
            <a:r>
              <a:rPr lang="en-US" altLang="zh-CN" sz="1800" dirty="0" smtClean="0"/>
              <a:t>16</a:t>
            </a:r>
            <a:r>
              <a:rPr lang="zh-CN" altLang="en-US" sz="1800" dirty="0" smtClean="0"/>
              <a:t>轮后，大量的</a:t>
            </a:r>
            <a:r>
              <a:rPr lang="zh-CN" altLang="en-US" sz="1800" dirty="0" smtClean="0">
                <a:latin typeface="Arial" charset="0"/>
              </a:rPr>
              <a:t>“</a:t>
            </a:r>
            <a:r>
              <a:rPr lang="zh-CN" altLang="en-US" sz="1800" dirty="0" smtClean="0"/>
              <a:t>扰乱</a:t>
            </a:r>
            <a:r>
              <a:rPr lang="zh-CN" altLang="en-US" sz="1800" dirty="0" smtClean="0">
                <a:latin typeface="Arial" charset="0"/>
              </a:rPr>
              <a:t>”</a:t>
            </a:r>
            <a:r>
              <a:rPr lang="zh-CN" altLang="en-US" sz="1800" dirty="0" smtClean="0"/>
              <a:t>出现了</a:t>
            </a:r>
            <a:endParaRPr lang="en-US" altLang="ko-KR" sz="1800" dirty="0" smtClean="0"/>
          </a:p>
          <a:p>
            <a:pPr eaLnBrk="1" hangingPunct="1">
              <a:lnSpc>
                <a:spcPct val="80000"/>
              </a:lnSpc>
            </a:pPr>
            <a:endParaRPr lang="en-US" altLang="zh-CN" sz="2000" dirty="0" smtClean="0"/>
          </a:p>
        </p:txBody>
      </p:sp>
      <p:pic>
        <p:nvPicPr>
          <p:cNvPr id="84996" name="Picture 4"/>
          <p:cNvPicPr>
            <a:picLocks noChangeAspect="1" noChangeArrowheads="1"/>
          </p:cNvPicPr>
          <p:nvPr/>
        </p:nvPicPr>
        <p:blipFill>
          <a:blip r:embed="rId2" cstate="print"/>
          <a:srcRect l="9352" r="2083" b="562"/>
          <a:stretch>
            <a:fillRect/>
          </a:stretch>
        </p:blipFill>
        <p:spPr bwMode="auto">
          <a:xfrm>
            <a:off x="4356100" y="908050"/>
            <a:ext cx="4410075" cy="5545138"/>
          </a:xfrm>
          <a:prstGeom prst="rect">
            <a:avLst/>
          </a:prstGeom>
          <a:noFill/>
          <a:ln w="9525">
            <a:noFill/>
            <a:miter lim="800000"/>
            <a:headEnd/>
            <a:tailEnd/>
          </a:ln>
          <a:effectLst/>
        </p:spPr>
      </p:pic>
    </p:spTree>
    <p:extLst>
      <p:ext uri="{BB962C8B-B14F-4D97-AF65-F5344CB8AC3E}">
        <p14:creationId xmlns:p14="http://schemas.microsoft.com/office/powerpoint/2010/main" val="38191344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p:cTn id="7" dur="1000" fill="hold"/>
                                        <p:tgtEl>
                                          <p:spTgt spid="849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849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49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4995">
                                            <p:txEl>
                                              <p:pRg st="1" end="1"/>
                                            </p:txEl>
                                          </p:spTgt>
                                        </p:tgtEl>
                                        <p:attrNameLst>
                                          <p:attrName>style.visibility</p:attrName>
                                        </p:attrNameLst>
                                      </p:cBhvr>
                                      <p:to>
                                        <p:strVal val="visible"/>
                                      </p:to>
                                    </p:set>
                                    <p:anim calcmode="lin" valueType="num">
                                      <p:cBhvr>
                                        <p:cTn id="14" dur="1000" fill="hold"/>
                                        <p:tgtEl>
                                          <p:spTgt spid="8499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849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4995">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p:cTn id="19" dur="1000" fill="hold"/>
                                        <p:tgtEl>
                                          <p:spTgt spid="84995">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849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4995">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84995">
                                            <p:txEl>
                                              <p:pRg st="3" end="3"/>
                                            </p:txEl>
                                          </p:spTgt>
                                        </p:tgtEl>
                                        <p:attrNameLst>
                                          <p:attrName>style.visibility</p:attrName>
                                        </p:attrNameLst>
                                      </p:cBhvr>
                                      <p:to>
                                        <p:strVal val="visible"/>
                                      </p:to>
                                    </p:set>
                                    <p:anim calcmode="lin" valueType="num">
                                      <p:cBhvr>
                                        <p:cTn id="24" dur="1000" fill="hold"/>
                                        <p:tgtEl>
                                          <p:spTgt spid="84995">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8499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4995">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84995">
                                            <p:txEl>
                                              <p:pRg st="4" end="4"/>
                                            </p:txEl>
                                          </p:spTgt>
                                        </p:tgtEl>
                                        <p:attrNameLst>
                                          <p:attrName>style.visibility</p:attrName>
                                        </p:attrNameLst>
                                      </p:cBhvr>
                                      <p:to>
                                        <p:strVal val="visible"/>
                                      </p:to>
                                    </p:set>
                                    <p:anim calcmode="lin" valueType="num">
                                      <p:cBhvr>
                                        <p:cTn id="29" dur="1000" fill="hold"/>
                                        <p:tgtEl>
                                          <p:spTgt spid="84995">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8499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84995">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84995">
                                            <p:txEl>
                                              <p:pRg st="5" end="5"/>
                                            </p:txEl>
                                          </p:spTgt>
                                        </p:tgtEl>
                                        <p:attrNameLst>
                                          <p:attrName>style.visibility</p:attrName>
                                        </p:attrNameLst>
                                      </p:cBhvr>
                                      <p:to>
                                        <p:strVal val="visible"/>
                                      </p:to>
                                    </p:set>
                                    <p:anim calcmode="lin" valueType="num">
                                      <p:cBhvr>
                                        <p:cTn id="34" dur="1000" fill="hold"/>
                                        <p:tgtEl>
                                          <p:spTgt spid="84995">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8499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499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84996"/>
                                        </p:tgtEl>
                                        <p:attrNameLst>
                                          <p:attrName>style.visibility</p:attrName>
                                        </p:attrNameLst>
                                      </p:cBhvr>
                                      <p:to>
                                        <p:strVal val="visible"/>
                                      </p:to>
                                    </p:set>
                                    <p:animEffect transition="in" filter="checkerboard(across)">
                                      <p:cBhvr>
                                        <p:cTn id="41"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9288" y="311150"/>
            <a:ext cx="8213725" cy="368300"/>
          </a:xfrm>
        </p:spPr>
        <p:txBody>
          <a:bodyPr/>
          <a:lstStyle/>
          <a:p>
            <a:pPr eaLnBrk="1" hangingPunct="1"/>
            <a:r>
              <a:rPr lang="en-US" altLang="en-US" sz="2800" dirty="0" smtClean="0"/>
              <a:t>DES</a:t>
            </a:r>
            <a:r>
              <a:rPr lang="zh-CN" altLang="en-US" sz="2800" dirty="0" smtClean="0"/>
              <a:t>强度</a:t>
            </a:r>
          </a:p>
        </p:txBody>
      </p:sp>
      <p:sp>
        <p:nvSpPr>
          <p:cNvPr id="30723" name="Rectangle 3"/>
          <p:cNvSpPr>
            <a:spLocks noGrp="1" noChangeArrowheads="1"/>
          </p:cNvSpPr>
          <p:nvPr>
            <p:ph type="body" idx="1"/>
          </p:nvPr>
        </p:nvSpPr>
        <p:spPr>
          <a:xfrm>
            <a:off x="323850" y="2017713"/>
            <a:ext cx="8135938" cy="4114800"/>
          </a:xfrm>
        </p:spPr>
        <p:txBody>
          <a:bodyPr/>
          <a:lstStyle/>
          <a:p>
            <a:pPr eaLnBrk="1" hangingPunct="1">
              <a:lnSpc>
                <a:spcPct val="90000"/>
              </a:lnSpc>
            </a:pPr>
            <a:r>
              <a:rPr lang="zh-CN" altLang="en-US" sz="2400" dirty="0" smtClean="0"/>
              <a:t>因为计算速度的迅速提高，</a:t>
            </a:r>
            <a:r>
              <a:rPr lang="ko-KR" altLang="en-US" sz="2400" dirty="0" smtClean="0"/>
              <a:t>56</a:t>
            </a:r>
            <a:r>
              <a:rPr lang="en-US" altLang="ko-KR" sz="2400" dirty="0" smtClean="0"/>
              <a:t>bit</a:t>
            </a:r>
            <a:r>
              <a:rPr lang="zh-CN" altLang="en-US" sz="2400" dirty="0" smtClean="0"/>
              <a:t>密钥被怀疑对</a:t>
            </a:r>
            <a:r>
              <a:rPr lang="zh-CN" altLang="en-US" sz="2400" dirty="0" smtClean="0">
                <a:solidFill>
                  <a:schemeClr val="hlink"/>
                </a:solidFill>
              </a:rPr>
              <a:t>穷举密钥搜索是脆弱的。</a:t>
            </a:r>
            <a:endParaRPr lang="en-US" altLang="ko-KR" sz="2400" dirty="0" smtClean="0">
              <a:solidFill>
                <a:schemeClr val="hlink"/>
              </a:solidFill>
            </a:endParaRPr>
          </a:p>
          <a:p>
            <a:pPr eaLnBrk="1" hangingPunct="1">
              <a:lnSpc>
                <a:spcPct val="90000"/>
              </a:lnSpc>
            </a:pPr>
            <a:r>
              <a:rPr lang="zh-CN" altLang="en-US" sz="2400" dirty="0" smtClean="0"/>
              <a:t>已证实的攻破</a:t>
            </a:r>
            <a:endParaRPr lang="en-US" altLang="ko-KR" sz="2400" dirty="0" smtClean="0"/>
          </a:p>
          <a:p>
            <a:pPr lvl="1" eaLnBrk="1" hangingPunct="1">
              <a:lnSpc>
                <a:spcPct val="90000"/>
              </a:lnSpc>
            </a:pPr>
            <a:r>
              <a:rPr lang="en-US" altLang="ko-KR" sz="2000" dirty="0" smtClean="0"/>
              <a:t>1997</a:t>
            </a:r>
            <a:r>
              <a:rPr lang="zh-CN" altLang="en-US" sz="2000" dirty="0" smtClean="0"/>
              <a:t>年</a:t>
            </a:r>
            <a:r>
              <a:rPr lang="ko-KR" altLang="en-US" sz="2000" dirty="0" smtClean="0"/>
              <a:t> </a:t>
            </a:r>
            <a:r>
              <a:rPr lang="zh-CN" altLang="en-US" sz="2000" dirty="0" smtClean="0"/>
              <a:t>使用分布式网络可以在几个月内完成攻击</a:t>
            </a:r>
            <a:endParaRPr lang="en-US" altLang="ko-KR" sz="2000" dirty="0" smtClean="0"/>
          </a:p>
          <a:p>
            <a:pPr lvl="1" eaLnBrk="1" hangingPunct="1">
              <a:lnSpc>
                <a:spcPct val="90000"/>
              </a:lnSpc>
            </a:pPr>
            <a:r>
              <a:rPr lang="en-US" altLang="ko-KR" sz="2000" dirty="0" smtClean="0"/>
              <a:t>1998</a:t>
            </a:r>
            <a:r>
              <a:rPr lang="zh-CN" altLang="en-US" sz="2000" dirty="0" smtClean="0"/>
              <a:t>年</a:t>
            </a:r>
            <a:r>
              <a:rPr lang="ko-KR" altLang="en-US" sz="2000" dirty="0" smtClean="0"/>
              <a:t> </a:t>
            </a:r>
            <a:r>
              <a:rPr lang="zh-CN" altLang="en-US" sz="2000" dirty="0" smtClean="0"/>
              <a:t>使用特制的硬件可以在几天内完成攻击</a:t>
            </a:r>
            <a:r>
              <a:rPr lang="en-US" altLang="ko-KR" sz="2000" dirty="0" smtClean="0"/>
              <a:t>      (www.eff.org/descracker)</a:t>
            </a:r>
          </a:p>
          <a:p>
            <a:pPr lvl="2" eaLnBrk="1" hangingPunct="1">
              <a:lnSpc>
                <a:spcPct val="90000"/>
              </a:lnSpc>
            </a:pPr>
            <a:r>
              <a:rPr lang="en-US" altLang="ko-KR" sz="1800" dirty="0" smtClean="0"/>
              <a:t>EFF (Electronic Frontier Foundation) DES Cracker </a:t>
            </a:r>
          </a:p>
          <a:p>
            <a:pPr lvl="2" eaLnBrk="1" hangingPunct="1">
              <a:lnSpc>
                <a:spcPct val="90000"/>
              </a:lnSpc>
            </a:pPr>
            <a:r>
              <a:rPr lang="zh-CN" altLang="en-US" sz="1800" dirty="0" smtClean="0"/>
              <a:t>造价</a:t>
            </a:r>
            <a:r>
              <a:rPr lang="en-US" altLang="zh-CN" sz="1800" dirty="0" smtClean="0"/>
              <a:t>25</a:t>
            </a:r>
            <a:r>
              <a:rPr lang="zh-CN" altLang="en-US" sz="1800" dirty="0" smtClean="0"/>
              <a:t>万美元，在</a:t>
            </a:r>
            <a:r>
              <a:rPr lang="en-US" altLang="zh-CN" sz="1800" dirty="0" smtClean="0"/>
              <a:t>3</a:t>
            </a:r>
            <a:r>
              <a:rPr lang="zh-CN" altLang="en-US" sz="1800" dirty="0" smtClean="0"/>
              <a:t>天内赢得了</a:t>
            </a:r>
            <a:r>
              <a:rPr lang="en-US" altLang="ko-KR" sz="1800" dirty="0" smtClean="0"/>
              <a:t>RSA</a:t>
            </a:r>
            <a:r>
              <a:rPr lang="zh-CN" altLang="en-US" sz="1800" dirty="0" smtClean="0"/>
              <a:t>公司的</a:t>
            </a:r>
            <a:r>
              <a:rPr lang="en-US" altLang="ko-KR" sz="1800" dirty="0" smtClean="0"/>
              <a:t>DES</a:t>
            </a:r>
            <a:r>
              <a:rPr lang="zh-CN" altLang="en-US" sz="1800" dirty="0" smtClean="0"/>
              <a:t>挑战赛</a:t>
            </a:r>
            <a:endParaRPr lang="en-US" altLang="ko-KR" sz="1800" dirty="0" smtClean="0"/>
          </a:p>
          <a:p>
            <a:pPr lvl="1" eaLnBrk="1" hangingPunct="1">
              <a:lnSpc>
                <a:spcPct val="90000"/>
              </a:lnSpc>
            </a:pPr>
            <a:r>
              <a:rPr lang="en-US" altLang="ko-KR" sz="2000" dirty="0" smtClean="0"/>
              <a:t>1999</a:t>
            </a:r>
            <a:r>
              <a:rPr lang="zh-CN" altLang="en-US" sz="2000" dirty="0" smtClean="0"/>
              <a:t>上述攻击已可以在</a:t>
            </a:r>
            <a:r>
              <a:rPr lang="en-US" altLang="zh-CN" sz="2000" dirty="0" smtClean="0"/>
              <a:t>22</a:t>
            </a:r>
            <a:r>
              <a:rPr lang="zh-CN" altLang="en-US" sz="2000" dirty="0" smtClean="0"/>
              <a:t>小时内完成</a:t>
            </a:r>
            <a:r>
              <a:rPr lang="en-US" altLang="ko-KR" sz="2000" dirty="0" smtClean="0"/>
              <a:t>!!</a:t>
            </a:r>
          </a:p>
          <a:p>
            <a:pPr lvl="1" eaLnBrk="1" hangingPunct="1">
              <a:lnSpc>
                <a:spcPct val="90000"/>
              </a:lnSpc>
            </a:pPr>
            <a:r>
              <a:rPr lang="zh-CN" altLang="en-US" sz="2000" dirty="0" smtClean="0"/>
              <a:t>使用差分或线性分析已可以从理论上攻破</a:t>
            </a:r>
            <a:r>
              <a:rPr lang="en-US" altLang="zh-CN" sz="2000" dirty="0" smtClean="0"/>
              <a:t>D</a:t>
            </a:r>
            <a:r>
              <a:rPr lang="en-US" altLang="ko-KR" sz="2000" dirty="0" smtClean="0"/>
              <a:t>ES</a:t>
            </a:r>
          </a:p>
          <a:p>
            <a:pPr lvl="1" eaLnBrk="1" hangingPunct="1">
              <a:lnSpc>
                <a:spcPct val="90000"/>
              </a:lnSpc>
            </a:pPr>
            <a:endParaRPr lang="en-US" altLang="ko-KR" sz="1000" dirty="0" smtClean="0"/>
          </a:p>
          <a:p>
            <a:pPr eaLnBrk="1" hangingPunct="1">
              <a:lnSpc>
                <a:spcPct val="90000"/>
              </a:lnSpc>
            </a:pPr>
            <a:r>
              <a:rPr lang="en-US" altLang="ko-KR" sz="2400" dirty="0" smtClean="0"/>
              <a:t>DES</a:t>
            </a:r>
            <a:r>
              <a:rPr lang="zh-CN" altLang="en-US" sz="2400" dirty="0" smtClean="0"/>
              <a:t>争论</a:t>
            </a:r>
          </a:p>
        </p:txBody>
      </p:sp>
    </p:spTree>
    <p:extLst>
      <p:ext uri="{BB962C8B-B14F-4D97-AF65-F5344CB8AC3E}">
        <p14:creationId xmlns:p14="http://schemas.microsoft.com/office/powerpoint/2010/main" val="1218443866"/>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899592" y="1196752"/>
            <a:ext cx="7597849"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a:lstStyle>
          <a:p>
            <a:pPr eaLnBrk="1" hangingPunct="1">
              <a:lnSpc>
                <a:spcPct val="80000"/>
              </a:lnSpc>
            </a:pPr>
            <a:r>
              <a:rPr lang="en-US" altLang="zh-CN" sz="2000" kern="0" dirty="0" smtClean="0"/>
              <a:t>NIST</a:t>
            </a:r>
            <a:r>
              <a:rPr lang="zh-CN" altLang="en-US" sz="2000" kern="0" dirty="0" smtClean="0"/>
              <a:t>在</a:t>
            </a:r>
            <a:r>
              <a:rPr lang="en-US" altLang="zh-CN" sz="2000" kern="0" dirty="0" smtClean="0"/>
              <a:t>1999</a:t>
            </a:r>
            <a:r>
              <a:rPr lang="zh-CN" altLang="en-US" sz="2000" kern="0" dirty="0" smtClean="0"/>
              <a:t>年发布了一个新版本的</a:t>
            </a:r>
            <a:r>
              <a:rPr lang="en-US" altLang="zh-CN" sz="2000" kern="0" dirty="0" smtClean="0"/>
              <a:t>DES(FIPS PUB 46-3)</a:t>
            </a:r>
            <a:r>
              <a:rPr lang="zh-CN" altLang="en-US" sz="2000" kern="0" dirty="0" smtClean="0"/>
              <a:t>指出</a:t>
            </a:r>
            <a:r>
              <a:rPr lang="en-US" altLang="zh-CN" sz="2000" kern="0" dirty="0" smtClean="0"/>
              <a:t>DES</a:t>
            </a:r>
            <a:r>
              <a:rPr lang="zh-CN" altLang="en-US" sz="2000" kern="0" dirty="0" smtClean="0"/>
              <a:t>仅能用于遗留的系统，同时</a:t>
            </a:r>
            <a:r>
              <a:rPr lang="en-US" altLang="zh-CN" sz="2000" kern="0" dirty="0" smtClean="0"/>
              <a:t>3DES</a:t>
            </a:r>
            <a:r>
              <a:rPr lang="zh-CN" altLang="en-US" sz="2000" kern="0" dirty="0" smtClean="0"/>
              <a:t>将取代</a:t>
            </a:r>
            <a:r>
              <a:rPr lang="en-US" altLang="zh-CN" sz="2000" kern="0" dirty="0" smtClean="0"/>
              <a:t>DES</a:t>
            </a:r>
            <a:r>
              <a:rPr lang="zh-CN" altLang="en-US" sz="2000" kern="0" dirty="0" smtClean="0"/>
              <a:t>成为新 标准；</a:t>
            </a:r>
          </a:p>
          <a:p>
            <a:pPr eaLnBrk="1" hangingPunct="1">
              <a:lnSpc>
                <a:spcPct val="80000"/>
              </a:lnSpc>
            </a:pPr>
            <a:r>
              <a:rPr lang="en-US" altLang="zh-CN" sz="2000" kern="0" dirty="0" smtClean="0"/>
              <a:t>3DES</a:t>
            </a:r>
            <a:r>
              <a:rPr lang="zh-CN" altLang="en-US" sz="2000" kern="0" dirty="0" smtClean="0"/>
              <a:t>优点</a:t>
            </a:r>
          </a:p>
          <a:p>
            <a:pPr lvl="1" eaLnBrk="1" hangingPunct="1">
              <a:lnSpc>
                <a:spcPct val="80000"/>
              </a:lnSpc>
            </a:pPr>
            <a:r>
              <a:rPr lang="zh-CN" altLang="en-US" sz="2000" kern="0" dirty="0" smtClean="0"/>
              <a:t>密钥长度是</a:t>
            </a:r>
            <a:r>
              <a:rPr lang="en-US" altLang="zh-CN" sz="2000" kern="0" dirty="0" smtClean="0"/>
              <a:t>128</a:t>
            </a:r>
            <a:r>
              <a:rPr lang="zh-CN" altLang="en-US" sz="2000" kern="0" dirty="0" smtClean="0"/>
              <a:t>位，克服</a:t>
            </a:r>
            <a:r>
              <a:rPr lang="en-US" altLang="zh-CN" sz="2000" kern="0" dirty="0" smtClean="0"/>
              <a:t>DES</a:t>
            </a:r>
            <a:r>
              <a:rPr lang="zh-CN" altLang="en-US" sz="2000" kern="0" dirty="0" smtClean="0"/>
              <a:t>面临的穷举攻击问题；</a:t>
            </a:r>
          </a:p>
          <a:p>
            <a:pPr lvl="1" eaLnBrk="1" hangingPunct="1">
              <a:lnSpc>
                <a:spcPct val="80000"/>
              </a:lnSpc>
            </a:pPr>
            <a:r>
              <a:rPr lang="zh-CN" altLang="en-US" sz="2000" kern="0" dirty="0" smtClean="0"/>
              <a:t>底层加密算法和</a:t>
            </a:r>
            <a:r>
              <a:rPr lang="en-US" altLang="zh-CN" sz="2000" kern="0" dirty="0" smtClean="0"/>
              <a:t>DES</a:t>
            </a:r>
            <a:r>
              <a:rPr lang="zh-CN" altLang="en-US" sz="2000" kern="0" dirty="0" smtClean="0"/>
              <a:t>相同，对密码分析攻击具有很强的免疫力。</a:t>
            </a:r>
          </a:p>
          <a:p>
            <a:pPr eaLnBrk="1" hangingPunct="1">
              <a:lnSpc>
                <a:spcPct val="80000"/>
              </a:lnSpc>
            </a:pPr>
            <a:r>
              <a:rPr lang="en-US" altLang="zh-CN" sz="2000" kern="0" dirty="0" smtClean="0"/>
              <a:t>3DES</a:t>
            </a:r>
            <a:r>
              <a:rPr lang="zh-CN" altLang="en-US" sz="2000" kern="0" dirty="0" smtClean="0"/>
              <a:t>缺点</a:t>
            </a:r>
          </a:p>
          <a:p>
            <a:pPr lvl="1" eaLnBrk="1" hangingPunct="1">
              <a:lnSpc>
                <a:spcPct val="80000"/>
              </a:lnSpc>
            </a:pPr>
            <a:r>
              <a:rPr lang="zh-CN" altLang="en-US" sz="2000" kern="0" dirty="0" smtClean="0">
                <a:solidFill>
                  <a:schemeClr val="hlink"/>
                </a:solidFill>
              </a:rPr>
              <a:t>硬件</a:t>
            </a:r>
            <a:r>
              <a:rPr lang="zh-CN" altLang="en-US" sz="2000" kern="0" dirty="0" smtClean="0"/>
              <a:t>实现设计，</a:t>
            </a:r>
            <a:r>
              <a:rPr lang="zh-CN" altLang="en-US" sz="2000" kern="0" dirty="0" smtClean="0">
                <a:solidFill>
                  <a:schemeClr val="hlink"/>
                </a:solidFill>
              </a:rPr>
              <a:t>软件实现算法速度慢</a:t>
            </a:r>
            <a:r>
              <a:rPr lang="zh-CN" altLang="en-US" sz="2000" kern="0" dirty="0" smtClean="0"/>
              <a:t>；</a:t>
            </a:r>
          </a:p>
          <a:p>
            <a:pPr lvl="1" eaLnBrk="1" hangingPunct="1">
              <a:lnSpc>
                <a:spcPct val="80000"/>
              </a:lnSpc>
            </a:pPr>
            <a:r>
              <a:rPr lang="zh-CN" altLang="en-US" sz="2000" kern="0" dirty="0" smtClean="0"/>
              <a:t>分组长度依然是</a:t>
            </a:r>
            <a:r>
              <a:rPr lang="en-US" altLang="zh-CN" sz="2000" kern="0" dirty="0" smtClean="0"/>
              <a:t>64</a:t>
            </a:r>
            <a:r>
              <a:rPr lang="zh-CN" altLang="en-US" sz="2000" kern="0" dirty="0" smtClean="0"/>
              <a:t>位，就效率和安全性而言，分组长度应该更长一些。</a:t>
            </a:r>
          </a:p>
          <a:p>
            <a:pPr eaLnBrk="1" hangingPunct="1">
              <a:lnSpc>
                <a:spcPct val="80000"/>
              </a:lnSpc>
            </a:pPr>
            <a:r>
              <a:rPr lang="en-US" altLang="zh-CN" sz="2000" kern="0" dirty="0" smtClean="0"/>
              <a:t>NIST</a:t>
            </a:r>
            <a:r>
              <a:rPr lang="zh-CN" altLang="en-US" sz="2000" kern="0" dirty="0" smtClean="0"/>
              <a:t>在</a:t>
            </a:r>
            <a:r>
              <a:rPr lang="en-US" altLang="zh-CN" sz="2000" kern="0" dirty="0" smtClean="0"/>
              <a:t>1997</a:t>
            </a:r>
            <a:r>
              <a:rPr lang="zh-CN" altLang="en-US" sz="2000" kern="0" dirty="0" smtClean="0"/>
              <a:t>年公开征集新的高级加密标准（</a:t>
            </a:r>
            <a:r>
              <a:rPr lang="en-US" altLang="zh-CN" sz="2000" kern="0" dirty="0" smtClean="0"/>
              <a:t>AES</a:t>
            </a:r>
            <a:r>
              <a:rPr lang="zh-CN" altLang="en-US" sz="2000" kern="0" dirty="0" smtClean="0"/>
              <a:t>），要求安全性能不低于</a:t>
            </a:r>
            <a:r>
              <a:rPr lang="en-US" altLang="zh-CN" sz="2000" kern="0" dirty="0" smtClean="0"/>
              <a:t>3DES</a:t>
            </a:r>
            <a:r>
              <a:rPr lang="zh-CN" altLang="en-US" sz="2000" kern="0" dirty="0" smtClean="0"/>
              <a:t>同时具有更好的执行性能。</a:t>
            </a:r>
          </a:p>
          <a:p>
            <a:pPr eaLnBrk="1" hangingPunct="1">
              <a:lnSpc>
                <a:spcPct val="80000"/>
              </a:lnSpc>
            </a:pPr>
            <a:r>
              <a:rPr lang="en-US" altLang="zh-CN" sz="2000" kern="0" dirty="0" smtClean="0"/>
              <a:t>NIST</a:t>
            </a:r>
            <a:r>
              <a:rPr lang="zh-CN" altLang="en-US" sz="2000" kern="0" dirty="0" smtClean="0"/>
              <a:t>在</a:t>
            </a:r>
            <a:r>
              <a:rPr lang="en-US" altLang="zh-CN" sz="2000" kern="0" dirty="0" smtClean="0"/>
              <a:t>2001</a:t>
            </a:r>
            <a:r>
              <a:rPr lang="zh-CN" altLang="en-US" sz="2000" kern="0" dirty="0" smtClean="0"/>
              <a:t>年</a:t>
            </a:r>
            <a:r>
              <a:rPr lang="en-US" altLang="zh-CN" sz="2000" kern="0" dirty="0" smtClean="0"/>
              <a:t>11</a:t>
            </a:r>
            <a:r>
              <a:rPr lang="zh-CN" altLang="en-US" sz="2000" kern="0" dirty="0" smtClean="0"/>
              <a:t>月完成了评估并发布了最终标准（</a:t>
            </a:r>
            <a:r>
              <a:rPr lang="en-US" altLang="zh-CN" sz="2000" kern="0" dirty="0" smtClean="0"/>
              <a:t>FIPS PUB 197</a:t>
            </a:r>
            <a:r>
              <a:rPr lang="zh-CN" altLang="en-US" sz="2000" kern="0" dirty="0" smtClean="0"/>
              <a:t>），</a:t>
            </a:r>
            <a:r>
              <a:rPr lang="zh-CN" altLang="en-US" sz="2000" kern="0" dirty="0" smtClean="0">
                <a:solidFill>
                  <a:schemeClr val="hlink"/>
                </a:solidFill>
              </a:rPr>
              <a:t>选择</a:t>
            </a:r>
            <a:r>
              <a:rPr lang="en-US" altLang="zh-CN" sz="2000" kern="0" dirty="0" err="1" smtClean="0">
                <a:solidFill>
                  <a:schemeClr val="hlink"/>
                </a:solidFill>
              </a:rPr>
              <a:t>Rijndael</a:t>
            </a:r>
            <a:r>
              <a:rPr lang="zh-CN" altLang="en-US" sz="2000" kern="0" dirty="0" smtClean="0">
                <a:solidFill>
                  <a:schemeClr val="hlink"/>
                </a:solidFill>
              </a:rPr>
              <a:t>作为</a:t>
            </a:r>
            <a:r>
              <a:rPr lang="en-US" altLang="zh-CN" sz="2000" kern="0" dirty="0" smtClean="0">
                <a:solidFill>
                  <a:schemeClr val="hlink"/>
                </a:solidFill>
              </a:rPr>
              <a:t>AES</a:t>
            </a:r>
            <a:r>
              <a:rPr lang="zh-CN" altLang="en-US" sz="2000" kern="0" dirty="0" smtClean="0">
                <a:solidFill>
                  <a:schemeClr val="hlink"/>
                </a:solidFill>
              </a:rPr>
              <a:t>算法</a:t>
            </a:r>
            <a:r>
              <a:rPr lang="zh-CN" altLang="en-US" sz="2000" kern="0" dirty="0" smtClean="0"/>
              <a:t>，其作者是比利时密码学家</a:t>
            </a:r>
            <a:r>
              <a:rPr lang="en-US" altLang="zh-CN" sz="2000" kern="0" dirty="0" smtClean="0"/>
              <a:t>Joan </a:t>
            </a:r>
            <a:r>
              <a:rPr lang="en-US" altLang="zh-CN" sz="2000" kern="0" dirty="0" err="1" smtClean="0"/>
              <a:t>Daemen</a:t>
            </a:r>
            <a:r>
              <a:rPr lang="zh-CN" altLang="en-US" sz="2000" kern="0" dirty="0" smtClean="0"/>
              <a:t>博士和</a:t>
            </a:r>
            <a:r>
              <a:rPr lang="en-US" altLang="zh-CN" sz="2000" kern="0" dirty="0" smtClean="0"/>
              <a:t>Vincent </a:t>
            </a:r>
            <a:r>
              <a:rPr lang="en-US" altLang="zh-CN" sz="2000" kern="0" dirty="0" err="1" smtClean="0"/>
              <a:t>Rijmen</a:t>
            </a:r>
            <a:r>
              <a:rPr lang="zh-CN" altLang="en-US" sz="2000" kern="0" dirty="0" smtClean="0"/>
              <a:t>博士。</a:t>
            </a:r>
          </a:p>
          <a:p>
            <a:pPr lvl="1" eaLnBrk="1" hangingPunct="1">
              <a:lnSpc>
                <a:spcPct val="80000"/>
              </a:lnSpc>
            </a:pPr>
            <a:endParaRPr lang="zh-CN" altLang="en-US" sz="1800" kern="0" dirty="0" smtClean="0"/>
          </a:p>
          <a:p>
            <a:pPr eaLnBrk="1" hangingPunct="1">
              <a:lnSpc>
                <a:spcPct val="80000"/>
              </a:lnSpc>
            </a:pPr>
            <a:endParaRPr lang="en-US" altLang="zh-CN" sz="2000" kern="0" dirty="0" smtClean="0"/>
          </a:p>
        </p:txBody>
      </p:sp>
      <p:sp>
        <p:nvSpPr>
          <p:cNvPr id="6" name="Rectangle 2"/>
          <p:cNvSpPr>
            <a:spLocks noGrp="1" noChangeArrowheads="1"/>
          </p:cNvSpPr>
          <p:nvPr>
            <p:ph type="title"/>
          </p:nvPr>
        </p:nvSpPr>
        <p:spPr>
          <a:xfrm>
            <a:off x="704404" y="-310976"/>
            <a:ext cx="7793037" cy="1055687"/>
          </a:xfrm>
        </p:spPr>
        <p:txBody>
          <a:bodyPr/>
          <a:lstStyle/>
          <a:p>
            <a:pPr eaLnBrk="1" hangingPunct="1"/>
            <a:r>
              <a:rPr lang="en-US" altLang="zh-CN" sz="3600" dirty="0" smtClean="0"/>
              <a:t>AES</a:t>
            </a:r>
            <a:r>
              <a:rPr lang="zh-CN" altLang="en-US" sz="3600" dirty="0" smtClean="0"/>
              <a:t>的起源</a:t>
            </a:r>
          </a:p>
        </p:txBody>
      </p:sp>
    </p:spTree>
    <p:extLst>
      <p:ext uri="{BB962C8B-B14F-4D97-AF65-F5344CB8AC3E}">
        <p14:creationId xmlns:p14="http://schemas.microsoft.com/office/powerpoint/2010/main" val="27862259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10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1000" fill="hold"/>
                                        <p:tgtEl>
                                          <p:spTgt spid="5">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1000" fill="hold"/>
                                        <p:tgtEl>
                                          <p:spTgt spid="5">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1000" fill="hold"/>
                                        <p:tgtEl>
                                          <p:spTgt spid="5">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2152" y="403225"/>
            <a:ext cx="8213725" cy="368300"/>
          </a:xfrm>
        </p:spPr>
        <p:txBody>
          <a:bodyPr/>
          <a:lstStyle/>
          <a:p>
            <a:pPr eaLnBrk="1" hangingPunct="1"/>
            <a:r>
              <a:rPr lang="en-US" altLang="zh-CN" sz="3600" dirty="0" smtClean="0"/>
              <a:t>AES</a:t>
            </a:r>
            <a:r>
              <a:rPr lang="zh-CN" altLang="en-US" sz="3600" dirty="0" smtClean="0"/>
              <a:t>密码</a:t>
            </a:r>
          </a:p>
        </p:txBody>
      </p:sp>
      <p:sp>
        <p:nvSpPr>
          <p:cNvPr id="95235" name="Rectangle 3"/>
          <p:cNvSpPr>
            <a:spLocks noGrp="1" noChangeArrowheads="1"/>
          </p:cNvSpPr>
          <p:nvPr>
            <p:ph type="body" idx="1"/>
          </p:nvPr>
        </p:nvSpPr>
        <p:spPr>
          <a:xfrm>
            <a:off x="827584" y="1340768"/>
            <a:ext cx="7776864" cy="4114800"/>
          </a:xfrm>
        </p:spPr>
        <p:txBody>
          <a:bodyPr/>
          <a:lstStyle/>
          <a:p>
            <a:pPr eaLnBrk="1" hangingPunct="1">
              <a:lnSpc>
                <a:spcPct val="80000"/>
              </a:lnSpc>
            </a:pPr>
            <a:r>
              <a:rPr lang="en-US" altLang="zh-CN" sz="2800" dirty="0" err="1" smtClean="0"/>
              <a:t>Rijndael</a:t>
            </a:r>
            <a:r>
              <a:rPr lang="zh-CN" altLang="en-US" sz="2800" dirty="0" smtClean="0"/>
              <a:t>是一种带有</a:t>
            </a:r>
            <a:r>
              <a:rPr lang="zh-CN" altLang="en-US" sz="2800" dirty="0" smtClean="0">
                <a:solidFill>
                  <a:schemeClr val="hlink"/>
                </a:solidFill>
              </a:rPr>
              <a:t>可变块长和可变密钥</a:t>
            </a:r>
            <a:r>
              <a:rPr lang="zh-CN" altLang="en-US" sz="2800" dirty="0" smtClean="0"/>
              <a:t>长度的迭代分组加密方法，其分组长度和密钥长度都是可变的。</a:t>
            </a:r>
          </a:p>
          <a:p>
            <a:pPr lvl="1" eaLnBrk="1" hangingPunct="1">
              <a:lnSpc>
                <a:spcPct val="80000"/>
              </a:lnSpc>
            </a:pPr>
            <a:r>
              <a:rPr lang="zh-CN" altLang="en-US" sz="2400" dirty="0" smtClean="0"/>
              <a:t>分组长度为</a:t>
            </a:r>
            <a:r>
              <a:rPr lang="en-US" altLang="zh-CN" sz="2400" dirty="0" smtClean="0"/>
              <a:t>128</a:t>
            </a:r>
            <a:r>
              <a:rPr lang="zh-CN" altLang="en-US" sz="2400" dirty="0" smtClean="0"/>
              <a:t>位</a:t>
            </a:r>
          </a:p>
          <a:p>
            <a:pPr lvl="1" eaLnBrk="1" hangingPunct="1">
              <a:lnSpc>
                <a:spcPct val="80000"/>
              </a:lnSpc>
            </a:pPr>
            <a:r>
              <a:rPr lang="zh-CN" altLang="en-US" sz="2400" dirty="0" smtClean="0"/>
              <a:t>密钥长度为</a:t>
            </a:r>
            <a:r>
              <a:rPr lang="en-US" altLang="zh-CN" sz="2400" dirty="0" smtClean="0"/>
              <a:t>128</a:t>
            </a:r>
            <a:r>
              <a:rPr lang="zh-CN" altLang="en-US" sz="2400" dirty="0" smtClean="0"/>
              <a:t>位、</a:t>
            </a:r>
            <a:r>
              <a:rPr lang="en-US" altLang="zh-CN" sz="2400" dirty="0" smtClean="0"/>
              <a:t>192</a:t>
            </a:r>
            <a:r>
              <a:rPr lang="zh-CN" altLang="en-US" sz="2400" dirty="0" smtClean="0"/>
              <a:t>位或</a:t>
            </a:r>
            <a:r>
              <a:rPr lang="en-US" altLang="zh-CN" sz="2400" dirty="0" smtClean="0"/>
              <a:t>256</a:t>
            </a:r>
            <a:r>
              <a:rPr lang="zh-CN" altLang="en-US" sz="2400" dirty="0" smtClean="0"/>
              <a:t>位</a:t>
            </a:r>
          </a:p>
          <a:p>
            <a:pPr lvl="1" eaLnBrk="1" hangingPunct="1">
              <a:lnSpc>
                <a:spcPct val="80000"/>
              </a:lnSpc>
            </a:pPr>
            <a:r>
              <a:rPr lang="zh-CN" altLang="en-US" sz="2400" dirty="0" smtClean="0"/>
              <a:t>相应迭代轮数为</a:t>
            </a:r>
            <a:r>
              <a:rPr lang="en-US" altLang="zh-CN" sz="2400" dirty="0" smtClean="0"/>
              <a:t>10</a:t>
            </a:r>
            <a:r>
              <a:rPr lang="zh-CN" altLang="en-US" sz="2400" dirty="0" smtClean="0"/>
              <a:t>、</a:t>
            </a:r>
            <a:r>
              <a:rPr lang="en-US" altLang="zh-CN" sz="2400" dirty="0" smtClean="0"/>
              <a:t>12</a:t>
            </a:r>
            <a:r>
              <a:rPr lang="zh-CN" altLang="en-US" sz="2400" dirty="0" smtClean="0"/>
              <a:t>和</a:t>
            </a:r>
            <a:r>
              <a:rPr lang="en-US" altLang="zh-CN" sz="2400" dirty="0" smtClean="0"/>
              <a:t>14</a:t>
            </a:r>
          </a:p>
          <a:p>
            <a:pPr eaLnBrk="1" hangingPunct="1">
              <a:lnSpc>
                <a:spcPct val="80000"/>
              </a:lnSpc>
            </a:pPr>
            <a:r>
              <a:rPr lang="en-US" altLang="zh-CN" sz="2800" dirty="0" err="1" smtClean="0"/>
              <a:t>Rijndael</a:t>
            </a:r>
            <a:r>
              <a:rPr lang="zh-CN" altLang="en-US" sz="2800" dirty="0" smtClean="0"/>
              <a:t>具有如下特性：</a:t>
            </a:r>
          </a:p>
          <a:p>
            <a:pPr lvl="1" eaLnBrk="1" hangingPunct="1">
              <a:lnSpc>
                <a:spcPct val="80000"/>
              </a:lnSpc>
            </a:pPr>
            <a:r>
              <a:rPr lang="zh-CN" altLang="en-US" sz="2400" dirty="0" smtClean="0"/>
              <a:t>所有已知的攻击具有免疫性</a:t>
            </a:r>
          </a:p>
          <a:p>
            <a:pPr lvl="1" eaLnBrk="1" hangingPunct="1">
              <a:lnSpc>
                <a:spcPct val="80000"/>
              </a:lnSpc>
            </a:pPr>
            <a:r>
              <a:rPr lang="zh-CN" altLang="en-US" sz="2400" dirty="0" smtClean="0"/>
              <a:t>在各种平台上，其执行速度快而且代码紧凑</a:t>
            </a:r>
          </a:p>
          <a:p>
            <a:pPr lvl="1" eaLnBrk="1" hangingPunct="1">
              <a:lnSpc>
                <a:spcPct val="80000"/>
              </a:lnSpc>
            </a:pPr>
            <a:r>
              <a:rPr lang="zh-CN" altLang="en-US" sz="2400" dirty="0" smtClean="0"/>
              <a:t>设计简单</a:t>
            </a:r>
          </a:p>
          <a:p>
            <a:pPr lvl="1" eaLnBrk="1" hangingPunct="1">
              <a:lnSpc>
                <a:spcPct val="80000"/>
              </a:lnSpc>
            </a:pPr>
            <a:endParaRPr lang="en-US" altLang="zh-CN" sz="2400" dirty="0" smtClean="0"/>
          </a:p>
        </p:txBody>
      </p:sp>
    </p:spTree>
    <p:extLst>
      <p:ext uri="{BB962C8B-B14F-4D97-AF65-F5344CB8AC3E}">
        <p14:creationId xmlns:p14="http://schemas.microsoft.com/office/powerpoint/2010/main" val="14610111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p:cTn id="7" dur="1000" fill="hold"/>
                                        <p:tgtEl>
                                          <p:spTgt spid="952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52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5235">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 calcmode="lin" valueType="num">
                                      <p:cBhvr>
                                        <p:cTn id="12" dur="1000" fill="hold"/>
                                        <p:tgtEl>
                                          <p:spTgt spid="95235">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952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5235">
                                            <p:txEl>
                                              <p:pRg st="1" end="1"/>
                                            </p:txEl>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 calcmode="lin" valueType="num">
                                      <p:cBhvr>
                                        <p:cTn id="17" dur="1000" fill="hold"/>
                                        <p:tgtEl>
                                          <p:spTgt spid="9523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952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5235">
                                            <p:txEl>
                                              <p:pRg st="2" end="2"/>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 calcmode="lin" valueType="num">
                                      <p:cBhvr>
                                        <p:cTn id="22" dur="1000" fill="hold"/>
                                        <p:tgtEl>
                                          <p:spTgt spid="9523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952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523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95235">
                                            <p:txEl>
                                              <p:pRg st="4" end="4"/>
                                            </p:txEl>
                                          </p:spTgt>
                                        </p:tgtEl>
                                        <p:attrNameLst>
                                          <p:attrName>style.visibility</p:attrName>
                                        </p:attrNameLst>
                                      </p:cBhvr>
                                      <p:to>
                                        <p:strVal val="visible"/>
                                      </p:to>
                                    </p:set>
                                    <p:anim calcmode="lin" valueType="num">
                                      <p:cBhvr>
                                        <p:cTn id="29" dur="1000" fill="hold"/>
                                        <p:tgtEl>
                                          <p:spTgt spid="95235">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952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95235">
                                            <p:txEl>
                                              <p:pRg st="4" end="4"/>
                                            </p:txEl>
                                          </p:spTgt>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95235">
                                            <p:txEl>
                                              <p:pRg st="5" end="5"/>
                                            </p:txEl>
                                          </p:spTgt>
                                        </p:tgtEl>
                                        <p:attrNameLst>
                                          <p:attrName>style.visibility</p:attrName>
                                        </p:attrNameLst>
                                      </p:cBhvr>
                                      <p:to>
                                        <p:strVal val="visible"/>
                                      </p:to>
                                    </p:set>
                                    <p:anim calcmode="lin" valueType="num">
                                      <p:cBhvr>
                                        <p:cTn id="34" dur="1000" fill="hold"/>
                                        <p:tgtEl>
                                          <p:spTgt spid="95235">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952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95235">
                                            <p:txEl>
                                              <p:pRg st="5" end="5"/>
                                            </p:txEl>
                                          </p:spTgt>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95235">
                                            <p:txEl>
                                              <p:pRg st="6" end="6"/>
                                            </p:txEl>
                                          </p:spTgt>
                                        </p:tgtEl>
                                        <p:attrNameLst>
                                          <p:attrName>style.visibility</p:attrName>
                                        </p:attrNameLst>
                                      </p:cBhvr>
                                      <p:to>
                                        <p:strVal val="visible"/>
                                      </p:to>
                                    </p:set>
                                    <p:anim calcmode="lin" valueType="num">
                                      <p:cBhvr>
                                        <p:cTn id="39" dur="1000" fill="hold"/>
                                        <p:tgtEl>
                                          <p:spTgt spid="95235">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952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95235">
                                            <p:txEl>
                                              <p:pRg st="6" end="6"/>
                                            </p:txEl>
                                          </p:spTgt>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95235">
                                            <p:txEl>
                                              <p:pRg st="7" end="7"/>
                                            </p:txEl>
                                          </p:spTgt>
                                        </p:tgtEl>
                                        <p:attrNameLst>
                                          <p:attrName>style.visibility</p:attrName>
                                        </p:attrNameLst>
                                      </p:cBhvr>
                                      <p:to>
                                        <p:strVal val="visible"/>
                                      </p:to>
                                    </p:set>
                                    <p:anim calcmode="lin" valueType="num">
                                      <p:cBhvr>
                                        <p:cTn id="44" dur="1000" fill="hold"/>
                                        <p:tgtEl>
                                          <p:spTgt spid="95235">
                                            <p:txEl>
                                              <p:pRg st="7" end="7"/>
                                            </p:txEl>
                                          </p:spTgt>
                                        </p:tgtEl>
                                        <p:attrNameLst>
                                          <p:attrName>ppt_x</p:attrName>
                                        </p:attrNameLst>
                                      </p:cBhvr>
                                      <p:tavLst>
                                        <p:tav tm="0">
                                          <p:val>
                                            <p:strVal val="#ppt_x-.2"/>
                                          </p:val>
                                        </p:tav>
                                        <p:tav tm="100000">
                                          <p:val>
                                            <p:strVal val="#ppt_x"/>
                                          </p:val>
                                        </p:tav>
                                      </p:tavLst>
                                    </p:anim>
                                    <p:anim calcmode="lin" valueType="num">
                                      <p:cBhvr>
                                        <p:cTn id="45" dur="1000" fill="hold"/>
                                        <p:tgtEl>
                                          <p:spTgt spid="9523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1158875" y="0"/>
            <a:ext cx="7210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en-US" altLang="zh-CN" sz="4000" dirty="0">
                <a:latin typeface="Times New Roman" pitchFamily="18" charset="0"/>
                <a:ea typeface="宋体" pitchFamily="2" charset="-122"/>
              </a:rPr>
              <a:t>AES</a:t>
            </a:r>
            <a:endParaRPr lang="zh-CN" altLang="en-US" sz="4000" dirty="0">
              <a:latin typeface="Times New Roman" pitchFamily="18" charset="0"/>
              <a:ea typeface="宋体" pitchFamily="2" charset="-122"/>
            </a:endParaRP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539750"/>
            <a:ext cx="4545013"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7653" name="矩形 6"/>
          <p:cNvSpPr>
            <a:spLocks noChangeArrowheads="1"/>
          </p:cNvSpPr>
          <p:nvPr/>
        </p:nvSpPr>
        <p:spPr bwMode="auto">
          <a:xfrm>
            <a:off x="522288" y="4064000"/>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b="1"/>
              <a:t>图</a:t>
            </a:r>
            <a:r>
              <a:rPr lang="en-US" altLang="zh-CN" b="1">
                <a:latin typeface="Times New Roman" pitchFamily="18" charset="0"/>
              </a:rPr>
              <a:t>2-9 </a:t>
            </a:r>
          </a:p>
          <a:p>
            <a:r>
              <a:rPr lang="en-US" altLang="zh-CN" b="1">
                <a:latin typeface="Times New Roman" pitchFamily="18" charset="0"/>
              </a:rPr>
              <a:t>AES</a:t>
            </a:r>
            <a:r>
              <a:rPr lang="zh-CN" altLang="zh-CN" b="1"/>
              <a:t>加解密变换原理</a:t>
            </a:r>
            <a:endParaRPr lang="zh-CN" altLang="zh-CN"/>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0112" y="-165100"/>
            <a:ext cx="7126288" cy="792163"/>
          </a:xfrm>
        </p:spPr>
        <p:txBody>
          <a:bodyPr/>
          <a:lstStyle/>
          <a:p>
            <a:r>
              <a:rPr kumimoji="1" lang="zh-CN" altLang="en-US" sz="3600" dirty="0" smtClean="0">
                <a:solidFill>
                  <a:schemeClr val="tx1"/>
                </a:solidFill>
                <a:latin typeface="楷体_GB2312" pitchFamily="49" charset="-122"/>
                <a:ea typeface="楷体_GB2312" pitchFamily="49" charset="-122"/>
              </a:rPr>
              <a:t>流密码的思想起源</a:t>
            </a:r>
          </a:p>
        </p:txBody>
      </p:sp>
      <p:sp>
        <p:nvSpPr>
          <p:cNvPr id="79875" name="Rectangle 3"/>
          <p:cNvSpPr>
            <a:spLocks noChangeArrowheads="1"/>
          </p:cNvSpPr>
          <p:nvPr/>
        </p:nvSpPr>
        <p:spPr bwMode="auto">
          <a:xfrm>
            <a:off x="1187450" y="3284538"/>
            <a:ext cx="26638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3200" dirty="0" smtClean="0">
                <a:latin typeface="Arial" charset="0"/>
              </a:rPr>
              <a:t>密钥流</a:t>
            </a:r>
            <a:r>
              <a:rPr lang="zh-CN" altLang="en-US" sz="3200" dirty="0">
                <a:latin typeface="Arial" charset="0"/>
              </a:rPr>
              <a:t>生成器</a:t>
            </a:r>
          </a:p>
        </p:txBody>
      </p:sp>
      <p:sp>
        <p:nvSpPr>
          <p:cNvPr id="79876" name="Line 4"/>
          <p:cNvSpPr>
            <a:spLocks noChangeShapeType="1"/>
          </p:cNvSpPr>
          <p:nvPr/>
        </p:nvSpPr>
        <p:spPr bwMode="auto">
          <a:xfrm>
            <a:off x="3635375" y="5157788"/>
            <a:ext cx="1295400" cy="0"/>
          </a:xfrm>
          <a:prstGeom prst="line">
            <a:avLst/>
          </a:prstGeom>
          <a:noFill/>
          <a:ln w="9525">
            <a:solidFill>
              <a:schemeClr val="tx1"/>
            </a:solidFill>
            <a:round/>
            <a:headEnd/>
            <a:tailEnd type="triangle" w="med" len="med"/>
          </a:ln>
        </p:spPr>
        <p:txBody>
          <a:bodyPr/>
          <a:lstStyle/>
          <a:p>
            <a:endParaRPr lang="zh-CN" altLang="en-US"/>
          </a:p>
        </p:txBody>
      </p:sp>
      <p:sp>
        <p:nvSpPr>
          <p:cNvPr id="79877" name="Line 5"/>
          <p:cNvSpPr>
            <a:spLocks noChangeShapeType="1"/>
          </p:cNvSpPr>
          <p:nvPr/>
        </p:nvSpPr>
        <p:spPr bwMode="auto">
          <a:xfrm>
            <a:off x="2627313" y="2852738"/>
            <a:ext cx="0" cy="431800"/>
          </a:xfrm>
          <a:prstGeom prst="line">
            <a:avLst/>
          </a:prstGeom>
          <a:noFill/>
          <a:ln w="9525">
            <a:solidFill>
              <a:schemeClr val="tx1"/>
            </a:solidFill>
            <a:round/>
            <a:headEnd/>
            <a:tailEnd type="triangle" w="med" len="med"/>
          </a:ln>
        </p:spPr>
        <p:txBody>
          <a:bodyPr/>
          <a:lstStyle/>
          <a:p>
            <a:endParaRPr lang="zh-CN" altLang="en-US"/>
          </a:p>
        </p:txBody>
      </p:sp>
      <p:sp>
        <p:nvSpPr>
          <p:cNvPr id="79878" name="Oval 6"/>
          <p:cNvSpPr>
            <a:spLocks noChangeArrowheads="1"/>
          </p:cNvSpPr>
          <p:nvPr/>
        </p:nvSpPr>
        <p:spPr bwMode="auto">
          <a:xfrm>
            <a:off x="1692275" y="2276475"/>
            <a:ext cx="1871663" cy="576263"/>
          </a:xfrm>
          <a:prstGeom prst="ellipse">
            <a:avLst/>
          </a:prstGeom>
          <a:solidFill>
            <a:srgbClr val="CC00FF"/>
          </a:solidFill>
          <a:ln w="9525">
            <a:solidFill>
              <a:schemeClr val="tx1"/>
            </a:solidFill>
            <a:round/>
            <a:headEnd/>
            <a:tailEnd/>
          </a:ln>
        </p:spPr>
        <p:txBody>
          <a:bodyPr wrap="none" anchor="ctr"/>
          <a:lstStyle/>
          <a:p>
            <a:pPr algn="ctr"/>
            <a:r>
              <a:rPr lang="zh-CN" altLang="en-US" sz="3200" dirty="0" smtClean="0">
                <a:latin typeface="Arial" charset="0"/>
              </a:rPr>
              <a:t>种子</a:t>
            </a:r>
            <a:r>
              <a:rPr lang="zh-CN" altLang="en-US" sz="3200" dirty="0">
                <a:latin typeface="Arial" charset="0"/>
              </a:rPr>
              <a:t>密钥</a:t>
            </a:r>
          </a:p>
        </p:txBody>
      </p:sp>
      <p:sp>
        <p:nvSpPr>
          <p:cNvPr id="79880" name="Oval 8"/>
          <p:cNvSpPr>
            <a:spLocks noChangeArrowheads="1"/>
          </p:cNvSpPr>
          <p:nvPr/>
        </p:nvSpPr>
        <p:spPr bwMode="auto">
          <a:xfrm>
            <a:off x="971550" y="4868863"/>
            <a:ext cx="2663825" cy="576262"/>
          </a:xfrm>
          <a:prstGeom prst="ellipse">
            <a:avLst/>
          </a:prstGeom>
          <a:solidFill>
            <a:schemeClr val="bg1"/>
          </a:solidFill>
          <a:ln w="9525">
            <a:solidFill>
              <a:schemeClr val="tx1"/>
            </a:solidFill>
            <a:round/>
            <a:headEnd/>
            <a:tailEnd/>
          </a:ln>
        </p:spPr>
        <p:txBody>
          <a:bodyPr wrap="none" anchor="ctr"/>
          <a:lstStyle/>
          <a:p>
            <a:pPr algn="ctr"/>
            <a:r>
              <a:rPr lang="zh-CN" altLang="en-US" sz="3200" dirty="0" smtClean="0">
                <a:latin typeface="Arial" charset="0"/>
              </a:rPr>
              <a:t>明文</a:t>
            </a:r>
            <a:endParaRPr lang="zh-CN" altLang="en-US" sz="3200" dirty="0">
              <a:latin typeface="Arial" charset="0"/>
            </a:endParaRPr>
          </a:p>
        </p:txBody>
      </p:sp>
      <p:sp>
        <p:nvSpPr>
          <p:cNvPr id="79881" name="Rectangle 9"/>
          <p:cNvSpPr>
            <a:spLocks noChangeArrowheads="1"/>
          </p:cNvSpPr>
          <p:nvPr/>
        </p:nvSpPr>
        <p:spPr bwMode="auto">
          <a:xfrm>
            <a:off x="4932363" y="4941888"/>
            <a:ext cx="431800"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m1</a:t>
            </a:r>
            <a:endParaRPr lang="en-US" altLang="zh-CN" sz="2800" dirty="0">
              <a:latin typeface="Arial" charset="0"/>
            </a:endParaRPr>
          </a:p>
        </p:txBody>
      </p:sp>
      <p:sp>
        <p:nvSpPr>
          <p:cNvPr id="79882" name="Line 10"/>
          <p:cNvSpPr>
            <a:spLocks noChangeShapeType="1"/>
          </p:cNvSpPr>
          <p:nvPr/>
        </p:nvSpPr>
        <p:spPr bwMode="auto">
          <a:xfrm>
            <a:off x="3851275" y="3500438"/>
            <a:ext cx="1223963" cy="0"/>
          </a:xfrm>
          <a:prstGeom prst="line">
            <a:avLst/>
          </a:prstGeom>
          <a:noFill/>
          <a:ln w="9525">
            <a:solidFill>
              <a:schemeClr val="tx1"/>
            </a:solidFill>
            <a:round/>
            <a:headEnd/>
            <a:tailEnd type="triangle" w="med" len="med"/>
          </a:ln>
        </p:spPr>
        <p:txBody>
          <a:bodyPr/>
          <a:lstStyle/>
          <a:p>
            <a:endParaRPr lang="zh-CN" altLang="en-US"/>
          </a:p>
        </p:txBody>
      </p:sp>
      <p:sp>
        <p:nvSpPr>
          <p:cNvPr id="79883" name="Rectangle 11"/>
          <p:cNvSpPr>
            <a:spLocks noChangeArrowheads="1"/>
          </p:cNvSpPr>
          <p:nvPr/>
        </p:nvSpPr>
        <p:spPr bwMode="auto">
          <a:xfrm>
            <a:off x="5076825" y="3284538"/>
            <a:ext cx="431800" cy="431800"/>
          </a:xfrm>
          <a:prstGeom prst="rect">
            <a:avLst/>
          </a:prstGeom>
          <a:solidFill>
            <a:srgbClr val="CC00FF"/>
          </a:solidFill>
          <a:ln w="9525">
            <a:solidFill>
              <a:schemeClr val="tx1"/>
            </a:solidFill>
            <a:miter lim="800000"/>
            <a:headEnd/>
            <a:tailEnd/>
          </a:ln>
        </p:spPr>
        <p:txBody>
          <a:bodyPr wrap="none" anchor="ctr"/>
          <a:lstStyle/>
          <a:p>
            <a:pPr algn="ctr"/>
            <a:r>
              <a:rPr lang="en-US" altLang="zh-CN" sz="3200" dirty="0" smtClean="0">
                <a:latin typeface="Arial" charset="0"/>
              </a:rPr>
              <a:t>k1</a:t>
            </a:r>
            <a:endParaRPr lang="en-US" altLang="zh-CN" sz="3200" dirty="0">
              <a:latin typeface="Arial" charset="0"/>
            </a:endParaRPr>
          </a:p>
        </p:txBody>
      </p:sp>
      <p:sp>
        <p:nvSpPr>
          <p:cNvPr id="79884" name="Line 12"/>
          <p:cNvSpPr>
            <a:spLocks noChangeShapeType="1"/>
          </p:cNvSpPr>
          <p:nvPr/>
        </p:nvSpPr>
        <p:spPr bwMode="auto">
          <a:xfrm>
            <a:off x="5580063" y="3500438"/>
            <a:ext cx="576262" cy="0"/>
          </a:xfrm>
          <a:prstGeom prst="line">
            <a:avLst/>
          </a:prstGeom>
          <a:noFill/>
          <a:ln w="9525">
            <a:solidFill>
              <a:schemeClr val="tx1"/>
            </a:solidFill>
            <a:round/>
            <a:headEnd/>
            <a:tailEnd/>
          </a:ln>
        </p:spPr>
        <p:txBody>
          <a:bodyPr/>
          <a:lstStyle/>
          <a:p>
            <a:endParaRPr lang="zh-CN" altLang="en-US"/>
          </a:p>
        </p:txBody>
      </p:sp>
      <p:sp>
        <p:nvSpPr>
          <p:cNvPr id="79885" name="Line 13"/>
          <p:cNvSpPr>
            <a:spLocks noChangeShapeType="1"/>
          </p:cNvSpPr>
          <p:nvPr/>
        </p:nvSpPr>
        <p:spPr bwMode="auto">
          <a:xfrm>
            <a:off x="5364163" y="5157788"/>
            <a:ext cx="792162" cy="0"/>
          </a:xfrm>
          <a:prstGeom prst="line">
            <a:avLst/>
          </a:prstGeom>
          <a:noFill/>
          <a:ln w="9525">
            <a:solidFill>
              <a:schemeClr val="tx1"/>
            </a:solidFill>
            <a:round/>
            <a:headEnd/>
            <a:tailEnd/>
          </a:ln>
        </p:spPr>
        <p:txBody>
          <a:bodyPr/>
          <a:lstStyle/>
          <a:p>
            <a:endParaRPr lang="zh-CN" altLang="en-US"/>
          </a:p>
        </p:txBody>
      </p:sp>
      <p:sp>
        <p:nvSpPr>
          <p:cNvPr id="79886" name="Line 14"/>
          <p:cNvSpPr>
            <a:spLocks noChangeShapeType="1"/>
          </p:cNvSpPr>
          <p:nvPr/>
        </p:nvSpPr>
        <p:spPr bwMode="auto">
          <a:xfrm flipV="1">
            <a:off x="6156325" y="4581525"/>
            <a:ext cx="0" cy="576263"/>
          </a:xfrm>
          <a:prstGeom prst="line">
            <a:avLst/>
          </a:prstGeom>
          <a:noFill/>
          <a:ln w="9525">
            <a:solidFill>
              <a:schemeClr val="tx1"/>
            </a:solidFill>
            <a:round/>
            <a:headEnd/>
            <a:tailEnd type="triangle" w="med" len="med"/>
          </a:ln>
        </p:spPr>
        <p:txBody>
          <a:bodyPr/>
          <a:lstStyle/>
          <a:p>
            <a:endParaRPr lang="zh-CN" altLang="en-US"/>
          </a:p>
        </p:txBody>
      </p:sp>
      <p:sp>
        <p:nvSpPr>
          <p:cNvPr id="79887" name="Line 15"/>
          <p:cNvSpPr>
            <a:spLocks noChangeShapeType="1"/>
          </p:cNvSpPr>
          <p:nvPr/>
        </p:nvSpPr>
        <p:spPr bwMode="auto">
          <a:xfrm>
            <a:off x="6156325" y="3500438"/>
            <a:ext cx="0" cy="576262"/>
          </a:xfrm>
          <a:prstGeom prst="line">
            <a:avLst/>
          </a:prstGeom>
          <a:noFill/>
          <a:ln w="9525">
            <a:solidFill>
              <a:schemeClr val="tx1"/>
            </a:solidFill>
            <a:round/>
            <a:headEnd/>
            <a:tailEnd type="triangle" w="med" len="med"/>
          </a:ln>
        </p:spPr>
        <p:txBody>
          <a:bodyPr/>
          <a:lstStyle/>
          <a:p>
            <a:endParaRPr lang="zh-CN" altLang="en-US"/>
          </a:p>
        </p:txBody>
      </p:sp>
      <p:sp>
        <p:nvSpPr>
          <p:cNvPr id="79890" name="Line 18"/>
          <p:cNvSpPr>
            <a:spLocks noChangeShapeType="1"/>
          </p:cNvSpPr>
          <p:nvPr/>
        </p:nvSpPr>
        <p:spPr bwMode="auto">
          <a:xfrm>
            <a:off x="6400800" y="4343400"/>
            <a:ext cx="1295400" cy="0"/>
          </a:xfrm>
          <a:prstGeom prst="line">
            <a:avLst/>
          </a:prstGeom>
          <a:noFill/>
          <a:ln w="9525">
            <a:solidFill>
              <a:schemeClr val="tx1"/>
            </a:solidFill>
            <a:round/>
            <a:headEnd/>
            <a:tailEnd type="triangle" w="med" len="med"/>
          </a:ln>
        </p:spPr>
        <p:txBody>
          <a:bodyPr/>
          <a:lstStyle/>
          <a:p>
            <a:endParaRPr lang="zh-CN" altLang="en-US"/>
          </a:p>
        </p:txBody>
      </p:sp>
      <p:sp>
        <p:nvSpPr>
          <p:cNvPr id="79891" name="Rectangle 19"/>
          <p:cNvSpPr>
            <a:spLocks noChangeArrowheads="1"/>
          </p:cNvSpPr>
          <p:nvPr/>
        </p:nvSpPr>
        <p:spPr bwMode="auto">
          <a:xfrm>
            <a:off x="7696200" y="4114800"/>
            <a:ext cx="431800" cy="358775"/>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c1</a:t>
            </a:r>
            <a:endParaRPr lang="en-US" altLang="zh-CN" sz="2800" dirty="0">
              <a:latin typeface="Arial" charset="0"/>
            </a:endParaRPr>
          </a:p>
        </p:txBody>
      </p:sp>
      <p:sp>
        <p:nvSpPr>
          <p:cNvPr id="79892" name="Rectangle 20"/>
          <p:cNvSpPr>
            <a:spLocks noChangeArrowheads="1"/>
          </p:cNvSpPr>
          <p:nvPr/>
        </p:nvSpPr>
        <p:spPr bwMode="auto">
          <a:xfrm>
            <a:off x="4844976" y="4941168"/>
            <a:ext cx="519112"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m2</a:t>
            </a:r>
            <a:endParaRPr lang="en-US" altLang="zh-CN" sz="2800" dirty="0">
              <a:latin typeface="Arial" charset="0"/>
            </a:endParaRPr>
          </a:p>
        </p:txBody>
      </p:sp>
      <p:sp>
        <p:nvSpPr>
          <p:cNvPr id="79893" name="Rectangle 21"/>
          <p:cNvSpPr>
            <a:spLocks noChangeArrowheads="1"/>
          </p:cNvSpPr>
          <p:nvPr/>
        </p:nvSpPr>
        <p:spPr bwMode="auto">
          <a:xfrm>
            <a:off x="4977879" y="3356992"/>
            <a:ext cx="530225" cy="431800"/>
          </a:xfrm>
          <a:prstGeom prst="rect">
            <a:avLst/>
          </a:prstGeom>
          <a:solidFill>
            <a:srgbClr val="CC00FF"/>
          </a:solidFill>
          <a:ln w="9525">
            <a:solidFill>
              <a:schemeClr val="tx1"/>
            </a:solidFill>
            <a:miter lim="800000"/>
            <a:headEnd/>
            <a:tailEnd/>
          </a:ln>
        </p:spPr>
        <p:txBody>
          <a:bodyPr wrap="none" anchor="ctr"/>
          <a:lstStyle/>
          <a:p>
            <a:pPr algn="ctr"/>
            <a:r>
              <a:rPr lang="en-US" altLang="zh-CN" sz="3200" dirty="0" smtClean="0">
                <a:latin typeface="Arial" charset="0"/>
              </a:rPr>
              <a:t>k2</a:t>
            </a:r>
            <a:endParaRPr lang="en-US" altLang="zh-CN" sz="3200" dirty="0">
              <a:latin typeface="Arial" charset="0"/>
            </a:endParaRPr>
          </a:p>
        </p:txBody>
      </p:sp>
      <p:sp>
        <p:nvSpPr>
          <p:cNvPr id="79894" name="Rectangle 22"/>
          <p:cNvSpPr>
            <a:spLocks noChangeArrowheads="1"/>
          </p:cNvSpPr>
          <p:nvPr/>
        </p:nvSpPr>
        <p:spPr bwMode="auto">
          <a:xfrm>
            <a:off x="7696200" y="4149080"/>
            <a:ext cx="431800" cy="358775"/>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c2</a:t>
            </a:r>
            <a:endParaRPr lang="en-US" altLang="zh-CN" sz="2800" dirty="0">
              <a:latin typeface="Arial" charset="0"/>
            </a:endParaRPr>
          </a:p>
        </p:txBody>
      </p:sp>
      <p:sp>
        <p:nvSpPr>
          <p:cNvPr id="7188" name="AutoShape 23"/>
          <p:cNvSpPr>
            <a:spLocks noChangeArrowheads="1"/>
          </p:cNvSpPr>
          <p:nvPr/>
        </p:nvSpPr>
        <p:spPr bwMode="auto">
          <a:xfrm>
            <a:off x="827088" y="5715000"/>
            <a:ext cx="7924800" cy="809625"/>
          </a:xfrm>
          <a:prstGeom prst="roundRect">
            <a:avLst>
              <a:gd name="adj" fmla="val 21667"/>
            </a:avLst>
          </a:prstGeom>
          <a:noFill/>
          <a:ln w="9525">
            <a:noFill/>
            <a:round/>
            <a:headEnd/>
            <a:tailEnd/>
          </a:ln>
        </p:spPr>
        <p:txBody>
          <a:bodyPr anchor="b"/>
          <a:lstStyle/>
          <a:p>
            <a:pPr algn="ctr" eaLnBrk="0" hangingPunct="0"/>
            <a:r>
              <a:rPr kumimoji="1" lang="zh-CN" altLang="en-US" sz="4000">
                <a:latin typeface="SimSun" pitchFamily="2" charset="-122"/>
                <a:ea typeface="黑体" pitchFamily="2" charset="-122"/>
              </a:rPr>
              <a:t>加密过程</a:t>
            </a:r>
          </a:p>
        </p:txBody>
      </p:sp>
      <p:graphicFrame>
        <p:nvGraphicFramePr>
          <p:cNvPr id="79896" name="Object 24"/>
          <p:cNvGraphicFramePr>
            <a:graphicFrameLocks noGrp="1" noChangeAspect="1"/>
          </p:cNvGraphicFramePr>
          <p:nvPr>
            <p:ph idx="1"/>
          </p:nvPr>
        </p:nvGraphicFramePr>
        <p:xfrm>
          <a:off x="5943600" y="4114800"/>
          <a:ext cx="398463" cy="398463"/>
        </p:xfrm>
        <a:graphic>
          <a:graphicData uri="http://schemas.openxmlformats.org/presentationml/2006/ole">
            <mc:AlternateContent xmlns:mc="http://schemas.openxmlformats.org/markup-compatibility/2006">
              <mc:Choice xmlns:v="urn:schemas-microsoft-com:vml" Requires="v">
                <p:oleObj spid="_x0000_s2106" name="Visio" r:id="rId3" imgW="397674" imgH="397812" progId="Visio.Drawing.11">
                  <p:embed/>
                </p:oleObj>
              </mc:Choice>
              <mc:Fallback>
                <p:oleObj name="Visio" r:id="rId3" imgW="397674" imgH="39781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114800"/>
                        <a:ext cx="39846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3588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9877"/>
                                        </p:tgtEl>
                                        <p:attrNameLst>
                                          <p:attrName>style.visibility</p:attrName>
                                        </p:attrNameLst>
                                      </p:cBhvr>
                                      <p:to>
                                        <p:strVal val="visible"/>
                                      </p:to>
                                    </p:set>
                                    <p:anim calcmode="lin" valueType="num">
                                      <p:cBhvr>
                                        <p:cTn id="19" dur="1000" fill="hold"/>
                                        <p:tgtEl>
                                          <p:spTgt spid="79877"/>
                                        </p:tgtEl>
                                        <p:attrNameLst>
                                          <p:attrName>ppt_w</p:attrName>
                                        </p:attrNameLst>
                                      </p:cBhvr>
                                      <p:tavLst>
                                        <p:tav tm="0">
                                          <p:val>
                                            <p:strVal val="#ppt_w*0.70"/>
                                          </p:val>
                                        </p:tav>
                                        <p:tav tm="100000">
                                          <p:val>
                                            <p:strVal val="#ppt_w"/>
                                          </p:val>
                                        </p:tav>
                                      </p:tavLst>
                                    </p:anim>
                                    <p:anim calcmode="lin" valueType="num">
                                      <p:cBhvr>
                                        <p:cTn id="20" dur="1000" fill="hold"/>
                                        <p:tgtEl>
                                          <p:spTgt spid="79877"/>
                                        </p:tgtEl>
                                        <p:attrNameLst>
                                          <p:attrName>ppt_h</p:attrName>
                                        </p:attrNameLst>
                                      </p:cBhvr>
                                      <p:tavLst>
                                        <p:tav tm="0">
                                          <p:val>
                                            <p:strVal val="#ppt_h"/>
                                          </p:val>
                                        </p:tav>
                                        <p:tav tm="100000">
                                          <p:val>
                                            <p:strVal val="#ppt_h"/>
                                          </p:val>
                                        </p:tav>
                                      </p:tavLst>
                                    </p:anim>
                                    <p:animEffect transition="in" filter="fade">
                                      <p:cBhvr>
                                        <p:cTn id="21" dur="1000"/>
                                        <p:tgtEl>
                                          <p:spTgt spid="798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9882"/>
                                        </p:tgtEl>
                                        <p:attrNameLst>
                                          <p:attrName>style.visibility</p:attrName>
                                        </p:attrNameLst>
                                      </p:cBhvr>
                                      <p:to>
                                        <p:strVal val="visible"/>
                                      </p:to>
                                    </p:set>
                                    <p:anim calcmode="lin" valueType="num">
                                      <p:cBhvr>
                                        <p:cTn id="26" dur="1000" fill="hold"/>
                                        <p:tgtEl>
                                          <p:spTgt spid="79882"/>
                                        </p:tgtEl>
                                        <p:attrNameLst>
                                          <p:attrName>ppt_w</p:attrName>
                                        </p:attrNameLst>
                                      </p:cBhvr>
                                      <p:tavLst>
                                        <p:tav tm="0">
                                          <p:val>
                                            <p:strVal val="#ppt_w*0.70"/>
                                          </p:val>
                                        </p:tav>
                                        <p:tav tm="100000">
                                          <p:val>
                                            <p:strVal val="#ppt_w"/>
                                          </p:val>
                                        </p:tav>
                                      </p:tavLst>
                                    </p:anim>
                                    <p:anim calcmode="lin" valueType="num">
                                      <p:cBhvr>
                                        <p:cTn id="27" dur="1000" fill="hold"/>
                                        <p:tgtEl>
                                          <p:spTgt spid="79882"/>
                                        </p:tgtEl>
                                        <p:attrNameLst>
                                          <p:attrName>ppt_h</p:attrName>
                                        </p:attrNameLst>
                                      </p:cBhvr>
                                      <p:tavLst>
                                        <p:tav tm="0">
                                          <p:val>
                                            <p:strVal val="#ppt_h"/>
                                          </p:val>
                                        </p:tav>
                                        <p:tav tm="100000">
                                          <p:val>
                                            <p:strVal val="#ppt_h"/>
                                          </p:val>
                                        </p:tav>
                                      </p:tavLst>
                                    </p:anim>
                                    <p:animEffect transition="in" filter="fade">
                                      <p:cBhvr>
                                        <p:cTn id="28" dur="1000"/>
                                        <p:tgtEl>
                                          <p:spTgt spid="7988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79883"/>
                                        </p:tgtEl>
                                        <p:attrNameLst>
                                          <p:attrName>style.visibility</p:attrName>
                                        </p:attrNameLst>
                                      </p:cBhvr>
                                      <p:to>
                                        <p:strVal val="visible"/>
                                      </p:to>
                                    </p:set>
                                    <p:anim calcmode="lin" valueType="num">
                                      <p:cBhvr>
                                        <p:cTn id="31" dur="1000" fill="hold"/>
                                        <p:tgtEl>
                                          <p:spTgt spid="79883"/>
                                        </p:tgtEl>
                                        <p:attrNameLst>
                                          <p:attrName>ppt_w</p:attrName>
                                        </p:attrNameLst>
                                      </p:cBhvr>
                                      <p:tavLst>
                                        <p:tav tm="0">
                                          <p:val>
                                            <p:strVal val="#ppt_w*0.70"/>
                                          </p:val>
                                        </p:tav>
                                        <p:tav tm="100000">
                                          <p:val>
                                            <p:strVal val="#ppt_w"/>
                                          </p:val>
                                        </p:tav>
                                      </p:tavLst>
                                    </p:anim>
                                    <p:anim calcmode="lin" valueType="num">
                                      <p:cBhvr>
                                        <p:cTn id="32" dur="1000" fill="hold"/>
                                        <p:tgtEl>
                                          <p:spTgt spid="79883"/>
                                        </p:tgtEl>
                                        <p:attrNameLst>
                                          <p:attrName>ppt_h</p:attrName>
                                        </p:attrNameLst>
                                      </p:cBhvr>
                                      <p:tavLst>
                                        <p:tav tm="0">
                                          <p:val>
                                            <p:strVal val="#ppt_h"/>
                                          </p:val>
                                        </p:tav>
                                        <p:tav tm="100000">
                                          <p:val>
                                            <p:strVal val="#ppt_h"/>
                                          </p:val>
                                        </p:tav>
                                      </p:tavLst>
                                    </p:anim>
                                    <p:animEffect transition="in" filter="fade">
                                      <p:cBhvr>
                                        <p:cTn id="33" dur="1000"/>
                                        <p:tgtEl>
                                          <p:spTgt spid="798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79876"/>
                                        </p:tgtEl>
                                        <p:attrNameLst>
                                          <p:attrName>style.visibility</p:attrName>
                                        </p:attrNameLst>
                                      </p:cBhvr>
                                      <p:to>
                                        <p:strVal val="visible"/>
                                      </p:to>
                                    </p:set>
                                    <p:anim calcmode="lin" valueType="num">
                                      <p:cBhvr>
                                        <p:cTn id="38" dur="1000" fill="hold"/>
                                        <p:tgtEl>
                                          <p:spTgt spid="79876"/>
                                        </p:tgtEl>
                                        <p:attrNameLst>
                                          <p:attrName>ppt_w</p:attrName>
                                        </p:attrNameLst>
                                      </p:cBhvr>
                                      <p:tavLst>
                                        <p:tav tm="0">
                                          <p:val>
                                            <p:strVal val="#ppt_w*0.70"/>
                                          </p:val>
                                        </p:tav>
                                        <p:tav tm="100000">
                                          <p:val>
                                            <p:strVal val="#ppt_w"/>
                                          </p:val>
                                        </p:tav>
                                      </p:tavLst>
                                    </p:anim>
                                    <p:anim calcmode="lin" valueType="num">
                                      <p:cBhvr>
                                        <p:cTn id="39" dur="1000" fill="hold"/>
                                        <p:tgtEl>
                                          <p:spTgt spid="79876"/>
                                        </p:tgtEl>
                                        <p:attrNameLst>
                                          <p:attrName>ppt_h</p:attrName>
                                        </p:attrNameLst>
                                      </p:cBhvr>
                                      <p:tavLst>
                                        <p:tav tm="0">
                                          <p:val>
                                            <p:strVal val="#ppt_h"/>
                                          </p:val>
                                        </p:tav>
                                        <p:tav tm="100000">
                                          <p:val>
                                            <p:strVal val="#ppt_h"/>
                                          </p:val>
                                        </p:tav>
                                      </p:tavLst>
                                    </p:anim>
                                    <p:animEffect transition="in" filter="fade">
                                      <p:cBhvr>
                                        <p:cTn id="40" dur="1000"/>
                                        <p:tgtEl>
                                          <p:spTgt spid="7987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79881"/>
                                        </p:tgtEl>
                                        <p:attrNameLst>
                                          <p:attrName>style.visibility</p:attrName>
                                        </p:attrNameLst>
                                      </p:cBhvr>
                                      <p:to>
                                        <p:strVal val="visible"/>
                                      </p:to>
                                    </p:set>
                                    <p:anim calcmode="lin" valueType="num">
                                      <p:cBhvr>
                                        <p:cTn id="43" dur="1000" fill="hold"/>
                                        <p:tgtEl>
                                          <p:spTgt spid="79881"/>
                                        </p:tgtEl>
                                        <p:attrNameLst>
                                          <p:attrName>ppt_w</p:attrName>
                                        </p:attrNameLst>
                                      </p:cBhvr>
                                      <p:tavLst>
                                        <p:tav tm="0">
                                          <p:val>
                                            <p:strVal val="#ppt_w*0.70"/>
                                          </p:val>
                                        </p:tav>
                                        <p:tav tm="100000">
                                          <p:val>
                                            <p:strVal val="#ppt_w"/>
                                          </p:val>
                                        </p:tav>
                                      </p:tavLst>
                                    </p:anim>
                                    <p:anim calcmode="lin" valueType="num">
                                      <p:cBhvr>
                                        <p:cTn id="44" dur="1000" fill="hold"/>
                                        <p:tgtEl>
                                          <p:spTgt spid="79881"/>
                                        </p:tgtEl>
                                        <p:attrNameLst>
                                          <p:attrName>ppt_h</p:attrName>
                                        </p:attrNameLst>
                                      </p:cBhvr>
                                      <p:tavLst>
                                        <p:tav tm="0">
                                          <p:val>
                                            <p:strVal val="#ppt_h"/>
                                          </p:val>
                                        </p:tav>
                                        <p:tav tm="100000">
                                          <p:val>
                                            <p:strVal val="#ppt_h"/>
                                          </p:val>
                                        </p:tav>
                                      </p:tavLst>
                                    </p:anim>
                                    <p:animEffect transition="in" filter="fade">
                                      <p:cBhvr>
                                        <p:cTn id="45" dur="1000"/>
                                        <p:tgtEl>
                                          <p:spTgt spid="798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79884"/>
                                        </p:tgtEl>
                                        <p:attrNameLst>
                                          <p:attrName>style.visibility</p:attrName>
                                        </p:attrNameLst>
                                      </p:cBhvr>
                                      <p:to>
                                        <p:strVal val="visible"/>
                                      </p:to>
                                    </p:set>
                                    <p:anim calcmode="lin" valueType="num">
                                      <p:cBhvr>
                                        <p:cTn id="50" dur="1000" fill="hold"/>
                                        <p:tgtEl>
                                          <p:spTgt spid="79884"/>
                                        </p:tgtEl>
                                        <p:attrNameLst>
                                          <p:attrName>ppt_w</p:attrName>
                                        </p:attrNameLst>
                                      </p:cBhvr>
                                      <p:tavLst>
                                        <p:tav tm="0">
                                          <p:val>
                                            <p:strVal val="#ppt_w*0.70"/>
                                          </p:val>
                                        </p:tav>
                                        <p:tav tm="100000">
                                          <p:val>
                                            <p:strVal val="#ppt_w"/>
                                          </p:val>
                                        </p:tav>
                                      </p:tavLst>
                                    </p:anim>
                                    <p:anim calcmode="lin" valueType="num">
                                      <p:cBhvr>
                                        <p:cTn id="51" dur="1000" fill="hold"/>
                                        <p:tgtEl>
                                          <p:spTgt spid="79884"/>
                                        </p:tgtEl>
                                        <p:attrNameLst>
                                          <p:attrName>ppt_h</p:attrName>
                                        </p:attrNameLst>
                                      </p:cBhvr>
                                      <p:tavLst>
                                        <p:tav tm="0">
                                          <p:val>
                                            <p:strVal val="#ppt_h"/>
                                          </p:val>
                                        </p:tav>
                                        <p:tav tm="100000">
                                          <p:val>
                                            <p:strVal val="#ppt_h"/>
                                          </p:val>
                                        </p:tav>
                                      </p:tavLst>
                                    </p:anim>
                                    <p:animEffect transition="in" filter="fade">
                                      <p:cBhvr>
                                        <p:cTn id="52" dur="1000"/>
                                        <p:tgtEl>
                                          <p:spTgt spid="79884"/>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7988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8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98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989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79890"/>
                                        </p:tgtEl>
                                        <p:attrNameLst>
                                          <p:attrName>style.visibility</p:attrName>
                                        </p:attrNameLst>
                                      </p:cBhvr>
                                      <p:to>
                                        <p:strVal val="visible"/>
                                      </p:to>
                                    </p:set>
                                    <p:anim calcmode="lin" valueType="num">
                                      <p:cBhvr>
                                        <p:cTn id="67" dur="1000" fill="hold"/>
                                        <p:tgtEl>
                                          <p:spTgt spid="79890"/>
                                        </p:tgtEl>
                                        <p:attrNameLst>
                                          <p:attrName>ppt_w</p:attrName>
                                        </p:attrNameLst>
                                      </p:cBhvr>
                                      <p:tavLst>
                                        <p:tav tm="0">
                                          <p:val>
                                            <p:strVal val="#ppt_w*0.70"/>
                                          </p:val>
                                        </p:tav>
                                        <p:tav tm="100000">
                                          <p:val>
                                            <p:strVal val="#ppt_w"/>
                                          </p:val>
                                        </p:tav>
                                      </p:tavLst>
                                    </p:anim>
                                    <p:anim calcmode="lin" valueType="num">
                                      <p:cBhvr>
                                        <p:cTn id="68" dur="1000" fill="hold"/>
                                        <p:tgtEl>
                                          <p:spTgt spid="79890"/>
                                        </p:tgtEl>
                                        <p:attrNameLst>
                                          <p:attrName>ppt_h</p:attrName>
                                        </p:attrNameLst>
                                      </p:cBhvr>
                                      <p:tavLst>
                                        <p:tav tm="0">
                                          <p:val>
                                            <p:strVal val="#ppt_h"/>
                                          </p:val>
                                        </p:tav>
                                        <p:tav tm="100000">
                                          <p:val>
                                            <p:strVal val="#ppt_h"/>
                                          </p:val>
                                        </p:tav>
                                      </p:tavLst>
                                    </p:anim>
                                    <p:animEffect transition="in" filter="fade">
                                      <p:cBhvr>
                                        <p:cTn id="69" dur="1000"/>
                                        <p:tgtEl>
                                          <p:spTgt spid="7989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989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79876"/>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79881"/>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79882"/>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79883"/>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79884"/>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79885"/>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79886"/>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79887"/>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79890"/>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79891"/>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79896"/>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55" presetClass="entr" presetSubtype="0" fill="hold" grpId="2" nodeType="clickEffect">
                                  <p:stCondLst>
                                    <p:cond delay="0"/>
                                  </p:stCondLst>
                                  <p:childTnLst>
                                    <p:set>
                                      <p:cBhvr>
                                        <p:cTn id="101" dur="1" fill="hold">
                                          <p:stCondLst>
                                            <p:cond delay="0"/>
                                          </p:stCondLst>
                                        </p:cTn>
                                        <p:tgtEl>
                                          <p:spTgt spid="79882"/>
                                        </p:tgtEl>
                                        <p:attrNameLst>
                                          <p:attrName>style.visibility</p:attrName>
                                        </p:attrNameLst>
                                      </p:cBhvr>
                                      <p:to>
                                        <p:strVal val="visible"/>
                                      </p:to>
                                    </p:set>
                                    <p:anim calcmode="lin" valueType="num">
                                      <p:cBhvr>
                                        <p:cTn id="102" dur="1000" fill="hold"/>
                                        <p:tgtEl>
                                          <p:spTgt spid="79882"/>
                                        </p:tgtEl>
                                        <p:attrNameLst>
                                          <p:attrName>ppt_w</p:attrName>
                                        </p:attrNameLst>
                                      </p:cBhvr>
                                      <p:tavLst>
                                        <p:tav tm="0">
                                          <p:val>
                                            <p:strVal val="#ppt_w*0.70"/>
                                          </p:val>
                                        </p:tav>
                                        <p:tav tm="100000">
                                          <p:val>
                                            <p:strVal val="#ppt_w"/>
                                          </p:val>
                                        </p:tav>
                                      </p:tavLst>
                                    </p:anim>
                                    <p:anim calcmode="lin" valueType="num">
                                      <p:cBhvr>
                                        <p:cTn id="103" dur="1000" fill="hold"/>
                                        <p:tgtEl>
                                          <p:spTgt spid="79882"/>
                                        </p:tgtEl>
                                        <p:attrNameLst>
                                          <p:attrName>ppt_h</p:attrName>
                                        </p:attrNameLst>
                                      </p:cBhvr>
                                      <p:tavLst>
                                        <p:tav tm="0">
                                          <p:val>
                                            <p:strVal val="#ppt_h"/>
                                          </p:val>
                                        </p:tav>
                                        <p:tav tm="100000">
                                          <p:val>
                                            <p:strVal val="#ppt_h"/>
                                          </p:val>
                                        </p:tav>
                                      </p:tavLst>
                                    </p:anim>
                                    <p:animEffect transition="in" filter="fade">
                                      <p:cBhvr>
                                        <p:cTn id="104" dur="1000"/>
                                        <p:tgtEl>
                                          <p:spTgt spid="79882"/>
                                        </p:tgtEl>
                                      </p:cBhvr>
                                    </p:animEffect>
                                  </p:childTnLst>
                                </p:cTn>
                              </p:par>
                              <p:par>
                                <p:cTn id="105" presetID="55" presetClass="entr" presetSubtype="0" fill="hold" grpId="0" nodeType="withEffect">
                                  <p:stCondLst>
                                    <p:cond delay="0"/>
                                  </p:stCondLst>
                                  <p:childTnLst>
                                    <p:set>
                                      <p:cBhvr>
                                        <p:cTn id="106" dur="1" fill="hold">
                                          <p:stCondLst>
                                            <p:cond delay="0"/>
                                          </p:stCondLst>
                                        </p:cTn>
                                        <p:tgtEl>
                                          <p:spTgt spid="79893"/>
                                        </p:tgtEl>
                                        <p:attrNameLst>
                                          <p:attrName>style.visibility</p:attrName>
                                        </p:attrNameLst>
                                      </p:cBhvr>
                                      <p:to>
                                        <p:strVal val="visible"/>
                                      </p:to>
                                    </p:set>
                                    <p:anim calcmode="lin" valueType="num">
                                      <p:cBhvr>
                                        <p:cTn id="107" dur="1000" fill="hold"/>
                                        <p:tgtEl>
                                          <p:spTgt spid="79893"/>
                                        </p:tgtEl>
                                        <p:attrNameLst>
                                          <p:attrName>ppt_w</p:attrName>
                                        </p:attrNameLst>
                                      </p:cBhvr>
                                      <p:tavLst>
                                        <p:tav tm="0">
                                          <p:val>
                                            <p:strVal val="#ppt_w*0.70"/>
                                          </p:val>
                                        </p:tav>
                                        <p:tav tm="100000">
                                          <p:val>
                                            <p:strVal val="#ppt_w"/>
                                          </p:val>
                                        </p:tav>
                                      </p:tavLst>
                                    </p:anim>
                                    <p:anim calcmode="lin" valueType="num">
                                      <p:cBhvr>
                                        <p:cTn id="108" dur="1000" fill="hold"/>
                                        <p:tgtEl>
                                          <p:spTgt spid="79893"/>
                                        </p:tgtEl>
                                        <p:attrNameLst>
                                          <p:attrName>ppt_h</p:attrName>
                                        </p:attrNameLst>
                                      </p:cBhvr>
                                      <p:tavLst>
                                        <p:tav tm="0">
                                          <p:val>
                                            <p:strVal val="#ppt_h"/>
                                          </p:val>
                                        </p:tav>
                                        <p:tav tm="100000">
                                          <p:val>
                                            <p:strVal val="#ppt_h"/>
                                          </p:val>
                                        </p:tav>
                                      </p:tavLst>
                                    </p:anim>
                                    <p:animEffect transition="in" filter="fade">
                                      <p:cBhvr>
                                        <p:cTn id="109" dur="1000"/>
                                        <p:tgtEl>
                                          <p:spTgt spid="7989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55" presetClass="entr" presetSubtype="0" fill="hold" grpId="2" nodeType="clickEffect">
                                  <p:stCondLst>
                                    <p:cond delay="0"/>
                                  </p:stCondLst>
                                  <p:childTnLst>
                                    <p:set>
                                      <p:cBhvr>
                                        <p:cTn id="113" dur="1" fill="hold">
                                          <p:stCondLst>
                                            <p:cond delay="0"/>
                                          </p:stCondLst>
                                        </p:cTn>
                                        <p:tgtEl>
                                          <p:spTgt spid="79876"/>
                                        </p:tgtEl>
                                        <p:attrNameLst>
                                          <p:attrName>style.visibility</p:attrName>
                                        </p:attrNameLst>
                                      </p:cBhvr>
                                      <p:to>
                                        <p:strVal val="visible"/>
                                      </p:to>
                                    </p:set>
                                    <p:anim calcmode="lin" valueType="num">
                                      <p:cBhvr>
                                        <p:cTn id="114" dur="1000" fill="hold"/>
                                        <p:tgtEl>
                                          <p:spTgt spid="79876"/>
                                        </p:tgtEl>
                                        <p:attrNameLst>
                                          <p:attrName>ppt_w</p:attrName>
                                        </p:attrNameLst>
                                      </p:cBhvr>
                                      <p:tavLst>
                                        <p:tav tm="0">
                                          <p:val>
                                            <p:strVal val="#ppt_w*0.70"/>
                                          </p:val>
                                        </p:tav>
                                        <p:tav tm="100000">
                                          <p:val>
                                            <p:strVal val="#ppt_w"/>
                                          </p:val>
                                        </p:tav>
                                      </p:tavLst>
                                    </p:anim>
                                    <p:anim calcmode="lin" valueType="num">
                                      <p:cBhvr>
                                        <p:cTn id="115" dur="1000" fill="hold"/>
                                        <p:tgtEl>
                                          <p:spTgt spid="79876"/>
                                        </p:tgtEl>
                                        <p:attrNameLst>
                                          <p:attrName>ppt_h</p:attrName>
                                        </p:attrNameLst>
                                      </p:cBhvr>
                                      <p:tavLst>
                                        <p:tav tm="0">
                                          <p:val>
                                            <p:strVal val="#ppt_h"/>
                                          </p:val>
                                        </p:tav>
                                        <p:tav tm="100000">
                                          <p:val>
                                            <p:strVal val="#ppt_h"/>
                                          </p:val>
                                        </p:tav>
                                      </p:tavLst>
                                    </p:anim>
                                    <p:animEffect transition="in" filter="fade">
                                      <p:cBhvr>
                                        <p:cTn id="116" dur="1000"/>
                                        <p:tgtEl>
                                          <p:spTgt spid="79876"/>
                                        </p:tgtEl>
                                      </p:cBhvr>
                                    </p:animEffect>
                                  </p:childTnLst>
                                </p:cTn>
                              </p:par>
                              <p:par>
                                <p:cTn id="117" presetID="55" presetClass="entr" presetSubtype="0" fill="hold" grpId="0" nodeType="withEffect">
                                  <p:stCondLst>
                                    <p:cond delay="0"/>
                                  </p:stCondLst>
                                  <p:childTnLst>
                                    <p:set>
                                      <p:cBhvr>
                                        <p:cTn id="118" dur="1" fill="hold">
                                          <p:stCondLst>
                                            <p:cond delay="0"/>
                                          </p:stCondLst>
                                        </p:cTn>
                                        <p:tgtEl>
                                          <p:spTgt spid="79892"/>
                                        </p:tgtEl>
                                        <p:attrNameLst>
                                          <p:attrName>style.visibility</p:attrName>
                                        </p:attrNameLst>
                                      </p:cBhvr>
                                      <p:to>
                                        <p:strVal val="visible"/>
                                      </p:to>
                                    </p:set>
                                    <p:anim calcmode="lin" valueType="num">
                                      <p:cBhvr>
                                        <p:cTn id="119" dur="1000" fill="hold"/>
                                        <p:tgtEl>
                                          <p:spTgt spid="79892"/>
                                        </p:tgtEl>
                                        <p:attrNameLst>
                                          <p:attrName>ppt_w</p:attrName>
                                        </p:attrNameLst>
                                      </p:cBhvr>
                                      <p:tavLst>
                                        <p:tav tm="0">
                                          <p:val>
                                            <p:strVal val="#ppt_w*0.70"/>
                                          </p:val>
                                        </p:tav>
                                        <p:tav tm="100000">
                                          <p:val>
                                            <p:strVal val="#ppt_w"/>
                                          </p:val>
                                        </p:tav>
                                      </p:tavLst>
                                    </p:anim>
                                    <p:anim calcmode="lin" valueType="num">
                                      <p:cBhvr>
                                        <p:cTn id="120" dur="1000" fill="hold"/>
                                        <p:tgtEl>
                                          <p:spTgt spid="79892"/>
                                        </p:tgtEl>
                                        <p:attrNameLst>
                                          <p:attrName>ppt_h</p:attrName>
                                        </p:attrNameLst>
                                      </p:cBhvr>
                                      <p:tavLst>
                                        <p:tav tm="0">
                                          <p:val>
                                            <p:strVal val="#ppt_h"/>
                                          </p:val>
                                        </p:tav>
                                        <p:tav tm="100000">
                                          <p:val>
                                            <p:strVal val="#ppt_h"/>
                                          </p:val>
                                        </p:tav>
                                      </p:tavLst>
                                    </p:anim>
                                    <p:animEffect transition="in" filter="fade">
                                      <p:cBhvr>
                                        <p:cTn id="121" dur="1000"/>
                                        <p:tgtEl>
                                          <p:spTgt spid="7989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3" nodeType="clickEffect">
                                  <p:stCondLst>
                                    <p:cond delay="0"/>
                                  </p:stCondLst>
                                  <p:childTnLst>
                                    <p:set>
                                      <p:cBhvr>
                                        <p:cTn id="125" dur="1" fill="hold">
                                          <p:stCondLst>
                                            <p:cond delay="0"/>
                                          </p:stCondLst>
                                        </p:cTn>
                                        <p:tgtEl>
                                          <p:spTgt spid="79876"/>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79892"/>
                                        </p:tgtEl>
                                        <p:attrNameLst>
                                          <p:attrName>style.visibility</p:attrName>
                                        </p:attrNameLst>
                                      </p:cBhvr>
                                      <p:to>
                                        <p:strVal val="visible"/>
                                      </p:to>
                                    </p:set>
                                  </p:childTnLst>
                                </p:cTn>
                              </p:par>
                              <p:par>
                                <p:cTn id="128" presetID="55" presetClass="entr" presetSubtype="0" fill="hold" grpId="2" nodeType="withEffect">
                                  <p:stCondLst>
                                    <p:cond delay="0"/>
                                  </p:stCondLst>
                                  <p:childTnLst>
                                    <p:set>
                                      <p:cBhvr>
                                        <p:cTn id="129" dur="1" fill="hold">
                                          <p:stCondLst>
                                            <p:cond delay="0"/>
                                          </p:stCondLst>
                                        </p:cTn>
                                        <p:tgtEl>
                                          <p:spTgt spid="79884"/>
                                        </p:tgtEl>
                                        <p:attrNameLst>
                                          <p:attrName>style.visibility</p:attrName>
                                        </p:attrNameLst>
                                      </p:cBhvr>
                                      <p:to>
                                        <p:strVal val="visible"/>
                                      </p:to>
                                    </p:set>
                                    <p:anim calcmode="lin" valueType="num">
                                      <p:cBhvr>
                                        <p:cTn id="130" dur="1000" fill="hold"/>
                                        <p:tgtEl>
                                          <p:spTgt spid="79884"/>
                                        </p:tgtEl>
                                        <p:attrNameLst>
                                          <p:attrName>ppt_w</p:attrName>
                                        </p:attrNameLst>
                                      </p:cBhvr>
                                      <p:tavLst>
                                        <p:tav tm="0">
                                          <p:val>
                                            <p:strVal val="#ppt_w*0.70"/>
                                          </p:val>
                                        </p:tav>
                                        <p:tav tm="100000">
                                          <p:val>
                                            <p:strVal val="#ppt_w"/>
                                          </p:val>
                                        </p:tav>
                                      </p:tavLst>
                                    </p:anim>
                                    <p:anim calcmode="lin" valueType="num">
                                      <p:cBhvr>
                                        <p:cTn id="131" dur="1000" fill="hold"/>
                                        <p:tgtEl>
                                          <p:spTgt spid="79884"/>
                                        </p:tgtEl>
                                        <p:attrNameLst>
                                          <p:attrName>ppt_h</p:attrName>
                                        </p:attrNameLst>
                                      </p:cBhvr>
                                      <p:tavLst>
                                        <p:tav tm="0">
                                          <p:val>
                                            <p:strVal val="#ppt_h"/>
                                          </p:val>
                                        </p:tav>
                                        <p:tav tm="100000">
                                          <p:val>
                                            <p:strVal val="#ppt_h"/>
                                          </p:val>
                                        </p:tav>
                                      </p:tavLst>
                                    </p:anim>
                                    <p:animEffect transition="in" filter="fade">
                                      <p:cBhvr>
                                        <p:cTn id="132" dur="1000"/>
                                        <p:tgtEl>
                                          <p:spTgt spid="79884"/>
                                        </p:tgtEl>
                                      </p:cBhvr>
                                    </p:animEffect>
                                  </p:childTnLst>
                                </p:cTn>
                              </p:par>
                              <p:par>
                                <p:cTn id="133" presetID="55" presetClass="entr" presetSubtype="0" fill="hold" grpId="2" nodeType="withEffect">
                                  <p:stCondLst>
                                    <p:cond delay="0"/>
                                  </p:stCondLst>
                                  <p:childTnLst>
                                    <p:set>
                                      <p:cBhvr>
                                        <p:cTn id="134" dur="1" fill="hold">
                                          <p:stCondLst>
                                            <p:cond delay="0"/>
                                          </p:stCondLst>
                                        </p:cTn>
                                        <p:tgtEl>
                                          <p:spTgt spid="79887"/>
                                        </p:tgtEl>
                                        <p:attrNameLst>
                                          <p:attrName>style.visibility</p:attrName>
                                        </p:attrNameLst>
                                      </p:cBhvr>
                                      <p:to>
                                        <p:strVal val="visible"/>
                                      </p:to>
                                    </p:set>
                                    <p:anim calcmode="lin" valueType="num">
                                      <p:cBhvr>
                                        <p:cTn id="135" dur="1000" fill="hold"/>
                                        <p:tgtEl>
                                          <p:spTgt spid="79887"/>
                                        </p:tgtEl>
                                        <p:attrNameLst>
                                          <p:attrName>ppt_w</p:attrName>
                                        </p:attrNameLst>
                                      </p:cBhvr>
                                      <p:tavLst>
                                        <p:tav tm="0">
                                          <p:val>
                                            <p:strVal val="#ppt_w*0.70"/>
                                          </p:val>
                                        </p:tav>
                                        <p:tav tm="100000">
                                          <p:val>
                                            <p:strVal val="#ppt_w"/>
                                          </p:val>
                                        </p:tav>
                                      </p:tavLst>
                                    </p:anim>
                                    <p:anim calcmode="lin" valueType="num">
                                      <p:cBhvr>
                                        <p:cTn id="136" dur="1000" fill="hold"/>
                                        <p:tgtEl>
                                          <p:spTgt spid="79887"/>
                                        </p:tgtEl>
                                        <p:attrNameLst>
                                          <p:attrName>ppt_h</p:attrName>
                                        </p:attrNameLst>
                                      </p:cBhvr>
                                      <p:tavLst>
                                        <p:tav tm="0">
                                          <p:val>
                                            <p:strVal val="#ppt_h"/>
                                          </p:val>
                                        </p:tav>
                                        <p:tav tm="100000">
                                          <p:val>
                                            <p:strVal val="#ppt_h"/>
                                          </p:val>
                                        </p:tav>
                                      </p:tavLst>
                                    </p:anim>
                                    <p:animEffect transition="in" filter="fade">
                                      <p:cBhvr>
                                        <p:cTn id="137" dur="1000"/>
                                        <p:tgtEl>
                                          <p:spTgt spid="79887"/>
                                        </p:tgtEl>
                                      </p:cBhvr>
                                    </p:animEffect>
                                  </p:childTnLst>
                                </p:cTn>
                              </p:par>
                              <p:par>
                                <p:cTn id="138" presetID="55" presetClass="entr" presetSubtype="0" fill="hold" grpId="2" nodeType="withEffect">
                                  <p:stCondLst>
                                    <p:cond delay="0"/>
                                  </p:stCondLst>
                                  <p:childTnLst>
                                    <p:set>
                                      <p:cBhvr>
                                        <p:cTn id="139" dur="1" fill="hold">
                                          <p:stCondLst>
                                            <p:cond delay="0"/>
                                          </p:stCondLst>
                                        </p:cTn>
                                        <p:tgtEl>
                                          <p:spTgt spid="79885"/>
                                        </p:tgtEl>
                                        <p:attrNameLst>
                                          <p:attrName>style.visibility</p:attrName>
                                        </p:attrNameLst>
                                      </p:cBhvr>
                                      <p:to>
                                        <p:strVal val="visible"/>
                                      </p:to>
                                    </p:set>
                                    <p:anim calcmode="lin" valueType="num">
                                      <p:cBhvr>
                                        <p:cTn id="140" dur="1000" fill="hold"/>
                                        <p:tgtEl>
                                          <p:spTgt spid="79885"/>
                                        </p:tgtEl>
                                        <p:attrNameLst>
                                          <p:attrName>ppt_w</p:attrName>
                                        </p:attrNameLst>
                                      </p:cBhvr>
                                      <p:tavLst>
                                        <p:tav tm="0">
                                          <p:val>
                                            <p:strVal val="#ppt_w*0.70"/>
                                          </p:val>
                                        </p:tav>
                                        <p:tav tm="100000">
                                          <p:val>
                                            <p:strVal val="#ppt_w"/>
                                          </p:val>
                                        </p:tav>
                                      </p:tavLst>
                                    </p:anim>
                                    <p:anim calcmode="lin" valueType="num">
                                      <p:cBhvr>
                                        <p:cTn id="141" dur="1000" fill="hold"/>
                                        <p:tgtEl>
                                          <p:spTgt spid="79885"/>
                                        </p:tgtEl>
                                        <p:attrNameLst>
                                          <p:attrName>ppt_h</p:attrName>
                                        </p:attrNameLst>
                                      </p:cBhvr>
                                      <p:tavLst>
                                        <p:tav tm="0">
                                          <p:val>
                                            <p:strVal val="#ppt_h"/>
                                          </p:val>
                                        </p:tav>
                                        <p:tav tm="100000">
                                          <p:val>
                                            <p:strVal val="#ppt_h"/>
                                          </p:val>
                                        </p:tav>
                                      </p:tavLst>
                                    </p:anim>
                                    <p:animEffect transition="in" filter="fade">
                                      <p:cBhvr>
                                        <p:cTn id="142" dur="1000"/>
                                        <p:tgtEl>
                                          <p:spTgt spid="79885"/>
                                        </p:tgtEl>
                                      </p:cBhvr>
                                    </p:animEffect>
                                  </p:childTnLst>
                                </p:cTn>
                              </p:par>
                              <p:par>
                                <p:cTn id="143" presetID="55" presetClass="entr" presetSubtype="0" fill="hold" grpId="2" nodeType="withEffect">
                                  <p:stCondLst>
                                    <p:cond delay="0"/>
                                  </p:stCondLst>
                                  <p:childTnLst>
                                    <p:set>
                                      <p:cBhvr>
                                        <p:cTn id="144" dur="1" fill="hold">
                                          <p:stCondLst>
                                            <p:cond delay="0"/>
                                          </p:stCondLst>
                                        </p:cTn>
                                        <p:tgtEl>
                                          <p:spTgt spid="79886"/>
                                        </p:tgtEl>
                                        <p:attrNameLst>
                                          <p:attrName>style.visibility</p:attrName>
                                        </p:attrNameLst>
                                      </p:cBhvr>
                                      <p:to>
                                        <p:strVal val="visible"/>
                                      </p:to>
                                    </p:set>
                                    <p:anim calcmode="lin" valueType="num">
                                      <p:cBhvr>
                                        <p:cTn id="145" dur="1000" fill="hold"/>
                                        <p:tgtEl>
                                          <p:spTgt spid="79886"/>
                                        </p:tgtEl>
                                        <p:attrNameLst>
                                          <p:attrName>ppt_w</p:attrName>
                                        </p:attrNameLst>
                                      </p:cBhvr>
                                      <p:tavLst>
                                        <p:tav tm="0">
                                          <p:val>
                                            <p:strVal val="#ppt_w*0.70"/>
                                          </p:val>
                                        </p:tav>
                                        <p:tav tm="100000">
                                          <p:val>
                                            <p:strVal val="#ppt_w"/>
                                          </p:val>
                                        </p:tav>
                                      </p:tavLst>
                                    </p:anim>
                                    <p:anim calcmode="lin" valueType="num">
                                      <p:cBhvr>
                                        <p:cTn id="146" dur="1000" fill="hold"/>
                                        <p:tgtEl>
                                          <p:spTgt spid="79886"/>
                                        </p:tgtEl>
                                        <p:attrNameLst>
                                          <p:attrName>ppt_h</p:attrName>
                                        </p:attrNameLst>
                                      </p:cBhvr>
                                      <p:tavLst>
                                        <p:tav tm="0">
                                          <p:val>
                                            <p:strVal val="#ppt_h"/>
                                          </p:val>
                                        </p:tav>
                                        <p:tav tm="100000">
                                          <p:val>
                                            <p:strVal val="#ppt_h"/>
                                          </p:val>
                                        </p:tav>
                                      </p:tavLst>
                                    </p:anim>
                                    <p:animEffect transition="in" filter="fade">
                                      <p:cBhvr>
                                        <p:cTn id="147" dur="1000"/>
                                        <p:tgtEl>
                                          <p:spTgt spid="7988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0"/>
                                          </p:stCondLst>
                                        </p:cTn>
                                        <p:tgtEl>
                                          <p:spTgt spid="79896"/>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55" presetClass="entr" presetSubtype="0" fill="hold" grpId="2" nodeType="clickEffect">
                                  <p:stCondLst>
                                    <p:cond delay="0"/>
                                  </p:stCondLst>
                                  <p:childTnLst>
                                    <p:set>
                                      <p:cBhvr>
                                        <p:cTn id="155" dur="1" fill="hold">
                                          <p:stCondLst>
                                            <p:cond delay="0"/>
                                          </p:stCondLst>
                                        </p:cTn>
                                        <p:tgtEl>
                                          <p:spTgt spid="79890"/>
                                        </p:tgtEl>
                                        <p:attrNameLst>
                                          <p:attrName>style.visibility</p:attrName>
                                        </p:attrNameLst>
                                      </p:cBhvr>
                                      <p:to>
                                        <p:strVal val="visible"/>
                                      </p:to>
                                    </p:set>
                                    <p:anim calcmode="lin" valueType="num">
                                      <p:cBhvr>
                                        <p:cTn id="156" dur="1000" fill="hold"/>
                                        <p:tgtEl>
                                          <p:spTgt spid="79890"/>
                                        </p:tgtEl>
                                        <p:attrNameLst>
                                          <p:attrName>ppt_w</p:attrName>
                                        </p:attrNameLst>
                                      </p:cBhvr>
                                      <p:tavLst>
                                        <p:tav tm="0">
                                          <p:val>
                                            <p:strVal val="#ppt_w*0.70"/>
                                          </p:val>
                                        </p:tav>
                                        <p:tav tm="100000">
                                          <p:val>
                                            <p:strVal val="#ppt_w"/>
                                          </p:val>
                                        </p:tav>
                                      </p:tavLst>
                                    </p:anim>
                                    <p:anim calcmode="lin" valueType="num">
                                      <p:cBhvr>
                                        <p:cTn id="157" dur="1000" fill="hold"/>
                                        <p:tgtEl>
                                          <p:spTgt spid="79890"/>
                                        </p:tgtEl>
                                        <p:attrNameLst>
                                          <p:attrName>ppt_h</p:attrName>
                                        </p:attrNameLst>
                                      </p:cBhvr>
                                      <p:tavLst>
                                        <p:tav tm="0">
                                          <p:val>
                                            <p:strVal val="#ppt_h"/>
                                          </p:val>
                                        </p:tav>
                                        <p:tav tm="100000">
                                          <p:val>
                                            <p:strVal val="#ppt_h"/>
                                          </p:val>
                                        </p:tav>
                                      </p:tavLst>
                                    </p:anim>
                                    <p:animEffect transition="in" filter="fade">
                                      <p:cBhvr>
                                        <p:cTn id="158" dur="1000"/>
                                        <p:tgtEl>
                                          <p:spTgt spid="79890"/>
                                        </p:tgtEl>
                                      </p:cBhvr>
                                    </p:animEffect>
                                  </p:childTnLst>
                                </p:cTn>
                              </p:par>
                              <p:par>
                                <p:cTn id="159" presetID="55" presetClass="entr" presetSubtype="0" fill="hold" grpId="0" nodeType="withEffect">
                                  <p:stCondLst>
                                    <p:cond delay="0"/>
                                  </p:stCondLst>
                                  <p:childTnLst>
                                    <p:set>
                                      <p:cBhvr>
                                        <p:cTn id="160" dur="1" fill="hold">
                                          <p:stCondLst>
                                            <p:cond delay="0"/>
                                          </p:stCondLst>
                                        </p:cTn>
                                        <p:tgtEl>
                                          <p:spTgt spid="79894"/>
                                        </p:tgtEl>
                                        <p:attrNameLst>
                                          <p:attrName>style.visibility</p:attrName>
                                        </p:attrNameLst>
                                      </p:cBhvr>
                                      <p:to>
                                        <p:strVal val="visible"/>
                                      </p:to>
                                    </p:set>
                                    <p:anim calcmode="lin" valueType="num">
                                      <p:cBhvr>
                                        <p:cTn id="161" dur="1000" fill="hold"/>
                                        <p:tgtEl>
                                          <p:spTgt spid="79894"/>
                                        </p:tgtEl>
                                        <p:attrNameLst>
                                          <p:attrName>ppt_w</p:attrName>
                                        </p:attrNameLst>
                                      </p:cBhvr>
                                      <p:tavLst>
                                        <p:tav tm="0">
                                          <p:val>
                                            <p:strVal val="#ppt_w*0.70"/>
                                          </p:val>
                                        </p:tav>
                                        <p:tav tm="100000">
                                          <p:val>
                                            <p:strVal val="#ppt_w"/>
                                          </p:val>
                                        </p:tav>
                                      </p:tavLst>
                                    </p:anim>
                                    <p:anim calcmode="lin" valueType="num">
                                      <p:cBhvr>
                                        <p:cTn id="162" dur="1000" fill="hold"/>
                                        <p:tgtEl>
                                          <p:spTgt spid="79894"/>
                                        </p:tgtEl>
                                        <p:attrNameLst>
                                          <p:attrName>ppt_h</p:attrName>
                                        </p:attrNameLst>
                                      </p:cBhvr>
                                      <p:tavLst>
                                        <p:tav tm="0">
                                          <p:val>
                                            <p:strVal val="#ppt_h"/>
                                          </p:val>
                                        </p:tav>
                                        <p:tav tm="100000">
                                          <p:val>
                                            <p:strVal val="#ppt_h"/>
                                          </p:val>
                                        </p:tav>
                                      </p:tavLst>
                                    </p:anim>
                                    <p:animEffect transition="in" filter="fade">
                                      <p:cBhvr>
                                        <p:cTn id="163" dur="1000"/>
                                        <p:tgtEl>
                                          <p:spTgt spid="7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P spid="79876" grpId="0" animBg="1"/>
      <p:bldP spid="79876" grpId="1" animBg="1"/>
      <p:bldP spid="79876" grpId="2" animBg="1"/>
      <p:bldP spid="79876" grpId="3" animBg="1"/>
      <p:bldP spid="79877" grpId="0" animBg="1"/>
      <p:bldP spid="79878" grpId="0" animBg="1"/>
      <p:bldP spid="79880" grpId="0" animBg="1"/>
      <p:bldP spid="79881" grpId="0" animBg="1"/>
      <p:bldP spid="79881" grpId="1" animBg="1"/>
      <p:bldP spid="79882" grpId="0" animBg="1"/>
      <p:bldP spid="79882" grpId="1" animBg="1"/>
      <p:bldP spid="79882" grpId="2" animBg="1"/>
      <p:bldP spid="79883" grpId="0" animBg="1"/>
      <p:bldP spid="79883" grpId="1" animBg="1"/>
      <p:bldP spid="79884" grpId="0" animBg="1"/>
      <p:bldP spid="79884" grpId="1" animBg="1"/>
      <p:bldP spid="79884" grpId="2" animBg="1"/>
      <p:bldP spid="79885" grpId="0" animBg="1"/>
      <p:bldP spid="79885" grpId="1" animBg="1"/>
      <p:bldP spid="79885" grpId="2" animBg="1"/>
      <p:bldP spid="79886" grpId="0" animBg="1"/>
      <p:bldP spid="79886" grpId="1" animBg="1"/>
      <p:bldP spid="79886" grpId="2" animBg="1"/>
      <p:bldP spid="79887" grpId="0" animBg="1"/>
      <p:bldP spid="79887" grpId="1" animBg="1"/>
      <p:bldP spid="79887" grpId="2" animBg="1"/>
      <p:bldP spid="79890" grpId="0" animBg="1"/>
      <p:bldP spid="79890" grpId="1" animBg="1"/>
      <p:bldP spid="79890" grpId="2" animBg="1"/>
      <p:bldP spid="79891" grpId="0" animBg="1"/>
      <p:bldP spid="79891" grpId="1" animBg="1"/>
      <p:bldP spid="79892" grpId="0" animBg="1"/>
      <p:bldP spid="79892" grpId="1" animBg="1"/>
      <p:bldP spid="79893" grpId="0" animBg="1"/>
      <p:bldP spid="7989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1187450" y="2924895"/>
            <a:ext cx="26638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3200" dirty="0" smtClean="0">
                <a:latin typeface="Arial" charset="0"/>
              </a:rPr>
              <a:t>密钥流</a:t>
            </a:r>
            <a:r>
              <a:rPr lang="zh-CN" altLang="en-US" sz="3200" dirty="0">
                <a:latin typeface="Arial" charset="0"/>
              </a:rPr>
              <a:t>生成器</a:t>
            </a:r>
          </a:p>
        </p:txBody>
      </p:sp>
      <p:sp>
        <p:nvSpPr>
          <p:cNvPr id="80900" name="Line 4"/>
          <p:cNvSpPr>
            <a:spLocks noChangeShapeType="1"/>
          </p:cNvSpPr>
          <p:nvPr/>
        </p:nvSpPr>
        <p:spPr bwMode="auto">
          <a:xfrm>
            <a:off x="3635375" y="4798145"/>
            <a:ext cx="1295400" cy="0"/>
          </a:xfrm>
          <a:prstGeom prst="line">
            <a:avLst/>
          </a:prstGeom>
          <a:noFill/>
          <a:ln w="9525">
            <a:solidFill>
              <a:schemeClr val="tx1"/>
            </a:solidFill>
            <a:round/>
            <a:headEnd/>
            <a:tailEnd type="triangle" w="med" len="med"/>
          </a:ln>
        </p:spPr>
        <p:txBody>
          <a:bodyPr/>
          <a:lstStyle/>
          <a:p>
            <a:endParaRPr lang="zh-CN" altLang="en-US"/>
          </a:p>
        </p:txBody>
      </p:sp>
      <p:sp>
        <p:nvSpPr>
          <p:cNvPr id="80901" name="Line 5"/>
          <p:cNvSpPr>
            <a:spLocks noChangeShapeType="1"/>
          </p:cNvSpPr>
          <p:nvPr/>
        </p:nvSpPr>
        <p:spPr bwMode="auto">
          <a:xfrm>
            <a:off x="2627313" y="2493095"/>
            <a:ext cx="0" cy="431800"/>
          </a:xfrm>
          <a:prstGeom prst="line">
            <a:avLst/>
          </a:prstGeom>
          <a:noFill/>
          <a:ln w="9525">
            <a:solidFill>
              <a:schemeClr val="tx1"/>
            </a:solidFill>
            <a:round/>
            <a:headEnd/>
            <a:tailEnd type="triangle" w="med" len="med"/>
          </a:ln>
        </p:spPr>
        <p:txBody>
          <a:bodyPr/>
          <a:lstStyle/>
          <a:p>
            <a:endParaRPr lang="zh-CN" altLang="en-US"/>
          </a:p>
        </p:txBody>
      </p:sp>
      <p:sp>
        <p:nvSpPr>
          <p:cNvPr id="80902" name="Oval 6"/>
          <p:cNvSpPr>
            <a:spLocks noChangeArrowheads="1"/>
          </p:cNvSpPr>
          <p:nvPr/>
        </p:nvSpPr>
        <p:spPr bwMode="auto">
          <a:xfrm>
            <a:off x="1692275" y="1916832"/>
            <a:ext cx="1871663" cy="576263"/>
          </a:xfrm>
          <a:prstGeom prst="ellipse">
            <a:avLst/>
          </a:prstGeom>
          <a:solidFill>
            <a:srgbClr val="CC00FF"/>
          </a:solidFill>
          <a:ln w="9525">
            <a:solidFill>
              <a:schemeClr val="tx1"/>
            </a:solidFill>
            <a:round/>
            <a:headEnd/>
            <a:tailEnd/>
          </a:ln>
        </p:spPr>
        <p:txBody>
          <a:bodyPr wrap="none" anchor="ctr"/>
          <a:lstStyle/>
          <a:p>
            <a:pPr algn="ctr"/>
            <a:r>
              <a:rPr lang="zh-CN" altLang="en-US" sz="3200" dirty="0" smtClean="0">
                <a:latin typeface="Arial" charset="0"/>
              </a:rPr>
              <a:t>种子</a:t>
            </a:r>
            <a:r>
              <a:rPr lang="zh-CN" altLang="en-US" sz="3200" dirty="0">
                <a:latin typeface="Arial" charset="0"/>
              </a:rPr>
              <a:t>密钥</a:t>
            </a:r>
          </a:p>
        </p:txBody>
      </p:sp>
      <p:sp>
        <p:nvSpPr>
          <p:cNvPr id="80904" name="Oval 8"/>
          <p:cNvSpPr>
            <a:spLocks noChangeArrowheads="1"/>
          </p:cNvSpPr>
          <p:nvPr/>
        </p:nvSpPr>
        <p:spPr bwMode="auto">
          <a:xfrm>
            <a:off x="971550" y="4509220"/>
            <a:ext cx="2663825" cy="576262"/>
          </a:xfrm>
          <a:prstGeom prst="ellipse">
            <a:avLst/>
          </a:prstGeom>
          <a:solidFill>
            <a:schemeClr val="bg1"/>
          </a:solidFill>
          <a:ln w="9525">
            <a:solidFill>
              <a:schemeClr val="tx1"/>
            </a:solidFill>
            <a:round/>
            <a:headEnd/>
            <a:tailEnd/>
          </a:ln>
        </p:spPr>
        <p:txBody>
          <a:bodyPr wrap="none" anchor="ctr"/>
          <a:lstStyle/>
          <a:p>
            <a:pPr algn="ctr"/>
            <a:r>
              <a:rPr lang="zh-CN" altLang="en-US" sz="3200" dirty="0" smtClean="0">
                <a:latin typeface="Arial" charset="0"/>
              </a:rPr>
              <a:t>密文</a:t>
            </a:r>
            <a:endParaRPr lang="zh-CN" altLang="en-US" sz="3200" dirty="0">
              <a:latin typeface="Arial" charset="0"/>
            </a:endParaRPr>
          </a:p>
        </p:txBody>
      </p:sp>
      <p:sp>
        <p:nvSpPr>
          <p:cNvPr id="80905" name="Rectangle 9"/>
          <p:cNvSpPr>
            <a:spLocks noChangeArrowheads="1"/>
          </p:cNvSpPr>
          <p:nvPr/>
        </p:nvSpPr>
        <p:spPr bwMode="auto">
          <a:xfrm>
            <a:off x="4932363" y="4582245"/>
            <a:ext cx="431800"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c1</a:t>
            </a:r>
            <a:endParaRPr lang="en-US" altLang="zh-CN" sz="2800" dirty="0">
              <a:latin typeface="Arial" charset="0"/>
            </a:endParaRPr>
          </a:p>
        </p:txBody>
      </p:sp>
      <p:sp>
        <p:nvSpPr>
          <p:cNvPr id="80906" name="Line 10"/>
          <p:cNvSpPr>
            <a:spLocks noChangeShapeType="1"/>
          </p:cNvSpPr>
          <p:nvPr/>
        </p:nvSpPr>
        <p:spPr bwMode="auto">
          <a:xfrm>
            <a:off x="3851275" y="3140795"/>
            <a:ext cx="1223963" cy="0"/>
          </a:xfrm>
          <a:prstGeom prst="line">
            <a:avLst/>
          </a:prstGeom>
          <a:noFill/>
          <a:ln w="9525">
            <a:solidFill>
              <a:schemeClr val="tx1"/>
            </a:solidFill>
            <a:round/>
            <a:headEnd/>
            <a:tailEnd type="triangle" w="med" len="med"/>
          </a:ln>
        </p:spPr>
        <p:txBody>
          <a:bodyPr/>
          <a:lstStyle/>
          <a:p>
            <a:endParaRPr lang="zh-CN" altLang="en-US"/>
          </a:p>
        </p:txBody>
      </p:sp>
      <p:sp>
        <p:nvSpPr>
          <p:cNvPr id="80907" name="Rectangle 11"/>
          <p:cNvSpPr>
            <a:spLocks noChangeArrowheads="1"/>
          </p:cNvSpPr>
          <p:nvPr/>
        </p:nvSpPr>
        <p:spPr bwMode="auto">
          <a:xfrm>
            <a:off x="5076825" y="2924895"/>
            <a:ext cx="431800" cy="431800"/>
          </a:xfrm>
          <a:prstGeom prst="rect">
            <a:avLst/>
          </a:prstGeom>
          <a:solidFill>
            <a:srgbClr val="CC00FF"/>
          </a:solidFill>
          <a:ln w="9525">
            <a:solidFill>
              <a:schemeClr val="tx1"/>
            </a:solidFill>
            <a:miter lim="800000"/>
            <a:headEnd/>
            <a:tailEnd/>
          </a:ln>
        </p:spPr>
        <p:txBody>
          <a:bodyPr wrap="none" anchor="ctr"/>
          <a:lstStyle/>
          <a:p>
            <a:pPr algn="ctr"/>
            <a:r>
              <a:rPr lang="en-US" altLang="zh-CN" sz="3200" dirty="0" smtClean="0">
                <a:latin typeface="Arial" charset="0"/>
              </a:rPr>
              <a:t>k1</a:t>
            </a:r>
            <a:endParaRPr lang="en-US" altLang="zh-CN" sz="3200" dirty="0">
              <a:latin typeface="Arial" charset="0"/>
            </a:endParaRPr>
          </a:p>
        </p:txBody>
      </p:sp>
      <p:sp>
        <p:nvSpPr>
          <p:cNvPr id="80908" name="Line 12"/>
          <p:cNvSpPr>
            <a:spLocks noChangeShapeType="1"/>
          </p:cNvSpPr>
          <p:nvPr/>
        </p:nvSpPr>
        <p:spPr bwMode="auto">
          <a:xfrm>
            <a:off x="5580063" y="3140795"/>
            <a:ext cx="576262" cy="0"/>
          </a:xfrm>
          <a:prstGeom prst="line">
            <a:avLst/>
          </a:prstGeom>
          <a:noFill/>
          <a:ln w="9525">
            <a:solidFill>
              <a:schemeClr val="tx1"/>
            </a:solidFill>
            <a:round/>
            <a:headEnd/>
            <a:tailEnd/>
          </a:ln>
        </p:spPr>
        <p:txBody>
          <a:bodyPr/>
          <a:lstStyle/>
          <a:p>
            <a:endParaRPr lang="zh-CN" altLang="en-US"/>
          </a:p>
        </p:txBody>
      </p:sp>
      <p:sp>
        <p:nvSpPr>
          <p:cNvPr id="80909" name="Line 13"/>
          <p:cNvSpPr>
            <a:spLocks noChangeShapeType="1"/>
          </p:cNvSpPr>
          <p:nvPr/>
        </p:nvSpPr>
        <p:spPr bwMode="auto">
          <a:xfrm>
            <a:off x="5364163" y="4798145"/>
            <a:ext cx="792162" cy="0"/>
          </a:xfrm>
          <a:prstGeom prst="line">
            <a:avLst/>
          </a:prstGeom>
          <a:noFill/>
          <a:ln w="9525">
            <a:solidFill>
              <a:schemeClr val="tx1"/>
            </a:solidFill>
            <a:round/>
            <a:headEnd/>
            <a:tailEnd/>
          </a:ln>
        </p:spPr>
        <p:txBody>
          <a:bodyPr/>
          <a:lstStyle/>
          <a:p>
            <a:endParaRPr lang="zh-CN" altLang="en-US"/>
          </a:p>
        </p:txBody>
      </p:sp>
      <p:sp>
        <p:nvSpPr>
          <p:cNvPr id="80910" name="Line 14"/>
          <p:cNvSpPr>
            <a:spLocks noChangeShapeType="1"/>
          </p:cNvSpPr>
          <p:nvPr/>
        </p:nvSpPr>
        <p:spPr bwMode="auto">
          <a:xfrm flipV="1">
            <a:off x="6156325" y="4221882"/>
            <a:ext cx="0" cy="576263"/>
          </a:xfrm>
          <a:prstGeom prst="line">
            <a:avLst/>
          </a:prstGeom>
          <a:noFill/>
          <a:ln w="9525">
            <a:solidFill>
              <a:schemeClr val="tx1"/>
            </a:solidFill>
            <a:round/>
            <a:headEnd/>
            <a:tailEnd type="triangle" w="med" len="med"/>
          </a:ln>
        </p:spPr>
        <p:txBody>
          <a:bodyPr/>
          <a:lstStyle/>
          <a:p>
            <a:endParaRPr lang="zh-CN" altLang="en-US"/>
          </a:p>
        </p:txBody>
      </p:sp>
      <p:sp>
        <p:nvSpPr>
          <p:cNvPr id="80911" name="Line 15"/>
          <p:cNvSpPr>
            <a:spLocks noChangeShapeType="1"/>
          </p:cNvSpPr>
          <p:nvPr/>
        </p:nvSpPr>
        <p:spPr bwMode="auto">
          <a:xfrm>
            <a:off x="6156325" y="3140795"/>
            <a:ext cx="0" cy="576262"/>
          </a:xfrm>
          <a:prstGeom prst="line">
            <a:avLst/>
          </a:prstGeom>
          <a:noFill/>
          <a:ln w="9525">
            <a:solidFill>
              <a:schemeClr val="tx1"/>
            </a:solidFill>
            <a:round/>
            <a:headEnd/>
            <a:tailEnd type="triangle" w="med" len="med"/>
          </a:ln>
        </p:spPr>
        <p:txBody>
          <a:bodyPr/>
          <a:lstStyle/>
          <a:p>
            <a:endParaRPr lang="zh-CN" altLang="en-US"/>
          </a:p>
        </p:txBody>
      </p:sp>
      <p:sp>
        <p:nvSpPr>
          <p:cNvPr id="80914" name="Line 18"/>
          <p:cNvSpPr>
            <a:spLocks noChangeShapeType="1"/>
          </p:cNvSpPr>
          <p:nvPr/>
        </p:nvSpPr>
        <p:spPr bwMode="auto">
          <a:xfrm>
            <a:off x="6516688" y="4005982"/>
            <a:ext cx="1295400" cy="0"/>
          </a:xfrm>
          <a:prstGeom prst="line">
            <a:avLst/>
          </a:prstGeom>
          <a:noFill/>
          <a:ln w="9525">
            <a:solidFill>
              <a:schemeClr val="tx1"/>
            </a:solidFill>
            <a:round/>
            <a:headEnd/>
            <a:tailEnd type="triangle" w="med" len="med"/>
          </a:ln>
        </p:spPr>
        <p:txBody>
          <a:bodyPr/>
          <a:lstStyle/>
          <a:p>
            <a:endParaRPr lang="zh-CN" altLang="en-US"/>
          </a:p>
        </p:txBody>
      </p:sp>
      <p:sp>
        <p:nvSpPr>
          <p:cNvPr id="80915" name="Rectangle 19"/>
          <p:cNvSpPr>
            <a:spLocks noChangeArrowheads="1"/>
          </p:cNvSpPr>
          <p:nvPr/>
        </p:nvSpPr>
        <p:spPr bwMode="auto">
          <a:xfrm>
            <a:off x="7812088" y="3790082"/>
            <a:ext cx="431800" cy="358775"/>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m1</a:t>
            </a:r>
            <a:endParaRPr lang="en-US" altLang="zh-CN" sz="2800" dirty="0">
              <a:latin typeface="Arial" charset="0"/>
            </a:endParaRPr>
          </a:p>
        </p:txBody>
      </p:sp>
      <p:sp>
        <p:nvSpPr>
          <p:cNvPr id="80916" name="Rectangle 20"/>
          <p:cNvSpPr>
            <a:spLocks noChangeArrowheads="1"/>
          </p:cNvSpPr>
          <p:nvPr/>
        </p:nvSpPr>
        <p:spPr bwMode="auto">
          <a:xfrm>
            <a:off x="4932288" y="4581525"/>
            <a:ext cx="431800"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c2</a:t>
            </a:r>
            <a:endParaRPr lang="en-US" altLang="zh-CN" sz="2800" dirty="0">
              <a:latin typeface="Arial" charset="0"/>
            </a:endParaRPr>
          </a:p>
        </p:txBody>
      </p:sp>
      <p:sp>
        <p:nvSpPr>
          <p:cNvPr id="80917" name="Rectangle 21"/>
          <p:cNvSpPr>
            <a:spLocks noChangeArrowheads="1"/>
          </p:cNvSpPr>
          <p:nvPr/>
        </p:nvSpPr>
        <p:spPr bwMode="auto">
          <a:xfrm>
            <a:off x="5076056" y="2925341"/>
            <a:ext cx="431800" cy="431800"/>
          </a:xfrm>
          <a:prstGeom prst="rect">
            <a:avLst/>
          </a:prstGeom>
          <a:solidFill>
            <a:srgbClr val="CC00FF"/>
          </a:solidFill>
          <a:ln w="9525">
            <a:solidFill>
              <a:schemeClr val="tx1"/>
            </a:solidFill>
            <a:miter lim="800000"/>
            <a:headEnd/>
            <a:tailEnd/>
          </a:ln>
        </p:spPr>
        <p:txBody>
          <a:bodyPr wrap="none" anchor="ctr"/>
          <a:lstStyle/>
          <a:p>
            <a:pPr algn="ctr"/>
            <a:r>
              <a:rPr lang="en-US" altLang="zh-CN" sz="3200" dirty="0" smtClean="0">
                <a:latin typeface="Arial" charset="0"/>
              </a:rPr>
              <a:t>k2</a:t>
            </a:r>
            <a:endParaRPr lang="en-US" altLang="zh-CN" sz="3200" dirty="0">
              <a:latin typeface="Arial" charset="0"/>
            </a:endParaRPr>
          </a:p>
        </p:txBody>
      </p:sp>
      <p:sp>
        <p:nvSpPr>
          <p:cNvPr id="80918" name="Rectangle 22"/>
          <p:cNvSpPr>
            <a:spLocks noChangeArrowheads="1"/>
          </p:cNvSpPr>
          <p:nvPr/>
        </p:nvSpPr>
        <p:spPr bwMode="auto">
          <a:xfrm>
            <a:off x="7812608" y="3789437"/>
            <a:ext cx="431800" cy="358775"/>
          </a:xfrm>
          <a:prstGeom prst="rect">
            <a:avLst/>
          </a:prstGeom>
          <a:solidFill>
            <a:schemeClr val="bg1"/>
          </a:solidFill>
          <a:ln w="9525">
            <a:solidFill>
              <a:schemeClr val="tx1"/>
            </a:solidFill>
            <a:miter lim="800000"/>
            <a:headEnd/>
            <a:tailEnd/>
          </a:ln>
        </p:spPr>
        <p:txBody>
          <a:bodyPr wrap="none" anchor="ctr"/>
          <a:lstStyle/>
          <a:p>
            <a:pPr algn="ctr"/>
            <a:r>
              <a:rPr lang="en-US" altLang="zh-CN" sz="2800" dirty="0" smtClean="0">
                <a:latin typeface="Arial" charset="0"/>
              </a:rPr>
              <a:t>m2</a:t>
            </a:r>
            <a:endParaRPr lang="en-US" altLang="zh-CN" sz="2800" dirty="0">
              <a:latin typeface="Arial" charset="0"/>
            </a:endParaRPr>
          </a:p>
        </p:txBody>
      </p:sp>
      <p:sp>
        <p:nvSpPr>
          <p:cNvPr id="8212" name="AutoShape 23"/>
          <p:cNvSpPr>
            <a:spLocks noChangeArrowheads="1"/>
          </p:cNvSpPr>
          <p:nvPr/>
        </p:nvSpPr>
        <p:spPr bwMode="auto">
          <a:xfrm>
            <a:off x="827088" y="5355357"/>
            <a:ext cx="7924800" cy="809625"/>
          </a:xfrm>
          <a:prstGeom prst="roundRect">
            <a:avLst>
              <a:gd name="adj" fmla="val 21667"/>
            </a:avLst>
          </a:prstGeom>
          <a:noFill/>
          <a:ln w="9525">
            <a:noFill/>
            <a:round/>
            <a:headEnd/>
            <a:tailEnd/>
          </a:ln>
        </p:spPr>
        <p:txBody>
          <a:bodyPr anchor="b"/>
          <a:lstStyle/>
          <a:p>
            <a:pPr algn="ctr" eaLnBrk="0" hangingPunct="0"/>
            <a:r>
              <a:rPr kumimoji="1" lang="zh-CN" altLang="en-US" sz="4000">
                <a:latin typeface="SimSun" pitchFamily="2" charset="-122"/>
                <a:ea typeface="黑体" pitchFamily="2" charset="-122"/>
              </a:rPr>
              <a:t>解密过程</a:t>
            </a:r>
          </a:p>
        </p:txBody>
      </p:sp>
      <p:graphicFrame>
        <p:nvGraphicFramePr>
          <p:cNvPr id="80920" name="Object 24"/>
          <p:cNvGraphicFramePr>
            <a:graphicFrameLocks noGrp="1" noChangeAspect="1"/>
          </p:cNvGraphicFramePr>
          <p:nvPr>
            <p:ph idx="1"/>
          </p:nvPr>
        </p:nvGraphicFramePr>
        <p:xfrm>
          <a:off x="5943600" y="3755157"/>
          <a:ext cx="398463" cy="398463"/>
        </p:xfrm>
        <a:graphic>
          <a:graphicData uri="http://schemas.openxmlformats.org/presentationml/2006/ole">
            <mc:AlternateContent xmlns:mc="http://schemas.openxmlformats.org/markup-compatibility/2006">
              <mc:Choice xmlns:v="urn:schemas-microsoft-com:vml" Requires="v">
                <p:oleObj spid="_x0000_s3130" name="Visio" r:id="rId3" imgW="397674" imgH="397812" progId="Visio.Drawing.11">
                  <p:embed/>
                </p:oleObj>
              </mc:Choice>
              <mc:Fallback>
                <p:oleObj name="Visio" r:id="rId3" imgW="397674" imgH="39781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755157"/>
                        <a:ext cx="39846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
          <p:cNvSpPr txBox="1">
            <a:spLocks noChangeArrowheads="1"/>
          </p:cNvSpPr>
          <p:nvPr/>
        </p:nvSpPr>
        <p:spPr bwMode="auto">
          <a:xfrm>
            <a:off x="900112" y="-101600"/>
            <a:ext cx="71262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a:lstStyle>
          <a:p>
            <a:r>
              <a:rPr kumimoji="1" lang="zh-CN" altLang="en-US" sz="3600" kern="0" dirty="0" smtClean="0">
                <a:solidFill>
                  <a:schemeClr val="tx1"/>
                </a:solidFill>
                <a:latin typeface="楷体_GB2312" pitchFamily="49" charset="-122"/>
                <a:ea typeface="楷体_GB2312" pitchFamily="49" charset="-122"/>
              </a:rPr>
              <a:t>流密码的思想起源</a:t>
            </a:r>
          </a:p>
        </p:txBody>
      </p:sp>
    </p:spTree>
    <p:extLst>
      <p:ext uri="{BB962C8B-B14F-4D97-AF65-F5344CB8AC3E}">
        <p14:creationId xmlns:p14="http://schemas.microsoft.com/office/powerpoint/2010/main" val="13650329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9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80901"/>
                                        </p:tgtEl>
                                        <p:attrNameLst>
                                          <p:attrName>style.visibility</p:attrName>
                                        </p:attrNameLst>
                                      </p:cBhvr>
                                      <p:to>
                                        <p:strVal val="visible"/>
                                      </p:to>
                                    </p:set>
                                    <p:anim calcmode="lin" valueType="num">
                                      <p:cBhvr>
                                        <p:cTn id="19" dur="1000" fill="hold"/>
                                        <p:tgtEl>
                                          <p:spTgt spid="80901"/>
                                        </p:tgtEl>
                                        <p:attrNameLst>
                                          <p:attrName>ppt_w</p:attrName>
                                        </p:attrNameLst>
                                      </p:cBhvr>
                                      <p:tavLst>
                                        <p:tav tm="0">
                                          <p:val>
                                            <p:strVal val="#ppt_w*0.70"/>
                                          </p:val>
                                        </p:tav>
                                        <p:tav tm="100000">
                                          <p:val>
                                            <p:strVal val="#ppt_w"/>
                                          </p:val>
                                        </p:tav>
                                      </p:tavLst>
                                    </p:anim>
                                    <p:anim calcmode="lin" valueType="num">
                                      <p:cBhvr>
                                        <p:cTn id="20" dur="1000" fill="hold"/>
                                        <p:tgtEl>
                                          <p:spTgt spid="80901"/>
                                        </p:tgtEl>
                                        <p:attrNameLst>
                                          <p:attrName>ppt_h</p:attrName>
                                        </p:attrNameLst>
                                      </p:cBhvr>
                                      <p:tavLst>
                                        <p:tav tm="0">
                                          <p:val>
                                            <p:strVal val="#ppt_h"/>
                                          </p:val>
                                        </p:tav>
                                        <p:tav tm="100000">
                                          <p:val>
                                            <p:strVal val="#ppt_h"/>
                                          </p:val>
                                        </p:tav>
                                      </p:tavLst>
                                    </p:anim>
                                    <p:animEffect transition="in" filter="fade">
                                      <p:cBhvr>
                                        <p:cTn id="21" dur="1000"/>
                                        <p:tgtEl>
                                          <p:spTgt spid="809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80906"/>
                                        </p:tgtEl>
                                        <p:attrNameLst>
                                          <p:attrName>style.visibility</p:attrName>
                                        </p:attrNameLst>
                                      </p:cBhvr>
                                      <p:to>
                                        <p:strVal val="visible"/>
                                      </p:to>
                                    </p:set>
                                    <p:anim calcmode="lin" valueType="num">
                                      <p:cBhvr>
                                        <p:cTn id="26" dur="1000" fill="hold"/>
                                        <p:tgtEl>
                                          <p:spTgt spid="80906"/>
                                        </p:tgtEl>
                                        <p:attrNameLst>
                                          <p:attrName>ppt_w</p:attrName>
                                        </p:attrNameLst>
                                      </p:cBhvr>
                                      <p:tavLst>
                                        <p:tav tm="0">
                                          <p:val>
                                            <p:strVal val="#ppt_w*0.70"/>
                                          </p:val>
                                        </p:tav>
                                        <p:tav tm="100000">
                                          <p:val>
                                            <p:strVal val="#ppt_w"/>
                                          </p:val>
                                        </p:tav>
                                      </p:tavLst>
                                    </p:anim>
                                    <p:anim calcmode="lin" valueType="num">
                                      <p:cBhvr>
                                        <p:cTn id="27" dur="1000" fill="hold"/>
                                        <p:tgtEl>
                                          <p:spTgt spid="80906"/>
                                        </p:tgtEl>
                                        <p:attrNameLst>
                                          <p:attrName>ppt_h</p:attrName>
                                        </p:attrNameLst>
                                      </p:cBhvr>
                                      <p:tavLst>
                                        <p:tav tm="0">
                                          <p:val>
                                            <p:strVal val="#ppt_h"/>
                                          </p:val>
                                        </p:tav>
                                        <p:tav tm="100000">
                                          <p:val>
                                            <p:strVal val="#ppt_h"/>
                                          </p:val>
                                        </p:tav>
                                      </p:tavLst>
                                    </p:anim>
                                    <p:animEffect transition="in" filter="fade">
                                      <p:cBhvr>
                                        <p:cTn id="28" dur="1000"/>
                                        <p:tgtEl>
                                          <p:spTgt spid="80906"/>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80907"/>
                                        </p:tgtEl>
                                        <p:attrNameLst>
                                          <p:attrName>style.visibility</p:attrName>
                                        </p:attrNameLst>
                                      </p:cBhvr>
                                      <p:to>
                                        <p:strVal val="visible"/>
                                      </p:to>
                                    </p:set>
                                    <p:anim calcmode="lin" valueType="num">
                                      <p:cBhvr>
                                        <p:cTn id="31" dur="1000" fill="hold"/>
                                        <p:tgtEl>
                                          <p:spTgt spid="80907"/>
                                        </p:tgtEl>
                                        <p:attrNameLst>
                                          <p:attrName>ppt_w</p:attrName>
                                        </p:attrNameLst>
                                      </p:cBhvr>
                                      <p:tavLst>
                                        <p:tav tm="0">
                                          <p:val>
                                            <p:strVal val="#ppt_w*0.70"/>
                                          </p:val>
                                        </p:tav>
                                        <p:tav tm="100000">
                                          <p:val>
                                            <p:strVal val="#ppt_w"/>
                                          </p:val>
                                        </p:tav>
                                      </p:tavLst>
                                    </p:anim>
                                    <p:anim calcmode="lin" valueType="num">
                                      <p:cBhvr>
                                        <p:cTn id="32" dur="1000" fill="hold"/>
                                        <p:tgtEl>
                                          <p:spTgt spid="80907"/>
                                        </p:tgtEl>
                                        <p:attrNameLst>
                                          <p:attrName>ppt_h</p:attrName>
                                        </p:attrNameLst>
                                      </p:cBhvr>
                                      <p:tavLst>
                                        <p:tav tm="0">
                                          <p:val>
                                            <p:strVal val="#ppt_h"/>
                                          </p:val>
                                        </p:tav>
                                        <p:tav tm="100000">
                                          <p:val>
                                            <p:strVal val="#ppt_h"/>
                                          </p:val>
                                        </p:tav>
                                      </p:tavLst>
                                    </p:anim>
                                    <p:animEffect transition="in" filter="fade">
                                      <p:cBhvr>
                                        <p:cTn id="33" dur="1000"/>
                                        <p:tgtEl>
                                          <p:spTgt spid="809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80900"/>
                                        </p:tgtEl>
                                        <p:attrNameLst>
                                          <p:attrName>style.visibility</p:attrName>
                                        </p:attrNameLst>
                                      </p:cBhvr>
                                      <p:to>
                                        <p:strVal val="visible"/>
                                      </p:to>
                                    </p:set>
                                    <p:anim calcmode="lin" valueType="num">
                                      <p:cBhvr>
                                        <p:cTn id="38" dur="1000" fill="hold"/>
                                        <p:tgtEl>
                                          <p:spTgt spid="80900"/>
                                        </p:tgtEl>
                                        <p:attrNameLst>
                                          <p:attrName>ppt_w</p:attrName>
                                        </p:attrNameLst>
                                      </p:cBhvr>
                                      <p:tavLst>
                                        <p:tav tm="0">
                                          <p:val>
                                            <p:strVal val="#ppt_w*0.70"/>
                                          </p:val>
                                        </p:tav>
                                        <p:tav tm="100000">
                                          <p:val>
                                            <p:strVal val="#ppt_w"/>
                                          </p:val>
                                        </p:tav>
                                      </p:tavLst>
                                    </p:anim>
                                    <p:anim calcmode="lin" valueType="num">
                                      <p:cBhvr>
                                        <p:cTn id="39" dur="1000" fill="hold"/>
                                        <p:tgtEl>
                                          <p:spTgt spid="80900"/>
                                        </p:tgtEl>
                                        <p:attrNameLst>
                                          <p:attrName>ppt_h</p:attrName>
                                        </p:attrNameLst>
                                      </p:cBhvr>
                                      <p:tavLst>
                                        <p:tav tm="0">
                                          <p:val>
                                            <p:strVal val="#ppt_h"/>
                                          </p:val>
                                        </p:tav>
                                        <p:tav tm="100000">
                                          <p:val>
                                            <p:strVal val="#ppt_h"/>
                                          </p:val>
                                        </p:tav>
                                      </p:tavLst>
                                    </p:anim>
                                    <p:animEffect transition="in" filter="fade">
                                      <p:cBhvr>
                                        <p:cTn id="40" dur="1000"/>
                                        <p:tgtEl>
                                          <p:spTgt spid="80900"/>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80905"/>
                                        </p:tgtEl>
                                        <p:attrNameLst>
                                          <p:attrName>style.visibility</p:attrName>
                                        </p:attrNameLst>
                                      </p:cBhvr>
                                      <p:to>
                                        <p:strVal val="visible"/>
                                      </p:to>
                                    </p:set>
                                    <p:anim calcmode="lin" valueType="num">
                                      <p:cBhvr>
                                        <p:cTn id="43" dur="1000" fill="hold"/>
                                        <p:tgtEl>
                                          <p:spTgt spid="80905"/>
                                        </p:tgtEl>
                                        <p:attrNameLst>
                                          <p:attrName>ppt_w</p:attrName>
                                        </p:attrNameLst>
                                      </p:cBhvr>
                                      <p:tavLst>
                                        <p:tav tm="0">
                                          <p:val>
                                            <p:strVal val="#ppt_w*0.70"/>
                                          </p:val>
                                        </p:tav>
                                        <p:tav tm="100000">
                                          <p:val>
                                            <p:strVal val="#ppt_w"/>
                                          </p:val>
                                        </p:tav>
                                      </p:tavLst>
                                    </p:anim>
                                    <p:anim calcmode="lin" valueType="num">
                                      <p:cBhvr>
                                        <p:cTn id="44" dur="1000" fill="hold"/>
                                        <p:tgtEl>
                                          <p:spTgt spid="80905"/>
                                        </p:tgtEl>
                                        <p:attrNameLst>
                                          <p:attrName>ppt_h</p:attrName>
                                        </p:attrNameLst>
                                      </p:cBhvr>
                                      <p:tavLst>
                                        <p:tav tm="0">
                                          <p:val>
                                            <p:strVal val="#ppt_h"/>
                                          </p:val>
                                        </p:tav>
                                        <p:tav tm="100000">
                                          <p:val>
                                            <p:strVal val="#ppt_h"/>
                                          </p:val>
                                        </p:tav>
                                      </p:tavLst>
                                    </p:anim>
                                    <p:animEffect transition="in" filter="fade">
                                      <p:cBhvr>
                                        <p:cTn id="45" dur="1000"/>
                                        <p:tgtEl>
                                          <p:spTgt spid="809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80908"/>
                                        </p:tgtEl>
                                        <p:attrNameLst>
                                          <p:attrName>style.visibility</p:attrName>
                                        </p:attrNameLst>
                                      </p:cBhvr>
                                      <p:to>
                                        <p:strVal val="visible"/>
                                      </p:to>
                                    </p:set>
                                    <p:anim calcmode="lin" valueType="num">
                                      <p:cBhvr>
                                        <p:cTn id="50" dur="1000" fill="hold"/>
                                        <p:tgtEl>
                                          <p:spTgt spid="80908"/>
                                        </p:tgtEl>
                                        <p:attrNameLst>
                                          <p:attrName>ppt_w</p:attrName>
                                        </p:attrNameLst>
                                      </p:cBhvr>
                                      <p:tavLst>
                                        <p:tav tm="0">
                                          <p:val>
                                            <p:strVal val="#ppt_w*0.70"/>
                                          </p:val>
                                        </p:tav>
                                        <p:tav tm="100000">
                                          <p:val>
                                            <p:strVal val="#ppt_w"/>
                                          </p:val>
                                        </p:tav>
                                      </p:tavLst>
                                    </p:anim>
                                    <p:anim calcmode="lin" valueType="num">
                                      <p:cBhvr>
                                        <p:cTn id="51" dur="1000" fill="hold"/>
                                        <p:tgtEl>
                                          <p:spTgt spid="80908"/>
                                        </p:tgtEl>
                                        <p:attrNameLst>
                                          <p:attrName>ppt_h</p:attrName>
                                        </p:attrNameLst>
                                      </p:cBhvr>
                                      <p:tavLst>
                                        <p:tav tm="0">
                                          <p:val>
                                            <p:strVal val="#ppt_h"/>
                                          </p:val>
                                        </p:tav>
                                        <p:tav tm="100000">
                                          <p:val>
                                            <p:strVal val="#ppt_h"/>
                                          </p:val>
                                        </p:tav>
                                      </p:tavLst>
                                    </p:anim>
                                    <p:animEffect transition="in" filter="fade">
                                      <p:cBhvr>
                                        <p:cTn id="52" dur="1000"/>
                                        <p:tgtEl>
                                          <p:spTgt spid="80908"/>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80911"/>
                                        </p:tgtEl>
                                        <p:attrNameLst>
                                          <p:attrName>style.visibility</p:attrName>
                                        </p:attrNameLst>
                                      </p:cBhvr>
                                      <p:to>
                                        <p:strVal val="visible"/>
                                      </p:to>
                                    </p:set>
                                    <p:anim calcmode="lin" valueType="num">
                                      <p:cBhvr>
                                        <p:cTn id="55" dur="1000" fill="hold"/>
                                        <p:tgtEl>
                                          <p:spTgt spid="80911"/>
                                        </p:tgtEl>
                                        <p:attrNameLst>
                                          <p:attrName>ppt_w</p:attrName>
                                        </p:attrNameLst>
                                      </p:cBhvr>
                                      <p:tavLst>
                                        <p:tav tm="0">
                                          <p:val>
                                            <p:strVal val="#ppt_w*0.70"/>
                                          </p:val>
                                        </p:tav>
                                        <p:tav tm="100000">
                                          <p:val>
                                            <p:strVal val="#ppt_w"/>
                                          </p:val>
                                        </p:tav>
                                      </p:tavLst>
                                    </p:anim>
                                    <p:anim calcmode="lin" valueType="num">
                                      <p:cBhvr>
                                        <p:cTn id="56" dur="1000" fill="hold"/>
                                        <p:tgtEl>
                                          <p:spTgt spid="80911"/>
                                        </p:tgtEl>
                                        <p:attrNameLst>
                                          <p:attrName>ppt_h</p:attrName>
                                        </p:attrNameLst>
                                      </p:cBhvr>
                                      <p:tavLst>
                                        <p:tav tm="0">
                                          <p:val>
                                            <p:strVal val="#ppt_h"/>
                                          </p:val>
                                        </p:tav>
                                        <p:tav tm="100000">
                                          <p:val>
                                            <p:strVal val="#ppt_h"/>
                                          </p:val>
                                        </p:tav>
                                      </p:tavLst>
                                    </p:anim>
                                    <p:animEffect transition="in" filter="fade">
                                      <p:cBhvr>
                                        <p:cTn id="57" dur="1000"/>
                                        <p:tgtEl>
                                          <p:spTgt spid="80911"/>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80909"/>
                                        </p:tgtEl>
                                        <p:attrNameLst>
                                          <p:attrName>style.visibility</p:attrName>
                                        </p:attrNameLst>
                                      </p:cBhvr>
                                      <p:to>
                                        <p:strVal val="visible"/>
                                      </p:to>
                                    </p:set>
                                    <p:anim calcmode="lin" valueType="num">
                                      <p:cBhvr>
                                        <p:cTn id="60" dur="1000" fill="hold"/>
                                        <p:tgtEl>
                                          <p:spTgt spid="80909"/>
                                        </p:tgtEl>
                                        <p:attrNameLst>
                                          <p:attrName>ppt_w</p:attrName>
                                        </p:attrNameLst>
                                      </p:cBhvr>
                                      <p:tavLst>
                                        <p:tav tm="0">
                                          <p:val>
                                            <p:strVal val="#ppt_w*0.70"/>
                                          </p:val>
                                        </p:tav>
                                        <p:tav tm="100000">
                                          <p:val>
                                            <p:strVal val="#ppt_w"/>
                                          </p:val>
                                        </p:tav>
                                      </p:tavLst>
                                    </p:anim>
                                    <p:anim calcmode="lin" valueType="num">
                                      <p:cBhvr>
                                        <p:cTn id="61" dur="1000" fill="hold"/>
                                        <p:tgtEl>
                                          <p:spTgt spid="80909"/>
                                        </p:tgtEl>
                                        <p:attrNameLst>
                                          <p:attrName>ppt_h</p:attrName>
                                        </p:attrNameLst>
                                      </p:cBhvr>
                                      <p:tavLst>
                                        <p:tav tm="0">
                                          <p:val>
                                            <p:strVal val="#ppt_h"/>
                                          </p:val>
                                        </p:tav>
                                        <p:tav tm="100000">
                                          <p:val>
                                            <p:strVal val="#ppt_h"/>
                                          </p:val>
                                        </p:tav>
                                      </p:tavLst>
                                    </p:anim>
                                    <p:animEffect transition="in" filter="fade">
                                      <p:cBhvr>
                                        <p:cTn id="62" dur="1000"/>
                                        <p:tgtEl>
                                          <p:spTgt spid="80909"/>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80910"/>
                                        </p:tgtEl>
                                        <p:attrNameLst>
                                          <p:attrName>style.visibility</p:attrName>
                                        </p:attrNameLst>
                                      </p:cBhvr>
                                      <p:to>
                                        <p:strVal val="visible"/>
                                      </p:to>
                                    </p:set>
                                    <p:anim calcmode="lin" valueType="num">
                                      <p:cBhvr>
                                        <p:cTn id="65" dur="1000" fill="hold"/>
                                        <p:tgtEl>
                                          <p:spTgt spid="80910"/>
                                        </p:tgtEl>
                                        <p:attrNameLst>
                                          <p:attrName>ppt_w</p:attrName>
                                        </p:attrNameLst>
                                      </p:cBhvr>
                                      <p:tavLst>
                                        <p:tav tm="0">
                                          <p:val>
                                            <p:strVal val="#ppt_w*0.70"/>
                                          </p:val>
                                        </p:tav>
                                        <p:tav tm="100000">
                                          <p:val>
                                            <p:strVal val="#ppt_w"/>
                                          </p:val>
                                        </p:tav>
                                      </p:tavLst>
                                    </p:anim>
                                    <p:anim calcmode="lin" valueType="num">
                                      <p:cBhvr>
                                        <p:cTn id="66" dur="1000" fill="hold"/>
                                        <p:tgtEl>
                                          <p:spTgt spid="80910"/>
                                        </p:tgtEl>
                                        <p:attrNameLst>
                                          <p:attrName>ppt_h</p:attrName>
                                        </p:attrNameLst>
                                      </p:cBhvr>
                                      <p:tavLst>
                                        <p:tav tm="0">
                                          <p:val>
                                            <p:strVal val="#ppt_h"/>
                                          </p:val>
                                        </p:tav>
                                        <p:tav tm="100000">
                                          <p:val>
                                            <p:strVal val="#ppt_h"/>
                                          </p:val>
                                        </p:tav>
                                      </p:tavLst>
                                    </p:anim>
                                    <p:animEffect transition="in" filter="fade">
                                      <p:cBhvr>
                                        <p:cTn id="67" dur="1000"/>
                                        <p:tgtEl>
                                          <p:spTgt spid="809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8092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80914"/>
                                        </p:tgtEl>
                                        <p:attrNameLst>
                                          <p:attrName>style.visibility</p:attrName>
                                        </p:attrNameLst>
                                      </p:cBhvr>
                                      <p:to>
                                        <p:strVal val="visible"/>
                                      </p:to>
                                    </p:set>
                                    <p:anim calcmode="lin" valueType="num">
                                      <p:cBhvr>
                                        <p:cTn id="76" dur="1000" fill="hold"/>
                                        <p:tgtEl>
                                          <p:spTgt spid="80914"/>
                                        </p:tgtEl>
                                        <p:attrNameLst>
                                          <p:attrName>ppt_w</p:attrName>
                                        </p:attrNameLst>
                                      </p:cBhvr>
                                      <p:tavLst>
                                        <p:tav tm="0">
                                          <p:val>
                                            <p:strVal val="#ppt_w*0.70"/>
                                          </p:val>
                                        </p:tav>
                                        <p:tav tm="100000">
                                          <p:val>
                                            <p:strVal val="#ppt_w"/>
                                          </p:val>
                                        </p:tav>
                                      </p:tavLst>
                                    </p:anim>
                                    <p:anim calcmode="lin" valueType="num">
                                      <p:cBhvr>
                                        <p:cTn id="77" dur="1000" fill="hold"/>
                                        <p:tgtEl>
                                          <p:spTgt spid="80914"/>
                                        </p:tgtEl>
                                        <p:attrNameLst>
                                          <p:attrName>ppt_h</p:attrName>
                                        </p:attrNameLst>
                                      </p:cBhvr>
                                      <p:tavLst>
                                        <p:tav tm="0">
                                          <p:val>
                                            <p:strVal val="#ppt_h"/>
                                          </p:val>
                                        </p:tav>
                                        <p:tav tm="100000">
                                          <p:val>
                                            <p:strVal val="#ppt_h"/>
                                          </p:val>
                                        </p:tav>
                                      </p:tavLst>
                                    </p:anim>
                                    <p:animEffect transition="in" filter="fade">
                                      <p:cBhvr>
                                        <p:cTn id="78" dur="1000"/>
                                        <p:tgtEl>
                                          <p:spTgt spid="80914"/>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80915"/>
                                        </p:tgtEl>
                                        <p:attrNameLst>
                                          <p:attrName>style.visibility</p:attrName>
                                        </p:attrNameLst>
                                      </p:cBhvr>
                                      <p:to>
                                        <p:strVal val="visible"/>
                                      </p:to>
                                    </p:set>
                                    <p:anim calcmode="lin" valueType="num">
                                      <p:cBhvr>
                                        <p:cTn id="81" dur="1000" fill="hold"/>
                                        <p:tgtEl>
                                          <p:spTgt spid="80915"/>
                                        </p:tgtEl>
                                        <p:attrNameLst>
                                          <p:attrName>ppt_w</p:attrName>
                                        </p:attrNameLst>
                                      </p:cBhvr>
                                      <p:tavLst>
                                        <p:tav tm="0">
                                          <p:val>
                                            <p:strVal val="#ppt_w*0.70"/>
                                          </p:val>
                                        </p:tav>
                                        <p:tav tm="100000">
                                          <p:val>
                                            <p:strVal val="#ppt_w"/>
                                          </p:val>
                                        </p:tav>
                                      </p:tavLst>
                                    </p:anim>
                                    <p:anim calcmode="lin" valueType="num">
                                      <p:cBhvr>
                                        <p:cTn id="82" dur="1000" fill="hold"/>
                                        <p:tgtEl>
                                          <p:spTgt spid="80915"/>
                                        </p:tgtEl>
                                        <p:attrNameLst>
                                          <p:attrName>ppt_h</p:attrName>
                                        </p:attrNameLst>
                                      </p:cBhvr>
                                      <p:tavLst>
                                        <p:tav tm="0">
                                          <p:val>
                                            <p:strVal val="#ppt_h"/>
                                          </p:val>
                                        </p:tav>
                                        <p:tav tm="100000">
                                          <p:val>
                                            <p:strVal val="#ppt_h"/>
                                          </p:val>
                                        </p:tav>
                                      </p:tavLst>
                                    </p:anim>
                                    <p:animEffect transition="in" filter="fade">
                                      <p:cBhvr>
                                        <p:cTn id="83" dur="1000"/>
                                        <p:tgtEl>
                                          <p:spTgt spid="8091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0900"/>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80905"/>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80906"/>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80907"/>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80908"/>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80909"/>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80910"/>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80911"/>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8091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80915"/>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80920"/>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5" presetClass="entr" presetSubtype="0" fill="hold" grpId="2" nodeType="clickEffect">
                                  <p:stCondLst>
                                    <p:cond delay="0"/>
                                  </p:stCondLst>
                                  <p:childTnLst>
                                    <p:set>
                                      <p:cBhvr>
                                        <p:cTn id="111" dur="1" fill="hold">
                                          <p:stCondLst>
                                            <p:cond delay="0"/>
                                          </p:stCondLst>
                                        </p:cTn>
                                        <p:tgtEl>
                                          <p:spTgt spid="80906"/>
                                        </p:tgtEl>
                                        <p:attrNameLst>
                                          <p:attrName>style.visibility</p:attrName>
                                        </p:attrNameLst>
                                      </p:cBhvr>
                                      <p:to>
                                        <p:strVal val="visible"/>
                                      </p:to>
                                    </p:set>
                                    <p:anim calcmode="lin" valueType="num">
                                      <p:cBhvr>
                                        <p:cTn id="112" dur="1000" fill="hold"/>
                                        <p:tgtEl>
                                          <p:spTgt spid="80906"/>
                                        </p:tgtEl>
                                        <p:attrNameLst>
                                          <p:attrName>ppt_w</p:attrName>
                                        </p:attrNameLst>
                                      </p:cBhvr>
                                      <p:tavLst>
                                        <p:tav tm="0">
                                          <p:val>
                                            <p:strVal val="#ppt_w*0.70"/>
                                          </p:val>
                                        </p:tav>
                                        <p:tav tm="100000">
                                          <p:val>
                                            <p:strVal val="#ppt_w"/>
                                          </p:val>
                                        </p:tav>
                                      </p:tavLst>
                                    </p:anim>
                                    <p:anim calcmode="lin" valueType="num">
                                      <p:cBhvr>
                                        <p:cTn id="113" dur="1000" fill="hold"/>
                                        <p:tgtEl>
                                          <p:spTgt spid="80906"/>
                                        </p:tgtEl>
                                        <p:attrNameLst>
                                          <p:attrName>ppt_h</p:attrName>
                                        </p:attrNameLst>
                                      </p:cBhvr>
                                      <p:tavLst>
                                        <p:tav tm="0">
                                          <p:val>
                                            <p:strVal val="#ppt_h"/>
                                          </p:val>
                                        </p:tav>
                                        <p:tav tm="100000">
                                          <p:val>
                                            <p:strVal val="#ppt_h"/>
                                          </p:val>
                                        </p:tav>
                                      </p:tavLst>
                                    </p:anim>
                                    <p:animEffect transition="in" filter="fade">
                                      <p:cBhvr>
                                        <p:cTn id="114" dur="1000"/>
                                        <p:tgtEl>
                                          <p:spTgt spid="80906"/>
                                        </p:tgtEl>
                                      </p:cBhvr>
                                    </p:animEffect>
                                  </p:childTnLst>
                                </p:cTn>
                              </p:par>
                              <p:par>
                                <p:cTn id="115" presetID="55" presetClass="entr" presetSubtype="0" fill="hold" grpId="0" nodeType="withEffect">
                                  <p:stCondLst>
                                    <p:cond delay="0"/>
                                  </p:stCondLst>
                                  <p:childTnLst>
                                    <p:set>
                                      <p:cBhvr>
                                        <p:cTn id="116" dur="1" fill="hold">
                                          <p:stCondLst>
                                            <p:cond delay="0"/>
                                          </p:stCondLst>
                                        </p:cTn>
                                        <p:tgtEl>
                                          <p:spTgt spid="80917"/>
                                        </p:tgtEl>
                                        <p:attrNameLst>
                                          <p:attrName>style.visibility</p:attrName>
                                        </p:attrNameLst>
                                      </p:cBhvr>
                                      <p:to>
                                        <p:strVal val="visible"/>
                                      </p:to>
                                    </p:set>
                                    <p:anim calcmode="lin" valueType="num">
                                      <p:cBhvr>
                                        <p:cTn id="117" dur="1000" fill="hold"/>
                                        <p:tgtEl>
                                          <p:spTgt spid="80917"/>
                                        </p:tgtEl>
                                        <p:attrNameLst>
                                          <p:attrName>ppt_w</p:attrName>
                                        </p:attrNameLst>
                                      </p:cBhvr>
                                      <p:tavLst>
                                        <p:tav tm="0">
                                          <p:val>
                                            <p:strVal val="#ppt_w*0.70"/>
                                          </p:val>
                                        </p:tav>
                                        <p:tav tm="100000">
                                          <p:val>
                                            <p:strVal val="#ppt_w"/>
                                          </p:val>
                                        </p:tav>
                                      </p:tavLst>
                                    </p:anim>
                                    <p:anim calcmode="lin" valueType="num">
                                      <p:cBhvr>
                                        <p:cTn id="118" dur="1000" fill="hold"/>
                                        <p:tgtEl>
                                          <p:spTgt spid="80917"/>
                                        </p:tgtEl>
                                        <p:attrNameLst>
                                          <p:attrName>ppt_h</p:attrName>
                                        </p:attrNameLst>
                                      </p:cBhvr>
                                      <p:tavLst>
                                        <p:tav tm="0">
                                          <p:val>
                                            <p:strVal val="#ppt_h"/>
                                          </p:val>
                                        </p:tav>
                                        <p:tav tm="100000">
                                          <p:val>
                                            <p:strVal val="#ppt_h"/>
                                          </p:val>
                                        </p:tav>
                                      </p:tavLst>
                                    </p:anim>
                                    <p:animEffect transition="in" filter="fade">
                                      <p:cBhvr>
                                        <p:cTn id="119" dur="1000"/>
                                        <p:tgtEl>
                                          <p:spTgt spid="8091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5" presetClass="entr" presetSubtype="0" fill="hold" grpId="2" nodeType="clickEffect">
                                  <p:stCondLst>
                                    <p:cond delay="0"/>
                                  </p:stCondLst>
                                  <p:childTnLst>
                                    <p:set>
                                      <p:cBhvr>
                                        <p:cTn id="123" dur="1" fill="hold">
                                          <p:stCondLst>
                                            <p:cond delay="0"/>
                                          </p:stCondLst>
                                        </p:cTn>
                                        <p:tgtEl>
                                          <p:spTgt spid="80900"/>
                                        </p:tgtEl>
                                        <p:attrNameLst>
                                          <p:attrName>style.visibility</p:attrName>
                                        </p:attrNameLst>
                                      </p:cBhvr>
                                      <p:to>
                                        <p:strVal val="visible"/>
                                      </p:to>
                                    </p:set>
                                    <p:anim calcmode="lin" valueType="num">
                                      <p:cBhvr>
                                        <p:cTn id="124" dur="1000" fill="hold"/>
                                        <p:tgtEl>
                                          <p:spTgt spid="80900"/>
                                        </p:tgtEl>
                                        <p:attrNameLst>
                                          <p:attrName>ppt_w</p:attrName>
                                        </p:attrNameLst>
                                      </p:cBhvr>
                                      <p:tavLst>
                                        <p:tav tm="0">
                                          <p:val>
                                            <p:strVal val="#ppt_w*0.70"/>
                                          </p:val>
                                        </p:tav>
                                        <p:tav tm="100000">
                                          <p:val>
                                            <p:strVal val="#ppt_w"/>
                                          </p:val>
                                        </p:tav>
                                      </p:tavLst>
                                    </p:anim>
                                    <p:anim calcmode="lin" valueType="num">
                                      <p:cBhvr>
                                        <p:cTn id="125" dur="1000" fill="hold"/>
                                        <p:tgtEl>
                                          <p:spTgt spid="80900"/>
                                        </p:tgtEl>
                                        <p:attrNameLst>
                                          <p:attrName>ppt_h</p:attrName>
                                        </p:attrNameLst>
                                      </p:cBhvr>
                                      <p:tavLst>
                                        <p:tav tm="0">
                                          <p:val>
                                            <p:strVal val="#ppt_h"/>
                                          </p:val>
                                        </p:tav>
                                        <p:tav tm="100000">
                                          <p:val>
                                            <p:strVal val="#ppt_h"/>
                                          </p:val>
                                        </p:tav>
                                      </p:tavLst>
                                    </p:anim>
                                    <p:animEffect transition="in" filter="fade">
                                      <p:cBhvr>
                                        <p:cTn id="126" dur="1000"/>
                                        <p:tgtEl>
                                          <p:spTgt spid="80900"/>
                                        </p:tgtEl>
                                      </p:cBhvr>
                                    </p:animEffect>
                                  </p:childTnLst>
                                </p:cTn>
                              </p:par>
                              <p:par>
                                <p:cTn id="127" presetID="55" presetClass="entr" presetSubtype="0" fill="hold" grpId="0" nodeType="withEffect">
                                  <p:stCondLst>
                                    <p:cond delay="0"/>
                                  </p:stCondLst>
                                  <p:childTnLst>
                                    <p:set>
                                      <p:cBhvr>
                                        <p:cTn id="128" dur="1" fill="hold">
                                          <p:stCondLst>
                                            <p:cond delay="0"/>
                                          </p:stCondLst>
                                        </p:cTn>
                                        <p:tgtEl>
                                          <p:spTgt spid="80916"/>
                                        </p:tgtEl>
                                        <p:attrNameLst>
                                          <p:attrName>style.visibility</p:attrName>
                                        </p:attrNameLst>
                                      </p:cBhvr>
                                      <p:to>
                                        <p:strVal val="visible"/>
                                      </p:to>
                                    </p:set>
                                    <p:anim calcmode="lin" valueType="num">
                                      <p:cBhvr>
                                        <p:cTn id="129" dur="1000" fill="hold"/>
                                        <p:tgtEl>
                                          <p:spTgt spid="80916"/>
                                        </p:tgtEl>
                                        <p:attrNameLst>
                                          <p:attrName>ppt_w</p:attrName>
                                        </p:attrNameLst>
                                      </p:cBhvr>
                                      <p:tavLst>
                                        <p:tav tm="0">
                                          <p:val>
                                            <p:strVal val="#ppt_w*0.70"/>
                                          </p:val>
                                        </p:tav>
                                        <p:tav tm="100000">
                                          <p:val>
                                            <p:strVal val="#ppt_w"/>
                                          </p:val>
                                        </p:tav>
                                      </p:tavLst>
                                    </p:anim>
                                    <p:anim calcmode="lin" valueType="num">
                                      <p:cBhvr>
                                        <p:cTn id="130" dur="1000" fill="hold"/>
                                        <p:tgtEl>
                                          <p:spTgt spid="80916"/>
                                        </p:tgtEl>
                                        <p:attrNameLst>
                                          <p:attrName>ppt_h</p:attrName>
                                        </p:attrNameLst>
                                      </p:cBhvr>
                                      <p:tavLst>
                                        <p:tav tm="0">
                                          <p:val>
                                            <p:strVal val="#ppt_h"/>
                                          </p:val>
                                        </p:tav>
                                        <p:tav tm="100000">
                                          <p:val>
                                            <p:strVal val="#ppt_h"/>
                                          </p:val>
                                        </p:tav>
                                      </p:tavLst>
                                    </p:anim>
                                    <p:animEffect transition="in" filter="fade">
                                      <p:cBhvr>
                                        <p:cTn id="131" dur="1000"/>
                                        <p:tgtEl>
                                          <p:spTgt spid="8091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55" presetClass="entr" presetSubtype="0" fill="hold" grpId="2" nodeType="clickEffect">
                                  <p:stCondLst>
                                    <p:cond delay="0"/>
                                  </p:stCondLst>
                                  <p:childTnLst>
                                    <p:set>
                                      <p:cBhvr>
                                        <p:cTn id="135" dur="1" fill="hold">
                                          <p:stCondLst>
                                            <p:cond delay="0"/>
                                          </p:stCondLst>
                                        </p:cTn>
                                        <p:tgtEl>
                                          <p:spTgt spid="80908"/>
                                        </p:tgtEl>
                                        <p:attrNameLst>
                                          <p:attrName>style.visibility</p:attrName>
                                        </p:attrNameLst>
                                      </p:cBhvr>
                                      <p:to>
                                        <p:strVal val="visible"/>
                                      </p:to>
                                    </p:set>
                                    <p:anim calcmode="lin" valueType="num">
                                      <p:cBhvr>
                                        <p:cTn id="136" dur="1000" fill="hold"/>
                                        <p:tgtEl>
                                          <p:spTgt spid="80908"/>
                                        </p:tgtEl>
                                        <p:attrNameLst>
                                          <p:attrName>ppt_w</p:attrName>
                                        </p:attrNameLst>
                                      </p:cBhvr>
                                      <p:tavLst>
                                        <p:tav tm="0">
                                          <p:val>
                                            <p:strVal val="#ppt_w*0.70"/>
                                          </p:val>
                                        </p:tav>
                                        <p:tav tm="100000">
                                          <p:val>
                                            <p:strVal val="#ppt_w"/>
                                          </p:val>
                                        </p:tav>
                                      </p:tavLst>
                                    </p:anim>
                                    <p:anim calcmode="lin" valueType="num">
                                      <p:cBhvr>
                                        <p:cTn id="137" dur="1000" fill="hold"/>
                                        <p:tgtEl>
                                          <p:spTgt spid="80908"/>
                                        </p:tgtEl>
                                        <p:attrNameLst>
                                          <p:attrName>ppt_h</p:attrName>
                                        </p:attrNameLst>
                                      </p:cBhvr>
                                      <p:tavLst>
                                        <p:tav tm="0">
                                          <p:val>
                                            <p:strVal val="#ppt_h"/>
                                          </p:val>
                                        </p:tav>
                                        <p:tav tm="100000">
                                          <p:val>
                                            <p:strVal val="#ppt_h"/>
                                          </p:val>
                                        </p:tav>
                                      </p:tavLst>
                                    </p:anim>
                                    <p:animEffect transition="in" filter="fade">
                                      <p:cBhvr>
                                        <p:cTn id="138" dur="1000"/>
                                        <p:tgtEl>
                                          <p:spTgt spid="80908"/>
                                        </p:tgtEl>
                                      </p:cBhvr>
                                    </p:animEffect>
                                  </p:childTnLst>
                                </p:cTn>
                              </p:par>
                              <p:par>
                                <p:cTn id="139" presetID="55" presetClass="entr" presetSubtype="0" fill="hold" grpId="2" nodeType="withEffect">
                                  <p:stCondLst>
                                    <p:cond delay="0"/>
                                  </p:stCondLst>
                                  <p:childTnLst>
                                    <p:set>
                                      <p:cBhvr>
                                        <p:cTn id="140" dur="1" fill="hold">
                                          <p:stCondLst>
                                            <p:cond delay="0"/>
                                          </p:stCondLst>
                                        </p:cTn>
                                        <p:tgtEl>
                                          <p:spTgt spid="80911"/>
                                        </p:tgtEl>
                                        <p:attrNameLst>
                                          <p:attrName>style.visibility</p:attrName>
                                        </p:attrNameLst>
                                      </p:cBhvr>
                                      <p:to>
                                        <p:strVal val="visible"/>
                                      </p:to>
                                    </p:set>
                                    <p:anim calcmode="lin" valueType="num">
                                      <p:cBhvr>
                                        <p:cTn id="141" dur="1000" fill="hold"/>
                                        <p:tgtEl>
                                          <p:spTgt spid="80911"/>
                                        </p:tgtEl>
                                        <p:attrNameLst>
                                          <p:attrName>ppt_w</p:attrName>
                                        </p:attrNameLst>
                                      </p:cBhvr>
                                      <p:tavLst>
                                        <p:tav tm="0">
                                          <p:val>
                                            <p:strVal val="#ppt_w*0.70"/>
                                          </p:val>
                                        </p:tav>
                                        <p:tav tm="100000">
                                          <p:val>
                                            <p:strVal val="#ppt_w"/>
                                          </p:val>
                                        </p:tav>
                                      </p:tavLst>
                                    </p:anim>
                                    <p:anim calcmode="lin" valueType="num">
                                      <p:cBhvr>
                                        <p:cTn id="142" dur="1000" fill="hold"/>
                                        <p:tgtEl>
                                          <p:spTgt spid="80911"/>
                                        </p:tgtEl>
                                        <p:attrNameLst>
                                          <p:attrName>ppt_h</p:attrName>
                                        </p:attrNameLst>
                                      </p:cBhvr>
                                      <p:tavLst>
                                        <p:tav tm="0">
                                          <p:val>
                                            <p:strVal val="#ppt_h"/>
                                          </p:val>
                                        </p:tav>
                                        <p:tav tm="100000">
                                          <p:val>
                                            <p:strVal val="#ppt_h"/>
                                          </p:val>
                                        </p:tav>
                                      </p:tavLst>
                                    </p:anim>
                                    <p:animEffect transition="in" filter="fade">
                                      <p:cBhvr>
                                        <p:cTn id="143" dur="1000"/>
                                        <p:tgtEl>
                                          <p:spTgt spid="80911"/>
                                        </p:tgtEl>
                                      </p:cBhvr>
                                    </p:animEffect>
                                  </p:childTnLst>
                                </p:cTn>
                              </p:par>
                              <p:par>
                                <p:cTn id="144" presetID="55" presetClass="entr" presetSubtype="0" fill="hold" grpId="2" nodeType="withEffect">
                                  <p:stCondLst>
                                    <p:cond delay="0"/>
                                  </p:stCondLst>
                                  <p:childTnLst>
                                    <p:set>
                                      <p:cBhvr>
                                        <p:cTn id="145" dur="1" fill="hold">
                                          <p:stCondLst>
                                            <p:cond delay="0"/>
                                          </p:stCondLst>
                                        </p:cTn>
                                        <p:tgtEl>
                                          <p:spTgt spid="80910"/>
                                        </p:tgtEl>
                                        <p:attrNameLst>
                                          <p:attrName>style.visibility</p:attrName>
                                        </p:attrNameLst>
                                      </p:cBhvr>
                                      <p:to>
                                        <p:strVal val="visible"/>
                                      </p:to>
                                    </p:set>
                                    <p:anim calcmode="lin" valueType="num">
                                      <p:cBhvr>
                                        <p:cTn id="146" dur="1000" fill="hold"/>
                                        <p:tgtEl>
                                          <p:spTgt spid="80910"/>
                                        </p:tgtEl>
                                        <p:attrNameLst>
                                          <p:attrName>ppt_w</p:attrName>
                                        </p:attrNameLst>
                                      </p:cBhvr>
                                      <p:tavLst>
                                        <p:tav tm="0">
                                          <p:val>
                                            <p:strVal val="#ppt_w*0.70"/>
                                          </p:val>
                                        </p:tav>
                                        <p:tav tm="100000">
                                          <p:val>
                                            <p:strVal val="#ppt_w"/>
                                          </p:val>
                                        </p:tav>
                                      </p:tavLst>
                                    </p:anim>
                                    <p:anim calcmode="lin" valueType="num">
                                      <p:cBhvr>
                                        <p:cTn id="147" dur="1000" fill="hold"/>
                                        <p:tgtEl>
                                          <p:spTgt spid="80910"/>
                                        </p:tgtEl>
                                        <p:attrNameLst>
                                          <p:attrName>ppt_h</p:attrName>
                                        </p:attrNameLst>
                                      </p:cBhvr>
                                      <p:tavLst>
                                        <p:tav tm="0">
                                          <p:val>
                                            <p:strVal val="#ppt_h"/>
                                          </p:val>
                                        </p:tav>
                                        <p:tav tm="100000">
                                          <p:val>
                                            <p:strVal val="#ppt_h"/>
                                          </p:val>
                                        </p:tav>
                                      </p:tavLst>
                                    </p:anim>
                                    <p:animEffect transition="in" filter="fade">
                                      <p:cBhvr>
                                        <p:cTn id="148" dur="1000"/>
                                        <p:tgtEl>
                                          <p:spTgt spid="80910"/>
                                        </p:tgtEl>
                                      </p:cBhvr>
                                    </p:animEffect>
                                  </p:childTnLst>
                                </p:cTn>
                              </p:par>
                              <p:par>
                                <p:cTn id="149" presetID="55" presetClass="entr" presetSubtype="0" fill="hold" grpId="2" nodeType="withEffect">
                                  <p:stCondLst>
                                    <p:cond delay="0"/>
                                  </p:stCondLst>
                                  <p:childTnLst>
                                    <p:set>
                                      <p:cBhvr>
                                        <p:cTn id="150" dur="1" fill="hold">
                                          <p:stCondLst>
                                            <p:cond delay="0"/>
                                          </p:stCondLst>
                                        </p:cTn>
                                        <p:tgtEl>
                                          <p:spTgt spid="80909"/>
                                        </p:tgtEl>
                                        <p:attrNameLst>
                                          <p:attrName>style.visibility</p:attrName>
                                        </p:attrNameLst>
                                      </p:cBhvr>
                                      <p:to>
                                        <p:strVal val="visible"/>
                                      </p:to>
                                    </p:set>
                                    <p:anim calcmode="lin" valueType="num">
                                      <p:cBhvr>
                                        <p:cTn id="151" dur="1000" fill="hold"/>
                                        <p:tgtEl>
                                          <p:spTgt spid="80909"/>
                                        </p:tgtEl>
                                        <p:attrNameLst>
                                          <p:attrName>ppt_w</p:attrName>
                                        </p:attrNameLst>
                                      </p:cBhvr>
                                      <p:tavLst>
                                        <p:tav tm="0">
                                          <p:val>
                                            <p:strVal val="#ppt_w*0.70"/>
                                          </p:val>
                                        </p:tav>
                                        <p:tav tm="100000">
                                          <p:val>
                                            <p:strVal val="#ppt_w"/>
                                          </p:val>
                                        </p:tav>
                                      </p:tavLst>
                                    </p:anim>
                                    <p:anim calcmode="lin" valueType="num">
                                      <p:cBhvr>
                                        <p:cTn id="152" dur="1000" fill="hold"/>
                                        <p:tgtEl>
                                          <p:spTgt spid="80909"/>
                                        </p:tgtEl>
                                        <p:attrNameLst>
                                          <p:attrName>ppt_h</p:attrName>
                                        </p:attrNameLst>
                                      </p:cBhvr>
                                      <p:tavLst>
                                        <p:tav tm="0">
                                          <p:val>
                                            <p:strVal val="#ppt_h"/>
                                          </p:val>
                                        </p:tav>
                                        <p:tav tm="100000">
                                          <p:val>
                                            <p:strVal val="#ppt_h"/>
                                          </p:val>
                                        </p:tav>
                                      </p:tavLst>
                                    </p:anim>
                                    <p:animEffect transition="in" filter="fade">
                                      <p:cBhvr>
                                        <p:cTn id="153" dur="1000"/>
                                        <p:tgtEl>
                                          <p:spTgt spid="80909"/>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0"/>
                                          </p:stCondLst>
                                        </p:cTn>
                                        <p:tgtEl>
                                          <p:spTgt spid="80920"/>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5" presetClass="entr" presetSubtype="0" fill="hold" grpId="2" nodeType="clickEffect">
                                  <p:stCondLst>
                                    <p:cond delay="0"/>
                                  </p:stCondLst>
                                  <p:childTnLst>
                                    <p:set>
                                      <p:cBhvr>
                                        <p:cTn id="161" dur="1" fill="hold">
                                          <p:stCondLst>
                                            <p:cond delay="0"/>
                                          </p:stCondLst>
                                        </p:cTn>
                                        <p:tgtEl>
                                          <p:spTgt spid="80914"/>
                                        </p:tgtEl>
                                        <p:attrNameLst>
                                          <p:attrName>style.visibility</p:attrName>
                                        </p:attrNameLst>
                                      </p:cBhvr>
                                      <p:to>
                                        <p:strVal val="visible"/>
                                      </p:to>
                                    </p:set>
                                    <p:anim calcmode="lin" valueType="num">
                                      <p:cBhvr>
                                        <p:cTn id="162" dur="1000" fill="hold"/>
                                        <p:tgtEl>
                                          <p:spTgt spid="80914"/>
                                        </p:tgtEl>
                                        <p:attrNameLst>
                                          <p:attrName>ppt_w</p:attrName>
                                        </p:attrNameLst>
                                      </p:cBhvr>
                                      <p:tavLst>
                                        <p:tav tm="0">
                                          <p:val>
                                            <p:strVal val="#ppt_w*0.70"/>
                                          </p:val>
                                        </p:tav>
                                        <p:tav tm="100000">
                                          <p:val>
                                            <p:strVal val="#ppt_w"/>
                                          </p:val>
                                        </p:tav>
                                      </p:tavLst>
                                    </p:anim>
                                    <p:anim calcmode="lin" valueType="num">
                                      <p:cBhvr>
                                        <p:cTn id="163" dur="1000" fill="hold"/>
                                        <p:tgtEl>
                                          <p:spTgt spid="80914"/>
                                        </p:tgtEl>
                                        <p:attrNameLst>
                                          <p:attrName>ppt_h</p:attrName>
                                        </p:attrNameLst>
                                      </p:cBhvr>
                                      <p:tavLst>
                                        <p:tav tm="0">
                                          <p:val>
                                            <p:strVal val="#ppt_h"/>
                                          </p:val>
                                        </p:tav>
                                        <p:tav tm="100000">
                                          <p:val>
                                            <p:strVal val="#ppt_h"/>
                                          </p:val>
                                        </p:tav>
                                      </p:tavLst>
                                    </p:anim>
                                    <p:animEffect transition="in" filter="fade">
                                      <p:cBhvr>
                                        <p:cTn id="164" dur="1000"/>
                                        <p:tgtEl>
                                          <p:spTgt spid="80914"/>
                                        </p:tgtEl>
                                      </p:cBhvr>
                                    </p:animEffect>
                                  </p:childTnLst>
                                </p:cTn>
                              </p:par>
                              <p:par>
                                <p:cTn id="165" presetID="55" presetClass="entr" presetSubtype="0" fill="hold" grpId="0" nodeType="withEffect">
                                  <p:stCondLst>
                                    <p:cond delay="0"/>
                                  </p:stCondLst>
                                  <p:childTnLst>
                                    <p:set>
                                      <p:cBhvr>
                                        <p:cTn id="166" dur="1" fill="hold">
                                          <p:stCondLst>
                                            <p:cond delay="0"/>
                                          </p:stCondLst>
                                        </p:cTn>
                                        <p:tgtEl>
                                          <p:spTgt spid="80918"/>
                                        </p:tgtEl>
                                        <p:attrNameLst>
                                          <p:attrName>style.visibility</p:attrName>
                                        </p:attrNameLst>
                                      </p:cBhvr>
                                      <p:to>
                                        <p:strVal val="visible"/>
                                      </p:to>
                                    </p:set>
                                    <p:anim calcmode="lin" valueType="num">
                                      <p:cBhvr>
                                        <p:cTn id="167" dur="1000" fill="hold"/>
                                        <p:tgtEl>
                                          <p:spTgt spid="80918"/>
                                        </p:tgtEl>
                                        <p:attrNameLst>
                                          <p:attrName>ppt_w</p:attrName>
                                        </p:attrNameLst>
                                      </p:cBhvr>
                                      <p:tavLst>
                                        <p:tav tm="0">
                                          <p:val>
                                            <p:strVal val="#ppt_w*0.70"/>
                                          </p:val>
                                        </p:tav>
                                        <p:tav tm="100000">
                                          <p:val>
                                            <p:strVal val="#ppt_w"/>
                                          </p:val>
                                        </p:tav>
                                      </p:tavLst>
                                    </p:anim>
                                    <p:anim calcmode="lin" valueType="num">
                                      <p:cBhvr>
                                        <p:cTn id="168" dur="1000" fill="hold"/>
                                        <p:tgtEl>
                                          <p:spTgt spid="80918"/>
                                        </p:tgtEl>
                                        <p:attrNameLst>
                                          <p:attrName>ppt_h</p:attrName>
                                        </p:attrNameLst>
                                      </p:cBhvr>
                                      <p:tavLst>
                                        <p:tav tm="0">
                                          <p:val>
                                            <p:strVal val="#ppt_h"/>
                                          </p:val>
                                        </p:tav>
                                        <p:tav tm="100000">
                                          <p:val>
                                            <p:strVal val="#ppt_h"/>
                                          </p:val>
                                        </p:tav>
                                      </p:tavLst>
                                    </p:anim>
                                    <p:animEffect transition="in" filter="fade">
                                      <p:cBhvr>
                                        <p:cTn id="169" dur="1000"/>
                                        <p:tgtEl>
                                          <p:spTgt spid="80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nimBg="1"/>
      <p:bldP spid="80900" grpId="0" animBg="1"/>
      <p:bldP spid="80900" grpId="1" animBg="1"/>
      <p:bldP spid="80900" grpId="2" animBg="1"/>
      <p:bldP spid="80901" grpId="0" animBg="1"/>
      <p:bldP spid="80902" grpId="0" animBg="1"/>
      <p:bldP spid="80904" grpId="0" animBg="1"/>
      <p:bldP spid="80905" grpId="0" animBg="1"/>
      <p:bldP spid="80905" grpId="1" animBg="1"/>
      <p:bldP spid="80906" grpId="0" animBg="1"/>
      <p:bldP spid="80906" grpId="1" animBg="1"/>
      <p:bldP spid="80906" grpId="2" animBg="1"/>
      <p:bldP spid="80907" grpId="0" animBg="1"/>
      <p:bldP spid="80907" grpId="1" animBg="1"/>
      <p:bldP spid="80908" grpId="0" animBg="1"/>
      <p:bldP spid="80908" grpId="1" animBg="1"/>
      <p:bldP spid="80908" grpId="2" animBg="1"/>
      <p:bldP spid="80909" grpId="0" animBg="1"/>
      <p:bldP spid="80909" grpId="1" animBg="1"/>
      <p:bldP spid="80909" grpId="2" animBg="1"/>
      <p:bldP spid="80910" grpId="0" animBg="1"/>
      <p:bldP spid="80910" grpId="1" animBg="1"/>
      <p:bldP spid="80910" grpId="2" animBg="1"/>
      <p:bldP spid="80911" grpId="0" animBg="1"/>
      <p:bldP spid="80911" grpId="1" animBg="1"/>
      <p:bldP spid="80911" grpId="2" animBg="1"/>
      <p:bldP spid="80914" grpId="0" animBg="1"/>
      <p:bldP spid="80914" grpId="1" animBg="1"/>
      <p:bldP spid="80914" grpId="2" animBg="1"/>
      <p:bldP spid="80915" grpId="0" animBg="1"/>
      <p:bldP spid="80915" grpId="1" animBg="1"/>
      <p:bldP spid="80916" grpId="0" animBg="1"/>
      <p:bldP spid="80917" grpId="0" animBg="1"/>
      <p:bldP spid="8091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Rectangle 4"/>
          <p:cNvSpPr>
            <a:spLocks noGrp="1" noChangeArrowheads="1"/>
          </p:cNvSpPr>
          <p:nvPr>
            <p:ph type="title" idx="4294967295"/>
          </p:nvPr>
        </p:nvSpPr>
        <p:spPr>
          <a:xfrm>
            <a:off x="668338" y="336550"/>
            <a:ext cx="8213725" cy="368300"/>
          </a:xfrm>
        </p:spPr>
        <p:txBody>
          <a:bodyPr/>
          <a:lstStyle/>
          <a:p>
            <a:r>
              <a:rPr lang="zh-CN" altLang="en-US" sz="4400" smtClean="0"/>
              <a:t>思考题</a:t>
            </a:r>
            <a:endParaRPr lang="zh-CN" altLang="en-GB" sz="4400" smtClean="0"/>
          </a:p>
        </p:txBody>
      </p:sp>
      <p:sp>
        <p:nvSpPr>
          <p:cNvPr id="32773" name="Rectangle 5"/>
          <p:cNvSpPr>
            <a:spLocks noGrp="1" noChangeArrowheads="1"/>
          </p:cNvSpPr>
          <p:nvPr>
            <p:ph type="body" idx="4294967295"/>
          </p:nvPr>
        </p:nvSpPr>
        <p:spPr>
          <a:xfrm>
            <a:off x="431800" y="3594100"/>
            <a:ext cx="8712200" cy="2135188"/>
          </a:xfrm>
          <a:extLst>
            <a:ext uri="{909E8E84-426E-40DD-AFC4-6F175D3DCCD1}">
              <a14:hiddenFill xmlns:a14="http://schemas.microsoft.com/office/drawing/2010/main">
                <a:solidFill>
                  <a:srgbClr val="00B9E1"/>
                </a:solidFill>
              </a14:hiddenFill>
            </a:ext>
          </a:extLst>
        </p:spPr>
        <p:txBody>
          <a:bodyPr anchor="ctr"/>
          <a:lstStyle/>
          <a:p>
            <a:pPr>
              <a:buFont typeface="Futura Md BT" pitchFamily="34" charset="0"/>
              <a:buNone/>
              <a:tabLst/>
            </a:pPr>
            <a:r>
              <a:rPr lang="en-US" altLang="zh-CN" sz="2000" dirty="0" smtClean="0">
                <a:solidFill>
                  <a:schemeClr val="tx1"/>
                </a:solidFill>
                <a:latin typeface="Times New Roman" pitchFamily="18" charset="0"/>
              </a:rPr>
              <a:t>4</a:t>
            </a:r>
            <a:r>
              <a:rPr lang="zh-CN" altLang="en-US" sz="2000" dirty="0" smtClean="0">
                <a:solidFill>
                  <a:schemeClr val="tx1"/>
                </a:solidFill>
                <a:latin typeface="Times New Roman" pitchFamily="18" charset="0"/>
              </a:rPr>
              <a:t>．试解释为什么</a:t>
            </a:r>
            <a:r>
              <a:rPr lang="en-US" altLang="zh-CN" sz="2000" dirty="0" smtClean="0">
                <a:solidFill>
                  <a:schemeClr val="tx1"/>
                </a:solidFill>
                <a:latin typeface="Times New Roman" pitchFamily="18" charset="0"/>
              </a:rPr>
              <a:t>DES</a:t>
            </a:r>
            <a:r>
              <a:rPr lang="zh-CN" altLang="en-US" sz="2000" dirty="0" smtClean="0">
                <a:solidFill>
                  <a:schemeClr val="tx1"/>
                </a:solidFill>
                <a:latin typeface="Times New Roman" pitchFamily="18" charset="0"/>
              </a:rPr>
              <a:t>密钥的初始置换对算法的安全性没有任何贡献。</a:t>
            </a:r>
          </a:p>
          <a:p>
            <a:pPr>
              <a:buFont typeface="Futura Md BT" pitchFamily="34" charset="0"/>
              <a:buNone/>
              <a:tabLst/>
            </a:pPr>
            <a:r>
              <a:rPr lang="en-US" altLang="zh-CN" sz="2000" dirty="0" smtClean="0">
                <a:solidFill>
                  <a:schemeClr val="tx1"/>
                </a:solidFill>
                <a:latin typeface="Times New Roman" pitchFamily="18" charset="0"/>
              </a:rPr>
              <a:t>5</a:t>
            </a:r>
            <a:r>
              <a:rPr lang="zh-CN" altLang="en-US" sz="2000" dirty="0" smtClean="0">
                <a:solidFill>
                  <a:schemeClr val="tx1"/>
                </a:solidFill>
                <a:latin typeface="Times New Roman" pitchFamily="18" charset="0"/>
              </a:rPr>
              <a:t>．如果</a:t>
            </a:r>
            <a:r>
              <a:rPr lang="en-US" altLang="zh-CN" sz="2000" dirty="0" smtClean="0">
                <a:solidFill>
                  <a:schemeClr val="tx1"/>
                </a:solidFill>
                <a:latin typeface="Times New Roman" pitchFamily="18" charset="0"/>
              </a:rPr>
              <a:t>DES</a:t>
            </a:r>
            <a:r>
              <a:rPr lang="zh-CN" altLang="en-US" sz="2000" dirty="0" smtClean="0">
                <a:solidFill>
                  <a:schemeClr val="tx1"/>
                </a:solidFill>
                <a:latin typeface="Times New Roman" pitchFamily="18" charset="0"/>
              </a:rPr>
              <a:t>密钥输入不是</a:t>
            </a:r>
            <a:r>
              <a:rPr lang="en-US" altLang="zh-CN" sz="2000" dirty="0" smtClean="0">
                <a:solidFill>
                  <a:schemeClr val="tx1"/>
                </a:solidFill>
                <a:latin typeface="Times New Roman" pitchFamily="18" charset="0"/>
              </a:rPr>
              <a:t>64bit</a:t>
            </a:r>
            <a:r>
              <a:rPr lang="zh-CN" altLang="en-US" sz="2000" dirty="0" smtClean="0">
                <a:solidFill>
                  <a:schemeClr val="tx1"/>
                </a:solidFill>
                <a:latin typeface="Times New Roman" pitchFamily="18" charset="0"/>
              </a:rPr>
              <a:t>，而是</a:t>
            </a:r>
            <a:r>
              <a:rPr lang="en-US" altLang="zh-CN" sz="2000" dirty="0" smtClean="0">
                <a:solidFill>
                  <a:schemeClr val="tx1"/>
                </a:solidFill>
                <a:latin typeface="Times New Roman" pitchFamily="18" charset="0"/>
              </a:rPr>
              <a:t>56bit</a:t>
            </a:r>
            <a:r>
              <a:rPr lang="zh-CN" altLang="en-US" sz="2000" dirty="0" smtClean="0">
                <a:solidFill>
                  <a:schemeClr val="tx1"/>
                </a:solidFill>
                <a:latin typeface="Times New Roman" pitchFamily="18" charset="0"/>
              </a:rPr>
              <a:t>，应对</a:t>
            </a:r>
            <a:r>
              <a:rPr lang="en-US" altLang="zh-CN" sz="2000" dirty="0" smtClean="0">
                <a:solidFill>
                  <a:schemeClr val="tx1"/>
                </a:solidFill>
                <a:latin typeface="Times New Roman" pitchFamily="18" charset="0"/>
              </a:rPr>
              <a:t>DES</a:t>
            </a:r>
            <a:r>
              <a:rPr lang="zh-CN" altLang="en-US" sz="2000" dirty="0" smtClean="0">
                <a:solidFill>
                  <a:schemeClr val="tx1"/>
                </a:solidFill>
                <a:latin typeface="Times New Roman" pitchFamily="18" charset="0"/>
              </a:rPr>
              <a:t>算法的描述做何修改？</a:t>
            </a:r>
          </a:p>
          <a:p>
            <a:pPr>
              <a:buFont typeface="Futura Md BT" pitchFamily="34" charset="0"/>
              <a:buNone/>
              <a:tabLst/>
            </a:pPr>
            <a:r>
              <a:rPr lang="en-US" altLang="zh-CN" sz="2000" dirty="0" smtClean="0">
                <a:solidFill>
                  <a:schemeClr val="tx1"/>
                </a:solidFill>
                <a:latin typeface="Times New Roman" pitchFamily="18" charset="0"/>
              </a:rPr>
              <a:t>6</a:t>
            </a:r>
            <a:r>
              <a:rPr lang="zh-CN" altLang="en-US" sz="2000" dirty="0" smtClean="0">
                <a:solidFill>
                  <a:schemeClr val="tx1"/>
                </a:solidFill>
                <a:latin typeface="Times New Roman" pitchFamily="18" charset="0"/>
              </a:rPr>
              <a:t>．利用你所学的知识，提出一种最高效的实现</a:t>
            </a:r>
            <a:r>
              <a:rPr lang="en-US" altLang="zh-CN" sz="2000" dirty="0" smtClean="0">
                <a:solidFill>
                  <a:schemeClr val="tx1"/>
                </a:solidFill>
                <a:latin typeface="Times New Roman" pitchFamily="18" charset="0"/>
              </a:rPr>
              <a:t>64bit</a:t>
            </a:r>
            <a:r>
              <a:rPr lang="zh-CN" altLang="en-US" sz="2000" dirty="0" smtClean="0">
                <a:solidFill>
                  <a:schemeClr val="tx1"/>
                </a:solidFill>
                <a:latin typeface="Times New Roman" pitchFamily="18" charset="0"/>
              </a:rPr>
              <a:t>输入</a:t>
            </a:r>
            <a:r>
              <a:rPr lang="en-US" altLang="zh-CN" sz="2000" dirty="0" smtClean="0">
                <a:solidFill>
                  <a:schemeClr val="tx1"/>
                </a:solidFill>
                <a:latin typeface="Times New Roman" pitchFamily="18" charset="0"/>
              </a:rPr>
              <a:t>64bit</a:t>
            </a:r>
            <a:r>
              <a:rPr lang="zh-CN" altLang="en-US" sz="2000" dirty="0" smtClean="0">
                <a:solidFill>
                  <a:schemeClr val="tx1"/>
                </a:solidFill>
                <a:latin typeface="Times New Roman" pitchFamily="18" charset="0"/>
              </a:rPr>
              <a:t>输出的一一映射方法。</a:t>
            </a:r>
          </a:p>
          <a:p>
            <a:pPr>
              <a:buFont typeface="Futura Md BT" pitchFamily="34" charset="0"/>
              <a:buNone/>
              <a:tabLst/>
            </a:pPr>
            <a:r>
              <a:rPr lang="en-US" altLang="zh-CN" sz="2000" dirty="0" smtClean="0">
                <a:solidFill>
                  <a:schemeClr val="tx1"/>
                </a:solidFill>
                <a:latin typeface="Times New Roman" pitchFamily="18" charset="0"/>
              </a:rPr>
              <a:t>7</a:t>
            </a:r>
            <a:r>
              <a:rPr lang="zh-CN" altLang="en-US" sz="2000" dirty="0" smtClean="0">
                <a:solidFill>
                  <a:schemeClr val="tx1"/>
                </a:solidFill>
                <a:latin typeface="Times New Roman" pitchFamily="18" charset="0"/>
              </a:rPr>
              <a:t>．查阅相关资料，试描述几种对</a:t>
            </a:r>
            <a:r>
              <a:rPr lang="en-US" altLang="zh-CN" sz="2000" dirty="0" smtClean="0">
                <a:solidFill>
                  <a:schemeClr val="tx1"/>
                </a:solidFill>
                <a:latin typeface="Times New Roman" pitchFamily="18" charset="0"/>
              </a:rPr>
              <a:t>DES</a:t>
            </a:r>
            <a:r>
              <a:rPr lang="zh-CN" altLang="en-US" sz="2000" dirty="0" smtClean="0">
                <a:solidFill>
                  <a:schemeClr val="tx1"/>
                </a:solidFill>
                <a:latin typeface="Times New Roman" pitchFamily="18" charset="0"/>
              </a:rPr>
              <a:t>有效的分析方法。</a:t>
            </a:r>
          </a:p>
        </p:txBody>
      </p:sp>
      <p:sp>
        <p:nvSpPr>
          <p:cNvPr id="32774" name="Rectangle 6"/>
          <p:cNvSpPr>
            <a:spLocks noChangeArrowheads="1"/>
          </p:cNvSpPr>
          <p:nvPr/>
        </p:nvSpPr>
        <p:spPr bwMode="auto">
          <a:xfrm>
            <a:off x="431800" y="1438275"/>
            <a:ext cx="8450263" cy="1408113"/>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1" hangingPunct="1">
              <a:lnSpc>
                <a:spcPts val="2400"/>
              </a:lnSpc>
              <a:spcAft>
                <a:spcPts val="1200"/>
              </a:spcAft>
              <a:buClr>
                <a:schemeClr val="accent1"/>
              </a:buClr>
              <a:buFont typeface="Futura Md BT" pitchFamily="34" charset="0"/>
              <a:buNone/>
            </a:pPr>
            <a:r>
              <a:rPr lang="en-US" altLang="zh-CN" sz="2000" dirty="0">
                <a:latin typeface="Times New Roman" pitchFamily="18" charset="0"/>
              </a:rPr>
              <a:t>1</a:t>
            </a:r>
            <a:r>
              <a:rPr lang="zh-CN" altLang="en-US" sz="2000" dirty="0">
                <a:latin typeface="Times New Roman" pitchFamily="18" charset="0"/>
              </a:rPr>
              <a:t>．讨论分组密码和序列密码的不同。</a:t>
            </a:r>
          </a:p>
          <a:p>
            <a:pPr algn="l" eaLnBrk="1" hangingPunct="1">
              <a:lnSpc>
                <a:spcPts val="2400"/>
              </a:lnSpc>
              <a:spcAft>
                <a:spcPts val="1200"/>
              </a:spcAft>
              <a:buClr>
                <a:schemeClr val="accent1"/>
              </a:buClr>
              <a:buFont typeface="Futura Md BT" pitchFamily="34" charset="0"/>
              <a:buNone/>
            </a:pPr>
            <a:r>
              <a:rPr lang="en-US" altLang="zh-CN" sz="2000" dirty="0">
                <a:latin typeface="Times New Roman" pitchFamily="18" charset="0"/>
              </a:rPr>
              <a:t>2</a:t>
            </a:r>
            <a:r>
              <a:rPr lang="zh-CN" altLang="en-US" sz="2000" dirty="0">
                <a:latin typeface="Times New Roman" pitchFamily="18" charset="0"/>
              </a:rPr>
              <a:t>．证明</a:t>
            </a:r>
            <a:r>
              <a:rPr lang="en-US" altLang="zh-CN" sz="2000" dirty="0">
                <a:latin typeface="Times New Roman" pitchFamily="18" charset="0"/>
              </a:rPr>
              <a:t>DES</a:t>
            </a:r>
            <a:r>
              <a:rPr lang="zh-CN" altLang="en-US" sz="2000" dirty="0">
                <a:latin typeface="Times New Roman" pitchFamily="18" charset="0"/>
              </a:rPr>
              <a:t>满足互补性，即若 。</a:t>
            </a:r>
          </a:p>
          <a:p>
            <a:pPr algn="l" eaLnBrk="1" hangingPunct="1">
              <a:lnSpc>
                <a:spcPts val="2400"/>
              </a:lnSpc>
              <a:spcAft>
                <a:spcPts val="1200"/>
              </a:spcAft>
              <a:buClr>
                <a:schemeClr val="accent1"/>
              </a:buClr>
              <a:buFont typeface="Futura Md BT" pitchFamily="34" charset="0"/>
              <a:buNone/>
            </a:pPr>
            <a:r>
              <a:rPr lang="en-US" altLang="zh-CN" sz="2000" dirty="0">
                <a:latin typeface="Times New Roman" pitchFamily="18" charset="0"/>
              </a:rPr>
              <a:t>3</a:t>
            </a:r>
            <a:r>
              <a:rPr lang="zh-CN" altLang="en-US" sz="2000" dirty="0">
                <a:latin typeface="Times New Roman" pitchFamily="18" charset="0"/>
              </a:rPr>
              <a:t>．对指定的输入分组，用</a:t>
            </a:r>
            <a:r>
              <a:rPr lang="en-US" altLang="zh-CN" sz="2000" dirty="0">
                <a:latin typeface="Times New Roman" pitchFamily="18" charset="0"/>
              </a:rPr>
              <a:t>DES</a:t>
            </a:r>
            <a:r>
              <a:rPr lang="zh-CN" altLang="en-US" sz="2000" dirty="0">
                <a:latin typeface="Times New Roman" pitchFamily="18" charset="0"/>
              </a:rPr>
              <a:t>算法加密，平均来说，有多少个</a:t>
            </a:r>
            <a:r>
              <a:rPr lang="en-US" altLang="zh-CN" sz="2000" dirty="0">
                <a:latin typeface="Times New Roman" pitchFamily="18" charset="0"/>
              </a:rPr>
              <a:t>DES</a:t>
            </a:r>
            <a:r>
              <a:rPr lang="zh-CN" altLang="en-US" sz="2000" dirty="0">
                <a:latin typeface="Times New Roman" pitchFamily="18" charset="0"/>
              </a:rPr>
              <a:t>密钥可以由指定的输入分组用</a:t>
            </a:r>
            <a:r>
              <a:rPr lang="en-US" altLang="zh-CN" sz="2000" dirty="0">
                <a:latin typeface="Times New Roman" pitchFamily="18" charset="0"/>
              </a:rPr>
              <a:t>DES</a:t>
            </a:r>
            <a:r>
              <a:rPr lang="zh-CN" altLang="en-US" sz="2000" dirty="0">
                <a:latin typeface="Times New Roman" pitchFamily="18" charset="0"/>
              </a:rPr>
              <a:t>算法加密，得到指定的输出分组？</a:t>
            </a:r>
          </a:p>
        </p:txBody>
      </p:sp>
      <p:pic>
        <p:nvPicPr>
          <p:cNvPr id="327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75" y="1835150"/>
            <a:ext cx="14668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7A00"/>
                  </a:outerShdw>
                </a:effectLst>
              </a14:hiddenEffects>
            </a:ext>
          </a:extLst>
        </p:spPr>
      </p:pic>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fld id="{776781CD-AF75-4BF1-ABF6-F198660720AA}" type="slidenum">
              <a:rPr lang="en-US" altLang="zh-CN" sz="700">
                <a:ea typeface="宋体" pitchFamily="2" charset="-122"/>
              </a:rPr>
              <a:pPr algn="l"/>
              <a:t>68</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400" b="1">
                <a:solidFill>
                  <a:schemeClr val="bg1"/>
                </a:solidFill>
                <a:ea typeface="宋体" pitchFamily="2" charset="-122"/>
              </a:rPr>
              <a:t>www.alcatel-lucent.com</a:t>
            </a:r>
          </a:p>
        </p:txBody>
      </p:sp>
      <p:sp>
        <p:nvSpPr>
          <p:cNvPr id="34820"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endParaRPr lang="zh-CN" altLang="en-US"/>
          </a:p>
        </p:txBody>
      </p:sp>
      <p:sp>
        <p:nvSpPr>
          <p:cNvPr id="34821" name="Rectangle 6"/>
          <p:cNvSpPr>
            <a:spLocks noChangeArrowheads="1"/>
          </p:cNvSpPr>
          <p:nvPr/>
        </p:nvSpPr>
        <p:spPr bwMode="auto">
          <a:xfrm>
            <a:off x="1016000" y="2219325"/>
            <a:ext cx="7285038" cy="1311275"/>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34822"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9788" y="260350"/>
            <a:ext cx="8213725" cy="368300"/>
          </a:xfrm>
        </p:spPr>
        <p:txBody>
          <a:bodyPr/>
          <a:lstStyle/>
          <a:p>
            <a:pPr eaLnBrk="1" hangingPunct="1"/>
            <a:r>
              <a:rPr lang="zh-CN" altLang="en-US" sz="3600" dirty="0" smtClean="0"/>
              <a:t>密码分析学</a:t>
            </a:r>
          </a:p>
        </p:txBody>
      </p:sp>
      <p:sp>
        <p:nvSpPr>
          <p:cNvPr id="29699" name="Rectangle 3"/>
          <p:cNvSpPr>
            <a:spLocks noGrp="1" noChangeArrowheads="1"/>
          </p:cNvSpPr>
          <p:nvPr>
            <p:ph type="body" idx="1"/>
          </p:nvPr>
        </p:nvSpPr>
        <p:spPr>
          <a:xfrm>
            <a:off x="616272" y="1468016"/>
            <a:ext cx="7772400" cy="4114800"/>
          </a:xfrm>
        </p:spPr>
        <p:txBody>
          <a:bodyPr/>
          <a:lstStyle/>
          <a:p>
            <a:pPr eaLnBrk="1" hangingPunct="1"/>
            <a:r>
              <a:rPr lang="zh-CN" altLang="en-US" sz="2800" dirty="0" smtClean="0"/>
              <a:t>攻击传统的密码体制有如下两种方法：</a:t>
            </a:r>
          </a:p>
          <a:p>
            <a:pPr lvl="1" eaLnBrk="1" hangingPunct="1">
              <a:lnSpc>
                <a:spcPct val="100000"/>
              </a:lnSpc>
            </a:pPr>
            <a:r>
              <a:rPr lang="zh-CN" altLang="en-US" sz="2800" dirty="0" smtClean="0"/>
              <a:t>密码分析学</a:t>
            </a:r>
          </a:p>
          <a:p>
            <a:pPr lvl="2" eaLnBrk="1" hangingPunct="1">
              <a:lnSpc>
                <a:spcPct val="100000"/>
              </a:lnSpc>
            </a:pPr>
            <a:r>
              <a:rPr lang="zh-CN" altLang="en-US" sz="2800" dirty="0" smtClean="0">
                <a:solidFill>
                  <a:schemeClr val="hlink"/>
                </a:solidFill>
              </a:rPr>
              <a:t>依赖于算法的性质</a:t>
            </a:r>
            <a:r>
              <a:rPr lang="zh-CN" altLang="en-US" sz="2800" dirty="0" smtClean="0"/>
              <a:t>和</a:t>
            </a:r>
            <a:r>
              <a:rPr lang="zh-CN" altLang="en-US" sz="2800" dirty="0" smtClean="0">
                <a:solidFill>
                  <a:schemeClr val="hlink"/>
                </a:solidFill>
              </a:rPr>
              <a:t>明文的一般特征或某些明文密文对</a:t>
            </a:r>
            <a:r>
              <a:rPr lang="zh-CN" altLang="en-US" sz="2800" dirty="0" smtClean="0"/>
              <a:t>，这种形式的攻击利用算法的特征来推导出特别的明文或使用的密钥。</a:t>
            </a:r>
          </a:p>
          <a:p>
            <a:pPr lvl="1" eaLnBrk="1" hangingPunct="1">
              <a:lnSpc>
                <a:spcPct val="100000"/>
              </a:lnSpc>
            </a:pPr>
            <a:r>
              <a:rPr lang="zh-CN" altLang="en-US" sz="2800" dirty="0" smtClean="0"/>
              <a:t>穷举攻击</a:t>
            </a:r>
          </a:p>
          <a:p>
            <a:pPr lvl="2" eaLnBrk="1" hangingPunct="1">
              <a:lnSpc>
                <a:spcPct val="100000"/>
              </a:lnSpc>
            </a:pPr>
            <a:r>
              <a:rPr lang="zh-CN" altLang="en-US" sz="2800" dirty="0" smtClean="0"/>
              <a:t>攻击者对</a:t>
            </a:r>
            <a:r>
              <a:rPr lang="zh-CN" altLang="en-US" sz="2800" dirty="0" smtClean="0">
                <a:solidFill>
                  <a:schemeClr val="hlink"/>
                </a:solidFill>
              </a:rPr>
              <a:t>一条密文尝试所有可能的密钥</a:t>
            </a:r>
            <a:r>
              <a:rPr lang="zh-CN" altLang="en-US" sz="2800" dirty="0" smtClean="0"/>
              <a:t>，直到把它转化为可读的有意义的明文。</a:t>
            </a:r>
          </a:p>
        </p:txBody>
      </p:sp>
    </p:spTree>
    <p:extLst>
      <p:ext uri="{BB962C8B-B14F-4D97-AF65-F5344CB8AC3E}">
        <p14:creationId xmlns:p14="http://schemas.microsoft.com/office/powerpoint/2010/main" val="21500722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diamond(in)">
                                      <p:cBhvr>
                                        <p:cTn id="7" dur="2000"/>
                                        <p:tgtEl>
                                          <p:spTgt spid="296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12"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888999" y="238124"/>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smtClean="0"/>
              <a:t>密码分析</a:t>
            </a:r>
            <a:r>
              <a:rPr lang="zh-CN" altLang="en-US" sz="4000" dirty="0" smtClean="0"/>
              <a:t>（攻击传统密码）</a:t>
            </a:r>
            <a:endParaRPr lang="zh-CN" altLang="en-US" sz="4000" dirty="0"/>
          </a:p>
        </p:txBody>
      </p:sp>
      <p:sp>
        <p:nvSpPr>
          <p:cNvPr id="9220" name="Text Box 4"/>
          <p:cNvSpPr txBox="1">
            <a:spLocks noChangeArrowheads="1"/>
          </p:cNvSpPr>
          <p:nvPr/>
        </p:nvSpPr>
        <p:spPr bwMode="auto">
          <a:xfrm>
            <a:off x="317500" y="1435100"/>
            <a:ext cx="88265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buClr>
                <a:schemeClr val="accent1"/>
              </a:buClr>
              <a:buSzPct val="100000"/>
              <a:buFont typeface="Wingdings" pitchFamily="2" charset="2"/>
              <a:buChar char="u"/>
            </a:pPr>
            <a:r>
              <a:rPr lang="zh-CN" altLang="zh-CN" sz="2400" b="1" dirty="0"/>
              <a:t>穷举攻击法</a:t>
            </a:r>
            <a:r>
              <a:rPr lang="en-US" altLang="zh-CN" sz="2400" dirty="0"/>
              <a:t>:</a:t>
            </a:r>
            <a:r>
              <a:rPr lang="zh-CN" altLang="zh-CN" sz="2400" dirty="0"/>
              <a:t>对截获到的密文尝试遍历所有可能的密钥，直到获得了一种从密文到明文的可理解的转换；或使用不变的密钥对所有可能的明文加密直到得到与截获到的密文一致</a:t>
            </a:r>
            <a:r>
              <a:rPr lang="zh-CN" altLang="en-US" sz="2400" dirty="0"/>
              <a:t>为止。</a:t>
            </a:r>
            <a:endParaRPr lang="en-US" altLang="zh-CN" sz="2400" dirty="0"/>
          </a:p>
          <a:p>
            <a:pPr algn="l">
              <a:lnSpc>
                <a:spcPts val="3600"/>
              </a:lnSpc>
              <a:spcAft>
                <a:spcPts val="1200"/>
              </a:spcAft>
              <a:buClr>
                <a:schemeClr val="accent1"/>
              </a:buClr>
              <a:buSzPct val="100000"/>
              <a:buFont typeface="Wingdings" pitchFamily="2" charset="2"/>
              <a:buChar char="u"/>
            </a:pPr>
            <a:r>
              <a:rPr lang="zh-CN" altLang="zh-CN" sz="2400" b="1" dirty="0"/>
              <a:t>统计分析法</a:t>
            </a:r>
            <a:r>
              <a:rPr lang="zh-CN" altLang="en-US" sz="2400" dirty="0"/>
              <a:t>：</a:t>
            </a:r>
            <a:r>
              <a:rPr lang="zh-CN" altLang="zh-CN" sz="2400" dirty="0"/>
              <a:t>根据明文、密文和密钥的统计规律来破译密码</a:t>
            </a:r>
            <a:r>
              <a:rPr lang="zh-CN" altLang="en-US" sz="2400" dirty="0"/>
              <a:t>。</a:t>
            </a:r>
            <a:endParaRPr lang="en-US" altLang="zh-CN" sz="2400" dirty="0"/>
          </a:p>
          <a:p>
            <a:pPr algn="l">
              <a:lnSpc>
                <a:spcPts val="3600"/>
              </a:lnSpc>
              <a:spcAft>
                <a:spcPts val="1200"/>
              </a:spcAft>
              <a:buClr>
                <a:schemeClr val="accent1"/>
              </a:buClr>
              <a:buSzPct val="100000"/>
              <a:buFont typeface="Wingdings" pitchFamily="2" charset="2"/>
              <a:buChar char="u"/>
            </a:pPr>
            <a:r>
              <a:rPr lang="zh-CN" altLang="zh-CN" sz="2400" b="1" dirty="0"/>
              <a:t>数学分析法</a:t>
            </a:r>
            <a:r>
              <a:rPr lang="zh-CN" altLang="en-US" sz="2400" dirty="0"/>
              <a:t>：</a:t>
            </a:r>
            <a:r>
              <a:rPr lang="zh-CN" altLang="zh-CN" sz="2400" dirty="0"/>
              <a:t>针对加解密算法的数学基础和某些密码学特性，通过数学求解的方法来破译密码。</a:t>
            </a:r>
            <a:endParaRPr lang="en-US" altLang="zh-CN" sz="2400" dirty="0"/>
          </a:p>
          <a:p>
            <a:pPr algn="l">
              <a:lnSpc>
                <a:spcPts val="3600"/>
              </a:lnSpc>
              <a:spcAft>
                <a:spcPts val="1200"/>
              </a:spcAft>
              <a:buClr>
                <a:schemeClr val="accent1"/>
              </a:buClr>
              <a:buSzPct val="100000"/>
              <a:buFont typeface="Wingdings" pitchFamily="2" charset="2"/>
              <a:buChar char="u"/>
            </a:pPr>
            <a:endParaRPr lang="zh-CN" altLang="zh-CN" sz="2400" dirty="0"/>
          </a:p>
        </p:txBody>
      </p:sp>
    </p:spTree>
    <p:extLst>
      <p:ext uri="{BB962C8B-B14F-4D97-AF65-F5344CB8AC3E}">
        <p14:creationId xmlns:p14="http://schemas.microsoft.com/office/powerpoint/2010/main" val="97814298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3513" y="0"/>
            <a:ext cx="7793037" cy="839788"/>
          </a:xfrm>
        </p:spPr>
        <p:txBody>
          <a:bodyPr/>
          <a:lstStyle/>
          <a:p>
            <a:pPr eaLnBrk="1" hangingPunct="1"/>
            <a:r>
              <a:rPr lang="zh-CN" altLang="en-US" sz="4000" dirty="0" smtClean="0"/>
              <a:t>英文中字母的相对频率</a:t>
            </a:r>
          </a:p>
        </p:txBody>
      </p:sp>
      <p:pic>
        <p:nvPicPr>
          <p:cNvPr id="28675" name="Picture 4"/>
          <p:cNvPicPr>
            <a:picLocks noChangeAspect="1" noChangeArrowheads="1"/>
          </p:cNvPicPr>
          <p:nvPr/>
        </p:nvPicPr>
        <p:blipFill>
          <a:blip r:embed="rId2" cstate="print"/>
          <a:srcRect l="1605" t="1329" r="3546" b="13780"/>
          <a:stretch>
            <a:fillRect/>
          </a:stretch>
        </p:blipFill>
        <p:spPr bwMode="auto">
          <a:xfrm>
            <a:off x="1042988" y="1108075"/>
            <a:ext cx="7200900" cy="4876800"/>
          </a:xfrm>
          <a:prstGeom prst="rect">
            <a:avLst/>
          </a:prstGeom>
          <a:noFill/>
          <a:ln w="9525">
            <a:noFill/>
            <a:miter lim="800000"/>
            <a:headEnd/>
            <a:tailEnd/>
          </a:ln>
          <a:effectLst/>
        </p:spPr>
      </p:pic>
    </p:spTree>
    <p:extLst>
      <p:ext uri="{BB962C8B-B14F-4D97-AF65-F5344CB8AC3E}">
        <p14:creationId xmlns:p14="http://schemas.microsoft.com/office/powerpoint/2010/main" val="314357300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2104</TotalTime>
  <Pages>0</Pages>
  <Words>5046</Words>
  <Characters>0</Characters>
  <Application>Microsoft Office PowerPoint</Application>
  <DocSecurity>0</DocSecurity>
  <PresentationFormat>全屏显示(4:3)</PresentationFormat>
  <Lines>0</Lines>
  <Paragraphs>647</Paragraphs>
  <Slides>68</Slides>
  <Notes>16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72" baseType="lpstr">
      <vt:lpstr>1_ALU_template_innovation_yellow3</vt:lpstr>
      <vt:lpstr>Bitmap Image</vt:lpstr>
      <vt:lpstr>Equation</vt:lpstr>
      <vt:lpstr>Visio</vt:lpstr>
      <vt:lpstr>  第二章  密码基础（1） </vt:lpstr>
      <vt:lpstr>未来科学大奖得主—王小云</vt:lpstr>
      <vt:lpstr>主要内容</vt:lpstr>
      <vt:lpstr>PowerPoint 演示文稿</vt:lpstr>
      <vt:lpstr>PowerPoint 演示文稿</vt:lpstr>
      <vt:lpstr>PowerPoint 演示文稿</vt:lpstr>
      <vt:lpstr>密码分析学</vt:lpstr>
      <vt:lpstr>PowerPoint 演示文稿</vt:lpstr>
      <vt:lpstr>英文中字母的相对频率</vt:lpstr>
      <vt:lpstr>语言的频率统计</vt:lpstr>
      <vt:lpstr>密码分析（攻击现代密码）</vt:lpstr>
      <vt:lpstr>无条件安全和计算安全</vt:lpstr>
      <vt:lpstr>传统加密技术</vt:lpstr>
      <vt:lpstr>对称密码的模型</vt:lpstr>
      <vt:lpstr>对称密码的模型</vt:lpstr>
      <vt:lpstr>对称密码系统（一）</vt:lpstr>
      <vt:lpstr>对称密码系统（二）</vt:lpstr>
      <vt:lpstr>代换技术</vt:lpstr>
      <vt:lpstr>Playfair 密码</vt:lpstr>
      <vt:lpstr>Playfair 密码</vt:lpstr>
      <vt:lpstr>Playfair加密法则</vt:lpstr>
      <vt:lpstr>Rule One</vt:lpstr>
      <vt:lpstr>Rule Two</vt:lpstr>
      <vt:lpstr>Rule Three</vt:lpstr>
      <vt:lpstr>Hill密码</vt:lpstr>
      <vt:lpstr>Hill加密过程</vt:lpstr>
      <vt:lpstr>关于mod运算</vt:lpstr>
      <vt:lpstr>Hill矩阵</vt:lpstr>
      <vt:lpstr>Hill密码的分析</vt:lpstr>
      <vt:lpstr>原理</vt:lpstr>
      <vt:lpstr>例：假设已知n=2,明密对为：</vt:lpstr>
      <vt:lpstr>Vigenère密码</vt:lpstr>
      <vt:lpstr>PowerPoint 演示文稿</vt:lpstr>
      <vt:lpstr>一次一密</vt:lpstr>
      <vt:lpstr>PowerPoint 演示文稿</vt:lpstr>
      <vt:lpstr>分组密码的基本概念</vt:lpstr>
      <vt:lpstr>流密码</vt:lpstr>
      <vt:lpstr>PowerPoint 演示文稿</vt:lpstr>
      <vt:lpstr>数据加密标准DES</vt:lpstr>
      <vt:lpstr>PowerPoint 演示文稿</vt:lpstr>
      <vt:lpstr>Feistel密码</vt:lpstr>
      <vt:lpstr>混淆和扩散</vt:lpstr>
      <vt:lpstr>混淆和扩散</vt:lpstr>
      <vt:lpstr>Feistel密码结构</vt:lpstr>
      <vt:lpstr>DES算法总体流程图</vt:lpstr>
      <vt:lpstr>PowerPoint 演示文稿</vt:lpstr>
      <vt:lpstr>IP逆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拣选变换（PC-1）</vt:lpstr>
      <vt:lpstr>循环左移</vt:lpstr>
      <vt:lpstr>PowerPoint 演示文稿</vt:lpstr>
      <vt:lpstr>PowerPoint 演示文稿</vt:lpstr>
      <vt:lpstr>DES雪崩效应</vt:lpstr>
      <vt:lpstr>DES强度</vt:lpstr>
      <vt:lpstr>AES的起源</vt:lpstr>
      <vt:lpstr>AES密码</vt:lpstr>
      <vt:lpstr>PowerPoint 演示文稿</vt:lpstr>
      <vt:lpstr>流密码的思想起源</vt:lpstr>
      <vt:lpstr>PowerPoint 演示文稿</vt:lpstr>
      <vt:lpstr>思考题</vt:lpstr>
      <vt:lpstr>PowerPoint 演示文稿</vt:lpstr>
    </vt:vector>
  </TitlesOfParts>
  <Company>Alcatel</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llwang@shiep.edu.cn</cp:lastModifiedBy>
  <cp:revision>242</cp:revision>
  <cp:lastPrinted>2002-04-19T19:23:03Z</cp:lastPrinted>
  <dcterms:created xsi:type="dcterms:W3CDTF">2007-08-21T18:59:09Z</dcterms:created>
  <dcterms:modified xsi:type="dcterms:W3CDTF">2020-03-31T02:28:22Z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