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803" r:id="rId2"/>
    <p:sldId id="970" r:id="rId3"/>
    <p:sldId id="935" r:id="rId4"/>
    <p:sldId id="880" r:id="rId5"/>
    <p:sldId id="937" r:id="rId6"/>
    <p:sldId id="911" r:id="rId7"/>
    <p:sldId id="913" r:id="rId8"/>
    <p:sldId id="914" r:id="rId9"/>
    <p:sldId id="912" r:id="rId10"/>
    <p:sldId id="919" r:id="rId11"/>
    <p:sldId id="920" r:id="rId12"/>
    <p:sldId id="921" r:id="rId13"/>
    <p:sldId id="922" r:id="rId14"/>
    <p:sldId id="923" r:id="rId15"/>
    <p:sldId id="924" r:id="rId16"/>
    <p:sldId id="925" r:id="rId17"/>
    <p:sldId id="926" r:id="rId18"/>
    <p:sldId id="916" r:id="rId19"/>
    <p:sldId id="963" r:id="rId20"/>
    <p:sldId id="968" r:id="rId21"/>
    <p:sldId id="967" r:id="rId22"/>
    <p:sldId id="964" r:id="rId23"/>
    <p:sldId id="965" r:id="rId24"/>
    <p:sldId id="917" r:id="rId25"/>
    <p:sldId id="927" r:id="rId26"/>
    <p:sldId id="928" r:id="rId27"/>
    <p:sldId id="930" r:id="rId28"/>
    <p:sldId id="929" r:id="rId29"/>
    <p:sldId id="932" r:id="rId30"/>
    <p:sldId id="933" r:id="rId31"/>
    <p:sldId id="931" r:id="rId32"/>
    <p:sldId id="934" r:id="rId33"/>
    <p:sldId id="969" r:id="rId34"/>
    <p:sldId id="918" r:id="rId35"/>
    <p:sldId id="936" r:id="rId36"/>
    <p:sldId id="829" r:id="rId37"/>
  </p:sldIdLst>
  <p:sldSz cx="9144000" cy="6858000" type="screen4x3"/>
  <p:notesSz cx="7099300" cy="10234613"/>
  <p:defaultTextStyle>
    <a:defPPr>
      <a:defRPr lang="en-GB"/>
    </a:defPPr>
    <a:lvl1pPr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1pPr>
    <a:lvl2pPr marL="4572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2pPr>
    <a:lvl3pPr marL="9144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3pPr>
    <a:lvl4pPr marL="13716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4pPr>
    <a:lvl5pPr marL="18288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5pPr>
    <a:lvl6pPr marL="2286000" algn="l" defTabSz="914400" rtl="0" eaLnBrk="1" latinLnBrk="0" hangingPunct="1">
      <a:defRPr sz="1600" kern="1200">
        <a:solidFill>
          <a:schemeClr val="tx1"/>
        </a:solidFill>
        <a:latin typeface="黑体" pitchFamily="49" charset="-122"/>
        <a:ea typeface="黑体" pitchFamily="49" charset="-122"/>
        <a:cs typeface="+mn-cs"/>
      </a:defRPr>
    </a:lvl6pPr>
    <a:lvl7pPr marL="2743200" algn="l" defTabSz="914400" rtl="0" eaLnBrk="1" latinLnBrk="0" hangingPunct="1">
      <a:defRPr sz="1600" kern="1200">
        <a:solidFill>
          <a:schemeClr val="tx1"/>
        </a:solidFill>
        <a:latin typeface="黑体" pitchFamily="49" charset="-122"/>
        <a:ea typeface="黑体" pitchFamily="49" charset="-122"/>
        <a:cs typeface="+mn-cs"/>
      </a:defRPr>
    </a:lvl7pPr>
    <a:lvl8pPr marL="3200400" algn="l" defTabSz="914400" rtl="0" eaLnBrk="1" latinLnBrk="0" hangingPunct="1">
      <a:defRPr sz="1600" kern="1200">
        <a:solidFill>
          <a:schemeClr val="tx1"/>
        </a:solidFill>
        <a:latin typeface="黑体" pitchFamily="49" charset="-122"/>
        <a:ea typeface="黑体" pitchFamily="49" charset="-122"/>
        <a:cs typeface="+mn-cs"/>
      </a:defRPr>
    </a:lvl8pPr>
    <a:lvl9pPr marL="3657600" algn="l" defTabSz="914400" rtl="0" eaLnBrk="1" latinLnBrk="0" hangingPunct="1">
      <a:defRPr sz="1600"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21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autoAdjust="0"/>
  </p:normalViewPr>
  <p:slideViewPr>
    <p:cSldViewPr snapToGrid="0">
      <p:cViewPr varScale="1">
        <p:scale>
          <a:sx n="79" d="100"/>
          <a:sy n="79" d="100"/>
        </p:scale>
        <p:origin x="816" y="91"/>
      </p:cViewPr>
      <p:guideLst>
        <p:guide orient="horz" pos="2152"/>
        <p:guide pos="2880"/>
      </p:guideLst>
    </p:cSldViewPr>
  </p:slideViewPr>
  <p:notesTextViewPr>
    <p:cViewPr>
      <p:scale>
        <a:sx n="150" d="100"/>
        <a:sy n="150" d="100"/>
      </p:scale>
      <p:origin x="0" y="0"/>
    </p:cViewPr>
  </p:notesText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0"/>
            <a:ext cx="7359650" cy="1023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defTabSz="947738"/>
            <a:endParaRPr lang="zh-CN" altLang="en-US" sz="1700">
              <a:latin typeface="Trebuchet MS" pitchFamily="34" charset="0"/>
              <a:ea typeface="宋体" pitchFamily="2" charset="-122"/>
            </a:endParaRPr>
          </a:p>
        </p:txBody>
      </p:sp>
      <p:sp>
        <p:nvSpPr>
          <p:cNvPr id="36867" name="Rectangle 3"/>
          <p:cNvSpPr>
            <a:spLocks noGrp="1" noRot="1" noChangeAspect="1" noChangeArrowheads="1" noTextEdit="1"/>
          </p:cNvSpPr>
          <p:nvPr>
            <p:ph type="sldImg" idx="4294967295"/>
          </p:nvPr>
        </p:nvSpPr>
        <p:spPr bwMode="auto">
          <a:xfrm>
            <a:off x="1001713" y="763588"/>
            <a:ext cx="509746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39" tIns="46871" rIns="93739" bIns="46871" numCol="1" anchor="ctr" anchorCtr="0" compatLnSpc="1"/>
          <a:lstStyle/>
          <a:p>
            <a:pPr lvl="0"/>
            <a:r>
              <a:rPr lang="en-GB" altLang="zh-CN" noProof="0"/>
              <a:t>                                </a:t>
            </a:r>
          </a:p>
          <a:p>
            <a:pPr lvl="1"/>
            <a:r>
              <a:rPr lang="en-GB" altLang="zh-CN" noProof="0"/>
              <a:t>            </a:t>
            </a:r>
          </a:p>
          <a:p>
            <a:pPr lvl="2"/>
            <a:r>
              <a:rPr lang="en-GB" altLang="zh-CN" noProof="0"/>
              <a:t>           </a:t>
            </a:r>
          </a:p>
          <a:p>
            <a:pPr lvl="3"/>
            <a:r>
              <a:rPr lang="en-GB" altLang="zh-CN" noProof="0"/>
              <a:t>            </a:t>
            </a:r>
          </a:p>
          <a:p>
            <a:pPr lvl="4"/>
            <a:r>
              <a:rPr lang="en-GB" altLang="zh-CN" noProof="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51" tIns="48577" rIns="97151" bIns="48577" numCol="1" anchor="b" anchorCtr="0" compatLnSpc="1">
            <a:prstTxWarp prst="textNoShape">
              <a:avLst/>
            </a:prstTxWarp>
          </a:bodyPr>
          <a:lstStyle>
            <a:lvl1pPr algn="r" defTabSz="963613">
              <a:defRPr sz="1000" smtClean="0">
                <a:latin typeface="FuturaA Bk BT" pitchFamily="34" charset="0"/>
                <a:ea typeface="宋体" pitchFamily="2" charset="-122"/>
              </a:defRPr>
            </a:lvl1pPr>
          </a:lstStyle>
          <a:p>
            <a:pPr>
              <a:defRPr/>
            </a:pPr>
            <a:fld id="{193F9D6D-3700-4A62-86F7-0E523FA020F5}" type="slidenum">
              <a:rPr lang="en-US" altLang="zh-CN"/>
              <a:pPr>
                <a:defRPr/>
              </a:pPr>
              <a:t>‹#›</a:t>
            </a:fld>
            <a:endParaRPr lang="en-US" altLang="zh-CN"/>
          </a:p>
        </p:txBody>
      </p:sp>
    </p:spTree>
    <p:extLst>
      <p:ext uri="{BB962C8B-B14F-4D97-AF65-F5344CB8AC3E}">
        <p14:creationId xmlns:p14="http://schemas.microsoft.com/office/powerpoint/2010/main" val="1603824870"/>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黑体" pitchFamily="49" charset="-122"/>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p:sp>
      <p:sp>
        <p:nvSpPr>
          <p:cNvPr id="37891"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3789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AF4F88C0-9BEC-425E-A05F-C5157DC84A5E}" type="slidenum">
              <a:rPr lang="en-US" altLang="zh-CN" sz="1000">
                <a:latin typeface="FuturaA Bk BT" pitchFamily="34" charset="0"/>
                <a:ea typeface="宋体" pitchFamily="2" charset="-122"/>
              </a:rPr>
              <a:pPr eaLnBrk="1" hangingPunct="1"/>
              <a:t>26</a:t>
            </a:fld>
            <a:endParaRPr lang="en-US" altLang="zh-CN" sz="1000">
              <a:latin typeface="FuturaA Bk BT"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idx="4294967295"/>
          </p:nvPr>
        </p:nvSpPr>
        <p:spPr/>
      </p:sp>
      <p:sp>
        <p:nvSpPr>
          <p:cNvPr id="38915" name="Rectangle 3"/>
          <p:cNvSpPr>
            <a:spLocks noGrp="1" noChangeArrowheads="1"/>
          </p:cNvSpPr>
          <p:nvPr>
            <p:ph type="body" idx="4294967295"/>
          </p:nvPr>
        </p:nvSpPr>
        <p:spPr/>
        <p:txBody>
          <a:bodyPr lIns="97151" tIns="48577" rIns="97151" bIns="48577">
            <a:prstTxWarp prst="textNoShape">
              <a:avLst/>
            </a:prstTxWarp>
          </a:bodyPr>
          <a:lstStyle/>
          <a:p>
            <a:r>
              <a:rPr lang="en-GB" altLang="zh-CN" b="1">
                <a:ea typeface="宋体" pitchFamily="2" charset="-122"/>
              </a:rPr>
              <a:t>Testimonial and Endorsement Information	</a:t>
            </a:r>
          </a:p>
          <a:p>
            <a:endParaRPr lang="en-GB" altLang="zh-CN">
              <a:ea typeface="宋体" pitchFamily="2" charset="-122"/>
            </a:endParaRPr>
          </a:p>
          <a:p>
            <a:pPr>
              <a:buFont typeface="Monotype Sorts" charset="2"/>
              <a:buChar char="•"/>
            </a:pPr>
            <a:r>
              <a:rPr lang="en-GB" altLang="zh-CN">
                <a:ea typeface="宋体" pitchFamily="2" charset="-122"/>
              </a:rPr>
              <a:t>See instructions in body of slide</a:t>
            </a:r>
          </a:p>
          <a:p>
            <a:pPr>
              <a:buFont typeface="Monotype Sorts" charset="2"/>
              <a:buChar char="•"/>
            </a:pPr>
            <a:r>
              <a:rPr lang="en-GB" altLang="zh-CN">
                <a:ea typeface="宋体" pitchFamily="2" charset="-122"/>
              </a:rPr>
              <a:t>When a slide has more than one endorsement reduce font size with all having the same size</a:t>
            </a:r>
          </a:p>
          <a:p>
            <a:pPr>
              <a:buFont typeface="Monotype Sorts" charset="2"/>
              <a:buChar char="•"/>
            </a:pPr>
            <a:r>
              <a:rPr lang="en-GB" altLang="zh-CN">
                <a:ea typeface="宋体" pitchFamily="2" charset="-122"/>
              </a:rPr>
              <a:t>Individual testimonials will have own blue highlight box</a:t>
            </a:r>
          </a:p>
          <a:p>
            <a:endParaRPr lang="zh-CN" altLang="zh-CN">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a:endParaRPr lang="zh-CN" altLang="en-US">
              <a:latin typeface="Trebuchet MS" pitchFamily="34" charset="0"/>
            </a:endParaRPr>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spAutoFit/>
          </a:bodyPr>
          <a:lstStyle/>
          <a:p>
            <a:pPr algn="ctr"/>
            <a:endParaRPr lang="zh-CN" altLang="en-US">
              <a:latin typeface="Trebuchet MS" pitchFamily="34" charset="0"/>
            </a:endParaRPr>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p:nvPr>
        </p:nvSpPr>
        <p:spPr>
          <a:xfrm>
            <a:off x="433388" y="4935538"/>
            <a:ext cx="6238875" cy="825500"/>
          </a:xfrm>
        </p:spPr>
        <p:txBody>
          <a:bodyPr wrap="none"/>
          <a:lstStyle>
            <a:lvl1pPr>
              <a:buFont typeface="Futura Md BT" pitchFamily="34" charset="0"/>
              <a:buNone/>
              <a:defRPr sz="1400"/>
            </a:lvl1pPr>
          </a:lstStyle>
          <a:p>
            <a:pPr lvl="0"/>
            <a:r>
              <a:rPr lang="zh-CN" altLang="en-US" noProof="0"/>
              <a:t>单击此处编辑母版副标题样式</a:t>
            </a:r>
            <a:endParaRPr lang="zh-CN" altLang="en-GB" noProof="0"/>
          </a:p>
        </p:txBody>
      </p:sp>
      <p:sp>
        <p:nvSpPr>
          <p:cNvPr id="21511" name="Rectangle 7"/>
          <p:cNvSpPr>
            <a:spLocks noGrp="1" noChangeArrowheads="1"/>
          </p:cNvSpPr>
          <p:nvPr>
            <p:ph type="ctrTitle"/>
          </p:nvPr>
        </p:nvSpPr>
        <p:spPr>
          <a:xfrm>
            <a:off x="422275" y="2463800"/>
            <a:ext cx="6257925" cy="1470025"/>
          </a:xfrm>
        </p:spPr>
        <p:txBody>
          <a:bodyPr anchor="t"/>
          <a:lstStyle>
            <a:lvl1pPr>
              <a:lnSpc>
                <a:spcPts val="3800"/>
              </a:lnSpc>
              <a:spcAft>
                <a:spcPts val="1200"/>
              </a:spcAft>
              <a:defRPr sz="3200">
                <a:solidFill>
                  <a:schemeClr val="bg1"/>
                </a:solidFill>
              </a:defRPr>
            </a:lvl1pPr>
          </a:lstStyle>
          <a:p>
            <a:pPr lvl="0"/>
            <a:r>
              <a:rPr lang="zh-CN" altLang="en-US" noProof="0"/>
              <a:t>单击此处编辑母版标题样式</a:t>
            </a:r>
            <a:endParaRPr lang="zh-CN" altLang="en-GB" noProof="0"/>
          </a:p>
        </p:txBody>
      </p:sp>
    </p:spTree>
    <p:extLst>
      <p:ext uri="{BB962C8B-B14F-4D97-AF65-F5344CB8AC3E}">
        <p14:creationId xmlns:p14="http://schemas.microsoft.com/office/powerpoint/2010/main" val="2913122335"/>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1686291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93716676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82600" y="1181100"/>
            <a:ext cx="4029075"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4075" y="1181100"/>
            <a:ext cx="4030663"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9909323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8414445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9098773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2658302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70968090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86116942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5880288"/>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88914967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77961598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eaLnBrk="0" hangingPunct="0"/>
            <a:endParaRPr lang="zh-CN" altLang="en-US">
              <a:latin typeface="Trebuchet MS" pitchFamily="34" charset="0"/>
            </a:endParaRPr>
          </a:p>
        </p:txBody>
      </p:sp>
      <p:sp>
        <p:nvSpPr>
          <p:cNvPr id="1027" name="Rectangle 3"/>
          <p:cNvSpPr>
            <a:spLocks noGrp="1" noChangeArrowheads="1"/>
          </p:cNvSpPr>
          <p:nvPr>
            <p:ph type="title" idx="4294967295"/>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GB"/>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rebuchet MS" pitchFamily="34" charset="0"/>
            </a:endParaRPr>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en-US">
              <a:latin typeface="Trebuchet MS" pitchFamily="34" charset="0"/>
            </a:endParaRPr>
          </a:p>
        </p:txBody>
      </p:sp>
      <p:sp>
        <p:nvSpPr>
          <p:cNvPr id="1030" name="Rectangle 6"/>
          <p:cNvSpPr>
            <a:spLocks noGrp="1" noChangeArrowheads="1"/>
          </p:cNvSpPr>
          <p:nvPr>
            <p:ph type="body" idx="4294967295"/>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GB"/>
              <a:t>点击编辑母版内容版式</a:t>
            </a:r>
          </a:p>
          <a:p>
            <a:pPr lvl="1"/>
            <a:r>
              <a:rPr lang="zh-CN" altLang="en-GB"/>
              <a:t>第二行</a:t>
            </a:r>
          </a:p>
          <a:p>
            <a:pPr lvl="2"/>
            <a:r>
              <a:rPr lang="zh-CN" altLang="en-GB"/>
              <a:t>第三行</a:t>
            </a:r>
          </a:p>
          <a:p>
            <a:pPr lvl="3"/>
            <a:r>
              <a:rPr lang="zh-CN" altLang="en-GB"/>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sp>
        <p:nvSpPr>
          <p:cNvPr id="1032" name="Rectangle 9"/>
          <p:cNvSpPr>
            <a:spLocks noChangeArrowheads="1"/>
          </p:cNvSpPr>
          <p:nvPr userDrawn="1"/>
        </p:nvSpPr>
        <p:spPr bwMode="auto">
          <a:xfrm>
            <a:off x="2870200" y="6464300"/>
            <a:ext cx="33210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lgn="ctr" eaLnBrk="0" hangingPunct="0">
              <a:spcBef>
                <a:spcPct val="50000"/>
              </a:spcBef>
            </a:pPr>
            <a:endParaRPr lang="zh-CN" altLang="en-GB" sz="2400"/>
          </a:p>
          <a:p>
            <a:pPr algn="ctr" eaLnBrk="0" hangingPunct="0">
              <a:spcBef>
                <a:spcPct val="50000"/>
              </a:spcBef>
            </a:pPr>
            <a:r>
              <a:rPr lang="zh-CN" altLang="en-GB" sz="2400"/>
              <a:t>第五章  操作系统安全</a:t>
            </a:r>
            <a:endParaRPr lang="en-GB" altLang="zh-CN" sz="2400"/>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graphicFrame>
        <p:nvGraphicFramePr>
          <p:cNvPr id="1034" name="Object 12"/>
          <p:cNvGraphicFramePr>
            <a:graphicFrameLocks noChangeAspect="1"/>
          </p:cNvGraphicFramePr>
          <p:nvPr userDrawn="1"/>
        </p:nvGraphicFramePr>
        <p:xfrm>
          <a:off x="6842125" y="6357938"/>
          <a:ext cx="2105025" cy="485775"/>
        </p:xfrm>
        <a:graphic>
          <a:graphicData uri="http://schemas.openxmlformats.org/presentationml/2006/ole">
            <mc:AlternateContent xmlns:mc="http://schemas.openxmlformats.org/markup-compatibility/2006">
              <mc:Choice xmlns:v="urn:schemas-microsoft-com:vml" Requires="v">
                <p:oleObj r:id="rId15" imgW="2104762" imgH="485586" progId="Paint.Picture">
                  <p:embed/>
                </p:oleObj>
              </mc:Choice>
              <mc:Fallback>
                <p:oleObj r:id="rId15" imgW="2104762" imgH="485586" progId="Paint.Picture">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25" y="6357938"/>
                        <a:ext cx="21050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ransition>
    <p:wipe dir="r"/>
  </p:transition>
  <p:txStyles>
    <p:titleStyle>
      <a:lvl1pPr algn="l" rtl="0" eaLnBrk="0" fontAlgn="base" hangingPunct="0">
        <a:lnSpc>
          <a:spcPts val="2600"/>
        </a:lnSpc>
        <a:spcBef>
          <a:spcPct val="0"/>
        </a:spcBef>
        <a:spcAft>
          <a:spcPct val="0"/>
        </a:spcAft>
        <a:defRPr sz="4400">
          <a:solidFill>
            <a:srgbClr val="323232"/>
          </a:solidFill>
          <a:latin typeface="+mj-lt"/>
          <a:ea typeface="+mj-ea"/>
          <a:cs typeface="+mj-cs"/>
        </a:defRPr>
      </a:lvl1pPr>
      <a:lvl2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2pPr>
      <a:lvl3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3pPr>
      <a:lvl4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4pPr>
      <a:lvl5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5pPr>
      <a:lvl6pPr marL="457200" algn="l" rtl="0" fontAlgn="base">
        <a:lnSpc>
          <a:spcPts val="2600"/>
        </a:lnSpc>
        <a:spcBef>
          <a:spcPct val="0"/>
        </a:spcBef>
        <a:spcAft>
          <a:spcPct val="0"/>
        </a:spcAft>
        <a:defRPr>
          <a:solidFill>
            <a:srgbClr val="323232"/>
          </a:solidFill>
          <a:latin typeface="黑体" pitchFamily="2" charset="-122"/>
          <a:ea typeface="黑体" pitchFamily="2" charset="-122"/>
        </a:defRPr>
      </a:lvl6pPr>
      <a:lvl7pPr marL="914400" algn="l" rtl="0" fontAlgn="base">
        <a:lnSpc>
          <a:spcPts val="2600"/>
        </a:lnSpc>
        <a:spcBef>
          <a:spcPct val="0"/>
        </a:spcBef>
        <a:spcAft>
          <a:spcPct val="0"/>
        </a:spcAft>
        <a:defRPr>
          <a:solidFill>
            <a:srgbClr val="323232"/>
          </a:solidFill>
          <a:latin typeface="黑体" pitchFamily="2" charset="-122"/>
          <a:ea typeface="黑体" pitchFamily="2" charset="-122"/>
        </a:defRPr>
      </a:lvl7pPr>
      <a:lvl8pPr marL="1371600" algn="l" rtl="0" fontAlgn="base">
        <a:lnSpc>
          <a:spcPts val="2600"/>
        </a:lnSpc>
        <a:spcBef>
          <a:spcPct val="0"/>
        </a:spcBef>
        <a:spcAft>
          <a:spcPct val="0"/>
        </a:spcAft>
        <a:defRPr>
          <a:solidFill>
            <a:srgbClr val="323232"/>
          </a:solidFill>
          <a:latin typeface="黑体" pitchFamily="2" charset="-122"/>
          <a:ea typeface="黑体" pitchFamily="2" charset="-122"/>
        </a:defRPr>
      </a:lvl8pPr>
      <a:lvl9pPr marL="1828800" algn="l" rtl="0" fontAlgn="base">
        <a:lnSpc>
          <a:spcPts val="2600"/>
        </a:lnSpc>
        <a:spcBef>
          <a:spcPct val="0"/>
        </a:spcBef>
        <a:spcAft>
          <a:spcPct val="0"/>
        </a:spcAft>
        <a:defRPr>
          <a:solidFill>
            <a:srgbClr val="323232"/>
          </a:solidFill>
          <a:latin typeface="黑体" pitchFamily="2" charset="-122"/>
          <a:ea typeface="黑体" pitchFamily="2" charset="-122"/>
        </a:defRPr>
      </a:lvl9pPr>
    </p:titleStyle>
    <p:bodyStyle>
      <a:lvl1pPr marL="342900" indent="-342900" algn="l" defTabSz="0"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sz="3200">
          <a:solidFill>
            <a:srgbClr val="323232"/>
          </a:solidFill>
          <a:latin typeface="+mn-lt"/>
          <a:ea typeface="+mn-ea"/>
          <a:cs typeface="+mn-cs"/>
        </a:defRPr>
      </a:lvl1pPr>
      <a:lvl2pPr marL="295275" indent="-222250" algn="l" defTabSz="0" rtl="0" eaLnBrk="0" fontAlgn="base" hangingPunct="0">
        <a:lnSpc>
          <a:spcPts val="2400"/>
        </a:lnSpc>
        <a:spcBef>
          <a:spcPct val="0"/>
        </a:spcBef>
        <a:spcAft>
          <a:spcPts val="1200"/>
        </a:spcAft>
        <a:buClr>
          <a:srgbClr val="969696"/>
        </a:buClr>
        <a:buFont typeface="Wingdings" pitchFamily="2" charset="2"/>
        <a:buChar char="§"/>
        <a:tabLst>
          <a:tab pos="3946525" algn="l"/>
        </a:tabLst>
        <a:defRPr sz="3200">
          <a:solidFill>
            <a:srgbClr val="323232"/>
          </a:solidFill>
          <a:latin typeface="+mn-lt"/>
          <a:ea typeface="+mn-ea"/>
          <a:cs typeface="Arial" pitchFamily="34" charset="0"/>
        </a:defRPr>
      </a:lvl2pPr>
      <a:lvl3pPr marL="514350" indent="-209550" algn="l" defTabSz="0"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defTabSz="0"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defTabSz="0"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8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10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82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4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77900" y="2819400"/>
            <a:ext cx="7389813" cy="1562100"/>
          </a:xfrm>
        </p:spPr>
        <p:txBody>
          <a:bodyPr/>
          <a:lstStyle/>
          <a:p>
            <a:pPr eaLnBrk="1" hangingPunct="1">
              <a:lnSpc>
                <a:spcPts val="5300"/>
              </a:lnSpc>
            </a:pPr>
            <a:r>
              <a:rPr lang="zh-CN" altLang="en-US" sz="4800" dirty="0">
                <a:solidFill>
                  <a:schemeClr val="tx1"/>
                </a:solidFill>
              </a:rPr>
              <a:t>第五章  操作系统安全</a:t>
            </a:r>
            <a:br>
              <a:rPr lang="en-US" altLang="zh-CN" sz="4800" dirty="0"/>
            </a:br>
            <a:endParaRPr lang="en-GB" altLang="zh-CN" sz="48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833437" y="187326"/>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硬件安全机制</a:t>
            </a:r>
          </a:p>
        </p:txBody>
      </p:sp>
      <p:sp>
        <p:nvSpPr>
          <p:cNvPr id="11268" name="Text Box 4"/>
          <p:cNvSpPr txBox="1">
            <a:spLocks noChangeArrowheads="1"/>
          </p:cNvSpPr>
          <p:nvPr/>
        </p:nvSpPr>
        <p:spPr bwMode="auto">
          <a:xfrm>
            <a:off x="177800" y="1216025"/>
            <a:ext cx="8750300" cy="4820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800" dirty="0">
                <a:solidFill>
                  <a:srgbClr val="FF0000"/>
                </a:solidFill>
                <a:latin typeface="Trebuchet MS" pitchFamily="34" charset="0"/>
              </a:rPr>
              <a:t>存储保护：</a:t>
            </a:r>
            <a:r>
              <a:rPr lang="zh-CN" altLang="en-US" sz="2800" dirty="0">
                <a:latin typeface="Trebuchet MS" pitchFamily="34" charset="0"/>
              </a:rPr>
              <a:t>指保护用户在存储器中的数据。</a:t>
            </a:r>
            <a:endParaRPr lang="en-US" altLang="zh-CN" sz="2800" dirty="0">
              <a:latin typeface="Trebuchet MS" pitchFamily="34" charset="0"/>
            </a:endParaRPr>
          </a:p>
          <a:p>
            <a:pPr>
              <a:lnSpc>
                <a:spcPct val="120000"/>
              </a:lnSpc>
              <a:buClr>
                <a:schemeClr val="accent1"/>
              </a:buClr>
              <a:buFont typeface="Wingdings" pitchFamily="2" charset="2"/>
              <a:buChar char="u"/>
            </a:pPr>
            <a:r>
              <a:rPr lang="zh-CN" altLang="en-US" sz="2800" dirty="0">
                <a:solidFill>
                  <a:srgbClr val="FF0000"/>
                </a:solidFill>
                <a:latin typeface="Trebuchet MS" pitchFamily="34" charset="0"/>
              </a:rPr>
              <a:t>运行保护：</a:t>
            </a:r>
            <a:r>
              <a:rPr lang="zh-CN" altLang="en-US" sz="2800" dirty="0">
                <a:latin typeface="Trebuchet MS" pitchFamily="34" charset="0"/>
              </a:rPr>
              <a:t>等级域机制和进程隔离机制。</a:t>
            </a:r>
            <a:endParaRPr lang="en-US" altLang="zh-CN" sz="2800" dirty="0">
              <a:latin typeface="Trebuchet MS" pitchFamily="34" charset="0"/>
            </a:endParaRPr>
          </a:p>
          <a:p>
            <a:pPr>
              <a:lnSpc>
                <a:spcPct val="120000"/>
              </a:lnSpc>
              <a:buClr>
                <a:schemeClr val="accent1"/>
              </a:buClr>
              <a:buFont typeface="Wingdings" pitchFamily="2" charset="2"/>
              <a:buChar char="l"/>
            </a:pPr>
            <a:r>
              <a:rPr lang="zh-CN" altLang="en-US" sz="2400" dirty="0">
                <a:latin typeface="Trebuchet MS" pitchFamily="34" charset="0"/>
              </a:rPr>
              <a:t>     </a:t>
            </a:r>
            <a:r>
              <a:rPr lang="zh-CN" altLang="zh-CN" sz="2400" dirty="0">
                <a:latin typeface="Trebuchet MS" pitchFamily="34" charset="0"/>
              </a:rPr>
              <a:t>等级域机制应该</a:t>
            </a:r>
            <a:r>
              <a:rPr lang="zh-CN" altLang="zh-CN" sz="2400" dirty="0">
                <a:solidFill>
                  <a:srgbClr val="FF0000"/>
                </a:solidFill>
                <a:latin typeface="Trebuchet MS" pitchFamily="34" charset="0"/>
              </a:rPr>
              <a:t>保护某一环不被其外环侵入</a:t>
            </a:r>
            <a:r>
              <a:rPr lang="zh-CN" altLang="zh-CN" sz="2400" dirty="0">
                <a:latin typeface="Trebuchet MS" pitchFamily="34" charset="0"/>
              </a:rPr>
              <a:t>，并且允许在某一环内的进程能够有效地控制和利用该环及该环以外的环。</a:t>
            </a:r>
            <a:endParaRPr lang="en-US" altLang="zh-CN" sz="2400" dirty="0">
              <a:latin typeface="Trebuchet MS" pitchFamily="34" charset="0"/>
            </a:endParaRPr>
          </a:p>
          <a:p>
            <a:pPr>
              <a:lnSpc>
                <a:spcPct val="120000"/>
              </a:lnSpc>
              <a:buClr>
                <a:schemeClr val="accent1"/>
              </a:buClr>
              <a:buFont typeface="Wingdings" pitchFamily="2" charset="2"/>
              <a:buChar char="l"/>
            </a:pPr>
            <a:r>
              <a:rPr lang="zh-CN" altLang="en-US" sz="2400" dirty="0">
                <a:latin typeface="Trebuchet MS" pitchFamily="34" charset="0"/>
              </a:rPr>
              <a:t>     </a:t>
            </a:r>
            <a:r>
              <a:rPr lang="zh-CN" altLang="zh-CN" sz="2400" dirty="0">
                <a:latin typeface="Trebuchet MS" pitchFamily="34" charset="0"/>
              </a:rPr>
              <a:t>进程隔离机制则指当一个进程在某个环内运行时，应</a:t>
            </a:r>
            <a:r>
              <a:rPr lang="zh-CN" altLang="zh-CN" sz="2400" dirty="0">
                <a:solidFill>
                  <a:srgbClr val="FF0000"/>
                </a:solidFill>
                <a:latin typeface="Trebuchet MS" pitchFamily="34" charset="0"/>
              </a:rPr>
              <a:t>保证该进程免遭同一环内同时运行的其他进程的破坏</a:t>
            </a:r>
            <a:r>
              <a:rPr lang="zh-CN" altLang="zh-CN" sz="2400" dirty="0">
                <a:latin typeface="Trebuchet MS" pitchFamily="34" charset="0"/>
              </a:rPr>
              <a:t>，也就是说系统将隔离在同一环内同时运行的各个进程。</a:t>
            </a:r>
            <a:endParaRPr lang="en-US" altLang="zh-CN" sz="2400" dirty="0">
              <a:latin typeface="Trebuchet MS" pitchFamily="34" charset="0"/>
            </a:endParaRPr>
          </a:p>
          <a:p>
            <a:pPr>
              <a:lnSpc>
                <a:spcPct val="120000"/>
              </a:lnSpc>
              <a:buClr>
                <a:schemeClr val="accent1"/>
              </a:buClr>
              <a:buFont typeface="Wingdings" pitchFamily="2" charset="2"/>
              <a:buChar char="u"/>
            </a:pPr>
            <a:r>
              <a:rPr lang="en-US" altLang="zh-CN" sz="2800" dirty="0">
                <a:solidFill>
                  <a:srgbClr val="FF0000"/>
                </a:solidFill>
                <a:latin typeface="Times New Roman" pitchFamily="18" charset="0"/>
              </a:rPr>
              <a:t>I/O</a:t>
            </a:r>
            <a:r>
              <a:rPr lang="zh-CN" altLang="en-US" sz="2800" dirty="0">
                <a:solidFill>
                  <a:srgbClr val="FF0000"/>
                </a:solidFill>
                <a:latin typeface="Trebuchet MS" pitchFamily="34" charset="0"/>
              </a:rPr>
              <a:t>保护：</a:t>
            </a:r>
            <a:r>
              <a:rPr lang="en-US" altLang="zh-CN" sz="2800" dirty="0">
                <a:latin typeface="Times New Roman" pitchFamily="18" charset="0"/>
              </a:rPr>
              <a:t>I/O</a:t>
            </a:r>
            <a:r>
              <a:rPr lang="zh-CN" altLang="en-US" sz="2800" dirty="0">
                <a:latin typeface="Trebuchet MS" pitchFamily="34" charset="0"/>
              </a:rPr>
              <a:t>操作是仅由操作系统完成的一个特权操作。</a:t>
            </a:r>
            <a:endParaRPr lang="en-US" altLang="zh-CN" sz="2800" dirty="0">
              <a:latin typeface="Trebuchet MS" pitchFamily="34"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Text Box 4"/>
          <p:cNvSpPr txBox="1">
            <a:spLocks noChangeArrowheads="1"/>
          </p:cNvSpPr>
          <p:nvPr/>
        </p:nvSpPr>
        <p:spPr bwMode="auto">
          <a:xfrm>
            <a:off x="790575" y="2778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标识与鉴别</a:t>
            </a:r>
          </a:p>
        </p:txBody>
      </p:sp>
      <p:sp>
        <p:nvSpPr>
          <p:cNvPr id="12292" name="Text Box 4"/>
          <p:cNvSpPr txBox="1">
            <a:spLocks noChangeArrowheads="1"/>
          </p:cNvSpPr>
          <p:nvPr/>
        </p:nvSpPr>
        <p:spPr bwMode="auto">
          <a:xfrm>
            <a:off x="276225" y="1562100"/>
            <a:ext cx="8509000"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800" dirty="0">
                <a:latin typeface="Trebuchet MS" pitchFamily="34" charset="0"/>
              </a:rPr>
              <a:t>安全操作系统中，可信计算基（</a:t>
            </a:r>
            <a:r>
              <a:rPr lang="en-US" altLang="zh-CN" sz="2800" dirty="0">
                <a:latin typeface="Times New Roman" pitchFamily="18" charset="0"/>
              </a:rPr>
              <a:t>TCB</a:t>
            </a:r>
            <a:r>
              <a:rPr lang="zh-CN" altLang="en-US" sz="2800" dirty="0">
                <a:latin typeface="Trebuchet MS" pitchFamily="34" charset="0"/>
              </a:rPr>
              <a:t>）要求先进行用户识别。</a:t>
            </a:r>
            <a:endParaRPr lang="en-US" altLang="zh-CN" sz="2800" dirty="0">
              <a:latin typeface="Trebuchet MS" pitchFamily="34" charset="0"/>
            </a:endParaRPr>
          </a:p>
          <a:p>
            <a:pPr>
              <a:lnSpc>
                <a:spcPct val="120000"/>
              </a:lnSpc>
              <a:buClr>
                <a:schemeClr val="accent1"/>
              </a:buClr>
              <a:buFont typeface="Wingdings" pitchFamily="2" charset="2"/>
              <a:buChar char="u"/>
            </a:pPr>
            <a:r>
              <a:rPr lang="en-US" altLang="zh-CN" sz="2800" dirty="0">
                <a:latin typeface="Times New Roman" pitchFamily="18" charset="0"/>
              </a:rPr>
              <a:t>TCB</a:t>
            </a:r>
            <a:r>
              <a:rPr lang="zh-CN" altLang="en-US" sz="2800" dirty="0">
                <a:latin typeface="Trebuchet MS" pitchFamily="34" charset="0"/>
              </a:rPr>
              <a:t>也要维持鉴别数据，包括确定各个用户的许可证和授权的信息，而且也包括为验证各个用户标识所需的信息（如口令等）。</a:t>
            </a:r>
            <a:endParaRPr lang="en-US" altLang="zh-CN" sz="2800" dirty="0">
              <a:latin typeface="Trebuchet MS" pitchFamily="34" charset="0"/>
            </a:endParaRPr>
          </a:p>
          <a:p>
            <a:pPr>
              <a:lnSpc>
                <a:spcPct val="120000"/>
              </a:lnSpc>
              <a:buClr>
                <a:schemeClr val="accent1"/>
              </a:buClr>
              <a:buFont typeface="Wingdings" pitchFamily="2" charset="2"/>
              <a:buChar char="u"/>
            </a:pPr>
            <a:r>
              <a:rPr lang="en-US" altLang="zh-CN" sz="2800" dirty="0">
                <a:latin typeface="Times New Roman" pitchFamily="18" charset="0"/>
              </a:rPr>
              <a:t>TCB</a:t>
            </a:r>
            <a:r>
              <a:rPr lang="zh-CN" altLang="en-US" sz="2800" dirty="0">
                <a:latin typeface="Trebuchet MS" pitchFamily="34" charset="0"/>
              </a:rPr>
              <a:t>还必须保护鉴别数据，保证它不被任何非授权用户存取。</a:t>
            </a:r>
            <a:endParaRPr lang="en-US" altLang="zh-CN" sz="2800" dirty="0">
              <a:latin typeface="Trebuchet MS"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17575" y="2270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访问控制</a:t>
            </a:r>
          </a:p>
        </p:txBody>
      </p:sp>
      <p:sp>
        <p:nvSpPr>
          <p:cNvPr id="13316" name="Text Box 4"/>
          <p:cNvSpPr txBox="1">
            <a:spLocks noChangeArrowheads="1"/>
          </p:cNvSpPr>
          <p:nvPr/>
        </p:nvSpPr>
        <p:spPr bwMode="auto">
          <a:xfrm>
            <a:off x="0" y="1457325"/>
            <a:ext cx="88519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400" dirty="0">
                <a:latin typeface="Trebuchet MS" pitchFamily="34" charset="0"/>
              </a:rPr>
              <a:t>  </a:t>
            </a:r>
            <a:r>
              <a:rPr lang="zh-CN" altLang="en-US" sz="2800" dirty="0">
                <a:latin typeface="Trebuchet MS" pitchFamily="34" charset="0"/>
              </a:rPr>
              <a:t>访问控制是操作系统安全的核心内容和基本要求</a:t>
            </a:r>
            <a:r>
              <a:rPr lang="zh-CN" altLang="en-US" sz="2400" dirty="0">
                <a:latin typeface="Trebuchet MS" pitchFamily="34" charset="0"/>
              </a:rPr>
              <a:t>。</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自主访问控制和强制访问控制等两种方式。</a:t>
            </a:r>
            <a:endParaRPr lang="en-US" altLang="zh-CN" sz="2400" dirty="0">
              <a:latin typeface="Trebuchet MS" pitchFamily="34" charset="0"/>
            </a:endParaRPr>
          </a:p>
          <a:p>
            <a:pPr>
              <a:lnSpc>
                <a:spcPct val="120000"/>
              </a:lnSpc>
              <a:buClr>
                <a:schemeClr val="accent1"/>
              </a:buClr>
              <a:buFont typeface="Wingdings" pitchFamily="2" charset="2"/>
              <a:buChar char="l"/>
            </a:pPr>
            <a:r>
              <a:rPr lang="zh-CN" altLang="en-US" sz="2400" dirty="0">
                <a:latin typeface="Trebuchet MS" pitchFamily="34" charset="0"/>
              </a:rPr>
              <a:t>    主体（进程或用户）对客体（如文件、目录、特殊设备文件等）的访问权限只能由客体的属主或超级用户决定或更改；</a:t>
            </a:r>
            <a:endParaRPr lang="en-US" altLang="zh-CN" sz="2400" dirty="0">
              <a:latin typeface="Trebuchet MS" pitchFamily="34" charset="0"/>
            </a:endParaRPr>
          </a:p>
          <a:p>
            <a:pPr>
              <a:lnSpc>
                <a:spcPct val="120000"/>
              </a:lnSpc>
              <a:buClr>
                <a:schemeClr val="accent1"/>
              </a:buClr>
              <a:buFont typeface="Wingdings" pitchFamily="2" charset="2"/>
              <a:buChar char="l"/>
            </a:pPr>
            <a:r>
              <a:rPr lang="zh-CN" altLang="en-US" sz="2400" dirty="0">
                <a:latin typeface="Trebuchet MS" pitchFamily="34" charset="0"/>
              </a:rPr>
              <a:t>    由专门的安全管理员按照一定的规则分别对系统中的主体和客体赋予相应的安全标记，基于特定的强制访问规则来决定是否允许访问。</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890587" y="2397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最小特权管理</a:t>
            </a:r>
          </a:p>
        </p:txBody>
      </p:sp>
      <p:sp>
        <p:nvSpPr>
          <p:cNvPr id="14340" name="Text Box 4"/>
          <p:cNvSpPr txBox="1">
            <a:spLocks noChangeArrowheads="1"/>
          </p:cNvSpPr>
          <p:nvPr/>
        </p:nvSpPr>
        <p:spPr bwMode="auto">
          <a:xfrm>
            <a:off x="0" y="1104900"/>
            <a:ext cx="8991600" cy="562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Font typeface="Wingdings" pitchFamily="2" charset="2"/>
              <a:buChar char="u"/>
            </a:pPr>
            <a:r>
              <a:rPr lang="zh-CN" altLang="en-US" sz="2800" dirty="0">
                <a:latin typeface="Trebuchet MS" pitchFamily="34" charset="0"/>
              </a:rPr>
              <a:t> 特权是超越访问控制限制的能力。</a:t>
            </a:r>
            <a:endParaRPr lang="en-US" altLang="zh-CN" sz="2800" dirty="0">
              <a:latin typeface="Trebuchet MS" pitchFamily="34" charset="0"/>
            </a:endParaRPr>
          </a:p>
          <a:p>
            <a:pPr>
              <a:lnSpc>
                <a:spcPct val="115000"/>
              </a:lnSpc>
              <a:buClr>
                <a:schemeClr val="accent1"/>
              </a:buClr>
              <a:buFont typeface="Wingdings" pitchFamily="2" charset="2"/>
              <a:buChar char="u"/>
            </a:pPr>
            <a:r>
              <a:rPr lang="zh-CN" altLang="en-US" sz="2400" dirty="0">
                <a:latin typeface="Trebuchet MS" pitchFamily="34" charset="0"/>
              </a:rPr>
              <a:t> 典型的将超级用户的特权进行细分的方案如下：</a:t>
            </a:r>
            <a:endParaRPr lang="en-US" altLang="zh-CN" sz="2400" dirty="0">
              <a:latin typeface="Trebuchet MS" pitchFamily="34" charset="0"/>
            </a:endParaRPr>
          </a:p>
          <a:p>
            <a:pPr>
              <a:lnSpc>
                <a:spcPct val="115000"/>
              </a:lnSpc>
              <a:buClr>
                <a:schemeClr val="accent1"/>
              </a:buClr>
              <a:buFont typeface="Wingdings" pitchFamily="2" charset="2"/>
              <a:buChar char="l"/>
            </a:pPr>
            <a:r>
              <a:rPr lang="zh-CN" altLang="en-US" sz="2400" dirty="0">
                <a:latin typeface="Trebuchet MS" pitchFamily="34" charset="0"/>
              </a:rPr>
              <a:t>   </a:t>
            </a:r>
            <a:r>
              <a:rPr lang="zh-CN" altLang="en-US" sz="2400" b="1" dirty="0">
                <a:latin typeface="Trebuchet MS" pitchFamily="34" charset="0"/>
              </a:rPr>
              <a:t>系统安全管理员</a:t>
            </a:r>
            <a:r>
              <a:rPr lang="zh-CN" altLang="en-US" sz="2400" dirty="0">
                <a:latin typeface="Trebuchet MS" pitchFamily="34" charset="0"/>
              </a:rPr>
              <a:t>：负责对系统资源和应用定义安全级别；为用户赋予安全级别；定义用户和自主访问控制的用户组；限制隐蔽通道活动的机制等。</a:t>
            </a:r>
          </a:p>
          <a:p>
            <a:pPr>
              <a:lnSpc>
                <a:spcPct val="115000"/>
              </a:lnSpc>
              <a:buClr>
                <a:schemeClr val="accent1"/>
              </a:buClr>
              <a:buFont typeface="Wingdings" pitchFamily="2" charset="2"/>
              <a:buChar char="l"/>
            </a:pPr>
            <a:r>
              <a:rPr lang="zh-CN" altLang="en-US" sz="2400" b="1" dirty="0">
                <a:latin typeface="Trebuchet MS" pitchFamily="34" charset="0"/>
              </a:rPr>
              <a:t>   安全审计员</a:t>
            </a:r>
            <a:r>
              <a:rPr lang="zh-CN" altLang="en-US" sz="2400" dirty="0">
                <a:latin typeface="Trebuchet MS" pitchFamily="34" charset="0"/>
              </a:rPr>
              <a:t>：负责安全审计系统的控制，与系统安全管理员形成一个“检查平衡”，系统安全管理员负责实施安全策略，而安全审计员控制审计信息，审核安全策略是否被正确实施。</a:t>
            </a:r>
          </a:p>
          <a:p>
            <a:pPr>
              <a:lnSpc>
                <a:spcPct val="115000"/>
              </a:lnSpc>
              <a:buClr>
                <a:schemeClr val="accent1"/>
              </a:buClr>
              <a:buFont typeface="Wingdings" pitchFamily="2" charset="2"/>
              <a:buChar char="l"/>
            </a:pPr>
            <a:r>
              <a:rPr lang="zh-CN" altLang="en-US" sz="2400" dirty="0">
                <a:latin typeface="Trebuchet MS" pitchFamily="34" charset="0"/>
              </a:rPr>
              <a:t>   </a:t>
            </a:r>
            <a:r>
              <a:rPr lang="zh-CN" altLang="en-US" sz="2400" b="1" dirty="0">
                <a:latin typeface="Trebuchet MS" pitchFamily="34" charset="0"/>
              </a:rPr>
              <a:t>操作员</a:t>
            </a:r>
            <a:r>
              <a:rPr lang="zh-CN" altLang="en-US" sz="2400" dirty="0">
                <a:latin typeface="Trebuchet MS" pitchFamily="34" charset="0"/>
              </a:rPr>
              <a:t>：完成常规的、非关键的安全操作，不能进行影响安全级的操作。</a:t>
            </a:r>
          </a:p>
          <a:p>
            <a:pPr>
              <a:lnSpc>
                <a:spcPct val="115000"/>
              </a:lnSpc>
              <a:buClr>
                <a:schemeClr val="accent1"/>
              </a:buClr>
              <a:buFont typeface="Wingdings" pitchFamily="2" charset="2"/>
              <a:buChar char="l"/>
            </a:pPr>
            <a:r>
              <a:rPr lang="zh-CN" altLang="en-US" sz="2400" dirty="0">
                <a:latin typeface="Trebuchet MS" pitchFamily="34" charset="0"/>
              </a:rPr>
              <a:t>   </a:t>
            </a:r>
            <a:r>
              <a:rPr lang="zh-CN" altLang="en-US" sz="2400" b="1" dirty="0">
                <a:latin typeface="Trebuchet MS" pitchFamily="34" charset="0"/>
              </a:rPr>
              <a:t>网络管理员</a:t>
            </a:r>
            <a:r>
              <a:rPr lang="zh-CN" altLang="en-US" sz="2400" dirty="0">
                <a:latin typeface="Trebuchet MS" pitchFamily="34" charset="0"/>
              </a:rPr>
              <a:t>：负责所有网络服务及通信的管理。</a:t>
            </a:r>
          </a:p>
          <a:p>
            <a:pPr>
              <a:buClr>
                <a:schemeClr val="accent1"/>
              </a:buClr>
              <a:buFont typeface="Wingdings" pitchFamily="2" charset="2"/>
              <a:buChar char="u"/>
            </a:pPr>
            <a:endParaRPr lang="en-US" altLang="zh-CN" sz="2400" dirty="0">
              <a:latin typeface="Trebuchet MS" pitchFamily="34" charset="0"/>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803275" y="1889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a:latin typeface="Trebuchet MS" pitchFamily="34" charset="0"/>
              </a:rPr>
              <a:t>可信通路</a:t>
            </a:r>
          </a:p>
        </p:txBody>
      </p:sp>
      <p:sp>
        <p:nvSpPr>
          <p:cNvPr id="15364" name="Text Box 4"/>
          <p:cNvSpPr txBox="1">
            <a:spLocks noChangeArrowheads="1"/>
          </p:cNvSpPr>
          <p:nvPr/>
        </p:nvSpPr>
        <p:spPr bwMode="auto">
          <a:xfrm>
            <a:off x="276225" y="1517650"/>
            <a:ext cx="8724900" cy="378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400" dirty="0">
                <a:latin typeface="Trebuchet MS" pitchFamily="34" charset="0"/>
              </a:rPr>
              <a:t>     </a:t>
            </a:r>
            <a:r>
              <a:rPr lang="zh-CN" altLang="en-US" sz="2800" dirty="0">
                <a:latin typeface="Trebuchet MS" pitchFamily="34" charset="0"/>
              </a:rPr>
              <a:t>可信通路：提供保障用户和安全内核之间的通信的安全机制。</a:t>
            </a: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en-US" sz="2400" b="1" dirty="0">
                <a:latin typeface="Trebuchet MS" pitchFamily="34" charset="0"/>
              </a:rPr>
              <a:t>可信通道</a:t>
            </a:r>
            <a:r>
              <a:rPr lang="zh-CN" altLang="en-US" sz="2400" dirty="0">
                <a:latin typeface="Trebuchet MS" pitchFamily="34" charset="0"/>
              </a:rPr>
              <a:t>（</a:t>
            </a:r>
            <a:r>
              <a:rPr lang="en-US" altLang="zh-CN" sz="2400" dirty="0">
                <a:latin typeface="Times New Roman" pitchFamily="18" charset="0"/>
              </a:rPr>
              <a:t>Trusted path</a:t>
            </a:r>
            <a:r>
              <a:rPr lang="zh-CN" altLang="en-US" sz="2400" dirty="0">
                <a:latin typeface="Trebuchet MS" pitchFamily="34" charset="0"/>
              </a:rPr>
              <a:t>）机制即终端人员能借以直接与可信计算基通信的一种机制。</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对用户建立可信通道的一种常见的方案是基于安全提示键（</a:t>
            </a:r>
            <a:r>
              <a:rPr lang="en-US" altLang="zh-CN" sz="2400" dirty="0">
                <a:latin typeface="Times New Roman" pitchFamily="18" charset="0"/>
              </a:rPr>
              <a:t>SAK</a:t>
            </a:r>
            <a:r>
              <a:rPr lang="zh-CN" altLang="zh-CN" sz="2400" dirty="0">
                <a:latin typeface="Times New Roman" pitchFamily="18" charset="0"/>
              </a:rPr>
              <a:t>：</a:t>
            </a:r>
            <a:r>
              <a:rPr lang="en-US" altLang="zh-CN" sz="2400" dirty="0">
                <a:latin typeface="Times New Roman" pitchFamily="18" charset="0"/>
              </a:rPr>
              <a:t>Security Attention Key</a:t>
            </a:r>
            <a:r>
              <a:rPr lang="zh-CN" altLang="zh-CN" sz="2400" dirty="0">
                <a:latin typeface="Trebuchet MS" pitchFamily="34" charset="0"/>
              </a:rPr>
              <a:t>）实现。</a:t>
            </a:r>
            <a:endParaRPr lang="en-US" altLang="zh-CN" sz="2400" dirty="0">
              <a:latin typeface="Trebuchet MS" pitchFamily="34" charset="0"/>
            </a:endParaRPr>
          </a:p>
          <a:p>
            <a:pPr>
              <a:lnSpc>
                <a:spcPct val="120000"/>
              </a:lnSpc>
              <a:buClr>
                <a:schemeClr val="accent1"/>
              </a:buClr>
              <a:buFont typeface="Wingdings" pitchFamily="2" charset="2"/>
              <a:buChar char="l"/>
            </a:pPr>
            <a:r>
              <a:rPr lang="en-US" altLang="zh-CN" sz="2400" dirty="0">
                <a:latin typeface="Times New Roman" pitchFamily="18" charset="0"/>
              </a:rPr>
              <a:t>       Linux</a:t>
            </a:r>
            <a:r>
              <a:rPr lang="zh-CN" altLang="en-US" sz="2400" dirty="0">
                <a:latin typeface="Trebuchet MS" pitchFamily="34" charset="0"/>
              </a:rPr>
              <a:t>操作系统提供的安全提示键在</a:t>
            </a:r>
            <a:r>
              <a:rPr lang="en-US" altLang="zh-CN" sz="2400" dirty="0">
                <a:latin typeface="Times New Roman" pitchFamily="18" charset="0"/>
              </a:rPr>
              <a:t>X86</a:t>
            </a:r>
            <a:r>
              <a:rPr lang="zh-CN" altLang="en-US" sz="2400" dirty="0">
                <a:latin typeface="Trebuchet MS" pitchFamily="34" charset="0"/>
              </a:rPr>
              <a:t>平台下为</a:t>
            </a:r>
            <a:r>
              <a:rPr lang="en-US" altLang="zh-CN" sz="2400" dirty="0" err="1">
                <a:latin typeface="Times New Roman" pitchFamily="18" charset="0"/>
              </a:rPr>
              <a:t>ALT+SysRq+k</a:t>
            </a:r>
            <a:r>
              <a:rPr lang="zh-CN" altLang="en-US" sz="2400" dirty="0">
                <a:latin typeface="Times New Roman" pitchFamily="18" charset="0"/>
              </a:rPr>
              <a:t>，</a:t>
            </a:r>
            <a:r>
              <a:rPr lang="en-US" altLang="zh-CN" sz="2400" dirty="0">
                <a:latin typeface="Times New Roman" pitchFamily="18" charset="0"/>
              </a:rPr>
              <a:t>Windows</a:t>
            </a:r>
            <a:r>
              <a:rPr lang="zh-CN" altLang="en-US" sz="2400" dirty="0">
                <a:latin typeface="Trebuchet MS" pitchFamily="34" charset="0"/>
              </a:rPr>
              <a:t>操作系统则为</a:t>
            </a:r>
            <a:r>
              <a:rPr lang="en-US" altLang="zh-CN" sz="2400" dirty="0">
                <a:latin typeface="Times New Roman" pitchFamily="18" charset="0"/>
              </a:rPr>
              <a:t>CTRL+ALT+DEL</a:t>
            </a:r>
            <a:r>
              <a:rPr lang="zh-CN" altLang="en-US" sz="2400" dirty="0">
                <a:latin typeface="Trebuchet MS" pitchFamily="34" charset="0"/>
              </a:rPr>
              <a:t>。</a:t>
            </a:r>
            <a:endParaRPr lang="en-US" altLang="zh-CN" sz="2400" dirty="0">
              <a:latin typeface="Trebuchet MS" pitchFamily="34" charset="0"/>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866775" y="1889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安全审计</a:t>
            </a:r>
          </a:p>
        </p:txBody>
      </p:sp>
      <p:sp>
        <p:nvSpPr>
          <p:cNvPr id="16388" name="Text Box 4"/>
          <p:cNvSpPr txBox="1">
            <a:spLocks noChangeArrowheads="1"/>
          </p:cNvSpPr>
          <p:nvPr/>
        </p:nvSpPr>
        <p:spPr bwMode="auto">
          <a:xfrm>
            <a:off x="254000" y="1012825"/>
            <a:ext cx="88900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Char char="u"/>
            </a:pPr>
            <a:r>
              <a:rPr lang="zh-CN" altLang="en-US" sz="2400">
                <a:latin typeface="Trebuchet MS" pitchFamily="34" charset="0"/>
              </a:rPr>
              <a:t>  一个系统的安全审计就是对系统中有关安全的活动进行记录、检查或审核。</a:t>
            </a:r>
            <a:endParaRPr lang="en-US" altLang="zh-CN" sz="2400">
              <a:latin typeface="Trebuchet MS" pitchFamily="34" charset="0"/>
            </a:endParaRPr>
          </a:p>
          <a:p>
            <a:pPr>
              <a:lnSpc>
                <a:spcPct val="110000"/>
              </a:lnSpc>
              <a:buClr>
                <a:schemeClr val="accent1"/>
              </a:buClr>
              <a:buFont typeface="Wingdings" pitchFamily="2" charset="2"/>
              <a:buChar char="u"/>
            </a:pPr>
            <a:r>
              <a:rPr lang="zh-CN" altLang="en-US" sz="2400">
                <a:latin typeface="Trebuchet MS" pitchFamily="34" charset="0"/>
              </a:rPr>
              <a:t>  安全审计方法用于监视安全相关的活动。</a:t>
            </a:r>
            <a:endParaRPr lang="en-US" altLang="zh-CN" sz="2400">
              <a:latin typeface="Trebuchet MS" pitchFamily="34" charset="0"/>
            </a:endParaRPr>
          </a:p>
        </p:txBody>
      </p:sp>
      <p:pic>
        <p:nvPicPr>
          <p:cNvPr id="163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288" y="2865438"/>
            <a:ext cx="56007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14"/>
          <p:cNvSpPr txBox="1">
            <a:spLocks noChangeArrowheads="1"/>
          </p:cNvSpPr>
          <p:nvPr/>
        </p:nvSpPr>
        <p:spPr bwMode="auto">
          <a:xfrm>
            <a:off x="2932113" y="5940425"/>
            <a:ext cx="387508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zh-CN" sz="1800" b="1">
                <a:latin typeface="Trebuchet MS" pitchFamily="34" charset="0"/>
              </a:rPr>
              <a:t>图</a:t>
            </a:r>
            <a:r>
              <a:rPr lang="en-US" altLang="zh-CN" sz="1800" b="1">
                <a:latin typeface="Times New Roman" pitchFamily="18" charset="0"/>
              </a:rPr>
              <a:t>5-4  </a:t>
            </a:r>
            <a:r>
              <a:rPr lang="en-US" altLang="zh-CN" sz="1800" b="1">
                <a:latin typeface="Trebuchet MS" pitchFamily="34" charset="0"/>
              </a:rPr>
              <a:t>  </a:t>
            </a:r>
            <a:r>
              <a:rPr lang="zh-CN" altLang="en-US" sz="1800" b="1">
                <a:latin typeface="Trebuchet MS" pitchFamily="34" charset="0"/>
              </a:rPr>
              <a:t>安全审计结构示意图</a:t>
            </a:r>
            <a:endParaRPr lang="zh-CN" sz="4000">
              <a:latin typeface="Trebuchet MS" pitchFamily="34" charset="0"/>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763587" y="203200"/>
            <a:ext cx="72104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隐蔽通道</a:t>
            </a:r>
          </a:p>
        </p:txBody>
      </p:sp>
      <p:sp>
        <p:nvSpPr>
          <p:cNvPr id="17412" name="Text Box 4"/>
          <p:cNvSpPr txBox="1">
            <a:spLocks noChangeArrowheads="1"/>
          </p:cNvSpPr>
          <p:nvPr/>
        </p:nvSpPr>
        <p:spPr bwMode="auto">
          <a:xfrm>
            <a:off x="25400" y="1104900"/>
            <a:ext cx="9118600" cy="5103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Char char="u"/>
            </a:pPr>
            <a:r>
              <a:rPr lang="zh-CN" altLang="en-US" sz="2400" dirty="0">
                <a:latin typeface="Trebuchet MS" pitchFamily="34" charset="0"/>
              </a:rPr>
              <a:t>  </a:t>
            </a:r>
            <a:r>
              <a:rPr lang="zh-CN" altLang="en-US" sz="2800" dirty="0">
                <a:latin typeface="Trebuchet MS" pitchFamily="34" charset="0"/>
              </a:rPr>
              <a:t>隐蔽通道：允许进程间以</a:t>
            </a:r>
            <a:r>
              <a:rPr lang="zh-CN" altLang="en-US" sz="2800" dirty="0">
                <a:solidFill>
                  <a:srgbClr val="FF0000"/>
                </a:solidFill>
                <a:latin typeface="Trebuchet MS" pitchFamily="34" charset="0"/>
              </a:rPr>
              <a:t>危害系统安全策略的方式</a:t>
            </a:r>
            <a:r>
              <a:rPr lang="zh-CN" altLang="en-US" sz="2800" dirty="0">
                <a:latin typeface="Trebuchet MS" pitchFamily="34" charset="0"/>
              </a:rPr>
              <a:t>传输信息的通信信道。</a:t>
            </a:r>
            <a:endParaRPr lang="en-US" altLang="zh-CN" sz="2800" dirty="0">
              <a:latin typeface="Trebuchet MS" pitchFamily="34" charset="0"/>
            </a:endParaRPr>
          </a:p>
          <a:p>
            <a:pPr>
              <a:lnSpc>
                <a:spcPct val="110000"/>
              </a:lnSpc>
              <a:buClr>
                <a:schemeClr val="accent1"/>
              </a:buClr>
              <a:buFont typeface="Wingdings" pitchFamily="2" charset="2"/>
              <a:buChar char="u"/>
            </a:pPr>
            <a:r>
              <a:rPr lang="zh-CN" altLang="en-US" sz="2400" dirty="0">
                <a:latin typeface="Trebuchet MS" pitchFamily="34" charset="0"/>
              </a:rPr>
              <a:t>  根据共享资源性质的不同，其具体可分为</a:t>
            </a:r>
            <a:r>
              <a:rPr lang="zh-CN" altLang="en-US" sz="2400" b="1" dirty="0">
                <a:latin typeface="Trebuchet MS" pitchFamily="34" charset="0"/>
              </a:rPr>
              <a:t>存储隐蔽通道</a:t>
            </a:r>
            <a:r>
              <a:rPr lang="zh-CN" altLang="en-US" sz="2400" dirty="0">
                <a:latin typeface="Trebuchet MS" pitchFamily="34" charset="0"/>
              </a:rPr>
              <a:t>和</a:t>
            </a:r>
            <a:r>
              <a:rPr lang="zh-CN" altLang="en-US" sz="2400" b="1" dirty="0">
                <a:latin typeface="Trebuchet MS" pitchFamily="34" charset="0"/>
              </a:rPr>
              <a:t>时间隐蔽通道。</a:t>
            </a:r>
            <a:endParaRPr lang="en-US" altLang="zh-CN" sz="2400" b="1" dirty="0">
              <a:latin typeface="Trebuchet MS" pitchFamily="34" charset="0"/>
            </a:endParaRPr>
          </a:p>
          <a:p>
            <a:pPr>
              <a:lnSpc>
                <a:spcPct val="110000"/>
              </a:lnSpc>
              <a:buClr>
                <a:schemeClr val="accent1"/>
              </a:buClr>
              <a:buFont typeface="Wingdings" pitchFamily="2" charset="2"/>
              <a:buChar char="l"/>
            </a:pPr>
            <a:r>
              <a:rPr lang="zh-CN" altLang="en-US" sz="2400" dirty="0">
                <a:latin typeface="Trebuchet MS" pitchFamily="34" charset="0"/>
              </a:rPr>
              <a:t>     一个进程直接或间接地写一个存储单元</a:t>
            </a:r>
            <a:r>
              <a:rPr lang="en-US" altLang="zh-CN" sz="2400" dirty="0">
                <a:latin typeface="Trebuchet MS" pitchFamily="34" charset="0"/>
              </a:rPr>
              <a:t>, </a:t>
            </a:r>
            <a:r>
              <a:rPr lang="zh-CN" altLang="en-US" sz="2400" dirty="0">
                <a:latin typeface="Trebuchet MS" pitchFamily="34" charset="0"/>
              </a:rPr>
              <a:t>另一个进程直接或间接地读该存储单元</a:t>
            </a:r>
            <a:r>
              <a:rPr lang="en-US" altLang="zh-CN" sz="2400" dirty="0">
                <a:latin typeface="Trebuchet MS" pitchFamily="34" charset="0"/>
              </a:rPr>
              <a:t>,</a:t>
            </a:r>
            <a:r>
              <a:rPr lang="zh-CN" altLang="en-US" sz="2400" dirty="0">
                <a:latin typeface="Trebuchet MS" pitchFamily="34" charset="0"/>
              </a:rPr>
              <a:t>则称这种通道为</a:t>
            </a:r>
            <a:r>
              <a:rPr lang="zh-CN" altLang="en-US" sz="2400" b="1" dirty="0">
                <a:solidFill>
                  <a:srgbClr val="FF0000"/>
                </a:solidFill>
                <a:latin typeface="Trebuchet MS" pitchFamily="34" charset="0"/>
              </a:rPr>
              <a:t>存储隐蔽通道</a:t>
            </a:r>
            <a:r>
              <a:rPr lang="zh-CN" altLang="en-US" sz="2400" dirty="0">
                <a:latin typeface="Trebuchet MS" pitchFamily="34" charset="0"/>
              </a:rPr>
              <a:t>。</a:t>
            </a:r>
            <a:endParaRPr lang="en-US" altLang="zh-CN" sz="2400" dirty="0">
              <a:latin typeface="Trebuchet MS" pitchFamily="34" charset="0"/>
            </a:endParaRPr>
          </a:p>
          <a:p>
            <a:pPr>
              <a:lnSpc>
                <a:spcPct val="110000"/>
              </a:lnSpc>
              <a:buClr>
                <a:schemeClr val="accent1"/>
              </a:buClr>
              <a:buFont typeface="Wingdings" pitchFamily="2" charset="2"/>
              <a:buChar char="l"/>
            </a:pPr>
            <a:r>
              <a:rPr lang="zh-CN" altLang="en-US" sz="2400" dirty="0">
                <a:latin typeface="Trebuchet MS" pitchFamily="34" charset="0"/>
              </a:rPr>
              <a:t>     一个进程通过调节它对系统资源的使用</a:t>
            </a:r>
            <a:r>
              <a:rPr lang="en-US" altLang="zh-CN" sz="2400" dirty="0">
                <a:latin typeface="Trebuchet MS" pitchFamily="34" charset="0"/>
              </a:rPr>
              <a:t>, </a:t>
            </a:r>
            <a:r>
              <a:rPr lang="zh-CN" altLang="en-US" sz="2400" dirty="0">
                <a:latin typeface="Trebuchet MS" pitchFamily="34" charset="0"/>
              </a:rPr>
              <a:t>影响另外一个进程观察到的真实响应时间</a:t>
            </a:r>
            <a:r>
              <a:rPr lang="en-US" altLang="zh-CN" sz="2400" dirty="0">
                <a:latin typeface="Trebuchet MS" pitchFamily="34" charset="0"/>
              </a:rPr>
              <a:t>,</a:t>
            </a:r>
            <a:r>
              <a:rPr lang="zh-CN" altLang="en-US" sz="2400" dirty="0">
                <a:latin typeface="Trebuchet MS" pitchFamily="34" charset="0"/>
              </a:rPr>
              <a:t>实现一个进程向另一个进程传递信息</a:t>
            </a:r>
            <a:r>
              <a:rPr lang="en-US" altLang="zh-CN" sz="2400" dirty="0">
                <a:latin typeface="Trebuchet MS" pitchFamily="34" charset="0"/>
              </a:rPr>
              <a:t>, </a:t>
            </a:r>
            <a:r>
              <a:rPr lang="zh-CN" altLang="en-US" sz="2400" dirty="0">
                <a:latin typeface="Trebuchet MS" pitchFamily="34" charset="0"/>
              </a:rPr>
              <a:t>则称这种通道为</a:t>
            </a:r>
            <a:r>
              <a:rPr lang="zh-CN" altLang="en-US" sz="2400" b="1" dirty="0">
                <a:solidFill>
                  <a:srgbClr val="FF0000"/>
                </a:solidFill>
                <a:latin typeface="Trebuchet MS" pitchFamily="34" charset="0"/>
              </a:rPr>
              <a:t>时间隐蔽通道</a:t>
            </a:r>
            <a:r>
              <a:rPr lang="zh-CN" altLang="en-US" sz="2400" dirty="0">
                <a:latin typeface="Trebuchet MS" pitchFamily="34" charset="0"/>
              </a:rPr>
              <a:t>。</a:t>
            </a:r>
            <a:endParaRPr lang="en-US" altLang="zh-CN" sz="2400" dirty="0">
              <a:latin typeface="Trebuchet MS" pitchFamily="34" charset="0"/>
            </a:endParaRPr>
          </a:p>
          <a:p>
            <a:pPr>
              <a:lnSpc>
                <a:spcPct val="110000"/>
              </a:lnSpc>
              <a:buClr>
                <a:schemeClr val="accent1"/>
              </a:buClr>
              <a:buFont typeface="Wingdings" pitchFamily="2" charset="2"/>
              <a:buChar char="u"/>
            </a:pPr>
            <a:r>
              <a:rPr lang="zh-CN" altLang="en-US" sz="2400" dirty="0">
                <a:latin typeface="Trebuchet MS" pitchFamily="34" charset="0"/>
              </a:rPr>
              <a:t>     鉴于隐蔽通道可能造成严重的信息泄漏，所以应当建立适当的隐蔽通道分析处理机制，以监测和识别可能的隐蔽通道，并予以消除、降低带宽或进行审计。</a:t>
            </a:r>
            <a:endParaRPr lang="en-US" altLang="zh-CN" sz="2400" dirty="0">
              <a:latin typeface="Trebuchet MS" pitchFamily="34"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836612" y="2397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对象重用保护</a:t>
            </a:r>
          </a:p>
        </p:txBody>
      </p:sp>
      <p:sp>
        <p:nvSpPr>
          <p:cNvPr id="18436" name="Text Box 4"/>
          <p:cNvSpPr txBox="1">
            <a:spLocks noChangeArrowheads="1"/>
          </p:cNvSpPr>
          <p:nvPr/>
        </p:nvSpPr>
        <p:spPr bwMode="auto">
          <a:xfrm>
            <a:off x="209550" y="1431925"/>
            <a:ext cx="8464550" cy="445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400" dirty="0">
                <a:latin typeface="Trebuchet MS" pitchFamily="34" charset="0"/>
              </a:rPr>
              <a:t>防止用户看到其他用户已经删除的数据，或者访问到其他用户原先使用过后来又释放了的内存。</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例如，在某些操作系统中，可能发生这样的情形：先创建一个特定长度的文件，然后检查该文件的内容，这样就可以看到磁盘上该文件所分配到的位置处原来的数据。这些数据可能是以前存储在另一用户的文件中但现在已删除的敏感信息。</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在将对象（包括文件和内存）分配给一个用户以前，先对他们进行初始化。</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Text Box 5"/>
          <p:cNvSpPr txBox="1">
            <a:spLocks noChangeArrowheads="1"/>
          </p:cNvSpPr>
          <p:nvPr/>
        </p:nvSpPr>
        <p:spPr bwMode="auto">
          <a:xfrm>
            <a:off x="439737" y="0"/>
            <a:ext cx="10064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4</a:t>
            </a:r>
          </a:p>
        </p:txBody>
      </p:sp>
      <p:sp>
        <p:nvSpPr>
          <p:cNvPr id="19460" name="Text Box 4"/>
          <p:cNvSpPr txBox="1">
            <a:spLocks noChangeArrowheads="1"/>
          </p:cNvSpPr>
          <p:nvPr/>
        </p:nvSpPr>
        <p:spPr bwMode="auto">
          <a:xfrm>
            <a:off x="1158874" y="194211"/>
            <a:ext cx="76676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b="1" dirty="0">
                <a:latin typeface="宋体" pitchFamily="2" charset="-122"/>
                <a:ea typeface="宋体" pitchFamily="2" charset="-122"/>
              </a:rPr>
              <a:t>主流操作系统安全</a:t>
            </a:r>
            <a:endParaRPr lang="zh-CN" sz="4400" b="1" dirty="0">
              <a:latin typeface="宋体" pitchFamily="2" charset="-122"/>
              <a:ea typeface="宋体" pitchFamily="2" charset="-122"/>
            </a:endParaRPr>
          </a:p>
        </p:txBody>
      </p:sp>
      <p:sp>
        <p:nvSpPr>
          <p:cNvPr id="19461" name="Rectangle 4"/>
          <p:cNvSpPr txBox="1">
            <a:spLocks noChangeArrowheads="1"/>
          </p:cNvSpPr>
          <p:nvPr/>
        </p:nvSpPr>
        <p:spPr bwMode="auto">
          <a:xfrm>
            <a:off x="620713" y="873661"/>
            <a:ext cx="7558087"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200"/>
              </a:lnSpc>
              <a:spcAft>
                <a:spcPts val="1000"/>
              </a:spcAft>
              <a:buClr>
                <a:schemeClr val="accent1"/>
              </a:buClr>
              <a:buFont typeface="Wingdings" pitchFamily="2" charset="2"/>
              <a:buChar char="Ø"/>
            </a:pPr>
            <a:r>
              <a:rPr lang="en-US" altLang="zh-CN" sz="2800" dirty="0"/>
              <a:t>Windows </a:t>
            </a:r>
            <a:r>
              <a:rPr lang="en-US" altLang="zh-CN" sz="2800" dirty="0" err="1"/>
              <a:t>操作系统安全</a:t>
            </a:r>
            <a:endParaRPr lang="en-US" altLang="zh-CN" sz="2800" dirty="0"/>
          </a:p>
          <a:p>
            <a:pPr>
              <a:lnSpc>
                <a:spcPts val="3200"/>
              </a:lnSpc>
              <a:spcAft>
                <a:spcPts val="1000"/>
              </a:spcAft>
              <a:buClr>
                <a:schemeClr val="accent1"/>
              </a:buClr>
              <a:buFont typeface="Wingdings" pitchFamily="2" charset="2"/>
              <a:buChar char="Ø"/>
            </a:pPr>
            <a:r>
              <a:rPr lang="en-US" altLang="zh-CN" sz="2800" dirty="0"/>
              <a:t>Linux </a:t>
            </a:r>
            <a:r>
              <a:rPr lang="en-US" altLang="zh-CN" sz="2800" dirty="0" err="1"/>
              <a:t>操作系统安全</a:t>
            </a:r>
            <a:r>
              <a:rPr lang="zh-CN" altLang="en-US" sz="2800" dirty="0"/>
              <a:t>机制</a:t>
            </a:r>
          </a:p>
          <a:p>
            <a:pPr>
              <a:lnSpc>
                <a:spcPts val="3200"/>
              </a:lnSpc>
              <a:spcAft>
                <a:spcPts val="1000"/>
              </a:spcAft>
              <a:buClr>
                <a:schemeClr val="accent1"/>
              </a:buClr>
              <a:buFont typeface="Wingdings" pitchFamily="2" charset="2"/>
              <a:buChar char="Ø"/>
            </a:pPr>
            <a:r>
              <a:rPr lang="en-US" altLang="zh-CN" sz="2800" dirty="0"/>
              <a:t>Android </a:t>
            </a:r>
            <a:r>
              <a:rPr lang="en-US" altLang="zh-CN" sz="2800" dirty="0" err="1"/>
              <a:t>操作系统安全</a:t>
            </a:r>
            <a:endParaRPr lang="en-US" altLang="zh-CN" sz="2800" dirty="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738187" y="303213"/>
            <a:ext cx="72104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400" dirty="0">
                <a:sym typeface="Arial" pitchFamily="34" charset="0"/>
              </a:rPr>
              <a:t>Windows </a:t>
            </a:r>
            <a:r>
              <a:rPr lang="en-US" altLang="zh-CN" sz="4400" dirty="0" err="1">
                <a:sym typeface="Arial" pitchFamily="34" charset="0"/>
              </a:rPr>
              <a:t>操作系统安全</a:t>
            </a:r>
            <a:endParaRPr lang="zh-CN" altLang="en-US" sz="4400" dirty="0">
              <a:latin typeface="Trebuchet MS" pitchFamily="34" charset="0"/>
            </a:endParaRPr>
          </a:p>
        </p:txBody>
      </p:sp>
      <p:sp>
        <p:nvSpPr>
          <p:cNvPr id="20484" name="Text Box 4"/>
          <p:cNvSpPr txBox="1">
            <a:spLocks noChangeArrowheads="1"/>
          </p:cNvSpPr>
          <p:nvPr/>
        </p:nvSpPr>
        <p:spPr bwMode="auto">
          <a:xfrm>
            <a:off x="250825" y="1277938"/>
            <a:ext cx="8464550" cy="459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800" dirty="0">
                <a:latin typeface="Trebuchet MS" pitchFamily="34" charset="0"/>
              </a:rPr>
              <a:t>补丁管理 </a:t>
            </a:r>
            <a:r>
              <a:rPr lang="en-US" altLang="zh-CN" sz="2800" dirty="0">
                <a:latin typeface="Trebuchet MS" pitchFamily="34" charset="0"/>
              </a:rPr>
              <a:t>–Window</a:t>
            </a:r>
            <a:r>
              <a:rPr lang="zh-CN" altLang="en-US" sz="2800" dirty="0">
                <a:latin typeface="Trebuchet MS" pitchFamily="34" charset="0"/>
              </a:rPr>
              <a:t>更新服务</a:t>
            </a:r>
            <a:endParaRPr lang="en-US" altLang="zh-CN" sz="2800" dirty="0">
              <a:latin typeface="Trebuchet MS" pitchFamily="34" charset="0"/>
            </a:endParaRPr>
          </a:p>
          <a:p>
            <a:pPr>
              <a:lnSpc>
                <a:spcPct val="120000"/>
              </a:lnSpc>
              <a:buClr>
                <a:schemeClr val="accent1"/>
              </a:buClr>
              <a:buFont typeface="Wingdings" pitchFamily="2" charset="2"/>
              <a:buChar char="u"/>
            </a:pPr>
            <a:r>
              <a:rPr lang="zh-CN" altLang="en-US" sz="2800" dirty="0">
                <a:latin typeface="Trebuchet MS" pitchFamily="34" charset="0"/>
              </a:rPr>
              <a:t>用户管理和访问控制</a:t>
            </a:r>
            <a:endParaRPr lang="en-US" altLang="zh-CN" sz="2800" dirty="0">
              <a:latin typeface="Trebuchet MS" pitchFamily="34" charset="0"/>
            </a:endParaRPr>
          </a:p>
          <a:p>
            <a:pPr marL="342900" indent="0">
              <a:lnSpc>
                <a:spcPct val="120000"/>
              </a:lnSpc>
              <a:buClr>
                <a:schemeClr val="accent1"/>
              </a:buClr>
            </a:pPr>
            <a:r>
              <a:rPr lang="en-US" altLang="zh-CN" sz="2800" dirty="0">
                <a:latin typeface="Trebuchet MS" pitchFamily="34" charset="0"/>
              </a:rPr>
              <a:t>    </a:t>
            </a:r>
            <a:r>
              <a:rPr lang="zh-CN" altLang="en-US" sz="2000" dirty="0">
                <a:latin typeface="Trebuchet MS" pitchFamily="34" charset="0"/>
              </a:rPr>
              <a:t>用户和组以安全</a:t>
            </a:r>
            <a:r>
              <a:rPr lang="en-US" altLang="zh-CN" sz="2000" dirty="0">
                <a:latin typeface="Trebuchet MS" pitchFamily="34" charset="0"/>
              </a:rPr>
              <a:t>ID</a:t>
            </a:r>
            <a:r>
              <a:rPr lang="zh-CN" altLang="en-US" sz="2000" dirty="0">
                <a:latin typeface="Trebuchet MS" pitchFamily="34" charset="0"/>
              </a:rPr>
              <a:t>来定义。</a:t>
            </a:r>
            <a:endParaRPr lang="en-US" altLang="zh-CN" sz="2000" dirty="0">
              <a:latin typeface="Trebuchet MS" pitchFamily="34" charset="0"/>
            </a:endParaRPr>
          </a:p>
          <a:p>
            <a:pPr>
              <a:lnSpc>
                <a:spcPct val="120000"/>
              </a:lnSpc>
              <a:buClr>
                <a:schemeClr val="accent1"/>
              </a:buClr>
              <a:buFont typeface="Wingdings" pitchFamily="2" charset="2"/>
              <a:buChar char="u"/>
            </a:pPr>
            <a:r>
              <a:rPr lang="zh-CN" altLang="en-US" sz="2000" dirty="0">
                <a:latin typeface="Trebuchet MS" pitchFamily="34" charset="0"/>
              </a:rPr>
              <a:t>自主访问控制：比如文件、共享内存、命名管道。在访问控制列表中定义了一些入口，从而可以接受或者拒绝一个特定的</a:t>
            </a:r>
            <a:r>
              <a:rPr lang="en-US" altLang="zh-CN" sz="2000" dirty="0">
                <a:latin typeface="Trebuchet MS" pitchFamily="34" charset="0"/>
              </a:rPr>
              <a:t>SID</a:t>
            </a:r>
            <a:r>
              <a:rPr lang="zh-CN" altLang="en-US" sz="2000" dirty="0">
                <a:latin typeface="Trebuchet MS" pitchFamily="34" charset="0"/>
              </a:rPr>
              <a:t>。</a:t>
            </a:r>
            <a:endParaRPr lang="en-US" altLang="zh-CN" sz="2000" dirty="0">
              <a:latin typeface="Trebuchet MS" pitchFamily="34" charset="0"/>
            </a:endParaRPr>
          </a:p>
          <a:p>
            <a:pPr>
              <a:lnSpc>
                <a:spcPct val="120000"/>
              </a:lnSpc>
              <a:buClr>
                <a:schemeClr val="accent1"/>
              </a:buClr>
              <a:buFont typeface="Wingdings" pitchFamily="2" charset="2"/>
              <a:buChar char="u"/>
            </a:pPr>
            <a:r>
              <a:rPr lang="zh-CN" altLang="en-US" sz="2000" dirty="0">
                <a:latin typeface="Trebuchet MS" pitchFamily="34" charset="0"/>
              </a:rPr>
              <a:t>特权：系统范围的并授予用户账户。</a:t>
            </a:r>
            <a:endParaRPr lang="en-US" altLang="zh-CN" sz="2000" dirty="0">
              <a:latin typeface="Trebuchet MS" pitchFamily="34" charset="0"/>
            </a:endParaRPr>
          </a:p>
          <a:p>
            <a:pPr>
              <a:lnSpc>
                <a:spcPct val="120000"/>
              </a:lnSpc>
              <a:buClr>
                <a:schemeClr val="accent1"/>
              </a:buClr>
              <a:buFont typeface="Wingdings" pitchFamily="2" charset="2"/>
              <a:buChar char="u"/>
            </a:pPr>
            <a:r>
              <a:rPr lang="zh-CN" altLang="en-US" sz="2000" dirty="0">
                <a:latin typeface="Trebuchet MS" pitchFamily="34" charset="0"/>
              </a:rPr>
              <a:t>对于任何系统，强化系统配置还包括进一步限制系统上用户和组的特权。由于在访问控制列表中否则条目的优先级更大，所以用户可以设置一个明确的拒绝访问资源列表，以防止未经授权进行访问。</a:t>
            </a:r>
            <a:endParaRPr lang="en-US" altLang="zh-CN" sz="2000" dirty="0">
              <a:latin typeface="Trebuchet MS" pitchFamily="34" charset="0"/>
            </a:endParaRPr>
          </a:p>
          <a:p>
            <a:pPr>
              <a:lnSpc>
                <a:spcPct val="120000"/>
              </a:lnSpc>
              <a:buClr>
                <a:schemeClr val="accent1"/>
              </a:buClr>
              <a:buFont typeface="Wingdings" pitchFamily="2" charset="2"/>
              <a:buChar char="u"/>
            </a:pPr>
            <a:r>
              <a:rPr lang="zh-CN" altLang="en-US" sz="2000" dirty="0">
                <a:latin typeface="Trebuchet MS" pitchFamily="34" charset="0"/>
              </a:rPr>
              <a:t>当访问共享文件时，共享和</a:t>
            </a:r>
            <a:r>
              <a:rPr lang="en-US" altLang="zh-CN" sz="2000" dirty="0">
                <a:latin typeface="Trebuchet MS" pitchFamily="34" charset="0"/>
              </a:rPr>
              <a:t>NTFS</a:t>
            </a:r>
            <a:r>
              <a:rPr lang="zh-CN" altLang="en-US" sz="2000" dirty="0">
                <a:latin typeface="Trebuchet MS" pitchFamily="34" charset="0"/>
              </a:rPr>
              <a:t>权限结合在一起可以提高安全性。也需要确保只有需要的时候用户才具有管理员权限。</a:t>
            </a:r>
            <a:endParaRPr lang="en-US" altLang="zh-CN" sz="2000" dirty="0">
              <a:latin typeface="Trebuchet MS" pitchFamily="34" charset="0"/>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092" y="0"/>
            <a:ext cx="3457815" cy="6858000"/>
          </a:xfrm>
          <a:prstGeom prst="rect">
            <a:avLst/>
          </a:prstGeom>
        </p:spPr>
      </p:pic>
    </p:spTree>
    <p:extLst>
      <p:ext uri="{BB962C8B-B14F-4D97-AF65-F5344CB8AC3E}">
        <p14:creationId xmlns:p14="http://schemas.microsoft.com/office/powerpoint/2010/main" val="1166662962"/>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757236" y="252413"/>
            <a:ext cx="72104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400" dirty="0">
                <a:sym typeface="Arial" pitchFamily="34" charset="0"/>
              </a:rPr>
              <a:t>Windows </a:t>
            </a:r>
            <a:r>
              <a:rPr lang="en-US" altLang="zh-CN" sz="4400" dirty="0" err="1">
                <a:sym typeface="Arial" pitchFamily="34" charset="0"/>
              </a:rPr>
              <a:t>操作系统安全</a:t>
            </a:r>
            <a:endParaRPr lang="zh-CN" altLang="en-US" sz="4400" dirty="0">
              <a:latin typeface="Trebuchet MS" pitchFamily="34" charset="0"/>
            </a:endParaRPr>
          </a:p>
        </p:txBody>
      </p:sp>
      <p:sp>
        <p:nvSpPr>
          <p:cNvPr id="2" name="矩形 1"/>
          <p:cNvSpPr/>
          <p:nvPr/>
        </p:nvSpPr>
        <p:spPr>
          <a:xfrm>
            <a:off x="561975" y="1020763"/>
            <a:ext cx="7600949" cy="4007251"/>
          </a:xfrm>
          <a:prstGeom prst="rect">
            <a:avLst/>
          </a:prstGeom>
        </p:spPr>
        <p:txBody>
          <a:bodyPr wrap="square">
            <a:spAutoFit/>
          </a:bodyPr>
          <a:lstStyle/>
          <a:p>
            <a:pPr>
              <a:lnSpc>
                <a:spcPct val="120000"/>
              </a:lnSpc>
              <a:buClr>
                <a:schemeClr val="accent1"/>
              </a:buClr>
              <a:buFont typeface="Wingdings" pitchFamily="2" charset="2"/>
              <a:buChar char="u"/>
            </a:pPr>
            <a:r>
              <a:rPr lang="zh-CN" altLang="en-US" sz="2800" dirty="0">
                <a:latin typeface="Trebuchet MS" pitchFamily="34" charset="0"/>
              </a:rPr>
              <a:t>应用程序和服务配置</a:t>
            </a:r>
            <a:endParaRPr lang="en-US" altLang="zh-CN" sz="2800" dirty="0">
              <a:latin typeface="Trebuchet MS" pitchFamily="34" charset="0"/>
            </a:endParaRPr>
          </a:p>
          <a:p>
            <a:pPr>
              <a:lnSpc>
                <a:spcPct val="120000"/>
              </a:lnSpc>
              <a:buClr>
                <a:schemeClr val="accent1"/>
              </a:buClr>
            </a:pPr>
            <a:r>
              <a:rPr lang="en-US" altLang="zh-CN" sz="2800" dirty="0">
                <a:latin typeface="Trebuchet MS" pitchFamily="34" charset="0"/>
              </a:rPr>
              <a:t>     </a:t>
            </a:r>
            <a:r>
              <a:rPr lang="en-US" altLang="zh-CN" sz="2000" dirty="0">
                <a:latin typeface="Trebuchet MS" pitchFamily="34" charset="0"/>
              </a:rPr>
              <a:t>Windows </a:t>
            </a:r>
            <a:r>
              <a:rPr lang="zh-CN" altLang="en-US" sz="2000" dirty="0">
                <a:latin typeface="Trebuchet MS" pitchFamily="34" charset="0"/>
              </a:rPr>
              <a:t>系统中的配置信息都在注册表中，形成了一个可能会被这些系统上的应用程序查询和解释的键值数据库。通过注册表编辑器进行编辑。</a:t>
            </a:r>
            <a:endParaRPr lang="en-US" altLang="zh-CN" sz="2000" dirty="0">
              <a:latin typeface="Trebuchet MS" pitchFamily="34" charset="0"/>
            </a:endParaRPr>
          </a:p>
          <a:p>
            <a:pPr>
              <a:lnSpc>
                <a:spcPct val="120000"/>
              </a:lnSpc>
              <a:buClr>
                <a:schemeClr val="accent1"/>
              </a:buClr>
              <a:buFont typeface="Wingdings" pitchFamily="2" charset="2"/>
              <a:buChar char="u"/>
            </a:pPr>
            <a:r>
              <a:rPr lang="zh-CN" altLang="en-US" sz="2800" dirty="0">
                <a:latin typeface="Trebuchet MS" pitchFamily="34" charset="0"/>
              </a:rPr>
              <a:t>其他安全控制</a:t>
            </a:r>
            <a:endParaRPr lang="en-US" altLang="zh-CN" sz="2800" dirty="0">
              <a:latin typeface="Trebuchet MS" pitchFamily="34" charset="0"/>
            </a:endParaRPr>
          </a:p>
          <a:p>
            <a:pPr>
              <a:lnSpc>
                <a:spcPct val="120000"/>
              </a:lnSpc>
              <a:buClr>
                <a:schemeClr val="accent1"/>
              </a:buClr>
            </a:pPr>
            <a:r>
              <a:rPr lang="en-US" altLang="zh-CN" sz="2000" dirty="0">
                <a:latin typeface="Trebuchet MS" pitchFamily="34" charset="0"/>
              </a:rPr>
              <a:t>       </a:t>
            </a:r>
            <a:r>
              <a:rPr lang="zh-CN" altLang="en-US" sz="2000" dirty="0">
                <a:latin typeface="Trebuchet MS" pitchFamily="34" charset="0"/>
              </a:rPr>
              <a:t>防病毒软件，反间谍软件，个人防火墙，针对恶意软件和攻击的检查和处理的软件包。</a:t>
            </a:r>
            <a:endParaRPr lang="en-US" altLang="zh-CN" sz="2000" dirty="0">
              <a:latin typeface="Trebuchet MS" pitchFamily="34" charset="0"/>
            </a:endParaRPr>
          </a:p>
          <a:p>
            <a:pPr marL="342900" indent="-342900">
              <a:lnSpc>
                <a:spcPct val="120000"/>
              </a:lnSpc>
              <a:buClr>
                <a:schemeClr val="accent1"/>
              </a:buClr>
              <a:buFont typeface="Wingdings" pitchFamily="2" charset="2"/>
              <a:buChar char="u"/>
            </a:pPr>
            <a:r>
              <a:rPr lang="zh-CN" altLang="en-US" sz="2800" dirty="0">
                <a:latin typeface="Trebuchet MS" pitchFamily="34" charset="0"/>
              </a:rPr>
              <a:t>安全性测试</a:t>
            </a:r>
            <a:endParaRPr lang="en-US" altLang="zh-CN" sz="2800" dirty="0">
              <a:latin typeface="Trebuchet MS" pitchFamily="34" charset="0"/>
            </a:endParaRPr>
          </a:p>
          <a:p>
            <a:pPr>
              <a:lnSpc>
                <a:spcPct val="120000"/>
              </a:lnSpc>
              <a:buClr>
                <a:schemeClr val="accent1"/>
              </a:buClr>
            </a:pPr>
            <a:r>
              <a:rPr lang="en-US" altLang="zh-CN" sz="2000" dirty="0">
                <a:latin typeface="Trebuchet MS" pitchFamily="34" charset="0"/>
              </a:rPr>
              <a:t>       NSA-</a:t>
            </a:r>
            <a:r>
              <a:rPr lang="zh-CN" altLang="en-US" sz="2000" dirty="0">
                <a:latin typeface="Trebuchet MS" pitchFamily="34" charset="0"/>
              </a:rPr>
              <a:t>安全配置指南</a:t>
            </a:r>
            <a:endParaRPr lang="en-US" altLang="zh-CN" sz="2000" dirty="0">
              <a:latin typeface="Trebuchet MS" pitchFamily="34" charset="0"/>
            </a:endParaRPr>
          </a:p>
        </p:txBody>
      </p:sp>
    </p:spTree>
    <p:extLst>
      <p:ext uri="{BB962C8B-B14F-4D97-AF65-F5344CB8AC3E}">
        <p14:creationId xmlns:p14="http://schemas.microsoft.com/office/powerpoint/2010/main" val="595039130"/>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buClr>
                <a:schemeClr val="accent1"/>
              </a:buClr>
              <a:buFont typeface="Wingdings" pitchFamily="2" charset="2"/>
              <a:buChar char="u"/>
            </a:pPr>
            <a:r>
              <a:rPr lang="zh-CN" altLang="en-US" sz="2400" b="1" dirty="0">
                <a:latin typeface="Trebuchet MS" pitchFamily="34" charset="0"/>
              </a:rPr>
              <a:t>端口</a:t>
            </a:r>
            <a:r>
              <a:rPr lang="zh-CN" altLang="en-US" sz="2400" dirty="0">
                <a:latin typeface="Trebuchet MS" pitchFamily="34" charset="0"/>
              </a:rPr>
              <a:t>：是计算机与外界通信的渠道,它们就像一道道门一样控制着数据与指令的传输。</a:t>
            </a:r>
          </a:p>
          <a:p>
            <a:pPr>
              <a:lnSpc>
                <a:spcPct val="120000"/>
              </a:lnSpc>
              <a:buClr>
                <a:schemeClr val="accent1"/>
              </a:buClr>
              <a:buFont typeface="Wingdings" pitchFamily="2" charset="2"/>
              <a:buChar char="u"/>
            </a:pPr>
            <a:r>
              <a:rPr lang="zh-CN" altLang="en-US" sz="2400" b="1" dirty="0">
                <a:latin typeface="Trebuchet MS" pitchFamily="34" charset="0"/>
              </a:rPr>
              <a:t>组策略部署</a:t>
            </a:r>
            <a:r>
              <a:rPr lang="zh-CN" altLang="en-US" sz="2400" dirty="0">
                <a:latin typeface="Trebuchet MS" pitchFamily="34" charset="0"/>
              </a:rPr>
              <a:t>：组策略和注册表是Windows系统中重要的两部控制台。</a:t>
            </a:r>
          </a:p>
          <a:p>
            <a:pPr>
              <a:lnSpc>
                <a:spcPct val="120000"/>
              </a:lnSpc>
              <a:buClr>
                <a:schemeClr val="accent1"/>
              </a:buClr>
              <a:buFont typeface="Wingdings" pitchFamily="2" charset="2"/>
              <a:buChar char="u"/>
            </a:pPr>
            <a:r>
              <a:rPr lang="zh-CN" altLang="en-US" sz="2400" b="1" dirty="0">
                <a:latin typeface="Trebuchet MS" pitchFamily="34" charset="0"/>
              </a:rPr>
              <a:t>加密文件系统</a:t>
            </a:r>
            <a:r>
              <a:rPr lang="zh-CN" altLang="en-US" sz="2400" dirty="0">
                <a:latin typeface="Trebuchet MS" pitchFamily="34" charset="0"/>
              </a:rPr>
              <a:t>：( EFS,EncryptionFileSystem)是 Windows系统中的一项功能,针对NT F S分区中的文件和数据,用户都可以直接加密,从而达到快速提高数据安全性的目的。</a:t>
            </a:r>
          </a:p>
          <a:p>
            <a:endParaRPr lang="zh-CN" altLang="en-US" dirty="0"/>
          </a:p>
        </p:txBody>
      </p:sp>
    </p:spTree>
    <p:extLst>
      <p:ext uri="{BB962C8B-B14F-4D97-AF65-F5344CB8AC3E}">
        <p14:creationId xmlns:p14="http://schemas.microsoft.com/office/powerpoint/2010/main" val="358971049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836612" y="265113"/>
            <a:ext cx="72104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400" dirty="0">
                <a:sym typeface="Arial" pitchFamily="34" charset="0"/>
              </a:rPr>
              <a:t>Linux </a:t>
            </a:r>
            <a:r>
              <a:rPr lang="en-US" altLang="zh-CN" sz="4400" dirty="0" err="1">
                <a:sym typeface="Arial" pitchFamily="34" charset="0"/>
              </a:rPr>
              <a:t>操作系统安全</a:t>
            </a:r>
            <a:r>
              <a:rPr lang="zh-CN" altLang="en-US" sz="4400" dirty="0">
                <a:sym typeface="Arial" pitchFamily="34" charset="0"/>
              </a:rPr>
              <a:t>机制</a:t>
            </a:r>
            <a:endParaRPr lang="zh-CN" altLang="en-US" sz="4400" dirty="0">
              <a:latin typeface="Trebuchet MS" pitchFamily="34" charset="0"/>
            </a:endParaRPr>
          </a:p>
        </p:txBody>
      </p:sp>
      <p:sp>
        <p:nvSpPr>
          <p:cNvPr id="21508" name="Text Box 4"/>
          <p:cNvSpPr txBox="1">
            <a:spLocks noChangeArrowheads="1"/>
          </p:cNvSpPr>
          <p:nvPr/>
        </p:nvSpPr>
        <p:spPr bwMode="auto">
          <a:xfrm>
            <a:off x="209550" y="1431925"/>
            <a:ext cx="846455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400" b="1" dirty="0">
                <a:latin typeface="Trebuchet MS" pitchFamily="34" charset="0"/>
              </a:rPr>
              <a:t>系统认证</a:t>
            </a:r>
            <a:r>
              <a:rPr lang="en-US" altLang="zh-CN" sz="2400" b="1" dirty="0">
                <a:latin typeface="Trebuchet MS" pitchFamily="34" charset="0"/>
              </a:rPr>
              <a:t>PAM</a:t>
            </a:r>
            <a:r>
              <a:rPr lang="zh-CN" altLang="en-US" sz="2400" b="1" dirty="0">
                <a:latin typeface="Trebuchet MS" pitchFamily="34" charset="0"/>
              </a:rPr>
              <a:t>机制</a:t>
            </a:r>
            <a:r>
              <a:rPr lang="zh-CN" altLang="en-US" sz="2400" dirty="0">
                <a:latin typeface="Trebuchet MS" pitchFamily="34" charset="0"/>
              </a:rPr>
              <a:t>。</a:t>
            </a:r>
            <a:r>
              <a:rPr lang="en-US" altLang="zh-CN" sz="2400" dirty="0">
                <a:latin typeface="Trebuchet MS" pitchFamily="34" charset="0"/>
              </a:rPr>
              <a:t>L</a:t>
            </a:r>
            <a:r>
              <a:rPr lang="zh-CN" altLang="en-US" sz="2400" dirty="0">
                <a:latin typeface="Trebuchet MS" pitchFamily="34" charset="0"/>
              </a:rPr>
              <a:t>inux系统目前采用一种全新的认证方式,即可插式认证模块</a:t>
            </a:r>
            <a:r>
              <a:rPr lang="en-US" altLang="zh-CN" sz="2400" dirty="0">
                <a:latin typeface="Trebuchet MS" pitchFamily="34" charset="0"/>
              </a:rPr>
              <a:t>(PAM),</a:t>
            </a:r>
            <a:r>
              <a:rPr lang="en-US" altLang="zh-CN" sz="2400" dirty="0" err="1">
                <a:latin typeface="Trebuchet MS" pitchFamily="34" charset="0"/>
              </a:rPr>
              <a:t>它通过提供一些动态链接库</a:t>
            </a:r>
            <a:r>
              <a:rPr lang="zh-CN" altLang="en-US" sz="2400" dirty="0">
                <a:latin typeface="Trebuchet MS" pitchFamily="34" charset="0"/>
              </a:rPr>
              <a:t>和一套统一的API,将系统提供的服务和该服务的认证方式分开。</a:t>
            </a:r>
            <a:r>
              <a:rPr lang="en-US" altLang="zh-CN" sz="2400" dirty="0">
                <a:latin typeface="Trebuchet MS" pitchFamily="34" charset="0"/>
              </a:rPr>
              <a:t>P</a:t>
            </a:r>
            <a:r>
              <a:rPr lang="zh-CN" altLang="en-US" sz="2400" dirty="0">
                <a:latin typeface="Trebuchet MS" pitchFamily="34" charset="0"/>
              </a:rPr>
              <a:t>AM是一套共享库。</a:t>
            </a:r>
          </a:p>
          <a:p>
            <a:pPr>
              <a:lnSpc>
                <a:spcPct val="120000"/>
              </a:lnSpc>
              <a:buClr>
                <a:schemeClr val="accent1"/>
              </a:buClr>
              <a:buFont typeface="Wingdings" pitchFamily="2" charset="2"/>
              <a:buChar char="u"/>
            </a:pPr>
            <a:r>
              <a:rPr lang="zh-CN" altLang="en-US" sz="2400" b="1" dirty="0">
                <a:latin typeface="Trebuchet MS" pitchFamily="34" charset="0"/>
              </a:rPr>
              <a:t>安全</a:t>
            </a:r>
            <a:r>
              <a:rPr lang="en-US" altLang="zh-CN" sz="2400" b="1" dirty="0">
                <a:latin typeface="Trebuchet MS" pitchFamily="34" charset="0"/>
              </a:rPr>
              <a:t>shell</a:t>
            </a:r>
          </a:p>
          <a:p>
            <a:pPr>
              <a:lnSpc>
                <a:spcPct val="120000"/>
              </a:lnSpc>
              <a:buClr>
                <a:schemeClr val="accent1"/>
              </a:buClr>
              <a:buFont typeface="Wingdings" pitchFamily="2" charset="2"/>
              <a:buChar char="u"/>
            </a:pPr>
            <a:r>
              <a:rPr lang="zh-CN" altLang="en-US" sz="2400" b="1" dirty="0">
                <a:latin typeface="Trebuchet MS" pitchFamily="34" charset="0"/>
              </a:rPr>
              <a:t>防火墙</a:t>
            </a:r>
            <a:r>
              <a:rPr lang="en-US" altLang="zh-CN" sz="2400" b="1" dirty="0">
                <a:latin typeface="Trebuchet MS" pitchFamily="34" charset="0"/>
              </a:rPr>
              <a:t>——</a:t>
            </a:r>
            <a:r>
              <a:rPr lang="zh-CN" altLang="en-US" sz="2400" b="1" dirty="0">
                <a:latin typeface="Trebuchet MS" pitchFamily="34" charset="0"/>
              </a:rPr>
              <a:t>用</a:t>
            </a:r>
            <a:r>
              <a:rPr lang="en-US" altLang="zh-CN" sz="2400" b="1" dirty="0" err="1">
                <a:latin typeface="Trebuchet MS" pitchFamily="34" charset="0"/>
              </a:rPr>
              <a:t>ipchains</a:t>
            </a:r>
            <a:r>
              <a:rPr lang="zh-CN" altLang="en-US" sz="2400" b="1" dirty="0">
                <a:latin typeface="Trebuchet MS" pitchFamily="34" charset="0"/>
              </a:rPr>
              <a:t>过滤数据包</a:t>
            </a:r>
          </a:p>
          <a:p>
            <a:pPr>
              <a:lnSpc>
                <a:spcPct val="120000"/>
              </a:lnSpc>
              <a:buClr>
                <a:schemeClr val="accent1"/>
              </a:buClr>
              <a:buFont typeface="Wingdings" pitchFamily="2" charset="2"/>
              <a:buChar char="u"/>
            </a:pPr>
            <a:r>
              <a:rPr lang="zh-CN" altLang="en-US" sz="2400" b="1" dirty="0">
                <a:latin typeface="Trebuchet MS" pitchFamily="34" charset="0"/>
              </a:rPr>
              <a:t>系统日志和安全审计</a:t>
            </a:r>
            <a:r>
              <a:rPr lang="zh-CN" altLang="en-US" sz="2400" dirty="0">
                <a:latin typeface="Trebuchet MS" pitchFamily="34" charset="0"/>
              </a:rPr>
              <a:t>。Linux包括syslog和klogd两个重要的日志守护程序。</a:t>
            </a:r>
          </a:p>
          <a:p>
            <a:pPr>
              <a:lnSpc>
                <a:spcPct val="120000"/>
              </a:lnSpc>
              <a:buClr>
                <a:schemeClr val="accent1"/>
              </a:buClr>
              <a:buFont typeface="Wingdings" pitchFamily="2" charset="2"/>
              <a:buChar char="u"/>
            </a:pPr>
            <a:r>
              <a:rPr lang="zh-CN" altLang="en-US" sz="2400" b="1" dirty="0">
                <a:latin typeface="Trebuchet MS" pitchFamily="34" charset="0"/>
              </a:rPr>
              <a:t>加密文件系统</a:t>
            </a:r>
          </a:p>
          <a:p>
            <a:pPr>
              <a:lnSpc>
                <a:spcPct val="120000"/>
              </a:lnSpc>
              <a:buClr>
                <a:schemeClr val="accent1"/>
              </a:buClr>
              <a:buFont typeface="Wingdings" pitchFamily="2" charset="2"/>
              <a:buChar char="u"/>
            </a:pPr>
            <a:r>
              <a:rPr lang="zh-CN" altLang="en-US" sz="2400" b="1" dirty="0">
                <a:latin typeface="Trebuchet MS" pitchFamily="34" charset="0"/>
              </a:rPr>
              <a:t>强制访问控制</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968375" y="327026"/>
            <a:ext cx="72104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200"/>
              </a:lnSpc>
              <a:spcAft>
                <a:spcPts val="1000"/>
              </a:spcAft>
              <a:buClr>
                <a:schemeClr val="accent1"/>
              </a:buClr>
              <a:buFont typeface="Wingdings" pitchFamily="2" charset="2"/>
              <a:buNone/>
            </a:pPr>
            <a:r>
              <a:rPr lang="en-US" altLang="zh-CN" sz="4400" dirty="0">
                <a:sym typeface="Arial" pitchFamily="34" charset="0"/>
              </a:rPr>
              <a:t>Android </a:t>
            </a:r>
            <a:r>
              <a:rPr lang="en-US" altLang="zh-CN" sz="4400" dirty="0" err="1">
                <a:sym typeface="Arial" pitchFamily="34" charset="0"/>
              </a:rPr>
              <a:t>操作系统安全</a:t>
            </a:r>
            <a:endParaRPr lang="zh-CN" altLang="en-US" sz="4400" dirty="0">
              <a:latin typeface="Trebuchet MS" pitchFamily="34" charset="0"/>
            </a:endParaRPr>
          </a:p>
        </p:txBody>
      </p:sp>
      <p:sp>
        <p:nvSpPr>
          <p:cNvPr id="23555" name="Text Box 4"/>
          <p:cNvSpPr txBox="1"/>
          <p:nvPr/>
        </p:nvSpPr>
        <p:spPr>
          <a:xfrm>
            <a:off x="209550" y="1431925"/>
            <a:ext cx="8464550" cy="4479925"/>
          </a:xfrm>
          <a:prstGeom prst="rect">
            <a:avLst/>
          </a:prstGeom>
          <a:noFill/>
          <a:ln w="9525">
            <a:noFill/>
          </a:ln>
        </p:spPr>
        <p:txBody>
          <a:bodyPr lIns="92075" tIns="46038" rIns="92075" bIns="46038">
            <a:spAutoFit/>
          </a:bodyPr>
          <a:lstStyle/>
          <a:p>
            <a:pPr marL="685800" indent="-342900" eaLnBrk="0" hangingPunct="0">
              <a:lnSpc>
                <a:spcPct val="120000"/>
              </a:lnSpc>
              <a:buClr>
                <a:schemeClr val="accent1"/>
              </a:buClr>
              <a:buFont typeface="Wingdings" pitchFamily="2" charset="2"/>
              <a:buChar char="u"/>
              <a:defRPr/>
            </a:pPr>
            <a:r>
              <a:rPr lang="zh-CN" altLang="en-US" sz="2400" noProof="1">
                <a:latin typeface="Trebuchet MS" pitchFamily="34" charset="0"/>
                <a:cs typeface="+mn-ea"/>
              </a:rPr>
              <a:t>Android与Linux的主要区别</a:t>
            </a:r>
            <a:endParaRPr lang="en-US" altLang="zh-CN" sz="2400" noProof="1">
              <a:latin typeface="Trebuchet MS" pitchFamily="34" charset="0"/>
            </a:endParaRPr>
          </a:p>
          <a:p>
            <a:pPr marL="685800" indent="-342900" eaLnBrk="0" hangingPunct="0">
              <a:lnSpc>
                <a:spcPct val="120000"/>
              </a:lnSpc>
              <a:buClr>
                <a:schemeClr val="accent1"/>
              </a:buClr>
              <a:buFont typeface="Wingdings" pitchFamily="2" charset="2"/>
              <a:buChar char="u"/>
              <a:defRPr/>
            </a:pPr>
            <a:r>
              <a:rPr lang="zh-CN" altLang="en-US" sz="2400" noProof="1">
                <a:latin typeface="Trebuchet MS" pitchFamily="34" charset="0"/>
                <a:cs typeface="+mn-ea"/>
              </a:rPr>
              <a:t>针对Android平台特有的安全威胁</a:t>
            </a:r>
            <a:endParaRPr lang="zh-CN" altLang="en-US" sz="2400" noProof="1">
              <a:latin typeface="Trebuchet MS" pitchFamily="34" charset="0"/>
            </a:endParaRPr>
          </a:p>
          <a:p>
            <a:pPr marL="342900" eaLnBrk="0" hangingPunct="0">
              <a:lnSpc>
                <a:spcPct val="120000"/>
              </a:lnSpc>
              <a:buClr>
                <a:schemeClr val="accent1"/>
              </a:buClr>
              <a:buFont typeface="Wingdings" pitchFamily="2" charset="2"/>
              <a:buNone/>
              <a:defRPr/>
            </a:pPr>
            <a:r>
              <a:rPr lang="zh-CN" altLang="en-US" sz="2400" noProof="1">
                <a:latin typeface="Trebuchet MS" pitchFamily="34" charset="0"/>
                <a:cs typeface="+mn-ea"/>
              </a:rPr>
              <a:t>        </a:t>
            </a:r>
            <a:r>
              <a:rPr lang="en-US" altLang="zh-CN" sz="2400" noProof="1">
                <a:latin typeface="Trebuchet MS" pitchFamily="34" charset="0"/>
                <a:cs typeface="+mn-ea"/>
              </a:rPr>
              <a:t>1</a:t>
            </a:r>
            <a:r>
              <a:rPr lang="zh-CN" altLang="en-US" sz="2400" noProof="1">
                <a:latin typeface="Trebuchet MS" pitchFamily="34" charset="0"/>
                <a:cs typeface="+mn-ea"/>
              </a:rPr>
              <a:t>、恶意代码植入</a:t>
            </a:r>
            <a:endParaRPr lang="zh-CN" altLang="en-US" sz="2400" noProof="1">
              <a:latin typeface="Trebuchet MS" pitchFamily="34" charset="0"/>
            </a:endParaRPr>
          </a:p>
          <a:p>
            <a:pPr marL="342900" eaLnBrk="0" hangingPunct="0">
              <a:lnSpc>
                <a:spcPct val="120000"/>
              </a:lnSpc>
              <a:buClr>
                <a:schemeClr val="accent1"/>
              </a:buClr>
              <a:buFont typeface="Wingdings" pitchFamily="2" charset="2"/>
              <a:buNone/>
              <a:defRPr/>
            </a:pPr>
            <a:r>
              <a:rPr lang="zh-CN" altLang="en-US" sz="2400" noProof="1">
                <a:latin typeface="Trebuchet MS" pitchFamily="34" charset="0"/>
                <a:cs typeface="+mn-ea"/>
                <a:sym typeface="+mn-ea"/>
              </a:rPr>
              <a:t>        </a:t>
            </a:r>
            <a:r>
              <a:rPr lang="en-US" altLang="zh-CN" sz="2400" noProof="1">
                <a:latin typeface="Trebuchet MS" pitchFamily="34" charset="0"/>
                <a:cs typeface="+mn-ea"/>
                <a:sym typeface="+mn-ea"/>
              </a:rPr>
              <a:t>2</a:t>
            </a:r>
            <a:r>
              <a:rPr lang="zh-CN" altLang="en-US" sz="2400" noProof="1">
                <a:latin typeface="Trebuchet MS" pitchFamily="34" charset="0"/>
                <a:cs typeface="+mn-ea"/>
                <a:sym typeface="+mn-ea"/>
              </a:rPr>
              <a:t>、应用商店带来的威胁</a:t>
            </a:r>
            <a:endParaRPr lang="zh-CN" altLang="en-US" sz="2400" noProof="1">
              <a:latin typeface="Trebuchet MS" pitchFamily="34" charset="0"/>
              <a:sym typeface="+mn-ea"/>
            </a:endParaRPr>
          </a:p>
          <a:p>
            <a:pPr marL="342900" eaLnBrk="0" hangingPunct="0">
              <a:lnSpc>
                <a:spcPct val="120000"/>
              </a:lnSpc>
              <a:buClr>
                <a:schemeClr val="accent1"/>
              </a:buClr>
              <a:buFont typeface="Wingdings" pitchFamily="2" charset="2"/>
              <a:buNone/>
              <a:defRPr/>
            </a:pPr>
            <a:r>
              <a:rPr lang="zh-CN" altLang="en-US" sz="2400" noProof="1">
                <a:latin typeface="Trebuchet MS" pitchFamily="34" charset="0"/>
                <a:cs typeface="+mn-ea"/>
                <a:sym typeface="+mn-ea"/>
              </a:rPr>
              <a:t>        </a:t>
            </a:r>
            <a:r>
              <a:rPr lang="en-US" altLang="zh-CN" sz="2400" noProof="1">
                <a:latin typeface="Trebuchet MS" pitchFamily="34" charset="0"/>
                <a:cs typeface="+mn-ea"/>
                <a:sym typeface="+mn-ea"/>
              </a:rPr>
              <a:t>3</a:t>
            </a:r>
            <a:r>
              <a:rPr lang="zh-CN" altLang="en-US" sz="2400" noProof="1">
                <a:latin typeface="Trebuchet MS" pitchFamily="34" charset="0"/>
                <a:cs typeface="+mn-ea"/>
                <a:sym typeface="+mn-ea"/>
              </a:rPr>
              <a:t>、针对权限许可和访问控制的安全威胁</a:t>
            </a:r>
            <a:endParaRPr lang="zh-CN" altLang="en-US" sz="2400" noProof="1">
              <a:latin typeface="Trebuchet MS" pitchFamily="34" charset="0"/>
              <a:sym typeface="+mn-ea"/>
            </a:endParaRPr>
          </a:p>
          <a:p>
            <a:pPr marL="685800" indent="-342900" eaLnBrk="0" hangingPunct="0">
              <a:lnSpc>
                <a:spcPct val="120000"/>
              </a:lnSpc>
              <a:buClr>
                <a:schemeClr val="accent1"/>
              </a:buClr>
              <a:buFont typeface="Wingdings" pitchFamily="2" charset="2"/>
              <a:buChar char="u"/>
              <a:defRPr/>
            </a:pPr>
            <a:r>
              <a:rPr lang="zh-CN" altLang="en-US" sz="2400" noProof="1">
                <a:latin typeface="Trebuchet MS" pitchFamily="34" charset="0"/>
                <a:cs typeface="+mn-ea"/>
              </a:rPr>
              <a:t>Android安全机制</a:t>
            </a:r>
            <a:endParaRPr lang="zh-CN" altLang="en-US" sz="2400" noProof="1">
              <a:latin typeface="Trebuchet MS" pitchFamily="34" charset="0"/>
            </a:endParaRPr>
          </a:p>
          <a:p>
            <a:pPr marL="342900" eaLnBrk="0" hangingPunct="0">
              <a:lnSpc>
                <a:spcPct val="120000"/>
              </a:lnSpc>
              <a:buClr>
                <a:schemeClr val="accent1"/>
              </a:buClr>
              <a:buFont typeface="Wingdings" pitchFamily="2" charset="2"/>
              <a:buNone/>
              <a:defRPr/>
            </a:pPr>
            <a:r>
              <a:rPr lang="zh-CN" altLang="en-US" sz="2400" noProof="1">
                <a:latin typeface="Trebuchet MS" pitchFamily="34" charset="0"/>
                <a:cs typeface="+mn-ea"/>
                <a:sym typeface="+mn-ea"/>
              </a:rPr>
              <a:t>        </a:t>
            </a:r>
            <a:r>
              <a:rPr lang="en-US" altLang="zh-CN" sz="2400" noProof="1">
                <a:latin typeface="Trebuchet MS" pitchFamily="34" charset="0"/>
                <a:cs typeface="+mn-ea"/>
                <a:sym typeface="+mn-ea"/>
              </a:rPr>
              <a:t>1</a:t>
            </a:r>
            <a:r>
              <a:rPr lang="zh-CN" altLang="en-US" sz="2400" noProof="1">
                <a:latin typeface="Trebuchet MS" pitchFamily="34" charset="0"/>
                <a:cs typeface="+mn-ea"/>
                <a:sym typeface="+mn-ea"/>
              </a:rPr>
              <a:t>、签名机制</a:t>
            </a:r>
            <a:endParaRPr lang="zh-CN" altLang="en-US" sz="2400" noProof="1">
              <a:sym typeface="+mn-ea"/>
            </a:endParaRPr>
          </a:p>
          <a:p>
            <a:pPr marL="342900" eaLnBrk="0" hangingPunct="0">
              <a:lnSpc>
                <a:spcPct val="120000"/>
              </a:lnSpc>
              <a:buClr>
                <a:schemeClr val="accent1"/>
              </a:buClr>
              <a:buFont typeface="Wingdings" pitchFamily="2" charset="2"/>
              <a:buNone/>
              <a:defRPr/>
            </a:pPr>
            <a:r>
              <a:rPr lang="zh-CN" altLang="en-US" sz="2400" noProof="1">
                <a:latin typeface="Trebuchet MS" pitchFamily="34" charset="0"/>
                <a:cs typeface="+mn-ea"/>
                <a:sym typeface="+mn-ea"/>
              </a:rPr>
              <a:t>        </a:t>
            </a:r>
            <a:r>
              <a:rPr lang="en-US" altLang="zh-CN" sz="2400" noProof="1">
                <a:latin typeface="Trebuchet MS" pitchFamily="34" charset="0"/>
                <a:cs typeface="+mn-ea"/>
                <a:sym typeface="+mn-ea"/>
              </a:rPr>
              <a:t>2</a:t>
            </a:r>
            <a:r>
              <a:rPr lang="zh-CN" altLang="en-US" sz="2400" noProof="1">
                <a:latin typeface="Trebuchet MS" pitchFamily="34" charset="0"/>
                <a:cs typeface="+mn-ea"/>
                <a:sym typeface="+mn-ea"/>
              </a:rPr>
              <a:t>、权限审核机制</a:t>
            </a:r>
            <a:endParaRPr lang="zh-CN" altLang="en-US" sz="2400" noProof="1">
              <a:sym typeface="+mn-ea"/>
            </a:endParaRPr>
          </a:p>
          <a:p>
            <a:pPr marL="342900" eaLnBrk="0" hangingPunct="0">
              <a:lnSpc>
                <a:spcPct val="120000"/>
              </a:lnSpc>
              <a:buClr>
                <a:schemeClr val="accent1"/>
              </a:buClr>
              <a:buFont typeface="Wingdings" pitchFamily="2" charset="2"/>
              <a:buNone/>
              <a:defRPr/>
            </a:pPr>
            <a:r>
              <a:rPr lang="zh-CN" altLang="en-US" sz="2400" noProof="1">
                <a:latin typeface="Trebuchet MS" pitchFamily="34" charset="0"/>
                <a:cs typeface="+mn-ea"/>
                <a:sym typeface="+mn-ea"/>
              </a:rPr>
              <a:t>        </a:t>
            </a:r>
            <a:r>
              <a:rPr lang="en-US" altLang="zh-CN" sz="2400" noProof="1">
                <a:latin typeface="Trebuchet MS" pitchFamily="34" charset="0"/>
                <a:cs typeface="+mn-ea"/>
                <a:sym typeface="+mn-ea"/>
              </a:rPr>
              <a:t>3</a:t>
            </a:r>
            <a:r>
              <a:rPr lang="zh-CN" altLang="en-US" sz="2400" noProof="1">
                <a:latin typeface="Trebuchet MS" pitchFamily="34" charset="0"/>
                <a:cs typeface="+mn-ea"/>
                <a:sym typeface="+mn-ea"/>
              </a:rPr>
              <a:t>、沙盒机制</a:t>
            </a:r>
            <a:endParaRPr lang="zh-CN" altLang="en-US" sz="2400" noProof="1">
              <a:sym typeface="+mn-ea"/>
            </a:endParaRPr>
          </a:p>
          <a:p>
            <a:pPr marL="342900" eaLnBrk="0" hangingPunct="0">
              <a:lnSpc>
                <a:spcPct val="120000"/>
              </a:lnSpc>
              <a:buClr>
                <a:schemeClr val="accent1"/>
              </a:buClr>
              <a:buFont typeface="Wingdings" pitchFamily="2" charset="2"/>
              <a:buNone/>
              <a:defRPr/>
            </a:pPr>
            <a:r>
              <a:rPr lang="zh-CN" altLang="en-US" sz="2400" noProof="1">
                <a:latin typeface="Trebuchet MS" pitchFamily="34" charset="0"/>
                <a:cs typeface="+mn-ea"/>
                <a:sym typeface="+mn-ea"/>
              </a:rPr>
              <a:t>        </a:t>
            </a:r>
            <a:r>
              <a:rPr lang="en-US" altLang="zh-CN" sz="2400" noProof="1">
                <a:latin typeface="Trebuchet MS" pitchFamily="34" charset="0"/>
                <a:cs typeface="+mn-ea"/>
                <a:sym typeface="+mn-ea"/>
              </a:rPr>
              <a:t>4</a:t>
            </a:r>
            <a:r>
              <a:rPr lang="zh-CN" altLang="en-US" sz="2400" noProof="1">
                <a:latin typeface="Trebuchet MS" pitchFamily="34" charset="0"/>
                <a:cs typeface="+mn-ea"/>
                <a:sym typeface="+mn-ea"/>
              </a:rPr>
              <a:t>、访问限制机制</a:t>
            </a:r>
            <a:endParaRPr lang="en-US" altLang="zh-CN" sz="2400" noProof="1">
              <a:latin typeface="Trebuchet MS" pitchFamily="34" charset="0"/>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266700" y="0"/>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5</a:t>
            </a:r>
          </a:p>
        </p:txBody>
      </p:sp>
      <p:sp>
        <p:nvSpPr>
          <p:cNvPr id="23556" name="Text Box 4"/>
          <p:cNvSpPr txBox="1">
            <a:spLocks noChangeArrowheads="1"/>
          </p:cNvSpPr>
          <p:nvPr/>
        </p:nvSpPr>
        <p:spPr bwMode="auto">
          <a:xfrm>
            <a:off x="1311275" y="178335"/>
            <a:ext cx="6727825" cy="49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2800" b="1" dirty="0">
                <a:latin typeface="宋体" pitchFamily="2" charset="-122"/>
                <a:ea typeface="宋体" pitchFamily="2" charset="-122"/>
              </a:rPr>
              <a:t>计算机系统安全技术新发展</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可信计算</a:t>
            </a:r>
            <a:endParaRPr lang="zh-CN" sz="2800" b="1" dirty="0">
              <a:latin typeface="宋体" pitchFamily="2" charset="-122"/>
              <a:ea typeface="宋体" pitchFamily="2" charset="-122"/>
            </a:endParaRPr>
          </a:p>
        </p:txBody>
      </p:sp>
      <p:sp>
        <p:nvSpPr>
          <p:cNvPr id="23557" name="Rectangle 4"/>
          <p:cNvSpPr txBox="1">
            <a:spLocks noChangeArrowheads="1"/>
          </p:cNvSpPr>
          <p:nvPr/>
        </p:nvSpPr>
        <p:spPr bwMode="auto">
          <a:xfrm>
            <a:off x="735013" y="965200"/>
            <a:ext cx="7558087"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buFont typeface="Wingdings" pitchFamily="2" charset="2"/>
              <a:buChar char="Ø"/>
            </a:pPr>
            <a:r>
              <a:rPr lang="zh-CN" altLang="en-US" sz="3200" dirty="0">
                <a:latin typeface="Trebuchet MS" pitchFamily="34" charset="0"/>
              </a:rPr>
              <a:t>可信计算是什么</a:t>
            </a:r>
            <a:endParaRPr lang="en-US" altLang="zh-CN" sz="3200" dirty="0">
              <a:latin typeface="Trebuchet MS" pitchFamily="34" charset="0"/>
            </a:endParaRPr>
          </a:p>
          <a:p>
            <a:pPr>
              <a:lnSpc>
                <a:spcPts val="4000"/>
              </a:lnSpc>
              <a:spcAft>
                <a:spcPts val="1800"/>
              </a:spcAft>
              <a:buClr>
                <a:schemeClr val="accent1"/>
              </a:buClr>
              <a:buFont typeface="Wingdings" pitchFamily="2" charset="2"/>
              <a:buChar char="Ø"/>
            </a:pPr>
            <a:r>
              <a:rPr lang="zh-CN" altLang="en-US" sz="3200" dirty="0">
                <a:latin typeface="Trebuchet MS" pitchFamily="34" charset="0"/>
              </a:rPr>
              <a:t>可信计算平台主要技术</a:t>
            </a:r>
            <a:endParaRPr lang="en-US" altLang="zh-CN" sz="3200" dirty="0">
              <a:latin typeface="Trebuchet MS" pitchFamily="34" charset="0"/>
            </a:endParaRPr>
          </a:p>
          <a:p>
            <a:pPr>
              <a:lnSpc>
                <a:spcPts val="4000"/>
              </a:lnSpc>
              <a:spcAft>
                <a:spcPts val="1800"/>
              </a:spcAft>
              <a:buClr>
                <a:schemeClr val="accent1"/>
              </a:buClr>
              <a:buFont typeface="Wingdings" pitchFamily="2" charset="2"/>
              <a:buChar char="Ø"/>
            </a:pPr>
            <a:endParaRPr lang="en-US" altLang="zh-CN" sz="3200" dirty="0"/>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909637" y="25399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可信计算是什么</a:t>
            </a:r>
          </a:p>
        </p:txBody>
      </p:sp>
      <p:sp>
        <p:nvSpPr>
          <p:cNvPr id="24580" name="Text Box 4"/>
          <p:cNvSpPr txBox="1">
            <a:spLocks noChangeArrowheads="1"/>
          </p:cNvSpPr>
          <p:nvPr/>
        </p:nvSpPr>
        <p:spPr bwMode="auto">
          <a:xfrm>
            <a:off x="190500" y="1177925"/>
            <a:ext cx="8648700" cy="5154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Font typeface="Wingdings" pitchFamily="2" charset="2"/>
              <a:buChar char="u"/>
            </a:pPr>
            <a:r>
              <a:rPr lang="zh-CN" altLang="en-US" sz="2400" dirty="0">
                <a:latin typeface="Trebuchet MS" pitchFamily="34" charset="0"/>
              </a:rPr>
              <a:t>    主要思路是在</a:t>
            </a:r>
            <a:r>
              <a:rPr lang="en-US" altLang="zh-CN" sz="2400" dirty="0">
                <a:latin typeface="Times New Roman" pitchFamily="18" charset="0"/>
              </a:rPr>
              <a:t>PC</a:t>
            </a:r>
            <a:r>
              <a:rPr lang="zh-CN" altLang="en-US" sz="2400" dirty="0">
                <a:latin typeface="Trebuchet MS" pitchFamily="34" charset="0"/>
              </a:rPr>
              <a:t>机硬件平台上引入安全芯片架构，通过提供的安全特性来提高终端系统的安全性。</a:t>
            </a:r>
            <a:endParaRPr lang="en-US" altLang="zh-CN" sz="2400" dirty="0">
              <a:latin typeface="Trebuchet MS" pitchFamily="34" charset="0"/>
            </a:endParaRPr>
          </a:p>
          <a:p>
            <a:pPr>
              <a:lnSpc>
                <a:spcPct val="115000"/>
              </a:lnSpc>
              <a:buClr>
                <a:schemeClr val="accent1"/>
              </a:buClr>
              <a:buFont typeface="Wingdings" pitchFamily="2" charset="2"/>
              <a:buChar char="u"/>
            </a:pPr>
            <a:r>
              <a:rPr lang="zh-CN" altLang="en-US" sz="2400" dirty="0">
                <a:latin typeface="Trebuchet MS" pitchFamily="34" charset="0"/>
              </a:rPr>
              <a:t>     </a:t>
            </a:r>
            <a:r>
              <a:rPr lang="en-US" altLang="zh-CN" sz="2400" dirty="0">
                <a:latin typeface="Trebuchet MS" pitchFamily="34" charset="0"/>
              </a:rPr>
              <a:t>“</a:t>
            </a:r>
            <a:r>
              <a:rPr lang="zh-CN" altLang="en-US" sz="2400" dirty="0">
                <a:latin typeface="Trebuchet MS" pitchFamily="34" charset="0"/>
              </a:rPr>
              <a:t>可信计算</a:t>
            </a:r>
            <a:r>
              <a:rPr lang="en-US" altLang="zh-CN" sz="2400" dirty="0">
                <a:latin typeface="Trebuchet MS" pitchFamily="34" charset="0"/>
              </a:rPr>
              <a:t>"</a:t>
            </a:r>
            <a:r>
              <a:rPr lang="zh-CN" altLang="en-US" sz="2400" dirty="0">
                <a:latin typeface="Trebuchet MS" pitchFamily="34" charset="0"/>
              </a:rPr>
              <a:t>可以从几个方面来理解：用户的身份认证，这是对使用者的信任；平台软硬件配置的正确性，这体现了使用者对平台运行环境的信任；应用程序的完整性和合法性，体现了应用程序运行的可信；平台之间的可验证性，指网络环境下平台之间的相互信任。</a:t>
            </a:r>
            <a:endParaRPr lang="en-US" altLang="zh-CN" sz="2400" dirty="0">
              <a:latin typeface="Trebuchet MS" pitchFamily="34" charset="0"/>
            </a:endParaRPr>
          </a:p>
          <a:p>
            <a:pPr>
              <a:lnSpc>
                <a:spcPct val="115000"/>
              </a:lnSpc>
              <a:buClr>
                <a:schemeClr val="accent1"/>
              </a:buClr>
              <a:buFont typeface="Wingdings" pitchFamily="2" charset="2"/>
              <a:buChar char="u"/>
            </a:pPr>
            <a:r>
              <a:rPr lang="zh-CN" altLang="en-US" sz="2400" dirty="0">
                <a:latin typeface="Trebuchet MS" pitchFamily="34" charset="0"/>
              </a:rPr>
              <a:t>     基本思想是</a:t>
            </a:r>
            <a:r>
              <a:rPr lang="en-US" altLang="zh-CN" sz="2400" dirty="0">
                <a:latin typeface="Trebuchet MS" pitchFamily="34" charset="0"/>
              </a:rPr>
              <a:t>: </a:t>
            </a:r>
            <a:r>
              <a:rPr lang="zh-CN" altLang="en-US" sz="2400" dirty="0">
                <a:latin typeface="Trebuchet MS" pitchFamily="34" charset="0"/>
              </a:rPr>
              <a:t>首先构建一个信任根</a:t>
            </a:r>
            <a:r>
              <a:rPr lang="en-US" altLang="zh-CN" sz="2400" dirty="0">
                <a:latin typeface="Trebuchet MS" pitchFamily="34" charset="0"/>
              </a:rPr>
              <a:t>, </a:t>
            </a:r>
            <a:r>
              <a:rPr lang="zh-CN" altLang="en-US" sz="2400" dirty="0">
                <a:latin typeface="Trebuchet MS" pitchFamily="34" charset="0"/>
              </a:rPr>
              <a:t>再建立一条信任链</a:t>
            </a:r>
            <a:r>
              <a:rPr lang="en-US" altLang="zh-CN" sz="2400" dirty="0">
                <a:latin typeface="Trebuchet MS" pitchFamily="34" charset="0"/>
              </a:rPr>
              <a:t>, </a:t>
            </a:r>
            <a:r>
              <a:rPr lang="zh-CN" altLang="en-US" sz="2400" dirty="0">
                <a:latin typeface="Trebuchet MS" pitchFamily="34" charset="0"/>
              </a:rPr>
              <a:t>从信任根开始到硬件平台</a:t>
            </a:r>
            <a:r>
              <a:rPr lang="en-US" altLang="zh-CN" sz="2400" dirty="0">
                <a:latin typeface="Trebuchet MS" pitchFamily="34" charset="0"/>
              </a:rPr>
              <a:t>, </a:t>
            </a:r>
            <a:r>
              <a:rPr lang="zh-CN" altLang="en-US" sz="2400" dirty="0">
                <a:latin typeface="Trebuchet MS" pitchFamily="34" charset="0"/>
              </a:rPr>
              <a:t>到操作系统</a:t>
            </a:r>
            <a:r>
              <a:rPr lang="en-US" altLang="zh-CN" sz="2400" dirty="0">
                <a:latin typeface="Trebuchet MS" pitchFamily="34" charset="0"/>
              </a:rPr>
              <a:t>, </a:t>
            </a:r>
            <a:r>
              <a:rPr lang="zh-CN" altLang="en-US" sz="2400" dirty="0">
                <a:latin typeface="Trebuchet MS" pitchFamily="34" charset="0"/>
              </a:rPr>
              <a:t>再到应用</a:t>
            </a:r>
            <a:r>
              <a:rPr lang="en-US" altLang="zh-CN" sz="2400" dirty="0">
                <a:latin typeface="Trebuchet MS" pitchFamily="34" charset="0"/>
              </a:rPr>
              <a:t>, </a:t>
            </a:r>
            <a:r>
              <a:rPr lang="zh-CN" altLang="en-US" sz="2400" dirty="0">
                <a:latin typeface="Trebuchet MS" pitchFamily="34" charset="0"/>
              </a:rPr>
              <a:t>一级认证一级</a:t>
            </a:r>
            <a:r>
              <a:rPr lang="en-US" altLang="zh-CN" sz="2400" dirty="0">
                <a:latin typeface="Trebuchet MS" pitchFamily="34" charset="0"/>
              </a:rPr>
              <a:t>,</a:t>
            </a:r>
            <a:r>
              <a:rPr lang="zh-CN" altLang="en-US" sz="2400" dirty="0">
                <a:latin typeface="Trebuchet MS" pitchFamily="34" charset="0"/>
              </a:rPr>
              <a:t>一级信任一级</a:t>
            </a:r>
            <a:r>
              <a:rPr lang="en-US" altLang="zh-CN" sz="2400" dirty="0">
                <a:latin typeface="Trebuchet MS" pitchFamily="34" charset="0"/>
              </a:rPr>
              <a:t>,</a:t>
            </a:r>
            <a:r>
              <a:rPr lang="zh-CN" altLang="en-US" sz="2400" dirty="0">
                <a:latin typeface="Trebuchet MS" pitchFamily="34" charset="0"/>
              </a:rPr>
              <a:t>把这种信任扩展到整个计算机系统</a:t>
            </a:r>
            <a:r>
              <a:rPr lang="en-US" altLang="zh-CN" sz="2400" dirty="0">
                <a:latin typeface="Trebuchet MS" pitchFamily="34" charset="0"/>
              </a:rPr>
              <a:t>, </a:t>
            </a:r>
            <a:r>
              <a:rPr lang="zh-CN" altLang="en-US" sz="2400" dirty="0">
                <a:latin typeface="Trebuchet MS" pitchFamily="34" charset="0"/>
              </a:rPr>
              <a:t>从而确保整个计算机系统的可信。</a:t>
            </a:r>
            <a:endParaRPr lang="en-US" altLang="zh-CN" sz="2400" dirty="0">
              <a:latin typeface="Trebuchet MS" pitchFamily="34" charset="0"/>
            </a:endParaRPr>
          </a:p>
          <a:p>
            <a:pPr marL="342900" indent="0">
              <a:lnSpc>
                <a:spcPct val="115000"/>
              </a:lnSpc>
              <a:buClr>
                <a:schemeClr val="accent1"/>
              </a:buClr>
            </a:pPr>
            <a:r>
              <a:rPr lang="en-US" altLang="zh-CN" sz="2400" dirty="0">
                <a:latin typeface="Trebuchet MS" pitchFamily="34" charset="0"/>
              </a:rPr>
              <a:t>https://baijiahao.baidu.com/s?id=1746459484618734384</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777875" y="307974"/>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a:latin typeface="Trebuchet MS" pitchFamily="34" charset="0"/>
              </a:rPr>
              <a:t>可信计算平台主要技术</a:t>
            </a:r>
          </a:p>
        </p:txBody>
      </p:sp>
      <p:pic>
        <p:nvPicPr>
          <p:cNvPr id="2560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1312863"/>
            <a:ext cx="4111625"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587375" y="32385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a:latin typeface="Trebuchet MS" pitchFamily="34" charset="0"/>
              </a:rPr>
              <a:t> </a:t>
            </a:r>
            <a:endParaRPr lang="zh-CN" altLang="zh-CN" sz="4000">
              <a:latin typeface="Trebuchet MS" pitchFamily="34" charset="0"/>
            </a:endParaRPr>
          </a:p>
        </p:txBody>
      </p:sp>
      <p:sp>
        <p:nvSpPr>
          <p:cNvPr id="26627" name="Rectangle 4"/>
          <p:cNvSpPr txBox="1">
            <a:spLocks noChangeArrowheads="1"/>
          </p:cNvSpPr>
          <p:nvPr/>
        </p:nvSpPr>
        <p:spPr bwMode="auto">
          <a:xfrm>
            <a:off x="723106" y="1778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可信平台模块</a:t>
            </a:r>
            <a:r>
              <a:rPr lang="en-US" altLang="zh-CN" sz="4400" dirty="0">
                <a:latin typeface="Times New Roman" pitchFamily="18" charset="0"/>
              </a:rPr>
              <a:t>TPM</a:t>
            </a:r>
            <a:endParaRPr lang="zh-CN" altLang="zh-CN" sz="4400" dirty="0">
              <a:latin typeface="Times New Roman" pitchFamily="18" charset="0"/>
            </a:endParaRP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1562100"/>
            <a:ext cx="442753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14"/>
          <p:cNvSpPr txBox="1">
            <a:spLocks noChangeArrowheads="1"/>
          </p:cNvSpPr>
          <p:nvPr/>
        </p:nvSpPr>
        <p:spPr bwMode="auto">
          <a:xfrm>
            <a:off x="3046413" y="5102225"/>
            <a:ext cx="387508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en-US" sz="1800" b="1">
                <a:latin typeface="Trebuchet MS" pitchFamily="34" charset="0"/>
              </a:rPr>
              <a:t>图</a:t>
            </a:r>
            <a:r>
              <a:rPr lang="en-US" altLang="zh-CN" sz="1800" b="1">
                <a:latin typeface="Times New Roman" pitchFamily="18" charset="0"/>
              </a:rPr>
              <a:t>5-6     TCG</a:t>
            </a:r>
            <a:r>
              <a:rPr lang="zh-CN" altLang="en-US" sz="1800" b="1">
                <a:latin typeface="Trebuchet MS" pitchFamily="34" charset="0"/>
              </a:rPr>
              <a:t>的</a:t>
            </a:r>
            <a:r>
              <a:rPr lang="en-US" altLang="zh-CN" sz="1800" b="1">
                <a:latin typeface="Times New Roman" pitchFamily="18" charset="0"/>
              </a:rPr>
              <a:t>TPM</a:t>
            </a:r>
            <a:r>
              <a:rPr lang="zh-CN" altLang="en-US" sz="1800" b="1">
                <a:latin typeface="Trebuchet MS" pitchFamily="34" charset="0"/>
              </a:rPr>
              <a:t>框图</a:t>
            </a:r>
            <a:endParaRPr lang="zh-CN" sz="4000">
              <a:latin typeface="Trebuchet MS" pitchFamily="34" charset="0"/>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p:cNvSpPr txBox="1">
            <a:spLocks noChangeArrowheads="1"/>
          </p:cNvSpPr>
          <p:nvPr/>
        </p:nvSpPr>
        <p:spPr bwMode="auto">
          <a:xfrm>
            <a:off x="699294" y="1143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支撑软件</a:t>
            </a:r>
            <a:r>
              <a:rPr lang="en-US" altLang="zh-CN" sz="4400" dirty="0">
                <a:latin typeface="Times New Roman" pitchFamily="18" charset="0"/>
              </a:rPr>
              <a:t>TSS</a:t>
            </a:r>
            <a:endParaRPr lang="zh-CN" altLang="zh-CN" sz="4400" dirty="0">
              <a:latin typeface="Times New Roman" pitchFamily="18" charset="0"/>
            </a:endParaRPr>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1303338"/>
            <a:ext cx="4749800" cy="38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14"/>
          <p:cNvSpPr txBox="1">
            <a:spLocks noChangeArrowheads="1"/>
          </p:cNvSpPr>
          <p:nvPr/>
        </p:nvSpPr>
        <p:spPr bwMode="auto">
          <a:xfrm>
            <a:off x="2908300" y="5468938"/>
            <a:ext cx="38750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en-US" sz="1800" b="1">
                <a:latin typeface="Trebuchet MS" pitchFamily="34" charset="0"/>
              </a:rPr>
              <a:t> 图</a:t>
            </a:r>
            <a:r>
              <a:rPr lang="en-US" altLang="zh-CN" sz="1800" b="1">
                <a:latin typeface="Times New Roman" pitchFamily="18" charset="0"/>
              </a:rPr>
              <a:t>5-7    TSS</a:t>
            </a:r>
            <a:r>
              <a:rPr lang="zh-CN" altLang="en-US" sz="1800" b="1">
                <a:latin typeface="Trebuchet MS" pitchFamily="34" charset="0"/>
              </a:rPr>
              <a:t>结构</a:t>
            </a:r>
            <a:endParaRPr lang="zh-CN" sz="4000">
              <a:latin typeface="Trebuchet MS" pitchFamily="34" charset="0"/>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4"/>
          <p:cNvSpPr txBox="1">
            <a:spLocks noChangeArrowheads="1"/>
          </p:cNvSpPr>
          <p:nvPr/>
        </p:nvSpPr>
        <p:spPr bwMode="auto">
          <a:xfrm>
            <a:off x="691356" y="254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可信网络连接</a:t>
            </a:r>
            <a:endParaRPr lang="zh-CN" sz="4400" dirty="0"/>
          </a:p>
        </p:txBody>
      </p:sp>
      <p:sp>
        <p:nvSpPr>
          <p:cNvPr id="28675" name="Text Box 14"/>
          <p:cNvSpPr txBox="1">
            <a:spLocks noChangeArrowheads="1"/>
          </p:cNvSpPr>
          <p:nvPr/>
        </p:nvSpPr>
        <p:spPr bwMode="auto">
          <a:xfrm>
            <a:off x="3035300" y="5964238"/>
            <a:ext cx="38750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en-US" sz="1800" b="1">
                <a:latin typeface="Trebuchet MS" pitchFamily="34" charset="0"/>
              </a:rPr>
              <a:t>图</a:t>
            </a:r>
            <a:r>
              <a:rPr lang="en-US" altLang="zh-CN" sz="1800" b="1">
                <a:latin typeface="Times New Roman" pitchFamily="18" charset="0"/>
              </a:rPr>
              <a:t>5-8</a:t>
            </a:r>
            <a:r>
              <a:rPr lang="en-US" altLang="zh-CN" sz="1800" b="1">
                <a:latin typeface="Trebuchet MS" pitchFamily="34" charset="0"/>
              </a:rPr>
              <a:t>   </a:t>
            </a:r>
            <a:r>
              <a:rPr lang="zh-CN" altLang="en-US" sz="1800" b="1">
                <a:latin typeface="Trebuchet MS" pitchFamily="34" charset="0"/>
              </a:rPr>
              <a:t>可信网络连接基础架构</a:t>
            </a:r>
            <a:endParaRPr lang="zh-CN" sz="4000">
              <a:latin typeface="Trebuchet MS" pitchFamily="34" charset="0"/>
            </a:endParaRPr>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813" y="1295400"/>
            <a:ext cx="6072187" cy="423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a:xfrm>
            <a:off x="764372" y="0"/>
            <a:ext cx="8255000" cy="760413"/>
          </a:xfrm>
        </p:spPr>
        <p:txBody>
          <a:bodyPr anchor="b"/>
          <a:lstStyle/>
          <a:p>
            <a:pPr>
              <a:lnSpc>
                <a:spcPts val="2600"/>
              </a:lnSpc>
              <a:spcAft>
                <a:spcPct val="0"/>
              </a:spcAft>
            </a:pPr>
            <a:r>
              <a:rPr lang="zh-CN" altLang="en-US" sz="4400" dirty="0">
                <a:solidFill>
                  <a:srgbClr val="323232"/>
                </a:solidFill>
              </a:rPr>
              <a:t>主要内容</a:t>
            </a:r>
            <a:endParaRPr lang="zh-CN" altLang="en-GB" dirty="0">
              <a:solidFill>
                <a:srgbClr val="323232"/>
              </a:solidFill>
            </a:endParaRPr>
          </a:p>
        </p:txBody>
      </p:sp>
      <p:sp>
        <p:nvSpPr>
          <p:cNvPr id="4100" name="Rectangle 5"/>
          <p:cNvSpPr txBox="1">
            <a:spLocks noChangeArrowheads="1"/>
          </p:cNvSpPr>
          <p:nvPr/>
        </p:nvSpPr>
        <p:spPr bwMode="auto">
          <a:xfrm>
            <a:off x="508000" y="1252538"/>
            <a:ext cx="7861300"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2200"/>
              </a:lnSpc>
              <a:spcAft>
                <a:spcPts val="1800"/>
              </a:spcAft>
              <a:buFont typeface="Futura Md BT" pitchFamily="34" charset="0"/>
              <a:buNone/>
            </a:pPr>
            <a:endParaRPr lang="en-US" altLang="zh-CN" sz="2800" dirty="0">
              <a:latin typeface="Times New Roman" pitchFamily="18" charset="0"/>
            </a:endParaRPr>
          </a:p>
          <a:p>
            <a:pPr>
              <a:lnSpc>
                <a:spcPts val="2200"/>
              </a:lnSpc>
              <a:spcAft>
                <a:spcPts val="1800"/>
              </a:spcAft>
              <a:buFont typeface="Futura Md BT" pitchFamily="34" charset="0"/>
              <a:buNone/>
            </a:pPr>
            <a:r>
              <a:rPr lang="en-US" altLang="zh-CN" sz="2800" dirty="0">
                <a:latin typeface="Times New Roman" pitchFamily="18" charset="0"/>
              </a:rPr>
              <a:t> 1</a:t>
            </a:r>
            <a:r>
              <a:rPr lang="en-US" altLang="zh-CN" sz="2800" dirty="0"/>
              <a:t>.</a:t>
            </a:r>
            <a:r>
              <a:rPr lang="zh-CN" altLang="en-US" sz="2800" dirty="0"/>
              <a:t>基本概念</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 2</a:t>
            </a:r>
            <a:r>
              <a:rPr lang="en-US" altLang="zh-CN" sz="2800" dirty="0"/>
              <a:t>.</a:t>
            </a:r>
            <a:r>
              <a:rPr lang="zh-CN" altLang="en-US" sz="2800" dirty="0"/>
              <a:t>操作系统面临的安全威胁</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 3</a:t>
            </a:r>
            <a:r>
              <a:rPr lang="en-US" altLang="zh-CN" sz="2800" dirty="0"/>
              <a:t>.</a:t>
            </a:r>
            <a:r>
              <a:rPr lang="zh-CN" altLang="en-US" sz="2800" dirty="0"/>
              <a:t>操作系统的安全机制</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 4. </a:t>
            </a:r>
            <a:r>
              <a:rPr lang="zh-CN" altLang="en-US" sz="2800" dirty="0">
                <a:latin typeface="Times New Roman" pitchFamily="18" charset="0"/>
              </a:rPr>
              <a:t>主流操作系统安全</a:t>
            </a:r>
            <a:endParaRPr lang="zh-CN" altLang="en-US" sz="2800" dirty="0"/>
          </a:p>
          <a:p>
            <a:pPr>
              <a:lnSpc>
                <a:spcPts val="2200"/>
              </a:lnSpc>
              <a:spcAft>
                <a:spcPts val="1800"/>
              </a:spcAft>
              <a:buFont typeface="Futura Md BT" pitchFamily="34" charset="0"/>
              <a:buNone/>
            </a:pPr>
            <a:r>
              <a:rPr lang="en-US" altLang="zh-CN" sz="2800" dirty="0">
                <a:latin typeface="Times New Roman" pitchFamily="18" charset="0"/>
              </a:rPr>
              <a:t> 5. </a:t>
            </a:r>
            <a:r>
              <a:rPr lang="zh-CN" altLang="en-US" sz="2800" dirty="0"/>
              <a:t>计算机系统安全技术新发展</a:t>
            </a:r>
            <a:r>
              <a:rPr lang="en-US" altLang="zh-CN" sz="2800" dirty="0"/>
              <a:t>--</a:t>
            </a:r>
            <a:r>
              <a:rPr lang="zh-CN" altLang="en-US" sz="2800" dirty="0"/>
              <a:t>可信计算</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 6. </a:t>
            </a:r>
            <a:r>
              <a:rPr lang="zh-CN" altLang="en-US" sz="2800" dirty="0"/>
              <a:t>小结</a:t>
            </a:r>
            <a:endParaRPr lang="en-US" altLang="zh-CN" sz="2800" dirty="0"/>
          </a:p>
          <a:p>
            <a:pPr>
              <a:lnSpc>
                <a:spcPts val="2200"/>
              </a:lnSpc>
              <a:spcAft>
                <a:spcPts val="1800"/>
              </a:spcAft>
              <a:buFont typeface="Futura Md BT" pitchFamily="34" charset="0"/>
              <a:buNone/>
            </a:pPr>
            <a:endParaRPr lang="en-US" altLang="zh-CN" sz="2800" dirty="0"/>
          </a:p>
        </p:txBody>
      </p:sp>
    </p:spTree>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587375" y="32385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a:latin typeface="Trebuchet MS" pitchFamily="34" charset="0"/>
              </a:rPr>
              <a:t> </a:t>
            </a:r>
            <a:endParaRPr lang="zh-CN" altLang="zh-CN" sz="4000">
              <a:latin typeface="Trebuchet MS" pitchFamily="34" charset="0"/>
            </a:endParaRPr>
          </a:p>
        </p:txBody>
      </p:sp>
      <p:sp>
        <p:nvSpPr>
          <p:cNvPr id="29699" name="Rectangle 4"/>
          <p:cNvSpPr txBox="1">
            <a:spLocks noChangeArrowheads="1"/>
          </p:cNvSpPr>
          <p:nvPr/>
        </p:nvSpPr>
        <p:spPr bwMode="auto">
          <a:xfrm>
            <a:off x="850900" y="889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信任根和信任链</a:t>
            </a:r>
            <a:endParaRPr lang="zh-CN" sz="4400" dirty="0"/>
          </a:p>
        </p:txBody>
      </p:sp>
      <p:sp>
        <p:nvSpPr>
          <p:cNvPr id="29700" name="Text Box 14"/>
          <p:cNvSpPr txBox="1">
            <a:spLocks noChangeArrowheads="1"/>
          </p:cNvSpPr>
          <p:nvPr/>
        </p:nvSpPr>
        <p:spPr bwMode="auto">
          <a:xfrm>
            <a:off x="2959100" y="5595938"/>
            <a:ext cx="38877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en-US" sz="1800" b="1">
                <a:latin typeface="Trebuchet MS" pitchFamily="34" charset="0"/>
              </a:rPr>
              <a:t>图</a:t>
            </a:r>
            <a:r>
              <a:rPr lang="en-US" altLang="zh-CN" sz="1800" b="1">
                <a:latin typeface="Times New Roman" pitchFamily="18" charset="0"/>
              </a:rPr>
              <a:t>5-9  TCG</a:t>
            </a:r>
            <a:r>
              <a:rPr lang="zh-CN" altLang="en-US" sz="1800" b="1">
                <a:latin typeface="Trebuchet MS" pitchFamily="34" charset="0"/>
              </a:rPr>
              <a:t>可信</a:t>
            </a:r>
            <a:r>
              <a:rPr lang="en-US" altLang="zh-CN" sz="1800" b="1">
                <a:latin typeface="Times New Roman" pitchFamily="18" charset="0"/>
              </a:rPr>
              <a:t>PC</a:t>
            </a:r>
            <a:r>
              <a:rPr lang="zh-CN" altLang="en-US" sz="1800" b="1">
                <a:latin typeface="Trebuchet MS" pitchFamily="34" charset="0"/>
              </a:rPr>
              <a:t>的信任链</a:t>
            </a:r>
            <a:endParaRPr lang="zh-CN" sz="4000">
              <a:latin typeface="Trebuchet MS" pitchFamily="34" charset="0"/>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87500"/>
            <a:ext cx="5637213"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4"/>
          <p:cNvSpPr txBox="1">
            <a:spLocks noChangeArrowheads="1"/>
          </p:cNvSpPr>
          <p:nvPr/>
        </p:nvSpPr>
        <p:spPr bwMode="auto">
          <a:xfrm>
            <a:off x="793750" y="1397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t>可信测量、存储、报告机制</a:t>
            </a:r>
            <a:endParaRPr lang="zh-CN" sz="4000" dirty="0"/>
          </a:p>
        </p:txBody>
      </p:sp>
      <p:sp>
        <p:nvSpPr>
          <p:cNvPr id="30723" name="Rectangle 4"/>
          <p:cNvSpPr txBox="1">
            <a:spLocks noChangeArrowheads="1"/>
          </p:cNvSpPr>
          <p:nvPr/>
        </p:nvSpPr>
        <p:spPr bwMode="auto">
          <a:xfrm>
            <a:off x="793750" y="1295400"/>
            <a:ext cx="7527925"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300"/>
              </a:lnSpc>
              <a:buClr>
                <a:schemeClr val="accent1"/>
              </a:buClr>
              <a:buFont typeface="Wingdings" pitchFamily="2" charset="2"/>
              <a:buChar char="u"/>
            </a:pPr>
            <a:r>
              <a:rPr lang="zh-CN" altLang="en-US" sz="2400" dirty="0"/>
              <a:t>  测量、存储、报告机制是可信计算的另一个关键技术。</a:t>
            </a:r>
            <a:r>
              <a:rPr lang="en-US" altLang="zh-CN" sz="2400" dirty="0"/>
              <a:t> </a:t>
            </a:r>
          </a:p>
          <a:p>
            <a:pPr>
              <a:lnSpc>
                <a:spcPts val="3300"/>
              </a:lnSpc>
              <a:buClr>
                <a:schemeClr val="accent1"/>
              </a:buClr>
              <a:buFont typeface="Wingdings" pitchFamily="2" charset="2"/>
              <a:buChar char="u"/>
            </a:pPr>
            <a:r>
              <a:rPr lang="zh-CN" altLang="en-US" sz="2400" dirty="0"/>
              <a:t>  可信计算平台对请求访问的实体进行可信测量，</a:t>
            </a:r>
            <a:r>
              <a:rPr lang="en-US" altLang="zh-CN" sz="2400" dirty="0"/>
              <a:t> </a:t>
            </a:r>
            <a:r>
              <a:rPr lang="zh-CN" altLang="en-US" sz="2400" dirty="0"/>
              <a:t>并存储测量结果。实体询问时平台提供报告。</a:t>
            </a:r>
            <a:endParaRPr lang="en-US" altLang="zh-CN" sz="2400" dirty="0"/>
          </a:p>
          <a:p>
            <a:pPr>
              <a:lnSpc>
                <a:spcPts val="3300"/>
              </a:lnSpc>
              <a:buClr>
                <a:schemeClr val="accent1"/>
              </a:buClr>
              <a:buFont typeface="Wingdings" pitchFamily="2" charset="2"/>
              <a:buChar char="u"/>
            </a:pPr>
            <a:r>
              <a:rPr lang="zh-CN" altLang="en-US" sz="2400" dirty="0"/>
              <a:t>  这不是系统工作后的动态可信测量。因此尚不能确保系统工作后的动态可信性。然而</a:t>
            </a:r>
            <a:r>
              <a:rPr lang="en-US" altLang="zh-CN" sz="2400" dirty="0"/>
              <a:t>,</a:t>
            </a:r>
            <a:r>
              <a:rPr lang="zh-CN" altLang="en-US" sz="2400" dirty="0"/>
              <a:t>由于软件可信测量理论与技术的限制。目前</a:t>
            </a:r>
            <a:r>
              <a:rPr lang="en-US" altLang="zh-CN" sz="2400" dirty="0"/>
              <a:t>,</a:t>
            </a:r>
            <a:r>
              <a:rPr lang="zh-CN" altLang="en-US" sz="2400" dirty="0"/>
              <a:t>无论是国外还是国内的可信计算机都还未能够完全实现动态可信测量、存储、报告机制。</a:t>
            </a:r>
            <a:endParaRPr lang="en-US" altLang="zh-CN" sz="2400" dirty="0"/>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4"/>
          <p:cNvSpPr txBox="1">
            <a:spLocks noChangeArrowheads="1"/>
          </p:cNvSpPr>
          <p:nvPr/>
        </p:nvSpPr>
        <p:spPr bwMode="auto">
          <a:xfrm>
            <a:off x="723900" y="1143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t>密码技术</a:t>
            </a:r>
            <a:endParaRPr lang="zh-CN" sz="4000" dirty="0"/>
          </a:p>
        </p:txBody>
      </p:sp>
      <p:sp>
        <p:nvSpPr>
          <p:cNvPr id="31747" name="Rectangle 4"/>
          <p:cNvSpPr txBox="1">
            <a:spLocks noChangeArrowheads="1"/>
          </p:cNvSpPr>
          <p:nvPr/>
        </p:nvSpPr>
        <p:spPr bwMode="auto">
          <a:xfrm>
            <a:off x="457200" y="1130300"/>
            <a:ext cx="81788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2800"/>
              </a:lnSpc>
              <a:spcAft>
                <a:spcPts val="1200"/>
              </a:spcAft>
              <a:buClr>
                <a:schemeClr val="accent1"/>
              </a:buClr>
              <a:buFont typeface="Wingdings" pitchFamily="2" charset="2"/>
              <a:buChar char="u"/>
            </a:pPr>
            <a:r>
              <a:rPr lang="zh-CN" altLang="en-US" sz="2400" dirty="0"/>
              <a:t> 密码技术是可信计算的一项关键技术。</a:t>
            </a:r>
            <a:endParaRPr lang="en-US" altLang="zh-CN" sz="2400" dirty="0"/>
          </a:p>
          <a:p>
            <a:pPr>
              <a:lnSpc>
                <a:spcPts val="2800"/>
              </a:lnSpc>
              <a:spcAft>
                <a:spcPts val="1200"/>
              </a:spcAft>
              <a:buClr>
                <a:schemeClr val="accent1"/>
              </a:buClr>
              <a:buFont typeface="Wingdings" pitchFamily="2" charset="2"/>
              <a:buChar char="u"/>
            </a:pPr>
            <a:r>
              <a:rPr lang="zh-CN" altLang="en-US" sz="2400" dirty="0"/>
              <a:t> 在</a:t>
            </a:r>
            <a:r>
              <a:rPr lang="en-US" altLang="zh-CN" sz="2400" dirty="0">
                <a:latin typeface="Times New Roman" pitchFamily="18" charset="0"/>
              </a:rPr>
              <a:t>TPM</a:t>
            </a:r>
            <a:r>
              <a:rPr lang="zh-CN" altLang="en-US" sz="2400" dirty="0"/>
              <a:t>中与密码相关的部件就有密码协处理器、密钥产生、</a:t>
            </a:r>
            <a:r>
              <a:rPr lang="en-US" altLang="zh-CN" sz="2400" dirty="0">
                <a:latin typeface="Times New Roman" pitchFamily="18" charset="0"/>
              </a:rPr>
              <a:t>HMAC </a:t>
            </a:r>
            <a:r>
              <a:rPr lang="zh-CN" altLang="en-US" sz="2400" dirty="0"/>
              <a:t>引擎、</a:t>
            </a:r>
            <a:r>
              <a:rPr lang="en-US" altLang="zh-CN" sz="2400" dirty="0">
                <a:latin typeface="Times New Roman" pitchFamily="18" charset="0"/>
              </a:rPr>
              <a:t>SHA-1 </a:t>
            </a:r>
            <a:r>
              <a:rPr lang="zh-CN" altLang="en-US" sz="2400" dirty="0"/>
              <a:t>引擎及随机数产生等。</a:t>
            </a:r>
            <a:endParaRPr lang="en-US" altLang="zh-CN" sz="2400" dirty="0"/>
          </a:p>
          <a:p>
            <a:pPr>
              <a:lnSpc>
                <a:spcPts val="2800"/>
              </a:lnSpc>
              <a:spcAft>
                <a:spcPts val="1200"/>
              </a:spcAft>
              <a:buClr>
                <a:schemeClr val="accent1"/>
              </a:buClr>
              <a:buFont typeface="Wingdings" pitchFamily="2" charset="2"/>
              <a:buChar char="u"/>
            </a:pPr>
            <a:r>
              <a:rPr lang="en-US" altLang="zh-CN" sz="2400" dirty="0"/>
              <a:t> </a:t>
            </a:r>
            <a:r>
              <a:rPr lang="en-US" altLang="zh-CN" sz="2400" dirty="0">
                <a:latin typeface="Times New Roman" pitchFamily="18" charset="0"/>
              </a:rPr>
              <a:t>TCG</a:t>
            </a:r>
            <a:r>
              <a:rPr lang="zh-CN" altLang="en-US" sz="2400" dirty="0"/>
              <a:t>强调公钥密码，而有意淡化对称密码。</a:t>
            </a:r>
            <a:r>
              <a:rPr lang="en-US" altLang="zh-CN" sz="2400" dirty="0">
                <a:latin typeface="Times New Roman" pitchFamily="18" charset="0"/>
              </a:rPr>
              <a:t>TCG </a:t>
            </a:r>
            <a:r>
              <a:rPr lang="zh-CN" altLang="en-US" sz="2400" dirty="0"/>
              <a:t>也采用公钥证书。</a:t>
            </a:r>
            <a:endParaRPr lang="en-US" altLang="zh-CN" sz="2400" dirty="0"/>
          </a:p>
          <a:p>
            <a:pPr>
              <a:lnSpc>
                <a:spcPts val="2800"/>
              </a:lnSpc>
              <a:spcAft>
                <a:spcPts val="1200"/>
              </a:spcAft>
              <a:buClr>
                <a:schemeClr val="accent1"/>
              </a:buClr>
              <a:buFont typeface="Wingdings" pitchFamily="2" charset="2"/>
              <a:buChar char="u"/>
            </a:pPr>
            <a:r>
              <a:rPr lang="zh-CN" altLang="en-US" sz="2400" dirty="0"/>
              <a:t> 中国的可信计算机应当同时采用公钥密码和对称密码，充分发挥它们各自的优势。</a:t>
            </a:r>
            <a:endParaRPr lang="en-US" altLang="zh-CN" sz="2400" dirty="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87388" y="336550"/>
            <a:ext cx="8213725" cy="368300"/>
          </a:xfrm>
        </p:spPr>
        <p:txBody>
          <a:bodyPr/>
          <a:lstStyle/>
          <a:p>
            <a:r>
              <a:rPr lang="en-US" altLang="zh-CN" dirty="0"/>
              <a:t>TC </a:t>
            </a:r>
            <a:r>
              <a:rPr lang="zh-CN" altLang="en-US" dirty="0"/>
              <a:t>提供三种基本服务</a:t>
            </a:r>
          </a:p>
        </p:txBody>
      </p:sp>
      <p:sp>
        <p:nvSpPr>
          <p:cNvPr id="3" name="内容占位符 2"/>
          <p:cNvSpPr>
            <a:spLocks noGrp="1"/>
          </p:cNvSpPr>
          <p:nvPr>
            <p:ph idx="1"/>
          </p:nvPr>
        </p:nvSpPr>
        <p:spPr>
          <a:xfrm>
            <a:off x="482600" y="1181100"/>
            <a:ext cx="8212138" cy="4933950"/>
          </a:xfrm>
        </p:spPr>
        <p:txBody>
          <a:bodyPr/>
          <a:lstStyle/>
          <a:p>
            <a:r>
              <a:rPr lang="en-US" altLang="zh-CN" sz="2800" dirty="0"/>
              <a:t>1.</a:t>
            </a:r>
            <a:r>
              <a:rPr lang="zh-CN" altLang="en-US" sz="2800" dirty="0"/>
              <a:t>身份验证引导</a:t>
            </a:r>
            <a:endParaRPr lang="en-US" altLang="zh-CN" sz="2800" dirty="0"/>
          </a:p>
          <a:p>
            <a:r>
              <a:rPr lang="en-US" altLang="zh-CN" dirty="0"/>
              <a:t>  </a:t>
            </a:r>
            <a:r>
              <a:rPr lang="zh-CN" altLang="en-US" sz="2400" dirty="0"/>
              <a:t>负责分段启动整个操作系统</a:t>
            </a:r>
            <a:r>
              <a:rPr lang="zh-CN" altLang="en-US" dirty="0"/>
              <a:t>。</a:t>
            </a:r>
            <a:endParaRPr lang="en-US" altLang="zh-CN" dirty="0"/>
          </a:p>
          <a:p>
            <a:r>
              <a:rPr lang="en-US" altLang="zh-CN" sz="2800" dirty="0"/>
              <a:t>2.</a:t>
            </a:r>
            <a:r>
              <a:rPr lang="zh-CN" altLang="en-US" sz="2800" dirty="0"/>
              <a:t>认证</a:t>
            </a:r>
            <a:endParaRPr lang="en-US" altLang="zh-CN" sz="2800" dirty="0"/>
          </a:p>
          <a:p>
            <a:r>
              <a:rPr lang="en-US" altLang="zh-CN" dirty="0"/>
              <a:t>  </a:t>
            </a:r>
            <a:r>
              <a:rPr lang="zh-CN" altLang="en-US" sz="2000" dirty="0"/>
              <a:t>一旦配置完成并由</a:t>
            </a:r>
            <a:r>
              <a:rPr lang="en-US" altLang="zh-CN" sz="2000" dirty="0"/>
              <a:t>TPM</a:t>
            </a:r>
            <a:r>
              <a:rPr lang="zh-CN" altLang="en-US" sz="2000" dirty="0"/>
              <a:t>记录，</a:t>
            </a:r>
            <a:r>
              <a:rPr lang="en-US" altLang="zh-CN" sz="2000" dirty="0"/>
              <a:t>TPM</a:t>
            </a:r>
            <a:r>
              <a:rPr lang="zh-CN" altLang="en-US" sz="2000" dirty="0"/>
              <a:t>就可以认证其他部分的配置。</a:t>
            </a:r>
            <a:r>
              <a:rPr lang="en-US" altLang="zh-CN" sz="2000" dirty="0"/>
              <a:t>TPM</a:t>
            </a:r>
            <a:r>
              <a:rPr lang="zh-CN" altLang="en-US" sz="2000" dirty="0"/>
              <a:t>通过使用</a:t>
            </a:r>
            <a:r>
              <a:rPr lang="en-US" altLang="zh-CN" sz="2000" dirty="0"/>
              <a:t>TPM</a:t>
            </a:r>
            <a:r>
              <a:rPr lang="zh-CN" altLang="en-US" sz="2000" dirty="0"/>
              <a:t>的私人密钥来签署格式化的描述配置信息进而产生一个数字证书。因此，本地或远程用户可以确信一个不变的配置在使用中。</a:t>
            </a:r>
            <a:endParaRPr lang="en-US" altLang="zh-CN" sz="2000" dirty="0"/>
          </a:p>
          <a:p>
            <a:r>
              <a:rPr lang="en-US" altLang="zh-CN" sz="2800" dirty="0"/>
              <a:t>3.</a:t>
            </a:r>
            <a:r>
              <a:rPr lang="zh-CN" altLang="en-US" sz="2800" dirty="0"/>
              <a:t>加密</a:t>
            </a:r>
            <a:endParaRPr lang="en-US" altLang="zh-CN" sz="2800" dirty="0"/>
          </a:p>
          <a:p>
            <a:r>
              <a:rPr lang="en-US" altLang="zh-CN" sz="2800" dirty="0"/>
              <a:t>  </a:t>
            </a:r>
            <a:r>
              <a:rPr lang="zh-CN" altLang="en-US" sz="2000" dirty="0"/>
              <a:t>启用加密的数据，以这种方式，数据仅由某些机器解密并且只有该机器是在某些配置中。</a:t>
            </a:r>
            <a:endParaRPr lang="en-US" altLang="zh-CN" sz="2000" dirty="0"/>
          </a:p>
          <a:p>
            <a:r>
              <a:rPr lang="en-US" altLang="zh-CN" sz="2000" dirty="0"/>
              <a:t>   </a:t>
            </a:r>
            <a:r>
              <a:rPr lang="zh-CN" altLang="en-US" sz="2000" dirty="0"/>
              <a:t>首先，</a:t>
            </a:r>
            <a:r>
              <a:rPr lang="en-US" altLang="zh-CN" sz="2000" dirty="0"/>
              <a:t>TPM</a:t>
            </a:r>
            <a:r>
              <a:rPr lang="zh-CN" altLang="en-US" sz="2000" dirty="0"/>
              <a:t>维持到本机唯一的一个主密钥，从这个密钥，</a:t>
            </a:r>
            <a:r>
              <a:rPr lang="en-US" altLang="zh-CN" sz="2000" dirty="0"/>
              <a:t>TPM</a:t>
            </a:r>
            <a:r>
              <a:rPr lang="zh-CN" altLang="en-US" sz="2000" dirty="0"/>
              <a:t>为这台机器的每一个可能的配置生成一个加密密钥。如果数据被加密，而机器是在一个配置中，数据只能使用相同的配置被解密。</a:t>
            </a:r>
            <a:endParaRPr lang="en-US" altLang="zh-CN" sz="2000" dirty="0"/>
          </a:p>
          <a:p>
            <a:endParaRPr lang="zh-CN" altLang="en-US" sz="2400" dirty="0"/>
          </a:p>
        </p:txBody>
      </p:sp>
    </p:spTree>
    <p:extLst>
      <p:ext uri="{BB962C8B-B14F-4D97-AF65-F5344CB8AC3E}">
        <p14:creationId xmlns:p14="http://schemas.microsoft.com/office/powerpoint/2010/main" val="815812948"/>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595313" y="70902"/>
            <a:ext cx="8159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6</a:t>
            </a:r>
          </a:p>
        </p:txBody>
      </p:sp>
      <p:sp>
        <p:nvSpPr>
          <p:cNvPr id="32772" name="Text Box 4"/>
          <p:cNvSpPr txBox="1">
            <a:spLocks noChangeArrowheads="1"/>
          </p:cNvSpPr>
          <p:nvPr/>
        </p:nvSpPr>
        <p:spPr bwMode="auto">
          <a:xfrm>
            <a:off x="1195388" y="21590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800" b="1" dirty="0">
                <a:latin typeface="宋体" pitchFamily="2" charset="-122"/>
                <a:ea typeface="宋体" pitchFamily="2" charset="-122"/>
              </a:rPr>
              <a:t>小结</a:t>
            </a:r>
            <a:endParaRPr lang="zh-CN" sz="4800" b="1" dirty="0">
              <a:latin typeface="宋体" pitchFamily="2" charset="-122"/>
              <a:ea typeface="宋体" pitchFamily="2" charset="-122"/>
            </a:endParaRPr>
          </a:p>
        </p:txBody>
      </p:sp>
      <p:sp>
        <p:nvSpPr>
          <p:cNvPr id="32773" name="Rectangle 4"/>
          <p:cNvSpPr txBox="1">
            <a:spLocks noChangeArrowheads="1"/>
          </p:cNvSpPr>
          <p:nvPr/>
        </p:nvSpPr>
        <p:spPr bwMode="auto">
          <a:xfrm>
            <a:off x="63500" y="1087438"/>
            <a:ext cx="9080500"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000"/>
              </a:lnSpc>
              <a:spcAft>
                <a:spcPts val="1500"/>
              </a:spcAft>
              <a:buClr>
                <a:schemeClr val="accent1"/>
              </a:buClr>
              <a:buFont typeface="Wingdings" pitchFamily="2" charset="2"/>
              <a:buChar char="Ø"/>
            </a:pPr>
            <a:r>
              <a:rPr lang="zh-CN" altLang="en-US" sz="3600" dirty="0">
                <a:latin typeface="Trebuchet MS" pitchFamily="34" charset="0"/>
              </a:rPr>
              <a:t> </a:t>
            </a:r>
            <a:r>
              <a:rPr lang="zh-CN" altLang="en-US" sz="2800" dirty="0">
                <a:latin typeface="Trebuchet MS" pitchFamily="34" charset="0"/>
              </a:rPr>
              <a:t>操作系统安全是信息系统安全的基础。</a:t>
            </a:r>
            <a:endParaRPr lang="en-US" altLang="zh-CN" sz="2800" dirty="0">
              <a:latin typeface="Trebuchet MS" pitchFamily="34" charset="0"/>
            </a:endParaRPr>
          </a:p>
          <a:p>
            <a:pPr>
              <a:lnSpc>
                <a:spcPts val="3000"/>
              </a:lnSpc>
              <a:spcAft>
                <a:spcPts val="1500"/>
              </a:spcAft>
              <a:buClr>
                <a:schemeClr val="accent1"/>
              </a:buClr>
              <a:buFont typeface="Wingdings" pitchFamily="2" charset="2"/>
              <a:buChar char="Ø"/>
            </a:pPr>
            <a:r>
              <a:rPr lang="zh-CN" altLang="en-US" sz="2800" dirty="0">
                <a:latin typeface="Trebuchet MS" pitchFamily="34" charset="0"/>
              </a:rPr>
              <a:t> 对操作系统安全的研究从引用监控器开始</a:t>
            </a:r>
            <a:endParaRPr lang="en-US" altLang="zh-CN" sz="2800" dirty="0">
              <a:latin typeface="Trebuchet MS" pitchFamily="34" charset="0"/>
            </a:endParaRPr>
          </a:p>
          <a:p>
            <a:pPr>
              <a:lnSpc>
                <a:spcPts val="3000"/>
              </a:lnSpc>
              <a:spcAft>
                <a:spcPts val="1500"/>
              </a:spcAft>
              <a:buClr>
                <a:schemeClr val="accent1"/>
              </a:buClr>
              <a:buFont typeface="Wingdings" pitchFamily="2" charset="2"/>
              <a:buChar char="Ø"/>
            </a:pPr>
            <a:r>
              <a:rPr lang="zh-CN" altLang="en-US" sz="2800" dirty="0">
                <a:latin typeface="Trebuchet MS" pitchFamily="34" charset="0"/>
              </a:rPr>
              <a:t> 可信计算基是“计算机系统内保护装置的总体”。</a:t>
            </a:r>
            <a:endParaRPr lang="en-US" altLang="zh-CN" sz="2800" dirty="0">
              <a:latin typeface="Trebuchet MS" pitchFamily="34" charset="0"/>
            </a:endParaRPr>
          </a:p>
          <a:p>
            <a:pPr>
              <a:lnSpc>
                <a:spcPts val="3000"/>
              </a:lnSpc>
              <a:spcAft>
                <a:spcPts val="1500"/>
              </a:spcAft>
              <a:buClr>
                <a:schemeClr val="accent1"/>
              </a:buClr>
              <a:buFont typeface="Wingdings" pitchFamily="2" charset="2"/>
              <a:buChar char="Ø"/>
            </a:pPr>
            <a:r>
              <a:rPr lang="zh-CN" altLang="en-US" sz="2800" dirty="0">
                <a:latin typeface="Trebuchet MS" pitchFamily="34" charset="0"/>
              </a:rPr>
              <a:t> 给出了主流操作系统的安全机制。</a:t>
            </a:r>
            <a:endParaRPr lang="en-US" altLang="zh-CN" sz="2800" dirty="0">
              <a:latin typeface="Trebuchet MS" pitchFamily="34" charset="0"/>
            </a:endParaRPr>
          </a:p>
          <a:p>
            <a:pPr>
              <a:lnSpc>
                <a:spcPts val="3000"/>
              </a:lnSpc>
              <a:spcAft>
                <a:spcPts val="1500"/>
              </a:spcAft>
              <a:buClr>
                <a:schemeClr val="accent1"/>
              </a:buClr>
              <a:buFont typeface="Wingdings" pitchFamily="2" charset="2"/>
              <a:buChar char="Ø"/>
            </a:pPr>
            <a:r>
              <a:rPr lang="zh-CN" altLang="en-US" sz="2800" dirty="0">
                <a:latin typeface="Trebuchet MS" pitchFamily="34" charset="0"/>
              </a:rPr>
              <a:t> 可信计算技术是计算机系统安全的新发展</a:t>
            </a:r>
            <a:r>
              <a:rPr lang="zh-CN" altLang="en-US" sz="3600" dirty="0">
                <a:latin typeface="Trebuchet MS" pitchFamily="34" charset="0"/>
              </a:rPr>
              <a:t>。</a:t>
            </a:r>
            <a:endParaRPr lang="en-US" altLang="zh-CN" sz="3600" dirty="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0" name="Rectangle 4"/>
          <p:cNvSpPr>
            <a:spLocks noGrp="1" noChangeArrowheads="1"/>
          </p:cNvSpPr>
          <p:nvPr>
            <p:ph type="title" idx="4294967295"/>
          </p:nvPr>
        </p:nvSpPr>
        <p:spPr>
          <a:xfrm>
            <a:off x="681037" y="323850"/>
            <a:ext cx="8213725" cy="368300"/>
          </a:xfrm>
        </p:spPr>
        <p:txBody>
          <a:bodyPr/>
          <a:lstStyle/>
          <a:p>
            <a:r>
              <a:rPr lang="zh-CN" altLang="en-US" dirty="0"/>
              <a:t>思考题</a:t>
            </a:r>
            <a:endParaRPr lang="zh-CN" altLang="en-GB" dirty="0"/>
          </a:p>
        </p:txBody>
      </p:sp>
      <p:sp>
        <p:nvSpPr>
          <p:cNvPr id="34821" name="Rectangle 5"/>
          <p:cNvSpPr>
            <a:spLocks noGrp="1" noChangeArrowheads="1"/>
          </p:cNvSpPr>
          <p:nvPr>
            <p:ph type="body" idx="4294967295"/>
          </p:nvPr>
        </p:nvSpPr>
        <p:spPr>
          <a:xfrm>
            <a:off x="431800" y="3594100"/>
            <a:ext cx="8712200" cy="2135188"/>
          </a:xfrm>
        </p:spPr>
        <p:txBody>
          <a:bodyPr anchor="ctr"/>
          <a:lstStyle/>
          <a:p>
            <a:pPr>
              <a:buFont typeface="Futura Md BT" pitchFamily="34" charset="0"/>
              <a:buNone/>
              <a:tabLst>
                <a:tab pos="0" algn="l"/>
              </a:tabLst>
            </a:pPr>
            <a:r>
              <a:rPr lang="en-US" altLang="zh-CN" sz="2000">
                <a:solidFill>
                  <a:schemeClr val="tx1"/>
                </a:solidFill>
                <a:latin typeface="Times New Roman" pitchFamily="18" charset="0"/>
              </a:rPr>
              <a:t>5. </a:t>
            </a:r>
            <a:r>
              <a:rPr lang="zh-CN" altLang="en-US" sz="2000">
                <a:solidFill>
                  <a:schemeClr val="tx1"/>
                </a:solidFill>
                <a:latin typeface="Times New Roman" pitchFamily="18" charset="0"/>
              </a:rPr>
              <a:t>操作系统主要采用的安全机制包括哪些？</a:t>
            </a:r>
          </a:p>
          <a:p>
            <a:pPr>
              <a:buFont typeface="Futura Md BT" pitchFamily="34" charset="0"/>
              <a:buNone/>
              <a:tabLst>
                <a:tab pos="0" algn="l"/>
              </a:tabLst>
            </a:pPr>
            <a:r>
              <a:rPr lang="en-US" altLang="zh-CN" sz="2000">
                <a:solidFill>
                  <a:schemeClr val="tx1"/>
                </a:solidFill>
                <a:latin typeface="Times New Roman" pitchFamily="18" charset="0"/>
              </a:rPr>
              <a:t>6. Linux</a:t>
            </a:r>
            <a:r>
              <a:rPr lang="zh-CN" altLang="en-US" sz="2000">
                <a:solidFill>
                  <a:schemeClr val="tx1"/>
                </a:solidFill>
                <a:latin typeface="Times New Roman" pitchFamily="18" charset="0"/>
              </a:rPr>
              <a:t>操作系统主要采用哪些安全机制？如何实现？</a:t>
            </a:r>
          </a:p>
          <a:p>
            <a:pPr>
              <a:buFont typeface="Futura Md BT" pitchFamily="34" charset="0"/>
              <a:buNone/>
              <a:tabLst>
                <a:tab pos="0" algn="l"/>
              </a:tabLst>
            </a:pPr>
            <a:r>
              <a:rPr lang="en-US" altLang="zh-CN" sz="2000">
                <a:solidFill>
                  <a:schemeClr val="tx1"/>
                </a:solidFill>
                <a:latin typeface="Times New Roman" pitchFamily="18" charset="0"/>
              </a:rPr>
              <a:t>7. </a:t>
            </a:r>
            <a:r>
              <a:rPr lang="zh-CN" altLang="en-US" sz="2000">
                <a:solidFill>
                  <a:schemeClr val="tx1"/>
                </a:solidFill>
                <a:latin typeface="Times New Roman" pitchFamily="18" charset="0"/>
              </a:rPr>
              <a:t>什么是可信计算？</a:t>
            </a:r>
          </a:p>
          <a:p>
            <a:pPr>
              <a:buFont typeface="Futura Md BT" pitchFamily="34" charset="0"/>
              <a:buNone/>
              <a:tabLst>
                <a:tab pos="0" algn="l"/>
              </a:tabLst>
            </a:pPr>
            <a:r>
              <a:rPr lang="en-US" altLang="zh-CN" sz="2000">
                <a:solidFill>
                  <a:schemeClr val="tx1"/>
                </a:solidFill>
                <a:latin typeface="Times New Roman" pitchFamily="18" charset="0"/>
              </a:rPr>
              <a:t>8. </a:t>
            </a:r>
            <a:r>
              <a:rPr lang="zh-CN" altLang="en-US" sz="2000">
                <a:solidFill>
                  <a:schemeClr val="tx1"/>
                </a:solidFill>
                <a:latin typeface="Times New Roman" pitchFamily="18" charset="0"/>
              </a:rPr>
              <a:t>可信计算平台的主要技术包括哪些？</a:t>
            </a:r>
          </a:p>
        </p:txBody>
      </p:sp>
      <p:sp>
        <p:nvSpPr>
          <p:cNvPr id="34822" name="Rectangle 5"/>
          <p:cNvSpPr txBox="1">
            <a:spLocks noChangeArrowheads="1"/>
          </p:cNvSpPr>
          <p:nvPr/>
        </p:nvSpPr>
        <p:spPr bwMode="auto">
          <a:xfrm>
            <a:off x="431800" y="1441450"/>
            <a:ext cx="87122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2400"/>
              </a:lnSpc>
              <a:spcAft>
                <a:spcPts val="1200"/>
              </a:spcAft>
              <a:buClr>
                <a:schemeClr val="accent1"/>
              </a:buClr>
              <a:buFont typeface="Futura Md BT" pitchFamily="34" charset="0"/>
              <a:buNone/>
            </a:pPr>
            <a:r>
              <a:rPr lang="en-US" altLang="zh-CN" sz="2000">
                <a:latin typeface="Times New Roman" pitchFamily="18" charset="0"/>
              </a:rPr>
              <a:t>1. </a:t>
            </a:r>
            <a:r>
              <a:rPr lang="zh-CN" altLang="en-US" sz="2000">
                <a:latin typeface="Times New Roman" pitchFamily="18" charset="0"/>
              </a:rPr>
              <a:t>什么是访问监视器？ 它的实现原则是什么？</a:t>
            </a:r>
          </a:p>
          <a:p>
            <a:pPr>
              <a:lnSpc>
                <a:spcPts val="2400"/>
              </a:lnSpc>
              <a:spcAft>
                <a:spcPts val="1200"/>
              </a:spcAft>
              <a:buClr>
                <a:schemeClr val="accent1"/>
              </a:buClr>
              <a:buFont typeface="Futura Md BT" pitchFamily="34" charset="0"/>
              <a:buNone/>
            </a:pPr>
            <a:r>
              <a:rPr lang="en-US" altLang="zh-CN" sz="2000">
                <a:latin typeface="Times New Roman" pitchFamily="18" charset="0"/>
              </a:rPr>
              <a:t>2. </a:t>
            </a:r>
            <a:r>
              <a:rPr lang="zh-CN" altLang="en-US" sz="2000">
                <a:latin typeface="Times New Roman" pitchFamily="18" charset="0"/>
              </a:rPr>
              <a:t>可信计算基主要由哪些部分组成？</a:t>
            </a:r>
          </a:p>
          <a:p>
            <a:pPr>
              <a:lnSpc>
                <a:spcPts val="2400"/>
              </a:lnSpc>
              <a:spcAft>
                <a:spcPts val="1200"/>
              </a:spcAft>
              <a:buClr>
                <a:schemeClr val="accent1"/>
              </a:buClr>
              <a:buFont typeface="Futura Md BT" pitchFamily="34" charset="0"/>
              <a:buNone/>
            </a:pPr>
            <a:r>
              <a:rPr lang="en-US" altLang="zh-CN" sz="2000">
                <a:latin typeface="Times New Roman" pitchFamily="18" charset="0"/>
              </a:rPr>
              <a:t>3. </a:t>
            </a:r>
            <a:r>
              <a:rPr lang="zh-CN" altLang="en-US" sz="2000">
                <a:latin typeface="Times New Roman" pitchFamily="18" charset="0"/>
              </a:rPr>
              <a:t>可信计算基的安全功能包括哪些？</a:t>
            </a:r>
            <a:endParaRPr lang="en-US" altLang="zh-CN" sz="2000">
              <a:latin typeface="Times New Roman" pitchFamily="18" charset="0"/>
            </a:endParaRPr>
          </a:p>
          <a:p>
            <a:pPr>
              <a:lnSpc>
                <a:spcPts val="2400"/>
              </a:lnSpc>
              <a:spcAft>
                <a:spcPts val="1200"/>
              </a:spcAft>
              <a:buClr>
                <a:schemeClr val="accent1"/>
              </a:buClr>
              <a:buFont typeface="Futura Md BT" pitchFamily="34" charset="0"/>
              <a:buNone/>
            </a:pPr>
            <a:r>
              <a:rPr lang="en-US" altLang="zh-CN" sz="2000">
                <a:latin typeface="Times New Roman" pitchFamily="18" charset="0"/>
              </a:rPr>
              <a:t>4. </a:t>
            </a:r>
            <a:r>
              <a:rPr lang="zh-CN" altLang="en-US" sz="2000">
                <a:latin typeface="Times New Roman" pitchFamily="18" charset="0"/>
              </a:rPr>
              <a:t>操作系统面临的安全威胁有哪些？</a:t>
            </a:r>
          </a:p>
          <a:p>
            <a:pPr>
              <a:lnSpc>
                <a:spcPts val="2400"/>
              </a:lnSpc>
              <a:spcAft>
                <a:spcPts val="1200"/>
              </a:spcAft>
              <a:buClr>
                <a:schemeClr val="accent1"/>
              </a:buClr>
              <a:buFont typeface="Futura Md BT" pitchFamily="34" charset="0"/>
              <a:buNone/>
            </a:pPr>
            <a:endParaRPr lang="zh-CN" altLang="en-US" sz="2000">
              <a:latin typeface="Times New Roman" pitchFamily="18"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灯片编号占位符 1"/>
          <p:cNvSpPr>
            <a:spLocks noGrp="1" noChangeArrowheads="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666BA9BE-1643-484B-AA38-8DE7721DC6F0}" type="slidenum">
              <a:rPr lang="en-US" altLang="zh-CN" sz="700">
                <a:latin typeface="Trebuchet MS" pitchFamily="34" charset="0"/>
                <a:ea typeface="宋体" pitchFamily="2" charset="-122"/>
              </a:rPr>
              <a:pPr eaLnBrk="1" hangingPunct="1"/>
              <a:t>36</a:t>
            </a:fld>
            <a:r>
              <a:rPr lang="en-GB" altLang="zh-CN" sz="700">
                <a:latin typeface="Trebuchet MS" pitchFamily="34" charset="0"/>
                <a:ea typeface="宋体" pitchFamily="2" charset="-122"/>
              </a:rPr>
              <a:t> | Presentation Title | Month 2011</a:t>
            </a:r>
            <a:endParaRPr lang="zh-CN" altLang="zh-CN" sz="700">
              <a:latin typeface="Trebuchet MS" pitchFamily="34" charset="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400" b="1">
                <a:solidFill>
                  <a:schemeClr val="bg1"/>
                </a:solidFill>
                <a:latin typeface="Trebuchet MS" pitchFamily="34" charset="0"/>
                <a:ea typeface="宋体" pitchFamily="2" charset="-122"/>
              </a:rPr>
              <a:t>www.alcatel-lucent.com</a:t>
            </a:r>
          </a:p>
        </p:txBody>
      </p:sp>
      <p:sp>
        <p:nvSpPr>
          <p:cNvPr id="35844"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p:spPr>
        <p:txBody>
          <a:bodyPr lIns="0" tIns="0" rIns="0" bIns="0" anchor="ctr">
            <a:spAutoFit/>
          </a:bodyPr>
          <a:lstStyle/>
          <a:p>
            <a:pPr algn="ctr" eaLnBrk="0" hangingPunct="0"/>
            <a:endParaRPr lang="zh-CN" altLang="en-US">
              <a:latin typeface="Trebuchet MS" pitchFamily="34" charset="0"/>
            </a:endParaRPr>
          </a:p>
        </p:txBody>
      </p:sp>
      <p:sp>
        <p:nvSpPr>
          <p:cNvPr id="35845" name="Rectangle 6"/>
          <p:cNvSpPr>
            <a:spLocks noChangeArrowheads="1"/>
          </p:cNvSpPr>
          <p:nvPr/>
        </p:nvSpPr>
        <p:spPr bwMode="auto">
          <a:xfrm>
            <a:off x="0" y="2220913"/>
            <a:ext cx="9144000"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eaLnBrk="0" hangingPunct="0">
              <a:lnSpc>
                <a:spcPct val="90000"/>
              </a:lnSpc>
              <a:spcAft>
                <a:spcPts val="1200"/>
              </a:spcAft>
              <a:buFont typeface="Times New Roman" pitchFamily="18" charset="0"/>
              <a:buNone/>
            </a:pPr>
            <a:r>
              <a:rPr lang="zh-CN" altLang="en-US" sz="8000">
                <a:solidFill>
                  <a:schemeClr val="bg1"/>
                </a:solidFill>
                <a:latin typeface="Trebuchet MS" pitchFamily="34" charset="0"/>
              </a:rPr>
              <a:t>谢谢！</a:t>
            </a:r>
            <a:endParaRPr lang="fr-FR" sz="8000">
              <a:solidFill>
                <a:schemeClr val="bg1"/>
              </a:solidFill>
              <a:latin typeface="Trebuchet MS" pitchFamily="34" charset="0"/>
            </a:endParaRPr>
          </a:p>
        </p:txBody>
      </p:sp>
      <p:pic>
        <p:nvPicPr>
          <p:cNvPr id="35846"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61913" y="-100013"/>
            <a:ext cx="1006475"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endParaRPr lang="en-GB" altLang="zh-CN" sz="14200" b="1">
              <a:latin typeface="Times New Roman" pitchFamily="18" charset="0"/>
              <a:ea typeface="宋体" pitchFamily="2" charset="-122"/>
            </a:endParaRPr>
          </a:p>
        </p:txBody>
      </p:sp>
      <p:sp>
        <p:nvSpPr>
          <p:cNvPr id="5124" name="Text Box 4"/>
          <p:cNvSpPr txBox="1">
            <a:spLocks noChangeArrowheads="1"/>
          </p:cNvSpPr>
          <p:nvPr/>
        </p:nvSpPr>
        <p:spPr bwMode="auto">
          <a:xfrm>
            <a:off x="688975" y="270122"/>
            <a:ext cx="72104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800" b="1" dirty="0">
                <a:latin typeface="宋体" pitchFamily="2" charset="-122"/>
                <a:ea typeface="宋体" pitchFamily="2" charset="-122"/>
              </a:rPr>
              <a:t>引言</a:t>
            </a:r>
            <a:endParaRPr lang="zh-CN" sz="4800" b="1" dirty="0">
              <a:latin typeface="宋体" pitchFamily="2" charset="-122"/>
              <a:ea typeface="宋体" pitchFamily="2" charset="-122"/>
            </a:endParaRPr>
          </a:p>
        </p:txBody>
      </p:sp>
      <p:sp>
        <p:nvSpPr>
          <p:cNvPr id="5125" name="Rectangle 4"/>
          <p:cNvSpPr txBox="1">
            <a:spLocks noChangeArrowheads="1"/>
          </p:cNvSpPr>
          <p:nvPr/>
        </p:nvSpPr>
        <p:spPr bwMode="auto">
          <a:xfrm>
            <a:off x="549275" y="2120900"/>
            <a:ext cx="8051800" cy="2841625"/>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defTabSz="914400">
              <a:lnSpc>
                <a:spcPts val="3400"/>
              </a:lnSpc>
              <a:spcAft>
                <a:spcPts val="1800"/>
              </a:spcAft>
              <a:buClr>
                <a:schemeClr val="accent1"/>
              </a:buClr>
              <a:buFontTx/>
              <a:buNone/>
              <a:defRPr/>
            </a:pPr>
            <a:endParaRPr lang="en-US" altLang="zh-CN" sz="2800" dirty="0"/>
          </a:p>
          <a:p>
            <a:pPr marL="457200" indent="-457200" defTabSz="914400">
              <a:lnSpc>
                <a:spcPts val="3400"/>
              </a:lnSpc>
              <a:spcAft>
                <a:spcPts val="1800"/>
              </a:spcAft>
              <a:buClr>
                <a:schemeClr val="accent1"/>
              </a:buClr>
              <a:buFont typeface="Arial" pitchFamily="34" charset="0"/>
              <a:buChar char="•"/>
              <a:defRPr/>
            </a:pPr>
            <a:endParaRPr lang="en-US" altLang="zh-CN" sz="2800" dirty="0"/>
          </a:p>
          <a:p>
            <a:pPr defTabSz="914400">
              <a:lnSpc>
                <a:spcPts val="3400"/>
              </a:lnSpc>
              <a:spcAft>
                <a:spcPts val="1800"/>
              </a:spcAft>
              <a:buClr>
                <a:schemeClr val="accent1"/>
              </a:buClr>
              <a:buFontTx/>
              <a:buNone/>
              <a:defRPr/>
            </a:pPr>
            <a:r>
              <a:rPr lang="en-US" altLang="zh-CN" sz="2800" dirty="0">
                <a:latin typeface="黑体" pitchFamily="49" charset="-122"/>
              </a:rPr>
              <a:t> </a:t>
            </a:r>
          </a:p>
        </p:txBody>
      </p:sp>
      <p:sp>
        <p:nvSpPr>
          <p:cNvPr id="5126" name="TextBox 1"/>
          <p:cNvSpPr txBox="1">
            <a:spLocks noChangeArrowheads="1"/>
          </p:cNvSpPr>
          <p:nvPr/>
        </p:nvSpPr>
        <p:spPr bwMode="auto">
          <a:xfrm>
            <a:off x="565150" y="5553075"/>
            <a:ext cx="2476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r>
              <a:rPr lang="zh-CN" altLang="en-US">
                <a:solidFill>
                  <a:srgbClr val="FF0000"/>
                </a:solidFill>
                <a:latin typeface="Trebuchet MS" pitchFamily="34" charset="0"/>
              </a:rPr>
              <a:t> </a:t>
            </a:r>
          </a:p>
        </p:txBody>
      </p:sp>
      <p:pic>
        <p:nvPicPr>
          <p:cNvPr id="51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28775"/>
            <a:ext cx="7837487"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TextBox 2"/>
          <p:cNvSpPr txBox="1">
            <a:spLocks noChangeArrowheads="1"/>
          </p:cNvSpPr>
          <p:nvPr/>
        </p:nvSpPr>
        <p:spPr bwMode="auto">
          <a:xfrm>
            <a:off x="1068388" y="5553075"/>
            <a:ext cx="4324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r>
              <a:rPr lang="zh-CN" altLang="en-US" sz="2400">
                <a:solidFill>
                  <a:srgbClr val="FF0000"/>
                </a:solidFill>
                <a:latin typeface="Trebuchet MS" pitchFamily="34" charset="0"/>
              </a:rPr>
              <a:t>注：</a:t>
            </a:r>
            <a:r>
              <a:rPr lang="zh-CN" altLang="en-US" sz="2400" b="1">
                <a:latin typeface="Trebuchet MS" pitchFamily="34" charset="0"/>
              </a:rPr>
              <a:t>操作系统的发展与安全。</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404813" y="-24897"/>
            <a:ext cx="1006475" cy="84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5400" b="1" dirty="0">
                <a:latin typeface="Times New Roman" pitchFamily="18" charset="0"/>
                <a:ea typeface="宋体" pitchFamily="2" charset="-122"/>
              </a:rPr>
              <a:t>1</a:t>
            </a:r>
          </a:p>
        </p:txBody>
      </p:sp>
      <p:sp>
        <p:nvSpPr>
          <p:cNvPr id="6148" name="Text Box 4"/>
          <p:cNvSpPr txBox="1">
            <a:spLocks noChangeArrowheads="1"/>
          </p:cNvSpPr>
          <p:nvPr/>
        </p:nvSpPr>
        <p:spPr bwMode="auto">
          <a:xfrm>
            <a:off x="1119981" y="26669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800" b="1">
                <a:latin typeface="宋体" pitchFamily="2" charset="-122"/>
                <a:ea typeface="宋体" pitchFamily="2" charset="-122"/>
              </a:rPr>
              <a:t>基本概念</a:t>
            </a:r>
            <a:endParaRPr lang="zh-CN" sz="4800" b="1">
              <a:latin typeface="宋体" pitchFamily="2" charset="-122"/>
              <a:ea typeface="宋体" pitchFamily="2" charset="-122"/>
            </a:endParaRPr>
          </a:p>
        </p:txBody>
      </p:sp>
      <p:sp>
        <p:nvSpPr>
          <p:cNvPr id="6149" name="Rectangle 4"/>
          <p:cNvSpPr txBox="1">
            <a:spLocks noChangeArrowheads="1"/>
          </p:cNvSpPr>
          <p:nvPr/>
        </p:nvSpPr>
        <p:spPr bwMode="auto">
          <a:xfrm>
            <a:off x="544513" y="1320800"/>
            <a:ext cx="8051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400"/>
              </a:lnSpc>
              <a:spcAft>
                <a:spcPts val="1800"/>
              </a:spcAft>
              <a:buClr>
                <a:schemeClr val="accent1"/>
              </a:buClr>
            </a:pPr>
            <a:r>
              <a:rPr lang="zh-CN" altLang="en-US" sz="2800" dirty="0">
                <a:latin typeface="Trebuchet MS" pitchFamily="34" charset="0"/>
              </a:rPr>
              <a:t>可信计算机系统评估准则</a:t>
            </a:r>
            <a:r>
              <a:rPr lang="en-US" altLang="zh-CN" sz="2800" dirty="0">
                <a:latin typeface="Times New Roman" pitchFamily="18" charset="0"/>
              </a:rPr>
              <a:t>( TCSEC</a:t>
            </a:r>
            <a:r>
              <a:rPr lang="en-US" altLang="zh-CN" sz="2800" dirty="0">
                <a:latin typeface="Trebuchet MS" pitchFamily="34" charset="0"/>
              </a:rPr>
              <a:t> )</a:t>
            </a:r>
            <a:r>
              <a:rPr lang="zh-CN" altLang="en-US" sz="2800" dirty="0">
                <a:latin typeface="Trebuchet MS" pitchFamily="34" charset="0"/>
              </a:rPr>
              <a:t>中的</a:t>
            </a:r>
            <a:r>
              <a:rPr lang="en-US" altLang="zh-CN" sz="2800" dirty="0">
                <a:latin typeface="Times New Roman" pitchFamily="18" charset="0"/>
              </a:rPr>
              <a:t>B3</a:t>
            </a:r>
            <a:r>
              <a:rPr lang="zh-CN" altLang="en-US" sz="2800" dirty="0">
                <a:latin typeface="Trebuchet MS" pitchFamily="34" charset="0"/>
              </a:rPr>
              <a:t>级规定，必须执行访问监控的概念。</a:t>
            </a:r>
            <a:endParaRPr lang="en-US" altLang="zh-CN" sz="2800" dirty="0"/>
          </a:p>
        </p:txBody>
      </p:sp>
      <p:pic>
        <p:nvPicPr>
          <p:cNvPr id="61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538" y="2651125"/>
            <a:ext cx="516731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 Box 14"/>
          <p:cNvSpPr txBox="1">
            <a:spLocks noChangeArrowheads="1"/>
          </p:cNvSpPr>
          <p:nvPr/>
        </p:nvSpPr>
        <p:spPr bwMode="auto">
          <a:xfrm>
            <a:off x="4135438" y="5421313"/>
            <a:ext cx="27940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zh-CN" sz="1800" b="1">
                <a:latin typeface="Trebuchet MS" pitchFamily="34" charset="0"/>
              </a:rPr>
              <a:t>图</a:t>
            </a:r>
            <a:r>
              <a:rPr lang="en-US" altLang="zh-CN" sz="1800" b="1">
                <a:latin typeface="Times New Roman" pitchFamily="18" charset="0"/>
              </a:rPr>
              <a:t>5-1 </a:t>
            </a:r>
            <a:r>
              <a:rPr lang="zh-CN" altLang="zh-CN" sz="1800" b="1">
                <a:latin typeface="Trebuchet MS" pitchFamily="34" charset="0"/>
              </a:rPr>
              <a:t>访问监视器</a:t>
            </a:r>
            <a:endParaRPr lang="zh-CN" sz="4000">
              <a:latin typeface="Trebuchet MS" pitchFamily="34" charset="0"/>
            </a:endParaRPr>
          </a:p>
        </p:txBody>
      </p:sp>
      <p:sp>
        <p:nvSpPr>
          <p:cNvPr id="6152" name="TextBox 1"/>
          <p:cNvSpPr txBox="1">
            <a:spLocks noChangeArrowheads="1"/>
          </p:cNvSpPr>
          <p:nvPr/>
        </p:nvSpPr>
        <p:spPr bwMode="auto">
          <a:xfrm>
            <a:off x="193675" y="5692775"/>
            <a:ext cx="4108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r>
              <a:rPr lang="zh-CN" altLang="en-US" sz="2000">
                <a:solidFill>
                  <a:srgbClr val="FF0000"/>
                </a:solidFill>
                <a:latin typeface="Trebuchet MS" pitchFamily="34" charset="0"/>
              </a:rPr>
              <a:t>思考：如何编程实现访问监视器？ </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966787" y="16510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安全内核方法</a:t>
            </a:r>
          </a:p>
        </p:txBody>
      </p:sp>
      <p:sp>
        <p:nvSpPr>
          <p:cNvPr id="7172" name="Text Box 4"/>
          <p:cNvSpPr txBox="1">
            <a:spLocks noChangeArrowheads="1"/>
          </p:cNvSpPr>
          <p:nvPr/>
        </p:nvSpPr>
        <p:spPr bwMode="auto">
          <a:xfrm>
            <a:off x="0" y="887413"/>
            <a:ext cx="9144000" cy="230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en-US" altLang="zh-CN" sz="2400" dirty="0">
                <a:latin typeface="Times New Roman" pitchFamily="18" charset="0"/>
              </a:rPr>
              <a:t>TCSEC</a:t>
            </a:r>
            <a:r>
              <a:rPr lang="zh-CN" altLang="zh-CN" sz="2400" dirty="0">
                <a:latin typeface="Trebuchet MS" pitchFamily="34" charset="0"/>
              </a:rPr>
              <a:t>标准中给出了对安全内核的权威定义：</a:t>
            </a:r>
            <a:r>
              <a:rPr lang="en-US" altLang="zh-CN" sz="2400" dirty="0">
                <a:latin typeface="Trebuchet MS" pitchFamily="34" charset="0"/>
              </a:rPr>
              <a:t>“</a:t>
            </a:r>
            <a:r>
              <a:rPr lang="zh-CN" altLang="zh-CN" sz="2400" dirty="0">
                <a:latin typeface="Trebuchet MS" pitchFamily="34" charset="0"/>
              </a:rPr>
              <a:t>安全内核是一个可信计算基中实现访问监视器思想的硬件、固件和软件成分； 它必须仲裁所有访问，必须保护自身免受篡改，必须能被验证是正确的</a:t>
            </a:r>
            <a:r>
              <a:rPr lang="en-US" altLang="zh-CN" sz="2400" dirty="0">
                <a:latin typeface="Trebuchet MS" pitchFamily="34" charset="0"/>
              </a:rPr>
              <a:t>”</a:t>
            </a:r>
            <a:r>
              <a:rPr lang="zh-CN" altLang="zh-CN" sz="2400" dirty="0">
                <a:latin typeface="Trebuchet MS" pitchFamily="34" charset="0"/>
              </a:rPr>
              <a:t>。</a:t>
            </a:r>
            <a:endParaRPr lang="en-US" altLang="zh-CN" sz="2400" dirty="0">
              <a:latin typeface="Trebuchet MS" pitchFamily="34" charset="0"/>
            </a:endParaRPr>
          </a:p>
          <a:p>
            <a:pPr>
              <a:buClr>
                <a:schemeClr val="accent1"/>
              </a:buClr>
              <a:buFont typeface="Wingdings" pitchFamily="2" charset="2"/>
              <a:buChar char="u"/>
            </a:pPr>
            <a:r>
              <a:rPr lang="zh-CN" altLang="zh-CN" sz="2400" dirty="0">
                <a:latin typeface="Trebuchet MS" pitchFamily="34" charset="0"/>
              </a:rPr>
              <a:t>安全内核必须遵从访问验证机制的</a:t>
            </a:r>
            <a:r>
              <a:rPr lang="en-US" altLang="zh-CN" sz="2400" dirty="0">
                <a:latin typeface="Times New Roman" pitchFamily="18" charset="0"/>
              </a:rPr>
              <a:t>3</a:t>
            </a:r>
            <a:r>
              <a:rPr lang="zh-CN" altLang="zh-CN" sz="2400" dirty="0">
                <a:latin typeface="Trebuchet MS" pitchFamily="34" charset="0"/>
              </a:rPr>
              <a:t>条基本原则：</a:t>
            </a:r>
            <a:r>
              <a:rPr lang="zh-CN" altLang="en-US" sz="2400" dirty="0">
                <a:latin typeface="Trebuchet MS" pitchFamily="34" charset="0"/>
              </a:rPr>
              <a:t>防篡改原则、完备性原则、可验证性原则。</a:t>
            </a:r>
            <a:endParaRPr lang="en-US" altLang="zh-CN" sz="2400" dirty="0">
              <a:latin typeface="Trebuchet MS" pitchFamily="34" charset="0"/>
            </a:endParaRPr>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524250"/>
            <a:ext cx="5614987"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14"/>
          <p:cNvSpPr txBox="1">
            <a:spLocks noChangeArrowheads="1"/>
          </p:cNvSpPr>
          <p:nvPr/>
        </p:nvSpPr>
        <p:spPr bwMode="auto">
          <a:xfrm>
            <a:off x="3706813" y="5897563"/>
            <a:ext cx="27940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zh-CN" sz="1800" b="1">
                <a:latin typeface="Trebuchet MS" pitchFamily="34" charset="0"/>
              </a:rPr>
              <a:t>图</a:t>
            </a:r>
            <a:r>
              <a:rPr lang="en-US" altLang="zh-CN" sz="1800" b="1">
                <a:latin typeface="Times New Roman" pitchFamily="18" charset="0"/>
              </a:rPr>
              <a:t>5-2</a:t>
            </a:r>
            <a:r>
              <a:rPr lang="en-US" altLang="zh-CN" sz="1800" b="1">
                <a:latin typeface="Trebuchet MS" pitchFamily="34" charset="0"/>
              </a:rPr>
              <a:t>   </a:t>
            </a:r>
            <a:r>
              <a:rPr lang="zh-CN" altLang="zh-CN" sz="1800" b="1">
                <a:latin typeface="Trebuchet MS" pitchFamily="34" charset="0"/>
              </a:rPr>
              <a:t>安全内核</a:t>
            </a:r>
            <a:endParaRPr lang="zh-CN" sz="4000">
              <a:latin typeface="Trebuchet MS" pitchFamily="34" charset="0"/>
            </a:endParaRP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700087" y="239713"/>
            <a:ext cx="7350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可信计算基</a:t>
            </a:r>
          </a:p>
        </p:txBody>
      </p:sp>
      <p:sp>
        <p:nvSpPr>
          <p:cNvPr id="8196" name="Text Box 4"/>
          <p:cNvSpPr txBox="1">
            <a:spLocks noChangeArrowheads="1"/>
          </p:cNvSpPr>
          <p:nvPr/>
        </p:nvSpPr>
        <p:spPr bwMode="auto">
          <a:xfrm>
            <a:off x="0" y="1312863"/>
            <a:ext cx="8953500" cy="513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Font typeface="Wingdings" pitchFamily="2" charset="2"/>
              <a:buChar char="u"/>
            </a:pPr>
            <a:r>
              <a:rPr lang="zh-CN" altLang="en-US" sz="2400" dirty="0">
                <a:latin typeface="Trebuchet MS" pitchFamily="34" charset="0"/>
              </a:rPr>
              <a:t>   可信计算基概念：</a:t>
            </a:r>
            <a:r>
              <a:rPr lang="en-US" altLang="zh-CN" sz="2400" dirty="0">
                <a:latin typeface="Trebuchet MS" pitchFamily="34" charset="0"/>
              </a:rPr>
              <a:t>“</a:t>
            </a:r>
            <a:r>
              <a:rPr lang="zh-CN" altLang="zh-CN" sz="2400" dirty="0">
                <a:latin typeface="Trebuchet MS" pitchFamily="34" charset="0"/>
              </a:rPr>
              <a:t>计算机系统内保护装置的总体，包括硬件、固件、软件和负责执行安全策略的组合体。 它建立了一个基本的保护环境，并提供一个可信计算系统所要求的附加用户服务</a:t>
            </a:r>
            <a:r>
              <a:rPr lang="en-US" altLang="zh-CN" sz="2400" dirty="0">
                <a:latin typeface="Trebuchet MS" pitchFamily="34" charset="0"/>
              </a:rPr>
              <a:t>”</a:t>
            </a:r>
            <a:r>
              <a:rPr lang="zh-CN" altLang="zh-CN" sz="2400" dirty="0">
                <a:latin typeface="Trebuchet MS" pitchFamily="34" charset="0"/>
              </a:rPr>
              <a:t>。</a:t>
            </a:r>
            <a:endParaRPr lang="en-US" altLang="zh-CN" sz="2400" dirty="0">
              <a:latin typeface="Trebuchet MS" pitchFamily="34" charset="0"/>
            </a:endParaRPr>
          </a:p>
          <a:p>
            <a:pPr>
              <a:lnSpc>
                <a:spcPct val="115000"/>
              </a:lnSpc>
              <a:buClr>
                <a:schemeClr val="accent1"/>
              </a:buClr>
              <a:buFont typeface="Wingdings" pitchFamily="2" charset="2"/>
              <a:buChar char="u"/>
            </a:pPr>
            <a:r>
              <a:rPr lang="zh-CN" altLang="en-US" sz="2400" dirty="0">
                <a:latin typeface="Trebuchet MS" pitchFamily="34" charset="0"/>
              </a:rPr>
              <a:t>   可信计算基组成： 计算机实施安全策略的可信的软件、硬件、负责系统安全的管理人员。</a:t>
            </a:r>
            <a:endParaRPr lang="en-US" altLang="zh-CN" sz="2400" dirty="0">
              <a:latin typeface="Trebuchet MS" pitchFamily="34" charset="0"/>
            </a:endParaRPr>
          </a:p>
          <a:p>
            <a:pPr>
              <a:lnSpc>
                <a:spcPct val="115000"/>
              </a:lnSpc>
              <a:buClr>
                <a:schemeClr val="accent1"/>
              </a:buClr>
              <a:buFont typeface="Wingdings" pitchFamily="2" charset="2"/>
              <a:buChar char="u"/>
            </a:pPr>
            <a:r>
              <a:rPr lang="zh-CN" altLang="en-US" sz="2400" dirty="0">
                <a:latin typeface="Trebuchet MS" pitchFamily="34" charset="0"/>
              </a:rPr>
              <a:t>   可信计算基安全功能：</a:t>
            </a:r>
            <a:r>
              <a:rPr lang="zh-CN" altLang="zh-CN" sz="2400" dirty="0">
                <a:latin typeface="Trebuchet MS" pitchFamily="34" charset="0"/>
              </a:rPr>
              <a:t>物理安全</a:t>
            </a:r>
            <a:r>
              <a:rPr lang="zh-CN" altLang="en-US" sz="2400" dirty="0">
                <a:latin typeface="Trebuchet MS" pitchFamily="34" charset="0"/>
              </a:rPr>
              <a:t>、</a:t>
            </a:r>
            <a:r>
              <a:rPr lang="zh-CN" altLang="zh-CN" sz="2400" dirty="0">
                <a:latin typeface="Trebuchet MS" pitchFamily="34" charset="0"/>
              </a:rPr>
              <a:t>运行安全</a:t>
            </a:r>
            <a:r>
              <a:rPr lang="zh-CN" altLang="en-US" sz="2400" dirty="0">
                <a:latin typeface="Trebuchet MS" pitchFamily="34" charset="0"/>
              </a:rPr>
              <a:t>、</a:t>
            </a:r>
            <a:r>
              <a:rPr lang="zh-CN" altLang="zh-CN" sz="2400" dirty="0">
                <a:latin typeface="Trebuchet MS" pitchFamily="34" charset="0"/>
              </a:rPr>
              <a:t>数据安全</a:t>
            </a:r>
            <a:r>
              <a:rPr lang="zh-CN" altLang="en-US" sz="2400" dirty="0">
                <a:latin typeface="Trebuchet MS" pitchFamily="34" charset="0"/>
              </a:rPr>
              <a:t>。</a:t>
            </a:r>
            <a:endParaRPr lang="en-US" altLang="zh-CN" sz="2400" dirty="0">
              <a:latin typeface="Trebuchet MS" pitchFamily="34" charset="0"/>
            </a:endParaRPr>
          </a:p>
          <a:p>
            <a:pPr>
              <a:lnSpc>
                <a:spcPct val="115000"/>
              </a:lnSpc>
              <a:buClr>
                <a:schemeClr val="accent1"/>
              </a:buClr>
              <a:buFont typeface="Wingdings" pitchFamily="2" charset="2"/>
              <a:buChar char="u"/>
            </a:pPr>
            <a:r>
              <a:rPr lang="zh-CN" altLang="en-US" sz="2400" dirty="0">
                <a:latin typeface="Trebuchet MS" pitchFamily="34" charset="0"/>
              </a:rPr>
              <a:t>   可信计算基安全保证：安全保证（</a:t>
            </a:r>
            <a:r>
              <a:rPr lang="en-US" altLang="zh-CN" sz="2400" dirty="0">
                <a:latin typeface="Times New Roman" pitchFamily="18" charset="0"/>
              </a:rPr>
              <a:t>Security Assurance</a:t>
            </a:r>
            <a:r>
              <a:rPr lang="zh-CN" altLang="en-US" sz="2400" dirty="0">
                <a:latin typeface="Times New Roman" pitchFamily="18" charset="0"/>
              </a:rPr>
              <a:t>，</a:t>
            </a:r>
            <a:r>
              <a:rPr lang="en-US" altLang="zh-CN" sz="2400" dirty="0">
                <a:latin typeface="Times New Roman" pitchFamily="18" charset="0"/>
              </a:rPr>
              <a:t>SA</a:t>
            </a:r>
            <a:r>
              <a:rPr lang="zh-CN" altLang="en-US" sz="2400" dirty="0">
                <a:latin typeface="Trebuchet MS" pitchFamily="34" charset="0"/>
              </a:rPr>
              <a:t>）是为确保安全功能达到要求的安全性目标所采取的方法和措施。主要包括可信计算基自身安全、可信计算基设计与实现和可信计算基安全管理三个方面。</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5"/>
          <p:cNvSpPr txBox="1">
            <a:spLocks noChangeArrowheads="1"/>
          </p:cNvSpPr>
          <p:nvPr/>
        </p:nvSpPr>
        <p:spPr bwMode="auto">
          <a:xfrm>
            <a:off x="190500" y="37848"/>
            <a:ext cx="1374775" cy="84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5400" b="1" dirty="0">
                <a:latin typeface="Trebuchet MS" pitchFamily="34" charset="0"/>
                <a:ea typeface="宋体" pitchFamily="2" charset="-122"/>
              </a:rPr>
              <a:t>2</a:t>
            </a:r>
          </a:p>
        </p:txBody>
      </p:sp>
      <p:sp>
        <p:nvSpPr>
          <p:cNvPr id="9220" name="Text Box 4"/>
          <p:cNvSpPr txBox="1">
            <a:spLocks noChangeArrowheads="1"/>
          </p:cNvSpPr>
          <p:nvPr/>
        </p:nvSpPr>
        <p:spPr bwMode="auto">
          <a:xfrm>
            <a:off x="1213643" y="234447"/>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b="1" dirty="0">
                <a:latin typeface="宋体" pitchFamily="2" charset="-122"/>
                <a:ea typeface="宋体" pitchFamily="2" charset="-122"/>
              </a:rPr>
              <a:t>操作系统面临的安全威胁</a:t>
            </a:r>
            <a:endParaRPr lang="zh-CN" sz="4400" b="1" dirty="0">
              <a:latin typeface="宋体" pitchFamily="2" charset="-122"/>
              <a:ea typeface="宋体" pitchFamily="2" charset="-122"/>
            </a:endParaRPr>
          </a:p>
        </p:txBody>
      </p:sp>
      <p:sp>
        <p:nvSpPr>
          <p:cNvPr id="9221" name="Text Box 14"/>
          <p:cNvSpPr txBox="1">
            <a:spLocks noChangeArrowheads="1"/>
          </p:cNvSpPr>
          <p:nvPr/>
        </p:nvSpPr>
        <p:spPr bwMode="auto">
          <a:xfrm>
            <a:off x="2634456" y="5084763"/>
            <a:ext cx="3875087"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zh-CN" sz="1800" b="1" dirty="0">
                <a:latin typeface="Trebuchet MS" pitchFamily="34" charset="0"/>
              </a:rPr>
              <a:t>图</a:t>
            </a:r>
            <a:r>
              <a:rPr lang="en-US" altLang="zh-CN" sz="1800" b="1" dirty="0">
                <a:latin typeface="Times New Roman" pitchFamily="18" charset="0"/>
              </a:rPr>
              <a:t>5-3</a:t>
            </a:r>
            <a:r>
              <a:rPr lang="en-US" altLang="zh-CN" sz="1800" b="1" dirty="0">
                <a:latin typeface="Trebuchet MS" pitchFamily="34" charset="0"/>
              </a:rPr>
              <a:t>    </a:t>
            </a:r>
            <a:r>
              <a:rPr lang="zh-CN" altLang="zh-CN" sz="1800" b="1" dirty="0">
                <a:latin typeface="Trebuchet MS" pitchFamily="34" charset="0"/>
              </a:rPr>
              <a:t>操作系统面临的安全威胁</a:t>
            </a:r>
            <a:endParaRPr lang="zh-CN" sz="4000" dirty="0">
              <a:latin typeface="Trebuchet MS" pitchFamily="34" charset="0"/>
            </a:endParaRPr>
          </a:p>
        </p:txBody>
      </p:sp>
      <p:sp>
        <p:nvSpPr>
          <p:cNvPr id="922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graphicFrame>
        <p:nvGraphicFramePr>
          <p:cNvPr id="9223" name="对象 2"/>
          <p:cNvGraphicFramePr>
            <a:graphicFrameLocks noChangeAspect="1"/>
          </p:cNvGraphicFramePr>
          <p:nvPr>
            <p:extLst>
              <p:ext uri="{D42A27DB-BD31-4B8C-83A1-F6EECF244321}">
                <p14:modId xmlns:p14="http://schemas.microsoft.com/office/powerpoint/2010/main" val="3005601649"/>
              </p:ext>
            </p:extLst>
          </p:nvPr>
        </p:nvGraphicFramePr>
        <p:xfrm>
          <a:off x="1776412" y="1244600"/>
          <a:ext cx="4979988" cy="3573463"/>
        </p:xfrm>
        <a:graphic>
          <a:graphicData uri="http://schemas.openxmlformats.org/presentationml/2006/ole">
            <mc:AlternateContent xmlns:mc="http://schemas.openxmlformats.org/markup-compatibility/2006">
              <mc:Choice xmlns:v="urn:schemas-microsoft-com:vml" Requires="v">
                <p:oleObj r:id="rId2" imgW="6433200" imgH="3510720" progId="Visio.Drawing.11">
                  <p:embed/>
                </p:oleObj>
              </mc:Choice>
              <mc:Fallback>
                <p:oleObj r:id="rId2" imgW="6433200" imgH="3510720" progId="Visio.Drawing.11">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2" y="1244600"/>
                        <a:ext cx="4979988"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5"/>
          <p:cNvSpPr txBox="1">
            <a:spLocks noChangeArrowheads="1"/>
          </p:cNvSpPr>
          <p:nvPr/>
        </p:nvSpPr>
        <p:spPr bwMode="auto">
          <a:xfrm>
            <a:off x="214313" y="1587"/>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imes New Roman" pitchFamily="18" charset="0"/>
                <a:ea typeface="宋体" pitchFamily="2" charset="-122"/>
              </a:rPr>
              <a:t>3</a:t>
            </a:r>
          </a:p>
        </p:txBody>
      </p:sp>
      <p:sp>
        <p:nvSpPr>
          <p:cNvPr id="10244" name="Text Box 4"/>
          <p:cNvSpPr txBox="1">
            <a:spLocks noChangeArrowheads="1"/>
          </p:cNvSpPr>
          <p:nvPr/>
        </p:nvSpPr>
        <p:spPr bwMode="auto">
          <a:xfrm>
            <a:off x="1162050" y="239578"/>
            <a:ext cx="6915150"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b="1" dirty="0">
                <a:latin typeface="宋体" pitchFamily="2" charset="-122"/>
                <a:ea typeface="宋体" pitchFamily="2" charset="-122"/>
              </a:rPr>
              <a:t>操作系统的安全机制</a:t>
            </a:r>
            <a:endParaRPr lang="zh-CN" sz="4400" b="1" dirty="0">
              <a:latin typeface="宋体" pitchFamily="2" charset="-122"/>
              <a:ea typeface="宋体" pitchFamily="2" charset="-122"/>
            </a:endParaRPr>
          </a:p>
        </p:txBody>
      </p:sp>
      <p:sp>
        <p:nvSpPr>
          <p:cNvPr id="10245" name="Rectangle 4"/>
          <p:cNvSpPr txBox="1">
            <a:spLocks noChangeArrowheads="1"/>
          </p:cNvSpPr>
          <p:nvPr/>
        </p:nvSpPr>
        <p:spPr bwMode="auto">
          <a:xfrm>
            <a:off x="519113" y="1616075"/>
            <a:ext cx="3367087"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200"/>
              </a:lnSpc>
              <a:spcAft>
                <a:spcPts val="900"/>
              </a:spcAft>
              <a:buClr>
                <a:schemeClr val="accent1"/>
              </a:buClr>
              <a:buFont typeface="Wingdings" pitchFamily="2" charset="2"/>
              <a:buChar char="Ø"/>
            </a:pPr>
            <a:r>
              <a:rPr lang="zh-CN" altLang="en-US" sz="2800">
                <a:latin typeface="Trebuchet MS" pitchFamily="34" charset="0"/>
              </a:rPr>
              <a:t>硬件安全机制</a:t>
            </a:r>
            <a:endParaRPr lang="en-US" altLang="zh-CN" sz="2800">
              <a:latin typeface="Trebuchet MS" pitchFamily="34" charset="0"/>
            </a:endParaRPr>
          </a:p>
          <a:p>
            <a:pPr>
              <a:lnSpc>
                <a:spcPts val="3200"/>
              </a:lnSpc>
              <a:spcAft>
                <a:spcPts val="900"/>
              </a:spcAft>
              <a:buClr>
                <a:schemeClr val="accent1"/>
              </a:buClr>
              <a:buFont typeface="Wingdings" pitchFamily="2" charset="2"/>
              <a:buChar char="Ø"/>
            </a:pPr>
            <a:r>
              <a:rPr lang="zh-CN" altLang="en-US" sz="2800">
                <a:latin typeface="Trebuchet MS" pitchFamily="34" charset="0"/>
              </a:rPr>
              <a:t>标识与鉴别</a:t>
            </a:r>
            <a:endParaRPr lang="en-US" altLang="zh-CN" sz="2800">
              <a:latin typeface="Trebuchet MS" pitchFamily="34" charset="0"/>
            </a:endParaRPr>
          </a:p>
          <a:p>
            <a:pPr>
              <a:lnSpc>
                <a:spcPts val="3200"/>
              </a:lnSpc>
              <a:spcAft>
                <a:spcPts val="900"/>
              </a:spcAft>
              <a:buClr>
                <a:schemeClr val="accent1"/>
              </a:buClr>
              <a:buFont typeface="Wingdings" pitchFamily="2" charset="2"/>
              <a:buChar char="Ø"/>
            </a:pPr>
            <a:r>
              <a:rPr lang="zh-CN" altLang="en-US" sz="2800">
                <a:latin typeface="Trebuchet MS" pitchFamily="34" charset="0"/>
              </a:rPr>
              <a:t>访问控制</a:t>
            </a:r>
            <a:endParaRPr lang="en-US" altLang="zh-CN" sz="2800"/>
          </a:p>
          <a:p>
            <a:pPr>
              <a:lnSpc>
                <a:spcPts val="3200"/>
              </a:lnSpc>
              <a:spcAft>
                <a:spcPts val="900"/>
              </a:spcAft>
              <a:buClr>
                <a:schemeClr val="accent1"/>
              </a:buClr>
              <a:buFont typeface="Wingdings" pitchFamily="2" charset="2"/>
              <a:buChar char="Ø"/>
            </a:pPr>
            <a:r>
              <a:rPr lang="zh-CN" altLang="en-US" sz="2800">
                <a:latin typeface="Trebuchet MS" pitchFamily="34" charset="0"/>
              </a:rPr>
              <a:t>最小特权管理</a:t>
            </a:r>
            <a:endParaRPr lang="en-US" altLang="zh-CN" sz="2800">
              <a:latin typeface="Trebuchet MS" pitchFamily="34" charset="0"/>
            </a:endParaRPr>
          </a:p>
        </p:txBody>
      </p:sp>
      <p:sp>
        <p:nvSpPr>
          <p:cNvPr id="10246" name="Rectangle 4"/>
          <p:cNvSpPr txBox="1">
            <a:spLocks noChangeArrowheads="1"/>
          </p:cNvSpPr>
          <p:nvPr/>
        </p:nvSpPr>
        <p:spPr bwMode="auto">
          <a:xfrm>
            <a:off x="4202113" y="1557338"/>
            <a:ext cx="3087687" cy="417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200"/>
              </a:lnSpc>
              <a:spcAft>
                <a:spcPts val="1200"/>
              </a:spcAft>
              <a:buClr>
                <a:schemeClr val="accent1"/>
              </a:buClr>
              <a:buFont typeface="Wingdings" pitchFamily="2" charset="2"/>
              <a:buChar char="Ø"/>
            </a:pPr>
            <a:r>
              <a:rPr lang="zh-CN" altLang="en-US" sz="2800"/>
              <a:t>可信通路</a:t>
            </a:r>
            <a:endParaRPr lang="en-US" altLang="zh-CN" sz="2800"/>
          </a:p>
          <a:p>
            <a:pPr>
              <a:lnSpc>
                <a:spcPts val="3200"/>
              </a:lnSpc>
              <a:spcAft>
                <a:spcPts val="1200"/>
              </a:spcAft>
              <a:buClr>
                <a:schemeClr val="accent1"/>
              </a:buClr>
              <a:buFont typeface="Wingdings" pitchFamily="2" charset="2"/>
              <a:buChar char="Ø"/>
            </a:pPr>
            <a:r>
              <a:rPr lang="zh-CN" altLang="en-US" sz="2800"/>
              <a:t>安全审计</a:t>
            </a:r>
            <a:endParaRPr lang="en-US" altLang="zh-CN" sz="2800"/>
          </a:p>
          <a:p>
            <a:pPr>
              <a:lnSpc>
                <a:spcPts val="3200"/>
              </a:lnSpc>
              <a:spcAft>
                <a:spcPts val="1200"/>
              </a:spcAft>
              <a:buClr>
                <a:schemeClr val="accent1"/>
              </a:buClr>
              <a:buFont typeface="Wingdings" pitchFamily="2" charset="2"/>
              <a:buChar char="Ø"/>
            </a:pPr>
            <a:r>
              <a:rPr lang="zh-CN" altLang="en-US" sz="2800"/>
              <a:t>隐通道</a:t>
            </a:r>
            <a:endParaRPr lang="en-US" altLang="zh-CN" sz="2800"/>
          </a:p>
          <a:p>
            <a:pPr>
              <a:lnSpc>
                <a:spcPts val="3200"/>
              </a:lnSpc>
              <a:spcAft>
                <a:spcPts val="1200"/>
              </a:spcAft>
              <a:buClr>
                <a:schemeClr val="accent1"/>
              </a:buClr>
              <a:buFont typeface="Wingdings" pitchFamily="2" charset="2"/>
              <a:buChar char="Ø"/>
            </a:pPr>
            <a:r>
              <a:rPr lang="zh-CN" altLang="en-US" sz="2800"/>
              <a:t>对象重用保护</a:t>
            </a:r>
            <a:endParaRPr lang="en-US" altLang="zh-CN" sz="2800"/>
          </a:p>
        </p:txBody>
      </p:sp>
    </p:spTree>
  </p:cSld>
  <p:clrMapOvr>
    <a:masterClrMapping/>
  </p:clrMapOvr>
  <p:transition>
    <p:wipe dir="r"/>
  </p:transition>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411</TotalTime>
  <Words>2489</Words>
  <Application>Microsoft Office PowerPoint</Application>
  <PresentationFormat>全屏显示(4:3)</PresentationFormat>
  <Paragraphs>186</Paragraphs>
  <Slides>36</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9" baseType="lpstr">
      <vt:lpstr>Futura Md BT</vt:lpstr>
      <vt:lpstr>FuturaA Bk BT</vt:lpstr>
      <vt:lpstr>Monotype Sorts</vt:lpstr>
      <vt:lpstr>黑体</vt:lpstr>
      <vt:lpstr>宋体</vt:lpstr>
      <vt:lpstr>Arial</vt:lpstr>
      <vt:lpstr>Times New Roman</vt:lpstr>
      <vt:lpstr>Trebuchet MS</vt:lpstr>
      <vt:lpstr>Verdana</vt:lpstr>
      <vt:lpstr>Wingdings</vt:lpstr>
      <vt:lpstr>1_ALU_template_innovation_yellow3</vt:lpstr>
      <vt:lpstr>Bitmap Image</vt:lpstr>
      <vt:lpstr>Visio.Drawing.11</vt:lpstr>
      <vt:lpstr>第五章  操作系统安全 </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TC 提供三种基本服务</vt:lpstr>
      <vt:lpstr>PowerPoint 演示文稿</vt:lpstr>
      <vt:lpstr>思考题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操作系统安全</dc:title>
  <dc:creator>joy</dc:creator>
  <cp:lastModifiedBy>亮亮 王</cp:lastModifiedBy>
  <cp:revision>15</cp:revision>
  <dcterms:modified xsi:type="dcterms:W3CDTF">2024-04-25T03:39:05Z</dcterms:modified>
</cp:coreProperties>
</file>