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92" r:id="rId3"/>
    <p:sldId id="257" r:id="rId4"/>
    <p:sldId id="258" r:id="rId5"/>
    <p:sldId id="259" r:id="rId6"/>
    <p:sldId id="260" r:id="rId7"/>
    <p:sldId id="262" r:id="rId8"/>
    <p:sldId id="263" r:id="rId9"/>
    <p:sldId id="264" r:id="rId10"/>
    <p:sldId id="329" r:id="rId11"/>
    <p:sldId id="265" r:id="rId12"/>
    <p:sldId id="266" r:id="rId13"/>
    <p:sldId id="267" r:id="rId14"/>
    <p:sldId id="268" r:id="rId15"/>
    <p:sldId id="269" r:id="rId16"/>
    <p:sldId id="270" r:id="rId17"/>
    <p:sldId id="271" r:id="rId18"/>
    <p:sldId id="272" r:id="rId19"/>
    <p:sldId id="294" r:id="rId20"/>
    <p:sldId id="273" r:id="rId21"/>
    <p:sldId id="274" r:id="rId22"/>
    <p:sldId id="275" r:id="rId23"/>
    <p:sldId id="276" r:id="rId24"/>
    <p:sldId id="277" r:id="rId25"/>
    <p:sldId id="278" r:id="rId26"/>
    <p:sldId id="279" r:id="rId27"/>
    <p:sldId id="280" r:id="rId28"/>
    <p:sldId id="281" r:id="rId29"/>
    <p:sldId id="330" r:id="rId30"/>
    <p:sldId id="284" r:id="rId31"/>
    <p:sldId id="285" r:id="rId32"/>
    <p:sldId id="286" r:id="rId33"/>
    <p:sldId id="287" r:id="rId34"/>
    <p:sldId id="288" r:id="rId35"/>
    <p:sldId id="289" r:id="rId36"/>
    <p:sldId id="331" r:id="rId37"/>
    <p:sldId id="332" r:id="rId38"/>
    <p:sldId id="333" r:id="rId39"/>
    <p:sldId id="334" r:id="rId40"/>
    <p:sldId id="335" r:id="rId41"/>
    <p:sldId id="336" r:id="rId42"/>
    <p:sldId id="290" r:id="rId43"/>
    <p:sldId id="293" r:id="rId44"/>
    <p:sldId id="291" r:id="rId45"/>
  </p:sldIdLst>
  <p:sldSz cx="9144000" cy="6858000" type="screen4x3"/>
  <p:notesSz cx="7099300" cy="10234613"/>
  <p:defaultTextStyle>
    <a:defPPr>
      <a:defRPr lang="en-GB"/>
    </a:defPPr>
    <a:lvl1pPr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1pPr>
    <a:lvl2pPr marL="457200"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2pPr>
    <a:lvl3pPr marL="914400"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3pPr>
    <a:lvl4pPr marL="1371600"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4pPr>
    <a:lvl5pPr marL="1828800" algn="ctr" rtl="0" eaLnBrk="0" fontAlgn="base" hangingPunct="0">
      <a:spcBef>
        <a:spcPct val="0"/>
      </a:spcBef>
      <a:spcAft>
        <a:spcPct val="0"/>
      </a:spcAft>
      <a:defRPr sz="1600" kern="1200">
        <a:solidFill>
          <a:schemeClr val="tx1"/>
        </a:solidFill>
        <a:latin typeface="Trebuchet MS" pitchFamily="34" charset="0"/>
        <a:ea typeface="黑体" pitchFamily="49" charset="-122"/>
        <a:cs typeface="+mn-cs"/>
      </a:defRPr>
    </a:lvl5pPr>
    <a:lvl6pPr marL="2286000" algn="l" defTabSz="914400" rtl="0" eaLnBrk="1" latinLnBrk="0" hangingPunct="1">
      <a:defRPr sz="1600" kern="1200">
        <a:solidFill>
          <a:schemeClr val="tx1"/>
        </a:solidFill>
        <a:latin typeface="Trebuchet MS" pitchFamily="34" charset="0"/>
        <a:ea typeface="黑体" pitchFamily="49" charset="-122"/>
        <a:cs typeface="+mn-cs"/>
      </a:defRPr>
    </a:lvl6pPr>
    <a:lvl7pPr marL="2743200" algn="l" defTabSz="914400" rtl="0" eaLnBrk="1" latinLnBrk="0" hangingPunct="1">
      <a:defRPr sz="1600" kern="1200">
        <a:solidFill>
          <a:schemeClr val="tx1"/>
        </a:solidFill>
        <a:latin typeface="Trebuchet MS" pitchFamily="34" charset="0"/>
        <a:ea typeface="黑体" pitchFamily="49" charset="-122"/>
        <a:cs typeface="+mn-cs"/>
      </a:defRPr>
    </a:lvl7pPr>
    <a:lvl8pPr marL="3200400" algn="l" defTabSz="914400" rtl="0" eaLnBrk="1" latinLnBrk="0" hangingPunct="1">
      <a:defRPr sz="1600" kern="1200">
        <a:solidFill>
          <a:schemeClr val="tx1"/>
        </a:solidFill>
        <a:latin typeface="Trebuchet MS" pitchFamily="34" charset="0"/>
        <a:ea typeface="黑体" pitchFamily="49" charset="-122"/>
        <a:cs typeface="+mn-cs"/>
      </a:defRPr>
    </a:lvl8pPr>
    <a:lvl9pPr marL="3657600" algn="l" defTabSz="914400" rtl="0" eaLnBrk="1" latinLnBrk="0" hangingPunct="1">
      <a:defRPr sz="1600" kern="1200">
        <a:solidFill>
          <a:schemeClr val="tx1"/>
        </a:solidFill>
        <a:latin typeface="Trebuchet MS"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AFF"/>
    <a:srgbClr val="00B9E1"/>
    <a:srgbClr val="C3C3C3"/>
    <a:srgbClr val="969696"/>
    <a:srgbClr val="F03C91"/>
    <a:srgbClr val="FFC828"/>
    <a:srgbClr val="F8F8F8"/>
    <a:srgbClr val="64B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8249" autoAdjust="0"/>
  </p:normalViewPr>
  <p:slideViewPr>
    <p:cSldViewPr snapToGrid="0">
      <p:cViewPr>
        <p:scale>
          <a:sx n="73" d="100"/>
          <a:sy n="73" d="100"/>
        </p:scale>
        <p:origin x="-1038" y="-780"/>
      </p:cViewPr>
      <p:guideLst>
        <p:guide orient="horz" pos="2152"/>
        <p:guide pos="284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0"/>
            <a:ext cx="7359650" cy="1023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defTabSz="947420"/>
            <a:endParaRPr lang="zh-CN" altLang="en-US" sz="1700">
              <a:ea typeface="宋体" pitchFamily="2" charset="-122"/>
            </a:endParaRPr>
          </a:p>
        </p:txBody>
      </p:sp>
      <p:sp>
        <p:nvSpPr>
          <p:cNvPr id="41987" name="Rectangle 3"/>
          <p:cNvSpPr>
            <a:spLocks noGrp="1" noRot="1" noChangeAspect="1" noChangeArrowheads="1" noTextEdit="1"/>
          </p:cNvSpPr>
          <p:nvPr>
            <p:ph type="sldImg" idx="2"/>
          </p:nvPr>
        </p:nvSpPr>
        <p:spPr bwMode="auto">
          <a:xfrm>
            <a:off x="1001713" y="763588"/>
            <a:ext cx="5097462"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6" name="Rectangle 4"/>
          <p:cNvSpPr>
            <a:spLocks noGrp="1" noChangeArrowheads="1" noTextEdit="1"/>
          </p:cNvSpPr>
          <p:nvPr>
            <p:ph type="body" sz="quarter" idx="3"/>
          </p:nvPr>
        </p:nvSpPr>
        <p:spPr bwMode="auto">
          <a:xfrm>
            <a:off x="935038" y="4841875"/>
            <a:ext cx="5229225" cy="4586288"/>
          </a:xfrm>
          <a:prstGeom prst="rect">
            <a:avLst/>
          </a:prstGeom>
          <a:noFill/>
          <a:ln w="9525">
            <a:noFill/>
            <a:miter lim="800000"/>
          </a:ln>
          <a:effectLst/>
        </p:spPr>
        <p:txBody>
          <a:bodyPr vert="horz" wrap="square" lIns="93739" tIns="46871" rIns="93739" bIns="46871" numCol="1" anchor="ctr" anchorCtr="0" compatLnSpc="1"/>
          <a:lstStyle/>
          <a:p>
            <a:pPr lvl="0"/>
            <a:r>
              <a:rPr lang="en-GB" altLang="zh-CN" noProof="0" smtClean="0"/>
              <a:t>                                </a:t>
            </a:r>
          </a:p>
          <a:p>
            <a:pPr lvl="1"/>
            <a:r>
              <a:rPr lang="en-GB" altLang="zh-CN" noProof="0" smtClean="0"/>
              <a:t>            </a:t>
            </a:r>
          </a:p>
          <a:p>
            <a:pPr lvl="2"/>
            <a:r>
              <a:rPr lang="en-GB" altLang="zh-CN" noProof="0" smtClean="0"/>
              <a:t>           </a:t>
            </a:r>
          </a:p>
          <a:p>
            <a:pPr lvl="3"/>
            <a:r>
              <a:rPr lang="en-GB" altLang="zh-CN" noProof="0" smtClean="0"/>
              <a:t>            </a:t>
            </a:r>
          </a:p>
          <a:p>
            <a:pPr lvl="4"/>
            <a:r>
              <a:rPr lang="en-GB" altLang="zh-CN" noProof="0" smtClean="0"/>
              <a:t>           </a:t>
            </a:r>
          </a:p>
        </p:txBody>
      </p:sp>
      <p:sp>
        <p:nvSpPr>
          <p:cNvPr id="3077" name="Rectangle 5"/>
          <p:cNvSpPr>
            <a:spLocks noGrp="1" noChangeArrowheads="1"/>
          </p:cNvSpPr>
          <p:nvPr>
            <p:ph type="sldNum" sz="quarter" idx="5"/>
          </p:nvPr>
        </p:nvSpPr>
        <p:spPr bwMode="auto">
          <a:xfrm>
            <a:off x="4056063" y="9683750"/>
            <a:ext cx="30432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151" tIns="48577" rIns="97151" bIns="48577" numCol="1" anchor="b" anchorCtr="0" compatLnSpc="1"/>
          <a:lstStyle>
            <a:lvl1pPr algn="r" defTabSz="963295">
              <a:defRPr sz="1000" smtClean="0">
                <a:latin typeface="FuturaA Bk BT" pitchFamily="34" charset="0"/>
                <a:ea typeface="宋体" pitchFamily="2" charset="-122"/>
              </a:defRPr>
            </a:lvl1pPr>
          </a:lstStyle>
          <a:p>
            <a:pPr>
              <a:defRPr/>
            </a:pPr>
            <a:fld id="{C60ED089-B73F-44D8-A174-C8F026016716}" type="slidenum">
              <a:rPr lang="en-US" altLang="zh-CN"/>
              <a:pPr>
                <a:defRPr/>
              </a:pPr>
              <a:t>‹#›</a:t>
            </a:fld>
            <a:endParaRPr lang="en-GB" altLang="zh-CN"/>
          </a:p>
        </p:txBody>
      </p:sp>
    </p:spTree>
    <p:extLst>
      <p:ext uri="{BB962C8B-B14F-4D97-AF65-F5344CB8AC3E}">
        <p14:creationId xmlns:p14="http://schemas.microsoft.com/office/powerpoint/2010/main" val="3540783315"/>
      </p:ext>
    </p:extLst>
  </p:cSld>
  <p:clrMap bg1="lt1" tx1="dk1" bg2="lt2" tx2="dk2" accent1="accent1" accent2="accent2" accent3="accent3" accent4="accent4" accent5="accent5" accent6="accent6" hlink="hlink" folHlink="folHlink"/>
  <p:notesStyle>
    <a:lvl1pPr marL="117475" indent="-117475" algn="l" rtl="0" eaLnBrk="0" fontAlgn="base" hangingPunct="0">
      <a:lnSpc>
        <a:spcPct val="90000"/>
      </a:lnSpc>
      <a:spcBef>
        <a:spcPct val="40000"/>
      </a:spcBef>
      <a:spcAft>
        <a:spcPct val="0"/>
      </a:spcAft>
      <a:buSzPct val="60000"/>
      <a:buFont typeface="Monotype Sorts" charset="2"/>
      <a:defRPr sz="1200" kern="1200">
        <a:solidFill>
          <a:schemeClr val="tx1"/>
        </a:solidFill>
        <a:latin typeface="Trebuchet MS" pitchFamily="34" charset="0"/>
        <a:ea typeface="+mn-ea"/>
        <a:cs typeface="+mn-cs"/>
      </a:defRPr>
    </a:lvl1pPr>
    <a:lvl2pPr marL="342900" indent="-111125"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2pPr>
    <a:lvl3pPr marL="5715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3pPr>
    <a:lvl4pPr marL="8001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4pPr>
    <a:lvl5pPr marL="10287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p:sp>
      <p:sp>
        <p:nvSpPr>
          <p:cNvPr id="430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r>
              <a:rPr lang="zh-CN" altLang="zh-CN" smtClean="0"/>
              <a:t>计算机病毒能通过某种途径潜伏在计算机存储介质（或程序）里，当达到某种条件时即被激活，它用修改其他程序的方法将自己的精确拷贝或者可能演化的形式放入其他程序中，从而感染它们，对计算机资源进行破坏的这样一组程序或指令集合</a:t>
            </a:r>
            <a:endParaRPr lang="zh-CN" altLang="en-US" smtClean="0"/>
          </a:p>
          <a:p>
            <a:endParaRPr lang="zh-CN" altLang="en-US" smtClean="0"/>
          </a:p>
        </p:txBody>
      </p:sp>
      <p:sp>
        <p:nvSpPr>
          <p:cNvPr id="43012"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A4F789D1-F0FB-4443-8D20-6E3CD4029567}" type="slidenum">
              <a:rPr lang="en-US" altLang="zh-CN" sz="1000">
                <a:latin typeface="FuturaA Bk BT" pitchFamily="34" charset="0"/>
                <a:ea typeface="宋体" pitchFamily="2" charset="-122"/>
              </a:rPr>
              <a:pPr/>
              <a:t>7</a:t>
            </a:fld>
            <a:endParaRPr lang="en-GB" altLang="zh-CN" sz="1000">
              <a:latin typeface="FuturaA Bk BT" pitchFamily="34" charset="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1204"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EBCAEAC0-F429-4F60-9682-8C124543325B}" type="slidenum">
              <a:rPr lang="en-US" altLang="zh-CN" sz="1000">
                <a:latin typeface="FuturaA Bk BT" pitchFamily="34" charset="0"/>
                <a:ea typeface="宋体" pitchFamily="2" charset="-122"/>
              </a:rPr>
              <a:pPr/>
              <a:t>25</a:t>
            </a:fld>
            <a:endParaRPr lang="en-GB" altLang="zh-CN" sz="1000">
              <a:latin typeface="FuturaA Bk BT" pitchFamily="34" charset="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2228"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2C6A32E7-51A3-4BBC-96A9-57E81FFEA661}" type="slidenum">
              <a:rPr lang="en-US" altLang="zh-CN" sz="1000">
                <a:latin typeface="FuturaA Bk BT" pitchFamily="34" charset="0"/>
                <a:ea typeface="宋体" pitchFamily="2" charset="-122"/>
              </a:rPr>
              <a:pPr/>
              <a:t>26</a:t>
            </a:fld>
            <a:endParaRPr lang="en-GB" altLang="zh-CN" sz="1000">
              <a:latin typeface="FuturaA Bk BT" pitchFamily="34" charset="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3252"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D93CC5FD-01A6-42BC-B034-9E4E12E95171}" type="slidenum">
              <a:rPr lang="en-US" altLang="zh-CN" sz="1000">
                <a:latin typeface="FuturaA Bk BT" pitchFamily="34" charset="0"/>
                <a:ea typeface="宋体" pitchFamily="2" charset="-122"/>
              </a:rPr>
              <a:pPr/>
              <a:t>27</a:t>
            </a:fld>
            <a:endParaRPr lang="en-GB" altLang="zh-CN" sz="1000">
              <a:latin typeface="FuturaA Bk BT" pitchFamily="34" charset="0"/>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4276"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1DFDBEA8-60AC-4A5A-8CE3-57F89C960EDB}" type="slidenum">
              <a:rPr lang="en-US" altLang="zh-CN" sz="1000">
                <a:latin typeface="FuturaA Bk BT" pitchFamily="34" charset="0"/>
                <a:ea typeface="宋体" pitchFamily="2" charset="-122"/>
              </a:rPr>
              <a:pPr/>
              <a:t>28</a:t>
            </a:fld>
            <a:endParaRPr lang="en-GB" altLang="zh-CN" sz="1000">
              <a:latin typeface="FuturaA Bk BT" pitchFamily="34" charset="0"/>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4276"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1DFDBEA8-60AC-4A5A-8CE3-57F89C960EDB}" type="slidenum">
              <a:rPr lang="en-US" altLang="zh-CN" sz="1000">
                <a:latin typeface="FuturaA Bk BT" pitchFamily="34" charset="0"/>
                <a:ea typeface="宋体" pitchFamily="2" charset="-122"/>
              </a:rPr>
              <a:pPr/>
              <a:t>29</a:t>
            </a:fld>
            <a:endParaRPr lang="en-GB" altLang="zh-CN" sz="1000">
              <a:latin typeface="FuturaA Bk BT" pitchFamily="34" charset="0"/>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p:sp>
      <p:sp>
        <p:nvSpPr>
          <p:cNvPr id="5632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6324"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D1571E70-F25A-4CD3-8473-2742A9886860}" type="slidenum">
              <a:rPr lang="en-US" altLang="zh-CN" sz="1000">
                <a:latin typeface="FuturaA Bk BT" pitchFamily="34" charset="0"/>
                <a:ea typeface="宋体" pitchFamily="2" charset="-122"/>
              </a:rPr>
              <a:pPr/>
              <a:t>30</a:t>
            </a:fld>
            <a:endParaRPr lang="en-GB" altLang="zh-CN" sz="1000">
              <a:latin typeface="FuturaA Bk BT" pitchFamily="34" charset="0"/>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p:sp>
      <p:sp>
        <p:nvSpPr>
          <p:cNvPr id="573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7348"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38A005F9-0990-481B-BF9C-017358ED4D3D}" type="slidenum">
              <a:rPr lang="en-US" altLang="zh-CN" sz="1000">
                <a:latin typeface="FuturaA Bk BT" pitchFamily="34" charset="0"/>
                <a:ea typeface="宋体" pitchFamily="2" charset="-122"/>
              </a:rPr>
              <a:pPr/>
              <a:t>31</a:t>
            </a:fld>
            <a:endParaRPr lang="en-GB" altLang="zh-CN" sz="1000">
              <a:latin typeface="FuturaA Bk BT" pitchFamily="34" charset="0"/>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8372"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D10C2A35-716F-49A6-9EA3-DE6F3AC067EB}" type="slidenum">
              <a:rPr lang="en-US" altLang="zh-CN" sz="1000">
                <a:latin typeface="FuturaA Bk BT" pitchFamily="34" charset="0"/>
                <a:ea typeface="宋体" pitchFamily="2" charset="-122"/>
              </a:rPr>
              <a:pPr/>
              <a:t>33</a:t>
            </a:fld>
            <a:endParaRPr lang="en-GB" altLang="zh-CN" sz="1000">
              <a:latin typeface="FuturaA Bk BT" pitchFamily="34" charset="0"/>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p:sp>
      <p:sp>
        <p:nvSpPr>
          <p:cNvPr id="593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r>
              <a:rPr lang="zh-CN" altLang="zh-CN" b="1" smtClean="0"/>
              <a:t>消除引导型病毒</a:t>
            </a:r>
            <a:endParaRPr lang="zh-CN" altLang="zh-CN" smtClean="0"/>
          </a:p>
          <a:p>
            <a:r>
              <a:rPr lang="zh-CN" altLang="zh-CN" smtClean="0"/>
              <a:t>消除这类计算机病毒的基本思想是：用原来正常的分区表信息或引导扇区信息，覆盖掉计算机病毒程序。</a:t>
            </a:r>
            <a:endParaRPr lang="en-US" altLang="zh-CN" smtClean="0"/>
          </a:p>
          <a:p>
            <a:r>
              <a:rPr lang="zh-CN" altLang="zh-CN" b="1" smtClean="0"/>
              <a:t> 消除文件型病毒</a:t>
            </a:r>
            <a:endParaRPr lang="zh-CN" altLang="zh-CN" smtClean="0"/>
          </a:p>
          <a:p>
            <a:r>
              <a:rPr lang="zh-CN" altLang="zh-CN" smtClean="0"/>
              <a:t>文件型病毒的消除可以分为如下步骤来进行。</a:t>
            </a:r>
          </a:p>
          <a:p>
            <a:r>
              <a:rPr lang="zh-CN" altLang="zh-CN" smtClean="0"/>
              <a:t>确定计算机病毒程序的位置，是驻留在文件的尾部还是在文件的首部。</a:t>
            </a:r>
          </a:p>
          <a:p>
            <a:r>
              <a:rPr lang="zh-CN" altLang="zh-CN" smtClean="0"/>
              <a:t>找到计算机病毒程序的首部位置（对应于在文件尾部驻留方式），或者尾部位置（对应于在文件首部驻留方式）。</a:t>
            </a:r>
          </a:p>
          <a:p>
            <a:r>
              <a:rPr lang="zh-CN" altLang="zh-CN" smtClean="0"/>
              <a:t>恢复原文件头部的参数。</a:t>
            </a:r>
          </a:p>
          <a:p>
            <a:r>
              <a:rPr lang="zh-CN" altLang="zh-CN" smtClean="0"/>
              <a:t>修改文件的长度，将原文件写回。恢复染毒文件的头部参数是解毒操作过程中的重要步骤之一。</a:t>
            </a:r>
          </a:p>
          <a:p>
            <a:r>
              <a:rPr lang="zh-CN" altLang="zh-CN" smtClean="0"/>
              <a:t>对于</a:t>
            </a:r>
            <a:r>
              <a:rPr lang="en-US" altLang="zh-CN" smtClean="0"/>
              <a:t>.COM</a:t>
            </a:r>
            <a:r>
              <a:rPr lang="zh-CN" altLang="zh-CN" smtClean="0"/>
              <a:t>型文件，因为此时只有头部</a:t>
            </a:r>
            <a:r>
              <a:rPr lang="en-US" altLang="zh-CN" smtClean="0"/>
              <a:t>3</a:t>
            </a:r>
            <a:r>
              <a:rPr lang="zh-CN" altLang="zh-CN" smtClean="0"/>
              <a:t>字节的参数被搬移，所以仔细跟踪分析计算机病毒程序，找到原文件头部的这</a:t>
            </a:r>
            <a:r>
              <a:rPr lang="en-US" altLang="zh-CN" smtClean="0"/>
              <a:t>3</a:t>
            </a:r>
            <a:r>
              <a:rPr lang="zh-CN" altLang="zh-CN" smtClean="0"/>
              <a:t>字节的内容，恢复它们就可以。</a:t>
            </a:r>
          </a:p>
          <a:p>
            <a:r>
              <a:rPr lang="zh-CN" altLang="zh-CN" smtClean="0"/>
              <a:t>对于</a:t>
            </a:r>
            <a:r>
              <a:rPr lang="en-US" altLang="zh-CN" smtClean="0"/>
              <a:t>.EXE</a:t>
            </a:r>
            <a:r>
              <a:rPr lang="zh-CN" altLang="zh-CN" smtClean="0"/>
              <a:t>型文件，因其头部参数较复杂，且较多，恢复时一定要细心，仔细查找原文件头参数的地址。另外，由于除去计算机病毒程序后，原文件长度将减少，这样标志文件长度的参数要做相应的修改。</a:t>
            </a:r>
          </a:p>
          <a:p>
            <a:r>
              <a:rPr lang="zh-CN" altLang="zh-CN" b="1" smtClean="0"/>
              <a:t>消除宏病毒</a:t>
            </a:r>
            <a:endParaRPr lang="zh-CN" altLang="zh-CN" smtClean="0"/>
          </a:p>
          <a:p>
            <a:r>
              <a:rPr lang="en-GB" altLang="zh-CN" smtClean="0"/>
              <a:t>a) </a:t>
            </a:r>
            <a:r>
              <a:rPr lang="zh-CN" altLang="zh-CN" smtClean="0"/>
              <a:t>保证</a:t>
            </a:r>
            <a:r>
              <a:rPr lang="en-US" altLang="zh-CN" smtClean="0"/>
              <a:t>Word </a:t>
            </a:r>
            <a:r>
              <a:rPr lang="zh-CN" altLang="zh-CN" smtClean="0"/>
              <a:t>（以</a:t>
            </a:r>
            <a:r>
              <a:rPr lang="en-US" altLang="zh-CN" smtClean="0"/>
              <a:t>Word 97</a:t>
            </a:r>
            <a:r>
              <a:rPr lang="zh-CN" altLang="zh-CN" smtClean="0"/>
              <a:t>为例）本身是没有感染宏病毒的，也就是</a:t>
            </a:r>
            <a:r>
              <a:rPr lang="en-US" altLang="zh-CN" smtClean="0"/>
              <a:t>Word</a:t>
            </a:r>
            <a:r>
              <a:rPr lang="zh-CN" altLang="zh-CN" smtClean="0"/>
              <a:t>安装目录</a:t>
            </a:r>
            <a:r>
              <a:rPr lang="en-US" altLang="zh-CN" smtClean="0"/>
              <a:t>Startup</a:t>
            </a:r>
            <a:r>
              <a:rPr lang="zh-CN" altLang="zh-CN" smtClean="0"/>
              <a:t>目录下的文件和</a:t>
            </a:r>
            <a:r>
              <a:rPr lang="en-US" altLang="zh-CN" smtClean="0"/>
              <a:t>Normal.dot</a:t>
            </a:r>
            <a:r>
              <a:rPr lang="zh-CN" altLang="zh-CN" smtClean="0"/>
              <a:t>文件没有被宏病毒感染。</a:t>
            </a:r>
          </a:p>
          <a:p>
            <a:r>
              <a:rPr lang="en-US" altLang="zh-CN" smtClean="0"/>
              <a:t>b) </a:t>
            </a:r>
            <a:r>
              <a:rPr lang="zh-CN" altLang="zh-CN" smtClean="0"/>
              <a:t>打开</a:t>
            </a:r>
            <a:r>
              <a:rPr lang="en-US" altLang="zh-CN" smtClean="0"/>
              <a:t>Word</a:t>
            </a:r>
            <a:r>
              <a:rPr lang="zh-CN" altLang="zh-CN" smtClean="0"/>
              <a:t>，在“常规”选项卡中选择“宏病毒防护”，在“保存”中不选“快速保存”，单击“确定”按钮。打开文档，此时系统应该提示是否启用“宏”，选择“否” 。</a:t>
            </a:r>
          </a:p>
          <a:p>
            <a:r>
              <a:rPr lang="en-US" altLang="zh-CN" smtClean="0"/>
              <a:t>c) </a:t>
            </a:r>
            <a:r>
              <a:rPr lang="zh-CN" altLang="zh-CN" smtClean="0"/>
              <a:t>再选择“工具”菜单“宏”子菜单的“宏”命令，将可疑的宏全部删除，然后保存文档。</a:t>
            </a:r>
          </a:p>
          <a:p>
            <a:r>
              <a:rPr lang="en-US" altLang="zh-CN" smtClean="0"/>
              <a:t>d) </a:t>
            </a:r>
            <a:r>
              <a:rPr lang="zh-CN" altLang="zh-CN" smtClean="0"/>
              <a:t>首先保证</a:t>
            </a:r>
            <a:r>
              <a:rPr lang="en-US" altLang="zh-CN" smtClean="0"/>
              <a:t>Word</a:t>
            </a:r>
            <a:r>
              <a:rPr lang="zh-CN" altLang="zh-CN" smtClean="0"/>
              <a:t>不受宏病毒的感染，只打开</a:t>
            </a:r>
            <a:r>
              <a:rPr lang="en-US" altLang="zh-CN" smtClean="0"/>
              <a:t>Word</a:t>
            </a:r>
            <a:r>
              <a:rPr lang="zh-CN" altLang="zh-CN" smtClean="0"/>
              <a:t>并新建一个空文档。然后在“工具”菜单中选择“选项”命令，在“常规”选项卡中选择“宏病毒防护”，在“保存”中选择“提示保存</a:t>
            </a:r>
            <a:r>
              <a:rPr lang="en-US" altLang="zh-CN" smtClean="0"/>
              <a:t>Normal</a:t>
            </a:r>
            <a:r>
              <a:rPr lang="zh-CN" altLang="zh-CN" smtClean="0"/>
              <a:t>模板”，单击“确定”按钮。</a:t>
            </a:r>
          </a:p>
          <a:p>
            <a:r>
              <a:rPr lang="en-US" altLang="zh-CN" smtClean="0"/>
              <a:t>e) </a:t>
            </a:r>
            <a:r>
              <a:rPr lang="zh-CN" altLang="zh-CN" smtClean="0"/>
              <a:t>接着再启动一个</a:t>
            </a:r>
            <a:r>
              <a:rPr lang="en-US" altLang="zh-CN" smtClean="0"/>
              <a:t>Word</a:t>
            </a:r>
            <a:r>
              <a:rPr lang="zh-CN" altLang="zh-CN" smtClean="0"/>
              <a:t>应用程序，然后用新启动的这个</a:t>
            </a:r>
            <a:r>
              <a:rPr lang="en-US" altLang="zh-CN" smtClean="0"/>
              <a:t>Word</a:t>
            </a:r>
            <a:r>
              <a:rPr lang="zh-CN" altLang="zh-CN" smtClean="0"/>
              <a:t>打开感染宏病毒的文档，应当也会出现是否启用宏的提示。选择“否”，然后选择“编辑”菜单中的“全选”命令和“复制”命令，切换到先前的</a:t>
            </a:r>
            <a:r>
              <a:rPr lang="en-US" altLang="zh-CN" smtClean="0"/>
              <a:t>Word</a:t>
            </a:r>
            <a:r>
              <a:rPr lang="zh-CN" altLang="zh-CN" smtClean="0"/>
              <a:t>中，选择“编辑”菜单中的“粘贴”命令，可以发现原来的文档被粘贴到先前</a:t>
            </a:r>
            <a:r>
              <a:rPr lang="en-US" altLang="zh-CN" smtClean="0"/>
              <a:t>Word</a:t>
            </a:r>
            <a:r>
              <a:rPr lang="zh-CN" altLang="zh-CN" smtClean="0"/>
              <a:t>新建的文档里。</a:t>
            </a:r>
          </a:p>
          <a:p>
            <a:r>
              <a:rPr lang="zh-CN" altLang="zh-CN" smtClean="0"/>
              <a:t>切换到打开带宏病毒文档的</a:t>
            </a:r>
            <a:r>
              <a:rPr lang="en-US" altLang="zh-CN" smtClean="0"/>
              <a:t>Word</a:t>
            </a:r>
            <a:r>
              <a:rPr lang="zh-CN" altLang="zh-CN" smtClean="0"/>
              <a:t>中，选择“文件”菜单中的“退出”命令，退出</a:t>
            </a:r>
            <a:r>
              <a:rPr lang="en-US" altLang="zh-CN" smtClean="0"/>
              <a:t>Word</a:t>
            </a:r>
            <a:r>
              <a:rPr lang="zh-CN" altLang="zh-CN" smtClean="0"/>
              <a:t>。如果提示是否保存</a:t>
            </a:r>
            <a:r>
              <a:rPr lang="en-US" altLang="zh-CN" smtClean="0"/>
              <a:t>Normal.dot</a:t>
            </a:r>
            <a:r>
              <a:rPr lang="zh-CN" altLang="zh-CN" smtClean="0"/>
              <a:t>模板，应选择“否”。由于宏病毒不会随剪贴板功能被复制，所以这种办法也能起到杀灭宏病毒的作用。</a:t>
            </a:r>
            <a:endParaRPr lang="zh-CN" altLang="en-US" smtClean="0"/>
          </a:p>
        </p:txBody>
      </p:sp>
      <p:sp>
        <p:nvSpPr>
          <p:cNvPr id="59396"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4783CD43-137F-4C43-B3B0-3C9E8A54FC63}" type="slidenum">
              <a:rPr lang="en-US" altLang="zh-CN" sz="1000">
                <a:latin typeface="FuturaA Bk BT" pitchFamily="34" charset="0"/>
                <a:ea typeface="宋体" pitchFamily="2" charset="-122"/>
              </a:rPr>
              <a:pPr/>
              <a:t>34</a:t>
            </a:fld>
            <a:endParaRPr lang="en-GB" altLang="zh-CN" sz="1000">
              <a:latin typeface="FuturaA Bk BT" pitchFamily="34" charset="0"/>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8372"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D10C2A35-716F-49A6-9EA3-DE6F3AC067EB}" type="slidenum">
              <a:rPr lang="en-US" altLang="zh-CN" sz="1000">
                <a:latin typeface="FuturaA Bk BT" pitchFamily="34" charset="0"/>
                <a:ea typeface="宋体" pitchFamily="2" charset="-122"/>
              </a:rPr>
              <a:pPr/>
              <a:t>36</a:t>
            </a:fld>
            <a:endParaRPr lang="en-GB" altLang="zh-CN" sz="1000">
              <a:latin typeface="FuturaA Bk BT"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4036"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9B57EBBE-80F8-4359-AD55-9E52692DC68B}" type="slidenum">
              <a:rPr lang="en-US" altLang="zh-CN" sz="1000">
                <a:latin typeface="FuturaA Bk BT" pitchFamily="34" charset="0"/>
                <a:ea typeface="宋体" pitchFamily="2" charset="-122"/>
              </a:rPr>
              <a:pPr/>
              <a:t>8</a:t>
            </a:fld>
            <a:endParaRPr lang="en-GB" altLang="zh-CN" sz="1000">
              <a:latin typeface="FuturaA Bk BT" pitchFamily="34" charset="0"/>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p:sp>
      <p:sp>
        <p:nvSpPr>
          <p:cNvPr id="5837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8372"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D10C2A35-716F-49A6-9EA3-DE6F3AC067EB}" type="slidenum">
              <a:rPr lang="en-US" altLang="zh-CN" sz="1000">
                <a:latin typeface="FuturaA Bk BT" pitchFamily="34" charset="0"/>
                <a:ea typeface="宋体" pitchFamily="2" charset="-122"/>
              </a:rPr>
              <a:pPr/>
              <a:t>37</a:t>
            </a:fld>
            <a:endParaRPr lang="en-GB" altLang="zh-CN" sz="1000">
              <a:latin typeface="FuturaA Bk BT" pitchFamily="34" charset="0"/>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5300"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DC1EC6C2-D9AB-4E2C-BA40-96C5ECE294E2}" type="slidenum">
              <a:rPr lang="en-US" altLang="zh-CN" sz="1000">
                <a:latin typeface="FuturaA Bk BT" pitchFamily="34" charset="0"/>
                <a:ea typeface="宋体" pitchFamily="2" charset="-122"/>
              </a:rPr>
              <a:pPr/>
              <a:t>38</a:t>
            </a:fld>
            <a:endParaRPr lang="en-GB" altLang="zh-CN" sz="1000">
              <a:latin typeface="FuturaA Bk BT" pitchFamily="34" charset="0"/>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5300"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DC1EC6C2-D9AB-4E2C-BA40-96C5ECE294E2}" type="slidenum">
              <a:rPr lang="en-US" altLang="zh-CN" sz="1000">
                <a:latin typeface="FuturaA Bk BT" pitchFamily="34" charset="0"/>
                <a:ea typeface="宋体" pitchFamily="2" charset="-122"/>
              </a:rPr>
              <a:pPr/>
              <a:t>39</a:t>
            </a:fld>
            <a:endParaRPr lang="en-GB" altLang="zh-CN" sz="1000">
              <a:latin typeface="FuturaA Bk BT" pitchFamily="34" charset="0"/>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5300"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DC1EC6C2-D9AB-4E2C-BA40-96C5ECE294E2}" type="slidenum">
              <a:rPr lang="en-US" altLang="zh-CN" sz="1000">
                <a:latin typeface="FuturaA Bk BT" pitchFamily="34" charset="0"/>
                <a:ea typeface="宋体" pitchFamily="2" charset="-122"/>
              </a:rPr>
              <a:pPr/>
              <a:t>40</a:t>
            </a:fld>
            <a:endParaRPr lang="en-GB" altLang="zh-CN" sz="1000">
              <a:latin typeface="FuturaA Bk BT" pitchFamily="34" charset="0"/>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5300"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DC1EC6C2-D9AB-4E2C-BA40-96C5ECE294E2}" type="slidenum">
              <a:rPr lang="en-US" altLang="zh-CN" sz="1000">
                <a:latin typeface="FuturaA Bk BT" pitchFamily="34" charset="0"/>
                <a:ea typeface="宋体" pitchFamily="2" charset="-122"/>
              </a:rPr>
              <a:pPr/>
              <a:t>41</a:t>
            </a:fld>
            <a:endParaRPr lang="en-GB" altLang="zh-CN" sz="1000">
              <a:latin typeface="FuturaA Bk BT" pitchFamily="34" charset="0"/>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p:sp>
      <p:sp>
        <p:nvSpPr>
          <p:cNvPr id="604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r>
              <a:rPr lang="en-GB" altLang="zh-CN" b="1" smtClean="0"/>
              <a:t>Testimonial and Endorsement Information	</a:t>
            </a:r>
          </a:p>
          <a:p>
            <a:endParaRPr lang="en-GB" altLang="zh-CN" smtClean="0"/>
          </a:p>
          <a:p>
            <a:pPr>
              <a:buFontTx/>
              <a:buChar char="•"/>
            </a:pPr>
            <a:r>
              <a:rPr lang="en-GB" altLang="zh-CN" smtClean="0"/>
              <a:t>See instructions in body of slide</a:t>
            </a:r>
          </a:p>
          <a:p>
            <a:pPr>
              <a:buFontTx/>
              <a:buChar char="•"/>
            </a:pPr>
            <a:r>
              <a:rPr lang="en-GB" altLang="zh-CN" smtClean="0"/>
              <a:t>When a slide has more than one endorsement reduce font size with all having the same size</a:t>
            </a:r>
          </a:p>
          <a:p>
            <a:pPr>
              <a:buFontTx/>
              <a:buChar char="•"/>
            </a:pPr>
            <a:r>
              <a:rPr lang="en-GB" altLang="zh-CN" smtClean="0"/>
              <a:t>Individual testimonials will have own blue highlight box</a:t>
            </a:r>
          </a:p>
          <a:p>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5060"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0A3D9CF8-B696-411C-9885-F0CD409523B1}" type="slidenum">
              <a:rPr lang="en-US" altLang="zh-CN" sz="1000">
                <a:latin typeface="FuturaA Bk BT" pitchFamily="34" charset="0"/>
                <a:ea typeface="宋体" pitchFamily="2" charset="-122"/>
              </a:rPr>
              <a:pPr/>
              <a:t>9</a:t>
            </a:fld>
            <a:endParaRPr lang="en-GB" altLang="zh-CN" sz="1000">
              <a:latin typeface="FuturaA Bk BT"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p:sp>
      <p:sp>
        <p:nvSpPr>
          <p:cNvPr id="4505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5060"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0A3D9CF8-B696-411C-9885-F0CD409523B1}" type="slidenum">
              <a:rPr lang="en-US" altLang="zh-CN" sz="1000">
                <a:latin typeface="FuturaA Bk BT" pitchFamily="34" charset="0"/>
                <a:ea typeface="宋体" pitchFamily="2" charset="-122"/>
              </a:rPr>
              <a:pPr/>
              <a:t>10</a:t>
            </a:fld>
            <a:endParaRPr lang="en-GB" altLang="zh-CN" sz="1000">
              <a:latin typeface="FuturaA Bk BT"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6084"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4383BF68-7B73-4CB9-855E-BF02F2C3A206}" type="slidenum">
              <a:rPr lang="en-US" altLang="zh-CN" sz="1000">
                <a:latin typeface="FuturaA Bk BT" pitchFamily="34" charset="0"/>
                <a:ea typeface="宋体" pitchFamily="2" charset="-122"/>
              </a:rPr>
              <a:pPr/>
              <a:t>11</a:t>
            </a:fld>
            <a:endParaRPr lang="en-GB" altLang="zh-CN" sz="1000">
              <a:latin typeface="FuturaA Bk BT"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p:sp>
      <p:sp>
        <p:nvSpPr>
          <p:cNvPr id="471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7108"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AF2B0270-A666-4912-AE3A-C6F7CEC22DA5}" type="slidenum">
              <a:rPr lang="en-US" altLang="zh-CN" sz="1000">
                <a:latin typeface="FuturaA Bk BT" pitchFamily="34" charset="0"/>
                <a:ea typeface="宋体" pitchFamily="2" charset="-122"/>
              </a:rPr>
              <a:pPr/>
              <a:t>13</a:t>
            </a:fld>
            <a:endParaRPr lang="en-GB" altLang="zh-CN" sz="1000">
              <a:latin typeface="FuturaA Bk BT" pitchFamily="34"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p:sp>
      <p:sp>
        <p:nvSpPr>
          <p:cNvPr id="481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8132"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B42C44B6-BFA7-463A-851C-182326879C9A}" type="slidenum">
              <a:rPr lang="en-US" altLang="zh-CN" sz="1000">
                <a:latin typeface="FuturaA Bk BT" pitchFamily="34" charset="0"/>
                <a:ea typeface="宋体" pitchFamily="2" charset="-122"/>
              </a:rPr>
              <a:pPr/>
              <a:t>14</a:t>
            </a:fld>
            <a:endParaRPr lang="en-GB" altLang="zh-CN" sz="1000">
              <a:latin typeface="FuturaA Bk BT" pitchFamily="34" charset="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p:sp>
      <p:sp>
        <p:nvSpPr>
          <p:cNvPr id="4915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49156"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14C0F0D7-BDAF-4012-B943-933D96DF3822}" type="slidenum">
              <a:rPr lang="en-US" altLang="zh-CN" sz="1000">
                <a:latin typeface="FuturaA Bk BT" pitchFamily="34" charset="0"/>
                <a:ea typeface="宋体" pitchFamily="2" charset="-122"/>
              </a:rPr>
              <a:pPr/>
              <a:t>15</a:t>
            </a:fld>
            <a:endParaRPr lang="en-GB" altLang="zh-CN" sz="1000">
              <a:latin typeface="FuturaA Bk BT"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151" tIns="48577" rIns="97151" bIns="48577"/>
          <a:lstStyle/>
          <a:p>
            <a:endParaRPr lang="zh-CN" altLang="en-US" smtClean="0"/>
          </a:p>
        </p:txBody>
      </p:sp>
      <p:sp>
        <p:nvSpPr>
          <p:cNvPr id="50180" name="灯片编号占位符 3"/>
          <p:cNvSpPr>
            <a:spLocks noGrp="1"/>
          </p:cNvSpPr>
          <p:nvPr>
            <p:ph type="sldNum" sz="quarter" idx="5"/>
          </p:nvPr>
        </p:nvSpPr>
        <p:spPr>
          <a:noFill/>
        </p:spPr>
        <p:txBody>
          <a:bodyPr/>
          <a:lstStyle>
            <a:lvl1pPr defTabSz="963295">
              <a:defRPr sz="1600">
                <a:solidFill>
                  <a:schemeClr val="tx1"/>
                </a:solidFill>
                <a:latin typeface="Trebuchet MS" pitchFamily="34" charset="0"/>
                <a:ea typeface="黑体" pitchFamily="49" charset="-122"/>
              </a:defRPr>
            </a:lvl1pPr>
            <a:lvl2pPr marL="742950" indent="-285750" defTabSz="963295">
              <a:defRPr sz="1600">
                <a:solidFill>
                  <a:schemeClr val="tx1"/>
                </a:solidFill>
                <a:latin typeface="Trebuchet MS" pitchFamily="34" charset="0"/>
                <a:ea typeface="黑体" pitchFamily="49" charset="-122"/>
              </a:defRPr>
            </a:lvl2pPr>
            <a:lvl3pPr marL="1143000" indent="-228600" defTabSz="963295">
              <a:defRPr sz="1600">
                <a:solidFill>
                  <a:schemeClr val="tx1"/>
                </a:solidFill>
                <a:latin typeface="Trebuchet MS" pitchFamily="34" charset="0"/>
                <a:ea typeface="黑体" pitchFamily="49" charset="-122"/>
              </a:defRPr>
            </a:lvl3pPr>
            <a:lvl4pPr marL="1600200" indent="-228600" defTabSz="963295">
              <a:defRPr sz="1600">
                <a:solidFill>
                  <a:schemeClr val="tx1"/>
                </a:solidFill>
                <a:latin typeface="Trebuchet MS" pitchFamily="34" charset="0"/>
                <a:ea typeface="黑体" pitchFamily="49" charset="-122"/>
              </a:defRPr>
            </a:lvl4pPr>
            <a:lvl5pPr marL="2057400" indent="-228600" defTabSz="963295">
              <a:defRPr sz="1600">
                <a:solidFill>
                  <a:schemeClr val="tx1"/>
                </a:solidFill>
                <a:latin typeface="Trebuchet MS" pitchFamily="34" charset="0"/>
                <a:ea typeface="黑体" pitchFamily="49" charset="-122"/>
              </a:defRPr>
            </a:lvl5pPr>
            <a:lvl6pPr marL="25146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defTabSz="963295"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D1EBD8D4-8768-42F7-BDD0-76285C9F5996}" type="slidenum">
              <a:rPr lang="en-US" altLang="zh-CN" sz="1000">
                <a:latin typeface="FuturaA Bk BT" pitchFamily="34" charset="0"/>
                <a:ea typeface="宋体" pitchFamily="2" charset="-122"/>
              </a:rPr>
              <a:pPr/>
              <a:t>16</a:t>
            </a:fld>
            <a:endParaRPr lang="en-GB" altLang="zh-CN" sz="1000">
              <a:latin typeface="FuturaA Bk BT"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zh-CN" altLang="en-US"/>
          </a:p>
        </p:txBody>
      </p:sp>
      <p:sp>
        <p:nvSpPr>
          <p:cNvPr id="5" name="Rectangle 9"/>
          <p:cNvSpPr>
            <a:spLocks noChangeArrowheads="1"/>
          </p:cNvSpPr>
          <p:nvPr userDrawn="1"/>
        </p:nvSpPr>
        <p:spPr bwMode="auto">
          <a:xfrm>
            <a:off x="0" y="2286000"/>
            <a:ext cx="9140825"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spAutoFit/>
          </a:bodyPr>
          <a:lstStyle/>
          <a:p>
            <a:endParaRPr lang="zh-CN" altLang="en-US"/>
          </a:p>
        </p:txBody>
      </p:sp>
      <p:pic>
        <p:nvPicPr>
          <p:cNvPr id="6" name="Picture 10" descr="gre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2287588"/>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point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975" y="4144963"/>
            <a:ext cx="7543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f392492cdeb8edf38a1399ac"/>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10338" y="169863"/>
            <a:ext cx="20478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subTitle" idx="1" hasCustomPrompt="1"/>
          </p:nvPr>
        </p:nvSpPr>
        <p:spPr>
          <a:xfrm>
            <a:off x="433388" y="4935538"/>
            <a:ext cx="6238875" cy="825500"/>
          </a:xfrm>
        </p:spPr>
        <p:txBody>
          <a:bodyPr wrap="none"/>
          <a:lstStyle>
            <a:lvl1pPr>
              <a:buFont typeface="Futura Md BT" pitchFamily="34" charset="0"/>
              <a:buNone/>
              <a:defRPr sz="1400"/>
            </a:lvl1pPr>
          </a:lstStyle>
          <a:p>
            <a:r>
              <a:rPr lang="zh-CN" altLang="en-GB"/>
              <a:t>点击编辑母板副标题版式</a:t>
            </a:r>
          </a:p>
        </p:txBody>
      </p:sp>
      <p:sp>
        <p:nvSpPr>
          <p:cNvPr id="21511" name="Rectangle 7"/>
          <p:cNvSpPr>
            <a:spLocks noGrp="1" noChangeArrowheads="1"/>
          </p:cNvSpPr>
          <p:nvPr>
            <p:ph type="ctrTitle" hasCustomPrompt="1"/>
          </p:nvPr>
        </p:nvSpPr>
        <p:spPr>
          <a:xfrm>
            <a:off x="422275" y="2463800"/>
            <a:ext cx="6257925" cy="1470025"/>
          </a:xfrm>
        </p:spPr>
        <p:txBody>
          <a:bodyPr anchor="t"/>
          <a:lstStyle>
            <a:lvl1pPr>
              <a:lnSpc>
                <a:spcPts val="3800"/>
              </a:lnSpc>
              <a:spcAft>
                <a:spcPts val="1200"/>
              </a:spcAft>
              <a:defRPr sz="3200">
                <a:solidFill>
                  <a:schemeClr val="bg1"/>
                </a:solidFill>
              </a:defRPr>
            </a:lvl1pPr>
          </a:lstStyle>
          <a:p>
            <a:r>
              <a:rPr lang="zh-CN" altLang="en-GB"/>
              <a:t>点击编辑母版版式</a:t>
            </a:r>
          </a:p>
        </p:txBody>
      </p:sp>
    </p:spTree>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63550"/>
            <a:ext cx="2055813" cy="52435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463550"/>
            <a:ext cx="6015037" cy="52435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1488" y="463550"/>
            <a:ext cx="8213725"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2600" y="1181100"/>
            <a:ext cx="4029075"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4075" y="1181100"/>
            <a:ext cx="4030663"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2600" y="1181100"/>
            <a:ext cx="40290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4075" y="1181100"/>
            <a:ext cx="4030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endParaRPr lang="zh-CN" altLang="en-US"/>
          </a:p>
        </p:txBody>
      </p:sp>
      <p:sp>
        <p:nvSpPr>
          <p:cNvPr id="1027" name="Rectangle 3"/>
          <p:cNvSpPr>
            <a:spLocks noGrp="1" noChangeArrowheads="1"/>
          </p:cNvSpPr>
          <p:nvPr>
            <p:ph type="title"/>
          </p:nvPr>
        </p:nvSpPr>
        <p:spPr bwMode="auto">
          <a:xfrm>
            <a:off x="471488" y="463550"/>
            <a:ext cx="821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lstStyle/>
          <a:p>
            <a:pPr lvl="0"/>
            <a:r>
              <a:rPr lang="zh-CN" altLang="en-GB" smtClean="0"/>
              <a:t>点击编辑母版标题版式</a:t>
            </a:r>
          </a:p>
        </p:txBody>
      </p:sp>
      <p:sp>
        <p:nvSpPr>
          <p:cNvPr id="1028" name="Rectangle 4"/>
          <p:cNvSpPr>
            <a:spLocks noChangeArrowheads="1"/>
          </p:cNvSpPr>
          <p:nvPr/>
        </p:nvSpPr>
        <p:spPr bwMode="auto">
          <a:xfrm>
            <a:off x="9126538" y="6145213"/>
            <a:ext cx="6350" cy="19050"/>
          </a:xfrm>
          <a:prstGeom prst="rect">
            <a:avLst/>
          </a:prstGeom>
          <a:gradFill rotWithShape="1">
            <a:gsLst>
              <a:gs pos="0">
                <a:srgbClr val="808080"/>
              </a:gs>
              <a:gs pos="100000">
                <a:srgbClr val="D7D7D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9" name="Rectangle 5"/>
          <p:cNvSpPr>
            <a:spLocks noChangeArrowheads="1"/>
          </p:cNvSpPr>
          <p:nvPr/>
        </p:nvSpPr>
        <p:spPr bwMode="auto">
          <a:xfrm>
            <a:off x="0" y="0"/>
            <a:ext cx="9144000" cy="68580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0" name="Rectangle 6"/>
          <p:cNvSpPr>
            <a:spLocks noGrp="1" noChangeArrowheads="1"/>
          </p:cNvSpPr>
          <p:nvPr>
            <p:ph type="body" idx="1"/>
          </p:nvPr>
        </p:nvSpPr>
        <p:spPr bwMode="auto">
          <a:xfrm>
            <a:off x="482600" y="1181100"/>
            <a:ext cx="821213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lstStyle/>
          <a:p>
            <a:pPr lvl="0"/>
            <a:r>
              <a:rPr lang="zh-CN" altLang="en-GB" smtClean="0"/>
              <a:t>点击编辑母版内容版式</a:t>
            </a:r>
          </a:p>
          <a:p>
            <a:pPr lvl="1"/>
            <a:r>
              <a:rPr lang="zh-CN" altLang="en-GB" smtClean="0"/>
              <a:t>第二行</a:t>
            </a:r>
          </a:p>
          <a:p>
            <a:pPr lvl="2"/>
            <a:r>
              <a:rPr lang="zh-CN" altLang="en-GB" smtClean="0"/>
              <a:t>第三行</a:t>
            </a:r>
          </a:p>
          <a:p>
            <a:pPr lvl="3"/>
            <a:r>
              <a:rPr lang="zh-CN" altLang="en-GB" smtClean="0"/>
              <a:t>第四行</a:t>
            </a:r>
          </a:p>
        </p:txBody>
      </p:sp>
      <p:sp>
        <p:nvSpPr>
          <p:cNvPr id="1031" name="Rectangle 8"/>
          <p:cNvSpPr>
            <a:spLocks noChangeArrowheads="1"/>
          </p:cNvSpPr>
          <p:nvPr/>
        </p:nvSpPr>
        <p:spPr bwMode="auto">
          <a:xfrm>
            <a:off x="454025" y="89217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endParaRPr lang="zh-CN" altLang="en-US"/>
          </a:p>
        </p:txBody>
      </p:sp>
      <p:sp>
        <p:nvSpPr>
          <p:cNvPr id="1032" name="Rectangle 9"/>
          <p:cNvSpPr>
            <a:spLocks noChangeArrowheads="1"/>
          </p:cNvSpPr>
          <p:nvPr userDrawn="1"/>
        </p:nvSpPr>
        <p:spPr bwMode="auto">
          <a:xfrm>
            <a:off x="1625600" y="6451600"/>
            <a:ext cx="48704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p>
            <a:pPr>
              <a:spcBef>
                <a:spcPct val="50000"/>
              </a:spcBef>
            </a:pPr>
            <a:r>
              <a:rPr lang="zh-CN" altLang="en-GB" sz="2400">
                <a:latin typeface="黑体" pitchFamily="49" charset="-122"/>
              </a:rPr>
              <a:t>第八章  计算机病毒原理与防护</a:t>
            </a:r>
            <a:endParaRPr lang="en-GB" altLang="zh-CN" sz="2400">
              <a:latin typeface="黑体" pitchFamily="49" charset="-122"/>
            </a:endParaRPr>
          </a:p>
        </p:txBody>
      </p:sp>
      <p:sp>
        <p:nvSpPr>
          <p:cNvPr id="1033" name="Rectangle 10"/>
          <p:cNvSpPr>
            <a:spLocks noChangeArrowheads="1"/>
          </p:cNvSpPr>
          <p:nvPr userDrawn="1"/>
        </p:nvSpPr>
        <p:spPr bwMode="auto">
          <a:xfrm>
            <a:off x="454025" y="630872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endParaRPr lang="zh-CN" altLang="en-US"/>
          </a:p>
        </p:txBody>
      </p:sp>
      <p:graphicFrame>
        <p:nvGraphicFramePr>
          <p:cNvPr id="1034" name="Object 12"/>
          <p:cNvGraphicFramePr>
            <a:graphicFrameLocks noChangeAspect="1"/>
          </p:cNvGraphicFramePr>
          <p:nvPr userDrawn="1"/>
        </p:nvGraphicFramePr>
        <p:xfrm>
          <a:off x="6842125" y="6357938"/>
          <a:ext cx="2105025" cy="485775"/>
        </p:xfrm>
        <a:graphic>
          <a:graphicData uri="http://schemas.openxmlformats.org/presentationml/2006/ole">
            <mc:AlternateContent xmlns:mc="http://schemas.openxmlformats.org/markup-compatibility/2006">
              <mc:Choice xmlns:v="urn:schemas-microsoft-com:vml" Requires="v">
                <p:oleObj spid="_x0000_s1068" name="Bitmap Image" r:id="rId16" imgW="2104762" imgH="485586" progId="PBrush">
                  <p:embed/>
                </p:oleObj>
              </mc:Choice>
              <mc:Fallback>
                <p:oleObj name="Bitmap Image" r:id="rId16" imgW="2104762" imgH="485586" progId="PBrush">
                  <p:embed/>
                  <p:pic>
                    <p:nvPicPr>
                      <p:cNvPr id="0" name="Object 12" descr="image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2125" y="6357938"/>
                        <a:ext cx="210502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r"/>
  </p:transition>
  <p:hf hdr="0" ftr="0" dt="0"/>
  <p:txStyles>
    <p:titleStyle>
      <a:lvl1pPr algn="l" rtl="0" eaLnBrk="0" fontAlgn="base" hangingPunct="0">
        <a:lnSpc>
          <a:spcPts val="2600"/>
        </a:lnSpc>
        <a:spcBef>
          <a:spcPct val="0"/>
        </a:spcBef>
        <a:spcAft>
          <a:spcPct val="0"/>
        </a:spcAft>
        <a:defRPr>
          <a:solidFill>
            <a:srgbClr val="323232"/>
          </a:solidFill>
          <a:latin typeface="+mj-lt"/>
          <a:ea typeface="+mj-ea"/>
          <a:cs typeface="+mj-cs"/>
        </a:defRPr>
      </a:lvl1pPr>
      <a:lvl2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2pPr>
      <a:lvl3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3pPr>
      <a:lvl4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4pPr>
      <a:lvl5pPr algn="l" rtl="0" eaLnBrk="0" fontAlgn="base" hangingPunct="0">
        <a:lnSpc>
          <a:spcPts val="2600"/>
        </a:lnSpc>
        <a:spcBef>
          <a:spcPct val="0"/>
        </a:spcBef>
        <a:spcAft>
          <a:spcPct val="0"/>
        </a:spcAft>
        <a:defRPr>
          <a:solidFill>
            <a:srgbClr val="323232"/>
          </a:solidFill>
          <a:latin typeface="黑体" pitchFamily="49" charset="-122"/>
          <a:ea typeface="黑体" pitchFamily="49" charset="-122"/>
        </a:defRPr>
      </a:lvl5pPr>
      <a:lvl6pPr marL="457200" algn="l" rtl="0" fontAlgn="base">
        <a:lnSpc>
          <a:spcPts val="2600"/>
        </a:lnSpc>
        <a:spcBef>
          <a:spcPct val="0"/>
        </a:spcBef>
        <a:spcAft>
          <a:spcPct val="0"/>
        </a:spcAft>
        <a:defRPr>
          <a:solidFill>
            <a:srgbClr val="323232"/>
          </a:solidFill>
          <a:latin typeface="黑体" pitchFamily="49" charset="-122"/>
          <a:ea typeface="黑体" pitchFamily="49" charset="-122"/>
        </a:defRPr>
      </a:lvl6pPr>
      <a:lvl7pPr marL="914400" algn="l" rtl="0" fontAlgn="base">
        <a:lnSpc>
          <a:spcPts val="2600"/>
        </a:lnSpc>
        <a:spcBef>
          <a:spcPct val="0"/>
        </a:spcBef>
        <a:spcAft>
          <a:spcPct val="0"/>
        </a:spcAft>
        <a:defRPr>
          <a:solidFill>
            <a:srgbClr val="323232"/>
          </a:solidFill>
          <a:latin typeface="黑体" pitchFamily="49" charset="-122"/>
          <a:ea typeface="黑体" pitchFamily="49" charset="-122"/>
        </a:defRPr>
      </a:lvl7pPr>
      <a:lvl8pPr marL="1371600" algn="l" rtl="0" fontAlgn="base">
        <a:lnSpc>
          <a:spcPts val="2600"/>
        </a:lnSpc>
        <a:spcBef>
          <a:spcPct val="0"/>
        </a:spcBef>
        <a:spcAft>
          <a:spcPct val="0"/>
        </a:spcAft>
        <a:defRPr>
          <a:solidFill>
            <a:srgbClr val="323232"/>
          </a:solidFill>
          <a:latin typeface="黑体" pitchFamily="49" charset="-122"/>
          <a:ea typeface="黑体" pitchFamily="49" charset="-122"/>
        </a:defRPr>
      </a:lvl8pPr>
      <a:lvl9pPr marL="1828800" algn="l" rtl="0" fontAlgn="base">
        <a:lnSpc>
          <a:spcPts val="2600"/>
        </a:lnSpc>
        <a:spcBef>
          <a:spcPct val="0"/>
        </a:spcBef>
        <a:spcAft>
          <a:spcPct val="0"/>
        </a:spcAft>
        <a:defRPr>
          <a:solidFill>
            <a:srgbClr val="323232"/>
          </a:solidFill>
          <a:latin typeface="黑体" pitchFamily="49" charset="-122"/>
          <a:ea typeface="黑体" pitchFamily="49" charset="-122"/>
        </a:defRPr>
      </a:lvl9pPr>
    </p:titleStyle>
    <p:bodyStyle>
      <a:lvl1pPr marL="342900" indent="-342900" algn="l" defTabSz="-635"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a:solidFill>
            <a:srgbClr val="323232"/>
          </a:solidFill>
          <a:latin typeface="+mn-lt"/>
          <a:ea typeface="+mn-ea"/>
          <a:cs typeface="+mn-cs"/>
        </a:defRPr>
      </a:lvl1pPr>
      <a:lvl2pPr marL="295275" indent="-222250" algn="l" defTabSz="-635" rtl="0" eaLnBrk="0" fontAlgn="base" hangingPunct="0">
        <a:lnSpc>
          <a:spcPts val="2400"/>
        </a:lnSpc>
        <a:spcBef>
          <a:spcPct val="0"/>
        </a:spcBef>
        <a:spcAft>
          <a:spcPts val="1200"/>
        </a:spcAft>
        <a:buClr>
          <a:srgbClr val="969696"/>
        </a:buClr>
        <a:buFont typeface="Wingdings" pitchFamily="2" charset="2"/>
        <a:buChar char="§"/>
        <a:tabLst>
          <a:tab pos="3946525" algn="l"/>
        </a:tabLst>
        <a:defRPr>
          <a:solidFill>
            <a:srgbClr val="323232"/>
          </a:solidFill>
          <a:latin typeface="+mn-lt"/>
          <a:ea typeface="+mn-ea"/>
          <a:cs typeface="Arial" pitchFamily="34" charset="0"/>
        </a:defRPr>
      </a:lvl2pPr>
      <a:lvl3pPr marL="514350" indent="-209550" algn="l" defTabSz="-635"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defTabSz="-635"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605" indent="-168275" algn="l" defTabSz="-635"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8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10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82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4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aokan.baidu.com/v?vid=5410641623782999357&amp;pd=bjh&amp;fr=bjhauthor&amp;type=vide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bilibili.com/video/BV13E411j7U8?from=search&amp;seid=10565077519073950355"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haokan.baidu.com/v?vid=3377494162803650846" TargetMode="External"/><Relationship Id="rId2" Type="http://schemas.openxmlformats.org/officeDocument/2006/relationships/hyperlink" Target="https://haokan.baidu.com/v?vid=7292221627018396447" TargetMode="External"/><Relationship Id="rId1" Type="http://schemas.openxmlformats.org/officeDocument/2006/relationships/slideLayout" Target="../slideLayouts/slideLayout2.xml"/><Relationship Id="rId4" Type="http://schemas.openxmlformats.org/officeDocument/2006/relationships/hyperlink" Target="https://www.bilibili.com/video/av498882213"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04800" y="2552700"/>
            <a:ext cx="8343900" cy="1320800"/>
          </a:xfrm>
        </p:spPr>
        <p:txBody>
          <a:bodyPr/>
          <a:lstStyle/>
          <a:p>
            <a:pPr algn="ctr" eaLnBrk="1" hangingPunct="1">
              <a:lnSpc>
                <a:spcPct val="100000"/>
              </a:lnSpc>
            </a:pPr>
            <a:r>
              <a:rPr lang="zh-CN" altLang="en-US" sz="4800" dirty="0" smtClean="0">
                <a:solidFill>
                  <a:schemeClr val="tx1"/>
                </a:solidFill>
              </a:rPr>
              <a:t>第八章 计算机病毒原理与防范</a:t>
            </a:r>
            <a:r>
              <a:rPr lang="en-US" altLang="zh-CN" sz="4800" dirty="0" smtClean="0">
                <a:solidFill>
                  <a:schemeClr val="tx1"/>
                </a:solidFill>
              </a:rPr>
              <a:t/>
            </a:r>
            <a:br>
              <a:rPr lang="en-US" altLang="zh-CN" sz="4800" dirty="0" smtClean="0">
                <a:solidFill>
                  <a:schemeClr val="tx1"/>
                </a:solidFill>
              </a:rPr>
            </a:br>
            <a:endParaRPr lang="en-GB" altLang="zh-CN" sz="4800" dirty="0" smtClean="0">
              <a:solidFill>
                <a:schemeClr val="tx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749572" y="275999"/>
            <a:ext cx="7210425" cy="68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400" dirty="0"/>
              <a:t>计算机病毒的危害</a:t>
            </a:r>
          </a:p>
        </p:txBody>
      </p:sp>
      <p:sp>
        <p:nvSpPr>
          <p:cNvPr id="11268" name="TextBox 6"/>
          <p:cNvSpPr txBox="1">
            <a:spLocks noChangeArrowheads="1"/>
          </p:cNvSpPr>
          <p:nvPr/>
        </p:nvSpPr>
        <p:spPr bwMode="auto">
          <a:xfrm>
            <a:off x="195943" y="956084"/>
            <a:ext cx="8778239" cy="572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zh-CN" sz="2800" dirty="0"/>
              <a:t>病毒不仅是对计算机资源的损失和破坏,还会造成资源和财富的巨大浪费,而且有可能造成社会性的灾难。</a:t>
            </a:r>
          </a:p>
          <a:p>
            <a:pPr algn="l">
              <a:lnSpc>
                <a:spcPct val="150000"/>
              </a:lnSpc>
              <a:buClr>
                <a:schemeClr val="accent1"/>
              </a:buClr>
              <a:buFont typeface="Wingdings" pitchFamily="2" charset="2"/>
              <a:buChar char="u"/>
            </a:pPr>
            <a:r>
              <a:rPr lang="zh-CN" altLang="zh-CN" sz="2800" dirty="0"/>
              <a:t>各种案例</a:t>
            </a:r>
            <a:r>
              <a:rPr lang="zh-CN" altLang="zh-CN" sz="2800" dirty="0" smtClean="0"/>
              <a:t>不胜枚举</a:t>
            </a:r>
            <a:endParaRPr lang="en-US" altLang="zh-CN" sz="2800" dirty="0" smtClean="0"/>
          </a:p>
          <a:p>
            <a:pPr algn="l">
              <a:lnSpc>
                <a:spcPct val="150000"/>
              </a:lnSpc>
              <a:buClr>
                <a:schemeClr val="accent1"/>
              </a:buClr>
              <a:buFont typeface="Wingdings" pitchFamily="2" charset="2"/>
              <a:buChar char="u"/>
            </a:pPr>
            <a:r>
              <a:rPr lang="en-US" altLang="zh-CN" sz="2000" dirty="0" smtClean="0"/>
              <a:t>【</a:t>
            </a:r>
            <a:r>
              <a:rPr lang="zh-CN" altLang="en-US" sz="2000" dirty="0" smtClean="0"/>
              <a:t>熊猫烧香</a:t>
            </a:r>
            <a:r>
              <a:rPr lang="en-US" altLang="zh-CN" sz="2000" dirty="0" smtClean="0"/>
              <a:t>4min】</a:t>
            </a:r>
            <a:r>
              <a:rPr lang="en-US" altLang="zh-CN" sz="2000" dirty="0" smtClean="0">
                <a:hlinkClick r:id="rId3"/>
              </a:rPr>
              <a:t>https</a:t>
            </a:r>
            <a:r>
              <a:rPr lang="en-US" altLang="zh-CN" sz="2000" dirty="0">
                <a:hlinkClick r:id="rId3"/>
              </a:rPr>
              <a:t>://</a:t>
            </a:r>
            <a:r>
              <a:rPr lang="en-US" altLang="zh-CN" sz="2000" dirty="0" smtClean="0">
                <a:hlinkClick r:id="rId3"/>
              </a:rPr>
              <a:t>haokan.baidu.com/</a:t>
            </a:r>
            <a:r>
              <a:rPr lang="en-US" altLang="zh-CN" sz="2000" dirty="0" err="1" smtClean="0">
                <a:hlinkClick r:id="rId3"/>
              </a:rPr>
              <a:t>v?vid</a:t>
            </a:r>
            <a:r>
              <a:rPr lang="en-US" altLang="zh-CN" sz="2000" dirty="0" smtClean="0">
                <a:hlinkClick r:id="rId3"/>
              </a:rPr>
              <a:t>=5410641623782999357&amp;pd=</a:t>
            </a:r>
            <a:r>
              <a:rPr lang="en-US" altLang="zh-CN" sz="2000" dirty="0" err="1" smtClean="0">
                <a:hlinkClick r:id="rId3"/>
              </a:rPr>
              <a:t>bjh&amp;fr</a:t>
            </a:r>
            <a:r>
              <a:rPr lang="en-US" altLang="zh-CN" sz="2000" dirty="0" smtClean="0">
                <a:hlinkClick r:id="rId3"/>
              </a:rPr>
              <a:t>=</a:t>
            </a:r>
            <a:r>
              <a:rPr lang="en-US" altLang="zh-CN" sz="2000" dirty="0" err="1" smtClean="0">
                <a:hlinkClick r:id="rId3"/>
              </a:rPr>
              <a:t>bjhauthor&amp;type</a:t>
            </a:r>
            <a:r>
              <a:rPr lang="en-US" altLang="zh-CN" sz="2000" dirty="0" smtClean="0">
                <a:hlinkClick r:id="rId3"/>
              </a:rPr>
              <a:t>=video</a:t>
            </a:r>
            <a:endParaRPr lang="en-US" altLang="zh-CN" sz="2000" dirty="0" smtClean="0"/>
          </a:p>
          <a:p>
            <a:pPr algn="l">
              <a:lnSpc>
                <a:spcPct val="150000"/>
              </a:lnSpc>
              <a:buClr>
                <a:schemeClr val="accent1"/>
              </a:buClr>
              <a:buFont typeface="Wingdings" pitchFamily="2" charset="2"/>
              <a:buChar char="u"/>
            </a:pPr>
            <a:r>
              <a:rPr lang="en-US" altLang="zh-CN" sz="2000" dirty="0" smtClean="0"/>
              <a:t>【</a:t>
            </a:r>
            <a:r>
              <a:rPr lang="zh-CN" altLang="en-US" sz="2000" dirty="0" smtClean="0"/>
              <a:t>熊猫烧香感染效果</a:t>
            </a:r>
            <a:r>
              <a:rPr lang="en-US" altLang="zh-CN" sz="2000" dirty="0" smtClean="0"/>
              <a:t>2min】</a:t>
            </a:r>
            <a:r>
              <a:rPr lang="en-US" altLang="zh-CN" sz="2000" dirty="0" smtClean="0">
                <a:hlinkClick r:id="rId4"/>
              </a:rPr>
              <a:t>https</a:t>
            </a:r>
            <a:r>
              <a:rPr lang="en-US" altLang="zh-CN" sz="2000" dirty="0">
                <a:hlinkClick r:id="rId4"/>
              </a:rPr>
              <a:t>://</a:t>
            </a:r>
            <a:r>
              <a:rPr lang="en-US" altLang="zh-CN" sz="2000" dirty="0" smtClean="0">
                <a:hlinkClick r:id="rId4"/>
              </a:rPr>
              <a:t>www.bilibili.com/video/BV13E411j7U8?from=search&amp;seid=10565077519073950355</a:t>
            </a:r>
            <a:endParaRPr lang="en-US" altLang="zh-CN" sz="2000" dirty="0" smtClean="0"/>
          </a:p>
          <a:p>
            <a:pPr algn="l">
              <a:lnSpc>
                <a:spcPct val="150000"/>
              </a:lnSpc>
              <a:buClr>
                <a:schemeClr val="accent1"/>
              </a:buClr>
              <a:buFont typeface="Wingdings" pitchFamily="2" charset="2"/>
              <a:buChar char="u"/>
            </a:pPr>
            <a:r>
              <a:rPr lang="en-US" altLang="zh-CN" sz="2000" dirty="0" smtClean="0"/>
              <a:t>【</a:t>
            </a:r>
            <a:r>
              <a:rPr lang="zh-CN" altLang="en-US" sz="2000" dirty="0" smtClean="0"/>
              <a:t>勒索病毒</a:t>
            </a:r>
            <a:r>
              <a:rPr lang="en-US" altLang="zh-CN" sz="2000" dirty="0" smtClean="0"/>
              <a:t>1min】https</a:t>
            </a:r>
            <a:r>
              <a:rPr lang="en-US" altLang="zh-CN" sz="2000" dirty="0"/>
              <a:t>://haokan.baidu.com/</a:t>
            </a:r>
            <a:r>
              <a:rPr lang="en-US" altLang="zh-CN" sz="2000" dirty="0" err="1"/>
              <a:t>v?vid</a:t>
            </a:r>
            <a:r>
              <a:rPr lang="en-US" altLang="zh-CN" sz="2000" dirty="0"/>
              <a:t>=12639384902833461887</a:t>
            </a:r>
            <a:endParaRPr lang="zh-CN" altLang="zh-CN" sz="2000"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Text Box 4"/>
          <p:cNvSpPr txBox="1">
            <a:spLocks noChangeArrowheads="1"/>
          </p:cNvSpPr>
          <p:nvPr/>
        </p:nvSpPr>
        <p:spPr bwMode="auto">
          <a:xfrm>
            <a:off x="801824" y="275999"/>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400" dirty="0"/>
              <a:t>计算机病毒传播途径</a:t>
            </a:r>
          </a:p>
        </p:txBody>
      </p:sp>
      <p:sp>
        <p:nvSpPr>
          <p:cNvPr id="12292" name="TextBox 6"/>
          <p:cNvSpPr txBox="1">
            <a:spLocks noChangeArrowheads="1"/>
          </p:cNvSpPr>
          <p:nvPr/>
        </p:nvSpPr>
        <p:spPr bwMode="auto">
          <a:xfrm>
            <a:off x="1243239" y="1266099"/>
            <a:ext cx="3898900" cy="201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en-US" sz="2800" dirty="0"/>
              <a:t>通过硬盘</a:t>
            </a:r>
            <a:endParaRPr lang="en-US" altLang="zh-CN" sz="2800" dirty="0"/>
          </a:p>
          <a:p>
            <a:pPr algn="l">
              <a:lnSpc>
                <a:spcPct val="150000"/>
              </a:lnSpc>
              <a:buClr>
                <a:schemeClr val="accent1"/>
              </a:buClr>
              <a:buFont typeface="Wingdings" pitchFamily="2" charset="2"/>
              <a:buChar char="u"/>
            </a:pPr>
            <a:r>
              <a:rPr lang="zh-CN" altLang="en-US" sz="2800" dirty="0"/>
              <a:t>通过光盘</a:t>
            </a:r>
            <a:endParaRPr lang="en-US" altLang="zh-CN" sz="2800" dirty="0"/>
          </a:p>
          <a:p>
            <a:pPr algn="l">
              <a:lnSpc>
                <a:spcPct val="150000"/>
              </a:lnSpc>
              <a:buClr>
                <a:schemeClr val="accent1"/>
              </a:buClr>
              <a:buFont typeface="Wingdings" pitchFamily="2" charset="2"/>
              <a:buChar char="u"/>
            </a:pPr>
            <a:r>
              <a:rPr lang="zh-CN" altLang="en-US" sz="2800" dirty="0"/>
              <a:t>通过网络</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Text Box 5"/>
          <p:cNvSpPr txBox="1">
            <a:spLocks noChangeArrowheads="1"/>
          </p:cNvSpPr>
          <p:nvPr/>
        </p:nvSpPr>
        <p:spPr bwMode="auto">
          <a:xfrm>
            <a:off x="265112" y="108993"/>
            <a:ext cx="13747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90000"/>
              </a:lnSpc>
              <a:spcBef>
                <a:spcPct val="50000"/>
              </a:spcBef>
            </a:pPr>
            <a:r>
              <a:rPr lang="en-GB" altLang="zh-CN" sz="4800" b="1" dirty="0">
                <a:ea typeface="宋体" pitchFamily="2" charset="-122"/>
              </a:rPr>
              <a:t>3</a:t>
            </a:r>
          </a:p>
        </p:txBody>
      </p:sp>
      <p:sp>
        <p:nvSpPr>
          <p:cNvPr id="13316" name="Text Box 4"/>
          <p:cNvSpPr txBox="1">
            <a:spLocks noChangeArrowheads="1"/>
          </p:cNvSpPr>
          <p:nvPr/>
        </p:nvSpPr>
        <p:spPr bwMode="auto">
          <a:xfrm>
            <a:off x="1158875" y="252176"/>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400" dirty="0">
                <a:latin typeface="黑体" pitchFamily="49" charset="-122"/>
              </a:rPr>
              <a:t>计算机病毒的工作机制</a:t>
            </a:r>
            <a:endParaRPr lang="zh-CN" sz="4400" dirty="0">
              <a:latin typeface="黑体" pitchFamily="49" charset="-122"/>
            </a:endParaRPr>
          </a:p>
        </p:txBody>
      </p:sp>
      <p:sp>
        <p:nvSpPr>
          <p:cNvPr id="13317" name="TextBox 6"/>
          <p:cNvSpPr txBox="1">
            <a:spLocks noChangeArrowheads="1"/>
          </p:cNvSpPr>
          <p:nvPr/>
        </p:nvSpPr>
        <p:spPr bwMode="auto">
          <a:xfrm>
            <a:off x="952500" y="1447074"/>
            <a:ext cx="71882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Ø"/>
            </a:pPr>
            <a:r>
              <a:rPr lang="zh-CN" altLang="en-US" sz="2800" dirty="0"/>
              <a:t>计算机病毒的生命周期</a:t>
            </a:r>
            <a:endParaRPr lang="en-US" altLang="zh-CN" sz="2800" dirty="0"/>
          </a:p>
          <a:p>
            <a:pPr algn="l">
              <a:lnSpc>
                <a:spcPct val="150000"/>
              </a:lnSpc>
              <a:buClr>
                <a:schemeClr val="accent1"/>
              </a:buClr>
              <a:buFont typeface="Wingdings" pitchFamily="2" charset="2"/>
              <a:buChar char="Ø"/>
            </a:pPr>
            <a:r>
              <a:rPr lang="zh-CN" altLang="en-US" sz="2800" dirty="0"/>
              <a:t>计算机病毒结构</a:t>
            </a:r>
            <a:endParaRPr lang="en-US" altLang="zh-CN" sz="2800" dirty="0"/>
          </a:p>
          <a:p>
            <a:pPr algn="l">
              <a:lnSpc>
                <a:spcPct val="150000"/>
              </a:lnSpc>
              <a:buClr>
                <a:schemeClr val="accent1"/>
              </a:buClr>
              <a:buFont typeface="Wingdings" pitchFamily="2" charset="2"/>
              <a:buChar char="Ø"/>
            </a:pPr>
            <a:r>
              <a:rPr lang="zh-CN" altLang="en-US" sz="2800" dirty="0"/>
              <a:t>计算机病毒的引导机制</a:t>
            </a:r>
            <a:endParaRPr lang="en-US" altLang="zh-CN" sz="2800" dirty="0"/>
          </a:p>
          <a:p>
            <a:pPr algn="l">
              <a:lnSpc>
                <a:spcPct val="150000"/>
              </a:lnSpc>
              <a:buClr>
                <a:schemeClr val="accent1"/>
              </a:buClr>
              <a:buFont typeface="Wingdings" pitchFamily="2" charset="2"/>
              <a:buChar char="Ø"/>
            </a:pPr>
            <a:r>
              <a:rPr lang="zh-CN" altLang="en-US" sz="2800" dirty="0"/>
              <a:t>计算机病毒的传染过程</a:t>
            </a:r>
          </a:p>
        </p:txBody>
      </p:sp>
    </p:spTree>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Text Box 4"/>
          <p:cNvSpPr txBox="1">
            <a:spLocks noChangeArrowheads="1"/>
          </p:cNvSpPr>
          <p:nvPr/>
        </p:nvSpPr>
        <p:spPr bwMode="auto">
          <a:xfrm>
            <a:off x="846137" y="283892"/>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400" dirty="0"/>
              <a:t>计算机病毒的生命周期</a:t>
            </a:r>
          </a:p>
        </p:txBody>
      </p:sp>
      <p:pic>
        <p:nvPicPr>
          <p:cNvPr id="143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800" y="1714500"/>
            <a:ext cx="3213100"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TextBox 1"/>
          <p:cNvSpPr txBox="1"/>
          <p:nvPr/>
        </p:nvSpPr>
        <p:spPr>
          <a:xfrm>
            <a:off x="5749727" y="1816277"/>
            <a:ext cx="1005403" cy="338554"/>
          </a:xfrm>
          <a:prstGeom prst="rect">
            <a:avLst/>
          </a:prstGeom>
          <a:noFill/>
        </p:spPr>
        <p:txBody>
          <a:bodyPr wrap="none" rtlCol="0">
            <a:spAutoFit/>
          </a:bodyPr>
          <a:lstStyle/>
          <a:p>
            <a:r>
              <a:rPr lang="zh-CN" altLang="en-US" dirty="0" smtClean="0"/>
              <a:t>休眠状态</a:t>
            </a:r>
            <a:endParaRPr lang="zh-CN" altLang="en-US"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801461" y="288337"/>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400" dirty="0"/>
              <a:t>计算机病毒结构</a:t>
            </a:r>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7150" y="1255713"/>
            <a:ext cx="4243388" cy="481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2" name="TextBox 1"/>
          <p:cNvSpPr txBox="1"/>
          <p:nvPr/>
        </p:nvSpPr>
        <p:spPr>
          <a:xfrm>
            <a:off x="6795609" y="963325"/>
            <a:ext cx="2236510" cy="1077218"/>
          </a:xfrm>
          <a:prstGeom prst="rect">
            <a:avLst/>
          </a:prstGeom>
          <a:noFill/>
        </p:spPr>
        <p:txBody>
          <a:bodyPr wrap="none" rtlCol="0">
            <a:spAutoFit/>
          </a:bodyPr>
          <a:lstStyle/>
          <a:p>
            <a:pPr algn="just"/>
            <a:r>
              <a:rPr lang="zh-CN" altLang="en-US" dirty="0" smtClean="0"/>
              <a:t>实现将计算机病毒程序</a:t>
            </a:r>
            <a:endParaRPr lang="en-US" altLang="zh-CN" dirty="0" smtClean="0"/>
          </a:p>
          <a:p>
            <a:pPr algn="just"/>
            <a:r>
              <a:rPr lang="zh-CN" altLang="en-US" dirty="0" smtClean="0"/>
              <a:t>引入计算机</a:t>
            </a:r>
            <a:r>
              <a:rPr lang="zh-CN" altLang="en-US" dirty="0" smtClean="0"/>
              <a:t>内存</a:t>
            </a:r>
            <a:endParaRPr lang="en-US" altLang="zh-CN" dirty="0" smtClean="0"/>
          </a:p>
          <a:p>
            <a:pPr algn="just"/>
            <a:r>
              <a:rPr lang="zh-CN" altLang="en-US" dirty="0"/>
              <a:t>自</a:t>
            </a:r>
            <a:r>
              <a:rPr lang="zh-CN" altLang="en-US" dirty="0" smtClean="0"/>
              <a:t>保护</a:t>
            </a:r>
            <a:endParaRPr lang="en-US" altLang="zh-CN" dirty="0" smtClean="0"/>
          </a:p>
          <a:p>
            <a:pPr algn="just"/>
            <a:r>
              <a:rPr lang="zh-CN" altLang="en-US" dirty="0" smtClean="0"/>
              <a:t>设置后面模块启动条件</a:t>
            </a:r>
            <a:endParaRPr lang="zh-CN" altLang="en-US" dirty="0"/>
          </a:p>
        </p:txBody>
      </p:sp>
      <p:sp>
        <p:nvSpPr>
          <p:cNvPr id="6" name="TextBox 5"/>
          <p:cNvSpPr txBox="1"/>
          <p:nvPr/>
        </p:nvSpPr>
        <p:spPr>
          <a:xfrm>
            <a:off x="6737572" y="2624961"/>
            <a:ext cx="2406428" cy="830997"/>
          </a:xfrm>
          <a:prstGeom prst="rect">
            <a:avLst/>
          </a:prstGeom>
          <a:noFill/>
        </p:spPr>
        <p:txBody>
          <a:bodyPr wrap="none" rtlCol="0">
            <a:spAutoFit/>
          </a:bodyPr>
          <a:lstStyle/>
          <a:p>
            <a:pPr algn="just"/>
            <a:r>
              <a:rPr lang="en-US" altLang="zh-CN" dirty="0" smtClean="0"/>
              <a:t>1</a:t>
            </a:r>
            <a:r>
              <a:rPr lang="zh-CN" altLang="en-US" dirty="0"/>
              <a:t> </a:t>
            </a:r>
            <a:r>
              <a:rPr lang="zh-CN" altLang="en-US" dirty="0" smtClean="0"/>
              <a:t>判断当前环境是否满足</a:t>
            </a:r>
            <a:endParaRPr lang="en-US" altLang="zh-CN" dirty="0" smtClean="0"/>
          </a:p>
          <a:p>
            <a:pPr algn="just"/>
            <a:r>
              <a:rPr lang="zh-CN" altLang="en-US" dirty="0" smtClean="0"/>
              <a:t>感染条件</a:t>
            </a:r>
            <a:endParaRPr lang="en-US" altLang="zh-CN" dirty="0" smtClean="0"/>
          </a:p>
          <a:p>
            <a:pPr algn="just"/>
            <a:r>
              <a:rPr lang="en-US" altLang="zh-CN" dirty="0" smtClean="0"/>
              <a:t>2 </a:t>
            </a:r>
            <a:r>
              <a:rPr lang="zh-CN" altLang="en-US" dirty="0" smtClean="0"/>
              <a:t>若满足，启动感染功能</a:t>
            </a:r>
            <a:endParaRPr lang="en-US" altLang="zh-CN" dirty="0"/>
          </a:p>
        </p:txBody>
      </p:sp>
      <p:sp>
        <p:nvSpPr>
          <p:cNvPr id="7" name="TextBox 6"/>
          <p:cNvSpPr txBox="1"/>
          <p:nvPr/>
        </p:nvSpPr>
        <p:spPr>
          <a:xfrm>
            <a:off x="6737572" y="4405193"/>
            <a:ext cx="2406428" cy="830997"/>
          </a:xfrm>
          <a:prstGeom prst="rect">
            <a:avLst/>
          </a:prstGeom>
          <a:noFill/>
        </p:spPr>
        <p:txBody>
          <a:bodyPr wrap="none" rtlCol="0">
            <a:spAutoFit/>
          </a:bodyPr>
          <a:lstStyle/>
          <a:p>
            <a:pPr algn="just"/>
            <a:r>
              <a:rPr lang="en-US" altLang="zh-CN" dirty="0" smtClean="0"/>
              <a:t>1</a:t>
            </a:r>
            <a:r>
              <a:rPr lang="zh-CN" altLang="en-US" dirty="0"/>
              <a:t> </a:t>
            </a:r>
            <a:r>
              <a:rPr lang="zh-CN" altLang="en-US" dirty="0" smtClean="0"/>
              <a:t>判断当前环境是否满足</a:t>
            </a:r>
            <a:endParaRPr lang="en-US" altLang="zh-CN" dirty="0" smtClean="0"/>
          </a:p>
          <a:p>
            <a:pPr algn="just"/>
            <a:r>
              <a:rPr lang="zh-CN" altLang="en-US" dirty="0"/>
              <a:t>触发</a:t>
            </a:r>
            <a:r>
              <a:rPr lang="zh-CN" altLang="en-US" dirty="0" smtClean="0"/>
              <a:t>条件</a:t>
            </a:r>
            <a:endParaRPr lang="en-US" altLang="zh-CN" dirty="0" smtClean="0"/>
          </a:p>
          <a:p>
            <a:pPr algn="just"/>
            <a:r>
              <a:rPr lang="en-US" altLang="zh-CN" dirty="0" smtClean="0"/>
              <a:t>2 </a:t>
            </a:r>
            <a:r>
              <a:rPr lang="zh-CN" altLang="en-US" dirty="0" smtClean="0"/>
              <a:t>若满足，启动病毒程序</a:t>
            </a:r>
            <a:endParaRPr lang="en-US" altLang="zh-CN" dirty="0"/>
          </a:p>
        </p:txBody>
      </p:sp>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Text Box 4"/>
          <p:cNvSpPr txBox="1">
            <a:spLocks noChangeArrowheads="1"/>
          </p:cNvSpPr>
          <p:nvPr/>
        </p:nvSpPr>
        <p:spPr bwMode="auto">
          <a:xfrm>
            <a:off x="628468" y="253999"/>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000" dirty="0"/>
              <a:t>计算机病毒的引导机制</a:t>
            </a:r>
          </a:p>
        </p:txBody>
      </p:sp>
      <p:sp>
        <p:nvSpPr>
          <p:cNvPr id="16388" name="TextBox 5"/>
          <p:cNvSpPr txBox="1">
            <a:spLocks noChangeArrowheads="1"/>
          </p:cNvSpPr>
          <p:nvPr/>
        </p:nvSpPr>
        <p:spPr bwMode="auto">
          <a:xfrm>
            <a:off x="406400" y="965200"/>
            <a:ext cx="8242300" cy="5115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20000"/>
              </a:lnSpc>
              <a:buClr>
                <a:schemeClr val="accent1"/>
              </a:buClr>
              <a:buFont typeface="Wingdings" pitchFamily="2" charset="2"/>
              <a:buChar char="u"/>
            </a:pPr>
            <a:r>
              <a:rPr lang="zh-CN" altLang="zh-CN" sz="2800" dirty="0"/>
              <a:t>计算机病毒的寄生</a:t>
            </a:r>
            <a:r>
              <a:rPr lang="zh-CN" altLang="zh-CN" sz="2800" dirty="0" smtClean="0"/>
              <a:t>对象</a:t>
            </a:r>
            <a:r>
              <a:rPr lang="zh-CN" altLang="en-US" sz="2800" dirty="0" smtClean="0"/>
              <a:t>（执行权）</a:t>
            </a:r>
            <a:endParaRPr lang="zh-CN" altLang="en-US" sz="2800" dirty="0"/>
          </a:p>
          <a:p>
            <a:pPr algn="l">
              <a:lnSpc>
                <a:spcPct val="120000"/>
              </a:lnSpc>
              <a:buClr>
                <a:schemeClr val="accent1"/>
              </a:buClr>
              <a:buFont typeface="Wingdings" pitchFamily="2" charset="2"/>
              <a:buNone/>
            </a:pPr>
            <a:r>
              <a:rPr lang="zh-CN" altLang="en-US" sz="2400" dirty="0"/>
              <a:t>           </a:t>
            </a:r>
            <a:r>
              <a:rPr lang="zh-CN" altLang="zh-CN" sz="2400" dirty="0"/>
              <a:t>磁盘引导扇区</a:t>
            </a:r>
            <a:r>
              <a:rPr lang="zh-CN" altLang="en-US" sz="2400" dirty="0"/>
              <a:t>，</a:t>
            </a:r>
            <a:r>
              <a:rPr lang="zh-CN" altLang="zh-CN" sz="2400" dirty="0"/>
              <a:t>可执行文件（</a:t>
            </a:r>
            <a:r>
              <a:rPr lang="en-US" altLang="zh-CN" sz="2400" dirty="0">
                <a:latin typeface="Times New Roman" pitchFamily="18" charset="0"/>
              </a:rPr>
              <a:t>. EXE</a:t>
            </a:r>
            <a:r>
              <a:rPr lang="zh-CN" altLang="zh-CN" sz="2400" dirty="0"/>
              <a:t>或</a:t>
            </a:r>
            <a:r>
              <a:rPr lang="en-US" altLang="zh-CN" sz="2400" dirty="0">
                <a:latin typeface="Times New Roman" pitchFamily="18" charset="0"/>
              </a:rPr>
              <a:t>. COM</a:t>
            </a:r>
            <a:r>
              <a:rPr lang="zh-CN" altLang="zh-CN" sz="2400" dirty="0"/>
              <a:t>）</a:t>
            </a:r>
            <a:endParaRPr lang="en-US" altLang="zh-CN" sz="2400" dirty="0"/>
          </a:p>
          <a:p>
            <a:pPr algn="l">
              <a:lnSpc>
                <a:spcPct val="120000"/>
              </a:lnSpc>
              <a:buClr>
                <a:schemeClr val="accent1"/>
              </a:buClr>
              <a:buFont typeface="Wingdings" pitchFamily="2" charset="2"/>
              <a:buChar char="u"/>
            </a:pPr>
            <a:r>
              <a:rPr lang="zh-CN" altLang="zh-CN" sz="2800" dirty="0"/>
              <a:t>计算机病毒的引导过程</a:t>
            </a:r>
            <a:endParaRPr lang="zh-CN" altLang="en-US" sz="2800" dirty="0"/>
          </a:p>
          <a:p>
            <a:pPr algn="l">
              <a:lnSpc>
                <a:spcPct val="120000"/>
              </a:lnSpc>
              <a:buClr>
                <a:schemeClr val="accent1"/>
              </a:buClr>
              <a:buFont typeface="Wingdings" pitchFamily="2" charset="2"/>
              <a:buNone/>
            </a:pPr>
            <a:r>
              <a:rPr lang="zh-CN" altLang="en-US" sz="2400" dirty="0"/>
              <a:t>           </a:t>
            </a:r>
            <a:r>
              <a:rPr lang="zh-CN" altLang="zh-CN" sz="2400" dirty="0"/>
              <a:t>驻留内存</a:t>
            </a:r>
            <a:r>
              <a:rPr lang="zh-CN" altLang="en-US" sz="2400" dirty="0"/>
              <a:t>，</a:t>
            </a:r>
            <a:r>
              <a:rPr lang="zh-CN" altLang="zh-CN" sz="2400" dirty="0"/>
              <a:t>窃取系统控制权</a:t>
            </a:r>
            <a:r>
              <a:rPr lang="zh-CN" altLang="en-US" sz="2400" dirty="0"/>
              <a:t>，</a:t>
            </a:r>
            <a:r>
              <a:rPr lang="zh-CN" altLang="zh-CN" sz="2400" dirty="0"/>
              <a:t>恢复系统功能</a:t>
            </a:r>
            <a:endParaRPr lang="en-US" altLang="zh-CN" sz="2400" dirty="0"/>
          </a:p>
          <a:p>
            <a:pPr algn="l">
              <a:lnSpc>
                <a:spcPct val="120000"/>
              </a:lnSpc>
              <a:buClr>
                <a:schemeClr val="accent1"/>
              </a:buClr>
              <a:buFont typeface="Wingdings" pitchFamily="2" charset="2"/>
              <a:buChar char="u"/>
            </a:pPr>
            <a:r>
              <a:rPr lang="zh-CN" altLang="zh-CN" sz="2800" dirty="0"/>
              <a:t>计算机病毒的寄生方式</a:t>
            </a:r>
            <a:r>
              <a:rPr lang="zh-CN" altLang="en-US" sz="2800" dirty="0"/>
              <a:t>：</a:t>
            </a:r>
            <a:r>
              <a:rPr lang="zh-CN" altLang="en-US" sz="2400" dirty="0"/>
              <a:t> </a:t>
            </a:r>
            <a:r>
              <a:rPr lang="zh-CN" altLang="zh-CN" sz="2400" dirty="0"/>
              <a:t>替代法</a:t>
            </a:r>
            <a:r>
              <a:rPr lang="zh-CN" altLang="en-US" sz="2400" dirty="0"/>
              <a:t>，</a:t>
            </a:r>
            <a:r>
              <a:rPr lang="zh-CN" altLang="zh-CN" sz="2400" dirty="0"/>
              <a:t>链接法</a:t>
            </a:r>
            <a:endParaRPr lang="en-US" altLang="zh-CN" sz="2400" dirty="0"/>
          </a:p>
          <a:p>
            <a:pPr algn="l">
              <a:buClr>
                <a:schemeClr val="accent1"/>
              </a:buClr>
              <a:buFont typeface="Wingdings" pitchFamily="2" charset="2"/>
              <a:buChar char="u"/>
            </a:pPr>
            <a:endParaRPr lang="en-US" altLang="zh-CN" sz="2400" dirty="0"/>
          </a:p>
          <a:p>
            <a:pPr algn="l">
              <a:buClr>
                <a:schemeClr val="accent1"/>
              </a:buClr>
              <a:buFont typeface="Wingdings" pitchFamily="2" charset="2"/>
              <a:buChar char="u"/>
            </a:pPr>
            <a:endParaRPr lang="en-US" altLang="zh-CN" sz="2400" dirty="0"/>
          </a:p>
          <a:p>
            <a:pPr algn="l">
              <a:buClr>
                <a:schemeClr val="accent1"/>
              </a:buClr>
              <a:buFont typeface="Wingdings" pitchFamily="2" charset="2"/>
              <a:buChar char="u"/>
            </a:pPr>
            <a:endParaRPr lang="en-US" altLang="zh-CN" sz="2400" dirty="0"/>
          </a:p>
          <a:p>
            <a:pPr algn="l">
              <a:buClr>
                <a:schemeClr val="accent1"/>
              </a:buClr>
              <a:buFont typeface="Wingdings" pitchFamily="2" charset="2"/>
              <a:buChar char="u"/>
            </a:pPr>
            <a:endParaRPr lang="en-US" altLang="zh-CN" sz="2400" dirty="0"/>
          </a:p>
          <a:p>
            <a:pPr algn="l">
              <a:buClr>
                <a:schemeClr val="accent1"/>
              </a:buClr>
              <a:buFont typeface="Wingdings" pitchFamily="2" charset="2"/>
              <a:buChar char="u"/>
            </a:pPr>
            <a:endParaRPr lang="en-US" altLang="zh-CN" sz="2400" dirty="0"/>
          </a:p>
          <a:p>
            <a:pPr algn="l">
              <a:buClr>
                <a:schemeClr val="accent1"/>
              </a:buClr>
              <a:buFont typeface="Wingdings" pitchFamily="2" charset="2"/>
              <a:buChar char="u"/>
            </a:pPr>
            <a:endParaRPr lang="en-US" altLang="zh-CN" sz="2400" dirty="0"/>
          </a:p>
          <a:p>
            <a:pPr algn="l">
              <a:buClr>
                <a:schemeClr val="accent1"/>
              </a:buClr>
              <a:buFont typeface="Wingdings" pitchFamily="2" charset="2"/>
              <a:buChar char="u"/>
            </a:pPr>
            <a:endParaRPr lang="en-US" altLang="zh-CN" sz="2400" dirty="0"/>
          </a:p>
        </p:txBody>
      </p:sp>
      <p:pic>
        <p:nvPicPr>
          <p:cNvPr id="1638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5200" y="3803650"/>
            <a:ext cx="498475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16390" name="TextBox 7"/>
          <p:cNvSpPr txBox="1">
            <a:spLocks noChangeArrowheads="1"/>
          </p:cNvSpPr>
          <p:nvPr/>
        </p:nvSpPr>
        <p:spPr bwMode="auto">
          <a:xfrm>
            <a:off x="2063931" y="5943600"/>
            <a:ext cx="21697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r>
              <a:rPr lang="zh-CN" altLang="en-US" dirty="0" smtClean="0"/>
              <a:t>替代法（引导扇区）</a:t>
            </a:r>
            <a:endParaRPr lang="zh-CN" altLang="en-US" dirty="0"/>
          </a:p>
        </p:txBody>
      </p:sp>
      <p:sp>
        <p:nvSpPr>
          <p:cNvPr id="16391" name="TextBox 8"/>
          <p:cNvSpPr txBox="1">
            <a:spLocks noChangeArrowheads="1"/>
          </p:cNvSpPr>
          <p:nvPr/>
        </p:nvSpPr>
        <p:spPr bwMode="auto">
          <a:xfrm>
            <a:off x="4885509" y="5943600"/>
            <a:ext cx="24296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r>
              <a:rPr lang="zh-CN" altLang="en-US" dirty="0"/>
              <a:t>链接</a:t>
            </a:r>
            <a:r>
              <a:rPr lang="zh-CN" altLang="en-US" dirty="0" smtClean="0"/>
              <a:t>法（可执行文件）</a:t>
            </a:r>
            <a:endParaRPr lang="zh-CN" altLang="en-US"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Text Box 4"/>
          <p:cNvSpPr txBox="1">
            <a:spLocks noChangeArrowheads="1"/>
          </p:cNvSpPr>
          <p:nvPr/>
        </p:nvSpPr>
        <p:spPr bwMode="auto">
          <a:xfrm>
            <a:off x="663575" y="24987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400" dirty="0"/>
              <a:t>计算机病毒的传染过程</a:t>
            </a:r>
          </a:p>
        </p:txBody>
      </p:sp>
      <p:sp>
        <p:nvSpPr>
          <p:cNvPr id="17412" name="TextBox 5"/>
          <p:cNvSpPr txBox="1">
            <a:spLocks noChangeArrowheads="1"/>
          </p:cNvSpPr>
          <p:nvPr/>
        </p:nvSpPr>
        <p:spPr bwMode="auto">
          <a:xfrm>
            <a:off x="663575" y="1854200"/>
            <a:ext cx="7683591"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25000"/>
              </a:lnSpc>
              <a:buClr>
                <a:schemeClr val="accent1"/>
              </a:buClr>
            </a:pPr>
            <a:r>
              <a:rPr lang="zh-CN" altLang="en-US" sz="2400" dirty="0" smtClean="0"/>
              <a:t>被动传染：随着复制磁盘或文件工作的进行而进行    </a:t>
            </a:r>
            <a:endParaRPr lang="en-US" altLang="zh-CN" sz="2400" dirty="0" smtClean="0"/>
          </a:p>
          <a:p>
            <a:pPr algn="l">
              <a:lnSpc>
                <a:spcPct val="125000"/>
              </a:lnSpc>
              <a:buClr>
                <a:schemeClr val="accent1"/>
              </a:buClr>
            </a:pPr>
            <a:r>
              <a:rPr lang="zh-CN" altLang="en-US" sz="2400" dirty="0" smtClean="0"/>
              <a:t>主动传染：</a:t>
            </a:r>
            <a:r>
              <a:rPr lang="zh-CN" altLang="zh-CN" sz="2800" dirty="0" smtClean="0"/>
              <a:t>在</a:t>
            </a:r>
            <a:r>
              <a:rPr lang="zh-CN" altLang="zh-CN" sz="2800" dirty="0"/>
              <a:t>系统运行时，计算机病毒通过计算机病毒载体即系统的外存储器进入系统的内存储器，常驻内存，并在系统内存中监视系统的运行。</a:t>
            </a:r>
          </a:p>
          <a:p>
            <a:pPr algn="l">
              <a:buClr>
                <a:schemeClr val="accent1"/>
              </a:buClr>
              <a:buFont typeface="Wingdings" pitchFamily="2" charset="2"/>
              <a:buChar char="u"/>
            </a:pPr>
            <a:endParaRPr lang="zh-CN" altLang="en-US" sz="2800"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4"/>
          <p:cNvSpPr txBox="1">
            <a:spLocks noChangeArrowheads="1"/>
          </p:cNvSpPr>
          <p:nvPr/>
        </p:nvSpPr>
        <p:spPr bwMode="auto">
          <a:xfrm>
            <a:off x="768350" y="270510"/>
            <a:ext cx="82931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defTabSz="-635">
              <a:tabLst>
                <a:tab pos="3946525" algn="l"/>
              </a:tabLst>
              <a:defRPr sz="1600">
                <a:solidFill>
                  <a:schemeClr val="tx1"/>
                </a:solidFill>
                <a:latin typeface="Trebuchet MS" pitchFamily="34" charset="0"/>
                <a:ea typeface="黑体" pitchFamily="49" charset="-122"/>
              </a:defRPr>
            </a:lvl1pPr>
            <a:lvl2pPr marL="742950" indent="-285750" defTabSz="-635">
              <a:tabLst>
                <a:tab pos="3946525" algn="l"/>
              </a:tabLst>
              <a:defRPr sz="1600">
                <a:solidFill>
                  <a:schemeClr val="tx1"/>
                </a:solidFill>
                <a:latin typeface="Trebuchet MS" pitchFamily="34" charset="0"/>
                <a:ea typeface="黑体" pitchFamily="49" charset="-122"/>
              </a:defRPr>
            </a:lvl2pPr>
            <a:lvl3pPr marL="1143000" indent="-228600" defTabSz="-635">
              <a:tabLst>
                <a:tab pos="3946525" algn="l"/>
              </a:tabLst>
              <a:defRPr sz="1600">
                <a:solidFill>
                  <a:schemeClr val="tx1"/>
                </a:solidFill>
                <a:latin typeface="Trebuchet MS" pitchFamily="34" charset="0"/>
                <a:ea typeface="黑体" pitchFamily="49" charset="-122"/>
              </a:defRPr>
            </a:lvl3pPr>
            <a:lvl4pPr marL="1600200" indent="-228600" defTabSz="-635">
              <a:tabLst>
                <a:tab pos="3946525" algn="l"/>
              </a:tabLst>
              <a:defRPr sz="1600">
                <a:solidFill>
                  <a:schemeClr val="tx1"/>
                </a:solidFill>
                <a:latin typeface="Trebuchet MS" pitchFamily="34" charset="0"/>
                <a:ea typeface="黑体" pitchFamily="49" charset="-122"/>
              </a:defRPr>
            </a:lvl4pPr>
            <a:lvl5pPr marL="2057400" indent="-228600" defTabSz="-635">
              <a:tabLst>
                <a:tab pos="3946525" algn="l"/>
              </a:tabLst>
              <a:defRPr sz="1600">
                <a:solidFill>
                  <a:schemeClr val="tx1"/>
                </a:solidFill>
                <a:latin typeface="Trebuchet MS" pitchFamily="34" charset="0"/>
                <a:ea typeface="黑体" pitchFamily="49" charset="-122"/>
              </a:defRPr>
            </a:lvl5pPr>
            <a:lvl6pPr marL="25146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gn="l">
              <a:lnSpc>
                <a:spcPts val="4200"/>
              </a:lnSpc>
              <a:spcAft>
                <a:spcPts val="1200"/>
              </a:spcAft>
              <a:buClr>
                <a:schemeClr val="accent1"/>
              </a:buClr>
              <a:buFont typeface="Futura Md BT" pitchFamily="34" charset="0"/>
              <a:buNone/>
            </a:pPr>
            <a:r>
              <a:rPr lang="zh-CN" altLang="en-US" sz="3200" dirty="0">
                <a:latin typeface="黑体" pitchFamily="49" charset="-122"/>
              </a:rPr>
              <a:t>发现被传染的目标</a:t>
            </a:r>
            <a:endParaRPr lang="zh-CN" sz="3200" dirty="0">
              <a:latin typeface="黑体" pitchFamily="49" charset="-122"/>
            </a:endParaRPr>
          </a:p>
        </p:txBody>
      </p:sp>
      <p:sp>
        <p:nvSpPr>
          <p:cNvPr id="18436" name="Rectangle 4"/>
          <p:cNvSpPr txBox="1">
            <a:spLocks noChangeArrowheads="1"/>
          </p:cNvSpPr>
          <p:nvPr/>
        </p:nvSpPr>
        <p:spPr bwMode="auto">
          <a:xfrm>
            <a:off x="768350" y="2006600"/>
            <a:ext cx="779145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20000"/>
              </a:lnSpc>
              <a:buClr>
                <a:schemeClr val="accent1"/>
              </a:buClr>
              <a:buFont typeface="Wingdings" pitchFamily="2" charset="2"/>
              <a:buChar char="u"/>
            </a:pPr>
            <a:r>
              <a:rPr lang="zh-CN" altLang="en-US" sz="2400" dirty="0"/>
              <a:t>  </a:t>
            </a:r>
            <a:r>
              <a:rPr lang="zh-CN" altLang="zh-CN" sz="2400" dirty="0"/>
              <a:t>对运行的可执行文件特定地址的标识位信息进行判断是否已感染了计算机病毒。</a:t>
            </a:r>
            <a:endParaRPr lang="en-US" altLang="zh-CN" sz="2400" dirty="0"/>
          </a:p>
          <a:p>
            <a:pPr algn="l">
              <a:lnSpc>
                <a:spcPct val="120000"/>
              </a:lnSpc>
              <a:buClr>
                <a:schemeClr val="accent1"/>
              </a:buClr>
              <a:buFont typeface="Wingdings" pitchFamily="2" charset="2"/>
              <a:buChar char="u"/>
            </a:pPr>
            <a:r>
              <a:rPr lang="en-US" altLang="zh-CN" sz="2400" dirty="0" smtClean="0"/>
              <a:t>  </a:t>
            </a:r>
            <a:r>
              <a:rPr lang="zh-CN" altLang="zh-CN" sz="2400" dirty="0" smtClean="0"/>
              <a:t>当</a:t>
            </a:r>
            <a:r>
              <a:rPr lang="zh-CN" altLang="zh-CN" sz="2400" dirty="0"/>
              <a:t>条件满足，利用</a:t>
            </a:r>
            <a:r>
              <a:rPr lang="en-US" altLang="zh-CN" sz="2400" dirty="0">
                <a:latin typeface="Times New Roman" pitchFamily="18" charset="0"/>
              </a:rPr>
              <a:t>INT </a:t>
            </a:r>
            <a:r>
              <a:rPr lang="en-US" altLang="zh-CN" sz="2400" dirty="0" smtClean="0">
                <a:latin typeface="Times New Roman" pitchFamily="18" charset="0"/>
              </a:rPr>
              <a:t>13H</a:t>
            </a:r>
            <a:r>
              <a:rPr lang="zh-CN" altLang="en-US" sz="2400" dirty="0" smtClean="0">
                <a:latin typeface="Times New Roman" pitchFamily="18" charset="0"/>
              </a:rPr>
              <a:t>（中断服务处理程序）</a:t>
            </a:r>
            <a:r>
              <a:rPr lang="zh-CN" altLang="zh-CN" sz="2400" dirty="0" smtClean="0"/>
              <a:t>将</a:t>
            </a:r>
            <a:r>
              <a:rPr lang="zh-CN" altLang="zh-CN" sz="2400" dirty="0"/>
              <a:t>计算机病毒链接到可执行文件的首部、尾部或中间，并存入空间大的磁盘中。</a:t>
            </a:r>
            <a:endParaRPr lang="en-US" altLang="zh-CN" sz="2400" dirty="0"/>
          </a:p>
          <a:p>
            <a:pPr algn="l">
              <a:lnSpc>
                <a:spcPct val="120000"/>
              </a:lnSpc>
              <a:buClr>
                <a:schemeClr val="accent1"/>
              </a:buClr>
              <a:buFont typeface="Wingdings" pitchFamily="2" charset="2"/>
              <a:buChar char="u"/>
            </a:pPr>
            <a:r>
              <a:rPr lang="zh-CN" altLang="en-US" sz="2400" dirty="0"/>
              <a:t>  </a:t>
            </a:r>
            <a:r>
              <a:rPr lang="zh-CN" altLang="zh-CN" sz="2400" dirty="0"/>
              <a:t>完成传染后，继续监视系统的运行，试图寻找新的攻击目标。</a:t>
            </a:r>
          </a:p>
        </p:txBody>
      </p:sp>
      <p:sp>
        <p:nvSpPr>
          <p:cNvPr id="5" name="TextBox 4"/>
          <p:cNvSpPr txBox="1"/>
          <p:nvPr/>
        </p:nvSpPr>
        <p:spPr>
          <a:xfrm>
            <a:off x="3803788" y="5799909"/>
            <a:ext cx="1415773" cy="338554"/>
          </a:xfrm>
          <a:prstGeom prst="rect">
            <a:avLst/>
          </a:prstGeom>
          <a:noFill/>
        </p:spPr>
        <p:txBody>
          <a:bodyPr wrap="none" rtlCol="0">
            <a:spAutoFit/>
          </a:bodyPr>
          <a:lstStyle/>
          <a:p>
            <a:r>
              <a:rPr lang="zh-CN" altLang="en-US" dirty="0" smtClean="0"/>
              <a:t>病毒传染原理</a:t>
            </a:r>
            <a:endParaRPr lang="zh-CN" altLang="en-US"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Rectangle 4"/>
          <p:cNvSpPr txBox="1">
            <a:spLocks noChangeArrowheads="1"/>
          </p:cNvSpPr>
          <p:nvPr/>
        </p:nvSpPr>
        <p:spPr bwMode="auto">
          <a:xfrm>
            <a:off x="679450" y="519249"/>
            <a:ext cx="82931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defTabSz="-635">
              <a:tabLst>
                <a:tab pos="3946525" algn="l"/>
              </a:tabLst>
              <a:defRPr sz="1600">
                <a:solidFill>
                  <a:schemeClr val="tx1"/>
                </a:solidFill>
                <a:latin typeface="Trebuchet MS" pitchFamily="34" charset="0"/>
                <a:ea typeface="黑体" pitchFamily="49" charset="-122"/>
              </a:defRPr>
            </a:lvl1pPr>
            <a:lvl2pPr marL="742950" indent="-285750" defTabSz="-635">
              <a:tabLst>
                <a:tab pos="3946525" algn="l"/>
              </a:tabLst>
              <a:defRPr sz="1600">
                <a:solidFill>
                  <a:schemeClr val="tx1"/>
                </a:solidFill>
                <a:latin typeface="Trebuchet MS" pitchFamily="34" charset="0"/>
                <a:ea typeface="黑体" pitchFamily="49" charset="-122"/>
              </a:defRPr>
            </a:lvl2pPr>
            <a:lvl3pPr marL="1143000" indent="-228600" defTabSz="-635">
              <a:tabLst>
                <a:tab pos="3946525" algn="l"/>
              </a:tabLst>
              <a:defRPr sz="1600">
                <a:solidFill>
                  <a:schemeClr val="tx1"/>
                </a:solidFill>
                <a:latin typeface="Trebuchet MS" pitchFamily="34" charset="0"/>
                <a:ea typeface="黑体" pitchFamily="49" charset="-122"/>
              </a:defRPr>
            </a:lvl3pPr>
            <a:lvl4pPr marL="1600200" indent="-228600" defTabSz="-635">
              <a:tabLst>
                <a:tab pos="3946525" algn="l"/>
              </a:tabLst>
              <a:defRPr sz="1600">
                <a:solidFill>
                  <a:schemeClr val="tx1"/>
                </a:solidFill>
                <a:latin typeface="Trebuchet MS" pitchFamily="34" charset="0"/>
                <a:ea typeface="黑体" pitchFamily="49" charset="-122"/>
              </a:defRPr>
            </a:lvl4pPr>
            <a:lvl5pPr marL="2057400" indent="-228600" defTabSz="-635">
              <a:tabLst>
                <a:tab pos="3946525" algn="l"/>
              </a:tabLst>
              <a:defRPr sz="1600">
                <a:solidFill>
                  <a:schemeClr val="tx1"/>
                </a:solidFill>
                <a:latin typeface="Trebuchet MS" pitchFamily="34" charset="0"/>
                <a:ea typeface="黑体" pitchFamily="49" charset="-122"/>
              </a:defRPr>
            </a:lvl5pPr>
            <a:lvl6pPr marL="25146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gn="l">
              <a:lnSpc>
                <a:spcPts val="4200"/>
              </a:lnSpc>
              <a:spcAft>
                <a:spcPts val="1200"/>
              </a:spcAft>
              <a:buClr>
                <a:schemeClr val="accent1"/>
              </a:buClr>
              <a:buFont typeface="Futura Md BT" pitchFamily="34" charset="0"/>
              <a:buNone/>
            </a:pPr>
            <a:r>
              <a:rPr lang="zh-CN" altLang="zh-CN" sz="3200" dirty="0"/>
              <a:t>操作系统型计算机病毒的传染过程</a:t>
            </a:r>
            <a:r>
              <a:rPr lang="en-US" altLang="zh-CN" sz="3200" dirty="0"/>
              <a:t>(1</a:t>
            </a:r>
            <a:r>
              <a:rPr lang="en-US" altLang="zh-CN" sz="3200" dirty="0" smtClean="0"/>
              <a:t>)</a:t>
            </a:r>
          </a:p>
          <a:p>
            <a:pPr algn="l">
              <a:lnSpc>
                <a:spcPts val="4200"/>
              </a:lnSpc>
              <a:spcAft>
                <a:spcPts val="1200"/>
              </a:spcAft>
              <a:buClr>
                <a:schemeClr val="accent1"/>
              </a:buClr>
              <a:buFont typeface="Futura Md BT" pitchFamily="34" charset="0"/>
              <a:buNone/>
            </a:pPr>
            <a:r>
              <a:rPr lang="zh-CN" altLang="en-US" sz="3200" dirty="0" smtClean="0">
                <a:latin typeface="黑体" pitchFamily="49" charset="-122"/>
              </a:rPr>
              <a:t>已感染计算机病毒系统的启动过程</a:t>
            </a:r>
            <a:endParaRPr lang="en-US" altLang="zh-CN" sz="3200" dirty="0">
              <a:latin typeface="黑体" pitchFamily="49" charset="-122"/>
            </a:endParaRPr>
          </a:p>
        </p:txBody>
      </p:sp>
      <p:sp>
        <p:nvSpPr>
          <p:cNvPr id="19460" name="Rectangle 4"/>
          <p:cNvSpPr txBox="1">
            <a:spLocks noChangeArrowheads="1"/>
          </p:cNvSpPr>
          <p:nvPr/>
        </p:nvSpPr>
        <p:spPr bwMode="auto">
          <a:xfrm>
            <a:off x="679450" y="1313180"/>
            <a:ext cx="76644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25000"/>
              </a:lnSpc>
              <a:buClr>
                <a:schemeClr val="accent1"/>
              </a:buClr>
              <a:buFont typeface="Wingdings" pitchFamily="2" charset="2"/>
              <a:buChar char="u"/>
            </a:pPr>
            <a:r>
              <a:rPr lang="en-US" altLang="zh-CN" sz="2400" dirty="0" smtClean="0">
                <a:latin typeface="Times New Roman" pitchFamily="18" charset="0"/>
              </a:rPr>
              <a:t>  </a:t>
            </a:r>
            <a:r>
              <a:rPr lang="zh-CN" altLang="zh-CN" sz="2400" dirty="0" smtClean="0">
                <a:latin typeface="Times New Roman" pitchFamily="18" charset="0"/>
              </a:rPr>
              <a:t>将</a:t>
            </a:r>
            <a:r>
              <a:rPr lang="en-US" altLang="zh-CN" sz="2400" dirty="0">
                <a:latin typeface="Times New Roman" pitchFamily="18" charset="0"/>
              </a:rPr>
              <a:t>Boot</a:t>
            </a:r>
            <a:r>
              <a:rPr lang="zh-CN" altLang="zh-CN" sz="2400" dirty="0">
                <a:latin typeface="Times New Roman" pitchFamily="18" charset="0"/>
              </a:rPr>
              <a:t>区中的计算机病毒代码首先读入内存的</a:t>
            </a:r>
            <a:r>
              <a:rPr lang="en-US" altLang="zh-CN" sz="2400" dirty="0">
                <a:latin typeface="Times New Roman" pitchFamily="18" charset="0"/>
              </a:rPr>
              <a:t>0000</a:t>
            </a:r>
            <a:r>
              <a:rPr lang="zh-CN" altLang="zh-CN" sz="2400" dirty="0">
                <a:latin typeface="Times New Roman" pitchFamily="18" charset="0"/>
              </a:rPr>
              <a:t>：</a:t>
            </a:r>
            <a:r>
              <a:rPr lang="en-US" altLang="zh-CN" sz="2400" dirty="0">
                <a:latin typeface="Times New Roman" pitchFamily="18" charset="0"/>
              </a:rPr>
              <a:t>7C00</a:t>
            </a:r>
            <a:r>
              <a:rPr lang="zh-CN" altLang="zh-CN" sz="2400" dirty="0">
                <a:latin typeface="Times New Roman" pitchFamily="18" charset="0"/>
              </a:rPr>
              <a:t>处。</a:t>
            </a:r>
          </a:p>
          <a:p>
            <a:pPr algn="l">
              <a:lnSpc>
                <a:spcPct val="125000"/>
              </a:lnSpc>
              <a:buClr>
                <a:schemeClr val="accent1"/>
              </a:buClr>
              <a:buFont typeface="Wingdings" pitchFamily="2" charset="2"/>
              <a:buChar char="u"/>
            </a:pPr>
            <a:r>
              <a:rPr lang="zh-CN" altLang="en-US" sz="2400" dirty="0">
                <a:latin typeface="Times New Roman" pitchFamily="18" charset="0"/>
              </a:rPr>
              <a:t>  </a:t>
            </a:r>
            <a:r>
              <a:rPr lang="zh-CN" altLang="zh-CN" sz="2400" dirty="0">
                <a:latin typeface="Times New Roman" pitchFamily="18" charset="0"/>
              </a:rPr>
              <a:t>计算机病毒将自身全部代码读入内存的某一安全地区、常驻内存，监视系统的运行。</a:t>
            </a:r>
          </a:p>
          <a:p>
            <a:pPr algn="l">
              <a:lnSpc>
                <a:spcPct val="125000"/>
              </a:lnSpc>
              <a:buClr>
                <a:schemeClr val="accent1"/>
              </a:buClr>
              <a:buFont typeface="Wingdings" pitchFamily="2" charset="2"/>
              <a:buChar char="u"/>
            </a:pPr>
            <a:r>
              <a:rPr lang="zh-CN" altLang="en-US" sz="2400" dirty="0">
                <a:latin typeface="Times New Roman" pitchFamily="18" charset="0"/>
              </a:rPr>
              <a:t>  </a:t>
            </a:r>
            <a:r>
              <a:rPr lang="zh-CN" altLang="zh-CN" sz="2400" dirty="0">
                <a:latin typeface="Times New Roman" pitchFamily="18" charset="0"/>
              </a:rPr>
              <a:t>修改</a:t>
            </a:r>
            <a:r>
              <a:rPr lang="en-US" altLang="zh-CN" sz="2400" dirty="0">
                <a:latin typeface="Times New Roman" pitchFamily="18" charset="0"/>
              </a:rPr>
              <a:t>INT 13H</a:t>
            </a:r>
            <a:r>
              <a:rPr lang="zh-CN" altLang="zh-CN" sz="2400" dirty="0">
                <a:latin typeface="Times New Roman" pitchFamily="18" charset="0"/>
              </a:rPr>
              <a:t>中断服务处理程序的入口地址，使之指向计算机病毒控制模块并执行之。</a:t>
            </a:r>
          </a:p>
          <a:p>
            <a:pPr algn="l">
              <a:lnSpc>
                <a:spcPct val="125000"/>
              </a:lnSpc>
              <a:buClr>
                <a:schemeClr val="accent1"/>
              </a:buClr>
              <a:buFont typeface="Wingdings" pitchFamily="2" charset="2"/>
              <a:buChar char="u"/>
            </a:pPr>
            <a:r>
              <a:rPr lang="zh-CN" altLang="en-US" sz="2400" dirty="0">
                <a:latin typeface="Times New Roman" pitchFamily="18" charset="0"/>
              </a:rPr>
              <a:t>  </a:t>
            </a:r>
            <a:r>
              <a:rPr lang="zh-CN" altLang="zh-CN" sz="2400" dirty="0">
                <a:latin typeface="Times New Roman" pitchFamily="18" charset="0"/>
              </a:rPr>
              <a:t>计算机病毒程序全部被读入内存后才读入正常的</a:t>
            </a:r>
            <a:r>
              <a:rPr lang="en-US" altLang="zh-CN" sz="2400" dirty="0">
                <a:latin typeface="Times New Roman" pitchFamily="18" charset="0"/>
              </a:rPr>
              <a:t>Boot</a:t>
            </a:r>
            <a:r>
              <a:rPr lang="zh-CN" altLang="zh-CN" sz="2400" dirty="0">
                <a:latin typeface="Times New Roman" pitchFamily="18" charset="0"/>
              </a:rPr>
              <a:t>内容到内存的</a:t>
            </a:r>
            <a:r>
              <a:rPr lang="en-US" altLang="zh-CN" sz="2400" dirty="0">
                <a:latin typeface="Times New Roman" pitchFamily="18" charset="0"/>
              </a:rPr>
              <a:t>0000</a:t>
            </a:r>
            <a:r>
              <a:rPr lang="zh-CN" altLang="zh-CN" sz="2400" dirty="0">
                <a:latin typeface="Times New Roman" pitchFamily="18" charset="0"/>
              </a:rPr>
              <a:t>：</a:t>
            </a:r>
            <a:r>
              <a:rPr lang="en-US" altLang="zh-CN" sz="2400" dirty="0">
                <a:latin typeface="Times New Roman" pitchFamily="18" charset="0"/>
              </a:rPr>
              <a:t>7C00</a:t>
            </a:r>
            <a:r>
              <a:rPr lang="zh-CN" altLang="zh-CN" sz="2400" dirty="0">
                <a:latin typeface="Times New Roman" pitchFamily="18" charset="0"/>
              </a:rPr>
              <a:t>处，进行正常的启动过程。</a:t>
            </a:r>
          </a:p>
        </p:txBody>
      </p:sp>
      <p:sp>
        <p:nvSpPr>
          <p:cNvPr id="2" name="TextBox 1"/>
          <p:cNvSpPr txBox="1"/>
          <p:nvPr/>
        </p:nvSpPr>
        <p:spPr>
          <a:xfrm>
            <a:off x="2777867" y="5799909"/>
            <a:ext cx="3467616" cy="338554"/>
          </a:xfrm>
          <a:prstGeom prst="rect">
            <a:avLst/>
          </a:prstGeom>
          <a:noFill/>
        </p:spPr>
        <p:txBody>
          <a:bodyPr wrap="none" rtlCol="0">
            <a:spAutoFit/>
          </a:bodyPr>
          <a:lstStyle/>
          <a:p>
            <a:r>
              <a:rPr lang="zh-CN" altLang="en-US" dirty="0" smtClean="0"/>
              <a:t>操作系统型病毒入驻下来的一个过程</a:t>
            </a:r>
            <a:endParaRPr lang="zh-CN" altLang="en-US" dirty="0"/>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565150" y="1244600"/>
            <a:ext cx="8147050" cy="4525963"/>
          </a:xfrm>
        </p:spPr>
        <p:txBody>
          <a:bodyPr/>
          <a:lstStyle/>
          <a:p>
            <a:pPr>
              <a:lnSpc>
                <a:spcPts val="2800"/>
              </a:lnSpc>
            </a:pPr>
            <a:r>
              <a:rPr lang="zh-CN" altLang="en-US" sz="2400" dirty="0" smtClean="0">
                <a:solidFill>
                  <a:schemeClr val="tx1"/>
                </a:solidFill>
              </a:rPr>
              <a:t>    </a:t>
            </a:r>
            <a:r>
              <a:rPr lang="zh-CN" altLang="zh-CN" sz="2400" dirty="0" smtClean="0">
                <a:solidFill>
                  <a:schemeClr val="tx1"/>
                </a:solidFill>
              </a:rPr>
              <a:t>如果发现有可攻击的对象，计算机病毒还要进行下列的工作。</a:t>
            </a:r>
          </a:p>
          <a:p>
            <a:pPr>
              <a:lnSpc>
                <a:spcPts val="2800"/>
              </a:lnSpc>
            </a:pPr>
            <a:r>
              <a:rPr lang="zh-CN" altLang="en-US" sz="2400" dirty="0" smtClean="0">
                <a:solidFill>
                  <a:schemeClr val="tx1"/>
                </a:solidFill>
              </a:rPr>
              <a:t>    </a:t>
            </a:r>
            <a:r>
              <a:rPr lang="zh-CN" altLang="zh-CN" sz="2400" dirty="0" smtClean="0">
                <a:solidFill>
                  <a:schemeClr val="tx1"/>
                </a:solidFill>
              </a:rPr>
              <a:t>计算机病毒程序伺机等待随时准备感染新的系统盘或非系统盘。</a:t>
            </a:r>
          </a:p>
          <a:p>
            <a:pPr>
              <a:lnSpc>
                <a:spcPts val="2800"/>
              </a:lnSpc>
              <a:buFont typeface="Futura Md BT" pitchFamily="34" charset="0"/>
              <a:buAutoNum type="arabicPeriod"/>
            </a:pPr>
            <a:r>
              <a:rPr lang="zh-CN" altLang="en-US" sz="2400" dirty="0" smtClean="0">
                <a:solidFill>
                  <a:schemeClr val="tx1"/>
                </a:solidFill>
                <a:latin typeface="Times New Roman" pitchFamily="18" charset="0"/>
              </a:rPr>
              <a:t>    </a:t>
            </a:r>
            <a:r>
              <a:rPr lang="zh-CN" altLang="zh-CN" sz="2400" dirty="0" smtClean="0">
                <a:solidFill>
                  <a:schemeClr val="tx1"/>
                </a:solidFill>
              </a:rPr>
              <a:t>将目标盘的引导扇区读入内存，对该盘进行判别是否传染了计算机病毒。</a:t>
            </a:r>
          </a:p>
          <a:p>
            <a:pPr>
              <a:lnSpc>
                <a:spcPts val="2800"/>
              </a:lnSpc>
              <a:buFont typeface="Futura Md BT" pitchFamily="34" charset="0"/>
              <a:buAutoNum type="arabicPeriod"/>
            </a:pPr>
            <a:r>
              <a:rPr lang="zh-CN" altLang="en-US" sz="2400" dirty="0" smtClean="0">
                <a:solidFill>
                  <a:schemeClr val="tx1"/>
                </a:solidFill>
                <a:latin typeface="Times New Roman" pitchFamily="18" charset="0"/>
              </a:rPr>
              <a:t>   </a:t>
            </a:r>
            <a:r>
              <a:rPr lang="zh-CN" altLang="zh-CN" sz="2400" dirty="0" smtClean="0">
                <a:solidFill>
                  <a:schemeClr val="tx1"/>
                </a:solidFill>
              </a:rPr>
              <a:t>当满足传染条件时，将计算机病毒的全部或者一部分写入</a:t>
            </a:r>
            <a:r>
              <a:rPr lang="en-US" altLang="zh-CN" sz="2400" dirty="0" smtClean="0">
                <a:solidFill>
                  <a:schemeClr val="tx1"/>
                </a:solidFill>
                <a:latin typeface="Times New Roman" pitchFamily="18" charset="0"/>
              </a:rPr>
              <a:t>Boot</a:t>
            </a:r>
            <a:r>
              <a:rPr lang="zh-CN" altLang="zh-CN" sz="2400" dirty="0" smtClean="0">
                <a:solidFill>
                  <a:schemeClr val="tx1"/>
                </a:solidFill>
              </a:rPr>
              <a:t>区，把正常的磁盘引导区程序写入磁盘特定位置。</a:t>
            </a:r>
          </a:p>
          <a:p>
            <a:pPr>
              <a:lnSpc>
                <a:spcPts val="2800"/>
              </a:lnSpc>
              <a:buFont typeface="Futura Md BT" pitchFamily="34" charset="0"/>
              <a:buAutoNum type="arabicPeriod"/>
            </a:pPr>
            <a:r>
              <a:rPr lang="zh-CN" altLang="en-US" sz="2400" dirty="0" smtClean="0">
                <a:solidFill>
                  <a:schemeClr val="tx1"/>
                </a:solidFill>
                <a:latin typeface="Times New Roman" pitchFamily="18" charset="0"/>
              </a:rPr>
              <a:t>   </a:t>
            </a:r>
            <a:r>
              <a:rPr lang="zh-CN" altLang="zh-CN" sz="2400" dirty="0" smtClean="0">
                <a:solidFill>
                  <a:schemeClr val="tx1"/>
                </a:solidFill>
              </a:rPr>
              <a:t>返回正常的</a:t>
            </a:r>
            <a:r>
              <a:rPr lang="en-US" altLang="zh-CN" sz="2400" dirty="0" smtClean="0">
                <a:solidFill>
                  <a:schemeClr val="tx1"/>
                </a:solidFill>
                <a:latin typeface="Times New Roman" pitchFamily="18" charset="0"/>
              </a:rPr>
              <a:t>INT 13H</a:t>
            </a:r>
            <a:r>
              <a:rPr lang="zh-CN" altLang="zh-CN" sz="2400" dirty="0" smtClean="0">
                <a:solidFill>
                  <a:schemeClr val="tx1"/>
                </a:solidFill>
              </a:rPr>
              <a:t>中断服务处理程序，完成对目标盘的传染。</a:t>
            </a:r>
          </a:p>
          <a:p>
            <a:endParaRPr lang="zh-CN" altLang="en-US" sz="2400" dirty="0" smtClean="0"/>
          </a:p>
        </p:txBody>
      </p:sp>
      <p:sp>
        <p:nvSpPr>
          <p:cNvPr id="19459" name="Rectangle 4"/>
          <p:cNvSpPr txBox="1">
            <a:spLocks noChangeArrowheads="1"/>
          </p:cNvSpPr>
          <p:nvPr/>
        </p:nvSpPr>
        <p:spPr bwMode="auto">
          <a:xfrm>
            <a:off x="756285" y="205740"/>
            <a:ext cx="82931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defTabSz="-635">
              <a:tabLst>
                <a:tab pos="3946525" algn="l"/>
              </a:tabLst>
              <a:defRPr sz="1600">
                <a:solidFill>
                  <a:schemeClr val="tx1"/>
                </a:solidFill>
                <a:latin typeface="Trebuchet MS" pitchFamily="34" charset="0"/>
                <a:ea typeface="黑体" pitchFamily="49" charset="-122"/>
              </a:defRPr>
            </a:lvl1pPr>
            <a:lvl2pPr marL="742950" indent="-285750" defTabSz="-635">
              <a:tabLst>
                <a:tab pos="3946525" algn="l"/>
              </a:tabLst>
              <a:defRPr sz="1600">
                <a:solidFill>
                  <a:schemeClr val="tx1"/>
                </a:solidFill>
                <a:latin typeface="Trebuchet MS" pitchFamily="34" charset="0"/>
                <a:ea typeface="黑体" pitchFamily="49" charset="-122"/>
              </a:defRPr>
            </a:lvl2pPr>
            <a:lvl3pPr marL="1143000" indent="-228600" defTabSz="-635">
              <a:tabLst>
                <a:tab pos="3946525" algn="l"/>
              </a:tabLst>
              <a:defRPr sz="1600">
                <a:solidFill>
                  <a:schemeClr val="tx1"/>
                </a:solidFill>
                <a:latin typeface="Trebuchet MS" pitchFamily="34" charset="0"/>
                <a:ea typeface="黑体" pitchFamily="49" charset="-122"/>
              </a:defRPr>
            </a:lvl3pPr>
            <a:lvl4pPr marL="1600200" indent="-228600" defTabSz="-635">
              <a:tabLst>
                <a:tab pos="3946525" algn="l"/>
              </a:tabLst>
              <a:defRPr sz="1600">
                <a:solidFill>
                  <a:schemeClr val="tx1"/>
                </a:solidFill>
                <a:latin typeface="Trebuchet MS" pitchFamily="34" charset="0"/>
                <a:ea typeface="黑体" pitchFamily="49" charset="-122"/>
              </a:defRPr>
            </a:lvl4pPr>
            <a:lvl5pPr marL="2057400" indent="-228600" defTabSz="-635">
              <a:tabLst>
                <a:tab pos="3946525" algn="l"/>
              </a:tabLst>
              <a:defRPr sz="1600">
                <a:solidFill>
                  <a:schemeClr val="tx1"/>
                </a:solidFill>
                <a:latin typeface="Trebuchet MS" pitchFamily="34" charset="0"/>
                <a:ea typeface="黑体" pitchFamily="49" charset="-122"/>
              </a:defRPr>
            </a:lvl5pPr>
            <a:lvl6pPr marL="25146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gn="l">
              <a:lnSpc>
                <a:spcPts val="4200"/>
              </a:lnSpc>
              <a:spcAft>
                <a:spcPts val="1200"/>
              </a:spcAft>
              <a:buClr>
                <a:schemeClr val="accent1"/>
              </a:buClr>
              <a:buFont typeface="Futura Md BT" pitchFamily="34" charset="0"/>
              <a:buNone/>
            </a:pPr>
            <a:r>
              <a:rPr lang="zh-CN" altLang="zh-CN" sz="3200" dirty="0"/>
              <a:t>操作系统型计算机病毒的传染过程</a:t>
            </a:r>
            <a:r>
              <a:rPr lang="en-US" altLang="zh-CN" sz="3200" dirty="0"/>
              <a:t>(2)</a:t>
            </a:r>
            <a:endParaRPr lang="en-US" altLang="zh-CN" sz="3200" dirty="0">
              <a:latin typeface="黑体" pitchFamily="49" charset="-122"/>
            </a:endParaRPr>
          </a:p>
        </p:txBody>
      </p:sp>
      <p:sp>
        <p:nvSpPr>
          <p:cNvPr id="4" name="TextBox 3"/>
          <p:cNvSpPr txBox="1"/>
          <p:nvPr/>
        </p:nvSpPr>
        <p:spPr>
          <a:xfrm>
            <a:off x="3803788" y="5799909"/>
            <a:ext cx="1415773" cy="338554"/>
          </a:xfrm>
          <a:prstGeom prst="rect">
            <a:avLst/>
          </a:prstGeom>
          <a:noFill/>
        </p:spPr>
        <p:txBody>
          <a:bodyPr wrap="none" rtlCol="0">
            <a:spAutoFit/>
          </a:bodyPr>
          <a:lstStyle/>
          <a:p>
            <a:r>
              <a:rPr lang="zh-CN" altLang="en-US" dirty="0" smtClean="0"/>
              <a:t>病毒传染过程</a:t>
            </a:r>
            <a:endParaRPr lang="zh-CN" altLang="en-US"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4"/>
          <p:cNvSpPr>
            <a:spLocks noGrp="1" noChangeArrowheads="1"/>
          </p:cNvSpPr>
          <p:nvPr>
            <p:ph type="title" idx="4294967295"/>
          </p:nvPr>
        </p:nvSpPr>
        <p:spPr>
          <a:xfrm>
            <a:off x="690745" y="0"/>
            <a:ext cx="8255000" cy="760413"/>
          </a:xfrm>
        </p:spPr>
        <p:txBody>
          <a:bodyPr/>
          <a:lstStyle/>
          <a:p>
            <a:r>
              <a:rPr lang="zh-CN" altLang="en-US" sz="4400" dirty="0" smtClean="0"/>
              <a:t>主要内容</a:t>
            </a:r>
            <a:endParaRPr lang="zh-CN" altLang="en-GB" dirty="0" smtClean="0"/>
          </a:p>
        </p:txBody>
      </p:sp>
      <p:sp>
        <p:nvSpPr>
          <p:cNvPr id="4100" name="Rectangle 5"/>
          <p:cNvSpPr txBox="1">
            <a:spLocks noChangeArrowheads="1"/>
          </p:cNvSpPr>
          <p:nvPr/>
        </p:nvSpPr>
        <p:spPr bwMode="auto">
          <a:xfrm>
            <a:off x="431800" y="1443038"/>
            <a:ext cx="7696200" cy="4525962"/>
          </a:xfrm>
          <a:prstGeom prst="rect">
            <a:avLst/>
          </a:prstGeom>
          <a:noFill/>
          <a:ln>
            <a:noFill/>
          </a:ln>
          <a:effectLst/>
          <a:extLst>
            <a:ext uri="{909E8E84-426E-40DD-AFC4-6F175D3DCCD1}">
              <a14:hiddenFill xmlns:a14="http://schemas.microsoft.com/office/drawing/2010/main">
                <a:solidFill>
                  <a:srgbClr val="FFC8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635">
              <a:tabLst>
                <a:tab pos="3946525" algn="l"/>
              </a:tabLst>
              <a:defRPr sz="1600">
                <a:solidFill>
                  <a:schemeClr val="tx1"/>
                </a:solidFill>
                <a:latin typeface="Trebuchet MS" pitchFamily="34" charset="0"/>
                <a:ea typeface="黑体" pitchFamily="49" charset="-122"/>
              </a:defRPr>
            </a:lvl1pPr>
            <a:lvl2pPr marL="742950" indent="-285750" defTabSz="-635">
              <a:tabLst>
                <a:tab pos="3946525" algn="l"/>
              </a:tabLst>
              <a:defRPr sz="1600">
                <a:solidFill>
                  <a:schemeClr val="tx1"/>
                </a:solidFill>
                <a:latin typeface="Trebuchet MS" pitchFamily="34" charset="0"/>
                <a:ea typeface="黑体" pitchFamily="49" charset="-122"/>
              </a:defRPr>
            </a:lvl2pPr>
            <a:lvl3pPr marL="1143000" indent="-228600" defTabSz="-635">
              <a:tabLst>
                <a:tab pos="3946525" algn="l"/>
              </a:tabLst>
              <a:defRPr sz="1600">
                <a:solidFill>
                  <a:schemeClr val="tx1"/>
                </a:solidFill>
                <a:latin typeface="Trebuchet MS" pitchFamily="34" charset="0"/>
                <a:ea typeface="黑体" pitchFamily="49" charset="-122"/>
              </a:defRPr>
            </a:lvl3pPr>
            <a:lvl4pPr marL="1600200" indent="-228600" defTabSz="-635">
              <a:tabLst>
                <a:tab pos="3946525" algn="l"/>
              </a:tabLst>
              <a:defRPr sz="1600">
                <a:solidFill>
                  <a:schemeClr val="tx1"/>
                </a:solidFill>
                <a:latin typeface="Trebuchet MS" pitchFamily="34" charset="0"/>
                <a:ea typeface="黑体" pitchFamily="49" charset="-122"/>
              </a:defRPr>
            </a:lvl4pPr>
            <a:lvl5pPr marL="2057400" indent="-228600" defTabSz="-635">
              <a:tabLst>
                <a:tab pos="3946525" algn="l"/>
              </a:tabLst>
              <a:defRPr sz="1600">
                <a:solidFill>
                  <a:schemeClr val="tx1"/>
                </a:solidFill>
                <a:latin typeface="Trebuchet MS" pitchFamily="34" charset="0"/>
                <a:ea typeface="黑体" pitchFamily="49" charset="-122"/>
              </a:defRPr>
            </a:lvl5pPr>
            <a:lvl6pPr marL="25146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gn="l">
              <a:lnSpc>
                <a:spcPts val="2800"/>
              </a:lnSpc>
              <a:spcAft>
                <a:spcPts val="1800"/>
              </a:spcAft>
              <a:buClr>
                <a:schemeClr val="bg1"/>
              </a:buClr>
              <a:buFont typeface="Futura Md BT" pitchFamily="34" charset="0"/>
              <a:buNone/>
            </a:pPr>
            <a:r>
              <a:rPr lang="en-US" altLang="zh-CN" sz="2800" dirty="0">
                <a:latin typeface="Times New Roman" pitchFamily="18" charset="0"/>
              </a:rPr>
              <a:t>   1. </a:t>
            </a:r>
            <a:r>
              <a:rPr lang="zh-CN" altLang="en-US" sz="2800" dirty="0" smtClean="0">
                <a:latin typeface="黑体" pitchFamily="49" charset="-122"/>
              </a:rPr>
              <a:t>恶意</a:t>
            </a:r>
            <a:r>
              <a:rPr lang="zh-CN" altLang="en-US" sz="2800" dirty="0">
                <a:latin typeface="黑体" pitchFamily="49" charset="-122"/>
              </a:rPr>
              <a:t>代码</a:t>
            </a:r>
            <a:endParaRPr lang="en-US" altLang="zh-CN" sz="2800" dirty="0">
              <a:latin typeface="黑体" pitchFamily="49" charset="-122"/>
            </a:endParaRPr>
          </a:p>
          <a:p>
            <a:pPr algn="l">
              <a:lnSpc>
                <a:spcPts val="2800"/>
              </a:lnSpc>
              <a:spcAft>
                <a:spcPts val="1800"/>
              </a:spcAft>
              <a:buClr>
                <a:schemeClr val="bg1"/>
              </a:buClr>
              <a:buFont typeface="Futura Md BT" pitchFamily="34" charset="0"/>
              <a:buNone/>
            </a:pPr>
            <a:r>
              <a:rPr lang="en-US" altLang="zh-CN" sz="2800" dirty="0">
                <a:latin typeface="Times New Roman" pitchFamily="18" charset="0"/>
              </a:rPr>
              <a:t>   2</a:t>
            </a:r>
            <a:r>
              <a:rPr lang="en-US" altLang="zh-CN" sz="2800" dirty="0">
                <a:latin typeface="黑体" pitchFamily="49" charset="-122"/>
              </a:rPr>
              <a:t>.</a:t>
            </a:r>
            <a:r>
              <a:rPr lang="zh-CN" altLang="en-US" sz="2800" dirty="0">
                <a:latin typeface="黑体" pitchFamily="49" charset="-122"/>
              </a:rPr>
              <a:t>计算机病毒</a:t>
            </a:r>
            <a:endParaRPr lang="en-US" altLang="zh-CN" sz="2800" dirty="0">
              <a:latin typeface="黑体" pitchFamily="49" charset="-122"/>
            </a:endParaRPr>
          </a:p>
          <a:p>
            <a:pPr algn="l">
              <a:lnSpc>
                <a:spcPts val="2800"/>
              </a:lnSpc>
              <a:spcAft>
                <a:spcPts val="1800"/>
              </a:spcAft>
              <a:buClr>
                <a:schemeClr val="bg1"/>
              </a:buClr>
              <a:buFont typeface="Futura Md BT" pitchFamily="34" charset="0"/>
              <a:buNone/>
            </a:pPr>
            <a:r>
              <a:rPr lang="en-US" altLang="zh-CN" sz="2800" dirty="0">
                <a:latin typeface="Times New Roman" pitchFamily="18" charset="0"/>
              </a:rPr>
              <a:t>   3. </a:t>
            </a:r>
            <a:r>
              <a:rPr lang="zh-CN" altLang="en-US" sz="2800" dirty="0">
                <a:latin typeface="黑体" pitchFamily="49" charset="-122"/>
              </a:rPr>
              <a:t>计算机病毒的工作机制</a:t>
            </a:r>
            <a:endParaRPr lang="en-US" altLang="zh-CN" sz="2800" dirty="0">
              <a:latin typeface="黑体" pitchFamily="49" charset="-122"/>
            </a:endParaRPr>
          </a:p>
          <a:p>
            <a:pPr algn="l">
              <a:lnSpc>
                <a:spcPts val="2800"/>
              </a:lnSpc>
              <a:spcAft>
                <a:spcPts val="1800"/>
              </a:spcAft>
              <a:buClr>
                <a:schemeClr val="bg1"/>
              </a:buClr>
              <a:buFont typeface="Futura Md BT" pitchFamily="34" charset="0"/>
              <a:buNone/>
            </a:pPr>
            <a:r>
              <a:rPr lang="en-US" altLang="zh-CN" sz="2800" dirty="0">
                <a:latin typeface="Times New Roman" pitchFamily="18" charset="0"/>
              </a:rPr>
              <a:t>   4. </a:t>
            </a:r>
            <a:r>
              <a:rPr lang="zh-CN" altLang="en-US" sz="2800" dirty="0">
                <a:latin typeface="黑体" pitchFamily="49" charset="-122"/>
              </a:rPr>
              <a:t>典型计算机病毒的检测技术</a:t>
            </a:r>
            <a:endParaRPr lang="en-US" altLang="zh-CN" sz="2800" dirty="0">
              <a:latin typeface="黑体" pitchFamily="49" charset="-122"/>
            </a:endParaRPr>
          </a:p>
          <a:p>
            <a:pPr algn="l">
              <a:lnSpc>
                <a:spcPts val="2800"/>
              </a:lnSpc>
              <a:spcAft>
                <a:spcPts val="1800"/>
              </a:spcAft>
              <a:buClr>
                <a:schemeClr val="bg1"/>
              </a:buClr>
              <a:buFont typeface="Futura Md BT" pitchFamily="34" charset="0"/>
              <a:buNone/>
            </a:pPr>
            <a:r>
              <a:rPr lang="en-US" altLang="zh-CN" sz="2800" dirty="0">
                <a:latin typeface="Times New Roman" pitchFamily="18" charset="0"/>
              </a:rPr>
              <a:t>   5</a:t>
            </a:r>
            <a:r>
              <a:rPr lang="en-US" altLang="zh-CN" sz="2800" dirty="0">
                <a:latin typeface="黑体" pitchFamily="49" charset="-122"/>
              </a:rPr>
              <a:t>.</a:t>
            </a:r>
            <a:r>
              <a:rPr lang="zh-CN" altLang="en-US" sz="2800" dirty="0">
                <a:latin typeface="黑体" pitchFamily="49" charset="-122"/>
              </a:rPr>
              <a:t>计算机病毒的预防和清除</a:t>
            </a:r>
            <a:endParaRPr lang="en-US" altLang="zh-CN" sz="2800" dirty="0">
              <a:latin typeface="黑体" pitchFamily="49" charset="-122"/>
            </a:endParaRPr>
          </a:p>
          <a:p>
            <a:pPr algn="l">
              <a:lnSpc>
                <a:spcPts val="2800"/>
              </a:lnSpc>
              <a:spcAft>
                <a:spcPts val="1800"/>
              </a:spcAft>
              <a:buClr>
                <a:schemeClr val="bg1"/>
              </a:buClr>
              <a:buFont typeface="Futura Md BT" pitchFamily="34" charset="0"/>
              <a:buNone/>
            </a:pPr>
            <a:r>
              <a:rPr lang="en-US" altLang="zh-CN" sz="2800" dirty="0">
                <a:latin typeface="Times New Roman" pitchFamily="18" charset="0"/>
              </a:rPr>
              <a:t>   6. </a:t>
            </a:r>
            <a:r>
              <a:rPr lang="zh-CN" altLang="en-US" sz="2800" dirty="0">
                <a:latin typeface="黑体" pitchFamily="49" charset="-122"/>
              </a:rPr>
              <a:t>新型计算机病毒</a:t>
            </a:r>
            <a:endParaRPr lang="en-US" altLang="zh-CN" sz="2800" dirty="0">
              <a:latin typeface="黑体" pitchFamily="49" charset="-122"/>
            </a:endParaRPr>
          </a:p>
          <a:p>
            <a:pPr algn="l">
              <a:lnSpc>
                <a:spcPts val="2800"/>
              </a:lnSpc>
              <a:spcAft>
                <a:spcPts val="1800"/>
              </a:spcAft>
              <a:buClr>
                <a:schemeClr val="bg1"/>
              </a:buClr>
              <a:buFont typeface="Futura Md BT" pitchFamily="34" charset="0"/>
              <a:buNone/>
            </a:pPr>
            <a:r>
              <a:rPr lang="en-US" altLang="zh-CN" sz="2800" dirty="0">
                <a:latin typeface="Times New Roman" pitchFamily="18" charset="0"/>
              </a:rPr>
              <a:t>   7.</a:t>
            </a:r>
            <a:r>
              <a:rPr lang="zh-CN" altLang="en-US" sz="2800" dirty="0">
                <a:latin typeface="黑体" pitchFamily="49" charset="-122"/>
              </a:rPr>
              <a:t>小结</a:t>
            </a:r>
            <a:endParaRPr lang="en-US" altLang="zh-CN" sz="2800" dirty="0">
              <a:latin typeface="黑体" pitchFamily="49" charset="-122"/>
            </a:endParaRPr>
          </a:p>
          <a:p>
            <a:pPr algn="l">
              <a:lnSpc>
                <a:spcPts val="2200"/>
              </a:lnSpc>
              <a:spcAft>
                <a:spcPts val="1800"/>
              </a:spcAft>
              <a:buClr>
                <a:schemeClr val="bg1"/>
              </a:buClr>
              <a:buFont typeface="Futura Md BT" pitchFamily="34" charset="0"/>
              <a:buNone/>
            </a:pPr>
            <a:endParaRPr lang="en-US" altLang="zh-CN" sz="2800" dirty="0">
              <a:latin typeface="黑体" pitchFamily="49" charset="-122"/>
            </a:endParaRPr>
          </a:p>
        </p:txBody>
      </p:sp>
    </p:spTree>
  </p:cSld>
  <p:clrMapOvr>
    <a:masterClrMapping/>
  </p:clrMapOvr>
  <p:transition>
    <p:wipe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4"/>
          <p:cNvSpPr txBox="1">
            <a:spLocks noChangeArrowheads="1"/>
          </p:cNvSpPr>
          <p:nvPr/>
        </p:nvSpPr>
        <p:spPr bwMode="auto">
          <a:xfrm>
            <a:off x="755650" y="0"/>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defTabSz="-635">
              <a:tabLst>
                <a:tab pos="3946525" algn="l"/>
              </a:tabLst>
              <a:defRPr sz="1600">
                <a:solidFill>
                  <a:schemeClr val="tx1"/>
                </a:solidFill>
                <a:latin typeface="Trebuchet MS" pitchFamily="34" charset="0"/>
                <a:ea typeface="黑体" pitchFamily="49" charset="-122"/>
              </a:defRPr>
            </a:lvl1pPr>
            <a:lvl2pPr marL="742950" indent="-285750" defTabSz="-635">
              <a:tabLst>
                <a:tab pos="3946525" algn="l"/>
              </a:tabLst>
              <a:defRPr sz="1600">
                <a:solidFill>
                  <a:schemeClr val="tx1"/>
                </a:solidFill>
                <a:latin typeface="Trebuchet MS" pitchFamily="34" charset="0"/>
                <a:ea typeface="黑体" pitchFamily="49" charset="-122"/>
              </a:defRPr>
            </a:lvl2pPr>
            <a:lvl3pPr marL="1143000" indent="-228600" defTabSz="-635">
              <a:tabLst>
                <a:tab pos="3946525" algn="l"/>
              </a:tabLst>
              <a:defRPr sz="1600">
                <a:solidFill>
                  <a:schemeClr val="tx1"/>
                </a:solidFill>
                <a:latin typeface="Trebuchet MS" pitchFamily="34" charset="0"/>
                <a:ea typeface="黑体" pitchFamily="49" charset="-122"/>
              </a:defRPr>
            </a:lvl3pPr>
            <a:lvl4pPr marL="1600200" indent="-228600" defTabSz="-635">
              <a:tabLst>
                <a:tab pos="3946525" algn="l"/>
              </a:tabLst>
              <a:defRPr sz="1600">
                <a:solidFill>
                  <a:schemeClr val="tx1"/>
                </a:solidFill>
                <a:latin typeface="Trebuchet MS" pitchFamily="34" charset="0"/>
                <a:ea typeface="黑体" pitchFamily="49" charset="-122"/>
              </a:defRPr>
            </a:lvl4pPr>
            <a:lvl5pPr marL="2057400" indent="-228600" defTabSz="-635">
              <a:tabLst>
                <a:tab pos="3946525" algn="l"/>
              </a:tabLst>
              <a:defRPr sz="1600">
                <a:solidFill>
                  <a:schemeClr val="tx1"/>
                </a:solidFill>
                <a:latin typeface="Trebuchet MS" pitchFamily="34" charset="0"/>
                <a:ea typeface="黑体" pitchFamily="49" charset="-122"/>
              </a:defRPr>
            </a:lvl5pPr>
            <a:lvl6pPr marL="25146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gn="l">
              <a:lnSpc>
                <a:spcPts val="4200"/>
              </a:lnSpc>
              <a:spcAft>
                <a:spcPts val="1200"/>
              </a:spcAft>
              <a:buClr>
                <a:schemeClr val="accent1"/>
              </a:buClr>
              <a:buFont typeface="Futura Md BT" pitchFamily="34" charset="0"/>
              <a:buNone/>
            </a:pPr>
            <a:r>
              <a:rPr lang="zh-CN" altLang="zh-CN" sz="4000" dirty="0"/>
              <a:t>引导型病毒工作原理</a:t>
            </a:r>
            <a:endParaRPr lang="zh-CN" sz="4000" dirty="0">
              <a:latin typeface="黑体" pitchFamily="49" charset="-122"/>
            </a:endParaRPr>
          </a:p>
        </p:txBody>
      </p:sp>
      <p:sp>
        <p:nvSpPr>
          <p:cNvPr id="21507" name="Rectangle 4"/>
          <p:cNvSpPr txBox="1">
            <a:spLocks noChangeArrowheads="1"/>
          </p:cNvSpPr>
          <p:nvPr/>
        </p:nvSpPr>
        <p:spPr bwMode="auto">
          <a:xfrm>
            <a:off x="755650" y="1600200"/>
            <a:ext cx="753745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30000"/>
              </a:lnSpc>
              <a:buClr>
                <a:schemeClr val="accent1"/>
              </a:buClr>
              <a:buFont typeface="Wingdings" pitchFamily="2" charset="2"/>
              <a:buChar char="u"/>
            </a:pPr>
            <a:r>
              <a:rPr lang="zh-CN" altLang="en-US" sz="2400" dirty="0"/>
              <a:t>   </a:t>
            </a:r>
            <a:r>
              <a:rPr lang="zh-CN" altLang="zh-CN" sz="2400" dirty="0" smtClean="0"/>
              <a:t>引导型</a:t>
            </a:r>
            <a:r>
              <a:rPr lang="zh-CN" altLang="zh-CN" sz="2400" dirty="0"/>
              <a:t>病毒是利用操作系统的引导模块放在某个固定的位置，病毒占据该物理位置即可获得控制权，</a:t>
            </a:r>
            <a:r>
              <a:rPr lang="zh-CN" altLang="en-US" sz="2400" dirty="0"/>
              <a:t>然后</a:t>
            </a:r>
            <a:r>
              <a:rPr lang="zh-CN" altLang="zh-CN" sz="2400" dirty="0"/>
              <a:t>将真正的引导区内容搬家转移或替换，待病毒程序执行后，将控制权交给真正的引导区内容，使得这个带病毒的系统看似正常运转，而病毒已隐藏在系统中并伺机传染、发作。</a:t>
            </a:r>
          </a:p>
        </p:txBody>
      </p:sp>
      <p:sp>
        <p:nvSpPr>
          <p:cNvPr id="21508" name="Rectangle 4"/>
          <p:cNvSpPr txBox="1">
            <a:spLocks noChangeArrowheads="1"/>
          </p:cNvSpPr>
          <p:nvPr/>
        </p:nvSpPr>
        <p:spPr bwMode="auto">
          <a:xfrm>
            <a:off x="4578350" y="1841500"/>
            <a:ext cx="3297238"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defTabSz="-635">
              <a:tabLst>
                <a:tab pos="3946525" algn="l"/>
              </a:tabLst>
              <a:defRPr sz="1600">
                <a:solidFill>
                  <a:schemeClr val="tx1"/>
                </a:solidFill>
                <a:latin typeface="Trebuchet MS" pitchFamily="34" charset="0"/>
                <a:ea typeface="黑体" pitchFamily="49" charset="-122"/>
              </a:defRPr>
            </a:lvl1pPr>
            <a:lvl2pPr marL="742950" indent="-285750" defTabSz="-635">
              <a:tabLst>
                <a:tab pos="3946525" algn="l"/>
              </a:tabLst>
              <a:defRPr sz="1600">
                <a:solidFill>
                  <a:schemeClr val="tx1"/>
                </a:solidFill>
                <a:latin typeface="Trebuchet MS" pitchFamily="34" charset="0"/>
                <a:ea typeface="黑体" pitchFamily="49" charset="-122"/>
              </a:defRPr>
            </a:lvl2pPr>
            <a:lvl3pPr marL="1143000" indent="-228600" defTabSz="-635">
              <a:tabLst>
                <a:tab pos="3946525" algn="l"/>
              </a:tabLst>
              <a:defRPr sz="1600">
                <a:solidFill>
                  <a:schemeClr val="tx1"/>
                </a:solidFill>
                <a:latin typeface="Trebuchet MS" pitchFamily="34" charset="0"/>
                <a:ea typeface="黑体" pitchFamily="49" charset="-122"/>
              </a:defRPr>
            </a:lvl3pPr>
            <a:lvl4pPr marL="1600200" indent="-228600" defTabSz="-635">
              <a:tabLst>
                <a:tab pos="3946525" algn="l"/>
              </a:tabLst>
              <a:defRPr sz="1600">
                <a:solidFill>
                  <a:schemeClr val="tx1"/>
                </a:solidFill>
                <a:latin typeface="Trebuchet MS" pitchFamily="34" charset="0"/>
                <a:ea typeface="黑体" pitchFamily="49" charset="-122"/>
              </a:defRPr>
            </a:lvl4pPr>
            <a:lvl5pPr marL="2057400" indent="-228600" defTabSz="-635">
              <a:tabLst>
                <a:tab pos="3946525" algn="l"/>
              </a:tabLst>
              <a:defRPr sz="1600">
                <a:solidFill>
                  <a:schemeClr val="tx1"/>
                </a:solidFill>
                <a:latin typeface="Trebuchet MS" pitchFamily="34" charset="0"/>
                <a:ea typeface="黑体" pitchFamily="49" charset="-122"/>
              </a:defRPr>
            </a:lvl5pPr>
            <a:lvl6pPr marL="25146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gn="l">
              <a:lnSpc>
                <a:spcPts val="3600"/>
              </a:lnSpc>
              <a:spcAft>
                <a:spcPts val="1200"/>
              </a:spcAft>
              <a:buClr>
                <a:schemeClr val="accent1"/>
              </a:buClr>
              <a:buFont typeface="Wingdings" pitchFamily="2" charset="2"/>
              <a:buChar char="u"/>
            </a:pPr>
            <a:endParaRPr lang="zh-CN" altLang="zh-CN" sz="2400">
              <a:latin typeface="黑体" pitchFamily="49" charset="-122"/>
            </a:endParaRP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4"/>
          <p:cNvSpPr txBox="1">
            <a:spLocks noChangeArrowheads="1"/>
          </p:cNvSpPr>
          <p:nvPr/>
        </p:nvSpPr>
        <p:spPr bwMode="auto">
          <a:xfrm>
            <a:off x="691243" y="151311"/>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defTabSz="-635">
              <a:tabLst>
                <a:tab pos="3946525" algn="l"/>
              </a:tabLst>
              <a:defRPr sz="1600">
                <a:solidFill>
                  <a:schemeClr val="tx1"/>
                </a:solidFill>
                <a:latin typeface="Trebuchet MS" pitchFamily="34" charset="0"/>
                <a:ea typeface="黑体" pitchFamily="49" charset="-122"/>
              </a:defRPr>
            </a:lvl1pPr>
            <a:lvl2pPr marL="742950" indent="-285750" defTabSz="-635">
              <a:tabLst>
                <a:tab pos="3946525" algn="l"/>
              </a:tabLst>
              <a:defRPr sz="1600">
                <a:solidFill>
                  <a:schemeClr val="tx1"/>
                </a:solidFill>
                <a:latin typeface="Trebuchet MS" pitchFamily="34" charset="0"/>
                <a:ea typeface="黑体" pitchFamily="49" charset="-122"/>
              </a:defRPr>
            </a:lvl2pPr>
            <a:lvl3pPr marL="1143000" indent="-228600" defTabSz="-635">
              <a:tabLst>
                <a:tab pos="3946525" algn="l"/>
              </a:tabLst>
              <a:defRPr sz="1600">
                <a:solidFill>
                  <a:schemeClr val="tx1"/>
                </a:solidFill>
                <a:latin typeface="Trebuchet MS" pitchFamily="34" charset="0"/>
                <a:ea typeface="黑体" pitchFamily="49" charset="-122"/>
              </a:defRPr>
            </a:lvl3pPr>
            <a:lvl4pPr marL="1600200" indent="-228600" defTabSz="-635">
              <a:tabLst>
                <a:tab pos="3946525" algn="l"/>
              </a:tabLst>
              <a:defRPr sz="1600">
                <a:solidFill>
                  <a:schemeClr val="tx1"/>
                </a:solidFill>
                <a:latin typeface="Trebuchet MS" pitchFamily="34" charset="0"/>
                <a:ea typeface="黑体" pitchFamily="49" charset="-122"/>
              </a:defRPr>
            </a:lvl4pPr>
            <a:lvl5pPr marL="2057400" indent="-228600" defTabSz="-635">
              <a:tabLst>
                <a:tab pos="3946525" algn="l"/>
              </a:tabLst>
              <a:defRPr sz="1600">
                <a:solidFill>
                  <a:schemeClr val="tx1"/>
                </a:solidFill>
                <a:latin typeface="Trebuchet MS" pitchFamily="34" charset="0"/>
                <a:ea typeface="黑体" pitchFamily="49" charset="-122"/>
              </a:defRPr>
            </a:lvl5pPr>
            <a:lvl6pPr marL="25146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gn="l">
              <a:lnSpc>
                <a:spcPts val="4200"/>
              </a:lnSpc>
              <a:spcAft>
                <a:spcPts val="1200"/>
              </a:spcAft>
              <a:buClr>
                <a:schemeClr val="accent1"/>
              </a:buClr>
              <a:buFont typeface="Futura Md BT" pitchFamily="34" charset="0"/>
              <a:buNone/>
            </a:pPr>
            <a:r>
              <a:rPr lang="zh-CN" altLang="zh-CN" sz="4000" dirty="0"/>
              <a:t>系统型计算机病毒传染机理</a:t>
            </a:r>
            <a:endParaRPr lang="zh-CN" sz="4000" dirty="0">
              <a:latin typeface="黑体" pitchFamily="49" charset="-122"/>
            </a:endParaRPr>
          </a:p>
        </p:txBody>
      </p:sp>
      <p:sp>
        <p:nvSpPr>
          <p:cNvPr id="22531" name="Rectangle 4"/>
          <p:cNvSpPr txBox="1">
            <a:spLocks noChangeArrowheads="1"/>
          </p:cNvSpPr>
          <p:nvPr/>
        </p:nvSpPr>
        <p:spPr bwMode="auto">
          <a:xfrm>
            <a:off x="536575" y="1654175"/>
            <a:ext cx="7686675"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20000"/>
              </a:lnSpc>
              <a:buClr>
                <a:schemeClr val="accent1"/>
              </a:buClr>
              <a:buFont typeface="Wingdings" pitchFamily="2" charset="2"/>
              <a:buChar char="u"/>
            </a:pPr>
            <a:r>
              <a:rPr lang="zh-CN" altLang="en-US" sz="2400" dirty="0"/>
              <a:t>    </a:t>
            </a:r>
            <a:r>
              <a:rPr lang="zh-CN" altLang="zh-CN" sz="2400" dirty="0"/>
              <a:t>系统型计算机病毒利用在开机引导时窃获的</a:t>
            </a:r>
            <a:r>
              <a:rPr lang="en-US" altLang="zh-CN" sz="2400" dirty="0">
                <a:latin typeface="Times New Roman" pitchFamily="18" charset="0"/>
              </a:rPr>
              <a:t>INT 13H</a:t>
            </a:r>
            <a:r>
              <a:rPr lang="zh-CN" altLang="zh-CN" sz="2400" dirty="0"/>
              <a:t>控制权，在整个计算机运行过程中随时监视软盘操作情况，趁读写软盘的时机读出软盘引导区，判断软盘是否染毒，如未感染就按计算机病毒的寄生方式把原引导区写到软盘另一位置，把计算机病毒写入软盘第一个</a:t>
            </a:r>
            <a:r>
              <a:rPr lang="zh-CN" altLang="zh-CN" sz="2400" dirty="0" smtClean="0"/>
              <a:t>扇区</a:t>
            </a:r>
            <a:r>
              <a:rPr lang="zh-CN" altLang="en-US" sz="2400" dirty="0" smtClean="0"/>
              <a:t>（</a:t>
            </a:r>
            <a:r>
              <a:rPr lang="en-US" altLang="zh-CN" sz="2400" dirty="0" smtClean="0"/>
              <a:t>Boot</a:t>
            </a:r>
            <a:r>
              <a:rPr lang="zh-CN" altLang="en-US" sz="2400" dirty="0" smtClean="0"/>
              <a:t>区）</a:t>
            </a:r>
            <a:r>
              <a:rPr lang="zh-CN" altLang="zh-CN" sz="2400" dirty="0" smtClean="0"/>
              <a:t>，</a:t>
            </a:r>
            <a:r>
              <a:rPr lang="zh-CN" altLang="zh-CN" sz="2400" dirty="0"/>
              <a:t>从而完成对软盘的传染。染毒的软盘在软件交流中又会传染其他计算机。</a:t>
            </a:r>
          </a:p>
        </p:txBody>
      </p:sp>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4"/>
          <p:cNvSpPr txBox="1">
            <a:spLocks noChangeArrowheads="1"/>
          </p:cNvSpPr>
          <p:nvPr/>
        </p:nvSpPr>
        <p:spPr bwMode="auto">
          <a:xfrm>
            <a:off x="687615" y="69306"/>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defTabSz="-635">
              <a:tabLst>
                <a:tab pos="3946525" algn="l"/>
              </a:tabLst>
              <a:defRPr sz="1600">
                <a:solidFill>
                  <a:schemeClr val="tx1"/>
                </a:solidFill>
                <a:latin typeface="Trebuchet MS" pitchFamily="34" charset="0"/>
                <a:ea typeface="黑体" pitchFamily="49" charset="-122"/>
              </a:defRPr>
            </a:lvl1pPr>
            <a:lvl2pPr marL="742950" indent="-285750" defTabSz="-635">
              <a:tabLst>
                <a:tab pos="3946525" algn="l"/>
              </a:tabLst>
              <a:defRPr sz="1600">
                <a:solidFill>
                  <a:schemeClr val="tx1"/>
                </a:solidFill>
                <a:latin typeface="Trebuchet MS" pitchFamily="34" charset="0"/>
                <a:ea typeface="黑体" pitchFamily="49" charset="-122"/>
              </a:defRPr>
            </a:lvl2pPr>
            <a:lvl3pPr marL="1143000" indent="-228600" defTabSz="-635">
              <a:tabLst>
                <a:tab pos="3946525" algn="l"/>
              </a:tabLst>
              <a:defRPr sz="1600">
                <a:solidFill>
                  <a:schemeClr val="tx1"/>
                </a:solidFill>
                <a:latin typeface="Trebuchet MS" pitchFamily="34" charset="0"/>
                <a:ea typeface="黑体" pitchFamily="49" charset="-122"/>
              </a:defRPr>
            </a:lvl3pPr>
            <a:lvl4pPr marL="1600200" indent="-228600" defTabSz="-635">
              <a:tabLst>
                <a:tab pos="3946525" algn="l"/>
              </a:tabLst>
              <a:defRPr sz="1600">
                <a:solidFill>
                  <a:schemeClr val="tx1"/>
                </a:solidFill>
                <a:latin typeface="Trebuchet MS" pitchFamily="34" charset="0"/>
                <a:ea typeface="黑体" pitchFamily="49" charset="-122"/>
              </a:defRPr>
            </a:lvl4pPr>
            <a:lvl5pPr marL="2057400" indent="-228600" defTabSz="-635">
              <a:tabLst>
                <a:tab pos="3946525" algn="l"/>
              </a:tabLst>
              <a:defRPr sz="1600">
                <a:solidFill>
                  <a:schemeClr val="tx1"/>
                </a:solidFill>
                <a:latin typeface="Trebuchet MS" pitchFamily="34" charset="0"/>
                <a:ea typeface="黑体" pitchFamily="49" charset="-122"/>
              </a:defRPr>
            </a:lvl5pPr>
            <a:lvl6pPr marL="25146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gn="l">
              <a:lnSpc>
                <a:spcPts val="4200"/>
              </a:lnSpc>
              <a:spcAft>
                <a:spcPts val="1200"/>
              </a:spcAft>
              <a:buClr>
                <a:schemeClr val="accent1"/>
              </a:buClr>
              <a:buFont typeface="Futura Md BT" pitchFamily="34" charset="0"/>
              <a:buNone/>
            </a:pPr>
            <a:r>
              <a:rPr lang="zh-CN" altLang="zh-CN" sz="4000" dirty="0"/>
              <a:t>文件型计算机病毒传染机理</a:t>
            </a:r>
            <a:endParaRPr lang="zh-CN" sz="4000" dirty="0">
              <a:latin typeface="黑体" pitchFamily="49" charset="-122"/>
            </a:endParaRPr>
          </a:p>
        </p:txBody>
      </p:sp>
      <p:sp>
        <p:nvSpPr>
          <p:cNvPr id="23555" name="Rectangle 4"/>
          <p:cNvSpPr txBox="1">
            <a:spLocks noChangeArrowheads="1"/>
          </p:cNvSpPr>
          <p:nvPr/>
        </p:nvSpPr>
        <p:spPr bwMode="auto">
          <a:xfrm>
            <a:off x="393700" y="933450"/>
            <a:ext cx="87503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05000"/>
              </a:lnSpc>
              <a:buClr>
                <a:schemeClr val="accent1"/>
              </a:buClr>
              <a:buFont typeface="Wingdings" pitchFamily="2" charset="2"/>
              <a:buChar char="u"/>
            </a:pPr>
            <a:r>
              <a:rPr lang="zh-CN" altLang="en-US" sz="2400" dirty="0"/>
              <a:t> </a:t>
            </a:r>
            <a:r>
              <a:rPr lang="zh-CN" altLang="en-US" sz="2400" dirty="0" smtClean="0"/>
              <a:t> </a:t>
            </a:r>
            <a:r>
              <a:rPr lang="zh-CN" altLang="zh-CN" sz="2400" dirty="0" smtClean="0"/>
              <a:t>当</a:t>
            </a:r>
            <a:r>
              <a:rPr lang="zh-CN" altLang="zh-CN" sz="2400" dirty="0"/>
              <a:t>启动已感染文件型病毒的程序</a:t>
            </a:r>
            <a:r>
              <a:rPr lang="en-US" altLang="zh-CN" sz="2400" dirty="0"/>
              <a:t>(</a:t>
            </a:r>
            <a:r>
              <a:rPr lang="en-US" altLang="zh-CN" sz="2400" dirty="0">
                <a:latin typeface="Times New Roman" pitchFamily="18" charset="0"/>
              </a:rPr>
              <a:t> HOST</a:t>
            </a:r>
            <a:r>
              <a:rPr lang="zh-CN" altLang="zh-CN" sz="2400" dirty="0"/>
              <a:t>程序</a:t>
            </a:r>
            <a:r>
              <a:rPr lang="en-US" altLang="zh-CN" sz="2400" dirty="0"/>
              <a:t>) </a:t>
            </a:r>
            <a:r>
              <a:rPr lang="zh-CN" altLang="zh-CN" sz="2400" dirty="0"/>
              <a:t>时，暂时中断该程序，病毒完成陷阱</a:t>
            </a:r>
            <a:r>
              <a:rPr lang="en-US" altLang="zh-CN" sz="2400" dirty="0"/>
              <a:t>(</a:t>
            </a:r>
            <a:r>
              <a:rPr lang="zh-CN" altLang="zh-CN" sz="2400" dirty="0"/>
              <a:t>激活条件</a:t>
            </a:r>
            <a:r>
              <a:rPr lang="en-US" altLang="zh-CN" sz="2400" dirty="0"/>
              <a:t>)</a:t>
            </a:r>
            <a:r>
              <a:rPr lang="zh-CN" altLang="zh-CN" sz="2400" dirty="0"/>
              <a:t>的布置、感染工作后，再继续执行</a:t>
            </a:r>
            <a:r>
              <a:rPr lang="en-US" altLang="zh-CN" sz="2400" dirty="0">
                <a:latin typeface="Times New Roman" pitchFamily="18" charset="0"/>
              </a:rPr>
              <a:t>HOST</a:t>
            </a:r>
            <a:r>
              <a:rPr lang="zh-CN" altLang="zh-CN" sz="2400" dirty="0"/>
              <a:t>程序，使计算机使用者初期觉得可正常执行，而实际上，在执行期间，病毒已暗做传染的工作，时机成熟时，病毒发作。</a:t>
            </a:r>
            <a:endParaRPr lang="en-US" altLang="zh-CN" sz="2400" dirty="0"/>
          </a:p>
          <a:p>
            <a:pPr algn="l">
              <a:lnSpc>
                <a:spcPct val="105000"/>
              </a:lnSpc>
            </a:pPr>
            <a:r>
              <a:rPr lang="zh-CN" altLang="en-US" sz="2400" dirty="0"/>
              <a:t>     </a:t>
            </a:r>
            <a:r>
              <a:rPr lang="zh-CN" altLang="zh-CN" sz="2400" dirty="0"/>
              <a:t>当执行被传染的</a:t>
            </a:r>
            <a:r>
              <a:rPr lang="en-US" altLang="zh-CN" sz="2400" dirty="0">
                <a:latin typeface="Times New Roman" pitchFamily="18" charset="0"/>
              </a:rPr>
              <a:t>.COM</a:t>
            </a:r>
            <a:r>
              <a:rPr lang="zh-CN" altLang="zh-CN" sz="2400" dirty="0">
                <a:latin typeface="Times New Roman" pitchFamily="18" charset="0"/>
              </a:rPr>
              <a:t>或</a:t>
            </a:r>
            <a:r>
              <a:rPr lang="en-US" altLang="zh-CN" sz="2400" dirty="0">
                <a:latin typeface="Times New Roman" pitchFamily="18" charset="0"/>
              </a:rPr>
              <a:t>.EXE</a:t>
            </a:r>
            <a:r>
              <a:rPr lang="zh-CN" altLang="zh-CN" sz="2400" dirty="0"/>
              <a:t>可执行文件时，病毒驻入内存。一旦病毒驻人内存，便开始监视系统的运行。当它发现被传染的目标时，进行如下操作：</a:t>
            </a:r>
          </a:p>
          <a:p>
            <a:pPr algn="l">
              <a:lnSpc>
                <a:spcPct val="105000"/>
              </a:lnSpc>
            </a:pPr>
            <a:r>
              <a:rPr lang="en-US" altLang="zh-CN" sz="2400" dirty="0">
                <a:latin typeface="Times New Roman" pitchFamily="18" charset="0"/>
              </a:rPr>
              <a:t>   a)</a:t>
            </a:r>
            <a:r>
              <a:rPr lang="en-US" altLang="zh-CN" sz="2400" dirty="0"/>
              <a:t> </a:t>
            </a:r>
            <a:r>
              <a:rPr lang="zh-CN" altLang="zh-CN" sz="2400" dirty="0"/>
              <a:t>首先对运行的可执行文件特定地址的标识位信息进行判断是否已感染了病毒；</a:t>
            </a:r>
          </a:p>
          <a:p>
            <a:pPr algn="l">
              <a:lnSpc>
                <a:spcPct val="105000"/>
              </a:lnSpc>
            </a:pPr>
            <a:r>
              <a:rPr lang="en-US" altLang="zh-CN" sz="2400" dirty="0">
                <a:latin typeface="Times New Roman" pitchFamily="18" charset="0"/>
              </a:rPr>
              <a:t>   b)</a:t>
            </a:r>
            <a:r>
              <a:rPr lang="en-US" altLang="zh-CN" sz="2400" dirty="0"/>
              <a:t> </a:t>
            </a:r>
            <a:r>
              <a:rPr lang="zh-CN" altLang="zh-CN" sz="2400" dirty="0"/>
              <a:t>当条件满足，利用</a:t>
            </a:r>
            <a:r>
              <a:rPr lang="en-US" altLang="zh-CN" sz="2400" dirty="0">
                <a:latin typeface="Times New Roman" pitchFamily="18" charset="0"/>
              </a:rPr>
              <a:t>INT 13H</a:t>
            </a:r>
            <a:r>
              <a:rPr lang="zh-CN" altLang="zh-CN" sz="2400" dirty="0"/>
              <a:t>将病毒链接到可执行文件的首部或尾部或中间，并存入磁盘中；</a:t>
            </a:r>
          </a:p>
          <a:p>
            <a:pPr algn="l">
              <a:lnSpc>
                <a:spcPct val="105000"/>
              </a:lnSpc>
            </a:pPr>
            <a:r>
              <a:rPr lang="en-US" altLang="zh-CN" sz="2400" dirty="0">
                <a:latin typeface="Times New Roman" pitchFamily="18" charset="0"/>
              </a:rPr>
              <a:t>  c)</a:t>
            </a:r>
            <a:r>
              <a:rPr lang="en-US" altLang="zh-CN" sz="2400" dirty="0"/>
              <a:t> </a:t>
            </a:r>
            <a:r>
              <a:rPr lang="zh-CN" altLang="zh-CN" sz="2400" dirty="0"/>
              <a:t>完成传染后，继续监视系统的运行，试图寻找新的攻击目标。</a:t>
            </a:r>
          </a:p>
        </p:txBody>
      </p:sp>
      <p:sp>
        <p:nvSpPr>
          <p:cNvPr id="23556" name="Rectangle 4"/>
          <p:cNvSpPr txBox="1">
            <a:spLocks noChangeArrowheads="1"/>
          </p:cNvSpPr>
          <p:nvPr/>
        </p:nvSpPr>
        <p:spPr bwMode="auto">
          <a:xfrm>
            <a:off x="4578350" y="1841500"/>
            <a:ext cx="3297238"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defTabSz="-635">
              <a:tabLst>
                <a:tab pos="3946525" algn="l"/>
              </a:tabLst>
              <a:defRPr sz="1600">
                <a:solidFill>
                  <a:schemeClr val="tx1"/>
                </a:solidFill>
                <a:latin typeface="Trebuchet MS" pitchFamily="34" charset="0"/>
                <a:ea typeface="黑体" pitchFamily="49" charset="-122"/>
              </a:defRPr>
            </a:lvl1pPr>
            <a:lvl2pPr marL="742950" indent="-285750" defTabSz="-635">
              <a:tabLst>
                <a:tab pos="3946525" algn="l"/>
              </a:tabLst>
              <a:defRPr sz="1600">
                <a:solidFill>
                  <a:schemeClr val="tx1"/>
                </a:solidFill>
                <a:latin typeface="Trebuchet MS" pitchFamily="34" charset="0"/>
                <a:ea typeface="黑体" pitchFamily="49" charset="-122"/>
              </a:defRPr>
            </a:lvl2pPr>
            <a:lvl3pPr marL="1143000" indent="-228600" defTabSz="-635">
              <a:tabLst>
                <a:tab pos="3946525" algn="l"/>
              </a:tabLst>
              <a:defRPr sz="1600">
                <a:solidFill>
                  <a:schemeClr val="tx1"/>
                </a:solidFill>
                <a:latin typeface="Trebuchet MS" pitchFamily="34" charset="0"/>
                <a:ea typeface="黑体" pitchFamily="49" charset="-122"/>
              </a:defRPr>
            </a:lvl3pPr>
            <a:lvl4pPr marL="1600200" indent="-228600" defTabSz="-635">
              <a:tabLst>
                <a:tab pos="3946525" algn="l"/>
              </a:tabLst>
              <a:defRPr sz="1600">
                <a:solidFill>
                  <a:schemeClr val="tx1"/>
                </a:solidFill>
                <a:latin typeface="Trebuchet MS" pitchFamily="34" charset="0"/>
                <a:ea typeface="黑体" pitchFamily="49" charset="-122"/>
              </a:defRPr>
            </a:lvl4pPr>
            <a:lvl5pPr marL="2057400" indent="-228600" defTabSz="-635">
              <a:tabLst>
                <a:tab pos="3946525" algn="l"/>
              </a:tabLst>
              <a:defRPr sz="1600">
                <a:solidFill>
                  <a:schemeClr val="tx1"/>
                </a:solidFill>
                <a:latin typeface="Trebuchet MS" pitchFamily="34" charset="0"/>
                <a:ea typeface="黑体" pitchFamily="49" charset="-122"/>
              </a:defRPr>
            </a:lvl5pPr>
            <a:lvl6pPr marL="25146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gn="l">
              <a:lnSpc>
                <a:spcPts val="3600"/>
              </a:lnSpc>
              <a:spcAft>
                <a:spcPts val="1200"/>
              </a:spcAft>
              <a:buClr>
                <a:schemeClr val="accent1"/>
              </a:buClr>
              <a:buFont typeface="Wingdings" pitchFamily="2" charset="2"/>
              <a:buChar char="u"/>
            </a:pPr>
            <a:endParaRPr lang="zh-CN" altLang="zh-CN" sz="2400">
              <a:latin typeface="黑体" pitchFamily="49" charset="-122"/>
            </a:endParaRPr>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4"/>
          <p:cNvSpPr txBox="1">
            <a:spLocks noChangeArrowheads="1"/>
          </p:cNvSpPr>
          <p:nvPr/>
        </p:nvSpPr>
        <p:spPr bwMode="auto">
          <a:xfrm>
            <a:off x="676003" y="130628"/>
            <a:ext cx="82931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defTabSz="-635">
              <a:tabLst>
                <a:tab pos="3946525" algn="l"/>
              </a:tabLst>
              <a:defRPr sz="1600">
                <a:solidFill>
                  <a:schemeClr val="tx1"/>
                </a:solidFill>
                <a:latin typeface="Trebuchet MS" pitchFamily="34" charset="0"/>
                <a:ea typeface="黑体" pitchFamily="49" charset="-122"/>
              </a:defRPr>
            </a:lvl1pPr>
            <a:lvl2pPr marL="742950" indent="-285750" defTabSz="-635">
              <a:tabLst>
                <a:tab pos="3946525" algn="l"/>
              </a:tabLst>
              <a:defRPr sz="1600">
                <a:solidFill>
                  <a:schemeClr val="tx1"/>
                </a:solidFill>
                <a:latin typeface="Trebuchet MS" pitchFamily="34" charset="0"/>
                <a:ea typeface="黑体" pitchFamily="49" charset="-122"/>
              </a:defRPr>
            </a:lvl2pPr>
            <a:lvl3pPr marL="1143000" indent="-228600" defTabSz="-635">
              <a:tabLst>
                <a:tab pos="3946525" algn="l"/>
              </a:tabLst>
              <a:defRPr sz="1600">
                <a:solidFill>
                  <a:schemeClr val="tx1"/>
                </a:solidFill>
                <a:latin typeface="Trebuchet MS" pitchFamily="34" charset="0"/>
                <a:ea typeface="黑体" pitchFamily="49" charset="-122"/>
              </a:defRPr>
            </a:lvl3pPr>
            <a:lvl4pPr marL="1600200" indent="-228600" defTabSz="-635">
              <a:tabLst>
                <a:tab pos="3946525" algn="l"/>
              </a:tabLst>
              <a:defRPr sz="1600">
                <a:solidFill>
                  <a:schemeClr val="tx1"/>
                </a:solidFill>
                <a:latin typeface="Trebuchet MS" pitchFamily="34" charset="0"/>
                <a:ea typeface="黑体" pitchFamily="49" charset="-122"/>
              </a:defRPr>
            </a:lvl4pPr>
            <a:lvl5pPr marL="2057400" indent="-228600" defTabSz="-635">
              <a:tabLst>
                <a:tab pos="3946525" algn="l"/>
              </a:tabLst>
              <a:defRPr sz="1600">
                <a:solidFill>
                  <a:schemeClr val="tx1"/>
                </a:solidFill>
                <a:latin typeface="Trebuchet MS" pitchFamily="34" charset="0"/>
                <a:ea typeface="黑体" pitchFamily="49" charset="-122"/>
              </a:defRPr>
            </a:lvl5pPr>
            <a:lvl6pPr marL="25146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gn="l">
              <a:lnSpc>
                <a:spcPts val="4200"/>
              </a:lnSpc>
              <a:spcAft>
                <a:spcPts val="1200"/>
              </a:spcAft>
              <a:buClr>
                <a:schemeClr val="accent1"/>
              </a:buClr>
              <a:buFont typeface="Futura Md BT" pitchFamily="34" charset="0"/>
              <a:buNone/>
            </a:pPr>
            <a:r>
              <a:rPr lang="zh-CN" altLang="zh-CN" sz="4000" dirty="0"/>
              <a:t>混合型计算机病毒传染机理</a:t>
            </a:r>
            <a:endParaRPr lang="zh-CN" sz="4000" dirty="0">
              <a:latin typeface="黑体" pitchFamily="49" charset="-122"/>
            </a:endParaRPr>
          </a:p>
        </p:txBody>
      </p:sp>
      <p:sp>
        <p:nvSpPr>
          <p:cNvPr id="24579" name="Rectangle 4"/>
          <p:cNvSpPr txBox="1">
            <a:spLocks noChangeArrowheads="1"/>
          </p:cNvSpPr>
          <p:nvPr/>
        </p:nvSpPr>
        <p:spPr bwMode="auto">
          <a:xfrm>
            <a:off x="819150" y="1676400"/>
            <a:ext cx="7042150"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20000"/>
              </a:lnSpc>
              <a:buClr>
                <a:schemeClr val="accent1"/>
              </a:buClr>
              <a:buFont typeface="Wingdings" pitchFamily="2" charset="2"/>
              <a:buChar char="u"/>
            </a:pPr>
            <a:r>
              <a:rPr lang="zh-CN" altLang="en-US" sz="2400"/>
              <a:t>     </a:t>
            </a:r>
            <a:r>
              <a:rPr lang="zh-CN" altLang="zh-CN" sz="2400"/>
              <a:t>混合型病毒，有时也称多型病毒，是结合了引导型和文件型两种病毒、而互为感染的病毒，感染文件和引导扇区两种目标。这样的病毒，通常都具有复杂的算法，它们使用非常规的办法侵入系统，同时使用了加密和变形算法。</a:t>
            </a:r>
            <a:endParaRPr lang="zh-CN" altLang="zh-CN" sz="2200"/>
          </a:p>
        </p:txBody>
      </p:sp>
      <p:sp>
        <p:nvSpPr>
          <p:cNvPr id="24580" name="Rectangle 4"/>
          <p:cNvSpPr txBox="1">
            <a:spLocks noChangeArrowheads="1"/>
          </p:cNvSpPr>
          <p:nvPr/>
        </p:nvSpPr>
        <p:spPr bwMode="auto">
          <a:xfrm>
            <a:off x="4578350" y="1841500"/>
            <a:ext cx="3297238"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defTabSz="-635">
              <a:tabLst>
                <a:tab pos="3946525" algn="l"/>
              </a:tabLst>
              <a:defRPr sz="1600">
                <a:solidFill>
                  <a:schemeClr val="tx1"/>
                </a:solidFill>
                <a:latin typeface="Trebuchet MS" pitchFamily="34" charset="0"/>
                <a:ea typeface="黑体" pitchFamily="49" charset="-122"/>
              </a:defRPr>
            </a:lvl1pPr>
            <a:lvl2pPr marL="742950" indent="-285750" defTabSz="-635">
              <a:tabLst>
                <a:tab pos="3946525" algn="l"/>
              </a:tabLst>
              <a:defRPr sz="1600">
                <a:solidFill>
                  <a:schemeClr val="tx1"/>
                </a:solidFill>
                <a:latin typeface="Trebuchet MS" pitchFamily="34" charset="0"/>
                <a:ea typeface="黑体" pitchFamily="49" charset="-122"/>
              </a:defRPr>
            </a:lvl2pPr>
            <a:lvl3pPr marL="1143000" indent="-228600" defTabSz="-635">
              <a:tabLst>
                <a:tab pos="3946525" algn="l"/>
              </a:tabLst>
              <a:defRPr sz="1600">
                <a:solidFill>
                  <a:schemeClr val="tx1"/>
                </a:solidFill>
                <a:latin typeface="Trebuchet MS" pitchFamily="34" charset="0"/>
                <a:ea typeface="黑体" pitchFamily="49" charset="-122"/>
              </a:defRPr>
            </a:lvl3pPr>
            <a:lvl4pPr marL="1600200" indent="-228600" defTabSz="-635">
              <a:tabLst>
                <a:tab pos="3946525" algn="l"/>
              </a:tabLst>
              <a:defRPr sz="1600">
                <a:solidFill>
                  <a:schemeClr val="tx1"/>
                </a:solidFill>
                <a:latin typeface="Trebuchet MS" pitchFamily="34" charset="0"/>
                <a:ea typeface="黑体" pitchFamily="49" charset="-122"/>
              </a:defRPr>
            </a:lvl4pPr>
            <a:lvl5pPr marL="2057400" indent="-228600" defTabSz="-635">
              <a:tabLst>
                <a:tab pos="3946525" algn="l"/>
              </a:tabLst>
              <a:defRPr sz="1600">
                <a:solidFill>
                  <a:schemeClr val="tx1"/>
                </a:solidFill>
                <a:latin typeface="Trebuchet MS" pitchFamily="34" charset="0"/>
                <a:ea typeface="黑体" pitchFamily="49" charset="-122"/>
              </a:defRPr>
            </a:lvl5pPr>
            <a:lvl6pPr marL="25146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algn="ctr"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gn="l">
              <a:lnSpc>
                <a:spcPts val="3600"/>
              </a:lnSpc>
              <a:spcAft>
                <a:spcPts val="1200"/>
              </a:spcAft>
              <a:buClr>
                <a:schemeClr val="accent1"/>
              </a:buClr>
              <a:buFont typeface="Wingdings" pitchFamily="2" charset="2"/>
              <a:buChar char="u"/>
            </a:pPr>
            <a:endParaRPr lang="zh-CN" altLang="zh-CN" sz="2400">
              <a:latin typeface="黑体" pitchFamily="49" charset="-122"/>
            </a:endParaRPr>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Text Box 5"/>
          <p:cNvSpPr txBox="1">
            <a:spLocks noChangeArrowheads="1"/>
          </p:cNvSpPr>
          <p:nvPr/>
        </p:nvSpPr>
        <p:spPr bwMode="auto">
          <a:xfrm>
            <a:off x="265112" y="44886"/>
            <a:ext cx="13747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90000"/>
              </a:lnSpc>
              <a:spcBef>
                <a:spcPct val="50000"/>
              </a:spcBef>
            </a:pPr>
            <a:r>
              <a:rPr lang="en-GB" altLang="zh-CN" sz="4800" b="1" dirty="0">
                <a:ea typeface="宋体" pitchFamily="2" charset="-122"/>
              </a:rPr>
              <a:t>4</a:t>
            </a:r>
          </a:p>
        </p:txBody>
      </p:sp>
      <p:sp>
        <p:nvSpPr>
          <p:cNvPr id="25604" name="Text Box 4"/>
          <p:cNvSpPr txBox="1">
            <a:spLocks noChangeArrowheads="1"/>
          </p:cNvSpPr>
          <p:nvPr/>
        </p:nvSpPr>
        <p:spPr bwMode="auto">
          <a:xfrm>
            <a:off x="1255395" y="48532"/>
            <a:ext cx="7210425"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spcAft>
                <a:spcPts val="1200"/>
              </a:spcAft>
            </a:pPr>
            <a:r>
              <a:rPr lang="zh-CN" altLang="en-US" sz="4000" dirty="0">
                <a:latin typeface="黑体" pitchFamily="49" charset="-122"/>
              </a:rPr>
              <a:t>典型计算机病毒的检测技术</a:t>
            </a:r>
            <a:endParaRPr lang="zh-CN" sz="4000" dirty="0">
              <a:latin typeface="黑体" pitchFamily="49" charset="-122"/>
            </a:endParaRPr>
          </a:p>
        </p:txBody>
      </p:sp>
      <p:sp>
        <p:nvSpPr>
          <p:cNvPr id="25605" name="TextBox 6"/>
          <p:cNvSpPr txBox="1">
            <a:spLocks noChangeArrowheads="1"/>
          </p:cNvSpPr>
          <p:nvPr/>
        </p:nvSpPr>
        <p:spPr bwMode="auto">
          <a:xfrm>
            <a:off x="952500" y="1638300"/>
            <a:ext cx="7188200"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Ø"/>
            </a:pPr>
            <a:r>
              <a:rPr lang="zh-CN" altLang="zh-CN" sz="2400"/>
              <a:t>计算机病毒比较法诊断的原理</a:t>
            </a:r>
            <a:endParaRPr lang="en-US" altLang="zh-CN" sz="2400"/>
          </a:p>
          <a:p>
            <a:pPr algn="l">
              <a:lnSpc>
                <a:spcPct val="150000"/>
              </a:lnSpc>
              <a:buClr>
                <a:schemeClr val="accent1"/>
              </a:buClr>
              <a:buFont typeface="Wingdings" pitchFamily="2" charset="2"/>
              <a:buChar char="Ø"/>
            </a:pPr>
            <a:r>
              <a:rPr lang="zh-CN" altLang="zh-CN" sz="2400"/>
              <a:t>计算机病毒校验和法诊断的原理</a:t>
            </a:r>
            <a:endParaRPr lang="en-US" altLang="zh-CN" sz="2400"/>
          </a:p>
          <a:p>
            <a:pPr algn="l">
              <a:lnSpc>
                <a:spcPct val="150000"/>
              </a:lnSpc>
              <a:buClr>
                <a:schemeClr val="accent1"/>
              </a:buClr>
              <a:buFont typeface="Wingdings" pitchFamily="2" charset="2"/>
              <a:buChar char="Ø"/>
            </a:pPr>
            <a:r>
              <a:rPr lang="zh-CN" altLang="zh-CN" sz="2400"/>
              <a:t>计算机病毒扫描法诊断的原理</a:t>
            </a:r>
            <a:endParaRPr lang="en-US" altLang="zh-CN" sz="2400"/>
          </a:p>
          <a:p>
            <a:pPr algn="l">
              <a:lnSpc>
                <a:spcPct val="150000"/>
              </a:lnSpc>
              <a:buClr>
                <a:schemeClr val="accent1"/>
              </a:buClr>
              <a:buFont typeface="Wingdings" pitchFamily="2" charset="2"/>
              <a:buChar char="Ø"/>
            </a:pPr>
            <a:r>
              <a:rPr lang="zh-CN" altLang="zh-CN" sz="2400"/>
              <a:t>计算机病毒行为监测法诊断的原理</a:t>
            </a:r>
            <a:endParaRPr lang="en-US" altLang="zh-CN" sz="2400"/>
          </a:p>
          <a:p>
            <a:pPr algn="l">
              <a:lnSpc>
                <a:spcPct val="150000"/>
              </a:lnSpc>
              <a:buClr>
                <a:schemeClr val="accent1"/>
              </a:buClr>
              <a:buFont typeface="Wingdings" pitchFamily="2" charset="2"/>
              <a:buChar char="Ø"/>
            </a:pPr>
            <a:r>
              <a:rPr lang="zh-CN" altLang="zh-CN" sz="2400"/>
              <a:t>计算机病毒行为感染实验法诊断的原理</a:t>
            </a:r>
            <a:endParaRPr lang="en-US" altLang="zh-CN" sz="2400"/>
          </a:p>
          <a:p>
            <a:pPr algn="l">
              <a:lnSpc>
                <a:spcPct val="150000"/>
              </a:lnSpc>
              <a:buClr>
                <a:schemeClr val="accent1"/>
              </a:buClr>
              <a:buFont typeface="Wingdings" pitchFamily="2" charset="2"/>
              <a:buChar char="Ø"/>
            </a:pPr>
            <a:r>
              <a:rPr lang="zh-CN" altLang="zh-CN" sz="2400"/>
              <a:t>计算机病毒行为软件模拟法诊断的原理</a:t>
            </a:r>
            <a:endParaRPr lang="en-US" altLang="zh-CN" sz="2400"/>
          </a:p>
          <a:p>
            <a:pPr algn="l">
              <a:lnSpc>
                <a:spcPct val="150000"/>
              </a:lnSpc>
              <a:buClr>
                <a:schemeClr val="accent1"/>
              </a:buClr>
              <a:buFont typeface="Wingdings" pitchFamily="2" charset="2"/>
              <a:buChar char="Ø"/>
            </a:pPr>
            <a:r>
              <a:rPr lang="zh-CN" altLang="zh-CN" sz="2400"/>
              <a:t>计算机病毒分析法诊断的原理</a:t>
            </a:r>
            <a:endParaRPr lang="zh-CN" altLang="en-US" sz="240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Text Box 4"/>
          <p:cNvSpPr txBox="1">
            <a:spLocks noChangeArrowheads="1"/>
          </p:cNvSpPr>
          <p:nvPr/>
        </p:nvSpPr>
        <p:spPr bwMode="auto">
          <a:xfrm>
            <a:off x="786584" y="24987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zh-CN" sz="4000" dirty="0"/>
              <a:t>计算机病毒比较法诊断的原理</a:t>
            </a:r>
            <a:endParaRPr lang="zh-CN" altLang="en-US" sz="4000" dirty="0"/>
          </a:p>
        </p:txBody>
      </p:sp>
      <p:sp>
        <p:nvSpPr>
          <p:cNvPr id="26628" name="TextBox 5"/>
          <p:cNvSpPr txBox="1">
            <a:spLocks noChangeArrowheads="1"/>
          </p:cNvSpPr>
          <p:nvPr/>
        </p:nvSpPr>
        <p:spPr bwMode="auto">
          <a:xfrm>
            <a:off x="248194" y="1208677"/>
            <a:ext cx="8752115"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zh-CN" sz="2800" dirty="0"/>
              <a:t>长度</a:t>
            </a:r>
            <a:r>
              <a:rPr lang="zh-CN" altLang="zh-CN" sz="2800" dirty="0" smtClean="0"/>
              <a:t>比较法</a:t>
            </a:r>
            <a:r>
              <a:rPr lang="zh-CN" altLang="en-US" sz="2800" dirty="0" smtClean="0"/>
              <a:t>：无毒的系统文件与被检测的系统文件的长度和内容作比较</a:t>
            </a:r>
            <a:endParaRPr lang="en-US" altLang="zh-CN" sz="2800" dirty="0"/>
          </a:p>
          <a:p>
            <a:pPr algn="l">
              <a:lnSpc>
                <a:spcPct val="150000"/>
              </a:lnSpc>
              <a:buClr>
                <a:schemeClr val="accent1"/>
              </a:buClr>
              <a:buFont typeface="Wingdings" pitchFamily="2" charset="2"/>
              <a:buChar char="u"/>
            </a:pPr>
            <a:r>
              <a:rPr lang="zh-CN" altLang="zh-CN" sz="2800" dirty="0"/>
              <a:t>内容</a:t>
            </a:r>
            <a:r>
              <a:rPr lang="zh-CN" altLang="zh-CN" sz="2800" dirty="0" smtClean="0"/>
              <a:t>比较法</a:t>
            </a:r>
            <a:r>
              <a:rPr lang="zh-CN" altLang="en-US" sz="2800" dirty="0" smtClean="0"/>
              <a:t>：同上</a:t>
            </a:r>
            <a:endParaRPr lang="en-US" altLang="zh-CN" sz="2800" dirty="0" smtClean="0"/>
          </a:p>
          <a:p>
            <a:pPr algn="l">
              <a:lnSpc>
                <a:spcPct val="150000"/>
              </a:lnSpc>
              <a:buClr>
                <a:schemeClr val="accent1"/>
              </a:buClr>
              <a:buFont typeface="Wingdings" pitchFamily="2" charset="2"/>
              <a:buChar char="u"/>
            </a:pPr>
            <a:r>
              <a:rPr lang="zh-CN" altLang="en-US" sz="2800" dirty="0" smtClean="0"/>
              <a:t>内存</a:t>
            </a:r>
            <a:r>
              <a:rPr lang="zh-CN" altLang="en-US" sz="2800" dirty="0"/>
              <a:t>比较法：面向内存驻留病毒，观察内存空间变换，与正常系统内存空间进行</a:t>
            </a:r>
            <a:r>
              <a:rPr lang="zh-CN" altLang="en-US" sz="2800" dirty="0" smtClean="0"/>
              <a:t>比较</a:t>
            </a:r>
            <a:endParaRPr lang="en-US" altLang="zh-CN" sz="2800" dirty="0"/>
          </a:p>
          <a:p>
            <a:pPr algn="l">
              <a:lnSpc>
                <a:spcPct val="150000"/>
              </a:lnSpc>
              <a:buClr>
                <a:schemeClr val="accent1"/>
              </a:buClr>
              <a:buFont typeface="Wingdings" pitchFamily="2" charset="2"/>
              <a:buChar char="u"/>
            </a:pPr>
            <a:r>
              <a:rPr lang="zh-CN" altLang="en-US" sz="2800" dirty="0"/>
              <a:t>中断</a:t>
            </a:r>
            <a:r>
              <a:rPr lang="zh-CN" altLang="en-US" sz="2800" dirty="0" smtClean="0"/>
              <a:t>比较法：比较正常系统和有毒系统的中断向量（中断标识码：处理器内部寄存器描述中断状态）</a:t>
            </a:r>
            <a:endParaRPr lang="zh-CN" altLang="en-US" sz="2800" dirty="0"/>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Text Box 4"/>
          <p:cNvSpPr txBox="1">
            <a:spLocks noChangeArrowheads="1"/>
          </p:cNvSpPr>
          <p:nvPr/>
        </p:nvSpPr>
        <p:spPr bwMode="auto">
          <a:xfrm>
            <a:off x="907415" y="223747"/>
            <a:ext cx="7375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zh-CN" sz="4000" dirty="0"/>
              <a:t>计算机病毒</a:t>
            </a:r>
            <a:r>
              <a:rPr lang="zh-CN" altLang="en-US" sz="4000" dirty="0"/>
              <a:t>校验和法</a:t>
            </a:r>
            <a:r>
              <a:rPr lang="zh-CN" altLang="zh-CN" sz="4000" dirty="0"/>
              <a:t>诊断的原理</a:t>
            </a:r>
            <a:endParaRPr lang="zh-CN" altLang="en-US" sz="4000" dirty="0"/>
          </a:p>
        </p:txBody>
      </p:sp>
      <p:sp>
        <p:nvSpPr>
          <p:cNvPr id="27652" name="TextBox 5"/>
          <p:cNvSpPr txBox="1">
            <a:spLocks noChangeArrowheads="1"/>
          </p:cNvSpPr>
          <p:nvPr/>
        </p:nvSpPr>
        <p:spPr bwMode="auto">
          <a:xfrm>
            <a:off x="787400" y="1333500"/>
            <a:ext cx="7810500" cy="4561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10000"/>
              </a:lnSpc>
              <a:buClr>
                <a:schemeClr val="accent1"/>
              </a:buClr>
              <a:buFont typeface="Wingdings" pitchFamily="2" charset="2"/>
              <a:buChar char="u"/>
            </a:pPr>
            <a:r>
              <a:rPr lang="en-US" altLang="zh-CN" sz="2400" dirty="0" smtClean="0"/>
              <a:t>   </a:t>
            </a:r>
            <a:r>
              <a:rPr lang="zh-CN" altLang="zh-CN" sz="2400" dirty="0" smtClean="0"/>
              <a:t>将</a:t>
            </a:r>
            <a:r>
              <a:rPr lang="zh-CN" altLang="zh-CN" sz="2400" dirty="0"/>
              <a:t>正常文件的内容，计算其校验和，将该校验和写入文件中或写入别的文件中保存。在文件使用过程中，定期地或每次使用文件前，检查文件现在内容算出的校验和与原来保存的校验和是否一致，因而可以发现文件是否感染，这种方法叫校验和法，它既可发现已知病毒又可发现未知病毒。</a:t>
            </a:r>
            <a:endParaRPr lang="en-US" altLang="zh-CN" sz="2400" dirty="0"/>
          </a:p>
          <a:p>
            <a:pPr algn="l">
              <a:lnSpc>
                <a:spcPct val="110000"/>
              </a:lnSpc>
              <a:buClr>
                <a:schemeClr val="accent1"/>
              </a:buClr>
              <a:buFont typeface="Wingdings" pitchFamily="2" charset="2"/>
              <a:buChar char="u"/>
            </a:pPr>
            <a:r>
              <a:rPr lang="zh-CN" altLang="en-US" sz="2400" dirty="0"/>
              <a:t>   </a:t>
            </a:r>
            <a:r>
              <a:rPr lang="zh-CN" altLang="zh-CN" sz="2400" dirty="0" smtClean="0"/>
              <a:t>优点</a:t>
            </a:r>
            <a:r>
              <a:rPr lang="zh-CN" altLang="zh-CN" sz="2400" dirty="0"/>
              <a:t>是：方法简单，能发现未知病毒、被查文件的细微变化也能发现。</a:t>
            </a:r>
            <a:endParaRPr lang="en-US" altLang="zh-CN" sz="2400" dirty="0"/>
          </a:p>
          <a:p>
            <a:pPr algn="l">
              <a:lnSpc>
                <a:spcPct val="110000"/>
              </a:lnSpc>
              <a:buClr>
                <a:schemeClr val="accent1"/>
              </a:buClr>
              <a:buFont typeface="Wingdings" pitchFamily="2" charset="2"/>
              <a:buChar char="u"/>
            </a:pPr>
            <a:r>
              <a:rPr lang="zh-CN" altLang="en-US" sz="2400" dirty="0"/>
              <a:t>   </a:t>
            </a:r>
            <a:r>
              <a:rPr lang="zh-CN" altLang="zh-CN" sz="2400" dirty="0"/>
              <a:t>缺点是： 病毒感染的确会引起文件内容变化，但是校验和法对文件内容的变化太敏感，又</a:t>
            </a:r>
            <a:r>
              <a:rPr lang="zh-CN" altLang="zh-CN" sz="2400" dirty="0">
                <a:solidFill>
                  <a:srgbClr val="FF0000"/>
                </a:solidFill>
              </a:rPr>
              <a:t>不能区分正常程序引起的变动</a:t>
            </a:r>
            <a:r>
              <a:rPr lang="zh-CN" altLang="zh-CN" sz="2400" dirty="0"/>
              <a:t>，而频繁报警。</a:t>
            </a:r>
            <a:endParaRPr lang="zh-CN" altLang="en-US" sz="2400" dirty="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 Box 4"/>
          <p:cNvSpPr txBox="1">
            <a:spLocks noChangeArrowheads="1"/>
          </p:cNvSpPr>
          <p:nvPr/>
        </p:nvSpPr>
        <p:spPr bwMode="auto">
          <a:xfrm>
            <a:off x="825500" y="236811"/>
            <a:ext cx="71596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zh-CN" sz="4000" dirty="0"/>
              <a:t>计算机病毒</a:t>
            </a:r>
            <a:r>
              <a:rPr lang="zh-CN" altLang="en-US" sz="4000" dirty="0"/>
              <a:t>扫描法</a:t>
            </a:r>
            <a:r>
              <a:rPr lang="zh-CN" altLang="zh-CN" sz="4000" dirty="0"/>
              <a:t>诊断的原理</a:t>
            </a:r>
            <a:endParaRPr lang="zh-CN" altLang="en-US" sz="4000" dirty="0"/>
          </a:p>
        </p:txBody>
      </p:sp>
      <p:sp>
        <p:nvSpPr>
          <p:cNvPr id="28676" name="TextBox 5"/>
          <p:cNvSpPr txBox="1">
            <a:spLocks noChangeArrowheads="1"/>
          </p:cNvSpPr>
          <p:nvPr/>
        </p:nvSpPr>
        <p:spPr bwMode="auto">
          <a:xfrm>
            <a:off x="825500" y="1320800"/>
            <a:ext cx="7543800" cy="429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15000"/>
              </a:lnSpc>
              <a:buClr>
                <a:schemeClr val="accent1"/>
              </a:buClr>
            </a:pPr>
            <a:r>
              <a:rPr lang="zh-CN" altLang="en-US" sz="2400" dirty="0"/>
              <a:t>      </a:t>
            </a:r>
            <a:r>
              <a:rPr lang="zh-CN" altLang="zh-CN" sz="2400" dirty="0"/>
              <a:t>扫描法是用每一种病毒体含有的特定字符串对被检测的对象进行扫描。如果在被检测对象内部发现了某一种特定字符串，就表明发现了该字符串所代表的病毒。</a:t>
            </a:r>
            <a:endParaRPr lang="en-US" altLang="zh-CN" sz="2400" dirty="0"/>
          </a:p>
          <a:p>
            <a:pPr algn="l">
              <a:lnSpc>
                <a:spcPct val="115000"/>
              </a:lnSpc>
              <a:buClr>
                <a:schemeClr val="accent1"/>
              </a:buClr>
            </a:pPr>
            <a:endParaRPr lang="en-US" altLang="zh-CN" sz="2400" dirty="0"/>
          </a:p>
          <a:p>
            <a:pPr algn="l">
              <a:lnSpc>
                <a:spcPct val="115000"/>
              </a:lnSpc>
              <a:buClr>
                <a:schemeClr val="accent1"/>
              </a:buClr>
              <a:buFont typeface="Wingdings" pitchFamily="2" charset="2"/>
              <a:buChar char="u"/>
            </a:pPr>
            <a:r>
              <a:rPr lang="zh-CN" altLang="en-US" sz="2400" dirty="0"/>
              <a:t>   </a:t>
            </a:r>
            <a:r>
              <a:rPr lang="zh-CN" altLang="zh-CN" sz="2400" b="1" dirty="0"/>
              <a:t>特征代码扫描法</a:t>
            </a:r>
            <a:r>
              <a:rPr lang="zh-CN" altLang="en-US" sz="2400" dirty="0"/>
              <a:t>：选择</a:t>
            </a:r>
            <a:r>
              <a:rPr lang="zh-CN" altLang="zh-CN" sz="2400" dirty="0"/>
              <a:t>将该病毒区别于其他病毒和该病毒的其他变种的代码串。</a:t>
            </a:r>
            <a:r>
              <a:rPr lang="zh-CN" altLang="en-US" sz="2400" dirty="0"/>
              <a:t>并且其</a:t>
            </a:r>
            <a:r>
              <a:rPr lang="zh-CN" altLang="zh-CN" sz="2400" dirty="0"/>
              <a:t>特征串必须能将病毒与正常的非病毒程序区分开</a:t>
            </a:r>
            <a:r>
              <a:rPr lang="zh-CN" altLang="en-US" sz="2400" dirty="0"/>
              <a:t>。</a:t>
            </a:r>
            <a:endParaRPr lang="en-US" altLang="zh-CN" sz="2400" dirty="0"/>
          </a:p>
          <a:p>
            <a:pPr algn="l">
              <a:lnSpc>
                <a:spcPct val="115000"/>
              </a:lnSpc>
              <a:buClr>
                <a:schemeClr val="accent1"/>
              </a:buClr>
              <a:buFont typeface="Wingdings" pitchFamily="2" charset="2"/>
              <a:buChar char="u"/>
            </a:pPr>
            <a:endParaRPr lang="en-US" altLang="zh-CN" sz="2400" dirty="0"/>
          </a:p>
          <a:p>
            <a:pPr algn="l">
              <a:lnSpc>
                <a:spcPct val="115000"/>
              </a:lnSpc>
              <a:buClr>
                <a:schemeClr val="accent1"/>
              </a:buClr>
              <a:buFont typeface="Wingdings" pitchFamily="2" charset="2"/>
              <a:buChar char="u"/>
            </a:pPr>
            <a:r>
              <a:rPr lang="zh-CN" altLang="en-US" sz="2400" dirty="0"/>
              <a:t>   </a:t>
            </a:r>
            <a:r>
              <a:rPr lang="zh-CN" altLang="zh-CN" sz="2400" b="1" dirty="0"/>
              <a:t>特征字扫描法</a:t>
            </a:r>
            <a:r>
              <a:rPr lang="zh-CN" altLang="en-US" sz="2400" dirty="0"/>
              <a:t>：</a:t>
            </a:r>
            <a:r>
              <a:rPr lang="zh-CN" altLang="zh-CN" sz="2400" dirty="0"/>
              <a:t>特征字扫描只需从病毒体内抽取很少几、个关键的特征字，组成特征字库。</a:t>
            </a:r>
            <a:endParaRPr lang="zh-CN" altLang="en-US" sz="2400" dirty="0"/>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Text Box 4"/>
          <p:cNvSpPr txBox="1">
            <a:spLocks noChangeArrowheads="1"/>
          </p:cNvSpPr>
          <p:nvPr/>
        </p:nvSpPr>
        <p:spPr bwMode="auto">
          <a:xfrm>
            <a:off x="825772" y="263253"/>
            <a:ext cx="8030845" cy="634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zh-CN" sz="4000" dirty="0"/>
              <a:t>计算机病毒行为监测法诊断的原理</a:t>
            </a:r>
            <a:endParaRPr lang="zh-CN" altLang="en-US" sz="4000" dirty="0"/>
          </a:p>
        </p:txBody>
      </p:sp>
      <p:sp>
        <p:nvSpPr>
          <p:cNvPr id="29700" name="TextBox 5"/>
          <p:cNvSpPr txBox="1">
            <a:spLocks noChangeArrowheads="1"/>
          </p:cNvSpPr>
          <p:nvPr/>
        </p:nvSpPr>
        <p:spPr bwMode="auto">
          <a:xfrm>
            <a:off x="533400" y="1346200"/>
            <a:ext cx="7937500" cy="44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20000"/>
              </a:lnSpc>
            </a:pPr>
            <a:r>
              <a:rPr lang="zh-CN" altLang="en-US" sz="2400" dirty="0"/>
              <a:t>      </a:t>
            </a:r>
            <a:r>
              <a:rPr lang="zh-CN" altLang="zh-CN" sz="2400" dirty="0"/>
              <a:t>利用病毒的特有行为特征性来监测病毒的方法，称为行为监测法。做为监测病毒的行为特征可列举如下：</a:t>
            </a:r>
          </a:p>
          <a:p>
            <a:pPr algn="l">
              <a:lnSpc>
                <a:spcPct val="120000"/>
              </a:lnSpc>
              <a:buFontTx/>
              <a:buAutoNum type="arabicParenBoth"/>
            </a:pPr>
            <a:r>
              <a:rPr lang="zh-CN" altLang="en-US" sz="2400" dirty="0">
                <a:latin typeface="Times New Roman" pitchFamily="18" charset="0"/>
              </a:rPr>
              <a:t>   </a:t>
            </a:r>
            <a:r>
              <a:rPr lang="zh-CN" altLang="zh-CN" sz="2400" dirty="0">
                <a:latin typeface="Times New Roman" pitchFamily="18" charset="0"/>
              </a:rPr>
              <a:t>占用</a:t>
            </a:r>
            <a:r>
              <a:rPr lang="en-US" altLang="zh-CN" sz="2400" dirty="0">
                <a:latin typeface="Times New Roman" pitchFamily="18" charset="0"/>
              </a:rPr>
              <a:t>INT 13H</a:t>
            </a:r>
            <a:r>
              <a:rPr lang="zh-CN" altLang="en-US" sz="2400" dirty="0">
                <a:latin typeface="Times New Roman" pitchFamily="18" charset="0"/>
              </a:rPr>
              <a:t>。</a:t>
            </a:r>
          </a:p>
          <a:p>
            <a:pPr algn="l">
              <a:lnSpc>
                <a:spcPct val="120000"/>
              </a:lnSpc>
              <a:buFontTx/>
              <a:buAutoNum type="arabicParenBoth"/>
            </a:pPr>
            <a:r>
              <a:rPr lang="zh-CN" altLang="en-US" sz="2400" dirty="0">
                <a:latin typeface="Times New Roman" pitchFamily="18" charset="0"/>
              </a:rPr>
              <a:t>   </a:t>
            </a:r>
            <a:r>
              <a:rPr lang="zh-CN" altLang="zh-CN" sz="2400" dirty="0">
                <a:latin typeface="Times New Roman" pitchFamily="18" charset="0"/>
              </a:rPr>
              <a:t>修改</a:t>
            </a:r>
            <a:r>
              <a:rPr lang="en-US" altLang="zh-CN" sz="2400" dirty="0">
                <a:latin typeface="Times New Roman" pitchFamily="18" charset="0"/>
              </a:rPr>
              <a:t>DOS</a:t>
            </a:r>
            <a:r>
              <a:rPr lang="zh-CN" altLang="zh-CN" sz="2400" dirty="0">
                <a:latin typeface="Times New Roman" pitchFamily="18" charset="0"/>
              </a:rPr>
              <a:t>系统数据区的内存总量</a:t>
            </a:r>
            <a:r>
              <a:rPr lang="zh-CN" altLang="en-US" sz="2400" dirty="0">
                <a:latin typeface="Times New Roman" pitchFamily="18" charset="0"/>
              </a:rPr>
              <a:t>。</a:t>
            </a:r>
            <a:endParaRPr lang="en-US" altLang="zh-CN" sz="2400" dirty="0">
              <a:latin typeface="Times New Roman" pitchFamily="18" charset="0"/>
            </a:endParaRPr>
          </a:p>
          <a:p>
            <a:pPr algn="l">
              <a:lnSpc>
                <a:spcPct val="120000"/>
              </a:lnSpc>
              <a:buFontTx/>
              <a:buAutoNum type="arabicParenBoth"/>
            </a:pPr>
            <a:r>
              <a:rPr lang="zh-CN" altLang="en-US" sz="2400" dirty="0">
                <a:latin typeface="Times New Roman" pitchFamily="18" charset="0"/>
              </a:rPr>
              <a:t>  </a:t>
            </a:r>
            <a:r>
              <a:rPr lang="zh-CN" altLang="zh-CN" sz="2400" dirty="0">
                <a:latin typeface="Times New Roman" pitchFamily="18" charset="0"/>
              </a:rPr>
              <a:t>对</a:t>
            </a:r>
            <a:r>
              <a:rPr lang="en-US" altLang="zh-CN" sz="2400" dirty="0">
                <a:latin typeface="Times New Roman" pitchFamily="18" charset="0"/>
              </a:rPr>
              <a:t>COM</a:t>
            </a:r>
            <a:r>
              <a:rPr lang="zh-CN" altLang="zh-CN" sz="2400" dirty="0">
                <a:latin typeface="Times New Roman" pitchFamily="18" charset="0"/>
              </a:rPr>
              <a:t>和</a:t>
            </a:r>
            <a:r>
              <a:rPr lang="en-US" altLang="zh-CN" sz="2400" dirty="0">
                <a:latin typeface="Times New Roman" pitchFamily="18" charset="0"/>
              </a:rPr>
              <a:t>EXE</a:t>
            </a:r>
            <a:r>
              <a:rPr lang="zh-CN" altLang="zh-CN" sz="2400" dirty="0">
                <a:latin typeface="Times New Roman" pitchFamily="18" charset="0"/>
              </a:rPr>
              <a:t>文件做写入</a:t>
            </a:r>
            <a:r>
              <a:rPr lang="zh-CN" altLang="zh-CN" sz="2400" dirty="0" smtClean="0">
                <a:latin typeface="Times New Roman" pitchFamily="18" charset="0"/>
              </a:rPr>
              <a:t>动作</a:t>
            </a:r>
            <a:r>
              <a:rPr lang="zh-CN" altLang="en-US" sz="2400" dirty="0" smtClean="0">
                <a:latin typeface="Times New Roman" pitchFamily="18" charset="0"/>
              </a:rPr>
              <a:t>，</a:t>
            </a:r>
            <a:r>
              <a:rPr lang="zh-CN" altLang="zh-CN" sz="2400" dirty="0" smtClean="0">
                <a:latin typeface="Times New Roman" pitchFamily="18" charset="0"/>
              </a:rPr>
              <a:t>病毒</a:t>
            </a:r>
            <a:r>
              <a:rPr lang="zh-CN" altLang="zh-CN" sz="2400" dirty="0">
                <a:latin typeface="Times New Roman" pitchFamily="18" charset="0"/>
              </a:rPr>
              <a:t>要感染，必须写</a:t>
            </a:r>
            <a:r>
              <a:rPr lang="en-US" altLang="zh-CN" sz="2400" dirty="0">
                <a:latin typeface="Times New Roman" pitchFamily="18" charset="0"/>
              </a:rPr>
              <a:t>COM</a:t>
            </a:r>
            <a:r>
              <a:rPr lang="zh-CN" altLang="zh-CN" sz="2400" dirty="0">
                <a:latin typeface="Times New Roman" pitchFamily="18" charset="0"/>
              </a:rPr>
              <a:t>和</a:t>
            </a:r>
            <a:r>
              <a:rPr lang="en-US" altLang="zh-CN" sz="2400" dirty="0">
                <a:latin typeface="Times New Roman" pitchFamily="18" charset="0"/>
              </a:rPr>
              <a:t>EXE</a:t>
            </a:r>
            <a:r>
              <a:rPr lang="zh-CN" altLang="zh-CN" sz="2400" dirty="0">
                <a:latin typeface="Times New Roman" pitchFamily="18" charset="0"/>
              </a:rPr>
              <a:t>文件。</a:t>
            </a:r>
            <a:endParaRPr lang="en-US" altLang="zh-CN" sz="2400" dirty="0">
              <a:latin typeface="Times New Roman" pitchFamily="18" charset="0"/>
            </a:endParaRPr>
          </a:p>
          <a:p>
            <a:pPr algn="l">
              <a:lnSpc>
                <a:spcPct val="120000"/>
              </a:lnSpc>
              <a:buFontTx/>
              <a:buAutoNum type="arabicParenBoth"/>
            </a:pPr>
            <a:r>
              <a:rPr lang="zh-CN" altLang="en-US" sz="2400" dirty="0">
                <a:latin typeface="Times New Roman" pitchFamily="18" charset="0"/>
              </a:rPr>
              <a:t>   </a:t>
            </a:r>
            <a:r>
              <a:rPr lang="zh-CN" altLang="zh-CN" sz="2400" dirty="0">
                <a:latin typeface="Times New Roman" pitchFamily="18" charset="0"/>
              </a:rPr>
              <a:t>病毒程序与宿主程序的切换染毒程序运行时，先运行病毒，而后执行宿主程序。在两者切换时，有许多特征行为。</a:t>
            </a:r>
          </a:p>
          <a:p>
            <a:pPr algn="l">
              <a:buClr>
                <a:schemeClr val="accent1"/>
              </a:buClr>
            </a:pPr>
            <a:endParaRPr lang="zh-CN" altLang="en-US" sz="2400" dirty="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Text Box 4"/>
          <p:cNvSpPr txBox="1">
            <a:spLocks noChangeArrowheads="1"/>
          </p:cNvSpPr>
          <p:nvPr/>
        </p:nvSpPr>
        <p:spPr bwMode="auto">
          <a:xfrm>
            <a:off x="605517" y="167096"/>
            <a:ext cx="803084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zh-CN" sz="3200" dirty="0"/>
              <a:t>计算机病毒行为感染实验法诊断的原理</a:t>
            </a:r>
            <a:endParaRPr lang="zh-CN" altLang="en-US" sz="3200" dirty="0"/>
          </a:p>
        </p:txBody>
      </p:sp>
      <p:sp>
        <p:nvSpPr>
          <p:cNvPr id="33796" name="TextBox 5"/>
          <p:cNvSpPr txBox="1">
            <a:spLocks noChangeArrowheads="1"/>
          </p:cNvSpPr>
          <p:nvPr/>
        </p:nvSpPr>
        <p:spPr bwMode="auto">
          <a:xfrm>
            <a:off x="450850" y="1791970"/>
            <a:ext cx="8048625" cy="162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20000"/>
              </a:lnSpc>
            </a:pPr>
            <a:r>
              <a:rPr lang="en-US" altLang="zh-CN" sz="2800"/>
              <a:t>       </a:t>
            </a:r>
            <a:r>
              <a:rPr lang="zh-CN" sz="2800"/>
              <a:t>感染实验是一种简单实用的检测病毒方法。这种方法的原理是利用了病毒最重要的基本特征:感染特性。</a:t>
            </a:r>
          </a:p>
        </p:txBody>
      </p:sp>
      <p:sp>
        <p:nvSpPr>
          <p:cNvPr id="2" name="TextBox 5"/>
          <p:cNvSpPr txBox="1">
            <a:spLocks noChangeArrowheads="1"/>
          </p:cNvSpPr>
          <p:nvPr/>
        </p:nvSpPr>
        <p:spPr bwMode="auto">
          <a:xfrm>
            <a:off x="246380" y="4025900"/>
            <a:ext cx="7966710" cy="1261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20000"/>
              </a:lnSpc>
            </a:pPr>
            <a:r>
              <a:rPr lang="en-US" altLang="zh-CN" sz="3200">
                <a:sym typeface="+mn-ea"/>
              </a:rPr>
              <a:t>	</a:t>
            </a:r>
            <a:r>
              <a:rPr lang="zh-CN" altLang="zh-CN" sz="3200">
                <a:sym typeface="+mn-ea"/>
              </a:rPr>
              <a:t>检测未知引导型病毒的感染实验法</a:t>
            </a:r>
          </a:p>
          <a:p>
            <a:pPr algn="l">
              <a:lnSpc>
                <a:spcPct val="120000"/>
              </a:lnSpc>
            </a:pPr>
            <a:r>
              <a:rPr lang="en-US" altLang="zh-CN" sz="3200"/>
              <a:t>	</a:t>
            </a:r>
            <a:r>
              <a:rPr lang="zh-CN" altLang="zh-CN" sz="3200">
                <a:sym typeface="+mn-ea"/>
              </a:rPr>
              <a:t>检测未知文件型病毒的感染实验法</a:t>
            </a:r>
          </a:p>
        </p:txBody>
      </p:sp>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Text Box 5"/>
          <p:cNvSpPr txBox="1">
            <a:spLocks noChangeArrowheads="1"/>
          </p:cNvSpPr>
          <p:nvPr/>
        </p:nvSpPr>
        <p:spPr bwMode="auto">
          <a:xfrm>
            <a:off x="218667" y="42236"/>
            <a:ext cx="13747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90000"/>
              </a:lnSpc>
              <a:spcBef>
                <a:spcPct val="50000"/>
              </a:spcBef>
            </a:pPr>
            <a:r>
              <a:rPr lang="en-GB" altLang="zh-CN" sz="4800" b="1" dirty="0">
                <a:ea typeface="宋体" pitchFamily="2" charset="-122"/>
              </a:rPr>
              <a:t>1</a:t>
            </a:r>
          </a:p>
        </p:txBody>
      </p:sp>
      <p:sp>
        <p:nvSpPr>
          <p:cNvPr id="5124" name="Text Box 4"/>
          <p:cNvSpPr txBox="1">
            <a:spLocks noChangeArrowheads="1"/>
          </p:cNvSpPr>
          <p:nvPr/>
        </p:nvSpPr>
        <p:spPr bwMode="auto">
          <a:xfrm>
            <a:off x="1380944" y="146484"/>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400" dirty="0">
                <a:latin typeface="黑体" pitchFamily="49" charset="-122"/>
              </a:rPr>
              <a:t>恶意代码</a:t>
            </a:r>
            <a:endParaRPr lang="zh-CN" sz="4400" dirty="0">
              <a:latin typeface="黑体" pitchFamily="49" charset="-122"/>
            </a:endParaRPr>
          </a:p>
        </p:txBody>
      </p:sp>
      <p:sp>
        <p:nvSpPr>
          <p:cNvPr id="5125" name="TextBox 6"/>
          <p:cNvSpPr txBox="1">
            <a:spLocks noChangeArrowheads="1"/>
          </p:cNvSpPr>
          <p:nvPr/>
        </p:nvSpPr>
        <p:spPr bwMode="auto">
          <a:xfrm>
            <a:off x="571500" y="1509848"/>
            <a:ext cx="78105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30000"/>
              </a:lnSpc>
            </a:pPr>
            <a:r>
              <a:rPr lang="zh-CN" altLang="en-US" sz="2400" dirty="0"/>
              <a:t>      </a:t>
            </a:r>
            <a:r>
              <a:rPr lang="zh-CN" altLang="zh-CN" sz="2400" dirty="0"/>
              <a:t>恶意代码（</a:t>
            </a:r>
            <a:r>
              <a:rPr lang="en-US" altLang="zh-CN" sz="2400" dirty="0">
                <a:latin typeface="Times New Roman" pitchFamily="18" charset="0"/>
              </a:rPr>
              <a:t>Unwanted Code</a:t>
            </a:r>
            <a:r>
              <a:rPr lang="zh-CN" altLang="zh-CN" sz="2400" dirty="0"/>
              <a:t>）是指没有作用却会带来危险的代码，一个最安全的定义是把所有不必要的代码都看作是恶意的，不必要代码比恶意代码具有更宽泛的含义，包括所有可能与某个组织安全策略相冲突的</a:t>
            </a:r>
            <a:r>
              <a:rPr lang="zh-CN" altLang="en-US" sz="2400" dirty="0"/>
              <a:t>软件。</a:t>
            </a:r>
            <a:endParaRPr lang="zh-CN" altLang="zh-CN" sz="2400" dirty="0"/>
          </a:p>
          <a:p>
            <a:endParaRPr lang="zh-CN" altLang="en-US" dirty="0"/>
          </a:p>
        </p:txBody>
      </p:sp>
    </p:spTree>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Text Box 4"/>
          <p:cNvSpPr txBox="1">
            <a:spLocks noChangeArrowheads="1"/>
          </p:cNvSpPr>
          <p:nvPr/>
        </p:nvSpPr>
        <p:spPr bwMode="auto">
          <a:xfrm>
            <a:off x="849085" y="130628"/>
            <a:ext cx="8046719" cy="605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4000"/>
              </a:lnSpc>
              <a:spcAft>
                <a:spcPts val="1200"/>
              </a:spcAft>
            </a:pPr>
            <a:r>
              <a:rPr lang="zh-CN" altLang="zh-CN" sz="3600" dirty="0" smtClean="0"/>
              <a:t>计算机病毒</a:t>
            </a:r>
            <a:r>
              <a:rPr lang="zh-CN" altLang="zh-CN" sz="3600" dirty="0"/>
              <a:t>行为软件模拟法诊断的</a:t>
            </a:r>
            <a:r>
              <a:rPr lang="zh-CN" altLang="zh-CN" sz="3600" dirty="0" smtClean="0"/>
              <a:t>原理</a:t>
            </a:r>
            <a:endParaRPr lang="zh-CN" altLang="en-US" sz="3600" dirty="0"/>
          </a:p>
        </p:txBody>
      </p:sp>
      <p:sp>
        <p:nvSpPr>
          <p:cNvPr id="32772" name="TextBox 5"/>
          <p:cNvSpPr txBox="1">
            <a:spLocks noChangeArrowheads="1"/>
          </p:cNvSpPr>
          <p:nvPr/>
        </p:nvSpPr>
        <p:spPr bwMode="auto">
          <a:xfrm>
            <a:off x="708025" y="1606550"/>
            <a:ext cx="76454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25000"/>
              </a:lnSpc>
              <a:buClr>
                <a:schemeClr val="accent1"/>
              </a:buClr>
            </a:pPr>
            <a:r>
              <a:rPr lang="zh-CN" altLang="zh-CN" sz="2400"/>
              <a:t> </a:t>
            </a:r>
            <a:r>
              <a:rPr lang="zh-CN" altLang="en-US" sz="2400"/>
              <a:t>     </a:t>
            </a:r>
            <a:r>
              <a:rPr lang="zh-CN" altLang="zh-CN" sz="2400"/>
              <a:t>多态性病毒每次感染都修改其病毒密码，对付这种病毒，特征代码法失效。因为多态性病毒代码实施密码化，而且每次所用密钥不同，把染毒文件中的病毒代码相互比较，也无法找出相同的可能做为特征的稳定代码。为了检测多态性病毒，现已研制了新的检测法</a:t>
            </a:r>
            <a:r>
              <a:rPr lang="en-US" altLang="zh-CN" sz="2400"/>
              <a:t>—</a:t>
            </a:r>
            <a:r>
              <a:rPr lang="zh-CN" altLang="zh-CN" sz="2400"/>
              <a:t>软件模拟法。它是一种软件分析器，用软件方法来模拟和分析程序的运行。</a:t>
            </a:r>
            <a:endParaRPr lang="zh-CN" altLang="en-US" sz="2400"/>
          </a:p>
        </p:txBody>
      </p:sp>
    </p:spTree>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5" name="Text Box 4"/>
          <p:cNvSpPr txBox="1">
            <a:spLocks noChangeArrowheads="1"/>
          </p:cNvSpPr>
          <p:nvPr/>
        </p:nvSpPr>
        <p:spPr bwMode="auto">
          <a:xfrm>
            <a:off x="755650" y="187597"/>
            <a:ext cx="67913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4000"/>
              </a:lnSpc>
              <a:spcAft>
                <a:spcPts val="1200"/>
              </a:spcAft>
            </a:pPr>
            <a:r>
              <a:rPr lang="zh-CN" altLang="zh-CN" sz="4000" dirty="0"/>
              <a:t>计算机病毒分析法诊断的原理</a:t>
            </a:r>
            <a:endParaRPr lang="zh-CN" altLang="en-US" sz="4000" dirty="0"/>
          </a:p>
        </p:txBody>
      </p:sp>
      <p:sp>
        <p:nvSpPr>
          <p:cNvPr id="33796" name="TextBox 5"/>
          <p:cNvSpPr txBox="1">
            <a:spLocks noChangeArrowheads="1"/>
          </p:cNvSpPr>
          <p:nvPr/>
        </p:nvSpPr>
        <p:spPr bwMode="auto">
          <a:xfrm>
            <a:off x="492125" y="1256756"/>
            <a:ext cx="8048625"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20000"/>
              </a:lnSpc>
            </a:pPr>
            <a:r>
              <a:rPr lang="zh-CN" altLang="en-US" sz="2400" dirty="0"/>
              <a:t>     </a:t>
            </a:r>
            <a:r>
              <a:rPr lang="zh-CN" altLang="zh-CN" sz="2400" dirty="0"/>
              <a:t>一般使用分析法的人不是普通用户，而是反病毒技术人员。使用分析法的目的</a:t>
            </a:r>
            <a:r>
              <a:rPr lang="zh-CN" altLang="en-US" sz="2400" dirty="0"/>
              <a:t>和顺序为</a:t>
            </a:r>
            <a:r>
              <a:rPr lang="zh-CN" altLang="zh-CN" sz="2400" dirty="0"/>
              <a:t>：</a:t>
            </a:r>
          </a:p>
          <a:p>
            <a:pPr algn="l">
              <a:lnSpc>
                <a:spcPct val="120000"/>
              </a:lnSpc>
            </a:pPr>
            <a:r>
              <a:rPr lang="en-US" altLang="zh-CN" sz="2400" dirty="0"/>
              <a:t>    </a:t>
            </a:r>
            <a:r>
              <a:rPr lang="en-US" altLang="zh-CN" sz="2400" dirty="0">
                <a:latin typeface="Times New Roman" pitchFamily="18" charset="0"/>
              </a:rPr>
              <a:t>1</a:t>
            </a:r>
            <a:r>
              <a:rPr lang="zh-CN" altLang="zh-CN" sz="2400" dirty="0">
                <a:latin typeface="Times New Roman" pitchFamily="18" charset="0"/>
              </a:rPr>
              <a:t>．</a:t>
            </a:r>
            <a:r>
              <a:rPr lang="zh-CN" altLang="zh-CN" sz="2400" dirty="0"/>
              <a:t>确认被观察的磁盘引导区和程序中是否含有病毒。</a:t>
            </a:r>
          </a:p>
          <a:p>
            <a:pPr algn="l">
              <a:lnSpc>
                <a:spcPct val="120000"/>
              </a:lnSpc>
            </a:pPr>
            <a:r>
              <a:rPr lang="en-US" altLang="zh-CN" sz="2400" dirty="0"/>
              <a:t>    </a:t>
            </a:r>
            <a:r>
              <a:rPr lang="en-US" altLang="zh-CN" sz="2400" dirty="0">
                <a:latin typeface="Times New Roman" pitchFamily="18" charset="0"/>
              </a:rPr>
              <a:t>2</a:t>
            </a:r>
            <a:r>
              <a:rPr lang="zh-CN" altLang="zh-CN" sz="2400" dirty="0">
                <a:latin typeface="Times New Roman" pitchFamily="18" charset="0"/>
              </a:rPr>
              <a:t>．</a:t>
            </a:r>
            <a:r>
              <a:rPr lang="zh-CN" altLang="zh-CN" sz="2400" dirty="0"/>
              <a:t>确认病毒的类型和种类，判定其是否是一种新病毒。</a:t>
            </a:r>
          </a:p>
          <a:p>
            <a:pPr algn="l">
              <a:lnSpc>
                <a:spcPct val="120000"/>
              </a:lnSpc>
            </a:pPr>
            <a:r>
              <a:rPr lang="en-US" altLang="zh-CN" sz="2400" dirty="0"/>
              <a:t>    </a:t>
            </a:r>
            <a:r>
              <a:rPr lang="en-US" altLang="zh-CN" sz="2400" dirty="0">
                <a:latin typeface="Times New Roman" pitchFamily="18" charset="0"/>
              </a:rPr>
              <a:t>3</a:t>
            </a:r>
            <a:r>
              <a:rPr lang="zh-CN" altLang="zh-CN" sz="2400" dirty="0">
                <a:latin typeface="Times New Roman" pitchFamily="18" charset="0"/>
              </a:rPr>
              <a:t>．</a:t>
            </a:r>
            <a:r>
              <a:rPr lang="zh-CN" altLang="zh-CN" sz="2400" dirty="0"/>
              <a:t>搞清楚病毒体的大致结构，提取特征识别用的字符串或特征字， 用于增添到病毒代码库供病毒扫描和识别程序用。</a:t>
            </a:r>
            <a:r>
              <a:rPr lang="en-US" altLang="zh-CN" sz="2400" dirty="0"/>
              <a:t>              </a:t>
            </a:r>
            <a:endParaRPr lang="zh-CN" altLang="zh-CN" sz="2400" dirty="0"/>
          </a:p>
          <a:p>
            <a:pPr algn="l">
              <a:lnSpc>
                <a:spcPct val="120000"/>
              </a:lnSpc>
            </a:pPr>
            <a:r>
              <a:rPr lang="en-US" altLang="zh-CN" sz="2400" dirty="0"/>
              <a:t>   </a:t>
            </a:r>
            <a:r>
              <a:rPr lang="en-US" altLang="zh-CN" sz="2400" dirty="0" smtClean="0"/>
              <a:t> </a:t>
            </a:r>
            <a:r>
              <a:rPr lang="en-US" altLang="zh-CN" sz="2400" dirty="0" smtClean="0">
                <a:latin typeface="Times New Roman" pitchFamily="18" charset="0"/>
              </a:rPr>
              <a:t>4</a:t>
            </a:r>
            <a:r>
              <a:rPr lang="en-US" altLang="zh-CN" sz="2400" dirty="0">
                <a:latin typeface="Times New Roman" pitchFamily="18" charset="0"/>
              </a:rPr>
              <a:t>. </a:t>
            </a:r>
            <a:r>
              <a:rPr lang="zh-CN" altLang="zh-CN" sz="2400" dirty="0"/>
              <a:t>详细分析病毒代码，为制定相应的反病毒措施制定方案。</a:t>
            </a:r>
          </a:p>
        </p:txBody>
      </p:sp>
    </p:spTree>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Text Box 5"/>
          <p:cNvSpPr txBox="1">
            <a:spLocks noChangeArrowheads="1"/>
          </p:cNvSpPr>
          <p:nvPr/>
        </p:nvSpPr>
        <p:spPr bwMode="auto">
          <a:xfrm>
            <a:off x="214312" y="107650"/>
            <a:ext cx="13747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90000"/>
              </a:lnSpc>
              <a:spcBef>
                <a:spcPct val="50000"/>
              </a:spcBef>
            </a:pPr>
            <a:r>
              <a:rPr lang="en-GB" altLang="zh-CN" sz="4800" b="1" dirty="0">
                <a:ea typeface="宋体" pitchFamily="2" charset="-122"/>
              </a:rPr>
              <a:t>5</a:t>
            </a:r>
          </a:p>
        </p:txBody>
      </p:sp>
      <p:sp>
        <p:nvSpPr>
          <p:cNvPr id="34820" name="Text Box 4"/>
          <p:cNvSpPr txBox="1">
            <a:spLocks noChangeArrowheads="1"/>
          </p:cNvSpPr>
          <p:nvPr/>
        </p:nvSpPr>
        <p:spPr bwMode="auto">
          <a:xfrm>
            <a:off x="1143273" y="110797"/>
            <a:ext cx="7210425"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spcAft>
                <a:spcPts val="1200"/>
              </a:spcAft>
            </a:pPr>
            <a:r>
              <a:rPr lang="zh-CN" altLang="zh-CN" sz="3600" dirty="0">
                <a:latin typeface="黑体" pitchFamily="49" charset="-122"/>
              </a:rPr>
              <a:t>计算机病毒的预防和清除</a:t>
            </a:r>
            <a:endParaRPr lang="zh-CN" sz="3600" dirty="0">
              <a:latin typeface="黑体" pitchFamily="49" charset="-122"/>
            </a:endParaRPr>
          </a:p>
        </p:txBody>
      </p:sp>
      <p:sp>
        <p:nvSpPr>
          <p:cNvPr id="34821" name="TextBox 6"/>
          <p:cNvSpPr txBox="1">
            <a:spLocks noChangeArrowheads="1"/>
          </p:cNvSpPr>
          <p:nvPr/>
        </p:nvSpPr>
        <p:spPr bwMode="auto">
          <a:xfrm>
            <a:off x="901700" y="2362200"/>
            <a:ext cx="7188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Ø"/>
            </a:pPr>
            <a:r>
              <a:rPr lang="zh-CN" altLang="zh-CN" sz="2800"/>
              <a:t>计算机病毒的预防措施</a:t>
            </a:r>
            <a:endParaRPr lang="en-US" altLang="zh-CN" sz="2800"/>
          </a:p>
          <a:p>
            <a:pPr algn="l">
              <a:lnSpc>
                <a:spcPct val="150000"/>
              </a:lnSpc>
              <a:buClr>
                <a:schemeClr val="accent1"/>
              </a:buClr>
              <a:buFont typeface="Wingdings" pitchFamily="2" charset="2"/>
              <a:buChar char="Ø"/>
            </a:pPr>
            <a:r>
              <a:rPr lang="zh-CN" altLang="zh-CN" sz="2800"/>
              <a:t>常见计算机病毒的消除技术</a:t>
            </a:r>
            <a:endParaRPr lang="en-US" altLang="zh-CN" sz="2800"/>
          </a:p>
        </p:txBody>
      </p:sp>
    </p:spTree>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712289" y="241299"/>
            <a:ext cx="67913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4000"/>
              </a:lnSpc>
              <a:spcAft>
                <a:spcPts val="1200"/>
              </a:spcAft>
            </a:pPr>
            <a:r>
              <a:rPr lang="zh-CN" altLang="zh-CN" sz="4400" dirty="0"/>
              <a:t>计算机病毒的预防措施</a:t>
            </a:r>
            <a:endParaRPr lang="zh-CN" altLang="en-US" sz="4400" dirty="0"/>
          </a:p>
        </p:txBody>
      </p:sp>
      <p:sp>
        <p:nvSpPr>
          <p:cNvPr id="35844" name="TextBox 5"/>
          <p:cNvSpPr txBox="1">
            <a:spLocks noChangeArrowheads="1"/>
          </p:cNvSpPr>
          <p:nvPr/>
        </p:nvSpPr>
        <p:spPr bwMode="auto">
          <a:xfrm>
            <a:off x="660400" y="1074057"/>
            <a:ext cx="78486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zh-CN" sz="2400"/>
              <a:t>建立良好的安全习惯</a:t>
            </a:r>
            <a:endParaRPr lang="en-US" altLang="zh-CN" sz="2400"/>
          </a:p>
          <a:p>
            <a:pPr algn="l">
              <a:lnSpc>
                <a:spcPct val="150000"/>
              </a:lnSpc>
              <a:buClr>
                <a:schemeClr val="accent1"/>
              </a:buClr>
              <a:buFont typeface="Wingdings" pitchFamily="2" charset="2"/>
              <a:buChar char="u"/>
            </a:pPr>
            <a:r>
              <a:rPr lang="zh-CN" altLang="zh-CN" sz="2400"/>
              <a:t>关闭或删除系统中不需要的服务</a:t>
            </a:r>
            <a:endParaRPr lang="en-US" altLang="zh-CN" sz="2400"/>
          </a:p>
          <a:p>
            <a:pPr algn="l">
              <a:lnSpc>
                <a:spcPct val="150000"/>
              </a:lnSpc>
              <a:buClr>
                <a:schemeClr val="accent1"/>
              </a:buClr>
              <a:buFont typeface="Wingdings" pitchFamily="2" charset="2"/>
              <a:buChar char="u"/>
            </a:pPr>
            <a:r>
              <a:rPr lang="zh-CN" altLang="zh-CN" sz="2400"/>
              <a:t>经常升级安全补丁</a:t>
            </a:r>
            <a:endParaRPr lang="en-US" altLang="zh-CN" sz="2400"/>
          </a:p>
          <a:p>
            <a:pPr algn="l">
              <a:lnSpc>
                <a:spcPct val="150000"/>
              </a:lnSpc>
              <a:buClr>
                <a:schemeClr val="accent1"/>
              </a:buClr>
              <a:buFont typeface="Wingdings" pitchFamily="2" charset="2"/>
              <a:buChar char="u"/>
            </a:pPr>
            <a:r>
              <a:rPr lang="zh-CN" altLang="zh-CN" sz="2400"/>
              <a:t>使用复杂的密码</a:t>
            </a:r>
            <a:endParaRPr lang="en-US" altLang="zh-CN" sz="2400"/>
          </a:p>
          <a:p>
            <a:pPr algn="l">
              <a:lnSpc>
                <a:spcPct val="150000"/>
              </a:lnSpc>
              <a:buClr>
                <a:schemeClr val="accent1"/>
              </a:buClr>
              <a:buFont typeface="Wingdings" pitchFamily="2" charset="2"/>
              <a:buChar char="u"/>
            </a:pPr>
            <a:r>
              <a:rPr lang="zh-CN" altLang="zh-CN" sz="2400"/>
              <a:t>迅速隔离受感染的计算机</a:t>
            </a:r>
            <a:endParaRPr lang="en-US" altLang="zh-CN" sz="2400"/>
          </a:p>
          <a:p>
            <a:pPr algn="l">
              <a:lnSpc>
                <a:spcPct val="150000"/>
              </a:lnSpc>
              <a:buClr>
                <a:schemeClr val="accent1"/>
              </a:buClr>
              <a:buFont typeface="Wingdings" pitchFamily="2" charset="2"/>
              <a:buChar char="u"/>
            </a:pPr>
            <a:r>
              <a:rPr lang="zh-CN" altLang="zh-CN" sz="2400"/>
              <a:t>了解一些病毒知识</a:t>
            </a:r>
            <a:endParaRPr lang="en-US" altLang="zh-CN" sz="2400"/>
          </a:p>
          <a:p>
            <a:pPr algn="l">
              <a:lnSpc>
                <a:spcPct val="150000"/>
              </a:lnSpc>
              <a:buClr>
                <a:schemeClr val="accent1"/>
              </a:buClr>
              <a:buFont typeface="Wingdings" pitchFamily="2" charset="2"/>
              <a:buChar char="u"/>
            </a:pPr>
            <a:r>
              <a:rPr lang="zh-CN" altLang="zh-CN" sz="2400"/>
              <a:t>最好安装专业的杀毒软件进行全面监控</a:t>
            </a:r>
            <a:endParaRPr lang="en-US" altLang="zh-CN" sz="2400"/>
          </a:p>
          <a:p>
            <a:pPr algn="l">
              <a:lnSpc>
                <a:spcPct val="150000"/>
              </a:lnSpc>
              <a:buClr>
                <a:schemeClr val="accent1"/>
              </a:buClr>
              <a:buFont typeface="Wingdings" pitchFamily="2" charset="2"/>
              <a:buChar char="u"/>
            </a:pPr>
            <a:r>
              <a:rPr lang="zh-CN" altLang="zh-CN" sz="2400"/>
              <a:t>用户还应该安装个人防火墙软件进行防黑</a:t>
            </a:r>
          </a:p>
        </p:txBody>
      </p:sp>
    </p:spTree>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Text Box 4"/>
          <p:cNvSpPr txBox="1">
            <a:spLocks noChangeArrowheads="1"/>
          </p:cNvSpPr>
          <p:nvPr/>
        </p:nvSpPr>
        <p:spPr bwMode="auto">
          <a:xfrm>
            <a:off x="747032" y="266699"/>
            <a:ext cx="70199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4000"/>
              </a:lnSpc>
              <a:spcAft>
                <a:spcPts val="1200"/>
              </a:spcAft>
            </a:pPr>
            <a:r>
              <a:rPr lang="zh-CN" altLang="zh-CN" sz="4400" dirty="0"/>
              <a:t>常见计算机病毒的消除技术</a:t>
            </a:r>
            <a:endParaRPr lang="zh-CN" altLang="en-US" sz="4400" dirty="0"/>
          </a:p>
        </p:txBody>
      </p:sp>
      <p:sp>
        <p:nvSpPr>
          <p:cNvPr id="36868" name="TextBox 5"/>
          <p:cNvSpPr txBox="1">
            <a:spLocks noChangeArrowheads="1"/>
          </p:cNvSpPr>
          <p:nvPr/>
        </p:nvSpPr>
        <p:spPr bwMode="auto">
          <a:xfrm>
            <a:off x="1256030" y="1938292"/>
            <a:ext cx="46355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zh-CN" sz="2800" dirty="0"/>
              <a:t>消除引导型病毒</a:t>
            </a:r>
            <a:endParaRPr lang="en-US" altLang="zh-CN" sz="2800" dirty="0"/>
          </a:p>
          <a:p>
            <a:pPr algn="l">
              <a:lnSpc>
                <a:spcPct val="150000"/>
              </a:lnSpc>
              <a:buClr>
                <a:schemeClr val="accent1"/>
              </a:buClr>
              <a:buFont typeface="Wingdings" pitchFamily="2" charset="2"/>
              <a:buChar char="u"/>
            </a:pPr>
            <a:r>
              <a:rPr lang="zh-CN" altLang="zh-CN" sz="2800" dirty="0"/>
              <a:t>消除文件型病毒</a:t>
            </a:r>
            <a:endParaRPr lang="en-US" altLang="zh-CN" sz="2800" dirty="0"/>
          </a:p>
          <a:p>
            <a:pPr algn="l">
              <a:lnSpc>
                <a:spcPct val="150000"/>
              </a:lnSpc>
              <a:buClr>
                <a:schemeClr val="accent1"/>
              </a:buClr>
              <a:buFont typeface="Wingdings" pitchFamily="2" charset="2"/>
              <a:buChar char="u"/>
            </a:pPr>
            <a:r>
              <a:rPr lang="zh-CN" altLang="zh-CN" sz="2800" dirty="0"/>
              <a:t>消除宏病毒</a:t>
            </a:r>
          </a:p>
        </p:txBody>
      </p:sp>
    </p:spTree>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Text Box 5"/>
          <p:cNvSpPr txBox="1">
            <a:spLocks noChangeArrowheads="1"/>
          </p:cNvSpPr>
          <p:nvPr/>
        </p:nvSpPr>
        <p:spPr bwMode="auto">
          <a:xfrm>
            <a:off x="214312" y="13063"/>
            <a:ext cx="1374775"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90000"/>
              </a:lnSpc>
              <a:spcBef>
                <a:spcPct val="50000"/>
              </a:spcBef>
            </a:pPr>
            <a:r>
              <a:rPr lang="en-GB" altLang="zh-CN" sz="4400" b="1" dirty="0">
                <a:ea typeface="宋体" pitchFamily="2" charset="-122"/>
              </a:rPr>
              <a:t>6</a:t>
            </a:r>
          </a:p>
        </p:txBody>
      </p:sp>
      <p:sp>
        <p:nvSpPr>
          <p:cNvPr id="37892" name="Text Box 4"/>
          <p:cNvSpPr txBox="1">
            <a:spLocks noChangeArrowheads="1"/>
          </p:cNvSpPr>
          <p:nvPr/>
        </p:nvSpPr>
        <p:spPr bwMode="auto">
          <a:xfrm>
            <a:off x="1230812" y="0"/>
            <a:ext cx="721042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spcAft>
                <a:spcPts val="1200"/>
              </a:spcAft>
            </a:pPr>
            <a:r>
              <a:rPr lang="zh-CN" altLang="zh-CN" sz="4400">
                <a:latin typeface="黑体" pitchFamily="49" charset="-122"/>
              </a:rPr>
              <a:t>新型计算机病毒</a:t>
            </a:r>
            <a:endParaRPr lang="zh-CN" sz="4400">
              <a:latin typeface="黑体" pitchFamily="49" charset="-122"/>
            </a:endParaRPr>
          </a:p>
        </p:txBody>
      </p:sp>
      <p:sp>
        <p:nvSpPr>
          <p:cNvPr id="34821" name="TextBox 6"/>
          <p:cNvSpPr txBox="1">
            <a:spLocks noChangeArrowheads="1"/>
          </p:cNvSpPr>
          <p:nvPr/>
        </p:nvSpPr>
        <p:spPr bwMode="auto">
          <a:xfrm>
            <a:off x="214312" y="1416867"/>
            <a:ext cx="868149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Ø"/>
            </a:pPr>
            <a:r>
              <a:rPr lang="zh-CN" altLang="zh-CN" sz="2800" dirty="0"/>
              <a:t>震网病毒— — —Stuxnet病毒</a:t>
            </a:r>
          </a:p>
          <a:p>
            <a:pPr algn="l">
              <a:lnSpc>
                <a:spcPct val="150000"/>
              </a:lnSpc>
              <a:buClr>
                <a:schemeClr val="accent1"/>
              </a:buClr>
              <a:buFont typeface="Wingdings" pitchFamily="2" charset="2"/>
              <a:buChar char="Ø"/>
            </a:pPr>
            <a:r>
              <a:rPr lang="zh-CN" altLang="zh-CN" sz="2800" dirty="0"/>
              <a:t>手机</a:t>
            </a:r>
            <a:r>
              <a:rPr lang="zh-CN" altLang="zh-CN" sz="2800" dirty="0" smtClean="0"/>
              <a:t>病毒</a:t>
            </a:r>
            <a:endParaRPr lang="en-US" altLang="zh-CN" sz="2800" dirty="0" smtClean="0"/>
          </a:p>
          <a:p>
            <a:pPr algn="l">
              <a:lnSpc>
                <a:spcPct val="150000"/>
              </a:lnSpc>
              <a:buClr>
                <a:schemeClr val="accent1"/>
              </a:buClr>
              <a:buFont typeface="Wingdings" pitchFamily="2" charset="2"/>
              <a:buChar char="Ø"/>
            </a:pPr>
            <a:r>
              <a:rPr lang="en-US" altLang="zh-CN" sz="2000" dirty="0" smtClean="0"/>
              <a:t>【</a:t>
            </a:r>
            <a:r>
              <a:rPr lang="zh-CN" altLang="en-US" sz="2000" dirty="0" smtClean="0"/>
              <a:t>震网</a:t>
            </a:r>
            <a:r>
              <a:rPr lang="en-US" altLang="zh-CN" sz="2000" dirty="0" smtClean="0"/>
              <a:t>2min+】</a:t>
            </a:r>
            <a:r>
              <a:rPr lang="en-US" altLang="zh-CN" sz="2000" dirty="0" smtClean="0">
                <a:hlinkClick r:id="rId2"/>
              </a:rPr>
              <a:t>https</a:t>
            </a:r>
            <a:r>
              <a:rPr lang="en-US" altLang="zh-CN" sz="2000" dirty="0">
                <a:hlinkClick r:id="rId2"/>
              </a:rPr>
              <a:t>://</a:t>
            </a:r>
            <a:r>
              <a:rPr lang="en-US" altLang="zh-CN" sz="2000" dirty="0" smtClean="0">
                <a:hlinkClick r:id="rId2"/>
              </a:rPr>
              <a:t>haokan.baidu.com/v?vid=7292221627018396447</a:t>
            </a:r>
            <a:endParaRPr lang="en-US" altLang="zh-CN" sz="2000" dirty="0" smtClean="0"/>
          </a:p>
          <a:p>
            <a:pPr algn="l">
              <a:lnSpc>
                <a:spcPct val="150000"/>
              </a:lnSpc>
              <a:buClr>
                <a:schemeClr val="accent1"/>
              </a:buClr>
              <a:buFont typeface="Wingdings" pitchFamily="2" charset="2"/>
              <a:buChar char="Ø"/>
            </a:pPr>
            <a:r>
              <a:rPr lang="en-US" altLang="zh-CN" sz="2000" dirty="0" smtClean="0"/>
              <a:t>【</a:t>
            </a:r>
            <a:r>
              <a:rPr lang="zh-CN" altLang="en-US" sz="2000" dirty="0" smtClean="0"/>
              <a:t>震网防护</a:t>
            </a:r>
            <a:r>
              <a:rPr lang="en-US" altLang="zh-CN" sz="2000" dirty="0" smtClean="0"/>
              <a:t>】</a:t>
            </a:r>
            <a:r>
              <a:rPr lang="en-US" altLang="zh-CN" sz="2000" dirty="0" smtClean="0">
                <a:hlinkClick r:id="rId3"/>
              </a:rPr>
              <a:t>https</a:t>
            </a:r>
            <a:r>
              <a:rPr lang="en-US" altLang="zh-CN" sz="2000" dirty="0">
                <a:hlinkClick r:id="rId3"/>
              </a:rPr>
              <a:t>://</a:t>
            </a:r>
            <a:r>
              <a:rPr lang="en-US" altLang="zh-CN" sz="2000" dirty="0" smtClean="0">
                <a:hlinkClick r:id="rId3"/>
              </a:rPr>
              <a:t>haokan.baidu.com/</a:t>
            </a:r>
            <a:r>
              <a:rPr lang="en-US" altLang="zh-CN" sz="2000" dirty="0" err="1" smtClean="0">
                <a:hlinkClick r:id="rId3"/>
              </a:rPr>
              <a:t>v?vid</a:t>
            </a:r>
            <a:r>
              <a:rPr lang="en-US" altLang="zh-CN" sz="2000" dirty="0" smtClean="0">
                <a:hlinkClick r:id="rId3"/>
              </a:rPr>
              <a:t>=3377494162803650846</a:t>
            </a:r>
            <a:endParaRPr lang="en-US" altLang="zh-CN" sz="2000" dirty="0" smtClean="0"/>
          </a:p>
          <a:p>
            <a:pPr algn="l">
              <a:lnSpc>
                <a:spcPct val="150000"/>
              </a:lnSpc>
              <a:buClr>
                <a:schemeClr val="accent1"/>
              </a:buClr>
              <a:buFont typeface="Wingdings" pitchFamily="2" charset="2"/>
              <a:buChar char="Ø"/>
            </a:pPr>
            <a:r>
              <a:rPr lang="en-US" altLang="zh-CN" sz="2000" dirty="0" smtClean="0"/>
              <a:t>【</a:t>
            </a:r>
            <a:r>
              <a:rPr lang="zh-CN" altLang="en-US" sz="2000" dirty="0" smtClean="0"/>
              <a:t>震网</a:t>
            </a:r>
            <a:r>
              <a:rPr lang="en-US" altLang="zh-CN" sz="2000" dirty="0" smtClean="0"/>
              <a:t>10min+】</a:t>
            </a:r>
            <a:r>
              <a:rPr lang="en-US" altLang="zh-CN" sz="2000" dirty="0" smtClean="0">
                <a:hlinkClick r:id="rId4"/>
              </a:rPr>
              <a:t>https</a:t>
            </a:r>
            <a:r>
              <a:rPr lang="en-US" altLang="zh-CN" sz="2000" dirty="0">
                <a:hlinkClick r:id="rId4"/>
              </a:rPr>
              <a:t>://</a:t>
            </a:r>
            <a:r>
              <a:rPr lang="en-US" altLang="zh-CN" sz="2000" dirty="0" smtClean="0">
                <a:hlinkClick r:id="rId4"/>
              </a:rPr>
              <a:t>www.bilibili.com/video/av498882213</a:t>
            </a:r>
            <a:endParaRPr lang="en-US" altLang="zh-CN" sz="2000" dirty="0" smtClean="0"/>
          </a:p>
          <a:p>
            <a:pPr algn="l">
              <a:lnSpc>
                <a:spcPct val="150000"/>
              </a:lnSpc>
              <a:buClr>
                <a:schemeClr val="accent1"/>
              </a:buClr>
              <a:buFont typeface="Wingdings" pitchFamily="2" charset="2"/>
              <a:buChar char="Ø"/>
            </a:pPr>
            <a:r>
              <a:rPr lang="en-US" altLang="zh-CN" sz="2000" dirty="0" smtClean="0"/>
              <a:t>【</a:t>
            </a:r>
            <a:r>
              <a:rPr lang="zh-CN" altLang="en-US" sz="2000" dirty="0" smtClean="0"/>
              <a:t>手机病毒</a:t>
            </a:r>
            <a:r>
              <a:rPr lang="en-US" altLang="zh-CN" sz="2000" dirty="0" smtClean="0"/>
              <a:t>2min+】https</a:t>
            </a:r>
            <a:r>
              <a:rPr lang="en-US" altLang="zh-CN" sz="2000" dirty="0"/>
              <a:t>://tv.cctv.com/2017/05/17/VIDEW7Q3A76YEzBtm6VAIuxD170517.shtml</a:t>
            </a:r>
            <a:endParaRPr lang="zh-CN" altLang="zh-CN" sz="2000" dirty="0"/>
          </a:p>
        </p:txBody>
      </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892175" y="221343"/>
            <a:ext cx="734441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4000"/>
              </a:lnSpc>
              <a:spcAft>
                <a:spcPts val="1200"/>
              </a:spcAft>
            </a:pPr>
            <a:r>
              <a:rPr lang="zh-CN" altLang="zh-CN" sz="4400" dirty="0">
                <a:sym typeface="+mn-ea"/>
              </a:rPr>
              <a:t>震网病毒— — —Stuxnet病毒</a:t>
            </a:r>
            <a:endParaRPr lang="zh-CN" altLang="en-US" sz="4400" dirty="0"/>
          </a:p>
        </p:txBody>
      </p:sp>
      <p:sp>
        <p:nvSpPr>
          <p:cNvPr id="35844" name="TextBox 5"/>
          <p:cNvSpPr txBox="1">
            <a:spLocks noChangeArrowheads="1"/>
          </p:cNvSpPr>
          <p:nvPr/>
        </p:nvSpPr>
        <p:spPr bwMode="auto">
          <a:xfrm>
            <a:off x="640080" y="1310640"/>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zh-CN" sz="2800" dirty="0"/>
              <a:t> </a:t>
            </a:r>
            <a:r>
              <a:rPr lang="en-US" altLang="zh-CN" sz="2800" dirty="0"/>
              <a:t>S</a:t>
            </a:r>
            <a:r>
              <a:rPr lang="zh-CN" altLang="zh-CN" sz="2800" dirty="0"/>
              <a:t>tuxnet的感染方式：</a:t>
            </a:r>
          </a:p>
          <a:p>
            <a:pPr indent="0" algn="l">
              <a:lnSpc>
                <a:spcPct val="150000"/>
              </a:lnSpc>
              <a:buClr>
                <a:schemeClr val="accent1"/>
              </a:buClr>
              <a:buFont typeface="Wingdings" pitchFamily="2" charset="2"/>
              <a:buNone/>
            </a:pPr>
            <a:r>
              <a:rPr lang="en-US" altLang="zh-CN" sz="2800" dirty="0"/>
              <a:t>	1</a:t>
            </a:r>
            <a:r>
              <a:rPr lang="zh-CN" altLang="en-US" sz="2800" dirty="0"/>
              <a:t>、</a:t>
            </a:r>
            <a:r>
              <a:rPr lang="en-US" altLang="zh-CN" sz="2800" dirty="0" smtClean="0"/>
              <a:t>PLC</a:t>
            </a:r>
            <a:r>
              <a:rPr lang="zh-CN" altLang="en-US" sz="2800" dirty="0" smtClean="0"/>
              <a:t>的</a:t>
            </a:r>
            <a:r>
              <a:rPr lang="zh-CN" altLang="en-US" sz="2800" dirty="0"/>
              <a:t>访问和编写</a:t>
            </a:r>
          </a:p>
          <a:p>
            <a:pPr indent="0" algn="l">
              <a:lnSpc>
                <a:spcPct val="150000"/>
              </a:lnSpc>
              <a:buClr>
                <a:schemeClr val="accent1"/>
              </a:buClr>
              <a:buFont typeface="Wingdings" pitchFamily="2" charset="2"/>
              <a:buNone/>
            </a:pPr>
            <a:r>
              <a:rPr lang="en-US" altLang="zh-CN" sz="2800" dirty="0"/>
              <a:t>	2</a:t>
            </a:r>
            <a:r>
              <a:rPr lang="zh-CN" altLang="en-US" sz="2800" dirty="0"/>
              <a:t>、</a:t>
            </a:r>
            <a:r>
              <a:rPr lang="en-US" altLang="zh-CN" sz="2800" dirty="0" err="1"/>
              <a:t>Stuxnet</a:t>
            </a:r>
            <a:r>
              <a:rPr lang="zh-CN" altLang="en-US" sz="2800" dirty="0"/>
              <a:t>进入</a:t>
            </a:r>
            <a:r>
              <a:rPr lang="en-US" altLang="zh-CN" sz="2800" dirty="0"/>
              <a:t>PLC</a:t>
            </a:r>
          </a:p>
          <a:p>
            <a:pPr indent="0" algn="l">
              <a:lnSpc>
                <a:spcPct val="150000"/>
              </a:lnSpc>
              <a:buClr>
                <a:schemeClr val="accent1"/>
              </a:buClr>
              <a:buFont typeface="Wingdings" pitchFamily="2" charset="2"/>
              <a:buNone/>
            </a:pPr>
            <a:r>
              <a:rPr lang="en-US" altLang="zh-CN" sz="2800" dirty="0"/>
              <a:t>	3</a:t>
            </a:r>
            <a:r>
              <a:rPr lang="zh-CN" altLang="en-US" sz="2800" dirty="0"/>
              <a:t>、如何选择</a:t>
            </a:r>
            <a:r>
              <a:rPr lang="en-US" altLang="zh-CN" sz="2800" dirty="0"/>
              <a:t>PLC</a:t>
            </a:r>
          </a:p>
          <a:p>
            <a:pPr indent="0" algn="l">
              <a:lnSpc>
                <a:spcPct val="150000"/>
              </a:lnSpc>
              <a:buClr>
                <a:schemeClr val="accent1"/>
              </a:buClr>
              <a:buFont typeface="Wingdings" pitchFamily="2" charset="2"/>
              <a:buNone/>
            </a:pPr>
            <a:r>
              <a:rPr lang="en-US" altLang="zh-CN" sz="2800" dirty="0"/>
              <a:t>	4</a:t>
            </a:r>
            <a:r>
              <a:rPr lang="zh-CN" altLang="en-US" sz="2800" dirty="0"/>
              <a:t>、感染方法</a:t>
            </a:r>
          </a:p>
          <a:p>
            <a:pPr indent="0" algn="l">
              <a:lnSpc>
                <a:spcPct val="150000"/>
              </a:lnSpc>
              <a:buClr>
                <a:schemeClr val="accent1"/>
              </a:buClr>
              <a:buFont typeface="Wingdings" pitchFamily="2" charset="2"/>
              <a:buNone/>
            </a:pPr>
            <a:r>
              <a:rPr lang="en-US" altLang="zh-CN" sz="2800" dirty="0"/>
              <a:t>	5</a:t>
            </a:r>
            <a:r>
              <a:rPr lang="zh-CN" altLang="en-US" sz="2800" dirty="0"/>
              <a:t>、感染代码</a:t>
            </a:r>
          </a:p>
          <a:p>
            <a:pPr algn="l">
              <a:lnSpc>
                <a:spcPct val="150000"/>
              </a:lnSpc>
              <a:buClr>
                <a:schemeClr val="accent1"/>
              </a:buClr>
              <a:buFont typeface="Wingdings" pitchFamily="2" charset="2"/>
              <a:buChar char="u"/>
            </a:pPr>
            <a:r>
              <a:rPr lang="zh-CN" altLang="zh-CN" sz="2800" dirty="0"/>
              <a:t>Stuxnet病毒的防护</a:t>
            </a:r>
          </a:p>
        </p:txBody>
      </p:sp>
    </p:spTree>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977446" y="234406"/>
            <a:ext cx="67913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4000"/>
              </a:lnSpc>
              <a:spcAft>
                <a:spcPts val="1200"/>
              </a:spcAft>
            </a:pPr>
            <a:r>
              <a:rPr lang="zh-CN" altLang="zh-CN" sz="4400" dirty="0">
                <a:sym typeface="+mn-ea"/>
              </a:rPr>
              <a:t>手机病毒</a:t>
            </a:r>
            <a:endParaRPr lang="zh-CN" altLang="en-US" sz="4400" dirty="0"/>
          </a:p>
        </p:txBody>
      </p:sp>
      <p:sp>
        <p:nvSpPr>
          <p:cNvPr id="2" name="TextBox 5"/>
          <p:cNvSpPr txBox="1">
            <a:spLocks noChangeArrowheads="1"/>
          </p:cNvSpPr>
          <p:nvPr/>
        </p:nvSpPr>
        <p:spPr bwMode="auto">
          <a:xfrm>
            <a:off x="619760" y="2171700"/>
            <a:ext cx="7848600" cy="265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zh-CN" sz="2800"/>
              <a:t>手机病毒的概念和危害</a:t>
            </a:r>
          </a:p>
          <a:p>
            <a:pPr algn="l">
              <a:lnSpc>
                <a:spcPct val="150000"/>
              </a:lnSpc>
              <a:buClr>
                <a:schemeClr val="accent1"/>
              </a:buClr>
              <a:buFont typeface="Wingdings" pitchFamily="2" charset="2"/>
              <a:buChar char="u"/>
            </a:pPr>
            <a:r>
              <a:rPr lang="zh-CN" altLang="zh-CN" sz="2800"/>
              <a:t>手机病毒发展趋势</a:t>
            </a:r>
          </a:p>
          <a:p>
            <a:pPr algn="l">
              <a:lnSpc>
                <a:spcPct val="150000"/>
              </a:lnSpc>
              <a:buClr>
                <a:schemeClr val="accent1"/>
              </a:buClr>
              <a:buFont typeface="Wingdings" pitchFamily="2" charset="2"/>
              <a:buChar char="u"/>
            </a:pPr>
            <a:r>
              <a:rPr lang="zh-CN" altLang="zh-CN" sz="2800"/>
              <a:t>手机病毒攻击方式</a:t>
            </a:r>
          </a:p>
          <a:p>
            <a:pPr algn="l">
              <a:lnSpc>
                <a:spcPct val="150000"/>
              </a:lnSpc>
              <a:buClr>
                <a:schemeClr val="accent1"/>
              </a:buClr>
              <a:buFont typeface="Wingdings" pitchFamily="2" charset="2"/>
              <a:buChar char="u"/>
            </a:pPr>
            <a:r>
              <a:rPr lang="zh-CN" altLang="zh-CN" sz="2800"/>
              <a:t>手机病毒的防范措施</a:t>
            </a:r>
          </a:p>
        </p:txBody>
      </p:sp>
    </p:spTree>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Text Box 4"/>
          <p:cNvSpPr txBox="1">
            <a:spLocks noChangeArrowheads="1"/>
          </p:cNvSpPr>
          <p:nvPr/>
        </p:nvSpPr>
        <p:spPr bwMode="auto">
          <a:xfrm>
            <a:off x="705667" y="287157"/>
            <a:ext cx="7193915" cy="62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000"/>
              </a:lnSpc>
              <a:spcAft>
                <a:spcPts val="1200"/>
              </a:spcAft>
            </a:pPr>
            <a:r>
              <a:rPr lang="zh-CN" altLang="zh-CN" sz="4000" dirty="0">
                <a:sym typeface="+mn-ea"/>
              </a:rPr>
              <a:t>手机病毒的概念和危害</a:t>
            </a:r>
            <a:endParaRPr lang="zh-CN" altLang="en-US" sz="4000" dirty="0"/>
          </a:p>
        </p:txBody>
      </p:sp>
      <p:sp>
        <p:nvSpPr>
          <p:cNvPr id="30724" name="TextBox 5"/>
          <p:cNvSpPr txBox="1">
            <a:spLocks noChangeArrowheads="1"/>
          </p:cNvSpPr>
          <p:nvPr/>
        </p:nvSpPr>
        <p:spPr bwMode="auto">
          <a:xfrm>
            <a:off x="469900" y="1605915"/>
            <a:ext cx="8280400" cy="384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10000"/>
              </a:lnSpc>
              <a:buClr>
                <a:schemeClr val="accent1"/>
              </a:buClr>
            </a:pPr>
            <a:r>
              <a:rPr lang="en-US" altLang="zh-CN" sz="2800" dirty="0">
                <a:latin typeface="Times New Roman" pitchFamily="18" charset="0"/>
              </a:rPr>
              <a:t>       </a:t>
            </a:r>
            <a:r>
              <a:rPr lang="en-US" altLang="zh-CN" sz="2800" dirty="0" smtClean="0">
                <a:latin typeface="Times New Roman" pitchFamily="18" charset="0"/>
              </a:rPr>
              <a:t> </a:t>
            </a:r>
            <a:r>
              <a:rPr altLang="zh-CN" sz="2800" dirty="0" smtClean="0"/>
              <a:t>手机病毒是以智能手机为感染对象</a:t>
            </a:r>
            <a:r>
              <a:rPr altLang="zh-CN" sz="2800" dirty="0"/>
              <a:t>,以手机网络和计算机网络为传播平台,利用发送短信、彩信、电子邮件、浏览网站、下载铃声、蓝牙等方式传播,导致用户手机死机、关机、个人资料被删、向外发送垃圾邮件、泄露个人信息、自动拨打电话或发短 ( 彩)</a:t>
            </a:r>
            <a:r>
              <a:rPr altLang="zh-CN" sz="2800" dirty="0" err="1"/>
              <a:t>信等恶意行为,甚至会损毁S</a:t>
            </a:r>
            <a:r>
              <a:rPr altLang="zh-CN" sz="2800" dirty="0"/>
              <a:t> I </a:t>
            </a:r>
            <a:r>
              <a:rPr altLang="zh-CN" sz="2800" dirty="0" err="1"/>
              <a:t>M卡、芯片等硬件,导致使用者无法正常使用手机,从而造成手机或手机网络异常的一种新型病毒</a:t>
            </a:r>
            <a:r>
              <a:rPr altLang="zh-CN" sz="2800" dirty="0"/>
              <a:t>。</a:t>
            </a: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Text Box 4"/>
          <p:cNvSpPr txBox="1">
            <a:spLocks noChangeArrowheads="1"/>
          </p:cNvSpPr>
          <p:nvPr/>
        </p:nvSpPr>
        <p:spPr bwMode="auto">
          <a:xfrm>
            <a:off x="770979" y="298994"/>
            <a:ext cx="7153275" cy="62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000"/>
              </a:lnSpc>
              <a:spcAft>
                <a:spcPts val="1200"/>
              </a:spcAft>
            </a:pPr>
            <a:r>
              <a:rPr lang="zh-CN" altLang="zh-CN" sz="4000" dirty="0">
                <a:sym typeface="+mn-ea"/>
              </a:rPr>
              <a:t>手机病毒发展趋势</a:t>
            </a:r>
            <a:endParaRPr lang="zh-CN" altLang="en-US" sz="4000" dirty="0"/>
          </a:p>
        </p:txBody>
      </p:sp>
      <p:sp>
        <p:nvSpPr>
          <p:cNvPr id="30724" name="TextBox 5"/>
          <p:cNvSpPr txBox="1">
            <a:spLocks noChangeArrowheads="1"/>
          </p:cNvSpPr>
          <p:nvPr/>
        </p:nvSpPr>
        <p:spPr bwMode="auto">
          <a:xfrm>
            <a:off x="490855" y="1175385"/>
            <a:ext cx="8280400" cy="478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10000"/>
              </a:lnSpc>
              <a:buClr>
                <a:schemeClr val="accent1"/>
              </a:buClr>
            </a:pPr>
            <a:r>
              <a:rPr lang="en-US" sz="2800"/>
              <a:t>1</a:t>
            </a:r>
            <a:r>
              <a:rPr lang="zh-CN" altLang="en-US" sz="2800"/>
              <a:t>、</a:t>
            </a:r>
            <a:r>
              <a:rPr altLang="zh-CN" sz="2800"/>
              <a:t>K-Java语言大量运用于手机,为手机病毒的编写提供了有利条件</a:t>
            </a:r>
            <a:r>
              <a:rPr lang="zh-CN" sz="2800"/>
              <a:t>；</a:t>
            </a:r>
          </a:p>
          <a:p>
            <a:pPr algn="l">
              <a:lnSpc>
                <a:spcPct val="110000"/>
              </a:lnSpc>
              <a:buClr>
                <a:schemeClr val="accent1"/>
              </a:buClr>
            </a:pPr>
            <a:r>
              <a:rPr lang="en-US" sz="2800"/>
              <a:t>2</a:t>
            </a:r>
            <a:r>
              <a:rPr lang="zh-CN" altLang="en-US" sz="2800"/>
              <a:t>、</a:t>
            </a:r>
            <a:r>
              <a:rPr altLang="zh-CN" sz="2800"/>
              <a:t>手机有了比较标准的操作系</a:t>
            </a:r>
            <a:r>
              <a:rPr lang="zh-CN" sz="2800"/>
              <a:t>统，这样在方便用户的同时,也方便了病毒编写者；</a:t>
            </a:r>
          </a:p>
          <a:p>
            <a:pPr algn="l">
              <a:lnSpc>
                <a:spcPct val="110000"/>
              </a:lnSpc>
              <a:buClr>
                <a:schemeClr val="accent1"/>
              </a:buClr>
            </a:pPr>
            <a:r>
              <a:rPr lang="en-US" altLang="zh-CN" sz="2800"/>
              <a:t>3</a:t>
            </a:r>
            <a:r>
              <a:rPr lang="zh-CN" altLang="en-US" sz="2800"/>
              <a:t>、</a:t>
            </a:r>
            <a:r>
              <a:rPr lang="zh-CN" sz="2800"/>
              <a:t>手机的容量不断扩大,这样既增加了手机的功能,又为病毒提供了生存空间；</a:t>
            </a:r>
          </a:p>
          <a:p>
            <a:pPr algn="l">
              <a:lnSpc>
                <a:spcPct val="110000"/>
              </a:lnSpc>
              <a:buClr>
                <a:schemeClr val="accent1"/>
              </a:buClr>
            </a:pPr>
            <a:r>
              <a:rPr lang="en-US" altLang="zh-CN" sz="2800"/>
              <a:t>4</a:t>
            </a:r>
            <a:r>
              <a:rPr lang="zh-CN" altLang="en-US" sz="2800"/>
              <a:t>、</a:t>
            </a:r>
            <a:r>
              <a:rPr lang="zh-CN" sz="2800"/>
              <a:t>手机直接传输的内容也复杂了很多,这样病毒就可以附加在这些文件中进行传播；</a:t>
            </a:r>
          </a:p>
          <a:p>
            <a:pPr algn="l">
              <a:lnSpc>
                <a:spcPct val="110000"/>
              </a:lnSpc>
              <a:buClr>
                <a:schemeClr val="accent1"/>
              </a:buClr>
            </a:pPr>
            <a:r>
              <a:rPr lang="en-US" altLang="zh-CN" sz="2800"/>
              <a:t>5</a:t>
            </a:r>
            <a:r>
              <a:rPr lang="zh-CN" altLang="en-US" sz="2800"/>
              <a:t>、</a:t>
            </a:r>
            <a:r>
              <a:rPr lang="zh-CN" sz="2800"/>
              <a:t>国际漫游业务量及业务互通的增加,使病毒在国际之间的散播更为容易。</a:t>
            </a: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4"/>
          <p:cNvSpPr txBox="1">
            <a:spLocks noChangeArrowheads="1"/>
          </p:cNvSpPr>
          <p:nvPr/>
        </p:nvSpPr>
        <p:spPr bwMode="auto">
          <a:xfrm>
            <a:off x="736510" y="254907"/>
            <a:ext cx="7210425" cy="68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400" dirty="0"/>
              <a:t>恶意代码的特征</a:t>
            </a:r>
          </a:p>
        </p:txBody>
      </p:sp>
      <p:sp>
        <p:nvSpPr>
          <p:cNvPr id="6148" name="Text Box 4"/>
          <p:cNvSpPr txBox="1">
            <a:spLocks noChangeArrowheads="1"/>
          </p:cNvSpPr>
          <p:nvPr/>
        </p:nvSpPr>
        <p:spPr bwMode="auto">
          <a:xfrm>
            <a:off x="1460500" y="1666285"/>
            <a:ext cx="55118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zh-CN" sz="2800" dirty="0">
                <a:latin typeface="Times New Roman" pitchFamily="18" charset="0"/>
              </a:rPr>
              <a:t>恶意是目的</a:t>
            </a:r>
            <a:r>
              <a:rPr lang="en-US" altLang="zh-CN" sz="2800" dirty="0">
                <a:latin typeface="Times New Roman" pitchFamily="18" charset="0"/>
              </a:rPr>
              <a:t> </a:t>
            </a:r>
          </a:p>
          <a:p>
            <a:pPr algn="l">
              <a:lnSpc>
                <a:spcPct val="150000"/>
              </a:lnSpc>
              <a:buClr>
                <a:schemeClr val="accent1"/>
              </a:buClr>
              <a:buFont typeface="Wingdings" pitchFamily="2" charset="2"/>
              <a:buChar char="u"/>
            </a:pPr>
            <a:r>
              <a:rPr lang="zh-CN" altLang="zh-CN" sz="2800" dirty="0">
                <a:latin typeface="Times New Roman" pitchFamily="18" charset="0"/>
              </a:rPr>
              <a:t>本身是</a:t>
            </a:r>
            <a:r>
              <a:rPr lang="zh-CN" altLang="en-US" sz="2800" dirty="0">
                <a:latin typeface="Times New Roman" pitchFamily="18" charset="0"/>
              </a:rPr>
              <a:t>程序</a:t>
            </a:r>
            <a:r>
              <a:rPr lang="en-US" altLang="zh-CN" sz="2800" dirty="0">
                <a:latin typeface="Times New Roman" pitchFamily="18" charset="0"/>
              </a:rPr>
              <a:t> </a:t>
            </a:r>
          </a:p>
          <a:p>
            <a:pPr algn="l">
              <a:lnSpc>
                <a:spcPct val="150000"/>
              </a:lnSpc>
              <a:buClr>
                <a:schemeClr val="accent1"/>
              </a:buClr>
              <a:buFont typeface="Wingdings" pitchFamily="2" charset="2"/>
              <a:buChar char="u"/>
            </a:pPr>
            <a:r>
              <a:rPr lang="zh-CN" altLang="zh-CN" sz="2800" dirty="0">
                <a:latin typeface="Times New Roman" pitchFamily="18" charset="0"/>
              </a:rPr>
              <a:t>通过执行发生作用</a:t>
            </a:r>
            <a:r>
              <a:rPr lang="en-US" altLang="zh-CN" sz="2400" dirty="0"/>
              <a:t> </a:t>
            </a:r>
            <a:endParaRPr lang="zh-CN" altLang="zh-CN" sz="2400" dirty="0"/>
          </a:p>
        </p:txBody>
      </p:sp>
    </p:spTree>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Text Box 4"/>
          <p:cNvSpPr txBox="1">
            <a:spLocks noChangeArrowheads="1"/>
          </p:cNvSpPr>
          <p:nvPr/>
        </p:nvSpPr>
        <p:spPr bwMode="auto">
          <a:xfrm>
            <a:off x="889816" y="295457"/>
            <a:ext cx="6271895" cy="62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000"/>
              </a:lnSpc>
              <a:spcAft>
                <a:spcPts val="1200"/>
              </a:spcAft>
            </a:pPr>
            <a:r>
              <a:rPr lang="zh-CN" altLang="zh-CN" sz="4000" dirty="0">
                <a:sym typeface="+mn-ea"/>
              </a:rPr>
              <a:t>手机病毒攻击方式</a:t>
            </a:r>
            <a:endParaRPr lang="zh-CN" altLang="en-US" sz="4000" dirty="0"/>
          </a:p>
        </p:txBody>
      </p:sp>
      <p:sp>
        <p:nvSpPr>
          <p:cNvPr id="26628" name="TextBox 5"/>
          <p:cNvSpPr txBox="1">
            <a:spLocks noChangeArrowheads="1"/>
          </p:cNvSpPr>
          <p:nvPr/>
        </p:nvSpPr>
        <p:spPr bwMode="auto">
          <a:xfrm>
            <a:off x="1054100" y="1509123"/>
            <a:ext cx="7141210" cy="2651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zh-CN" sz="2800" dirty="0"/>
              <a:t>利用互联网攻击手机终端</a:t>
            </a:r>
          </a:p>
          <a:p>
            <a:pPr algn="l">
              <a:lnSpc>
                <a:spcPct val="150000"/>
              </a:lnSpc>
              <a:buClr>
                <a:schemeClr val="accent1"/>
              </a:buClr>
              <a:buFont typeface="Wingdings" pitchFamily="2" charset="2"/>
              <a:buChar char="u"/>
            </a:pPr>
            <a:r>
              <a:rPr lang="zh-CN" altLang="zh-CN" sz="2800" dirty="0"/>
              <a:t>攻击WA P服务器</a:t>
            </a:r>
          </a:p>
          <a:p>
            <a:pPr algn="l">
              <a:lnSpc>
                <a:spcPct val="150000"/>
              </a:lnSpc>
              <a:buClr>
                <a:schemeClr val="accent1"/>
              </a:buClr>
              <a:buFont typeface="Wingdings" pitchFamily="2" charset="2"/>
              <a:buChar char="u"/>
            </a:pPr>
            <a:r>
              <a:rPr lang="zh-CN" altLang="en-US" sz="2800" dirty="0"/>
              <a:t>攻击短消息网关</a:t>
            </a:r>
          </a:p>
          <a:p>
            <a:pPr algn="l">
              <a:lnSpc>
                <a:spcPct val="150000"/>
              </a:lnSpc>
              <a:buClr>
                <a:schemeClr val="accent1"/>
              </a:buClr>
              <a:buFont typeface="Wingdings" pitchFamily="2" charset="2"/>
              <a:buChar char="u"/>
            </a:pPr>
            <a:r>
              <a:rPr lang="zh-CN" altLang="en-US" sz="2800" dirty="0"/>
              <a:t>直接攻击手机终端</a:t>
            </a: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Text Box 4"/>
          <p:cNvSpPr txBox="1">
            <a:spLocks noChangeArrowheads="1"/>
          </p:cNvSpPr>
          <p:nvPr/>
        </p:nvSpPr>
        <p:spPr bwMode="auto">
          <a:xfrm>
            <a:off x="705666" y="287156"/>
            <a:ext cx="6825615" cy="62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000"/>
              </a:lnSpc>
              <a:spcAft>
                <a:spcPts val="1200"/>
              </a:spcAft>
            </a:pPr>
            <a:r>
              <a:rPr lang="zh-CN" altLang="zh-CN" sz="4000" dirty="0">
                <a:sym typeface="+mn-ea"/>
              </a:rPr>
              <a:t>手机病毒的防范措施</a:t>
            </a:r>
            <a:endParaRPr lang="zh-CN" altLang="en-US" sz="4000" dirty="0"/>
          </a:p>
        </p:txBody>
      </p:sp>
      <p:sp>
        <p:nvSpPr>
          <p:cNvPr id="26628" name="TextBox 5"/>
          <p:cNvSpPr txBox="1">
            <a:spLocks noChangeArrowheads="1"/>
          </p:cNvSpPr>
          <p:nvPr/>
        </p:nvSpPr>
        <p:spPr bwMode="auto">
          <a:xfrm>
            <a:off x="951865" y="1336130"/>
            <a:ext cx="7141210" cy="3931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zh-CN" sz="2800" dirty="0"/>
              <a:t>服务商安全措施</a:t>
            </a:r>
          </a:p>
          <a:p>
            <a:pPr algn="l">
              <a:lnSpc>
                <a:spcPct val="150000"/>
              </a:lnSpc>
              <a:buClr>
                <a:schemeClr val="accent1"/>
              </a:buClr>
              <a:buFont typeface="Wingdings" pitchFamily="2" charset="2"/>
              <a:buChar char="u"/>
            </a:pPr>
            <a:r>
              <a:rPr lang="zh-CN" altLang="zh-CN" sz="2800" dirty="0"/>
              <a:t>政府相关部门制订法律法规</a:t>
            </a:r>
          </a:p>
          <a:p>
            <a:pPr algn="l">
              <a:lnSpc>
                <a:spcPct val="150000"/>
              </a:lnSpc>
              <a:buClr>
                <a:schemeClr val="accent1"/>
              </a:buClr>
              <a:buFont typeface="Wingdings" pitchFamily="2" charset="2"/>
              <a:buChar char="u"/>
            </a:pPr>
            <a:r>
              <a:rPr lang="zh-CN" altLang="en-US" sz="2800" dirty="0"/>
              <a:t>运营商加强手段建设</a:t>
            </a:r>
          </a:p>
          <a:p>
            <a:pPr algn="l">
              <a:lnSpc>
                <a:spcPct val="150000"/>
              </a:lnSpc>
              <a:buClr>
                <a:schemeClr val="accent1"/>
              </a:buClr>
              <a:buFont typeface="Wingdings" pitchFamily="2" charset="2"/>
              <a:buChar char="u"/>
            </a:pPr>
            <a:r>
              <a:rPr lang="zh-CN" altLang="en-US" sz="2800" dirty="0"/>
              <a:t>设备制造商提升终端安全性</a:t>
            </a:r>
          </a:p>
          <a:p>
            <a:pPr algn="l">
              <a:lnSpc>
                <a:spcPct val="150000"/>
              </a:lnSpc>
              <a:buClr>
                <a:schemeClr val="accent1"/>
              </a:buClr>
              <a:buFont typeface="Wingdings" pitchFamily="2" charset="2"/>
              <a:buChar char="u"/>
            </a:pPr>
            <a:r>
              <a:rPr lang="zh-CN" altLang="en-US" sz="2800" dirty="0"/>
              <a:t>安全厂商注重技术创新</a:t>
            </a:r>
          </a:p>
          <a:p>
            <a:pPr algn="l">
              <a:lnSpc>
                <a:spcPct val="150000"/>
              </a:lnSpc>
              <a:buClr>
                <a:schemeClr val="accent1"/>
              </a:buClr>
              <a:buFont typeface="Wingdings" pitchFamily="2" charset="2"/>
              <a:buChar char="u"/>
            </a:pPr>
            <a:r>
              <a:rPr lang="zh-CN" altLang="en-US" sz="2800" dirty="0"/>
              <a:t>手机用户提高防范意识</a:t>
            </a:r>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Text Box 5"/>
          <p:cNvSpPr txBox="1">
            <a:spLocks noChangeArrowheads="1"/>
          </p:cNvSpPr>
          <p:nvPr/>
        </p:nvSpPr>
        <p:spPr bwMode="auto">
          <a:xfrm>
            <a:off x="218667" y="124453"/>
            <a:ext cx="1374775"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90000"/>
              </a:lnSpc>
              <a:spcBef>
                <a:spcPct val="50000"/>
              </a:spcBef>
            </a:pPr>
            <a:r>
              <a:rPr lang="en-GB" altLang="zh-CN" sz="4400" b="1" dirty="0">
                <a:ea typeface="宋体" pitchFamily="2" charset="-122"/>
              </a:rPr>
              <a:t>7</a:t>
            </a:r>
          </a:p>
        </p:txBody>
      </p:sp>
      <p:sp>
        <p:nvSpPr>
          <p:cNvPr id="38916" name="Text Box 4"/>
          <p:cNvSpPr txBox="1">
            <a:spLocks noChangeArrowheads="1"/>
          </p:cNvSpPr>
          <p:nvPr/>
        </p:nvSpPr>
        <p:spPr bwMode="auto">
          <a:xfrm>
            <a:off x="1104083" y="4490"/>
            <a:ext cx="7210425"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spcAft>
                <a:spcPts val="1200"/>
              </a:spcAft>
            </a:pPr>
            <a:r>
              <a:rPr lang="zh-CN" altLang="en-US" sz="4400" dirty="0">
                <a:latin typeface="黑体" pitchFamily="49" charset="-122"/>
              </a:rPr>
              <a:t>小结</a:t>
            </a:r>
            <a:endParaRPr lang="zh-CN" sz="4400" dirty="0">
              <a:latin typeface="黑体" pitchFamily="49" charset="-122"/>
            </a:endParaRPr>
          </a:p>
        </p:txBody>
      </p:sp>
      <p:sp>
        <p:nvSpPr>
          <p:cNvPr id="38917" name="TextBox 6"/>
          <p:cNvSpPr txBox="1">
            <a:spLocks noChangeArrowheads="1"/>
          </p:cNvSpPr>
          <p:nvPr/>
        </p:nvSpPr>
        <p:spPr bwMode="auto">
          <a:xfrm>
            <a:off x="457200" y="1431380"/>
            <a:ext cx="8153400" cy="3305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10000"/>
              </a:lnSpc>
              <a:buClr>
                <a:schemeClr val="accent1"/>
              </a:buClr>
              <a:buFont typeface="Wingdings" pitchFamily="2" charset="2"/>
              <a:buChar char="u"/>
            </a:pPr>
            <a:r>
              <a:rPr lang="zh-CN" altLang="zh-CN" sz="2400" dirty="0"/>
              <a:t> </a:t>
            </a:r>
            <a:r>
              <a:rPr lang="zh-CN" altLang="en-US" sz="2400" dirty="0"/>
              <a:t>  </a:t>
            </a:r>
            <a:r>
              <a:rPr lang="zh-CN" altLang="zh-CN" sz="2400" dirty="0"/>
              <a:t>恶意代码是指黑客编写的扰乱社会和他人甚至起着破坏作用的计算机程序，计算机病毒是恶意代码最常见的一种。</a:t>
            </a:r>
            <a:endParaRPr lang="en-US" altLang="zh-CN" sz="2400" dirty="0"/>
          </a:p>
          <a:p>
            <a:pPr algn="l">
              <a:lnSpc>
                <a:spcPct val="110000"/>
              </a:lnSpc>
              <a:buClr>
                <a:schemeClr val="accent1"/>
              </a:buClr>
              <a:buFont typeface="Wingdings" pitchFamily="2" charset="2"/>
              <a:buChar char="u"/>
            </a:pPr>
            <a:r>
              <a:rPr lang="zh-CN" altLang="en-US" sz="2400" dirty="0"/>
              <a:t>  </a:t>
            </a:r>
            <a:r>
              <a:rPr lang="zh-CN" altLang="en-US" sz="2400" dirty="0" smtClean="0"/>
              <a:t> </a:t>
            </a:r>
            <a:r>
              <a:rPr lang="zh-CN" altLang="zh-CN" sz="2400" dirty="0" smtClean="0"/>
              <a:t>根据</a:t>
            </a:r>
            <a:r>
              <a:rPr lang="zh-CN" altLang="zh-CN" sz="2400" dirty="0"/>
              <a:t>计算机病毒的定义，讨论了计算机病毒的特点、分类、症状、传播途径。</a:t>
            </a:r>
            <a:endParaRPr lang="en-US" altLang="zh-CN" sz="2400" dirty="0"/>
          </a:p>
          <a:p>
            <a:pPr algn="l">
              <a:lnSpc>
                <a:spcPct val="110000"/>
              </a:lnSpc>
              <a:buClr>
                <a:schemeClr val="accent1"/>
              </a:buClr>
              <a:buFont typeface="Wingdings" pitchFamily="2" charset="2"/>
              <a:buChar char="u"/>
            </a:pPr>
            <a:r>
              <a:rPr lang="zh-CN" altLang="en-US" sz="2400" dirty="0"/>
              <a:t>   </a:t>
            </a:r>
            <a:r>
              <a:rPr lang="zh-CN" altLang="zh-CN" sz="2400" dirty="0"/>
              <a:t>详细研究了计算机病毒的工作机制，包括：计算机病毒的引导机制、寄生方式、传染机理，在此基础上研究了计算机病毒的检测技术以及预防的清除方法。</a:t>
            </a:r>
            <a:endParaRPr lang="en-US" altLang="zh-CN" sz="2400" dirty="0"/>
          </a:p>
          <a:p>
            <a:pPr algn="l">
              <a:buClr>
                <a:schemeClr val="accent1"/>
              </a:buClr>
              <a:buFont typeface="Wingdings" pitchFamily="2" charset="2"/>
              <a:buChar char="u"/>
            </a:pPr>
            <a:r>
              <a:rPr lang="en-US" altLang="zh-CN" sz="2400" dirty="0" smtClean="0"/>
              <a:t>   </a:t>
            </a:r>
            <a:r>
              <a:rPr lang="zh-CN" altLang="zh-CN" sz="2400" dirty="0" smtClean="0"/>
              <a:t>讨论</a:t>
            </a:r>
            <a:r>
              <a:rPr lang="zh-CN" altLang="zh-CN" sz="2400" dirty="0"/>
              <a:t>了两种新型计算机病毒。</a:t>
            </a:r>
            <a:endParaRPr lang="en-US" altLang="zh-CN" sz="2400" dirty="0"/>
          </a:p>
        </p:txBody>
      </p:sp>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0" name="Rectangle 4"/>
          <p:cNvSpPr>
            <a:spLocks noGrp="1" noChangeArrowheads="1"/>
          </p:cNvSpPr>
          <p:nvPr>
            <p:ph type="title" idx="4294967295"/>
          </p:nvPr>
        </p:nvSpPr>
        <p:spPr>
          <a:xfrm>
            <a:off x="681037" y="345984"/>
            <a:ext cx="8213725" cy="368300"/>
          </a:xfrm>
        </p:spPr>
        <p:txBody>
          <a:bodyPr/>
          <a:lstStyle/>
          <a:p>
            <a:r>
              <a:rPr lang="zh-CN" altLang="en-US" sz="4400" smtClean="0"/>
              <a:t>思考题</a:t>
            </a:r>
            <a:endParaRPr lang="zh-CN" altLang="en-GB" sz="4400" smtClean="0"/>
          </a:p>
        </p:txBody>
      </p:sp>
      <p:sp>
        <p:nvSpPr>
          <p:cNvPr id="39941" name="Rectangle 5"/>
          <p:cNvSpPr>
            <a:spLocks noGrp="1" noChangeArrowheads="1"/>
          </p:cNvSpPr>
          <p:nvPr>
            <p:ph type="body" idx="4294967295"/>
          </p:nvPr>
        </p:nvSpPr>
        <p:spPr>
          <a:xfrm>
            <a:off x="431800" y="2666637"/>
            <a:ext cx="8712200" cy="2135188"/>
          </a:xfrm>
          <a:extLst>
            <a:ext uri="{909E8E84-426E-40DD-AFC4-6F175D3DCCD1}">
              <a14:hiddenFill xmlns:a14="http://schemas.microsoft.com/office/drawing/2010/main">
                <a:solidFill>
                  <a:srgbClr val="00B9E1"/>
                </a:solidFill>
              </a14:hiddenFill>
            </a:ext>
          </a:extLst>
        </p:spPr>
        <p:txBody>
          <a:bodyPr anchor="ctr"/>
          <a:lstStyle/>
          <a:p>
            <a:pPr defTabSz="-635">
              <a:buFont typeface="Futura Md BT" pitchFamily="34" charset="0"/>
              <a:buNone/>
            </a:pPr>
            <a:r>
              <a:rPr lang="en-US" altLang="zh-CN" sz="2400" dirty="0" smtClean="0">
                <a:solidFill>
                  <a:schemeClr val="tx1"/>
                </a:solidFill>
                <a:latin typeface="Times New Roman" pitchFamily="18" charset="0"/>
              </a:rPr>
              <a:t>4.</a:t>
            </a:r>
            <a:r>
              <a:rPr lang="en-US" altLang="zh-CN" sz="2400" dirty="0" smtClean="0">
                <a:solidFill>
                  <a:schemeClr val="tx1"/>
                </a:solidFill>
              </a:rPr>
              <a:t> </a:t>
            </a:r>
            <a:r>
              <a:rPr lang="zh-CN" altLang="en-US" sz="2400" dirty="0" smtClean="0">
                <a:solidFill>
                  <a:schemeClr val="tx1"/>
                </a:solidFill>
              </a:rPr>
              <a:t>给出一种计算机病毒的分类方法。</a:t>
            </a:r>
          </a:p>
          <a:p>
            <a:pPr defTabSz="-635">
              <a:buFont typeface="Futura Md BT" pitchFamily="34" charset="0"/>
              <a:buNone/>
            </a:pPr>
            <a:r>
              <a:rPr lang="en-US" altLang="zh-CN" sz="2400" dirty="0" smtClean="0">
                <a:solidFill>
                  <a:schemeClr val="tx1"/>
                </a:solidFill>
                <a:latin typeface="Times New Roman" pitchFamily="18" charset="0"/>
              </a:rPr>
              <a:t>5.</a:t>
            </a:r>
            <a:r>
              <a:rPr lang="en-US" altLang="zh-CN" sz="2400" dirty="0" smtClean="0">
                <a:solidFill>
                  <a:schemeClr val="tx1"/>
                </a:solidFill>
              </a:rPr>
              <a:t> </a:t>
            </a:r>
            <a:r>
              <a:rPr lang="zh-CN" altLang="en-US" sz="2400" dirty="0" smtClean="0">
                <a:solidFill>
                  <a:schemeClr val="tx1"/>
                </a:solidFill>
              </a:rPr>
              <a:t>计算机病毒是如何工作的。</a:t>
            </a:r>
          </a:p>
          <a:p>
            <a:pPr defTabSz="-635">
              <a:buFont typeface="Futura Md BT" pitchFamily="34" charset="0"/>
              <a:buNone/>
            </a:pPr>
            <a:r>
              <a:rPr lang="en-US" altLang="zh-CN" sz="2400" dirty="0" smtClean="0">
                <a:solidFill>
                  <a:schemeClr val="tx1"/>
                </a:solidFill>
                <a:latin typeface="Times New Roman" pitchFamily="18" charset="0"/>
              </a:rPr>
              <a:t>6.</a:t>
            </a:r>
            <a:r>
              <a:rPr lang="en-US" altLang="zh-CN" sz="2400" dirty="0" smtClean="0">
                <a:solidFill>
                  <a:schemeClr val="tx1"/>
                </a:solidFill>
              </a:rPr>
              <a:t> </a:t>
            </a:r>
            <a:r>
              <a:rPr lang="zh-CN" altLang="en-US" sz="2400" dirty="0" smtClean="0">
                <a:solidFill>
                  <a:schemeClr val="tx1"/>
                </a:solidFill>
              </a:rPr>
              <a:t>简述常见的计算机病毒检测方法与原理。</a:t>
            </a:r>
          </a:p>
        </p:txBody>
      </p:sp>
      <p:sp>
        <p:nvSpPr>
          <p:cNvPr id="39942" name="Rectangle 5"/>
          <p:cNvSpPr txBox="1">
            <a:spLocks noChangeArrowheads="1"/>
          </p:cNvSpPr>
          <p:nvPr/>
        </p:nvSpPr>
        <p:spPr bwMode="auto">
          <a:xfrm>
            <a:off x="431800" y="1441450"/>
            <a:ext cx="8712200" cy="1978025"/>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2400"/>
              </a:lnSpc>
              <a:spcAft>
                <a:spcPts val="1200"/>
              </a:spcAft>
              <a:buClr>
                <a:schemeClr val="accent1"/>
              </a:buClr>
              <a:buFont typeface="Futura Md BT" pitchFamily="34" charset="0"/>
              <a:buNone/>
            </a:pPr>
            <a:r>
              <a:rPr lang="en-US" altLang="zh-CN" sz="2400">
                <a:latin typeface="Times New Roman" pitchFamily="18" charset="0"/>
              </a:rPr>
              <a:t>1.</a:t>
            </a:r>
            <a:r>
              <a:rPr lang="en-US" altLang="zh-CN" sz="2400">
                <a:latin typeface="黑体" pitchFamily="49" charset="-122"/>
              </a:rPr>
              <a:t> </a:t>
            </a:r>
            <a:r>
              <a:rPr lang="zh-CN" altLang="en-US" sz="2400">
                <a:latin typeface="黑体" pitchFamily="49" charset="-122"/>
              </a:rPr>
              <a:t>简述恶意代码的分类。</a:t>
            </a:r>
          </a:p>
          <a:p>
            <a:pPr algn="l">
              <a:lnSpc>
                <a:spcPts val="2400"/>
              </a:lnSpc>
              <a:spcAft>
                <a:spcPts val="1200"/>
              </a:spcAft>
              <a:buClr>
                <a:schemeClr val="accent1"/>
              </a:buClr>
              <a:buFont typeface="Futura Md BT" pitchFamily="34" charset="0"/>
              <a:buNone/>
            </a:pPr>
            <a:r>
              <a:rPr lang="en-US" altLang="zh-CN" sz="2400">
                <a:latin typeface="Times New Roman" pitchFamily="18" charset="0"/>
              </a:rPr>
              <a:t>2.</a:t>
            </a:r>
            <a:r>
              <a:rPr lang="en-US" altLang="zh-CN" sz="2400">
                <a:latin typeface="黑体" pitchFamily="49" charset="-122"/>
              </a:rPr>
              <a:t> </a:t>
            </a:r>
            <a:r>
              <a:rPr lang="zh-CN" altLang="en-US" sz="2400">
                <a:latin typeface="黑体" pitchFamily="49" charset="-122"/>
              </a:rPr>
              <a:t>简述计算机病毒的发展。</a:t>
            </a:r>
          </a:p>
          <a:p>
            <a:pPr algn="l">
              <a:lnSpc>
                <a:spcPts val="2400"/>
              </a:lnSpc>
              <a:spcAft>
                <a:spcPts val="1200"/>
              </a:spcAft>
              <a:buClr>
                <a:schemeClr val="accent1"/>
              </a:buClr>
              <a:buFont typeface="Futura Md BT" pitchFamily="34" charset="0"/>
              <a:buNone/>
            </a:pPr>
            <a:r>
              <a:rPr lang="en-US" altLang="zh-CN" sz="2400">
                <a:latin typeface="Times New Roman" pitchFamily="18" charset="0"/>
              </a:rPr>
              <a:t>3.</a:t>
            </a:r>
            <a:r>
              <a:rPr lang="en-US" altLang="zh-CN" sz="2400">
                <a:latin typeface="黑体" pitchFamily="49" charset="-122"/>
              </a:rPr>
              <a:t> </a:t>
            </a:r>
            <a:r>
              <a:rPr lang="zh-CN" altLang="en-US" sz="2400">
                <a:latin typeface="黑体" pitchFamily="49" charset="-122"/>
              </a:rPr>
              <a:t>给出计算机病毒的基本特征。</a:t>
            </a:r>
          </a:p>
          <a:p>
            <a:pPr algn="l">
              <a:lnSpc>
                <a:spcPts val="2400"/>
              </a:lnSpc>
              <a:spcAft>
                <a:spcPts val="1200"/>
              </a:spcAft>
              <a:buClr>
                <a:schemeClr val="accent1"/>
              </a:buClr>
              <a:buFont typeface="Futura Md BT" pitchFamily="34" charset="0"/>
              <a:buNone/>
            </a:pPr>
            <a:endParaRPr lang="zh-CN" altLang="en-US" sz="2400">
              <a:latin typeface="黑体" pitchFamily="49" charset="-122"/>
            </a:endParaRP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灯片编号占位符 1"/>
          <p:cNvSpPr>
            <a:spLocks noGrp="1"/>
          </p:cNvSpPr>
          <p:nvPr>
            <p:ph type="sldNum" sz="quarter" idx="4294967295"/>
          </p:nvPr>
        </p:nvSpPr>
        <p:spPr bwMode="auto">
          <a:xfrm>
            <a:off x="355600" y="6526213"/>
            <a:ext cx="3192463" cy="20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fld id="{8715774B-576A-4A94-A9BA-F20A26E2AEE8}" type="slidenum">
              <a:rPr lang="en-US" altLang="zh-CN" sz="700">
                <a:ea typeface="宋体" pitchFamily="2" charset="-122"/>
              </a:rPr>
              <a:pPr algn="l"/>
              <a:t>44</a:t>
            </a:fld>
            <a:r>
              <a:rPr lang="en-GB" altLang="zh-CN" sz="700">
                <a:ea typeface="宋体" pitchFamily="2" charset="-122"/>
              </a:rPr>
              <a:t> | Presentation Title | Month 2011</a:t>
            </a:r>
            <a:endParaRPr lang="zh-CN" altLang="zh-CN" sz="700">
              <a:ea typeface="宋体" pitchFamily="2" charset="-122"/>
            </a:endParaRPr>
          </a:p>
        </p:txBody>
      </p:sp>
      <p:sp>
        <p:nvSpPr>
          <p:cNvPr id="16386" name="Text Box 2"/>
          <p:cNvSpPr txBox="1">
            <a:spLocks noChangeArrowheads="1"/>
          </p:cNvSpPr>
          <p:nvPr/>
        </p:nvSpPr>
        <p:spPr bwMode="auto">
          <a:xfrm>
            <a:off x="0" y="27209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90000"/>
              </a:lnSpc>
              <a:spcBef>
                <a:spcPct val="50000"/>
              </a:spcBef>
            </a:pPr>
            <a:r>
              <a:rPr lang="en-GB" altLang="zh-CN" sz="4400" b="1">
                <a:solidFill>
                  <a:schemeClr val="bg1"/>
                </a:solidFill>
                <a:ea typeface="宋体" pitchFamily="2" charset="-122"/>
              </a:rPr>
              <a:t>www.alcatel-lucent.com</a:t>
            </a:r>
          </a:p>
        </p:txBody>
      </p:sp>
      <p:sp>
        <p:nvSpPr>
          <p:cNvPr id="40964" name="Rectangle 5"/>
          <p:cNvSpPr>
            <a:spLocks noChangeArrowheads="1"/>
          </p:cNvSpPr>
          <p:nvPr/>
        </p:nvSpPr>
        <p:spPr bwMode="auto">
          <a:xfrm>
            <a:off x="0" y="0"/>
            <a:ext cx="9144000" cy="6858000"/>
          </a:xfrm>
          <a:prstGeom prst="rect">
            <a:avLst/>
          </a:prstGeom>
          <a:solidFill>
            <a:schemeClr val="bg1"/>
          </a:solidFill>
          <a:ln w="19050">
            <a:solidFill>
              <a:schemeClr val="tx1"/>
            </a:solidFill>
            <a:miter lim="800000"/>
          </a:ln>
        </p:spPr>
        <p:txBody>
          <a:bodyPr lIns="0" tIns="0" rIns="0" bIns="0" anchor="ctr">
            <a:spAutoFit/>
          </a:bodyPr>
          <a:lstStyle/>
          <a:p>
            <a:endParaRPr lang="zh-CN" altLang="en-US"/>
          </a:p>
        </p:txBody>
      </p:sp>
      <p:sp>
        <p:nvSpPr>
          <p:cNvPr id="40965" name="Rectangle 6"/>
          <p:cNvSpPr>
            <a:spLocks noChangeArrowheads="1"/>
          </p:cNvSpPr>
          <p:nvPr/>
        </p:nvSpPr>
        <p:spPr bwMode="auto">
          <a:xfrm>
            <a:off x="0" y="2220913"/>
            <a:ext cx="9144000"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nSpc>
                <a:spcPct val="90000"/>
              </a:lnSpc>
              <a:spcAft>
                <a:spcPts val="1200"/>
              </a:spcAft>
              <a:buClr>
                <a:schemeClr val="bg1"/>
              </a:buClr>
              <a:buFont typeface="Times New Roman" pitchFamily="18" charset="0"/>
              <a:buNone/>
            </a:pPr>
            <a:r>
              <a:rPr lang="zh-CN" altLang="en-US" sz="8000">
                <a:solidFill>
                  <a:schemeClr val="bg1"/>
                </a:solidFill>
              </a:rPr>
              <a:t>谢谢！</a:t>
            </a:r>
            <a:endParaRPr lang="fr-FR" sz="8000">
              <a:solidFill>
                <a:schemeClr val="bg1"/>
              </a:solidFill>
            </a:endParaRPr>
          </a:p>
        </p:txBody>
      </p:sp>
      <p:pic>
        <p:nvPicPr>
          <p:cNvPr id="40966" name="Picture 7" descr="dots-en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638" y="4110038"/>
            <a:ext cx="68405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30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749572" y="262936"/>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400" dirty="0"/>
              <a:t>恶意代码的分类</a:t>
            </a:r>
          </a:p>
        </p:txBody>
      </p:sp>
      <p:sp>
        <p:nvSpPr>
          <p:cNvPr id="7172" name="Text Box 4"/>
          <p:cNvSpPr txBox="1">
            <a:spLocks noChangeArrowheads="1"/>
          </p:cNvSpPr>
          <p:nvPr/>
        </p:nvSpPr>
        <p:spPr bwMode="auto">
          <a:xfrm>
            <a:off x="196669" y="1145903"/>
            <a:ext cx="4311831" cy="544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Ø"/>
            </a:pPr>
            <a:r>
              <a:rPr lang="zh-CN" altLang="en-US" sz="2400" dirty="0"/>
              <a:t>不依赖依附性的恶意代码</a:t>
            </a:r>
            <a:endParaRPr lang="en-US" altLang="zh-CN" sz="2400" dirty="0"/>
          </a:p>
          <a:p>
            <a:pPr lvl="2" algn="l">
              <a:lnSpc>
                <a:spcPct val="150000"/>
              </a:lnSpc>
              <a:buClr>
                <a:schemeClr val="accent1"/>
              </a:buClr>
              <a:buFont typeface="Wingdings" pitchFamily="2" charset="2"/>
              <a:buChar char="ü"/>
            </a:pPr>
            <a:r>
              <a:rPr lang="zh-CN" altLang="en-US" sz="2400" dirty="0"/>
              <a:t>特洛依木马</a:t>
            </a:r>
            <a:endParaRPr lang="en-US" altLang="zh-CN" sz="2400" dirty="0"/>
          </a:p>
          <a:p>
            <a:pPr lvl="2" algn="l">
              <a:lnSpc>
                <a:spcPct val="150000"/>
              </a:lnSpc>
              <a:buClr>
                <a:schemeClr val="accent1"/>
              </a:buClr>
              <a:buFont typeface="Wingdings" pitchFamily="2" charset="2"/>
              <a:buChar char="ü"/>
            </a:pPr>
            <a:r>
              <a:rPr lang="zh-CN" altLang="en-US" sz="2400" dirty="0"/>
              <a:t>逻辑炸弹</a:t>
            </a:r>
            <a:endParaRPr lang="en-US" altLang="zh-CN" sz="2400" dirty="0"/>
          </a:p>
          <a:p>
            <a:pPr lvl="2" algn="l">
              <a:lnSpc>
                <a:spcPct val="150000"/>
              </a:lnSpc>
              <a:buClr>
                <a:schemeClr val="accent1"/>
              </a:buClr>
              <a:buFont typeface="Wingdings" pitchFamily="2" charset="2"/>
              <a:buChar char="ü"/>
            </a:pPr>
            <a:r>
              <a:rPr lang="zh-CN" altLang="en-US" sz="2400" dirty="0"/>
              <a:t>后门或陷门</a:t>
            </a:r>
            <a:endParaRPr lang="en-US" altLang="zh-CN" sz="2400" dirty="0"/>
          </a:p>
          <a:p>
            <a:pPr algn="l">
              <a:lnSpc>
                <a:spcPct val="150000"/>
              </a:lnSpc>
              <a:buClr>
                <a:schemeClr val="accent1"/>
              </a:buClr>
              <a:buFont typeface="Wingdings" pitchFamily="2" charset="2"/>
              <a:buChar char="Ø"/>
            </a:pPr>
            <a:r>
              <a:rPr lang="zh-CN" altLang="zh-CN" sz="2400" dirty="0"/>
              <a:t>不感染的独立型恶意代码</a:t>
            </a:r>
            <a:endParaRPr lang="en-US" altLang="zh-CN" sz="2400" dirty="0"/>
          </a:p>
          <a:p>
            <a:pPr lvl="2" algn="l">
              <a:lnSpc>
                <a:spcPct val="150000"/>
              </a:lnSpc>
              <a:buClr>
                <a:schemeClr val="accent1"/>
              </a:buClr>
              <a:buFont typeface="Wingdings" pitchFamily="2" charset="2"/>
              <a:buChar char="ü"/>
            </a:pPr>
            <a:r>
              <a:rPr lang="zh-CN" altLang="en-US" sz="2400" dirty="0"/>
              <a:t>点滴</a:t>
            </a:r>
            <a:r>
              <a:rPr lang="zh-CN" altLang="en-US" sz="2400" dirty="0" smtClean="0"/>
              <a:t>器（</a:t>
            </a:r>
            <a:r>
              <a:rPr lang="zh-CN" altLang="en-US" dirty="0" smtClean="0"/>
              <a:t>传送安装其他恶意代码设计的程序，加密手段</a:t>
            </a:r>
            <a:r>
              <a:rPr lang="zh-CN" altLang="en-US" sz="2400" dirty="0" smtClean="0"/>
              <a:t>）</a:t>
            </a:r>
            <a:endParaRPr lang="en-US" altLang="zh-CN" sz="2400" dirty="0"/>
          </a:p>
          <a:p>
            <a:pPr lvl="2" algn="l">
              <a:lnSpc>
                <a:spcPct val="150000"/>
              </a:lnSpc>
              <a:buClr>
                <a:schemeClr val="accent1"/>
              </a:buClr>
              <a:buFont typeface="Wingdings" pitchFamily="2" charset="2"/>
              <a:buChar char="ü"/>
            </a:pPr>
            <a:r>
              <a:rPr lang="zh-CN" altLang="en-US" sz="2400" dirty="0"/>
              <a:t>繁殖</a:t>
            </a:r>
            <a:r>
              <a:rPr lang="zh-CN" altLang="en-US" sz="2400" dirty="0" smtClean="0"/>
              <a:t>器</a:t>
            </a:r>
            <a:r>
              <a:rPr lang="zh-CN" altLang="en-US" dirty="0" smtClean="0"/>
              <a:t>（把设计好的恶意代码模块组合）</a:t>
            </a:r>
            <a:endParaRPr lang="en-US" altLang="zh-CN" dirty="0"/>
          </a:p>
          <a:p>
            <a:pPr lvl="2" algn="l">
              <a:lnSpc>
                <a:spcPct val="150000"/>
              </a:lnSpc>
              <a:buClr>
                <a:schemeClr val="accent1"/>
              </a:buClr>
              <a:buFont typeface="Wingdings" pitchFamily="2" charset="2"/>
              <a:buChar char="ü"/>
            </a:pPr>
            <a:r>
              <a:rPr lang="zh-CN" altLang="en-US" sz="2400" dirty="0"/>
              <a:t>恶作剧</a:t>
            </a:r>
            <a:endParaRPr lang="en-US" altLang="zh-CN" sz="2400" dirty="0"/>
          </a:p>
        </p:txBody>
      </p:sp>
      <p:sp>
        <p:nvSpPr>
          <p:cNvPr id="7173" name="TextBox 5"/>
          <p:cNvSpPr txBox="1">
            <a:spLocks noChangeArrowheads="1"/>
          </p:cNvSpPr>
          <p:nvPr/>
        </p:nvSpPr>
        <p:spPr bwMode="auto">
          <a:xfrm>
            <a:off x="4508500" y="1600200"/>
            <a:ext cx="37846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Ø"/>
            </a:pPr>
            <a:r>
              <a:rPr lang="zh-CN" altLang="zh-CN" sz="2400" dirty="0"/>
              <a:t>可感染的依附性恶意代码</a:t>
            </a:r>
            <a:endParaRPr lang="en-US" altLang="zh-CN" sz="2400" dirty="0"/>
          </a:p>
          <a:p>
            <a:pPr lvl="2" algn="l">
              <a:lnSpc>
                <a:spcPct val="150000"/>
              </a:lnSpc>
              <a:buClr>
                <a:schemeClr val="accent1"/>
              </a:buClr>
              <a:buFont typeface="Wingdings" pitchFamily="2" charset="2"/>
              <a:buChar char="ü"/>
            </a:pPr>
            <a:r>
              <a:rPr lang="zh-CN" altLang="en-US" sz="2400" dirty="0"/>
              <a:t>计算机病毒</a:t>
            </a:r>
            <a:endParaRPr lang="en-US" altLang="zh-CN" sz="2400" dirty="0"/>
          </a:p>
          <a:p>
            <a:pPr algn="l">
              <a:lnSpc>
                <a:spcPct val="150000"/>
              </a:lnSpc>
              <a:buClr>
                <a:schemeClr val="accent1"/>
              </a:buClr>
              <a:buFont typeface="Wingdings" pitchFamily="2" charset="2"/>
              <a:buChar char="ü"/>
            </a:pPr>
            <a:endParaRPr lang="en-US" altLang="zh-CN" sz="2400" dirty="0"/>
          </a:p>
          <a:p>
            <a:pPr algn="l">
              <a:lnSpc>
                <a:spcPct val="150000"/>
              </a:lnSpc>
              <a:buClr>
                <a:schemeClr val="accent1"/>
              </a:buClr>
              <a:buFont typeface="Wingdings" pitchFamily="2" charset="2"/>
              <a:buChar char="ü"/>
            </a:pPr>
            <a:endParaRPr lang="en-US" altLang="zh-CN" sz="2400" dirty="0"/>
          </a:p>
          <a:p>
            <a:pPr algn="l">
              <a:lnSpc>
                <a:spcPct val="150000"/>
              </a:lnSpc>
              <a:buClr>
                <a:schemeClr val="accent1"/>
              </a:buClr>
              <a:buFont typeface="Wingdings" pitchFamily="2" charset="2"/>
              <a:buChar char="Ø"/>
            </a:pPr>
            <a:r>
              <a:rPr lang="zh-CN" altLang="zh-CN" sz="2400" dirty="0"/>
              <a:t>可感染的独立性恶意代码</a:t>
            </a:r>
            <a:endParaRPr lang="en-US" altLang="zh-CN" sz="2400" dirty="0"/>
          </a:p>
          <a:p>
            <a:pPr lvl="2" algn="l">
              <a:lnSpc>
                <a:spcPct val="150000"/>
              </a:lnSpc>
              <a:buClr>
                <a:schemeClr val="accent1"/>
              </a:buClr>
              <a:buFont typeface="Wingdings" pitchFamily="2" charset="2"/>
              <a:buChar char="ü"/>
            </a:pPr>
            <a:r>
              <a:rPr lang="zh-CN" altLang="en-US" sz="2400" dirty="0"/>
              <a:t>计算机蠕虫</a:t>
            </a:r>
            <a:r>
              <a:rPr lang="zh-CN" altLang="en-US" sz="2400" dirty="0" smtClean="0"/>
              <a:t>（</a:t>
            </a:r>
            <a:r>
              <a:rPr lang="zh-CN" altLang="en-US" dirty="0" smtClean="0"/>
              <a:t>自我复制扩散</a:t>
            </a:r>
            <a:r>
              <a:rPr lang="zh-CN" altLang="en-US" sz="2400" dirty="0" smtClean="0"/>
              <a:t>）</a:t>
            </a:r>
            <a:endParaRPr lang="en-US" altLang="zh-CN" sz="2400" dirty="0"/>
          </a:p>
          <a:p>
            <a:pPr lvl="2" algn="l">
              <a:lnSpc>
                <a:spcPct val="150000"/>
              </a:lnSpc>
              <a:buClr>
                <a:schemeClr val="accent1"/>
              </a:buClr>
              <a:buFont typeface="Wingdings" pitchFamily="2" charset="2"/>
              <a:buChar char="ü"/>
            </a:pPr>
            <a:r>
              <a:rPr lang="zh-CN" altLang="en-US" sz="2400" dirty="0"/>
              <a:t>计算机细菌</a:t>
            </a:r>
            <a:endParaRPr lang="en-US" altLang="zh-CN" sz="2400" dirty="0"/>
          </a:p>
          <a:p>
            <a:endParaRPr lang="zh-CN" altLang="en-US"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Text Box 5"/>
          <p:cNvSpPr txBox="1">
            <a:spLocks noChangeArrowheads="1"/>
          </p:cNvSpPr>
          <p:nvPr/>
        </p:nvSpPr>
        <p:spPr bwMode="auto">
          <a:xfrm>
            <a:off x="349295" y="17553"/>
            <a:ext cx="10572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90000"/>
              </a:lnSpc>
              <a:spcBef>
                <a:spcPct val="50000"/>
              </a:spcBef>
            </a:pPr>
            <a:r>
              <a:rPr lang="en-GB" altLang="zh-CN" sz="4800" b="1" dirty="0">
                <a:ea typeface="宋体" pitchFamily="2" charset="-122"/>
              </a:rPr>
              <a:t>2</a:t>
            </a:r>
          </a:p>
        </p:txBody>
      </p:sp>
      <p:sp>
        <p:nvSpPr>
          <p:cNvPr id="8196" name="Text Box 4"/>
          <p:cNvSpPr txBox="1">
            <a:spLocks noChangeArrowheads="1"/>
          </p:cNvSpPr>
          <p:nvPr/>
        </p:nvSpPr>
        <p:spPr bwMode="auto">
          <a:xfrm>
            <a:off x="1158874" y="226051"/>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400" b="1" dirty="0">
                <a:latin typeface="黑体" pitchFamily="49" charset="-122"/>
              </a:rPr>
              <a:t>计算机病毒</a:t>
            </a:r>
            <a:endParaRPr lang="zh-CN" sz="4400" b="1" dirty="0">
              <a:latin typeface="黑体" pitchFamily="49" charset="-122"/>
            </a:endParaRPr>
          </a:p>
        </p:txBody>
      </p:sp>
      <p:sp>
        <p:nvSpPr>
          <p:cNvPr id="8197" name="TextBox 6"/>
          <p:cNvSpPr txBox="1">
            <a:spLocks noChangeArrowheads="1"/>
          </p:cNvSpPr>
          <p:nvPr/>
        </p:nvSpPr>
        <p:spPr bwMode="auto">
          <a:xfrm>
            <a:off x="558800" y="1580243"/>
            <a:ext cx="80645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25000"/>
              </a:lnSpc>
              <a:buClr>
                <a:schemeClr val="accent1"/>
              </a:buClr>
              <a:buFont typeface="Wingdings" pitchFamily="2" charset="2"/>
              <a:buChar char="u"/>
            </a:pPr>
            <a:r>
              <a:rPr lang="zh-CN" altLang="en-US" sz="2400" dirty="0"/>
              <a:t>    </a:t>
            </a:r>
            <a:r>
              <a:rPr lang="zh-CN" altLang="zh-CN" sz="2400" dirty="0"/>
              <a:t>计算机病毒，是指编制或者在计算机程序中插入的破坏计算机功能或者毁坏数据，影响计算机使用，并能自我复制的一组计算机指令或者程序代码。</a:t>
            </a:r>
            <a:endParaRPr lang="en-US" altLang="zh-CN" sz="2400" dirty="0"/>
          </a:p>
          <a:p>
            <a:pPr algn="l">
              <a:lnSpc>
                <a:spcPct val="125000"/>
              </a:lnSpc>
              <a:buClr>
                <a:schemeClr val="accent1"/>
              </a:buClr>
              <a:buFont typeface="Wingdings" pitchFamily="2" charset="2"/>
              <a:buChar char="u"/>
            </a:pPr>
            <a:r>
              <a:rPr lang="zh-CN" altLang="en-US" sz="2400" dirty="0"/>
              <a:t>    </a:t>
            </a:r>
            <a:r>
              <a:rPr lang="zh-CN" altLang="zh-CN" sz="2400" dirty="0"/>
              <a:t>计算机病毒能通过某种途径潜伏在计算机存储介质（或程序）里，当达到某种条件时即被激活，它用修改其他程序的方法将自己的精确拷贝或者可能演化的形式放入其他程序中，从而感染它们，对计算机资源进行破坏的这样一组程序或指令集合。</a:t>
            </a:r>
            <a:endParaRPr lang="zh-CN" altLang="en-US" sz="2400" dirty="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693737" y="341312"/>
            <a:ext cx="7210425" cy="68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400" dirty="0"/>
              <a:t>计算机病毒定义</a:t>
            </a:r>
          </a:p>
        </p:txBody>
      </p:sp>
      <p:sp>
        <p:nvSpPr>
          <p:cNvPr id="9220" name="TextBox 6"/>
          <p:cNvSpPr txBox="1">
            <a:spLocks noChangeArrowheads="1"/>
          </p:cNvSpPr>
          <p:nvPr/>
        </p:nvSpPr>
        <p:spPr bwMode="auto">
          <a:xfrm>
            <a:off x="469900" y="2044700"/>
            <a:ext cx="7658100" cy="216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25000"/>
              </a:lnSpc>
            </a:pPr>
            <a:r>
              <a:rPr lang="zh-CN" altLang="en-US" sz="2400" dirty="0"/>
              <a:t>       </a:t>
            </a:r>
            <a:r>
              <a:rPr lang="zh-CN" altLang="zh-CN" sz="2400" dirty="0"/>
              <a:t>计算机病毒是一种计算机程序，它不仅能</a:t>
            </a:r>
            <a:r>
              <a:rPr lang="zh-CN" altLang="zh-CN" sz="2400" dirty="0">
                <a:solidFill>
                  <a:srgbClr val="FF0000"/>
                </a:solidFill>
              </a:rPr>
              <a:t>破坏</a:t>
            </a:r>
            <a:r>
              <a:rPr lang="zh-CN" altLang="zh-CN" sz="2400" dirty="0"/>
              <a:t>计算机系统，而且还能够</a:t>
            </a:r>
            <a:r>
              <a:rPr lang="zh-CN" altLang="zh-CN" sz="2400" dirty="0">
                <a:solidFill>
                  <a:srgbClr val="FF0000"/>
                </a:solidFill>
              </a:rPr>
              <a:t>传染</a:t>
            </a:r>
            <a:r>
              <a:rPr lang="zh-CN" altLang="zh-CN" sz="2400" dirty="0"/>
              <a:t>到其他系统。计算机病毒通常隐藏在其他正常程序中，能生成自身的拷贝并将其插入其他的程序中，对计算机系统进行恶意的破坏。</a:t>
            </a:r>
          </a:p>
          <a:p>
            <a:endParaRPr lang="zh-CN" altLang="en-US" dirty="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755741" y="302124"/>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400" dirty="0"/>
              <a:t>计算机病毒的特点</a:t>
            </a:r>
          </a:p>
        </p:txBody>
      </p:sp>
      <p:sp>
        <p:nvSpPr>
          <p:cNvPr id="10244" name="TextBox 6"/>
          <p:cNvSpPr txBox="1">
            <a:spLocks noChangeArrowheads="1"/>
          </p:cNvSpPr>
          <p:nvPr/>
        </p:nvSpPr>
        <p:spPr bwMode="auto">
          <a:xfrm>
            <a:off x="1231900" y="1435100"/>
            <a:ext cx="6616700"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en-US" sz="2800" dirty="0" smtClean="0"/>
              <a:t>寄生性（寄生在其他程序中）</a:t>
            </a:r>
            <a:endParaRPr lang="en-US" altLang="zh-CN" sz="2800" dirty="0"/>
          </a:p>
          <a:p>
            <a:pPr algn="l">
              <a:lnSpc>
                <a:spcPct val="150000"/>
              </a:lnSpc>
              <a:buClr>
                <a:schemeClr val="accent1"/>
              </a:buClr>
              <a:buFont typeface="Wingdings" pitchFamily="2" charset="2"/>
              <a:buChar char="u"/>
            </a:pPr>
            <a:r>
              <a:rPr lang="zh-CN" altLang="en-US" sz="2800" dirty="0"/>
              <a:t>传染性</a:t>
            </a:r>
            <a:endParaRPr lang="en-US" altLang="zh-CN" sz="2800" dirty="0"/>
          </a:p>
          <a:p>
            <a:pPr algn="l">
              <a:lnSpc>
                <a:spcPct val="150000"/>
              </a:lnSpc>
              <a:buClr>
                <a:schemeClr val="accent1"/>
              </a:buClr>
              <a:buFont typeface="Wingdings" pitchFamily="2" charset="2"/>
              <a:buChar char="u"/>
            </a:pPr>
            <a:r>
              <a:rPr lang="zh-CN" altLang="en-US" sz="2800" dirty="0"/>
              <a:t>潜伏性</a:t>
            </a:r>
            <a:endParaRPr lang="en-US" altLang="zh-CN" sz="2800" dirty="0"/>
          </a:p>
          <a:p>
            <a:pPr algn="l">
              <a:lnSpc>
                <a:spcPct val="150000"/>
              </a:lnSpc>
              <a:buClr>
                <a:schemeClr val="accent1"/>
              </a:buClr>
              <a:buFont typeface="Wingdings" pitchFamily="2" charset="2"/>
              <a:buChar char="u"/>
            </a:pPr>
            <a:r>
              <a:rPr lang="zh-CN" altLang="en-US" sz="2800" dirty="0"/>
              <a:t>隐蔽性</a:t>
            </a:r>
            <a:endParaRPr lang="en-US" altLang="zh-CN" sz="2800" dirty="0"/>
          </a:p>
          <a:p>
            <a:pPr algn="l">
              <a:lnSpc>
                <a:spcPct val="150000"/>
              </a:lnSpc>
              <a:buClr>
                <a:schemeClr val="accent1"/>
              </a:buClr>
              <a:buFont typeface="Wingdings" pitchFamily="2" charset="2"/>
              <a:buChar char="u"/>
            </a:pPr>
            <a:r>
              <a:rPr lang="zh-CN" altLang="en-US" sz="2800" dirty="0"/>
              <a:t>破坏性</a:t>
            </a:r>
            <a:endParaRPr lang="en-US" altLang="zh-CN" sz="2800" dirty="0"/>
          </a:p>
          <a:p>
            <a:pPr algn="l">
              <a:lnSpc>
                <a:spcPct val="150000"/>
              </a:lnSpc>
              <a:buClr>
                <a:schemeClr val="accent1"/>
              </a:buClr>
              <a:buFont typeface="Wingdings" pitchFamily="2" charset="2"/>
              <a:buChar char="u"/>
            </a:pPr>
            <a:r>
              <a:rPr lang="zh-CN" altLang="en-US" sz="2800" dirty="0"/>
              <a:t>可触发性</a:t>
            </a: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814887" y="24987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ts val="3600"/>
              </a:lnSpc>
              <a:spcAft>
                <a:spcPts val="1200"/>
              </a:spcAft>
            </a:pPr>
            <a:r>
              <a:rPr lang="zh-CN" altLang="en-US" sz="4400" dirty="0"/>
              <a:t>计算机病毒的分类</a:t>
            </a:r>
          </a:p>
        </p:txBody>
      </p:sp>
      <p:sp>
        <p:nvSpPr>
          <p:cNvPr id="11268" name="TextBox 6"/>
          <p:cNvSpPr txBox="1">
            <a:spLocks noChangeArrowheads="1"/>
          </p:cNvSpPr>
          <p:nvPr/>
        </p:nvSpPr>
        <p:spPr bwMode="auto">
          <a:xfrm>
            <a:off x="117566" y="689324"/>
            <a:ext cx="8934994" cy="622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rebuchet MS" pitchFamily="34" charset="0"/>
                <a:ea typeface="黑体" pitchFamily="49" charset="-122"/>
              </a:defRPr>
            </a:lvl1pPr>
            <a:lvl2pPr marL="742950" indent="-285750">
              <a:defRPr sz="1600">
                <a:solidFill>
                  <a:schemeClr val="tx1"/>
                </a:solidFill>
                <a:latin typeface="Trebuchet MS" pitchFamily="34" charset="0"/>
                <a:ea typeface="黑体" pitchFamily="49" charset="-122"/>
              </a:defRPr>
            </a:lvl2pPr>
            <a:lvl3pPr marL="1143000" indent="-228600">
              <a:defRPr sz="1600">
                <a:solidFill>
                  <a:schemeClr val="tx1"/>
                </a:solidFill>
                <a:latin typeface="Trebuchet MS" pitchFamily="34" charset="0"/>
                <a:ea typeface="黑体" pitchFamily="49" charset="-122"/>
              </a:defRPr>
            </a:lvl3pPr>
            <a:lvl4pPr marL="1600200" indent="-228600">
              <a:defRPr sz="1600">
                <a:solidFill>
                  <a:schemeClr val="tx1"/>
                </a:solidFill>
                <a:latin typeface="Trebuchet MS" pitchFamily="34" charset="0"/>
                <a:ea typeface="黑体" pitchFamily="49" charset="-122"/>
              </a:defRPr>
            </a:lvl4pPr>
            <a:lvl5pPr marL="2057400" indent="-228600">
              <a:defRPr sz="1600">
                <a:solidFill>
                  <a:schemeClr val="tx1"/>
                </a:solidFill>
                <a:latin typeface="Trebuchet MS" pitchFamily="34" charset="0"/>
                <a:ea typeface="黑体" pitchFamily="49" charset="-122"/>
              </a:defRPr>
            </a:lvl5pPr>
            <a:lvl6pPr marL="25146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algn="ctr"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l">
              <a:lnSpc>
                <a:spcPct val="150000"/>
              </a:lnSpc>
              <a:buClr>
                <a:schemeClr val="accent1"/>
              </a:buClr>
              <a:buFont typeface="Wingdings" pitchFamily="2" charset="2"/>
              <a:buChar char="u"/>
            </a:pPr>
            <a:r>
              <a:rPr lang="zh-CN" altLang="zh-CN" sz="2800" dirty="0"/>
              <a:t>按病毒存在的媒体</a:t>
            </a:r>
            <a:endParaRPr lang="zh-CN" altLang="en-US" sz="2800" dirty="0"/>
          </a:p>
          <a:p>
            <a:pPr algn="l">
              <a:lnSpc>
                <a:spcPct val="120000"/>
              </a:lnSpc>
              <a:buClr>
                <a:schemeClr val="accent1"/>
              </a:buClr>
              <a:buFont typeface="Wingdings" pitchFamily="2" charset="2"/>
              <a:buNone/>
            </a:pPr>
            <a:r>
              <a:rPr lang="zh-CN" altLang="en-US" sz="2400" dirty="0"/>
              <a:t>         网络病毒</a:t>
            </a:r>
            <a:r>
              <a:rPr lang="zh-CN" altLang="zh-CN" sz="2400" dirty="0"/>
              <a:t>，文件病毒，</a:t>
            </a:r>
            <a:r>
              <a:rPr lang="zh-CN" altLang="en-US" sz="2400" dirty="0"/>
              <a:t>引导型</a:t>
            </a:r>
            <a:r>
              <a:rPr lang="zh-CN" altLang="en-US" sz="2400" dirty="0" smtClean="0"/>
              <a:t>病毒（感染启动扇区和硬盘的系统引导扇区（加载转让处理器控制器给操作系统））</a:t>
            </a:r>
            <a:endParaRPr lang="en-US" altLang="zh-CN" sz="2400" dirty="0"/>
          </a:p>
          <a:p>
            <a:pPr algn="l">
              <a:lnSpc>
                <a:spcPct val="150000"/>
              </a:lnSpc>
              <a:buClr>
                <a:schemeClr val="accent1"/>
              </a:buClr>
              <a:buFont typeface="Wingdings" pitchFamily="2" charset="2"/>
              <a:buChar char="u"/>
            </a:pPr>
            <a:r>
              <a:rPr lang="zh-CN" altLang="zh-CN" sz="2800" dirty="0"/>
              <a:t>按病毒传染的</a:t>
            </a:r>
            <a:r>
              <a:rPr lang="zh-CN" altLang="zh-CN" sz="2800" dirty="0" smtClean="0"/>
              <a:t>方法</a:t>
            </a:r>
            <a:r>
              <a:rPr lang="zh-CN" altLang="en-US" sz="2800" dirty="0" smtClean="0"/>
              <a:t>（是否感染内存）</a:t>
            </a:r>
            <a:endParaRPr lang="zh-CN" altLang="en-US" sz="2800" dirty="0"/>
          </a:p>
          <a:p>
            <a:pPr algn="l">
              <a:lnSpc>
                <a:spcPct val="120000"/>
              </a:lnSpc>
              <a:buClr>
                <a:schemeClr val="accent1"/>
              </a:buClr>
              <a:buFont typeface="Wingdings" pitchFamily="2" charset="2"/>
              <a:buNone/>
            </a:pPr>
            <a:r>
              <a:rPr lang="zh-CN" altLang="en-US" sz="2400" dirty="0"/>
              <a:t>         </a:t>
            </a:r>
            <a:r>
              <a:rPr lang="zh-CN" altLang="zh-CN" sz="2400" dirty="0"/>
              <a:t>驻留型病毒</a:t>
            </a:r>
            <a:r>
              <a:rPr lang="zh-CN" altLang="en-US" sz="2400" dirty="0"/>
              <a:t>，</a:t>
            </a:r>
            <a:r>
              <a:rPr lang="zh-CN" altLang="zh-CN" sz="2400" dirty="0"/>
              <a:t>非驻留型病毒</a:t>
            </a:r>
            <a:endParaRPr lang="en-US" altLang="zh-CN" sz="2400" dirty="0"/>
          </a:p>
          <a:p>
            <a:pPr algn="l">
              <a:lnSpc>
                <a:spcPct val="150000"/>
              </a:lnSpc>
              <a:buClr>
                <a:schemeClr val="accent1"/>
              </a:buClr>
              <a:buFont typeface="Wingdings" pitchFamily="2" charset="2"/>
              <a:buChar char="u"/>
            </a:pPr>
            <a:r>
              <a:rPr lang="zh-CN" altLang="zh-CN" sz="2800" dirty="0"/>
              <a:t>按病毒破坏的能力</a:t>
            </a:r>
            <a:endParaRPr lang="zh-CN" altLang="en-US" sz="2400" dirty="0"/>
          </a:p>
          <a:p>
            <a:pPr algn="l">
              <a:lnSpc>
                <a:spcPct val="120000"/>
              </a:lnSpc>
              <a:buClr>
                <a:schemeClr val="accent1"/>
              </a:buClr>
              <a:buFont typeface="Wingdings" pitchFamily="2" charset="2"/>
              <a:buNone/>
            </a:pPr>
            <a:r>
              <a:rPr lang="zh-CN" altLang="en-US" sz="2400" dirty="0" smtClean="0"/>
              <a:t>         无害型，</a:t>
            </a:r>
            <a:r>
              <a:rPr lang="zh-CN" altLang="en-US" sz="2400" dirty="0"/>
              <a:t>无危险型，危险型，非常危险型</a:t>
            </a:r>
            <a:endParaRPr lang="en-US" altLang="zh-CN" sz="2400" dirty="0"/>
          </a:p>
          <a:p>
            <a:pPr algn="l">
              <a:lnSpc>
                <a:spcPct val="150000"/>
              </a:lnSpc>
              <a:buClr>
                <a:schemeClr val="accent1"/>
              </a:buClr>
              <a:buFont typeface="Wingdings" pitchFamily="2" charset="2"/>
              <a:buChar char="u"/>
            </a:pPr>
            <a:r>
              <a:rPr lang="zh-CN" altLang="zh-CN" sz="2800" dirty="0"/>
              <a:t>按病毒的算法</a:t>
            </a:r>
            <a:r>
              <a:rPr lang="zh-CN" altLang="en-US" sz="2400" dirty="0"/>
              <a:t>   </a:t>
            </a:r>
          </a:p>
          <a:p>
            <a:pPr algn="l">
              <a:lnSpc>
                <a:spcPct val="120000"/>
              </a:lnSpc>
              <a:buClr>
                <a:schemeClr val="accent1"/>
              </a:buClr>
              <a:buFont typeface="Wingdings" pitchFamily="2" charset="2"/>
              <a:buNone/>
            </a:pPr>
            <a:r>
              <a:rPr lang="zh-CN" altLang="en-US" sz="2400" dirty="0"/>
              <a:t>         伴随型</a:t>
            </a:r>
            <a:r>
              <a:rPr lang="zh-CN" altLang="en-US" sz="2400" dirty="0" smtClean="0"/>
              <a:t>病毒（产生</a:t>
            </a:r>
            <a:r>
              <a:rPr lang="en-US" altLang="zh-CN" sz="2400" dirty="0" smtClean="0"/>
              <a:t>exe</a:t>
            </a:r>
            <a:r>
              <a:rPr lang="zh-CN" altLang="en-US" sz="2400" dirty="0" smtClean="0"/>
              <a:t>文件伴随体），</a:t>
            </a:r>
            <a:r>
              <a:rPr lang="zh-CN" altLang="en-US" sz="2400" dirty="0"/>
              <a:t>蠕虫型</a:t>
            </a:r>
            <a:r>
              <a:rPr lang="zh-CN" altLang="en-US" sz="2400" dirty="0" smtClean="0"/>
              <a:t>病毒（通过网络传播），</a:t>
            </a:r>
            <a:r>
              <a:rPr lang="zh-CN" altLang="en-US" sz="2400" dirty="0"/>
              <a:t>寄生型</a:t>
            </a:r>
            <a:r>
              <a:rPr lang="zh-CN" altLang="en-US" sz="2400" dirty="0" smtClean="0"/>
              <a:t>病毒（依附在系统引导扇区，通过系统传播），</a:t>
            </a:r>
            <a:r>
              <a:rPr lang="zh-CN" altLang="en-US" sz="2400" dirty="0"/>
              <a:t>诡秘型</a:t>
            </a:r>
            <a:r>
              <a:rPr lang="zh-CN" altLang="en-US" sz="2400" dirty="0" smtClean="0"/>
              <a:t>病毒（利用</a:t>
            </a:r>
            <a:r>
              <a:rPr lang="en-US" altLang="zh-CN" sz="2400" dirty="0" smtClean="0"/>
              <a:t>dos</a:t>
            </a:r>
            <a:r>
              <a:rPr lang="zh-CN" altLang="en-US" sz="2400" dirty="0" smtClean="0"/>
              <a:t>空闲的数据区进行工作），</a:t>
            </a:r>
            <a:r>
              <a:rPr lang="zh-CN" altLang="en-US" sz="2400" dirty="0"/>
              <a:t>变型病毒（幽灵</a:t>
            </a:r>
            <a:r>
              <a:rPr lang="zh-CN" altLang="en-US" sz="2400" dirty="0" smtClean="0"/>
              <a:t>病毒</a:t>
            </a:r>
            <a:r>
              <a:rPr lang="zh-CN" altLang="en-US" sz="2400" dirty="0"/>
              <a:t>，</a:t>
            </a:r>
            <a:r>
              <a:rPr lang="zh-CN" altLang="en-US" sz="2400" dirty="0" smtClean="0"/>
              <a:t>传播</a:t>
            </a:r>
            <a:r>
              <a:rPr lang="zh-CN" altLang="en-US" sz="2400" dirty="0" smtClean="0"/>
              <a:t>的每一份病毒内容长度都不同）</a:t>
            </a:r>
            <a:endParaRPr lang="zh-CN" altLang="en-US" sz="2400" dirty="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1_ALU_template_innovation_yellow3">
  <a:themeElements>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fontScheme name="1_ALU_template_innovation_yellow3">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1863</TotalTime>
  <Words>3370</Words>
  <Application>Microsoft Office PowerPoint</Application>
  <PresentationFormat>全屏显示(4:3)</PresentationFormat>
  <Paragraphs>293</Paragraphs>
  <Slides>44</Slides>
  <Notes>25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44</vt:i4>
      </vt:variant>
    </vt:vector>
  </HeadingPairs>
  <TitlesOfParts>
    <vt:vector size="46" baseType="lpstr">
      <vt:lpstr>1_ALU_template_innovation_yellow3</vt:lpstr>
      <vt:lpstr>Bitmap Image</vt:lpstr>
      <vt:lpstr>第八章 计算机病毒原理与防范 </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PowerPoint 演示文稿</vt:lpstr>
    </vt:vector>
  </TitlesOfParts>
  <Company>Alcatel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Second Line of Title Subheadings (if needed)</dc:title>
  <dc:creator>richar18</dc:creator>
  <cp:lastModifiedBy>llwang@shiep.edu.cn</cp:lastModifiedBy>
  <cp:revision>150</cp:revision>
  <cp:lastPrinted>2002-04-19T19:23:00Z</cp:lastPrinted>
  <dcterms:created xsi:type="dcterms:W3CDTF">2007-08-21T18:59:00Z</dcterms:created>
  <dcterms:modified xsi:type="dcterms:W3CDTF">2021-05-27T03:01:05Z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