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</p:embeddedFon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Firas Kassawat"/>
  <p:cmAuthor clrIdx="1" id="1" initials="" lastIdx="2" name="Ernane Lui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6.xml"/><Relationship Id="rId33" Type="http://schemas.openxmlformats.org/officeDocument/2006/relationships/font" Target="fonts/Karla-boldItalic.fntdata"/><Relationship Id="rId10" Type="http://schemas.openxmlformats.org/officeDocument/2006/relationships/slide" Target="slides/slide5.xml"/><Relationship Id="rId32" Type="http://schemas.openxmlformats.org/officeDocument/2006/relationships/font" Target="fonts/Karl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Semantic resource of a company financial structure so we can add the companies information into the reports</p:text>
  </p:cm>
  <p:cm authorId="0" idx="2">
    <p:pos x="6000" y="100"/>
    <p:text>Semantic XBRL Financial Data</p:text>
  </p:cm>
  <p:cm authorId="1" idx="1">
    <p:pos x="6000" y="200"/>
    <p:text>1-Financial Datasource*
2-DBpedia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2">
    <p:pos x="6000" y="0"/>
    <p:text>Imagine you have one of the bitcoin addresses of Bill Gates
You can link that with this FOAF triples of him: 
http://dbpedia.org/page/Bill_Gates 
Or for example you can create a FOAF of satoshi and link it with his transactions:
http://www.theopenledger.com/9-most-famous-bitcoin-addresses/
Or try to find who are all this guys:
http://www.bitcoinrichlist.com/top100
or start creating triples from you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This report allows businesses to seamlessly report capital gains and or losses. It is used to accompany a Schedule D report which provides the short-term and/or long-term gains and/or losses a business has accrued while accepting Bitcoin and holding it or other digital currencies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9" name="Shape 3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Shape 4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5" name="Shape 4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Shape 46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2" name="Shape 52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Shape 5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3043281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5245562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0" name="Shape 60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Shape 6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Relationship Id="rId4" Type="http://schemas.openxmlformats.org/officeDocument/2006/relationships/image" Target="../media/image09.jp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bpedia.org/page/Bill_Gates" TargetMode="External"/><Relationship Id="rId4" Type="http://schemas.openxmlformats.org/officeDocument/2006/relationships/hyperlink" Target="http://www.theopenledger.com/9-most-famous-bitcoin-addresses/" TargetMode="External"/><Relationship Id="rId9" Type="http://schemas.openxmlformats.org/officeDocument/2006/relationships/hyperlink" Target="http://www.theopenledger.com/9-most-famous-bitcoin-addresses/" TargetMode="External"/><Relationship Id="rId5" Type="http://schemas.openxmlformats.org/officeDocument/2006/relationships/hyperlink" Target="http://www.bitcoinrichlist.com/top100" TargetMode="External"/><Relationship Id="rId6" Type="http://schemas.openxmlformats.org/officeDocument/2006/relationships/hyperlink" Target="https://en.bitcoin.it/wiki/Donation-accepting_organizations_and_projects" TargetMode="External"/><Relationship Id="rId7" Type="http://schemas.openxmlformats.org/officeDocument/2006/relationships/hyperlink" Target="https://en.bitcoin.it/wiki/Donation-accepting_organizations_and_projects" TargetMode="External"/><Relationship Id="rId8" Type="http://schemas.openxmlformats.org/officeDocument/2006/relationships/hyperlink" Target="http://www.theopenledger.com/9-most-famous-bitcoin-address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48300" y="3175950"/>
            <a:ext cx="4229100" cy="118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SEMANTIC BLOCKCHAIN </a:t>
            </a:r>
            <a:r>
              <a:rPr lang="en">
                <a:solidFill>
                  <a:srgbClr val="00BCD4"/>
                </a:solidFill>
              </a:rPr>
              <a:t>REQUIREMENTS 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80" name="Shape 80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type="ctrTitle"/>
          </p:nvPr>
        </p:nvSpPr>
        <p:spPr>
          <a:xfrm>
            <a:off x="4167778" y="804019"/>
            <a:ext cx="5494799" cy="1182000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2400">
                <a:solidFill>
                  <a:srgbClr val="FFFFFF"/>
                </a:solidFill>
              </a:rPr>
              <a:t>Mentor: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2400">
                <a:solidFill>
                  <a:srgbClr val="FFFFFF"/>
                </a:solidFill>
              </a:rPr>
              <a:t>Prof. Dr. Maria-Esther Vidal</a:t>
            </a:r>
            <a:br>
              <a:rPr b="0" lang="en" sz="2400">
                <a:solidFill>
                  <a:srgbClr val="FFFFFF"/>
                </a:solidFill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b="0" lang="en" sz="2400">
                <a:solidFill>
                  <a:srgbClr val="FFFFFF"/>
                </a:solidFill>
              </a:rPr>
              <a:t>Team Members: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2400">
                <a:solidFill>
                  <a:srgbClr val="FFFFFF"/>
                </a:solidFill>
              </a:rPr>
              <a:t>Firas, Ernane, Matthew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-20475" y="48275"/>
            <a:ext cx="7553400" cy="208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3. </a:t>
            </a:r>
            <a:r>
              <a:rPr lang="en"/>
              <a:t>Semantic Data Management Techniques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953821"/>
            <a:ext cx="3319175" cy="33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ctrTitle"/>
          </p:nvPr>
        </p:nvSpPr>
        <p:spPr>
          <a:xfrm>
            <a:off x="0" y="53475"/>
            <a:ext cx="6309000" cy="1582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Provide local on the fly processing of transactions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0" y="1701500"/>
            <a:ext cx="59133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AutoNum type="arabicPeriod" startAt="2"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Provide search and track   operations on transactions.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0" y="314107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AutoNum type="arabicPeriod" startAt="3"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Provide reports of transactions with a chosen criteria</a:t>
            </a:r>
          </a:p>
        </p:txBody>
      </p:sp>
      <p:pic>
        <p:nvPicPr>
          <p:cNvPr descr="fly.jp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199" y="84675"/>
            <a:ext cx="505499" cy="42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umopus.jpg"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025" y="1635975"/>
            <a:ext cx="667851" cy="66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oman.jpg"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691" y="3908949"/>
            <a:ext cx="132379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0" y="896050"/>
            <a:ext cx="6956524" cy="39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117625" y="13597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The Balance report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329575" y="3660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4.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 control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Sierra-Workforce-Solutions-Workplance-Security-AccessControl-e1389048310112.jp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4000"/>
            <a:ext cx="4649151" cy="24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38350" y="636875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Access Control and Privacy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513275" y="1301775"/>
            <a:ext cx="62253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Access control to the inner vocabulary.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Strict focus on (</a:t>
            </a:r>
            <a:r>
              <a:rPr i="1"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exclusively</a:t>
            </a: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public information.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Ignoring private information: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Location of an address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IP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Wallet information</a:t>
            </a:r>
          </a:p>
          <a:p>
            <a:pPr lvl="0" rtl="0">
              <a:lnSpc>
                <a:spcPct val="174545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4" name="Shape 254"/>
          <p:cNvGrpSpPr/>
          <p:nvPr/>
        </p:nvGrpSpPr>
        <p:grpSpPr>
          <a:xfrm>
            <a:off x="301520" y="651167"/>
            <a:ext cx="457189" cy="457119"/>
            <a:chOff x="1923675" y="1633650"/>
            <a:chExt cx="436000" cy="435975"/>
          </a:xfrm>
        </p:grpSpPr>
        <p:sp>
          <p:nvSpPr>
            <p:cNvPr id="255" name="Shape 25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Shape 2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38575" y="3032700"/>
            <a:ext cx="2713500" cy="193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0" lang="en"/>
              <a:t>Blockchain Public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/>
              <a:t>Information</a:t>
            </a:r>
          </a:p>
        </p:txBody>
      </p:sp>
      <p:pic>
        <p:nvPicPr>
          <p:cNvPr descr="bitcoin-and-blockchain-for-noobs-47-638.jp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8" y="290500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648300" y="1354750"/>
            <a:ext cx="40506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5.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Application Domain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rf99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25" y="39925"/>
            <a:ext cx="4738975" cy="326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91725" y="0"/>
            <a:ext cx="3725400" cy="304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Related to ‘</a:t>
            </a:r>
            <a:r>
              <a:rPr i="1" lang="en"/>
              <a:t>Ego-net community mining applied to friend suggestion</a:t>
            </a:r>
            <a:r>
              <a:rPr lang="en"/>
              <a:t>’</a:t>
            </a:r>
          </a:p>
        </p:txBody>
      </p:sp>
      <p:sp>
        <p:nvSpPr>
          <p:cNvPr id="281" name="Shape 281"/>
          <p:cNvSpPr txBox="1"/>
          <p:nvPr>
            <p:ph idx="1" type="subTitle"/>
          </p:nvPr>
        </p:nvSpPr>
        <p:spPr>
          <a:xfrm>
            <a:off x="4522625" y="76600"/>
            <a:ext cx="4191000" cy="7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3600"/>
              <a:t>Subgraph Mining</a:t>
            </a:r>
          </a:p>
        </p:txBody>
      </p:sp>
      <p:pic>
        <p:nvPicPr>
          <p:cNvPr descr="likko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50" y="3070249"/>
            <a:ext cx="2845575" cy="1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ctrTitle"/>
          </p:nvPr>
        </p:nvSpPr>
        <p:spPr>
          <a:xfrm>
            <a:off x="261050" y="1354750"/>
            <a:ext cx="42546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6.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Enhanced Usability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ikko99.pn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44" y="0"/>
            <a:ext cx="5089905" cy="43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0" y="0"/>
            <a:ext cx="8356800" cy="153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 </a:t>
            </a:r>
            <a:r>
              <a:rPr lang="en"/>
              <a:t>Semantically describe the properties of a transaction 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4650"/>
            <a:ext cx="4331375" cy="33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6732450" y="4284250"/>
            <a:ext cx="24117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176400" y="169325"/>
            <a:ext cx="3994200" cy="233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To facilitate visual analysis and reduced cognitive load</a:t>
            </a:r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4212175" y="49375"/>
            <a:ext cx="4868400" cy="67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Provide Visualization</a:t>
            </a:r>
          </a:p>
        </p:txBody>
      </p:sp>
      <p:pic>
        <p:nvPicPr>
          <p:cNvPr descr="viz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25" y="2562825"/>
            <a:ext cx="4332100" cy="25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subTitle"/>
          </p:nvPr>
        </p:nvSpPr>
        <p:spPr>
          <a:xfrm>
            <a:off x="5025900" y="58850"/>
            <a:ext cx="4118100" cy="129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Non-functional requirements</a:t>
            </a:r>
          </a:p>
        </p:txBody>
      </p:sp>
      <p:sp>
        <p:nvSpPr>
          <p:cNvPr id="304" name="Shape 304"/>
          <p:cNvSpPr txBox="1"/>
          <p:nvPr>
            <p:ph type="ctrTitle"/>
          </p:nvPr>
        </p:nvSpPr>
        <p:spPr>
          <a:xfrm>
            <a:off x="695375" y="648525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-56425" y="11850"/>
            <a:ext cx="5025900" cy="5119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3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99575" y="648525"/>
            <a:ext cx="4396500" cy="4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  <a:buAutoNum type="arabicPeriod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Performance.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  <a:buAutoNum type="arabicPeriod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Provide a User friendly visualization.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  <a:buAutoNum type="arabicPeriod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Process data on the fly.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  <a:buAutoNum type="arabicPeriod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(i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gnoring private information)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  <a:buAutoNum type="arabicPeriod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Availability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(Redundancy).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  <a:buAutoNum type="arabicPeriod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User friendly transaction reports.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fgifgif.gif"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00"/>
            <a:ext cx="4134550" cy="4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>
            <p:ph idx="1" type="subTitle"/>
          </p:nvPr>
        </p:nvSpPr>
        <p:spPr>
          <a:xfrm>
            <a:off x="4684900" y="49375"/>
            <a:ext cx="43956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SEMANTIC BLOCKCHAIN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650" y="2389325"/>
            <a:ext cx="3234399" cy="267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0" y="772575"/>
            <a:ext cx="56850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74545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Define or reuse a vocabulary of semantic concepts for transactions and their properties.</a:t>
            </a:r>
          </a:p>
          <a:p>
            <a:pPr indent="-317500" lvl="0" marL="457200" rtl="0">
              <a:lnSpc>
                <a:spcPct val="174545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Add additional Concepts to the vocabulary.</a:t>
            </a:r>
          </a:p>
          <a:p>
            <a:pPr indent="-317500" lvl="0" marL="457200" rtl="0">
              <a:lnSpc>
                <a:spcPct val="174545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Allow using internal vocabulary.</a:t>
            </a:r>
          </a:p>
          <a:p>
            <a:pPr lvl="0" rtl="0">
              <a:lnSpc>
                <a:spcPct val="174545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lnSpc>
                <a:spcPct val="174545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0" y="148725"/>
            <a:ext cx="6993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What properties to describe ?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825223" y="817107"/>
            <a:ext cx="1419600" cy="131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175863" y="1451986"/>
            <a:ext cx="1419600" cy="13178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85713" y="3102674"/>
            <a:ext cx="1419600" cy="131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71134" y="655502"/>
            <a:ext cx="1419600" cy="131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838815" y="1247157"/>
            <a:ext cx="1217100" cy="801300"/>
          </a:xfrm>
          <a:custGeom>
            <a:pathLst>
              <a:path extrusionOk="0" h="120000" w="12000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563405" y="629869"/>
            <a:ext cx="1434000" cy="1241700"/>
          </a:xfrm>
          <a:custGeom>
            <a:pathLst>
              <a:path extrusionOk="0" h="120000" w="12000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357209" y="3058141"/>
            <a:ext cx="1011300" cy="857100"/>
          </a:xfrm>
          <a:custGeom>
            <a:pathLst>
              <a:path extrusionOk="0" h="120000" w="12000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3425697" y="3148077"/>
            <a:ext cx="1424700" cy="1313700"/>
          </a:xfrm>
          <a:custGeom>
            <a:pathLst>
              <a:path extrusionOk="0" h="120000" w="12000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955291" y="802927"/>
            <a:ext cx="1305900" cy="1350300"/>
          </a:xfrm>
          <a:custGeom>
            <a:pathLst>
              <a:path extrusionOk="0" h="120000" w="12000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24056" y="971446"/>
            <a:ext cx="1001400" cy="1245299"/>
          </a:xfrm>
          <a:custGeom>
            <a:pathLst>
              <a:path extrusionOk="0" h="120000" w="12000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4566679" y="1801762"/>
            <a:ext cx="288600" cy="1134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549192" y="1649144"/>
            <a:ext cx="305700" cy="230100"/>
          </a:xfrm>
          <a:custGeom>
            <a:pathLst>
              <a:path extrusionOk="0" h="120000" w="12000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875970" y="2831939"/>
            <a:ext cx="63000" cy="26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906570" y="2814224"/>
            <a:ext cx="205500" cy="280800"/>
          </a:xfrm>
          <a:custGeom>
            <a:pathLst>
              <a:path extrusionOk="0" h="120000" w="12000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886536" y="1745893"/>
            <a:ext cx="276600" cy="17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886536" y="1604175"/>
            <a:ext cx="351300" cy="281700"/>
          </a:xfrm>
          <a:custGeom>
            <a:pathLst>
              <a:path extrusionOk="0" h="120000" w="12000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180888" y="1446106"/>
            <a:ext cx="1429200" cy="1335299"/>
          </a:xfrm>
          <a:custGeom>
            <a:pathLst>
              <a:path extrusionOk="0" h="120000" w="12000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125515" y="2157418"/>
            <a:ext cx="665700" cy="67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6575" y="576724"/>
            <a:ext cx="1546199" cy="1441800"/>
          </a:xfrm>
          <a:custGeom>
            <a:pathLst>
              <a:path extrusionOk="0" h="120000" w="12000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769229" y="759018"/>
            <a:ext cx="1539000" cy="1440300"/>
          </a:xfrm>
          <a:custGeom>
            <a:pathLst>
              <a:path extrusionOk="0" h="120000" w="12000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125515" y="1392962"/>
            <a:ext cx="1543200" cy="1441800"/>
          </a:xfrm>
          <a:custGeom>
            <a:pathLst>
              <a:path extrusionOk="0" h="120000" w="12000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682834" y="1428496"/>
            <a:ext cx="1202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Ontology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292340" y="2134990"/>
            <a:ext cx="1202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Semantic Bitcoin Transaction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493533" y="3850603"/>
            <a:ext cx="1202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Different data sources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909160" y="1599584"/>
            <a:ext cx="1202400" cy="2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BlockChain transactions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3628457" y="1620717"/>
            <a:ext cx="530147" cy="475558"/>
            <a:chOff x="5233525" y="4954450"/>
            <a:chExt cx="538275" cy="516350"/>
          </a:xfrm>
        </p:grpSpPr>
        <p:sp>
          <p:nvSpPr>
            <p:cNvPr id="135" name="Shape 135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48" y="1013157"/>
            <a:ext cx="917828" cy="60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99" y="817049"/>
            <a:ext cx="769550" cy="6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563" y="3312542"/>
            <a:ext cx="1076200" cy="60259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3363038" y="3070404"/>
            <a:ext cx="1544400" cy="1444200"/>
          </a:xfrm>
          <a:custGeom>
            <a:pathLst>
              <a:path extrusionOk="0" h="120000" w="12000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ndie_pic_99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0000"/>
            <a:ext cx="7175500" cy="3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345275" y="204575"/>
            <a:ext cx="59109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74545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b="1"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Potential working ontology:</a:t>
            </a:r>
          </a:p>
          <a:p>
            <a:pPr lvl="0" rtl="0">
              <a:lnSpc>
                <a:spcPct val="174545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lnSpc>
                <a:spcPct val="174545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5402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2.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Link to other data sources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ooo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350" y="56450"/>
            <a:ext cx="4422525" cy="28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C27B0"/>
                </a:solidFill>
              </a:rPr>
              <a:t>LINKED DATA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64300" y="1609325"/>
            <a:ext cx="7873800" cy="30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you have one of the bitcoin addresses of Bill Gates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 can link that with his FOAF triples: </a:t>
            </a:r>
            <a:r>
              <a:rPr lang="en" sz="1400">
                <a:solidFill>
                  <a:srgbClr val="673AB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http://dbpedia.org/page/Bill_Gates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can create a FOAF of satoshi and link it with his transactions: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673AB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http://www.theopenledger.com/9-most-famous-bitcoin-addresses/</a:t>
            </a:r>
          </a:p>
          <a:p>
            <a:pPr indent="-317500" lvl="0" marL="45720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Try to find who are all this guys: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73AB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http://www.bitcoinrichlist.com/top100</a:t>
            </a:r>
          </a:p>
          <a:p>
            <a:pPr indent="-317500" lvl="0" marL="457200">
              <a:spcBef>
                <a:spcPts val="0"/>
              </a:spcBef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 those bitcoin addresses to their institutions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triples </a:t>
            </a:r>
            <a:r>
              <a:rPr b="1" lang="en" sz="1400" u="sng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</a:t>
            </a:r>
            <a:r>
              <a:rPr lang="en" sz="1400" u="sng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ttps://en.bitcoin.it/wiki/Donation-accepting_organizations_and_projects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  <a:hlinkClick r:id="rId8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  <a:hlinkClick r:id="rId9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313084" y="880445"/>
            <a:ext cx="443238" cy="443238"/>
            <a:chOff x="5941025" y="3634400"/>
            <a:chExt cx="467650" cy="467650"/>
          </a:xfrm>
        </p:grpSpPr>
        <p:sp>
          <p:nvSpPr>
            <p:cNvPr id="172" name="Shape 172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3354430" y="269922"/>
            <a:ext cx="664652" cy="1053756"/>
            <a:chOff x="6718575" y="2318625"/>
            <a:chExt cx="256950" cy="407375"/>
          </a:xfrm>
        </p:grpSpPr>
        <p:sp>
          <p:nvSpPr>
            <p:cNvPr id="179" name="Shape 17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Shape 18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38575" y="3032700"/>
            <a:ext cx="2713500" cy="193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/>
              <a:t>Personas Ontology (PersonasOnto)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Silk</a:t>
            </a:r>
            <a:r>
              <a:rPr lang="en"/>
              <a:t>: The Linked Data Integration Framework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50" y="1504950"/>
            <a:ext cx="59109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74545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Generating links between related data items within different Linked Data sources.</a:t>
            </a:r>
          </a:p>
          <a:p>
            <a:pPr indent="-317500" lvl="0" marL="457200" rtl="0">
              <a:lnSpc>
                <a:spcPct val="174545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Linked Data publishers can use Silk to set RDF links from their data sources to </a:t>
            </a:r>
            <a:r>
              <a:rPr b="1"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data sources </a:t>
            </a: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 the Web.</a:t>
            </a:r>
          </a:p>
          <a:p>
            <a:pPr indent="-317500" lvl="0" marL="457200" rtl="0">
              <a:lnSpc>
                <a:spcPct val="174545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Montserrat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Applying data transformations to structured data sources.</a:t>
            </a:r>
          </a:p>
          <a:p>
            <a:pPr lvl="0" rtl="0">
              <a:lnSpc>
                <a:spcPct val="174545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lnSpc>
                <a:spcPct val="174545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http://silkframework.org/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01" name="Shape 20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