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811" r:id="rId3"/>
  </p:sldMasterIdLst>
  <p:notesMasterIdLst>
    <p:notesMasterId r:id="rId5"/>
  </p:notesMasterIdLst>
  <p:sldIdLst>
    <p:sldId id="256" r:id="rId4"/>
  </p:sldIdLst>
  <p:sldSz cx="30279975" cy="42805350"/>
  <p:notesSz cx="6858000" cy="9144000"/>
  <p:defaultTextStyle>
    <a:defPPr>
      <a:defRPr lang="de-DE"/>
    </a:defPPr>
    <a:lvl1pPr marL="0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0BC22A9-76BD-4F4B-B6F6-3D5E6288C89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80">
          <p15:clr>
            <a:srgbClr val="A4A3A4"/>
          </p15:clr>
        </p15:guide>
        <p15:guide id="2" orient="horz" pos="16029">
          <p15:clr>
            <a:srgbClr val="A4A3A4"/>
          </p15:clr>
        </p15:guide>
        <p15:guide id="3" orient="horz" pos="21128">
          <p15:clr>
            <a:srgbClr val="A4A3A4"/>
          </p15:clr>
        </p15:guide>
        <p15:guide id="4" orient="horz" pos="26221">
          <p15:clr>
            <a:srgbClr val="A4A3A4"/>
          </p15:clr>
        </p15:guide>
        <p15:guide id="5" orient="horz" pos="10935">
          <p15:clr>
            <a:srgbClr val="A4A3A4"/>
          </p15:clr>
        </p15:guide>
        <p15:guide id="6" orient="horz" pos="743">
          <p15:clr>
            <a:srgbClr val="A4A3A4"/>
          </p15:clr>
        </p15:guide>
        <p15:guide id="7" pos="7808">
          <p15:clr>
            <a:srgbClr val="A4A3A4"/>
          </p15:clr>
        </p15:guide>
        <p15:guide id="8" pos="11266">
          <p15:clr>
            <a:srgbClr val="A4A3A4"/>
          </p15:clr>
        </p15:guide>
        <p15:guide id="9" pos="4355">
          <p15:clr>
            <a:srgbClr val="A4A3A4"/>
          </p15:clr>
        </p15:guide>
        <p15:guide id="10" pos="14719">
          <p15:clr>
            <a:srgbClr val="A4A3A4"/>
          </p15:clr>
        </p15:guide>
        <p15:guide id="11" pos="901">
          <p15:clr>
            <a:srgbClr val="A4A3A4"/>
          </p15:clr>
        </p15:guide>
        <p15:guide id="12" pos="18173">
          <p15:clr>
            <a:srgbClr val="A4A3A4"/>
          </p15:clr>
        </p15:guide>
        <p15:guide id="13" pos="9537">
          <p15:clr>
            <a:srgbClr val="A4A3A4"/>
          </p15:clr>
        </p15:guide>
        <p15:guide id="14" pos="9762">
          <p15:clr>
            <a:srgbClr val="A4A3A4"/>
          </p15:clr>
        </p15:guide>
        <p15:guide id="15" pos="9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967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82" autoAdjust="0"/>
    <p:restoredTop sz="92746" autoAdjust="0"/>
  </p:normalViewPr>
  <p:slideViewPr>
    <p:cSldViewPr>
      <p:cViewPr>
        <p:scale>
          <a:sx n="30" d="100"/>
          <a:sy n="30" d="100"/>
        </p:scale>
        <p:origin x="2646" y="-756"/>
      </p:cViewPr>
      <p:guideLst>
        <p:guide orient="horz" pos="5980"/>
        <p:guide orient="horz" pos="16029"/>
        <p:guide orient="horz" pos="21128"/>
        <p:guide orient="horz" pos="26221"/>
        <p:guide orient="horz" pos="10935"/>
        <p:guide orient="horz" pos="743"/>
        <p:guide pos="7808"/>
        <p:guide pos="11266"/>
        <p:guide pos="4355"/>
        <p:guide pos="14719"/>
        <p:guide pos="901"/>
        <p:guide pos="18173"/>
        <p:guide pos="9537"/>
        <p:guide pos="9762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084A-9343-4191-9677-8C37E61AEDC2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4BCB-CE75-4502-9D29-636BD62EA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-14981" y="9264596"/>
            <a:ext cx="30294956" cy="242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7" y="9264590"/>
            <a:ext cx="10835333" cy="809303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2265223" y="25445406"/>
            <a:ext cx="16584866" cy="809537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92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61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792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47086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listings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9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en-US" noProof="0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5447734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smtClean="0"/>
              <a:t>Normal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text</a:t>
            </a:r>
            <a:r>
              <a:rPr lang="en-US" baseline="0" noProof="0" dirty="0" smtClean="0"/>
              <a:t>  h</a:t>
            </a:r>
            <a:r>
              <a:rPr lang="en-US" noProof="0" dirty="0" smtClean="0"/>
              <a:t>ighlighting color: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Text</a:t>
            </a:r>
            <a:r>
              <a:rPr lang="en-US" baseline="0" noProof="0" dirty="0" smtClean="0"/>
              <a:t> color in colored blocks: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531481"/>
            <a:ext cx="17088857" cy="396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492774"/>
            <a:ext cx="17169166" cy="35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smtClean="0"/>
              <a:t>Presenter</a:t>
            </a:r>
            <a:endParaRPr lang="en-US" noProof="0" dirty="0"/>
          </a:p>
        </p:txBody>
      </p:sp>
      <p:sp>
        <p:nvSpPr>
          <p:cNvPr id="39" name="Textfeld 38"/>
          <p:cNvSpPr txBox="1"/>
          <p:nvPr userDrawn="1"/>
        </p:nvSpPr>
        <p:spPr>
          <a:xfrm>
            <a:off x="6002569" y="7875524"/>
            <a:ext cx="791617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90" y="6159442"/>
            <a:ext cx="4670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700" dirty="0" smtClean="0">
                <a:solidFill>
                  <a:schemeClr val="tx2"/>
                </a:solidFill>
              </a:rPr>
              <a:t>Chapter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912878" y="8489144"/>
            <a:ext cx="21977202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4400" dirty="0" smtClean="0">
                <a:solidFill>
                  <a:schemeClr val="tx2"/>
                </a:solidFill>
              </a:rPr>
              <a:t>Slide Title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38" name="Gerade Verbindung 3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7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1" y="33540769"/>
            <a:ext cx="30279975" cy="92645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" y="-3"/>
            <a:ext cx="30279975" cy="9264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8" y="9264581"/>
            <a:ext cx="10965980" cy="809536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5" name="Textfeld 14"/>
          <p:cNvSpPr txBox="1"/>
          <p:nvPr userDrawn="1"/>
        </p:nvSpPr>
        <p:spPr>
          <a:xfrm>
            <a:off x="12395867" y="25445406"/>
            <a:ext cx="16454223" cy="78179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 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24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8095373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414127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10" name="Grafik 9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4" name="Textfeld 13"/>
          <p:cNvSpPr txBox="1"/>
          <p:nvPr userDrawn="1"/>
        </p:nvSpPr>
        <p:spPr>
          <a:xfrm>
            <a:off x="1429890" y="9264590"/>
            <a:ext cx="16454223" cy="80557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4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&lt;</a:t>
            </a:r>
            <a:r>
              <a:rPr lang="de-DE" sz="4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Lecture</a:t>
            </a:r>
            <a:r>
              <a:rPr lang="de-DE" sz="4400" baseline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&gt;</a:t>
            </a:r>
            <a:endParaRPr lang="en-US" sz="4400" noProof="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49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 anchor="t"/>
          <a:lstStyle>
            <a:lvl1pPr>
              <a:defRPr sz="320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463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9492252"/>
            <a:ext cx="0" cy="2247249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  <a:alpha val="4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1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12"/>
            <a:ext cx="21937209" cy="8095361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505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42020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06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Textfeld 13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feld 16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590"/>
            <a:ext cx="14782516" cy="242761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87"/>
            <a:ext cx="13352628" cy="24025548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30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1486" y="36109227"/>
            <a:ext cx="6550892" cy="3046720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>
            <a:reflection blurRad="50800" stA="61000" endPos="52000" dir="5400000" sy="-100000" algn="bl" rotWithShape="0"/>
          </a:effectLst>
        </p:spPr>
      </p:pic>
      <p:sp>
        <p:nvSpPr>
          <p:cNvPr id="14" name="Textfeld 13"/>
          <p:cNvSpPr txBox="1"/>
          <p:nvPr userDrawn="1"/>
        </p:nvSpPr>
        <p:spPr>
          <a:xfrm>
            <a:off x="1408657" y="9219151"/>
            <a:ext cx="16454223" cy="8095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Seminar</a:t>
            </a:r>
            <a:endParaRPr lang="en-US" sz="4400" noProof="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9" name="Gerade Verbindung 18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Textfeld 32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4" name="Textfeld 33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feld 34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264581"/>
            <a:ext cx="30279975" cy="24276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6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8" name="Rechteck 7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4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9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621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00923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20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47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4999526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</a:t>
            </a:r>
            <a:r>
              <a:rPr lang="de-DE" baseline="0" dirty="0" smtClean="0"/>
              <a:t> </a:t>
            </a:r>
            <a:r>
              <a:rPr lang="de-DE" dirty="0" err="1" smtClean="0"/>
              <a:t>text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h</a:t>
            </a:r>
            <a:r>
              <a:rPr lang="de-DE" dirty="0" err="1" smtClean="0"/>
              <a:t>ighlighting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colored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082038"/>
            <a:ext cx="17088857" cy="3961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043330"/>
            <a:ext cx="17169166" cy="35955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6583557" y="0"/>
            <a:ext cx="22863520" cy="769902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Color Guide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7932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80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7412"/>
            <a:ext cx="25737979" cy="9175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8" y="24256365"/>
            <a:ext cx="21195983" cy="109391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9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9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6404"/>
            <a:ext cx="25737979" cy="850161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2743"/>
            <a:ext cx="25737979" cy="936366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95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90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85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81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6" y="61899317"/>
            <a:ext cx="44867985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1899317"/>
            <a:ext cx="44867982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1664"/>
            <a:ext cx="13378914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4845"/>
            <a:ext cx="13378914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1664"/>
            <a:ext cx="13384170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4845"/>
            <a:ext cx="13384170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 baseline="0">
                <a:latin typeface="+mn-lt"/>
              </a:defRPr>
            </a:lvl1pPr>
            <a:lvl2pPr>
              <a:defRPr sz="30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92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287"/>
            <a:ext cx="9961903" cy="72531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4297"/>
            <a:ext cx="16927347" cy="3653318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7425"/>
            <a:ext cx="9961903" cy="29280052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0" y="29963745"/>
            <a:ext cx="18167985" cy="353739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0" y="3824737"/>
            <a:ext cx="18167985" cy="25683210"/>
          </a:xfrm>
        </p:spPr>
        <p:txBody>
          <a:bodyPr/>
          <a:lstStyle>
            <a:lvl1pPr marL="0" indent="0">
              <a:buNone/>
              <a:defRPr sz="14600"/>
            </a:lvl1pPr>
            <a:lvl2pPr marL="2079528" indent="0">
              <a:buNone/>
              <a:defRPr sz="12700"/>
            </a:lvl2pPr>
            <a:lvl3pPr marL="4159057" indent="0">
              <a:buNone/>
              <a:defRPr sz="10900"/>
            </a:lvl3pPr>
            <a:lvl4pPr marL="6238585" indent="0">
              <a:buNone/>
              <a:defRPr sz="9100"/>
            </a:lvl4pPr>
            <a:lvl5pPr marL="8318114" indent="0">
              <a:buNone/>
              <a:defRPr sz="9100"/>
            </a:lvl5pPr>
            <a:lvl6pPr marL="10397642" indent="0">
              <a:buNone/>
              <a:defRPr sz="9100"/>
            </a:lvl6pPr>
            <a:lvl7pPr marL="12477171" indent="0">
              <a:buNone/>
              <a:defRPr sz="9100"/>
            </a:lvl7pPr>
            <a:lvl8pPr marL="14556699" indent="0">
              <a:buNone/>
              <a:defRPr sz="9100"/>
            </a:lvl8pPr>
            <a:lvl9pPr marL="16636228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0" y="33501135"/>
            <a:ext cx="18167985" cy="5023680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669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10166427"/>
            <a:ext cx="0" cy="2247249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50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rgbClr val="FFFFFF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rgbClr val="FFFFFF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29953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603"/>
            <a:ext cx="14782516" cy="24048274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8" y="9264603"/>
            <a:ext cx="13352628" cy="2402554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</a:p>
        </p:txBody>
      </p:sp>
      <p:grpSp>
        <p:nvGrpSpPr>
          <p:cNvPr id="36" name="Gruppieren 35"/>
          <p:cNvGrpSpPr/>
          <p:nvPr userDrawn="1"/>
        </p:nvGrpSpPr>
        <p:grpSpPr>
          <a:xfrm>
            <a:off x="-1682" y="-3"/>
            <a:ext cx="30279975" cy="42805356"/>
            <a:chOff x="-508" y="-1"/>
            <a:chExt cx="9144000" cy="6858001"/>
          </a:xfrm>
        </p:grpSpPr>
        <p:grpSp>
          <p:nvGrpSpPr>
            <p:cNvPr id="35" name="Gruppieren 34"/>
            <p:cNvGrpSpPr/>
            <p:nvPr userDrawn="1"/>
          </p:nvGrpSpPr>
          <p:grpSpPr>
            <a:xfrm>
              <a:off x="-508" y="-1"/>
              <a:ext cx="9144000" cy="6858001"/>
              <a:chOff x="-508" y="-1"/>
              <a:chExt cx="9144000" cy="6858001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-508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 userDrawn="1"/>
        </p:nvGrpSpPr>
        <p:grpSpPr>
          <a:xfrm>
            <a:off x="-1682" y="-6"/>
            <a:ext cx="30279975" cy="9258576"/>
            <a:chOff x="-508" y="-1"/>
            <a:chExt cx="9144000" cy="1483350"/>
          </a:xfrm>
        </p:grpSpPr>
        <p:sp>
          <p:nvSpPr>
            <p:cNvPr id="32" name="Rechteck 31"/>
            <p:cNvSpPr/>
            <p:nvPr/>
          </p:nvSpPr>
          <p:spPr>
            <a:xfrm rot="10800000">
              <a:off x="-508" y="-1"/>
              <a:ext cx="9144000" cy="148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8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16" name="Rechteck 15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1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724578" y="41626240"/>
            <a:ext cx="6555399" cy="12490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  <p:sldLayoutId id="2147483661" r:id="rId8"/>
    <p:sldLayoutId id="2147483678" r:id="rId9"/>
    <p:sldLayoutId id="2147483658" r:id="rId10"/>
    <p:sldLayoutId id="2147483659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Presenter</a:t>
            </a:r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0" y="33540769"/>
            <a:ext cx="30281657" cy="9264581"/>
            <a:chOff x="-508" y="5337175"/>
            <a:chExt cx="9144508" cy="1520825"/>
          </a:xfrm>
          <a:solidFill>
            <a:schemeClr val="bg1"/>
          </a:solidFill>
        </p:grpSpPr>
        <p:cxnSp>
          <p:nvCxnSpPr>
            <p:cNvPr id="8" name="Gerade Verbindung 7"/>
            <p:cNvCxnSpPr/>
            <p:nvPr/>
          </p:nvCxnSpPr>
          <p:spPr>
            <a:xfrm flipH="1">
              <a:off x="0" y="5337175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01600">
                <a:schemeClr val="bg2">
                  <a:lumMod val="20000"/>
                  <a:lumOff val="80000"/>
                  <a:alpha val="34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-508" y="533816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 userDrawn="1"/>
        </p:nvGrpSpPr>
        <p:grpSpPr>
          <a:xfrm>
            <a:off x="-1682" y="6"/>
            <a:ext cx="30281657" cy="9264581"/>
            <a:chOff x="-1016" y="-281773"/>
            <a:chExt cx="9144508" cy="1520825"/>
          </a:xfrm>
          <a:solidFill>
            <a:schemeClr val="bg1"/>
          </a:solidFill>
        </p:grpSpPr>
        <p:cxnSp>
          <p:nvCxnSpPr>
            <p:cNvPr id="11" name="Gerade Verbindung 10"/>
            <p:cNvCxnSpPr/>
            <p:nvPr userDrawn="1"/>
          </p:nvCxnSpPr>
          <p:spPr>
            <a:xfrm rot="10800000" flipH="1">
              <a:off x="-1016" y="1239052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27000">
                <a:schemeClr val="bg2">
                  <a:lumMod val="20000"/>
                  <a:lumOff val="80000"/>
                  <a:alpha val="48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 userDrawn="1"/>
          </p:nvSpPr>
          <p:spPr>
            <a:xfrm rot="10800000">
              <a:off x="-508" y="-28177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2" r:id="rId7"/>
    <p:sldLayoutId id="2147483673" r:id="rId8"/>
    <p:sldLayoutId id="2147483679" r:id="rId9"/>
    <p:sldLayoutId id="2147483670" r:id="rId10"/>
    <p:sldLayoutId id="2147483671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  <a:prstGeom prst="rect">
            <a:avLst/>
          </a:prstGeom>
        </p:spPr>
        <p:txBody>
          <a:bodyPr vert="horz" lIns="415906" tIns="207953" rIns="415906" bIns="2079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7925"/>
            <a:ext cx="27251978" cy="28249552"/>
          </a:xfrm>
          <a:prstGeom prst="rect">
            <a:avLst/>
          </a:prstGeom>
        </p:spPr>
        <p:txBody>
          <a:bodyPr vert="horz" lIns="415906" tIns="207953" rIns="415906" bIns="2079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60FD-40F4-4AB3-9DE0-6CCEC093E088}" type="datetimeFigureOut">
              <a:rPr lang="en-IE" smtClean="0"/>
              <a:pPr/>
              <a:t>06/10/2016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4227"/>
            <a:ext cx="9588659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3" r:id="rId10"/>
  </p:sldLayoutIdLst>
  <p:hf hdr="0" ftr="0" dt="0"/>
  <p:txStyles>
    <p:titleStyle>
      <a:lvl1pPr algn="ctr" defTabSz="41590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646" indent="-1559646" algn="l" defTabSz="4159057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79234" indent="-1299705" algn="l" defTabSz="41590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8821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8350" indent="-1039764" algn="l" defTabSz="41590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7878" indent="-1039764" algn="l" defTabSz="41590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7407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6935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6464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75992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5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9057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8585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8114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7642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7171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6699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362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hyperlink" Target="https://github.com/txwkx/RDFJS4U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2.png"/><Relationship Id="rId1" Type="http://schemas.openxmlformats.org/officeDocument/2006/relationships/themeOverride" Target="../theme/themeOverride1.xml"/><Relationship Id="rId6" Type="http://schemas.openxmlformats.org/officeDocument/2006/relationships/hyperlink" Target="http://txwkx.github.io/RDFJS4U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dsg.uwaterloo.ca/watdiv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1098428" y="1096419"/>
            <a:ext cx="13825535" cy="4021296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0" dirty="0">
                <a:solidFill>
                  <a:schemeClr val="tx2">
                    <a:lumMod val="75000"/>
                  </a:schemeClr>
                </a:solidFill>
              </a:rPr>
              <a:t>State of the </a:t>
            </a:r>
            <a:r>
              <a:rPr lang="en-US" sz="15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5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5000" dirty="0" smtClean="0">
                <a:solidFill>
                  <a:schemeClr val="tx2">
                    <a:lumMod val="75000"/>
                  </a:schemeClr>
                </a:solidFill>
              </a:rPr>
              <a:t>RDF JS Libraries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4923963" y="1873692"/>
            <a:ext cx="14354525" cy="350863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6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Todor</a:t>
            </a:r>
            <a:r>
              <a:rPr lang="en-GB" sz="6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Tsankov</a:t>
            </a:r>
            <a:endParaRPr lang="en-GB" sz="6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GB" sz="6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Mehrdad</a:t>
            </a:r>
            <a:r>
              <a:rPr lang="en-GB" sz="6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6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Bozorg</a:t>
            </a:r>
            <a:endParaRPr lang="en-GB" sz="6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GB" sz="6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Mohammad </a:t>
            </a:r>
            <a:r>
              <a:rPr lang="en-GB" sz="6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Tahaei</a:t>
            </a:r>
            <a:endParaRPr lang="en-US" sz="6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 rot="10800000" flipH="1">
            <a:off x="-17697" y="6172982"/>
            <a:ext cx="30279975" cy="0"/>
          </a:xfrm>
          <a:prstGeom prst="line">
            <a:avLst/>
          </a:prstGeom>
          <a:solidFill>
            <a:schemeClr val="bg1"/>
          </a:solidFill>
          <a:ln w="152400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0800000" flipH="1">
            <a:off x="-17697" y="808388"/>
            <a:ext cx="30279975" cy="0"/>
          </a:xfrm>
          <a:prstGeom prst="line">
            <a:avLst/>
          </a:prstGeom>
          <a:solidFill>
            <a:schemeClr val="bg1"/>
          </a:solidFill>
          <a:ln w="254000" cmpd="thickThin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 preferRelativeResize="0"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093745" y="40043609"/>
            <a:ext cx="8558835" cy="2102544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 rot="10800000" flipH="1">
            <a:off x="0" y="39440679"/>
            <a:ext cx="30279975" cy="0"/>
          </a:xfrm>
          <a:prstGeom prst="line">
            <a:avLst/>
          </a:prstGeom>
          <a:solidFill>
            <a:schemeClr val="bg1"/>
          </a:solidFill>
          <a:ln w="152400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68295" y="6786446"/>
            <a:ext cx="12914588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b="1" dirty="0" smtClean="0">
                <a:solidFill>
                  <a:srgbClr val="1F497D"/>
                </a:solidFill>
              </a:rPr>
              <a:t>Motivation</a:t>
            </a:r>
            <a:endParaRPr lang="en-US" sz="6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dirty="0" smtClean="0"/>
              <a:t>RDF &amp; semantic web is growing during past decade and many websites are willing to add more information to the HTML tags to make them more machine readable. </a:t>
            </a:r>
            <a:r>
              <a:rPr lang="en-US" sz="4800" dirty="0" smtClean="0"/>
              <a:t>Therefore, front-end support for such data is needed. This project helps interested people see available RDF-JS libraries, filter them and view two experiments on two SPARQL libraries.</a:t>
            </a:r>
            <a:endParaRPr lang="en-US" sz="4800" dirty="0" smtClean="0"/>
          </a:p>
          <a:p>
            <a:endParaRPr lang="en-US" sz="4800" dirty="0" smtClean="0"/>
          </a:p>
        </p:txBody>
      </p:sp>
      <p:sp>
        <p:nvSpPr>
          <p:cNvPr id="87" name="Untertitel 1"/>
          <p:cNvSpPr txBox="1">
            <a:spLocks/>
          </p:cNvSpPr>
          <p:nvPr/>
        </p:nvSpPr>
        <p:spPr>
          <a:xfrm>
            <a:off x="17236634" y="24427011"/>
            <a:ext cx="12844719" cy="4896544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5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26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7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52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2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03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0" algn="l">
              <a:spcBef>
                <a:spcPts val="0"/>
              </a:spcBef>
            </a:pPr>
            <a:r>
              <a:rPr lang="en-US" sz="4800" dirty="0" smtClean="0"/>
              <a:t>Hostname: </a:t>
            </a:r>
            <a:r>
              <a:rPr lang="en-US" sz="4800" b="1" dirty="0" err="1" smtClean="0">
                <a:solidFill>
                  <a:srgbClr val="D96709"/>
                </a:solidFill>
              </a:rPr>
              <a:t>vm</a:t>
            </a:r>
            <a:r>
              <a:rPr lang="en-US" sz="4800" b="1" dirty="0" smtClean="0">
                <a:solidFill>
                  <a:srgbClr val="D96709"/>
                </a:solidFill>
              </a:rPr>
              <a:t>-&lt;EIS02&gt;</a:t>
            </a:r>
            <a:endParaRPr lang="en-US" sz="4800" b="1" dirty="0">
              <a:solidFill>
                <a:srgbClr val="D96709"/>
              </a:solidFill>
            </a:endParaRPr>
          </a:p>
          <a:p>
            <a:pPr marL="2160000" algn="l">
              <a:spcBef>
                <a:spcPts val="0"/>
              </a:spcBef>
            </a:pPr>
            <a:r>
              <a:rPr lang="en-GB" sz="3600" b="1" dirty="0" smtClean="0">
                <a:solidFill>
                  <a:schemeClr val="tx1"/>
                </a:solidFill>
              </a:rPr>
              <a:t>Software installed: a full copy of the source code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0" name="Gefaltete Ecke 3"/>
          <p:cNvSpPr/>
          <p:nvPr/>
        </p:nvSpPr>
        <p:spPr>
          <a:xfrm flipH="1">
            <a:off x="20379175" y="26741230"/>
            <a:ext cx="5328000" cy="2229240"/>
          </a:xfrm>
          <a:prstGeom prst="foldedCorne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3600" b="1" dirty="0" smtClean="0">
                <a:solidFill>
                  <a:schemeClr val="bg1"/>
                </a:solidFill>
              </a:rPr>
              <a:t>Local Access: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OS User: </a:t>
            </a:r>
            <a:r>
              <a:rPr lang="en-US" sz="2800" b="1" dirty="0" smtClean="0">
                <a:solidFill>
                  <a:schemeClr val="accent6"/>
                </a:solidFill>
              </a:rPr>
              <a:t>Windows16-StateOfRDFJSlibs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Password: </a:t>
            </a:r>
            <a:r>
              <a:rPr lang="en-GB" sz="2800" b="1" dirty="0">
                <a:solidFill>
                  <a:schemeClr val="accent6"/>
                </a:solidFill>
              </a:rPr>
              <a:t>jsstate4rdf</a:t>
            </a:r>
            <a:endParaRPr lang="en-GB" sz="2800" b="1" dirty="0" smtClean="0">
              <a:solidFill>
                <a:schemeClr val="accent6"/>
              </a:solidFill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634" y="24421297"/>
            <a:ext cx="1957365" cy="206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168295" y="13824667"/>
            <a:ext cx="12844719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b="1" dirty="0" smtClean="0">
                <a:solidFill>
                  <a:srgbClr val="1F497D"/>
                </a:solidFill>
              </a:rPr>
              <a:t>Approach</a:t>
            </a:r>
            <a:endParaRPr lang="en-US" sz="8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dirty="0" smtClean="0"/>
              <a:t>Research on available libraries</a:t>
            </a:r>
          </a:p>
          <a:p>
            <a:r>
              <a:rPr lang="en-US" sz="4800" dirty="0" smtClean="0"/>
              <a:t>Categorize them based on W3C categories:</a:t>
            </a:r>
          </a:p>
          <a:p>
            <a:pPr marL="1142975" lvl="1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Parsing</a:t>
            </a:r>
          </a:p>
          <a:p>
            <a:pPr marL="1142975" lvl="1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SPARQL/Queries</a:t>
            </a:r>
          </a:p>
          <a:p>
            <a:pPr marL="1142975" lvl="1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Storage</a:t>
            </a:r>
          </a:p>
          <a:p>
            <a:pPr marL="1142975" lvl="1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UI and Binding</a:t>
            </a:r>
          </a:p>
          <a:p>
            <a:pPr>
              <a:defRPr/>
            </a:pPr>
            <a:r>
              <a:rPr lang="en-US" sz="4800" dirty="0" smtClean="0"/>
              <a:t>Evaluate two </a:t>
            </a:r>
            <a:r>
              <a:rPr lang="en-US" sz="4800" dirty="0"/>
              <a:t>SPARQL supporting libs </a:t>
            </a:r>
            <a:r>
              <a:rPr lang="en-US" sz="4800" dirty="0" smtClean="0"/>
              <a:t>with </a:t>
            </a:r>
            <a:r>
              <a:rPr lang="en-US" sz="4800" dirty="0"/>
              <a:t>Waterloo </a:t>
            </a:r>
            <a:r>
              <a:rPr lang="en-US" sz="4800" dirty="0" err="1" smtClean="0"/>
              <a:t>WatDiv</a:t>
            </a:r>
            <a:r>
              <a:rPr lang="en-US" sz="4800" dirty="0" smtClean="0"/>
              <a:t> Datasets (</a:t>
            </a:r>
            <a:r>
              <a:rPr lang="en-US" sz="4800" dirty="0" smtClean="0">
                <a:hlinkClick r:id="rId5"/>
              </a:rPr>
              <a:t>http</a:t>
            </a:r>
            <a:r>
              <a:rPr lang="en-US" sz="4800" dirty="0">
                <a:hlinkClick r:id="rId5"/>
              </a:rPr>
              <a:t>://dsg.uwaterloo.ca/watdiv</a:t>
            </a:r>
            <a:r>
              <a:rPr lang="en-US" sz="4800" dirty="0" smtClean="0">
                <a:hlinkClick r:id="rId5"/>
              </a:rPr>
              <a:t>/</a:t>
            </a:r>
            <a:r>
              <a:rPr lang="en-US" sz="4800" dirty="0" smtClean="0"/>
              <a:t>)</a:t>
            </a:r>
          </a:p>
          <a:p>
            <a:pPr>
              <a:defRPr/>
            </a:pPr>
            <a:r>
              <a:rPr lang="en-US" sz="4800" dirty="0" smtClean="0"/>
              <a:t>Experiments</a:t>
            </a:r>
          </a:p>
          <a:p>
            <a:pPr marL="1142975" lvl="1" indent="-685800">
              <a:buFont typeface="Wingdings" panose="05000000000000000000" pitchFamily="2" charset="2"/>
              <a:buChar char="§"/>
              <a:defRPr/>
            </a:pPr>
            <a:r>
              <a:rPr lang="en-US" sz="4800" dirty="0" smtClean="0"/>
              <a:t>Queries: Simple (Linear), Complex, Snowflake</a:t>
            </a:r>
          </a:p>
          <a:p>
            <a:pPr marL="1142975" lvl="1" indent="-685800">
              <a:buFont typeface="Wingdings" panose="05000000000000000000" pitchFamily="2" charset="2"/>
              <a:buChar char="§"/>
              <a:defRPr/>
            </a:pPr>
            <a:r>
              <a:rPr lang="en-US" sz="4800" dirty="0" smtClean="0"/>
              <a:t>Datasets: Three different sizes: 100K, 1M, 10M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53376" y="24590890"/>
            <a:ext cx="128596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b="1" dirty="0" smtClean="0">
                <a:solidFill>
                  <a:srgbClr val="1F497D"/>
                </a:solidFill>
              </a:rPr>
              <a:t>Application</a:t>
            </a:r>
          </a:p>
          <a:p>
            <a:r>
              <a:rPr lang="en-US" sz="4800" dirty="0"/>
              <a:t>Easy to use tool to see and find RDF-JS </a:t>
            </a:r>
            <a:r>
              <a:rPr lang="en-US" sz="4800" dirty="0" smtClean="0"/>
              <a:t>libs</a:t>
            </a:r>
          </a:p>
          <a:p>
            <a:r>
              <a:rPr lang="en-US" sz="4800" dirty="0" smtClean="0"/>
              <a:t>Listing </a:t>
            </a:r>
            <a:r>
              <a:rPr lang="en-US" sz="4800" dirty="0"/>
              <a:t>&amp; Filtering of libraries</a:t>
            </a:r>
          </a:p>
          <a:p>
            <a:r>
              <a:rPr lang="en-US" sz="4800" dirty="0" smtClean="0"/>
              <a:t>Available </a:t>
            </a:r>
            <a:r>
              <a:rPr lang="en-US" sz="4800" dirty="0"/>
              <a:t>at: </a:t>
            </a:r>
            <a:r>
              <a:rPr lang="en-US" sz="4800" dirty="0">
                <a:hlinkClick r:id="rId6"/>
              </a:rPr>
              <a:t>http://txwkx.github.io/RDFJS4U</a:t>
            </a:r>
            <a:r>
              <a:rPr lang="en-US" sz="4800" dirty="0" smtClean="0">
                <a:hlinkClick r:id="rId6"/>
              </a:rPr>
              <a:t>/</a:t>
            </a:r>
            <a:endParaRPr lang="en-US" sz="4800" dirty="0" smtClean="0"/>
          </a:p>
          <a:p>
            <a:r>
              <a:rPr lang="en-US" sz="4800" dirty="0" smtClean="0"/>
              <a:t>Open source code is here: </a:t>
            </a:r>
            <a:r>
              <a:rPr lang="en-US" sz="4800" dirty="0" smtClean="0">
                <a:hlinkClick r:id="rId7"/>
              </a:rPr>
              <a:t>https</a:t>
            </a:r>
            <a:r>
              <a:rPr lang="en-US" sz="4800" dirty="0">
                <a:hlinkClick r:id="rId7"/>
              </a:rPr>
              <a:t>://</a:t>
            </a:r>
            <a:r>
              <a:rPr lang="en-US" sz="4800" dirty="0" smtClean="0">
                <a:hlinkClick r:id="rId7"/>
              </a:rPr>
              <a:t>github.com/txwkx/RDFJS4U</a:t>
            </a:r>
            <a:endParaRPr lang="en-US" sz="48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6807861" y="29519824"/>
            <a:ext cx="128447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b="1" dirty="0" smtClean="0">
                <a:solidFill>
                  <a:srgbClr val="1F497D"/>
                </a:solidFill>
              </a:rPr>
              <a:t>Technologies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7862" y="31198433"/>
            <a:ext cx="3657600" cy="2366681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4" name="Rectangle 33"/>
          <p:cNvSpPr/>
          <p:nvPr/>
        </p:nvSpPr>
        <p:spPr>
          <a:xfrm>
            <a:off x="16807863" y="16332629"/>
            <a:ext cx="1284471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b="1" dirty="0" smtClean="0">
                <a:solidFill>
                  <a:srgbClr val="1F497D"/>
                </a:solidFill>
              </a:rPr>
              <a:t>Challenges</a:t>
            </a:r>
            <a:endParaRPr lang="en-US" sz="6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Finding proper dataset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Finding queries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Lack of </a:t>
            </a:r>
            <a:r>
              <a:rPr lang="en-US" sz="4800" dirty="0" smtClean="0"/>
              <a:t>documentation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Lack of organized and well-defined </a:t>
            </a:r>
            <a:r>
              <a:rPr lang="en-US" sz="4800" dirty="0" smtClean="0"/>
              <a:t>study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Representing </a:t>
            </a:r>
            <a:r>
              <a:rPr lang="en-US" sz="4800" dirty="0"/>
              <a:t>data in a user-friendly </a:t>
            </a:r>
            <a:r>
              <a:rPr lang="en-US" sz="4800" dirty="0" smtClean="0"/>
              <a:t>manner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Building </a:t>
            </a:r>
            <a:r>
              <a:rPr lang="en-US" sz="4800" dirty="0"/>
              <a:t>an easy to maintain &amp; contribute project</a:t>
            </a:r>
            <a:endParaRPr lang="en-US" sz="48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7236634" y="38037618"/>
            <a:ext cx="12844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3200" b="1" dirty="0" smtClean="0"/>
              <a:t>Bonn, October 2016</a:t>
            </a:r>
          </a:p>
          <a:p>
            <a:pPr algn="r"/>
            <a:r>
              <a:rPr lang="en-GB" sz="3200" b="1" dirty="0" smtClean="0"/>
              <a:t>Contact: </a:t>
            </a:r>
            <a:r>
              <a:rPr lang="en-GB" sz="3200" b="1" dirty="0" err="1" smtClean="0"/>
              <a:t>Todor</a:t>
            </a:r>
            <a:r>
              <a:rPr lang="en-GB" sz="3200" b="1" dirty="0" smtClean="0"/>
              <a:t> </a:t>
            </a:r>
            <a:r>
              <a:rPr lang="en-GB" sz="3200" b="1" dirty="0" err="1"/>
              <a:t>Tsankov</a:t>
            </a:r>
            <a:r>
              <a:rPr lang="en-GB" sz="3200" b="1" dirty="0"/>
              <a:t> &lt;s6totsan@uni-bonn.de&gt;</a:t>
            </a:r>
            <a:endParaRPr lang="en-GB" sz="3200" b="1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597" y="31448702"/>
            <a:ext cx="3657600" cy="1874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795" y="32867949"/>
            <a:ext cx="2743200" cy="27432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6788133" y="6807268"/>
            <a:ext cx="132734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b="1" dirty="0" smtClean="0">
                <a:solidFill>
                  <a:srgbClr val="1F497D"/>
                </a:solidFill>
              </a:rPr>
              <a:t>Use Case</a:t>
            </a:r>
          </a:p>
          <a:p>
            <a:endParaRPr lang="en-GB" sz="8000" b="1" dirty="0" smtClean="0">
              <a:solidFill>
                <a:srgbClr val="1F497D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78197" y="31612368"/>
            <a:ext cx="3657600" cy="15096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20887" y="36082193"/>
            <a:ext cx="3657600" cy="16613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88758" y="36305447"/>
            <a:ext cx="3657600" cy="1219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36634" y="33852450"/>
            <a:ext cx="3657600" cy="966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87882" y="33193698"/>
            <a:ext cx="3657600" cy="2091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95" y="29809297"/>
            <a:ext cx="12844719" cy="8871392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6807862" y="22847086"/>
            <a:ext cx="128447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b="1" dirty="0" smtClean="0">
                <a:solidFill>
                  <a:srgbClr val="1F497D"/>
                </a:solidFill>
              </a:rPr>
              <a:t>Virtual Machine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807862" y="8410384"/>
            <a:ext cx="12470626" cy="7324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4096" y="39605990"/>
            <a:ext cx="5582760" cy="30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Lab 2011 Standard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ile Lab 2011 Official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226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Aharoni</vt:lpstr>
      <vt:lpstr>Arial</vt:lpstr>
      <vt:lpstr>Calibri</vt:lpstr>
      <vt:lpstr>Courier New</vt:lpstr>
      <vt:lpstr>Georgia</vt:lpstr>
      <vt:lpstr>Tahoma</vt:lpstr>
      <vt:lpstr>Wingdings</vt:lpstr>
      <vt:lpstr>Agile Lab 2011 Standard</vt:lpstr>
      <vt:lpstr>Agile Lab 2011 Official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Mohammad Tahaei;Todor Tsankov;Mehrdad Bozorg</dc:creator>
  <cp:keywords>Semantic web,EIS lab</cp:keywords>
  <cp:lastModifiedBy>rebelvand</cp:lastModifiedBy>
  <cp:revision>261</cp:revision>
  <dcterms:created xsi:type="dcterms:W3CDTF">2011-06-09T07:53:15Z</dcterms:created>
  <dcterms:modified xsi:type="dcterms:W3CDTF">2016-10-06T15:52:31Z</dcterms:modified>
</cp:coreProperties>
</file>