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710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8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8795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38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39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Τίτλος και Αντικείμενο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libri"/>
              <a:buNone/>
              <a:defRPr sz="10289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915712" y="28357456"/>
            <a:ext cx="11229934" cy="1611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17893" y="28357456"/>
            <a:ext cx="1295644" cy="16118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472908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090825" y="4359076"/>
            <a:ext cx="10825459" cy="2151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472908" y="9082564"/>
            <a:ext cx="6896776" cy="16826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087139" y="8442357"/>
            <a:ext cx="19209344" cy="184433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79656" y="12134875"/>
            <a:ext cx="25656844" cy="4610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-4575678" y="7657678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603770" y="4954764"/>
            <a:ext cx="18176081" cy="105402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672951" y="15901495"/>
            <a:ext cx="16037717" cy="730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ctr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458987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58987" y="20260573"/>
            <a:ext cx="18443377" cy="66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467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420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9088040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0825460" y="8059374"/>
            <a:ext cx="9088040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472908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10825460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6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6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10825460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472908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90825" y="4359076"/>
            <a:ext cx="10825459" cy="2151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40941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99546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2883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17341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4596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4360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4124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5157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49217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4685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472908" y="9082564"/>
            <a:ext cx="6896776" cy="16826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69162" marR="0" lvl="1" indent="-236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138324" marR="0" lvl="2" indent="-472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207487" marR="0" lvl="3" indent="-70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276649" marR="0" lvl="4" indent="-9449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345811" marR="0" lvl="5" indent="-118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414973" marR="0" lvl="6" indent="-147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7484134" marR="0" lvl="7" indent="-3833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553298" marR="0" lvl="8" indent="-619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3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70124" y="1611882"/>
            <a:ext cx="18443377" cy="5851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2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4581" marR="0" lvl="0" indent="290685" algn="l" rtl="0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ct val="101481"/>
              <a:buFont typeface="Arial"/>
              <a:buChar char="•"/>
              <a:defRPr sz="65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03743" marR="0" lvl="1" indent="175781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56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672906" marR="0" lvl="2" indent="4832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99023"/>
              <a:buFont typeface="Arial"/>
              <a:buChar char="•"/>
              <a:defRPr sz="4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742068" marR="0" lvl="3" indent="-7124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811230" marR="0" lvl="4" indent="-9486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5880392" marR="0" lvl="5" indent="-11848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6949554" marR="0" lvl="6" indent="-1510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8018716" marR="0" lvl="7" indent="-3872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9087879" marR="0" lvl="8" indent="-6235" algn="l" rtl="0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ct val="100428"/>
              <a:buFont typeface="Arial"/>
              <a:buChar char="•"/>
              <a:defRPr sz="42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47012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7083325" y="28060643"/>
            <a:ext cx="7216973" cy="1611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5758" marR="0" lvl="1" indent="-25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951522" marR="0" lvl="2" indent="-51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427280" marR="0" lvl="3" indent="-76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903042" marR="0" lvl="4" indent="-1024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378799" marR="0" lvl="5" indent="-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854557" marR="0" lvl="6" indent="-26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330321" marR="0" lvl="7" indent="-52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806079" marR="0" lvl="8" indent="-7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5102184" y="28060643"/>
            <a:ext cx="4811316" cy="161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28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2806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png"/><Relationship Id="rId3" Type="http://schemas.openxmlformats.org/officeDocument/2006/relationships/hyperlink" Target="https://github.com/IntegrationI40StandardsSemLab/Integration-I4.0" TargetMode="External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6.png"/><Relationship Id="rId5" Type="http://schemas.openxmlformats.org/officeDocument/2006/relationships/hyperlink" Target="https://youtu.be/1NreI5Da3bs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IntegrationI40StandardsSemLab/Integration-I4.0/tree/master/Docs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62922" y="13550027"/>
            <a:ext cx="19986371" cy="76765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598385" y="9953746"/>
            <a:ext cx="20034941" cy="30942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514362" y="24643931"/>
            <a:ext cx="20034941" cy="36952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98387" y="28664584"/>
            <a:ext cx="13129367" cy="1049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757070"/>
              </a:buClr>
              <a:buSzPct val="25000"/>
            </a:pPr>
            <a:r>
              <a:rPr lang="en-US" sz="3111" b="1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lang="en-US" sz="3111" b="0" i="0" u="none" strike="noStrike" cap="none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111" dirty="0" err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Irlán</a:t>
            </a:r>
            <a:r>
              <a:rPr lang="en-US" sz="311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11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Grangel</a:t>
            </a:r>
            <a:endParaRPr lang="en-US" sz="3111" dirty="0" smtClean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757070"/>
              </a:buClr>
              <a:buSzPct val="25000"/>
            </a:pPr>
            <a:r>
              <a:rPr lang="en-US" sz="3111" b="1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US" sz="3111" b="0" i="0" u="none" strike="noStrike" cap="none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: Alina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Arunova</a:t>
            </a:r>
            <a:r>
              <a:rPr lang="en-US" sz="3111" b="0" i="0" u="none" strike="noStrike" cap="none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Maxim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Maltsev</a:t>
            </a:r>
            <a:r>
              <a:rPr lang="en-US" sz="311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Philipp </a:t>
            </a:r>
            <a:r>
              <a:rPr lang="en-US" sz="3111" dirty="0" err="1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Matyash</a:t>
            </a:r>
            <a:r>
              <a:rPr lang="en-US" sz="3111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Sattar</a:t>
            </a:r>
            <a:r>
              <a:rPr lang="en-US" sz="3111" b="0" i="0" u="none" strike="noStrike" cap="none" dirty="0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11" b="0" i="0" u="none" strike="noStrike" cap="none" dirty="0" err="1" smtClean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Rahimbeyli</a:t>
            </a:r>
            <a:endParaRPr lang="en-US" sz="3111" b="0" i="0" u="none" strike="noStrike" cap="none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598420" y="6712599"/>
            <a:ext cx="20034918" cy="96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598387" y="6562153"/>
            <a:ext cx="20461256" cy="28893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7858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r>
              <a:rPr lang="en-US" sz="7858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7858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3439" b="1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43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-hub: 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3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github.com/IntegrationI40StandardsSemLab/Integration-I4.0</a:t>
            </a:r>
            <a:endParaRPr lang="en-US" sz="3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343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3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github.com/IntegrationI40StandardsSemLab/Integration-I4.0/tree/master/Docs</a:t>
            </a:r>
            <a:endParaRPr lang="en-US" sz="3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B050"/>
              </a:buClr>
              <a:buSzPct val="25000"/>
            </a:pPr>
            <a:r>
              <a:rPr lang="en-US" sz="3439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Demo-version: </a:t>
            </a:r>
            <a:r>
              <a:rPr lang="en-US" sz="3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</a:t>
            </a:r>
            <a:r>
              <a:rPr lang="en-US" sz="3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youtu.be/1NreI5Da3bs</a:t>
            </a:r>
            <a:endParaRPr sz="3439" b="0" i="0" u="none" strike="noStrike" cap="none" dirty="0">
              <a:solidFill>
                <a:srgbClr val="015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0897257" y="22167420"/>
            <a:ext cx="8816418" cy="1892483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lvl="1" indent="-285750">
              <a:lnSpc>
                <a:spcPct val="90000"/>
              </a:lnSpc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SPARQL queries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using output data;</a:t>
            </a:r>
          </a:p>
          <a:p>
            <a:pPr marL="285750" lvl="1" indent="-285750">
              <a:lnSpc>
                <a:spcPct val="90000"/>
              </a:lnSpc>
              <a:spcBef>
                <a:spcPts val="147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of document matching rate.</a:t>
            </a:r>
          </a:p>
        </p:txBody>
      </p:sp>
      <p:sp>
        <p:nvSpPr>
          <p:cNvPr id="104" name="Shape 104"/>
          <p:cNvSpPr/>
          <p:nvPr/>
        </p:nvSpPr>
        <p:spPr>
          <a:xfrm>
            <a:off x="598385" y="5478175"/>
            <a:ext cx="20064654" cy="1244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3741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Integration of Industry 4.0 Standards </a:t>
            </a:r>
            <a:r>
              <a:rPr lang="en-US" sz="3741" b="1" i="0" u="none" strike="noStrike" cap="none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is a process of</a:t>
            </a:r>
            <a:r>
              <a:rPr lang="en-US" sz="3741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741" b="1" i="0" u="none" strike="noStrike" cap="none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receiving input data in AML and/or OPC UA format</a:t>
            </a:r>
            <a:r>
              <a:rPr lang="en-US" sz="3741" b="1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, converting it into RDF triples and outputting a matched integrated file.</a:t>
            </a:r>
            <a:endParaRPr lang="en-US" sz="3741" b="1" i="0" u="none" strike="noStrike" cap="none" dirty="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882508" y="10382981"/>
            <a:ext cx="6861375" cy="244010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B050"/>
              </a:buClr>
              <a:buSzPct val="25000"/>
            </a:pPr>
            <a:r>
              <a:rPr lang="en-US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frontend module: </a:t>
            </a:r>
          </a:p>
          <a:p>
            <a:pPr marL="534385" lvl="0" indent="-534385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User interface with browsing; </a:t>
            </a:r>
          </a:p>
          <a:p>
            <a:pPr marL="534385" lvl="0" indent="-534385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Visualization of the </a:t>
            </a:r>
            <a:r>
              <a:rPr lang="en-US" sz="2800" b="1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data;</a:t>
            </a:r>
            <a:endParaRPr lang="en-US" sz="2800" b="1" dirty="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4385" lvl="0" indent="-534385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Testing the correctness of the result.</a:t>
            </a:r>
          </a:p>
        </p:txBody>
      </p:sp>
      <p:sp>
        <p:nvSpPr>
          <p:cNvPr id="107" name="Shape 107"/>
          <p:cNvSpPr/>
          <p:nvPr/>
        </p:nvSpPr>
        <p:spPr>
          <a:xfrm>
            <a:off x="8082296" y="10375403"/>
            <a:ext cx="6861375" cy="244768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B050"/>
              </a:buClr>
              <a:buSzPct val="25000"/>
            </a:pPr>
            <a:r>
              <a:rPr lang="en-US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backend module: </a:t>
            </a:r>
          </a:p>
          <a:p>
            <a:pPr marL="457200" lvl="0" indent="-457200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Input validation;</a:t>
            </a:r>
          </a:p>
          <a:p>
            <a:pPr marL="457200" lvl="0" indent="-457200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Integration with existing model;</a:t>
            </a:r>
          </a:p>
          <a:p>
            <a:pPr marL="457200" lvl="0" indent="-457200">
              <a:buClr>
                <a:srgbClr val="17375E"/>
              </a:buClr>
              <a:buSzPct val="100428"/>
              <a:buFont typeface="Arial"/>
              <a:buChar char="•"/>
            </a:pPr>
            <a:r>
              <a:rPr lang="en-US" sz="2800" b="1" dirty="0" smtClean="0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Matching and transformation into RDF.</a:t>
            </a:r>
            <a:endParaRPr lang="en-US" sz="2800" b="1" dirty="0">
              <a:solidFill>
                <a:srgbClr val="1737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628120" y="9456167"/>
            <a:ext cx="20034918" cy="96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" name="Shape 110"/>
          <p:cNvSpPr/>
          <p:nvPr/>
        </p:nvSpPr>
        <p:spPr>
          <a:xfrm>
            <a:off x="7749692" y="9660778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</p:txBody>
      </p:sp>
      <p:sp>
        <p:nvSpPr>
          <p:cNvPr id="111" name="Shape 111"/>
          <p:cNvSpPr/>
          <p:nvPr/>
        </p:nvSpPr>
        <p:spPr>
          <a:xfrm>
            <a:off x="1315398" y="22094459"/>
            <a:ext cx="8841161" cy="19899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flexible tool for modern industry integration standards mapping and visualization.</a:t>
            </a:r>
          </a:p>
          <a:p>
            <a:pPr lvl="0">
              <a:buClr>
                <a:srgbClr val="000000"/>
              </a:buClr>
            </a:pPr>
            <a:endParaRPr lang="en-US" sz="2000" b="1" dirty="0">
              <a:solidFill>
                <a:srgbClr val="0153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challenge: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 quality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7843867" y="24281900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38181" y="372383"/>
            <a:ext cx="3396862" cy="184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627476" y="503012"/>
            <a:ext cx="4432165" cy="15577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2705458" y="21507446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</a:p>
        </p:txBody>
      </p:sp>
      <p:sp>
        <p:nvSpPr>
          <p:cNvPr id="117" name="Shape 117"/>
          <p:cNvSpPr/>
          <p:nvPr/>
        </p:nvSpPr>
        <p:spPr>
          <a:xfrm>
            <a:off x="882508" y="24828206"/>
            <a:ext cx="6566039" cy="332665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8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162348" y="25115337"/>
            <a:ext cx="5813133" cy="1077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Workstation: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EIS03:  </a:t>
            </a:r>
            <a:r>
              <a:rPr lang="en-US" sz="3200" b="1" i="0" u="none" strike="noStrike" cap="none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eis</a:t>
            </a:r>
            <a:r>
              <a:rPr lang="en-US" sz="3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-user</a:t>
            </a:r>
            <a:endParaRPr lang="en-US" sz="32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1182051" y="26450843"/>
            <a:ext cx="5454724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TeamViewer remote access:</a:t>
            </a:r>
          </a:p>
          <a:p>
            <a:pPr lvl="0">
              <a:buClr>
                <a:srgbClr val="3F3F3F"/>
              </a:buClr>
              <a:buSzPct val="25000"/>
            </a:pPr>
            <a:r>
              <a:rPr lang="en-US" sz="3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en-US" sz="3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507779268</a:t>
            </a:r>
            <a:endParaRPr lang="en-US" sz="3200" b="1" i="0" u="none" strike="noStrike" cap="none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3F3F3F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Pass: </a:t>
            </a:r>
            <a:r>
              <a:rPr lang="en-US" sz="32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E1sUseri40</a:t>
            </a:r>
            <a:endParaRPr lang="en-US" sz="32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 descr="http://habrastorage.org/storage2/2fb/3c8/3f8/2fb3c83f877dd223d9010e9460c423d6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43559" y="10177964"/>
            <a:ext cx="1548188" cy="1548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 descr="AngularJS Logo"/>
          <p:cNvSpPr/>
          <p:nvPr/>
        </p:nvSpPr>
        <p:spPr>
          <a:xfrm>
            <a:off x="155575" y="-144463"/>
            <a:ext cx="304798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5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 descr="Logo von Spri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54923" y="10170496"/>
            <a:ext cx="2400300" cy="142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File:Integration logo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5575" y="1036675"/>
            <a:ext cx="5064345" cy="444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5470017" y="3257425"/>
            <a:ext cx="14702529" cy="1015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Calibri"/>
              <a:buNone/>
            </a:pPr>
            <a:r>
              <a:rPr lang="en-US" sz="60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Integration of </a:t>
            </a:r>
            <a:r>
              <a:rPr lang="en-US" sz="60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Industry 4.0 Standards </a:t>
            </a:r>
          </a:p>
        </p:txBody>
      </p:sp>
      <p:sp>
        <p:nvSpPr>
          <p:cNvPr id="125" name="Shape 125"/>
          <p:cNvSpPr/>
          <p:nvPr/>
        </p:nvSpPr>
        <p:spPr>
          <a:xfrm>
            <a:off x="6975481" y="13238190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12250117" y="21544095"/>
            <a:ext cx="5713678" cy="57479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7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Add-ons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1376658" y="13989718"/>
            <a:ext cx="18337018" cy="92075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Problems: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manual object notation transcription, existence of different industrial standards</a:t>
            </a:r>
          </a:p>
        </p:txBody>
      </p:sp>
      <p:pic>
        <p:nvPicPr>
          <p:cNvPr id="131" name="Shape 131" descr="1280px-JQuery_logo.svg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354925" y="11650025"/>
            <a:ext cx="3952873" cy="107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57820" y="24858000"/>
            <a:ext cx="4111809" cy="3296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8629" y="25063546"/>
            <a:ext cx="6388708" cy="30913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3428" y="15191353"/>
            <a:ext cx="16652024" cy="5830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177</Words>
  <Application>Microsoft Office PowerPoint</Application>
  <PresentationFormat>Произвольный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7</cp:revision>
  <dcterms:modified xsi:type="dcterms:W3CDTF">2016-10-15T19:02:49Z</dcterms:modified>
</cp:coreProperties>
</file>