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66" r:id="rId3"/>
    <p:sldId id="259" r:id="rId4"/>
    <p:sldId id="267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0F67A-74A7-49CC-8E0C-AFF74136D0A6}" type="datetimeFigureOut">
              <a:rPr lang="ru-RU" smtClean="0"/>
              <a:t>15.06.2016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95D1F-C836-4028-9BDE-4B8F9B910A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78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449D1-E067-43F8-B059-882536A591E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213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449D1-E067-43F8-B059-882536A591E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86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449D1-E067-43F8-B059-882536A591E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041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15.06.2016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52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15.06.2016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37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15.06.2016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2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15.06.2016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22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15.06.2016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30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15.06.2016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09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15.06.2016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38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15.06.2016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82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15.06.2016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33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15.06.2016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38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15.06.2016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56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6AA9B-094E-4040-B6EC-0F5576ABD2BE}" type="datetimeFigureOut">
              <a:rPr lang="ru-RU" smtClean="0"/>
              <a:t>15.06.2016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04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333" y="6074001"/>
            <a:ext cx="1866667" cy="6666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0234" y="1612006"/>
            <a:ext cx="65453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Garamond" panose="02020404030301010803" pitchFamily="18" charset="0"/>
              </a:rPr>
              <a:t>    Integration </a:t>
            </a:r>
            <a:r>
              <a:rPr lang="en-US" sz="3200" b="1" dirty="0">
                <a:latin typeface="Garamond" panose="02020404030301010803" pitchFamily="18" charset="0"/>
              </a:rPr>
              <a:t>of </a:t>
            </a:r>
            <a:r>
              <a:rPr lang="en-US" sz="3200" b="1" dirty="0" smtClean="0">
                <a:latin typeface="Garamond" panose="02020404030301010803" pitchFamily="18" charset="0"/>
              </a:rPr>
              <a:t>I4.0 </a:t>
            </a:r>
            <a:r>
              <a:rPr lang="en-US" sz="3600" b="1" dirty="0">
                <a:latin typeface="Garamond" panose="02020404030301010803" pitchFamily="18" charset="0"/>
              </a:rPr>
              <a:t>standards</a:t>
            </a:r>
            <a:endParaRPr lang="ru-RU" sz="3200" b="1" dirty="0">
              <a:latin typeface="Garamond" panose="02020404030301010803" pitchFamily="18" charset="0"/>
            </a:endParaRPr>
          </a:p>
          <a:p>
            <a:endParaRPr lang="ru-RU" dirty="0" smtClean="0"/>
          </a:p>
          <a:p>
            <a:endParaRPr lang="ru-RU" dirty="0"/>
          </a:p>
          <a:p>
            <a:r>
              <a:rPr lang="en-US" dirty="0" smtClean="0">
                <a:latin typeface="Gentium Basic" panose="02000503060000020004" pitchFamily="2" charset="0"/>
              </a:rPr>
              <a:t>Alina </a:t>
            </a:r>
            <a:r>
              <a:rPr lang="en-US" dirty="0" err="1" smtClean="0">
                <a:latin typeface="Gentium Basic" panose="02000503060000020004" pitchFamily="2" charset="0"/>
              </a:rPr>
              <a:t>Arunova</a:t>
            </a:r>
            <a:r>
              <a:rPr lang="en-US" dirty="0" smtClean="0">
                <a:latin typeface="Gentium Basic" panose="02000503060000020004" pitchFamily="2" charset="0"/>
              </a:rPr>
              <a:t>, Maxim </a:t>
            </a:r>
            <a:r>
              <a:rPr lang="en-US" dirty="0" err="1" smtClean="0">
                <a:latin typeface="Gentium Basic" panose="02000503060000020004" pitchFamily="2" charset="0"/>
              </a:rPr>
              <a:t>Maltsev</a:t>
            </a:r>
            <a:r>
              <a:rPr lang="en-US" dirty="0" smtClean="0">
                <a:latin typeface="Gentium Basic" panose="02000503060000020004" pitchFamily="2" charset="0"/>
              </a:rPr>
              <a:t>, Philipp </a:t>
            </a:r>
            <a:r>
              <a:rPr lang="en-US" dirty="0" err="1" smtClean="0">
                <a:latin typeface="Gentium Basic" panose="02000503060000020004" pitchFamily="2" charset="0"/>
              </a:rPr>
              <a:t>Matyash</a:t>
            </a:r>
            <a:r>
              <a:rPr lang="en-US" dirty="0" smtClean="0">
                <a:latin typeface="Gentium Basic" panose="02000503060000020004" pitchFamily="2" charset="0"/>
              </a:rPr>
              <a:t>, </a:t>
            </a:r>
            <a:r>
              <a:rPr lang="en-US" dirty="0" err="1" smtClean="0">
                <a:latin typeface="Gentium Basic" panose="02000503060000020004" pitchFamily="2" charset="0"/>
              </a:rPr>
              <a:t>Sattar</a:t>
            </a:r>
            <a:r>
              <a:rPr lang="en-US" dirty="0" smtClean="0">
                <a:latin typeface="Gentium Basic" panose="02000503060000020004" pitchFamily="2" charset="0"/>
              </a:rPr>
              <a:t> </a:t>
            </a:r>
            <a:r>
              <a:rPr lang="en-US" dirty="0" err="1" smtClean="0">
                <a:latin typeface="Gentium Basic" panose="02000503060000020004" pitchFamily="2" charset="0"/>
              </a:rPr>
              <a:t>Rahimbeyli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7192694" y="3218181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Gentium Basic" panose="02000503060000020004" pitchFamily="2" charset="0"/>
              </a:rPr>
              <a:t>Mentor:</a:t>
            </a:r>
            <a:r>
              <a:rPr lang="en-US" dirty="0" smtClean="0">
                <a:latin typeface="Gentium Basic" panose="02000503060000020004" pitchFamily="2" charset="0"/>
              </a:rPr>
              <a:t> </a:t>
            </a:r>
            <a:r>
              <a:rPr lang="en-US" dirty="0" err="1" smtClean="0">
                <a:latin typeface="Gentium Basic" panose="02000503060000020004" pitchFamily="2" charset="0"/>
              </a:rPr>
              <a:t>Irlán</a:t>
            </a:r>
            <a:r>
              <a:rPr lang="en-US" dirty="0" smtClean="0">
                <a:latin typeface="Gentium Basic" panose="02000503060000020004" pitchFamily="2" charset="0"/>
              </a:rPr>
              <a:t> </a:t>
            </a:r>
            <a:r>
              <a:rPr lang="en-US" dirty="0" err="1">
                <a:latin typeface="Gentium Basic" panose="02000503060000020004" pitchFamily="2" charset="0"/>
              </a:rPr>
              <a:t>Grangel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99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333" y="6074001"/>
            <a:ext cx="1866667" cy="666667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0"/>
            <a:ext cx="11303111" cy="888889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System Documentation</a:t>
            </a:r>
            <a:endParaRPr lang="ru-RU" sz="2800" b="1" dirty="0">
              <a:latin typeface="Garamond" panose="02020404030301010803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3111" y="0"/>
            <a:ext cx="888889" cy="88888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7714" y="6371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900752" y="1155700"/>
            <a:ext cx="3682621" cy="3073511"/>
          </a:xfrm>
          <a:prstGeom prst="ellipse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High-level plan;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Requirements;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Architecture;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System overview.</a:t>
            </a:r>
          </a:p>
        </p:txBody>
      </p:sp>
      <p:sp>
        <p:nvSpPr>
          <p:cNvPr id="11" name="Овал 10"/>
          <p:cNvSpPr/>
          <p:nvPr/>
        </p:nvSpPr>
        <p:spPr>
          <a:xfrm>
            <a:off x="7558585" y="1155699"/>
            <a:ext cx="3700081" cy="3073511"/>
          </a:xfrm>
          <a:prstGeom prst="ellipse">
            <a:avLst/>
          </a:prstGeom>
          <a:solidFill>
            <a:schemeClr val="accent2">
              <a:alpha val="29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Sequence diagram;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User manual.</a:t>
            </a:r>
            <a:endParaRPr lang="ru-RU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944202" y="3370997"/>
            <a:ext cx="3963169" cy="3185005"/>
          </a:xfrm>
          <a:prstGeom prst="ellipse">
            <a:avLst/>
          </a:prstGeom>
          <a:solidFill>
            <a:schemeClr val="accent6">
              <a:alpha val="2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Code specifications for Back-end;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Code specifications for Front-end.</a:t>
            </a:r>
            <a:endParaRPr lang="ru-RU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19359" y="3616653"/>
            <a:ext cx="1245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Garamond" panose="02020404030301010803" pitchFamily="18" charset="0"/>
              </a:rPr>
              <a:t>Technical</a:t>
            </a:r>
            <a:endParaRPr lang="ru-RU" sz="1400" b="1" dirty="0">
              <a:latin typeface="Garamond" panose="020204040303010108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13750" y="3616653"/>
            <a:ext cx="1317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Garamond" panose="02020404030301010803" pitchFamily="18" charset="0"/>
              </a:rPr>
              <a:t>End - user</a:t>
            </a:r>
            <a:endParaRPr lang="ru-RU" sz="1400" b="1" dirty="0">
              <a:latin typeface="Garamond" panose="020204040303010108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49721" y="6007224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Garamond" panose="02020404030301010803" pitchFamily="18" charset="0"/>
              </a:rPr>
              <a:t>Code</a:t>
            </a:r>
            <a:endParaRPr lang="ru-RU" sz="14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7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Рисунок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00" y="2728080"/>
            <a:ext cx="10668000" cy="34194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333" y="6074001"/>
            <a:ext cx="1866667" cy="666667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0"/>
            <a:ext cx="11303111" cy="888889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Agile – Document Late Approach</a:t>
            </a:r>
            <a:endParaRPr lang="ru-RU" sz="2800" b="1" dirty="0">
              <a:latin typeface="Garamond" panose="02020404030301010803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3111" y="0"/>
            <a:ext cx="888889" cy="88888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7714" y="6371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219" y="1760699"/>
            <a:ext cx="1861771" cy="113873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3076" y="3170515"/>
            <a:ext cx="1127787" cy="113873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3968" y="2789377"/>
            <a:ext cx="1177935" cy="113873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400" y="1760699"/>
            <a:ext cx="2052728" cy="743600"/>
          </a:xfrm>
          <a:prstGeom prst="rect">
            <a:avLst/>
          </a:prstGeom>
        </p:spPr>
      </p:pic>
      <p:cxnSp>
        <p:nvCxnSpPr>
          <p:cNvPr id="21" name="Прямая со стрелкой 20"/>
          <p:cNvCxnSpPr>
            <a:stCxn id="13" idx="2"/>
          </p:cNvCxnSpPr>
          <p:nvPr/>
        </p:nvCxnSpPr>
        <p:spPr>
          <a:xfrm>
            <a:off x="1545764" y="2504299"/>
            <a:ext cx="23480" cy="306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7" idx="2"/>
          </p:cNvCxnSpPr>
          <p:nvPr/>
        </p:nvCxnSpPr>
        <p:spPr>
          <a:xfrm>
            <a:off x="2672936" y="3928113"/>
            <a:ext cx="8352" cy="162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2" idx="2"/>
          </p:cNvCxnSpPr>
          <p:nvPr/>
        </p:nvCxnSpPr>
        <p:spPr>
          <a:xfrm>
            <a:off x="5156970" y="4309251"/>
            <a:ext cx="15105" cy="114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8" idx="2"/>
          </p:cNvCxnSpPr>
          <p:nvPr/>
        </p:nvCxnSpPr>
        <p:spPr>
          <a:xfrm flipH="1">
            <a:off x="4157663" y="2899435"/>
            <a:ext cx="37442" cy="261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20702387">
            <a:off x="5943368" y="3583073"/>
            <a:ext cx="216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Garamond" panose="02020404030301010803" pitchFamily="18" charset="0"/>
              </a:rPr>
              <a:t>Code </a:t>
            </a:r>
            <a:r>
              <a:rPr lang="en-US" sz="1600" b="1" dirty="0" smtClean="0">
                <a:latin typeface="Garamond" panose="02020404030301010803" pitchFamily="18" charset="0"/>
              </a:rPr>
              <a:t>specifications,</a:t>
            </a:r>
          </a:p>
          <a:p>
            <a:pPr algn="ctr"/>
            <a:r>
              <a:rPr lang="en-US" sz="1600" b="1" dirty="0">
                <a:latin typeface="Garamond" panose="02020404030301010803" pitchFamily="18" charset="0"/>
              </a:rPr>
              <a:t>b</a:t>
            </a:r>
            <a:r>
              <a:rPr lang="en-US" sz="1600" b="1" dirty="0" smtClean="0">
                <a:latin typeface="Garamond" panose="02020404030301010803" pitchFamily="18" charset="0"/>
              </a:rPr>
              <a:t>rief overview of work</a:t>
            </a:r>
            <a:endParaRPr lang="ru-RU" sz="1600" b="1" dirty="0">
              <a:latin typeface="Garamond" panose="02020404030301010803" pitchFamily="18" charset="0"/>
            </a:endParaRPr>
          </a:p>
        </p:txBody>
      </p:sp>
      <p:sp>
        <p:nvSpPr>
          <p:cNvPr id="46" name="Правая фигурная скобка 45"/>
          <p:cNvSpPr/>
          <p:nvPr/>
        </p:nvSpPr>
        <p:spPr>
          <a:xfrm rot="15328269">
            <a:off x="6744265" y="2766192"/>
            <a:ext cx="840803" cy="358166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62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333" y="6074001"/>
            <a:ext cx="1866667" cy="666667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0"/>
            <a:ext cx="11303111" cy="888889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Responsibilities</a:t>
            </a:r>
            <a:endParaRPr lang="ru-RU" sz="2800" b="1" dirty="0">
              <a:latin typeface="Garamond" panose="02020404030301010803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3111" y="0"/>
            <a:ext cx="888889" cy="88888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7714" y="6371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9420" y="1809821"/>
            <a:ext cx="800100" cy="10001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3127" y="1809821"/>
            <a:ext cx="800100" cy="10001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1544" y="1809821"/>
            <a:ext cx="800100" cy="100012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5251" y="1695521"/>
            <a:ext cx="1019175" cy="11144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55810" y="136095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Garamond" panose="02020404030301010803" pitchFamily="18" charset="0"/>
              </a:rPr>
              <a:t>Sattar</a:t>
            </a:r>
            <a:endParaRPr lang="ru-RU" b="1" dirty="0">
              <a:latin typeface="Garamond" panose="02020404030301010803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2034" y="136095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Garamond" panose="02020404030301010803" pitchFamily="18" charset="0"/>
              </a:rPr>
              <a:t>Max</a:t>
            </a:r>
            <a:endParaRPr lang="ru-RU" b="1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79724" y="136095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Phil</a:t>
            </a:r>
            <a:endParaRPr lang="ru-R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233201" y="1360959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Alina</a:t>
            </a:r>
            <a:endParaRPr lang="ru-R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195984" y="4411453"/>
            <a:ext cx="4414285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Garamond" panose="02020404030301010803" pitchFamily="18" charset="0"/>
              </a:rPr>
              <a:t>Code specifications for Front-end;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 smtClean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Garamond" panose="02020404030301010803" pitchFamily="18" charset="0"/>
              </a:rPr>
              <a:t>User-manual.</a:t>
            </a:r>
            <a:endParaRPr lang="ru-RU" sz="2300" dirty="0">
              <a:latin typeface="Garamond" panose="02020404030301010803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07733" y="4411453"/>
            <a:ext cx="432451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Garamond" panose="02020404030301010803" pitchFamily="18" charset="0"/>
              </a:rPr>
              <a:t>Architecture;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Garamond" panose="02020404030301010803" pitchFamily="18" charset="0"/>
              </a:rPr>
              <a:t>Code specifications for Back-end;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 smtClean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Garamond" panose="02020404030301010803" pitchFamily="18" charset="0"/>
              </a:rPr>
              <a:t>System overview.</a:t>
            </a:r>
            <a:endParaRPr lang="ru-RU" sz="2300" dirty="0">
              <a:latin typeface="Garamond" panose="02020404030301010803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43334" y="2975145"/>
            <a:ext cx="2216441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Garamond" panose="02020404030301010803" pitchFamily="18" charset="0"/>
              </a:rPr>
              <a:t>High-level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Garamond" panose="02020404030301010803" pitchFamily="18" charset="0"/>
              </a:rPr>
              <a:t>Requirements</a:t>
            </a:r>
            <a:endParaRPr lang="ru-RU" sz="23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91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333" y="6074001"/>
            <a:ext cx="1866667" cy="666667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0" y="0"/>
            <a:ext cx="11303111" cy="888889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="1" dirty="0" smtClean="0">
              <a:latin typeface="Garamond" panose="02020404030301010803" pitchFamily="18" charset="0"/>
            </a:endParaRPr>
          </a:p>
          <a:p>
            <a:r>
              <a:rPr lang="en-US" sz="2800" b="1" dirty="0" smtClean="0">
                <a:latin typeface="Garamond" panose="02020404030301010803" pitchFamily="18" charset="0"/>
              </a:rPr>
              <a:t>Integration </a:t>
            </a:r>
            <a:r>
              <a:rPr lang="en-US" sz="2800" b="1" dirty="0">
                <a:latin typeface="Garamond" panose="02020404030301010803" pitchFamily="18" charset="0"/>
              </a:rPr>
              <a:t>of I 4.0 </a:t>
            </a:r>
            <a:r>
              <a:rPr lang="en-US" sz="3200" b="1" dirty="0">
                <a:latin typeface="Garamond" panose="02020404030301010803" pitchFamily="18" charset="0"/>
              </a:rPr>
              <a:t>standards</a:t>
            </a:r>
            <a:endParaRPr lang="ru-RU" sz="2800" b="1" dirty="0">
              <a:latin typeface="Garamond" panose="02020404030301010803" pitchFamily="18" charset="0"/>
            </a:endParaRPr>
          </a:p>
          <a:p>
            <a:endParaRPr lang="ru-RU" sz="2800" b="1" dirty="0">
              <a:latin typeface="Garamond" panose="02020404030301010803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03111" y="0"/>
            <a:ext cx="888889" cy="88888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7714" y="6371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349368" y="2480370"/>
            <a:ext cx="33137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latin typeface="Garamond" panose="02020404030301010803" pitchFamily="18" charset="0"/>
              </a:rPr>
              <a:t>Q&amp;A?</a:t>
            </a:r>
            <a:endParaRPr lang="ru-RU" sz="5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21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104</Words>
  <Application>Microsoft Office PowerPoint</Application>
  <PresentationFormat>Широкоэкранный</PresentationFormat>
  <Paragraphs>46</Paragraphs>
  <Slides>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Garamond</vt:lpstr>
      <vt:lpstr>Gentium Basic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</dc:creator>
  <cp:lastModifiedBy>Максим</cp:lastModifiedBy>
  <cp:revision>24</cp:revision>
  <dcterms:created xsi:type="dcterms:W3CDTF">2016-05-30T20:46:12Z</dcterms:created>
  <dcterms:modified xsi:type="dcterms:W3CDTF">2016-06-15T08:55:19Z</dcterms:modified>
</cp:coreProperties>
</file>