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8" r:id="rId3"/>
    <p:sldId id="263" r:id="rId4"/>
    <p:sldId id="262" r:id="rId5"/>
    <p:sldId id="259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8BF0-43C1-40D1-96D7-8048464F3E8C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8ABF-93B1-4918-86EB-74B76DDDE3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1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8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4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0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2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97BA-65A4-4C3F-BFCC-2D659C47AB59}" type="datetimeFigureOut">
              <a:rPr lang="ru-RU" smtClean="0"/>
              <a:pPr/>
              <a:t>04.05.2016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1242-B71C-4170-954D-45F0FB3FB3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I 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364215" y="324547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Tutor: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9400" y="1375184"/>
            <a:ext cx="54701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ntium Basic" panose="02000503060000020004" pitchFamily="2" charset="0"/>
              </a:rPr>
              <a:t>The</a:t>
            </a:r>
            <a:r>
              <a:rPr lang="en-US" b="1" dirty="0" smtClean="0">
                <a:latin typeface="Garamond" panose="02020404030301010803" pitchFamily="18" charset="0"/>
              </a:rPr>
              <a:t> </a:t>
            </a:r>
            <a:r>
              <a:rPr lang="en-US" b="1" dirty="0" smtClean="0">
                <a:latin typeface="Gentium Basic" panose="02000503060000020004" pitchFamily="2" charset="0"/>
              </a:rPr>
              <a:t>Problem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r>
              <a:rPr lang="en-US" dirty="0" smtClean="0">
                <a:latin typeface="Gentium Basic" panose="02000503060000020004" pitchFamily="2" charset="0"/>
              </a:rPr>
              <a:t>Globalization forces large companies to go international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r>
              <a:rPr lang="en-US" dirty="0" smtClean="0">
                <a:latin typeface="Gentium Basic" panose="02000503060000020004" pitchFamily="2" charset="0"/>
              </a:rPr>
              <a:t>Multinational companies tend to consolidate the standards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r>
              <a:rPr lang="en-US" dirty="0" smtClean="0">
                <a:latin typeface="Gentium Basic" panose="02000503060000020004" pitchFamily="2" charset="0"/>
              </a:rPr>
              <a:t>Different industrial standards need to be matched 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r>
              <a:rPr lang="en-US" dirty="0" smtClean="0">
                <a:latin typeface="Gentium Basic" panose="02000503060000020004" pitchFamily="2" charset="0"/>
              </a:rPr>
              <a:t>Lots of time wasted onto manual object notation transcription</a:t>
            </a:r>
          </a:p>
          <a:p>
            <a:endParaRPr lang="en-US" u="sng" dirty="0" smtClean="0">
              <a:latin typeface="Garamond" panose="02020404030301010803" pitchFamily="18" charset="0"/>
            </a:endParaRPr>
          </a:p>
          <a:p>
            <a:endParaRPr lang="en-US" u="sng" dirty="0" smtClean="0">
              <a:latin typeface="Garamond" panose="02020404030301010803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Integration 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2020387" y="2322627"/>
            <a:ext cx="1972492" cy="67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низ 9"/>
          <p:cNvSpPr/>
          <p:nvPr/>
        </p:nvSpPr>
        <p:spPr>
          <a:xfrm>
            <a:off x="2020387" y="3609704"/>
            <a:ext cx="1972492" cy="67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098" name="Picture 2" descr="https://cdn.goconqr.com/uploads/slide_property/image/6125/f594e9c2-51d9-44ce-a85e-47c625419c6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1478" y="1375184"/>
            <a:ext cx="5837162" cy="3889148"/>
          </a:xfrm>
          <a:prstGeom prst="rect">
            <a:avLst/>
          </a:prstGeom>
          <a:noFill/>
        </p:spPr>
      </p:pic>
      <p:sp>
        <p:nvSpPr>
          <p:cNvPr id="16" name="Стрелка вниз 15"/>
          <p:cNvSpPr/>
          <p:nvPr/>
        </p:nvSpPr>
        <p:spPr>
          <a:xfrm>
            <a:off x="2020387" y="4830466"/>
            <a:ext cx="1972492" cy="67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093" y="1582479"/>
            <a:ext cx="5470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ntium Basic" panose="02000503060000020004" pitchFamily="2" charset="0"/>
              </a:rPr>
              <a:t>The Solution</a:t>
            </a:r>
          </a:p>
          <a:p>
            <a:endParaRPr lang="en-US" b="1" dirty="0" smtClean="0">
              <a:latin typeface="Gentium Basic" panose="02000503060000020004" pitchFamily="2" charset="0"/>
            </a:endParaRPr>
          </a:p>
          <a:p>
            <a:r>
              <a:rPr lang="en-US" dirty="0" smtClean="0">
                <a:latin typeface="Gentium Basic" panose="02000503060000020004" pitchFamily="2" charset="0"/>
              </a:rPr>
              <a:t>Universal tool that: 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validates each document against standard schema 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matches each entity of the document to a respectful entity of another document if possible according to ontology</a:t>
            </a: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consolidate the knowledge into the new unified standard</a:t>
            </a:r>
            <a:r>
              <a:rPr lang="en-US" b="1" dirty="0" smtClean="0">
                <a:latin typeface="Gentium Basic" panose="02000503060000020004" pitchFamily="2" charset="0"/>
              </a:rPr>
              <a:t/>
            </a:r>
            <a:br>
              <a:rPr lang="en-US" b="1" dirty="0" smtClean="0">
                <a:latin typeface="Gentium Basic" panose="02000503060000020004" pitchFamily="2" charset="0"/>
              </a:rPr>
            </a:br>
            <a:r>
              <a:rPr lang="en-US" b="1" dirty="0" smtClean="0">
                <a:latin typeface="Gentium Basic" panose="02000503060000020004" pitchFamily="2" charset="0"/>
              </a:rPr>
              <a:t/>
            </a:r>
            <a:br>
              <a:rPr lang="en-US" b="1" dirty="0" smtClean="0">
                <a:latin typeface="Gentium Basic" panose="02000503060000020004" pitchFamily="2" charset="0"/>
              </a:rPr>
            </a:br>
            <a:endParaRPr lang="en-US" b="1" dirty="0" smtClean="0">
              <a:latin typeface="Gentium Basic" panose="02000503060000020004" pitchFamily="2" charset="0"/>
            </a:endParaRPr>
          </a:p>
          <a:p>
            <a:endParaRPr lang="en-US" dirty="0" smtClean="0">
              <a:latin typeface="Gentium Basic" panose="02000503060000020004" pitchFamily="2" charset="0"/>
            </a:endParaRPr>
          </a:p>
          <a:p>
            <a:endParaRPr lang="en-US" u="sng" dirty="0" smtClean="0">
              <a:latin typeface="Garamond" panose="02020404030301010803" pitchFamily="18" charset="0"/>
            </a:endParaRPr>
          </a:p>
          <a:p>
            <a:endParaRPr lang="en-US" u="sng" dirty="0" smtClean="0">
              <a:latin typeface="Garamond" panose="02020404030301010803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Integration 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19458" name="Picture 2" descr="http://www.ecloudtimes.com/wp-content/uploads/2015/02/home-office-paper-shred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0575" y="1449978"/>
            <a:ext cx="5601791" cy="3734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6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8625" y="1700044"/>
            <a:ext cx="4926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ntium Basic" panose="02000503060000020004" pitchFamily="2" charset="0"/>
              </a:rPr>
              <a:t>I 4.0 or Industry 4.0 </a:t>
            </a:r>
            <a:r>
              <a:rPr lang="en-US" dirty="0" smtClean="0">
                <a:latin typeface="Gentium Basic" panose="02000503060000020004" pitchFamily="2" charset="0"/>
              </a:rPr>
              <a:t>is a combination of </a:t>
            </a:r>
            <a:r>
              <a:rPr lang="en-US" dirty="0">
                <a:latin typeface="Gentium Basic" panose="02000503060000020004" pitchFamily="2" charset="0"/>
              </a:rPr>
              <a:t>production methods with state-of-the-art information and communication </a:t>
            </a:r>
            <a:r>
              <a:rPr lang="en-US" dirty="0" smtClean="0">
                <a:latin typeface="Gentium Basic" panose="02000503060000020004" pitchFamily="2" charset="0"/>
              </a:rPr>
              <a:t>technology. </a:t>
            </a:r>
            <a:r>
              <a:rPr lang="en-US" dirty="0">
                <a:latin typeface="Gentium Basic" panose="02000503060000020004" pitchFamily="2" charset="0"/>
              </a:rPr>
              <a:t>In the world of </a:t>
            </a:r>
            <a:r>
              <a:rPr lang="en-US" dirty="0" smtClean="0">
                <a:latin typeface="Gentium Basic" panose="02000503060000020004" pitchFamily="2" charset="0"/>
              </a:rPr>
              <a:t>Industry </a:t>
            </a:r>
            <a:r>
              <a:rPr lang="en-US" dirty="0">
                <a:latin typeface="Gentium Basic" panose="02000503060000020004" pitchFamily="2" charset="0"/>
              </a:rPr>
              <a:t>4.0, people, machines, equipment, logistics systems and products communicate and cooperate with each other </a:t>
            </a:r>
            <a:r>
              <a:rPr lang="en-US" dirty="0" smtClean="0">
                <a:latin typeface="Gentium Basic" panose="02000503060000020004" pitchFamily="2" charset="0"/>
              </a:rPr>
              <a:t>directly.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http://www.plattform-i40.de/I40/Redaktion/EN/Bilder/topteaser-handlungsfelder.jpg?__blob=normal&amp;v=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0" y="16441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4996" y="4869868"/>
            <a:ext cx="965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ntium Basic" panose="02000503060000020004" pitchFamily="2" charset="0"/>
              </a:rPr>
              <a:t>In short, the goal of our research group is to create a web-based tool </a:t>
            </a:r>
            <a:r>
              <a:rPr lang="en-US" sz="2000" dirty="0">
                <a:latin typeface="Gentium Basic" panose="02000503060000020004" pitchFamily="2" charset="0"/>
              </a:rPr>
              <a:t>that uses RDF(S) vocabularies</a:t>
            </a:r>
            <a:r>
              <a:rPr lang="en-US" sz="2000" dirty="0" smtClean="0">
                <a:latin typeface="Gentium Basic" panose="02000503060000020004" pitchFamily="2" charset="0"/>
              </a:rPr>
              <a:t> for integrating instances of such standards as </a:t>
            </a:r>
            <a:r>
              <a:rPr lang="en-US" sz="2000" b="1" dirty="0" err="1" smtClean="0">
                <a:latin typeface="Gentium Basic" panose="02000503060000020004" pitchFamily="2" charset="0"/>
              </a:rPr>
              <a:t>AutomationML</a:t>
            </a:r>
            <a:r>
              <a:rPr lang="en-US" sz="2000" dirty="0" smtClean="0">
                <a:latin typeface="Gentium Basic" panose="02000503060000020004" pitchFamily="2" charset="0"/>
              </a:rPr>
              <a:t> and </a:t>
            </a:r>
            <a:r>
              <a:rPr lang="en-US" sz="2000" b="1" dirty="0" smtClean="0">
                <a:latin typeface="Gentium Basic" panose="02000503060000020004" pitchFamily="2" charset="0"/>
              </a:rPr>
              <a:t>OPCUA</a:t>
            </a:r>
            <a:r>
              <a:rPr lang="en-US" sz="2000" dirty="0" smtClean="0">
                <a:latin typeface="Gentium Basic" panose="02000503060000020004" pitchFamily="2" charset="0"/>
              </a:rPr>
              <a:t> into one piece.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Integration 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3049" y="1550534"/>
            <a:ext cx="2306471" cy="33407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ntium Basic" panose="02000503060000020004" pitchFamily="2" charset="0"/>
              </a:rPr>
              <a:t>AML – ontology</a:t>
            </a:r>
          </a:p>
          <a:p>
            <a:pPr algn="ctr"/>
            <a:endParaRPr lang="en-US" dirty="0">
              <a:solidFill>
                <a:schemeClr val="tx1"/>
              </a:solidFill>
              <a:latin typeface="Gentium Basic" panose="02000503060000020004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ntium Basic" panose="02000503060000020004" pitchFamily="2" charset="0"/>
              </a:rPr>
              <a:t>&amp;</a:t>
            </a:r>
          </a:p>
          <a:p>
            <a:pPr algn="ctr"/>
            <a:endParaRPr lang="en-US" dirty="0">
              <a:solidFill>
                <a:schemeClr val="tx1"/>
              </a:solidFill>
              <a:latin typeface="Gentium Basic" panose="02000503060000020004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ntium Basic" panose="02000503060000020004" pitchFamily="2" charset="0"/>
              </a:rPr>
              <a:t>OPCUA </a:t>
            </a:r>
            <a:r>
              <a:rPr lang="en-US" dirty="0">
                <a:solidFill>
                  <a:schemeClr val="tx1"/>
                </a:solidFill>
                <a:latin typeface="Gentium Basic" panose="02000503060000020004" pitchFamily="2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Gentium Basic" panose="02000503060000020004" pitchFamily="2" charset="0"/>
              </a:rPr>
              <a:t> ontology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5196" y="2042964"/>
            <a:ext cx="1654629" cy="4209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ntium Basic" panose="02000503060000020004" pitchFamily="2" charset="0"/>
              </a:rPr>
              <a:t>AML</a:t>
            </a:r>
            <a:r>
              <a:rPr lang="en-US" dirty="0" smtClean="0">
                <a:latin typeface="Gentium Basic" panose="02000503060000020004" pitchFamily="2" charset="0"/>
              </a:rPr>
              <a:t> file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65196" y="3848016"/>
            <a:ext cx="1654629" cy="4209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ntium Basic" panose="02000503060000020004" pitchFamily="2" charset="0"/>
              </a:rPr>
              <a:t>OPCUA</a:t>
            </a:r>
            <a:r>
              <a:rPr lang="en-US" dirty="0" smtClean="0">
                <a:latin typeface="Gentium Basic" panose="02000503060000020004" pitchFamily="2" charset="0"/>
              </a:rPr>
              <a:t> file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3"/>
            <a:endCxn id="5" idx="1"/>
          </p:cNvCxnSpPr>
          <p:nvPr/>
        </p:nvCxnSpPr>
        <p:spPr>
          <a:xfrm>
            <a:off x="2919825" y="2253422"/>
            <a:ext cx="1043224" cy="9675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3"/>
            <a:endCxn id="5" idx="1"/>
          </p:cNvCxnSpPr>
          <p:nvPr/>
        </p:nvCxnSpPr>
        <p:spPr>
          <a:xfrm flipV="1">
            <a:off x="2919825" y="3220924"/>
            <a:ext cx="1043224" cy="8375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067103" y="1832506"/>
            <a:ext cx="1654629" cy="4209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ntium Basic" panose="02000503060000020004" pitchFamily="2" charset="0"/>
              </a:rPr>
              <a:t>AML</a:t>
            </a:r>
            <a:r>
              <a:rPr lang="en-US" dirty="0" smtClean="0">
                <a:latin typeface="Gentium Basic" panose="02000503060000020004" pitchFamily="2" charset="0"/>
              </a:rPr>
              <a:t> file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067103" y="4058473"/>
            <a:ext cx="1654629" cy="4209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ntium Basic" panose="02000503060000020004" pitchFamily="2" charset="0"/>
              </a:rPr>
              <a:t>OPCUA</a:t>
            </a:r>
            <a:r>
              <a:rPr lang="en-US" dirty="0" smtClean="0">
                <a:latin typeface="Gentium Basic" panose="02000503060000020004" pitchFamily="2" charset="0"/>
              </a:rPr>
              <a:t> file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392663" y="3010465"/>
            <a:ext cx="1859183" cy="4209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ntium Basic" panose="02000503060000020004" pitchFamily="2" charset="0"/>
              </a:rPr>
              <a:t>Integration</a:t>
            </a:r>
            <a:r>
              <a:rPr lang="en-US" dirty="0" smtClean="0">
                <a:latin typeface="Gentium Basic" panose="02000503060000020004" pitchFamily="2" charset="0"/>
              </a:rPr>
              <a:t> file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5" idx="3"/>
            <a:endCxn id="14" idx="1"/>
          </p:cNvCxnSpPr>
          <p:nvPr/>
        </p:nvCxnSpPr>
        <p:spPr>
          <a:xfrm flipV="1">
            <a:off x="6269520" y="2042964"/>
            <a:ext cx="797583" cy="1177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  <a:endCxn id="15" idx="1"/>
          </p:cNvCxnSpPr>
          <p:nvPr/>
        </p:nvCxnSpPr>
        <p:spPr>
          <a:xfrm>
            <a:off x="6269520" y="3220924"/>
            <a:ext cx="797583" cy="10480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3"/>
            <a:endCxn id="16" idx="1"/>
          </p:cNvCxnSpPr>
          <p:nvPr/>
        </p:nvCxnSpPr>
        <p:spPr>
          <a:xfrm flipV="1">
            <a:off x="6269520" y="3220923"/>
            <a:ext cx="312314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5721" y="5572036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All files are in XML format</a:t>
            </a:r>
            <a:endParaRPr lang="ru-RU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856" y="2609025"/>
            <a:ext cx="1041905" cy="684388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557" y="4481340"/>
            <a:ext cx="1041905" cy="68438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76993" y="3626915"/>
            <a:ext cx="1674853" cy="104262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Integration of I 4.0 </a:t>
            </a:r>
            <a:r>
              <a:rPr lang="en-US" sz="3200" b="1" dirty="0" smtClean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w3schools.com/angular/pic_angu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2" y="1992018"/>
            <a:ext cx="723131" cy="7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62" y="1768450"/>
            <a:ext cx="1029226" cy="10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476440" y="2153529"/>
            <a:ext cx="463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entium Basic" panose="02000503060000020004" pitchFamily="2" charset="0"/>
              </a:rPr>
              <a:t>Front </a:t>
            </a:r>
            <a:r>
              <a:rPr lang="en-US" sz="2000" dirty="0">
                <a:latin typeface="Gentium Basic" panose="02000503060000020004" pitchFamily="2" charset="0"/>
              </a:rPr>
              <a:t>end with </a:t>
            </a:r>
            <a:r>
              <a:rPr lang="en-US" sz="2000" dirty="0" smtClean="0">
                <a:latin typeface="Gentium Basic" panose="02000503060000020004" pitchFamily="2" charset="0"/>
              </a:rPr>
              <a:t>the Angular </a:t>
            </a:r>
            <a:r>
              <a:rPr lang="en-US" sz="2000" dirty="0">
                <a:latin typeface="Gentium Basic" panose="02000503060000020004" pitchFamily="2" charset="0"/>
              </a:rPr>
              <a:t>JS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961" y="894726"/>
            <a:ext cx="992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ntium Basic" panose="02000503060000020004" pitchFamily="2" charset="0"/>
              </a:rPr>
              <a:t>Our group</a:t>
            </a:r>
            <a:r>
              <a:rPr lang="en-US" sz="1600" dirty="0">
                <a:latin typeface="Gentium Basic" panose="02000503060000020004" pitchFamily="2" charset="0"/>
              </a:rPr>
              <a:t> </a:t>
            </a:r>
            <a:r>
              <a:rPr lang="en-US" sz="2000" dirty="0">
                <a:latin typeface="Gentium Basic" panose="02000503060000020004" pitchFamily="2" charset="0"/>
              </a:rPr>
              <a:t>will be simultaneously working on the Front end and Back end parts of the project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65727" y="2153529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ntium Basic" panose="02000503060000020004" pitchFamily="2" charset="0"/>
              </a:rPr>
              <a:t>Back end part </a:t>
            </a:r>
            <a:r>
              <a:rPr lang="en-US" sz="2000" dirty="0" smtClean="0">
                <a:latin typeface="Gentium Basic" panose="02000503060000020004" pitchFamily="2" charset="0"/>
              </a:rPr>
              <a:t>with the </a:t>
            </a:r>
            <a:r>
              <a:rPr lang="en-US" sz="2000" dirty="0">
                <a:latin typeface="Gentium Basic" panose="02000503060000020004" pitchFamily="2" charset="0"/>
              </a:rPr>
              <a:t>Java</a:t>
            </a:r>
            <a:r>
              <a:rPr lang="en-US" sz="2000" dirty="0" smtClean="0">
                <a:latin typeface="Gentium Basic" panose="02000503060000020004" pitchFamily="2" charset="0"/>
              </a:rPr>
              <a:t>.</a:t>
            </a:r>
            <a:endParaRPr lang="en-US" sz="2000" dirty="0">
              <a:latin typeface="Gentium Basic" panose="0200050306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256" y="3059427"/>
            <a:ext cx="3578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User interface with browsing;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ntium Basic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Visualization of the input;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ntium Basic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Visualization of the final result.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5727" y="3059427"/>
            <a:ext cx="4155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ntium Basic" panose="02000503060000020004" pitchFamily="2" charset="0"/>
              </a:rPr>
              <a:t>Input </a:t>
            </a:r>
            <a:r>
              <a:rPr lang="en-US" dirty="0" smtClean="0">
                <a:latin typeface="Gentium Basic" panose="02000503060000020004" pitchFamily="2" charset="0"/>
              </a:rPr>
              <a:t>validation;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ntium Basic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Integration with the existing 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ntium Basic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ntium Basic" panose="02000503060000020004" pitchFamily="2" charset="0"/>
              </a:rPr>
              <a:t>Testing the correctness of the result.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1402" y="5484826"/>
            <a:ext cx="103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Before starting, a Golden Manual Input will be created in order to have a totally correct result on our hands.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pic>
        <p:nvPicPr>
          <p:cNvPr id="21506" name="Picture 2" descr="ngin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3917" y="3317966"/>
            <a:ext cx="1532705" cy="313508"/>
          </a:xfrm>
          <a:prstGeom prst="rect">
            <a:avLst/>
          </a:prstGeom>
          <a:noFill/>
        </p:spPr>
      </p:pic>
      <p:pic>
        <p:nvPicPr>
          <p:cNvPr id="21510" name="Picture 6" descr="Logo von Sp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4169" y="2449286"/>
            <a:ext cx="1481328" cy="881743"/>
          </a:xfrm>
          <a:prstGeom prst="rect">
            <a:avLst/>
          </a:prstGeom>
          <a:noFill/>
        </p:spPr>
      </p:pic>
      <p:pic>
        <p:nvPicPr>
          <p:cNvPr id="21512" name="Picture 8" descr="http://vulnerabilityteam.files.wordpress.com/2009/06/apache-tomcat_logo_nomatte1.jpg%3Fw%3D268%26h%3D1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69725" y="3082000"/>
            <a:ext cx="1545680" cy="744003"/>
          </a:xfrm>
          <a:prstGeom prst="rect">
            <a:avLst/>
          </a:prstGeom>
          <a:noFill/>
        </p:spPr>
      </p:pic>
      <p:pic>
        <p:nvPicPr>
          <p:cNvPr id="21514" name="Picture 10" descr="Apache Je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8525" y="3448595"/>
            <a:ext cx="1431381" cy="1431381"/>
          </a:xfrm>
          <a:prstGeom prst="rect">
            <a:avLst/>
          </a:prstGeom>
          <a:noFill/>
        </p:spPr>
      </p:pic>
      <p:pic>
        <p:nvPicPr>
          <p:cNvPr id="21516" name="Picture 12" descr="AngularJ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49689" y="2795134"/>
            <a:ext cx="1524000" cy="1524001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939962" y="135696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ntium Basic" panose="02000503060000020004" pitchFamily="2" charset="0"/>
              </a:rPr>
              <a:t>Conceptual tech stack 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49368" y="2480370"/>
            <a:ext cx="3313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Garamond" panose="02020404030301010803" pitchFamily="18" charset="0"/>
              </a:rPr>
              <a:t>Q&amp;A?</a:t>
            </a:r>
            <a:endParaRPr lang="ru-RU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324</Words>
  <Application>Microsoft Office PowerPoint</Application>
  <PresentationFormat>Широкоэкранный</PresentationFormat>
  <Paragraphs>76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29</cp:revision>
  <dcterms:created xsi:type="dcterms:W3CDTF">2016-05-01T18:45:15Z</dcterms:created>
  <dcterms:modified xsi:type="dcterms:W3CDTF">2016-05-04T07:13:43Z</dcterms:modified>
</cp:coreProperties>
</file>