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6" r:id="rId3"/>
    <p:sldId id="268" r:id="rId4"/>
    <p:sldId id="270" r:id="rId5"/>
    <p:sldId id="269" r:id="rId6"/>
    <p:sldId id="26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98BF0-43C1-40D1-96D7-8048464F3E8C}" type="datetimeFigureOut">
              <a:rPr lang="ru-RU" smtClean="0"/>
              <a:pPr/>
              <a:t>10.05.2016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58ABF-93B1-4918-86EB-74B76DDDE3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111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97BA-65A4-4C3F-BFCC-2D659C47AB59}" type="datetimeFigureOut">
              <a:rPr lang="ru-RU" smtClean="0"/>
              <a:pPr/>
              <a:t>10.05.2016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1242-B71C-4170-954D-45F0FB3FB3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3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97BA-65A4-4C3F-BFCC-2D659C47AB59}" type="datetimeFigureOut">
              <a:rPr lang="ru-RU" smtClean="0"/>
              <a:pPr/>
              <a:t>10.05.2016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1242-B71C-4170-954D-45F0FB3FB3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93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97BA-65A4-4C3F-BFCC-2D659C47AB59}" type="datetimeFigureOut">
              <a:rPr lang="ru-RU" smtClean="0"/>
              <a:pPr/>
              <a:t>10.05.2016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1242-B71C-4170-954D-45F0FB3FB3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78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97BA-65A4-4C3F-BFCC-2D659C47AB59}" type="datetimeFigureOut">
              <a:rPr lang="ru-RU" smtClean="0"/>
              <a:pPr/>
              <a:t>10.05.2016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1242-B71C-4170-954D-45F0FB3FB3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60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97BA-65A4-4C3F-BFCC-2D659C47AB59}" type="datetimeFigureOut">
              <a:rPr lang="ru-RU" smtClean="0"/>
              <a:pPr/>
              <a:t>10.05.2016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1242-B71C-4170-954D-45F0FB3FB3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84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97BA-65A4-4C3F-BFCC-2D659C47AB59}" type="datetimeFigureOut">
              <a:rPr lang="ru-RU" smtClean="0"/>
              <a:pPr/>
              <a:t>10.05.2016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1242-B71C-4170-954D-45F0FB3FB3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70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97BA-65A4-4C3F-BFCC-2D659C47AB59}" type="datetimeFigureOut">
              <a:rPr lang="ru-RU" smtClean="0"/>
              <a:pPr/>
              <a:t>10.05.2016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1242-B71C-4170-954D-45F0FB3FB3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70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97BA-65A4-4C3F-BFCC-2D659C47AB59}" type="datetimeFigureOut">
              <a:rPr lang="ru-RU" smtClean="0"/>
              <a:pPr/>
              <a:t>10.05.2016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1242-B71C-4170-954D-45F0FB3FB3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23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97BA-65A4-4C3F-BFCC-2D659C47AB59}" type="datetimeFigureOut">
              <a:rPr lang="ru-RU" smtClean="0"/>
              <a:pPr/>
              <a:t>10.05.2016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1242-B71C-4170-954D-45F0FB3FB3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14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97BA-65A4-4C3F-BFCC-2D659C47AB59}" type="datetimeFigureOut">
              <a:rPr lang="ru-RU" smtClean="0"/>
              <a:pPr/>
              <a:t>10.05.2016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1242-B71C-4170-954D-45F0FB3FB3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64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97BA-65A4-4C3F-BFCC-2D659C47AB59}" type="datetimeFigureOut">
              <a:rPr lang="ru-RU" smtClean="0"/>
              <a:pPr/>
              <a:t>10.05.2016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1242-B71C-4170-954D-45F0FB3FB3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597BA-65A4-4C3F-BFCC-2D659C47AB59}" type="datetimeFigureOut">
              <a:rPr lang="ru-RU" smtClean="0"/>
              <a:pPr/>
              <a:t>10.05.2016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1242-B71C-4170-954D-45F0FB3FB3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96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33" y="6074001"/>
            <a:ext cx="1866667" cy="6666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0234" y="1612006"/>
            <a:ext cx="65453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Garamond" panose="02020404030301010803" pitchFamily="18" charset="0"/>
              </a:rPr>
              <a:t>    Integration </a:t>
            </a:r>
            <a:r>
              <a:rPr lang="en-US" sz="3200" b="1" dirty="0">
                <a:latin typeface="Garamond" panose="02020404030301010803" pitchFamily="18" charset="0"/>
              </a:rPr>
              <a:t>of </a:t>
            </a:r>
            <a:r>
              <a:rPr lang="en-US" sz="3200" b="1" dirty="0" smtClean="0">
                <a:latin typeface="Garamond" panose="02020404030301010803" pitchFamily="18" charset="0"/>
              </a:rPr>
              <a:t>I4.0 </a:t>
            </a:r>
            <a:r>
              <a:rPr lang="en-US" sz="3600" b="1" dirty="0">
                <a:latin typeface="Garamond" panose="02020404030301010803" pitchFamily="18" charset="0"/>
              </a:rPr>
              <a:t>standards</a:t>
            </a:r>
            <a:endParaRPr lang="ru-RU" sz="3200" b="1" dirty="0">
              <a:latin typeface="Garamond" panose="02020404030301010803" pitchFamily="18" charset="0"/>
            </a:endParaRPr>
          </a:p>
          <a:p>
            <a:endParaRPr lang="ru-RU" dirty="0" smtClean="0"/>
          </a:p>
          <a:p>
            <a:endParaRPr lang="ru-RU" dirty="0"/>
          </a:p>
          <a:p>
            <a:r>
              <a:rPr lang="en-US" dirty="0" smtClean="0">
                <a:latin typeface="Gentium Basic" panose="02000503060000020004" pitchFamily="2" charset="0"/>
              </a:rPr>
              <a:t>Alina </a:t>
            </a:r>
            <a:r>
              <a:rPr lang="en-US" dirty="0" err="1" smtClean="0">
                <a:latin typeface="Gentium Basic" panose="02000503060000020004" pitchFamily="2" charset="0"/>
              </a:rPr>
              <a:t>Arunova</a:t>
            </a:r>
            <a:r>
              <a:rPr lang="en-US" dirty="0" smtClean="0">
                <a:latin typeface="Gentium Basic" panose="02000503060000020004" pitchFamily="2" charset="0"/>
              </a:rPr>
              <a:t>, Maxim </a:t>
            </a:r>
            <a:r>
              <a:rPr lang="en-US" dirty="0" err="1" smtClean="0">
                <a:latin typeface="Gentium Basic" panose="02000503060000020004" pitchFamily="2" charset="0"/>
              </a:rPr>
              <a:t>Maltsev</a:t>
            </a:r>
            <a:r>
              <a:rPr lang="en-US" dirty="0" smtClean="0">
                <a:latin typeface="Gentium Basic" panose="02000503060000020004" pitchFamily="2" charset="0"/>
              </a:rPr>
              <a:t>, Philipp </a:t>
            </a:r>
            <a:r>
              <a:rPr lang="en-US" dirty="0" err="1" smtClean="0">
                <a:latin typeface="Gentium Basic" panose="02000503060000020004" pitchFamily="2" charset="0"/>
              </a:rPr>
              <a:t>Matyash</a:t>
            </a:r>
            <a:r>
              <a:rPr lang="en-US" dirty="0" smtClean="0">
                <a:latin typeface="Gentium Basic" panose="02000503060000020004" pitchFamily="2" charset="0"/>
              </a:rPr>
              <a:t>, </a:t>
            </a:r>
            <a:r>
              <a:rPr lang="en-US" dirty="0" err="1" smtClean="0">
                <a:latin typeface="Gentium Basic" panose="02000503060000020004" pitchFamily="2" charset="0"/>
              </a:rPr>
              <a:t>Sattar</a:t>
            </a:r>
            <a:r>
              <a:rPr lang="en-US" dirty="0" smtClean="0">
                <a:latin typeface="Gentium Basic" panose="02000503060000020004" pitchFamily="2" charset="0"/>
              </a:rPr>
              <a:t> </a:t>
            </a:r>
            <a:r>
              <a:rPr lang="en-US" dirty="0" err="1" smtClean="0">
                <a:latin typeface="Gentium Basic" panose="02000503060000020004" pitchFamily="2" charset="0"/>
              </a:rPr>
              <a:t>Rahimbeyli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7192694" y="3219718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Gentium Basic" panose="02000503060000020004" pitchFamily="2" charset="0"/>
              </a:rPr>
              <a:t>Mentor</a:t>
            </a:r>
            <a:r>
              <a:rPr lang="en-US" u="sng" dirty="0" smtClean="0">
                <a:latin typeface="Gentium Basic" panose="02000503060000020004" pitchFamily="2" charset="0"/>
              </a:rPr>
              <a:t>:</a:t>
            </a:r>
            <a:r>
              <a:rPr lang="en-US" dirty="0" smtClean="0">
                <a:latin typeface="Gentium Basic" panose="02000503060000020004" pitchFamily="2" charset="0"/>
              </a:rPr>
              <a:t> </a:t>
            </a:r>
            <a:r>
              <a:rPr lang="en-US" dirty="0" err="1" smtClean="0">
                <a:latin typeface="Gentium Basic" panose="02000503060000020004" pitchFamily="2" charset="0"/>
              </a:rPr>
              <a:t>Irlán</a:t>
            </a:r>
            <a:r>
              <a:rPr lang="en-US" dirty="0" smtClean="0">
                <a:latin typeface="Gentium Basic" panose="02000503060000020004" pitchFamily="2" charset="0"/>
              </a:rPr>
              <a:t> </a:t>
            </a:r>
            <a:r>
              <a:rPr lang="en-US" dirty="0" err="1">
                <a:latin typeface="Gentium Basic" panose="02000503060000020004" pitchFamily="2" charset="0"/>
              </a:rPr>
              <a:t>Grangel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1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33" y="6074001"/>
            <a:ext cx="1866667" cy="666667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0" y="0"/>
            <a:ext cx="11303111" cy="888889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 smtClean="0">
              <a:latin typeface="Garamond" panose="02020404030301010803" pitchFamily="18" charset="0"/>
            </a:endParaRPr>
          </a:p>
          <a:p>
            <a:r>
              <a:rPr lang="en-US" sz="2800" b="1" dirty="0" smtClean="0">
                <a:latin typeface="Garamond" panose="02020404030301010803" pitchFamily="18" charset="0"/>
              </a:rPr>
              <a:t>Integration </a:t>
            </a:r>
            <a:r>
              <a:rPr lang="en-US" sz="2800" b="1" dirty="0">
                <a:latin typeface="Garamond" panose="02020404030301010803" pitchFamily="18" charset="0"/>
              </a:rPr>
              <a:t>of </a:t>
            </a:r>
            <a:r>
              <a:rPr lang="en-US" sz="2800" b="1" dirty="0" smtClean="0">
                <a:latin typeface="Garamond" panose="02020404030301010803" pitchFamily="18" charset="0"/>
              </a:rPr>
              <a:t>I4.0 </a:t>
            </a:r>
            <a:r>
              <a:rPr lang="en-US" sz="3200" b="1" dirty="0">
                <a:latin typeface="Garamond" panose="02020404030301010803" pitchFamily="18" charset="0"/>
              </a:rPr>
              <a:t>standards</a:t>
            </a:r>
            <a:endParaRPr lang="ru-RU" sz="2800" b="1" dirty="0">
              <a:latin typeface="Garamond" panose="02020404030301010803" pitchFamily="18" charset="0"/>
            </a:endParaRPr>
          </a:p>
          <a:p>
            <a:endParaRPr lang="ru-RU" sz="2800" b="1" dirty="0">
              <a:latin typeface="Garamond" panose="02020404030301010803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03111" y="0"/>
            <a:ext cx="888889" cy="8888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7714" y="6371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68557" y="1783453"/>
            <a:ext cx="1129052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Gentium Basic" panose="02000503060000020004" pitchFamily="2" charset="0"/>
              </a:rPr>
              <a:t>Our web application for the integrating of I4.0 standards will use an innovative and universal </a:t>
            </a:r>
            <a:r>
              <a:rPr lang="en-US" dirty="0">
                <a:solidFill>
                  <a:srgbClr val="333333"/>
                </a:solidFill>
                <a:latin typeface="Gentium Basic" panose="02000503060000020004" pitchFamily="2" charset="0"/>
              </a:rPr>
              <a:t>approach by </a:t>
            </a:r>
            <a:r>
              <a:rPr lang="en-US" dirty="0" smtClean="0">
                <a:solidFill>
                  <a:srgbClr val="333333"/>
                </a:solidFill>
                <a:latin typeface="Gentium Basic" panose="02000503060000020004" pitchFamily="2" charset="0"/>
              </a:rPr>
              <a:t>applying such </a:t>
            </a:r>
            <a:r>
              <a:rPr lang="en-US" dirty="0">
                <a:solidFill>
                  <a:srgbClr val="333333"/>
                </a:solidFill>
                <a:latin typeface="Gentium Basic" panose="02000503060000020004" pitchFamily="2" charset="0"/>
              </a:rPr>
              <a:t>Linked Data </a:t>
            </a:r>
            <a:r>
              <a:rPr lang="en-US" dirty="0" smtClean="0">
                <a:solidFill>
                  <a:srgbClr val="333333"/>
                </a:solidFill>
                <a:latin typeface="Gentium Basic" panose="02000503060000020004" pitchFamily="2" charset="0"/>
              </a:rPr>
              <a:t>technologies as RDF. </a:t>
            </a:r>
            <a:r>
              <a:rPr lang="en-US" dirty="0">
                <a:solidFill>
                  <a:srgbClr val="333333"/>
                </a:solidFill>
                <a:latin typeface="Gentium Basic" panose="02000503060000020004" pitchFamily="2" charset="0"/>
              </a:rPr>
              <a:t>Its main </a:t>
            </a:r>
            <a:r>
              <a:rPr lang="en-US" b="1" dirty="0" smtClean="0">
                <a:solidFill>
                  <a:srgbClr val="333333"/>
                </a:solidFill>
                <a:latin typeface="Gentium Basic" panose="02000503060000020004" pitchFamily="2" charset="0"/>
              </a:rPr>
              <a:t>functionalities </a:t>
            </a:r>
            <a:r>
              <a:rPr lang="en-US" dirty="0" smtClean="0">
                <a:solidFill>
                  <a:srgbClr val="333333"/>
                </a:solidFill>
                <a:latin typeface="Gentium Basic" panose="02000503060000020004" pitchFamily="2" charset="0"/>
              </a:rPr>
              <a:t>will</a:t>
            </a:r>
            <a:r>
              <a:rPr lang="en-US" dirty="0">
                <a:solidFill>
                  <a:srgbClr val="333333"/>
                </a:solidFill>
                <a:latin typeface="Gentium Basic" panose="02000503060000020004" pitchFamily="2" charset="0"/>
              </a:rPr>
              <a:t> include</a:t>
            </a:r>
            <a:r>
              <a:rPr lang="en-US" dirty="0" smtClean="0">
                <a:solidFill>
                  <a:srgbClr val="333333"/>
                </a:solidFill>
                <a:latin typeface="Gentium Basic" panose="02000503060000020004" pitchFamily="2" charset="0"/>
              </a:rPr>
              <a:t>:</a:t>
            </a:r>
          </a:p>
          <a:p>
            <a:endParaRPr lang="en-US" dirty="0" smtClean="0">
              <a:solidFill>
                <a:srgbClr val="333333"/>
              </a:solidFill>
              <a:latin typeface="Gentium Basic" panose="02000503060000020004" pitchFamily="2" charset="0"/>
            </a:endParaRPr>
          </a:p>
          <a:p>
            <a:endParaRPr lang="en-US" dirty="0">
              <a:solidFill>
                <a:srgbClr val="333333"/>
              </a:solidFill>
              <a:latin typeface="Gentium Basic" panose="02000503060000020004" pitchFamily="2" charset="0"/>
            </a:endParaRPr>
          </a:p>
          <a:p>
            <a:endParaRPr lang="en-US" dirty="0" smtClean="0">
              <a:solidFill>
                <a:srgbClr val="333333"/>
              </a:solidFill>
              <a:latin typeface="Gentium Basic" panose="02000503060000020004" pitchFamily="2" charset="0"/>
            </a:endParaRPr>
          </a:p>
          <a:p>
            <a:endParaRPr lang="en-US" dirty="0">
              <a:solidFill>
                <a:srgbClr val="333333"/>
              </a:solidFill>
              <a:latin typeface="Gentium Basic" panose="0200050306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33333"/>
                </a:solidFill>
                <a:latin typeface="Gentium Basic" panose="02000503060000020004" pitchFamily="2" charset="0"/>
              </a:rPr>
              <a:t> Integrating</a:t>
            </a:r>
            <a:r>
              <a:rPr lang="en-US" dirty="0" smtClean="0">
                <a:solidFill>
                  <a:srgbClr val="333333"/>
                </a:solidFill>
                <a:latin typeface="Gentium Basic" panose="02000503060000020004" pitchFamily="2" charset="0"/>
              </a:rPr>
              <a:t> of</a:t>
            </a:r>
            <a:r>
              <a:rPr lang="en-US" dirty="0">
                <a:solidFill>
                  <a:srgbClr val="333333"/>
                </a:solidFill>
                <a:latin typeface="Gentium Basic" panose="02000503060000020004" pitchFamily="2" charset="0"/>
              </a:rPr>
              <a:t> </a:t>
            </a:r>
            <a:r>
              <a:rPr lang="en-US" dirty="0" smtClean="0">
                <a:solidFill>
                  <a:srgbClr val="333333"/>
                </a:solidFill>
                <a:latin typeface="Gentium Basic" panose="02000503060000020004" pitchFamily="2" charset="0"/>
              </a:rPr>
              <a:t>any kind of data </a:t>
            </a:r>
            <a:r>
              <a:rPr lang="en-US" dirty="0">
                <a:solidFill>
                  <a:srgbClr val="333333"/>
                </a:solidFill>
                <a:latin typeface="Gentium Basic" panose="02000503060000020004" pitchFamily="2" charset="0"/>
              </a:rPr>
              <a:t>from </a:t>
            </a:r>
            <a:r>
              <a:rPr lang="en-US" dirty="0" smtClean="0">
                <a:solidFill>
                  <a:srgbClr val="333333"/>
                </a:solidFill>
                <a:latin typeface="Gentium Basic" panose="02000503060000020004" pitchFamily="2" charset="0"/>
              </a:rPr>
              <a:t>different companies, branches or departments of organizations;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333333"/>
              </a:solidFill>
              <a:latin typeface="Gentium Basic" panose="0200050306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Gentium Basic" panose="0200050306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Gentium Basic" panose="02000503060000020004" pitchFamily="2" charset="0"/>
              </a:rPr>
              <a:t> Intuitive</a:t>
            </a:r>
            <a:r>
              <a:rPr lang="en-US" dirty="0">
                <a:solidFill>
                  <a:srgbClr val="333333"/>
                </a:solidFill>
                <a:latin typeface="Gentium Basic" panose="02000503060000020004" pitchFamily="2" charset="0"/>
              </a:rPr>
              <a:t> </a:t>
            </a:r>
            <a:r>
              <a:rPr lang="en-US" b="1" dirty="0" smtClean="0">
                <a:solidFill>
                  <a:srgbClr val="333333"/>
                </a:solidFill>
                <a:latin typeface="Gentium Basic" panose="02000503060000020004" pitchFamily="2" charset="0"/>
              </a:rPr>
              <a:t>visualization </a:t>
            </a:r>
            <a:r>
              <a:rPr lang="en-US" dirty="0" smtClean="0">
                <a:solidFill>
                  <a:srgbClr val="333333"/>
                </a:solidFill>
                <a:latin typeface="Gentium Basic" panose="02000503060000020004" pitchFamily="2" charset="0"/>
              </a:rPr>
              <a:t>of the input files and newly produced ones;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333333"/>
              </a:solidFill>
              <a:latin typeface="Gentium Basic" panose="0200050306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Gentium Basic" panose="0200050306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Gentium Basic" panose="02000503060000020004" pitchFamily="2" charset="0"/>
              </a:rPr>
              <a:t> Advanced data </a:t>
            </a:r>
            <a:r>
              <a:rPr lang="en-US" dirty="0">
                <a:latin typeface="Gentium Basic" panose="02000503060000020004" pitchFamily="2" charset="0"/>
              </a:rPr>
              <a:t>analysis and </a:t>
            </a:r>
            <a:r>
              <a:rPr lang="en-US" b="1" dirty="0" smtClean="0">
                <a:latin typeface="Gentium Basic" panose="02000503060000020004" pitchFamily="2" charset="0"/>
              </a:rPr>
              <a:t>error checking </a:t>
            </a:r>
            <a:r>
              <a:rPr lang="en-US" dirty="0" smtClean="0">
                <a:latin typeface="Gentium Basic" panose="02000503060000020004" pitchFamily="2" charset="0"/>
              </a:rPr>
              <a:t>in order to produce a qualitative result after the processing.</a:t>
            </a:r>
            <a:endParaRPr lang="en-US" dirty="0">
              <a:latin typeface="Gentium Basic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3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33" y="6074001"/>
            <a:ext cx="1866667" cy="666667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0" y="0"/>
            <a:ext cx="11303111" cy="888889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 smtClean="0">
              <a:latin typeface="Garamond" panose="02020404030301010803" pitchFamily="18" charset="0"/>
            </a:endParaRPr>
          </a:p>
          <a:p>
            <a:r>
              <a:rPr lang="en-US" sz="2800" b="1" dirty="0" smtClean="0">
                <a:latin typeface="Garamond" panose="02020404030301010803" pitchFamily="18" charset="0"/>
              </a:rPr>
              <a:t>Integration </a:t>
            </a:r>
            <a:r>
              <a:rPr lang="en-US" sz="2800" b="1" dirty="0">
                <a:latin typeface="Garamond" panose="02020404030301010803" pitchFamily="18" charset="0"/>
              </a:rPr>
              <a:t>of </a:t>
            </a:r>
            <a:r>
              <a:rPr lang="en-US" sz="2800" b="1" dirty="0" smtClean="0">
                <a:latin typeface="Garamond" panose="02020404030301010803" pitchFamily="18" charset="0"/>
              </a:rPr>
              <a:t>I4.0 </a:t>
            </a:r>
            <a:r>
              <a:rPr lang="en-US" sz="3200" b="1" dirty="0">
                <a:latin typeface="Garamond" panose="02020404030301010803" pitchFamily="18" charset="0"/>
              </a:rPr>
              <a:t>standards</a:t>
            </a:r>
            <a:endParaRPr lang="ru-RU" sz="2800" b="1" dirty="0">
              <a:latin typeface="Garamond" panose="02020404030301010803" pitchFamily="18" charset="0"/>
            </a:endParaRPr>
          </a:p>
          <a:p>
            <a:endParaRPr lang="ru-RU" sz="2800" b="1" dirty="0">
              <a:latin typeface="Garamond" panose="02020404030301010803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03111" y="0"/>
            <a:ext cx="888889" cy="8888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7714" y="6371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26" y="1238429"/>
            <a:ext cx="10393485" cy="428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33" y="6074001"/>
            <a:ext cx="1866667" cy="666667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0" y="0"/>
            <a:ext cx="11303111" cy="888889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 smtClean="0">
              <a:latin typeface="Garamond" panose="02020404030301010803" pitchFamily="18" charset="0"/>
            </a:endParaRPr>
          </a:p>
          <a:p>
            <a:r>
              <a:rPr lang="en-US" sz="2800" b="1" dirty="0" smtClean="0">
                <a:latin typeface="Garamond" panose="02020404030301010803" pitchFamily="18" charset="0"/>
              </a:rPr>
              <a:t>Integration </a:t>
            </a:r>
            <a:r>
              <a:rPr lang="en-US" sz="2800" b="1" dirty="0">
                <a:latin typeface="Garamond" panose="02020404030301010803" pitchFamily="18" charset="0"/>
              </a:rPr>
              <a:t>of </a:t>
            </a:r>
            <a:r>
              <a:rPr lang="en-US" sz="2800" b="1" dirty="0" smtClean="0">
                <a:latin typeface="Garamond" panose="02020404030301010803" pitchFamily="18" charset="0"/>
              </a:rPr>
              <a:t>I4.0 </a:t>
            </a:r>
            <a:r>
              <a:rPr lang="en-US" sz="3200" b="1" dirty="0">
                <a:latin typeface="Garamond" panose="02020404030301010803" pitchFamily="18" charset="0"/>
              </a:rPr>
              <a:t>standards</a:t>
            </a:r>
            <a:endParaRPr lang="ru-RU" sz="2800" b="1" dirty="0">
              <a:latin typeface="Garamond" panose="02020404030301010803" pitchFamily="18" charset="0"/>
            </a:endParaRPr>
          </a:p>
          <a:p>
            <a:endParaRPr lang="ru-RU" sz="2800" b="1" dirty="0">
              <a:latin typeface="Garamond" panose="02020404030301010803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03111" y="0"/>
            <a:ext cx="888889" cy="8888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7714" y="6371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505" y="1184529"/>
            <a:ext cx="8955983" cy="508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33" y="6074001"/>
            <a:ext cx="1866667" cy="666667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0" y="0"/>
            <a:ext cx="11303111" cy="888889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 smtClean="0">
              <a:latin typeface="Garamond" panose="02020404030301010803" pitchFamily="18" charset="0"/>
            </a:endParaRPr>
          </a:p>
          <a:p>
            <a:r>
              <a:rPr lang="en-US" sz="2800" b="1" dirty="0" smtClean="0">
                <a:latin typeface="Garamond" panose="02020404030301010803" pitchFamily="18" charset="0"/>
              </a:rPr>
              <a:t>Integration </a:t>
            </a:r>
            <a:r>
              <a:rPr lang="en-US" sz="2800" b="1" dirty="0">
                <a:latin typeface="Garamond" panose="02020404030301010803" pitchFamily="18" charset="0"/>
              </a:rPr>
              <a:t>of </a:t>
            </a:r>
            <a:r>
              <a:rPr lang="en-US" sz="2800" b="1" dirty="0" smtClean="0">
                <a:latin typeface="Garamond" panose="02020404030301010803" pitchFamily="18" charset="0"/>
              </a:rPr>
              <a:t>I4.0 </a:t>
            </a:r>
            <a:r>
              <a:rPr lang="en-US" sz="3200" b="1" dirty="0">
                <a:latin typeface="Garamond" panose="02020404030301010803" pitchFamily="18" charset="0"/>
              </a:rPr>
              <a:t>standards</a:t>
            </a:r>
            <a:endParaRPr lang="ru-RU" sz="2800" b="1" dirty="0">
              <a:latin typeface="Garamond" panose="02020404030301010803" pitchFamily="18" charset="0"/>
            </a:endParaRPr>
          </a:p>
          <a:p>
            <a:endParaRPr lang="ru-RU" sz="2800" b="1" dirty="0">
              <a:latin typeface="Garamond" panose="02020404030301010803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03111" y="0"/>
            <a:ext cx="888889" cy="8888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7714" y="6371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586" y="958074"/>
            <a:ext cx="9505220" cy="534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33" y="6074001"/>
            <a:ext cx="1866667" cy="666667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0" y="0"/>
            <a:ext cx="11303111" cy="888889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 smtClean="0">
              <a:latin typeface="Garamond" panose="02020404030301010803" pitchFamily="18" charset="0"/>
            </a:endParaRPr>
          </a:p>
          <a:p>
            <a:r>
              <a:rPr lang="en-US" sz="2800" b="1" dirty="0" smtClean="0">
                <a:latin typeface="Garamond" panose="02020404030301010803" pitchFamily="18" charset="0"/>
              </a:rPr>
              <a:t>Integration </a:t>
            </a:r>
            <a:r>
              <a:rPr lang="en-US" sz="2800" b="1" dirty="0">
                <a:latin typeface="Garamond" panose="02020404030301010803" pitchFamily="18" charset="0"/>
              </a:rPr>
              <a:t>of I 4.0 </a:t>
            </a:r>
            <a:r>
              <a:rPr lang="en-US" sz="3200" b="1" dirty="0">
                <a:latin typeface="Garamond" panose="02020404030301010803" pitchFamily="18" charset="0"/>
              </a:rPr>
              <a:t>standards</a:t>
            </a:r>
            <a:endParaRPr lang="ru-RU" sz="2800" b="1" dirty="0">
              <a:latin typeface="Garamond" panose="02020404030301010803" pitchFamily="18" charset="0"/>
            </a:endParaRPr>
          </a:p>
          <a:p>
            <a:endParaRPr lang="ru-RU" sz="2800" b="1" dirty="0">
              <a:latin typeface="Garamond" panose="02020404030301010803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03111" y="0"/>
            <a:ext cx="888889" cy="8888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7714" y="6371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349368" y="2480370"/>
            <a:ext cx="33137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Garamond" panose="02020404030301010803" pitchFamily="18" charset="0"/>
              </a:rPr>
              <a:t>Q&amp;A?</a:t>
            </a:r>
            <a:endParaRPr lang="ru-RU" sz="5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1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75</Words>
  <Application>Microsoft Office PowerPoint</Application>
  <PresentationFormat>Широкоэкранный</PresentationFormat>
  <Paragraphs>33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Gentium Basic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Максим</cp:lastModifiedBy>
  <cp:revision>38</cp:revision>
  <dcterms:created xsi:type="dcterms:W3CDTF">2016-05-01T18:45:15Z</dcterms:created>
  <dcterms:modified xsi:type="dcterms:W3CDTF">2016-05-10T22:58:19Z</dcterms:modified>
</cp:coreProperties>
</file>