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58" r:id="rId4"/>
    <p:sldId id="260" r:id="rId5"/>
    <p:sldId id="261" r:id="rId6"/>
    <p:sldId id="265" r:id="rId7"/>
    <p:sldId id="262" r:id="rId8"/>
    <p:sldId id="331" r:id="rId9"/>
    <p:sldId id="334" r:id="rId10"/>
    <p:sldId id="332" r:id="rId11"/>
    <p:sldId id="335" r:id="rId12"/>
    <p:sldId id="266" r:id="rId13"/>
    <p:sldId id="268" r:id="rId14"/>
    <p:sldId id="329" r:id="rId15"/>
    <p:sldId id="269" r:id="rId16"/>
    <p:sldId id="270" r:id="rId17"/>
    <p:sldId id="271" r:id="rId18"/>
    <p:sldId id="272" r:id="rId19"/>
    <p:sldId id="338" r:id="rId20"/>
    <p:sldId id="339" r:id="rId21"/>
    <p:sldId id="340" r:id="rId22"/>
    <p:sldId id="292" r:id="rId23"/>
    <p:sldId id="289" r:id="rId24"/>
    <p:sldId id="299" r:id="rId25"/>
    <p:sldId id="301" r:id="rId26"/>
    <p:sldId id="302" r:id="rId27"/>
    <p:sldId id="307" r:id="rId28"/>
    <p:sldId id="308" r:id="rId29"/>
    <p:sldId id="300" r:id="rId30"/>
    <p:sldId id="309" r:id="rId31"/>
    <p:sldId id="303" r:id="rId32"/>
    <p:sldId id="304" r:id="rId33"/>
    <p:sldId id="305" r:id="rId34"/>
    <p:sldId id="306" r:id="rId35"/>
    <p:sldId id="321" r:id="rId36"/>
    <p:sldId id="322" r:id="rId37"/>
    <p:sldId id="323" r:id="rId38"/>
    <p:sldId id="324" r:id="rId39"/>
    <p:sldId id="313" r:id="rId40"/>
    <p:sldId id="314" r:id="rId41"/>
    <p:sldId id="355" r:id="rId42"/>
    <p:sldId id="342" r:id="rId43"/>
    <p:sldId id="354" r:id="rId44"/>
    <p:sldId id="356" r:id="rId45"/>
    <p:sldId id="285" r:id="rId46"/>
    <p:sldId id="293" r:id="rId47"/>
    <p:sldId id="294" r:id="rId48"/>
    <p:sldId id="295" r:id="rId49"/>
    <p:sldId id="296" r:id="rId50"/>
    <p:sldId id="297" r:id="rId51"/>
    <p:sldId id="357" r:id="rId52"/>
    <p:sldId id="344" r:id="rId53"/>
    <p:sldId id="345" r:id="rId54"/>
    <p:sldId id="346" r:id="rId55"/>
    <p:sldId id="347" r:id="rId56"/>
    <p:sldId id="290" r:id="rId57"/>
    <p:sldId id="298" r:id="rId58"/>
    <p:sldId id="348" r:id="rId59"/>
    <p:sldId id="350" r:id="rId60"/>
    <p:sldId id="351" r:id="rId61"/>
    <p:sldId id="352" r:id="rId62"/>
    <p:sldId id="353" r:id="rId63"/>
    <p:sldId id="359" r:id="rId64"/>
    <p:sldId id="349" r:id="rId65"/>
    <p:sldId id="330" r:id="rId66"/>
    <p:sldId id="343" r:id="rId67"/>
    <p:sldId id="317" r:id="rId68"/>
    <p:sldId id="31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D971"/>
    <a:srgbClr val="FAD4F5"/>
    <a:srgbClr val="FF2F2F"/>
    <a:srgbClr val="00A249"/>
    <a:srgbClr val="B92B27"/>
    <a:srgbClr val="45AABE"/>
    <a:srgbClr val="6099C8"/>
    <a:srgbClr val="215E8B"/>
    <a:srgbClr val="37BBCD"/>
    <a:srgbClr val="2176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2060" autoAdjust="0"/>
  </p:normalViewPr>
  <p:slideViewPr>
    <p:cSldViewPr>
      <p:cViewPr>
        <p:scale>
          <a:sx n="60" d="100"/>
          <a:sy n="60" d="100"/>
        </p:scale>
        <p:origin x="-133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0E09EA72-FD19-4387-BE65-CB24A303B36E}" type="datetimeFigureOut">
              <a:rPr lang="ar-SA" smtClean="0"/>
              <a:t>2/2/1438</a:t>
            </a:fld>
            <a:endParaRPr lang="ar-S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A5FE3BCC-56AC-4B34-8701-684EFD71B9D2}" type="slidenum">
              <a:rPr lang="ar-SA" smtClean="0"/>
              <a:t>‹#›</a:t>
            </a:fld>
            <a:endParaRPr lang="ar-SA"/>
          </a:p>
        </p:txBody>
      </p:sp>
    </p:spTree>
    <p:extLst>
      <p:ext uri="{BB962C8B-B14F-4D97-AF65-F5344CB8AC3E}">
        <p14:creationId xmlns:p14="http://schemas.microsoft.com/office/powerpoint/2010/main" val="86914319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question is malicious but using an intelligent question answering system could retrieve malicious answer</a:t>
            </a:r>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9</a:t>
            </a:fld>
            <a:endParaRPr lang="ar-SA"/>
          </a:p>
        </p:txBody>
      </p:sp>
    </p:spTree>
    <p:extLst>
      <p:ext uri="{BB962C8B-B14F-4D97-AF65-F5344CB8AC3E}">
        <p14:creationId xmlns:p14="http://schemas.microsoft.com/office/powerpoint/2010/main" val="2912825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4D751F65-EE33-4142-9C2D-DD6220A65CB6}" type="slidenum">
              <a:rPr lang="en-US" smtClean="0"/>
              <a:t>19</a:t>
            </a:fld>
            <a:endParaRPr lang="en-US"/>
          </a:p>
        </p:txBody>
      </p:sp>
    </p:spTree>
    <p:extLst>
      <p:ext uri="{BB962C8B-B14F-4D97-AF65-F5344CB8AC3E}">
        <p14:creationId xmlns:p14="http://schemas.microsoft.com/office/powerpoint/2010/main" val="4057582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4D751F65-EE33-4142-9C2D-DD6220A65CB6}" type="slidenum">
              <a:rPr lang="en-US" smtClean="0"/>
              <a:t>20</a:t>
            </a:fld>
            <a:endParaRPr lang="en-US"/>
          </a:p>
        </p:txBody>
      </p:sp>
    </p:spTree>
    <p:extLst>
      <p:ext uri="{BB962C8B-B14F-4D97-AF65-F5344CB8AC3E}">
        <p14:creationId xmlns:p14="http://schemas.microsoft.com/office/powerpoint/2010/main" val="4057582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4D751F65-EE33-4142-9C2D-DD6220A65CB6}" type="slidenum">
              <a:rPr lang="en-US" smtClean="0"/>
              <a:t>21</a:t>
            </a:fld>
            <a:endParaRPr lang="en-US"/>
          </a:p>
        </p:txBody>
      </p:sp>
    </p:spTree>
    <p:extLst>
      <p:ext uri="{BB962C8B-B14F-4D97-AF65-F5344CB8AC3E}">
        <p14:creationId xmlns:p14="http://schemas.microsoft.com/office/powerpoint/2010/main" val="4057582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51F65-EE33-4142-9C2D-DD6220A65CB6}" type="slidenum">
              <a:rPr lang="en-US" smtClean="0"/>
              <a:t>22</a:t>
            </a:fld>
            <a:endParaRPr lang="en-US"/>
          </a:p>
        </p:txBody>
      </p:sp>
    </p:spTree>
    <p:extLst>
      <p:ext uri="{BB962C8B-B14F-4D97-AF65-F5344CB8AC3E}">
        <p14:creationId xmlns:p14="http://schemas.microsoft.com/office/powerpoint/2010/main" val="866260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used the idea in the CNN paper to classify our questions to malicious or not</a:t>
            </a:r>
            <a:endParaRPr lang="en-US" dirty="0"/>
          </a:p>
        </p:txBody>
      </p:sp>
      <p:sp>
        <p:nvSpPr>
          <p:cNvPr id="4" name="Slide Number Placeholder 3"/>
          <p:cNvSpPr>
            <a:spLocks noGrp="1"/>
          </p:cNvSpPr>
          <p:nvPr>
            <p:ph type="sldNum" sz="quarter" idx="10"/>
          </p:nvPr>
        </p:nvSpPr>
        <p:spPr/>
        <p:txBody>
          <a:bodyPr/>
          <a:lstStyle/>
          <a:p>
            <a:fld id="{4D751F65-EE33-4142-9C2D-DD6220A65CB6}" type="slidenum">
              <a:rPr lang="en-US" smtClean="0"/>
              <a:t>24</a:t>
            </a:fld>
            <a:endParaRPr lang="en-US"/>
          </a:p>
        </p:txBody>
      </p:sp>
    </p:spTree>
    <p:extLst>
      <p:ext uri="{BB962C8B-B14F-4D97-AF65-F5344CB8AC3E}">
        <p14:creationId xmlns:p14="http://schemas.microsoft.com/office/powerpoint/2010/main" val="596565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most important thing in neural networks is to  the input representation</a:t>
            </a:r>
            <a:endParaRPr lang="en-US" dirty="0"/>
          </a:p>
        </p:txBody>
      </p:sp>
      <p:sp>
        <p:nvSpPr>
          <p:cNvPr id="4" name="Slide Number Placeholder 3"/>
          <p:cNvSpPr>
            <a:spLocks noGrp="1"/>
          </p:cNvSpPr>
          <p:nvPr>
            <p:ph type="sldNum" sz="quarter" idx="10"/>
          </p:nvPr>
        </p:nvSpPr>
        <p:spPr/>
        <p:txBody>
          <a:bodyPr/>
          <a:lstStyle/>
          <a:p>
            <a:fld id="{4D751F65-EE33-4142-9C2D-DD6220A65CB6}" type="slidenum">
              <a:rPr lang="en-US" smtClean="0"/>
              <a:t>31</a:t>
            </a:fld>
            <a:endParaRPr lang="en-US"/>
          </a:p>
        </p:txBody>
      </p:sp>
    </p:spTree>
    <p:extLst>
      <p:ext uri="{BB962C8B-B14F-4D97-AF65-F5344CB8AC3E}">
        <p14:creationId xmlns:p14="http://schemas.microsoft.com/office/powerpoint/2010/main" val="2422820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51F65-EE33-4142-9C2D-DD6220A65CB6}" type="slidenum">
              <a:rPr lang="en-US" smtClean="0"/>
              <a:t>40</a:t>
            </a:fld>
            <a:endParaRPr lang="en-US"/>
          </a:p>
        </p:txBody>
      </p:sp>
    </p:spTree>
    <p:extLst>
      <p:ext uri="{BB962C8B-B14F-4D97-AF65-F5344CB8AC3E}">
        <p14:creationId xmlns:p14="http://schemas.microsoft.com/office/powerpoint/2010/main" val="4197287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4D751F65-EE33-4142-9C2D-DD6220A65CB6}" type="slidenum">
              <a:rPr lang="en-US" smtClean="0"/>
              <a:t>41</a:t>
            </a:fld>
            <a:endParaRPr lang="en-US"/>
          </a:p>
        </p:txBody>
      </p:sp>
    </p:spTree>
    <p:extLst>
      <p:ext uri="{BB962C8B-B14F-4D97-AF65-F5344CB8AC3E}">
        <p14:creationId xmlns:p14="http://schemas.microsoft.com/office/powerpoint/2010/main" val="4057582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dual use system will receive</a:t>
            </a:r>
            <a:r>
              <a:rPr lang="en-US" baseline="0" dirty="0" smtClean="0"/>
              <a:t> the queries from QA system and use the profiles to rank the queries and take the suitable action</a:t>
            </a:r>
            <a:endParaRPr lang="ar-SA" dirty="0"/>
          </a:p>
        </p:txBody>
      </p:sp>
      <p:sp>
        <p:nvSpPr>
          <p:cNvPr id="4" name="Slide Number Placeholder 3"/>
          <p:cNvSpPr>
            <a:spLocks noGrp="1"/>
          </p:cNvSpPr>
          <p:nvPr>
            <p:ph type="sldNum" sz="quarter" idx="10"/>
          </p:nvPr>
        </p:nvSpPr>
        <p:spPr/>
        <p:txBody>
          <a:bodyPr/>
          <a:lstStyle/>
          <a:p>
            <a:fld id="{4D751F65-EE33-4142-9C2D-DD6220A65CB6}" type="slidenum">
              <a:rPr lang="en-US" smtClean="0"/>
              <a:t>42</a:t>
            </a:fld>
            <a:endParaRPr lang="en-US"/>
          </a:p>
        </p:txBody>
      </p:sp>
    </p:spTree>
    <p:extLst>
      <p:ext uri="{BB962C8B-B14F-4D97-AF65-F5344CB8AC3E}">
        <p14:creationId xmlns:p14="http://schemas.microsoft.com/office/powerpoint/2010/main" val="4057582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dual use system will receive</a:t>
            </a:r>
            <a:r>
              <a:rPr lang="en-US" baseline="0" dirty="0" smtClean="0"/>
              <a:t> the queries from QA system and use the profiles to rank the queries and take the suitable action</a:t>
            </a:r>
            <a:endParaRPr lang="ar-SA" dirty="0"/>
          </a:p>
        </p:txBody>
      </p:sp>
      <p:sp>
        <p:nvSpPr>
          <p:cNvPr id="4" name="Slide Number Placeholder 3"/>
          <p:cNvSpPr>
            <a:spLocks noGrp="1"/>
          </p:cNvSpPr>
          <p:nvPr>
            <p:ph type="sldNum" sz="quarter" idx="10"/>
          </p:nvPr>
        </p:nvSpPr>
        <p:spPr/>
        <p:txBody>
          <a:bodyPr/>
          <a:lstStyle/>
          <a:p>
            <a:fld id="{4D751F65-EE33-4142-9C2D-DD6220A65CB6}" type="slidenum">
              <a:rPr lang="en-US" smtClean="0"/>
              <a:t>43</a:t>
            </a:fld>
            <a:endParaRPr lang="en-US"/>
          </a:p>
        </p:txBody>
      </p:sp>
    </p:spTree>
    <p:extLst>
      <p:ext uri="{BB962C8B-B14F-4D97-AF65-F5344CB8AC3E}">
        <p14:creationId xmlns:p14="http://schemas.microsoft.com/office/powerpoint/2010/main" val="405758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can I make a </a:t>
            </a:r>
            <a:r>
              <a:rPr lang="en-US" baseline="0" dirty="0" err="1" smtClean="0"/>
              <a:t>bobmb</a:t>
            </a:r>
            <a:r>
              <a:rPr lang="en-US" baseline="0" dirty="0" smtClean="0"/>
              <a:t> using home items from </a:t>
            </a:r>
            <a:r>
              <a:rPr lang="en-US" baseline="0" dirty="0" err="1" smtClean="0"/>
              <a:t>qura</a:t>
            </a:r>
            <a:endParaRPr lang="en-US" baseline="0" dirty="0" smtClean="0"/>
          </a:p>
          <a:p>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10</a:t>
            </a:fld>
            <a:endParaRPr lang="ar-SA"/>
          </a:p>
        </p:txBody>
      </p:sp>
    </p:spTree>
    <p:extLst>
      <p:ext uri="{BB962C8B-B14F-4D97-AF65-F5344CB8AC3E}">
        <p14:creationId xmlns:p14="http://schemas.microsoft.com/office/powerpoint/2010/main" val="4055675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dual use system will receive</a:t>
            </a:r>
            <a:r>
              <a:rPr lang="en-US" baseline="0" dirty="0" smtClean="0"/>
              <a:t> the queries from QA system and use the profiles to rank the queries and take the suitable action</a:t>
            </a:r>
            <a:endParaRPr lang="ar-SA" dirty="0"/>
          </a:p>
        </p:txBody>
      </p:sp>
      <p:sp>
        <p:nvSpPr>
          <p:cNvPr id="4" name="Slide Number Placeholder 3"/>
          <p:cNvSpPr>
            <a:spLocks noGrp="1"/>
          </p:cNvSpPr>
          <p:nvPr>
            <p:ph type="sldNum" sz="quarter" idx="10"/>
          </p:nvPr>
        </p:nvSpPr>
        <p:spPr/>
        <p:txBody>
          <a:bodyPr/>
          <a:lstStyle/>
          <a:p>
            <a:fld id="{4D751F65-EE33-4142-9C2D-DD6220A65CB6}" type="slidenum">
              <a:rPr lang="en-US" smtClean="0"/>
              <a:t>44</a:t>
            </a:fld>
            <a:endParaRPr lang="en-US"/>
          </a:p>
        </p:txBody>
      </p:sp>
    </p:spTree>
    <p:extLst>
      <p:ext uri="{BB962C8B-B14F-4D97-AF65-F5344CB8AC3E}">
        <p14:creationId xmlns:p14="http://schemas.microsoft.com/office/powerpoint/2010/main" val="4057582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FE3BCC-56AC-4B34-8701-684EFD71B9D2}" type="slidenum">
              <a:rPr kumimoji="0" lang="ar-S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ar-S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37172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we should put the performance after the CNN section </a:t>
            </a:r>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52</a:t>
            </a:fld>
            <a:endParaRPr lang="ar-SA"/>
          </a:p>
        </p:txBody>
      </p:sp>
    </p:spTree>
    <p:extLst>
      <p:ext uri="{BB962C8B-B14F-4D97-AF65-F5344CB8AC3E}">
        <p14:creationId xmlns:p14="http://schemas.microsoft.com/office/powerpoint/2010/main" val="864361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WikiData</a:t>
            </a:r>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54</a:t>
            </a:fld>
            <a:endParaRPr lang="ar-SA"/>
          </a:p>
        </p:txBody>
      </p:sp>
    </p:spTree>
    <p:extLst>
      <p:ext uri="{BB962C8B-B14F-4D97-AF65-F5344CB8AC3E}">
        <p14:creationId xmlns:p14="http://schemas.microsoft.com/office/powerpoint/2010/main" val="1961887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blocks which one in front</a:t>
            </a:r>
            <a:r>
              <a:rPr lang="en-US" baseline="0" dirty="0" smtClean="0"/>
              <a:t> end and which one is back end (I think it is useless there is only one front end tool we can just say that)</a:t>
            </a:r>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57</a:t>
            </a:fld>
            <a:endParaRPr lang="ar-SA"/>
          </a:p>
        </p:txBody>
      </p:sp>
    </p:spTree>
    <p:extLst>
      <p:ext uri="{BB962C8B-B14F-4D97-AF65-F5344CB8AC3E}">
        <p14:creationId xmlns:p14="http://schemas.microsoft.com/office/powerpoint/2010/main" val="205092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blocks which one in front</a:t>
            </a:r>
            <a:r>
              <a:rPr lang="en-US" baseline="0" dirty="0" smtClean="0"/>
              <a:t> end and which one is back end (I think it is useless there is only one front end tool we can just say that)</a:t>
            </a:r>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58</a:t>
            </a:fld>
            <a:endParaRPr lang="ar-SA"/>
          </a:p>
        </p:txBody>
      </p:sp>
    </p:spTree>
    <p:extLst>
      <p:ext uri="{BB962C8B-B14F-4D97-AF65-F5344CB8AC3E}">
        <p14:creationId xmlns:p14="http://schemas.microsoft.com/office/powerpoint/2010/main" val="205092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blocks which one in front</a:t>
            </a:r>
            <a:r>
              <a:rPr lang="en-US" baseline="0" dirty="0" smtClean="0"/>
              <a:t> end and which one is back end (I think it is useless there is only one front end tool we can just say that)</a:t>
            </a:r>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59</a:t>
            </a:fld>
            <a:endParaRPr lang="ar-SA"/>
          </a:p>
        </p:txBody>
      </p:sp>
    </p:spTree>
    <p:extLst>
      <p:ext uri="{BB962C8B-B14F-4D97-AF65-F5344CB8AC3E}">
        <p14:creationId xmlns:p14="http://schemas.microsoft.com/office/powerpoint/2010/main" val="2050922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blocks which one in front</a:t>
            </a:r>
            <a:r>
              <a:rPr lang="en-US" baseline="0" dirty="0" smtClean="0"/>
              <a:t> end and which one is back end (I think it is useless there is only one front end tool we can just say that)</a:t>
            </a:r>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60</a:t>
            </a:fld>
            <a:endParaRPr lang="ar-SA"/>
          </a:p>
        </p:txBody>
      </p:sp>
    </p:spTree>
    <p:extLst>
      <p:ext uri="{BB962C8B-B14F-4D97-AF65-F5344CB8AC3E}">
        <p14:creationId xmlns:p14="http://schemas.microsoft.com/office/powerpoint/2010/main" val="205092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Jsoup</a:t>
            </a:r>
            <a:r>
              <a:rPr lang="en-US" baseline="0" dirty="0" smtClean="0"/>
              <a:t> </a:t>
            </a:r>
            <a:r>
              <a:rPr lang="ar-SA" baseline="0" dirty="0" smtClean="0"/>
              <a:t> </a:t>
            </a:r>
            <a:r>
              <a:rPr lang="en-US" baseline="0" dirty="0" err="1" smtClean="0"/>
              <a:t>quora</a:t>
            </a:r>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61</a:t>
            </a:fld>
            <a:endParaRPr lang="ar-SA"/>
          </a:p>
        </p:txBody>
      </p:sp>
    </p:spTree>
    <p:extLst>
      <p:ext uri="{BB962C8B-B14F-4D97-AF65-F5344CB8AC3E}">
        <p14:creationId xmlns:p14="http://schemas.microsoft.com/office/powerpoint/2010/main" val="205092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Wikipedia</a:t>
            </a:r>
            <a:r>
              <a:rPr lang="de-DE" baseline="0" dirty="0" smtClean="0"/>
              <a:t> &amp; wikidata</a:t>
            </a:r>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62</a:t>
            </a:fld>
            <a:endParaRPr lang="ar-SA"/>
          </a:p>
        </p:txBody>
      </p:sp>
    </p:spTree>
    <p:extLst>
      <p:ext uri="{BB962C8B-B14F-4D97-AF65-F5344CB8AC3E}">
        <p14:creationId xmlns:p14="http://schemas.microsoft.com/office/powerpoint/2010/main" val="205092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can I make a </a:t>
            </a:r>
            <a:r>
              <a:rPr lang="en-US" baseline="0" dirty="0" err="1" smtClean="0"/>
              <a:t>bobmb</a:t>
            </a:r>
            <a:r>
              <a:rPr lang="en-US" baseline="0" dirty="0" smtClean="0"/>
              <a:t> using home items from </a:t>
            </a:r>
            <a:r>
              <a:rPr lang="en-US" baseline="0" dirty="0" err="1" smtClean="0"/>
              <a:t>qura</a:t>
            </a:r>
            <a:endParaRPr lang="en-US" baseline="0" dirty="0" smtClean="0"/>
          </a:p>
          <a:p>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11</a:t>
            </a:fld>
            <a:endParaRPr lang="ar-SA"/>
          </a:p>
        </p:txBody>
      </p:sp>
    </p:spTree>
    <p:extLst>
      <p:ext uri="{BB962C8B-B14F-4D97-AF65-F5344CB8AC3E}">
        <p14:creationId xmlns:p14="http://schemas.microsoft.com/office/powerpoint/2010/main" val="4055675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Wikipedia</a:t>
            </a:r>
            <a:r>
              <a:rPr lang="de-DE" baseline="0" dirty="0" smtClean="0"/>
              <a:t> &amp; wikidata</a:t>
            </a:r>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63</a:t>
            </a:fld>
            <a:endParaRPr lang="ar-SA"/>
          </a:p>
        </p:txBody>
      </p:sp>
    </p:spTree>
    <p:extLst>
      <p:ext uri="{BB962C8B-B14F-4D97-AF65-F5344CB8AC3E}">
        <p14:creationId xmlns:p14="http://schemas.microsoft.com/office/powerpoint/2010/main" val="205092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blocks which one in front</a:t>
            </a:r>
            <a:r>
              <a:rPr lang="en-US" baseline="0" dirty="0" smtClean="0"/>
              <a:t> end and which one is back end (I think it is useless there is only one front end tool we can just say that)</a:t>
            </a:r>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64</a:t>
            </a:fld>
            <a:endParaRPr lang="ar-SA"/>
          </a:p>
        </p:txBody>
      </p:sp>
    </p:spTree>
    <p:extLst>
      <p:ext uri="{BB962C8B-B14F-4D97-AF65-F5344CB8AC3E}">
        <p14:creationId xmlns:p14="http://schemas.microsoft.com/office/powerpoint/2010/main" val="205092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a:t>
            </a:r>
            <a:r>
              <a:rPr lang="en-US" baseline="0" dirty="0" smtClean="0"/>
              <a:t> about the challenges why we used </a:t>
            </a:r>
            <a:r>
              <a:rPr lang="en-US" baseline="0" dirty="0" err="1" smtClean="0"/>
              <a:t>quora</a:t>
            </a:r>
            <a:r>
              <a:rPr lang="en-US" baseline="0" dirty="0" smtClean="0"/>
              <a:t> and CNN</a:t>
            </a:r>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65</a:t>
            </a:fld>
            <a:endParaRPr lang="ar-SA"/>
          </a:p>
        </p:txBody>
      </p:sp>
    </p:spTree>
    <p:extLst>
      <p:ext uri="{BB962C8B-B14F-4D97-AF65-F5344CB8AC3E}">
        <p14:creationId xmlns:p14="http://schemas.microsoft.com/office/powerpoint/2010/main" val="281959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1- Semantic of the sentence in the threshold-based approach. Basically when using this approach, the question is tokenized and then fired against the database and against the profiles we have in there, therefore sentences such as: How to kill a person VS. How to kill an insect, usually result in the same danger level although the first one is more dangerous. That’s why we made use of neural networks which are able to learn in a supervised way and then improve and eventually realize the semantic difference between these two. </a:t>
            </a:r>
            <a:endParaRPr lang="ar-SA" sz="1200" b="0" i="0" u="none" strike="noStrike" kern="1200" dirty="0" smtClean="0">
              <a:solidFill>
                <a:schemeClr val="tx1"/>
              </a:solidFill>
              <a:effectLst/>
              <a:latin typeface="+mn-lt"/>
              <a:ea typeface="+mn-ea"/>
              <a:cs typeface="+mn-cs"/>
            </a:endParaRPr>
          </a:p>
          <a:p>
            <a:pPr marL="0" marR="0" indent="0" algn="l" defTabSz="914400" rtl="1"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2- The content and information on </a:t>
            </a:r>
            <a:r>
              <a:rPr lang="en-US" sz="1200" b="0" i="0" u="none" strike="noStrike" kern="1200" dirty="0" err="1" smtClean="0">
                <a:solidFill>
                  <a:schemeClr val="tx1"/>
                </a:solidFill>
                <a:effectLst/>
                <a:latin typeface="+mn-lt"/>
                <a:ea typeface="+mn-ea"/>
                <a:cs typeface="+mn-cs"/>
              </a:rPr>
              <a:t>DBpedia</a:t>
            </a:r>
            <a:r>
              <a:rPr lang="en-US" sz="1200" b="0" i="0" u="none" strike="noStrike"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rPr>
              <a:t>Wikidata</a:t>
            </a:r>
            <a:r>
              <a:rPr lang="en-US" sz="1200" b="0" i="0" u="none" strike="noStrike" kern="1200" dirty="0" smtClean="0">
                <a:solidFill>
                  <a:schemeClr val="tx1"/>
                </a:solidFill>
                <a:effectLst/>
                <a:latin typeface="+mn-lt"/>
                <a:ea typeface="+mn-ea"/>
                <a:cs typeface="+mn-cs"/>
              </a:rPr>
              <a:t> is not structured well and also these two datasets don’t really contain much controversial topics and categories, therefore we had to implement tests on </a:t>
            </a:r>
            <a:r>
              <a:rPr lang="en-US" sz="1200" b="0" i="0" u="none" strike="noStrike" kern="1200" dirty="0" err="1" smtClean="0">
                <a:solidFill>
                  <a:schemeClr val="tx1"/>
                </a:solidFill>
                <a:effectLst/>
                <a:latin typeface="+mn-lt"/>
                <a:ea typeface="+mn-ea"/>
                <a:cs typeface="+mn-cs"/>
              </a:rPr>
              <a:t>Qoura</a:t>
            </a:r>
            <a:r>
              <a:rPr lang="en-US" sz="1200" b="0" i="0" u="none" strike="noStrike" kern="1200" dirty="0" smtClean="0">
                <a:solidFill>
                  <a:schemeClr val="tx1"/>
                </a:solidFill>
                <a:effectLst/>
                <a:latin typeface="+mn-lt"/>
                <a:ea typeface="+mn-ea"/>
                <a:cs typeface="+mn-cs"/>
              </a:rPr>
              <a:t> in order to validate the task of our system, as it was hard to do that on the previously mentioned datasets because of their limited content regarding malicious categories. </a:t>
            </a:r>
            <a:endParaRPr lang="ar-SA" sz="1200" b="0" i="0" u="none" strike="noStrike" kern="1200" dirty="0" smtClean="0">
              <a:solidFill>
                <a:schemeClr val="tx1"/>
              </a:solidFill>
              <a:effectLst/>
              <a:latin typeface="+mn-lt"/>
              <a:ea typeface="+mn-ea"/>
              <a:cs typeface="+mn-cs"/>
            </a:endParaRPr>
          </a:p>
          <a:p>
            <a:pPr marL="0" marR="0" indent="0" algn="l" defTabSz="914400" rtl="1"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3-</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Ranking of the </a:t>
            </a:r>
            <a:r>
              <a:rPr lang="en-US" sz="1200" b="0" i="0" u="none" strike="noStrike" kern="1200" dirty="0" err="1" smtClean="0">
                <a:solidFill>
                  <a:schemeClr val="tx1"/>
                </a:solidFill>
                <a:effectLst/>
                <a:latin typeface="+mn-lt"/>
                <a:ea typeface="+mn-ea"/>
                <a:cs typeface="+mn-cs"/>
              </a:rPr>
              <a:t>words:We</a:t>
            </a:r>
            <a:r>
              <a:rPr lang="en-US" sz="1200" b="0" i="0" u="none" strike="noStrike" kern="1200" dirty="0" smtClean="0">
                <a:solidFill>
                  <a:schemeClr val="tx1"/>
                </a:solidFill>
                <a:effectLst/>
                <a:latin typeface="+mn-lt"/>
                <a:ea typeface="+mn-ea"/>
                <a:cs typeface="+mn-cs"/>
              </a:rPr>
              <a:t> first tried to use “</a:t>
            </a:r>
            <a:r>
              <a:rPr lang="en-US" sz="1200" b="0" i="0" u="none" strike="noStrike" kern="1200" dirty="0" err="1" smtClean="0">
                <a:solidFill>
                  <a:schemeClr val="tx1"/>
                </a:solidFill>
                <a:effectLst/>
                <a:latin typeface="+mn-lt"/>
                <a:ea typeface="+mn-ea"/>
                <a:cs typeface="+mn-cs"/>
              </a:rPr>
              <a:t>SentiWordNet</a:t>
            </a:r>
            <a:r>
              <a:rPr lang="en-US" sz="1200" b="0" i="0" u="none" strike="noStrike" kern="1200" dirty="0" smtClean="0">
                <a:solidFill>
                  <a:schemeClr val="tx1"/>
                </a:solidFill>
                <a:effectLst/>
                <a:latin typeface="+mn-lt"/>
                <a:ea typeface="+mn-ea"/>
                <a:cs typeface="+mn-cs"/>
              </a:rPr>
              <a:t>” to rank the words in the categories but the results were </a:t>
            </a:r>
            <a:r>
              <a:rPr lang="en-US" sz="1200" b="0" i="0" u="none" strike="noStrike" kern="1200" dirty="0" err="1" smtClean="0">
                <a:solidFill>
                  <a:schemeClr val="tx1"/>
                </a:solidFill>
                <a:effectLst/>
                <a:latin typeface="+mn-lt"/>
                <a:ea typeface="+mn-ea"/>
                <a:cs typeface="+mn-cs"/>
              </a:rPr>
              <a:t>unaccurate</a:t>
            </a:r>
            <a:r>
              <a:rPr lang="en-US" sz="1200" b="0" i="0" u="none" strike="noStrike" kern="1200" dirty="0" smtClean="0">
                <a:solidFill>
                  <a:schemeClr val="tx1"/>
                </a:solidFill>
                <a:effectLst/>
                <a:latin typeface="+mn-lt"/>
                <a:ea typeface="+mn-ea"/>
                <a:cs typeface="+mn-cs"/>
              </a:rPr>
              <a:t> so we resorted to using </a:t>
            </a:r>
            <a:r>
              <a:rPr lang="en-US" sz="1200" b="0" i="0" u="none" strike="noStrike" kern="1200" dirty="0" err="1" smtClean="0">
                <a:solidFill>
                  <a:schemeClr val="tx1"/>
                </a:solidFill>
                <a:effectLst/>
                <a:latin typeface="+mn-lt"/>
                <a:ea typeface="+mn-ea"/>
                <a:cs typeface="+mn-cs"/>
              </a:rPr>
              <a:t>Uclassify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api</a:t>
            </a:r>
            <a:r>
              <a:rPr lang="en-US" sz="1200" b="0" i="0" u="none" strike="noStrike" kern="1200" dirty="0" smtClean="0">
                <a:solidFill>
                  <a:schemeClr val="tx1"/>
                </a:solidFill>
                <a:effectLst/>
                <a:latin typeface="+mn-lt"/>
                <a:ea typeface="+mn-ea"/>
                <a:cs typeface="+mn-cs"/>
              </a:rPr>
              <a:t> which gave much better results but not as satisfactory as we wished. As we wanted to rank according to how malicious it is but we didn’t find any tool to help us.</a:t>
            </a:r>
          </a:p>
          <a:p>
            <a:pPr marL="0" marR="0" indent="0" algn="r" defTabSz="914400" rtl="1"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endParaRPr lang="ar-SA" dirty="0"/>
          </a:p>
        </p:txBody>
      </p:sp>
      <p:sp>
        <p:nvSpPr>
          <p:cNvPr id="4" name="Slide Number Placeholder 3"/>
          <p:cNvSpPr>
            <a:spLocks noGrp="1"/>
          </p:cNvSpPr>
          <p:nvPr>
            <p:ph type="sldNum" sz="quarter" idx="10"/>
          </p:nvPr>
        </p:nvSpPr>
        <p:spPr/>
        <p:txBody>
          <a:bodyPr/>
          <a:lstStyle/>
          <a:p>
            <a:fld id="{A5FE3BCC-56AC-4B34-8701-684EFD71B9D2}" type="slidenum">
              <a:rPr lang="ar-SA" smtClean="0"/>
              <a:t>66</a:t>
            </a:fld>
            <a:endParaRPr lang="ar-SA"/>
          </a:p>
        </p:txBody>
      </p:sp>
    </p:spTree>
    <p:extLst>
      <p:ext uri="{BB962C8B-B14F-4D97-AF65-F5344CB8AC3E}">
        <p14:creationId xmlns:p14="http://schemas.microsoft.com/office/powerpoint/2010/main" val="425163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we fit in this project(where is our work in this story)</a:t>
            </a:r>
            <a:endParaRPr lang="ar-SA" dirty="0"/>
          </a:p>
        </p:txBody>
      </p:sp>
      <p:sp>
        <p:nvSpPr>
          <p:cNvPr id="4" name="Slide Number Placeholder 3"/>
          <p:cNvSpPr>
            <a:spLocks noGrp="1"/>
          </p:cNvSpPr>
          <p:nvPr>
            <p:ph type="sldNum" sz="quarter" idx="10"/>
          </p:nvPr>
        </p:nvSpPr>
        <p:spPr/>
        <p:txBody>
          <a:bodyPr/>
          <a:lstStyle/>
          <a:p>
            <a:fld id="{4D751F65-EE33-4142-9C2D-DD6220A65CB6}" type="slidenum">
              <a:rPr lang="en-US" smtClean="0"/>
              <a:t>13</a:t>
            </a:fld>
            <a:endParaRPr lang="en-US"/>
          </a:p>
        </p:txBody>
      </p:sp>
    </p:spTree>
    <p:extLst>
      <p:ext uri="{BB962C8B-B14F-4D97-AF65-F5344CB8AC3E}">
        <p14:creationId xmlns:p14="http://schemas.microsoft.com/office/powerpoint/2010/main" val="405758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dual use system will receive</a:t>
            </a:r>
            <a:r>
              <a:rPr lang="en-US" baseline="0" dirty="0" smtClean="0"/>
              <a:t> the queries from QA system and use the profiles to rank the queries and take the suitable action</a:t>
            </a:r>
            <a:endParaRPr lang="ar-SA" dirty="0"/>
          </a:p>
        </p:txBody>
      </p:sp>
      <p:sp>
        <p:nvSpPr>
          <p:cNvPr id="4" name="Slide Number Placeholder 3"/>
          <p:cNvSpPr>
            <a:spLocks noGrp="1"/>
          </p:cNvSpPr>
          <p:nvPr>
            <p:ph type="sldNum" sz="quarter" idx="10"/>
          </p:nvPr>
        </p:nvSpPr>
        <p:spPr/>
        <p:txBody>
          <a:bodyPr/>
          <a:lstStyle/>
          <a:p>
            <a:fld id="{4D751F65-EE33-4142-9C2D-DD6220A65CB6}" type="slidenum">
              <a:rPr lang="en-US" smtClean="0"/>
              <a:t>14</a:t>
            </a:fld>
            <a:endParaRPr lang="en-US"/>
          </a:p>
        </p:txBody>
      </p:sp>
    </p:spTree>
    <p:extLst>
      <p:ext uri="{BB962C8B-B14F-4D97-AF65-F5344CB8AC3E}">
        <p14:creationId xmlns:p14="http://schemas.microsoft.com/office/powerpoint/2010/main" val="4057582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with the profiling system </a:t>
            </a:r>
          </a:p>
          <a:p>
            <a:r>
              <a:rPr lang="en-US" dirty="0" smtClean="0"/>
              <a:t>First we will define main malicious </a:t>
            </a:r>
            <a:r>
              <a:rPr lang="en-US" dirty="0" err="1" smtClean="0"/>
              <a:t>catogries</a:t>
            </a:r>
            <a:r>
              <a:rPr lang="en-US" dirty="0" smtClean="0"/>
              <a:t> and fill them in a hash map</a:t>
            </a:r>
            <a:endParaRPr lang="ar-SA" dirty="0"/>
          </a:p>
        </p:txBody>
      </p:sp>
      <p:sp>
        <p:nvSpPr>
          <p:cNvPr id="4" name="Slide Number Placeholder 3"/>
          <p:cNvSpPr>
            <a:spLocks noGrp="1"/>
          </p:cNvSpPr>
          <p:nvPr>
            <p:ph type="sldNum" sz="quarter" idx="10"/>
          </p:nvPr>
        </p:nvSpPr>
        <p:spPr/>
        <p:txBody>
          <a:bodyPr/>
          <a:lstStyle/>
          <a:p>
            <a:fld id="{4D751F65-EE33-4142-9C2D-DD6220A65CB6}" type="slidenum">
              <a:rPr lang="en-US" smtClean="0"/>
              <a:t>15</a:t>
            </a:fld>
            <a:endParaRPr lang="en-US"/>
          </a:p>
        </p:txBody>
      </p:sp>
    </p:spTree>
    <p:extLst>
      <p:ext uri="{BB962C8B-B14F-4D97-AF65-F5344CB8AC3E}">
        <p14:creationId xmlns:p14="http://schemas.microsoft.com/office/powerpoint/2010/main" val="64402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will search in</a:t>
            </a:r>
            <a:r>
              <a:rPr lang="en-US" baseline="0" dirty="0" smtClean="0"/>
              <a:t> dictionaries for synonyms to extract our categories and rank them with </a:t>
            </a:r>
            <a:r>
              <a:rPr lang="en-US" baseline="0" dirty="0" err="1" smtClean="0"/>
              <a:t>uClassify</a:t>
            </a:r>
            <a:r>
              <a:rPr lang="en-US" baseline="0" dirty="0" smtClean="0"/>
              <a:t> </a:t>
            </a:r>
            <a:r>
              <a:rPr lang="en-US" baseline="0" dirty="0" err="1" smtClean="0"/>
              <a:t>api</a:t>
            </a:r>
            <a:r>
              <a:rPr lang="en-US" baseline="0" dirty="0" smtClean="0"/>
              <a:t> for sentiment analysis</a:t>
            </a:r>
            <a:endParaRPr lang="ar-SA" dirty="0"/>
          </a:p>
        </p:txBody>
      </p:sp>
      <p:sp>
        <p:nvSpPr>
          <p:cNvPr id="4" name="Slide Number Placeholder 3"/>
          <p:cNvSpPr>
            <a:spLocks noGrp="1"/>
          </p:cNvSpPr>
          <p:nvPr>
            <p:ph type="sldNum" sz="quarter" idx="10"/>
          </p:nvPr>
        </p:nvSpPr>
        <p:spPr/>
        <p:txBody>
          <a:bodyPr/>
          <a:lstStyle/>
          <a:p>
            <a:fld id="{4D751F65-EE33-4142-9C2D-DD6220A65CB6}" type="slidenum">
              <a:rPr lang="en-US" smtClean="0"/>
              <a:t>16</a:t>
            </a:fld>
            <a:endParaRPr lang="en-US"/>
          </a:p>
        </p:txBody>
      </p:sp>
    </p:spTree>
    <p:extLst>
      <p:ext uri="{BB962C8B-B14F-4D97-AF65-F5344CB8AC3E}">
        <p14:creationId xmlns:p14="http://schemas.microsoft.com/office/powerpoint/2010/main" val="3591828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malicious words we gathered will be queried using </a:t>
            </a:r>
            <a:r>
              <a:rPr lang="en-US" baseline="0" dirty="0" err="1" smtClean="0"/>
              <a:t>Sparql</a:t>
            </a:r>
            <a:r>
              <a:rPr lang="en-US" baseline="0" dirty="0" smtClean="0"/>
              <a:t> to get related resources from </a:t>
            </a:r>
            <a:r>
              <a:rPr lang="en-US" baseline="0" dirty="0" err="1" smtClean="0"/>
              <a:t>Dbpedia</a:t>
            </a:r>
            <a:r>
              <a:rPr lang="en-US" baseline="0" dirty="0" smtClean="0"/>
              <a:t> and </a:t>
            </a:r>
            <a:r>
              <a:rPr lang="en-US" baseline="0" dirty="0" err="1" smtClean="0"/>
              <a:t>wikidata</a:t>
            </a:r>
            <a:endParaRPr lang="ar-SA" dirty="0"/>
          </a:p>
        </p:txBody>
      </p:sp>
      <p:sp>
        <p:nvSpPr>
          <p:cNvPr id="4" name="Slide Number Placeholder 3"/>
          <p:cNvSpPr>
            <a:spLocks noGrp="1"/>
          </p:cNvSpPr>
          <p:nvPr>
            <p:ph type="sldNum" sz="quarter" idx="10"/>
          </p:nvPr>
        </p:nvSpPr>
        <p:spPr/>
        <p:txBody>
          <a:bodyPr/>
          <a:lstStyle/>
          <a:p>
            <a:fld id="{4D751F65-EE33-4142-9C2D-DD6220A65CB6}" type="slidenum">
              <a:rPr lang="en-US" smtClean="0"/>
              <a:t>17</a:t>
            </a:fld>
            <a:endParaRPr lang="en-US"/>
          </a:p>
        </p:txBody>
      </p:sp>
    </p:spTree>
    <p:extLst>
      <p:ext uri="{BB962C8B-B14F-4D97-AF65-F5344CB8AC3E}">
        <p14:creationId xmlns:p14="http://schemas.microsoft.com/office/powerpoint/2010/main" val="3162904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resources will be used to fill our categories and as a result we will have our malicious profiles. </a:t>
            </a:r>
            <a:endParaRPr lang="ar-SA" dirty="0"/>
          </a:p>
        </p:txBody>
      </p:sp>
      <p:sp>
        <p:nvSpPr>
          <p:cNvPr id="4" name="Slide Number Placeholder 3"/>
          <p:cNvSpPr>
            <a:spLocks noGrp="1"/>
          </p:cNvSpPr>
          <p:nvPr>
            <p:ph type="sldNum" sz="quarter" idx="10"/>
          </p:nvPr>
        </p:nvSpPr>
        <p:spPr/>
        <p:txBody>
          <a:bodyPr/>
          <a:lstStyle/>
          <a:p>
            <a:fld id="{4D751F65-EE33-4142-9C2D-DD6220A65CB6}" type="slidenum">
              <a:rPr lang="en-US" smtClean="0"/>
              <a:t>18</a:t>
            </a:fld>
            <a:endParaRPr lang="en-US"/>
          </a:p>
        </p:txBody>
      </p:sp>
    </p:spTree>
    <p:extLst>
      <p:ext uri="{BB962C8B-B14F-4D97-AF65-F5344CB8AC3E}">
        <p14:creationId xmlns:p14="http://schemas.microsoft.com/office/powerpoint/2010/main" val="1087986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905000"/>
          </a:xfrm>
        </p:spPr>
        <p:txBody>
          <a:bodyPr>
            <a:noAutofit/>
          </a:bodyPr>
          <a:lstStyle>
            <a:lvl1pPr algn="ctr">
              <a:defRPr sz="4800" b="0" cap="none" spc="0">
                <a:ln w="0"/>
                <a:gradFill>
                  <a:gsLst>
                    <a:gs pos="21000">
                      <a:srgbClr val="53575C"/>
                    </a:gs>
                    <a:gs pos="88000">
                      <a:srgbClr val="C5C7CA"/>
                    </a:gs>
                  </a:gsLst>
                  <a:lin ang="5400000"/>
                </a:gradFill>
                <a:effectLst/>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62C861E-652C-4D05-9CF5-C7413C8CAD61}"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9D76D-3C06-447F-9EE3-DAF7659ACFB2}" type="slidenum">
              <a:rPr lang="en-US" smtClean="0"/>
              <a:t>‹#›</a:t>
            </a:fld>
            <a:endParaRPr lang="en-US"/>
          </a:p>
        </p:txBody>
      </p:sp>
    </p:spTree>
    <p:extLst>
      <p:ext uri="{BB962C8B-B14F-4D97-AF65-F5344CB8AC3E}">
        <p14:creationId xmlns:p14="http://schemas.microsoft.com/office/powerpoint/2010/main" val="240781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905000"/>
          </a:xfrm>
        </p:spPr>
        <p:txBody>
          <a:bodyPr>
            <a:noAutofit/>
          </a:bodyPr>
          <a:lstStyle>
            <a:lvl1pPr algn="ctr">
              <a:defRPr sz="4800" b="0" cap="none" spc="0">
                <a:ln w="0"/>
                <a:gradFill>
                  <a:gsLst>
                    <a:gs pos="21000">
                      <a:srgbClr val="53575C"/>
                    </a:gs>
                    <a:gs pos="88000">
                      <a:srgbClr val="C5C7CA"/>
                    </a:gs>
                  </a:gsLst>
                  <a:lin ang="5400000"/>
                </a:gradFill>
                <a:effectLst/>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62C861E-652C-4D05-9CF5-C7413C8CAD61}"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9D76D-3C06-447F-9EE3-DAF7659ACFB2}" type="slidenum">
              <a:rPr lang="en-US" smtClean="0"/>
              <a:t>‹#›</a:t>
            </a:fld>
            <a:endParaRPr lang="en-US"/>
          </a:p>
        </p:txBody>
      </p:sp>
    </p:spTree>
    <p:extLst>
      <p:ext uri="{BB962C8B-B14F-4D97-AF65-F5344CB8AC3E}">
        <p14:creationId xmlns:p14="http://schemas.microsoft.com/office/powerpoint/2010/main" val="30000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905000"/>
          </a:xfrm>
        </p:spPr>
        <p:txBody>
          <a:bodyPr>
            <a:noAutofit/>
          </a:bodyPr>
          <a:lstStyle>
            <a:lvl1pPr algn="ctr">
              <a:defRPr sz="4800" b="0" cap="none" spc="0">
                <a:ln w="0"/>
                <a:gradFill>
                  <a:gsLst>
                    <a:gs pos="21000">
                      <a:srgbClr val="53575C"/>
                    </a:gs>
                    <a:gs pos="88000">
                      <a:srgbClr val="C5C7CA"/>
                    </a:gs>
                  </a:gsLst>
                  <a:lin ang="5400000"/>
                </a:gradFill>
                <a:effectLst/>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62C861E-652C-4D05-9CF5-C7413C8CAD61}"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9D76D-3C06-447F-9EE3-DAF7659ACFB2}" type="slidenum">
              <a:rPr lang="en-US" smtClean="0"/>
              <a:t>‹#›</a:t>
            </a:fld>
            <a:endParaRPr lang="en-US"/>
          </a:p>
        </p:txBody>
      </p:sp>
    </p:spTree>
    <p:extLst>
      <p:ext uri="{BB962C8B-B14F-4D97-AF65-F5344CB8AC3E}">
        <p14:creationId xmlns:p14="http://schemas.microsoft.com/office/powerpoint/2010/main" val="69721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905000"/>
          </a:xfrm>
        </p:spPr>
        <p:txBody>
          <a:bodyPr>
            <a:noAutofit/>
          </a:bodyPr>
          <a:lstStyle>
            <a:lvl1pPr algn="ctr">
              <a:defRPr sz="4800" b="0" cap="none" spc="0">
                <a:ln w="0"/>
                <a:gradFill>
                  <a:gsLst>
                    <a:gs pos="21000">
                      <a:srgbClr val="53575C"/>
                    </a:gs>
                    <a:gs pos="88000">
                      <a:srgbClr val="C5C7CA"/>
                    </a:gs>
                  </a:gsLst>
                  <a:lin ang="5400000"/>
                </a:gradFill>
                <a:effectLst/>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62C861E-652C-4D05-9CF5-C7413C8CAD61}"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9D76D-3C06-447F-9EE3-DAF7659ACFB2}" type="slidenum">
              <a:rPr lang="en-US" smtClean="0"/>
              <a:t>‹#›</a:t>
            </a:fld>
            <a:endParaRPr lang="en-US"/>
          </a:p>
        </p:txBody>
      </p:sp>
    </p:spTree>
    <p:extLst>
      <p:ext uri="{BB962C8B-B14F-4D97-AF65-F5344CB8AC3E}">
        <p14:creationId xmlns:p14="http://schemas.microsoft.com/office/powerpoint/2010/main" val="310062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905000"/>
          </a:xfrm>
        </p:spPr>
        <p:txBody>
          <a:bodyPr>
            <a:noAutofit/>
          </a:bodyPr>
          <a:lstStyle>
            <a:lvl1pPr algn="ctr">
              <a:defRPr sz="4800" b="0" cap="none" spc="0">
                <a:ln w="0"/>
                <a:gradFill>
                  <a:gsLst>
                    <a:gs pos="21000">
                      <a:srgbClr val="53575C"/>
                    </a:gs>
                    <a:gs pos="88000">
                      <a:srgbClr val="C5C7CA"/>
                    </a:gs>
                  </a:gsLst>
                  <a:lin ang="5400000"/>
                </a:gradFill>
                <a:effectLst/>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62C861E-652C-4D05-9CF5-C7413C8CAD61}"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9D76D-3C06-447F-9EE3-DAF7659ACFB2}" type="slidenum">
              <a:rPr lang="en-US" smtClean="0"/>
              <a:t>‹#›</a:t>
            </a:fld>
            <a:endParaRPr lang="en-US"/>
          </a:p>
        </p:txBody>
      </p:sp>
    </p:spTree>
    <p:extLst>
      <p:ext uri="{BB962C8B-B14F-4D97-AF65-F5344CB8AC3E}">
        <p14:creationId xmlns:p14="http://schemas.microsoft.com/office/powerpoint/2010/main" val="148996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905000"/>
          </a:xfrm>
        </p:spPr>
        <p:txBody>
          <a:bodyPr>
            <a:noAutofit/>
          </a:bodyPr>
          <a:lstStyle>
            <a:lvl1pPr algn="ctr">
              <a:defRPr sz="4800" b="0" cap="none" spc="0">
                <a:ln w="0"/>
                <a:gradFill>
                  <a:gsLst>
                    <a:gs pos="21000">
                      <a:srgbClr val="53575C"/>
                    </a:gs>
                    <a:gs pos="88000">
                      <a:srgbClr val="C5C7CA"/>
                    </a:gs>
                  </a:gsLst>
                  <a:lin ang="5400000"/>
                </a:gradFill>
                <a:effectLst/>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62C861E-652C-4D05-9CF5-C7413C8CAD61}"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9D76D-3C06-447F-9EE3-DAF7659ACFB2}" type="slidenum">
              <a:rPr lang="en-US" smtClean="0"/>
              <a:t>‹#›</a:t>
            </a:fld>
            <a:endParaRPr lang="en-US"/>
          </a:p>
        </p:txBody>
      </p:sp>
    </p:spTree>
    <p:extLst>
      <p:ext uri="{BB962C8B-B14F-4D97-AF65-F5344CB8AC3E}">
        <p14:creationId xmlns:p14="http://schemas.microsoft.com/office/powerpoint/2010/main" val="148996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905000"/>
          </a:xfrm>
        </p:spPr>
        <p:txBody>
          <a:bodyPr>
            <a:noAutofit/>
          </a:bodyPr>
          <a:lstStyle>
            <a:lvl1pPr algn="ctr">
              <a:defRPr sz="4800" b="0" cap="none" spc="0">
                <a:ln w="0"/>
                <a:gradFill>
                  <a:gsLst>
                    <a:gs pos="21000">
                      <a:srgbClr val="53575C"/>
                    </a:gs>
                    <a:gs pos="88000">
                      <a:srgbClr val="C5C7CA"/>
                    </a:gs>
                  </a:gsLst>
                  <a:lin ang="5400000"/>
                </a:gradFill>
                <a:effectLst/>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62C861E-652C-4D05-9CF5-C7413C8CAD61}"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9D76D-3C06-447F-9EE3-DAF7659ACFB2}" type="slidenum">
              <a:rPr lang="en-US" smtClean="0"/>
              <a:t>‹#›</a:t>
            </a:fld>
            <a:endParaRPr lang="en-US"/>
          </a:p>
        </p:txBody>
      </p:sp>
    </p:spTree>
    <p:extLst>
      <p:ext uri="{BB962C8B-B14F-4D97-AF65-F5344CB8AC3E}">
        <p14:creationId xmlns:p14="http://schemas.microsoft.com/office/powerpoint/2010/main" val="276049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5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rot="281571">
            <a:off x="-670084" y="4778305"/>
            <a:ext cx="8875730" cy="2610632"/>
          </a:xfrm>
          <a:prstGeom prst="rect">
            <a:avLst/>
          </a:prstGeom>
          <a:solidFill>
            <a:srgbClr val="215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rot="21416657">
            <a:off x="976597" y="-1289730"/>
            <a:ext cx="8408101" cy="5488192"/>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rot="21144722">
            <a:off x="1242911" y="-847369"/>
            <a:ext cx="8229600" cy="4367228"/>
          </a:xfrm>
          <a:prstGeom prst="rect">
            <a:avLst/>
          </a:prstGeom>
          <a:solidFill>
            <a:schemeClr val="tx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 name="Rectangle 4"/>
          <p:cNvSpPr/>
          <p:nvPr/>
        </p:nvSpPr>
        <p:spPr>
          <a:xfrm rot="21439103">
            <a:off x="-278416" y="5415746"/>
            <a:ext cx="8053236" cy="2445167"/>
          </a:xfrm>
          <a:prstGeom prst="rect">
            <a:avLst/>
          </a:prstGeom>
          <a:solidFill>
            <a:schemeClr val="tx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TextBox 7"/>
          <p:cNvSpPr txBox="1"/>
          <p:nvPr/>
        </p:nvSpPr>
        <p:spPr>
          <a:xfrm rot="21100388">
            <a:off x="1846561" y="552377"/>
            <a:ext cx="6553200" cy="2123658"/>
          </a:xfrm>
          <a:prstGeom prst="rect">
            <a:avLst/>
          </a:prstGeom>
          <a:noFill/>
        </p:spPr>
        <p:txBody>
          <a:bodyPr wrap="square" rtlCol="1">
            <a:spAutoFit/>
          </a:bodyPr>
          <a:lstStyle/>
          <a:p>
            <a:r>
              <a:rPr lang="en-US" sz="4400" dirty="0" smtClean="0">
                <a:solidFill>
                  <a:schemeClr val="bg1"/>
                </a:solidFill>
                <a:latin typeface="MankSans" panose="02000603020000020003" pitchFamily="2" charset="0"/>
              </a:rPr>
              <a:t>A Framework for Quality assessment of LOD for Potential Dual use</a:t>
            </a:r>
            <a:endParaRPr lang="ar-SA" sz="4400" dirty="0">
              <a:solidFill>
                <a:schemeClr val="bg1"/>
              </a:solidFill>
              <a:latin typeface="MankSans" panose="02000603020000020003" pitchFamily="2" charset="0"/>
            </a:endParaRPr>
          </a:p>
        </p:txBody>
      </p:sp>
      <p:sp>
        <p:nvSpPr>
          <p:cNvPr id="9" name="Title 1"/>
          <p:cNvSpPr txBox="1">
            <a:spLocks/>
          </p:cNvSpPr>
          <p:nvPr/>
        </p:nvSpPr>
        <p:spPr>
          <a:xfrm rot="21408716">
            <a:off x="-789534" y="5639504"/>
            <a:ext cx="8229600" cy="1219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6000" b="0" kern="1200">
                <a:solidFill>
                  <a:srgbClr val="92D050"/>
                </a:solidFill>
                <a:latin typeface="MankSans" panose="02000603020000020003" pitchFamily="2" charset="0"/>
                <a:ea typeface="+mj-ea"/>
                <a:cs typeface="+mj-cs"/>
              </a:defRPr>
            </a:lvl1pPr>
          </a:lstStyle>
          <a:p>
            <a:pPr algn="r"/>
            <a:r>
              <a:rPr lang="en-US" sz="1800" dirty="0" smtClean="0">
                <a:solidFill>
                  <a:schemeClr val="bg1"/>
                </a:solidFill>
              </a:rPr>
              <a:t>Semantic Web Lab Project, University of Bonn, Germany</a:t>
            </a:r>
          </a:p>
          <a:p>
            <a:pPr algn="r"/>
            <a:r>
              <a:rPr lang="en-US" sz="1800" dirty="0" smtClean="0">
                <a:solidFill>
                  <a:schemeClr val="bg1"/>
                </a:solidFill>
              </a:rPr>
              <a:t>Department of Computer Science</a:t>
            </a:r>
          </a:p>
          <a:p>
            <a:pPr algn="r"/>
            <a:r>
              <a:rPr lang="en-US" sz="1800" dirty="0" smtClean="0">
                <a:solidFill>
                  <a:schemeClr val="bg1"/>
                </a:solidFill>
              </a:rPr>
              <a:t>2016</a:t>
            </a:r>
            <a:endParaRPr lang="en-US" sz="1800" dirty="0">
              <a:solidFill>
                <a:schemeClr val="bg1"/>
              </a:solidFill>
            </a:endParaRPr>
          </a:p>
        </p:txBody>
      </p:sp>
    </p:spTree>
    <p:extLst>
      <p:ext uri="{BB962C8B-B14F-4D97-AF65-F5344CB8AC3E}">
        <p14:creationId xmlns:p14="http://schemas.microsoft.com/office/powerpoint/2010/main" val="352047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3" y="3305175"/>
            <a:ext cx="639127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rot="10800000">
            <a:off x="1376363" y="5261740"/>
            <a:ext cx="6391274" cy="681859"/>
          </a:xfrm>
          <a:prstGeom prst="rect">
            <a:avLst/>
          </a:prstGeom>
          <a:gradFill flip="none" rotWithShape="1">
            <a:gsLst>
              <a:gs pos="100000">
                <a:srgbClr val="000000">
                  <a:alpha val="50000"/>
                </a:srgbClr>
              </a:gs>
              <a:gs pos="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 y="1133475"/>
            <a:ext cx="64770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376319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3" y="3305175"/>
            <a:ext cx="639127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rot="10800000">
            <a:off x="1376363" y="5261740"/>
            <a:ext cx="6391274" cy="681859"/>
          </a:xfrm>
          <a:prstGeom prst="rect">
            <a:avLst/>
          </a:prstGeom>
          <a:gradFill flip="none" rotWithShape="1">
            <a:gsLst>
              <a:gs pos="100000">
                <a:srgbClr val="000000">
                  <a:alpha val="50000"/>
                </a:srgbClr>
              </a:gs>
              <a:gs pos="0">
                <a:schemeClr val="tx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 y="1133475"/>
            <a:ext cx="64770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371600" y="2209800"/>
            <a:ext cx="51054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TextBox 5"/>
          <p:cNvSpPr txBox="1"/>
          <p:nvPr/>
        </p:nvSpPr>
        <p:spPr>
          <a:xfrm rot="19783406">
            <a:off x="1964555" y="2767281"/>
            <a:ext cx="5214889" cy="1323439"/>
          </a:xfrm>
          <a:prstGeom prst="rect">
            <a:avLst/>
          </a:prstGeom>
          <a:solidFill>
            <a:schemeClr val="tx1"/>
          </a:solidFill>
        </p:spPr>
        <p:txBody>
          <a:bodyPr wrap="none" rtlCol="1">
            <a:spAutoFit/>
          </a:bodyPr>
          <a:lstStyle/>
          <a:p>
            <a:r>
              <a:rPr lang="en-US" sz="8000" dirty="0" smtClean="0">
                <a:solidFill>
                  <a:srgbClr val="FFFF00"/>
                </a:solidFill>
                <a:latin typeface="Century Gothic" panose="020B0502020202020204" pitchFamily="34" charset="0"/>
              </a:rPr>
              <a:t>Warning</a:t>
            </a:r>
            <a:r>
              <a:rPr lang="en-US" sz="8000" dirty="0" smtClean="0">
                <a:solidFill>
                  <a:srgbClr val="FFFF00"/>
                </a:solidFill>
                <a:latin typeface="Century Gothic" panose="020B0502020202020204" pitchFamily="34" charset="0"/>
              </a:rPr>
              <a:t> </a:t>
            </a:r>
            <a:r>
              <a:rPr lang="en-US" sz="8000" dirty="0">
                <a:solidFill>
                  <a:srgbClr val="FFFF00"/>
                </a:solidFill>
                <a:latin typeface="Century Gothic" panose="020B0502020202020204" pitchFamily="34" charset="0"/>
              </a:rPr>
              <a:t>!!</a:t>
            </a:r>
            <a:endParaRPr lang="ar-SA" sz="8000" dirty="0">
              <a:solidFill>
                <a:srgbClr val="FFFF00"/>
              </a:solidFill>
              <a:latin typeface="Century Gothic" panose="020B0502020202020204" pitchFamily="34" charset="0"/>
            </a:endParaRPr>
          </a:p>
        </p:txBody>
      </p:sp>
    </p:spTree>
    <p:extLst>
      <p:ext uri="{BB962C8B-B14F-4D97-AF65-F5344CB8AC3E}">
        <p14:creationId xmlns:p14="http://schemas.microsoft.com/office/powerpoint/2010/main" val="3198831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 y="3067283"/>
            <a:ext cx="4114800" cy="967811"/>
          </a:xfrm>
        </p:spPr>
        <p:txBody>
          <a:bodyPr>
            <a:normAutofit fontScale="90000"/>
          </a:bodyPr>
          <a:lstStyle/>
          <a:p>
            <a:r>
              <a:rPr lang="en-US" sz="6000" b="1" spc="50" dirty="0" smtClean="0">
                <a:ln w="0"/>
                <a:solidFill>
                  <a:schemeClr val="bg2"/>
                </a:solidFill>
                <a:effectLst>
                  <a:innerShdw blurRad="63500" dist="50800" dir="13500000">
                    <a:srgbClr val="000000">
                      <a:alpha val="50000"/>
                    </a:srgbClr>
                  </a:innerShdw>
                </a:effectLst>
                <a:latin typeface="Agency FB" pitchFamily="34" charset="0"/>
              </a:rPr>
              <a:t>System Structure</a:t>
            </a:r>
            <a:endParaRPr lang="en-US" sz="6000" b="1" spc="50" dirty="0">
              <a:ln w="0"/>
              <a:solidFill>
                <a:schemeClr val="bg2"/>
              </a:solidFill>
              <a:effectLst>
                <a:innerShdw blurRad="63500" dist="50800" dir="13500000">
                  <a:srgbClr val="000000">
                    <a:alpha val="50000"/>
                  </a:srgbClr>
                </a:innerShdw>
              </a:effectLst>
              <a:latin typeface="Agency FB" pitchFamily="34" charset="0"/>
            </a:endParaRPr>
          </a:p>
        </p:txBody>
      </p:sp>
      <p:sp>
        <p:nvSpPr>
          <p:cNvPr id="5" name="Rectangle 4"/>
          <p:cNvSpPr/>
          <p:nvPr/>
        </p:nvSpPr>
        <p:spPr>
          <a:xfrm>
            <a:off x="838200" y="1752600"/>
            <a:ext cx="5562600" cy="34557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3432600" y="2289600"/>
            <a:ext cx="2278800" cy="2278800"/>
            <a:chOff x="764146" y="785611"/>
            <a:chExt cx="3786389" cy="3786389"/>
          </a:xfrm>
        </p:grpSpPr>
        <p:sp>
          <p:nvSpPr>
            <p:cNvPr id="10" name="Oval 9"/>
            <p:cNvSpPr/>
            <p:nvPr/>
          </p:nvSpPr>
          <p:spPr>
            <a:xfrm>
              <a:off x="764146" y="785611"/>
              <a:ext cx="3786389" cy="3786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1590540" y="1612005"/>
              <a:ext cx="2133600" cy="2133600"/>
            </a:xfrm>
            <a:prstGeom prst="rect">
              <a:avLst/>
            </a:prstGeom>
          </p:spPr>
        </p:pic>
      </p:grpSp>
    </p:spTree>
    <p:extLst>
      <p:ext uri="{BB962C8B-B14F-4D97-AF65-F5344CB8AC3E}">
        <p14:creationId xmlns:p14="http://schemas.microsoft.com/office/powerpoint/2010/main" val="4175311237"/>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56647E-6 L 0.38333 -0.00671 " pathEditMode="relative" rAng="0" ptsTypes="AA">
                                      <p:cBhvr>
                                        <p:cTn id="6" dur="1000" fill="hold"/>
                                        <p:tgtEl>
                                          <p:spTgt spid="2"/>
                                        </p:tgtEl>
                                        <p:attrNameLst>
                                          <p:attrName>ppt_x</p:attrName>
                                          <p:attrName>ppt_y</p:attrName>
                                        </p:attrNameLst>
                                      </p:cBhvr>
                                      <p:rCtr x="19167" y="-347"/>
                                    </p:animMotion>
                                  </p:childTnLst>
                                </p:cTn>
                              </p:par>
                              <p:par>
                                <p:cTn id="7" presetID="35" presetClass="path" presetSubtype="0" accel="50000" decel="50000" fill="hold" grpId="0" nodeType="withEffect">
                                  <p:stCondLst>
                                    <p:cond delay="0"/>
                                  </p:stCondLst>
                                  <p:childTnLst>
                                    <p:animMotion origin="layout" path="M -4.44444E-6 -2.22222E-6 L -0.27187 0.0007 " pathEditMode="relative" rAng="0" ptsTypes="AA">
                                      <p:cBhvr>
                                        <p:cTn id="8" dur="1000" fill="hold"/>
                                        <p:tgtEl>
                                          <p:spTgt spid="5"/>
                                        </p:tgtEl>
                                        <p:attrNameLst>
                                          <p:attrName>ppt_x</p:attrName>
                                          <p:attrName>ppt_y</p:attrName>
                                        </p:attrNameLst>
                                      </p:cBhvr>
                                      <p:rCtr x="-13594" y="23"/>
                                    </p:animMotion>
                                  </p:childTnLst>
                                </p:cTn>
                              </p:par>
                              <p:par>
                                <p:cTn id="9" presetID="35" presetClass="path" presetSubtype="0" accel="50000" decel="50000" fill="hold" nodeType="withEffect">
                                  <p:stCondLst>
                                    <p:cond delay="0"/>
                                  </p:stCondLst>
                                  <p:childTnLst>
                                    <p:animMotion origin="layout" path="M 0 0 L -0.19167 0 " pathEditMode="relative" rAng="0" ptsTypes="AA">
                                      <p:cBhvr>
                                        <p:cTn id="10" dur="1000" fill="hold"/>
                                        <p:tgtEl>
                                          <p:spTgt spid="9"/>
                                        </p:tgtEl>
                                        <p:attrNameLst>
                                          <p:attrName>ppt_x</p:attrName>
                                          <p:attrName>ppt_y</p:attrName>
                                        </p:attrNameLst>
                                      </p:cBhvr>
                                      <p:rCtr x="-95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457200" y="274638"/>
            <a:ext cx="8229600" cy="1143000"/>
          </a:xfrm>
        </p:spPr>
        <p:txBody>
          <a:bodyPr>
            <a:normAutofit/>
          </a:bodyPr>
          <a:lstStyle/>
          <a:p>
            <a:pPr algn="l"/>
            <a:r>
              <a:rPr lang="en-US" sz="3200" dirty="0" smtClean="0">
                <a:solidFill>
                  <a:srgbClr val="00B050"/>
                </a:solidFill>
                <a:latin typeface="MankSans" panose="02000603020000020003" pitchFamily="2" charset="0"/>
              </a:rPr>
              <a:t>The Whole Picture</a:t>
            </a:r>
            <a:endParaRPr lang="en-US" sz="3200" dirty="0">
              <a:solidFill>
                <a:srgbClr val="00B050"/>
              </a:solidFill>
              <a:latin typeface="MankSans" panose="02000603020000020003" pitchFamily="2" charset="0"/>
            </a:endParaRPr>
          </a:p>
        </p:txBody>
      </p:sp>
      <p:sp>
        <p:nvSpPr>
          <p:cNvPr id="2" name="Rectangle 1"/>
          <p:cNvSpPr/>
          <p:nvPr/>
        </p:nvSpPr>
        <p:spPr>
          <a:xfrm>
            <a:off x="76200" y="1828800"/>
            <a:ext cx="2743200"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TextBox 2"/>
          <p:cNvSpPr txBox="1"/>
          <p:nvPr/>
        </p:nvSpPr>
        <p:spPr>
          <a:xfrm>
            <a:off x="76200" y="1948934"/>
            <a:ext cx="2743200" cy="369332"/>
          </a:xfrm>
          <a:prstGeom prst="rect">
            <a:avLst/>
          </a:prstGeom>
          <a:noFill/>
        </p:spPr>
        <p:txBody>
          <a:bodyPr wrap="square" rtlCol="1">
            <a:spAutoFit/>
          </a:bodyPr>
          <a:lstStyle/>
          <a:p>
            <a:r>
              <a:rPr lang="en-US" dirty="0" smtClean="0">
                <a:ln>
                  <a:solidFill>
                    <a:sysClr val="windowText" lastClr="000000"/>
                  </a:solidFill>
                </a:ln>
                <a:latin typeface="MankSans" panose="02000603020000020003" pitchFamily="2" charset="0"/>
              </a:rPr>
              <a:t>Natural language question</a:t>
            </a:r>
            <a:endParaRPr lang="ar-SA" dirty="0">
              <a:ln>
                <a:solidFill>
                  <a:sysClr val="windowText" lastClr="000000"/>
                </a:solidFill>
              </a:ln>
              <a:latin typeface="MankSans" panose="02000603020000020003" pitchFamily="2" charset="0"/>
            </a:endParaRPr>
          </a:p>
        </p:txBody>
      </p:sp>
      <p:sp>
        <p:nvSpPr>
          <p:cNvPr id="10" name="Rectangle 9"/>
          <p:cNvSpPr/>
          <p:nvPr/>
        </p:nvSpPr>
        <p:spPr>
          <a:xfrm>
            <a:off x="76200" y="2667000"/>
            <a:ext cx="2743200"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TextBox 10"/>
          <p:cNvSpPr txBox="1"/>
          <p:nvPr/>
        </p:nvSpPr>
        <p:spPr>
          <a:xfrm>
            <a:off x="76200" y="2787134"/>
            <a:ext cx="2743200" cy="369332"/>
          </a:xfrm>
          <a:prstGeom prst="rect">
            <a:avLst/>
          </a:prstGeom>
          <a:noFill/>
        </p:spPr>
        <p:txBody>
          <a:bodyPr wrap="square" rtlCol="1">
            <a:spAutoFit/>
          </a:bodyPr>
          <a:lstStyle/>
          <a:p>
            <a:r>
              <a:rPr lang="en-US" dirty="0" smtClean="0">
                <a:ln>
                  <a:solidFill>
                    <a:sysClr val="windowText" lastClr="000000"/>
                  </a:solidFill>
                </a:ln>
                <a:latin typeface="MankSans" panose="02000603020000020003" pitchFamily="2" charset="0"/>
              </a:rPr>
              <a:t>Preprocessing &amp; fixing text</a:t>
            </a:r>
            <a:endParaRPr lang="ar-SA" dirty="0">
              <a:ln>
                <a:solidFill>
                  <a:sysClr val="windowText" lastClr="000000"/>
                </a:solidFill>
              </a:ln>
              <a:latin typeface="MankSans" panose="02000603020000020003" pitchFamily="2" charset="0"/>
            </a:endParaRPr>
          </a:p>
        </p:txBody>
      </p:sp>
      <p:sp>
        <p:nvSpPr>
          <p:cNvPr id="12" name="Rectangle 11"/>
          <p:cNvSpPr/>
          <p:nvPr/>
        </p:nvSpPr>
        <p:spPr>
          <a:xfrm>
            <a:off x="76200" y="3429000"/>
            <a:ext cx="2743200"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TextBox 12"/>
          <p:cNvSpPr txBox="1"/>
          <p:nvPr/>
        </p:nvSpPr>
        <p:spPr>
          <a:xfrm>
            <a:off x="76200" y="3549134"/>
            <a:ext cx="2743200" cy="369332"/>
          </a:xfrm>
          <a:prstGeom prst="rect">
            <a:avLst/>
          </a:prstGeom>
          <a:noFill/>
        </p:spPr>
        <p:txBody>
          <a:bodyPr wrap="square" rtlCol="1">
            <a:spAutoFit/>
          </a:bodyPr>
          <a:lstStyle/>
          <a:p>
            <a:r>
              <a:rPr lang="en-US" dirty="0" smtClean="0">
                <a:ln>
                  <a:solidFill>
                    <a:sysClr val="windowText" lastClr="000000"/>
                  </a:solidFill>
                </a:ln>
                <a:latin typeface="MankSans" panose="02000603020000020003" pitchFamily="2" charset="0"/>
              </a:rPr>
              <a:t>Entity &amp; POS tagging</a:t>
            </a:r>
            <a:endParaRPr lang="ar-SA" dirty="0">
              <a:ln>
                <a:solidFill>
                  <a:sysClr val="windowText" lastClr="000000"/>
                </a:solidFill>
              </a:ln>
              <a:latin typeface="MankSans" panose="02000603020000020003" pitchFamily="2" charset="0"/>
            </a:endParaRPr>
          </a:p>
        </p:txBody>
      </p:sp>
      <p:sp>
        <p:nvSpPr>
          <p:cNvPr id="14" name="Rectangle 13"/>
          <p:cNvSpPr/>
          <p:nvPr/>
        </p:nvSpPr>
        <p:spPr>
          <a:xfrm>
            <a:off x="76200" y="4191000"/>
            <a:ext cx="2743200"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TextBox 14"/>
          <p:cNvSpPr txBox="1"/>
          <p:nvPr/>
        </p:nvSpPr>
        <p:spPr>
          <a:xfrm>
            <a:off x="76200" y="4311134"/>
            <a:ext cx="2743200" cy="369332"/>
          </a:xfrm>
          <a:prstGeom prst="rect">
            <a:avLst/>
          </a:prstGeom>
          <a:noFill/>
        </p:spPr>
        <p:txBody>
          <a:bodyPr wrap="square" rtlCol="1">
            <a:spAutoFit/>
          </a:bodyPr>
          <a:lstStyle/>
          <a:p>
            <a:r>
              <a:rPr lang="en-US" dirty="0" smtClean="0">
                <a:ln>
                  <a:solidFill>
                    <a:sysClr val="windowText" lastClr="000000"/>
                  </a:solidFill>
                </a:ln>
                <a:latin typeface="MankSans" panose="02000603020000020003" pitchFamily="2" charset="0"/>
              </a:rPr>
              <a:t>Question classification</a:t>
            </a:r>
            <a:endParaRPr lang="ar-SA" dirty="0">
              <a:ln>
                <a:solidFill>
                  <a:sysClr val="windowText" lastClr="000000"/>
                </a:solidFill>
              </a:ln>
              <a:latin typeface="MankSans" panose="02000603020000020003" pitchFamily="2" charset="0"/>
            </a:endParaRPr>
          </a:p>
        </p:txBody>
      </p:sp>
      <p:sp>
        <p:nvSpPr>
          <p:cNvPr id="16" name="Rectangle 15"/>
          <p:cNvSpPr/>
          <p:nvPr/>
        </p:nvSpPr>
        <p:spPr>
          <a:xfrm>
            <a:off x="76200" y="4953000"/>
            <a:ext cx="2743200"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7" name="TextBox 16"/>
          <p:cNvSpPr txBox="1"/>
          <p:nvPr/>
        </p:nvSpPr>
        <p:spPr>
          <a:xfrm>
            <a:off x="76200" y="5073134"/>
            <a:ext cx="2743200" cy="369332"/>
          </a:xfrm>
          <a:prstGeom prst="rect">
            <a:avLst/>
          </a:prstGeom>
          <a:noFill/>
        </p:spPr>
        <p:txBody>
          <a:bodyPr wrap="square" rtlCol="1">
            <a:spAutoFit/>
          </a:bodyPr>
          <a:lstStyle/>
          <a:p>
            <a:r>
              <a:rPr lang="en-US" dirty="0" smtClean="0">
                <a:ln>
                  <a:solidFill>
                    <a:sysClr val="windowText" lastClr="000000"/>
                  </a:solidFill>
                </a:ln>
                <a:latin typeface="MankSans" panose="02000603020000020003" pitchFamily="2" charset="0"/>
              </a:rPr>
              <a:t>Question representation</a:t>
            </a:r>
            <a:endParaRPr lang="ar-SA" dirty="0">
              <a:ln>
                <a:solidFill>
                  <a:sysClr val="windowText" lastClr="000000"/>
                </a:solidFill>
              </a:ln>
              <a:latin typeface="MankSans" panose="02000603020000020003" pitchFamily="2" charset="0"/>
            </a:endParaRPr>
          </a:p>
        </p:txBody>
      </p:sp>
      <p:sp>
        <p:nvSpPr>
          <p:cNvPr id="18" name="Rectangle 17"/>
          <p:cNvSpPr/>
          <p:nvPr/>
        </p:nvSpPr>
        <p:spPr>
          <a:xfrm>
            <a:off x="3352800" y="1981200"/>
            <a:ext cx="2895600"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TextBox 19"/>
          <p:cNvSpPr txBox="1"/>
          <p:nvPr/>
        </p:nvSpPr>
        <p:spPr>
          <a:xfrm>
            <a:off x="3352800" y="2101334"/>
            <a:ext cx="2895600" cy="369332"/>
          </a:xfrm>
          <a:prstGeom prst="rect">
            <a:avLst/>
          </a:prstGeom>
          <a:noFill/>
        </p:spPr>
        <p:txBody>
          <a:bodyPr wrap="square" rtlCol="1">
            <a:spAutoFit/>
          </a:bodyPr>
          <a:lstStyle/>
          <a:p>
            <a:r>
              <a:rPr lang="en-US" dirty="0" smtClean="0">
                <a:ln>
                  <a:solidFill>
                    <a:sysClr val="windowText" lastClr="000000"/>
                  </a:solidFill>
                </a:ln>
                <a:latin typeface="MankSans" panose="02000603020000020003" pitchFamily="2" charset="0"/>
              </a:rPr>
              <a:t>Answer presentation module</a:t>
            </a:r>
            <a:endParaRPr lang="ar-SA" dirty="0">
              <a:ln>
                <a:solidFill>
                  <a:sysClr val="windowText" lastClr="000000"/>
                </a:solidFill>
              </a:ln>
              <a:latin typeface="MankSans" panose="02000603020000020003" pitchFamily="2" charset="0"/>
            </a:endParaRPr>
          </a:p>
        </p:txBody>
      </p:sp>
      <p:sp>
        <p:nvSpPr>
          <p:cNvPr id="21" name="Rectangle 20"/>
          <p:cNvSpPr/>
          <p:nvPr/>
        </p:nvSpPr>
        <p:spPr>
          <a:xfrm>
            <a:off x="3352800" y="2814935"/>
            <a:ext cx="2895600" cy="766465"/>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TextBox 21"/>
          <p:cNvSpPr txBox="1"/>
          <p:nvPr/>
        </p:nvSpPr>
        <p:spPr>
          <a:xfrm>
            <a:off x="3352800" y="2891136"/>
            <a:ext cx="2895600" cy="646331"/>
          </a:xfrm>
          <a:prstGeom prst="rect">
            <a:avLst/>
          </a:prstGeom>
          <a:noFill/>
        </p:spPr>
        <p:txBody>
          <a:bodyPr wrap="square" rtlCol="1">
            <a:spAutoFit/>
          </a:bodyPr>
          <a:lstStyle/>
          <a:p>
            <a:pPr algn="ctr"/>
            <a:r>
              <a:rPr lang="en-US" dirty="0" smtClean="0">
                <a:ln>
                  <a:solidFill>
                    <a:sysClr val="windowText" lastClr="000000"/>
                  </a:solidFill>
                </a:ln>
                <a:latin typeface="MankSans" panose="02000603020000020003" pitchFamily="2" charset="0"/>
              </a:rPr>
              <a:t>Potential Dual Use Assessment system</a:t>
            </a:r>
            <a:endParaRPr lang="ar-SA" dirty="0">
              <a:ln>
                <a:solidFill>
                  <a:sysClr val="windowText" lastClr="000000"/>
                </a:solidFill>
              </a:ln>
              <a:latin typeface="MankSans" panose="02000603020000020003" pitchFamily="2" charset="0"/>
            </a:endParaRPr>
          </a:p>
        </p:txBody>
      </p:sp>
      <p:sp>
        <p:nvSpPr>
          <p:cNvPr id="23" name="Rectangle 22"/>
          <p:cNvSpPr/>
          <p:nvPr/>
        </p:nvSpPr>
        <p:spPr>
          <a:xfrm>
            <a:off x="3352800" y="3805535"/>
            <a:ext cx="2895600" cy="76646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TextBox 23"/>
          <p:cNvSpPr txBox="1"/>
          <p:nvPr/>
        </p:nvSpPr>
        <p:spPr>
          <a:xfrm>
            <a:off x="3352800" y="3881736"/>
            <a:ext cx="2895600" cy="646331"/>
          </a:xfrm>
          <a:prstGeom prst="rect">
            <a:avLst/>
          </a:prstGeom>
          <a:noFill/>
        </p:spPr>
        <p:txBody>
          <a:bodyPr wrap="square" rtlCol="1">
            <a:spAutoFit/>
          </a:bodyPr>
          <a:lstStyle/>
          <a:p>
            <a:pPr algn="ctr"/>
            <a:r>
              <a:rPr lang="en-US" dirty="0" smtClean="0">
                <a:ln>
                  <a:solidFill>
                    <a:sysClr val="windowText" lastClr="000000"/>
                  </a:solidFill>
                </a:ln>
                <a:latin typeface="MankSans" panose="02000603020000020003" pitchFamily="2" charset="0"/>
              </a:rPr>
              <a:t>Searching answer candidate &amp; indexing</a:t>
            </a:r>
            <a:endParaRPr lang="ar-SA" dirty="0">
              <a:ln>
                <a:solidFill>
                  <a:sysClr val="windowText" lastClr="000000"/>
                </a:solidFill>
              </a:ln>
              <a:latin typeface="MankSans" panose="02000603020000020003" pitchFamily="2" charset="0"/>
            </a:endParaRPr>
          </a:p>
        </p:txBody>
      </p:sp>
      <p:sp>
        <p:nvSpPr>
          <p:cNvPr id="27" name="Rectangle 26"/>
          <p:cNvSpPr/>
          <p:nvPr/>
        </p:nvSpPr>
        <p:spPr>
          <a:xfrm>
            <a:off x="3352800" y="4800600"/>
            <a:ext cx="2895600" cy="609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 name="TextBox 25"/>
          <p:cNvSpPr txBox="1"/>
          <p:nvPr/>
        </p:nvSpPr>
        <p:spPr>
          <a:xfrm>
            <a:off x="3352800" y="4876800"/>
            <a:ext cx="2895600" cy="369332"/>
          </a:xfrm>
          <a:prstGeom prst="rect">
            <a:avLst/>
          </a:prstGeom>
          <a:noFill/>
        </p:spPr>
        <p:txBody>
          <a:bodyPr wrap="square" rtlCol="1">
            <a:spAutoFit/>
          </a:bodyPr>
          <a:lstStyle/>
          <a:p>
            <a:pPr algn="ctr"/>
            <a:r>
              <a:rPr lang="en-US" dirty="0" smtClean="0">
                <a:ln>
                  <a:solidFill>
                    <a:sysClr val="windowText" lastClr="000000"/>
                  </a:solidFill>
                </a:ln>
                <a:latin typeface="MankSans" panose="02000603020000020003" pitchFamily="2" charset="0"/>
              </a:rPr>
              <a:t>Generating answer template</a:t>
            </a:r>
            <a:endParaRPr lang="ar-SA" dirty="0">
              <a:ln>
                <a:solidFill>
                  <a:sysClr val="windowText" lastClr="000000"/>
                </a:solidFill>
              </a:ln>
              <a:latin typeface="MankSans" panose="02000603020000020003" pitchFamily="2" charset="0"/>
            </a:endParaRPr>
          </a:p>
        </p:txBody>
      </p:sp>
      <p:sp>
        <p:nvSpPr>
          <p:cNvPr id="9" name="Rounded Rectangle 8"/>
          <p:cNvSpPr/>
          <p:nvPr/>
        </p:nvSpPr>
        <p:spPr>
          <a:xfrm>
            <a:off x="6781800" y="2136576"/>
            <a:ext cx="2286000" cy="3578423"/>
          </a:xfrm>
          <a:prstGeom prst="roundRect">
            <a:avLst>
              <a:gd name="adj" fmla="val 805"/>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29" name="Straight Connector 28"/>
          <p:cNvCxnSpPr>
            <a:stCxn id="2" idx="3"/>
          </p:cNvCxnSpPr>
          <p:nvPr/>
        </p:nvCxnSpPr>
        <p:spPr>
          <a:xfrm>
            <a:off x="2819400" y="2133600"/>
            <a:ext cx="2286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048000" y="2133600"/>
            <a:ext cx="0" cy="312420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6" idx="3"/>
          </p:cNvCxnSpPr>
          <p:nvPr/>
        </p:nvCxnSpPr>
        <p:spPr>
          <a:xfrm flipH="1">
            <a:off x="2819400" y="5257800"/>
            <a:ext cx="2286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 idx="3"/>
          </p:cNvCxnSpPr>
          <p:nvPr/>
        </p:nvCxnSpPr>
        <p:spPr>
          <a:xfrm>
            <a:off x="2819400" y="4495800"/>
            <a:ext cx="2286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1" idx="1"/>
          </p:cNvCxnSpPr>
          <p:nvPr/>
        </p:nvCxnSpPr>
        <p:spPr>
          <a:xfrm>
            <a:off x="3048000" y="3198168"/>
            <a:ext cx="304800"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0"/>
            <a:endCxn id="23" idx="2"/>
          </p:cNvCxnSpPr>
          <p:nvPr/>
        </p:nvCxnSpPr>
        <p:spPr>
          <a:xfrm flipV="1">
            <a:off x="4800600" y="4572000"/>
            <a:ext cx="0" cy="22860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0"/>
            <a:endCxn id="21" idx="2"/>
          </p:cNvCxnSpPr>
          <p:nvPr/>
        </p:nvCxnSpPr>
        <p:spPr>
          <a:xfrm flipV="1">
            <a:off x="4800600" y="3581400"/>
            <a:ext cx="0" cy="224135"/>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1" idx="0"/>
            <a:endCxn id="18" idx="2"/>
          </p:cNvCxnSpPr>
          <p:nvPr/>
        </p:nvCxnSpPr>
        <p:spPr>
          <a:xfrm flipV="1">
            <a:off x="4800600" y="2590800"/>
            <a:ext cx="0" cy="224135"/>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048000" y="5105400"/>
            <a:ext cx="304800"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Flowchart: Magnetic Disk 48"/>
          <p:cNvSpPr/>
          <p:nvPr/>
        </p:nvSpPr>
        <p:spPr>
          <a:xfrm>
            <a:off x="7086600" y="2514600"/>
            <a:ext cx="685800" cy="946666"/>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0" name="Flowchart: Magnetic Disk 49"/>
          <p:cNvSpPr/>
          <p:nvPr/>
        </p:nvSpPr>
        <p:spPr>
          <a:xfrm>
            <a:off x="8077200" y="2514600"/>
            <a:ext cx="685800" cy="946666"/>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1" name="Flowchart: Magnetic Disk 50"/>
          <p:cNvSpPr/>
          <p:nvPr/>
        </p:nvSpPr>
        <p:spPr>
          <a:xfrm>
            <a:off x="7086600" y="4006334"/>
            <a:ext cx="685800" cy="946666"/>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2" name="Flowchart: Magnetic Disk 51"/>
          <p:cNvSpPr/>
          <p:nvPr/>
        </p:nvSpPr>
        <p:spPr>
          <a:xfrm>
            <a:off x="8077200" y="4006334"/>
            <a:ext cx="685800" cy="946666"/>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3" name="TextBox 52"/>
          <p:cNvSpPr txBox="1"/>
          <p:nvPr/>
        </p:nvSpPr>
        <p:spPr>
          <a:xfrm>
            <a:off x="6934200" y="3440668"/>
            <a:ext cx="1143000" cy="369332"/>
          </a:xfrm>
          <a:prstGeom prst="rect">
            <a:avLst/>
          </a:prstGeom>
          <a:noFill/>
        </p:spPr>
        <p:txBody>
          <a:bodyPr wrap="square" rtlCol="1">
            <a:spAutoFit/>
          </a:bodyPr>
          <a:lstStyle/>
          <a:p>
            <a:r>
              <a:rPr lang="en-US" dirty="0" smtClean="0">
                <a:ln>
                  <a:solidFill>
                    <a:sysClr val="windowText" lastClr="000000"/>
                  </a:solidFill>
                </a:ln>
                <a:latin typeface="MankSans" panose="02000603020000020003" pitchFamily="2" charset="0"/>
              </a:rPr>
              <a:t>Free Base</a:t>
            </a:r>
            <a:endParaRPr lang="ar-SA" dirty="0">
              <a:ln>
                <a:solidFill>
                  <a:sysClr val="windowText" lastClr="000000"/>
                </a:solidFill>
              </a:ln>
              <a:latin typeface="MankSans" panose="02000603020000020003" pitchFamily="2" charset="0"/>
            </a:endParaRPr>
          </a:p>
        </p:txBody>
      </p:sp>
      <p:sp>
        <p:nvSpPr>
          <p:cNvPr id="54" name="TextBox 53"/>
          <p:cNvSpPr txBox="1"/>
          <p:nvPr/>
        </p:nvSpPr>
        <p:spPr>
          <a:xfrm>
            <a:off x="8001000" y="3429000"/>
            <a:ext cx="1143000" cy="369332"/>
          </a:xfrm>
          <a:prstGeom prst="rect">
            <a:avLst/>
          </a:prstGeom>
          <a:noFill/>
        </p:spPr>
        <p:txBody>
          <a:bodyPr wrap="square" rtlCol="1">
            <a:spAutoFit/>
          </a:bodyPr>
          <a:lstStyle/>
          <a:p>
            <a:r>
              <a:rPr lang="en-US" dirty="0" err="1" smtClean="0">
                <a:ln>
                  <a:solidFill>
                    <a:sysClr val="windowText" lastClr="000000"/>
                  </a:solidFill>
                </a:ln>
                <a:latin typeface="MankSans" panose="02000603020000020003" pitchFamily="2" charset="0"/>
              </a:rPr>
              <a:t>DBpedia</a:t>
            </a:r>
            <a:endParaRPr lang="ar-SA" dirty="0">
              <a:ln>
                <a:solidFill>
                  <a:sysClr val="windowText" lastClr="000000"/>
                </a:solidFill>
              </a:ln>
              <a:latin typeface="MankSans" panose="02000603020000020003" pitchFamily="2" charset="0"/>
            </a:endParaRPr>
          </a:p>
        </p:txBody>
      </p:sp>
      <p:sp>
        <p:nvSpPr>
          <p:cNvPr id="55" name="TextBox 54"/>
          <p:cNvSpPr txBox="1"/>
          <p:nvPr/>
        </p:nvSpPr>
        <p:spPr>
          <a:xfrm>
            <a:off x="6934200" y="4964668"/>
            <a:ext cx="1143000" cy="369332"/>
          </a:xfrm>
          <a:prstGeom prst="rect">
            <a:avLst/>
          </a:prstGeom>
          <a:noFill/>
        </p:spPr>
        <p:txBody>
          <a:bodyPr wrap="square" rtlCol="1">
            <a:spAutoFit/>
          </a:bodyPr>
          <a:lstStyle/>
          <a:p>
            <a:r>
              <a:rPr lang="en-US" dirty="0" err="1" smtClean="0">
                <a:ln>
                  <a:solidFill>
                    <a:sysClr val="windowText" lastClr="000000"/>
                  </a:solidFill>
                </a:ln>
                <a:latin typeface="MankSans" panose="02000603020000020003" pitchFamily="2" charset="0"/>
              </a:rPr>
              <a:t>Wikidata</a:t>
            </a:r>
            <a:endParaRPr lang="ar-SA" dirty="0">
              <a:ln>
                <a:solidFill>
                  <a:sysClr val="windowText" lastClr="000000"/>
                </a:solidFill>
              </a:ln>
              <a:latin typeface="MankSans" panose="02000603020000020003" pitchFamily="2" charset="0"/>
            </a:endParaRPr>
          </a:p>
        </p:txBody>
      </p:sp>
      <p:sp>
        <p:nvSpPr>
          <p:cNvPr id="56" name="TextBox 55"/>
          <p:cNvSpPr txBox="1"/>
          <p:nvPr/>
        </p:nvSpPr>
        <p:spPr>
          <a:xfrm>
            <a:off x="8001000" y="4953000"/>
            <a:ext cx="1066800" cy="369332"/>
          </a:xfrm>
          <a:prstGeom prst="rect">
            <a:avLst/>
          </a:prstGeom>
          <a:noFill/>
        </p:spPr>
        <p:txBody>
          <a:bodyPr wrap="square" rtlCol="1">
            <a:spAutoFit/>
          </a:bodyPr>
          <a:lstStyle/>
          <a:p>
            <a:r>
              <a:rPr lang="en-US" dirty="0" smtClean="0">
                <a:ln>
                  <a:solidFill>
                    <a:sysClr val="windowText" lastClr="000000"/>
                  </a:solidFill>
                </a:ln>
                <a:latin typeface="MankSans" panose="02000603020000020003" pitchFamily="2" charset="0"/>
              </a:rPr>
              <a:t>Xml, </a:t>
            </a:r>
            <a:r>
              <a:rPr lang="en-US" dirty="0" err="1" smtClean="0">
                <a:ln>
                  <a:solidFill>
                    <a:sysClr val="windowText" lastClr="000000"/>
                  </a:solidFill>
                </a:ln>
                <a:latin typeface="MankSans" panose="02000603020000020003" pitchFamily="2" charset="0"/>
              </a:rPr>
              <a:t>etc</a:t>
            </a:r>
            <a:endParaRPr lang="ar-SA" dirty="0">
              <a:ln>
                <a:solidFill>
                  <a:sysClr val="windowText" lastClr="000000"/>
                </a:solidFill>
              </a:ln>
              <a:latin typeface="MankSans" panose="02000603020000020003" pitchFamily="2" charset="0"/>
            </a:endParaRPr>
          </a:p>
        </p:txBody>
      </p:sp>
      <p:cxnSp>
        <p:nvCxnSpPr>
          <p:cNvPr id="58" name="Straight Arrow Connector 57"/>
          <p:cNvCxnSpPr>
            <a:stCxn id="21" idx="3"/>
          </p:cNvCxnSpPr>
          <p:nvPr/>
        </p:nvCxnSpPr>
        <p:spPr>
          <a:xfrm flipV="1">
            <a:off x="6248400" y="3198167"/>
            <a:ext cx="533400" cy="1"/>
          </a:xfrm>
          <a:prstGeom prst="straightConnector1">
            <a:avLst/>
          </a:prstGeom>
          <a:ln w="38100">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781800" y="1800000"/>
            <a:ext cx="2286000" cy="307777"/>
          </a:xfrm>
          <a:prstGeom prst="rect">
            <a:avLst/>
          </a:prstGeom>
          <a:solidFill>
            <a:srgbClr val="7030A0"/>
          </a:solidFill>
          <a:ln>
            <a:solidFill>
              <a:srgbClr val="7030A0"/>
            </a:solidFill>
          </a:ln>
        </p:spPr>
        <p:txBody>
          <a:bodyPr wrap="square" rtlCol="1">
            <a:spAutoFit/>
          </a:bodyPr>
          <a:lstStyle/>
          <a:p>
            <a:r>
              <a:rPr lang="en-US" sz="1400" dirty="0" smtClean="0">
                <a:ln>
                  <a:solidFill>
                    <a:schemeClr val="bg1"/>
                  </a:solidFill>
                </a:ln>
                <a:solidFill>
                  <a:schemeClr val="bg1"/>
                </a:solidFill>
                <a:latin typeface="MankSans" panose="02000603020000020003" pitchFamily="2" charset="0"/>
              </a:rPr>
              <a:t>Heterogeneous data sources</a:t>
            </a:r>
            <a:endParaRPr lang="ar-SA" sz="1400" dirty="0">
              <a:ln>
                <a:solidFill>
                  <a:schemeClr val="bg1"/>
                </a:solidFill>
              </a:ln>
              <a:solidFill>
                <a:schemeClr val="bg1"/>
              </a:solidFill>
              <a:latin typeface="MankSans" panose="02000603020000020003" pitchFamily="2" charset="0"/>
            </a:endParaRPr>
          </a:p>
        </p:txBody>
      </p:sp>
    </p:spTree>
    <p:extLst>
      <p:ext uri="{BB962C8B-B14F-4D97-AF65-F5344CB8AC3E}">
        <p14:creationId xmlns:p14="http://schemas.microsoft.com/office/powerpoint/2010/main" val="217949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09800" y="5381368"/>
            <a:ext cx="4629150" cy="9432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8" name="Rectangle 7"/>
          <p:cNvSpPr/>
          <p:nvPr/>
        </p:nvSpPr>
        <p:spPr>
          <a:xfrm>
            <a:off x="2209800" y="2180968"/>
            <a:ext cx="4591050" cy="24672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2209800" y="4876800"/>
            <a:ext cx="4629150" cy="504568"/>
          </a:xfrm>
          <a:prstGeom prst="rect">
            <a:avLst/>
          </a:prstGeom>
          <a:solidFill>
            <a:schemeClr val="accent2">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a:solidFill>
                    <a:schemeClr val="tx1"/>
                  </a:solidFill>
                </a:ln>
                <a:solidFill>
                  <a:schemeClr val="tx1"/>
                </a:solidFill>
                <a:latin typeface="MankSans" panose="02000603020000020003" pitchFamily="2" charset="0"/>
              </a:rPr>
              <a:t>Profiling  System</a:t>
            </a:r>
            <a:endParaRPr lang="en-US" dirty="0">
              <a:ln>
                <a:solidFill>
                  <a:schemeClr val="tx1"/>
                </a:solidFill>
              </a:ln>
              <a:solidFill>
                <a:schemeClr val="tx1"/>
              </a:solidFill>
              <a:latin typeface="MankSans" panose="02000603020000020003" pitchFamily="2" charset="0"/>
            </a:endParaRPr>
          </a:p>
        </p:txBody>
      </p:sp>
      <p:sp>
        <p:nvSpPr>
          <p:cNvPr id="10" name="Rectangle 9"/>
          <p:cNvSpPr/>
          <p:nvPr/>
        </p:nvSpPr>
        <p:spPr>
          <a:xfrm>
            <a:off x="2209800" y="1676400"/>
            <a:ext cx="4629150" cy="504568"/>
          </a:xfrm>
          <a:prstGeom prst="rect">
            <a:avLst/>
          </a:prstGeom>
          <a:solidFill>
            <a:srgbClr val="7030A0"/>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bg1"/>
                  </a:solidFill>
                </a:ln>
                <a:solidFill>
                  <a:schemeClr val="bg1"/>
                </a:solidFill>
                <a:latin typeface="MankSans" panose="02000603020000020003" pitchFamily="2" charset="0"/>
              </a:rPr>
              <a:t>Malicious intent </a:t>
            </a:r>
            <a:r>
              <a:rPr lang="en-US" dirty="0" smtClean="0">
                <a:ln>
                  <a:solidFill>
                    <a:schemeClr val="bg1"/>
                  </a:solidFill>
                </a:ln>
                <a:solidFill>
                  <a:schemeClr val="bg1"/>
                </a:solidFill>
                <a:latin typeface="MankSans" panose="02000603020000020003" pitchFamily="2" charset="0"/>
              </a:rPr>
              <a:t>System</a:t>
            </a:r>
            <a:endParaRPr lang="en-US" dirty="0">
              <a:ln>
                <a:solidFill>
                  <a:schemeClr val="bg1"/>
                </a:solidFill>
              </a:ln>
              <a:solidFill>
                <a:schemeClr val="bg1"/>
              </a:solidFill>
              <a:latin typeface="MankSans" panose="02000603020000020003" pitchFamily="2" charset="0"/>
            </a:endParaRPr>
          </a:p>
        </p:txBody>
      </p:sp>
      <p:sp>
        <p:nvSpPr>
          <p:cNvPr id="18" name="Rectangle 17"/>
          <p:cNvSpPr/>
          <p:nvPr/>
        </p:nvSpPr>
        <p:spPr>
          <a:xfrm>
            <a:off x="2000250" y="1524000"/>
            <a:ext cx="5086350" cy="4953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9" name="Title 1"/>
          <p:cNvSpPr>
            <a:spLocks noGrp="1"/>
          </p:cNvSpPr>
          <p:nvPr>
            <p:ph type="title"/>
          </p:nvPr>
        </p:nvSpPr>
        <p:spPr>
          <a:xfrm>
            <a:off x="457200" y="274638"/>
            <a:ext cx="8229600" cy="1143000"/>
          </a:xfrm>
        </p:spPr>
        <p:txBody>
          <a:bodyPr>
            <a:normAutofit/>
          </a:bodyPr>
          <a:lstStyle/>
          <a:p>
            <a:pPr algn="l"/>
            <a:r>
              <a:rPr lang="en-US" sz="3200" dirty="0" smtClean="0">
                <a:solidFill>
                  <a:srgbClr val="00B050"/>
                </a:solidFill>
                <a:latin typeface="MankSans" panose="02000603020000020003" pitchFamily="2" charset="0"/>
              </a:rPr>
              <a:t>Potential Dual Use Assessment System</a:t>
            </a:r>
            <a:endParaRPr lang="en-US" sz="3200" dirty="0">
              <a:solidFill>
                <a:srgbClr val="00B050"/>
              </a:solidFill>
              <a:latin typeface="MankSans" panose="02000603020000020003" pitchFamily="2" charset="0"/>
            </a:endParaRPr>
          </a:p>
        </p:txBody>
      </p:sp>
      <p:sp>
        <p:nvSpPr>
          <p:cNvPr id="12" name="Rectangle 11"/>
          <p:cNvSpPr/>
          <p:nvPr/>
        </p:nvSpPr>
        <p:spPr>
          <a:xfrm>
            <a:off x="2362200" y="3019168"/>
            <a:ext cx="1981200" cy="12480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4648200" y="3019168"/>
            <a:ext cx="1981200" cy="12480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p:cNvSpPr/>
          <p:nvPr/>
        </p:nvSpPr>
        <p:spPr>
          <a:xfrm>
            <a:off x="2362200" y="2543432"/>
            <a:ext cx="1981200" cy="504568"/>
          </a:xfrm>
          <a:prstGeom prst="rect">
            <a:avLst/>
          </a:prstGeom>
          <a:solidFill>
            <a:schemeClr val="accent4">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ysClr val="windowText" lastClr="000000"/>
                </a:solidFill>
                <a:latin typeface="MankSans" panose="02000603020000020003" pitchFamily="2" charset="0"/>
              </a:rPr>
              <a:t>Question Analysis</a:t>
            </a:r>
            <a:endParaRPr lang="en-US" dirty="0">
              <a:ln>
                <a:solidFill>
                  <a:schemeClr val="tx1"/>
                </a:solidFill>
              </a:ln>
              <a:solidFill>
                <a:sysClr val="windowText" lastClr="000000"/>
              </a:solidFill>
              <a:latin typeface="MankSans" panose="02000603020000020003" pitchFamily="2" charset="0"/>
            </a:endParaRPr>
          </a:p>
        </p:txBody>
      </p:sp>
      <p:sp>
        <p:nvSpPr>
          <p:cNvPr id="21" name="Rectangle 20"/>
          <p:cNvSpPr/>
          <p:nvPr/>
        </p:nvSpPr>
        <p:spPr>
          <a:xfrm>
            <a:off x="4648200" y="2514600"/>
            <a:ext cx="1981200" cy="504568"/>
          </a:xfrm>
          <a:prstGeom prst="rect">
            <a:avLst/>
          </a:prstGeom>
          <a:solidFill>
            <a:schemeClr val="accent4">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ysClr val="windowText" lastClr="000000"/>
                </a:solidFill>
                <a:latin typeface="MankSans" panose="02000603020000020003" pitchFamily="2" charset="0"/>
              </a:rPr>
              <a:t>Answer Analysis</a:t>
            </a:r>
            <a:endParaRPr lang="en-US" dirty="0">
              <a:ln>
                <a:solidFill>
                  <a:schemeClr val="tx1"/>
                </a:solidFill>
              </a:ln>
              <a:solidFill>
                <a:sysClr val="windowText" lastClr="000000"/>
              </a:solidFill>
              <a:latin typeface="MankSans" panose="02000603020000020003" pitchFamily="2" charset="0"/>
            </a:endParaRPr>
          </a:p>
        </p:txBody>
      </p:sp>
    </p:spTree>
    <p:extLst>
      <p:ext uri="{BB962C8B-B14F-4D97-AF65-F5344CB8AC3E}">
        <p14:creationId xmlns:p14="http://schemas.microsoft.com/office/powerpoint/2010/main" val="210738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1600200"/>
            <a:ext cx="3960000" cy="439043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Rectangle 6"/>
          <p:cNvSpPr/>
          <p:nvPr/>
        </p:nvSpPr>
        <p:spPr>
          <a:xfrm>
            <a:off x="2667000" y="1143000"/>
            <a:ext cx="3960000" cy="504568"/>
          </a:xfrm>
          <a:prstGeom prst="rect">
            <a:avLst/>
          </a:prstGeom>
          <a:solidFill>
            <a:schemeClr val="accent2">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a:solidFill>
                    <a:schemeClr val="tx1"/>
                  </a:solidFill>
                </a:ln>
                <a:solidFill>
                  <a:schemeClr val="tx1"/>
                </a:solidFill>
                <a:latin typeface="MankSans" panose="02000603020000020003" pitchFamily="2" charset="0"/>
              </a:rPr>
              <a:t>Profiling System</a:t>
            </a:r>
            <a:endParaRPr lang="en-US" dirty="0">
              <a:ln>
                <a:solidFill>
                  <a:schemeClr val="tx1"/>
                </a:solidFill>
              </a:ln>
              <a:solidFill>
                <a:schemeClr val="tx1"/>
              </a:solidFill>
              <a:latin typeface="MankSans" panose="02000603020000020003" pitchFamily="2" charset="0"/>
            </a:endParaRPr>
          </a:p>
        </p:txBody>
      </p:sp>
      <p:sp>
        <p:nvSpPr>
          <p:cNvPr id="13" name="Rectangle 12"/>
          <p:cNvSpPr/>
          <p:nvPr/>
        </p:nvSpPr>
        <p:spPr>
          <a:xfrm>
            <a:off x="2819400" y="1833434"/>
            <a:ext cx="36552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latin typeface="MankSans" panose="02000603020000020003" pitchFamily="2" charset="0"/>
              </a:rPr>
              <a:t>Defining malicious categories </a:t>
            </a:r>
            <a:endParaRPr lang="en-US" sz="1400" dirty="0">
              <a:ln>
                <a:solidFill>
                  <a:schemeClr val="tx1"/>
                </a:solidFill>
              </a:ln>
              <a:solidFill>
                <a:schemeClr val="tx1"/>
              </a:solidFill>
              <a:latin typeface="MankSans" panose="02000603020000020003" pitchFamily="2" charset="0"/>
            </a:endParaRPr>
          </a:p>
        </p:txBody>
      </p:sp>
      <p:cxnSp>
        <p:nvCxnSpPr>
          <p:cNvPr id="15" name="Straight Arrow Connector 14"/>
          <p:cNvCxnSpPr>
            <a:stCxn id="13" idx="2"/>
          </p:cNvCxnSpPr>
          <p:nvPr/>
        </p:nvCxnSpPr>
        <p:spPr>
          <a:xfrm>
            <a:off x="4647000" y="2290634"/>
            <a:ext cx="0" cy="400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817561" y="2328446"/>
            <a:ext cx="1049839" cy="338554"/>
          </a:xfrm>
          <a:prstGeom prst="rect">
            <a:avLst/>
          </a:prstGeom>
          <a:solidFill>
            <a:schemeClr val="bg1"/>
          </a:solidFill>
        </p:spPr>
        <p:txBody>
          <a:bodyPr wrap="none" rtlCol="1">
            <a:spAutoFit/>
          </a:bodyPr>
          <a:lstStyle/>
          <a:p>
            <a:r>
              <a:rPr lang="en-US" sz="1600" b="1" dirty="0" smtClean="0">
                <a:solidFill>
                  <a:srgbClr val="FF0000"/>
                </a:solidFill>
                <a:latin typeface="MankSans" panose="02000603020000020003" pitchFamily="2" charset="0"/>
              </a:rPr>
              <a:t>Categories</a:t>
            </a:r>
            <a:endParaRPr lang="ar-SA" sz="1600" b="1" dirty="0">
              <a:solidFill>
                <a:srgbClr val="FF0000"/>
              </a:solidFill>
              <a:latin typeface="MankSans" panose="02000603020000020003" pitchFamily="2" charset="0"/>
            </a:endParaRPr>
          </a:p>
        </p:txBody>
      </p:sp>
    </p:spTree>
    <p:extLst>
      <p:ext uri="{BB962C8B-B14F-4D97-AF65-F5344CB8AC3E}">
        <p14:creationId xmlns:p14="http://schemas.microsoft.com/office/powerpoint/2010/main" val="1677601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1600200"/>
            <a:ext cx="3960000" cy="439043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Rectangle 6"/>
          <p:cNvSpPr/>
          <p:nvPr/>
        </p:nvSpPr>
        <p:spPr>
          <a:xfrm>
            <a:off x="2667000" y="1143000"/>
            <a:ext cx="3960000" cy="504568"/>
          </a:xfrm>
          <a:prstGeom prst="rect">
            <a:avLst/>
          </a:prstGeom>
          <a:solidFill>
            <a:schemeClr val="accent2">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a:solidFill>
                    <a:schemeClr val="tx1"/>
                  </a:solidFill>
                </a:ln>
                <a:solidFill>
                  <a:schemeClr val="tx1"/>
                </a:solidFill>
                <a:latin typeface="MankSans" panose="02000603020000020003" pitchFamily="2" charset="0"/>
              </a:rPr>
              <a:t>Profiling System</a:t>
            </a:r>
            <a:endParaRPr lang="en-US" dirty="0">
              <a:ln>
                <a:solidFill>
                  <a:schemeClr val="tx1"/>
                </a:solidFill>
              </a:ln>
              <a:solidFill>
                <a:schemeClr val="tx1"/>
              </a:solidFill>
              <a:latin typeface="MankSans" panose="02000603020000020003" pitchFamily="2" charset="0"/>
            </a:endParaRPr>
          </a:p>
        </p:txBody>
      </p:sp>
      <p:sp>
        <p:nvSpPr>
          <p:cNvPr id="13" name="Rectangle 12"/>
          <p:cNvSpPr/>
          <p:nvPr/>
        </p:nvSpPr>
        <p:spPr>
          <a:xfrm>
            <a:off x="2819400" y="1833434"/>
            <a:ext cx="36552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latin typeface="MankSans" panose="02000603020000020003" pitchFamily="2" charset="0"/>
              </a:rPr>
              <a:t>Defining malicious categories </a:t>
            </a:r>
            <a:endParaRPr lang="en-US" sz="1400" dirty="0">
              <a:ln>
                <a:solidFill>
                  <a:schemeClr val="tx1"/>
                </a:solidFill>
              </a:ln>
              <a:solidFill>
                <a:schemeClr val="tx1"/>
              </a:solidFill>
              <a:latin typeface="MankSans" panose="02000603020000020003" pitchFamily="2" charset="0"/>
            </a:endParaRPr>
          </a:p>
        </p:txBody>
      </p:sp>
      <p:sp>
        <p:nvSpPr>
          <p:cNvPr id="14" name="Rectangle 13"/>
          <p:cNvSpPr/>
          <p:nvPr/>
        </p:nvSpPr>
        <p:spPr>
          <a:xfrm>
            <a:off x="2819400" y="2691198"/>
            <a:ext cx="36552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latin typeface="MankSans" panose="02000603020000020003" pitchFamily="2" charset="0"/>
              </a:rPr>
              <a:t>Finding synonyms, Roots &amp; </a:t>
            </a:r>
            <a:r>
              <a:rPr lang="en-US" sz="1400" dirty="0" smtClean="0">
                <a:ln>
                  <a:solidFill>
                    <a:schemeClr val="tx1"/>
                  </a:solidFill>
                </a:ln>
                <a:solidFill>
                  <a:schemeClr val="tx1"/>
                </a:solidFill>
                <a:latin typeface="MankSans" panose="02000603020000020003" pitchFamily="2" charset="0"/>
              </a:rPr>
              <a:t>Rank</a:t>
            </a:r>
            <a:endParaRPr lang="en-US" sz="1400" dirty="0">
              <a:ln>
                <a:solidFill>
                  <a:schemeClr val="tx1"/>
                </a:solidFill>
              </a:ln>
              <a:solidFill>
                <a:schemeClr val="tx1"/>
              </a:solidFill>
              <a:latin typeface="MankSans" panose="02000603020000020003" pitchFamily="2" charset="0"/>
            </a:endParaRPr>
          </a:p>
        </p:txBody>
      </p:sp>
      <p:cxnSp>
        <p:nvCxnSpPr>
          <p:cNvPr id="15" name="Straight Arrow Connector 14"/>
          <p:cNvCxnSpPr>
            <a:stCxn id="13" idx="2"/>
            <a:endCxn id="14" idx="0"/>
          </p:cNvCxnSpPr>
          <p:nvPr/>
        </p:nvCxnSpPr>
        <p:spPr>
          <a:xfrm>
            <a:off x="4647000" y="2290634"/>
            <a:ext cx="0" cy="400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4" idx="2"/>
          </p:cNvCxnSpPr>
          <p:nvPr/>
        </p:nvCxnSpPr>
        <p:spPr>
          <a:xfrm>
            <a:off x="4647000" y="3148398"/>
            <a:ext cx="0" cy="400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817561" y="2328446"/>
            <a:ext cx="1049839" cy="338554"/>
          </a:xfrm>
          <a:prstGeom prst="rect">
            <a:avLst/>
          </a:prstGeom>
          <a:solidFill>
            <a:schemeClr val="bg1"/>
          </a:solidFill>
        </p:spPr>
        <p:txBody>
          <a:bodyPr wrap="none" rtlCol="1">
            <a:spAutoFit/>
          </a:bodyPr>
          <a:lstStyle/>
          <a:p>
            <a:r>
              <a:rPr lang="en-US" sz="1600" b="1" dirty="0" smtClean="0">
                <a:solidFill>
                  <a:srgbClr val="FF0000"/>
                </a:solidFill>
                <a:latin typeface="MankSans" panose="02000603020000020003" pitchFamily="2" charset="0"/>
              </a:rPr>
              <a:t>Categories</a:t>
            </a:r>
            <a:endParaRPr lang="ar-SA" sz="1600" b="1" dirty="0">
              <a:solidFill>
                <a:srgbClr val="FF0000"/>
              </a:solidFill>
              <a:latin typeface="MankSans" panose="02000603020000020003" pitchFamily="2" charset="0"/>
            </a:endParaRPr>
          </a:p>
        </p:txBody>
      </p:sp>
      <p:sp>
        <p:nvSpPr>
          <p:cNvPr id="48" name="TextBox 47"/>
          <p:cNvSpPr txBox="1"/>
          <p:nvPr/>
        </p:nvSpPr>
        <p:spPr>
          <a:xfrm>
            <a:off x="4839489" y="3200400"/>
            <a:ext cx="1408912" cy="338554"/>
          </a:xfrm>
          <a:prstGeom prst="rect">
            <a:avLst/>
          </a:prstGeom>
          <a:solidFill>
            <a:schemeClr val="bg1"/>
          </a:solidFill>
        </p:spPr>
        <p:txBody>
          <a:bodyPr wrap="none" rtlCol="1">
            <a:spAutoFit/>
          </a:bodyPr>
          <a:lstStyle/>
          <a:p>
            <a:r>
              <a:rPr lang="en-US" sz="1600" b="1" dirty="0" smtClean="0">
                <a:solidFill>
                  <a:srgbClr val="FF0000"/>
                </a:solidFill>
                <a:latin typeface="MankSans" panose="02000603020000020003" pitchFamily="2" charset="0"/>
              </a:rPr>
              <a:t>Malicious word</a:t>
            </a:r>
            <a:endParaRPr lang="ar-SA" sz="1600" b="1" dirty="0">
              <a:solidFill>
                <a:srgbClr val="FF0000"/>
              </a:solidFill>
              <a:latin typeface="MankSans" panose="02000603020000020003" pitchFamily="2" charset="0"/>
            </a:endParaRPr>
          </a:p>
        </p:txBody>
      </p:sp>
      <p:sp>
        <p:nvSpPr>
          <p:cNvPr id="4" name="Oval 3"/>
          <p:cNvSpPr/>
          <p:nvPr/>
        </p:nvSpPr>
        <p:spPr>
          <a:xfrm>
            <a:off x="7010400" y="2209800"/>
            <a:ext cx="1981200" cy="13716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8" name="Straight Arrow Connector 7"/>
          <p:cNvCxnSpPr>
            <a:stCxn id="4" idx="2"/>
            <a:endCxn id="14" idx="3"/>
          </p:cNvCxnSpPr>
          <p:nvPr/>
        </p:nvCxnSpPr>
        <p:spPr>
          <a:xfrm flipH="1">
            <a:off x="6474600" y="2895600"/>
            <a:ext cx="535800" cy="24198"/>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34200" y="2362200"/>
            <a:ext cx="2133600" cy="923330"/>
          </a:xfrm>
          <a:prstGeom prst="rect">
            <a:avLst/>
          </a:prstGeom>
          <a:noFill/>
        </p:spPr>
        <p:txBody>
          <a:bodyPr wrap="square" rtlCol="1">
            <a:spAutoFit/>
          </a:bodyPr>
          <a:lstStyle/>
          <a:p>
            <a:pPr algn="ctr"/>
            <a:r>
              <a:rPr lang="en-US" dirty="0" err="1" smtClean="0"/>
              <a:t>uClassify</a:t>
            </a:r>
            <a:r>
              <a:rPr lang="en-US" dirty="0" smtClean="0"/>
              <a:t> </a:t>
            </a:r>
            <a:r>
              <a:rPr lang="en-US" dirty="0" err="1" smtClean="0"/>
              <a:t>api</a:t>
            </a:r>
            <a:r>
              <a:rPr lang="en-US" dirty="0" smtClean="0"/>
              <a:t> </a:t>
            </a:r>
          </a:p>
          <a:p>
            <a:pPr algn="ctr"/>
            <a:r>
              <a:rPr lang="en-US" dirty="0" smtClean="0"/>
              <a:t>&amp; </a:t>
            </a:r>
          </a:p>
          <a:p>
            <a:pPr algn="ctr"/>
            <a:r>
              <a:rPr lang="en-US" dirty="0" smtClean="0"/>
              <a:t>Snowball stemmer</a:t>
            </a:r>
            <a:endParaRPr lang="ar-SA" dirty="0"/>
          </a:p>
        </p:txBody>
      </p:sp>
    </p:spTree>
    <p:extLst>
      <p:ext uri="{BB962C8B-B14F-4D97-AF65-F5344CB8AC3E}">
        <p14:creationId xmlns:p14="http://schemas.microsoft.com/office/powerpoint/2010/main" val="1107508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1600200"/>
            <a:ext cx="3960000" cy="439043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Rectangle 6"/>
          <p:cNvSpPr/>
          <p:nvPr/>
        </p:nvSpPr>
        <p:spPr>
          <a:xfrm>
            <a:off x="2667000" y="1143000"/>
            <a:ext cx="3960000" cy="504568"/>
          </a:xfrm>
          <a:prstGeom prst="rect">
            <a:avLst/>
          </a:prstGeom>
          <a:solidFill>
            <a:schemeClr val="accent2">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a:solidFill>
                    <a:schemeClr val="tx1"/>
                  </a:solidFill>
                </a:ln>
                <a:solidFill>
                  <a:schemeClr val="tx1"/>
                </a:solidFill>
                <a:latin typeface="MankSans" panose="02000603020000020003" pitchFamily="2" charset="0"/>
              </a:rPr>
              <a:t>Profiling System</a:t>
            </a:r>
            <a:endParaRPr lang="en-US" dirty="0">
              <a:ln>
                <a:solidFill>
                  <a:schemeClr val="tx1"/>
                </a:solidFill>
              </a:ln>
              <a:solidFill>
                <a:schemeClr val="tx1"/>
              </a:solidFill>
              <a:latin typeface="MankSans" panose="02000603020000020003" pitchFamily="2" charset="0"/>
            </a:endParaRPr>
          </a:p>
        </p:txBody>
      </p:sp>
      <p:sp>
        <p:nvSpPr>
          <p:cNvPr id="13" name="Rectangle 12"/>
          <p:cNvSpPr/>
          <p:nvPr/>
        </p:nvSpPr>
        <p:spPr>
          <a:xfrm>
            <a:off x="2819400" y="1833434"/>
            <a:ext cx="36552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latin typeface="MankSans" panose="02000603020000020003" pitchFamily="2" charset="0"/>
              </a:rPr>
              <a:t>Defining malicious categories</a:t>
            </a:r>
            <a:endParaRPr lang="en-US" sz="1400" dirty="0">
              <a:ln>
                <a:solidFill>
                  <a:schemeClr val="tx1"/>
                </a:solidFill>
              </a:ln>
              <a:solidFill>
                <a:schemeClr val="tx1"/>
              </a:solidFill>
              <a:latin typeface="MankSans" panose="02000603020000020003" pitchFamily="2" charset="0"/>
            </a:endParaRPr>
          </a:p>
        </p:txBody>
      </p:sp>
      <p:sp>
        <p:nvSpPr>
          <p:cNvPr id="14" name="Rectangle 13"/>
          <p:cNvSpPr/>
          <p:nvPr/>
        </p:nvSpPr>
        <p:spPr>
          <a:xfrm>
            <a:off x="2819400" y="2691198"/>
            <a:ext cx="36552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latin typeface="MankSans" panose="02000603020000020003" pitchFamily="2" charset="0"/>
              </a:rPr>
              <a:t>Finding synonyms, Roots &amp; </a:t>
            </a:r>
            <a:r>
              <a:rPr lang="en-US" sz="1400" dirty="0" smtClean="0">
                <a:ln>
                  <a:solidFill>
                    <a:schemeClr val="tx1"/>
                  </a:solidFill>
                </a:ln>
                <a:solidFill>
                  <a:schemeClr val="tx1"/>
                </a:solidFill>
                <a:latin typeface="MankSans" panose="02000603020000020003" pitchFamily="2" charset="0"/>
              </a:rPr>
              <a:t>Rank</a:t>
            </a:r>
            <a:endParaRPr lang="en-US" sz="1400" dirty="0">
              <a:ln>
                <a:solidFill>
                  <a:schemeClr val="tx1"/>
                </a:solidFill>
              </a:ln>
              <a:solidFill>
                <a:schemeClr val="tx1"/>
              </a:solidFill>
              <a:latin typeface="MankSans" panose="02000603020000020003" pitchFamily="2" charset="0"/>
            </a:endParaRPr>
          </a:p>
        </p:txBody>
      </p:sp>
      <p:cxnSp>
        <p:nvCxnSpPr>
          <p:cNvPr id="15" name="Straight Arrow Connector 14"/>
          <p:cNvCxnSpPr>
            <a:stCxn id="13" idx="2"/>
            <a:endCxn id="14" idx="0"/>
          </p:cNvCxnSpPr>
          <p:nvPr/>
        </p:nvCxnSpPr>
        <p:spPr>
          <a:xfrm>
            <a:off x="4647000" y="2290634"/>
            <a:ext cx="0" cy="400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19400" y="3548962"/>
            <a:ext cx="36552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latin typeface="MankSans" panose="02000603020000020003" pitchFamily="2" charset="0"/>
              </a:rPr>
              <a:t>Querying Synonyms</a:t>
            </a:r>
            <a:endParaRPr lang="en-US" sz="1400" dirty="0">
              <a:ln>
                <a:solidFill>
                  <a:schemeClr val="tx1"/>
                </a:solidFill>
              </a:ln>
              <a:solidFill>
                <a:schemeClr val="tx1"/>
              </a:solidFill>
              <a:latin typeface="MankSans" panose="02000603020000020003" pitchFamily="2" charset="0"/>
            </a:endParaRPr>
          </a:p>
        </p:txBody>
      </p:sp>
      <p:cxnSp>
        <p:nvCxnSpPr>
          <p:cNvPr id="17" name="Straight Arrow Connector 16"/>
          <p:cNvCxnSpPr>
            <a:stCxn id="14" idx="2"/>
            <a:endCxn id="16" idx="0"/>
          </p:cNvCxnSpPr>
          <p:nvPr/>
        </p:nvCxnSpPr>
        <p:spPr>
          <a:xfrm>
            <a:off x="4647000" y="3148398"/>
            <a:ext cx="0" cy="400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2"/>
          </p:cNvCxnSpPr>
          <p:nvPr/>
        </p:nvCxnSpPr>
        <p:spPr>
          <a:xfrm>
            <a:off x="4647000" y="4006162"/>
            <a:ext cx="0" cy="413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817561" y="2328446"/>
            <a:ext cx="1049839" cy="338554"/>
          </a:xfrm>
          <a:prstGeom prst="rect">
            <a:avLst/>
          </a:prstGeom>
          <a:solidFill>
            <a:schemeClr val="bg1"/>
          </a:solidFill>
        </p:spPr>
        <p:txBody>
          <a:bodyPr wrap="none" rtlCol="1">
            <a:spAutoFit/>
          </a:bodyPr>
          <a:lstStyle/>
          <a:p>
            <a:r>
              <a:rPr lang="en-US" sz="1600" b="1" dirty="0" smtClean="0">
                <a:solidFill>
                  <a:srgbClr val="FF0000"/>
                </a:solidFill>
                <a:latin typeface="MankSans" panose="02000603020000020003" pitchFamily="2" charset="0"/>
              </a:rPr>
              <a:t>Categories</a:t>
            </a:r>
            <a:endParaRPr lang="ar-SA" sz="1600" b="1" dirty="0">
              <a:solidFill>
                <a:srgbClr val="FF0000"/>
              </a:solidFill>
              <a:latin typeface="MankSans" panose="02000603020000020003" pitchFamily="2" charset="0"/>
            </a:endParaRPr>
          </a:p>
        </p:txBody>
      </p:sp>
      <p:sp>
        <p:nvSpPr>
          <p:cNvPr id="48" name="TextBox 47"/>
          <p:cNvSpPr txBox="1"/>
          <p:nvPr/>
        </p:nvSpPr>
        <p:spPr>
          <a:xfrm>
            <a:off x="4839489" y="3200400"/>
            <a:ext cx="1408911" cy="338554"/>
          </a:xfrm>
          <a:prstGeom prst="rect">
            <a:avLst/>
          </a:prstGeom>
          <a:solidFill>
            <a:schemeClr val="bg1"/>
          </a:solidFill>
        </p:spPr>
        <p:txBody>
          <a:bodyPr wrap="none" rtlCol="1">
            <a:spAutoFit/>
          </a:bodyPr>
          <a:lstStyle/>
          <a:p>
            <a:r>
              <a:rPr lang="en-US" sz="1600" b="1" dirty="0" smtClean="0">
                <a:solidFill>
                  <a:srgbClr val="FF0000"/>
                </a:solidFill>
                <a:latin typeface="MankSans" panose="02000603020000020003" pitchFamily="2" charset="0"/>
              </a:rPr>
              <a:t>Malicious word</a:t>
            </a:r>
            <a:endParaRPr lang="ar-SA" sz="1600" b="1" dirty="0">
              <a:solidFill>
                <a:srgbClr val="FF0000"/>
              </a:solidFill>
              <a:latin typeface="MankSans" panose="02000603020000020003" pitchFamily="2" charset="0"/>
            </a:endParaRPr>
          </a:p>
        </p:txBody>
      </p:sp>
      <p:sp>
        <p:nvSpPr>
          <p:cNvPr id="49" name="TextBox 48"/>
          <p:cNvSpPr txBox="1"/>
          <p:nvPr/>
        </p:nvSpPr>
        <p:spPr>
          <a:xfrm>
            <a:off x="5033696" y="4038600"/>
            <a:ext cx="986104" cy="338554"/>
          </a:xfrm>
          <a:prstGeom prst="rect">
            <a:avLst/>
          </a:prstGeom>
          <a:solidFill>
            <a:schemeClr val="bg1"/>
          </a:solidFill>
        </p:spPr>
        <p:txBody>
          <a:bodyPr wrap="none" rtlCol="1">
            <a:spAutoFit/>
          </a:bodyPr>
          <a:lstStyle/>
          <a:p>
            <a:r>
              <a:rPr lang="en-US" sz="1600" b="1" dirty="0">
                <a:solidFill>
                  <a:srgbClr val="FF0000"/>
                </a:solidFill>
                <a:latin typeface="MankSans" panose="02000603020000020003" pitchFamily="2" charset="0"/>
              </a:rPr>
              <a:t>R</a:t>
            </a:r>
            <a:r>
              <a:rPr lang="en-US" sz="1600" b="1" dirty="0" smtClean="0">
                <a:solidFill>
                  <a:srgbClr val="FF0000"/>
                </a:solidFill>
                <a:latin typeface="MankSans" panose="02000603020000020003" pitchFamily="2" charset="0"/>
              </a:rPr>
              <a:t>esources</a:t>
            </a:r>
            <a:endParaRPr lang="ar-SA" sz="1600" b="1" dirty="0">
              <a:solidFill>
                <a:srgbClr val="FF0000"/>
              </a:solidFill>
              <a:latin typeface="MankSans" panose="02000603020000020003" pitchFamily="2" charset="0"/>
            </a:endParaRPr>
          </a:p>
        </p:txBody>
      </p:sp>
    </p:spTree>
    <p:extLst>
      <p:ext uri="{BB962C8B-B14F-4D97-AF65-F5344CB8AC3E}">
        <p14:creationId xmlns:p14="http://schemas.microsoft.com/office/powerpoint/2010/main" val="257555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1600200"/>
            <a:ext cx="3960000" cy="439043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Rectangle 6"/>
          <p:cNvSpPr/>
          <p:nvPr/>
        </p:nvSpPr>
        <p:spPr>
          <a:xfrm>
            <a:off x="2667000" y="1143000"/>
            <a:ext cx="3960000" cy="504568"/>
          </a:xfrm>
          <a:prstGeom prst="rect">
            <a:avLst/>
          </a:prstGeom>
          <a:solidFill>
            <a:schemeClr val="accent2">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a:solidFill>
                    <a:schemeClr val="tx1"/>
                  </a:solidFill>
                </a:ln>
                <a:solidFill>
                  <a:schemeClr val="tx1"/>
                </a:solidFill>
                <a:latin typeface="MankSans" panose="02000603020000020003" pitchFamily="2" charset="0"/>
              </a:rPr>
              <a:t>Profiling System</a:t>
            </a:r>
            <a:endParaRPr lang="en-US" dirty="0">
              <a:ln>
                <a:solidFill>
                  <a:schemeClr val="tx1"/>
                </a:solidFill>
              </a:ln>
              <a:solidFill>
                <a:schemeClr val="tx1"/>
              </a:solidFill>
              <a:latin typeface="MankSans" panose="02000603020000020003" pitchFamily="2" charset="0"/>
            </a:endParaRPr>
          </a:p>
        </p:txBody>
      </p:sp>
      <p:sp>
        <p:nvSpPr>
          <p:cNvPr id="13" name="Rectangle 12"/>
          <p:cNvSpPr/>
          <p:nvPr/>
        </p:nvSpPr>
        <p:spPr>
          <a:xfrm>
            <a:off x="2819400" y="1833434"/>
            <a:ext cx="36552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latin typeface="MankSans" panose="02000603020000020003" pitchFamily="2" charset="0"/>
              </a:rPr>
              <a:t>Defining malicious categories</a:t>
            </a:r>
            <a:endParaRPr lang="en-US" sz="1400" dirty="0">
              <a:ln>
                <a:solidFill>
                  <a:schemeClr val="tx1"/>
                </a:solidFill>
              </a:ln>
              <a:solidFill>
                <a:schemeClr val="tx1"/>
              </a:solidFill>
              <a:latin typeface="MankSans" panose="02000603020000020003" pitchFamily="2" charset="0"/>
            </a:endParaRPr>
          </a:p>
        </p:txBody>
      </p:sp>
      <p:sp>
        <p:nvSpPr>
          <p:cNvPr id="14" name="Rectangle 13"/>
          <p:cNvSpPr/>
          <p:nvPr/>
        </p:nvSpPr>
        <p:spPr>
          <a:xfrm>
            <a:off x="2819400" y="2691198"/>
            <a:ext cx="36552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latin typeface="MankSans" panose="02000603020000020003" pitchFamily="2" charset="0"/>
              </a:rPr>
              <a:t>Finding </a:t>
            </a:r>
            <a:r>
              <a:rPr lang="en-US" sz="1400" dirty="0" smtClean="0">
                <a:ln>
                  <a:solidFill>
                    <a:schemeClr val="tx1"/>
                  </a:solidFill>
                </a:ln>
                <a:solidFill>
                  <a:schemeClr val="tx1"/>
                </a:solidFill>
                <a:latin typeface="MankSans" panose="02000603020000020003" pitchFamily="2" charset="0"/>
              </a:rPr>
              <a:t>synonyms, Roots &amp; Rank</a:t>
            </a:r>
            <a:endParaRPr lang="en-US" sz="1400" dirty="0">
              <a:ln>
                <a:solidFill>
                  <a:schemeClr val="tx1"/>
                </a:solidFill>
              </a:ln>
              <a:solidFill>
                <a:schemeClr val="tx1"/>
              </a:solidFill>
              <a:latin typeface="MankSans" panose="02000603020000020003" pitchFamily="2" charset="0"/>
            </a:endParaRPr>
          </a:p>
        </p:txBody>
      </p:sp>
      <p:cxnSp>
        <p:nvCxnSpPr>
          <p:cNvPr id="15" name="Straight Arrow Connector 14"/>
          <p:cNvCxnSpPr>
            <a:stCxn id="13" idx="2"/>
            <a:endCxn id="14" idx="0"/>
          </p:cNvCxnSpPr>
          <p:nvPr/>
        </p:nvCxnSpPr>
        <p:spPr>
          <a:xfrm>
            <a:off x="4647000" y="2290634"/>
            <a:ext cx="0" cy="400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19400" y="3548962"/>
            <a:ext cx="36552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latin typeface="MankSans" panose="02000603020000020003" pitchFamily="2" charset="0"/>
              </a:rPr>
              <a:t>Querying Synonyms</a:t>
            </a:r>
            <a:endParaRPr lang="en-US" sz="1400" dirty="0">
              <a:ln>
                <a:solidFill>
                  <a:schemeClr val="tx1"/>
                </a:solidFill>
              </a:ln>
              <a:solidFill>
                <a:schemeClr val="tx1"/>
              </a:solidFill>
              <a:latin typeface="MankSans" panose="02000603020000020003" pitchFamily="2" charset="0"/>
            </a:endParaRPr>
          </a:p>
        </p:txBody>
      </p:sp>
      <p:cxnSp>
        <p:nvCxnSpPr>
          <p:cNvPr id="17" name="Straight Arrow Connector 16"/>
          <p:cNvCxnSpPr>
            <a:stCxn id="14" idx="2"/>
            <a:endCxn id="16" idx="0"/>
          </p:cNvCxnSpPr>
          <p:nvPr/>
        </p:nvCxnSpPr>
        <p:spPr>
          <a:xfrm>
            <a:off x="4647000" y="3148398"/>
            <a:ext cx="0" cy="400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819400" y="4419600"/>
            <a:ext cx="36552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latin typeface="MankSans" panose="02000603020000020003" pitchFamily="2" charset="0"/>
              </a:rPr>
              <a:t>Filing categories</a:t>
            </a:r>
            <a:endParaRPr lang="en-US" sz="1400" dirty="0">
              <a:ln>
                <a:solidFill>
                  <a:schemeClr val="tx1"/>
                </a:solidFill>
              </a:ln>
              <a:solidFill>
                <a:schemeClr val="tx1"/>
              </a:solidFill>
              <a:latin typeface="MankSans" panose="02000603020000020003" pitchFamily="2" charset="0"/>
            </a:endParaRPr>
          </a:p>
        </p:txBody>
      </p:sp>
      <p:cxnSp>
        <p:nvCxnSpPr>
          <p:cNvPr id="21" name="Straight Arrow Connector 20"/>
          <p:cNvCxnSpPr>
            <a:stCxn id="16" idx="2"/>
            <a:endCxn id="20" idx="0"/>
          </p:cNvCxnSpPr>
          <p:nvPr/>
        </p:nvCxnSpPr>
        <p:spPr>
          <a:xfrm>
            <a:off x="4647000" y="4006162"/>
            <a:ext cx="0" cy="413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996000" y="5105400"/>
            <a:ext cx="1219200" cy="809047"/>
            <a:chOff x="232721" y="2573052"/>
            <a:chExt cx="1672279" cy="1338704"/>
          </a:xfrm>
          <a:solidFill>
            <a:schemeClr val="bg1">
              <a:lumMod val="75000"/>
            </a:schemeClr>
          </a:solidFill>
        </p:grpSpPr>
        <p:sp>
          <p:nvSpPr>
            <p:cNvPr id="22" name="Snip Single Corner Rectangle 21"/>
            <p:cNvSpPr/>
            <p:nvPr/>
          </p:nvSpPr>
          <p:spPr>
            <a:xfrm>
              <a:off x="381001" y="2573052"/>
              <a:ext cx="1523999"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400" dirty="0" smtClean="0">
                <a:ln>
                  <a:solidFill>
                    <a:schemeClr val="tx1"/>
                  </a:solidFill>
                </a:ln>
                <a:solidFill>
                  <a:schemeClr val="tx1"/>
                </a:solidFill>
                <a:latin typeface="Gill Sans MT" pitchFamily="34" charset="0"/>
              </a:endParaRPr>
            </a:p>
          </p:txBody>
        </p:sp>
        <p:sp>
          <p:nvSpPr>
            <p:cNvPr id="23" name="Snip Single Corner Rectangle 22"/>
            <p:cNvSpPr/>
            <p:nvPr/>
          </p:nvSpPr>
          <p:spPr>
            <a:xfrm>
              <a:off x="304800" y="2688773"/>
              <a:ext cx="1524000"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400" dirty="0" smtClean="0">
                <a:ln>
                  <a:solidFill>
                    <a:schemeClr val="tx1"/>
                  </a:solidFill>
                </a:ln>
                <a:solidFill>
                  <a:schemeClr val="tx1"/>
                </a:solidFill>
                <a:latin typeface="Gill Sans MT" pitchFamily="34" charset="0"/>
              </a:endParaRPr>
            </a:p>
          </p:txBody>
        </p:sp>
        <p:sp>
          <p:nvSpPr>
            <p:cNvPr id="24" name="Snip Single Corner Rectangle 23"/>
            <p:cNvSpPr/>
            <p:nvPr/>
          </p:nvSpPr>
          <p:spPr>
            <a:xfrm>
              <a:off x="232721" y="2825222"/>
              <a:ext cx="1478329" cy="1086534"/>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sz="1400" dirty="0" smtClean="0">
                  <a:ln>
                    <a:solidFill>
                      <a:schemeClr val="tx1"/>
                    </a:solidFill>
                  </a:ln>
                  <a:solidFill>
                    <a:schemeClr val="tx1"/>
                  </a:solidFill>
                  <a:latin typeface="MankSans" panose="02000603020000020003" pitchFamily="2" charset="0"/>
                </a:rPr>
                <a:t>Profiles</a:t>
              </a:r>
            </a:p>
            <a:p>
              <a:pPr algn="ctr"/>
              <a:r>
                <a:rPr lang="en-US" sz="1400" dirty="0" smtClean="0">
                  <a:ln>
                    <a:solidFill>
                      <a:schemeClr val="tx1"/>
                    </a:solidFill>
                  </a:ln>
                  <a:solidFill>
                    <a:schemeClr val="tx1"/>
                  </a:solidFill>
                  <a:latin typeface="MankSans" panose="02000603020000020003" pitchFamily="2" charset="0"/>
                </a:rPr>
                <a:t>(SQL DB)</a:t>
              </a:r>
              <a:endParaRPr lang="ar-SY" sz="1400" dirty="0">
                <a:ln>
                  <a:solidFill>
                    <a:schemeClr val="tx1"/>
                  </a:solidFill>
                </a:ln>
                <a:solidFill>
                  <a:schemeClr val="tx1"/>
                </a:solidFill>
                <a:latin typeface="MankSans" panose="02000603020000020003" pitchFamily="2" charset="0"/>
              </a:endParaRPr>
            </a:p>
          </p:txBody>
        </p:sp>
      </p:grpSp>
      <p:cxnSp>
        <p:nvCxnSpPr>
          <p:cNvPr id="26" name="Straight Arrow Connector 25"/>
          <p:cNvCxnSpPr>
            <a:stCxn id="20" idx="2"/>
            <a:endCxn id="22" idx="3"/>
          </p:cNvCxnSpPr>
          <p:nvPr/>
        </p:nvCxnSpPr>
        <p:spPr>
          <a:xfrm>
            <a:off x="4647000" y="4876800"/>
            <a:ext cx="12653"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817561" y="2328446"/>
            <a:ext cx="1049839" cy="338554"/>
          </a:xfrm>
          <a:prstGeom prst="rect">
            <a:avLst/>
          </a:prstGeom>
          <a:solidFill>
            <a:schemeClr val="bg1"/>
          </a:solidFill>
        </p:spPr>
        <p:txBody>
          <a:bodyPr wrap="none" rtlCol="1">
            <a:spAutoFit/>
          </a:bodyPr>
          <a:lstStyle/>
          <a:p>
            <a:r>
              <a:rPr lang="en-US" sz="1600" b="1" dirty="0" smtClean="0">
                <a:solidFill>
                  <a:srgbClr val="FF0000"/>
                </a:solidFill>
                <a:latin typeface="MankSans" panose="02000603020000020003" pitchFamily="2" charset="0"/>
              </a:rPr>
              <a:t>Categories</a:t>
            </a:r>
            <a:endParaRPr lang="ar-SA" sz="1600" b="1" dirty="0">
              <a:solidFill>
                <a:srgbClr val="FF0000"/>
              </a:solidFill>
              <a:latin typeface="MankSans" panose="02000603020000020003" pitchFamily="2" charset="0"/>
            </a:endParaRPr>
          </a:p>
        </p:txBody>
      </p:sp>
      <p:sp>
        <p:nvSpPr>
          <p:cNvPr id="48" name="TextBox 47"/>
          <p:cNvSpPr txBox="1"/>
          <p:nvPr/>
        </p:nvSpPr>
        <p:spPr>
          <a:xfrm>
            <a:off x="4839489" y="3200400"/>
            <a:ext cx="1408911" cy="338554"/>
          </a:xfrm>
          <a:prstGeom prst="rect">
            <a:avLst/>
          </a:prstGeom>
          <a:solidFill>
            <a:schemeClr val="bg1"/>
          </a:solidFill>
        </p:spPr>
        <p:txBody>
          <a:bodyPr wrap="none" rtlCol="1">
            <a:spAutoFit/>
          </a:bodyPr>
          <a:lstStyle/>
          <a:p>
            <a:r>
              <a:rPr lang="en-US" sz="1600" b="1" dirty="0" smtClean="0">
                <a:solidFill>
                  <a:srgbClr val="FF0000"/>
                </a:solidFill>
                <a:latin typeface="MankSans" panose="02000603020000020003" pitchFamily="2" charset="0"/>
              </a:rPr>
              <a:t>Malicious word</a:t>
            </a:r>
            <a:endParaRPr lang="ar-SA" sz="1600" b="1" dirty="0">
              <a:solidFill>
                <a:srgbClr val="FF0000"/>
              </a:solidFill>
              <a:latin typeface="MankSans" panose="02000603020000020003" pitchFamily="2" charset="0"/>
            </a:endParaRPr>
          </a:p>
        </p:txBody>
      </p:sp>
      <p:sp>
        <p:nvSpPr>
          <p:cNvPr id="49" name="TextBox 48"/>
          <p:cNvSpPr txBox="1"/>
          <p:nvPr/>
        </p:nvSpPr>
        <p:spPr>
          <a:xfrm>
            <a:off x="5033696" y="4038600"/>
            <a:ext cx="986104" cy="338554"/>
          </a:xfrm>
          <a:prstGeom prst="rect">
            <a:avLst/>
          </a:prstGeom>
          <a:solidFill>
            <a:schemeClr val="bg1"/>
          </a:solidFill>
        </p:spPr>
        <p:txBody>
          <a:bodyPr wrap="none" rtlCol="1">
            <a:spAutoFit/>
          </a:bodyPr>
          <a:lstStyle/>
          <a:p>
            <a:r>
              <a:rPr lang="en-US" sz="1600" b="1" dirty="0">
                <a:solidFill>
                  <a:srgbClr val="FF0000"/>
                </a:solidFill>
                <a:latin typeface="MankSans" panose="02000603020000020003" pitchFamily="2" charset="0"/>
              </a:rPr>
              <a:t>R</a:t>
            </a:r>
            <a:r>
              <a:rPr lang="en-US" sz="1600" b="1" dirty="0" smtClean="0">
                <a:solidFill>
                  <a:srgbClr val="FF0000"/>
                </a:solidFill>
                <a:latin typeface="MankSans" panose="02000603020000020003" pitchFamily="2" charset="0"/>
              </a:rPr>
              <a:t>esources</a:t>
            </a:r>
            <a:endParaRPr lang="ar-SA" sz="1600" b="1" dirty="0">
              <a:solidFill>
                <a:srgbClr val="FF0000"/>
              </a:solidFill>
              <a:latin typeface="MankSans" panose="02000603020000020003" pitchFamily="2" charset="0"/>
            </a:endParaRPr>
          </a:p>
        </p:txBody>
      </p:sp>
    </p:spTree>
    <p:extLst>
      <p:ext uri="{BB962C8B-B14F-4D97-AF65-F5344CB8AC3E}">
        <p14:creationId xmlns:p14="http://schemas.microsoft.com/office/powerpoint/2010/main" val="830252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09800" y="5381368"/>
            <a:ext cx="4629150" cy="9432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8" name="Rectangle 7"/>
          <p:cNvSpPr/>
          <p:nvPr/>
        </p:nvSpPr>
        <p:spPr>
          <a:xfrm>
            <a:off x="2209800" y="2180968"/>
            <a:ext cx="4591050" cy="24672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2209800" y="4876800"/>
            <a:ext cx="4629150" cy="504568"/>
          </a:xfrm>
          <a:prstGeom prst="rect">
            <a:avLst/>
          </a:prstGeom>
          <a:solidFill>
            <a:schemeClr val="accent2">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a:solidFill>
                    <a:schemeClr val="tx1"/>
                  </a:solidFill>
                </a:ln>
                <a:solidFill>
                  <a:schemeClr val="tx1"/>
                </a:solidFill>
                <a:latin typeface="MankSans" panose="02000603020000020003" pitchFamily="2" charset="0"/>
              </a:rPr>
              <a:t>Profiling  System</a:t>
            </a:r>
            <a:endParaRPr lang="en-US" dirty="0">
              <a:ln>
                <a:solidFill>
                  <a:schemeClr val="tx1"/>
                </a:solidFill>
              </a:ln>
              <a:solidFill>
                <a:schemeClr val="tx1"/>
              </a:solidFill>
              <a:latin typeface="MankSans" panose="02000603020000020003" pitchFamily="2" charset="0"/>
            </a:endParaRPr>
          </a:p>
        </p:txBody>
      </p:sp>
      <p:sp>
        <p:nvSpPr>
          <p:cNvPr id="10" name="Rectangle 9"/>
          <p:cNvSpPr/>
          <p:nvPr/>
        </p:nvSpPr>
        <p:spPr>
          <a:xfrm>
            <a:off x="2209800" y="1676400"/>
            <a:ext cx="4629150" cy="504568"/>
          </a:xfrm>
          <a:prstGeom prst="rect">
            <a:avLst/>
          </a:prstGeom>
          <a:solidFill>
            <a:srgbClr val="7030A0"/>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bg1"/>
                  </a:solidFill>
                </a:ln>
                <a:solidFill>
                  <a:schemeClr val="bg1"/>
                </a:solidFill>
                <a:latin typeface="MankSans" panose="02000603020000020003" pitchFamily="2" charset="0"/>
              </a:rPr>
              <a:t>Malicious intent </a:t>
            </a:r>
            <a:r>
              <a:rPr lang="en-US" dirty="0" smtClean="0">
                <a:ln>
                  <a:solidFill>
                    <a:schemeClr val="bg1"/>
                  </a:solidFill>
                </a:ln>
                <a:solidFill>
                  <a:schemeClr val="bg1"/>
                </a:solidFill>
                <a:latin typeface="MankSans" panose="02000603020000020003" pitchFamily="2" charset="0"/>
              </a:rPr>
              <a:t>System</a:t>
            </a:r>
            <a:endParaRPr lang="en-US" dirty="0">
              <a:ln>
                <a:solidFill>
                  <a:schemeClr val="bg1"/>
                </a:solidFill>
              </a:ln>
              <a:solidFill>
                <a:schemeClr val="bg1"/>
              </a:solidFill>
              <a:latin typeface="MankSans" panose="02000603020000020003" pitchFamily="2" charset="0"/>
            </a:endParaRPr>
          </a:p>
        </p:txBody>
      </p:sp>
      <p:sp>
        <p:nvSpPr>
          <p:cNvPr id="18" name="Rectangle 17"/>
          <p:cNvSpPr/>
          <p:nvPr/>
        </p:nvSpPr>
        <p:spPr>
          <a:xfrm>
            <a:off x="2000250" y="1524000"/>
            <a:ext cx="5086350" cy="4953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9" name="Title 1"/>
          <p:cNvSpPr>
            <a:spLocks noGrp="1"/>
          </p:cNvSpPr>
          <p:nvPr>
            <p:ph type="title"/>
          </p:nvPr>
        </p:nvSpPr>
        <p:spPr>
          <a:xfrm>
            <a:off x="457200" y="274638"/>
            <a:ext cx="8229600" cy="1143000"/>
          </a:xfrm>
        </p:spPr>
        <p:txBody>
          <a:bodyPr>
            <a:normAutofit/>
          </a:bodyPr>
          <a:lstStyle/>
          <a:p>
            <a:pPr algn="l"/>
            <a:r>
              <a:rPr lang="en-US" sz="3200" dirty="0" smtClean="0">
                <a:solidFill>
                  <a:srgbClr val="00B050"/>
                </a:solidFill>
                <a:latin typeface="MankSans" panose="02000603020000020003" pitchFamily="2" charset="0"/>
              </a:rPr>
              <a:t>Potential Dual Use Assessment System</a:t>
            </a:r>
            <a:endParaRPr lang="en-US" sz="3200" dirty="0">
              <a:solidFill>
                <a:srgbClr val="00B050"/>
              </a:solidFill>
              <a:latin typeface="MankSans" panose="02000603020000020003" pitchFamily="2" charset="0"/>
            </a:endParaRPr>
          </a:p>
        </p:txBody>
      </p:sp>
      <p:sp>
        <p:nvSpPr>
          <p:cNvPr id="12" name="Rectangle 11"/>
          <p:cNvSpPr/>
          <p:nvPr/>
        </p:nvSpPr>
        <p:spPr>
          <a:xfrm>
            <a:off x="2362200" y="3019168"/>
            <a:ext cx="1981200" cy="12480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4648200" y="3019168"/>
            <a:ext cx="1981200" cy="12480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p:cNvSpPr/>
          <p:nvPr/>
        </p:nvSpPr>
        <p:spPr>
          <a:xfrm>
            <a:off x="2362200" y="2543432"/>
            <a:ext cx="1981200" cy="504568"/>
          </a:xfrm>
          <a:prstGeom prst="rect">
            <a:avLst/>
          </a:prstGeom>
          <a:solidFill>
            <a:schemeClr val="accent4">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ysClr val="windowText" lastClr="000000"/>
                </a:solidFill>
                <a:latin typeface="MankSans" panose="02000603020000020003" pitchFamily="2" charset="0"/>
              </a:rPr>
              <a:t>Question Analysis</a:t>
            </a:r>
            <a:endParaRPr lang="en-US" dirty="0">
              <a:ln>
                <a:solidFill>
                  <a:schemeClr val="tx1"/>
                </a:solidFill>
              </a:ln>
              <a:solidFill>
                <a:sysClr val="windowText" lastClr="000000"/>
              </a:solidFill>
              <a:latin typeface="MankSans" panose="02000603020000020003" pitchFamily="2" charset="0"/>
            </a:endParaRPr>
          </a:p>
        </p:txBody>
      </p:sp>
      <p:sp>
        <p:nvSpPr>
          <p:cNvPr id="21" name="Rectangle 20"/>
          <p:cNvSpPr/>
          <p:nvPr/>
        </p:nvSpPr>
        <p:spPr>
          <a:xfrm>
            <a:off x="4648200" y="2514600"/>
            <a:ext cx="1981200" cy="504568"/>
          </a:xfrm>
          <a:prstGeom prst="rect">
            <a:avLst/>
          </a:prstGeom>
          <a:solidFill>
            <a:schemeClr val="accent4">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ysClr val="windowText" lastClr="000000"/>
                </a:solidFill>
                <a:latin typeface="MankSans" panose="02000603020000020003" pitchFamily="2" charset="0"/>
              </a:rPr>
              <a:t>Answer Analysis</a:t>
            </a:r>
            <a:endParaRPr lang="en-US" dirty="0">
              <a:ln>
                <a:solidFill>
                  <a:schemeClr val="tx1"/>
                </a:solidFill>
              </a:ln>
              <a:solidFill>
                <a:sysClr val="windowText" lastClr="000000"/>
              </a:solidFill>
              <a:latin typeface="MankSans" panose="02000603020000020003" pitchFamily="2" charset="0"/>
            </a:endParaRPr>
          </a:p>
        </p:txBody>
      </p:sp>
    </p:spTree>
    <p:extLst>
      <p:ext uri="{BB962C8B-B14F-4D97-AF65-F5344CB8AC3E}">
        <p14:creationId xmlns:p14="http://schemas.microsoft.com/office/powerpoint/2010/main" val="54308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rot="20946222">
            <a:off x="-627455" y="757145"/>
            <a:ext cx="9345314" cy="5539674"/>
          </a:xfrm>
          <a:prstGeom prst="rect">
            <a:avLst/>
          </a:prstGeom>
          <a:solidFill>
            <a:srgbClr val="215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Rectangle 8"/>
          <p:cNvSpPr/>
          <p:nvPr/>
        </p:nvSpPr>
        <p:spPr>
          <a:xfrm rot="20716090">
            <a:off x="628136" y="966940"/>
            <a:ext cx="8593511" cy="4776205"/>
          </a:xfrm>
          <a:prstGeom prst="rect">
            <a:avLst/>
          </a:prstGeom>
          <a:solidFill>
            <a:schemeClr val="tx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 name="Rectangle 1"/>
          <p:cNvSpPr/>
          <p:nvPr/>
        </p:nvSpPr>
        <p:spPr>
          <a:xfrm rot="20773035">
            <a:off x="-563566" y="4133616"/>
            <a:ext cx="914400" cy="31954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 name="Title 1"/>
          <p:cNvSpPr txBox="1">
            <a:spLocks/>
          </p:cNvSpPr>
          <p:nvPr/>
        </p:nvSpPr>
        <p:spPr>
          <a:xfrm rot="20822138">
            <a:off x="381000" y="2945027"/>
            <a:ext cx="8229600" cy="170317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6000" b="0" kern="1200">
                <a:solidFill>
                  <a:srgbClr val="92D050"/>
                </a:solidFill>
                <a:latin typeface="MankSans" panose="02000603020000020003" pitchFamily="2" charset="0"/>
                <a:ea typeface="+mj-ea"/>
                <a:cs typeface="+mj-cs"/>
              </a:defRPr>
            </a:lvl1pPr>
          </a:lstStyle>
          <a:p>
            <a:r>
              <a:rPr lang="en-US" sz="1400" dirty="0" smtClean="0">
                <a:solidFill>
                  <a:schemeClr val="bg1"/>
                </a:solidFill>
              </a:rPr>
              <a:t>Designed, Implemented and Tested By</a:t>
            </a:r>
          </a:p>
          <a:p>
            <a:r>
              <a:rPr lang="en-US" sz="2400" dirty="0" smtClean="0">
                <a:solidFill>
                  <a:schemeClr val="bg1"/>
                </a:solidFill>
              </a:rPr>
              <a:t>Ali </a:t>
            </a:r>
            <a:r>
              <a:rPr lang="en-US" sz="2400" dirty="0" err="1" smtClean="0">
                <a:solidFill>
                  <a:schemeClr val="bg1"/>
                </a:solidFill>
              </a:rPr>
              <a:t>Denno</a:t>
            </a:r>
            <a:endParaRPr lang="en-US" sz="2400" dirty="0">
              <a:solidFill>
                <a:schemeClr val="bg1"/>
              </a:solidFill>
            </a:endParaRPr>
          </a:p>
          <a:p>
            <a:r>
              <a:rPr lang="en-US" sz="2400" dirty="0" err="1" smtClean="0">
                <a:solidFill>
                  <a:schemeClr val="bg1"/>
                </a:solidFill>
              </a:rPr>
              <a:t>Amal</a:t>
            </a:r>
            <a:r>
              <a:rPr lang="en-US" sz="2400" dirty="0" smtClean="0">
                <a:solidFill>
                  <a:schemeClr val="bg1"/>
                </a:solidFill>
              </a:rPr>
              <a:t> </a:t>
            </a:r>
            <a:r>
              <a:rPr lang="en-US" sz="2400" dirty="0" err="1" smtClean="0">
                <a:solidFill>
                  <a:schemeClr val="bg1"/>
                </a:solidFill>
              </a:rPr>
              <a:t>Amouri</a:t>
            </a:r>
            <a:endParaRPr lang="en-US" sz="2400" dirty="0" smtClean="0">
              <a:solidFill>
                <a:schemeClr val="bg1"/>
              </a:solidFill>
            </a:endParaRPr>
          </a:p>
          <a:p>
            <a:r>
              <a:rPr lang="en-US" sz="2400" dirty="0" smtClean="0">
                <a:solidFill>
                  <a:schemeClr val="bg1"/>
                </a:solidFill>
              </a:rPr>
              <a:t>Mohammad </a:t>
            </a:r>
            <a:r>
              <a:rPr lang="en-US" sz="2400" dirty="0" err="1" smtClean="0">
                <a:solidFill>
                  <a:schemeClr val="bg1"/>
                </a:solidFill>
              </a:rPr>
              <a:t>Denno</a:t>
            </a:r>
            <a:endParaRPr lang="en-US" sz="2400" dirty="0">
              <a:solidFill>
                <a:schemeClr val="bg1"/>
              </a:solidFill>
            </a:endParaRPr>
          </a:p>
          <a:p>
            <a:r>
              <a:rPr lang="en-US" sz="2400" dirty="0">
                <a:solidFill>
                  <a:schemeClr val="bg1"/>
                </a:solidFill>
              </a:rPr>
              <a:t>Ola </a:t>
            </a:r>
            <a:r>
              <a:rPr lang="en-US" sz="2400" dirty="0" smtClean="0">
                <a:solidFill>
                  <a:schemeClr val="bg1"/>
                </a:solidFill>
              </a:rPr>
              <a:t>Al-Nameh</a:t>
            </a:r>
            <a:endParaRPr lang="en-US" sz="2400" dirty="0">
              <a:solidFill>
                <a:schemeClr val="bg1"/>
              </a:solidFill>
            </a:endParaRPr>
          </a:p>
        </p:txBody>
      </p:sp>
    </p:spTree>
    <p:extLst>
      <p:ext uri="{BB962C8B-B14F-4D97-AF65-F5344CB8AC3E}">
        <p14:creationId xmlns:p14="http://schemas.microsoft.com/office/powerpoint/2010/main" val="1823773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300"/>
                                        <p:tgtEl>
                                          <p:spTgt spid="10">
                                            <p:txEl>
                                              <p:pRg st="0" end="0"/>
                                            </p:txEl>
                                          </p:spTgt>
                                        </p:tgtEl>
                                      </p:cBhvr>
                                    </p:animEffect>
                                    <p:anim calcmode="lin" valueType="num">
                                      <p:cBhvr>
                                        <p:cTn id="8" dur="3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300"/>
                            </p:stCondLst>
                            <p:childTnLst>
                              <p:par>
                                <p:cTn id="11" presetID="42" presetClass="entr" presetSubtype="0" fill="hold" nodeType="after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300"/>
                                        <p:tgtEl>
                                          <p:spTgt spid="10">
                                            <p:txEl>
                                              <p:pRg st="1" end="1"/>
                                            </p:txEl>
                                          </p:spTgt>
                                        </p:tgtEl>
                                      </p:cBhvr>
                                    </p:animEffect>
                                    <p:anim calcmode="lin" valueType="num">
                                      <p:cBhvr>
                                        <p:cTn id="14" dur="3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3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600"/>
                            </p:stCondLst>
                            <p:childTnLst>
                              <p:par>
                                <p:cTn id="17" presetID="42" presetClass="entr" presetSubtype="0" fill="hold" nodeType="after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300"/>
                                        <p:tgtEl>
                                          <p:spTgt spid="10">
                                            <p:txEl>
                                              <p:pRg st="2" end="2"/>
                                            </p:txEl>
                                          </p:spTgt>
                                        </p:tgtEl>
                                      </p:cBhvr>
                                    </p:animEffect>
                                    <p:anim calcmode="lin" valueType="num">
                                      <p:cBhvr>
                                        <p:cTn id="20" dur="3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3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900"/>
                            </p:stCondLst>
                            <p:childTnLst>
                              <p:par>
                                <p:cTn id="23" presetID="42" presetClass="entr" presetSubtype="0" fill="hold" nodeType="after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fade">
                                      <p:cBhvr>
                                        <p:cTn id="25" dur="300"/>
                                        <p:tgtEl>
                                          <p:spTgt spid="10">
                                            <p:txEl>
                                              <p:pRg st="3" end="3"/>
                                            </p:txEl>
                                          </p:spTgt>
                                        </p:tgtEl>
                                      </p:cBhvr>
                                    </p:animEffect>
                                    <p:anim calcmode="lin" valueType="num">
                                      <p:cBhvr>
                                        <p:cTn id="26" dur="3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7" dur="3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1200"/>
                            </p:stCondLst>
                            <p:childTnLst>
                              <p:par>
                                <p:cTn id="29" presetID="42" presetClass="entr" presetSubtype="0" fill="hold" nodeType="after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fade">
                                      <p:cBhvr>
                                        <p:cTn id="31" dur="300"/>
                                        <p:tgtEl>
                                          <p:spTgt spid="10">
                                            <p:txEl>
                                              <p:pRg st="4" end="4"/>
                                            </p:txEl>
                                          </p:spTgt>
                                        </p:tgtEl>
                                      </p:cBhvr>
                                    </p:animEffect>
                                    <p:anim calcmode="lin" valueType="num">
                                      <p:cBhvr>
                                        <p:cTn id="32" dur="3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3" dur="3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000250" y="2362200"/>
            <a:ext cx="5086350" cy="3429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9" name="Title 1"/>
          <p:cNvSpPr>
            <a:spLocks noGrp="1"/>
          </p:cNvSpPr>
          <p:nvPr>
            <p:ph type="title"/>
          </p:nvPr>
        </p:nvSpPr>
        <p:spPr>
          <a:xfrm>
            <a:off x="457200" y="274638"/>
            <a:ext cx="8229600" cy="1143000"/>
          </a:xfrm>
        </p:spPr>
        <p:txBody>
          <a:bodyPr>
            <a:normAutofit/>
          </a:bodyPr>
          <a:lstStyle/>
          <a:p>
            <a:pPr algn="l"/>
            <a:r>
              <a:rPr lang="en-US" sz="3200" dirty="0" smtClean="0">
                <a:solidFill>
                  <a:srgbClr val="00B050"/>
                </a:solidFill>
                <a:latin typeface="MankSans" panose="02000603020000020003" pitchFamily="2" charset="0"/>
              </a:rPr>
              <a:t>Malicious intent System</a:t>
            </a:r>
            <a:endParaRPr lang="en-US" sz="3200" dirty="0">
              <a:solidFill>
                <a:srgbClr val="00B050"/>
              </a:solidFill>
              <a:latin typeface="MankSans" panose="02000603020000020003" pitchFamily="2" charset="0"/>
            </a:endParaRPr>
          </a:p>
        </p:txBody>
      </p:sp>
      <p:sp>
        <p:nvSpPr>
          <p:cNvPr id="20" name="Rectangle 19"/>
          <p:cNvSpPr/>
          <p:nvPr/>
        </p:nvSpPr>
        <p:spPr>
          <a:xfrm>
            <a:off x="2000250" y="1828800"/>
            <a:ext cx="5086350" cy="504568"/>
          </a:xfrm>
          <a:prstGeom prst="rect">
            <a:avLst/>
          </a:prstGeom>
          <a:solidFill>
            <a:schemeClr val="accent4">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ysClr val="windowText" lastClr="000000"/>
                </a:solidFill>
                <a:latin typeface="MankSans" panose="02000603020000020003" pitchFamily="2" charset="0"/>
              </a:rPr>
              <a:t>Question Analysis</a:t>
            </a:r>
            <a:endParaRPr lang="en-US" dirty="0">
              <a:ln>
                <a:solidFill>
                  <a:schemeClr val="tx1"/>
                </a:solidFill>
              </a:ln>
              <a:solidFill>
                <a:sysClr val="windowText" lastClr="000000"/>
              </a:solidFill>
              <a:latin typeface="MankSans" panose="02000603020000020003" pitchFamily="2" charset="0"/>
            </a:endParaRPr>
          </a:p>
        </p:txBody>
      </p:sp>
      <p:sp>
        <p:nvSpPr>
          <p:cNvPr id="14" name="Rectangle 13"/>
          <p:cNvSpPr/>
          <p:nvPr/>
        </p:nvSpPr>
        <p:spPr>
          <a:xfrm>
            <a:off x="2362200" y="3628768"/>
            <a:ext cx="1981200" cy="12480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4648200" y="3628768"/>
            <a:ext cx="1981200" cy="12480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2362200" y="3153032"/>
            <a:ext cx="1981200" cy="504568"/>
          </a:xfrm>
          <a:prstGeom prst="rect">
            <a:avLst/>
          </a:prstGeom>
          <a:solidFill>
            <a:schemeClr val="accent6">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n>
                  <a:solidFill>
                    <a:schemeClr val="tx1"/>
                  </a:solidFill>
                </a:ln>
                <a:solidFill>
                  <a:sysClr val="windowText" lastClr="000000"/>
                </a:solidFill>
                <a:latin typeface="MankSans" panose="02000603020000020003" pitchFamily="2" charset="0"/>
              </a:rPr>
              <a:t>Thresholding</a:t>
            </a:r>
            <a:endParaRPr lang="en-US" dirty="0">
              <a:ln>
                <a:solidFill>
                  <a:schemeClr val="tx1"/>
                </a:solidFill>
              </a:ln>
              <a:solidFill>
                <a:sysClr val="windowText" lastClr="000000"/>
              </a:solidFill>
              <a:latin typeface="MankSans" panose="02000603020000020003" pitchFamily="2" charset="0"/>
            </a:endParaRPr>
          </a:p>
        </p:txBody>
      </p:sp>
      <p:sp>
        <p:nvSpPr>
          <p:cNvPr id="17" name="Rectangle 16"/>
          <p:cNvSpPr/>
          <p:nvPr/>
        </p:nvSpPr>
        <p:spPr>
          <a:xfrm>
            <a:off x="4648200" y="3124200"/>
            <a:ext cx="1981200" cy="504568"/>
          </a:xfrm>
          <a:prstGeom prst="rect">
            <a:avLst/>
          </a:prstGeom>
          <a:solidFill>
            <a:schemeClr val="accent6">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ysClr val="windowText" lastClr="000000"/>
                </a:solidFill>
                <a:latin typeface="MankSans" panose="02000603020000020003" pitchFamily="2" charset="0"/>
              </a:rPr>
              <a:t>Neural Network</a:t>
            </a:r>
            <a:endParaRPr lang="en-US" dirty="0">
              <a:ln>
                <a:solidFill>
                  <a:schemeClr val="tx1"/>
                </a:solidFill>
              </a:ln>
              <a:solidFill>
                <a:sysClr val="windowText" lastClr="000000"/>
              </a:solidFill>
              <a:latin typeface="MankSans" panose="02000603020000020003" pitchFamily="2" charset="0"/>
            </a:endParaRPr>
          </a:p>
        </p:txBody>
      </p:sp>
    </p:spTree>
    <p:extLst>
      <p:ext uri="{BB962C8B-B14F-4D97-AF65-F5344CB8AC3E}">
        <p14:creationId xmlns:p14="http://schemas.microsoft.com/office/powerpoint/2010/main" val="40147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000250" y="2362200"/>
            <a:ext cx="5086350" cy="32766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9" name="Title 1"/>
          <p:cNvSpPr>
            <a:spLocks noGrp="1"/>
          </p:cNvSpPr>
          <p:nvPr>
            <p:ph type="title"/>
          </p:nvPr>
        </p:nvSpPr>
        <p:spPr>
          <a:xfrm>
            <a:off x="457200" y="274638"/>
            <a:ext cx="8229600" cy="1143000"/>
          </a:xfrm>
        </p:spPr>
        <p:txBody>
          <a:bodyPr>
            <a:normAutofit/>
          </a:bodyPr>
          <a:lstStyle/>
          <a:p>
            <a:pPr algn="l"/>
            <a:r>
              <a:rPr lang="en-US" sz="3200" dirty="0" smtClean="0">
                <a:solidFill>
                  <a:srgbClr val="00B050"/>
                </a:solidFill>
                <a:latin typeface="MankSans" panose="02000603020000020003" pitchFamily="2" charset="0"/>
              </a:rPr>
              <a:t>Question Analysis</a:t>
            </a:r>
            <a:endParaRPr lang="en-US" sz="3200" dirty="0">
              <a:solidFill>
                <a:srgbClr val="00B050"/>
              </a:solidFill>
              <a:latin typeface="MankSans" panose="02000603020000020003" pitchFamily="2" charset="0"/>
            </a:endParaRPr>
          </a:p>
        </p:txBody>
      </p:sp>
      <p:sp>
        <p:nvSpPr>
          <p:cNvPr id="20" name="Rectangle 19"/>
          <p:cNvSpPr/>
          <p:nvPr/>
        </p:nvSpPr>
        <p:spPr>
          <a:xfrm>
            <a:off x="2000250" y="1857632"/>
            <a:ext cx="5086350" cy="504568"/>
          </a:xfrm>
          <a:prstGeom prst="rect">
            <a:avLst/>
          </a:prstGeom>
          <a:solidFill>
            <a:schemeClr val="accent6">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n>
                  <a:solidFill>
                    <a:schemeClr val="tx1"/>
                  </a:solidFill>
                </a:ln>
                <a:solidFill>
                  <a:sysClr val="windowText" lastClr="000000"/>
                </a:solidFill>
                <a:latin typeface="MankSans" panose="02000603020000020003" pitchFamily="2" charset="0"/>
              </a:rPr>
              <a:t>Thresholding</a:t>
            </a:r>
            <a:endParaRPr lang="en-US" dirty="0">
              <a:ln>
                <a:solidFill>
                  <a:schemeClr val="tx1"/>
                </a:solidFill>
              </a:ln>
              <a:solidFill>
                <a:sysClr val="windowText" lastClr="000000"/>
              </a:solidFill>
              <a:latin typeface="MankSans" panose="02000603020000020003" pitchFamily="2" charset="0"/>
            </a:endParaRPr>
          </a:p>
        </p:txBody>
      </p:sp>
      <p:sp>
        <p:nvSpPr>
          <p:cNvPr id="10" name="Rectangle 9"/>
          <p:cNvSpPr/>
          <p:nvPr/>
        </p:nvSpPr>
        <p:spPr>
          <a:xfrm>
            <a:off x="2971800" y="2534234"/>
            <a:ext cx="30480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latin typeface="MankSans" panose="02000603020000020003" pitchFamily="2" charset="0"/>
              </a:rPr>
              <a:t>Receive </a:t>
            </a:r>
            <a:r>
              <a:rPr lang="en-US" sz="1400" dirty="0" smtClean="0">
                <a:ln>
                  <a:solidFill>
                    <a:schemeClr val="tx1"/>
                  </a:solidFill>
                </a:ln>
                <a:solidFill>
                  <a:schemeClr val="tx1"/>
                </a:solidFill>
                <a:latin typeface="MankSans" panose="02000603020000020003" pitchFamily="2" charset="0"/>
              </a:rPr>
              <a:t>question</a:t>
            </a:r>
            <a:endParaRPr lang="en-US" sz="1400" dirty="0">
              <a:ln>
                <a:solidFill>
                  <a:schemeClr val="tx1"/>
                </a:solidFill>
              </a:ln>
              <a:solidFill>
                <a:schemeClr val="tx1"/>
              </a:solidFill>
              <a:latin typeface="MankSans" panose="02000603020000020003" pitchFamily="2" charset="0"/>
            </a:endParaRPr>
          </a:p>
        </p:txBody>
      </p:sp>
      <p:sp>
        <p:nvSpPr>
          <p:cNvPr id="11" name="Rectangle 10"/>
          <p:cNvSpPr/>
          <p:nvPr/>
        </p:nvSpPr>
        <p:spPr>
          <a:xfrm>
            <a:off x="2971800" y="3291600"/>
            <a:ext cx="30480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latin typeface="MankSans" panose="02000603020000020003" pitchFamily="2" charset="0"/>
              </a:rPr>
              <a:t>Tokenize </a:t>
            </a:r>
            <a:r>
              <a:rPr lang="en-US" sz="1400" dirty="0">
                <a:ln>
                  <a:solidFill>
                    <a:schemeClr val="tx1"/>
                  </a:solidFill>
                </a:ln>
                <a:solidFill>
                  <a:schemeClr val="tx1"/>
                </a:solidFill>
                <a:latin typeface="MankSans" panose="02000603020000020003" pitchFamily="2" charset="0"/>
              </a:rPr>
              <a:t>question</a:t>
            </a:r>
            <a:endParaRPr lang="en-US" sz="1400" dirty="0">
              <a:ln>
                <a:solidFill>
                  <a:schemeClr val="tx1"/>
                </a:solidFill>
              </a:ln>
              <a:solidFill>
                <a:schemeClr val="tx1"/>
              </a:solidFill>
              <a:latin typeface="MankSans" panose="02000603020000020003" pitchFamily="2" charset="0"/>
            </a:endParaRPr>
          </a:p>
        </p:txBody>
      </p:sp>
      <p:cxnSp>
        <p:nvCxnSpPr>
          <p:cNvPr id="12" name="Straight Arrow Connector 11"/>
          <p:cNvCxnSpPr>
            <a:stCxn id="10" idx="2"/>
          </p:cNvCxnSpPr>
          <p:nvPr/>
        </p:nvCxnSpPr>
        <p:spPr>
          <a:xfrm>
            <a:off x="4495800" y="2991434"/>
            <a:ext cx="0" cy="188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0" y="4038600"/>
            <a:ext cx="30480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tx1"/>
                  </a:solidFill>
                </a:ln>
                <a:solidFill>
                  <a:schemeClr val="tx1"/>
                </a:solidFill>
                <a:latin typeface="MankSans" panose="02000603020000020003" pitchFamily="2" charset="0"/>
              </a:rPr>
              <a:t>Querying tokens </a:t>
            </a:r>
            <a:endParaRPr lang="en-US" sz="1400" dirty="0">
              <a:ln>
                <a:solidFill>
                  <a:schemeClr val="tx1"/>
                </a:solidFill>
              </a:ln>
              <a:solidFill>
                <a:schemeClr val="tx1"/>
              </a:solidFill>
              <a:latin typeface="MankSans" panose="02000603020000020003" pitchFamily="2" charset="0"/>
            </a:endParaRPr>
          </a:p>
        </p:txBody>
      </p:sp>
      <p:cxnSp>
        <p:nvCxnSpPr>
          <p:cNvPr id="21" name="Straight Arrow Connector 20"/>
          <p:cNvCxnSpPr/>
          <p:nvPr/>
        </p:nvCxnSpPr>
        <p:spPr>
          <a:xfrm>
            <a:off x="4495800" y="3748800"/>
            <a:ext cx="0" cy="200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495800" y="4495800"/>
            <a:ext cx="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8200" y="2986800"/>
            <a:ext cx="1544076" cy="338554"/>
          </a:xfrm>
          <a:prstGeom prst="rect">
            <a:avLst/>
          </a:prstGeom>
          <a:solidFill>
            <a:schemeClr val="bg1"/>
          </a:solidFill>
        </p:spPr>
        <p:txBody>
          <a:bodyPr wrap="none" rtlCol="1">
            <a:spAutoFit/>
          </a:bodyPr>
          <a:lstStyle/>
          <a:p>
            <a:r>
              <a:rPr lang="en-US" sz="1600" b="1" dirty="0" smtClean="0">
                <a:solidFill>
                  <a:srgbClr val="FF0000"/>
                </a:solidFill>
                <a:latin typeface="MankSans" panose="02000603020000020003" pitchFamily="2" charset="0"/>
              </a:rPr>
              <a:t>Forwarded query</a:t>
            </a:r>
            <a:endParaRPr lang="ar-SA" sz="1600" b="1" dirty="0">
              <a:solidFill>
                <a:srgbClr val="FF0000"/>
              </a:solidFill>
              <a:latin typeface="MankSans" panose="02000603020000020003" pitchFamily="2" charset="0"/>
            </a:endParaRPr>
          </a:p>
        </p:txBody>
      </p:sp>
      <p:sp>
        <p:nvSpPr>
          <p:cNvPr id="24" name="TextBox 23"/>
          <p:cNvSpPr txBox="1"/>
          <p:nvPr/>
        </p:nvSpPr>
        <p:spPr>
          <a:xfrm>
            <a:off x="4648200" y="3733800"/>
            <a:ext cx="717568" cy="338554"/>
          </a:xfrm>
          <a:prstGeom prst="rect">
            <a:avLst/>
          </a:prstGeom>
          <a:solidFill>
            <a:schemeClr val="bg1"/>
          </a:solidFill>
        </p:spPr>
        <p:txBody>
          <a:bodyPr wrap="none" rtlCol="1">
            <a:spAutoFit/>
          </a:bodyPr>
          <a:lstStyle/>
          <a:p>
            <a:r>
              <a:rPr lang="en-US" sz="1600" b="1" dirty="0" smtClean="0">
                <a:solidFill>
                  <a:srgbClr val="FF0000"/>
                </a:solidFill>
                <a:latin typeface="MankSans" panose="02000603020000020003" pitchFamily="2" charset="0"/>
              </a:rPr>
              <a:t>Tokens</a:t>
            </a:r>
            <a:endParaRPr lang="ar-SA" sz="1600" b="1" dirty="0">
              <a:solidFill>
                <a:srgbClr val="FF0000"/>
              </a:solidFill>
              <a:latin typeface="MankSans" panose="02000603020000020003" pitchFamily="2" charset="0"/>
            </a:endParaRPr>
          </a:p>
        </p:txBody>
      </p:sp>
      <p:grpSp>
        <p:nvGrpSpPr>
          <p:cNvPr id="25" name="Group 24"/>
          <p:cNvGrpSpPr/>
          <p:nvPr/>
        </p:nvGrpSpPr>
        <p:grpSpPr>
          <a:xfrm>
            <a:off x="7391400" y="3810000"/>
            <a:ext cx="1219200" cy="809047"/>
            <a:chOff x="232721" y="2573052"/>
            <a:chExt cx="1672279" cy="1338704"/>
          </a:xfrm>
          <a:solidFill>
            <a:schemeClr val="bg1">
              <a:lumMod val="75000"/>
            </a:schemeClr>
          </a:solidFill>
        </p:grpSpPr>
        <p:sp>
          <p:nvSpPr>
            <p:cNvPr id="26" name="Snip Single Corner Rectangle 25"/>
            <p:cNvSpPr/>
            <p:nvPr/>
          </p:nvSpPr>
          <p:spPr>
            <a:xfrm>
              <a:off x="381001" y="2573052"/>
              <a:ext cx="1523999"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400" dirty="0" smtClean="0">
                <a:ln>
                  <a:solidFill>
                    <a:schemeClr val="tx1"/>
                  </a:solidFill>
                </a:ln>
                <a:solidFill>
                  <a:schemeClr val="tx1"/>
                </a:solidFill>
                <a:latin typeface="Gill Sans MT" pitchFamily="34" charset="0"/>
              </a:endParaRPr>
            </a:p>
          </p:txBody>
        </p:sp>
        <p:sp>
          <p:nvSpPr>
            <p:cNvPr id="27" name="Snip Single Corner Rectangle 26"/>
            <p:cNvSpPr/>
            <p:nvPr/>
          </p:nvSpPr>
          <p:spPr>
            <a:xfrm>
              <a:off x="304800" y="2688773"/>
              <a:ext cx="1524000"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400" dirty="0" smtClean="0">
                <a:ln>
                  <a:solidFill>
                    <a:schemeClr val="tx1"/>
                  </a:solidFill>
                </a:ln>
                <a:solidFill>
                  <a:schemeClr val="tx1"/>
                </a:solidFill>
                <a:latin typeface="Gill Sans MT" pitchFamily="34" charset="0"/>
              </a:endParaRPr>
            </a:p>
          </p:txBody>
        </p:sp>
        <p:sp>
          <p:nvSpPr>
            <p:cNvPr id="28" name="Snip Single Corner Rectangle 27"/>
            <p:cNvSpPr/>
            <p:nvPr/>
          </p:nvSpPr>
          <p:spPr>
            <a:xfrm>
              <a:off x="232721" y="2825222"/>
              <a:ext cx="1478329" cy="1086534"/>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sz="1400" dirty="0" smtClean="0">
                  <a:ln>
                    <a:solidFill>
                      <a:schemeClr val="tx1"/>
                    </a:solidFill>
                  </a:ln>
                  <a:solidFill>
                    <a:schemeClr val="tx1"/>
                  </a:solidFill>
                  <a:latin typeface="MankSans" panose="02000603020000020003" pitchFamily="2" charset="0"/>
                </a:rPr>
                <a:t>Profiles</a:t>
              </a:r>
            </a:p>
            <a:p>
              <a:pPr algn="ctr"/>
              <a:r>
                <a:rPr lang="en-US" sz="1400" dirty="0" smtClean="0">
                  <a:ln>
                    <a:solidFill>
                      <a:schemeClr val="tx1"/>
                    </a:solidFill>
                  </a:ln>
                  <a:solidFill>
                    <a:schemeClr val="tx1"/>
                  </a:solidFill>
                  <a:latin typeface="MankSans" panose="02000603020000020003" pitchFamily="2" charset="0"/>
                </a:rPr>
                <a:t>(SQL DB)</a:t>
              </a:r>
              <a:endParaRPr lang="ar-SY" sz="1400" dirty="0">
                <a:ln>
                  <a:solidFill>
                    <a:schemeClr val="tx1"/>
                  </a:solidFill>
                </a:ln>
                <a:solidFill>
                  <a:schemeClr val="tx1"/>
                </a:solidFill>
                <a:latin typeface="MankSans" panose="02000603020000020003" pitchFamily="2" charset="0"/>
              </a:endParaRPr>
            </a:p>
          </p:txBody>
        </p:sp>
      </p:grpSp>
      <p:sp>
        <p:nvSpPr>
          <p:cNvPr id="29" name="Rectangle 28"/>
          <p:cNvSpPr/>
          <p:nvPr/>
        </p:nvSpPr>
        <p:spPr>
          <a:xfrm>
            <a:off x="2971800" y="4724400"/>
            <a:ext cx="30480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tx1"/>
                </a:solidFill>
                <a:latin typeface="MankSans" panose="02000603020000020003" pitchFamily="2" charset="0"/>
              </a:rPr>
              <a:t>R</a:t>
            </a:r>
            <a:r>
              <a:rPr lang="en-US" sz="1400" dirty="0" smtClean="0">
                <a:ln>
                  <a:solidFill>
                    <a:schemeClr val="tx1"/>
                  </a:solidFill>
                </a:ln>
                <a:solidFill>
                  <a:schemeClr val="tx1"/>
                </a:solidFill>
                <a:latin typeface="MankSans" panose="02000603020000020003" pitchFamily="2" charset="0"/>
              </a:rPr>
              <a:t>ank</a:t>
            </a:r>
            <a:r>
              <a:rPr lang="en-US" sz="1400" dirty="0" smtClean="0">
                <a:ln>
                  <a:solidFill>
                    <a:schemeClr val="tx1"/>
                  </a:solidFill>
                </a:ln>
                <a:solidFill>
                  <a:schemeClr val="tx1"/>
                </a:solidFill>
                <a:latin typeface="MankSans" panose="02000603020000020003" pitchFamily="2" charset="0"/>
              </a:rPr>
              <a:t> the question</a:t>
            </a:r>
            <a:endParaRPr lang="en-US" sz="1400" dirty="0">
              <a:ln>
                <a:solidFill>
                  <a:schemeClr val="tx1"/>
                </a:solidFill>
              </a:ln>
              <a:solidFill>
                <a:schemeClr val="tx1"/>
              </a:solidFill>
              <a:latin typeface="MankSans" panose="02000603020000020003" pitchFamily="2" charset="0"/>
            </a:endParaRPr>
          </a:p>
        </p:txBody>
      </p:sp>
      <p:sp>
        <p:nvSpPr>
          <p:cNvPr id="30" name="TextBox 29"/>
          <p:cNvSpPr txBox="1"/>
          <p:nvPr/>
        </p:nvSpPr>
        <p:spPr>
          <a:xfrm>
            <a:off x="4648200" y="4462046"/>
            <a:ext cx="1443023" cy="338554"/>
          </a:xfrm>
          <a:prstGeom prst="rect">
            <a:avLst/>
          </a:prstGeom>
          <a:solidFill>
            <a:schemeClr val="bg1"/>
          </a:solidFill>
        </p:spPr>
        <p:txBody>
          <a:bodyPr wrap="none" rtlCol="1">
            <a:spAutoFit/>
          </a:bodyPr>
          <a:lstStyle/>
          <a:p>
            <a:r>
              <a:rPr lang="en-US" sz="1600" b="1" dirty="0">
                <a:solidFill>
                  <a:srgbClr val="FF0000"/>
                </a:solidFill>
                <a:latin typeface="MankSans" panose="02000603020000020003" pitchFamily="2" charset="0"/>
              </a:rPr>
              <a:t>T</a:t>
            </a:r>
            <a:r>
              <a:rPr lang="en-US" sz="1600" b="1" dirty="0" smtClean="0">
                <a:solidFill>
                  <a:srgbClr val="FF0000"/>
                </a:solidFill>
                <a:latin typeface="MankSans" panose="02000603020000020003" pitchFamily="2" charset="0"/>
              </a:rPr>
              <a:t>hreshold &gt; 0.5</a:t>
            </a:r>
            <a:endParaRPr lang="ar-SA" sz="1600" b="1" dirty="0">
              <a:solidFill>
                <a:srgbClr val="FF0000"/>
              </a:solidFill>
              <a:latin typeface="MankSans" panose="02000603020000020003" pitchFamily="2" charset="0"/>
            </a:endParaRPr>
          </a:p>
        </p:txBody>
      </p:sp>
      <p:cxnSp>
        <p:nvCxnSpPr>
          <p:cNvPr id="4" name="Straight Arrow Connector 3"/>
          <p:cNvCxnSpPr>
            <a:stCxn id="28" idx="2"/>
            <a:endCxn id="13" idx="3"/>
          </p:cNvCxnSpPr>
          <p:nvPr/>
        </p:nvCxnSpPr>
        <p:spPr>
          <a:xfrm flipH="1" flipV="1">
            <a:off x="6019800" y="4267200"/>
            <a:ext cx="1371600" cy="23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25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n w="0"/>
                <a:gradFill>
                  <a:gsLst>
                    <a:gs pos="21000">
                      <a:srgbClr val="53575C"/>
                    </a:gs>
                    <a:gs pos="88000">
                      <a:srgbClr val="C5C7CA"/>
                    </a:gs>
                  </a:gsLst>
                  <a:lin ang="5400000"/>
                </a:gradFill>
                <a:latin typeface="MankSans" panose="02000603020000020003" pitchFamily="2" charset="0"/>
              </a:rPr>
              <a:t>Something </a:t>
            </a:r>
            <a:r>
              <a:rPr lang="en-US" i="1" dirty="0" smtClean="0">
                <a:ln w="0"/>
                <a:gradFill>
                  <a:gsLst>
                    <a:gs pos="21000">
                      <a:srgbClr val="53575C"/>
                    </a:gs>
                    <a:gs pos="88000">
                      <a:srgbClr val="C5C7CA"/>
                    </a:gs>
                  </a:gsLst>
                  <a:lin ang="5400000"/>
                </a:gradFill>
                <a:latin typeface="MankSans" panose="02000603020000020003" pitchFamily="2" charset="0"/>
              </a:rPr>
              <a:t>new</a:t>
            </a:r>
            <a:r>
              <a:rPr lang="en-US" dirty="0" smtClean="0">
                <a:ln w="0"/>
                <a:gradFill>
                  <a:gsLst>
                    <a:gs pos="21000">
                      <a:srgbClr val="53575C"/>
                    </a:gs>
                    <a:gs pos="88000">
                      <a:srgbClr val="C5C7CA"/>
                    </a:gs>
                  </a:gsLst>
                  <a:lin ang="5400000"/>
                </a:gradFill>
                <a:latin typeface="MankSans" panose="02000603020000020003" pitchFamily="2" charset="0"/>
              </a:rPr>
              <a:t>, </a:t>
            </a:r>
            <a:r>
              <a:rPr lang="en-US" i="1" dirty="0" smtClean="0">
                <a:ln w="0"/>
                <a:gradFill>
                  <a:gsLst>
                    <a:gs pos="21000">
                      <a:srgbClr val="53575C"/>
                    </a:gs>
                    <a:gs pos="88000">
                      <a:srgbClr val="C5C7CA"/>
                    </a:gs>
                  </a:gsLst>
                  <a:lin ang="5400000"/>
                </a:gradFill>
                <a:latin typeface="MankSans" panose="02000603020000020003" pitchFamily="2" charset="0"/>
              </a:rPr>
              <a:t>fresh</a:t>
            </a:r>
            <a:r>
              <a:rPr lang="en-US" dirty="0" smtClean="0">
                <a:ln w="0"/>
                <a:gradFill>
                  <a:gsLst>
                    <a:gs pos="21000">
                      <a:srgbClr val="53575C"/>
                    </a:gs>
                    <a:gs pos="88000">
                      <a:srgbClr val="C5C7CA"/>
                    </a:gs>
                  </a:gsLst>
                  <a:lin ang="5400000"/>
                </a:gradFill>
                <a:latin typeface="MankSans" panose="02000603020000020003" pitchFamily="2" charset="0"/>
              </a:rPr>
              <a:t>, </a:t>
            </a:r>
            <a:r>
              <a:rPr lang="en-US" i="1" dirty="0" smtClean="0">
                <a:ln w="0"/>
                <a:gradFill>
                  <a:gsLst>
                    <a:gs pos="21000">
                      <a:srgbClr val="53575C"/>
                    </a:gs>
                    <a:gs pos="88000">
                      <a:srgbClr val="C5C7CA"/>
                    </a:gs>
                  </a:gsLst>
                  <a:lin ang="5400000"/>
                </a:gradFill>
                <a:latin typeface="MankSans" panose="02000603020000020003" pitchFamily="2" charset="0"/>
              </a:rPr>
              <a:t>interesting</a:t>
            </a:r>
            <a:r>
              <a:rPr lang="en-US" dirty="0" smtClean="0">
                <a:ln w="0"/>
                <a:gradFill>
                  <a:gsLst>
                    <a:gs pos="21000">
                      <a:srgbClr val="53575C"/>
                    </a:gs>
                    <a:gs pos="88000">
                      <a:srgbClr val="C5C7CA"/>
                    </a:gs>
                  </a:gsLst>
                  <a:lin ang="5400000"/>
                </a:gradFill>
                <a:latin typeface="MankSans" panose="02000603020000020003" pitchFamily="2" charset="0"/>
              </a:rPr>
              <a:t> in the air..</a:t>
            </a:r>
            <a:endParaRPr lang="en-US" dirty="0">
              <a:ln w="0"/>
              <a:gradFill>
                <a:gsLst>
                  <a:gs pos="21000">
                    <a:srgbClr val="53575C"/>
                  </a:gs>
                  <a:gs pos="88000">
                    <a:srgbClr val="C5C7CA"/>
                  </a:gs>
                </a:gsLst>
                <a:lin ang="5400000"/>
              </a:gradFill>
              <a:latin typeface="MankSans" panose="02000603020000020003" pitchFamily="2" charset="0"/>
            </a:endParaRPr>
          </a:p>
        </p:txBody>
      </p:sp>
    </p:spTree>
    <p:extLst>
      <p:ext uri="{BB962C8B-B14F-4D97-AF65-F5344CB8AC3E}">
        <p14:creationId xmlns:p14="http://schemas.microsoft.com/office/powerpoint/2010/main" val="324990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 y="3067283"/>
            <a:ext cx="4114800" cy="967811"/>
          </a:xfrm>
        </p:spPr>
        <p:txBody>
          <a:bodyPr>
            <a:normAutofit fontScale="90000"/>
          </a:bodyPr>
          <a:lstStyle/>
          <a:p>
            <a:r>
              <a:rPr lang="en-US" sz="6000" b="1" spc="50" dirty="0" smtClean="0">
                <a:ln w="0"/>
                <a:solidFill>
                  <a:schemeClr val="bg2"/>
                </a:solidFill>
                <a:effectLst>
                  <a:innerShdw blurRad="63500" dist="50800" dir="13500000">
                    <a:srgbClr val="000000">
                      <a:alpha val="50000"/>
                    </a:srgbClr>
                  </a:innerShdw>
                </a:effectLst>
                <a:latin typeface="Agency FB" pitchFamily="34" charset="0"/>
              </a:rPr>
              <a:t>Convolutional NN</a:t>
            </a:r>
            <a:endParaRPr lang="en-US" sz="6000" b="1" spc="50" dirty="0">
              <a:ln w="0"/>
              <a:solidFill>
                <a:schemeClr val="bg2"/>
              </a:solidFill>
              <a:effectLst>
                <a:innerShdw blurRad="63500" dist="50800" dir="13500000">
                  <a:srgbClr val="000000">
                    <a:alpha val="50000"/>
                  </a:srgbClr>
                </a:innerShdw>
              </a:effectLst>
              <a:latin typeface="Agency FB" pitchFamily="34" charset="0"/>
            </a:endParaRPr>
          </a:p>
        </p:txBody>
      </p:sp>
      <p:sp>
        <p:nvSpPr>
          <p:cNvPr id="5" name="Rectangle 4"/>
          <p:cNvSpPr/>
          <p:nvPr/>
        </p:nvSpPr>
        <p:spPr>
          <a:xfrm>
            <a:off x="381000" y="1752600"/>
            <a:ext cx="6019800" cy="34557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432600" y="2289600"/>
            <a:ext cx="2278800" cy="2278800"/>
            <a:chOff x="1765546" y="785611"/>
            <a:chExt cx="3786389" cy="3786389"/>
          </a:xfrm>
        </p:grpSpPr>
        <p:sp>
          <p:nvSpPr>
            <p:cNvPr id="11" name="Oval 10"/>
            <p:cNvSpPr/>
            <p:nvPr/>
          </p:nvSpPr>
          <p:spPr>
            <a:xfrm>
              <a:off x="1765546" y="785611"/>
              <a:ext cx="3786389" cy="3786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stretch>
              <a:fillRect/>
            </a:stretch>
          </p:blipFill>
          <p:spPr>
            <a:xfrm>
              <a:off x="2558602" y="1707255"/>
              <a:ext cx="2200275" cy="1943100"/>
            </a:xfrm>
            <a:prstGeom prst="rect">
              <a:avLst/>
            </a:prstGeom>
          </p:spPr>
        </p:pic>
      </p:grpSp>
    </p:spTree>
    <p:extLst>
      <p:ext uri="{BB962C8B-B14F-4D97-AF65-F5344CB8AC3E}">
        <p14:creationId xmlns:p14="http://schemas.microsoft.com/office/powerpoint/2010/main" val="1197646154"/>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07407E-6 L 0.4 -0.00671 " pathEditMode="relative" rAng="0" ptsTypes="AA">
                                      <p:cBhvr>
                                        <p:cTn id="6" dur="1000" fill="hold"/>
                                        <p:tgtEl>
                                          <p:spTgt spid="2"/>
                                        </p:tgtEl>
                                        <p:attrNameLst>
                                          <p:attrName>ppt_x</p:attrName>
                                          <p:attrName>ppt_y</p:attrName>
                                        </p:attrNameLst>
                                      </p:cBhvr>
                                      <p:rCtr x="20000" y="-347"/>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1000" fill="hold"/>
                                        <p:tgtEl>
                                          <p:spTgt spid="5"/>
                                        </p:tgtEl>
                                        <p:attrNameLst>
                                          <p:attrName>ppt_x</p:attrName>
                                          <p:attrName>ppt_y</p:attrName>
                                        </p:attrNameLst>
                                      </p:cBhvr>
                                    </p:animMotion>
                                  </p:childTnLst>
                                </p:cTn>
                              </p:par>
                              <p:par>
                                <p:cTn id="9" presetID="35" presetClass="path" presetSubtype="0" accel="50000" decel="50000" fill="hold" nodeType="withEffect">
                                  <p:stCondLst>
                                    <p:cond delay="0"/>
                                  </p:stCondLst>
                                  <p:childTnLst>
                                    <p:animMotion origin="layout" path="M 0 0 L -0.2 0 " pathEditMode="relative" rAng="0" ptsTypes="AA">
                                      <p:cBhvr>
                                        <p:cTn id="10" dur="1000" fill="hold"/>
                                        <p:tgtEl>
                                          <p:spTgt spid="10"/>
                                        </p:tgtEl>
                                        <p:attrNameLst>
                                          <p:attrName>ppt_x</p:attrName>
                                          <p:attrName>ppt_y</p:attrName>
                                        </p:attrNameLst>
                                      </p:cBhvr>
                                      <p:rCtr x="-100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00" y="2514600"/>
            <a:ext cx="1708082" cy="1566862"/>
          </a:xfrm>
          <a:prstGeom prst="rect">
            <a:avLst/>
          </a:prstGeom>
        </p:spPr>
      </p:pic>
      <p:sp>
        <p:nvSpPr>
          <p:cNvPr id="3" name="Title 1"/>
          <p:cNvSpPr txBox="1">
            <a:spLocks/>
          </p:cNvSpPr>
          <p:nvPr/>
        </p:nvSpPr>
        <p:spPr>
          <a:xfrm>
            <a:off x="2743201" y="4876800"/>
            <a:ext cx="3809999" cy="762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pPr algn="ctr"/>
            <a:r>
              <a:rPr lang="en-US" sz="2800" dirty="0" smtClean="0">
                <a:ln>
                  <a:solidFill>
                    <a:schemeClr val="tx1"/>
                  </a:solidFill>
                </a:ln>
                <a:solidFill>
                  <a:schemeClr val="tx1"/>
                </a:solidFill>
              </a:rPr>
              <a:t>An Idea..</a:t>
            </a:r>
            <a:endParaRPr lang="en-US" sz="2800" dirty="0">
              <a:ln>
                <a:solidFill>
                  <a:schemeClr val="tx1"/>
                </a:solidFill>
              </a:ln>
              <a:solidFill>
                <a:schemeClr val="tx1"/>
              </a:solidFill>
            </a:endParaRPr>
          </a:p>
        </p:txBody>
      </p:sp>
    </p:spTree>
    <p:extLst>
      <p:ext uri="{BB962C8B-B14F-4D97-AF65-F5344CB8AC3E}">
        <p14:creationId xmlns:p14="http://schemas.microsoft.com/office/powerpoint/2010/main" val="1366275631"/>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2" name="Title 1"/>
          <p:cNvSpPr txBox="1">
            <a:spLocks/>
          </p:cNvSpPr>
          <p:nvPr/>
        </p:nvSpPr>
        <p:spPr>
          <a:xfrm>
            <a:off x="2012884" y="5227449"/>
            <a:ext cx="1756287" cy="541055"/>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pPr algn="ctr"/>
            <a:r>
              <a:rPr lang="en-US" sz="1800" dirty="0" smtClean="0">
                <a:solidFill>
                  <a:schemeClr val="bg1"/>
                </a:solidFill>
              </a:rPr>
              <a:t>Convolutional Neural Network</a:t>
            </a:r>
            <a:endParaRPr lang="en-US" sz="1800" dirty="0">
              <a:solidFill>
                <a:schemeClr val="bg1"/>
              </a:solidFill>
            </a:endParaRPr>
          </a:p>
        </p:txBody>
      </p:sp>
      <p:sp>
        <p:nvSpPr>
          <p:cNvPr id="13" name="Title 1"/>
          <p:cNvSpPr txBox="1">
            <a:spLocks/>
          </p:cNvSpPr>
          <p:nvPr/>
        </p:nvSpPr>
        <p:spPr>
          <a:xfrm>
            <a:off x="5289250" y="5214915"/>
            <a:ext cx="1756288" cy="541055"/>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pPr algn="ctr"/>
            <a:r>
              <a:rPr lang="en-US" sz="1800" dirty="0" smtClean="0">
                <a:solidFill>
                  <a:schemeClr val="bg1"/>
                </a:solidFill>
              </a:rPr>
              <a:t>Feed Forward Neural Network</a:t>
            </a:r>
            <a:endParaRPr lang="en-US" sz="1800" dirty="0">
              <a:solidFill>
                <a:schemeClr val="bg1"/>
              </a:solidFill>
            </a:endParaRPr>
          </a:p>
        </p:txBody>
      </p:sp>
      <p:sp>
        <p:nvSpPr>
          <p:cNvPr id="14" name="Title 1"/>
          <p:cNvSpPr txBox="1">
            <a:spLocks/>
          </p:cNvSpPr>
          <p:nvPr/>
        </p:nvSpPr>
        <p:spPr>
          <a:xfrm>
            <a:off x="695411" y="599231"/>
            <a:ext cx="7772400" cy="772369"/>
          </a:xfrm>
          <a:prstGeom prst="rect">
            <a:avLst/>
          </a:prstGeom>
        </p:spPr>
        <p:txBody>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pPr algn="ctr"/>
            <a:r>
              <a:rPr lang="en-US" dirty="0" smtClean="0">
                <a:ln w="0"/>
                <a:solidFill>
                  <a:schemeClr val="bg1"/>
                </a:solidFill>
              </a:rPr>
              <a:t>The Plan</a:t>
            </a:r>
            <a:endParaRPr lang="en-US" dirty="0">
              <a:ln w="0"/>
              <a:solidFill>
                <a:schemeClr val="bg1"/>
              </a:solidFill>
            </a:endParaRPr>
          </a:p>
        </p:txBody>
      </p:sp>
      <p:grpSp>
        <p:nvGrpSpPr>
          <p:cNvPr id="16" name="Group 15"/>
          <p:cNvGrpSpPr/>
          <p:nvPr/>
        </p:nvGrpSpPr>
        <p:grpSpPr>
          <a:xfrm>
            <a:off x="1752600" y="2438400"/>
            <a:ext cx="2276856" cy="2276856"/>
            <a:chOff x="1752600" y="2438400"/>
            <a:chExt cx="2276856" cy="2276856"/>
          </a:xfrm>
        </p:grpSpPr>
        <p:sp>
          <p:nvSpPr>
            <p:cNvPr id="3" name="Oval 2"/>
            <p:cNvSpPr/>
            <p:nvPr/>
          </p:nvSpPr>
          <p:spPr>
            <a:xfrm>
              <a:off x="1752600" y="2438400"/>
              <a:ext cx="2276856" cy="227685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900426" y="3192340"/>
              <a:ext cx="1981200" cy="769441"/>
            </a:xfrm>
            <a:prstGeom prst="rect">
              <a:avLst/>
            </a:prstGeom>
            <a:noFill/>
          </p:spPr>
          <p:txBody>
            <a:bodyPr wrap="square" rtlCol="1">
              <a:spAutoFit/>
            </a:bodyPr>
            <a:lstStyle/>
            <a:p>
              <a:pPr algn="ctr"/>
              <a:r>
                <a:rPr lang="en-US" sz="4400" dirty="0" smtClean="0">
                  <a:latin typeface="ChunkFive Roman" pitchFamily="50" charset="0"/>
                </a:rPr>
                <a:t>CNN</a:t>
              </a:r>
              <a:endParaRPr lang="ar-SA" sz="4400" dirty="0">
                <a:latin typeface="ChunkFive Roman" pitchFamily="50" charset="0"/>
              </a:endParaRPr>
            </a:p>
          </p:txBody>
        </p:sp>
      </p:grpSp>
      <p:grpSp>
        <p:nvGrpSpPr>
          <p:cNvPr id="18" name="Group 17"/>
          <p:cNvGrpSpPr/>
          <p:nvPr/>
        </p:nvGrpSpPr>
        <p:grpSpPr>
          <a:xfrm>
            <a:off x="5029200" y="2438867"/>
            <a:ext cx="2276389" cy="2276389"/>
            <a:chOff x="5029200" y="2438867"/>
            <a:chExt cx="2276389" cy="2276389"/>
          </a:xfrm>
        </p:grpSpPr>
        <p:sp>
          <p:nvSpPr>
            <p:cNvPr id="9" name="Oval 8"/>
            <p:cNvSpPr/>
            <p:nvPr/>
          </p:nvSpPr>
          <p:spPr>
            <a:xfrm>
              <a:off x="5029200" y="2438867"/>
              <a:ext cx="2276389" cy="2276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176794" y="3192107"/>
              <a:ext cx="1981200" cy="769441"/>
            </a:xfrm>
            <a:prstGeom prst="rect">
              <a:avLst/>
            </a:prstGeom>
            <a:noFill/>
          </p:spPr>
          <p:txBody>
            <a:bodyPr wrap="square" rtlCol="1">
              <a:spAutoFit/>
            </a:bodyPr>
            <a:lstStyle/>
            <a:p>
              <a:pPr algn="ctr"/>
              <a:r>
                <a:rPr lang="en-US" sz="4400" dirty="0">
                  <a:latin typeface="ChunkFive Roman" pitchFamily="50" charset="0"/>
                </a:rPr>
                <a:t>F</a:t>
              </a:r>
              <a:r>
                <a:rPr lang="en-US" sz="4400" dirty="0" smtClean="0">
                  <a:latin typeface="ChunkFive Roman" pitchFamily="50" charset="0"/>
                </a:rPr>
                <a:t>NN</a:t>
              </a:r>
              <a:endParaRPr lang="ar-SA" sz="4400" dirty="0">
                <a:latin typeface="ChunkFive Roman" pitchFamily="50" charset="0"/>
              </a:endParaRPr>
            </a:p>
          </p:txBody>
        </p:sp>
      </p:grpSp>
    </p:spTree>
    <p:extLst>
      <p:ext uri="{BB962C8B-B14F-4D97-AF65-F5344CB8AC3E}">
        <p14:creationId xmlns:p14="http://schemas.microsoft.com/office/powerpoint/2010/main" val="112046989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26" presetClass="emph" presetSubtype="0" fill="hold" nodeType="withEffect">
                                  <p:stCondLst>
                                    <p:cond delay="0"/>
                                  </p:stCondLst>
                                  <p:childTnLst>
                                    <p:animEffect transition="out" filter="fade">
                                      <p:cBhvr>
                                        <p:cTn id="12" dur="500" tmFilter="0, 0; .2, .5; .8, .5; 1, 0"/>
                                        <p:tgtEl>
                                          <p:spTgt spid="16"/>
                                        </p:tgtEl>
                                      </p:cBhvr>
                                    </p:animEffect>
                                    <p:animScale>
                                      <p:cBhvr>
                                        <p:cTn id="13" dur="250" autoRev="1" fill="hold"/>
                                        <p:tgtEl>
                                          <p:spTgt spid="16"/>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18"/>
                                        </p:tgtEl>
                                      </p:cBhvr>
                                    </p:animEffect>
                                    <p:animScale>
                                      <p:cBhvr>
                                        <p:cTn id="16" dur="250" autoRev="1" fill="hold"/>
                                        <p:tgtEl>
                                          <p:spTgt spid="18"/>
                                        </p:tgtEl>
                                      </p:cBhvr>
                                      <p:by x="105000" y="105000"/>
                                    </p:animScale>
                                  </p:childTnLst>
                                </p:cTn>
                              </p:par>
                              <p:par>
                                <p:cTn id="17" presetID="32" presetClass="emph" presetSubtype="0" fill="hold" nodeType="withEffect">
                                  <p:stCondLst>
                                    <p:cond delay="0"/>
                                  </p:stCondLst>
                                  <p:childTnLst>
                                    <p:animRot by="120000">
                                      <p:cBhvr>
                                        <p:cTn id="18" dur="100" fill="hold">
                                          <p:stCondLst>
                                            <p:cond delay="0"/>
                                          </p:stCondLst>
                                        </p:cTn>
                                        <p:tgtEl>
                                          <p:spTgt spid="16"/>
                                        </p:tgtEl>
                                        <p:attrNameLst>
                                          <p:attrName>r</p:attrName>
                                        </p:attrNameLst>
                                      </p:cBhvr>
                                    </p:animRot>
                                    <p:animRot by="-240000">
                                      <p:cBhvr>
                                        <p:cTn id="19" dur="200" fill="hold">
                                          <p:stCondLst>
                                            <p:cond delay="200"/>
                                          </p:stCondLst>
                                        </p:cTn>
                                        <p:tgtEl>
                                          <p:spTgt spid="16"/>
                                        </p:tgtEl>
                                        <p:attrNameLst>
                                          <p:attrName>r</p:attrName>
                                        </p:attrNameLst>
                                      </p:cBhvr>
                                    </p:animRot>
                                    <p:animRot by="240000">
                                      <p:cBhvr>
                                        <p:cTn id="20" dur="200" fill="hold">
                                          <p:stCondLst>
                                            <p:cond delay="400"/>
                                          </p:stCondLst>
                                        </p:cTn>
                                        <p:tgtEl>
                                          <p:spTgt spid="16"/>
                                        </p:tgtEl>
                                        <p:attrNameLst>
                                          <p:attrName>r</p:attrName>
                                        </p:attrNameLst>
                                      </p:cBhvr>
                                    </p:animRot>
                                    <p:animRot by="-240000">
                                      <p:cBhvr>
                                        <p:cTn id="21" dur="200" fill="hold">
                                          <p:stCondLst>
                                            <p:cond delay="600"/>
                                          </p:stCondLst>
                                        </p:cTn>
                                        <p:tgtEl>
                                          <p:spTgt spid="16"/>
                                        </p:tgtEl>
                                        <p:attrNameLst>
                                          <p:attrName>r</p:attrName>
                                        </p:attrNameLst>
                                      </p:cBhvr>
                                    </p:animRot>
                                    <p:animRot by="120000">
                                      <p:cBhvr>
                                        <p:cTn id="22" dur="200" fill="hold">
                                          <p:stCondLst>
                                            <p:cond delay="800"/>
                                          </p:stCondLst>
                                        </p:cTn>
                                        <p:tgtEl>
                                          <p:spTgt spid="16"/>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18"/>
                                        </p:tgtEl>
                                        <p:attrNameLst>
                                          <p:attrName>r</p:attrName>
                                        </p:attrNameLst>
                                      </p:cBhvr>
                                    </p:animRot>
                                    <p:animRot by="-240000">
                                      <p:cBhvr>
                                        <p:cTn id="25" dur="200" fill="hold">
                                          <p:stCondLst>
                                            <p:cond delay="200"/>
                                          </p:stCondLst>
                                        </p:cTn>
                                        <p:tgtEl>
                                          <p:spTgt spid="18"/>
                                        </p:tgtEl>
                                        <p:attrNameLst>
                                          <p:attrName>r</p:attrName>
                                        </p:attrNameLst>
                                      </p:cBhvr>
                                    </p:animRot>
                                    <p:animRot by="240000">
                                      <p:cBhvr>
                                        <p:cTn id="26" dur="200" fill="hold">
                                          <p:stCondLst>
                                            <p:cond delay="400"/>
                                          </p:stCondLst>
                                        </p:cTn>
                                        <p:tgtEl>
                                          <p:spTgt spid="18"/>
                                        </p:tgtEl>
                                        <p:attrNameLst>
                                          <p:attrName>r</p:attrName>
                                        </p:attrNameLst>
                                      </p:cBhvr>
                                    </p:animRot>
                                    <p:animRot by="-240000">
                                      <p:cBhvr>
                                        <p:cTn id="27" dur="200" fill="hold">
                                          <p:stCondLst>
                                            <p:cond delay="600"/>
                                          </p:stCondLst>
                                        </p:cTn>
                                        <p:tgtEl>
                                          <p:spTgt spid="18"/>
                                        </p:tgtEl>
                                        <p:attrNameLst>
                                          <p:attrName>r</p:attrName>
                                        </p:attrNameLst>
                                      </p:cBhvr>
                                    </p:animRot>
                                    <p:animRot by="120000">
                                      <p:cBhvr>
                                        <p:cTn id="28" dur="200" fill="hold">
                                          <p:stCondLst>
                                            <p:cond delay="800"/>
                                          </p:stCondLst>
                                        </p:cTn>
                                        <p:tgtEl>
                                          <p:spTgt spid="18"/>
                                        </p:tgtEl>
                                        <p:attrNameLst>
                                          <p:attrName>r</p:attrName>
                                        </p:attrNameLst>
                                      </p:cBhvr>
                                    </p:animRo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txBox="1">
            <a:spLocks/>
          </p:cNvSpPr>
          <p:nvPr/>
        </p:nvSpPr>
        <p:spPr>
          <a:xfrm>
            <a:off x="457200" y="458274"/>
            <a:ext cx="8229600" cy="760926"/>
          </a:xfrm>
          <a:prstGeom prst="rect">
            <a:avLst/>
          </a:prstGeom>
        </p:spPr>
        <p:txBody>
          <a:bodyP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3600" spc="50" dirty="0" smtClean="0">
                <a:ln w="0"/>
                <a:effectLst>
                  <a:innerShdw blurRad="63500" dist="50800" dir="13500000">
                    <a:srgbClr val="000000">
                      <a:alpha val="50000"/>
                    </a:srgbClr>
                  </a:innerShdw>
                </a:effectLst>
              </a:rPr>
              <a:t>Phase 1</a:t>
            </a:r>
            <a:endParaRPr lang="en-US" sz="3600" dirty="0"/>
          </a:p>
        </p:txBody>
      </p:sp>
      <p:grpSp>
        <p:nvGrpSpPr>
          <p:cNvPr id="7" name="Group 6"/>
          <p:cNvGrpSpPr/>
          <p:nvPr/>
        </p:nvGrpSpPr>
        <p:grpSpPr>
          <a:xfrm>
            <a:off x="838200" y="2482159"/>
            <a:ext cx="2743201" cy="1476001"/>
            <a:chOff x="838200" y="2545081"/>
            <a:chExt cx="2743201" cy="1476001"/>
          </a:xfrm>
        </p:grpSpPr>
        <p:sp>
          <p:nvSpPr>
            <p:cNvPr id="19" name="Rectangle 18"/>
            <p:cNvSpPr/>
            <p:nvPr/>
          </p:nvSpPr>
          <p:spPr>
            <a:xfrm>
              <a:off x="838201" y="2545082"/>
              <a:ext cx="2743200" cy="1476000"/>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2" name="Rectangle 1"/>
            <p:cNvSpPr/>
            <p:nvPr/>
          </p:nvSpPr>
          <p:spPr>
            <a:xfrm>
              <a:off x="10668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p:cNvSpPr/>
            <p:nvPr/>
          </p:nvSpPr>
          <p:spPr>
            <a:xfrm>
              <a:off x="15240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Rectangle 22"/>
            <p:cNvSpPr/>
            <p:nvPr/>
          </p:nvSpPr>
          <p:spPr>
            <a:xfrm>
              <a:off x="19812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Rectangle 23"/>
            <p:cNvSpPr/>
            <p:nvPr/>
          </p:nvSpPr>
          <p:spPr>
            <a:xfrm>
              <a:off x="24384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5" name="Rectangle 24"/>
            <p:cNvSpPr/>
            <p:nvPr/>
          </p:nvSpPr>
          <p:spPr>
            <a:xfrm>
              <a:off x="28956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 name="Rectangle 25"/>
            <p:cNvSpPr/>
            <p:nvPr/>
          </p:nvSpPr>
          <p:spPr>
            <a:xfrm>
              <a:off x="33528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Rectangle 28"/>
            <p:cNvSpPr/>
            <p:nvPr/>
          </p:nvSpPr>
          <p:spPr>
            <a:xfrm>
              <a:off x="838200" y="2545081"/>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Rectangle 33"/>
            <p:cNvSpPr/>
            <p:nvPr/>
          </p:nvSpPr>
          <p:spPr>
            <a:xfrm>
              <a:off x="838201" y="3154682"/>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35"/>
            <p:cNvSpPr/>
            <p:nvPr/>
          </p:nvSpPr>
          <p:spPr>
            <a:xfrm>
              <a:off x="838200" y="3704882"/>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9" name="TextBox 8"/>
          <p:cNvSpPr txBox="1"/>
          <p:nvPr/>
        </p:nvSpPr>
        <p:spPr>
          <a:xfrm>
            <a:off x="76199" y="2482160"/>
            <a:ext cx="762001" cy="1754326"/>
          </a:xfrm>
          <a:prstGeom prst="rect">
            <a:avLst/>
          </a:prstGeom>
          <a:noFill/>
        </p:spPr>
        <p:txBody>
          <a:bodyPr wrap="square" rtlCol="1">
            <a:spAutoFit/>
          </a:bodyPr>
          <a:lstStyle/>
          <a:p>
            <a:r>
              <a:rPr lang="en-US" dirty="0" smtClean="0">
                <a:ln>
                  <a:solidFill>
                    <a:schemeClr val="tx1"/>
                  </a:solidFill>
                </a:ln>
                <a:latin typeface="MankSans" panose="02000603020000020003" pitchFamily="2" charset="0"/>
              </a:rPr>
              <a:t>How</a:t>
            </a:r>
          </a:p>
          <a:p>
            <a:r>
              <a:rPr lang="en-US" dirty="0">
                <a:ln>
                  <a:solidFill>
                    <a:schemeClr val="tx1"/>
                  </a:solidFill>
                </a:ln>
                <a:latin typeface="MankSans" panose="02000603020000020003" pitchFamily="2" charset="0"/>
              </a:rPr>
              <a:t>t</a:t>
            </a:r>
            <a:r>
              <a:rPr lang="en-US" dirty="0" smtClean="0">
                <a:ln>
                  <a:solidFill>
                    <a:schemeClr val="tx1"/>
                  </a:solidFill>
                </a:ln>
                <a:latin typeface="MankSans" panose="02000603020000020003" pitchFamily="2" charset="0"/>
              </a:rPr>
              <a:t>o </a:t>
            </a:r>
          </a:p>
          <a:p>
            <a:r>
              <a:rPr lang="en-US" dirty="0" smtClean="0">
                <a:ln>
                  <a:solidFill>
                    <a:schemeClr val="tx1"/>
                  </a:solidFill>
                </a:ln>
                <a:latin typeface="MankSans" panose="02000603020000020003" pitchFamily="2" charset="0"/>
              </a:rPr>
              <a:t>make</a:t>
            </a:r>
          </a:p>
          <a:p>
            <a:r>
              <a:rPr lang="en-US" dirty="0" smtClean="0">
                <a:ln>
                  <a:solidFill>
                    <a:schemeClr val="tx1"/>
                  </a:solidFill>
                </a:ln>
                <a:latin typeface="MankSans" panose="02000603020000020003" pitchFamily="2" charset="0"/>
              </a:rPr>
              <a:t>a</a:t>
            </a:r>
          </a:p>
          <a:p>
            <a:r>
              <a:rPr lang="en-US" dirty="0" smtClean="0">
                <a:ln>
                  <a:solidFill>
                    <a:schemeClr val="tx1"/>
                  </a:solidFill>
                </a:ln>
                <a:latin typeface="MankSans" panose="02000603020000020003" pitchFamily="2" charset="0"/>
              </a:rPr>
              <a:t>bomb</a:t>
            </a:r>
          </a:p>
          <a:p>
            <a:endParaRPr lang="ar-SA" dirty="0">
              <a:ln>
                <a:solidFill>
                  <a:schemeClr val="tx1"/>
                </a:solidFill>
              </a:ln>
              <a:latin typeface="MankSans" panose="02000603020000020003" pitchFamily="2" charset="0"/>
            </a:endParaRPr>
          </a:p>
        </p:txBody>
      </p:sp>
      <p:sp>
        <p:nvSpPr>
          <p:cNvPr id="93" name="Rectangle 92"/>
          <p:cNvSpPr/>
          <p:nvPr/>
        </p:nvSpPr>
        <p:spPr>
          <a:xfrm>
            <a:off x="838199" y="2482159"/>
            <a:ext cx="2772000" cy="90843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4" name="Rectangle 93"/>
          <p:cNvSpPr/>
          <p:nvPr/>
        </p:nvSpPr>
        <p:spPr>
          <a:xfrm>
            <a:off x="1219200" y="3063559"/>
            <a:ext cx="2781300" cy="1476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60" name="Group 59"/>
          <p:cNvGrpSpPr/>
          <p:nvPr/>
        </p:nvGrpSpPr>
        <p:grpSpPr>
          <a:xfrm>
            <a:off x="1200149" y="3091760"/>
            <a:ext cx="2743201" cy="1476001"/>
            <a:chOff x="838200" y="2545081"/>
            <a:chExt cx="2743201" cy="1476001"/>
          </a:xfrm>
        </p:grpSpPr>
        <p:sp>
          <p:nvSpPr>
            <p:cNvPr id="61" name="Rectangle 60"/>
            <p:cNvSpPr/>
            <p:nvPr/>
          </p:nvSpPr>
          <p:spPr>
            <a:xfrm>
              <a:off x="838201" y="2545082"/>
              <a:ext cx="2743200" cy="1476000"/>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62" name="Rectangle 61"/>
            <p:cNvSpPr/>
            <p:nvPr/>
          </p:nvSpPr>
          <p:spPr>
            <a:xfrm>
              <a:off x="10668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3" name="Rectangle 62"/>
            <p:cNvSpPr/>
            <p:nvPr/>
          </p:nvSpPr>
          <p:spPr>
            <a:xfrm>
              <a:off x="15240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4" name="Rectangle 63"/>
            <p:cNvSpPr/>
            <p:nvPr/>
          </p:nvSpPr>
          <p:spPr>
            <a:xfrm>
              <a:off x="19812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5" name="Rectangle 64"/>
            <p:cNvSpPr/>
            <p:nvPr/>
          </p:nvSpPr>
          <p:spPr>
            <a:xfrm>
              <a:off x="24384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6" name="Rectangle 65"/>
            <p:cNvSpPr/>
            <p:nvPr/>
          </p:nvSpPr>
          <p:spPr>
            <a:xfrm>
              <a:off x="28956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7" name="Rectangle 66"/>
            <p:cNvSpPr/>
            <p:nvPr/>
          </p:nvSpPr>
          <p:spPr>
            <a:xfrm>
              <a:off x="33528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8" name="Rectangle 67"/>
            <p:cNvSpPr/>
            <p:nvPr/>
          </p:nvSpPr>
          <p:spPr>
            <a:xfrm>
              <a:off x="838200" y="2545081"/>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9" name="Rectangle 68"/>
            <p:cNvSpPr/>
            <p:nvPr/>
          </p:nvSpPr>
          <p:spPr>
            <a:xfrm>
              <a:off x="838201" y="3154682"/>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 name="Rectangle 69"/>
            <p:cNvSpPr/>
            <p:nvPr/>
          </p:nvSpPr>
          <p:spPr>
            <a:xfrm>
              <a:off x="838200" y="3704882"/>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17" name="Rectangle 16"/>
          <p:cNvSpPr/>
          <p:nvPr/>
        </p:nvSpPr>
        <p:spPr>
          <a:xfrm>
            <a:off x="1181100" y="3069692"/>
            <a:ext cx="2808000" cy="6418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99" name="Group 98"/>
          <p:cNvGrpSpPr/>
          <p:nvPr/>
        </p:nvGrpSpPr>
        <p:grpSpPr>
          <a:xfrm>
            <a:off x="810322" y="4562974"/>
            <a:ext cx="3197268" cy="1251593"/>
            <a:chOff x="962545" y="3433686"/>
            <a:chExt cx="3197268" cy="1812849"/>
          </a:xfrm>
        </p:grpSpPr>
        <p:cxnSp>
          <p:nvCxnSpPr>
            <p:cNvPr id="100" name="Straight Connector 99"/>
            <p:cNvCxnSpPr/>
            <p:nvPr/>
          </p:nvCxnSpPr>
          <p:spPr>
            <a:xfrm flipV="1">
              <a:off x="990424" y="3433686"/>
              <a:ext cx="2159176" cy="1492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962545" y="4926653"/>
              <a:ext cx="4850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Title 1"/>
            <p:cNvSpPr txBox="1">
              <a:spLocks/>
            </p:cNvSpPr>
            <p:nvPr/>
          </p:nvSpPr>
          <p:spPr>
            <a:xfrm>
              <a:off x="1314833" y="4606772"/>
              <a:ext cx="2844980" cy="6397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smtClean="0">
                  <a:ln>
                    <a:solidFill>
                      <a:schemeClr val="tx1"/>
                    </a:solidFill>
                  </a:ln>
                  <a:solidFill>
                    <a:schemeClr val="tx1"/>
                  </a:solidFill>
                </a:rPr>
                <a:t>Representation of sentence</a:t>
              </a:r>
              <a:endParaRPr lang="en-US" sz="1800" dirty="0">
                <a:ln>
                  <a:solidFill>
                    <a:schemeClr val="tx1"/>
                  </a:solidFill>
                </a:ln>
                <a:solidFill>
                  <a:schemeClr val="tx1"/>
                </a:solidFill>
              </a:endParaRPr>
            </a:p>
          </p:txBody>
        </p:sp>
      </p:grpSp>
    </p:spTree>
    <p:extLst>
      <p:ext uri="{BB962C8B-B14F-4D97-AF65-F5344CB8AC3E}">
        <p14:creationId xmlns:p14="http://schemas.microsoft.com/office/powerpoint/2010/main" val="88033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Straight Connector 97"/>
          <p:cNvCxnSpPr>
            <a:endCxn id="15" idx="1"/>
          </p:cNvCxnSpPr>
          <p:nvPr/>
        </p:nvCxnSpPr>
        <p:spPr>
          <a:xfrm flipV="1">
            <a:off x="3581401" y="2589230"/>
            <a:ext cx="1752599" cy="801367"/>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6" name="Text Box 4"/>
          <p:cNvSpPr txBox="1"/>
          <p:nvPr/>
        </p:nvSpPr>
        <p:spPr>
          <a:xfrm>
            <a:off x="4457700" y="1872560"/>
            <a:ext cx="2324101" cy="411483"/>
          </a:xfrm>
          <a:prstGeom prst="rect">
            <a:avLst/>
          </a:prstGeom>
          <a:solidFill>
            <a:srgbClr val="00B050"/>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ln>
                  <a:solidFill>
                    <a:schemeClr val="bg1"/>
                  </a:solidFill>
                </a:ln>
                <a:solidFill>
                  <a:schemeClr val="bg1"/>
                </a:solidFill>
                <a:latin typeface="MankSans" panose="02000603020000020003" pitchFamily="2" charset="0"/>
                <a:ea typeface="Times New Roman"/>
                <a:cs typeface="Arial"/>
              </a:rPr>
              <a:t>Convolution network</a:t>
            </a:r>
            <a:endParaRPr lang="en-US" sz="1400" b="1" dirty="0">
              <a:ln>
                <a:solidFill>
                  <a:schemeClr val="bg1"/>
                </a:solidFill>
              </a:ln>
              <a:solidFill>
                <a:schemeClr val="bg1"/>
              </a:solidFill>
              <a:effectLst/>
              <a:latin typeface="MankSans" panose="02000603020000020003" pitchFamily="2" charset="0"/>
              <a:ea typeface="Times New Roman"/>
            </a:endParaRPr>
          </a:p>
        </p:txBody>
      </p:sp>
      <p:sp>
        <p:nvSpPr>
          <p:cNvPr id="20" name="Rectangle 19"/>
          <p:cNvSpPr/>
          <p:nvPr/>
        </p:nvSpPr>
        <p:spPr>
          <a:xfrm>
            <a:off x="4457701" y="2284042"/>
            <a:ext cx="2324100" cy="3017518"/>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43" name="Title 1"/>
          <p:cNvSpPr txBox="1">
            <a:spLocks/>
          </p:cNvSpPr>
          <p:nvPr/>
        </p:nvSpPr>
        <p:spPr>
          <a:xfrm>
            <a:off x="457200" y="458274"/>
            <a:ext cx="8229600" cy="760926"/>
          </a:xfrm>
          <a:prstGeom prst="rect">
            <a:avLst/>
          </a:prstGeom>
        </p:spPr>
        <p:txBody>
          <a:bodyP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3600" spc="50" dirty="0" smtClean="0">
                <a:ln w="0"/>
                <a:effectLst>
                  <a:innerShdw blurRad="63500" dist="50800" dir="13500000">
                    <a:srgbClr val="000000">
                      <a:alpha val="50000"/>
                    </a:srgbClr>
                  </a:innerShdw>
                </a:effectLst>
              </a:rPr>
              <a:t>Phase 1</a:t>
            </a:r>
            <a:endParaRPr lang="en-US" sz="3600" dirty="0"/>
          </a:p>
        </p:txBody>
      </p:sp>
      <p:grpSp>
        <p:nvGrpSpPr>
          <p:cNvPr id="7" name="Group 6"/>
          <p:cNvGrpSpPr/>
          <p:nvPr/>
        </p:nvGrpSpPr>
        <p:grpSpPr>
          <a:xfrm>
            <a:off x="838200" y="2482159"/>
            <a:ext cx="2743201" cy="1476001"/>
            <a:chOff x="838200" y="2545081"/>
            <a:chExt cx="2743201" cy="1476001"/>
          </a:xfrm>
        </p:grpSpPr>
        <p:sp>
          <p:nvSpPr>
            <p:cNvPr id="19" name="Rectangle 18"/>
            <p:cNvSpPr/>
            <p:nvPr/>
          </p:nvSpPr>
          <p:spPr>
            <a:xfrm>
              <a:off x="838201" y="2545082"/>
              <a:ext cx="2743200" cy="1476000"/>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2" name="Rectangle 1"/>
            <p:cNvSpPr/>
            <p:nvPr/>
          </p:nvSpPr>
          <p:spPr>
            <a:xfrm>
              <a:off x="10668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p:cNvSpPr/>
            <p:nvPr/>
          </p:nvSpPr>
          <p:spPr>
            <a:xfrm>
              <a:off x="15240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Rectangle 22"/>
            <p:cNvSpPr/>
            <p:nvPr/>
          </p:nvSpPr>
          <p:spPr>
            <a:xfrm>
              <a:off x="19812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Rectangle 23"/>
            <p:cNvSpPr/>
            <p:nvPr/>
          </p:nvSpPr>
          <p:spPr>
            <a:xfrm>
              <a:off x="24384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5" name="Rectangle 24"/>
            <p:cNvSpPr/>
            <p:nvPr/>
          </p:nvSpPr>
          <p:spPr>
            <a:xfrm>
              <a:off x="28956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 name="Rectangle 25"/>
            <p:cNvSpPr/>
            <p:nvPr/>
          </p:nvSpPr>
          <p:spPr>
            <a:xfrm>
              <a:off x="33528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Rectangle 28"/>
            <p:cNvSpPr/>
            <p:nvPr/>
          </p:nvSpPr>
          <p:spPr>
            <a:xfrm>
              <a:off x="838200" y="2545081"/>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Rectangle 33"/>
            <p:cNvSpPr/>
            <p:nvPr/>
          </p:nvSpPr>
          <p:spPr>
            <a:xfrm>
              <a:off x="838201" y="3154682"/>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35"/>
            <p:cNvSpPr/>
            <p:nvPr/>
          </p:nvSpPr>
          <p:spPr>
            <a:xfrm>
              <a:off x="838200" y="3704882"/>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9" name="TextBox 8"/>
          <p:cNvSpPr txBox="1"/>
          <p:nvPr/>
        </p:nvSpPr>
        <p:spPr>
          <a:xfrm>
            <a:off x="76199" y="2482160"/>
            <a:ext cx="762001" cy="1754326"/>
          </a:xfrm>
          <a:prstGeom prst="rect">
            <a:avLst/>
          </a:prstGeom>
          <a:noFill/>
        </p:spPr>
        <p:txBody>
          <a:bodyPr wrap="square" rtlCol="1">
            <a:spAutoFit/>
          </a:bodyPr>
          <a:lstStyle/>
          <a:p>
            <a:r>
              <a:rPr lang="en-US" dirty="0" smtClean="0">
                <a:ln>
                  <a:solidFill>
                    <a:schemeClr val="tx1"/>
                  </a:solidFill>
                </a:ln>
                <a:latin typeface="MankSans" panose="02000603020000020003" pitchFamily="2" charset="0"/>
              </a:rPr>
              <a:t>How</a:t>
            </a:r>
          </a:p>
          <a:p>
            <a:r>
              <a:rPr lang="en-US" dirty="0">
                <a:ln>
                  <a:solidFill>
                    <a:schemeClr val="tx1"/>
                  </a:solidFill>
                </a:ln>
                <a:latin typeface="MankSans" panose="02000603020000020003" pitchFamily="2" charset="0"/>
              </a:rPr>
              <a:t>t</a:t>
            </a:r>
            <a:r>
              <a:rPr lang="en-US" dirty="0" smtClean="0">
                <a:ln>
                  <a:solidFill>
                    <a:schemeClr val="tx1"/>
                  </a:solidFill>
                </a:ln>
                <a:latin typeface="MankSans" panose="02000603020000020003" pitchFamily="2" charset="0"/>
              </a:rPr>
              <a:t>o </a:t>
            </a:r>
          </a:p>
          <a:p>
            <a:r>
              <a:rPr lang="en-US" dirty="0" smtClean="0">
                <a:ln>
                  <a:solidFill>
                    <a:schemeClr val="tx1"/>
                  </a:solidFill>
                </a:ln>
                <a:latin typeface="MankSans" panose="02000603020000020003" pitchFamily="2" charset="0"/>
              </a:rPr>
              <a:t>make</a:t>
            </a:r>
          </a:p>
          <a:p>
            <a:r>
              <a:rPr lang="en-US" dirty="0" smtClean="0">
                <a:ln>
                  <a:solidFill>
                    <a:schemeClr val="tx1"/>
                  </a:solidFill>
                </a:ln>
                <a:latin typeface="MankSans" panose="02000603020000020003" pitchFamily="2" charset="0"/>
              </a:rPr>
              <a:t>a</a:t>
            </a:r>
          </a:p>
          <a:p>
            <a:r>
              <a:rPr lang="en-US" dirty="0" smtClean="0">
                <a:ln>
                  <a:solidFill>
                    <a:schemeClr val="tx1"/>
                  </a:solidFill>
                </a:ln>
                <a:latin typeface="MankSans" panose="02000603020000020003" pitchFamily="2" charset="0"/>
              </a:rPr>
              <a:t>bomb</a:t>
            </a:r>
          </a:p>
          <a:p>
            <a:endParaRPr lang="ar-SA" dirty="0">
              <a:ln>
                <a:solidFill>
                  <a:schemeClr val="tx1"/>
                </a:solidFill>
              </a:ln>
              <a:latin typeface="MankSans" panose="02000603020000020003" pitchFamily="2" charset="0"/>
            </a:endParaRPr>
          </a:p>
        </p:txBody>
      </p:sp>
      <p:grpSp>
        <p:nvGrpSpPr>
          <p:cNvPr id="16" name="Group 15"/>
          <p:cNvGrpSpPr/>
          <p:nvPr/>
        </p:nvGrpSpPr>
        <p:grpSpPr>
          <a:xfrm>
            <a:off x="5334000" y="2482159"/>
            <a:ext cx="304800" cy="1556401"/>
            <a:chOff x="5638800" y="2125199"/>
            <a:chExt cx="304800" cy="1556401"/>
          </a:xfrm>
        </p:grpSpPr>
        <p:sp>
          <p:nvSpPr>
            <p:cNvPr id="72" name="Rectangle 71"/>
            <p:cNvSpPr/>
            <p:nvPr/>
          </p:nvSpPr>
          <p:spPr>
            <a:xfrm>
              <a:off x="5638800" y="2133600"/>
              <a:ext cx="304800" cy="154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Rectangle 14"/>
            <p:cNvSpPr/>
            <p:nvPr/>
          </p:nvSpPr>
          <p:spPr>
            <a:xfrm>
              <a:off x="5638800" y="2125199"/>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3" name="Rectangle 72"/>
            <p:cNvSpPr/>
            <p:nvPr/>
          </p:nvSpPr>
          <p:spPr>
            <a:xfrm>
              <a:off x="5638800" y="2556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4" name="Rectangle 73"/>
            <p:cNvSpPr/>
            <p:nvPr/>
          </p:nvSpPr>
          <p:spPr>
            <a:xfrm>
              <a:off x="5638800" y="2988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5" name="Rectangle 74"/>
            <p:cNvSpPr/>
            <p:nvPr/>
          </p:nvSpPr>
          <p:spPr>
            <a:xfrm>
              <a:off x="5638800" y="3443458"/>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78" name="Group 77"/>
          <p:cNvGrpSpPr/>
          <p:nvPr/>
        </p:nvGrpSpPr>
        <p:grpSpPr>
          <a:xfrm>
            <a:off x="5486400" y="2634559"/>
            <a:ext cx="304800" cy="1822744"/>
            <a:chOff x="5638800" y="2125199"/>
            <a:chExt cx="304800" cy="1822744"/>
          </a:xfrm>
        </p:grpSpPr>
        <p:sp>
          <p:nvSpPr>
            <p:cNvPr id="79" name="Rectangle 78"/>
            <p:cNvSpPr/>
            <p:nvPr/>
          </p:nvSpPr>
          <p:spPr>
            <a:xfrm>
              <a:off x="5638800" y="2133601"/>
              <a:ext cx="304800" cy="181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0" name="Rectangle 79"/>
            <p:cNvSpPr/>
            <p:nvPr/>
          </p:nvSpPr>
          <p:spPr>
            <a:xfrm>
              <a:off x="5638800" y="2125199"/>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1" name="Rectangle 80"/>
            <p:cNvSpPr/>
            <p:nvPr/>
          </p:nvSpPr>
          <p:spPr>
            <a:xfrm>
              <a:off x="5638800" y="2556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2" name="Rectangle 81"/>
            <p:cNvSpPr/>
            <p:nvPr/>
          </p:nvSpPr>
          <p:spPr>
            <a:xfrm>
              <a:off x="5638800" y="2988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3" name="Rectangle 82"/>
            <p:cNvSpPr/>
            <p:nvPr/>
          </p:nvSpPr>
          <p:spPr>
            <a:xfrm>
              <a:off x="5638800" y="3443458"/>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85" name="Group 84"/>
          <p:cNvGrpSpPr/>
          <p:nvPr/>
        </p:nvGrpSpPr>
        <p:grpSpPr>
          <a:xfrm>
            <a:off x="5638800" y="2786959"/>
            <a:ext cx="304800" cy="2233442"/>
            <a:chOff x="5638800" y="2125199"/>
            <a:chExt cx="304800" cy="2233442"/>
          </a:xfrm>
        </p:grpSpPr>
        <p:sp>
          <p:nvSpPr>
            <p:cNvPr id="86" name="Rectangle 85"/>
            <p:cNvSpPr/>
            <p:nvPr/>
          </p:nvSpPr>
          <p:spPr>
            <a:xfrm>
              <a:off x="5638800" y="2133600"/>
              <a:ext cx="304800" cy="22250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7" name="Rectangle 86"/>
            <p:cNvSpPr/>
            <p:nvPr/>
          </p:nvSpPr>
          <p:spPr>
            <a:xfrm>
              <a:off x="5638800" y="2125199"/>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8" name="Rectangle 87"/>
            <p:cNvSpPr/>
            <p:nvPr/>
          </p:nvSpPr>
          <p:spPr>
            <a:xfrm>
              <a:off x="5638800" y="2556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9" name="Rectangle 88"/>
            <p:cNvSpPr/>
            <p:nvPr/>
          </p:nvSpPr>
          <p:spPr>
            <a:xfrm>
              <a:off x="5638800" y="2988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0" name="Rectangle 89"/>
            <p:cNvSpPr/>
            <p:nvPr/>
          </p:nvSpPr>
          <p:spPr>
            <a:xfrm>
              <a:off x="5638800" y="3443458"/>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1" name="Rectangle 90"/>
            <p:cNvSpPr/>
            <p:nvPr/>
          </p:nvSpPr>
          <p:spPr>
            <a:xfrm>
              <a:off x="5638800" y="38862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93" name="Rectangle 92"/>
          <p:cNvSpPr/>
          <p:nvPr/>
        </p:nvSpPr>
        <p:spPr>
          <a:xfrm>
            <a:off x="838199" y="2482159"/>
            <a:ext cx="2772000" cy="90843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21" name="Straight Connector 20"/>
          <p:cNvCxnSpPr>
            <a:endCxn id="87" idx="1"/>
          </p:cNvCxnSpPr>
          <p:nvPr/>
        </p:nvCxnSpPr>
        <p:spPr>
          <a:xfrm flipV="1">
            <a:off x="3989100" y="2894030"/>
            <a:ext cx="1649700" cy="17566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87" idx="1"/>
          </p:cNvCxnSpPr>
          <p:nvPr/>
        </p:nvCxnSpPr>
        <p:spPr>
          <a:xfrm flipV="1">
            <a:off x="3962400" y="2894030"/>
            <a:ext cx="1676400" cy="81747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1219200" y="3063559"/>
            <a:ext cx="2781300" cy="1476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60" name="Group 59"/>
          <p:cNvGrpSpPr/>
          <p:nvPr/>
        </p:nvGrpSpPr>
        <p:grpSpPr>
          <a:xfrm>
            <a:off x="1200149" y="3091760"/>
            <a:ext cx="2743201" cy="1476001"/>
            <a:chOff x="838200" y="2545081"/>
            <a:chExt cx="2743201" cy="1476001"/>
          </a:xfrm>
        </p:grpSpPr>
        <p:sp>
          <p:nvSpPr>
            <p:cNvPr id="61" name="Rectangle 60"/>
            <p:cNvSpPr/>
            <p:nvPr/>
          </p:nvSpPr>
          <p:spPr>
            <a:xfrm>
              <a:off x="838201" y="2545082"/>
              <a:ext cx="2743200" cy="1476000"/>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62" name="Rectangle 61"/>
            <p:cNvSpPr/>
            <p:nvPr/>
          </p:nvSpPr>
          <p:spPr>
            <a:xfrm>
              <a:off x="10668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3" name="Rectangle 62"/>
            <p:cNvSpPr/>
            <p:nvPr/>
          </p:nvSpPr>
          <p:spPr>
            <a:xfrm>
              <a:off x="15240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4" name="Rectangle 63"/>
            <p:cNvSpPr/>
            <p:nvPr/>
          </p:nvSpPr>
          <p:spPr>
            <a:xfrm>
              <a:off x="19812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5" name="Rectangle 64"/>
            <p:cNvSpPr/>
            <p:nvPr/>
          </p:nvSpPr>
          <p:spPr>
            <a:xfrm>
              <a:off x="24384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6" name="Rectangle 65"/>
            <p:cNvSpPr/>
            <p:nvPr/>
          </p:nvSpPr>
          <p:spPr>
            <a:xfrm>
              <a:off x="28956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7" name="Rectangle 66"/>
            <p:cNvSpPr/>
            <p:nvPr/>
          </p:nvSpPr>
          <p:spPr>
            <a:xfrm>
              <a:off x="33528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8" name="Rectangle 67"/>
            <p:cNvSpPr/>
            <p:nvPr/>
          </p:nvSpPr>
          <p:spPr>
            <a:xfrm>
              <a:off x="838200" y="2545081"/>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9" name="Rectangle 68"/>
            <p:cNvSpPr/>
            <p:nvPr/>
          </p:nvSpPr>
          <p:spPr>
            <a:xfrm>
              <a:off x="838201" y="3154682"/>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 name="Rectangle 69"/>
            <p:cNvSpPr/>
            <p:nvPr/>
          </p:nvSpPr>
          <p:spPr>
            <a:xfrm>
              <a:off x="838200" y="3704882"/>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17" name="Rectangle 16"/>
          <p:cNvSpPr/>
          <p:nvPr/>
        </p:nvSpPr>
        <p:spPr>
          <a:xfrm>
            <a:off x="1181100" y="3069692"/>
            <a:ext cx="2808000" cy="6418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96" name="Straight Connector 95"/>
          <p:cNvCxnSpPr>
            <a:endCxn id="15" idx="1"/>
          </p:cNvCxnSpPr>
          <p:nvPr/>
        </p:nvCxnSpPr>
        <p:spPr>
          <a:xfrm>
            <a:off x="3581400" y="2482159"/>
            <a:ext cx="1752600" cy="107071"/>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810322" y="4562974"/>
            <a:ext cx="3197268" cy="1251593"/>
            <a:chOff x="962545" y="3433686"/>
            <a:chExt cx="3197268" cy="1812849"/>
          </a:xfrm>
        </p:grpSpPr>
        <p:cxnSp>
          <p:nvCxnSpPr>
            <p:cNvPr id="100" name="Straight Connector 99"/>
            <p:cNvCxnSpPr/>
            <p:nvPr/>
          </p:nvCxnSpPr>
          <p:spPr>
            <a:xfrm flipV="1">
              <a:off x="990424" y="3433686"/>
              <a:ext cx="2159176" cy="1492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962545" y="4926653"/>
              <a:ext cx="4850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Title 1"/>
            <p:cNvSpPr txBox="1">
              <a:spLocks/>
            </p:cNvSpPr>
            <p:nvPr/>
          </p:nvSpPr>
          <p:spPr>
            <a:xfrm>
              <a:off x="1314833" y="4606772"/>
              <a:ext cx="2844980" cy="6397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smtClean="0">
                  <a:ln>
                    <a:solidFill>
                      <a:schemeClr val="tx1"/>
                    </a:solidFill>
                  </a:ln>
                  <a:solidFill>
                    <a:schemeClr val="tx1"/>
                  </a:solidFill>
                </a:rPr>
                <a:t>Representation of sentence</a:t>
              </a:r>
              <a:endParaRPr lang="en-US" sz="1800" dirty="0">
                <a:ln>
                  <a:solidFill>
                    <a:schemeClr val="tx1"/>
                  </a:solidFill>
                </a:ln>
                <a:solidFill>
                  <a:schemeClr val="tx1"/>
                </a:solidFill>
              </a:endParaRPr>
            </a:p>
          </p:txBody>
        </p:sp>
      </p:grpSp>
    </p:spTree>
    <p:extLst>
      <p:ext uri="{BB962C8B-B14F-4D97-AF65-F5344CB8AC3E}">
        <p14:creationId xmlns:p14="http://schemas.microsoft.com/office/powerpoint/2010/main" val="348778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Straight Connector 97"/>
          <p:cNvCxnSpPr>
            <a:endCxn id="15" idx="1"/>
          </p:cNvCxnSpPr>
          <p:nvPr/>
        </p:nvCxnSpPr>
        <p:spPr>
          <a:xfrm flipV="1">
            <a:off x="3581401" y="2589230"/>
            <a:ext cx="1752599" cy="801367"/>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6" name="Text Box 4"/>
          <p:cNvSpPr txBox="1"/>
          <p:nvPr/>
        </p:nvSpPr>
        <p:spPr>
          <a:xfrm>
            <a:off x="4457700" y="1872560"/>
            <a:ext cx="2324101" cy="411483"/>
          </a:xfrm>
          <a:prstGeom prst="rect">
            <a:avLst/>
          </a:prstGeom>
          <a:solidFill>
            <a:srgbClr val="00B050"/>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ln>
                  <a:solidFill>
                    <a:schemeClr val="bg1"/>
                  </a:solidFill>
                </a:ln>
                <a:solidFill>
                  <a:schemeClr val="bg1"/>
                </a:solidFill>
                <a:latin typeface="MankSans" panose="02000603020000020003" pitchFamily="2" charset="0"/>
                <a:ea typeface="Times New Roman"/>
                <a:cs typeface="Arial"/>
              </a:rPr>
              <a:t>Convolution network</a:t>
            </a:r>
            <a:endParaRPr lang="en-US" sz="1400" b="1" dirty="0">
              <a:ln>
                <a:solidFill>
                  <a:schemeClr val="bg1"/>
                </a:solidFill>
              </a:ln>
              <a:solidFill>
                <a:schemeClr val="bg1"/>
              </a:solidFill>
              <a:effectLst/>
              <a:latin typeface="MankSans" panose="02000603020000020003" pitchFamily="2" charset="0"/>
              <a:ea typeface="Times New Roman"/>
            </a:endParaRPr>
          </a:p>
        </p:txBody>
      </p:sp>
      <p:sp>
        <p:nvSpPr>
          <p:cNvPr id="20" name="Rectangle 19"/>
          <p:cNvSpPr/>
          <p:nvPr/>
        </p:nvSpPr>
        <p:spPr>
          <a:xfrm>
            <a:off x="4457701" y="2284042"/>
            <a:ext cx="2324100" cy="3017518"/>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43" name="Title 1"/>
          <p:cNvSpPr txBox="1">
            <a:spLocks/>
          </p:cNvSpPr>
          <p:nvPr/>
        </p:nvSpPr>
        <p:spPr>
          <a:xfrm>
            <a:off x="457200" y="458274"/>
            <a:ext cx="8229600" cy="760926"/>
          </a:xfrm>
          <a:prstGeom prst="rect">
            <a:avLst/>
          </a:prstGeom>
        </p:spPr>
        <p:txBody>
          <a:bodyP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3600" spc="50" dirty="0" smtClean="0">
                <a:ln w="0"/>
                <a:effectLst>
                  <a:innerShdw blurRad="63500" dist="50800" dir="13500000">
                    <a:srgbClr val="000000">
                      <a:alpha val="50000"/>
                    </a:srgbClr>
                  </a:innerShdw>
                </a:effectLst>
              </a:rPr>
              <a:t>Phase 1</a:t>
            </a:r>
            <a:endParaRPr lang="en-US" sz="3600" dirty="0"/>
          </a:p>
        </p:txBody>
      </p:sp>
      <p:grpSp>
        <p:nvGrpSpPr>
          <p:cNvPr id="7" name="Group 6"/>
          <p:cNvGrpSpPr/>
          <p:nvPr/>
        </p:nvGrpSpPr>
        <p:grpSpPr>
          <a:xfrm>
            <a:off x="838200" y="2482159"/>
            <a:ext cx="2743201" cy="1476001"/>
            <a:chOff x="838200" y="2545081"/>
            <a:chExt cx="2743201" cy="1476001"/>
          </a:xfrm>
        </p:grpSpPr>
        <p:sp>
          <p:nvSpPr>
            <p:cNvPr id="19" name="Rectangle 18"/>
            <p:cNvSpPr/>
            <p:nvPr/>
          </p:nvSpPr>
          <p:spPr>
            <a:xfrm>
              <a:off x="838201" y="2545082"/>
              <a:ext cx="2743200" cy="1476000"/>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2" name="Rectangle 1"/>
            <p:cNvSpPr/>
            <p:nvPr/>
          </p:nvSpPr>
          <p:spPr>
            <a:xfrm>
              <a:off x="10668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p:cNvSpPr/>
            <p:nvPr/>
          </p:nvSpPr>
          <p:spPr>
            <a:xfrm>
              <a:off x="15240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Rectangle 22"/>
            <p:cNvSpPr/>
            <p:nvPr/>
          </p:nvSpPr>
          <p:spPr>
            <a:xfrm>
              <a:off x="19812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Rectangle 23"/>
            <p:cNvSpPr/>
            <p:nvPr/>
          </p:nvSpPr>
          <p:spPr>
            <a:xfrm>
              <a:off x="24384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5" name="Rectangle 24"/>
            <p:cNvSpPr/>
            <p:nvPr/>
          </p:nvSpPr>
          <p:spPr>
            <a:xfrm>
              <a:off x="28956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 name="Rectangle 25"/>
            <p:cNvSpPr/>
            <p:nvPr/>
          </p:nvSpPr>
          <p:spPr>
            <a:xfrm>
              <a:off x="33528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Rectangle 28"/>
            <p:cNvSpPr/>
            <p:nvPr/>
          </p:nvSpPr>
          <p:spPr>
            <a:xfrm>
              <a:off x="838200" y="2545081"/>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Rectangle 33"/>
            <p:cNvSpPr/>
            <p:nvPr/>
          </p:nvSpPr>
          <p:spPr>
            <a:xfrm>
              <a:off x="838201" y="3154682"/>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35"/>
            <p:cNvSpPr/>
            <p:nvPr/>
          </p:nvSpPr>
          <p:spPr>
            <a:xfrm>
              <a:off x="838200" y="3704882"/>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9" name="TextBox 8"/>
          <p:cNvSpPr txBox="1"/>
          <p:nvPr/>
        </p:nvSpPr>
        <p:spPr>
          <a:xfrm>
            <a:off x="76199" y="2482160"/>
            <a:ext cx="762001" cy="1754326"/>
          </a:xfrm>
          <a:prstGeom prst="rect">
            <a:avLst/>
          </a:prstGeom>
          <a:noFill/>
        </p:spPr>
        <p:txBody>
          <a:bodyPr wrap="square" rtlCol="1">
            <a:spAutoFit/>
          </a:bodyPr>
          <a:lstStyle/>
          <a:p>
            <a:r>
              <a:rPr lang="en-US" dirty="0" smtClean="0">
                <a:ln>
                  <a:solidFill>
                    <a:schemeClr val="tx1"/>
                  </a:solidFill>
                </a:ln>
                <a:latin typeface="MankSans" panose="02000603020000020003" pitchFamily="2" charset="0"/>
              </a:rPr>
              <a:t>How</a:t>
            </a:r>
          </a:p>
          <a:p>
            <a:r>
              <a:rPr lang="en-US" dirty="0">
                <a:ln>
                  <a:solidFill>
                    <a:schemeClr val="tx1"/>
                  </a:solidFill>
                </a:ln>
                <a:latin typeface="MankSans" panose="02000603020000020003" pitchFamily="2" charset="0"/>
              </a:rPr>
              <a:t>t</a:t>
            </a:r>
            <a:r>
              <a:rPr lang="en-US" dirty="0" smtClean="0">
                <a:ln>
                  <a:solidFill>
                    <a:schemeClr val="tx1"/>
                  </a:solidFill>
                </a:ln>
                <a:latin typeface="MankSans" panose="02000603020000020003" pitchFamily="2" charset="0"/>
              </a:rPr>
              <a:t>o </a:t>
            </a:r>
          </a:p>
          <a:p>
            <a:r>
              <a:rPr lang="en-US" dirty="0" smtClean="0">
                <a:ln>
                  <a:solidFill>
                    <a:schemeClr val="tx1"/>
                  </a:solidFill>
                </a:ln>
                <a:latin typeface="MankSans" panose="02000603020000020003" pitchFamily="2" charset="0"/>
              </a:rPr>
              <a:t>make</a:t>
            </a:r>
          </a:p>
          <a:p>
            <a:r>
              <a:rPr lang="en-US" dirty="0" smtClean="0">
                <a:ln>
                  <a:solidFill>
                    <a:schemeClr val="tx1"/>
                  </a:solidFill>
                </a:ln>
                <a:latin typeface="MankSans" panose="02000603020000020003" pitchFamily="2" charset="0"/>
              </a:rPr>
              <a:t>a</a:t>
            </a:r>
          </a:p>
          <a:p>
            <a:r>
              <a:rPr lang="en-US" dirty="0" smtClean="0">
                <a:ln>
                  <a:solidFill>
                    <a:schemeClr val="tx1"/>
                  </a:solidFill>
                </a:ln>
                <a:latin typeface="MankSans" panose="02000603020000020003" pitchFamily="2" charset="0"/>
              </a:rPr>
              <a:t>bomb</a:t>
            </a:r>
          </a:p>
          <a:p>
            <a:endParaRPr lang="ar-SA" dirty="0">
              <a:ln>
                <a:solidFill>
                  <a:schemeClr val="tx1"/>
                </a:solidFill>
              </a:ln>
              <a:latin typeface="MankSans" panose="02000603020000020003" pitchFamily="2" charset="0"/>
            </a:endParaRPr>
          </a:p>
        </p:txBody>
      </p:sp>
      <p:grpSp>
        <p:nvGrpSpPr>
          <p:cNvPr id="16" name="Group 15"/>
          <p:cNvGrpSpPr/>
          <p:nvPr/>
        </p:nvGrpSpPr>
        <p:grpSpPr>
          <a:xfrm>
            <a:off x="5334000" y="2482159"/>
            <a:ext cx="304800" cy="1556401"/>
            <a:chOff x="5638800" y="2125199"/>
            <a:chExt cx="304800" cy="1556401"/>
          </a:xfrm>
        </p:grpSpPr>
        <p:sp>
          <p:nvSpPr>
            <p:cNvPr id="72" name="Rectangle 71"/>
            <p:cNvSpPr/>
            <p:nvPr/>
          </p:nvSpPr>
          <p:spPr>
            <a:xfrm>
              <a:off x="5638800" y="2133600"/>
              <a:ext cx="304800" cy="154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Rectangle 14"/>
            <p:cNvSpPr/>
            <p:nvPr/>
          </p:nvSpPr>
          <p:spPr>
            <a:xfrm>
              <a:off x="5638800" y="2125199"/>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3" name="Rectangle 72"/>
            <p:cNvSpPr/>
            <p:nvPr/>
          </p:nvSpPr>
          <p:spPr>
            <a:xfrm>
              <a:off x="5638800" y="2556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4" name="Rectangle 73"/>
            <p:cNvSpPr/>
            <p:nvPr/>
          </p:nvSpPr>
          <p:spPr>
            <a:xfrm>
              <a:off x="5638800" y="2988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5" name="Rectangle 74"/>
            <p:cNvSpPr/>
            <p:nvPr/>
          </p:nvSpPr>
          <p:spPr>
            <a:xfrm>
              <a:off x="5638800" y="3443458"/>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78" name="Group 77"/>
          <p:cNvGrpSpPr/>
          <p:nvPr/>
        </p:nvGrpSpPr>
        <p:grpSpPr>
          <a:xfrm>
            <a:off x="5486400" y="2634559"/>
            <a:ext cx="304800" cy="1822744"/>
            <a:chOff x="5638800" y="2125199"/>
            <a:chExt cx="304800" cy="1822744"/>
          </a:xfrm>
        </p:grpSpPr>
        <p:sp>
          <p:nvSpPr>
            <p:cNvPr id="79" name="Rectangle 78"/>
            <p:cNvSpPr/>
            <p:nvPr/>
          </p:nvSpPr>
          <p:spPr>
            <a:xfrm>
              <a:off x="5638800" y="2133601"/>
              <a:ext cx="304800" cy="181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0" name="Rectangle 79"/>
            <p:cNvSpPr/>
            <p:nvPr/>
          </p:nvSpPr>
          <p:spPr>
            <a:xfrm>
              <a:off x="5638800" y="2125199"/>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1" name="Rectangle 80"/>
            <p:cNvSpPr/>
            <p:nvPr/>
          </p:nvSpPr>
          <p:spPr>
            <a:xfrm>
              <a:off x="5638800" y="2556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2" name="Rectangle 81"/>
            <p:cNvSpPr/>
            <p:nvPr/>
          </p:nvSpPr>
          <p:spPr>
            <a:xfrm>
              <a:off x="5638800" y="2988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3" name="Rectangle 82"/>
            <p:cNvSpPr/>
            <p:nvPr/>
          </p:nvSpPr>
          <p:spPr>
            <a:xfrm>
              <a:off x="5638800" y="3443458"/>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85" name="Group 84"/>
          <p:cNvGrpSpPr/>
          <p:nvPr/>
        </p:nvGrpSpPr>
        <p:grpSpPr>
          <a:xfrm>
            <a:off x="5638800" y="2786959"/>
            <a:ext cx="304800" cy="2233442"/>
            <a:chOff x="5638800" y="2125199"/>
            <a:chExt cx="304800" cy="2233442"/>
          </a:xfrm>
        </p:grpSpPr>
        <p:sp>
          <p:nvSpPr>
            <p:cNvPr id="86" name="Rectangle 85"/>
            <p:cNvSpPr/>
            <p:nvPr/>
          </p:nvSpPr>
          <p:spPr>
            <a:xfrm>
              <a:off x="5638800" y="2133600"/>
              <a:ext cx="304800" cy="22250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7" name="Rectangle 86"/>
            <p:cNvSpPr/>
            <p:nvPr/>
          </p:nvSpPr>
          <p:spPr>
            <a:xfrm>
              <a:off x="5638800" y="2125199"/>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8" name="Rectangle 87"/>
            <p:cNvSpPr/>
            <p:nvPr/>
          </p:nvSpPr>
          <p:spPr>
            <a:xfrm>
              <a:off x="5638800" y="2556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9" name="Rectangle 88"/>
            <p:cNvSpPr/>
            <p:nvPr/>
          </p:nvSpPr>
          <p:spPr>
            <a:xfrm>
              <a:off x="5638800" y="2988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0" name="Rectangle 89"/>
            <p:cNvSpPr/>
            <p:nvPr/>
          </p:nvSpPr>
          <p:spPr>
            <a:xfrm>
              <a:off x="5638800" y="3443458"/>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1" name="Rectangle 90"/>
            <p:cNvSpPr/>
            <p:nvPr/>
          </p:nvSpPr>
          <p:spPr>
            <a:xfrm>
              <a:off x="5638800" y="38862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93" name="Rectangle 92"/>
          <p:cNvSpPr/>
          <p:nvPr/>
        </p:nvSpPr>
        <p:spPr>
          <a:xfrm>
            <a:off x="838199" y="2482159"/>
            <a:ext cx="2772000" cy="90843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21" name="Straight Connector 20"/>
          <p:cNvCxnSpPr>
            <a:endCxn id="87" idx="1"/>
          </p:cNvCxnSpPr>
          <p:nvPr/>
        </p:nvCxnSpPr>
        <p:spPr>
          <a:xfrm flipV="1">
            <a:off x="3989100" y="2894030"/>
            <a:ext cx="1649700" cy="17566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87" idx="1"/>
          </p:cNvCxnSpPr>
          <p:nvPr/>
        </p:nvCxnSpPr>
        <p:spPr>
          <a:xfrm flipV="1">
            <a:off x="3962400" y="2894030"/>
            <a:ext cx="1676400" cy="81747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1219200" y="3063559"/>
            <a:ext cx="2781300" cy="1476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60" name="Group 59"/>
          <p:cNvGrpSpPr/>
          <p:nvPr/>
        </p:nvGrpSpPr>
        <p:grpSpPr>
          <a:xfrm>
            <a:off x="1200149" y="3091760"/>
            <a:ext cx="2743201" cy="1476001"/>
            <a:chOff x="838200" y="2545081"/>
            <a:chExt cx="2743201" cy="1476001"/>
          </a:xfrm>
        </p:grpSpPr>
        <p:sp>
          <p:nvSpPr>
            <p:cNvPr id="61" name="Rectangle 60"/>
            <p:cNvSpPr/>
            <p:nvPr/>
          </p:nvSpPr>
          <p:spPr>
            <a:xfrm>
              <a:off x="838201" y="2545082"/>
              <a:ext cx="2743200" cy="1476000"/>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62" name="Rectangle 61"/>
            <p:cNvSpPr/>
            <p:nvPr/>
          </p:nvSpPr>
          <p:spPr>
            <a:xfrm>
              <a:off x="10668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3" name="Rectangle 62"/>
            <p:cNvSpPr/>
            <p:nvPr/>
          </p:nvSpPr>
          <p:spPr>
            <a:xfrm>
              <a:off x="15240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4" name="Rectangle 63"/>
            <p:cNvSpPr/>
            <p:nvPr/>
          </p:nvSpPr>
          <p:spPr>
            <a:xfrm>
              <a:off x="19812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5" name="Rectangle 64"/>
            <p:cNvSpPr/>
            <p:nvPr/>
          </p:nvSpPr>
          <p:spPr>
            <a:xfrm>
              <a:off x="24384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6" name="Rectangle 65"/>
            <p:cNvSpPr/>
            <p:nvPr/>
          </p:nvSpPr>
          <p:spPr>
            <a:xfrm>
              <a:off x="28956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7" name="Rectangle 66"/>
            <p:cNvSpPr/>
            <p:nvPr/>
          </p:nvSpPr>
          <p:spPr>
            <a:xfrm>
              <a:off x="3352800" y="2545082"/>
              <a:ext cx="228600" cy="1476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8" name="Rectangle 67"/>
            <p:cNvSpPr/>
            <p:nvPr/>
          </p:nvSpPr>
          <p:spPr>
            <a:xfrm>
              <a:off x="838200" y="2545081"/>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9" name="Rectangle 68"/>
            <p:cNvSpPr/>
            <p:nvPr/>
          </p:nvSpPr>
          <p:spPr>
            <a:xfrm>
              <a:off x="838201" y="3154682"/>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 name="Rectangle 69"/>
            <p:cNvSpPr/>
            <p:nvPr/>
          </p:nvSpPr>
          <p:spPr>
            <a:xfrm>
              <a:off x="838200" y="3704882"/>
              <a:ext cx="2743200" cy="28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17" name="Rectangle 16"/>
          <p:cNvSpPr/>
          <p:nvPr/>
        </p:nvSpPr>
        <p:spPr>
          <a:xfrm>
            <a:off x="1181100" y="3069692"/>
            <a:ext cx="2808000" cy="6418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96" name="Straight Connector 95"/>
          <p:cNvCxnSpPr>
            <a:endCxn id="15" idx="1"/>
          </p:cNvCxnSpPr>
          <p:nvPr/>
        </p:nvCxnSpPr>
        <p:spPr>
          <a:xfrm>
            <a:off x="3581400" y="2482159"/>
            <a:ext cx="1752600" cy="107071"/>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810322" y="4562974"/>
            <a:ext cx="3197268" cy="1251593"/>
            <a:chOff x="962545" y="3433686"/>
            <a:chExt cx="3197268" cy="1812849"/>
          </a:xfrm>
        </p:grpSpPr>
        <p:cxnSp>
          <p:nvCxnSpPr>
            <p:cNvPr id="100" name="Straight Connector 99"/>
            <p:cNvCxnSpPr/>
            <p:nvPr/>
          </p:nvCxnSpPr>
          <p:spPr>
            <a:xfrm flipV="1">
              <a:off x="990424" y="3433686"/>
              <a:ext cx="2159176" cy="1492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962545" y="4926653"/>
              <a:ext cx="4850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Title 1"/>
            <p:cNvSpPr txBox="1">
              <a:spLocks/>
            </p:cNvSpPr>
            <p:nvPr/>
          </p:nvSpPr>
          <p:spPr>
            <a:xfrm>
              <a:off x="1314833" y="4606772"/>
              <a:ext cx="2844980" cy="6397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smtClean="0">
                  <a:ln>
                    <a:solidFill>
                      <a:schemeClr val="tx1"/>
                    </a:solidFill>
                  </a:ln>
                  <a:solidFill>
                    <a:schemeClr val="tx1"/>
                  </a:solidFill>
                </a:rPr>
                <a:t>Representation of sentence</a:t>
              </a:r>
              <a:endParaRPr lang="en-US" sz="1800" dirty="0">
                <a:ln>
                  <a:solidFill>
                    <a:schemeClr val="tx1"/>
                  </a:solidFill>
                </a:ln>
                <a:solidFill>
                  <a:schemeClr val="tx1"/>
                </a:solidFill>
              </a:endParaRPr>
            </a:p>
          </p:txBody>
        </p:sp>
      </p:grpSp>
      <p:sp>
        <p:nvSpPr>
          <p:cNvPr id="104" name="Oval 103"/>
          <p:cNvSpPr/>
          <p:nvPr/>
        </p:nvSpPr>
        <p:spPr>
          <a:xfrm>
            <a:off x="7239000" y="2894030"/>
            <a:ext cx="1548000" cy="1548000"/>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5" name="TextBox 104"/>
          <p:cNvSpPr txBox="1"/>
          <p:nvPr/>
        </p:nvSpPr>
        <p:spPr>
          <a:xfrm>
            <a:off x="7359869" y="3302766"/>
            <a:ext cx="1295400" cy="646331"/>
          </a:xfrm>
          <a:prstGeom prst="rect">
            <a:avLst/>
          </a:prstGeom>
          <a:noFill/>
        </p:spPr>
        <p:txBody>
          <a:bodyPr wrap="square" rtlCol="1">
            <a:spAutoFit/>
          </a:bodyPr>
          <a:lstStyle/>
          <a:p>
            <a:pPr algn="ctr"/>
            <a:r>
              <a:rPr lang="en-US" dirty="0" smtClean="0">
                <a:ln>
                  <a:solidFill>
                    <a:schemeClr val="tx1"/>
                  </a:solidFill>
                </a:ln>
                <a:latin typeface="MankSans" panose="02000603020000020003" pitchFamily="2" charset="0"/>
              </a:rPr>
              <a:t>Max of each Filter</a:t>
            </a:r>
            <a:endParaRPr lang="ar-SA" dirty="0">
              <a:ln>
                <a:solidFill>
                  <a:schemeClr val="tx1"/>
                </a:solidFill>
              </a:ln>
              <a:latin typeface="MankSans" panose="02000603020000020003" pitchFamily="2" charset="0"/>
            </a:endParaRPr>
          </a:p>
        </p:txBody>
      </p:sp>
      <p:cxnSp>
        <p:nvCxnSpPr>
          <p:cNvPr id="107" name="Straight Connector 106"/>
          <p:cNvCxnSpPr>
            <a:endCxn id="104" idx="2"/>
          </p:cNvCxnSpPr>
          <p:nvPr/>
        </p:nvCxnSpPr>
        <p:spPr>
          <a:xfrm>
            <a:off x="5943600" y="2786959"/>
            <a:ext cx="1295400" cy="88107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104" idx="2"/>
          </p:cNvCxnSpPr>
          <p:nvPr/>
        </p:nvCxnSpPr>
        <p:spPr>
          <a:xfrm flipV="1">
            <a:off x="5943600" y="3668030"/>
            <a:ext cx="1295400" cy="135237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4" idx="6"/>
          </p:cNvCxnSpPr>
          <p:nvPr/>
        </p:nvCxnSpPr>
        <p:spPr>
          <a:xfrm>
            <a:off x="8787000" y="3668030"/>
            <a:ext cx="814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63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756000" y="3672000"/>
            <a:ext cx="2280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76400" y="2438399"/>
            <a:ext cx="304800" cy="2233442"/>
            <a:chOff x="5638800" y="2125199"/>
            <a:chExt cx="304800" cy="2233442"/>
          </a:xfrm>
        </p:grpSpPr>
        <p:sp>
          <p:nvSpPr>
            <p:cNvPr id="8" name="Rectangle 7"/>
            <p:cNvSpPr/>
            <p:nvPr/>
          </p:nvSpPr>
          <p:spPr>
            <a:xfrm>
              <a:off x="5638800" y="2133600"/>
              <a:ext cx="304800" cy="22250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Rectangle 8"/>
            <p:cNvSpPr/>
            <p:nvPr/>
          </p:nvSpPr>
          <p:spPr>
            <a:xfrm>
              <a:off x="5638800" y="2125199"/>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 name="Rectangle 9"/>
            <p:cNvSpPr/>
            <p:nvPr/>
          </p:nvSpPr>
          <p:spPr>
            <a:xfrm>
              <a:off x="5638800" y="2556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Rectangle 10"/>
            <p:cNvSpPr/>
            <p:nvPr/>
          </p:nvSpPr>
          <p:spPr>
            <a:xfrm>
              <a:off x="5638800" y="2988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2" name="Rectangle 11"/>
            <p:cNvSpPr/>
            <p:nvPr/>
          </p:nvSpPr>
          <p:spPr>
            <a:xfrm>
              <a:off x="5638800" y="3443458"/>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Rectangle 12"/>
            <p:cNvSpPr/>
            <p:nvPr/>
          </p:nvSpPr>
          <p:spPr>
            <a:xfrm>
              <a:off x="5638800" y="38862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cxnSp>
        <p:nvCxnSpPr>
          <p:cNvPr id="52" name="Straight Connector 51"/>
          <p:cNvCxnSpPr/>
          <p:nvPr/>
        </p:nvCxnSpPr>
        <p:spPr>
          <a:xfrm>
            <a:off x="0" y="3668030"/>
            <a:ext cx="814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1198816" y="4648200"/>
            <a:ext cx="1544384" cy="44169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600" dirty="0" smtClean="0">
                <a:ln>
                  <a:solidFill>
                    <a:schemeClr val="tx1"/>
                  </a:solidFill>
                </a:ln>
                <a:solidFill>
                  <a:schemeClr val="tx1"/>
                </a:solidFill>
              </a:rPr>
              <a:t>Input Features</a:t>
            </a:r>
            <a:endParaRPr lang="en-US" sz="1600" dirty="0">
              <a:ln>
                <a:solidFill>
                  <a:schemeClr val="tx1"/>
                </a:solidFill>
              </a:ln>
              <a:solidFill>
                <a:schemeClr val="tx1"/>
              </a:solidFill>
            </a:endParaRPr>
          </a:p>
        </p:txBody>
      </p:sp>
      <p:sp>
        <p:nvSpPr>
          <p:cNvPr id="58" name="Title 1"/>
          <p:cNvSpPr txBox="1">
            <a:spLocks/>
          </p:cNvSpPr>
          <p:nvPr/>
        </p:nvSpPr>
        <p:spPr>
          <a:xfrm>
            <a:off x="457200" y="458274"/>
            <a:ext cx="8229600" cy="760926"/>
          </a:xfrm>
          <a:prstGeom prst="rect">
            <a:avLst/>
          </a:prstGeom>
        </p:spPr>
        <p:txBody>
          <a:bodyP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3600" spc="50" dirty="0" smtClean="0">
                <a:ln w="0"/>
                <a:effectLst>
                  <a:innerShdw blurRad="63500" dist="50800" dir="13500000">
                    <a:srgbClr val="000000">
                      <a:alpha val="50000"/>
                    </a:srgbClr>
                  </a:innerShdw>
                </a:effectLst>
              </a:rPr>
              <a:t>Phase 2</a:t>
            </a:r>
            <a:endParaRPr lang="en-US" sz="3600" dirty="0"/>
          </a:p>
        </p:txBody>
      </p:sp>
    </p:spTree>
    <p:extLst>
      <p:ext uri="{BB962C8B-B14F-4D97-AF65-F5344CB8AC3E}">
        <p14:creationId xmlns:p14="http://schemas.microsoft.com/office/powerpoint/2010/main" val="1027266557"/>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rot="20946222">
            <a:off x="3745366" y="1972178"/>
            <a:ext cx="6109693" cy="5926614"/>
          </a:xfrm>
          <a:prstGeom prst="rect">
            <a:avLst/>
          </a:prstGeom>
          <a:solidFill>
            <a:srgbClr val="215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Rectangle 8"/>
          <p:cNvSpPr/>
          <p:nvPr/>
        </p:nvSpPr>
        <p:spPr>
          <a:xfrm rot="20716090">
            <a:off x="4004159" y="2216529"/>
            <a:ext cx="5190904" cy="5194599"/>
          </a:xfrm>
          <a:prstGeom prst="rect">
            <a:avLst/>
          </a:prstGeom>
          <a:solidFill>
            <a:schemeClr val="tx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Title 1"/>
          <p:cNvSpPr txBox="1">
            <a:spLocks/>
          </p:cNvSpPr>
          <p:nvPr/>
        </p:nvSpPr>
        <p:spPr>
          <a:xfrm rot="20691101">
            <a:off x="4604820" y="3408654"/>
            <a:ext cx="49530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6000" b="0" kern="1200">
                <a:solidFill>
                  <a:srgbClr val="92D050"/>
                </a:solidFill>
                <a:latin typeface="MankSans" panose="02000603020000020003" pitchFamily="2" charset="0"/>
                <a:ea typeface="+mj-ea"/>
                <a:cs typeface="+mj-cs"/>
              </a:defRPr>
            </a:lvl1pPr>
          </a:lstStyle>
          <a:p>
            <a:pPr algn="l"/>
            <a:r>
              <a:rPr lang="en-US" sz="2400" dirty="0" smtClean="0">
                <a:solidFill>
                  <a:schemeClr val="bg1"/>
                </a:solidFill>
                <a:latin typeface="ChunkFive Roman" panose="00000500000000000000" pitchFamily="50" charset="0"/>
                <a:ea typeface="Pacifico" panose="02000000000000000000" pitchFamily="2" charset="0"/>
              </a:rPr>
              <a:t>Prof. Dr. S</a:t>
            </a:r>
            <a:r>
              <a:rPr lang="de-DE" sz="2400" dirty="0" smtClean="0">
                <a:solidFill>
                  <a:schemeClr val="bg1"/>
                </a:solidFill>
                <a:latin typeface="ChunkFive Roman" panose="00000500000000000000" pitchFamily="50" charset="0"/>
                <a:ea typeface="Pacifico" panose="02000000000000000000" pitchFamily="2" charset="0"/>
              </a:rPr>
              <a:t>ören Auer</a:t>
            </a:r>
            <a:endParaRPr lang="en-US" sz="2400" dirty="0">
              <a:solidFill>
                <a:schemeClr val="bg1"/>
              </a:solidFill>
              <a:latin typeface="ChunkFive Roman" panose="00000500000000000000" pitchFamily="50" charset="0"/>
              <a:ea typeface="Pacifico" panose="02000000000000000000" pitchFamily="2" charset="0"/>
            </a:endParaRPr>
          </a:p>
          <a:p>
            <a:pPr algn="l"/>
            <a:r>
              <a:rPr lang="en-US" sz="1400" dirty="0" smtClean="0">
                <a:solidFill>
                  <a:schemeClr val="bg1"/>
                </a:solidFill>
              </a:rPr>
              <a:t>Professor  at university of Bonn</a:t>
            </a:r>
          </a:p>
          <a:p>
            <a:pPr algn="l"/>
            <a:r>
              <a:rPr lang="en-US" sz="1400" dirty="0" smtClean="0">
                <a:solidFill>
                  <a:schemeClr val="bg1"/>
                </a:solidFill>
              </a:rPr>
              <a:t>Bonn, Germany</a:t>
            </a:r>
            <a:endParaRPr lang="en-US" sz="1800" dirty="0">
              <a:solidFill>
                <a:schemeClr val="bg1"/>
              </a:solidFill>
            </a:endParaRPr>
          </a:p>
        </p:txBody>
      </p:sp>
      <p:sp>
        <p:nvSpPr>
          <p:cNvPr id="5" name="Title 1"/>
          <p:cNvSpPr txBox="1">
            <a:spLocks/>
          </p:cNvSpPr>
          <p:nvPr/>
        </p:nvSpPr>
        <p:spPr>
          <a:xfrm rot="20944165">
            <a:off x="-20504" y="4044253"/>
            <a:ext cx="3616995"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6000" b="0" kern="1200">
                <a:solidFill>
                  <a:srgbClr val="92D050"/>
                </a:solidFill>
                <a:latin typeface="MankSans" panose="02000603020000020003" pitchFamily="2" charset="0"/>
                <a:ea typeface="+mj-ea"/>
                <a:cs typeface="+mj-cs"/>
              </a:defRPr>
            </a:lvl1pPr>
          </a:lstStyle>
          <a:p>
            <a:pPr algn="r"/>
            <a:r>
              <a:rPr lang="en-US" sz="2200" dirty="0" smtClean="0">
                <a:solidFill>
                  <a:schemeClr val="bg1"/>
                </a:solidFill>
                <a:latin typeface="ChunkFive Roman" panose="00000500000000000000" pitchFamily="50" charset="0"/>
                <a:ea typeface="Pacifico" panose="02000000000000000000" pitchFamily="2" charset="0"/>
              </a:rPr>
              <a:t>Prof. Maria Esther Vidal</a:t>
            </a:r>
          </a:p>
          <a:p>
            <a:pPr algn="r"/>
            <a:r>
              <a:rPr lang="en-US" sz="1400" dirty="0" smtClean="0">
                <a:solidFill>
                  <a:schemeClr val="bg1"/>
                </a:solidFill>
              </a:rPr>
              <a:t>Researcher at University of Bonn</a:t>
            </a:r>
            <a:endParaRPr lang="en-US" sz="1800" dirty="0">
              <a:solidFill>
                <a:schemeClr val="bg1"/>
              </a:solidFill>
            </a:endParaRPr>
          </a:p>
        </p:txBody>
      </p:sp>
      <p:sp>
        <p:nvSpPr>
          <p:cNvPr id="6" name="Title 1"/>
          <p:cNvSpPr txBox="1">
            <a:spLocks/>
          </p:cNvSpPr>
          <p:nvPr/>
        </p:nvSpPr>
        <p:spPr>
          <a:xfrm rot="20944165">
            <a:off x="60198" y="5229090"/>
            <a:ext cx="3612452"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6000" b="0" kern="1200">
                <a:solidFill>
                  <a:srgbClr val="92D050"/>
                </a:solidFill>
                <a:latin typeface="MankSans" panose="02000603020000020003" pitchFamily="2" charset="0"/>
                <a:ea typeface="+mj-ea"/>
                <a:cs typeface="+mj-cs"/>
              </a:defRPr>
            </a:lvl1pPr>
          </a:lstStyle>
          <a:p>
            <a:pPr algn="r"/>
            <a:r>
              <a:rPr lang="en-US" sz="2000" dirty="0" smtClean="0">
                <a:solidFill>
                  <a:schemeClr val="bg1"/>
                </a:solidFill>
                <a:latin typeface="ChunkFive Roman" panose="00000500000000000000" pitchFamily="50" charset="0"/>
                <a:ea typeface="Pacifico" panose="02000000000000000000" pitchFamily="2" charset="0"/>
              </a:rPr>
              <a:t>Harsh </a:t>
            </a:r>
            <a:r>
              <a:rPr lang="en-US" sz="2000" dirty="0" smtClean="0">
                <a:solidFill>
                  <a:schemeClr val="bg1"/>
                </a:solidFill>
                <a:latin typeface="ChunkFive Roman" panose="00000500000000000000" pitchFamily="50" charset="0"/>
                <a:ea typeface="Pacifico" panose="02000000000000000000" pitchFamily="2" charset="0"/>
              </a:rPr>
              <a:t>Thakkar</a:t>
            </a:r>
            <a:endParaRPr lang="en-US" sz="2000" dirty="0" smtClean="0">
              <a:solidFill>
                <a:schemeClr val="bg1"/>
              </a:solidFill>
              <a:latin typeface="ChunkFive Roman" panose="00000500000000000000" pitchFamily="50" charset="0"/>
              <a:ea typeface="Pacifico" panose="02000000000000000000" pitchFamily="2" charset="0"/>
            </a:endParaRPr>
          </a:p>
          <a:p>
            <a:pPr algn="r"/>
            <a:r>
              <a:rPr lang="en-US" sz="1200" dirty="0" smtClean="0">
                <a:solidFill>
                  <a:schemeClr val="bg1"/>
                </a:solidFill>
              </a:rPr>
              <a:t>Researcher at University of Bonn</a:t>
            </a:r>
            <a:endParaRPr lang="en-US" sz="1600" dirty="0">
              <a:solidFill>
                <a:schemeClr val="bg1"/>
              </a:solidFill>
            </a:endParaRPr>
          </a:p>
        </p:txBody>
      </p:sp>
    </p:spTree>
    <p:extLst>
      <p:ext uri="{BB962C8B-B14F-4D97-AF65-F5344CB8AC3E}">
        <p14:creationId xmlns:p14="http://schemas.microsoft.com/office/powerpoint/2010/main" val="143002644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
                                        <p:tgtEl>
                                          <p:spTgt spid="5"/>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756000" y="3672000"/>
            <a:ext cx="2280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76400" y="2438399"/>
            <a:ext cx="304800" cy="2233442"/>
            <a:chOff x="5638800" y="2125199"/>
            <a:chExt cx="304800" cy="2233442"/>
          </a:xfrm>
        </p:grpSpPr>
        <p:sp>
          <p:nvSpPr>
            <p:cNvPr id="8" name="Rectangle 7"/>
            <p:cNvSpPr/>
            <p:nvPr/>
          </p:nvSpPr>
          <p:spPr>
            <a:xfrm>
              <a:off x="5638800" y="2133600"/>
              <a:ext cx="304800" cy="22250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Rectangle 8"/>
            <p:cNvSpPr/>
            <p:nvPr/>
          </p:nvSpPr>
          <p:spPr>
            <a:xfrm>
              <a:off x="5638800" y="2125199"/>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0" name="Rectangle 9"/>
            <p:cNvSpPr/>
            <p:nvPr/>
          </p:nvSpPr>
          <p:spPr>
            <a:xfrm>
              <a:off x="5638800" y="2556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Rectangle 10"/>
            <p:cNvSpPr/>
            <p:nvPr/>
          </p:nvSpPr>
          <p:spPr>
            <a:xfrm>
              <a:off x="5638800" y="29880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2" name="Rectangle 11"/>
            <p:cNvSpPr/>
            <p:nvPr/>
          </p:nvSpPr>
          <p:spPr>
            <a:xfrm>
              <a:off x="5638800" y="3443458"/>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Rectangle 12"/>
            <p:cNvSpPr/>
            <p:nvPr/>
          </p:nvSpPr>
          <p:spPr>
            <a:xfrm>
              <a:off x="5638800" y="3886200"/>
              <a:ext cx="304800" cy="214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grpSp>
        <p:nvGrpSpPr>
          <p:cNvPr id="49" name="Group 48"/>
          <p:cNvGrpSpPr/>
          <p:nvPr/>
        </p:nvGrpSpPr>
        <p:grpSpPr>
          <a:xfrm>
            <a:off x="2286000" y="2353469"/>
            <a:ext cx="3886200" cy="2455863"/>
            <a:chOff x="2579828" y="2201069"/>
            <a:chExt cx="3886200" cy="2455863"/>
          </a:xfrm>
        </p:grpSpPr>
        <p:grpSp>
          <p:nvGrpSpPr>
            <p:cNvPr id="38" name="Group 37"/>
            <p:cNvGrpSpPr/>
            <p:nvPr/>
          </p:nvGrpSpPr>
          <p:grpSpPr>
            <a:xfrm>
              <a:off x="2579828" y="2201069"/>
              <a:ext cx="3876864" cy="2455863"/>
              <a:chOff x="2896744" y="2133600"/>
              <a:chExt cx="3876864" cy="2455863"/>
            </a:xfrm>
          </p:grpSpPr>
          <p:grpSp>
            <p:nvGrpSpPr>
              <p:cNvPr id="14" name="Group 13"/>
              <p:cNvGrpSpPr/>
              <p:nvPr/>
            </p:nvGrpSpPr>
            <p:grpSpPr>
              <a:xfrm>
                <a:off x="3674968" y="2133600"/>
                <a:ext cx="3098640" cy="2455863"/>
                <a:chOff x="3762377" y="1774825"/>
                <a:chExt cx="1631951" cy="1443038"/>
              </a:xfrm>
            </p:grpSpPr>
            <p:sp>
              <p:nvSpPr>
                <p:cNvPr id="15" name="Oval 5"/>
                <p:cNvSpPr>
                  <a:spLocks noChangeArrowheads="1"/>
                </p:cNvSpPr>
                <p:nvPr/>
              </p:nvSpPr>
              <p:spPr bwMode="auto">
                <a:xfrm>
                  <a:off x="4278313" y="3036888"/>
                  <a:ext cx="171450" cy="180975"/>
                </a:xfrm>
                <a:prstGeom prst="ellipse">
                  <a:avLst/>
                </a:prstGeom>
                <a:ln>
                  <a:headEnd/>
                  <a:tailEnd/>
                </a:ln>
                <a:extLst/>
              </p:spPr>
              <p:style>
                <a:lnRef idx="1">
                  <a:schemeClr val="accent1"/>
                </a:lnRef>
                <a:fillRef idx="2">
                  <a:schemeClr val="accent1"/>
                </a:fillRef>
                <a:effectRef idx="1">
                  <a:schemeClr val="accent1"/>
                </a:effectRef>
                <a:fontRef idx="minor">
                  <a:schemeClr val="dk1"/>
                </a:fontRef>
              </p:style>
              <p:txBody>
                <a:bodyPr wrap="none" anchor="ctr"/>
                <a:lstStyle/>
                <a:p>
                  <a:endParaRPr lang="en-US" sz="1400" dirty="0">
                    <a:latin typeface="+mj-lt"/>
                  </a:endParaRPr>
                </a:p>
              </p:txBody>
            </p:sp>
            <p:grpSp>
              <p:nvGrpSpPr>
                <p:cNvPr id="16" name="Group 6"/>
                <p:cNvGrpSpPr>
                  <a:grpSpLocks/>
                </p:cNvGrpSpPr>
                <p:nvPr/>
              </p:nvGrpSpPr>
              <p:grpSpPr bwMode="auto">
                <a:xfrm>
                  <a:off x="3762377" y="1774825"/>
                  <a:ext cx="1631951" cy="1309688"/>
                  <a:chOff x="3540" y="1712"/>
                  <a:chExt cx="1028" cy="825"/>
                </a:xfrm>
              </p:grpSpPr>
              <p:sp>
                <p:nvSpPr>
                  <p:cNvPr id="17" name="Oval 7"/>
                  <p:cNvSpPr>
                    <a:spLocks noChangeArrowheads="1"/>
                  </p:cNvSpPr>
                  <p:nvPr/>
                </p:nvSpPr>
                <p:spPr bwMode="auto">
                  <a:xfrm>
                    <a:off x="3540" y="1882"/>
                    <a:ext cx="108" cy="114"/>
                  </a:xfrm>
                  <a:prstGeom prst="ellipse">
                    <a:avLst/>
                  </a:prstGeom>
                  <a:ln>
                    <a:headEnd/>
                    <a:tailEnd/>
                  </a:ln>
                  <a:extLst/>
                </p:spPr>
                <p:style>
                  <a:lnRef idx="1">
                    <a:schemeClr val="accent1"/>
                  </a:lnRef>
                  <a:fillRef idx="2">
                    <a:schemeClr val="accent1"/>
                  </a:fillRef>
                  <a:effectRef idx="1">
                    <a:schemeClr val="accent1"/>
                  </a:effectRef>
                  <a:fontRef idx="minor">
                    <a:schemeClr val="dk1"/>
                  </a:fontRef>
                </p:style>
                <p:txBody>
                  <a:bodyPr wrap="none" anchor="ctr"/>
                  <a:lstStyle/>
                  <a:p>
                    <a:endParaRPr lang="en-US" sz="1400" dirty="0">
                      <a:latin typeface="+mj-lt"/>
                    </a:endParaRPr>
                  </a:p>
                </p:txBody>
              </p:sp>
              <p:sp>
                <p:nvSpPr>
                  <p:cNvPr id="18" name="Oval 8"/>
                  <p:cNvSpPr>
                    <a:spLocks noChangeArrowheads="1"/>
                  </p:cNvSpPr>
                  <p:nvPr/>
                </p:nvSpPr>
                <p:spPr bwMode="auto">
                  <a:xfrm>
                    <a:off x="3540" y="2223"/>
                    <a:ext cx="108" cy="114"/>
                  </a:xfrm>
                  <a:prstGeom prst="ellipse">
                    <a:avLst/>
                  </a:prstGeom>
                  <a:ln>
                    <a:headEnd/>
                    <a:tailEnd/>
                  </a:ln>
                  <a:extLst/>
                </p:spPr>
                <p:style>
                  <a:lnRef idx="1">
                    <a:schemeClr val="accent1"/>
                  </a:lnRef>
                  <a:fillRef idx="2">
                    <a:schemeClr val="accent1"/>
                  </a:fillRef>
                  <a:effectRef idx="1">
                    <a:schemeClr val="accent1"/>
                  </a:effectRef>
                  <a:fontRef idx="minor">
                    <a:schemeClr val="dk1"/>
                  </a:fontRef>
                </p:style>
                <p:txBody>
                  <a:bodyPr wrap="none" anchor="ctr"/>
                  <a:lstStyle/>
                  <a:p>
                    <a:endParaRPr lang="en-US" sz="1400" dirty="0">
                      <a:latin typeface="+mj-lt"/>
                    </a:endParaRPr>
                  </a:p>
                </p:txBody>
              </p:sp>
              <p:sp>
                <p:nvSpPr>
                  <p:cNvPr id="19" name="Oval 9"/>
                  <p:cNvSpPr>
                    <a:spLocks noChangeArrowheads="1"/>
                  </p:cNvSpPr>
                  <p:nvPr/>
                </p:nvSpPr>
                <p:spPr bwMode="auto">
                  <a:xfrm>
                    <a:off x="3865" y="1712"/>
                    <a:ext cx="108" cy="114"/>
                  </a:xfrm>
                  <a:prstGeom prst="ellipse">
                    <a:avLst/>
                  </a:prstGeom>
                  <a:ln>
                    <a:headEnd/>
                    <a:tailEnd/>
                  </a:ln>
                  <a:extLst/>
                </p:spPr>
                <p:style>
                  <a:lnRef idx="1">
                    <a:schemeClr val="accent1"/>
                  </a:lnRef>
                  <a:fillRef idx="2">
                    <a:schemeClr val="accent1"/>
                  </a:fillRef>
                  <a:effectRef idx="1">
                    <a:schemeClr val="accent1"/>
                  </a:effectRef>
                  <a:fontRef idx="minor">
                    <a:schemeClr val="dk1"/>
                  </a:fontRef>
                </p:style>
                <p:txBody>
                  <a:bodyPr wrap="none" anchor="ctr"/>
                  <a:lstStyle/>
                  <a:p>
                    <a:endParaRPr lang="en-US" sz="1400" dirty="0">
                      <a:latin typeface="+mj-lt"/>
                    </a:endParaRPr>
                  </a:p>
                </p:txBody>
              </p:sp>
              <p:sp>
                <p:nvSpPr>
                  <p:cNvPr id="20" name="Oval 10"/>
                  <p:cNvSpPr>
                    <a:spLocks noChangeArrowheads="1"/>
                  </p:cNvSpPr>
                  <p:nvPr/>
                </p:nvSpPr>
                <p:spPr bwMode="auto">
                  <a:xfrm>
                    <a:off x="3865" y="1967"/>
                    <a:ext cx="108" cy="114"/>
                  </a:xfrm>
                  <a:prstGeom prst="ellipse">
                    <a:avLst/>
                  </a:prstGeom>
                  <a:ln>
                    <a:headEnd/>
                    <a:tailEnd/>
                  </a:ln>
                  <a:extLst/>
                </p:spPr>
                <p:style>
                  <a:lnRef idx="1">
                    <a:schemeClr val="accent1"/>
                  </a:lnRef>
                  <a:fillRef idx="2">
                    <a:schemeClr val="accent1"/>
                  </a:fillRef>
                  <a:effectRef idx="1">
                    <a:schemeClr val="accent1"/>
                  </a:effectRef>
                  <a:fontRef idx="minor">
                    <a:schemeClr val="dk1"/>
                  </a:fontRef>
                </p:style>
                <p:txBody>
                  <a:bodyPr wrap="none" anchor="ctr"/>
                  <a:lstStyle/>
                  <a:p>
                    <a:endParaRPr lang="en-US" sz="1400" dirty="0">
                      <a:latin typeface="+mj-lt"/>
                    </a:endParaRPr>
                  </a:p>
                </p:txBody>
              </p:sp>
              <p:sp>
                <p:nvSpPr>
                  <p:cNvPr id="21" name="Oval 11"/>
                  <p:cNvSpPr>
                    <a:spLocks noChangeArrowheads="1"/>
                  </p:cNvSpPr>
                  <p:nvPr/>
                </p:nvSpPr>
                <p:spPr bwMode="auto">
                  <a:xfrm>
                    <a:off x="3865" y="2223"/>
                    <a:ext cx="108" cy="114"/>
                  </a:xfrm>
                  <a:prstGeom prst="ellipse">
                    <a:avLst/>
                  </a:prstGeom>
                  <a:ln>
                    <a:headEnd/>
                    <a:tailEnd/>
                  </a:ln>
                  <a:extLst/>
                </p:spPr>
                <p:style>
                  <a:lnRef idx="1">
                    <a:schemeClr val="accent1"/>
                  </a:lnRef>
                  <a:fillRef idx="2">
                    <a:schemeClr val="accent1"/>
                  </a:fillRef>
                  <a:effectRef idx="1">
                    <a:schemeClr val="accent1"/>
                  </a:effectRef>
                  <a:fontRef idx="minor">
                    <a:schemeClr val="dk1"/>
                  </a:fontRef>
                </p:style>
                <p:txBody>
                  <a:bodyPr wrap="none" anchor="ctr"/>
                  <a:lstStyle/>
                  <a:p>
                    <a:endParaRPr lang="en-US" sz="1400" dirty="0">
                      <a:latin typeface="+mj-lt"/>
                    </a:endParaRPr>
                  </a:p>
                </p:txBody>
              </p:sp>
              <p:sp>
                <p:nvSpPr>
                  <p:cNvPr id="22" name="Oval 12"/>
                  <p:cNvSpPr>
                    <a:spLocks noChangeArrowheads="1"/>
                  </p:cNvSpPr>
                  <p:nvPr/>
                </p:nvSpPr>
                <p:spPr bwMode="auto">
                  <a:xfrm>
                    <a:off x="4243" y="2081"/>
                    <a:ext cx="108" cy="114"/>
                  </a:xfrm>
                  <a:prstGeom prst="ellipse">
                    <a:avLst/>
                  </a:prstGeom>
                  <a:ln>
                    <a:headEnd/>
                    <a:tailEnd/>
                  </a:ln>
                  <a:extLst/>
                </p:spPr>
                <p:style>
                  <a:lnRef idx="1">
                    <a:schemeClr val="accent1"/>
                  </a:lnRef>
                  <a:fillRef idx="2">
                    <a:schemeClr val="accent1"/>
                  </a:fillRef>
                  <a:effectRef idx="1">
                    <a:schemeClr val="accent1"/>
                  </a:effectRef>
                  <a:fontRef idx="minor">
                    <a:schemeClr val="dk1"/>
                  </a:fontRef>
                </p:style>
                <p:txBody>
                  <a:bodyPr wrap="none" anchor="ctr"/>
                  <a:lstStyle/>
                  <a:p>
                    <a:endParaRPr lang="en-US" sz="1400" dirty="0">
                      <a:latin typeface="+mj-lt"/>
                    </a:endParaRPr>
                  </a:p>
                </p:txBody>
              </p:sp>
              <p:sp>
                <p:nvSpPr>
                  <p:cNvPr id="23" name="Line 13"/>
                  <p:cNvSpPr>
                    <a:spLocks noChangeShapeType="1"/>
                  </p:cNvSpPr>
                  <p:nvPr/>
                </p:nvSpPr>
                <p:spPr bwMode="auto">
                  <a:xfrm flipV="1">
                    <a:off x="3648" y="1767"/>
                    <a:ext cx="216" cy="174"/>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24" name="Line 14"/>
                  <p:cNvSpPr>
                    <a:spLocks noChangeShapeType="1"/>
                  </p:cNvSpPr>
                  <p:nvPr/>
                </p:nvSpPr>
                <p:spPr bwMode="auto">
                  <a:xfrm>
                    <a:off x="3648" y="1939"/>
                    <a:ext cx="216" cy="85"/>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25" name="Line 15"/>
                  <p:cNvSpPr>
                    <a:spLocks noChangeShapeType="1"/>
                  </p:cNvSpPr>
                  <p:nvPr/>
                </p:nvSpPr>
                <p:spPr bwMode="auto">
                  <a:xfrm>
                    <a:off x="3648" y="1939"/>
                    <a:ext cx="216" cy="341"/>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26" name="Line 16"/>
                  <p:cNvSpPr>
                    <a:spLocks noChangeShapeType="1"/>
                  </p:cNvSpPr>
                  <p:nvPr/>
                </p:nvSpPr>
                <p:spPr bwMode="auto">
                  <a:xfrm>
                    <a:off x="3648" y="1939"/>
                    <a:ext cx="216" cy="596"/>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27" name="Line 17"/>
                  <p:cNvSpPr>
                    <a:spLocks noChangeShapeType="1"/>
                  </p:cNvSpPr>
                  <p:nvPr/>
                </p:nvSpPr>
                <p:spPr bwMode="auto">
                  <a:xfrm flipV="1">
                    <a:off x="3648" y="1767"/>
                    <a:ext cx="216" cy="515"/>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28" name="Line 18"/>
                  <p:cNvSpPr>
                    <a:spLocks noChangeShapeType="1"/>
                  </p:cNvSpPr>
                  <p:nvPr/>
                </p:nvSpPr>
                <p:spPr bwMode="auto">
                  <a:xfrm flipV="1">
                    <a:off x="3648" y="2023"/>
                    <a:ext cx="216" cy="259"/>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29" name="Line 19"/>
                  <p:cNvSpPr>
                    <a:spLocks noChangeShapeType="1"/>
                  </p:cNvSpPr>
                  <p:nvPr/>
                </p:nvSpPr>
                <p:spPr bwMode="auto">
                  <a:xfrm>
                    <a:off x="3648" y="2280"/>
                    <a:ext cx="216" cy="1"/>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30" name="Line 20"/>
                  <p:cNvSpPr>
                    <a:spLocks noChangeShapeType="1"/>
                  </p:cNvSpPr>
                  <p:nvPr/>
                </p:nvSpPr>
                <p:spPr bwMode="auto">
                  <a:xfrm>
                    <a:off x="3648" y="2280"/>
                    <a:ext cx="216" cy="227"/>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31" name="Line 21"/>
                  <p:cNvSpPr>
                    <a:spLocks noChangeShapeType="1"/>
                  </p:cNvSpPr>
                  <p:nvPr/>
                </p:nvSpPr>
                <p:spPr bwMode="auto">
                  <a:xfrm>
                    <a:off x="3973" y="1769"/>
                    <a:ext cx="271" cy="369"/>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32" name="Line 22"/>
                  <p:cNvSpPr>
                    <a:spLocks noChangeShapeType="1"/>
                  </p:cNvSpPr>
                  <p:nvPr/>
                </p:nvSpPr>
                <p:spPr bwMode="auto">
                  <a:xfrm>
                    <a:off x="3973" y="2024"/>
                    <a:ext cx="271" cy="113"/>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33" name="Line 23"/>
                  <p:cNvSpPr>
                    <a:spLocks noChangeShapeType="1"/>
                  </p:cNvSpPr>
                  <p:nvPr/>
                </p:nvSpPr>
                <p:spPr bwMode="auto">
                  <a:xfrm flipV="1">
                    <a:off x="3973" y="2136"/>
                    <a:ext cx="271" cy="146"/>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34" name="Line 24"/>
                  <p:cNvSpPr>
                    <a:spLocks noChangeShapeType="1"/>
                  </p:cNvSpPr>
                  <p:nvPr/>
                </p:nvSpPr>
                <p:spPr bwMode="auto">
                  <a:xfrm flipV="1">
                    <a:off x="3973" y="2135"/>
                    <a:ext cx="271" cy="402"/>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35" name="Line 25"/>
                  <p:cNvSpPr>
                    <a:spLocks noChangeShapeType="1"/>
                  </p:cNvSpPr>
                  <p:nvPr/>
                </p:nvSpPr>
                <p:spPr bwMode="auto">
                  <a:xfrm>
                    <a:off x="4352" y="2138"/>
                    <a:ext cx="216" cy="1"/>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grpSp>
          </p:grpSp>
          <p:sp>
            <p:nvSpPr>
              <p:cNvPr id="36" name="Line 28"/>
              <p:cNvSpPr>
                <a:spLocks noChangeShapeType="1"/>
              </p:cNvSpPr>
              <p:nvPr/>
            </p:nvSpPr>
            <p:spPr bwMode="auto">
              <a:xfrm>
                <a:off x="2896744" y="2742753"/>
                <a:ext cx="617537" cy="0"/>
              </a:xfrm>
              <a:prstGeom prst="line">
                <a:avLst/>
              </a:prstGeom>
              <a:noFill/>
              <a:ln w="936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400" dirty="0">
                  <a:latin typeface="+mj-lt"/>
                </a:endParaRPr>
              </a:p>
            </p:txBody>
          </p:sp>
          <p:sp>
            <p:nvSpPr>
              <p:cNvPr id="37" name="Line 28"/>
              <p:cNvSpPr>
                <a:spLocks noChangeShapeType="1"/>
              </p:cNvSpPr>
              <p:nvPr/>
            </p:nvSpPr>
            <p:spPr bwMode="auto">
              <a:xfrm>
                <a:off x="2896744" y="3657079"/>
                <a:ext cx="642937" cy="0"/>
              </a:xfrm>
              <a:prstGeom prst="line">
                <a:avLst/>
              </a:prstGeom>
              <a:noFill/>
              <a:ln w="936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400" dirty="0">
                  <a:latin typeface="+mj-lt"/>
                </a:endParaRPr>
              </a:p>
            </p:txBody>
          </p:sp>
        </p:grpSp>
        <p:sp>
          <p:nvSpPr>
            <p:cNvPr id="39" name="TextBox 38"/>
            <p:cNvSpPr txBox="1"/>
            <p:nvPr/>
          </p:nvSpPr>
          <p:spPr>
            <a:xfrm rot="16200000">
              <a:off x="3172434" y="2968659"/>
              <a:ext cx="488307" cy="584775"/>
            </a:xfrm>
            <a:prstGeom prst="rect">
              <a:avLst/>
            </a:prstGeom>
            <a:noFill/>
          </p:spPr>
          <p:txBody>
            <a:bodyPr wrap="square" rtlCol="1">
              <a:spAutoFit/>
            </a:bodyPr>
            <a:lstStyle/>
            <a:p>
              <a:r>
                <a:rPr lang="en-US" sz="3200" dirty="0" smtClean="0"/>
                <a:t>…</a:t>
              </a:r>
              <a:endParaRPr lang="ar-SA" sz="3200" dirty="0"/>
            </a:p>
          </p:txBody>
        </p:sp>
        <p:sp>
          <p:nvSpPr>
            <p:cNvPr id="40" name="TextBox 39"/>
            <p:cNvSpPr txBox="1"/>
            <p:nvPr/>
          </p:nvSpPr>
          <p:spPr>
            <a:xfrm rot="16200000">
              <a:off x="4187859" y="3806859"/>
              <a:ext cx="488307" cy="584775"/>
            </a:xfrm>
            <a:prstGeom prst="rect">
              <a:avLst/>
            </a:prstGeom>
            <a:noFill/>
          </p:spPr>
          <p:txBody>
            <a:bodyPr wrap="square" rtlCol="1">
              <a:spAutoFit/>
            </a:bodyPr>
            <a:lstStyle/>
            <a:p>
              <a:r>
                <a:rPr lang="en-US" sz="3200" dirty="0" smtClean="0"/>
                <a:t>…</a:t>
              </a:r>
              <a:endParaRPr lang="ar-SA" sz="3200" dirty="0"/>
            </a:p>
          </p:txBody>
        </p:sp>
        <p:sp>
          <p:nvSpPr>
            <p:cNvPr id="41" name="Oval 12"/>
            <p:cNvSpPr>
              <a:spLocks noChangeArrowheads="1"/>
            </p:cNvSpPr>
            <p:nvPr/>
          </p:nvSpPr>
          <p:spPr bwMode="auto">
            <a:xfrm>
              <a:off x="5486400" y="3806804"/>
              <a:ext cx="325538" cy="307996"/>
            </a:xfrm>
            <a:prstGeom prst="ellipse">
              <a:avLst/>
            </a:prstGeom>
            <a:ln>
              <a:headEnd/>
              <a:tailEnd/>
            </a:ln>
            <a:extLst/>
          </p:spPr>
          <p:style>
            <a:lnRef idx="1">
              <a:schemeClr val="accent1"/>
            </a:lnRef>
            <a:fillRef idx="2">
              <a:schemeClr val="accent1"/>
            </a:fillRef>
            <a:effectRef idx="1">
              <a:schemeClr val="accent1"/>
            </a:effectRef>
            <a:fontRef idx="minor">
              <a:schemeClr val="dk1"/>
            </a:fontRef>
          </p:style>
          <p:txBody>
            <a:bodyPr wrap="none" anchor="ctr"/>
            <a:lstStyle/>
            <a:p>
              <a:endParaRPr lang="en-US" sz="1400" dirty="0">
                <a:latin typeface="+mj-lt"/>
              </a:endParaRPr>
            </a:p>
          </p:txBody>
        </p:sp>
        <p:sp>
          <p:nvSpPr>
            <p:cNvPr id="42" name="Line 25"/>
            <p:cNvSpPr>
              <a:spLocks noChangeShapeType="1"/>
            </p:cNvSpPr>
            <p:nvPr/>
          </p:nvSpPr>
          <p:spPr bwMode="auto">
            <a:xfrm>
              <a:off x="5814952" y="3960802"/>
              <a:ext cx="651076" cy="2702"/>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43" name="Line 21"/>
            <p:cNvSpPr>
              <a:spLocks noChangeShapeType="1"/>
            </p:cNvSpPr>
            <p:nvPr/>
          </p:nvSpPr>
          <p:spPr bwMode="auto">
            <a:xfrm>
              <a:off x="4724401" y="2393070"/>
              <a:ext cx="762000" cy="1567731"/>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44" name="Line 22"/>
            <p:cNvSpPr>
              <a:spLocks noChangeShapeType="1"/>
            </p:cNvSpPr>
            <p:nvPr/>
          </p:nvSpPr>
          <p:spPr bwMode="auto">
            <a:xfrm>
              <a:off x="4663219" y="3045357"/>
              <a:ext cx="813846" cy="915444"/>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45" name="Line 23"/>
            <p:cNvSpPr>
              <a:spLocks noChangeShapeType="1"/>
            </p:cNvSpPr>
            <p:nvPr/>
          </p:nvSpPr>
          <p:spPr bwMode="auto">
            <a:xfrm>
              <a:off x="4724402" y="3741049"/>
              <a:ext cx="752662" cy="219751"/>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sp>
          <p:nvSpPr>
            <p:cNvPr id="46" name="Line 24"/>
            <p:cNvSpPr>
              <a:spLocks noChangeShapeType="1"/>
            </p:cNvSpPr>
            <p:nvPr/>
          </p:nvSpPr>
          <p:spPr bwMode="auto">
            <a:xfrm flipV="1">
              <a:off x="4663220" y="3963503"/>
              <a:ext cx="813844" cy="466483"/>
            </a:xfrm>
            <a:prstGeom prst="line">
              <a:avLst/>
            </a:prstGeom>
            <a:ln>
              <a:headEnd/>
              <a:tailEnd type="triangle" w="med" len="med"/>
            </a:ln>
            <a:extLst/>
          </p:spPr>
          <p:style>
            <a:lnRef idx="1">
              <a:schemeClr val="accent1"/>
            </a:lnRef>
            <a:fillRef idx="2">
              <a:schemeClr val="accent1"/>
            </a:fillRef>
            <a:effectRef idx="1">
              <a:schemeClr val="accent1"/>
            </a:effectRef>
            <a:fontRef idx="minor">
              <a:schemeClr val="dk1"/>
            </a:fontRef>
          </p:style>
          <p:txBody>
            <a:bodyPr/>
            <a:lstStyle/>
            <a:p>
              <a:endParaRPr lang="en-US" sz="1400" dirty="0">
                <a:latin typeface="+mj-lt"/>
              </a:endParaRPr>
            </a:p>
          </p:txBody>
        </p:sp>
      </p:grpSp>
      <p:sp>
        <p:nvSpPr>
          <p:cNvPr id="47" name="Text Box 4"/>
          <p:cNvSpPr txBox="1"/>
          <p:nvPr/>
        </p:nvSpPr>
        <p:spPr>
          <a:xfrm>
            <a:off x="2630794" y="1676400"/>
            <a:ext cx="3215868" cy="411483"/>
          </a:xfrm>
          <a:prstGeom prst="rect">
            <a:avLst/>
          </a:prstGeom>
          <a:solidFill>
            <a:schemeClr val="accent2">
              <a:lumMod val="20000"/>
              <a:lumOff val="80000"/>
            </a:schemeClr>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ln>
                  <a:solidFill>
                    <a:schemeClr val="tx1"/>
                  </a:solidFill>
                </a:ln>
                <a:solidFill>
                  <a:schemeClr val="tx1"/>
                </a:solidFill>
                <a:latin typeface="MankSans" panose="02000603020000020003" pitchFamily="2" charset="0"/>
                <a:ea typeface="Times New Roman"/>
                <a:cs typeface="Arial"/>
              </a:rPr>
              <a:t>Feed Forward  network</a:t>
            </a:r>
            <a:endParaRPr lang="en-US" sz="1400" b="1" dirty="0">
              <a:ln>
                <a:solidFill>
                  <a:schemeClr val="tx1"/>
                </a:solidFill>
              </a:ln>
              <a:solidFill>
                <a:schemeClr val="tx1"/>
              </a:solidFill>
              <a:effectLst/>
              <a:latin typeface="MankSans" panose="02000603020000020003" pitchFamily="2" charset="0"/>
              <a:ea typeface="Times New Roman"/>
            </a:endParaRPr>
          </a:p>
        </p:txBody>
      </p:sp>
      <p:sp>
        <p:nvSpPr>
          <p:cNvPr id="48" name="Rectangle 47"/>
          <p:cNvSpPr/>
          <p:nvPr/>
        </p:nvSpPr>
        <p:spPr>
          <a:xfrm>
            <a:off x="2630796" y="2087882"/>
            <a:ext cx="3215866" cy="3017518"/>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50" name="Rectangle 30"/>
          <p:cNvSpPr>
            <a:spLocks noChangeArrowheads="1"/>
          </p:cNvSpPr>
          <p:nvPr/>
        </p:nvSpPr>
        <p:spPr bwMode="auto">
          <a:xfrm>
            <a:off x="6361192" y="3419475"/>
            <a:ext cx="1944608" cy="847725"/>
          </a:xfrm>
          <a:prstGeom prst="rect">
            <a:avLst/>
          </a:prstGeom>
          <a:solidFill>
            <a:srgbClr val="7030A0"/>
          </a:solidFill>
          <a:ln>
            <a:noFill/>
            <a:headEnd/>
            <a:tailEnd/>
          </a:ln>
        </p:spPr>
        <p:style>
          <a:lnRef idx="1">
            <a:schemeClr val="accent2"/>
          </a:lnRef>
          <a:fillRef idx="2">
            <a:schemeClr val="accent2"/>
          </a:fillRef>
          <a:effectRef idx="1">
            <a:schemeClr val="accent2"/>
          </a:effectRef>
          <a:fontRef idx="minor">
            <a:schemeClr val="dk1"/>
          </a:fontRef>
        </p:style>
        <p:txBody>
          <a:bodyPr wrap="none"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chemeClr val="bg1"/>
                </a:solidFill>
                <a:latin typeface="Gill Sans MT" pitchFamily="34" charset="0"/>
              </a:rPr>
              <a:t>Prediction </a:t>
            </a:r>
            <a:r>
              <a:rPr lang="en-US" sz="1600" dirty="0" smtClean="0">
                <a:solidFill>
                  <a:schemeClr val="bg1"/>
                </a:solidFill>
                <a:latin typeface="Gill Sans MT" pitchFamily="34" charset="0"/>
              </a:rPr>
              <a:t>of malicious </a:t>
            </a:r>
            <a:endParaRPr lang="en-US" sz="1600" dirty="0">
              <a:solidFill>
                <a:schemeClr val="bg1"/>
              </a:solidFill>
              <a:latin typeface="Gill Sans MT" pitchFamily="34" charset="0"/>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chemeClr val="bg1"/>
                </a:solidFill>
                <a:latin typeface="Gill Sans MT" pitchFamily="34" charset="0"/>
              </a:rPr>
              <a:t>classification</a:t>
            </a:r>
            <a:endParaRPr lang="en-US" sz="1600" dirty="0">
              <a:solidFill>
                <a:schemeClr val="bg1"/>
              </a:solidFill>
              <a:latin typeface="Gill Sans MT" pitchFamily="34" charset="0"/>
            </a:endParaRPr>
          </a:p>
        </p:txBody>
      </p:sp>
      <p:cxnSp>
        <p:nvCxnSpPr>
          <p:cNvPr id="52" name="Straight Connector 51"/>
          <p:cNvCxnSpPr/>
          <p:nvPr/>
        </p:nvCxnSpPr>
        <p:spPr>
          <a:xfrm>
            <a:off x="0" y="3668030"/>
            <a:ext cx="814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1198816" y="4648200"/>
            <a:ext cx="1544384" cy="44169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600" dirty="0" smtClean="0">
                <a:ln>
                  <a:solidFill>
                    <a:schemeClr val="tx1"/>
                  </a:solidFill>
                </a:ln>
                <a:solidFill>
                  <a:schemeClr val="tx1"/>
                </a:solidFill>
              </a:rPr>
              <a:t>Input Features</a:t>
            </a:r>
            <a:endParaRPr lang="en-US" sz="1600" dirty="0">
              <a:ln>
                <a:solidFill>
                  <a:schemeClr val="tx1"/>
                </a:solidFill>
              </a:ln>
              <a:solidFill>
                <a:schemeClr val="tx1"/>
              </a:solidFill>
            </a:endParaRPr>
          </a:p>
        </p:txBody>
      </p:sp>
      <p:sp>
        <p:nvSpPr>
          <p:cNvPr id="58" name="Title 1"/>
          <p:cNvSpPr txBox="1">
            <a:spLocks/>
          </p:cNvSpPr>
          <p:nvPr/>
        </p:nvSpPr>
        <p:spPr>
          <a:xfrm>
            <a:off x="457200" y="458274"/>
            <a:ext cx="8229600" cy="760926"/>
          </a:xfrm>
          <a:prstGeom prst="rect">
            <a:avLst/>
          </a:prstGeom>
        </p:spPr>
        <p:txBody>
          <a:bodyP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3600" spc="50" dirty="0" smtClean="0">
                <a:ln w="0"/>
                <a:effectLst>
                  <a:innerShdw blurRad="63500" dist="50800" dir="13500000">
                    <a:srgbClr val="000000">
                      <a:alpha val="50000"/>
                    </a:srgbClr>
                  </a:innerShdw>
                </a:effectLst>
              </a:rPr>
              <a:t>Phase 2</a:t>
            </a:r>
            <a:endParaRPr lang="en-US" sz="3600" dirty="0"/>
          </a:p>
        </p:txBody>
      </p:sp>
    </p:spTree>
    <p:extLst>
      <p:ext uri="{BB962C8B-B14F-4D97-AF65-F5344CB8AC3E}">
        <p14:creationId xmlns:p14="http://schemas.microsoft.com/office/powerpoint/2010/main" val="71857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24200"/>
            <a:ext cx="7772400" cy="1905000"/>
          </a:xfrm>
        </p:spPr>
        <p:txBody>
          <a:bodyPr/>
          <a:lstStyle/>
          <a:p>
            <a:r>
              <a:rPr lang="en-US" sz="4800" dirty="0" smtClean="0"/>
              <a:t>Input Representation</a:t>
            </a:r>
            <a:endParaRPr lang="en-US" sz="4800" dirty="0"/>
          </a:p>
        </p:txBody>
      </p:sp>
      <p:grpSp>
        <p:nvGrpSpPr>
          <p:cNvPr id="3" name="Group 2"/>
          <p:cNvGrpSpPr/>
          <p:nvPr/>
        </p:nvGrpSpPr>
        <p:grpSpPr>
          <a:xfrm>
            <a:off x="3717957" y="1752600"/>
            <a:ext cx="1708085" cy="1708085"/>
            <a:chOff x="2137893" y="785611"/>
            <a:chExt cx="3786389" cy="3786389"/>
          </a:xfrm>
        </p:grpSpPr>
        <p:sp>
          <p:nvSpPr>
            <p:cNvPr id="4" name="Oval 3"/>
            <p:cNvSpPr/>
            <p:nvPr/>
          </p:nvSpPr>
          <p:spPr>
            <a:xfrm>
              <a:off x="2137893" y="785611"/>
              <a:ext cx="3786389" cy="3786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2983337" y="1759642"/>
              <a:ext cx="2095500" cy="1838325"/>
            </a:xfrm>
            <a:prstGeom prst="rect">
              <a:avLst/>
            </a:prstGeom>
          </p:spPr>
        </p:pic>
      </p:grpSp>
    </p:spTree>
    <p:extLst>
      <p:ext uri="{BB962C8B-B14F-4D97-AF65-F5344CB8AC3E}">
        <p14:creationId xmlns:p14="http://schemas.microsoft.com/office/powerpoint/2010/main" val="1269368285"/>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4" name="Group 3"/>
          <p:cNvGrpSpPr/>
          <p:nvPr/>
        </p:nvGrpSpPr>
        <p:grpSpPr>
          <a:xfrm>
            <a:off x="2286000" y="2667000"/>
            <a:ext cx="2080330" cy="2080330"/>
            <a:chOff x="1828800" y="3545724"/>
            <a:chExt cx="2667000" cy="2667000"/>
          </a:xfrm>
        </p:grpSpPr>
        <p:sp>
          <p:nvSpPr>
            <p:cNvPr id="134" name="Rectangle 133"/>
            <p:cNvSpPr/>
            <p:nvPr/>
          </p:nvSpPr>
          <p:spPr>
            <a:xfrm>
              <a:off x="1828800" y="3545724"/>
              <a:ext cx="2667000" cy="2667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Content Placeholder 2"/>
            <p:cNvSpPr txBox="1">
              <a:spLocks/>
            </p:cNvSpPr>
            <p:nvPr/>
          </p:nvSpPr>
          <p:spPr>
            <a:xfrm>
              <a:off x="2206419" y="5734179"/>
              <a:ext cx="1961761" cy="253771"/>
            </a:xfrm>
            <a:prstGeom prst="rect">
              <a:avLst/>
            </a:prstGeom>
          </p:spPr>
          <p:txBody>
            <a:bodyPr/>
            <a:lstStyle>
              <a:lvl1pPr marL="342900" indent="-342900" algn="l" defTabSz="914400" rtl="0" eaLnBrk="1" latinLnBrk="0" hangingPunct="1">
                <a:spcBef>
                  <a:spcPct val="20000"/>
                </a:spcBef>
                <a:buFont typeface="Arial" pitchFamily="34" charset="0"/>
                <a:buChar char="•"/>
                <a:defRPr sz="3200" b="0" kern="1200">
                  <a:solidFill>
                    <a:schemeClr val="tx1"/>
                  </a:solidFill>
                  <a:latin typeface="GeosansLight" panose="020006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GeosansLight" panose="020006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GeosansLight" panose="020006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GeosansLight" panose="020006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GeosansLight" panose="020006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solidFill>
                    <a:schemeClr val="bg1"/>
                  </a:solidFill>
                </a:rPr>
                <a:t>Safe</a:t>
              </a:r>
              <a:endParaRPr lang="ar-SA" sz="2000" dirty="0">
                <a:solidFill>
                  <a:schemeClr val="bg1"/>
                </a:solidFill>
              </a:endParaRPr>
            </a:p>
          </p:txBody>
        </p:sp>
      </p:grpSp>
      <p:grpSp>
        <p:nvGrpSpPr>
          <p:cNvPr id="5" name="Group 4"/>
          <p:cNvGrpSpPr/>
          <p:nvPr/>
        </p:nvGrpSpPr>
        <p:grpSpPr>
          <a:xfrm>
            <a:off x="4701470" y="2667000"/>
            <a:ext cx="2080330" cy="2080330"/>
            <a:chOff x="4724400" y="3545724"/>
            <a:chExt cx="2667000" cy="2667000"/>
          </a:xfrm>
        </p:grpSpPr>
        <p:sp>
          <p:nvSpPr>
            <p:cNvPr id="17" name="Rectangle 16"/>
            <p:cNvSpPr/>
            <p:nvPr/>
          </p:nvSpPr>
          <p:spPr>
            <a:xfrm>
              <a:off x="4724400" y="3545724"/>
              <a:ext cx="2667000" cy="2667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Content Placeholder 2"/>
            <p:cNvSpPr txBox="1">
              <a:spLocks/>
            </p:cNvSpPr>
            <p:nvPr/>
          </p:nvSpPr>
          <p:spPr>
            <a:xfrm>
              <a:off x="5055391" y="5724848"/>
              <a:ext cx="2183041" cy="314484"/>
            </a:xfrm>
            <a:prstGeom prst="rect">
              <a:avLst/>
            </a:prstGeom>
          </p:spPr>
          <p:txBody>
            <a:bodyPr/>
            <a:lstStyle>
              <a:lvl1pPr marL="342900" indent="-342900" algn="l" defTabSz="914400" rtl="0" eaLnBrk="1" latinLnBrk="0" hangingPunct="1">
                <a:spcBef>
                  <a:spcPct val="20000"/>
                </a:spcBef>
                <a:buFont typeface="Arial" pitchFamily="34" charset="0"/>
                <a:buChar char="•"/>
                <a:defRPr sz="3200" b="0" kern="1200">
                  <a:solidFill>
                    <a:schemeClr val="tx1"/>
                  </a:solidFill>
                  <a:latin typeface="GeosansLight" panose="020006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GeosansLight" panose="020006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GeosansLight" panose="020006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GeosansLight" panose="020006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GeosansLight" panose="020006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solidFill>
                    <a:schemeClr val="bg1"/>
                  </a:solidFill>
                </a:rPr>
                <a:t>Malicious</a:t>
              </a:r>
              <a:endParaRPr lang="ar-SA" sz="2000" dirty="0">
                <a:solidFill>
                  <a:schemeClr val="bg1"/>
                </a:solidFill>
              </a:endParaRPr>
            </a:p>
          </p:txBody>
        </p:sp>
      </p:grpSp>
      <p:sp>
        <p:nvSpPr>
          <p:cNvPr id="48" name="Title 1"/>
          <p:cNvSpPr txBox="1">
            <a:spLocks/>
          </p:cNvSpPr>
          <p:nvPr/>
        </p:nvSpPr>
        <p:spPr>
          <a:xfrm>
            <a:off x="685800" y="381000"/>
            <a:ext cx="7772400" cy="718972"/>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4800" smtClean="0"/>
              <a:t>Input Representation</a:t>
            </a:r>
            <a:endParaRPr lang="en-US" sz="4800" dirty="0"/>
          </a:p>
        </p:txBody>
      </p:sp>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751635" y="2592000"/>
            <a:ext cx="1980000" cy="1980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961" y="2667000"/>
            <a:ext cx="1896874" cy="1896874"/>
          </a:xfrm>
          <a:prstGeom prst="rect">
            <a:avLst/>
          </a:prstGeom>
        </p:spPr>
      </p:pic>
    </p:spTree>
    <p:extLst>
      <p:ext uri="{BB962C8B-B14F-4D97-AF65-F5344CB8AC3E}">
        <p14:creationId xmlns:p14="http://schemas.microsoft.com/office/powerpoint/2010/main" val="3152568091"/>
      </p:ext>
    </p:extLst>
  </p:cSld>
  <p:clrMapOvr>
    <a:masterClrMapping/>
  </p:clrMapOvr>
  <mc:AlternateContent xmlns:mc="http://schemas.openxmlformats.org/markup-compatibility/2006" xmlns:p14="http://schemas.microsoft.com/office/powerpoint/2010/main">
    <mc:Choice Requires="p14">
      <p:transition p14:dur="1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300" tmFilter="0, 0; .2, .5; .8, .5; 1, 0"/>
                                        <p:tgtEl>
                                          <p:spTgt spid="4"/>
                                        </p:tgtEl>
                                      </p:cBhvr>
                                    </p:animEffect>
                                    <p:animScale>
                                      <p:cBhvr>
                                        <p:cTn id="7" dur="150" autoRev="1" fill="hold"/>
                                        <p:tgtEl>
                                          <p:spTgt spid="4"/>
                                        </p:tgtEl>
                                      </p:cBhvr>
                                      <p:by x="105000" y="105000"/>
                                    </p:animScale>
                                  </p:childTnLst>
                                </p:cTn>
                              </p:par>
                            </p:childTnLst>
                          </p:cTn>
                        </p:par>
                        <p:par>
                          <p:cTn id="8" fill="hold">
                            <p:stCondLst>
                              <p:cond delay="300"/>
                            </p:stCondLst>
                            <p:childTnLst>
                              <p:par>
                                <p:cTn id="9" presetID="26" presetClass="emph" presetSubtype="0" fill="hold" nodeType="afterEffect">
                                  <p:stCondLst>
                                    <p:cond delay="0"/>
                                  </p:stCondLst>
                                  <p:childTnLst>
                                    <p:animEffect transition="out" filter="fade">
                                      <p:cBhvr>
                                        <p:cTn id="10" dur="300" tmFilter="0, 0; .2, .5; .8, .5; 1, 0"/>
                                        <p:tgtEl>
                                          <p:spTgt spid="5"/>
                                        </p:tgtEl>
                                      </p:cBhvr>
                                    </p:animEffect>
                                    <p:animScale>
                                      <p:cBhvr>
                                        <p:cTn id="11" dur="1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3" name="Title 1"/>
          <p:cNvSpPr txBox="1">
            <a:spLocks/>
          </p:cNvSpPr>
          <p:nvPr/>
        </p:nvSpPr>
        <p:spPr>
          <a:xfrm>
            <a:off x="685800" y="381000"/>
            <a:ext cx="7772400" cy="718972"/>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4800" dirty="0" smtClean="0"/>
              <a:t>Input Representation</a:t>
            </a:r>
            <a:endParaRPr lang="en-US" sz="4800" dirty="0"/>
          </a:p>
        </p:txBody>
      </p:sp>
      <p:sp>
        <p:nvSpPr>
          <p:cNvPr id="37" name="Rectangle 36"/>
          <p:cNvSpPr/>
          <p:nvPr/>
        </p:nvSpPr>
        <p:spPr>
          <a:xfrm>
            <a:off x="533400" y="1596129"/>
            <a:ext cx="3996000" cy="3996000"/>
          </a:xfrm>
          <a:prstGeom prst="rect">
            <a:avLst/>
          </a:prstGeom>
          <a:solidFill>
            <a:srgbClr val="00A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0" name="Rectangle 39"/>
          <p:cNvSpPr/>
          <p:nvPr/>
        </p:nvSpPr>
        <p:spPr>
          <a:xfrm>
            <a:off x="4701470" y="1596129"/>
            <a:ext cx="3996000" cy="39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TextBox 3"/>
          <p:cNvSpPr txBox="1"/>
          <p:nvPr/>
        </p:nvSpPr>
        <p:spPr>
          <a:xfrm>
            <a:off x="685800" y="1828800"/>
            <a:ext cx="3733800" cy="2923877"/>
          </a:xfrm>
          <a:prstGeom prst="rect">
            <a:avLst/>
          </a:prstGeom>
          <a:noFill/>
        </p:spPr>
        <p:txBody>
          <a:bodyPr wrap="square" rtlCol="1">
            <a:spAutoFit/>
          </a:bodyPr>
          <a:lstStyle/>
          <a:p>
            <a:pPr algn="just"/>
            <a:r>
              <a:rPr lang="en-US" sz="2200" dirty="0" smtClean="0">
                <a:solidFill>
                  <a:schemeClr val="bg1"/>
                </a:solidFill>
                <a:latin typeface="GeosansLight"/>
              </a:rPr>
              <a:t>1- How to kill an insect?</a:t>
            </a:r>
          </a:p>
          <a:p>
            <a:pPr algn="just"/>
            <a:r>
              <a:rPr lang="en-US" sz="2200" dirty="0">
                <a:solidFill>
                  <a:schemeClr val="bg1"/>
                </a:solidFill>
                <a:latin typeface="GeosansLight"/>
              </a:rPr>
              <a:t>2- W</a:t>
            </a:r>
            <a:r>
              <a:rPr lang="en-US" sz="2200" dirty="0" smtClean="0">
                <a:solidFill>
                  <a:schemeClr val="bg1"/>
                </a:solidFill>
                <a:latin typeface="GeosansLight"/>
              </a:rPr>
              <a:t>hat </a:t>
            </a:r>
            <a:r>
              <a:rPr lang="en-US" sz="2200" dirty="0">
                <a:solidFill>
                  <a:schemeClr val="bg1"/>
                </a:solidFill>
                <a:latin typeface="GeosansLight"/>
              </a:rPr>
              <a:t>is the killing </a:t>
            </a:r>
            <a:r>
              <a:rPr lang="en-US" sz="2200" dirty="0" smtClean="0">
                <a:solidFill>
                  <a:schemeClr val="bg1"/>
                </a:solidFill>
                <a:latin typeface="GeosansLight"/>
              </a:rPr>
              <a:t>joke?</a:t>
            </a:r>
          </a:p>
          <a:p>
            <a:pPr algn="just"/>
            <a:r>
              <a:rPr lang="en-US" sz="2200" dirty="0">
                <a:solidFill>
                  <a:schemeClr val="bg1"/>
                </a:solidFill>
                <a:latin typeface="GeosansLight"/>
              </a:rPr>
              <a:t>3- </a:t>
            </a:r>
            <a:r>
              <a:rPr lang="en-US" sz="2200" dirty="0" smtClean="0">
                <a:solidFill>
                  <a:schemeClr val="bg1"/>
                </a:solidFill>
                <a:latin typeface="GeosansLight"/>
              </a:rPr>
              <a:t>What </a:t>
            </a:r>
            <a:r>
              <a:rPr lang="en-US" sz="2200" dirty="0">
                <a:solidFill>
                  <a:schemeClr val="bg1"/>
                </a:solidFill>
                <a:latin typeface="GeosansLight"/>
              </a:rPr>
              <a:t>bombs are made </a:t>
            </a:r>
            <a:r>
              <a:rPr lang="en-US" sz="2200" dirty="0" smtClean="0">
                <a:solidFill>
                  <a:schemeClr val="bg1"/>
                </a:solidFill>
                <a:latin typeface="GeosansLight"/>
              </a:rPr>
              <a:t>of?</a:t>
            </a:r>
          </a:p>
          <a:p>
            <a:pPr algn="just"/>
            <a:r>
              <a:rPr lang="en-US" sz="2200" dirty="0">
                <a:solidFill>
                  <a:schemeClr val="bg1"/>
                </a:solidFill>
                <a:latin typeface="GeosansLight"/>
              </a:rPr>
              <a:t>4- </a:t>
            </a:r>
            <a:r>
              <a:rPr lang="en-US" sz="2200" dirty="0" smtClean="0">
                <a:solidFill>
                  <a:schemeClr val="bg1"/>
                </a:solidFill>
                <a:latin typeface="GeosansLight"/>
              </a:rPr>
              <a:t>What </a:t>
            </a:r>
            <a:r>
              <a:rPr lang="en-US" sz="2200" dirty="0">
                <a:solidFill>
                  <a:schemeClr val="bg1"/>
                </a:solidFill>
                <a:latin typeface="GeosansLight"/>
              </a:rPr>
              <a:t>is nuclear </a:t>
            </a:r>
            <a:r>
              <a:rPr lang="en-US" sz="2200" dirty="0" smtClean="0">
                <a:solidFill>
                  <a:schemeClr val="bg1"/>
                </a:solidFill>
                <a:latin typeface="GeosansLight"/>
              </a:rPr>
              <a:t>energy?</a:t>
            </a:r>
          </a:p>
          <a:p>
            <a:pPr algn="just"/>
            <a:r>
              <a:rPr lang="en-US" sz="3200" b="1" dirty="0" smtClean="0">
                <a:solidFill>
                  <a:schemeClr val="bg1"/>
                </a:solidFill>
                <a:latin typeface="Gill Sans MT" panose="020B0502020104020203" pitchFamily="34" charset="0"/>
              </a:rPr>
              <a:t>.</a:t>
            </a:r>
          </a:p>
          <a:p>
            <a:pPr algn="just"/>
            <a:r>
              <a:rPr lang="en-US" sz="3200" b="1" dirty="0" smtClean="0">
                <a:solidFill>
                  <a:schemeClr val="bg1"/>
                </a:solidFill>
                <a:latin typeface="Gill Sans MT" panose="020B0502020104020203" pitchFamily="34" charset="0"/>
              </a:rPr>
              <a:t>.</a:t>
            </a:r>
          </a:p>
          <a:p>
            <a:pPr algn="just"/>
            <a:r>
              <a:rPr lang="en-US" sz="3200" b="1" dirty="0" smtClean="0">
                <a:solidFill>
                  <a:schemeClr val="bg1"/>
                </a:solidFill>
                <a:latin typeface="Gill Sans MT" panose="020B0502020104020203" pitchFamily="34" charset="0"/>
              </a:rPr>
              <a:t>.</a:t>
            </a:r>
            <a:endParaRPr lang="ar-SA" sz="3200" b="1" dirty="0">
              <a:solidFill>
                <a:schemeClr val="bg1"/>
              </a:solidFill>
              <a:latin typeface="Gill Sans MT" panose="020B0502020104020203" pitchFamily="34" charset="0"/>
            </a:endParaRPr>
          </a:p>
        </p:txBody>
      </p:sp>
      <p:sp>
        <p:nvSpPr>
          <p:cNvPr id="42" name="TextBox 41"/>
          <p:cNvSpPr txBox="1"/>
          <p:nvPr/>
        </p:nvSpPr>
        <p:spPr>
          <a:xfrm>
            <a:off x="4800600" y="1828800"/>
            <a:ext cx="3896870" cy="2800767"/>
          </a:xfrm>
          <a:prstGeom prst="rect">
            <a:avLst/>
          </a:prstGeom>
          <a:noFill/>
        </p:spPr>
        <p:txBody>
          <a:bodyPr wrap="square" rtlCol="1">
            <a:spAutoFit/>
          </a:bodyPr>
          <a:lstStyle/>
          <a:p>
            <a:pPr algn="just"/>
            <a:r>
              <a:rPr lang="en-US" sz="2200" dirty="0" smtClean="0">
                <a:solidFill>
                  <a:schemeClr val="bg1"/>
                </a:solidFill>
                <a:latin typeface="GeosansLight"/>
              </a:rPr>
              <a:t>1- How to kill a person?</a:t>
            </a:r>
          </a:p>
          <a:p>
            <a:pPr algn="just"/>
            <a:r>
              <a:rPr lang="en-US" sz="2200" dirty="0">
                <a:solidFill>
                  <a:schemeClr val="bg1"/>
                </a:solidFill>
                <a:latin typeface="GeosansLight"/>
              </a:rPr>
              <a:t>2- W</a:t>
            </a:r>
            <a:r>
              <a:rPr lang="en-US" sz="2200" dirty="0" smtClean="0">
                <a:solidFill>
                  <a:schemeClr val="bg1"/>
                </a:solidFill>
                <a:latin typeface="GeosansLight"/>
              </a:rPr>
              <a:t>hat </a:t>
            </a:r>
            <a:r>
              <a:rPr lang="en-US" sz="2200" dirty="0">
                <a:solidFill>
                  <a:schemeClr val="bg1"/>
                </a:solidFill>
                <a:latin typeface="GeosansLight"/>
              </a:rPr>
              <a:t>is the </a:t>
            </a:r>
            <a:r>
              <a:rPr lang="en-US" sz="2200" dirty="0" smtClean="0">
                <a:solidFill>
                  <a:schemeClr val="bg1"/>
                </a:solidFill>
                <a:latin typeface="GeosansLight"/>
              </a:rPr>
              <a:t>way to kill?</a:t>
            </a:r>
          </a:p>
          <a:p>
            <a:pPr algn="just"/>
            <a:r>
              <a:rPr lang="en-US" sz="2200" dirty="0">
                <a:solidFill>
                  <a:schemeClr val="bg1"/>
                </a:solidFill>
                <a:latin typeface="GeosansLight"/>
              </a:rPr>
              <a:t>3- </a:t>
            </a:r>
            <a:r>
              <a:rPr lang="en-US" sz="2200" dirty="0" smtClean="0">
                <a:solidFill>
                  <a:schemeClr val="bg1"/>
                </a:solidFill>
                <a:latin typeface="GeosansLight"/>
              </a:rPr>
              <a:t>How to build a bomb?</a:t>
            </a:r>
          </a:p>
          <a:p>
            <a:pPr algn="just"/>
            <a:r>
              <a:rPr lang="en-US" sz="2200" dirty="0">
                <a:solidFill>
                  <a:schemeClr val="bg1"/>
                </a:solidFill>
                <a:latin typeface="GeosansLight"/>
              </a:rPr>
              <a:t>4- </a:t>
            </a:r>
            <a:r>
              <a:rPr lang="en-US" sz="2200" dirty="0" smtClean="0">
                <a:solidFill>
                  <a:schemeClr val="bg1"/>
                </a:solidFill>
                <a:latin typeface="GeosansLight"/>
              </a:rPr>
              <a:t>What </a:t>
            </a:r>
            <a:r>
              <a:rPr lang="en-US" sz="2200" dirty="0">
                <a:solidFill>
                  <a:schemeClr val="bg1"/>
                </a:solidFill>
                <a:latin typeface="GeosansLight"/>
              </a:rPr>
              <a:t>is </a:t>
            </a:r>
            <a:r>
              <a:rPr lang="en-US" sz="2200" dirty="0" smtClean="0">
                <a:solidFill>
                  <a:schemeClr val="bg1"/>
                </a:solidFill>
                <a:latin typeface="GeosansLight"/>
              </a:rPr>
              <a:t>the closest nuclear     reactor?</a:t>
            </a:r>
          </a:p>
          <a:p>
            <a:pPr algn="just"/>
            <a:r>
              <a:rPr lang="en-US" sz="2200" dirty="0" smtClean="0">
                <a:solidFill>
                  <a:schemeClr val="bg1"/>
                </a:solidFill>
                <a:latin typeface="GeosansLight"/>
              </a:rPr>
              <a:t>.</a:t>
            </a:r>
          </a:p>
          <a:p>
            <a:pPr algn="just"/>
            <a:r>
              <a:rPr lang="en-US" sz="2200" dirty="0" smtClean="0">
                <a:solidFill>
                  <a:schemeClr val="bg1"/>
                </a:solidFill>
                <a:latin typeface="GeosansLight"/>
              </a:rPr>
              <a:t>.</a:t>
            </a:r>
          </a:p>
          <a:p>
            <a:pPr algn="just"/>
            <a:r>
              <a:rPr lang="en-US" sz="2200" dirty="0">
                <a:solidFill>
                  <a:schemeClr val="bg1"/>
                </a:solidFill>
                <a:latin typeface="GeosansLight"/>
              </a:rPr>
              <a:t>.</a:t>
            </a:r>
            <a:endParaRPr lang="ar-SA" sz="2200" dirty="0">
              <a:solidFill>
                <a:schemeClr val="bg1"/>
              </a:solidFill>
              <a:latin typeface="GeosansLight"/>
            </a:endParaRPr>
          </a:p>
        </p:txBody>
      </p:sp>
    </p:spTree>
    <p:extLst>
      <p:ext uri="{BB962C8B-B14F-4D97-AF65-F5344CB8AC3E}">
        <p14:creationId xmlns:p14="http://schemas.microsoft.com/office/powerpoint/2010/main" val="2002560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300" tmFilter="0, 0; .2, .5; .8, .5; 1, 0"/>
                                        <p:tgtEl>
                                          <p:spTgt spid="37"/>
                                        </p:tgtEl>
                                      </p:cBhvr>
                                    </p:animEffect>
                                    <p:animScale>
                                      <p:cBhvr>
                                        <p:cTn id="7" dur="150" autoRev="1" fill="hold"/>
                                        <p:tgtEl>
                                          <p:spTgt spid="37"/>
                                        </p:tgtEl>
                                      </p:cBhvr>
                                      <p:by x="105000" y="105000"/>
                                    </p:animScale>
                                  </p:childTnLst>
                                </p:cTn>
                              </p:par>
                              <p:par>
                                <p:cTn id="8" presetID="26" presetClass="emph" presetSubtype="0" fill="hold" grpId="0" nodeType="withEffect">
                                  <p:stCondLst>
                                    <p:cond delay="0"/>
                                  </p:stCondLst>
                                  <p:childTnLst>
                                    <p:animEffect transition="out" filter="fade">
                                      <p:cBhvr>
                                        <p:cTn id="9" dur="300" tmFilter="0, 0; .2, .5; .8, .5; 1, 0"/>
                                        <p:tgtEl>
                                          <p:spTgt spid="4"/>
                                        </p:tgtEl>
                                      </p:cBhvr>
                                    </p:animEffect>
                                    <p:animScale>
                                      <p:cBhvr>
                                        <p:cTn id="10" dur="150" autoRev="1" fill="hold"/>
                                        <p:tgtEl>
                                          <p:spTgt spid="4"/>
                                        </p:tgtEl>
                                      </p:cBhvr>
                                      <p:by x="105000" y="105000"/>
                                    </p:animScale>
                                  </p:childTnLst>
                                </p:cTn>
                              </p:par>
                            </p:childTnLst>
                          </p:cTn>
                        </p:par>
                        <p:par>
                          <p:cTn id="11" fill="hold">
                            <p:stCondLst>
                              <p:cond delay="300"/>
                            </p:stCondLst>
                            <p:childTnLst>
                              <p:par>
                                <p:cTn id="12" presetID="26" presetClass="emph" presetSubtype="0" fill="hold" grpId="0" nodeType="afterEffect">
                                  <p:stCondLst>
                                    <p:cond delay="0"/>
                                  </p:stCondLst>
                                  <p:childTnLst>
                                    <p:animEffect transition="out" filter="fade">
                                      <p:cBhvr>
                                        <p:cTn id="13" dur="300" tmFilter="0, 0; .2, .5; .8, .5; 1, 0"/>
                                        <p:tgtEl>
                                          <p:spTgt spid="42"/>
                                        </p:tgtEl>
                                      </p:cBhvr>
                                    </p:animEffect>
                                    <p:animScale>
                                      <p:cBhvr>
                                        <p:cTn id="14" dur="150" autoRev="1" fill="hold"/>
                                        <p:tgtEl>
                                          <p:spTgt spid="42"/>
                                        </p:tgtEl>
                                      </p:cBhvr>
                                      <p:by x="105000" y="105000"/>
                                    </p:animScale>
                                  </p:childTnLst>
                                </p:cTn>
                              </p:par>
                              <p:par>
                                <p:cTn id="15" presetID="26" presetClass="emph" presetSubtype="0" fill="hold" grpId="0" nodeType="withEffect">
                                  <p:stCondLst>
                                    <p:cond delay="0"/>
                                  </p:stCondLst>
                                  <p:childTnLst>
                                    <p:animEffect transition="out" filter="fade">
                                      <p:cBhvr>
                                        <p:cTn id="16" dur="300" tmFilter="0, 0; .2, .5; .8, .5; 1, 0"/>
                                        <p:tgtEl>
                                          <p:spTgt spid="40"/>
                                        </p:tgtEl>
                                      </p:cBhvr>
                                    </p:animEffect>
                                    <p:animScale>
                                      <p:cBhvr>
                                        <p:cTn id="17" dur="150" autoRev="1" fill="hold"/>
                                        <p:tgtEl>
                                          <p:spTgt spid="4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 grpId="0"/>
      <p:bldP spid="4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Rectangle 2"/>
          <p:cNvSpPr/>
          <p:nvPr/>
        </p:nvSpPr>
        <p:spPr>
          <a:xfrm>
            <a:off x="1752600" y="1447800"/>
            <a:ext cx="5743576" cy="472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76200"/>
            <a:ext cx="8229600" cy="1143000"/>
          </a:xfrm>
        </p:spPr>
        <p:txBody>
          <a:bodyPr/>
          <a:lstStyle/>
          <a:p>
            <a:pPr algn="l"/>
            <a:r>
              <a:rPr lang="en-US" dirty="0">
                <a:solidFill>
                  <a:srgbClr val="92D050"/>
                </a:solidFill>
                <a:latin typeface="MankSans" panose="02000603020000020003" pitchFamily="2" charset="0"/>
                <a:ea typeface="Pacifico" pitchFamily="2" charset="0"/>
              </a:rPr>
              <a:t>Extracting Features Process</a:t>
            </a:r>
            <a:endParaRPr lang="en-US" dirty="0">
              <a:solidFill>
                <a:srgbClr val="92D050"/>
              </a:solidFill>
              <a:latin typeface="MankSans" panose="02000603020000020003" pitchFamily="2" charset="0"/>
            </a:endParaRPr>
          </a:p>
        </p:txBody>
      </p:sp>
      <p:cxnSp>
        <p:nvCxnSpPr>
          <p:cNvPr id="8" name="Straight Arrow Connector 7"/>
          <p:cNvCxnSpPr/>
          <p:nvPr/>
        </p:nvCxnSpPr>
        <p:spPr>
          <a:xfrm>
            <a:off x="7467600" y="3505200"/>
            <a:ext cx="723900"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7600" y="3733800"/>
            <a:ext cx="723900"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467600" y="3048000"/>
            <a:ext cx="723900" cy="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467600" y="3276600"/>
            <a:ext cx="723900"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67600" y="3962400"/>
            <a:ext cx="723900"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467600" y="4191000"/>
            <a:ext cx="723900" cy="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219200" y="3619421"/>
            <a:ext cx="12501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rot="16200000">
            <a:off x="7067551" y="3143250"/>
            <a:ext cx="2895600" cy="571500"/>
          </a:xfrm>
          <a:prstGeom prst="rect">
            <a:avLst/>
          </a:prstGeom>
          <a:ln>
            <a:noFill/>
          </a:ln>
        </p:spPr>
        <p:txBody>
          <a:bodyPr vert="horz" lIns="91440" tIns="45720" rIns="91440" bIns="45720" rtlCol="0" anchor="ctr">
            <a:normAutofit fontScale="92500"/>
          </a:bodyPr>
          <a:lstStyle>
            <a:lvl1pPr algn="l" defTabSz="914400" rtl="0" eaLnBrk="1" latinLnBrk="0" hangingPunct="1">
              <a:spcBef>
                <a:spcPct val="0"/>
              </a:spcBef>
              <a:buNone/>
              <a:defRPr sz="4400" b="0" kern="1200">
                <a:solidFill>
                  <a:srgbClr val="00B050"/>
                </a:solidFill>
                <a:latin typeface="Gill Sans MT" pitchFamily="34" charset="0"/>
                <a:ea typeface="+mj-ea"/>
                <a:cs typeface="+mj-cs"/>
              </a:defRPr>
            </a:lvl1pPr>
          </a:lstStyle>
          <a:p>
            <a:pPr algn="ctr"/>
            <a:r>
              <a:rPr lang="en-US" sz="2400" dirty="0" smtClean="0">
                <a:solidFill>
                  <a:schemeClr val="bg1"/>
                </a:solidFill>
                <a:ea typeface="Pacifico" pitchFamily="2" charset="0"/>
              </a:rPr>
              <a:t>300 Extracted Features</a:t>
            </a:r>
            <a:endParaRPr lang="en-US" sz="2400" dirty="0">
              <a:solidFill>
                <a:schemeClr val="bg1"/>
              </a:solidFill>
              <a:ea typeface="Pacifico" pitchFamily="2" charset="0"/>
            </a:endParaRPr>
          </a:p>
        </p:txBody>
      </p:sp>
      <p:grpSp>
        <p:nvGrpSpPr>
          <p:cNvPr id="22" name="Group 21"/>
          <p:cNvGrpSpPr/>
          <p:nvPr/>
        </p:nvGrpSpPr>
        <p:grpSpPr>
          <a:xfrm>
            <a:off x="4800600" y="2844358"/>
            <a:ext cx="1829747" cy="1600200"/>
            <a:chOff x="120114" y="260986"/>
            <a:chExt cx="403225" cy="368490"/>
          </a:xfrm>
        </p:grpSpPr>
        <p:sp>
          <p:nvSpPr>
            <p:cNvPr id="23" name="Oval 22"/>
            <p:cNvSpPr/>
            <p:nvPr/>
          </p:nvSpPr>
          <p:spPr>
            <a:xfrm>
              <a:off x="143721" y="260986"/>
              <a:ext cx="356012" cy="368490"/>
            </a:xfrm>
            <a:prstGeom prst="ellipse">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400" kern="1200">
                  <a:solidFill>
                    <a:schemeClr val="tx1"/>
                  </a:solidFill>
                  <a:effectLst/>
                  <a:latin typeface="Gill Sans MT"/>
                  <a:ea typeface="Times New Roman"/>
                  <a:cs typeface="Tahoma"/>
                </a:rPr>
                <a:t> </a:t>
              </a:r>
              <a:endParaRPr lang="en-US" sz="1400">
                <a:solidFill>
                  <a:schemeClr val="tx1"/>
                </a:solidFill>
                <a:effectLst/>
                <a:latin typeface="Times New Roman"/>
                <a:ea typeface="Times New Roman"/>
              </a:endParaRPr>
            </a:p>
          </p:txBody>
        </p:sp>
        <p:sp>
          <p:nvSpPr>
            <p:cNvPr id="24" name="Text Box 42"/>
            <p:cNvSpPr txBox="1"/>
            <p:nvPr/>
          </p:nvSpPr>
          <p:spPr>
            <a:xfrm>
              <a:off x="120114" y="383816"/>
              <a:ext cx="403225" cy="1968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endParaRPr lang="en-US" sz="1400" kern="1200" dirty="0" smtClean="0">
                <a:solidFill>
                  <a:schemeClr val="tx1"/>
                </a:solidFill>
                <a:effectLst/>
                <a:latin typeface="Gill Sans MT"/>
                <a:ea typeface="Calibri"/>
                <a:cs typeface="Arial"/>
              </a:endParaRPr>
            </a:p>
          </p:txBody>
        </p:sp>
      </p:grpSp>
      <p:grpSp>
        <p:nvGrpSpPr>
          <p:cNvPr id="32" name="Group 31"/>
          <p:cNvGrpSpPr/>
          <p:nvPr/>
        </p:nvGrpSpPr>
        <p:grpSpPr>
          <a:xfrm>
            <a:off x="2438400" y="2895600"/>
            <a:ext cx="1752600" cy="1600200"/>
            <a:chOff x="136906" y="260986"/>
            <a:chExt cx="386224" cy="368490"/>
          </a:xfrm>
        </p:grpSpPr>
        <p:sp>
          <p:nvSpPr>
            <p:cNvPr id="33" name="Oval 32"/>
            <p:cNvSpPr/>
            <p:nvPr/>
          </p:nvSpPr>
          <p:spPr>
            <a:xfrm>
              <a:off x="143721" y="260986"/>
              <a:ext cx="356012" cy="368490"/>
            </a:xfrm>
            <a:prstGeom prst="ellipse">
              <a:avLst/>
            </a:prstGeom>
            <a:solidFill>
              <a:schemeClr val="accent5">
                <a:lumMod val="7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400" kern="1200">
                  <a:solidFill>
                    <a:schemeClr val="tx1"/>
                  </a:solidFill>
                  <a:effectLst/>
                  <a:latin typeface="Gill Sans MT"/>
                  <a:ea typeface="Times New Roman"/>
                  <a:cs typeface="Tahoma"/>
                </a:rPr>
                <a:t> </a:t>
              </a:r>
              <a:endParaRPr lang="en-US" sz="1400">
                <a:solidFill>
                  <a:schemeClr val="tx1"/>
                </a:solidFill>
                <a:effectLst/>
                <a:latin typeface="Times New Roman"/>
                <a:ea typeface="Times New Roman"/>
              </a:endParaRPr>
            </a:p>
          </p:txBody>
        </p:sp>
        <p:sp>
          <p:nvSpPr>
            <p:cNvPr id="34" name="Text Box 42"/>
            <p:cNvSpPr txBox="1"/>
            <p:nvPr/>
          </p:nvSpPr>
          <p:spPr>
            <a:xfrm>
              <a:off x="136906" y="383816"/>
              <a:ext cx="386224" cy="1968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r>
                <a:rPr lang="en-US" sz="1400" b="1" dirty="0" smtClean="0">
                  <a:solidFill>
                    <a:schemeClr val="bg1"/>
                  </a:solidFill>
                  <a:latin typeface="Gill Sans MT"/>
                  <a:ea typeface="Calibri"/>
                  <a:cs typeface="Arial"/>
                </a:rPr>
                <a:t>Tokenize the words</a:t>
              </a:r>
              <a:endParaRPr lang="en-US" sz="1400" b="1" kern="1200" dirty="0" smtClean="0">
                <a:solidFill>
                  <a:schemeClr val="bg1"/>
                </a:solidFill>
                <a:effectLst/>
                <a:latin typeface="Gill Sans MT"/>
                <a:ea typeface="Calibri"/>
                <a:cs typeface="Arial"/>
              </a:endParaRPr>
            </a:p>
          </p:txBody>
        </p:sp>
      </p:grpSp>
      <p:cxnSp>
        <p:nvCxnSpPr>
          <p:cNvPr id="36" name="Straight Arrow Connector 35"/>
          <p:cNvCxnSpPr/>
          <p:nvPr/>
        </p:nvCxnSpPr>
        <p:spPr>
          <a:xfrm>
            <a:off x="6553200" y="3644458"/>
            <a:ext cx="914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14800" y="3644458"/>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itle 1"/>
          <p:cNvSpPr txBox="1">
            <a:spLocks/>
          </p:cNvSpPr>
          <p:nvPr/>
        </p:nvSpPr>
        <p:spPr>
          <a:xfrm>
            <a:off x="-228600" y="3324109"/>
            <a:ext cx="1600200" cy="571500"/>
          </a:xfrm>
          <a:prstGeom prst="rect">
            <a:avLst/>
          </a:prstGeom>
        </p:spPr>
        <p:txBody>
          <a:bodyPr vert="horz" lIns="91440" tIns="45720" rIns="91440" bIns="45720" rtlCol="0" anchor="ctr">
            <a:normAutofit fontScale="77500" lnSpcReduction="20000"/>
          </a:bodyPr>
          <a:lstStyle>
            <a:lvl1pPr algn="l" defTabSz="914400" rtl="0" eaLnBrk="1" latinLnBrk="0" hangingPunct="1">
              <a:spcBef>
                <a:spcPct val="0"/>
              </a:spcBef>
              <a:buNone/>
              <a:defRPr sz="4400" b="0" kern="1200">
                <a:solidFill>
                  <a:srgbClr val="00B050"/>
                </a:solidFill>
                <a:latin typeface="Gill Sans MT" pitchFamily="34" charset="0"/>
                <a:ea typeface="+mj-ea"/>
                <a:cs typeface="+mj-cs"/>
              </a:defRPr>
            </a:lvl1pPr>
          </a:lstStyle>
          <a:p>
            <a:pPr algn="ctr"/>
            <a:r>
              <a:rPr lang="en-US" sz="2400" dirty="0" smtClean="0">
                <a:solidFill>
                  <a:schemeClr val="bg1"/>
                </a:solidFill>
                <a:ea typeface="Pacifico" pitchFamily="2" charset="0"/>
              </a:rPr>
              <a:t>Input the sentence</a:t>
            </a:r>
            <a:endParaRPr lang="en-US" sz="2400" dirty="0">
              <a:solidFill>
                <a:schemeClr val="bg1"/>
              </a:solidFill>
              <a:ea typeface="Pacifico" pitchFamily="2" charset="0"/>
            </a:endParaRPr>
          </a:p>
        </p:txBody>
      </p:sp>
      <p:sp>
        <p:nvSpPr>
          <p:cNvPr id="4" name="Rectangle 3"/>
          <p:cNvSpPr/>
          <p:nvPr/>
        </p:nvSpPr>
        <p:spPr>
          <a:xfrm>
            <a:off x="4953000" y="3440668"/>
            <a:ext cx="1486756" cy="369332"/>
          </a:xfrm>
          <a:prstGeom prst="rect">
            <a:avLst/>
          </a:prstGeom>
        </p:spPr>
        <p:txBody>
          <a:bodyPr wrap="square">
            <a:spAutoFit/>
          </a:bodyPr>
          <a:lstStyle/>
          <a:p>
            <a:pPr algn="ctr"/>
            <a:r>
              <a:rPr lang="de-DE" dirty="0" smtClean="0">
                <a:latin typeface="Gill Sans MT" panose="020B0502020104020203" pitchFamily="34" charset="0"/>
              </a:rPr>
              <a:t>Encoding</a:t>
            </a:r>
            <a:endParaRPr lang="de-DE" dirty="0" smtClean="0">
              <a:latin typeface="Gill Sans MT" panose="020B0502020104020203" pitchFamily="34" charset="0"/>
            </a:endParaRPr>
          </a:p>
        </p:txBody>
      </p:sp>
    </p:spTree>
    <p:extLst>
      <p:ext uri="{BB962C8B-B14F-4D97-AF65-F5344CB8AC3E}">
        <p14:creationId xmlns:p14="http://schemas.microsoft.com/office/powerpoint/2010/main" val="254922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Rectangle 2"/>
          <p:cNvSpPr/>
          <p:nvPr/>
        </p:nvSpPr>
        <p:spPr>
          <a:xfrm>
            <a:off x="1752600" y="1447800"/>
            <a:ext cx="5743576" cy="472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76200"/>
            <a:ext cx="8229600" cy="1143000"/>
          </a:xfrm>
        </p:spPr>
        <p:txBody>
          <a:bodyPr/>
          <a:lstStyle/>
          <a:p>
            <a:pPr algn="l"/>
            <a:r>
              <a:rPr lang="en-US" dirty="0">
                <a:solidFill>
                  <a:srgbClr val="92D050"/>
                </a:solidFill>
                <a:latin typeface="MankSans" panose="02000603020000020003" pitchFamily="2" charset="0"/>
                <a:ea typeface="Pacifico" pitchFamily="2" charset="0"/>
              </a:rPr>
              <a:t>Extracting Features Process</a:t>
            </a:r>
            <a:endParaRPr lang="en-US" dirty="0">
              <a:solidFill>
                <a:srgbClr val="92D050"/>
              </a:solidFill>
              <a:latin typeface="MankSans" panose="02000603020000020003" pitchFamily="2" charset="0"/>
            </a:endParaRPr>
          </a:p>
        </p:txBody>
      </p:sp>
      <p:cxnSp>
        <p:nvCxnSpPr>
          <p:cNvPr id="8" name="Straight Arrow Connector 7"/>
          <p:cNvCxnSpPr/>
          <p:nvPr/>
        </p:nvCxnSpPr>
        <p:spPr>
          <a:xfrm>
            <a:off x="7467600" y="3505200"/>
            <a:ext cx="723900"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7600" y="3733800"/>
            <a:ext cx="723900"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467600" y="3048000"/>
            <a:ext cx="723900" cy="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467600" y="3276600"/>
            <a:ext cx="723900"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67600" y="3962400"/>
            <a:ext cx="723900"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467600" y="4191000"/>
            <a:ext cx="723900" cy="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219200" y="3619421"/>
            <a:ext cx="125012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rot="16200000">
            <a:off x="7067551" y="3143250"/>
            <a:ext cx="2895600" cy="571500"/>
          </a:xfrm>
          <a:prstGeom prst="rect">
            <a:avLst/>
          </a:prstGeom>
          <a:ln>
            <a:noFill/>
          </a:ln>
        </p:spPr>
        <p:txBody>
          <a:bodyPr vert="horz" lIns="91440" tIns="45720" rIns="91440" bIns="45720" rtlCol="0" anchor="ctr">
            <a:normAutofit fontScale="92500"/>
          </a:bodyPr>
          <a:lstStyle>
            <a:lvl1pPr algn="l" defTabSz="914400" rtl="0" eaLnBrk="1" latinLnBrk="0" hangingPunct="1">
              <a:spcBef>
                <a:spcPct val="0"/>
              </a:spcBef>
              <a:buNone/>
              <a:defRPr sz="4400" b="0" kern="1200">
                <a:solidFill>
                  <a:srgbClr val="00B050"/>
                </a:solidFill>
                <a:latin typeface="Gill Sans MT" pitchFamily="34" charset="0"/>
                <a:ea typeface="+mj-ea"/>
                <a:cs typeface="+mj-cs"/>
              </a:defRPr>
            </a:lvl1pPr>
          </a:lstStyle>
          <a:p>
            <a:pPr algn="ctr"/>
            <a:r>
              <a:rPr lang="en-US" sz="2400" dirty="0" smtClean="0">
                <a:solidFill>
                  <a:schemeClr val="bg1"/>
                </a:solidFill>
                <a:ea typeface="Pacifico" pitchFamily="2" charset="0"/>
              </a:rPr>
              <a:t>300 Extracted Features</a:t>
            </a:r>
            <a:endParaRPr lang="en-US" sz="2400" dirty="0">
              <a:solidFill>
                <a:schemeClr val="bg1"/>
              </a:solidFill>
              <a:ea typeface="Pacifico" pitchFamily="2" charset="0"/>
            </a:endParaRPr>
          </a:p>
        </p:txBody>
      </p:sp>
      <p:grpSp>
        <p:nvGrpSpPr>
          <p:cNvPr id="22" name="Group 21"/>
          <p:cNvGrpSpPr/>
          <p:nvPr/>
        </p:nvGrpSpPr>
        <p:grpSpPr>
          <a:xfrm>
            <a:off x="4800600" y="2844358"/>
            <a:ext cx="1829747" cy="1600200"/>
            <a:chOff x="120114" y="260986"/>
            <a:chExt cx="403225" cy="368490"/>
          </a:xfrm>
        </p:grpSpPr>
        <p:sp>
          <p:nvSpPr>
            <p:cNvPr id="23" name="Oval 22"/>
            <p:cNvSpPr/>
            <p:nvPr/>
          </p:nvSpPr>
          <p:spPr>
            <a:xfrm>
              <a:off x="143721" y="260986"/>
              <a:ext cx="356012" cy="368490"/>
            </a:xfrm>
            <a:prstGeom prst="ellipse">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400" kern="1200">
                  <a:solidFill>
                    <a:schemeClr val="tx1"/>
                  </a:solidFill>
                  <a:effectLst/>
                  <a:latin typeface="Gill Sans MT"/>
                  <a:ea typeface="Times New Roman"/>
                  <a:cs typeface="Tahoma"/>
                </a:rPr>
                <a:t> </a:t>
              </a:r>
              <a:endParaRPr lang="en-US" sz="1400">
                <a:solidFill>
                  <a:schemeClr val="tx1"/>
                </a:solidFill>
                <a:effectLst/>
                <a:latin typeface="Times New Roman"/>
                <a:ea typeface="Times New Roman"/>
              </a:endParaRPr>
            </a:p>
          </p:txBody>
        </p:sp>
        <p:sp>
          <p:nvSpPr>
            <p:cNvPr id="24" name="Text Box 42"/>
            <p:cNvSpPr txBox="1"/>
            <p:nvPr/>
          </p:nvSpPr>
          <p:spPr>
            <a:xfrm>
              <a:off x="120114" y="383816"/>
              <a:ext cx="403225" cy="1968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endParaRPr lang="en-US" sz="1400" kern="1200" dirty="0" smtClean="0">
                <a:solidFill>
                  <a:schemeClr val="tx1"/>
                </a:solidFill>
                <a:effectLst/>
                <a:latin typeface="Gill Sans MT"/>
                <a:ea typeface="Calibri"/>
                <a:cs typeface="Arial"/>
              </a:endParaRPr>
            </a:p>
          </p:txBody>
        </p:sp>
      </p:grpSp>
      <p:grpSp>
        <p:nvGrpSpPr>
          <p:cNvPr id="32" name="Group 31"/>
          <p:cNvGrpSpPr/>
          <p:nvPr/>
        </p:nvGrpSpPr>
        <p:grpSpPr>
          <a:xfrm>
            <a:off x="2438400" y="2895600"/>
            <a:ext cx="1752600" cy="1600200"/>
            <a:chOff x="136906" y="260986"/>
            <a:chExt cx="386224" cy="368490"/>
          </a:xfrm>
        </p:grpSpPr>
        <p:sp>
          <p:nvSpPr>
            <p:cNvPr id="33" name="Oval 32"/>
            <p:cNvSpPr/>
            <p:nvPr/>
          </p:nvSpPr>
          <p:spPr>
            <a:xfrm>
              <a:off x="143721" y="260986"/>
              <a:ext cx="356012" cy="368490"/>
            </a:xfrm>
            <a:prstGeom prst="ellipse">
              <a:avLst/>
            </a:prstGeom>
            <a:solidFill>
              <a:schemeClr val="accent5">
                <a:lumMod val="75000"/>
              </a:schemeClr>
            </a:solidFill>
            <a:ln w="28575">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400" kern="1200">
                  <a:solidFill>
                    <a:schemeClr val="tx1"/>
                  </a:solidFill>
                  <a:effectLst/>
                  <a:latin typeface="Gill Sans MT"/>
                  <a:ea typeface="Times New Roman"/>
                  <a:cs typeface="Tahoma"/>
                </a:rPr>
                <a:t> </a:t>
              </a:r>
              <a:endParaRPr lang="en-US" sz="1400">
                <a:solidFill>
                  <a:schemeClr val="tx1"/>
                </a:solidFill>
                <a:effectLst/>
                <a:latin typeface="Times New Roman"/>
                <a:ea typeface="Times New Roman"/>
              </a:endParaRPr>
            </a:p>
          </p:txBody>
        </p:sp>
        <p:sp>
          <p:nvSpPr>
            <p:cNvPr id="34" name="Text Box 42"/>
            <p:cNvSpPr txBox="1"/>
            <p:nvPr/>
          </p:nvSpPr>
          <p:spPr>
            <a:xfrm>
              <a:off x="136906" y="383816"/>
              <a:ext cx="386224" cy="1968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r>
                <a:rPr lang="en-US" sz="1400" b="1" dirty="0" smtClean="0">
                  <a:solidFill>
                    <a:schemeClr val="bg1"/>
                  </a:solidFill>
                  <a:latin typeface="Gill Sans MT"/>
                  <a:ea typeface="Calibri"/>
                  <a:cs typeface="Arial"/>
                </a:rPr>
                <a:t>Tokenize the words</a:t>
              </a:r>
              <a:endParaRPr lang="en-US" sz="1400" b="1" kern="1200" dirty="0" smtClean="0">
                <a:solidFill>
                  <a:schemeClr val="bg1"/>
                </a:solidFill>
                <a:effectLst/>
                <a:latin typeface="Gill Sans MT"/>
                <a:ea typeface="Calibri"/>
                <a:cs typeface="Arial"/>
              </a:endParaRPr>
            </a:p>
          </p:txBody>
        </p:sp>
      </p:grpSp>
      <p:cxnSp>
        <p:nvCxnSpPr>
          <p:cNvPr id="36" name="Straight Arrow Connector 35"/>
          <p:cNvCxnSpPr/>
          <p:nvPr/>
        </p:nvCxnSpPr>
        <p:spPr>
          <a:xfrm>
            <a:off x="6553200" y="3644458"/>
            <a:ext cx="914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14800" y="3644458"/>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itle 1"/>
          <p:cNvSpPr txBox="1">
            <a:spLocks/>
          </p:cNvSpPr>
          <p:nvPr/>
        </p:nvSpPr>
        <p:spPr>
          <a:xfrm>
            <a:off x="-228600" y="3324109"/>
            <a:ext cx="1600200" cy="571500"/>
          </a:xfrm>
          <a:prstGeom prst="rect">
            <a:avLst/>
          </a:prstGeom>
        </p:spPr>
        <p:txBody>
          <a:bodyPr vert="horz" lIns="91440" tIns="45720" rIns="91440" bIns="45720" rtlCol="0" anchor="ctr">
            <a:normAutofit fontScale="77500" lnSpcReduction="20000"/>
          </a:bodyPr>
          <a:lstStyle>
            <a:lvl1pPr algn="l" defTabSz="914400" rtl="0" eaLnBrk="1" latinLnBrk="0" hangingPunct="1">
              <a:spcBef>
                <a:spcPct val="0"/>
              </a:spcBef>
              <a:buNone/>
              <a:defRPr sz="4400" b="0" kern="1200">
                <a:solidFill>
                  <a:srgbClr val="00B050"/>
                </a:solidFill>
                <a:latin typeface="Gill Sans MT" pitchFamily="34" charset="0"/>
                <a:ea typeface="+mj-ea"/>
                <a:cs typeface="+mj-cs"/>
              </a:defRPr>
            </a:lvl1pPr>
          </a:lstStyle>
          <a:p>
            <a:pPr algn="ctr"/>
            <a:r>
              <a:rPr lang="en-US" sz="2400" dirty="0" smtClean="0">
                <a:solidFill>
                  <a:schemeClr val="bg1"/>
                </a:solidFill>
                <a:ea typeface="Pacifico" pitchFamily="2" charset="0"/>
              </a:rPr>
              <a:t>Input the sentence</a:t>
            </a:r>
            <a:endParaRPr lang="en-US" sz="2400" dirty="0">
              <a:solidFill>
                <a:schemeClr val="bg1"/>
              </a:solidFill>
              <a:ea typeface="Pacifico" pitchFamily="2" charset="0"/>
            </a:endParaRPr>
          </a:p>
        </p:txBody>
      </p:sp>
      <p:sp>
        <p:nvSpPr>
          <p:cNvPr id="25" name="Rectangle 24"/>
          <p:cNvSpPr/>
          <p:nvPr/>
        </p:nvSpPr>
        <p:spPr>
          <a:xfrm>
            <a:off x="4953000" y="3440668"/>
            <a:ext cx="1486756" cy="369332"/>
          </a:xfrm>
          <a:prstGeom prst="rect">
            <a:avLst/>
          </a:prstGeom>
        </p:spPr>
        <p:txBody>
          <a:bodyPr wrap="square">
            <a:spAutoFit/>
          </a:bodyPr>
          <a:lstStyle/>
          <a:p>
            <a:pPr algn="ctr"/>
            <a:r>
              <a:rPr lang="de-DE" dirty="0" smtClean="0">
                <a:latin typeface="Gill Sans MT" panose="020B0502020104020203" pitchFamily="34" charset="0"/>
              </a:rPr>
              <a:t>Encoding</a:t>
            </a:r>
            <a:endParaRPr lang="de-DE" dirty="0" smtClean="0">
              <a:latin typeface="Gill Sans MT" panose="020B0502020104020203" pitchFamily="34" charset="0"/>
            </a:endParaRPr>
          </a:p>
        </p:txBody>
      </p:sp>
    </p:spTree>
    <p:extLst>
      <p:ext uri="{BB962C8B-B14F-4D97-AF65-F5344CB8AC3E}">
        <p14:creationId xmlns:p14="http://schemas.microsoft.com/office/powerpoint/2010/main" val="256696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Rectangle 2"/>
          <p:cNvSpPr/>
          <p:nvPr/>
        </p:nvSpPr>
        <p:spPr>
          <a:xfrm>
            <a:off x="1752600" y="1447800"/>
            <a:ext cx="5743576" cy="472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76200"/>
            <a:ext cx="8229600" cy="1143000"/>
          </a:xfrm>
        </p:spPr>
        <p:txBody>
          <a:bodyPr/>
          <a:lstStyle/>
          <a:p>
            <a:pPr algn="l"/>
            <a:r>
              <a:rPr lang="en-US" dirty="0">
                <a:solidFill>
                  <a:srgbClr val="92D050"/>
                </a:solidFill>
                <a:latin typeface="MankSans" panose="02000603020000020003" pitchFamily="2" charset="0"/>
                <a:ea typeface="Pacifico" pitchFamily="2" charset="0"/>
              </a:rPr>
              <a:t>Extracting Features Process</a:t>
            </a:r>
            <a:endParaRPr lang="en-US" dirty="0">
              <a:solidFill>
                <a:srgbClr val="92D050"/>
              </a:solidFill>
              <a:latin typeface="MankSans" panose="02000603020000020003" pitchFamily="2" charset="0"/>
            </a:endParaRPr>
          </a:p>
        </p:txBody>
      </p:sp>
      <p:cxnSp>
        <p:nvCxnSpPr>
          <p:cNvPr id="8" name="Straight Arrow Connector 7"/>
          <p:cNvCxnSpPr/>
          <p:nvPr/>
        </p:nvCxnSpPr>
        <p:spPr>
          <a:xfrm>
            <a:off x="7467600" y="3505200"/>
            <a:ext cx="723900"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7600" y="3733800"/>
            <a:ext cx="723900"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467600" y="3048000"/>
            <a:ext cx="723900" cy="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467600" y="3276600"/>
            <a:ext cx="723900"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67600" y="3962400"/>
            <a:ext cx="723900" cy="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467600" y="4191000"/>
            <a:ext cx="723900" cy="0"/>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219200" y="3619421"/>
            <a:ext cx="12501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rot="16200000">
            <a:off x="7067551" y="3143250"/>
            <a:ext cx="2895600" cy="571500"/>
          </a:xfrm>
          <a:prstGeom prst="rect">
            <a:avLst/>
          </a:prstGeom>
          <a:ln>
            <a:noFill/>
          </a:ln>
        </p:spPr>
        <p:txBody>
          <a:bodyPr vert="horz" lIns="91440" tIns="45720" rIns="91440" bIns="45720" rtlCol="0" anchor="ctr">
            <a:normAutofit fontScale="92500"/>
          </a:bodyPr>
          <a:lstStyle>
            <a:lvl1pPr algn="l" defTabSz="914400" rtl="0" eaLnBrk="1" latinLnBrk="0" hangingPunct="1">
              <a:spcBef>
                <a:spcPct val="0"/>
              </a:spcBef>
              <a:buNone/>
              <a:defRPr sz="4400" b="0" kern="1200">
                <a:solidFill>
                  <a:srgbClr val="00B050"/>
                </a:solidFill>
                <a:latin typeface="Gill Sans MT" pitchFamily="34" charset="0"/>
                <a:ea typeface="+mj-ea"/>
                <a:cs typeface="+mj-cs"/>
              </a:defRPr>
            </a:lvl1pPr>
          </a:lstStyle>
          <a:p>
            <a:pPr algn="ctr"/>
            <a:r>
              <a:rPr lang="en-US" sz="2400" dirty="0" smtClean="0">
                <a:solidFill>
                  <a:schemeClr val="bg1"/>
                </a:solidFill>
                <a:ea typeface="Pacifico" pitchFamily="2" charset="0"/>
              </a:rPr>
              <a:t>300 Extracted Features</a:t>
            </a:r>
            <a:endParaRPr lang="en-US" sz="2400" dirty="0">
              <a:solidFill>
                <a:schemeClr val="bg1"/>
              </a:solidFill>
              <a:ea typeface="Pacifico" pitchFamily="2" charset="0"/>
            </a:endParaRPr>
          </a:p>
        </p:txBody>
      </p:sp>
      <p:grpSp>
        <p:nvGrpSpPr>
          <p:cNvPr id="22" name="Group 21"/>
          <p:cNvGrpSpPr/>
          <p:nvPr/>
        </p:nvGrpSpPr>
        <p:grpSpPr>
          <a:xfrm>
            <a:off x="4800600" y="2844358"/>
            <a:ext cx="1829747" cy="1600200"/>
            <a:chOff x="120114" y="260986"/>
            <a:chExt cx="403225" cy="368490"/>
          </a:xfrm>
        </p:grpSpPr>
        <p:sp>
          <p:nvSpPr>
            <p:cNvPr id="23" name="Oval 22"/>
            <p:cNvSpPr/>
            <p:nvPr/>
          </p:nvSpPr>
          <p:spPr>
            <a:xfrm>
              <a:off x="143721" y="260986"/>
              <a:ext cx="356012" cy="368490"/>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400" kern="1200">
                  <a:solidFill>
                    <a:schemeClr val="tx1"/>
                  </a:solidFill>
                  <a:effectLst/>
                  <a:latin typeface="Gill Sans MT"/>
                  <a:ea typeface="Times New Roman"/>
                  <a:cs typeface="Tahoma"/>
                </a:rPr>
                <a:t> </a:t>
              </a:r>
              <a:endParaRPr lang="en-US" sz="1400">
                <a:solidFill>
                  <a:schemeClr val="tx1"/>
                </a:solidFill>
                <a:effectLst/>
                <a:latin typeface="Times New Roman"/>
                <a:ea typeface="Times New Roman"/>
              </a:endParaRPr>
            </a:p>
          </p:txBody>
        </p:sp>
        <p:sp>
          <p:nvSpPr>
            <p:cNvPr id="24" name="Text Box 42"/>
            <p:cNvSpPr txBox="1"/>
            <p:nvPr/>
          </p:nvSpPr>
          <p:spPr>
            <a:xfrm>
              <a:off x="120114" y="383816"/>
              <a:ext cx="403225" cy="1968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endParaRPr lang="en-US" sz="1400" kern="1200" dirty="0" smtClean="0">
                <a:solidFill>
                  <a:schemeClr val="tx1"/>
                </a:solidFill>
                <a:effectLst/>
                <a:latin typeface="Gill Sans MT"/>
                <a:ea typeface="Calibri"/>
                <a:cs typeface="Arial"/>
              </a:endParaRPr>
            </a:p>
          </p:txBody>
        </p:sp>
      </p:grpSp>
      <p:grpSp>
        <p:nvGrpSpPr>
          <p:cNvPr id="32" name="Group 31"/>
          <p:cNvGrpSpPr/>
          <p:nvPr/>
        </p:nvGrpSpPr>
        <p:grpSpPr>
          <a:xfrm>
            <a:off x="2438400" y="2895600"/>
            <a:ext cx="1752600" cy="1600200"/>
            <a:chOff x="136906" y="260986"/>
            <a:chExt cx="386224" cy="368490"/>
          </a:xfrm>
        </p:grpSpPr>
        <p:sp>
          <p:nvSpPr>
            <p:cNvPr id="33" name="Oval 32"/>
            <p:cNvSpPr/>
            <p:nvPr/>
          </p:nvSpPr>
          <p:spPr>
            <a:xfrm>
              <a:off x="143721" y="260986"/>
              <a:ext cx="356012" cy="368490"/>
            </a:xfrm>
            <a:prstGeom prst="ellipse">
              <a:avLst/>
            </a:prstGeom>
            <a:solidFill>
              <a:schemeClr val="accent5">
                <a:lumMod val="7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400" kern="1200">
                  <a:solidFill>
                    <a:schemeClr val="tx1"/>
                  </a:solidFill>
                  <a:effectLst/>
                  <a:latin typeface="Gill Sans MT"/>
                  <a:ea typeface="Times New Roman"/>
                  <a:cs typeface="Tahoma"/>
                </a:rPr>
                <a:t> </a:t>
              </a:r>
              <a:endParaRPr lang="en-US" sz="1400">
                <a:solidFill>
                  <a:schemeClr val="tx1"/>
                </a:solidFill>
                <a:effectLst/>
                <a:latin typeface="Times New Roman"/>
                <a:ea typeface="Times New Roman"/>
              </a:endParaRPr>
            </a:p>
          </p:txBody>
        </p:sp>
        <p:sp>
          <p:nvSpPr>
            <p:cNvPr id="34" name="Text Box 42"/>
            <p:cNvSpPr txBox="1"/>
            <p:nvPr/>
          </p:nvSpPr>
          <p:spPr>
            <a:xfrm>
              <a:off x="136906" y="383816"/>
              <a:ext cx="386224" cy="1968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r>
                <a:rPr lang="en-US" sz="1400" b="1" dirty="0" smtClean="0">
                  <a:solidFill>
                    <a:schemeClr val="bg1"/>
                  </a:solidFill>
                  <a:latin typeface="Gill Sans MT"/>
                  <a:ea typeface="Calibri"/>
                  <a:cs typeface="Arial"/>
                </a:rPr>
                <a:t>Tokenize the words</a:t>
              </a:r>
              <a:endParaRPr lang="en-US" sz="1400" b="1" kern="1200" dirty="0" smtClean="0">
                <a:solidFill>
                  <a:schemeClr val="bg1"/>
                </a:solidFill>
                <a:effectLst/>
                <a:latin typeface="Gill Sans MT"/>
                <a:ea typeface="Calibri"/>
                <a:cs typeface="Arial"/>
              </a:endParaRPr>
            </a:p>
          </p:txBody>
        </p:sp>
      </p:grpSp>
      <p:cxnSp>
        <p:nvCxnSpPr>
          <p:cNvPr id="36" name="Straight Arrow Connector 35"/>
          <p:cNvCxnSpPr/>
          <p:nvPr/>
        </p:nvCxnSpPr>
        <p:spPr>
          <a:xfrm>
            <a:off x="6553200" y="3644458"/>
            <a:ext cx="914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14800" y="3644458"/>
            <a:ext cx="762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Title 1"/>
          <p:cNvSpPr txBox="1">
            <a:spLocks/>
          </p:cNvSpPr>
          <p:nvPr/>
        </p:nvSpPr>
        <p:spPr>
          <a:xfrm>
            <a:off x="-228600" y="3324109"/>
            <a:ext cx="1600200" cy="571500"/>
          </a:xfrm>
          <a:prstGeom prst="rect">
            <a:avLst/>
          </a:prstGeom>
        </p:spPr>
        <p:txBody>
          <a:bodyPr vert="horz" lIns="91440" tIns="45720" rIns="91440" bIns="45720" rtlCol="0" anchor="ctr">
            <a:normAutofit fontScale="77500" lnSpcReduction="20000"/>
          </a:bodyPr>
          <a:lstStyle>
            <a:lvl1pPr algn="l" defTabSz="914400" rtl="0" eaLnBrk="1" latinLnBrk="0" hangingPunct="1">
              <a:spcBef>
                <a:spcPct val="0"/>
              </a:spcBef>
              <a:buNone/>
              <a:defRPr sz="4400" b="0" kern="1200">
                <a:solidFill>
                  <a:srgbClr val="00B050"/>
                </a:solidFill>
                <a:latin typeface="Gill Sans MT" pitchFamily="34" charset="0"/>
                <a:ea typeface="+mj-ea"/>
                <a:cs typeface="+mj-cs"/>
              </a:defRPr>
            </a:lvl1pPr>
          </a:lstStyle>
          <a:p>
            <a:pPr algn="ctr"/>
            <a:r>
              <a:rPr lang="en-US" sz="2400" dirty="0" smtClean="0">
                <a:solidFill>
                  <a:schemeClr val="bg1"/>
                </a:solidFill>
                <a:ea typeface="Pacifico" pitchFamily="2" charset="0"/>
              </a:rPr>
              <a:t>Input the sentence</a:t>
            </a:r>
            <a:endParaRPr lang="en-US" sz="2400" dirty="0">
              <a:solidFill>
                <a:schemeClr val="bg1"/>
              </a:solidFill>
              <a:ea typeface="Pacifico" pitchFamily="2" charset="0"/>
            </a:endParaRPr>
          </a:p>
        </p:txBody>
      </p:sp>
      <p:sp>
        <p:nvSpPr>
          <p:cNvPr id="25" name="Rectangle 24"/>
          <p:cNvSpPr/>
          <p:nvPr/>
        </p:nvSpPr>
        <p:spPr>
          <a:xfrm>
            <a:off x="4953000" y="3440668"/>
            <a:ext cx="1486756" cy="369332"/>
          </a:xfrm>
          <a:prstGeom prst="rect">
            <a:avLst/>
          </a:prstGeom>
        </p:spPr>
        <p:txBody>
          <a:bodyPr wrap="square">
            <a:spAutoFit/>
          </a:bodyPr>
          <a:lstStyle/>
          <a:p>
            <a:pPr algn="ctr"/>
            <a:r>
              <a:rPr lang="de-DE" dirty="0" smtClean="0">
                <a:latin typeface="Gill Sans MT" panose="020B0502020104020203" pitchFamily="34" charset="0"/>
              </a:rPr>
              <a:t>Encoding</a:t>
            </a:r>
            <a:endParaRPr lang="de-DE" dirty="0" smtClean="0">
              <a:latin typeface="Gill Sans MT" panose="020B0502020104020203" pitchFamily="34" charset="0"/>
            </a:endParaRPr>
          </a:p>
        </p:txBody>
      </p:sp>
    </p:spTree>
    <p:extLst>
      <p:ext uri="{BB962C8B-B14F-4D97-AF65-F5344CB8AC3E}">
        <p14:creationId xmlns:p14="http://schemas.microsoft.com/office/powerpoint/2010/main" val="11231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Rectangle 2"/>
          <p:cNvSpPr/>
          <p:nvPr/>
        </p:nvSpPr>
        <p:spPr>
          <a:xfrm>
            <a:off x="1752600" y="1447800"/>
            <a:ext cx="5743576" cy="472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76200"/>
            <a:ext cx="8229600" cy="1143000"/>
          </a:xfrm>
        </p:spPr>
        <p:txBody>
          <a:bodyPr/>
          <a:lstStyle/>
          <a:p>
            <a:pPr algn="l"/>
            <a:r>
              <a:rPr lang="en-US" dirty="0">
                <a:solidFill>
                  <a:srgbClr val="92D050"/>
                </a:solidFill>
                <a:latin typeface="MankSans" panose="02000603020000020003" pitchFamily="2" charset="0"/>
                <a:ea typeface="Pacifico" pitchFamily="2" charset="0"/>
              </a:rPr>
              <a:t>Extracting Features Process</a:t>
            </a:r>
            <a:endParaRPr lang="en-US" dirty="0">
              <a:solidFill>
                <a:srgbClr val="92D050"/>
              </a:solidFill>
              <a:latin typeface="MankSans" panose="02000603020000020003" pitchFamily="2" charset="0"/>
            </a:endParaRPr>
          </a:p>
        </p:txBody>
      </p:sp>
      <p:cxnSp>
        <p:nvCxnSpPr>
          <p:cNvPr id="8" name="Straight Arrow Connector 7"/>
          <p:cNvCxnSpPr/>
          <p:nvPr/>
        </p:nvCxnSpPr>
        <p:spPr>
          <a:xfrm>
            <a:off x="7467600" y="3505200"/>
            <a:ext cx="723900" cy="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7600" y="3733800"/>
            <a:ext cx="723900" cy="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467600" y="3048000"/>
            <a:ext cx="7239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467600" y="3276600"/>
            <a:ext cx="723900" cy="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67600" y="3962400"/>
            <a:ext cx="723900" cy="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467600" y="4191000"/>
            <a:ext cx="7239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219200" y="3619421"/>
            <a:ext cx="12501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rot="16200000">
            <a:off x="7067551" y="3143250"/>
            <a:ext cx="2895600" cy="571500"/>
          </a:xfrm>
          <a:prstGeom prst="rect">
            <a:avLst/>
          </a:prstGeom>
          <a:ln>
            <a:noFill/>
          </a:ln>
        </p:spPr>
        <p:txBody>
          <a:bodyPr vert="horz" lIns="91440" tIns="45720" rIns="91440" bIns="45720" rtlCol="0" anchor="ctr">
            <a:normAutofit fontScale="92500"/>
          </a:bodyPr>
          <a:lstStyle>
            <a:lvl1pPr algn="l" defTabSz="914400" rtl="0" eaLnBrk="1" latinLnBrk="0" hangingPunct="1">
              <a:spcBef>
                <a:spcPct val="0"/>
              </a:spcBef>
              <a:buNone/>
              <a:defRPr sz="4400" b="0" kern="1200">
                <a:solidFill>
                  <a:srgbClr val="00B050"/>
                </a:solidFill>
                <a:latin typeface="Gill Sans MT" pitchFamily="34" charset="0"/>
                <a:ea typeface="+mj-ea"/>
                <a:cs typeface="+mj-cs"/>
              </a:defRPr>
            </a:lvl1pPr>
          </a:lstStyle>
          <a:p>
            <a:pPr algn="ctr"/>
            <a:r>
              <a:rPr lang="en-US" sz="2400" dirty="0" smtClean="0">
                <a:solidFill>
                  <a:srgbClr val="FF0000"/>
                </a:solidFill>
                <a:ea typeface="Pacifico" pitchFamily="2" charset="0"/>
              </a:rPr>
              <a:t>300 Extracted Features</a:t>
            </a:r>
            <a:endParaRPr lang="en-US" sz="2400" dirty="0">
              <a:solidFill>
                <a:srgbClr val="FF0000"/>
              </a:solidFill>
              <a:ea typeface="Pacifico" pitchFamily="2" charset="0"/>
            </a:endParaRPr>
          </a:p>
        </p:txBody>
      </p:sp>
      <p:grpSp>
        <p:nvGrpSpPr>
          <p:cNvPr id="22" name="Group 21"/>
          <p:cNvGrpSpPr/>
          <p:nvPr/>
        </p:nvGrpSpPr>
        <p:grpSpPr>
          <a:xfrm>
            <a:off x="4800600" y="2844358"/>
            <a:ext cx="1829747" cy="1600200"/>
            <a:chOff x="120114" y="260986"/>
            <a:chExt cx="403225" cy="368490"/>
          </a:xfrm>
        </p:grpSpPr>
        <p:sp>
          <p:nvSpPr>
            <p:cNvPr id="23" name="Oval 22"/>
            <p:cNvSpPr/>
            <p:nvPr/>
          </p:nvSpPr>
          <p:spPr>
            <a:xfrm>
              <a:off x="143721" y="260986"/>
              <a:ext cx="356012" cy="368490"/>
            </a:xfrm>
            <a:prstGeom prst="ellipse">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400" kern="1200">
                  <a:solidFill>
                    <a:schemeClr val="tx1"/>
                  </a:solidFill>
                  <a:effectLst/>
                  <a:latin typeface="Gill Sans MT"/>
                  <a:ea typeface="Times New Roman"/>
                  <a:cs typeface="Tahoma"/>
                </a:rPr>
                <a:t> </a:t>
              </a:r>
              <a:endParaRPr lang="en-US" sz="1400">
                <a:solidFill>
                  <a:schemeClr val="tx1"/>
                </a:solidFill>
                <a:effectLst/>
                <a:latin typeface="Times New Roman"/>
                <a:ea typeface="Times New Roman"/>
              </a:endParaRPr>
            </a:p>
          </p:txBody>
        </p:sp>
        <p:sp>
          <p:nvSpPr>
            <p:cNvPr id="24" name="Text Box 42"/>
            <p:cNvSpPr txBox="1"/>
            <p:nvPr/>
          </p:nvSpPr>
          <p:spPr>
            <a:xfrm>
              <a:off x="120114" y="383816"/>
              <a:ext cx="403225" cy="1968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endParaRPr lang="en-US" sz="1400" kern="1200" dirty="0" smtClean="0">
                <a:solidFill>
                  <a:schemeClr val="tx1"/>
                </a:solidFill>
                <a:effectLst/>
                <a:latin typeface="Gill Sans MT"/>
                <a:ea typeface="Calibri"/>
                <a:cs typeface="Arial"/>
              </a:endParaRPr>
            </a:p>
          </p:txBody>
        </p:sp>
      </p:grpSp>
      <p:grpSp>
        <p:nvGrpSpPr>
          <p:cNvPr id="32" name="Group 31"/>
          <p:cNvGrpSpPr/>
          <p:nvPr/>
        </p:nvGrpSpPr>
        <p:grpSpPr>
          <a:xfrm>
            <a:off x="2438400" y="2895600"/>
            <a:ext cx="1752600" cy="1600200"/>
            <a:chOff x="136906" y="260986"/>
            <a:chExt cx="386224" cy="368490"/>
          </a:xfrm>
        </p:grpSpPr>
        <p:sp>
          <p:nvSpPr>
            <p:cNvPr id="33" name="Oval 32"/>
            <p:cNvSpPr/>
            <p:nvPr/>
          </p:nvSpPr>
          <p:spPr>
            <a:xfrm>
              <a:off x="143721" y="260986"/>
              <a:ext cx="356012" cy="368490"/>
            </a:xfrm>
            <a:prstGeom prst="ellipse">
              <a:avLst/>
            </a:prstGeom>
            <a:solidFill>
              <a:schemeClr val="accent5">
                <a:lumMod val="7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400" kern="1200">
                  <a:solidFill>
                    <a:schemeClr val="tx1"/>
                  </a:solidFill>
                  <a:effectLst/>
                  <a:latin typeface="Gill Sans MT"/>
                  <a:ea typeface="Times New Roman"/>
                  <a:cs typeface="Tahoma"/>
                </a:rPr>
                <a:t> </a:t>
              </a:r>
              <a:endParaRPr lang="en-US" sz="1400">
                <a:solidFill>
                  <a:schemeClr val="tx1"/>
                </a:solidFill>
                <a:effectLst/>
                <a:latin typeface="Times New Roman"/>
                <a:ea typeface="Times New Roman"/>
              </a:endParaRPr>
            </a:p>
          </p:txBody>
        </p:sp>
        <p:sp>
          <p:nvSpPr>
            <p:cNvPr id="34" name="Text Box 42"/>
            <p:cNvSpPr txBox="1"/>
            <p:nvPr/>
          </p:nvSpPr>
          <p:spPr>
            <a:xfrm>
              <a:off x="136906" y="383816"/>
              <a:ext cx="386224" cy="1968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r>
                <a:rPr lang="en-US" sz="1400" b="1" dirty="0" smtClean="0">
                  <a:solidFill>
                    <a:schemeClr val="bg1"/>
                  </a:solidFill>
                  <a:latin typeface="Gill Sans MT"/>
                  <a:ea typeface="Calibri"/>
                  <a:cs typeface="Arial"/>
                </a:rPr>
                <a:t>Tokenize the words</a:t>
              </a:r>
              <a:endParaRPr lang="en-US" sz="1400" b="1" kern="1200" dirty="0" smtClean="0">
                <a:solidFill>
                  <a:schemeClr val="bg1"/>
                </a:solidFill>
                <a:effectLst/>
                <a:latin typeface="Gill Sans MT"/>
                <a:ea typeface="Calibri"/>
                <a:cs typeface="Arial"/>
              </a:endParaRPr>
            </a:p>
          </p:txBody>
        </p:sp>
      </p:grpSp>
      <p:cxnSp>
        <p:nvCxnSpPr>
          <p:cNvPr id="36" name="Straight Arrow Connector 35"/>
          <p:cNvCxnSpPr/>
          <p:nvPr/>
        </p:nvCxnSpPr>
        <p:spPr>
          <a:xfrm>
            <a:off x="6553200" y="3644458"/>
            <a:ext cx="9144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14800" y="3644458"/>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itle 1"/>
          <p:cNvSpPr txBox="1">
            <a:spLocks/>
          </p:cNvSpPr>
          <p:nvPr/>
        </p:nvSpPr>
        <p:spPr>
          <a:xfrm>
            <a:off x="-228600" y="3324109"/>
            <a:ext cx="1600200" cy="571500"/>
          </a:xfrm>
          <a:prstGeom prst="rect">
            <a:avLst/>
          </a:prstGeom>
        </p:spPr>
        <p:txBody>
          <a:bodyPr vert="horz" lIns="91440" tIns="45720" rIns="91440" bIns="45720" rtlCol="0" anchor="ctr">
            <a:normAutofit fontScale="77500" lnSpcReduction="20000"/>
          </a:bodyPr>
          <a:lstStyle>
            <a:lvl1pPr algn="l" defTabSz="914400" rtl="0" eaLnBrk="1" latinLnBrk="0" hangingPunct="1">
              <a:spcBef>
                <a:spcPct val="0"/>
              </a:spcBef>
              <a:buNone/>
              <a:defRPr sz="4400" b="0" kern="1200">
                <a:solidFill>
                  <a:srgbClr val="00B050"/>
                </a:solidFill>
                <a:latin typeface="Gill Sans MT" pitchFamily="34" charset="0"/>
                <a:ea typeface="+mj-ea"/>
                <a:cs typeface="+mj-cs"/>
              </a:defRPr>
            </a:lvl1pPr>
          </a:lstStyle>
          <a:p>
            <a:pPr algn="ctr"/>
            <a:r>
              <a:rPr lang="en-US" sz="2400" dirty="0" smtClean="0">
                <a:solidFill>
                  <a:schemeClr val="bg1"/>
                </a:solidFill>
                <a:ea typeface="Pacifico" pitchFamily="2" charset="0"/>
              </a:rPr>
              <a:t>Input the sentence</a:t>
            </a:r>
            <a:endParaRPr lang="en-US" sz="2400" dirty="0">
              <a:solidFill>
                <a:schemeClr val="bg1"/>
              </a:solidFill>
              <a:ea typeface="Pacifico" pitchFamily="2" charset="0"/>
            </a:endParaRPr>
          </a:p>
        </p:txBody>
      </p:sp>
      <p:sp>
        <p:nvSpPr>
          <p:cNvPr id="25" name="Rectangle 24"/>
          <p:cNvSpPr/>
          <p:nvPr/>
        </p:nvSpPr>
        <p:spPr>
          <a:xfrm>
            <a:off x="4953000" y="3440668"/>
            <a:ext cx="1486756" cy="369332"/>
          </a:xfrm>
          <a:prstGeom prst="rect">
            <a:avLst/>
          </a:prstGeom>
        </p:spPr>
        <p:txBody>
          <a:bodyPr wrap="square">
            <a:spAutoFit/>
          </a:bodyPr>
          <a:lstStyle/>
          <a:p>
            <a:pPr algn="ctr"/>
            <a:r>
              <a:rPr lang="de-DE" dirty="0" smtClean="0">
                <a:latin typeface="Gill Sans MT" panose="020B0502020104020203" pitchFamily="34" charset="0"/>
              </a:rPr>
              <a:t>Encoding</a:t>
            </a:r>
            <a:endParaRPr lang="de-DE" dirty="0" smtClean="0">
              <a:latin typeface="Gill Sans MT" panose="020B0502020104020203" pitchFamily="34" charset="0"/>
            </a:endParaRPr>
          </a:p>
        </p:txBody>
      </p:sp>
    </p:spTree>
    <p:extLst>
      <p:ext uri="{BB962C8B-B14F-4D97-AF65-F5344CB8AC3E}">
        <p14:creationId xmlns:p14="http://schemas.microsoft.com/office/powerpoint/2010/main" val="330348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Rectangle 4"/>
          <p:cNvSpPr/>
          <p:nvPr/>
        </p:nvSpPr>
        <p:spPr>
          <a:xfrm>
            <a:off x="8180894" y="2943600"/>
            <a:ext cx="886905" cy="1162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p:cNvSpPr/>
          <p:nvPr/>
        </p:nvSpPr>
        <p:spPr>
          <a:xfrm>
            <a:off x="1752600" y="1447800"/>
            <a:ext cx="5743576" cy="472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76200"/>
            <a:ext cx="8229600" cy="1143000"/>
          </a:xfrm>
        </p:spPr>
        <p:txBody>
          <a:bodyPr/>
          <a:lstStyle/>
          <a:p>
            <a:pPr algn="l"/>
            <a:r>
              <a:rPr lang="en-US" dirty="0">
                <a:solidFill>
                  <a:srgbClr val="92D050"/>
                </a:solidFill>
                <a:latin typeface="MankSans" panose="02000603020000020003" pitchFamily="2" charset="0"/>
                <a:ea typeface="Pacifico" pitchFamily="2" charset="0"/>
              </a:rPr>
              <a:t>Extracting Features Process</a:t>
            </a:r>
            <a:endParaRPr lang="en-US" dirty="0">
              <a:solidFill>
                <a:srgbClr val="92D050"/>
              </a:solidFill>
              <a:latin typeface="MankSans" panose="02000603020000020003" pitchFamily="2" charset="0"/>
            </a:endParaRPr>
          </a:p>
        </p:txBody>
      </p:sp>
      <p:cxnSp>
        <p:nvCxnSpPr>
          <p:cNvPr id="19" name="Straight Arrow Connector 18"/>
          <p:cNvCxnSpPr/>
          <p:nvPr/>
        </p:nvCxnSpPr>
        <p:spPr>
          <a:xfrm>
            <a:off x="1219200" y="3619421"/>
            <a:ext cx="12501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4800600" y="2844358"/>
            <a:ext cx="1829747" cy="1600200"/>
            <a:chOff x="120114" y="260986"/>
            <a:chExt cx="403225" cy="368490"/>
          </a:xfrm>
        </p:grpSpPr>
        <p:sp>
          <p:nvSpPr>
            <p:cNvPr id="23" name="Oval 22"/>
            <p:cNvSpPr/>
            <p:nvPr/>
          </p:nvSpPr>
          <p:spPr>
            <a:xfrm>
              <a:off x="143721" y="260986"/>
              <a:ext cx="356012" cy="368490"/>
            </a:xfrm>
            <a:prstGeom prst="ellipse">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400" kern="1200">
                  <a:solidFill>
                    <a:schemeClr val="tx1"/>
                  </a:solidFill>
                  <a:effectLst/>
                  <a:latin typeface="Gill Sans MT"/>
                  <a:ea typeface="Times New Roman"/>
                  <a:cs typeface="Tahoma"/>
                </a:rPr>
                <a:t> </a:t>
              </a:r>
              <a:endParaRPr lang="en-US" sz="1400">
                <a:solidFill>
                  <a:schemeClr val="tx1"/>
                </a:solidFill>
                <a:effectLst/>
                <a:latin typeface="Times New Roman"/>
                <a:ea typeface="Times New Roman"/>
              </a:endParaRPr>
            </a:p>
          </p:txBody>
        </p:sp>
        <p:sp>
          <p:nvSpPr>
            <p:cNvPr id="24" name="Text Box 42"/>
            <p:cNvSpPr txBox="1"/>
            <p:nvPr/>
          </p:nvSpPr>
          <p:spPr>
            <a:xfrm>
              <a:off x="120114" y="383816"/>
              <a:ext cx="403225" cy="1968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endParaRPr lang="en-US" sz="1400" kern="1200" dirty="0" smtClean="0">
                <a:solidFill>
                  <a:schemeClr val="tx1"/>
                </a:solidFill>
                <a:effectLst/>
                <a:latin typeface="Gill Sans MT"/>
                <a:ea typeface="Calibri"/>
                <a:cs typeface="Arial"/>
              </a:endParaRPr>
            </a:p>
          </p:txBody>
        </p:sp>
      </p:grpSp>
      <p:grpSp>
        <p:nvGrpSpPr>
          <p:cNvPr id="32" name="Group 31"/>
          <p:cNvGrpSpPr/>
          <p:nvPr/>
        </p:nvGrpSpPr>
        <p:grpSpPr>
          <a:xfrm>
            <a:off x="2438400" y="2895600"/>
            <a:ext cx="1752600" cy="1600200"/>
            <a:chOff x="136906" y="260986"/>
            <a:chExt cx="386224" cy="368490"/>
          </a:xfrm>
        </p:grpSpPr>
        <p:sp>
          <p:nvSpPr>
            <p:cNvPr id="33" name="Oval 32"/>
            <p:cNvSpPr/>
            <p:nvPr/>
          </p:nvSpPr>
          <p:spPr>
            <a:xfrm>
              <a:off x="143721" y="260986"/>
              <a:ext cx="356012" cy="368490"/>
            </a:xfrm>
            <a:prstGeom prst="ellipse">
              <a:avLst/>
            </a:prstGeom>
            <a:solidFill>
              <a:schemeClr val="accent5">
                <a:lumMod val="7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400" kern="1200">
                  <a:solidFill>
                    <a:schemeClr val="tx1"/>
                  </a:solidFill>
                  <a:effectLst/>
                  <a:latin typeface="Gill Sans MT"/>
                  <a:ea typeface="Times New Roman"/>
                  <a:cs typeface="Tahoma"/>
                </a:rPr>
                <a:t> </a:t>
              </a:r>
              <a:endParaRPr lang="en-US" sz="1400">
                <a:solidFill>
                  <a:schemeClr val="tx1"/>
                </a:solidFill>
                <a:effectLst/>
                <a:latin typeface="Times New Roman"/>
                <a:ea typeface="Times New Roman"/>
              </a:endParaRPr>
            </a:p>
          </p:txBody>
        </p:sp>
        <p:sp>
          <p:nvSpPr>
            <p:cNvPr id="34" name="Text Box 42"/>
            <p:cNvSpPr txBox="1"/>
            <p:nvPr/>
          </p:nvSpPr>
          <p:spPr>
            <a:xfrm>
              <a:off x="136906" y="383816"/>
              <a:ext cx="386224" cy="1968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0"/>
                </a:spcAft>
              </a:pPr>
              <a:r>
                <a:rPr lang="en-US" sz="1400" b="1" dirty="0" smtClean="0">
                  <a:solidFill>
                    <a:schemeClr val="bg1"/>
                  </a:solidFill>
                  <a:latin typeface="Gill Sans MT"/>
                  <a:ea typeface="Calibri"/>
                  <a:cs typeface="Arial"/>
                </a:rPr>
                <a:t>Tokenize the words</a:t>
              </a:r>
              <a:endParaRPr lang="en-US" sz="1400" b="1" kern="1200" dirty="0" smtClean="0">
                <a:solidFill>
                  <a:schemeClr val="bg1"/>
                </a:solidFill>
                <a:effectLst/>
                <a:latin typeface="Gill Sans MT"/>
                <a:ea typeface="Calibri"/>
                <a:cs typeface="Arial"/>
              </a:endParaRPr>
            </a:p>
          </p:txBody>
        </p:sp>
      </p:grpSp>
      <p:cxnSp>
        <p:nvCxnSpPr>
          <p:cNvPr id="36" name="Straight Arrow Connector 35"/>
          <p:cNvCxnSpPr/>
          <p:nvPr/>
        </p:nvCxnSpPr>
        <p:spPr>
          <a:xfrm>
            <a:off x="6553200" y="3644458"/>
            <a:ext cx="914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14800" y="3644458"/>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itle 1"/>
          <p:cNvSpPr txBox="1">
            <a:spLocks/>
          </p:cNvSpPr>
          <p:nvPr/>
        </p:nvSpPr>
        <p:spPr>
          <a:xfrm>
            <a:off x="-228600" y="3324109"/>
            <a:ext cx="1600200" cy="571500"/>
          </a:xfrm>
          <a:prstGeom prst="rect">
            <a:avLst/>
          </a:prstGeom>
        </p:spPr>
        <p:txBody>
          <a:bodyPr vert="horz" lIns="91440" tIns="45720" rIns="91440" bIns="45720" rtlCol="0" anchor="ctr">
            <a:normAutofit fontScale="77500" lnSpcReduction="20000"/>
          </a:bodyPr>
          <a:lstStyle>
            <a:lvl1pPr algn="l" defTabSz="914400" rtl="0" eaLnBrk="1" latinLnBrk="0" hangingPunct="1">
              <a:spcBef>
                <a:spcPct val="0"/>
              </a:spcBef>
              <a:buNone/>
              <a:defRPr sz="4400" b="0" kern="1200">
                <a:solidFill>
                  <a:srgbClr val="00B050"/>
                </a:solidFill>
                <a:latin typeface="Gill Sans MT" pitchFamily="34" charset="0"/>
                <a:ea typeface="+mj-ea"/>
                <a:cs typeface="+mj-cs"/>
              </a:defRPr>
            </a:lvl1pPr>
          </a:lstStyle>
          <a:p>
            <a:pPr algn="ctr"/>
            <a:r>
              <a:rPr lang="en-US" sz="2400" dirty="0" smtClean="0">
                <a:solidFill>
                  <a:schemeClr val="bg1"/>
                </a:solidFill>
                <a:ea typeface="Pacifico" pitchFamily="2" charset="0"/>
              </a:rPr>
              <a:t>Input the sentence</a:t>
            </a:r>
            <a:endParaRPr lang="en-US" sz="2400" dirty="0">
              <a:solidFill>
                <a:schemeClr val="bg1"/>
              </a:solidFill>
              <a:ea typeface="Pacifico" pitchFamily="2" charset="0"/>
            </a:endParaRPr>
          </a:p>
        </p:txBody>
      </p:sp>
      <p:grpSp>
        <p:nvGrpSpPr>
          <p:cNvPr id="28" name="Group 27"/>
          <p:cNvGrpSpPr/>
          <p:nvPr/>
        </p:nvGrpSpPr>
        <p:grpSpPr>
          <a:xfrm rot="16200000">
            <a:off x="8029157" y="3100144"/>
            <a:ext cx="1166400" cy="862910"/>
            <a:chOff x="2151843" y="2545081"/>
            <a:chExt cx="1395112" cy="1476003"/>
          </a:xfrm>
        </p:grpSpPr>
        <p:sp>
          <p:nvSpPr>
            <p:cNvPr id="29" name="Rectangle 28"/>
            <p:cNvSpPr/>
            <p:nvPr/>
          </p:nvSpPr>
          <p:spPr>
            <a:xfrm>
              <a:off x="2151844" y="2545083"/>
              <a:ext cx="1395111" cy="1475999"/>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39" name="Rectangle 38"/>
            <p:cNvSpPr/>
            <p:nvPr/>
          </p:nvSpPr>
          <p:spPr>
            <a:xfrm>
              <a:off x="2698691" y="2545082"/>
              <a:ext cx="249742" cy="14760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p:cNvSpPr/>
            <p:nvPr/>
          </p:nvSpPr>
          <p:spPr>
            <a:xfrm>
              <a:off x="3245541" y="2545083"/>
              <a:ext cx="301413" cy="14760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1" name="Rectangle 40"/>
            <p:cNvSpPr/>
            <p:nvPr/>
          </p:nvSpPr>
          <p:spPr>
            <a:xfrm>
              <a:off x="2151843" y="2545081"/>
              <a:ext cx="1395112" cy="28800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sp>
        <p:nvSpPr>
          <p:cNvPr id="45" name="TextBox 44"/>
          <p:cNvSpPr txBox="1"/>
          <p:nvPr/>
        </p:nvSpPr>
        <p:spPr>
          <a:xfrm>
            <a:off x="7467600" y="2895600"/>
            <a:ext cx="762001" cy="830997"/>
          </a:xfrm>
          <a:prstGeom prst="rect">
            <a:avLst/>
          </a:prstGeom>
          <a:noFill/>
        </p:spPr>
        <p:txBody>
          <a:bodyPr wrap="square" rtlCol="1">
            <a:spAutoFit/>
          </a:bodyPr>
          <a:lstStyle/>
          <a:p>
            <a:r>
              <a:rPr lang="en-US" sz="1600" dirty="0">
                <a:ln>
                  <a:solidFill>
                    <a:schemeClr val="bg1"/>
                  </a:solidFill>
                </a:ln>
                <a:latin typeface="MankSans" panose="02000603020000020003" pitchFamily="2" charset="0"/>
              </a:rPr>
              <a:t>w</a:t>
            </a:r>
            <a:r>
              <a:rPr lang="en-US" sz="1600" dirty="0" smtClean="0">
                <a:ln>
                  <a:solidFill>
                    <a:schemeClr val="bg1"/>
                  </a:solidFill>
                </a:ln>
                <a:latin typeface="MankSans" panose="02000603020000020003" pitchFamily="2" charset="0"/>
              </a:rPr>
              <a:t>ord 1</a:t>
            </a:r>
          </a:p>
          <a:p>
            <a:r>
              <a:rPr lang="en-US" sz="1600" dirty="0">
                <a:ln>
                  <a:solidFill>
                    <a:schemeClr val="bg1"/>
                  </a:solidFill>
                </a:ln>
                <a:latin typeface="MankSans" panose="02000603020000020003" pitchFamily="2" charset="0"/>
              </a:rPr>
              <a:t>w</a:t>
            </a:r>
            <a:r>
              <a:rPr lang="en-US" sz="1600" dirty="0" smtClean="0">
                <a:ln>
                  <a:solidFill>
                    <a:schemeClr val="bg1"/>
                  </a:solidFill>
                </a:ln>
                <a:latin typeface="MankSans" panose="02000603020000020003" pitchFamily="2" charset="0"/>
              </a:rPr>
              <a:t>ord 2 </a:t>
            </a:r>
          </a:p>
          <a:p>
            <a:r>
              <a:rPr lang="en-US" sz="1600" dirty="0">
                <a:ln>
                  <a:solidFill>
                    <a:schemeClr val="bg1"/>
                  </a:solidFill>
                </a:ln>
                <a:latin typeface="MankSans" panose="02000603020000020003" pitchFamily="2" charset="0"/>
              </a:rPr>
              <a:t>word </a:t>
            </a:r>
            <a:r>
              <a:rPr lang="en-US" sz="1600" dirty="0" smtClean="0">
                <a:ln>
                  <a:solidFill>
                    <a:schemeClr val="bg1"/>
                  </a:solidFill>
                </a:ln>
                <a:latin typeface="MankSans" panose="02000603020000020003" pitchFamily="2" charset="0"/>
              </a:rPr>
              <a:t>3</a:t>
            </a:r>
          </a:p>
        </p:txBody>
      </p:sp>
      <p:sp>
        <p:nvSpPr>
          <p:cNvPr id="6" name="TextBox 5"/>
          <p:cNvSpPr txBox="1"/>
          <p:nvPr/>
        </p:nvSpPr>
        <p:spPr>
          <a:xfrm>
            <a:off x="8373266" y="2814935"/>
            <a:ext cx="694534" cy="461665"/>
          </a:xfrm>
          <a:prstGeom prst="rect">
            <a:avLst/>
          </a:prstGeom>
          <a:noFill/>
        </p:spPr>
        <p:txBody>
          <a:bodyPr wrap="square" rtlCol="1">
            <a:spAutoFit/>
          </a:bodyPr>
          <a:lstStyle/>
          <a:p>
            <a:r>
              <a:rPr lang="en-US" sz="2400" dirty="0" smtClean="0"/>
              <a:t>…</a:t>
            </a:r>
            <a:endParaRPr lang="ar-SA" sz="2400" dirty="0"/>
          </a:p>
        </p:txBody>
      </p:sp>
      <p:sp>
        <p:nvSpPr>
          <p:cNvPr id="46" name="TextBox 45"/>
          <p:cNvSpPr txBox="1"/>
          <p:nvPr/>
        </p:nvSpPr>
        <p:spPr>
          <a:xfrm>
            <a:off x="8382000" y="3043535"/>
            <a:ext cx="694534" cy="461665"/>
          </a:xfrm>
          <a:prstGeom prst="rect">
            <a:avLst/>
          </a:prstGeom>
          <a:noFill/>
        </p:spPr>
        <p:txBody>
          <a:bodyPr wrap="square" rtlCol="1">
            <a:spAutoFit/>
          </a:bodyPr>
          <a:lstStyle/>
          <a:p>
            <a:r>
              <a:rPr lang="en-US" sz="2400" dirty="0" smtClean="0"/>
              <a:t>…</a:t>
            </a:r>
            <a:endParaRPr lang="ar-SA" sz="2400" dirty="0"/>
          </a:p>
        </p:txBody>
      </p:sp>
      <p:sp>
        <p:nvSpPr>
          <p:cNvPr id="47" name="TextBox 46"/>
          <p:cNvSpPr txBox="1"/>
          <p:nvPr/>
        </p:nvSpPr>
        <p:spPr>
          <a:xfrm>
            <a:off x="8382000" y="3272135"/>
            <a:ext cx="694534" cy="461665"/>
          </a:xfrm>
          <a:prstGeom prst="rect">
            <a:avLst/>
          </a:prstGeom>
          <a:noFill/>
        </p:spPr>
        <p:txBody>
          <a:bodyPr wrap="square" rtlCol="1">
            <a:spAutoFit/>
          </a:bodyPr>
          <a:lstStyle/>
          <a:p>
            <a:r>
              <a:rPr lang="en-US" sz="2400" dirty="0" smtClean="0"/>
              <a:t>…</a:t>
            </a:r>
            <a:endParaRPr lang="ar-SA" sz="2400" dirty="0"/>
          </a:p>
        </p:txBody>
      </p:sp>
      <p:sp>
        <p:nvSpPr>
          <p:cNvPr id="48" name="TextBox 47"/>
          <p:cNvSpPr txBox="1"/>
          <p:nvPr/>
        </p:nvSpPr>
        <p:spPr>
          <a:xfrm>
            <a:off x="8382000" y="3500735"/>
            <a:ext cx="694534" cy="461665"/>
          </a:xfrm>
          <a:prstGeom prst="rect">
            <a:avLst/>
          </a:prstGeom>
          <a:noFill/>
        </p:spPr>
        <p:txBody>
          <a:bodyPr wrap="square" rtlCol="1">
            <a:spAutoFit/>
          </a:bodyPr>
          <a:lstStyle/>
          <a:p>
            <a:r>
              <a:rPr lang="en-US" sz="2400" dirty="0" smtClean="0"/>
              <a:t>…</a:t>
            </a:r>
            <a:endParaRPr lang="ar-SA" sz="2400" dirty="0"/>
          </a:p>
        </p:txBody>
      </p:sp>
      <p:sp>
        <p:nvSpPr>
          <p:cNvPr id="49" name="TextBox 48"/>
          <p:cNvSpPr txBox="1"/>
          <p:nvPr/>
        </p:nvSpPr>
        <p:spPr>
          <a:xfrm rot="5400000">
            <a:off x="8032500" y="3841500"/>
            <a:ext cx="694534" cy="461665"/>
          </a:xfrm>
          <a:prstGeom prst="rect">
            <a:avLst/>
          </a:prstGeom>
          <a:noFill/>
        </p:spPr>
        <p:txBody>
          <a:bodyPr wrap="square" rtlCol="1">
            <a:spAutoFit/>
          </a:bodyPr>
          <a:lstStyle/>
          <a:p>
            <a:r>
              <a:rPr lang="en-US" sz="2400" dirty="0" smtClean="0"/>
              <a:t>…</a:t>
            </a:r>
            <a:endParaRPr lang="ar-SA" sz="2400" dirty="0"/>
          </a:p>
        </p:txBody>
      </p:sp>
      <p:sp>
        <p:nvSpPr>
          <p:cNvPr id="35" name="Rectangle 34"/>
          <p:cNvSpPr/>
          <p:nvPr/>
        </p:nvSpPr>
        <p:spPr>
          <a:xfrm>
            <a:off x="4953000" y="3440668"/>
            <a:ext cx="1486756" cy="369332"/>
          </a:xfrm>
          <a:prstGeom prst="rect">
            <a:avLst/>
          </a:prstGeom>
        </p:spPr>
        <p:txBody>
          <a:bodyPr wrap="square">
            <a:spAutoFit/>
          </a:bodyPr>
          <a:lstStyle/>
          <a:p>
            <a:pPr algn="ctr"/>
            <a:r>
              <a:rPr lang="de-DE" dirty="0" smtClean="0">
                <a:latin typeface="Gill Sans MT" panose="020B0502020104020203" pitchFamily="34" charset="0"/>
              </a:rPr>
              <a:t>Encoding</a:t>
            </a:r>
            <a:endParaRPr lang="de-DE" dirty="0" smtClean="0">
              <a:latin typeface="Gill Sans MT" panose="020B0502020104020203" pitchFamily="34" charset="0"/>
            </a:endParaRPr>
          </a:p>
        </p:txBody>
      </p:sp>
      <p:sp>
        <p:nvSpPr>
          <p:cNvPr id="7" name="TextBox 6"/>
          <p:cNvSpPr txBox="1"/>
          <p:nvPr/>
        </p:nvSpPr>
        <p:spPr>
          <a:xfrm>
            <a:off x="7924800" y="2514600"/>
            <a:ext cx="1608934" cy="338554"/>
          </a:xfrm>
          <a:prstGeom prst="rect">
            <a:avLst/>
          </a:prstGeom>
          <a:noFill/>
        </p:spPr>
        <p:txBody>
          <a:bodyPr wrap="square" rtlCol="1">
            <a:spAutoFit/>
          </a:bodyPr>
          <a:lstStyle/>
          <a:p>
            <a:r>
              <a:rPr lang="en-US" sz="1600" dirty="0" smtClean="0">
                <a:ln>
                  <a:solidFill>
                    <a:schemeClr val="bg1"/>
                  </a:solidFill>
                </a:ln>
                <a:solidFill>
                  <a:schemeClr val="bg1"/>
                </a:solidFill>
                <a:latin typeface="MankSans" panose="02000603020000020003" pitchFamily="2" charset="0"/>
              </a:rPr>
              <a:t>300 Features</a:t>
            </a:r>
            <a:endParaRPr lang="ar-SA" sz="1600" dirty="0">
              <a:ln>
                <a:solidFill>
                  <a:schemeClr val="bg1"/>
                </a:solidFill>
              </a:ln>
              <a:solidFill>
                <a:schemeClr val="bg1"/>
              </a:solidFill>
              <a:latin typeface="MankSans" panose="02000603020000020003" pitchFamily="2" charset="0"/>
            </a:endParaRPr>
          </a:p>
        </p:txBody>
      </p:sp>
      <p:sp>
        <p:nvSpPr>
          <p:cNvPr id="51" name="TextBox 50"/>
          <p:cNvSpPr txBox="1"/>
          <p:nvPr/>
        </p:nvSpPr>
        <p:spPr>
          <a:xfrm rot="5400000">
            <a:off x="7503566" y="3841500"/>
            <a:ext cx="694534" cy="461665"/>
          </a:xfrm>
          <a:prstGeom prst="rect">
            <a:avLst/>
          </a:prstGeom>
          <a:noFill/>
        </p:spPr>
        <p:txBody>
          <a:bodyPr wrap="square" rtlCol="1">
            <a:spAutoFit/>
          </a:bodyPr>
          <a:lstStyle/>
          <a:p>
            <a:r>
              <a:rPr lang="en-US" sz="2400" dirty="0" smtClean="0">
                <a:solidFill>
                  <a:schemeClr val="bg1"/>
                </a:solidFill>
              </a:rPr>
              <a:t>…</a:t>
            </a:r>
            <a:endParaRPr lang="ar-SA" sz="2400" dirty="0">
              <a:solidFill>
                <a:schemeClr val="bg1"/>
              </a:solidFill>
            </a:endParaRPr>
          </a:p>
        </p:txBody>
      </p:sp>
      <p:grpSp>
        <p:nvGrpSpPr>
          <p:cNvPr id="25" name="Group 24"/>
          <p:cNvGrpSpPr/>
          <p:nvPr/>
        </p:nvGrpSpPr>
        <p:grpSpPr>
          <a:xfrm>
            <a:off x="3124200" y="2417655"/>
            <a:ext cx="2851149" cy="2667108"/>
            <a:chOff x="2506663" y="1276350"/>
            <a:chExt cx="3925887" cy="3733800"/>
          </a:xfrm>
          <a:solidFill>
            <a:schemeClr val="tx1">
              <a:lumMod val="95000"/>
              <a:lumOff val="5000"/>
            </a:schemeClr>
          </a:solidFill>
        </p:grpSpPr>
        <p:sp>
          <p:nvSpPr>
            <p:cNvPr id="26" name="Donut 25"/>
            <p:cNvSpPr/>
            <p:nvPr/>
          </p:nvSpPr>
          <p:spPr>
            <a:xfrm>
              <a:off x="2698750" y="1276350"/>
              <a:ext cx="3733800" cy="3733800"/>
            </a:xfrm>
            <a:prstGeom prst="donut">
              <a:avLst>
                <a:gd name="adj" fmla="val 5539"/>
              </a:avLst>
            </a:prstGeom>
            <a:solidFill>
              <a:srgbClr val="000000">
                <a:alpha val="27843"/>
              </a:srgb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Isosceles Triangle 26"/>
            <p:cNvSpPr/>
            <p:nvPr/>
          </p:nvSpPr>
          <p:spPr>
            <a:xfrm rot="694904">
              <a:off x="2506663" y="2405857"/>
              <a:ext cx="685800" cy="592138"/>
            </a:xfrm>
            <a:prstGeom prst="triangl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9977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4038600"/>
            <a:ext cx="8229600" cy="1143000"/>
          </a:xfrm>
        </p:spPr>
        <p:txBody>
          <a:bodyPr/>
          <a:lstStyle/>
          <a:p>
            <a:pPr algn="ctr"/>
            <a:r>
              <a:rPr lang="en-US" dirty="0">
                <a:ln w="0"/>
                <a:gradFill>
                  <a:gsLst>
                    <a:gs pos="21000">
                      <a:srgbClr val="53575C"/>
                    </a:gs>
                    <a:gs pos="88000">
                      <a:srgbClr val="C5C7CA"/>
                    </a:gs>
                  </a:gsLst>
                  <a:lin ang="5400000"/>
                </a:gradFill>
              </a:rPr>
              <a:t>C</a:t>
            </a:r>
            <a:r>
              <a:rPr lang="en-US" dirty="0" smtClean="0">
                <a:ln w="0"/>
                <a:gradFill>
                  <a:gsLst>
                    <a:gs pos="21000">
                      <a:srgbClr val="53575C"/>
                    </a:gs>
                    <a:gs pos="88000">
                      <a:srgbClr val="C5C7CA"/>
                    </a:gs>
                  </a:gsLst>
                  <a:lin ang="5400000"/>
                </a:gradFill>
              </a:rPr>
              <a:t>NN Analysis</a:t>
            </a:r>
            <a:endParaRPr lang="en-US" dirty="0">
              <a:ln w="0"/>
              <a:gradFill>
                <a:gsLst>
                  <a:gs pos="21000">
                    <a:srgbClr val="53575C"/>
                  </a:gs>
                  <a:gs pos="88000">
                    <a:srgbClr val="C5C7CA"/>
                  </a:gs>
                </a:gsLst>
                <a:lin ang="5400000"/>
              </a:gradFill>
            </a:endParaRPr>
          </a:p>
        </p:txBody>
      </p:sp>
      <p:grpSp>
        <p:nvGrpSpPr>
          <p:cNvPr id="3" name="Group 2"/>
          <p:cNvGrpSpPr/>
          <p:nvPr/>
        </p:nvGrpSpPr>
        <p:grpSpPr>
          <a:xfrm>
            <a:off x="3479979" y="1680389"/>
            <a:ext cx="2184042" cy="2184042"/>
            <a:chOff x="940157" y="785611"/>
            <a:chExt cx="3786389" cy="3786389"/>
          </a:xfrm>
        </p:grpSpPr>
        <p:sp>
          <p:nvSpPr>
            <p:cNvPr id="4" name="Oval 3"/>
            <p:cNvSpPr/>
            <p:nvPr/>
          </p:nvSpPr>
          <p:spPr>
            <a:xfrm>
              <a:off x="940157" y="785611"/>
              <a:ext cx="3786389" cy="3786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1857038" y="1683442"/>
              <a:ext cx="1952625" cy="1990725"/>
            </a:xfrm>
            <a:prstGeom prst="rect">
              <a:avLst/>
            </a:prstGeom>
          </p:spPr>
        </p:pic>
      </p:grpSp>
    </p:spTree>
    <p:extLst>
      <p:ext uri="{BB962C8B-B14F-4D97-AF65-F5344CB8AC3E}">
        <p14:creationId xmlns:p14="http://schemas.microsoft.com/office/powerpoint/2010/main" val="103009260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rot="19999297">
            <a:off x="1851647" y="462205"/>
            <a:ext cx="4464000" cy="7565714"/>
          </a:xfrm>
          <a:prstGeom prst="rect">
            <a:avLst/>
          </a:prstGeom>
          <a:solidFill>
            <a:srgbClr val="215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Rectangle 9"/>
          <p:cNvSpPr/>
          <p:nvPr/>
        </p:nvSpPr>
        <p:spPr>
          <a:xfrm rot="20618624">
            <a:off x="2578678" y="354885"/>
            <a:ext cx="6276830" cy="7310072"/>
          </a:xfrm>
          <a:prstGeom prst="rect">
            <a:avLst/>
          </a:prstGeom>
          <a:solidFill>
            <a:schemeClr val="tx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Rectangle 3"/>
          <p:cNvSpPr/>
          <p:nvPr/>
        </p:nvSpPr>
        <p:spPr>
          <a:xfrm rot="20628298">
            <a:off x="4506770" y="-551266"/>
            <a:ext cx="725236" cy="12926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 name="TextBox 4"/>
          <p:cNvSpPr txBox="1"/>
          <p:nvPr/>
        </p:nvSpPr>
        <p:spPr>
          <a:xfrm>
            <a:off x="2133600" y="1600200"/>
            <a:ext cx="5791200" cy="369332"/>
          </a:xfrm>
          <a:prstGeom prst="rect">
            <a:avLst/>
          </a:prstGeom>
          <a:noFill/>
        </p:spPr>
        <p:txBody>
          <a:bodyPr wrap="square" rtlCol="1">
            <a:spAutoFit/>
          </a:bodyPr>
          <a:lstStyle/>
          <a:p>
            <a:endParaRPr lang="ar-SA" dirty="0"/>
          </a:p>
        </p:txBody>
      </p:sp>
      <p:sp>
        <p:nvSpPr>
          <p:cNvPr id="13" name="TextBox 12"/>
          <p:cNvSpPr txBox="1"/>
          <p:nvPr/>
        </p:nvSpPr>
        <p:spPr>
          <a:xfrm rot="20883510">
            <a:off x="2364159" y="1223060"/>
            <a:ext cx="5410200" cy="769441"/>
          </a:xfrm>
          <a:prstGeom prst="rect">
            <a:avLst/>
          </a:prstGeom>
          <a:noFill/>
        </p:spPr>
        <p:txBody>
          <a:bodyPr wrap="square" rtlCol="1">
            <a:spAutoFit/>
          </a:bodyPr>
          <a:lstStyle/>
          <a:p>
            <a:r>
              <a:rPr lang="en-US" sz="4400" b="1" dirty="0" smtClean="0">
                <a:ln w="3175">
                  <a:solidFill>
                    <a:srgbClr val="6099C8"/>
                  </a:solidFill>
                </a:ln>
                <a:solidFill>
                  <a:srgbClr val="FFFF00"/>
                </a:solidFill>
                <a:latin typeface="MankSans" panose="02000603020000020003" pitchFamily="2" charset="0"/>
              </a:rPr>
              <a:t>Content</a:t>
            </a:r>
            <a:endParaRPr lang="ar-SA" sz="4400" b="1" dirty="0">
              <a:ln w="3175">
                <a:solidFill>
                  <a:srgbClr val="6099C8"/>
                </a:solidFill>
              </a:ln>
              <a:solidFill>
                <a:srgbClr val="FFFF00"/>
              </a:solidFill>
              <a:latin typeface="MankSans" panose="02000603020000020003" pitchFamily="2" charset="0"/>
            </a:endParaRPr>
          </a:p>
        </p:txBody>
      </p:sp>
      <p:sp>
        <p:nvSpPr>
          <p:cNvPr id="8" name="TextBox 7"/>
          <p:cNvSpPr txBox="1"/>
          <p:nvPr/>
        </p:nvSpPr>
        <p:spPr>
          <a:xfrm rot="20883510">
            <a:off x="2765034" y="1887874"/>
            <a:ext cx="5968215" cy="2308324"/>
          </a:xfrm>
          <a:prstGeom prst="rect">
            <a:avLst/>
          </a:prstGeom>
          <a:noFill/>
        </p:spPr>
        <p:txBody>
          <a:bodyPr wrap="square" rtlCol="1">
            <a:spAutoFit/>
          </a:bodyPr>
          <a:lstStyle/>
          <a:p>
            <a:pPr marL="285750" indent="-285750" algn="just">
              <a:buFont typeface="Arial" panose="020B0604020202020204" pitchFamily="34" charset="0"/>
              <a:buChar char="•"/>
            </a:pPr>
            <a:r>
              <a:rPr lang="en-US" sz="2400" dirty="0">
                <a:solidFill>
                  <a:schemeClr val="bg1"/>
                </a:solidFill>
                <a:latin typeface="MankSans" panose="02000603020000020003" pitchFamily="2" charset="0"/>
              </a:rPr>
              <a:t>Motivation</a:t>
            </a:r>
          </a:p>
          <a:p>
            <a:pPr marL="285750" indent="-285750" algn="just">
              <a:buFont typeface="Arial" panose="020B0604020202020204" pitchFamily="34" charset="0"/>
              <a:buChar char="•"/>
            </a:pPr>
            <a:r>
              <a:rPr lang="en-US" sz="2400" dirty="0">
                <a:solidFill>
                  <a:schemeClr val="bg1"/>
                </a:solidFill>
                <a:latin typeface="MankSans" panose="02000603020000020003" pitchFamily="2" charset="0"/>
              </a:rPr>
              <a:t>LOD system structure</a:t>
            </a:r>
          </a:p>
          <a:p>
            <a:pPr marL="285750" indent="-285750" algn="just">
              <a:buFont typeface="Arial" panose="020B0604020202020204" pitchFamily="34" charset="0"/>
              <a:buChar char="•"/>
            </a:pPr>
            <a:r>
              <a:rPr lang="en-US" sz="2400" dirty="0">
                <a:solidFill>
                  <a:schemeClr val="bg1"/>
                </a:solidFill>
                <a:latin typeface="MankSans" panose="02000603020000020003" pitchFamily="2" charset="0"/>
              </a:rPr>
              <a:t>Work Flow</a:t>
            </a:r>
          </a:p>
          <a:p>
            <a:pPr marL="285750" indent="-285750" algn="just">
              <a:buFont typeface="Arial" panose="020B0604020202020204" pitchFamily="34" charset="0"/>
              <a:buChar char="•"/>
            </a:pPr>
            <a:r>
              <a:rPr lang="en-US" sz="2400" dirty="0">
                <a:solidFill>
                  <a:schemeClr val="bg1"/>
                </a:solidFill>
                <a:latin typeface="MankSans" panose="02000603020000020003" pitchFamily="2" charset="0"/>
              </a:rPr>
              <a:t>Results and performance</a:t>
            </a:r>
          </a:p>
          <a:p>
            <a:pPr marL="285750" indent="-285750" algn="just">
              <a:buFont typeface="Arial" panose="020B0604020202020204" pitchFamily="34" charset="0"/>
              <a:buChar char="•"/>
            </a:pPr>
            <a:r>
              <a:rPr lang="en-US" sz="2400" dirty="0">
                <a:solidFill>
                  <a:schemeClr val="bg1"/>
                </a:solidFill>
                <a:latin typeface="MankSans" panose="02000603020000020003" pitchFamily="2" charset="0"/>
              </a:rPr>
              <a:t>Techniques used in the project</a:t>
            </a:r>
          </a:p>
          <a:p>
            <a:pPr marL="285750" indent="-285750" algn="just">
              <a:buFont typeface="Arial" panose="020B0604020202020204" pitchFamily="34" charset="0"/>
              <a:buChar char="•"/>
            </a:pPr>
            <a:r>
              <a:rPr lang="en-US" sz="2400" dirty="0">
                <a:solidFill>
                  <a:schemeClr val="bg1"/>
                </a:solidFill>
                <a:latin typeface="MankSans" panose="02000603020000020003" pitchFamily="2" charset="0"/>
              </a:rPr>
              <a:t>Challenges</a:t>
            </a:r>
          </a:p>
        </p:txBody>
      </p:sp>
    </p:spTree>
    <p:extLst>
      <p:ext uri="{BB962C8B-B14F-4D97-AF65-F5344CB8AC3E}">
        <p14:creationId xmlns:p14="http://schemas.microsoft.com/office/powerpoint/2010/main" val="1330570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300"/>
                                        <p:tgtEl>
                                          <p:spTgt spid="8">
                                            <p:txEl>
                                              <p:pRg st="0" end="0"/>
                                            </p:txEl>
                                          </p:spTgt>
                                        </p:tgtEl>
                                      </p:cBhvr>
                                    </p:animEffect>
                                    <p:anim calcmode="lin" valueType="num">
                                      <p:cBhvr>
                                        <p:cTn id="8"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300"/>
                                        <p:tgtEl>
                                          <p:spTgt spid="8">
                                            <p:txEl>
                                              <p:pRg st="1" end="1"/>
                                            </p:txEl>
                                          </p:spTgt>
                                        </p:tgtEl>
                                      </p:cBhvr>
                                    </p:animEffect>
                                    <p:anim calcmode="lin" valueType="num">
                                      <p:cBhvr>
                                        <p:cTn id="13" dur="3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3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300"/>
                            </p:stCondLst>
                            <p:childTnLst>
                              <p:par>
                                <p:cTn id="16" presetID="42" presetClass="entr" presetSubtype="0" fill="hold" grpId="0" nodeType="after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300"/>
                                        <p:tgtEl>
                                          <p:spTgt spid="8">
                                            <p:txEl>
                                              <p:pRg st="2" end="2"/>
                                            </p:txEl>
                                          </p:spTgt>
                                        </p:tgtEl>
                                      </p:cBhvr>
                                    </p:animEffect>
                                    <p:anim calcmode="lin" valueType="num">
                                      <p:cBhvr>
                                        <p:cTn id="19" dur="3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0" dur="300" fill="hold"/>
                                        <p:tgtEl>
                                          <p:spTgt spid="8">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300"/>
                                        <p:tgtEl>
                                          <p:spTgt spid="8">
                                            <p:txEl>
                                              <p:pRg st="3" end="3"/>
                                            </p:txEl>
                                          </p:spTgt>
                                        </p:tgtEl>
                                      </p:cBhvr>
                                    </p:animEffect>
                                    <p:anim calcmode="lin" valueType="num">
                                      <p:cBhvr>
                                        <p:cTn id="24" dur="3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5" dur="3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600"/>
                            </p:stCondLst>
                            <p:childTnLst>
                              <p:par>
                                <p:cTn id="27" presetID="42" presetClass="entr" presetSubtype="0" fill="hold" grpId="0" nodeType="after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fade">
                                      <p:cBhvr>
                                        <p:cTn id="29" dur="300"/>
                                        <p:tgtEl>
                                          <p:spTgt spid="8">
                                            <p:txEl>
                                              <p:pRg st="4" end="4"/>
                                            </p:txEl>
                                          </p:spTgt>
                                        </p:tgtEl>
                                      </p:cBhvr>
                                    </p:animEffect>
                                    <p:anim calcmode="lin" valueType="num">
                                      <p:cBhvr>
                                        <p:cTn id="30" dur="3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1" dur="300" fill="hold"/>
                                        <p:tgtEl>
                                          <p:spTgt spid="8">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300"/>
                                        <p:tgtEl>
                                          <p:spTgt spid="8">
                                            <p:txEl>
                                              <p:pRg st="5" end="5"/>
                                            </p:txEl>
                                          </p:spTgt>
                                        </p:tgtEl>
                                      </p:cBhvr>
                                    </p:animEffect>
                                    <p:anim calcmode="lin" valueType="num">
                                      <p:cBhvr>
                                        <p:cTn id="35" dur="3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6" dur="3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 name="Oval 18"/>
          <p:cNvSpPr/>
          <p:nvPr/>
        </p:nvSpPr>
        <p:spPr>
          <a:xfrm>
            <a:off x="2406238" y="1377949"/>
            <a:ext cx="4495800" cy="4495800"/>
          </a:xfrm>
          <a:prstGeom prst="ellipse">
            <a:avLst/>
          </a:prstGeom>
          <a:solidFill>
            <a:schemeClr val="bg1">
              <a:lumMod val="65000"/>
            </a:schemeClr>
          </a:solidFill>
          <a:ln w="4445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ie 45"/>
          <p:cNvSpPr/>
          <p:nvPr/>
        </p:nvSpPr>
        <p:spPr>
          <a:xfrm>
            <a:off x="2819400" y="1676400"/>
            <a:ext cx="3564000" cy="3852000"/>
          </a:xfrm>
          <a:prstGeom prst="pie">
            <a:avLst>
              <a:gd name="adj1" fmla="val 16767831"/>
              <a:gd name="adj2" fmla="val 215258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grpSp>
        <p:nvGrpSpPr>
          <p:cNvPr id="10" name="Group 9"/>
          <p:cNvGrpSpPr/>
          <p:nvPr/>
        </p:nvGrpSpPr>
        <p:grpSpPr>
          <a:xfrm>
            <a:off x="-1209272" y="-76200"/>
            <a:ext cx="4554724" cy="1459807"/>
            <a:chOff x="-1209272" y="-76200"/>
            <a:chExt cx="4554724" cy="1459807"/>
          </a:xfrm>
        </p:grpSpPr>
        <p:sp>
          <p:nvSpPr>
            <p:cNvPr id="5" name="Rectangle 4"/>
            <p:cNvSpPr/>
            <p:nvPr/>
          </p:nvSpPr>
          <p:spPr>
            <a:xfrm rot="20724910">
              <a:off x="-1209272" y="436906"/>
              <a:ext cx="4196437" cy="94670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i="1" dirty="0">
                  <a:latin typeface="MankSans" pitchFamily="2" charset="0"/>
                </a:rPr>
                <a:t> </a:t>
              </a:r>
              <a:r>
                <a:rPr lang="en-US" sz="3200" i="1" dirty="0" smtClean="0">
                  <a:latin typeface="MankSans" pitchFamily="2" charset="0"/>
                </a:rPr>
                <a:t>             Accuracy	</a:t>
              </a:r>
              <a:endParaRPr lang="en-US" sz="3200" i="1" dirty="0">
                <a:latin typeface="MankSans" pitchFamily="2" charset="0"/>
              </a:endParaRPr>
            </a:p>
          </p:txBody>
        </p:sp>
        <p:sp>
          <p:nvSpPr>
            <p:cNvPr id="6" name="Rectangle 5"/>
            <p:cNvSpPr/>
            <p:nvPr/>
          </p:nvSpPr>
          <p:spPr>
            <a:xfrm>
              <a:off x="2438400" y="-76200"/>
              <a:ext cx="907052" cy="1143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Pie 19"/>
          <p:cNvSpPr/>
          <p:nvPr/>
        </p:nvSpPr>
        <p:spPr>
          <a:xfrm>
            <a:off x="2615377" y="1587088"/>
            <a:ext cx="4077523" cy="4077523"/>
          </a:xfrm>
          <a:prstGeom prst="pie">
            <a:avLst>
              <a:gd name="adj1" fmla="val 0"/>
              <a:gd name="adj2" fmla="val 1656504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Group 20"/>
          <p:cNvGrpSpPr/>
          <p:nvPr/>
        </p:nvGrpSpPr>
        <p:grpSpPr>
          <a:xfrm>
            <a:off x="2615376" y="4353765"/>
            <a:ext cx="1019157" cy="980236"/>
            <a:chOff x="2336389" y="4396740"/>
            <a:chExt cx="1267870" cy="1267871"/>
          </a:xfrm>
        </p:grpSpPr>
        <p:cxnSp>
          <p:nvCxnSpPr>
            <p:cNvPr id="32" name="Straight Connector 31"/>
            <p:cNvCxnSpPr/>
            <p:nvPr/>
          </p:nvCxnSpPr>
          <p:spPr>
            <a:xfrm flipH="1">
              <a:off x="2336389" y="4419600"/>
              <a:ext cx="1245011" cy="124501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558540" y="4396740"/>
              <a:ext cx="45719" cy="45719"/>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381000" y="5486400"/>
            <a:ext cx="2438400" cy="864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tx1"/>
                </a:solidFill>
                <a:latin typeface="Agency FB" pitchFamily="34" charset="0"/>
              </a:rPr>
              <a:t>76%</a:t>
            </a:r>
          </a:p>
          <a:p>
            <a:pPr algn="r"/>
            <a:r>
              <a:rPr lang="en-US" sz="2000" dirty="0" smtClean="0">
                <a:solidFill>
                  <a:schemeClr val="tx1"/>
                </a:solidFill>
                <a:latin typeface="GeosansLight" pitchFamily="2" charset="0"/>
              </a:rPr>
              <a:t>Just Right</a:t>
            </a:r>
            <a:endParaRPr lang="en-US" sz="2000" dirty="0">
              <a:solidFill>
                <a:schemeClr val="tx1"/>
              </a:solidFill>
              <a:latin typeface="GeosansLight" pitchFamily="2" charset="0"/>
            </a:endParaRPr>
          </a:p>
        </p:txBody>
      </p:sp>
      <p:sp>
        <p:nvSpPr>
          <p:cNvPr id="38" name="Oval 37"/>
          <p:cNvSpPr/>
          <p:nvPr/>
        </p:nvSpPr>
        <p:spPr>
          <a:xfrm>
            <a:off x="4182004" y="3153715"/>
            <a:ext cx="944269" cy="94426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rot="11495139">
            <a:off x="5834048" y="2177169"/>
            <a:ext cx="1019157" cy="980236"/>
            <a:chOff x="2336389" y="4396740"/>
            <a:chExt cx="1267870" cy="1267871"/>
          </a:xfrm>
        </p:grpSpPr>
        <p:cxnSp>
          <p:nvCxnSpPr>
            <p:cNvPr id="40" name="Straight Connector 39"/>
            <p:cNvCxnSpPr/>
            <p:nvPr/>
          </p:nvCxnSpPr>
          <p:spPr>
            <a:xfrm flipH="1">
              <a:off x="2336389" y="4419600"/>
              <a:ext cx="1245011" cy="124501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558540" y="4396740"/>
              <a:ext cx="45719" cy="45719"/>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p:cNvSpPr/>
          <p:nvPr/>
        </p:nvSpPr>
        <p:spPr>
          <a:xfrm>
            <a:off x="7012240" y="1610557"/>
            <a:ext cx="1915036" cy="1087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tx1"/>
                </a:solidFill>
                <a:latin typeface="Agency FB" pitchFamily="34" charset="0"/>
              </a:rPr>
              <a:t>24%</a:t>
            </a:r>
          </a:p>
          <a:p>
            <a:r>
              <a:rPr lang="en-US" sz="2000" dirty="0" smtClean="0">
                <a:solidFill>
                  <a:schemeClr val="tx1"/>
                </a:solidFill>
                <a:latin typeface="GeosansLight" pitchFamily="2" charset="0"/>
              </a:rPr>
              <a:t>Not Right!</a:t>
            </a:r>
            <a:endParaRPr lang="en-US" sz="2000" dirty="0">
              <a:solidFill>
                <a:schemeClr val="tx1"/>
              </a:solidFill>
              <a:latin typeface="GeosansLight" pitchFamily="2" charset="0"/>
            </a:endParaRPr>
          </a:p>
        </p:txBody>
      </p:sp>
    </p:spTree>
    <p:extLst>
      <p:ext uri="{BB962C8B-B14F-4D97-AF65-F5344CB8AC3E}">
        <p14:creationId xmlns:p14="http://schemas.microsoft.com/office/powerpoint/2010/main" val="226339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2"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par>
                                <p:cTn id="24" presetID="26" presetClass="emph" presetSubtype="0" fill="hold" grpId="0" nodeType="withEffect">
                                  <p:stCondLst>
                                    <p:cond delay="0"/>
                                  </p:stCondLst>
                                  <p:childTnLst>
                                    <p:animEffect transition="out" filter="fade">
                                      <p:cBhvr>
                                        <p:cTn id="25" dur="500" tmFilter="0, 0; .2, .5; .8, .5; 1, 0"/>
                                        <p:tgtEl>
                                          <p:spTgt spid="46"/>
                                        </p:tgtEl>
                                      </p:cBhvr>
                                    </p:animEffect>
                                    <p:animScale>
                                      <p:cBhvr>
                                        <p:cTn id="26" dur="250" autoRev="1" fill="hold"/>
                                        <p:tgtEl>
                                          <p:spTgt spid="46"/>
                                        </p:tgtEl>
                                      </p:cBhvr>
                                      <p:by x="105000" y="105000"/>
                                    </p:animScale>
                                  </p:childTnLst>
                                </p:cTn>
                              </p:par>
                              <p:par>
                                <p:cTn id="27" presetID="32" presetClass="emph" presetSubtype="0" fill="hold" grpId="1" nodeType="withEffect">
                                  <p:stCondLst>
                                    <p:cond delay="0"/>
                                  </p:stCondLst>
                                  <p:childTnLst>
                                    <p:animRot by="120000">
                                      <p:cBhvr>
                                        <p:cTn id="28" dur="100" fill="hold">
                                          <p:stCondLst>
                                            <p:cond delay="0"/>
                                          </p:stCondLst>
                                        </p:cTn>
                                        <p:tgtEl>
                                          <p:spTgt spid="46"/>
                                        </p:tgtEl>
                                        <p:attrNameLst>
                                          <p:attrName>r</p:attrName>
                                        </p:attrNameLst>
                                      </p:cBhvr>
                                    </p:animRot>
                                    <p:animRot by="-240000">
                                      <p:cBhvr>
                                        <p:cTn id="29" dur="200" fill="hold">
                                          <p:stCondLst>
                                            <p:cond delay="200"/>
                                          </p:stCondLst>
                                        </p:cTn>
                                        <p:tgtEl>
                                          <p:spTgt spid="46"/>
                                        </p:tgtEl>
                                        <p:attrNameLst>
                                          <p:attrName>r</p:attrName>
                                        </p:attrNameLst>
                                      </p:cBhvr>
                                    </p:animRot>
                                    <p:animRot by="240000">
                                      <p:cBhvr>
                                        <p:cTn id="30" dur="200" fill="hold">
                                          <p:stCondLst>
                                            <p:cond delay="400"/>
                                          </p:stCondLst>
                                        </p:cTn>
                                        <p:tgtEl>
                                          <p:spTgt spid="46"/>
                                        </p:tgtEl>
                                        <p:attrNameLst>
                                          <p:attrName>r</p:attrName>
                                        </p:attrNameLst>
                                      </p:cBhvr>
                                    </p:animRot>
                                    <p:animRot by="-240000">
                                      <p:cBhvr>
                                        <p:cTn id="31" dur="200" fill="hold">
                                          <p:stCondLst>
                                            <p:cond delay="600"/>
                                          </p:stCondLst>
                                        </p:cTn>
                                        <p:tgtEl>
                                          <p:spTgt spid="46"/>
                                        </p:tgtEl>
                                        <p:attrNameLst>
                                          <p:attrName>r</p:attrName>
                                        </p:attrNameLst>
                                      </p:cBhvr>
                                    </p:animRot>
                                    <p:animRot by="120000">
                                      <p:cBhvr>
                                        <p:cTn id="32" dur="200" fill="hold">
                                          <p:stCondLst>
                                            <p:cond delay="800"/>
                                          </p:stCondLst>
                                        </p:cTn>
                                        <p:tgtEl>
                                          <p:spTgt spid="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6" grpId="2" animBg="1"/>
      <p:bldP spid="20" grpId="0" animBg="1"/>
      <p:bldP spid="34" grpId="0"/>
      <p:bldP spid="4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09800" y="5381368"/>
            <a:ext cx="4629150" cy="9432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8" name="Rectangle 7"/>
          <p:cNvSpPr/>
          <p:nvPr/>
        </p:nvSpPr>
        <p:spPr>
          <a:xfrm>
            <a:off x="2209800" y="2180968"/>
            <a:ext cx="4591050" cy="24672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2209800" y="4876800"/>
            <a:ext cx="4629150" cy="504568"/>
          </a:xfrm>
          <a:prstGeom prst="rect">
            <a:avLst/>
          </a:prstGeom>
          <a:solidFill>
            <a:schemeClr val="accent2">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a:solidFill>
                    <a:schemeClr val="tx1"/>
                  </a:solidFill>
                </a:ln>
                <a:solidFill>
                  <a:schemeClr val="tx1"/>
                </a:solidFill>
                <a:latin typeface="MankSans" panose="02000603020000020003" pitchFamily="2" charset="0"/>
              </a:rPr>
              <a:t>Profiling  System</a:t>
            </a:r>
            <a:endParaRPr lang="en-US" dirty="0">
              <a:ln>
                <a:solidFill>
                  <a:schemeClr val="tx1"/>
                </a:solidFill>
              </a:ln>
              <a:solidFill>
                <a:schemeClr val="tx1"/>
              </a:solidFill>
              <a:latin typeface="MankSans" panose="02000603020000020003" pitchFamily="2" charset="0"/>
            </a:endParaRPr>
          </a:p>
        </p:txBody>
      </p:sp>
      <p:sp>
        <p:nvSpPr>
          <p:cNvPr id="10" name="Rectangle 9"/>
          <p:cNvSpPr/>
          <p:nvPr/>
        </p:nvSpPr>
        <p:spPr>
          <a:xfrm>
            <a:off x="2209800" y="1676400"/>
            <a:ext cx="4629150" cy="504568"/>
          </a:xfrm>
          <a:prstGeom prst="rect">
            <a:avLst/>
          </a:prstGeom>
          <a:solidFill>
            <a:srgbClr val="7030A0"/>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bg1"/>
                  </a:solidFill>
                </a:ln>
                <a:solidFill>
                  <a:schemeClr val="bg1"/>
                </a:solidFill>
                <a:latin typeface="MankSans" panose="02000603020000020003" pitchFamily="2" charset="0"/>
              </a:rPr>
              <a:t>Malicious intent </a:t>
            </a:r>
            <a:r>
              <a:rPr lang="en-US" dirty="0" smtClean="0">
                <a:ln>
                  <a:solidFill>
                    <a:schemeClr val="bg1"/>
                  </a:solidFill>
                </a:ln>
                <a:solidFill>
                  <a:schemeClr val="bg1"/>
                </a:solidFill>
                <a:latin typeface="MankSans" panose="02000603020000020003" pitchFamily="2" charset="0"/>
              </a:rPr>
              <a:t>System</a:t>
            </a:r>
            <a:endParaRPr lang="en-US" dirty="0">
              <a:ln>
                <a:solidFill>
                  <a:schemeClr val="bg1"/>
                </a:solidFill>
              </a:ln>
              <a:solidFill>
                <a:schemeClr val="bg1"/>
              </a:solidFill>
              <a:latin typeface="MankSans" panose="02000603020000020003" pitchFamily="2" charset="0"/>
            </a:endParaRPr>
          </a:p>
        </p:txBody>
      </p:sp>
      <p:sp>
        <p:nvSpPr>
          <p:cNvPr id="18" name="Rectangle 17"/>
          <p:cNvSpPr/>
          <p:nvPr/>
        </p:nvSpPr>
        <p:spPr>
          <a:xfrm>
            <a:off x="2000250" y="1524000"/>
            <a:ext cx="5086350" cy="4953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9" name="Title 1"/>
          <p:cNvSpPr>
            <a:spLocks noGrp="1"/>
          </p:cNvSpPr>
          <p:nvPr>
            <p:ph type="title"/>
          </p:nvPr>
        </p:nvSpPr>
        <p:spPr>
          <a:xfrm>
            <a:off x="457200" y="274638"/>
            <a:ext cx="8229600" cy="1143000"/>
          </a:xfrm>
        </p:spPr>
        <p:txBody>
          <a:bodyPr>
            <a:normAutofit/>
          </a:bodyPr>
          <a:lstStyle/>
          <a:p>
            <a:pPr algn="l"/>
            <a:r>
              <a:rPr lang="en-US" sz="3200" dirty="0" smtClean="0">
                <a:solidFill>
                  <a:srgbClr val="00B050"/>
                </a:solidFill>
                <a:latin typeface="MankSans" panose="02000603020000020003" pitchFamily="2" charset="0"/>
              </a:rPr>
              <a:t>Potential Dual Use Assessment System</a:t>
            </a:r>
            <a:endParaRPr lang="en-US" sz="3200" dirty="0">
              <a:solidFill>
                <a:srgbClr val="00B050"/>
              </a:solidFill>
              <a:latin typeface="MankSans" panose="02000603020000020003" pitchFamily="2" charset="0"/>
            </a:endParaRPr>
          </a:p>
        </p:txBody>
      </p:sp>
      <p:sp>
        <p:nvSpPr>
          <p:cNvPr id="12" name="Rectangle 11"/>
          <p:cNvSpPr/>
          <p:nvPr/>
        </p:nvSpPr>
        <p:spPr>
          <a:xfrm>
            <a:off x="2362200" y="3019168"/>
            <a:ext cx="1981200" cy="12480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4648200" y="3019168"/>
            <a:ext cx="1981200" cy="12480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p:cNvSpPr/>
          <p:nvPr/>
        </p:nvSpPr>
        <p:spPr>
          <a:xfrm>
            <a:off x="2362200" y="2543432"/>
            <a:ext cx="1981200" cy="504568"/>
          </a:xfrm>
          <a:prstGeom prst="rect">
            <a:avLst/>
          </a:prstGeom>
          <a:solidFill>
            <a:schemeClr val="accent4">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ysClr val="windowText" lastClr="000000"/>
                </a:solidFill>
                <a:latin typeface="MankSans" panose="02000603020000020003" pitchFamily="2" charset="0"/>
              </a:rPr>
              <a:t>Question Analysis</a:t>
            </a:r>
            <a:endParaRPr lang="en-US" dirty="0">
              <a:ln>
                <a:solidFill>
                  <a:schemeClr val="tx1"/>
                </a:solidFill>
              </a:ln>
              <a:solidFill>
                <a:sysClr val="windowText" lastClr="000000"/>
              </a:solidFill>
              <a:latin typeface="MankSans" panose="02000603020000020003" pitchFamily="2" charset="0"/>
            </a:endParaRPr>
          </a:p>
        </p:txBody>
      </p:sp>
      <p:sp>
        <p:nvSpPr>
          <p:cNvPr id="21" name="Rectangle 20"/>
          <p:cNvSpPr/>
          <p:nvPr/>
        </p:nvSpPr>
        <p:spPr>
          <a:xfrm>
            <a:off x="4648200" y="2514600"/>
            <a:ext cx="1981200" cy="504568"/>
          </a:xfrm>
          <a:prstGeom prst="rect">
            <a:avLst/>
          </a:prstGeom>
          <a:solidFill>
            <a:schemeClr val="accent4">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ysClr val="windowText" lastClr="000000"/>
                </a:solidFill>
                <a:latin typeface="MankSans" panose="02000603020000020003" pitchFamily="2" charset="0"/>
              </a:rPr>
              <a:t>Answer Analysis</a:t>
            </a:r>
            <a:endParaRPr lang="en-US" dirty="0">
              <a:ln>
                <a:solidFill>
                  <a:schemeClr val="tx1"/>
                </a:solidFill>
              </a:ln>
              <a:solidFill>
                <a:sysClr val="windowText" lastClr="000000"/>
              </a:solidFill>
              <a:latin typeface="MankSans" panose="02000603020000020003" pitchFamily="2" charset="0"/>
            </a:endParaRPr>
          </a:p>
        </p:txBody>
      </p:sp>
    </p:spTree>
    <p:extLst>
      <p:ext uri="{BB962C8B-B14F-4D97-AF65-F5344CB8AC3E}">
        <p14:creationId xmlns:p14="http://schemas.microsoft.com/office/powerpoint/2010/main" val="219655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000250" y="2362200"/>
            <a:ext cx="5086350" cy="41148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9" name="Title 1"/>
          <p:cNvSpPr>
            <a:spLocks noGrp="1"/>
          </p:cNvSpPr>
          <p:nvPr>
            <p:ph type="title"/>
          </p:nvPr>
        </p:nvSpPr>
        <p:spPr>
          <a:xfrm>
            <a:off x="457200" y="274638"/>
            <a:ext cx="8229600" cy="1143000"/>
          </a:xfrm>
        </p:spPr>
        <p:txBody>
          <a:bodyPr>
            <a:normAutofit/>
          </a:bodyPr>
          <a:lstStyle/>
          <a:p>
            <a:pPr algn="l"/>
            <a:r>
              <a:rPr lang="en-US" sz="3200" dirty="0" smtClean="0">
                <a:solidFill>
                  <a:srgbClr val="00B050"/>
                </a:solidFill>
                <a:latin typeface="MankSans" panose="02000603020000020003" pitchFamily="2" charset="0"/>
              </a:rPr>
              <a:t>Malicious intent System</a:t>
            </a:r>
            <a:endParaRPr lang="en-US" sz="3200" dirty="0">
              <a:solidFill>
                <a:srgbClr val="00B050"/>
              </a:solidFill>
              <a:latin typeface="MankSans" panose="02000603020000020003" pitchFamily="2" charset="0"/>
            </a:endParaRPr>
          </a:p>
        </p:txBody>
      </p:sp>
      <p:sp>
        <p:nvSpPr>
          <p:cNvPr id="20" name="Rectangle 19"/>
          <p:cNvSpPr/>
          <p:nvPr/>
        </p:nvSpPr>
        <p:spPr>
          <a:xfrm>
            <a:off x="2000250" y="1828800"/>
            <a:ext cx="5086350" cy="504568"/>
          </a:xfrm>
          <a:prstGeom prst="rect">
            <a:avLst/>
          </a:prstGeom>
          <a:solidFill>
            <a:schemeClr val="accent4">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ysClr val="windowText" lastClr="000000"/>
                </a:solidFill>
                <a:latin typeface="MankSans" panose="02000603020000020003" pitchFamily="2" charset="0"/>
              </a:rPr>
              <a:t>Answer Analysis</a:t>
            </a:r>
            <a:endParaRPr lang="en-US" dirty="0">
              <a:ln>
                <a:solidFill>
                  <a:schemeClr val="tx1"/>
                </a:solidFill>
              </a:ln>
              <a:solidFill>
                <a:sysClr val="windowText" lastClr="000000"/>
              </a:solidFill>
              <a:latin typeface="MankSans" panose="02000603020000020003" pitchFamily="2" charset="0"/>
            </a:endParaRPr>
          </a:p>
        </p:txBody>
      </p:sp>
      <p:sp>
        <p:nvSpPr>
          <p:cNvPr id="14" name="Rectangle 13"/>
          <p:cNvSpPr/>
          <p:nvPr/>
        </p:nvSpPr>
        <p:spPr>
          <a:xfrm>
            <a:off x="2362200" y="3628768"/>
            <a:ext cx="1981200" cy="12480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4648200" y="3628768"/>
            <a:ext cx="1981200" cy="12480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2362200" y="3153032"/>
            <a:ext cx="1981200" cy="504568"/>
          </a:xfrm>
          <a:prstGeom prst="rect">
            <a:avLst/>
          </a:prstGeom>
          <a:solidFill>
            <a:schemeClr val="accent6">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n>
                  <a:solidFill>
                    <a:schemeClr val="tx1"/>
                  </a:solidFill>
                </a:ln>
                <a:solidFill>
                  <a:sysClr val="windowText" lastClr="000000"/>
                </a:solidFill>
                <a:latin typeface="MankSans" panose="02000603020000020003" pitchFamily="2" charset="0"/>
              </a:rPr>
              <a:t>Dbpedia</a:t>
            </a:r>
            <a:r>
              <a:rPr lang="en-US" dirty="0" smtClean="0">
                <a:ln>
                  <a:solidFill>
                    <a:schemeClr val="tx1"/>
                  </a:solidFill>
                </a:ln>
                <a:solidFill>
                  <a:sysClr val="windowText" lastClr="000000"/>
                </a:solidFill>
                <a:latin typeface="MankSans" panose="02000603020000020003" pitchFamily="2" charset="0"/>
              </a:rPr>
              <a:t>, </a:t>
            </a:r>
            <a:r>
              <a:rPr lang="en-US" dirty="0" err="1" smtClean="0">
                <a:ln>
                  <a:solidFill>
                    <a:schemeClr val="tx1"/>
                  </a:solidFill>
                </a:ln>
                <a:solidFill>
                  <a:sysClr val="windowText" lastClr="000000"/>
                </a:solidFill>
                <a:latin typeface="MankSans" panose="02000603020000020003" pitchFamily="2" charset="0"/>
              </a:rPr>
              <a:t>WikiData</a:t>
            </a:r>
            <a:endParaRPr lang="en-US" dirty="0">
              <a:ln>
                <a:solidFill>
                  <a:schemeClr val="tx1"/>
                </a:solidFill>
              </a:ln>
              <a:solidFill>
                <a:sysClr val="windowText" lastClr="000000"/>
              </a:solidFill>
              <a:latin typeface="MankSans" panose="02000603020000020003" pitchFamily="2" charset="0"/>
            </a:endParaRPr>
          </a:p>
        </p:txBody>
      </p:sp>
      <p:sp>
        <p:nvSpPr>
          <p:cNvPr id="17" name="Rectangle 16"/>
          <p:cNvSpPr/>
          <p:nvPr/>
        </p:nvSpPr>
        <p:spPr>
          <a:xfrm>
            <a:off x="4648200" y="3124200"/>
            <a:ext cx="1981200" cy="504568"/>
          </a:xfrm>
          <a:prstGeom prst="rect">
            <a:avLst/>
          </a:prstGeom>
          <a:solidFill>
            <a:schemeClr val="accent6">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n>
                  <a:solidFill>
                    <a:schemeClr val="tx1"/>
                  </a:solidFill>
                </a:ln>
                <a:solidFill>
                  <a:sysClr val="windowText" lastClr="000000"/>
                </a:solidFill>
                <a:latin typeface="MankSans" panose="02000603020000020003" pitchFamily="2" charset="0"/>
              </a:rPr>
              <a:t>Quora</a:t>
            </a:r>
            <a:endParaRPr lang="en-US" dirty="0">
              <a:ln>
                <a:solidFill>
                  <a:schemeClr val="tx1"/>
                </a:solidFill>
              </a:ln>
              <a:solidFill>
                <a:sysClr val="windowText" lastClr="000000"/>
              </a:solidFill>
              <a:latin typeface="MankSans" panose="02000603020000020003" pitchFamily="2" charset="0"/>
            </a:endParaRPr>
          </a:p>
        </p:txBody>
      </p:sp>
    </p:spTree>
    <p:extLst>
      <p:ext uri="{BB962C8B-B14F-4D97-AF65-F5344CB8AC3E}">
        <p14:creationId xmlns:p14="http://schemas.microsoft.com/office/powerpoint/2010/main" val="323004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457200" y="274638"/>
            <a:ext cx="8229600" cy="1143000"/>
          </a:xfrm>
        </p:spPr>
        <p:txBody>
          <a:bodyPr>
            <a:normAutofit/>
          </a:bodyPr>
          <a:lstStyle/>
          <a:p>
            <a:pPr algn="l"/>
            <a:r>
              <a:rPr lang="en-US" sz="3200" dirty="0" smtClean="0">
                <a:solidFill>
                  <a:srgbClr val="00B050"/>
                </a:solidFill>
                <a:latin typeface="MankSans" panose="02000603020000020003" pitchFamily="2" charset="0"/>
              </a:rPr>
              <a:t>Malicious intent System</a:t>
            </a:r>
            <a:endParaRPr lang="en-US" sz="3200" dirty="0">
              <a:solidFill>
                <a:srgbClr val="00B050"/>
              </a:solidFill>
              <a:latin typeface="MankSans" panose="02000603020000020003" pitchFamily="2" charset="0"/>
            </a:endParaRPr>
          </a:p>
        </p:txBody>
      </p:sp>
      <p:sp>
        <p:nvSpPr>
          <p:cNvPr id="9" name="Rectangle 8"/>
          <p:cNvSpPr/>
          <p:nvPr/>
        </p:nvSpPr>
        <p:spPr>
          <a:xfrm>
            <a:off x="1981200" y="2286000"/>
            <a:ext cx="5086350" cy="41148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0" name="Rectangle 9"/>
          <p:cNvSpPr/>
          <p:nvPr/>
        </p:nvSpPr>
        <p:spPr>
          <a:xfrm>
            <a:off x="1981200" y="1781432"/>
            <a:ext cx="5086350" cy="504568"/>
          </a:xfrm>
          <a:prstGeom prst="rect">
            <a:avLst/>
          </a:prstGeom>
          <a:solidFill>
            <a:schemeClr val="accent6">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a:solidFill>
                    <a:schemeClr val="tx1"/>
                  </a:solidFill>
                </a:ln>
                <a:solidFill>
                  <a:sysClr val="windowText" lastClr="000000"/>
                </a:solidFill>
                <a:latin typeface="MankSans" panose="02000603020000020003" pitchFamily="2" charset="0"/>
              </a:rPr>
              <a:t>Dbpedia</a:t>
            </a:r>
            <a:r>
              <a:rPr lang="en-US" dirty="0">
                <a:ln>
                  <a:solidFill>
                    <a:schemeClr val="tx1"/>
                  </a:solidFill>
                </a:ln>
                <a:solidFill>
                  <a:sysClr val="windowText" lastClr="000000"/>
                </a:solidFill>
                <a:latin typeface="MankSans" panose="02000603020000020003" pitchFamily="2" charset="0"/>
              </a:rPr>
              <a:t>, </a:t>
            </a:r>
            <a:r>
              <a:rPr lang="en-US" dirty="0" err="1">
                <a:ln>
                  <a:solidFill>
                    <a:schemeClr val="tx1"/>
                  </a:solidFill>
                </a:ln>
                <a:solidFill>
                  <a:sysClr val="windowText" lastClr="000000"/>
                </a:solidFill>
                <a:latin typeface="MankSans" panose="02000603020000020003" pitchFamily="2" charset="0"/>
              </a:rPr>
              <a:t>WikiData</a:t>
            </a:r>
            <a:endParaRPr lang="en-US" dirty="0">
              <a:ln>
                <a:solidFill>
                  <a:schemeClr val="tx1"/>
                </a:solidFill>
              </a:ln>
              <a:solidFill>
                <a:sysClr val="windowText" lastClr="000000"/>
              </a:solidFill>
              <a:latin typeface="MankSans" panose="02000603020000020003" pitchFamily="2" charset="0"/>
            </a:endParaRPr>
          </a:p>
        </p:txBody>
      </p:sp>
      <p:sp>
        <p:nvSpPr>
          <p:cNvPr id="11" name="Rectangle 10"/>
          <p:cNvSpPr/>
          <p:nvPr/>
        </p:nvSpPr>
        <p:spPr>
          <a:xfrm>
            <a:off x="2971800" y="3158979"/>
            <a:ext cx="30480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ln>
                  <a:solidFill>
                    <a:schemeClr val="tx1"/>
                  </a:solidFill>
                </a:ln>
                <a:solidFill>
                  <a:schemeClr val="tx1"/>
                </a:solidFill>
                <a:latin typeface="MankSans" panose="02000603020000020003" pitchFamily="2" charset="0"/>
              </a:rPr>
              <a:t>Fire</a:t>
            </a:r>
            <a:r>
              <a:rPr lang="de-DE" sz="1400" dirty="0">
                <a:ln>
                  <a:solidFill>
                    <a:schemeClr val="tx1"/>
                  </a:solidFill>
                </a:ln>
                <a:solidFill>
                  <a:schemeClr val="tx1"/>
                </a:solidFill>
                <a:latin typeface="MankSans" panose="02000603020000020003" pitchFamily="2" charset="0"/>
              </a:rPr>
              <a:t> SPARQL </a:t>
            </a:r>
            <a:r>
              <a:rPr lang="de-DE" sz="1400" dirty="0" err="1">
                <a:ln>
                  <a:solidFill>
                    <a:schemeClr val="tx1"/>
                  </a:solidFill>
                </a:ln>
                <a:solidFill>
                  <a:schemeClr val="tx1"/>
                </a:solidFill>
                <a:latin typeface="MankSans" panose="02000603020000020003" pitchFamily="2" charset="0"/>
              </a:rPr>
              <a:t>query</a:t>
            </a:r>
            <a:r>
              <a:rPr lang="de-DE" sz="1400" dirty="0">
                <a:ln>
                  <a:solidFill>
                    <a:schemeClr val="tx1"/>
                  </a:solidFill>
                </a:ln>
                <a:solidFill>
                  <a:schemeClr val="tx1"/>
                </a:solidFill>
                <a:latin typeface="MankSans" panose="02000603020000020003" pitchFamily="2" charset="0"/>
              </a:rPr>
              <a:t> </a:t>
            </a:r>
            <a:r>
              <a:rPr lang="de-DE" sz="1400" dirty="0" err="1">
                <a:ln>
                  <a:solidFill>
                    <a:schemeClr val="tx1"/>
                  </a:solidFill>
                </a:ln>
                <a:solidFill>
                  <a:schemeClr val="tx1"/>
                </a:solidFill>
                <a:latin typeface="MankSans" panose="02000603020000020003" pitchFamily="2" charset="0"/>
              </a:rPr>
              <a:t>against</a:t>
            </a:r>
            <a:r>
              <a:rPr lang="de-DE" sz="1400" dirty="0">
                <a:ln>
                  <a:solidFill>
                    <a:schemeClr val="tx1"/>
                  </a:solidFill>
                </a:ln>
                <a:solidFill>
                  <a:schemeClr val="tx1"/>
                </a:solidFill>
                <a:latin typeface="MankSans" panose="02000603020000020003" pitchFamily="2" charset="0"/>
              </a:rPr>
              <a:t> </a:t>
            </a:r>
            <a:r>
              <a:rPr lang="de-DE" sz="1400" dirty="0" err="1">
                <a:ln>
                  <a:solidFill>
                    <a:schemeClr val="tx1"/>
                  </a:solidFill>
                </a:ln>
                <a:solidFill>
                  <a:schemeClr val="tx1"/>
                </a:solidFill>
                <a:latin typeface="MankSans" panose="02000603020000020003" pitchFamily="2" charset="0"/>
              </a:rPr>
              <a:t>Dbpedia</a:t>
            </a:r>
            <a:r>
              <a:rPr lang="de-DE" sz="1400" dirty="0">
                <a:ln>
                  <a:solidFill>
                    <a:schemeClr val="tx1"/>
                  </a:solidFill>
                </a:ln>
                <a:solidFill>
                  <a:schemeClr val="tx1"/>
                </a:solidFill>
                <a:latin typeface="MankSans" panose="02000603020000020003" pitchFamily="2" charset="0"/>
              </a:rPr>
              <a:t> &amp; </a:t>
            </a:r>
            <a:r>
              <a:rPr lang="de-DE" sz="1400" dirty="0" err="1">
                <a:ln>
                  <a:solidFill>
                    <a:schemeClr val="tx1"/>
                  </a:solidFill>
                </a:ln>
                <a:solidFill>
                  <a:schemeClr val="tx1"/>
                </a:solidFill>
                <a:latin typeface="MankSans" panose="02000603020000020003" pitchFamily="2" charset="0"/>
              </a:rPr>
              <a:t>WikiData</a:t>
            </a:r>
            <a:endParaRPr lang="en-US" sz="1400" dirty="0">
              <a:ln>
                <a:solidFill>
                  <a:schemeClr val="tx1"/>
                </a:solidFill>
              </a:ln>
              <a:solidFill>
                <a:schemeClr val="tx1"/>
              </a:solidFill>
              <a:latin typeface="MankSans" panose="02000603020000020003" pitchFamily="2" charset="0"/>
            </a:endParaRPr>
          </a:p>
        </p:txBody>
      </p:sp>
      <p:sp>
        <p:nvSpPr>
          <p:cNvPr id="12" name="Rectangle 11"/>
          <p:cNvSpPr/>
          <p:nvPr/>
        </p:nvSpPr>
        <p:spPr>
          <a:xfrm>
            <a:off x="2971800" y="3916345"/>
            <a:ext cx="3048000" cy="457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ln>
                  <a:solidFill>
                    <a:schemeClr val="tx1"/>
                  </a:solidFill>
                </a:ln>
                <a:solidFill>
                  <a:schemeClr val="tx1"/>
                </a:solidFill>
                <a:latin typeface="MankSans" panose="02000603020000020003" pitchFamily="2" charset="0"/>
              </a:rPr>
              <a:t>Comparing</a:t>
            </a:r>
            <a:r>
              <a:rPr lang="de-DE" sz="1400" dirty="0">
                <a:ln>
                  <a:solidFill>
                    <a:schemeClr val="tx1"/>
                  </a:solidFill>
                </a:ln>
                <a:solidFill>
                  <a:schemeClr val="tx1"/>
                </a:solidFill>
                <a:latin typeface="MankSans" panose="02000603020000020003" pitchFamily="2" charset="0"/>
              </a:rPr>
              <a:t> </a:t>
            </a:r>
            <a:r>
              <a:rPr lang="de-DE" sz="1400" dirty="0" err="1">
                <a:ln>
                  <a:solidFill>
                    <a:schemeClr val="tx1"/>
                  </a:solidFill>
                </a:ln>
                <a:solidFill>
                  <a:schemeClr val="tx1"/>
                </a:solidFill>
                <a:latin typeface="MankSans" panose="02000603020000020003" pitchFamily="2" charset="0"/>
              </a:rPr>
              <a:t>with</a:t>
            </a:r>
            <a:r>
              <a:rPr lang="de-DE" sz="1400" dirty="0">
                <a:ln>
                  <a:solidFill>
                    <a:schemeClr val="tx1"/>
                  </a:solidFill>
                </a:ln>
                <a:solidFill>
                  <a:schemeClr val="tx1"/>
                </a:solidFill>
                <a:latin typeface="MankSans" panose="02000603020000020003" pitchFamily="2" charset="0"/>
              </a:rPr>
              <a:t> </a:t>
            </a:r>
            <a:r>
              <a:rPr lang="de-DE" sz="1400" dirty="0" err="1">
                <a:ln>
                  <a:solidFill>
                    <a:schemeClr val="tx1"/>
                  </a:solidFill>
                </a:ln>
                <a:solidFill>
                  <a:schemeClr val="tx1"/>
                </a:solidFill>
                <a:latin typeface="MankSans" panose="02000603020000020003" pitchFamily="2" charset="0"/>
              </a:rPr>
              <a:t>malicious</a:t>
            </a:r>
            <a:r>
              <a:rPr lang="de-DE" sz="1400" dirty="0">
                <a:ln>
                  <a:solidFill>
                    <a:schemeClr val="tx1"/>
                  </a:solidFill>
                </a:ln>
                <a:solidFill>
                  <a:schemeClr val="tx1"/>
                </a:solidFill>
                <a:latin typeface="MankSans" panose="02000603020000020003" pitchFamily="2" charset="0"/>
              </a:rPr>
              <a:t> </a:t>
            </a:r>
            <a:r>
              <a:rPr lang="de-DE" sz="1400" dirty="0" err="1">
                <a:ln>
                  <a:solidFill>
                    <a:schemeClr val="tx1"/>
                  </a:solidFill>
                </a:ln>
                <a:solidFill>
                  <a:schemeClr val="tx1"/>
                </a:solidFill>
                <a:latin typeface="MankSans" panose="02000603020000020003" pitchFamily="2" charset="0"/>
              </a:rPr>
              <a:t>profiles</a:t>
            </a:r>
            <a:endParaRPr lang="en-US" sz="1400" dirty="0">
              <a:ln>
                <a:solidFill>
                  <a:schemeClr val="tx1"/>
                </a:solidFill>
              </a:ln>
              <a:solidFill>
                <a:schemeClr val="tx1"/>
              </a:solidFill>
              <a:latin typeface="MankSans" panose="02000603020000020003" pitchFamily="2" charset="0"/>
            </a:endParaRPr>
          </a:p>
        </p:txBody>
      </p:sp>
      <p:cxnSp>
        <p:nvCxnSpPr>
          <p:cNvPr id="13" name="Straight Arrow Connector 12"/>
          <p:cNvCxnSpPr/>
          <p:nvPr/>
        </p:nvCxnSpPr>
        <p:spPr>
          <a:xfrm>
            <a:off x="4495800" y="4373545"/>
            <a:ext cx="0" cy="200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648200" y="3611545"/>
            <a:ext cx="1951368" cy="338554"/>
          </a:xfrm>
          <a:prstGeom prst="rect">
            <a:avLst/>
          </a:prstGeom>
          <a:solidFill>
            <a:schemeClr val="bg1"/>
          </a:solidFill>
        </p:spPr>
        <p:txBody>
          <a:bodyPr wrap="none" rtlCol="1">
            <a:spAutoFit/>
          </a:bodyPr>
          <a:lstStyle/>
          <a:p>
            <a:r>
              <a:rPr lang="en-US" sz="1600" b="1" dirty="0">
                <a:solidFill>
                  <a:srgbClr val="FF0000"/>
                </a:solidFill>
                <a:latin typeface="MankSans" panose="02000603020000020003" pitchFamily="2" charset="0"/>
              </a:rPr>
              <a:t>Answering resources</a:t>
            </a:r>
            <a:endParaRPr lang="ar-SA" sz="1600" b="1" dirty="0">
              <a:solidFill>
                <a:srgbClr val="FF0000"/>
              </a:solidFill>
              <a:latin typeface="MankSans" panose="02000603020000020003" pitchFamily="2" charset="0"/>
            </a:endParaRPr>
          </a:p>
        </p:txBody>
      </p:sp>
      <p:sp>
        <p:nvSpPr>
          <p:cNvPr id="22" name="TextBox 21"/>
          <p:cNvSpPr txBox="1"/>
          <p:nvPr/>
        </p:nvSpPr>
        <p:spPr>
          <a:xfrm>
            <a:off x="4648200" y="4358545"/>
            <a:ext cx="609462" cy="338554"/>
          </a:xfrm>
          <a:prstGeom prst="rect">
            <a:avLst/>
          </a:prstGeom>
          <a:solidFill>
            <a:schemeClr val="bg1"/>
          </a:solidFill>
        </p:spPr>
        <p:txBody>
          <a:bodyPr wrap="none" rtlCol="1">
            <a:spAutoFit/>
          </a:bodyPr>
          <a:lstStyle/>
          <a:p>
            <a:r>
              <a:rPr lang="en-US" sz="1600" b="1" dirty="0">
                <a:solidFill>
                  <a:srgbClr val="FF0000"/>
                </a:solidFill>
                <a:latin typeface="MankSans" panose="02000603020000020003" pitchFamily="2" charset="0"/>
              </a:rPr>
              <a:t>Rank</a:t>
            </a:r>
            <a:endParaRPr lang="ar-SA" sz="1600" b="1" dirty="0">
              <a:solidFill>
                <a:srgbClr val="FF0000"/>
              </a:solidFill>
              <a:latin typeface="MankSans" panose="02000603020000020003" pitchFamily="2" charset="0"/>
            </a:endParaRPr>
          </a:p>
        </p:txBody>
      </p:sp>
      <p:sp>
        <p:nvSpPr>
          <p:cNvPr id="23" name="Snip Single Corner Rectangle 41"/>
          <p:cNvSpPr/>
          <p:nvPr/>
        </p:nvSpPr>
        <p:spPr>
          <a:xfrm>
            <a:off x="3000375" y="4674620"/>
            <a:ext cx="3048000" cy="396000"/>
          </a:xfrm>
          <a:prstGeom prst="snip1Rect">
            <a:avLst>
              <a:gd name="adj" fmla="val 50000"/>
            </a:avLst>
          </a:prstGeom>
          <a:solidFill>
            <a:srgbClr val="A7D97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tx1"/>
                  </a:solidFill>
                </a:ln>
                <a:solidFill>
                  <a:schemeClr val="bg1"/>
                </a:solidFill>
                <a:latin typeface="MankSans" panose="02000603020000020003" pitchFamily="2" charset="0"/>
              </a:rPr>
              <a:t>Take action</a:t>
            </a:r>
          </a:p>
          <a:p>
            <a:pPr algn="ctr"/>
            <a:endParaRPr lang="ar-SA" sz="1400" dirty="0">
              <a:ln>
                <a:solidFill>
                  <a:schemeClr val="tx1"/>
                </a:solidFill>
              </a:ln>
              <a:solidFill>
                <a:schemeClr val="tx1"/>
              </a:solidFill>
              <a:latin typeface="MankSans" panose="02000603020000020003" pitchFamily="2" charset="0"/>
            </a:endParaRPr>
          </a:p>
        </p:txBody>
      </p:sp>
      <p:cxnSp>
        <p:nvCxnSpPr>
          <p:cNvPr id="24" name="Straight Arrow Connector 23"/>
          <p:cNvCxnSpPr/>
          <p:nvPr/>
        </p:nvCxnSpPr>
        <p:spPr>
          <a:xfrm>
            <a:off x="4495800" y="3644462"/>
            <a:ext cx="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4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000250" y="2362200"/>
            <a:ext cx="5086350" cy="41148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9" name="Title 1"/>
          <p:cNvSpPr>
            <a:spLocks noGrp="1"/>
          </p:cNvSpPr>
          <p:nvPr>
            <p:ph type="title"/>
          </p:nvPr>
        </p:nvSpPr>
        <p:spPr>
          <a:xfrm>
            <a:off x="457200" y="274638"/>
            <a:ext cx="8229600" cy="1143000"/>
          </a:xfrm>
        </p:spPr>
        <p:txBody>
          <a:bodyPr>
            <a:normAutofit/>
          </a:bodyPr>
          <a:lstStyle/>
          <a:p>
            <a:pPr algn="l"/>
            <a:r>
              <a:rPr lang="en-US" sz="3200" dirty="0" smtClean="0">
                <a:solidFill>
                  <a:srgbClr val="00B050"/>
                </a:solidFill>
                <a:latin typeface="MankSans" panose="02000603020000020003" pitchFamily="2" charset="0"/>
              </a:rPr>
              <a:t>Malicious intent System</a:t>
            </a:r>
            <a:endParaRPr lang="en-US" sz="3200" dirty="0">
              <a:solidFill>
                <a:srgbClr val="00B050"/>
              </a:solidFill>
              <a:latin typeface="MankSans" panose="02000603020000020003" pitchFamily="2" charset="0"/>
            </a:endParaRPr>
          </a:p>
        </p:txBody>
      </p:sp>
      <p:sp>
        <p:nvSpPr>
          <p:cNvPr id="20" name="Rectangle 19"/>
          <p:cNvSpPr/>
          <p:nvPr/>
        </p:nvSpPr>
        <p:spPr>
          <a:xfrm>
            <a:off x="2000250" y="1828800"/>
            <a:ext cx="5086350" cy="504568"/>
          </a:xfrm>
          <a:prstGeom prst="rect">
            <a:avLst/>
          </a:prstGeom>
          <a:solidFill>
            <a:schemeClr val="accent4">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chemeClr val="tx1"/>
                  </a:solidFill>
                </a:ln>
                <a:solidFill>
                  <a:sysClr val="windowText" lastClr="000000"/>
                </a:solidFill>
                <a:latin typeface="MankSans" panose="02000603020000020003" pitchFamily="2" charset="0"/>
              </a:rPr>
              <a:t>Answer Analysis</a:t>
            </a:r>
            <a:endParaRPr lang="en-US" dirty="0">
              <a:ln>
                <a:solidFill>
                  <a:schemeClr val="tx1"/>
                </a:solidFill>
              </a:ln>
              <a:solidFill>
                <a:sysClr val="windowText" lastClr="000000"/>
              </a:solidFill>
              <a:latin typeface="MankSans" panose="02000603020000020003" pitchFamily="2" charset="0"/>
            </a:endParaRPr>
          </a:p>
        </p:txBody>
      </p:sp>
      <p:sp>
        <p:nvSpPr>
          <p:cNvPr id="14" name="Rectangle 13"/>
          <p:cNvSpPr/>
          <p:nvPr/>
        </p:nvSpPr>
        <p:spPr>
          <a:xfrm>
            <a:off x="2362200" y="3628768"/>
            <a:ext cx="1981200" cy="12480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4648200" y="3628768"/>
            <a:ext cx="1981200" cy="124803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2362200" y="3153032"/>
            <a:ext cx="1981200" cy="504568"/>
          </a:xfrm>
          <a:prstGeom prst="rect">
            <a:avLst/>
          </a:prstGeom>
          <a:solidFill>
            <a:schemeClr val="accent6">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n>
                  <a:solidFill>
                    <a:schemeClr val="tx1"/>
                  </a:solidFill>
                </a:ln>
                <a:solidFill>
                  <a:sysClr val="windowText" lastClr="000000"/>
                </a:solidFill>
                <a:latin typeface="MankSans" panose="02000603020000020003" pitchFamily="2" charset="0"/>
              </a:rPr>
              <a:t>Dbpedia</a:t>
            </a:r>
            <a:r>
              <a:rPr lang="en-US" dirty="0" smtClean="0">
                <a:ln>
                  <a:solidFill>
                    <a:schemeClr val="tx1"/>
                  </a:solidFill>
                </a:ln>
                <a:solidFill>
                  <a:sysClr val="windowText" lastClr="000000"/>
                </a:solidFill>
                <a:latin typeface="MankSans" panose="02000603020000020003" pitchFamily="2" charset="0"/>
              </a:rPr>
              <a:t>, </a:t>
            </a:r>
            <a:r>
              <a:rPr lang="en-US" dirty="0" err="1" smtClean="0">
                <a:ln>
                  <a:solidFill>
                    <a:schemeClr val="tx1"/>
                  </a:solidFill>
                </a:ln>
                <a:solidFill>
                  <a:sysClr val="windowText" lastClr="000000"/>
                </a:solidFill>
                <a:latin typeface="MankSans" panose="02000603020000020003" pitchFamily="2" charset="0"/>
              </a:rPr>
              <a:t>WikiData</a:t>
            </a:r>
            <a:endParaRPr lang="en-US" dirty="0">
              <a:ln>
                <a:solidFill>
                  <a:schemeClr val="tx1"/>
                </a:solidFill>
              </a:ln>
              <a:solidFill>
                <a:sysClr val="windowText" lastClr="000000"/>
              </a:solidFill>
              <a:latin typeface="MankSans" panose="02000603020000020003" pitchFamily="2" charset="0"/>
            </a:endParaRPr>
          </a:p>
        </p:txBody>
      </p:sp>
      <p:sp>
        <p:nvSpPr>
          <p:cNvPr id="17" name="Rectangle 16"/>
          <p:cNvSpPr/>
          <p:nvPr/>
        </p:nvSpPr>
        <p:spPr>
          <a:xfrm>
            <a:off x="4648200" y="3124200"/>
            <a:ext cx="1981200" cy="504568"/>
          </a:xfrm>
          <a:prstGeom prst="rect">
            <a:avLst/>
          </a:prstGeom>
          <a:solidFill>
            <a:schemeClr val="accent6">
              <a:lumMod val="40000"/>
              <a:lumOff val="6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n>
                  <a:solidFill>
                    <a:schemeClr val="tx1"/>
                  </a:solidFill>
                </a:ln>
                <a:solidFill>
                  <a:sysClr val="windowText" lastClr="000000"/>
                </a:solidFill>
                <a:latin typeface="MankSans" panose="02000603020000020003" pitchFamily="2" charset="0"/>
              </a:rPr>
              <a:t>Quora</a:t>
            </a:r>
            <a:endParaRPr lang="en-US" dirty="0">
              <a:ln>
                <a:solidFill>
                  <a:schemeClr val="tx1"/>
                </a:solidFill>
              </a:ln>
              <a:solidFill>
                <a:sysClr val="windowText" lastClr="000000"/>
              </a:solidFill>
              <a:latin typeface="MankSans" panose="02000603020000020003" pitchFamily="2" charset="0"/>
            </a:endParaRPr>
          </a:p>
        </p:txBody>
      </p:sp>
    </p:spTree>
    <p:extLst>
      <p:ext uri="{BB962C8B-B14F-4D97-AF65-F5344CB8AC3E}">
        <p14:creationId xmlns:p14="http://schemas.microsoft.com/office/powerpoint/2010/main" val="208976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 y="3067283"/>
            <a:ext cx="4114800" cy="967811"/>
          </a:xfrm>
        </p:spPr>
        <p:txBody>
          <a:bodyPr>
            <a:normAutofit fontScale="90000"/>
          </a:bodyPr>
          <a:lstStyle/>
          <a:p>
            <a:r>
              <a:rPr lang="en-US" sz="6000" b="1" spc="50" dirty="0" smtClean="0">
                <a:ln w="0"/>
                <a:solidFill>
                  <a:schemeClr val="bg2"/>
                </a:solidFill>
                <a:effectLst>
                  <a:innerShdw blurRad="63500" dist="50800" dir="13500000">
                    <a:srgbClr val="000000">
                      <a:alpha val="50000"/>
                    </a:srgbClr>
                  </a:innerShdw>
                </a:effectLst>
                <a:latin typeface="Agency FB" pitchFamily="34" charset="0"/>
              </a:rPr>
              <a:t>Using </a:t>
            </a:r>
            <a:r>
              <a:rPr lang="en-US" sz="6000" b="1" spc="50" dirty="0" err="1" smtClean="0">
                <a:ln w="0"/>
                <a:solidFill>
                  <a:schemeClr val="bg2"/>
                </a:solidFill>
                <a:effectLst>
                  <a:innerShdw blurRad="63500" dist="50800" dir="13500000">
                    <a:srgbClr val="000000">
                      <a:alpha val="50000"/>
                    </a:srgbClr>
                  </a:innerShdw>
                </a:effectLst>
                <a:latin typeface="Agency FB" pitchFamily="34" charset="0"/>
              </a:rPr>
              <a:t>Quora</a:t>
            </a:r>
            <a:endParaRPr lang="en-US" sz="6000" b="1" spc="50" dirty="0">
              <a:ln w="0"/>
              <a:solidFill>
                <a:schemeClr val="bg2"/>
              </a:solidFill>
              <a:effectLst>
                <a:innerShdw blurRad="63500" dist="50800" dir="13500000">
                  <a:srgbClr val="000000">
                    <a:alpha val="50000"/>
                  </a:srgbClr>
                </a:innerShdw>
              </a:effectLst>
              <a:latin typeface="Agency FB" pitchFamily="34" charset="0"/>
            </a:endParaRPr>
          </a:p>
        </p:txBody>
      </p:sp>
      <p:sp>
        <p:nvSpPr>
          <p:cNvPr id="5" name="Rectangle 4"/>
          <p:cNvSpPr/>
          <p:nvPr/>
        </p:nvSpPr>
        <p:spPr>
          <a:xfrm>
            <a:off x="609600" y="1752600"/>
            <a:ext cx="6019800" cy="34557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432600" y="2289600"/>
            <a:ext cx="2278800" cy="2278800"/>
            <a:chOff x="3432600" y="2289600"/>
            <a:chExt cx="2278800" cy="2278800"/>
          </a:xfrm>
        </p:grpSpPr>
        <p:sp>
          <p:nvSpPr>
            <p:cNvPr id="10" name="Oval 9"/>
            <p:cNvSpPr/>
            <p:nvPr/>
          </p:nvSpPr>
          <p:spPr>
            <a:xfrm>
              <a:off x="3432600" y="2289600"/>
              <a:ext cx="2278800" cy="2278800"/>
            </a:xfrm>
            <a:prstGeom prst="ellipse">
              <a:avLst/>
            </a:prstGeom>
            <a:solidFill>
              <a:srgbClr val="B92B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0950" y="2647950"/>
              <a:ext cx="1562100" cy="1562100"/>
            </a:xfrm>
            <a:prstGeom prst="rect">
              <a:avLst/>
            </a:prstGeom>
          </p:spPr>
        </p:pic>
      </p:grpSp>
    </p:spTree>
    <p:extLst>
      <p:ext uri="{BB962C8B-B14F-4D97-AF65-F5344CB8AC3E}">
        <p14:creationId xmlns:p14="http://schemas.microsoft.com/office/powerpoint/2010/main" val="4180874713"/>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07407E-6 L 0.4 -0.00671 " pathEditMode="relative" rAng="0" ptsTypes="AA">
                                      <p:cBhvr>
                                        <p:cTn id="6" dur="1000" fill="hold"/>
                                        <p:tgtEl>
                                          <p:spTgt spid="2"/>
                                        </p:tgtEl>
                                        <p:attrNameLst>
                                          <p:attrName>ppt_x</p:attrName>
                                          <p:attrName>ppt_y</p:attrName>
                                        </p:attrNameLst>
                                      </p:cBhvr>
                                      <p:rCtr x="20000" y="-347"/>
                                    </p:animMotion>
                                  </p:childTnLst>
                                </p:cTn>
                              </p:par>
                              <p:par>
                                <p:cTn id="7" presetID="35" presetClass="path" presetSubtype="0" accel="50000" decel="50000" fill="hold" grpId="0" nodeType="withEffect">
                                  <p:stCondLst>
                                    <p:cond delay="0"/>
                                  </p:stCondLst>
                                  <p:childTnLst>
                                    <p:animMotion origin="layout" path="M -4.44444E-6 -2.22222E-6 L -0.27187 0.0007 " pathEditMode="relative" rAng="0" ptsTypes="AA">
                                      <p:cBhvr>
                                        <p:cTn id="8" dur="1000" fill="hold"/>
                                        <p:tgtEl>
                                          <p:spTgt spid="5"/>
                                        </p:tgtEl>
                                        <p:attrNameLst>
                                          <p:attrName>ppt_x</p:attrName>
                                          <p:attrName>ppt_y</p:attrName>
                                        </p:attrNameLst>
                                      </p:cBhvr>
                                      <p:rCtr x="-13594" y="23"/>
                                    </p:animMotion>
                                  </p:childTnLst>
                                </p:cTn>
                              </p:par>
                              <p:par>
                                <p:cTn id="9" presetID="35" presetClass="path" presetSubtype="0" accel="50000" decel="50000" fill="hold" nodeType="withEffect">
                                  <p:stCondLst>
                                    <p:cond delay="0"/>
                                  </p:stCondLst>
                                  <p:childTnLst>
                                    <p:animMotion origin="layout" path="M -3.33333E-6 1.11111E-6 L -0.20833 1.11111E-6 " pathEditMode="relative" rAng="0" ptsTypes="AA">
                                      <p:cBhvr>
                                        <p:cTn id="10" dur="1000" fill="hold"/>
                                        <p:tgtEl>
                                          <p:spTgt spid="4"/>
                                        </p:tgtEl>
                                        <p:attrNameLst>
                                          <p:attrName>ppt_x</p:attrName>
                                          <p:attrName>ppt_y</p:attrName>
                                        </p:attrNameLst>
                                      </p:cBhvr>
                                      <p:rCtr x="-104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92580" y="4275591"/>
            <a:ext cx="960120" cy="960120"/>
          </a:xfrm>
          <a:prstGeom prst="ellipse">
            <a:avLst/>
          </a:prstGeom>
          <a:solidFill>
            <a:schemeClr val="accent1">
              <a:lumMod val="40000"/>
              <a:lumOff val="6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ln>
                  <a:solidFill>
                    <a:schemeClr val="tx1"/>
                  </a:solidFill>
                </a:ln>
                <a:solidFill>
                  <a:schemeClr val="tx1"/>
                </a:solidFill>
                <a:latin typeface="MankSans" panose="02000603020000020003" pitchFamily="2" charset="0"/>
              </a:rPr>
              <a:t>Mark as malicious link</a:t>
            </a:r>
            <a:endParaRPr lang="en-US" sz="1200" dirty="0">
              <a:ln>
                <a:solidFill>
                  <a:schemeClr val="tx1"/>
                </a:solidFill>
              </a:ln>
              <a:solidFill>
                <a:schemeClr val="tx1"/>
              </a:solidFill>
              <a:latin typeface="MankSans" panose="02000603020000020003" pitchFamily="2" charset="0"/>
            </a:endParaRPr>
          </a:p>
        </p:txBody>
      </p:sp>
      <p:sp>
        <p:nvSpPr>
          <p:cNvPr id="5" name="Text Box 4"/>
          <p:cNvSpPr txBox="1"/>
          <p:nvPr/>
        </p:nvSpPr>
        <p:spPr>
          <a:xfrm>
            <a:off x="838200" y="2133600"/>
            <a:ext cx="2840085" cy="411482"/>
          </a:xfrm>
          <a:prstGeom prst="rect">
            <a:avLst/>
          </a:prstGeom>
          <a:solidFill>
            <a:srgbClr val="00B050"/>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ln>
                  <a:solidFill>
                    <a:schemeClr val="bg1"/>
                  </a:solidFill>
                </a:ln>
                <a:solidFill>
                  <a:schemeClr val="bg1"/>
                </a:solidFill>
                <a:latin typeface="MankSans" panose="02000603020000020003" pitchFamily="2" charset="0"/>
                <a:ea typeface="Times New Roman"/>
                <a:cs typeface="Arial"/>
              </a:rPr>
              <a:t>Dual Use System</a:t>
            </a:r>
            <a:endParaRPr lang="en-US" sz="1400" b="1" dirty="0">
              <a:ln>
                <a:solidFill>
                  <a:schemeClr val="bg1"/>
                </a:solidFill>
              </a:ln>
              <a:solidFill>
                <a:schemeClr val="bg1"/>
              </a:solidFill>
              <a:effectLst/>
              <a:latin typeface="MankSans" panose="02000603020000020003" pitchFamily="2" charset="0"/>
              <a:ea typeface="Times New Roman"/>
            </a:endParaRPr>
          </a:p>
        </p:txBody>
      </p:sp>
      <p:sp>
        <p:nvSpPr>
          <p:cNvPr id="6" name="Text Box 4"/>
          <p:cNvSpPr txBox="1"/>
          <p:nvPr/>
        </p:nvSpPr>
        <p:spPr>
          <a:xfrm>
            <a:off x="5154141" y="2133600"/>
            <a:ext cx="2840085" cy="411483"/>
          </a:xfrm>
          <a:prstGeom prst="rect">
            <a:avLst/>
          </a:prstGeom>
          <a:solidFill>
            <a:srgbClr val="00B050"/>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dirty="0" err="1" smtClean="0">
                <a:ln>
                  <a:solidFill>
                    <a:schemeClr val="bg1"/>
                  </a:solidFill>
                </a:ln>
                <a:solidFill>
                  <a:schemeClr val="bg1"/>
                </a:solidFill>
                <a:latin typeface="MankSans" panose="02000603020000020003" pitchFamily="2" charset="0"/>
                <a:ea typeface="Times New Roman"/>
                <a:cs typeface="Arial"/>
              </a:rPr>
              <a:t>Quora</a:t>
            </a:r>
            <a:endParaRPr lang="en-US" sz="1400" b="1" dirty="0">
              <a:ln>
                <a:solidFill>
                  <a:schemeClr val="bg1"/>
                </a:solidFill>
              </a:ln>
              <a:solidFill>
                <a:schemeClr val="bg1"/>
              </a:solidFill>
              <a:effectLst/>
              <a:latin typeface="MankSans" panose="02000603020000020003" pitchFamily="2" charset="0"/>
              <a:ea typeface="Times New Roman"/>
            </a:endParaRPr>
          </a:p>
        </p:txBody>
      </p:sp>
      <p:cxnSp>
        <p:nvCxnSpPr>
          <p:cNvPr id="12" name="Straight Arrow Connector 11"/>
          <p:cNvCxnSpPr>
            <a:stCxn id="31" idx="4"/>
          </p:cNvCxnSpPr>
          <p:nvPr/>
        </p:nvCxnSpPr>
        <p:spPr>
          <a:xfrm>
            <a:off x="6652260" y="3627120"/>
            <a:ext cx="0" cy="919791"/>
          </a:xfrm>
          <a:prstGeom prst="straightConnector1">
            <a:avLst/>
          </a:prstGeom>
          <a:ln w="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543352" y="4538859"/>
            <a:ext cx="2319429" cy="433584"/>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400" dirty="0" smtClean="0">
                <a:ln>
                  <a:solidFill>
                    <a:schemeClr val="tx1"/>
                  </a:solidFill>
                </a:ln>
                <a:solidFill>
                  <a:schemeClr val="tx1"/>
                </a:solidFill>
                <a:latin typeface="MankSans" panose="02000603020000020003" pitchFamily="2" charset="0"/>
                <a:cs typeface="Consolas" pitchFamily="49" charset="0"/>
              </a:rPr>
              <a:t>Number of malicious words</a:t>
            </a:r>
            <a:endParaRPr lang="en-US" sz="1400" dirty="0">
              <a:ln>
                <a:solidFill>
                  <a:schemeClr val="tx1"/>
                </a:solidFill>
              </a:ln>
              <a:solidFill>
                <a:schemeClr val="tx1"/>
              </a:solidFill>
              <a:latin typeface="MankSans" panose="02000603020000020003" pitchFamily="2" charset="0"/>
              <a:cs typeface="Consolas" pitchFamily="49" charset="0"/>
            </a:endParaRPr>
          </a:p>
        </p:txBody>
      </p:sp>
      <p:cxnSp>
        <p:nvCxnSpPr>
          <p:cNvPr id="14" name="Straight Arrow Connector 13"/>
          <p:cNvCxnSpPr>
            <a:stCxn id="13" idx="1"/>
            <a:endCxn id="4" idx="6"/>
          </p:cNvCxnSpPr>
          <p:nvPr/>
        </p:nvCxnSpPr>
        <p:spPr>
          <a:xfrm flipH="1">
            <a:off x="2552700" y="4755651"/>
            <a:ext cx="2990652" cy="0"/>
          </a:xfrm>
          <a:prstGeom prst="straightConnector1">
            <a:avLst/>
          </a:prstGeom>
          <a:ln w="0">
            <a:solidFill>
              <a:schemeClr val="tx1"/>
            </a:solidFill>
            <a:tailEnd type="stealth" w="sm" len="sm"/>
          </a:ln>
          <a:effectLst/>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38200" y="2545082"/>
            <a:ext cx="2840085" cy="3017518"/>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20" name="Rectangle 19"/>
          <p:cNvSpPr/>
          <p:nvPr/>
        </p:nvSpPr>
        <p:spPr>
          <a:xfrm>
            <a:off x="5154141" y="2545082"/>
            <a:ext cx="2840085" cy="3017518"/>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43" name="Title 1"/>
          <p:cNvSpPr txBox="1">
            <a:spLocks/>
          </p:cNvSpPr>
          <p:nvPr/>
        </p:nvSpPr>
        <p:spPr>
          <a:xfrm>
            <a:off x="457200" y="458274"/>
            <a:ext cx="8229600" cy="760926"/>
          </a:xfrm>
          <a:prstGeom prst="rect">
            <a:avLst/>
          </a:prstGeom>
        </p:spPr>
        <p:txBody>
          <a:bodyP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3600" spc="50" dirty="0" smtClean="0">
                <a:ln w="0"/>
                <a:effectLst>
                  <a:innerShdw blurRad="63500" dist="50800" dir="13500000">
                    <a:srgbClr val="000000">
                      <a:alpha val="50000"/>
                    </a:srgbClr>
                  </a:innerShdw>
                </a:effectLst>
              </a:rPr>
              <a:t>Dual Use System using </a:t>
            </a:r>
            <a:r>
              <a:rPr lang="en-US" sz="3600" spc="50" dirty="0" err="1" smtClean="0">
                <a:ln w="0"/>
                <a:effectLst>
                  <a:innerShdw blurRad="63500" dist="50800" dir="13500000">
                    <a:srgbClr val="000000">
                      <a:alpha val="50000"/>
                    </a:srgbClr>
                  </a:innerShdw>
                </a:effectLst>
              </a:rPr>
              <a:t>Quora</a:t>
            </a:r>
            <a:endParaRPr lang="en-US" sz="3600" dirty="0"/>
          </a:p>
        </p:txBody>
      </p:sp>
      <p:sp>
        <p:nvSpPr>
          <p:cNvPr id="30" name="Oval 29"/>
          <p:cNvSpPr/>
          <p:nvPr/>
        </p:nvSpPr>
        <p:spPr>
          <a:xfrm>
            <a:off x="944880" y="2667000"/>
            <a:ext cx="960120" cy="960120"/>
          </a:xfrm>
          <a:prstGeom prst="ellipse">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ln>
                  <a:solidFill>
                    <a:schemeClr val="tx1"/>
                  </a:solidFill>
                </a:ln>
                <a:solidFill>
                  <a:schemeClr val="tx1"/>
                </a:solidFill>
                <a:latin typeface="MankSans" panose="02000603020000020003" pitchFamily="2" charset="0"/>
              </a:rPr>
              <a:t>Query </a:t>
            </a:r>
            <a:r>
              <a:rPr lang="en-US" sz="1400" dirty="0" err="1">
                <a:ln>
                  <a:solidFill>
                    <a:schemeClr val="tx1"/>
                  </a:solidFill>
                </a:ln>
                <a:solidFill>
                  <a:schemeClr val="tx1"/>
                </a:solidFill>
                <a:latin typeface="MankSans" panose="02000603020000020003" pitchFamily="2" charset="0"/>
              </a:rPr>
              <a:t>Quora</a:t>
            </a:r>
            <a:endParaRPr lang="en-US" sz="1400" dirty="0">
              <a:ln>
                <a:solidFill>
                  <a:schemeClr val="tx1"/>
                </a:solidFill>
              </a:ln>
              <a:solidFill>
                <a:schemeClr val="tx1"/>
              </a:solidFill>
              <a:latin typeface="MankSans" panose="02000603020000020003" pitchFamily="2" charset="0"/>
            </a:endParaRPr>
          </a:p>
        </p:txBody>
      </p:sp>
      <p:sp>
        <p:nvSpPr>
          <p:cNvPr id="31" name="Oval 30"/>
          <p:cNvSpPr/>
          <p:nvPr/>
        </p:nvSpPr>
        <p:spPr>
          <a:xfrm>
            <a:off x="6172200" y="2667000"/>
            <a:ext cx="960120" cy="960120"/>
          </a:xfrm>
          <a:prstGeom prst="ellipse">
            <a:avLst/>
          </a:prstGeom>
          <a:solidFill>
            <a:schemeClr val="accent2">
              <a:lumMod val="20000"/>
              <a:lumOff val="8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ln>
                  <a:solidFill>
                    <a:schemeClr val="tx1"/>
                  </a:solidFill>
                </a:ln>
                <a:solidFill>
                  <a:schemeClr val="tx1"/>
                </a:solidFill>
                <a:latin typeface="MankSans" panose="02000603020000020003" pitchFamily="2" charset="0"/>
              </a:rPr>
              <a:t>Count malicious words</a:t>
            </a:r>
            <a:endParaRPr lang="en-US" sz="1400" dirty="0">
              <a:ln>
                <a:solidFill>
                  <a:schemeClr val="tx1"/>
                </a:solidFill>
              </a:ln>
              <a:solidFill>
                <a:schemeClr val="tx1"/>
              </a:solidFill>
              <a:latin typeface="MankSans" panose="02000603020000020003" pitchFamily="2" charset="0"/>
            </a:endParaRPr>
          </a:p>
        </p:txBody>
      </p:sp>
      <p:sp>
        <p:nvSpPr>
          <p:cNvPr id="32" name="Oval 31"/>
          <p:cNvSpPr/>
          <p:nvPr/>
        </p:nvSpPr>
        <p:spPr>
          <a:xfrm>
            <a:off x="2240280" y="2667000"/>
            <a:ext cx="960120" cy="960120"/>
          </a:xfrm>
          <a:prstGeom prst="ellipse">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ln>
                  <a:solidFill>
                    <a:schemeClr val="tx1"/>
                  </a:solidFill>
                </a:ln>
                <a:solidFill>
                  <a:schemeClr val="tx1"/>
                </a:solidFill>
                <a:latin typeface="MankSans" panose="02000603020000020003" pitchFamily="2" charset="0"/>
              </a:rPr>
              <a:t>Pick 3 </a:t>
            </a:r>
            <a:r>
              <a:rPr lang="en-US" sz="1400" dirty="0" err="1" smtClean="0">
                <a:ln>
                  <a:solidFill>
                    <a:schemeClr val="tx1"/>
                  </a:solidFill>
                </a:ln>
                <a:solidFill>
                  <a:schemeClr val="tx1"/>
                </a:solidFill>
                <a:latin typeface="MankSans" panose="02000603020000020003" pitchFamily="2" charset="0"/>
              </a:rPr>
              <a:t>Quora</a:t>
            </a:r>
            <a:r>
              <a:rPr lang="en-US" sz="1400" dirty="0" smtClean="0">
                <a:ln>
                  <a:solidFill>
                    <a:schemeClr val="tx1"/>
                  </a:solidFill>
                </a:ln>
                <a:solidFill>
                  <a:schemeClr val="tx1"/>
                </a:solidFill>
                <a:latin typeface="MankSans" panose="02000603020000020003" pitchFamily="2" charset="0"/>
              </a:rPr>
              <a:t> Results</a:t>
            </a:r>
            <a:endParaRPr lang="en-US" sz="1400" dirty="0">
              <a:ln>
                <a:solidFill>
                  <a:schemeClr val="tx1"/>
                </a:solidFill>
              </a:ln>
              <a:solidFill>
                <a:schemeClr val="tx1"/>
              </a:solidFill>
              <a:latin typeface="MankSans" panose="02000603020000020003" pitchFamily="2" charset="0"/>
            </a:endParaRPr>
          </a:p>
        </p:txBody>
      </p:sp>
      <p:cxnSp>
        <p:nvCxnSpPr>
          <p:cNvPr id="33" name="Straight Arrow Connector 32"/>
          <p:cNvCxnSpPr>
            <a:stCxn id="30" idx="6"/>
            <a:endCxn id="32" idx="2"/>
          </p:cNvCxnSpPr>
          <p:nvPr/>
        </p:nvCxnSpPr>
        <p:spPr>
          <a:xfrm>
            <a:off x="1905000" y="3147060"/>
            <a:ext cx="335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6"/>
            <a:endCxn id="31" idx="2"/>
          </p:cNvCxnSpPr>
          <p:nvPr/>
        </p:nvCxnSpPr>
        <p:spPr>
          <a:xfrm>
            <a:off x="3200400" y="3147060"/>
            <a:ext cx="2971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5" idx="2"/>
            <a:endCxn id="31" idx="6"/>
          </p:cNvCxnSpPr>
          <p:nvPr/>
        </p:nvCxnSpPr>
        <p:spPr>
          <a:xfrm flipH="1" flipV="1">
            <a:off x="7132320" y="3147060"/>
            <a:ext cx="1011914" cy="19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144234" y="2792539"/>
            <a:ext cx="756000" cy="599886"/>
            <a:chOff x="232721" y="2573052"/>
            <a:chExt cx="1672279" cy="1338704"/>
          </a:xfrm>
          <a:solidFill>
            <a:schemeClr val="bg1">
              <a:lumMod val="75000"/>
            </a:schemeClr>
          </a:solidFill>
        </p:grpSpPr>
        <p:sp>
          <p:nvSpPr>
            <p:cNvPr id="42" name="Snip Single Corner Rectangle 41"/>
            <p:cNvSpPr/>
            <p:nvPr/>
          </p:nvSpPr>
          <p:spPr>
            <a:xfrm>
              <a:off x="381001" y="2573052"/>
              <a:ext cx="1523999"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600" dirty="0" smtClean="0">
                <a:ln>
                  <a:solidFill>
                    <a:schemeClr val="tx1"/>
                  </a:solidFill>
                </a:ln>
                <a:solidFill>
                  <a:schemeClr val="tx1"/>
                </a:solidFill>
                <a:latin typeface="Gill Sans MT" pitchFamily="34" charset="0"/>
              </a:endParaRPr>
            </a:p>
          </p:txBody>
        </p:sp>
        <p:sp>
          <p:nvSpPr>
            <p:cNvPr id="44" name="Snip Single Corner Rectangle 43"/>
            <p:cNvSpPr/>
            <p:nvPr/>
          </p:nvSpPr>
          <p:spPr>
            <a:xfrm>
              <a:off x="304800" y="2688773"/>
              <a:ext cx="1524000"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600" dirty="0" smtClean="0">
                <a:ln>
                  <a:solidFill>
                    <a:schemeClr val="tx1"/>
                  </a:solidFill>
                </a:ln>
                <a:solidFill>
                  <a:schemeClr val="tx1"/>
                </a:solidFill>
                <a:latin typeface="Gill Sans MT" pitchFamily="34" charset="0"/>
              </a:endParaRPr>
            </a:p>
          </p:txBody>
        </p:sp>
        <p:sp>
          <p:nvSpPr>
            <p:cNvPr id="45" name="Snip Single Corner Rectangle 44"/>
            <p:cNvSpPr/>
            <p:nvPr/>
          </p:nvSpPr>
          <p:spPr>
            <a:xfrm>
              <a:off x="232721" y="2825222"/>
              <a:ext cx="1478329" cy="1086534"/>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sz="1200" dirty="0" smtClean="0">
                  <a:ln>
                    <a:solidFill>
                      <a:schemeClr val="tx1"/>
                    </a:solidFill>
                  </a:ln>
                  <a:solidFill>
                    <a:schemeClr val="tx1"/>
                  </a:solidFill>
                  <a:latin typeface="MankSans" panose="02000603020000020003" pitchFamily="2" charset="0"/>
                </a:rPr>
                <a:t>Profiles</a:t>
              </a:r>
            </a:p>
          </p:txBody>
        </p:sp>
      </p:grpSp>
    </p:spTree>
    <p:extLst>
      <p:ext uri="{BB962C8B-B14F-4D97-AF65-F5344CB8AC3E}">
        <p14:creationId xmlns:p14="http://schemas.microsoft.com/office/powerpoint/2010/main" val="309685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92580" y="4275591"/>
            <a:ext cx="960120" cy="960120"/>
          </a:xfrm>
          <a:prstGeom prst="ellipse">
            <a:avLst/>
          </a:prstGeom>
          <a:solidFill>
            <a:schemeClr val="accent1">
              <a:lumMod val="40000"/>
              <a:lumOff val="6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ln>
                  <a:solidFill>
                    <a:schemeClr val="tx1"/>
                  </a:solidFill>
                </a:ln>
                <a:solidFill>
                  <a:schemeClr val="tx1"/>
                </a:solidFill>
                <a:latin typeface="MankSans" panose="02000603020000020003" pitchFamily="2" charset="0"/>
              </a:rPr>
              <a:t>Mark as malicious link</a:t>
            </a:r>
          </a:p>
        </p:txBody>
      </p:sp>
      <p:sp>
        <p:nvSpPr>
          <p:cNvPr id="5" name="Text Box 4"/>
          <p:cNvSpPr txBox="1"/>
          <p:nvPr/>
        </p:nvSpPr>
        <p:spPr>
          <a:xfrm>
            <a:off x="838200" y="2133600"/>
            <a:ext cx="2840085" cy="411482"/>
          </a:xfrm>
          <a:prstGeom prst="rect">
            <a:avLst/>
          </a:prstGeom>
          <a:solidFill>
            <a:srgbClr val="00B050"/>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ln>
                  <a:solidFill>
                    <a:schemeClr val="bg1"/>
                  </a:solidFill>
                </a:ln>
                <a:solidFill>
                  <a:schemeClr val="bg1"/>
                </a:solidFill>
                <a:latin typeface="MankSans" panose="02000603020000020003" pitchFamily="2" charset="0"/>
                <a:ea typeface="Times New Roman"/>
                <a:cs typeface="Arial"/>
              </a:rPr>
              <a:t>Dual Use System</a:t>
            </a:r>
            <a:endParaRPr lang="en-US" sz="1400" b="1" dirty="0">
              <a:ln>
                <a:solidFill>
                  <a:schemeClr val="bg1"/>
                </a:solidFill>
              </a:ln>
              <a:solidFill>
                <a:schemeClr val="bg1"/>
              </a:solidFill>
              <a:effectLst/>
              <a:latin typeface="MankSans" panose="02000603020000020003" pitchFamily="2" charset="0"/>
              <a:ea typeface="Times New Roman"/>
            </a:endParaRPr>
          </a:p>
        </p:txBody>
      </p:sp>
      <p:sp>
        <p:nvSpPr>
          <p:cNvPr id="6" name="Text Box 4"/>
          <p:cNvSpPr txBox="1"/>
          <p:nvPr/>
        </p:nvSpPr>
        <p:spPr>
          <a:xfrm>
            <a:off x="5154141" y="2133600"/>
            <a:ext cx="2840085" cy="411483"/>
          </a:xfrm>
          <a:prstGeom prst="rect">
            <a:avLst/>
          </a:prstGeom>
          <a:solidFill>
            <a:srgbClr val="00B050"/>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dirty="0" err="1" smtClean="0">
                <a:ln>
                  <a:solidFill>
                    <a:schemeClr val="bg1"/>
                  </a:solidFill>
                </a:ln>
                <a:solidFill>
                  <a:schemeClr val="bg1"/>
                </a:solidFill>
                <a:latin typeface="MankSans" panose="02000603020000020003" pitchFamily="2" charset="0"/>
                <a:ea typeface="Times New Roman"/>
                <a:cs typeface="Arial"/>
              </a:rPr>
              <a:t>Quora</a:t>
            </a:r>
            <a:endParaRPr lang="en-US" sz="1400" b="1" dirty="0">
              <a:ln>
                <a:solidFill>
                  <a:schemeClr val="bg1"/>
                </a:solidFill>
              </a:ln>
              <a:solidFill>
                <a:schemeClr val="bg1"/>
              </a:solidFill>
              <a:effectLst/>
              <a:latin typeface="MankSans" panose="02000603020000020003" pitchFamily="2" charset="0"/>
              <a:ea typeface="Times New Roman"/>
            </a:endParaRPr>
          </a:p>
        </p:txBody>
      </p:sp>
      <p:cxnSp>
        <p:nvCxnSpPr>
          <p:cNvPr id="12" name="Straight Arrow Connector 11"/>
          <p:cNvCxnSpPr>
            <a:stCxn id="31" idx="4"/>
          </p:cNvCxnSpPr>
          <p:nvPr/>
        </p:nvCxnSpPr>
        <p:spPr>
          <a:xfrm>
            <a:off x="6652260" y="3627120"/>
            <a:ext cx="0" cy="919791"/>
          </a:xfrm>
          <a:prstGeom prst="straightConnector1">
            <a:avLst/>
          </a:prstGeom>
          <a:ln w="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543352" y="4538859"/>
            <a:ext cx="2319429" cy="433584"/>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400" dirty="0" smtClean="0">
                <a:ln>
                  <a:solidFill>
                    <a:schemeClr val="tx1"/>
                  </a:solidFill>
                </a:ln>
                <a:solidFill>
                  <a:schemeClr val="tx1"/>
                </a:solidFill>
                <a:latin typeface="MankSans" panose="02000603020000020003" pitchFamily="2" charset="0"/>
                <a:cs typeface="Consolas" pitchFamily="49" charset="0"/>
              </a:rPr>
              <a:t>Number of malicious words</a:t>
            </a:r>
            <a:endParaRPr lang="en-US" sz="1400" dirty="0">
              <a:ln>
                <a:solidFill>
                  <a:schemeClr val="tx1"/>
                </a:solidFill>
              </a:ln>
              <a:solidFill>
                <a:schemeClr val="tx1"/>
              </a:solidFill>
              <a:latin typeface="MankSans" panose="02000603020000020003" pitchFamily="2" charset="0"/>
              <a:cs typeface="Consolas" pitchFamily="49" charset="0"/>
            </a:endParaRPr>
          </a:p>
        </p:txBody>
      </p:sp>
      <p:cxnSp>
        <p:nvCxnSpPr>
          <p:cNvPr id="14" name="Straight Arrow Connector 13"/>
          <p:cNvCxnSpPr>
            <a:stCxn id="13" idx="1"/>
            <a:endCxn id="4" idx="6"/>
          </p:cNvCxnSpPr>
          <p:nvPr/>
        </p:nvCxnSpPr>
        <p:spPr>
          <a:xfrm flipH="1">
            <a:off x="2552700" y="4755651"/>
            <a:ext cx="2990652" cy="0"/>
          </a:xfrm>
          <a:prstGeom prst="straightConnector1">
            <a:avLst/>
          </a:prstGeom>
          <a:ln w="0">
            <a:solidFill>
              <a:schemeClr val="tx1"/>
            </a:solidFill>
            <a:tailEnd type="stealth" w="sm" len="sm"/>
          </a:ln>
          <a:effectLst/>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38200" y="2545082"/>
            <a:ext cx="2840085" cy="3017518"/>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20" name="Rectangle 19"/>
          <p:cNvSpPr/>
          <p:nvPr/>
        </p:nvSpPr>
        <p:spPr>
          <a:xfrm>
            <a:off x="5154141" y="2545082"/>
            <a:ext cx="2840085" cy="3017518"/>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43" name="Title 1"/>
          <p:cNvSpPr txBox="1">
            <a:spLocks/>
          </p:cNvSpPr>
          <p:nvPr/>
        </p:nvSpPr>
        <p:spPr>
          <a:xfrm>
            <a:off x="457200" y="458274"/>
            <a:ext cx="8229600" cy="760926"/>
          </a:xfrm>
          <a:prstGeom prst="rect">
            <a:avLst/>
          </a:prstGeom>
        </p:spPr>
        <p:txBody>
          <a:bodyP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3600" spc="50" dirty="0" smtClean="0">
                <a:ln w="0"/>
                <a:effectLst>
                  <a:innerShdw blurRad="63500" dist="50800" dir="13500000">
                    <a:srgbClr val="000000">
                      <a:alpha val="50000"/>
                    </a:srgbClr>
                  </a:innerShdw>
                </a:effectLst>
              </a:rPr>
              <a:t>Dual Use System using </a:t>
            </a:r>
            <a:r>
              <a:rPr lang="en-US" sz="3600" spc="50" dirty="0" err="1" smtClean="0">
                <a:ln w="0"/>
                <a:effectLst>
                  <a:innerShdw blurRad="63500" dist="50800" dir="13500000">
                    <a:srgbClr val="000000">
                      <a:alpha val="50000"/>
                    </a:srgbClr>
                  </a:innerShdw>
                </a:effectLst>
              </a:rPr>
              <a:t>Quora</a:t>
            </a:r>
            <a:endParaRPr lang="en-US" sz="3600" dirty="0"/>
          </a:p>
        </p:txBody>
      </p:sp>
      <p:sp>
        <p:nvSpPr>
          <p:cNvPr id="30" name="Oval 29"/>
          <p:cNvSpPr/>
          <p:nvPr/>
        </p:nvSpPr>
        <p:spPr>
          <a:xfrm>
            <a:off x="944880" y="2667000"/>
            <a:ext cx="960120" cy="960120"/>
          </a:xfrm>
          <a:prstGeom prst="ellipse">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ln>
                  <a:solidFill>
                    <a:schemeClr val="tx1"/>
                  </a:solidFill>
                </a:ln>
                <a:solidFill>
                  <a:schemeClr val="tx1"/>
                </a:solidFill>
                <a:latin typeface="MankSans" panose="02000603020000020003" pitchFamily="2" charset="0"/>
              </a:rPr>
              <a:t>Query </a:t>
            </a:r>
            <a:r>
              <a:rPr lang="en-US" sz="1400" dirty="0" err="1" smtClean="0">
                <a:ln>
                  <a:solidFill>
                    <a:schemeClr val="tx1"/>
                  </a:solidFill>
                </a:ln>
                <a:solidFill>
                  <a:schemeClr val="tx1"/>
                </a:solidFill>
                <a:latin typeface="MankSans" panose="02000603020000020003" pitchFamily="2" charset="0"/>
              </a:rPr>
              <a:t>Quora</a:t>
            </a:r>
            <a:endParaRPr lang="en-US" sz="1400" dirty="0">
              <a:ln>
                <a:solidFill>
                  <a:schemeClr val="tx1"/>
                </a:solidFill>
              </a:ln>
              <a:solidFill>
                <a:schemeClr val="tx1"/>
              </a:solidFill>
              <a:latin typeface="MankSans" panose="02000603020000020003" pitchFamily="2" charset="0"/>
            </a:endParaRPr>
          </a:p>
        </p:txBody>
      </p:sp>
      <p:sp>
        <p:nvSpPr>
          <p:cNvPr id="31" name="Oval 30"/>
          <p:cNvSpPr/>
          <p:nvPr/>
        </p:nvSpPr>
        <p:spPr>
          <a:xfrm>
            <a:off x="6172200" y="2667000"/>
            <a:ext cx="960120" cy="960120"/>
          </a:xfrm>
          <a:prstGeom prst="ellipse">
            <a:avLst/>
          </a:prstGeom>
          <a:solidFill>
            <a:schemeClr val="accent2">
              <a:lumMod val="20000"/>
              <a:lumOff val="8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ln>
                  <a:solidFill>
                    <a:schemeClr val="tx1"/>
                  </a:solidFill>
                </a:ln>
                <a:solidFill>
                  <a:schemeClr val="tx1"/>
                </a:solidFill>
                <a:latin typeface="MankSans" panose="02000603020000020003" pitchFamily="2" charset="0"/>
              </a:rPr>
              <a:t>Count malicious words</a:t>
            </a:r>
            <a:endParaRPr lang="en-US" sz="1400" dirty="0">
              <a:ln>
                <a:solidFill>
                  <a:schemeClr val="tx1"/>
                </a:solidFill>
              </a:ln>
              <a:solidFill>
                <a:schemeClr val="tx1"/>
              </a:solidFill>
              <a:latin typeface="MankSans" panose="02000603020000020003" pitchFamily="2" charset="0"/>
            </a:endParaRPr>
          </a:p>
        </p:txBody>
      </p:sp>
      <p:sp>
        <p:nvSpPr>
          <p:cNvPr id="32" name="Oval 31"/>
          <p:cNvSpPr/>
          <p:nvPr/>
        </p:nvSpPr>
        <p:spPr>
          <a:xfrm>
            <a:off x="2240280" y="2667000"/>
            <a:ext cx="960120" cy="960120"/>
          </a:xfrm>
          <a:prstGeom prst="ellipse">
            <a:avLst/>
          </a:prstGeom>
          <a:solidFill>
            <a:schemeClr val="accent2">
              <a:lumMod val="20000"/>
              <a:lumOff val="8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sz="1400" dirty="0" smtClean="0">
                <a:ln>
                  <a:solidFill>
                    <a:schemeClr val="tx1"/>
                  </a:solidFill>
                </a:ln>
                <a:solidFill>
                  <a:schemeClr val="tx1"/>
                </a:solidFill>
                <a:latin typeface="MankSans" panose="02000603020000020003" pitchFamily="2" charset="0"/>
              </a:rPr>
              <a:t>Pick 3 </a:t>
            </a:r>
            <a:r>
              <a:rPr lang="en-US" sz="1400" dirty="0" err="1" smtClean="0">
                <a:ln>
                  <a:solidFill>
                    <a:schemeClr val="tx1"/>
                  </a:solidFill>
                </a:ln>
                <a:solidFill>
                  <a:schemeClr val="tx1"/>
                </a:solidFill>
                <a:latin typeface="MankSans" panose="02000603020000020003" pitchFamily="2" charset="0"/>
              </a:rPr>
              <a:t>Quora</a:t>
            </a:r>
            <a:r>
              <a:rPr lang="en-US" sz="1400" dirty="0" smtClean="0">
                <a:ln>
                  <a:solidFill>
                    <a:schemeClr val="tx1"/>
                  </a:solidFill>
                </a:ln>
                <a:solidFill>
                  <a:schemeClr val="tx1"/>
                </a:solidFill>
                <a:latin typeface="MankSans" panose="02000603020000020003" pitchFamily="2" charset="0"/>
              </a:rPr>
              <a:t> Results</a:t>
            </a:r>
            <a:endParaRPr lang="en-US" sz="1400" dirty="0">
              <a:ln>
                <a:solidFill>
                  <a:schemeClr val="tx1"/>
                </a:solidFill>
              </a:ln>
              <a:solidFill>
                <a:schemeClr val="tx1"/>
              </a:solidFill>
              <a:latin typeface="MankSans" panose="02000603020000020003" pitchFamily="2" charset="0"/>
            </a:endParaRPr>
          </a:p>
        </p:txBody>
      </p:sp>
      <p:cxnSp>
        <p:nvCxnSpPr>
          <p:cNvPr id="33" name="Straight Arrow Connector 32"/>
          <p:cNvCxnSpPr>
            <a:stCxn id="30" idx="6"/>
            <a:endCxn id="32" idx="2"/>
          </p:cNvCxnSpPr>
          <p:nvPr/>
        </p:nvCxnSpPr>
        <p:spPr>
          <a:xfrm>
            <a:off x="1905000" y="3147060"/>
            <a:ext cx="335280"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cxnSp>
        <p:nvCxnSpPr>
          <p:cNvPr id="35" name="Straight Arrow Connector 34"/>
          <p:cNvCxnSpPr>
            <a:stCxn id="32" idx="6"/>
            <a:endCxn id="31" idx="2"/>
          </p:cNvCxnSpPr>
          <p:nvPr/>
        </p:nvCxnSpPr>
        <p:spPr>
          <a:xfrm>
            <a:off x="3200400" y="3147060"/>
            <a:ext cx="2971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5" idx="2"/>
            <a:endCxn id="31" idx="6"/>
          </p:cNvCxnSpPr>
          <p:nvPr/>
        </p:nvCxnSpPr>
        <p:spPr>
          <a:xfrm flipH="1" flipV="1">
            <a:off x="7132320" y="3147060"/>
            <a:ext cx="1011914" cy="19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144234" y="2792539"/>
            <a:ext cx="756000" cy="599886"/>
            <a:chOff x="232721" y="2573052"/>
            <a:chExt cx="1672279" cy="1338704"/>
          </a:xfrm>
          <a:solidFill>
            <a:schemeClr val="bg1">
              <a:lumMod val="75000"/>
            </a:schemeClr>
          </a:solidFill>
        </p:grpSpPr>
        <p:sp>
          <p:nvSpPr>
            <p:cNvPr id="42" name="Snip Single Corner Rectangle 41"/>
            <p:cNvSpPr/>
            <p:nvPr/>
          </p:nvSpPr>
          <p:spPr>
            <a:xfrm>
              <a:off x="381001" y="2573052"/>
              <a:ext cx="1523999"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600" dirty="0" smtClean="0">
                <a:ln>
                  <a:solidFill>
                    <a:schemeClr val="tx1"/>
                  </a:solidFill>
                </a:ln>
                <a:solidFill>
                  <a:schemeClr val="tx1"/>
                </a:solidFill>
                <a:latin typeface="Gill Sans MT" pitchFamily="34" charset="0"/>
              </a:endParaRPr>
            </a:p>
          </p:txBody>
        </p:sp>
        <p:sp>
          <p:nvSpPr>
            <p:cNvPr id="44" name="Snip Single Corner Rectangle 43"/>
            <p:cNvSpPr/>
            <p:nvPr/>
          </p:nvSpPr>
          <p:spPr>
            <a:xfrm>
              <a:off x="304800" y="2688773"/>
              <a:ext cx="1524000"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600" dirty="0" smtClean="0">
                <a:ln>
                  <a:solidFill>
                    <a:schemeClr val="tx1"/>
                  </a:solidFill>
                </a:ln>
                <a:solidFill>
                  <a:schemeClr val="tx1"/>
                </a:solidFill>
                <a:latin typeface="Gill Sans MT" pitchFamily="34" charset="0"/>
              </a:endParaRPr>
            </a:p>
          </p:txBody>
        </p:sp>
        <p:sp>
          <p:nvSpPr>
            <p:cNvPr id="45" name="Snip Single Corner Rectangle 44"/>
            <p:cNvSpPr/>
            <p:nvPr/>
          </p:nvSpPr>
          <p:spPr>
            <a:xfrm>
              <a:off x="232721" y="2825222"/>
              <a:ext cx="1478329" cy="1086534"/>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sz="1200" dirty="0" smtClean="0">
                  <a:ln>
                    <a:solidFill>
                      <a:schemeClr val="tx1"/>
                    </a:solidFill>
                  </a:ln>
                  <a:solidFill>
                    <a:schemeClr val="tx1"/>
                  </a:solidFill>
                  <a:latin typeface="MankSans" panose="02000603020000020003" pitchFamily="2" charset="0"/>
                </a:rPr>
                <a:t>Profiles</a:t>
              </a:r>
            </a:p>
          </p:txBody>
        </p:sp>
      </p:grpSp>
    </p:spTree>
    <p:extLst>
      <p:ext uri="{BB962C8B-B14F-4D97-AF65-F5344CB8AC3E}">
        <p14:creationId xmlns:p14="http://schemas.microsoft.com/office/powerpoint/2010/main" val="87759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92580" y="4275591"/>
            <a:ext cx="960120" cy="960120"/>
          </a:xfrm>
          <a:prstGeom prst="ellipse">
            <a:avLst/>
          </a:prstGeom>
          <a:solidFill>
            <a:schemeClr val="accent1">
              <a:lumMod val="40000"/>
              <a:lumOff val="6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ln>
                  <a:solidFill>
                    <a:schemeClr val="tx1"/>
                  </a:solidFill>
                </a:ln>
                <a:solidFill>
                  <a:schemeClr val="tx1"/>
                </a:solidFill>
                <a:latin typeface="MankSans" panose="02000603020000020003" pitchFamily="2" charset="0"/>
              </a:rPr>
              <a:t>Mark as malicious link</a:t>
            </a:r>
          </a:p>
        </p:txBody>
      </p:sp>
      <p:sp>
        <p:nvSpPr>
          <p:cNvPr id="5" name="Text Box 4"/>
          <p:cNvSpPr txBox="1"/>
          <p:nvPr/>
        </p:nvSpPr>
        <p:spPr>
          <a:xfrm>
            <a:off x="838200" y="2133600"/>
            <a:ext cx="2840085" cy="411482"/>
          </a:xfrm>
          <a:prstGeom prst="rect">
            <a:avLst/>
          </a:prstGeom>
          <a:solidFill>
            <a:srgbClr val="00B050"/>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ln>
                  <a:solidFill>
                    <a:schemeClr val="bg1"/>
                  </a:solidFill>
                </a:ln>
                <a:solidFill>
                  <a:schemeClr val="bg1"/>
                </a:solidFill>
                <a:latin typeface="MankSans" panose="02000603020000020003" pitchFamily="2" charset="0"/>
                <a:ea typeface="Times New Roman"/>
                <a:cs typeface="Arial"/>
              </a:rPr>
              <a:t>Dual Use System</a:t>
            </a:r>
            <a:endParaRPr lang="en-US" sz="1400" b="1" dirty="0">
              <a:ln>
                <a:solidFill>
                  <a:schemeClr val="bg1"/>
                </a:solidFill>
              </a:ln>
              <a:solidFill>
                <a:schemeClr val="bg1"/>
              </a:solidFill>
              <a:effectLst/>
              <a:latin typeface="MankSans" panose="02000603020000020003" pitchFamily="2" charset="0"/>
              <a:ea typeface="Times New Roman"/>
            </a:endParaRPr>
          </a:p>
        </p:txBody>
      </p:sp>
      <p:sp>
        <p:nvSpPr>
          <p:cNvPr id="6" name="Text Box 4"/>
          <p:cNvSpPr txBox="1"/>
          <p:nvPr/>
        </p:nvSpPr>
        <p:spPr>
          <a:xfrm>
            <a:off x="5154141" y="2133600"/>
            <a:ext cx="2840085" cy="411483"/>
          </a:xfrm>
          <a:prstGeom prst="rect">
            <a:avLst/>
          </a:prstGeom>
          <a:solidFill>
            <a:srgbClr val="00B050"/>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dirty="0" err="1" smtClean="0">
                <a:ln>
                  <a:solidFill>
                    <a:schemeClr val="bg1"/>
                  </a:solidFill>
                </a:ln>
                <a:solidFill>
                  <a:schemeClr val="bg1"/>
                </a:solidFill>
                <a:latin typeface="MankSans" panose="02000603020000020003" pitchFamily="2" charset="0"/>
                <a:ea typeface="Times New Roman"/>
                <a:cs typeface="Arial"/>
              </a:rPr>
              <a:t>Quora</a:t>
            </a:r>
            <a:endParaRPr lang="en-US" sz="1400" b="1" dirty="0">
              <a:ln>
                <a:solidFill>
                  <a:schemeClr val="bg1"/>
                </a:solidFill>
              </a:ln>
              <a:solidFill>
                <a:schemeClr val="bg1"/>
              </a:solidFill>
              <a:effectLst/>
              <a:latin typeface="MankSans" panose="02000603020000020003" pitchFamily="2" charset="0"/>
              <a:ea typeface="Times New Roman"/>
            </a:endParaRPr>
          </a:p>
        </p:txBody>
      </p:sp>
      <p:cxnSp>
        <p:nvCxnSpPr>
          <p:cNvPr id="12" name="Straight Arrow Connector 11"/>
          <p:cNvCxnSpPr>
            <a:stCxn id="31" idx="4"/>
          </p:cNvCxnSpPr>
          <p:nvPr/>
        </p:nvCxnSpPr>
        <p:spPr>
          <a:xfrm>
            <a:off x="6652260" y="3627120"/>
            <a:ext cx="0" cy="919791"/>
          </a:xfrm>
          <a:prstGeom prst="straightConnector1">
            <a:avLst/>
          </a:prstGeom>
          <a:ln w="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543352" y="4538859"/>
            <a:ext cx="2319429" cy="433584"/>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400" dirty="0" smtClean="0">
                <a:ln>
                  <a:solidFill>
                    <a:schemeClr val="tx1"/>
                  </a:solidFill>
                </a:ln>
                <a:solidFill>
                  <a:schemeClr val="tx1"/>
                </a:solidFill>
                <a:latin typeface="MankSans" panose="02000603020000020003" pitchFamily="2" charset="0"/>
                <a:cs typeface="Consolas" pitchFamily="49" charset="0"/>
              </a:rPr>
              <a:t>Number of malicious words</a:t>
            </a:r>
            <a:endParaRPr lang="en-US" sz="1400" dirty="0">
              <a:ln>
                <a:solidFill>
                  <a:schemeClr val="tx1"/>
                </a:solidFill>
              </a:ln>
              <a:solidFill>
                <a:schemeClr val="tx1"/>
              </a:solidFill>
              <a:latin typeface="MankSans" panose="02000603020000020003" pitchFamily="2" charset="0"/>
              <a:cs typeface="Consolas" pitchFamily="49" charset="0"/>
            </a:endParaRPr>
          </a:p>
        </p:txBody>
      </p:sp>
      <p:cxnSp>
        <p:nvCxnSpPr>
          <p:cNvPr id="14" name="Straight Arrow Connector 13"/>
          <p:cNvCxnSpPr>
            <a:stCxn id="13" idx="1"/>
            <a:endCxn id="4" idx="6"/>
          </p:cNvCxnSpPr>
          <p:nvPr/>
        </p:nvCxnSpPr>
        <p:spPr>
          <a:xfrm flipH="1">
            <a:off x="2552700" y="4755651"/>
            <a:ext cx="2990652" cy="0"/>
          </a:xfrm>
          <a:prstGeom prst="straightConnector1">
            <a:avLst/>
          </a:prstGeom>
          <a:ln w="0">
            <a:solidFill>
              <a:schemeClr val="tx1"/>
            </a:solidFill>
            <a:tailEnd type="stealth" w="sm" len="sm"/>
          </a:ln>
          <a:effectLst/>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38200" y="2545082"/>
            <a:ext cx="2840085" cy="3017518"/>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20" name="Rectangle 19"/>
          <p:cNvSpPr/>
          <p:nvPr/>
        </p:nvSpPr>
        <p:spPr>
          <a:xfrm>
            <a:off x="5154141" y="2545082"/>
            <a:ext cx="2840085" cy="3017518"/>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43" name="Title 1"/>
          <p:cNvSpPr txBox="1">
            <a:spLocks/>
          </p:cNvSpPr>
          <p:nvPr/>
        </p:nvSpPr>
        <p:spPr>
          <a:xfrm>
            <a:off x="457200" y="458274"/>
            <a:ext cx="8229600" cy="760926"/>
          </a:xfrm>
          <a:prstGeom prst="rect">
            <a:avLst/>
          </a:prstGeom>
        </p:spPr>
        <p:txBody>
          <a:bodyP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3600" spc="50" dirty="0" smtClean="0">
                <a:ln w="0"/>
                <a:effectLst>
                  <a:innerShdw blurRad="63500" dist="50800" dir="13500000">
                    <a:srgbClr val="000000">
                      <a:alpha val="50000"/>
                    </a:srgbClr>
                  </a:innerShdw>
                </a:effectLst>
              </a:rPr>
              <a:t>Dual Use System using </a:t>
            </a:r>
            <a:r>
              <a:rPr lang="en-US" sz="3600" spc="50" dirty="0" err="1" smtClean="0">
                <a:ln w="0"/>
                <a:effectLst>
                  <a:innerShdw blurRad="63500" dist="50800" dir="13500000">
                    <a:srgbClr val="000000">
                      <a:alpha val="50000"/>
                    </a:srgbClr>
                  </a:innerShdw>
                </a:effectLst>
              </a:rPr>
              <a:t>Quora</a:t>
            </a:r>
            <a:endParaRPr lang="en-US" sz="3600" dirty="0"/>
          </a:p>
        </p:txBody>
      </p:sp>
      <p:sp>
        <p:nvSpPr>
          <p:cNvPr id="30" name="Oval 29"/>
          <p:cNvSpPr/>
          <p:nvPr/>
        </p:nvSpPr>
        <p:spPr>
          <a:xfrm>
            <a:off x="944880" y="2667000"/>
            <a:ext cx="960120" cy="960120"/>
          </a:xfrm>
          <a:prstGeom prst="ellipse">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ln>
                  <a:solidFill>
                    <a:schemeClr val="tx1"/>
                  </a:solidFill>
                </a:ln>
                <a:solidFill>
                  <a:schemeClr val="tx1"/>
                </a:solidFill>
                <a:latin typeface="MankSans" panose="02000603020000020003" pitchFamily="2" charset="0"/>
              </a:rPr>
              <a:t>Query </a:t>
            </a:r>
            <a:r>
              <a:rPr lang="en-US" sz="1400" dirty="0" err="1" smtClean="0">
                <a:ln>
                  <a:solidFill>
                    <a:schemeClr val="tx1"/>
                  </a:solidFill>
                </a:ln>
                <a:solidFill>
                  <a:schemeClr val="tx1"/>
                </a:solidFill>
                <a:latin typeface="MankSans" panose="02000603020000020003" pitchFamily="2" charset="0"/>
              </a:rPr>
              <a:t>Quora</a:t>
            </a:r>
            <a:endParaRPr lang="en-US" sz="1400" dirty="0">
              <a:ln>
                <a:solidFill>
                  <a:schemeClr val="tx1"/>
                </a:solidFill>
              </a:ln>
              <a:solidFill>
                <a:schemeClr val="tx1"/>
              </a:solidFill>
              <a:latin typeface="MankSans" panose="02000603020000020003" pitchFamily="2" charset="0"/>
            </a:endParaRPr>
          </a:p>
        </p:txBody>
      </p:sp>
      <p:sp>
        <p:nvSpPr>
          <p:cNvPr id="31" name="Oval 30"/>
          <p:cNvSpPr/>
          <p:nvPr/>
        </p:nvSpPr>
        <p:spPr>
          <a:xfrm>
            <a:off x="6172200" y="2667000"/>
            <a:ext cx="960120" cy="960120"/>
          </a:xfrm>
          <a:prstGeom prst="ellipse">
            <a:avLst/>
          </a:prstGeom>
          <a:solidFill>
            <a:schemeClr val="accent2">
              <a:lumMod val="20000"/>
              <a:lumOff val="8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sz="1400" dirty="0" smtClean="0">
                <a:ln>
                  <a:solidFill>
                    <a:schemeClr val="tx1"/>
                  </a:solidFill>
                </a:ln>
                <a:solidFill>
                  <a:schemeClr val="tx1"/>
                </a:solidFill>
                <a:latin typeface="MankSans" panose="02000603020000020003" pitchFamily="2" charset="0"/>
              </a:rPr>
              <a:t>Count malicious words</a:t>
            </a:r>
            <a:endParaRPr lang="en-US" sz="1400" dirty="0">
              <a:ln>
                <a:solidFill>
                  <a:schemeClr val="tx1"/>
                </a:solidFill>
              </a:ln>
              <a:solidFill>
                <a:schemeClr val="tx1"/>
              </a:solidFill>
              <a:latin typeface="MankSans" panose="02000603020000020003" pitchFamily="2" charset="0"/>
            </a:endParaRPr>
          </a:p>
        </p:txBody>
      </p:sp>
      <p:sp>
        <p:nvSpPr>
          <p:cNvPr id="32" name="Oval 31"/>
          <p:cNvSpPr/>
          <p:nvPr/>
        </p:nvSpPr>
        <p:spPr>
          <a:xfrm>
            <a:off x="2240280" y="2667000"/>
            <a:ext cx="960120" cy="960120"/>
          </a:xfrm>
          <a:prstGeom prst="ellipse">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ln>
                  <a:solidFill>
                    <a:schemeClr val="tx1"/>
                  </a:solidFill>
                </a:ln>
                <a:solidFill>
                  <a:schemeClr val="tx1"/>
                </a:solidFill>
                <a:latin typeface="MankSans" panose="02000603020000020003" pitchFamily="2" charset="0"/>
              </a:rPr>
              <a:t>Pick 3 </a:t>
            </a:r>
            <a:r>
              <a:rPr lang="en-US" sz="1400" dirty="0" err="1" smtClean="0">
                <a:ln>
                  <a:solidFill>
                    <a:schemeClr val="tx1"/>
                  </a:solidFill>
                </a:ln>
                <a:solidFill>
                  <a:schemeClr val="tx1"/>
                </a:solidFill>
                <a:latin typeface="MankSans" panose="02000603020000020003" pitchFamily="2" charset="0"/>
              </a:rPr>
              <a:t>Quora</a:t>
            </a:r>
            <a:r>
              <a:rPr lang="en-US" sz="1400" dirty="0" smtClean="0">
                <a:ln>
                  <a:solidFill>
                    <a:schemeClr val="tx1"/>
                  </a:solidFill>
                </a:ln>
                <a:solidFill>
                  <a:schemeClr val="tx1"/>
                </a:solidFill>
                <a:latin typeface="MankSans" panose="02000603020000020003" pitchFamily="2" charset="0"/>
              </a:rPr>
              <a:t> Results</a:t>
            </a:r>
            <a:endParaRPr lang="en-US" sz="1400" dirty="0">
              <a:ln>
                <a:solidFill>
                  <a:schemeClr val="tx1"/>
                </a:solidFill>
              </a:ln>
              <a:solidFill>
                <a:schemeClr val="tx1"/>
              </a:solidFill>
              <a:latin typeface="MankSans" panose="02000603020000020003" pitchFamily="2" charset="0"/>
            </a:endParaRPr>
          </a:p>
        </p:txBody>
      </p:sp>
      <p:cxnSp>
        <p:nvCxnSpPr>
          <p:cNvPr id="33" name="Straight Arrow Connector 32"/>
          <p:cNvCxnSpPr>
            <a:stCxn id="30" idx="6"/>
            <a:endCxn id="32" idx="2"/>
          </p:cNvCxnSpPr>
          <p:nvPr/>
        </p:nvCxnSpPr>
        <p:spPr>
          <a:xfrm>
            <a:off x="1905000" y="3147060"/>
            <a:ext cx="335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6"/>
            <a:endCxn id="31" idx="2"/>
          </p:cNvCxnSpPr>
          <p:nvPr/>
        </p:nvCxnSpPr>
        <p:spPr>
          <a:xfrm>
            <a:off x="3200400" y="3147060"/>
            <a:ext cx="2971800" cy="0"/>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a:stCxn id="45" idx="2"/>
            <a:endCxn id="31" idx="6"/>
          </p:cNvCxnSpPr>
          <p:nvPr/>
        </p:nvCxnSpPr>
        <p:spPr>
          <a:xfrm flipH="1" flipV="1">
            <a:off x="7132320" y="3147060"/>
            <a:ext cx="1011914" cy="1922"/>
          </a:xfrm>
          <a:prstGeom prst="straightConnector1">
            <a:avLst/>
          </a:prstGeom>
          <a:ln>
            <a:solidFill>
              <a:srgbClr val="FF0000"/>
            </a:solidFill>
            <a:tailEnd type="arrow"/>
          </a:ln>
        </p:spPr>
        <p:style>
          <a:lnRef idx="2">
            <a:schemeClr val="accent2"/>
          </a:lnRef>
          <a:fillRef idx="1">
            <a:schemeClr val="lt1"/>
          </a:fillRef>
          <a:effectRef idx="0">
            <a:schemeClr val="accent2"/>
          </a:effectRef>
          <a:fontRef idx="minor">
            <a:schemeClr val="dk1"/>
          </a:fontRef>
        </p:style>
      </p:cxnSp>
      <p:grpSp>
        <p:nvGrpSpPr>
          <p:cNvPr id="41" name="Group 40"/>
          <p:cNvGrpSpPr/>
          <p:nvPr/>
        </p:nvGrpSpPr>
        <p:grpSpPr>
          <a:xfrm>
            <a:off x="8144234" y="2792539"/>
            <a:ext cx="756000" cy="599886"/>
            <a:chOff x="232721" y="2573052"/>
            <a:chExt cx="1672279" cy="1338704"/>
          </a:xfrm>
          <a:solidFill>
            <a:schemeClr val="bg1">
              <a:lumMod val="75000"/>
            </a:schemeClr>
          </a:solidFill>
        </p:grpSpPr>
        <p:sp>
          <p:nvSpPr>
            <p:cNvPr id="42" name="Snip Single Corner Rectangle 41"/>
            <p:cNvSpPr/>
            <p:nvPr/>
          </p:nvSpPr>
          <p:spPr>
            <a:xfrm>
              <a:off x="381001" y="2573052"/>
              <a:ext cx="1523999"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600" dirty="0" smtClean="0">
                <a:ln>
                  <a:solidFill>
                    <a:schemeClr val="tx1"/>
                  </a:solidFill>
                </a:ln>
                <a:solidFill>
                  <a:schemeClr val="tx1"/>
                </a:solidFill>
                <a:latin typeface="Gill Sans MT" pitchFamily="34" charset="0"/>
              </a:endParaRPr>
            </a:p>
          </p:txBody>
        </p:sp>
        <p:sp>
          <p:nvSpPr>
            <p:cNvPr id="44" name="Snip Single Corner Rectangle 43"/>
            <p:cNvSpPr/>
            <p:nvPr/>
          </p:nvSpPr>
          <p:spPr>
            <a:xfrm>
              <a:off x="304800" y="2688773"/>
              <a:ext cx="1524000"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600" dirty="0" smtClean="0">
                <a:ln>
                  <a:solidFill>
                    <a:schemeClr val="tx1"/>
                  </a:solidFill>
                </a:ln>
                <a:solidFill>
                  <a:schemeClr val="tx1"/>
                </a:solidFill>
                <a:latin typeface="Gill Sans MT" pitchFamily="34" charset="0"/>
              </a:endParaRPr>
            </a:p>
          </p:txBody>
        </p:sp>
        <p:sp>
          <p:nvSpPr>
            <p:cNvPr id="45" name="Snip Single Corner Rectangle 44"/>
            <p:cNvSpPr/>
            <p:nvPr/>
          </p:nvSpPr>
          <p:spPr>
            <a:xfrm>
              <a:off x="232721" y="2825222"/>
              <a:ext cx="1478329" cy="1086534"/>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sz="1200" dirty="0" smtClean="0">
                  <a:ln>
                    <a:solidFill>
                      <a:schemeClr val="tx1"/>
                    </a:solidFill>
                  </a:ln>
                  <a:solidFill>
                    <a:schemeClr val="tx1"/>
                  </a:solidFill>
                  <a:latin typeface="MankSans" panose="02000603020000020003" pitchFamily="2" charset="0"/>
                </a:rPr>
                <a:t>Profiles</a:t>
              </a:r>
            </a:p>
          </p:txBody>
        </p:sp>
      </p:grpSp>
    </p:spTree>
    <p:extLst>
      <p:ext uri="{BB962C8B-B14F-4D97-AF65-F5344CB8AC3E}">
        <p14:creationId xmlns:p14="http://schemas.microsoft.com/office/powerpoint/2010/main" val="87759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92580" y="4275591"/>
            <a:ext cx="960120" cy="960120"/>
          </a:xfrm>
          <a:prstGeom prst="ellipse">
            <a:avLst/>
          </a:prstGeom>
          <a:solidFill>
            <a:schemeClr val="accent1">
              <a:lumMod val="40000"/>
              <a:lumOff val="6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ln>
                  <a:solidFill>
                    <a:schemeClr val="tx1"/>
                  </a:solidFill>
                </a:ln>
                <a:solidFill>
                  <a:schemeClr val="tx1"/>
                </a:solidFill>
                <a:latin typeface="MankSans" panose="02000603020000020003" pitchFamily="2" charset="0"/>
              </a:rPr>
              <a:t>Mark as malicious </a:t>
            </a:r>
            <a:r>
              <a:rPr lang="en-US" sz="1200" dirty="0" smtClean="0">
                <a:ln>
                  <a:solidFill>
                    <a:schemeClr val="tx1"/>
                  </a:solidFill>
                </a:ln>
                <a:solidFill>
                  <a:schemeClr val="tx1"/>
                </a:solidFill>
                <a:latin typeface="MankSans" panose="02000603020000020003" pitchFamily="2" charset="0"/>
              </a:rPr>
              <a:t>link</a:t>
            </a:r>
            <a:endParaRPr lang="en-US" sz="1200" dirty="0">
              <a:ln>
                <a:solidFill>
                  <a:schemeClr val="tx1"/>
                </a:solidFill>
              </a:ln>
              <a:solidFill>
                <a:schemeClr val="tx1"/>
              </a:solidFill>
              <a:latin typeface="MankSans" panose="02000603020000020003" pitchFamily="2" charset="0"/>
            </a:endParaRPr>
          </a:p>
        </p:txBody>
      </p:sp>
      <p:sp>
        <p:nvSpPr>
          <p:cNvPr id="5" name="Text Box 4"/>
          <p:cNvSpPr txBox="1"/>
          <p:nvPr/>
        </p:nvSpPr>
        <p:spPr>
          <a:xfrm>
            <a:off x="838200" y="2133600"/>
            <a:ext cx="2840085" cy="411482"/>
          </a:xfrm>
          <a:prstGeom prst="rect">
            <a:avLst/>
          </a:prstGeom>
          <a:solidFill>
            <a:srgbClr val="00B050"/>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ln>
                  <a:solidFill>
                    <a:schemeClr val="bg1"/>
                  </a:solidFill>
                </a:ln>
                <a:solidFill>
                  <a:schemeClr val="bg1"/>
                </a:solidFill>
                <a:latin typeface="MankSans" panose="02000603020000020003" pitchFamily="2" charset="0"/>
                <a:ea typeface="Times New Roman"/>
                <a:cs typeface="Arial"/>
              </a:rPr>
              <a:t>Dual Use System</a:t>
            </a:r>
            <a:endParaRPr lang="en-US" sz="1400" b="1" dirty="0">
              <a:ln>
                <a:solidFill>
                  <a:schemeClr val="bg1"/>
                </a:solidFill>
              </a:ln>
              <a:solidFill>
                <a:schemeClr val="bg1"/>
              </a:solidFill>
              <a:effectLst/>
              <a:latin typeface="MankSans" panose="02000603020000020003" pitchFamily="2" charset="0"/>
              <a:ea typeface="Times New Roman"/>
            </a:endParaRPr>
          </a:p>
        </p:txBody>
      </p:sp>
      <p:sp>
        <p:nvSpPr>
          <p:cNvPr id="6" name="Text Box 4"/>
          <p:cNvSpPr txBox="1"/>
          <p:nvPr/>
        </p:nvSpPr>
        <p:spPr>
          <a:xfrm>
            <a:off x="5154141" y="2133600"/>
            <a:ext cx="2840085" cy="411483"/>
          </a:xfrm>
          <a:prstGeom prst="rect">
            <a:avLst/>
          </a:prstGeom>
          <a:solidFill>
            <a:srgbClr val="00B050"/>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dirty="0" err="1" smtClean="0">
                <a:ln>
                  <a:solidFill>
                    <a:schemeClr val="bg1"/>
                  </a:solidFill>
                </a:ln>
                <a:solidFill>
                  <a:schemeClr val="bg1"/>
                </a:solidFill>
                <a:latin typeface="MankSans" panose="02000603020000020003" pitchFamily="2" charset="0"/>
                <a:ea typeface="Times New Roman"/>
                <a:cs typeface="Arial"/>
              </a:rPr>
              <a:t>Quora</a:t>
            </a:r>
            <a:endParaRPr lang="en-US" sz="1400" b="1" dirty="0">
              <a:ln>
                <a:solidFill>
                  <a:schemeClr val="bg1"/>
                </a:solidFill>
              </a:ln>
              <a:solidFill>
                <a:schemeClr val="bg1"/>
              </a:solidFill>
              <a:effectLst/>
              <a:latin typeface="MankSans" panose="02000603020000020003" pitchFamily="2" charset="0"/>
              <a:ea typeface="Times New Roman"/>
            </a:endParaRPr>
          </a:p>
        </p:txBody>
      </p:sp>
      <p:cxnSp>
        <p:nvCxnSpPr>
          <p:cNvPr id="12" name="Straight Arrow Connector 11"/>
          <p:cNvCxnSpPr>
            <a:stCxn id="31" idx="4"/>
          </p:cNvCxnSpPr>
          <p:nvPr/>
        </p:nvCxnSpPr>
        <p:spPr>
          <a:xfrm>
            <a:off x="6652260" y="3627120"/>
            <a:ext cx="0" cy="919791"/>
          </a:xfrm>
          <a:prstGeom prst="straightConnector1">
            <a:avLst/>
          </a:prstGeom>
          <a:ln>
            <a:solidFill>
              <a:srgbClr val="FF0000"/>
            </a:solidFill>
            <a:tailEnd type="stealth" w="sm" len="sm"/>
          </a:ln>
        </p:spPr>
        <p:style>
          <a:lnRef idx="2">
            <a:schemeClr val="accent2"/>
          </a:lnRef>
          <a:fillRef idx="1">
            <a:schemeClr val="lt1"/>
          </a:fillRef>
          <a:effectRef idx="0">
            <a:schemeClr val="accent2"/>
          </a:effectRef>
          <a:fontRef idx="minor">
            <a:schemeClr val="dk1"/>
          </a:fontRef>
        </p:style>
      </p:cxnSp>
      <p:sp>
        <p:nvSpPr>
          <p:cNvPr id="13" name="Rectangle 12"/>
          <p:cNvSpPr/>
          <p:nvPr/>
        </p:nvSpPr>
        <p:spPr>
          <a:xfrm>
            <a:off x="5543352" y="4538859"/>
            <a:ext cx="2319429" cy="433584"/>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400" dirty="0" smtClean="0">
                <a:ln>
                  <a:solidFill>
                    <a:schemeClr val="tx1"/>
                  </a:solidFill>
                </a:ln>
                <a:solidFill>
                  <a:schemeClr val="tx1"/>
                </a:solidFill>
                <a:latin typeface="MankSans" panose="02000603020000020003" pitchFamily="2" charset="0"/>
                <a:cs typeface="Consolas" pitchFamily="49" charset="0"/>
              </a:rPr>
              <a:t>Number of malicious words</a:t>
            </a:r>
            <a:endParaRPr lang="en-US" sz="1400" dirty="0">
              <a:ln>
                <a:solidFill>
                  <a:schemeClr val="tx1"/>
                </a:solidFill>
              </a:ln>
              <a:solidFill>
                <a:schemeClr val="tx1"/>
              </a:solidFill>
              <a:latin typeface="MankSans" panose="02000603020000020003" pitchFamily="2" charset="0"/>
              <a:cs typeface="Consolas" pitchFamily="49" charset="0"/>
            </a:endParaRPr>
          </a:p>
        </p:txBody>
      </p:sp>
      <p:cxnSp>
        <p:nvCxnSpPr>
          <p:cNvPr id="14" name="Straight Arrow Connector 13"/>
          <p:cNvCxnSpPr>
            <a:stCxn id="13" idx="1"/>
            <a:endCxn id="4" idx="6"/>
          </p:cNvCxnSpPr>
          <p:nvPr/>
        </p:nvCxnSpPr>
        <p:spPr>
          <a:xfrm flipH="1">
            <a:off x="2552700" y="4755651"/>
            <a:ext cx="2990652" cy="0"/>
          </a:xfrm>
          <a:prstGeom prst="straightConnector1">
            <a:avLst/>
          </a:prstGeom>
          <a:ln w="0">
            <a:solidFill>
              <a:schemeClr val="tx1"/>
            </a:solidFill>
            <a:tailEnd type="stealth" w="sm" len="sm"/>
          </a:ln>
          <a:effectLst/>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38200" y="2545082"/>
            <a:ext cx="2840085" cy="3017518"/>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20" name="Rectangle 19"/>
          <p:cNvSpPr/>
          <p:nvPr/>
        </p:nvSpPr>
        <p:spPr>
          <a:xfrm>
            <a:off x="5154141" y="2545082"/>
            <a:ext cx="2840085" cy="3017518"/>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43" name="Title 1"/>
          <p:cNvSpPr txBox="1">
            <a:spLocks/>
          </p:cNvSpPr>
          <p:nvPr/>
        </p:nvSpPr>
        <p:spPr>
          <a:xfrm>
            <a:off x="457200" y="458274"/>
            <a:ext cx="8229600" cy="760926"/>
          </a:xfrm>
          <a:prstGeom prst="rect">
            <a:avLst/>
          </a:prstGeom>
        </p:spPr>
        <p:txBody>
          <a:bodyP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3600" spc="50" dirty="0" smtClean="0">
                <a:ln w="0"/>
                <a:effectLst>
                  <a:innerShdw blurRad="63500" dist="50800" dir="13500000">
                    <a:srgbClr val="000000">
                      <a:alpha val="50000"/>
                    </a:srgbClr>
                  </a:innerShdw>
                </a:effectLst>
              </a:rPr>
              <a:t>Dual Use System using </a:t>
            </a:r>
            <a:r>
              <a:rPr lang="en-US" sz="3600" spc="50" dirty="0" err="1" smtClean="0">
                <a:ln w="0"/>
                <a:effectLst>
                  <a:innerShdw blurRad="63500" dist="50800" dir="13500000">
                    <a:srgbClr val="000000">
                      <a:alpha val="50000"/>
                    </a:srgbClr>
                  </a:innerShdw>
                </a:effectLst>
              </a:rPr>
              <a:t>Quora</a:t>
            </a:r>
            <a:endParaRPr lang="en-US" sz="3600" dirty="0"/>
          </a:p>
        </p:txBody>
      </p:sp>
      <p:sp>
        <p:nvSpPr>
          <p:cNvPr id="30" name="Oval 29"/>
          <p:cNvSpPr/>
          <p:nvPr/>
        </p:nvSpPr>
        <p:spPr>
          <a:xfrm>
            <a:off x="944880" y="2667000"/>
            <a:ext cx="960120" cy="960120"/>
          </a:xfrm>
          <a:prstGeom prst="ellipse">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ln>
                  <a:solidFill>
                    <a:schemeClr val="tx1"/>
                  </a:solidFill>
                </a:ln>
                <a:solidFill>
                  <a:schemeClr val="tx1"/>
                </a:solidFill>
                <a:latin typeface="MankSans" panose="02000603020000020003" pitchFamily="2" charset="0"/>
              </a:rPr>
              <a:t>Query </a:t>
            </a:r>
            <a:r>
              <a:rPr lang="en-US" sz="1400" dirty="0" err="1" smtClean="0">
                <a:ln>
                  <a:solidFill>
                    <a:schemeClr val="tx1"/>
                  </a:solidFill>
                </a:ln>
                <a:solidFill>
                  <a:schemeClr val="tx1"/>
                </a:solidFill>
                <a:latin typeface="MankSans" panose="02000603020000020003" pitchFamily="2" charset="0"/>
              </a:rPr>
              <a:t>Quora</a:t>
            </a:r>
            <a:endParaRPr lang="en-US" sz="1400" dirty="0">
              <a:ln>
                <a:solidFill>
                  <a:schemeClr val="tx1"/>
                </a:solidFill>
              </a:ln>
              <a:solidFill>
                <a:schemeClr val="tx1"/>
              </a:solidFill>
              <a:latin typeface="MankSans" panose="02000603020000020003" pitchFamily="2" charset="0"/>
            </a:endParaRPr>
          </a:p>
        </p:txBody>
      </p:sp>
      <p:sp>
        <p:nvSpPr>
          <p:cNvPr id="31" name="Oval 30"/>
          <p:cNvSpPr/>
          <p:nvPr/>
        </p:nvSpPr>
        <p:spPr>
          <a:xfrm>
            <a:off x="6172200" y="2667000"/>
            <a:ext cx="960120" cy="960120"/>
          </a:xfrm>
          <a:prstGeom prst="ellipse">
            <a:avLst/>
          </a:prstGeom>
          <a:solidFill>
            <a:schemeClr val="accent2">
              <a:lumMod val="20000"/>
              <a:lumOff val="8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ln>
                  <a:solidFill>
                    <a:schemeClr val="tx1"/>
                  </a:solidFill>
                </a:ln>
                <a:solidFill>
                  <a:schemeClr val="tx1"/>
                </a:solidFill>
                <a:latin typeface="MankSans" panose="02000603020000020003" pitchFamily="2" charset="0"/>
              </a:rPr>
              <a:t>Count malicious words</a:t>
            </a:r>
            <a:endParaRPr lang="en-US" sz="1400" dirty="0">
              <a:ln>
                <a:solidFill>
                  <a:schemeClr val="tx1"/>
                </a:solidFill>
              </a:ln>
              <a:solidFill>
                <a:schemeClr val="tx1"/>
              </a:solidFill>
              <a:latin typeface="MankSans" panose="02000603020000020003" pitchFamily="2" charset="0"/>
            </a:endParaRPr>
          </a:p>
        </p:txBody>
      </p:sp>
      <p:sp>
        <p:nvSpPr>
          <p:cNvPr id="32" name="Oval 31"/>
          <p:cNvSpPr/>
          <p:nvPr/>
        </p:nvSpPr>
        <p:spPr>
          <a:xfrm>
            <a:off x="2240280" y="2667000"/>
            <a:ext cx="960120" cy="960120"/>
          </a:xfrm>
          <a:prstGeom prst="ellipse">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ln>
                  <a:solidFill>
                    <a:schemeClr val="tx1"/>
                  </a:solidFill>
                </a:ln>
                <a:solidFill>
                  <a:schemeClr val="tx1"/>
                </a:solidFill>
                <a:latin typeface="MankSans" panose="02000603020000020003" pitchFamily="2" charset="0"/>
              </a:rPr>
              <a:t>Pick 3 </a:t>
            </a:r>
            <a:r>
              <a:rPr lang="en-US" sz="1400" dirty="0" err="1" smtClean="0">
                <a:ln>
                  <a:solidFill>
                    <a:schemeClr val="tx1"/>
                  </a:solidFill>
                </a:ln>
                <a:solidFill>
                  <a:schemeClr val="tx1"/>
                </a:solidFill>
                <a:latin typeface="MankSans" panose="02000603020000020003" pitchFamily="2" charset="0"/>
              </a:rPr>
              <a:t>Quora</a:t>
            </a:r>
            <a:r>
              <a:rPr lang="en-US" sz="1400" dirty="0" smtClean="0">
                <a:ln>
                  <a:solidFill>
                    <a:schemeClr val="tx1"/>
                  </a:solidFill>
                </a:ln>
                <a:solidFill>
                  <a:schemeClr val="tx1"/>
                </a:solidFill>
                <a:latin typeface="MankSans" panose="02000603020000020003" pitchFamily="2" charset="0"/>
              </a:rPr>
              <a:t> Results</a:t>
            </a:r>
            <a:endParaRPr lang="en-US" sz="1400" dirty="0">
              <a:ln>
                <a:solidFill>
                  <a:schemeClr val="tx1"/>
                </a:solidFill>
              </a:ln>
              <a:solidFill>
                <a:schemeClr val="tx1"/>
              </a:solidFill>
              <a:latin typeface="MankSans" panose="02000603020000020003" pitchFamily="2" charset="0"/>
            </a:endParaRPr>
          </a:p>
        </p:txBody>
      </p:sp>
      <p:cxnSp>
        <p:nvCxnSpPr>
          <p:cNvPr id="33" name="Straight Arrow Connector 32"/>
          <p:cNvCxnSpPr>
            <a:stCxn id="30" idx="6"/>
            <a:endCxn id="32" idx="2"/>
          </p:cNvCxnSpPr>
          <p:nvPr/>
        </p:nvCxnSpPr>
        <p:spPr>
          <a:xfrm>
            <a:off x="1905000" y="3147060"/>
            <a:ext cx="335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6"/>
            <a:endCxn id="31" idx="2"/>
          </p:cNvCxnSpPr>
          <p:nvPr/>
        </p:nvCxnSpPr>
        <p:spPr>
          <a:xfrm>
            <a:off x="3200400" y="3147060"/>
            <a:ext cx="2971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5" idx="2"/>
            <a:endCxn id="31" idx="6"/>
          </p:cNvCxnSpPr>
          <p:nvPr/>
        </p:nvCxnSpPr>
        <p:spPr>
          <a:xfrm flipH="1" flipV="1">
            <a:off x="7132320" y="3147060"/>
            <a:ext cx="1011914" cy="19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144234" y="2792539"/>
            <a:ext cx="756000" cy="599886"/>
            <a:chOff x="232721" y="2573052"/>
            <a:chExt cx="1672279" cy="1338704"/>
          </a:xfrm>
          <a:solidFill>
            <a:schemeClr val="bg1">
              <a:lumMod val="75000"/>
            </a:schemeClr>
          </a:solidFill>
        </p:grpSpPr>
        <p:sp>
          <p:nvSpPr>
            <p:cNvPr id="42" name="Snip Single Corner Rectangle 41"/>
            <p:cNvSpPr/>
            <p:nvPr/>
          </p:nvSpPr>
          <p:spPr>
            <a:xfrm>
              <a:off x="381001" y="2573052"/>
              <a:ext cx="1523999"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600" dirty="0" smtClean="0">
                <a:ln>
                  <a:solidFill>
                    <a:schemeClr val="tx1"/>
                  </a:solidFill>
                </a:ln>
                <a:solidFill>
                  <a:schemeClr val="tx1"/>
                </a:solidFill>
                <a:latin typeface="Gill Sans MT" pitchFamily="34" charset="0"/>
              </a:endParaRPr>
            </a:p>
          </p:txBody>
        </p:sp>
        <p:sp>
          <p:nvSpPr>
            <p:cNvPr id="44" name="Snip Single Corner Rectangle 43"/>
            <p:cNvSpPr/>
            <p:nvPr/>
          </p:nvSpPr>
          <p:spPr>
            <a:xfrm>
              <a:off x="304800" y="2688773"/>
              <a:ext cx="1524000"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600" dirty="0" smtClean="0">
                <a:ln>
                  <a:solidFill>
                    <a:schemeClr val="tx1"/>
                  </a:solidFill>
                </a:ln>
                <a:solidFill>
                  <a:schemeClr val="tx1"/>
                </a:solidFill>
                <a:latin typeface="Gill Sans MT" pitchFamily="34" charset="0"/>
              </a:endParaRPr>
            </a:p>
          </p:txBody>
        </p:sp>
        <p:sp>
          <p:nvSpPr>
            <p:cNvPr id="45" name="Snip Single Corner Rectangle 44"/>
            <p:cNvSpPr/>
            <p:nvPr/>
          </p:nvSpPr>
          <p:spPr>
            <a:xfrm>
              <a:off x="232721" y="2825222"/>
              <a:ext cx="1478329" cy="1086534"/>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sz="1200" dirty="0" smtClean="0">
                  <a:ln>
                    <a:solidFill>
                      <a:schemeClr val="tx1"/>
                    </a:solidFill>
                  </a:ln>
                  <a:solidFill>
                    <a:schemeClr val="tx1"/>
                  </a:solidFill>
                  <a:latin typeface="MankSans" panose="02000603020000020003" pitchFamily="2" charset="0"/>
                </a:rPr>
                <a:t>Profiles</a:t>
              </a:r>
            </a:p>
          </p:txBody>
        </p:sp>
      </p:grpSp>
    </p:spTree>
    <p:extLst>
      <p:ext uri="{BB962C8B-B14F-4D97-AF65-F5344CB8AC3E}">
        <p14:creationId xmlns:p14="http://schemas.microsoft.com/office/powerpoint/2010/main" val="87759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rot="20297524">
            <a:off x="3212947" y="-1222244"/>
            <a:ext cx="6109693" cy="2887405"/>
          </a:xfrm>
          <a:prstGeom prst="rect">
            <a:avLst/>
          </a:prstGeom>
          <a:solidFill>
            <a:srgbClr val="215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Rectangle 9"/>
          <p:cNvSpPr/>
          <p:nvPr/>
        </p:nvSpPr>
        <p:spPr>
          <a:xfrm rot="20394759">
            <a:off x="4055012" y="-1891142"/>
            <a:ext cx="6930181" cy="6923744"/>
          </a:xfrm>
          <a:prstGeom prst="rect">
            <a:avLst/>
          </a:prstGeom>
          <a:solidFill>
            <a:schemeClr val="tx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2" name="Oval 1"/>
          <p:cNvSpPr/>
          <p:nvPr/>
        </p:nvSpPr>
        <p:spPr>
          <a:xfrm>
            <a:off x="3582000" y="2439000"/>
            <a:ext cx="1980000" cy="1980000"/>
          </a:xfrm>
          <a:prstGeom prst="ellipse">
            <a:avLst/>
          </a:prstGeom>
          <a:solidFill>
            <a:srgbClr val="215E8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TextBox 2"/>
          <p:cNvSpPr txBox="1"/>
          <p:nvPr/>
        </p:nvSpPr>
        <p:spPr>
          <a:xfrm>
            <a:off x="4038600" y="3200400"/>
            <a:ext cx="1143000" cy="523220"/>
          </a:xfrm>
          <a:prstGeom prst="rect">
            <a:avLst/>
          </a:prstGeom>
          <a:noFill/>
        </p:spPr>
        <p:txBody>
          <a:bodyPr wrap="square" rtlCol="1">
            <a:spAutoFit/>
          </a:bodyPr>
          <a:lstStyle/>
          <a:p>
            <a:r>
              <a:rPr lang="en-US" sz="2800" dirty="0" smtClean="0">
                <a:solidFill>
                  <a:schemeClr val="bg1"/>
                </a:solidFill>
                <a:latin typeface="ChunkFive Roman" pitchFamily="50" charset="0"/>
              </a:rPr>
              <a:t>Start</a:t>
            </a:r>
            <a:endParaRPr lang="ar-SA" sz="2800" dirty="0">
              <a:solidFill>
                <a:schemeClr val="bg1"/>
              </a:solidFill>
              <a:latin typeface="ChunkFive Roman" pitchFamily="50" charset="0"/>
            </a:endParaRPr>
          </a:p>
        </p:txBody>
      </p:sp>
    </p:spTree>
    <p:extLst>
      <p:ext uri="{BB962C8B-B14F-4D97-AF65-F5344CB8AC3E}">
        <p14:creationId xmlns:p14="http://schemas.microsoft.com/office/powerpoint/2010/main" val="47029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92580" y="4275591"/>
            <a:ext cx="960120" cy="960120"/>
          </a:xfrm>
          <a:prstGeom prst="ellipse">
            <a:avLst/>
          </a:prstGeom>
          <a:solidFill>
            <a:schemeClr val="accent1">
              <a:lumMod val="40000"/>
              <a:lumOff val="6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sz="1200" dirty="0">
                <a:ln>
                  <a:solidFill>
                    <a:schemeClr val="tx1"/>
                  </a:solidFill>
                </a:ln>
                <a:solidFill>
                  <a:schemeClr val="tx1"/>
                </a:solidFill>
                <a:latin typeface="MankSans" panose="02000603020000020003" pitchFamily="2" charset="0"/>
              </a:rPr>
              <a:t>Mark as malicious </a:t>
            </a:r>
            <a:r>
              <a:rPr lang="en-US" sz="1200" dirty="0" smtClean="0">
                <a:ln>
                  <a:solidFill>
                    <a:schemeClr val="tx1"/>
                  </a:solidFill>
                </a:ln>
                <a:solidFill>
                  <a:schemeClr val="tx1"/>
                </a:solidFill>
                <a:latin typeface="MankSans" panose="02000603020000020003" pitchFamily="2" charset="0"/>
              </a:rPr>
              <a:t>link</a:t>
            </a:r>
            <a:endParaRPr lang="en-US" sz="1200" dirty="0">
              <a:ln>
                <a:solidFill>
                  <a:schemeClr val="tx1"/>
                </a:solidFill>
              </a:ln>
              <a:solidFill>
                <a:schemeClr val="tx1"/>
              </a:solidFill>
              <a:latin typeface="MankSans" panose="02000603020000020003" pitchFamily="2" charset="0"/>
            </a:endParaRPr>
          </a:p>
        </p:txBody>
      </p:sp>
      <p:sp>
        <p:nvSpPr>
          <p:cNvPr id="5" name="Text Box 4"/>
          <p:cNvSpPr txBox="1"/>
          <p:nvPr/>
        </p:nvSpPr>
        <p:spPr>
          <a:xfrm>
            <a:off x="838200" y="2133600"/>
            <a:ext cx="2840085" cy="411482"/>
          </a:xfrm>
          <a:prstGeom prst="rect">
            <a:avLst/>
          </a:prstGeom>
          <a:solidFill>
            <a:srgbClr val="00B050"/>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ln>
                  <a:solidFill>
                    <a:schemeClr val="bg1"/>
                  </a:solidFill>
                </a:ln>
                <a:solidFill>
                  <a:schemeClr val="bg1"/>
                </a:solidFill>
                <a:latin typeface="MankSans" panose="02000603020000020003" pitchFamily="2" charset="0"/>
                <a:ea typeface="Times New Roman"/>
                <a:cs typeface="Arial"/>
              </a:rPr>
              <a:t>Dual Use System</a:t>
            </a:r>
            <a:endParaRPr lang="en-US" sz="1400" b="1" dirty="0">
              <a:ln>
                <a:solidFill>
                  <a:schemeClr val="bg1"/>
                </a:solidFill>
              </a:ln>
              <a:solidFill>
                <a:schemeClr val="bg1"/>
              </a:solidFill>
              <a:effectLst/>
              <a:latin typeface="MankSans" panose="02000603020000020003" pitchFamily="2" charset="0"/>
              <a:ea typeface="Times New Roman"/>
            </a:endParaRPr>
          </a:p>
        </p:txBody>
      </p:sp>
      <p:sp>
        <p:nvSpPr>
          <p:cNvPr id="6" name="Text Box 4"/>
          <p:cNvSpPr txBox="1"/>
          <p:nvPr/>
        </p:nvSpPr>
        <p:spPr>
          <a:xfrm>
            <a:off x="5154141" y="2133600"/>
            <a:ext cx="2840085" cy="411483"/>
          </a:xfrm>
          <a:prstGeom prst="rect">
            <a:avLst/>
          </a:prstGeom>
          <a:solidFill>
            <a:srgbClr val="00B050"/>
          </a:solid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dirty="0" err="1" smtClean="0">
                <a:ln>
                  <a:solidFill>
                    <a:schemeClr val="bg1"/>
                  </a:solidFill>
                </a:ln>
                <a:solidFill>
                  <a:schemeClr val="bg1"/>
                </a:solidFill>
                <a:latin typeface="MankSans" panose="02000603020000020003" pitchFamily="2" charset="0"/>
                <a:ea typeface="Times New Roman"/>
                <a:cs typeface="Arial"/>
              </a:rPr>
              <a:t>Quora</a:t>
            </a:r>
            <a:endParaRPr lang="en-US" sz="1400" b="1" dirty="0">
              <a:ln>
                <a:solidFill>
                  <a:schemeClr val="bg1"/>
                </a:solidFill>
              </a:ln>
              <a:solidFill>
                <a:schemeClr val="bg1"/>
              </a:solidFill>
              <a:effectLst/>
              <a:latin typeface="MankSans" panose="02000603020000020003" pitchFamily="2" charset="0"/>
              <a:ea typeface="Times New Roman"/>
            </a:endParaRPr>
          </a:p>
        </p:txBody>
      </p:sp>
      <p:cxnSp>
        <p:nvCxnSpPr>
          <p:cNvPr id="12" name="Straight Arrow Connector 11"/>
          <p:cNvCxnSpPr>
            <a:stCxn id="31" idx="4"/>
          </p:cNvCxnSpPr>
          <p:nvPr/>
        </p:nvCxnSpPr>
        <p:spPr>
          <a:xfrm>
            <a:off x="6652260" y="3627120"/>
            <a:ext cx="0" cy="919791"/>
          </a:xfrm>
          <a:prstGeom prst="straightConnector1">
            <a:avLst/>
          </a:prstGeom>
          <a:ln w="0">
            <a:solidFill>
              <a:schemeClr val="tx1"/>
            </a:solidFill>
            <a:tailEnd type="stealth" w="sm" len="sm"/>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543352" y="4538859"/>
            <a:ext cx="2319429" cy="433584"/>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400" dirty="0" smtClean="0">
                <a:ln>
                  <a:solidFill>
                    <a:schemeClr val="tx1"/>
                  </a:solidFill>
                </a:ln>
                <a:solidFill>
                  <a:sysClr val="windowText" lastClr="000000"/>
                </a:solidFill>
                <a:latin typeface="MankSans" panose="02000603020000020003" pitchFamily="2" charset="0"/>
                <a:cs typeface="Consolas" pitchFamily="49" charset="0"/>
              </a:rPr>
              <a:t>Number of malicious words</a:t>
            </a:r>
            <a:endParaRPr lang="en-US" sz="1400" dirty="0">
              <a:ln>
                <a:solidFill>
                  <a:schemeClr val="tx1"/>
                </a:solidFill>
              </a:ln>
              <a:solidFill>
                <a:sysClr val="windowText" lastClr="000000"/>
              </a:solidFill>
              <a:latin typeface="MankSans" panose="02000603020000020003" pitchFamily="2" charset="0"/>
              <a:cs typeface="Consolas" pitchFamily="49" charset="0"/>
            </a:endParaRPr>
          </a:p>
        </p:txBody>
      </p:sp>
      <p:cxnSp>
        <p:nvCxnSpPr>
          <p:cNvPr id="14" name="Straight Arrow Connector 13"/>
          <p:cNvCxnSpPr>
            <a:stCxn id="13" idx="1"/>
            <a:endCxn id="4" idx="6"/>
          </p:cNvCxnSpPr>
          <p:nvPr/>
        </p:nvCxnSpPr>
        <p:spPr>
          <a:xfrm flipH="1">
            <a:off x="2552700" y="4755651"/>
            <a:ext cx="2990652" cy="0"/>
          </a:xfrm>
          <a:prstGeom prst="straightConnector1">
            <a:avLst/>
          </a:prstGeom>
          <a:ln>
            <a:solidFill>
              <a:srgbClr val="FF0000"/>
            </a:solidFill>
            <a:tailEnd type="stealth" w="sm" len="sm"/>
          </a:ln>
        </p:spPr>
        <p:style>
          <a:lnRef idx="2">
            <a:schemeClr val="accent2"/>
          </a:lnRef>
          <a:fillRef idx="1">
            <a:schemeClr val="lt1"/>
          </a:fillRef>
          <a:effectRef idx="0">
            <a:schemeClr val="accent2"/>
          </a:effectRef>
          <a:fontRef idx="minor">
            <a:schemeClr val="dk1"/>
          </a:fontRef>
        </p:style>
      </p:cxnSp>
      <p:sp>
        <p:nvSpPr>
          <p:cNvPr id="19" name="Rectangle 18"/>
          <p:cNvSpPr/>
          <p:nvPr/>
        </p:nvSpPr>
        <p:spPr>
          <a:xfrm>
            <a:off x="838200" y="2545082"/>
            <a:ext cx="2840085" cy="3017518"/>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20" name="Rectangle 19"/>
          <p:cNvSpPr/>
          <p:nvPr/>
        </p:nvSpPr>
        <p:spPr>
          <a:xfrm>
            <a:off x="5154141" y="2545082"/>
            <a:ext cx="2840085" cy="3017518"/>
          </a:xfrm>
          <a:prstGeom prst="rect">
            <a:avLst/>
          </a:prstGeom>
          <a:no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050" dirty="0">
              <a:solidFill>
                <a:schemeClr val="tx1"/>
              </a:solidFill>
              <a:latin typeface="MankSans" panose="02000603020000020003" pitchFamily="2" charset="0"/>
              <a:cs typeface="Consolas" pitchFamily="49" charset="0"/>
            </a:endParaRPr>
          </a:p>
        </p:txBody>
      </p:sp>
      <p:sp>
        <p:nvSpPr>
          <p:cNvPr id="43" name="Title 1"/>
          <p:cNvSpPr txBox="1">
            <a:spLocks/>
          </p:cNvSpPr>
          <p:nvPr/>
        </p:nvSpPr>
        <p:spPr>
          <a:xfrm>
            <a:off x="457200" y="458274"/>
            <a:ext cx="8229600" cy="760926"/>
          </a:xfrm>
          <a:prstGeom prst="rect">
            <a:avLst/>
          </a:prstGeom>
        </p:spPr>
        <p:txBody>
          <a:bodyP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3600" spc="50" dirty="0" smtClean="0">
                <a:ln w="0"/>
                <a:effectLst>
                  <a:innerShdw blurRad="63500" dist="50800" dir="13500000">
                    <a:srgbClr val="000000">
                      <a:alpha val="50000"/>
                    </a:srgbClr>
                  </a:innerShdw>
                </a:effectLst>
              </a:rPr>
              <a:t>Dual Use System using </a:t>
            </a:r>
            <a:r>
              <a:rPr lang="en-US" sz="3600" spc="50" dirty="0" err="1" smtClean="0">
                <a:ln w="0"/>
                <a:effectLst>
                  <a:innerShdw blurRad="63500" dist="50800" dir="13500000">
                    <a:srgbClr val="000000">
                      <a:alpha val="50000"/>
                    </a:srgbClr>
                  </a:innerShdw>
                </a:effectLst>
              </a:rPr>
              <a:t>Quora</a:t>
            </a:r>
            <a:endParaRPr lang="en-US" sz="3600" dirty="0"/>
          </a:p>
        </p:txBody>
      </p:sp>
      <p:sp>
        <p:nvSpPr>
          <p:cNvPr id="30" name="Oval 29"/>
          <p:cNvSpPr/>
          <p:nvPr/>
        </p:nvSpPr>
        <p:spPr>
          <a:xfrm>
            <a:off x="944880" y="2667000"/>
            <a:ext cx="960120" cy="960120"/>
          </a:xfrm>
          <a:prstGeom prst="ellipse">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ln>
                  <a:solidFill>
                    <a:schemeClr val="tx1"/>
                  </a:solidFill>
                </a:ln>
                <a:solidFill>
                  <a:sysClr val="windowText" lastClr="000000"/>
                </a:solidFill>
                <a:latin typeface="MankSans" panose="02000603020000020003" pitchFamily="2" charset="0"/>
              </a:rPr>
              <a:t>Query </a:t>
            </a:r>
            <a:r>
              <a:rPr lang="en-US" sz="1400" dirty="0" err="1" smtClean="0">
                <a:ln>
                  <a:solidFill>
                    <a:schemeClr val="tx1"/>
                  </a:solidFill>
                </a:ln>
                <a:solidFill>
                  <a:sysClr val="windowText" lastClr="000000"/>
                </a:solidFill>
                <a:latin typeface="MankSans" panose="02000603020000020003" pitchFamily="2" charset="0"/>
              </a:rPr>
              <a:t>Quora</a:t>
            </a:r>
            <a:endParaRPr lang="en-US" sz="1400" dirty="0">
              <a:ln>
                <a:solidFill>
                  <a:schemeClr val="tx1"/>
                </a:solidFill>
              </a:ln>
              <a:solidFill>
                <a:sysClr val="windowText" lastClr="000000"/>
              </a:solidFill>
              <a:latin typeface="MankSans" panose="02000603020000020003" pitchFamily="2" charset="0"/>
            </a:endParaRPr>
          </a:p>
        </p:txBody>
      </p:sp>
      <p:sp>
        <p:nvSpPr>
          <p:cNvPr id="31" name="Oval 30"/>
          <p:cNvSpPr/>
          <p:nvPr/>
        </p:nvSpPr>
        <p:spPr>
          <a:xfrm>
            <a:off x="6172200" y="2667000"/>
            <a:ext cx="960120" cy="960120"/>
          </a:xfrm>
          <a:prstGeom prst="ellipse">
            <a:avLst/>
          </a:prstGeom>
          <a:solidFill>
            <a:schemeClr val="accent2">
              <a:lumMod val="20000"/>
              <a:lumOff val="8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ln>
                  <a:solidFill>
                    <a:schemeClr val="tx1"/>
                  </a:solidFill>
                </a:ln>
                <a:solidFill>
                  <a:sysClr val="windowText" lastClr="000000"/>
                </a:solidFill>
                <a:latin typeface="MankSans" panose="02000603020000020003" pitchFamily="2" charset="0"/>
              </a:rPr>
              <a:t>Count malicious words</a:t>
            </a:r>
            <a:endParaRPr lang="en-US" sz="1400" dirty="0">
              <a:ln>
                <a:solidFill>
                  <a:schemeClr val="tx1"/>
                </a:solidFill>
              </a:ln>
              <a:solidFill>
                <a:sysClr val="windowText" lastClr="000000"/>
              </a:solidFill>
              <a:latin typeface="MankSans" panose="02000603020000020003" pitchFamily="2" charset="0"/>
            </a:endParaRPr>
          </a:p>
        </p:txBody>
      </p:sp>
      <p:sp>
        <p:nvSpPr>
          <p:cNvPr id="32" name="Oval 31"/>
          <p:cNvSpPr/>
          <p:nvPr/>
        </p:nvSpPr>
        <p:spPr>
          <a:xfrm>
            <a:off x="2240280" y="2667000"/>
            <a:ext cx="960120" cy="960120"/>
          </a:xfrm>
          <a:prstGeom prst="ellipse">
            <a:avLst/>
          </a:prstGeom>
          <a:solidFill>
            <a:schemeClr val="accent2">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ln>
                  <a:solidFill>
                    <a:schemeClr val="tx1"/>
                  </a:solidFill>
                </a:ln>
                <a:solidFill>
                  <a:sysClr val="windowText" lastClr="000000"/>
                </a:solidFill>
                <a:latin typeface="MankSans" panose="02000603020000020003" pitchFamily="2" charset="0"/>
              </a:rPr>
              <a:t>Pick 3 </a:t>
            </a:r>
            <a:r>
              <a:rPr lang="en-US" sz="1400" dirty="0" err="1" smtClean="0">
                <a:ln>
                  <a:solidFill>
                    <a:schemeClr val="tx1"/>
                  </a:solidFill>
                </a:ln>
                <a:solidFill>
                  <a:sysClr val="windowText" lastClr="000000"/>
                </a:solidFill>
                <a:latin typeface="MankSans" panose="02000603020000020003" pitchFamily="2" charset="0"/>
              </a:rPr>
              <a:t>Quora</a:t>
            </a:r>
            <a:r>
              <a:rPr lang="en-US" sz="1400" dirty="0" smtClean="0">
                <a:ln>
                  <a:solidFill>
                    <a:schemeClr val="tx1"/>
                  </a:solidFill>
                </a:ln>
                <a:solidFill>
                  <a:sysClr val="windowText" lastClr="000000"/>
                </a:solidFill>
                <a:latin typeface="MankSans" panose="02000603020000020003" pitchFamily="2" charset="0"/>
              </a:rPr>
              <a:t> Results</a:t>
            </a:r>
            <a:endParaRPr lang="en-US" sz="1400" dirty="0">
              <a:ln>
                <a:solidFill>
                  <a:schemeClr val="tx1"/>
                </a:solidFill>
              </a:ln>
              <a:solidFill>
                <a:sysClr val="windowText" lastClr="000000"/>
              </a:solidFill>
              <a:latin typeface="MankSans" panose="02000603020000020003" pitchFamily="2" charset="0"/>
            </a:endParaRPr>
          </a:p>
        </p:txBody>
      </p:sp>
      <p:cxnSp>
        <p:nvCxnSpPr>
          <p:cNvPr id="33" name="Straight Arrow Connector 32"/>
          <p:cNvCxnSpPr>
            <a:stCxn id="30" idx="6"/>
            <a:endCxn id="32" idx="2"/>
          </p:cNvCxnSpPr>
          <p:nvPr/>
        </p:nvCxnSpPr>
        <p:spPr>
          <a:xfrm>
            <a:off x="1905000" y="3147060"/>
            <a:ext cx="335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6"/>
            <a:endCxn id="31" idx="2"/>
          </p:cNvCxnSpPr>
          <p:nvPr/>
        </p:nvCxnSpPr>
        <p:spPr>
          <a:xfrm>
            <a:off x="3200400" y="3147060"/>
            <a:ext cx="2971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5" idx="2"/>
            <a:endCxn id="31" idx="6"/>
          </p:cNvCxnSpPr>
          <p:nvPr/>
        </p:nvCxnSpPr>
        <p:spPr>
          <a:xfrm flipH="1" flipV="1">
            <a:off x="7132320" y="3147060"/>
            <a:ext cx="1011914" cy="19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144234" y="2792539"/>
            <a:ext cx="756000" cy="599886"/>
            <a:chOff x="232721" y="2573052"/>
            <a:chExt cx="1672279" cy="1338704"/>
          </a:xfrm>
          <a:solidFill>
            <a:schemeClr val="bg1">
              <a:lumMod val="75000"/>
            </a:schemeClr>
          </a:solidFill>
        </p:grpSpPr>
        <p:sp>
          <p:nvSpPr>
            <p:cNvPr id="42" name="Snip Single Corner Rectangle 41"/>
            <p:cNvSpPr/>
            <p:nvPr/>
          </p:nvSpPr>
          <p:spPr>
            <a:xfrm>
              <a:off x="381001" y="2573052"/>
              <a:ext cx="1523999"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600" dirty="0" smtClean="0">
                <a:solidFill>
                  <a:schemeClr val="tx1"/>
                </a:solidFill>
                <a:latin typeface="Gill Sans MT" pitchFamily="34" charset="0"/>
              </a:endParaRPr>
            </a:p>
          </p:txBody>
        </p:sp>
        <p:sp>
          <p:nvSpPr>
            <p:cNvPr id="44" name="Snip Single Corner Rectangle 43"/>
            <p:cNvSpPr/>
            <p:nvPr/>
          </p:nvSpPr>
          <p:spPr>
            <a:xfrm>
              <a:off x="304800" y="2688773"/>
              <a:ext cx="1524000" cy="1143000"/>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endParaRPr lang="ar-SY" sz="1600" dirty="0" smtClean="0">
                <a:solidFill>
                  <a:schemeClr val="tx1"/>
                </a:solidFill>
                <a:latin typeface="Gill Sans MT" pitchFamily="34" charset="0"/>
              </a:endParaRPr>
            </a:p>
          </p:txBody>
        </p:sp>
        <p:sp>
          <p:nvSpPr>
            <p:cNvPr id="45" name="Snip Single Corner Rectangle 44"/>
            <p:cNvSpPr/>
            <p:nvPr/>
          </p:nvSpPr>
          <p:spPr>
            <a:xfrm>
              <a:off x="232721" y="2825222"/>
              <a:ext cx="1478329" cy="1086534"/>
            </a:xfrm>
            <a:prstGeom prst="snip1Rect">
              <a:avLst/>
            </a:prstGeom>
            <a:grpFill/>
            <a:ln>
              <a:solidFill>
                <a:srgbClr val="000000"/>
              </a:solidFill>
            </a:ln>
          </p:spPr>
          <p:style>
            <a:lnRef idx="2">
              <a:schemeClr val="accent1"/>
            </a:lnRef>
            <a:fillRef idx="1">
              <a:schemeClr val="lt1"/>
            </a:fillRef>
            <a:effectRef idx="0">
              <a:schemeClr val="accent1"/>
            </a:effectRef>
            <a:fontRef idx="minor">
              <a:schemeClr val="dk1"/>
            </a:fontRef>
          </p:style>
          <p:txBody>
            <a:bodyPr rtlCol="1" anchor="ctr"/>
            <a:lstStyle/>
            <a:p>
              <a:pPr algn="ctr"/>
              <a:r>
                <a:rPr lang="en-US" sz="1200" dirty="0" smtClean="0">
                  <a:ln>
                    <a:solidFill>
                      <a:schemeClr val="tx1"/>
                    </a:solidFill>
                  </a:ln>
                  <a:solidFill>
                    <a:schemeClr val="tx1"/>
                  </a:solidFill>
                  <a:latin typeface="MankSans" panose="02000603020000020003" pitchFamily="2" charset="0"/>
                </a:rPr>
                <a:t>Profiles</a:t>
              </a:r>
            </a:p>
          </p:txBody>
        </p:sp>
      </p:grpSp>
    </p:spTree>
    <p:extLst>
      <p:ext uri="{BB962C8B-B14F-4D97-AF65-F5344CB8AC3E}">
        <p14:creationId xmlns:p14="http://schemas.microsoft.com/office/powerpoint/2010/main" val="29894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4343400" cy="1905000"/>
          </a:xfrm>
        </p:spPr>
        <p:txBody>
          <a:bodyPr/>
          <a:lstStyle/>
          <a:p>
            <a:r>
              <a:rPr lang="en-US" sz="3600" dirty="0" smtClean="0">
                <a:gradFill>
                  <a:gsLst>
                    <a:gs pos="0">
                      <a:schemeClr val="tx1">
                        <a:lumMod val="65000"/>
                        <a:lumOff val="35000"/>
                      </a:schemeClr>
                    </a:gs>
                    <a:gs pos="100000">
                      <a:srgbClr val="C5C7CA"/>
                    </a:gs>
                  </a:gsLst>
                  <a:lin ang="5400000"/>
                </a:gradFill>
              </a:rPr>
              <a:t>Work Flow</a:t>
            </a:r>
            <a:endParaRPr lang="en-US" sz="3600" dirty="0">
              <a:gradFill>
                <a:gsLst>
                  <a:gs pos="0">
                    <a:schemeClr val="tx1">
                      <a:lumMod val="65000"/>
                      <a:lumOff val="35000"/>
                    </a:schemeClr>
                  </a:gs>
                  <a:gs pos="100000">
                    <a:srgbClr val="C5C7CA"/>
                  </a:gs>
                </a:gsLst>
                <a:lin ang="5400000"/>
              </a:gradFill>
            </a:endParaRPr>
          </a:p>
        </p:txBody>
      </p:sp>
      <p:sp>
        <p:nvSpPr>
          <p:cNvPr id="4" name="Rectangle 3"/>
          <p:cNvSpPr/>
          <p:nvPr/>
        </p:nvSpPr>
        <p:spPr>
          <a:xfrm>
            <a:off x="3505200" y="1981200"/>
            <a:ext cx="5562600" cy="3352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 name="Rectangle 4"/>
          <p:cNvSpPr/>
          <p:nvPr/>
        </p:nvSpPr>
        <p:spPr>
          <a:xfrm>
            <a:off x="152400" y="1981200"/>
            <a:ext cx="3200400" cy="3352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Rectangle 7"/>
          <p:cNvSpPr/>
          <p:nvPr/>
        </p:nvSpPr>
        <p:spPr>
          <a:xfrm>
            <a:off x="6172200" y="1143000"/>
            <a:ext cx="2895600" cy="6096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2" name="Rectangle 11"/>
          <p:cNvSpPr/>
          <p:nvPr/>
        </p:nvSpPr>
        <p:spPr>
          <a:xfrm>
            <a:off x="6629400" y="2209800"/>
            <a:ext cx="22860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3" name="Rectangle 12"/>
          <p:cNvSpPr/>
          <p:nvPr/>
        </p:nvSpPr>
        <p:spPr>
          <a:xfrm>
            <a:off x="6629400" y="2971800"/>
            <a:ext cx="22860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4" name="Rectangle 13"/>
          <p:cNvSpPr/>
          <p:nvPr/>
        </p:nvSpPr>
        <p:spPr>
          <a:xfrm>
            <a:off x="6629400" y="3733800"/>
            <a:ext cx="22860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6" name="Rectangle 15"/>
          <p:cNvSpPr/>
          <p:nvPr/>
        </p:nvSpPr>
        <p:spPr>
          <a:xfrm>
            <a:off x="6629400" y="4495800"/>
            <a:ext cx="22860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Rectangle 8"/>
          <p:cNvSpPr/>
          <p:nvPr/>
        </p:nvSpPr>
        <p:spPr>
          <a:xfrm>
            <a:off x="5105400" y="3694331"/>
            <a:ext cx="11811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7" name="Rectangle 16"/>
          <p:cNvSpPr/>
          <p:nvPr/>
        </p:nvSpPr>
        <p:spPr>
          <a:xfrm>
            <a:off x="3962400" y="3048000"/>
            <a:ext cx="13716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8" name="Rounded Rectangle 17"/>
          <p:cNvSpPr/>
          <p:nvPr/>
        </p:nvSpPr>
        <p:spPr>
          <a:xfrm>
            <a:off x="381000" y="2438400"/>
            <a:ext cx="1116000"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ounded Rectangle 18"/>
          <p:cNvSpPr/>
          <p:nvPr/>
        </p:nvSpPr>
        <p:spPr>
          <a:xfrm>
            <a:off x="381000" y="3505200"/>
            <a:ext cx="1116000" cy="914400"/>
          </a:xfrm>
          <a:prstGeom prst="roundRect">
            <a:avLst>
              <a:gd name="adj" fmla="val 13219"/>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Diamond 19"/>
          <p:cNvSpPr/>
          <p:nvPr/>
        </p:nvSpPr>
        <p:spPr>
          <a:xfrm>
            <a:off x="1828800" y="2743200"/>
            <a:ext cx="1260000" cy="1260000"/>
          </a:xfrm>
          <a:prstGeom prst="diamond">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p:cNvSpPr/>
          <p:nvPr/>
        </p:nvSpPr>
        <p:spPr>
          <a:xfrm>
            <a:off x="1524000" y="1143000"/>
            <a:ext cx="1905000" cy="6096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TextBox 22"/>
          <p:cNvSpPr txBox="1"/>
          <p:nvPr/>
        </p:nvSpPr>
        <p:spPr>
          <a:xfrm>
            <a:off x="457200" y="2590800"/>
            <a:ext cx="990600" cy="646331"/>
          </a:xfrm>
          <a:prstGeom prst="rect">
            <a:avLst/>
          </a:prstGeom>
          <a:noFill/>
        </p:spPr>
        <p:txBody>
          <a:bodyPr wrap="square" rtlCol="1">
            <a:spAutoFit/>
          </a:bodyPr>
          <a:lstStyle/>
          <a:p>
            <a:pPr algn="ctr"/>
            <a:r>
              <a:rPr lang="en-US" dirty="0" smtClean="0"/>
              <a:t>Neural Network</a:t>
            </a:r>
            <a:endParaRPr lang="ar-SA" dirty="0"/>
          </a:p>
        </p:txBody>
      </p:sp>
      <p:sp>
        <p:nvSpPr>
          <p:cNvPr id="24" name="TextBox 23"/>
          <p:cNvSpPr txBox="1"/>
          <p:nvPr/>
        </p:nvSpPr>
        <p:spPr>
          <a:xfrm>
            <a:off x="381000" y="3505200"/>
            <a:ext cx="1116000" cy="923330"/>
          </a:xfrm>
          <a:prstGeom prst="rect">
            <a:avLst/>
          </a:prstGeom>
          <a:noFill/>
        </p:spPr>
        <p:txBody>
          <a:bodyPr wrap="square" rtlCol="1">
            <a:spAutoFit/>
          </a:bodyPr>
          <a:lstStyle/>
          <a:p>
            <a:pPr algn="ctr"/>
            <a:r>
              <a:rPr lang="en-US" dirty="0" smtClean="0"/>
              <a:t>Threshold Based Ranking</a:t>
            </a:r>
            <a:endParaRPr lang="ar-SA" dirty="0"/>
          </a:p>
        </p:txBody>
      </p:sp>
      <p:sp>
        <p:nvSpPr>
          <p:cNvPr id="25" name="TextBox 24"/>
          <p:cNvSpPr txBox="1"/>
          <p:nvPr/>
        </p:nvSpPr>
        <p:spPr>
          <a:xfrm>
            <a:off x="1524000" y="1143000"/>
            <a:ext cx="1905000" cy="646331"/>
          </a:xfrm>
          <a:prstGeom prst="rect">
            <a:avLst/>
          </a:prstGeom>
          <a:noFill/>
        </p:spPr>
        <p:txBody>
          <a:bodyPr wrap="square" rtlCol="1">
            <a:spAutoFit/>
          </a:bodyPr>
          <a:lstStyle/>
          <a:p>
            <a:pPr algn="ctr"/>
            <a:r>
              <a:rPr lang="en-US" dirty="0" smtClean="0">
                <a:solidFill>
                  <a:schemeClr val="bg1"/>
                </a:solidFill>
              </a:rPr>
              <a:t>Natural Language Question</a:t>
            </a:r>
            <a:endParaRPr lang="ar-SA" dirty="0">
              <a:solidFill>
                <a:schemeClr val="bg1"/>
              </a:solidFill>
            </a:endParaRPr>
          </a:p>
        </p:txBody>
      </p:sp>
      <p:sp>
        <p:nvSpPr>
          <p:cNvPr id="26" name="TextBox 25"/>
          <p:cNvSpPr txBox="1"/>
          <p:nvPr/>
        </p:nvSpPr>
        <p:spPr>
          <a:xfrm>
            <a:off x="1905000" y="3124200"/>
            <a:ext cx="1143000" cy="646331"/>
          </a:xfrm>
          <a:prstGeom prst="rect">
            <a:avLst/>
          </a:prstGeom>
          <a:noFill/>
        </p:spPr>
        <p:txBody>
          <a:bodyPr wrap="square" rtlCol="1">
            <a:spAutoFit/>
          </a:bodyPr>
          <a:lstStyle/>
          <a:p>
            <a:pPr algn="ctr"/>
            <a:r>
              <a:rPr lang="en-US" dirty="0" smtClean="0"/>
              <a:t>Malicious or not</a:t>
            </a:r>
            <a:endParaRPr lang="ar-SA" dirty="0"/>
          </a:p>
        </p:txBody>
      </p:sp>
      <p:sp>
        <p:nvSpPr>
          <p:cNvPr id="27" name="TextBox 26"/>
          <p:cNvSpPr txBox="1"/>
          <p:nvPr/>
        </p:nvSpPr>
        <p:spPr>
          <a:xfrm>
            <a:off x="4114800" y="3011269"/>
            <a:ext cx="990600" cy="646331"/>
          </a:xfrm>
          <a:prstGeom prst="rect">
            <a:avLst/>
          </a:prstGeom>
          <a:noFill/>
        </p:spPr>
        <p:txBody>
          <a:bodyPr wrap="square" rtlCol="1">
            <a:spAutoFit/>
          </a:bodyPr>
          <a:lstStyle/>
          <a:p>
            <a:pPr algn="ctr"/>
            <a:r>
              <a:rPr lang="en-US" dirty="0" err="1" smtClean="0"/>
              <a:t>Quora</a:t>
            </a:r>
            <a:r>
              <a:rPr lang="en-US" dirty="0" smtClean="0"/>
              <a:t> Test</a:t>
            </a:r>
            <a:endParaRPr lang="ar-SA" dirty="0"/>
          </a:p>
        </p:txBody>
      </p:sp>
      <p:sp>
        <p:nvSpPr>
          <p:cNvPr id="28" name="TextBox 27"/>
          <p:cNvSpPr txBox="1"/>
          <p:nvPr/>
        </p:nvSpPr>
        <p:spPr>
          <a:xfrm>
            <a:off x="5181600" y="3657600"/>
            <a:ext cx="990600" cy="646331"/>
          </a:xfrm>
          <a:prstGeom prst="rect">
            <a:avLst/>
          </a:prstGeom>
          <a:noFill/>
        </p:spPr>
        <p:txBody>
          <a:bodyPr wrap="square" rtlCol="1">
            <a:spAutoFit/>
          </a:bodyPr>
          <a:lstStyle/>
          <a:p>
            <a:pPr algn="ctr"/>
            <a:r>
              <a:rPr lang="en-US" dirty="0" smtClean="0"/>
              <a:t>Check profiles</a:t>
            </a:r>
            <a:endParaRPr lang="ar-SA" dirty="0"/>
          </a:p>
        </p:txBody>
      </p:sp>
      <p:sp>
        <p:nvSpPr>
          <p:cNvPr id="29" name="TextBox 28"/>
          <p:cNvSpPr txBox="1"/>
          <p:nvPr/>
        </p:nvSpPr>
        <p:spPr>
          <a:xfrm>
            <a:off x="6629400" y="2286000"/>
            <a:ext cx="2286000" cy="369332"/>
          </a:xfrm>
          <a:prstGeom prst="rect">
            <a:avLst/>
          </a:prstGeom>
          <a:noFill/>
        </p:spPr>
        <p:txBody>
          <a:bodyPr wrap="square" rtlCol="1">
            <a:spAutoFit/>
          </a:bodyPr>
          <a:lstStyle/>
          <a:p>
            <a:pPr algn="ctr"/>
            <a:r>
              <a:rPr lang="en-US" dirty="0" err="1" smtClean="0"/>
              <a:t>Sparql</a:t>
            </a:r>
            <a:r>
              <a:rPr lang="en-US" dirty="0" smtClean="0"/>
              <a:t> query</a:t>
            </a:r>
            <a:endParaRPr lang="ar-SA" dirty="0"/>
          </a:p>
        </p:txBody>
      </p:sp>
      <p:sp>
        <p:nvSpPr>
          <p:cNvPr id="30" name="TextBox 29"/>
          <p:cNvSpPr txBox="1"/>
          <p:nvPr/>
        </p:nvSpPr>
        <p:spPr>
          <a:xfrm>
            <a:off x="6629400" y="3048000"/>
            <a:ext cx="2286000" cy="369332"/>
          </a:xfrm>
          <a:prstGeom prst="rect">
            <a:avLst/>
          </a:prstGeom>
          <a:noFill/>
        </p:spPr>
        <p:txBody>
          <a:bodyPr wrap="square" rtlCol="1">
            <a:spAutoFit/>
          </a:bodyPr>
          <a:lstStyle/>
          <a:p>
            <a:pPr algn="ctr"/>
            <a:r>
              <a:rPr lang="en-US" dirty="0" err="1" smtClean="0"/>
              <a:t>Dbpedia</a:t>
            </a:r>
            <a:r>
              <a:rPr lang="en-US" dirty="0" smtClean="0"/>
              <a:t>, </a:t>
            </a:r>
            <a:r>
              <a:rPr lang="en-US" dirty="0" err="1" smtClean="0"/>
              <a:t>Wikidata</a:t>
            </a:r>
            <a:endParaRPr lang="ar-SA" dirty="0"/>
          </a:p>
        </p:txBody>
      </p:sp>
      <p:sp>
        <p:nvSpPr>
          <p:cNvPr id="31" name="TextBox 30"/>
          <p:cNvSpPr txBox="1"/>
          <p:nvPr/>
        </p:nvSpPr>
        <p:spPr>
          <a:xfrm>
            <a:off x="6629400" y="3810000"/>
            <a:ext cx="2286000" cy="369332"/>
          </a:xfrm>
          <a:prstGeom prst="rect">
            <a:avLst/>
          </a:prstGeom>
          <a:noFill/>
        </p:spPr>
        <p:txBody>
          <a:bodyPr wrap="square" rtlCol="1">
            <a:spAutoFit/>
          </a:bodyPr>
          <a:lstStyle/>
          <a:p>
            <a:pPr algn="ctr"/>
            <a:r>
              <a:rPr lang="en-US" dirty="0" smtClean="0"/>
              <a:t>Evaluate </a:t>
            </a:r>
            <a:r>
              <a:rPr lang="en-US" dirty="0" err="1" smtClean="0"/>
              <a:t>Resoures</a:t>
            </a:r>
            <a:endParaRPr lang="ar-SA" dirty="0"/>
          </a:p>
        </p:txBody>
      </p:sp>
      <p:sp>
        <p:nvSpPr>
          <p:cNvPr id="32" name="TextBox 31"/>
          <p:cNvSpPr txBox="1"/>
          <p:nvPr/>
        </p:nvSpPr>
        <p:spPr>
          <a:xfrm>
            <a:off x="6629400" y="4572000"/>
            <a:ext cx="2286000" cy="369332"/>
          </a:xfrm>
          <a:prstGeom prst="rect">
            <a:avLst/>
          </a:prstGeom>
          <a:noFill/>
        </p:spPr>
        <p:txBody>
          <a:bodyPr wrap="square" rtlCol="1">
            <a:spAutoFit/>
          </a:bodyPr>
          <a:lstStyle/>
          <a:p>
            <a:pPr algn="ctr"/>
            <a:r>
              <a:rPr lang="en-US" dirty="0" smtClean="0"/>
              <a:t>Take Action &amp; Report</a:t>
            </a:r>
            <a:endParaRPr lang="ar-SA" dirty="0"/>
          </a:p>
        </p:txBody>
      </p:sp>
      <p:sp>
        <p:nvSpPr>
          <p:cNvPr id="33" name="TextBox 32"/>
          <p:cNvSpPr txBox="1"/>
          <p:nvPr/>
        </p:nvSpPr>
        <p:spPr>
          <a:xfrm>
            <a:off x="6324600" y="1143000"/>
            <a:ext cx="2743200" cy="646331"/>
          </a:xfrm>
          <a:prstGeom prst="rect">
            <a:avLst/>
          </a:prstGeom>
          <a:noFill/>
        </p:spPr>
        <p:txBody>
          <a:bodyPr wrap="square" rtlCol="1">
            <a:spAutoFit/>
          </a:bodyPr>
          <a:lstStyle/>
          <a:p>
            <a:pPr algn="ctr"/>
            <a:r>
              <a:rPr lang="en-US" dirty="0" smtClean="0">
                <a:solidFill>
                  <a:schemeClr val="bg1"/>
                </a:solidFill>
              </a:rPr>
              <a:t>NL Question to </a:t>
            </a:r>
            <a:r>
              <a:rPr lang="en-US" dirty="0" err="1" smtClean="0">
                <a:solidFill>
                  <a:schemeClr val="bg1"/>
                </a:solidFill>
              </a:rPr>
              <a:t>Sparql</a:t>
            </a:r>
            <a:r>
              <a:rPr lang="en-US" dirty="0" smtClean="0">
                <a:solidFill>
                  <a:schemeClr val="bg1"/>
                </a:solidFill>
              </a:rPr>
              <a:t> query framework</a:t>
            </a:r>
            <a:endParaRPr lang="ar-SA" dirty="0">
              <a:solidFill>
                <a:schemeClr val="bg1"/>
              </a:solidFill>
            </a:endParaRPr>
          </a:p>
        </p:txBody>
      </p:sp>
      <p:grpSp>
        <p:nvGrpSpPr>
          <p:cNvPr id="38" name="Group 37"/>
          <p:cNvGrpSpPr/>
          <p:nvPr/>
        </p:nvGrpSpPr>
        <p:grpSpPr>
          <a:xfrm>
            <a:off x="1828800" y="5486400"/>
            <a:ext cx="2252314" cy="1345148"/>
            <a:chOff x="3014966" y="5562600"/>
            <a:chExt cx="3081034" cy="1345148"/>
          </a:xfrm>
        </p:grpSpPr>
        <p:sp>
          <p:nvSpPr>
            <p:cNvPr id="22" name="Snip and Round Single Corner Rectangle 21"/>
            <p:cNvSpPr/>
            <p:nvPr/>
          </p:nvSpPr>
          <p:spPr>
            <a:xfrm>
              <a:off x="3200400" y="5562600"/>
              <a:ext cx="2895600" cy="1073726"/>
            </a:xfrm>
            <a:prstGeom prst="snipRoundRect">
              <a:avLst>
                <a:gd name="adj1" fmla="val 16667"/>
                <a:gd name="adj2" fmla="val 50000"/>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37" name="Group 36"/>
            <p:cNvGrpSpPr/>
            <p:nvPr/>
          </p:nvGrpSpPr>
          <p:grpSpPr>
            <a:xfrm>
              <a:off x="3014966" y="5638799"/>
              <a:ext cx="3004834" cy="1268949"/>
              <a:chOff x="3014966" y="5638800"/>
              <a:chExt cx="3004834" cy="990600"/>
            </a:xfrm>
            <a:noFill/>
          </p:grpSpPr>
          <p:sp>
            <p:nvSpPr>
              <p:cNvPr id="36" name="Snip and Round Single Corner Rectangle 35"/>
              <p:cNvSpPr/>
              <p:nvPr/>
            </p:nvSpPr>
            <p:spPr>
              <a:xfrm>
                <a:off x="3124200" y="5638800"/>
                <a:ext cx="2895600" cy="838200"/>
              </a:xfrm>
              <a:prstGeom prst="snipRoundRect">
                <a:avLst>
                  <a:gd name="adj1" fmla="val 16667"/>
                  <a:gd name="adj2" fmla="val 50000"/>
                </a:avLst>
              </a:prstGeom>
              <a:grp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5" name="Snip and Round Single Corner Rectangle 34"/>
              <p:cNvSpPr/>
              <p:nvPr/>
            </p:nvSpPr>
            <p:spPr>
              <a:xfrm>
                <a:off x="3048000" y="5715000"/>
                <a:ext cx="2895600" cy="838200"/>
              </a:xfrm>
              <a:prstGeom prst="snipRoundRect">
                <a:avLst>
                  <a:gd name="adj1" fmla="val 16667"/>
                  <a:gd name="adj2" fmla="val 50000"/>
                </a:avLst>
              </a:prstGeom>
              <a:grp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TextBox 33"/>
              <p:cNvSpPr txBox="1"/>
              <p:nvPr/>
            </p:nvSpPr>
            <p:spPr>
              <a:xfrm>
                <a:off x="3014966" y="5706070"/>
                <a:ext cx="2743200" cy="923330"/>
              </a:xfrm>
              <a:prstGeom prst="rect">
                <a:avLst/>
              </a:prstGeom>
              <a:grpFill/>
              <a:ln>
                <a:noFill/>
              </a:ln>
            </p:spPr>
            <p:txBody>
              <a:bodyPr wrap="square" rtlCol="1">
                <a:spAutoFit/>
              </a:bodyPr>
              <a:lstStyle/>
              <a:p>
                <a:pPr algn="ctr"/>
                <a:r>
                  <a:rPr lang="en-US" dirty="0" smtClean="0">
                    <a:solidFill>
                      <a:schemeClr val="bg1"/>
                    </a:solidFill>
                  </a:rPr>
                  <a:t>Word Ranking </a:t>
                </a:r>
              </a:p>
              <a:p>
                <a:pPr algn="ctr"/>
                <a:r>
                  <a:rPr lang="en-US" dirty="0" smtClean="0">
                    <a:solidFill>
                      <a:schemeClr val="bg1"/>
                    </a:solidFill>
                  </a:rPr>
                  <a:t>&amp; </a:t>
                </a:r>
              </a:p>
              <a:p>
                <a:pPr algn="ctr"/>
                <a:r>
                  <a:rPr lang="en-US" dirty="0" smtClean="0">
                    <a:solidFill>
                      <a:schemeClr val="bg1"/>
                    </a:solidFill>
                  </a:rPr>
                  <a:t>Resource Profiles</a:t>
                </a:r>
                <a:endParaRPr lang="ar-SA" dirty="0">
                  <a:solidFill>
                    <a:schemeClr val="bg1"/>
                  </a:solidFill>
                </a:endParaRPr>
              </a:p>
            </p:txBody>
          </p:sp>
        </p:grpSp>
      </p:grpSp>
      <p:cxnSp>
        <p:nvCxnSpPr>
          <p:cNvPr id="40" name="Straight Connector 39"/>
          <p:cNvCxnSpPr>
            <a:stCxn id="24" idx="3"/>
            <a:endCxn id="20" idx="1"/>
          </p:cNvCxnSpPr>
          <p:nvPr/>
        </p:nvCxnSpPr>
        <p:spPr>
          <a:xfrm flipV="1">
            <a:off x="1497000" y="3373200"/>
            <a:ext cx="331800" cy="59366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8" idx="3"/>
            <a:endCxn id="20" idx="1"/>
          </p:cNvCxnSpPr>
          <p:nvPr/>
        </p:nvCxnSpPr>
        <p:spPr>
          <a:xfrm>
            <a:off x="1497000" y="2895600"/>
            <a:ext cx="331800" cy="4776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0" idx="3"/>
            <a:endCxn id="17" idx="1"/>
          </p:cNvCxnSpPr>
          <p:nvPr/>
        </p:nvCxnSpPr>
        <p:spPr>
          <a:xfrm flipV="1">
            <a:off x="3088800" y="3352800"/>
            <a:ext cx="873600" cy="204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3"/>
            <a:endCxn id="31" idx="1"/>
          </p:cNvCxnSpPr>
          <p:nvPr/>
        </p:nvCxnSpPr>
        <p:spPr>
          <a:xfrm flipV="1">
            <a:off x="6286500" y="3994666"/>
            <a:ext cx="342900" cy="4465"/>
          </a:xfrm>
          <a:prstGeom prst="straightConnector1">
            <a:avLst/>
          </a:prstGeom>
          <a:ln w="28575">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9" idx="2"/>
          </p:cNvCxnSpPr>
          <p:nvPr/>
        </p:nvCxnSpPr>
        <p:spPr>
          <a:xfrm>
            <a:off x="5695950" y="4303931"/>
            <a:ext cx="0" cy="201242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7" idx="2"/>
          </p:cNvCxnSpPr>
          <p:nvPr/>
        </p:nvCxnSpPr>
        <p:spPr>
          <a:xfrm>
            <a:off x="4610100" y="3657600"/>
            <a:ext cx="0" cy="26587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4081114" y="6316359"/>
            <a:ext cx="1614836"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4" idx="2"/>
          </p:cNvCxnSpPr>
          <p:nvPr/>
        </p:nvCxnSpPr>
        <p:spPr>
          <a:xfrm>
            <a:off x="939000" y="4428530"/>
            <a:ext cx="13500" cy="181987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952500" y="6248400"/>
            <a:ext cx="876300"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2" idx="2"/>
            <a:endCxn id="13" idx="0"/>
          </p:cNvCxnSpPr>
          <p:nvPr/>
        </p:nvCxnSpPr>
        <p:spPr>
          <a:xfrm>
            <a:off x="7772400" y="2819400"/>
            <a:ext cx="0" cy="1524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3" idx="2"/>
            <a:endCxn id="14" idx="0"/>
          </p:cNvCxnSpPr>
          <p:nvPr/>
        </p:nvCxnSpPr>
        <p:spPr>
          <a:xfrm>
            <a:off x="7772400" y="3581400"/>
            <a:ext cx="0" cy="1524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4" idx="2"/>
            <a:endCxn id="16" idx="0"/>
          </p:cNvCxnSpPr>
          <p:nvPr/>
        </p:nvCxnSpPr>
        <p:spPr>
          <a:xfrm>
            <a:off x="7772400" y="4343400"/>
            <a:ext cx="0" cy="1524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12" idx="0"/>
          </p:cNvCxnSpPr>
          <p:nvPr/>
        </p:nvCxnSpPr>
        <p:spPr>
          <a:xfrm>
            <a:off x="7772400" y="1752600"/>
            <a:ext cx="0" cy="4572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1" idx="2"/>
            <a:endCxn id="20" idx="0"/>
          </p:cNvCxnSpPr>
          <p:nvPr/>
        </p:nvCxnSpPr>
        <p:spPr>
          <a:xfrm flipH="1">
            <a:off x="2458800" y="1752600"/>
            <a:ext cx="17700" cy="9906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999758" y="2133600"/>
            <a:ext cx="1022978" cy="276999"/>
          </a:xfrm>
          <a:prstGeom prst="rect">
            <a:avLst/>
          </a:prstGeom>
          <a:solidFill>
            <a:schemeClr val="tx1">
              <a:lumMod val="85000"/>
              <a:lumOff val="15000"/>
            </a:schemeClr>
          </a:solidFill>
        </p:spPr>
        <p:txBody>
          <a:bodyPr wrap="square" rtlCol="1">
            <a:spAutoFit/>
          </a:bodyPr>
          <a:lstStyle/>
          <a:p>
            <a:r>
              <a:rPr lang="en-US" sz="1200" dirty="0" smtClean="0">
                <a:solidFill>
                  <a:schemeClr val="bg1"/>
                </a:solidFill>
              </a:rPr>
              <a:t>Tokenization</a:t>
            </a:r>
            <a:endParaRPr lang="ar-SA" sz="1200" dirty="0">
              <a:solidFill>
                <a:schemeClr val="bg1"/>
              </a:solidFill>
            </a:endParaRPr>
          </a:p>
        </p:txBody>
      </p:sp>
      <p:cxnSp>
        <p:nvCxnSpPr>
          <p:cNvPr id="77" name="Straight Connector 76"/>
          <p:cNvCxnSpPr/>
          <p:nvPr/>
        </p:nvCxnSpPr>
        <p:spPr>
          <a:xfrm>
            <a:off x="3657600" y="1466165"/>
            <a:ext cx="0" cy="186826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8" idx="1"/>
          </p:cNvCxnSpPr>
          <p:nvPr/>
        </p:nvCxnSpPr>
        <p:spPr>
          <a:xfrm>
            <a:off x="3657600" y="1447800"/>
            <a:ext cx="2514600" cy="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094200" y="3405600"/>
            <a:ext cx="792000" cy="252000"/>
          </a:xfrm>
          <a:prstGeom prst="rect">
            <a:avLst/>
          </a:prstGeom>
          <a:solidFill>
            <a:schemeClr val="tx1">
              <a:lumMod val="85000"/>
              <a:lumOff val="15000"/>
            </a:schemeClr>
          </a:solidFill>
        </p:spPr>
        <p:txBody>
          <a:bodyPr wrap="square" rtlCol="1">
            <a:spAutoFit/>
          </a:bodyPr>
          <a:lstStyle/>
          <a:p>
            <a:r>
              <a:rPr lang="en-US" sz="1200" dirty="0" smtClean="0">
                <a:solidFill>
                  <a:schemeClr val="bg1"/>
                </a:solidFill>
              </a:rPr>
              <a:t>Malicious</a:t>
            </a:r>
            <a:endParaRPr lang="ar-SA" sz="1200" dirty="0">
              <a:solidFill>
                <a:schemeClr val="bg1"/>
              </a:solidFill>
            </a:endParaRPr>
          </a:p>
        </p:txBody>
      </p:sp>
      <p:sp>
        <p:nvSpPr>
          <p:cNvPr id="83" name="TextBox 82"/>
          <p:cNvSpPr txBox="1"/>
          <p:nvPr/>
        </p:nvSpPr>
        <p:spPr>
          <a:xfrm>
            <a:off x="7894800" y="2719800"/>
            <a:ext cx="864000" cy="276999"/>
          </a:xfrm>
          <a:prstGeom prst="rect">
            <a:avLst/>
          </a:prstGeom>
          <a:solidFill>
            <a:schemeClr val="tx1">
              <a:lumMod val="85000"/>
              <a:lumOff val="15000"/>
            </a:schemeClr>
          </a:solidFill>
        </p:spPr>
        <p:txBody>
          <a:bodyPr wrap="square" rtlCol="1">
            <a:spAutoFit/>
          </a:bodyPr>
          <a:lstStyle/>
          <a:p>
            <a:r>
              <a:rPr lang="en-US" sz="1200" dirty="0" smtClean="0">
                <a:solidFill>
                  <a:schemeClr val="bg1"/>
                </a:solidFill>
              </a:rPr>
              <a:t>Fire Query</a:t>
            </a:r>
            <a:endParaRPr lang="ar-SA" sz="1200" dirty="0">
              <a:solidFill>
                <a:schemeClr val="bg1"/>
              </a:solidFill>
            </a:endParaRPr>
          </a:p>
        </p:txBody>
      </p:sp>
      <p:sp>
        <p:nvSpPr>
          <p:cNvPr id="84" name="TextBox 83"/>
          <p:cNvSpPr txBox="1"/>
          <p:nvPr/>
        </p:nvSpPr>
        <p:spPr>
          <a:xfrm>
            <a:off x="7899000" y="3505200"/>
            <a:ext cx="864000" cy="276999"/>
          </a:xfrm>
          <a:prstGeom prst="rect">
            <a:avLst/>
          </a:prstGeom>
          <a:solidFill>
            <a:schemeClr val="tx1">
              <a:lumMod val="85000"/>
              <a:lumOff val="15000"/>
            </a:schemeClr>
          </a:solidFill>
        </p:spPr>
        <p:txBody>
          <a:bodyPr wrap="square" rtlCol="1">
            <a:spAutoFit/>
          </a:bodyPr>
          <a:lstStyle/>
          <a:p>
            <a:r>
              <a:rPr lang="en-US" sz="1200" dirty="0" smtClean="0">
                <a:solidFill>
                  <a:schemeClr val="bg1"/>
                </a:solidFill>
              </a:rPr>
              <a:t>Resources</a:t>
            </a:r>
            <a:endParaRPr lang="ar-SA" sz="1200" dirty="0">
              <a:solidFill>
                <a:schemeClr val="bg1"/>
              </a:solidFill>
            </a:endParaRPr>
          </a:p>
        </p:txBody>
      </p:sp>
      <p:sp>
        <p:nvSpPr>
          <p:cNvPr id="86" name="TextBox 85"/>
          <p:cNvSpPr txBox="1"/>
          <p:nvPr/>
        </p:nvSpPr>
        <p:spPr>
          <a:xfrm>
            <a:off x="228600" y="1780401"/>
            <a:ext cx="1434300" cy="276999"/>
          </a:xfrm>
          <a:prstGeom prst="rect">
            <a:avLst/>
          </a:prstGeom>
          <a:solidFill>
            <a:schemeClr val="tx1">
              <a:lumMod val="85000"/>
              <a:lumOff val="15000"/>
            </a:schemeClr>
          </a:solidFill>
        </p:spPr>
        <p:txBody>
          <a:bodyPr wrap="square" rtlCol="1">
            <a:spAutoFit/>
          </a:bodyPr>
          <a:lstStyle/>
          <a:p>
            <a:r>
              <a:rPr lang="en-US" sz="1200" dirty="0" smtClean="0">
                <a:solidFill>
                  <a:schemeClr val="bg1"/>
                </a:solidFill>
              </a:rPr>
              <a:t>Question Analysis</a:t>
            </a:r>
            <a:endParaRPr lang="ar-SA" sz="1200" dirty="0">
              <a:solidFill>
                <a:schemeClr val="bg1"/>
              </a:solidFill>
            </a:endParaRPr>
          </a:p>
        </p:txBody>
      </p:sp>
      <p:sp>
        <p:nvSpPr>
          <p:cNvPr id="87" name="TextBox 86"/>
          <p:cNvSpPr txBox="1"/>
          <p:nvPr/>
        </p:nvSpPr>
        <p:spPr>
          <a:xfrm>
            <a:off x="3747300" y="1828800"/>
            <a:ext cx="1434300" cy="276999"/>
          </a:xfrm>
          <a:prstGeom prst="rect">
            <a:avLst/>
          </a:prstGeom>
          <a:solidFill>
            <a:schemeClr val="tx1">
              <a:lumMod val="85000"/>
              <a:lumOff val="15000"/>
            </a:schemeClr>
          </a:solidFill>
        </p:spPr>
        <p:txBody>
          <a:bodyPr wrap="square" rtlCol="1">
            <a:spAutoFit/>
          </a:bodyPr>
          <a:lstStyle/>
          <a:p>
            <a:r>
              <a:rPr lang="en-US" sz="1200" dirty="0" smtClean="0">
                <a:solidFill>
                  <a:schemeClr val="bg1"/>
                </a:solidFill>
              </a:rPr>
              <a:t>Answer Analysis</a:t>
            </a:r>
            <a:endParaRPr lang="ar-SA" sz="1200" dirty="0">
              <a:solidFill>
                <a:schemeClr val="bg1"/>
              </a:solidFill>
            </a:endParaRPr>
          </a:p>
        </p:txBody>
      </p:sp>
    </p:spTree>
    <p:extLst>
      <p:ext uri="{BB962C8B-B14F-4D97-AF65-F5344CB8AC3E}">
        <p14:creationId xmlns:p14="http://schemas.microsoft.com/office/powerpoint/2010/main" val="383952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 y="3067283"/>
            <a:ext cx="4114800" cy="967811"/>
          </a:xfrm>
        </p:spPr>
        <p:txBody>
          <a:bodyPr>
            <a:normAutofit fontScale="90000"/>
          </a:bodyPr>
          <a:lstStyle/>
          <a:p>
            <a:r>
              <a:rPr lang="en-US" sz="6000" b="1" spc="50" dirty="0" smtClean="0">
                <a:ln w="0"/>
                <a:solidFill>
                  <a:schemeClr val="bg2"/>
                </a:solidFill>
                <a:effectLst>
                  <a:innerShdw blurRad="63500" dist="50800" dir="13500000">
                    <a:srgbClr val="000000">
                      <a:alpha val="50000"/>
                    </a:srgbClr>
                  </a:innerShdw>
                </a:effectLst>
                <a:latin typeface="Agency FB" pitchFamily="34" charset="0"/>
              </a:rPr>
              <a:t>Testing &amp; Comparison</a:t>
            </a:r>
            <a:endParaRPr lang="en-US" sz="6000" b="1" spc="50" dirty="0">
              <a:ln w="0"/>
              <a:solidFill>
                <a:schemeClr val="bg2"/>
              </a:solidFill>
              <a:effectLst>
                <a:innerShdw blurRad="63500" dist="50800" dir="13500000">
                  <a:srgbClr val="000000">
                    <a:alpha val="50000"/>
                  </a:srgbClr>
                </a:innerShdw>
              </a:effectLst>
              <a:latin typeface="Agency FB" pitchFamily="34" charset="0"/>
            </a:endParaRPr>
          </a:p>
        </p:txBody>
      </p:sp>
      <p:sp>
        <p:nvSpPr>
          <p:cNvPr id="5" name="Rectangle 4"/>
          <p:cNvSpPr/>
          <p:nvPr/>
        </p:nvSpPr>
        <p:spPr>
          <a:xfrm>
            <a:off x="685800" y="1752600"/>
            <a:ext cx="6019800" cy="34557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432600" y="2289600"/>
            <a:ext cx="2278800" cy="2278800"/>
            <a:chOff x="1242811" y="773805"/>
            <a:chExt cx="3786389" cy="3786389"/>
          </a:xfrm>
        </p:grpSpPr>
        <p:sp>
          <p:nvSpPr>
            <p:cNvPr id="8" name="Oval 7"/>
            <p:cNvSpPr/>
            <p:nvPr/>
          </p:nvSpPr>
          <p:spPr>
            <a:xfrm>
              <a:off x="1242811" y="773805"/>
              <a:ext cx="3786389" cy="3786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2069205" y="1778358"/>
              <a:ext cx="2133600" cy="1524000"/>
            </a:xfrm>
            <a:prstGeom prst="rect">
              <a:avLst/>
            </a:prstGeom>
          </p:spPr>
        </p:pic>
      </p:grpSp>
    </p:spTree>
    <p:extLst>
      <p:ext uri="{BB962C8B-B14F-4D97-AF65-F5344CB8AC3E}">
        <p14:creationId xmlns:p14="http://schemas.microsoft.com/office/powerpoint/2010/main" val="1935698802"/>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07407E-6 L 0.4 -0.00671 " pathEditMode="relative" rAng="0" ptsTypes="AA">
                                      <p:cBhvr>
                                        <p:cTn id="6" dur="1000" fill="hold"/>
                                        <p:tgtEl>
                                          <p:spTgt spid="2"/>
                                        </p:tgtEl>
                                        <p:attrNameLst>
                                          <p:attrName>ppt_x</p:attrName>
                                          <p:attrName>ppt_y</p:attrName>
                                        </p:attrNameLst>
                                      </p:cBhvr>
                                      <p:rCtr x="20000" y="-347"/>
                                    </p:animMotion>
                                  </p:childTnLst>
                                </p:cTn>
                              </p:par>
                              <p:par>
                                <p:cTn id="7" presetID="35" presetClass="path" presetSubtype="0" accel="50000" decel="50000" fill="hold" grpId="0" nodeType="withEffect">
                                  <p:stCondLst>
                                    <p:cond delay="0"/>
                                  </p:stCondLst>
                                  <p:childTnLst>
                                    <p:animMotion origin="layout" path="M -4.44444E-6 -2.22222E-6 L -0.27187 0.0007 " pathEditMode="relative" rAng="0" ptsTypes="AA">
                                      <p:cBhvr>
                                        <p:cTn id="8" dur="1000" fill="hold"/>
                                        <p:tgtEl>
                                          <p:spTgt spid="5"/>
                                        </p:tgtEl>
                                        <p:attrNameLst>
                                          <p:attrName>ppt_x</p:attrName>
                                          <p:attrName>ppt_y</p:attrName>
                                        </p:attrNameLst>
                                      </p:cBhvr>
                                      <p:rCtr x="-13594" y="23"/>
                                    </p:animMotion>
                                  </p:childTnLst>
                                </p:cTn>
                              </p:par>
                              <p:par>
                                <p:cTn id="9" presetID="35" presetClass="path" presetSubtype="0" accel="50000" decel="50000" fill="hold" nodeType="withEffect">
                                  <p:stCondLst>
                                    <p:cond delay="0"/>
                                  </p:stCondLst>
                                  <p:childTnLst>
                                    <p:animMotion origin="layout" path="M 0 0 L -0.2 0 " pathEditMode="relative" rAng="0" ptsTypes="AA">
                                      <p:cBhvr>
                                        <p:cTn id="10" dur="1000" fill="hold"/>
                                        <p:tgtEl>
                                          <p:spTgt spid="7"/>
                                        </p:tgtEl>
                                        <p:attrNameLst>
                                          <p:attrName>ppt_x</p:attrName>
                                          <p:attrName>ppt_y</p:attrName>
                                        </p:attrNameLst>
                                      </p:cBhvr>
                                      <p:rCtr x="-100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80" y="809625"/>
            <a:ext cx="7038040" cy="5238750"/>
          </a:xfrm>
          <a:prstGeom prst="rect">
            <a:avLst/>
          </a:prstGeom>
        </p:spPr>
      </p:pic>
    </p:spTree>
    <p:extLst>
      <p:ext uri="{BB962C8B-B14F-4D97-AF65-F5344CB8AC3E}">
        <p14:creationId xmlns:p14="http://schemas.microsoft.com/office/powerpoint/2010/main" val="27012201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4618"/>
          <a:stretch/>
        </p:blipFill>
        <p:spPr>
          <a:xfrm>
            <a:off x="486133" y="905615"/>
            <a:ext cx="8171735" cy="5046771"/>
          </a:xfrm>
          <a:prstGeom prst="rect">
            <a:avLst/>
          </a:prstGeom>
        </p:spPr>
      </p:pic>
    </p:spTree>
    <p:extLst>
      <p:ext uri="{BB962C8B-B14F-4D97-AF65-F5344CB8AC3E}">
        <p14:creationId xmlns:p14="http://schemas.microsoft.com/office/powerpoint/2010/main" val="20042155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876" t="5381"/>
          <a:stretch/>
        </p:blipFill>
        <p:spPr>
          <a:xfrm>
            <a:off x="663093" y="954882"/>
            <a:ext cx="7817815" cy="4948237"/>
          </a:xfrm>
          <a:prstGeom prst="rect">
            <a:avLst/>
          </a:prstGeom>
        </p:spPr>
      </p:pic>
    </p:spTree>
    <p:extLst>
      <p:ext uri="{BB962C8B-B14F-4D97-AF65-F5344CB8AC3E}">
        <p14:creationId xmlns:p14="http://schemas.microsoft.com/office/powerpoint/2010/main" val="14021246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 y="3067283"/>
            <a:ext cx="4114800" cy="967811"/>
          </a:xfrm>
        </p:spPr>
        <p:txBody>
          <a:bodyPr>
            <a:normAutofit fontScale="90000"/>
          </a:bodyPr>
          <a:lstStyle/>
          <a:p>
            <a:r>
              <a:rPr lang="en-US" sz="6000" b="1" spc="50" dirty="0" smtClean="0">
                <a:ln w="0"/>
                <a:solidFill>
                  <a:schemeClr val="bg2"/>
                </a:solidFill>
                <a:effectLst>
                  <a:innerShdw blurRad="63500" dist="50800" dir="13500000">
                    <a:srgbClr val="000000">
                      <a:alpha val="50000"/>
                    </a:srgbClr>
                  </a:innerShdw>
                </a:effectLst>
                <a:latin typeface="Agency FB" pitchFamily="34" charset="0"/>
              </a:rPr>
              <a:t>Techniques Used</a:t>
            </a:r>
            <a:endParaRPr lang="en-US" sz="6000" b="1" spc="50" dirty="0">
              <a:ln w="0"/>
              <a:solidFill>
                <a:schemeClr val="bg2"/>
              </a:solidFill>
              <a:effectLst>
                <a:innerShdw blurRad="63500" dist="50800" dir="13500000">
                  <a:srgbClr val="000000">
                    <a:alpha val="50000"/>
                  </a:srgbClr>
                </a:innerShdw>
              </a:effectLst>
              <a:latin typeface="Agency FB" pitchFamily="34" charset="0"/>
            </a:endParaRPr>
          </a:p>
        </p:txBody>
      </p:sp>
      <p:sp>
        <p:nvSpPr>
          <p:cNvPr id="5" name="Rectangle 4"/>
          <p:cNvSpPr/>
          <p:nvPr/>
        </p:nvSpPr>
        <p:spPr>
          <a:xfrm>
            <a:off x="533400" y="1752600"/>
            <a:ext cx="6019800" cy="34557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432600" y="2289600"/>
            <a:ext cx="2278800" cy="2278800"/>
            <a:chOff x="1287887" y="785610"/>
            <a:chExt cx="3786389" cy="3786389"/>
          </a:xfrm>
        </p:grpSpPr>
        <p:sp>
          <p:nvSpPr>
            <p:cNvPr id="8" name="Oval 7"/>
            <p:cNvSpPr/>
            <p:nvPr/>
          </p:nvSpPr>
          <p:spPr>
            <a:xfrm>
              <a:off x="1287887" y="785610"/>
              <a:ext cx="3786389" cy="3786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2138093" y="1702491"/>
              <a:ext cx="2085975" cy="1952625"/>
            </a:xfrm>
            <a:prstGeom prst="rect">
              <a:avLst/>
            </a:prstGeom>
          </p:spPr>
        </p:pic>
      </p:grpSp>
    </p:spTree>
    <p:extLst>
      <p:ext uri="{BB962C8B-B14F-4D97-AF65-F5344CB8AC3E}">
        <p14:creationId xmlns:p14="http://schemas.microsoft.com/office/powerpoint/2010/main" val="4218271438"/>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07407E-6 L 0.4 -0.00671 " pathEditMode="relative" rAng="0" ptsTypes="AA">
                                      <p:cBhvr>
                                        <p:cTn id="6" dur="1000" fill="hold"/>
                                        <p:tgtEl>
                                          <p:spTgt spid="2"/>
                                        </p:tgtEl>
                                        <p:attrNameLst>
                                          <p:attrName>ppt_x</p:attrName>
                                          <p:attrName>ppt_y</p:attrName>
                                        </p:attrNameLst>
                                      </p:cBhvr>
                                      <p:rCtr x="20000" y="-347"/>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1000" fill="hold"/>
                                        <p:tgtEl>
                                          <p:spTgt spid="5"/>
                                        </p:tgtEl>
                                        <p:attrNameLst>
                                          <p:attrName>ppt_x</p:attrName>
                                          <p:attrName>ppt_y</p:attrName>
                                        </p:attrNameLst>
                                      </p:cBhvr>
                                    </p:animMotion>
                                  </p:childTnLst>
                                </p:cTn>
                              </p:par>
                              <p:par>
                                <p:cTn id="9" presetID="35" presetClass="path" presetSubtype="0" accel="50000" decel="50000" fill="hold" nodeType="withEffect">
                                  <p:stCondLst>
                                    <p:cond delay="0"/>
                                  </p:stCondLst>
                                  <p:childTnLst>
                                    <p:animMotion origin="layout" path="M 0 0 L -0.25 0 E" pathEditMode="relative" ptsTypes="">
                                      <p:cBhvr>
                                        <p:cTn id="10" dur="1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3093720" y="1723954"/>
            <a:ext cx="1554480" cy="1554480"/>
            <a:chOff x="304247" y="2895600"/>
            <a:chExt cx="1554480" cy="1554480"/>
          </a:xfrm>
        </p:grpSpPr>
        <p:sp>
          <p:nvSpPr>
            <p:cNvPr id="51" name="Oval 50"/>
            <p:cNvSpPr/>
            <p:nvPr/>
          </p:nvSpPr>
          <p:spPr>
            <a:xfrm>
              <a:off x="304247" y="28956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11" y="3201172"/>
              <a:ext cx="1216152" cy="886968"/>
            </a:xfrm>
            <a:prstGeom prst="rect">
              <a:avLst/>
            </a:prstGeom>
          </p:spPr>
        </p:pic>
      </p:grpSp>
      <p:grpSp>
        <p:nvGrpSpPr>
          <p:cNvPr id="46" name="Group 45"/>
          <p:cNvGrpSpPr/>
          <p:nvPr/>
        </p:nvGrpSpPr>
        <p:grpSpPr>
          <a:xfrm>
            <a:off x="1250655" y="1695770"/>
            <a:ext cx="1554480" cy="1554480"/>
            <a:chOff x="2107498" y="2915920"/>
            <a:chExt cx="1554480" cy="1554480"/>
          </a:xfrm>
        </p:grpSpPr>
        <p:sp>
          <p:nvSpPr>
            <p:cNvPr id="48" name="Oval 47"/>
            <p:cNvSpPr/>
            <p:nvPr/>
          </p:nvSpPr>
          <p:spPr>
            <a:xfrm>
              <a:off x="2107498" y="291592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1338" y="3144389"/>
              <a:ext cx="1066799" cy="1116001"/>
            </a:xfrm>
            <a:prstGeom prst="rect">
              <a:avLst/>
            </a:prstGeom>
          </p:spPr>
        </p:pic>
      </p:grpSp>
      <p:grpSp>
        <p:nvGrpSpPr>
          <p:cNvPr id="54" name="Group 53"/>
          <p:cNvGrpSpPr/>
          <p:nvPr/>
        </p:nvGrpSpPr>
        <p:grpSpPr>
          <a:xfrm>
            <a:off x="4922520" y="1723954"/>
            <a:ext cx="1554480" cy="1554480"/>
            <a:chOff x="3866153" y="2915919"/>
            <a:chExt cx="1554480" cy="1554480"/>
          </a:xfrm>
        </p:grpSpPr>
        <p:sp>
          <p:nvSpPr>
            <p:cNvPr id="25" name="Oval 24"/>
            <p:cNvSpPr/>
            <p:nvPr/>
          </p:nvSpPr>
          <p:spPr>
            <a:xfrm>
              <a:off x="3866153" y="2915919"/>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893" y="3201172"/>
              <a:ext cx="1143000" cy="1002436"/>
            </a:xfrm>
            <a:prstGeom prst="rect">
              <a:avLst/>
            </a:prstGeom>
          </p:spPr>
        </p:pic>
      </p:grpSp>
      <p:grpSp>
        <p:nvGrpSpPr>
          <p:cNvPr id="56" name="Group 55"/>
          <p:cNvGrpSpPr/>
          <p:nvPr/>
        </p:nvGrpSpPr>
        <p:grpSpPr>
          <a:xfrm>
            <a:off x="1250654" y="3572976"/>
            <a:ext cx="1554480" cy="1554480"/>
            <a:chOff x="5622765" y="2902226"/>
            <a:chExt cx="1554480" cy="1554480"/>
          </a:xfrm>
        </p:grpSpPr>
        <p:sp>
          <p:nvSpPr>
            <p:cNvPr id="4" name="Oval 3"/>
            <p:cNvSpPr/>
            <p:nvPr/>
          </p:nvSpPr>
          <p:spPr>
            <a:xfrm>
              <a:off x="5622765" y="2902226"/>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43504" y="3201172"/>
              <a:ext cx="1113001" cy="1002435"/>
            </a:xfrm>
            <a:prstGeom prst="rect">
              <a:avLst/>
            </a:prstGeom>
          </p:spPr>
        </p:pic>
      </p:grpSp>
      <p:grpSp>
        <p:nvGrpSpPr>
          <p:cNvPr id="58" name="Group 57"/>
          <p:cNvGrpSpPr/>
          <p:nvPr/>
        </p:nvGrpSpPr>
        <p:grpSpPr>
          <a:xfrm>
            <a:off x="3093720" y="3627120"/>
            <a:ext cx="1554480" cy="1554480"/>
            <a:chOff x="7321262" y="2919409"/>
            <a:chExt cx="1554480" cy="1554480"/>
          </a:xfrm>
        </p:grpSpPr>
        <p:sp>
          <p:nvSpPr>
            <p:cNvPr id="22" name="Oval 21"/>
            <p:cNvSpPr/>
            <p:nvPr/>
          </p:nvSpPr>
          <p:spPr>
            <a:xfrm>
              <a:off x="7321262" y="2919409"/>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40502" y="3087607"/>
              <a:ext cx="1116000" cy="1116000"/>
            </a:xfrm>
            <a:prstGeom prst="rect">
              <a:avLst/>
            </a:prstGeom>
          </p:spPr>
        </p:pic>
      </p:grpSp>
      <p:grpSp>
        <p:nvGrpSpPr>
          <p:cNvPr id="5" name="Group 4"/>
          <p:cNvGrpSpPr/>
          <p:nvPr/>
        </p:nvGrpSpPr>
        <p:grpSpPr>
          <a:xfrm>
            <a:off x="4922520" y="3595899"/>
            <a:ext cx="1554480" cy="1554480"/>
            <a:chOff x="5913120" y="3581400"/>
            <a:chExt cx="1554480" cy="1554480"/>
          </a:xfrm>
        </p:grpSpPr>
        <p:sp>
          <p:nvSpPr>
            <p:cNvPr id="60" name="Oval 59"/>
            <p:cNvSpPr/>
            <p:nvPr/>
          </p:nvSpPr>
          <p:spPr>
            <a:xfrm>
              <a:off x="5913120" y="35814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8" cstate="print">
              <a:extLst>
                <a:ext uri="{28A0092B-C50C-407E-A947-70E740481C1C}">
                  <a14:useLocalDpi xmlns:a14="http://schemas.microsoft.com/office/drawing/2010/main" val="0"/>
                </a:ext>
              </a:extLst>
            </a:blip>
            <a:srcRect l="18350" t="27143" r="14464" b="21133"/>
            <a:stretch/>
          </p:blipFill>
          <p:spPr>
            <a:xfrm>
              <a:off x="6149340" y="3947901"/>
              <a:ext cx="1165860" cy="903198"/>
            </a:xfrm>
            <a:prstGeom prst="rect">
              <a:avLst/>
            </a:prstGeom>
          </p:spPr>
        </p:pic>
      </p:grpSp>
      <p:grpSp>
        <p:nvGrpSpPr>
          <p:cNvPr id="13" name="Group 12"/>
          <p:cNvGrpSpPr/>
          <p:nvPr/>
        </p:nvGrpSpPr>
        <p:grpSpPr>
          <a:xfrm>
            <a:off x="6751320" y="1695770"/>
            <a:ext cx="1554480" cy="1554480"/>
            <a:chOff x="6751320" y="1695770"/>
            <a:chExt cx="1554480" cy="1554480"/>
          </a:xfrm>
        </p:grpSpPr>
        <p:sp>
          <p:nvSpPr>
            <p:cNvPr id="24" name="Oval 23"/>
            <p:cNvSpPr/>
            <p:nvPr/>
          </p:nvSpPr>
          <p:spPr>
            <a:xfrm>
              <a:off x="6751320" y="169577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34909" y="1918443"/>
              <a:ext cx="787302" cy="761905"/>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5387" y="2590800"/>
              <a:ext cx="1258013" cy="346696"/>
            </a:xfrm>
            <a:prstGeom prst="rect">
              <a:avLst/>
            </a:prstGeom>
          </p:spPr>
        </p:pic>
      </p:grpSp>
      <p:grpSp>
        <p:nvGrpSpPr>
          <p:cNvPr id="14" name="Group 13"/>
          <p:cNvGrpSpPr/>
          <p:nvPr/>
        </p:nvGrpSpPr>
        <p:grpSpPr>
          <a:xfrm>
            <a:off x="6751320" y="3572976"/>
            <a:ext cx="1554480" cy="1554480"/>
            <a:chOff x="6751320" y="3572976"/>
            <a:chExt cx="1554480" cy="1554480"/>
          </a:xfrm>
        </p:grpSpPr>
        <p:sp>
          <p:nvSpPr>
            <p:cNvPr id="28" name="Oval 27"/>
            <p:cNvSpPr/>
            <p:nvPr/>
          </p:nvSpPr>
          <p:spPr>
            <a:xfrm>
              <a:off x="6751320" y="3572976"/>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39531" y="3733800"/>
              <a:ext cx="1366269" cy="933906"/>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34200" y="4668635"/>
              <a:ext cx="1255383" cy="180000"/>
            </a:xfrm>
            <a:prstGeom prst="rect">
              <a:avLst/>
            </a:prstGeom>
          </p:spPr>
        </p:pic>
      </p:grpSp>
    </p:spTree>
    <p:extLst>
      <p:ext uri="{BB962C8B-B14F-4D97-AF65-F5344CB8AC3E}">
        <p14:creationId xmlns:p14="http://schemas.microsoft.com/office/powerpoint/2010/main" val="33834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100" fill="hold"/>
                                        <p:tgtEl>
                                          <p:spTgt spid="58"/>
                                        </p:tgtEl>
                                        <p:attrNameLst>
                                          <p:attrName>ppt_w</p:attrName>
                                        </p:attrNameLst>
                                      </p:cBhvr>
                                      <p:tavLst>
                                        <p:tav tm="0">
                                          <p:val>
                                            <p:fltVal val="0"/>
                                          </p:val>
                                        </p:tav>
                                        <p:tav tm="100000">
                                          <p:val>
                                            <p:strVal val="#ppt_w"/>
                                          </p:val>
                                        </p:tav>
                                      </p:tavLst>
                                    </p:anim>
                                    <p:anim calcmode="lin" valueType="num">
                                      <p:cBhvr>
                                        <p:cTn id="8" dur="100" fill="hold"/>
                                        <p:tgtEl>
                                          <p:spTgt spid="58"/>
                                        </p:tgtEl>
                                        <p:attrNameLst>
                                          <p:attrName>ppt_h</p:attrName>
                                        </p:attrNameLst>
                                      </p:cBhvr>
                                      <p:tavLst>
                                        <p:tav tm="0">
                                          <p:val>
                                            <p:fltVal val="0"/>
                                          </p:val>
                                        </p:tav>
                                        <p:tav tm="100000">
                                          <p:val>
                                            <p:strVal val="#ppt_h"/>
                                          </p:val>
                                        </p:tav>
                                      </p:tavLst>
                                    </p:anim>
                                    <p:animEffect transition="in" filter="fade">
                                      <p:cBhvr>
                                        <p:cTn id="9" dur="100"/>
                                        <p:tgtEl>
                                          <p:spTgt spid="58"/>
                                        </p:tgtEl>
                                      </p:cBhvr>
                                    </p:animEffect>
                                  </p:childTnLst>
                                </p:cTn>
                              </p:par>
                            </p:childTnLst>
                          </p:cTn>
                        </p:par>
                        <p:par>
                          <p:cTn id="10" fill="hold">
                            <p:stCondLst>
                              <p:cond delay="100"/>
                            </p:stCondLst>
                            <p:childTnLst>
                              <p:par>
                                <p:cTn id="11" presetID="53" presetClass="entr" presetSubtype="16" fill="hold" nodeType="after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p:cTn id="13" dur="100" fill="hold"/>
                                        <p:tgtEl>
                                          <p:spTgt spid="54"/>
                                        </p:tgtEl>
                                        <p:attrNameLst>
                                          <p:attrName>ppt_w</p:attrName>
                                        </p:attrNameLst>
                                      </p:cBhvr>
                                      <p:tavLst>
                                        <p:tav tm="0">
                                          <p:val>
                                            <p:fltVal val="0"/>
                                          </p:val>
                                        </p:tav>
                                        <p:tav tm="100000">
                                          <p:val>
                                            <p:strVal val="#ppt_w"/>
                                          </p:val>
                                        </p:tav>
                                      </p:tavLst>
                                    </p:anim>
                                    <p:anim calcmode="lin" valueType="num">
                                      <p:cBhvr>
                                        <p:cTn id="14" dur="100" fill="hold"/>
                                        <p:tgtEl>
                                          <p:spTgt spid="54"/>
                                        </p:tgtEl>
                                        <p:attrNameLst>
                                          <p:attrName>ppt_h</p:attrName>
                                        </p:attrNameLst>
                                      </p:cBhvr>
                                      <p:tavLst>
                                        <p:tav tm="0">
                                          <p:val>
                                            <p:fltVal val="0"/>
                                          </p:val>
                                        </p:tav>
                                        <p:tav tm="100000">
                                          <p:val>
                                            <p:strVal val="#ppt_h"/>
                                          </p:val>
                                        </p:tav>
                                      </p:tavLst>
                                    </p:anim>
                                    <p:animEffect transition="in" filter="fade">
                                      <p:cBhvr>
                                        <p:cTn id="15" dur="100"/>
                                        <p:tgtEl>
                                          <p:spTgt spid="54"/>
                                        </p:tgtEl>
                                      </p:cBhvr>
                                    </p:animEffect>
                                  </p:childTnLst>
                                </p:cTn>
                              </p:par>
                            </p:childTnLst>
                          </p:cTn>
                        </p:par>
                        <p:par>
                          <p:cTn id="16" fill="hold">
                            <p:stCondLst>
                              <p:cond delay="200"/>
                            </p:stCondLst>
                            <p:childTnLst>
                              <p:par>
                                <p:cTn id="17" presetID="53" presetClass="entr" presetSubtype="16"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p:cTn id="19" dur="100" fill="hold"/>
                                        <p:tgtEl>
                                          <p:spTgt spid="46"/>
                                        </p:tgtEl>
                                        <p:attrNameLst>
                                          <p:attrName>ppt_w</p:attrName>
                                        </p:attrNameLst>
                                      </p:cBhvr>
                                      <p:tavLst>
                                        <p:tav tm="0">
                                          <p:val>
                                            <p:fltVal val="0"/>
                                          </p:val>
                                        </p:tav>
                                        <p:tav tm="100000">
                                          <p:val>
                                            <p:strVal val="#ppt_w"/>
                                          </p:val>
                                        </p:tav>
                                      </p:tavLst>
                                    </p:anim>
                                    <p:anim calcmode="lin" valueType="num">
                                      <p:cBhvr>
                                        <p:cTn id="20" dur="100" fill="hold"/>
                                        <p:tgtEl>
                                          <p:spTgt spid="46"/>
                                        </p:tgtEl>
                                        <p:attrNameLst>
                                          <p:attrName>ppt_h</p:attrName>
                                        </p:attrNameLst>
                                      </p:cBhvr>
                                      <p:tavLst>
                                        <p:tav tm="0">
                                          <p:val>
                                            <p:fltVal val="0"/>
                                          </p:val>
                                        </p:tav>
                                        <p:tav tm="100000">
                                          <p:val>
                                            <p:strVal val="#ppt_h"/>
                                          </p:val>
                                        </p:tav>
                                      </p:tavLst>
                                    </p:anim>
                                    <p:animEffect transition="in" filter="fade">
                                      <p:cBhvr>
                                        <p:cTn id="21" dur="100"/>
                                        <p:tgtEl>
                                          <p:spTgt spid="46"/>
                                        </p:tgtEl>
                                      </p:cBhvr>
                                    </p:animEffect>
                                  </p:childTnLst>
                                </p:cTn>
                              </p:par>
                            </p:childTnLst>
                          </p:cTn>
                        </p:par>
                        <p:par>
                          <p:cTn id="22" fill="hold">
                            <p:stCondLst>
                              <p:cond delay="300"/>
                            </p:stCondLst>
                            <p:childTnLst>
                              <p:par>
                                <p:cTn id="23" presetID="53" presetClass="entr" presetSubtype="16" fill="hold" nodeType="after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p:cTn id="25" dur="100" fill="hold"/>
                                        <p:tgtEl>
                                          <p:spTgt spid="56"/>
                                        </p:tgtEl>
                                        <p:attrNameLst>
                                          <p:attrName>ppt_w</p:attrName>
                                        </p:attrNameLst>
                                      </p:cBhvr>
                                      <p:tavLst>
                                        <p:tav tm="0">
                                          <p:val>
                                            <p:fltVal val="0"/>
                                          </p:val>
                                        </p:tav>
                                        <p:tav tm="100000">
                                          <p:val>
                                            <p:strVal val="#ppt_w"/>
                                          </p:val>
                                        </p:tav>
                                      </p:tavLst>
                                    </p:anim>
                                    <p:anim calcmode="lin" valueType="num">
                                      <p:cBhvr>
                                        <p:cTn id="26" dur="100" fill="hold"/>
                                        <p:tgtEl>
                                          <p:spTgt spid="56"/>
                                        </p:tgtEl>
                                        <p:attrNameLst>
                                          <p:attrName>ppt_h</p:attrName>
                                        </p:attrNameLst>
                                      </p:cBhvr>
                                      <p:tavLst>
                                        <p:tav tm="0">
                                          <p:val>
                                            <p:fltVal val="0"/>
                                          </p:val>
                                        </p:tav>
                                        <p:tav tm="100000">
                                          <p:val>
                                            <p:strVal val="#ppt_h"/>
                                          </p:val>
                                        </p:tav>
                                      </p:tavLst>
                                    </p:anim>
                                    <p:animEffect transition="in" filter="fade">
                                      <p:cBhvr>
                                        <p:cTn id="27" dur="100"/>
                                        <p:tgtEl>
                                          <p:spTgt spid="56"/>
                                        </p:tgtEl>
                                      </p:cBhvr>
                                    </p:animEffect>
                                  </p:childTnLst>
                                </p:cTn>
                              </p:par>
                            </p:childTnLst>
                          </p:cTn>
                        </p:par>
                        <p:par>
                          <p:cTn id="28" fill="hold">
                            <p:stCondLst>
                              <p:cond delay="400"/>
                            </p:stCondLst>
                            <p:childTnLst>
                              <p:par>
                                <p:cTn id="29" presetID="53" presetClass="entr" presetSubtype="16"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p:cTn id="31" dur="100" fill="hold"/>
                                        <p:tgtEl>
                                          <p:spTgt spid="44"/>
                                        </p:tgtEl>
                                        <p:attrNameLst>
                                          <p:attrName>ppt_w</p:attrName>
                                        </p:attrNameLst>
                                      </p:cBhvr>
                                      <p:tavLst>
                                        <p:tav tm="0">
                                          <p:val>
                                            <p:fltVal val="0"/>
                                          </p:val>
                                        </p:tav>
                                        <p:tav tm="100000">
                                          <p:val>
                                            <p:strVal val="#ppt_w"/>
                                          </p:val>
                                        </p:tav>
                                      </p:tavLst>
                                    </p:anim>
                                    <p:anim calcmode="lin" valueType="num">
                                      <p:cBhvr>
                                        <p:cTn id="32" dur="100" fill="hold"/>
                                        <p:tgtEl>
                                          <p:spTgt spid="44"/>
                                        </p:tgtEl>
                                        <p:attrNameLst>
                                          <p:attrName>ppt_h</p:attrName>
                                        </p:attrNameLst>
                                      </p:cBhvr>
                                      <p:tavLst>
                                        <p:tav tm="0">
                                          <p:val>
                                            <p:fltVal val="0"/>
                                          </p:val>
                                        </p:tav>
                                        <p:tav tm="100000">
                                          <p:val>
                                            <p:strVal val="#ppt_h"/>
                                          </p:val>
                                        </p:tav>
                                      </p:tavLst>
                                    </p:anim>
                                    <p:animEffect transition="in" filter="fade">
                                      <p:cBhvr>
                                        <p:cTn id="33" dur="100"/>
                                        <p:tgtEl>
                                          <p:spTgt spid="44"/>
                                        </p:tgtEl>
                                      </p:cBhvr>
                                    </p:animEffect>
                                  </p:childTnLst>
                                </p:cTn>
                              </p:par>
                            </p:childTnLst>
                          </p:cTn>
                        </p:par>
                        <p:par>
                          <p:cTn id="34" fill="hold">
                            <p:stCondLst>
                              <p:cond delay="500"/>
                            </p:stCondLst>
                            <p:childTnLst>
                              <p:par>
                                <p:cTn id="35" presetID="53" presetClass="entr" presetSubtype="16"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 fill="hold"/>
                                        <p:tgtEl>
                                          <p:spTgt spid="14"/>
                                        </p:tgtEl>
                                        <p:attrNameLst>
                                          <p:attrName>ppt_w</p:attrName>
                                        </p:attrNameLst>
                                      </p:cBhvr>
                                      <p:tavLst>
                                        <p:tav tm="0">
                                          <p:val>
                                            <p:fltVal val="0"/>
                                          </p:val>
                                        </p:tav>
                                        <p:tav tm="100000">
                                          <p:val>
                                            <p:strVal val="#ppt_w"/>
                                          </p:val>
                                        </p:tav>
                                      </p:tavLst>
                                    </p:anim>
                                    <p:anim calcmode="lin" valueType="num">
                                      <p:cBhvr>
                                        <p:cTn id="38" dur="100" fill="hold"/>
                                        <p:tgtEl>
                                          <p:spTgt spid="14"/>
                                        </p:tgtEl>
                                        <p:attrNameLst>
                                          <p:attrName>ppt_h</p:attrName>
                                        </p:attrNameLst>
                                      </p:cBhvr>
                                      <p:tavLst>
                                        <p:tav tm="0">
                                          <p:val>
                                            <p:fltVal val="0"/>
                                          </p:val>
                                        </p:tav>
                                        <p:tav tm="100000">
                                          <p:val>
                                            <p:strVal val="#ppt_h"/>
                                          </p:val>
                                        </p:tav>
                                      </p:tavLst>
                                    </p:anim>
                                    <p:animEffect transition="in" filter="fade">
                                      <p:cBhvr>
                                        <p:cTn id="39" dur="100"/>
                                        <p:tgtEl>
                                          <p:spTgt spid="14"/>
                                        </p:tgtEl>
                                      </p:cBhvr>
                                    </p:animEffect>
                                  </p:childTnLst>
                                </p:cTn>
                              </p:par>
                            </p:childTnLst>
                          </p:cTn>
                        </p:par>
                        <p:par>
                          <p:cTn id="40" fill="hold">
                            <p:stCondLst>
                              <p:cond delay="600"/>
                            </p:stCondLst>
                            <p:childTnLst>
                              <p:par>
                                <p:cTn id="41" presetID="53" presetClass="entr" presetSubtype="16"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 fill="hold"/>
                                        <p:tgtEl>
                                          <p:spTgt spid="13"/>
                                        </p:tgtEl>
                                        <p:attrNameLst>
                                          <p:attrName>ppt_w</p:attrName>
                                        </p:attrNameLst>
                                      </p:cBhvr>
                                      <p:tavLst>
                                        <p:tav tm="0">
                                          <p:val>
                                            <p:fltVal val="0"/>
                                          </p:val>
                                        </p:tav>
                                        <p:tav tm="100000">
                                          <p:val>
                                            <p:strVal val="#ppt_w"/>
                                          </p:val>
                                        </p:tav>
                                      </p:tavLst>
                                    </p:anim>
                                    <p:anim calcmode="lin" valueType="num">
                                      <p:cBhvr>
                                        <p:cTn id="44" dur="100" fill="hold"/>
                                        <p:tgtEl>
                                          <p:spTgt spid="13"/>
                                        </p:tgtEl>
                                        <p:attrNameLst>
                                          <p:attrName>ppt_h</p:attrName>
                                        </p:attrNameLst>
                                      </p:cBhvr>
                                      <p:tavLst>
                                        <p:tav tm="0">
                                          <p:val>
                                            <p:fltVal val="0"/>
                                          </p:val>
                                        </p:tav>
                                        <p:tav tm="100000">
                                          <p:val>
                                            <p:strVal val="#ppt_h"/>
                                          </p:val>
                                        </p:tav>
                                      </p:tavLst>
                                    </p:anim>
                                    <p:animEffect transition="in" filter="fade">
                                      <p:cBhvr>
                                        <p:cTn id="45" dur="100"/>
                                        <p:tgtEl>
                                          <p:spTgt spid="13"/>
                                        </p:tgtEl>
                                      </p:cBhvr>
                                    </p:animEffect>
                                  </p:childTnLst>
                                </p:cTn>
                              </p:par>
                            </p:childTnLst>
                          </p:cTn>
                        </p:par>
                        <p:par>
                          <p:cTn id="46" fill="hold">
                            <p:stCondLst>
                              <p:cond delay="700"/>
                            </p:stCondLst>
                            <p:childTnLst>
                              <p:par>
                                <p:cTn id="47" presetID="53" presetClass="entr" presetSubtype="16"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100" fill="hold"/>
                                        <p:tgtEl>
                                          <p:spTgt spid="5"/>
                                        </p:tgtEl>
                                        <p:attrNameLst>
                                          <p:attrName>ppt_w</p:attrName>
                                        </p:attrNameLst>
                                      </p:cBhvr>
                                      <p:tavLst>
                                        <p:tav tm="0">
                                          <p:val>
                                            <p:fltVal val="0"/>
                                          </p:val>
                                        </p:tav>
                                        <p:tav tm="100000">
                                          <p:val>
                                            <p:strVal val="#ppt_w"/>
                                          </p:val>
                                        </p:tav>
                                      </p:tavLst>
                                    </p:anim>
                                    <p:anim calcmode="lin" valueType="num">
                                      <p:cBhvr>
                                        <p:cTn id="50" dur="100" fill="hold"/>
                                        <p:tgtEl>
                                          <p:spTgt spid="5"/>
                                        </p:tgtEl>
                                        <p:attrNameLst>
                                          <p:attrName>ppt_h</p:attrName>
                                        </p:attrNameLst>
                                      </p:cBhvr>
                                      <p:tavLst>
                                        <p:tav tm="0">
                                          <p:val>
                                            <p:fltVal val="0"/>
                                          </p:val>
                                        </p:tav>
                                        <p:tav tm="100000">
                                          <p:val>
                                            <p:strVal val="#ppt_h"/>
                                          </p:val>
                                        </p:tav>
                                      </p:tavLst>
                                    </p:anim>
                                    <p:animEffect transition="in" filter="fade">
                                      <p:cBhvr>
                                        <p:cTn id="51" dur="100"/>
                                        <p:tgtEl>
                                          <p:spTgt spid="5"/>
                                        </p:tgtEl>
                                      </p:cBhvr>
                                    </p:animEffect>
                                  </p:childTnLst>
                                </p:cTn>
                              </p:par>
                            </p:childTnLst>
                          </p:cTn>
                        </p:par>
                        <p:par>
                          <p:cTn id="52" fill="hold">
                            <p:stCondLst>
                              <p:cond delay="800"/>
                            </p:stCondLst>
                            <p:childTnLst>
                              <p:par>
                                <p:cTn id="53" presetID="32" presetClass="emph" presetSubtype="0" repeatCount="3000" fill="hold" nodeType="afterEffect">
                                  <p:stCondLst>
                                    <p:cond delay="0"/>
                                  </p:stCondLst>
                                  <p:childTnLst>
                                    <p:animRot by="120000">
                                      <p:cBhvr>
                                        <p:cTn id="54" dur="100" fill="hold">
                                          <p:stCondLst>
                                            <p:cond delay="0"/>
                                          </p:stCondLst>
                                        </p:cTn>
                                        <p:tgtEl>
                                          <p:spTgt spid="58"/>
                                        </p:tgtEl>
                                        <p:attrNameLst>
                                          <p:attrName>r</p:attrName>
                                        </p:attrNameLst>
                                      </p:cBhvr>
                                    </p:animRot>
                                    <p:animRot by="-240000">
                                      <p:cBhvr>
                                        <p:cTn id="55" dur="200" fill="hold">
                                          <p:stCondLst>
                                            <p:cond delay="200"/>
                                          </p:stCondLst>
                                        </p:cTn>
                                        <p:tgtEl>
                                          <p:spTgt spid="58"/>
                                        </p:tgtEl>
                                        <p:attrNameLst>
                                          <p:attrName>r</p:attrName>
                                        </p:attrNameLst>
                                      </p:cBhvr>
                                    </p:animRot>
                                    <p:animRot by="240000">
                                      <p:cBhvr>
                                        <p:cTn id="56" dur="200" fill="hold">
                                          <p:stCondLst>
                                            <p:cond delay="400"/>
                                          </p:stCondLst>
                                        </p:cTn>
                                        <p:tgtEl>
                                          <p:spTgt spid="58"/>
                                        </p:tgtEl>
                                        <p:attrNameLst>
                                          <p:attrName>r</p:attrName>
                                        </p:attrNameLst>
                                      </p:cBhvr>
                                    </p:animRot>
                                    <p:animRot by="-240000">
                                      <p:cBhvr>
                                        <p:cTn id="57" dur="200" fill="hold">
                                          <p:stCondLst>
                                            <p:cond delay="600"/>
                                          </p:stCondLst>
                                        </p:cTn>
                                        <p:tgtEl>
                                          <p:spTgt spid="58"/>
                                        </p:tgtEl>
                                        <p:attrNameLst>
                                          <p:attrName>r</p:attrName>
                                        </p:attrNameLst>
                                      </p:cBhvr>
                                    </p:animRot>
                                    <p:animRot by="120000">
                                      <p:cBhvr>
                                        <p:cTn id="58" dur="200" fill="hold">
                                          <p:stCondLst>
                                            <p:cond delay="800"/>
                                          </p:stCondLst>
                                        </p:cTn>
                                        <p:tgtEl>
                                          <p:spTgt spid="58"/>
                                        </p:tgtEl>
                                        <p:attrNameLst>
                                          <p:attrName>r</p:attrName>
                                        </p:attrNameLst>
                                      </p:cBhvr>
                                    </p:animRot>
                                  </p:childTnLst>
                                </p:cTn>
                              </p:par>
                              <p:par>
                                <p:cTn id="59" presetID="32" presetClass="emph" presetSubtype="0" repeatCount="3000" fill="hold" nodeType="withEffect">
                                  <p:stCondLst>
                                    <p:cond delay="0"/>
                                  </p:stCondLst>
                                  <p:childTnLst>
                                    <p:animRot by="120000">
                                      <p:cBhvr>
                                        <p:cTn id="60" dur="100" fill="hold">
                                          <p:stCondLst>
                                            <p:cond delay="0"/>
                                          </p:stCondLst>
                                        </p:cTn>
                                        <p:tgtEl>
                                          <p:spTgt spid="54"/>
                                        </p:tgtEl>
                                        <p:attrNameLst>
                                          <p:attrName>r</p:attrName>
                                        </p:attrNameLst>
                                      </p:cBhvr>
                                    </p:animRot>
                                    <p:animRot by="-240000">
                                      <p:cBhvr>
                                        <p:cTn id="61" dur="200" fill="hold">
                                          <p:stCondLst>
                                            <p:cond delay="200"/>
                                          </p:stCondLst>
                                        </p:cTn>
                                        <p:tgtEl>
                                          <p:spTgt spid="54"/>
                                        </p:tgtEl>
                                        <p:attrNameLst>
                                          <p:attrName>r</p:attrName>
                                        </p:attrNameLst>
                                      </p:cBhvr>
                                    </p:animRot>
                                    <p:animRot by="240000">
                                      <p:cBhvr>
                                        <p:cTn id="62" dur="200" fill="hold">
                                          <p:stCondLst>
                                            <p:cond delay="400"/>
                                          </p:stCondLst>
                                        </p:cTn>
                                        <p:tgtEl>
                                          <p:spTgt spid="54"/>
                                        </p:tgtEl>
                                        <p:attrNameLst>
                                          <p:attrName>r</p:attrName>
                                        </p:attrNameLst>
                                      </p:cBhvr>
                                    </p:animRot>
                                    <p:animRot by="-240000">
                                      <p:cBhvr>
                                        <p:cTn id="63" dur="200" fill="hold">
                                          <p:stCondLst>
                                            <p:cond delay="600"/>
                                          </p:stCondLst>
                                        </p:cTn>
                                        <p:tgtEl>
                                          <p:spTgt spid="54"/>
                                        </p:tgtEl>
                                        <p:attrNameLst>
                                          <p:attrName>r</p:attrName>
                                        </p:attrNameLst>
                                      </p:cBhvr>
                                    </p:animRot>
                                    <p:animRot by="120000">
                                      <p:cBhvr>
                                        <p:cTn id="64" dur="200" fill="hold">
                                          <p:stCondLst>
                                            <p:cond delay="800"/>
                                          </p:stCondLst>
                                        </p:cTn>
                                        <p:tgtEl>
                                          <p:spTgt spid="54"/>
                                        </p:tgtEl>
                                        <p:attrNameLst>
                                          <p:attrName>r</p:attrName>
                                        </p:attrNameLst>
                                      </p:cBhvr>
                                    </p:animRot>
                                  </p:childTnLst>
                                </p:cTn>
                              </p:par>
                              <p:par>
                                <p:cTn id="65" presetID="32" presetClass="emph" presetSubtype="0" repeatCount="3000" fill="hold" nodeType="withEffect">
                                  <p:stCondLst>
                                    <p:cond delay="0"/>
                                  </p:stCondLst>
                                  <p:childTnLst>
                                    <p:animRot by="120000">
                                      <p:cBhvr>
                                        <p:cTn id="66" dur="100" fill="hold">
                                          <p:stCondLst>
                                            <p:cond delay="0"/>
                                          </p:stCondLst>
                                        </p:cTn>
                                        <p:tgtEl>
                                          <p:spTgt spid="46"/>
                                        </p:tgtEl>
                                        <p:attrNameLst>
                                          <p:attrName>r</p:attrName>
                                        </p:attrNameLst>
                                      </p:cBhvr>
                                    </p:animRot>
                                    <p:animRot by="-240000">
                                      <p:cBhvr>
                                        <p:cTn id="67" dur="200" fill="hold">
                                          <p:stCondLst>
                                            <p:cond delay="200"/>
                                          </p:stCondLst>
                                        </p:cTn>
                                        <p:tgtEl>
                                          <p:spTgt spid="46"/>
                                        </p:tgtEl>
                                        <p:attrNameLst>
                                          <p:attrName>r</p:attrName>
                                        </p:attrNameLst>
                                      </p:cBhvr>
                                    </p:animRot>
                                    <p:animRot by="240000">
                                      <p:cBhvr>
                                        <p:cTn id="68" dur="200" fill="hold">
                                          <p:stCondLst>
                                            <p:cond delay="400"/>
                                          </p:stCondLst>
                                        </p:cTn>
                                        <p:tgtEl>
                                          <p:spTgt spid="46"/>
                                        </p:tgtEl>
                                        <p:attrNameLst>
                                          <p:attrName>r</p:attrName>
                                        </p:attrNameLst>
                                      </p:cBhvr>
                                    </p:animRot>
                                    <p:animRot by="-240000">
                                      <p:cBhvr>
                                        <p:cTn id="69" dur="200" fill="hold">
                                          <p:stCondLst>
                                            <p:cond delay="600"/>
                                          </p:stCondLst>
                                        </p:cTn>
                                        <p:tgtEl>
                                          <p:spTgt spid="46"/>
                                        </p:tgtEl>
                                        <p:attrNameLst>
                                          <p:attrName>r</p:attrName>
                                        </p:attrNameLst>
                                      </p:cBhvr>
                                    </p:animRot>
                                    <p:animRot by="120000">
                                      <p:cBhvr>
                                        <p:cTn id="70" dur="200" fill="hold">
                                          <p:stCondLst>
                                            <p:cond delay="800"/>
                                          </p:stCondLst>
                                        </p:cTn>
                                        <p:tgtEl>
                                          <p:spTgt spid="46"/>
                                        </p:tgtEl>
                                        <p:attrNameLst>
                                          <p:attrName>r</p:attrName>
                                        </p:attrNameLst>
                                      </p:cBhvr>
                                    </p:animRot>
                                  </p:childTnLst>
                                </p:cTn>
                              </p:par>
                              <p:par>
                                <p:cTn id="71" presetID="32" presetClass="emph" presetSubtype="0" repeatCount="3000" fill="hold" nodeType="withEffect">
                                  <p:stCondLst>
                                    <p:cond delay="0"/>
                                  </p:stCondLst>
                                  <p:childTnLst>
                                    <p:animRot by="120000">
                                      <p:cBhvr>
                                        <p:cTn id="72" dur="100" fill="hold">
                                          <p:stCondLst>
                                            <p:cond delay="0"/>
                                          </p:stCondLst>
                                        </p:cTn>
                                        <p:tgtEl>
                                          <p:spTgt spid="56"/>
                                        </p:tgtEl>
                                        <p:attrNameLst>
                                          <p:attrName>r</p:attrName>
                                        </p:attrNameLst>
                                      </p:cBhvr>
                                    </p:animRot>
                                    <p:animRot by="-240000">
                                      <p:cBhvr>
                                        <p:cTn id="73" dur="200" fill="hold">
                                          <p:stCondLst>
                                            <p:cond delay="200"/>
                                          </p:stCondLst>
                                        </p:cTn>
                                        <p:tgtEl>
                                          <p:spTgt spid="56"/>
                                        </p:tgtEl>
                                        <p:attrNameLst>
                                          <p:attrName>r</p:attrName>
                                        </p:attrNameLst>
                                      </p:cBhvr>
                                    </p:animRot>
                                    <p:animRot by="240000">
                                      <p:cBhvr>
                                        <p:cTn id="74" dur="200" fill="hold">
                                          <p:stCondLst>
                                            <p:cond delay="400"/>
                                          </p:stCondLst>
                                        </p:cTn>
                                        <p:tgtEl>
                                          <p:spTgt spid="56"/>
                                        </p:tgtEl>
                                        <p:attrNameLst>
                                          <p:attrName>r</p:attrName>
                                        </p:attrNameLst>
                                      </p:cBhvr>
                                    </p:animRot>
                                    <p:animRot by="-240000">
                                      <p:cBhvr>
                                        <p:cTn id="75" dur="200" fill="hold">
                                          <p:stCondLst>
                                            <p:cond delay="600"/>
                                          </p:stCondLst>
                                        </p:cTn>
                                        <p:tgtEl>
                                          <p:spTgt spid="56"/>
                                        </p:tgtEl>
                                        <p:attrNameLst>
                                          <p:attrName>r</p:attrName>
                                        </p:attrNameLst>
                                      </p:cBhvr>
                                    </p:animRot>
                                    <p:animRot by="120000">
                                      <p:cBhvr>
                                        <p:cTn id="76" dur="200" fill="hold">
                                          <p:stCondLst>
                                            <p:cond delay="800"/>
                                          </p:stCondLst>
                                        </p:cTn>
                                        <p:tgtEl>
                                          <p:spTgt spid="56"/>
                                        </p:tgtEl>
                                        <p:attrNameLst>
                                          <p:attrName>r</p:attrName>
                                        </p:attrNameLst>
                                      </p:cBhvr>
                                    </p:animRot>
                                  </p:childTnLst>
                                </p:cTn>
                              </p:par>
                              <p:par>
                                <p:cTn id="77" presetID="32" presetClass="emph" presetSubtype="0" repeatCount="3000" fill="hold" nodeType="withEffect">
                                  <p:stCondLst>
                                    <p:cond delay="0"/>
                                  </p:stCondLst>
                                  <p:childTnLst>
                                    <p:animRot by="120000">
                                      <p:cBhvr>
                                        <p:cTn id="78" dur="100" fill="hold">
                                          <p:stCondLst>
                                            <p:cond delay="0"/>
                                          </p:stCondLst>
                                        </p:cTn>
                                        <p:tgtEl>
                                          <p:spTgt spid="44"/>
                                        </p:tgtEl>
                                        <p:attrNameLst>
                                          <p:attrName>r</p:attrName>
                                        </p:attrNameLst>
                                      </p:cBhvr>
                                    </p:animRot>
                                    <p:animRot by="-240000">
                                      <p:cBhvr>
                                        <p:cTn id="79" dur="200" fill="hold">
                                          <p:stCondLst>
                                            <p:cond delay="200"/>
                                          </p:stCondLst>
                                        </p:cTn>
                                        <p:tgtEl>
                                          <p:spTgt spid="44"/>
                                        </p:tgtEl>
                                        <p:attrNameLst>
                                          <p:attrName>r</p:attrName>
                                        </p:attrNameLst>
                                      </p:cBhvr>
                                    </p:animRot>
                                    <p:animRot by="240000">
                                      <p:cBhvr>
                                        <p:cTn id="80" dur="200" fill="hold">
                                          <p:stCondLst>
                                            <p:cond delay="400"/>
                                          </p:stCondLst>
                                        </p:cTn>
                                        <p:tgtEl>
                                          <p:spTgt spid="44"/>
                                        </p:tgtEl>
                                        <p:attrNameLst>
                                          <p:attrName>r</p:attrName>
                                        </p:attrNameLst>
                                      </p:cBhvr>
                                    </p:animRot>
                                    <p:animRot by="-240000">
                                      <p:cBhvr>
                                        <p:cTn id="81" dur="200" fill="hold">
                                          <p:stCondLst>
                                            <p:cond delay="600"/>
                                          </p:stCondLst>
                                        </p:cTn>
                                        <p:tgtEl>
                                          <p:spTgt spid="44"/>
                                        </p:tgtEl>
                                        <p:attrNameLst>
                                          <p:attrName>r</p:attrName>
                                        </p:attrNameLst>
                                      </p:cBhvr>
                                    </p:animRot>
                                    <p:animRot by="120000">
                                      <p:cBhvr>
                                        <p:cTn id="82" dur="200" fill="hold">
                                          <p:stCondLst>
                                            <p:cond delay="800"/>
                                          </p:stCondLst>
                                        </p:cTn>
                                        <p:tgtEl>
                                          <p:spTgt spid="44"/>
                                        </p:tgtEl>
                                        <p:attrNameLst>
                                          <p:attrName>r</p:attrName>
                                        </p:attrNameLst>
                                      </p:cBhvr>
                                    </p:animRot>
                                  </p:childTnLst>
                                </p:cTn>
                              </p:par>
                              <p:par>
                                <p:cTn id="83" presetID="32" presetClass="emph" presetSubtype="0" repeatCount="3000" fill="hold" nodeType="withEffect">
                                  <p:stCondLst>
                                    <p:cond delay="0"/>
                                  </p:stCondLst>
                                  <p:childTnLst>
                                    <p:animRot by="120000">
                                      <p:cBhvr>
                                        <p:cTn id="84" dur="100" fill="hold">
                                          <p:stCondLst>
                                            <p:cond delay="0"/>
                                          </p:stCondLst>
                                        </p:cTn>
                                        <p:tgtEl>
                                          <p:spTgt spid="13"/>
                                        </p:tgtEl>
                                        <p:attrNameLst>
                                          <p:attrName>r</p:attrName>
                                        </p:attrNameLst>
                                      </p:cBhvr>
                                    </p:animRot>
                                    <p:animRot by="-240000">
                                      <p:cBhvr>
                                        <p:cTn id="85" dur="200" fill="hold">
                                          <p:stCondLst>
                                            <p:cond delay="200"/>
                                          </p:stCondLst>
                                        </p:cTn>
                                        <p:tgtEl>
                                          <p:spTgt spid="13"/>
                                        </p:tgtEl>
                                        <p:attrNameLst>
                                          <p:attrName>r</p:attrName>
                                        </p:attrNameLst>
                                      </p:cBhvr>
                                    </p:animRot>
                                    <p:animRot by="240000">
                                      <p:cBhvr>
                                        <p:cTn id="86" dur="200" fill="hold">
                                          <p:stCondLst>
                                            <p:cond delay="400"/>
                                          </p:stCondLst>
                                        </p:cTn>
                                        <p:tgtEl>
                                          <p:spTgt spid="13"/>
                                        </p:tgtEl>
                                        <p:attrNameLst>
                                          <p:attrName>r</p:attrName>
                                        </p:attrNameLst>
                                      </p:cBhvr>
                                    </p:animRot>
                                    <p:animRot by="-240000">
                                      <p:cBhvr>
                                        <p:cTn id="87" dur="200" fill="hold">
                                          <p:stCondLst>
                                            <p:cond delay="600"/>
                                          </p:stCondLst>
                                        </p:cTn>
                                        <p:tgtEl>
                                          <p:spTgt spid="13"/>
                                        </p:tgtEl>
                                        <p:attrNameLst>
                                          <p:attrName>r</p:attrName>
                                        </p:attrNameLst>
                                      </p:cBhvr>
                                    </p:animRot>
                                    <p:animRot by="120000">
                                      <p:cBhvr>
                                        <p:cTn id="88" dur="200" fill="hold">
                                          <p:stCondLst>
                                            <p:cond delay="800"/>
                                          </p:stCondLst>
                                        </p:cTn>
                                        <p:tgtEl>
                                          <p:spTgt spid="13"/>
                                        </p:tgtEl>
                                        <p:attrNameLst>
                                          <p:attrName>r</p:attrName>
                                        </p:attrNameLst>
                                      </p:cBhvr>
                                    </p:animRot>
                                  </p:childTnLst>
                                </p:cTn>
                              </p:par>
                              <p:par>
                                <p:cTn id="89" presetID="32" presetClass="emph" presetSubtype="0" repeatCount="3000" fill="hold" nodeType="withEffect">
                                  <p:stCondLst>
                                    <p:cond delay="0"/>
                                  </p:stCondLst>
                                  <p:childTnLst>
                                    <p:animRot by="120000">
                                      <p:cBhvr>
                                        <p:cTn id="90" dur="100" fill="hold">
                                          <p:stCondLst>
                                            <p:cond delay="0"/>
                                          </p:stCondLst>
                                        </p:cTn>
                                        <p:tgtEl>
                                          <p:spTgt spid="14"/>
                                        </p:tgtEl>
                                        <p:attrNameLst>
                                          <p:attrName>r</p:attrName>
                                        </p:attrNameLst>
                                      </p:cBhvr>
                                    </p:animRot>
                                    <p:animRot by="-240000">
                                      <p:cBhvr>
                                        <p:cTn id="91" dur="200" fill="hold">
                                          <p:stCondLst>
                                            <p:cond delay="200"/>
                                          </p:stCondLst>
                                        </p:cTn>
                                        <p:tgtEl>
                                          <p:spTgt spid="14"/>
                                        </p:tgtEl>
                                        <p:attrNameLst>
                                          <p:attrName>r</p:attrName>
                                        </p:attrNameLst>
                                      </p:cBhvr>
                                    </p:animRot>
                                    <p:animRot by="240000">
                                      <p:cBhvr>
                                        <p:cTn id="92" dur="200" fill="hold">
                                          <p:stCondLst>
                                            <p:cond delay="400"/>
                                          </p:stCondLst>
                                        </p:cTn>
                                        <p:tgtEl>
                                          <p:spTgt spid="14"/>
                                        </p:tgtEl>
                                        <p:attrNameLst>
                                          <p:attrName>r</p:attrName>
                                        </p:attrNameLst>
                                      </p:cBhvr>
                                    </p:animRot>
                                    <p:animRot by="-240000">
                                      <p:cBhvr>
                                        <p:cTn id="93" dur="200" fill="hold">
                                          <p:stCondLst>
                                            <p:cond delay="600"/>
                                          </p:stCondLst>
                                        </p:cTn>
                                        <p:tgtEl>
                                          <p:spTgt spid="14"/>
                                        </p:tgtEl>
                                        <p:attrNameLst>
                                          <p:attrName>r</p:attrName>
                                        </p:attrNameLst>
                                      </p:cBhvr>
                                    </p:animRot>
                                    <p:animRot by="120000">
                                      <p:cBhvr>
                                        <p:cTn id="94" dur="200" fill="hold">
                                          <p:stCondLst>
                                            <p:cond delay="800"/>
                                          </p:stCondLst>
                                        </p:cTn>
                                        <p:tgtEl>
                                          <p:spTgt spid="14"/>
                                        </p:tgtEl>
                                        <p:attrNameLst>
                                          <p:attrName>r</p:attrName>
                                        </p:attrNameLst>
                                      </p:cBhvr>
                                    </p:animRot>
                                  </p:childTnLst>
                                </p:cTn>
                              </p:par>
                              <p:par>
                                <p:cTn id="95" presetID="32" presetClass="emph" presetSubtype="0" repeatCount="3000" fill="hold" nodeType="withEffect">
                                  <p:stCondLst>
                                    <p:cond delay="0"/>
                                  </p:stCondLst>
                                  <p:childTnLst>
                                    <p:animRot by="120000">
                                      <p:cBhvr>
                                        <p:cTn id="96" dur="100" fill="hold">
                                          <p:stCondLst>
                                            <p:cond delay="0"/>
                                          </p:stCondLst>
                                        </p:cTn>
                                        <p:tgtEl>
                                          <p:spTgt spid="5"/>
                                        </p:tgtEl>
                                        <p:attrNameLst>
                                          <p:attrName>r</p:attrName>
                                        </p:attrNameLst>
                                      </p:cBhvr>
                                    </p:animRot>
                                    <p:animRot by="-240000">
                                      <p:cBhvr>
                                        <p:cTn id="97" dur="200" fill="hold">
                                          <p:stCondLst>
                                            <p:cond delay="200"/>
                                          </p:stCondLst>
                                        </p:cTn>
                                        <p:tgtEl>
                                          <p:spTgt spid="5"/>
                                        </p:tgtEl>
                                        <p:attrNameLst>
                                          <p:attrName>r</p:attrName>
                                        </p:attrNameLst>
                                      </p:cBhvr>
                                    </p:animRot>
                                    <p:animRot by="240000">
                                      <p:cBhvr>
                                        <p:cTn id="98" dur="200" fill="hold">
                                          <p:stCondLst>
                                            <p:cond delay="400"/>
                                          </p:stCondLst>
                                        </p:cTn>
                                        <p:tgtEl>
                                          <p:spTgt spid="5"/>
                                        </p:tgtEl>
                                        <p:attrNameLst>
                                          <p:attrName>r</p:attrName>
                                        </p:attrNameLst>
                                      </p:cBhvr>
                                    </p:animRot>
                                    <p:animRot by="-240000">
                                      <p:cBhvr>
                                        <p:cTn id="99" dur="200" fill="hold">
                                          <p:stCondLst>
                                            <p:cond delay="600"/>
                                          </p:stCondLst>
                                        </p:cTn>
                                        <p:tgtEl>
                                          <p:spTgt spid="5"/>
                                        </p:tgtEl>
                                        <p:attrNameLst>
                                          <p:attrName>r</p:attrName>
                                        </p:attrNameLst>
                                      </p:cBhvr>
                                    </p:animRot>
                                    <p:animRot by="120000">
                                      <p:cBhvr>
                                        <p:cTn id="10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3093720" y="1723954"/>
            <a:ext cx="1554480" cy="1554480"/>
            <a:chOff x="304247" y="2895600"/>
            <a:chExt cx="1554480" cy="1554480"/>
          </a:xfrm>
        </p:grpSpPr>
        <p:sp>
          <p:nvSpPr>
            <p:cNvPr id="51" name="Oval 50"/>
            <p:cNvSpPr/>
            <p:nvPr/>
          </p:nvSpPr>
          <p:spPr>
            <a:xfrm>
              <a:off x="304247" y="28956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11" y="3201172"/>
              <a:ext cx="1216152" cy="886968"/>
            </a:xfrm>
            <a:prstGeom prst="rect">
              <a:avLst/>
            </a:prstGeom>
          </p:spPr>
        </p:pic>
      </p:grpSp>
      <p:grpSp>
        <p:nvGrpSpPr>
          <p:cNvPr id="46" name="Group 45"/>
          <p:cNvGrpSpPr/>
          <p:nvPr/>
        </p:nvGrpSpPr>
        <p:grpSpPr>
          <a:xfrm>
            <a:off x="1250655" y="1695770"/>
            <a:ext cx="1554480" cy="1554480"/>
            <a:chOff x="2107498" y="2915920"/>
            <a:chExt cx="1554480" cy="1554480"/>
          </a:xfrm>
        </p:grpSpPr>
        <p:sp>
          <p:nvSpPr>
            <p:cNvPr id="48" name="Oval 47"/>
            <p:cNvSpPr/>
            <p:nvPr/>
          </p:nvSpPr>
          <p:spPr>
            <a:xfrm>
              <a:off x="2107498" y="291592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1338" y="3144389"/>
              <a:ext cx="1066799" cy="1116001"/>
            </a:xfrm>
            <a:prstGeom prst="rect">
              <a:avLst/>
            </a:prstGeom>
          </p:spPr>
        </p:pic>
      </p:grpSp>
      <p:grpSp>
        <p:nvGrpSpPr>
          <p:cNvPr id="54" name="Group 53"/>
          <p:cNvGrpSpPr/>
          <p:nvPr/>
        </p:nvGrpSpPr>
        <p:grpSpPr>
          <a:xfrm>
            <a:off x="4922520" y="1723954"/>
            <a:ext cx="1554480" cy="1554480"/>
            <a:chOff x="3866153" y="2915919"/>
            <a:chExt cx="1554480" cy="1554480"/>
          </a:xfrm>
        </p:grpSpPr>
        <p:sp>
          <p:nvSpPr>
            <p:cNvPr id="25" name="Oval 24"/>
            <p:cNvSpPr/>
            <p:nvPr/>
          </p:nvSpPr>
          <p:spPr>
            <a:xfrm>
              <a:off x="3866153" y="2915919"/>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893" y="3201172"/>
              <a:ext cx="1143000" cy="1002436"/>
            </a:xfrm>
            <a:prstGeom prst="rect">
              <a:avLst/>
            </a:prstGeom>
          </p:spPr>
        </p:pic>
      </p:grpSp>
      <p:grpSp>
        <p:nvGrpSpPr>
          <p:cNvPr id="56" name="Group 55"/>
          <p:cNvGrpSpPr/>
          <p:nvPr/>
        </p:nvGrpSpPr>
        <p:grpSpPr>
          <a:xfrm>
            <a:off x="1250654" y="3572976"/>
            <a:ext cx="1554480" cy="1554480"/>
            <a:chOff x="5622765" y="2902226"/>
            <a:chExt cx="1554480" cy="1554480"/>
          </a:xfrm>
        </p:grpSpPr>
        <p:sp>
          <p:nvSpPr>
            <p:cNvPr id="4" name="Oval 3"/>
            <p:cNvSpPr/>
            <p:nvPr/>
          </p:nvSpPr>
          <p:spPr>
            <a:xfrm>
              <a:off x="5622765" y="2902226"/>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43504" y="3201172"/>
              <a:ext cx="1113001" cy="1002435"/>
            </a:xfrm>
            <a:prstGeom prst="rect">
              <a:avLst/>
            </a:prstGeom>
          </p:spPr>
        </p:pic>
      </p:grpSp>
      <p:grpSp>
        <p:nvGrpSpPr>
          <p:cNvPr id="58" name="Group 57"/>
          <p:cNvGrpSpPr/>
          <p:nvPr/>
        </p:nvGrpSpPr>
        <p:grpSpPr>
          <a:xfrm>
            <a:off x="3093720" y="3627120"/>
            <a:ext cx="1554480" cy="1554480"/>
            <a:chOff x="7321262" y="2919409"/>
            <a:chExt cx="1554480" cy="1554480"/>
          </a:xfrm>
        </p:grpSpPr>
        <p:sp>
          <p:nvSpPr>
            <p:cNvPr id="22" name="Oval 21"/>
            <p:cNvSpPr/>
            <p:nvPr/>
          </p:nvSpPr>
          <p:spPr>
            <a:xfrm>
              <a:off x="7321262" y="2919409"/>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40502" y="3087607"/>
              <a:ext cx="1116000" cy="1116000"/>
            </a:xfrm>
            <a:prstGeom prst="rect">
              <a:avLst/>
            </a:prstGeom>
          </p:spPr>
        </p:pic>
      </p:grpSp>
      <p:grpSp>
        <p:nvGrpSpPr>
          <p:cNvPr id="5" name="Group 4"/>
          <p:cNvGrpSpPr/>
          <p:nvPr/>
        </p:nvGrpSpPr>
        <p:grpSpPr>
          <a:xfrm>
            <a:off x="4922520" y="3595899"/>
            <a:ext cx="1554480" cy="1554480"/>
            <a:chOff x="5913120" y="3581400"/>
            <a:chExt cx="1554480" cy="1554480"/>
          </a:xfrm>
        </p:grpSpPr>
        <p:sp>
          <p:nvSpPr>
            <p:cNvPr id="60" name="Oval 59"/>
            <p:cNvSpPr/>
            <p:nvPr/>
          </p:nvSpPr>
          <p:spPr>
            <a:xfrm>
              <a:off x="5913120" y="35814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8" cstate="print">
              <a:extLst>
                <a:ext uri="{28A0092B-C50C-407E-A947-70E740481C1C}">
                  <a14:useLocalDpi xmlns:a14="http://schemas.microsoft.com/office/drawing/2010/main" val="0"/>
                </a:ext>
              </a:extLst>
            </a:blip>
            <a:srcRect l="18350" t="27143" r="14464" b="21133"/>
            <a:stretch/>
          </p:blipFill>
          <p:spPr>
            <a:xfrm>
              <a:off x="6149340" y="3947901"/>
              <a:ext cx="1165860" cy="903198"/>
            </a:xfrm>
            <a:prstGeom prst="rect">
              <a:avLst/>
            </a:prstGeom>
          </p:spPr>
        </p:pic>
      </p:grpSp>
      <p:grpSp>
        <p:nvGrpSpPr>
          <p:cNvPr id="13" name="Group 12"/>
          <p:cNvGrpSpPr/>
          <p:nvPr/>
        </p:nvGrpSpPr>
        <p:grpSpPr>
          <a:xfrm>
            <a:off x="6751320" y="1695770"/>
            <a:ext cx="1554480" cy="1554480"/>
            <a:chOff x="6751320" y="1695770"/>
            <a:chExt cx="1554480" cy="1554480"/>
          </a:xfrm>
        </p:grpSpPr>
        <p:sp>
          <p:nvSpPr>
            <p:cNvPr id="24" name="Oval 23"/>
            <p:cNvSpPr/>
            <p:nvPr/>
          </p:nvSpPr>
          <p:spPr>
            <a:xfrm>
              <a:off x="6751320" y="169577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34909" y="1918443"/>
              <a:ext cx="787302" cy="761905"/>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5387" y="2590800"/>
              <a:ext cx="1258013" cy="346696"/>
            </a:xfrm>
            <a:prstGeom prst="rect">
              <a:avLst/>
            </a:prstGeom>
          </p:spPr>
        </p:pic>
      </p:grpSp>
      <p:grpSp>
        <p:nvGrpSpPr>
          <p:cNvPr id="14" name="Group 13"/>
          <p:cNvGrpSpPr/>
          <p:nvPr/>
        </p:nvGrpSpPr>
        <p:grpSpPr>
          <a:xfrm>
            <a:off x="6751320" y="3572976"/>
            <a:ext cx="1554480" cy="1554480"/>
            <a:chOff x="6751320" y="3572976"/>
            <a:chExt cx="1554480" cy="1554480"/>
          </a:xfrm>
        </p:grpSpPr>
        <p:sp>
          <p:nvSpPr>
            <p:cNvPr id="28" name="Oval 27"/>
            <p:cNvSpPr/>
            <p:nvPr/>
          </p:nvSpPr>
          <p:spPr>
            <a:xfrm>
              <a:off x="6751320" y="3572976"/>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39531" y="3733800"/>
              <a:ext cx="1366269" cy="933906"/>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34200" y="4668635"/>
              <a:ext cx="1255383" cy="180000"/>
            </a:xfrm>
            <a:prstGeom prst="rect">
              <a:avLst/>
            </a:prstGeom>
          </p:spPr>
        </p:pic>
      </p:grpSp>
      <p:sp>
        <p:nvSpPr>
          <p:cNvPr id="6" name="Rectangle 5"/>
          <p:cNvSpPr/>
          <p:nvPr/>
        </p:nvSpPr>
        <p:spPr>
          <a:xfrm>
            <a:off x="990600" y="1524000"/>
            <a:ext cx="5638800" cy="3886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Rectangle 10"/>
          <p:cNvSpPr/>
          <p:nvPr/>
        </p:nvSpPr>
        <p:spPr>
          <a:xfrm>
            <a:off x="6525600" y="1548000"/>
            <a:ext cx="180000" cy="1943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16" name="Straight Connector 15"/>
          <p:cNvCxnSpPr/>
          <p:nvPr/>
        </p:nvCxnSpPr>
        <p:spPr>
          <a:xfrm>
            <a:off x="6629400" y="1524000"/>
            <a:ext cx="182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58200" y="1524000"/>
            <a:ext cx="0" cy="19812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629400" y="3505200"/>
            <a:ext cx="1828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0322" y="5410199"/>
            <a:ext cx="3197268" cy="838200"/>
            <a:chOff x="962545" y="4032458"/>
            <a:chExt cx="3197268" cy="1214077"/>
          </a:xfrm>
        </p:grpSpPr>
        <p:cxnSp>
          <p:nvCxnSpPr>
            <p:cNvPr id="41" name="Straight Connector 40"/>
            <p:cNvCxnSpPr/>
            <p:nvPr/>
          </p:nvCxnSpPr>
          <p:spPr>
            <a:xfrm flipV="1">
              <a:off x="990424" y="4032458"/>
              <a:ext cx="1295399" cy="894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62545" y="4926653"/>
              <a:ext cx="4850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itle 1"/>
            <p:cNvSpPr txBox="1">
              <a:spLocks/>
            </p:cNvSpPr>
            <p:nvPr/>
          </p:nvSpPr>
          <p:spPr>
            <a:xfrm>
              <a:off x="1314833" y="4606772"/>
              <a:ext cx="2844980" cy="6397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smtClean="0">
                  <a:ln>
                    <a:solidFill>
                      <a:schemeClr val="bg1"/>
                    </a:solidFill>
                  </a:ln>
                  <a:solidFill>
                    <a:schemeClr val="bg1"/>
                  </a:solidFill>
                </a:rPr>
                <a:t>Backend</a:t>
              </a:r>
              <a:endParaRPr lang="en-US" sz="1800" dirty="0">
                <a:ln>
                  <a:solidFill>
                    <a:schemeClr val="bg1"/>
                  </a:solidFill>
                </a:ln>
                <a:solidFill>
                  <a:schemeClr val="bg1"/>
                </a:solidFill>
              </a:endParaRPr>
            </a:p>
          </p:txBody>
        </p:sp>
      </p:grpSp>
    </p:spTree>
    <p:extLst>
      <p:ext uri="{BB962C8B-B14F-4D97-AF65-F5344CB8AC3E}">
        <p14:creationId xmlns:p14="http://schemas.microsoft.com/office/powerpoint/2010/main" val="155621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3093720" y="1723954"/>
            <a:ext cx="1554480" cy="1554480"/>
            <a:chOff x="304247" y="2895600"/>
            <a:chExt cx="1554480" cy="1554480"/>
          </a:xfrm>
        </p:grpSpPr>
        <p:sp>
          <p:nvSpPr>
            <p:cNvPr id="51" name="Oval 50"/>
            <p:cNvSpPr/>
            <p:nvPr/>
          </p:nvSpPr>
          <p:spPr>
            <a:xfrm>
              <a:off x="304247" y="28956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11" y="3201172"/>
              <a:ext cx="1216152" cy="886968"/>
            </a:xfrm>
            <a:prstGeom prst="rect">
              <a:avLst/>
            </a:prstGeom>
          </p:spPr>
        </p:pic>
      </p:grpSp>
      <p:grpSp>
        <p:nvGrpSpPr>
          <p:cNvPr id="46" name="Group 45"/>
          <p:cNvGrpSpPr/>
          <p:nvPr/>
        </p:nvGrpSpPr>
        <p:grpSpPr>
          <a:xfrm>
            <a:off x="1250655" y="1695770"/>
            <a:ext cx="1554480" cy="1554480"/>
            <a:chOff x="2107498" y="2915920"/>
            <a:chExt cx="1554480" cy="1554480"/>
          </a:xfrm>
        </p:grpSpPr>
        <p:sp>
          <p:nvSpPr>
            <p:cNvPr id="48" name="Oval 47"/>
            <p:cNvSpPr/>
            <p:nvPr/>
          </p:nvSpPr>
          <p:spPr>
            <a:xfrm>
              <a:off x="2107498" y="291592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1338" y="3144389"/>
              <a:ext cx="1066799" cy="1116001"/>
            </a:xfrm>
            <a:prstGeom prst="rect">
              <a:avLst/>
            </a:prstGeom>
          </p:spPr>
        </p:pic>
      </p:grpSp>
      <p:grpSp>
        <p:nvGrpSpPr>
          <p:cNvPr id="54" name="Group 53"/>
          <p:cNvGrpSpPr/>
          <p:nvPr/>
        </p:nvGrpSpPr>
        <p:grpSpPr>
          <a:xfrm>
            <a:off x="4922520" y="1723954"/>
            <a:ext cx="1554480" cy="1554480"/>
            <a:chOff x="3866153" y="2915919"/>
            <a:chExt cx="1554480" cy="1554480"/>
          </a:xfrm>
        </p:grpSpPr>
        <p:sp>
          <p:nvSpPr>
            <p:cNvPr id="25" name="Oval 24"/>
            <p:cNvSpPr/>
            <p:nvPr/>
          </p:nvSpPr>
          <p:spPr>
            <a:xfrm>
              <a:off x="3866153" y="2915919"/>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893" y="3201172"/>
              <a:ext cx="1143000" cy="1002436"/>
            </a:xfrm>
            <a:prstGeom prst="rect">
              <a:avLst/>
            </a:prstGeom>
          </p:spPr>
        </p:pic>
      </p:grpSp>
      <p:grpSp>
        <p:nvGrpSpPr>
          <p:cNvPr id="56" name="Group 55"/>
          <p:cNvGrpSpPr/>
          <p:nvPr/>
        </p:nvGrpSpPr>
        <p:grpSpPr>
          <a:xfrm>
            <a:off x="1250654" y="3572976"/>
            <a:ext cx="1554480" cy="1554480"/>
            <a:chOff x="5622765" y="2902226"/>
            <a:chExt cx="1554480" cy="1554480"/>
          </a:xfrm>
        </p:grpSpPr>
        <p:sp>
          <p:nvSpPr>
            <p:cNvPr id="4" name="Oval 3"/>
            <p:cNvSpPr/>
            <p:nvPr/>
          </p:nvSpPr>
          <p:spPr>
            <a:xfrm>
              <a:off x="5622765" y="2902226"/>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43504" y="3201172"/>
              <a:ext cx="1113001" cy="1002435"/>
            </a:xfrm>
            <a:prstGeom prst="rect">
              <a:avLst/>
            </a:prstGeom>
          </p:spPr>
        </p:pic>
      </p:grpSp>
      <p:grpSp>
        <p:nvGrpSpPr>
          <p:cNvPr id="58" name="Group 57"/>
          <p:cNvGrpSpPr/>
          <p:nvPr/>
        </p:nvGrpSpPr>
        <p:grpSpPr>
          <a:xfrm>
            <a:off x="3093720" y="3627120"/>
            <a:ext cx="1554480" cy="1554480"/>
            <a:chOff x="7321262" y="2919409"/>
            <a:chExt cx="1554480" cy="1554480"/>
          </a:xfrm>
        </p:grpSpPr>
        <p:sp>
          <p:nvSpPr>
            <p:cNvPr id="22" name="Oval 21"/>
            <p:cNvSpPr/>
            <p:nvPr/>
          </p:nvSpPr>
          <p:spPr>
            <a:xfrm>
              <a:off x="7321262" y="2919409"/>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40502" y="3087607"/>
              <a:ext cx="1116000" cy="1116000"/>
            </a:xfrm>
            <a:prstGeom prst="rect">
              <a:avLst/>
            </a:prstGeom>
          </p:spPr>
        </p:pic>
      </p:grpSp>
      <p:grpSp>
        <p:nvGrpSpPr>
          <p:cNvPr id="5" name="Group 4"/>
          <p:cNvGrpSpPr/>
          <p:nvPr/>
        </p:nvGrpSpPr>
        <p:grpSpPr>
          <a:xfrm>
            <a:off x="4922520" y="3595899"/>
            <a:ext cx="1554480" cy="1554480"/>
            <a:chOff x="5913120" y="3581400"/>
            <a:chExt cx="1554480" cy="1554480"/>
          </a:xfrm>
        </p:grpSpPr>
        <p:sp>
          <p:nvSpPr>
            <p:cNvPr id="60" name="Oval 59"/>
            <p:cNvSpPr/>
            <p:nvPr/>
          </p:nvSpPr>
          <p:spPr>
            <a:xfrm>
              <a:off x="5913120" y="35814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8" cstate="print">
              <a:extLst>
                <a:ext uri="{28A0092B-C50C-407E-A947-70E740481C1C}">
                  <a14:useLocalDpi xmlns:a14="http://schemas.microsoft.com/office/drawing/2010/main" val="0"/>
                </a:ext>
              </a:extLst>
            </a:blip>
            <a:srcRect l="18350" t="27143" r="14464" b="21133"/>
            <a:stretch/>
          </p:blipFill>
          <p:spPr>
            <a:xfrm>
              <a:off x="6149340" y="3947901"/>
              <a:ext cx="1165860" cy="903198"/>
            </a:xfrm>
            <a:prstGeom prst="rect">
              <a:avLst/>
            </a:prstGeom>
          </p:spPr>
        </p:pic>
      </p:grpSp>
      <p:grpSp>
        <p:nvGrpSpPr>
          <p:cNvPr id="13" name="Group 12"/>
          <p:cNvGrpSpPr/>
          <p:nvPr/>
        </p:nvGrpSpPr>
        <p:grpSpPr>
          <a:xfrm>
            <a:off x="6751320" y="1695770"/>
            <a:ext cx="1554480" cy="1554480"/>
            <a:chOff x="6751320" y="1695770"/>
            <a:chExt cx="1554480" cy="1554480"/>
          </a:xfrm>
        </p:grpSpPr>
        <p:sp>
          <p:nvSpPr>
            <p:cNvPr id="24" name="Oval 23"/>
            <p:cNvSpPr/>
            <p:nvPr/>
          </p:nvSpPr>
          <p:spPr>
            <a:xfrm>
              <a:off x="6751320" y="169577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34909" y="1918443"/>
              <a:ext cx="787302" cy="761905"/>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5387" y="2590800"/>
              <a:ext cx="1258013" cy="346696"/>
            </a:xfrm>
            <a:prstGeom prst="rect">
              <a:avLst/>
            </a:prstGeom>
          </p:spPr>
        </p:pic>
      </p:grpSp>
      <p:grpSp>
        <p:nvGrpSpPr>
          <p:cNvPr id="14" name="Group 13"/>
          <p:cNvGrpSpPr/>
          <p:nvPr/>
        </p:nvGrpSpPr>
        <p:grpSpPr>
          <a:xfrm>
            <a:off x="6751320" y="3572976"/>
            <a:ext cx="1554480" cy="1554480"/>
            <a:chOff x="6751320" y="3572976"/>
            <a:chExt cx="1554480" cy="1554480"/>
          </a:xfrm>
        </p:grpSpPr>
        <p:sp>
          <p:nvSpPr>
            <p:cNvPr id="28" name="Oval 27"/>
            <p:cNvSpPr/>
            <p:nvPr/>
          </p:nvSpPr>
          <p:spPr>
            <a:xfrm>
              <a:off x="6751320" y="3572976"/>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39531" y="3733800"/>
              <a:ext cx="1366269" cy="933906"/>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34200" y="4668635"/>
              <a:ext cx="1255383" cy="180000"/>
            </a:xfrm>
            <a:prstGeom prst="rect">
              <a:avLst/>
            </a:prstGeom>
          </p:spPr>
        </p:pic>
      </p:grpSp>
      <p:sp>
        <p:nvSpPr>
          <p:cNvPr id="6" name="Rectangle 5"/>
          <p:cNvSpPr/>
          <p:nvPr/>
        </p:nvSpPr>
        <p:spPr>
          <a:xfrm>
            <a:off x="990600" y="1524000"/>
            <a:ext cx="5638800" cy="3886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Rectangle 10"/>
          <p:cNvSpPr/>
          <p:nvPr/>
        </p:nvSpPr>
        <p:spPr>
          <a:xfrm>
            <a:off x="6525600" y="1548000"/>
            <a:ext cx="180000" cy="1943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16" name="Straight Connector 15"/>
          <p:cNvCxnSpPr/>
          <p:nvPr/>
        </p:nvCxnSpPr>
        <p:spPr>
          <a:xfrm>
            <a:off x="6629400" y="1524000"/>
            <a:ext cx="182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58200" y="1524000"/>
            <a:ext cx="0" cy="19812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629400" y="3505200"/>
            <a:ext cx="1828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0322" y="5410199"/>
            <a:ext cx="3197268" cy="838200"/>
            <a:chOff x="962545" y="4032458"/>
            <a:chExt cx="3197268" cy="1214077"/>
          </a:xfrm>
        </p:grpSpPr>
        <p:cxnSp>
          <p:nvCxnSpPr>
            <p:cNvPr id="41" name="Straight Connector 40"/>
            <p:cNvCxnSpPr/>
            <p:nvPr/>
          </p:nvCxnSpPr>
          <p:spPr>
            <a:xfrm flipV="1">
              <a:off x="990424" y="4032458"/>
              <a:ext cx="1295399" cy="894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62545" y="4926653"/>
              <a:ext cx="4850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itle 1"/>
            <p:cNvSpPr txBox="1">
              <a:spLocks/>
            </p:cNvSpPr>
            <p:nvPr/>
          </p:nvSpPr>
          <p:spPr>
            <a:xfrm>
              <a:off x="1314833" y="4606772"/>
              <a:ext cx="2844980" cy="6397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smtClean="0">
                  <a:ln>
                    <a:solidFill>
                      <a:schemeClr val="bg1"/>
                    </a:solidFill>
                  </a:ln>
                  <a:solidFill>
                    <a:schemeClr val="bg1"/>
                  </a:solidFill>
                </a:rPr>
                <a:t>Backend</a:t>
              </a:r>
              <a:endParaRPr lang="en-US" sz="1800" dirty="0">
                <a:ln>
                  <a:solidFill>
                    <a:schemeClr val="bg1"/>
                  </a:solidFill>
                </a:ln>
                <a:solidFill>
                  <a:schemeClr val="bg1"/>
                </a:solidFill>
              </a:endParaRPr>
            </a:p>
          </p:txBody>
        </p:sp>
      </p:grpSp>
      <p:sp>
        <p:nvSpPr>
          <p:cNvPr id="29" name="Rectangle 28"/>
          <p:cNvSpPr/>
          <p:nvPr/>
        </p:nvSpPr>
        <p:spPr>
          <a:xfrm>
            <a:off x="2974932" y="1600200"/>
            <a:ext cx="1825668" cy="176102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38" name="Group 37"/>
          <p:cNvGrpSpPr/>
          <p:nvPr/>
        </p:nvGrpSpPr>
        <p:grpSpPr>
          <a:xfrm>
            <a:off x="2974932" y="914400"/>
            <a:ext cx="3197268" cy="685800"/>
            <a:chOff x="962545" y="4606772"/>
            <a:chExt cx="3197268" cy="993335"/>
          </a:xfrm>
        </p:grpSpPr>
        <p:cxnSp>
          <p:nvCxnSpPr>
            <p:cNvPr id="39" name="Straight Connector 38"/>
            <p:cNvCxnSpPr/>
            <p:nvPr/>
          </p:nvCxnSpPr>
          <p:spPr>
            <a:xfrm>
              <a:off x="990424" y="4926654"/>
              <a:ext cx="807189" cy="6734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62545" y="4926653"/>
              <a:ext cx="4850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Title 1"/>
            <p:cNvSpPr txBox="1">
              <a:spLocks/>
            </p:cNvSpPr>
            <p:nvPr/>
          </p:nvSpPr>
          <p:spPr>
            <a:xfrm>
              <a:off x="1314833" y="4606772"/>
              <a:ext cx="2844980" cy="6397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err="1" smtClean="0">
                  <a:ln>
                    <a:solidFill>
                      <a:schemeClr val="bg1"/>
                    </a:solidFill>
                  </a:ln>
                  <a:solidFill>
                    <a:schemeClr val="bg1"/>
                  </a:solidFill>
                </a:rPr>
                <a:t>DataBase</a:t>
              </a:r>
              <a:endParaRPr lang="en-US" sz="1800" dirty="0">
                <a:ln>
                  <a:solidFill>
                    <a:schemeClr val="bg1"/>
                  </a:solidFill>
                </a:ln>
                <a:solidFill>
                  <a:schemeClr val="bg1"/>
                </a:solidFill>
              </a:endParaRPr>
            </a:p>
          </p:txBody>
        </p:sp>
      </p:grpSp>
    </p:spTree>
    <p:extLst>
      <p:ext uri="{BB962C8B-B14F-4D97-AF65-F5344CB8AC3E}">
        <p14:creationId xmlns:p14="http://schemas.microsoft.com/office/powerpoint/2010/main" val="335747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 y="3067283"/>
            <a:ext cx="4114800" cy="967811"/>
          </a:xfrm>
        </p:spPr>
        <p:txBody>
          <a:bodyPr>
            <a:normAutofit fontScale="90000"/>
          </a:bodyPr>
          <a:lstStyle/>
          <a:p>
            <a:r>
              <a:rPr lang="en-US" sz="6000" b="1" spc="50" dirty="0" smtClean="0">
                <a:ln w="0"/>
                <a:solidFill>
                  <a:schemeClr val="bg2"/>
                </a:solidFill>
                <a:effectLst>
                  <a:innerShdw blurRad="63500" dist="50800" dir="13500000">
                    <a:srgbClr val="000000">
                      <a:alpha val="50000"/>
                    </a:srgbClr>
                  </a:innerShdw>
                </a:effectLst>
                <a:latin typeface="Agency FB" pitchFamily="34" charset="0"/>
              </a:rPr>
              <a:t>Motivation</a:t>
            </a:r>
            <a:endParaRPr lang="en-US" sz="6000" b="1" spc="50" dirty="0">
              <a:ln w="0"/>
              <a:solidFill>
                <a:schemeClr val="bg2"/>
              </a:solidFill>
              <a:effectLst>
                <a:innerShdw blurRad="63500" dist="50800" dir="13500000">
                  <a:srgbClr val="000000">
                    <a:alpha val="50000"/>
                  </a:srgbClr>
                </a:innerShdw>
              </a:effectLst>
              <a:latin typeface="Agency FB" pitchFamily="34" charset="0"/>
            </a:endParaRPr>
          </a:p>
        </p:txBody>
      </p:sp>
      <p:sp>
        <p:nvSpPr>
          <p:cNvPr id="5" name="Rectangle 4"/>
          <p:cNvSpPr/>
          <p:nvPr/>
        </p:nvSpPr>
        <p:spPr>
          <a:xfrm>
            <a:off x="457200" y="1752600"/>
            <a:ext cx="5562600" cy="34557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3432600" y="2289600"/>
            <a:ext cx="2278800" cy="2278800"/>
            <a:chOff x="3779519" y="4635599"/>
            <a:chExt cx="1643281" cy="1612801"/>
          </a:xfrm>
        </p:grpSpPr>
        <p:sp>
          <p:nvSpPr>
            <p:cNvPr id="7" name="Oval 6"/>
            <p:cNvSpPr/>
            <p:nvPr/>
          </p:nvSpPr>
          <p:spPr>
            <a:xfrm>
              <a:off x="3779519" y="4635599"/>
              <a:ext cx="1643281" cy="161280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4095944" y="4955150"/>
              <a:ext cx="1016713" cy="973698"/>
            </a:xfrm>
            <a:prstGeom prst="rect">
              <a:avLst/>
            </a:prstGeom>
          </p:spPr>
        </p:pic>
      </p:grpSp>
    </p:spTree>
    <p:extLst>
      <p:ext uri="{BB962C8B-B14F-4D97-AF65-F5344CB8AC3E}">
        <p14:creationId xmlns:p14="http://schemas.microsoft.com/office/powerpoint/2010/main" val="1637847171"/>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56647E-6 L 0.38333 -0.00671 " pathEditMode="relative" rAng="0" ptsTypes="AA">
                                      <p:cBhvr>
                                        <p:cTn id="6" dur="1000" fill="hold"/>
                                        <p:tgtEl>
                                          <p:spTgt spid="2"/>
                                        </p:tgtEl>
                                        <p:attrNameLst>
                                          <p:attrName>ppt_x</p:attrName>
                                          <p:attrName>ppt_y</p:attrName>
                                        </p:attrNameLst>
                                      </p:cBhvr>
                                      <p:rCtr x="19167" y="-347"/>
                                    </p:animMotion>
                                  </p:childTnLst>
                                </p:cTn>
                              </p:par>
                              <p:par>
                                <p:cTn id="7" presetID="35" presetClass="path" presetSubtype="0" accel="50000" decel="50000" fill="hold" grpId="0" nodeType="withEffect">
                                  <p:stCondLst>
                                    <p:cond delay="0"/>
                                  </p:stCondLst>
                                  <p:childTnLst>
                                    <p:animMotion origin="layout" path="M -4.44444E-6 -2.22222E-6 L -0.27187 0.0007 " pathEditMode="relative" rAng="0" ptsTypes="AA">
                                      <p:cBhvr>
                                        <p:cTn id="8" dur="1000" fill="hold"/>
                                        <p:tgtEl>
                                          <p:spTgt spid="5"/>
                                        </p:tgtEl>
                                        <p:attrNameLst>
                                          <p:attrName>ppt_x</p:attrName>
                                          <p:attrName>ppt_y</p:attrName>
                                        </p:attrNameLst>
                                      </p:cBhvr>
                                      <p:rCtr x="-13594" y="23"/>
                                    </p:animMotion>
                                  </p:childTnLst>
                                </p:cTn>
                              </p:par>
                              <p:par>
                                <p:cTn id="9" presetID="35" presetClass="path" presetSubtype="0" accel="50000" decel="50000" fill="hold" nodeType="withEffect">
                                  <p:stCondLst>
                                    <p:cond delay="0"/>
                                  </p:stCondLst>
                                  <p:childTnLst>
                                    <p:animMotion origin="layout" path="M 0 0 L -0.19167 0 " pathEditMode="relative" rAng="0" ptsTypes="AA">
                                      <p:cBhvr>
                                        <p:cTn id="10" dur="1000" fill="hold"/>
                                        <p:tgtEl>
                                          <p:spTgt spid="3"/>
                                        </p:tgtEl>
                                        <p:attrNameLst>
                                          <p:attrName>ppt_x</p:attrName>
                                          <p:attrName>ppt_y</p:attrName>
                                        </p:attrNameLst>
                                      </p:cBhvr>
                                      <p:rCtr x="-95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3093720" y="1723954"/>
            <a:ext cx="1554480" cy="1554480"/>
            <a:chOff x="304247" y="2895600"/>
            <a:chExt cx="1554480" cy="1554480"/>
          </a:xfrm>
        </p:grpSpPr>
        <p:sp>
          <p:nvSpPr>
            <p:cNvPr id="51" name="Oval 50"/>
            <p:cNvSpPr/>
            <p:nvPr/>
          </p:nvSpPr>
          <p:spPr>
            <a:xfrm>
              <a:off x="304247" y="28956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11" y="3201172"/>
              <a:ext cx="1216152" cy="886968"/>
            </a:xfrm>
            <a:prstGeom prst="rect">
              <a:avLst/>
            </a:prstGeom>
          </p:spPr>
        </p:pic>
      </p:grpSp>
      <p:grpSp>
        <p:nvGrpSpPr>
          <p:cNvPr id="46" name="Group 45"/>
          <p:cNvGrpSpPr/>
          <p:nvPr/>
        </p:nvGrpSpPr>
        <p:grpSpPr>
          <a:xfrm>
            <a:off x="1250655" y="1695770"/>
            <a:ext cx="1554480" cy="1554480"/>
            <a:chOff x="2107498" y="2915920"/>
            <a:chExt cx="1554480" cy="1554480"/>
          </a:xfrm>
        </p:grpSpPr>
        <p:sp>
          <p:nvSpPr>
            <p:cNvPr id="48" name="Oval 47"/>
            <p:cNvSpPr/>
            <p:nvPr/>
          </p:nvSpPr>
          <p:spPr>
            <a:xfrm>
              <a:off x="2107498" y="291592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1338" y="3144389"/>
              <a:ext cx="1066799" cy="1116001"/>
            </a:xfrm>
            <a:prstGeom prst="rect">
              <a:avLst/>
            </a:prstGeom>
          </p:spPr>
        </p:pic>
      </p:grpSp>
      <p:grpSp>
        <p:nvGrpSpPr>
          <p:cNvPr id="54" name="Group 53"/>
          <p:cNvGrpSpPr/>
          <p:nvPr/>
        </p:nvGrpSpPr>
        <p:grpSpPr>
          <a:xfrm>
            <a:off x="4922520" y="1723954"/>
            <a:ext cx="1554480" cy="1554480"/>
            <a:chOff x="3866153" y="2915919"/>
            <a:chExt cx="1554480" cy="1554480"/>
          </a:xfrm>
        </p:grpSpPr>
        <p:sp>
          <p:nvSpPr>
            <p:cNvPr id="25" name="Oval 24"/>
            <p:cNvSpPr/>
            <p:nvPr/>
          </p:nvSpPr>
          <p:spPr>
            <a:xfrm>
              <a:off x="3866153" y="2915919"/>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893" y="3201172"/>
              <a:ext cx="1143000" cy="1002436"/>
            </a:xfrm>
            <a:prstGeom prst="rect">
              <a:avLst/>
            </a:prstGeom>
          </p:spPr>
        </p:pic>
      </p:grpSp>
      <p:grpSp>
        <p:nvGrpSpPr>
          <p:cNvPr id="56" name="Group 55"/>
          <p:cNvGrpSpPr/>
          <p:nvPr/>
        </p:nvGrpSpPr>
        <p:grpSpPr>
          <a:xfrm>
            <a:off x="1250654" y="3572976"/>
            <a:ext cx="1554480" cy="1554480"/>
            <a:chOff x="5622765" y="2902226"/>
            <a:chExt cx="1554480" cy="1554480"/>
          </a:xfrm>
        </p:grpSpPr>
        <p:sp>
          <p:nvSpPr>
            <p:cNvPr id="4" name="Oval 3"/>
            <p:cNvSpPr/>
            <p:nvPr/>
          </p:nvSpPr>
          <p:spPr>
            <a:xfrm>
              <a:off x="5622765" y="2902226"/>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43504" y="3201172"/>
              <a:ext cx="1113001" cy="1002435"/>
            </a:xfrm>
            <a:prstGeom prst="rect">
              <a:avLst/>
            </a:prstGeom>
          </p:spPr>
        </p:pic>
      </p:grpSp>
      <p:grpSp>
        <p:nvGrpSpPr>
          <p:cNvPr id="58" name="Group 57"/>
          <p:cNvGrpSpPr/>
          <p:nvPr/>
        </p:nvGrpSpPr>
        <p:grpSpPr>
          <a:xfrm>
            <a:off x="3093720" y="3627120"/>
            <a:ext cx="1554480" cy="1554480"/>
            <a:chOff x="7321262" y="2919409"/>
            <a:chExt cx="1554480" cy="1554480"/>
          </a:xfrm>
        </p:grpSpPr>
        <p:sp>
          <p:nvSpPr>
            <p:cNvPr id="22" name="Oval 21"/>
            <p:cNvSpPr/>
            <p:nvPr/>
          </p:nvSpPr>
          <p:spPr>
            <a:xfrm>
              <a:off x="7321262" y="2919409"/>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40502" y="3087607"/>
              <a:ext cx="1116000" cy="1116000"/>
            </a:xfrm>
            <a:prstGeom prst="rect">
              <a:avLst/>
            </a:prstGeom>
          </p:spPr>
        </p:pic>
      </p:grpSp>
      <p:grpSp>
        <p:nvGrpSpPr>
          <p:cNvPr id="5" name="Group 4"/>
          <p:cNvGrpSpPr/>
          <p:nvPr/>
        </p:nvGrpSpPr>
        <p:grpSpPr>
          <a:xfrm>
            <a:off x="4922520" y="3595899"/>
            <a:ext cx="1554480" cy="1554480"/>
            <a:chOff x="5913120" y="3581400"/>
            <a:chExt cx="1554480" cy="1554480"/>
          </a:xfrm>
        </p:grpSpPr>
        <p:sp>
          <p:nvSpPr>
            <p:cNvPr id="60" name="Oval 59"/>
            <p:cNvSpPr/>
            <p:nvPr/>
          </p:nvSpPr>
          <p:spPr>
            <a:xfrm>
              <a:off x="5913120" y="35814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8" cstate="print">
              <a:extLst>
                <a:ext uri="{28A0092B-C50C-407E-A947-70E740481C1C}">
                  <a14:useLocalDpi xmlns:a14="http://schemas.microsoft.com/office/drawing/2010/main" val="0"/>
                </a:ext>
              </a:extLst>
            </a:blip>
            <a:srcRect l="18350" t="27143" r="14464" b="21133"/>
            <a:stretch/>
          </p:blipFill>
          <p:spPr>
            <a:xfrm>
              <a:off x="6149340" y="3947901"/>
              <a:ext cx="1165860" cy="903198"/>
            </a:xfrm>
            <a:prstGeom prst="rect">
              <a:avLst/>
            </a:prstGeom>
          </p:spPr>
        </p:pic>
      </p:grpSp>
      <p:grpSp>
        <p:nvGrpSpPr>
          <p:cNvPr id="13" name="Group 12"/>
          <p:cNvGrpSpPr/>
          <p:nvPr/>
        </p:nvGrpSpPr>
        <p:grpSpPr>
          <a:xfrm>
            <a:off x="6751320" y="1695770"/>
            <a:ext cx="1554480" cy="1554480"/>
            <a:chOff x="6751320" y="1695770"/>
            <a:chExt cx="1554480" cy="1554480"/>
          </a:xfrm>
        </p:grpSpPr>
        <p:sp>
          <p:nvSpPr>
            <p:cNvPr id="24" name="Oval 23"/>
            <p:cNvSpPr/>
            <p:nvPr/>
          </p:nvSpPr>
          <p:spPr>
            <a:xfrm>
              <a:off x="6751320" y="169577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34909" y="1918443"/>
              <a:ext cx="787302" cy="761905"/>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5387" y="2590800"/>
              <a:ext cx="1258013" cy="346696"/>
            </a:xfrm>
            <a:prstGeom prst="rect">
              <a:avLst/>
            </a:prstGeom>
          </p:spPr>
        </p:pic>
      </p:grpSp>
      <p:grpSp>
        <p:nvGrpSpPr>
          <p:cNvPr id="14" name="Group 13"/>
          <p:cNvGrpSpPr/>
          <p:nvPr/>
        </p:nvGrpSpPr>
        <p:grpSpPr>
          <a:xfrm>
            <a:off x="6751320" y="3572976"/>
            <a:ext cx="1554480" cy="1554480"/>
            <a:chOff x="6751320" y="3572976"/>
            <a:chExt cx="1554480" cy="1554480"/>
          </a:xfrm>
        </p:grpSpPr>
        <p:sp>
          <p:nvSpPr>
            <p:cNvPr id="28" name="Oval 27"/>
            <p:cNvSpPr/>
            <p:nvPr/>
          </p:nvSpPr>
          <p:spPr>
            <a:xfrm>
              <a:off x="6751320" y="3572976"/>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39531" y="3733800"/>
              <a:ext cx="1366269" cy="933906"/>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34200" y="4668635"/>
              <a:ext cx="1255383" cy="180000"/>
            </a:xfrm>
            <a:prstGeom prst="rect">
              <a:avLst/>
            </a:prstGeom>
          </p:spPr>
        </p:pic>
      </p:grpSp>
      <p:sp>
        <p:nvSpPr>
          <p:cNvPr id="6" name="Rectangle 5"/>
          <p:cNvSpPr/>
          <p:nvPr/>
        </p:nvSpPr>
        <p:spPr>
          <a:xfrm>
            <a:off x="990600" y="1524000"/>
            <a:ext cx="5638800" cy="3886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Rectangle 10"/>
          <p:cNvSpPr/>
          <p:nvPr/>
        </p:nvSpPr>
        <p:spPr>
          <a:xfrm>
            <a:off x="6525600" y="1548000"/>
            <a:ext cx="180000" cy="1943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16" name="Straight Connector 15"/>
          <p:cNvCxnSpPr/>
          <p:nvPr/>
        </p:nvCxnSpPr>
        <p:spPr>
          <a:xfrm>
            <a:off x="6629400" y="1524000"/>
            <a:ext cx="182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58200" y="1524000"/>
            <a:ext cx="0" cy="19812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629400" y="3505200"/>
            <a:ext cx="1828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0322" y="5410199"/>
            <a:ext cx="3197268" cy="838200"/>
            <a:chOff x="962545" y="4032458"/>
            <a:chExt cx="3197268" cy="1214077"/>
          </a:xfrm>
        </p:grpSpPr>
        <p:cxnSp>
          <p:nvCxnSpPr>
            <p:cNvPr id="41" name="Straight Connector 40"/>
            <p:cNvCxnSpPr/>
            <p:nvPr/>
          </p:nvCxnSpPr>
          <p:spPr>
            <a:xfrm flipV="1">
              <a:off x="990424" y="4032458"/>
              <a:ext cx="1295399" cy="894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62545" y="4926653"/>
              <a:ext cx="4850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itle 1"/>
            <p:cNvSpPr txBox="1">
              <a:spLocks/>
            </p:cNvSpPr>
            <p:nvPr/>
          </p:nvSpPr>
          <p:spPr>
            <a:xfrm>
              <a:off x="1314833" y="4606772"/>
              <a:ext cx="2844980" cy="6397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smtClean="0">
                  <a:ln>
                    <a:solidFill>
                      <a:schemeClr val="bg1"/>
                    </a:solidFill>
                  </a:ln>
                  <a:solidFill>
                    <a:schemeClr val="bg1"/>
                  </a:solidFill>
                </a:rPr>
                <a:t>Backend</a:t>
              </a:r>
              <a:endParaRPr lang="en-US" sz="1800" dirty="0">
                <a:ln>
                  <a:solidFill>
                    <a:schemeClr val="bg1"/>
                  </a:solidFill>
                </a:ln>
                <a:solidFill>
                  <a:schemeClr val="bg1"/>
                </a:solidFill>
              </a:endParaRPr>
            </a:p>
          </p:txBody>
        </p:sp>
      </p:grpSp>
      <p:sp>
        <p:nvSpPr>
          <p:cNvPr id="7" name="Rectangle 6"/>
          <p:cNvSpPr/>
          <p:nvPr/>
        </p:nvSpPr>
        <p:spPr>
          <a:xfrm>
            <a:off x="1174454" y="3543300"/>
            <a:ext cx="3549946" cy="171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38" name="Group 37"/>
          <p:cNvGrpSpPr/>
          <p:nvPr/>
        </p:nvGrpSpPr>
        <p:grpSpPr>
          <a:xfrm>
            <a:off x="3174820" y="5257800"/>
            <a:ext cx="2844980" cy="746493"/>
            <a:chOff x="1136853" y="4032459"/>
            <a:chExt cx="2844980" cy="1081246"/>
          </a:xfrm>
        </p:grpSpPr>
        <p:cxnSp>
          <p:nvCxnSpPr>
            <p:cNvPr id="39" name="Straight Connector 38"/>
            <p:cNvCxnSpPr/>
            <p:nvPr/>
          </p:nvCxnSpPr>
          <p:spPr>
            <a:xfrm flipH="1" flipV="1">
              <a:off x="2285823" y="4032459"/>
              <a:ext cx="961888" cy="7613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762633" y="4805054"/>
              <a:ext cx="4850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Title 1"/>
            <p:cNvSpPr txBox="1">
              <a:spLocks/>
            </p:cNvSpPr>
            <p:nvPr/>
          </p:nvSpPr>
          <p:spPr>
            <a:xfrm>
              <a:off x="1136853" y="4473942"/>
              <a:ext cx="2844980" cy="6397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smtClean="0">
                  <a:ln>
                    <a:solidFill>
                      <a:schemeClr val="bg1"/>
                    </a:solidFill>
                  </a:ln>
                  <a:solidFill>
                    <a:schemeClr val="bg1"/>
                  </a:solidFill>
                </a:rPr>
                <a:t>Neural Network</a:t>
              </a:r>
              <a:endParaRPr lang="en-US" sz="1800" dirty="0">
                <a:ln>
                  <a:solidFill>
                    <a:schemeClr val="bg1"/>
                  </a:solidFill>
                </a:ln>
                <a:solidFill>
                  <a:schemeClr val="bg1"/>
                </a:solidFill>
              </a:endParaRPr>
            </a:p>
          </p:txBody>
        </p:sp>
      </p:grpSp>
    </p:spTree>
    <p:extLst>
      <p:ext uri="{BB962C8B-B14F-4D97-AF65-F5344CB8AC3E}">
        <p14:creationId xmlns:p14="http://schemas.microsoft.com/office/powerpoint/2010/main" val="313168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3093720" y="1723954"/>
            <a:ext cx="1554480" cy="1554480"/>
            <a:chOff x="304247" y="2895600"/>
            <a:chExt cx="1554480" cy="1554480"/>
          </a:xfrm>
        </p:grpSpPr>
        <p:sp>
          <p:nvSpPr>
            <p:cNvPr id="51" name="Oval 50"/>
            <p:cNvSpPr/>
            <p:nvPr/>
          </p:nvSpPr>
          <p:spPr>
            <a:xfrm>
              <a:off x="304247" y="28956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11" y="3201172"/>
              <a:ext cx="1216152" cy="886968"/>
            </a:xfrm>
            <a:prstGeom prst="rect">
              <a:avLst/>
            </a:prstGeom>
          </p:spPr>
        </p:pic>
      </p:grpSp>
      <p:grpSp>
        <p:nvGrpSpPr>
          <p:cNvPr id="46" name="Group 45"/>
          <p:cNvGrpSpPr/>
          <p:nvPr/>
        </p:nvGrpSpPr>
        <p:grpSpPr>
          <a:xfrm>
            <a:off x="1250655" y="1695770"/>
            <a:ext cx="1554480" cy="1554480"/>
            <a:chOff x="2107498" y="2915920"/>
            <a:chExt cx="1554480" cy="1554480"/>
          </a:xfrm>
        </p:grpSpPr>
        <p:sp>
          <p:nvSpPr>
            <p:cNvPr id="48" name="Oval 47"/>
            <p:cNvSpPr/>
            <p:nvPr/>
          </p:nvSpPr>
          <p:spPr>
            <a:xfrm>
              <a:off x="2107498" y="291592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1338" y="3144389"/>
              <a:ext cx="1066799" cy="1116001"/>
            </a:xfrm>
            <a:prstGeom prst="rect">
              <a:avLst/>
            </a:prstGeom>
          </p:spPr>
        </p:pic>
      </p:grpSp>
      <p:grpSp>
        <p:nvGrpSpPr>
          <p:cNvPr id="54" name="Group 53"/>
          <p:cNvGrpSpPr/>
          <p:nvPr/>
        </p:nvGrpSpPr>
        <p:grpSpPr>
          <a:xfrm>
            <a:off x="4922520" y="1723954"/>
            <a:ext cx="1554480" cy="1554480"/>
            <a:chOff x="3866153" y="2915919"/>
            <a:chExt cx="1554480" cy="1554480"/>
          </a:xfrm>
        </p:grpSpPr>
        <p:sp>
          <p:nvSpPr>
            <p:cNvPr id="25" name="Oval 24"/>
            <p:cNvSpPr/>
            <p:nvPr/>
          </p:nvSpPr>
          <p:spPr>
            <a:xfrm>
              <a:off x="3866153" y="2915919"/>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893" y="3201172"/>
              <a:ext cx="1143000" cy="1002436"/>
            </a:xfrm>
            <a:prstGeom prst="rect">
              <a:avLst/>
            </a:prstGeom>
          </p:spPr>
        </p:pic>
      </p:grpSp>
      <p:grpSp>
        <p:nvGrpSpPr>
          <p:cNvPr id="56" name="Group 55"/>
          <p:cNvGrpSpPr/>
          <p:nvPr/>
        </p:nvGrpSpPr>
        <p:grpSpPr>
          <a:xfrm>
            <a:off x="1250654" y="3572976"/>
            <a:ext cx="1554480" cy="1554480"/>
            <a:chOff x="5622765" y="2902226"/>
            <a:chExt cx="1554480" cy="1554480"/>
          </a:xfrm>
        </p:grpSpPr>
        <p:sp>
          <p:nvSpPr>
            <p:cNvPr id="4" name="Oval 3"/>
            <p:cNvSpPr/>
            <p:nvPr/>
          </p:nvSpPr>
          <p:spPr>
            <a:xfrm>
              <a:off x="5622765" y="2902226"/>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43504" y="3201172"/>
              <a:ext cx="1113001" cy="1002435"/>
            </a:xfrm>
            <a:prstGeom prst="rect">
              <a:avLst/>
            </a:prstGeom>
          </p:spPr>
        </p:pic>
      </p:grpSp>
      <p:grpSp>
        <p:nvGrpSpPr>
          <p:cNvPr id="58" name="Group 57"/>
          <p:cNvGrpSpPr/>
          <p:nvPr/>
        </p:nvGrpSpPr>
        <p:grpSpPr>
          <a:xfrm>
            <a:off x="3093720" y="3627120"/>
            <a:ext cx="1554480" cy="1554480"/>
            <a:chOff x="7321262" y="2919409"/>
            <a:chExt cx="1554480" cy="1554480"/>
          </a:xfrm>
        </p:grpSpPr>
        <p:sp>
          <p:nvSpPr>
            <p:cNvPr id="22" name="Oval 21"/>
            <p:cNvSpPr/>
            <p:nvPr/>
          </p:nvSpPr>
          <p:spPr>
            <a:xfrm>
              <a:off x="7321262" y="2919409"/>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40502" y="3087607"/>
              <a:ext cx="1116000" cy="1116000"/>
            </a:xfrm>
            <a:prstGeom prst="rect">
              <a:avLst/>
            </a:prstGeom>
          </p:spPr>
        </p:pic>
      </p:grpSp>
      <p:grpSp>
        <p:nvGrpSpPr>
          <p:cNvPr id="5" name="Group 4"/>
          <p:cNvGrpSpPr/>
          <p:nvPr/>
        </p:nvGrpSpPr>
        <p:grpSpPr>
          <a:xfrm>
            <a:off x="4922520" y="3595899"/>
            <a:ext cx="1554480" cy="1554480"/>
            <a:chOff x="5913120" y="3581400"/>
            <a:chExt cx="1554480" cy="1554480"/>
          </a:xfrm>
        </p:grpSpPr>
        <p:sp>
          <p:nvSpPr>
            <p:cNvPr id="60" name="Oval 59"/>
            <p:cNvSpPr/>
            <p:nvPr/>
          </p:nvSpPr>
          <p:spPr>
            <a:xfrm>
              <a:off x="5913120" y="35814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8" cstate="print">
              <a:extLst>
                <a:ext uri="{28A0092B-C50C-407E-A947-70E740481C1C}">
                  <a14:useLocalDpi xmlns:a14="http://schemas.microsoft.com/office/drawing/2010/main" val="0"/>
                </a:ext>
              </a:extLst>
            </a:blip>
            <a:srcRect l="18350" t="27143" r="14464" b="21133"/>
            <a:stretch/>
          </p:blipFill>
          <p:spPr>
            <a:xfrm>
              <a:off x="6149340" y="3947901"/>
              <a:ext cx="1165860" cy="903198"/>
            </a:xfrm>
            <a:prstGeom prst="rect">
              <a:avLst/>
            </a:prstGeom>
          </p:spPr>
        </p:pic>
      </p:grpSp>
      <p:grpSp>
        <p:nvGrpSpPr>
          <p:cNvPr id="13" name="Group 12"/>
          <p:cNvGrpSpPr/>
          <p:nvPr/>
        </p:nvGrpSpPr>
        <p:grpSpPr>
          <a:xfrm>
            <a:off x="6751320" y="1695770"/>
            <a:ext cx="1554480" cy="1554480"/>
            <a:chOff x="6751320" y="1695770"/>
            <a:chExt cx="1554480" cy="1554480"/>
          </a:xfrm>
        </p:grpSpPr>
        <p:sp>
          <p:nvSpPr>
            <p:cNvPr id="24" name="Oval 23"/>
            <p:cNvSpPr/>
            <p:nvPr/>
          </p:nvSpPr>
          <p:spPr>
            <a:xfrm>
              <a:off x="6751320" y="169577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34909" y="1918443"/>
              <a:ext cx="787302" cy="761905"/>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5387" y="2590800"/>
              <a:ext cx="1258013" cy="346696"/>
            </a:xfrm>
            <a:prstGeom prst="rect">
              <a:avLst/>
            </a:prstGeom>
          </p:spPr>
        </p:pic>
      </p:grpSp>
      <p:grpSp>
        <p:nvGrpSpPr>
          <p:cNvPr id="14" name="Group 13"/>
          <p:cNvGrpSpPr/>
          <p:nvPr/>
        </p:nvGrpSpPr>
        <p:grpSpPr>
          <a:xfrm>
            <a:off x="6751320" y="3572976"/>
            <a:ext cx="1554480" cy="1554480"/>
            <a:chOff x="6751320" y="3572976"/>
            <a:chExt cx="1554480" cy="1554480"/>
          </a:xfrm>
        </p:grpSpPr>
        <p:sp>
          <p:nvSpPr>
            <p:cNvPr id="28" name="Oval 27"/>
            <p:cNvSpPr/>
            <p:nvPr/>
          </p:nvSpPr>
          <p:spPr>
            <a:xfrm>
              <a:off x="6751320" y="3572976"/>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39531" y="3733800"/>
              <a:ext cx="1366269" cy="933906"/>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34200" y="4668635"/>
              <a:ext cx="1255383" cy="180000"/>
            </a:xfrm>
            <a:prstGeom prst="rect">
              <a:avLst/>
            </a:prstGeom>
          </p:spPr>
        </p:pic>
      </p:grpSp>
      <p:sp>
        <p:nvSpPr>
          <p:cNvPr id="6" name="Rectangle 5"/>
          <p:cNvSpPr/>
          <p:nvPr/>
        </p:nvSpPr>
        <p:spPr>
          <a:xfrm>
            <a:off x="990600" y="1524000"/>
            <a:ext cx="5638800" cy="3886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Rectangle 10"/>
          <p:cNvSpPr/>
          <p:nvPr/>
        </p:nvSpPr>
        <p:spPr>
          <a:xfrm>
            <a:off x="6525600" y="1548000"/>
            <a:ext cx="180000" cy="1943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16" name="Straight Connector 15"/>
          <p:cNvCxnSpPr/>
          <p:nvPr/>
        </p:nvCxnSpPr>
        <p:spPr>
          <a:xfrm>
            <a:off x="6629400" y="1524000"/>
            <a:ext cx="182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58200" y="1524000"/>
            <a:ext cx="0" cy="19812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629400" y="3505200"/>
            <a:ext cx="1828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0322" y="5410199"/>
            <a:ext cx="3197268" cy="838200"/>
            <a:chOff x="962545" y="4032458"/>
            <a:chExt cx="3197268" cy="1214077"/>
          </a:xfrm>
        </p:grpSpPr>
        <p:cxnSp>
          <p:nvCxnSpPr>
            <p:cNvPr id="41" name="Straight Connector 40"/>
            <p:cNvCxnSpPr/>
            <p:nvPr/>
          </p:nvCxnSpPr>
          <p:spPr>
            <a:xfrm flipV="1">
              <a:off x="990424" y="4032458"/>
              <a:ext cx="1295399" cy="894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62545" y="4926653"/>
              <a:ext cx="4850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itle 1"/>
            <p:cNvSpPr txBox="1">
              <a:spLocks/>
            </p:cNvSpPr>
            <p:nvPr/>
          </p:nvSpPr>
          <p:spPr>
            <a:xfrm>
              <a:off x="1314833" y="4606772"/>
              <a:ext cx="2844980" cy="6397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smtClean="0">
                  <a:ln>
                    <a:solidFill>
                      <a:schemeClr val="bg1"/>
                    </a:solidFill>
                  </a:ln>
                  <a:solidFill>
                    <a:schemeClr val="bg1"/>
                  </a:solidFill>
                </a:rPr>
                <a:t>Backend</a:t>
              </a:r>
              <a:endParaRPr lang="en-US" sz="1800" dirty="0">
                <a:ln>
                  <a:solidFill>
                    <a:schemeClr val="bg1"/>
                  </a:solidFill>
                </a:ln>
                <a:solidFill>
                  <a:schemeClr val="bg1"/>
                </a:solidFill>
              </a:endParaRPr>
            </a:p>
          </p:txBody>
        </p:sp>
      </p:grpSp>
      <p:sp>
        <p:nvSpPr>
          <p:cNvPr id="7" name="Rectangle 6"/>
          <p:cNvSpPr/>
          <p:nvPr/>
        </p:nvSpPr>
        <p:spPr>
          <a:xfrm>
            <a:off x="4778226" y="3543300"/>
            <a:ext cx="1774973" cy="171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38" name="Group 37"/>
          <p:cNvGrpSpPr/>
          <p:nvPr/>
        </p:nvGrpSpPr>
        <p:grpSpPr>
          <a:xfrm>
            <a:off x="5435510" y="5257801"/>
            <a:ext cx="1422490" cy="761999"/>
            <a:chOff x="2025943" y="4032459"/>
            <a:chExt cx="1422490" cy="1103705"/>
          </a:xfrm>
        </p:grpSpPr>
        <p:cxnSp>
          <p:nvCxnSpPr>
            <p:cNvPr id="39" name="Straight Connector 38"/>
            <p:cNvCxnSpPr/>
            <p:nvPr/>
          </p:nvCxnSpPr>
          <p:spPr>
            <a:xfrm flipH="1" flipV="1">
              <a:off x="2285823" y="4032459"/>
              <a:ext cx="961888" cy="7613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762633" y="4805054"/>
              <a:ext cx="4850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Title 1"/>
            <p:cNvSpPr txBox="1">
              <a:spLocks/>
            </p:cNvSpPr>
            <p:nvPr/>
          </p:nvSpPr>
          <p:spPr>
            <a:xfrm>
              <a:off x="2025943" y="4496401"/>
              <a:ext cx="1422490" cy="6397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err="1" smtClean="0">
                  <a:ln>
                    <a:solidFill>
                      <a:schemeClr val="bg1"/>
                    </a:solidFill>
                  </a:ln>
                  <a:solidFill>
                    <a:schemeClr val="bg1"/>
                  </a:solidFill>
                </a:rPr>
                <a:t>Quora</a:t>
              </a:r>
              <a:endParaRPr lang="en-US" sz="1800" dirty="0">
                <a:ln>
                  <a:solidFill>
                    <a:schemeClr val="bg1"/>
                  </a:solidFill>
                </a:ln>
                <a:solidFill>
                  <a:schemeClr val="bg1"/>
                </a:solidFill>
              </a:endParaRPr>
            </a:p>
          </p:txBody>
        </p:sp>
      </p:grpSp>
    </p:spTree>
    <p:extLst>
      <p:ext uri="{BB962C8B-B14F-4D97-AF65-F5344CB8AC3E}">
        <p14:creationId xmlns:p14="http://schemas.microsoft.com/office/powerpoint/2010/main" val="78350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3093720" y="1723954"/>
            <a:ext cx="1554480" cy="1554480"/>
            <a:chOff x="304247" y="2895600"/>
            <a:chExt cx="1554480" cy="1554480"/>
          </a:xfrm>
        </p:grpSpPr>
        <p:sp>
          <p:nvSpPr>
            <p:cNvPr id="51" name="Oval 50"/>
            <p:cNvSpPr/>
            <p:nvPr/>
          </p:nvSpPr>
          <p:spPr>
            <a:xfrm>
              <a:off x="304247" y="28956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11" y="3201172"/>
              <a:ext cx="1216152" cy="886968"/>
            </a:xfrm>
            <a:prstGeom prst="rect">
              <a:avLst/>
            </a:prstGeom>
          </p:spPr>
        </p:pic>
      </p:grpSp>
      <p:grpSp>
        <p:nvGrpSpPr>
          <p:cNvPr id="46" name="Group 45"/>
          <p:cNvGrpSpPr/>
          <p:nvPr/>
        </p:nvGrpSpPr>
        <p:grpSpPr>
          <a:xfrm>
            <a:off x="1250655" y="1695770"/>
            <a:ext cx="1554480" cy="1554480"/>
            <a:chOff x="2107498" y="2915920"/>
            <a:chExt cx="1554480" cy="1554480"/>
          </a:xfrm>
        </p:grpSpPr>
        <p:sp>
          <p:nvSpPr>
            <p:cNvPr id="48" name="Oval 47"/>
            <p:cNvSpPr/>
            <p:nvPr/>
          </p:nvSpPr>
          <p:spPr>
            <a:xfrm>
              <a:off x="2107498" y="291592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1338" y="3144389"/>
              <a:ext cx="1066799" cy="1116001"/>
            </a:xfrm>
            <a:prstGeom prst="rect">
              <a:avLst/>
            </a:prstGeom>
          </p:spPr>
        </p:pic>
      </p:grpSp>
      <p:grpSp>
        <p:nvGrpSpPr>
          <p:cNvPr id="54" name="Group 53"/>
          <p:cNvGrpSpPr/>
          <p:nvPr/>
        </p:nvGrpSpPr>
        <p:grpSpPr>
          <a:xfrm>
            <a:off x="4922520" y="1723954"/>
            <a:ext cx="1554480" cy="1554480"/>
            <a:chOff x="3866153" y="2915919"/>
            <a:chExt cx="1554480" cy="1554480"/>
          </a:xfrm>
        </p:grpSpPr>
        <p:sp>
          <p:nvSpPr>
            <p:cNvPr id="25" name="Oval 24"/>
            <p:cNvSpPr/>
            <p:nvPr/>
          </p:nvSpPr>
          <p:spPr>
            <a:xfrm>
              <a:off x="3866153" y="2915919"/>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893" y="3201172"/>
              <a:ext cx="1143000" cy="1002436"/>
            </a:xfrm>
            <a:prstGeom prst="rect">
              <a:avLst/>
            </a:prstGeom>
          </p:spPr>
        </p:pic>
      </p:grpSp>
      <p:grpSp>
        <p:nvGrpSpPr>
          <p:cNvPr id="56" name="Group 55"/>
          <p:cNvGrpSpPr/>
          <p:nvPr/>
        </p:nvGrpSpPr>
        <p:grpSpPr>
          <a:xfrm>
            <a:off x="1250654" y="3572976"/>
            <a:ext cx="1554480" cy="1554480"/>
            <a:chOff x="5622765" y="2902226"/>
            <a:chExt cx="1554480" cy="1554480"/>
          </a:xfrm>
        </p:grpSpPr>
        <p:sp>
          <p:nvSpPr>
            <p:cNvPr id="4" name="Oval 3"/>
            <p:cNvSpPr/>
            <p:nvPr/>
          </p:nvSpPr>
          <p:spPr>
            <a:xfrm>
              <a:off x="5622765" y="2902226"/>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43504" y="3201172"/>
              <a:ext cx="1113001" cy="1002435"/>
            </a:xfrm>
            <a:prstGeom prst="rect">
              <a:avLst/>
            </a:prstGeom>
          </p:spPr>
        </p:pic>
      </p:grpSp>
      <p:grpSp>
        <p:nvGrpSpPr>
          <p:cNvPr id="58" name="Group 57"/>
          <p:cNvGrpSpPr/>
          <p:nvPr/>
        </p:nvGrpSpPr>
        <p:grpSpPr>
          <a:xfrm>
            <a:off x="3093720" y="3627120"/>
            <a:ext cx="1554480" cy="1554480"/>
            <a:chOff x="7321262" y="2919409"/>
            <a:chExt cx="1554480" cy="1554480"/>
          </a:xfrm>
        </p:grpSpPr>
        <p:sp>
          <p:nvSpPr>
            <p:cNvPr id="22" name="Oval 21"/>
            <p:cNvSpPr/>
            <p:nvPr/>
          </p:nvSpPr>
          <p:spPr>
            <a:xfrm>
              <a:off x="7321262" y="2919409"/>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40502" y="3087607"/>
              <a:ext cx="1116000" cy="1116000"/>
            </a:xfrm>
            <a:prstGeom prst="rect">
              <a:avLst/>
            </a:prstGeom>
          </p:spPr>
        </p:pic>
      </p:grpSp>
      <p:grpSp>
        <p:nvGrpSpPr>
          <p:cNvPr id="5" name="Group 4"/>
          <p:cNvGrpSpPr/>
          <p:nvPr/>
        </p:nvGrpSpPr>
        <p:grpSpPr>
          <a:xfrm>
            <a:off x="4922520" y="3595899"/>
            <a:ext cx="1554480" cy="1554480"/>
            <a:chOff x="5913120" y="3581400"/>
            <a:chExt cx="1554480" cy="1554480"/>
          </a:xfrm>
        </p:grpSpPr>
        <p:sp>
          <p:nvSpPr>
            <p:cNvPr id="60" name="Oval 59"/>
            <p:cNvSpPr/>
            <p:nvPr/>
          </p:nvSpPr>
          <p:spPr>
            <a:xfrm>
              <a:off x="5913120" y="35814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8" cstate="print">
              <a:extLst>
                <a:ext uri="{28A0092B-C50C-407E-A947-70E740481C1C}">
                  <a14:useLocalDpi xmlns:a14="http://schemas.microsoft.com/office/drawing/2010/main" val="0"/>
                </a:ext>
              </a:extLst>
            </a:blip>
            <a:srcRect l="18350" t="27143" r="14464" b="21133"/>
            <a:stretch/>
          </p:blipFill>
          <p:spPr>
            <a:xfrm>
              <a:off x="6149340" y="3947901"/>
              <a:ext cx="1165860" cy="903198"/>
            </a:xfrm>
            <a:prstGeom prst="rect">
              <a:avLst/>
            </a:prstGeom>
          </p:spPr>
        </p:pic>
      </p:grpSp>
      <p:grpSp>
        <p:nvGrpSpPr>
          <p:cNvPr id="13" name="Group 12"/>
          <p:cNvGrpSpPr/>
          <p:nvPr/>
        </p:nvGrpSpPr>
        <p:grpSpPr>
          <a:xfrm>
            <a:off x="6751320" y="1695770"/>
            <a:ext cx="1554480" cy="1554480"/>
            <a:chOff x="6751320" y="1695770"/>
            <a:chExt cx="1554480" cy="1554480"/>
          </a:xfrm>
        </p:grpSpPr>
        <p:sp>
          <p:nvSpPr>
            <p:cNvPr id="24" name="Oval 23"/>
            <p:cNvSpPr/>
            <p:nvPr/>
          </p:nvSpPr>
          <p:spPr>
            <a:xfrm>
              <a:off x="6751320" y="169577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34909" y="1918443"/>
              <a:ext cx="787302" cy="761905"/>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5387" y="2590800"/>
              <a:ext cx="1258013" cy="346696"/>
            </a:xfrm>
            <a:prstGeom prst="rect">
              <a:avLst/>
            </a:prstGeom>
          </p:spPr>
        </p:pic>
      </p:grpSp>
      <p:grpSp>
        <p:nvGrpSpPr>
          <p:cNvPr id="14" name="Group 13"/>
          <p:cNvGrpSpPr/>
          <p:nvPr/>
        </p:nvGrpSpPr>
        <p:grpSpPr>
          <a:xfrm>
            <a:off x="6751320" y="3572976"/>
            <a:ext cx="1554480" cy="1554480"/>
            <a:chOff x="6751320" y="3572976"/>
            <a:chExt cx="1554480" cy="1554480"/>
          </a:xfrm>
        </p:grpSpPr>
        <p:sp>
          <p:nvSpPr>
            <p:cNvPr id="28" name="Oval 27"/>
            <p:cNvSpPr/>
            <p:nvPr/>
          </p:nvSpPr>
          <p:spPr>
            <a:xfrm>
              <a:off x="6751320" y="3572976"/>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39531" y="3733800"/>
              <a:ext cx="1366269" cy="933906"/>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34200" y="4668635"/>
              <a:ext cx="1255383" cy="180000"/>
            </a:xfrm>
            <a:prstGeom prst="rect">
              <a:avLst/>
            </a:prstGeom>
          </p:spPr>
        </p:pic>
      </p:grpSp>
      <p:sp>
        <p:nvSpPr>
          <p:cNvPr id="6" name="Rectangle 5"/>
          <p:cNvSpPr/>
          <p:nvPr/>
        </p:nvSpPr>
        <p:spPr>
          <a:xfrm>
            <a:off x="990600" y="1524000"/>
            <a:ext cx="5638800" cy="3886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Rectangle 10"/>
          <p:cNvSpPr/>
          <p:nvPr/>
        </p:nvSpPr>
        <p:spPr>
          <a:xfrm>
            <a:off x="6553200" y="1548000"/>
            <a:ext cx="180000" cy="1943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16" name="Straight Connector 15"/>
          <p:cNvCxnSpPr/>
          <p:nvPr/>
        </p:nvCxnSpPr>
        <p:spPr>
          <a:xfrm>
            <a:off x="6629400" y="1524000"/>
            <a:ext cx="182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58200" y="1524000"/>
            <a:ext cx="0" cy="19812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629400" y="3505200"/>
            <a:ext cx="1828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0322" y="5410199"/>
            <a:ext cx="3197268" cy="838200"/>
            <a:chOff x="962545" y="4032458"/>
            <a:chExt cx="3197268" cy="1214077"/>
          </a:xfrm>
        </p:grpSpPr>
        <p:cxnSp>
          <p:nvCxnSpPr>
            <p:cNvPr id="41" name="Straight Connector 40"/>
            <p:cNvCxnSpPr/>
            <p:nvPr/>
          </p:nvCxnSpPr>
          <p:spPr>
            <a:xfrm flipV="1">
              <a:off x="990424" y="4032458"/>
              <a:ext cx="1295399" cy="894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62545" y="4926653"/>
              <a:ext cx="4850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itle 1"/>
            <p:cNvSpPr txBox="1">
              <a:spLocks/>
            </p:cNvSpPr>
            <p:nvPr/>
          </p:nvSpPr>
          <p:spPr>
            <a:xfrm>
              <a:off x="1314833" y="4606772"/>
              <a:ext cx="2844980" cy="6397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smtClean="0">
                  <a:ln>
                    <a:solidFill>
                      <a:schemeClr val="bg1"/>
                    </a:solidFill>
                  </a:ln>
                  <a:solidFill>
                    <a:schemeClr val="bg1"/>
                  </a:solidFill>
                </a:rPr>
                <a:t>Backend</a:t>
              </a:r>
              <a:endParaRPr lang="en-US" sz="1800" dirty="0">
                <a:ln>
                  <a:solidFill>
                    <a:schemeClr val="bg1"/>
                  </a:solidFill>
                </a:ln>
                <a:solidFill>
                  <a:schemeClr val="bg1"/>
                </a:solidFill>
              </a:endParaRPr>
            </a:p>
          </p:txBody>
        </p:sp>
      </p:grpSp>
      <p:sp>
        <p:nvSpPr>
          <p:cNvPr id="7" name="Rectangle 6"/>
          <p:cNvSpPr/>
          <p:nvPr/>
        </p:nvSpPr>
        <p:spPr>
          <a:xfrm>
            <a:off x="4800600" y="1638300"/>
            <a:ext cx="1774973" cy="171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50" name="Group 49"/>
          <p:cNvGrpSpPr/>
          <p:nvPr/>
        </p:nvGrpSpPr>
        <p:grpSpPr>
          <a:xfrm>
            <a:off x="4651332" y="914400"/>
            <a:ext cx="2587667" cy="685800"/>
            <a:chOff x="962545" y="4606772"/>
            <a:chExt cx="3974058" cy="993335"/>
          </a:xfrm>
        </p:grpSpPr>
        <p:cxnSp>
          <p:nvCxnSpPr>
            <p:cNvPr id="52" name="Straight Connector 51"/>
            <p:cNvCxnSpPr/>
            <p:nvPr/>
          </p:nvCxnSpPr>
          <p:spPr>
            <a:xfrm>
              <a:off x="990424" y="4926654"/>
              <a:ext cx="807189" cy="6734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62545" y="4926653"/>
              <a:ext cx="4850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itle 1"/>
            <p:cNvSpPr txBox="1">
              <a:spLocks/>
            </p:cNvSpPr>
            <p:nvPr/>
          </p:nvSpPr>
          <p:spPr>
            <a:xfrm>
              <a:off x="1314832" y="4606772"/>
              <a:ext cx="3621771" cy="639762"/>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smtClean="0">
                  <a:ln>
                    <a:solidFill>
                      <a:schemeClr val="bg1"/>
                    </a:solidFill>
                  </a:ln>
                  <a:solidFill>
                    <a:schemeClr val="bg1"/>
                  </a:solidFill>
                </a:rPr>
                <a:t>Query </a:t>
              </a:r>
              <a:r>
                <a:rPr lang="en-US" sz="1800" dirty="0" err="1" smtClean="0">
                  <a:ln>
                    <a:solidFill>
                      <a:schemeClr val="bg1"/>
                    </a:solidFill>
                  </a:ln>
                  <a:solidFill>
                    <a:schemeClr val="bg1"/>
                  </a:solidFill>
                </a:rPr>
                <a:t>Dbpedia</a:t>
              </a:r>
              <a:r>
                <a:rPr lang="en-US" sz="1800" dirty="0" smtClean="0">
                  <a:ln>
                    <a:solidFill>
                      <a:schemeClr val="bg1"/>
                    </a:solidFill>
                  </a:ln>
                  <a:solidFill>
                    <a:schemeClr val="bg1"/>
                  </a:solidFill>
                </a:rPr>
                <a:t> &amp; </a:t>
              </a:r>
              <a:r>
                <a:rPr lang="en-US" sz="1800" dirty="0" err="1" smtClean="0">
                  <a:ln>
                    <a:solidFill>
                      <a:schemeClr val="bg1"/>
                    </a:solidFill>
                  </a:ln>
                  <a:solidFill>
                    <a:schemeClr val="bg1"/>
                  </a:solidFill>
                </a:rPr>
                <a:t>WikiData</a:t>
              </a:r>
              <a:endParaRPr lang="en-US" sz="1800" dirty="0">
                <a:ln>
                  <a:solidFill>
                    <a:schemeClr val="bg1"/>
                  </a:solidFill>
                </a:ln>
                <a:solidFill>
                  <a:schemeClr val="bg1"/>
                </a:solidFill>
              </a:endParaRPr>
            </a:p>
          </p:txBody>
        </p:sp>
      </p:grpSp>
    </p:spTree>
    <p:extLst>
      <p:ext uri="{BB962C8B-B14F-4D97-AF65-F5344CB8AC3E}">
        <p14:creationId xmlns:p14="http://schemas.microsoft.com/office/powerpoint/2010/main" val="67609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3093720" y="1723954"/>
            <a:ext cx="1554480" cy="1554480"/>
            <a:chOff x="304247" y="2895600"/>
            <a:chExt cx="1554480" cy="1554480"/>
          </a:xfrm>
        </p:grpSpPr>
        <p:sp>
          <p:nvSpPr>
            <p:cNvPr id="51" name="Oval 50"/>
            <p:cNvSpPr/>
            <p:nvPr/>
          </p:nvSpPr>
          <p:spPr>
            <a:xfrm>
              <a:off x="304247" y="28956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11" y="3201172"/>
              <a:ext cx="1216152" cy="886968"/>
            </a:xfrm>
            <a:prstGeom prst="rect">
              <a:avLst/>
            </a:prstGeom>
          </p:spPr>
        </p:pic>
      </p:grpSp>
      <p:grpSp>
        <p:nvGrpSpPr>
          <p:cNvPr id="46" name="Group 45"/>
          <p:cNvGrpSpPr/>
          <p:nvPr/>
        </p:nvGrpSpPr>
        <p:grpSpPr>
          <a:xfrm>
            <a:off x="1250655" y="1695770"/>
            <a:ext cx="1554480" cy="1554480"/>
            <a:chOff x="2107498" y="2915920"/>
            <a:chExt cx="1554480" cy="1554480"/>
          </a:xfrm>
        </p:grpSpPr>
        <p:sp>
          <p:nvSpPr>
            <p:cNvPr id="48" name="Oval 47"/>
            <p:cNvSpPr/>
            <p:nvPr/>
          </p:nvSpPr>
          <p:spPr>
            <a:xfrm>
              <a:off x="2107498" y="291592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1338" y="3144389"/>
              <a:ext cx="1066799" cy="1116001"/>
            </a:xfrm>
            <a:prstGeom prst="rect">
              <a:avLst/>
            </a:prstGeom>
          </p:spPr>
        </p:pic>
      </p:grpSp>
      <p:grpSp>
        <p:nvGrpSpPr>
          <p:cNvPr id="54" name="Group 53"/>
          <p:cNvGrpSpPr/>
          <p:nvPr/>
        </p:nvGrpSpPr>
        <p:grpSpPr>
          <a:xfrm>
            <a:off x="4922520" y="1723954"/>
            <a:ext cx="1554480" cy="1554480"/>
            <a:chOff x="3866153" y="2915919"/>
            <a:chExt cx="1554480" cy="1554480"/>
          </a:xfrm>
        </p:grpSpPr>
        <p:sp>
          <p:nvSpPr>
            <p:cNvPr id="25" name="Oval 24"/>
            <p:cNvSpPr/>
            <p:nvPr/>
          </p:nvSpPr>
          <p:spPr>
            <a:xfrm>
              <a:off x="3866153" y="2915919"/>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893" y="3201172"/>
              <a:ext cx="1143000" cy="1002436"/>
            </a:xfrm>
            <a:prstGeom prst="rect">
              <a:avLst/>
            </a:prstGeom>
          </p:spPr>
        </p:pic>
      </p:grpSp>
      <p:grpSp>
        <p:nvGrpSpPr>
          <p:cNvPr id="56" name="Group 55"/>
          <p:cNvGrpSpPr/>
          <p:nvPr/>
        </p:nvGrpSpPr>
        <p:grpSpPr>
          <a:xfrm>
            <a:off x="1250654" y="3572976"/>
            <a:ext cx="1554480" cy="1554480"/>
            <a:chOff x="5622765" y="2902226"/>
            <a:chExt cx="1554480" cy="1554480"/>
          </a:xfrm>
        </p:grpSpPr>
        <p:sp>
          <p:nvSpPr>
            <p:cNvPr id="4" name="Oval 3"/>
            <p:cNvSpPr/>
            <p:nvPr/>
          </p:nvSpPr>
          <p:spPr>
            <a:xfrm>
              <a:off x="5622765" y="2902226"/>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43504" y="3201172"/>
              <a:ext cx="1113001" cy="1002435"/>
            </a:xfrm>
            <a:prstGeom prst="rect">
              <a:avLst/>
            </a:prstGeom>
          </p:spPr>
        </p:pic>
      </p:grpSp>
      <p:grpSp>
        <p:nvGrpSpPr>
          <p:cNvPr id="58" name="Group 57"/>
          <p:cNvGrpSpPr/>
          <p:nvPr/>
        </p:nvGrpSpPr>
        <p:grpSpPr>
          <a:xfrm>
            <a:off x="3093720" y="3627120"/>
            <a:ext cx="1554480" cy="1554480"/>
            <a:chOff x="7321262" y="2919409"/>
            <a:chExt cx="1554480" cy="1554480"/>
          </a:xfrm>
        </p:grpSpPr>
        <p:sp>
          <p:nvSpPr>
            <p:cNvPr id="22" name="Oval 21"/>
            <p:cNvSpPr/>
            <p:nvPr/>
          </p:nvSpPr>
          <p:spPr>
            <a:xfrm>
              <a:off x="7321262" y="2919409"/>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40502" y="3087607"/>
              <a:ext cx="1116000" cy="1116000"/>
            </a:xfrm>
            <a:prstGeom prst="rect">
              <a:avLst/>
            </a:prstGeom>
          </p:spPr>
        </p:pic>
      </p:grpSp>
      <p:grpSp>
        <p:nvGrpSpPr>
          <p:cNvPr id="5" name="Group 4"/>
          <p:cNvGrpSpPr/>
          <p:nvPr/>
        </p:nvGrpSpPr>
        <p:grpSpPr>
          <a:xfrm>
            <a:off x="4922520" y="3595899"/>
            <a:ext cx="1554480" cy="1554480"/>
            <a:chOff x="5913120" y="3581400"/>
            <a:chExt cx="1554480" cy="1554480"/>
          </a:xfrm>
        </p:grpSpPr>
        <p:sp>
          <p:nvSpPr>
            <p:cNvPr id="60" name="Oval 59"/>
            <p:cNvSpPr/>
            <p:nvPr/>
          </p:nvSpPr>
          <p:spPr>
            <a:xfrm>
              <a:off x="5913120" y="35814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8" cstate="print">
              <a:extLst>
                <a:ext uri="{28A0092B-C50C-407E-A947-70E740481C1C}">
                  <a14:useLocalDpi xmlns:a14="http://schemas.microsoft.com/office/drawing/2010/main" val="0"/>
                </a:ext>
              </a:extLst>
            </a:blip>
            <a:srcRect l="18350" t="27143" r="14464" b="21133"/>
            <a:stretch/>
          </p:blipFill>
          <p:spPr>
            <a:xfrm>
              <a:off x="6149340" y="3947901"/>
              <a:ext cx="1165860" cy="903198"/>
            </a:xfrm>
            <a:prstGeom prst="rect">
              <a:avLst/>
            </a:prstGeom>
          </p:spPr>
        </p:pic>
      </p:grpSp>
      <p:grpSp>
        <p:nvGrpSpPr>
          <p:cNvPr id="13" name="Group 12"/>
          <p:cNvGrpSpPr/>
          <p:nvPr/>
        </p:nvGrpSpPr>
        <p:grpSpPr>
          <a:xfrm>
            <a:off x="6751320" y="1695770"/>
            <a:ext cx="1554480" cy="1554480"/>
            <a:chOff x="6751320" y="1695770"/>
            <a:chExt cx="1554480" cy="1554480"/>
          </a:xfrm>
        </p:grpSpPr>
        <p:sp>
          <p:nvSpPr>
            <p:cNvPr id="24" name="Oval 23"/>
            <p:cNvSpPr/>
            <p:nvPr/>
          </p:nvSpPr>
          <p:spPr>
            <a:xfrm>
              <a:off x="6751320" y="169577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34909" y="1918443"/>
              <a:ext cx="787302" cy="761905"/>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5387" y="2590800"/>
              <a:ext cx="1258013" cy="346696"/>
            </a:xfrm>
            <a:prstGeom prst="rect">
              <a:avLst/>
            </a:prstGeom>
          </p:spPr>
        </p:pic>
      </p:grpSp>
      <p:grpSp>
        <p:nvGrpSpPr>
          <p:cNvPr id="14" name="Group 13"/>
          <p:cNvGrpSpPr/>
          <p:nvPr/>
        </p:nvGrpSpPr>
        <p:grpSpPr>
          <a:xfrm>
            <a:off x="6751320" y="3572976"/>
            <a:ext cx="1554480" cy="1554480"/>
            <a:chOff x="6751320" y="3572976"/>
            <a:chExt cx="1554480" cy="1554480"/>
          </a:xfrm>
        </p:grpSpPr>
        <p:sp>
          <p:nvSpPr>
            <p:cNvPr id="28" name="Oval 27"/>
            <p:cNvSpPr/>
            <p:nvPr/>
          </p:nvSpPr>
          <p:spPr>
            <a:xfrm>
              <a:off x="6751320" y="3572976"/>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39531" y="3733800"/>
              <a:ext cx="1366269" cy="933906"/>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34200" y="4668635"/>
              <a:ext cx="1255383" cy="180000"/>
            </a:xfrm>
            <a:prstGeom prst="rect">
              <a:avLst/>
            </a:prstGeom>
          </p:spPr>
        </p:pic>
      </p:grpSp>
      <p:sp>
        <p:nvSpPr>
          <p:cNvPr id="6" name="Rectangle 5"/>
          <p:cNvSpPr/>
          <p:nvPr/>
        </p:nvSpPr>
        <p:spPr>
          <a:xfrm>
            <a:off x="990600" y="1524000"/>
            <a:ext cx="5638800" cy="3886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Rectangle 10"/>
          <p:cNvSpPr/>
          <p:nvPr/>
        </p:nvSpPr>
        <p:spPr>
          <a:xfrm>
            <a:off x="6553200" y="1548000"/>
            <a:ext cx="180000" cy="1943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16" name="Straight Connector 15"/>
          <p:cNvCxnSpPr/>
          <p:nvPr/>
        </p:nvCxnSpPr>
        <p:spPr>
          <a:xfrm>
            <a:off x="6629400" y="1524000"/>
            <a:ext cx="182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58200" y="1524000"/>
            <a:ext cx="0" cy="19812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629400" y="3505200"/>
            <a:ext cx="1828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0322" y="5410199"/>
            <a:ext cx="3197268" cy="838200"/>
            <a:chOff x="962545" y="4032458"/>
            <a:chExt cx="3197268" cy="1214077"/>
          </a:xfrm>
        </p:grpSpPr>
        <p:cxnSp>
          <p:nvCxnSpPr>
            <p:cNvPr id="41" name="Straight Connector 40"/>
            <p:cNvCxnSpPr/>
            <p:nvPr/>
          </p:nvCxnSpPr>
          <p:spPr>
            <a:xfrm flipV="1">
              <a:off x="990424" y="4032458"/>
              <a:ext cx="1295399" cy="894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62545" y="4926653"/>
              <a:ext cx="4850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itle 1"/>
            <p:cNvSpPr txBox="1">
              <a:spLocks/>
            </p:cNvSpPr>
            <p:nvPr/>
          </p:nvSpPr>
          <p:spPr>
            <a:xfrm>
              <a:off x="1314833" y="4606772"/>
              <a:ext cx="2844980" cy="6397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smtClean="0">
                  <a:ln>
                    <a:solidFill>
                      <a:schemeClr val="bg1"/>
                    </a:solidFill>
                  </a:ln>
                  <a:solidFill>
                    <a:schemeClr val="bg1"/>
                  </a:solidFill>
                </a:rPr>
                <a:t>Backend</a:t>
              </a:r>
              <a:endParaRPr lang="en-US" sz="1800" dirty="0">
                <a:ln>
                  <a:solidFill>
                    <a:schemeClr val="bg1"/>
                  </a:solidFill>
                </a:ln>
                <a:solidFill>
                  <a:schemeClr val="bg1"/>
                </a:solidFill>
              </a:endParaRPr>
            </a:p>
          </p:txBody>
        </p:sp>
      </p:grpSp>
      <p:sp>
        <p:nvSpPr>
          <p:cNvPr id="7" name="Rectangle 6"/>
          <p:cNvSpPr/>
          <p:nvPr/>
        </p:nvSpPr>
        <p:spPr>
          <a:xfrm>
            <a:off x="6607027" y="1638300"/>
            <a:ext cx="1774973" cy="171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grpSp>
        <p:nvGrpSpPr>
          <p:cNvPr id="50" name="Group 49"/>
          <p:cNvGrpSpPr/>
          <p:nvPr/>
        </p:nvGrpSpPr>
        <p:grpSpPr>
          <a:xfrm>
            <a:off x="6480133" y="914400"/>
            <a:ext cx="2587667" cy="685800"/>
            <a:chOff x="962545" y="4606772"/>
            <a:chExt cx="3974058" cy="993335"/>
          </a:xfrm>
        </p:grpSpPr>
        <p:cxnSp>
          <p:nvCxnSpPr>
            <p:cNvPr id="52" name="Straight Connector 51"/>
            <p:cNvCxnSpPr/>
            <p:nvPr/>
          </p:nvCxnSpPr>
          <p:spPr>
            <a:xfrm>
              <a:off x="990424" y="4926654"/>
              <a:ext cx="807189" cy="6734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62545" y="4926653"/>
              <a:ext cx="4850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itle 1"/>
            <p:cNvSpPr txBox="1">
              <a:spLocks/>
            </p:cNvSpPr>
            <p:nvPr/>
          </p:nvSpPr>
          <p:spPr>
            <a:xfrm>
              <a:off x="1314832" y="4606772"/>
              <a:ext cx="3621771" cy="6397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smtClean="0">
                  <a:ln>
                    <a:solidFill>
                      <a:schemeClr val="bg1"/>
                    </a:solidFill>
                  </a:ln>
                  <a:solidFill>
                    <a:schemeClr val="bg1"/>
                  </a:solidFill>
                </a:rPr>
                <a:t>Words Roots</a:t>
              </a:r>
              <a:endParaRPr lang="en-US" sz="1800" dirty="0">
                <a:ln>
                  <a:solidFill>
                    <a:schemeClr val="bg1"/>
                  </a:solidFill>
                </a:ln>
                <a:solidFill>
                  <a:schemeClr val="bg1"/>
                </a:solidFill>
              </a:endParaRPr>
            </a:p>
          </p:txBody>
        </p:sp>
      </p:grpSp>
    </p:spTree>
    <p:extLst>
      <p:ext uri="{BB962C8B-B14F-4D97-AF65-F5344CB8AC3E}">
        <p14:creationId xmlns:p14="http://schemas.microsoft.com/office/powerpoint/2010/main" val="50598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3093720" y="1723954"/>
            <a:ext cx="1554480" cy="1554480"/>
            <a:chOff x="304247" y="2895600"/>
            <a:chExt cx="1554480" cy="1554480"/>
          </a:xfrm>
        </p:grpSpPr>
        <p:sp>
          <p:nvSpPr>
            <p:cNvPr id="51" name="Oval 50"/>
            <p:cNvSpPr/>
            <p:nvPr/>
          </p:nvSpPr>
          <p:spPr>
            <a:xfrm>
              <a:off x="304247" y="28956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11" y="3201172"/>
              <a:ext cx="1216152" cy="886968"/>
            </a:xfrm>
            <a:prstGeom prst="rect">
              <a:avLst/>
            </a:prstGeom>
          </p:spPr>
        </p:pic>
      </p:grpSp>
      <p:grpSp>
        <p:nvGrpSpPr>
          <p:cNvPr id="46" name="Group 45"/>
          <p:cNvGrpSpPr/>
          <p:nvPr/>
        </p:nvGrpSpPr>
        <p:grpSpPr>
          <a:xfrm>
            <a:off x="1250655" y="1695770"/>
            <a:ext cx="1554480" cy="1554480"/>
            <a:chOff x="2107498" y="2915920"/>
            <a:chExt cx="1554480" cy="1554480"/>
          </a:xfrm>
        </p:grpSpPr>
        <p:sp>
          <p:nvSpPr>
            <p:cNvPr id="48" name="Oval 47"/>
            <p:cNvSpPr/>
            <p:nvPr/>
          </p:nvSpPr>
          <p:spPr>
            <a:xfrm>
              <a:off x="2107498" y="291592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1338" y="3144389"/>
              <a:ext cx="1066799" cy="1116001"/>
            </a:xfrm>
            <a:prstGeom prst="rect">
              <a:avLst/>
            </a:prstGeom>
          </p:spPr>
        </p:pic>
      </p:grpSp>
      <p:grpSp>
        <p:nvGrpSpPr>
          <p:cNvPr id="54" name="Group 53"/>
          <p:cNvGrpSpPr/>
          <p:nvPr/>
        </p:nvGrpSpPr>
        <p:grpSpPr>
          <a:xfrm>
            <a:off x="4922520" y="1723954"/>
            <a:ext cx="1554480" cy="1554480"/>
            <a:chOff x="3866153" y="2915919"/>
            <a:chExt cx="1554480" cy="1554480"/>
          </a:xfrm>
        </p:grpSpPr>
        <p:sp>
          <p:nvSpPr>
            <p:cNvPr id="25" name="Oval 24"/>
            <p:cNvSpPr/>
            <p:nvPr/>
          </p:nvSpPr>
          <p:spPr>
            <a:xfrm>
              <a:off x="3866153" y="2915919"/>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893" y="3201172"/>
              <a:ext cx="1143000" cy="1002436"/>
            </a:xfrm>
            <a:prstGeom prst="rect">
              <a:avLst/>
            </a:prstGeom>
          </p:spPr>
        </p:pic>
      </p:grpSp>
      <p:grpSp>
        <p:nvGrpSpPr>
          <p:cNvPr id="56" name="Group 55"/>
          <p:cNvGrpSpPr/>
          <p:nvPr/>
        </p:nvGrpSpPr>
        <p:grpSpPr>
          <a:xfrm>
            <a:off x="1250654" y="3572976"/>
            <a:ext cx="1554480" cy="1554480"/>
            <a:chOff x="5622765" y="2902226"/>
            <a:chExt cx="1554480" cy="1554480"/>
          </a:xfrm>
        </p:grpSpPr>
        <p:sp>
          <p:nvSpPr>
            <p:cNvPr id="4" name="Oval 3"/>
            <p:cNvSpPr/>
            <p:nvPr/>
          </p:nvSpPr>
          <p:spPr>
            <a:xfrm>
              <a:off x="5622765" y="2902226"/>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43504" y="3201172"/>
              <a:ext cx="1113001" cy="1002435"/>
            </a:xfrm>
            <a:prstGeom prst="rect">
              <a:avLst/>
            </a:prstGeom>
          </p:spPr>
        </p:pic>
      </p:grpSp>
      <p:grpSp>
        <p:nvGrpSpPr>
          <p:cNvPr id="58" name="Group 57"/>
          <p:cNvGrpSpPr/>
          <p:nvPr/>
        </p:nvGrpSpPr>
        <p:grpSpPr>
          <a:xfrm>
            <a:off x="3093720" y="3627120"/>
            <a:ext cx="1554480" cy="1554480"/>
            <a:chOff x="7321262" y="2919409"/>
            <a:chExt cx="1554480" cy="1554480"/>
          </a:xfrm>
        </p:grpSpPr>
        <p:sp>
          <p:nvSpPr>
            <p:cNvPr id="22" name="Oval 21"/>
            <p:cNvSpPr/>
            <p:nvPr/>
          </p:nvSpPr>
          <p:spPr>
            <a:xfrm>
              <a:off x="7321262" y="2919409"/>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40502" y="3087607"/>
              <a:ext cx="1116000" cy="1116000"/>
            </a:xfrm>
            <a:prstGeom prst="rect">
              <a:avLst/>
            </a:prstGeom>
          </p:spPr>
        </p:pic>
      </p:grpSp>
      <p:grpSp>
        <p:nvGrpSpPr>
          <p:cNvPr id="5" name="Group 4"/>
          <p:cNvGrpSpPr/>
          <p:nvPr/>
        </p:nvGrpSpPr>
        <p:grpSpPr>
          <a:xfrm>
            <a:off x="4922520" y="3595899"/>
            <a:ext cx="1554480" cy="1554480"/>
            <a:chOff x="5913120" y="3581400"/>
            <a:chExt cx="1554480" cy="1554480"/>
          </a:xfrm>
        </p:grpSpPr>
        <p:sp>
          <p:nvSpPr>
            <p:cNvPr id="60" name="Oval 59"/>
            <p:cNvSpPr/>
            <p:nvPr/>
          </p:nvSpPr>
          <p:spPr>
            <a:xfrm>
              <a:off x="5913120" y="3581400"/>
              <a:ext cx="1554480" cy="15544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8" cstate="print">
              <a:extLst>
                <a:ext uri="{28A0092B-C50C-407E-A947-70E740481C1C}">
                  <a14:useLocalDpi xmlns:a14="http://schemas.microsoft.com/office/drawing/2010/main" val="0"/>
                </a:ext>
              </a:extLst>
            </a:blip>
            <a:srcRect l="18350" t="27143" r="14464" b="21133"/>
            <a:stretch/>
          </p:blipFill>
          <p:spPr>
            <a:xfrm>
              <a:off x="6149340" y="3947901"/>
              <a:ext cx="1165860" cy="903198"/>
            </a:xfrm>
            <a:prstGeom prst="rect">
              <a:avLst/>
            </a:prstGeom>
          </p:spPr>
        </p:pic>
      </p:grpSp>
      <p:grpSp>
        <p:nvGrpSpPr>
          <p:cNvPr id="13" name="Group 12"/>
          <p:cNvGrpSpPr/>
          <p:nvPr/>
        </p:nvGrpSpPr>
        <p:grpSpPr>
          <a:xfrm>
            <a:off x="6751320" y="1695770"/>
            <a:ext cx="1554480" cy="1554480"/>
            <a:chOff x="6751320" y="1695770"/>
            <a:chExt cx="1554480" cy="1554480"/>
          </a:xfrm>
        </p:grpSpPr>
        <p:sp>
          <p:nvSpPr>
            <p:cNvPr id="24" name="Oval 23"/>
            <p:cNvSpPr/>
            <p:nvPr/>
          </p:nvSpPr>
          <p:spPr>
            <a:xfrm>
              <a:off x="6751320" y="1695770"/>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34909" y="1918443"/>
              <a:ext cx="787302" cy="761905"/>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95387" y="2590800"/>
              <a:ext cx="1258013" cy="346696"/>
            </a:xfrm>
            <a:prstGeom prst="rect">
              <a:avLst/>
            </a:prstGeom>
          </p:spPr>
        </p:pic>
      </p:grpSp>
      <p:grpSp>
        <p:nvGrpSpPr>
          <p:cNvPr id="14" name="Group 13"/>
          <p:cNvGrpSpPr/>
          <p:nvPr/>
        </p:nvGrpSpPr>
        <p:grpSpPr>
          <a:xfrm>
            <a:off x="6751320" y="3572976"/>
            <a:ext cx="1554480" cy="1554480"/>
            <a:chOff x="6751320" y="3572976"/>
            <a:chExt cx="1554480" cy="1554480"/>
          </a:xfrm>
        </p:grpSpPr>
        <p:sp>
          <p:nvSpPr>
            <p:cNvPr id="28" name="Oval 27"/>
            <p:cNvSpPr/>
            <p:nvPr/>
          </p:nvSpPr>
          <p:spPr>
            <a:xfrm>
              <a:off x="6751320" y="3572976"/>
              <a:ext cx="1554480" cy="15544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39531" y="3733800"/>
              <a:ext cx="1366269" cy="933906"/>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34200" y="4668635"/>
              <a:ext cx="1255383" cy="180000"/>
            </a:xfrm>
            <a:prstGeom prst="rect">
              <a:avLst/>
            </a:prstGeom>
          </p:spPr>
        </p:pic>
      </p:grpSp>
      <p:grpSp>
        <p:nvGrpSpPr>
          <p:cNvPr id="29" name="Group 28"/>
          <p:cNvGrpSpPr/>
          <p:nvPr/>
        </p:nvGrpSpPr>
        <p:grpSpPr>
          <a:xfrm>
            <a:off x="5565732" y="5257800"/>
            <a:ext cx="3197268" cy="838200"/>
            <a:chOff x="962545" y="4032458"/>
            <a:chExt cx="3197268" cy="1214077"/>
          </a:xfrm>
        </p:grpSpPr>
        <p:cxnSp>
          <p:nvCxnSpPr>
            <p:cNvPr id="30" name="Straight Connector 29"/>
            <p:cNvCxnSpPr/>
            <p:nvPr/>
          </p:nvCxnSpPr>
          <p:spPr>
            <a:xfrm flipV="1">
              <a:off x="990424" y="4032458"/>
              <a:ext cx="1295399" cy="894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62545" y="4926653"/>
              <a:ext cx="48507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itle 1"/>
            <p:cNvSpPr txBox="1">
              <a:spLocks/>
            </p:cNvSpPr>
            <p:nvPr/>
          </p:nvSpPr>
          <p:spPr>
            <a:xfrm>
              <a:off x="1314833" y="4606772"/>
              <a:ext cx="2844980" cy="6397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rgbClr val="92D050"/>
                  </a:solidFill>
                  <a:latin typeface="MankSans" panose="02000603020000020003" pitchFamily="2" charset="0"/>
                  <a:ea typeface="+mj-ea"/>
                  <a:cs typeface="+mj-cs"/>
                </a:defRPr>
              </a:lvl1pPr>
            </a:lstStyle>
            <a:p>
              <a:r>
                <a:rPr lang="en-US" sz="1800" dirty="0" smtClean="0">
                  <a:ln>
                    <a:solidFill>
                      <a:schemeClr val="bg1"/>
                    </a:solidFill>
                  </a:ln>
                  <a:solidFill>
                    <a:schemeClr val="bg1"/>
                  </a:solidFill>
                </a:rPr>
                <a:t>Frontend</a:t>
              </a:r>
              <a:endParaRPr lang="en-US" sz="1800" dirty="0">
                <a:ln>
                  <a:solidFill>
                    <a:schemeClr val="bg1"/>
                  </a:solidFill>
                </a:ln>
                <a:solidFill>
                  <a:schemeClr val="bg1"/>
                </a:solidFill>
              </a:endParaRPr>
            </a:p>
          </p:txBody>
        </p:sp>
      </p:grpSp>
      <p:sp>
        <p:nvSpPr>
          <p:cNvPr id="33" name="Rectangle 32"/>
          <p:cNvSpPr/>
          <p:nvPr/>
        </p:nvSpPr>
        <p:spPr>
          <a:xfrm>
            <a:off x="6607027" y="3505200"/>
            <a:ext cx="1774973" cy="17145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243131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 y="3067283"/>
            <a:ext cx="4114800" cy="967811"/>
          </a:xfrm>
        </p:spPr>
        <p:txBody>
          <a:bodyPr>
            <a:normAutofit fontScale="90000"/>
          </a:bodyPr>
          <a:lstStyle/>
          <a:p>
            <a:r>
              <a:rPr lang="en-US" sz="6000" b="1" spc="50" dirty="0" smtClean="0">
                <a:ln w="0"/>
                <a:solidFill>
                  <a:schemeClr val="bg2"/>
                </a:solidFill>
                <a:effectLst>
                  <a:innerShdw blurRad="63500" dist="50800" dir="13500000">
                    <a:srgbClr val="000000">
                      <a:alpha val="50000"/>
                    </a:srgbClr>
                  </a:innerShdw>
                </a:effectLst>
                <a:latin typeface="Agency FB" pitchFamily="34" charset="0"/>
              </a:rPr>
              <a:t>Challenges</a:t>
            </a:r>
            <a:endParaRPr lang="en-US" sz="6000" b="1" spc="50" dirty="0">
              <a:ln w="0"/>
              <a:solidFill>
                <a:schemeClr val="bg2"/>
              </a:solidFill>
              <a:effectLst>
                <a:innerShdw blurRad="63500" dist="50800" dir="13500000">
                  <a:srgbClr val="000000">
                    <a:alpha val="50000"/>
                  </a:srgbClr>
                </a:innerShdw>
              </a:effectLst>
              <a:latin typeface="Agency FB" pitchFamily="34" charset="0"/>
            </a:endParaRPr>
          </a:p>
        </p:txBody>
      </p:sp>
      <p:sp>
        <p:nvSpPr>
          <p:cNvPr id="5" name="Rectangle 4"/>
          <p:cNvSpPr/>
          <p:nvPr/>
        </p:nvSpPr>
        <p:spPr>
          <a:xfrm>
            <a:off x="457200" y="1752600"/>
            <a:ext cx="6019800" cy="34557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432600" y="2289600"/>
            <a:ext cx="2278800" cy="2278800"/>
            <a:chOff x="193183" y="927278"/>
            <a:chExt cx="3786389" cy="3786389"/>
          </a:xfrm>
        </p:grpSpPr>
        <p:sp>
          <p:nvSpPr>
            <p:cNvPr id="8" name="Oval 7"/>
            <p:cNvSpPr/>
            <p:nvPr/>
          </p:nvSpPr>
          <p:spPr>
            <a:xfrm>
              <a:off x="193183" y="927278"/>
              <a:ext cx="3786389" cy="37863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205314" y="1715572"/>
              <a:ext cx="1762125" cy="2209800"/>
            </a:xfrm>
            <a:prstGeom prst="rect">
              <a:avLst/>
            </a:prstGeom>
          </p:spPr>
        </p:pic>
      </p:grpSp>
    </p:spTree>
    <p:extLst>
      <p:ext uri="{BB962C8B-B14F-4D97-AF65-F5344CB8AC3E}">
        <p14:creationId xmlns:p14="http://schemas.microsoft.com/office/powerpoint/2010/main" val="829508146"/>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33333E-6 -4.07407E-6 L 0.4 -0.00671 " pathEditMode="relative" rAng="0" ptsTypes="AA">
                                      <p:cBhvr>
                                        <p:cTn id="6" dur="1000" fill="hold"/>
                                        <p:tgtEl>
                                          <p:spTgt spid="2"/>
                                        </p:tgtEl>
                                        <p:attrNameLst>
                                          <p:attrName>ppt_x</p:attrName>
                                          <p:attrName>ppt_y</p:attrName>
                                        </p:attrNameLst>
                                      </p:cBhvr>
                                      <p:rCtr x="20000" y="-347"/>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1000" fill="hold"/>
                                        <p:tgtEl>
                                          <p:spTgt spid="5"/>
                                        </p:tgtEl>
                                        <p:attrNameLst>
                                          <p:attrName>ppt_x</p:attrName>
                                          <p:attrName>ppt_y</p:attrName>
                                        </p:attrNameLst>
                                      </p:cBhvr>
                                    </p:animMotion>
                                  </p:childTnLst>
                                </p:cTn>
                              </p:par>
                              <p:par>
                                <p:cTn id="9" presetID="35" presetClass="path" presetSubtype="0" accel="50000" decel="50000" fill="hold" nodeType="withEffect">
                                  <p:stCondLst>
                                    <p:cond delay="0"/>
                                  </p:stCondLst>
                                  <p:childTnLst>
                                    <p:animMotion origin="layout" path="M 0 0 L -0.2 0 " pathEditMode="relative" rAng="0" ptsTypes="AA">
                                      <p:cBhvr>
                                        <p:cTn id="10" dur="1000" fill="hold"/>
                                        <p:tgtEl>
                                          <p:spTgt spid="7"/>
                                        </p:tgtEl>
                                        <p:attrNameLst>
                                          <p:attrName>ppt_x</p:attrName>
                                          <p:attrName>ppt_y</p:attrName>
                                        </p:attrNameLst>
                                      </p:cBhvr>
                                      <p:rCtr x="-100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Rectangle 2"/>
          <p:cNvSpPr/>
          <p:nvPr/>
        </p:nvSpPr>
        <p:spPr>
          <a:xfrm>
            <a:off x="3309257" y="2017455"/>
            <a:ext cx="5606143" cy="3082382"/>
          </a:xfrm>
          <a:prstGeom prst="rect">
            <a:avLst/>
          </a:prstGeom>
        </p:spPr>
        <p:txBody>
          <a:bodyPr wrap="square">
            <a:spAutoFit/>
          </a:bodyPr>
          <a:lstStyle/>
          <a:p>
            <a:pPr marL="169863" indent="-169863">
              <a:lnSpc>
                <a:spcPct val="200000"/>
              </a:lnSpc>
              <a:buFont typeface="Arial" panose="020B0604020202020204" pitchFamily="34" charset="0"/>
              <a:buChar char="•"/>
            </a:pPr>
            <a:r>
              <a:rPr lang="en-US" sz="2000" dirty="0" smtClean="0">
                <a:solidFill>
                  <a:schemeClr val="bg1"/>
                </a:solidFill>
                <a:latin typeface="MankSans" panose="02000603020000020003" pitchFamily="2" charset="0"/>
              </a:rPr>
              <a:t>Semantic </a:t>
            </a:r>
            <a:r>
              <a:rPr lang="en-US" sz="2000" dirty="0">
                <a:solidFill>
                  <a:schemeClr val="bg1"/>
                </a:solidFill>
                <a:latin typeface="MankSans" panose="02000603020000020003" pitchFamily="2" charset="0"/>
              </a:rPr>
              <a:t>of the sentence in the threshold-based </a:t>
            </a:r>
            <a:r>
              <a:rPr lang="en-US" sz="2000" dirty="0" smtClean="0">
                <a:solidFill>
                  <a:schemeClr val="bg1"/>
                </a:solidFill>
                <a:latin typeface="MankSans" panose="02000603020000020003" pitchFamily="2" charset="0"/>
              </a:rPr>
              <a:t>approach</a:t>
            </a:r>
          </a:p>
          <a:p>
            <a:pPr marL="169863" indent="-169863">
              <a:lnSpc>
                <a:spcPct val="200000"/>
              </a:lnSpc>
              <a:buFont typeface="Arial" panose="020B0604020202020204" pitchFamily="34" charset="0"/>
              <a:buChar char="•"/>
            </a:pPr>
            <a:r>
              <a:rPr lang="en-US" sz="2000" dirty="0" smtClean="0">
                <a:solidFill>
                  <a:schemeClr val="bg1"/>
                </a:solidFill>
                <a:latin typeface="MankSans" panose="02000603020000020003" pitchFamily="2" charset="0"/>
              </a:rPr>
              <a:t>The </a:t>
            </a:r>
            <a:r>
              <a:rPr lang="en-US" sz="2000" dirty="0">
                <a:solidFill>
                  <a:schemeClr val="bg1"/>
                </a:solidFill>
                <a:latin typeface="MankSans" panose="02000603020000020003" pitchFamily="2" charset="0"/>
              </a:rPr>
              <a:t>content and information on </a:t>
            </a:r>
            <a:r>
              <a:rPr lang="en-US" sz="2000" dirty="0" err="1">
                <a:solidFill>
                  <a:schemeClr val="bg1"/>
                </a:solidFill>
                <a:latin typeface="MankSans" panose="02000603020000020003" pitchFamily="2" charset="0"/>
              </a:rPr>
              <a:t>DBpedia</a:t>
            </a:r>
            <a:r>
              <a:rPr lang="en-US" sz="2000" dirty="0">
                <a:solidFill>
                  <a:schemeClr val="bg1"/>
                </a:solidFill>
                <a:latin typeface="MankSans" panose="02000603020000020003" pitchFamily="2" charset="0"/>
              </a:rPr>
              <a:t> </a:t>
            </a:r>
            <a:r>
              <a:rPr lang="en-US" sz="2000" dirty="0" smtClean="0">
                <a:solidFill>
                  <a:schemeClr val="bg1"/>
                </a:solidFill>
                <a:latin typeface="MankSans" panose="02000603020000020003" pitchFamily="2" charset="0"/>
              </a:rPr>
              <a:t>and </a:t>
            </a:r>
            <a:r>
              <a:rPr lang="en-US" sz="2000" dirty="0" err="1" smtClean="0">
                <a:solidFill>
                  <a:schemeClr val="bg1"/>
                </a:solidFill>
                <a:latin typeface="MankSans" panose="02000603020000020003" pitchFamily="2" charset="0"/>
              </a:rPr>
              <a:t>Wikidata</a:t>
            </a:r>
            <a:r>
              <a:rPr lang="en-US" sz="2000" dirty="0" smtClean="0">
                <a:solidFill>
                  <a:schemeClr val="bg1"/>
                </a:solidFill>
                <a:latin typeface="MankSans" panose="02000603020000020003" pitchFamily="2" charset="0"/>
              </a:rPr>
              <a:t> </a:t>
            </a:r>
            <a:r>
              <a:rPr lang="en-US" sz="2000" dirty="0">
                <a:solidFill>
                  <a:schemeClr val="bg1"/>
                </a:solidFill>
                <a:latin typeface="MankSans" panose="02000603020000020003" pitchFamily="2" charset="0"/>
              </a:rPr>
              <a:t>is not </a:t>
            </a:r>
            <a:r>
              <a:rPr lang="en-US" sz="2000" dirty="0" smtClean="0">
                <a:solidFill>
                  <a:schemeClr val="bg1"/>
                </a:solidFill>
                <a:latin typeface="MankSans" panose="02000603020000020003" pitchFamily="2" charset="0"/>
              </a:rPr>
              <a:t>structured</a:t>
            </a:r>
          </a:p>
          <a:p>
            <a:pPr marL="169863" indent="-169863">
              <a:lnSpc>
                <a:spcPct val="200000"/>
              </a:lnSpc>
              <a:buFont typeface="Arial" panose="020B0604020202020204" pitchFamily="34" charset="0"/>
              <a:buChar char="•"/>
            </a:pPr>
            <a:r>
              <a:rPr lang="de-DE" sz="2000" dirty="0" smtClean="0">
                <a:solidFill>
                  <a:schemeClr val="bg1"/>
                </a:solidFill>
                <a:latin typeface="MankSans" panose="02000603020000020003" pitchFamily="2" charset="0"/>
              </a:rPr>
              <a:t>Ranking </a:t>
            </a:r>
            <a:r>
              <a:rPr lang="de-DE" sz="2000" dirty="0">
                <a:solidFill>
                  <a:schemeClr val="bg1"/>
                </a:solidFill>
                <a:latin typeface="MankSans" panose="02000603020000020003" pitchFamily="2" charset="0"/>
              </a:rPr>
              <a:t>of the words</a:t>
            </a:r>
            <a:endParaRPr lang="en-US" sz="2000" dirty="0">
              <a:solidFill>
                <a:schemeClr val="bg1"/>
              </a:solidFill>
              <a:latin typeface="MankSans" panose="02000603020000020003" pitchFamily="2" charset="0"/>
            </a:endParaRPr>
          </a:p>
        </p:txBody>
      </p:sp>
      <p:sp>
        <p:nvSpPr>
          <p:cNvPr id="6" name="Title 1"/>
          <p:cNvSpPr txBox="1">
            <a:spLocks/>
          </p:cNvSpPr>
          <p:nvPr/>
        </p:nvSpPr>
        <p:spPr>
          <a:xfrm>
            <a:off x="-76200" y="1143000"/>
            <a:ext cx="3429000" cy="4191000"/>
          </a:xfrm>
          <a:prstGeom prst="rect">
            <a:avLst/>
          </a:prstGeom>
          <a:solidFill>
            <a:schemeClr val="tx1">
              <a:lumMod val="85000"/>
              <a:lumOff val="15000"/>
            </a:schemeClr>
          </a:solidFill>
        </p:spPr>
        <p:txBody>
          <a:bodyPr vert="horz" lIns="91440" tIns="45720" rIns="91440" bIns="45720" rtlCol="0" anchor="ctr">
            <a:noAutofit/>
          </a:bodyPr>
          <a:lstStyle>
            <a:lvl1pPr algn="ctr" defTabSz="914400" rtl="0" eaLnBrk="1" latinLnBrk="0" hangingPunct="1">
              <a:spcBef>
                <a:spcPct val="0"/>
              </a:spcBef>
              <a:buNone/>
              <a:defRPr sz="4800" b="0" kern="1200" cap="none" spc="0">
                <a:ln w="0"/>
                <a:gradFill>
                  <a:gsLst>
                    <a:gs pos="21000">
                      <a:srgbClr val="53575C"/>
                    </a:gs>
                    <a:gs pos="88000">
                      <a:srgbClr val="C5C7CA"/>
                    </a:gs>
                  </a:gsLst>
                  <a:lin ang="5400000"/>
                </a:gradFill>
                <a:effectLst/>
                <a:latin typeface="MankSans" panose="02000603020000020003" pitchFamily="2" charset="0"/>
                <a:ea typeface="+mj-ea"/>
                <a:cs typeface="+mj-cs"/>
              </a:defRPr>
            </a:lvl1pPr>
          </a:lstStyle>
          <a:p>
            <a:endParaRPr lang="en-US" sz="4400" dirty="0"/>
          </a:p>
        </p:txBody>
      </p:sp>
      <p:sp>
        <p:nvSpPr>
          <p:cNvPr id="2" name="Title 1"/>
          <p:cNvSpPr>
            <a:spLocks noGrp="1"/>
          </p:cNvSpPr>
          <p:nvPr>
            <p:ph type="ctrTitle"/>
          </p:nvPr>
        </p:nvSpPr>
        <p:spPr>
          <a:xfrm>
            <a:off x="152400" y="2438400"/>
            <a:ext cx="2667000" cy="1905000"/>
          </a:xfrm>
        </p:spPr>
        <p:txBody>
          <a:bodyPr/>
          <a:lstStyle/>
          <a:p>
            <a:r>
              <a:rPr lang="en-US" sz="4000" dirty="0" smtClean="0"/>
              <a:t>Challenges</a:t>
            </a:r>
            <a:endParaRPr lang="en-US" sz="4000" dirty="0"/>
          </a:p>
        </p:txBody>
      </p:sp>
      <p:cxnSp>
        <p:nvCxnSpPr>
          <p:cNvPr id="5" name="Straight Connector 4"/>
          <p:cNvCxnSpPr/>
          <p:nvPr/>
        </p:nvCxnSpPr>
        <p:spPr>
          <a:xfrm>
            <a:off x="3048000" y="2247900"/>
            <a:ext cx="0" cy="29396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048000" y="1981200"/>
            <a:ext cx="0" cy="50292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971800" y="1828800"/>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0521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3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3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8"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3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3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 presetClass="entr" presetSubtype="8"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3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3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flipH="1">
            <a:off x="6926580" y="3352800"/>
            <a:ext cx="3589020"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676400" y="2362200"/>
            <a:ext cx="7772400" cy="1905000"/>
          </a:xfrm>
        </p:spPr>
        <p:txBody>
          <a:bodyPr/>
          <a:lstStyle/>
          <a:p>
            <a:r>
              <a:rPr lang="en-US" dirty="0" smtClean="0"/>
              <a:t>Live</a:t>
            </a:r>
            <a:r>
              <a:rPr lang="en-US" i="1" dirty="0" smtClean="0"/>
              <a:t> Demo!</a:t>
            </a:r>
            <a:endParaRPr lang="en-US" i="1" dirty="0"/>
          </a:p>
        </p:txBody>
      </p:sp>
      <p:cxnSp>
        <p:nvCxnSpPr>
          <p:cNvPr id="5" name="Straight Connector 4"/>
          <p:cNvCxnSpPr/>
          <p:nvPr/>
        </p:nvCxnSpPr>
        <p:spPr>
          <a:xfrm flipV="1">
            <a:off x="3048000" y="-304800"/>
            <a:ext cx="0" cy="36576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018000" y="3352800"/>
            <a:ext cx="1096800"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648230"/>
      </p:ext>
    </p:extLst>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cxnSp>
        <p:nvCxnSpPr>
          <p:cNvPr id="5" name="Straight Connector 4"/>
          <p:cNvCxnSpPr/>
          <p:nvPr/>
        </p:nvCxnSpPr>
        <p:spPr>
          <a:xfrm flipH="1">
            <a:off x="-830580" y="3352800"/>
            <a:ext cx="10439400"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1600200" y="1981200"/>
            <a:ext cx="6477000" cy="29432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Gill Sans MT" pitchFamily="34" charset="0"/>
                <a:ea typeface="+mj-ea"/>
                <a:cs typeface="+mj-cs"/>
              </a:defRPr>
            </a:lvl1pPr>
          </a:lstStyle>
          <a:p>
            <a:pPr algn="ctr"/>
            <a:r>
              <a:rPr lang="en-US" sz="8000" spc="300" dirty="0" smtClean="0">
                <a:solidFill>
                  <a:schemeClr val="bg1"/>
                </a:solidFill>
                <a:latin typeface="Zurklez Solid BRK" pitchFamily="2" charset="0"/>
              </a:rPr>
              <a:t>Thank You!</a:t>
            </a:r>
            <a:endParaRPr lang="en-US" sz="3200" dirty="0">
              <a:solidFill>
                <a:schemeClr val="bg1"/>
              </a:solidFill>
              <a:latin typeface="Zurklez Solid BRK" pitchFamily="2" charset="0"/>
            </a:endParaRPr>
          </a:p>
        </p:txBody>
      </p:sp>
      <p:cxnSp>
        <p:nvCxnSpPr>
          <p:cNvPr id="7" name="Straight Connector 6"/>
          <p:cNvCxnSpPr/>
          <p:nvPr/>
        </p:nvCxnSpPr>
        <p:spPr>
          <a:xfrm flipH="1">
            <a:off x="3962400" y="3352800"/>
            <a:ext cx="324000"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276600" y="3352800"/>
            <a:ext cx="266700"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6324600" y="3352800"/>
            <a:ext cx="609600"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638800" y="3352800"/>
            <a:ext cx="304800"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788519"/>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8457" y="1752600"/>
            <a:ext cx="7772400" cy="2057400"/>
          </a:xfrm>
        </p:spPr>
        <p:txBody>
          <a:bodyPr>
            <a:noAutofit/>
          </a:bodyPr>
          <a:lstStyle/>
          <a:p>
            <a:r>
              <a:rPr lang="en-US" sz="4000" dirty="0" smtClean="0">
                <a:solidFill>
                  <a:schemeClr val="bg1">
                    <a:lumMod val="85000"/>
                  </a:schemeClr>
                </a:solidFill>
                <a:latin typeface="Centaur" pitchFamily="18" charset="0"/>
              </a:rPr>
              <a:t>“You always have the problem of dual-use in every new technology. Steel can be used to make swing needles or spears.”</a:t>
            </a:r>
            <a:endParaRPr lang="en-US" sz="4000" dirty="0">
              <a:solidFill>
                <a:schemeClr val="bg1">
                  <a:lumMod val="85000"/>
                </a:schemeClr>
              </a:solidFill>
              <a:latin typeface="Centaur" pitchFamily="18" charset="0"/>
            </a:endParaRPr>
          </a:p>
        </p:txBody>
      </p:sp>
      <p:sp>
        <p:nvSpPr>
          <p:cNvPr id="4" name="Text Placeholder 2"/>
          <p:cNvSpPr txBox="1">
            <a:spLocks/>
          </p:cNvSpPr>
          <p:nvPr/>
        </p:nvSpPr>
        <p:spPr>
          <a:xfrm>
            <a:off x="645885" y="2743200"/>
            <a:ext cx="7772400" cy="2057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000" b="0" kern="1200">
                <a:solidFill>
                  <a:schemeClr val="tx1">
                    <a:tint val="75000"/>
                  </a:schemeClr>
                </a:solidFill>
                <a:latin typeface="Century Gothic" pitchFamily="34" charset="0"/>
                <a:ea typeface="+mn-ea"/>
                <a:cs typeface="+mn-cs"/>
              </a:defRPr>
            </a:lvl1pPr>
            <a:lvl2pPr marL="457200" indent="0" algn="l" defTabSz="914400" rtl="0" eaLnBrk="1" latinLnBrk="0" hangingPunct="1">
              <a:spcBef>
                <a:spcPct val="20000"/>
              </a:spcBef>
              <a:buFont typeface="Arial" pitchFamily="34" charset="0"/>
              <a:buNone/>
              <a:defRPr sz="1800" b="0" kern="1200">
                <a:solidFill>
                  <a:schemeClr val="tx1">
                    <a:tint val="75000"/>
                  </a:schemeClr>
                </a:solidFill>
                <a:latin typeface="Century Gothic" pitchFamily="34" charset="0"/>
                <a:ea typeface="+mn-ea"/>
                <a:cs typeface="+mn-cs"/>
              </a:defRPr>
            </a:lvl2pPr>
            <a:lvl3pPr marL="914400" indent="0" algn="l" defTabSz="914400" rtl="0" eaLnBrk="1" latinLnBrk="0" hangingPunct="1">
              <a:spcBef>
                <a:spcPct val="20000"/>
              </a:spcBef>
              <a:buFont typeface="Arial" pitchFamily="34" charset="0"/>
              <a:buNone/>
              <a:defRPr sz="1600" b="0" kern="1200">
                <a:solidFill>
                  <a:schemeClr val="tx1">
                    <a:tint val="75000"/>
                  </a:schemeClr>
                </a:solidFill>
                <a:latin typeface="Century Gothic" pitchFamily="34" charset="0"/>
                <a:ea typeface="+mn-ea"/>
                <a:cs typeface="+mn-cs"/>
              </a:defRPr>
            </a:lvl3pPr>
            <a:lvl4pPr marL="1371600" indent="0" algn="l" defTabSz="914400" rtl="0" eaLnBrk="1" latinLnBrk="0" hangingPunct="1">
              <a:spcBef>
                <a:spcPct val="20000"/>
              </a:spcBef>
              <a:buFont typeface="Arial" pitchFamily="34" charset="0"/>
              <a:buNone/>
              <a:defRPr sz="1400" b="0" kern="1200">
                <a:solidFill>
                  <a:schemeClr val="tx1">
                    <a:tint val="75000"/>
                  </a:schemeClr>
                </a:solidFill>
                <a:latin typeface="Century Gothic" pitchFamily="34" charset="0"/>
                <a:ea typeface="+mn-ea"/>
                <a:cs typeface="+mn-cs"/>
              </a:defRPr>
            </a:lvl4pPr>
            <a:lvl5pPr marL="1828800" indent="0" algn="l" defTabSz="914400" rtl="0" eaLnBrk="1" latinLnBrk="0" hangingPunct="1">
              <a:spcBef>
                <a:spcPct val="20000"/>
              </a:spcBef>
              <a:buFont typeface="Arial" pitchFamily="34" charset="0"/>
              <a:buNone/>
              <a:defRPr sz="1400" b="0" kern="1200">
                <a:solidFill>
                  <a:schemeClr val="tx1">
                    <a:tint val="75000"/>
                  </a:schemeClr>
                </a:solidFill>
                <a:latin typeface="Century Gothic" pitchFamily="34" charset="0"/>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r"/>
            <a:r>
              <a:rPr lang="en-US" sz="2400" dirty="0" smtClean="0">
                <a:solidFill>
                  <a:srgbClr val="FFFF00"/>
                </a:solidFill>
                <a:latin typeface="Gill Sans MT" pitchFamily="34" charset="0"/>
              </a:rPr>
              <a:t>Lauri </a:t>
            </a:r>
            <a:r>
              <a:rPr lang="en-US" sz="2400" dirty="0" err="1" smtClean="0">
                <a:solidFill>
                  <a:srgbClr val="FFFF00"/>
                </a:solidFill>
                <a:latin typeface="Gill Sans MT" pitchFamily="34" charset="0"/>
              </a:rPr>
              <a:t>Zoloth</a:t>
            </a:r>
            <a:r>
              <a:rPr lang="en-US" sz="2400" dirty="0" smtClean="0">
                <a:solidFill>
                  <a:srgbClr val="FFFF00"/>
                </a:solidFill>
                <a:latin typeface="Gill Sans MT" pitchFamily="34" charset="0"/>
              </a:rPr>
              <a:t>!</a:t>
            </a:r>
            <a:endParaRPr lang="en-US" sz="2400" dirty="0">
              <a:solidFill>
                <a:srgbClr val="FFFF00"/>
              </a:solidFill>
              <a:latin typeface="Gill Sans MT" pitchFamily="34" charset="0"/>
            </a:endParaRPr>
          </a:p>
        </p:txBody>
      </p:sp>
    </p:spTree>
    <p:extLst>
      <p:ext uri="{BB962C8B-B14F-4D97-AF65-F5344CB8AC3E}">
        <p14:creationId xmlns:p14="http://schemas.microsoft.com/office/powerpoint/2010/main" val="391841564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59" y="657225"/>
            <a:ext cx="8850741" cy="54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36523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59" y="657225"/>
            <a:ext cx="8850741" cy="54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447800" y="762000"/>
            <a:ext cx="5105400" cy="4572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48526982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7495</TotalTime>
  <Words>1528</Words>
  <Application>Microsoft Office PowerPoint</Application>
  <PresentationFormat>On-screen Show (4:3)</PresentationFormat>
  <Paragraphs>378</Paragraphs>
  <Slides>68</Slides>
  <Notes>33</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PowerPoint Presentation</vt:lpstr>
      <vt:lpstr>PowerPoint Presentation</vt:lpstr>
      <vt:lpstr>PowerPoint Presentation</vt:lpstr>
      <vt:lpstr>PowerPoint Presentation</vt:lpstr>
      <vt:lpstr>PowerPoint Presentation</vt:lpstr>
      <vt:lpstr>Motivation</vt:lpstr>
      <vt:lpstr>PowerPoint Presentation</vt:lpstr>
      <vt:lpstr>PowerPoint Presentation</vt:lpstr>
      <vt:lpstr>PowerPoint Presentation</vt:lpstr>
      <vt:lpstr>PowerPoint Presentation</vt:lpstr>
      <vt:lpstr>PowerPoint Presentation</vt:lpstr>
      <vt:lpstr>System Structure</vt:lpstr>
      <vt:lpstr>The Whole Picture</vt:lpstr>
      <vt:lpstr>Potential Dual Use Assessment System</vt:lpstr>
      <vt:lpstr>PowerPoint Presentation</vt:lpstr>
      <vt:lpstr>PowerPoint Presentation</vt:lpstr>
      <vt:lpstr>PowerPoint Presentation</vt:lpstr>
      <vt:lpstr>PowerPoint Presentation</vt:lpstr>
      <vt:lpstr>Potential Dual Use Assessment System</vt:lpstr>
      <vt:lpstr>Malicious intent System</vt:lpstr>
      <vt:lpstr>Question Analysis</vt:lpstr>
      <vt:lpstr>Something new, fresh, interesting in the air..</vt:lpstr>
      <vt:lpstr>Convolutional 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Representation</vt:lpstr>
      <vt:lpstr>PowerPoint Presentation</vt:lpstr>
      <vt:lpstr>PowerPoint Presentation</vt:lpstr>
      <vt:lpstr>Extracting Features Process</vt:lpstr>
      <vt:lpstr>Extracting Features Process</vt:lpstr>
      <vt:lpstr>Extracting Features Process</vt:lpstr>
      <vt:lpstr>Extracting Features Process</vt:lpstr>
      <vt:lpstr>Extracting Features Process</vt:lpstr>
      <vt:lpstr>CNN Analysis</vt:lpstr>
      <vt:lpstr>PowerPoint Presentation</vt:lpstr>
      <vt:lpstr>Potential Dual Use Assessment System</vt:lpstr>
      <vt:lpstr>Malicious intent System</vt:lpstr>
      <vt:lpstr>Malicious intent System</vt:lpstr>
      <vt:lpstr>Malicious intent System</vt:lpstr>
      <vt:lpstr>Using Quora</vt:lpstr>
      <vt:lpstr>PowerPoint Presentation</vt:lpstr>
      <vt:lpstr>PowerPoint Presentation</vt:lpstr>
      <vt:lpstr>PowerPoint Presentation</vt:lpstr>
      <vt:lpstr>PowerPoint Presentation</vt:lpstr>
      <vt:lpstr>PowerPoint Presentation</vt:lpstr>
      <vt:lpstr>Work Flow</vt:lpstr>
      <vt:lpstr>Testing &amp; Comparison</vt:lpstr>
      <vt:lpstr>PowerPoint Presentation</vt:lpstr>
      <vt:lpstr>PowerPoint Presentation</vt:lpstr>
      <vt:lpstr>PowerPoint Presentation</vt:lpstr>
      <vt:lpstr>Techniques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Challenges</vt:lpstr>
      <vt:lpstr>Live Demo!</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dc:creator>
  <cp:lastModifiedBy>Ola</cp:lastModifiedBy>
  <cp:revision>172</cp:revision>
  <dcterms:created xsi:type="dcterms:W3CDTF">2006-08-16T00:00:00Z</dcterms:created>
  <dcterms:modified xsi:type="dcterms:W3CDTF">2016-11-02T23:07:47Z</dcterms:modified>
</cp:coreProperties>
</file>