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classes and properties for representing Bitcoin transactions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95307" y="4796341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595307" y="4796341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595307" y="4796341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95307" y="4796341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95307" y="4796341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95307" y="4796341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95307" y="4796341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595307" y="4796341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95307" y="4796341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95307" y="4796341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595307" y="4796341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2.png"/><Relationship Id="rId2" Type="http://schemas.openxmlformats.org/officeDocument/2006/relationships/image" Target="../media/image0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03.png"/><Relationship Id="rId2" Type="http://schemas.openxmlformats.org/officeDocument/2006/relationships/image" Target="../media/image00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95307" y="479634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descr="eis.png" id="9" name="Shape 9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53525" y="186850"/>
            <a:ext cx="657000" cy="65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nn.png" id="10" name="Shape 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5900" y="186862"/>
            <a:ext cx="738150" cy="7381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descr="eis.png" id="56" name="Shape 56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53525" y="186850"/>
            <a:ext cx="657000" cy="65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nn.png" id="57" name="Shape 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5900" y="186862"/>
            <a:ext cx="738150" cy="7381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5.png"/><Relationship Id="rId4" Type="http://schemas.openxmlformats.org/officeDocument/2006/relationships/image" Target="../media/image02.png"/><Relationship Id="rId5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Relationship Id="rId4" Type="http://schemas.openxmlformats.org/officeDocument/2006/relationships/image" Target="../media/image02.png"/><Relationship Id="rId5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311700" y="666375"/>
            <a:ext cx="8520600" cy="2441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SaBo</a:t>
            </a:r>
            <a:br>
              <a:rPr b="1" lang="en"/>
            </a:br>
            <a:r>
              <a:rPr b="1" lang="en"/>
              <a:t>(</a:t>
            </a:r>
            <a:r>
              <a:rPr lang="en" sz="3500">
                <a:solidFill>
                  <a:srgbClr val="434343"/>
                </a:solidFill>
              </a:rPr>
              <a:t>Semantic Blockchain</a:t>
            </a:r>
            <a:r>
              <a:rPr b="1" lang="en"/>
              <a:t>)</a:t>
            </a:r>
            <a:br>
              <a:rPr b="1" lang="en"/>
            </a:br>
            <a:r>
              <a:rPr b="1" lang="en"/>
              <a:t>Framework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11700" y="4549225"/>
            <a:ext cx="45027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#SaBoFramework</a:t>
            </a:r>
            <a:br>
              <a:rPr lang="en">
                <a:solidFill>
                  <a:srgbClr val="666666"/>
                </a:solidFill>
              </a:rPr>
            </a:br>
            <a:r>
              <a:rPr lang="en">
                <a:solidFill>
                  <a:srgbClr val="666666"/>
                </a:solidFill>
              </a:rPr>
              <a:t>#SemanticBlockchain</a:t>
            </a:r>
          </a:p>
        </p:txBody>
      </p:sp>
      <p:pic>
        <p:nvPicPr>
          <p:cNvPr descr="twitter-512.pn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5" y="4708003"/>
            <a:ext cx="301799" cy="301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1304600" y="3202075"/>
            <a:ext cx="7839300" cy="17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500">
                <a:solidFill>
                  <a:srgbClr val="595959"/>
                </a:solidFill>
              </a:rPr>
              <a:t>Mentor(s): </a:t>
            </a:r>
            <a:r>
              <a:rPr i="1" lang="en" sz="2500">
                <a:solidFill>
                  <a:srgbClr val="595959"/>
                </a:solidFill>
              </a:rPr>
              <a:t>Héctor, Prof. Dr. Maria-Esther Vidal</a:t>
            </a:r>
            <a:br>
              <a:rPr lang="en" sz="2500">
                <a:solidFill>
                  <a:srgbClr val="595959"/>
                </a:solidFill>
              </a:rPr>
            </a:br>
            <a:br>
              <a:rPr lang="en" sz="2500">
                <a:solidFill>
                  <a:srgbClr val="595959"/>
                </a:solidFill>
              </a:rPr>
            </a:br>
            <a:r>
              <a:rPr lang="en" sz="2500">
                <a:solidFill>
                  <a:srgbClr val="595959"/>
                </a:solidFill>
              </a:rPr>
              <a:t>Team Members: </a:t>
            </a:r>
            <a:r>
              <a:rPr i="1" lang="en" sz="2500">
                <a:solidFill>
                  <a:srgbClr val="595959"/>
                </a:solidFill>
              </a:rPr>
              <a:t>Firas, Ernane, Matthew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descr="eis.png"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525" y="186850"/>
            <a:ext cx="657000" cy="65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nn.png"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15900" y="186862"/>
            <a:ext cx="738150" cy="7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raffee1.png"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100" y="1166000"/>
            <a:ext cx="7151800" cy="238207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>
            <p:ph type="title"/>
          </p:nvPr>
        </p:nvSpPr>
        <p:spPr>
          <a:xfrm>
            <a:off x="0" y="199900"/>
            <a:ext cx="9144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100"/>
              <a:t>BLONDiE</a:t>
            </a:r>
          </a:p>
        </p:txBody>
      </p:sp>
      <p:pic>
        <p:nvPicPr>
          <p:cNvPr descr="slowgo.png" id="174" name="Shape 174"/>
          <p:cNvPicPr preferRelativeResize="0"/>
          <p:nvPr/>
        </p:nvPicPr>
        <p:blipFill>
          <a:blip r:embed="rId4">
            <a:alphaModFix amt="75000"/>
          </a:blip>
          <a:stretch>
            <a:fillRect/>
          </a:stretch>
        </p:blipFill>
        <p:spPr>
          <a:xfrm>
            <a:off x="112700" y="4108949"/>
            <a:ext cx="863567" cy="983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0" y="3476675"/>
            <a:ext cx="9144000" cy="12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Classes and properties for representing Bitcoin transactions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mantic block chain diagram.PNG"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711" y="829751"/>
            <a:ext cx="5424579" cy="423054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>
            <p:ph idx="4294967295" type="title"/>
          </p:nvPr>
        </p:nvSpPr>
        <p:spPr>
          <a:xfrm>
            <a:off x="0" y="199900"/>
            <a:ext cx="9144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Data Processing Pipeline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17990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User manual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3000"/>
          </a:p>
          <a:p>
            <a:pPr lv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/>
              <a:t>(</a:t>
            </a:r>
            <a:r>
              <a:rPr b="1" i="1" lang="en" sz="3000"/>
              <a:t>anticipated features</a:t>
            </a:r>
            <a:r>
              <a:rPr b="1" lang="en" sz="3000"/>
              <a:t>)</a:t>
            </a: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595307" y="4796341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8" name="Shape 188"/>
          <p:cNvSpPr txBox="1"/>
          <p:nvPr/>
        </p:nvSpPr>
        <p:spPr>
          <a:xfrm>
            <a:off x="3495300" y="1039975"/>
            <a:ext cx="2153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>
                <a:solidFill>
                  <a:schemeClr val="dk2"/>
                </a:solidFill>
              </a:rPr>
              <a:t>Section 3</a:t>
            </a:r>
            <a:r>
              <a:rPr lang="en" sz="2800">
                <a:solidFill>
                  <a:schemeClr val="dk2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2" type="sldNum"/>
          </p:nvPr>
        </p:nvSpPr>
        <p:spPr>
          <a:xfrm>
            <a:off x="8595307" y="4796341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sparql-11-graph-store.png"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875" y="1090725"/>
            <a:ext cx="5076249" cy="36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>
            <p:ph type="title"/>
          </p:nvPr>
        </p:nvSpPr>
        <p:spPr>
          <a:xfrm>
            <a:off x="0" y="199900"/>
            <a:ext cx="9144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SPARQL Endpoint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d-cloud_colored.png"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501" y="933450"/>
            <a:ext cx="5878999" cy="38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>
            <p:ph idx="4294967295" type="title"/>
          </p:nvPr>
        </p:nvSpPr>
        <p:spPr>
          <a:xfrm>
            <a:off x="0" y="199900"/>
            <a:ext cx="9144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Linked Open-Data Cloud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17990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Roadmap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3000"/>
          </a:p>
          <a:p>
            <a:pPr lvl="0" rtl="0" algn="ctr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b="1" lang="en" sz="3000"/>
              <a:t>(strategy/plan)</a:t>
            </a:r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8595307" y="4796341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8" name="Shape 208"/>
          <p:cNvSpPr txBox="1"/>
          <p:nvPr/>
        </p:nvSpPr>
        <p:spPr>
          <a:xfrm>
            <a:off x="3495300" y="1077600"/>
            <a:ext cx="2153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>
                <a:solidFill>
                  <a:schemeClr val="dk2"/>
                </a:solidFill>
              </a:rPr>
              <a:t>Section 4</a:t>
            </a:r>
            <a:r>
              <a:rPr lang="en" sz="2800">
                <a:solidFill>
                  <a:schemeClr val="dk2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July 4th</a:t>
            </a:r>
            <a:br>
              <a:rPr b="1" lang="en"/>
            </a:br>
            <a:r>
              <a:rPr b="1" lang="en"/>
              <a:t>- </a:t>
            </a:r>
            <a:r>
              <a:rPr lang="en"/>
              <a:t>Implementation of functioning Docker testnet on server </a:t>
            </a:r>
            <a:br>
              <a:rPr b="1" lang="en"/>
            </a:br>
            <a:r>
              <a:rPr b="1" lang="en"/>
              <a:t>August 15th</a:t>
            </a:r>
            <a:br>
              <a:rPr lang="en"/>
            </a:br>
            <a:r>
              <a:rPr b="1" lang="en"/>
              <a:t>-</a:t>
            </a:r>
            <a:r>
              <a:rPr lang="en"/>
              <a:t> Validate BLONDiE Ontology on sufficiently large bitcoin dataset</a:t>
            </a:r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8595307" y="4796341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5" name="Shape 215"/>
          <p:cNvSpPr txBox="1"/>
          <p:nvPr>
            <p:ph type="title"/>
          </p:nvPr>
        </p:nvSpPr>
        <p:spPr>
          <a:xfrm>
            <a:off x="0" y="199900"/>
            <a:ext cx="9144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Plan/Strategy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subTitle"/>
          </p:nvPr>
        </p:nvSpPr>
        <p:spPr>
          <a:xfrm>
            <a:off x="311700" y="1198000"/>
            <a:ext cx="8832300" cy="345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/>
              <a:t>Section 1</a:t>
            </a:r>
            <a:r>
              <a:rPr lang="en"/>
              <a:t>. </a:t>
            </a:r>
          </a:p>
          <a:p>
            <a:pPr indent="-228600" lvl="0" marL="457200" rtl="0" algn="l">
              <a:spcBef>
                <a:spcPts val="0"/>
              </a:spcBef>
              <a:buChar char="-"/>
            </a:pPr>
            <a:r>
              <a:rPr lang="en"/>
              <a:t>Architectural components 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n"/>
              <a:t>Section 2</a:t>
            </a:r>
            <a:r>
              <a:rPr lang="en"/>
              <a:t>. </a:t>
            </a:r>
          </a:p>
          <a:p>
            <a:pPr indent="-228600" lvl="0" marL="457200" rtl="0" algn="l">
              <a:spcBef>
                <a:spcPts val="0"/>
              </a:spcBef>
              <a:buChar char="-"/>
            </a:pPr>
            <a:r>
              <a:rPr lang="en"/>
              <a:t>Code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n"/>
              <a:t>Section 3</a:t>
            </a:r>
            <a:r>
              <a:rPr lang="en"/>
              <a:t>.</a:t>
            </a:r>
          </a:p>
          <a:p>
            <a:pPr indent="-228600" lvl="0" marL="457200" rtl="0" algn="l">
              <a:spcBef>
                <a:spcPts val="0"/>
              </a:spcBef>
              <a:buChar char="-"/>
            </a:pPr>
            <a:r>
              <a:rPr lang="en"/>
              <a:t>User manual 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n"/>
              <a:t>Section 4</a:t>
            </a:r>
            <a:r>
              <a:rPr lang="en"/>
              <a:t>. </a:t>
            </a:r>
          </a:p>
          <a:p>
            <a:pPr indent="-228600" lvl="0" marL="457200" rtl="0" algn="l">
              <a:spcBef>
                <a:spcPts val="0"/>
              </a:spcBef>
              <a:buChar char="-"/>
            </a:pPr>
            <a:r>
              <a:rPr lang="en"/>
              <a:t>Roadmap </a:t>
            </a:r>
          </a:p>
        </p:txBody>
      </p:sp>
      <p:sp>
        <p:nvSpPr>
          <p:cNvPr id="221" name="Shape 221"/>
          <p:cNvSpPr txBox="1"/>
          <p:nvPr>
            <p:ph idx="4294967295" type="title"/>
          </p:nvPr>
        </p:nvSpPr>
        <p:spPr>
          <a:xfrm>
            <a:off x="311700" y="4638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Recap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3074825" y="870725"/>
            <a:ext cx="29997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subTitle"/>
          </p:nvPr>
        </p:nvSpPr>
        <p:spPr>
          <a:xfrm>
            <a:off x="311700" y="1198000"/>
            <a:ext cx="8832300" cy="345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/>
              <a:t>Section 1</a:t>
            </a:r>
            <a:r>
              <a:rPr lang="en"/>
              <a:t>. </a:t>
            </a:r>
          </a:p>
          <a:p>
            <a:pPr indent="-228600" lvl="0" marL="457200" rtl="0" algn="l">
              <a:spcBef>
                <a:spcPts val="0"/>
              </a:spcBef>
              <a:buChar char="-"/>
            </a:pPr>
            <a:r>
              <a:rPr lang="en"/>
              <a:t>Architectural components 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n"/>
              <a:t>Section 2</a:t>
            </a:r>
            <a:r>
              <a:rPr lang="en"/>
              <a:t>. </a:t>
            </a:r>
          </a:p>
          <a:p>
            <a:pPr indent="-228600" lvl="0" marL="457200" rtl="0" algn="l">
              <a:spcBef>
                <a:spcPts val="0"/>
              </a:spcBef>
              <a:buChar char="-"/>
            </a:pPr>
            <a:r>
              <a:rPr lang="en"/>
              <a:t>Code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n"/>
              <a:t>Section 3</a:t>
            </a:r>
            <a:r>
              <a:rPr lang="en"/>
              <a:t>.</a:t>
            </a:r>
          </a:p>
          <a:p>
            <a:pPr indent="-228600" lvl="0" marL="457200" rtl="0" algn="l">
              <a:spcBef>
                <a:spcPts val="0"/>
              </a:spcBef>
              <a:buChar char="-"/>
            </a:pPr>
            <a:r>
              <a:rPr lang="en"/>
              <a:t>User manual 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n"/>
              <a:t>Section 4</a:t>
            </a:r>
            <a:r>
              <a:rPr lang="en"/>
              <a:t>. </a:t>
            </a:r>
          </a:p>
          <a:p>
            <a:pPr indent="-228600" lvl="0" marL="457200" algn="l">
              <a:spcBef>
                <a:spcPts val="0"/>
              </a:spcBef>
              <a:buChar char="-"/>
            </a:pPr>
            <a:r>
              <a:rPr lang="en"/>
              <a:t>Roadmap </a:t>
            </a:r>
          </a:p>
        </p:txBody>
      </p:sp>
      <p:sp>
        <p:nvSpPr>
          <p:cNvPr id="114" name="Shape 114"/>
          <p:cNvSpPr txBox="1"/>
          <p:nvPr>
            <p:ph idx="4294967295" type="title"/>
          </p:nvPr>
        </p:nvSpPr>
        <p:spPr>
          <a:xfrm>
            <a:off x="311700" y="4638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18931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3000"/>
              <a:t>Architectural Components</a:t>
            </a:r>
            <a:br>
              <a:rPr b="1" lang="en" sz="3000"/>
            </a:br>
            <a:br>
              <a:rPr b="1" lang="en" sz="3000"/>
            </a:br>
            <a:r>
              <a:rPr b="1" lang="en" sz="3000"/>
              <a:t>(</a:t>
            </a:r>
            <a:r>
              <a:rPr b="1" i="1" lang="en" sz="3000"/>
              <a:t>pertinent design decisions</a:t>
            </a:r>
            <a:r>
              <a:rPr b="1" lang="en" sz="3000"/>
              <a:t>)</a:t>
            </a: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595307" y="4796341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1" name="Shape 121"/>
          <p:cNvSpPr txBox="1"/>
          <p:nvPr/>
        </p:nvSpPr>
        <p:spPr>
          <a:xfrm>
            <a:off x="3495300" y="1002375"/>
            <a:ext cx="2153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>
                <a:solidFill>
                  <a:schemeClr val="dk2"/>
                </a:solidFill>
              </a:rPr>
              <a:t>Section 1</a:t>
            </a:r>
            <a:r>
              <a:rPr lang="en" sz="2800">
                <a:solidFill>
                  <a:schemeClr val="dk2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t0CLWpu.png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550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Hardware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319300" y="1152475"/>
            <a:ext cx="5512800" cy="184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Digital Ocean Educational Initiative</a:t>
            </a:r>
            <a:br>
              <a:rPr lang="en"/>
            </a:br>
            <a:br>
              <a:rPr lang="en"/>
            </a:br>
            <a:r>
              <a:rPr lang="en"/>
              <a:t>Droplet Statistics</a:t>
            </a:r>
            <a:br>
              <a:rPr lang="en"/>
            </a:br>
            <a:r>
              <a:rPr i="1" lang="en"/>
              <a:t>OS</a:t>
            </a:r>
            <a:r>
              <a:rPr lang="en"/>
              <a:t>: Ubuntu</a:t>
            </a:r>
            <a:br>
              <a:rPr lang="en"/>
            </a:br>
            <a:r>
              <a:rPr i="1" lang="en"/>
              <a:t>SDD</a:t>
            </a:r>
            <a:r>
              <a:rPr lang="en"/>
              <a:t>: 20 GB (</a:t>
            </a:r>
            <a:r>
              <a:rPr i="1" lang="en"/>
              <a:t>plans to re-size w/ growth</a:t>
            </a:r>
            <a:r>
              <a:rPr lang="en"/>
              <a:t>)</a:t>
            </a:r>
            <a:br>
              <a:rPr lang="en"/>
            </a:br>
            <a:br>
              <a:rPr lang="en"/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br>
              <a:rPr lang="en"/>
            </a:br>
          </a:p>
        </p:txBody>
      </p:sp>
      <p:sp>
        <p:nvSpPr>
          <p:cNvPr id="129" name="Shape 129"/>
          <p:cNvSpPr txBox="1"/>
          <p:nvPr/>
        </p:nvSpPr>
        <p:spPr>
          <a:xfrm>
            <a:off x="460750" y="3146275"/>
            <a:ext cx="4805100" cy="18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100"/>
              <a:t>Facilitating: </a:t>
            </a:r>
          </a:p>
          <a:p>
            <a:pPr indent="-36195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★"/>
            </a:pPr>
            <a:r>
              <a:rPr lang="en" sz="2100"/>
              <a:t>Public facing website</a:t>
            </a:r>
          </a:p>
          <a:p>
            <a:pPr indent="-361950" lvl="0" marL="457200">
              <a:spcBef>
                <a:spcPts val="0"/>
              </a:spcBef>
              <a:buSzPct val="100000"/>
              <a:buChar char="★"/>
            </a:pPr>
            <a:r>
              <a:rPr lang="en" sz="2100"/>
              <a:t>Online SPARQL endpoint</a:t>
            </a:r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595307" y="4796341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eis.png"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525" y="186850"/>
            <a:ext cx="657000" cy="65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nn.png" id="132" name="Shape 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15900" y="186862"/>
            <a:ext cx="738150" cy="7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Collaborative Development Tools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866750" y="1152475"/>
            <a:ext cx="6923700" cy="85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/>
              <a:t>Compatibility</a:t>
            </a:r>
            <a:r>
              <a:rPr lang="en"/>
              <a:t>:</a:t>
            </a:r>
            <a:br>
              <a:rPr lang="en"/>
            </a:br>
            <a:r>
              <a:rPr b="1" lang="en"/>
              <a:t>*</a:t>
            </a:r>
            <a:r>
              <a:rPr lang="en"/>
              <a:t> Deploying tools over Docker</a:t>
            </a:r>
            <a:br>
              <a:rPr lang="en"/>
            </a:br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 </a:t>
            </a:r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595307" y="4796341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fbbb494a7eef5f9278c6967b6072ca3e_400x400.png"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75" y="908324"/>
            <a:ext cx="1536250" cy="153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>
            <p:ph idx="1" type="body"/>
          </p:nvPr>
        </p:nvSpPr>
        <p:spPr>
          <a:xfrm>
            <a:off x="2355725" y="2272225"/>
            <a:ext cx="4245300" cy="85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i="1" lang="en"/>
              <a:t>Project Management</a:t>
            </a:r>
            <a:r>
              <a:rPr lang="en"/>
              <a:t>:</a:t>
            </a:r>
            <a:br>
              <a:rPr lang="en"/>
            </a:br>
            <a:r>
              <a:rPr b="1" lang="en"/>
              <a:t>*</a:t>
            </a:r>
            <a:r>
              <a:rPr lang="en"/>
              <a:t> Atomic task tracking using Trello</a:t>
            </a:r>
            <a:br>
              <a:rPr lang="en"/>
            </a:br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 </a:t>
            </a:r>
          </a:p>
        </p:txBody>
      </p:sp>
      <p:pic>
        <p:nvPicPr>
          <p:cNvPr descr="JiszgZdZ.png"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5850" y="2239675"/>
            <a:ext cx="921000" cy="9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595307" y="4796341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4088"/>
            <a:ext cx="9143998" cy="3629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18931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3000"/>
              <a:t>Code</a:t>
            </a:r>
            <a:br>
              <a:rPr b="1" lang="en" sz="3000"/>
            </a:br>
            <a:br>
              <a:rPr b="1" lang="en" sz="3000"/>
            </a:br>
            <a:r>
              <a:rPr b="1" lang="en" sz="3000"/>
              <a:t>(</a:t>
            </a:r>
            <a:r>
              <a:rPr b="1" i="1" lang="en" sz="3000"/>
              <a:t>development framework</a:t>
            </a:r>
            <a:r>
              <a:rPr b="1" lang="en" sz="3000"/>
              <a:t>)</a:t>
            </a: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595307" y="4796341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6" name="Shape 156"/>
          <p:cNvSpPr txBox="1"/>
          <p:nvPr/>
        </p:nvSpPr>
        <p:spPr>
          <a:xfrm>
            <a:off x="3495300" y="1002375"/>
            <a:ext cx="2153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>
                <a:solidFill>
                  <a:schemeClr val="dk2"/>
                </a:solidFill>
              </a:rPr>
              <a:t>Section 2</a:t>
            </a:r>
            <a:r>
              <a:rPr lang="en" sz="2800">
                <a:solidFill>
                  <a:schemeClr val="dk2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tNLV.png"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049" y="934524"/>
            <a:ext cx="5453892" cy="377824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>
            <p:ph idx="4294967295" type="title"/>
          </p:nvPr>
        </p:nvSpPr>
        <p:spPr>
          <a:xfrm>
            <a:off x="0" y="199900"/>
            <a:ext cx="9144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Relational Database Model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ondie.png"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112" y="1086312"/>
            <a:ext cx="5941780" cy="29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