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a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ar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eis.pn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3525" y="186850"/>
            <a:ext cx="6570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n.png"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5900" y="186862"/>
            <a:ext cx="738150" cy="738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5" Type="http://schemas.openxmlformats.org/officeDocument/2006/relationships/image" Target="../media/image13.png"/><Relationship Id="rId6" Type="http://schemas.openxmlformats.org/officeDocument/2006/relationships/image" Target="../media/image0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311700" y="666375"/>
            <a:ext cx="85206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5200">
                <a:solidFill>
                  <a:srgbClr val="000000"/>
                </a:solidFill>
              </a:rPr>
              <a:t>Sa</a:t>
            </a:r>
            <a:r>
              <a:rPr b="1" lang="ar" sz="5200">
                <a:solidFill>
                  <a:srgbClr val="000000"/>
                </a:solidFill>
              </a:rPr>
              <a:t>B</a:t>
            </a:r>
            <a:r>
              <a:rPr b="1" lang="ar" sz="5200">
                <a:solidFill>
                  <a:srgbClr val="000000"/>
                </a:solidFill>
              </a:rPr>
              <a:t>o</a:t>
            </a:r>
            <a:br>
              <a:rPr b="1" lang="ar" sz="5200">
                <a:solidFill>
                  <a:srgbClr val="000000"/>
                </a:solidFill>
              </a:rPr>
            </a:br>
            <a:r>
              <a:rPr b="1" lang="ar" sz="5200">
                <a:solidFill>
                  <a:srgbClr val="000000"/>
                </a:solidFill>
              </a:rPr>
              <a:t>(</a:t>
            </a:r>
            <a:r>
              <a:rPr lang="ar" sz="3500">
                <a:solidFill>
                  <a:srgbClr val="434343"/>
                </a:solidFill>
              </a:rPr>
              <a:t>Semantic Blockchain</a:t>
            </a:r>
            <a:r>
              <a:rPr b="1" lang="ar" sz="5200">
                <a:solidFill>
                  <a:srgbClr val="000000"/>
                </a:solidFill>
              </a:rPr>
              <a:t>)</a:t>
            </a:r>
            <a:br>
              <a:rPr b="1" lang="ar" sz="5200">
                <a:solidFill>
                  <a:srgbClr val="000000"/>
                </a:solidFill>
              </a:rPr>
            </a:br>
            <a:r>
              <a:rPr b="1" lang="ar" sz="5200"/>
              <a:t>Testing Framework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11700" y="4549225"/>
            <a:ext cx="4502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ar">
                <a:solidFill>
                  <a:srgbClr val="666666"/>
                </a:solidFill>
              </a:rPr>
              <a:t>#SaBoFramework</a:t>
            </a:r>
            <a:br>
              <a:rPr lang="ar">
                <a:solidFill>
                  <a:srgbClr val="666666"/>
                </a:solidFill>
              </a:rPr>
            </a:br>
            <a:r>
              <a:rPr lang="ar">
                <a:solidFill>
                  <a:srgbClr val="666666"/>
                </a:solidFill>
              </a:rPr>
              <a:t>#SemanticBlockchain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0" y="3202075"/>
            <a:ext cx="91440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ar" sz="2500">
                <a:solidFill>
                  <a:srgbClr val="595959"/>
                </a:solidFill>
              </a:rPr>
              <a:t>Mentor(s): </a:t>
            </a:r>
            <a:r>
              <a:rPr i="1" lang="ar" sz="2500">
                <a:solidFill>
                  <a:srgbClr val="595959"/>
                </a:solidFill>
              </a:rPr>
              <a:t>Héctor, Prof. Dr. Maria-Esther Vidal</a:t>
            </a:r>
            <a:br>
              <a:rPr lang="ar" sz="2500">
                <a:solidFill>
                  <a:srgbClr val="595959"/>
                </a:solidFill>
              </a:rPr>
            </a:br>
            <a:br>
              <a:rPr lang="ar" sz="2500">
                <a:solidFill>
                  <a:srgbClr val="595959"/>
                </a:solidFill>
              </a:rPr>
            </a:br>
            <a:r>
              <a:rPr lang="ar" sz="2500">
                <a:solidFill>
                  <a:srgbClr val="595959"/>
                </a:solidFill>
              </a:rPr>
              <a:t>Team Members: </a:t>
            </a:r>
            <a:r>
              <a:rPr i="1" lang="ar" sz="2500">
                <a:solidFill>
                  <a:srgbClr val="595959"/>
                </a:solidFill>
              </a:rPr>
              <a:t>Firas, Ernane, Matthew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descr="twitter-512.pn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5" y="4708003"/>
            <a:ext cx="301799" cy="3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311700" y="1198000"/>
            <a:ext cx="88323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ar" sz="2800">
                <a:solidFill>
                  <a:srgbClr val="595959"/>
                </a:solidFill>
              </a:rPr>
              <a:t>Section 1</a:t>
            </a:r>
            <a:r>
              <a:rPr lang="ar" sz="2800">
                <a:solidFill>
                  <a:srgbClr val="595959"/>
                </a:solidFill>
              </a:rPr>
              <a:t>. </a:t>
            </a:r>
          </a:p>
          <a:p>
            <a:pPr indent="-406400" lvl="0" marL="457200" rtl="0">
              <a:spcBef>
                <a:spcPts val="0"/>
              </a:spcBef>
              <a:buClr>
                <a:srgbClr val="595959"/>
              </a:buClr>
              <a:buSzPct val="100000"/>
              <a:buChar char="-"/>
            </a:pPr>
            <a:r>
              <a:rPr lang="ar" sz="2800">
                <a:solidFill>
                  <a:schemeClr val="dk2"/>
                </a:solidFill>
              </a:rPr>
              <a:t>Validating SPARQL Endpoint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ar" sz="2800">
                <a:solidFill>
                  <a:srgbClr val="595959"/>
                </a:solidFill>
              </a:rPr>
              <a:t>Section 2</a:t>
            </a:r>
            <a:r>
              <a:rPr lang="ar" sz="2800">
                <a:solidFill>
                  <a:srgbClr val="595959"/>
                </a:solidFill>
              </a:rPr>
              <a:t>. </a:t>
            </a:r>
          </a:p>
          <a:p>
            <a:pPr indent="-406400" lvl="0" marL="457200" rtl="0">
              <a:spcBef>
                <a:spcPts val="0"/>
              </a:spcBef>
              <a:buClr>
                <a:srgbClr val="595959"/>
              </a:buClr>
              <a:buSzPct val="100000"/>
              <a:buChar char="-"/>
            </a:pPr>
            <a:r>
              <a:rPr lang="ar" sz="2800">
                <a:solidFill>
                  <a:schemeClr val="dk2"/>
                </a:solidFill>
              </a:rPr>
              <a:t>Testing Data 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ar" sz="2800">
                <a:solidFill>
                  <a:srgbClr val="595959"/>
                </a:solidFill>
              </a:rPr>
              <a:t>Section 3</a:t>
            </a:r>
            <a:r>
              <a:rPr lang="ar" sz="2800">
                <a:solidFill>
                  <a:srgbClr val="595959"/>
                </a:solidFill>
              </a:rPr>
              <a:t>.</a:t>
            </a:r>
          </a:p>
          <a:p>
            <a:pPr indent="-406400" lvl="0" marL="457200" rtl="0">
              <a:spcBef>
                <a:spcPts val="0"/>
              </a:spcBef>
              <a:buClr>
                <a:srgbClr val="595959"/>
              </a:buClr>
              <a:buSzPct val="100000"/>
              <a:buChar char="-"/>
            </a:pPr>
            <a:r>
              <a:rPr lang="ar" sz="2800">
                <a:solidFill>
                  <a:schemeClr val="dk2"/>
                </a:solidFill>
              </a:rPr>
              <a:t>Website Testing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ar" sz="2800">
                <a:solidFill>
                  <a:schemeClr val="dk2"/>
                </a:solidFill>
              </a:rPr>
              <a:t>Section 4</a:t>
            </a:r>
            <a:r>
              <a:rPr lang="ar" sz="2800">
                <a:solidFill>
                  <a:schemeClr val="dk2"/>
                </a:solidFill>
              </a:rPr>
              <a:t>.</a:t>
            </a:r>
          </a:p>
          <a:p>
            <a:pPr indent="-4064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ar" sz="2800">
                <a:solidFill>
                  <a:schemeClr val="dk2"/>
                </a:solidFill>
              </a:rPr>
              <a:t>Visual Analytics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1700" y="41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2800">
                <a:solidFill>
                  <a:srgbClr val="000000"/>
                </a:solidFill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ar"/>
              <a:t>Scientific Method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38725" y="11001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ar"/>
              <a:t>→ Propose falsifiable hypotheses(Test cases with known result)</a:t>
            </a:r>
          </a:p>
          <a:p>
            <a:pPr lvl="0">
              <a:spcBef>
                <a:spcPts val="0"/>
              </a:spcBef>
              <a:buNone/>
            </a:pPr>
            <a:r>
              <a:rPr lang="ar"/>
              <a:t>→ Run tests to evaluate those hypotheses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ar"/>
              <a:t>→ Compare the results of the testing to real value</a:t>
            </a:r>
          </a:p>
          <a:p>
            <a:pPr lvl="0">
              <a:spcBef>
                <a:spcPts val="0"/>
              </a:spcBef>
              <a:buNone/>
            </a:pPr>
            <a:r>
              <a:rPr lang="ar"/>
              <a:t>→ Draw conclusions and iteratively improve</a:t>
            </a:r>
          </a:p>
        </p:txBody>
      </p:sp>
      <p:pic>
        <p:nvPicPr>
          <p:cNvPr descr="250px-Scientific_Method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225" y="1681737"/>
            <a:ext cx="2983700" cy="323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175" y="825021"/>
            <a:ext cx="6147399" cy="39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1421225" y="445025"/>
            <a:ext cx="6395700" cy="8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ar"/>
              <a:t>SaBo Testing Framework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4071950" y="1597200"/>
            <a:ext cx="4917900" cy="29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ar"/>
              <a:t>Local Testnet</a:t>
            </a:r>
            <a:br>
              <a:rPr lang="ar"/>
            </a:br>
          </a:p>
          <a:p>
            <a:pPr indent="-228600" lvl="0" marL="457200" rtl="0">
              <a:spcBef>
                <a:spcPts val="0"/>
              </a:spcBef>
            </a:pPr>
            <a:r>
              <a:rPr lang="ar"/>
              <a:t>Define (</a:t>
            </a:r>
            <a:r>
              <a:rPr i="1" lang="ar"/>
              <a:t>precisely</a:t>
            </a:r>
            <a:r>
              <a:rPr lang="ar"/>
              <a:t>) our own data</a:t>
            </a:r>
          </a:p>
          <a:p>
            <a:pPr indent="-228600" lvl="0" marL="457200">
              <a:spcBef>
                <a:spcPts val="0"/>
              </a:spcBef>
            </a:pPr>
            <a:r>
              <a:rPr lang="ar"/>
              <a:t>Run queries to check our hypotheses  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/>
              <a:t>Testnet Test Cases</a:t>
            </a:r>
          </a:p>
        </p:txBody>
      </p:sp>
      <p:pic>
        <p:nvPicPr>
          <p:cNvPr descr="unnamed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75" y="14319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ar">
                <a:solidFill>
                  <a:schemeClr val="dk2"/>
                </a:solidFill>
              </a:rPr>
              <a:t>Validating SPARQL Endpoint</a:t>
            </a:r>
          </a:p>
        </p:txBody>
      </p:sp>
      <p:pic>
        <p:nvPicPr>
          <p:cNvPr descr="sparql-11-graph-store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30" y="2188971"/>
            <a:ext cx="3205746" cy="23151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-653175" y="1635925"/>
            <a:ext cx="568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 sz="2800">
                <a:solidFill>
                  <a:srgbClr val="000000"/>
                </a:solidFill>
              </a:rPr>
              <a:t>SPARQL Endpoint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020" y="1689550"/>
            <a:ext cx="2141049" cy="302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>
            <a:off x="4096450" y="3060475"/>
            <a:ext cx="1732200" cy="108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ar"/>
              <a:t>Testing Data Model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100" y="3455550"/>
            <a:ext cx="18383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00" y="1938337"/>
            <a:ext cx="27051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121212.png"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2175" y="2049975"/>
            <a:ext cx="2244864" cy="152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-clip-art-4i9e5q6iE.gif"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5496" y="1073025"/>
            <a:ext cx="2350775" cy="20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ar">
                <a:solidFill>
                  <a:schemeClr val="dk2"/>
                </a:solidFill>
              </a:rPr>
              <a:t>Test-Driven Web Development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036225" y="2982426"/>
            <a:ext cx="47319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ar" sz="1800">
                <a:solidFill>
                  <a:srgbClr val="595959"/>
                </a:solidFill>
              </a:rPr>
              <a:t>Guard: (rubygem)</a:t>
            </a:r>
            <a:r>
              <a:rPr i="1" lang="ar" sz="1800">
                <a:solidFill>
                  <a:srgbClr val="595959"/>
                </a:solidFill>
              </a:rPr>
              <a:t> </a:t>
            </a:r>
            <a:br>
              <a:rPr lang="ar" sz="1800">
                <a:solidFill>
                  <a:srgbClr val="595959"/>
                </a:solidFill>
              </a:rPr>
            </a:br>
            <a:r>
              <a:rPr lang="ar" sz="1800">
                <a:solidFill>
                  <a:srgbClr val="595959"/>
                </a:solidFill>
              </a:rPr>
              <a:t>Command line tool to easily handle events on file system modifications.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315925"/>
            <a:ext cx="8520600" cy="136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ar"/>
              <a:t>semanticblockchain.me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ar"/>
              <a:t>semantic-blockchain.me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uby-on-rails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25" y="2411043"/>
            <a:ext cx="2465700" cy="2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ar"/>
              <a:t>Visual Analytics: </a:t>
            </a:r>
            <a:br>
              <a:rPr b="1" lang="ar"/>
            </a:br>
            <a:r>
              <a:rPr lang="ar"/>
              <a:t>Chord Diagram</a:t>
            </a:r>
          </a:p>
        </p:txBody>
      </p:sp>
      <p:pic>
        <p:nvPicPr>
          <p:cNvPr descr="D3-Chord-Diagram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5" y="2075850"/>
            <a:ext cx="2970675" cy="29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liptic-creating-conficence-in-bitcoin.png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850" y="2075849"/>
            <a:ext cx="5347198" cy="29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