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a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a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a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a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a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a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a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a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a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a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a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00.png"/><Relationship Id="rId2" Type="http://schemas.openxmlformats.org/officeDocument/2006/relationships/image" Target="../media/image0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ar" sz="1000">
                <a:solidFill>
                  <a:schemeClr val="dk2"/>
                </a:solidFill>
              </a:rPr>
              <a:t>‹#›</a:t>
            </a:fld>
          </a:p>
        </p:txBody>
      </p:sp>
      <p:pic>
        <p:nvPicPr>
          <p:cNvPr descr="eis.png" id="9" name="Shape 9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153525" y="186850"/>
            <a:ext cx="657000" cy="657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nn.png" id="10" name="Shape 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5900" y="186862"/>
            <a:ext cx="738150" cy="7381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09.png"/><Relationship Id="rId5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7.png"/><Relationship Id="rId4" Type="http://schemas.openxmlformats.org/officeDocument/2006/relationships/image" Target="../media/image06.png"/><Relationship Id="rId5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09.png"/><Relationship Id="rId6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/>
        </p:nvSpPr>
        <p:spPr>
          <a:xfrm>
            <a:off x="311700" y="666375"/>
            <a:ext cx="8520600" cy="24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ar" sz="5200">
                <a:solidFill>
                  <a:srgbClr val="000000"/>
                </a:solidFill>
              </a:rPr>
              <a:t>Sa</a:t>
            </a:r>
            <a:r>
              <a:rPr b="1" lang="ar" sz="5200">
                <a:solidFill>
                  <a:srgbClr val="000000"/>
                </a:solidFill>
              </a:rPr>
              <a:t>B</a:t>
            </a:r>
            <a:r>
              <a:rPr b="1" lang="ar" sz="5200">
                <a:solidFill>
                  <a:srgbClr val="000000"/>
                </a:solidFill>
              </a:rPr>
              <a:t>o</a:t>
            </a:r>
            <a:br>
              <a:rPr b="1" lang="ar" sz="5200">
                <a:solidFill>
                  <a:srgbClr val="000000"/>
                </a:solidFill>
              </a:rPr>
            </a:br>
            <a:r>
              <a:rPr b="1" lang="ar" sz="5200">
                <a:solidFill>
                  <a:srgbClr val="000000"/>
                </a:solidFill>
              </a:rPr>
              <a:t>(</a:t>
            </a:r>
            <a:r>
              <a:rPr lang="ar" sz="3500">
                <a:solidFill>
                  <a:srgbClr val="434343"/>
                </a:solidFill>
              </a:rPr>
              <a:t>Semantic Blockchain</a:t>
            </a:r>
            <a:r>
              <a:rPr b="1" lang="ar" sz="5200">
                <a:solidFill>
                  <a:srgbClr val="000000"/>
                </a:solidFill>
              </a:rPr>
              <a:t>)</a:t>
            </a:r>
            <a:br>
              <a:rPr b="1" lang="ar" sz="5200">
                <a:solidFill>
                  <a:srgbClr val="000000"/>
                </a:solidFill>
              </a:rPr>
            </a:br>
            <a:r>
              <a:rPr b="1" lang="ar" sz="5200"/>
              <a:t>Development Plan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311700" y="4549225"/>
            <a:ext cx="45027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ar">
                <a:solidFill>
                  <a:srgbClr val="666666"/>
                </a:solidFill>
              </a:rPr>
              <a:t>#SaBoFramework</a:t>
            </a:r>
            <a:br>
              <a:rPr lang="ar">
                <a:solidFill>
                  <a:srgbClr val="666666"/>
                </a:solidFill>
              </a:rPr>
            </a:br>
            <a:r>
              <a:rPr lang="ar">
                <a:solidFill>
                  <a:srgbClr val="666666"/>
                </a:solidFill>
              </a:rPr>
              <a:t>#SemanticBlockchain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0" y="3202075"/>
            <a:ext cx="9144000" cy="17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ar" sz="2500">
                <a:solidFill>
                  <a:srgbClr val="595959"/>
                </a:solidFill>
              </a:rPr>
              <a:t>Mentor(s): </a:t>
            </a:r>
            <a:r>
              <a:rPr i="1" lang="ar" sz="2500">
                <a:solidFill>
                  <a:srgbClr val="595959"/>
                </a:solidFill>
              </a:rPr>
              <a:t>Héctor, Prof. Dr. Maria-Esther Vidal</a:t>
            </a:r>
            <a:br>
              <a:rPr lang="ar" sz="2500">
                <a:solidFill>
                  <a:srgbClr val="595959"/>
                </a:solidFill>
              </a:rPr>
            </a:br>
            <a:br>
              <a:rPr lang="ar" sz="2500">
                <a:solidFill>
                  <a:srgbClr val="595959"/>
                </a:solidFill>
              </a:rPr>
            </a:br>
            <a:r>
              <a:rPr lang="ar" sz="2500">
                <a:solidFill>
                  <a:srgbClr val="595959"/>
                </a:solidFill>
              </a:rPr>
              <a:t>Team Members: </a:t>
            </a:r>
            <a:r>
              <a:rPr i="1" lang="ar" sz="2500">
                <a:solidFill>
                  <a:srgbClr val="595959"/>
                </a:solidFill>
              </a:rPr>
              <a:t>Firas, Ernane, Matthew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descr="twitter-512.png"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25" y="4708003"/>
            <a:ext cx="301799" cy="30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/>
        </p:nvSpPr>
        <p:spPr>
          <a:xfrm>
            <a:off x="311700" y="1198000"/>
            <a:ext cx="88323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ar" sz="2800">
                <a:solidFill>
                  <a:srgbClr val="595959"/>
                </a:solidFill>
              </a:rPr>
              <a:t>Section 1</a:t>
            </a:r>
            <a:r>
              <a:rPr lang="ar" sz="2800">
                <a:solidFill>
                  <a:srgbClr val="595959"/>
                </a:solidFill>
              </a:rPr>
              <a:t>. </a:t>
            </a:r>
          </a:p>
          <a:p>
            <a:pPr indent="-406400" lvl="0" marL="457200" rtl="0">
              <a:spcBef>
                <a:spcPts val="0"/>
              </a:spcBef>
              <a:buClr>
                <a:srgbClr val="595959"/>
              </a:buClr>
              <a:buSzPct val="100000"/>
              <a:buChar char="-"/>
            </a:pPr>
            <a:r>
              <a:rPr lang="ar" sz="2800">
                <a:solidFill>
                  <a:schemeClr val="dk2"/>
                </a:solidFill>
              </a:rPr>
              <a:t>July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ar" sz="2800">
                <a:solidFill>
                  <a:srgbClr val="595959"/>
                </a:solidFill>
              </a:rPr>
              <a:t>Section 2</a:t>
            </a:r>
            <a:r>
              <a:rPr lang="ar" sz="2800">
                <a:solidFill>
                  <a:srgbClr val="595959"/>
                </a:solidFill>
              </a:rPr>
              <a:t>. </a:t>
            </a:r>
          </a:p>
          <a:p>
            <a:pPr indent="-406400" lvl="0" marL="457200" rtl="0">
              <a:spcBef>
                <a:spcPts val="0"/>
              </a:spcBef>
              <a:buClr>
                <a:srgbClr val="595959"/>
              </a:buClr>
              <a:buSzPct val="100000"/>
              <a:buChar char="-"/>
            </a:pPr>
            <a:r>
              <a:rPr lang="ar" sz="2800">
                <a:solidFill>
                  <a:schemeClr val="dk2"/>
                </a:solidFill>
              </a:rPr>
              <a:t>August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ar" sz="2800">
                <a:solidFill>
                  <a:srgbClr val="595959"/>
                </a:solidFill>
              </a:rPr>
              <a:t>Section 3</a:t>
            </a:r>
            <a:r>
              <a:rPr lang="ar" sz="2800">
                <a:solidFill>
                  <a:srgbClr val="595959"/>
                </a:solidFill>
              </a:rPr>
              <a:t>.</a:t>
            </a:r>
          </a:p>
          <a:p>
            <a:pPr indent="-406400" lvl="0" marL="457200" rtl="0">
              <a:spcBef>
                <a:spcPts val="0"/>
              </a:spcBef>
              <a:buClr>
                <a:srgbClr val="595959"/>
              </a:buClr>
              <a:buSzPct val="100000"/>
              <a:buChar char="-"/>
            </a:pPr>
            <a:r>
              <a:rPr lang="ar" sz="2800">
                <a:solidFill>
                  <a:schemeClr val="dk2"/>
                </a:solidFill>
              </a:rPr>
              <a:t>September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ar" sz="2800">
                <a:solidFill>
                  <a:schemeClr val="dk2"/>
                </a:solidFill>
              </a:rPr>
              <a:t>Section 4</a:t>
            </a:r>
            <a:r>
              <a:rPr lang="ar" sz="2800">
                <a:solidFill>
                  <a:schemeClr val="dk2"/>
                </a:solidFill>
              </a:rPr>
              <a:t>.</a:t>
            </a:r>
          </a:p>
          <a:p>
            <a:pPr indent="-406400" lvl="0" marL="457200" rtl="0">
              <a:spcBef>
                <a:spcPts val="0"/>
              </a:spcBef>
              <a:buClr>
                <a:schemeClr val="dk2"/>
              </a:buClr>
              <a:buSzPct val="100000"/>
              <a:buChar char="-"/>
            </a:pPr>
            <a:r>
              <a:rPr lang="ar" sz="2800">
                <a:solidFill>
                  <a:schemeClr val="dk2"/>
                </a:solidFill>
              </a:rPr>
              <a:t>Final Presentation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311700" y="79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ar" sz="4800">
                <a:solidFill>
                  <a:srgbClr val="000000"/>
                </a:solidFill>
              </a:rPr>
              <a:t>Overview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1793450" y="1213675"/>
            <a:ext cx="14214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hape 71"/>
          <p:cNvCxnSpPr/>
          <p:nvPr/>
        </p:nvCxnSpPr>
        <p:spPr>
          <a:xfrm flipH="1">
            <a:off x="2560525" y="1969425"/>
            <a:ext cx="1793400" cy="6090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2" name="Shape 72"/>
          <p:cNvCxnSpPr/>
          <p:nvPr/>
        </p:nvCxnSpPr>
        <p:spPr>
          <a:xfrm>
            <a:off x="6801475" y="2578425"/>
            <a:ext cx="1380000" cy="16293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3" name="Shape 73"/>
          <p:cNvSpPr/>
          <p:nvPr/>
        </p:nvSpPr>
        <p:spPr>
          <a:xfrm>
            <a:off x="3914025" y="1236250"/>
            <a:ext cx="3541800" cy="200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twitter-logo_22.png"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6925" y="1243482"/>
            <a:ext cx="2431125" cy="20907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Shape 75"/>
          <p:cNvCxnSpPr/>
          <p:nvPr/>
        </p:nvCxnSpPr>
        <p:spPr>
          <a:xfrm>
            <a:off x="3192125" y="4405825"/>
            <a:ext cx="4004400" cy="3609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6" name="Shape 76"/>
          <p:cNvSpPr/>
          <p:nvPr/>
        </p:nvSpPr>
        <p:spPr>
          <a:xfrm>
            <a:off x="372250" y="2341800"/>
            <a:ext cx="3147000" cy="280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onename_logo_drkgry_900x900-1435074110377.png"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3650" y="2758824"/>
            <a:ext cx="2007900" cy="20079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/>
          <p:nvPr/>
        </p:nvSpPr>
        <p:spPr>
          <a:xfrm>
            <a:off x="6824150" y="3661350"/>
            <a:ext cx="2086800" cy="1421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-shot-2012-05-28-at-0000111.png" id="79" name="Shape 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53175" y="4207725"/>
            <a:ext cx="142875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315875" y="1146000"/>
            <a:ext cx="35418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i="1" lang="ar" sz="2400">
                <a:solidFill>
                  <a:srgbClr val="6AA84F"/>
                </a:solidFill>
              </a:rPr>
              <a:t>Building Wrappers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5504450" y="4011025"/>
            <a:ext cx="31356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311700" y="79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ar" sz="4800">
                <a:solidFill>
                  <a:srgbClr val="000000"/>
                </a:solidFill>
              </a:rPr>
              <a:t>July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o4j-logo-2015.png"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387" y="2783250"/>
            <a:ext cx="2143125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quS6q6Yu.png"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2775" y="539475"/>
            <a:ext cx="2868275" cy="286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0962" y="1198887"/>
            <a:ext cx="2705100" cy="12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1658100" y="3920775"/>
            <a:ext cx="64935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i="1" lang="ar" sz="2400">
                <a:solidFill>
                  <a:srgbClr val="E06666"/>
                </a:solidFill>
              </a:rPr>
              <a:t>Development of Knowledge Graph</a:t>
            </a:r>
          </a:p>
          <a:p>
            <a:pPr indent="-381000" lvl="0" marL="457200">
              <a:spcBef>
                <a:spcPts val="0"/>
              </a:spcBef>
              <a:buClr>
                <a:srgbClr val="E06666"/>
              </a:buClr>
              <a:buSzPct val="100000"/>
              <a:buChar char="-"/>
            </a:pPr>
            <a:r>
              <a:rPr i="1" lang="ar" sz="2400">
                <a:solidFill>
                  <a:srgbClr val="E06666"/>
                </a:solidFill>
              </a:rPr>
              <a:t>adaptive query processing engine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2966525" y="2465725"/>
            <a:ext cx="30003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2400"/>
              </a:spcBef>
              <a:spcAft>
                <a:spcPts val="12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ar" sz="48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ANAPSID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4800"/>
          </a:p>
        </p:txBody>
      </p:sp>
      <p:sp>
        <p:nvSpPr>
          <p:cNvPr id="92" name="Shape 92"/>
          <p:cNvSpPr txBox="1"/>
          <p:nvPr/>
        </p:nvSpPr>
        <p:spPr>
          <a:xfrm>
            <a:off x="311700" y="79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ar" sz="4800"/>
              <a:t>August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4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psh_fullsize.png"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675" y="1441700"/>
            <a:ext cx="3049575" cy="324019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3823775" y="1653600"/>
            <a:ext cx="51096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ar" sz="2400">
                <a:solidFill>
                  <a:srgbClr val="741B47"/>
                </a:solidFill>
              </a:rPr>
              <a:t>Implementation of Use Case</a:t>
            </a:r>
          </a:p>
        </p:txBody>
      </p:sp>
      <p:pic>
        <p:nvPicPr>
          <p:cNvPr descr="12121212.png"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5475" y="2364224"/>
            <a:ext cx="3246200" cy="220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311700" y="79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ar" sz="4800"/>
              <a:t>August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3-Chord-Diagram.png"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5525" y="1017724"/>
            <a:ext cx="3952000" cy="39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311700" y="79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ar" sz="4800"/>
              <a:t>September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2121212.png"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737" y="1443575"/>
            <a:ext cx="7515225" cy="31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311700" y="79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ar" sz="4800"/>
              <a:t>September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/>
        </p:nvSpPr>
        <p:spPr>
          <a:xfrm>
            <a:off x="311700" y="79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ar" sz="4800"/>
              <a:t>Final Presentation</a:t>
            </a:r>
          </a:p>
        </p:txBody>
      </p:sp>
      <p:pic>
        <p:nvPicPr>
          <p:cNvPr descr="D3-Chord-Diagram.png"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44475"/>
            <a:ext cx="2718325" cy="2718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Shape 119"/>
          <p:cNvCxnSpPr/>
          <p:nvPr/>
        </p:nvCxnSpPr>
        <p:spPr>
          <a:xfrm flipH="1">
            <a:off x="4912270" y="2707174"/>
            <a:ext cx="1040100" cy="3693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0" name="Shape 120"/>
          <p:cNvCxnSpPr/>
          <p:nvPr/>
        </p:nvCxnSpPr>
        <p:spPr>
          <a:xfrm>
            <a:off x="7371764" y="3076369"/>
            <a:ext cx="800400" cy="9876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1" name="Shape 121"/>
          <p:cNvSpPr/>
          <p:nvPr/>
        </p:nvSpPr>
        <p:spPr>
          <a:xfrm>
            <a:off x="5697261" y="2262700"/>
            <a:ext cx="2054100" cy="1217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twitter-logo_22.png"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1098" y="2267084"/>
            <a:ext cx="1409868" cy="12674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Shape 123"/>
          <p:cNvCxnSpPr/>
          <p:nvPr/>
        </p:nvCxnSpPr>
        <p:spPr>
          <a:xfrm>
            <a:off x="5278614" y="4184197"/>
            <a:ext cx="2322300" cy="2187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4" name="Shape 124"/>
          <p:cNvSpPr/>
          <p:nvPr/>
        </p:nvSpPr>
        <p:spPr>
          <a:xfrm>
            <a:off x="3643300" y="2932919"/>
            <a:ext cx="1824900" cy="1698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onename_logo_drkgry_900x900-1435074110377.png" id="125" name="Shape 1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271" y="3185733"/>
            <a:ext cx="1164429" cy="121725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/>
          <p:nvPr/>
        </p:nvSpPr>
        <p:spPr>
          <a:xfrm>
            <a:off x="7384913" y="3732873"/>
            <a:ext cx="1210200" cy="86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/>
        </p:nvSpPr>
        <p:spPr>
          <a:xfrm>
            <a:off x="6619587" y="3944857"/>
            <a:ext cx="18183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-shot-2012-05-28-at-0000111.png" id="128" name="Shape 1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95425" y="3979025"/>
            <a:ext cx="989196" cy="36929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3237225" y="1279175"/>
            <a:ext cx="30003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2400"/>
              </a:spcBef>
              <a:spcAft>
                <a:spcPts val="1200"/>
              </a:spcAft>
              <a:buNone/>
            </a:pPr>
            <a:r>
              <a:rPr b="1" lang="ar" sz="48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ANAPSID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