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624" r:id="rId2"/>
    <p:sldId id="628" r:id="rId3"/>
    <p:sldId id="632" r:id="rId4"/>
    <p:sldId id="637" r:id="rId5"/>
    <p:sldId id="638" r:id="rId6"/>
    <p:sldId id="640" r:id="rId7"/>
    <p:sldId id="633" r:id="rId8"/>
    <p:sldId id="641" r:id="rId9"/>
    <p:sldId id="635" r:id="rId10"/>
    <p:sldId id="629" r:id="rId11"/>
    <p:sldId id="630" r:id="rId12"/>
    <p:sldId id="636" r:id="rId13"/>
    <p:sldId id="642" r:id="rId14"/>
    <p:sldId id="644" r:id="rId15"/>
    <p:sldId id="645" r:id="rId16"/>
    <p:sldId id="631" r:id="rId17"/>
    <p:sldId id="634" r:id="rId18"/>
    <p:sldId id="643" r:id="rId19"/>
  </p:sldIdLst>
  <p:sldSz cx="12192000" cy="6858000"/>
  <p:notesSz cx="6858000" cy="9144000"/>
  <p:defaultTextStyle>
    <a:defPPr>
      <a:defRPr lang="en-US"/>
    </a:defPPr>
    <a:lvl1pPr marL="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3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Melnyk" initials="AM" lastIdx="1" clrIdx="0">
    <p:extLst>
      <p:ext uri="{19B8F6BF-5375-455C-9EA6-DF929625EA0E}">
        <p15:presenceInfo xmlns:p15="http://schemas.microsoft.com/office/powerpoint/2012/main" userId="a55871c5279bbd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CC0066"/>
    <a:srgbClr val="FFFFFF"/>
    <a:srgbClr val="118CE7"/>
    <a:srgbClr val="595959"/>
    <a:srgbClr val="0E91EE"/>
    <a:srgbClr val="108EE9"/>
    <a:srgbClr val="2B2B2B"/>
    <a:srgbClr val="262626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0" autoAdjust="0"/>
    <p:restoredTop sz="76180" autoAdjust="0"/>
  </p:normalViewPr>
  <p:slideViewPr>
    <p:cSldViewPr snapToGrid="0" snapToObjects="1">
      <p:cViewPr varScale="1">
        <p:scale>
          <a:sx n="85" d="100"/>
          <a:sy n="85" d="100"/>
        </p:scale>
        <p:origin x="1578" y="84"/>
      </p:cViewPr>
      <p:guideLst>
        <p:guide orient="horz"/>
        <p:guide pos="3840"/>
      </p:guideLst>
    </p:cSldViewPr>
  </p:slideViewPr>
  <p:outlineViewPr>
    <p:cViewPr>
      <p:scale>
        <a:sx n="33" d="100"/>
        <a:sy n="33" d="100"/>
      </p:scale>
      <p:origin x="0" y="1325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189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0-14T22:16:14.757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1A594-041B-449E-89BC-5A6CB1F5A9AB}" type="datetimeFigureOut">
              <a:rPr lang="id-ID" smtClean="0"/>
              <a:t>14/10/2015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DDC53-01B7-4E0F-8BE2-02DC8C67218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1936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CCC32-3486-46B1-A8B7-921064D8D59D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1495A-DD81-44F4-9F54-1F39867BF2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3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 and Export</a:t>
            </a:r>
            <a:r>
              <a:rPr lang="en-US" baseline="0" dirty="0" smtClean="0"/>
              <a:t> Objects from Salesforce</a:t>
            </a:r>
          </a:p>
          <a:p>
            <a:r>
              <a:rPr lang="en-US" baseline="0" dirty="0" smtClean="0"/>
              <a:t>Transform RDF to Salesforce Objects and vice versa</a:t>
            </a:r>
          </a:p>
          <a:p>
            <a:r>
              <a:rPr lang="en-US" baseline="0" dirty="0" smtClean="0"/>
              <a:t>Interoperability: provide as a REST web service</a:t>
            </a:r>
          </a:p>
          <a:p>
            <a:r>
              <a:rPr lang="en-US" baseline="0" dirty="0" smtClean="0"/>
              <a:t>Usability: keep terms and workflows similar to salesforce</a:t>
            </a:r>
          </a:p>
          <a:p>
            <a:r>
              <a:rPr lang="en-US" baseline="0" dirty="0" smtClean="0"/>
              <a:t>Performance: API limitations, response time of requests &lt; 5 sec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93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66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09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9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1090523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50581" y="415427"/>
            <a:ext cx="1090523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00" kern="0" spc="2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1" dirty="0">
              <a:solidFill>
                <a:srgbClr val="118C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576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64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06590" y="1799424"/>
            <a:ext cx="5378822" cy="505857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1090523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50581" y="415427"/>
            <a:ext cx="1090523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00" kern="0" spc="2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1" dirty="0">
              <a:solidFill>
                <a:srgbClr val="118C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420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3041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-1" y="0"/>
            <a:ext cx="6290235" cy="6858000"/>
          </a:xfrm>
          <a:solidFill>
            <a:srgbClr val="D9D9D9"/>
          </a:solidFill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01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5" r:id="rId3"/>
    <p:sldLayoutId id="2147483674" r:id="rId4"/>
    <p:sldLayoutId id="2147483680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>
              <a:lumMod val="75000"/>
              <a:lumOff val="25000"/>
            </a:schemeClr>
          </a:solidFill>
          <a:latin typeface="Roboto Medium" panose="02000000000000000000" pitchFamily="2" charset="0"/>
          <a:ea typeface="Roboto Medium" panose="02000000000000000000" pitchFamily="2" charset="0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452" y="721652"/>
            <a:ext cx="2763095" cy="1901010"/>
          </a:xfrm>
          <a:prstGeom prst="rect">
            <a:avLst/>
          </a:prstGeom>
        </p:spPr>
      </p:pic>
      <p:sp>
        <p:nvSpPr>
          <p:cNvPr id="3" name="Text Placeholder 33"/>
          <p:cNvSpPr txBox="1">
            <a:spLocks/>
          </p:cNvSpPr>
          <p:nvPr/>
        </p:nvSpPr>
        <p:spPr>
          <a:xfrm>
            <a:off x="3718032" y="2903659"/>
            <a:ext cx="4755935" cy="98742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3200" dirty="0" smtClean="0">
                <a:solidFill>
                  <a:schemeClr val="tx2"/>
                </a:solidFill>
                <a:latin typeface="+mj-lt"/>
              </a:rPr>
              <a:t>Salesforce RDF extension</a:t>
            </a:r>
          </a:p>
        </p:txBody>
      </p:sp>
      <p:sp>
        <p:nvSpPr>
          <p:cNvPr id="4" name="Text Placeholder 32"/>
          <p:cNvSpPr txBox="1">
            <a:spLocks/>
          </p:cNvSpPr>
          <p:nvPr/>
        </p:nvSpPr>
        <p:spPr>
          <a:xfrm>
            <a:off x="3844231" y="4433408"/>
            <a:ext cx="1987443" cy="4494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Niklas Petersen</a:t>
            </a:r>
          </a:p>
        </p:txBody>
      </p:sp>
      <p:sp>
        <p:nvSpPr>
          <p:cNvPr id="5" name="Oval 1"/>
          <p:cNvSpPr/>
          <p:nvPr/>
        </p:nvSpPr>
        <p:spPr>
          <a:xfrm>
            <a:off x="2596910" y="4176780"/>
            <a:ext cx="972067" cy="97206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bg1"/>
                </a:solidFill>
                <a:latin typeface="FontAwesome" pitchFamily="2" charset="0"/>
              </a:rPr>
              <a:t></a:t>
            </a:r>
            <a:endParaRPr lang="en-US" sz="28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6" name="Oval 1"/>
          <p:cNvSpPr/>
          <p:nvPr/>
        </p:nvSpPr>
        <p:spPr>
          <a:xfrm>
            <a:off x="6720979" y="4172083"/>
            <a:ext cx="972067" cy="97206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FontAwesome" pitchFamily="2" charset="0"/>
              </a:rPr>
              <a:t></a:t>
            </a:r>
            <a:endParaRPr lang="en-US" sz="28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7" name="Text Placeholder 32"/>
          <p:cNvSpPr txBox="1">
            <a:spLocks/>
          </p:cNvSpPr>
          <p:nvPr/>
        </p:nvSpPr>
        <p:spPr>
          <a:xfrm>
            <a:off x="7968300" y="4438105"/>
            <a:ext cx="3331069" cy="15936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Omar Rana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 smtClean="0">
                <a:solidFill>
                  <a:schemeClr val="tx2"/>
                </a:solidFill>
                <a:latin typeface="+mn-lt"/>
              </a:rPr>
              <a:t>Mintcho</a:t>
            </a: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n-lt"/>
              </a:rPr>
              <a:t>Tzatzarov</a:t>
            </a:r>
            <a:endParaRPr lang="en-US" sz="2000" dirty="0" smtClean="0">
              <a:solidFill>
                <a:schemeClr val="tx2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Alexander Melnyk</a:t>
            </a:r>
          </a:p>
        </p:txBody>
      </p:sp>
    </p:spTree>
    <p:extLst>
      <p:ext uri="{BB962C8B-B14F-4D97-AF65-F5344CB8AC3E}">
        <p14:creationId xmlns:p14="http://schemas.microsoft.com/office/powerpoint/2010/main" val="405673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de-DE" sz="3200" dirty="0" err="1" smtClean="0"/>
              <a:t>Architecture</a:t>
            </a:r>
            <a:r>
              <a:rPr lang="de-DE" sz="3200" dirty="0" smtClean="0"/>
              <a:t> </a:t>
            </a:r>
            <a:r>
              <a:rPr lang="de-DE" sz="3200" dirty="0" err="1" smtClean="0"/>
              <a:t>overview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14" y="2091509"/>
            <a:ext cx="9372327" cy="3099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183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de-DE" sz="3200" dirty="0" smtClean="0"/>
              <a:t>Components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9"/>
          <p:cNvCxnSpPr/>
          <p:nvPr/>
        </p:nvCxnSpPr>
        <p:spPr>
          <a:xfrm>
            <a:off x="6096000" y="-118872"/>
            <a:ext cx="0" cy="70866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913277" y="1585463"/>
            <a:ext cx="4571769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Salesforce REST API client</a:t>
            </a:r>
            <a:endParaRPr lang="en-US" dirty="0" smtClean="0">
              <a:latin typeface="Roboto medium" pitchFamily="2" charset="0"/>
              <a:ea typeface="Roboto medium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Roboto medium" pitchFamily="2" charset="0"/>
              </a:rPr>
              <a:t>Core communication with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>
                <a:ea typeface="Roboto medium" pitchFamily="2" charset="0"/>
              </a:rPr>
              <a:t>Provide</a:t>
            </a:r>
            <a:r>
              <a:rPr lang="de-DE" sz="2400" dirty="0">
                <a:ea typeface="Roboto medium" pitchFamily="2" charset="0"/>
              </a:rPr>
              <a:t> limited </a:t>
            </a:r>
            <a:r>
              <a:rPr lang="de-DE" sz="2400" dirty="0" err="1" smtClean="0">
                <a:ea typeface="Roboto medium" pitchFamily="2" charset="0"/>
              </a:rPr>
              <a:t>access</a:t>
            </a:r>
            <a:endParaRPr lang="en-US" sz="2400" dirty="0" smtClean="0">
              <a:ea typeface="Roboto medium" pitchFamily="2" charset="0"/>
            </a:endParaRPr>
          </a:p>
          <a:p>
            <a:pPr>
              <a:spcBef>
                <a:spcPts val="5400"/>
              </a:spcBef>
              <a:spcAft>
                <a:spcPts val="2400"/>
              </a:spcAft>
            </a:pPr>
            <a:r>
              <a:rPr lang="en-US" sz="2400" dirty="0" smtClean="0">
                <a:latin typeface="Roboto medium" pitchFamily="2" charset="0"/>
                <a:ea typeface="Roboto medium" pitchFamily="2" charset="0"/>
              </a:rPr>
              <a:t>RDF2JSON transformer</a:t>
            </a:r>
            <a:endParaRPr lang="en-US" sz="2400" dirty="0" smtClean="0">
              <a:ea typeface="Roboto medium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Roboto medium" pitchFamily="2" charset="0"/>
              </a:rPr>
              <a:t>Transformation </a:t>
            </a:r>
            <a:r>
              <a:rPr lang="en-US" sz="2400" dirty="0">
                <a:ea typeface="Roboto medium" pitchFamily="2" charset="0"/>
              </a:rPr>
              <a:t>of RDF, </a:t>
            </a:r>
            <a:r>
              <a:rPr lang="en-US" sz="2400" dirty="0" smtClean="0">
                <a:ea typeface="Roboto medium" pitchFamily="2" charset="0"/>
              </a:rPr>
              <a:t>JSON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Roboto medium" pitchFamily="2" charset="0"/>
              </a:rPr>
              <a:t>Based on provided input</a:t>
            </a:r>
            <a:endParaRPr lang="en-US" sz="2400" dirty="0">
              <a:ea typeface="Roboto medium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706955" y="1575656"/>
            <a:ext cx="4571769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Salesforce RDF extension</a:t>
            </a:r>
            <a:endParaRPr lang="en-US" dirty="0" smtClean="0">
              <a:latin typeface="Roboto medium" pitchFamily="2" charset="0"/>
              <a:ea typeface="Roboto medium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ea typeface="Roboto medium" pitchFamily="2" charset="0"/>
              </a:rPr>
              <a:t>REST Web Service</a:t>
            </a:r>
            <a:endParaRPr lang="en-US" sz="2400" dirty="0">
              <a:ea typeface="Roboto medium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Roboto medium" pitchFamily="2" charset="0"/>
              </a:rPr>
              <a:t>Integration of </a:t>
            </a:r>
            <a:r>
              <a:rPr lang="en-US" sz="2400" dirty="0" smtClean="0">
                <a:ea typeface="Roboto medium" pitchFamily="2" charset="0"/>
              </a:rPr>
              <a:t>components</a:t>
            </a:r>
          </a:p>
          <a:p>
            <a:pPr>
              <a:spcBef>
                <a:spcPts val="5400"/>
              </a:spcBef>
              <a:spcAft>
                <a:spcPts val="2400"/>
              </a:spcAft>
            </a:pPr>
            <a:r>
              <a:rPr lang="en-US" sz="2400" dirty="0" smtClean="0">
                <a:latin typeface="Roboto medium" pitchFamily="2" charset="0"/>
                <a:ea typeface="Roboto medium" pitchFamily="2" charset="0"/>
              </a:rPr>
              <a:t>RDF Provider / Test client</a:t>
            </a:r>
            <a:endParaRPr lang="en-US" sz="2400" dirty="0" smtClean="0">
              <a:ea typeface="Roboto medium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Roboto medium" pitchFamily="2" charset="0"/>
              </a:rPr>
              <a:t>Input for the extension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Roboto medium" pitchFamily="2" charset="0"/>
              </a:rPr>
              <a:t>Testing purposes</a:t>
            </a:r>
            <a:endParaRPr lang="en-US" sz="2400" dirty="0">
              <a:ea typeface="Roboto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12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33"/>
          <p:cNvSpPr txBox="1">
            <a:spLocks/>
          </p:cNvSpPr>
          <p:nvPr/>
        </p:nvSpPr>
        <p:spPr>
          <a:xfrm>
            <a:off x="3718030" y="3488189"/>
            <a:ext cx="4755935" cy="499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3200" dirty="0" smtClean="0">
                <a:solidFill>
                  <a:schemeClr val="tx2"/>
                </a:solidFill>
                <a:latin typeface="+mj-lt"/>
              </a:rPr>
              <a:t>Results</a:t>
            </a:r>
          </a:p>
        </p:txBody>
      </p:sp>
      <p:sp>
        <p:nvSpPr>
          <p:cNvPr id="5" name="Oval 57"/>
          <p:cNvSpPr>
            <a:spLocks noChangeAspect="1"/>
          </p:cNvSpPr>
          <p:nvPr/>
        </p:nvSpPr>
        <p:spPr>
          <a:xfrm>
            <a:off x="5696696" y="2492117"/>
            <a:ext cx="798602" cy="79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FontAwesome" pitchFamily="2" charset="0"/>
              </a:rPr>
              <a:t></a:t>
            </a:r>
            <a:endParaRPr lang="en-US" sz="2000" dirty="0">
              <a:solidFill>
                <a:schemeClr val="bg1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41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de-DE" sz="3200" dirty="0" smtClean="0"/>
              <a:t>REST API Client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feld 1"/>
          <p:cNvSpPr txBox="1"/>
          <p:nvPr/>
        </p:nvSpPr>
        <p:spPr>
          <a:xfrm>
            <a:off x="1038578" y="1781784"/>
            <a:ext cx="55541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>
                <a:latin typeface="+mj-lt"/>
                <a:ea typeface="Roboto medium" pitchFamily="2" charset="0"/>
              </a:rPr>
              <a:t>LoginService</a:t>
            </a:r>
            <a:endParaRPr lang="en-US" sz="2400" dirty="0">
              <a:latin typeface="+mj-lt"/>
              <a:ea typeface="Roboto medium" pitchFamily="2" charset="0"/>
            </a:endParaRPr>
          </a:p>
          <a:p>
            <a:r>
              <a:rPr lang="en-US" sz="2800" dirty="0" smtClean="0">
                <a:ea typeface="Roboto medium" pitchFamily="2" charset="0"/>
              </a:rPr>
              <a:t>Basic OAuth2 authentication mechanism. Must be configured in salesforce as external app. </a:t>
            </a:r>
          </a:p>
          <a:p>
            <a:endParaRPr lang="en-US" sz="2800" dirty="0" smtClean="0">
              <a:ea typeface="Roboto medium" pitchFamily="2" charset="0"/>
            </a:endParaRPr>
          </a:p>
          <a:p>
            <a:pPr>
              <a:spcAft>
                <a:spcPts val="1200"/>
              </a:spcAft>
            </a:pPr>
            <a:r>
              <a:rPr lang="en-US" sz="2400" dirty="0" smtClean="0">
                <a:latin typeface="+mj-lt"/>
                <a:ea typeface="Roboto medium" pitchFamily="2" charset="0"/>
              </a:rPr>
              <a:t>ContactService</a:t>
            </a:r>
          </a:p>
          <a:p>
            <a:r>
              <a:rPr lang="en-US" sz="2800" dirty="0" smtClean="0">
                <a:ea typeface="Roboto medium" pitchFamily="2" charset="0"/>
              </a:rPr>
              <a:t>Access Contact objects of salesforce. Implemented as simple CRUD operations.</a:t>
            </a:r>
            <a:endParaRPr lang="en-US" sz="2800" dirty="0">
              <a:ea typeface="Roboto medium" pitchFamily="2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65" y="406889"/>
            <a:ext cx="4825932" cy="6158187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7303912" y="6462159"/>
            <a:ext cx="3544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Salesforce OAuth2 authentication [1]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65429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Roboto medium" pitchFamily="2" charset="0"/>
                <a:ea typeface="Roboto medium" pitchFamily="2" charset="0"/>
              </a:rPr>
              <a:t>RDF </a:t>
            </a:r>
            <a:r>
              <a:rPr lang="en-US" sz="3200" dirty="0" smtClean="0">
                <a:latin typeface="Roboto medium" pitchFamily="2" charset="0"/>
                <a:ea typeface="Roboto medium" pitchFamily="2" charset="0"/>
              </a:rPr>
              <a:t>Transformer</a:t>
            </a:r>
            <a:endParaRPr lang="en-US" sz="3200" dirty="0"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feld 1"/>
          <p:cNvSpPr txBox="1"/>
          <p:nvPr/>
        </p:nvSpPr>
        <p:spPr>
          <a:xfrm>
            <a:off x="1038578" y="1364095"/>
            <a:ext cx="105045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>
                <a:latin typeface="+mj-lt"/>
                <a:ea typeface="Roboto medium" pitchFamily="2" charset="0"/>
              </a:rPr>
              <a:t>RDF </a:t>
            </a:r>
            <a:r>
              <a:rPr lang="de-DE" sz="2400" b="1" dirty="0" smtClean="0">
                <a:latin typeface="+mj-lt"/>
              </a:rPr>
              <a:t>→ </a:t>
            </a:r>
            <a:r>
              <a:rPr lang="de-DE" sz="2400" dirty="0" err="1" smtClean="0">
                <a:latin typeface="+mj-lt"/>
              </a:rPr>
              <a:t>Contact</a:t>
            </a:r>
            <a:endParaRPr lang="en-US" sz="2400" b="1" dirty="0">
              <a:latin typeface="+mj-lt"/>
              <a:ea typeface="Roboto medium" pitchFamily="2" charset="0"/>
            </a:endParaRPr>
          </a:p>
          <a:p>
            <a:r>
              <a:rPr lang="en-US" sz="2800" dirty="0" smtClean="0">
                <a:ea typeface="Roboto medium" pitchFamily="2" charset="0"/>
              </a:rPr>
              <a:t>ContactService extracts </a:t>
            </a:r>
            <a:r>
              <a:rPr lang="en-US" sz="2800" b="1" dirty="0" err="1" smtClean="0">
                <a:ea typeface="Roboto medium" pitchFamily="2" charset="0"/>
              </a:rPr>
              <a:t>foaf</a:t>
            </a:r>
            <a:r>
              <a:rPr lang="en-US" sz="2800" b="1" dirty="0" err="1" smtClean="0">
                <a:ea typeface="Roboto medium" pitchFamily="2" charset="0"/>
              </a:rPr>
              <a:t>:person</a:t>
            </a:r>
            <a:r>
              <a:rPr lang="en-US" sz="2800" dirty="0" smtClean="0">
                <a:ea typeface="Roboto medium" pitchFamily="2" charset="0"/>
              </a:rPr>
              <a:t> types and transforms them to contact objects. Use reflection to iterate over properties.</a:t>
            </a:r>
          </a:p>
          <a:p>
            <a:endParaRPr lang="en-US" sz="2800" dirty="0" smtClean="0">
              <a:ea typeface="Roboto medium" pitchFamily="2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44371" y="3272310"/>
            <a:ext cx="636123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dirty="0" err="1">
                <a:latin typeface="Courier New" panose="02070309020205020404" pitchFamily="49" charset="0"/>
              </a:rPr>
              <a:t>eccenca:stramp</a:t>
            </a:r>
            <a:r>
              <a:rPr lang="de-DE" dirty="0">
                <a:latin typeface="Courier New" panose="02070309020205020404" pitchFamily="49" charset="0"/>
              </a:rPr>
              <a:t> a </a:t>
            </a:r>
            <a:r>
              <a:rPr lang="de-DE" dirty="0" err="1">
                <a:latin typeface="Courier New" panose="02070309020205020404" pitchFamily="49" charset="0"/>
              </a:rPr>
              <a:t>foaf:Person</a:t>
            </a:r>
            <a:r>
              <a:rPr lang="de-DE" dirty="0">
                <a:latin typeface="Courier New" panose="02070309020205020404" pitchFamily="49" charset="0"/>
              </a:rPr>
              <a:t> ;</a:t>
            </a:r>
          </a:p>
          <a:p>
            <a:r>
              <a:rPr lang="de-DE" dirty="0">
                <a:latin typeface="Courier New" panose="02070309020205020404" pitchFamily="49" charset="0"/>
              </a:rPr>
              <a:t>  </a:t>
            </a:r>
            <a:r>
              <a:rPr lang="de-DE" dirty="0" err="1">
                <a:latin typeface="Courier New" panose="02070309020205020404" pitchFamily="49" charset="0"/>
              </a:rPr>
              <a:t>foaf:title</a:t>
            </a:r>
            <a:r>
              <a:rPr lang="de-DE" dirty="0">
                <a:latin typeface="Courier New" panose="02070309020205020404" pitchFamily="49" charset="0"/>
              </a:rPr>
              <a:t> "</a:t>
            </a:r>
            <a:r>
              <a:rPr lang="de-DE" u="sng" dirty="0">
                <a:solidFill>
                  <a:srgbClr val="000000"/>
                </a:solidFill>
                <a:latin typeface="Courier New" panose="02070309020205020404" pitchFamily="49" charset="0"/>
              </a:rPr>
              <a:t>Dr." ;</a:t>
            </a:r>
          </a:p>
          <a:p>
            <a:r>
              <a:rPr lang="de-DE" dirty="0">
                <a:latin typeface="Courier New" panose="02070309020205020404" pitchFamily="49" charset="0"/>
              </a:rPr>
              <a:t>  </a:t>
            </a:r>
            <a:r>
              <a:rPr lang="de-DE" dirty="0" err="1">
                <a:latin typeface="Courier New" panose="02070309020205020404" pitchFamily="49" charset="0"/>
              </a:rPr>
              <a:t>foaf:givenName</a:t>
            </a:r>
            <a:r>
              <a:rPr lang="de-DE" dirty="0">
                <a:latin typeface="Courier New" panose="02070309020205020404" pitchFamily="49" charset="0"/>
              </a:rPr>
              <a:t> "</a:t>
            </a:r>
            <a:r>
              <a:rPr lang="de-DE" u="sng" dirty="0">
                <a:solidFill>
                  <a:srgbClr val="000000"/>
                </a:solidFill>
                <a:latin typeface="Courier New" panose="02070309020205020404" pitchFamily="49" charset="0"/>
              </a:rPr>
              <a:t>Sebastian" ;</a:t>
            </a:r>
          </a:p>
          <a:p>
            <a:r>
              <a:rPr lang="de-DE" dirty="0">
                <a:latin typeface="Courier New" panose="02070309020205020404" pitchFamily="49" charset="0"/>
              </a:rPr>
              <a:t>  </a:t>
            </a:r>
            <a:r>
              <a:rPr lang="de-DE" dirty="0" err="1">
                <a:latin typeface="Courier New" panose="02070309020205020404" pitchFamily="49" charset="0"/>
              </a:rPr>
              <a:t>foaf:familyName</a:t>
            </a:r>
            <a:r>
              <a:rPr lang="de-DE" dirty="0">
                <a:latin typeface="Courier New" panose="02070309020205020404" pitchFamily="49" charset="0"/>
              </a:rPr>
              <a:t> "Tramp" ;</a:t>
            </a:r>
          </a:p>
          <a:p>
            <a:r>
              <a:rPr lang="de-DE" dirty="0">
                <a:latin typeface="Courier New" panose="02070309020205020404" pitchFamily="49" charset="0"/>
              </a:rPr>
              <a:t> </a:t>
            </a:r>
            <a:r>
              <a:rPr lang="de-DE" dirty="0" smtClean="0">
                <a:latin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</a:rPr>
              <a:t>odette:position</a:t>
            </a:r>
            <a:r>
              <a:rPr lang="de-DE" dirty="0" smtClean="0">
                <a:latin typeface="Courier New" panose="02070309020205020404" pitchFamily="49" charset="0"/>
              </a:rPr>
              <a:t> </a:t>
            </a:r>
            <a:r>
              <a:rPr lang="de-DE" dirty="0">
                <a:latin typeface="Courier New" panose="02070309020205020404" pitchFamily="49" charset="0"/>
              </a:rPr>
              <a:t>"Head </a:t>
            </a:r>
            <a:r>
              <a:rPr lang="de-DE" dirty="0" err="1">
                <a:latin typeface="Courier New" panose="02070309020205020404" pitchFamily="49" charset="0"/>
              </a:rPr>
              <a:t>of</a:t>
            </a:r>
            <a:r>
              <a:rPr lang="de-DE" dirty="0">
                <a:latin typeface="Courier New" panose="02070309020205020404" pitchFamily="49" charset="0"/>
              </a:rPr>
              <a:t> Development" ;</a:t>
            </a:r>
          </a:p>
          <a:p>
            <a:r>
              <a:rPr lang="de-DE" dirty="0">
                <a:latin typeface="Courier New" panose="02070309020205020404" pitchFamily="49" charset="0"/>
              </a:rPr>
              <a:t>  </a:t>
            </a:r>
            <a:r>
              <a:rPr lang="de-DE" dirty="0" err="1">
                <a:latin typeface="Courier New" panose="02070309020205020404" pitchFamily="49" charset="0"/>
              </a:rPr>
              <a:t>odette:telephoneNumber</a:t>
            </a:r>
            <a:r>
              <a:rPr lang="de-DE" dirty="0">
                <a:latin typeface="Courier New" panose="02070309020205020404" pitchFamily="49" charset="0"/>
              </a:rPr>
              <a:t> "+49 341 26508028" ;</a:t>
            </a:r>
          </a:p>
          <a:p>
            <a:r>
              <a:rPr lang="de-DE" dirty="0">
                <a:latin typeface="Courier New" panose="02070309020205020404" pitchFamily="49" charset="0"/>
              </a:rPr>
              <a:t>  </a:t>
            </a:r>
            <a:r>
              <a:rPr lang="de-DE" dirty="0" err="1">
                <a:latin typeface="Courier New" panose="02070309020205020404" pitchFamily="49" charset="0"/>
              </a:rPr>
              <a:t>odette:emailAddress</a:t>
            </a:r>
            <a:r>
              <a:rPr lang="de-DE" dirty="0">
                <a:latin typeface="Courier New" panose="02070309020205020404" pitchFamily="49" charset="0"/>
              </a:rPr>
              <a:t> "</a:t>
            </a:r>
            <a:r>
              <a:rPr lang="de-DE" u="sng" dirty="0">
                <a:solidFill>
                  <a:srgbClr val="000000"/>
                </a:solidFill>
                <a:latin typeface="Courier New" panose="02070309020205020404" pitchFamily="49" charset="0"/>
              </a:rPr>
              <a:t>stramp@brox.de" </a:t>
            </a:r>
          </a:p>
          <a:p>
            <a:r>
              <a:rPr lang="de-DE" dirty="0">
                <a:latin typeface="Courier New" panose="02070309020205020404" pitchFamily="49" charset="0"/>
              </a:rPr>
              <a:t>.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7151742" y="3272310"/>
            <a:ext cx="4617155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Contact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de-DE" dirty="0">
              <a:latin typeface="Courier New" panose="02070309020205020404" pitchFamily="49" charset="0"/>
            </a:endParaRPr>
          </a:p>
          <a:p>
            <a:r>
              <a:rPr lang="de-DE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de-DE" b="1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title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de-DE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DE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de-DE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givenName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de-DE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de-DE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familyName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de-DE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de-DE" b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position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de-DE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DE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de-DE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telephoneNumber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de-DE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de-DE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emailAdress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050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Roboto medium" pitchFamily="2" charset="0"/>
                <a:ea typeface="Roboto medium" pitchFamily="2" charset="0"/>
              </a:rPr>
              <a:t>RDF </a:t>
            </a:r>
            <a:r>
              <a:rPr lang="en-US" sz="3200" dirty="0" smtClean="0">
                <a:latin typeface="Roboto medium" pitchFamily="2" charset="0"/>
                <a:ea typeface="Roboto medium" pitchFamily="2" charset="0"/>
              </a:rPr>
              <a:t>Transformer</a:t>
            </a:r>
            <a:endParaRPr lang="en-US" sz="3200" dirty="0"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feld 1"/>
          <p:cNvSpPr txBox="1"/>
          <p:nvPr/>
        </p:nvSpPr>
        <p:spPr>
          <a:xfrm>
            <a:off x="1038578" y="1364095"/>
            <a:ext cx="105045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>
                <a:latin typeface="+mj-lt"/>
                <a:ea typeface="Roboto medium" pitchFamily="2" charset="0"/>
              </a:rPr>
              <a:t>Contact </a:t>
            </a:r>
            <a:r>
              <a:rPr lang="de-DE" sz="2400" b="1" dirty="0" smtClean="0">
                <a:latin typeface="+mj-lt"/>
              </a:rPr>
              <a:t>→ </a:t>
            </a:r>
            <a:r>
              <a:rPr lang="de-DE" sz="2400" dirty="0" smtClean="0">
                <a:latin typeface="+mj-lt"/>
              </a:rPr>
              <a:t>RDF</a:t>
            </a:r>
            <a:endParaRPr lang="en-US" sz="2400" b="1" dirty="0">
              <a:latin typeface="+mj-lt"/>
              <a:ea typeface="Roboto medium" pitchFamily="2" charset="0"/>
            </a:endParaRPr>
          </a:p>
          <a:p>
            <a:r>
              <a:rPr lang="en-US" sz="2800" dirty="0" smtClean="0">
                <a:ea typeface="Roboto medium" pitchFamily="2" charset="0"/>
              </a:rPr>
              <a:t>Contact class implements a method to convert the instance to an RDF representation</a:t>
            </a:r>
            <a:r>
              <a:rPr lang="en-US" sz="2800" dirty="0">
                <a:ea typeface="Roboto medium" pitchFamily="2" charset="0"/>
              </a:rPr>
              <a:t>.</a:t>
            </a:r>
            <a:endParaRPr lang="en-US" sz="2800" dirty="0" smtClean="0">
              <a:ea typeface="Roboto medium" pitchFamily="2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521293" y="3000866"/>
            <a:ext cx="9539111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de-DE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toRdf</a:t>
            </a:r>
            <a:r>
              <a:rPr lang="de-DE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() {</a:t>
            </a:r>
          </a:p>
          <a:p>
            <a:pPr lvl="1"/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Model </a:t>
            </a:r>
            <a:r>
              <a:rPr lang="de-DE" dirty="0" err="1">
                <a:solidFill>
                  <a:srgbClr val="6A3E3E"/>
                </a:solidFill>
                <a:latin typeface="Courier New" panose="02070309020205020404" pitchFamily="49" charset="0"/>
              </a:rPr>
              <a:t>model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de-DE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ModelFactory.</a:t>
            </a:r>
            <a:r>
              <a:rPr lang="de-DE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createDefaultModel</a:t>
            </a:r>
            <a:r>
              <a:rPr lang="de-DE" i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lvl="1"/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Resource </a:t>
            </a:r>
            <a:r>
              <a:rPr lang="fr-FR" dirty="0" err="1">
                <a:solidFill>
                  <a:srgbClr val="6A3E3E"/>
                </a:solidFill>
                <a:latin typeface="Courier New" panose="02070309020205020404" pitchFamily="49" charset="0"/>
              </a:rPr>
              <a:t>personResource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ResourceFactory.</a:t>
            </a:r>
            <a:r>
              <a:rPr lang="fr-FR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createResource</a:t>
            </a:r>
            <a:r>
              <a:rPr lang="fr-FR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i="1" dirty="0">
                <a:solidFill>
                  <a:srgbClr val="2A00FF"/>
                </a:solidFill>
                <a:latin typeface="Courier New" panose="02070309020205020404" pitchFamily="49" charset="0"/>
              </a:rPr>
              <a:t>"https://vocab.eccenca.com/</a:t>
            </a:r>
            <a:r>
              <a:rPr lang="fr-FR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mdm</a:t>
            </a:r>
            <a:r>
              <a:rPr lang="fr-FR" i="1" dirty="0">
                <a:solidFill>
                  <a:srgbClr val="2A00FF"/>
                </a:solidFill>
                <a:latin typeface="Courier New" panose="02070309020205020404" pitchFamily="49" charset="0"/>
              </a:rPr>
              <a:t>/"</a:t>
            </a:r>
          </a:p>
          <a:p>
            <a:pPr lvl="1"/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+ </a:t>
            </a:r>
            <a:r>
              <a:rPr lang="de-DE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de-DE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.getFamilyName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lvl="1"/>
            <a:r>
              <a:rPr lang="de-DE" dirty="0" err="1">
                <a:solidFill>
                  <a:srgbClr val="6A3E3E"/>
                </a:solidFill>
                <a:latin typeface="Courier New" panose="02070309020205020404" pitchFamily="49" charset="0"/>
              </a:rPr>
              <a:t>model</a:t>
            </a:r>
            <a:r>
              <a:rPr lang="de-DE" dirty="0" err="1">
                <a:solidFill>
                  <a:srgbClr val="000000"/>
                </a:solidFill>
                <a:latin typeface="Courier New" panose="02070309020205020404" pitchFamily="49" charset="0"/>
              </a:rPr>
              <a:t>.add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dirty="0" err="1">
                <a:solidFill>
                  <a:srgbClr val="6A3E3E"/>
                </a:solidFill>
                <a:latin typeface="Courier New" panose="02070309020205020404" pitchFamily="49" charset="0"/>
              </a:rPr>
              <a:t>personResource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de-DE" dirty="0" err="1">
                <a:solidFill>
                  <a:srgbClr val="000000"/>
                </a:solidFill>
                <a:latin typeface="Courier New" panose="02070309020205020404" pitchFamily="49" charset="0"/>
              </a:rPr>
              <a:t>RDF.</a:t>
            </a:r>
            <a:r>
              <a:rPr lang="de-DE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type</a:t>
            </a:r>
            <a:r>
              <a:rPr lang="de-DE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de-DE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FOAF.</a:t>
            </a:r>
            <a:r>
              <a:rPr lang="de-DE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Person</a:t>
            </a:r>
            <a:r>
              <a:rPr lang="de-DE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dirty="0" err="1">
                <a:solidFill>
                  <a:srgbClr val="6A3E3E"/>
                </a:solidFill>
                <a:latin typeface="Courier New" panose="02070309020205020404" pitchFamily="49" charset="0"/>
              </a:rPr>
              <a:t>personResource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de-DE" dirty="0" err="1">
                <a:solidFill>
                  <a:srgbClr val="000000"/>
                </a:solidFill>
                <a:latin typeface="Courier New" panose="02070309020205020404" pitchFamily="49" charset="0"/>
              </a:rPr>
              <a:t>FOAF.</a:t>
            </a:r>
            <a:r>
              <a:rPr lang="de-DE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givenname</a:t>
            </a:r>
            <a:r>
              <a:rPr lang="de-DE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de-DE" b="1" i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de-DE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.getGivenName</a:t>
            </a:r>
            <a:r>
              <a:rPr lang="de-DE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())</a:t>
            </a:r>
          </a:p>
          <a:p>
            <a:pPr lvl="1"/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dirty="0" err="1">
                <a:solidFill>
                  <a:srgbClr val="6A3E3E"/>
                </a:solidFill>
                <a:latin typeface="Courier New" panose="02070309020205020404" pitchFamily="49" charset="0"/>
              </a:rPr>
              <a:t>personResource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de-DE" dirty="0" err="1">
                <a:solidFill>
                  <a:srgbClr val="000000"/>
                </a:solidFill>
                <a:latin typeface="Courier New" panose="02070309020205020404" pitchFamily="49" charset="0"/>
              </a:rPr>
              <a:t>FOAF.</a:t>
            </a:r>
            <a:r>
              <a:rPr lang="de-DE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family_name</a:t>
            </a:r>
            <a:r>
              <a:rPr lang="de-DE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de-DE" b="1" i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de-DE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.getFamilyName</a:t>
            </a:r>
            <a:r>
              <a:rPr lang="de-DE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lvl="1"/>
            <a:r>
              <a:rPr lang="de-DE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OutputStream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6A3E3E"/>
                </a:solidFill>
                <a:latin typeface="Courier New" panose="02070309020205020404" pitchFamily="49" charset="0"/>
              </a:rPr>
              <a:t>outputStream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de-DE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ByteArrayOutputStream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lvl="1"/>
            <a:r>
              <a:rPr lang="de-DE" dirty="0" err="1">
                <a:solidFill>
                  <a:srgbClr val="6A3E3E"/>
                </a:solidFill>
                <a:latin typeface="Courier New" panose="02070309020205020404" pitchFamily="49" charset="0"/>
              </a:rPr>
              <a:t>model</a:t>
            </a:r>
            <a:r>
              <a:rPr lang="de-DE" dirty="0" err="1">
                <a:solidFill>
                  <a:srgbClr val="000000"/>
                </a:solidFill>
                <a:latin typeface="Courier New" panose="02070309020205020404" pitchFamily="49" charset="0"/>
              </a:rPr>
              <a:t>.write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dirty="0" err="1">
                <a:solidFill>
                  <a:srgbClr val="6A3E3E"/>
                </a:solidFill>
                <a:latin typeface="Courier New" panose="02070309020205020404" pitchFamily="49" charset="0"/>
              </a:rPr>
              <a:t>outputStream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de-DE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outputStream</a:t>
            </a:r>
            <a:r>
              <a:rPr lang="de-DE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.toString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288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3718030" y="2462654"/>
            <a:ext cx="4755935" cy="1525476"/>
            <a:chOff x="3718030" y="2199857"/>
            <a:chExt cx="4755935" cy="1525476"/>
          </a:xfrm>
        </p:grpSpPr>
        <p:sp>
          <p:nvSpPr>
            <p:cNvPr id="3" name="Text Placeholder 33"/>
            <p:cNvSpPr txBox="1">
              <a:spLocks/>
            </p:cNvSpPr>
            <p:nvPr/>
          </p:nvSpPr>
          <p:spPr>
            <a:xfrm>
              <a:off x="3718030" y="3225392"/>
              <a:ext cx="4755935" cy="499941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3200" dirty="0" smtClean="0">
                  <a:solidFill>
                    <a:schemeClr val="tx2"/>
                  </a:solidFill>
                  <a:latin typeface="+mj-lt"/>
                </a:rPr>
                <a:t>Future Work</a:t>
              </a:r>
            </a:p>
          </p:txBody>
        </p:sp>
        <p:sp>
          <p:nvSpPr>
            <p:cNvPr id="5" name="Oval 53"/>
            <p:cNvSpPr>
              <a:spLocks noChangeAspect="1"/>
            </p:cNvSpPr>
            <p:nvPr/>
          </p:nvSpPr>
          <p:spPr>
            <a:xfrm>
              <a:off x="5674088" y="2199857"/>
              <a:ext cx="843821" cy="84381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dirty="0">
                  <a:solidFill>
                    <a:srgbClr val="FFFFFF"/>
                  </a:solidFill>
                  <a:latin typeface="FontAwesome" pitchFamily="2" charset="0"/>
                </a:rPr>
                <a:t></a:t>
              </a:r>
              <a:endParaRPr lang="en-AU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926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ext Placeholder 33"/>
          <p:cNvSpPr txBox="1">
            <a:spLocks/>
          </p:cNvSpPr>
          <p:nvPr/>
        </p:nvSpPr>
        <p:spPr>
          <a:xfrm>
            <a:off x="3718030" y="3488189"/>
            <a:ext cx="4755935" cy="499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3200" dirty="0" smtClean="0">
                <a:solidFill>
                  <a:schemeClr val="tx2"/>
                </a:solidFill>
                <a:latin typeface="+mj-lt"/>
              </a:rPr>
              <a:t>Demo</a:t>
            </a:r>
          </a:p>
        </p:txBody>
      </p:sp>
      <p:sp>
        <p:nvSpPr>
          <p:cNvPr id="5" name="Oval 57"/>
          <p:cNvSpPr>
            <a:spLocks noChangeAspect="1"/>
          </p:cNvSpPr>
          <p:nvPr/>
        </p:nvSpPr>
        <p:spPr>
          <a:xfrm>
            <a:off x="5696696" y="2492117"/>
            <a:ext cx="798602" cy="79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000" dirty="0" smtClean="0">
                <a:solidFill>
                  <a:srgbClr val="FFFFFF"/>
                </a:solidFill>
                <a:latin typeface="FontAwesome" pitchFamily="2" charset="0"/>
              </a:rPr>
              <a:t></a:t>
            </a:r>
            <a:endParaRPr lang="en-AU" sz="2000" dirty="0">
              <a:solidFill>
                <a:schemeClr val="bg1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43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de-DE" sz="3200" dirty="0" smtClean="0"/>
              <a:t>References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feld 1"/>
          <p:cNvSpPr txBox="1"/>
          <p:nvPr/>
        </p:nvSpPr>
        <p:spPr>
          <a:xfrm>
            <a:off x="913277" y="1585463"/>
            <a:ext cx="1055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dirty="0" smtClean="0">
                <a:latin typeface="Roboto medium" pitchFamily="2" charset="0"/>
                <a:ea typeface="Roboto medium" pitchFamily="2" charset="0"/>
              </a:rPr>
              <a:t>[1] Salesforce </a:t>
            </a:r>
            <a:r>
              <a:rPr lang="en-US" dirty="0" err="1" smtClean="0">
                <a:latin typeface="Roboto medium" pitchFamily="2" charset="0"/>
                <a:ea typeface="Roboto medium" pitchFamily="2" charset="0"/>
              </a:rPr>
              <a:t>Oauth</a:t>
            </a:r>
            <a:r>
              <a:rPr lang="en-US" dirty="0">
                <a:latin typeface="Roboto medium" pitchFamily="2" charset="0"/>
                <a:ea typeface="Roboto medium" pitchFamily="2" charset="0"/>
              </a:rPr>
              <a:t> 2.0: </a:t>
            </a:r>
            <a:r>
              <a:rPr lang="en-US" sz="1000" dirty="0">
                <a:latin typeface="Roboto medium" pitchFamily="2" charset="0"/>
                <a:ea typeface="Roboto medium" pitchFamily="2" charset="0"/>
              </a:rPr>
              <a:t>https://developer.salesforce.com/page/Digging_Deeper_into_OAuth_2.0_on_Force.com</a:t>
            </a:r>
            <a:endParaRPr lang="en-US" sz="1000" dirty="0" smtClean="0">
              <a:latin typeface="Roboto medium" pitchFamily="2" charset="0"/>
              <a:ea typeface="Roboto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97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de-DE" sz="3200" dirty="0" smtClean="0"/>
              <a:t>Outline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24"/>
          <p:cNvSpPr/>
          <p:nvPr/>
        </p:nvSpPr>
        <p:spPr>
          <a:xfrm>
            <a:off x="1299085" y="3654870"/>
            <a:ext cx="9584596" cy="383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grpSp>
        <p:nvGrpSpPr>
          <p:cNvPr id="2" name="Gruppieren 1"/>
          <p:cNvGrpSpPr/>
          <p:nvPr/>
        </p:nvGrpSpPr>
        <p:grpSpPr>
          <a:xfrm>
            <a:off x="546081" y="1888061"/>
            <a:ext cx="1506008" cy="1860007"/>
            <a:chOff x="546081" y="1888061"/>
            <a:chExt cx="1506008" cy="1860007"/>
          </a:xfrm>
        </p:grpSpPr>
        <p:cxnSp>
          <p:nvCxnSpPr>
            <p:cNvPr id="6" name="Straight Connector 17"/>
            <p:cNvCxnSpPr>
              <a:endCxn id="13" idx="0"/>
            </p:cNvCxnSpPr>
            <p:nvPr/>
          </p:nvCxnSpPr>
          <p:spPr>
            <a:xfrm>
              <a:off x="1299085" y="2850256"/>
              <a:ext cx="0" cy="746682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25"/>
            <p:cNvSpPr>
              <a:spLocks noChangeAspect="1"/>
            </p:cNvSpPr>
            <p:nvPr/>
          </p:nvSpPr>
          <p:spPr>
            <a:xfrm>
              <a:off x="1223520" y="3596938"/>
              <a:ext cx="151130" cy="151130"/>
            </a:xfrm>
            <a:prstGeom prst="ellipse">
              <a:avLst/>
            </a:prstGeom>
            <a:solidFill>
              <a:schemeClr val="accent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351" dirty="0" smtClean="0">
                  <a:solidFill>
                    <a:srgbClr val="26A6CF"/>
                  </a:solidFill>
                </a:rPr>
                <a:t> </a:t>
              </a:r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25" name="Oval 49"/>
            <p:cNvSpPr>
              <a:spLocks noChangeAspect="1"/>
            </p:cNvSpPr>
            <p:nvPr/>
          </p:nvSpPr>
          <p:spPr>
            <a:xfrm>
              <a:off x="947705" y="2376893"/>
              <a:ext cx="702759" cy="70275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dirty="0" smtClean="0">
                  <a:solidFill>
                    <a:schemeClr val="bg1"/>
                  </a:solidFill>
                  <a:latin typeface="FontAwesome" pitchFamily="2" charset="0"/>
                </a:rPr>
                <a:t>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27" name="TextBox 51"/>
            <p:cNvSpPr txBox="1"/>
            <p:nvPr/>
          </p:nvSpPr>
          <p:spPr>
            <a:xfrm>
              <a:off x="546081" y="1888061"/>
              <a:ext cx="1506008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 smtClean="0">
                  <a:solidFill>
                    <a:schemeClr val="tx2"/>
                  </a:solidFill>
                  <a:latin typeface="+mj-lt"/>
                </a:rPr>
                <a:t>Introduction</a:t>
              </a:r>
              <a:endParaRPr lang="en-AU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10028985" y="1604181"/>
            <a:ext cx="1697781" cy="2143887"/>
            <a:chOff x="8571500" y="1604181"/>
            <a:chExt cx="1697781" cy="2143887"/>
          </a:xfrm>
        </p:grpSpPr>
        <p:cxnSp>
          <p:nvCxnSpPr>
            <p:cNvPr id="10" name="Straight Connector 22"/>
            <p:cNvCxnSpPr>
              <a:endCxn id="15" idx="0"/>
            </p:cNvCxnSpPr>
            <p:nvPr/>
          </p:nvCxnSpPr>
          <p:spPr>
            <a:xfrm flipH="1">
              <a:off x="9420390" y="2850256"/>
              <a:ext cx="1" cy="746682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27"/>
            <p:cNvSpPr>
              <a:spLocks noChangeAspect="1"/>
            </p:cNvSpPr>
            <p:nvPr/>
          </p:nvSpPr>
          <p:spPr>
            <a:xfrm>
              <a:off x="9344822" y="3596938"/>
              <a:ext cx="151130" cy="151130"/>
            </a:xfrm>
            <a:prstGeom prst="ellipse">
              <a:avLst/>
            </a:prstGeom>
            <a:solidFill>
              <a:schemeClr val="accent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31" name="Oval 55"/>
            <p:cNvSpPr>
              <a:spLocks noChangeAspect="1"/>
            </p:cNvSpPr>
            <p:nvPr/>
          </p:nvSpPr>
          <p:spPr>
            <a:xfrm>
              <a:off x="9021089" y="2064346"/>
              <a:ext cx="798602" cy="798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FontAwesome" pitchFamily="2" charset="0"/>
                </a:rPr>
                <a:t></a:t>
              </a:r>
              <a:endParaRPr lang="en-US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2" name="TextBox 56"/>
            <p:cNvSpPr txBox="1"/>
            <p:nvPr/>
          </p:nvSpPr>
          <p:spPr>
            <a:xfrm>
              <a:off x="8571500" y="1604181"/>
              <a:ext cx="1697781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 smtClean="0">
                  <a:solidFill>
                    <a:schemeClr val="tx2"/>
                  </a:solidFill>
                  <a:latin typeface="+mj-lt"/>
                </a:rPr>
                <a:t>Discussion</a:t>
              </a:r>
              <a:endParaRPr lang="en-US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5224232" y="3596938"/>
            <a:ext cx="1930433" cy="2237062"/>
            <a:chOff x="5224232" y="3596938"/>
            <a:chExt cx="1930433" cy="2237062"/>
          </a:xfrm>
        </p:grpSpPr>
        <p:cxnSp>
          <p:nvCxnSpPr>
            <p:cNvPr id="8" name="Straight Connector 20"/>
            <p:cNvCxnSpPr>
              <a:stCxn id="17" idx="4"/>
            </p:cNvCxnSpPr>
            <p:nvPr/>
          </p:nvCxnSpPr>
          <p:spPr>
            <a:xfrm>
              <a:off x="6113884" y="3748068"/>
              <a:ext cx="1" cy="1068705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6038319" y="3596938"/>
              <a:ext cx="151130" cy="151130"/>
            </a:xfrm>
            <a:prstGeom prst="ellipse">
              <a:avLst/>
            </a:prstGeom>
            <a:solidFill>
              <a:schemeClr val="accent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33" name="Oval 57"/>
            <p:cNvSpPr>
              <a:spLocks noChangeAspect="1"/>
            </p:cNvSpPr>
            <p:nvPr/>
          </p:nvSpPr>
          <p:spPr>
            <a:xfrm>
              <a:off x="5714583" y="4539992"/>
              <a:ext cx="798602" cy="798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FontAwesome" pitchFamily="2" charset="0"/>
                </a:rPr>
                <a:t></a:t>
              </a:r>
            </a:p>
          </p:txBody>
        </p:sp>
        <p:sp>
          <p:nvSpPr>
            <p:cNvPr id="34" name="TextBox 58"/>
            <p:cNvSpPr txBox="1"/>
            <p:nvPr/>
          </p:nvSpPr>
          <p:spPr>
            <a:xfrm>
              <a:off x="5224232" y="5409268"/>
              <a:ext cx="1930433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AU" dirty="0" smtClean="0">
                  <a:solidFill>
                    <a:schemeClr val="tx2"/>
                  </a:solidFill>
                  <a:latin typeface="+mj-lt"/>
                </a:rPr>
                <a:t>Results</a:t>
              </a:r>
              <a:endParaRPr lang="en-AU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6705345" y="917134"/>
            <a:ext cx="2209425" cy="2839326"/>
            <a:chOff x="6233424" y="917134"/>
            <a:chExt cx="2209425" cy="2839326"/>
          </a:xfrm>
        </p:grpSpPr>
        <p:cxnSp>
          <p:nvCxnSpPr>
            <p:cNvPr id="47" name="Straight Connector 23"/>
            <p:cNvCxnSpPr>
              <a:stCxn id="51" idx="4"/>
              <a:endCxn id="48" idx="0"/>
            </p:cNvCxnSpPr>
            <p:nvPr/>
          </p:nvCxnSpPr>
          <p:spPr>
            <a:xfrm>
              <a:off x="7338137" y="2519060"/>
              <a:ext cx="0" cy="1086270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28"/>
            <p:cNvSpPr>
              <a:spLocks noChangeAspect="1"/>
            </p:cNvSpPr>
            <p:nvPr/>
          </p:nvSpPr>
          <p:spPr>
            <a:xfrm>
              <a:off x="7262572" y="3605330"/>
              <a:ext cx="151130" cy="151130"/>
            </a:xfrm>
            <a:prstGeom prst="ellipse">
              <a:avLst/>
            </a:prstGeom>
            <a:solidFill>
              <a:schemeClr val="accent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51" name="Oval 53"/>
            <p:cNvSpPr>
              <a:spLocks noChangeAspect="1"/>
            </p:cNvSpPr>
            <p:nvPr/>
          </p:nvSpPr>
          <p:spPr>
            <a:xfrm>
              <a:off x="6916226" y="1675241"/>
              <a:ext cx="843821" cy="84381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dirty="0" smtClean="0">
                  <a:solidFill>
                    <a:srgbClr val="FFFFFF"/>
                  </a:solidFill>
                  <a:latin typeface="FontAwesome" pitchFamily="2" charset="0"/>
                </a:rPr>
                <a:t></a:t>
              </a:r>
              <a:endParaRPr lang="en-AU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6233424" y="917134"/>
              <a:ext cx="2209425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 smtClean="0">
                  <a:solidFill>
                    <a:schemeClr val="tx2"/>
                  </a:solidFill>
                  <a:latin typeface="+mj-lt"/>
                </a:rPr>
                <a:t>Future Work</a:t>
              </a:r>
              <a:endParaRPr lang="en-AU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1764715" y="3606463"/>
            <a:ext cx="1930433" cy="2237062"/>
            <a:chOff x="5224232" y="3596938"/>
            <a:chExt cx="1930433" cy="2237062"/>
          </a:xfrm>
        </p:grpSpPr>
        <p:cxnSp>
          <p:nvCxnSpPr>
            <p:cNvPr id="54" name="Straight Connector 20"/>
            <p:cNvCxnSpPr>
              <a:stCxn id="55" idx="4"/>
            </p:cNvCxnSpPr>
            <p:nvPr/>
          </p:nvCxnSpPr>
          <p:spPr>
            <a:xfrm>
              <a:off x="6113884" y="3748068"/>
              <a:ext cx="1" cy="1068705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29"/>
            <p:cNvSpPr>
              <a:spLocks noChangeAspect="1"/>
            </p:cNvSpPr>
            <p:nvPr/>
          </p:nvSpPr>
          <p:spPr>
            <a:xfrm>
              <a:off x="6038319" y="3596938"/>
              <a:ext cx="151130" cy="151130"/>
            </a:xfrm>
            <a:prstGeom prst="ellipse">
              <a:avLst/>
            </a:prstGeom>
            <a:solidFill>
              <a:schemeClr val="accent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56" name="Oval 57"/>
            <p:cNvSpPr>
              <a:spLocks noChangeAspect="1"/>
            </p:cNvSpPr>
            <p:nvPr/>
          </p:nvSpPr>
          <p:spPr>
            <a:xfrm>
              <a:off x="5714583" y="4539992"/>
              <a:ext cx="798602" cy="798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FontAwesome" pitchFamily="2" charset="0"/>
                </a:rPr>
                <a:t></a:t>
              </a:r>
              <a:endParaRPr lang="en-US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57" name="TextBox 58"/>
            <p:cNvSpPr txBox="1"/>
            <p:nvPr/>
          </p:nvSpPr>
          <p:spPr>
            <a:xfrm>
              <a:off x="5224232" y="5409268"/>
              <a:ext cx="1930433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AU" dirty="0" smtClean="0">
                  <a:solidFill>
                    <a:schemeClr val="tx2"/>
                  </a:solidFill>
                  <a:latin typeface="+mj-lt"/>
                </a:rPr>
                <a:t>Requirements</a:t>
              </a:r>
              <a:endParaRPr lang="en-AU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68" name="Gruppieren 67"/>
          <p:cNvGrpSpPr/>
          <p:nvPr/>
        </p:nvGrpSpPr>
        <p:grpSpPr>
          <a:xfrm>
            <a:off x="8512601" y="3607245"/>
            <a:ext cx="2172650" cy="2236130"/>
            <a:chOff x="9872919" y="3596938"/>
            <a:chExt cx="2172650" cy="2236130"/>
          </a:xfrm>
        </p:grpSpPr>
        <p:cxnSp>
          <p:nvCxnSpPr>
            <p:cNvPr id="69" name="Straight Connector 21"/>
            <p:cNvCxnSpPr>
              <a:stCxn id="70" idx="4"/>
            </p:cNvCxnSpPr>
            <p:nvPr/>
          </p:nvCxnSpPr>
          <p:spPr>
            <a:xfrm>
              <a:off x="10883680" y="3748072"/>
              <a:ext cx="1" cy="877419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34"/>
            <p:cNvSpPr>
              <a:spLocks noChangeAspect="1"/>
            </p:cNvSpPr>
            <p:nvPr/>
          </p:nvSpPr>
          <p:spPr>
            <a:xfrm>
              <a:off x="10808114" y="3596938"/>
              <a:ext cx="151130" cy="151130"/>
            </a:xfrm>
            <a:prstGeom prst="ellipse">
              <a:avLst/>
            </a:prstGeom>
            <a:solidFill>
              <a:schemeClr val="accent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71" name="Oval 59"/>
            <p:cNvSpPr>
              <a:spLocks noChangeAspect="1"/>
            </p:cNvSpPr>
            <p:nvPr/>
          </p:nvSpPr>
          <p:spPr>
            <a:xfrm>
              <a:off x="10493615" y="4539992"/>
              <a:ext cx="798602" cy="798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dirty="0" smtClean="0">
                  <a:solidFill>
                    <a:srgbClr val="FFFFFF"/>
                  </a:solidFill>
                  <a:latin typeface="FontAwesome" pitchFamily="2" charset="0"/>
                </a:rPr>
                <a:t></a:t>
              </a:r>
              <a:endParaRPr lang="en-AU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72" name="TextBox 60"/>
            <p:cNvSpPr txBox="1"/>
            <p:nvPr/>
          </p:nvSpPr>
          <p:spPr>
            <a:xfrm>
              <a:off x="9872919" y="5408336"/>
              <a:ext cx="2172650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AU" dirty="0" smtClean="0">
                  <a:solidFill>
                    <a:schemeClr val="tx2"/>
                  </a:solidFill>
                  <a:latin typeface="+mj-lt"/>
                </a:rPr>
                <a:t>Demo</a:t>
              </a:r>
              <a:endParaRPr lang="en-AU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73" name="Gruppieren 72"/>
          <p:cNvGrpSpPr/>
          <p:nvPr/>
        </p:nvGrpSpPr>
        <p:grpSpPr>
          <a:xfrm>
            <a:off x="3241631" y="921788"/>
            <a:ext cx="2209425" cy="2839326"/>
            <a:chOff x="6233424" y="917134"/>
            <a:chExt cx="2209425" cy="2839326"/>
          </a:xfrm>
        </p:grpSpPr>
        <p:cxnSp>
          <p:nvCxnSpPr>
            <p:cNvPr id="74" name="Straight Connector 23"/>
            <p:cNvCxnSpPr>
              <a:stCxn id="76" idx="4"/>
              <a:endCxn id="75" idx="0"/>
            </p:cNvCxnSpPr>
            <p:nvPr/>
          </p:nvCxnSpPr>
          <p:spPr>
            <a:xfrm>
              <a:off x="7338137" y="2519060"/>
              <a:ext cx="0" cy="1086270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28"/>
            <p:cNvSpPr>
              <a:spLocks noChangeAspect="1"/>
            </p:cNvSpPr>
            <p:nvPr/>
          </p:nvSpPr>
          <p:spPr>
            <a:xfrm>
              <a:off x="7262572" y="3605330"/>
              <a:ext cx="151130" cy="151130"/>
            </a:xfrm>
            <a:prstGeom prst="ellipse">
              <a:avLst/>
            </a:prstGeom>
            <a:solidFill>
              <a:schemeClr val="accent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76" name="Oval 53"/>
            <p:cNvSpPr>
              <a:spLocks noChangeAspect="1"/>
            </p:cNvSpPr>
            <p:nvPr/>
          </p:nvSpPr>
          <p:spPr>
            <a:xfrm>
              <a:off x="6916226" y="1675241"/>
              <a:ext cx="843821" cy="84381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FontAwesome" pitchFamily="2" charset="0"/>
                </a:rPr>
                <a:t></a:t>
              </a:r>
              <a:endParaRPr lang="en-AU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77" name="TextBox 52"/>
            <p:cNvSpPr txBox="1"/>
            <p:nvPr/>
          </p:nvSpPr>
          <p:spPr>
            <a:xfrm>
              <a:off x="6233424" y="917134"/>
              <a:ext cx="2209425" cy="399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>
                  <a:solidFill>
                    <a:schemeClr val="tx2"/>
                  </a:solidFill>
                  <a:latin typeface="+mj-lt"/>
                </a:rPr>
                <a:t>Architecture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859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 Placeholder 33"/>
          <p:cNvSpPr txBox="1">
            <a:spLocks/>
          </p:cNvSpPr>
          <p:nvPr/>
        </p:nvSpPr>
        <p:spPr>
          <a:xfrm>
            <a:off x="3718030" y="3488189"/>
            <a:ext cx="4755935" cy="499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3200" dirty="0" smtClean="0">
                <a:solidFill>
                  <a:schemeClr val="tx2"/>
                </a:solidFill>
                <a:latin typeface="+mj-lt"/>
              </a:rPr>
              <a:t>Introduction</a:t>
            </a:r>
          </a:p>
        </p:txBody>
      </p:sp>
      <p:sp>
        <p:nvSpPr>
          <p:cNvPr id="7" name="Oval 49"/>
          <p:cNvSpPr>
            <a:spLocks noChangeAspect="1"/>
          </p:cNvSpPr>
          <p:nvPr/>
        </p:nvSpPr>
        <p:spPr>
          <a:xfrm>
            <a:off x="5744617" y="2605493"/>
            <a:ext cx="702759" cy="70275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000" dirty="0" smtClean="0">
                <a:solidFill>
                  <a:schemeClr val="bg1"/>
                </a:solidFill>
                <a:latin typeface="FontAwesome" pitchFamily="2" charset="0"/>
              </a:rPr>
              <a:t>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07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791054" y="1716268"/>
            <a:ext cx="51517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LUCID Project </a:t>
            </a:r>
          </a:p>
          <a:p>
            <a:pPr algn="ctr">
              <a:spcAft>
                <a:spcPts val="24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 </a:t>
            </a:r>
            <a:r>
              <a:rPr lang="en-US" sz="2800" dirty="0" smtClean="0">
                <a:solidFill>
                  <a:srgbClr val="00B050"/>
                </a:solidFill>
                <a:latin typeface="Roboto medium" pitchFamily="2" charset="0"/>
                <a:ea typeface="Roboto medium" pitchFamily="2" charset="0"/>
              </a:rPr>
              <a:t>L</a:t>
            </a: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inked </a:t>
            </a:r>
            <a:r>
              <a:rPr lang="en-US" sz="2800" dirty="0" err="1" smtClean="0">
                <a:latin typeface="Roboto medium" pitchFamily="2" charset="0"/>
                <a:ea typeface="Roboto medium" pitchFamily="2" charset="0"/>
              </a:rPr>
              <a:t>val</a:t>
            </a:r>
            <a:r>
              <a:rPr lang="en-US" sz="2800" dirty="0" err="1" smtClean="0">
                <a:solidFill>
                  <a:srgbClr val="CC6600"/>
                </a:solidFill>
                <a:latin typeface="Roboto medium" pitchFamily="2" charset="0"/>
                <a:ea typeface="Roboto medium" pitchFamily="2" charset="0"/>
              </a:rPr>
              <a:t>U</a:t>
            </a:r>
            <a:r>
              <a:rPr lang="en-US" sz="2800" dirty="0" err="1" smtClean="0">
                <a:latin typeface="Roboto medium" pitchFamily="2" charset="0"/>
                <a:ea typeface="Roboto medium" pitchFamily="2" charset="0"/>
              </a:rPr>
              <a:t>e</a:t>
            </a: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 </a:t>
            </a:r>
            <a:r>
              <a:rPr lang="en-US" sz="2800" dirty="0" err="1" smtClean="0">
                <a:solidFill>
                  <a:srgbClr val="CC0066"/>
                </a:solidFill>
                <a:latin typeface="Roboto medium" pitchFamily="2" charset="0"/>
                <a:ea typeface="Roboto medium" pitchFamily="2" charset="0"/>
              </a:rPr>
              <a:t>C</a:t>
            </a:r>
            <a:r>
              <a:rPr lang="en-US" sz="2800" dirty="0" err="1" smtClean="0">
                <a:latin typeface="Roboto medium" pitchFamily="2" charset="0"/>
                <a:ea typeface="Roboto medium" pitchFamily="2" charset="0"/>
              </a:rPr>
              <a:t>ha</a:t>
            </a:r>
            <a:r>
              <a:rPr lang="en-US" sz="2800" dirty="0" err="1" smtClean="0">
                <a:solidFill>
                  <a:srgbClr val="CC0066"/>
                </a:solidFill>
                <a:latin typeface="Roboto medium" pitchFamily="2" charset="0"/>
                <a:ea typeface="Roboto medium" pitchFamily="2" charset="0"/>
              </a:rPr>
              <a:t>I</a:t>
            </a:r>
            <a:r>
              <a:rPr lang="en-US" sz="2800" dirty="0" err="1" smtClean="0">
                <a:latin typeface="Roboto medium" pitchFamily="2" charset="0"/>
                <a:ea typeface="Roboto medium" pitchFamily="2" charset="0"/>
              </a:rPr>
              <a:t>n</a:t>
            </a: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 medium" pitchFamily="2" charset="0"/>
                <a:ea typeface="Roboto medium" pitchFamily="2" charset="0"/>
              </a:rPr>
              <a:t>D</a:t>
            </a: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ata</a:t>
            </a:r>
          </a:p>
          <a:p>
            <a:pPr>
              <a:spcAft>
                <a:spcPts val="2400"/>
              </a:spcAft>
            </a:pPr>
            <a:r>
              <a:rPr lang="en-US" sz="2800" dirty="0" smtClean="0">
                <a:ea typeface="Roboto medium" pitchFamily="2" charset="0"/>
              </a:rPr>
              <a:t>Development of distributed networks of supply chain partners in order to exchange data about their work, their organization and their products.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542053" y="1716268"/>
            <a:ext cx="4483460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57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Salesforce</a:t>
            </a:r>
          </a:p>
          <a:p>
            <a:pPr>
              <a:spcAft>
                <a:spcPts val="2400"/>
              </a:spcAft>
            </a:pPr>
            <a:r>
              <a:rPr lang="en-US" sz="2800" dirty="0">
                <a:ea typeface="Roboto medium" pitchFamily="2" charset="0"/>
              </a:rPr>
              <a:t>Cloud computing company that provides a customer relationship management platform (SaaS and PaaS</a:t>
            </a:r>
            <a:r>
              <a:rPr lang="en-US" sz="2800" dirty="0" smtClean="0">
                <a:ea typeface="Roboto medium" pitchFamily="2" charset="0"/>
              </a:rPr>
              <a:t>).</a:t>
            </a:r>
          </a:p>
        </p:txBody>
      </p:sp>
      <p:cxnSp>
        <p:nvCxnSpPr>
          <p:cNvPr id="9" name="Straight Connector 9"/>
          <p:cNvCxnSpPr/>
          <p:nvPr/>
        </p:nvCxnSpPr>
        <p:spPr>
          <a:xfrm>
            <a:off x="6096000" y="-118872"/>
            <a:ext cx="0" cy="70866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52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4835679" y="2811551"/>
            <a:ext cx="4784318" cy="2115846"/>
            <a:chOff x="4835679" y="2811551"/>
            <a:chExt cx="4784318" cy="2115846"/>
          </a:xfrm>
        </p:grpSpPr>
        <p:sp>
          <p:nvSpPr>
            <p:cNvPr id="17" name="Wolkenförmige Legende 16"/>
            <p:cNvSpPr/>
            <p:nvPr/>
          </p:nvSpPr>
          <p:spPr>
            <a:xfrm>
              <a:off x="4835679" y="3126270"/>
              <a:ext cx="2380061" cy="1801127"/>
            </a:xfrm>
            <a:prstGeom prst="cloudCallout">
              <a:avLst>
                <a:gd name="adj1" fmla="val -47826"/>
                <a:gd name="adj2" fmla="val -3235"/>
              </a:avLst>
            </a:prstGeom>
            <a:solidFill>
              <a:srgbClr val="CC660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CC6600"/>
                </a:solidFill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6636807" y="2811551"/>
              <a:ext cx="2983190" cy="603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RDF extension</a:t>
              </a:r>
              <a:endParaRPr lang="de-DE" sz="2400" dirty="0"/>
            </a:p>
          </p:txBody>
        </p:sp>
      </p:grp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Perspective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6" name="Gruppieren 25"/>
          <p:cNvGrpSpPr/>
          <p:nvPr/>
        </p:nvGrpSpPr>
        <p:grpSpPr>
          <a:xfrm>
            <a:off x="3227530" y="1518121"/>
            <a:ext cx="5725939" cy="4358213"/>
            <a:chOff x="3227530" y="1518121"/>
            <a:chExt cx="5725939" cy="4358213"/>
          </a:xfrm>
        </p:grpSpPr>
        <p:pic>
          <p:nvPicPr>
            <p:cNvPr id="18" name="Inhaltsplatzhalter 13" descr="g3728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00231" y="1518121"/>
              <a:ext cx="1036576" cy="1091132"/>
            </a:xfrm>
            <a:prstGeom prst="rect">
              <a:avLst/>
            </a:prstGeom>
          </p:spPr>
        </p:pic>
        <p:pic>
          <p:nvPicPr>
            <p:cNvPr id="19" name="Inhaltsplatzhalter 13" descr="g3728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27530" y="4863071"/>
              <a:ext cx="962601" cy="1013263"/>
            </a:xfrm>
            <a:prstGeom prst="rect">
              <a:avLst/>
            </a:prstGeom>
          </p:spPr>
        </p:pic>
        <p:pic>
          <p:nvPicPr>
            <p:cNvPr id="20" name="Inhaltsplatzhalter 13" descr="g3728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51978" y="4798745"/>
              <a:ext cx="901491" cy="948937"/>
            </a:xfrm>
            <a:prstGeom prst="rect">
              <a:avLst/>
            </a:prstGeom>
          </p:spPr>
        </p:pic>
        <p:cxnSp>
          <p:nvCxnSpPr>
            <p:cNvPr id="21" name="Gerade Verbindung mit Pfeil 20"/>
            <p:cNvCxnSpPr/>
            <p:nvPr/>
          </p:nvCxnSpPr>
          <p:spPr>
            <a:xfrm flipV="1">
              <a:off x="5993547" y="2611662"/>
              <a:ext cx="0" cy="51460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 flipV="1">
              <a:off x="4192420" y="4605767"/>
              <a:ext cx="643260" cy="45028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/>
            <p:nvPr/>
          </p:nvCxnSpPr>
          <p:spPr>
            <a:xfrm flipH="1" flipV="1">
              <a:off x="7215740" y="4477115"/>
              <a:ext cx="707586" cy="51460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4" name="Grafik 23" descr="logo190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14049" y="3447900"/>
              <a:ext cx="3063184" cy="12763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195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625182" y="2783679"/>
            <a:ext cx="1091793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Goal</a:t>
            </a:r>
          </a:p>
          <a:p>
            <a:pPr>
              <a:spcAft>
                <a:spcPts val="2400"/>
              </a:spcAft>
            </a:pPr>
            <a:r>
              <a:rPr lang="en-US" sz="2800" dirty="0" smtClean="0">
                <a:ea typeface="Roboto medium" pitchFamily="2" charset="0"/>
              </a:rPr>
              <a:t>Create a prototype to read, write and transform data from salesforce. </a:t>
            </a:r>
          </a:p>
        </p:txBody>
      </p:sp>
    </p:spTree>
    <p:extLst>
      <p:ext uri="{BB962C8B-B14F-4D97-AF65-F5344CB8AC3E}">
        <p14:creationId xmlns:p14="http://schemas.microsoft.com/office/powerpoint/2010/main" val="97322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 Placeholder 33"/>
          <p:cNvSpPr txBox="1">
            <a:spLocks/>
          </p:cNvSpPr>
          <p:nvPr/>
        </p:nvSpPr>
        <p:spPr>
          <a:xfrm>
            <a:off x="3718030" y="3488189"/>
            <a:ext cx="4755935" cy="499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3200" dirty="0" smtClean="0">
                <a:solidFill>
                  <a:schemeClr val="tx2"/>
                </a:solidFill>
                <a:latin typeface="+mj-lt"/>
              </a:rPr>
              <a:t>Requirements</a:t>
            </a:r>
          </a:p>
        </p:txBody>
      </p:sp>
      <p:sp>
        <p:nvSpPr>
          <p:cNvPr id="5" name="Oval 57"/>
          <p:cNvSpPr>
            <a:spLocks noChangeAspect="1"/>
          </p:cNvSpPr>
          <p:nvPr/>
        </p:nvSpPr>
        <p:spPr>
          <a:xfrm>
            <a:off x="5696696" y="2492117"/>
            <a:ext cx="798602" cy="79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FontAwesome" pitchFamily="2" charset="0"/>
              </a:rPr>
              <a:t></a:t>
            </a:r>
            <a:endParaRPr lang="en-US" sz="2000" dirty="0">
              <a:solidFill>
                <a:schemeClr val="bg1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56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Requirements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1152618" y="1808693"/>
            <a:ext cx="444134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2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Functional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ea typeface="Roboto medium" pitchFamily="2" charset="0"/>
              </a:rPr>
              <a:t>Import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ea typeface="Roboto medium" pitchFamily="2" charset="0"/>
              </a:rPr>
              <a:t>Export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ea typeface="Roboto medium" pitchFamily="2" charset="0"/>
              </a:rPr>
              <a:t>Transformation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030220" y="1751914"/>
            <a:ext cx="444134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2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Nonfunctional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ea typeface="Roboto medium" pitchFamily="2" charset="0"/>
              </a:rPr>
              <a:t>Interoperability 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ea typeface="Roboto medium" pitchFamily="2" charset="0"/>
              </a:rPr>
              <a:t>Usability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ea typeface="Roboto medium" pitchFamily="2" charset="0"/>
              </a:rPr>
              <a:t>Performance </a:t>
            </a:r>
          </a:p>
        </p:txBody>
      </p:sp>
      <p:cxnSp>
        <p:nvCxnSpPr>
          <p:cNvPr id="9" name="Straight Connector 9"/>
          <p:cNvCxnSpPr/>
          <p:nvPr/>
        </p:nvCxnSpPr>
        <p:spPr>
          <a:xfrm>
            <a:off x="6096000" y="-118872"/>
            <a:ext cx="0" cy="70866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0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3718030" y="2462654"/>
            <a:ext cx="4755935" cy="1525476"/>
            <a:chOff x="3718030" y="2199857"/>
            <a:chExt cx="4755935" cy="1525476"/>
          </a:xfrm>
        </p:grpSpPr>
        <p:sp>
          <p:nvSpPr>
            <p:cNvPr id="3" name="Text Placeholder 33"/>
            <p:cNvSpPr txBox="1">
              <a:spLocks/>
            </p:cNvSpPr>
            <p:nvPr/>
          </p:nvSpPr>
          <p:spPr>
            <a:xfrm>
              <a:off x="3718030" y="3225392"/>
              <a:ext cx="4755935" cy="499941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3200" dirty="0" smtClean="0">
                  <a:solidFill>
                    <a:schemeClr val="tx2"/>
                  </a:solidFill>
                  <a:latin typeface="+mj-lt"/>
                </a:rPr>
                <a:t>Architecture</a:t>
              </a:r>
            </a:p>
          </p:txBody>
        </p:sp>
        <p:sp>
          <p:nvSpPr>
            <p:cNvPr id="5" name="Oval 53"/>
            <p:cNvSpPr>
              <a:spLocks noChangeAspect="1"/>
            </p:cNvSpPr>
            <p:nvPr/>
          </p:nvSpPr>
          <p:spPr>
            <a:xfrm>
              <a:off x="5674088" y="2199857"/>
              <a:ext cx="843821" cy="84381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FontAwesome" pitchFamily="2" charset="0"/>
                </a:rPr>
                <a:t></a:t>
              </a:r>
              <a:endParaRPr lang="en-AU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177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A6A6A6"/>
      </a:accent1>
      <a:accent2>
        <a:srgbClr val="7E7E7E"/>
      </a:accent2>
      <a:accent3>
        <a:srgbClr val="595959"/>
      </a:accent3>
      <a:accent4>
        <a:srgbClr val="404040"/>
      </a:accent4>
      <a:accent5>
        <a:srgbClr val="262626"/>
      </a:accent5>
      <a:accent6>
        <a:srgbClr val="118CE7"/>
      </a:accent6>
      <a:hlink>
        <a:srgbClr val="118BE6"/>
      </a:hlink>
      <a:folHlink>
        <a:srgbClr val="969696"/>
      </a:folHlink>
    </a:clrScheme>
    <a:fontScheme name="Custom 2">
      <a:majorFont>
        <a:latin typeface="Roboto medium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443</Words>
  <Application>Microsoft Office PowerPoint</Application>
  <PresentationFormat>Breitbild</PresentationFormat>
  <Paragraphs>137</Paragraphs>
  <Slides>18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8" baseType="lpstr">
      <vt:lpstr>Arial</vt:lpstr>
      <vt:lpstr>Calibri</vt:lpstr>
      <vt:lpstr>Courier New</vt:lpstr>
      <vt:lpstr>FontAwesome</vt:lpstr>
      <vt:lpstr>Roboto light</vt:lpstr>
      <vt:lpstr>Roboto light</vt:lpstr>
      <vt:lpstr>Roboto Medium</vt:lpstr>
      <vt:lpstr>Roboto Medium</vt:lpstr>
      <vt:lpstr>Source Sans Pro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</dc:creator>
  <cp:lastModifiedBy>Alexander Melnyk</cp:lastModifiedBy>
  <cp:revision>2567</cp:revision>
  <dcterms:created xsi:type="dcterms:W3CDTF">2014-10-04T04:19:21Z</dcterms:created>
  <dcterms:modified xsi:type="dcterms:W3CDTF">2015-10-14T20:50:17Z</dcterms:modified>
</cp:coreProperties>
</file>