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sldIdLst>
    <p:sldId id="261" r:id="rId2"/>
    <p:sldId id="337" r:id="rId3"/>
    <p:sldId id="339" r:id="rId4"/>
    <p:sldId id="317" r:id="rId5"/>
    <p:sldId id="318" r:id="rId6"/>
    <p:sldId id="319" r:id="rId7"/>
    <p:sldId id="320" r:id="rId8"/>
    <p:sldId id="321" r:id="rId9"/>
    <p:sldId id="322" r:id="rId10"/>
    <p:sldId id="323" r:id="rId11"/>
    <p:sldId id="340" r:id="rId12"/>
    <p:sldId id="296" r:id="rId13"/>
    <p:sldId id="315" r:id="rId14"/>
    <p:sldId id="332" r:id="rId15"/>
    <p:sldId id="341" r:id="rId16"/>
    <p:sldId id="342" r:id="rId17"/>
    <p:sldId id="343" r:id="rId18"/>
    <p:sldId id="297" r:id="rId19"/>
    <p:sldId id="344" r:id="rId20"/>
    <p:sldId id="338" r:id="rId21"/>
    <p:sldId id="314" r:id="rId22"/>
    <p:sldId id="345" r:id="rId23"/>
    <p:sldId id="346" r:id="rId24"/>
    <p:sldId id="328"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FFFFFF"/>
    <a:srgbClr val="46C652"/>
    <a:srgbClr val="C3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84570" autoAdjust="0"/>
  </p:normalViewPr>
  <p:slideViewPr>
    <p:cSldViewPr>
      <p:cViewPr varScale="1">
        <p:scale>
          <a:sx n="63" d="100"/>
          <a:sy n="63" d="100"/>
        </p:scale>
        <p:origin x="145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 Id="rId4" Type="http://schemas.openxmlformats.org/officeDocument/2006/relationships/image" Target="../media/image8.pn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 Id="rId4" Type="http://schemas.openxmlformats.org/officeDocument/2006/relationships/image" Target="../media/image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012606-FA45-4E14-9488-C8A12E86A34C}" type="doc">
      <dgm:prSet loTypeId="urn:microsoft.com/office/officeart/2005/8/layout/vProcess5" loCatId="process" qsTypeId="urn:microsoft.com/office/officeart/2005/8/quickstyle/3d1" qsCatId="3D" csTypeId="urn:microsoft.com/office/officeart/2005/8/colors/colorful3" csCatId="colorful" phldr="1"/>
      <dgm:spPr/>
      <dgm:t>
        <a:bodyPr/>
        <a:lstStyle/>
        <a:p>
          <a:endParaRPr lang="en-US"/>
        </a:p>
      </dgm:t>
    </dgm:pt>
    <dgm:pt modelId="{84931B7A-EED6-487C-A376-7F6E85C059AC}">
      <dgm:prSet phldrT="[Text]"/>
      <dgm:spPr/>
      <dgm:t>
        <a:bodyPr/>
        <a:lstStyle/>
        <a:p>
          <a:r>
            <a:rPr lang="en-US" sz="2400" b="1" dirty="0" smtClean="0"/>
            <a:t>Consistent </a:t>
          </a:r>
          <a:endParaRPr lang="en-US" sz="2400" dirty="0"/>
        </a:p>
      </dgm:t>
    </dgm:pt>
    <dgm:pt modelId="{941E4D0E-5463-4EBE-8042-CCD131E41509}" type="parTrans" cxnId="{644FE3A1-D09A-427A-9408-0DA010D221AB}">
      <dgm:prSet/>
      <dgm:spPr/>
      <dgm:t>
        <a:bodyPr/>
        <a:lstStyle/>
        <a:p>
          <a:endParaRPr lang="en-US"/>
        </a:p>
      </dgm:t>
    </dgm:pt>
    <dgm:pt modelId="{CE70B61E-37A2-4788-A89F-FCE5BCBF8262}" type="sibTrans" cxnId="{644FE3A1-D09A-427A-9408-0DA010D221AB}">
      <dgm:prSet/>
      <dgm:spPr/>
      <dgm:t>
        <a:bodyPr/>
        <a:lstStyle/>
        <a:p>
          <a:endParaRPr lang="en-US"/>
        </a:p>
      </dgm:t>
    </dgm:pt>
    <dgm:pt modelId="{67849886-4F98-43A4-9FC9-0A0CB6512EEB}">
      <dgm:prSet phldrT="[Text]" custT="1"/>
      <dgm:spPr/>
      <dgm:t>
        <a:bodyPr/>
        <a:lstStyle/>
        <a:p>
          <a:r>
            <a:rPr lang="en-US" sz="2400" b="1" dirty="0" smtClean="0"/>
            <a:t>Unambiguous </a:t>
          </a:r>
          <a:endParaRPr lang="en-US" sz="2400" dirty="0"/>
        </a:p>
      </dgm:t>
    </dgm:pt>
    <dgm:pt modelId="{E360B409-48DB-44CB-B308-FEA38EAD45C3}" type="parTrans" cxnId="{B326611A-92A1-4B07-A378-65C14B3CB215}">
      <dgm:prSet/>
      <dgm:spPr/>
      <dgm:t>
        <a:bodyPr/>
        <a:lstStyle/>
        <a:p>
          <a:endParaRPr lang="en-US"/>
        </a:p>
      </dgm:t>
    </dgm:pt>
    <dgm:pt modelId="{D6711710-8C38-48AF-94D3-6E409944B212}" type="sibTrans" cxnId="{B326611A-92A1-4B07-A378-65C14B3CB215}">
      <dgm:prSet/>
      <dgm:spPr/>
      <dgm:t>
        <a:bodyPr/>
        <a:lstStyle/>
        <a:p>
          <a:endParaRPr lang="en-US"/>
        </a:p>
      </dgm:t>
    </dgm:pt>
    <dgm:pt modelId="{414AEAE6-02E2-46E1-AF7B-2962225F9952}">
      <dgm:prSet phldrT="[Text]" custT="1"/>
      <dgm:spPr/>
      <dgm:t>
        <a:bodyPr/>
        <a:lstStyle/>
        <a:p>
          <a:r>
            <a:rPr lang="en-US" sz="2400" b="1" dirty="0" smtClean="0"/>
            <a:t>Comprehensive </a:t>
          </a:r>
          <a:endParaRPr lang="en-US" sz="1900" dirty="0"/>
        </a:p>
      </dgm:t>
    </dgm:pt>
    <dgm:pt modelId="{B1DCC2A7-4DA9-492A-B4C0-9A3AA47E26DF}" type="sibTrans" cxnId="{41A28B1B-A28A-4B2C-9714-2F7E34AF9A38}">
      <dgm:prSet/>
      <dgm:spPr/>
      <dgm:t>
        <a:bodyPr/>
        <a:lstStyle/>
        <a:p>
          <a:endParaRPr lang="en-US"/>
        </a:p>
      </dgm:t>
    </dgm:pt>
    <dgm:pt modelId="{B61C0966-B69E-4A4F-ACAD-1A5021F74D7B}" type="parTrans" cxnId="{41A28B1B-A28A-4B2C-9714-2F7E34AF9A38}">
      <dgm:prSet/>
      <dgm:spPr/>
      <dgm:t>
        <a:bodyPr/>
        <a:lstStyle/>
        <a:p>
          <a:endParaRPr lang="en-US"/>
        </a:p>
      </dgm:t>
    </dgm:pt>
    <dgm:pt modelId="{29A0CA60-5CD6-48C5-9BD0-8B91B1654089}">
      <dgm:prSet custT="1"/>
      <dgm:spPr/>
      <dgm:t>
        <a:bodyPr/>
        <a:lstStyle/>
        <a:p>
          <a:r>
            <a:rPr lang="en-US" sz="2000" dirty="0" smtClean="0"/>
            <a:t>Well specified, detailed model of the enterprise and its components </a:t>
          </a:r>
          <a:endParaRPr lang="en-US" sz="2000" dirty="0"/>
        </a:p>
      </dgm:t>
    </dgm:pt>
    <dgm:pt modelId="{3D17068A-D3C2-4495-BF0A-9542E361A61A}" type="sibTrans" cxnId="{850FD41F-47B6-4FDA-A691-88AF078C6D6E}">
      <dgm:prSet/>
      <dgm:spPr/>
      <dgm:t>
        <a:bodyPr/>
        <a:lstStyle/>
        <a:p>
          <a:endParaRPr lang="en-US"/>
        </a:p>
      </dgm:t>
    </dgm:pt>
    <dgm:pt modelId="{F92BB08F-C396-41C2-9414-6AE01356C573}" type="parTrans" cxnId="{850FD41F-47B6-4FDA-A691-88AF078C6D6E}">
      <dgm:prSet/>
      <dgm:spPr/>
      <dgm:t>
        <a:bodyPr/>
        <a:lstStyle/>
        <a:p>
          <a:endParaRPr lang="en-US"/>
        </a:p>
      </dgm:t>
    </dgm:pt>
    <dgm:pt modelId="{313EEEE2-C26C-4030-BB00-964009D97B49}">
      <dgm:prSet custT="1"/>
      <dgm:spPr/>
      <dgm:t>
        <a:bodyPr/>
        <a:lstStyle/>
        <a:p>
          <a:r>
            <a:rPr lang="en-US" sz="2000" dirty="0" smtClean="0"/>
            <a:t>Model contains consistent terminology </a:t>
          </a:r>
          <a:endParaRPr lang="en-US" sz="2000" dirty="0"/>
        </a:p>
      </dgm:t>
    </dgm:pt>
    <dgm:pt modelId="{D598449D-930B-401E-B8AD-BF4E31153E7F}" type="parTrans" cxnId="{78D98CC6-799A-4511-91DC-224C4CBB8D83}">
      <dgm:prSet/>
      <dgm:spPr/>
      <dgm:t>
        <a:bodyPr/>
        <a:lstStyle/>
        <a:p>
          <a:endParaRPr lang="en-US"/>
        </a:p>
      </dgm:t>
    </dgm:pt>
    <dgm:pt modelId="{1E06D3EC-ED10-4DF7-B11F-53153AFFE31D}" type="sibTrans" cxnId="{78D98CC6-799A-4511-91DC-224C4CBB8D83}">
      <dgm:prSet/>
      <dgm:spPr/>
      <dgm:t>
        <a:bodyPr/>
        <a:lstStyle/>
        <a:p>
          <a:endParaRPr lang="en-US"/>
        </a:p>
      </dgm:t>
    </dgm:pt>
    <dgm:pt modelId="{448AA614-6E8B-4714-B738-7ACC26F27C87}">
      <dgm:prSet custT="1"/>
      <dgm:spPr/>
      <dgm:t>
        <a:bodyPr/>
        <a:lstStyle/>
        <a:p>
          <a:r>
            <a:rPr lang="en-US" sz="2000" dirty="0" smtClean="0"/>
            <a:t>No ambiguous situations in model and between its states </a:t>
          </a:r>
          <a:endParaRPr lang="en-US" sz="2000" dirty="0"/>
        </a:p>
      </dgm:t>
    </dgm:pt>
    <dgm:pt modelId="{412C88F6-DE51-422D-9775-671CDAD8230F}" type="parTrans" cxnId="{8D5F804F-142C-4114-9BCB-165D99CED296}">
      <dgm:prSet/>
      <dgm:spPr/>
      <dgm:t>
        <a:bodyPr/>
        <a:lstStyle/>
        <a:p>
          <a:endParaRPr lang="en-US"/>
        </a:p>
      </dgm:t>
    </dgm:pt>
    <dgm:pt modelId="{CD92C73F-33A5-4B17-91E2-C7E7335FE97F}" type="sibTrans" cxnId="{8D5F804F-142C-4114-9BCB-165D99CED296}">
      <dgm:prSet/>
      <dgm:spPr/>
      <dgm:t>
        <a:bodyPr/>
        <a:lstStyle/>
        <a:p>
          <a:endParaRPr lang="en-US"/>
        </a:p>
      </dgm:t>
    </dgm:pt>
    <dgm:pt modelId="{AE44DB1F-5C8D-4185-B515-8A7A943D2300}" type="pres">
      <dgm:prSet presAssocID="{C5012606-FA45-4E14-9488-C8A12E86A34C}" presName="outerComposite" presStyleCnt="0">
        <dgm:presLayoutVars>
          <dgm:chMax val="5"/>
          <dgm:dir/>
          <dgm:resizeHandles val="exact"/>
        </dgm:presLayoutVars>
      </dgm:prSet>
      <dgm:spPr/>
      <dgm:t>
        <a:bodyPr/>
        <a:lstStyle/>
        <a:p>
          <a:endParaRPr lang="en-US"/>
        </a:p>
      </dgm:t>
    </dgm:pt>
    <dgm:pt modelId="{E5E61D58-60E9-44FC-903F-3D196359327C}" type="pres">
      <dgm:prSet presAssocID="{C5012606-FA45-4E14-9488-C8A12E86A34C}" presName="dummyMaxCanvas" presStyleCnt="0">
        <dgm:presLayoutVars/>
      </dgm:prSet>
      <dgm:spPr/>
    </dgm:pt>
    <dgm:pt modelId="{E5914B22-23A8-4B3B-BEFF-221BA4BBF28B}" type="pres">
      <dgm:prSet presAssocID="{C5012606-FA45-4E14-9488-C8A12E86A34C}" presName="ThreeNodes_1" presStyleLbl="node1" presStyleIdx="0" presStyleCnt="3">
        <dgm:presLayoutVars>
          <dgm:bulletEnabled val="1"/>
        </dgm:presLayoutVars>
      </dgm:prSet>
      <dgm:spPr/>
      <dgm:t>
        <a:bodyPr/>
        <a:lstStyle/>
        <a:p>
          <a:endParaRPr lang="en-US"/>
        </a:p>
      </dgm:t>
    </dgm:pt>
    <dgm:pt modelId="{CEA8EBF3-6BDA-4D5A-A5D3-00FF0957959E}" type="pres">
      <dgm:prSet presAssocID="{C5012606-FA45-4E14-9488-C8A12E86A34C}" presName="ThreeNodes_2" presStyleLbl="node1" presStyleIdx="1" presStyleCnt="3">
        <dgm:presLayoutVars>
          <dgm:bulletEnabled val="1"/>
        </dgm:presLayoutVars>
      </dgm:prSet>
      <dgm:spPr/>
      <dgm:t>
        <a:bodyPr/>
        <a:lstStyle/>
        <a:p>
          <a:endParaRPr lang="en-US"/>
        </a:p>
      </dgm:t>
    </dgm:pt>
    <dgm:pt modelId="{4D500956-3686-4B5F-84DA-B172087DA46E}" type="pres">
      <dgm:prSet presAssocID="{C5012606-FA45-4E14-9488-C8A12E86A34C}" presName="ThreeNodes_3" presStyleLbl="node1" presStyleIdx="2" presStyleCnt="3">
        <dgm:presLayoutVars>
          <dgm:bulletEnabled val="1"/>
        </dgm:presLayoutVars>
      </dgm:prSet>
      <dgm:spPr/>
      <dgm:t>
        <a:bodyPr/>
        <a:lstStyle/>
        <a:p>
          <a:endParaRPr lang="en-US"/>
        </a:p>
      </dgm:t>
    </dgm:pt>
    <dgm:pt modelId="{CBAA7426-201E-4F86-AAE9-CC6352BF62E3}" type="pres">
      <dgm:prSet presAssocID="{C5012606-FA45-4E14-9488-C8A12E86A34C}" presName="ThreeConn_1-2" presStyleLbl="fgAccFollowNode1" presStyleIdx="0" presStyleCnt="2">
        <dgm:presLayoutVars>
          <dgm:bulletEnabled val="1"/>
        </dgm:presLayoutVars>
      </dgm:prSet>
      <dgm:spPr/>
      <dgm:t>
        <a:bodyPr/>
        <a:lstStyle/>
        <a:p>
          <a:endParaRPr lang="en-US"/>
        </a:p>
      </dgm:t>
    </dgm:pt>
    <dgm:pt modelId="{61AF03EA-473B-49CB-A52D-B1AA84964932}" type="pres">
      <dgm:prSet presAssocID="{C5012606-FA45-4E14-9488-C8A12E86A34C}" presName="ThreeConn_2-3" presStyleLbl="fgAccFollowNode1" presStyleIdx="1" presStyleCnt="2">
        <dgm:presLayoutVars>
          <dgm:bulletEnabled val="1"/>
        </dgm:presLayoutVars>
      </dgm:prSet>
      <dgm:spPr/>
      <dgm:t>
        <a:bodyPr/>
        <a:lstStyle/>
        <a:p>
          <a:endParaRPr lang="en-US"/>
        </a:p>
      </dgm:t>
    </dgm:pt>
    <dgm:pt modelId="{277265FE-715B-4751-A5F5-5289E34A1BB4}" type="pres">
      <dgm:prSet presAssocID="{C5012606-FA45-4E14-9488-C8A12E86A34C}" presName="ThreeNodes_1_text" presStyleLbl="node1" presStyleIdx="2" presStyleCnt="3">
        <dgm:presLayoutVars>
          <dgm:bulletEnabled val="1"/>
        </dgm:presLayoutVars>
      </dgm:prSet>
      <dgm:spPr/>
      <dgm:t>
        <a:bodyPr/>
        <a:lstStyle/>
        <a:p>
          <a:endParaRPr lang="en-US"/>
        </a:p>
      </dgm:t>
    </dgm:pt>
    <dgm:pt modelId="{F8EFFD17-8DA5-404A-B76D-EE9B9110E0F4}" type="pres">
      <dgm:prSet presAssocID="{C5012606-FA45-4E14-9488-C8A12E86A34C}" presName="ThreeNodes_2_text" presStyleLbl="node1" presStyleIdx="2" presStyleCnt="3">
        <dgm:presLayoutVars>
          <dgm:bulletEnabled val="1"/>
        </dgm:presLayoutVars>
      </dgm:prSet>
      <dgm:spPr/>
      <dgm:t>
        <a:bodyPr/>
        <a:lstStyle/>
        <a:p>
          <a:endParaRPr lang="en-US"/>
        </a:p>
      </dgm:t>
    </dgm:pt>
    <dgm:pt modelId="{9740E357-4225-40DA-879A-530F7A7C3C1E}" type="pres">
      <dgm:prSet presAssocID="{C5012606-FA45-4E14-9488-C8A12E86A34C}" presName="ThreeNodes_3_text" presStyleLbl="node1" presStyleIdx="2" presStyleCnt="3">
        <dgm:presLayoutVars>
          <dgm:bulletEnabled val="1"/>
        </dgm:presLayoutVars>
      </dgm:prSet>
      <dgm:spPr/>
      <dgm:t>
        <a:bodyPr/>
        <a:lstStyle/>
        <a:p>
          <a:endParaRPr lang="en-US"/>
        </a:p>
      </dgm:t>
    </dgm:pt>
  </dgm:ptLst>
  <dgm:cxnLst>
    <dgm:cxn modelId="{57FCE715-0C58-469C-AAB6-3164235D8988}" type="presOf" srcId="{29A0CA60-5CD6-48C5-9BD0-8B91B1654089}" destId="{E5914B22-23A8-4B3B-BEFF-221BA4BBF28B}" srcOrd="0" destOrd="1" presId="urn:microsoft.com/office/officeart/2005/8/layout/vProcess5"/>
    <dgm:cxn modelId="{787E8FE4-89F5-4ECD-93B2-F3FC8AEAEE00}" type="presOf" srcId="{CE70B61E-37A2-4788-A89F-FCE5BCBF8262}" destId="{61AF03EA-473B-49CB-A52D-B1AA84964932}" srcOrd="0" destOrd="0" presId="urn:microsoft.com/office/officeart/2005/8/layout/vProcess5"/>
    <dgm:cxn modelId="{24E9B9CA-4B4F-414A-B591-886EB9352B8D}" type="presOf" srcId="{B1DCC2A7-4DA9-492A-B4C0-9A3AA47E26DF}" destId="{CBAA7426-201E-4F86-AAE9-CC6352BF62E3}" srcOrd="0" destOrd="0" presId="urn:microsoft.com/office/officeart/2005/8/layout/vProcess5"/>
    <dgm:cxn modelId="{41A28B1B-A28A-4B2C-9714-2F7E34AF9A38}" srcId="{C5012606-FA45-4E14-9488-C8A12E86A34C}" destId="{414AEAE6-02E2-46E1-AF7B-2962225F9952}" srcOrd="0" destOrd="0" parTransId="{B61C0966-B69E-4A4F-ACAD-1A5021F74D7B}" sibTransId="{B1DCC2A7-4DA9-492A-B4C0-9A3AA47E26DF}"/>
    <dgm:cxn modelId="{92AB28B7-44B0-421E-B6A9-15835FEA1542}" type="presOf" srcId="{313EEEE2-C26C-4030-BB00-964009D97B49}" destId="{F8EFFD17-8DA5-404A-B76D-EE9B9110E0F4}" srcOrd="1" destOrd="1" presId="urn:microsoft.com/office/officeart/2005/8/layout/vProcess5"/>
    <dgm:cxn modelId="{7E1E7996-1A2A-4458-A5F5-08E27DE9A7BF}" type="presOf" srcId="{448AA614-6E8B-4714-B738-7ACC26F27C87}" destId="{4D500956-3686-4B5F-84DA-B172087DA46E}" srcOrd="0" destOrd="1" presId="urn:microsoft.com/office/officeart/2005/8/layout/vProcess5"/>
    <dgm:cxn modelId="{F582220C-8B24-4FD3-8BE5-229F906CE0B1}" type="presOf" srcId="{448AA614-6E8B-4714-B738-7ACC26F27C87}" destId="{9740E357-4225-40DA-879A-530F7A7C3C1E}" srcOrd="1" destOrd="1" presId="urn:microsoft.com/office/officeart/2005/8/layout/vProcess5"/>
    <dgm:cxn modelId="{534B6006-CF02-47C7-B1E7-EA926B40DDCE}" type="presOf" srcId="{313EEEE2-C26C-4030-BB00-964009D97B49}" destId="{CEA8EBF3-6BDA-4D5A-A5D3-00FF0957959E}" srcOrd="0" destOrd="1" presId="urn:microsoft.com/office/officeart/2005/8/layout/vProcess5"/>
    <dgm:cxn modelId="{216E8C4B-386D-4509-8EAB-D60E35C68757}" type="presOf" srcId="{414AEAE6-02E2-46E1-AF7B-2962225F9952}" destId="{E5914B22-23A8-4B3B-BEFF-221BA4BBF28B}" srcOrd="0" destOrd="0" presId="urn:microsoft.com/office/officeart/2005/8/layout/vProcess5"/>
    <dgm:cxn modelId="{B326611A-92A1-4B07-A378-65C14B3CB215}" srcId="{C5012606-FA45-4E14-9488-C8A12E86A34C}" destId="{67849886-4F98-43A4-9FC9-0A0CB6512EEB}" srcOrd="2" destOrd="0" parTransId="{E360B409-48DB-44CB-B308-FEA38EAD45C3}" sibTransId="{D6711710-8C38-48AF-94D3-6E409944B212}"/>
    <dgm:cxn modelId="{F05C1FFE-3ADF-43B7-8DBB-FD4723CF895B}" type="presOf" srcId="{67849886-4F98-43A4-9FC9-0A0CB6512EEB}" destId="{9740E357-4225-40DA-879A-530F7A7C3C1E}" srcOrd="1" destOrd="0" presId="urn:microsoft.com/office/officeart/2005/8/layout/vProcess5"/>
    <dgm:cxn modelId="{C0245015-444A-4C14-B0FC-F91695CAFC9D}" type="presOf" srcId="{67849886-4F98-43A4-9FC9-0A0CB6512EEB}" destId="{4D500956-3686-4B5F-84DA-B172087DA46E}" srcOrd="0" destOrd="0" presId="urn:microsoft.com/office/officeart/2005/8/layout/vProcess5"/>
    <dgm:cxn modelId="{8D5F804F-142C-4114-9BCB-165D99CED296}" srcId="{67849886-4F98-43A4-9FC9-0A0CB6512EEB}" destId="{448AA614-6E8B-4714-B738-7ACC26F27C87}" srcOrd="0" destOrd="0" parTransId="{412C88F6-DE51-422D-9775-671CDAD8230F}" sibTransId="{CD92C73F-33A5-4B17-91E2-C7E7335FE97F}"/>
    <dgm:cxn modelId="{A036AD37-3DDC-4F5A-B34F-E49E331290B0}" type="presOf" srcId="{414AEAE6-02E2-46E1-AF7B-2962225F9952}" destId="{277265FE-715B-4751-A5F5-5289E34A1BB4}" srcOrd="1" destOrd="0" presId="urn:microsoft.com/office/officeart/2005/8/layout/vProcess5"/>
    <dgm:cxn modelId="{850FD41F-47B6-4FDA-A691-88AF078C6D6E}" srcId="{414AEAE6-02E2-46E1-AF7B-2962225F9952}" destId="{29A0CA60-5CD6-48C5-9BD0-8B91B1654089}" srcOrd="0" destOrd="0" parTransId="{F92BB08F-C396-41C2-9414-6AE01356C573}" sibTransId="{3D17068A-D3C2-4495-BF0A-9542E361A61A}"/>
    <dgm:cxn modelId="{C5252FB3-A074-4A5F-85D2-7653332C7D29}" type="presOf" srcId="{84931B7A-EED6-487C-A376-7F6E85C059AC}" destId="{F8EFFD17-8DA5-404A-B76D-EE9B9110E0F4}" srcOrd="1" destOrd="0" presId="urn:microsoft.com/office/officeart/2005/8/layout/vProcess5"/>
    <dgm:cxn modelId="{EA1BBD1D-7A2D-43A5-831F-735DEF1B390B}" type="presOf" srcId="{C5012606-FA45-4E14-9488-C8A12E86A34C}" destId="{AE44DB1F-5C8D-4185-B515-8A7A943D2300}" srcOrd="0" destOrd="0" presId="urn:microsoft.com/office/officeart/2005/8/layout/vProcess5"/>
    <dgm:cxn modelId="{644FE3A1-D09A-427A-9408-0DA010D221AB}" srcId="{C5012606-FA45-4E14-9488-C8A12E86A34C}" destId="{84931B7A-EED6-487C-A376-7F6E85C059AC}" srcOrd="1" destOrd="0" parTransId="{941E4D0E-5463-4EBE-8042-CCD131E41509}" sibTransId="{CE70B61E-37A2-4788-A89F-FCE5BCBF8262}"/>
    <dgm:cxn modelId="{0BA7F4CE-AE5C-4070-80DE-16AB21CFB12F}" type="presOf" srcId="{29A0CA60-5CD6-48C5-9BD0-8B91B1654089}" destId="{277265FE-715B-4751-A5F5-5289E34A1BB4}" srcOrd="1" destOrd="1" presId="urn:microsoft.com/office/officeart/2005/8/layout/vProcess5"/>
    <dgm:cxn modelId="{78D98CC6-799A-4511-91DC-224C4CBB8D83}" srcId="{84931B7A-EED6-487C-A376-7F6E85C059AC}" destId="{313EEEE2-C26C-4030-BB00-964009D97B49}" srcOrd="0" destOrd="0" parTransId="{D598449D-930B-401E-B8AD-BF4E31153E7F}" sibTransId="{1E06D3EC-ED10-4DF7-B11F-53153AFFE31D}"/>
    <dgm:cxn modelId="{DD02B3B6-83DC-4746-BF46-D2904C9F58CD}" type="presOf" srcId="{84931B7A-EED6-487C-A376-7F6E85C059AC}" destId="{CEA8EBF3-6BDA-4D5A-A5D3-00FF0957959E}" srcOrd="0" destOrd="0" presId="urn:microsoft.com/office/officeart/2005/8/layout/vProcess5"/>
    <dgm:cxn modelId="{03703FA4-3511-45C4-B76F-4606EDEF9796}" type="presParOf" srcId="{AE44DB1F-5C8D-4185-B515-8A7A943D2300}" destId="{E5E61D58-60E9-44FC-903F-3D196359327C}" srcOrd="0" destOrd="0" presId="urn:microsoft.com/office/officeart/2005/8/layout/vProcess5"/>
    <dgm:cxn modelId="{C8C4EAE6-0283-4B7B-BE97-69C917813A49}" type="presParOf" srcId="{AE44DB1F-5C8D-4185-B515-8A7A943D2300}" destId="{E5914B22-23A8-4B3B-BEFF-221BA4BBF28B}" srcOrd="1" destOrd="0" presId="urn:microsoft.com/office/officeart/2005/8/layout/vProcess5"/>
    <dgm:cxn modelId="{E500803E-DBF8-4B08-B17D-C162FA552EB7}" type="presParOf" srcId="{AE44DB1F-5C8D-4185-B515-8A7A943D2300}" destId="{CEA8EBF3-6BDA-4D5A-A5D3-00FF0957959E}" srcOrd="2" destOrd="0" presId="urn:microsoft.com/office/officeart/2005/8/layout/vProcess5"/>
    <dgm:cxn modelId="{237064C5-7688-4D57-831F-BD2300E275A3}" type="presParOf" srcId="{AE44DB1F-5C8D-4185-B515-8A7A943D2300}" destId="{4D500956-3686-4B5F-84DA-B172087DA46E}" srcOrd="3" destOrd="0" presId="urn:microsoft.com/office/officeart/2005/8/layout/vProcess5"/>
    <dgm:cxn modelId="{9C7237CF-D8E0-46F1-BB54-80C80832D4A9}" type="presParOf" srcId="{AE44DB1F-5C8D-4185-B515-8A7A943D2300}" destId="{CBAA7426-201E-4F86-AAE9-CC6352BF62E3}" srcOrd="4" destOrd="0" presId="urn:microsoft.com/office/officeart/2005/8/layout/vProcess5"/>
    <dgm:cxn modelId="{B8D46859-6895-4965-9C6B-C4482340C815}" type="presParOf" srcId="{AE44DB1F-5C8D-4185-B515-8A7A943D2300}" destId="{61AF03EA-473B-49CB-A52D-B1AA84964932}" srcOrd="5" destOrd="0" presId="urn:microsoft.com/office/officeart/2005/8/layout/vProcess5"/>
    <dgm:cxn modelId="{56320503-8F24-4A7D-BD1A-0205FEE585D9}" type="presParOf" srcId="{AE44DB1F-5C8D-4185-B515-8A7A943D2300}" destId="{277265FE-715B-4751-A5F5-5289E34A1BB4}" srcOrd="6" destOrd="0" presId="urn:microsoft.com/office/officeart/2005/8/layout/vProcess5"/>
    <dgm:cxn modelId="{9FBE0AE6-752B-4FBE-9B21-5F734044CDC0}" type="presParOf" srcId="{AE44DB1F-5C8D-4185-B515-8A7A943D2300}" destId="{F8EFFD17-8DA5-404A-B76D-EE9B9110E0F4}" srcOrd="7" destOrd="0" presId="urn:microsoft.com/office/officeart/2005/8/layout/vProcess5"/>
    <dgm:cxn modelId="{509B0D1B-1541-4D20-A7A0-D2AADDCE505B}" type="presParOf" srcId="{AE44DB1F-5C8D-4185-B515-8A7A943D2300}" destId="{9740E357-4225-40DA-879A-530F7A7C3C1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E6F2BC-174D-4BAA-9D5F-7BF479D3AE85}" type="doc">
      <dgm:prSet loTypeId="urn:microsoft.com/office/officeart/2005/8/layout/vList3#1" loCatId="list" qsTypeId="urn:microsoft.com/office/officeart/2005/8/quickstyle/3d1" qsCatId="3D" csTypeId="urn:microsoft.com/office/officeart/2005/8/colors/colorful4" csCatId="colorful" phldr="1"/>
      <dgm:spPr/>
    </dgm:pt>
    <dgm:pt modelId="{80D903BE-04D6-412B-907B-0EC55363DD17}">
      <dgm:prSet phldrT="[Text]"/>
      <dgm:spPr/>
      <dgm:t>
        <a:bodyPr/>
        <a:lstStyle/>
        <a:p>
          <a:pPr algn="l"/>
          <a:r>
            <a:rPr lang="en-US" dirty="0" smtClean="0"/>
            <a:t>Business Architecture</a:t>
          </a:r>
          <a:endParaRPr lang="en-US" dirty="0"/>
        </a:p>
      </dgm:t>
    </dgm:pt>
    <dgm:pt modelId="{5EF9958F-E750-4986-AAD5-EA42AC2185DF}" type="parTrans" cxnId="{8C86DF15-6A4D-4652-B892-34D17473B5B5}">
      <dgm:prSet/>
      <dgm:spPr/>
      <dgm:t>
        <a:bodyPr/>
        <a:lstStyle/>
        <a:p>
          <a:endParaRPr lang="en-US"/>
        </a:p>
      </dgm:t>
    </dgm:pt>
    <dgm:pt modelId="{570771A6-2B0C-4109-A66A-DAB375ED8C37}" type="sibTrans" cxnId="{8C86DF15-6A4D-4652-B892-34D17473B5B5}">
      <dgm:prSet/>
      <dgm:spPr/>
      <dgm:t>
        <a:bodyPr/>
        <a:lstStyle/>
        <a:p>
          <a:endParaRPr lang="en-US"/>
        </a:p>
      </dgm:t>
    </dgm:pt>
    <dgm:pt modelId="{C7606E1A-C3D7-474C-8CE8-D6617FA9C153}">
      <dgm:prSet phldrT="[Text]"/>
      <dgm:spPr/>
      <dgm:t>
        <a:bodyPr/>
        <a:lstStyle/>
        <a:p>
          <a:pPr algn="l"/>
          <a:r>
            <a:rPr lang="en-US" dirty="0" smtClean="0"/>
            <a:t>Application Architecture</a:t>
          </a:r>
          <a:endParaRPr lang="en-US" dirty="0"/>
        </a:p>
      </dgm:t>
    </dgm:pt>
    <dgm:pt modelId="{9EE772B5-4EE0-473B-829A-9B18915C8ADB}" type="parTrans" cxnId="{361C9591-76EA-4FA9-A0EF-CB3D63E8D553}">
      <dgm:prSet/>
      <dgm:spPr/>
      <dgm:t>
        <a:bodyPr/>
        <a:lstStyle/>
        <a:p>
          <a:endParaRPr lang="en-US"/>
        </a:p>
      </dgm:t>
    </dgm:pt>
    <dgm:pt modelId="{994321CD-A0AF-4989-A930-27FB864A3CFB}" type="sibTrans" cxnId="{361C9591-76EA-4FA9-A0EF-CB3D63E8D553}">
      <dgm:prSet/>
      <dgm:spPr/>
      <dgm:t>
        <a:bodyPr/>
        <a:lstStyle/>
        <a:p>
          <a:endParaRPr lang="en-US"/>
        </a:p>
      </dgm:t>
    </dgm:pt>
    <dgm:pt modelId="{C839E847-6921-4728-BEA5-CE75CFC697A8}">
      <dgm:prSet phldrT="[Text]"/>
      <dgm:spPr/>
      <dgm:t>
        <a:bodyPr/>
        <a:lstStyle/>
        <a:p>
          <a:pPr algn="l"/>
          <a:r>
            <a:rPr lang="en-US" dirty="0" smtClean="0"/>
            <a:t>Data Architecture </a:t>
          </a:r>
          <a:endParaRPr lang="en-US" dirty="0"/>
        </a:p>
      </dgm:t>
    </dgm:pt>
    <dgm:pt modelId="{784A390A-5E6D-4B30-A8AF-07617A6C65A6}" type="parTrans" cxnId="{A17F61F6-D02F-4DA6-B552-720B60C17369}">
      <dgm:prSet/>
      <dgm:spPr/>
      <dgm:t>
        <a:bodyPr/>
        <a:lstStyle/>
        <a:p>
          <a:endParaRPr lang="en-US"/>
        </a:p>
      </dgm:t>
    </dgm:pt>
    <dgm:pt modelId="{DA879319-BE13-46D6-BB34-DD92BB966DF3}" type="sibTrans" cxnId="{A17F61F6-D02F-4DA6-B552-720B60C17369}">
      <dgm:prSet/>
      <dgm:spPr/>
      <dgm:t>
        <a:bodyPr/>
        <a:lstStyle/>
        <a:p>
          <a:endParaRPr lang="en-US"/>
        </a:p>
      </dgm:t>
    </dgm:pt>
    <dgm:pt modelId="{DC92025C-FF9A-4600-BA7F-E3609B09139E}">
      <dgm:prSet/>
      <dgm:spPr/>
      <dgm:t>
        <a:bodyPr/>
        <a:lstStyle/>
        <a:p>
          <a:pPr algn="l"/>
          <a:r>
            <a:rPr lang="en-US" dirty="0" smtClean="0"/>
            <a:t>Technology Architecture</a:t>
          </a:r>
          <a:endParaRPr lang="en-US" dirty="0"/>
        </a:p>
      </dgm:t>
    </dgm:pt>
    <dgm:pt modelId="{E25B0072-5F09-4906-B4B1-B3926648FF1D}" type="parTrans" cxnId="{DC75CD0A-0B5F-417C-85B2-47ADE89640CE}">
      <dgm:prSet/>
      <dgm:spPr/>
      <dgm:t>
        <a:bodyPr/>
        <a:lstStyle/>
        <a:p>
          <a:endParaRPr lang="en-US"/>
        </a:p>
      </dgm:t>
    </dgm:pt>
    <dgm:pt modelId="{82CE4CBC-04BE-462A-BA58-E34BB19CD5C9}" type="sibTrans" cxnId="{DC75CD0A-0B5F-417C-85B2-47ADE89640CE}">
      <dgm:prSet/>
      <dgm:spPr/>
      <dgm:t>
        <a:bodyPr/>
        <a:lstStyle/>
        <a:p>
          <a:endParaRPr lang="en-US"/>
        </a:p>
      </dgm:t>
    </dgm:pt>
    <dgm:pt modelId="{D0E9713D-84BD-4440-8937-2DD1D9E7D709}" type="pres">
      <dgm:prSet presAssocID="{54E6F2BC-174D-4BAA-9D5F-7BF479D3AE85}" presName="linearFlow" presStyleCnt="0">
        <dgm:presLayoutVars>
          <dgm:dir/>
          <dgm:resizeHandles val="exact"/>
        </dgm:presLayoutVars>
      </dgm:prSet>
      <dgm:spPr/>
    </dgm:pt>
    <dgm:pt modelId="{0EEA7C21-ED33-453C-84E5-C851C156E630}" type="pres">
      <dgm:prSet presAssocID="{80D903BE-04D6-412B-907B-0EC55363DD17}" presName="composite" presStyleCnt="0"/>
      <dgm:spPr/>
    </dgm:pt>
    <dgm:pt modelId="{1A79AEDA-5326-4ECF-87FD-5CEB4403F108}" type="pres">
      <dgm:prSet presAssocID="{80D903BE-04D6-412B-907B-0EC55363DD17}" presName="imgShp" presStyleLbl="fgImgPlace1" presStyleIdx="0" presStyleCnt="4" custScaleX="42905" custScaleY="35784" custLinFactNeighborX="5910" custLinFactNeighborY="2059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pt>
    <dgm:pt modelId="{2CF0B106-CBC7-4511-87FD-3A68018E4845}" type="pres">
      <dgm:prSet presAssocID="{80D903BE-04D6-412B-907B-0EC55363DD17}" presName="txShp" presStyleLbl="node1" presStyleIdx="0" presStyleCnt="4" custScaleX="89880" custScaleY="37006" custLinFactNeighborX="-1152" custLinFactNeighborY="19980">
        <dgm:presLayoutVars>
          <dgm:bulletEnabled val="1"/>
        </dgm:presLayoutVars>
      </dgm:prSet>
      <dgm:spPr/>
      <dgm:t>
        <a:bodyPr/>
        <a:lstStyle/>
        <a:p>
          <a:endParaRPr lang="en-US"/>
        </a:p>
      </dgm:t>
    </dgm:pt>
    <dgm:pt modelId="{757DA613-F293-43A6-AD89-610A7C6A3A7F}" type="pres">
      <dgm:prSet presAssocID="{570771A6-2B0C-4109-A66A-DAB375ED8C37}" presName="spacing" presStyleCnt="0"/>
      <dgm:spPr/>
    </dgm:pt>
    <dgm:pt modelId="{B764EA7B-CD1B-4E64-BCBD-715F0A1D624A}" type="pres">
      <dgm:prSet presAssocID="{C7606E1A-C3D7-474C-8CE8-D6617FA9C153}" presName="composite" presStyleCnt="0"/>
      <dgm:spPr/>
    </dgm:pt>
    <dgm:pt modelId="{647BE649-1454-4613-A7F0-00E7205D921E}" type="pres">
      <dgm:prSet presAssocID="{C7606E1A-C3D7-474C-8CE8-D6617FA9C153}" presName="imgShp" presStyleLbl="fgImgPlace1" presStyleIdx="1" presStyleCnt="4" custScaleX="44814" custScaleY="35806" custLinFactNeighborX="6759" custLinFactNeighborY="29876"/>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8AA64030-CB1A-44FF-8D89-FB5D23E348FF}" type="pres">
      <dgm:prSet presAssocID="{C7606E1A-C3D7-474C-8CE8-D6617FA9C153}" presName="txShp" presStyleLbl="node1" presStyleIdx="1" presStyleCnt="4" custScaleX="84488" custScaleY="36760" custLinFactNeighborX="-169" custLinFactNeighborY="32095">
        <dgm:presLayoutVars>
          <dgm:bulletEnabled val="1"/>
        </dgm:presLayoutVars>
      </dgm:prSet>
      <dgm:spPr/>
      <dgm:t>
        <a:bodyPr/>
        <a:lstStyle/>
        <a:p>
          <a:endParaRPr lang="en-US"/>
        </a:p>
      </dgm:t>
    </dgm:pt>
    <dgm:pt modelId="{F2051ACF-51AD-4242-B574-5DF37B802EDA}" type="pres">
      <dgm:prSet presAssocID="{994321CD-A0AF-4989-A930-27FB864A3CFB}" presName="spacing" presStyleCnt="0"/>
      <dgm:spPr/>
    </dgm:pt>
    <dgm:pt modelId="{8D78A022-238A-4D71-ADC7-EF11BEAA8A28}" type="pres">
      <dgm:prSet presAssocID="{C839E847-6921-4728-BEA5-CE75CFC697A8}" presName="composite" presStyleCnt="0"/>
      <dgm:spPr/>
    </dgm:pt>
    <dgm:pt modelId="{53F48489-ECDA-4575-A07D-9EDAD84CF406}" type="pres">
      <dgm:prSet presAssocID="{C839E847-6921-4728-BEA5-CE75CFC697A8}" presName="imgShp" presStyleLbl="fgImgPlace1" presStyleIdx="2" presStyleCnt="4" custScaleX="44101" custScaleY="36834" custLinFactNeighborX="9389" custLinFactNeighborY="13808"/>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6000"/>
          </a:stretch>
        </a:blipFill>
      </dgm:spPr>
    </dgm:pt>
    <dgm:pt modelId="{6EA002BE-8C08-4120-87C7-AAE9475B5CAA}" type="pres">
      <dgm:prSet presAssocID="{C839E847-6921-4728-BEA5-CE75CFC697A8}" presName="txShp" presStyleLbl="node1" presStyleIdx="2" presStyleCnt="4" custScaleX="84817" custScaleY="36760" custLinFactNeighborX="-169" custLinFactNeighborY="17251">
        <dgm:presLayoutVars>
          <dgm:bulletEnabled val="1"/>
        </dgm:presLayoutVars>
      </dgm:prSet>
      <dgm:spPr/>
      <dgm:t>
        <a:bodyPr/>
        <a:lstStyle/>
        <a:p>
          <a:endParaRPr lang="en-US"/>
        </a:p>
      </dgm:t>
    </dgm:pt>
    <dgm:pt modelId="{2AD61349-9598-4E84-B646-E54FDB83CDB7}" type="pres">
      <dgm:prSet presAssocID="{DA879319-BE13-46D6-BB34-DD92BB966DF3}" presName="spacing" presStyleCnt="0"/>
      <dgm:spPr/>
    </dgm:pt>
    <dgm:pt modelId="{82D7BD2C-A78A-4F95-B77D-811B38175292}" type="pres">
      <dgm:prSet presAssocID="{DC92025C-FF9A-4600-BA7F-E3609B09139E}" presName="composite" presStyleCnt="0"/>
      <dgm:spPr/>
    </dgm:pt>
    <dgm:pt modelId="{463033C4-227F-4961-A58B-05BA114FC4AD}" type="pres">
      <dgm:prSet presAssocID="{DC92025C-FF9A-4600-BA7F-E3609B09139E}" presName="imgShp" presStyleLbl="fgImgPlace1" presStyleIdx="3" presStyleCnt="4" custScaleX="41435" custScaleY="36569" custLinFactNeighborX="6409" custLinFactNeighborY="1889"/>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B58EB482-0149-4DCA-BBC2-3F9CF29788FE}" type="pres">
      <dgm:prSet presAssocID="{DC92025C-FF9A-4600-BA7F-E3609B09139E}" presName="txShp" presStyleLbl="node1" presStyleIdx="3" presStyleCnt="4" custScaleX="86613" custScaleY="33126" custLinFactNeighborX="-1333" custLinFactNeighborY="3212">
        <dgm:presLayoutVars>
          <dgm:bulletEnabled val="1"/>
        </dgm:presLayoutVars>
      </dgm:prSet>
      <dgm:spPr/>
      <dgm:t>
        <a:bodyPr/>
        <a:lstStyle/>
        <a:p>
          <a:endParaRPr lang="en-US"/>
        </a:p>
      </dgm:t>
    </dgm:pt>
  </dgm:ptLst>
  <dgm:cxnLst>
    <dgm:cxn modelId="{361C9591-76EA-4FA9-A0EF-CB3D63E8D553}" srcId="{54E6F2BC-174D-4BAA-9D5F-7BF479D3AE85}" destId="{C7606E1A-C3D7-474C-8CE8-D6617FA9C153}" srcOrd="1" destOrd="0" parTransId="{9EE772B5-4EE0-473B-829A-9B18915C8ADB}" sibTransId="{994321CD-A0AF-4989-A930-27FB864A3CFB}"/>
    <dgm:cxn modelId="{A17F61F6-D02F-4DA6-B552-720B60C17369}" srcId="{54E6F2BC-174D-4BAA-9D5F-7BF479D3AE85}" destId="{C839E847-6921-4728-BEA5-CE75CFC697A8}" srcOrd="2" destOrd="0" parTransId="{784A390A-5E6D-4B30-A8AF-07617A6C65A6}" sibTransId="{DA879319-BE13-46D6-BB34-DD92BB966DF3}"/>
    <dgm:cxn modelId="{F03EBFFC-1413-489E-BF32-439783341C23}" type="presOf" srcId="{80D903BE-04D6-412B-907B-0EC55363DD17}" destId="{2CF0B106-CBC7-4511-87FD-3A68018E4845}" srcOrd="0" destOrd="0" presId="urn:microsoft.com/office/officeart/2005/8/layout/vList3#1"/>
    <dgm:cxn modelId="{334A109C-DF81-46C7-88BD-B767565F26F2}" type="presOf" srcId="{C7606E1A-C3D7-474C-8CE8-D6617FA9C153}" destId="{8AA64030-CB1A-44FF-8D89-FB5D23E348FF}" srcOrd="0" destOrd="0" presId="urn:microsoft.com/office/officeart/2005/8/layout/vList3#1"/>
    <dgm:cxn modelId="{DDCEE426-9FD3-4940-A488-538BCB4B7A2F}" type="presOf" srcId="{C839E847-6921-4728-BEA5-CE75CFC697A8}" destId="{6EA002BE-8C08-4120-87C7-AAE9475B5CAA}" srcOrd="0" destOrd="0" presId="urn:microsoft.com/office/officeart/2005/8/layout/vList3#1"/>
    <dgm:cxn modelId="{01AEEF1B-9FF7-4457-946B-D47769C7A2AC}" type="presOf" srcId="{54E6F2BC-174D-4BAA-9D5F-7BF479D3AE85}" destId="{D0E9713D-84BD-4440-8937-2DD1D9E7D709}" srcOrd="0" destOrd="0" presId="urn:microsoft.com/office/officeart/2005/8/layout/vList3#1"/>
    <dgm:cxn modelId="{8C86DF15-6A4D-4652-B892-34D17473B5B5}" srcId="{54E6F2BC-174D-4BAA-9D5F-7BF479D3AE85}" destId="{80D903BE-04D6-412B-907B-0EC55363DD17}" srcOrd="0" destOrd="0" parTransId="{5EF9958F-E750-4986-AAD5-EA42AC2185DF}" sibTransId="{570771A6-2B0C-4109-A66A-DAB375ED8C37}"/>
    <dgm:cxn modelId="{DC75CD0A-0B5F-417C-85B2-47ADE89640CE}" srcId="{54E6F2BC-174D-4BAA-9D5F-7BF479D3AE85}" destId="{DC92025C-FF9A-4600-BA7F-E3609B09139E}" srcOrd="3" destOrd="0" parTransId="{E25B0072-5F09-4906-B4B1-B3926648FF1D}" sibTransId="{82CE4CBC-04BE-462A-BA58-E34BB19CD5C9}"/>
    <dgm:cxn modelId="{6307FBE8-6507-4A19-B446-B31D7601807A}" type="presOf" srcId="{DC92025C-FF9A-4600-BA7F-E3609B09139E}" destId="{B58EB482-0149-4DCA-BBC2-3F9CF29788FE}" srcOrd="0" destOrd="0" presId="urn:microsoft.com/office/officeart/2005/8/layout/vList3#1"/>
    <dgm:cxn modelId="{3C5E669D-7FE4-49E6-A8F0-BE95551497BA}" type="presParOf" srcId="{D0E9713D-84BD-4440-8937-2DD1D9E7D709}" destId="{0EEA7C21-ED33-453C-84E5-C851C156E630}" srcOrd="0" destOrd="0" presId="urn:microsoft.com/office/officeart/2005/8/layout/vList3#1"/>
    <dgm:cxn modelId="{204E9DC5-80E2-4B24-A55E-4371D440C59E}" type="presParOf" srcId="{0EEA7C21-ED33-453C-84E5-C851C156E630}" destId="{1A79AEDA-5326-4ECF-87FD-5CEB4403F108}" srcOrd="0" destOrd="0" presId="urn:microsoft.com/office/officeart/2005/8/layout/vList3#1"/>
    <dgm:cxn modelId="{E47B4C49-F4A5-4696-9E33-DE340525A5A1}" type="presParOf" srcId="{0EEA7C21-ED33-453C-84E5-C851C156E630}" destId="{2CF0B106-CBC7-4511-87FD-3A68018E4845}" srcOrd="1" destOrd="0" presId="urn:microsoft.com/office/officeart/2005/8/layout/vList3#1"/>
    <dgm:cxn modelId="{F243240D-D016-470E-A7A9-B15EA3661F7D}" type="presParOf" srcId="{D0E9713D-84BD-4440-8937-2DD1D9E7D709}" destId="{757DA613-F293-43A6-AD89-610A7C6A3A7F}" srcOrd="1" destOrd="0" presId="urn:microsoft.com/office/officeart/2005/8/layout/vList3#1"/>
    <dgm:cxn modelId="{C0A77590-8704-4FC7-A930-AD036EA54CE0}" type="presParOf" srcId="{D0E9713D-84BD-4440-8937-2DD1D9E7D709}" destId="{B764EA7B-CD1B-4E64-BCBD-715F0A1D624A}" srcOrd="2" destOrd="0" presId="urn:microsoft.com/office/officeart/2005/8/layout/vList3#1"/>
    <dgm:cxn modelId="{172BC395-E1EB-4EA0-8B40-9D681C96DF35}" type="presParOf" srcId="{B764EA7B-CD1B-4E64-BCBD-715F0A1D624A}" destId="{647BE649-1454-4613-A7F0-00E7205D921E}" srcOrd="0" destOrd="0" presId="urn:microsoft.com/office/officeart/2005/8/layout/vList3#1"/>
    <dgm:cxn modelId="{1FAF6AC2-0015-43F5-A2F8-99DC268827A6}" type="presParOf" srcId="{B764EA7B-CD1B-4E64-BCBD-715F0A1D624A}" destId="{8AA64030-CB1A-44FF-8D89-FB5D23E348FF}" srcOrd="1" destOrd="0" presId="urn:microsoft.com/office/officeart/2005/8/layout/vList3#1"/>
    <dgm:cxn modelId="{78C9E91A-86A1-4294-84A6-49BD30A81214}" type="presParOf" srcId="{D0E9713D-84BD-4440-8937-2DD1D9E7D709}" destId="{F2051ACF-51AD-4242-B574-5DF37B802EDA}" srcOrd="3" destOrd="0" presId="urn:microsoft.com/office/officeart/2005/8/layout/vList3#1"/>
    <dgm:cxn modelId="{1FD767C9-10E8-493A-8161-9E8F98D8B2C4}" type="presParOf" srcId="{D0E9713D-84BD-4440-8937-2DD1D9E7D709}" destId="{8D78A022-238A-4D71-ADC7-EF11BEAA8A28}" srcOrd="4" destOrd="0" presId="urn:microsoft.com/office/officeart/2005/8/layout/vList3#1"/>
    <dgm:cxn modelId="{AECDA0FD-DB5C-45A6-8B06-BF817D35FEB2}" type="presParOf" srcId="{8D78A022-238A-4D71-ADC7-EF11BEAA8A28}" destId="{53F48489-ECDA-4575-A07D-9EDAD84CF406}" srcOrd="0" destOrd="0" presId="urn:microsoft.com/office/officeart/2005/8/layout/vList3#1"/>
    <dgm:cxn modelId="{AEA3BD83-A861-4193-8503-B8762B574DCC}" type="presParOf" srcId="{8D78A022-238A-4D71-ADC7-EF11BEAA8A28}" destId="{6EA002BE-8C08-4120-87C7-AAE9475B5CAA}" srcOrd="1" destOrd="0" presId="urn:microsoft.com/office/officeart/2005/8/layout/vList3#1"/>
    <dgm:cxn modelId="{8782476A-8AE5-48CE-9DE2-FF0BE8456972}" type="presParOf" srcId="{D0E9713D-84BD-4440-8937-2DD1D9E7D709}" destId="{2AD61349-9598-4E84-B646-E54FDB83CDB7}" srcOrd="5" destOrd="0" presId="urn:microsoft.com/office/officeart/2005/8/layout/vList3#1"/>
    <dgm:cxn modelId="{2890627B-27F2-4E15-9246-750D9A3F94C6}" type="presParOf" srcId="{D0E9713D-84BD-4440-8937-2DD1D9E7D709}" destId="{82D7BD2C-A78A-4F95-B77D-811B38175292}" srcOrd="6" destOrd="0" presId="urn:microsoft.com/office/officeart/2005/8/layout/vList3#1"/>
    <dgm:cxn modelId="{375C0E3F-C023-4154-B941-123F2D1C67DB}" type="presParOf" srcId="{82D7BD2C-A78A-4F95-B77D-811B38175292}" destId="{463033C4-227F-4961-A58B-05BA114FC4AD}" srcOrd="0" destOrd="0" presId="urn:microsoft.com/office/officeart/2005/8/layout/vList3#1"/>
    <dgm:cxn modelId="{654037D0-7DCC-411D-9006-50E0B606E36F}" type="presParOf" srcId="{82D7BD2C-A78A-4F95-B77D-811B38175292}" destId="{B58EB482-0149-4DCA-BBC2-3F9CF29788FE}"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7B8EB2-EDEC-4623-B223-E601DA4B4D57}" type="doc">
      <dgm:prSet loTypeId="urn:microsoft.com/office/officeart/2009/layout/CircleArrowProcess" loCatId="cycle" qsTypeId="urn:microsoft.com/office/officeart/2005/8/quickstyle/simple3" qsCatId="simple" csTypeId="urn:microsoft.com/office/officeart/2005/8/colors/accent2_2" csCatId="accent2" phldr="1"/>
      <dgm:spPr/>
      <dgm:t>
        <a:bodyPr/>
        <a:lstStyle/>
        <a:p>
          <a:endParaRPr lang="en-US"/>
        </a:p>
      </dgm:t>
    </dgm:pt>
    <dgm:pt modelId="{C06682A8-7A66-41EF-8ACE-28D44A5888B5}">
      <dgm:prSet phldrT="[Text]" custT="1"/>
      <dgm:spPr/>
      <dgm:t>
        <a:bodyPr/>
        <a:lstStyle/>
        <a:p>
          <a:r>
            <a:rPr lang="en-US" sz="1400" b="1" dirty="0" smtClean="0"/>
            <a:t>Plan: Model Processes</a:t>
          </a:r>
          <a:endParaRPr lang="en-US" sz="1400" b="1" dirty="0"/>
        </a:p>
      </dgm:t>
    </dgm:pt>
    <dgm:pt modelId="{56D97C52-C529-4D89-82E2-E56798789ABD}" type="parTrans" cxnId="{FBDBAE27-39AA-4D33-AE6B-9AFC730DBB4A}">
      <dgm:prSet/>
      <dgm:spPr/>
      <dgm:t>
        <a:bodyPr/>
        <a:lstStyle/>
        <a:p>
          <a:endParaRPr lang="en-US"/>
        </a:p>
      </dgm:t>
    </dgm:pt>
    <dgm:pt modelId="{D62B85F6-67E1-4701-B408-10BB6EFF1505}" type="sibTrans" cxnId="{FBDBAE27-39AA-4D33-AE6B-9AFC730DBB4A}">
      <dgm:prSet/>
      <dgm:spPr/>
      <dgm:t>
        <a:bodyPr/>
        <a:lstStyle/>
        <a:p>
          <a:endParaRPr lang="en-US"/>
        </a:p>
      </dgm:t>
    </dgm:pt>
    <dgm:pt modelId="{5A9E2EAE-73FA-41D3-8975-34B5DD4008FF}">
      <dgm:prSet phldrT="[Text]" custT="1"/>
      <dgm:spPr/>
      <dgm:t>
        <a:bodyPr/>
        <a:lstStyle/>
        <a:p>
          <a:r>
            <a:rPr lang="en-US" sz="1400" b="1" dirty="0" smtClean="0"/>
            <a:t>Check: Monitor Processes</a:t>
          </a:r>
          <a:endParaRPr lang="en-US" sz="1400" b="1" dirty="0"/>
        </a:p>
      </dgm:t>
    </dgm:pt>
    <dgm:pt modelId="{0159BF84-A1E4-48B5-BBBD-DDDA460C13E5}" type="parTrans" cxnId="{86A55C5C-C7B3-435A-9803-8CCB0C398186}">
      <dgm:prSet/>
      <dgm:spPr/>
      <dgm:t>
        <a:bodyPr/>
        <a:lstStyle/>
        <a:p>
          <a:endParaRPr lang="en-US"/>
        </a:p>
      </dgm:t>
    </dgm:pt>
    <dgm:pt modelId="{C90D7B94-FA78-4C5D-8C39-EC591D1FAC77}" type="sibTrans" cxnId="{86A55C5C-C7B3-435A-9803-8CCB0C398186}">
      <dgm:prSet/>
      <dgm:spPr/>
      <dgm:t>
        <a:bodyPr/>
        <a:lstStyle/>
        <a:p>
          <a:endParaRPr lang="en-US"/>
        </a:p>
      </dgm:t>
    </dgm:pt>
    <dgm:pt modelId="{AAF7F59C-59AB-45BE-902B-B4A906F5EAC1}">
      <dgm:prSet phldrT="[Text]" custT="1"/>
      <dgm:spPr/>
      <dgm:t>
        <a:bodyPr/>
        <a:lstStyle/>
        <a:p>
          <a:r>
            <a:rPr lang="en-US" sz="1400" b="1" dirty="0" smtClean="0"/>
            <a:t>Act: Adjust Processes</a:t>
          </a:r>
          <a:endParaRPr lang="en-US" sz="1400" b="1" dirty="0"/>
        </a:p>
      </dgm:t>
    </dgm:pt>
    <dgm:pt modelId="{3566458A-5A36-4B75-8FE2-875ED6103AA3}" type="parTrans" cxnId="{A4D337B7-EC73-4B59-869E-19D670703610}">
      <dgm:prSet/>
      <dgm:spPr/>
      <dgm:t>
        <a:bodyPr/>
        <a:lstStyle/>
        <a:p>
          <a:endParaRPr lang="en-US"/>
        </a:p>
      </dgm:t>
    </dgm:pt>
    <dgm:pt modelId="{AC663960-1A31-452B-BAD5-00A7904F19CC}" type="sibTrans" cxnId="{A4D337B7-EC73-4B59-869E-19D670703610}">
      <dgm:prSet/>
      <dgm:spPr/>
      <dgm:t>
        <a:bodyPr/>
        <a:lstStyle/>
        <a:p>
          <a:endParaRPr lang="en-US"/>
        </a:p>
      </dgm:t>
    </dgm:pt>
    <dgm:pt modelId="{F63F04FA-4E44-4B46-81E2-B1D8FEC7FD3C}">
      <dgm:prSet phldrT="[Text]" custT="1"/>
      <dgm:spPr/>
      <dgm:t>
        <a:bodyPr/>
        <a:lstStyle/>
        <a:p>
          <a:r>
            <a:rPr lang="en-US" sz="1400" b="1" dirty="0" smtClean="0"/>
            <a:t>Do: Perform Processes</a:t>
          </a:r>
          <a:endParaRPr lang="en-US" sz="1400" b="1" dirty="0"/>
        </a:p>
      </dgm:t>
    </dgm:pt>
    <dgm:pt modelId="{19E84938-CB9B-43CF-8C86-E79CCF07F10A}" type="parTrans" cxnId="{BCBC133D-C05F-4D47-8CB3-017037C8FF94}">
      <dgm:prSet/>
      <dgm:spPr/>
      <dgm:t>
        <a:bodyPr/>
        <a:lstStyle/>
        <a:p>
          <a:endParaRPr lang="en-US"/>
        </a:p>
      </dgm:t>
    </dgm:pt>
    <dgm:pt modelId="{0B7D5ABF-900D-4600-8294-D49C8230F08B}" type="sibTrans" cxnId="{BCBC133D-C05F-4D47-8CB3-017037C8FF94}">
      <dgm:prSet/>
      <dgm:spPr/>
      <dgm:t>
        <a:bodyPr/>
        <a:lstStyle/>
        <a:p>
          <a:endParaRPr lang="en-US"/>
        </a:p>
      </dgm:t>
    </dgm:pt>
    <dgm:pt modelId="{6EF592A9-8D5E-445A-9FE4-FADBC88E0D4F}" type="pres">
      <dgm:prSet presAssocID="{877B8EB2-EDEC-4623-B223-E601DA4B4D57}" presName="Name0" presStyleCnt="0">
        <dgm:presLayoutVars>
          <dgm:chMax val="7"/>
          <dgm:chPref val="7"/>
          <dgm:dir/>
          <dgm:animLvl val="lvl"/>
        </dgm:presLayoutVars>
      </dgm:prSet>
      <dgm:spPr/>
      <dgm:t>
        <a:bodyPr/>
        <a:lstStyle/>
        <a:p>
          <a:endParaRPr lang="en-US"/>
        </a:p>
      </dgm:t>
    </dgm:pt>
    <dgm:pt modelId="{531458BC-C8C1-4868-9D44-23FAECE0E7EB}" type="pres">
      <dgm:prSet presAssocID="{C06682A8-7A66-41EF-8ACE-28D44A5888B5}" presName="Accent1" presStyleCnt="0"/>
      <dgm:spPr/>
    </dgm:pt>
    <dgm:pt modelId="{634992FF-8CDA-4A53-B9FB-308B546A25BF}" type="pres">
      <dgm:prSet presAssocID="{C06682A8-7A66-41EF-8ACE-28D44A5888B5}" presName="Accent" presStyleLbl="node1" presStyleIdx="0" presStyleCnt="4"/>
      <dgm:spPr/>
    </dgm:pt>
    <dgm:pt modelId="{719B63F4-81EA-450C-97A2-D082CB3FEB7F}" type="pres">
      <dgm:prSet presAssocID="{C06682A8-7A66-41EF-8ACE-28D44A5888B5}" presName="Parent1" presStyleLbl="revTx" presStyleIdx="0" presStyleCnt="4" custScaleX="162995">
        <dgm:presLayoutVars>
          <dgm:chMax val="1"/>
          <dgm:chPref val="1"/>
          <dgm:bulletEnabled val="1"/>
        </dgm:presLayoutVars>
      </dgm:prSet>
      <dgm:spPr/>
      <dgm:t>
        <a:bodyPr/>
        <a:lstStyle/>
        <a:p>
          <a:endParaRPr lang="en-US"/>
        </a:p>
      </dgm:t>
    </dgm:pt>
    <dgm:pt modelId="{31D4B93C-D5F4-4606-BA1A-4D9A7448552B}" type="pres">
      <dgm:prSet presAssocID="{F63F04FA-4E44-4B46-81E2-B1D8FEC7FD3C}" presName="Accent2" presStyleCnt="0"/>
      <dgm:spPr/>
    </dgm:pt>
    <dgm:pt modelId="{735DF8C9-3F13-40DA-A046-EE73558C7863}" type="pres">
      <dgm:prSet presAssocID="{F63F04FA-4E44-4B46-81E2-B1D8FEC7FD3C}" presName="Accent" presStyleLbl="node1" presStyleIdx="1" presStyleCnt="4"/>
      <dgm:spPr/>
    </dgm:pt>
    <dgm:pt modelId="{248308D2-C79E-4634-B679-B71A55A8E397}" type="pres">
      <dgm:prSet presAssocID="{F63F04FA-4E44-4B46-81E2-B1D8FEC7FD3C}" presName="Parent2" presStyleLbl="revTx" presStyleIdx="1" presStyleCnt="4" custScaleX="130435" custLinFactNeighborX="4223" custLinFactNeighborY="702">
        <dgm:presLayoutVars>
          <dgm:chMax val="1"/>
          <dgm:chPref val="1"/>
          <dgm:bulletEnabled val="1"/>
        </dgm:presLayoutVars>
      </dgm:prSet>
      <dgm:spPr/>
      <dgm:t>
        <a:bodyPr/>
        <a:lstStyle/>
        <a:p>
          <a:endParaRPr lang="en-US"/>
        </a:p>
      </dgm:t>
    </dgm:pt>
    <dgm:pt modelId="{1E56B57B-E73C-4570-99F5-AA6C9E3C93A4}" type="pres">
      <dgm:prSet presAssocID="{5A9E2EAE-73FA-41D3-8975-34B5DD4008FF}" presName="Accent3" presStyleCnt="0"/>
      <dgm:spPr/>
    </dgm:pt>
    <dgm:pt modelId="{A5120710-F1BA-4D47-91D1-AACF0D94D51E}" type="pres">
      <dgm:prSet presAssocID="{5A9E2EAE-73FA-41D3-8975-34B5DD4008FF}" presName="Accent" presStyleLbl="node1" presStyleIdx="2" presStyleCnt="4"/>
      <dgm:spPr/>
    </dgm:pt>
    <dgm:pt modelId="{2D715896-E9D0-45BF-842B-C35B94BCC92C}" type="pres">
      <dgm:prSet presAssocID="{5A9E2EAE-73FA-41D3-8975-34B5DD4008FF}" presName="Parent3" presStyleLbl="revTx" presStyleIdx="2" presStyleCnt="4" custScaleX="127543" custLinFactNeighborX="-11110" custLinFactNeighborY="7900">
        <dgm:presLayoutVars>
          <dgm:chMax val="1"/>
          <dgm:chPref val="1"/>
          <dgm:bulletEnabled val="1"/>
        </dgm:presLayoutVars>
      </dgm:prSet>
      <dgm:spPr/>
      <dgm:t>
        <a:bodyPr/>
        <a:lstStyle/>
        <a:p>
          <a:endParaRPr lang="en-US"/>
        </a:p>
      </dgm:t>
    </dgm:pt>
    <dgm:pt modelId="{84211623-5B83-48F2-B242-E5625BD6BC08}" type="pres">
      <dgm:prSet presAssocID="{AAF7F59C-59AB-45BE-902B-B4A906F5EAC1}" presName="Accent4" presStyleCnt="0"/>
      <dgm:spPr/>
    </dgm:pt>
    <dgm:pt modelId="{32E9005B-7F0F-4F08-8ABC-B835DC5FA31E}" type="pres">
      <dgm:prSet presAssocID="{AAF7F59C-59AB-45BE-902B-B4A906F5EAC1}" presName="Accent" presStyleLbl="node1" presStyleIdx="3" presStyleCnt="4"/>
      <dgm:spPr/>
    </dgm:pt>
    <dgm:pt modelId="{7C433860-8142-445E-ACCE-3DE31CE93E3C}" type="pres">
      <dgm:prSet presAssocID="{AAF7F59C-59AB-45BE-902B-B4A906F5EAC1}" presName="Parent4" presStyleLbl="revTx" presStyleIdx="3" presStyleCnt="4">
        <dgm:presLayoutVars>
          <dgm:chMax val="1"/>
          <dgm:chPref val="1"/>
          <dgm:bulletEnabled val="1"/>
        </dgm:presLayoutVars>
      </dgm:prSet>
      <dgm:spPr/>
      <dgm:t>
        <a:bodyPr/>
        <a:lstStyle/>
        <a:p>
          <a:endParaRPr lang="en-US"/>
        </a:p>
      </dgm:t>
    </dgm:pt>
  </dgm:ptLst>
  <dgm:cxnLst>
    <dgm:cxn modelId="{BCBC133D-C05F-4D47-8CB3-017037C8FF94}" srcId="{877B8EB2-EDEC-4623-B223-E601DA4B4D57}" destId="{F63F04FA-4E44-4B46-81E2-B1D8FEC7FD3C}" srcOrd="1" destOrd="0" parTransId="{19E84938-CB9B-43CF-8C86-E79CCF07F10A}" sibTransId="{0B7D5ABF-900D-4600-8294-D49C8230F08B}"/>
    <dgm:cxn modelId="{76FF420F-04D7-44F6-B8AF-A9F2DCA42F40}" type="presOf" srcId="{5A9E2EAE-73FA-41D3-8975-34B5DD4008FF}" destId="{2D715896-E9D0-45BF-842B-C35B94BCC92C}" srcOrd="0" destOrd="0" presId="urn:microsoft.com/office/officeart/2009/layout/CircleArrowProcess"/>
    <dgm:cxn modelId="{0A1E4D25-86C5-47E8-BD9D-2E072B80C699}" type="presOf" srcId="{877B8EB2-EDEC-4623-B223-E601DA4B4D57}" destId="{6EF592A9-8D5E-445A-9FE4-FADBC88E0D4F}" srcOrd="0" destOrd="0" presId="urn:microsoft.com/office/officeart/2009/layout/CircleArrowProcess"/>
    <dgm:cxn modelId="{86A55C5C-C7B3-435A-9803-8CCB0C398186}" srcId="{877B8EB2-EDEC-4623-B223-E601DA4B4D57}" destId="{5A9E2EAE-73FA-41D3-8975-34B5DD4008FF}" srcOrd="2" destOrd="0" parTransId="{0159BF84-A1E4-48B5-BBBD-DDDA460C13E5}" sibTransId="{C90D7B94-FA78-4C5D-8C39-EC591D1FAC77}"/>
    <dgm:cxn modelId="{2D74A79E-E965-47F1-930C-C581AC4BF893}" type="presOf" srcId="{F63F04FA-4E44-4B46-81E2-B1D8FEC7FD3C}" destId="{248308D2-C79E-4634-B679-B71A55A8E397}" srcOrd="0" destOrd="0" presId="urn:microsoft.com/office/officeart/2009/layout/CircleArrowProcess"/>
    <dgm:cxn modelId="{7C3B4609-8C26-42FC-9BAD-E5FA88AA788C}" type="presOf" srcId="{C06682A8-7A66-41EF-8ACE-28D44A5888B5}" destId="{719B63F4-81EA-450C-97A2-D082CB3FEB7F}" srcOrd="0" destOrd="0" presId="urn:microsoft.com/office/officeart/2009/layout/CircleArrowProcess"/>
    <dgm:cxn modelId="{FBDBAE27-39AA-4D33-AE6B-9AFC730DBB4A}" srcId="{877B8EB2-EDEC-4623-B223-E601DA4B4D57}" destId="{C06682A8-7A66-41EF-8ACE-28D44A5888B5}" srcOrd="0" destOrd="0" parTransId="{56D97C52-C529-4D89-82E2-E56798789ABD}" sibTransId="{D62B85F6-67E1-4701-B408-10BB6EFF1505}"/>
    <dgm:cxn modelId="{DE1B5AA2-F58C-4CAD-8DA8-F341A4C268E5}" type="presOf" srcId="{AAF7F59C-59AB-45BE-902B-B4A906F5EAC1}" destId="{7C433860-8142-445E-ACCE-3DE31CE93E3C}" srcOrd="0" destOrd="0" presId="urn:microsoft.com/office/officeart/2009/layout/CircleArrowProcess"/>
    <dgm:cxn modelId="{A4D337B7-EC73-4B59-869E-19D670703610}" srcId="{877B8EB2-EDEC-4623-B223-E601DA4B4D57}" destId="{AAF7F59C-59AB-45BE-902B-B4A906F5EAC1}" srcOrd="3" destOrd="0" parTransId="{3566458A-5A36-4B75-8FE2-875ED6103AA3}" sibTransId="{AC663960-1A31-452B-BAD5-00A7904F19CC}"/>
    <dgm:cxn modelId="{A10D51E5-3C8A-4B12-923A-2E422CD93D72}" type="presParOf" srcId="{6EF592A9-8D5E-445A-9FE4-FADBC88E0D4F}" destId="{531458BC-C8C1-4868-9D44-23FAECE0E7EB}" srcOrd="0" destOrd="0" presId="urn:microsoft.com/office/officeart/2009/layout/CircleArrowProcess"/>
    <dgm:cxn modelId="{5CA01B42-245C-45DB-9F34-6F4858F83F6A}" type="presParOf" srcId="{531458BC-C8C1-4868-9D44-23FAECE0E7EB}" destId="{634992FF-8CDA-4A53-B9FB-308B546A25BF}" srcOrd="0" destOrd="0" presId="urn:microsoft.com/office/officeart/2009/layout/CircleArrowProcess"/>
    <dgm:cxn modelId="{0620890E-6DCF-4395-A515-9E61C5819A77}" type="presParOf" srcId="{6EF592A9-8D5E-445A-9FE4-FADBC88E0D4F}" destId="{719B63F4-81EA-450C-97A2-D082CB3FEB7F}" srcOrd="1" destOrd="0" presId="urn:microsoft.com/office/officeart/2009/layout/CircleArrowProcess"/>
    <dgm:cxn modelId="{604A03B6-7EB7-4802-B46F-B30F5E9C75AF}" type="presParOf" srcId="{6EF592A9-8D5E-445A-9FE4-FADBC88E0D4F}" destId="{31D4B93C-D5F4-4606-BA1A-4D9A7448552B}" srcOrd="2" destOrd="0" presId="urn:microsoft.com/office/officeart/2009/layout/CircleArrowProcess"/>
    <dgm:cxn modelId="{AAED17BC-CC82-4481-9C8A-88416ED9AA7C}" type="presParOf" srcId="{31D4B93C-D5F4-4606-BA1A-4D9A7448552B}" destId="{735DF8C9-3F13-40DA-A046-EE73558C7863}" srcOrd="0" destOrd="0" presId="urn:microsoft.com/office/officeart/2009/layout/CircleArrowProcess"/>
    <dgm:cxn modelId="{FEFD5AFD-D866-4559-B848-191F85FFD9E4}" type="presParOf" srcId="{6EF592A9-8D5E-445A-9FE4-FADBC88E0D4F}" destId="{248308D2-C79E-4634-B679-B71A55A8E397}" srcOrd="3" destOrd="0" presId="urn:microsoft.com/office/officeart/2009/layout/CircleArrowProcess"/>
    <dgm:cxn modelId="{8F9E0133-9076-433F-A919-F1F1C50441D6}" type="presParOf" srcId="{6EF592A9-8D5E-445A-9FE4-FADBC88E0D4F}" destId="{1E56B57B-E73C-4570-99F5-AA6C9E3C93A4}" srcOrd="4" destOrd="0" presId="urn:microsoft.com/office/officeart/2009/layout/CircleArrowProcess"/>
    <dgm:cxn modelId="{580F8F23-E2BC-4034-8284-BBCFAB16B493}" type="presParOf" srcId="{1E56B57B-E73C-4570-99F5-AA6C9E3C93A4}" destId="{A5120710-F1BA-4D47-91D1-AACF0D94D51E}" srcOrd="0" destOrd="0" presId="urn:microsoft.com/office/officeart/2009/layout/CircleArrowProcess"/>
    <dgm:cxn modelId="{EDC686DF-32C6-486C-BF6C-042E262B5812}" type="presParOf" srcId="{6EF592A9-8D5E-445A-9FE4-FADBC88E0D4F}" destId="{2D715896-E9D0-45BF-842B-C35B94BCC92C}" srcOrd="5" destOrd="0" presId="urn:microsoft.com/office/officeart/2009/layout/CircleArrowProcess"/>
    <dgm:cxn modelId="{3700C11B-0907-42CA-BE1C-D7A7E0A292E3}" type="presParOf" srcId="{6EF592A9-8D5E-445A-9FE4-FADBC88E0D4F}" destId="{84211623-5B83-48F2-B242-E5625BD6BC08}" srcOrd="6" destOrd="0" presId="urn:microsoft.com/office/officeart/2009/layout/CircleArrowProcess"/>
    <dgm:cxn modelId="{F36FC20C-50D4-40A8-8B91-16E9770995F3}" type="presParOf" srcId="{84211623-5B83-48F2-B242-E5625BD6BC08}" destId="{32E9005B-7F0F-4F08-8ABC-B835DC5FA31E}" srcOrd="0" destOrd="0" presId="urn:microsoft.com/office/officeart/2009/layout/CircleArrowProcess"/>
    <dgm:cxn modelId="{0BBB4DFA-DA8B-46D7-9093-52DD1148B91D}" type="presParOf" srcId="{6EF592A9-8D5E-445A-9FE4-FADBC88E0D4F}" destId="{7C433860-8142-445E-ACCE-3DE31CE93E3C}"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E6F2BC-174D-4BAA-9D5F-7BF479D3AE85}" type="doc">
      <dgm:prSet loTypeId="urn:microsoft.com/office/officeart/2005/8/layout/vList3#1" loCatId="list" qsTypeId="urn:microsoft.com/office/officeart/2005/8/quickstyle/3d1" qsCatId="3D" csTypeId="urn:microsoft.com/office/officeart/2005/8/colors/colorful4" csCatId="colorful" phldr="1"/>
      <dgm:spPr/>
    </dgm:pt>
    <dgm:pt modelId="{C7606E1A-C3D7-474C-8CE8-D6617FA9C153}">
      <dgm:prSet phldrT="[Text]"/>
      <dgm:spPr/>
      <dgm:t>
        <a:bodyPr/>
        <a:lstStyle/>
        <a:p>
          <a:pPr algn="l"/>
          <a:r>
            <a:rPr lang="en-US" dirty="0" smtClean="0"/>
            <a:t>Application Architecture</a:t>
          </a:r>
          <a:endParaRPr lang="en-US" dirty="0"/>
        </a:p>
      </dgm:t>
    </dgm:pt>
    <dgm:pt modelId="{9EE772B5-4EE0-473B-829A-9B18915C8ADB}" type="parTrans" cxnId="{361C9591-76EA-4FA9-A0EF-CB3D63E8D553}">
      <dgm:prSet/>
      <dgm:spPr/>
      <dgm:t>
        <a:bodyPr/>
        <a:lstStyle/>
        <a:p>
          <a:endParaRPr lang="en-US"/>
        </a:p>
      </dgm:t>
    </dgm:pt>
    <dgm:pt modelId="{994321CD-A0AF-4989-A930-27FB864A3CFB}" type="sibTrans" cxnId="{361C9591-76EA-4FA9-A0EF-CB3D63E8D553}">
      <dgm:prSet/>
      <dgm:spPr/>
      <dgm:t>
        <a:bodyPr/>
        <a:lstStyle/>
        <a:p>
          <a:endParaRPr lang="en-US"/>
        </a:p>
      </dgm:t>
    </dgm:pt>
    <dgm:pt modelId="{C839E847-6921-4728-BEA5-CE75CFC697A8}">
      <dgm:prSet phldrT="[Text]"/>
      <dgm:spPr/>
      <dgm:t>
        <a:bodyPr/>
        <a:lstStyle/>
        <a:p>
          <a:pPr algn="l"/>
          <a:r>
            <a:rPr lang="en-US" dirty="0" smtClean="0"/>
            <a:t>Data Architecture</a:t>
          </a:r>
          <a:endParaRPr lang="en-US" dirty="0"/>
        </a:p>
      </dgm:t>
    </dgm:pt>
    <dgm:pt modelId="{784A390A-5E6D-4B30-A8AF-07617A6C65A6}" type="parTrans" cxnId="{A17F61F6-D02F-4DA6-B552-720B60C17369}">
      <dgm:prSet/>
      <dgm:spPr/>
      <dgm:t>
        <a:bodyPr/>
        <a:lstStyle/>
        <a:p>
          <a:endParaRPr lang="en-US"/>
        </a:p>
      </dgm:t>
    </dgm:pt>
    <dgm:pt modelId="{DA879319-BE13-46D6-BB34-DD92BB966DF3}" type="sibTrans" cxnId="{A17F61F6-D02F-4DA6-B552-720B60C17369}">
      <dgm:prSet/>
      <dgm:spPr/>
      <dgm:t>
        <a:bodyPr/>
        <a:lstStyle/>
        <a:p>
          <a:endParaRPr lang="en-US"/>
        </a:p>
      </dgm:t>
    </dgm:pt>
    <dgm:pt modelId="{DC92025C-FF9A-4600-BA7F-E3609B09139E}">
      <dgm:prSet/>
      <dgm:spPr/>
      <dgm:t>
        <a:bodyPr/>
        <a:lstStyle/>
        <a:p>
          <a:pPr algn="l"/>
          <a:r>
            <a:rPr lang="en-US" dirty="0" smtClean="0"/>
            <a:t>Technology Architecture</a:t>
          </a:r>
          <a:endParaRPr lang="en-US" dirty="0"/>
        </a:p>
      </dgm:t>
    </dgm:pt>
    <dgm:pt modelId="{E25B0072-5F09-4906-B4B1-B3926648FF1D}" type="parTrans" cxnId="{DC75CD0A-0B5F-417C-85B2-47ADE89640CE}">
      <dgm:prSet/>
      <dgm:spPr/>
      <dgm:t>
        <a:bodyPr/>
        <a:lstStyle/>
        <a:p>
          <a:endParaRPr lang="en-US"/>
        </a:p>
      </dgm:t>
    </dgm:pt>
    <dgm:pt modelId="{82CE4CBC-04BE-462A-BA58-E34BB19CD5C9}" type="sibTrans" cxnId="{DC75CD0A-0B5F-417C-85B2-47ADE89640CE}">
      <dgm:prSet/>
      <dgm:spPr/>
      <dgm:t>
        <a:bodyPr/>
        <a:lstStyle/>
        <a:p>
          <a:endParaRPr lang="en-US"/>
        </a:p>
      </dgm:t>
    </dgm:pt>
    <dgm:pt modelId="{D0E9713D-84BD-4440-8937-2DD1D9E7D709}" type="pres">
      <dgm:prSet presAssocID="{54E6F2BC-174D-4BAA-9D5F-7BF479D3AE85}" presName="linearFlow" presStyleCnt="0">
        <dgm:presLayoutVars>
          <dgm:dir/>
          <dgm:resizeHandles val="exact"/>
        </dgm:presLayoutVars>
      </dgm:prSet>
      <dgm:spPr/>
    </dgm:pt>
    <dgm:pt modelId="{B764EA7B-CD1B-4E64-BCBD-715F0A1D624A}" type="pres">
      <dgm:prSet presAssocID="{C7606E1A-C3D7-474C-8CE8-D6617FA9C153}" presName="composite" presStyleCnt="0"/>
      <dgm:spPr/>
    </dgm:pt>
    <dgm:pt modelId="{647BE649-1454-4613-A7F0-00E7205D921E}" type="pres">
      <dgm:prSet presAssocID="{C7606E1A-C3D7-474C-8CE8-D6617FA9C153}" presName="imgShp" presStyleLbl="fgImgPlace1" presStyleIdx="0" presStyleCnt="3" custScaleX="56723" custScaleY="51020" custLinFactNeighborX="10570" custLinFactNeighborY="61940"/>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AA64030-CB1A-44FF-8D89-FB5D23E348FF}" type="pres">
      <dgm:prSet presAssocID="{C7606E1A-C3D7-474C-8CE8-D6617FA9C153}" presName="txShp" presStyleLbl="node1" presStyleIdx="0" presStyleCnt="3" custScaleX="84488" custScaleY="36760" custLinFactNeighborX="1751" custLinFactNeighborY="62155">
        <dgm:presLayoutVars>
          <dgm:bulletEnabled val="1"/>
        </dgm:presLayoutVars>
      </dgm:prSet>
      <dgm:spPr/>
      <dgm:t>
        <a:bodyPr/>
        <a:lstStyle/>
        <a:p>
          <a:endParaRPr lang="en-US"/>
        </a:p>
      </dgm:t>
    </dgm:pt>
    <dgm:pt modelId="{F2051ACF-51AD-4242-B574-5DF37B802EDA}" type="pres">
      <dgm:prSet presAssocID="{994321CD-A0AF-4989-A930-27FB864A3CFB}" presName="spacing" presStyleCnt="0"/>
      <dgm:spPr/>
    </dgm:pt>
    <dgm:pt modelId="{8D78A022-238A-4D71-ADC7-EF11BEAA8A28}" type="pres">
      <dgm:prSet presAssocID="{C839E847-6921-4728-BEA5-CE75CFC697A8}" presName="composite" presStyleCnt="0"/>
      <dgm:spPr/>
    </dgm:pt>
    <dgm:pt modelId="{53F48489-ECDA-4575-A07D-9EDAD84CF406}" type="pres">
      <dgm:prSet presAssocID="{C839E847-6921-4728-BEA5-CE75CFC697A8}" presName="imgShp" presStyleLbl="fgImgPlace1" presStyleIdx="1" presStyleCnt="3" custScaleX="55631" custScaleY="51728" custLinFactNeighborX="10350" custLinFactNeighborY="45929"/>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EA002BE-8C08-4120-87C7-AAE9475B5CAA}" type="pres">
      <dgm:prSet presAssocID="{C839E847-6921-4728-BEA5-CE75CFC697A8}" presName="txShp" presStyleLbl="node1" presStyleIdx="1" presStyleCnt="3" custScaleX="84817" custScaleY="36760" custLinFactNeighborX="1751" custLinFactNeighborY="42486">
        <dgm:presLayoutVars>
          <dgm:bulletEnabled val="1"/>
        </dgm:presLayoutVars>
      </dgm:prSet>
      <dgm:spPr/>
      <dgm:t>
        <a:bodyPr/>
        <a:lstStyle/>
        <a:p>
          <a:endParaRPr lang="en-US"/>
        </a:p>
      </dgm:t>
    </dgm:pt>
    <dgm:pt modelId="{2AD61349-9598-4E84-B646-E54FDB83CDB7}" type="pres">
      <dgm:prSet presAssocID="{DA879319-BE13-46D6-BB34-DD92BB966DF3}" presName="spacing" presStyleCnt="0"/>
      <dgm:spPr/>
    </dgm:pt>
    <dgm:pt modelId="{82D7BD2C-A78A-4F95-B77D-811B38175292}" type="pres">
      <dgm:prSet presAssocID="{DC92025C-FF9A-4600-BA7F-E3609B09139E}" presName="composite" presStyleCnt="0"/>
      <dgm:spPr/>
    </dgm:pt>
    <dgm:pt modelId="{463033C4-227F-4961-A58B-05BA114FC4AD}" type="pres">
      <dgm:prSet presAssocID="{DC92025C-FF9A-4600-BA7F-E3609B09139E}" presName="imgShp" presStyleLbl="fgImgPlace1" presStyleIdx="2" presStyleCnt="3" custScaleX="58107" custScaleY="55029" custLinFactNeighborX="10220" custLinFactNeighborY="24427"/>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B58EB482-0149-4DCA-BBC2-3F9CF29788FE}" type="pres">
      <dgm:prSet presAssocID="{DC92025C-FF9A-4600-BA7F-E3609B09139E}" presName="txShp" presStyleLbl="node1" presStyleIdx="2" presStyleCnt="3" custScaleX="86613" custScaleY="33126" custLinFactNeighborX="587" custLinFactNeighborY="25750">
        <dgm:presLayoutVars>
          <dgm:bulletEnabled val="1"/>
        </dgm:presLayoutVars>
      </dgm:prSet>
      <dgm:spPr/>
      <dgm:t>
        <a:bodyPr/>
        <a:lstStyle/>
        <a:p>
          <a:endParaRPr lang="en-US"/>
        </a:p>
      </dgm:t>
    </dgm:pt>
  </dgm:ptLst>
  <dgm:cxnLst>
    <dgm:cxn modelId="{0D53CE00-3A91-42FE-9B20-0D9866B83AEC}" type="presOf" srcId="{C839E847-6921-4728-BEA5-CE75CFC697A8}" destId="{6EA002BE-8C08-4120-87C7-AAE9475B5CAA}" srcOrd="0" destOrd="0" presId="urn:microsoft.com/office/officeart/2005/8/layout/vList3#1"/>
    <dgm:cxn modelId="{A17F61F6-D02F-4DA6-B552-720B60C17369}" srcId="{54E6F2BC-174D-4BAA-9D5F-7BF479D3AE85}" destId="{C839E847-6921-4728-BEA5-CE75CFC697A8}" srcOrd="1" destOrd="0" parTransId="{784A390A-5E6D-4B30-A8AF-07617A6C65A6}" sibTransId="{DA879319-BE13-46D6-BB34-DD92BB966DF3}"/>
    <dgm:cxn modelId="{B712AB25-0FA8-49A9-88C4-DFD87A69193D}" type="presOf" srcId="{DC92025C-FF9A-4600-BA7F-E3609B09139E}" destId="{B58EB482-0149-4DCA-BBC2-3F9CF29788FE}" srcOrd="0" destOrd="0" presId="urn:microsoft.com/office/officeart/2005/8/layout/vList3#1"/>
    <dgm:cxn modelId="{3E84B2C2-E69B-4BC3-8FFE-1C39EA1D65A2}" type="presOf" srcId="{54E6F2BC-174D-4BAA-9D5F-7BF479D3AE85}" destId="{D0E9713D-84BD-4440-8937-2DD1D9E7D709}" srcOrd="0" destOrd="0" presId="urn:microsoft.com/office/officeart/2005/8/layout/vList3#1"/>
    <dgm:cxn modelId="{DC75CD0A-0B5F-417C-85B2-47ADE89640CE}" srcId="{54E6F2BC-174D-4BAA-9D5F-7BF479D3AE85}" destId="{DC92025C-FF9A-4600-BA7F-E3609B09139E}" srcOrd="2" destOrd="0" parTransId="{E25B0072-5F09-4906-B4B1-B3926648FF1D}" sibTransId="{82CE4CBC-04BE-462A-BA58-E34BB19CD5C9}"/>
    <dgm:cxn modelId="{361C9591-76EA-4FA9-A0EF-CB3D63E8D553}" srcId="{54E6F2BC-174D-4BAA-9D5F-7BF479D3AE85}" destId="{C7606E1A-C3D7-474C-8CE8-D6617FA9C153}" srcOrd="0" destOrd="0" parTransId="{9EE772B5-4EE0-473B-829A-9B18915C8ADB}" sibTransId="{994321CD-A0AF-4989-A930-27FB864A3CFB}"/>
    <dgm:cxn modelId="{922AEE01-3F48-40EE-992D-A25E62C1BEDF}" type="presOf" srcId="{C7606E1A-C3D7-474C-8CE8-D6617FA9C153}" destId="{8AA64030-CB1A-44FF-8D89-FB5D23E348FF}" srcOrd="0" destOrd="0" presId="urn:microsoft.com/office/officeart/2005/8/layout/vList3#1"/>
    <dgm:cxn modelId="{EAEBBB7F-9615-42E5-8088-32D4A454C91F}" type="presParOf" srcId="{D0E9713D-84BD-4440-8937-2DD1D9E7D709}" destId="{B764EA7B-CD1B-4E64-BCBD-715F0A1D624A}" srcOrd="0" destOrd="0" presId="urn:microsoft.com/office/officeart/2005/8/layout/vList3#1"/>
    <dgm:cxn modelId="{87DCFF54-2889-4768-B9E3-7FB3FF54CCDA}" type="presParOf" srcId="{B764EA7B-CD1B-4E64-BCBD-715F0A1D624A}" destId="{647BE649-1454-4613-A7F0-00E7205D921E}" srcOrd="0" destOrd="0" presId="urn:microsoft.com/office/officeart/2005/8/layout/vList3#1"/>
    <dgm:cxn modelId="{9E00D743-9B44-4540-8948-8534B4AFBBD1}" type="presParOf" srcId="{B764EA7B-CD1B-4E64-BCBD-715F0A1D624A}" destId="{8AA64030-CB1A-44FF-8D89-FB5D23E348FF}" srcOrd="1" destOrd="0" presId="urn:microsoft.com/office/officeart/2005/8/layout/vList3#1"/>
    <dgm:cxn modelId="{6F428A9E-2D84-4940-B334-1D488F5711D2}" type="presParOf" srcId="{D0E9713D-84BD-4440-8937-2DD1D9E7D709}" destId="{F2051ACF-51AD-4242-B574-5DF37B802EDA}" srcOrd="1" destOrd="0" presId="urn:microsoft.com/office/officeart/2005/8/layout/vList3#1"/>
    <dgm:cxn modelId="{F23B2325-5A6E-49BE-97F8-00D8A3A89C19}" type="presParOf" srcId="{D0E9713D-84BD-4440-8937-2DD1D9E7D709}" destId="{8D78A022-238A-4D71-ADC7-EF11BEAA8A28}" srcOrd="2" destOrd="0" presId="urn:microsoft.com/office/officeart/2005/8/layout/vList3#1"/>
    <dgm:cxn modelId="{5ACBFCF7-7912-45E1-A3A2-AE10AFD428B4}" type="presParOf" srcId="{8D78A022-238A-4D71-ADC7-EF11BEAA8A28}" destId="{53F48489-ECDA-4575-A07D-9EDAD84CF406}" srcOrd="0" destOrd="0" presId="urn:microsoft.com/office/officeart/2005/8/layout/vList3#1"/>
    <dgm:cxn modelId="{63C9C889-36C0-4CFD-AD25-6151CA321295}" type="presParOf" srcId="{8D78A022-238A-4D71-ADC7-EF11BEAA8A28}" destId="{6EA002BE-8C08-4120-87C7-AAE9475B5CAA}" srcOrd="1" destOrd="0" presId="urn:microsoft.com/office/officeart/2005/8/layout/vList3#1"/>
    <dgm:cxn modelId="{5062515F-940F-4DE0-8AD3-E060345F41CE}" type="presParOf" srcId="{D0E9713D-84BD-4440-8937-2DD1D9E7D709}" destId="{2AD61349-9598-4E84-B646-E54FDB83CDB7}" srcOrd="3" destOrd="0" presId="urn:microsoft.com/office/officeart/2005/8/layout/vList3#1"/>
    <dgm:cxn modelId="{B1C6C207-48C9-4570-BD1F-3FF994F4BAAA}" type="presParOf" srcId="{D0E9713D-84BD-4440-8937-2DD1D9E7D709}" destId="{82D7BD2C-A78A-4F95-B77D-811B38175292}" srcOrd="4" destOrd="0" presId="urn:microsoft.com/office/officeart/2005/8/layout/vList3#1"/>
    <dgm:cxn modelId="{E62E661F-DD1B-4661-9EB4-47BFBDFA134D}" type="presParOf" srcId="{82D7BD2C-A78A-4F95-B77D-811B38175292}" destId="{463033C4-227F-4961-A58B-05BA114FC4AD}" srcOrd="0" destOrd="0" presId="urn:microsoft.com/office/officeart/2005/8/layout/vList3#1"/>
    <dgm:cxn modelId="{1C3E505F-719E-4756-AAC1-140F58BC3D36}" type="presParOf" srcId="{82D7BD2C-A78A-4F95-B77D-811B38175292}" destId="{B58EB482-0149-4DCA-BBC2-3F9CF29788FE}"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14B22-23A8-4B3B-BEFF-221BA4BBF28B}">
      <dsp:nvSpPr>
        <dsp:cNvPr id="0" name=""/>
        <dsp:cNvSpPr/>
      </dsp:nvSpPr>
      <dsp:spPr>
        <a:xfrm>
          <a:off x="0" y="0"/>
          <a:ext cx="5764530" cy="123305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t>Comprehensive </a:t>
          </a:r>
          <a:endParaRPr lang="en-US" sz="1900" kern="1200" dirty="0"/>
        </a:p>
        <a:p>
          <a:pPr marL="228600" lvl="1" indent="-228600" algn="l" defTabSz="889000">
            <a:lnSpc>
              <a:spcPct val="90000"/>
            </a:lnSpc>
            <a:spcBef>
              <a:spcPct val="0"/>
            </a:spcBef>
            <a:spcAft>
              <a:spcPct val="15000"/>
            </a:spcAft>
            <a:buChar char="••"/>
          </a:pPr>
          <a:r>
            <a:rPr lang="en-US" sz="2000" kern="1200" dirty="0" smtClean="0"/>
            <a:t>Well specified, detailed model of the enterprise and its components </a:t>
          </a:r>
          <a:endParaRPr lang="en-US" sz="2000" kern="1200" dirty="0"/>
        </a:p>
      </dsp:txBody>
      <dsp:txXfrm>
        <a:off x="36115" y="36115"/>
        <a:ext cx="4433968" cy="1160824"/>
      </dsp:txXfrm>
    </dsp:sp>
    <dsp:sp modelId="{CEA8EBF3-6BDA-4D5A-A5D3-00FF0957959E}">
      <dsp:nvSpPr>
        <dsp:cNvPr id="0" name=""/>
        <dsp:cNvSpPr/>
      </dsp:nvSpPr>
      <dsp:spPr>
        <a:xfrm>
          <a:off x="508634" y="1438563"/>
          <a:ext cx="5764530" cy="1233054"/>
        </a:xfrm>
        <a:prstGeom prst="roundRect">
          <a:avLst>
            <a:gd name="adj" fmla="val 1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1066800">
            <a:lnSpc>
              <a:spcPct val="90000"/>
            </a:lnSpc>
            <a:spcBef>
              <a:spcPct val="0"/>
            </a:spcBef>
            <a:spcAft>
              <a:spcPct val="35000"/>
            </a:spcAft>
          </a:pPr>
          <a:r>
            <a:rPr lang="en-US" sz="2400" b="1" kern="1200" dirty="0" smtClean="0"/>
            <a:t>Consistent </a:t>
          </a:r>
          <a:endParaRPr lang="en-US" sz="2400" kern="1200" dirty="0"/>
        </a:p>
        <a:p>
          <a:pPr marL="228600" lvl="1" indent="-228600" algn="l" defTabSz="889000">
            <a:lnSpc>
              <a:spcPct val="90000"/>
            </a:lnSpc>
            <a:spcBef>
              <a:spcPct val="0"/>
            </a:spcBef>
            <a:spcAft>
              <a:spcPct val="15000"/>
            </a:spcAft>
            <a:buChar char="••"/>
          </a:pPr>
          <a:r>
            <a:rPr lang="en-US" sz="2000" kern="1200" dirty="0" smtClean="0"/>
            <a:t>Model contains consistent terminology </a:t>
          </a:r>
          <a:endParaRPr lang="en-US" sz="2000" kern="1200" dirty="0"/>
        </a:p>
      </dsp:txBody>
      <dsp:txXfrm>
        <a:off x="544749" y="1474678"/>
        <a:ext cx="4382179" cy="1160824"/>
      </dsp:txXfrm>
    </dsp:sp>
    <dsp:sp modelId="{4D500956-3686-4B5F-84DA-B172087DA46E}">
      <dsp:nvSpPr>
        <dsp:cNvPr id="0" name=""/>
        <dsp:cNvSpPr/>
      </dsp:nvSpPr>
      <dsp:spPr>
        <a:xfrm>
          <a:off x="1017269" y="2877126"/>
          <a:ext cx="5764530" cy="1233054"/>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t>Unambiguous </a:t>
          </a:r>
          <a:endParaRPr lang="en-US" sz="2400" kern="1200" dirty="0"/>
        </a:p>
        <a:p>
          <a:pPr marL="228600" lvl="1" indent="-228600" algn="l" defTabSz="889000">
            <a:lnSpc>
              <a:spcPct val="90000"/>
            </a:lnSpc>
            <a:spcBef>
              <a:spcPct val="0"/>
            </a:spcBef>
            <a:spcAft>
              <a:spcPct val="15000"/>
            </a:spcAft>
            <a:buChar char="••"/>
          </a:pPr>
          <a:r>
            <a:rPr lang="en-US" sz="2000" kern="1200" dirty="0" smtClean="0"/>
            <a:t>No ambiguous situations in model and between its states </a:t>
          </a:r>
          <a:endParaRPr lang="en-US" sz="2000" kern="1200" dirty="0"/>
        </a:p>
      </dsp:txBody>
      <dsp:txXfrm>
        <a:off x="1053384" y="2913241"/>
        <a:ext cx="4382179" cy="1160824"/>
      </dsp:txXfrm>
    </dsp:sp>
    <dsp:sp modelId="{CBAA7426-201E-4F86-AAE9-CC6352BF62E3}">
      <dsp:nvSpPr>
        <dsp:cNvPr id="0" name=""/>
        <dsp:cNvSpPr/>
      </dsp:nvSpPr>
      <dsp:spPr>
        <a:xfrm>
          <a:off x="4963044" y="935066"/>
          <a:ext cx="801485" cy="801485"/>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143378" y="935066"/>
        <a:ext cx="440817" cy="603117"/>
      </dsp:txXfrm>
    </dsp:sp>
    <dsp:sp modelId="{61AF03EA-473B-49CB-A52D-B1AA84964932}">
      <dsp:nvSpPr>
        <dsp:cNvPr id="0" name=""/>
        <dsp:cNvSpPr/>
      </dsp:nvSpPr>
      <dsp:spPr>
        <a:xfrm>
          <a:off x="5471679" y="2365409"/>
          <a:ext cx="801485" cy="801485"/>
        </a:xfrm>
        <a:prstGeom prst="downArrow">
          <a:avLst>
            <a:gd name="adj1" fmla="val 55000"/>
            <a:gd name="adj2" fmla="val 45000"/>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652013" y="2365409"/>
        <a:ext cx="440817" cy="6031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0B106-CBC7-4511-87FD-3A68018E4845}">
      <dsp:nvSpPr>
        <dsp:cNvPr id="0" name=""/>
        <dsp:cNvSpPr/>
      </dsp:nvSpPr>
      <dsp:spPr>
        <a:xfrm rot="10800000">
          <a:off x="1202430" y="537656"/>
          <a:ext cx="2918609" cy="605352"/>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1352" tIns="57150" rIns="106680" bIns="57150" numCol="1" spcCol="1270" anchor="ctr" anchorCtr="0">
          <a:noAutofit/>
        </a:bodyPr>
        <a:lstStyle/>
        <a:p>
          <a:pPr lvl="0" algn="l" defTabSz="666750">
            <a:lnSpc>
              <a:spcPct val="90000"/>
            </a:lnSpc>
            <a:spcBef>
              <a:spcPct val="0"/>
            </a:spcBef>
            <a:spcAft>
              <a:spcPct val="35000"/>
            </a:spcAft>
          </a:pPr>
          <a:r>
            <a:rPr lang="en-US" sz="1500" kern="1200" dirty="0" smtClean="0"/>
            <a:t>Business Architecture</a:t>
          </a:r>
          <a:endParaRPr lang="en-US" sz="1500" kern="1200" dirty="0"/>
        </a:p>
      </dsp:txBody>
      <dsp:txXfrm rot="10800000">
        <a:off x="1353768" y="537656"/>
        <a:ext cx="2767271" cy="605352"/>
      </dsp:txXfrm>
    </dsp:sp>
    <dsp:sp modelId="{1A79AEDA-5326-4ECF-87FD-5CEB4403F108}">
      <dsp:nvSpPr>
        <dsp:cNvPr id="0" name=""/>
        <dsp:cNvSpPr/>
      </dsp:nvSpPr>
      <dsp:spPr>
        <a:xfrm>
          <a:off x="821280" y="557646"/>
          <a:ext cx="701849" cy="58536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AA64030-CB1A-44FF-8D89-FB5D23E348FF}">
      <dsp:nvSpPr>
        <dsp:cNvPr id="0" name=""/>
        <dsp:cNvSpPr/>
      </dsp:nvSpPr>
      <dsp:spPr>
        <a:xfrm rot="10800000">
          <a:off x="1373475" y="1829493"/>
          <a:ext cx="2743519" cy="601328"/>
        </a:xfrm>
        <a:prstGeom prst="homePlate">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1352" tIns="57150" rIns="106680" bIns="57150" numCol="1" spcCol="1270" anchor="ctr" anchorCtr="0">
          <a:noAutofit/>
        </a:bodyPr>
        <a:lstStyle/>
        <a:p>
          <a:pPr lvl="0" algn="l" defTabSz="666750">
            <a:lnSpc>
              <a:spcPct val="90000"/>
            </a:lnSpc>
            <a:spcBef>
              <a:spcPct val="0"/>
            </a:spcBef>
            <a:spcAft>
              <a:spcPct val="35000"/>
            </a:spcAft>
          </a:pPr>
          <a:r>
            <a:rPr lang="en-US" sz="1500" kern="1200" dirty="0" smtClean="0"/>
            <a:t>Application Architecture</a:t>
          </a:r>
          <a:endParaRPr lang="en-US" sz="1500" kern="1200" dirty="0"/>
        </a:p>
      </dsp:txBody>
      <dsp:txXfrm rot="10800000">
        <a:off x="1523807" y="1829493"/>
        <a:ext cx="2593187" cy="601328"/>
      </dsp:txXfrm>
    </dsp:sp>
    <dsp:sp modelId="{647BE649-1454-4613-A7F0-00E7205D921E}">
      <dsp:nvSpPr>
        <dsp:cNvPr id="0" name=""/>
        <dsp:cNvSpPr/>
      </dsp:nvSpPr>
      <dsp:spPr>
        <a:xfrm>
          <a:off x="871134" y="1800997"/>
          <a:ext cx="733077" cy="585722"/>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EA002BE-8C08-4120-87C7-AAE9475B5CAA}">
      <dsp:nvSpPr>
        <dsp:cNvPr id="0" name=""/>
        <dsp:cNvSpPr/>
      </dsp:nvSpPr>
      <dsp:spPr>
        <a:xfrm rot="10800000">
          <a:off x="1362547" y="2676911"/>
          <a:ext cx="2754202" cy="601328"/>
        </a:xfrm>
        <a:prstGeom prst="homePlate">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1352" tIns="57150" rIns="106680" bIns="57150" numCol="1" spcCol="1270" anchor="ctr" anchorCtr="0">
          <a:noAutofit/>
        </a:bodyPr>
        <a:lstStyle/>
        <a:p>
          <a:pPr lvl="0" algn="l" defTabSz="666750">
            <a:lnSpc>
              <a:spcPct val="90000"/>
            </a:lnSpc>
            <a:spcBef>
              <a:spcPct val="0"/>
            </a:spcBef>
            <a:spcAft>
              <a:spcPct val="35000"/>
            </a:spcAft>
          </a:pPr>
          <a:r>
            <a:rPr lang="en-US" sz="1500" kern="1200" dirty="0" smtClean="0"/>
            <a:t>Data Architecture </a:t>
          </a:r>
          <a:endParaRPr lang="en-US" sz="1500" kern="1200" dirty="0"/>
        </a:p>
      </dsp:txBody>
      <dsp:txXfrm rot="10800000">
        <a:off x="1512879" y="2676911"/>
        <a:ext cx="2603870" cy="601328"/>
      </dsp:txXfrm>
    </dsp:sp>
    <dsp:sp modelId="{53F48489-ECDA-4575-A07D-9EDAD84CF406}">
      <dsp:nvSpPr>
        <dsp:cNvPr id="0" name=""/>
        <dsp:cNvSpPr/>
      </dsp:nvSpPr>
      <dsp:spPr>
        <a:xfrm>
          <a:off x="914401" y="2619984"/>
          <a:ext cx="721414" cy="602538"/>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6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58EB482-0149-4DCA-BBC2-3F9CF29788FE}">
      <dsp:nvSpPr>
        <dsp:cNvPr id="0" name=""/>
        <dsp:cNvSpPr/>
      </dsp:nvSpPr>
      <dsp:spPr>
        <a:xfrm rot="10800000">
          <a:off x="1270106" y="3565657"/>
          <a:ext cx="2812522" cy="541882"/>
        </a:xfrm>
        <a:prstGeom prst="homePlate">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1352" tIns="57150" rIns="106680" bIns="57150" numCol="1" spcCol="1270" anchor="ctr" anchorCtr="0">
          <a:noAutofit/>
        </a:bodyPr>
        <a:lstStyle/>
        <a:p>
          <a:pPr lvl="0" algn="l" defTabSz="666750">
            <a:lnSpc>
              <a:spcPct val="90000"/>
            </a:lnSpc>
            <a:spcBef>
              <a:spcPct val="0"/>
            </a:spcBef>
            <a:spcAft>
              <a:spcPct val="35000"/>
            </a:spcAft>
          </a:pPr>
          <a:r>
            <a:rPr lang="en-US" sz="1500" kern="1200" dirty="0" smtClean="0"/>
            <a:t>Technology Architecture</a:t>
          </a:r>
          <a:endParaRPr lang="en-US" sz="1500" kern="1200" dirty="0"/>
        </a:p>
      </dsp:txBody>
      <dsp:txXfrm rot="10800000">
        <a:off x="1405576" y="3565657"/>
        <a:ext cx="2677052" cy="541882"/>
      </dsp:txXfrm>
    </dsp:sp>
    <dsp:sp modelId="{463033C4-227F-4961-A58B-05BA114FC4AD}">
      <dsp:nvSpPr>
        <dsp:cNvPr id="0" name=""/>
        <dsp:cNvSpPr/>
      </dsp:nvSpPr>
      <dsp:spPr>
        <a:xfrm>
          <a:off x="861976" y="3515854"/>
          <a:ext cx="677803" cy="598203"/>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92FF-8CDA-4A53-B9FB-308B546A25BF}">
      <dsp:nvSpPr>
        <dsp:cNvPr id="0" name=""/>
        <dsp:cNvSpPr/>
      </dsp:nvSpPr>
      <dsp:spPr>
        <a:xfrm>
          <a:off x="1542223" y="0"/>
          <a:ext cx="1637729" cy="1637895"/>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9B63F4-81EA-450C-97A2-D082CB3FEB7F}">
      <dsp:nvSpPr>
        <dsp:cNvPr id="0" name=""/>
        <dsp:cNvSpPr/>
      </dsp:nvSpPr>
      <dsp:spPr>
        <a:xfrm>
          <a:off x="1615937" y="592873"/>
          <a:ext cx="1489685" cy="45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Plan: Model Processes</a:t>
          </a:r>
          <a:endParaRPr lang="en-US" sz="1400" b="1" kern="1200" dirty="0"/>
        </a:p>
      </dsp:txBody>
      <dsp:txXfrm>
        <a:off x="1615937" y="592873"/>
        <a:ext cx="1489685" cy="456925"/>
      </dsp:txXfrm>
    </dsp:sp>
    <dsp:sp modelId="{735DF8C9-3F13-40DA-A046-EE73558C7863}">
      <dsp:nvSpPr>
        <dsp:cNvPr id="0" name=""/>
        <dsp:cNvSpPr/>
      </dsp:nvSpPr>
      <dsp:spPr>
        <a:xfrm>
          <a:off x="1087247" y="941214"/>
          <a:ext cx="1637729" cy="1637895"/>
        </a:xfrm>
        <a:prstGeom prst="leftCircularArrow">
          <a:avLst>
            <a:gd name="adj1" fmla="val 10980"/>
            <a:gd name="adj2" fmla="val 1142322"/>
            <a:gd name="adj3" fmla="val 6300000"/>
            <a:gd name="adj4" fmla="val 18900000"/>
            <a:gd name="adj5" fmla="val 125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48308D2-C79E-4634-B679-B71A55A8E397}">
      <dsp:nvSpPr>
        <dsp:cNvPr id="0" name=""/>
        <dsp:cNvSpPr/>
      </dsp:nvSpPr>
      <dsp:spPr>
        <a:xfrm>
          <a:off x="1346505" y="1539033"/>
          <a:ext cx="1192104" cy="45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Do: Perform Processes</a:t>
          </a:r>
          <a:endParaRPr lang="en-US" sz="1400" b="1" kern="1200" dirty="0"/>
        </a:p>
      </dsp:txBody>
      <dsp:txXfrm>
        <a:off x="1346505" y="1539033"/>
        <a:ext cx="1192104" cy="456925"/>
      </dsp:txXfrm>
    </dsp:sp>
    <dsp:sp modelId="{A5120710-F1BA-4D47-91D1-AACF0D94D51E}">
      <dsp:nvSpPr>
        <dsp:cNvPr id="0" name=""/>
        <dsp:cNvSpPr/>
      </dsp:nvSpPr>
      <dsp:spPr>
        <a:xfrm>
          <a:off x="1542223" y="1885903"/>
          <a:ext cx="1637729" cy="1637895"/>
        </a:xfrm>
        <a:prstGeom prst="circularArrow">
          <a:avLst>
            <a:gd name="adj1" fmla="val 10980"/>
            <a:gd name="adj2" fmla="val 1142322"/>
            <a:gd name="adj3" fmla="val 4500000"/>
            <a:gd name="adj4" fmla="val 13500000"/>
            <a:gd name="adj5" fmla="val 125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D715896-E9D0-45BF-842B-C35B94BCC92C}">
      <dsp:nvSpPr>
        <dsp:cNvPr id="0" name=""/>
        <dsp:cNvSpPr/>
      </dsp:nvSpPr>
      <dsp:spPr>
        <a:xfrm>
          <a:off x="1676404" y="2514874"/>
          <a:ext cx="1165673" cy="45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Check: Monitor Processes</a:t>
          </a:r>
          <a:endParaRPr lang="en-US" sz="1400" b="1" kern="1200" dirty="0"/>
        </a:p>
      </dsp:txBody>
      <dsp:txXfrm>
        <a:off x="1676404" y="2514874"/>
        <a:ext cx="1165673" cy="456925"/>
      </dsp:txXfrm>
    </dsp:sp>
    <dsp:sp modelId="{32E9005B-7F0F-4F08-8ABC-B835DC5FA31E}">
      <dsp:nvSpPr>
        <dsp:cNvPr id="0" name=""/>
        <dsp:cNvSpPr/>
      </dsp:nvSpPr>
      <dsp:spPr>
        <a:xfrm>
          <a:off x="1203986" y="2935703"/>
          <a:ext cx="1407015" cy="1407695"/>
        </a:xfrm>
        <a:prstGeom prst="blockArc">
          <a:avLst>
            <a:gd name="adj1" fmla="val 0"/>
            <a:gd name="adj2" fmla="val 18900000"/>
            <a:gd name="adj3" fmla="val 1274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C433860-8142-445E-ACCE-3DE31CE93E3C}">
      <dsp:nvSpPr>
        <dsp:cNvPr id="0" name=""/>
        <dsp:cNvSpPr/>
      </dsp:nvSpPr>
      <dsp:spPr>
        <a:xfrm>
          <a:off x="1446988" y="3421729"/>
          <a:ext cx="913945" cy="45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Act: Adjust Processes</a:t>
          </a:r>
          <a:endParaRPr lang="en-US" sz="1400" b="1" kern="1200" dirty="0"/>
        </a:p>
      </dsp:txBody>
      <dsp:txXfrm>
        <a:off x="1446988" y="3421729"/>
        <a:ext cx="913945" cy="4569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64030-CB1A-44FF-8D89-FB5D23E348FF}">
      <dsp:nvSpPr>
        <dsp:cNvPr id="0" name=""/>
        <dsp:cNvSpPr/>
      </dsp:nvSpPr>
      <dsp:spPr>
        <a:xfrm rot="10800000">
          <a:off x="2200770" y="2243608"/>
          <a:ext cx="4067197" cy="891453"/>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9386" tIns="83820" rIns="156464" bIns="83820" numCol="1" spcCol="1270" anchor="ctr" anchorCtr="0">
          <a:noAutofit/>
        </a:bodyPr>
        <a:lstStyle/>
        <a:p>
          <a:pPr lvl="0" algn="l" defTabSz="977900">
            <a:lnSpc>
              <a:spcPct val="90000"/>
            </a:lnSpc>
            <a:spcBef>
              <a:spcPct val="0"/>
            </a:spcBef>
            <a:spcAft>
              <a:spcPct val="35000"/>
            </a:spcAft>
          </a:pPr>
          <a:r>
            <a:rPr lang="en-US" sz="2200" kern="1200" dirty="0" smtClean="0"/>
            <a:t>Application Architecture</a:t>
          </a:r>
          <a:endParaRPr lang="en-US" sz="2200" kern="1200" dirty="0"/>
        </a:p>
      </dsp:txBody>
      <dsp:txXfrm rot="10800000">
        <a:off x="2423633" y="2243608"/>
        <a:ext cx="3844334" cy="891453"/>
      </dsp:txXfrm>
    </dsp:sp>
    <dsp:sp modelId="{647BE649-1454-4613-A7F0-00E7205D921E}">
      <dsp:nvSpPr>
        <dsp:cNvPr id="0" name=""/>
        <dsp:cNvSpPr/>
      </dsp:nvSpPr>
      <dsp:spPr>
        <a:xfrm>
          <a:off x="1311653" y="2065487"/>
          <a:ext cx="1375569" cy="1237268"/>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EA002BE-8C08-4120-87C7-AAE9475B5CAA}">
      <dsp:nvSpPr>
        <dsp:cNvPr id="0" name=""/>
        <dsp:cNvSpPr/>
      </dsp:nvSpPr>
      <dsp:spPr>
        <a:xfrm rot="10800000">
          <a:off x="2182271" y="3736375"/>
          <a:ext cx="4083035" cy="891453"/>
        </a:xfrm>
        <a:prstGeom prst="homePlate">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9386" tIns="83820" rIns="156464" bIns="83820" numCol="1" spcCol="1270" anchor="ctr" anchorCtr="0">
          <a:noAutofit/>
        </a:bodyPr>
        <a:lstStyle/>
        <a:p>
          <a:pPr lvl="0" algn="l" defTabSz="977900">
            <a:lnSpc>
              <a:spcPct val="90000"/>
            </a:lnSpc>
            <a:spcBef>
              <a:spcPct val="0"/>
            </a:spcBef>
            <a:spcAft>
              <a:spcPct val="35000"/>
            </a:spcAft>
          </a:pPr>
          <a:r>
            <a:rPr lang="en-US" sz="2200" kern="1200" dirty="0" smtClean="0"/>
            <a:t>Data Architecture</a:t>
          </a:r>
          <a:endParaRPr lang="en-US" sz="2200" kern="1200" dirty="0"/>
        </a:p>
      </dsp:txBody>
      <dsp:txXfrm rot="10800000">
        <a:off x="2405134" y="3736375"/>
        <a:ext cx="3860172" cy="891453"/>
      </dsp:txXfrm>
    </dsp:sp>
    <dsp:sp modelId="{53F48489-ECDA-4575-A07D-9EDAD84CF406}">
      <dsp:nvSpPr>
        <dsp:cNvPr id="0" name=""/>
        <dsp:cNvSpPr/>
      </dsp:nvSpPr>
      <dsp:spPr>
        <a:xfrm>
          <a:off x="1308979" y="3638378"/>
          <a:ext cx="1349087" cy="1254437"/>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58EB482-0149-4DCA-BBC2-3F9CF29788FE}">
      <dsp:nvSpPr>
        <dsp:cNvPr id="0" name=""/>
        <dsp:cNvSpPr/>
      </dsp:nvSpPr>
      <dsp:spPr>
        <a:xfrm rot="10800000">
          <a:off x="2076404" y="5392943"/>
          <a:ext cx="4169493" cy="803327"/>
        </a:xfrm>
        <a:prstGeom prst="homePlate">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9386" tIns="83820" rIns="156464" bIns="83820" numCol="1" spcCol="1270" anchor="ctr" anchorCtr="0">
          <a:noAutofit/>
        </a:bodyPr>
        <a:lstStyle/>
        <a:p>
          <a:pPr lvl="0" algn="l" defTabSz="977900">
            <a:lnSpc>
              <a:spcPct val="90000"/>
            </a:lnSpc>
            <a:spcBef>
              <a:spcPct val="0"/>
            </a:spcBef>
            <a:spcAft>
              <a:spcPct val="35000"/>
            </a:spcAft>
          </a:pPr>
          <a:r>
            <a:rPr lang="en-US" sz="2200" kern="1200" dirty="0" smtClean="0"/>
            <a:t>Technology Architecture</a:t>
          </a:r>
          <a:endParaRPr lang="en-US" sz="2200" kern="1200" dirty="0"/>
        </a:p>
      </dsp:txBody>
      <dsp:txXfrm rot="10800000">
        <a:off x="2277236" y="5392943"/>
        <a:ext cx="3968661" cy="803327"/>
      </dsp:txXfrm>
    </dsp:sp>
    <dsp:sp modelId="{463033C4-227F-4961-A58B-05BA114FC4AD}">
      <dsp:nvSpPr>
        <dsp:cNvPr id="0" name=""/>
        <dsp:cNvSpPr/>
      </dsp:nvSpPr>
      <dsp:spPr>
        <a:xfrm>
          <a:off x="1269201" y="5066310"/>
          <a:ext cx="1409132" cy="1334489"/>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A2D28A06-2332-4FD0-8A2D-7ACA370E806A}" type="datetimeFigureOut">
              <a:rPr lang="en-US"/>
              <a:pPr>
                <a:defRPr/>
              </a:pPr>
              <a:t>10/17/2015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59B24093-344A-4CC2-BAB7-F3E0D06DB935}" type="slidenum">
              <a:rPr lang="en-US"/>
              <a:pPr>
                <a:defRPr/>
              </a:pPr>
              <a:t>‹#›</a:t>
            </a:fld>
            <a:endParaRPr lang="en-US"/>
          </a:p>
        </p:txBody>
      </p:sp>
    </p:spTree>
    <p:extLst>
      <p:ext uri="{BB962C8B-B14F-4D97-AF65-F5344CB8AC3E}">
        <p14:creationId xmlns:p14="http://schemas.microsoft.com/office/powerpoint/2010/main" val="3875956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Agenda:</a:t>
            </a:r>
          </a:p>
          <a:p>
            <a:pPr eaLnBrk="1" hangingPunct="1">
              <a:spcBef>
                <a:spcPct val="0"/>
              </a:spcBef>
              <a:buFontTx/>
              <a:buChar char="-"/>
            </a:pPr>
            <a:r>
              <a:rPr lang="en-US" smtClean="0"/>
              <a:t>BPM Value prop</a:t>
            </a:r>
          </a:p>
          <a:p>
            <a:pPr eaLnBrk="1" hangingPunct="1">
              <a:spcBef>
                <a:spcPct val="0"/>
              </a:spcBef>
              <a:buFontTx/>
              <a:buChar char="-"/>
            </a:pPr>
            <a:r>
              <a:rPr lang="en-US" smtClean="0"/>
              <a:t>State of BPM</a:t>
            </a:r>
          </a:p>
          <a:p>
            <a:pPr eaLnBrk="1" hangingPunct="1">
              <a:spcBef>
                <a:spcPct val="0"/>
              </a:spcBef>
              <a:buFontTx/>
              <a:buChar char="-"/>
            </a:pPr>
            <a:r>
              <a:rPr lang="en-US" smtClean="0"/>
              <a:t>Path to integrated BPM</a:t>
            </a:r>
          </a:p>
          <a:p>
            <a:pPr lvl="1" eaLnBrk="1" hangingPunct="1">
              <a:spcBef>
                <a:spcPct val="0"/>
              </a:spcBef>
              <a:buFontTx/>
              <a:buChar char="-"/>
            </a:pPr>
            <a:r>
              <a:rPr lang="en-US" smtClean="0"/>
              <a:t>Business</a:t>
            </a:r>
          </a:p>
          <a:p>
            <a:pPr lvl="1" eaLnBrk="1" hangingPunct="1">
              <a:spcBef>
                <a:spcPct val="0"/>
              </a:spcBef>
              <a:buFontTx/>
              <a:buChar char="-"/>
            </a:pPr>
            <a:r>
              <a:rPr lang="en-US" smtClean="0"/>
              <a:t>IT</a:t>
            </a:r>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6295CA-1014-4CC3-A95D-CEE8FBB38DAE}" type="slidenum">
              <a:rPr lang="en-US" smtClean="0"/>
              <a:pPr/>
              <a:t>1</a:t>
            </a:fld>
            <a:endParaRPr lang="en-US" smtClean="0"/>
          </a:p>
        </p:txBody>
      </p:sp>
    </p:spTree>
    <p:extLst>
      <p:ext uri="{BB962C8B-B14F-4D97-AF65-F5344CB8AC3E}">
        <p14:creationId xmlns:p14="http://schemas.microsoft.com/office/powerpoint/2010/main" val="2763811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viewpoint is typically used to create an overview of the application landscape of an organization. This viewpoint is also used to express the (internal) co-operation or orchestration of services that together support the execution of a business process.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Figure 13: Example of an application landscape organized along usage of front-office and back-office</a:t>
            </a:r>
          </a:p>
          <a:p>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14</a:t>
            </a:fld>
            <a:endParaRPr lang="en-US"/>
          </a:p>
        </p:txBody>
      </p:sp>
    </p:spTree>
    <p:extLst>
      <p:ext uri="{BB962C8B-B14F-4D97-AF65-F5344CB8AC3E}">
        <p14:creationId xmlns:p14="http://schemas.microsoft.com/office/powerpoint/2010/main" val="2333792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 Application Behavior viewpoint describes the internal behavior of an application; e.g., as it realizes one or more application services. This viewpoint is useful in designing the main behavior of applications, or in identifying functional overlap between different applications.</a:t>
            </a:r>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15</a:t>
            </a:fld>
            <a:endParaRPr lang="en-US"/>
          </a:p>
        </p:txBody>
      </p:sp>
    </p:spTree>
    <p:extLst>
      <p:ext uri="{BB962C8B-B14F-4D97-AF65-F5344CB8AC3E}">
        <p14:creationId xmlns:p14="http://schemas.microsoft.com/office/powerpoint/2010/main" val="1515522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Application Structure viewpoint shows the structure of one or more applications or components. This viewpoint is useful in designing or understanding the main structure of applications or components and the associated data; e.g., to break down the structure of the system under construction, or to identify legacy application components that are suitable for migration/integration.</a:t>
            </a:r>
          </a:p>
          <a:p>
            <a:r>
              <a:rPr lang="en-US" dirty="0" smtClean="0"/>
              <a:t/>
            </a:r>
            <a:br>
              <a:rPr lang="en-US" dirty="0" smtClean="0"/>
            </a:br>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16</a:t>
            </a:fld>
            <a:endParaRPr lang="en-US"/>
          </a:p>
        </p:txBody>
      </p:sp>
    </p:spTree>
    <p:extLst>
      <p:ext uri="{BB962C8B-B14F-4D97-AF65-F5344CB8AC3E}">
        <p14:creationId xmlns:p14="http://schemas.microsoft.com/office/powerpoint/2010/main" val="1096513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our Electronics Enterprise there are 5 main applications to automate and organize business processes. These are: </a:t>
            </a:r>
            <a:r>
              <a:rPr lang="en-US" sz="1200" b="1" kern="1200" dirty="0" smtClean="0">
                <a:solidFill>
                  <a:schemeClr val="tx1"/>
                </a:solidFill>
                <a:effectLst/>
                <a:latin typeface="+mn-lt"/>
                <a:ea typeface="+mn-ea"/>
                <a:cs typeface="+mn-cs"/>
              </a:rPr>
              <a:t>Enterprise Resource Planning (ERP)</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Electronic Commerce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E-commerce)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Financial Application, Customer Relationship Management (CRM)</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Master Data Management (MDM).</a:t>
            </a:r>
            <a:r>
              <a:rPr lang="en-US" sz="1200" kern="1200" dirty="0" smtClean="0">
                <a:solidFill>
                  <a:schemeClr val="tx1"/>
                </a:solidFill>
                <a:effectLst/>
                <a:latin typeface="+mn-lt"/>
                <a:ea typeface="+mn-ea"/>
                <a:cs typeface="+mn-cs"/>
              </a:rPr>
              <a:t>  In the following sub-chapters we will describe each system in details including their purpose, their functionality domains and also data flow within and between these systems.</a:t>
            </a:r>
          </a:p>
          <a:p>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17</a:t>
            </a:fld>
            <a:endParaRPr lang="en-US"/>
          </a:p>
        </p:txBody>
      </p:sp>
    </p:spTree>
    <p:extLst>
      <p:ext uri="{BB962C8B-B14F-4D97-AF65-F5344CB8AC3E}">
        <p14:creationId xmlns:p14="http://schemas.microsoft.com/office/powerpoint/2010/main" val="634719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Infrastructure viewpoint contains the software and hardware infrastructure elements supporting the application layer, such as physical devices, networks, or system software (e.g., operating systems, databases, and middleware).</a:t>
            </a:r>
          </a:p>
          <a:p>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19</a:t>
            </a:fld>
            <a:endParaRPr lang="en-US"/>
          </a:p>
        </p:txBody>
      </p:sp>
    </p:spTree>
    <p:extLst>
      <p:ext uri="{BB962C8B-B14F-4D97-AF65-F5344CB8AC3E}">
        <p14:creationId xmlns:p14="http://schemas.microsoft.com/office/powerpoint/2010/main" val="204468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Infrastructure Usage viewpoint shows how applications are supported by the software and hardware infrastructure: the infrastructure services are delivered by the devices; system software and networks are provided to the applications. This viewpoint plays an important role in the analysis of performance and scalability, since it relates the physical infrastructure to the logical world of applications. It is very useful in determining the performance and quality requirements on the infrastructure based on the demands of the various applications that use it.</a:t>
            </a:r>
            <a:endParaRPr lang="en-US" dirty="0"/>
          </a:p>
        </p:txBody>
      </p:sp>
      <p:sp>
        <p:nvSpPr>
          <p:cNvPr id="4" name="Slide Number Placeholder 3"/>
          <p:cNvSpPr>
            <a:spLocks noGrp="1"/>
          </p:cNvSpPr>
          <p:nvPr>
            <p:ph type="sldNum" sz="quarter" idx="10"/>
          </p:nvPr>
        </p:nvSpPr>
        <p:spPr/>
        <p:txBody>
          <a:bodyPr/>
          <a:lstStyle/>
          <a:p>
            <a:pPr>
              <a:defRPr/>
            </a:pPr>
            <a:fld id="{59B24093-344A-4CC2-BAB7-F3E0D06DB935}" type="slidenum">
              <a:rPr lang="en-US" smtClean="0"/>
              <a:pPr>
                <a:defRPr/>
              </a:pPr>
              <a:t>20</a:t>
            </a:fld>
            <a:endParaRPr lang="en-US"/>
          </a:p>
        </p:txBody>
      </p:sp>
    </p:spTree>
    <p:extLst>
      <p:ext uri="{BB962C8B-B14F-4D97-AF65-F5344CB8AC3E}">
        <p14:creationId xmlns:p14="http://schemas.microsoft.com/office/powerpoint/2010/main" val="2194307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Implementation and Deployment viewpoint shows how one or more applications are realized on the infrastructure. This comprises the mapping of (logical) applications and components onto (physical) artifacts, such as Enterprise Java Beans, and the mapping of the information used by these applications and components onto the underlying storage infrastructure; e.g., database tables or other files. Deployment views play an important role in the analysis of performance and scalability, since they relate the physical infrastructure to the logical world of applications. In security and risk analysis, deployment views are used to identify, for example, critical dependencies and risks.</a:t>
            </a:r>
          </a:p>
          <a:p>
            <a:endParaRPr lang="en-US" dirty="0"/>
          </a:p>
        </p:txBody>
      </p:sp>
      <p:sp>
        <p:nvSpPr>
          <p:cNvPr id="4" name="Slide Number Placeholder 3"/>
          <p:cNvSpPr>
            <a:spLocks noGrp="1"/>
          </p:cNvSpPr>
          <p:nvPr>
            <p:ph type="sldNum" sz="quarter" idx="10"/>
          </p:nvPr>
        </p:nvSpPr>
        <p:spPr/>
        <p:txBody>
          <a:bodyPr/>
          <a:lstStyle/>
          <a:p>
            <a:pPr>
              <a:defRPr/>
            </a:pPr>
            <a:fld id="{59B24093-344A-4CC2-BAB7-F3E0D06DB935}" type="slidenum">
              <a:rPr lang="en-US" smtClean="0"/>
              <a:pPr>
                <a:defRPr/>
              </a:pPr>
              <a:t>21</a:t>
            </a:fld>
            <a:endParaRPr lang="en-US"/>
          </a:p>
        </p:txBody>
      </p:sp>
    </p:spTree>
    <p:extLst>
      <p:ext uri="{BB962C8B-B14F-4D97-AF65-F5344CB8AC3E}">
        <p14:creationId xmlns:p14="http://schemas.microsoft.com/office/powerpoint/2010/main" val="4174076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3146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4501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06928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7802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930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314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46877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that the applications architecture is about the choice of and relationships between applications in the enterprise's application portfolio, not about the internal architecture of a single application (which is often called application architecture).</a:t>
            </a:r>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13</a:t>
            </a:fld>
            <a:endParaRPr lang="en-US"/>
          </a:p>
        </p:txBody>
      </p:sp>
    </p:spTree>
    <p:extLst>
      <p:ext uri="{BB962C8B-B14F-4D97-AF65-F5344CB8AC3E}">
        <p14:creationId xmlns:p14="http://schemas.microsoft.com/office/powerpoint/2010/main" val="4698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038600"/>
            <a:ext cx="7772400" cy="403225"/>
          </a:xfrm>
        </p:spPr>
        <p:txBody>
          <a:bodyPr/>
          <a:lstStyle>
            <a:lvl1pPr algn="r">
              <a:defRPr>
                <a:solidFill>
                  <a:schemeClr val="tx1"/>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362200" y="4572000"/>
            <a:ext cx="6400800" cy="533400"/>
          </a:xfrm>
          <a:prstGeom prst="rect">
            <a:avLst/>
          </a:prstGeom>
        </p:spPr>
        <p:txBody>
          <a:bodyPr/>
          <a:lstStyle>
            <a:lvl1pPr marL="0" indent="0" algn="r">
              <a:buNone/>
              <a:defRPr sz="1600">
                <a:solidFill>
                  <a:schemeClr val="tx1"/>
                </a:solidFill>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304800"/>
            <a:ext cx="21336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248400" cy="5821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458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2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457200" y="1600200"/>
            <a:ext cx="8229600" cy="49675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sldNum" idx="12"/>
          </p:nvPr>
        </p:nvSpPr>
        <p:spPr>
          <a:xfrm>
            <a:off x="8556793" y="6333133"/>
            <a:ext cx="548699" cy="524800"/>
          </a:xfrm>
          <a:prstGeom prst="rect">
            <a:avLst/>
          </a:prstGeom>
          <a:noFill/>
          <a:ln>
            <a:noFill/>
          </a:ln>
        </p:spPr>
        <p:txBody>
          <a:bodyPr lIns="68575" tIns="34275" rIns="68575" bIns="34275" anchor="ctr" anchorCtr="0">
            <a:noAutofit/>
          </a:bodyPr>
          <a:lstStyle>
            <a:lvl1pPr marL="0" marR="0" indent="0" algn="ctr" rtl="0">
              <a:spcBef>
                <a:spcPts val="0"/>
              </a:spcBef>
              <a:buNone/>
              <a:defRPr sz="1400" b="1" i="0" u="none" strike="noStrike" cap="none" baseline="0">
                <a:solidFill>
                  <a:schemeClr val="dk2"/>
                </a:solidFill>
                <a:latin typeface="Libre Baskerville"/>
                <a:ea typeface="Libre Baskerville"/>
                <a:cs typeface="Libre Baskerville"/>
                <a:sym typeface="Libre Baskerville"/>
              </a:defRPr>
            </a:lvl1pPr>
          </a:lstStyle>
          <a:p>
            <a:pPr>
              <a:buClr>
                <a:schemeClr val="dk2"/>
              </a:buClr>
              <a:buSzPct val="25000"/>
            </a:pPr>
            <a:fld id="{00000000-1234-1234-1234-123412341234}" type="slidenum">
              <a:rPr lang="en" smtClean="0"/>
              <a:pPr>
                <a:buClr>
                  <a:schemeClr val="dk2"/>
                </a:buClr>
                <a:buSzPct val="25000"/>
              </a:pPr>
              <a:t>‹#›</a:t>
            </a:fld>
            <a:endParaRPr lang="en"/>
          </a:p>
        </p:txBody>
      </p:sp>
    </p:spTree>
    <p:extLst>
      <p:ext uri="{BB962C8B-B14F-4D97-AF65-F5344CB8AC3E}">
        <p14:creationId xmlns:p14="http://schemas.microsoft.com/office/powerpoint/2010/main" val="408044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a:prstGeom prst="rect">
            <a:avLst/>
          </a:prstGeo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066801"/>
            <a:ext cx="4040188" cy="457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24000"/>
            <a:ext cx="4040188" cy="46021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066801"/>
            <a:ext cx="4041775" cy="457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24000"/>
            <a:ext cx="4041775" cy="46021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C:\Documents and Settings\xrph03l\Desktop\CS - Master\2009 PNC Brand Identity Material\footerbluecompliment.png"/>
          <p:cNvPicPr>
            <a:picLocks noChangeAspect="1" noChangeArrowheads="1"/>
          </p:cNvPicPr>
          <p:nvPr/>
        </p:nvPicPr>
        <p:blipFill>
          <a:blip r:embed="rId15" cstate="print"/>
          <a:srcRect/>
          <a:stretch>
            <a:fillRect/>
          </a:stretch>
        </p:blipFill>
        <p:spPr bwMode="auto">
          <a:xfrm>
            <a:off x="0" y="6430963"/>
            <a:ext cx="4943475" cy="427037"/>
          </a:xfrm>
          <a:prstGeom prst="rect">
            <a:avLst/>
          </a:prstGeom>
          <a:noFill/>
          <a:ln w="9525">
            <a:noFill/>
            <a:miter lim="800000"/>
            <a:headEnd/>
            <a:tailEnd/>
          </a:ln>
        </p:spPr>
      </p:pic>
      <p:pic>
        <p:nvPicPr>
          <p:cNvPr id="1027" name="Picture 8" descr="C:\Documents and Settings\xrph03l\Desktop\CS - Master\2009 PNC Brand Identity Material\Masthead Blue.png"/>
          <p:cNvPicPr>
            <a:picLocks noChangeAspect="1" noChangeArrowheads="1"/>
          </p:cNvPicPr>
          <p:nvPr/>
        </p:nvPicPr>
        <p:blipFill>
          <a:blip r:embed="rId16" cstate="print"/>
          <a:srcRect/>
          <a:stretch>
            <a:fillRect/>
          </a:stretch>
        </p:blipFill>
        <p:spPr bwMode="auto">
          <a:xfrm>
            <a:off x="0" y="0"/>
            <a:ext cx="9144000" cy="838200"/>
          </a:xfrm>
          <a:prstGeom prst="rect">
            <a:avLst/>
          </a:prstGeom>
          <a:noFill/>
          <a:ln w="9525">
            <a:noFill/>
            <a:miter lim="800000"/>
            <a:headEnd/>
            <a:tailEnd/>
          </a:ln>
        </p:spPr>
      </p:pic>
      <p:sp>
        <p:nvSpPr>
          <p:cNvPr id="2" name="Rectangle 2"/>
          <p:cNvSpPr>
            <a:spLocks noGrp="1" noChangeArrowheads="1"/>
          </p:cNvSpPr>
          <p:nvPr>
            <p:ph type="title"/>
          </p:nvPr>
        </p:nvSpPr>
        <p:spPr bwMode="auto">
          <a:xfrm>
            <a:off x="76200" y="76200"/>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dirty="0" smtClean="0"/>
              <a:t>Click to edit Master title style</a:t>
            </a:r>
          </a:p>
        </p:txBody>
      </p:sp>
      <p:sp>
        <p:nvSpPr>
          <p:cNvPr id="1038" name="Text Box 14"/>
          <p:cNvSpPr txBox="1">
            <a:spLocks noChangeArrowheads="1"/>
          </p:cNvSpPr>
          <p:nvPr/>
        </p:nvSpPr>
        <p:spPr bwMode="auto">
          <a:xfrm>
            <a:off x="7315200" y="6477000"/>
            <a:ext cx="1600200" cy="200025"/>
          </a:xfrm>
          <a:prstGeom prst="rect">
            <a:avLst/>
          </a:prstGeom>
          <a:noFill/>
          <a:ln w="9525">
            <a:noFill/>
            <a:miter lim="800000"/>
            <a:headEnd/>
            <a:tailEnd/>
          </a:ln>
          <a:effectLst/>
        </p:spPr>
        <p:txBody>
          <a:bodyPr>
            <a:spAutoFit/>
          </a:bodyPr>
          <a:lstStyle/>
          <a:p>
            <a:pPr algn="r" eaLnBrk="0" hangingPunct="0">
              <a:defRPr/>
            </a:pPr>
            <a:fld id="{387164A8-CE25-4BE1-9EE2-36C74AA17405}" type="datetime3">
              <a:rPr lang="en-US" sz="700">
                <a:solidFill>
                  <a:schemeClr val="bg1">
                    <a:lumMod val="65000"/>
                  </a:schemeClr>
                </a:solidFill>
                <a:latin typeface="+mn-lt"/>
              </a:rPr>
              <a:pPr algn="r" eaLnBrk="0" hangingPunct="0">
                <a:defRPr/>
              </a:pPr>
              <a:t>17 October 2015</a:t>
            </a:fld>
            <a:r>
              <a:rPr lang="en-US" sz="700" dirty="0">
                <a:solidFill>
                  <a:schemeClr val="bg1">
                    <a:lumMod val="65000"/>
                  </a:schemeClr>
                </a:solidFill>
                <a:latin typeface="+mn-lt"/>
              </a:rPr>
              <a:t>              </a:t>
            </a:r>
            <a:r>
              <a:rPr lang="en-US" sz="700" b="1" dirty="0">
                <a:solidFill>
                  <a:schemeClr val="bg1">
                    <a:lumMod val="65000"/>
                  </a:schemeClr>
                </a:solidFill>
                <a:latin typeface="+mn-lt"/>
              </a:rPr>
              <a:t> </a:t>
            </a:r>
            <a:fld id="{6C94B9FD-C7DB-4258-9F9A-4E4C9A84F821}" type="slidenum">
              <a:rPr lang="en-US" sz="700" b="1">
                <a:solidFill>
                  <a:schemeClr val="bg1">
                    <a:lumMod val="65000"/>
                  </a:schemeClr>
                </a:solidFill>
                <a:latin typeface="+mn-lt"/>
              </a:rPr>
              <a:pPr algn="r" eaLnBrk="0" hangingPunct="0">
                <a:defRPr/>
              </a:pPr>
              <a:t>‹#›</a:t>
            </a:fld>
            <a:r>
              <a:rPr lang="en-US" sz="700" b="1" dirty="0">
                <a:solidFill>
                  <a:schemeClr val="bg1">
                    <a:lumMod val="65000"/>
                  </a:schemeClr>
                </a:solidFill>
                <a:latin typeface="+mn-lt"/>
              </a:rPr>
              <a:t> </a:t>
            </a:r>
          </a:p>
        </p:txBody>
      </p:sp>
      <p:sp>
        <p:nvSpPr>
          <p:cNvPr id="1045" name="Text Box 21"/>
          <p:cNvSpPr txBox="1">
            <a:spLocks noChangeArrowheads="1"/>
          </p:cNvSpPr>
          <p:nvPr/>
        </p:nvSpPr>
        <p:spPr bwMode="auto">
          <a:xfrm>
            <a:off x="76200" y="6477000"/>
            <a:ext cx="4800600" cy="276225"/>
          </a:xfrm>
          <a:prstGeom prst="rect">
            <a:avLst/>
          </a:prstGeom>
          <a:noFill/>
          <a:ln w="9525">
            <a:noFill/>
            <a:miter lim="800000"/>
            <a:headEnd/>
            <a:tailEnd/>
          </a:ln>
        </p:spPr>
        <p:txBody>
          <a:bodyPr>
            <a:spAutoFit/>
          </a:bodyPr>
          <a:lstStyle/>
          <a:p>
            <a:pPr eaLnBrk="0" hangingPunct="0">
              <a:defRPr/>
            </a:pPr>
            <a:r>
              <a:rPr lang="en-US" sz="1200" b="1" dirty="0" smtClean="0">
                <a:solidFill>
                  <a:schemeClr val="bg1"/>
                </a:solidFill>
                <a:latin typeface="Calibri" pitchFamily="34" charset="0"/>
              </a:rPr>
              <a:t>Enterprise Architecture</a:t>
            </a:r>
            <a:endParaRPr lang="en-US" sz="1200" b="1"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2pPr>
      <a:lvl3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3pPr>
      <a:lvl4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4pPr>
      <a:lvl5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5pPr>
      <a:lvl6pPr marL="457200" algn="l" rtl="0" eaLnBrk="1" fontAlgn="base" hangingPunct="1">
        <a:spcBef>
          <a:spcPct val="0"/>
        </a:spcBef>
        <a:spcAft>
          <a:spcPct val="0"/>
        </a:spcAft>
        <a:defRPr sz="1600" b="1">
          <a:solidFill>
            <a:schemeClr val="tx1"/>
          </a:solidFill>
          <a:latin typeface="Calibri" pitchFamily="34" charset="0"/>
        </a:defRPr>
      </a:lvl6pPr>
      <a:lvl7pPr marL="914400" algn="l" rtl="0" eaLnBrk="1" fontAlgn="base" hangingPunct="1">
        <a:spcBef>
          <a:spcPct val="0"/>
        </a:spcBef>
        <a:spcAft>
          <a:spcPct val="0"/>
        </a:spcAft>
        <a:defRPr sz="1600" b="1">
          <a:solidFill>
            <a:schemeClr val="tx1"/>
          </a:solidFill>
          <a:latin typeface="Calibri" pitchFamily="34" charset="0"/>
        </a:defRPr>
      </a:lvl7pPr>
      <a:lvl8pPr marL="1371600" algn="l" rtl="0" eaLnBrk="1" fontAlgn="base" hangingPunct="1">
        <a:spcBef>
          <a:spcPct val="0"/>
        </a:spcBef>
        <a:spcAft>
          <a:spcPct val="0"/>
        </a:spcAft>
        <a:defRPr sz="1600" b="1">
          <a:solidFill>
            <a:schemeClr val="tx1"/>
          </a:solidFill>
          <a:latin typeface="Calibri" pitchFamily="34" charset="0"/>
        </a:defRPr>
      </a:lvl8pPr>
      <a:lvl9pPr marL="1828800" algn="l" rtl="0" eaLnBrk="1" fontAlgn="base" hangingPunct="1">
        <a:spcBef>
          <a:spcPct val="0"/>
        </a:spcBef>
        <a:spcAft>
          <a:spcPct val="0"/>
        </a:spcAft>
        <a:defRPr sz="1600" b="1">
          <a:solidFill>
            <a:schemeClr val="tx1"/>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docid=NJvnZj3jc7GcrM&amp;tbnid=GxG0cmtzNv3z7M:&amp;ved=0CAUQjRw&amp;url=http://www.cio.com/article/722695/Federal_CIOs_Say_Enterprise_Architecture_Needs_Better_Business_Focus&amp;ei=s0weUrn9C9L2rAH0joHwCw&amp;bvm=bv.51156542,d.aWc&amp;psig=AFQjCNErR_t46sDEt3KXKkFmr8jIpi7ODw&amp;ust=137780379090774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cio.com/images/content/articles/body/2012/11/Enterprise-Architecture.jpg">
            <a:hlinkClick r:id="rId3"/>
          </p:cNvPr>
          <p:cNvPicPr>
            <a:picLocks noChangeAspect="1" noChangeArrowheads="1"/>
          </p:cNvPicPr>
          <p:nvPr/>
        </p:nvPicPr>
        <p:blipFill>
          <a:blip r:embed="rId4" cstate="print"/>
          <a:srcRect/>
          <a:stretch>
            <a:fillRect/>
          </a:stretch>
        </p:blipFill>
        <p:spPr bwMode="auto">
          <a:xfrm>
            <a:off x="457200" y="1600200"/>
            <a:ext cx="3143250" cy="2362200"/>
          </a:xfrm>
          <a:prstGeom prst="rect">
            <a:avLst/>
          </a:prstGeom>
          <a:noFill/>
        </p:spPr>
      </p:pic>
      <p:sp>
        <p:nvSpPr>
          <p:cNvPr id="8" name="Shape 136"/>
          <p:cNvSpPr txBox="1">
            <a:spLocks noGrp="1"/>
          </p:cNvSpPr>
          <p:nvPr>
            <p:ph type="ctrTitle"/>
          </p:nvPr>
        </p:nvSpPr>
        <p:spPr>
          <a:xfrm>
            <a:off x="3318902" y="1524000"/>
            <a:ext cx="5825098" cy="975718"/>
          </a:xfrm>
          <a:prstGeom prst="rect">
            <a:avLst/>
          </a:prstGeom>
          <a:noFill/>
          <a:ln>
            <a:noFill/>
          </a:ln>
        </p:spPr>
        <p:txBody>
          <a:bodyPr vert="horz" wrap="square" lIns="68575" tIns="68575" rIns="68575" bIns="68575" numCol="1" anchor="b" anchorCtr="0" compatLnSpc="1">
            <a:prstTxWarp prst="textNoShape">
              <a:avLst/>
            </a:prstTxWarp>
            <a:noAutofit/>
          </a:bodyPr>
          <a:lstStyle/>
          <a:p>
            <a:pPr algn="ctr">
              <a:spcBef>
                <a:spcPts val="0"/>
              </a:spcBef>
              <a:buClr>
                <a:srgbClr val="3494BA"/>
              </a:buClr>
              <a:buSzPct val="25000"/>
            </a:pPr>
            <a:r>
              <a:rPr lang="en" sz="2600" cap="small" dirty="0" smtClean="0">
                <a:solidFill>
                  <a:srgbClr val="3494BA"/>
                </a:solidFill>
                <a:ea typeface="Trebuchet MS"/>
                <a:cs typeface="Trebuchet MS"/>
                <a:sym typeface="Trebuchet MS"/>
              </a:rPr>
              <a:t>Semantic </a:t>
            </a:r>
            <a:r>
              <a:rPr lang="en" sz="2600" cap="small" dirty="0">
                <a:solidFill>
                  <a:srgbClr val="3494BA"/>
                </a:solidFill>
                <a:ea typeface="Trebuchet MS"/>
                <a:cs typeface="Trebuchet MS"/>
                <a:sym typeface="Trebuchet MS"/>
              </a:rPr>
              <a:t>Approach to Modelling a Consumer Electronics Enterprise</a:t>
            </a:r>
          </a:p>
        </p:txBody>
      </p:sp>
      <p:sp>
        <p:nvSpPr>
          <p:cNvPr id="9" name="Shape 137"/>
          <p:cNvSpPr txBox="1">
            <a:spLocks noGrp="1"/>
          </p:cNvSpPr>
          <p:nvPr>
            <p:ph type="subTitle" idx="1"/>
          </p:nvPr>
        </p:nvSpPr>
        <p:spPr>
          <a:xfrm>
            <a:off x="3581400" y="2976300"/>
            <a:ext cx="5825098" cy="2052900"/>
          </a:xfrm>
          <a:prstGeom prst="rect">
            <a:avLst/>
          </a:prstGeom>
          <a:noFill/>
          <a:ln>
            <a:noFill/>
          </a:ln>
        </p:spPr>
        <p:txBody>
          <a:bodyPr lIns="68575" tIns="68575" rIns="68575" bIns="68575" anchor="t" anchorCtr="0">
            <a:noAutofit/>
          </a:bodyPr>
          <a:lstStyle/>
          <a:p>
            <a:pPr algn="ctr">
              <a:spcBef>
                <a:spcPts val="0"/>
              </a:spcBef>
              <a:buClr>
                <a:schemeClr val="dk1"/>
              </a:buClr>
              <a:buSzPct val="25000"/>
            </a:pPr>
            <a:r>
              <a:rPr lang="en" sz="1800" b="1" dirty="0">
                <a:solidFill>
                  <a:srgbClr val="4A9B82"/>
                </a:solidFill>
                <a:ea typeface="Trebuchet MS"/>
                <a:cs typeface="Trebuchet MS"/>
                <a:sym typeface="Trebuchet MS"/>
              </a:rPr>
              <a:t> </a:t>
            </a:r>
            <a:r>
              <a:rPr lang="en" sz="1800" b="1" dirty="0">
                <a:solidFill>
                  <a:srgbClr val="1A4A5D"/>
                </a:solidFill>
                <a:ea typeface="Trebuchet MS"/>
                <a:cs typeface="Trebuchet MS"/>
                <a:sym typeface="Trebuchet MS"/>
              </a:rPr>
              <a:t>Mentor:  Michael Galkin</a:t>
            </a:r>
          </a:p>
          <a:p>
            <a:pPr algn="ctr">
              <a:spcBef>
                <a:spcPts val="1000"/>
              </a:spcBef>
              <a:buClr>
                <a:schemeClr val="dk1"/>
              </a:buClr>
              <a:buSzPct val="25000"/>
            </a:pPr>
            <a:r>
              <a:rPr lang="en" sz="1800" b="1" dirty="0">
                <a:solidFill>
                  <a:srgbClr val="1A4A5D"/>
                </a:solidFill>
                <a:ea typeface="Trebuchet MS"/>
                <a:cs typeface="Trebuchet MS"/>
                <a:sym typeface="Trebuchet MS"/>
              </a:rPr>
              <a:t>Group: Shirin Ameri</a:t>
            </a:r>
          </a:p>
          <a:p>
            <a:pPr algn="ctr">
              <a:spcBef>
                <a:spcPts val="1000"/>
              </a:spcBef>
              <a:buClr>
                <a:schemeClr val="dk1"/>
              </a:buClr>
              <a:buSzPct val="25000"/>
            </a:pPr>
            <a:r>
              <a:rPr lang="en" sz="1800" b="1" dirty="0">
                <a:solidFill>
                  <a:srgbClr val="1A4A5D"/>
                </a:solidFill>
                <a:ea typeface="Trebuchet MS"/>
                <a:cs typeface="Trebuchet MS"/>
                <a:sym typeface="Trebuchet MS"/>
              </a:rPr>
              <a:t>             Shiva Shokuhi</a:t>
            </a:r>
          </a:p>
          <a:p>
            <a:pPr algn="ctr">
              <a:spcBef>
                <a:spcPts val="1000"/>
              </a:spcBef>
              <a:buClr>
                <a:schemeClr val="dk1"/>
              </a:buClr>
              <a:buSzPct val="25000"/>
            </a:pPr>
            <a:r>
              <a:rPr lang="en" sz="1800" b="1" dirty="0">
                <a:solidFill>
                  <a:srgbClr val="1A4A5D"/>
                </a:solidFill>
                <a:ea typeface="Trebuchet MS"/>
                <a:cs typeface="Trebuchet MS"/>
                <a:sym typeface="Trebuchet MS"/>
              </a:rPr>
              <a:t>     	Eliza Koshtoyan</a:t>
            </a:r>
          </a:p>
          <a:p>
            <a:pPr algn="ctr">
              <a:spcBef>
                <a:spcPts val="1000"/>
              </a:spcBef>
              <a:buClr>
                <a:schemeClr val="dk1"/>
              </a:buClr>
              <a:buSzPct val="25000"/>
            </a:pPr>
            <a:r>
              <a:rPr lang="en" sz="1800" b="1" dirty="0">
                <a:solidFill>
                  <a:srgbClr val="1A4A5D"/>
                </a:solidFill>
                <a:ea typeface="Trebuchet MS"/>
                <a:cs typeface="Trebuchet MS"/>
                <a:sym typeface="Trebuchet MS"/>
              </a:rPr>
              <a:t>    Yi Chen</a:t>
            </a:r>
          </a:p>
          <a:p>
            <a:pPr algn="ctr">
              <a:spcBef>
                <a:spcPts val="0"/>
              </a:spcBef>
              <a:buClr>
                <a:schemeClr val="accent1"/>
              </a:buClr>
            </a:pPr>
            <a:endParaRPr sz="1800" b="1" dirty="0">
              <a:solidFill>
                <a:schemeClr val="dk2"/>
              </a:solidFill>
              <a:ea typeface="Libre Baskerville"/>
              <a:cs typeface="Libre Baskerville"/>
              <a:sym typeface="Libre Baskerville"/>
            </a:endParaRPr>
          </a:p>
        </p:txBody>
      </p:sp>
      <p:pic>
        <p:nvPicPr>
          <p:cNvPr id="10" name="Shape 138"/>
          <p:cNvPicPr preferRelativeResize="0"/>
          <p:nvPr/>
        </p:nvPicPr>
        <p:blipFill rotWithShape="1">
          <a:blip r:embed="rId5">
            <a:alphaModFix/>
          </a:blip>
          <a:srcRect/>
          <a:stretch/>
        </p:blipFill>
        <p:spPr>
          <a:xfrm>
            <a:off x="152400" y="5410200"/>
            <a:ext cx="2741724" cy="9579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52400" y="82867"/>
            <a:ext cx="8229600" cy="1143200"/>
          </a:xfrm>
        </p:spPr>
        <p:txBody>
          <a:bodyPr/>
          <a:lstStyle/>
          <a:p>
            <a:r>
              <a:rPr lang="en-US" sz="3200" dirty="0" smtClean="0">
                <a:sym typeface="Times New Roman"/>
              </a:rPr>
              <a:t>Payment Business Process</a:t>
            </a:r>
            <a:endParaRPr lang="en" sz="3200" dirty="0">
              <a:sym typeface="Times New Roman"/>
            </a:endParaRPr>
          </a:p>
        </p:txBody>
      </p:sp>
      <p:sp>
        <p:nvSpPr>
          <p:cNvPr id="9" name="Shape 146"/>
          <p:cNvSpPr txBox="1">
            <a:spLocks noGrp="1"/>
          </p:cNvSpPr>
          <p:nvPr>
            <p:ph type="body" idx="1"/>
          </p:nvPr>
        </p:nvSpPr>
        <p:spPr>
          <a:xfrm>
            <a:off x="457200" y="1600200"/>
            <a:ext cx="8229600" cy="1046410"/>
          </a:xfrm>
          <a:noFill/>
        </p:spPr>
        <p:txBody>
          <a:bodyPr wrap="square" rtlCol="0">
            <a:spAutoFit/>
          </a:bodyPr>
          <a:lstStyle/>
          <a:p>
            <a:pPr algn="ctr">
              <a:spcBef>
                <a:spcPct val="0"/>
              </a:spcBef>
            </a:pPr>
            <a:endParaRPr lang="en" sz="1400" b="1" kern="1200">
              <a:sym typeface="Libre Baskerville"/>
            </a:endParaRPr>
          </a:p>
          <a:p>
            <a:pPr algn="ctr">
              <a:spcBef>
                <a:spcPct val="0"/>
              </a:spcBef>
            </a:pPr>
            <a:endParaRPr lang="en" sz="1400" b="1" kern="1200">
              <a:sym typeface="Libre Baskerville"/>
            </a:endParaRPr>
          </a:p>
          <a:p>
            <a:pPr algn="ctr">
              <a:spcBef>
                <a:spcPct val="0"/>
              </a:spcBef>
            </a:pPr>
            <a:endParaRPr lang="en" sz="1400" b="1" kern="1200">
              <a:sym typeface="Libre Baskerville"/>
            </a:endParaRPr>
          </a:p>
          <a:p>
            <a:pPr algn="ctr">
              <a:spcBef>
                <a:spcPct val="0"/>
              </a:spcBef>
            </a:pPr>
            <a:endParaRPr lang="en" sz="1400" b="1" kern="1200" dirty="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10</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1" y="2365132"/>
            <a:ext cx="9119039" cy="2821377"/>
          </a:xfrm>
          <a:prstGeom prst="rect">
            <a:avLst/>
          </a:prstGeom>
        </p:spPr>
      </p:pic>
      <p:sp>
        <p:nvSpPr>
          <p:cNvPr id="6" name="Up Arrow 5"/>
          <p:cNvSpPr/>
          <p:nvPr/>
        </p:nvSpPr>
        <p:spPr>
          <a:xfrm>
            <a:off x="609600" y="2057400"/>
            <a:ext cx="1524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595736"/>
            <a:ext cx="1066800" cy="523220"/>
          </a:xfrm>
          <a:prstGeom prst="rect">
            <a:avLst/>
          </a:prstGeom>
          <a:noFill/>
        </p:spPr>
        <p:txBody>
          <a:bodyPr wrap="square" rtlCol="0">
            <a:spAutoFit/>
          </a:bodyPr>
          <a:lstStyle/>
          <a:p>
            <a:pPr algn="ctr"/>
            <a:r>
              <a:rPr lang="en-US" sz="1400" b="1" dirty="0">
                <a:latin typeface="+mn-lt"/>
              </a:rPr>
              <a:t>Message Start Event </a:t>
            </a:r>
          </a:p>
        </p:txBody>
      </p:sp>
      <p:sp>
        <p:nvSpPr>
          <p:cNvPr id="11" name="Up Arrow 10"/>
          <p:cNvSpPr/>
          <p:nvPr/>
        </p:nvSpPr>
        <p:spPr>
          <a:xfrm>
            <a:off x="2286000" y="2057400"/>
            <a:ext cx="152400" cy="893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3048000" y="2057400"/>
            <a:ext cx="152400" cy="9469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5181600" y="2057400"/>
            <a:ext cx="152400" cy="8404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18203" y="5297067"/>
            <a:ext cx="914400" cy="738664"/>
          </a:xfrm>
          <a:prstGeom prst="rect">
            <a:avLst/>
          </a:prstGeom>
          <a:noFill/>
        </p:spPr>
        <p:txBody>
          <a:bodyPr wrap="square" rtlCol="0">
            <a:spAutoFit/>
          </a:bodyPr>
          <a:lstStyle>
            <a:defPPr>
              <a:defRPr lang="en-US"/>
            </a:defPPr>
            <a:lvl1pPr algn="ctr">
              <a:defRPr sz="1400" b="1">
                <a:latin typeface="+mn-lt"/>
              </a:defRPr>
            </a:lvl1pPr>
          </a:lstStyle>
          <a:p>
            <a:r>
              <a:rPr lang="en-US" dirty="0"/>
              <a:t>Received Message Activity</a:t>
            </a:r>
          </a:p>
        </p:txBody>
      </p:sp>
      <p:sp>
        <p:nvSpPr>
          <p:cNvPr id="15" name="TextBox 14"/>
          <p:cNvSpPr txBox="1"/>
          <p:nvPr/>
        </p:nvSpPr>
        <p:spPr>
          <a:xfrm>
            <a:off x="4572000" y="1590681"/>
            <a:ext cx="1295400" cy="523220"/>
          </a:xfrm>
          <a:prstGeom prst="rect">
            <a:avLst/>
          </a:prstGeom>
          <a:noFill/>
        </p:spPr>
        <p:txBody>
          <a:bodyPr wrap="square" rtlCol="0">
            <a:spAutoFit/>
          </a:bodyPr>
          <a:lstStyle>
            <a:defPPr>
              <a:defRPr lang="en-US"/>
            </a:defPPr>
            <a:lvl1pPr algn="ctr">
              <a:defRPr sz="1400" b="1">
                <a:latin typeface="+mn-lt"/>
              </a:defRPr>
            </a:lvl1pPr>
          </a:lstStyle>
          <a:p>
            <a:r>
              <a:rPr lang="en-US" dirty="0"/>
              <a:t>Message </a:t>
            </a:r>
          </a:p>
          <a:p>
            <a:r>
              <a:rPr lang="en-US" dirty="0"/>
              <a:t>Event (Failure)</a:t>
            </a:r>
          </a:p>
        </p:txBody>
      </p:sp>
      <p:sp>
        <p:nvSpPr>
          <p:cNvPr id="16" name="TextBox 15"/>
          <p:cNvSpPr txBox="1"/>
          <p:nvPr/>
        </p:nvSpPr>
        <p:spPr>
          <a:xfrm>
            <a:off x="2743200" y="1595735"/>
            <a:ext cx="914400" cy="523220"/>
          </a:xfrm>
          <a:prstGeom prst="rect">
            <a:avLst/>
          </a:prstGeom>
          <a:noFill/>
        </p:spPr>
        <p:txBody>
          <a:bodyPr wrap="square" rtlCol="0">
            <a:spAutoFit/>
          </a:bodyPr>
          <a:lstStyle>
            <a:defPPr>
              <a:defRPr lang="en-US"/>
            </a:defPPr>
            <a:lvl1pPr algn="ctr">
              <a:defRPr sz="1400" b="1">
                <a:latin typeface="+mn-lt"/>
              </a:defRPr>
            </a:lvl1pPr>
          </a:lstStyle>
          <a:p>
            <a:r>
              <a:rPr lang="en-US" dirty="0"/>
              <a:t>Exclusive Gateway</a:t>
            </a:r>
          </a:p>
        </p:txBody>
      </p:sp>
      <p:sp>
        <p:nvSpPr>
          <p:cNvPr id="17" name="TextBox 16"/>
          <p:cNvSpPr txBox="1"/>
          <p:nvPr/>
        </p:nvSpPr>
        <p:spPr>
          <a:xfrm>
            <a:off x="1905000" y="1595736"/>
            <a:ext cx="914400" cy="523220"/>
          </a:xfrm>
          <a:prstGeom prst="rect">
            <a:avLst/>
          </a:prstGeom>
          <a:noFill/>
        </p:spPr>
        <p:txBody>
          <a:bodyPr wrap="square" rtlCol="0">
            <a:spAutoFit/>
          </a:bodyPr>
          <a:lstStyle>
            <a:defPPr>
              <a:defRPr lang="en-US"/>
            </a:defPPr>
            <a:lvl1pPr algn="ctr">
              <a:defRPr sz="1400" b="1">
                <a:latin typeface="+mn-lt"/>
              </a:defRPr>
            </a:lvl1pPr>
          </a:lstStyle>
          <a:p>
            <a:r>
              <a:rPr lang="en-US" dirty="0"/>
              <a:t>Simple Activity</a:t>
            </a:r>
          </a:p>
        </p:txBody>
      </p:sp>
      <p:sp>
        <p:nvSpPr>
          <p:cNvPr id="8" name="Down Arrow 7"/>
          <p:cNvSpPr/>
          <p:nvPr/>
        </p:nvSpPr>
        <p:spPr>
          <a:xfrm>
            <a:off x="1371600" y="3429000"/>
            <a:ext cx="207606" cy="1868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5791200" y="4342428"/>
            <a:ext cx="207606" cy="1229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2764194" y="4953000"/>
            <a:ext cx="207606" cy="695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37803" y="5527899"/>
            <a:ext cx="914400" cy="307777"/>
          </a:xfrm>
          <a:prstGeom prst="rect">
            <a:avLst/>
          </a:prstGeom>
          <a:noFill/>
        </p:spPr>
        <p:txBody>
          <a:bodyPr wrap="square" rtlCol="0">
            <a:spAutoFit/>
          </a:bodyPr>
          <a:lstStyle>
            <a:defPPr>
              <a:defRPr lang="en-US"/>
            </a:defPPr>
            <a:lvl1pPr algn="ctr">
              <a:defRPr sz="1400" b="1">
                <a:latin typeface="+mn-lt"/>
              </a:defRPr>
            </a:lvl1pPr>
          </a:lstStyle>
          <a:p>
            <a:r>
              <a:rPr lang="en-US" dirty="0"/>
              <a:t>End Event</a:t>
            </a:r>
          </a:p>
        </p:txBody>
      </p:sp>
      <p:sp>
        <p:nvSpPr>
          <p:cNvPr id="26" name="TextBox 25"/>
          <p:cNvSpPr txBox="1"/>
          <p:nvPr/>
        </p:nvSpPr>
        <p:spPr>
          <a:xfrm>
            <a:off x="4572000" y="5410200"/>
            <a:ext cx="914400" cy="523220"/>
          </a:xfrm>
          <a:prstGeom prst="rect">
            <a:avLst/>
          </a:prstGeom>
          <a:noFill/>
        </p:spPr>
        <p:txBody>
          <a:bodyPr wrap="square" rtlCol="0">
            <a:spAutoFit/>
          </a:bodyPr>
          <a:lstStyle/>
          <a:p>
            <a:pPr algn="ctr"/>
            <a:r>
              <a:rPr lang="en-US" sz="1400" b="1" dirty="0">
                <a:latin typeface="+mn-lt"/>
              </a:rPr>
              <a:t>Parallel</a:t>
            </a:r>
            <a:r>
              <a:rPr lang="en-US" sz="1200" b="1" dirty="0"/>
              <a:t> </a:t>
            </a:r>
            <a:r>
              <a:rPr lang="en-US" sz="1400" b="1" dirty="0">
                <a:latin typeface="+mn-lt"/>
              </a:rPr>
              <a:t>Gateway</a:t>
            </a:r>
          </a:p>
        </p:txBody>
      </p:sp>
      <p:sp>
        <p:nvSpPr>
          <p:cNvPr id="27" name="TextBox 26"/>
          <p:cNvSpPr txBox="1"/>
          <p:nvPr/>
        </p:nvSpPr>
        <p:spPr>
          <a:xfrm>
            <a:off x="2438400" y="5634335"/>
            <a:ext cx="914400" cy="523220"/>
          </a:xfrm>
          <a:prstGeom prst="rect">
            <a:avLst/>
          </a:prstGeom>
          <a:noFill/>
        </p:spPr>
        <p:txBody>
          <a:bodyPr wrap="square" rtlCol="0">
            <a:spAutoFit/>
          </a:bodyPr>
          <a:lstStyle/>
          <a:p>
            <a:pPr algn="ctr"/>
            <a:r>
              <a:rPr lang="en-US" sz="1400" b="1" dirty="0">
                <a:latin typeface="+mn-lt"/>
              </a:rPr>
              <a:t>Data</a:t>
            </a:r>
            <a:r>
              <a:rPr lang="en-US" sz="1200" b="1" dirty="0"/>
              <a:t> </a:t>
            </a:r>
            <a:r>
              <a:rPr lang="en-US" sz="1400" b="1" dirty="0">
                <a:latin typeface="+mn-lt"/>
              </a:rPr>
              <a:t>Object</a:t>
            </a:r>
          </a:p>
        </p:txBody>
      </p:sp>
      <p:sp>
        <p:nvSpPr>
          <p:cNvPr id="22" name="Bent-Up Arrow 21"/>
          <p:cNvSpPr/>
          <p:nvPr/>
        </p:nvSpPr>
        <p:spPr>
          <a:xfrm rot="10800000">
            <a:off x="3654094" y="4053671"/>
            <a:ext cx="308306" cy="135652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117202" y="5373469"/>
            <a:ext cx="1226198" cy="738664"/>
          </a:xfrm>
          <a:prstGeom prst="rect">
            <a:avLst/>
          </a:prstGeom>
          <a:noFill/>
        </p:spPr>
        <p:txBody>
          <a:bodyPr wrap="square" rtlCol="0">
            <a:spAutoFit/>
          </a:bodyPr>
          <a:lstStyle/>
          <a:p>
            <a:pPr algn="ctr"/>
            <a:r>
              <a:rPr lang="en-US" sz="1400" b="1" dirty="0">
                <a:latin typeface="+mn-lt"/>
              </a:rPr>
              <a:t>Parallel</a:t>
            </a:r>
            <a:r>
              <a:rPr lang="en-US" sz="1200" b="1" dirty="0"/>
              <a:t> </a:t>
            </a:r>
          </a:p>
          <a:p>
            <a:pPr algn="ctr"/>
            <a:r>
              <a:rPr lang="en-US" sz="1400" b="1" dirty="0">
                <a:latin typeface="+mn-lt"/>
              </a:rPr>
              <a:t>Event Based Gateway</a:t>
            </a:r>
          </a:p>
        </p:txBody>
      </p:sp>
      <p:sp>
        <p:nvSpPr>
          <p:cNvPr id="30" name="Down Arrow 29"/>
          <p:cNvSpPr/>
          <p:nvPr/>
        </p:nvSpPr>
        <p:spPr>
          <a:xfrm>
            <a:off x="6477000" y="4994153"/>
            <a:ext cx="207606" cy="644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248400" y="5602069"/>
            <a:ext cx="914400" cy="738664"/>
          </a:xfrm>
          <a:prstGeom prst="rect">
            <a:avLst/>
          </a:prstGeom>
          <a:noFill/>
        </p:spPr>
        <p:txBody>
          <a:bodyPr wrap="square" rtlCol="0">
            <a:spAutoFit/>
          </a:bodyPr>
          <a:lstStyle>
            <a:defPPr>
              <a:defRPr lang="en-US"/>
            </a:defPPr>
            <a:lvl1pPr algn="ctr">
              <a:defRPr sz="1400" b="1">
                <a:latin typeface="+mn-lt"/>
              </a:defRPr>
            </a:lvl1pPr>
          </a:lstStyle>
          <a:p>
            <a:r>
              <a:rPr lang="en-US" dirty="0"/>
              <a:t>Forward Message Activity</a:t>
            </a:r>
          </a:p>
        </p:txBody>
      </p:sp>
      <p:sp>
        <p:nvSpPr>
          <p:cNvPr id="32" name="Up Arrow 31"/>
          <p:cNvSpPr/>
          <p:nvPr/>
        </p:nvSpPr>
        <p:spPr>
          <a:xfrm>
            <a:off x="6248400" y="2052345"/>
            <a:ext cx="152400" cy="5776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638800" y="1595736"/>
            <a:ext cx="1295400" cy="523220"/>
          </a:xfrm>
          <a:prstGeom prst="rect">
            <a:avLst/>
          </a:prstGeom>
          <a:noFill/>
        </p:spPr>
        <p:txBody>
          <a:bodyPr wrap="square" rtlCol="0">
            <a:spAutoFit/>
          </a:bodyPr>
          <a:lstStyle>
            <a:defPPr>
              <a:defRPr lang="en-US"/>
            </a:defPPr>
            <a:lvl1pPr algn="ctr">
              <a:defRPr sz="1400" b="1">
                <a:latin typeface="+mn-lt"/>
              </a:defRPr>
            </a:lvl1pPr>
          </a:lstStyle>
          <a:p>
            <a:r>
              <a:rPr lang="en-US" dirty="0"/>
              <a:t>Message </a:t>
            </a:r>
          </a:p>
          <a:p>
            <a:r>
              <a:rPr lang="en-US" dirty="0"/>
              <a:t>Flow</a:t>
            </a:r>
          </a:p>
        </p:txBody>
      </p:sp>
      <p:sp>
        <p:nvSpPr>
          <p:cNvPr id="34" name="Down Arrow 33"/>
          <p:cNvSpPr/>
          <p:nvPr/>
        </p:nvSpPr>
        <p:spPr>
          <a:xfrm>
            <a:off x="838200" y="3266784"/>
            <a:ext cx="207606" cy="771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4800" y="4034135"/>
            <a:ext cx="1295400" cy="523220"/>
          </a:xfrm>
          <a:prstGeom prst="rect">
            <a:avLst/>
          </a:prstGeom>
          <a:noFill/>
        </p:spPr>
        <p:txBody>
          <a:bodyPr wrap="square" rtlCol="0">
            <a:spAutoFit/>
          </a:bodyPr>
          <a:lstStyle>
            <a:defPPr>
              <a:defRPr lang="en-US"/>
            </a:defPPr>
            <a:lvl1pPr algn="ctr">
              <a:defRPr sz="1400" b="1">
                <a:latin typeface="+mn-lt"/>
              </a:defRPr>
            </a:lvl1pPr>
          </a:lstStyle>
          <a:p>
            <a:r>
              <a:rPr lang="en-US" dirty="0"/>
              <a:t>Sequence</a:t>
            </a:r>
          </a:p>
          <a:p>
            <a:r>
              <a:rPr lang="en-US" dirty="0"/>
              <a:t>Flow</a:t>
            </a:r>
          </a:p>
        </p:txBody>
      </p:sp>
      <p:sp>
        <p:nvSpPr>
          <p:cNvPr id="38" name="Bent-Up Arrow 37"/>
          <p:cNvSpPr/>
          <p:nvPr/>
        </p:nvSpPr>
        <p:spPr>
          <a:xfrm rot="16200000">
            <a:off x="2761449" y="3865720"/>
            <a:ext cx="307031" cy="95312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524000" y="3886200"/>
            <a:ext cx="1104900" cy="523220"/>
          </a:xfrm>
          <a:prstGeom prst="rect">
            <a:avLst/>
          </a:prstGeom>
          <a:noFill/>
        </p:spPr>
        <p:txBody>
          <a:bodyPr wrap="square" rtlCol="0">
            <a:spAutoFit/>
          </a:bodyPr>
          <a:lstStyle>
            <a:defPPr>
              <a:defRPr lang="en-US"/>
            </a:defPPr>
            <a:lvl1pPr algn="ctr">
              <a:defRPr sz="1400" b="1">
                <a:latin typeface="+mn-lt"/>
              </a:defRPr>
            </a:lvl1pPr>
          </a:lstStyle>
          <a:p>
            <a:r>
              <a:rPr lang="en-US" dirty="0"/>
              <a:t>Association</a:t>
            </a:r>
          </a:p>
          <a:p>
            <a:r>
              <a:rPr lang="en-US" dirty="0"/>
              <a:t>Flow</a:t>
            </a:r>
          </a:p>
        </p:txBody>
      </p:sp>
      <p:sp>
        <p:nvSpPr>
          <p:cNvPr id="40" name="Up Arrow 39"/>
          <p:cNvSpPr/>
          <p:nvPr/>
        </p:nvSpPr>
        <p:spPr>
          <a:xfrm>
            <a:off x="8001000" y="2052344"/>
            <a:ext cx="152400" cy="7090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762681" y="1683894"/>
            <a:ext cx="647700" cy="307777"/>
          </a:xfrm>
          <a:prstGeom prst="rect">
            <a:avLst/>
          </a:prstGeom>
          <a:noFill/>
        </p:spPr>
        <p:txBody>
          <a:bodyPr wrap="square" rtlCol="0">
            <a:spAutoFit/>
          </a:bodyPr>
          <a:lstStyle/>
          <a:p>
            <a:pPr algn="ctr"/>
            <a:r>
              <a:rPr lang="en-US" sz="1400" b="1" dirty="0">
                <a:latin typeface="+mn-lt"/>
              </a:rPr>
              <a:t>Pool</a:t>
            </a:r>
          </a:p>
        </p:txBody>
      </p:sp>
      <p:sp>
        <p:nvSpPr>
          <p:cNvPr id="36" name="Bent-Up Arrow 35"/>
          <p:cNvSpPr/>
          <p:nvPr/>
        </p:nvSpPr>
        <p:spPr>
          <a:xfrm rot="10800000">
            <a:off x="4949493" y="4414834"/>
            <a:ext cx="308307" cy="99536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217245"/>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ext uri="{D42A27DB-BD31-4B8C-83A1-F6EECF244321}">
                <p14:modId xmlns:p14="http://schemas.microsoft.com/office/powerpoint/2010/main" val="3856678597"/>
              </p:ext>
            </p:extLst>
          </p:nvPr>
        </p:nvGraphicFramePr>
        <p:xfrm>
          <a:off x="1889760" y="-609600"/>
          <a:ext cx="72390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www.hippo-software.co.uk/images/ArchiMateLogo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425" y="1079946"/>
            <a:ext cx="2414831" cy="1883860"/>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txBox="1">
            <a:spLocks/>
          </p:cNvSpPr>
          <p:nvPr/>
        </p:nvSpPr>
        <p:spPr bwMode="auto">
          <a:xfrm>
            <a:off x="152400" y="69297"/>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r" rtl="0" eaLnBrk="0" fontAlgn="base" hangingPunct="0">
              <a:spcBef>
                <a:spcPct val="0"/>
              </a:spcBef>
              <a:spcAft>
                <a:spcPct val="0"/>
              </a:spcAft>
              <a:defRPr sz="28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2pPr>
            <a:lvl3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3pPr>
            <a:lvl4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4pPr>
            <a:lvl5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5pPr>
            <a:lvl6pPr marL="457200" algn="l" rtl="0" eaLnBrk="1" fontAlgn="base" hangingPunct="1">
              <a:spcBef>
                <a:spcPct val="0"/>
              </a:spcBef>
              <a:spcAft>
                <a:spcPct val="0"/>
              </a:spcAft>
              <a:defRPr sz="1600" b="1">
                <a:solidFill>
                  <a:schemeClr val="tx1"/>
                </a:solidFill>
                <a:latin typeface="Calibri" pitchFamily="34" charset="0"/>
              </a:defRPr>
            </a:lvl6pPr>
            <a:lvl7pPr marL="914400" algn="l" rtl="0" eaLnBrk="1" fontAlgn="base" hangingPunct="1">
              <a:spcBef>
                <a:spcPct val="0"/>
              </a:spcBef>
              <a:spcAft>
                <a:spcPct val="0"/>
              </a:spcAft>
              <a:defRPr sz="1600" b="1">
                <a:solidFill>
                  <a:schemeClr val="tx1"/>
                </a:solidFill>
                <a:latin typeface="Calibri" pitchFamily="34" charset="0"/>
              </a:defRPr>
            </a:lvl7pPr>
            <a:lvl8pPr marL="1371600" algn="l" rtl="0" eaLnBrk="1" fontAlgn="base" hangingPunct="1">
              <a:spcBef>
                <a:spcPct val="0"/>
              </a:spcBef>
              <a:spcAft>
                <a:spcPct val="0"/>
              </a:spcAft>
              <a:defRPr sz="1600" b="1">
                <a:solidFill>
                  <a:schemeClr val="tx1"/>
                </a:solidFill>
                <a:latin typeface="Calibri" pitchFamily="34" charset="0"/>
              </a:defRPr>
            </a:lvl8pPr>
            <a:lvl9pPr marL="1828800" algn="l" rtl="0" eaLnBrk="1" fontAlgn="base" hangingPunct="1">
              <a:spcBef>
                <a:spcPct val="0"/>
              </a:spcBef>
              <a:spcAft>
                <a:spcPct val="0"/>
              </a:spcAft>
              <a:defRPr sz="1600" b="1">
                <a:solidFill>
                  <a:schemeClr val="tx1"/>
                </a:solidFill>
                <a:latin typeface="Calibri" pitchFamily="34" charset="0"/>
              </a:defRPr>
            </a:lvl9pPr>
          </a:lstStyle>
          <a:p>
            <a:pPr algn="l"/>
            <a:r>
              <a:rPr lang="en-US" altLang="en-US" sz="3200" kern="0" dirty="0" smtClean="0">
                <a:solidFill>
                  <a:srgbClr val="FFFFFF"/>
                </a:solidFill>
              </a:rPr>
              <a:t>IT Architecture</a:t>
            </a:r>
            <a:endParaRPr lang="en-US" altLang="en-US" sz="3200" kern="0" dirty="0">
              <a:solidFill>
                <a:srgbClr val="FFFFFF"/>
              </a:solidFill>
            </a:endParaRPr>
          </a:p>
        </p:txBody>
      </p:sp>
      <p:grpSp>
        <p:nvGrpSpPr>
          <p:cNvPr id="14" name="Group 13"/>
          <p:cNvGrpSpPr/>
          <p:nvPr/>
        </p:nvGrpSpPr>
        <p:grpSpPr>
          <a:xfrm rot="10800000">
            <a:off x="5849044" y="4014260"/>
            <a:ext cx="887036" cy="761237"/>
            <a:chOff x="5929884" y="770381"/>
            <a:chExt cx="653795" cy="653795"/>
          </a:xfrm>
          <a:scene3d>
            <a:camera prst="orthographicFront"/>
            <a:lightRig rig="flat" dir="t"/>
          </a:scene3d>
        </p:grpSpPr>
        <p:sp>
          <p:nvSpPr>
            <p:cNvPr id="15" name="Down Arrow 14"/>
            <p:cNvSpPr/>
            <p:nvPr/>
          </p:nvSpPr>
          <p:spPr>
            <a:xfrm>
              <a:off x="5929884" y="770381"/>
              <a:ext cx="653795" cy="653795"/>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6"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grpSp>
        <p:nvGrpSpPr>
          <p:cNvPr id="17" name="Group 16"/>
          <p:cNvGrpSpPr/>
          <p:nvPr/>
        </p:nvGrpSpPr>
        <p:grpSpPr>
          <a:xfrm rot="10800000">
            <a:off x="5849043" y="2403769"/>
            <a:ext cx="887036" cy="761237"/>
            <a:chOff x="5929884" y="770381"/>
            <a:chExt cx="653795" cy="653795"/>
          </a:xfrm>
          <a:scene3d>
            <a:camera prst="orthographicFront"/>
            <a:lightRig rig="flat" dir="t"/>
          </a:scene3d>
        </p:grpSpPr>
        <p:sp>
          <p:nvSpPr>
            <p:cNvPr id="18" name="Down Arrow 17"/>
            <p:cNvSpPr/>
            <p:nvPr/>
          </p:nvSpPr>
          <p:spPr>
            <a:xfrm>
              <a:off x="5929884" y="770381"/>
              <a:ext cx="653795" cy="653795"/>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9"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spTree>
    <p:extLst>
      <p:ext uri="{BB962C8B-B14F-4D97-AF65-F5344CB8AC3E}">
        <p14:creationId xmlns:p14="http://schemas.microsoft.com/office/powerpoint/2010/main" val="2490740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sz="3200" dirty="0"/>
              <a:t>What is ArchiMate?</a:t>
            </a:r>
          </a:p>
        </p:txBody>
      </p:sp>
      <p:sp>
        <p:nvSpPr>
          <p:cNvPr id="63491" name="Rectangle 3"/>
          <p:cNvSpPr>
            <a:spLocks noGrp="1" noChangeArrowheads="1"/>
          </p:cNvSpPr>
          <p:nvPr>
            <p:ph type="body" idx="1"/>
          </p:nvPr>
        </p:nvSpPr>
        <p:spPr>
          <a:xfrm>
            <a:off x="419100" y="990600"/>
            <a:ext cx="8229600" cy="4983163"/>
          </a:xfrm>
        </p:spPr>
        <p:txBody>
          <a:bodyPr/>
          <a:lstStyle/>
          <a:p>
            <a:pPr>
              <a:lnSpc>
                <a:spcPct val="150000"/>
              </a:lnSpc>
            </a:pPr>
            <a:r>
              <a:rPr lang="en-US" altLang="en-US" sz="2000" b="1" dirty="0">
                <a:solidFill>
                  <a:schemeClr val="accent1">
                    <a:lumMod val="75000"/>
                  </a:schemeClr>
                </a:solidFill>
              </a:rPr>
              <a:t>ArchiMate</a:t>
            </a:r>
            <a:r>
              <a:rPr lang="en-US" altLang="en-US" sz="2000" dirty="0">
                <a:solidFill>
                  <a:schemeClr val="accent1">
                    <a:lumMod val="75000"/>
                  </a:schemeClr>
                </a:solidFill>
              </a:rPr>
              <a:t> </a:t>
            </a:r>
            <a:r>
              <a:rPr lang="en-US" altLang="en-US" sz="2000" dirty="0"/>
              <a:t>offers a common language for describing the construction and operation of business processes, organizational structures, information flows, IT systems, and technical infrastructure. </a:t>
            </a:r>
          </a:p>
          <a:p>
            <a:pPr marL="0" indent="0">
              <a:buNone/>
            </a:pPr>
            <a:r>
              <a:rPr lang="en-US" altLang="en-US" sz="2600" dirty="0" smtClean="0"/>
              <a:t> </a:t>
            </a:r>
            <a:endParaRPr lang="en-US" altLang="en-US" sz="2600" dirty="0"/>
          </a:p>
        </p:txBody>
      </p:sp>
      <p:pic>
        <p:nvPicPr>
          <p:cNvPr id="2" name="Grafik 1"/>
          <p:cNvPicPr>
            <a:picLocks noChangeAspect="1"/>
          </p:cNvPicPr>
          <p:nvPr/>
        </p:nvPicPr>
        <p:blipFill>
          <a:blip r:embed="rId2"/>
          <a:stretch>
            <a:fillRect/>
          </a:stretch>
        </p:blipFill>
        <p:spPr>
          <a:xfrm>
            <a:off x="1295400" y="2667000"/>
            <a:ext cx="6766424" cy="3657600"/>
          </a:xfrm>
          <a:prstGeom prst="rect">
            <a:avLst/>
          </a:prstGeom>
        </p:spPr>
      </p:pic>
    </p:spTree>
    <p:extLst>
      <p:ext uri="{BB962C8B-B14F-4D97-AF65-F5344CB8AC3E}">
        <p14:creationId xmlns:p14="http://schemas.microsoft.com/office/powerpoint/2010/main" val="1043234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 y="71555"/>
            <a:ext cx="8458200" cy="685800"/>
          </a:xfrm>
        </p:spPr>
        <p:txBody>
          <a:bodyPr/>
          <a:lstStyle/>
          <a:p>
            <a:r>
              <a:rPr lang="en-US" sz="3200" dirty="0" smtClean="0"/>
              <a:t>IT Architecture</a:t>
            </a:r>
            <a:endParaRPr lang="en-US" sz="3200"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387" r="65741" b="55531"/>
          <a:stretch/>
        </p:blipFill>
        <p:spPr>
          <a:xfrm>
            <a:off x="5943600" y="4114799"/>
            <a:ext cx="3048000" cy="1894704"/>
          </a:xfrm>
          <a:prstGeom prst="rect">
            <a:avLst/>
          </a:prstGeom>
        </p:spPr>
      </p:pic>
      <p:sp>
        <p:nvSpPr>
          <p:cNvPr id="3" name="Rechteck 2"/>
          <p:cNvSpPr/>
          <p:nvPr/>
        </p:nvSpPr>
        <p:spPr>
          <a:xfrm>
            <a:off x="228600" y="4038600"/>
            <a:ext cx="5910330" cy="1938992"/>
          </a:xfrm>
          <a:prstGeom prst="rect">
            <a:avLst/>
          </a:prstGeom>
        </p:spPr>
        <p:txBody>
          <a:bodyPr wrap="square">
            <a:spAutoFit/>
          </a:bodyPr>
          <a:lstStyle/>
          <a:p>
            <a:pPr>
              <a:lnSpc>
                <a:spcPct val="150000"/>
              </a:lnSpc>
            </a:pPr>
            <a:r>
              <a:rPr lang="en-US" sz="2000" b="1" dirty="0">
                <a:solidFill>
                  <a:schemeClr val="accent1">
                    <a:lumMod val="75000"/>
                  </a:schemeClr>
                </a:solidFill>
                <a:latin typeface="+mn-lt"/>
              </a:rPr>
              <a:t>Data </a:t>
            </a:r>
            <a:r>
              <a:rPr lang="en-US" sz="2000" b="1" dirty="0" smtClean="0">
                <a:solidFill>
                  <a:schemeClr val="accent1">
                    <a:lumMod val="75000"/>
                  </a:schemeClr>
                </a:solidFill>
                <a:latin typeface="+mn-lt"/>
              </a:rPr>
              <a:t>Architecture</a:t>
            </a:r>
            <a:r>
              <a:rPr lang="en-US" sz="2000" dirty="0">
                <a:latin typeface="+mn-lt"/>
              </a:rPr>
              <a:t> is composed of models, policies, rules or standards that govern which data is collected, and how it is stored, arranged, integrated, and put to use in data systems and in organizations </a:t>
            </a:r>
          </a:p>
        </p:txBody>
      </p:sp>
      <p:pic>
        <p:nvPicPr>
          <p:cNvPr id="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78" t="65395" r="62963" b="4523"/>
          <a:stretch/>
        </p:blipFill>
        <p:spPr>
          <a:xfrm>
            <a:off x="5943600" y="1371600"/>
            <a:ext cx="3064565" cy="1905000"/>
          </a:xfrm>
          <a:prstGeom prst="rect">
            <a:avLst/>
          </a:prstGeom>
        </p:spPr>
      </p:pic>
      <p:sp>
        <p:nvSpPr>
          <p:cNvPr id="15" name="Rechteck 14"/>
          <p:cNvSpPr/>
          <p:nvPr/>
        </p:nvSpPr>
        <p:spPr>
          <a:xfrm>
            <a:off x="259080" y="1447800"/>
            <a:ext cx="5562600" cy="1938992"/>
          </a:xfrm>
          <a:prstGeom prst="rect">
            <a:avLst/>
          </a:prstGeom>
        </p:spPr>
        <p:txBody>
          <a:bodyPr wrap="square">
            <a:spAutoFit/>
          </a:bodyPr>
          <a:lstStyle/>
          <a:p>
            <a:pPr>
              <a:lnSpc>
                <a:spcPct val="150000"/>
              </a:lnSpc>
            </a:pPr>
            <a:r>
              <a:rPr lang="en-US" sz="2000" b="1" dirty="0">
                <a:solidFill>
                  <a:schemeClr val="accent1">
                    <a:lumMod val="75000"/>
                  </a:schemeClr>
                </a:solidFill>
                <a:latin typeface="+mn-lt"/>
              </a:rPr>
              <a:t>Applications</a:t>
            </a:r>
            <a:r>
              <a:rPr lang="en-US" sz="2000" dirty="0">
                <a:solidFill>
                  <a:schemeClr val="accent1">
                    <a:lumMod val="75000"/>
                  </a:schemeClr>
                </a:solidFill>
                <a:latin typeface="+mn-lt"/>
              </a:rPr>
              <a:t> </a:t>
            </a:r>
            <a:r>
              <a:rPr lang="en-US" sz="2000" b="1" dirty="0" smtClean="0">
                <a:solidFill>
                  <a:schemeClr val="accent1">
                    <a:lumMod val="75000"/>
                  </a:schemeClr>
                </a:solidFill>
                <a:latin typeface="+mn-lt"/>
              </a:rPr>
              <a:t>Architecture</a:t>
            </a:r>
            <a:r>
              <a:rPr lang="en-US" sz="2000" dirty="0" smtClean="0">
                <a:solidFill>
                  <a:schemeClr val="accent1">
                    <a:lumMod val="75000"/>
                  </a:schemeClr>
                </a:solidFill>
                <a:latin typeface="+mn-lt"/>
              </a:rPr>
              <a:t> </a:t>
            </a:r>
            <a:r>
              <a:rPr lang="en-US" sz="2000" dirty="0">
                <a:latin typeface="+mn-lt"/>
              </a:rPr>
              <a:t>is the science and art of ensuring the suite of applications being used by an organization to create the composite architecture is scalable, reliable, available and manageable</a:t>
            </a:r>
            <a:r>
              <a:rPr lang="en-US" dirty="0">
                <a:latin typeface="+mn-lt"/>
              </a:rPr>
              <a:t>.</a:t>
            </a:r>
          </a:p>
        </p:txBody>
      </p:sp>
    </p:spTree>
    <p:extLst>
      <p:ext uri="{BB962C8B-B14F-4D97-AF65-F5344CB8AC3E}">
        <p14:creationId xmlns:p14="http://schemas.microsoft.com/office/powerpoint/2010/main" val="1654357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7026664" y="3505465"/>
            <a:ext cx="1964936" cy="380735"/>
          </a:xfrm>
        </p:spPr>
        <p:txBody>
          <a:bodyPr/>
          <a:lstStyle/>
          <a:p>
            <a:r>
              <a:rPr lang="en-US" b="1" dirty="0" smtClean="0">
                <a:solidFill>
                  <a:schemeClr val="accent1">
                    <a:lumMod val="75000"/>
                  </a:schemeClr>
                </a:solidFill>
              </a:rPr>
              <a:t>Archimate Notation</a:t>
            </a:r>
            <a:endParaRPr lang="en-US" b="1" dirty="0">
              <a:solidFill>
                <a:schemeClr val="accent1">
                  <a:lumMod val="75000"/>
                </a:schemeClr>
              </a:solidFill>
            </a:endParaRPr>
          </a:p>
        </p:txBody>
      </p:sp>
      <p:pic>
        <p:nvPicPr>
          <p:cNvPr id="3" name="Picture 214" descr="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57400"/>
            <a:ext cx="6705600" cy="3810001"/>
          </a:xfrm>
          <a:prstGeom prst="rect">
            <a:avLst/>
          </a:prstGeom>
          <a:noFill/>
        </p:spPr>
      </p:pic>
      <p:sp>
        <p:nvSpPr>
          <p:cNvPr id="4" name="Rechteck 3"/>
          <p:cNvSpPr/>
          <p:nvPr/>
        </p:nvSpPr>
        <p:spPr>
          <a:xfrm>
            <a:off x="228600" y="1206252"/>
            <a:ext cx="3113288" cy="461665"/>
          </a:xfrm>
          <a:prstGeom prst="rect">
            <a:avLst/>
          </a:prstGeom>
        </p:spPr>
        <p:txBody>
          <a:bodyPr wrap="none">
            <a:spAutoFit/>
          </a:bodyPr>
          <a:lstStyle/>
          <a:p>
            <a:r>
              <a:rPr lang="en-US" sz="2400" b="1" dirty="0">
                <a:solidFill>
                  <a:schemeClr val="accent1">
                    <a:lumMod val="75000"/>
                  </a:schemeClr>
                </a:solidFill>
                <a:latin typeface="+mn-lt"/>
                <a:cs typeface="Andalus" panose="02020603050405020304" pitchFamily="18" charset="-78"/>
              </a:rPr>
              <a:t>A</a:t>
            </a:r>
            <a:r>
              <a:rPr lang="en-US" sz="2400" b="1" dirty="0" smtClean="0">
                <a:solidFill>
                  <a:schemeClr val="accent1">
                    <a:lumMod val="75000"/>
                  </a:schemeClr>
                </a:solidFill>
                <a:latin typeface="+mn-lt"/>
                <a:cs typeface="Andalus" panose="02020603050405020304" pitchFamily="18" charset="-78"/>
              </a:rPr>
              <a:t>pplication </a:t>
            </a:r>
            <a:r>
              <a:rPr lang="en-US" sz="2400" b="1" dirty="0">
                <a:solidFill>
                  <a:schemeClr val="accent1">
                    <a:lumMod val="75000"/>
                  </a:schemeClr>
                </a:solidFill>
                <a:latin typeface="+mn-lt"/>
                <a:cs typeface="Andalus" panose="02020603050405020304" pitchFamily="18" charset="-78"/>
              </a:rPr>
              <a:t>L</a:t>
            </a:r>
            <a:r>
              <a:rPr lang="en-US" sz="2400" b="1" dirty="0" smtClean="0">
                <a:solidFill>
                  <a:schemeClr val="accent1">
                    <a:lumMod val="75000"/>
                  </a:schemeClr>
                </a:solidFill>
                <a:latin typeface="+mn-lt"/>
                <a:cs typeface="Andalus" panose="02020603050405020304" pitchFamily="18" charset="-78"/>
              </a:rPr>
              <a:t>andscape </a:t>
            </a:r>
            <a:endParaRPr lang="en-US" sz="2400" b="1" dirty="0">
              <a:solidFill>
                <a:schemeClr val="accent1">
                  <a:lumMod val="75000"/>
                </a:schemeClr>
              </a:solidFill>
              <a:latin typeface="+mn-lt"/>
              <a:cs typeface="Andalus" panose="02020603050405020304" pitchFamily="18" charset="-78"/>
            </a:endParaRPr>
          </a:p>
        </p:txBody>
      </p:sp>
      <p:pic>
        <p:nvPicPr>
          <p:cNvPr id="5" name="Picture 4"/>
          <p:cNvPicPr>
            <a:picLocks noChangeAspect="1"/>
          </p:cNvPicPr>
          <p:nvPr/>
        </p:nvPicPr>
        <p:blipFill rotWithShape="1">
          <a:blip r:embed="rId4"/>
          <a:srcRect l="28331" t="26042" r="54099" b="32291"/>
          <a:stretch/>
        </p:blipFill>
        <p:spPr>
          <a:xfrm>
            <a:off x="6934200" y="3886200"/>
            <a:ext cx="1905000" cy="25399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itel 1"/>
          <p:cNvSpPr txBox="1">
            <a:spLocks/>
          </p:cNvSpPr>
          <p:nvPr/>
        </p:nvSpPr>
        <p:spPr bwMode="auto">
          <a:xfrm>
            <a:off x="76200" y="49705"/>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eaLnBrk="0" hangingPunct="0">
              <a:defRPr sz="3600" b="1">
                <a:solidFill>
                  <a:schemeClr val="bg1"/>
                </a:solidFill>
                <a:effectLst>
                  <a:outerShdw blurRad="38100" dist="38100" dir="2700000" algn="tl">
                    <a:srgbClr val="C0C0C0"/>
                  </a:outerShdw>
                </a:effectLst>
                <a:latin typeface="+mn-lt"/>
                <a:ea typeface="+mj-ea"/>
                <a:cs typeface="+mj-cs"/>
              </a:defRPr>
            </a:lvl1pPr>
            <a:lvl2pPr eaLnBrk="0" hangingPunct="0">
              <a:defRPr sz="2800" b="1">
                <a:solidFill>
                  <a:schemeClr val="bg1"/>
                </a:solidFill>
                <a:effectLst>
                  <a:outerShdw blurRad="38100" dist="38100" dir="2700000" algn="tl">
                    <a:srgbClr val="C0C0C0"/>
                  </a:outerShdw>
                </a:effectLst>
                <a:latin typeface="Calibri" pitchFamily="34" charset="0"/>
              </a:defRPr>
            </a:lvl2pPr>
            <a:lvl3pPr eaLnBrk="0" hangingPunct="0">
              <a:defRPr sz="2800" b="1">
                <a:solidFill>
                  <a:schemeClr val="bg1"/>
                </a:solidFill>
                <a:effectLst>
                  <a:outerShdw blurRad="38100" dist="38100" dir="2700000" algn="tl">
                    <a:srgbClr val="C0C0C0"/>
                  </a:outerShdw>
                </a:effectLst>
                <a:latin typeface="Calibri" pitchFamily="34" charset="0"/>
              </a:defRPr>
            </a:lvl3pPr>
            <a:lvl4pPr eaLnBrk="0" hangingPunct="0">
              <a:defRPr sz="2800" b="1">
                <a:solidFill>
                  <a:schemeClr val="bg1"/>
                </a:solidFill>
                <a:effectLst>
                  <a:outerShdw blurRad="38100" dist="38100" dir="2700000" algn="tl">
                    <a:srgbClr val="C0C0C0"/>
                  </a:outerShdw>
                </a:effectLst>
                <a:latin typeface="Calibri" pitchFamily="34" charset="0"/>
              </a:defRPr>
            </a:lvl4pPr>
            <a:lvl5pPr eaLnBrk="0" hangingPunct="0">
              <a:defRPr sz="2800" b="1">
                <a:solidFill>
                  <a:schemeClr val="bg1"/>
                </a:solidFill>
                <a:effectLst>
                  <a:outerShdw blurRad="38100" dist="38100" dir="2700000" algn="tl">
                    <a:srgbClr val="C0C0C0"/>
                  </a:outerShdw>
                </a:effectLst>
                <a:latin typeface="Calibri" pitchFamily="34" charset="0"/>
              </a:defRPr>
            </a:lvl5pPr>
            <a:lvl6pPr marL="457200" fontAlgn="base">
              <a:spcBef>
                <a:spcPct val="0"/>
              </a:spcBef>
              <a:spcAft>
                <a:spcPct val="0"/>
              </a:spcAft>
              <a:defRPr sz="1600" b="1">
                <a:latin typeface="Calibri" pitchFamily="34" charset="0"/>
              </a:defRPr>
            </a:lvl6pPr>
            <a:lvl7pPr marL="914400" fontAlgn="base">
              <a:spcBef>
                <a:spcPct val="0"/>
              </a:spcBef>
              <a:spcAft>
                <a:spcPct val="0"/>
              </a:spcAft>
              <a:defRPr sz="1600" b="1">
                <a:latin typeface="Calibri" pitchFamily="34" charset="0"/>
              </a:defRPr>
            </a:lvl7pPr>
            <a:lvl8pPr marL="1371600" fontAlgn="base">
              <a:spcBef>
                <a:spcPct val="0"/>
              </a:spcBef>
              <a:spcAft>
                <a:spcPct val="0"/>
              </a:spcAft>
              <a:defRPr sz="1600" b="1">
                <a:latin typeface="Calibri" pitchFamily="34" charset="0"/>
              </a:defRPr>
            </a:lvl8pPr>
            <a:lvl9pPr marL="1828800" fontAlgn="base">
              <a:spcBef>
                <a:spcPct val="0"/>
              </a:spcBef>
              <a:spcAft>
                <a:spcPct val="0"/>
              </a:spcAft>
              <a:defRPr sz="1600" b="1">
                <a:latin typeface="Calibri" pitchFamily="34" charset="0"/>
              </a:defRPr>
            </a:lvl9pPr>
          </a:lstStyle>
          <a:p>
            <a:r>
              <a:rPr lang="en-US" sz="3200" dirty="0"/>
              <a:t>Application Architecture Demo</a:t>
            </a:r>
          </a:p>
        </p:txBody>
      </p:sp>
    </p:spTree>
    <p:extLst>
      <p:ext uri="{BB962C8B-B14F-4D97-AF65-F5344CB8AC3E}">
        <p14:creationId xmlns:p14="http://schemas.microsoft.com/office/powerpoint/2010/main" val="1822902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 y="25402"/>
            <a:ext cx="8458200" cy="685800"/>
          </a:xfrm>
        </p:spPr>
        <p:txBody>
          <a:bodyPr/>
          <a:lstStyle/>
          <a:p>
            <a:r>
              <a:rPr lang="en-US" sz="3200" dirty="0" smtClean="0">
                <a:latin typeface="+mn-lt"/>
              </a:rPr>
              <a:t>Application Architecture Demo</a:t>
            </a:r>
            <a:endParaRPr lang="en-US" sz="3200" dirty="0">
              <a:latin typeface="+mn-lt"/>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3737" t="26348"/>
          <a:stretch/>
        </p:blipFill>
        <p:spPr>
          <a:xfrm>
            <a:off x="228600" y="1676400"/>
            <a:ext cx="6639670" cy="4477548"/>
          </a:xfrm>
          <a:prstGeom prst="rect">
            <a:avLst/>
          </a:prstGeom>
        </p:spPr>
      </p:pic>
      <p:pic>
        <p:nvPicPr>
          <p:cNvPr id="6" name="Picture 5"/>
          <p:cNvPicPr>
            <a:picLocks noChangeAspect="1"/>
          </p:cNvPicPr>
          <p:nvPr/>
        </p:nvPicPr>
        <p:blipFill rotWithShape="1">
          <a:blip r:embed="rId4"/>
          <a:srcRect l="27160" t="24999" r="54490" b="32292"/>
          <a:stretch/>
        </p:blipFill>
        <p:spPr>
          <a:xfrm>
            <a:off x="7162800" y="4123926"/>
            <a:ext cx="1740032" cy="22768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hteck 3"/>
          <p:cNvSpPr/>
          <p:nvPr/>
        </p:nvSpPr>
        <p:spPr>
          <a:xfrm>
            <a:off x="228600" y="1045786"/>
            <a:ext cx="4231671" cy="461665"/>
          </a:xfrm>
          <a:prstGeom prst="rect">
            <a:avLst/>
          </a:prstGeom>
        </p:spPr>
        <p:txBody>
          <a:bodyPr wrap="none">
            <a:spAutoFit/>
          </a:bodyPr>
          <a:lstStyle/>
          <a:p>
            <a:r>
              <a:rPr lang="en-US" sz="2400" b="1" dirty="0">
                <a:solidFill>
                  <a:schemeClr val="accent1">
                    <a:lumMod val="75000"/>
                  </a:schemeClr>
                </a:solidFill>
                <a:latin typeface="+mn-lt"/>
                <a:cs typeface="Andalus" panose="02020603050405020304" pitchFamily="18" charset="-78"/>
              </a:rPr>
              <a:t>Application Behavior Viewpoint</a:t>
            </a:r>
          </a:p>
        </p:txBody>
      </p:sp>
      <p:sp>
        <p:nvSpPr>
          <p:cNvPr id="10" name="Subtitle 7"/>
          <p:cNvSpPr txBox="1">
            <a:spLocks/>
          </p:cNvSpPr>
          <p:nvPr/>
        </p:nvSpPr>
        <p:spPr>
          <a:xfrm>
            <a:off x="7179064" y="3734065"/>
            <a:ext cx="1964936" cy="380735"/>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j-lt"/>
              </a:defRPr>
            </a:lvl2pPr>
            <a:lvl3pPr marL="1143000" indent="-228600" algn="l" rtl="0" eaLnBrk="0" fontAlgn="base" hangingPunct="0">
              <a:spcBef>
                <a:spcPct val="20000"/>
              </a:spcBef>
              <a:spcAft>
                <a:spcPct val="0"/>
              </a:spcAft>
              <a:buChar char="•"/>
              <a:defRPr sz="1800">
                <a:solidFill>
                  <a:schemeClr val="tx1"/>
                </a:solidFill>
                <a:latin typeface="+mj-lt"/>
              </a:defRPr>
            </a:lvl3pPr>
            <a:lvl4pPr marL="1600200" indent="-228600" algn="l" rtl="0" eaLnBrk="0" fontAlgn="base" hangingPunct="0">
              <a:spcBef>
                <a:spcPct val="20000"/>
              </a:spcBef>
              <a:spcAft>
                <a:spcPct val="0"/>
              </a:spcAft>
              <a:buChar char="–"/>
              <a:defRPr sz="1600">
                <a:solidFill>
                  <a:schemeClr val="tx1"/>
                </a:solidFill>
                <a:latin typeface="+mj-lt"/>
              </a:defRPr>
            </a:lvl4pPr>
            <a:lvl5pPr marL="2057400" indent="-228600" algn="l" rtl="0" eaLnBrk="0" fontAlgn="base" hangingPunct="0">
              <a:spcBef>
                <a:spcPct val="20000"/>
              </a:spcBef>
              <a:spcAft>
                <a:spcPct val="0"/>
              </a:spcAft>
              <a:buChar char="»"/>
              <a:defRPr sz="16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600" b="1" kern="0" dirty="0" err="1" smtClean="0">
                <a:solidFill>
                  <a:schemeClr val="accent1">
                    <a:lumMod val="75000"/>
                  </a:schemeClr>
                </a:solidFill>
              </a:rPr>
              <a:t>Archimate</a:t>
            </a:r>
            <a:r>
              <a:rPr lang="en-US" sz="1600" b="1" kern="0" dirty="0" smtClean="0">
                <a:solidFill>
                  <a:schemeClr val="accent1">
                    <a:lumMod val="75000"/>
                  </a:schemeClr>
                </a:solidFill>
              </a:rPr>
              <a:t> Notation</a:t>
            </a:r>
            <a:endParaRPr lang="en-US" sz="1600" b="1" kern="0" dirty="0">
              <a:solidFill>
                <a:schemeClr val="accent1">
                  <a:lumMod val="75000"/>
                </a:schemeClr>
              </a:solidFill>
            </a:endParaRPr>
          </a:p>
        </p:txBody>
      </p:sp>
    </p:spTree>
    <p:extLst>
      <p:ext uri="{BB962C8B-B14F-4D97-AF65-F5344CB8AC3E}">
        <p14:creationId xmlns:p14="http://schemas.microsoft.com/office/powerpoint/2010/main" val="342212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873" y="85190"/>
            <a:ext cx="8458200" cy="685800"/>
          </a:xfrm>
        </p:spPr>
        <p:txBody>
          <a:bodyPr/>
          <a:lstStyle/>
          <a:p>
            <a:r>
              <a:rPr lang="en-US" sz="3200" dirty="0" smtClean="0"/>
              <a:t>Application Architecture Demo</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9" y="1598551"/>
            <a:ext cx="6977535" cy="4139657"/>
          </a:xfrm>
          <a:prstGeom prst="rect">
            <a:avLst/>
          </a:prstGeom>
        </p:spPr>
      </p:pic>
      <p:pic>
        <p:nvPicPr>
          <p:cNvPr id="6" name="Picture 5"/>
          <p:cNvPicPr>
            <a:picLocks noChangeAspect="1"/>
          </p:cNvPicPr>
          <p:nvPr/>
        </p:nvPicPr>
        <p:blipFill rotWithShape="1">
          <a:blip r:embed="rId4"/>
          <a:srcRect l="50886" t="25663" r="33681" b="42796"/>
          <a:stretch/>
        </p:blipFill>
        <p:spPr>
          <a:xfrm>
            <a:off x="7315200" y="4191000"/>
            <a:ext cx="1540264" cy="21355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hteck 3"/>
          <p:cNvSpPr/>
          <p:nvPr/>
        </p:nvSpPr>
        <p:spPr>
          <a:xfrm>
            <a:off x="185265" y="986135"/>
            <a:ext cx="4283865" cy="461665"/>
          </a:xfrm>
          <a:prstGeom prst="rect">
            <a:avLst/>
          </a:prstGeom>
        </p:spPr>
        <p:txBody>
          <a:bodyPr wrap="none">
            <a:spAutoFit/>
          </a:bodyPr>
          <a:lstStyle/>
          <a:p>
            <a:r>
              <a:rPr lang="en-US" sz="2400" b="1" dirty="0">
                <a:solidFill>
                  <a:schemeClr val="accent1">
                    <a:lumMod val="75000"/>
                  </a:schemeClr>
                </a:solidFill>
                <a:latin typeface="+mn-lt"/>
                <a:cs typeface="Andalus" panose="02020603050405020304" pitchFamily="18" charset="-78"/>
              </a:rPr>
              <a:t>Application Structure Viewpoint</a:t>
            </a:r>
          </a:p>
        </p:txBody>
      </p:sp>
      <p:sp>
        <p:nvSpPr>
          <p:cNvPr id="10" name="Subtitle 7"/>
          <p:cNvSpPr txBox="1">
            <a:spLocks/>
          </p:cNvSpPr>
          <p:nvPr/>
        </p:nvSpPr>
        <p:spPr>
          <a:xfrm>
            <a:off x="7255264" y="3810000"/>
            <a:ext cx="1964936" cy="380735"/>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j-lt"/>
              </a:defRPr>
            </a:lvl2pPr>
            <a:lvl3pPr marL="1143000" indent="-228600" algn="l" rtl="0" eaLnBrk="0" fontAlgn="base" hangingPunct="0">
              <a:spcBef>
                <a:spcPct val="20000"/>
              </a:spcBef>
              <a:spcAft>
                <a:spcPct val="0"/>
              </a:spcAft>
              <a:buChar char="•"/>
              <a:defRPr sz="1800">
                <a:solidFill>
                  <a:schemeClr val="tx1"/>
                </a:solidFill>
                <a:latin typeface="+mj-lt"/>
              </a:defRPr>
            </a:lvl3pPr>
            <a:lvl4pPr marL="1600200" indent="-228600" algn="l" rtl="0" eaLnBrk="0" fontAlgn="base" hangingPunct="0">
              <a:spcBef>
                <a:spcPct val="20000"/>
              </a:spcBef>
              <a:spcAft>
                <a:spcPct val="0"/>
              </a:spcAft>
              <a:buChar char="–"/>
              <a:defRPr sz="1600">
                <a:solidFill>
                  <a:schemeClr val="tx1"/>
                </a:solidFill>
                <a:latin typeface="+mj-lt"/>
              </a:defRPr>
            </a:lvl4pPr>
            <a:lvl5pPr marL="2057400" indent="-228600" algn="l" rtl="0" eaLnBrk="0" fontAlgn="base" hangingPunct="0">
              <a:spcBef>
                <a:spcPct val="20000"/>
              </a:spcBef>
              <a:spcAft>
                <a:spcPct val="0"/>
              </a:spcAft>
              <a:buChar char="»"/>
              <a:defRPr sz="16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600" b="1" kern="0" dirty="0" smtClean="0">
                <a:solidFill>
                  <a:schemeClr val="accent1">
                    <a:lumMod val="75000"/>
                  </a:schemeClr>
                </a:solidFill>
              </a:rPr>
              <a:t>Archimate Notation</a:t>
            </a:r>
            <a:endParaRPr lang="en-US" sz="1600" b="1" kern="0" dirty="0">
              <a:solidFill>
                <a:schemeClr val="accent1">
                  <a:lumMod val="75000"/>
                </a:schemeClr>
              </a:solidFill>
            </a:endParaRPr>
          </a:p>
        </p:txBody>
      </p:sp>
    </p:spTree>
    <p:extLst>
      <p:ext uri="{BB962C8B-B14F-4D97-AF65-F5344CB8AC3E}">
        <p14:creationId xmlns:p14="http://schemas.microsoft.com/office/powerpoint/2010/main" val="853870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 y="76200"/>
            <a:ext cx="8458200" cy="685800"/>
          </a:xfrm>
        </p:spPr>
        <p:txBody>
          <a:bodyPr/>
          <a:lstStyle/>
          <a:p>
            <a:r>
              <a:rPr lang="en-US" sz="3200" dirty="0" smtClean="0"/>
              <a:t>Data Architecture Demo</a:t>
            </a:r>
            <a:endParaRPr lang="en-US" sz="32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373" b="1215"/>
          <a:stretch/>
        </p:blipFill>
        <p:spPr>
          <a:xfrm>
            <a:off x="609600" y="990600"/>
            <a:ext cx="7620000" cy="5410201"/>
          </a:xfrm>
          <a:prstGeom prst="rect">
            <a:avLst/>
          </a:prstGeom>
        </p:spPr>
      </p:pic>
    </p:spTree>
    <p:extLst>
      <p:ext uri="{BB962C8B-B14F-4D97-AF65-F5344CB8AC3E}">
        <p14:creationId xmlns:p14="http://schemas.microsoft.com/office/powerpoint/2010/main" val="525523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dirty="0"/>
              <a:t>IT Architecture</a:t>
            </a:r>
            <a:endParaRPr lang="en-US" altLang="en-US" sz="3200" dirty="0"/>
          </a:p>
        </p:txBody>
      </p:sp>
      <p:sp>
        <p:nvSpPr>
          <p:cNvPr id="64515" name="Rectangle 3"/>
          <p:cNvSpPr>
            <a:spLocks noGrp="1" noChangeArrowheads="1"/>
          </p:cNvSpPr>
          <p:nvPr>
            <p:ph sz="half" idx="1"/>
          </p:nvPr>
        </p:nvSpPr>
        <p:spPr>
          <a:xfrm>
            <a:off x="457200" y="983138"/>
            <a:ext cx="4038600" cy="4525963"/>
          </a:xfrm>
        </p:spPr>
        <p:txBody>
          <a:bodyPr/>
          <a:lstStyle/>
          <a:p>
            <a:pPr marL="0" indent="0">
              <a:buNone/>
            </a:pPr>
            <a:r>
              <a:rPr lang="en-US" altLang="en-US" sz="2600" b="1" dirty="0" smtClean="0">
                <a:solidFill>
                  <a:schemeClr val="accent1">
                    <a:lumMod val="75000"/>
                  </a:schemeClr>
                </a:solidFill>
              </a:rPr>
              <a:t>Technical Architecture</a:t>
            </a:r>
            <a:endParaRPr lang="en-US" altLang="en-US" sz="2600" b="1" dirty="0">
              <a:solidFill>
                <a:schemeClr val="accent1">
                  <a:lumMod val="75000"/>
                </a:schemeClr>
              </a:solidFill>
            </a:endParaRPr>
          </a:p>
        </p:txBody>
      </p:sp>
      <p:pic>
        <p:nvPicPr>
          <p:cNvPr id="4" name="Grafik 3"/>
          <p:cNvPicPr>
            <a:picLocks noChangeAspect="1"/>
          </p:cNvPicPr>
          <p:nvPr/>
        </p:nvPicPr>
        <p:blipFill rotWithShape="1">
          <a:blip r:embed="rId2"/>
          <a:srcRect l="58620" t="63063"/>
          <a:stretch/>
        </p:blipFill>
        <p:spPr>
          <a:xfrm>
            <a:off x="3271965" y="3553895"/>
            <a:ext cx="3890835" cy="1828800"/>
          </a:xfrm>
          <a:prstGeom prst="rect">
            <a:avLst/>
          </a:prstGeom>
        </p:spPr>
      </p:pic>
      <p:sp>
        <p:nvSpPr>
          <p:cNvPr id="2" name="Rechteck 1"/>
          <p:cNvSpPr/>
          <p:nvPr/>
        </p:nvSpPr>
        <p:spPr>
          <a:xfrm>
            <a:off x="76200" y="1614903"/>
            <a:ext cx="7086600" cy="1938992"/>
          </a:xfrm>
          <a:prstGeom prst="rect">
            <a:avLst/>
          </a:prstGeom>
        </p:spPr>
        <p:txBody>
          <a:bodyPr wrap="square">
            <a:spAutoFit/>
          </a:bodyPr>
          <a:lstStyle/>
          <a:p>
            <a:pPr lvl="1">
              <a:lnSpc>
                <a:spcPct val="150000"/>
              </a:lnSpc>
            </a:pPr>
            <a:r>
              <a:rPr lang="en-US" altLang="en-US" sz="2000" dirty="0">
                <a:latin typeface="+mn-lt"/>
              </a:rPr>
              <a:t>offers infrastructural services (e.g., processing, storage and communication services) needed to run applications, realized by computer and communication hardware and system </a:t>
            </a:r>
            <a:r>
              <a:rPr lang="en-US" altLang="en-US" sz="2000" dirty="0" smtClean="0">
                <a:latin typeface="+mn-lt"/>
              </a:rPr>
              <a:t>software</a:t>
            </a:r>
            <a:endParaRPr lang="en-US" altLang="en-US" sz="2000" dirty="0">
              <a:latin typeface="+mn-lt"/>
            </a:endParaRPr>
          </a:p>
        </p:txBody>
      </p:sp>
    </p:spTree>
    <p:extLst>
      <p:ext uri="{BB962C8B-B14F-4D97-AF65-F5344CB8AC3E}">
        <p14:creationId xmlns:p14="http://schemas.microsoft.com/office/powerpoint/2010/main" val="1031012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199" y="90086"/>
            <a:ext cx="8458200" cy="685800"/>
          </a:xfrm>
        </p:spPr>
        <p:txBody>
          <a:bodyPr/>
          <a:lstStyle/>
          <a:p>
            <a:r>
              <a:rPr lang="en-US" sz="3200" dirty="0" smtClean="0"/>
              <a:t>Infrastructure Architecture Demo</a:t>
            </a:r>
            <a:endParaRPr lang="en-US" sz="3200" dirty="0"/>
          </a:p>
        </p:txBody>
      </p:sp>
      <p:pic>
        <p:nvPicPr>
          <p:cNvPr id="7" name="Picture 6"/>
          <p:cNvPicPr>
            <a:picLocks noChangeAspect="1"/>
          </p:cNvPicPr>
          <p:nvPr/>
        </p:nvPicPr>
        <p:blipFill rotWithShape="1">
          <a:blip r:embed="rId3"/>
          <a:srcRect l="31259" t="20833" r="50813" b="19218"/>
          <a:stretch/>
        </p:blipFill>
        <p:spPr>
          <a:xfrm>
            <a:off x="7391400" y="3459480"/>
            <a:ext cx="1524000" cy="28651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Rechteck 3"/>
          <p:cNvSpPr/>
          <p:nvPr/>
        </p:nvSpPr>
        <p:spPr>
          <a:xfrm>
            <a:off x="152400" y="900351"/>
            <a:ext cx="3349507" cy="461665"/>
          </a:xfrm>
          <a:prstGeom prst="rect">
            <a:avLst/>
          </a:prstGeom>
        </p:spPr>
        <p:txBody>
          <a:bodyPr wrap="none">
            <a:spAutoFit/>
          </a:bodyPr>
          <a:lstStyle/>
          <a:p>
            <a:r>
              <a:rPr lang="en-US" sz="2400" b="1" dirty="0">
                <a:solidFill>
                  <a:srgbClr val="376092"/>
                </a:solidFill>
                <a:latin typeface="+mn-lt"/>
              </a:rPr>
              <a:t>Infrastructure</a:t>
            </a:r>
            <a:r>
              <a:rPr lang="en-US" sz="2400" b="1" dirty="0">
                <a:solidFill>
                  <a:schemeClr val="accent1">
                    <a:lumMod val="75000"/>
                  </a:schemeClr>
                </a:solidFill>
                <a:latin typeface="+mn-lt"/>
              </a:rPr>
              <a:t> Landscape</a:t>
            </a:r>
          </a:p>
        </p:txBody>
      </p:sp>
      <p:sp>
        <p:nvSpPr>
          <p:cNvPr id="10" name="Subtitle 7"/>
          <p:cNvSpPr txBox="1">
            <a:spLocks/>
          </p:cNvSpPr>
          <p:nvPr/>
        </p:nvSpPr>
        <p:spPr>
          <a:xfrm>
            <a:off x="7315200" y="3048265"/>
            <a:ext cx="1964936" cy="380735"/>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j-lt"/>
              </a:defRPr>
            </a:lvl2pPr>
            <a:lvl3pPr marL="1143000" indent="-228600" algn="l" rtl="0" eaLnBrk="0" fontAlgn="base" hangingPunct="0">
              <a:spcBef>
                <a:spcPct val="20000"/>
              </a:spcBef>
              <a:spcAft>
                <a:spcPct val="0"/>
              </a:spcAft>
              <a:buChar char="•"/>
              <a:defRPr sz="1800">
                <a:solidFill>
                  <a:schemeClr val="tx1"/>
                </a:solidFill>
                <a:latin typeface="+mj-lt"/>
              </a:defRPr>
            </a:lvl3pPr>
            <a:lvl4pPr marL="1600200" indent="-228600" algn="l" rtl="0" eaLnBrk="0" fontAlgn="base" hangingPunct="0">
              <a:spcBef>
                <a:spcPct val="20000"/>
              </a:spcBef>
              <a:spcAft>
                <a:spcPct val="0"/>
              </a:spcAft>
              <a:buChar char="–"/>
              <a:defRPr sz="1600">
                <a:solidFill>
                  <a:schemeClr val="tx1"/>
                </a:solidFill>
                <a:latin typeface="+mj-lt"/>
              </a:defRPr>
            </a:lvl4pPr>
            <a:lvl5pPr marL="2057400" indent="-228600" algn="l" rtl="0" eaLnBrk="0" fontAlgn="base" hangingPunct="0">
              <a:spcBef>
                <a:spcPct val="20000"/>
              </a:spcBef>
              <a:spcAft>
                <a:spcPct val="0"/>
              </a:spcAft>
              <a:buChar char="»"/>
              <a:defRPr sz="16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600" b="1" kern="0" dirty="0" smtClean="0">
                <a:solidFill>
                  <a:schemeClr val="accent1">
                    <a:lumMod val="75000"/>
                  </a:schemeClr>
                </a:solidFill>
              </a:rPr>
              <a:t>Archimate Notation</a:t>
            </a:r>
            <a:endParaRPr lang="en-US" sz="1600" b="1" kern="0" dirty="0">
              <a:solidFill>
                <a:schemeClr val="accent1">
                  <a:lumMod val="75000"/>
                </a:schemeClr>
              </a:solid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6631" t="4589"/>
          <a:stretch/>
        </p:blipFill>
        <p:spPr>
          <a:xfrm>
            <a:off x="36490" y="1905000"/>
            <a:ext cx="7202511" cy="3587864"/>
          </a:xfrm>
          <a:prstGeom prst="rect">
            <a:avLst/>
          </a:prstGeom>
        </p:spPr>
      </p:pic>
    </p:spTree>
    <p:extLst>
      <p:ext uri="{BB962C8B-B14F-4D97-AF65-F5344CB8AC3E}">
        <p14:creationId xmlns:p14="http://schemas.microsoft.com/office/powerpoint/2010/main" val="3837570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Objectives</a:t>
            </a:r>
            <a:endParaRPr lang="en-US"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2441659"/>
              </p:ext>
            </p:extLst>
          </p:nvPr>
        </p:nvGraphicFramePr>
        <p:xfrm>
          <a:off x="457200" y="914401"/>
          <a:ext cx="6781800" cy="4110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txBox="1">
            <a:spLocks/>
          </p:cNvSpPr>
          <p:nvPr/>
        </p:nvSpPr>
        <p:spPr>
          <a:xfrm>
            <a:off x="0" y="5257800"/>
            <a:ext cx="9144000" cy="761999"/>
          </a:xfrm>
          <a:prstGeom prst="rect">
            <a:avLst/>
          </a:prstGeom>
        </p:spPr>
        <p:txBody>
          <a:bodyPr/>
          <a:lstStyle/>
          <a:p>
            <a:pPr marR="0" lvl="0" algn="ctr" defTabSz="914400" rtl="0" eaLnBrk="0" fontAlgn="base" latinLnBrk="0" hangingPunct="0">
              <a:lnSpc>
                <a:spcPct val="150000"/>
              </a:lnSpc>
              <a:spcBef>
                <a:spcPct val="20000"/>
              </a:spcBef>
              <a:spcAft>
                <a:spcPct val="0"/>
              </a:spcAft>
              <a:buClrTx/>
              <a:buSzTx/>
              <a:tabLst/>
              <a:defRPr/>
            </a:pPr>
            <a:r>
              <a:rPr kumimoji="0" lang="en-US" sz="2400" b="1" i="0" u="none" strike="noStrike" kern="0" cap="none" spc="0" normalizeH="0" baseline="0" noProof="0" dirty="0" smtClean="0">
                <a:ln>
                  <a:noFill/>
                </a:ln>
                <a:solidFill>
                  <a:schemeClr val="tx1"/>
                </a:solidFill>
                <a:effectLst/>
                <a:uLnTx/>
                <a:uFillTx/>
                <a:latin typeface="+mj-lt"/>
                <a:ea typeface="+mn-ea"/>
                <a:cs typeface="+mn-cs"/>
              </a:rPr>
              <a:t>The primary goal of EA is to make the organization as efficient and effective</a:t>
            </a:r>
            <a:r>
              <a:rPr kumimoji="0" lang="en-US" sz="2400" b="1" i="0" u="none" strike="noStrike" kern="0" cap="none" spc="0" normalizeH="0" noProof="0" dirty="0" smtClean="0">
                <a:ln>
                  <a:noFill/>
                </a:ln>
                <a:solidFill>
                  <a:schemeClr val="tx1"/>
                </a:solidFill>
                <a:effectLst/>
                <a:uLnTx/>
                <a:uFillTx/>
                <a:latin typeface="+mj-lt"/>
                <a:ea typeface="+mn-ea"/>
                <a:cs typeface="+mn-cs"/>
              </a:rPr>
              <a:t> as possible!</a:t>
            </a:r>
            <a:endParaRPr kumimoji="0" lang="en-US" sz="2400" b="1" i="0" u="none" strike="noStrike" kern="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136608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E5914B22-23A8-4B3B-BEFF-221BA4BBF28B}"/>
                                            </p:graphicEl>
                                          </p:spTgt>
                                        </p:tgtEl>
                                        <p:attrNameLst>
                                          <p:attrName>style.visibility</p:attrName>
                                        </p:attrNameLst>
                                      </p:cBhvr>
                                      <p:to>
                                        <p:strVal val="visible"/>
                                      </p:to>
                                    </p:set>
                                    <p:anim calcmode="lin" valueType="num">
                                      <p:cBhvr additive="base">
                                        <p:cTn id="7" dur="500" fill="hold"/>
                                        <p:tgtEl>
                                          <p:spTgt spid="7">
                                            <p:graphicEl>
                                              <a:dgm id="{E5914B22-23A8-4B3B-BEFF-221BA4BBF28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E5914B22-23A8-4B3B-BEFF-221BA4BBF28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graphicEl>
                                              <a:dgm id="{CBAA7426-201E-4F86-AAE9-CC6352BF62E3}"/>
                                            </p:graphicEl>
                                          </p:spTgt>
                                        </p:tgtEl>
                                        <p:attrNameLst>
                                          <p:attrName>style.visibility</p:attrName>
                                        </p:attrNameLst>
                                      </p:cBhvr>
                                      <p:to>
                                        <p:strVal val="visible"/>
                                      </p:to>
                                    </p:set>
                                    <p:anim calcmode="lin" valueType="num">
                                      <p:cBhvr additive="base">
                                        <p:cTn id="13" dur="500" fill="hold"/>
                                        <p:tgtEl>
                                          <p:spTgt spid="7">
                                            <p:graphicEl>
                                              <a:dgm id="{CBAA7426-201E-4F86-AAE9-CC6352BF62E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CBAA7426-201E-4F86-AAE9-CC6352BF62E3}"/>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graphicEl>
                                              <a:dgm id="{CEA8EBF3-6BDA-4D5A-A5D3-00FF0957959E}"/>
                                            </p:graphicEl>
                                          </p:spTgt>
                                        </p:tgtEl>
                                        <p:attrNameLst>
                                          <p:attrName>style.visibility</p:attrName>
                                        </p:attrNameLst>
                                      </p:cBhvr>
                                      <p:to>
                                        <p:strVal val="visible"/>
                                      </p:to>
                                    </p:set>
                                    <p:anim calcmode="lin" valueType="num">
                                      <p:cBhvr additive="base">
                                        <p:cTn id="17" dur="500" fill="hold"/>
                                        <p:tgtEl>
                                          <p:spTgt spid="7">
                                            <p:graphicEl>
                                              <a:dgm id="{CEA8EBF3-6BDA-4D5A-A5D3-00FF0957959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CEA8EBF3-6BDA-4D5A-A5D3-00FF0957959E}"/>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graphicEl>
                                              <a:dgm id="{61AF03EA-473B-49CB-A52D-B1AA84964932}"/>
                                            </p:graphicEl>
                                          </p:spTgt>
                                        </p:tgtEl>
                                        <p:attrNameLst>
                                          <p:attrName>style.visibility</p:attrName>
                                        </p:attrNameLst>
                                      </p:cBhvr>
                                      <p:to>
                                        <p:strVal val="visible"/>
                                      </p:to>
                                    </p:set>
                                    <p:anim calcmode="lin" valueType="num">
                                      <p:cBhvr additive="base">
                                        <p:cTn id="23" dur="500" fill="hold"/>
                                        <p:tgtEl>
                                          <p:spTgt spid="7">
                                            <p:graphicEl>
                                              <a:dgm id="{61AF03EA-473B-49CB-A52D-B1AA84964932}"/>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graphicEl>
                                              <a:dgm id="{61AF03EA-473B-49CB-A52D-B1AA84964932}"/>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graphicEl>
                                              <a:dgm id="{4D500956-3686-4B5F-84DA-B172087DA46E}"/>
                                            </p:graphicEl>
                                          </p:spTgt>
                                        </p:tgtEl>
                                        <p:attrNameLst>
                                          <p:attrName>style.visibility</p:attrName>
                                        </p:attrNameLst>
                                      </p:cBhvr>
                                      <p:to>
                                        <p:strVal val="visible"/>
                                      </p:to>
                                    </p:set>
                                    <p:anim calcmode="lin" valueType="num">
                                      <p:cBhvr additive="base">
                                        <p:cTn id="27" dur="500" fill="hold"/>
                                        <p:tgtEl>
                                          <p:spTgt spid="7">
                                            <p:graphicEl>
                                              <a:dgm id="{4D500956-3686-4B5F-84DA-B172087DA46E}"/>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graphicEl>
                                              <a:dgm id="{4D500956-3686-4B5F-84DA-B172087DA46E}"/>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slide(fromBottom)">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z="3200" dirty="0"/>
              <a:t>Infrastructure Architecture Demo</a:t>
            </a:r>
            <a:endParaRPr lang="en-US" altLang="en-US" sz="3200"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543791"/>
            <a:ext cx="7289038" cy="4399809"/>
          </a:xfrm>
        </p:spPr>
      </p:pic>
      <p:pic>
        <p:nvPicPr>
          <p:cNvPr id="4" name="Picture 3"/>
          <p:cNvPicPr>
            <a:picLocks noChangeAspect="1"/>
          </p:cNvPicPr>
          <p:nvPr/>
        </p:nvPicPr>
        <p:blipFill rotWithShape="1">
          <a:blip r:embed="rId4"/>
          <a:srcRect l="48828" t="20833" r="33017" b="47917"/>
          <a:stretch/>
        </p:blipFill>
        <p:spPr>
          <a:xfrm>
            <a:off x="7239000" y="4114800"/>
            <a:ext cx="1676400" cy="2209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Subtitle 7"/>
          <p:cNvSpPr txBox="1">
            <a:spLocks/>
          </p:cNvSpPr>
          <p:nvPr/>
        </p:nvSpPr>
        <p:spPr>
          <a:xfrm>
            <a:off x="7239000" y="3734065"/>
            <a:ext cx="1964936" cy="380735"/>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j-lt"/>
              </a:defRPr>
            </a:lvl2pPr>
            <a:lvl3pPr marL="1143000" indent="-228600" algn="l" rtl="0" eaLnBrk="0" fontAlgn="base" hangingPunct="0">
              <a:spcBef>
                <a:spcPct val="20000"/>
              </a:spcBef>
              <a:spcAft>
                <a:spcPct val="0"/>
              </a:spcAft>
              <a:buChar char="•"/>
              <a:defRPr sz="1800">
                <a:solidFill>
                  <a:schemeClr val="tx1"/>
                </a:solidFill>
                <a:latin typeface="+mj-lt"/>
              </a:defRPr>
            </a:lvl3pPr>
            <a:lvl4pPr marL="1600200" indent="-228600" algn="l" rtl="0" eaLnBrk="0" fontAlgn="base" hangingPunct="0">
              <a:spcBef>
                <a:spcPct val="20000"/>
              </a:spcBef>
              <a:spcAft>
                <a:spcPct val="0"/>
              </a:spcAft>
              <a:buChar char="–"/>
              <a:defRPr sz="1600">
                <a:solidFill>
                  <a:schemeClr val="tx1"/>
                </a:solidFill>
                <a:latin typeface="+mj-lt"/>
              </a:defRPr>
            </a:lvl4pPr>
            <a:lvl5pPr marL="2057400" indent="-228600" algn="l" rtl="0" eaLnBrk="0" fontAlgn="base" hangingPunct="0">
              <a:spcBef>
                <a:spcPct val="20000"/>
              </a:spcBef>
              <a:spcAft>
                <a:spcPct val="0"/>
              </a:spcAft>
              <a:buChar char="»"/>
              <a:defRPr sz="16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600" b="1" kern="0" dirty="0" smtClean="0">
                <a:solidFill>
                  <a:schemeClr val="accent1">
                    <a:lumMod val="75000"/>
                  </a:schemeClr>
                </a:solidFill>
              </a:rPr>
              <a:t>Archimate Notation</a:t>
            </a:r>
            <a:endParaRPr lang="en-US" sz="1600" b="1" kern="0" dirty="0">
              <a:solidFill>
                <a:schemeClr val="accent1">
                  <a:lumMod val="75000"/>
                </a:schemeClr>
              </a:solidFill>
            </a:endParaRPr>
          </a:p>
        </p:txBody>
      </p:sp>
      <p:sp>
        <p:nvSpPr>
          <p:cNvPr id="7" name="Rechteck 3"/>
          <p:cNvSpPr/>
          <p:nvPr/>
        </p:nvSpPr>
        <p:spPr>
          <a:xfrm>
            <a:off x="152400" y="900351"/>
            <a:ext cx="4173963" cy="461665"/>
          </a:xfrm>
          <a:prstGeom prst="rect">
            <a:avLst/>
          </a:prstGeom>
        </p:spPr>
        <p:txBody>
          <a:bodyPr wrap="none">
            <a:spAutoFit/>
          </a:bodyPr>
          <a:lstStyle/>
          <a:p>
            <a:r>
              <a:rPr lang="en-US" sz="2400" b="1" dirty="0">
                <a:solidFill>
                  <a:srgbClr val="376092"/>
                </a:solidFill>
                <a:latin typeface="+mn-lt"/>
              </a:rPr>
              <a:t>Infrastructure Usage Viewpoint</a:t>
            </a:r>
          </a:p>
        </p:txBody>
      </p:sp>
    </p:spTree>
    <p:extLst>
      <p:ext uri="{BB962C8B-B14F-4D97-AF65-F5344CB8AC3E}">
        <p14:creationId xmlns:p14="http://schemas.microsoft.com/office/powerpoint/2010/main" val="2280396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28600" y="76200"/>
            <a:ext cx="8458200" cy="685800"/>
          </a:xfrm>
        </p:spPr>
        <p:txBody>
          <a:bodyPr/>
          <a:lstStyle/>
          <a:p>
            <a:r>
              <a:rPr lang="en-US" sz="3200" dirty="0"/>
              <a:t>Infrastructure Deployment </a:t>
            </a:r>
            <a:r>
              <a:rPr lang="en-US" sz="3200" dirty="0" smtClean="0"/>
              <a:t>Viewpoint</a:t>
            </a:r>
            <a:endParaRPr lang="en-US" altLang="en-US" sz="32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914400"/>
            <a:ext cx="7743825" cy="5457825"/>
          </a:xfrm>
          <a:prstGeom prst="rect">
            <a:avLst/>
          </a:prstGeom>
        </p:spPr>
      </p:pic>
    </p:spTree>
    <p:extLst>
      <p:ext uri="{BB962C8B-B14F-4D97-AF65-F5344CB8AC3E}">
        <p14:creationId xmlns:p14="http://schemas.microsoft.com/office/powerpoint/2010/main" val="3988175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2211" y="1524000"/>
            <a:ext cx="8610600" cy="3714863"/>
          </a:xfrm>
          <a:prstGeom prst="rect">
            <a:avLst/>
          </a:prstGeom>
        </p:spPr>
        <p:txBody>
          <a:bodyPr wrap="square">
            <a:spAutoFit/>
          </a:bodyPr>
          <a:lstStyle/>
          <a:p>
            <a:pPr marL="342900" lvl="0" indent="-342900">
              <a:lnSpc>
                <a:spcPct val="107000"/>
              </a:lnSpc>
              <a:spcBef>
                <a:spcPts val="0"/>
              </a:spcBef>
              <a:spcAft>
                <a:spcPts val="0"/>
              </a:spcAft>
              <a:buFont typeface="Arial" panose="020B0604020202020204" pitchFamily="34" charset="0"/>
              <a:buChar char="-"/>
            </a:pPr>
            <a:r>
              <a:rPr lang="en-US" sz="2000" dirty="0">
                <a:latin typeface="+mn-lt"/>
                <a:ea typeface="Calibri" panose="020F0502020204030204" pitchFamily="34" charset="0"/>
                <a:cs typeface="Arial" panose="020B0604020202020204" pitchFamily="34" charset="0"/>
              </a:rPr>
              <a:t>Getting information about </a:t>
            </a:r>
            <a:r>
              <a:rPr lang="en-US" sz="2000" dirty="0" smtClean="0">
                <a:latin typeface="+mn-lt"/>
                <a:ea typeface="Calibri" panose="020F0502020204030204" pitchFamily="34" charset="0"/>
                <a:cs typeface="Arial" panose="020B0604020202020204" pitchFamily="34" charset="0"/>
              </a:rPr>
              <a:t>business processes for </a:t>
            </a:r>
            <a:r>
              <a:rPr lang="en-US" sz="2000" dirty="0">
                <a:latin typeface="+mn-lt"/>
                <a:ea typeface="Calibri" panose="020F0502020204030204" pitchFamily="34" charset="0"/>
                <a:cs typeface="Arial" panose="020B0604020202020204" pitchFamily="34" charset="0"/>
              </a:rPr>
              <a:t>each domain and department </a:t>
            </a:r>
            <a:endParaRPr lang="en-US" sz="2000" dirty="0" smtClean="0">
              <a:latin typeface="+mn-lt"/>
              <a:ea typeface="Calibri" panose="020F0502020204030204" pitchFamily="34" charset="0"/>
              <a:cs typeface="Arial" panose="020B0604020202020204" pitchFamily="34" charset="0"/>
            </a:endParaRPr>
          </a:p>
          <a:p>
            <a:pPr lvl="0">
              <a:lnSpc>
                <a:spcPct val="107000"/>
              </a:lnSpc>
              <a:spcBef>
                <a:spcPts val="0"/>
              </a:spcBef>
              <a:spcAft>
                <a:spcPts val="0"/>
              </a:spcAft>
            </a:pPr>
            <a:r>
              <a:rPr lang="en-US" sz="2000" dirty="0">
                <a:latin typeface="+mn-lt"/>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Arial" panose="020B0604020202020204" pitchFamily="34" charset="0"/>
              <a:buChar char="-"/>
            </a:pPr>
            <a:r>
              <a:rPr lang="en-US" sz="2000" dirty="0">
                <a:latin typeface="+mn-lt"/>
                <a:ea typeface="Calibri" panose="020F0502020204030204" pitchFamily="34" charset="0"/>
                <a:cs typeface="Arial" panose="020B0604020202020204" pitchFamily="34" charset="0"/>
              </a:rPr>
              <a:t>Selecting a tool (we required tool with both </a:t>
            </a:r>
            <a:r>
              <a:rPr lang="en-US" sz="2000" dirty="0" smtClean="0">
                <a:latin typeface="+mn-lt"/>
                <a:ea typeface="Calibri" panose="020F0502020204030204" pitchFamily="34" charset="0"/>
                <a:cs typeface="Arial" panose="020B0604020202020204" pitchFamily="34" charset="0"/>
              </a:rPr>
              <a:t>BPMN and </a:t>
            </a:r>
            <a:r>
              <a:rPr lang="en-US" sz="2000" dirty="0" err="1" smtClean="0">
                <a:latin typeface="+mn-lt"/>
                <a:ea typeface="Calibri" panose="020F0502020204030204" pitchFamily="34" charset="0"/>
                <a:cs typeface="Arial" panose="020B0604020202020204" pitchFamily="34" charset="0"/>
              </a:rPr>
              <a:t>Archimate</a:t>
            </a:r>
            <a:r>
              <a:rPr lang="en-US" sz="2000" dirty="0" smtClean="0">
                <a:latin typeface="+mn-lt"/>
                <a:ea typeface="Calibri" panose="020F0502020204030204" pitchFamily="34" charset="0"/>
                <a:cs typeface="Arial" panose="020B0604020202020204" pitchFamily="34" charset="0"/>
              </a:rPr>
              <a:t> </a:t>
            </a:r>
            <a:r>
              <a:rPr lang="en-US" sz="2000" dirty="0">
                <a:latin typeface="+mn-lt"/>
                <a:ea typeface="Calibri" panose="020F0502020204030204" pitchFamily="34" charset="0"/>
                <a:cs typeface="Arial" panose="020B0604020202020204" pitchFamily="34" charset="0"/>
              </a:rPr>
              <a:t>notations to automatically keep diagrams and entities consistent, we found one, but was it expired in </a:t>
            </a:r>
            <a:r>
              <a:rPr lang="en-US" sz="2000" dirty="0" smtClean="0">
                <a:latin typeface="+mn-lt"/>
                <a:ea typeface="Calibri" panose="020F0502020204030204" pitchFamily="34" charset="0"/>
                <a:cs typeface="Arial" panose="020B0604020202020204" pitchFamily="34" charset="0"/>
              </a:rPr>
              <a:t>between, </a:t>
            </a:r>
            <a:r>
              <a:rPr lang="en-US" sz="2000" dirty="0">
                <a:latin typeface="+mn-lt"/>
                <a:ea typeface="Calibri" panose="020F0502020204030204" pitchFamily="34" charset="0"/>
                <a:cs typeface="Arial" panose="020B0604020202020204" pitchFamily="34" charset="0"/>
              </a:rPr>
              <a:t>so we had a problem to switch </a:t>
            </a:r>
            <a:r>
              <a:rPr lang="en-US" sz="2000" dirty="0" smtClean="0">
                <a:latin typeface="+mn-lt"/>
                <a:ea typeface="Calibri" panose="020F0502020204030204" pitchFamily="34" charset="0"/>
                <a:cs typeface="Arial" panose="020B0604020202020204" pitchFamily="34" charset="0"/>
              </a:rPr>
              <a:t>to </a:t>
            </a:r>
            <a:r>
              <a:rPr lang="en-US" sz="2000" dirty="0">
                <a:latin typeface="+mn-lt"/>
                <a:ea typeface="Calibri" panose="020F0502020204030204" pitchFamily="34" charset="0"/>
                <a:cs typeface="Arial" panose="020B0604020202020204" pitchFamily="34" charset="0"/>
              </a:rPr>
              <a:t>other tools and  redraw all our diagrams)</a:t>
            </a:r>
          </a:p>
          <a:p>
            <a:pPr marL="457200" marR="0">
              <a:lnSpc>
                <a:spcPct val="107000"/>
              </a:lnSpc>
              <a:spcBef>
                <a:spcPts val="0"/>
              </a:spcBef>
              <a:spcAft>
                <a:spcPts val="0"/>
              </a:spcAft>
            </a:pPr>
            <a:r>
              <a:rPr lang="en-US" sz="2000" dirty="0">
                <a:latin typeface="+mn-lt"/>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Arial" panose="020B0604020202020204" pitchFamily="34" charset="0"/>
              <a:buChar char="-"/>
            </a:pPr>
            <a:r>
              <a:rPr lang="en-US" sz="2000" dirty="0">
                <a:latin typeface="+mn-lt"/>
                <a:ea typeface="Calibri" panose="020F0502020204030204" pitchFamily="34" charset="0"/>
                <a:cs typeface="Arial" panose="020B0604020202020204" pitchFamily="34" charset="0"/>
              </a:rPr>
              <a:t>Maintain consistency between two tools (later we switched to 2 different tools for </a:t>
            </a:r>
            <a:r>
              <a:rPr lang="en-US" sz="2000" dirty="0" smtClean="0">
                <a:latin typeface="+mn-lt"/>
                <a:ea typeface="Calibri" panose="020F0502020204030204" pitchFamily="34" charset="0"/>
                <a:cs typeface="Arial" panose="020B0604020202020204" pitchFamily="34" charset="0"/>
              </a:rPr>
              <a:t>BPMN and </a:t>
            </a:r>
            <a:r>
              <a:rPr lang="en-US" sz="2000" dirty="0" err="1" smtClean="0">
                <a:latin typeface="+mn-lt"/>
                <a:ea typeface="Calibri" panose="020F0502020204030204" pitchFamily="34" charset="0"/>
                <a:cs typeface="Arial" panose="020B0604020202020204" pitchFamily="34" charset="0"/>
              </a:rPr>
              <a:t>Archimate</a:t>
            </a:r>
            <a:r>
              <a:rPr lang="en-US" sz="2000" dirty="0">
                <a:latin typeface="+mn-lt"/>
                <a:ea typeface="Calibri" panose="020F0502020204030204" pitchFamily="34" charset="0"/>
                <a:cs typeface="Arial" panose="020B0604020202020204" pitchFamily="34" charset="0"/>
              </a:rPr>
              <a:t>, and it was a challenge to maintain consistency for entities between them)</a:t>
            </a:r>
            <a:endParaRPr lang="en-US" sz="2000" dirty="0">
              <a:effectLst/>
              <a:latin typeface="+mn-lt"/>
              <a:ea typeface="Calibri" panose="020F0502020204030204" pitchFamily="34" charset="0"/>
              <a:cs typeface="Arial" panose="020B0604020202020204" pitchFamily="34" charset="0"/>
            </a:endParaRPr>
          </a:p>
        </p:txBody>
      </p:sp>
      <p:sp>
        <p:nvSpPr>
          <p:cNvPr id="7" name="Title 1"/>
          <p:cNvSpPr>
            <a:spLocks noGrp="1"/>
          </p:cNvSpPr>
          <p:nvPr>
            <p:ph type="title"/>
          </p:nvPr>
        </p:nvSpPr>
        <p:spPr>
          <a:xfrm>
            <a:off x="152400" y="76200"/>
            <a:ext cx="8458200" cy="685800"/>
          </a:xfrm>
        </p:spPr>
        <p:txBody>
          <a:bodyPr/>
          <a:lstStyle/>
          <a:p>
            <a:r>
              <a:rPr lang="en-US" sz="3200" dirty="0" smtClean="0"/>
              <a:t>Difficulties and Challenges</a:t>
            </a:r>
            <a:endParaRPr lang="en-US" sz="3200" dirty="0"/>
          </a:p>
        </p:txBody>
      </p:sp>
    </p:spTree>
    <p:extLst>
      <p:ext uri="{BB962C8B-B14F-4D97-AF65-F5344CB8AC3E}">
        <p14:creationId xmlns:p14="http://schemas.microsoft.com/office/powerpoint/2010/main" val="2133415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685800"/>
          </a:xfrm>
        </p:spPr>
        <p:txBody>
          <a:bodyPr/>
          <a:lstStyle/>
          <a:p>
            <a:r>
              <a:rPr lang="en-US" sz="3200" dirty="0" smtClean="0"/>
              <a:t>Documentation Strategy</a:t>
            </a:r>
            <a:endParaRPr lang="en-US" sz="3200" dirty="0"/>
          </a:p>
        </p:txBody>
      </p:sp>
      <p:sp>
        <p:nvSpPr>
          <p:cNvPr id="3" name="Content Placeholder 2"/>
          <p:cNvSpPr>
            <a:spLocks noGrp="1"/>
          </p:cNvSpPr>
          <p:nvPr>
            <p:ph idx="1"/>
          </p:nvPr>
        </p:nvSpPr>
        <p:spPr>
          <a:xfrm>
            <a:off x="228600" y="1181636"/>
            <a:ext cx="8458200" cy="4983163"/>
          </a:xfrm>
        </p:spPr>
        <p:txBody>
          <a:bodyPr/>
          <a:lstStyle/>
          <a:p>
            <a:pPr marL="0" indent="0">
              <a:buNone/>
            </a:pPr>
            <a:r>
              <a:rPr lang="en-US" sz="2000" dirty="0" smtClean="0"/>
              <a:t>Documentation </a:t>
            </a:r>
            <a:r>
              <a:rPr lang="en-US" sz="2000" dirty="0"/>
              <a:t>consists of two main parts:</a:t>
            </a:r>
          </a:p>
          <a:p>
            <a:pPr lvl="0"/>
            <a:r>
              <a:rPr lang="en-US" sz="2000" b="1" dirty="0"/>
              <a:t>Technical System Documentation</a:t>
            </a:r>
            <a:endParaRPr lang="en-US" sz="2000" dirty="0"/>
          </a:p>
          <a:p>
            <a:pPr marL="0" indent="0">
              <a:buNone/>
            </a:pPr>
            <a:r>
              <a:rPr lang="en-US" sz="2000" dirty="0"/>
              <a:t>Contains detailed information about implemented </a:t>
            </a:r>
            <a:r>
              <a:rPr lang="en-AU" sz="2000" dirty="0"/>
              <a:t>EA models</a:t>
            </a:r>
            <a:endParaRPr lang="en-US" sz="2000" dirty="0"/>
          </a:p>
          <a:p>
            <a:pPr lvl="1"/>
            <a:r>
              <a:rPr lang="en-US" sz="1600" b="1" dirty="0"/>
              <a:t> Components:</a:t>
            </a:r>
            <a:endParaRPr lang="en-US" sz="1600" dirty="0"/>
          </a:p>
          <a:p>
            <a:pPr lvl="2"/>
            <a:r>
              <a:rPr lang="en-US" sz="1400" dirty="0"/>
              <a:t>Framework and Architecture Layers</a:t>
            </a:r>
          </a:p>
          <a:p>
            <a:pPr lvl="2"/>
            <a:r>
              <a:rPr lang="en-US" sz="1400" dirty="0"/>
              <a:t>Organizational Structure of EA</a:t>
            </a:r>
          </a:p>
          <a:p>
            <a:pPr lvl="2"/>
            <a:r>
              <a:rPr lang="en-US" sz="1400" dirty="0"/>
              <a:t>Business Process Models</a:t>
            </a:r>
          </a:p>
          <a:p>
            <a:pPr lvl="2"/>
            <a:r>
              <a:rPr lang="en-US" sz="1400" dirty="0"/>
              <a:t>Application, Data and Technology </a:t>
            </a:r>
            <a:r>
              <a:rPr lang="en-US" sz="1400" dirty="0" smtClean="0"/>
              <a:t>Architecture</a:t>
            </a:r>
          </a:p>
          <a:p>
            <a:pPr marL="914400" lvl="2" indent="0">
              <a:buNone/>
            </a:pPr>
            <a:endParaRPr lang="en-US" sz="1400" dirty="0"/>
          </a:p>
          <a:p>
            <a:pPr lvl="0"/>
            <a:r>
              <a:rPr lang="en-US" sz="2000" b="1" dirty="0" smtClean="0"/>
              <a:t>User </a:t>
            </a:r>
            <a:r>
              <a:rPr lang="en-US" sz="2000" b="1" dirty="0"/>
              <a:t>Manual</a:t>
            </a:r>
            <a:endParaRPr lang="en-US" sz="2000" dirty="0"/>
          </a:p>
          <a:p>
            <a:pPr marL="0" indent="0">
              <a:buNone/>
            </a:pPr>
            <a:r>
              <a:rPr lang="en-US" sz="2000" dirty="0" smtClean="0"/>
              <a:t>­</a:t>
            </a:r>
            <a:r>
              <a:rPr lang="en-AU" sz="2000" dirty="0"/>
              <a:t>Describes BPMN and </a:t>
            </a:r>
            <a:r>
              <a:rPr lang="en-AU" sz="2000" dirty="0" err="1"/>
              <a:t>Archimate</a:t>
            </a:r>
            <a:r>
              <a:rPr lang="en-AU" sz="2000" dirty="0"/>
              <a:t> notations and helps user to understand the models.</a:t>
            </a:r>
            <a:endParaRPr lang="en-US" sz="2000" dirty="0"/>
          </a:p>
          <a:p>
            <a:pPr marL="0" indent="0">
              <a:buNone/>
            </a:pPr>
            <a:endParaRPr lang="en-US" sz="2000" dirty="0"/>
          </a:p>
        </p:txBody>
      </p:sp>
    </p:spTree>
    <p:extLst>
      <p:ext uri="{BB962C8B-B14F-4D97-AF65-F5344CB8AC3E}">
        <p14:creationId xmlns:p14="http://schemas.microsoft.com/office/powerpoint/2010/main" val="3501364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 &amp; A</a:t>
            </a:r>
            <a:endParaRPr lang="en-US" sz="3200" dirty="0"/>
          </a:p>
        </p:txBody>
      </p:sp>
      <p:pic>
        <p:nvPicPr>
          <p:cNvPr id="4" name="Picture 3" descr="Question_Avatar.jpg"/>
          <p:cNvPicPr>
            <a:picLocks noChangeAspect="1"/>
          </p:cNvPicPr>
          <p:nvPr/>
        </p:nvPicPr>
        <p:blipFill>
          <a:blip r:embed="rId2" cstate="print"/>
          <a:stretch>
            <a:fillRect/>
          </a:stretch>
        </p:blipFill>
        <p:spPr>
          <a:xfrm>
            <a:off x="3121152" y="1331976"/>
            <a:ext cx="2901696" cy="4535424"/>
          </a:xfrm>
          <a:prstGeom prst="rect">
            <a:avLst/>
          </a:prstGeom>
        </p:spPr>
      </p:pic>
    </p:spTree>
    <p:extLst>
      <p:ext uri="{BB962C8B-B14F-4D97-AF65-F5344CB8AC3E}">
        <p14:creationId xmlns:p14="http://schemas.microsoft.com/office/powerpoint/2010/main" val="141337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Abgerundetes Rechteck 116"/>
          <p:cNvSpPr/>
          <p:nvPr/>
        </p:nvSpPr>
        <p:spPr>
          <a:xfrm>
            <a:off x="4876800" y="2743200"/>
            <a:ext cx="3522277" cy="3107814"/>
          </a:xfrm>
          <a:prstGeom prst="roundRect">
            <a:avLst/>
          </a:prstGeom>
        </p:spPr>
        <p:style>
          <a:lnRef idx="0">
            <a:schemeClr val="accent1"/>
          </a:lnRef>
          <a:fillRef idx="3">
            <a:schemeClr val="accent1"/>
          </a:fillRef>
          <a:effectRef idx="3">
            <a:schemeClr val="accent1"/>
          </a:effectRef>
          <a:fontRef idx="minor">
            <a:schemeClr val="lt1"/>
          </a:fontRef>
        </p:style>
        <p:txBody>
          <a:bodyPr wrap="square" tIns="0" rtlCol="0" anchor="t"/>
          <a:lstStyle/>
          <a:p>
            <a:pPr algn="ctr"/>
            <a:r>
              <a:rPr lang="en-US" sz="2000" b="1" dirty="0" smtClean="0"/>
              <a:t>IT Strategy</a:t>
            </a:r>
            <a:endParaRPr lang="en-US" sz="2000" b="1" dirty="0"/>
          </a:p>
        </p:txBody>
      </p:sp>
      <p:graphicFrame>
        <p:nvGraphicFramePr>
          <p:cNvPr id="118" name="Content Placeholder 3"/>
          <p:cNvGraphicFramePr>
            <a:graphicFrameLocks noGrp="1"/>
          </p:cNvGraphicFramePr>
          <p:nvPr>
            <p:ph idx="1"/>
            <p:extLst>
              <p:ext uri="{D42A27DB-BD31-4B8C-83A1-F6EECF244321}">
                <p14:modId xmlns:p14="http://schemas.microsoft.com/office/powerpoint/2010/main" val="3011303240"/>
              </p:ext>
            </p:extLst>
          </p:nvPr>
        </p:nvGraphicFramePr>
        <p:xfrm>
          <a:off x="4108548" y="1447800"/>
          <a:ext cx="4883052" cy="4293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1" name="Picture 2" descr="http://www.smartintegration.com.au/Images/Diagram-E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429" y="1338828"/>
            <a:ext cx="4273571" cy="460477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152400" y="115146"/>
            <a:ext cx="8458200" cy="685800"/>
          </a:xfrm>
        </p:spPr>
        <p:txBody>
          <a:bodyPr/>
          <a:lstStyle/>
          <a:p>
            <a:r>
              <a:rPr lang="en-US" altLang="en-US" sz="3200" dirty="0"/>
              <a:t>Key Components of Enterprise Architecture </a:t>
            </a:r>
          </a:p>
        </p:txBody>
      </p:sp>
      <p:sp>
        <p:nvSpPr>
          <p:cNvPr id="4" name="Rectangle 2"/>
          <p:cNvSpPr txBox="1">
            <a:spLocks noChangeArrowheads="1"/>
          </p:cNvSpPr>
          <p:nvPr/>
        </p:nvSpPr>
        <p:spPr bwMode="auto">
          <a:xfrm>
            <a:off x="152400" y="852047"/>
            <a:ext cx="8458200" cy="4746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2pPr>
            <a:lvl3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3pPr>
            <a:lvl4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4pPr>
            <a:lvl5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5pPr>
            <a:lvl6pPr marL="457200" algn="l" rtl="0" eaLnBrk="1" fontAlgn="base" hangingPunct="1">
              <a:spcBef>
                <a:spcPct val="0"/>
              </a:spcBef>
              <a:spcAft>
                <a:spcPct val="0"/>
              </a:spcAft>
              <a:defRPr sz="1600" b="1">
                <a:solidFill>
                  <a:schemeClr val="tx1"/>
                </a:solidFill>
                <a:latin typeface="Calibri" pitchFamily="34" charset="0"/>
              </a:defRPr>
            </a:lvl6pPr>
            <a:lvl7pPr marL="914400" algn="l" rtl="0" eaLnBrk="1" fontAlgn="base" hangingPunct="1">
              <a:spcBef>
                <a:spcPct val="0"/>
              </a:spcBef>
              <a:spcAft>
                <a:spcPct val="0"/>
              </a:spcAft>
              <a:defRPr sz="1600" b="1">
                <a:solidFill>
                  <a:schemeClr val="tx1"/>
                </a:solidFill>
                <a:latin typeface="Calibri" pitchFamily="34" charset="0"/>
              </a:defRPr>
            </a:lvl7pPr>
            <a:lvl8pPr marL="1371600" algn="l" rtl="0" eaLnBrk="1" fontAlgn="base" hangingPunct="1">
              <a:spcBef>
                <a:spcPct val="0"/>
              </a:spcBef>
              <a:spcAft>
                <a:spcPct val="0"/>
              </a:spcAft>
              <a:defRPr sz="1600" b="1">
                <a:solidFill>
                  <a:schemeClr val="tx1"/>
                </a:solidFill>
                <a:latin typeface="Calibri" pitchFamily="34" charset="0"/>
              </a:defRPr>
            </a:lvl8pPr>
            <a:lvl9pPr marL="1828800" algn="l" rtl="0" eaLnBrk="1" fontAlgn="base" hangingPunct="1">
              <a:spcBef>
                <a:spcPct val="0"/>
              </a:spcBef>
              <a:spcAft>
                <a:spcPct val="0"/>
              </a:spcAft>
              <a:defRPr sz="1600" b="1">
                <a:solidFill>
                  <a:schemeClr val="tx1"/>
                </a:solidFill>
                <a:latin typeface="Calibri" pitchFamily="34" charset="0"/>
              </a:defRPr>
            </a:lvl9pPr>
          </a:lstStyle>
          <a:p>
            <a:endParaRPr lang="en-US" altLang="en-US" sz="2200" kern="0" dirty="0" smtClean="0"/>
          </a:p>
        </p:txBody>
      </p:sp>
      <p:grpSp>
        <p:nvGrpSpPr>
          <p:cNvPr id="7" name="Group 6"/>
          <p:cNvGrpSpPr/>
          <p:nvPr/>
        </p:nvGrpSpPr>
        <p:grpSpPr>
          <a:xfrm rot="10800000">
            <a:off x="6626273" y="3809310"/>
            <a:ext cx="384126" cy="439271"/>
            <a:chOff x="5929884" y="770381"/>
            <a:chExt cx="545569" cy="654822"/>
          </a:xfrm>
          <a:scene3d>
            <a:camera prst="orthographicFront"/>
            <a:lightRig rig="flat" dir="t"/>
          </a:scene3d>
        </p:grpSpPr>
        <p:sp>
          <p:nvSpPr>
            <p:cNvPr id="8" name="Down Arrow 7"/>
            <p:cNvSpPr/>
            <p:nvPr/>
          </p:nvSpPr>
          <p:spPr>
            <a:xfrm>
              <a:off x="5929884" y="883972"/>
              <a:ext cx="545569" cy="541231"/>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9"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grpSp>
        <p:nvGrpSpPr>
          <p:cNvPr id="10" name="Group 9"/>
          <p:cNvGrpSpPr/>
          <p:nvPr/>
        </p:nvGrpSpPr>
        <p:grpSpPr>
          <a:xfrm rot="10800000">
            <a:off x="6626272" y="4638545"/>
            <a:ext cx="384126" cy="439271"/>
            <a:chOff x="5929884" y="770381"/>
            <a:chExt cx="545569" cy="654822"/>
          </a:xfrm>
          <a:scene3d>
            <a:camera prst="orthographicFront"/>
            <a:lightRig rig="flat" dir="t"/>
          </a:scene3d>
        </p:grpSpPr>
        <p:sp>
          <p:nvSpPr>
            <p:cNvPr id="11" name="Down Arrow 10"/>
            <p:cNvSpPr/>
            <p:nvPr/>
          </p:nvSpPr>
          <p:spPr>
            <a:xfrm>
              <a:off x="5929884" y="883972"/>
              <a:ext cx="545569" cy="541231"/>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2"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grpSp>
        <p:nvGrpSpPr>
          <p:cNvPr id="13" name="Group 12"/>
          <p:cNvGrpSpPr/>
          <p:nvPr/>
        </p:nvGrpSpPr>
        <p:grpSpPr>
          <a:xfrm rot="10800000">
            <a:off x="6626271" y="2513909"/>
            <a:ext cx="384126" cy="439271"/>
            <a:chOff x="5929884" y="770381"/>
            <a:chExt cx="545569" cy="654822"/>
          </a:xfrm>
          <a:scene3d>
            <a:camera prst="orthographicFront"/>
            <a:lightRig rig="flat" dir="t"/>
          </a:scene3d>
        </p:grpSpPr>
        <p:sp>
          <p:nvSpPr>
            <p:cNvPr id="14" name="Down Arrow 13"/>
            <p:cNvSpPr/>
            <p:nvPr/>
          </p:nvSpPr>
          <p:spPr>
            <a:xfrm>
              <a:off x="5929884" y="883972"/>
              <a:ext cx="545569" cy="541231"/>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5"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spTree>
    <p:extLst>
      <p:ext uri="{BB962C8B-B14F-4D97-AF65-F5344CB8AC3E}">
        <p14:creationId xmlns:p14="http://schemas.microsoft.com/office/powerpoint/2010/main" val="4022179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52400" y="98425"/>
            <a:ext cx="8229600" cy="1143200"/>
          </a:xfrm>
        </p:spPr>
        <p:txBody>
          <a:bodyPr/>
          <a:lstStyle/>
          <a:p>
            <a:r>
              <a:rPr lang="en" sz="3200" dirty="0" smtClean="0">
                <a:sym typeface="Times New Roman"/>
              </a:rPr>
              <a:t>What is a Business Process</a:t>
            </a:r>
            <a:endParaRPr lang="en" sz="3200" dirty="0">
              <a:sym typeface="Times New Roman"/>
            </a:endParaRPr>
          </a:p>
        </p:txBody>
      </p:sp>
      <p:sp>
        <p:nvSpPr>
          <p:cNvPr id="146" name="Shape 146"/>
          <p:cNvSpPr txBox="1">
            <a:spLocks noGrp="1"/>
          </p:cNvSpPr>
          <p:nvPr>
            <p:ph type="body" idx="1"/>
          </p:nvPr>
        </p:nvSpPr>
        <p:spPr>
          <a:xfrm>
            <a:off x="457200" y="1143000"/>
            <a:ext cx="8229600" cy="4967597"/>
          </a:xfrm>
        </p:spPr>
        <p:txBody>
          <a:bodyPr/>
          <a:lstStyle/>
          <a:p>
            <a:pPr>
              <a:lnSpc>
                <a:spcPct val="150000"/>
              </a:lnSpc>
            </a:pPr>
            <a:r>
              <a:rPr lang="en" sz="2000" dirty="0" smtClean="0">
                <a:sym typeface="Libre Baskerville"/>
              </a:rPr>
              <a:t>A Business Process consists of a set of activities that are performed in coordination in an organizational and technical envioroment. </a:t>
            </a:r>
            <a:r>
              <a:rPr lang="en-US" sz="2000" dirty="0" smtClean="0">
                <a:sym typeface="Libre Baskerville"/>
              </a:rPr>
              <a:t>T</a:t>
            </a:r>
            <a:r>
              <a:rPr lang="en" sz="2000" dirty="0" smtClean="0">
                <a:sym typeface="Libre Baskerville"/>
              </a:rPr>
              <a:t>hese activities jointly realize a business goal (service or product). </a:t>
            </a:r>
          </a:p>
          <a:p>
            <a:endParaRPr lang="en" sz="2000" dirty="0" smtClean="0">
              <a:sym typeface="Libre Baskerville"/>
            </a:endParaRPr>
          </a:p>
          <a:p>
            <a:endParaRPr lang="en" sz="2000" dirty="0" smtClean="0">
              <a:sym typeface="Libre Baskerville"/>
            </a:endParaRPr>
          </a:p>
          <a:p>
            <a:endParaRPr lang="en" sz="2000" dirty="0">
              <a:sym typeface="Libre Baskerville"/>
            </a:endParaRPr>
          </a:p>
          <a:p>
            <a:endParaRPr lang="en" sz="2000" dirty="0" smtClean="0">
              <a:sym typeface="Libre Baskerville"/>
            </a:endParaRPr>
          </a:p>
          <a:p>
            <a:endParaRPr lang="en" sz="2000" dirty="0">
              <a:sym typeface="Libre Baskerville"/>
            </a:endParaRPr>
          </a:p>
          <a:p>
            <a:endParaRPr lang="en" sz="2000" dirty="0" smtClean="0">
              <a:sym typeface="Libre Baskerville"/>
            </a:endParaRPr>
          </a:p>
          <a:p>
            <a:endParaRPr lang="en" sz="2000" dirty="0" smtClean="0">
              <a:sym typeface="Libre Baskerville"/>
            </a:endParaRPr>
          </a:p>
          <a:p>
            <a:endParaRPr lang="en" sz="2000" dirty="0" smtClean="0">
              <a:sym typeface="Libre Baskerville"/>
            </a:endParaRPr>
          </a:p>
          <a:p>
            <a:endParaRPr lang="en" sz="2000" dirty="0" smtClean="0">
              <a:sym typeface="Libre Baskerville"/>
            </a:endParaRPr>
          </a:p>
          <a:p>
            <a:pPr>
              <a:lnSpc>
                <a:spcPct val="150000"/>
              </a:lnSpc>
            </a:pPr>
            <a:r>
              <a:rPr lang="en" sz="2000" dirty="0" smtClean="0">
                <a:sym typeface="Libre Baskerville"/>
              </a:rPr>
              <a:t>Each Business Process is enacted by a single organization, but it may interact with business processes performed by other organizations. </a:t>
            </a:r>
          </a:p>
          <a:p>
            <a:endParaRPr lang="en" sz="2000" dirty="0" smtClean="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4</a:t>
            </a:fld>
            <a:endParaRPr lang="en"/>
          </a:p>
        </p:txBody>
      </p:sp>
      <p:grpSp>
        <p:nvGrpSpPr>
          <p:cNvPr id="10" name="Group 9"/>
          <p:cNvGrpSpPr/>
          <p:nvPr/>
        </p:nvGrpSpPr>
        <p:grpSpPr>
          <a:xfrm>
            <a:off x="1143000" y="2949338"/>
            <a:ext cx="6537451" cy="2156061"/>
            <a:chOff x="836424" y="2282752"/>
            <a:chExt cx="7991893" cy="2731739"/>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424" y="3330959"/>
              <a:ext cx="2286000" cy="1683532"/>
            </a:xfrm>
            <a:prstGeom prst="rect">
              <a:avLst/>
            </a:prstGeom>
          </p:spPr>
        </p:pic>
        <p:sp>
          <p:nvSpPr>
            <p:cNvPr id="3" name="TextBox 2"/>
            <p:cNvSpPr txBox="1"/>
            <p:nvPr/>
          </p:nvSpPr>
          <p:spPr>
            <a:xfrm>
              <a:off x="912625" y="2568774"/>
              <a:ext cx="2133600" cy="818904"/>
            </a:xfrm>
            <a:prstGeom prst="rect">
              <a:avLst/>
            </a:prstGeom>
            <a:noFill/>
          </p:spPr>
          <p:txBody>
            <a:bodyPr wrap="square" rtlCol="0">
              <a:spAutoFit/>
            </a:bodyPr>
            <a:lstStyle/>
            <a:p>
              <a:pPr algn="ctr"/>
              <a:r>
                <a:rPr lang="en-US" b="1" dirty="0" smtClean="0">
                  <a:solidFill>
                    <a:srgbClr val="0070C0"/>
                  </a:solidFill>
                  <a:latin typeface="+mn-lt"/>
                </a:rPr>
                <a:t>Business Processes</a:t>
              </a:r>
              <a:endParaRPr lang="en-US" b="1" dirty="0">
                <a:solidFill>
                  <a:srgbClr val="0070C0"/>
                </a:solidFill>
                <a:latin typeface="+mn-lt"/>
              </a:endParaRPr>
            </a:p>
          </p:txBody>
        </p:sp>
        <p:sp>
          <p:nvSpPr>
            <p:cNvPr id="5" name="Right Arrow 4"/>
            <p:cNvSpPr/>
            <p:nvPr/>
          </p:nvSpPr>
          <p:spPr>
            <a:xfrm>
              <a:off x="3104041" y="3409951"/>
              <a:ext cx="2055106" cy="71853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 name="TextBox 5"/>
            <p:cNvSpPr txBox="1"/>
            <p:nvPr/>
          </p:nvSpPr>
          <p:spPr>
            <a:xfrm>
              <a:off x="3441242" y="3515048"/>
              <a:ext cx="1579674" cy="467945"/>
            </a:xfrm>
            <a:prstGeom prst="rect">
              <a:avLst/>
            </a:prstGeom>
            <a:noFill/>
          </p:spPr>
          <p:txBody>
            <a:bodyPr wrap="square" rtlCol="0">
              <a:spAutoFit/>
            </a:bodyPr>
            <a:lstStyle/>
            <a:p>
              <a:r>
                <a:rPr lang="en-US" b="1" dirty="0" smtClean="0">
                  <a:solidFill>
                    <a:srgbClr val="C00000"/>
                  </a:solidFill>
                  <a:latin typeface="+mn-lt"/>
                </a:rPr>
                <a:t>Realizes </a:t>
              </a:r>
              <a:endParaRPr lang="en-US" b="1" dirty="0">
                <a:solidFill>
                  <a:srgbClr val="C00000"/>
                </a:solidFill>
                <a:latin typeface="+mn-lt"/>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1960" y="3858206"/>
              <a:ext cx="2029521" cy="1156285"/>
            </a:xfrm>
            <a:prstGeom prst="rect">
              <a:avLst/>
            </a:prstGeom>
          </p:spPr>
        </p:pic>
        <p:sp>
          <p:nvSpPr>
            <p:cNvPr id="8" name="TextBox 7"/>
            <p:cNvSpPr txBox="1"/>
            <p:nvPr/>
          </p:nvSpPr>
          <p:spPr>
            <a:xfrm>
              <a:off x="7428330" y="4128480"/>
              <a:ext cx="1346844" cy="467945"/>
            </a:xfrm>
            <a:prstGeom prst="rect">
              <a:avLst/>
            </a:prstGeom>
            <a:noFill/>
          </p:spPr>
          <p:txBody>
            <a:bodyPr wrap="square" rtlCol="0">
              <a:spAutoFit/>
            </a:bodyPr>
            <a:lstStyle/>
            <a:p>
              <a:pPr algn="ctr"/>
              <a:r>
                <a:rPr lang="en-US" b="1" dirty="0" smtClean="0">
                  <a:solidFill>
                    <a:srgbClr val="0070C0"/>
                  </a:solidFill>
                  <a:latin typeface="+mn-lt"/>
                </a:rPr>
                <a:t>Service</a:t>
              </a:r>
              <a:endParaRPr lang="en-US" b="1" dirty="0">
                <a:solidFill>
                  <a:srgbClr val="0070C0"/>
                </a:solidFill>
                <a:latin typeface="+mn-lt"/>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8633" y="2282752"/>
              <a:ext cx="1844340" cy="1575454"/>
            </a:xfrm>
            <a:prstGeom prst="rect">
              <a:avLst/>
            </a:prstGeom>
          </p:spPr>
        </p:pic>
        <p:sp>
          <p:nvSpPr>
            <p:cNvPr id="14" name="TextBox 13"/>
            <p:cNvSpPr txBox="1"/>
            <p:nvPr/>
          </p:nvSpPr>
          <p:spPr>
            <a:xfrm>
              <a:off x="7265565" y="2759398"/>
              <a:ext cx="1562752" cy="467945"/>
            </a:xfrm>
            <a:prstGeom prst="rect">
              <a:avLst/>
            </a:prstGeom>
            <a:noFill/>
          </p:spPr>
          <p:txBody>
            <a:bodyPr wrap="square" rtlCol="0">
              <a:spAutoFit/>
            </a:bodyPr>
            <a:lstStyle/>
            <a:p>
              <a:pPr algn="ctr"/>
              <a:r>
                <a:rPr lang="en-US" b="1" dirty="0" smtClean="0">
                  <a:solidFill>
                    <a:srgbClr val="0070C0"/>
                  </a:solidFill>
                  <a:latin typeface="+mn-lt"/>
                </a:rPr>
                <a:t>Product</a:t>
              </a:r>
              <a:endParaRPr lang="en-US" b="1" dirty="0">
                <a:solidFill>
                  <a:srgbClr val="0070C0"/>
                </a:solidFill>
                <a:latin typeface="+mn-lt"/>
              </a:endParaRPr>
            </a:p>
          </p:txBody>
        </p:sp>
      </p:grpSp>
    </p:spTree>
    <p:extLst>
      <p:ext uri="{BB962C8B-B14F-4D97-AF65-F5344CB8AC3E}">
        <p14:creationId xmlns:p14="http://schemas.microsoft.com/office/powerpoint/2010/main" val="2690675489"/>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76200" y="67467"/>
            <a:ext cx="8229600" cy="1143200"/>
          </a:xfrm>
        </p:spPr>
        <p:txBody>
          <a:bodyPr/>
          <a:lstStyle/>
          <a:p>
            <a:r>
              <a:rPr lang="en-US" sz="3200" dirty="0" smtClean="0">
                <a:sym typeface="Times New Roman"/>
              </a:rPr>
              <a:t>Bene</a:t>
            </a:r>
            <a:r>
              <a:rPr lang="en" sz="3200" dirty="0" smtClean="0">
                <a:sym typeface="Times New Roman"/>
              </a:rPr>
              <a:t>fit of Process Modeling</a:t>
            </a:r>
            <a:endParaRPr lang="en" sz="3200" dirty="0">
              <a:sym typeface="Times New Roman"/>
            </a:endParaRPr>
          </a:p>
        </p:txBody>
      </p:sp>
      <p:sp>
        <p:nvSpPr>
          <p:cNvPr id="146" name="Shape 146"/>
          <p:cNvSpPr txBox="1">
            <a:spLocks noGrp="1"/>
          </p:cNvSpPr>
          <p:nvPr>
            <p:ph type="body" idx="1"/>
          </p:nvPr>
        </p:nvSpPr>
        <p:spPr/>
        <p:txBody>
          <a:bodyPr/>
          <a:lstStyle/>
          <a:p>
            <a:endParaRPr lang="en" sz="2000" dirty="0" smtClean="0">
              <a:sym typeface="Libre Baskerville"/>
            </a:endParaRPr>
          </a:p>
          <a:p>
            <a:pPr>
              <a:lnSpc>
                <a:spcPct val="150000"/>
              </a:lnSpc>
            </a:pPr>
            <a:r>
              <a:rPr lang="en" sz="2000" dirty="0" smtClean="0">
                <a:sym typeface="Libre Baskerville"/>
              </a:rPr>
              <a:t>Representation of Processes</a:t>
            </a:r>
          </a:p>
          <a:p>
            <a:pPr>
              <a:lnSpc>
                <a:spcPct val="150000"/>
              </a:lnSpc>
            </a:pPr>
            <a:r>
              <a:rPr lang="en" sz="2000" dirty="0" smtClean="0">
                <a:sym typeface="Libre Baskerville"/>
              </a:rPr>
              <a:t>Analysis of Processes</a:t>
            </a:r>
          </a:p>
          <a:p>
            <a:pPr>
              <a:lnSpc>
                <a:spcPct val="150000"/>
              </a:lnSpc>
            </a:pPr>
            <a:r>
              <a:rPr lang="en-US" sz="2000" dirty="0" smtClean="0">
                <a:sym typeface="Libre Baskerville"/>
              </a:rPr>
              <a:t>Continuous </a:t>
            </a:r>
            <a:r>
              <a:rPr lang="en" sz="2000" dirty="0" smtClean="0">
                <a:sym typeface="Libre Baskerville"/>
              </a:rPr>
              <a:t>Improvement of Processes</a:t>
            </a:r>
          </a:p>
          <a:p>
            <a:pPr>
              <a:lnSpc>
                <a:spcPct val="150000"/>
              </a:lnSpc>
            </a:pPr>
            <a:r>
              <a:rPr lang="en" sz="2000" dirty="0" smtClean="0">
                <a:sym typeface="Libre Baskerville"/>
              </a:rPr>
              <a:t>A basis for IT Support</a:t>
            </a:r>
          </a:p>
          <a:p>
            <a:pPr>
              <a:lnSpc>
                <a:spcPct val="150000"/>
              </a:lnSpc>
            </a:pPr>
            <a:r>
              <a:rPr lang="en" sz="2000" dirty="0" smtClean="0">
                <a:sym typeface="Libre Baskerville"/>
              </a:rPr>
              <a:t>A solid basis for  Process Management </a:t>
            </a:r>
          </a:p>
          <a:p>
            <a:endParaRPr lang="en" sz="2000" dirty="0" smtClean="0">
              <a:sym typeface="Libre Baskerville"/>
            </a:endParaRPr>
          </a:p>
          <a:p>
            <a:endParaRPr lang="en" sz="2000" dirty="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5</a:t>
            </a:fld>
            <a:endParaRPr lang="en"/>
          </a:p>
        </p:txBody>
      </p:sp>
      <p:graphicFrame>
        <p:nvGraphicFramePr>
          <p:cNvPr id="3" name="Diagram 2"/>
          <p:cNvGraphicFramePr/>
          <p:nvPr>
            <p:extLst>
              <p:ext uri="{D42A27DB-BD31-4B8C-83A1-F6EECF244321}">
                <p14:modId xmlns:p14="http://schemas.microsoft.com/office/powerpoint/2010/main" val="4066458341"/>
              </p:ext>
            </p:extLst>
          </p:nvPr>
        </p:nvGraphicFramePr>
        <p:xfrm>
          <a:off x="4343400" y="1600201"/>
          <a:ext cx="4267200" cy="4343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934200" y="3048000"/>
            <a:ext cx="1752600" cy="646331"/>
          </a:xfrm>
          <a:prstGeom prst="rect">
            <a:avLst/>
          </a:prstGeom>
          <a:noFill/>
        </p:spPr>
        <p:txBody>
          <a:bodyPr wrap="square" rtlCol="0">
            <a:spAutoFit/>
          </a:bodyPr>
          <a:lstStyle/>
          <a:p>
            <a:pPr algn="ctr"/>
            <a:r>
              <a:rPr lang="en-US" b="1" dirty="0" smtClean="0">
                <a:solidFill>
                  <a:schemeClr val="accent1">
                    <a:lumMod val="50000"/>
                  </a:schemeClr>
                </a:solidFill>
                <a:latin typeface="+mj-lt"/>
              </a:rPr>
              <a:t>The Deming (PCDA Circle)</a:t>
            </a:r>
            <a:endParaRPr lang="en-US" b="1" dirty="0">
              <a:solidFill>
                <a:schemeClr val="accent1">
                  <a:lumMod val="50000"/>
                </a:schemeClr>
              </a:solidFill>
              <a:latin typeface="+mj-lt"/>
            </a:endParaRPr>
          </a:p>
        </p:txBody>
      </p:sp>
    </p:spTree>
    <p:extLst>
      <p:ext uri="{BB962C8B-B14F-4D97-AF65-F5344CB8AC3E}">
        <p14:creationId xmlns:p14="http://schemas.microsoft.com/office/powerpoint/2010/main" val="395029813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36301" y="76000"/>
            <a:ext cx="8229600" cy="1143200"/>
          </a:xfrm>
        </p:spPr>
        <p:txBody>
          <a:bodyPr/>
          <a:lstStyle/>
          <a:p>
            <a:r>
              <a:rPr lang="en-US" sz="3200" dirty="0" smtClean="0">
                <a:sym typeface="Times New Roman"/>
              </a:rPr>
              <a:t>What is BPMN?</a:t>
            </a:r>
            <a:endParaRPr lang="en" sz="3200" dirty="0">
              <a:sym typeface="Times New Roman"/>
            </a:endParaRPr>
          </a:p>
        </p:txBody>
      </p:sp>
      <p:sp>
        <p:nvSpPr>
          <p:cNvPr id="146" name="Shape 146"/>
          <p:cNvSpPr txBox="1">
            <a:spLocks noGrp="1"/>
          </p:cNvSpPr>
          <p:nvPr>
            <p:ph type="body" idx="1"/>
          </p:nvPr>
        </p:nvSpPr>
        <p:spPr>
          <a:xfrm>
            <a:off x="152400" y="1219200"/>
            <a:ext cx="8229600" cy="4967597"/>
          </a:xfrm>
        </p:spPr>
        <p:txBody>
          <a:bodyPr/>
          <a:lstStyle/>
          <a:p>
            <a:pPr marL="0" indent="0">
              <a:buNone/>
            </a:pPr>
            <a:r>
              <a:rPr lang="en" sz="2400" b="1" dirty="0" smtClean="0">
                <a:solidFill>
                  <a:schemeClr val="accent1">
                    <a:lumMod val="75000"/>
                  </a:schemeClr>
                </a:solidFill>
                <a:sym typeface="Libre Baskerville"/>
              </a:rPr>
              <a:t>Business Process Model and Notation</a:t>
            </a:r>
          </a:p>
          <a:p>
            <a:pPr marL="0" indent="0">
              <a:buNone/>
            </a:pPr>
            <a:endParaRPr lang="en" sz="2000" b="1" dirty="0" smtClean="0">
              <a:solidFill>
                <a:schemeClr val="accent3">
                  <a:lumMod val="75000"/>
                </a:schemeClr>
              </a:solidFill>
              <a:sym typeface="Libre Baskerville"/>
            </a:endParaRPr>
          </a:p>
          <a:p>
            <a:pPr>
              <a:lnSpc>
                <a:spcPct val="150000"/>
              </a:lnSpc>
            </a:pPr>
            <a:r>
              <a:rPr lang="en" sz="2000" b="1" dirty="0" smtClean="0">
                <a:sym typeface="Libre Baskerville"/>
              </a:rPr>
              <a:t>Business Process </a:t>
            </a:r>
          </a:p>
          <a:p>
            <a:pPr marL="400050" lvl="1" indent="0">
              <a:lnSpc>
                <a:spcPct val="150000"/>
              </a:lnSpc>
              <a:buNone/>
            </a:pPr>
            <a:r>
              <a:rPr lang="en-US" sz="1800" dirty="0" smtClean="0">
                <a:sym typeface="Libre Baskerville"/>
              </a:rPr>
              <a:t>A collection of related, structured activities </a:t>
            </a:r>
            <a:r>
              <a:rPr lang="en-US" sz="1800" dirty="0">
                <a:sym typeface="Libre Baskerville"/>
              </a:rPr>
              <a:t>which </a:t>
            </a:r>
            <a:endParaRPr lang="en-US" sz="1800" dirty="0" smtClean="0">
              <a:sym typeface="Libre Baskerville"/>
            </a:endParaRPr>
          </a:p>
          <a:p>
            <a:pPr marL="400050" lvl="1" indent="0">
              <a:lnSpc>
                <a:spcPct val="150000"/>
              </a:lnSpc>
              <a:buNone/>
            </a:pPr>
            <a:r>
              <a:rPr lang="en-US" sz="1800" dirty="0" smtClean="0">
                <a:sym typeface="Libre Baskerville"/>
              </a:rPr>
              <a:t>produce a </a:t>
            </a:r>
            <a:r>
              <a:rPr lang="en-US" sz="1800" dirty="0">
                <a:sym typeface="Libre Baskerville"/>
              </a:rPr>
              <a:t>specific service or product for </a:t>
            </a:r>
            <a:r>
              <a:rPr lang="en-US" sz="1800" dirty="0" smtClean="0">
                <a:sym typeface="Libre Baskerville"/>
              </a:rPr>
              <a:t>a particular </a:t>
            </a:r>
          </a:p>
          <a:p>
            <a:pPr marL="400050" lvl="1" indent="0">
              <a:lnSpc>
                <a:spcPct val="150000"/>
              </a:lnSpc>
              <a:buNone/>
            </a:pPr>
            <a:r>
              <a:rPr lang="en-US" sz="1800" dirty="0" smtClean="0">
                <a:sym typeface="Libre Baskerville"/>
              </a:rPr>
              <a:t>customer</a:t>
            </a:r>
          </a:p>
          <a:p>
            <a:pPr>
              <a:lnSpc>
                <a:spcPct val="150000"/>
              </a:lnSpc>
            </a:pPr>
            <a:r>
              <a:rPr lang="en" sz="2000" b="1" dirty="0" smtClean="0">
                <a:sym typeface="Libre Baskerville"/>
              </a:rPr>
              <a:t>Model</a:t>
            </a:r>
          </a:p>
          <a:p>
            <a:pPr marL="400050" lvl="1" indent="0">
              <a:lnSpc>
                <a:spcPct val="150000"/>
              </a:lnSpc>
              <a:buNone/>
            </a:pPr>
            <a:r>
              <a:rPr lang="en-US" sz="1800" dirty="0">
                <a:sym typeface="Libre Baskerville"/>
              </a:rPr>
              <a:t>A</a:t>
            </a:r>
            <a:r>
              <a:rPr lang="en" sz="1800" dirty="0">
                <a:sym typeface="Libre Baskerville"/>
              </a:rPr>
              <a:t> representation of a business process </a:t>
            </a:r>
          </a:p>
          <a:p>
            <a:pPr>
              <a:lnSpc>
                <a:spcPct val="150000"/>
              </a:lnSpc>
            </a:pPr>
            <a:r>
              <a:rPr lang="en" sz="2000" b="1" dirty="0" smtClean="0">
                <a:sym typeface="Libre Baskerville"/>
              </a:rPr>
              <a:t>Notation</a:t>
            </a:r>
          </a:p>
          <a:p>
            <a:pPr marL="400050" lvl="1" indent="0">
              <a:lnSpc>
                <a:spcPct val="150000"/>
              </a:lnSpc>
              <a:buNone/>
            </a:pPr>
            <a:r>
              <a:rPr lang="en-US" sz="1800" dirty="0">
                <a:sym typeface="Libre Baskerville"/>
              </a:rPr>
              <a:t>A</a:t>
            </a:r>
            <a:r>
              <a:rPr lang="en" sz="1800" dirty="0">
                <a:sym typeface="Libre Baskerville"/>
              </a:rPr>
              <a:t> set of elements (languages) + rules used for </a:t>
            </a:r>
          </a:p>
          <a:p>
            <a:pPr marL="400050" lvl="1" indent="0">
              <a:lnSpc>
                <a:spcPct val="150000"/>
              </a:lnSpc>
              <a:buNone/>
            </a:pPr>
            <a:r>
              <a:rPr lang="en" sz="1800" dirty="0">
                <a:sym typeface="Libre Baskerville"/>
              </a:rPr>
              <a:t>representing a business process in a business</a:t>
            </a:r>
          </a:p>
          <a:p>
            <a:pPr marL="400050" lvl="1" indent="0">
              <a:lnSpc>
                <a:spcPct val="150000"/>
              </a:lnSpc>
              <a:buNone/>
            </a:pPr>
            <a:r>
              <a:rPr lang="en" sz="1800" dirty="0">
                <a:sym typeface="Libre Baskerville"/>
              </a:rPr>
              <a:t>process model(Diagrams)</a:t>
            </a:r>
          </a:p>
          <a:p>
            <a:endParaRPr lang="en" sz="2000" dirty="0" smtClean="0">
              <a:sym typeface="Libre Baskerville"/>
            </a:endParaRPr>
          </a:p>
          <a:p>
            <a:endParaRPr lang="en" sz="2000" dirty="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6</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2206487"/>
            <a:ext cx="3581400" cy="3737113"/>
          </a:xfrm>
          <a:prstGeom prst="rect">
            <a:avLst/>
          </a:prstGeom>
        </p:spPr>
      </p:pic>
    </p:spTree>
    <p:extLst>
      <p:ext uri="{BB962C8B-B14F-4D97-AF65-F5344CB8AC3E}">
        <p14:creationId xmlns:p14="http://schemas.microsoft.com/office/powerpoint/2010/main" val="3810797435"/>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53517" y="56264"/>
            <a:ext cx="8534400" cy="1143200"/>
          </a:xfrm>
        </p:spPr>
        <p:txBody>
          <a:bodyPr/>
          <a:lstStyle/>
          <a:p>
            <a:r>
              <a:rPr lang="en-US" sz="3200" dirty="0" smtClean="0">
                <a:sym typeface="Times New Roman"/>
              </a:rPr>
              <a:t>Organizational Structure</a:t>
            </a:r>
            <a:endParaRPr lang="en" sz="3200" dirty="0">
              <a:sym typeface="Times New Roman"/>
            </a:endParaRPr>
          </a:p>
        </p:txBody>
      </p:sp>
      <p:sp>
        <p:nvSpPr>
          <p:cNvPr id="145" name="Shape 145"/>
          <p:cNvSpPr txBox="1">
            <a:spLocks noGrp="1"/>
          </p:cNvSpPr>
          <p:nvPr>
            <p:ph type="sldNum" idx="12"/>
          </p:nvPr>
        </p:nvSpPr>
        <p:spPr/>
        <p:txBody>
          <a:bodyPr/>
          <a:lstStyle/>
          <a:p>
            <a:fld id="{00000000-1234-1234-1234-123412341234}" type="slidenum">
              <a:rPr lang="en" smtClean="0"/>
              <a:pPr/>
              <a:t>7</a:t>
            </a:fld>
            <a:endParaRPr lang="e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7800"/>
            <a:ext cx="6606074" cy="4298352"/>
          </a:xfrm>
          <a:prstGeom prst="rect">
            <a:avLst/>
          </a:prstGeom>
        </p:spPr>
      </p:pic>
      <p:sp>
        <p:nvSpPr>
          <p:cNvPr id="8" name="Right Arrow 7"/>
          <p:cNvSpPr/>
          <p:nvPr/>
        </p:nvSpPr>
        <p:spPr>
          <a:xfrm>
            <a:off x="4571999" y="1676399"/>
            <a:ext cx="2209801" cy="246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a:off x="4572000" y="2400300"/>
            <a:ext cx="2209800" cy="238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6803841" y="1583341"/>
            <a:ext cx="2286000" cy="369332"/>
          </a:xfrm>
          <a:prstGeom prst="rect">
            <a:avLst/>
          </a:prstGeom>
          <a:noFill/>
        </p:spPr>
        <p:txBody>
          <a:bodyPr wrap="square" rtlCol="0">
            <a:spAutoFit/>
          </a:bodyPr>
          <a:lstStyle/>
          <a:p>
            <a:r>
              <a:rPr lang="en-US" b="1" dirty="0">
                <a:latin typeface="+mn-lt"/>
              </a:rPr>
              <a:t>CEO</a:t>
            </a:r>
            <a:r>
              <a:rPr lang="en-US" b="1" dirty="0" smtClean="0"/>
              <a:t> =  </a:t>
            </a:r>
            <a:r>
              <a:rPr lang="en-US" b="1" dirty="0">
                <a:latin typeface="+mn-lt"/>
              </a:rPr>
              <a:t>Business Actor</a:t>
            </a:r>
          </a:p>
        </p:txBody>
      </p:sp>
      <p:sp>
        <p:nvSpPr>
          <p:cNvPr id="17" name="TextBox 16"/>
          <p:cNvSpPr txBox="1"/>
          <p:nvPr/>
        </p:nvSpPr>
        <p:spPr>
          <a:xfrm>
            <a:off x="6705600" y="2209800"/>
            <a:ext cx="2590800" cy="646331"/>
          </a:xfrm>
          <a:prstGeom prst="rect">
            <a:avLst/>
          </a:prstGeom>
          <a:noFill/>
        </p:spPr>
        <p:txBody>
          <a:bodyPr wrap="square" rtlCol="0">
            <a:spAutoFit/>
          </a:bodyPr>
          <a:lstStyle>
            <a:defPPr>
              <a:defRPr lang="en-US"/>
            </a:defPPr>
            <a:lvl1pPr>
              <a:defRPr>
                <a:latin typeface="+mn-lt"/>
              </a:defRPr>
            </a:lvl1pPr>
          </a:lstStyle>
          <a:p>
            <a:r>
              <a:rPr lang="en-US" b="1" dirty="0"/>
              <a:t>Management Dept. =</a:t>
            </a:r>
          </a:p>
          <a:p>
            <a:r>
              <a:rPr lang="en-US" b="1" dirty="0"/>
              <a:t>Business Collaboration</a:t>
            </a:r>
          </a:p>
        </p:txBody>
      </p:sp>
      <p:sp>
        <p:nvSpPr>
          <p:cNvPr id="18" name="TextBox 17"/>
          <p:cNvSpPr txBox="1"/>
          <p:nvPr/>
        </p:nvSpPr>
        <p:spPr>
          <a:xfrm>
            <a:off x="6629400" y="3048000"/>
            <a:ext cx="2743200" cy="646331"/>
          </a:xfrm>
          <a:prstGeom prst="rect">
            <a:avLst/>
          </a:prstGeom>
          <a:noFill/>
        </p:spPr>
        <p:txBody>
          <a:bodyPr wrap="square" rtlCol="0">
            <a:spAutoFit/>
          </a:bodyPr>
          <a:lstStyle>
            <a:defPPr>
              <a:defRPr lang="en-US"/>
            </a:defPPr>
            <a:lvl1pPr>
              <a:defRPr>
                <a:latin typeface="+mn-lt"/>
              </a:defRPr>
            </a:lvl1pPr>
          </a:lstStyle>
          <a:p>
            <a:r>
              <a:rPr lang="en-US" b="1" dirty="0"/>
              <a:t>All Departments =</a:t>
            </a:r>
          </a:p>
          <a:p>
            <a:r>
              <a:rPr lang="en-US" b="1" dirty="0"/>
              <a:t>Business Collaborations</a:t>
            </a:r>
          </a:p>
        </p:txBody>
      </p:sp>
      <p:sp>
        <p:nvSpPr>
          <p:cNvPr id="10" name="Bent-Up Arrow 9"/>
          <p:cNvSpPr/>
          <p:nvPr/>
        </p:nvSpPr>
        <p:spPr>
          <a:xfrm>
            <a:off x="6469134" y="3657600"/>
            <a:ext cx="1478306" cy="381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Bent-Up Arrow 19"/>
          <p:cNvSpPr/>
          <p:nvPr/>
        </p:nvSpPr>
        <p:spPr>
          <a:xfrm>
            <a:off x="6400800" y="4953000"/>
            <a:ext cx="1409700" cy="381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6705600" y="4353580"/>
            <a:ext cx="1752600" cy="646331"/>
          </a:xfrm>
          <a:prstGeom prst="rect">
            <a:avLst/>
          </a:prstGeom>
          <a:noFill/>
        </p:spPr>
        <p:txBody>
          <a:bodyPr wrap="square" rtlCol="0">
            <a:spAutoFit/>
          </a:bodyPr>
          <a:lstStyle>
            <a:defPPr>
              <a:defRPr lang="en-US"/>
            </a:defPPr>
            <a:lvl1pPr>
              <a:defRPr>
                <a:latin typeface="+mn-lt"/>
              </a:defRPr>
            </a:lvl1pPr>
          </a:lstStyle>
          <a:p>
            <a:r>
              <a:rPr lang="en-US" b="1" dirty="0"/>
              <a:t>All Managers=</a:t>
            </a:r>
          </a:p>
          <a:p>
            <a:r>
              <a:rPr lang="en-US" b="1" dirty="0"/>
              <a:t>Business Actors</a:t>
            </a:r>
          </a:p>
        </p:txBody>
      </p:sp>
    </p:spTree>
    <p:extLst>
      <p:ext uri="{BB962C8B-B14F-4D97-AF65-F5344CB8AC3E}">
        <p14:creationId xmlns:p14="http://schemas.microsoft.com/office/powerpoint/2010/main" val="535156263"/>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380072"/>
            <a:ext cx="6687339" cy="4487327"/>
          </a:xfrm>
          <a:prstGeom prst="rect">
            <a:avLst/>
          </a:prstGeom>
        </p:spPr>
      </p:pic>
      <p:sp>
        <p:nvSpPr>
          <p:cNvPr id="144" name="Shape 144"/>
          <p:cNvSpPr txBox="1">
            <a:spLocks noGrp="1"/>
          </p:cNvSpPr>
          <p:nvPr>
            <p:ph type="title"/>
          </p:nvPr>
        </p:nvSpPr>
        <p:spPr>
          <a:xfrm>
            <a:off x="76200" y="34344"/>
            <a:ext cx="8229600" cy="1143200"/>
          </a:xfrm>
        </p:spPr>
        <p:txBody>
          <a:bodyPr/>
          <a:lstStyle/>
          <a:p>
            <a:r>
              <a:rPr lang="en-US" sz="3200" dirty="0" smtClean="0">
                <a:sym typeface="Times New Roman"/>
              </a:rPr>
              <a:t>Business Processes for each Departments</a:t>
            </a:r>
            <a:endParaRPr lang="en" sz="3200" dirty="0">
              <a:sym typeface="Times New Roman"/>
            </a:endParaRPr>
          </a:p>
        </p:txBody>
      </p:sp>
      <p:sp>
        <p:nvSpPr>
          <p:cNvPr id="145" name="Shape 145"/>
          <p:cNvSpPr txBox="1">
            <a:spLocks noGrp="1"/>
          </p:cNvSpPr>
          <p:nvPr>
            <p:ph type="sldNum" idx="12"/>
          </p:nvPr>
        </p:nvSpPr>
        <p:spPr/>
        <p:txBody>
          <a:bodyPr/>
          <a:lstStyle/>
          <a:p>
            <a:fld id="{00000000-1234-1234-1234-123412341234}" type="slidenum">
              <a:rPr lang="en" smtClean="0"/>
              <a:pPr/>
              <a:t>8</a:t>
            </a:fld>
            <a:endParaRPr lang="en"/>
          </a:p>
        </p:txBody>
      </p:sp>
      <p:sp>
        <p:nvSpPr>
          <p:cNvPr id="8" name="Right Arrow 7"/>
          <p:cNvSpPr/>
          <p:nvPr/>
        </p:nvSpPr>
        <p:spPr>
          <a:xfrm>
            <a:off x="6629400" y="16764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55972" y="3124200"/>
            <a:ext cx="2188028" cy="646331"/>
          </a:xfrm>
          <a:prstGeom prst="rect">
            <a:avLst/>
          </a:prstGeom>
          <a:noFill/>
        </p:spPr>
        <p:txBody>
          <a:bodyPr wrap="square" rtlCol="0">
            <a:spAutoFit/>
          </a:bodyPr>
          <a:lstStyle>
            <a:defPPr>
              <a:defRPr lang="en-US"/>
            </a:defPPr>
            <a:lvl1pPr>
              <a:defRPr b="1">
                <a:latin typeface="+mn-lt"/>
              </a:defRPr>
            </a:lvl1pPr>
          </a:lstStyle>
          <a:p>
            <a:pPr algn="ctr"/>
            <a:r>
              <a:rPr lang="en-US" dirty="0"/>
              <a:t>BP Groups of All Departments</a:t>
            </a:r>
          </a:p>
        </p:txBody>
      </p:sp>
      <p:sp>
        <p:nvSpPr>
          <p:cNvPr id="10" name="Bent-Up Arrow 9"/>
          <p:cNvSpPr/>
          <p:nvPr/>
        </p:nvSpPr>
        <p:spPr>
          <a:xfrm>
            <a:off x="6705600" y="3846731"/>
            <a:ext cx="1478306" cy="4204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321419" y="1529090"/>
            <a:ext cx="1822581" cy="646331"/>
          </a:xfrm>
          <a:prstGeom prst="rect">
            <a:avLst/>
          </a:prstGeom>
          <a:noFill/>
        </p:spPr>
        <p:txBody>
          <a:bodyPr wrap="square" rtlCol="0">
            <a:spAutoFit/>
          </a:bodyPr>
          <a:lstStyle>
            <a:defPPr>
              <a:defRPr lang="en-US"/>
            </a:defPPr>
            <a:lvl1pPr>
              <a:defRPr b="1">
                <a:latin typeface="+mn-lt"/>
              </a:defRPr>
            </a:lvl1pPr>
          </a:lstStyle>
          <a:p>
            <a:pPr algn="ctr"/>
            <a:r>
              <a:rPr lang="en-US" dirty="0"/>
              <a:t>All </a:t>
            </a:r>
            <a:r>
              <a:rPr lang="en-US" dirty="0" smtClean="0"/>
              <a:t>Managers =</a:t>
            </a:r>
            <a:endParaRPr lang="en-US" dirty="0"/>
          </a:p>
          <a:p>
            <a:pPr algn="ctr"/>
            <a:r>
              <a:rPr lang="en-US" dirty="0"/>
              <a:t>Business Actors</a:t>
            </a:r>
          </a:p>
        </p:txBody>
      </p:sp>
    </p:spTree>
    <p:extLst>
      <p:ext uri="{BB962C8B-B14F-4D97-AF65-F5344CB8AC3E}">
        <p14:creationId xmlns:p14="http://schemas.microsoft.com/office/powerpoint/2010/main" val="3420202300"/>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52400" y="80949"/>
            <a:ext cx="8229600" cy="1143200"/>
          </a:xfrm>
        </p:spPr>
        <p:txBody>
          <a:bodyPr/>
          <a:lstStyle/>
          <a:p>
            <a:r>
              <a:rPr lang="en-US" sz="3200" dirty="0" smtClean="0">
                <a:sym typeface="Times New Roman"/>
              </a:rPr>
              <a:t>Basic BPMN Elements</a:t>
            </a:r>
            <a:endParaRPr lang="en" sz="3200" dirty="0">
              <a:sym typeface="Times New Roman"/>
            </a:endParaRPr>
          </a:p>
        </p:txBody>
      </p:sp>
      <p:sp>
        <p:nvSpPr>
          <p:cNvPr id="9" name="Shape 146"/>
          <p:cNvSpPr txBox="1">
            <a:spLocks noGrp="1"/>
          </p:cNvSpPr>
          <p:nvPr>
            <p:ph type="body" idx="1"/>
          </p:nvPr>
        </p:nvSpPr>
        <p:spPr>
          <a:xfrm>
            <a:off x="304800" y="1600200"/>
            <a:ext cx="8229600" cy="4967597"/>
          </a:xfrm>
        </p:spPr>
        <p:txBody>
          <a:bodyPr/>
          <a:lstStyle/>
          <a:p>
            <a:endParaRPr lang="en" sz="2000" dirty="0" smtClean="0">
              <a:sym typeface="Libre Baskerville"/>
            </a:endParaRPr>
          </a:p>
          <a:p>
            <a:r>
              <a:rPr lang="en" sz="2000" b="1" dirty="0" smtClean="0">
                <a:sym typeface="Libre Baskerville"/>
              </a:rPr>
              <a:t>Flow Objects </a:t>
            </a:r>
          </a:p>
          <a:p>
            <a:pPr lvl="1"/>
            <a:r>
              <a:rPr lang="en" sz="1800" dirty="0" smtClean="0">
                <a:sym typeface="Libre Baskerville"/>
              </a:rPr>
              <a:t>Events</a:t>
            </a:r>
          </a:p>
          <a:p>
            <a:pPr lvl="1"/>
            <a:r>
              <a:rPr lang="en" sz="1800" dirty="0" smtClean="0">
                <a:sym typeface="Libre Baskerville"/>
              </a:rPr>
              <a:t>Activities</a:t>
            </a:r>
          </a:p>
          <a:p>
            <a:pPr lvl="1"/>
            <a:r>
              <a:rPr lang="en" sz="1800" dirty="0" smtClean="0">
                <a:sym typeface="Libre Baskerville"/>
              </a:rPr>
              <a:t>Gateways </a:t>
            </a:r>
          </a:p>
          <a:p>
            <a:pPr marL="457200" lvl="1" indent="0">
              <a:buNone/>
            </a:pPr>
            <a:endParaRPr lang="en" sz="500" dirty="0" smtClean="0">
              <a:sym typeface="Libre Baskerville"/>
            </a:endParaRPr>
          </a:p>
          <a:p>
            <a:r>
              <a:rPr lang="en" sz="2000" b="1" dirty="0" smtClean="0">
                <a:sym typeface="Libre Baskerville"/>
              </a:rPr>
              <a:t>Connecting Objects</a:t>
            </a:r>
          </a:p>
          <a:p>
            <a:pPr lvl="1"/>
            <a:r>
              <a:rPr lang="en-US" sz="1800" dirty="0" smtClean="0">
                <a:sym typeface="Libre Baskerville"/>
              </a:rPr>
              <a:t>S</a:t>
            </a:r>
            <a:r>
              <a:rPr lang="en" sz="1800" dirty="0" smtClean="0">
                <a:sym typeface="Libre Baskerville"/>
              </a:rPr>
              <a:t>equence flows</a:t>
            </a:r>
          </a:p>
          <a:p>
            <a:pPr lvl="1"/>
            <a:r>
              <a:rPr lang="en-US" sz="1800" dirty="0" smtClean="0">
                <a:sym typeface="Libre Baskerville"/>
              </a:rPr>
              <a:t>M</a:t>
            </a:r>
            <a:r>
              <a:rPr lang="en" sz="1800" dirty="0" smtClean="0">
                <a:sym typeface="Libre Baskerville"/>
              </a:rPr>
              <a:t>essage flows</a:t>
            </a:r>
          </a:p>
          <a:p>
            <a:pPr lvl="1"/>
            <a:r>
              <a:rPr lang="en-US" sz="1800" dirty="0" smtClean="0">
                <a:sym typeface="Libre Baskerville"/>
              </a:rPr>
              <a:t>A</a:t>
            </a:r>
            <a:r>
              <a:rPr lang="en" sz="1800" dirty="0" smtClean="0">
                <a:sym typeface="Libre Baskerville"/>
              </a:rPr>
              <a:t>ssosiations </a:t>
            </a:r>
          </a:p>
          <a:p>
            <a:pPr marL="457200" lvl="1" indent="0">
              <a:buNone/>
            </a:pPr>
            <a:endParaRPr lang="en" sz="500" dirty="0" smtClean="0">
              <a:sym typeface="Libre Baskerville"/>
            </a:endParaRPr>
          </a:p>
          <a:p>
            <a:r>
              <a:rPr lang="en" sz="2000" b="1" dirty="0" smtClean="0">
                <a:sym typeface="Libre Baskerville"/>
              </a:rPr>
              <a:t>Swimlanes</a:t>
            </a:r>
          </a:p>
          <a:p>
            <a:pPr lvl="1"/>
            <a:r>
              <a:rPr lang="en" sz="1800" dirty="0" smtClean="0">
                <a:sym typeface="Libre Baskerville"/>
              </a:rPr>
              <a:t>Pools </a:t>
            </a:r>
          </a:p>
          <a:p>
            <a:pPr lvl="1"/>
            <a:r>
              <a:rPr lang="en" sz="1800" dirty="0" smtClean="0">
                <a:sym typeface="Libre Baskerville"/>
              </a:rPr>
              <a:t>Lanes</a:t>
            </a:r>
          </a:p>
          <a:p>
            <a:endParaRPr lang="en" sz="2000" dirty="0" smtClean="0">
              <a:sym typeface="Libre Baskerville"/>
            </a:endParaRPr>
          </a:p>
          <a:p>
            <a:endParaRPr lang="en" sz="2000" dirty="0" smtClean="0">
              <a:sym typeface="Libre Baskerville"/>
            </a:endParaRPr>
          </a:p>
          <a:p>
            <a:endParaRPr lang="en" sz="2000" dirty="0" smtClean="0">
              <a:sym typeface="Libre Baskerville"/>
            </a:endParaRPr>
          </a:p>
          <a:p>
            <a:endParaRPr lang="en" sz="2000" dirty="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9</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922610"/>
            <a:ext cx="6086441" cy="3335190"/>
          </a:xfrm>
          <a:prstGeom prst="rect">
            <a:avLst/>
          </a:prstGeom>
        </p:spPr>
      </p:pic>
    </p:spTree>
    <p:extLst>
      <p:ext uri="{BB962C8B-B14F-4D97-AF65-F5344CB8AC3E}">
        <p14:creationId xmlns:p14="http://schemas.microsoft.com/office/powerpoint/2010/main" val="237288016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S Zen 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 Zen Blue</Template>
  <TotalTime>4963</TotalTime>
  <Words>974</Words>
  <Application>Microsoft Office PowerPoint</Application>
  <PresentationFormat>On-screen Show (4:3)</PresentationFormat>
  <Paragraphs>193</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Andalus</vt:lpstr>
      <vt:lpstr>Arial</vt:lpstr>
      <vt:lpstr>Calibri</vt:lpstr>
      <vt:lpstr>Libre Baskerville</vt:lpstr>
      <vt:lpstr>Times New Roman</vt:lpstr>
      <vt:lpstr>Trebuchet MS</vt:lpstr>
      <vt:lpstr>CS Zen Blue</vt:lpstr>
      <vt:lpstr>Semantic Approach to Modelling a Consumer Electronics Enterprise</vt:lpstr>
      <vt:lpstr>Objectives</vt:lpstr>
      <vt:lpstr>Key Components of Enterprise Architecture </vt:lpstr>
      <vt:lpstr>What is a Business Process</vt:lpstr>
      <vt:lpstr>Benefit of Process Modeling</vt:lpstr>
      <vt:lpstr>What is BPMN?</vt:lpstr>
      <vt:lpstr>Organizational Structure</vt:lpstr>
      <vt:lpstr>Business Processes for each Departments</vt:lpstr>
      <vt:lpstr>Basic BPMN Elements</vt:lpstr>
      <vt:lpstr>Payment Business Process</vt:lpstr>
      <vt:lpstr>PowerPoint Presentation</vt:lpstr>
      <vt:lpstr>What is ArchiMate?</vt:lpstr>
      <vt:lpstr>IT Architecture</vt:lpstr>
      <vt:lpstr>PowerPoint Presentation</vt:lpstr>
      <vt:lpstr>Application Architecture Demo</vt:lpstr>
      <vt:lpstr>Application Architecture Demo</vt:lpstr>
      <vt:lpstr>Data Architecture Demo</vt:lpstr>
      <vt:lpstr>IT Architecture</vt:lpstr>
      <vt:lpstr>Infrastructure Architecture Demo</vt:lpstr>
      <vt:lpstr>Infrastructure Architecture Demo</vt:lpstr>
      <vt:lpstr>Infrastructure Deployment Viewpoint</vt:lpstr>
      <vt:lpstr>Difficulties and Challenges</vt:lpstr>
      <vt:lpstr>Documentation Strategy</vt:lpstr>
      <vt:lpstr>Q &amp; A</vt:lpstr>
    </vt:vector>
  </TitlesOfParts>
  <Manager>Yon, Steven</Manager>
  <Company>National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dc:title>
  <dc:creator>Leo Shuster</dc:creator>
  <cp:keywords>Enterprise Architecture, TOGAF, Zachman</cp:keywords>
  <cp:lastModifiedBy>Shirin Ameri | 4-advice GmbH</cp:lastModifiedBy>
  <cp:revision>540</cp:revision>
  <dcterms:created xsi:type="dcterms:W3CDTF">2009-02-17T21:13:42Z</dcterms:created>
  <dcterms:modified xsi:type="dcterms:W3CDTF">2015-10-17T15:10:27Z</dcterms:modified>
  <cp:category>Template</cp:category>
</cp:coreProperties>
</file>