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9975" cy="42805350"/>
  <p:notesSz cx="7772400" cy="10058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FFFFFF"/>
    <a:srgbClr val="DB1D17"/>
    <a:srgbClr val="89B151"/>
    <a:srgbClr val="D96459"/>
    <a:srgbClr val="8C4646"/>
    <a:srgbClr val="404853"/>
    <a:srgbClr val="FAFBFB"/>
    <a:srgbClr val="6799FF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7" d="100"/>
          <a:sy n="17" d="100"/>
        </p:scale>
        <p:origin x="1242" y="-1344"/>
      </p:cViewPr>
      <p:guideLst>
        <p:guide orient="horz" pos="13482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3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3438" cy="503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lvl1pPr fontAlgn="auto" hangingPunct="0">
              <a:spcBef>
                <a:spcPts val="0"/>
              </a:spcBef>
              <a:spcAft>
                <a:spcPts val="0"/>
              </a:spcAft>
              <a:defRPr sz="1400"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8963" y="0"/>
            <a:ext cx="3373437" cy="503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lvl1pPr algn="r" fontAlgn="auto" hangingPunct="0">
              <a:spcBef>
                <a:spcPts val="0"/>
              </a:spcBef>
              <a:spcAft>
                <a:spcPts val="0"/>
              </a:spcAft>
              <a:defRPr sz="1400"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163"/>
            <a:ext cx="3373438" cy="50323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lvl1pPr fontAlgn="auto" hangingPunct="0">
              <a:spcBef>
                <a:spcPts val="0"/>
              </a:spcBef>
              <a:spcAft>
                <a:spcPts val="0"/>
              </a:spcAft>
              <a:defRPr sz="1400"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8963" y="9555163"/>
            <a:ext cx="3373437" cy="50323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lvl1pPr algn="r" fontAlgn="auto" hangingPunct="0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 sz="1400"/>
            </a:pPr>
            <a:fld id="{F46202A4-F0EF-4D2B-8AC7-B2DF06D7C26D}" type="slidenum">
              <a:rPr/>
              <a:pPr>
                <a:defRPr sz="1400"/>
              </a:pPr>
              <a:t>‹#›</a:t>
            </a:fld>
            <a:endParaRPr lang="en-US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49667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Image Placeholder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875" y="4776788"/>
            <a:ext cx="6216650" cy="45259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endParaRPr lang="en-US" noProof="0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3438" cy="5032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8963" y="0"/>
            <a:ext cx="3373437" cy="5032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163"/>
            <a:ext cx="3373438" cy="5032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8963" y="9555163"/>
            <a:ext cx="3373437" cy="5032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fld id="{9DF0566D-7C3A-4225-A4EC-731314A93B44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03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00" indent="-215900" algn="l" rtl="0" eaLnBrk="0" fontAlgn="base" hangingPunct="0">
      <a:spcBef>
        <a:spcPct val="30000"/>
      </a:spcBef>
      <a:spcAft>
        <a:spcPct val="0"/>
      </a:spcAft>
      <a:defRPr lang="en-US" sz="2000" kern="1200">
        <a:solidFill>
          <a:schemeClr val="tx1"/>
        </a:solidFill>
        <a:latin typeface="Arial" pitchFamily="18"/>
        <a:ea typeface="Microsoft YaHei" pitchFamily="2"/>
        <a:cs typeface="Mangal" pitchFamily="2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552700" y="763588"/>
            <a:ext cx="26670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099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altLang="en-US" smtClean="0">
              <a:solidFill>
                <a:srgbClr val="000000"/>
              </a:solidFill>
              <a:latin typeface="Arial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89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rgbClr val="FA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elle 7"/>
          <p:cNvSpPr/>
          <p:nvPr userDrawn="1"/>
        </p:nvSpPr>
        <p:spPr>
          <a:xfrm rot="10800000" flipV="1">
            <a:off x="0" y="-9524"/>
            <a:ext cx="30336108" cy="5486399"/>
          </a:xfrm>
          <a:custGeom>
            <a:avLst/>
            <a:gdLst>
              <a:gd name="connsiteX0" fmla="*/ 0 w 30279975"/>
              <a:gd name="connsiteY0" fmla="*/ 1133967 h 9071739"/>
              <a:gd name="connsiteX1" fmla="*/ 29962035 w 30279975"/>
              <a:gd name="connsiteY1" fmla="*/ 1133967 h 9071739"/>
              <a:gd name="connsiteX2" fmla="*/ 30279975 w 30279975"/>
              <a:gd name="connsiteY2" fmla="*/ 7937772 h 9071739"/>
              <a:gd name="connsiteX3" fmla="*/ 317940 w 30279975"/>
              <a:gd name="connsiteY3" fmla="*/ 7937772 h 9071739"/>
              <a:gd name="connsiteX4" fmla="*/ 0 w 30279975"/>
              <a:gd name="connsiteY4" fmla="*/ 1133967 h 9071739"/>
              <a:gd name="connsiteX0" fmla="*/ 0 w 30279975"/>
              <a:gd name="connsiteY0" fmla="*/ 1091161 h 8986126"/>
              <a:gd name="connsiteX1" fmla="*/ 29962036 w 30279975"/>
              <a:gd name="connsiteY1" fmla="*/ 1091161 h 8986126"/>
              <a:gd name="connsiteX2" fmla="*/ 30279975 w 30279975"/>
              <a:gd name="connsiteY2" fmla="*/ 7894966 h 8986126"/>
              <a:gd name="connsiteX3" fmla="*/ 317940 w 30279975"/>
              <a:gd name="connsiteY3" fmla="*/ 7894966 h 8986126"/>
              <a:gd name="connsiteX4" fmla="*/ 0 w 30279975"/>
              <a:gd name="connsiteY4" fmla="*/ 1091161 h 8986126"/>
              <a:gd name="connsiteX0" fmla="*/ 0 w 30279975"/>
              <a:gd name="connsiteY0" fmla="*/ 1413164 h 9308129"/>
              <a:gd name="connsiteX1" fmla="*/ 30128290 w 30279975"/>
              <a:gd name="connsiteY1" fmla="*/ 0 h 9308129"/>
              <a:gd name="connsiteX2" fmla="*/ 30279975 w 30279975"/>
              <a:gd name="connsiteY2" fmla="*/ 8216969 h 9308129"/>
              <a:gd name="connsiteX3" fmla="*/ 317940 w 30279975"/>
              <a:gd name="connsiteY3" fmla="*/ 8216969 h 9308129"/>
              <a:gd name="connsiteX4" fmla="*/ 0 w 30279975"/>
              <a:gd name="connsiteY4" fmla="*/ 1413164 h 9308129"/>
              <a:gd name="connsiteX0" fmla="*/ 56133 w 30336108"/>
              <a:gd name="connsiteY0" fmla="*/ 1413164 h 9390783"/>
              <a:gd name="connsiteX1" fmla="*/ 30184423 w 30336108"/>
              <a:gd name="connsiteY1" fmla="*/ 0 h 9390783"/>
              <a:gd name="connsiteX2" fmla="*/ 30336108 w 30336108"/>
              <a:gd name="connsiteY2" fmla="*/ 8216969 h 9390783"/>
              <a:gd name="connsiteX3" fmla="*/ 0 w 30336108"/>
              <a:gd name="connsiteY3" fmla="*/ 8881987 h 9390783"/>
              <a:gd name="connsiteX4" fmla="*/ 56133 w 30336108"/>
              <a:gd name="connsiteY4" fmla="*/ 1413164 h 9390783"/>
              <a:gd name="connsiteX0" fmla="*/ 56133 w 30336108"/>
              <a:gd name="connsiteY0" fmla="*/ 1245127 h 9222746"/>
              <a:gd name="connsiteX1" fmla="*/ 30309115 w 30336108"/>
              <a:gd name="connsiteY1" fmla="*/ 81344 h 9222746"/>
              <a:gd name="connsiteX2" fmla="*/ 30336108 w 30336108"/>
              <a:gd name="connsiteY2" fmla="*/ 8048932 h 9222746"/>
              <a:gd name="connsiteX3" fmla="*/ 0 w 30336108"/>
              <a:gd name="connsiteY3" fmla="*/ 8713950 h 9222746"/>
              <a:gd name="connsiteX4" fmla="*/ 56133 w 30336108"/>
              <a:gd name="connsiteY4" fmla="*/ 1245127 h 9222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36108" h="9222746">
                <a:moveTo>
                  <a:pt x="56133" y="1245127"/>
                </a:moveTo>
                <a:cubicBezTo>
                  <a:pt x="10043478" y="-2534764"/>
                  <a:pt x="20321770" y="3861236"/>
                  <a:pt x="30309115" y="81344"/>
                </a:cubicBezTo>
                <a:cubicBezTo>
                  <a:pt x="30318113" y="2737207"/>
                  <a:pt x="30327110" y="5393069"/>
                  <a:pt x="30336108" y="8048932"/>
                </a:cubicBezTo>
                <a:cubicBezTo>
                  <a:pt x="20348763" y="11828823"/>
                  <a:pt x="9987345" y="4934058"/>
                  <a:pt x="0" y="8713950"/>
                </a:cubicBezTo>
                <a:lnTo>
                  <a:pt x="56133" y="12451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0000" dist="342900" dir="5400000" rotWithShape="0">
              <a:schemeClr val="tx1">
                <a:alpha val="30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5" name="AutoShape 2" descr="Image result for node.js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  <p:transition spd="slow"/>
  <p:hf sldNum="0" hdr="0" ftr="0" dt="0"/>
  <p:extLst mod="1">
    <p:ext uri="{DCECCB84-F9BA-43D5-87BE-67443E8EF086}">
      <p15:sldGuideLst xmlns:p15="http://schemas.microsoft.com/office/powerpoint/2012/main">
        <p15:guide id="4" pos="9921" userDrawn="1">
          <p15:clr>
            <a:srgbClr val="FBAE40"/>
          </p15:clr>
        </p15:guide>
        <p15:guide id="6" pos="801" userDrawn="1">
          <p15:clr>
            <a:srgbClr val="FBAE40"/>
          </p15:clr>
        </p15:guide>
        <p15:guide id="7" pos="18273" userDrawn="1">
          <p15:clr>
            <a:srgbClr val="FBAE40"/>
          </p15:clr>
        </p15:guide>
        <p15:guide id="8" pos="958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erade Verbindung 6"/>
          <p:cNvSpPr/>
          <p:nvPr/>
        </p:nvSpPr>
        <p:spPr>
          <a:xfrm flipH="1">
            <a:off x="0" y="33540700"/>
            <a:ext cx="30279975" cy="0"/>
          </a:xfrm>
          <a:prstGeom prst="line">
            <a:avLst/>
          </a:prstGeom>
          <a:noFill/>
          <a:ln w="19080">
            <a:solidFill>
              <a:srgbClr val="1F497D"/>
            </a:solidFill>
            <a:prstDash val="solid"/>
          </a:ln>
        </p:spPr>
        <p:txBody>
          <a:bodyPr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Gerade Verbindung 7"/>
          <p:cNvSpPr/>
          <p:nvPr/>
        </p:nvSpPr>
        <p:spPr>
          <a:xfrm>
            <a:off x="-3175" y="9264650"/>
            <a:ext cx="30279975" cy="0"/>
          </a:xfrm>
          <a:prstGeom prst="line">
            <a:avLst/>
          </a:prstGeom>
          <a:noFill/>
          <a:ln w="19080">
            <a:solidFill>
              <a:srgbClr val="1F497D"/>
            </a:solidFill>
            <a:prstDash val="solid"/>
          </a:ln>
        </p:spPr>
        <p:txBody>
          <a:bodyPr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Textplatzhalter 3"/>
          <p:cNvSpPr txBox="1">
            <a:spLocks noGrp="1"/>
          </p:cNvSpPr>
          <p:nvPr>
            <p:ph type="body" idx="1"/>
          </p:nvPr>
        </p:nvSpPr>
        <p:spPr>
          <a:xfrm>
            <a:off x="17884775" y="23309263"/>
            <a:ext cx="10964863" cy="20304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/>
          <a:lstStyle>
            <a:defPPr marL="43200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14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14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lvl="1" indent="-324000" algn="l" rtl="0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109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lvl="2" indent="-288000" algn="l" rtl="0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91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lvl="3" indent="-216000" algn="l" rtl="0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91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lvl="4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lvl="5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lvl="6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lvl="7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lvl="8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  <a:p>
            <a:pPr lvl="7"/>
            <a:r>
              <a:rPr lang="en-US"/>
              <a:t>Eighth Outline Level</a:t>
            </a:r>
          </a:p>
          <a:p>
            <a:pPr lvl="0"/>
            <a:r>
              <a:rPr lang="en-US"/>
              <a:t>Ninth Outline LevelPresenters Name</a:t>
            </a:r>
          </a:p>
        </p:txBody>
      </p:sp>
      <p:sp>
        <p:nvSpPr>
          <p:cNvPr id="2053" name="Title Placeholder 4"/>
          <p:cNvSpPr txBox="1">
            <a:spLocks noGrp="1"/>
          </p:cNvSpPr>
          <p:nvPr>
            <p:ph type="title"/>
          </p:nvPr>
        </p:nvSpPr>
        <p:spPr bwMode="auto">
          <a:xfrm>
            <a:off x="1514475" y="1708150"/>
            <a:ext cx="27251025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de-DE" sz="4400" kern="1200">
          <a:solidFill>
            <a:srgbClr val="000000"/>
          </a:solidFill>
          <a:latin typeface="Calibri" pitchFamily="18"/>
          <a:ea typeface="Microsoft YaHei" pitchFamily="2"/>
          <a:cs typeface="Mangal" pitchFamily="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5pPr>
      <a:lvl6pPr marL="457200" algn="l" rtl="0" eaLnBrk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6pPr>
      <a:lvl7pPr marL="914400" algn="l" rtl="0" eaLnBrk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7pPr>
      <a:lvl8pPr marL="1371600" algn="l" rtl="0" eaLnBrk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8pPr>
      <a:lvl9pPr marL="1828800" algn="l" rtl="0" eaLnBrk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45000"/>
        <a:buFont typeface="StarSymbol"/>
        <a:buChar char="●"/>
        <a:defRPr lang="en-US" sz="3200" i="1">
          <a:solidFill>
            <a:srgbClr val="000000"/>
          </a:solidFill>
          <a:latin typeface="Calibri" pitchFamily="18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StarSymbol"/>
        <a:buChar char="–"/>
        <a:defRPr lang="en-US" sz="2800" i="1">
          <a:solidFill>
            <a:srgbClr val="000000"/>
          </a:solidFill>
          <a:latin typeface="Calibri" pitchFamily="18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SzPct val="45000"/>
        <a:buFont typeface="StarSymbol"/>
        <a:buChar char="●"/>
        <a:defRPr lang="en-US" sz="2400" i="1">
          <a:solidFill>
            <a:srgbClr val="000000"/>
          </a:solidFill>
          <a:latin typeface="Calibri" pitchFamily="18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StarSymbol"/>
        <a:buChar char="–"/>
        <a:defRPr lang="en-US" sz="2000" i="1">
          <a:solidFill>
            <a:srgbClr val="000000"/>
          </a:solidFill>
          <a:latin typeface="Calibri" pitchFamily="18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SzPct val="45000"/>
        <a:buFont typeface="StarSymbol"/>
        <a:buChar char="●"/>
        <a:defRPr lang="en-US" sz="2000" i="1">
          <a:solidFill>
            <a:srgbClr val="000000"/>
          </a:solidFill>
          <a:latin typeface="Calibri" pitchFamily="18"/>
        </a:defRPr>
      </a:lvl5pPr>
      <a:lvl6pPr lvl="5">
        <a:buSzPct val="45000"/>
        <a:buFont typeface="StarSymbol"/>
        <a:buChar char="●"/>
        <a:tabLst/>
        <a:defRPr lang="en-US" sz="1800" b="0" i="1" u="none" strike="noStrike" spc="0">
          <a:solidFill>
            <a:srgbClr val="000000"/>
          </a:solidFill>
          <a:latin typeface="Calibri" pitchFamily="18"/>
        </a:defRPr>
      </a:lvl6pPr>
      <a:lvl7pPr lvl="6">
        <a:buSzPct val="45000"/>
        <a:buFont typeface="StarSymbol"/>
        <a:buChar char="●"/>
        <a:tabLst/>
        <a:defRPr lang="en-US" sz="1800" b="0" i="1" u="none" strike="noStrike" spc="0">
          <a:solidFill>
            <a:srgbClr val="000000"/>
          </a:solidFill>
          <a:latin typeface="Calibri" pitchFamily="18"/>
        </a:defRPr>
      </a:lvl7pPr>
      <a:lvl8pPr lvl="7">
        <a:buSzPct val="45000"/>
        <a:buFont typeface="StarSymbol"/>
        <a:buChar char="●"/>
        <a:tabLst/>
        <a:defRPr lang="en-US" sz="1800" b="0" i="1" u="none" strike="noStrike" spc="0">
          <a:solidFill>
            <a:srgbClr val="000000"/>
          </a:solidFill>
          <a:latin typeface="Calibri" pitchFamily="18"/>
        </a:defRPr>
      </a:lvl8pPr>
      <a:lvl9pPr marL="0" marR="0" lvl="0" indent="0" algn="l" rtl="0" hangingPunct="1">
        <a:spcBef>
          <a:spcPts val="360"/>
        </a:spcBef>
        <a:spcAft>
          <a:spcPts val="1417"/>
        </a:spcAft>
        <a:buSzPct val="45000"/>
        <a:buFont typeface="Arial" pitchFamily="32"/>
        <a:buChar char="•"/>
        <a:tabLst/>
        <a:defRPr lang="en-US" sz="1800" b="0" i="1" u="none" strike="noStrike" spc="0">
          <a:solidFill>
            <a:srgbClr val="000000"/>
          </a:solidFill>
          <a:latin typeface="Calibri" pitchFamily="18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/>
          <p:nvPr/>
        </p:nvSpPr>
        <p:spPr>
          <a:xfrm>
            <a:off x="3818837" y="4154487"/>
            <a:ext cx="7019995" cy="23749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90000" tIns="45000" rIns="90000" bIns="45000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Gerade Verbindung 29"/>
          <p:cNvSpPr/>
          <p:nvPr/>
        </p:nvSpPr>
        <p:spPr>
          <a:xfrm>
            <a:off x="0" y="40452675"/>
            <a:ext cx="30279975" cy="0"/>
          </a:xfrm>
          <a:prstGeom prst="line">
            <a:avLst/>
          </a:prstGeom>
          <a:noFill/>
          <a:ln w="152280">
            <a:solidFill>
              <a:srgbClr val="4F81BD"/>
            </a:solidFill>
            <a:prstDash val="solid"/>
          </a:ln>
        </p:spPr>
        <p:txBody>
          <a:bodyPr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18"/>
              <a:ea typeface="Microsoft YaHei" pitchFamily="2"/>
              <a:cs typeface="Mangal" pitchFamily="2"/>
            </a:endParaRPr>
          </a:p>
        </p:txBody>
      </p:sp>
      <p:pic>
        <p:nvPicPr>
          <p:cNvPr id="104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54591" y="40605075"/>
            <a:ext cx="7920000" cy="1945115"/>
          </a:xfrm>
          <a:prstGeom prst="rect">
            <a:avLst/>
          </a:prstGeom>
          <a:noFill/>
          <a:ln w="31680">
            <a:solidFill>
              <a:srgbClr val="FFFFFF"/>
            </a:solidFill>
            <a:miter lim="800000"/>
            <a:headEnd/>
            <a:tailEnd/>
          </a:ln>
        </p:spPr>
      </p:pic>
      <p:sp>
        <p:nvSpPr>
          <p:cNvPr id="88" name="TextBox 87"/>
          <p:cNvSpPr txBox="1"/>
          <p:nvPr/>
        </p:nvSpPr>
        <p:spPr>
          <a:xfrm>
            <a:off x="27103387" y="42490965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19</a:t>
            </a:r>
            <a:r>
              <a:rPr lang="en-US" sz="2000" baseline="30000" dirty="0" smtClean="0"/>
              <a:t>h</a:t>
            </a:r>
            <a:r>
              <a:rPr lang="en-US" sz="2000" dirty="0" smtClean="0"/>
              <a:t> October, 2015</a:t>
            </a:r>
            <a:endParaRPr lang="en-US" sz="2000" dirty="0"/>
          </a:p>
        </p:txBody>
      </p:sp>
      <p:sp>
        <p:nvSpPr>
          <p:cNvPr id="75" name="Textfeld 10"/>
          <p:cNvSpPr txBox="1">
            <a:spLocks noChangeArrowheads="1"/>
          </p:cNvSpPr>
          <p:nvPr/>
        </p:nvSpPr>
        <p:spPr bwMode="auto">
          <a:xfrm>
            <a:off x="13615987" y="1057275"/>
            <a:ext cx="1540457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809625">
              <a:spcBef>
                <a:spcPct val="20000"/>
              </a:spcBef>
              <a:buFont typeface="Arial" panose="020B0604020202020204" pitchFamily="34" charset="0"/>
              <a:buChar char="•"/>
              <a:defRPr sz="4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09625">
              <a:spcBef>
                <a:spcPct val="20000"/>
              </a:spcBef>
              <a:buFont typeface="Arial" panose="020B0604020202020204" pitchFamily="34" charset="0"/>
              <a:buChar char="–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09625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096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09625">
              <a:spcBef>
                <a:spcPct val="20000"/>
              </a:spcBef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096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096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096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096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de-DE" sz="8000" b="1" noProof="1" smtClean="0">
                <a:solidFill>
                  <a:schemeClr val="bg1"/>
                </a:solidFill>
                <a:latin typeface="Cambria" panose="02040503050406030204" pitchFamily="18" charset="0"/>
              </a:rPr>
              <a:t>Web-based Ontology Analysis and Partitioning Tool </a:t>
            </a:r>
            <a:endParaRPr lang="en-GB" altLang="de-DE" sz="8000" b="1" noProof="1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82" name="Titel 1"/>
          <p:cNvSpPr/>
          <p:nvPr/>
        </p:nvSpPr>
        <p:spPr>
          <a:xfrm>
            <a:off x="3971237" y="4306887"/>
            <a:ext cx="7019995" cy="23749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90000" tIns="45000" rIns="90000" bIns="45000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0" name="Textfeld 4"/>
          <p:cNvSpPr txBox="1">
            <a:spLocks noChangeArrowheads="1"/>
          </p:cNvSpPr>
          <p:nvPr/>
        </p:nvSpPr>
        <p:spPr bwMode="auto">
          <a:xfrm>
            <a:off x="1347787" y="6543675"/>
            <a:ext cx="13788000" cy="8239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4800" b="1" noProof="1" smtClean="0">
                <a:solidFill>
                  <a:srgbClr val="404853"/>
                </a:solidFill>
                <a:latin typeface="Cambria" panose="02040503050406030204" pitchFamily="18" charset="0"/>
              </a:rPr>
              <a:t>Overview</a:t>
            </a:r>
            <a:endParaRPr lang="en-GB" altLang="de-DE" sz="4800" b="1" noProof="1">
              <a:solidFill>
                <a:srgbClr val="404853"/>
              </a:solidFill>
              <a:latin typeface="Cambria" panose="02040503050406030204" pitchFamily="18" charset="0"/>
            </a:endParaRPr>
          </a:p>
        </p:txBody>
      </p:sp>
      <p:sp>
        <p:nvSpPr>
          <p:cNvPr id="91" name="Textfeld 4"/>
          <p:cNvSpPr txBox="1">
            <a:spLocks noChangeArrowheads="1"/>
          </p:cNvSpPr>
          <p:nvPr/>
        </p:nvSpPr>
        <p:spPr bwMode="auto">
          <a:xfrm>
            <a:off x="15853642" y="6467475"/>
            <a:ext cx="14426333" cy="830997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4800" b="1" noProof="1" smtClean="0">
                <a:solidFill>
                  <a:srgbClr val="404853"/>
                </a:solidFill>
                <a:latin typeface="Cambria" panose="02040503050406030204" pitchFamily="18" charset="0"/>
              </a:rPr>
              <a:t>Application Workflow</a:t>
            </a:r>
            <a:endParaRPr lang="en-GB" altLang="de-DE" sz="4800" b="1" noProof="1">
              <a:solidFill>
                <a:srgbClr val="404853"/>
              </a:solidFill>
              <a:latin typeface="Cambria" panose="02040503050406030204" pitchFamily="18" charset="0"/>
            </a:endParaRPr>
          </a:p>
        </p:txBody>
      </p:sp>
      <p:sp>
        <p:nvSpPr>
          <p:cNvPr id="95" name="Textfeld 1"/>
          <p:cNvSpPr txBox="1">
            <a:spLocks noChangeArrowheads="1"/>
          </p:cNvSpPr>
          <p:nvPr/>
        </p:nvSpPr>
        <p:spPr bwMode="auto">
          <a:xfrm>
            <a:off x="1347787" y="8143875"/>
            <a:ext cx="13788000" cy="686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GB" sz="4000" dirty="0" smtClean="0">
                <a:solidFill>
                  <a:srgbClr val="404853"/>
                </a:solidFill>
              </a:rPr>
              <a:t>With </a:t>
            </a:r>
            <a:r>
              <a:rPr lang="en-GB" sz="4000" dirty="0">
                <a:solidFill>
                  <a:srgbClr val="404853"/>
                </a:solidFill>
              </a:rPr>
              <a:t>the increasing use of ontologies in many branches of science and industry not only the number of available ontologies has increased considerably but also many widely used ontologies have reached a size that overburdens development and quality control procedures. It has been argued that the maintenance of large ontologies would be greatly facilitated by decomposing large ontologies into smaller modules </a:t>
            </a:r>
            <a:r>
              <a:rPr lang="en-GB" sz="4000" dirty="0" smtClean="0">
                <a:solidFill>
                  <a:srgbClr val="404853"/>
                </a:solidFill>
              </a:rPr>
              <a:t> </a:t>
            </a:r>
            <a:r>
              <a:rPr lang="en-GB" sz="4000" dirty="0">
                <a:solidFill>
                  <a:srgbClr val="404853"/>
                </a:solidFill>
              </a:rPr>
              <a:t>that cover certain subtopics of the </a:t>
            </a:r>
            <a:r>
              <a:rPr lang="en-GB" sz="4000" dirty="0" smtClean="0">
                <a:solidFill>
                  <a:srgbClr val="404853"/>
                </a:solidFill>
              </a:rPr>
              <a:t>ontology.</a:t>
            </a:r>
            <a:r>
              <a:rPr lang="en-GB" sz="4000" dirty="0">
                <a:solidFill>
                  <a:srgbClr val="404853"/>
                </a:solidFill>
              </a:rPr>
              <a:t> </a:t>
            </a:r>
            <a:r>
              <a:rPr lang="en-GB" sz="4000" dirty="0" smtClean="0">
                <a:solidFill>
                  <a:srgbClr val="404853"/>
                </a:solidFill>
              </a:rPr>
              <a:t>To </a:t>
            </a:r>
            <a:r>
              <a:rPr lang="en-GB" sz="4000" dirty="0">
                <a:solidFill>
                  <a:srgbClr val="404853"/>
                </a:solidFill>
              </a:rPr>
              <a:t>accomplish this, the </a:t>
            </a:r>
            <a:r>
              <a:rPr lang="en-GB" sz="4000" b="1" dirty="0" smtClean="0">
                <a:solidFill>
                  <a:srgbClr val="404853"/>
                </a:solidFill>
              </a:rPr>
              <a:t>“Web-based ontology </a:t>
            </a:r>
            <a:r>
              <a:rPr lang="en-GB" sz="4000" b="1" dirty="0">
                <a:solidFill>
                  <a:srgbClr val="404853"/>
                </a:solidFill>
              </a:rPr>
              <a:t>analysis and partitioning tool” </a:t>
            </a:r>
            <a:r>
              <a:rPr lang="en-GB" sz="4000" dirty="0">
                <a:solidFill>
                  <a:srgbClr val="404853"/>
                </a:solidFill>
              </a:rPr>
              <a:t> is developed as </a:t>
            </a:r>
            <a:r>
              <a:rPr lang="en-GB" sz="4000" dirty="0" smtClean="0">
                <a:solidFill>
                  <a:srgbClr val="404853"/>
                </a:solidFill>
              </a:rPr>
              <a:t>an open </a:t>
            </a:r>
            <a:r>
              <a:rPr lang="en-GB" sz="4000" dirty="0">
                <a:solidFill>
                  <a:srgbClr val="404853"/>
                </a:solidFill>
              </a:rPr>
              <a:t>platform web application. Its design allows for quickly uploading large ontologies and partitioning the ontologies </a:t>
            </a:r>
            <a:r>
              <a:rPr lang="en-GB" sz="4000" dirty="0" smtClean="0">
                <a:solidFill>
                  <a:srgbClr val="404853"/>
                </a:solidFill>
              </a:rPr>
              <a:t>into smaller modules.</a:t>
            </a:r>
            <a:endParaRPr lang="de-DE" sz="3800" dirty="0">
              <a:solidFill>
                <a:srgbClr val="404853"/>
              </a:solidFill>
            </a:endParaRPr>
          </a:p>
        </p:txBody>
      </p:sp>
      <p:sp>
        <p:nvSpPr>
          <p:cNvPr id="98" name="Textfeld 4"/>
          <p:cNvSpPr txBox="1">
            <a:spLocks noChangeArrowheads="1"/>
          </p:cNvSpPr>
          <p:nvPr/>
        </p:nvSpPr>
        <p:spPr bwMode="auto">
          <a:xfrm>
            <a:off x="1500187" y="16830675"/>
            <a:ext cx="13788000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4800" b="1" noProof="1" smtClean="0">
                <a:solidFill>
                  <a:srgbClr val="404853"/>
                </a:solidFill>
                <a:latin typeface="Cambria" panose="02040503050406030204" pitchFamily="18" charset="0"/>
              </a:rPr>
              <a:t>Implementation Details</a:t>
            </a:r>
            <a:endParaRPr lang="en-GB" altLang="de-DE" sz="4800" b="1" noProof="1">
              <a:solidFill>
                <a:srgbClr val="404853"/>
              </a:solidFill>
              <a:latin typeface="Cambria" panose="02040503050406030204" pitchFamily="18" charset="0"/>
            </a:endParaRPr>
          </a:p>
        </p:txBody>
      </p:sp>
      <p:sp>
        <p:nvSpPr>
          <p:cNvPr id="101" name="Textfeld 1"/>
          <p:cNvSpPr txBox="1">
            <a:spLocks noChangeArrowheads="1"/>
          </p:cNvSpPr>
          <p:nvPr/>
        </p:nvSpPr>
        <p:spPr bwMode="auto">
          <a:xfrm>
            <a:off x="1347787" y="18126076"/>
            <a:ext cx="13788000" cy="13018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GB" sz="4000" dirty="0" smtClean="0">
                <a:solidFill>
                  <a:srgbClr val="404853"/>
                </a:solidFill>
              </a:rPr>
              <a:t>The tool is a web-based application running on the MEAN stack (without MongoDB) having Java 1.7 as a dependency.</a:t>
            </a:r>
          </a:p>
          <a:p>
            <a:pPr algn="just"/>
            <a:endParaRPr lang="en-GB" sz="4000" b="1" dirty="0" smtClean="0">
              <a:solidFill>
                <a:srgbClr val="404853"/>
              </a:solidFill>
            </a:endParaRPr>
          </a:p>
          <a:p>
            <a:pPr algn="just"/>
            <a:r>
              <a:rPr lang="en-GB" sz="4000" b="1" dirty="0" smtClean="0">
                <a:solidFill>
                  <a:srgbClr val="404853"/>
                </a:solidFill>
              </a:rPr>
              <a:t>Software </a:t>
            </a:r>
            <a:r>
              <a:rPr lang="en-GB" sz="4000" dirty="0" smtClean="0">
                <a:solidFill>
                  <a:srgbClr val="404853"/>
                </a:solidFill>
              </a:rPr>
              <a:t>used: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GB" sz="4000" b="1" dirty="0" err="1" smtClean="0">
                <a:solidFill>
                  <a:srgbClr val="404853"/>
                </a:solidFill>
              </a:rPr>
              <a:t>E</a:t>
            </a:r>
            <a:r>
              <a:rPr lang="en-GB" sz="4000" dirty="0" err="1" smtClean="0">
                <a:solidFill>
                  <a:srgbClr val="404853"/>
                </a:solidFill>
              </a:rPr>
              <a:t>xpress,js</a:t>
            </a:r>
            <a:r>
              <a:rPr lang="en-GB" sz="4000" dirty="0" smtClean="0">
                <a:solidFill>
                  <a:srgbClr val="404853"/>
                </a:solidFill>
              </a:rPr>
              <a:t> v4.13.3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GB" sz="4000" b="1" dirty="0" err="1" smtClean="0">
                <a:solidFill>
                  <a:srgbClr val="404853"/>
                </a:solidFill>
              </a:rPr>
              <a:t>A</a:t>
            </a:r>
            <a:r>
              <a:rPr lang="en-GB" sz="4000" dirty="0" err="1" smtClean="0">
                <a:solidFill>
                  <a:srgbClr val="404853"/>
                </a:solidFill>
              </a:rPr>
              <a:t>ngularjs</a:t>
            </a:r>
            <a:r>
              <a:rPr lang="en-GB" sz="4000" dirty="0" smtClean="0">
                <a:solidFill>
                  <a:srgbClr val="404853"/>
                </a:solidFill>
              </a:rPr>
              <a:t> v1.3.15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GB" sz="4000" b="1" dirty="0">
                <a:solidFill>
                  <a:srgbClr val="404853"/>
                </a:solidFill>
              </a:rPr>
              <a:t>N</a:t>
            </a:r>
            <a:r>
              <a:rPr lang="en-GB" sz="4000" dirty="0">
                <a:solidFill>
                  <a:srgbClr val="404853"/>
                </a:solidFill>
              </a:rPr>
              <a:t>ode.js v0.12.2 (release date May 2015</a:t>
            </a:r>
            <a:r>
              <a:rPr lang="en-GB" sz="4000" dirty="0" smtClean="0">
                <a:solidFill>
                  <a:srgbClr val="404853"/>
                </a:solidFill>
              </a:rPr>
              <a:t>).</a:t>
            </a:r>
          </a:p>
          <a:p>
            <a:pPr algn="just"/>
            <a:endParaRPr lang="en-GB" sz="4000" dirty="0" smtClean="0"/>
          </a:p>
          <a:p>
            <a:r>
              <a:rPr lang="en-GB" sz="4000" dirty="0" smtClean="0"/>
              <a:t>Furthermore</a:t>
            </a:r>
            <a:r>
              <a:rPr lang="en-GB" sz="4000" dirty="0"/>
              <a:t>, other </a:t>
            </a:r>
            <a:r>
              <a:rPr lang="en-GB" sz="4000" b="1" dirty="0"/>
              <a:t>Node.js </a:t>
            </a:r>
            <a:r>
              <a:rPr lang="en-GB" sz="4000" dirty="0" smtClean="0"/>
              <a:t>modules</a:t>
            </a:r>
            <a:r>
              <a:rPr lang="en-GB" sz="4000" b="1" dirty="0" smtClean="0"/>
              <a:t> </a:t>
            </a:r>
            <a:r>
              <a:rPr lang="en-GB" sz="4000" dirty="0"/>
              <a:t>are used to ease the development and to accomplish different functions, such as file </a:t>
            </a:r>
            <a:r>
              <a:rPr lang="en-GB" sz="4000" dirty="0" smtClean="0"/>
              <a:t>handling.</a:t>
            </a:r>
            <a:r>
              <a:rPr lang="en-GB" sz="4000" dirty="0"/>
              <a:t> </a:t>
            </a:r>
            <a:endParaRPr lang="en-GB" sz="4000" dirty="0" smtClean="0"/>
          </a:p>
          <a:p>
            <a:endParaRPr lang="en-GB" sz="4000" dirty="0"/>
          </a:p>
          <a:p>
            <a:r>
              <a:rPr lang="en-GB" sz="4000" dirty="0" smtClean="0"/>
              <a:t>The </a:t>
            </a:r>
            <a:r>
              <a:rPr lang="en-GB" sz="4000" b="1" dirty="0"/>
              <a:t>semantic web </a:t>
            </a:r>
            <a:r>
              <a:rPr lang="en-GB" sz="4000" dirty="0"/>
              <a:t>specific libraries used are:</a:t>
            </a:r>
          </a:p>
          <a:p>
            <a:endParaRPr lang="en-GB" sz="4000" u="sng" dirty="0" smtClean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GB" sz="4000" dirty="0" smtClean="0"/>
              <a:t>RDFSTORE</a:t>
            </a:r>
            <a:endParaRPr lang="en-GB" sz="4000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GB" sz="4000" dirty="0"/>
              <a:t>VisJS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GB" sz="4000" dirty="0" smtClean="0"/>
              <a:t>OWL2VOWL</a:t>
            </a:r>
            <a:r>
              <a:rPr lang="en-US" sz="4000" dirty="0" smtClean="0"/>
              <a:t>		</a:t>
            </a:r>
            <a:endParaRPr lang="en-GB" sz="4000" dirty="0" smtClean="0">
              <a:solidFill>
                <a:srgbClr val="404853"/>
              </a:solidFill>
            </a:endParaRPr>
          </a:p>
          <a:p>
            <a:pPr algn="just"/>
            <a:endParaRPr lang="en-GB" sz="4000" dirty="0">
              <a:solidFill>
                <a:srgbClr val="404853"/>
              </a:solidFill>
            </a:endParaRPr>
          </a:p>
          <a:p>
            <a:pPr algn="just"/>
            <a:endParaRPr lang="en-GB" sz="4000" dirty="0" smtClean="0">
              <a:solidFill>
                <a:srgbClr val="404853"/>
              </a:solidFill>
            </a:endParaRPr>
          </a:p>
          <a:p>
            <a:pPr algn="just"/>
            <a:endParaRPr lang="en-GB" sz="4000" dirty="0">
              <a:solidFill>
                <a:srgbClr val="404853"/>
              </a:solidFill>
            </a:endParaRPr>
          </a:p>
          <a:p>
            <a:pPr marL="571500" indent="-571500" algn="just">
              <a:buFont typeface="Wingdings" panose="05000000000000000000" pitchFamily="2" charset="2"/>
              <a:buChar char="ü"/>
            </a:pPr>
            <a:endParaRPr lang="en-GB" sz="4000" dirty="0" smtClean="0">
              <a:solidFill>
                <a:srgbClr val="404853"/>
              </a:solidFill>
            </a:endParaRPr>
          </a:p>
        </p:txBody>
      </p:sp>
      <p:sp>
        <p:nvSpPr>
          <p:cNvPr id="38" name="AutoShape 10" descr="Image result for node.js"/>
          <p:cNvSpPr>
            <a:spLocks noChangeAspect="1" noChangeArrowheads="1"/>
          </p:cNvSpPr>
          <p:nvPr/>
        </p:nvSpPr>
        <p:spPr bwMode="auto">
          <a:xfrm>
            <a:off x="155575" y="16476656"/>
            <a:ext cx="2182812" cy="218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812" y="-29578"/>
            <a:ext cx="4932000" cy="493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3987" y="40508465"/>
            <a:ext cx="2882483" cy="194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16565" y="8107620"/>
            <a:ext cx="13068000" cy="843854"/>
          </a:xfrm>
          <a:prstGeom prst="rect">
            <a:avLst/>
          </a:prstGeom>
        </p:spPr>
      </p:pic>
      <p:sp>
        <p:nvSpPr>
          <p:cNvPr id="39" name="Rounded Rectangle 38"/>
          <p:cNvSpPr/>
          <p:nvPr/>
        </p:nvSpPr>
        <p:spPr>
          <a:xfrm>
            <a:off x="1347787" y="31691871"/>
            <a:ext cx="11413268" cy="7236804"/>
          </a:xfrm>
          <a:prstGeom prst="round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feld 4"/>
          <p:cNvSpPr txBox="1">
            <a:spLocks noChangeArrowheads="1"/>
          </p:cNvSpPr>
          <p:nvPr/>
        </p:nvSpPr>
        <p:spPr bwMode="auto">
          <a:xfrm>
            <a:off x="3633787" y="34615917"/>
            <a:ext cx="7661535" cy="1493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OS</a:t>
            </a:r>
            <a:r>
              <a:rPr lang="en-US" sz="3200" dirty="0">
                <a:solidFill>
                  <a:schemeClr val="bg1"/>
                </a:solidFill>
              </a:rPr>
              <a:t>: Windows (64 </a:t>
            </a:r>
            <a:r>
              <a:rPr lang="en-US" sz="3200" dirty="0" smtClean="0">
                <a:solidFill>
                  <a:schemeClr val="bg1"/>
                </a:solidFill>
              </a:rPr>
              <a:t>bit) ; Base </a:t>
            </a:r>
            <a:r>
              <a:rPr lang="en-US" sz="3200" dirty="0">
                <a:solidFill>
                  <a:schemeClr val="bg1"/>
                </a:solidFill>
              </a:rPr>
              <a:t>memory : 4096MB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1" name="Picture 60" descr="download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7387" y="33402778"/>
            <a:ext cx="972000" cy="918986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51" name="Textfeld 4"/>
          <p:cNvSpPr txBox="1">
            <a:spLocks noChangeArrowheads="1"/>
          </p:cNvSpPr>
          <p:nvPr/>
        </p:nvSpPr>
        <p:spPr bwMode="auto">
          <a:xfrm>
            <a:off x="3709987" y="33486781"/>
            <a:ext cx="103320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3200" noProof="1" smtClean="0">
                <a:solidFill>
                  <a:schemeClr val="bg1"/>
                </a:solidFill>
              </a:rPr>
              <a:t>Workstation name : EIS03</a:t>
            </a:r>
            <a:endParaRPr lang="en-GB" altLang="de-DE" sz="3200" noProof="1">
              <a:solidFill>
                <a:schemeClr val="bg1"/>
              </a:solidFill>
            </a:endParaRPr>
          </a:p>
        </p:txBody>
      </p:sp>
      <p:pic>
        <p:nvPicPr>
          <p:cNvPr id="1037" name="Picture 4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728787" y="34810275"/>
            <a:ext cx="813195" cy="9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Textfeld 4"/>
          <p:cNvSpPr txBox="1">
            <a:spLocks noChangeArrowheads="1"/>
          </p:cNvSpPr>
          <p:nvPr/>
        </p:nvSpPr>
        <p:spPr bwMode="auto">
          <a:xfrm>
            <a:off x="2369587" y="32146875"/>
            <a:ext cx="10332000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4000" b="1" noProof="1" smtClean="0">
                <a:solidFill>
                  <a:schemeClr val="bg1"/>
                </a:solidFill>
                <a:latin typeface="+mj-lt"/>
              </a:rPr>
              <a:t>Virtual Machine and Remote Access</a:t>
            </a:r>
            <a:endParaRPr lang="en-GB" altLang="de-DE" sz="40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Textfeld 4"/>
          <p:cNvSpPr txBox="1">
            <a:spLocks noChangeArrowheads="1"/>
          </p:cNvSpPr>
          <p:nvPr/>
        </p:nvSpPr>
        <p:spPr bwMode="auto">
          <a:xfrm>
            <a:off x="2490787" y="36386036"/>
            <a:ext cx="10332000" cy="1323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GB" altLang="de-DE" sz="4000" b="1" noProof="1" smtClean="0">
                <a:solidFill>
                  <a:schemeClr val="bg1"/>
                </a:solidFill>
                <a:latin typeface="+mj-lt"/>
              </a:rPr>
              <a:t>Source code and Documentation</a:t>
            </a:r>
            <a:endParaRPr lang="en-GB" altLang="de-DE" sz="4000" b="1" noProof="1">
              <a:solidFill>
                <a:schemeClr val="bg1"/>
              </a:solidFill>
              <a:latin typeface="+mj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de-DE" sz="4000" b="1" noProof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5" name="Picture 64" descr="downloaa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1187" y="37728075"/>
            <a:ext cx="972000" cy="972000"/>
          </a:xfrm>
          <a:prstGeom prst="rect">
            <a:avLst/>
          </a:prstGeom>
        </p:spPr>
      </p:pic>
      <p:sp>
        <p:nvSpPr>
          <p:cNvPr id="55" name="Textfeld 4"/>
          <p:cNvSpPr txBox="1">
            <a:spLocks noChangeArrowheads="1"/>
          </p:cNvSpPr>
          <p:nvPr/>
        </p:nvSpPr>
        <p:spPr bwMode="auto">
          <a:xfrm>
            <a:off x="3492863" y="37656271"/>
            <a:ext cx="9361124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sz="3200" dirty="0">
                <a:solidFill>
                  <a:schemeClr val="bg1"/>
                </a:solidFill>
              </a:rPr>
              <a:t>https://github.com/EIS-Bonn/MA-INF3232-Lab-SS2015.git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6" name="Textfeld 4"/>
          <p:cNvSpPr txBox="1">
            <a:spLocks noChangeArrowheads="1"/>
          </p:cNvSpPr>
          <p:nvPr/>
        </p:nvSpPr>
        <p:spPr bwMode="auto">
          <a:xfrm>
            <a:off x="15837450" y="20488275"/>
            <a:ext cx="13147115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4800" b="1" noProof="1" smtClean="0">
                <a:solidFill>
                  <a:srgbClr val="404853"/>
                </a:solidFill>
                <a:latin typeface="Cambria" panose="02040503050406030204" pitchFamily="18" charset="0"/>
              </a:rPr>
              <a:t>Results</a:t>
            </a:r>
            <a:endParaRPr lang="en-GB" altLang="de-DE" sz="4800" b="1" noProof="1">
              <a:solidFill>
                <a:srgbClr val="404853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8187" y="28535425"/>
            <a:ext cx="11289600" cy="11079050"/>
          </a:xfrm>
          <a:prstGeom prst="rect">
            <a:avLst/>
          </a:prstGeom>
        </p:spPr>
      </p:pic>
      <p:sp>
        <p:nvSpPr>
          <p:cNvPr id="118" name="Rectangle 1"/>
          <p:cNvSpPr>
            <a:spLocks/>
          </p:cNvSpPr>
          <p:nvPr/>
        </p:nvSpPr>
        <p:spPr bwMode="auto">
          <a:xfrm>
            <a:off x="19893037" y="15303997"/>
            <a:ext cx="479425" cy="201612"/>
          </a:xfrm>
          <a:prstGeom prst="rect">
            <a:avLst/>
          </a:prstGeom>
          <a:noFill/>
          <a:ln w="12700" cap="flat" cmpd="sng">
            <a:solidFill>
              <a:srgbClr val="A6AAA9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800">
              <a:solidFill>
                <a:srgbClr val="53585F"/>
              </a:solidFill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119" name="Rectangle 2"/>
          <p:cNvSpPr>
            <a:spLocks/>
          </p:cNvSpPr>
          <p:nvPr/>
        </p:nvSpPr>
        <p:spPr bwMode="auto">
          <a:xfrm>
            <a:off x="19991462" y="15284947"/>
            <a:ext cx="28257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1000"/>
              <a:t>G3</a:t>
            </a:r>
            <a:endParaRPr lang="en-US" altLang="en-US" sz="1800"/>
          </a:p>
        </p:txBody>
      </p:sp>
      <p:sp>
        <p:nvSpPr>
          <p:cNvPr id="120" name="Rectangle 3"/>
          <p:cNvSpPr>
            <a:spLocks/>
          </p:cNvSpPr>
          <p:nvPr/>
        </p:nvSpPr>
        <p:spPr bwMode="auto">
          <a:xfrm>
            <a:off x="19415199" y="15300822"/>
            <a:ext cx="477838" cy="203200"/>
          </a:xfrm>
          <a:prstGeom prst="rect">
            <a:avLst/>
          </a:prstGeom>
          <a:noFill/>
          <a:ln w="12700" cap="flat" cmpd="sng">
            <a:solidFill>
              <a:srgbClr val="A6AAA9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800">
              <a:solidFill>
                <a:srgbClr val="53585F"/>
              </a:solidFill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pic>
        <p:nvPicPr>
          <p:cNvPr id="121" name="Picture 4" descr="Screen Shot 2015-05-12 at 9.32.09 P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9899" y="15661184"/>
            <a:ext cx="1951038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" name="Picture 5" descr="images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1237" y="13157697"/>
            <a:ext cx="1360487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3" name="AutoShape 6"/>
          <p:cNvSpPr>
            <a:spLocks/>
          </p:cNvSpPr>
          <p:nvPr/>
        </p:nvSpPr>
        <p:spPr bwMode="auto">
          <a:xfrm>
            <a:off x="18005499" y="13242925"/>
            <a:ext cx="4456113" cy="5873750"/>
          </a:xfrm>
          <a:prstGeom prst="roundRect">
            <a:avLst>
              <a:gd name="adj" fmla="val 2852"/>
            </a:avLst>
          </a:prstGeom>
          <a:noFill/>
          <a:ln w="25400" cap="flat" cmpd="sng">
            <a:solidFill>
              <a:srgbClr val="85888D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53585F"/>
              </a:solidFill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124" name="AutoShape 7"/>
          <p:cNvSpPr>
            <a:spLocks/>
          </p:cNvSpPr>
          <p:nvPr/>
        </p:nvSpPr>
        <p:spPr bwMode="auto">
          <a:xfrm>
            <a:off x="24060149" y="13242925"/>
            <a:ext cx="4110038" cy="5873750"/>
          </a:xfrm>
          <a:prstGeom prst="roundRect">
            <a:avLst>
              <a:gd name="adj" fmla="val 3088"/>
            </a:avLst>
          </a:prstGeom>
          <a:noFill/>
          <a:ln w="25400" cap="flat" cmpd="sng">
            <a:solidFill>
              <a:srgbClr val="85888D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53585F"/>
              </a:solidFill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125" name="Rectangle 8"/>
          <p:cNvSpPr>
            <a:spLocks/>
          </p:cNvSpPr>
          <p:nvPr/>
        </p:nvSpPr>
        <p:spPr bwMode="auto">
          <a:xfrm>
            <a:off x="18331275" y="12053405"/>
            <a:ext cx="2425344" cy="1087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 defTabSz="914400"/>
            <a:r>
              <a:rPr lang="en-US" altLang="en-US" sz="3200" b="1" dirty="0" smtClean="0">
                <a:solidFill>
                  <a:srgbClr val="0031B5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rPr>
              <a:t> </a:t>
            </a:r>
            <a:r>
              <a:rPr lang="en-US" altLang="en-US" sz="3200" b="1" dirty="0" smtClean="0">
                <a:solidFill>
                  <a:srgbClr val="0031B5"/>
                </a:solidFill>
                <a:latin typeface="News Gothic MT"/>
                <a:ea typeface="News Gothic MT" charset="0"/>
                <a:cs typeface="News Gothic MT" charset="0"/>
                <a:sym typeface="News Gothic MT" charset="0"/>
              </a:rPr>
              <a:t>Frontend</a:t>
            </a:r>
          </a:p>
          <a:p>
            <a:pPr algn="l" defTabSz="914400"/>
            <a:r>
              <a:rPr lang="en-US" altLang="en-US" sz="3200" b="1" dirty="0" smtClean="0">
                <a:solidFill>
                  <a:srgbClr val="0031B5"/>
                </a:solidFill>
                <a:latin typeface="News Gothic MT"/>
                <a:ea typeface="News Gothic MT" charset="0"/>
                <a:cs typeface="News Gothic MT" charset="0"/>
                <a:sym typeface="News Gothic MT" charset="0"/>
              </a:rPr>
              <a:t>(AngularJS)</a:t>
            </a:r>
            <a:endParaRPr lang="en-US" altLang="en-US" sz="1800" dirty="0">
              <a:latin typeface="News Gothic MT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126" name="Rectangle 9"/>
          <p:cNvSpPr>
            <a:spLocks/>
          </p:cNvSpPr>
          <p:nvPr/>
        </p:nvSpPr>
        <p:spPr bwMode="auto">
          <a:xfrm>
            <a:off x="25032425" y="12110059"/>
            <a:ext cx="1854675" cy="1087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 defTabSz="914400"/>
            <a:r>
              <a:rPr lang="en-US" altLang="en-US" sz="3200" b="1" dirty="0" smtClean="0">
                <a:solidFill>
                  <a:srgbClr val="0031B5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rPr>
              <a:t>Backend</a:t>
            </a:r>
          </a:p>
          <a:p>
            <a:pPr algn="l" defTabSz="914400"/>
            <a:r>
              <a:rPr lang="en-US" altLang="en-US" sz="3200" b="1" dirty="0" smtClean="0">
                <a:solidFill>
                  <a:srgbClr val="0031B5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rPr>
              <a:t>(Node.js)</a:t>
            </a:r>
            <a:endParaRPr lang="en-US" altLang="en-US" sz="1800" dirty="0"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127" name="AutoShape 10"/>
          <p:cNvSpPr>
            <a:spLocks/>
          </p:cNvSpPr>
          <p:nvPr/>
        </p:nvSpPr>
        <p:spPr bwMode="auto">
          <a:xfrm>
            <a:off x="25070933" y="13434513"/>
            <a:ext cx="1843087" cy="972000"/>
          </a:xfrm>
          <a:prstGeom prst="roundRect">
            <a:avLst>
              <a:gd name="adj" fmla="val 10870"/>
            </a:avLst>
          </a:prstGeom>
          <a:solidFill>
            <a:srgbClr val="53585F"/>
          </a:solidFill>
          <a:ln>
            <a:noFill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80963"/>
            <a:r>
              <a:rPr lang="en-US" altLang="en-US" sz="4000" dirty="0" smtClean="0">
                <a:solidFill>
                  <a:srgbClr val="FFFFFF"/>
                </a:solidFill>
                <a:latin typeface="Calibri" panose="020F0502020204030204" pitchFamily="34" charset="0"/>
                <a:ea typeface="News Gothic MT" charset="0"/>
                <a:cs typeface="News Gothic MT" charset="0"/>
                <a:sym typeface="News Gothic MT" charset="0"/>
              </a:rPr>
              <a:t>Extract </a:t>
            </a:r>
            <a:r>
              <a:rPr lang="en-US" altLang="en-US" sz="3200" dirty="0" smtClean="0">
                <a:solidFill>
                  <a:srgbClr val="FFFFFF"/>
                </a:solidFill>
                <a:latin typeface="Calibri" panose="020F0502020204030204" pitchFamily="34" charset="0"/>
                <a:ea typeface="News Gothic MT" charset="0"/>
                <a:cs typeface="News Gothic MT" charset="0"/>
                <a:sym typeface="News Gothic MT" charset="0"/>
              </a:rPr>
              <a:t>RDF</a:t>
            </a:r>
            <a:r>
              <a:rPr lang="en-US" altLang="en-US" sz="2000" dirty="0" smtClean="0">
                <a:solidFill>
                  <a:srgbClr val="FFFFFF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rPr>
              <a:t> </a:t>
            </a:r>
            <a:endParaRPr lang="en-US" altLang="en-US" sz="1800" dirty="0"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128" name="AutoShape 11"/>
          <p:cNvSpPr>
            <a:spLocks/>
          </p:cNvSpPr>
          <p:nvPr/>
        </p:nvSpPr>
        <p:spPr bwMode="auto">
          <a:xfrm>
            <a:off x="24450674" y="15774665"/>
            <a:ext cx="3328988" cy="1055688"/>
          </a:xfrm>
          <a:prstGeom prst="roundRect">
            <a:avLst>
              <a:gd name="adj" fmla="val 6019"/>
            </a:avLst>
          </a:prstGeom>
          <a:solidFill>
            <a:srgbClr val="53585F"/>
          </a:solidFill>
          <a:ln>
            <a:noFill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179388"/>
            <a:r>
              <a:rPr lang="en-US" altLang="en-US" sz="3200" dirty="0">
                <a:solidFill>
                  <a:srgbClr val="FFFFFF"/>
                </a:solidFill>
                <a:latin typeface="Calibri" panose="020F0502020204030204" pitchFamily="34" charset="0"/>
                <a:ea typeface="News Gothic MT" charset="0"/>
                <a:cs typeface="News Gothic MT" charset="0"/>
                <a:sym typeface="News Gothic MT" charset="0"/>
              </a:rPr>
              <a:t>Internal graph representation</a:t>
            </a:r>
            <a:endParaRPr lang="en-US" altLang="en-US" sz="3200" dirty="0">
              <a:latin typeface="Calibri" panose="020F0502020204030204" pitchFamily="34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129" name="AutoShape 12"/>
          <p:cNvSpPr>
            <a:spLocks/>
          </p:cNvSpPr>
          <p:nvPr/>
        </p:nvSpPr>
        <p:spPr bwMode="auto">
          <a:xfrm>
            <a:off x="25109033" y="18313400"/>
            <a:ext cx="1843087" cy="584200"/>
          </a:xfrm>
          <a:prstGeom prst="roundRect">
            <a:avLst>
              <a:gd name="adj" fmla="val 10870"/>
            </a:avLst>
          </a:prstGeom>
          <a:solidFill>
            <a:srgbClr val="53585F"/>
          </a:solidFill>
          <a:ln>
            <a:noFill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en-US" sz="3200" dirty="0">
                <a:solidFill>
                  <a:srgbClr val="FFFFFF"/>
                </a:solidFill>
                <a:latin typeface="Calibri" panose="020F0502020204030204" pitchFamily="34" charset="0"/>
                <a:ea typeface="News Gothic MT" charset="0"/>
                <a:cs typeface="News Gothic MT" charset="0"/>
                <a:sym typeface="News Gothic MT" charset="0"/>
              </a:rPr>
              <a:t>Partitioner</a:t>
            </a:r>
            <a:endParaRPr lang="en-US" altLang="en-US" sz="3200" dirty="0">
              <a:latin typeface="Calibri" panose="020F0502020204030204" pitchFamily="34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130" name="Line 13"/>
          <p:cNvSpPr>
            <a:spLocks noChangeShapeType="1"/>
          </p:cNvSpPr>
          <p:nvPr/>
        </p:nvSpPr>
        <p:spPr bwMode="auto">
          <a:xfrm flipV="1">
            <a:off x="26620787" y="14401478"/>
            <a:ext cx="0" cy="1373187"/>
          </a:xfrm>
          <a:prstGeom prst="line">
            <a:avLst/>
          </a:prstGeom>
          <a:noFill/>
          <a:ln w="38100" cap="flat" cmpd="sng">
            <a:solidFill>
              <a:srgbClr val="51A7F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2400">
              <a:solidFill>
                <a:srgbClr val="53585F"/>
              </a:solidFill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131" name="Line 14"/>
          <p:cNvSpPr>
            <a:spLocks noChangeShapeType="1"/>
          </p:cNvSpPr>
          <p:nvPr/>
        </p:nvSpPr>
        <p:spPr bwMode="auto">
          <a:xfrm>
            <a:off x="21924962" y="13881100"/>
            <a:ext cx="3021012" cy="0"/>
          </a:xfrm>
          <a:prstGeom prst="line">
            <a:avLst/>
          </a:prstGeom>
          <a:noFill/>
          <a:ln w="38100" cap="flat" cmpd="sng">
            <a:solidFill>
              <a:srgbClr val="51A7F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2400">
              <a:solidFill>
                <a:srgbClr val="53585F"/>
              </a:solidFill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132" name="Line 15"/>
          <p:cNvSpPr>
            <a:spLocks noChangeShapeType="1"/>
          </p:cNvSpPr>
          <p:nvPr/>
        </p:nvSpPr>
        <p:spPr bwMode="auto">
          <a:xfrm>
            <a:off x="25474612" y="14401477"/>
            <a:ext cx="0" cy="1373188"/>
          </a:xfrm>
          <a:prstGeom prst="line">
            <a:avLst/>
          </a:prstGeom>
          <a:noFill/>
          <a:ln w="38100" cap="flat" cmpd="sng">
            <a:solidFill>
              <a:srgbClr val="51A7F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2400">
              <a:solidFill>
                <a:srgbClr val="53585F"/>
              </a:solidFill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133" name="Line 16"/>
          <p:cNvSpPr>
            <a:spLocks noChangeShapeType="1"/>
          </p:cNvSpPr>
          <p:nvPr/>
        </p:nvSpPr>
        <p:spPr bwMode="auto">
          <a:xfrm>
            <a:off x="25460324" y="16835015"/>
            <a:ext cx="0" cy="1531938"/>
          </a:xfrm>
          <a:prstGeom prst="line">
            <a:avLst/>
          </a:prstGeom>
          <a:noFill/>
          <a:ln w="38100" cap="flat" cmpd="sng">
            <a:solidFill>
              <a:srgbClr val="51A7F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2400">
              <a:solidFill>
                <a:srgbClr val="53585F"/>
              </a:solidFill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134" name="Line 17"/>
          <p:cNvSpPr>
            <a:spLocks noChangeShapeType="1"/>
          </p:cNvSpPr>
          <p:nvPr/>
        </p:nvSpPr>
        <p:spPr bwMode="auto">
          <a:xfrm flipV="1">
            <a:off x="26620787" y="16814378"/>
            <a:ext cx="0" cy="1552575"/>
          </a:xfrm>
          <a:prstGeom prst="line">
            <a:avLst/>
          </a:prstGeom>
          <a:noFill/>
          <a:ln w="38100" cap="flat" cmpd="sng">
            <a:solidFill>
              <a:srgbClr val="51A7F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2400">
              <a:solidFill>
                <a:srgbClr val="53585F"/>
              </a:solidFill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135" name="Line 18"/>
          <p:cNvSpPr>
            <a:spLocks noChangeShapeType="1"/>
          </p:cNvSpPr>
          <p:nvPr/>
        </p:nvSpPr>
        <p:spPr bwMode="auto">
          <a:xfrm flipH="1">
            <a:off x="22425354" y="16710769"/>
            <a:ext cx="1620000" cy="0"/>
          </a:xfrm>
          <a:prstGeom prst="line">
            <a:avLst/>
          </a:prstGeom>
          <a:noFill/>
          <a:ln w="38100" cap="flat" cmpd="sng">
            <a:solidFill>
              <a:srgbClr val="51A7F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2400">
              <a:solidFill>
                <a:srgbClr val="53585F"/>
              </a:solidFill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136" name="Line 21"/>
          <p:cNvSpPr>
            <a:spLocks noChangeShapeType="1"/>
          </p:cNvSpPr>
          <p:nvPr/>
        </p:nvSpPr>
        <p:spPr bwMode="auto">
          <a:xfrm>
            <a:off x="17692705" y="13850938"/>
            <a:ext cx="1836000" cy="0"/>
          </a:xfrm>
          <a:prstGeom prst="line">
            <a:avLst/>
          </a:prstGeom>
          <a:noFill/>
          <a:ln w="38100" cap="flat" cmpd="sng">
            <a:solidFill>
              <a:srgbClr val="51A7F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2400">
              <a:solidFill>
                <a:srgbClr val="53585F"/>
              </a:solidFill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137" name="AutoShape 23"/>
          <p:cNvSpPr>
            <a:spLocks/>
          </p:cNvSpPr>
          <p:nvPr/>
        </p:nvSpPr>
        <p:spPr bwMode="auto">
          <a:xfrm>
            <a:off x="16216337" y="13160375"/>
            <a:ext cx="1446212" cy="138271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indent="80963"/>
            <a:r>
              <a:rPr lang="en-US" altLang="en-US" sz="2000" dirty="0" smtClean="0">
                <a:solidFill>
                  <a:srgbClr val="53585F"/>
                </a:solidFill>
                <a:latin typeface="Calibri" panose="020F0502020204030204" pitchFamily="34" charset="0"/>
                <a:ea typeface="News Gothic MT" charset="0"/>
                <a:cs typeface="News Gothic MT" charset="0"/>
                <a:sym typeface="News Gothic MT" charset="0"/>
              </a:rPr>
              <a:t> ONTOLOGY</a:t>
            </a:r>
            <a:endParaRPr lang="en-US" altLang="en-US" sz="2000" dirty="0">
              <a:solidFill>
                <a:srgbClr val="53585F"/>
              </a:solidFill>
              <a:latin typeface="Calibri" panose="020F0502020204030204" pitchFamily="34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138" name="Rectangle 25"/>
          <p:cNvSpPr>
            <a:spLocks/>
          </p:cNvSpPr>
          <p:nvPr/>
        </p:nvSpPr>
        <p:spPr bwMode="auto">
          <a:xfrm>
            <a:off x="16543982" y="12715478"/>
            <a:ext cx="673261" cy="41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000" b="1" dirty="0">
                <a:solidFill>
                  <a:srgbClr val="C82506"/>
                </a:solidFill>
                <a:ea typeface="News Gothic MT" charset="0"/>
                <a:cs typeface="News Gothic MT" charset="0"/>
                <a:sym typeface="News Gothic MT" charset="0"/>
              </a:rPr>
              <a:t>Input</a:t>
            </a:r>
            <a:endParaRPr lang="en-US" altLang="en-US" sz="1800" dirty="0"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139" name="Rectangle 26"/>
          <p:cNvSpPr>
            <a:spLocks/>
          </p:cNvSpPr>
          <p:nvPr/>
        </p:nvSpPr>
        <p:spPr bwMode="auto">
          <a:xfrm>
            <a:off x="16509689" y="16958865"/>
            <a:ext cx="865622" cy="41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000" b="1" dirty="0">
                <a:solidFill>
                  <a:srgbClr val="C82506"/>
                </a:solidFill>
                <a:ea typeface="News Gothic MT" charset="0"/>
                <a:cs typeface="News Gothic MT" charset="0"/>
                <a:sym typeface="News Gothic MT" charset="0"/>
              </a:rPr>
              <a:t>Output</a:t>
            </a:r>
            <a:endParaRPr lang="en-US" altLang="en-US" sz="1800" dirty="0"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140" name="AutoShape 27"/>
          <p:cNvSpPr>
            <a:spLocks/>
          </p:cNvSpPr>
          <p:nvPr/>
        </p:nvSpPr>
        <p:spPr bwMode="auto">
          <a:xfrm>
            <a:off x="16275820" y="17373600"/>
            <a:ext cx="1446212" cy="1382712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179388"/>
            <a:r>
              <a:rPr lang="en-US" altLang="en-US" sz="1800" dirty="0" smtClean="0">
                <a:solidFill>
                  <a:srgbClr val="53585F"/>
                </a:solidFill>
                <a:latin typeface="Calibri" panose="020F0502020204030204" pitchFamily="34" charset="0"/>
                <a:ea typeface="News Gothic MT" charset="0"/>
                <a:cs typeface="News Gothic MT" charset="0"/>
                <a:sym typeface="News Gothic MT" charset="0"/>
              </a:rPr>
              <a:t> </a:t>
            </a:r>
          </a:p>
          <a:p>
            <a:pPr marL="179388"/>
            <a:r>
              <a:rPr lang="en-US" altLang="en-US" sz="2000" dirty="0" smtClean="0">
                <a:solidFill>
                  <a:srgbClr val="53585F"/>
                </a:solidFill>
                <a:latin typeface="Calibri" panose="020F0502020204030204" pitchFamily="34" charset="0"/>
                <a:ea typeface="News Gothic MT" charset="0"/>
                <a:cs typeface="News Gothic MT" charset="0"/>
                <a:sym typeface="News Gothic MT" charset="0"/>
              </a:rPr>
              <a:t>RDF TEXT FORMAT</a:t>
            </a:r>
          </a:p>
          <a:p>
            <a:pPr marL="179388" indent="-98425"/>
            <a:endParaRPr lang="en-US" altLang="en-US" sz="1800" dirty="0">
              <a:solidFill>
                <a:srgbClr val="53585F"/>
              </a:solidFill>
              <a:latin typeface="Calibri" panose="020F0502020204030204" pitchFamily="34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141" name="AutoShape 29"/>
          <p:cNvSpPr>
            <a:spLocks/>
          </p:cNvSpPr>
          <p:nvPr/>
        </p:nvSpPr>
        <p:spPr bwMode="auto">
          <a:xfrm>
            <a:off x="18176752" y="14638144"/>
            <a:ext cx="4040187" cy="3787775"/>
          </a:xfrm>
          <a:prstGeom prst="roundRect">
            <a:avLst>
              <a:gd name="adj" fmla="val 0"/>
            </a:avLst>
          </a:prstGeom>
          <a:noFill/>
          <a:ln w="12700" cap="flat" cmpd="sng">
            <a:solidFill>
              <a:srgbClr val="85888D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2400" dirty="0">
              <a:solidFill>
                <a:srgbClr val="53585F"/>
              </a:solidFill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142" name="Rectangle 30"/>
          <p:cNvSpPr>
            <a:spLocks/>
          </p:cNvSpPr>
          <p:nvPr/>
        </p:nvSpPr>
        <p:spPr bwMode="auto">
          <a:xfrm>
            <a:off x="19238228" y="14454558"/>
            <a:ext cx="2047805" cy="595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3200" dirty="0" smtClean="0">
                <a:solidFill>
                  <a:srgbClr val="53585F"/>
                </a:solidFill>
                <a:latin typeface="Calibri" panose="020F0502020204030204" pitchFamily="34" charset="0"/>
                <a:ea typeface="News Gothic MT" charset="0"/>
                <a:cs typeface="News Gothic MT" charset="0"/>
                <a:sym typeface="News Gothic MT" charset="0"/>
              </a:rPr>
              <a:t>Partitioning</a:t>
            </a:r>
            <a:endParaRPr lang="en-US" altLang="en-US" sz="3200" dirty="0">
              <a:latin typeface="Calibri" panose="020F0502020204030204" pitchFamily="34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143" name="Rectangle 31"/>
          <p:cNvSpPr>
            <a:spLocks/>
          </p:cNvSpPr>
          <p:nvPr/>
        </p:nvSpPr>
        <p:spPr bwMode="auto">
          <a:xfrm>
            <a:off x="22629681" y="13407014"/>
            <a:ext cx="1003480" cy="471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dirty="0">
                <a:latin typeface="Calibri" panose="020F0502020204030204" pitchFamily="34" charset="0"/>
              </a:rPr>
              <a:t>Upload</a:t>
            </a:r>
          </a:p>
        </p:txBody>
      </p:sp>
      <p:sp>
        <p:nvSpPr>
          <p:cNvPr id="144" name="Rectangle 32"/>
          <p:cNvSpPr>
            <a:spLocks/>
          </p:cNvSpPr>
          <p:nvPr/>
        </p:nvSpPr>
        <p:spPr bwMode="auto">
          <a:xfrm>
            <a:off x="24474499" y="14677629"/>
            <a:ext cx="1047724" cy="41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000" dirty="0">
                <a:latin typeface="Calibri" panose="020F0502020204030204" pitchFamily="34" charset="0"/>
              </a:rPr>
              <a:t>Translate</a:t>
            </a:r>
          </a:p>
        </p:txBody>
      </p:sp>
      <p:sp>
        <p:nvSpPr>
          <p:cNvPr id="145" name="Rectangle 33"/>
          <p:cNvSpPr>
            <a:spLocks/>
          </p:cNvSpPr>
          <p:nvPr/>
        </p:nvSpPr>
        <p:spPr bwMode="auto">
          <a:xfrm>
            <a:off x="26594169" y="14677629"/>
            <a:ext cx="1118448" cy="41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000" dirty="0">
                <a:latin typeface="Calibri" panose="020F0502020204030204" pitchFamily="34" charset="0"/>
              </a:rPr>
              <a:t>Graph (G)</a:t>
            </a:r>
          </a:p>
        </p:txBody>
      </p:sp>
      <p:sp>
        <p:nvSpPr>
          <p:cNvPr id="146" name="Rectangle 34"/>
          <p:cNvSpPr>
            <a:spLocks/>
          </p:cNvSpPr>
          <p:nvPr/>
        </p:nvSpPr>
        <p:spPr bwMode="auto">
          <a:xfrm>
            <a:off x="24390719" y="17285891"/>
            <a:ext cx="1118448" cy="41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000" dirty="0" smtClean="0">
                <a:latin typeface="Calibri" panose="020F0502020204030204" pitchFamily="34" charset="0"/>
              </a:rPr>
              <a:t>Graph (G)</a:t>
            </a:r>
            <a:endParaRPr lang="en-US" altLang="en-US" sz="2000" dirty="0">
              <a:latin typeface="Calibri" panose="020F0502020204030204" pitchFamily="34" charset="0"/>
            </a:endParaRPr>
          </a:p>
        </p:txBody>
      </p:sp>
      <p:sp>
        <p:nvSpPr>
          <p:cNvPr id="147" name="Rectangle 35"/>
          <p:cNvSpPr>
            <a:spLocks/>
          </p:cNvSpPr>
          <p:nvPr/>
        </p:nvSpPr>
        <p:spPr bwMode="auto">
          <a:xfrm>
            <a:off x="26571478" y="17289066"/>
            <a:ext cx="1591782" cy="41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000" b="1" dirty="0"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{</a:t>
            </a:r>
            <a:r>
              <a:rPr lang="en-US" altLang="en-US" sz="2000" dirty="0">
                <a:latin typeface="Calibri" panose="020F0502020204030204" pitchFamily="34" charset="0"/>
              </a:rPr>
              <a:t>G1,G2,….,Gn</a:t>
            </a:r>
            <a:r>
              <a:rPr lang="en-US" altLang="en-US" sz="2000" b="1" dirty="0"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}</a:t>
            </a:r>
            <a:endParaRPr lang="en-US" altLang="en-US" sz="2000" dirty="0">
              <a:latin typeface="Calibri" panose="020F0502020204030204" pitchFamily="34" charset="0"/>
            </a:endParaRPr>
          </a:p>
        </p:txBody>
      </p:sp>
      <p:sp>
        <p:nvSpPr>
          <p:cNvPr id="148" name="Rectangle 36"/>
          <p:cNvSpPr>
            <a:spLocks/>
          </p:cNvSpPr>
          <p:nvPr/>
        </p:nvSpPr>
        <p:spPr bwMode="auto">
          <a:xfrm>
            <a:off x="18592601" y="16125925"/>
            <a:ext cx="1300036" cy="41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000" dirty="0">
                <a:latin typeface="Calibri" panose="020F0502020204030204" pitchFamily="34" charset="0"/>
              </a:rPr>
              <a:t>133 Classes</a:t>
            </a:r>
          </a:p>
        </p:txBody>
      </p:sp>
      <p:sp>
        <p:nvSpPr>
          <p:cNvPr id="149" name="Rectangle 37"/>
          <p:cNvSpPr>
            <a:spLocks/>
          </p:cNvSpPr>
          <p:nvPr/>
        </p:nvSpPr>
        <p:spPr bwMode="auto">
          <a:xfrm>
            <a:off x="18609245" y="16400563"/>
            <a:ext cx="1630959" cy="41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000" dirty="0">
                <a:latin typeface="Calibri" panose="020F0502020204030204" pitchFamily="34" charset="0"/>
              </a:rPr>
              <a:t>400 Properties</a:t>
            </a:r>
          </a:p>
        </p:txBody>
      </p:sp>
      <p:sp>
        <p:nvSpPr>
          <p:cNvPr id="150" name="Rectangle 38"/>
          <p:cNvSpPr>
            <a:spLocks/>
          </p:cNvSpPr>
          <p:nvPr/>
        </p:nvSpPr>
        <p:spPr bwMode="auto">
          <a:xfrm>
            <a:off x="18786549" y="15835809"/>
            <a:ext cx="6477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1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Metrics</a:t>
            </a:r>
            <a:endParaRPr lang="en-US" altLang="en-US" sz="180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151" name="Rectangle 39"/>
          <p:cNvSpPr>
            <a:spLocks/>
          </p:cNvSpPr>
          <p:nvPr/>
        </p:nvSpPr>
        <p:spPr bwMode="auto">
          <a:xfrm>
            <a:off x="18603053" y="16727588"/>
            <a:ext cx="1670329" cy="41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000" dirty="0">
                <a:latin typeface="Calibri" panose="020F0502020204030204" pitchFamily="34" charset="0"/>
              </a:rPr>
              <a:t>671 Individuals</a:t>
            </a:r>
          </a:p>
        </p:txBody>
      </p:sp>
      <p:sp>
        <p:nvSpPr>
          <p:cNvPr id="152" name="Line 40"/>
          <p:cNvSpPr>
            <a:spLocks noChangeShapeType="1"/>
          </p:cNvSpPr>
          <p:nvPr/>
        </p:nvSpPr>
        <p:spPr bwMode="auto">
          <a:xfrm>
            <a:off x="18637324" y="15510372"/>
            <a:ext cx="3192463" cy="0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2400" dirty="0">
              <a:solidFill>
                <a:srgbClr val="53585F"/>
              </a:solidFill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153" name="Rectangle 41"/>
          <p:cNvSpPr>
            <a:spLocks/>
          </p:cNvSpPr>
          <p:nvPr/>
        </p:nvSpPr>
        <p:spPr bwMode="auto">
          <a:xfrm>
            <a:off x="18646849" y="15259547"/>
            <a:ext cx="766763" cy="254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800">
              <a:solidFill>
                <a:srgbClr val="53585F"/>
              </a:solidFill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154" name="Rectangle 42"/>
          <p:cNvSpPr>
            <a:spLocks/>
          </p:cNvSpPr>
          <p:nvPr/>
        </p:nvSpPr>
        <p:spPr bwMode="auto">
          <a:xfrm>
            <a:off x="18843658" y="15228016"/>
            <a:ext cx="336632" cy="34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1600" dirty="0">
                <a:latin typeface="Calibri" panose="020F0502020204030204" pitchFamily="34" charset="0"/>
              </a:rPr>
              <a:t>G1</a:t>
            </a:r>
          </a:p>
        </p:txBody>
      </p:sp>
      <p:sp>
        <p:nvSpPr>
          <p:cNvPr id="155" name="Rectangle 43"/>
          <p:cNvSpPr>
            <a:spLocks/>
          </p:cNvSpPr>
          <p:nvPr/>
        </p:nvSpPr>
        <p:spPr bwMode="auto">
          <a:xfrm>
            <a:off x="19485802" y="15234366"/>
            <a:ext cx="336632" cy="34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1600" dirty="0">
                <a:latin typeface="Calibri" panose="020F0502020204030204" pitchFamily="34" charset="0"/>
              </a:rPr>
              <a:t>G2</a:t>
            </a:r>
          </a:p>
        </p:txBody>
      </p:sp>
      <p:sp>
        <p:nvSpPr>
          <p:cNvPr id="156" name="AutoShape 44"/>
          <p:cNvSpPr>
            <a:spLocks/>
          </p:cNvSpPr>
          <p:nvPr/>
        </p:nvSpPr>
        <p:spPr bwMode="auto">
          <a:xfrm>
            <a:off x="18610337" y="17853522"/>
            <a:ext cx="803275" cy="384175"/>
          </a:xfrm>
          <a:prstGeom prst="roundRect">
            <a:avLst>
              <a:gd name="adj" fmla="val 46528"/>
            </a:avLst>
          </a:prstGeom>
          <a:gradFill rotWithShape="0"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>
            <a:noFill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53585F"/>
              </a:solidFill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157" name="Rectangle 45"/>
          <p:cNvSpPr>
            <a:spLocks/>
          </p:cNvSpPr>
          <p:nvPr/>
        </p:nvSpPr>
        <p:spPr bwMode="auto">
          <a:xfrm>
            <a:off x="18624717" y="17843600"/>
            <a:ext cx="801502" cy="41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000" b="1" dirty="0"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Export</a:t>
            </a:r>
            <a:endParaRPr lang="en-US" altLang="en-US" sz="2000" dirty="0">
              <a:latin typeface="Calibri" panose="020F050202020403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158" name="Line 46"/>
          <p:cNvSpPr>
            <a:spLocks noChangeShapeType="1"/>
          </p:cNvSpPr>
          <p:nvPr/>
        </p:nvSpPr>
        <p:spPr bwMode="auto">
          <a:xfrm>
            <a:off x="22481033" y="16206713"/>
            <a:ext cx="1620000" cy="0"/>
          </a:xfrm>
          <a:prstGeom prst="line">
            <a:avLst/>
          </a:prstGeom>
          <a:noFill/>
          <a:ln w="38100" cap="flat" cmpd="sng">
            <a:solidFill>
              <a:srgbClr val="51A7F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2400">
              <a:solidFill>
                <a:srgbClr val="53585F"/>
              </a:solidFill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159" name="Rectangle 31"/>
          <p:cNvSpPr>
            <a:spLocks/>
          </p:cNvSpPr>
          <p:nvPr/>
        </p:nvSpPr>
        <p:spPr bwMode="auto">
          <a:xfrm>
            <a:off x="22625049" y="15734789"/>
            <a:ext cx="1114857" cy="471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dirty="0" smtClean="0">
                <a:latin typeface="Calibri" panose="020F0502020204030204" pitchFamily="34" charset="0"/>
              </a:rPr>
              <a:t>Request</a:t>
            </a:r>
            <a:endParaRPr lang="en-US" altLang="en-US" sz="2400" dirty="0">
              <a:latin typeface="Calibri" panose="020F0502020204030204" pitchFamily="34" charset="0"/>
            </a:endParaRPr>
          </a:p>
        </p:txBody>
      </p:sp>
      <p:sp>
        <p:nvSpPr>
          <p:cNvPr id="160" name="Rectangle 31"/>
          <p:cNvSpPr>
            <a:spLocks/>
          </p:cNvSpPr>
          <p:nvPr/>
        </p:nvSpPr>
        <p:spPr bwMode="auto">
          <a:xfrm>
            <a:off x="22625049" y="16310853"/>
            <a:ext cx="1297855" cy="471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dirty="0" smtClean="0">
                <a:latin typeface="Calibri" panose="020F0502020204030204" pitchFamily="34" charset="0"/>
              </a:rPr>
              <a:t>Response</a:t>
            </a:r>
            <a:endParaRPr lang="en-US" altLang="en-US" sz="2400" dirty="0">
              <a:latin typeface="Calibri" panose="020F0502020204030204" pitchFamily="34" charset="0"/>
            </a:endParaRPr>
          </a:p>
        </p:txBody>
      </p:sp>
      <p:sp>
        <p:nvSpPr>
          <p:cNvPr id="161" name="Line 46"/>
          <p:cNvSpPr>
            <a:spLocks noChangeShapeType="1"/>
          </p:cNvSpPr>
          <p:nvPr/>
        </p:nvSpPr>
        <p:spPr bwMode="auto">
          <a:xfrm>
            <a:off x="17584489" y="18078921"/>
            <a:ext cx="1044000" cy="0"/>
          </a:xfrm>
          <a:prstGeom prst="line">
            <a:avLst/>
          </a:prstGeom>
          <a:noFill/>
          <a:ln w="38100" cap="flat" cmpd="sng">
            <a:solidFill>
              <a:srgbClr val="51A7F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2400">
              <a:solidFill>
                <a:srgbClr val="53585F"/>
              </a:solidFill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pic>
        <p:nvPicPr>
          <p:cNvPr id="162" name="Picture 16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1721" y="12061951"/>
            <a:ext cx="1224000" cy="1175040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5280" y="12048580"/>
            <a:ext cx="1143075" cy="1143075"/>
          </a:xfrm>
          <a:prstGeom prst="rect">
            <a:avLst/>
          </a:prstGeom>
        </p:spPr>
      </p:pic>
      <p:sp>
        <p:nvSpPr>
          <p:cNvPr id="165" name="Textfeld 4"/>
          <p:cNvSpPr txBox="1">
            <a:spLocks noChangeArrowheads="1"/>
          </p:cNvSpPr>
          <p:nvPr/>
        </p:nvSpPr>
        <p:spPr bwMode="auto">
          <a:xfrm>
            <a:off x="15861272" y="10429875"/>
            <a:ext cx="13147115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4800" b="1" noProof="1" smtClean="0">
                <a:solidFill>
                  <a:srgbClr val="404853"/>
                </a:solidFill>
                <a:latin typeface="Cambria" panose="02040503050406030204" pitchFamily="18" charset="0"/>
              </a:rPr>
              <a:t>Architecture</a:t>
            </a:r>
            <a:endParaRPr lang="en-GB" altLang="de-DE" sz="4800" b="1" noProof="1">
              <a:solidFill>
                <a:srgbClr val="404853"/>
              </a:solidFill>
              <a:latin typeface="Cambria" panose="02040503050406030204" pitchFamily="18" charset="0"/>
            </a:endParaRPr>
          </a:p>
        </p:txBody>
      </p:sp>
      <p:sp>
        <p:nvSpPr>
          <p:cNvPr id="166" name="Textfeld 4"/>
          <p:cNvSpPr txBox="1">
            <a:spLocks noChangeArrowheads="1"/>
          </p:cNvSpPr>
          <p:nvPr/>
        </p:nvSpPr>
        <p:spPr bwMode="auto">
          <a:xfrm>
            <a:off x="16216337" y="39686210"/>
            <a:ext cx="12780000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2400" noProof="1" smtClean="0">
                <a:solidFill>
                  <a:srgbClr val="404853"/>
                </a:solidFill>
              </a:rPr>
              <a:t>Image - Visualized Ontology</a:t>
            </a:r>
            <a:endParaRPr lang="en-GB" altLang="de-DE" sz="2400" noProof="1">
              <a:solidFill>
                <a:srgbClr val="404853"/>
              </a:solidFill>
            </a:endParaRPr>
          </a:p>
        </p:txBody>
      </p:sp>
      <p:sp>
        <p:nvSpPr>
          <p:cNvPr id="167" name="Textfeld 4"/>
          <p:cNvSpPr txBox="1">
            <a:spLocks noChangeArrowheads="1"/>
          </p:cNvSpPr>
          <p:nvPr/>
        </p:nvSpPr>
        <p:spPr bwMode="auto">
          <a:xfrm>
            <a:off x="15749587" y="21878270"/>
            <a:ext cx="13248000" cy="44012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685800" indent="-685800" eaLnBrk="1" hangingPunct="1">
              <a:spcBef>
                <a:spcPct val="0"/>
              </a:spcBef>
            </a:pPr>
            <a:r>
              <a:rPr lang="en-GB" altLang="de-DE" sz="4000" noProof="1" smtClean="0">
                <a:solidFill>
                  <a:srgbClr val="404853"/>
                </a:solidFill>
                <a:latin typeface="Cambria" panose="02040503050406030204" pitchFamily="18" charset="0"/>
              </a:rPr>
              <a:t>Conversion of the ontology into RDF triples</a:t>
            </a:r>
          </a:p>
          <a:p>
            <a:pPr marL="685800" indent="-685800" eaLnBrk="1" hangingPunct="1">
              <a:spcBef>
                <a:spcPct val="0"/>
              </a:spcBef>
            </a:pPr>
            <a:r>
              <a:rPr lang="en-GB" altLang="de-DE" sz="4000" noProof="1" smtClean="0">
                <a:solidFill>
                  <a:srgbClr val="404853"/>
                </a:solidFill>
                <a:latin typeface="Cambria" panose="02040503050406030204" pitchFamily="18" charset="0"/>
              </a:rPr>
              <a:t>Visualization of triples as a directed graph</a:t>
            </a:r>
          </a:p>
          <a:p>
            <a:pPr marL="685800" indent="-685800" eaLnBrk="1" hangingPunct="1">
              <a:spcBef>
                <a:spcPct val="0"/>
              </a:spcBef>
            </a:pPr>
            <a:r>
              <a:rPr lang="en-GB" altLang="de-DE" sz="4000" noProof="1" smtClean="0">
                <a:solidFill>
                  <a:srgbClr val="404853"/>
                </a:solidFill>
                <a:latin typeface="Cambria" panose="02040503050406030204" pitchFamily="18" charset="0"/>
              </a:rPr>
              <a:t>Metrics that count specific elements of the graph</a:t>
            </a:r>
          </a:p>
          <a:p>
            <a:pPr marL="685800" indent="-685800" eaLnBrk="1" hangingPunct="1">
              <a:spcBef>
                <a:spcPct val="0"/>
              </a:spcBef>
            </a:pPr>
            <a:r>
              <a:rPr lang="en-GB" altLang="de-DE" sz="4000" noProof="1" smtClean="0">
                <a:solidFill>
                  <a:srgbClr val="404853"/>
                </a:solidFill>
                <a:latin typeface="Cambria" panose="02040503050406030204" pitchFamily="18" charset="0"/>
              </a:rPr>
              <a:t>Filtering &amp; </a:t>
            </a:r>
            <a:r>
              <a:rPr lang="en-GB" altLang="de-DE" sz="4000" noProof="1" smtClean="0">
                <a:solidFill>
                  <a:srgbClr val="404853"/>
                </a:solidFill>
                <a:latin typeface="Cambria" panose="02040503050406030204" pitchFamily="18" charset="0"/>
              </a:rPr>
              <a:t>highlighting</a:t>
            </a:r>
            <a:endParaRPr lang="en-GB" altLang="de-DE" sz="4000" noProof="1" smtClean="0">
              <a:solidFill>
                <a:srgbClr val="404853"/>
              </a:solidFill>
              <a:latin typeface="Cambria" panose="02040503050406030204" pitchFamily="18" charset="0"/>
            </a:endParaRPr>
          </a:p>
          <a:p>
            <a:pPr marL="685800" indent="-685800" eaLnBrk="1" hangingPunct="1">
              <a:spcBef>
                <a:spcPct val="0"/>
              </a:spcBef>
            </a:pPr>
            <a:r>
              <a:rPr lang="en-GB" altLang="de-DE" sz="4000" noProof="1" smtClean="0">
                <a:solidFill>
                  <a:srgbClr val="404853"/>
                </a:solidFill>
                <a:latin typeface="Cambria" panose="02040503050406030204" pitchFamily="18" charset="0"/>
              </a:rPr>
              <a:t>Random colors and shapes to highlight </a:t>
            </a:r>
          </a:p>
          <a:p>
            <a:pPr marL="685800" indent="-685800" eaLnBrk="1" hangingPunct="1">
              <a:spcBef>
                <a:spcPct val="0"/>
              </a:spcBef>
            </a:pPr>
            <a:r>
              <a:rPr lang="en-GB" altLang="de-DE" sz="4000" noProof="1" smtClean="0">
                <a:solidFill>
                  <a:srgbClr val="404853"/>
                </a:solidFill>
                <a:latin typeface="Cambria" panose="02040503050406030204" pitchFamily="18" charset="0"/>
              </a:rPr>
              <a:t>Partitioning</a:t>
            </a:r>
            <a:endParaRPr lang="en-GB" altLang="de-DE" sz="4000" noProof="1" smtClean="0">
              <a:solidFill>
                <a:srgbClr val="404853"/>
              </a:solidFill>
              <a:latin typeface="Cambria" panose="02040503050406030204" pitchFamily="18" charset="0"/>
            </a:endParaRPr>
          </a:p>
          <a:p>
            <a:pPr marL="685800" indent="-685800" eaLnBrk="1" hangingPunct="1">
              <a:spcBef>
                <a:spcPct val="0"/>
              </a:spcBef>
            </a:pPr>
            <a:r>
              <a:rPr lang="en-GB" altLang="de-DE" sz="4000" noProof="1" smtClean="0">
                <a:solidFill>
                  <a:srgbClr val="404853"/>
                </a:solidFill>
                <a:latin typeface="Cambria" panose="02040503050406030204" pitchFamily="18" charset="0"/>
              </a:rPr>
              <a:t>Saving the result as a file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Custom 1">
      <a:dk1>
        <a:srgbClr val="404853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ln>
          <a:solidFill>
            <a:schemeClr val="tx2">
              <a:lumMod val="75000"/>
            </a:schemeClr>
          </a:solidFill>
        </a:ln>
      </a:spPr>
      <a:bodyPr wrap="square">
        <a:spAutoFit/>
      </a:bodyPr>
      <a:lstStyle>
        <a:defPPr eaLnBrk="1" hangingPunct="1">
          <a:spcBef>
            <a:spcPct val="0"/>
          </a:spcBef>
          <a:buFontTx/>
          <a:buNone/>
          <a:defRPr sz="4800" b="1" noProof="1" smtClean="0">
            <a:latin typeface="Cambria" panose="02040503050406030204" pitchFamily="18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27922</TotalTime>
  <Words>292</Words>
  <Application>Microsoft Office PowerPoint</Application>
  <PresentationFormat>Custom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Microsoft YaHei</vt:lpstr>
      <vt:lpstr>Arial</vt:lpstr>
      <vt:lpstr>Calibri</vt:lpstr>
      <vt:lpstr>Cambria</vt:lpstr>
      <vt:lpstr>Helvetica</vt:lpstr>
      <vt:lpstr>Lucida Sans Unicode</vt:lpstr>
      <vt:lpstr>Mangal</vt:lpstr>
      <vt:lpstr>News Gothic MT</vt:lpstr>
      <vt:lpstr>StarSymbol</vt:lpstr>
      <vt:lpstr>Tahoma</vt:lpstr>
      <vt:lpstr>Times New Roman</vt:lpstr>
      <vt:lpstr>Wingdings</vt:lpstr>
      <vt:lpstr>Default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Jamil, Naurin</dc:creator>
  <cp:lastModifiedBy>UWA</cp:lastModifiedBy>
  <cp:revision>215</cp:revision>
  <dcterms:modified xsi:type="dcterms:W3CDTF">2015-10-16T12:54:12Z</dcterms:modified>
</cp:coreProperties>
</file>