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811" r:id="rId3"/>
  </p:sldMasterIdLst>
  <p:notesMasterIdLst>
    <p:notesMasterId r:id="rId5"/>
  </p:notesMasterIdLst>
  <p:sldIdLst>
    <p:sldId id="256" r:id="rId4"/>
  </p:sldIdLst>
  <p:sldSz cx="30279975" cy="42805350"/>
  <p:notesSz cx="6858000" cy="9144000"/>
  <p:defaultTextStyle>
    <a:defPPr>
      <a:defRPr lang="de-DE"/>
    </a:defPPr>
    <a:lvl1pPr marL="0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0BC22A9-76BD-4F4B-B6F6-3D5E6288C89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980">
          <p15:clr>
            <a:srgbClr val="A4A3A4"/>
          </p15:clr>
        </p15:guide>
        <p15:guide id="2" orient="horz" pos="16029">
          <p15:clr>
            <a:srgbClr val="A4A3A4"/>
          </p15:clr>
        </p15:guide>
        <p15:guide id="3" orient="horz" pos="21128">
          <p15:clr>
            <a:srgbClr val="A4A3A4"/>
          </p15:clr>
        </p15:guide>
        <p15:guide id="4" orient="horz" pos="26221">
          <p15:clr>
            <a:srgbClr val="A4A3A4"/>
          </p15:clr>
        </p15:guide>
        <p15:guide id="5" orient="horz" pos="10935">
          <p15:clr>
            <a:srgbClr val="A4A3A4"/>
          </p15:clr>
        </p15:guide>
        <p15:guide id="6" orient="horz" pos="743">
          <p15:clr>
            <a:srgbClr val="A4A3A4"/>
          </p15:clr>
        </p15:guide>
        <p15:guide id="7" pos="7808">
          <p15:clr>
            <a:srgbClr val="A4A3A4"/>
          </p15:clr>
        </p15:guide>
        <p15:guide id="8" pos="11266">
          <p15:clr>
            <a:srgbClr val="A4A3A4"/>
          </p15:clr>
        </p15:guide>
        <p15:guide id="9" pos="4355">
          <p15:clr>
            <a:srgbClr val="A4A3A4"/>
          </p15:clr>
        </p15:guide>
        <p15:guide id="10" pos="14719">
          <p15:clr>
            <a:srgbClr val="A4A3A4"/>
          </p15:clr>
        </p15:guide>
        <p15:guide id="11" pos="901">
          <p15:clr>
            <a:srgbClr val="A4A3A4"/>
          </p15:clr>
        </p15:guide>
        <p15:guide id="12" pos="18173">
          <p15:clr>
            <a:srgbClr val="A4A3A4"/>
          </p15:clr>
        </p15:guide>
        <p15:guide id="13" pos="9537">
          <p15:clr>
            <a:srgbClr val="A4A3A4"/>
          </p15:clr>
        </p15:guide>
        <p15:guide id="14" pos="9762">
          <p15:clr>
            <a:srgbClr val="A4A3A4"/>
          </p15:clr>
        </p15:guide>
        <p15:guide id="15" pos="9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CAE"/>
    <a:srgbClr val="1F6BAD"/>
    <a:srgbClr val="1E6CAE"/>
    <a:srgbClr val="1892C5"/>
    <a:srgbClr val="CAE8B7"/>
    <a:srgbClr val="C4CABF"/>
    <a:srgbClr val="CAE7B7"/>
    <a:srgbClr val="00B050"/>
    <a:srgbClr val="2B921A"/>
    <a:srgbClr val="266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82" autoAdjust="0"/>
    <p:restoredTop sz="99283" autoAdjust="0"/>
  </p:normalViewPr>
  <p:slideViewPr>
    <p:cSldViewPr>
      <p:cViewPr>
        <p:scale>
          <a:sx n="39" d="100"/>
          <a:sy n="39" d="100"/>
        </p:scale>
        <p:origin x="-1704" y="3900"/>
      </p:cViewPr>
      <p:guideLst>
        <p:guide orient="horz" pos="5980"/>
        <p:guide orient="horz" pos="16029"/>
        <p:guide orient="horz" pos="21128"/>
        <p:guide orient="horz" pos="26221"/>
        <p:guide orient="horz" pos="10935"/>
        <p:guide orient="horz" pos="743"/>
        <p:guide pos="7808"/>
        <p:guide pos="11266"/>
        <p:guide pos="4355"/>
        <p:guide pos="14719"/>
        <p:guide pos="901"/>
        <p:guide pos="18173"/>
        <p:guide pos="9537"/>
        <p:guide pos="9762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084A-9343-4191-9677-8C37E61AEDC2}" type="datetimeFigureOut">
              <a:rPr lang="de-DE" smtClean="0"/>
              <a:pPr/>
              <a:t>24.10.2015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4BCB-CE75-4502-9D29-636BD62EA7C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-14981" y="9264596"/>
            <a:ext cx="30294956" cy="242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7" y="9264590"/>
            <a:ext cx="10835333" cy="809303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2265223" y="25445406"/>
            <a:ext cx="16584866" cy="809537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92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61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792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47086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listings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9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en-US" noProof="0" dirty="0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5447734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smtClean="0"/>
              <a:t>Normal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text</a:t>
            </a:r>
            <a:r>
              <a:rPr lang="en-US" baseline="0" noProof="0" dirty="0" smtClean="0"/>
              <a:t>  h</a:t>
            </a:r>
            <a:r>
              <a:rPr lang="en-US" noProof="0" dirty="0" smtClean="0"/>
              <a:t>ighlighting color: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Text</a:t>
            </a:r>
            <a:r>
              <a:rPr lang="en-US" baseline="0" noProof="0" dirty="0" smtClean="0"/>
              <a:t> color in colored blocks: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531481"/>
            <a:ext cx="17088857" cy="396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492774"/>
            <a:ext cx="17169166" cy="35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smtClean="0"/>
              <a:t>Presenter</a:t>
            </a:r>
            <a:endParaRPr lang="en-US" noProof="0" dirty="0"/>
          </a:p>
        </p:txBody>
      </p:sp>
      <p:sp>
        <p:nvSpPr>
          <p:cNvPr id="39" name="Textfeld 38"/>
          <p:cNvSpPr txBox="1"/>
          <p:nvPr userDrawn="1"/>
        </p:nvSpPr>
        <p:spPr>
          <a:xfrm>
            <a:off x="6002569" y="7875524"/>
            <a:ext cx="791617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90" y="6159442"/>
            <a:ext cx="4670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700" dirty="0" smtClean="0">
                <a:solidFill>
                  <a:schemeClr val="tx2"/>
                </a:solidFill>
              </a:rPr>
              <a:t>Chapter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912878" y="8489144"/>
            <a:ext cx="21977202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4400" dirty="0" smtClean="0">
                <a:solidFill>
                  <a:schemeClr val="tx2"/>
                </a:solidFill>
              </a:rPr>
              <a:t>Slide Title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8" name="Gerade Verbindung 3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7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1" y="33540769"/>
            <a:ext cx="30279975" cy="92645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" y="-3"/>
            <a:ext cx="30279975" cy="9264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8" y="9264581"/>
            <a:ext cx="10965980" cy="809536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5" name="Textfeld 14"/>
          <p:cNvSpPr txBox="1"/>
          <p:nvPr userDrawn="1"/>
        </p:nvSpPr>
        <p:spPr>
          <a:xfrm>
            <a:off x="12395867" y="25445406"/>
            <a:ext cx="16454223" cy="78179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 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24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8095373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414127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10" name="Grafik 9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4" name="Textfeld 13"/>
          <p:cNvSpPr txBox="1"/>
          <p:nvPr userDrawn="1"/>
        </p:nvSpPr>
        <p:spPr>
          <a:xfrm>
            <a:off x="1429890" y="9264590"/>
            <a:ext cx="16454223" cy="80557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4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&lt;</a:t>
            </a:r>
            <a:r>
              <a:rPr lang="de-DE" sz="4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Lecture</a:t>
            </a:r>
            <a:r>
              <a:rPr lang="de-DE" sz="4400" baseline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&gt;</a:t>
            </a:r>
            <a:endParaRPr lang="en-US" sz="4400" noProof="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49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 anchor="t"/>
          <a:lstStyle>
            <a:lvl1pPr>
              <a:defRPr sz="320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463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9492252"/>
            <a:ext cx="0" cy="2247249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  <a:alpha val="4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1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12"/>
            <a:ext cx="21937209" cy="8095361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505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42020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06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Textfeld 13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feld 16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590"/>
            <a:ext cx="14782516" cy="242761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87"/>
            <a:ext cx="13352628" cy="24025548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30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1486" y="36109227"/>
            <a:ext cx="6550892" cy="3046720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>
            <a:reflection blurRad="50800" stA="61000" endPos="52000" dir="5400000" sy="-100000" algn="bl" rotWithShape="0"/>
          </a:effectLst>
        </p:spPr>
      </p:pic>
      <p:sp>
        <p:nvSpPr>
          <p:cNvPr id="14" name="Textfeld 13"/>
          <p:cNvSpPr txBox="1"/>
          <p:nvPr userDrawn="1"/>
        </p:nvSpPr>
        <p:spPr>
          <a:xfrm>
            <a:off x="1408657" y="9219151"/>
            <a:ext cx="16454223" cy="8095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Seminar</a:t>
            </a:r>
            <a:endParaRPr lang="en-US" sz="4400" noProof="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9" name="Gerade Verbindung 18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Textfeld 32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4" name="Textfeld 33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feld 34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264581"/>
            <a:ext cx="30279975" cy="24276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6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8" name="Rechteck 7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4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9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621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00923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20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47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4999526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</a:t>
            </a:r>
            <a:r>
              <a:rPr lang="de-DE" baseline="0" dirty="0" smtClean="0"/>
              <a:t> </a:t>
            </a:r>
            <a:r>
              <a:rPr lang="de-DE" dirty="0" err="1" smtClean="0"/>
              <a:t>text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h</a:t>
            </a:r>
            <a:r>
              <a:rPr lang="de-DE" dirty="0" err="1" smtClean="0"/>
              <a:t>ighlighting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colored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082038"/>
            <a:ext cx="17088857" cy="3961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043330"/>
            <a:ext cx="17169166" cy="35955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6583557" y="0"/>
            <a:ext cx="22863520" cy="769902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Color Guide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7932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80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7412"/>
            <a:ext cx="25737979" cy="9175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8" y="24256365"/>
            <a:ext cx="21195983" cy="109391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9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9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6404"/>
            <a:ext cx="25737979" cy="850161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2743"/>
            <a:ext cx="25737979" cy="936366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95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90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85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81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6" y="61899317"/>
            <a:ext cx="44867985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1899317"/>
            <a:ext cx="44867982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1664"/>
            <a:ext cx="13378914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4845"/>
            <a:ext cx="13378914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1664"/>
            <a:ext cx="13384170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4845"/>
            <a:ext cx="13384170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 baseline="0">
                <a:latin typeface="+mn-lt"/>
              </a:defRPr>
            </a:lvl1pPr>
            <a:lvl2pPr>
              <a:defRPr sz="30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92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287"/>
            <a:ext cx="9961903" cy="72531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4297"/>
            <a:ext cx="16927347" cy="3653318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7425"/>
            <a:ext cx="9961903" cy="29280052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0" y="29963745"/>
            <a:ext cx="18167985" cy="353739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0" y="3824737"/>
            <a:ext cx="18167985" cy="25683210"/>
          </a:xfrm>
        </p:spPr>
        <p:txBody>
          <a:bodyPr/>
          <a:lstStyle>
            <a:lvl1pPr marL="0" indent="0">
              <a:buNone/>
              <a:defRPr sz="14600"/>
            </a:lvl1pPr>
            <a:lvl2pPr marL="2079528" indent="0">
              <a:buNone/>
              <a:defRPr sz="12700"/>
            </a:lvl2pPr>
            <a:lvl3pPr marL="4159057" indent="0">
              <a:buNone/>
              <a:defRPr sz="10900"/>
            </a:lvl3pPr>
            <a:lvl4pPr marL="6238585" indent="0">
              <a:buNone/>
              <a:defRPr sz="9100"/>
            </a:lvl4pPr>
            <a:lvl5pPr marL="8318114" indent="0">
              <a:buNone/>
              <a:defRPr sz="9100"/>
            </a:lvl5pPr>
            <a:lvl6pPr marL="10397642" indent="0">
              <a:buNone/>
              <a:defRPr sz="9100"/>
            </a:lvl6pPr>
            <a:lvl7pPr marL="12477171" indent="0">
              <a:buNone/>
              <a:defRPr sz="9100"/>
            </a:lvl7pPr>
            <a:lvl8pPr marL="14556699" indent="0">
              <a:buNone/>
              <a:defRPr sz="9100"/>
            </a:lvl8pPr>
            <a:lvl9pPr marL="16636228" indent="0">
              <a:buNone/>
              <a:defRPr sz="9100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0" y="33501135"/>
            <a:ext cx="18167985" cy="5023680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669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10166427"/>
            <a:ext cx="0" cy="2247249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50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rgbClr val="FFFFFF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rgbClr val="FFFFFF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29953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603"/>
            <a:ext cx="14782516" cy="24048274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8" y="9264603"/>
            <a:ext cx="13352628" cy="2402554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</a:p>
        </p:txBody>
      </p:sp>
      <p:grpSp>
        <p:nvGrpSpPr>
          <p:cNvPr id="36" name="Gruppieren 35"/>
          <p:cNvGrpSpPr/>
          <p:nvPr userDrawn="1"/>
        </p:nvGrpSpPr>
        <p:grpSpPr>
          <a:xfrm>
            <a:off x="-1682" y="-3"/>
            <a:ext cx="30279975" cy="42805356"/>
            <a:chOff x="-508" y="-1"/>
            <a:chExt cx="9144000" cy="6858001"/>
          </a:xfrm>
        </p:grpSpPr>
        <p:grpSp>
          <p:nvGrpSpPr>
            <p:cNvPr id="35" name="Gruppieren 34"/>
            <p:cNvGrpSpPr/>
            <p:nvPr userDrawn="1"/>
          </p:nvGrpSpPr>
          <p:grpSpPr>
            <a:xfrm>
              <a:off x="-508" y="-1"/>
              <a:ext cx="9144000" cy="6858001"/>
              <a:chOff x="-508" y="-1"/>
              <a:chExt cx="9144000" cy="6858001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-508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 userDrawn="1"/>
        </p:nvGrpSpPr>
        <p:grpSpPr>
          <a:xfrm>
            <a:off x="-1682" y="-6"/>
            <a:ext cx="30279975" cy="9258576"/>
            <a:chOff x="-508" y="-1"/>
            <a:chExt cx="9144000" cy="1483350"/>
          </a:xfrm>
        </p:grpSpPr>
        <p:sp>
          <p:nvSpPr>
            <p:cNvPr id="32" name="Rechteck 31"/>
            <p:cNvSpPr/>
            <p:nvPr/>
          </p:nvSpPr>
          <p:spPr>
            <a:xfrm rot="10800000">
              <a:off x="-508" y="-1"/>
              <a:ext cx="9144000" cy="148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8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16" name="Rechteck 15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1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724578" y="41626240"/>
            <a:ext cx="6555399" cy="12490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  <p:sldLayoutId id="2147483661" r:id="rId8"/>
    <p:sldLayoutId id="2147483678" r:id="rId9"/>
    <p:sldLayoutId id="2147483658" r:id="rId10"/>
    <p:sldLayoutId id="2147483659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Presenter</a:t>
            </a:r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0" y="33540769"/>
            <a:ext cx="30281657" cy="9264581"/>
            <a:chOff x="-508" y="5337175"/>
            <a:chExt cx="9144508" cy="1520825"/>
          </a:xfrm>
          <a:solidFill>
            <a:schemeClr val="bg1"/>
          </a:solidFill>
        </p:grpSpPr>
        <p:cxnSp>
          <p:nvCxnSpPr>
            <p:cNvPr id="8" name="Gerade Verbindung 7"/>
            <p:cNvCxnSpPr/>
            <p:nvPr/>
          </p:nvCxnSpPr>
          <p:spPr>
            <a:xfrm flipH="1">
              <a:off x="0" y="5337175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01600">
                <a:schemeClr val="bg2">
                  <a:lumMod val="20000"/>
                  <a:lumOff val="80000"/>
                  <a:alpha val="34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-508" y="533816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 userDrawn="1"/>
        </p:nvGrpSpPr>
        <p:grpSpPr>
          <a:xfrm>
            <a:off x="-1682" y="6"/>
            <a:ext cx="30281657" cy="9264581"/>
            <a:chOff x="-1016" y="-281773"/>
            <a:chExt cx="9144508" cy="1520825"/>
          </a:xfrm>
          <a:solidFill>
            <a:schemeClr val="bg1"/>
          </a:solidFill>
        </p:grpSpPr>
        <p:cxnSp>
          <p:nvCxnSpPr>
            <p:cNvPr id="11" name="Gerade Verbindung 10"/>
            <p:cNvCxnSpPr/>
            <p:nvPr userDrawn="1"/>
          </p:nvCxnSpPr>
          <p:spPr>
            <a:xfrm rot="10800000" flipH="1">
              <a:off x="-1016" y="1239052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27000">
                <a:schemeClr val="bg2">
                  <a:lumMod val="20000"/>
                  <a:lumOff val="80000"/>
                  <a:alpha val="48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 userDrawn="1"/>
          </p:nvSpPr>
          <p:spPr>
            <a:xfrm rot="10800000">
              <a:off x="-508" y="-28177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2" r:id="rId7"/>
    <p:sldLayoutId id="2147483673" r:id="rId8"/>
    <p:sldLayoutId id="2147483679" r:id="rId9"/>
    <p:sldLayoutId id="2147483670" r:id="rId10"/>
    <p:sldLayoutId id="2147483671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  <a:prstGeom prst="rect">
            <a:avLst/>
          </a:prstGeom>
        </p:spPr>
        <p:txBody>
          <a:bodyPr vert="horz" lIns="415906" tIns="207953" rIns="415906" bIns="2079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7925"/>
            <a:ext cx="27251978" cy="28249552"/>
          </a:xfrm>
          <a:prstGeom prst="rect">
            <a:avLst/>
          </a:prstGeom>
        </p:spPr>
        <p:txBody>
          <a:bodyPr vert="horz" lIns="415906" tIns="207953" rIns="415906" bIns="2079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60FD-40F4-4AB3-9DE0-6CCEC093E088}" type="datetimeFigureOut">
              <a:rPr lang="en-IE" smtClean="0"/>
              <a:pPr/>
              <a:t>24/10/2015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4227"/>
            <a:ext cx="9588659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3" r:id="rId10"/>
  </p:sldLayoutIdLst>
  <p:hf hdr="0" ftr="0" dt="0"/>
  <p:txStyles>
    <p:titleStyle>
      <a:lvl1pPr algn="ctr" defTabSz="41590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646" indent="-1559646" algn="l" defTabSz="4159057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79234" indent="-1299705" algn="l" defTabSz="41590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8821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8350" indent="-1039764" algn="l" defTabSz="41590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7878" indent="-1039764" algn="l" defTabSz="41590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7407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6935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6464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75992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5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9057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8585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8114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7642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7171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6699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362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hyperlink" Target="https://github.com/EIS-Bonn/MA-INF3232-Lab-SS2015/tree/master/GroupA" TargetMode="External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236850" y="33785818"/>
            <a:ext cx="11864336" cy="5778308"/>
          </a:xfrm>
          <a:prstGeom prst="roundRect">
            <a:avLst/>
          </a:prstGeom>
          <a:solidFill>
            <a:srgbClr val="1F6BAD"/>
          </a:solidFill>
          <a:ln>
            <a:solidFill>
              <a:srgbClr val="1E6CAE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822901" y="1492463"/>
            <a:ext cx="25062850" cy="4356484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0" dirty="0" smtClean="0">
                <a:solidFill>
                  <a:srgbClr val="1D6CAE"/>
                </a:solidFill>
              </a:rPr>
              <a:t>Conceptual Framework for Consumer Electronic Enterprise Architecture</a:t>
            </a:r>
          </a:p>
        </p:txBody>
      </p:sp>
      <p:cxnSp>
        <p:nvCxnSpPr>
          <p:cNvPr id="15" name="Gerade Verbindung 14"/>
          <p:cNvCxnSpPr/>
          <p:nvPr/>
        </p:nvCxnSpPr>
        <p:spPr>
          <a:xfrm rot="10800000" flipH="1">
            <a:off x="-17697" y="6461014"/>
            <a:ext cx="30279975" cy="0"/>
          </a:xfrm>
          <a:prstGeom prst="line">
            <a:avLst/>
          </a:prstGeom>
          <a:solidFill>
            <a:schemeClr val="bg1"/>
          </a:solidFill>
          <a:ln w="152400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0800000" flipH="1">
            <a:off x="-17697" y="808388"/>
            <a:ext cx="30279975" cy="0"/>
          </a:xfrm>
          <a:prstGeom prst="line">
            <a:avLst/>
          </a:prstGeom>
          <a:solidFill>
            <a:schemeClr val="bg1"/>
          </a:solidFill>
          <a:ln w="254000" cmpd="thickThin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/>
          <p:cNvPicPr preferRelativeResize="0"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578596" y="39930423"/>
            <a:ext cx="8558835" cy="2102544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/>
        </p:spPr>
      </p:pic>
      <p:cxnSp>
        <p:nvCxnSpPr>
          <p:cNvPr id="30" name="Gerade Verbindung 29"/>
          <p:cNvCxnSpPr/>
          <p:nvPr/>
        </p:nvCxnSpPr>
        <p:spPr>
          <a:xfrm rot="10800000" flipH="1">
            <a:off x="0" y="39728711"/>
            <a:ext cx="30279975" cy="0"/>
          </a:xfrm>
          <a:prstGeom prst="line">
            <a:avLst/>
          </a:prstGeom>
          <a:solidFill>
            <a:schemeClr val="bg1"/>
          </a:solidFill>
          <a:ln w="152400">
            <a:solidFill>
              <a:schemeClr val="accent1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Untertitel 1"/>
          <p:cNvSpPr txBox="1">
            <a:spLocks/>
          </p:cNvSpPr>
          <p:nvPr/>
        </p:nvSpPr>
        <p:spPr>
          <a:xfrm>
            <a:off x="18704383" y="31889999"/>
            <a:ext cx="11413268" cy="4896544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5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26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7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52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2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03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endParaRPr lang="en-GB" sz="5400" dirty="0" smtClean="0">
              <a:solidFill>
                <a:schemeClr val="tx1"/>
              </a:solidFill>
            </a:endParaRPr>
          </a:p>
        </p:txBody>
      </p:sp>
      <p:sp>
        <p:nvSpPr>
          <p:cNvPr id="134" name="Titel 1"/>
          <p:cNvSpPr txBox="1">
            <a:spLocks/>
          </p:cNvSpPr>
          <p:nvPr/>
        </p:nvSpPr>
        <p:spPr>
          <a:xfrm>
            <a:off x="4509236" y="40060465"/>
            <a:ext cx="10414727" cy="1720474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8000" dirty="0" smtClean="0"/>
          </a:p>
        </p:txBody>
      </p:sp>
      <p:sp>
        <p:nvSpPr>
          <p:cNvPr id="135" name="Titel 1"/>
          <p:cNvSpPr txBox="1">
            <a:spLocks/>
          </p:cNvSpPr>
          <p:nvPr/>
        </p:nvSpPr>
        <p:spPr>
          <a:xfrm>
            <a:off x="1" y="39044635"/>
            <a:ext cx="4823034" cy="2307553"/>
          </a:xfrm>
          <a:prstGeom prst="rect">
            <a:avLst/>
          </a:prstGeom>
        </p:spPr>
        <p:txBody>
          <a:bodyPr/>
          <a:lstStyle>
            <a:lvl1pPr algn="ctr" defTabSz="4159057" rtl="0" eaLnBrk="1" latinLnBrk="0" hangingPunct="1">
              <a:spcBef>
                <a:spcPct val="0"/>
              </a:spcBef>
              <a:buNone/>
              <a:defRPr sz="2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7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5938" y="6993772"/>
            <a:ext cx="139695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  <a:p>
            <a:pPr algn="just"/>
            <a:endParaRPr lang="en-US" sz="5400" dirty="0" smtClean="0">
              <a:latin typeface="+mj-lt"/>
            </a:endParaRPr>
          </a:p>
          <a:p>
            <a:pPr algn="just"/>
            <a:r>
              <a:rPr lang="en-US" sz="4000" dirty="0"/>
              <a:t>An </a:t>
            </a:r>
            <a:r>
              <a:rPr lang="en-US" sz="4000" b="1" dirty="0"/>
              <a:t>enterprise architecture</a:t>
            </a:r>
            <a:r>
              <a:rPr lang="en-US" sz="4000" dirty="0"/>
              <a:t> (EA) is a conceptual blueprint that defines the structure and operation of an organization. The intent of an </a:t>
            </a:r>
            <a:r>
              <a:rPr lang="en-US" sz="4000" b="1" dirty="0"/>
              <a:t>enterprise architecture</a:t>
            </a:r>
            <a:r>
              <a:rPr lang="en-US" sz="4000" dirty="0"/>
              <a:t> is to determine how an organization can most effectively achieve its current and future objectives.</a:t>
            </a:r>
            <a:endParaRPr lang="en-US" sz="4000" dirty="0" smtClean="0">
              <a:latin typeface="+mj-lt"/>
            </a:endParaRPr>
          </a:p>
          <a:p>
            <a:pPr algn="just"/>
            <a:endParaRPr lang="en-US" sz="4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394" y="21113411"/>
            <a:ext cx="73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Figure 1: Enterprise </a:t>
            </a:r>
            <a:r>
              <a:rPr lang="de-DE" sz="2400" dirty="0" err="1" smtClean="0"/>
              <a:t>Architecture</a:t>
            </a:r>
            <a:endParaRPr lang="de-DE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2818610" y="21057539"/>
            <a:ext cx="332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    </a:t>
            </a:r>
            <a:r>
              <a:rPr lang="de-DE" sz="2400" dirty="0" err="1" smtClean="0"/>
              <a:t>Figure</a:t>
            </a:r>
            <a:r>
              <a:rPr lang="de-DE" sz="2400" dirty="0" smtClean="0"/>
              <a:t> 2:Layers </a:t>
            </a:r>
            <a:r>
              <a:rPr lang="de-DE" sz="2400" dirty="0" err="1" smtClean="0"/>
              <a:t>of</a:t>
            </a:r>
            <a:r>
              <a:rPr lang="de-DE" sz="2400" dirty="0" smtClean="0"/>
              <a:t> EA</a:t>
            </a:r>
            <a:endParaRPr lang="de-DE" sz="2400" dirty="0"/>
          </a:p>
        </p:txBody>
      </p:sp>
      <p:sp>
        <p:nvSpPr>
          <p:cNvPr id="42" name="Rounded Rectangle 41"/>
          <p:cNvSpPr/>
          <p:nvPr/>
        </p:nvSpPr>
        <p:spPr>
          <a:xfrm>
            <a:off x="16627496" y="6785048"/>
            <a:ext cx="12342094" cy="5097731"/>
          </a:xfrm>
          <a:prstGeom prst="roundRect">
            <a:avLst/>
          </a:prstGeom>
          <a:solidFill>
            <a:srgbClr val="CAE8B7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 smtClean="0"/>
          </a:p>
          <a:p>
            <a:r>
              <a:rPr lang="en-US" sz="3600" dirty="0" smtClean="0"/>
              <a:t>Objective:</a:t>
            </a:r>
          </a:p>
          <a:p>
            <a:endParaRPr lang="en-US" sz="2400" dirty="0"/>
          </a:p>
          <a:p>
            <a:r>
              <a:rPr lang="en-US" sz="2400" b="1" dirty="0"/>
              <a:t>Comprehensive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Well specified, detailed model of the enterprise and its components </a:t>
            </a:r>
          </a:p>
          <a:p>
            <a:endParaRPr lang="en-US" sz="2400" dirty="0"/>
          </a:p>
          <a:p>
            <a:r>
              <a:rPr lang="en-US" sz="2400" b="1" dirty="0"/>
              <a:t>Consistent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Model contains consistent terminology </a:t>
            </a:r>
          </a:p>
          <a:p>
            <a:endParaRPr lang="en-US" sz="2400" dirty="0"/>
          </a:p>
          <a:p>
            <a:r>
              <a:rPr lang="en-US" sz="2400" b="1" dirty="0"/>
              <a:t>Unambiguous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No </a:t>
            </a:r>
            <a:r>
              <a:rPr lang="en-US" sz="2400" dirty="0"/>
              <a:t>ambiguous situations in model and between its states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66379" y="22266771"/>
            <a:ext cx="134647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  <a:p>
            <a:pPr algn="just"/>
            <a:endParaRPr lang="en-US" sz="4000" dirty="0" smtClean="0"/>
          </a:p>
        </p:txBody>
      </p:sp>
      <p:sp>
        <p:nvSpPr>
          <p:cNvPr id="51" name="Left Brace 50"/>
          <p:cNvSpPr/>
          <p:nvPr/>
        </p:nvSpPr>
        <p:spPr>
          <a:xfrm>
            <a:off x="17236850" y="13121755"/>
            <a:ext cx="157274" cy="24829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564591" y="13306999"/>
            <a:ext cx="3002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Business Architecture </a:t>
            </a:r>
            <a:r>
              <a:rPr lang="en-US" sz="2400" dirty="0" smtClean="0"/>
              <a:t>is  usually </a:t>
            </a:r>
            <a:r>
              <a:rPr lang="en-US" sz="2400" dirty="0"/>
              <a:t>a human activity system, with </a:t>
            </a:r>
          </a:p>
          <a:p>
            <a:r>
              <a:rPr lang="en-US" sz="2400" dirty="0"/>
              <a:t>people/actors playing roles in </a:t>
            </a:r>
            <a:r>
              <a:rPr lang="en-US" sz="2400" dirty="0" smtClean="0"/>
              <a:t>processes</a:t>
            </a:r>
            <a:endParaRPr lang="en-US" sz="2400" dirty="0"/>
          </a:p>
        </p:txBody>
      </p:sp>
      <p:sp>
        <p:nvSpPr>
          <p:cNvPr id="62" name="Left Brace 61"/>
          <p:cNvSpPr/>
          <p:nvPr/>
        </p:nvSpPr>
        <p:spPr>
          <a:xfrm>
            <a:off x="17228219" y="16155051"/>
            <a:ext cx="252214" cy="4539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7526933" y="16088230"/>
            <a:ext cx="3625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Applications </a:t>
            </a:r>
            <a:r>
              <a:rPr lang="en-US" sz="2400" b="1" dirty="0" smtClean="0"/>
              <a:t>architecture </a:t>
            </a:r>
            <a:r>
              <a:rPr lang="en-US" sz="2400" dirty="0" smtClean="0"/>
              <a:t>focus </a:t>
            </a:r>
            <a:r>
              <a:rPr lang="en-US" sz="2400" dirty="0"/>
              <a:t> </a:t>
            </a:r>
            <a:r>
              <a:rPr lang="en-US" sz="2400" dirty="0" smtClean="0"/>
              <a:t>on </a:t>
            </a:r>
            <a:r>
              <a:rPr lang="en-US" sz="2400" dirty="0"/>
              <a:t>business apps, </a:t>
            </a:r>
          </a:p>
          <a:p>
            <a:r>
              <a:rPr lang="en-US" sz="2400" dirty="0" smtClean="0"/>
              <a:t>And </a:t>
            </a:r>
            <a:r>
              <a:rPr lang="en-US" sz="2400" b="1" dirty="0"/>
              <a:t>D</a:t>
            </a:r>
            <a:r>
              <a:rPr lang="en-US" sz="2400" b="1" dirty="0" smtClean="0"/>
              <a:t>ata architecture </a:t>
            </a:r>
            <a:r>
              <a:rPr lang="en-US" sz="2400" dirty="0"/>
              <a:t>is </a:t>
            </a:r>
          </a:p>
          <a:p>
            <a:r>
              <a:rPr lang="en-US" sz="2400" dirty="0"/>
              <a:t>concerned with data at rest, </a:t>
            </a:r>
            <a:r>
              <a:rPr lang="en-US" sz="2400" dirty="0" smtClean="0"/>
              <a:t> data </a:t>
            </a:r>
            <a:r>
              <a:rPr lang="en-US" sz="2400" dirty="0"/>
              <a:t>in motion, and data </a:t>
            </a:r>
            <a:r>
              <a:rPr lang="en-US" sz="2400" dirty="0" smtClean="0"/>
              <a:t>qualities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2" name="Left Brace 71"/>
          <p:cNvSpPr/>
          <p:nvPr/>
        </p:nvSpPr>
        <p:spPr>
          <a:xfrm>
            <a:off x="26391307" y="16830167"/>
            <a:ext cx="144016" cy="3556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6713208" y="13566908"/>
            <a:ext cx="262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specifying business processes in a business process </a:t>
            </a:r>
            <a:r>
              <a:rPr lang="en-US" sz="2400" dirty="0" smtClean="0"/>
              <a:t>model we Use </a:t>
            </a:r>
            <a:r>
              <a:rPr lang="en-US" sz="2400" b="1" dirty="0" smtClean="0"/>
              <a:t>BPMN 2.0</a:t>
            </a:r>
            <a:endParaRPr lang="en-US" sz="2400" b="1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258667" y="12093724"/>
            <a:ext cx="118453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5103983" y="12093724"/>
            <a:ext cx="1033314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258667" y="1209372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5664544" y="12129728"/>
            <a:ext cx="15505" cy="53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5437131" y="12129728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220108" y="21519204"/>
            <a:ext cx="12709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5400" b="1" dirty="0" smtClean="0">
                <a:solidFill>
                  <a:srgbClr val="4F81BD">
                    <a:lumMod val="75000"/>
                  </a:srgbClr>
                </a:solidFill>
              </a:rPr>
              <a:t>Evaluation</a:t>
            </a:r>
            <a:endParaRPr lang="en-US" sz="40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1026419" y="5848947"/>
            <a:ext cx="1159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Developed by</a:t>
            </a:r>
            <a:r>
              <a:rPr lang="en-US" sz="3200" dirty="0"/>
              <a:t>: Shirin Ameri, Shiva Shokuhi, Eliza K</a:t>
            </a:r>
            <a:r>
              <a:rPr lang="en-US" sz="3200" dirty="0" smtClean="0"/>
              <a:t>oshtoyan</a:t>
            </a:r>
            <a:r>
              <a:rPr lang="en-US" sz="3200" dirty="0"/>
              <a:t>, Yi Chen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415564" y="20978328"/>
            <a:ext cx="73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    </a:t>
            </a:r>
            <a:r>
              <a:rPr lang="de-DE" sz="2400" dirty="0" err="1" smtClean="0"/>
              <a:t>Figure</a:t>
            </a:r>
            <a:r>
              <a:rPr lang="de-DE" sz="2400" dirty="0" smtClean="0"/>
              <a:t> 3: Modeling Tools</a:t>
            </a:r>
            <a:endParaRPr lang="de-DE" sz="2400" dirty="0"/>
          </a:p>
        </p:txBody>
      </p:sp>
      <p:pic>
        <p:nvPicPr>
          <p:cNvPr id="1031" name="Picture 7" descr="M:\Courses\4\EIS Lab\Final\Screenshots\github-8-xx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87011" y="38231976"/>
            <a:ext cx="1332149" cy="1332149"/>
          </a:xfrm>
          <a:prstGeom prst="rect">
            <a:avLst/>
          </a:prstGeom>
          <a:noFill/>
        </p:spPr>
      </p:pic>
      <p:sp>
        <p:nvSpPr>
          <p:cNvPr id="55" name="Textfeld 54"/>
          <p:cNvSpPr txBox="1"/>
          <p:nvPr/>
        </p:nvSpPr>
        <p:spPr>
          <a:xfrm>
            <a:off x="19000351" y="38606167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hlinkClick r:id="rId5"/>
              </a:rPr>
              <a:t>https://github.com/EIS-Bonn/MA-INF3232-Lab-SS2015/tree/master/GroupA</a:t>
            </a:r>
            <a:endParaRPr lang="de-DE" sz="2000" dirty="0"/>
          </a:p>
        </p:txBody>
      </p:sp>
      <p:pic>
        <p:nvPicPr>
          <p:cNvPr id="56" name="Picture 2" descr="http://www.smartintegration.com.au/Images/Diagram-E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4" y="12772964"/>
            <a:ext cx="7416824" cy="799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8" r="4751"/>
          <a:stretch/>
        </p:blipFill>
        <p:spPr>
          <a:xfrm>
            <a:off x="9391360" y="12765391"/>
            <a:ext cx="7743095" cy="8172908"/>
          </a:xfrm>
          <a:prstGeom prst="rect">
            <a:avLst/>
          </a:prstGeom>
        </p:spPr>
      </p:pic>
      <p:pic>
        <p:nvPicPr>
          <p:cNvPr id="58" name="Picture 16" descr="http://www.hippo-software.co.uk/images/ArchiMateLogo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795" y="16985244"/>
            <a:ext cx="3816425" cy="29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4"/>
          <a:stretch/>
        </p:blipFill>
        <p:spPr>
          <a:xfrm>
            <a:off x="22373208" y="12833723"/>
            <a:ext cx="4036031" cy="2563518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8659267" y="16539021"/>
            <a:ext cx="2232248" cy="1587693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Notched Right Arrow 62"/>
          <p:cNvSpPr/>
          <p:nvPr/>
        </p:nvSpPr>
        <p:spPr>
          <a:xfrm>
            <a:off x="21063474" y="17683970"/>
            <a:ext cx="1637353" cy="94639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Left Brace 64"/>
          <p:cNvSpPr/>
          <p:nvPr/>
        </p:nvSpPr>
        <p:spPr>
          <a:xfrm>
            <a:off x="26426077" y="13325155"/>
            <a:ext cx="109246" cy="24376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713208" y="16974183"/>
            <a:ext cx="2970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modelling the Application, Data and Technology layer , we use </a:t>
            </a:r>
            <a:r>
              <a:rPr lang="en-US" sz="2400" b="1" dirty="0" smtClean="0"/>
              <a:t>Archimate</a:t>
            </a:r>
            <a:r>
              <a:rPr lang="en-US" sz="2400" dirty="0" smtClean="0"/>
              <a:t> which is </a:t>
            </a:r>
            <a:r>
              <a:rPr lang="en-US" sz="2400" dirty="0"/>
              <a:t>an open and independent enterprise architecture modeling language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7" name="Notched Right Arrow 66"/>
          <p:cNvSpPr/>
          <p:nvPr/>
        </p:nvSpPr>
        <p:spPr>
          <a:xfrm>
            <a:off x="20631426" y="13995188"/>
            <a:ext cx="1637353" cy="94639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2321" b="1278"/>
          <a:stretch/>
        </p:blipFill>
        <p:spPr>
          <a:xfrm>
            <a:off x="1494470" y="23526911"/>
            <a:ext cx="12526330" cy="371365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050" name="Picture 2" descr="https://store.iag.biz/image/cache/data/EA_logo_teardrop-500x5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28" y="1592021"/>
            <a:ext cx="3473294" cy="34732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cxnSp>
        <p:nvCxnSpPr>
          <p:cNvPr id="19" name="Elbow Connector 18"/>
          <p:cNvCxnSpPr/>
          <p:nvPr/>
        </p:nvCxnSpPr>
        <p:spPr>
          <a:xfrm rot="5400000" flipH="1" flipV="1">
            <a:off x="14727571" y="10206300"/>
            <a:ext cx="2836898" cy="9629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3" y="32804927"/>
            <a:ext cx="9623088" cy="5094490"/>
          </a:xfrm>
          <a:prstGeom prst="rect">
            <a:avLst/>
          </a:prstGeom>
        </p:spPr>
      </p:pic>
      <p:sp>
        <p:nvSpPr>
          <p:cNvPr id="52" name="TextBox 70"/>
          <p:cNvSpPr txBox="1"/>
          <p:nvPr/>
        </p:nvSpPr>
        <p:spPr>
          <a:xfrm>
            <a:off x="17564591" y="18871359"/>
            <a:ext cx="3513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Technology Architecture </a:t>
            </a:r>
            <a:r>
              <a:rPr lang="en-US" sz="2400" dirty="0" smtClean="0"/>
              <a:t>contains </a:t>
            </a:r>
            <a:r>
              <a:rPr lang="en-US" sz="2400" dirty="0"/>
              <a:t>infrastructure or platform </a:t>
            </a:r>
            <a:r>
              <a:rPr lang="en-US" sz="2400" dirty="0" smtClean="0"/>
              <a:t>applications </a:t>
            </a:r>
            <a:r>
              <a:rPr lang="en-US" sz="2400" dirty="0"/>
              <a:t>used by business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467" y="27811386"/>
            <a:ext cx="662264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Payment Business Process</a:t>
            </a:r>
            <a:r>
              <a:rPr lang="en-GB" sz="40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GB" sz="9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Verified billing information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Confirmed invoice amount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Notified customer about successful payment 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Sent message to logistics department for packaging and delivery process.</a:t>
            </a:r>
          </a:p>
          <a:p>
            <a:pPr>
              <a:buClr>
                <a:srgbClr val="002060"/>
              </a:buClr>
            </a:pPr>
            <a:endParaRPr lang="en-GB" sz="3600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22368"/>
              </p:ext>
            </p:extLst>
          </p:nvPr>
        </p:nvGraphicFramePr>
        <p:xfrm>
          <a:off x="7629648" y="28351447"/>
          <a:ext cx="6348916" cy="2819437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75258"/>
                <a:gridCol w="3573658"/>
              </a:tblGrid>
              <a:tr h="508973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kern="150" dirty="0" smtClean="0">
                          <a:effectLst/>
                        </a:rPr>
                        <a:t>                                                                           </a:t>
                      </a:r>
                    </a:p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GB" sz="1300" kern="150" dirty="0" smtClean="0">
                          <a:effectLst/>
                        </a:rPr>
                        <a:t>Message </a:t>
                      </a:r>
                      <a:r>
                        <a:rPr lang="en-GB" sz="1300" kern="150" dirty="0">
                          <a:effectLst/>
                        </a:rPr>
                        <a:t>Start Event	</a:t>
                      </a:r>
                      <a:endParaRPr lang="en-GB" sz="13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400" kern="150" dirty="0" smtClean="0">
                        <a:effectLst/>
                      </a:endParaRPr>
                    </a:p>
                    <a:p>
                      <a:pPr algn="r" rtl="0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kern="150" dirty="0" smtClean="0">
                          <a:effectLst/>
                        </a:rPr>
                        <a:t>Exclusive Gateway</a:t>
                      </a:r>
                    </a:p>
                    <a:p>
                      <a:pPr algn="r" rtl="1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400" kern="150" dirty="0" smtClean="0">
                        <a:effectLst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400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115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b="1" kern="150" dirty="0" smtClean="0">
                          <a:effectLst/>
                        </a:rPr>
                        <a:t>Message </a:t>
                      </a:r>
                      <a:r>
                        <a:rPr lang="en-GB" sz="1300" b="1" kern="150" dirty="0">
                          <a:effectLst/>
                        </a:rPr>
                        <a:t>End Event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300" b="1" kern="150" dirty="0" smtClean="0">
                          <a:effectLst/>
                        </a:rPr>
                        <a:t>Parallel </a:t>
                      </a:r>
                      <a:r>
                        <a:rPr lang="en-GB" sz="1300" b="1" kern="150" dirty="0">
                          <a:effectLst/>
                        </a:rPr>
                        <a:t>Event Based Gateway           	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  <a:tr h="8278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b="1" kern="150" dirty="0" smtClean="0">
                          <a:effectLst/>
                        </a:rPr>
                        <a:t>End </a:t>
                      </a:r>
                      <a:r>
                        <a:rPr lang="en-GB" sz="1300" b="1" kern="150" dirty="0">
                          <a:effectLst/>
                        </a:rPr>
                        <a:t>Event       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200" b="1" kern="150" dirty="0">
                          <a:effectLst/>
                        </a:rPr>
                        <a:t> </a:t>
                      </a:r>
                      <a:endParaRPr lang="en-GB" sz="1200" b="1" kern="150" dirty="0" smtClean="0">
                        <a:effectLst/>
                      </a:endParaRPr>
                    </a:p>
                    <a:p>
                      <a:pPr algn="r">
                        <a:spcAft>
                          <a:spcPts val="0"/>
                        </a:spcAft>
                        <a:tabLst>
                          <a:tab pos="809625" algn="l"/>
                        </a:tabLst>
                      </a:pPr>
                      <a:r>
                        <a:rPr lang="en-GB" sz="1300" b="1" kern="150" dirty="0" smtClean="0">
                          <a:effectLst/>
                        </a:rPr>
                        <a:t>Parallel </a:t>
                      </a:r>
                      <a:r>
                        <a:rPr lang="en-GB" sz="1300" b="1" kern="150" dirty="0">
                          <a:effectLst/>
                        </a:rPr>
                        <a:t>Gateway</a:t>
                      </a:r>
                      <a:endParaRPr lang="en-GB" sz="1300" b="1" kern="150" dirty="0"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8162552" y="28464190"/>
            <a:ext cx="3312368" cy="2441492"/>
            <a:chOff x="10692122" y="30620591"/>
            <a:chExt cx="3457151" cy="2540117"/>
          </a:xfrm>
        </p:grpSpPr>
        <p:pic>
          <p:nvPicPr>
            <p:cNvPr id="68" name="Picture 10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1495" y="30620591"/>
              <a:ext cx="544099" cy="593562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69" name="Picture 11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1797" y="30623822"/>
              <a:ext cx="605865" cy="590331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122" y="31733353"/>
              <a:ext cx="563472" cy="58507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4" name="Picture 13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2049" y="31568159"/>
              <a:ext cx="611837" cy="66014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5" name="Picture 14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0935" y="32607958"/>
              <a:ext cx="534659" cy="55275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  <p:pic>
          <p:nvPicPr>
            <p:cNvPr id="76" name="Picture 15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4475" y="32560053"/>
              <a:ext cx="614798" cy="60065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292929"/>
              </a:solidFill>
              <a:miter lim="800000"/>
            </a:ln>
            <a:effectLst>
              <a:reflection blurRad="12700" stA="28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>
              <a:bevelT h="38100"/>
              <a:contourClr>
                <a:srgbClr val="C0C0C0"/>
              </a:contourClr>
            </a:sp3d>
            <a:extLst/>
          </p:spPr>
        </p:pic>
      </p:grpSp>
      <p:sp>
        <p:nvSpPr>
          <p:cNvPr id="8" name="TextBox 7"/>
          <p:cNvSpPr txBox="1"/>
          <p:nvPr/>
        </p:nvSpPr>
        <p:spPr>
          <a:xfrm>
            <a:off x="10027419" y="32239879"/>
            <a:ext cx="5895668" cy="637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AU" sz="4000" b="1" dirty="0">
                <a:solidFill>
                  <a:schemeClr val="accent1">
                    <a:lumMod val="75000"/>
                  </a:schemeClr>
                </a:solidFill>
              </a:rPr>
              <a:t>Infrastructure</a:t>
            </a:r>
            <a:r>
              <a:rPr lang="en-AU" sz="4000" i="1" dirty="0"/>
              <a:t> </a:t>
            </a:r>
            <a:r>
              <a:rPr lang="en-AU" sz="40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AU" sz="4000" b="1" dirty="0" smtClean="0">
                <a:solidFill>
                  <a:schemeClr val="accent1">
                    <a:lumMod val="75000"/>
                  </a:schemeClr>
                </a:solidFill>
              </a:rPr>
              <a:t>andscape:</a:t>
            </a:r>
          </a:p>
          <a:p>
            <a:pPr marL="0" lvl="3"/>
            <a:endParaRPr lang="en-AU" sz="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3"/>
            <a:r>
              <a:rPr lang="en-US" sz="3600" dirty="0"/>
              <a:t>T</a:t>
            </a:r>
            <a:r>
              <a:rPr lang="en-US" sz="3600" dirty="0" smtClean="0"/>
              <a:t>he </a:t>
            </a:r>
            <a:r>
              <a:rPr lang="en-US" sz="3600" dirty="0"/>
              <a:t>goal of modeling an infrastructure </a:t>
            </a:r>
            <a:r>
              <a:rPr lang="en-US" sz="3600" dirty="0" smtClean="0"/>
              <a:t>landscape:</a:t>
            </a:r>
          </a:p>
          <a:p>
            <a:pPr marL="571500" lvl="3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/>
              <a:t>to visualize the most important </a:t>
            </a:r>
            <a:r>
              <a:rPr lang="en-US" sz="3600" dirty="0" smtClean="0"/>
              <a:t>elements </a:t>
            </a:r>
            <a:r>
              <a:rPr lang="en-US" sz="3600" dirty="0"/>
              <a:t>of the infrastructure</a:t>
            </a:r>
            <a:r>
              <a:rPr lang="en-US" sz="3600" dirty="0" smtClean="0"/>
              <a:t> </a:t>
            </a:r>
          </a:p>
          <a:p>
            <a:pPr marL="571500" lvl="3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how these are connected to </a:t>
            </a:r>
            <a:r>
              <a:rPr lang="en-US" sz="3600" dirty="0" smtClean="0"/>
              <a:t>networks</a:t>
            </a:r>
          </a:p>
          <a:p>
            <a:pPr marL="571500" lvl="3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/>
              <a:t>what their geographical location is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sz="3600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0" y="21575076"/>
            <a:ext cx="30279975" cy="455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15680050" y="21579632"/>
            <a:ext cx="35932" cy="1813586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2"/>
          <p:cNvSpPr txBox="1"/>
          <p:nvPr/>
        </p:nvSpPr>
        <p:spPr>
          <a:xfrm>
            <a:off x="25113837" y="5795876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Mentor: Michael </a:t>
            </a:r>
            <a:r>
              <a:rPr lang="en-US" sz="3200" dirty="0"/>
              <a:t>Galkin</a:t>
            </a:r>
            <a:endParaRPr lang="en-GB" sz="3200" dirty="0"/>
          </a:p>
          <a:p>
            <a:endParaRPr lang="en-US" sz="3200" dirty="0"/>
          </a:p>
        </p:txBody>
      </p:sp>
      <p:sp>
        <p:nvSpPr>
          <p:cNvPr id="78" name="TextBox 85"/>
          <p:cNvSpPr txBox="1"/>
          <p:nvPr/>
        </p:nvSpPr>
        <p:spPr>
          <a:xfrm>
            <a:off x="19749241" y="5772905"/>
            <a:ext cx="495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Supervisor: Dr. Simon Scerri</a:t>
            </a:r>
            <a:endParaRPr lang="en-US" sz="3200" dirty="0"/>
          </a:p>
        </p:txBody>
      </p:sp>
      <p:sp>
        <p:nvSpPr>
          <p:cNvPr id="79" name="TextBox 78"/>
          <p:cNvSpPr txBox="1"/>
          <p:nvPr/>
        </p:nvSpPr>
        <p:spPr>
          <a:xfrm flipH="1">
            <a:off x="16184103" y="26175539"/>
            <a:ext cx="12637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Difficulties &amp; </a:t>
            </a:r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lang="en-US" sz="4000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Getting information about each business domain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Modeling  tool selection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Maintaining consistency of entities between different tools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Integration of all diagrams </a:t>
            </a:r>
            <a:endParaRPr lang="en-GB" sz="5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 flipH="1">
            <a:off x="16253375" y="22095344"/>
            <a:ext cx="127454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sz="9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Clr>
                <a:schemeClr val="tx2"/>
              </a:buClr>
            </a:pP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Good points</a:t>
            </a:r>
            <a:r>
              <a:rPr lang="en-GB" sz="3600" b="1" dirty="0" smtClean="0"/>
              <a:t>:</a:t>
            </a:r>
            <a:endParaRPr lang="en-GB" sz="3600" b="1" dirty="0"/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All major enterprise components are defined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Well described business processes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Project is executed in time and requirements are met </a:t>
            </a:r>
            <a:endParaRPr lang="en-GB" sz="3600" dirty="0"/>
          </a:p>
          <a:p>
            <a:pPr marL="571500" indent="-571500">
              <a:buClr>
                <a:srgbClr val="002060"/>
              </a:buClr>
            </a:pPr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Issues:</a:t>
            </a:r>
            <a:endParaRPr lang="en-GB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 smtClean="0"/>
              <a:t>Differences in detail levels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3600" dirty="0" smtClean="0"/>
              <a:t>Archimate diagrams less comprehensive than BPMN ones</a:t>
            </a:r>
            <a:endParaRPr lang="en-GB" sz="3600" dirty="0"/>
          </a:p>
          <a:p>
            <a:pPr>
              <a:buClr>
                <a:srgbClr val="002060"/>
              </a:buClr>
            </a:pPr>
            <a:endParaRPr lang="en-GB" sz="3600" dirty="0"/>
          </a:p>
        </p:txBody>
      </p:sp>
      <p:cxnSp>
        <p:nvCxnSpPr>
          <p:cNvPr id="81" name="Gerader Verbinder 10"/>
          <p:cNvCxnSpPr/>
          <p:nvPr/>
        </p:nvCxnSpPr>
        <p:spPr>
          <a:xfrm>
            <a:off x="15793106" y="26119199"/>
            <a:ext cx="14527920" cy="36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"/>
          <p:cNvCxnSpPr/>
          <p:nvPr/>
        </p:nvCxnSpPr>
        <p:spPr>
          <a:xfrm>
            <a:off x="15716051" y="33500019"/>
            <a:ext cx="14563924" cy="36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Untertitel 1"/>
          <p:cNvSpPr txBox="1">
            <a:spLocks/>
          </p:cNvSpPr>
          <p:nvPr/>
        </p:nvSpPr>
        <p:spPr>
          <a:xfrm>
            <a:off x="16939844" y="34815616"/>
            <a:ext cx="10836606" cy="4896544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marL="0" indent="0" algn="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5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10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26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1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7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52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27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03" indent="0" algn="ctr" defTabSz="4159057" rtl="0" eaLnBrk="1" latinLnBrk="0" hangingPunct="1">
              <a:spcBef>
                <a:spcPct val="20000"/>
              </a:spcBef>
              <a:buFont typeface="Arial" pitchFamily="34" charset="0"/>
              <a:buNone/>
              <a:defRPr sz="9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0" algn="l">
              <a:spcBef>
                <a:spcPts val="0"/>
              </a:spcBef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Hostname: </a:t>
            </a:r>
            <a:r>
              <a:rPr lang="en-US" b="1" dirty="0" smtClean="0">
                <a:solidFill>
                  <a:srgbClr val="D96709"/>
                </a:solidFill>
              </a:rPr>
              <a:t>vm-EAModel</a:t>
            </a:r>
            <a:endParaRPr lang="en-US" b="1" dirty="0">
              <a:solidFill>
                <a:srgbClr val="D96709"/>
              </a:solidFill>
            </a:endParaRPr>
          </a:p>
          <a:p>
            <a:pPr marL="2160000" algn="l">
              <a:spcBef>
                <a:spcPts val="0"/>
              </a:spcBef>
            </a:pPr>
            <a:r>
              <a:rPr lang="en-GB" b="1" dirty="0" smtClean="0">
                <a:solidFill>
                  <a:schemeClr val="tx1"/>
                </a:solidFill>
              </a:rPr>
              <a:t>Software installed: </a:t>
            </a:r>
            <a:endParaRPr lang="en-US" dirty="0">
              <a:solidFill>
                <a:schemeClr val="tx1"/>
              </a:solidFill>
            </a:endParaRPr>
          </a:p>
          <a:p>
            <a:pPr marL="2160000" algn="l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Installed on: </a:t>
            </a:r>
            <a:r>
              <a:rPr lang="en-US" dirty="0" smtClean="0">
                <a:solidFill>
                  <a:schemeClr val="tx1"/>
                </a:solidFill>
              </a:rPr>
              <a:t>EIS2</a:t>
            </a:r>
          </a:p>
          <a:p>
            <a:pPr marL="2160000" algn="l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Windows 64 OS</a:t>
            </a:r>
          </a:p>
          <a:p>
            <a:pPr marL="2160000" algn="l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GB RAM</a:t>
            </a:r>
          </a:p>
          <a:p>
            <a:pPr marL="2160000" algn="l"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2 CPUs.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Gefaltete Ecke 3"/>
          <p:cNvSpPr/>
          <p:nvPr/>
        </p:nvSpPr>
        <p:spPr>
          <a:xfrm flipH="1">
            <a:off x="24488607" y="34946826"/>
            <a:ext cx="4440838" cy="1239380"/>
          </a:xfrm>
          <a:prstGeom prst="foldedCorne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</a:rPr>
              <a:t>Local Access: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OS User: </a:t>
            </a:r>
            <a:r>
              <a:rPr lang="en-US" sz="2400" b="1" dirty="0" smtClean="0">
                <a:solidFill>
                  <a:schemeClr val="accent6"/>
                </a:solidFill>
              </a:rPr>
              <a:t>EA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Password: </a:t>
            </a:r>
            <a:r>
              <a:rPr lang="en-GB" sz="2400" b="1" dirty="0" smtClean="0">
                <a:solidFill>
                  <a:schemeClr val="accent6"/>
                </a:solidFill>
              </a:rPr>
              <a:t>enterprise</a:t>
            </a:r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168" y="34776529"/>
            <a:ext cx="1106827" cy="116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ectangle 81"/>
          <p:cNvSpPr/>
          <p:nvPr/>
        </p:nvSpPr>
        <p:spPr>
          <a:xfrm>
            <a:off x="17581813" y="33922772"/>
            <a:ext cx="11277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6">
                    <a:lumMod val="75000"/>
                  </a:schemeClr>
                </a:solidFill>
              </a:rPr>
              <a:t>&lt;Virtual Machine Description&gt;</a:t>
            </a:r>
            <a:endParaRPr lang="en-US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73035" y="38008209"/>
            <a:ext cx="4722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Diagrams </a:t>
            </a:r>
            <a:r>
              <a:rPr lang="en-GB" sz="2800" b="1" dirty="0">
                <a:solidFill>
                  <a:schemeClr val="bg1"/>
                </a:solidFill>
              </a:rPr>
              <a:t>and </a:t>
            </a:r>
            <a:r>
              <a:rPr lang="en-GB" sz="2800" b="1" dirty="0" smtClean="0">
                <a:solidFill>
                  <a:schemeClr val="bg1"/>
                </a:solidFill>
              </a:rPr>
              <a:t>Documentation: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82" name="Shape 138"/>
          <p:cNvPicPr preferRelativeResize="0"/>
          <p:nvPr/>
        </p:nvPicPr>
        <p:blipFill rotWithShape="1">
          <a:blip r:embed="rId20">
            <a:alphaModFix/>
          </a:blip>
          <a:srcRect l="52235" t="5875" b="9957"/>
          <a:stretch/>
        </p:blipFill>
        <p:spPr>
          <a:xfrm>
            <a:off x="216960" y="39901172"/>
            <a:ext cx="4985923" cy="2815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erader Verbinder 10"/>
          <p:cNvCxnSpPr/>
          <p:nvPr/>
        </p:nvCxnSpPr>
        <p:spPr>
          <a:xfrm>
            <a:off x="15697691" y="29278856"/>
            <a:ext cx="14563924" cy="36004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flipH="1">
            <a:off x="16256111" y="29121458"/>
            <a:ext cx="13427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endParaRPr lang="en-US" sz="3600" dirty="0" smtClean="0"/>
          </a:p>
          <a:p>
            <a:pPr>
              <a:buClr>
                <a:srgbClr val="002060"/>
              </a:buClr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Detailed information about EA models: 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Framework , Layers, Organizational Structure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Business Process Models</a:t>
            </a: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Application, Data and Technology Architecture</a:t>
            </a:r>
          </a:p>
          <a:p>
            <a:pPr>
              <a:buClr>
                <a:srgbClr val="002060"/>
              </a:buClr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</a:rPr>
              <a:t>Manual: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sz="3600" dirty="0" smtClean="0"/>
              <a:t>BPMN and Archimate notations</a:t>
            </a:r>
            <a:endParaRPr lang="en-GB" sz="5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1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Lab 2011 Standard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ile Lab 2011 Official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415</Words>
  <Application>Microsoft Office PowerPoint</Application>
  <PresentationFormat>自定义</PresentationFormat>
  <Paragraphs>90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Agile Lab 2011 Standard</vt:lpstr>
      <vt:lpstr>Agile Lab 2011 Official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Nonnen;Paul Imhoff</dc:creator>
  <cp:lastModifiedBy>Margaret</cp:lastModifiedBy>
  <cp:revision>563</cp:revision>
  <dcterms:created xsi:type="dcterms:W3CDTF">2011-06-09T07:53:15Z</dcterms:created>
  <dcterms:modified xsi:type="dcterms:W3CDTF">2015-10-24T11:47:46Z</dcterms:modified>
</cp:coreProperties>
</file>