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70" r:id="rId5"/>
    <p:sldId id="261" r:id="rId6"/>
    <p:sldId id="262" r:id="rId7"/>
    <p:sldId id="263" r:id="rId8"/>
    <p:sldId id="271" r:id="rId9"/>
    <p:sldId id="272" r:id="rId10"/>
    <p:sldId id="269" r:id="rId11"/>
    <p:sldId id="264" r:id="rId12"/>
    <p:sldId id="267" r:id="rId13"/>
    <p:sldId id="268" r:id="rId14"/>
    <p:sldId id="259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57" autoAdjust="0"/>
  </p:normalViewPr>
  <p:slideViewPr>
    <p:cSldViewPr>
      <p:cViewPr varScale="1">
        <p:scale>
          <a:sx n="56" d="100"/>
          <a:sy n="5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3311-34DB-4D5F-A02E-EEB899752514}" type="datetimeFigureOut">
              <a:rPr lang="en-US" smtClean="0"/>
              <a:t>08/10/2014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FBB8-50DB-4B06-A59A-60A7944E95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3FBB8-50DB-4B06-A59A-60A7944E955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3FBB8-50DB-4B06-A59A-60A7944E955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3FBB8-50DB-4B06-A59A-60A7944E955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3FBB8-50DB-4B06-A59A-60A7944E955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0898C1-BA35-4B35-A770-91FF93F6308C}" type="datetimeFigureOut">
              <a:rPr lang="en-US" smtClean="0"/>
              <a:pPr/>
              <a:t>08/10/2014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6A40CC-7A30-4C96-9349-93B6872D9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Exploiting Data from Govt. Data </a:t>
            </a:r>
            <a:r>
              <a:rPr lang="en-US" dirty="0" smtClean="0"/>
              <a:t>Portals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2438400" cy="1295400"/>
          </a:xfrm>
        </p:spPr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Muhammad Usman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564913" cy="829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 </a:t>
            </a:r>
            <a:r>
              <a:rPr lang="en-US" sz="2800" b="1" dirty="0" smtClean="0"/>
              <a:t>No</a:t>
            </a:r>
            <a:r>
              <a:rPr lang="en-US" sz="2800" b="1" dirty="0" smtClean="0"/>
              <a:t>. Multi Lingual Data Portals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 </a:t>
            </a:r>
            <a:r>
              <a:rPr lang="en-US" sz="2800" b="1" dirty="0" smtClean="0"/>
              <a:t>No </a:t>
            </a:r>
            <a:r>
              <a:rPr lang="en-US" sz="2800" b="1" dirty="0" smtClean="0"/>
              <a:t>Single and Easy Data Access Point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 </a:t>
            </a:r>
            <a:r>
              <a:rPr lang="en-US" sz="2800" b="1" dirty="0" smtClean="0"/>
              <a:t>Non </a:t>
            </a:r>
            <a:r>
              <a:rPr lang="en-US" sz="2800" b="1" dirty="0" smtClean="0"/>
              <a:t>Availability of Open Machine Readable Data Set Formats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 smtClean="0"/>
              <a:t> </a:t>
            </a:r>
            <a:r>
              <a:rPr lang="en-US" sz="2800" b="1" dirty="0" smtClean="0"/>
              <a:t>Heterogeneity </a:t>
            </a:r>
            <a:r>
              <a:rPr lang="en-US" sz="2800" b="1" dirty="0" smtClean="0"/>
              <a:t>of Available API for Each Portal</a:t>
            </a:r>
            <a:endParaRPr lang="en-US" sz="28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770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in </a:t>
            </a:r>
            <a:r>
              <a:rPr lang="en-US" dirty="0" err="1" smtClean="0"/>
              <a:t>Gov.Data</a:t>
            </a:r>
            <a:r>
              <a:rPr lang="en-US" dirty="0" smtClean="0"/>
              <a:t> Portals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77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Export to </a:t>
            </a:r>
            <a:r>
              <a:rPr lang="en-US" dirty="0" smtClean="0"/>
              <a:t>EIS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EXGovData</a:t>
            </a:r>
            <a:r>
              <a:rPr lang="en-US" sz="2200" dirty="0" smtClean="0"/>
              <a:t>Excel2SQL 1.0</a:t>
            </a:r>
            <a:r>
              <a:rPr lang="en-US" sz="2200" dirty="0" smtClean="0"/>
              <a:t>  </a:t>
            </a:r>
            <a:endParaRPr lang="en-US" sz="2200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902" y="1481139"/>
            <a:ext cx="7937139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77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Analysis and Visualization  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39775"/>
            <a:ext cx="8077200" cy="527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800" b="1" dirty="0" smtClean="0"/>
              <a:t>Multilingual </a:t>
            </a:r>
            <a:r>
              <a:rPr lang="en-US" sz="2800" b="1" dirty="0" smtClean="0"/>
              <a:t>Data download  and Comparison Support</a:t>
            </a:r>
          </a:p>
          <a:p>
            <a:pPr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800" b="1" dirty="0" smtClean="0"/>
              <a:t>  Single and Easy Data Access Point</a:t>
            </a:r>
          </a:p>
          <a:p>
            <a:pPr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800" b="1" dirty="0" smtClean="0"/>
              <a:t>  Availability of Open Machine Readable Data set formats like RDF , JSON Etc.</a:t>
            </a:r>
          </a:p>
          <a:p>
            <a:pPr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800" b="1" dirty="0" smtClean="0"/>
              <a:t>  Homogeneous API  for Data Access</a:t>
            </a:r>
          </a:p>
          <a:p>
            <a:pPr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800" b="1" dirty="0" smtClean="0"/>
              <a:t>  Multi Format ,Multi Lingual  and Platform Independent Data Export to EIS  and Data Visualization Tool 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770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Work and Recommendation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 Goal 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Identify </a:t>
            </a:r>
            <a:r>
              <a:rPr lang="en-US" sz="2400" dirty="0" smtClean="0"/>
              <a:t>and compare a number of EU Government data portals. 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Exporting </a:t>
            </a:r>
            <a:r>
              <a:rPr lang="en-US" sz="2400" dirty="0" smtClean="0"/>
              <a:t>data from these portals and importing it into an Enterprise System</a:t>
            </a:r>
            <a:r>
              <a:rPr lang="en-US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 smtClean="0"/>
              <a:t>A comparative analysis </a:t>
            </a:r>
            <a:r>
              <a:rPr lang="en-US" sz="2400" dirty="0" smtClean="0"/>
              <a:t>of </a:t>
            </a:r>
            <a:r>
              <a:rPr lang="en-US" sz="2400" dirty="0" smtClean="0"/>
              <a:t>this data</a:t>
            </a:r>
            <a:r>
              <a:rPr lang="en-US" sz="2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Benefits: 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638"/>
            <a:ext cx="5257800" cy="9445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638"/>
            <a:ext cx="5257800" cy="944562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85875"/>
            <a:ext cx="788860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638"/>
            <a:ext cx="5257800" cy="944562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7" y="1553369"/>
            <a:ext cx="77438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328"/>
            <a:ext cx="8610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To </a:t>
            </a:r>
            <a:r>
              <a:rPr lang="en-US" sz="2400" b="1" dirty="0" smtClean="0"/>
              <a:t>make </a:t>
            </a:r>
            <a:r>
              <a:rPr lang="en-US" sz="2400" b="1" dirty="0" smtClean="0"/>
              <a:t>Gov. </a:t>
            </a:r>
            <a:r>
              <a:rPr lang="en-US" sz="2400" b="1" dirty="0" smtClean="0"/>
              <a:t>processes more </a:t>
            </a:r>
            <a:r>
              <a:rPr lang="en-US" sz="2400" b="1" dirty="0" smtClean="0"/>
              <a:t>transparent</a:t>
            </a:r>
          </a:p>
          <a:p>
            <a:pPr algn="just"/>
            <a:r>
              <a:rPr lang="en-US" sz="2400" b="1" dirty="0" smtClean="0"/>
              <a:t>To </a:t>
            </a:r>
            <a:r>
              <a:rPr lang="en-US" sz="2400" b="1" dirty="0" smtClean="0"/>
              <a:t>help people to understand how government </a:t>
            </a:r>
            <a:r>
              <a:rPr lang="en-US" sz="2400" b="1" dirty="0" smtClean="0"/>
              <a:t>works?</a:t>
            </a:r>
          </a:p>
          <a:p>
            <a:pPr algn="just"/>
            <a:r>
              <a:rPr lang="en-US" sz="2400" b="1" dirty="0" smtClean="0"/>
              <a:t>How </a:t>
            </a:r>
            <a:r>
              <a:rPr lang="en-US" sz="2400" b="1" dirty="0" smtClean="0"/>
              <a:t>policies are made </a:t>
            </a:r>
            <a:r>
              <a:rPr lang="en-US" sz="2400" b="1" dirty="0" smtClean="0"/>
              <a:t>?</a:t>
            </a:r>
          </a:p>
          <a:p>
            <a:pPr algn="just"/>
            <a:r>
              <a:rPr lang="en-US" sz="2400" b="1" dirty="0" smtClean="0"/>
              <a:t>Easy </a:t>
            </a:r>
            <a:r>
              <a:rPr lang="en-US" sz="2400" b="1" dirty="0" smtClean="0"/>
              <a:t>decisions and </a:t>
            </a:r>
            <a:r>
              <a:rPr lang="en-US" sz="2400" b="1" dirty="0" smtClean="0"/>
              <a:t>suggestions by public </a:t>
            </a:r>
            <a:r>
              <a:rPr lang="en-US" sz="2400" b="1" dirty="0" smtClean="0"/>
              <a:t>about government policies based on detailed </a:t>
            </a:r>
            <a:r>
              <a:rPr lang="en-US" sz="2400" b="1" dirty="0" smtClean="0"/>
              <a:t>info</a:t>
            </a:r>
          </a:p>
          <a:p>
            <a:pPr algn="just"/>
            <a:r>
              <a:rPr lang="en-US" sz="2400" b="1" dirty="0" smtClean="0"/>
              <a:t>Hear </a:t>
            </a:r>
            <a:r>
              <a:rPr lang="en-US" sz="2400" b="1" dirty="0" smtClean="0"/>
              <a:t>more about the Government's Transparency </a:t>
            </a:r>
            <a:r>
              <a:rPr lang="en-US" sz="2400" b="1" dirty="0" smtClean="0"/>
              <a:t>agenda</a:t>
            </a:r>
          </a:p>
          <a:p>
            <a:pPr algn="just"/>
            <a:r>
              <a:rPr lang="en-US" sz="2400" b="1" dirty="0" smtClean="0"/>
              <a:t>Pilot Data Portals: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UK, Germany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France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Pilot Domain: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endParaRPr lang="en-US" sz="24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638"/>
            <a:ext cx="5257800" cy="944562"/>
          </a:xfrm>
        </p:spPr>
        <p:txBody>
          <a:bodyPr/>
          <a:lstStyle/>
          <a:p>
            <a:r>
              <a:rPr lang="en-US" dirty="0" smtClean="0"/>
              <a:t>Gov. Data Portals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74638"/>
            <a:ext cx="5257800" cy="944562"/>
          </a:xfrm>
        </p:spPr>
        <p:txBody>
          <a:bodyPr/>
          <a:lstStyle/>
          <a:p>
            <a:r>
              <a:rPr lang="en-US" dirty="0" smtClean="0"/>
              <a:t>Gov. Data Portals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295400"/>
          <a:ext cx="8458200" cy="487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836"/>
                <a:gridCol w="2118689"/>
                <a:gridCol w="2690954"/>
                <a:gridCol w="2193721"/>
              </a:tblGrid>
              <a:tr h="413582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UK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Germany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France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1358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Website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www.data.gov.uk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www.govdata.de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www.data.gouv.fr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8084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Data Access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Data Set ,</a:t>
                      </a:r>
                    </a:p>
                    <a:p>
                      <a:pPr algn="l"/>
                      <a:r>
                        <a:rPr lang="en-US" sz="1400" b="0" dirty="0" smtClean="0"/>
                        <a:t>Map Search,</a:t>
                      </a:r>
                    </a:p>
                    <a:p>
                      <a:pPr algn="l"/>
                      <a:r>
                        <a:rPr lang="en-US" sz="1400" b="0" dirty="0" smtClean="0"/>
                        <a:t>Data Request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API, </a:t>
                      </a:r>
                    </a:p>
                    <a:p>
                      <a:pPr algn="l"/>
                      <a:r>
                        <a:rPr lang="en-US" sz="1400" b="0" dirty="0" smtClean="0"/>
                        <a:t>Combining Search Terms,</a:t>
                      </a:r>
                    </a:p>
                    <a:p>
                      <a:pPr algn="l"/>
                      <a:r>
                        <a:rPr lang="en-US" sz="1400" b="0" dirty="0" smtClean="0"/>
                        <a:t>Specific Fields Search,</a:t>
                      </a:r>
                    </a:p>
                    <a:p>
                      <a:pPr algn="l"/>
                      <a:r>
                        <a:rPr lang="en-US" sz="1400" b="0" dirty="0" smtClean="0"/>
                        <a:t>Fuzzy Search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Manual Download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358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API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CKAN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SCKAN, Liferay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err="1" smtClean="0"/>
                        <a:t>EtaLab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162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Data Provision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CKAN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accent4"/>
                          </a:solidFill>
                        </a:rPr>
                        <a:t>Manual</a:t>
                      </a:r>
                      <a:r>
                        <a:rPr lang="en-US" sz="1400" b="0" baseline="0" dirty="0" smtClean="0">
                          <a:solidFill>
                            <a:schemeClr val="accent4"/>
                          </a:solidFill>
                        </a:rPr>
                        <a:t>: </a:t>
                      </a:r>
                      <a:r>
                        <a:rPr lang="en-US" sz="1400" b="0" dirty="0" smtClean="0"/>
                        <a:t>Web Forms, 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accent4"/>
                          </a:solidFill>
                        </a:rPr>
                        <a:t>Automated</a:t>
                      </a:r>
                      <a:r>
                        <a:rPr lang="en-US" sz="1400" b="0" baseline="0" dirty="0" smtClean="0">
                          <a:solidFill>
                            <a:schemeClr val="accent4"/>
                          </a:solidFill>
                        </a:rPr>
                        <a:t>: </a:t>
                      </a:r>
                    </a:p>
                    <a:p>
                      <a:pPr algn="l"/>
                      <a:r>
                        <a:rPr lang="en-US" sz="1400" b="0" dirty="0" smtClean="0"/>
                        <a:t>SKAN API, JSON Dump, CSW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err="1" smtClean="0"/>
                        <a:t>EtaLab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240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Licensing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Open Gov. License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29396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Open GL</a:t>
                      </a:r>
                    </a:p>
                    <a:p>
                      <a:pPr algn="l"/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29396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Open GL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280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Data Usage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Free and</a:t>
                      </a:r>
                      <a:r>
                        <a:rPr lang="en-US" sz="1400" b="0" baseline="0" dirty="0" smtClean="0"/>
                        <a:t> Commercial</a:t>
                      </a:r>
                    </a:p>
                    <a:p>
                      <a:pPr algn="l"/>
                      <a:r>
                        <a:rPr lang="en-US" sz="1400" b="0" baseline="0" dirty="0" smtClean="0"/>
                        <a:t> under  Open GL 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29396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Free and Non</a:t>
                      </a:r>
                      <a:r>
                        <a:rPr lang="en-US" sz="1400" b="0" baseline="0" dirty="0" smtClean="0"/>
                        <a:t> Commercial </a:t>
                      </a:r>
                      <a:endParaRPr lang="en-US" sz="1400" b="0" dirty="0" smtClean="0"/>
                    </a:p>
                    <a:p>
                      <a:pPr algn="l"/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29396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Free and</a:t>
                      </a:r>
                      <a:r>
                        <a:rPr lang="en-US" sz="1400" b="0" baseline="0" dirty="0" smtClean="0"/>
                        <a:t> Non Commercial</a:t>
                      </a:r>
                      <a:endParaRPr lang="en-US" sz="1400" b="0" dirty="0" smtClean="0"/>
                    </a:p>
                    <a:p>
                      <a:pPr algn="l"/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358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Data Formats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XLS, CSV, HTML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XLS, CSV, HTML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XLS, CSV, HTML</a:t>
                      </a:r>
                      <a:endParaRPr lang="en-US" sz="1400" b="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Unit </a:t>
            </a:r>
            <a:r>
              <a:rPr lang="en-US" dirty="0" smtClean="0"/>
              <a:t>Testing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</a:t>
            </a:r>
            <a:r>
              <a:rPr lang="en-US" dirty="0" smtClean="0"/>
              <a:t>Usability Testing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Hallway Testing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Load Testing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Module Testing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770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19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b="1" dirty="0" smtClean="0"/>
              <a:t>Documentation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Introduction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Requirement Specification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Use Case Specification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Architecture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Gov. Data Portals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I</a:t>
            </a:r>
            <a:r>
              <a:rPr lang="en-US" sz="1400" dirty="0" smtClean="0"/>
              <a:t>ssues in Data Portals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API’s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Future Work and Recommendations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b="1" dirty="0" smtClean="0"/>
              <a:t>User Manual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Data Export to EIS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/>
              <a:t>Data Analysis and Visualization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b="1" dirty="0" smtClean="0"/>
              <a:t>Poster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1600" dirty="0" smtClean="0"/>
          </a:p>
          <a:p>
            <a:pPr lvl="1">
              <a:lnSpc>
                <a:spcPct val="150000"/>
              </a:lnSpc>
              <a:buNone/>
            </a:pPr>
            <a:endParaRPr lang="en-US" sz="1600" dirty="0" smtClean="0"/>
          </a:p>
          <a:p>
            <a:pPr lvl="1">
              <a:lnSpc>
                <a:spcPct val="150000"/>
              </a:lnSpc>
            </a:pPr>
            <a:endParaRPr lang="en-US" sz="1600" dirty="0" smtClean="0"/>
          </a:p>
          <a:p>
            <a:pPr lvl="1">
              <a:lnSpc>
                <a:spcPct val="150000"/>
              </a:lnSpc>
              <a:buNone/>
            </a:pPr>
            <a:endParaRPr lang="en-US" sz="1600" dirty="0" smtClean="0"/>
          </a:p>
          <a:p>
            <a:pPr lvl="1">
              <a:lnSpc>
                <a:spcPct val="150000"/>
              </a:lnSpc>
            </a:pPr>
            <a:endParaRPr lang="en-US" sz="1600" dirty="0" smtClean="0"/>
          </a:p>
          <a:p>
            <a:pPr lvl="1"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770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None/>
            </a:pPr>
            <a:endParaRPr lang="en-US" sz="1600" dirty="0" smtClean="0"/>
          </a:p>
          <a:p>
            <a:pPr lvl="1">
              <a:lnSpc>
                <a:spcPct val="150000"/>
              </a:lnSpc>
            </a:pPr>
            <a:endParaRPr lang="en-US" sz="1600" dirty="0" smtClean="0"/>
          </a:p>
          <a:p>
            <a:pPr lvl="1">
              <a:lnSpc>
                <a:spcPct val="150000"/>
              </a:lnSpc>
              <a:buNone/>
            </a:pPr>
            <a:endParaRPr lang="en-US" sz="1600" dirty="0" smtClean="0"/>
          </a:p>
          <a:p>
            <a:pPr lvl="1">
              <a:lnSpc>
                <a:spcPct val="150000"/>
              </a:lnSpc>
            </a:pPr>
            <a:endParaRPr lang="en-US" sz="1600" dirty="0" smtClean="0"/>
          </a:p>
          <a:p>
            <a:pPr lvl="1"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770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Technical Specification</a:t>
            </a:r>
            <a:endParaRPr lang="en-US" dirty="0"/>
          </a:p>
        </p:txBody>
      </p:sp>
      <p:pic>
        <p:nvPicPr>
          <p:cNvPr id="6" name="Picture 10" descr="C:\Users\usman\Desktop\data_days_14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"/>
            <a:ext cx="1676400" cy="88819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v"/>
              <a:tabLst/>
              <a:defRPr/>
            </a:pPr>
            <a:r>
              <a:rPr lang="en-US" sz="2400" b="1" dirty="0" smtClean="0"/>
              <a:t>Data Export to EIS</a:t>
            </a:r>
          </a:p>
          <a:p>
            <a:pPr marL="822960" lvl="1" indent="-256032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v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C#,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Windows Forms,  </a:t>
            </a:r>
            <a:r>
              <a:rPr kumimoji="0" lang="en-US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 SQL etc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Analysis and Visualization</a:t>
            </a:r>
          </a:p>
          <a:p>
            <a:pPr marL="822960" lvl="1" indent="-256032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v"/>
            </a:pPr>
            <a:r>
              <a:rPr lang="en-US" sz="2000" b="1" dirty="0" smtClean="0"/>
              <a:t>C#, ASP. Net, HTML, Java Script , Ajax etc.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Database: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MS SQL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v"/>
              <a:tabLst/>
              <a:defRPr/>
            </a:pPr>
            <a:r>
              <a:rPr lang="en-US" sz="2400" b="1" dirty="0" smtClean="0"/>
              <a:t>Visual Studio 2010</a:t>
            </a:r>
            <a:endParaRPr kumimoji="0" lang="en-US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267</TotalTime>
  <Words>406</Words>
  <Application>Microsoft Office PowerPoint</Application>
  <PresentationFormat>On-screen Show (4:3)</PresentationFormat>
  <Paragraphs>115</Paragraphs>
  <Slides>15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Exploiting Data from Govt. Data Portals</vt:lpstr>
      <vt:lpstr>Introduction</vt:lpstr>
      <vt:lpstr>System Overview</vt:lpstr>
      <vt:lpstr>System Overview</vt:lpstr>
      <vt:lpstr>Gov. Data Portals</vt:lpstr>
      <vt:lpstr>Gov. Data Portals</vt:lpstr>
      <vt:lpstr>Testing</vt:lpstr>
      <vt:lpstr>Documentation</vt:lpstr>
      <vt:lpstr>Technical Specification</vt:lpstr>
      <vt:lpstr>Issues in Gov.Data Portals</vt:lpstr>
      <vt:lpstr>Data Export to EIS EXGovDataExcel2SQL 1.0  </vt:lpstr>
      <vt:lpstr>Data Analysis and Visualization  </vt:lpstr>
      <vt:lpstr>Future Work and Recommendation</vt:lpstr>
      <vt:lpstr>Demo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Data from Govt. Data portals</dc:title>
  <dc:creator>usman</dc:creator>
  <cp:lastModifiedBy>usman</cp:lastModifiedBy>
  <cp:revision>53</cp:revision>
  <dcterms:created xsi:type="dcterms:W3CDTF">2014-07-09T08:31:06Z</dcterms:created>
  <dcterms:modified xsi:type="dcterms:W3CDTF">2014-10-08T11:12:21Z</dcterms:modified>
</cp:coreProperties>
</file>