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100" d="100"/>
          <a:sy n="100" d="100"/>
        </p:scale>
        <p:origin x="-5957" y="-11309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EFD1"/>
            </a:gs>
            <a:gs pos="50000">
              <a:srgbClr val="F0EBD5"/>
            </a:gs>
            <a:gs pos="91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B4FB-7360-419A-8982-620107F47B00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B85C-BC9F-4BF9-BA2A-2EB64ED8E1D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image" Target="../media/image2.jpg"/><Relationship Id="rId21" Type="http://schemas.openxmlformats.org/officeDocument/2006/relationships/image" Target="../media/image17.jpeg"/><Relationship Id="rId7" Type="http://schemas.openxmlformats.org/officeDocument/2006/relationships/hyperlink" Target="http://slidewiki.org/" TargetMode="Externa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chievery/badge-it-gadget-lite" TargetMode="External"/><Relationship Id="rId11" Type="http://schemas.openxmlformats.org/officeDocument/2006/relationships/image" Target="../media/image7.jpg"/><Relationship Id="rId5" Type="http://schemas.openxmlformats.org/officeDocument/2006/relationships/hyperlink" Target="https://bitbucket.org/ansari079/slidewiki" TargetMode="External"/><Relationship Id="rId15" Type="http://schemas.openxmlformats.org/officeDocument/2006/relationships/image" Target="../media/image11.jpeg"/><Relationship Id="rId23" Type="http://schemas.openxmlformats.org/officeDocument/2006/relationships/image" Target="../media/image19.jpg"/><Relationship Id="rId10" Type="http://schemas.openxmlformats.org/officeDocument/2006/relationships/image" Target="../media/image6.jpg"/><Relationship Id="rId19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5.jpg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/>
        </p:nvSpPr>
        <p:spPr>
          <a:xfrm>
            <a:off x="9109224" y="23204883"/>
            <a:ext cx="11882258" cy="45104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9108286" y="17943341"/>
            <a:ext cx="11882258" cy="45104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48051" y="4482803"/>
            <a:ext cx="20542493" cy="2615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3792303" y="995192"/>
            <a:ext cx="17594497" cy="15155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Open Badges for SlideWiki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004768" y="2527917"/>
            <a:ext cx="15697744" cy="762293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Setup, About &amp; How-To Access Guide</a:t>
            </a:r>
            <a:endParaRPr lang="en-US" sz="6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7" name="Gerade Verbindung 15"/>
          <p:cNvCxnSpPr/>
          <p:nvPr/>
        </p:nvCxnSpPr>
        <p:spPr>
          <a:xfrm>
            <a:off x="-17697" y="808387"/>
            <a:ext cx="21404497" cy="1"/>
          </a:xfrm>
          <a:prstGeom prst="line">
            <a:avLst/>
          </a:prstGeom>
          <a:solidFill>
            <a:schemeClr val="bg1"/>
          </a:solidFill>
          <a:ln w="254000" cmpd="thickThin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1" y="1157553"/>
            <a:ext cx="4283297" cy="1072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1" y="2316745"/>
            <a:ext cx="4283297" cy="1208889"/>
          </a:xfrm>
          <a:prstGeom prst="rect">
            <a:avLst/>
          </a:prstGeom>
        </p:spPr>
      </p:pic>
      <p:pic>
        <p:nvPicPr>
          <p:cNvPr id="13" name="Picture 2"/>
          <p:cNvPicPr preferRelativeResize="0"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157896" y="28768577"/>
            <a:ext cx="5328592" cy="1124928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/>
        </p:spPr>
      </p:pic>
      <p:cxnSp>
        <p:nvCxnSpPr>
          <p:cNvPr id="14" name="Gerade Verbindung 29"/>
          <p:cNvCxnSpPr/>
          <p:nvPr/>
        </p:nvCxnSpPr>
        <p:spPr>
          <a:xfrm>
            <a:off x="0" y="28294665"/>
            <a:ext cx="21386800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2182515" y="28467640"/>
            <a:ext cx="5207363" cy="172047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 smtClean="0">
                <a:latin typeface="+mn-lt"/>
              </a:rPr>
              <a:t>Enterprise</a:t>
            </a:r>
          </a:p>
          <a:p>
            <a:pPr algn="l"/>
            <a:r>
              <a:rPr lang="en-GB" sz="4400" dirty="0" smtClean="0">
                <a:latin typeface="+mn-lt"/>
              </a:rPr>
              <a:t>Information Systems</a:t>
            </a:r>
            <a:endParaRPr lang="en-US" sz="4400" dirty="0" smtClean="0">
              <a:latin typeface="+mn-lt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288607" y="28453345"/>
            <a:ext cx="1880891" cy="1440160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dirty="0" smtClean="0">
                <a:solidFill>
                  <a:srgbClr val="00B050"/>
                </a:solidFill>
                <a:latin typeface="+mn-lt"/>
              </a:rPr>
              <a:t>E</a:t>
            </a:r>
            <a:r>
              <a:rPr lang="en-GB" sz="9600" b="1" dirty="0" smtClean="0">
                <a:latin typeface="+mn-lt"/>
              </a:rPr>
              <a:t>I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</a:t>
            </a:r>
            <a:endParaRPr lang="en-US" sz="9600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577259" y="4482803"/>
            <a:ext cx="20414223" cy="784966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What are Open Badges for SlideWiki?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7698" y="3646297"/>
            <a:ext cx="21404498" cy="523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Team</a:t>
            </a:r>
            <a:r>
              <a:rPr lang="en-IN" sz="3200" dirty="0" smtClean="0">
                <a:cs typeface="Times New Roman" panose="02020603050405020304" pitchFamily="18" charset="0"/>
              </a:rPr>
              <a:t>: Amir Ansari   Nishananth Baskaran   Raghu Palakodety   Salman Siddiqui   	</a:t>
            </a:r>
            <a:r>
              <a:rPr lang="en-IN" sz="3200" b="1" i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Mentor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en-IN" sz="3200" dirty="0" smtClean="0">
                <a:cs typeface="Times New Roman" panose="02020603050405020304" pitchFamily="18" charset="0"/>
              </a:rPr>
              <a:t> Darya </a:t>
            </a:r>
            <a:r>
              <a:rPr lang="en-IN" sz="3200" dirty="0" err="1" smtClean="0">
                <a:cs typeface="Times New Roman" panose="02020603050405020304" pitchFamily="18" charset="0"/>
              </a:rPr>
              <a:t>Tarasowa</a:t>
            </a:r>
            <a:r>
              <a:rPr lang="en-IN" sz="3200" dirty="0" smtClean="0">
                <a:cs typeface="Times New Roman" panose="02020603050405020304" pitchFamily="18" charset="0"/>
              </a:rPr>
              <a:t>   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577259" y="7291115"/>
            <a:ext cx="2088232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Setup</a:t>
            </a:r>
            <a:r>
              <a:rPr lang="en-GB" sz="4000" b="1" i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US" sz="4000" b="1" i="1" dirty="0" smtClean="0">
              <a:solidFill>
                <a:schemeClr val="accent6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7259" y="7965238"/>
            <a:ext cx="6515741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To deploy Open Badges and a new SlideWiki installation following actions should be performed: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If neccessary, install </a:t>
            </a:r>
            <a:r>
              <a:rPr lang="de-DE" sz="28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SlideWiki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from </a:t>
            </a:r>
            <a:r>
              <a:rPr lang="de-DE" sz="2800" dirty="0">
                <a:solidFill>
                  <a:schemeClr val="tx2"/>
                </a:solidFill>
                <a:cs typeface="Times New Roman" panose="02020603050405020304" pitchFamily="18" charset="0"/>
                <a:hlinkClick r:id="rId5"/>
              </a:rPr>
              <a:t>https://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  <a:hlinkClick r:id="rId5"/>
              </a:rPr>
              <a:t>bitbucket.org/ansari079/slidewiki</a:t>
            </a:r>
            <a:r>
              <a:rPr lang="de-DE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(requirements and guide is available)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de-DE" sz="2800" dirty="0" smtClean="0">
                <a:solidFill>
                  <a:schemeClr val="tx2"/>
                </a:solidFill>
              </a:rPr>
              <a:t>Install </a:t>
            </a:r>
            <a:r>
              <a:rPr lang="de-DE" sz="2800" b="1" dirty="0" smtClean="0">
                <a:solidFill>
                  <a:schemeClr val="tx2"/>
                </a:solidFill>
              </a:rPr>
              <a:t>Mozilla </a:t>
            </a:r>
            <a:r>
              <a:rPr lang="de-DE" sz="2800" b="1" dirty="0">
                <a:solidFill>
                  <a:schemeClr val="tx2"/>
                </a:solidFill>
              </a:rPr>
              <a:t>Open </a:t>
            </a:r>
            <a:r>
              <a:rPr lang="de-DE" sz="2800" b="1" dirty="0" smtClean="0">
                <a:solidFill>
                  <a:schemeClr val="tx2"/>
                </a:solidFill>
              </a:rPr>
              <a:t>Badges 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APIs </a:t>
            </a:r>
            <a:r>
              <a:rPr lang="de-DE" sz="2800" dirty="0">
                <a:solidFill>
                  <a:schemeClr val="tx2"/>
                </a:solidFill>
                <a:cs typeface="Times New Roman" panose="02020603050405020304" pitchFamily="18" charset="0"/>
              </a:rPr>
              <a:t>from </a:t>
            </a:r>
            <a:r>
              <a:rPr lang="de-DE" sz="2800" dirty="0">
                <a:solidFill>
                  <a:schemeClr val="tx2"/>
                </a:solidFill>
                <a:cs typeface="Times New Roman" panose="02020603050405020304" pitchFamily="18" charset="0"/>
                <a:hlinkClick r:id="rId6"/>
              </a:rPr>
              <a:t>https://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  <a:hlinkClick r:id="rId6"/>
              </a:rPr>
              <a:t>github.com/Achievery/badge-it-gadget-lite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>
                <a:solidFill>
                  <a:schemeClr val="tx2"/>
                </a:solidFill>
                <a:cs typeface="Times New Roman" panose="02020603050405020304" pitchFamily="18" charset="0"/>
              </a:rPr>
              <a:t>(requirements and guide is available</a:t>
            </a:r>
            <a:r>
              <a:rPr lang="de-DE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)</a:t>
            </a:r>
          </a:p>
          <a:p>
            <a:pPr algn="just"/>
            <a:endParaRPr lang="de-DE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/>
            <a:endParaRPr lang="de-DE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itchFamily="2" charset="2"/>
              <a:buChar char="Ø"/>
            </a:pPr>
            <a:endParaRPr lang="de-DE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/>
            <a:endParaRPr lang="de-DE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/>
            <a:endParaRPr lang="de-DE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Titel 1"/>
          <p:cNvSpPr txBox="1">
            <a:spLocks/>
          </p:cNvSpPr>
          <p:nvPr/>
        </p:nvSpPr>
        <p:spPr>
          <a:xfrm>
            <a:off x="7813080" y="7291115"/>
            <a:ext cx="2088232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About:</a:t>
            </a:r>
            <a:endParaRPr lang="en-US" sz="4000" b="1" i="1" dirty="0" smtClean="0">
              <a:solidFill>
                <a:schemeClr val="accent2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" name="Gefaltete Ecke 3"/>
          <p:cNvSpPr/>
          <p:nvPr/>
        </p:nvSpPr>
        <p:spPr>
          <a:xfrm flipH="1">
            <a:off x="7459380" y="8011195"/>
            <a:ext cx="7235759" cy="5344438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How Open Badges work?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Issuer makes a Badge available to the users (Earners) of their website . 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When awarded the badge, an Earner sends it to her Mozilla Backpack. 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Issuer API pushes the badge from Issuer to the Backpack.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In the Mozilla Backpack, users can choose to display the </a:t>
            </a: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Badges </a:t>
            </a:r>
            <a:r>
              <a:rPr lang="en-I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anywhere on the </a:t>
            </a: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Web.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Displayer API pulls Badges from the Backpack to the chosen Displayer.</a:t>
            </a:r>
          </a:p>
        </p:txBody>
      </p:sp>
      <p:sp>
        <p:nvSpPr>
          <p:cNvPr id="37" name="Gefaltete Ecke 3"/>
          <p:cNvSpPr/>
          <p:nvPr/>
        </p:nvSpPr>
        <p:spPr>
          <a:xfrm flipH="1">
            <a:off x="15084950" y="7965238"/>
            <a:ext cx="5905594" cy="5390395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Definitions, Concepts and Tools: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Issuer - Who issues a 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Earner - Who earns a 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Displayer - Who displays a 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Mozilla Backpack - Badge </a:t>
            </a:r>
            <a:r>
              <a:rPr lang="en-GB" sz="2800" dirty="0">
                <a:solidFill>
                  <a:schemeClr val="bg1"/>
                </a:solidFill>
                <a:cs typeface="Times New Roman" panose="02020603050405020304" pitchFamily="18" charset="0"/>
              </a:rPr>
              <a:t>S</a:t>
            </a: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torage and Management Interface. 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Issuer API - script to send a badge to Mozilla Backpack.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Displayer API - script for displaying badges.</a:t>
            </a:r>
            <a:endParaRPr lang="de-DE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Gefaltete Ecke 3"/>
          <p:cNvSpPr/>
          <p:nvPr/>
        </p:nvSpPr>
        <p:spPr>
          <a:xfrm flipH="1">
            <a:off x="10248909" y="14707939"/>
            <a:ext cx="4867212" cy="2082044"/>
          </a:xfrm>
          <a:prstGeom prst="foldedCorne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Open Badges in </a:t>
            </a:r>
            <a:r>
              <a:rPr lang="en-GB" sz="2800" b="1" i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SlideWiki</a:t>
            </a:r>
            <a:r>
              <a:rPr lang="en-GB" sz="2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are implemented for: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Self-Assessment Activity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Translation Activity</a:t>
            </a: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577257" y="17300227"/>
            <a:ext cx="3788714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How to Use:</a:t>
            </a:r>
            <a:endParaRPr lang="en-US" sz="4000" b="1" i="1" dirty="0" smtClean="0">
              <a:solidFill>
                <a:schemeClr val="accent2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1" name="Gefaltete Ecke 3"/>
          <p:cNvSpPr/>
          <p:nvPr/>
        </p:nvSpPr>
        <p:spPr>
          <a:xfrm flipH="1">
            <a:off x="577258" y="17948299"/>
            <a:ext cx="8024769" cy="4979953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Self-Assessment Activity: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Take an assessment test on SlideWiki.org.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Pass the assessment test with 100% score.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Assessment questions must be created by others, not by you!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Congratulations, you own a self-assessment badge!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Input your </a:t>
            </a:r>
            <a:r>
              <a:rPr lang="en-IN" sz="2800" b="1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M</a:t>
            </a:r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ozilla Backpack id </a:t>
            </a: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and push the 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In </a:t>
            </a:r>
            <a:r>
              <a:rPr lang="en-IN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Mozilla </a:t>
            </a: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Backpack, group the badges you want to display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Display the group of badges in SlideWiki.</a:t>
            </a:r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Gefaltete Ecke 3"/>
          <p:cNvSpPr/>
          <p:nvPr/>
        </p:nvSpPr>
        <p:spPr>
          <a:xfrm flipH="1">
            <a:off x="577257" y="23276891"/>
            <a:ext cx="8023925" cy="4346628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Translation Activity: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Finish a Slide translation by editing the machine-translated text on SlideWiki.org.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Do this for at least 50 slides to get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Basic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Do this for at least 100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slides to get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the Intermediate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Do this for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more than 100 slides to get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the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Advance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Badge.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See the notification about how to claim the Badges in your profile page.</a:t>
            </a:r>
            <a:endParaRPr lang="en-GB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Gefaltete Ecke 3"/>
          <p:cNvSpPr/>
          <p:nvPr/>
        </p:nvSpPr>
        <p:spPr>
          <a:xfrm flipH="1">
            <a:off x="15510744" y="14707939"/>
            <a:ext cx="4681479" cy="2082043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sz="2800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SlideWiki Interface updates: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Badge Description Menu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Earned Badges Menu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Import Badges Menu</a:t>
            </a:r>
          </a:p>
        </p:txBody>
      </p:sp>
      <p:sp>
        <p:nvSpPr>
          <p:cNvPr id="60" name="Titel 1"/>
          <p:cNvSpPr txBox="1">
            <a:spLocks/>
          </p:cNvSpPr>
          <p:nvPr/>
        </p:nvSpPr>
        <p:spPr>
          <a:xfrm>
            <a:off x="10248909" y="13915851"/>
            <a:ext cx="4104456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Implementation</a:t>
            </a:r>
            <a:r>
              <a:rPr lang="en-GB" sz="4000" b="1" i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US" sz="4000" b="1" i="1" dirty="0" smtClean="0">
              <a:solidFill>
                <a:schemeClr val="accent6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77259" y="5274891"/>
            <a:ext cx="65157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tx2"/>
                </a:solidFill>
              </a:rPr>
              <a:t>Digital badges</a:t>
            </a:r>
            <a:r>
              <a:rPr lang="en-US" sz="2800" dirty="0">
                <a:solidFill>
                  <a:schemeClr val="tx2"/>
                </a:solidFill>
              </a:rPr>
              <a:t> are a validated indicator of accomplishment, skill, quality or interest that can be earned in various learning environments</a:t>
            </a:r>
            <a:endParaRPr 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endParaRPr lang="de-DE" sz="24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085888" y="5274891"/>
            <a:ext cx="5746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SlideWiki </a:t>
            </a:r>
            <a:r>
              <a:rPr lang="en-US" sz="2800" dirty="0" smtClean="0">
                <a:solidFill>
                  <a:schemeClr val="tx2"/>
                </a:solidFill>
              </a:rPr>
              <a:t>is an open-source OpenCourseWare authoring and e-learning platform available at </a:t>
            </a:r>
            <a:r>
              <a:rPr lang="en-US" sz="2800" dirty="0" smtClean="0">
                <a:solidFill>
                  <a:schemeClr val="tx2"/>
                </a:solidFill>
                <a:hlinkClick r:id="rId7"/>
              </a:rPr>
              <a:t>http://slidewiki.org</a:t>
            </a:r>
            <a:endParaRPr lang="de-DE" sz="2400" dirty="0"/>
          </a:p>
        </p:txBody>
      </p:sp>
      <p:sp>
        <p:nvSpPr>
          <p:cNvPr id="62" name="Textfeld 61"/>
          <p:cNvSpPr txBox="1"/>
          <p:nvPr/>
        </p:nvSpPr>
        <p:spPr>
          <a:xfrm>
            <a:off x="7459381" y="5274891"/>
            <a:ext cx="72357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Mozilla Open Badges </a:t>
            </a:r>
            <a:r>
              <a:rPr lang="en-US" sz="2800" dirty="0" smtClean="0">
                <a:solidFill>
                  <a:schemeClr val="tx2"/>
                </a:solidFill>
              </a:rPr>
              <a:t>project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allows </a:t>
            </a:r>
            <a:r>
              <a:rPr lang="en-US" sz="2800" dirty="0">
                <a:solidFill>
                  <a:schemeClr val="tx2"/>
                </a:solidFill>
              </a:rPr>
              <a:t>badge issuers and developers to build badges, and allows online learners to choose from a number of different pathways for development.</a:t>
            </a:r>
            <a:endParaRPr 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endParaRPr lang="de-D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10" y="18556159"/>
            <a:ext cx="2692205" cy="162469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04" y="18556159"/>
            <a:ext cx="2607646" cy="162469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825" y="18556160"/>
            <a:ext cx="2510048" cy="16246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227" y="18556159"/>
            <a:ext cx="2465070" cy="16246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11" y="20817114"/>
            <a:ext cx="2692204" cy="156463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037" y="20817114"/>
            <a:ext cx="2611913" cy="156463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825" y="20817115"/>
            <a:ext cx="2510048" cy="154529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227" y="20817115"/>
            <a:ext cx="2470851" cy="155076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917" y="23813812"/>
            <a:ext cx="2698536" cy="155076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222" y="23813813"/>
            <a:ext cx="2601666" cy="155076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55" y="23813814"/>
            <a:ext cx="2527156" cy="155076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165" y="23813813"/>
            <a:ext cx="2465069" cy="155076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12" y="25919708"/>
            <a:ext cx="2730541" cy="167048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89" y="25919708"/>
            <a:ext cx="2597399" cy="167048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856" y="25919708"/>
            <a:ext cx="2502955" cy="167049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7" name="Titel 1"/>
          <p:cNvSpPr txBox="1">
            <a:spLocks/>
          </p:cNvSpPr>
          <p:nvPr/>
        </p:nvSpPr>
        <p:spPr>
          <a:xfrm>
            <a:off x="452037" y="13017560"/>
            <a:ext cx="2952328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Architecture:</a:t>
            </a:r>
            <a:endParaRPr lang="en-US" sz="4000" b="1" i="1" dirty="0" smtClean="0">
              <a:solidFill>
                <a:schemeClr val="accent6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8" name="Titel 1"/>
          <p:cNvSpPr txBox="1">
            <a:spLocks/>
          </p:cNvSpPr>
          <p:nvPr/>
        </p:nvSpPr>
        <p:spPr>
          <a:xfrm>
            <a:off x="9324310" y="17943341"/>
            <a:ext cx="2634448" cy="65333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User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is asked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to claim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a Translation </a:t>
            </a:r>
            <a:r>
              <a:rPr lang="en-GB" sz="1800" b="1" i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adge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12505124" y="17943341"/>
            <a:ext cx="2610997" cy="77126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User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is asked to input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Mozilla Backpack ID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2" name="Titel 1"/>
          <p:cNvSpPr txBox="1">
            <a:spLocks/>
          </p:cNvSpPr>
          <p:nvPr/>
        </p:nvSpPr>
        <p:spPr>
          <a:xfrm>
            <a:off x="15510746" y="17947813"/>
            <a:ext cx="2502955" cy="585450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Badge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is ready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for the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export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3" name="Titel 1"/>
          <p:cNvSpPr txBox="1">
            <a:spLocks/>
          </p:cNvSpPr>
          <p:nvPr/>
        </p:nvSpPr>
        <p:spPr>
          <a:xfrm>
            <a:off x="18366227" y="17948606"/>
            <a:ext cx="2465069" cy="570106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User is redirected to her Mozilla Backpack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4" name="Titel 1"/>
          <p:cNvSpPr txBox="1">
            <a:spLocks/>
          </p:cNvSpPr>
          <p:nvPr/>
        </p:nvSpPr>
        <p:spPr>
          <a:xfrm>
            <a:off x="9315768" y="20210038"/>
            <a:ext cx="2642989" cy="597375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Mozilla Backpack login page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5" name="Titel 1"/>
          <p:cNvSpPr txBox="1">
            <a:spLocks/>
          </p:cNvSpPr>
          <p:nvPr/>
        </p:nvSpPr>
        <p:spPr>
          <a:xfrm>
            <a:off x="12479933" y="20210038"/>
            <a:ext cx="2605017" cy="649625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Check Mozilla Backpack credentials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7" name="Titel 1"/>
          <p:cNvSpPr txBox="1">
            <a:spLocks/>
          </p:cNvSpPr>
          <p:nvPr/>
        </p:nvSpPr>
        <p:spPr>
          <a:xfrm>
            <a:off x="15516825" y="20430639"/>
            <a:ext cx="2510048" cy="39457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Verify/Accept the badge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8" name="Titel 1"/>
          <p:cNvSpPr txBox="1">
            <a:spLocks/>
          </p:cNvSpPr>
          <p:nvPr/>
        </p:nvSpPr>
        <p:spPr>
          <a:xfrm>
            <a:off x="18350057" y="20210038"/>
            <a:ext cx="2481239" cy="558252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Managing Mozilla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Backpack Collections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9" name="Titel 1"/>
          <p:cNvSpPr txBox="1">
            <a:spLocks/>
          </p:cNvSpPr>
          <p:nvPr/>
        </p:nvSpPr>
        <p:spPr>
          <a:xfrm>
            <a:off x="9316706" y="23219310"/>
            <a:ext cx="2700747" cy="612166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Making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a group of Badges public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3" name="Titel 1"/>
          <p:cNvSpPr txBox="1">
            <a:spLocks/>
          </p:cNvSpPr>
          <p:nvPr/>
        </p:nvSpPr>
        <p:spPr>
          <a:xfrm>
            <a:off x="12473974" y="23229934"/>
            <a:ext cx="2611913" cy="585462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Import of Badges into </a:t>
            </a:r>
            <a:r>
              <a:rPr lang="en-GB" sz="1800" b="1" i="1" dirty="0" err="1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SlideWiki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4" name="Titel 1"/>
          <p:cNvSpPr txBox="1">
            <a:spLocks/>
          </p:cNvSpPr>
          <p:nvPr/>
        </p:nvSpPr>
        <p:spPr>
          <a:xfrm>
            <a:off x="15500655" y="23213455"/>
            <a:ext cx="2527156" cy="618021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Enter Mozilla Backpack credentials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5" name="Titel 1"/>
          <p:cNvSpPr txBox="1">
            <a:spLocks/>
          </p:cNvSpPr>
          <p:nvPr/>
        </p:nvSpPr>
        <p:spPr>
          <a:xfrm>
            <a:off x="18367165" y="23444188"/>
            <a:ext cx="2465069" cy="480775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Select </a:t>
            </a:r>
            <a:r>
              <a:rPr lang="en-GB" sz="1800" b="1" i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a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Badge group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6" name="Titel 1"/>
          <p:cNvSpPr txBox="1">
            <a:spLocks/>
          </p:cNvSpPr>
          <p:nvPr/>
        </p:nvSpPr>
        <p:spPr>
          <a:xfrm>
            <a:off x="9286912" y="25343644"/>
            <a:ext cx="2668998" cy="387951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Badges are successfully imported!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7" name="Titel 1"/>
          <p:cNvSpPr txBox="1">
            <a:spLocks/>
          </p:cNvSpPr>
          <p:nvPr/>
        </p:nvSpPr>
        <p:spPr>
          <a:xfrm>
            <a:off x="12480871" y="25559668"/>
            <a:ext cx="2574520" cy="389761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Display Earned Badges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8" name="Titel 1"/>
          <p:cNvSpPr txBox="1">
            <a:spLocks/>
          </p:cNvSpPr>
          <p:nvPr/>
        </p:nvSpPr>
        <p:spPr>
          <a:xfrm>
            <a:off x="15442444" y="25559668"/>
            <a:ext cx="2585368" cy="346926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i="1" dirty="0" smtClean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Displaying Badges</a:t>
            </a:r>
            <a:endParaRPr lang="en-US" sz="1800" b="1" i="1" dirty="0" smtClean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1" y="13771835"/>
            <a:ext cx="8657684" cy="3284693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35" name="Gerade Verbindung mit Pfeil 34"/>
          <p:cNvCxnSpPr>
            <a:stCxn id="6" idx="3"/>
            <a:endCxn id="10" idx="1"/>
          </p:cNvCxnSpPr>
          <p:nvPr/>
        </p:nvCxnSpPr>
        <p:spPr>
          <a:xfrm>
            <a:off x="12016515" y="19368507"/>
            <a:ext cx="4607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0" idx="3"/>
            <a:endCxn id="11" idx="1"/>
          </p:cNvCxnSpPr>
          <p:nvPr/>
        </p:nvCxnSpPr>
        <p:spPr>
          <a:xfrm>
            <a:off x="15084950" y="19368507"/>
            <a:ext cx="4318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11" idx="3"/>
            <a:endCxn id="12" idx="1"/>
          </p:cNvCxnSpPr>
          <p:nvPr/>
        </p:nvCxnSpPr>
        <p:spPr>
          <a:xfrm>
            <a:off x="18026873" y="19368507"/>
            <a:ext cx="3393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17" idx="3"/>
            <a:endCxn id="22" idx="1"/>
          </p:cNvCxnSpPr>
          <p:nvPr/>
        </p:nvCxnSpPr>
        <p:spPr>
          <a:xfrm>
            <a:off x="12016515" y="21599430"/>
            <a:ext cx="4565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2" idx="3"/>
            <a:endCxn id="23" idx="1"/>
          </p:cNvCxnSpPr>
          <p:nvPr/>
        </p:nvCxnSpPr>
        <p:spPr>
          <a:xfrm flipV="1">
            <a:off x="15084950" y="21589760"/>
            <a:ext cx="431875" cy="9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3" idx="3"/>
            <a:endCxn id="24" idx="1"/>
          </p:cNvCxnSpPr>
          <p:nvPr/>
        </p:nvCxnSpPr>
        <p:spPr>
          <a:xfrm>
            <a:off x="18026873" y="21589760"/>
            <a:ext cx="339354" cy="27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25" idx="3"/>
            <a:endCxn id="26" idx="1"/>
          </p:cNvCxnSpPr>
          <p:nvPr/>
        </p:nvCxnSpPr>
        <p:spPr>
          <a:xfrm>
            <a:off x="12017453" y="24589195"/>
            <a:ext cx="46676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6" idx="3"/>
            <a:endCxn id="27" idx="1"/>
          </p:cNvCxnSpPr>
          <p:nvPr/>
        </p:nvCxnSpPr>
        <p:spPr>
          <a:xfrm>
            <a:off x="15085888" y="24589196"/>
            <a:ext cx="414767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7" idx="3"/>
            <a:endCxn id="28" idx="1"/>
          </p:cNvCxnSpPr>
          <p:nvPr/>
        </p:nvCxnSpPr>
        <p:spPr>
          <a:xfrm flipV="1">
            <a:off x="18027811" y="24589196"/>
            <a:ext cx="33935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29" idx="3"/>
            <a:endCxn id="30" idx="1"/>
          </p:cNvCxnSpPr>
          <p:nvPr/>
        </p:nvCxnSpPr>
        <p:spPr>
          <a:xfrm>
            <a:off x="12017453" y="26754953"/>
            <a:ext cx="4710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30" idx="3"/>
            <a:endCxn id="31" idx="1"/>
          </p:cNvCxnSpPr>
          <p:nvPr/>
        </p:nvCxnSpPr>
        <p:spPr>
          <a:xfrm>
            <a:off x="15085888" y="26754953"/>
            <a:ext cx="4389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el 1"/>
          <p:cNvSpPr txBox="1">
            <a:spLocks/>
          </p:cNvSpPr>
          <p:nvPr/>
        </p:nvSpPr>
        <p:spPr>
          <a:xfrm>
            <a:off x="9105735" y="17228219"/>
            <a:ext cx="2405899" cy="682267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Interfaces:</a:t>
            </a:r>
            <a:endParaRPr lang="en-US" sz="4000" b="1" i="1" dirty="0" smtClean="0">
              <a:solidFill>
                <a:schemeClr val="accent6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2709624" y="22484803"/>
            <a:ext cx="51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Export of Badges into Mozilla Backpack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3213680" y="27813395"/>
            <a:ext cx="4283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 Import </a:t>
            </a:r>
            <a:r>
              <a:rPr lang="en-US" sz="2400" b="1" dirty="0" smtClean="0">
                <a:solidFill>
                  <a:schemeClr val="tx2"/>
                </a:solidFill>
              </a:rPr>
              <a:t>of Badges into </a:t>
            </a:r>
            <a:r>
              <a:rPr lang="en-US" sz="2400" b="1" dirty="0" err="1" smtClean="0">
                <a:solidFill>
                  <a:schemeClr val="tx2"/>
                </a:solidFill>
              </a:rPr>
              <a:t>SlideWiki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Benutzerdefiniert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Nishananth</dc:creator>
  <cp:lastModifiedBy>Darya Tarasova</cp:lastModifiedBy>
  <cp:revision>70</cp:revision>
  <dcterms:created xsi:type="dcterms:W3CDTF">2014-09-25T11:41:54Z</dcterms:created>
  <dcterms:modified xsi:type="dcterms:W3CDTF">2014-09-30T11:50:54Z</dcterms:modified>
</cp:coreProperties>
</file>