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00"/>
    <a:srgbClr val="422C16"/>
    <a:srgbClr val="0C788E"/>
    <a:srgbClr val="025198"/>
    <a:srgbClr val="000099"/>
    <a:srgbClr val="1C1C1C"/>
    <a:srgbClr val="3366FF"/>
    <a:srgbClr val="FFE6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AF9D6-82C2-40BF-9F2C-633711C7DA1E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DF416-7FFB-4A3C-AED2-11A39C60D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BE743-CC8B-4EC2-BB74-C54CADC742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F93AD-3F7F-472D-AF58-2EABE6E4BA9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53551-AA8C-4F28-907B-F8C39EC4134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D0814-8E22-42DD-B93A-658649070A2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313BF-44E6-4E58-BBD5-1BA34618D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2B7C6-FB7C-47F3-B7C6-85E8F084892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96EC5-B11F-406A-BFEA-7665EFD874D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1F7CC-0EDE-4A92-9170-0FB1F81FC2C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09558-2F3B-4D3B-9269-F64EC911671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BE099-4CDC-4B61-B68F-C2D6EDC13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460BB-E8A7-4356-B57F-BFFE9C0952F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9EEC76-8F4C-4BEC-9CB9-CB356C4C657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M:\Courses\4\EIS%20Lab\Final\demo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512" y="116632"/>
            <a:ext cx="8748464" cy="1584176"/>
          </a:xfrm>
        </p:spPr>
        <p:txBody>
          <a:bodyPr/>
          <a:lstStyle/>
          <a:p>
            <a:pPr algn="l"/>
            <a:r>
              <a:rPr lang="es-ES" sz="8000" b="1" baseline="-25000" dirty="0" smtClean="0">
                <a:solidFill>
                  <a:srgbClr val="336600"/>
                </a:solidFill>
                <a:latin typeface="Century" pitchFamily="18" charset="0"/>
              </a:rPr>
              <a:t>Green Energy Shifting App</a:t>
            </a:r>
            <a:endParaRPr lang="es-ES" sz="8000" b="1" baseline="-25000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2158" name="Rectangle 110"/>
          <p:cNvSpPr>
            <a:spLocks noGrp="1" noChangeArrowheads="1"/>
          </p:cNvSpPr>
          <p:nvPr>
            <p:ph type="subTitle" idx="1"/>
          </p:nvPr>
        </p:nvSpPr>
        <p:spPr>
          <a:xfrm>
            <a:off x="3275855" y="3068886"/>
            <a:ext cx="5616625" cy="2088306"/>
          </a:xfrm>
        </p:spPr>
        <p:txBody>
          <a:bodyPr/>
          <a:lstStyle/>
          <a:p>
            <a:pPr algn="l"/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Members:</a:t>
            </a:r>
          </a:p>
          <a:p>
            <a:pPr algn="l"/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	 </a:t>
            </a:r>
            <a:r>
              <a:rPr lang="es-ES" sz="2800" dirty="0" err="1" smtClean="0">
                <a:solidFill>
                  <a:srgbClr val="336600"/>
                </a:solidFill>
                <a:latin typeface="Century" pitchFamily="18" charset="0"/>
              </a:rPr>
              <a:t>Veronika</a:t>
            </a:r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 </a:t>
            </a:r>
            <a:r>
              <a:rPr lang="es-ES" sz="2800" dirty="0" err="1" smtClean="0">
                <a:solidFill>
                  <a:srgbClr val="336600"/>
                </a:solidFill>
                <a:latin typeface="Century" pitchFamily="18" charset="0"/>
              </a:rPr>
              <a:t>Henk</a:t>
            </a:r>
            <a:endParaRPr lang="es-ES" sz="2800" dirty="0" smtClean="0">
              <a:solidFill>
                <a:srgbClr val="336600"/>
              </a:solidFill>
              <a:latin typeface="Century" pitchFamily="18" charset="0"/>
            </a:endParaRPr>
          </a:p>
          <a:p>
            <a:pPr algn="l"/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	  </a:t>
            </a:r>
            <a:r>
              <a:rPr lang="es-ES" sz="2800" dirty="0" err="1" smtClean="0">
                <a:solidFill>
                  <a:srgbClr val="336600"/>
                </a:solidFill>
                <a:latin typeface="Century" pitchFamily="18" charset="0"/>
              </a:rPr>
              <a:t>Sarvenaz</a:t>
            </a:r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 </a:t>
            </a:r>
            <a:r>
              <a:rPr lang="es-ES" sz="2800" dirty="0" err="1" smtClean="0">
                <a:solidFill>
                  <a:srgbClr val="336600"/>
                </a:solidFill>
                <a:latin typeface="Century" pitchFamily="18" charset="0"/>
              </a:rPr>
              <a:t>Golchin</a:t>
            </a:r>
            <a:endParaRPr lang="es-ES" sz="2800" dirty="0" smtClean="0">
              <a:solidFill>
                <a:srgbClr val="336600"/>
              </a:solidFill>
              <a:latin typeface="Century" pitchFamily="18" charset="0"/>
            </a:endParaRPr>
          </a:p>
          <a:p>
            <a:pPr algn="l"/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	  </a:t>
            </a:r>
            <a:r>
              <a:rPr lang="es-ES" sz="2800" dirty="0" err="1" smtClean="0">
                <a:solidFill>
                  <a:srgbClr val="336600"/>
                </a:solidFill>
                <a:latin typeface="Century" pitchFamily="18" charset="0"/>
              </a:rPr>
              <a:t>Mahnaz</a:t>
            </a:r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 </a:t>
            </a:r>
            <a:r>
              <a:rPr lang="es-ES" sz="2800" dirty="0" err="1" smtClean="0">
                <a:solidFill>
                  <a:srgbClr val="336600"/>
                </a:solidFill>
                <a:latin typeface="Century" pitchFamily="18" charset="0"/>
              </a:rPr>
              <a:t>Hajibaba</a:t>
            </a:r>
            <a:endParaRPr lang="es-ES" sz="2800" dirty="0" smtClean="0">
              <a:solidFill>
                <a:srgbClr val="336600"/>
              </a:solidFill>
              <a:latin typeface="Century" pitchFamily="18" charset="0"/>
            </a:endParaRPr>
          </a:p>
          <a:p>
            <a:pPr algn="l"/>
            <a:endParaRPr lang="es-ES" sz="2800" dirty="0" smtClean="0">
              <a:solidFill>
                <a:srgbClr val="336600"/>
              </a:solidFill>
              <a:latin typeface="Century" pitchFamily="18" charset="0"/>
            </a:endParaRPr>
          </a:p>
          <a:p>
            <a:pPr algn="l"/>
            <a:r>
              <a:rPr lang="es-ES" sz="1600" dirty="0" smtClean="0">
                <a:solidFill>
                  <a:srgbClr val="336600"/>
                </a:solidFill>
                <a:latin typeface="Century" pitchFamily="18" charset="0"/>
              </a:rPr>
              <a:t>M</a:t>
            </a:r>
            <a:r>
              <a:rPr lang="es-ES" sz="1600" dirty="0" smtClean="0">
                <a:solidFill>
                  <a:srgbClr val="336600"/>
                </a:solidFill>
                <a:latin typeface="Century" pitchFamily="18" charset="0"/>
              </a:rPr>
              <a:t>entor: </a:t>
            </a:r>
            <a:r>
              <a:rPr lang="es-ES" sz="1600" dirty="0" err="1" smtClean="0">
                <a:solidFill>
                  <a:srgbClr val="336600"/>
                </a:solidFill>
                <a:latin typeface="Century" pitchFamily="18" charset="0"/>
              </a:rPr>
              <a:t>Simon</a:t>
            </a:r>
            <a:r>
              <a:rPr lang="es-ES" sz="1600" dirty="0" smtClean="0">
                <a:solidFill>
                  <a:srgbClr val="336600"/>
                </a:solidFill>
                <a:latin typeface="Century" pitchFamily="18" charset="0"/>
              </a:rPr>
              <a:t> </a:t>
            </a:r>
            <a:r>
              <a:rPr lang="es-ES" sz="1600" dirty="0" err="1" smtClean="0">
                <a:solidFill>
                  <a:srgbClr val="336600"/>
                </a:solidFill>
                <a:latin typeface="Century" pitchFamily="18" charset="0"/>
              </a:rPr>
              <a:t>Scerri</a:t>
            </a:r>
            <a:endParaRPr lang="es-ES" sz="1600" dirty="0" smtClean="0">
              <a:solidFill>
                <a:srgbClr val="336600"/>
              </a:solidFill>
              <a:latin typeface="Century" pitchFamily="18" charset="0"/>
            </a:endParaRPr>
          </a:p>
          <a:p>
            <a:pPr algn="l"/>
            <a:r>
              <a:rPr lang="es-ES" sz="2800" dirty="0" smtClean="0">
                <a:solidFill>
                  <a:srgbClr val="336600"/>
                </a:solidFill>
                <a:latin typeface="Century" pitchFamily="18" charset="0"/>
              </a:rPr>
              <a:t>                  </a:t>
            </a:r>
          </a:p>
          <a:p>
            <a:pPr algn="l"/>
            <a:endParaRPr lang="es-ES" sz="2800" dirty="0">
              <a:solidFill>
                <a:srgbClr val="3366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6600"/>
                </a:solidFill>
                <a:latin typeface="Century" pitchFamily="18" charset="0"/>
              </a:rPr>
              <a:t>Introduction</a:t>
            </a:r>
            <a:endParaRPr lang="en-US" b="1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88432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100000"/>
              <a:buNone/>
            </a:pPr>
            <a:endParaRPr lang="en-US" dirty="0" smtClean="0">
              <a:solidFill>
                <a:srgbClr val="000000"/>
              </a:solidFill>
              <a:latin typeface="Century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entury" pitchFamily="18" charset="0"/>
              </a:rPr>
              <a:t>What is the goal of this application?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SzPct val="100000"/>
              <a:buNone/>
            </a:pPr>
            <a:r>
              <a:rPr lang="en-US" sz="3200" dirty="0" smtClean="0">
                <a:latin typeface="Century" pitchFamily="18" charset="0"/>
              </a:rPr>
              <a:t>	</a:t>
            </a:r>
            <a:endParaRPr lang="en-US" sz="3200" dirty="0" smtClean="0">
              <a:solidFill>
                <a:srgbClr val="000000"/>
              </a:solidFill>
              <a:latin typeface="Century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entury" pitchFamily="18" charset="0"/>
              </a:rPr>
              <a:t>How is it useful? Who benefits from this application?</a:t>
            </a:r>
            <a:endParaRPr lang="en-US" dirty="0" smtClean="0">
              <a:solidFill>
                <a:srgbClr val="000000"/>
              </a:solidFill>
              <a:latin typeface="Century" pitchFamily="18" charset="0"/>
              <a:ea typeface="Verdana" pitchFamily="34" charset="0"/>
              <a:cs typeface="Verdana" pitchFamily="34" charset="0"/>
            </a:endParaRPr>
          </a:p>
          <a:p>
            <a:pPr lvl="0"/>
            <a:endParaRPr lang="de-DE" sz="4000" dirty="0">
              <a:latin typeface="Century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0814-8E22-42DD-B93A-658649070A27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6600"/>
                </a:solidFill>
                <a:latin typeface="Century" pitchFamily="18" charset="0"/>
              </a:rPr>
              <a:t>System Overview</a:t>
            </a:r>
            <a:endParaRPr lang="en-US" b="1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0814-8E22-42DD-B93A-658649070A27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5" name="Bild 2" descr="C:\Users\Nika\Documents\Studium\14_Enterprise Information Systems\Lab\Documentation\UML\UseCase diagram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9"/>
            <a:ext cx="7776863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6600"/>
                </a:solidFill>
                <a:latin typeface="Century" pitchFamily="18" charset="0"/>
              </a:rPr>
              <a:t>Data</a:t>
            </a:r>
            <a:endParaRPr lang="en-US" b="1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88432"/>
          </a:xfrm>
        </p:spPr>
        <p:txBody>
          <a:bodyPr/>
          <a:lstStyle/>
          <a:p>
            <a:pPr algn="just"/>
            <a:r>
              <a:rPr lang="en-US" sz="2400" dirty="0" smtClean="0">
                <a:latin typeface="Century" pitchFamily="18" charset="0"/>
              </a:rPr>
              <a:t>User - data retrieved from user for identification</a:t>
            </a:r>
          </a:p>
          <a:p>
            <a:pPr algn="just"/>
            <a:r>
              <a:rPr lang="en-US" sz="2400" dirty="0" smtClean="0">
                <a:latin typeface="Century" pitchFamily="18" charset="0"/>
              </a:rPr>
              <a:t>Hourly ex-ante and ex-post test-data from </a:t>
            </a:r>
            <a:endParaRPr lang="en-US" sz="2400" dirty="0" smtClean="0">
              <a:latin typeface="Century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Century" pitchFamily="18" charset="0"/>
              </a:rPr>
              <a:t> </a:t>
            </a:r>
            <a:r>
              <a:rPr lang="en-US" sz="2400" dirty="0" smtClean="0">
                <a:latin typeface="Century" pitchFamily="18" charset="0"/>
              </a:rPr>
              <a:t>   </a:t>
            </a:r>
            <a:r>
              <a:rPr lang="en-US" sz="2400" dirty="0" smtClean="0">
                <a:latin typeface="Century" pitchFamily="18" charset="0"/>
              </a:rPr>
              <a:t>May </a:t>
            </a:r>
            <a:r>
              <a:rPr lang="en-US" sz="2400" dirty="0" smtClean="0">
                <a:latin typeface="Century" pitchFamily="18" charset="0"/>
              </a:rPr>
              <a:t>15</a:t>
            </a:r>
            <a:r>
              <a:rPr lang="en-US" sz="2400" baseline="30000" dirty="0" smtClean="0">
                <a:latin typeface="Century" pitchFamily="18" charset="0"/>
              </a:rPr>
              <a:t>th</a:t>
            </a:r>
            <a:r>
              <a:rPr lang="en-US" sz="2400" dirty="0" smtClean="0">
                <a:latin typeface="Century" pitchFamily="18" charset="0"/>
              </a:rPr>
              <a:t> 2012, since we could not access real live-data</a:t>
            </a:r>
          </a:p>
          <a:p>
            <a:pPr algn="just"/>
            <a:r>
              <a:rPr lang="en-US" sz="2400" dirty="0" smtClean="0">
                <a:latin typeface="Century" pitchFamily="18" charset="0"/>
              </a:rPr>
              <a:t> Retrieved from “</a:t>
            </a:r>
            <a:r>
              <a:rPr lang="en-US" sz="2400" i="1" dirty="0" smtClean="0">
                <a:latin typeface="Century" pitchFamily="18" charset="0"/>
              </a:rPr>
              <a:t>Transparency Data </a:t>
            </a:r>
            <a:r>
              <a:rPr lang="en-US" sz="2400" i="1" dirty="0" smtClean="0">
                <a:latin typeface="Century" pitchFamily="18" charset="0"/>
              </a:rPr>
              <a:t>Interface</a:t>
            </a:r>
          </a:p>
          <a:p>
            <a:pPr algn="just">
              <a:buNone/>
            </a:pPr>
            <a:r>
              <a:rPr lang="en-US" sz="2400" i="1" dirty="0" smtClean="0">
                <a:latin typeface="Century" pitchFamily="18" charset="0"/>
              </a:rPr>
              <a:t> </a:t>
            </a:r>
            <a:r>
              <a:rPr lang="en-US" sz="2400" i="1" dirty="0" smtClean="0">
                <a:latin typeface="Century" pitchFamily="18" charset="0"/>
              </a:rPr>
              <a:t>    </a:t>
            </a:r>
            <a:r>
              <a:rPr lang="en-US" sz="2400" i="1" dirty="0" smtClean="0">
                <a:latin typeface="Century" pitchFamily="18" charset="0"/>
              </a:rPr>
              <a:t>Specification</a:t>
            </a:r>
            <a:r>
              <a:rPr lang="en-US" sz="2400" dirty="0" smtClean="0">
                <a:latin typeface="Century" pitchFamily="18" charset="0"/>
              </a:rPr>
              <a:t>” by “</a:t>
            </a:r>
            <a:r>
              <a:rPr lang="en-US" sz="2400" i="1" dirty="0" smtClean="0">
                <a:latin typeface="Century" pitchFamily="18" charset="0"/>
              </a:rPr>
              <a:t>EEX Information Products</a:t>
            </a:r>
            <a:r>
              <a:rPr lang="en-US" sz="2400" dirty="0" smtClean="0">
                <a:latin typeface="Century" pitchFamily="18" charset="0"/>
              </a:rPr>
              <a:t>”</a:t>
            </a:r>
          </a:p>
          <a:p>
            <a:pPr algn="just">
              <a:buNone/>
            </a:pPr>
            <a:endParaRPr lang="en-US" sz="2400" dirty="0" smtClean="0">
              <a:latin typeface="Century" pitchFamily="18" charset="0"/>
            </a:endParaRPr>
          </a:p>
          <a:p>
            <a:pPr algn="just">
              <a:buNone/>
            </a:pPr>
            <a:endParaRPr lang="en-US" sz="2400" dirty="0" smtClean="0"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0814-8E22-42DD-B93A-658649070A27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1026" name="Picture 2" descr="M:\Courses\4\EIS Lab\Final\Screenshots\p.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7" y="4149080"/>
            <a:ext cx="4355975" cy="25649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 descr="M:\Courses\4\EIS Lab\Final\Screenshots\p..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513" y="4160515"/>
            <a:ext cx="4212975" cy="25872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6600"/>
                </a:solidFill>
                <a:latin typeface="Century" pitchFamily="18" charset="0"/>
              </a:rPr>
              <a:t>Testing</a:t>
            </a:r>
            <a:endParaRPr lang="en-US" b="1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888432"/>
          </a:xfrm>
        </p:spPr>
        <p:txBody>
          <a:bodyPr/>
          <a:lstStyle/>
          <a:p>
            <a:r>
              <a:rPr lang="en-US" dirty="0" smtClean="0">
                <a:latin typeface="Century" pitchFamily="18" charset="0"/>
              </a:rPr>
              <a:t>Unit Testing: 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entury" pitchFamily="18" charset="0"/>
              </a:rPr>
              <a:t>Increase the stability and quality of an application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entury" pitchFamily="18" charset="0"/>
              </a:rPr>
              <a:t>Reduce testing costs</a:t>
            </a:r>
          </a:p>
          <a:p>
            <a:pPr lvl="1">
              <a:buNone/>
            </a:pP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Integration Testing:</a:t>
            </a:r>
          </a:p>
          <a:p>
            <a:pPr lvl="1">
              <a:buNone/>
            </a:pPr>
            <a:r>
              <a:rPr lang="en-US" dirty="0" smtClean="0">
                <a:latin typeface="Century" pitchFamily="18" charset="0"/>
              </a:rPr>
              <a:t>- Verifying that individual application components work together as expected by the user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0814-8E22-42DD-B93A-658649070A27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6600"/>
                </a:solidFill>
                <a:latin typeface="Century" pitchFamily="18" charset="0"/>
              </a:rPr>
              <a:t>Documentation</a:t>
            </a:r>
            <a:endParaRPr lang="en-US" b="1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888432"/>
          </a:xfrm>
        </p:spPr>
        <p:txBody>
          <a:bodyPr/>
          <a:lstStyle/>
          <a:p>
            <a:r>
              <a:rPr lang="en-US" dirty="0" smtClean="0">
                <a:latin typeface="Century" pitchFamily="18" charset="0"/>
              </a:rPr>
              <a:t>Technical Documentation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entury" pitchFamily="18" charset="0"/>
              </a:rPr>
              <a:t>Software Architecture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entury" pitchFamily="18" charset="0"/>
              </a:rPr>
              <a:t>Data Structure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entury" pitchFamily="18" charset="0"/>
              </a:rPr>
              <a:t>Web Services (PHP)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entury" pitchFamily="18" charset="0"/>
              </a:rPr>
              <a:t>Testing</a:t>
            </a:r>
          </a:p>
          <a:p>
            <a:r>
              <a:rPr lang="en-US" dirty="0" err="1" smtClean="0">
                <a:latin typeface="Century" pitchFamily="18" charset="0"/>
              </a:rPr>
              <a:t>Javadoc</a:t>
            </a:r>
            <a:endParaRPr lang="en-US" dirty="0" smtClean="0">
              <a:latin typeface="Century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Century" pitchFamily="18" charset="0"/>
              </a:rPr>
              <a:t>-  </a:t>
            </a:r>
            <a:r>
              <a:rPr lang="en-US" sz="2200" dirty="0" smtClean="0">
                <a:latin typeface="Century" pitchFamily="18" charset="0"/>
              </a:rPr>
              <a:t>Precise description of each class in the Android project</a:t>
            </a:r>
          </a:p>
          <a:p>
            <a:r>
              <a:rPr lang="en-US" dirty="0" smtClean="0">
                <a:latin typeface="Century" pitchFamily="18" charset="0"/>
              </a:rPr>
              <a:t>User Manual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entury" pitchFamily="18" charset="0"/>
              </a:rPr>
              <a:t>Overview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entury" pitchFamily="18" charset="0"/>
              </a:rPr>
              <a:t>Requirements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entury" pitchFamily="18" charset="0"/>
              </a:rPr>
              <a:t>Using the System</a:t>
            </a:r>
          </a:p>
          <a:p>
            <a:pPr lvl="1">
              <a:buFontTx/>
              <a:buChar char="-"/>
            </a:pPr>
            <a:endParaRPr lang="en-US" sz="2000" dirty="0"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0814-8E22-42DD-B93A-658649070A27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6600"/>
                </a:solidFill>
                <a:latin typeface="Century" pitchFamily="18" charset="0"/>
              </a:rPr>
              <a:t>Challenges</a:t>
            </a:r>
            <a:endParaRPr lang="en-US" b="1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888432"/>
          </a:xfrm>
        </p:spPr>
        <p:txBody>
          <a:bodyPr/>
          <a:lstStyle/>
          <a:p>
            <a:pPr algn="just"/>
            <a:r>
              <a:rPr lang="en-US" dirty="0" smtClean="0">
                <a:latin typeface="Century" pitchFamily="18" charset="0"/>
              </a:rPr>
              <a:t>Unable to access the server from outside the university network</a:t>
            </a:r>
          </a:p>
          <a:p>
            <a:pPr lvl="1" algn="just">
              <a:buFont typeface="Wingdings"/>
              <a:buChar char="à"/>
            </a:pPr>
            <a:r>
              <a:rPr lang="en-US" sz="3200" dirty="0" smtClean="0">
                <a:latin typeface="Century" pitchFamily="18" charset="0"/>
                <a:sym typeface="Wingdings" pitchFamily="2" charset="2"/>
              </a:rPr>
              <a:t> W</a:t>
            </a:r>
            <a:r>
              <a:rPr lang="en-US" sz="3200" dirty="0" smtClean="0">
                <a:latin typeface="Century" pitchFamily="18" charset="0"/>
              </a:rPr>
              <a:t>eb services and data are on a private web server</a:t>
            </a:r>
          </a:p>
          <a:p>
            <a:pPr lvl="1" algn="just"/>
            <a:endParaRPr lang="en-US" sz="2000" dirty="0" smtClean="0">
              <a:latin typeface="Century" pitchFamily="18" charset="0"/>
            </a:endParaRPr>
          </a:p>
          <a:p>
            <a:pPr algn="just"/>
            <a:r>
              <a:rPr lang="en-US" dirty="0" smtClean="0">
                <a:latin typeface="Century" pitchFamily="18" charset="0"/>
              </a:rPr>
              <a:t> Unable to acquire real live-data</a:t>
            </a:r>
          </a:p>
          <a:p>
            <a:endParaRPr lang="en-US" sz="2400" dirty="0"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0814-8E22-42DD-B93A-658649070A27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6600"/>
                </a:solidFill>
                <a:latin typeface="Century" pitchFamily="18" charset="0"/>
              </a:rPr>
              <a:t>Demo</a:t>
            </a:r>
            <a:endParaRPr lang="en-US" b="1" dirty="0">
              <a:solidFill>
                <a:srgbClr val="336600"/>
              </a:solidFill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0814-8E22-42DD-B93A-658649070A27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5" name="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959540"/>
            <a:ext cx="9144000" cy="589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158</Words>
  <Application>Microsoft Office PowerPoint</Application>
  <PresentationFormat>On-screen Show (4:3)</PresentationFormat>
  <Paragraphs>52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Green Energy Shifting App</vt:lpstr>
      <vt:lpstr>Introduction</vt:lpstr>
      <vt:lpstr>System Overview</vt:lpstr>
      <vt:lpstr>Data</vt:lpstr>
      <vt:lpstr>Testing</vt:lpstr>
      <vt:lpstr>Documentation</vt:lpstr>
      <vt:lpstr>Challenges</vt:lpstr>
      <vt:lpstr>Demo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Mahnaz</cp:lastModifiedBy>
  <cp:revision>649</cp:revision>
  <dcterms:created xsi:type="dcterms:W3CDTF">2010-05-23T14:28:12Z</dcterms:created>
  <dcterms:modified xsi:type="dcterms:W3CDTF">2014-10-08T18:36:36Z</dcterms:modified>
</cp:coreProperties>
</file>