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24" r:id="rId2"/>
    <p:sldId id="628" r:id="rId3"/>
    <p:sldId id="632" r:id="rId4"/>
    <p:sldId id="637" r:id="rId5"/>
    <p:sldId id="638" r:id="rId6"/>
    <p:sldId id="640" r:id="rId7"/>
    <p:sldId id="633" r:id="rId8"/>
    <p:sldId id="641" r:id="rId9"/>
    <p:sldId id="635" r:id="rId10"/>
    <p:sldId id="629" r:id="rId11"/>
    <p:sldId id="630" r:id="rId12"/>
    <p:sldId id="636" r:id="rId13"/>
    <p:sldId id="642" r:id="rId14"/>
    <p:sldId id="644" r:id="rId15"/>
    <p:sldId id="645" r:id="rId16"/>
    <p:sldId id="631" r:id="rId17"/>
    <p:sldId id="646" r:id="rId18"/>
    <p:sldId id="634" r:id="rId19"/>
    <p:sldId id="643" r:id="rId20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elnyk" initials="AM" lastIdx="1" clrIdx="0">
    <p:extLst>
      <p:ext uri="{19B8F6BF-5375-455C-9EA6-DF929625EA0E}">
        <p15:presenceInfo xmlns:p15="http://schemas.microsoft.com/office/powerpoint/2012/main" userId="a55871c5279bbd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CC0066"/>
    <a:srgbClr val="FFFFFF"/>
    <a:srgbClr val="118CE7"/>
    <a:srgbClr val="595959"/>
    <a:srgbClr val="0E91EE"/>
    <a:srgbClr val="108EE9"/>
    <a:srgbClr val="2B2B2B"/>
    <a:srgbClr val="262626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76180" autoAdjust="0"/>
  </p:normalViewPr>
  <p:slideViewPr>
    <p:cSldViewPr snapToGrid="0" snapToObjects="1">
      <p:cViewPr varScale="1">
        <p:scale>
          <a:sx n="85" d="100"/>
          <a:sy n="85" d="100"/>
        </p:scale>
        <p:origin x="1578" y="84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4T22:16:14.75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14/10/2015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and Export</a:t>
            </a:r>
            <a:r>
              <a:rPr lang="en-US" baseline="0" dirty="0" smtClean="0"/>
              <a:t> Objects from Salesforce</a:t>
            </a:r>
          </a:p>
          <a:p>
            <a:r>
              <a:rPr lang="en-US" baseline="0" dirty="0" smtClean="0"/>
              <a:t>Transform RDF to Salesforce Objects and vice versa</a:t>
            </a:r>
          </a:p>
          <a:p>
            <a:r>
              <a:rPr lang="en-US" baseline="0" dirty="0" smtClean="0"/>
              <a:t>Interoperability: provide as a REST web service</a:t>
            </a:r>
          </a:p>
          <a:p>
            <a:r>
              <a:rPr lang="en-US" baseline="0" dirty="0" smtClean="0"/>
              <a:t>Usability: keep terms and workflows similar to salesforce</a:t>
            </a:r>
          </a:p>
          <a:p>
            <a:r>
              <a:rPr lang="en-US" baseline="0" dirty="0" smtClean="0"/>
              <a:t>Performance: API limitations, response time of requests &lt; 5 sec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6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04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74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52" y="721652"/>
            <a:ext cx="2763095" cy="1901010"/>
          </a:xfrm>
          <a:prstGeom prst="rect">
            <a:avLst/>
          </a:prstGeom>
        </p:spPr>
      </p:pic>
      <p:sp>
        <p:nvSpPr>
          <p:cNvPr id="3" name="Text Placeholder 33"/>
          <p:cNvSpPr txBox="1">
            <a:spLocks/>
          </p:cNvSpPr>
          <p:nvPr/>
        </p:nvSpPr>
        <p:spPr>
          <a:xfrm>
            <a:off x="3718032" y="2903659"/>
            <a:ext cx="4755935" cy="9874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Salesforce RDF extension</a:t>
            </a:r>
          </a:p>
        </p:txBody>
      </p:sp>
      <p:sp>
        <p:nvSpPr>
          <p:cNvPr id="4" name="Text Placeholder 32"/>
          <p:cNvSpPr txBox="1">
            <a:spLocks/>
          </p:cNvSpPr>
          <p:nvPr/>
        </p:nvSpPr>
        <p:spPr>
          <a:xfrm>
            <a:off x="3844231" y="4433408"/>
            <a:ext cx="1987443" cy="449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Niklas Petersen</a:t>
            </a:r>
          </a:p>
        </p:txBody>
      </p:sp>
      <p:sp>
        <p:nvSpPr>
          <p:cNvPr id="5" name="Oval 1"/>
          <p:cNvSpPr/>
          <p:nvPr/>
        </p:nvSpPr>
        <p:spPr>
          <a:xfrm>
            <a:off x="2596910" y="4176780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" name="Oval 1"/>
          <p:cNvSpPr/>
          <p:nvPr/>
        </p:nvSpPr>
        <p:spPr>
          <a:xfrm>
            <a:off x="6720979" y="4172083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Text Placeholder 32"/>
          <p:cNvSpPr txBox="1">
            <a:spLocks/>
          </p:cNvSpPr>
          <p:nvPr/>
        </p:nvSpPr>
        <p:spPr>
          <a:xfrm>
            <a:off x="7968300" y="4438105"/>
            <a:ext cx="3331069" cy="15936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Omar Rana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Mintcho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Tzatzarov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Alexander Melnyk</a:t>
            </a:r>
          </a:p>
        </p:txBody>
      </p:sp>
    </p:spTree>
    <p:extLst>
      <p:ext uri="{BB962C8B-B14F-4D97-AF65-F5344CB8AC3E}">
        <p14:creationId xmlns:p14="http://schemas.microsoft.com/office/powerpoint/2010/main" val="40567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err="1" smtClean="0"/>
              <a:t>Architecture</a:t>
            </a:r>
            <a:r>
              <a:rPr lang="de-DE" sz="3200" dirty="0" smtClean="0"/>
              <a:t> </a:t>
            </a:r>
            <a:r>
              <a:rPr lang="de-DE" sz="3200" dirty="0" err="1" smtClean="0"/>
              <a:t>overview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4" y="2091509"/>
            <a:ext cx="9372327" cy="3099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Components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913277" y="1585463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REST API client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Core communication with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ea typeface="Roboto medium" pitchFamily="2" charset="0"/>
              </a:rPr>
              <a:t>Provide</a:t>
            </a:r>
            <a:r>
              <a:rPr lang="de-DE" sz="2400" dirty="0">
                <a:ea typeface="Roboto medium" pitchFamily="2" charset="0"/>
              </a:rPr>
              <a:t> limited </a:t>
            </a:r>
            <a:r>
              <a:rPr lang="de-DE" sz="2400" dirty="0" err="1" smtClean="0">
                <a:ea typeface="Roboto medium" pitchFamily="2" charset="0"/>
              </a:rPr>
              <a:t>access</a:t>
            </a:r>
            <a:endParaRPr lang="en-US" sz="2400" dirty="0" smtClean="0">
              <a:ea typeface="Roboto medium" pitchFamily="2" charset="0"/>
            </a:endParaRP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RDF2JSON transformer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Transformation </a:t>
            </a:r>
            <a:r>
              <a:rPr lang="en-US" sz="2400" dirty="0">
                <a:ea typeface="Roboto medium" pitchFamily="2" charset="0"/>
              </a:rPr>
              <a:t>of RDF, </a:t>
            </a:r>
            <a:r>
              <a:rPr lang="en-US" sz="2400" dirty="0" smtClean="0">
                <a:ea typeface="Roboto medium" pitchFamily="2" charset="0"/>
              </a:rPr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Based on provided input</a:t>
            </a:r>
            <a:endParaRPr lang="en-US" sz="2400" dirty="0">
              <a:ea typeface="Roboto medium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706955" y="1575656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RDF extension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a typeface="Roboto medium" pitchFamily="2" charset="0"/>
              </a:rPr>
              <a:t>REST Web Service</a:t>
            </a:r>
            <a:endParaRPr lang="en-US" sz="2400" dirty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Integration of </a:t>
            </a:r>
            <a:r>
              <a:rPr lang="en-US" sz="2400" dirty="0" smtClean="0">
                <a:ea typeface="Roboto medium" pitchFamily="2" charset="0"/>
              </a:rPr>
              <a:t>components</a:t>
            </a: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 Provider / Test client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Input for the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Testing purposes</a:t>
            </a:r>
            <a:endParaRPr lang="en-US" sz="2400" dirty="0"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Results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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REST API Client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781784"/>
            <a:ext cx="55541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LoginService</a:t>
            </a:r>
            <a:endParaRPr lang="en-US" sz="2400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Basic OAuth2 authentication mechanism. Must be configured in salesforce as external app. </a:t>
            </a:r>
          </a:p>
          <a:p>
            <a:endParaRPr lang="en-US" sz="2800" dirty="0" smtClean="0">
              <a:ea typeface="Roboto medium" pitchFamily="2" charset="0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ContactService</a:t>
            </a:r>
          </a:p>
          <a:p>
            <a:r>
              <a:rPr lang="en-US" sz="2800" dirty="0" smtClean="0">
                <a:ea typeface="Roboto medium" pitchFamily="2" charset="0"/>
              </a:rPr>
              <a:t>Access Contact objects of salesforce. Implemented as simple CRUD operations.</a:t>
            </a:r>
            <a:endParaRPr lang="en-US" sz="2800" dirty="0">
              <a:ea typeface="Roboto medium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65" y="406889"/>
            <a:ext cx="4825932" cy="615818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303912" y="6462159"/>
            <a:ext cx="3544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Salesforce OAuth2 authentication [1]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6542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Roboto medium" pitchFamily="2" charset="0"/>
                <a:ea typeface="Roboto medium" pitchFamily="2" charset="0"/>
              </a:rPr>
              <a:t>RDF </a:t>
            </a:r>
            <a:r>
              <a:rPr lang="en-US" sz="3200" dirty="0" smtClean="0">
                <a:latin typeface="Roboto medium" pitchFamily="2" charset="0"/>
                <a:ea typeface="Roboto medium" pitchFamily="2" charset="0"/>
              </a:rPr>
              <a:t>Transformer</a:t>
            </a:r>
            <a:endParaRPr lang="en-US" sz="3200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364095"/>
            <a:ext cx="105045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RDF </a:t>
            </a:r>
            <a:r>
              <a:rPr lang="de-DE" sz="2400" b="1" dirty="0" smtClean="0">
                <a:latin typeface="+mj-lt"/>
              </a:rPr>
              <a:t>→ </a:t>
            </a:r>
            <a:r>
              <a:rPr lang="de-DE" sz="2400" dirty="0" err="1" smtClean="0">
                <a:latin typeface="+mj-lt"/>
              </a:rPr>
              <a:t>Contact</a:t>
            </a:r>
            <a:endParaRPr lang="en-US" sz="2400" b="1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ContactService extracts </a:t>
            </a:r>
            <a:r>
              <a:rPr lang="en-US" sz="2800" b="1" dirty="0" err="1" smtClean="0">
                <a:ea typeface="Roboto medium" pitchFamily="2" charset="0"/>
              </a:rPr>
              <a:t>foaf</a:t>
            </a:r>
            <a:r>
              <a:rPr lang="en-US" sz="2800" b="1" dirty="0" err="1" smtClean="0">
                <a:ea typeface="Roboto medium" pitchFamily="2" charset="0"/>
              </a:rPr>
              <a:t>:person</a:t>
            </a:r>
            <a:r>
              <a:rPr lang="en-US" sz="2800" dirty="0" smtClean="0">
                <a:ea typeface="Roboto medium" pitchFamily="2" charset="0"/>
              </a:rPr>
              <a:t> types and transforms them to contact objects. Use reflection to iterate over properties.</a:t>
            </a:r>
          </a:p>
          <a:p>
            <a:endParaRPr lang="en-US" sz="2800" dirty="0" smtClean="0">
              <a:ea typeface="Roboto medium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44371" y="3272310"/>
            <a:ext cx="636123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</a:rPr>
              <a:t>eccenca:stramp</a:t>
            </a:r>
            <a:r>
              <a:rPr lang="de-DE" dirty="0">
                <a:latin typeface="Courier New" panose="02070309020205020404" pitchFamily="49" charset="0"/>
              </a:rPr>
              <a:t> a </a:t>
            </a:r>
            <a:r>
              <a:rPr lang="de-DE" dirty="0" err="1">
                <a:latin typeface="Courier New" panose="02070309020205020404" pitchFamily="49" charset="0"/>
              </a:rPr>
              <a:t>foaf:Person</a:t>
            </a:r>
            <a:r>
              <a:rPr lang="de-DE" dirty="0">
                <a:latin typeface="Courier New" panose="02070309020205020404" pitchFamily="49" charset="0"/>
              </a:rPr>
              <a:t>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foaf:title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Dr."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foaf:givenName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Sebastian"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foaf:familyName</a:t>
            </a:r>
            <a:r>
              <a:rPr lang="de-DE" dirty="0">
                <a:latin typeface="Courier New" panose="02070309020205020404" pitchFamily="49" charset="0"/>
              </a:rPr>
              <a:t> "Tramp" ;</a:t>
            </a:r>
          </a:p>
          <a:p>
            <a:r>
              <a:rPr lang="de-DE" dirty="0">
                <a:latin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</a:rPr>
              <a:t>odette:position</a:t>
            </a:r>
            <a:r>
              <a:rPr lang="de-DE" dirty="0" smtClean="0">
                <a:latin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</a:rPr>
              <a:t>"Head </a:t>
            </a:r>
            <a:r>
              <a:rPr lang="de-DE" dirty="0" err="1">
                <a:latin typeface="Courier New" panose="02070309020205020404" pitchFamily="49" charset="0"/>
              </a:rPr>
              <a:t>of</a:t>
            </a:r>
            <a:r>
              <a:rPr lang="de-DE" dirty="0">
                <a:latin typeface="Courier New" panose="02070309020205020404" pitchFamily="49" charset="0"/>
              </a:rPr>
              <a:t> Development"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odette:telephoneNumber</a:t>
            </a:r>
            <a:r>
              <a:rPr lang="de-DE" dirty="0">
                <a:latin typeface="Courier New" panose="02070309020205020404" pitchFamily="49" charset="0"/>
              </a:rPr>
              <a:t> "+49 341 26508028"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odette:emailAddress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stramp@brox.de" </a:t>
            </a:r>
          </a:p>
          <a:p>
            <a:r>
              <a:rPr lang="de-DE" dirty="0">
                <a:latin typeface="Courier New" panose="02070309020205020404" pitchFamily="49" charset="0"/>
              </a:rPr>
              <a:t>.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964348" y="3272310"/>
            <a:ext cx="493829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Contact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</a:endParaRP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title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givenName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familyName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de-DE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position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telephoneNumber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emailAdress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5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Roboto medium" pitchFamily="2" charset="0"/>
                <a:ea typeface="Roboto medium" pitchFamily="2" charset="0"/>
              </a:rPr>
              <a:t>RDF </a:t>
            </a:r>
            <a:r>
              <a:rPr lang="en-US" sz="3200" dirty="0" smtClean="0">
                <a:latin typeface="Roboto medium" pitchFamily="2" charset="0"/>
                <a:ea typeface="Roboto medium" pitchFamily="2" charset="0"/>
              </a:rPr>
              <a:t>Transformer</a:t>
            </a:r>
            <a:endParaRPr lang="en-US" sz="3200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364095"/>
            <a:ext cx="10504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Contact </a:t>
            </a:r>
            <a:r>
              <a:rPr lang="de-DE" sz="2400" b="1" dirty="0" smtClean="0">
                <a:latin typeface="+mj-lt"/>
              </a:rPr>
              <a:t>→ </a:t>
            </a:r>
            <a:r>
              <a:rPr lang="de-DE" sz="2400" dirty="0" smtClean="0">
                <a:latin typeface="+mj-lt"/>
              </a:rPr>
              <a:t>RDF</a:t>
            </a:r>
            <a:endParaRPr lang="en-US" sz="2400" b="1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Contact class implements a method to convert the instance to an RDF representation</a:t>
            </a:r>
            <a:r>
              <a:rPr lang="en-US" sz="2800" dirty="0">
                <a:ea typeface="Roboto medium" pitchFamily="2" charset="0"/>
              </a:rPr>
              <a:t>.</a:t>
            </a:r>
            <a:endParaRPr lang="en-US" sz="2800" dirty="0" smtClean="0">
              <a:ea typeface="Roboto medium" pitchFamily="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521293" y="3000866"/>
            <a:ext cx="953911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de-DE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toRdf</a:t>
            </a:r>
            <a:r>
              <a:rPr lang="de-DE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 {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Model 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model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ModelFactory.</a:t>
            </a:r>
            <a:r>
              <a:rPr lang="de-DE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createDefaultModel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Resource </a:t>
            </a:r>
            <a:r>
              <a:rPr lang="fr-FR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personResource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ResourceFactory.</a:t>
            </a:r>
            <a:r>
              <a:rPr lang="fr-FR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createResource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"https://vocab.eccenca.com/</a:t>
            </a:r>
            <a:r>
              <a:rPr lang="fr-FR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mdm</a:t>
            </a:r>
            <a:r>
              <a:rPr lang="fr-FR" i="1" dirty="0">
                <a:solidFill>
                  <a:srgbClr val="2A00FF"/>
                </a:solidFill>
                <a:latin typeface="Courier New" panose="02070309020205020404" pitchFamily="49" charset="0"/>
              </a:rPr>
              <a:t>/"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.getFamilyName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model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personResource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RDF.</a:t>
            </a:r>
            <a:r>
              <a:rPr lang="de-DE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type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FOAF.</a:t>
            </a:r>
            <a:r>
              <a:rPr lang="de-DE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Person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personResource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FOAF.</a:t>
            </a:r>
            <a:r>
              <a:rPr lang="de-DE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givenname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de-DE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.getGivenName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personResource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FOAF.</a:t>
            </a:r>
            <a:r>
              <a:rPr lang="de-DE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family_name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de-DE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.getFamilyName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OutputStream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outputStream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ByteArrayOutputStream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model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outputStream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outputStream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.toString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8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2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Future </a:t>
            </a:r>
            <a:r>
              <a:rPr lang="de-DE" sz="3200" dirty="0" err="1" smtClean="0"/>
              <a:t>work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96016" y="1539664"/>
            <a:ext cx="10014367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Support more sales objects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The focus of this work was only on Contact objects. Salesforce has more objects that needs to be integrated.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Generalize RDF transformation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The implemented RDF transformer know only one vocabulary. 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Provide more feedback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Limited exception handling. More feedback would make the extension robust and usable. </a:t>
            </a:r>
            <a:endParaRPr lang="en-US" sz="2400" dirty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Demo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rgbClr val="FFFFFF"/>
                </a:solidFill>
                <a:latin typeface="FontAwesome" pitchFamily="2" charset="0"/>
              </a:rPr>
              <a:t></a:t>
            </a:r>
            <a:endParaRPr lang="en-AU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References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913277" y="1585463"/>
            <a:ext cx="1055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dirty="0" smtClean="0">
                <a:latin typeface="Roboto medium" pitchFamily="2" charset="0"/>
                <a:ea typeface="Roboto medium" pitchFamily="2" charset="0"/>
              </a:rPr>
              <a:t>[1] Salesforce </a:t>
            </a:r>
            <a:r>
              <a:rPr lang="en-US" dirty="0" err="1" smtClean="0">
                <a:latin typeface="Roboto medium" pitchFamily="2" charset="0"/>
                <a:ea typeface="Roboto medium" pitchFamily="2" charset="0"/>
              </a:rPr>
              <a:t>Oauth</a:t>
            </a:r>
            <a:r>
              <a:rPr lang="en-US" dirty="0">
                <a:latin typeface="Roboto medium" pitchFamily="2" charset="0"/>
                <a:ea typeface="Roboto medium" pitchFamily="2" charset="0"/>
              </a:rPr>
              <a:t> 2.0: </a:t>
            </a:r>
            <a:r>
              <a:rPr lang="en-US" sz="1000" dirty="0">
                <a:latin typeface="Roboto medium" pitchFamily="2" charset="0"/>
                <a:ea typeface="Roboto medium" pitchFamily="2" charset="0"/>
              </a:rPr>
              <a:t>https://developer.salesforce.com/page/Digging_Deeper_into_OAuth_2.0_on_Force.com</a:t>
            </a:r>
            <a:endParaRPr lang="en-US" sz="1000" dirty="0" smtClean="0">
              <a:latin typeface="Roboto medium" pitchFamily="2" charset="0"/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Outline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24"/>
          <p:cNvSpPr/>
          <p:nvPr/>
        </p:nvSpPr>
        <p:spPr>
          <a:xfrm>
            <a:off x="1299085" y="3654870"/>
            <a:ext cx="9584596" cy="38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grpSp>
        <p:nvGrpSpPr>
          <p:cNvPr id="2" name="Gruppieren 1"/>
          <p:cNvGrpSpPr/>
          <p:nvPr/>
        </p:nvGrpSpPr>
        <p:grpSpPr>
          <a:xfrm>
            <a:off x="546081" y="1888061"/>
            <a:ext cx="1506008" cy="1860007"/>
            <a:chOff x="546081" y="1888061"/>
            <a:chExt cx="1506008" cy="1860007"/>
          </a:xfrm>
        </p:grpSpPr>
        <p:cxnSp>
          <p:nvCxnSpPr>
            <p:cNvPr id="6" name="Straight Connector 17"/>
            <p:cNvCxnSpPr>
              <a:endCxn id="13" idx="0"/>
            </p:cNvCxnSpPr>
            <p:nvPr/>
          </p:nvCxnSpPr>
          <p:spPr>
            <a:xfrm>
              <a:off x="1299085" y="2850256"/>
              <a:ext cx="0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25"/>
            <p:cNvSpPr>
              <a:spLocks noChangeAspect="1"/>
            </p:cNvSpPr>
            <p:nvPr/>
          </p:nvSpPr>
          <p:spPr>
            <a:xfrm>
              <a:off x="1223520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51" dirty="0" smtClean="0">
                  <a:solidFill>
                    <a:srgbClr val="26A6CF"/>
                  </a:solidFill>
                </a:rPr>
                <a:t> </a:t>
              </a:r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25" name="Oval 49"/>
            <p:cNvSpPr>
              <a:spLocks noChangeAspect="1"/>
            </p:cNvSpPr>
            <p:nvPr/>
          </p:nvSpPr>
          <p:spPr>
            <a:xfrm>
              <a:off x="947705" y="2376893"/>
              <a:ext cx="702759" cy="7027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chemeClr val="bg1"/>
                  </a:solidFill>
                  <a:latin typeface="FontAwesome" pitchFamily="2" charset="0"/>
                </a:rPr>
                <a:t>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51"/>
            <p:cNvSpPr txBox="1"/>
            <p:nvPr/>
          </p:nvSpPr>
          <p:spPr>
            <a:xfrm>
              <a:off x="546081" y="1888061"/>
              <a:ext cx="150600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Introduction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028985" y="1604181"/>
            <a:ext cx="1697781" cy="2143887"/>
            <a:chOff x="8571500" y="1604181"/>
            <a:chExt cx="1697781" cy="2143887"/>
          </a:xfrm>
        </p:grpSpPr>
        <p:cxnSp>
          <p:nvCxnSpPr>
            <p:cNvPr id="10" name="Straight Connector 22"/>
            <p:cNvCxnSpPr>
              <a:endCxn id="15" idx="0"/>
            </p:cNvCxnSpPr>
            <p:nvPr/>
          </p:nvCxnSpPr>
          <p:spPr>
            <a:xfrm flipH="1">
              <a:off x="9420390" y="2850256"/>
              <a:ext cx="1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27"/>
            <p:cNvSpPr>
              <a:spLocks noChangeAspect="1"/>
            </p:cNvSpPr>
            <p:nvPr/>
          </p:nvSpPr>
          <p:spPr>
            <a:xfrm>
              <a:off x="9344822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1" name="Oval 55"/>
            <p:cNvSpPr>
              <a:spLocks noChangeAspect="1"/>
            </p:cNvSpPr>
            <p:nvPr/>
          </p:nvSpPr>
          <p:spPr>
            <a:xfrm>
              <a:off x="9021089" y="2064346"/>
              <a:ext cx="798602" cy="79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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8571500" y="1604181"/>
              <a:ext cx="1697781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Discussion</a:t>
              </a:r>
              <a:endParaRPr lang="en-US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224232" y="3596938"/>
            <a:ext cx="1930433" cy="2237062"/>
            <a:chOff x="5224232" y="3596938"/>
            <a:chExt cx="1930433" cy="2237062"/>
          </a:xfrm>
        </p:grpSpPr>
        <p:cxnSp>
          <p:nvCxnSpPr>
            <p:cNvPr id="8" name="Straight Connector 20"/>
            <p:cNvCxnSpPr>
              <a:stCxn id="17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3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ontAwesome" pitchFamily="2" charset="0"/>
                </a:rPr>
                <a:t></a:t>
              </a: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Results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705345" y="917134"/>
            <a:ext cx="2209425" cy="2839326"/>
            <a:chOff x="6233424" y="917134"/>
            <a:chExt cx="2209425" cy="2839326"/>
          </a:xfrm>
        </p:grpSpPr>
        <p:cxnSp>
          <p:nvCxnSpPr>
            <p:cNvPr id="47" name="Straight Connector 23"/>
            <p:cNvCxnSpPr>
              <a:stCxn id="51" idx="4"/>
              <a:endCxn id="48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1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6233424" y="917134"/>
              <a:ext cx="220942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1764715" y="3606463"/>
            <a:ext cx="1930433" cy="2237062"/>
            <a:chOff x="5224232" y="3596938"/>
            <a:chExt cx="1930433" cy="2237062"/>
          </a:xfrm>
        </p:grpSpPr>
        <p:cxnSp>
          <p:nvCxnSpPr>
            <p:cNvPr id="54" name="Straight Connector 20"/>
            <p:cNvCxnSpPr>
              <a:stCxn id="55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6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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7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Requirements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8512601" y="3607245"/>
            <a:ext cx="2172650" cy="2236130"/>
            <a:chOff x="9872919" y="3596938"/>
            <a:chExt cx="2172650" cy="2236130"/>
          </a:xfrm>
        </p:grpSpPr>
        <p:cxnSp>
          <p:nvCxnSpPr>
            <p:cNvPr id="69" name="Straight Connector 21"/>
            <p:cNvCxnSpPr>
              <a:stCxn id="70" idx="4"/>
            </p:cNvCxnSpPr>
            <p:nvPr/>
          </p:nvCxnSpPr>
          <p:spPr>
            <a:xfrm>
              <a:off x="10883680" y="3748072"/>
              <a:ext cx="1" cy="877419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34"/>
            <p:cNvSpPr>
              <a:spLocks noChangeAspect="1"/>
            </p:cNvSpPr>
            <p:nvPr/>
          </p:nvSpPr>
          <p:spPr>
            <a:xfrm>
              <a:off x="10808114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1" name="Oval 59"/>
            <p:cNvSpPr>
              <a:spLocks noChangeAspect="1"/>
            </p:cNvSpPr>
            <p:nvPr/>
          </p:nvSpPr>
          <p:spPr>
            <a:xfrm>
              <a:off x="10493615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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2" name="TextBox 60"/>
            <p:cNvSpPr txBox="1"/>
            <p:nvPr/>
          </p:nvSpPr>
          <p:spPr>
            <a:xfrm>
              <a:off x="9872919" y="5408336"/>
              <a:ext cx="217265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Demo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241631" y="921788"/>
            <a:ext cx="2209425" cy="2839326"/>
            <a:chOff x="6233424" y="917134"/>
            <a:chExt cx="2209425" cy="2839326"/>
          </a:xfrm>
        </p:grpSpPr>
        <p:cxnSp>
          <p:nvCxnSpPr>
            <p:cNvPr id="74" name="Straight Connector 23"/>
            <p:cNvCxnSpPr>
              <a:stCxn id="76" idx="4"/>
              <a:endCxn id="75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7" name="TextBox 52"/>
            <p:cNvSpPr txBox="1"/>
            <p:nvPr/>
          </p:nvSpPr>
          <p:spPr>
            <a:xfrm>
              <a:off x="6233424" y="917134"/>
              <a:ext cx="2209425" cy="39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Introduction</a:t>
            </a:r>
          </a:p>
        </p:txBody>
      </p:sp>
      <p:sp>
        <p:nvSpPr>
          <p:cNvPr id="7" name="Oval 49"/>
          <p:cNvSpPr>
            <a:spLocks noChangeAspect="1"/>
          </p:cNvSpPr>
          <p:nvPr/>
        </p:nvSpPr>
        <p:spPr>
          <a:xfrm>
            <a:off x="5744617" y="2605493"/>
            <a:ext cx="702759" cy="7027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chemeClr val="bg1"/>
                </a:solidFill>
                <a:latin typeface="FontAwesome" pitchFamily="2" charset="0"/>
              </a:rPr>
              <a:t>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91054" y="1716268"/>
            <a:ext cx="51517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LUCID Project </a:t>
            </a:r>
          </a:p>
          <a:p>
            <a:pPr algn="ctr"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L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inked 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val</a:t>
            </a:r>
            <a:r>
              <a:rPr lang="en-US" sz="2800" dirty="0" err="1" smtClean="0">
                <a:solidFill>
                  <a:srgbClr val="CC6600"/>
                </a:solidFill>
                <a:latin typeface="Roboto medium" pitchFamily="2" charset="0"/>
                <a:ea typeface="Roboto medium" pitchFamily="2" charset="0"/>
              </a:rPr>
              <a:t>U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e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err="1" smtClean="0">
                <a:solidFill>
                  <a:srgbClr val="CC0066"/>
                </a:solidFill>
                <a:latin typeface="Roboto medium" pitchFamily="2" charset="0"/>
                <a:ea typeface="Roboto medium" pitchFamily="2" charset="0"/>
              </a:rPr>
              <a:t>C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ha</a:t>
            </a:r>
            <a:r>
              <a:rPr lang="en-US" sz="2800" dirty="0" err="1" smtClean="0">
                <a:solidFill>
                  <a:srgbClr val="CC0066"/>
                </a:solidFill>
                <a:latin typeface="Roboto medium" pitchFamily="2" charset="0"/>
                <a:ea typeface="Roboto medium" pitchFamily="2" charset="0"/>
              </a:rPr>
              <a:t>I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n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 medium" pitchFamily="2" charset="0"/>
                <a:ea typeface="Roboto medium" pitchFamily="2" charset="0"/>
              </a:rPr>
              <a:t>D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ata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ea typeface="Roboto medium" pitchFamily="2" charset="0"/>
              </a:rPr>
              <a:t>Development of distributed networks of supply chain partners in order to exchange data about their work, their organization and their products.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2053" y="1716268"/>
            <a:ext cx="448346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7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</a:t>
            </a:r>
          </a:p>
          <a:p>
            <a:pPr>
              <a:spcAft>
                <a:spcPts val="2400"/>
              </a:spcAft>
            </a:pPr>
            <a:r>
              <a:rPr lang="en-US" sz="2800" dirty="0">
                <a:ea typeface="Roboto medium" pitchFamily="2" charset="0"/>
              </a:rPr>
              <a:t>Cloud computing company that provides a customer relationship management platform (SaaS and PaaS</a:t>
            </a:r>
            <a:r>
              <a:rPr lang="en-US" sz="2800" dirty="0" smtClean="0">
                <a:ea typeface="Roboto medium" pitchFamily="2" charset="0"/>
              </a:rPr>
              <a:t>).</a:t>
            </a:r>
          </a:p>
        </p:txBody>
      </p:sp>
      <p:cxnSp>
        <p:nvCxnSpPr>
          <p:cNvPr id="9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4835679" y="2811551"/>
            <a:ext cx="4784318" cy="2115846"/>
            <a:chOff x="4835679" y="2811551"/>
            <a:chExt cx="4784318" cy="2115846"/>
          </a:xfrm>
        </p:grpSpPr>
        <p:sp>
          <p:nvSpPr>
            <p:cNvPr id="17" name="Wolkenförmige Legende 16"/>
            <p:cNvSpPr/>
            <p:nvPr/>
          </p:nvSpPr>
          <p:spPr>
            <a:xfrm>
              <a:off x="4835679" y="3126270"/>
              <a:ext cx="2380061" cy="1801127"/>
            </a:xfrm>
            <a:prstGeom prst="cloudCallout">
              <a:avLst>
                <a:gd name="adj1" fmla="val -47826"/>
                <a:gd name="adj2" fmla="val -3235"/>
              </a:avLst>
            </a:prstGeom>
            <a:solidFill>
              <a:srgbClr val="CC66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CC6600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6636807" y="2811551"/>
              <a:ext cx="2983190" cy="603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RDF extension</a:t>
              </a:r>
              <a:endParaRPr lang="de-DE" sz="2400" dirty="0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Perspective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" name="Gruppieren 25"/>
          <p:cNvGrpSpPr/>
          <p:nvPr/>
        </p:nvGrpSpPr>
        <p:grpSpPr>
          <a:xfrm>
            <a:off x="3227530" y="1518121"/>
            <a:ext cx="5725939" cy="4358213"/>
            <a:chOff x="3227530" y="1518121"/>
            <a:chExt cx="5725939" cy="4358213"/>
          </a:xfrm>
        </p:grpSpPr>
        <p:pic>
          <p:nvPicPr>
            <p:cNvPr id="18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0231" y="1518121"/>
              <a:ext cx="1036576" cy="1091132"/>
            </a:xfrm>
            <a:prstGeom prst="rect">
              <a:avLst/>
            </a:prstGeom>
          </p:spPr>
        </p:pic>
        <p:pic>
          <p:nvPicPr>
            <p:cNvPr id="19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7530" y="4863071"/>
              <a:ext cx="962601" cy="1013263"/>
            </a:xfrm>
            <a:prstGeom prst="rect">
              <a:avLst/>
            </a:prstGeom>
          </p:spPr>
        </p:pic>
        <p:pic>
          <p:nvPicPr>
            <p:cNvPr id="20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1978" y="4798745"/>
              <a:ext cx="901491" cy="948937"/>
            </a:xfrm>
            <a:prstGeom prst="rect">
              <a:avLst/>
            </a:prstGeom>
          </p:spPr>
        </p:pic>
        <p:cxnSp>
          <p:nvCxnSpPr>
            <p:cNvPr id="21" name="Gerade Verbindung mit Pfeil 20"/>
            <p:cNvCxnSpPr/>
            <p:nvPr/>
          </p:nvCxnSpPr>
          <p:spPr>
            <a:xfrm flipV="1">
              <a:off x="5993547" y="2611662"/>
              <a:ext cx="0" cy="514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V="1">
              <a:off x="4192420" y="4605767"/>
              <a:ext cx="643260" cy="45028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H="1" flipV="1">
              <a:off x="7215740" y="4477115"/>
              <a:ext cx="707586" cy="514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Grafik 23" descr="logo19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4049" y="3447900"/>
              <a:ext cx="3063184" cy="1276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19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625182" y="2783679"/>
            <a:ext cx="109179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Goal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ea typeface="Roboto medium" pitchFamily="2" charset="0"/>
              </a:rPr>
              <a:t>Create a prototype to read, write and transform data from salesforce. </a:t>
            </a:r>
          </a:p>
        </p:txBody>
      </p:sp>
    </p:spTree>
    <p:extLst>
      <p:ext uri="{BB962C8B-B14F-4D97-AF65-F5344CB8AC3E}">
        <p14:creationId xmlns:p14="http://schemas.microsoft.com/office/powerpoint/2010/main" val="9732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Requirements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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Requirements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1152618" y="1808693"/>
            <a:ext cx="44413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2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Functional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Import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Export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Transformation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030220" y="1751914"/>
            <a:ext cx="44413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2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Nonfunctional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Interoperability 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Usability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Performance </a:t>
            </a:r>
          </a:p>
        </p:txBody>
      </p:sp>
      <p:cxnSp>
        <p:nvCxnSpPr>
          <p:cNvPr id="9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500</Words>
  <Application>Microsoft Office PowerPoint</Application>
  <PresentationFormat>Breitbild</PresentationFormat>
  <Paragraphs>145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9" baseType="lpstr">
      <vt:lpstr>Arial</vt:lpstr>
      <vt:lpstr>Calibri</vt:lpstr>
      <vt:lpstr>Courier New</vt:lpstr>
      <vt:lpstr>FontAwesome</vt:lpstr>
      <vt:lpstr>Roboto light</vt:lpstr>
      <vt:lpstr>Roboto light</vt:lpstr>
      <vt:lpstr>Roboto Medium</vt:lpstr>
      <vt:lpstr>Roboto Medium</vt:lpstr>
      <vt:lpstr>Source Sans Pro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Alexander Melnyk</cp:lastModifiedBy>
  <cp:revision>2572</cp:revision>
  <dcterms:created xsi:type="dcterms:W3CDTF">2014-10-04T04:19:21Z</dcterms:created>
  <dcterms:modified xsi:type="dcterms:W3CDTF">2015-10-14T21:09:59Z</dcterms:modified>
</cp:coreProperties>
</file>