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42" r:id="rId14"/>
    <p:sldId id="647" r:id="rId15"/>
    <p:sldId id="644" r:id="rId16"/>
    <p:sldId id="645" r:id="rId17"/>
    <p:sldId id="631" r:id="rId18"/>
    <p:sldId id="646" r:id="rId19"/>
    <p:sldId id="634" r:id="rId20"/>
    <p:sldId id="643" r:id="rId21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672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18/10/2015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Structure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4" name="Gruppieren 123"/>
          <p:cNvGrpSpPr/>
          <p:nvPr/>
        </p:nvGrpSpPr>
        <p:grpSpPr>
          <a:xfrm>
            <a:off x="2248043" y="2166062"/>
            <a:ext cx="7710313" cy="2856089"/>
            <a:chOff x="2248043" y="2166062"/>
            <a:chExt cx="7710313" cy="2856089"/>
          </a:xfrm>
        </p:grpSpPr>
        <p:sp>
          <p:nvSpPr>
            <p:cNvPr id="116" name="Rechteck 115"/>
            <p:cNvSpPr/>
            <p:nvPr/>
          </p:nvSpPr>
          <p:spPr>
            <a:xfrm>
              <a:off x="2248043" y="2166062"/>
              <a:ext cx="7710313" cy="28560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4" name="Gruppieren 113"/>
            <p:cNvGrpSpPr/>
            <p:nvPr/>
          </p:nvGrpSpPr>
          <p:grpSpPr>
            <a:xfrm>
              <a:off x="2652947" y="2581039"/>
              <a:ext cx="6875103" cy="2026137"/>
              <a:chOff x="1981259" y="2078836"/>
              <a:chExt cx="6875103" cy="2026137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1981259" y="3461506"/>
                <a:ext cx="1343378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config</a:t>
                </a:r>
                <a:endParaRPr lang="de-DE" sz="2400" dirty="0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7512984" y="3461504"/>
                <a:ext cx="1343378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model</a:t>
                </a:r>
                <a:endParaRPr lang="de-DE" sz="2400" dirty="0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4747122" y="3461505"/>
                <a:ext cx="1535146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controller</a:t>
                </a:r>
                <a:endParaRPr lang="de-DE" sz="2400" dirty="0"/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4747122" y="2078836"/>
                <a:ext cx="1535146" cy="643467"/>
              </a:xfrm>
              <a:prstGeom prst="rect">
                <a:avLst/>
              </a:prstGeom>
              <a:solidFill>
                <a:srgbClr val="CC66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services</a:t>
                </a:r>
                <a:endParaRPr lang="de-DE" sz="2400" dirty="0"/>
              </a:p>
            </p:txBody>
          </p:sp>
          <p:cxnSp>
            <p:nvCxnSpPr>
              <p:cNvPr id="22" name="Gewinkelte Verbindung 21"/>
              <p:cNvCxnSpPr>
                <a:stCxn id="16" idx="1"/>
                <a:endCxn id="14" idx="3"/>
              </p:cNvCxnSpPr>
              <p:nvPr/>
            </p:nvCxnSpPr>
            <p:spPr>
              <a:xfrm rot="10800000" flipV="1">
                <a:off x="3324638" y="3783238"/>
                <a:ext cx="1422485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winkelte Verbindung 26"/>
              <p:cNvCxnSpPr>
                <a:stCxn id="17" idx="1"/>
                <a:endCxn id="14" idx="0"/>
              </p:cNvCxnSpPr>
              <p:nvPr/>
            </p:nvCxnSpPr>
            <p:spPr>
              <a:xfrm rot="10800000" flipV="1">
                <a:off x="2652948" y="2400570"/>
                <a:ext cx="2094174" cy="106093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>
                <a:stCxn id="16" idx="0"/>
                <a:endCxn id="17" idx="2"/>
              </p:cNvCxnSpPr>
              <p:nvPr/>
            </p:nvCxnSpPr>
            <p:spPr>
              <a:xfrm flipV="1">
                <a:off x="5514695" y="2722303"/>
                <a:ext cx="0" cy="739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winkelte Verbindung 33"/>
              <p:cNvCxnSpPr>
                <a:stCxn id="16" idx="3"/>
                <a:endCxn id="15" idx="1"/>
              </p:cNvCxnSpPr>
              <p:nvPr/>
            </p:nvCxnSpPr>
            <p:spPr>
              <a:xfrm flipV="1">
                <a:off x="6282268" y="3783238"/>
                <a:ext cx="1230716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winkelte Verbindung 60"/>
              <p:cNvCxnSpPr>
                <a:stCxn id="17" idx="3"/>
                <a:endCxn id="15" idx="0"/>
              </p:cNvCxnSpPr>
              <p:nvPr/>
            </p:nvCxnSpPr>
            <p:spPr>
              <a:xfrm>
                <a:off x="6282268" y="2400570"/>
                <a:ext cx="1902405" cy="106093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feld 116"/>
          <p:cNvSpPr txBox="1"/>
          <p:nvPr/>
        </p:nvSpPr>
        <p:spPr>
          <a:xfrm>
            <a:off x="7809274" y="1253067"/>
            <a:ext cx="33546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talks to salesforce REST API</a:t>
            </a:r>
            <a:endParaRPr lang="de-DE" sz="2000" dirty="0"/>
          </a:p>
        </p:txBody>
      </p:sp>
      <p:cxnSp>
        <p:nvCxnSpPr>
          <p:cNvPr id="126" name="Gerader Verbinder 125"/>
          <p:cNvCxnSpPr/>
          <p:nvPr/>
        </p:nvCxnSpPr>
        <p:spPr>
          <a:xfrm flipV="1">
            <a:off x="6953956" y="1653177"/>
            <a:ext cx="855318" cy="9278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953956" y="4607174"/>
            <a:ext cx="1043017" cy="9172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7961674" y="5468053"/>
            <a:ext cx="21075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handles requests</a:t>
            </a:r>
            <a:endParaRPr lang="de-DE" sz="20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383025" y="5468053"/>
            <a:ext cx="407608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config</a:t>
            </a:r>
            <a:r>
              <a:rPr lang="en-US" sz="2000" dirty="0" smtClean="0"/>
              <a:t> values separated from code</a:t>
            </a:r>
            <a:endParaRPr lang="de-DE" sz="2000" dirty="0"/>
          </a:p>
        </p:txBody>
      </p:sp>
      <p:cxnSp>
        <p:nvCxnSpPr>
          <p:cNvPr id="133" name="Gerader Verbinder 132"/>
          <p:cNvCxnSpPr/>
          <p:nvPr/>
        </p:nvCxnSpPr>
        <p:spPr>
          <a:xfrm flipH="1">
            <a:off x="2421068" y="4607176"/>
            <a:ext cx="231879" cy="860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Gerader Verbinder 136"/>
          <p:cNvCxnSpPr/>
          <p:nvPr/>
        </p:nvCxnSpPr>
        <p:spPr>
          <a:xfrm flipV="1">
            <a:off x="9528050" y="3467812"/>
            <a:ext cx="662185" cy="495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10199739" y="3452181"/>
            <a:ext cx="17700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simlpe</a:t>
            </a:r>
            <a:r>
              <a:rPr lang="en-US" sz="2000" dirty="0" smtClean="0"/>
              <a:t> POJOs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54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REST API Client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781784"/>
            <a:ext cx="555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LoginService</a:t>
            </a:r>
            <a:endParaRPr lang="en-US" sz="2400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User-agent authentication flow. Must be configured in salesforce as external app. </a:t>
            </a:r>
          </a:p>
          <a:p>
            <a:endParaRPr lang="en-US" sz="2800" dirty="0" smtClean="0">
              <a:ea typeface="Roboto medium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ContactService</a:t>
            </a:r>
          </a:p>
          <a:p>
            <a:r>
              <a:rPr lang="en-US" sz="2800" dirty="0" smtClean="0">
                <a:ea typeface="Roboto medium" pitchFamily="2" charset="0"/>
              </a:rPr>
              <a:t>Access Contact objects of salesforce. Implemented as simple CRUD operations.</a:t>
            </a:r>
            <a:endParaRPr lang="en-US" sz="2800" dirty="0">
              <a:ea typeface="Roboto medium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909713"/>
            <a:ext cx="3700460" cy="51525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03912" y="6462159"/>
            <a:ext cx="354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Salesforce user-agent authentication flow [1]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970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RDF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err="1" smtClean="0">
                <a:latin typeface="+mj-lt"/>
              </a:rPr>
              <a:t>Contact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ContactService extracts </a:t>
            </a:r>
            <a:r>
              <a:rPr lang="en-US" sz="2800" b="1" dirty="0" err="1" smtClean="0">
                <a:ea typeface="Roboto medium" pitchFamily="2" charset="0"/>
              </a:rPr>
              <a:t>foaf:Person</a:t>
            </a:r>
            <a:r>
              <a:rPr lang="en-US" sz="2800" dirty="0" smtClean="0">
                <a:ea typeface="Roboto medium" pitchFamily="2" charset="0"/>
              </a:rPr>
              <a:t> </a:t>
            </a:r>
            <a:r>
              <a:rPr lang="en-US" sz="2800" dirty="0" smtClean="0">
                <a:ea typeface="Roboto medium" pitchFamily="2" charset="0"/>
              </a:rPr>
              <a:t>types and transforms them to contact objects. Use reflection to iterate over properties.</a:t>
            </a:r>
          </a:p>
          <a:p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4371" y="3272310"/>
            <a:ext cx="63612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</a:rPr>
              <a:t>eccenca:stramp</a:t>
            </a:r>
            <a:r>
              <a:rPr lang="de-DE" dirty="0">
                <a:latin typeface="Courier New" panose="02070309020205020404" pitchFamily="49" charset="0"/>
              </a:rPr>
              <a:t> a </a:t>
            </a:r>
            <a:r>
              <a:rPr lang="de-DE" dirty="0" err="1">
                <a:latin typeface="Courier New" panose="02070309020205020404" pitchFamily="49" charset="0"/>
              </a:rPr>
              <a:t>foaf:Person</a:t>
            </a:r>
            <a:r>
              <a:rPr lang="de-DE" dirty="0">
                <a:latin typeface="Courier New" panose="02070309020205020404" pitchFamily="49" charset="0"/>
              </a:rPr>
              <a:t>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foaf:title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Dr."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foaf:givenName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Sebastian"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foaf:familyName</a:t>
            </a:r>
            <a:r>
              <a:rPr lang="de-DE" dirty="0">
                <a:latin typeface="Courier New" panose="02070309020205020404" pitchFamily="49" charset="0"/>
              </a:rPr>
              <a:t> "Tramp" ;</a:t>
            </a:r>
          </a:p>
          <a:p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</a:rPr>
              <a:t>odette:position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</a:rPr>
              <a:t>"Head </a:t>
            </a:r>
            <a:r>
              <a:rPr lang="de-DE" dirty="0" err="1">
                <a:latin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</a:rPr>
              <a:t> Development"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odette:telephoneNumber</a:t>
            </a:r>
            <a:r>
              <a:rPr lang="de-DE" dirty="0">
                <a:latin typeface="Courier New" panose="02070309020205020404" pitchFamily="49" charset="0"/>
              </a:rPr>
              <a:t> "+49 341 26508028"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odette:emailAddress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stramp@brox.de" </a:t>
            </a:r>
          </a:p>
          <a:p>
            <a:r>
              <a:rPr lang="de-DE" dirty="0">
                <a:latin typeface="Courier New" panose="02070309020205020404" pitchFamily="49" charset="0"/>
              </a:rPr>
              <a:t>.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64348" y="3272310"/>
            <a:ext cx="49382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familyName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position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telephoneNumber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emailAdress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smtClean="0">
                <a:latin typeface="+mj-lt"/>
              </a:rPr>
              <a:t>RDF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 class implements a method to convert the instance to an RDF representation</a:t>
            </a:r>
            <a:r>
              <a:rPr lang="en-US" sz="2800" dirty="0">
                <a:ea typeface="Roboto medium" pitchFamily="2" charset="0"/>
              </a:rPr>
              <a:t>.</a:t>
            </a:r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38578" y="2841423"/>
            <a:ext cx="1043093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toRdf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Model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ModelFactory.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createDefaultModel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Resource </a:t>
            </a:r>
            <a:r>
              <a:rPr lang="en-GB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ResourceFactory.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createResource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FOAF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.getURI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.getFamilyName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.setNsPrefix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foaf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FOAF.</a:t>
            </a:r>
            <a:r>
              <a:rPr lang="en-GB" b="1" i="1" dirty="0">
                <a:solidFill>
                  <a:srgbClr val="0000C0"/>
                </a:solidFill>
                <a:latin typeface="Consolas" panose="020B0609020204030204" pitchFamily="49" charset="0"/>
              </a:rPr>
              <a:t>NS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RDF.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family_name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.getFamilyName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Future </a:t>
            </a:r>
            <a:r>
              <a:rPr lang="de-DE" sz="3200" dirty="0" err="1" smtClean="0"/>
              <a:t>work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96016" y="1539664"/>
            <a:ext cx="100143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Support more sales objects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focus of this work was only on Contact objects. Salesforce has more objects that needs to be integrated.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Generalize RDF transformation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implemented RDF transformer know only one vocabulary.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Provide more feedback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Limited exception handling. More feedback would make the extension robust and usable. 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References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913277" y="1585463"/>
            <a:ext cx="105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latin typeface="Roboto medium" pitchFamily="2" charset="0"/>
                <a:ea typeface="Roboto medium" pitchFamily="2" charset="0"/>
              </a:rPr>
              <a:t>[1] Salesforce </a:t>
            </a:r>
            <a:r>
              <a:rPr lang="en-US" dirty="0" err="1" smtClean="0">
                <a:latin typeface="Roboto medium" pitchFamily="2" charset="0"/>
                <a:ea typeface="Roboto medium" pitchFamily="2" charset="0"/>
              </a:rPr>
              <a:t>Oauth</a:t>
            </a:r>
            <a:r>
              <a:rPr lang="en-US" dirty="0">
                <a:latin typeface="Roboto medium" pitchFamily="2" charset="0"/>
                <a:ea typeface="Roboto medium" pitchFamily="2" charset="0"/>
              </a:rPr>
              <a:t> 2.0: </a:t>
            </a:r>
            <a:r>
              <a:rPr lang="en-US" sz="1000" dirty="0">
                <a:latin typeface="Roboto medium" pitchFamily="2" charset="0"/>
                <a:ea typeface="Roboto medium" pitchFamily="2" charset="0"/>
              </a:rPr>
              <a:t>https://developer.salesforce.com/docs/atlas.en-us.api_rest.meta/api_rest/intro_understanding_user_agent_oauth_flow.htm</a:t>
            </a:r>
            <a:endParaRPr lang="en-US" sz="1000" dirty="0" smtClean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498</Words>
  <Application>Microsoft Office PowerPoint</Application>
  <PresentationFormat>Breitbild</PresentationFormat>
  <Paragraphs>157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2584</cp:revision>
  <dcterms:created xsi:type="dcterms:W3CDTF">2014-10-04T04:19:21Z</dcterms:created>
  <dcterms:modified xsi:type="dcterms:W3CDTF">2015-10-18T19:23:19Z</dcterms:modified>
</cp:coreProperties>
</file>