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5350"/>
  <p:notesSz cx="7772400" cy="10058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853"/>
    <a:srgbClr val="4F81BD"/>
    <a:srgbClr val="F6F6F6"/>
    <a:srgbClr val="FFFFFF"/>
    <a:srgbClr val="DB1D17"/>
    <a:srgbClr val="89B151"/>
    <a:srgbClr val="D96459"/>
    <a:srgbClr val="8C4646"/>
    <a:srgbClr val="FAFBFB"/>
    <a:srgbClr val="67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132" y="-1260"/>
      </p:cViewPr>
      <p:guideLst>
        <p:guide orient="horz" pos="13482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 sz="1400"/>
            </a:pPr>
            <a:fld id="{F46202A4-F0EF-4D2B-8AC7-B2DF06D7C26D}" type="slidenum">
              <a:rPr/>
              <a:pPr>
                <a:defRPr sz="1400"/>
              </a:pPr>
              <a:t>‹#›</a:t>
            </a:fld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966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US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fld id="{9DF0566D-7C3A-4225-A4EC-731314A93B4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0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 kern="1200">
        <a:solidFill>
          <a:schemeClr val="tx1"/>
        </a:solidFill>
        <a:latin typeface="Arial" pitchFamily="18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552700" y="763588"/>
            <a:ext cx="26670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elle 7"/>
          <p:cNvSpPr/>
          <p:nvPr userDrawn="1"/>
        </p:nvSpPr>
        <p:spPr>
          <a:xfrm rot="10800000" flipV="1">
            <a:off x="0" y="-9524"/>
            <a:ext cx="30336108" cy="5486399"/>
          </a:xfrm>
          <a:custGeom>
            <a:avLst/>
            <a:gdLst>
              <a:gd name="connsiteX0" fmla="*/ 0 w 30279975"/>
              <a:gd name="connsiteY0" fmla="*/ 1133967 h 9071739"/>
              <a:gd name="connsiteX1" fmla="*/ 29962035 w 30279975"/>
              <a:gd name="connsiteY1" fmla="*/ 1133967 h 9071739"/>
              <a:gd name="connsiteX2" fmla="*/ 30279975 w 30279975"/>
              <a:gd name="connsiteY2" fmla="*/ 7937772 h 9071739"/>
              <a:gd name="connsiteX3" fmla="*/ 317940 w 30279975"/>
              <a:gd name="connsiteY3" fmla="*/ 7937772 h 9071739"/>
              <a:gd name="connsiteX4" fmla="*/ 0 w 30279975"/>
              <a:gd name="connsiteY4" fmla="*/ 1133967 h 9071739"/>
              <a:gd name="connsiteX0" fmla="*/ 0 w 30279975"/>
              <a:gd name="connsiteY0" fmla="*/ 1091161 h 8986126"/>
              <a:gd name="connsiteX1" fmla="*/ 29962036 w 30279975"/>
              <a:gd name="connsiteY1" fmla="*/ 1091161 h 8986126"/>
              <a:gd name="connsiteX2" fmla="*/ 30279975 w 30279975"/>
              <a:gd name="connsiteY2" fmla="*/ 7894966 h 8986126"/>
              <a:gd name="connsiteX3" fmla="*/ 317940 w 30279975"/>
              <a:gd name="connsiteY3" fmla="*/ 7894966 h 8986126"/>
              <a:gd name="connsiteX4" fmla="*/ 0 w 30279975"/>
              <a:gd name="connsiteY4" fmla="*/ 1091161 h 8986126"/>
              <a:gd name="connsiteX0" fmla="*/ 0 w 30279975"/>
              <a:gd name="connsiteY0" fmla="*/ 1413164 h 9308129"/>
              <a:gd name="connsiteX1" fmla="*/ 30128290 w 30279975"/>
              <a:gd name="connsiteY1" fmla="*/ 0 h 9308129"/>
              <a:gd name="connsiteX2" fmla="*/ 30279975 w 30279975"/>
              <a:gd name="connsiteY2" fmla="*/ 8216969 h 9308129"/>
              <a:gd name="connsiteX3" fmla="*/ 317940 w 30279975"/>
              <a:gd name="connsiteY3" fmla="*/ 8216969 h 9308129"/>
              <a:gd name="connsiteX4" fmla="*/ 0 w 30279975"/>
              <a:gd name="connsiteY4" fmla="*/ 1413164 h 9308129"/>
              <a:gd name="connsiteX0" fmla="*/ 56133 w 30336108"/>
              <a:gd name="connsiteY0" fmla="*/ 1413164 h 9390783"/>
              <a:gd name="connsiteX1" fmla="*/ 30184423 w 30336108"/>
              <a:gd name="connsiteY1" fmla="*/ 0 h 9390783"/>
              <a:gd name="connsiteX2" fmla="*/ 30336108 w 30336108"/>
              <a:gd name="connsiteY2" fmla="*/ 8216969 h 9390783"/>
              <a:gd name="connsiteX3" fmla="*/ 0 w 30336108"/>
              <a:gd name="connsiteY3" fmla="*/ 8881987 h 9390783"/>
              <a:gd name="connsiteX4" fmla="*/ 56133 w 30336108"/>
              <a:gd name="connsiteY4" fmla="*/ 1413164 h 9390783"/>
              <a:gd name="connsiteX0" fmla="*/ 56133 w 30336108"/>
              <a:gd name="connsiteY0" fmla="*/ 1245127 h 9222746"/>
              <a:gd name="connsiteX1" fmla="*/ 30309115 w 30336108"/>
              <a:gd name="connsiteY1" fmla="*/ 81344 h 9222746"/>
              <a:gd name="connsiteX2" fmla="*/ 30336108 w 30336108"/>
              <a:gd name="connsiteY2" fmla="*/ 8048932 h 9222746"/>
              <a:gd name="connsiteX3" fmla="*/ 0 w 30336108"/>
              <a:gd name="connsiteY3" fmla="*/ 8713950 h 9222746"/>
              <a:gd name="connsiteX4" fmla="*/ 56133 w 30336108"/>
              <a:gd name="connsiteY4" fmla="*/ 1245127 h 922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6108" h="9222746">
                <a:moveTo>
                  <a:pt x="56133" y="1245127"/>
                </a:moveTo>
                <a:cubicBezTo>
                  <a:pt x="10043478" y="-2534764"/>
                  <a:pt x="20321770" y="3861236"/>
                  <a:pt x="30309115" y="81344"/>
                </a:cubicBezTo>
                <a:cubicBezTo>
                  <a:pt x="30318113" y="2737207"/>
                  <a:pt x="30327110" y="5393069"/>
                  <a:pt x="30336108" y="8048932"/>
                </a:cubicBezTo>
                <a:cubicBezTo>
                  <a:pt x="20348763" y="11828823"/>
                  <a:pt x="9987345" y="4934058"/>
                  <a:pt x="0" y="8713950"/>
                </a:cubicBezTo>
                <a:lnTo>
                  <a:pt x="56133" y="1245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0000" dist="342900" dir="5400000" rotWithShape="0">
              <a:schemeClr val="tx1">
                <a:alpha val="30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2801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AutoShape 2" descr="Image result for node.js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ransition spd="slow"/>
  <p:hf sldNum="0" hdr="0" ftr="0" dt="0"/>
  <p:extLst mod="1">
    <p:ext uri="{DCECCB84-F9BA-43D5-87BE-67443E8EF086}">
      <p15:sldGuideLst xmlns:p15="http://schemas.microsoft.com/office/powerpoint/2012/main">
        <p15:guide id="4" pos="9921" userDrawn="1">
          <p15:clr>
            <a:srgbClr val="FBAE40"/>
          </p15:clr>
        </p15:guide>
        <p15:guide id="6" pos="801" userDrawn="1">
          <p15:clr>
            <a:srgbClr val="FBAE40"/>
          </p15:clr>
        </p15:guide>
        <p15:guide id="7" pos="18273" userDrawn="1">
          <p15:clr>
            <a:srgbClr val="FBAE40"/>
          </p15:clr>
        </p15:guide>
        <p15:guide id="8" pos="1233" userDrawn="1">
          <p15:clr>
            <a:srgbClr val="FBAE40"/>
          </p15:clr>
        </p15:guide>
        <p15:guide id="9" pos="17841" userDrawn="1">
          <p15:clr>
            <a:srgbClr val="FBAE40"/>
          </p15:clr>
        </p15:guide>
        <p15:guide id="10" pos="96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6"/>
          <p:cNvSpPr/>
          <p:nvPr/>
        </p:nvSpPr>
        <p:spPr>
          <a:xfrm flipH="1">
            <a:off x="0" y="33540700"/>
            <a:ext cx="30279975" cy="0"/>
          </a:xfrm>
          <a:prstGeom prst="line">
            <a:avLst/>
          </a:prstGeom>
          <a:noFill/>
          <a:ln w="19080">
            <a:solidFill>
              <a:srgbClr val="1F497D"/>
            </a:solidFill>
            <a:prstDash val="solid"/>
          </a:ln>
        </p:spPr>
        <p:txBody>
          <a:bodyPr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Gerade Verbindung 7"/>
          <p:cNvSpPr/>
          <p:nvPr/>
        </p:nvSpPr>
        <p:spPr>
          <a:xfrm>
            <a:off x="-3175" y="9264650"/>
            <a:ext cx="30279975" cy="0"/>
          </a:xfrm>
          <a:prstGeom prst="line">
            <a:avLst/>
          </a:prstGeom>
          <a:noFill/>
          <a:ln w="19080">
            <a:solidFill>
              <a:srgbClr val="1F497D"/>
            </a:solidFill>
            <a:prstDash val="solid"/>
          </a:ln>
        </p:spPr>
        <p:txBody>
          <a:bodyPr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1"/>
          </p:nvPr>
        </p:nvSpPr>
        <p:spPr>
          <a:xfrm>
            <a:off x="17884775" y="23309263"/>
            <a:ext cx="10964863" cy="2030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de-DE" sz="14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de-DE" sz="14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de-DE" sz="109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de-DE" sz="91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de-DE" sz="91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de-DE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LevelPresenters Name</a:t>
            </a:r>
          </a:p>
        </p:txBody>
      </p:sp>
      <p:sp>
        <p:nvSpPr>
          <p:cNvPr id="2053" name="Title Placeholder 4"/>
          <p:cNvSpPr txBox="1">
            <a:spLocks noGrp="1"/>
          </p:cNvSpPr>
          <p:nvPr>
            <p:ph type="title"/>
          </p:nvPr>
        </p:nvSpPr>
        <p:spPr bwMode="auto">
          <a:xfrm>
            <a:off x="1514475" y="1708150"/>
            <a:ext cx="27251025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4400" kern="1200">
          <a:solidFill>
            <a:srgbClr val="000000"/>
          </a:solidFill>
          <a:latin typeface="Calibri" pitchFamily="18"/>
          <a:ea typeface="Microsoft YaHei" pitchFamily="2"/>
          <a:cs typeface="Mang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45000"/>
        <a:buFont typeface="StarSymbol"/>
        <a:buChar char="●"/>
        <a:defRPr lang="en-US" sz="3200" i="1">
          <a:solidFill>
            <a:srgbClr val="000000"/>
          </a:solidFill>
          <a:latin typeface="Calibri" pitchFamily="18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StarSymbol"/>
        <a:buChar char="–"/>
        <a:defRPr lang="en-US" sz="2800" i="1">
          <a:solidFill>
            <a:srgbClr val="000000"/>
          </a:solidFill>
          <a:latin typeface="Calibri" pitchFamily="18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45000"/>
        <a:buFont typeface="StarSymbol"/>
        <a:buChar char="●"/>
        <a:defRPr lang="en-US" sz="2400" i="1">
          <a:solidFill>
            <a:srgbClr val="000000"/>
          </a:solidFill>
          <a:latin typeface="Calibri" pitchFamily="18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StarSymbol"/>
        <a:buChar char="–"/>
        <a:defRPr lang="en-US" sz="2000" i="1">
          <a:solidFill>
            <a:srgbClr val="000000"/>
          </a:solidFill>
          <a:latin typeface="Calibri" pitchFamily="18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45000"/>
        <a:buFont typeface="StarSymbol"/>
        <a:buChar char="●"/>
        <a:defRPr lang="en-US" sz="2000" i="1">
          <a:solidFill>
            <a:srgbClr val="000000"/>
          </a:solidFill>
          <a:latin typeface="Calibri" pitchFamily="18"/>
        </a:defRPr>
      </a:lvl5pPr>
      <a:lvl6pPr lvl="5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6pPr>
      <a:lvl7pPr lvl="6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7pPr>
      <a:lvl8pPr lvl="7">
        <a:buSzPct val="45000"/>
        <a:buFont typeface="StarSymbol"/>
        <a:buChar char="●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8pPr>
      <a:lvl9pPr marL="0" marR="0" lvl="0" indent="0" algn="l" rtl="0" hangingPunct="1">
        <a:spcBef>
          <a:spcPts val="360"/>
        </a:spcBef>
        <a:spcAft>
          <a:spcPts val="1417"/>
        </a:spcAft>
        <a:buSzPct val="45000"/>
        <a:buFont typeface="Arial" pitchFamily="32"/>
        <a:buChar char="•"/>
        <a:tabLst/>
        <a:defRPr lang="en-US" sz="1800" b="0" i="1" u="none" strike="noStrike" spc="0">
          <a:solidFill>
            <a:srgbClr val="000000"/>
          </a:solidFill>
          <a:latin typeface="Calibri" pitchFamily="18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/>
          <p:nvPr/>
        </p:nvSpPr>
        <p:spPr>
          <a:xfrm>
            <a:off x="3818837" y="4154487"/>
            <a:ext cx="7019995" cy="2374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Gerade Verbindung 29"/>
          <p:cNvSpPr/>
          <p:nvPr/>
        </p:nvSpPr>
        <p:spPr>
          <a:xfrm>
            <a:off x="0" y="40452675"/>
            <a:ext cx="30279975" cy="0"/>
          </a:xfrm>
          <a:prstGeom prst="line">
            <a:avLst/>
          </a:prstGeom>
          <a:noFill/>
          <a:ln w="152280">
            <a:solidFill>
              <a:srgbClr val="4F81BD"/>
            </a:solidFill>
            <a:prstDash val="solid"/>
          </a:ln>
        </p:spPr>
        <p:txBody>
          <a:bodyPr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4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54587" y="40605078"/>
            <a:ext cx="7668000" cy="1883228"/>
          </a:xfrm>
          <a:prstGeom prst="rect">
            <a:avLst/>
          </a:prstGeom>
          <a:noFill/>
          <a:ln w="31680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88" name="TextBox 87"/>
          <p:cNvSpPr txBox="1"/>
          <p:nvPr/>
        </p:nvSpPr>
        <p:spPr>
          <a:xfrm>
            <a:off x="27103387" y="4249096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19</a:t>
            </a:r>
            <a:r>
              <a:rPr lang="en-US" sz="2000" baseline="30000" dirty="0" smtClean="0"/>
              <a:t>h</a:t>
            </a:r>
            <a:r>
              <a:rPr lang="en-US" sz="2000" dirty="0" smtClean="0"/>
              <a:t> October, 2015</a:t>
            </a:r>
            <a:endParaRPr lang="en-US" sz="2000" dirty="0"/>
          </a:p>
        </p:txBody>
      </p:sp>
      <p:sp>
        <p:nvSpPr>
          <p:cNvPr id="75" name="Textfeld 10"/>
          <p:cNvSpPr txBox="1">
            <a:spLocks noChangeArrowheads="1"/>
          </p:cNvSpPr>
          <p:nvPr/>
        </p:nvSpPr>
        <p:spPr bwMode="auto">
          <a:xfrm>
            <a:off x="3730459" y="706576"/>
            <a:ext cx="2520172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09625"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09625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09625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096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09625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096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de-DE" sz="10000" b="1" noProof="1" smtClean="0">
                <a:solidFill>
                  <a:schemeClr val="bg1"/>
                </a:solidFill>
                <a:latin typeface="Cambria" panose="02040503050406030204" pitchFamily="18" charset="0"/>
              </a:rPr>
              <a:t>Web-based Ontology Analysis and Partitioning Tool </a:t>
            </a:r>
            <a:endParaRPr lang="en-GB" altLang="de-DE" sz="10000" b="1" noProof="1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2" name="Titel 1"/>
          <p:cNvSpPr/>
          <p:nvPr/>
        </p:nvSpPr>
        <p:spPr>
          <a:xfrm>
            <a:off x="3971237" y="4306887"/>
            <a:ext cx="7019995" cy="2374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90000" tIns="45000" rIns="90000" bIns="45000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0" name="Textfeld 4"/>
          <p:cNvSpPr txBox="1">
            <a:spLocks noChangeArrowheads="1"/>
          </p:cNvSpPr>
          <p:nvPr/>
        </p:nvSpPr>
        <p:spPr bwMode="auto">
          <a:xfrm>
            <a:off x="1347787" y="6543675"/>
            <a:ext cx="137880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5400" b="1" noProof="1" smtClean="0">
                <a:solidFill>
                  <a:schemeClr val="tx2"/>
                </a:solidFill>
                <a:latin typeface="Cambria" panose="02040503050406030204" pitchFamily="18" charset="0"/>
              </a:rPr>
              <a:t>Overview</a:t>
            </a:r>
            <a:endParaRPr lang="en-GB" altLang="de-DE" sz="5400" b="1" noProof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91" name="Textfeld 4"/>
          <p:cNvSpPr txBox="1">
            <a:spLocks noChangeArrowheads="1"/>
          </p:cNvSpPr>
          <p:nvPr/>
        </p:nvSpPr>
        <p:spPr bwMode="auto">
          <a:xfrm>
            <a:off x="15853642" y="6467475"/>
            <a:ext cx="14426333" cy="92333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5400" b="1" noProof="1" smtClean="0">
                <a:solidFill>
                  <a:schemeClr val="tx2"/>
                </a:solidFill>
                <a:latin typeface="Cambria" panose="02040503050406030204" pitchFamily="18" charset="0"/>
              </a:rPr>
              <a:t>Application Workflow</a:t>
            </a:r>
            <a:endParaRPr lang="en-GB" altLang="de-DE" sz="5400" b="1" noProof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feld 1"/>
          <p:cNvSpPr txBox="1">
            <a:spLocks noChangeArrowheads="1"/>
          </p:cNvSpPr>
          <p:nvPr/>
        </p:nvSpPr>
        <p:spPr bwMode="auto">
          <a:xfrm>
            <a:off x="1378875" y="7915275"/>
            <a:ext cx="13752000" cy="809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4000" dirty="0" smtClean="0">
                <a:solidFill>
                  <a:srgbClr val="404853"/>
                </a:solidFill>
              </a:rPr>
              <a:t>With </a:t>
            </a:r>
            <a:r>
              <a:rPr lang="en-GB" sz="4000" dirty="0">
                <a:solidFill>
                  <a:srgbClr val="404853"/>
                </a:solidFill>
              </a:rPr>
              <a:t>the increasing use of ontologies in many branches of science and industry not only the number of available ontologies has increased considerably but also many widely used ontologies have reached a size that overburdens development and quality control procedures. It has been argued that the maintenance of large ontologies would be greatly facilitated by decomposing large ontologies into smaller modules </a:t>
            </a:r>
            <a:r>
              <a:rPr lang="en-GB" sz="4000" dirty="0" smtClean="0">
                <a:solidFill>
                  <a:srgbClr val="404853"/>
                </a:solidFill>
              </a:rPr>
              <a:t> </a:t>
            </a:r>
            <a:r>
              <a:rPr lang="en-GB" sz="4000" dirty="0">
                <a:solidFill>
                  <a:srgbClr val="404853"/>
                </a:solidFill>
              </a:rPr>
              <a:t>that cover certain subtopics of the </a:t>
            </a:r>
            <a:r>
              <a:rPr lang="en-GB" sz="4000" dirty="0" smtClean="0">
                <a:solidFill>
                  <a:srgbClr val="404853"/>
                </a:solidFill>
              </a:rPr>
              <a:t>ontology.</a:t>
            </a:r>
            <a:r>
              <a:rPr lang="en-GB" sz="4000" dirty="0">
                <a:solidFill>
                  <a:srgbClr val="404853"/>
                </a:solidFill>
              </a:rPr>
              <a:t> </a:t>
            </a:r>
            <a:r>
              <a:rPr lang="en-GB" sz="4000" dirty="0" smtClean="0">
                <a:solidFill>
                  <a:srgbClr val="404853"/>
                </a:solidFill>
              </a:rPr>
              <a:t>To </a:t>
            </a:r>
            <a:r>
              <a:rPr lang="en-GB" sz="4000" dirty="0">
                <a:solidFill>
                  <a:srgbClr val="404853"/>
                </a:solidFill>
              </a:rPr>
              <a:t>accomplish this, the </a:t>
            </a:r>
            <a:r>
              <a:rPr lang="en-GB" sz="4000" b="1" dirty="0" smtClean="0">
                <a:solidFill>
                  <a:srgbClr val="404853"/>
                </a:solidFill>
              </a:rPr>
              <a:t>“Web-based ontology </a:t>
            </a:r>
            <a:r>
              <a:rPr lang="en-GB" sz="4000" b="1" dirty="0">
                <a:solidFill>
                  <a:srgbClr val="404853"/>
                </a:solidFill>
              </a:rPr>
              <a:t>analysis and partitioning tool” </a:t>
            </a:r>
            <a:r>
              <a:rPr lang="en-GB" sz="4000" dirty="0">
                <a:solidFill>
                  <a:srgbClr val="404853"/>
                </a:solidFill>
              </a:rPr>
              <a:t> is developed as </a:t>
            </a:r>
            <a:r>
              <a:rPr lang="en-GB" sz="4000" dirty="0" smtClean="0">
                <a:solidFill>
                  <a:srgbClr val="404853"/>
                </a:solidFill>
              </a:rPr>
              <a:t>an open </a:t>
            </a:r>
            <a:r>
              <a:rPr lang="en-GB" sz="4000" dirty="0">
                <a:solidFill>
                  <a:srgbClr val="404853"/>
                </a:solidFill>
              </a:rPr>
              <a:t>platform web application. Its design allows for quickly uploading large ontologies and partitioning the ontologies </a:t>
            </a:r>
            <a:r>
              <a:rPr lang="en-GB" sz="4000" dirty="0" smtClean="0">
                <a:solidFill>
                  <a:srgbClr val="404853"/>
                </a:solidFill>
              </a:rPr>
              <a:t>into smaller modules.</a:t>
            </a:r>
            <a:endParaRPr lang="de-DE" sz="3800" dirty="0">
              <a:solidFill>
                <a:srgbClr val="404853"/>
              </a:solidFill>
            </a:endParaRPr>
          </a:p>
        </p:txBody>
      </p:sp>
      <p:sp>
        <p:nvSpPr>
          <p:cNvPr id="98" name="Textfeld 4"/>
          <p:cNvSpPr txBox="1">
            <a:spLocks noChangeArrowheads="1"/>
          </p:cNvSpPr>
          <p:nvPr/>
        </p:nvSpPr>
        <p:spPr bwMode="auto">
          <a:xfrm>
            <a:off x="1347787" y="16144875"/>
            <a:ext cx="137880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5400" b="1" noProof="1" smtClean="0">
                <a:solidFill>
                  <a:schemeClr val="tx2"/>
                </a:solidFill>
                <a:latin typeface="Cambria" panose="02040503050406030204" pitchFamily="18" charset="0"/>
              </a:rPr>
              <a:t>Implementation Details</a:t>
            </a:r>
            <a:endParaRPr lang="en-GB" altLang="de-DE" sz="5400" b="1" noProof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101" name="Textfeld 1"/>
          <p:cNvSpPr txBox="1">
            <a:spLocks noChangeArrowheads="1"/>
          </p:cNvSpPr>
          <p:nvPr/>
        </p:nvSpPr>
        <p:spPr bwMode="auto">
          <a:xfrm>
            <a:off x="1327307" y="17440275"/>
            <a:ext cx="13788000" cy="4194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4000" dirty="0" smtClean="0">
                <a:solidFill>
                  <a:srgbClr val="404853"/>
                </a:solidFill>
              </a:rPr>
              <a:t>The tool is a web-based application running on the MEAN stack (without MongoDB) having Java 1.7 as a dependency.</a:t>
            </a:r>
          </a:p>
          <a:p>
            <a:pPr algn="just"/>
            <a:endParaRPr lang="en-GB" sz="4000" b="1" dirty="0" smtClean="0">
              <a:solidFill>
                <a:srgbClr val="404853"/>
              </a:solidFill>
            </a:endParaRPr>
          </a:p>
          <a:p>
            <a:pPr algn="just"/>
            <a:r>
              <a:rPr lang="en-GB" sz="4000" b="1" dirty="0" smtClean="0">
                <a:solidFill>
                  <a:srgbClr val="404853"/>
                </a:solidFill>
              </a:rPr>
              <a:t>Software </a:t>
            </a:r>
            <a:r>
              <a:rPr lang="en-GB" sz="4000" dirty="0" smtClean="0">
                <a:solidFill>
                  <a:srgbClr val="404853"/>
                </a:solidFill>
              </a:rPr>
              <a:t>used: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404853"/>
                </a:solidFill>
              </a:rPr>
              <a:t>E</a:t>
            </a:r>
            <a:r>
              <a:rPr lang="en-GB" sz="4000" dirty="0" smtClean="0">
                <a:solidFill>
                  <a:srgbClr val="404853"/>
                </a:solidFill>
              </a:rPr>
              <a:t>xpress,js v4.13.3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404853"/>
                </a:solidFill>
              </a:rPr>
              <a:t>A</a:t>
            </a:r>
            <a:r>
              <a:rPr lang="en-GB" sz="4000" dirty="0" smtClean="0">
                <a:solidFill>
                  <a:srgbClr val="404853"/>
                </a:solidFill>
              </a:rPr>
              <a:t>ngularjs v1.3.15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b="1" dirty="0" smtClean="0">
                <a:solidFill>
                  <a:srgbClr val="404853"/>
                </a:solidFill>
              </a:rPr>
              <a:t>N</a:t>
            </a:r>
            <a:r>
              <a:rPr lang="en-GB" sz="4000" dirty="0" smtClean="0">
                <a:solidFill>
                  <a:srgbClr val="404853"/>
                </a:solidFill>
              </a:rPr>
              <a:t>ode.js v0.12.2 (release date May 2015).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r>
              <a:rPr lang="en-GB" sz="4000" dirty="0" smtClean="0"/>
              <a:t>Furthermore</a:t>
            </a:r>
            <a:r>
              <a:rPr lang="en-GB" sz="4000" dirty="0"/>
              <a:t>, other </a:t>
            </a:r>
            <a:r>
              <a:rPr lang="en-GB" sz="4000" b="1" dirty="0"/>
              <a:t>Node.js </a:t>
            </a:r>
            <a:r>
              <a:rPr lang="en-GB" sz="4000" dirty="0" smtClean="0"/>
              <a:t>modules</a:t>
            </a:r>
            <a:r>
              <a:rPr lang="en-GB" sz="4000" b="1" dirty="0" smtClean="0"/>
              <a:t> </a:t>
            </a:r>
            <a:r>
              <a:rPr lang="en-GB" sz="4000" dirty="0"/>
              <a:t>are used to ease the development and to accomplish different </a:t>
            </a:r>
            <a:r>
              <a:rPr lang="en-GB" sz="4000" dirty="0" smtClean="0"/>
              <a:t>functions, </a:t>
            </a:r>
            <a:r>
              <a:rPr lang="en-GB" sz="4000" dirty="0"/>
              <a:t>such as file </a:t>
            </a:r>
            <a:r>
              <a:rPr lang="en-GB" sz="4000" dirty="0" smtClean="0"/>
              <a:t>handling.</a:t>
            </a:r>
            <a:r>
              <a:rPr lang="en-GB" sz="4000" dirty="0"/>
              <a:t> </a:t>
            </a:r>
            <a:r>
              <a:rPr lang="en-GB" sz="4000" dirty="0" smtClean="0"/>
              <a:t>The </a:t>
            </a:r>
            <a:r>
              <a:rPr lang="en-GB" sz="4000" b="1" dirty="0"/>
              <a:t>semantic web </a:t>
            </a:r>
            <a:r>
              <a:rPr lang="en-GB" sz="4000" dirty="0"/>
              <a:t>specific libraries used are: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GB" sz="4000" u="sng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RDFSTORE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VisJS</a:t>
            </a:r>
            <a:endParaRPr lang="en-GB" sz="40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OWL2VOWL</a:t>
            </a:r>
            <a:r>
              <a:rPr lang="en-US" sz="4000" dirty="0" smtClean="0"/>
              <a:t>		</a:t>
            </a:r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algn="just"/>
            <a:endParaRPr lang="en-GB" sz="4000" dirty="0" smtClean="0">
              <a:solidFill>
                <a:srgbClr val="404853"/>
              </a:solidFill>
            </a:endParaRPr>
          </a:p>
          <a:p>
            <a:pPr algn="just"/>
            <a:endParaRPr lang="en-GB" sz="4000" dirty="0">
              <a:solidFill>
                <a:srgbClr val="404853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en-GB" sz="4000" dirty="0" smtClean="0">
              <a:solidFill>
                <a:srgbClr val="404853"/>
              </a:solidFill>
            </a:endParaRPr>
          </a:p>
        </p:txBody>
      </p:sp>
      <p:sp>
        <p:nvSpPr>
          <p:cNvPr id="38" name="AutoShape 10" descr="Image result for node.js"/>
          <p:cNvSpPr>
            <a:spLocks noChangeAspect="1" noChangeArrowheads="1"/>
          </p:cNvSpPr>
          <p:nvPr/>
        </p:nvSpPr>
        <p:spPr bwMode="auto">
          <a:xfrm>
            <a:off x="155575" y="16476656"/>
            <a:ext cx="2182812" cy="21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40075"/>
            <a:ext cx="4392000" cy="43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986" y="40751157"/>
            <a:ext cx="2952000" cy="1990883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2338387" y="32599950"/>
            <a:ext cx="11413268" cy="7236804"/>
          </a:xfrm>
          <a:prstGeom prst="round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"/>
          <p:cNvSpPr txBox="1">
            <a:spLocks noChangeArrowheads="1"/>
          </p:cNvSpPr>
          <p:nvPr/>
        </p:nvSpPr>
        <p:spPr bwMode="auto">
          <a:xfrm>
            <a:off x="4670671" y="35876550"/>
            <a:ext cx="7661535" cy="3157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OS</a:t>
            </a:r>
            <a:r>
              <a:rPr lang="en-US" sz="3600" dirty="0">
                <a:solidFill>
                  <a:schemeClr val="bg1"/>
                </a:solidFill>
              </a:rPr>
              <a:t>: Windows (64 </a:t>
            </a:r>
            <a:r>
              <a:rPr lang="en-US" sz="3600" dirty="0" smtClean="0">
                <a:solidFill>
                  <a:schemeClr val="bg1"/>
                </a:solidFill>
              </a:rPr>
              <a:t>bit) 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Username</a:t>
            </a:r>
            <a:r>
              <a:rPr lang="en-US" sz="3600" dirty="0" smtClean="0">
                <a:solidFill>
                  <a:schemeClr val="bg1"/>
                </a:solidFill>
              </a:rPr>
              <a:t>: user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Password</a:t>
            </a:r>
            <a:r>
              <a:rPr lang="en-US" sz="3600" dirty="0" smtClean="0">
                <a:solidFill>
                  <a:schemeClr val="bg1"/>
                </a:solidFill>
              </a:rPr>
              <a:t>: EIS2015</a:t>
            </a:r>
          </a:p>
          <a:p>
            <a:pPr>
              <a:buNone/>
            </a:pPr>
            <a:endParaRPr lang="en-US" sz="32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1" name="Textfeld 4"/>
          <p:cNvSpPr txBox="1">
            <a:spLocks noChangeArrowheads="1"/>
          </p:cNvSpPr>
          <p:nvPr/>
        </p:nvSpPr>
        <p:spPr bwMode="auto">
          <a:xfrm>
            <a:off x="4700587" y="33893624"/>
            <a:ext cx="1033200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3600" b="1" noProof="1" smtClean="0">
                <a:solidFill>
                  <a:schemeClr val="bg1"/>
                </a:solidFill>
              </a:rPr>
              <a:t>Workstation </a:t>
            </a:r>
            <a:r>
              <a:rPr lang="en-GB" altLang="de-DE" sz="3600" b="1" noProof="1" smtClean="0">
                <a:solidFill>
                  <a:schemeClr val="bg1"/>
                </a:solidFill>
              </a:rPr>
              <a:t>name</a:t>
            </a:r>
            <a:r>
              <a:rPr lang="en-GB" altLang="de-DE" sz="3600" noProof="1" smtClean="0">
                <a:solidFill>
                  <a:schemeClr val="bg1"/>
                </a:solidFill>
              </a:rPr>
              <a:t>: EIS03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3600" b="1" noProof="1" smtClean="0">
                <a:solidFill>
                  <a:schemeClr val="bg1"/>
                </a:solidFill>
              </a:rPr>
              <a:t>Username: </a:t>
            </a:r>
            <a:r>
              <a:rPr lang="en-GB" altLang="de-DE" sz="3600" noProof="1" smtClean="0">
                <a:solidFill>
                  <a:schemeClr val="bg1"/>
                </a:solidFill>
              </a:rPr>
              <a:t>331986084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3600" b="1" noProof="1" smtClean="0">
                <a:solidFill>
                  <a:schemeClr val="bg1"/>
                </a:solidFill>
              </a:rPr>
              <a:t>Password: </a:t>
            </a:r>
            <a:r>
              <a:rPr lang="en-GB" altLang="de-DE" sz="3600" noProof="1" smtClean="0">
                <a:solidFill>
                  <a:schemeClr val="bg1"/>
                </a:solidFill>
              </a:rPr>
              <a:t>E1sontotool</a:t>
            </a:r>
            <a:endParaRPr lang="en-GB" altLang="de-DE" sz="3600" noProof="1">
              <a:solidFill>
                <a:schemeClr val="bg1"/>
              </a:solidFill>
            </a:endParaRPr>
          </a:p>
        </p:txBody>
      </p:sp>
      <p:sp>
        <p:nvSpPr>
          <p:cNvPr id="53" name="Textfeld 4"/>
          <p:cNvSpPr txBox="1">
            <a:spLocks noChangeArrowheads="1"/>
          </p:cNvSpPr>
          <p:nvPr/>
        </p:nvSpPr>
        <p:spPr bwMode="auto">
          <a:xfrm>
            <a:off x="3024187" y="32828550"/>
            <a:ext cx="10332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4000" b="1" noProof="1" smtClean="0">
                <a:solidFill>
                  <a:schemeClr val="bg1"/>
                </a:solidFill>
                <a:latin typeface="+mj-lt"/>
              </a:rPr>
              <a:t>Virtual Machine and Remote Access</a:t>
            </a:r>
            <a:endParaRPr lang="en-GB" altLang="de-DE" sz="40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Textfeld 4"/>
          <p:cNvSpPr txBox="1">
            <a:spLocks noChangeArrowheads="1"/>
          </p:cNvSpPr>
          <p:nvPr/>
        </p:nvSpPr>
        <p:spPr bwMode="auto">
          <a:xfrm>
            <a:off x="3024187" y="37857750"/>
            <a:ext cx="10332000" cy="70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de-DE" sz="4000" b="1" noProof="1" smtClean="0">
                <a:solidFill>
                  <a:schemeClr val="bg1"/>
                </a:solidFill>
                <a:latin typeface="+mj-lt"/>
              </a:rPr>
              <a:t>Source code and Documentation</a:t>
            </a:r>
            <a:endParaRPr lang="en-GB" altLang="de-DE" sz="4000" b="1" noProof="1">
              <a:solidFill>
                <a:schemeClr val="bg1"/>
              </a:solidFill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de-DE" sz="4000" b="1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extfeld 4"/>
          <p:cNvSpPr txBox="1">
            <a:spLocks noChangeArrowheads="1"/>
          </p:cNvSpPr>
          <p:nvPr/>
        </p:nvSpPr>
        <p:spPr bwMode="auto">
          <a:xfrm>
            <a:off x="4559663" y="38718946"/>
            <a:ext cx="936112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</a:rPr>
              <a:t>https://github.com/EIS-Bonn/MA-INF3232-Lab-SS2015.git</a:t>
            </a:r>
          </a:p>
        </p:txBody>
      </p:sp>
      <p:sp>
        <p:nvSpPr>
          <p:cNvPr id="56" name="Textfeld 4"/>
          <p:cNvSpPr txBox="1">
            <a:spLocks noChangeArrowheads="1"/>
          </p:cNvSpPr>
          <p:nvPr/>
        </p:nvSpPr>
        <p:spPr bwMode="auto">
          <a:xfrm>
            <a:off x="15837450" y="20107275"/>
            <a:ext cx="13147115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5400" b="1" noProof="1" smtClean="0">
                <a:solidFill>
                  <a:schemeClr val="tx2"/>
                </a:solidFill>
                <a:latin typeface="Cambria" panose="02040503050406030204" pitchFamily="18" charset="0"/>
              </a:rPr>
              <a:t>Results</a:t>
            </a:r>
            <a:endParaRPr lang="en-GB" altLang="de-DE" sz="5400" b="1" noProof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965" y="26660475"/>
            <a:ext cx="13140000" cy="12894960"/>
          </a:xfrm>
          <a:prstGeom prst="rect">
            <a:avLst/>
          </a:prstGeom>
        </p:spPr>
      </p:pic>
      <p:sp>
        <p:nvSpPr>
          <p:cNvPr id="165" name="Textfeld 4"/>
          <p:cNvSpPr txBox="1">
            <a:spLocks noChangeArrowheads="1"/>
          </p:cNvSpPr>
          <p:nvPr/>
        </p:nvSpPr>
        <p:spPr bwMode="auto">
          <a:xfrm>
            <a:off x="15861272" y="10353675"/>
            <a:ext cx="13147115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5400" b="1" noProof="1" smtClean="0">
                <a:solidFill>
                  <a:schemeClr val="tx2"/>
                </a:solidFill>
                <a:latin typeface="Cambria" panose="02040503050406030204" pitchFamily="18" charset="0"/>
              </a:rPr>
              <a:t>Architecture</a:t>
            </a:r>
            <a:endParaRPr lang="en-GB" altLang="de-DE" sz="5400" b="1" noProof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166" name="Textfeld 4"/>
          <p:cNvSpPr txBox="1">
            <a:spLocks noChangeArrowheads="1"/>
          </p:cNvSpPr>
          <p:nvPr/>
        </p:nvSpPr>
        <p:spPr bwMode="auto">
          <a:xfrm>
            <a:off x="16216337" y="39686210"/>
            <a:ext cx="1278000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3200" noProof="1" smtClean="0">
                <a:solidFill>
                  <a:srgbClr val="404853"/>
                </a:solidFill>
              </a:rPr>
              <a:t>Image - Visualized Ontology</a:t>
            </a:r>
            <a:endParaRPr lang="en-GB" altLang="de-DE" sz="3200" noProof="1">
              <a:solidFill>
                <a:srgbClr val="404853"/>
              </a:solidFill>
            </a:endParaRPr>
          </a:p>
        </p:txBody>
      </p:sp>
      <p:sp>
        <p:nvSpPr>
          <p:cNvPr id="167" name="Textfeld 4"/>
          <p:cNvSpPr txBox="1">
            <a:spLocks noChangeArrowheads="1"/>
          </p:cNvSpPr>
          <p:nvPr/>
        </p:nvSpPr>
        <p:spPr bwMode="auto">
          <a:xfrm>
            <a:off x="16522387" y="21478875"/>
            <a:ext cx="11752204" cy="44012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Conversion of the ontology into RDF triples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Visualization of triples as a directed graph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Metrics that count </a:t>
            </a: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specific </a:t>
            </a: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elements of the graph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Filtering &amp; highlighting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Random colors and shapes to highlight 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Partitioning</a:t>
            </a:r>
          </a:p>
          <a:p>
            <a:pPr marL="685800" indent="-685800" eaLnBrk="1" hangingPunct="1">
              <a:spcBef>
                <a:spcPct val="0"/>
              </a:spcBef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Saving the result as 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588" y="8296275"/>
            <a:ext cx="13248000" cy="1132001"/>
          </a:xfrm>
          <a:prstGeom prst="rect">
            <a:avLst/>
          </a:prstGeom>
        </p:spPr>
      </p:pic>
      <p:pic>
        <p:nvPicPr>
          <p:cNvPr id="179" name="Picture 3" descr="M:\Courses\4\EIS Lab\Final\Screenshots\oie_transparent (2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71787" y="33895351"/>
            <a:ext cx="1289847" cy="1198800"/>
          </a:xfrm>
          <a:prstGeom prst="rect">
            <a:avLst/>
          </a:prstGeom>
          <a:noFill/>
        </p:spPr>
      </p:pic>
      <p:pic>
        <p:nvPicPr>
          <p:cNvPr id="180" name="Picture 179" descr="M:\Courses\4\EIS Lab\Final\Screenshots\oie_transparent (1)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47987" y="35974423"/>
            <a:ext cx="1044000" cy="1197527"/>
          </a:xfrm>
          <a:prstGeom prst="rect">
            <a:avLst/>
          </a:prstGeom>
          <a:noFill/>
        </p:spPr>
      </p:pic>
      <p:pic>
        <p:nvPicPr>
          <p:cNvPr id="183" name="Picture 7" descr="M:\Courses\4\EIS Lab\Final\Screenshots\github-8-xxl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71787" y="38563950"/>
            <a:ext cx="1188000" cy="1188000"/>
          </a:xfrm>
          <a:prstGeom prst="rect">
            <a:avLst/>
          </a:prstGeom>
          <a:noFill/>
        </p:spPr>
      </p:pic>
      <p:sp>
        <p:nvSpPr>
          <p:cNvPr id="184" name="Rectangle 1"/>
          <p:cNvSpPr>
            <a:spLocks/>
          </p:cNvSpPr>
          <p:nvPr/>
        </p:nvSpPr>
        <p:spPr bwMode="auto">
          <a:xfrm>
            <a:off x="19578687" y="15227797"/>
            <a:ext cx="479425" cy="201612"/>
          </a:xfrm>
          <a:prstGeom prst="rect">
            <a:avLst/>
          </a:prstGeom>
          <a:noFill/>
          <a:ln w="12700" cap="flat" cmpd="sng">
            <a:solidFill>
              <a:srgbClr val="A6AAA9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8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85" name="Rectangle 2"/>
          <p:cNvSpPr>
            <a:spLocks/>
          </p:cNvSpPr>
          <p:nvPr/>
        </p:nvSpPr>
        <p:spPr bwMode="auto">
          <a:xfrm>
            <a:off x="19647131" y="15099786"/>
            <a:ext cx="540000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/>
              <a:t>G3</a:t>
            </a:r>
          </a:p>
        </p:txBody>
      </p:sp>
      <p:sp>
        <p:nvSpPr>
          <p:cNvPr id="186" name="Rectangle 3"/>
          <p:cNvSpPr>
            <a:spLocks/>
          </p:cNvSpPr>
          <p:nvPr/>
        </p:nvSpPr>
        <p:spPr bwMode="auto">
          <a:xfrm>
            <a:off x="19070869" y="15224622"/>
            <a:ext cx="477838" cy="203200"/>
          </a:xfrm>
          <a:prstGeom prst="rect">
            <a:avLst/>
          </a:prstGeom>
          <a:noFill/>
          <a:ln w="12700" cap="flat" cmpd="sng">
            <a:solidFill>
              <a:srgbClr val="A6AAA9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8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pic>
        <p:nvPicPr>
          <p:cNvPr id="187" name="Picture 4" descr="Screen Shot 2015-05-12 at 9.32.09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249" y="15584984"/>
            <a:ext cx="1951038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8" name="Picture 5" descr="image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887" y="13081497"/>
            <a:ext cx="136048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" name="AutoShape 6"/>
          <p:cNvSpPr>
            <a:spLocks/>
          </p:cNvSpPr>
          <p:nvPr/>
        </p:nvSpPr>
        <p:spPr bwMode="auto">
          <a:xfrm>
            <a:off x="17691149" y="13166725"/>
            <a:ext cx="4456113" cy="5873750"/>
          </a:xfrm>
          <a:prstGeom prst="roundRect">
            <a:avLst>
              <a:gd name="adj" fmla="val 2852"/>
            </a:avLst>
          </a:prstGeom>
          <a:noFill/>
          <a:ln w="25400" cap="flat" cmpd="sng">
            <a:solidFill>
              <a:srgbClr val="85888D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0" name="AutoShape 7"/>
          <p:cNvSpPr>
            <a:spLocks/>
          </p:cNvSpPr>
          <p:nvPr/>
        </p:nvSpPr>
        <p:spPr bwMode="auto">
          <a:xfrm>
            <a:off x="23745799" y="13166725"/>
            <a:ext cx="4110038" cy="5873750"/>
          </a:xfrm>
          <a:prstGeom prst="roundRect">
            <a:avLst>
              <a:gd name="adj" fmla="val 3088"/>
            </a:avLst>
          </a:prstGeom>
          <a:noFill/>
          <a:ln w="25400" cap="flat" cmpd="sng">
            <a:solidFill>
              <a:srgbClr val="85888D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1" name="Rectangle 8"/>
          <p:cNvSpPr>
            <a:spLocks/>
          </p:cNvSpPr>
          <p:nvPr/>
        </p:nvSpPr>
        <p:spPr bwMode="auto">
          <a:xfrm>
            <a:off x="18016925" y="11977205"/>
            <a:ext cx="2425344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 </a:t>
            </a:r>
            <a:r>
              <a:rPr lang="en-US" altLang="en-US" sz="3200" b="1" dirty="0" smtClean="0">
                <a:solidFill>
                  <a:srgbClr val="0031B5"/>
                </a:solidFill>
                <a:latin typeface="News Gothic MT"/>
                <a:ea typeface="News Gothic MT" charset="0"/>
                <a:cs typeface="News Gothic MT" charset="0"/>
                <a:sym typeface="News Gothic MT" charset="0"/>
              </a:rPr>
              <a:t>Frontend</a:t>
            </a:r>
          </a:p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/>
                <a:ea typeface="News Gothic MT" charset="0"/>
                <a:cs typeface="News Gothic MT" charset="0"/>
                <a:sym typeface="News Gothic MT" charset="0"/>
              </a:rPr>
              <a:t>(AngularJS)</a:t>
            </a:r>
            <a:endParaRPr lang="en-US" altLang="en-US" sz="1800" dirty="0">
              <a:latin typeface="News Gothic MT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2" name="Rectangle 9"/>
          <p:cNvSpPr>
            <a:spLocks/>
          </p:cNvSpPr>
          <p:nvPr/>
        </p:nvSpPr>
        <p:spPr bwMode="auto">
          <a:xfrm>
            <a:off x="24718075" y="12033859"/>
            <a:ext cx="1854675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4572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9144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13716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828800" indent="914400" algn="ctr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Backend</a:t>
            </a:r>
          </a:p>
          <a:p>
            <a:pPr algn="l" defTabSz="914400"/>
            <a:r>
              <a:rPr lang="en-US" altLang="en-US" sz="3200" b="1" dirty="0" smtClean="0">
                <a:solidFill>
                  <a:srgbClr val="0031B5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(Node.js)</a:t>
            </a:r>
            <a:endParaRPr lang="en-US" altLang="en-US" sz="1800" dirty="0"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3" name="AutoShape 10"/>
          <p:cNvSpPr>
            <a:spLocks/>
          </p:cNvSpPr>
          <p:nvPr/>
        </p:nvSpPr>
        <p:spPr bwMode="auto">
          <a:xfrm>
            <a:off x="24756583" y="13358313"/>
            <a:ext cx="1843087" cy="972000"/>
          </a:xfrm>
          <a:prstGeom prst="roundRect">
            <a:avLst>
              <a:gd name="adj" fmla="val 10870"/>
            </a:avLst>
          </a:prstGeom>
          <a:solidFill>
            <a:srgbClr val="53585F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80963" algn="ctr"/>
            <a:r>
              <a:rPr lang="en-US" altLang="en-US" sz="4000" dirty="0" smtClean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Extract </a:t>
            </a:r>
            <a:r>
              <a:rPr lang="en-US" altLang="en-US" sz="4000" dirty="0" smtClean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  </a:t>
            </a:r>
            <a:r>
              <a:rPr lang="en-US" altLang="en-US" sz="3200" dirty="0" smtClean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RDF</a:t>
            </a:r>
            <a:r>
              <a:rPr lang="en-US" altLang="en-US" sz="2000" dirty="0" smtClean="0">
                <a:solidFill>
                  <a:srgbClr val="FFFFFF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 </a:t>
            </a:r>
            <a:endParaRPr lang="en-US" altLang="en-US" sz="1800" dirty="0"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4" name="AutoShape 11"/>
          <p:cNvSpPr>
            <a:spLocks/>
          </p:cNvSpPr>
          <p:nvPr/>
        </p:nvSpPr>
        <p:spPr bwMode="auto">
          <a:xfrm>
            <a:off x="24136324" y="15698465"/>
            <a:ext cx="3328988" cy="1055688"/>
          </a:xfrm>
          <a:prstGeom prst="roundRect">
            <a:avLst>
              <a:gd name="adj" fmla="val 6019"/>
            </a:avLst>
          </a:prstGeom>
          <a:solidFill>
            <a:srgbClr val="53585F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79388" algn="ctr"/>
            <a:r>
              <a:rPr lang="en-US" altLang="en-US" sz="3200" dirty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Internal graph representation</a:t>
            </a:r>
            <a:endParaRPr lang="en-US" altLang="en-US" sz="3200" dirty="0"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5" name="AutoShape 12"/>
          <p:cNvSpPr>
            <a:spLocks/>
          </p:cNvSpPr>
          <p:nvPr/>
        </p:nvSpPr>
        <p:spPr bwMode="auto">
          <a:xfrm>
            <a:off x="24631625" y="18237200"/>
            <a:ext cx="2006146" cy="568466"/>
          </a:xfrm>
          <a:prstGeom prst="roundRect">
            <a:avLst>
              <a:gd name="adj" fmla="val 10870"/>
            </a:avLst>
          </a:prstGeom>
          <a:solidFill>
            <a:srgbClr val="53585F"/>
          </a:soli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en-US" sz="3200" dirty="0">
                <a:solidFill>
                  <a:srgbClr val="FFFFF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Partitioner</a:t>
            </a:r>
            <a:endParaRPr lang="en-US" altLang="en-US" sz="3200" dirty="0"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6" name="Line 13"/>
          <p:cNvSpPr>
            <a:spLocks noChangeShapeType="1"/>
          </p:cNvSpPr>
          <p:nvPr/>
        </p:nvSpPr>
        <p:spPr bwMode="auto">
          <a:xfrm flipV="1">
            <a:off x="25721820" y="14297470"/>
            <a:ext cx="0" cy="1373187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7" name="Line 14"/>
          <p:cNvSpPr>
            <a:spLocks noChangeShapeType="1"/>
          </p:cNvSpPr>
          <p:nvPr/>
        </p:nvSpPr>
        <p:spPr bwMode="auto">
          <a:xfrm>
            <a:off x="21610612" y="13804900"/>
            <a:ext cx="3021012" cy="0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8" name="Line 15"/>
          <p:cNvSpPr>
            <a:spLocks noChangeShapeType="1"/>
          </p:cNvSpPr>
          <p:nvPr/>
        </p:nvSpPr>
        <p:spPr bwMode="auto">
          <a:xfrm>
            <a:off x="25355135" y="14346759"/>
            <a:ext cx="0" cy="1373188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199" name="Line 16"/>
          <p:cNvSpPr>
            <a:spLocks noChangeShapeType="1"/>
          </p:cNvSpPr>
          <p:nvPr/>
        </p:nvSpPr>
        <p:spPr bwMode="auto">
          <a:xfrm>
            <a:off x="25370824" y="16758815"/>
            <a:ext cx="0" cy="1531938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0" name="Line 17"/>
          <p:cNvSpPr>
            <a:spLocks noChangeShapeType="1"/>
          </p:cNvSpPr>
          <p:nvPr/>
        </p:nvSpPr>
        <p:spPr bwMode="auto">
          <a:xfrm flipV="1">
            <a:off x="25751803" y="16684625"/>
            <a:ext cx="0" cy="1552575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1" name="Line 18"/>
          <p:cNvSpPr>
            <a:spLocks noChangeShapeType="1"/>
          </p:cNvSpPr>
          <p:nvPr/>
        </p:nvSpPr>
        <p:spPr bwMode="auto">
          <a:xfrm flipH="1">
            <a:off x="22111004" y="16634569"/>
            <a:ext cx="1620000" cy="0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2" name="Line 21"/>
          <p:cNvSpPr>
            <a:spLocks noChangeShapeType="1"/>
          </p:cNvSpPr>
          <p:nvPr/>
        </p:nvSpPr>
        <p:spPr bwMode="auto">
          <a:xfrm>
            <a:off x="17378355" y="13774738"/>
            <a:ext cx="1836000" cy="0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3" name="AutoShape 23"/>
          <p:cNvSpPr>
            <a:spLocks/>
          </p:cNvSpPr>
          <p:nvPr/>
        </p:nvSpPr>
        <p:spPr bwMode="auto">
          <a:xfrm>
            <a:off x="15901987" y="13084175"/>
            <a:ext cx="1446212" cy="138271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indent="80963"/>
            <a:r>
              <a:rPr lang="en-US" altLang="en-US" sz="22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ONTOLOGY</a:t>
            </a:r>
            <a:endParaRPr lang="en-US" altLang="en-US" sz="2200" dirty="0">
              <a:solidFill>
                <a:srgbClr val="53585F"/>
              </a:solidFill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4" name="Rectangle 25"/>
          <p:cNvSpPr>
            <a:spLocks/>
          </p:cNvSpPr>
          <p:nvPr/>
        </p:nvSpPr>
        <p:spPr bwMode="auto">
          <a:xfrm>
            <a:off x="16199652" y="12577723"/>
            <a:ext cx="900888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b="1" dirty="0">
                <a:solidFill>
                  <a:srgbClr val="C82506"/>
                </a:solidFill>
                <a:ea typeface="News Gothic MT" charset="0"/>
                <a:cs typeface="News Gothic MT" charset="0"/>
                <a:sym typeface="News Gothic MT" charset="0"/>
              </a:rPr>
              <a:t>Input</a:t>
            </a:r>
            <a:endParaRPr lang="en-US" altLang="en-US" sz="2800" dirty="0"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5" name="Rectangle 26"/>
          <p:cNvSpPr>
            <a:spLocks/>
          </p:cNvSpPr>
          <p:nvPr/>
        </p:nvSpPr>
        <p:spPr bwMode="auto">
          <a:xfrm>
            <a:off x="16120389" y="16821110"/>
            <a:ext cx="1171796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b="1" dirty="0">
                <a:solidFill>
                  <a:srgbClr val="C82506"/>
                </a:solidFill>
                <a:ea typeface="News Gothic MT" charset="0"/>
                <a:cs typeface="News Gothic MT" charset="0"/>
                <a:sym typeface="News Gothic MT" charset="0"/>
              </a:rPr>
              <a:t>Output</a:t>
            </a:r>
            <a:endParaRPr lang="en-US" altLang="en-US" sz="2800" dirty="0"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6" name="AutoShape 27"/>
          <p:cNvSpPr>
            <a:spLocks/>
          </p:cNvSpPr>
          <p:nvPr/>
        </p:nvSpPr>
        <p:spPr bwMode="auto">
          <a:xfrm>
            <a:off x="15961470" y="17297400"/>
            <a:ext cx="1446212" cy="1382712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179388"/>
            <a:r>
              <a:rPr lang="en-US" altLang="en-US" sz="18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 </a:t>
            </a:r>
          </a:p>
          <a:p>
            <a:pPr marL="179388"/>
            <a:r>
              <a:rPr lang="en-US" altLang="en-US" sz="22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RDF TEXT FORMAT</a:t>
            </a:r>
          </a:p>
          <a:p>
            <a:pPr marL="179388" indent="-98425"/>
            <a:endParaRPr lang="en-US" altLang="en-US" sz="1800" dirty="0">
              <a:solidFill>
                <a:srgbClr val="53585F"/>
              </a:solidFill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7" name="AutoShape 29"/>
          <p:cNvSpPr>
            <a:spLocks/>
          </p:cNvSpPr>
          <p:nvPr/>
        </p:nvSpPr>
        <p:spPr bwMode="auto">
          <a:xfrm>
            <a:off x="17862402" y="14561944"/>
            <a:ext cx="4040187" cy="3787775"/>
          </a:xfrm>
          <a:prstGeom prst="roundRect">
            <a:avLst>
              <a:gd name="adj" fmla="val 0"/>
            </a:avLst>
          </a:prstGeom>
          <a:noFill/>
          <a:ln w="12700" cap="flat" cmpd="sng">
            <a:solidFill>
              <a:srgbClr val="85888D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 dirty="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8" name="Rectangle 30"/>
          <p:cNvSpPr>
            <a:spLocks/>
          </p:cNvSpPr>
          <p:nvPr/>
        </p:nvSpPr>
        <p:spPr bwMode="auto">
          <a:xfrm>
            <a:off x="18923878" y="14438318"/>
            <a:ext cx="2047805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 smtClean="0">
                <a:solidFill>
                  <a:srgbClr val="53585F"/>
                </a:solidFill>
                <a:latin typeface="Calibri" panose="020F0502020204030204" pitchFamily="34" charset="0"/>
                <a:ea typeface="News Gothic MT" charset="0"/>
                <a:cs typeface="News Gothic MT" charset="0"/>
                <a:sym typeface="News Gothic MT" charset="0"/>
              </a:rPr>
              <a:t>Partitioning</a:t>
            </a:r>
            <a:endParaRPr lang="en-US" altLang="en-US" sz="3200" dirty="0">
              <a:latin typeface="Calibri" panose="020F0502020204030204" pitchFamily="34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09" name="Rectangle 31"/>
          <p:cNvSpPr>
            <a:spLocks/>
          </p:cNvSpPr>
          <p:nvPr/>
        </p:nvSpPr>
        <p:spPr bwMode="auto">
          <a:xfrm>
            <a:off x="22315331" y="13269259"/>
            <a:ext cx="1306448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</a:rPr>
              <a:t>Upload</a:t>
            </a:r>
          </a:p>
        </p:txBody>
      </p:sp>
      <p:sp>
        <p:nvSpPr>
          <p:cNvPr id="210" name="Rectangle 32"/>
          <p:cNvSpPr>
            <a:spLocks/>
          </p:cNvSpPr>
          <p:nvPr/>
        </p:nvSpPr>
        <p:spPr bwMode="auto">
          <a:xfrm>
            <a:off x="23875338" y="14824685"/>
            <a:ext cx="1418722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dirty="0">
                <a:latin typeface="Calibri" panose="020F0502020204030204" pitchFamily="34" charset="0"/>
              </a:rPr>
              <a:t>Translate</a:t>
            </a:r>
          </a:p>
        </p:txBody>
      </p:sp>
      <p:sp>
        <p:nvSpPr>
          <p:cNvPr id="211" name="Rectangle 33"/>
          <p:cNvSpPr>
            <a:spLocks/>
          </p:cNvSpPr>
          <p:nvPr/>
        </p:nvSpPr>
        <p:spPr bwMode="auto">
          <a:xfrm>
            <a:off x="25770159" y="14854669"/>
            <a:ext cx="1521891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dirty="0">
                <a:latin typeface="Calibri" panose="020F0502020204030204" pitchFamily="34" charset="0"/>
              </a:rPr>
              <a:t>Graph (G)</a:t>
            </a:r>
          </a:p>
        </p:txBody>
      </p:sp>
      <p:sp>
        <p:nvSpPr>
          <p:cNvPr id="212" name="Rectangle 34"/>
          <p:cNvSpPr>
            <a:spLocks/>
          </p:cNvSpPr>
          <p:nvPr/>
        </p:nvSpPr>
        <p:spPr bwMode="auto">
          <a:xfrm>
            <a:off x="23821539" y="17238076"/>
            <a:ext cx="1521891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dirty="0" smtClean="0">
                <a:latin typeface="Calibri" panose="020F0502020204030204" pitchFamily="34" charset="0"/>
              </a:rPr>
              <a:t>Graph (G)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213" name="Rectangle 35"/>
          <p:cNvSpPr>
            <a:spLocks/>
          </p:cNvSpPr>
          <p:nvPr/>
        </p:nvSpPr>
        <p:spPr bwMode="auto">
          <a:xfrm>
            <a:off x="25732478" y="17271232"/>
            <a:ext cx="2191306" cy="5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800" b="1" dirty="0"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{</a:t>
            </a:r>
            <a:r>
              <a:rPr lang="en-US" altLang="en-US" sz="2800" dirty="0">
                <a:latin typeface="Calibri" panose="020F0502020204030204" pitchFamily="34" charset="0"/>
              </a:rPr>
              <a:t>G1,G2,….,Gn</a:t>
            </a:r>
            <a:r>
              <a:rPr lang="en-US" altLang="en-US" sz="2800" b="1" dirty="0"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}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214" name="Rectangle 36"/>
          <p:cNvSpPr>
            <a:spLocks/>
          </p:cNvSpPr>
          <p:nvPr/>
        </p:nvSpPr>
        <p:spPr bwMode="auto">
          <a:xfrm>
            <a:off x="18278251" y="16032343"/>
            <a:ext cx="1808187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 smtClean="0">
                <a:latin typeface="Calibri" panose="020F0502020204030204" pitchFamily="34" charset="0"/>
              </a:rPr>
              <a:t>13 </a:t>
            </a:r>
            <a:r>
              <a:rPr lang="en-US" altLang="en-US" sz="3200" dirty="0">
                <a:latin typeface="Calibri" panose="020F0502020204030204" pitchFamily="34" charset="0"/>
              </a:rPr>
              <a:t>Classes</a:t>
            </a:r>
          </a:p>
        </p:txBody>
      </p:sp>
      <p:sp>
        <p:nvSpPr>
          <p:cNvPr id="215" name="Rectangle 37"/>
          <p:cNvSpPr>
            <a:spLocks/>
          </p:cNvSpPr>
          <p:nvPr/>
        </p:nvSpPr>
        <p:spPr bwMode="auto">
          <a:xfrm>
            <a:off x="18294895" y="16379121"/>
            <a:ext cx="2335383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 smtClean="0">
                <a:latin typeface="Calibri" panose="020F0502020204030204" pitchFamily="34" charset="0"/>
              </a:rPr>
              <a:t>20</a:t>
            </a:r>
            <a:r>
              <a:rPr lang="en-US" altLang="en-US" sz="3200" dirty="0" smtClean="0">
                <a:latin typeface="Calibri" panose="020F0502020204030204" pitchFamily="34" charset="0"/>
              </a:rPr>
              <a:t> </a:t>
            </a:r>
            <a:r>
              <a:rPr lang="en-US" altLang="en-US" sz="3200" dirty="0">
                <a:latin typeface="Calibri" panose="020F0502020204030204" pitchFamily="34" charset="0"/>
              </a:rPr>
              <a:t>Properties</a:t>
            </a:r>
          </a:p>
        </p:txBody>
      </p:sp>
      <p:sp>
        <p:nvSpPr>
          <p:cNvPr id="216" name="Rectangle 38"/>
          <p:cNvSpPr>
            <a:spLocks/>
          </p:cNvSpPr>
          <p:nvPr/>
        </p:nvSpPr>
        <p:spPr bwMode="auto">
          <a:xfrm>
            <a:off x="18376949" y="15601792"/>
            <a:ext cx="1328505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b="1" dirty="0">
                <a:latin typeface="+mj-lt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Metrics</a:t>
            </a:r>
            <a:endParaRPr lang="en-US" altLang="en-US" sz="3200" dirty="0">
              <a:latin typeface="+mj-lt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17" name="Rectangle 39"/>
          <p:cNvSpPr>
            <a:spLocks/>
          </p:cNvSpPr>
          <p:nvPr/>
        </p:nvSpPr>
        <p:spPr bwMode="auto">
          <a:xfrm>
            <a:off x="18288703" y="16801396"/>
            <a:ext cx="2200924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</a:rPr>
              <a:t>3</a:t>
            </a:r>
            <a:r>
              <a:rPr lang="en-US" altLang="en-US" sz="3200" dirty="0" smtClean="0">
                <a:latin typeface="Calibri" panose="020F0502020204030204" pitchFamily="34" charset="0"/>
              </a:rPr>
              <a:t> </a:t>
            </a:r>
            <a:r>
              <a:rPr lang="en-US" altLang="en-US" sz="3200" dirty="0">
                <a:latin typeface="Calibri" panose="020F0502020204030204" pitchFamily="34" charset="0"/>
              </a:rPr>
              <a:t>Individuals</a:t>
            </a:r>
          </a:p>
        </p:txBody>
      </p:sp>
      <p:sp>
        <p:nvSpPr>
          <p:cNvPr id="218" name="Line 40"/>
          <p:cNvSpPr>
            <a:spLocks noChangeShapeType="1"/>
          </p:cNvSpPr>
          <p:nvPr/>
        </p:nvSpPr>
        <p:spPr bwMode="auto">
          <a:xfrm>
            <a:off x="18322974" y="15434172"/>
            <a:ext cx="3192463" cy="0"/>
          </a:xfrm>
          <a:prstGeom prst="line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 dirty="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19" name="Rectangle 41"/>
          <p:cNvSpPr>
            <a:spLocks/>
          </p:cNvSpPr>
          <p:nvPr/>
        </p:nvSpPr>
        <p:spPr bwMode="auto">
          <a:xfrm>
            <a:off x="18332499" y="15183347"/>
            <a:ext cx="766763" cy="254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8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20" name="Rectangle 42"/>
          <p:cNvSpPr>
            <a:spLocks/>
          </p:cNvSpPr>
          <p:nvPr/>
        </p:nvSpPr>
        <p:spPr bwMode="auto">
          <a:xfrm>
            <a:off x="18499328" y="15090261"/>
            <a:ext cx="45204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G1</a:t>
            </a:r>
          </a:p>
        </p:txBody>
      </p:sp>
      <p:sp>
        <p:nvSpPr>
          <p:cNvPr id="221" name="Rectangle 43"/>
          <p:cNvSpPr>
            <a:spLocks/>
          </p:cNvSpPr>
          <p:nvPr/>
        </p:nvSpPr>
        <p:spPr bwMode="auto">
          <a:xfrm>
            <a:off x="19171452" y="15096611"/>
            <a:ext cx="452047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G2</a:t>
            </a:r>
          </a:p>
        </p:txBody>
      </p:sp>
      <p:sp>
        <p:nvSpPr>
          <p:cNvPr id="222" name="AutoShape 44"/>
          <p:cNvSpPr>
            <a:spLocks/>
          </p:cNvSpPr>
          <p:nvPr/>
        </p:nvSpPr>
        <p:spPr bwMode="auto">
          <a:xfrm>
            <a:off x="18295986" y="17777322"/>
            <a:ext cx="1332000" cy="384175"/>
          </a:xfrm>
          <a:prstGeom prst="roundRect">
            <a:avLst>
              <a:gd name="adj" fmla="val 46528"/>
            </a:avLst>
          </a:prstGeom>
          <a:gradFill rotWithShape="0"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23" name="Rectangle 45"/>
          <p:cNvSpPr>
            <a:spLocks/>
          </p:cNvSpPr>
          <p:nvPr/>
        </p:nvSpPr>
        <p:spPr bwMode="auto">
          <a:xfrm>
            <a:off x="18369361" y="17675067"/>
            <a:ext cx="1221488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b="1" dirty="0"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Export</a:t>
            </a:r>
            <a:endParaRPr lang="en-US" altLang="en-US" sz="3200" dirty="0">
              <a:latin typeface="Calibri" panose="020F050202020403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224" name="Line 46"/>
          <p:cNvSpPr>
            <a:spLocks noChangeShapeType="1"/>
          </p:cNvSpPr>
          <p:nvPr/>
        </p:nvSpPr>
        <p:spPr bwMode="auto">
          <a:xfrm>
            <a:off x="22166683" y="16010593"/>
            <a:ext cx="1620000" cy="0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225" name="Rectangle 31"/>
          <p:cNvSpPr>
            <a:spLocks/>
          </p:cNvSpPr>
          <p:nvPr/>
        </p:nvSpPr>
        <p:spPr bwMode="auto">
          <a:xfrm>
            <a:off x="22265246" y="15507094"/>
            <a:ext cx="1451679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 smtClean="0">
                <a:latin typeface="Calibri" panose="020F0502020204030204" pitchFamily="34" charset="0"/>
              </a:rPr>
              <a:t>Request</a:t>
            </a:r>
            <a:endParaRPr lang="en-US" altLang="en-US" sz="3200" dirty="0">
              <a:latin typeface="Calibri" panose="020F0502020204030204" pitchFamily="34" charset="0"/>
            </a:endParaRPr>
          </a:p>
        </p:txBody>
      </p:sp>
      <p:sp>
        <p:nvSpPr>
          <p:cNvPr id="226" name="Rectangle 31"/>
          <p:cNvSpPr>
            <a:spLocks/>
          </p:cNvSpPr>
          <p:nvPr/>
        </p:nvSpPr>
        <p:spPr bwMode="auto">
          <a:xfrm>
            <a:off x="22207701" y="16128128"/>
            <a:ext cx="1695144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en-US" sz="3200" dirty="0" smtClean="0">
                <a:latin typeface="Calibri" panose="020F0502020204030204" pitchFamily="34" charset="0"/>
              </a:rPr>
              <a:t>Response</a:t>
            </a:r>
            <a:endParaRPr lang="en-US" altLang="en-US" sz="3200" dirty="0">
              <a:latin typeface="Calibri" panose="020F0502020204030204" pitchFamily="34" charset="0"/>
            </a:endParaRPr>
          </a:p>
        </p:txBody>
      </p:sp>
      <p:sp>
        <p:nvSpPr>
          <p:cNvPr id="227" name="Line 46"/>
          <p:cNvSpPr>
            <a:spLocks noChangeShapeType="1"/>
          </p:cNvSpPr>
          <p:nvPr/>
        </p:nvSpPr>
        <p:spPr bwMode="auto">
          <a:xfrm>
            <a:off x="17270139" y="18002721"/>
            <a:ext cx="1044000" cy="0"/>
          </a:xfrm>
          <a:prstGeom prst="line">
            <a:avLst/>
          </a:prstGeom>
          <a:noFill/>
          <a:ln w="111125" cap="flat" cmpd="sng">
            <a:solidFill>
              <a:srgbClr val="51A7F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 sz="2400">
              <a:solidFill>
                <a:srgbClr val="53585F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371" y="11985751"/>
            <a:ext cx="1224000" cy="1175040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930" y="11972380"/>
            <a:ext cx="1143075" cy="1143075"/>
          </a:xfrm>
          <a:prstGeom prst="rect">
            <a:avLst/>
          </a:prstGeom>
        </p:spPr>
      </p:pic>
      <p:sp>
        <p:nvSpPr>
          <p:cNvPr id="230" name="Textfeld 4"/>
          <p:cNvSpPr txBox="1">
            <a:spLocks noChangeArrowheads="1"/>
          </p:cNvSpPr>
          <p:nvPr/>
        </p:nvSpPr>
        <p:spPr bwMode="auto">
          <a:xfrm>
            <a:off x="1271587" y="27346275"/>
            <a:ext cx="13761000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e-DE" sz="5400" b="1" noProof="1" smtClean="0">
                <a:solidFill>
                  <a:schemeClr val="tx2"/>
                </a:solidFill>
                <a:latin typeface="Cambria" panose="02040503050406030204" pitchFamily="18" charset="0"/>
              </a:rPr>
              <a:t>Future Work</a:t>
            </a:r>
            <a:endParaRPr lang="en-GB" altLang="de-DE" sz="5400" b="1" noProof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231" name="Textfeld 4"/>
          <p:cNvSpPr txBox="1">
            <a:spLocks noChangeArrowheads="1"/>
          </p:cNvSpPr>
          <p:nvPr/>
        </p:nvSpPr>
        <p:spPr bwMode="auto">
          <a:xfrm>
            <a:off x="1347787" y="28824376"/>
            <a:ext cx="13684800" cy="31700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4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428750" lvl="1" indent="-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Enable editing  of ontology</a:t>
            </a: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(i.e adding and removing nodes.</a:t>
            </a:r>
          </a:p>
          <a:p>
            <a:pPr marL="1428750" lvl="1" indent="-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Improve partitioning by adding more algorithms.</a:t>
            </a:r>
          </a:p>
          <a:p>
            <a:pPr marL="1428750" lvl="1" indent="-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Generate OWL file from JSON file.</a:t>
            </a:r>
          </a:p>
          <a:p>
            <a:pPr marL="1428750" lvl="1" indent="-685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altLang="de-DE" sz="4000" noProof="1" smtClean="0">
                <a:solidFill>
                  <a:srgbClr val="404853"/>
                </a:solidFill>
                <a:latin typeface="+mn-lt"/>
              </a:rPr>
              <a:t>Add database support (MongoDB).</a:t>
            </a:r>
          </a:p>
        </p:txBody>
      </p:sp>
      <p:sp>
        <p:nvSpPr>
          <p:cNvPr id="232" name="Textfeld 2"/>
          <p:cNvSpPr txBox="1">
            <a:spLocks noChangeArrowheads="1"/>
          </p:cNvSpPr>
          <p:nvPr/>
        </p:nvSpPr>
        <p:spPr bwMode="auto">
          <a:xfrm>
            <a:off x="1347787" y="3952875"/>
            <a:ext cx="2767484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3200" b="1" noProof="1" smtClean="0">
                <a:solidFill>
                  <a:schemeClr val="bg1"/>
                </a:solidFill>
                <a:latin typeface="+mn-lt"/>
              </a:rPr>
              <a:t>Developers</a:t>
            </a:r>
            <a:r>
              <a:rPr lang="de-DE" sz="3200" b="1" noProof="1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de-DE" sz="3200" noProof="1" smtClean="0">
                <a:solidFill>
                  <a:schemeClr val="bg1"/>
                </a:solidFill>
              </a:rPr>
              <a:t>Ahmad </a:t>
            </a:r>
            <a:r>
              <a:rPr lang="de-DE" sz="3200" b="1" noProof="1">
                <a:solidFill>
                  <a:schemeClr val="bg1"/>
                </a:solidFill>
              </a:rPr>
              <a:t> </a:t>
            </a:r>
            <a:r>
              <a:rPr lang="de-DE" sz="3200" noProof="1" smtClean="0">
                <a:solidFill>
                  <a:schemeClr val="bg1"/>
                </a:solidFill>
              </a:rPr>
              <a:t>Alzeitoun,</a:t>
            </a:r>
            <a:r>
              <a:rPr lang="de-DE" sz="3200" noProof="1">
                <a:solidFill>
                  <a:schemeClr val="bg1"/>
                </a:solidFill>
              </a:rPr>
              <a:t> Iulia</a:t>
            </a:r>
            <a:r>
              <a:rPr lang="de-DE" sz="3200" noProof="1" smtClean="0">
                <a:solidFill>
                  <a:schemeClr val="bg1"/>
                </a:solidFill>
              </a:rPr>
              <a:t> </a:t>
            </a:r>
            <a:r>
              <a:rPr lang="de-DE" sz="3200" noProof="1" smtClean="0">
                <a:solidFill>
                  <a:schemeClr val="bg1"/>
                </a:solidFill>
                <a:latin typeface="+mn-lt"/>
              </a:rPr>
              <a:t>Buga, </a:t>
            </a:r>
            <a:r>
              <a:rPr lang="de-DE" sz="3200" noProof="1">
                <a:solidFill>
                  <a:schemeClr val="bg1"/>
                </a:solidFill>
              </a:rPr>
              <a:t>Imuwahen</a:t>
            </a:r>
            <a:r>
              <a:rPr lang="de-DE" sz="3200" noProof="1" smtClean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3200" noProof="1" smtClean="0">
                <a:solidFill>
                  <a:schemeClr val="bg1"/>
                </a:solidFill>
                <a:latin typeface="+mn-lt"/>
              </a:rPr>
              <a:t>Osazuwa </a:t>
            </a:r>
            <a:r>
              <a:rPr lang="de-DE" sz="3200" noProof="1" smtClean="0">
                <a:solidFill>
                  <a:schemeClr val="bg1"/>
                </a:solidFill>
                <a:latin typeface="+mn-lt"/>
              </a:rPr>
              <a:t>|  </a:t>
            </a:r>
            <a:r>
              <a:rPr lang="de-DE" sz="3200" b="1" noProof="1" smtClean="0">
                <a:solidFill>
                  <a:schemeClr val="bg1"/>
                </a:solidFill>
                <a:latin typeface="+mn-lt"/>
              </a:rPr>
              <a:t>Mentors:  </a:t>
            </a:r>
            <a:r>
              <a:rPr lang="en-GB" sz="3200" dirty="0" smtClean="0">
                <a:solidFill>
                  <a:schemeClr val="bg1"/>
                </a:solidFill>
              </a:rPr>
              <a:t>Dr</a:t>
            </a:r>
            <a:r>
              <a:rPr lang="en-GB" sz="3200" dirty="0">
                <a:solidFill>
                  <a:schemeClr val="bg1"/>
                </a:solidFill>
              </a:rPr>
              <a:t>. Gökhan </a:t>
            </a:r>
            <a:r>
              <a:rPr lang="en-GB" sz="3200" dirty="0" smtClean="0">
                <a:solidFill>
                  <a:schemeClr val="bg1"/>
                </a:solidFill>
              </a:rPr>
              <a:t>Coskun , Irlan Grangel</a:t>
            </a:r>
            <a:endParaRPr lang="en-GB" sz="3200" dirty="0">
              <a:solidFill>
                <a:schemeClr val="bg1"/>
              </a:solidFill>
            </a:endParaRPr>
          </a:p>
          <a:p>
            <a:r>
              <a:rPr lang="en-GB" sz="2800" dirty="0"/>
              <a:t/>
            </a:r>
            <a:br>
              <a:rPr lang="en-GB" sz="2800" dirty="0"/>
            </a:br>
            <a:endParaRPr lang="de-DE" sz="2800" noProof="1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Custom 1">
      <a:dk1>
        <a:srgbClr val="4048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ln>
          <a:solidFill>
            <a:schemeClr val="tx2">
              <a:lumMod val="75000"/>
            </a:schemeClr>
          </a:solidFill>
        </a:ln>
      </a:spPr>
      <a:bodyPr wrap="square">
        <a:spAutoFit/>
      </a:bodyPr>
      <a:lstStyle>
        <a:defPPr eaLnBrk="1" hangingPunct="1">
          <a:spcBef>
            <a:spcPct val="0"/>
          </a:spcBef>
          <a:buFontTx/>
          <a:buNone/>
          <a:defRPr sz="4800" b="1" noProof="1" smtClean="0">
            <a:latin typeface="Cambria" panose="02040503050406030204" pitchFamily="18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29316</TotalTime>
  <Words>349</Words>
  <Application>Microsoft Office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Microsoft YaHei</vt:lpstr>
      <vt:lpstr>Arial</vt:lpstr>
      <vt:lpstr>Calibri</vt:lpstr>
      <vt:lpstr>Cambria</vt:lpstr>
      <vt:lpstr>Helvetica</vt:lpstr>
      <vt:lpstr>Lucida Sans Unicode</vt:lpstr>
      <vt:lpstr>Mangal</vt:lpstr>
      <vt:lpstr>News Gothic MT</vt:lpstr>
      <vt:lpstr>StarSymbol</vt:lpstr>
      <vt:lpstr>Tahoma</vt:lpstr>
      <vt:lpstr>Times New Roman</vt:lpstr>
      <vt:lpstr>Wingdings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Jamil, Naurin</dc:creator>
  <cp:lastModifiedBy>UWA</cp:lastModifiedBy>
  <cp:revision>243</cp:revision>
  <dcterms:modified xsi:type="dcterms:W3CDTF">2015-10-18T18:52:54Z</dcterms:modified>
</cp:coreProperties>
</file>