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535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Orl" initials="F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948" y="-4902"/>
      </p:cViewPr>
      <p:guideLst>
        <p:guide orient="horz" pos="13482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291FD-DCCD-4C13-8811-1FD4EAAE9C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2E3C163-F1D4-4350-98A6-A7EC29E89524}">
      <dgm:prSet phldrT="[Text]"/>
      <dgm:spPr/>
      <dgm:t>
        <a:bodyPr/>
        <a:lstStyle/>
        <a:p>
          <a:r>
            <a:rPr lang="de-DE" dirty="0" smtClean="0"/>
            <a:t>Import the ARIS Models into the designer </a:t>
          </a:r>
          <a:endParaRPr lang="de-DE" dirty="0"/>
        </a:p>
      </dgm:t>
    </dgm:pt>
    <dgm:pt modelId="{3D5B997A-F194-411F-9253-FB9C9071D1CE}" type="parTrans" cxnId="{3636BD98-51F8-4972-964D-3E854DE78275}">
      <dgm:prSet/>
      <dgm:spPr/>
      <dgm:t>
        <a:bodyPr/>
        <a:lstStyle/>
        <a:p>
          <a:endParaRPr lang="de-DE"/>
        </a:p>
      </dgm:t>
    </dgm:pt>
    <dgm:pt modelId="{E2186D48-603B-486B-A7C5-7F551ADDC926}" type="sibTrans" cxnId="{3636BD98-51F8-4972-964D-3E854DE78275}">
      <dgm:prSet/>
      <dgm:spPr/>
      <dgm:t>
        <a:bodyPr/>
        <a:lstStyle/>
        <a:p>
          <a:endParaRPr lang="de-DE"/>
        </a:p>
      </dgm:t>
    </dgm:pt>
    <dgm:pt modelId="{949E41CE-3EAB-4224-8D2F-B6D859D36F8F}">
      <dgm:prSet phldrT="[Text]"/>
      <dgm:spPr/>
      <dgm:t>
        <a:bodyPr/>
        <a:lstStyle/>
        <a:p>
          <a:r>
            <a:rPr lang="de-DE" dirty="0" smtClean="0"/>
            <a:t>Convert ARIS model into XML report</a:t>
          </a:r>
          <a:endParaRPr lang="de-DE" dirty="0"/>
        </a:p>
      </dgm:t>
    </dgm:pt>
    <dgm:pt modelId="{463018FE-E2AE-4560-AA18-3B959D59350E}" type="parTrans" cxnId="{0A41E3C7-2957-4B55-BE30-68FFC4A6B1F1}">
      <dgm:prSet/>
      <dgm:spPr/>
      <dgm:t>
        <a:bodyPr/>
        <a:lstStyle/>
        <a:p>
          <a:endParaRPr lang="de-DE"/>
        </a:p>
      </dgm:t>
    </dgm:pt>
    <dgm:pt modelId="{C90FEF47-9E99-4DE5-AE0A-4C87BC0ECABA}" type="sibTrans" cxnId="{0A41E3C7-2957-4B55-BE30-68FFC4A6B1F1}">
      <dgm:prSet/>
      <dgm:spPr/>
      <dgm:t>
        <a:bodyPr/>
        <a:lstStyle/>
        <a:p>
          <a:endParaRPr lang="de-DE"/>
        </a:p>
      </dgm:t>
    </dgm:pt>
    <dgm:pt modelId="{FF4CE861-CBC7-42A6-ACC8-2EC716E94BD0}">
      <dgm:prSet phldrT="[Text]"/>
      <dgm:spPr/>
      <dgm:t>
        <a:bodyPr/>
        <a:lstStyle/>
        <a:p>
          <a:r>
            <a:rPr lang="de-DE" dirty="0" smtClean="0"/>
            <a:t>Give XML Report as input file for conversion into RDF Schema</a:t>
          </a:r>
          <a:endParaRPr lang="de-DE" dirty="0"/>
        </a:p>
      </dgm:t>
    </dgm:pt>
    <dgm:pt modelId="{45F0DA63-2079-4B65-9CB3-F5AEC3597F5B}" type="parTrans" cxnId="{ECBEF653-5C25-4828-97FC-D15CE6438C42}">
      <dgm:prSet/>
      <dgm:spPr/>
      <dgm:t>
        <a:bodyPr/>
        <a:lstStyle/>
        <a:p>
          <a:endParaRPr lang="de-DE"/>
        </a:p>
      </dgm:t>
    </dgm:pt>
    <dgm:pt modelId="{2AF0094E-16C2-446E-B6DC-F9D0D3475A23}" type="sibTrans" cxnId="{ECBEF653-5C25-4828-97FC-D15CE6438C42}">
      <dgm:prSet/>
      <dgm:spPr/>
      <dgm:t>
        <a:bodyPr/>
        <a:lstStyle/>
        <a:p>
          <a:endParaRPr lang="de-DE"/>
        </a:p>
      </dgm:t>
    </dgm:pt>
    <dgm:pt modelId="{46316BD9-33E9-4CAE-A39E-1224C0E77659}">
      <dgm:prSet phldrT="[Text]"/>
      <dgm:spPr/>
      <dgm:t>
        <a:bodyPr/>
        <a:lstStyle/>
        <a:p>
          <a:r>
            <a:rPr lang="de-DE" dirty="0" smtClean="0"/>
            <a:t>Test and verify the python code and models</a:t>
          </a:r>
          <a:endParaRPr lang="de-DE" dirty="0"/>
        </a:p>
      </dgm:t>
    </dgm:pt>
    <dgm:pt modelId="{AB5220FA-ACA1-495D-A374-FA2B9F119599}" type="parTrans" cxnId="{8A3C8729-5106-4F5B-B264-6B0D6D7E74AB}">
      <dgm:prSet/>
      <dgm:spPr/>
      <dgm:t>
        <a:bodyPr/>
        <a:lstStyle/>
        <a:p>
          <a:endParaRPr lang="de-DE"/>
        </a:p>
      </dgm:t>
    </dgm:pt>
    <dgm:pt modelId="{33B9E509-21A9-45CF-A793-2677FCEF55BD}" type="sibTrans" cxnId="{8A3C8729-5106-4F5B-B264-6B0D6D7E74AB}">
      <dgm:prSet/>
      <dgm:spPr/>
      <dgm:t>
        <a:bodyPr/>
        <a:lstStyle/>
        <a:p>
          <a:endParaRPr lang="de-DE"/>
        </a:p>
      </dgm:t>
    </dgm:pt>
    <dgm:pt modelId="{FCFB4F71-0429-46B9-A8F1-C37BFFA87AC6}" type="pres">
      <dgm:prSet presAssocID="{340291FD-DCCD-4C13-8811-1FD4EAAE9CA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38AAAE-F572-4170-8DBF-39703C38FC10}" type="pres">
      <dgm:prSet presAssocID="{340291FD-DCCD-4C13-8811-1FD4EAAE9CA0}" presName="arrow" presStyleLbl="bgShp" presStyleIdx="0" presStyleCnt="1" custScaleX="81016" custScaleY="59358" custLinFactNeighborX="-12229" custLinFactNeighborY="21584"/>
      <dgm:spPr/>
    </dgm:pt>
    <dgm:pt modelId="{8FC5E36D-E331-4186-BDAE-35C417D7C47D}" type="pres">
      <dgm:prSet presAssocID="{340291FD-DCCD-4C13-8811-1FD4EAAE9CA0}" presName="linearProcess" presStyleCnt="0"/>
      <dgm:spPr/>
    </dgm:pt>
    <dgm:pt modelId="{F3F541F3-D96F-4445-939F-F83D8A12552D}" type="pres">
      <dgm:prSet presAssocID="{E2E3C163-F1D4-4350-98A6-A7EC29E89524}" presName="textNode" presStyleLbl="node1" presStyleIdx="0" presStyleCnt="4" custScaleX="33923" custLinFactX="-28924" custLinFactNeighborX="-100000" custLinFactNeighborY="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3CFF9-E8FA-4591-BBCE-A8087FA07921}" type="pres">
      <dgm:prSet presAssocID="{E2186D48-603B-486B-A7C5-7F551ADDC926}" presName="sibTrans" presStyleCnt="0"/>
      <dgm:spPr/>
    </dgm:pt>
    <dgm:pt modelId="{12ABB04D-34CF-4C4C-9F9B-8A00DE5BF8F4}" type="pres">
      <dgm:prSet presAssocID="{949E41CE-3EAB-4224-8D2F-B6D859D36F8F}" presName="textNode" presStyleLbl="node1" presStyleIdx="1" presStyleCnt="4" custScaleX="28523" custLinFactX="-33471" custLinFactNeighborX="-100000" custLinFactNeighborY="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EB5BE-D992-4A06-AB69-75C5CAC58B75}" type="pres">
      <dgm:prSet presAssocID="{C90FEF47-9E99-4DE5-AE0A-4C87BC0ECABA}" presName="sibTrans" presStyleCnt="0"/>
      <dgm:spPr/>
    </dgm:pt>
    <dgm:pt modelId="{4655E627-0C46-4531-8E29-229B27075A3B}" type="pres">
      <dgm:prSet presAssocID="{FF4CE861-CBC7-42A6-ACC8-2EC716E94BD0}" presName="textNode" presStyleLbl="node1" presStyleIdx="2" presStyleCnt="4" custScaleX="30460" custLinFactX="-35910" custLinFactNeighborX="-100000" custLinFactNeighborY="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ACBFD-6342-4B52-86BC-7194E93F76A2}" type="pres">
      <dgm:prSet presAssocID="{2AF0094E-16C2-446E-B6DC-F9D0D3475A23}" presName="sibTrans" presStyleCnt="0"/>
      <dgm:spPr/>
    </dgm:pt>
    <dgm:pt modelId="{900B4146-96FE-496B-823E-430DC638832D}" type="pres">
      <dgm:prSet presAssocID="{46316BD9-33E9-4CAE-A39E-1224C0E77659}" presName="textNode" presStyleLbl="node1" presStyleIdx="3" presStyleCnt="4" custScaleX="30460" custLinFactX="-41815" custLinFactNeighborX="-100000" custLinFactNeighborY="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62A16-DB93-42F4-A329-D4FFE1D38920}" type="presOf" srcId="{340291FD-DCCD-4C13-8811-1FD4EAAE9CA0}" destId="{FCFB4F71-0429-46B9-A8F1-C37BFFA87AC6}" srcOrd="0" destOrd="0" presId="urn:microsoft.com/office/officeart/2005/8/layout/hProcess9"/>
    <dgm:cxn modelId="{ECBEF653-5C25-4828-97FC-D15CE6438C42}" srcId="{340291FD-DCCD-4C13-8811-1FD4EAAE9CA0}" destId="{FF4CE861-CBC7-42A6-ACC8-2EC716E94BD0}" srcOrd="2" destOrd="0" parTransId="{45F0DA63-2079-4B65-9CB3-F5AEC3597F5B}" sibTransId="{2AF0094E-16C2-446E-B6DC-F9D0D3475A23}"/>
    <dgm:cxn modelId="{0A41E3C7-2957-4B55-BE30-68FFC4A6B1F1}" srcId="{340291FD-DCCD-4C13-8811-1FD4EAAE9CA0}" destId="{949E41CE-3EAB-4224-8D2F-B6D859D36F8F}" srcOrd="1" destOrd="0" parTransId="{463018FE-E2AE-4560-AA18-3B959D59350E}" sibTransId="{C90FEF47-9E99-4DE5-AE0A-4C87BC0ECABA}"/>
    <dgm:cxn modelId="{79C36D2C-9429-42CC-8D0F-5F29C32402BD}" type="presOf" srcId="{E2E3C163-F1D4-4350-98A6-A7EC29E89524}" destId="{F3F541F3-D96F-4445-939F-F83D8A12552D}" srcOrd="0" destOrd="0" presId="urn:microsoft.com/office/officeart/2005/8/layout/hProcess9"/>
    <dgm:cxn modelId="{E375E665-0ED6-4955-AA14-6B529FB37F5C}" type="presOf" srcId="{949E41CE-3EAB-4224-8D2F-B6D859D36F8F}" destId="{12ABB04D-34CF-4C4C-9F9B-8A00DE5BF8F4}" srcOrd="0" destOrd="0" presId="urn:microsoft.com/office/officeart/2005/8/layout/hProcess9"/>
    <dgm:cxn modelId="{B21AECB3-4AA6-4FB1-85C2-FAB30CBB66F1}" type="presOf" srcId="{46316BD9-33E9-4CAE-A39E-1224C0E77659}" destId="{900B4146-96FE-496B-823E-430DC638832D}" srcOrd="0" destOrd="0" presId="urn:microsoft.com/office/officeart/2005/8/layout/hProcess9"/>
    <dgm:cxn modelId="{0C5D1CDD-7319-44C7-B1DE-7EF65A07545B}" type="presOf" srcId="{FF4CE861-CBC7-42A6-ACC8-2EC716E94BD0}" destId="{4655E627-0C46-4531-8E29-229B27075A3B}" srcOrd="0" destOrd="0" presId="urn:microsoft.com/office/officeart/2005/8/layout/hProcess9"/>
    <dgm:cxn modelId="{3636BD98-51F8-4972-964D-3E854DE78275}" srcId="{340291FD-DCCD-4C13-8811-1FD4EAAE9CA0}" destId="{E2E3C163-F1D4-4350-98A6-A7EC29E89524}" srcOrd="0" destOrd="0" parTransId="{3D5B997A-F194-411F-9253-FB9C9071D1CE}" sibTransId="{E2186D48-603B-486B-A7C5-7F551ADDC926}"/>
    <dgm:cxn modelId="{8A3C8729-5106-4F5B-B264-6B0D6D7E74AB}" srcId="{340291FD-DCCD-4C13-8811-1FD4EAAE9CA0}" destId="{46316BD9-33E9-4CAE-A39E-1224C0E77659}" srcOrd="3" destOrd="0" parTransId="{AB5220FA-ACA1-495D-A374-FA2B9F119599}" sibTransId="{33B9E509-21A9-45CF-A793-2677FCEF55BD}"/>
    <dgm:cxn modelId="{B2B32DD3-AAEB-4D9A-A1AD-A600BA8793C5}" type="presParOf" srcId="{FCFB4F71-0429-46B9-A8F1-C37BFFA87AC6}" destId="{A838AAAE-F572-4170-8DBF-39703C38FC10}" srcOrd="0" destOrd="0" presId="urn:microsoft.com/office/officeart/2005/8/layout/hProcess9"/>
    <dgm:cxn modelId="{716D05F6-9380-470F-9EBA-E8D0C75B0770}" type="presParOf" srcId="{FCFB4F71-0429-46B9-A8F1-C37BFFA87AC6}" destId="{8FC5E36D-E331-4186-BDAE-35C417D7C47D}" srcOrd="1" destOrd="0" presId="urn:microsoft.com/office/officeart/2005/8/layout/hProcess9"/>
    <dgm:cxn modelId="{30CE5649-E572-4C25-8377-FCA85263CD11}" type="presParOf" srcId="{8FC5E36D-E331-4186-BDAE-35C417D7C47D}" destId="{F3F541F3-D96F-4445-939F-F83D8A12552D}" srcOrd="0" destOrd="0" presId="urn:microsoft.com/office/officeart/2005/8/layout/hProcess9"/>
    <dgm:cxn modelId="{13FFD095-702B-4837-A27F-A3A9E0C7685A}" type="presParOf" srcId="{8FC5E36D-E331-4186-BDAE-35C417D7C47D}" destId="{1AF3CFF9-E8FA-4591-BBCE-A8087FA07921}" srcOrd="1" destOrd="0" presId="urn:microsoft.com/office/officeart/2005/8/layout/hProcess9"/>
    <dgm:cxn modelId="{B335CA29-FB6D-4534-B56D-245755E817AD}" type="presParOf" srcId="{8FC5E36D-E331-4186-BDAE-35C417D7C47D}" destId="{12ABB04D-34CF-4C4C-9F9B-8A00DE5BF8F4}" srcOrd="2" destOrd="0" presId="urn:microsoft.com/office/officeart/2005/8/layout/hProcess9"/>
    <dgm:cxn modelId="{B6716A0A-48C9-46FD-934A-423C9BBBB8BB}" type="presParOf" srcId="{8FC5E36D-E331-4186-BDAE-35C417D7C47D}" destId="{E99EB5BE-D992-4A06-AB69-75C5CAC58B75}" srcOrd="3" destOrd="0" presId="urn:microsoft.com/office/officeart/2005/8/layout/hProcess9"/>
    <dgm:cxn modelId="{75F3AF75-973D-42DD-864E-B88D08B47054}" type="presParOf" srcId="{8FC5E36D-E331-4186-BDAE-35C417D7C47D}" destId="{4655E627-0C46-4531-8E29-229B27075A3B}" srcOrd="4" destOrd="0" presId="urn:microsoft.com/office/officeart/2005/8/layout/hProcess9"/>
    <dgm:cxn modelId="{8595002B-9CD2-4DB0-88E7-18274CA2794A}" type="presParOf" srcId="{8FC5E36D-E331-4186-BDAE-35C417D7C47D}" destId="{D01ACBFD-6342-4B52-86BC-7194E93F76A2}" srcOrd="5" destOrd="0" presId="urn:microsoft.com/office/officeart/2005/8/layout/hProcess9"/>
    <dgm:cxn modelId="{BD379188-2DED-472F-B96C-373609C6829A}" type="presParOf" srcId="{8FC5E36D-E331-4186-BDAE-35C417D7C47D}" destId="{900B4146-96FE-496B-823E-430DC638832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8AAAE-F572-4170-8DBF-39703C38FC10}">
      <dsp:nvSpPr>
        <dsp:cNvPr id="0" name=""/>
        <dsp:cNvSpPr/>
      </dsp:nvSpPr>
      <dsp:spPr>
        <a:xfrm>
          <a:off x="1044366" y="3847877"/>
          <a:ext cx="13901253" cy="56198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541F3-D96F-4445-939F-F83D8A12552D}">
      <dsp:nvSpPr>
        <dsp:cNvPr id="0" name=""/>
        <dsp:cNvSpPr/>
      </dsp:nvSpPr>
      <dsp:spPr>
        <a:xfrm>
          <a:off x="1682733" y="4379623"/>
          <a:ext cx="2204173" cy="378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Import the ARIS Models into the designer </a:t>
          </a:r>
          <a:endParaRPr lang="de-DE" sz="2800" kern="1200" dirty="0"/>
        </a:p>
      </dsp:txBody>
      <dsp:txXfrm>
        <a:off x="1790332" y="4487222"/>
        <a:ext cx="1988975" cy="3571896"/>
      </dsp:txXfrm>
    </dsp:sp>
    <dsp:sp modelId="{12ABB04D-34CF-4C4C-9F9B-8A00DE5BF8F4}">
      <dsp:nvSpPr>
        <dsp:cNvPr id="0" name=""/>
        <dsp:cNvSpPr/>
      </dsp:nvSpPr>
      <dsp:spPr>
        <a:xfrm>
          <a:off x="4600794" y="4379623"/>
          <a:ext cx="1853304" cy="378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Convert ARIS model into XML report</a:t>
          </a:r>
          <a:endParaRPr lang="de-DE" sz="2800" kern="1200" dirty="0"/>
        </a:p>
      </dsp:txBody>
      <dsp:txXfrm>
        <a:off x="4691265" y="4470094"/>
        <a:ext cx="1672362" cy="3606152"/>
      </dsp:txXfrm>
    </dsp:sp>
    <dsp:sp modelId="{4655E627-0C46-4531-8E29-229B27075A3B}">
      <dsp:nvSpPr>
        <dsp:cNvPr id="0" name=""/>
        <dsp:cNvSpPr/>
      </dsp:nvSpPr>
      <dsp:spPr>
        <a:xfrm>
          <a:off x="7304955" y="4379623"/>
          <a:ext cx="1979162" cy="378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Give XML Report as input file for conversion into RDF Schema</a:t>
          </a:r>
          <a:endParaRPr lang="de-DE" sz="2800" kern="1200" dirty="0"/>
        </a:p>
      </dsp:txBody>
      <dsp:txXfrm>
        <a:off x="7401570" y="4476238"/>
        <a:ext cx="1785932" cy="3593864"/>
      </dsp:txXfrm>
    </dsp:sp>
    <dsp:sp modelId="{900B4146-96FE-496B-823E-430DC638832D}">
      <dsp:nvSpPr>
        <dsp:cNvPr id="0" name=""/>
        <dsp:cNvSpPr/>
      </dsp:nvSpPr>
      <dsp:spPr>
        <a:xfrm>
          <a:off x="9909767" y="4379623"/>
          <a:ext cx="1979162" cy="378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Test and verify the python code and models</a:t>
          </a:r>
          <a:endParaRPr lang="de-DE" sz="2800" kern="1200" dirty="0"/>
        </a:p>
      </dsp:txBody>
      <dsp:txXfrm>
        <a:off x="10006382" y="4476238"/>
        <a:ext cx="1785932" cy="3593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3E371C4-BD0C-40CC-AA37-A5CF452567AE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12616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5636604-4075-477D-A1AE-482B74C3D5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552700" y="763588"/>
            <a:ext cx="26670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713" y="13296900"/>
            <a:ext cx="25736550" cy="9175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7000"/>
            <a:ext cx="21196300" cy="10937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13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17038" y="1708150"/>
            <a:ext cx="6832600" cy="2363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5" y="1708150"/>
            <a:ext cx="20350163" cy="2363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63" y="27506613"/>
            <a:ext cx="25738137" cy="85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363" y="18141950"/>
            <a:ext cx="25738137" cy="93646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4775" y="23309263"/>
            <a:ext cx="5405438" cy="203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42613" y="23309263"/>
            <a:ext cx="5407025" cy="203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2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2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288" y="13574713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2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3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61563" cy="2928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6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663" y="29964063"/>
            <a:ext cx="18167350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4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663" y="33501013"/>
            <a:ext cx="18167350" cy="5024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0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6"/>
          <p:cNvSpPr/>
          <p:nvPr/>
        </p:nvSpPr>
        <p:spPr>
          <a:xfrm flipH="1">
            <a:off x="0" y="33540479"/>
            <a:ext cx="30279960" cy="0"/>
          </a:xfrm>
          <a:prstGeom prst="line">
            <a:avLst/>
          </a:prstGeom>
          <a:noFill/>
          <a:ln w="19080">
            <a:solidFill>
              <a:srgbClr val="1F497D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Gerade Verbindung 7"/>
          <p:cNvSpPr/>
          <p:nvPr/>
        </p:nvSpPr>
        <p:spPr>
          <a:xfrm>
            <a:off x="-3240" y="9264600"/>
            <a:ext cx="30279600" cy="0"/>
          </a:xfrm>
          <a:prstGeom prst="line">
            <a:avLst/>
          </a:prstGeom>
          <a:noFill/>
          <a:ln w="19080">
            <a:solidFill>
              <a:srgbClr val="1F497D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1"/>
          </p:nvPr>
        </p:nvSpPr>
        <p:spPr>
          <a:xfrm>
            <a:off x="17884080" y="23309640"/>
            <a:ext cx="10965599" cy="2030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14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14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0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91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91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LevelPresenters Name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1513800" y="1707840"/>
            <a:ext cx="27251279" cy="7147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de-DE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lvl="0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1pPr>
      <a:lvl2pPr lvl="1">
        <a:buSzPct val="75000"/>
        <a:buFont typeface="StarSymbol"/>
        <a:buChar char="–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2pPr>
      <a:lvl3pPr lvl="2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3pPr>
      <a:lvl4pPr lvl="3">
        <a:buSzPct val="75000"/>
        <a:buFont typeface="StarSymbol"/>
        <a:buChar char="–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4pPr>
      <a:lvl5pPr lvl="4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5pPr>
      <a:lvl6pPr lvl="5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6pPr>
      <a:lvl7pPr lvl="6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7pPr>
      <a:lvl8pPr lvl="7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8pPr>
      <a:lvl9pPr marL="0" marR="0" lvl="0" indent="0" algn="l" rtl="0" hangingPunct="1">
        <a:spcBef>
          <a:spcPts val="360"/>
        </a:spcBef>
        <a:spcAft>
          <a:spcPts val="1417"/>
        </a:spcAft>
        <a:buSzPct val="45000"/>
        <a:buFont typeface="Arial" pitchFamily="32"/>
        <a:buChar char="•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0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/>
          <p:nvPr/>
        </p:nvSpPr>
        <p:spPr>
          <a:xfrm>
            <a:off x="6384240" y="1096560"/>
            <a:ext cx="21936960" cy="4020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el 1"/>
          <p:cNvSpPr/>
          <p:nvPr/>
        </p:nvSpPr>
        <p:spPr>
          <a:xfrm>
            <a:off x="6488280" y="3985560"/>
            <a:ext cx="21936960" cy="23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erade Verbindung 14"/>
          <p:cNvSpPr/>
          <p:nvPr/>
        </p:nvSpPr>
        <p:spPr>
          <a:xfrm>
            <a:off x="-17640" y="6173280"/>
            <a:ext cx="30279600" cy="0"/>
          </a:xfrm>
          <a:prstGeom prst="line">
            <a:avLst/>
          </a:prstGeom>
          <a:noFill/>
          <a:ln w="152280">
            <a:solidFill>
              <a:srgbClr val="4F81BD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Gerade Verbindung 15"/>
          <p:cNvSpPr/>
          <p:nvPr/>
        </p:nvSpPr>
        <p:spPr>
          <a:xfrm>
            <a:off x="-17640" y="808560"/>
            <a:ext cx="30279600" cy="0"/>
          </a:xfrm>
          <a:prstGeom prst="line">
            <a:avLst/>
          </a:prstGeom>
          <a:noFill/>
          <a:ln w="254160">
            <a:solidFill>
              <a:srgbClr val="4F81BD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itel 1"/>
          <p:cNvSpPr/>
          <p:nvPr/>
        </p:nvSpPr>
        <p:spPr>
          <a:xfrm>
            <a:off x="1026359" y="6788160"/>
            <a:ext cx="15858359" cy="2010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goto: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578600" y="39930480"/>
            <a:ext cx="8558640" cy="2102040"/>
          </a:xfrm>
          <a:prstGeom prst="rect">
            <a:avLst/>
          </a:prstGeom>
          <a:noFill/>
          <a:ln w="31680">
            <a:solidFill>
              <a:srgbClr val="FFFFFF"/>
            </a:solidFill>
            <a:prstDash val="solid"/>
            <a:miter/>
          </a:ln>
        </p:spPr>
      </p:pic>
      <p:sp>
        <p:nvSpPr>
          <p:cNvPr id="8" name="Gerade Verbindung 29"/>
          <p:cNvSpPr/>
          <p:nvPr/>
        </p:nvSpPr>
        <p:spPr>
          <a:xfrm>
            <a:off x="0" y="39440880"/>
            <a:ext cx="30279960" cy="0"/>
          </a:xfrm>
          <a:prstGeom prst="line">
            <a:avLst/>
          </a:prstGeom>
          <a:noFill/>
          <a:ln w="152280">
            <a:solidFill>
              <a:srgbClr val="4F81BD"/>
            </a:solidFill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tangle 81"/>
          <p:cNvSpPr/>
          <p:nvPr/>
        </p:nvSpPr>
        <p:spPr>
          <a:xfrm>
            <a:off x="1026359" y="8064360"/>
            <a:ext cx="11277000" cy="2528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1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Untertitel 1"/>
          <p:cNvSpPr/>
          <p:nvPr/>
        </p:nvSpPr>
        <p:spPr>
          <a:xfrm>
            <a:off x="18056160" y="21546720"/>
            <a:ext cx="10836360" cy="48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  <a:tabLst/>
            </a:pPr>
            <a:endParaRPr lang="en-US" sz="44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43187" y="33838782"/>
            <a:ext cx="1686737" cy="16708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81"/>
          <p:cNvSpPr/>
          <p:nvPr/>
        </p:nvSpPr>
        <p:spPr>
          <a:xfrm>
            <a:off x="4077539" y="33470969"/>
            <a:ext cx="11277000" cy="5918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&lt;Virtual Machine Description&gt;</a:t>
            </a:r>
          </a:p>
        </p:txBody>
      </p:sp>
      <p:sp>
        <p:nvSpPr>
          <p:cNvPr id="13" name="Titel 1"/>
          <p:cNvSpPr/>
          <p:nvPr/>
        </p:nvSpPr>
        <p:spPr>
          <a:xfrm>
            <a:off x="4509360" y="40060440"/>
            <a:ext cx="10414440" cy="172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Enterprise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Information Systems</a:t>
            </a:r>
          </a:p>
        </p:txBody>
      </p:sp>
      <p:sp>
        <p:nvSpPr>
          <p:cNvPr id="14" name="Titel 1"/>
          <p:cNvSpPr/>
          <p:nvPr/>
        </p:nvSpPr>
        <p:spPr>
          <a:xfrm>
            <a:off x="1098360" y="39512520"/>
            <a:ext cx="3724200" cy="2307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99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EIS</a:t>
            </a:r>
          </a:p>
        </p:txBody>
      </p:sp>
      <p:sp>
        <p:nvSpPr>
          <p:cNvPr id="15" name="Rectangle 2"/>
          <p:cNvSpPr/>
          <p:nvPr/>
        </p:nvSpPr>
        <p:spPr>
          <a:xfrm>
            <a:off x="1748879" y="2140560"/>
            <a:ext cx="4369319" cy="2976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5560">
            <a:solidFill>
              <a:srgbClr val="3A5F8B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Logo/Icon</a:t>
            </a:r>
          </a:p>
        </p:txBody>
      </p:sp>
      <p:sp>
        <p:nvSpPr>
          <p:cNvPr id="17" name="Titel 1"/>
          <p:cNvSpPr/>
          <p:nvPr/>
        </p:nvSpPr>
        <p:spPr>
          <a:xfrm>
            <a:off x="6487919" y="4011120"/>
            <a:ext cx="21936600" cy="237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578239" y="39956040"/>
            <a:ext cx="8558280" cy="2101680"/>
          </a:xfrm>
          <a:prstGeom prst="rect">
            <a:avLst/>
          </a:prstGeom>
          <a:noFill/>
          <a:ln w="31680">
            <a:solidFill>
              <a:srgbClr val="FFFFFF"/>
            </a:solidFill>
            <a:prstDash val="solid"/>
            <a:miter/>
          </a:ln>
        </p:spPr>
      </p:pic>
      <p:sp>
        <p:nvSpPr>
          <p:cNvPr id="19" name="Freeform 9"/>
          <p:cNvSpPr/>
          <p:nvPr/>
        </p:nvSpPr>
        <p:spPr>
          <a:xfrm>
            <a:off x="8778240" y="6184080"/>
            <a:ext cx="19750680" cy="307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b="1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1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6000" b="1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1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0"/>
          <p:cNvSpPr/>
          <p:nvPr/>
        </p:nvSpPr>
        <p:spPr>
          <a:xfrm>
            <a:off x="18831959" y="24668999"/>
            <a:ext cx="9037080" cy="3688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4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11"/>
          <p:cNvSpPr/>
          <p:nvPr/>
        </p:nvSpPr>
        <p:spPr>
          <a:xfrm flipH="1">
            <a:off x="7410540" y="36311588"/>
            <a:ext cx="5399280" cy="1484958"/>
          </a:xfrm>
          <a:custGeom>
            <a:avLst>
              <a:gd name="f8" fmla="val 189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2147483647"/>
              <a:gd name="f7" fmla="+- 21600 0 0"/>
              <a:gd name="f8" fmla="val 18900"/>
              <a:gd name="f9" fmla="val -2147483647"/>
              <a:gd name="f10" fmla="*/ f1 1 21600"/>
              <a:gd name="f11" fmla="*/ f2 1 21600"/>
              <a:gd name="f12" fmla="val f1"/>
              <a:gd name="f13" fmla="val f2"/>
              <a:gd name="f14" fmla="+- 21600 0 f8"/>
              <a:gd name="f15" fmla="+- 10800 0 f8"/>
              <a:gd name="f16" fmla="*/ f12 1 1"/>
              <a:gd name="f17" fmla="*/ f13 1 1"/>
              <a:gd name="f18" fmla="?: f14 f8 21600"/>
              <a:gd name="f19" fmla="*/ f16 1 21600"/>
              <a:gd name="f20" fmla="*/ f17 1 21600"/>
              <a:gd name="f21" fmla="?: f15 10800 f18"/>
              <a:gd name="f22" fmla="val f21"/>
              <a:gd name="f23" fmla="*/ f21 f19 1"/>
              <a:gd name="f24" fmla="*/ f4 f20 1"/>
              <a:gd name="f25" fmla="*/ f23 1 1"/>
              <a:gd name="f26" fmla="*/ f24 1 1"/>
              <a:gd name="f27" fmla="+- f7 0 f22"/>
              <a:gd name="f28" fmla="*/ f27 8000 1"/>
              <a:gd name="f29" fmla="*/ f27 1 1"/>
              <a:gd name="f30" fmla="*/ f25 f10 1"/>
              <a:gd name="f31" fmla="*/ f26 f11 1"/>
              <a:gd name="f32" fmla="*/ f28 1 1"/>
              <a:gd name="f33" fmla="*/ f29 1 2"/>
              <a:gd name="f34" fmla="*/ f29 1 4"/>
              <a:gd name="f35" fmla="*/ f29 1 7"/>
              <a:gd name="f36" fmla="*/ f29 1 16"/>
              <a:gd name="f37" fmla="*/ f32 1 1"/>
              <a:gd name="f38" fmla="+- f22 f35 0"/>
              <a:gd name="f39" fmla="+- f7 0 f33"/>
              <a:gd name="f40" fmla="+- f22 f36 0"/>
              <a:gd name="f41" fmla="*/ f37 1 10800"/>
              <a:gd name="f42" fmla="+- f38 0 0"/>
              <a:gd name="f43" fmla="+- f40 0 0"/>
              <a:gd name="f44" fmla="+- f7 0 f41"/>
              <a:gd name="f45" fmla="+- f44 f34 0"/>
              <a:gd name="f46" fmla="+- f45 0 0"/>
            </a:gdLst>
            <a:ahLst>
              <a:ahXY>
                <a:pos x="f30" y="f3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3" y="f3"/>
                </a:moveTo>
                <a:lnTo>
                  <a:pt x="f4" y="f3"/>
                </a:lnTo>
                <a:lnTo>
                  <a:pt x="f4" y="f22"/>
                </a:lnTo>
                <a:lnTo>
                  <a:pt x="f22" y="f4"/>
                </a:lnTo>
                <a:lnTo>
                  <a:pt x="f3" y="f4"/>
                </a:lnTo>
                <a:close/>
              </a:path>
              <a:path w="21600" h="21600">
                <a:moveTo>
                  <a:pt x="f22" y="f4"/>
                </a:moveTo>
                <a:lnTo>
                  <a:pt x="f44" y="f22"/>
                </a:lnTo>
                <a:cubicBezTo>
                  <a:pt x="f46" y="f42"/>
                  <a:pt x="f39" y="f43"/>
                  <a:pt x="f4" y="f22"/>
                </a:cubicBezTo>
                <a:close/>
              </a:path>
            </a:pathLst>
          </a:custGeom>
          <a:solidFill>
            <a:srgbClr val="0070C0"/>
          </a:solidFill>
          <a:ln w="25560">
            <a:solidFill>
              <a:srgbClr val="3A5F8B"/>
            </a:solidFill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12"/>
          <p:cNvSpPr/>
          <p:nvPr/>
        </p:nvSpPr>
        <p:spPr>
          <a:xfrm>
            <a:off x="7552372" y="36501683"/>
            <a:ext cx="5204520" cy="12948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</a:pP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Remote Access: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</a:pP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Partner ID: 51220xxxx</a:t>
            </a:r>
            <a:r>
              <a:rPr lang="en-US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Password: &lt;INCLUDE HERE&gt;</a:t>
            </a:r>
          </a:p>
        </p:txBody>
      </p:sp>
      <p:sp>
        <p:nvSpPr>
          <p:cNvPr id="23" name="Freeform 13"/>
          <p:cNvSpPr/>
          <p:nvPr/>
        </p:nvSpPr>
        <p:spPr>
          <a:xfrm flipH="1">
            <a:off x="561642" y="36354922"/>
            <a:ext cx="5327279" cy="1446454"/>
          </a:xfrm>
          <a:custGeom>
            <a:avLst>
              <a:gd name="f8" fmla="val 189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2147483647"/>
              <a:gd name="f7" fmla="+- 21600 0 0"/>
              <a:gd name="f8" fmla="val 18900"/>
              <a:gd name="f9" fmla="val -2147483647"/>
              <a:gd name="f10" fmla="*/ f1 1 21600"/>
              <a:gd name="f11" fmla="*/ f2 1 21600"/>
              <a:gd name="f12" fmla="val f1"/>
              <a:gd name="f13" fmla="val f2"/>
              <a:gd name="f14" fmla="+- 21600 0 f8"/>
              <a:gd name="f15" fmla="+- 10800 0 f8"/>
              <a:gd name="f16" fmla="*/ f12 1 1"/>
              <a:gd name="f17" fmla="*/ f13 1 1"/>
              <a:gd name="f18" fmla="?: f14 f8 21600"/>
              <a:gd name="f19" fmla="*/ f16 1 21600"/>
              <a:gd name="f20" fmla="*/ f17 1 21600"/>
              <a:gd name="f21" fmla="?: f15 10800 f18"/>
              <a:gd name="f22" fmla="val f21"/>
              <a:gd name="f23" fmla="*/ f21 f19 1"/>
              <a:gd name="f24" fmla="*/ f4 f20 1"/>
              <a:gd name="f25" fmla="*/ f23 1 1"/>
              <a:gd name="f26" fmla="*/ f24 1 1"/>
              <a:gd name="f27" fmla="+- f7 0 f22"/>
              <a:gd name="f28" fmla="*/ f27 8000 1"/>
              <a:gd name="f29" fmla="*/ f27 1 1"/>
              <a:gd name="f30" fmla="*/ f25 f10 1"/>
              <a:gd name="f31" fmla="*/ f26 f11 1"/>
              <a:gd name="f32" fmla="*/ f28 1 1"/>
              <a:gd name="f33" fmla="*/ f29 1 2"/>
              <a:gd name="f34" fmla="*/ f29 1 4"/>
              <a:gd name="f35" fmla="*/ f29 1 7"/>
              <a:gd name="f36" fmla="*/ f29 1 16"/>
              <a:gd name="f37" fmla="*/ f32 1 1"/>
              <a:gd name="f38" fmla="+- f22 f35 0"/>
              <a:gd name="f39" fmla="+- f7 0 f33"/>
              <a:gd name="f40" fmla="+- f22 f36 0"/>
              <a:gd name="f41" fmla="*/ f37 1 10800"/>
              <a:gd name="f42" fmla="+- f38 0 0"/>
              <a:gd name="f43" fmla="+- f40 0 0"/>
              <a:gd name="f44" fmla="+- f7 0 f41"/>
              <a:gd name="f45" fmla="+- f44 f34 0"/>
              <a:gd name="f46" fmla="+- f45 0 0"/>
            </a:gdLst>
            <a:ahLst>
              <a:ahXY>
                <a:pos x="f30" y="f3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3" y="f3"/>
                </a:moveTo>
                <a:lnTo>
                  <a:pt x="f4" y="f3"/>
                </a:lnTo>
                <a:lnTo>
                  <a:pt x="f4" y="f22"/>
                </a:lnTo>
                <a:lnTo>
                  <a:pt x="f22" y="f4"/>
                </a:lnTo>
                <a:lnTo>
                  <a:pt x="f3" y="f4"/>
                </a:lnTo>
                <a:close/>
              </a:path>
              <a:path w="21600" h="21600">
                <a:moveTo>
                  <a:pt x="f22" y="f4"/>
                </a:moveTo>
                <a:lnTo>
                  <a:pt x="f44" y="f22"/>
                </a:lnTo>
                <a:cubicBezTo>
                  <a:pt x="f46" y="f42"/>
                  <a:pt x="f39" y="f43"/>
                  <a:pt x="f4" y="f22"/>
                </a:cubicBezTo>
                <a:close/>
              </a:path>
            </a:pathLst>
          </a:custGeom>
          <a:solidFill>
            <a:srgbClr val="215968"/>
          </a:solidFill>
          <a:ln w="25560">
            <a:solidFill>
              <a:srgbClr val="3A5F8B"/>
            </a:solidFill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</a:pP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Local Access: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</a:pP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OS User: </a:t>
            </a:r>
            <a:r>
              <a:rPr lang="en-US" sz="2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eis</a:t>
            </a: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-user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None/>
              <a:tabLst/>
            </a:pP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Password: &lt;INCLUDE HERE&gt;</a:t>
            </a:r>
          </a:p>
        </p:txBody>
      </p:sp>
      <p:pic>
        <p:nvPicPr>
          <p:cNvPr id="24" name="Picture 1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493967" y="36578519"/>
            <a:ext cx="323540" cy="3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eform 17"/>
          <p:cNvSpPr/>
          <p:nvPr/>
        </p:nvSpPr>
        <p:spPr>
          <a:xfrm>
            <a:off x="4509000" y="40086000"/>
            <a:ext cx="10414079" cy="1719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Enterprise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Information Systems</a:t>
            </a:r>
          </a:p>
        </p:txBody>
      </p:sp>
      <p:sp>
        <p:nvSpPr>
          <p:cNvPr id="26" name="Freeform 19"/>
          <p:cNvSpPr/>
          <p:nvPr/>
        </p:nvSpPr>
        <p:spPr>
          <a:xfrm>
            <a:off x="1748519" y="2166120"/>
            <a:ext cx="5657760" cy="3345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25560">
            <a:solidFill>
              <a:srgbClr val="3A5F8B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7" name="Group 50"/>
          <p:cNvGrpSpPr/>
          <p:nvPr/>
        </p:nvGrpSpPr>
        <p:grpSpPr>
          <a:xfrm>
            <a:off x="-5018581" y="34141581"/>
            <a:ext cx="14410447" cy="4982055"/>
            <a:chOff x="-6653879" y="34747200"/>
            <a:chExt cx="14410447" cy="4982055"/>
          </a:xfrm>
        </p:grpSpPr>
        <p:sp>
          <p:nvSpPr>
            <p:cNvPr id="28" name="Gefaltete Ecke 3"/>
            <p:cNvSpPr/>
            <p:nvPr/>
          </p:nvSpPr>
          <p:spPr>
            <a:xfrm flipH="1">
              <a:off x="2467861" y="38634081"/>
              <a:ext cx="5288707" cy="1095174"/>
            </a:xfrm>
            <a:custGeom>
              <a:avLst>
                <a:gd name="f8" fmla="val 18900"/>
              </a:avLst>
              <a:gdLst>
                <a:gd name="f1" fmla="val w"/>
                <a:gd name="f2" fmla="val h"/>
                <a:gd name="f3" fmla="val 0"/>
                <a:gd name="f4" fmla="val 21600"/>
                <a:gd name="f5" fmla="val 10800"/>
                <a:gd name="f6" fmla="val 2147483647"/>
                <a:gd name="f7" fmla="+- 21600 0 0"/>
                <a:gd name="f8" fmla="val 18900"/>
                <a:gd name="f9" fmla="val -2147483647"/>
                <a:gd name="f10" fmla="*/ f1 1 21600"/>
                <a:gd name="f11" fmla="*/ f2 1 21600"/>
                <a:gd name="f12" fmla="val f1"/>
                <a:gd name="f13" fmla="val f2"/>
                <a:gd name="f14" fmla="+- 21600 0 f8"/>
                <a:gd name="f15" fmla="+- 10800 0 f8"/>
                <a:gd name="f16" fmla="*/ f12 1 1"/>
                <a:gd name="f17" fmla="*/ f13 1 1"/>
                <a:gd name="f18" fmla="?: f14 f8 21600"/>
                <a:gd name="f19" fmla="*/ f16 1 21600"/>
                <a:gd name="f20" fmla="*/ f17 1 21600"/>
                <a:gd name="f21" fmla="?: f15 10800 f18"/>
                <a:gd name="f22" fmla="val f21"/>
                <a:gd name="f23" fmla="*/ f21 f19 1"/>
                <a:gd name="f24" fmla="*/ f4 f20 1"/>
                <a:gd name="f25" fmla="*/ f23 1 1"/>
                <a:gd name="f26" fmla="*/ f24 1 1"/>
                <a:gd name="f27" fmla="+- f7 0 f22"/>
                <a:gd name="f28" fmla="*/ f27 8000 1"/>
                <a:gd name="f29" fmla="*/ f27 1 1"/>
                <a:gd name="f30" fmla="*/ f25 f10 1"/>
                <a:gd name="f31" fmla="*/ f26 f11 1"/>
                <a:gd name="f32" fmla="*/ f28 1 1"/>
                <a:gd name="f33" fmla="*/ f29 1 2"/>
                <a:gd name="f34" fmla="*/ f29 1 4"/>
                <a:gd name="f35" fmla="*/ f29 1 7"/>
                <a:gd name="f36" fmla="*/ f29 1 16"/>
                <a:gd name="f37" fmla="*/ f32 1 1"/>
                <a:gd name="f38" fmla="+- f22 f35 0"/>
                <a:gd name="f39" fmla="+- f7 0 f33"/>
                <a:gd name="f40" fmla="+- f22 f36 0"/>
                <a:gd name="f41" fmla="*/ f37 1 10800"/>
                <a:gd name="f42" fmla="+- f38 0 0"/>
                <a:gd name="f43" fmla="+- f40 0 0"/>
                <a:gd name="f44" fmla="+- f7 0 f41"/>
                <a:gd name="f45" fmla="+- f44 f34 0"/>
                <a:gd name="f46" fmla="+- f45 0 0"/>
              </a:gdLst>
              <a:ahLst>
                <a:ahXY>
                  <a:pos x="f30" y="f31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3" y="f3"/>
                  </a:moveTo>
                  <a:lnTo>
                    <a:pt x="f4" y="f3"/>
                  </a:lnTo>
                  <a:lnTo>
                    <a:pt x="f4" y="f22"/>
                  </a:lnTo>
                  <a:lnTo>
                    <a:pt x="f22" y="f4"/>
                  </a:lnTo>
                  <a:lnTo>
                    <a:pt x="f3" y="f4"/>
                  </a:lnTo>
                  <a:close/>
                </a:path>
                <a:path w="21600" h="21600">
                  <a:moveTo>
                    <a:pt x="f22" y="f4"/>
                  </a:moveTo>
                  <a:lnTo>
                    <a:pt x="f44" y="f22"/>
                  </a:lnTo>
                  <a:cubicBezTo>
                    <a:pt x="f46" y="f42"/>
                    <a:pt x="f39" y="f43"/>
                    <a:pt x="f4" y="f22"/>
                  </a:cubicBezTo>
                  <a:close/>
                </a:path>
              </a:pathLst>
            </a:custGeom>
            <a:solidFill>
              <a:srgbClr val="0070C0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vert="horz" wrap="square" lIns="90000" tIns="45000" rIns="90000" bIns="45000" anchor="t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601"/>
                </a:spcBef>
                <a:spcAft>
                  <a:spcPts val="0"/>
                </a:spcAft>
                <a:buNone/>
                <a:tabLst/>
              </a:pPr>
              <a:r>
                <a:rPr lang="en-US" sz="2400" b="1" i="0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Help-Lines :</a:t>
              </a:r>
            </a:p>
            <a:p>
              <a:pPr lvl="0" algn="ctr" hangingPunct="0">
                <a:spcBef>
                  <a:spcPts val="601"/>
                </a:spcBef>
              </a:pPr>
              <a:r>
                <a:rPr lang="en-US" sz="2400" b="1" dirty="0" smtClean="0">
                  <a:solidFill>
                    <a:srgbClr val="FFFFFF"/>
                  </a:solidFill>
                  <a:latin typeface="Calibri" pitchFamily="18"/>
                  <a:ea typeface="Microsoft YaHei" pitchFamily="2"/>
                  <a:cs typeface="Mangal" pitchFamily="2"/>
                </a:rPr>
                <a:t>www.ariscommunity.com</a:t>
              </a:r>
              <a:endParaRPr lang="en-US" sz="2400" b="1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9" name="Freeform 22"/>
            <p:cNvSpPr/>
            <p:nvPr/>
          </p:nvSpPr>
          <p:spPr>
            <a:xfrm>
              <a:off x="-6653879" y="34747200"/>
              <a:ext cx="6842160" cy="10652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200" b="1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Mangal" pitchFamily="2"/>
                </a:rPr>
                <a:t> 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32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30" name="TextBox 24"/>
          <p:cNvSpPr/>
          <p:nvPr/>
        </p:nvSpPr>
        <p:spPr>
          <a:xfrm>
            <a:off x="8817507" y="2337784"/>
            <a:ext cx="19753560" cy="34408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Modeling </a:t>
            </a:r>
            <a:r>
              <a:rPr lang="en-US" sz="80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the Structure &amp; Processes of an </a:t>
            </a:r>
            <a:r>
              <a:rPr lang="en-US" sz="80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online-shop</a:t>
            </a:r>
            <a:endParaRPr lang="en-US" sz="66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Set-Up and Showcase an E-Commerce system using ARIS </a:t>
            </a:r>
            <a:r>
              <a:rPr lang="en-US" sz="54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9.6/Express</a:t>
            </a:r>
            <a:endParaRPr lang="en-US" sz="5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TextBox 25"/>
          <p:cNvSpPr/>
          <p:nvPr/>
        </p:nvSpPr>
        <p:spPr>
          <a:xfrm>
            <a:off x="3957851" y="6872393"/>
            <a:ext cx="17506268" cy="12179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https://github.com/EIS-Bonn/MA-INF3232-Lab/tree/master/SomSem2014/Group%20K%20(ModellingEIS_Orlandi)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31180" y="34037069"/>
            <a:ext cx="8106120" cy="30610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Hostname: </a:t>
            </a:r>
            <a:r>
              <a:rPr lang="en-US" sz="2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vm</a:t>
            </a: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-&lt;???&gt;</a:t>
            </a:r>
          </a:p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Software installed:</a:t>
            </a:r>
          </a:p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Installed on: EIS2 or EIS3 (?)</a:t>
            </a:r>
          </a:p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XAMPP Package: MySQL 5.6.16</a:t>
            </a:r>
          </a:p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Apache 2.4.9, PHP 5.5.11</a:t>
            </a:r>
          </a:p>
          <a:p>
            <a:pPr marL="216000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&lt;others&gt;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5564317" y="27955875"/>
            <a:ext cx="12756883" cy="81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3785695" y="16628699"/>
            <a:ext cx="14067000" cy="96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18056160" y="28357198"/>
            <a:ext cx="585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ARCHITECTURE </a:t>
            </a:r>
            <a:r>
              <a:rPr lang="en-US" sz="2400" b="1" u="sng" dirty="0" smtClean="0"/>
              <a:t>Diagram</a:t>
            </a:r>
            <a:r>
              <a:rPr lang="en-US" sz="2000" b="1" u="sng" dirty="0" smtClean="0"/>
              <a:t> ‘E-</a:t>
            </a:r>
            <a:r>
              <a:rPr lang="en-US" sz="2000" b="1" u="sng" dirty="0" err="1" smtClean="0"/>
              <a:t>Markt</a:t>
            </a:r>
            <a:r>
              <a:rPr lang="en-US" dirty="0" smtClean="0"/>
              <a:t>’</a:t>
            </a:r>
            <a:endParaRPr lang="de-DE" dirty="0"/>
          </a:p>
        </p:txBody>
      </p:sp>
      <p:sp>
        <p:nvSpPr>
          <p:cNvPr id="41" name="TextBox 40"/>
          <p:cNvSpPr txBox="1"/>
          <p:nvPr/>
        </p:nvSpPr>
        <p:spPr>
          <a:xfrm>
            <a:off x="14695688" y="17287874"/>
            <a:ext cx="595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Example :Log-In Event Process Chain Diagram</a:t>
            </a:r>
            <a:endParaRPr lang="de-DE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23857920" y="6643256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By: </a:t>
            </a:r>
          </a:p>
          <a:p>
            <a:r>
              <a:rPr lang="en-US" sz="5400" b="1" dirty="0" smtClean="0"/>
              <a:t>Naurin </a:t>
            </a:r>
            <a:r>
              <a:rPr lang="en-US" sz="5400" b="1" dirty="0"/>
              <a:t>J</a:t>
            </a:r>
            <a:r>
              <a:rPr lang="en-US" sz="5400" b="1" dirty="0" smtClean="0"/>
              <a:t>amil</a:t>
            </a:r>
          </a:p>
          <a:p>
            <a:r>
              <a:rPr lang="de-DE" sz="5400" b="1" dirty="0"/>
              <a:t>Dmytro Iarovyi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81439" y="10815839"/>
            <a:ext cx="8808479" cy="6472035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pPr lvl="0" algn="ctr" rtl="0"/>
            <a:r>
              <a:rPr lang="en-US" sz="3200" b="1" dirty="0" smtClean="0"/>
              <a:t>WHY ?</a:t>
            </a:r>
          </a:p>
          <a:p>
            <a:pPr lvl="0" algn="ctr" rtl="0"/>
            <a:endParaRPr lang="de-DE" sz="3200" b="1" dirty="0"/>
          </a:p>
          <a:p>
            <a:pPr lvl="0" rtl="0">
              <a:buChar char="•"/>
            </a:pPr>
            <a:r>
              <a:rPr lang="en-US" sz="3200" dirty="0" smtClean="0"/>
              <a:t>Consider an online shop “E-Markt”</a:t>
            </a:r>
            <a:endParaRPr lang="de-DE" sz="3200" dirty="0"/>
          </a:p>
          <a:p>
            <a:pPr lvl="0" rtl="0">
              <a:buChar char="•"/>
            </a:pPr>
            <a:r>
              <a:rPr lang="en-US" sz="3200" dirty="0" smtClean="0"/>
              <a:t>The system analyzes different processes in the e-shop</a:t>
            </a:r>
            <a:endParaRPr lang="de-DE" sz="3200" dirty="0"/>
          </a:p>
          <a:p>
            <a:pPr lvl="0" rtl="0">
              <a:buChar char="•"/>
            </a:pPr>
            <a:r>
              <a:rPr lang="en-US" sz="3200" dirty="0" smtClean="0"/>
              <a:t>Identifies the different use cases to cover functionalities</a:t>
            </a:r>
            <a:endParaRPr lang="de-DE" sz="3200" dirty="0"/>
          </a:p>
          <a:p>
            <a:pPr lvl="0" rtl="0">
              <a:buChar char="•"/>
            </a:pPr>
            <a:r>
              <a:rPr lang="en-US" sz="3200" dirty="0" smtClean="0"/>
              <a:t>Builds corresponding Aris models to understand business processes</a:t>
            </a:r>
            <a:endParaRPr lang="de-DE" sz="3200" dirty="0"/>
          </a:p>
          <a:p>
            <a:pPr lvl="0" rtl="0">
              <a:buChar char="•"/>
            </a:pPr>
            <a:r>
              <a:rPr lang="en-US" sz="3200" dirty="0" smtClean="0"/>
              <a:t>xml reports are generated from the model to give generic data</a:t>
            </a:r>
            <a:endParaRPr lang="de-DE" sz="3200" dirty="0"/>
          </a:p>
          <a:p>
            <a:pPr lvl="0" rtl="0">
              <a:buChar char="•"/>
            </a:pPr>
            <a:r>
              <a:rPr lang="en-US" sz="3200" dirty="0" smtClean="0"/>
              <a:t>Builds RDF schema for the xml files for model data extension to re-use model data</a:t>
            </a:r>
            <a:endParaRPr lang="de-DE" sz="3200" dirty="0"/>
          </a:p>
        </p:txBody>
      </p:sp>
      <p:sp>
        <p:nvSpPr>
          <p:cNvPr id="33" name="Rectangle 32"/>
          <p:cNvSpPr/>
          <p:nvPr/>
        </p:nvSpPr>
        <p:spPr>
          <a:xfrm>
            <a:off x="15179040" y="10619280"/>
            <a:ext cx="10933747" cy="5220795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txBody>
          <a:bodyPr/>
          <a:lstStyle/>
          <a:p>
            <a:pPr lvl="0" rtl="0">
              <a:buChar char="•"/>
            </a:pPr>
            <a:endParaRPr lang="de-DE" dirty="0"/>
          </a:p>
          <a:p>
            <a:pPr lvl="0" algn="ctr" rtl="0"/>
            <a:r>
              <a:rPr lang="en-US" sz="3200" b="1" i="0" u="sng" dirty="0" smtClean="0"/>
              <a:t>WHAT?</a:t>
            </a:r>
          </a:p>
          <a:p>
            <a:pPr lvl="0" algn="ctr" rtl="0"/>
            <a:endParaRPr lang="de-DE" sz="3200" b="1" u="sng" dirty="0"/>
          </a:p>
          <a:p>
            <a:pPr lvl="0" rtl="0">
              <a:buChar char="•"/>
            </a:pPr>
            <a:r>
              <a:rPr lang="en-US" sz="3200" i="0" dirty="0" smtClean="0"/>
              <a:t>Analyzed the use-cases as created in UML Designing tool ASTAH</a:t>
            </a:r>
            <a:endParaRPr lang="de-DE" sz="3200" dirty="0"/>
          </a:p>
          <a:p>
            <a:pPr lvl="0" rtl="0">
              <a:buChar char="•"/>
            </a:pPr>
            <a:r>
              <a:rPr lang="en-US" sz="3200" i="0" dirty="0" smtClean="0"/>
              <a:t>Analyzed the ARIS Event Process Chain(EPC) Diagrams</a:t>
            </a:r>
            <a:endParaRPr lang="de-DE" sz="3200" dirty="0"/>
          </a:p>
          <a:p>
            <a:pPr lvl="0" rtl="0">
              <a:buChar char="•"/>
            </a:pPr>
            <a:r>
              <a:rPr lang="en-US" sz="3200" i="0" dirty="0" smtClean="0"/>
              <a:t>For the EPC Diagrams, XML reports were generated</a:t>
            </a:r>
            <a:endParaRPr lang="de-DE" sz="3200" dirty="0"/>
          </a:p>
          <a:p>
            <a:pPr lvl="0" rtl="0">
              <a:buChar char="•"/>
            </a:pPr>
            <a:r>
              <a:rPr lang="en-US" sz="3200" i="0" dirty="0" smtClean="0"/>
              <a:t>The ARIS diagrams were tested using ARIS Express testing tool</a:t>
            </a:r>
            <a:endParaRPr lang="de-DE" sz="3200" dirty="0"/>
          </a:p>
          <a:p>
            <a:pPr lvl="0" rtl="0">
              <a:buChar char="•"/>
            </a:pPr>
            <a:r>
              <a:rPr lang="en-US" sz="3200" i="0" dirty="0" smtClean="0"/>
              <a:t>Generated RDF Files for XML reports of models</a:t>
            </a:r>
          </a:p>
          <a:p>
            <a:pPr lvl="0" rtl="0">
              <a:buChar char="•"/>
            </a:pPr>
            <a:r>
              <a:rPr lang="en-US" sz="3200" dirty="0" smtClean="0"/>
              <a:t>Tested the RDF file against simple Unit tests for Python</a:t>
            </a:r>
            <a:endParaRPr lang="de-DE" sz="3200" dirty="0"/>
          </a:p>
          <a:p>
            <a:pPr lvl="0">
              <a:buChar char="•"/>
            </a:pPr>
            <a:endParaRPr lang="en-IE" dirty="0"/>
          </a:p>
          <a:p>
            <a:pPr lvl="0">
              <a:buChar char="•"/>
            </a:pPr>
            <a:endParaRPr lang="en-IE" dirty="0"/>
          </a:p>
        </p:txBody>
      </p:sp>
      <p:sp>
        <p:nvSpPr>
          <p:cNvPr id="44" name="Rectangle 43"/>
          <p:cNvSpPr/>
          <p:nvPr/>
        </p:nvSpPr>
        <p:spPr>
          <a:xfrm>
            <a:off x="1981439" y="18126075"/>
            <a:ext cx="9878400" cy="620388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txBody>
          <a:bodyPr/>
          <a:lstStyle/>
          <a:p>
            <a:pPr lvl="0" algn="ctr" rtl="0"/>
            <a:r>
              <a:rPr lang="en-US" sz="3200" b="1" i="0" u="sng" dirty="0" smtClean="0">
                <a:solidFill>
                  <a:schemeClr val="tx1"/>
                </a:solidFill>
              </a:rPr>
              <a:t>HOW ?</a:t>
            </a:r>
          </a:p>
          <a:p>
            <a:pPr lvl="0" algn="ctr" rtl="0"/>
            <a:endParaRPr lang="de-DE" sz="3200" b="1" u="sng" dirty="0">
              <a:solidFill>
                <a:schemeClr val="tx1"/>
              </a:solidFill>
            </a:endParaRPr>
          </a:p>
          <a:p>
            <a:pPr lvl="0" rtl="0">
              <a:buChar char="•"/>
            </a:pPr>
            <a:r>
              <a:rPr lang="en-US" sz="3200" i="0" dirty="0" smtClean="0">
                <a:solidFill>
                  <a:schemeClr val="tx1"/>
                </a:solidFill>
              </a:rPr>
              <a:t>Open the Virtual machine</a:t>
            </a:r>
            <a:endParaRPr lang="de-DE" sz="3200" dirty="0">
              <a:solidFill>
                <a:schemeClr val="tx1"/>
              </a:solidFill>
            </a:endParaRPr>
          </a:p>
          <a:p>
            <a:pPr lvl="0" rtl="0">
              <a:buChar char="•"/>
            </a:pPr>
            <a:r>
              <a:rPr lang="en-US" sz="3200" i="0" dirty="0" smtClean="0">
                <a:solidFill>
                  <a:schemeClr val="tx1"/>
                </a:solidFill>
              </a:rPr>
              <a:t>The ARIS Models are located in:</a:t>
            </a:r>
            <a:endParaRPr lang="de-DE" sz="3200" dirty="0">
              <a:solidFill>
                <a:schemeClr val="tx1"/>
              </a:solidFill>
            </a:endParaRPr>
          </a:p>
          <a:p>
            <a:pPr lvl="0" rtl="0">
              <a:buChar char="•"/>
            </a:pPr>
            <a:r>
              <a:rPr lang="en-US" sz="3200" i="0" dirty="0" smtClean="0">
                <a:solidFill>
                  <a:schemeClr val="tx1"/>
                </a:solidFill>
              </a:rPr>
              <a:t>The identified Use-Cases are located in:</a:t>
            </a:r>
            <a:endParaRPr lang="de-DE" sz="3200" dirty="0">
              <a:solidFill>
                <a:schemeClr val="tx1"/>
              </a:solidFill>
            </a:endParaRPr>
          </a:p>
          <a:p>
            <a:pPr lvl="0" rtl="0">
              <a:buChar char="•"/>
            </a:pPr>
            <a:r>
              <a:rPr lang="en-US" sz="3200" i="0" dirty="0" smtClean="0">
                <a:solidFill>
                  <a:schemeClr val="tx1"/>
                </a:solidFill>
              </a:rPr>
              <a:t>The script for model conversion into xml format already included in ARIS setup</a:t>
            </a:r>
            <a:endParaRPr lang="de-DE" sz="3200" dirty="0">
              <a:solidFill>
                <a:schemeClr val="tx1"/>
              </a:solidFill>
            </a:endParaRPr>
          </a:p>
          <a:p>
            <a:pPr lvl="0" rtl="0">
              <a:buChar char="•"/>
            </a:pPr>
            <a:r>
              <a:rPr lang="en-US" sz="3200" i="0" dirty="0" smtClean="0">
                <a:solidFill>
                  <a:schemeClr val="tx1"/>
                </a:solidFill>
              </a:rPr>
              <a:t>The xml to RDF conversion script can be executed from :</a:t>
            </a:r>
            <a:endParaRPr lang="de-DE" sz="3200" dirty="0">
              <a:solidFill>
                <a:schemeClr val="tx1"/>
              </a:solidFill>
            </a:endParaRPr>
          </a:p>
          <a:p>
            <a:pPr lvl="0" rtl="0">
              <a:buChar char="•"/>
            </a:pPr>
            <a:r>
              <a:rPr lang="en-US" sz="3200" i="0" dirty="0" smtClean="0">
                <a:solidFill>
                  <a:schemeClr val="tx1"/>
                </a:solidFill>
              </a:rPr>
              <a:t>The python code can be tested using unit tests at :</a:t>
            </a:r>
            <a:endParaRPr lang="de-DE" sz="3200" dirty="0">
              <a:solidFill>
                <a:schemeClr val="tx1"/>
              </a:solidFill>
            </a:endParaRPr>
          </a:p>
        </p:txBody>
      </p:sp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11846574"/>
              </p:ext>
            </p:extLst>
          </p:nvPr>
        </p:nvGraphicFramePr>
        <p:xfrm>
          <a:off x="960464" y="22545675"/>
          <a:ext cx="20186650" cy="946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233987" y="25593675"/>
            <a:ext cx="2369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Steps to work </a:t>
            </a:r>
            <a:r>
              <a:rPr lang="en-US" dirty="0" smtClean="0"/>
              <a:t>: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318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Microsoft YaHei</vt:lpstr>
      <vt:lpstr>Arial</vt:lpstr>
      <vt:lpstr>Calibri</vt:lpstr>
      <vt:lpstr>Lucida Sans Unicode</vt:lpstr>
      <vt:lpstr>Mangal</vt:lpstr>
      <vt:lpstr>StarSymbol</vt:lpstr>
      <vt:lpstr>Tahoma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Jamil, Naurin</dc:creator>
  <cp:lastModifiedBy>vikramjit singh</cp:lastModifiedBy>
  <cp:revision>20</cp:revision>
  <dcterms:modified xsi:type="dcterms:W3CDTF">2014-10-07T19:40:36Z</dcterms:modified>
</cp:coreProperties>
</file>