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</p:sldMasterIdLst>
  <p:notesMasterIdLst>
    <p:notesMasterId r:id="rId25"/>
  </p:notesMasterIdLst>
  <p:sldIdLst>
    <p:sldId id="257" r:id="rId4"/>
    <p:sldId id="284" r:id="rId5"/>
    <p:sldId id="262" r:id="rId6"/>
    <p:sldId id="285" r:id="rId7"/>
    <p:sldId id="258" r:id="rId8"/>
    <p:sldId id="263" r:id="rId9"/>
    <p:sldId id="264" r:id="rId10"/>
    <p:sldId id="279" r:id="rId11"/>
    <p:sldId id="265" r:id="rId12"/>
    <p:sldId id="280" r:id="rId13"/>
    <p:sldId id="278" r:id="rId14"/>
    <p:sldId id="266" r:id="rId15"/>
    <p:sldId id="268" r:id="rId16"/>
    <p:sldId id="269" r:id="rId17"/>
    <p:sldId id="277" r:id="rId18"/>
    <p:sldId id="274" r:id="rId19"/>
    <p:sldId id="281" r:id="rId20"/>
    <p:sldId id="282" r:id="rId21"/>
    <p:sldId id="283" r:id="rId22"/>
    <p:sldId id="261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71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em%203\semantic%20web%20lab\tallyshee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G:\sem%203\semantic%20web%20lab\tally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/>
              <a:t>User 's perception on LinDa interface design based on the tasks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 sz="1400"/>
          </a:p>
        </c:rich>
      </c:tx>
      <c:layout>
        <c:manualLayout>
          <c:xMode val="edge"/>
          <c:yMode val="edge"/>
          <c:x val="0.14738834811003007"/>
          <c:y val="0"/>
        </c:manualLayout>
      </c:layout>
    </c:title>
    <c:plotArea>
      <c:layout>
        <c:manualLayout>
          <c:layoutTarget val="inner"/>
          <c:xMode val="edge"/>
          <c:yMode val="edge"/>
          <c:x val="0.14204951743236843"/>
          <c:y val="0.28381371504903063"/>
          <c:w val="0.69990658647984016"/>
          <c:h val="0.53870911264192978"/>
        </c:manualLayout>
      </c:layout>
      <c:barChart>
        <c:barDir val="col"/>
        <c:grouping val="clustered"/>
        <c:ser>
          <c:idx val="0"/>
          <c:order val="0"/>
          <c:tx>
            <c:strRef>
              <c:f>Sheet1!$E$2</c:f>
              <c:strCache>
                <c:ptCount val="1"/>
                <c:pt idx="0">
                  <c:v>Good</c:v>
                </c:pt>
              </c:strCache>
            </c:strRef>
          </c:tx>
          <c:cat>
            <c:strRef>
              <c:f>Sheet1!$D$3:$D$8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11</c:v>
                </c:pt>
                <c:pt idx="1">
                  <c:v>5</c:v>
                </c:pt>
                <c:pt idx="2">
                  <c:v>6</c:v>
                </c:pt>
                <c:pt idx="3">
                  <c:v>9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Average</c:v>
                </c:pt>
              </c:strCache>
            </c:strRef>
          </c:tx>
          <c:cat>
            <c:strRef>
              <c:f>Sheet1!$D$3:$D$8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9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  <c:pt idx="4">
                  <c:v>5</c:v>
                </c:pt>
                <c:pt idx="5">
                  <c:v>9</c:v>
                </c:pt>
              </c:numCache>
            </c:numRef>
          </c:val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Bad</c:v>
                </c:pt>
              </c:strCache>
            </c:strRef>
          </c:tx>
          <c:cat>
            <c:strRef>
              <c:f>Sheet1!$D$3:$D$8</c:f>
              <c:strCache>
                <c:ptCount val="6"/>
                <c:pt idx="0">
                  <c:v>Task 1</c:v>
                </c:pt>
                <c:pt idx="1">
                  <c:v>Task 2</c:v>
                </c:pt>
                <c:pt idx="2">
                  <c:v>Task 3</c:v>
                </c:pt>
                <c:pt idx="3">
                  <c:v>Task 4</c:v>
                </c:pt>
                <c:pt idx="4">
                  <c:v>Task 5</c:v>
                </c:pt>
                <c:pt idx="5">
                  <c:v>Task 6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</c:ser>
        <c:dLbls/>
        <c:axId val="79796864"/>
        <c:axId val="79815424"/>
      </c:barChart>
      <c:catAx>
        <c:axId val="79796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Tasks</a:t>
                </a:r>
              </a:p>
            </c:rich>
          </c:tx>
          <c:layout/>
        </c:title>
        <c:majorTickMark val="none"/>
        <c:tickLblPos val="nextTo"/>
        <c:crossAx val="79815424"/>
        <c:crosses val="autoZero"/>
        <c:auto val="1"/>
        <c:lblAlgn val="ctr"/>
        <c:lblOffset val="100"/>
      </c:catAx>
      <c:valAx>
        <c:axId val="79815424"/>
        <c:scaling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people</a:t>
                </a:r>
              </a:p>
            </c:rich>
          </c:tx>
          <c:layout/>
        </c:title>
        <c:numFmt formatCode="General" sourceLinked="1"/>
        <c:tickLblPos val="nextTo"/>
        <c:crossAx val="79796864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Overall impression about usability of </a:t>
            </a:r>
            <a:r>
              <a:rPr lang="en-US" sz="1800" dirty="0" err="1" smtClean="0"/>
              <a:t>LinDA</a:t>
            </a:r>
            <a:endParaRPr lang="en-US" sz="1800" dirty="0"/>
          </a:p>
        </c:rich>
      </c:tx>
      <c:layout/>
    </c:title>
    <c:plotArea>
      <c:layout/>
      <c:pieChart>
        <c:varyColors val="1"/>
        <c:ser>
          <c:idx val="0"/>
          <c:order val="0"/>
          <c:dLbls>
            <c:showPercent val="1"/>
          </c:dLbls>
          <c:cat>
            <c:strRef>
              <c:f>Sheet1!$N$16:$P$16</c:f>
              <c:strCache>
                <c:ptCount val="3"/>
                <c:pt idx="0">
                  <c:v>Easy</c:v>
                </c:pt>
                <c:pt idx="1">
                  <c:v>Medium</c:v>
                </c:pt>
                <c:pt idx="2">
                  <c:v>Difficult</c:v>
                </c:pt>
              </c:strCache>
            </c:strRef>
          </c:cat>
          <c:val>
            <c:numRef>
              <c:f>Sheet1!$N$17:$P$17</c:f>
              <c:numCache>
                <c:formatCode>General</c:formatCode>
                <c:ptCount val="3"/>
                <c:pt idx="0">
                  <c:v>81</c:v>
                </c:pt>
                <c:pt idx="1">
                  <c:v>46</c:v>
                </c:pt>
                <c:pt idx="2">
                  <c:v>13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2823155099798564"/>
          <c:y val="0.26371828521434826"/>
          <c:w val="0.17915827382042365"/>
          <c:h val="0.59530506055164156"/>
        </c:manualLayout>
      </c:layout>
    </c:legend>
    <c:plotVisOnly val="1"/>
    <c:dispBlanksAs val="zero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C2193-A304-4C46-8584-F11663750CFA}" type="datetimeFigureOut">
              <a:rPr lang="en-US" smtClean="0"/>
              <a:pPr/>
              <a:t>4/8/2015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94A5A-5E45-4F64-9C28-E43FACDA31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418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94A5A-5E45-4F64-9C28-E43FACDA31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94A5A-5E45-4F64-9C28-E43FACDA316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762B9-F9C8-4B9D-8CAE-6FFF7BB51E8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762B9-F9C8-4B9D-8CAE-6FFF7BB51E8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62AA4-FDB3-4911-B1EF-BDE18F84B3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27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17B-1D17-40BE-8B68-369E269E8A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429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297A-23A3-4143-BC40-C50C662F2C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451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1201-E25C-4D5B-8A60-A9486E22B61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00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C287-0787-42D8-BB62-3B1B359EA5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547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6031A-CC11-4A93-9688-F18032029B3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9848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69FD-9884-4412-B631-A53DBAC0F5B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80704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DC3B-A647-448F-9AF5-417F0492E8A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2384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6A05-51ED-4A6F-8D51-02B2B6344C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1796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F08D7-31D0-4AD3-8B6D-35F2B6EC51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8397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F902-31BD-43C4-820F-270663EFCB3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520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6510A-28B4-499D-B3B7-C584049250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6138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4A4E-3742-409D-8F07-09018E8EA3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257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4CD87-3381-4C12-A085-EA9CFC6CC4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64888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434F-1933-46C5-89AE-4420D51105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0832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83DB-4AF2-4A01-9FCD-B8B516E11C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87234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6282-695B-4AA4-9023-CFF87B2F2E6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2569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4DC41-B0CF-434F-BB6F-E4330E9908E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8838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882A-EBAD-4890-8F4A-2FC2060DFB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80401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EF08-0B31-4FDE-8CAC-678F1191BD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9810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FFC24-E090-4D7E-A299-28A5DF5BD5B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223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CFF5-AD2C-4480-926E-8FA21001051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6193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A5E4F-A331-4F80-9078-E01CEF28C7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130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0D38-DA7E-48D6-AB53-470EBABA1A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0890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8860-F3E6-45D0-BAEE-1B67BE117F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03225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2189F-4FD8-4A23-A48B-3BC7C16CAC5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12716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3CF9-0A60-4831-9847-739DDA4D84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43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12F4-7E83-49B7-8459-BC115B10A2E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363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C72D-40A2-44FA-9F20-3858B47111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36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E9E49-E0F7-45B9-A761-FD79AF62F3B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11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20DE0-7FA3-476C-8728-233DABBCDE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968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A531-F2E0-410C-A6A9-6A876CDEAF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58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B7CC8-E8B9-4F54-AAC2-87DF307331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721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2438-77B2-42AC-8022-E3C0307F7C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58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7CA42-AB38-468D-A972-594A57D086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60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51EB3-BEAB-42D7-B6D0-CEE2072B5E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4/8/2015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47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sem%203\semantic%20web%20lab\final%20results\LinDa_viz1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1219200"/>
          </a:xfrm>
        </p:spPr>
        <p:txBody>
          <a:bodyPr>
            <a:noAutofit/>
          </a:bodyPr>
          <a:lstStyle/>
          <a:p>
            <a:r>
              <a:rPr lang="en-US" sz="3000" dirty="0"/>
              <a:t>Evaluation of </a:t>
            </a:r>
            <a:r>
              <a:rPr lang="en-US" sz="3000" dirty="0" smtClean="0"/>
              <a:t>LinDA and comparison with other tools </a:t>
            </a:r>
            <a:r>
              <a:rPr lang="en-US" sz="3000" dirty="0"/>
              <a:t>for </a:t>
            </a:r>
            <a:r>
              <a:rPr lang="en-US" sz="3000" dirty="0" smtClean="0"/>
              <a:t>visualization </a:t>
            </a:r>
            <a:r>
              <a:rPr lang="en-US" sz="3000" dirty="0"/>
              <a:t>of Linked Data datasets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048000"/>
            <a:ext cx="64008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Final 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53327" y="510654"/>
            <a:ext cx="443734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8</a:t>
            </a:r>
            <a:r>
              <a:rPr lang="en-US" sz="1200" baseline="30000" dirty="0" smtClean="0">
                <a:solidFill>
                  <a:prstClr val="black"/>
                </a:solidFill>
              </a:rPr>
              <a:t>th</a:t>
            </a:r>
            <a:r>
              <a:rPr lang="en-US" sz="1200" dirty="0" smtClean="0">
                <a:solidFill>
                  <a:prstClr val="black"/>
                </a:solidFill>
              </a:rPr>
              <a:t> April 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1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7400" y="4800600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Rose-Mary </a:t>
            </a:r>
            <a:r>
              <a:rPr lang="en-US" dirty="0" err="1">
                <a:solidFill>
                  <a:prstClr val="black"/>
                </a:solidFill>
              </a:rPr>
              <a:t>Owusuaa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Mensah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prstClr val="black"/>
                </a:solidFill>
              </a:rPr>
              <a:t>Nishananth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Baskaran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 err="1">
                <a:solidFill>
                  <a:prstClr val="black"/>
                </a:solidFill>
              </a:rPr>
              <a:t>Ugochukwu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Chimbo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Ejikeme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Nikhil </a:t>
            </a:r>
            <a:r>
              <a:rPr lang="en-US" dirty="0" err="1">
                <a:solidFill>
                  <a:prstClr val="black"/>
                </a:solidFill>
              </a:rPr>
              <a:t>Patra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" y="4807639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</a:rPr>
              <a:t>Mentor:</a:t>
            </a:r>
          </a:p>
          <a:p>
            <a:r>
              <a:rPr lang="en-US" dirty="0">
                <a:solidFill>
                  <a:prstClr val="black"/>
                </a:solidFill>
              </a:rPr>
              <a:t>Dr. </a:t>
            </a:r>
            <a:r>
              <a:rPr lang="en-US" dirty="0" err="1">
                <a:solidFill>
                  <a:prstClr val="black"/>
                </a:solidFill>
              </a:rPr>
              <a:t>Fabrizio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Orlandi</a:t>
            </a:r>
            <a:endParaRPr lang="en-US" dirty="0" smtClean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Michael </a:t>
            </a:r>
            <a:r>
              <a:rPr lang="en-US" dirty="0" err="1">
                <a:solidFill>
                  <a:prstClr val="black"/>
                </a:solidFill>
              </a:rPr>
              <a:t>Galkin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42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Scalability testing: Results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Incomplete Scenario. Charts are suggested but not displayed. VM out of memory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</a:t>
            </a:r>
            <a:r>
              <a:rPr lang="en-US" sz="1200" dirty="0" smtClean="0">
                <a:solidFill>
                  <a:prstClr val="black"/>
                </a:solidFill>
              </a:rPr>
              <a:t>Lab                                                                                                </a:t>
            </a:r>
            <a:fld id="{E8D84E63-82B7-428D-AAAD-64F7B0FE114A}" type="slidenum">
              <a:rPr lang="en-US" sz="1200" smtClean="0">
                <a:solidFill>
                  <a:prstClr val="black"/>
                </a:solidFill>
              </a:rPr>
              <a:pPr/>
              <a:t>10</a:t>
            </a:fld>
            <a:r>
              <a:rPr lang="en-US" sz="1200" dirty="0" smtClean="0">
                <a:solidFill>
                  <a:prstClr val="black"/>
                </a:solidFill>
              </a:rPr>
              <a:t>                                                                                               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5958" y="2209801"/>
            <a:ext cx="802844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7297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Effectivity</a:t>
            </a:r>
            <a:r>
              <a:rPr lang="en-US" sz="3200" dirty="0" smtClean="0"/>
              <a:t> testing: Results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49069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Screenshots of sample dataset (NSF standard grant) visualized in </a:t>
            </a:r>
            <a:r>
              <a:rPr lang="en-US" sz="2200" dirty="0" err="1" smtClean="0"/>
              <a:t>LinDA</a:t>
            </a:r>
            <a:r>
              <a:rPr lang="en-US" sz="2200" dirty="0" smtClean="0"/>
              <a:t>.</a:t>
            </a:r>
          </a:p>
          <a:p>
            <a:pPr>
              <a:buNone/>
            </a:pPr>
            <a:endParaRPr lang="en-US" sz="2800" dirty="0"/>
          </a:p>
        </p:txBody>
      </p:sp>
      <p:pic>
        <p:nvPicPr>
          <p:cNvPr id="5" name="Picture 4" descr="59.png"/>
          <p:cNvPicPr>
            <a:picLocks noChangeAspect="1"/>
          </p:cNvPicPr>
          <p:nvPr/>
        </p:nvPicPr>
        <p:blipFill>
          <a:blip r:embed="rId2" cstate="print"/>
          <a:srcRect l="9434" t="15527" r="6064" b="17378"/>
          <a:stretch>
            <a:fillRect/>
          </a:stretch>
        </p:blipFill>
        <p:spPr>
          <a:xfrm>
            <a:off x="228600" y="1752600"/>
            <a:ext cx="7924800" cy="3964976"/>
          </a:xfrm>
          <a:prstGeom prst="rect">
            <a:avLst/>
          </a:prstGeom>
        </p:spPr>
      </p:pic>
      <p:pic>
        <p:nvPicPr>
          <p:cNvPr id="6" name="Picture 5" descr="33.png"/>
          <p:cNvPicPr>
            <a:picLocks noChangeAspect="1"/>
          </p:cNvPicPr>
          <p:nvPr/>
        </p:nvPicPr>
        <p:blipFill>
          <a:blip r:embed="rId3" cstate="print"/>
          <a:srcRect l="9167" t="12284" r="5833" b="3712"/>
          <a:stretch>
            <a:fillRect/>
          </a:stretch>
        </p:blipFill>
        <p:spPr>
          <a:xfrm>
            <a:off x="368490" y="1822617"/>
            <a:ext cx="7962122" cy="382494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fld id="{87827EF1-2210-487F-B1B7-B4A4963A48FA}" type="slidenum">
              <a:rPr lang="en-US" sz="1200" smtClean="0">
                <a:solidFill>
                  <a:prstClr val="black"/>
                </a:solidFill>
              </a:rPr>
              <a:pPr/>
              <a:t>11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513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fld id="{74513D71-C3BF-4FD8-81FA-ED208C5167B4}" type="slidenum">
              <a:rPr lang="en-US" sz="1200" smtClean="0">
                <a:solidFill>
                  <a:prstClr val="black"/>
                </a:solidFill>
              </a:rPr>
              <a:pPr/>
              <a:t>12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9" name="Picture 8" descr="img_user_test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1066800"/>
            <a:ext cx="1295400" cy="12271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" y="1447800"/>
            <a:ext cx="4876800" cy="539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0070C0"/>
                </a:solidFill>
              </a:rPr>
              <a:t>   Usability test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20 participants ranging from experienced to novices, 5 </a:t>
            </a:r>
            <a:r>
              <a:rPr lang="en-US" dirty="0"/>
              <a:t>Male and 15 Female.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/>
              <a:t>Age </a:t>
            </a:r>
            <a:r>
              <a:rPr lang="en-US" dirty="0"/>
              <a:t>group 20-30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17 </a:t>
            </a:r>
            <a:r>
              <a:rPr lang="en-US" dirty="0" smtClean="0"/>
              <a:t>students, 2 </a:t>
            </a:r>
            <a:r>
              <a:rPr lang="en-US" dirty="0"/>
              <a:t>PhD </a:t>
            </a:r>
            <a:r>
              <a:rPr lang="en-US" dirty="0" smtClean="0"/>
              <a:t>and 1 </a:t>
            </a:r>
            <a:r>
              <a:rPr lang="en-US" dirty="0"/>
              <a:t>working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/>
              <a:t>VMs, datasets, test cases and questionnaires available  for users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/>
              <a:t>Prioritizing features by cognitive walkthrough by expert user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 smtClean="0"/>
              <a:t>Background scenario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IN" dirty="0"/>
              <a:t>3 levels of </a:t>
            </a:r>
            <a:r>
              <a:rPr lang="en-IN" dirty="0" smtClean="0"/>
              <a:t>support</a:t>
            </a:r>
          </a:p>
          <a:p>
            <a:pPr marL="742950" lvl="1" indent="-285750">
              <a:spcBef>
                <a:spcPct val="20000"/>
              </a:spcBef>
            </a:pPr>
            <a:endParaRPr lang="en-IN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6756" y="3276600"/>
            <a:ext cx="4812375" cy="246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170596" y="0"/>
            <a:ext cx="88482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Usability testing: Strategy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Usability testing: Results</a:t>
            </a:r>
            <a:endParaRPr lang="en-US" sz="3200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xmlns="" val="3858750272"/>
              </p:ext>
            </p:extLst>
          </p:nvPr>
        </p:nvGraphicFramePr>
        <p:xfrm>
          <a:off x="2590800" y="2286000"/>
          <a:ext cx="6362700" cy="392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fld id="{F29CD539-4B5F-49C4-BC3C-3D5422DE4D38}" type="slidenum">
              <a:rPr lang="en-US" sz="1200" smtClean="0">
                <a:solidFill>
                  <a:prstClr val="black"/>
                </a:solidFill>
              </a:rPr>
              <a:pPr/>
              <a:t>13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28765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xmlns="" val="3470703538"/>
              </p:ext>
            </p:extLst>
          </p:nvPr>
        </p:nvGraphicFramePr>
        <p:xfrm>
          <a:off x="1318146" y="13716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</a:t>
            </a:r>
            <a:r>
              <a:rPr lang="en-US" sz="1200" dirty="0" smtClean="0">
                <a:solidFill>
                  <a:prstClr val="black"/>
                </a:solidFill>
              </a:rPr>
              <a:t>Lab                                                                                               </a:t>
            </a:r>
            <a:fld id="{7A94AEEE-B1A6-4EFF-BE00-CB53D0D34D1C}" type="slidenum">
              <a:rPr lang="en-US" sz="1200" smtClean="0">
                <a:solidFill>
                  <a:prstClr val="black"/>
                </a:solidFill>
              </a:rPr>
              <a:pPr/>
              <a:t>14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Usability testing: Results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</a:t>
            </a:r>
            <a:r>
              <a:rPr lang="en-US" sz="1200" dirty="0" smtClean="0">
                <a:solidFill>
                  <a:prstClr val="black"/>
                </a:solidFill>
              </a:rPr>
              <a:t>                                                                                             </a:t>
            </a:r>
            <a:fld id="{4D4DB854-B539-4F64-9398-ACC8DF184644}" type="slidenum">
              <a:rPr lang="en-US" sz="1200" smtClean="0">
                <a:solidFill>
                  <a:prstClr val="black"/>
                </a:solidFill>
              </a:rPr>
              <a:pPr/>
              <a:t>15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Usability testing: Results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278" t="2721" r="1639" b="4762"/>
          <a:stretch>
            <a:fillRect/>
          </a:stretch>
        </p:blipFill>
        <p:spPr bwMode="auto">
          <a:xfrm>
            <a:off x="1524000" y="1659337"/>
            <a:ext cx="6398528" cy="3750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912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Conclusion: Usability Study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good</a:t>
            </a:r>
          </a:p>
          <a:p>
            <a:pPr lvl="1"/>
            <a:r>
              <a:rPr lang="en-US" sz="2200" dirty="0" smtClean="0"/>
              <a:t>Simple UI</a:t>
            </a:r>
          </a:p>
          <a:p>
            <a:pPr lvl="1"/>
            <a:r>
              <a:rPr lang="en-US" sz="2200" dirty="0" smtClean="0"/>
              <a:t>Clear visualizations</a:t>
            </a:r>
          </a:p>
          <a:p>
            <a:pPr lvl="1"/>
            <a:r>
              <a:rPr lang="en-US" sz="2200" dirty="0" smtClean="0"/>
              <a:t>Different chart types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The “Not too good”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Misleading labels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Poor arrangement of datasets</a:t>
            </a:r>
          </a:p>
          <a:p>
            <a:pPr lvl="1"/>
            <a:r>
              <a:rPr lang="en-US" sz="2200" dirty="0" smtClean="0">
                <a:solidFill>
                  <a:prstClr val="black"/>
                </a:solidFill>
              </a:rPr>
              <a:t>Scaling of axis impossible</a:t>
            </a:r>
          </a:p>
          <a:p>
            <a:pPr lvl="1"/>
            <a:endParaRPr lang="en-US" dirty="0"/>
          </a:p>
        </p:txBody>
      </p:sp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59524">
            <a:off x="6075910" y="1914803"/>
            <a:ext cx="1079460" cy="938661"/>
          </a:xfrm>
          <a:prstGeom prst="rect">
            <a:avLst/>
          </a:prstGeom>
        </p:spPr>
      </p:pic>
      <p:pic>
        <p:nvPicPr>
          <p:cNvPr id="8" name="Picture 7" descr="images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728562">
            <a:off x="6324600" y="4419600"/>
            <a:ext cx="914400" cy="9144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fld id="{C17B2AE8-8D5D-428B-AB26-BF48D04FC7E5}" type="slidenum">
              <a:rPr lang="en-US" sz="1200" smtClean="0">
                <a:solidFill>
                  <a:prstClr val="black"/>
                </a:solidFill>
              </a:rPr>
              <a:pPr/>
              <a:t>16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861946" cy="914400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Comparison of </a:t>
            </a:r>
            <a:r>
              <a:rPr lang="en-US" sz="3200" dirty="0" err="1" smtClean="0"/>
              <a:t>LinDa</a:t>
            </a:r>
            <a:r>
              <a:rPr lang="en-US" sz="3200" dirty="0" smtClean="0"/>
              <a:t> with other Visualisation tools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746" y="11430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</a:t>
            </a:r>
            <a:r>
              <a:rPr lang="en-US" sz="1200" dirty="0" smtClean="0">
                <a:solidFill>
                  <a:prstClr val="black"/>
                </a:solidFill>
              </a:rPr>
              <a:t>                                                                                            </a:t>
            </a:r>
            <a:fld id="{95A00B1F-54DC-4E4C-81CF-5C40078DC9BC}" type="slidenum">
              <a:rPr lang="en-US" sz="1200" smtClean="0">
                <a:solidFill>
                  <a:prstClr val="black"/>
                </a:solidFill>
              </a:rPr>
              <a:pPr/>
              <a:t>17</a:t>
            </a:fld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2" name="Picture 11" descr="tableau-public-logo-300x6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199" y="2057400"/>
            <a:ext cx="2813539" cy="609600"/>
          </a:xfrm>
          <a:prstGeom prst="rect">
            <a:avLst/>
          </a:prstGeom>
        </p:spPr>
      </p:pic>
      <p:pic>
        <p:nvPicPr>
          <p:cNvPr id="13" name="Picture 12" descr="CubeViz_Logo_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4343400"/>
            <a:ext cx="1130063" cy="626061"/>
          </a:xfrm>
          <a:prstGeom prst="rect">
            <a:avLst/>
          </a:prstGeom>
        </p:spPr>
      </p:pic>
      <p:pic>
        <p:nvPicPr>
          <p:cNvPr id="14" name="Content Placeholder 13" descr="logo2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3505200" y="3733800"/>
            <a:ext cx="1676401" cy="381000"/>
          </a:xfrm>
          <a:prstGeom prst="rect">
            <a:avLst/>
          </a:prstGeom>
        </p:spPr>
      </p:pic>
      <p:pic>
        <p:nvPicPr>
          <p:cNvPr id="15" name="Picture 14" descr="code_logo_95x2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6781800" y="4423623"/>
            <a:ext cx="1790286" cy="376975"/>
          </a:xfrm>
          <a:prstGeom prst="rect">
            <a:avLst/>
          </a:prstGeom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73350" y="4656430"/>
            <a:ext cx="1508762" cy="1134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05600" y="2362200"/>
            <a:ext cx="154004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62221" b="7692"/>
          <a:stretch>
            <a:fillRect/>
          </a:stretch>
        </p:blipFill>
        <p:spPr bwMode="auto">
          <a:xfrm>
            <a:off x="1143000" y="1752600"/>
            <a:ext cx="1447800" cy="789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5473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US" sz="3300" dirty="0" smtClean="0"/>
              <a:t>Comparison with other visualization tools</a:t>
            </a:r>
            <a:endParaRPr lang="en-US" sz="3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</a:t>
            </a:r>
            <a:fld id="{95A00B1F-54DC-4E4C-81CF-5C40078DC9BC}" type="slidenum">
              <a:rPr lang="en-US" sz="1200" smtClean="0">
                <a:solidFill>
                  <a:prstClr val="black"/>
                </a:solidFill>
              </a:rPr>
              <a:pPr/>
              <a:t>18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6260" y="956206"/>
            <a:ext cx="6864184" cy="5346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1126261" y="3372639"/>
            <a:ext cx="7153380" cy="5135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364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Autofit/>
          </a:bodyPr>
          <a:lstStyle/>
          <a:p>
            <a:r>
              <a:rPr lang="en-US" sz="3300" dirty="0" smtClean="0"/>
              <a:t>Comparison with other visualization tools</a:t>
            </a:r>
            <a:endParaRPr lang="en-US" sz="33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</a:t>
            </a:r>
            <a:fld id="{F850A409-CA06-45AB-A50A-706ACE2FAC50}" type="slidenum">
              <a:rPr lang="en-US" sz="1200" smtClean="0">
                <a:solidFill>
                  <a:prstClr val="black"/>
                </a:solidFill>
              </a:rPr>
              <a:pPr/>
              <a:t>19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9366"/>
          <a:stretch/>
        </p:blipFill>
        <p:spPr bwMode="auto">
          <a:xfrm>
            <a:off x="1139908" y="954206"/>
            <a:ext cx="6864184" cy="1103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9908" y="2057399"/>
            <a:ext cx="6864184" cy="2186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17162" y="4181792"/>
            <a:ext cx="6886930" cy="234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>
          <a:xfrm>
            <a:off x="1462580" y="4166418"/>
            <a:ext cx="6908041" cy="3269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0" y="2362200"/>
            <a:ext cx="6908041" cy="32695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258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Outline of presentation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/>
              <a:t>LinDa</a:t>
            </a:r>
            <a:r>
              <a:rPr lang="en-US" sz="2400" dirty="0" smtClean="0"/>
              <a:t> software Overview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Architecture and summary of evaluation process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Detailed description of the testing strategies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Comparison of </a:t>
            </a:r>
            <a:r>
              <a:rPr lang="en-US" sz="2400" dirty="0" err="1" smtClean="0"/>
              <a:t>LinDa</a:t>
            </a:r>
            <a:r>
              <a:rPr lang="en-US" sz="2400" dirty="0" smtClean="0"/>
              <a:t> with other visualization tools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Conclusion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8</a:t>
            </a:r>
            <a:r>
              <a:rPr lang="en-US" sz="1200" baseline="30000" dirty="0" smtClean="0">
                <a:solidFill>
                  <a:prstClr val="black"/>
                </a:solidFill>
              </a:rPr>
              <a:t>th</a:t>
            </a:r>
            <a:r>
              <a:rPr lang="en-US" sz="1200" dirty="0" smtClean="0">
                <a:solidFill>
                  <a:prstClr val="black"/>
                </a:solidFill>
              </a:rPr>
              <a:t> April 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2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2" name="Picture 11" descr="images (3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318098">
            <a:off x="7299185" y="5157865"/>
            <a:ext cx="1437483" cy="1084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81300" y="762000"/>
            <a:ext cx="3581400" cy="4525963"/>
          </a:xfrm>
        </p:spPr>
      </p:pic>
      <p:cxnSp>
        <p:nvCxnSpPr>
          <p:cNvPr id="13" name="Straight Connector 12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fld id="{8B906E0C-35DA-4F8B-B29C-018C15794C33}" type="slidenum">
              <a:rPr lang="en-US" sz="1200" smtClean="0">
                <a:solidFill>
                  <a:prstClr val="black"/>
                </a:solidFill>
              </a:rPr>
              <a:pPr/>
              <a:t>20</a:t>
            </a:fld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77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 and Answers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1219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526" y="1600200"/>
            <a:ext cx="7218947" cy="4493096"/>
          </a:xfrm>
        </p:spPr>
      </p:pic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</a:t>
            </a:r>
            <a:fld id="{CF0E6DB8-FD37-468D-92CE-74D8B4B74DDB}" type="slidenum">
              <a:rPr lang="en-US" sz="1200" smtClean="0">
                <a:solidFill>
                  <a:prstClr val="black"/>
                </a:solidFill>
              </a:rPr>
              <a:pPr/>
              <a:t>21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47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LinDA</a:t>
            </a:r>
            <a:r>
              <a:rPr lang="en-US" sz="3200" dirty="0" smtClean="0"/>
              <a:t> Software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</a:rPr>
              <a:t>Make benefits of Linked data available to SMEs and data providers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Web browser based generic approach for </a:t>
            </a:r>
            <a:r>
              <a:rPr lang="en-US" sz="2400" dirty="0" smtClean="0">
                <a:solidFill>
                  <a:srgbClr val="0070C0"/>
                </a:solidFill>
              </a:rPr>
              <a:t>visualization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Supports data formats such as RDF, CSV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Can be used in various domains and not restricted for use by only technical </a:t>
            </a:r>
            <a:r>
              <a:rPr lang="en-US" sz="2400" dirty="0" smtClean="0"/>
              <a:t>audience</a:t>
            </a:r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8</a:t>
            </a:r>
            <a:r>
              <a:rPr lang="en-US" sz="1200" baseline="30000" dirty="0" smtClean="0">
                <a:solidFill>
                  <a:prstClr val="black"/>
                </a:solidFill>
              </a:rPr>
              <a:t>th</a:t>
            </a:r>
            <a:r>
              <a:rPr lang="en-US" sz="1200" dirty="0" smtClean="0">
                <a:solidFill>
                  <a:prstClr val="black"/>
                </a:solidFill>
              </a:rPr>
              <a:t> April 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3</a:t>
            </a:r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LinDA</a:t>
            </a:r>
            <a:r>
              <a:rPr lang="en-US" sz="3200" dirty="0" smtClean="0"/>
              <a:t> Software overview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buNone/>
            </a:pP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8</a:t>
            </a:r>
            <a:r>
              <a:rPr lang="en-US" sz="1200" baseline="30000" dirty="0" smtClean="0">
                <a:solidFill>
                  <a:prstClr val="black"/>
                </a:solidFill>
              </a:rPr>
              <a:t>th</a:t>
            </a:r>
            <a:r>
              <a:rPr lang="en-US" sz="1200" dirty="0" smtClean="0">
                <a:solidFill>
                  <a:prstClr val="black"/>
                </a:solidFill>
              </a:rPr>
              <a:t> April 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4</a:t>
            </a:r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pic>
        <p:nvPicPr>
          <p:cNvPr id="12" name="LinDa_viz1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9600" y="1600200"/>
            <a:ext cx="822960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779912" y="1340768"/>
            <a:ext cx="5256584" cy="511256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Architecture of Evaluation process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732240" y="2550752"/>
            <a:ext cx="2160240" cy="360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732240" y="3054808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0252" y="268547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Evaluation Results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840252" y="334284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Collecting Results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842524" y="402751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Analysis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842524" y="473720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Report Generation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869820" y="5460552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Feedback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4427984" y="3701604"/>
            <a:ext cx="1224136" cy="11887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LinDA and other VIZ tools Interface</a:t>
            </a:r>
            <a:endParaRPr lang="en-IN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4427984" y="1425468"/>
            <a:ext cx="1368152" cy="1771788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3" name="Rectangle 22"/>
          <p:cNvSpPr/>
          <p:nvPr/>
        </p:nvSpPr>
        <p:spPr>
          <a:xfrm>
            <a:off x="1439088" y="2092206"/>
            <a:ext cx="2160240" cy="42171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1439088" y="2401976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547100" y="204629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Evaluation Module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1519804" y="255352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Participant Identification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1522076" y="319725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Outline Tasks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522076" y="3852360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Questionnaire development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549372" y="4493816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Evaluation Criteria</a:t>
            </a:r>
          </a:p>
          <a:p>
            <a:pPr algn="ctr"/>
            <a:r>
              <a:rPr lang="en-IN" dirty="0" smtClean="0"/>
              <a:t>identification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537996" y="513754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Environment Setup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540268" y="5767624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Conduct Study</a:t>
            </a:r>
            <a:endParaRPr lang="en-IN" dirty="0"/>
          </a:p>
        </p:txBody>
      </p:sp>
      <p:sp>
        <p:nvSpPr>
          <p:cNvPr id="32" name="Bent-Up Arrow 31"/>
          <p:cNvSpPr/>
          <p:nvPr/>
        </p:nvSpPr>
        <p:spPr>
          <a:xfrm>
            <a:off x="3626624" y="4934645"/>
            <a:ext cx="1737464" cy="112975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Down Arrow 33"/>
          <p:cNvSpPr/>
          <p:nvPr/>
        </p:nvSpPr>
        <p:spPr>
          <a:xfrm>
            <a:off x="4932040" y="3197256"/>
            <a:ext cx="288032" cy="5043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ight Arrow 36"/>
          <p:cNvSpPr/>
          <p:nvPr/>
        </p:nvSpPr>
        <p:spPr>
          <a:xfrm>
            <a:off x="5652120" y="3701604"/>
            <a:ext cx="1080120" cy="509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171375" y="2350904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Evaluators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30161" y="5624375"/>
            <a:ext cx="70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Users</a:t>
            </a:r>
            <a:endParaRPr lang="en-IN" dirty="0"/>
          </a:p>
        </p:txBody>
      </p:sp>
      <p:sp>
        <p:nvSpPr>
          <p:cNvPr id="40" name="Bent Arrow 39"/>
          <p:cNvSpPr/>
          <p:nvPr/>
        </p:nvSpPr>
        <p:spPr>
          <a:xfrm rot="10800000" flipH="1">
            <a:off x="681796" y="6019652"/>
            <a:ext cx="757292" cy="145652"/>
          </a:xfrm>
          <a:prstGeom prst="bentArrow">
            <a:avLst>
              <a:gd name="adj1" fmla="val 25000"/>
              <a:gd name="adj2" fmla="val 2381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5" name="Bent Arrow 44"/>
          <p:cNvSpPr/>
          <p:nvPr/>
        </p:nvSpPr>
        <p:spPr>
          <a:xfrm>
            <a:off x="643124" y="1684780"/>
            <a:ext cx="3734228" cy="594587"/>
          </a:xfrm>
          <a:prstGeom prst="bentArrow">
            <a:avLst>
              <a:gd name="adj1" fmla="val 25000"/>
              <a:gd name="adj2" fmla="val 20915"/>
              <a:gd name="adj3" fmla="val 25000"/>
              <a:gd name="adj4" fmla="val 387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38068" y="1459170"/>
            <a:ext cx="11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Evaluators</a:t>
            </a:r>
            <a:endParaRPr lang="en-IN" dirty="0"/>
          </a:p>
        </p:txBody>
      </p:sp>
      <p:sp>
        <p:nvSpPr>
          <p:cNvPr id="47" name="Down Arrow 46"/>
          <p:cNvSpPr/>
          <p:nvPr/>
        </p:nvSpPr>
        <p:spPr>
          <a:xfrm>
            <a:off x="7702880" y="1779332"/>
            <a:ext cx="218960" cy="756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stCxn id="38" idx="2"/>
          </p:cNvCxnSpPr>
          <p:nvPr/>
        </p:nvCxnSpPr>
        <p:spPr>
          <a:xfrm>
            <a:off x="745667" y="2720236"/>
            <a:ext cx="0" cy="274031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5667" y="2870142"/>
            <a:ext cx="69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34291" y="3459278"/>
            <a:ext cx="69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734291" y="4087086"/>
            <a:ext cx="69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22915" y="4744462"/>
            <a:ext cx="69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0211" y="5426862"/>
            <a:ext cx="69342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562600" y="9906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Software Block</a:t>
            </a:r>
            <a:endParaRPr lang="en-IN" b="1" dirty="0"/>
          </a:p>
        </p:txBody>
      </p:sp>
      <p:sp>
        <p:nvSpPr>
          <p:cNvPr id="36" name="Rectangle 35"/>
          <p:cNvSpPr/>
          <p:nvPr/>
        </p:nvSpPr>
        <p:spPr>
          <a:xfrm>
            <a:off x="4572000" y="2046292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SPARQL Endpoint</a:t>
            </a:r>
            <a:endParaRPr lang="en-IN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327844" y="1521032"/>
            <a:ext cx="16002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Knowledge Base (Datasets)</a:t>
            </a:r>
          </a:p>
          <a:p>
            <a:endParaRPr lang="en-IN" dirty="0"/>
          </a:p>
        </p:txBody>
      </p:sp>
      <p:sp>
        <p:nvSpPr>
          <p:cNvPr id="51" name="Rectangle 50"/>
          <p:cNvSpPr/>
          <p:nvPr/>
        </p:nvSpPr>
        <p:spPr>
          <a:xfrm>
            <a:off x="4587920" y="2594484"/>
            <a:ext cx="1080120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CSV Files Repository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5</a:t>
            </a:r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6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94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Evaluation of </a:t>
            </a:r>
            <a:r>
              <a:rPr lang="en-US" sz="3200" dirty="0" err="1" smtClean="0"/>
              <a:t>LinDA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2919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200" dirty="0" smtClean="0">
                <a:solidFill>
                  <a:srgbClr val="0070C0"/>
                </a:solidFill>
              </a:rPr>
              <a:t>Six</a:t>
            </a:r>
            <a:r>
              <a:rPr lang="en-US" sz="2200" dirty="0" smtClean="0"/>
              <a:t> main forms of tests conducted</a:t>
            </a:r>
          </a:p>
          <a:p>
            <a:endParaRPr lang="en-US" sz="2200" dirty="0" smtClean="0">
              <a:solidFill>
                <a:schemeClr val="tx2"/>
              </a:solidFill>
            </a:endParaRPr>
          </a:p>
          <a:p>
            <a:r>
              <a:rPr lang="en-US" sz="2200" dirty="0" smtClean="0">
                <a:solidFill>
                  <a:srgbClr val="0070C0"/>
                </a:solidFill>
              </a:rPr>
              <a:t>Two</a:t>
            </a:r>
            <a:r>
              <a:rPr lang="en-US" sz="2200" dirty="0" smtClean="0"/>
              <a:t> groups of evaluators</a:t>
            </a:r>
          </a:p>
          <a:p>
            <a:pPr lvl="1"/>
            <a:r>
              <a:rPr lang="en-US" sz="1800" dirty="0" smtClean="0"/>
              <a:t>Four lab team mates</a:t>
            </a:r>
          </a:p>
          <a:p>
            <a:pPr lvl="1"/>
            <a:r>
              <a:rPr lang="en-US" sz="1800" dirty="0" smtClean="0"/>
              <a:t>Twenty test participants</a:t>
            </a:r>
          </a:p>
          <a:p>
            <a:pPr lvl="1"/>
            <a:endParaRPr lang="en-US" sz="2200" dirty="0" smtClean="0"/>
          </a:p>
          <a:p>
            <a:r>
              <a:rPr lang="en-US" sz="2200" dirty="0" smtClean="0">
                <a:solidFill>
                  <a:srgbClr val="0070C0"/>
                </a:solidFill>
              </a:rPr>
              <a:t>Devices</a:t>
            </a:r>
            <a:r>
              <a:rPr lang="en-US" sz="2200" dirty="0" smtClean="0"/>
              <a:t> and materials used</a:t>
            </a:r>
          </a:p>
          <a:p>
            <a:pPr lvl="1"/>
            <a:r>
              <a:rPr lang="en-US" sz="1800" dirty="0" smtClean="0"/>
              <a:t>Virtual machines, timers</a:t>
            </a:r>
          </a:p>
          <a:p>
            <a:pPr lvl="1"/>
            <a:r>
              <a:rPr lang="en-US" sz="1800" dirty="0" smtClean="0"/>
              <a:t>Other visualisation tools</a:t>
            </a:r>
          </a:p>
          <a:p>
            <a:pPr lvl="1"/>
            <a:r>
              <a:rPr lang="en-US" sz="1800" dirty="0" smtClean="0"/>
              <a:t>Datasets, questionnaires</a:t>
            </a:r>
          </a:p>
          <a:p>
            <a:endParaRPr lang="en-US" sz="2200" dirty="0" smtClean="0"/>
          </a:p>
          <a:p>
            <a:r>
              <a:rPr lang="en-US" sz="2200" dirty="0" smtClean="0">
                <a:solidFill>
                  <a:srgbClr val="0070C0"/>
                </a:solidFill>
              </a:rPr>
              <a:t>Reports</a:t>
            </a:r>
            <a:r>
              <a:rPr lang="en-US" sz="2200" dirty="0" smtClean="0"/>
              <a:t> generated after each test</a:t>
            </a:r>
          </a:p>
          <a:p>
            <a:endParaRPr lang="en-US" sz="2200" dirty="0" smtClean="0"/>
          </a:p>
        </p:txBody>
      </p:sp>
      <p:pic>
        <p:nvPicPr>
          <p:cNvPr id="6" name="Picture 5" descr="users01 (1).jpg-w=63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38800" y="1981200"/>
            <a:ext cx="2794816" cy="278608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6</a:t>
            </a:r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96" y="0"/>
            <a:ext cx="8848299" cy="114300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Installability</a:t>
            </a:r>
            <a:r>
              <a:rPr lang="en-US" sz="3200" dirty="0" smtClean="0"/>
              <a:t> and Efficiency testing: Strategy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5114932" cy="5105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  <a:ea typeface="+mj-ea"/>
                <a:cs typeface="+mj-cs"/>
              </a:rPr>
              <a:t>Installability test</a:t>
            </a:r>
          </a:p>
          <a:p>
            <a:pPr lvl="1"/>
            <a:r>
              <a:rPr lang="en-IN" sz="1800" dirty="0" smtClean="0"/>
              <a:t>Conducted by lab members</a:t>
            </a:r>
          </a:p>
          <a:p>
            <a:pPr lvl="1"/>
            <a:r>
              <a:rPr lang="en-IN" sz="1800" dirty="0" smtClean="0"/>
              <a:t>Software installed on </a:t>
            </a:r>
            <a:r>
              <a:rPr lang="en-IN" sz="1800" dirty="0" err="1" smtClean="0"/>
              <a:t>pcs</a:t>
            </a:r>
            <a:r>
              <a:rPr lang="en-IN" sz="1800" dirty="0" smtClean="0"/>
              <a:t> and EIS workstations</a:t>
            </a:r>
          </a:p>
          <a:p>
            <a:pPr lvl="1"/>
            <a:r>
              <a:rPr lang="en-IN" sz="1800" dirty="0" smtClean="0"/>
              <a:t>Outcome: Installability test </a:t>
            </a:r>
            <a:r>
              <a:rPr lang="en-IN" sz="1800" dirty="0" smtClean="0"/>
              <a:t>report</a:t>
            </a:r>
          </a:p>
          <a:p>
            <a:pPr lvl="1"/>
            <a:endParaRPr lang="en-IN" sz="1800" dirty="0" smtClean="0"/>
          </a:p>
          <a:p>
            <a:endParaRPr lang="en-IN" sz="2200" dirty="0" smtClean="0"/>
          </a:p>
          <a:p>
            <a:endParaRPr lang="en-IN" sz="2200" dirty="0" smtClean="0"/>
          </a:p>
        </p:txBody>
      </p:sp>
      <p:pic>
        <p:nvPicPr>
          <p:cNvPr id="5" name="Content Placeholder 4" descr="home-computer-software-install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 rot="2446025">
            <a:off x="6186677" y="1808361"/>
            <a:ext cx="1602186" cy="1339836"/>
          </a:xfrm>
        </p:spPr>
      </p:pic>
      <p:cxnSp>
        <p:nvCxnSpPr>
          <p:cNvPr id="9" name="Straight Connector 8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</a:t>
            </a:r>
            <a:fld id="{B5E2046A-AD14-4CF1-BB4F-74944FF6F8DC}" type="slidenum">
              <a:rPr lang="en-US" sz="1200" smtClean="0">
                <a:solidFill>
                  <a:prstClr val="black"/>
                </a:solidFill>
              </a:rPr>
              <a:pPr/>
              <a:t>7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352800"/>
            <a:ext cx="5562600" cy="2628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70C0"/>
                </a:solidFill>
              </a:rPr>
              <a:t>   Efficiency test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Setup two virtual machines 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VM differed in memory sizes and number of processors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Analyzed the behavior of the software with respect to resource consumption based on datasets</a:t>
            </a:r>
          </a:p>
          <a:p>
            <a:pPr lvl="1">
              <a:buNone/>
            </a:pPr>
            <a:endParaRPr lang="en-US" dirty="0" smtClean="0"/>
          </a:p>
        </p:txBody>
      </p:sp>
      <p:pic>
        <p:nvPicPr>
          <p:cNvPr id="14" name="Content Placeholder 4" descr="increase-efficiency.png"/>
          <p:cNvPicPr>
            <a:picLocks noChangeAspect="1"/>
          </p:cNvPicPr>
          <p:nvPr/>
        </p:nvPicPr>
        <p:blipFill>
          <a:blip r:embed="rId4" cstate="print"/>
          <a:srcRect l="59586" b="2299"/>
          <a:stretch>
            <a:fillRect/>
          </a:stretch>
        </p:blipFill>
        <p:spPr>
          <a:xfrm>
            <a:off x="6477000" y="3882788"/>
            <a:ext cx="1749992" cy="1343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Efficiency testing: Results</a:t>
            </a:r>
            <a:endParaRPr lang="en-US" sz="3200" dirty="0"/>
          </a:p>
        </p:txBody>
      </p:sp>
      <p:pic>
        <p:nvPicPr>
          <p:cNvPr id="5" name="Content Placeholder 4" descr="tab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828800"/>
            <a:ext cx="6805609" cy="3334553"/>
          </a:xfrm>
        </p:spPr>
      </p:pic>
      <p:sp>
        <p:nvSpPr>
          <p:cNvPr id="6" name="TextBox 5"/>
          <p:cNvSpPr txBox="1"/>
          <p:nvPr/>
        </p:nvSpPr>
        <p:spPr>
          <a:xfrm>
            <a:off x="7239000" y="18288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sizes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VM A: 2885MB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VM B: 7642MB 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</a:t>
            </a:r>
            <a:fld id="{E2DB8B98-5FA8-47A0-9432-90798E99464D}" type="slidenum">
              <a:rPr lang="en-US" sz="1200" smtClean="0">
                <a:solidFill>
                  <a:prstClr val="black"/>
                </a:solidFill>
              </a:rPr>
              <a:pPr/>
              <a:t>8</a:t>
            </a:fld>
            <a:r>
              <a:rPr lang="en-US" sz="1200" dirty="0" smtClean="0">
                <a:solidFill>
                  <a:prstClr val="black"/>
                </a:solidFill>
              </a:rPr>
              <a:t>  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6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06288"/>
            <a:ext cx="5686436" cy="495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Scalability test</a:t>
            </a:r>
          </a:p>
          <a:p>
            <a:pPr lvl="1"/>
            <a:r>
              <a:rPr lang="en-US" sz="1800" dirty="0" smtClean="0"/>
              <a:t>Different formats and sizes of datasets</a:t>
            </a:r>
          </a:p>
          <a:p>
            <a:pPr lvl="1"/>
            <a:r>
              <a:rPr lang="en-US" sz="1800" dirty="0" smtClean="0"/>
              <a:t>Outcome: Scalability test report</a:t>
            </a:r>
          </a:p>
          <a:p>
            <a:pPr lvl="1"/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  <a:p>
            <a:pPr lvl="1">
              <a:buNone/>
            </a:pPr>
            <a:endParaRPr lang="en-US" sz="1800" dirty="0" smtClean="0"/>
          </a:p>
        </p:txBody>
      </p:sp>
      <p:pic>
        <p:nvPicPr>
          <p:cNvPr id="6" name="Content Placeholder 5" descr="scalabilit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131719" y="1600200"/>
            <a:ext cx="2247920" cy="1258164"/>
          </a:xfrm>
        </p:spPr>
      </p:pic>
      <p:cxnSp>
        <p:nvCxnSpPr>
          <p:cNvPr id="9" name="Straight Connector 8"/>
          <p:cNvCxnSpPr/>
          <p:nvPr/>
        </p:nvCxnSpPr>
        <p:spPr>
          <a:xfrm>
            <a:off x="0" y="2286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553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746" y="6553200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</a:rPr>
              <a:t>8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April </a:t>
            </a:r>
            <a:r>
              <a:rPr lang="en-US" sz="1200" dirty="0" smtClean="0">
                <a:solidFill>
                  <a:prstClr val="black"/>
                </a:solidFill>
              </a:rPr>
              <a:t>2015                                                                                                   </a:t>
            </a:r>
            <a:r>
              <a:rPr lang="en-US" sz="1200" dirty="0">
                <a:solidFill>
                  <a:prstClr val="black"/>
                </a:solidFill>
              </a:rPr>
              <a:t>Semantic Web Lab                                                                                                 </a:t>
            </a:r>
            <a:r>
              <a:rPr lang="en-US" sz="1200" dirty="0" smtClean="0">
                <a:solidFill>
                  <a:prstClr val="black"/>
                </a:solidFill>
              </a:rPr>
              <a:t>9 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7824" y="3276600"/>
            <a:ext cx="510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tx2"/>
                </a:solidFill>
              </a:rPr>
              <a:t>Effectivity</a:t>
            </a:r>
            <a:r>
              <a:rPr lang="en-US" dirty="0" smtClean="0">
                <a:solidFill>
                  <a:schemeClr val="tx2"/>
                </a:solidFill>
              </a:rPr>
              <a:t> test</a:t>
            </a:r>
          </a:p>
          <a:p>
            <a:pPr lvl="1"/>
            <a:r>
              <a:rPr lang="en-US" sz="1800" dirty="0" smtClean="0"/>
              <a:t>Uploaded seven datasets with various formats such as .</a:t>
            </a:r>
            <a:r>
              <a:rPr lang="en-US" sz="1800" dirty="0" err="1" smtClean="0"/>
              <a:t>ttl</a:t>
            </a:r>
            <a:r>
              <a:rPr lang="en-US" sz="1800" dirty="0" smtClean="0"/>
              <a:t>, .n3, .</a:t>
            </a:r>
            <a:r>
              <a:rPr lang="en-US" sz="1800" dirty="0" err="1" smtClean="0"/>
              <a:t>rdf</a:t>
            </a:r>
            <a:r>
              <a:rPr lang="en-US" sz="1800" dirty="0" smtClean="0"/>
              <a:t>, .</a:t>
            </a:r>
            <a:r>
              <a:rPr lang="en-US" sz="1800" dirty="0" err="1" smtClean="0"/>
              <a:t>csv</a:t>
            </a:r>
            <a:endParaRPr lang="en-US" sz="1800" dirty="0" smtClean="0"/>
          </a:p>
          <a:p>
            <a:pPr lvl="1"/>
            <a:r>
              <a:rPr lang="en-US" sz="1800" dirty="0" smtClean="0"/>
              <a:t>Visualized datasets and analyzed the results</a:t>
            </a:r>
          </a:p>
          <a:p>
            <a:pPr lvl="1"/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Outcome</a:t>
            </a:r>
            <a:r>
              <a:rPr lang="en-US" sz="1800" dirty="0" smtClean="0"/>
              <a:t>: </a:t>
            </a:r>
            <a:r>
              <a:rPr lang="en-US" sz="1800" dirty="0" err="1" smtClean="0"/>
              <a:t>Effectivity</a:t>
            </a:r>
            <a:r>
              <a:rPr lang="en-US" sz="1800" dirty="0" smtClean="0"/>
              <a:t> test  report</a:t>
            </a:r>
          </a:p>
          <a:p>
            <a:pPr lvl="1"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 l="30347" t="25943"/>
          <a:stretch>
            <a:fillRect/>
          </a:stretch>
        </p:blipFill>
        <p:spPr bwMode="auto">
          <a:xfrm>
            <a:off x="5779827" y="3663014"/>
            <a:ext cx="2928958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70596" y="0"/>
            <a:ext cx="884829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Scalability and </a:t>
            </a:r>
            <a:r>
              <a:rPr lang="en-US" sz="3200" dirty="0" err="1" smtClean="0"/>
              <a:t>Effectivity</a:t>
            </a:r>
            <a:r>
              <a:rPr lang="en-US" sz="3200" dirty="0" smtClean="0"/>
              <a:t> testing: Strategy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638</Words>
  <Application>Microsoft Office PowerPoint</Application>
  <PresentationFormat>On-screen Show (4:3)</PresentationFormat>
  <Paragraphs>145</Paragraphs>
  <Slides>21</Slides>
  <Notes>4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1_Office Theme</vt:lpstr>
      <vt:lpstr>Office Theme</vt:lpstr>
      <vt:lpstr>3_Office Theme</vt:lpstr>
      <vt:lpstr>Evaluation of LinDA and comparison with other tools for visualization of Linked Data datasets</vt:lpstr>
      <vt:lpstr>Outline of presentation</vt:lpstr>
      <vt:lpstr>LinDA Software overview</vt:lpstr>
      <vt:lpstr>LinDA Software overview</vt:lpstr>
      <vt:lpstr>Architecture of Evaluation process</vt:lpstr>
      <vt:lpstr>Evaluation of LinDA</vt:lpstr>
      <vt:lpstr>Installability and Efficiency testing: Strategy</vt:lpstr>
      <vt:lpstr>Efficiency testing: Results</vt:lpstr>
      <vt:lpstr>Slide 9</vt:lpstr>
      <vt:lpstr>Scalability testing: Results</vt:lpstr>
      <vt:lpstr>Effectivity testing: Results</vt:lpstr>
      <vt:lpstr>Slide 12</vt:lpstr>
      <vt:lpstr>Usability testing: Results</vt:lpstr>
      <vt:lpstr>Slide 14</vt:lpstr>
      <vt:lpstr>Slide 15</vt:lpstr>
      <vt:lpstr>Conclusion: Usability Study</vt:lpstr>
      <vt:lpstr>Comparison of LinDa with other Visualisation tools</vt:lpstr>
      <vt:lpstr>Comparison with other visualization tools</vt:lpstr>
      <vt:lpstr>Comparison with other visualization tools</vt:lpstr>
      <vt:lpstr>Slide 20</vt:lpstr>
      <vt:lpstr>Questions and Answers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LinDA and comparison with other tools for visualization of Linked Data datasets</dc:title>
  <dc:creator>Nishananth</dc:creator>
  <cp:lastModifiedBy>user</cp:lastModifiedBy>
  <cp:revision>121</cp:revision>
  <dcterms:created xsi:type="dcterms:W3CDTF">2014-11-17T12:51:13Z</dcterms:created>
  <dcterms:modified xsi:type="dcterms:W3CDTF">2015-04-08T11:41:15Z</dcterms:modified>
</cp:coreProperties>
</file>