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30279975" cy="42805350"/>
  <p:notesSz cx="7772400" cy="10058400"/>
  <p:defaultTextStyle>
    <a:defPPr>
      <a:defRPr lang="de-DE"/>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33" d="100"/>
          <a:sy n="33" d="100"/>
        </p:scale>
        <p:origin x="-852" y="876"/>
      </p:cViewPr>
      <p:guideLst>
        <p:guide orient="horz" pos="13482"/>
        <p:guide pos="9537"/>
      </p:guideLst>
    </p:cSldViewPr>
  </p:slideViewPr>
  <p:notesTextViewPr>
    <p:cViewPr>
      <p:scale>
        <a:sx n="1" d="1"/>
        <a:sy n="1" d="1"/>
      </p:scale>
      <p:origin x="0" y="0"/>
    </p:cViewPr>
  </p:notesTextViewPr>
  <p:sorterViewPr>
    <p:cViewPr>
      <p:scale>
        <a:sx n="66" d="100"/>
        <a:sy n="66" d="100"/>
      </p:scale>
      <p:origin x="0" y="1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G:\sem%203\semantic%20web%20lab\tally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G:\sem%203\semantic%20web%20lab\tallyshee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sem%203\semantic%20web%20lab\tallyshee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G:\sem%203\semantic%20web%20lab\tally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dirty="0"/>
              <a:t>Overall impression about design of </a:t>
            </a:r>
            <a:r>
              <a:rPr lang="en-US" sz="1800" dirty="0" smtClean="0"/>
              <a:t>LinDA</a:t>
            </a:r>
            <a:endParaRPr lang="en-US" sz="1800" dirty="0"/>
          </a:p>
        </c:rich>
      </c:tx>
      <c:layout/>
      <c:overlay val="0"/>
    </c:title>
    <c:autoTitleDeleted val="0"/>
    <c:plotArea>
      <c:layout/>
      <c:pieChart>
        <c:varyColors val="1"/>
        <c:ser>
          <c:idx val="0"/>
          <c:order val="0"/>
          <c:cat>
            <c:strRef>
              <c:f>Sheet1!$N$2:$P$2</c:f>
              <c:strCache>
                <c:ptCount val="3"/>
                <c:pt idx="0">
                  <c:v>Good</c:v>
                </c:pt>
                <c:pt idx="1">
                  <c:v>Average</c:v>
                </c:pt>
                <c:pt idx="2">
                  <c:v>Bad</c:v>
                </c:pt>
              </c:strCache>
            </c:strRef>
          </c:cat>
          <c:val>
            <c:numRef>
              <c:f>Sheet1!$N$3:$P$3</c:f>
              <c:numCache>
                <c:formatCode>General</c:formatCode>
                <c:ptCount val="3"/>
                <c:pt idx="0">
                  <c:v>52</c:v>
                </c:pt>
                <c:pt idx="1">
                  <c:v>54</c:v>
                </c:pt>
                <c:pt idx="2">
                  <c:v>14</c:v>
                </c:pt>
              </c:numCache>
            </c:numRef>
          </c:val>
        </c:ser>
        <c:dLbls>
          <c:showLegendKey val="0"/>
          <c:showVal val="0"/>
          <c:showCatName val="0"/>
          <c:showSerName val="0"/>
          <c:showPercent val="1"/>
          <c:showBubbleSize val="0"/>
          <c:showLeaderLines val="0"/>
        </c:dLbls>
        <c:firstSliceAng val="0"/>
      </c:pieChart>
    </c:plotArea>
    <c:legend>
      <c:legendPos val="r"/>
      <c:layout>
        <c:manualLayout>
          <c:xMode val="edge"/>
          <c:yMode val="edge"/>
          <c:x val="0.83283683289588806"/>
          <c:y val="0.38074240719910007"/>
          <c:w val="0.1532742782152231"/>
          <c:h val="0.22552576761238177"/>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800" b="1" i="0" baseline="0" dirty="0"/>
              <a:t>User 's perception on </a:t>
            </a:r>
            <a:r>
              <a:rPr lang="en-US" sz="1800" b="1" i="0" baseline="0" dirty="0" smtClean="0"/>
              <a:t>LinDA </a:t>
            </a:r>
            <a:r>
              <a:rPr lang="en-US" sz="1800" b="1" i="0" baseline="0" dirty="0"/>
              <a:t>interface design based on the tasks</a:t>
            </a:r>
          </a:p>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endParaRPr lang="en-US" sz="1800" dirty="0"/>
          </a:p>
        </c:rich>
      </c:tx>
      <c:layout>
        <c:manualLayout>
          <c:xMode val="edge"/>
          <c:yMode val="edge"/>
          <c:x val="0.14738834811002988"/>
          <c:y val="0"/>
        </c:manualLayout>
      </c:layout>
      <c:overlay val="0"/>
    </c:title>
    <c:autoTitleDeleted val="0"/>
    <c:plotArea>
      <c:layout/>
      <c:barChart>
        <c:barDir val="col"/>
        <c:grouping val="clustered"/>
        <c:varyColors val="0"/>
        <c:ser>
          <c:idx val="0"/>
          <c:order val="0"/>
          <c:tx>
            <c:strRef>
              <c:f>Sheet1!$E$2</c:f>
              <c:strCache>
                <c:ptCount val="1"/>
                <c:pt idx="0">
                  <c:v>Good</c:v>
                </c:pt>
              </c:strCache>
            </c:strRef>
          </c:tx>
          <c:invertIfNegative val="0"/>
          <c:cat>
            <c:strRef>
              <c:f>Sheet1!$D$3:$D$8</c:f>
              <c:strCache>
                <c:ptCount val="6"/>
                <c:pt idx="0">
                  <c:v>Task 1</c:v>
                </c:pt>
                <c:pt idx="1">
                  <c:v>Task 2</c:v>
                </c:pt>
                <c:pt idx="2">
                  <c:v>Task 3</c:v>
                </c:pt>
                <c:pt idx="3">
                  <c:v>Task 4</c:v>
                </c:pt>
                <c:pt idx="4">
                  <c:v>Task 5</c:v>
                </c:pt>
                <c:pt idx="5">
                  <c:v>Task 6</c:v>
                </c:pt>
              </c:strCache>
            </c:strRef>
          </c:cat>
          <c:val>
            <c:numRef>
              <c:f>Sheet1!$E$3:$E$8</c:f>
              <c:numCache>
                <c:formatCode>General</c:formatCode>
                <c:ptCount val="6"/>
                <c:pt idx="0">
                  <c:v>11</c:v>
                </c:pt>
                <c:pt idx="1">
                  <c:v>5</c:v>
                </c:pt>
                <c:pt idx="2">
                  <c:v>6</c:v>
                </c:pt>
                <c:pt idx="3">
                  <c:v>9</c:v>
                </c:pt>
                <c:pt idx="4">
                  <c:v>11</c:v>
                </c:pt>
                <c:pt idx="5">
                  <c:v>10</c:v>
                </c:pt>
              </c:numCache>
            </c:numRef>
          </c:val>
        </c:ser>
        <c:ser>
          <c:idx val="1"/>
          <c:order val="1"/>
          <c:tx>
            <c:strRef>
              <c:f>Sheet1!$F$2</c:f>
              <c:strCache>
                <c:ptCount val="1"/>
                <c:pt idx="0">
                  <c:v>Average</c:v>
                </c:pt>
              </c:strCache>
            </c:strRef>
          </c:tx>
          <c:invertIfNegative val="0"/>
          <c:cat>
            <c:strRef>
              <c:f>Sheet1!$D$3:$D$8</c:f>
              <c:strCache>
                <c:ptCount val="6"/>
                <c:pt idx="0">
                  <c:v>Task 1</c:v>
                </c:pt>
                <c:pt idx="1">
                  <c:v>Task 2</c:v>
                </c:pt>
                <c:pt idx="2">
                  <c:v>Task 3</c:v>
                </c:pt>
                <c:pt idx="3">
                  <c:v>Task 4</c:v>
                </c:pt>
                <c:pt idx="4">
                  <c:v>Task 5</c:v>
                </c:pt>
                <c:pt idx="5">
                  <c:v>Task 6</c:v>
                </c:pt>
              </c:strCache>
            </c:strRef>
          </c:cat>
          <c:val>
            <c:numRef>
              <c:f>Sheet1!$F$3:$F$8</c:f>
              <c:numCache>
                <c:formatCode>General</c:formatCode>
                <c:ptCount val="6"/>
                <c:pt idx="0">
                  <c:v>9</c:v>
                </c:pt>
                <c:pt idx="1">
                  <c:v>13</c:v>
                </c:pt>
                <c:pt idx="2">
                  <c:v>10</c:v>
                </c:pt>
                <c:pt idx="3">
                  <c:v>8</c:v>
                </c:pt>
                <c:pt idx="4">
                  <c:v>5</c:v>
                </c:pt>
                <c:pt idx="5">
                  <c:v>9</c:v>
                </c:pt>
              </c:numCache>
            </c:numRef>
          </c:val>
        </c:ser>
        <c:ser>
          <c:idx val="2"/>
          <c:order val="2"/>
          <c:tx>
            <c:strRef>
              <c:f>Sheet1!$G$2</c:f>
              <c:strCache>
                <c:ptCount val="1"/>
                <c:pt idx="0">
                  <c:v>Bad</c:v>
                </c:pt>
              </c:strCache>
            </c:strRef>
          </c:tx>
          <c:invertIfNegative val="0"/>
          <c:cat>
            <c:strRef>
              <c:f>Sheet1!$D$3:$D$8</c:f>
              <c:strCache>
                <c:ptCount val="6"/>
                <c:pt idx="0">
                  <c:v>Task 1</c:v>
                </c:pt>
                <c:pt idx="1">
                  <c:v>Task 2</c:v>
                </c:pt>
                <c:pt idx="2">
                  <c:v>Task 3</c:v>
                </c:pt>
                <c:pt idx="3">
                  <c:v>Task 4</c:v>
                </c:pt>
                <c:pt idx="4">
                  <c:v>Task 5</c:v>
                </c:pt>
                <c:pt idx="5">
                  <c:v>Task 6</c:v>
                </c:pt>
              </c:strCache>
            </c:strRef>
          </c:cat>
          <c:val>
            <c:numRef>
              <c:f>Sheet1!$G$3:$G$8</c:f>
              <c:numCache>
                <c:formatCode>General</c:formatCode>
                <c:ptCount val="6"/>
                <c:pt idx="1">
                  <c:v>2</c:v>
                </c:pt>
                <c:pt idx="2">
                  <c:v>4</c:v>
                </c:pt>
                <c:pt idx="3">
                  <c:v>3</c:v>
                </c:pt>
                <c:pt idx="4">
                  <c:v>4</c:v>
                </c:pt>
                <c:pt idx="5">
                  <c:v>1</c:v>
                </c:pt>
              </c:numCache>
            </c:numRef>
          </c:val>
        </c:ser>
        <c:dLbls>
          <c:showLegendKey val="0"/>
          <c:showVal val="0"/>
          <c:showCatName val="0"/>
          <c:showSerName val="0"/>
          <c:showPercent val="0"/>
          <c:showBubbleSize val="0"/>
        </c:dLbls>
        <c:gapWidth val="150"/>
        <c:axId val="39480320"/>
        <c:axId val="39482496"/>
      </c:barChart>
      <c:catAx>
        <c:axId val="39480320"/>
        <c:scaling>
          <c:orientation val="minMax"/>
        </c:scaling>
        <c:delete val="0"/>
        <c:axPos val="b"/>
        <c:title>
          <c:tx>
            <c:rich>
              <a:bodyPr/>
              <a:lstStyle/>
              <a:p>
                <a:pPr>
                  <a:defRPr/>
                </a:pPr>
                <a:r>
                  <a:rPr lang="en-US"/>
                  <a:t>Tasks</a:t>
                </a:r>
              </a:p>
            </c:rich>
          </c:tx>
          <c:layout/>
          <c:overlay val="0"/>
        </c:title>
        <c:majorTickMark val="none"/>
        <c:minorTickMark val="none"/>
        <c:tickLblPos val="nextTo"/>
        <c:crossAx val="39482496"/>
        <c:crosses val="autoZero"/>
        <c:auto val="1"/>
        <c:lblAlgn val="ctr"/>
        <c:lblOffset val="100"/>
        <c:noMultiLvlLbl val="0"/>
      </c:catAx>
      <c:valAx>
        <c:axId val="39482496"/>
        <c:scaling>
          <c:orientation val="minMax"/>
        </c:scaling>
        <c:delete val="0"/>
        <c:axPos val="l"/>
        <c:majorGridlines/>
        <c:title>
          <c:tx>
            <c:rich>
              <a:bodyPr/>
              <a:lstStyle/>
              <a:p>
                <a:pPr>
                  <a:defRPr/>
                </a:pPr>
                <a:r>
                  <a:rPr lang="en-US"/>
                  <a:t>Number of people</a:t>
                </a:r>
              </a:p>
            </c:rich>
          </c:tx>
          <c:layout/>
          <c:overlay val="0"/>
        </c:title>
        <c:numFmt formatCode="General" sourceLinked="1"/>
        <c:majorTickMark val="out"/>
        <c:minorTickMark val="none"/>
        <c:tickLblPos val="nextTo"/>
        <c:crossAx val="3948032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Level of difficulty encounted by users</a:t>
            </a:r>
          </a:p>
        </c:rich>
      </c:tx>
      <c:layout/>
      <c:overlay val="0"/>
    </c:title>
    <c:autoTitleDeleted val="0"/>
    <c:plotArea>
      <c:layout/>
      <c:barChart>
        <c:barDir val="col"/>
        <c:grouping val="clustered"/>
        <c:varyColors val="0"/>
        <c:ser>
          <c:idx val="0"/>
          <c:order val="0"/>
          <c:tx>
            <c:strRef>
              <c:f>Sheet1!$E$16</c:f>
              <c:strCache>
                <c:ptCount val="1"/>
                <c:pt idx="0">
                  <c:v>Easy</c:v>
                </c:pt>
              </c:strCache>
            </c:strRef>
          </c:tx>
          <c:invertIfNegative val="0"/>
          <c:cat>
            <c:strRef>
              <c:f>Sheet1!$D$17:$D$23</c:f>
              <c:strCache>
                <c:ptCount val="7"/>
                <c:pt idx="0">
                  <c:v>Task 1</c:v>
                </c:pt>
                <c:pt idx="1">
                  <c:v>Task 2</c:v>
                </c:pt>
                <c:pt idx="2">
                  <c:v>Task 3</c:v>
                </c:pt>
                <c:pt idx="3">
                  <c:v>Task 4</c:v>
                </c:pt>
                <c:pt idx="4">
                  <c:v>Task 5</c:v>
                </c:pt>
                <c:pt idx="5">
                  <c:v>Task 6</c:v>
                </c:pt>
                <c:pt idx="6">
                  <c:v>Task 7</c:v>
                </c:pt>
              </c:strCache>
            </c:strRef>
          </c:cat>
          <c:val>
            <c:numRef>
              <c:f>Sheet1!$E$17:$E$23</c:f>
              <c:numCache>
                <c:formatCode>General</c:formatCode>
                <c:ptCount val="7"/>
                <c:pt idx="0">
                  <c:v>11</c:v>
                </c:pt>
                <c:pt idx="1">
                  <c:v>12</c:v>
                </c:pt>
                <c:pt idx="2">
                  <c:v>8</c:v>
                </c:pt>
                <c:pt idx="3">
                  <c:v>14</c:v>
                </c:pt>
                <c:pt idx="4">
                  <c:v>10</c:v>
                </c:pt>
                <c:pt idx="5">
                  <c:v>12</c:v>
                </c:pt>
                <c:pt idx="6">
                  <c:v>14</c:v>
                </c:pt>
              </c:numCache>
            </c:numRef>
          </c:val>
        </c:ser>
        <c:ser>
          <c:idx val="1"/>
          <c:order val="1"/>
          <c:tx>
            <c:strRef>
              <c:f>Sheet1!$F$16</c:f>
              <c:strCache>
                <c:ptCount val="1"/>
                <c:pt idx="0">
                  <c:v>Medium</c:v>
                </c:pt>
              </c:strCache>
            </c:strRef>
          </c:tx>
          <c:invertIfNegative val="0"/>
          <c:cat>
            <c:strRef>
              <c:f>Sheet1!$D$17:$D$23</c:f>
              <c:strCache>
                <c:ptCount val="7"/>
                <c:pt idx="0">
                  <c:v>Task 1</c:v>
                </c:pt>
                <c:pt idx="1">
                  <c:v>Task 2</c:v>
                </c:pt>
                <c:pt idx="2">
                  <c:v>Task 3</c:v>
                </c:pt>
                <c:pt idx="3">
                  <c:v>Task 4</c:v>
                </c:pt>
                <c:pt idx="4">
                  <c:v>Task 5</c:v>
                </c:pt>
                <c:pt idx="5">
                  <c:v>Task 6</c:v>
                </c:pt>
                <c:pt idx="6">
                  <c:v>Task 7</c:v>
                </c:pt>
              </c:strCache>
            </c:strRef>
          </c:cat>
          <c:val>
            <c:numRef>
              <c:f>Sheet1!$F$17:$F$23</c:f>
              <c:numCache>
                <c:formatCode>General</c:formatCode>
                <c:ptCount val="7"/>
                <c:pt idx="0">
                  <c:v>9</c:v>
                </c:pt>
                <c:pt idx="1">
                  <c:v>7</c:v>
                </c:pt>
                <c:pt idx="2">
                  <c:v>8</c:v>
                </c:pt>
                <c:pt idx="3">
                  <c:v>4</c:v>
                </c:pt>
                <c:pt idx="4">
                  <c:v>7</c:v>
                </c:pt>
                <c:pt idx="5">
                  <c:v>6</c:v>
                </c:pt>
                <c:pt idx="6">
                  <c:v>5</c:v>
                </c:pt>
              </c:numCache>
            </c:numRef>
          </c:val>
        </c:ser>
        <c:ser>
          <c:idx val="2"/>
          <c:order val="2"/>
          <c:tx>
            <c:strRef>
              <c:f>Sheet1!$G$16</c:f>
              <c:strCache>
                <c:ptCount val="1"/>
                <c:pt idx="0">
                  <c:v>Difficult</c:v>
                </c:pt>
              </c:strCache>
            </c:strRef>
          </c:tx>
          <c:invertIfNegative val="0"/>
          <c:cat>
            <c:strRef>
              <c:f>Sheet1!$D$17:$D$23</c:f>
              <c:strCache>
                <c:ptCount val="7"/>
                <c:pt idx="0">
                  <c:v>Task 1</c:v>
                </c:pt>
                <c:pt idx="1">
                  <c:v>Task 2</c:v>
                </c:pt>
                <c:pt idx="2">
                  <c:v>Task 3</c:v>
                </c:pt>
                <c:pt idx="3">
                  <c:v>Task 4</c:v>
                </c:pt>
                <c:pt idx="4">
                  <c:v>Task 5</c:v>
                </c:pt>
                <c:pt idx="5">
                  <c:v>Task 6</c:v>
                </c:pt>
                <c:pt idx="6">
                  <c:v>Task 7</c:v>
                </c:pt>
              </c:strCache>
            </c:strRef>
          </c:cat>
          <c:val>
            <c:numRef>
              <c:f>Sheet1!$G$17:$G$23</c:f>
              <c:numCache>
                <c:formatCode>General</c:formatCode>
                <c:ptCount val="7"/>
                <c:pt idx="1">
                  <c:v>1</c:v>
                </c:pt>
                <c:pt idx="2">
                  <c:v>4</c:v>
                </c:pt>
                <c:pt idx="3">
                  <c:v>2</c:v>
                </c:pt>
                <c:pt idx="4">
                  <c:v>3</c:v>
                </c:pt>
                <c:pt idx="5">
                  <c:v>2</c:v>
                </c:pt>
                <c:pt idx="6">
                  <c:v>1</c:v>
                </c:pt>
              </c:numCache>
            </c:numRef>
          </c:val>
        </c:ser>
        <c:dLbls>
          <c:showLegendKey val="0"/>
          <c:showVal val="0"/>
          <c:showCatName val="0"/>
          <c:showSerName val="0"/>
          <c:showPercent val="0"/>
          <c:showBubbleSize val="0"/>
        </c:dLbls>
        <c:gapWidth val="150"/>
        <c:axId val="39513088"/>
        <c:axId val="38929536"/>
      </c:barChart>
      <c:catAx>
        <c:axId val="39513088"/>
        <c:scaling>
          <c:orientation val="minMax"/>
        </c:scaling>
        <c:delete val="0"/>
        <c:axPos val="b"/>
        <c:title>
          <c:tx>
            <c:rich>
              <a:bodyPr/>
              <a:lstStyle/>
              <a:p>
                <a:pPr>
                  <a:defRPr/>
                </a:pPr>
                <a:r>
                  <a:rPr lang="en-US"/>
                  <a:t>Task</a:t>
                </a:r>
                <a:r>
                  <a:rPr lang="en-US" baseline="0"/>
                  <a:t>s</a:t>
                </a:r>
                <a:endParaRPr lang="en-US"/>
              </a:p>
            </c:rich>
          </c:tx>
          <c:layout/>
          <c:overlay val="0"/>
        </c:title>
        <c:majorTickMark val="none"/>
        <c:minorTickMark val="none"/>
        <c:tickLblPos val="nextTo"/>
        <c:crossAx val="38929536"/>
        <c:crosses val="autoZero"/>
        <c:auto val="1"/>
        <c:lblAlgn val="ctr"/>
        <c:lblOffset val="100"/>
        <c:noMultiLvlLbl val="0"/>
      </c:catAx>
      <c:valAx>
        <c:axId val="38929536"/>
        <c:scaling>
          <c:orientation val="minMax"/>
        </c:scaling>
        <c:delete val="0"/>
        <c:axPos val="l"/>
        <c:majorGridlines/>
        <c:title>
          <c:tx>
            <c:rich>
              <a:bodyPr/>
              <a:lstStyle/>
              <a:p>
                <a:pPr>
                  <a:defRPr/>
                </a:pPr>
                <a:r>
                  <a:rPr lang="en-US"/>
                  <a:t>Number of people</a:t>
                </a:r>
              </a:p>
            </c:rich>
          </c:tx>
          <c:layout/>
          <c:overlay val="0"/>
        </c:title>
        <c:numFmt formatCode="General" sourceLinked="1"/>
        <c:majorTickMark val="out"/>
        <c:minorTickMark val="none"/>
        <c:tickLblPos val="nextTo"/>
        <c:crossAx val="39513088"/>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a:t>General level of satisfaction of users with LinDa software</a:t>
            </a:r>
          </a:p>
        </c:rich>
      </c:tx>
      <c:layout/>
      <c:overlay val="0"/>
    </c:title>
    <c:autoTitleDeleted val="0"/>
    <c:plotArea>
      <c:layout/>
      <c:pieChart>
        <c:varyColors val="1"/>
        <c:ser>
          <c:idx val="0"/>
          <c:order val="0"/>
          <c:cat>
            <c:strRef>
              <c:f>Sheet1!$S$11:$T$11</c:f>
              <c:strCache>
                <c:ptCount val="2"/>
                <c:pt idx="0">
                  <c:v>Satisfied</c:v>
                </c:pt>
                <c:pt idx="1">
                  <c:v>Average</c:v>
                </c:pt>
              </c:strCache>
            </c:strRef>
          </c:cat>
          <c:val>
            <c:numRef>
              <c:f>Sheet1!$S$12:$T$12</c:f>
              <c:numCache>
                <c:formatCode>General</c:formatCode>
                <c:ptCount val="2"/>
                <c:pt idx="0">
                  <c:v>7</c:v>
                </c:pt>
                <c:pt idx="1">
                  <c:v>12</c:v>
                </c:pt>
              </c:numCache>
            </c:numRef>
          </c:val>
        </c:ser>
        <c:dLbls>
          <c:showLegendKey val="0"/>
          <c:showVal val="0"/>
          <c:showCatName val="0"/>
          <c:showSerName val="0"/>
          <c:showPercent val="1"/>
          <c:showBubbleSize val="0"/>
          <c:showLeaderLines val="0"/>
        </c:dLbls>
        <c:firstSliceAng val="0"/>
      </c:pieChart>
    </c:plotArea>
    <c:legend>
      <c:legendPos val="r"/>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3438" cy="503238"/>
          </a:xfrm>
          <a:prstGeom prst="rect">
            <a:avLst/>
          </a:prstGeom>
          <a:noFill/>
          <a:ln>
            <a:noFill/>
          </a:ln>
        </p:spPr>
        <p:txBody>
          <a:bodyPr vert="horz" wrap="none" lIns="90000" tIns="45000" rIns="90000" bIns="45000" anchorCtr="0" compatLnSpc="0"/>
          <a:lstStyle>
            <a:lvl1pPr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US"/>
          </a:p>
        </p:txBody>
      </p:sp>
      <p:sp>
        <p:nvSpPr>
          <p:cNvPr id="3" name="Date Placeholder 2"/>
          <p:cNvSpPr txBox="1">
            <a:spLocks noGrp="1"/>
          </p:cNvSpPr>
          <p:nvPr>
            <p:ph type="dt" sz="quarter" idx="1"/>
          </p:nvPr>
        </p:nvSpPr>
        <p:spPr>
          <a:xfrm>
            <a:off x="4398963" y="0"/>
            <a:ext cx="3373437" cy="503238"/>
          </a:xfrm>
          <a:prstGeom prst="rect">
            <a:avLst/>
          </a:prstGeom>
          <a:noFill/>
          <a:ln>
            <a:noFill/>
          </a:ln>
        </p:spPr>
        <p:txBody>
          <a:bodyPr vert="horz" wrap="none" lIns="90000" tIns="45000" rIns="90000" bIns="45000" anchorCtr="0" compatLnSpc="0"/>
          <a:lstStyle>
            <a:lvl1pPr algn="r"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US"/>
          </a:p>
        </p:txBody>
      </p:sp>
      <p:sp>
        <p:nvSpPr>
          <p:cNvPr id="4" name="Footer Placeholder 3"/>
          <p:cNvSpPr txBox="1">
            <a:spLocks noGrp="1"/>
          </p:cNvSpPr>
          <p:nvPr>
            <p:ph type="ftr" sz="quarter" idx="2"/>
          </p:nvPr>
        </p:nvSpPr>
        <p:spPr>
          <a:xfrm>
            <a:off x="0" y="9555163"/>
            <a:ext cx="3373438" cy="503237"/>
          </a:xfrm>
          <a:prstGeom prst="rect">
            <a:avLst/>
          </a:prstGeom>
          <a:noFill/>
          <a:ln>
            <a:noFill/>
          </a:ln>
        </p:spPr>
        <p:txBody>
          <a:bodyPr vert="horz" wrap="none" lIns="90000" tIns="45000" rIns="90000" bIns="45000" anchor="b" anchorCtr="0" compatLnSpc="0"/>
          <a:lstStyle>
            <a:lvl1pPr fontAlgn="auto" hangingPunct="0">
              <a:spcBef>
                <a:spcPts val="0"/>
              </a:spcBef>
              <a:spcAft>
                <a:spcPts val="0"/>
              </a:spcAft>
              <a:defRPr sz="1400">
                <a:latin typeface="Arial" pitchFamily="18"/>
                <a:ea typeface="Microsoft YaHei" pitchFamily="2"/>
                <a:cs typeface="Mangal" pitchFamily="2"/>
              </a:defRPr>
            </a:lvl1pPr>
          </a:lstStyle>
          <a:p>
            <a:pPr>
              <a:defRPr sz="1400"/>
            </a:pPr>
            <a:endParaRPr lang="en-US"/>
          </a:p>
        </p:txBody>
      </p:sp>
      <p:sp>
        <p:nvSpPr>
          <p:cNvPr id="5" name="Slide Number Placeholder 4"/>
          <p:cNvSpPr txBox="1">
            <a:spLocks noGrp="1"/>
          </p:cNvSpPr>
          <p:nvPr>
            <p:ph type="sldNum" sz="quarter" idx="3"/>
          </p:nvPr>
        </p:nvSpPr>
        <p:spPr>
          <a:xfrm>
            <a:off x="4398963" y="9555163"/>
            <a:ext cx="3373437" cy="503237"/>
          </a:xfrm>
          <a:prstGeom prst="rect">
            <a:avLst/>
          </a:prstGeom>
          <a:noFill/>
          <a:ln>
            <a:noFill/>
          </a:ln>
        </p:spPr>
        <p:txBody>
          <a:bodyPr vert="horz" wrap="none" lIns="90000" tIns="45000" rIns="90000" bIns="45000" anchor="b" anchorCtr="0" compatLnSpc="0"/>
          <a:lstStyle>
            <a:lvl1pPr algn="r" fontAlgn="auto" hangingPunct="0">
              <a:spcBef>
                <a:spcPts val="0"/>
              </a:spcBef>
              <a:spcAft>
                <a:spcPts val="0"/>
              </a:spcAft>
              <a:defRPr sz="1400">
                <a:latin typeface="+mn-lt"/>
                <a:cs typeface="+mn-cs"/>
              </a:defRPr>
            </a:lvl1pPr>
          </a:lstStyle>
          <a:p>
            <a:pPr>
              <a:defRPr sz="1400"/>
            </a:pPr>
            <a:fld id="{F46202A4-F0EF-4D2B-8AC7-B2DF06D7C26D}" type="slidenum">
              <a:rPr/>
              <a:pPr>
                <a:defRPr sz="1400"/>
              </a:pPr>
              <a:t>‹#›</a:t>
            </a:fld>
            <a:endParaRPr lang="en-US">
              <a:latin typeface="Arial" pitchFamily="18"/>
              <a:ea typeface="Microsoft YaHei" pitchFamily="2"/>
              <a:cs typeface="Mangal" pitchFamily="2"/>
            </a:endParaRPr>
          </a:p>
        </p:txBody>
      </p:sp>
    </p:spTree>
    <p:extLst>
      <p:ext uri="{BB962C8B-B14F-4D97-AF65-F5344CB8AC3E}">
        <p14:creationId xmlns:p14="http://schemas.microsoft.com/office/powerpoint/2010/main" val="2023057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lide Image Placeholder 1"/>
          <p:cNvSpPr>
            <a:spLocks noGrp="1" noRot="1" noChangeAspect="1"/>
          </p:cNvSpPr>
          <p:nvPr>
            <p:ph type="sldImg" idx="2"/>
          </p:nvPr>
        </p:nvSpPr>
        <p:spPr bwMode="auto">
          <a:xfrm>
            <a:off x="1371600" y="763588"/>
            <a:ext cx="5029200" cy="3771900"/>
          </a:xfrm>
          <a:prstGeom prst="rect">
            <a:avLst/>
          </a:prstGeom>
          <a:noFill/>
          <a:ln w="9525">
            <a:noFill/>
            <a:miter lim="800000"/>
            <a:headEnd/>
            <a:tailEnd/>
          </a:ln>
        </p:spPr>
      </p:sp>
      <p:sp>
        <p:nvSpPr>
          <p:cNvPr id="3" name="Notes Placeholder 2"/>
          <p:cNvSpPr txBox="1">
            <a:spLocks noGrp="1"/>
          </p:cNvSpPr>
          <p:nvPr>
            <p:ph type="body" sz="quarter" idx="3"/>
          </p:nvPr>
        </p:nvSpPr>
        <p:spPr>
          <a:xfrm>
            <a:off x="777875" y="4776788"/>
            <a:ext cx="6216650" cy="4525962"/>
          </a:xfrm>
          <a:prstGeom prst="rect">
            <a:avLst/>
          </a:prstGeom>
          <a:noFill/>
          <a:ln>
            <a:noFill/>
          </a:ln>
        </p:spPr>
        <p:txBody>
          <a:bodyPr lIns="0" tIns="0" rIns="0" bIns="0"/>
          <a:lstStyle/>
          <a:p>
            <a:pPr lvl="0"/>
            <a:endParaRPr lang="en-US" noProof="0"/>
          </a:p>
        </p:txBody>
      </p:sp>
      <p:sp>
        <p:nvSpPr>
          <p:cNvPr id="4" name="Header Placeholder 3"/>
          <p:cNvSpPr txBox="1">
            <a:spLocks noGrp="1"/>
          </p:cNvSpPr>
          <p:nvPr>
            <p:ph type="hdr" sz="quarter"/>
          </p:nvPr>
        </p:nvSpPr>
        <p:spPr>
          <a:xfrm>
            <a:off x="0" y="0"/>
            <a:ext cx="3373438" cy="503238"/>
          </a:xfrm>
          <a:prstGeom prst="rect">
            <a:avLst/>
          </a:prstGeom>
          <a:noFill/>
          <a:ln>
            <a:noFill/>
          </a:ln>
        </p:spPr>
        <p:txBody>
          <a:bodyPr lIns="0" tIns="0" rIns="0" bIns="0" anchorCtr="0"/>
          <a:lstStyle>
            <a:lvl1pPr lvl="0" rtl="0" fontAlgn="auto" hangingPunct="0">
              <a:spcBef>
                <a:spcPts val="0"/>
              </a:spcBef>
              <a:spcAft>
                <a:spcPts val="0"/>
              </a:spcAft>
              <a:buNone/>
              <a:tabLst/>
              <a:defRPr lang="en-US" sz="1400" kern="1200">
                <a:latin typeface="Times New Roman" pitchFamily="18"/>
                <a:ea typeface="Lucida Sans Unicode" pitchFamily="2"/>
                <a:cs typeface="Tahoma" pitchFamily="2"/>
              </a:defRPr>
            </a:lvl1pPr>
          </a:lstStyle>
          <a:p>
            <a:pPr>
              <a:defRPr/>
            </a:pPr>
            <a:endParaRPr/>
          </a:p>
        </p:txBody>
      </p:sp>
      <p:sp>
        <p:nvSpPr>
          <p:cNvPr id="5" name="Date Placeholder 4"/>
          <p:cNvSpPr txBox="1">
            <a:spLocks noGrp="1"/>
          </p:cNvSpPr>
          <p:nvPr>
            <p:ph type="dt" idx="1"/>
          </p:nvPr>
        </p:nvSpPr>
        <p:spPr>
          <a:xfrm>
            <a:off x="4398963" y="0"/>
            <a:ext cx="3373437" cy="503238"/>
          </a:xfrm>
          <a:prstGeom prst="rect">
            <a:avLst/>
          </a:prstGeom>
          <a:noFill/>
          <a:ln>
            <a:noFill/>
          </a:ln>
        </p:spPr>
        <p:txBody>
          <a:bodyPr lIns="0" tIns="0" rIns="0" bIns="0" anchorCtr="0"/>
          <a:lstStyle>
            <a:lvl1pPr lvl="0" algn="r" rtl="0" fontAlgn="auto" hangingPunct="0">
              <a:spcBef>
                <a:spcPts val="0"/>
              </a:spcBef>
              <a:spcAft>
                <a:spcPts val="0"/>
              </a:spcAft>
              <a:buNone/>
              <a:tabLst/>
              <a:defRPr lang="en-US" sz="1400" kern="1200">
                <a:latin typeface="Times New Roman" pitchFamily="18"/>
                <a:ea typeface="Lucida Sans Unicode" pitchFamily="2"/>
                <a:cs typeface="Tahoma" pitchFamily="2"/>
              </a:defRPr>
            </a:lvl1pPr>
          </a:lstStyle>
          <a:p>
            <a:pPr>
              <a:defRPr/>
            </a:pPr>
            <a:endParaRPr/>
          </a:p>
        </p:txBody>
      </p:sp>
      <p:sp>
        <p:nvSpPr>
          <p:cNvPr id="6" name="Footer Placeholder 5"/>
          <p:cNvSpPr txBox="1">
            <a:spLocks noGrp="1"/>
          </p:cNvSpPr>
          <p:nvPr>
            <p:ph type="ftr" sz="quarter" idx="4"/>
          </p:nvPr>
        </p:nvSpPr>
        <p:spPr>
          <a:xfrm>
            <a:off x="0" y="9555163"/>
            <a:ext cx="3373438" cy="503237"/>
          </a:xfrm>
          <a:prstGeom prst="rect">
            <a:avLst/>
          </a:prstGeom>
          <a:noFill/>
          <a:ln>
            <a:noFill/>
          </a:ln>
        </p:spPr>
        <p:txBody>
          <a:bodyPr lIns="0" tIns="0" rIns="0" bIns="0" anchor="b" anchorCtr="0"/>
          <a:lstStyle>
            <a:lvl1pPr lvl="0" rtl="0" fontAlgn="auto" hangingPunct="0">
              <a:spcBef>
                <a:spcPts val="0"/>
              </a:spcBef>
              <a:spcAft>
                <a:spcPts val="0"/>
              </a:spcAft>
              <a:buNone/>
              <a:tabLst/>
              <a:defRPr lang="en-US" sz="1400" kern="1200">
                <a:latin typeface="Times New Roman" pitchFamily="18"/>
                <a:ea typeface="Lucida Sans Unicode" pitchFamily="2"/>
                <a:cs typeface="Tahoma" pitchFamily="2"/>
              </a:defRPr>
            </a:lvl1pPr>
          </a:lstStyle>
          <a:p>
            <a:pPr>
              <a:defRPr/>
            </a:pPr>
            <a:endParaRPr/>
          </a:p>
        </p:txBody>
      </p:sp>
      <p:sp>
        <p:nvSpPr>
          <p:cNvPr id="7" name="Slide Number Placeholder 6"/>
          <p:cNvSpPr txBox="1">
            <a:spLocks noGrp="1"/>
          </p:cNvSpPr>
          <p:nvPr>
            <p:ph type="sldNum" sz="quarter" idx="5"/>
          </p:nvPr>
        </p:nvSpPr>
        <p:spPr>
          <a:xfrm>
            <a:off x="4398963" y="9555163"/>
            <a:ext cx="3373437" cy="503237"/>
          </a:xfrm>
          <a:prstGeom prst="rect">
            <a:avLst/>
          </a:prstGeom>
          <a:noFill/>
          <a:ln>
            <a:noFill/>
          </a:ln>
        </p:spPr>
        <p:txBody>
          <a:bodyPr lIns="0" tIns="0" rIns="0" bIns="0" anchor="b" anchorCtr="0"/>
          <a:lstStyle>
            <a:lvl1pPr lvl="0" algn="r" rtl="0" fontAlgn="auto" hangingPunct="0">
              <a:spcBef>
                <a:spcPts val="0"/>
              </a:spcBef>
              <a:spcAft>
                <a:spcPts val="0"/>
              </a:spcAft>
              <a:buNone/>
              <a:tabLst/>
              <a:defRPr lang="en-US" sz="1400" kern="1200">
                <a:latin typeface="Times New Roman" pitchFamily="18"/>
                <a:ea typeface="Lucida Sans Unicode" pitchFamily="2"/>
                <a:cs typeface="Tahoma" pitchFamily="2"/>
              </a:defRPr>
            </a:lvl1pPr>
          </a:lstStyle>
          <a:p>
            <a:pPr>
              <a:defRPr/>
            </a:pPr>
            <a:fld id="{9DF0566D-7C3A-4225-A4EC-731314A93B44}" type="slidenum">
              <a:rPr/>
              <a:pPr>
                <a:defRPr/>
              </a:pPr>
              <a:t>‹#›</a:t>
            </a:fld>
            <a:endParaRPr/>
          </a:p>
        </p:txBody>
      </p:sp>
    </p:spTree>
    <p:extLst>
      <p:ext uri="{BB962C8B-B14F-4D97-AF65-F5344CB8AC3E}">
        <p14:creationId xmlns:p14="http://schemas.microsoft.com/office/powerpoint/2010/main" val="1620552429"/>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30000"/>
      </a:spcBef>
      <a:spcAft>
        <a:spcPct val="0"/>
      </a:spcAft>
      <a:defRPr lang="en-US" sz="2000" kern="1200">
        <a:solidFill>
          <a:schemeClr val="tx1"/>
        </a:solidFill>
        <a:latin typeface="Arial" pitchFamily="18"/>
        <a:ea typeface="Microsoft YaHei" pitchFamily="2"/>
        <a:cs typeface="Mangal" pitchFamily="2"/>
      </a:defRPr>
    </a:lvl1pPr>
    <a:lvl2pPr marL="742950" indent="-285750" algn="l" rtl="0" eaLnBrk="0" fontAlgn="base" hangingPunct="0">
      <a:spcBef>
        <a:spcPct val="30000"/>
      </a:spcBef>
      <a:spcAft>
        <a:spcPct val="0"/>
      </a:spcAft>
      <a:defRPr sz="1200" kern="1200">
        <a:solidFill>
          <a:schemeClr val="tx1"/>
        </a:solidFill>
        <a:latin typeface="+mn-lt"/>
        <a:ea typeface="Microsoft YaHei" pitchFamily="34" charset="-122"/>
        <a:cs typeface="+mn-cs"/>
      </a:defRPr>
    </a:lvl2pPr>
    <a:lvl3pPr marL="11430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3pPr>
    <a:lvl4pPr marL="16002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4pPr>
    <a:lvl5pPr marL="2057400" indent="-228600" algn="l" rtl="0" eaLnBrk="0" fontAlgn="base" hangingPunct="0">
      <a:spcBef>
        <a:spcPct val="30000"/>
      </a:spcBef>
      <a:spcAft>
        <a:spcPct val="0"/>
      </a:spcAft>
      <a:defRPr sz="1200" kern="1200">
        <a:solidFill>
          <a:schemeClr val="tx1"/>
        </a:solidFill>
        <a:latin typeface="+mn-lt"/>
        <a:ea typeface="Microsoft YaHei"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552700" y="763588"/>
            <a:ext cx="2667000" cy="3771900"/>
          </a:xfrm>
          <a:solidFill>
            <a:schemeClr val="accent1"/>
          </a:solidFill>
          <a:ln w="25400">
            <a:solidFill>
              <a:schemeClr val="accent1">
                <a:shade val="50000"/>
              </a:schemeClr>
            </a:solidFill>
          </a:ln>
        </p:spPr>
      </p:sp>
      <p:sp>
        <p:nvSpPr>
          <p:cNvPr id="4099" name="Notes Placeholder 2"/>
          <p:cNvSpPr txBox="1">
            <a:spLocks noGrp="1"/>
          </p:cNvSpPr>
          <p:nvPr>
            <p:ph type="body" sz="quarter" idx="1"/>
          </p:nvPr>
        </p:nvSpPr>
        <p:spPr bwMode="auto">
          <a:noFill/>
        </p:spPr>
        <p:txBody>
          <a:bodyPr vert="horz" wrap="square" numCol="1" anchor="t" anchorCtr="0" compatLnSpc="1">
            <a:prstTxWarp prst="textNoShape">
              <a:avLst/>
            </a:prstTxWarp>
          </a:bodyPr>
          <a:lstStyle/>
          <a:p>
            <a:pPr eaLnBrk="1">
              <a:spcBef>
                <a:spcPct val="0"/>
              </a:spcBef>
            </a:pPr>
            <a:endParaRPr altLang="en-US" smtClean="0">
              <a:solidFill>
                <a:srgbClr val="000000"/>
              </a:solidFill>
              <a:latin typeface="Arial" pitchFamily="34" charset="0"/>
              <a:ea typeface="Microsoft YaHei" pitchFamily="34" charset="-122"/>
              <a:cs typeface="Mangal"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1713" y="13296900"/>
            <a:ext cx="25736550" cy="9175750"/>
          </a:xfrm>
        </p:spPr>
        <p:txBody>
          <a:bodyPr/>
          <a:lstStyle/>
          <a:p>
            <a:r>
              <a:rPr lang="en-US" smtClean="0"/>
              <a:t>Click to edit Master title style</a:t>
            </a:r>
            <a:endParaRPr lang="de-DE"/>
          </a:p>
        </p:txBody>
      </p:sp>
      <p:sp>
        <p:nvSpPr>
          <p:cNvPr id="3" name="Subtitle 2"/>
          <p:cNvSpPr>
            <a:spLocks noGrp="1"/>
          </p:cNvSpPr>
          <p:nvPr>
            <p:ph type="subTitle" idx="1"/>
          </p:nvPr>
        </p:nvSpPr>
        <p:spPr>
          <a:xfrm>
            <a:off x="4541838" y="24257000"/>
            <a:ext cx="21196300" cy="1093787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DE"/>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017038" y="1708150"/>
            <a:ext cx="6832600" cy="236315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1514475" y="1708150"/>
            <a:ext cx="20350163" cy="2363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2363" y="27506613"/>
            <a:ext cx="25738137" cy="8501062"/>
          </a:xfrm>
        </p:spPr>
        <p:txBody>
          <a:bodyPr anchor="t"/>
          <a:lstStyle>
            <a:lvl1pPr algn="l">
              <a:defRPr sz="4000" b="1" cap="all"/>
            </a:lvl1pPr>
          </a:lstStyle>
          <a:p>
            <a:r>
              <a:rPr lang="en-US" smtClean="0"/>
              <a:t>Click to edit Master title style</a:t>
            </a:r>
            <a:endParaRPr lang="de-DE"/>
          </a:p>
        </p:txBody>
      </p:sp>
      <p:sp>
        <p:nvSpPr>
          <p:cNvPr id="3" name="Text Placeholder 2"/>
          <p:cNvSpPr>
            <a:spLocks noGrp="1"/>
          </p:cNvSpPr>
          <p:nvPr>
            <p:ph type="body" idx="1"/>
          </p:nvPr>
        </p:nvSpPr>
        <p:spPr>
          <a:xfrm>
            <a:off x="2392363" y="18141950"/>
            <a:ext cx="25738137" cy="936466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17884775" y="23309263"/>
            <a:ext cx="5405438" cy="203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23442613" y="23309263"/>
            <a:ext cx="5407025" cy="203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14500"/>
            <a:ext cx="27251025" cy="7134225"/>
          </a:xfrm>
        </p:spPr>
        <p:txBody>
          <a:bodyPr/>
          <a:lstStyle>
            <a:lvl1pPr>
              <a:defRPr/>
            </a:lvl1pPr>
          </a:lstStyle>
          <a:p>
            <a:r>
              <a:rPr lang="en-US" smtClean="0"/>
              <a:t>Click to edit Master title style</a:t>
            </a:r>
            <a:endParaRPr lang="de-DE"/>
          </a:p>
        </p:txBody>
      </p:sp>
      <p:sp>
        <p:nvSpPr>
          <p:cNvPr id="3" name="Text Placeholder 2"/>
          <p:cNvSpPr>
            <a:spLocks noGrp="1"/>
          </p:cNvSpPr>
          <p:nvPr>
            <p:ph type="body" idx="1"/>
          </p:nvPr>
        </p:nvSpPr>
        <p:spPr>
          <a:xfrm>
            <a:off x="1514475" y="9582150"/>
            <a:ext cx="13377863" cy="3992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4475" y="13574713"/>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15381288" y="9582150"/>
            <a:ext cx="13384212" cy="3992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81288" y="13574713"/>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475" y="1704975"/>
            <a:ext cx="9961563" cy="7251700"/>
          </a:xfrm>
        </p:spPr>
        <p:txBody>
          <a:bodyPr anchor="b"/>
          <a:lstStyle>
            <a:lvl1pPr algn="l">
              <a:defRPr sz="2000" b="1"/>
            </a:lvl1pPr>
          </a:lstStyle>
          <a:p>
            <a:r>
              <a:rPr lang="en-US" smtClean="0"/>
              <a:t>Click to edit Master title style</a:t>
            </a:r>
            <a:endParaRPr lang="de-DE"/>
          </a:p>
        </p:txBody>
      </p:sp>
      <p:sp>
        <p:nvSpPr>
          <p:cNvPr id="3" name="Content Placeholder 2"/>
          <p:cNvSpPr>
            <a:spLocks noGrp="1"/>
          </p:cNvSpPr>
          <p:nvPr>
            <p:ph idx="1"/>
          </p:nvPr>
        </p:nvSpPr>
        <p:spPr>
          <a:xfrm>
            <a:off x="11837988" y="1704975"/>
            <a:ext cx="16927512" cy="365331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1514475" y="8956675"/>
            <a:ext cx="9961563" cy="29281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663" y="29964063"/>
            <a:ext cx="18167350" cy="3536950"/>
          </a:xfrm>
        </p:spPr>
        <p:txBody>
          <a:bodyPr anchor="b"/>
          <a:lstStyle>
            <a:lvl1pPr algn="l">
              <a:defRPr sz="2000" b="1"/>
            </a:lvl1pPr>
          </a:lstStyle>
          <a:p>
            <a:r>
              <a:rPr lang="en-US" smtClean="0"/>
              <a:t>Click to edit Master title style</a:t>
            </a:r>
            <a:endParaRPr lang="de-DE"/>
          </a:p>
        </p:txBody>
      </p:sp>
      <p:sp>
        <p:nvSpPr>
          <p:cNvPr id="3" name="Picture Placeholder 2"/>
          <p:cNvSpPr>
            <a:spLocks noGrp="1"/>
          </p:cNvSpPr>
          <p:nvPr>
            <p:ph type="pic" idx="1"/>
          </p:nvPr>
        </p:nvSpPr>
        <p:spPr>
          <a:xfrm>
            <a:off x="5935663" y="3824288"/>
            <a:ext cx="18167350" cy="256841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 Placeholder 3"/>
          <p:cNvSpPr>
            <a:spLocks noGrp="1"/>
          </p:cNvSpPr>
          <p:nvPr>
            <p:ph type="body" sz="half" idx="2"/>
          </p:nvPr>
        </p:nvSpPr>
        <p:spPr>
          <a:xfrm>
            <a:off x="5935663" y="33501013"/>
            <a:ext cx="18167350" cy="5024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erade Verbindung 6"/>
          <p:cNvSpPr/>
          <p:nvPr/>
        </p:nvSpPr>
        <p:spPr>
          <a:xfrm flipH="1">
            <a:off x="0" y="33540700"/>
            <a:ext cx="30279975" cy="0"/>
          </a:xfrm>
          <a:prstGeom prst="line">
            <a:avLst/>
          </a:prstGeom>
          <a:noFill/>
          <a:ln w="19080">
            <a:solidFill>
              <a:srgbClr val="1F497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3" name="Gerade Verbindung 7"/>
          <p:cNvSpPr/>
          <p:nvPr/>
        </p:nvSpPr>
        <p:spPr>
          <a:xfrm>
            <a:off x="-3175" y="9264650"/>
            <a:ext cx="30279975" cy="0"/>
          </a:xfrm>
          <a:prstGeom prst="line">
            <a:avLst/>
          </a:prstGeom>
          <a:noFill/>
          <a:ln w="19080">
            <a:solidFill>
              <a:srgbClr val="1F497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4" name="Textplatzhalter 3"/>
          <p:cNvSpPr txBox="1">
            <a:spLocks noGrp="1"/>
          </p:cNvSpPr>
          <p:nvPr>
            <p:ph type="body" idx="1"/>
          </p:nvPr>
        </p:nvSpPr>
        <p:spPr>
          <a:xfrm>
            <a:off x="17884775" y="23309263"/>
            <a:ext cx="10964863" cy="2030412"/>
          </a:xfrm>
          <a:prstGeom prst="rect">
            <a:avLst/>
          </a:prstGeom>
          <a:noFill/>
          <a:ln>
            <a:noFill/>
          </a:ln>
        </p:spPr>
        <p:txBody>
          <a:bodyPr vert="horz" wrap="square" lIns="90000" tIns="45000" rIns="90000" bIns="45000" anchor="t"/>
          <a:lstStyle>
            <a:defPPr marL="432000" lvl="0" indent="-324000" algn="l" rtl="0" hangingPunct="1">
              <a:spcBef>
                <a:spcPts val="0"/>
              </a:spcBef>
              <a:spcAft>
                <a:spcPts val="1417"/>
              </a:spcAft>
              <a:buSzPct val="45000"/>
              <a:buFont typeface="StarSymbol"/>
              <a:buNone/>
              <a:defRPr lang="de-DE" sz="14600" b="0" i="0" u="none" strike="noStrike" kern="1200" spc="0">
                <a:ln>
                  <a:noFill/>
                </a:ln>
                <a:solidFill>
                  <a:srgbClr val="000000"/>
                </a:solidFill>
                <a:latin typeface="Calibri"/>
                <a:ea typeface="Microsoft YaHei" pitchFamily="2"/>
                <a:cs typeface="Mangal" pitchFamily="2"/>
              </a:defRPr>
            </a:defPPr>
            <a:lvl1pPr marL="432000" lvl="0" indent="-324000" algn="l" rtl="0" hangingPunct="1">
              <a:spcBef>
                <a:spcPts val="0"/>
              </a:spcBef>
              <a:spcAft>
                <a:spcPts val="1417"/>
              </a:spcAft>
              <a:buSzPct val="45000"/>
              <a:buFont typeface="StarSymbol"/>
              <a:buChar char="●"/>
              <a:defRPr lang="de-DE" sz="14600" b="0" i="0" u="none" strike="noStrike" kern="1200" spc="0">
                <a:ln>
                  <a:noFill/>
                </a:ln>
                <a:solidFill>
                  <a:srgbClr val="000000"/>
                </a:solidFill>
                <a:latin typeface="Calibri"/>
                <a:ea typeface="Microsoft YaHei" pitchFamily="2"/>
                <a:cs typeface="Mangal" pitchFamily="2"/>
              </a:defRPr>
            </a:lvl1pPr>
            <a:lvl2pPr marL="864000" lvl="1" indent="-324000" algn="l" rtl="0" hangingPunct="1">
              <a:spcBef>
                <a:spcPts val="0"/>
              </a:spcBef>
              <a:spcAft>
                <a:spcPts val="1134"/>
              </a:spcAft>
              <a:buSzPct val="75000"/>
              <a:buFont typeface="StarSymbol"/>
              <a:buChar char="–"/>
              <a:defRPr lang="de-DE" sz="10900" b="0" i="0" u="none" strike="noStrike" kern="1200" spc="0">
                <a:ln>
                  <a:noFill/>
                </a:ln>
                <a:solidFill>
                  <a:srgbClr val="000000"/>
                </a:solidFill>
                <a:latin typeface="Calibri"/>
                <a:ea typeface="Microsoft YaHei" pitchFamily="2"/>
                <a:cs typeface="Mangal" pitchFamily="2"/>
              </a:defRPr>
            </a:lvl2pPr>
            <a:lvl3pPr marL="1295999" lvl="2" indent="-288000" algn="l" rtl="0" hangingPunct="1">
              <a:spcBef>
                <a:spcPts val="0"/>
              </a:spcBef>
              <a:spcAft>
                <a:spcPts val="850"/>
              </a:spcAft>
              <a:buSzPct val="45000"/>
              <a:buFont typeface="StarSymbol"/>
              <a:buChar char="●"/>
              <a:defRPr lang="de-DE" sz="9100" b="0" i="0" u="none" strike="noStrike" kern="1200" spc="0">
                <a:ln>
                  <a:noFill/>
                </a:ln>
                <a:solidFill>
                  <a:srgbClr val="000000"/>
                </a:solidFill>
                <a:latin typeface="Calibri"/>
                <a:ea typeface="Microsoft YaHei" pitchFamily="2"/>
                <a:cs typeface="Mangal" pitchFamily="2"/>
              </a:defRPr>
            </a:lvl3pPr>
            <a:lvl4pPr marL="1728000" lvl="3" indent="-216000" algn="l" rtl="0" hangingPunct="1">
              <a:spcBef>
                <a:spcPts val="0"/>
              </a:spcBef>
              <a:spcAft>
                <a:spcPts val="567"/>
              </a:spcAft>
              <a:buSzPct val="75000"/>
              <a:buFont typeface="StarSymbol"/>
              <a:buChar char="–"/>
              <a:defRPr lang="de-DE" sz="9100" b="0" i="0" u="none" strike="noStrike" kern="1200" spc="0">
                <a:ln>
                  <a:noFill/>
                </a:ln>
                <a:solidFill>
                  <a:srgbClr val="000000"/>
                </a:solidFill>
                <a:latin typeface="Calibri"/>
                <a:ea typeface="Microsoft YaHei" pitchFamily="2"/>
                <a:cs typeface="Mangal" pitchFamily="2"/>
              </a:defRPr>
            </a:lvl4pPr>
            <a:lvl5pPr marL="2160000" lvl="4"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5pPr>
            <a:lvl6pPr marL="2592000" lvl="5"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6pPr>
            <a:lvl7pPr marL="3024000" lvl="6"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7pPr>
            <a:lvl8pPr marL="3456000" lvl="7"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8pPr>
            <a:lvl9pPr marL="3887999" lvl="8" indent="-216000" algn="l" rtl="0" hangingPunct="1">
              <a:spcBef>
                <a:spcPts val="0"/>
              </a:spcBef>
              <a:spcAft>
                <a:spcPts val="283"/>
              </a:spcAft>
              <a:buSzPct val="45000"/>
              <a:buFont typeface="StarSymbol"/>
              <a:buChar char="●"/>
              <a:defRPr lang="de-DE" sz="2000" b="0" i="0" u="none" strike="noStrike" kern="1200" spc="0">
                <a:ln>
                  <a:noFill/>
                </a:ln>
                <a:solidFill>
                  <a:srgbClr val="000000"/>
                </a:solidFill>
                <a:latin typeface="Calibri"/>
                <a:ea typeface="Microsoft YaHei" pitchFamily="2"/>
                <a:cs typeface="Mangal" pitchFamily="2"/>
              </a:defRPr>
            </a:lvl9p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a:p>
            <a:pPr lvl="7"/>
            <a:r>
              <a:rPr lang="en-US"/>
              <a:t>Eighth Outline Level</a:t>
            </a:r>
          </a:p>
          <a:p>
            <a:pPr lvl="0"/>
            <a:r>
              <a:rPr lang="en-US"/>
              <a:t>Ninth Outline LevelPresenters Name</a:t>
            </a:r>
          </a:p>
        </p:txBody>
      </p:sp>
      <p:sp>
        <p:nvSpPr>
          <p:cNvPr id="2053" name="Title Placeholder 4"/>
          <p:cNvSpPr txBox="1">
            <a:spLocks noGrp="1"/>
          </p:cNvSpPr>
          <p:nvPr>
            <p:ph type="title"/>
          </p:nvPr>
        </p:nvSpPr>
        <p:spPr bwMode="auto">
          <a:xfrm>
            <a:off x="1514475" y="1708150"/>
            <a:ext cx="27251025" cy="71469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endParaRPr lang="en-US"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rtl="0" eaLnBrk="0" fontAlgn="base" hangingPunct="0">
        <a:spcBef>
          <a:spcPct val="0"/>
        </a:spcBef>
        <a:spcAft>
          <a:spcPct val="0"/>
        </a:spcAft>
        <a:defRPr lang="de-DE" sz="4400" kern="1200">
          <a:solidFill>
            <a:srgbClr val="000000"/>
          </a:solidFill>
          <a:latin typeface="Calibri" pitchFamily="18"/>
          <a:ea typeface="Microsoft YaHei" pitchFamily="2"/>
          <a:cs typeface="Mangal" pitchFamily="2"/>
        </a:defRPr>
      </a:lvl1pPr>
      <a:lvl2pPr algn="l" rtl="0" eaLnBrk="0" fontAlgn="base" hangingPunct="0">
        <a:spcBef>
          <a:spcPct val="0"/>
        </a:spcBef>
        <a:spcAft>
          <a:spcPct val="0"/>
        </a:spcAft>
        <a:defRPr sz="4400">
          <a:solidFill>
            <a:srgbClr val="000000"/>
          </a:solidFill>
          <a:latin typeface="Calibri" pitchFamily="34" charset="0"/>
          <a:ea typeface="Microsoft YaHei" pitchFamily="34" charset="-122"/>
          <a:cs typeface="Mangal" pitchFamily="18" charset="0"/>
        </a:defRPr>
      </a:lvl2pPr>
      <a:lvl3pPr algn="l" rtl="0" eaLnBrk="0" fontAlgn="base" hangingPunct="0">
        <a:spcBef>
          <a:spcPct val="0"/>
        </a:spcBef>
        <a:spcAft>
          <a:spcPct val="0"/>
        </a:spcAft>
        <a:defRPr sz="4400">
          <a:solidFill>
            <a:srgbClr val="000000"/>
          </a:solidFill>
          <a:latin typeface="Calibri" pitchFamily="34" charset="0"/>
          <a:ea typeface="Microsoft YaHei" pitchFamily="34" charset="-122"/>
          <a:cs typeface="Mangal" pitchFamily="18" charset="0"/>
        </a:defRPr>
      </a:lvl3pPr>
      <a:lvl4pPr algn="l" rtl="0" eaLnBrk="0" fontAlgn="base" hangingPunct="0">
        <a:spcBef>
          <a:spcPct val="0"/>
        </a:spcBef>
        <a:spcAft>
          <a:spcPct val="0"/>
        </a:spcAft>
        <a:defRPr sz="4400">
          <a:solidFill>
            <a:srgbClr val="000000"/>
          </a:solidFill>
          <a:latin typeface="Calibri" pitchFamily="34" charset="0"/>
          <a:ea typeface="Microsoft YaHei" pitchFamily="34" charset="-122"/>
          <a:cs typeface="Mangal" pitchFamily="18" charset="0"/>
        </a:defRPr>
      </a:lvl4pPr>
      <a:lvl5pPr algn="l" rtl="0" eaLnBrk="0" fontAlgn="base" hangingPunct="0">
        <a:spcBef>
          <a:spcPct val="0"/>
        </a:spcBef>
        <a:spcAft>
          <a:spcPct val="0"/>
        </a:spcAft>
        <a:defRPr sz="4400">
          <a:solidFill>
            <a:srgbClr val="000000"/>
          </a:solidFill>
          <a:latin typeface="Calibri" pitchFamily="34" charset="0"/>
          <a:ea typeface="Microsoft YaHei" pitchFamily="34" charset="-122"/>
          <a:cs typeface="Mangal" pitchFamily="18" charset="0"/>
        </a:defRPr>
      </a:lvl5pPr>
      <a:lvl6pPr marL="457200" algn="l" rtl="0" eaLnBrk="0" fontAlgn="base">
        <a:spcBef>
          <a:spcPct val="0"/>
        </a:spcBef>
        <a:spcAft>
          <a:spcPct val="0"/>
        </a:spcAft>
        <a:defRPr>
          <a:solidFill>
            <a:srgbClr val="000000"/>
          </a:solidFill>
          <a:latin typeface="Calibri" pitchFamily="34" charset="0"/>
          <a:ea typeface="Microsoft YaHei" pitchFamily="34" charset="-122"/>
          <a:cs typeface="Mangal" pitchFamily="18" charset="0"/>
        </a:defRPr>
      </a:lvl6pPr>
      <a:lvl7pPr marL="914400" algn="l" rtl="0" eaLnBrk="0" fontAlgn="base">
        <a:spcBef>
          <a:spcPct val="0"/>
        </a:spcBef>
        <a:spcAft>
          <a:spcPct val="0"/>
        </a:spcAft>
        <a:defRPr>
          <a:solidFill>
            <a:srgbClr val="000000"/>
          </a:solidFill>
          <a:latin typeface="Calibri" pitchFamily="34" charset="0"/>
          <a:ea typeface="Microsoft YaHei" pitchFamily="34" charset="-122"/>
          <a:cs typeface="Mangal" pitchFamily="18" charset="0"/>
        </a:defRPr>
      </a:lvl7pPr>
      <a:lvl8pPr marL="1371600" algn="l" rtl="0" eaLnBrk="0" fontAlgn="base">
        <a:spcBef>
          <a:spcPct val="0"/>
        </a:spcBef>
        <a:spcAft>
          <a:spcPct val="0"/>
        </a:spcAft>
        <a:defRPr>
          <a:solidFill>
            <a:srgbClr val="000000"/>
          </a:solidFill>
          <a:latin typeface="Calibri" pitchFamily="34" charset="0"/>
          <a:ea typeface="Microsoft YaHei" pitchFamily="34" charset="-122"/>
          <a:cs typeface="Mangal" pitchFamily="18" charset="0"/>
        </a:defRPr>
      </a:lvl8pPr>
      <a:lvl9pPr marL="1828800" algn="l" rtl="0" eaLnBrk="0" fontAlgn="base">
        <a:spcBef>
          <a:spcPct val="0"/>
        </a:spcBef>
        <a:spcAft>
          <a:spcPct val="0"/>
        </a:spcAft>
        <a:defRPr>
          <a:solidFill>
            <a:srgbClr val="000000"/>
          </a:solidFill>
          <a:latin typeface="Calibri" pitchFamily="34" charset="0"/>
          <a:ea typeface="Microsoft YaHei" pitchFamily="34" charset="-122"/>
          <a:cs typeface="Mangal" pitchFamily="18" charset="0"/>
        </a:defRPr>
      </a:lvl9pPr>
    </p:titleStyle>
    <p:bodyStyle>
      <a:lvl1pPr marL="342900" indent="-342900" algn="l" rtl="0" eaLnBrk="0" fontAlgn="base" hangingPunct="0">
        <a:spcBef>
          <a:spcPct val="20000"/>
        </a:spcBef>
        <a:spcAft>
          <a:spcPct val="0"/>
        </a:spcAft>
        <a:buSzPct val="45000"/>
        <a:buFont typeface="StarSymbol"/>
        <a:buChar char="●"/>
        <a:defRPr lang="en-US" sz="3200" i="1">
          <a:solidFill>
            <a:srgbClr val="000000"/>
          </a:solidFill>
          <a:latin typeface="Calibri" pitchFamily="18"/>
        </a:defRPr>
      </a:lvl1pPr>
      <a:lvl2pPr marL="742950" lvl="1" indent="-285750" algn="l" rtl="0" eaLnBrk="0" fontAlgn="base" hangingPunct="0">
        <a:spcBef>
          <a:spcPct val="20000"/>
        </a:spcBef>
        <a:spcAft>
          <a:spcPct val="0"/>
        </a:spcAft>
        <a:buSzPct val="75000"/>
        <a:buFont typeface="StarSymbol"/>
        <a:buChar char="–"/>
        <a:defRPr lang="en-US" sz="2800" i="1">
          <a:solidFill>
            <a:srgbClr val="000000"/>
          </a:solidFill>
          <a:latin typeface="Calibri" pitchFamily="18"/>
        </a:defRPr>
      </a:lvl2pPr>
      <a:lvl3pPr marL="1143000" lvl="2" indent="-228600" algn="l" rtl="0" eaLnBrk="0" fontAlgn="base" hangingPunct="0">
        <a:spcBef>
          <a:spcPct val="20000"/>
        </a:spcBef>
        <a:spcAft>
          <a:spcPct val="0"/>
        </a:spcAft>
        <a:buSzPct val="45000"/>
        <a:buFont typeface="StarSymbol"/>
        <a:buChar char="●"/>
        <a:defRPr lang="en-US" sz="2400" i="1">
          <a:solidFill>
            <a:srgbClr val="000000"/>
          </a:solidFill>
          <a:latin typeface="Calibri" pitchFamily="18"/>
        </a:defRPr>
      </a:lvl3pPr>
      <a:lvl4pPr marL="1600200" lvl="3" indent="-228600" algn="l" rtl="0" eaLnBrk="0" fontAlgn="base" hangingPunct="0">
        <a:spcBef>
          <a:spcPct val="20000"/>
        </a:spcBef>
        <a:spcAft>
          <a:spcPct val="0"/>
        </a:spcAft>
        <a:buSzPct val="75000"/>
        <a:buFont typeface="StarSymbol"/>
        <a:buChar char="–"/>
        <a:defRPr lang="en-US" sz="2000" i="1">
          <a:solidFill>
            <a:srgbClr val="000000"/>
          </a:solidFill>
          <a:latin typeface="Calibri" pitchFamily="18"/>
        </a:defRPr>
      </a:lvl4pPr>
      <a:lvl5pPr marL="2057400" lvl="4" indent="-228600" algn="l" rtl="0" eaLnBrk="0" fontAlgn="base" hangingPunct="0">
        <a:spcBef>
          <a:spcPct val="20000"/>
        </a:spcBef>
        <a:spcAft>
          <a:spcPct val="0"/>
        </a:spcAft>
        <a:buSzPct val="45000"/>
        <a:buFont typeface="StarSymbol"/>
        <a:buChar char="●"/>
        <a:defRPr lang="en-US" sz="2000" i="1">
          <a:solidFill>
            <a:srgbClr val="000000"/>
          </a:solidFill>
          <a:latin typeface="Calibri" pitchFamily="18"/>
        </a:defRPr>
      </a:lvl5pPr>
      <a:lvl6pPr lvl="5">
        <a:buSzPct val="45000"/>
        <a:buFont typeface="StarSymbol"/>
        <a:buChar char="●"/>
        <a:tabLst/>
        <a:defRPr lang="en-US" sz="1800" b="0" i="1" u="none" strike="noStrike" spc="0">
          <a:solidFill>
            <a:srgbClr val="000000"/>
          </a:solidFill>
          <a:latin typeface="Calibri" pitchFamily="18"/>
        </a:defRPr>
      </a:lvl6pPr>
      <a:lvl7pPr lvl="6">
        <a:buSzPct val="45000"/>
        <a:buFont typeface="StarSymbol"/>
        <a:buChar char="●"/>
        <a:tabLst/>
        <a:defRPr lang="en-US" sz="1800" b="0" i="1" u="none" strike="noStrike" spc="0">
          <a:solidFill>
            <a:srgbClr val="000000"/>
          </a:solidFill>
          <a:latin typeface="Calibri" pitchFamily="18"/>
        </a:defRPr>
      </a:lvl7pPr>
      <a:lvl8pPr lvl="7">
        <a:buSzPct val="45000"/>
        <a:buFont typeface="StarSymbol"/>
        <a:buChar char="●"/>
        <a:tabLst/>
        <a:defRPr lang="en-US" sz="1800" b="0" i="1" u="none" strike="noStrike" spc="0">
          <a:solidFill>
            <a:srgbClr val="000000"/>
          </a:solidFill>
          <a:latin typeface="Calibri" pitchFamily="18"/>
        </a:defRPr>
      </a:lvl8pPr>
      <a:lvl9pPr marL="0" marR="0" lvl="0" indent="0" algn="l" rtl="0" hangingPunct="1">
        <a:spcBef>
          <a:spcPts val="360"/>
        </a:spcBef>
        <a:spcAft>
          <a:spcPts val="1417"/>
        </a:spcAft>
        <a:buSzPct val="45000"/>
        <a:buFont typeface="Arial" pitchFamily="32"/>
        <a:buChar char="•"/>
        <a:tabLst/>
        <a:defRPr lang="en-US" sz="1800" b="0" i="1" u="none" strike="noStrike" spc="0">
          <a:solidFill>
            <a:srgbClr val="000000"/>
          </a:solidFill>
          <a:latin typeface="Calibri" pitchFamily="18"/>
        </a:defRPr>
      </a:lvl9pPr>
    </p:bodyStyle>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18" Type="http://schemas.openxmlformats.org/officeDocument/2006/relationships/chart" Target="../charts/chart2.xml"/><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chart" Target="../charts/chart1.xm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chart" Target="../charts/chart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chart" Target="../charts/chart3.xm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p:nvPr/>
        </p:nvSpPr>
        <p:spPr>
          <a:xfrm>
            <a:off x="6384925" y="1096963"/>
            <a:ext cx="21936075" cy="4021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3" name="Titel 1"/>
          <p:cNvSpPr/>
          <p:nvPr/>
        </p:nvSpPr>
        <p:spPr>
          <a:xfrm>
            <a:off x="6488113" y="3986213"/>
            <a:ext cx="21937662" cy="2374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4" name="Gerade Verbindung 14"/>
          <p:cNvSpPr/>
          <p:nvPr/>
        </p:nvSpPr>
        <p:spPr>
          <a:xfrm>
            <a:off x="-17463" y="6173788"/>
            <a:ext cx="30279976" cy="0"/>
          </a:xfrm>
          <a:prstGeom prst="line">
            <a:avLst/>
          </a:prstGeom>
          <a:noFill/>
          <a:ln w="152280">
            <a:solidFill>
              <a:srgbClr val="4F81B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5" name="Gerade Verbindung 15"/>
          <p:cNvSpPr/>
          <p:nvPr/>
        </p:nvSpPr>
        <p:spPr>
          <a:xfrm>
            <a:off x="-17463" y="808038"/>
            <a:ext cx="30279976" cy="0"/>
          </a:xfrm>
          <a:prstGeom prst="line">
            <a:avLst/>
          </a:prstGeom>
          <a:noFill/>
          <a:ln w="254160">
            <a:solidFill>
              <a:srgbClr val="4F81B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6" name="Titel 1"/>
          <p:cNvSpPr/>
          <p:nvPr/>
        </p:nvSpPr>
        <p:spPr>
          <a:xfrm>
            <a:off x="1027113" y="6543675"/>
            <a:ext cx="20818474" cy="28193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a:spcBef>
                <a:spcPts val="0"/>
              </a:spcBef>
              <a:spcAft>
                <a:spcPts val="0"/>
              </a:spcAft>
              <a:defRPr/>
            </a:pPr>
            <a:r>
              <a:rPr lang="en-US" sz="8000" b="1" dirty="0" smtClean="0">
                <a:solidFill>
                  <a:srgbClr val="000000"/>
                </a:solidFill>
                <a:latin typeface="Calibri" pitchFamily="18"/>
                <a:ea typeface="Microsoft YaHei" pitchFamily="2"/>
                <a:cs typeface="Mangal" pitchFamily="2"/>
              </a:rPr>
              <a:t>Quick links:</a:t>
            </a:r>
            <a:endParaRPr lang="en-US" sz="8000" b="1" dirty="0">
              <a:solidFill>
                <a:srgbClr val="000000"/>
              </a:solidFill>
              <a:latin typeface="Calibri" pitchFamily="18"/>
              <a:ea typeface="Microsoft YaHei" pitchFamily="2"/>
              <a:cs typeface="Mangal" pitchFamily="2"/>
            </a:endParaRPr>
          </a:p>
        </p:txBody>
      </p:sp>
      <p:pic>
        <p:nvPicPr>
          <p:cNvPr id="1033" name="Picture 2"/>
          <p:cNvPicPr>
            <a:picLocks noChangeAspect="1"/>
          </p:cNvPicPr>
          <p:nvPr/>
        </p:nvPicPr>
        <p:blipFill>
          <a:blip r:embed="rId3"/>
          <a:srcRect/>
          <a:stretch>
            <a:fillRect/>
          </a:stretch>
        </p:blipFill>
        <p:spPr bwMode="auto">
          <a:xfrm>
            <a:off x="19578638" y="39930388"/>
            <a:ext cx="8558212" cy="2101850"/>
          </a:xfrm>
          <a:prstGeom prst="rect">
            <a:avLst/>
          </a:prstGeom>
          <a:noFill/>
          <a:ln w="31680">
            <a:solidFill>
              <a:srgbClr val="FFFFFF"/>
            </a:solidFill>
            <a:miter lim="800000"/>
            <a:headEnd/>
            <a:tailEnd/>
          </a:ln>
        </p:spPr>
      </p:pic>
      <p:sp>
        <p:nvSpPr>
          <p:cNvPr id="8" name="Gerade Verbindung 29"/>
          <p:cNvSpPr/>
          <p:nvPr/>
        </p:nvSpPr>
        <p:spPr>
          <a:xfrm>
            <a:off x="0" y="39766875"/>
            <a:ext cx="30279975" cy="0"/>
          </a:xfrm>
          <a:prstGeom prst="line">
            <a:avLst/>
          </a:prstGeom>
          <a:noFill/>
          <a:ln w="152280">
            <a:solidFill>
              <a:srgbClr val="4F81BD"/>
            </a:solidFill>
            <a:prstDash val="solid"/>
          </a:ln>
        </p:spPr>
        <p:txBody>
          <a:bodyPr lIns="90000" tIns="45000" rIns="90000" bIns="45000" anchor="ctr" anchorCtr="1"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sp>
        <p:nvSpPr>
          <p:cNvPr id="9" name="Rectangle 81"/>
          <p:cNvSpPr/>
          <p:nvPr/>
        </p:nvSpPr>
        <p:spPr>
          <a:xfrm>
            <a:off x="1027113" y="8064500"/>
            <a:ext cx="11276012" cy="25288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spAutoFit/>
          </a:bodyPr>
          <a:lstStyle/>
          <a:p>
            <a:pPr fontAlgn="auto">
              <a:spcBef>
                <a:spcPts val="0"/>
              </a:spcBef>
              <a:spcAft>
                <a:spcPts val="0"/>
              </a:spcAft>
              <a:defRPr/>
            </a:pPr>
            <a:endParaRPr lang="en-US" sz="6000">
              <a:solidFill>
                <a:srgbClr val="000000"/>
              </a:solidFill>
              <a:latin typeface="Calibri" pitchFamily="18"/>
              <a:ea typeface="Microsoft YaHei" pitchFamily="2"/>
              <a:cs typeface="Mangal" pitchFamily="2"/>
            </a:endParaRPr>
          </a:p>
          <a:p>
            <a:pPr fontAlgn="auto">
              <a:spcBef>
                <a:spcPts val="0"/>
              </a:spcBef>
              <a:spcAft>
                <a:spcPts val="0"/>
              </a:spcAft>
              <a:defRPr/>
            </a:pPr>
            <a:endParaRPr lang="en-US" sz="4000" b="1">
              <a:solidFill>
                <a:srgbClr val="000000"/>
              </a:solidFill>
              <a:latin typeface="Calibri" pitchFamily="18"/>
              <a:ea typeface="Microsoft YaHei" pitchFamily="2"/>
              <a:cs typeface="Mangal" pitchFamily="2"/>
            </a:endParaRPr>
          </a:p>
          <a:p>
            <a:pPr fontAlgn="auto">
              <a:spcBef>
                <a:spcPts val="0"/>
              </a:spcBef>
              <a:spcAft>
                <a:spcPts val="0"/>
              </a:spcAft>
              <a:defRPr/>
            </a:pPr>
            <a:endParaRPr lang="en-US" sz="6000">
              <a:solidFill>
                <a:srgbClr val="000000"/>
              </a:solidFill>
              <a:latin typeface="Calibri" pitchFamily="18"/>
              <a:ea typeface="Microsoft YaHei" pitchFamily="2"/>
              <a:cs typeface="Mangal" pitchFamily="2"/>
            </a:endParaRPr>
          </a:p>
        </p:txBody>
      </p:sp>
      <p:sp>
        <p:nvSpPr>
          <p:cNvPr id="10" name="Untertitel 1"/>
          <p:cNvSpPr/>
          <p:nvPr/>
        </p:nvSpPr>
        <p:spPr>
          <a:xfrm>
            <a:off x="18056225" y="21547138"/>
            <a:ext cx="10836275" cy="48958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compatLnSpc="0"/>
          <a:lstStyle/>
          <a:p>
            <a:pPr marL="2160000" fontAlgn="auto">
              <a:spcBef>
                <a:spcPts val="0"/>
              </a:spcBef>
              <a:spcAft>
                <a:spcPts val="0"/>
              </a:spcAft>
              <a:defRPr/>
            </a:pPr>
            <a:endParaRPr lang="en-US" sz="3600">
              <a:solidFill>
                <a:srgbClr val="000000"/>
              </a:solidFill>
              <a:latin typeface="Calibri" pitchFamily="18"/>
              <a:ea typeface="Microsoft YaHei" pitchFamily="2"/>
              <a:cs typeface="Mangal" pitchFamily="2"/>
            </a:endParaRPr>
          </a:p>
          <a:p>
            <a:pPr fontAlgn="auto">
              <a:spcBef>
                <a:spcPts val="601"/>
              </a:spcBef>
              <a:spcAft>
                <a:spcPts val="0"/>
              </a:spcAft>
              <a:defRPr/>
            </a:pPr>
            <a:endParaRPr lang="en-US" sz="4400">
              <a:solidFill>
                <a:srgbClr val="000000"/>
              </a:solidFill>
              <a:latin typeface="Calibri" pitchFamily="18"/>
              <a:ea typeface="Microsoft YaHei" pitchFamily="2"/>
              <a:cs typeface="Mangal" pitchFamily="2"/>
            </a:endParaRPr>
          </a:p>
        </p:txBody>
      </p:sp>
      <p:pic>
        <p:nvPicPr>
          <p:cNvPr id="1037" name="Picture 4"/>
          <p:cNvPicPr>
            <a:picLocks noChangeAspect="1"/>
          </p:cNvPicPr>
          <p:nvPr/>
        </p:nvPicPr>
        <p:blipFill>
          <a:blip r:embed="rId4"/>
          <a:srcRect/>
          <a:stretch>
            <a:fillRect/>
          </a:stretch>
        </p:blipFill>
        <p:spPr bwMode="auto">
          <a:xfrm>
            <a:off x="433387" y="18583275"/>
            <a:ext cx="1687512" cy="1905000"/>
          </a:xfrm>
          <a:prstGeom prst="rect">
            <a:avLst/>
          </a:prstGeom>
          <a:noFill/>
          <a:ln w="9525">
            <a:noFill/>
            <a:miter lim="800000"/>
            <a:headEnd/>
            <a:tailEnd/>
          </a:ln>
        </p:spPr>
      </p:pic>
      <p:sp>
        <p:nvSpPr>
          <p:cNvPr id="12" name="Rectangle 81"/>
          <p:cNvSpPr/>
          <p:nvPr/>
        </p:nvSpPr>
        <p:spPr>
          <a:xfrm>
            <a:off x="2338387" y="18126075"/>
            <a:ext cx="5334000" cy="77965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5000" rIns="90000" bIns="45000" compatLnSpc="0">
            <a:spAutoFit/>
          </a:bodyPr>
          <a:lstStyle/>
          <a:p>
            <a:pPr fontAlgn="auto">
              <a:spcBef>
                <a:spcPts val="0"/>
              </a:spcBef>
              <a:spcAft>
                <a:spcPts val="0"/>
              </a:spcAft>
              <a:defRPr/>
            </a:pPr>
            <a:r>
              <a:rPr lang="en-US" sz="4400" b="1" dirty="0">
                <a:solidFill>
                  <a:srgbClr val="000000"/>
                </a:solidFill>
                <a:latin typeface="Calibri" pitchFamily="18"/>
                <a:ea typeface="Microsoft YaHei" pitchFamily="2"/>
                <a:cs typeface="Mangal" pitchFamily="2"/>
              </a:rPr>
              <a:t>     </a:t>
            </a:r>
            <a:r>
              <a:rPr lang="en-US" sz="4400" b="1" dirty="0" smtClean="0">
                <a:solidFill>
                  <a:schemeClr val="accent1">
                    <a:lumMod val="75000"/>
                  </a:schemeClr>
                </a:solidFill>
                <a:latin typeface="Calibri" pitchFamily="18"/>
                <a:ea typeface="Microsoft YaHei" pitchFamily="2"/>
                <a:cs typeface="Mangal" pitchFamily="2"/>
              </a:rPr>
              <a:t>Virtual Machine</a:t>
            </a:r>
            <a:endParaRPr lang="en-US" sz="4400" b="1" dirty="0">
              <a:solidFill>
                <a:schemeClr val="accent1">
                  <a:lumMod val="75000"/>
                </a:schemeClr>
              </a:solidFill>
              <a:latin typeface="Calibri" pitchFamily="18"/>
              <a:ea typeface="Microsoft YaHei" pitchFamily="2"/>
              <a:cs typeface="Mangal" pitchFamily="2"/>
            </a:endParaRPr>
          </a:p>
        </p:txBody>
      </p:sp>
      <p:sp>
        <p:nvSpPr>
          <p:cNvPr id="13" name="Titel 1"/>
          <p:cNvSpPr/>
          <p:nvPr/>
        </p:nvSpPr>
        <p:spPr>
          <a:xfrm>
            <a:off x="4510088" y="40060563"/>
            <a:ext cx="10414000" cy="1719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a:spcBef>
                <a:spcPts val="0"/>
              </a:spcBef>
              <a:spcAft>
                <a:spcPts val="0"/>
              </a:spcAft>
              <a:defRPr/>
            </a:pPr>
            <a:r>
              <a:rPr lang="en-US" sz="6600">
                <a:solidFill>
                  <a:srgbClr val="000000"/>
                </a:solidFill>
                <a:latin typeface="Calibri" pitchFamily="18"/>
                <a:ea typeface="Microsoft YaHei" pitchFamily="2"/>
                <a:cs typeface="Mangal" pitchFamily="2"/>
              </a:rPr>
              <a:t>Enterprise</a:t>
            </a:r>
          </a:p>
          <a:p>
            <a:pPr fontAlgn="auto">
              <a:spcBef>
                <a:spcPts val="0"/>
              </a:spcBef>
              <a:spcAft>
                <a:spcPts val="0"/>
              </a:spcAft>
              <a:defRPr/>
            </a:pPr>
            <a:r>
              <a:rPr lang="en-US" sz="6600">
                <a:solidFill>
                  <a:srgbClr val="000000"/>
                </a:solidFill>
                <a:latin typeface="Calibri" pitchFamily="18"/>
                <a:ea typeface="Microsoft YaHei" pitchFamily="2"/>
                <a:cs typeface="Mangal" pitchFamily="2"/>
              </a:rPr>
              <a:t>Information Systems</a:t>
            </a:r>
          </a:p>
        </p:txBody>
      </p:sp>
      <p:sp>
        <p:nvSpPr>
          <p:cNvPr id="14" name="Titel 1"/>
          <p:cNvSpPr/>
          <p:nvPr/>
        </p:nvSpPr>
        <p:spPr>
          <a:xfrm>
            <a:off x="1098550" y="39512875"/>
            <a:ext cx="3724275" cy="23066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a:spcBef>
                <a:spcPts val="0"/>
              </a:spcBef>
              <a:spcAft>
                <a:spcPts val="0"/>
              </a:spcAft>
              <a:defRPr/>
            </a:pPr>
            <a:r>
              <a:rPr lang="en-US" sz="19900" b="1" dirty="0">
                <a:solidFill>
                  <a:srgbClr val="000000"/>
                </a:solidFill>
                <a:latin typeface="Calibri" pitchFamily="18"/>
                <a:ea typeface="Microsoft YaHei" pitchFamily="2"/>
                <a:cs typeface="Mangal" pitchFamily="2"/>
              </a:rPr>
              <a:t>EIS</a:t>
            </a:r>
          </a:p>
        </p:txBody>
      </p:sp>
      <p:sp>
        <p:nvSpPr>
          <p:cNvPr id="17" name="Titel 1"/>
          <p:cNvSpPr/>
          <p:nvPr/>
        </p:nvSpPr>
        <p:spPr>
          <a:xfrm>
            <a:off x="6488113" y="4011613"/>
            <a:ext cx="21936075" cy="23749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hangingPunct="0">
              <a:spcBef>
                <a:spcPts val="0"/>
              </a:spcBef>
              <a:spcAft>
                <a:spcPts val="0"/>
              </a:spcAft>
              <a:defRPr/>
            </a:pPr>
            <a:endParaRPr lang="en-US">
              <a:latin typeface="Arial" pitchFamily="18"/>
              <a:ea typeface="Microsoft YaHei" pitchFamily="2"/>
              <a:cs typeface="Mangal" pitchFamily="2"/>
            </a:endParaRPr>
          </a:p>
        </p:txBody>
      </p:sp>
      <p:pic>
        <p:nvPicPr>
          <p:cNvPr id="1042" name="Picture 2"/>
          <p:cNvPicPr>
            <a:picLocks noChangeAspect="1"/>
          </p:cNvPicPr>
          <p:nvPr/>
        </p:nvPicPr>
        <p:blipFill>
          <a:blip r:embed="rId3"/>
          <a:srcRect/>
          <a:stretch>
            <a:fillRect/>
          </a:stretch>
        </p:blipFill>
        <p:spPr bwMode="auto">
          <a:xfrm>
            <a:off x="19578638" y="39955788"/>
            <a:ext cx="8558212" cy="2101850"/>
          </a:xfrm>
          <a:prstGeom prst="rect">
            <a:avLst/>
          </a:prstGeom>
          <a:noFill/>
          <a:ln w="31680">
            <a:solidFill>
              <a:srgbClr val="FFFFFF"/>
            </a:solidFill>
            <a:miter lim="800000"/>
            <a:headEnd/>
            <a:tailEnd/>
          </a:ln>
        </p:spPr>
      </p:pic>
      <p:sp>
        <p:nvSpPr>
          <p:cNvPr id="19" name="Freeform 9"/>
          <p:cNvSpPr/>
          <p:nvPr/>
        </p:nvSpPr>
        <p:spPr>
          <a:xfrm>
            <a:off x="8778875" y="6183313"/>
            <a:ext cx="19750088" cy="30781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spAutoFit/>
          </a:bodyPr>
          <a:lstStyle/>
          <a:p>
            <a:pPr fontAlgn="auto">
              <a:spcBef>
                <a:spcPts val="0"/>
              </a:spcBef>
              <a:spcAft>
                <a:spcPts val="0"/>
              </a:spcAft>
              <a:defRPr/>
            </a:pPr>
            <a:endParaRPr lang="en-US" sz="6000" b="1">
              <a:solidFill>
                <a:srgbClr val="000000"/>
              </a:solidFill>
              <a:latin typeface="Calibri" pitchFamily="18"/>
              <a:ea typeface="Microsoft YaHei" pitchFamily="2"/>
              <a:cs typeface="Mangal" pitchFamily="2"/>
            </a:endParaRPr>
          </a:p>
          <a:p>
            <a:pPr fontAlgn="auto">
              <a:spcBef>
                <a:spcPts val="0"/>
              </a:spcBef>
              <a:spcAft>
                <a:spcPts val="0"/>
              </a:spcAft>
              <a:defRPr/>
            </a:pPr>
            <a:endParaRPr lang="en-US" sz="3600" b="1">
              <a:solidFill>
                <a:srgbClr val="000000"/>
              </a:solidFill>
              <a:latin typeface="Calibri" pitchFamily="34"/>
              <a:ea typeface="Microsoft YaHei" pitchFamily="2"/>
              <a:cs typeface="Mangal" pitchFamily="2"/>
            </a:endParaRPr>
          </a:p>
          <a:p>
            <a:pPr fontAlgn="auto">
              <a:spcBef>
                <a:spcPts val="0"/>
              </a:spcBef>
              <a:spcAft>
                <a:spcPts val="0"/>
              </a:spcAft>
              <a:defRPr/>
            </a:pPr>
            <a:endParaRPr lang="en-US" sz="6000" b="1">
              <a:solidFill>
                <a:srgbClr val="000000"/>
              </a:solidFill>
              <a:latin typeface="Calibri" pitchFamily="18"/>
              <a:ea typeface="Microsoft YaHei" pitchFamily="2"/>
              <a:cs typeface="Mangal" pitchFamily="2"/>
            </a:endParaRPr>
          </a:p>
          <a:p>
            <a:pPr fontAlgn="auto">
              <a:spcBef>
                <a:spcPts val="0"/>
              </a:spcBef>
              <a:spcAft>
                <a:spcPts val="0"/>
              </a:spcAft>
              <a:defRPr/>
            </a:pPr>
            <a:endParaRPr lang="en-US" sz="4000" b="1">
              <a:solidFill>
                <a:srgbClr val="000000"/>
              </a:solidFill>
              <a:latin typeface="Calibri" pitchFamily="18"/>
              <a:ea typeface="Microsoft YaHei" pitchFamily="2"/>
              <a:cs typeface="Mangal" pitchFamily="2"/>
            </a:endParaRPr>
          </a:p>
        </p:txBody>
      </p:sp>
      <p:sp>
        <p:nvSpPr>
          <p:cNvPr id="25" name="Freeform 17"/>
          <p:cNvSpPr/>
          <p:nvPr/>
        </p:nvSpPr>
        <p:spPr>
          <a:xfrm>
            <a:off x="4508500" y="40085963"/>
            <a:ext cx="10414000" cy="17192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lstStyle/>
          <a:p>
            <a:pPr fontAlgn="auto">
              <a:spcBef>
                <a:spcPts val="0"/>
              </a:spcBef>
              <a:spcAft>
                <a:spcPts val="0"/>
              </a:spcAft>
              <a:defRPr/>
            </a:pPr>
            <a:r>
              <a:rPr lang="en-US" sz="6600" dirty="0">
                <a:solidFill>
                  <a:srgbClr val="000000"/>
                </a:solidFill>
                <a:latin typeface="Calibri" pitchFamily="18"/>
                <a:ea typeface="Microsoft YaHei" pitchFamily="2"/>
                <a:cs typeface="Mangal" pitchFamily="2"/>
              </a:rPr>
              <a:t>Enterprise</a:t>
            </a:r>
          </a:p>
          <a:p>
            <a:pPr fontAlgn="auto">
              <a:spcBef>
                <a:spcPts val="0"/>
              </a:spcBef>
              <a:spcAft>
                <a:spcPts val="0"/>
              </a:spcAft>
              <a:defRPr/>
            </a:pPr>
            <a:r>
              <a:rPr lang="en-US" sz="6600" dirty="0">
                <a:solidFill>
                  <a:srgbClr val="000000"/>
                </a:solidFill>
                <a:latin typeface="Calibri" pitchFamily="18"/>
                <a:ea typeface="Microsoft YaHei" pitchFamily="2"/>
                <a:cs typeface="Mangal" pitchFamily="2"/>
              </a:rPr>
              <a:t>Information Systems</a:t>
            </a:r>
          </a:p>
        </p:txBody>
      </p:sp>
      <p:sp>
        <p:nvSpPr>
          <p:cNvPr id="30" name="TextBox 24"/>
          <p:cNvSpPr/>
          <p:nvPr/>
        </p:nvSpPr>
        <p:spPr>
          <a:xfrm>
            <a:off x="7910513" y="1706563"/>
            <a:ext cx="21488400" cy="3535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lIns="90000" tIns="45000" rIns="90000" bIns="45000" compatLnSpc="0">
            <a:spAutoFit/>
          </a:bodyPr>
          <a:lstStyle/>
          <a:p>
            <a:pPr algn="ctr" fontAlgn="auto">
              <a:spcBef>
                <a:spcPts val="0"/>
              </a:spcBef>
              <a:spcAft>
                <a:spcPts val="0"/>
              </a:spcAft>
              <a:defRPr/>
            </a:pPr>
            <a:r>
              <a:rPr lang="en-US" sz="8000" b="1" dirty="0"/>
              <a:t>Evaluation of LinDA and comparison with other     tools for visualization of Linked datasets</a:t>
            </a:r>
          </a:p>
          <a:p>
            <a:pPr algn="ctr">
              <a:defRPr/>
            </a:pPr>
            <a:r>
              <a:rPr lang="en-GB" sz="5400" i="1" dirty="0">
                <a:solidFill>
                  <a:schemeClr val="tx1">
                    <a:lumMod val="50000"/>
                    <a:lumOff val="50000"/>
                  </a:schemeClr>
                </a:solidFill>
                <a:cs typeface="Times New Roman" panose="02020603050405020304" pitchFamily="18" charset="0"/>
              </a:rPr>
              <a:t>        About &amp; How-To Access Guide</a:t>
            </a:r>
            <a:endParaRPr lang="en-US" sz="5400" i="1" dirty="0">
              <a:solidFill>
                <a:schemeClr val="tx1">
                  <a:lumMod val="50000"/>
                  <a:lumOff val="50000"/>
                </a:schemeClr>
              </a:solidFill>
              <a:cs typeface="Times New Roman" panose="02020603050405020304" pitchFamily="18" charset="0"/>
            </a:endParaRPr>
          </a:p>
        </p:txBody>
      </p:sp>
      <p:sp>
        <p:nvSpPr>
          <p:cNvPr id="31" name="TextBox 25"/>
          <p:cNvSpPr/>
          <p:nvPr/>
        </p:nvSpPr>
        <p:spPr>
          <a:xfrm>
            <a:off x="966787" y="6543675"/>
            <a:ext cx="20878800" cy="290870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wrap="square" lIns="90000" tIns="45000" rIns="90000" bIns="45000" compatLnSpc="0">
            <a:spAutoFit/>
          </a:bodyPr>
          <a:lstStyle/>
          <a:p>
            <a:pPr fontAlgn="auto">
              <a:spcBef>
                <a:spcPts val="0"/>
              </a:spcBef>
              <a:spcAft>
                <a:spcPts val="0"/>
              </a:spcAft>
              <a:defRPr/>
            </a:pPr>
            <a:endParaRPr lang="en-US" sz="3600" b="1" dirty="0">
              <a:solidFill>
                <a:schemeClr val="tx2"/>
              </a:solidFill>
              <a:latin typeface="+mj-lt"/>
              <a:ea typeface="Microsoft YaHei" pitchFamily="2"/>
              <a:cs typeface="Mangal" pitchFamily="2"/>
            </a:endParaRPr>
          </a:p>
          <a:p>
            <a:pPr fontAlgn="auto">
              <a:spcBef>
                <a:spcPts val="0"/>
              </a:spcBef>
              <a:spcAft>
                <a:spcPts val="0"/>
              </a:spcAft>
              <a:defRPr/>
            </a:pPr>
            <a:endParaRPr lang="en-US" sz="3600" b="1" dirty="0">
              <a:solidFill>
                <a:schemeClr val="tx2"/>
              </a:solidFill>
              <a:latin typeface="+mj-lt"/>
              <a:ea typeface="Microsoft YaHei" pitchFamily="2"/>
              <a:cs typeface="Mangal" pitchFamily="2"/>
            </a:endParaRPr>
          </a:p>
          <a:p>
            <a:pPr fontAlgn="auto">
              <a:lnSpc>
                <a:spcPct val="150000"/>
              </a:lnSpc>
              <a:spcBef>
                <a:spcPts val="0"/>
              </a:spcBef>
              <a:spcAft>
                <a:spcPts val="0"/>
              </a:spcAft>
              <a:defRPr/>
            </a:pPr>
            <a:r>
              <a:rPr lang="en-US" sz="3600" b="1" dirty="0" smtClean="0">
                <a:solidFill>
                  <a:schemeClr val="tx2"/>
                </a:solidFill>
                <a:latin typeface="+mj-lt"/>
                <a:ea typeface="Microsoft YaHei" pitchFamily="2"/>
                <a:cs typeface="Mangal" pitchFamily="2"/>
              </a:rPr>
              <a:t>Evaluation process -  https</a:t>
            </a:r>
            <a:r>
              <a:rPr lang="en-US" sz="3600" b="1" dirty="0">
                <a:solidFill>
                  <a:schemeClr val="tx2"/>
                </a:solidFill>
                <a:latin typeface="+mj-lt"/>
                <a:ea typeface="Microsoft YaHei" pitchFamily="2"/>
                <a:cs typeface="Mangal" pitchFamily="2"/>
              </a:rPr>
              <a:t>://</a:t>
            </a:r>
            <a:r>
              <a:rPr lang="en-US" sz="3600" b="1" dirty="0" smtClean="0">
                <a:solidFill>
                  <a:schemeClr val="tx2"/>
                </a:solidFill>
                <a:latin typeface="+mj-lt"/>
                <a:ea typeface="Microsoft YaHei" pitchFamily="2"/>
                <a:cs typeface="Mangal" pitchFamily="2"/>
              </a:rPr>
              <a:t>github.com/EIS-Bonn/MA-INF4314-Lab/tree/master/A-EvaluationLinDA-Fabrizio</a:t>
            </a:r>
          </a:p>
          <a:p>
            <a:pPr fontAlgn="auto">
              <a:lnSpc>
                <a:spcPct val="150000"/>
              </a:lnSpc>
              <a:spcBef>
                <a:spcPts val="0"/>
              </a:spcBef>
              <a:spcAft>
                <a:spcPts val="0"/>
              </a:spcAft>
              <a:defRPr/>
            </a:pPr>
            <a:r>
              <a:rPr lang="en-US" sz="3600" b="1" dirty="0" smtClean="0">
                <a:solidFill>
                  <a:schemeClr val="tx2"/>
                </a:solidFill>
                <a:latin typeface="+mj-lt"/>
                <a:ea typeface="Microsoft YaHei" pitchFamily="2"/>
                <a:cs typeface="Mangal" pitchFamily="2"/>
              </a:rPr>
              <a:t>LinDA </a:t>
            </a:r>
            <a:r>
              <a:rPr lang="en-US" sz="3600" b="1" dirty="0" smtClean="0">
                <a:solidFill>
                  <a:schemeClr val="tx2"/>
                </a:solidFill>
                <a:latin typeface="+mj-lt"/>
                <a:ea typeface="Microsoft YaHei" pitchFamily="2"/>
                <a:cs typeface="Mangal" pitchFamily="2"/>
              </a:rPr>
              <a:t>project  </a:t>
            </a:r>
            <a:r>
              <a:rPr lang="en-US" sz="3600" b="1" dirty="0">
                <a:solidFill>
                  <a:schemeClr val="tx2"/>
                </a:solidFill>
                <a:latin typeface="+mj-lt"/>
                <a:ea typeface="Microsoft YaHei" pitchFamily="2"/>
                <a:cs typeface="Mangal" pitchFamily="2"/>
              </a:rPr>
              <a:t>- https://github.com/LinDA-tools/Visualization</a:t>
            </a:r>
          </a:p>
        </p:txBody>
      </p:sp>
      <p:sp>
        <p:nvSpPr>
          <p:cNvPr id="1053" name="TextBox 15"/>
          <p:cNvSpPr txBox="1">
            <a:spLocks noChangeArrowheads="1"/>
          </p:cNvSpPr>
          <p:nvPr/>
        </p:nvSpPr>
        <p:spPr bwMode="auto">
          <a:xfrm>
            <a:off x="22378988" y="6351588"/>
            <a:ext cx="6858000" cy="3016250"/>
          </a:xfrm>
          <a:prstGeom prst="rect">
            <a:avLst/>
          </a:prstGeom>
          <a:noFill/>
          <a:ln w="9525">
            <a:noFill/>
            <a:miter lim="800000"/>
            <a:headEnd/>
            <a:tailEnd/>
          </a:ln>
        </p:spPr>
        <p:txBody>
          <a:bodyPr>
            <a:spAutoFit/>
          </a:bodyPr>
          <a:lstStyle/>
          <a:p>
            <a:r>
              <a:rPr lang="en-US" sz="3000" b="1" dirty="0">
                <a:solidFill>
                  <a:srgbClr val="000000"/>
                </a:solidFill>
              </a:rPr>
              <a:t>Conducted by </a:t>
            </a:r>
          </a:p>
          <a:p>
            <a:r>
              <a:rPr lang="en-US" sz="4000" dirty="0">
                <a:solidFill>
                  <a:srgbClr val="000000"/>
                </a:solidFill>
              </a:rPr>
              <a:t>Rose-Mary Owusuaa Mensah</a:t>
            </a:r>
          </a:p>
          <a:p>
            <a:r>
              <a:rPr lang="en-US" sz="4000" dirty="0" err="1">
                <a:solidFill>
                  <a:srgbClr val="000000"/>
                </a:solidFill>
              </a:rPr>
              <a:t>Nishananth</a:t>
            </a:r>
            <a:r>
              <a:rPr lang="en-US" sz="4000" dirty="0">
                <a:solidFill>
                  <a:srgbClr val="000000"/>
                </a:solidFill>
              </a:rPr>
              <a:t> </a:t>
            </a:r>
            <a:r>
              <a:rPr lang="en-US" sz="4000" dirty="0" err="1">
                <a:solidFill>
                  <a:srgbClr val="000000"/>
                </a:solidFill>
              </a:rPr>
              <a:t>Baskaran</a:t>
            </a:r>
            <a:endParaRPr lang="en-US" sz="4000" dirty="0">
              <a:solidFill>
                <a:srgbClr val="000000"/>
              </a:solidFill>
            </a:endParaRPr>
          </a:p>
          <a:p>
            <a:r>
              <a:rPr lang="en-US" sz="4000" dirty="0" err="1">
                <a:solidFill>
                  <a:srgbClr val="000000"/>
                </a:solidFill>
              </a:rPr>
              <a:t>Ugochukwu</a:t>
            </a:r>
            <a:r>
              <a:rPr lang="en-US" sz="4000" dirty="0">
                <a:solidFill>
                  <a:srgbClr val="000000"/>
                </a:solidFill>
              </a:rPr>
              <a:t> </a:t>
            </a:r>
            <a:r>
              <a:rPr lang="en-US" sz="4000" dirty="0" err="1">
                <a:solidFill>
                  <a:srgbClr val="000000"/>
                </a:solidFill>
              </a:rPr>
              <a:t>Chimbo</a:t>
            </a:r>
            <a:r>
              <a:rPr lang="en-US" sz="4000" dirty="0">
                <a:solidFill>
                  <a:srgbClr val="000000"/>
                </a:solidFill>
              </a:rPr>
              <a:t> </a:t>
            </a:r>
            <a:r>
              <a:rPr lang="en-US" sz="4000" dirty="0" err="1">
                <a:solidFill>
                  <a:srgbClr val="000000"/>
                </a:solidFill>
              </a:rPr>
              <a:t>Ejikeme</a:t>
            </a:r>
            <a:endParaRPr lang="en-US" sz="4000" dirty="0">
              <a:solidFill>
                <a:srgbClr val="000000"/>
              </a:solidFill>
            </a:endParaRPr>
          </a:p>
          <a:p>
            <a:r>
              <a:rPr lang="en-US" sz="4000" dirty="0">
                <a:solidFill>
                  <a:srgbClr val="000000"/>
                </a:solidFill>
              </a:rPr>
              <a:t>Nikhil </a:t>
            </a:r>
            <a:r>
              <a:rPr lang="en-US" sz="4000" dirty="0" err="1">
                <a:solidFill>
                  <a:srgbClr val="000000"/>
                </a:solidFill>
              </a:rPr>
              <a:t>Patra</a:t>
            </a:r>
            <a:endParaRPr lang="en-US" sz="4000" dirty="0">
              <a:solidFill>
                <a:srgbClr val="000000"/>
              </a:solidFill>
            </a:endParaRPr>
          </a:p>
        </p:txBody>
      </p:sp>
      <p:pic>
        <p:nvPicPr>
          <p:cNvPr id="1056" name="Picture 41"/>
          <p:cNvPicPr>
            <a:picLocks noChangeAspect="1" noChangeArrowheads="1"/>
          </p:cNvPicPr>
          <p:nvPr/>
        </p:nvPicPr>
        <p:blipFill>
          <a:blip r:embed="rId5"/>
          <a:srcRect/>
          <a:stretch>
            <a:fillRect/>
          </a:stretch>
        </p:blipFill>
        <p:spPr bwMode="auto">
          <a:xfrm>
            <a:off x="754063" y="2584450"/>
            <a:ext cx="7153275" cy="2406650"/>
          </a:xfrm>
          <a:prstGeom prst="rect">
            <a:avLst/>
          </a:prstGeom>
          <a:noFill/>
          <a:ln w="9525">
            <a:noFill/>
            <a:miter lim="800000"/>
            <a:headEnd/>
            <a:tailEnd/>
          </a:ln>
        </p:spPr>
      </p:pic>
      <p:sp>
        <p:nvSpPr>
          <p:cNvPr id="43" name="Rechteck 2"/>
          <p:cNvSpPr/>
          <p:nvPr/>
        </p:nvSpPr>
        <p:spPr>
          <a:xfrm>
            <a:off x="1042987" y="9667875"/>
            <a:ext cx="28671837" cy="74676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de-DE"/>
          </a:p>
        </p:txBody>
      </p:sp>
      <p:sp>
        <p:nvSpPr>
          <p:cNvPr id="1058" name="Textfeld 1"/>
          <p:cNvSpPr txBox="1">
            <a:spLocks noChangeArrowheads="1"/>
          </p:cNvSpPr>
          <p:nvPr/>
        </p:nvSpPr>
        <p:spPr bwMode="auto">
          <a:xfrm>
            <a:off x="1576387" y="11268075"/>
            <a:ext cx="9221788" cy="5940088"/>
          </a:xfrm>
          <a:prstGeom prst="rect">
            <a:avLst/>
          </a:prstGeom>
          <a:noFill/>
          <a:ln w="9525">
            <a:noFill/>
            <a:miter lim="800000"/>
            <a:headEnd/>
            <a:tailEnd/>
          </a:ln>
        </p:spPr>
        <p:txBody>
          <a:bodyPr wrap="square">
            <a:spAutoFit/>
          </a:bodyPr>
          <a:lstStyle/>
          <a:p>
            <a:pPr algn="just"/>
            <a:r>
              <a:rPr lang="en-US" sz="3800" b="1" dirty="0" smtClean="0">
                <a:solidFill>
                  <a:schemeClr val="tx2"/>
                </a:solidFill>
              </a:rPr>
              <a:t>The aim of the </a:t>
            </a:r>
            <a:r>
              <a:rPr lang="en-US" sz="3800" b="1" dirty="0" smtClean="0">
                <a:solidFill>
                  <a:schemeClr val="accent1">
                    <a:lumMod val="75000"/>
                  </a:schemeClr>
                </a:solidFill>
              </a:rPr>
              <a:t>LinDA</a:t>
            </a:r>
            <a:r>
              <a:rPr lang="en-US" sz="3800" b="1" dirty="0" smtClean="0">
                <a:solidFill>
                  <a:schemeClr val="tx2"/>
                </a:solidFill>
              </a:rPr>
              <a:t> project is to make the benefits of Linked Open Data accessible to SMEs and data providers. This involves building a system of tools for visualizing Linked Data to assist SMEs in their daily tasks by hiding complexity through automation and an intuitive user interface. This evaluation process was conducted to assess the software and provide feedback to the developers</a:t>
            </a:r>
            <a:endParaRPr lang="de-DE" sz="3800" dirty="0"/>
          </a:p>
        </p:txBody>
      </p:sp>
      <p:sp>
        <p:nvSpPr>
          <p:cNvPr id="45" name="Titel 1"/>
          <p:cNvSpPr txBox="1">
            <a:spLocks/>
          </p:cNvSpPr>
          <p:nvPr/>
        </p:nvSpPr>
        <p:spPr>
          <a:xfrm>
            <a:off x="5233987" y="9972675"/>
            <a:ext cx="21058187" cy="1295400"/>
          </a:xfrm>
          <a:prstGeom prst="rect">
            <a:avLst/>
          </a:prstGeom>
        </p:spPr>
        <p:txBody>
          <a:bodyPr/>
          <a:lstStyle>
            <a:lvl1pPr algn="ctr" defTabSz="4159057" rtl="0" eaLnBrk="1" latinLnBrk="0" hangingPunct="1">
              <a:spcBef>
                <a:spcPct val="0"/>
              </a:spcBef>
              <a:buNone/>
              <a:defRPr sz="20000" kern="1200">
                <a:solidFill>
                  <a:schemeClr val="tx1"/>
                </a:solidFill>
                <a:latin typeface="+mj-lt"/>
                <a:ea typeface="+mj-ea"/>
                <a:cs typeface="+mj-cs"/>
              </a:defRPr>
            </a:lvl1pPr>
          </a:lstStyle>
          <a:p>
            <a:pPr>
              <a:defRPr/>
            </a:pPr>
            <a:r>
              <a:rPr lang="en-GB" sz="5400" b="1" i="1" dirty="0" smtClean="0">
                <a:solidFill>
                  <a:schemeClr val="accent2">
                    <a:lumMod val="75000"/>
                  </a:schemeClr>
                </a:solidFill>
                <a:latin typeface="+mn-lt"/>
                <a:cs typeface="Times New Roman" panose="02020603050405020304" pitchFamily="18" charset="0"/>
              </a:rPr>
              <a:t>Summary of the Evaluation process</a:t>
            </a:r>
          </a:p>
        </p:txBody>
      </p:sp>
      <p:sp>
        <p:nvSpPr>
          <p:cNvPr id="1060" name="Textfeld 1"/>
          <p:cNvSpPr txBox="1">
            <a:spLocks noChangeArrowheads="1"/>
          </p:cNvSpPr>
          <p:nvPr/>
        </p:nvSpPr>
        <p:spPr bwMode="auto">
          <a:xfrm>
            <a:off x="11406187" y="11344275"/>
            <a:ext cx="8458200" cy="5355312"/>
          </a:xfrm>
          <a:prstGeom prst="rect">
            <a:avLst/>
          </a:prstGeom>
          <a:noFill/>
          <a:ln w="9525">
            <a:noFill/>
            <a:miter lim="800000"/>
            <a:headEnd/>
            <a:tailEnd/>
          </a:ln>
        </p:spPr>
        <p:txBody>
          <a:bodyPr wrap="square">
            <a:spAutoFit/>
          </a:bodyPr>
          <a:lstStyle/>
          <a:p>
            <a:pPr algn="just"/>
            <a:r>
              <a:rPr lang="en-US" sz="3800" b="1" dirty="0" smtClean="0">
                <a:solidFill>
                  <a:schemeClr val="tx2"/>
                </a:solidFill>
              </a:rPr>
              <a:t>Usability test on </a:t>
            </a:r>
            <a:r>
              <a:rPr lang="en-US" sz="3800" b="1" dirty="0" smtClean="0">
                <a:solidFill>
                  <a:schemeClr val="tx2"/>
                </a:solidFill>
              </a:rPr>
              <a:t>LinDA </a:t>
            </a:r>
            <a:r>
              <a:rPr lang="en-US" sz="3800" b="1" dirty="0" smtClean="0">
                <a:solidFill>
                  <a:schemeClr val="tx2"/>
                </a:solidFill>
              </a:rPr>
              <a:t>software was conducted with twenty(20) people ranging from novices to experts. Methods adopted in the evaluation process included questionnaires, cognitive walkthrough and interviews. Each user was given a maximum of seven (7) tasks to perform on the system. See bottom of poster for details on the tasks.</a:t>
            </a:r>
            <a:endParaRPr lang="de-DE" sz="3800" dirty="0"/>
          </a:p>
        </p:txBody>
      </p:sp>
      <p:sp>
        <p:nvSpPr>
          <p:cNvPr id="1061" name="Textfeld 1"/>
          <p:cNvSpPr txBox="1">
            <a:spLocks noChangeArrowheads="1"/>
          </p:cNvSpPr>
          <p:nvPr/>
        </p:nvSpPr>
        <p:spPr bwMode="auto">
          <a:xfrm>
            <a:off x="20626387" y="11344275"/>
            <a:ext cx="8929687" cy="5355312"/>
          </a:xfrm>
          <a:prstGeom prst="rect">
            <a:avLst/>
          </a:prstGeom>
          <a:noFill/>
          <a:ln w="9525">
            <a:noFill/>
            <a:miter lim="800000"/>
            <a:headEnd/>
            <a:tailEnd/>
          </a:ln>
        </p:spPr>
        <p:txBody>
          <a:bodyPr wrap="square">
            <a:spAutoFit/>
          </a:bodyPr>
          <a:lstStyle/>
          <a:p>
            <a:pPr algn="just"/>
            <a:r>
              <a:rPr lang="en-US" sz="3800" b="1" dirty="0">
                <a:solidFill>
                  <a:schemeClr val="tx2"/>
                </a:solidFill>
              </a:rPr>
              <a:t>Comparison of LinDA </a:t>
            </a:r>
            <a:r>
              <a:rPr lang="en-US" sz="3800" b="1" dirty="0" smtClean="0">
                <a:solidFill>
                  <a:schemeClr val="tx2"/>
                </a:solidFill>
              </a:rPr>
              <a:t>was carried out against other </a:t>
            </a:r>
            <a:r>
              <a:rPr lang="en-US" sz="3800" b="1" dirty="0">
                <a:solidFill>
                  <a:schemeClr val="tx2"/>
                </a:solidFill>
              </a:rPr>
              <a:t>visualization </a:t>
            </a:r>
            <a:r>
              <a:rPr lang="en-US" sz="3800" b="1" dirty="0" smtClean="0">
                <a:solidFill>
                  <a:schemeClr val="tx2"/>
                </a:solidFill>
              </a:rPr>
              <a:t>tools such as Tableau public, CODE project and </a:t>
            </a:r>
            <a:r>
              <a:rPr lang="en-US" sz="3800" b="1" dirty="0" err="1" smtClean="0">
                <a:solidFill>
                  <a:schemeClr val="tx2"/>
                </a:solidFill>
              </a:rPr>
              <a:t>RDF:Synopsviz</a:t>
            </a:r>
            <a:r>
              <a:rPr lang="en-US" sz="3800" b="1" dirty="0" smtClean="0">
                <a:solidFill>
                  <a:schemeClr val="tx2"/>
                </a:solidFill>
              </a:rPr>
              <a:t>, Lumira and </a:t>
            </a:r>
            <a:r>
              <a:rPr lang="en-US" sz="3800" b="1" dirty="0" smtClean="0">
                <a:solidFill>
                  <a:schemeClr val="tx2"/>
                </a:solidFill>
              </a:rPr>
              <a:t>a few others.  Emphasis was placed on </a:t>
            </a:r>
            <a:r>
              <a:rPr lang="en-US" sz="3800" b="1" dirty="0" smtClean="0">
                <a:solidFill>
                  <a:schemeClr val="tx2"/>
                </a:solidFill>
              </a:rPr>
              <a:t>analyzing </a:t>
            </a:r>
            <a:r>
              <a:rPr lang="en-US" sz="3800" b="1" dirty="0" smtClean="0">
                <a:solidFill>
                  <a:schemeClr val="tx2"/>
                </a:solidFill>
              </a:rPr>
              <a:t>properties </a:t>
            </a:r>
            <a:r>
              <a:rPr lang="en-US" sz="3800" b="1" dirty="0">
                <a:solidFill>
                  <a:schemeClr val="tx2"/>
                </a:solidFill>
              </a:rPr>
              <a:t>concerning product quality which are usability, efficiency, </a:t>
            </a:r>
            <a:r>
              <a:rPr lang="en-US" sz="3800" b="1" dirty="0" smtClean="0">
                <a:solidFill>
                  <a:schemeClr val="tx2"/>
                </a:solidFill>
              </a:rPr>
              <a:t>scalability, visual representation, format of datasets and customization.</a:t>
            </a:r>
            <a:endParaRPr lang="de-DE" sz="3800" dirty="0"/>
          </a:p>
        </p:txBody>
      </p:sp>
      <p:pic>
        <p:nvPicPr>
          <p:cNvPr id="1062" name="Picture 42"/>
          <p:cNvPicPr>
            <a:picLocks noChangeAspect="1" noChangeArrowheads="1"/>
          </p:cNvPicPr>
          <p:nvPr/>
        </p:nvPicPr>
        <p:blipFill>
          <a:blip r:embed="rId6"/>
          <a:srcRect/>
          <a:stretch>
            <a:fillRect/>
          </a:stretch>
        </p:blipFill>
        <p:spPr bwMode="auto">
          <a:xfrm>
            <a:off x="9958387" y="18278475"/>
            <a:ext cx="9601200" cy="4370387"/>
          </a:xfrm>
          <a:prstGeom prst="rect">
            <a:avLst/>
          </a:prstGeom>
          <a:noFill/>
          <a:ln w="9525">
            <a:noFill/>
            <a:miter lim="800000"/>
            <a:headEnd/>
            <a:tailEnd/>
          </a:ln>
        </p:spPr>
      </p:pic>
      <p:pic>
        <p:nvPicPr>
          <p:cNvPr id="1063" name="Picture 43"/>
          <p:cNvPicPr>
            <a:picLocks noChangeAspect="1" noChangeArrowheads="1"/>
          </p:cNvPicPr>
          <p:nvPr/>
        </p:nvPicPr>
        <p:blipFill>
          <a:blip r:embed="rId7"/>
          <a:srcRect/>
          <a:stretch>
            <a:fillRect/>
          </a:stretch>
        </p:blipFill>
        <p:spPr bwMode="auto">
          <a:xfrm>
            <a:off x="10034587" y="24222075"/>
            <a:ext cx="9448799" cy="5257799"/>
          </a:xfrm>
          <a:prstGeom prst="rect">
            <a:avLst/>
          </a:prstGeom>
          <a:noFill/>
          <a:ln w="9525">
            <a:noFill/>
            <a:miter lim="800000"/>
            <a:headEnd/>
            <a:tailEnd/>
          </a:ln>
        </p:spPr>
      </p:pic>
      <p:sp>
        <p:nvSpPr>
          <p:cNvPr id="11" name="Down Arrow 10"/>
          <p:cNvSpPr/>
          <p:nvPr/>
        </p:nvSpPr>
        <p:spPr>
          <a:xfrm>
            <a:off x="13539787" y="22698075"/>
            <a:ext cx="1033463" cy="141128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pic>
        <p:nvPicPr>
          <p:cNvPr id="1065" name="Picture 2"/>
          <p:cNvPicPr>
            <a:picLocks noChangeAspect="1" noChangeArrowheads="1"/>
          </p:cNvPicPr>
          <p:nvPr/>
        </p:nvPicPr>
        <p:blipFill>
          <a:blip r:embed="rId8"/>
          <a:srcRect/>
          <a:stretch>
            <a:fillRect/>
          </a:stretch>
        </p:blipFill>
        <p:spPr bwMode="auto">
          <a:xfrm>
            <a:off x="15520987" y="22621875"/>
            <a:ext cx="2876549" cy="1600200"/>
          </a:xfrm>
          <a:prstGeom prst="rect">
            <a:avLst/>
          </a:prstGeom>
          <a:noFill/>
          <a:ln w="12700">
            <a:noFill/>
            <a:miter lim="800000"/>
            <a:headEnd/>
            <a:tailEnd/>
          </a:ln>
        </p:spPr>
      </p:pic>
      <p:pic>
        <p:nvPicPr>
          <p:cNvPr id="1066" name="Picture 46"/>
          <p:cNvPicPr>
            <a:picLocks noChangeAspect="1" noChangeArrowheads="1"/>
          </p:cNvPicPr>
          <p:nvPr/>
        </p:nvPicPr>
        <p:blipFill>
          <a:blip r:embed="rId9"/>
          <a:srcRect l="1585" t="2670"/>
          <a:stretch>
            <a:fillRect/>
          </a:stretch>
        </p:blipFill>
        <p:spPr bwMode="auto">
          <a:xfrm>
            <a:off x="21312187" y="18430875"/>
            <a:ext cx="8381999" cy="7466013"/>
          </a:xfrm>
          <a:prstGeom prst="rect">
            <a:avLst/>
          </a:prstGeom>
          <a:noFill/>
          <a:ln w="9525">
            <a:noFill/>
            <a:miter lim="800000"/>
            <a:headEnd/>
            <a:tailEnd/>
          </a:ln>
        </p:spPr>
      </p:pic>
      <p:sp>
        <p:nvSpPr>
          <p:cNvPr id="24" name="Rectangle 23"/>
          <p:cNvSpPr/>
          <p:nvPr/>
        </p:nvSpPr>
        <p:spPr>
          <a:xfrm>
            <a:off x="10110787" y="33823275"/>
            <a:ext cx="10668000" cy="784830"/>
          </a:xfrm>
          <a:prstGeom prst="rect">
            <a:avLst/>
          </a:prstGeom>
          <a:solidFill>
            <a:schemeClr val="accent6"/>
          </a:solidFill>
        </p:spPr>
        <p:txBody>
          <a:bodyPr wrap="square">
            <a:spAutoFit/>
          </a:bodyPr>
          <a:lstStyle/>
          <a:p>
            <a:pPr algn="ctr">
              <a:defRPr/>
            </a:pPr>
            <a:r>
              <a:rPr lang="en-US" sz="45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LinDA </a:t>
            </a:r>
            <a:r>
              <a:rPr lang="en-US" sz="45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Evaluation Results</a:t>
            </a:r>
          </a:p>
        </p:txBody>
      </p:sp>
      <p:sp>
        <p:nvSpPr>
          <p:cNvPr id="1068" name="TextBox 25"/>
          <p:cNvSpPr txBox="1">
            <a:spLocks noChangeArrowheads="1"/>
          </p:cNvSpPr>
          <p:nvPr/>
        </p:nvSpPr>
        <p:spPr bwMode="auto">
          <a:xfrm>
            <a:off x="21388387" y="17592675"/>
            <a:ext cx="8229600" cy="584775"/>
          </a:xfrm>
          <a:prstGeom prst="rect">
            <a:avLst/>
          </a:prstGeom>
          <a:noFill/>
          <a:ln w="9525">
            <a:noFill/>
            <a:miter lim="800000"/>
            <a:headEnd/>
            <a:tailEnd/>
          </a:ln>
        </p:spPr>
        <p:txBody>
          <a:bodyPr wrap="square">
            <a:spAutoFit/>
          </a:bodyPr>
          <a:lstStyle/>
          <a:p>
            <a:pPr algn="ctr"/>
            <a:r>
              <a:rPr lang="en-US" sz="3200" b="1" dirty="0" smtClean="0"/>
              <a:t>LinDA </a:t>
            </a:r>
            <a:r>
              <a:rPr lang="en-US" sz="3200" b="1" dirty="0" smtClean="0"/>
              <a:t>evaluation process: </a:t>
            </a:r>
            <a:r>
              <a:rPr lang="en-US" sz="3200" b="1" dirty="0"/>
              <a:t>Architecture Diagram</a:t>
            </a:r>
          </a:p>
        </p:txBody>
      </p:sp>
      <p:cxnSp>
        <p:nvCxnSpPr>
          <p:cNvPr id="56" name="Straight Connector 55"/>
          <p:cNvCxnSpPr/>
          <p:nvPr/>
        </p:nvCxnSpPr>
        <p:spPr>
          <a:xfrm rot="5400000">
            <a:off x="13387387" y="24907875"/>
            <a:ext cx="14782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1804987" y="24679275"/>
            <a:ext cx="14020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Picture 60" descr="download.jpg"/>
          <p:cNvPicPr>
            <a:picLocks noChangeAspect="1"/>
          </p:cNvPicPr>
          <p:nvPr/>
        </p:nvPicPr>
        <p:blipFill>
          <a:blip r:embed="rId10"/>
          <a:stretch>
            <a:fillRect/>
          </a:stretch>
        </p:blipFill>
        <p:spPr>
          <a:xfrm>
            <a:off x="433387" y="23841075"/>
            <a:ext cx="1853710" cy="1752599"/>
          </a:xfrm>
          <a:prstGeom prst="rect">
            <a:avLst/>
          </a:prstGeom>
        </p:spPr>
      </p:pic>
      <p:pic>
        <p:nvPicPr>
          <p:cNvPr id="62" name="Picture 61"/>
          <p:cNvPicPr/>
          <p:nvPr/>
        </p:nvPicPr>
        <p:blipFill>
          <a:blip r:embed="rId11"/>
          <a:srcRect l="53519" t="45232" r="24994" b="33828"/>
          <a:stretch>
            <a:fillRect/>
          </a:stretch>
        </p:blipFill>
        <p:spPr bwMode="auto">
          <a:xfrm>
            <a:off x="14502531" y="21053305"/>
            <a:ext cx="1274912" cy="698740"/>
          </a:xfrm>
          <a:prstGeom prst="rect">
            <a:avLst/>
          </a:prstGeom>
          <a:noFill/>
          <a:ln w="9525">
            <a:noFill/>
            <a:miter lim="800000"/>
            <a:headEnd/>
            <a:tailEnd/>
          </a:ln>
        </p:spPr>
      </p:pic>
      <p:pic>
        <p:nvPicPr>
          <p:cNvPr id="63" name="Picture 62"/>
          <p:cNvPicPr/>
          <p:nvPr/>
        </p:nvPicPr>
        <p:blipFill>
          <a:blip r:embed="rId11"/>
          <a:srcRect l="53519" t="45232" r="24994" b="33828"/>
          <a:stretch>
            <a:fillRect/>
          </a:stretch>
        </p:blipFill>
        <p:spPr bwMode="auto">
          <a:xfrm>
            <a:off x="2490787" y="23917275"/>
            <a:ext cx="5410200" cy="2667000"/>
          </a:xfrm>
          <a:prstGeom prst="rect">
            <a:avLst/>
          </a:prstGeom>
          <a:noFill/>
          <a:ln w="9525">
            <a:noFill/>
            <a:miter lim="800000"/>
            <a:headEnd/>
            <a:tailEnd/>
          </a:ln>
        </p:spPr>
      </p:pic>
      <p:sp>
        <p:nvSpPr>
          <p:cNvPr id="64" name="TextBox 63"/>
          <p:cNvSpPr txBox="1"/>
          <p:nvPr/>
        </p:nvSpPr>
        <p:spPr>
          <a:xfrm>
            <a:off x="2414587" y="22850475"/>
            <a:ext cx="5181600" cy="800219"/>
          </a:xfrm>
          <a:prstGeom prst="rect">
            <a:avLst/>
          </a:prstGeom>
          <a:noFill/>
        </p:spPr>
        <p:txBody>
          <a:bodyPr wrap="square" rtlCol="0">
            <a:spAutoFit/>
          </a:bodyPr>
          <a:lstStyle/>
          <a:p>
            <a:r>
              <a:rPr lang="en-US" sz="4600" b="1" dirty="0" smtClean="0">
                <a:solidFill>
                  <a:schemeClr val="accent1">
                    <a:lumMod val="75000"/>
                  </a:schemeClr>
                </a:solidFill>
              </a:rPr>
              <a:t>Team viewer access</a:t>
            </a:r>
            <a:endParaRPr lang="en-US" sz="4600" b="1" dirty="0">
              <a:solidFill>
                <a:schemeClr val="accent1">
                  <a:lumMod val="75000"/>
                </a:schemeClr>
              </a:solidFill>
            </a:endParaRPr>
          </a:p>
        </p:txBody>
      </p:sp>
      <p:pic>
        <p:nvPicPr>
          <p:cNvPr id="65" name="Picture 64" descr="downloaad.png"/>
          <p:cNvPicPr>
            <a:picLocks noChangeAspect="1"/>
          </p:cNvPicPr>
          <p:nvPr/>
        </p:nvPicPr>
        <p:blipFill>
          <a:blip r:embed="rId12"/>
          <a:stretch>
            <a:fillRect/>
          </a:stretch>
        </p:blipFill>
        <p:spPr>
          <a:xfrm>
            <a:off x="433387" y="28870275"/>
            <a:ext cx="1676400" cy="1676400"/>
          </a:xfrm>
          <a:prstGeom prst="rect">
            <a:avLst/>
          </a:prstGeom>
        </p:spPr>
      </p:pic>
      <p:sp>
        <p:nvSpPr>
          <p:cNvPr id="66" name="TextBox 65"/>
          <p:cNvSpPr txBox="1"/>
          <p:nvPr/>
        </p:nvSpPr>
        <p:spPr>
          <a:xfrm>
            <a:off x="2338387" y="27879675"/>
            <a:ext cx="5334000" cy="1323439"/>
          </a:xfrm>
          <a:prstGeom prst="rect">
            <a:avLst/>
          </a:prstGeom>
          <a:noFill/>
        </p:spPr>
        <p:txBody>
          <a:bodyPr wrap="square" rtlCol="0">
            <a:spAutoFit/>
          </a:bodyPr>
          <a:lstStyle/>
          <a:p>
            <a:r>
              <a:rPr lang="en-US" sz="4000" b="1" dirty="0" smtClean="0">
                <a:solidFill>
                  <a:schemeClr val="accent1">
                    <a:lumMod val="75000"/>
                  </a:schemeClr>
                </a:solidFill>
              </a:rPr>
              <a:t>EIS Lab </a:t>
            </a:r>
            <a:r>
              <a:rPr lang="en-US" sz="4000" b="1" dirty="0" err="1" smtClean="0">
                <a:solidFill>
                  <a:schemeClr val="accent1">
                    <a:lumMod val="75000"/>
                  </a:schemeClr>
                </a:solidFill>
              </a:rPr>
              <a:t>WinSem</a:t>
            </a:r>
            <a:r>
              <a:rPr lang="en-US" sz="4000" b="1" dirty="0" smtClean="0">
                <a:solidFill>
                  <a:schemeClr val="accent1">
                    <a:lumMod val="75000"/>
                  </a:schemeClr>
                </a:solidFill>
              </a:rPr>
              <a:t> 2015 Group A</a:t>
            </a:r>
            <a:endParaRPr lang="en-US" sz="4000" b="1" dirty="0">
              <a:solidFill>
                <a:schemeClr val="accent1">
                  <a:lumMod val="75000"/>
                </a:schemeClr>
              </a:solidFill>
            </a:endParaRPr>
          </a:p>
        </p:txBody>
      </p:sp>
      <p:sp>
        <p:nvSpPr>
          <p:cNvPr id="69" name="Rectangle 68"/>
          <p:cNvSpPr/>
          <p:nvPr/>
        </p:nvSpPr>
        <p:spPr>
          <a:xfrm>
            <a:off x="2414587" y="29403675"/>
            <a:ext cx="5638800" cy="2554545"/>
          </a:xfrm>
          <a:prstGeom prst="rect">
            <a:avLst/>
          </a:prstGeom>
        </p:spPr>
        <p:txBody>
          <a:bodyPr wrap="square">
            <a:spAutoFit/>
          </a:bodyPr>
          <a:lstStyle/>
          <a:p>
            <a:r>
              <a:rPr lang="en-US" sz="4000" dirty="0" smtClean="0"/>
              <a:t>https://github.com/EIS-Bonn/MA-INF4314-Lab/tree/master/A-EvaluationLinDA-Fabrizio</a:t>
            </a:r>
            <a:endParaRPr lang="en-US" sz="4000" dirty="0"/>
          </a:p>
        </p:txBody>
      </p:sp>
      <p:sp>
        <p:nvSpPr>
          <p:cNvPr id="70" name="TextBox 69"/>
          <p:cNvSpPr txBox="1"/>
          <p:nvPr/>
        </p:nvSpPr>
        <p:spPr>
          <a:xfrm>
            <a:off x="2338387" y="19116675"/>
            <a:ext cx="6096000" cy="2862322"/>
          </a:xfrm>
          <a:prstGeom prst="rect">
            <a:avLst/>
          </a:prstGeom>
          <a:effectLst>
            <a:glow rad="635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ct val="150000"/>
              </a:lnSpc>
            </a:pPr>
            <a:r>
              <a:rPr lang="en-US" sz="3000" dirty="0" smtClean="0"/>
              <a:t>Ubuntu login: comp</a:t>
            </a:r>
          </a:p>
          <a:p>
            <a:pPr>
              <a:lnSpc>
                <a:spcPct val="150000"/>
              </a:lnSpc>
            </a:pPr>
            <a:r>
              <a:rPr lang="en-US" sz="3000" dirty="0" smtClean="0"/>
              <a:t>Name: </a:t>
            </a:r>
            <a:r>
              <a:rPr lang="en-US" sz="3000" dirty="0" smtClean="0"/>
              <a:t>LinDA Visualization </a:t>
            </a:r>
            <a:r>
              <a:rPr lang="en-US" sz="3000" dirty="0" smtClean="0"/>
              <a:t>Production</a:t>
            </a:r>
          </a:p>
          <a:p>
            <a:pPr>
              <a:lnSpc>
                <a:spcPct val="150000"/>
              </a:lnSpc>
            </a:pPr>
            <a:r>
              <a:rPr lang="en-US" sz="3000" dirty="0" smtClean="0"/>
              <a:t>OS: Ubuntu (64 bit)</a:t>
            </a:r>
          </a:p>
          <a:p>
            <a:pPr>
              <a:lnSpc>
                <a:spcPct val="150000"/>
              </a:lnSpc>
            </a:pPr>
            <a:r>
              <a:rPr lang="en-US" sz="3000" dirty="0" smtClean="0"/>
              <a:t>Base memory : 4096MB</a:t>
            </a:r>
            <a:endParaRPr lang="en-US" sz="3000" dirty="0"/>
          </a:p>
        </p:txBody>
      </p:sp>
      <p:sp>
        <p:nvSpPr>
          <p:cNvPr id="71" name="TextBox 70"/>
          <p:cNvSpPr txBox="1"/>
          <p:nvPr/>
        </p:nvSpPr>
        <p:spPr>
          <a:xfrm>
            <a:off x="11101387" y="17516475"/>
            <a:ext cx="6629400" cy="584775"/>
          </a:xfrm>
          <a:prstGeom prst="rect">
            <a:avLst/>
          </a:prstGeom>
          <a:noFill/>
        </p:spPr>
        <p:txBody>
          <a:bodyPr wrap="square" rtlCol="0">
            <a:spAutoFit/>
          </a:bodyPr>
          <a:lstStyle/>
          <a:p>
            <a:pPr algn="ctr"/>
            <a:r>
              <a:rPr lang="en-US" sz="3200" b="1" dirty="0" smtClean="0"/>
              <a:t>Sample </a:t>
            </a:r>
            <a:r>
              <a:rPr lang="en-US" sz="3200" b="1" dirty="0" smtClean="0"/>
              <a:t>LinDA </a:t>
            </a:r>
            <a:r>
              <a:rPr lang="en-US" sz="3200" b="1" dirty="0" smtClean="0"/>
              <a:t>interface</a:t>
            </a:r>
            <a:endParaRPr lang="en-US" sz="3200" b="1" dirty="0"/>
          </a:p>
        </p:txBody>
      </p:sp>
      <p:cxnSp>
        <p:nvCxnSpPr>
          <p:cNvPr id="73" name="Straight Connector 72"/>
          <p:cNvCxnSpPr/>
          <p:nvPr/>
        </p:nvCxnSpPr>
        <p:spPr>
          <a:xfrm>
            <a:off x="9120187" y="30013275"/>
            <a:ext cx="11277600" cy="1588"/>
          </a:xfrm>
          <a:prstGeom prst="line">
            <a:avLst/>
          </a:prstGeom>
        </p:spPr>
        <p:style>
          <a:lnRef idx="3">
            <a:schemeClr val="accent4"/>
          </a:lnRef>
          <a:fillRef idx="0">
            <a:schemeClr val="accent4"/>
          </a:fillRef>
          <a:effectRef idx="2">
            <a:schemeClr val="accent4"/>
          </a:effectRef>
          <a:fontRef idx="minor">
            <a:schemeClr val="tx1"/>
          </a:fontRef>
        </p:style>
      </p:cxnSp>
      <p:pic>
        <p:nvPicPr>
          <p:cNvPr id="76" name="Picture 75" descr="tableau-public-logo-300x65.jpg"/>
          <p:cNvPicPr>
            <a:picLocks noChangeAspect="1"/>
          </p:cNvPicPr>
          <p:nvPr/>
        </p:nvPicPr>
        <p:blipFill>
          <a:blip r:embed="rId13"/>
          <a:stretch>
            <a:fillRect/>
          </a:stretch>
        </p:blipFill>
        <p:spPr>
          <a:xfrm>
            <a:off x="9272587" y="31384875"/>
            <a:ext cx="3516923" cy="762000"/>
          </a:xfrm>
          <a:prstGeom prst="rect">
            <a:avLst/>
          </a:prstGeom>
        </p:spPr>
      </p:pic>
      <p:pic>
        <p:nvPicPr>
          <p:cNvPr id="78" name="Picture 77" descr="code_logo_95x20.png"/>
          <p:cNvPicPr>
            <a:picLocks noChangeAspect="1"/>
          </p:cNvPicPr>
          <p:nvPr/>
        </p:nvPicPr>
        <p:blipFill>
          <a:blip r:embed="rId14"/>
          <a:stretch>
            <a:fillRect/>
          </a:stretch>
        </p:blipFill>
        <p:spPr>
          <a:xfrm>
            <a:off x="16587787" y="31613475"/>
            <a:ext cx="1904999" cy="441187"/>
          </a:xfrm>
          <a:prstGeom prst="rect">
            <a:avLst/>
          </a:prstGeom>
        </p:spPr>
      </p:pic>
      <p:pic>
        <p:nvPicPr>
          <p:cNvPr id="79" name="Picture 78" descr="logo2.png"/>
          <p:cNvPicPr>
            <a:picLocks noChangeAspect="1"/>
          </p:cNvPicPr>
          <p:nvPr/>
        </p:nvPicPr>
        <p:blipFill>
          <a:blip r:embed="rId15"/>
          <a:stretch>
            <a:fillRect/>
          </a:stretch>
        </p:blipFill>
        <p:spPr>
          <a:xfrm>
            <a:off x="9577387" y="32604075"/>
            <a:ext cx="3200400" cy="469737"/>
          </a:xfrm>
          <a:prstGeom prst="rect">
            <a:avLst/>
          </a:prstGeom>
        </p:spPr>
      </p:pic>
      <p:pic>
        <p:nvPicPr>
          <p:cNvPr id="80" name="Picture 79"/>
          <p:cNvPicPr/>
          <p:nvPr/>
        </p:nvPicPr>
        <p:blipFill>
          <a:blip r:embed="rId16"/>
          <a:srcRect l="14358" t="10864" r="75375" b="82152"/>
          <a:stretch>
            <a:fillRect/>
          </a:stretch>
        </p:blipFill>
        <p:spPr bwMode="auto">
          <a:xfrm>
            <a:off x="13387387" y="32451675"/>
            <a:ext cx="1524000" cy="685800"/>
          </a:xfrm>
          <a:prstGeom prst="rect">
            <a:avLst/>
          </a:prstGeom>
          <a:noFill/>
          <a:ln w="9525">
            <a:noFill/>
            <a:miter lim="800000"/>
            <a:headEnd/>
            <a:tailEnd/>
          </a:ln>
        </p:spPr>
      </p:pic>
      <p:sp>
        <p:nvSpPr>
          <p:cNvPr id="81" name="TextBox 80"/>
          <p:cNvSpPr txBox="1"/>
          <p:nvPr/>
        </p:nvSpPr>
        <p:spPr>
          <a:xfrm>
            <a:off x="10567987" y="30241875"/>
            <a:ext cx="8305800" cy="830997"/>
          </a:xfrm>
          <a:prstGeom prst="rect">
            <a:avLst/>
          </a:prstGeom>
          <a:noFill/>
        </p:spPr>
        <p:txBody>
          <a:bodyPr wrap="square" rtlCol="0">
            <a:spAutoFit/>
          </a:bodyPr>
          <a:lstStyle/>
          <a:p>
            <a:pPr algn="ctr"/>
            <a:r>
              <a:rPr lang="en-US" sz="4800" b="1" dirty="0" smtClean="0">
                <a:solidFill>
                  <a:schemeClr val="accent1">
                    <a:lumMod val="75000"/>
                  </a:schemeClr>
                </a:solidFill>
              </a:rPr>
              <a:t>Other </a:t>
            </a:r>
            <a:r>
              <a:rPr lang="en-US" sz="4800" b="1" dirty="0" smtClean="0">
                <a:solidFill>
                  <a:schemeClr val="accent1">
                    <a:lumMod val="75000"/>
                  </a:schemeClr>
                </a:solidFill>
              </a:rPr>
              <a:t>Visualization </a:t>
            </a:r>
            <a:r>
              <a:rPr lang="en-US" sz="4800" b="1" dirty="0" smtClean="0">
                <a:solidFill>
                  <a:schemeClr val="accent1">
                    <a:lumMod val="75000"/>
                  </a:schemeClr>
                </a:solidFill>
              </a:rPr>
              <a:t>tools</a:t>
            </a:r>
            <a:endParaRPr lang="en-US" sz="4800" b="1" dirty="0">
              <a:solidFill>
                <a:schemeClr val="accent1">
                  <a:lumMod val="75000"/>
                </a:schemeClr>
              </a:solidFill>
            </a:endParaRPr>
          </a:p>
        </p:txBody>
      </p:sp>
      <p:graphicFrame>
        <p:nvGraphicFramePr>
          <p:cNvPr id="83" name="Table 82"/>
          <p:cNvGraphicFramePr>
            <a:graphicFrameLocks noGrp="1"/>
          </p:cNvGraphicFramePr>
          <p:nvPr>
            <p:extLst>
              <p:ext uri="{D42A27DB-BD31-4B8C-83A1-F6EECF244321}">
                <p14:modId xmlns:p14="http://schemas.microsoft.com/office/powerpoint/2010/main" val="3705385039"/>
              </p:ext>
            </p:extLst>
          </p:nvPr>
        </p:nvGraphicFramePr>
        <p:xfrm>
          <a:off x="21235987" y="26508075"/>
          <a:ext cx="8534400" cy="6911340"/>
        </p:xfrm>
        <a:graphic>
          <a:graphicData uri="http://schemas.openxmlformats.org/drawingml/2006/table">
            <a:tbl>
              <a:tblPr firstRow="1" bandRow="1">
                <a:tableStyleId>{93296810-A885-4BE3-A3E7-6D5BEEA58F35}</a:tableStyleId>
              </a:tblPr>
              <a:tblGrid>
                <a:gridCol w="2229101"/>
                <a:gridCol w="6305299"/>
              </a:tblGrid>
              <a:tr h="800100">
                <a:tc>
                  <a:txBody>
                    <a:bodyPr/>
                    <a:lstStyle/>
                    <a:p>
                      <a:r>
                        <a:rPr lang="en-US" sz="4000" dirty="0" smtClean="0"/>
                        <a:t>Usability Task</a:t>
                      </a:r>
                      <a:endParaRPr lang="en-US" sz="4000" dirty="0"/>
                    </a:p>
                  </a:txBody>
                  <a:tcPr/>
                </a:tc>
                <a:tc>
                  <a:txBody>
                    <a:bodyPr/>
                    <a:lstStyle/>
                    <a:p>
                      <a:r>
                        <a:rPr lang="en-US" sz="4000" dirty="0" smtClean="0"/>
                        <a:t>Description</a:t>
                      </a:r>
                      <a:endParaRPr lang="en-US" sz="4000" dirty="0"/>
                    </a:p>
                  </a:txBody>
                  <a:tcPr/>
                </a:tc>
              </a:tr>
              <a:tr h="800100">
                <a:tc>
                  <a:txBody>
                    <a:bodyPr/>
                    <a:lstStyle/>
                    <a:p>
                      <a:r>
                        <a:rPr lang="en-US" sz="4000" dirty="0" smtClean="0"/>
                        <a:t>Task</a:t>
                      </a:r>
                      <a:r>
                        <a:rPr lang="en-US" sz="4000" baseline="0" dirty="0" smtClean="0"/>
                        <a:t> 1</a:t>
                      </a:r>
                      <a:endParaRPr lang="en-US" sz="4000" dirty="0"/>
                    </a:p>
                  </a:txBody>
                  <a:tcPr/>
                </a:tc>
                <a:tc>
                  <a:txBody>
                    <a:bodyPr/>
                    <a:lstStyle/>
                    <a:p>
                      <a:r>
                        <a:rPr lang="en-US" sz="4000" dirty="0" smtClean="0"/>
                        <a:t>Dataset selection</a:t>
                      </a:r>
                      <a:endParaRPr lang="en-US" sz="4000" dirty="0"/>
                    </a:p>
                  </a:txBody>
                  <a:tcPr/>
                </a:tc>
              </a:tr>
              <a:tr h="800100">
                <a:tc>
                  <a:txBody>
                    <a:bodyPr/>
                    <a:lstStyle/>
                    <a:p>
                      <a:r>
                        <a:rPr lang="en-US" sz="4000" dirty="0" smtClean="0"/>
                        <a:t>Task 2</a:t>
                      </a:r>
                      <a:endParaRPr lang="en-US" sz="4000" dirty="0"/>
                    </a:p>
                  </a:txBody>
                  <a:tcPr/>
                </a:tc>
                <a:tc>
                  <a:txBody>
                    <a:bodyPr/>
                    <a:lstStyle/>
                    <a:p>
                      <a:r>
                        <a:rPr lang="en-US" sz="4000" dirty="0" smtClean="0"/>
                        <a:t>Choosing parameters</a:t>
                      </a:r>
                      <a:endParaRPr lang="en-US" sz="4000" dirty="0"/>
                    </a:p>
                  </a:txBody>
                  <a:tcPr/>
                </a:tc>
              </a:tr>
              <a:tr h="800100">
                <a:tc>
                  <a:txBody>
                    <a:bodyPr/>
                    <a:lstStyle/>
                    <a:p>
                      <a:r>
                        <a:rPr lang="en-US" sz="4000" dirty="0" smtClean="0"/>
                        <a:t>Task 3</a:t>
                      </a:r>
                      <a:endParaRPr lang="en-US" sz="4000" dirty="0"/>
                    </a:p>
                  </a:txBody>
                  <a:tcPr/>
                </a:tc>
                <a:tc>
                  <a:txBody>
                    <a:bodyPr/>
                    <a:lstStyle/>
                    <a:p>
                      <a:r>
                        <a:rPr lang="en-US" sz="4000" dirty="0" smtClean="0"/>
                        <a:t>Visualize </a:t>
                      </a:r>
                      <a:r>
                        <a:rPr lang="en-US" sz="4000" dirty="0" smtClean="0"/>
                        <a:t>data/ navigate chart</a:t>
                      </a:r>
                      <a:endParaRPr lang="en-US" sz="4000" dirty="0"/>
                    </a:p>
                  </a:txBody>
                  <a:tcPr/>
                </a:tc>
              </a:tr>
              <a:tr h="800100">
                <a:tc>
                  <a:txBody>
                    <a:bodyPr/>
                    <a:lstStyle/>
                    <a:p>
                      <a:r>
                        <a:rPr lang="en-US" sz="4000" dirty="0" smtClean="0"/>
                        <a:t>Task 4</a:t>
                      </a:r>
                      <a:endParaRPr lang="en-US" sz="4000" dirty="0"/>
                    </a:p>
                  </a:txBody>
                  <a:tcPr/>
                </a:tc>
                <a:tc>
                  <a:txBody>
                    <a:bodyPr/>
                    <a:lstStyle/>
                    <a:p>
                      <a:r>
                        <a:rPr lang="en-US" sz="4000" dirty="0" smtClean="0"/>
                        <a:t>Modify</a:t>
                      </a:r>
                      <a:r>
                        <a:rPr lang="en-US" sz="4000" baseline="0" dirty="0" smtClean="0"/>
                        <a:t> parameters</a:t>
                      </a:r>
                      <a:endParaRPr lang="en-US" sz="4000" dirty="0"/>
                    </a:p>
                  </a:txBody>
                  <a:tcPr/>
                </a:tc>
              </a:tr>
              <a:tr h="800100">
                <a:tc>
                  <a:txBody>
                    <a:bodyPr/>
                    <a:lstStyle/>
                    <a:p>
                      <a:r>
                        <a:rPr lang="en-US" sz="4000" dirty="0" smtClean="0"/>
                        <a:t>Task 5</a:t>
                      </a:r>
                      <a:endParaRPr lang="en-US" sz="4000" dirty="0"/>
                    </a:p>
                  </a:txBody>
                  <a:tcPr/>
                </a:tc>
                <a:tc>
                  <a:txBody>
                    <a:bodyPr/>
                    <a:lstStyle/>
                    <a:p>
                      <a:r>
                        <a:rPr lang="en-US" sz="4000" dirty="0" smtClean="0"/>
                        <a:t>Change data labels</a:t>
                      </a:r>
                      <a:endParaRPr lang="en-US" sz="4000" dirty="0"/>
                    </a:p>
                  </a:txBody>
                  <a:tcPr/>
                </a:tc>
              </a:tr>
              <a:tr h="800100">
                <a:tc>
                  <a:txBody>
                    <a:bodyPr/>
                    <a:lstStyle/>
                    <a:p>
                      <a:r>
                        <a:rPr lang="en-US" sz="4000" dirty="0" smtClean="0"/>
                        <a:t>Task 6</a:t>
                      </a:r>
                      <a:endParaRPr lang="en-US" sz="4000" dirty="0"/>
                    </a:p>
                  </a:txBody>
                  <a:tcPr/>
                </a:tc>
                <a:tc>
                  <a:txBody>
                    <a:bodyPr/>
                    <a:lstStyle/>
                    <a:p>
                      <a:r>
                        <a:rPr lang="en-US" sz="4000" dirty="0" smtClean="0"/>
                        <a:t>Save </a:t>
                      </a:r>
                      <a:r>
                        <a:rPr lang="en-US" sz="4000" dirty="0" smtClean="0"/>
                        <a:t>visualization</a:t>
                      </a:r>
                      <a:endParaRPr lang="en-US" sz="4000" dirty="0"/>
                    </a:p>
                  </a:txBody>
                  <a:tcPr/>
                </a:tc>
              </a:tr>
              <a:tr h="800100">
                <a:tc>
                  <a:txBody>
                    <a:bodyPr/>
                    <a:lstStyle/>
                    <a:p>
                      <a:r>
                        <a:rPr lang="en-US" sz="4000" dirty="0" smtClean="0"/>
                        <a:t>Task 7</a:t>
                      </a:r>
                      <a:endParaRPr lang="en-US" sz="4000" dirty="0"/>
                    </a:p>
                  </a:txBody>
                  <a:tcPr/>
                </a:tc>
                <a:tc>
                  <a:txBody>
                    <a:bodyPr/>
                    <a:lstStyle/>
                    <a:p>
                      <a:r>
                        <a:rPr lang="en-US" sz="4000" dirty="0" smtClean="0"/>
                        <a:t>Visualizing </a:t>
                      </a:r>
                      <a:r>
                        <a:rPr lang="en-US" sz="4000" dirty="0" smtClean="0"/>
                        <a:t>another</a:t>
                      </a:r>
                      <a:r>
                        <a:rPr lang="en-US" sz="4000" baseline="0" dirty="0" smtClean="0"/>
                        <a:t> dataset</a:t>
                      </a:r>
                      <a:endParaRPr lang="en-US" sz="4000" dirty="0"/>
                    </a:p>
                  </a:txBody>
                  <a:tcPr/>
                </a:tc>
              </a:tr>
            </a:tbl>
          </a:graphicData>
        </a:graphic>
      </p:graphicFrame>
      <p:graphicFrame>
        <p:nvGraphicFramePr>
          <p:cNvPr id="84" name="Chart 83"/>
          <p:cNvGraphicFramePr/>
          <p:nvPr>
            <p:extLst>
              <p:ext uri="{D42A27DB-BD31-4B8C-83A1-F6EECF244321}">
                <p14:modId xmlns:p14="http://schemas.microsoft.com/office/powerpoint/2010/main" val="4080988200"/>
              </p:ext>
            </p:extLst>
          </p:nvPr>
        </p:nvGraphicFramePr>
        <p:xfrm>
          <a:off x="357187" y="34813875"/>
          <a:ext cx="5791200" cy="4343400"/>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85" name="Chart 84"/>
          <p:cNvGraphicFramePr/>
          <p:nvPr>
            <p:extLst>
              <p:ext uri="{D42A27DB-BD31-4B8C-83A1-F6EECF244321}">
                <p14:modId xmlns:p14="http://schemas.microsoft.com/office/powerpoint/2010/main" val="2006140870"/>
              </p:ext>
            </p:extLst>
          </p:nvPr>
        </p:nvGraphicFramePr>
        <p:xfrm>
          <a:off x="7062787" y="34813875"/>
          <a:ext cx="6934200" cy="434340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86" name="Chart 85"/>
          <p:cNvGraphicFramePr/>
          <p:nvPr/>
        </p:nvGraphicFramePr>
        <p:xfrm>
          <a:off x="15749587" y="35042475"/>
          <a:ext cx="6477000" cy="441960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87" name="Chart 86"/>
          <p:cNvGraphicFramePr/>
          <p:nvPr/>
        </p:nvGraphicFramePr>
        <p:xfrm>
          <a:off x="23140987" y="34966275"/>
          <a:ext cx="6477000" cy="4114800"/>
        </p:xfrm>
        <a:graphic>
          <a:graphicData uri="http://schemas.openxmlformats.org/drawingml/2006/chart">
            <c:chart xmlns:c="http://schemas.openxmlformats.org/drawingml/2006/chart" xmlns:r="http://schemas.openxmlformats.org/officeDocument/2006/relationships" r:id="rId20"/>
          </a:graphicData>
        </a:graphic>
      </p:graphicFrame>
      <p:sp>
        <p:nvSpPr>
          <p:cNvPr id="88" name="TextBox 87"/>
          <p:cNvSpPr txBox="1"/>
          <p:nvPr/>
        </p:nvSpPr>
        <p:spPr>
          <a:xfrm>
            <a:off x="27255787" y="42052875"/>
            <a:ext cx="2667000" cy="400110"/>
          </a:xfrm>
          <a:prstGeom prst="rect">
            <a:avLst/>
          </a:prstGeom>
          <a:noFill/>
        </p:spPr>
        <p:txBody>
          <a:bodyPr wrap="square" rtlCol="0">
            <a:spAutoFit/>
          </a:bodyPr>
          <a:lstStyle/>
          <a:p>
            <a:r>
              <a:rPr lang="en-US" sz="2000" dirty="0" smtClean="0"/>
              <a:t>29</a:t>
            </a:r>
            <a:r>
              <a:rPr lang="en-US" sz="2000" baseline="30000" dirty="0" smtClean="0"/>
              <a:t>th</a:t>
            </a:r>
            <a:r>
              <a:rPr lang="en-US" sz="2000" dirty="0" smtClean="0"/>
              <a:t> March, 2015</a:t>
            </a:r>
            <a:endParaRPr lang="en-US" sz="2000" dirty="0"/>
          </a:p>
        </p:txBody>
      </p:sp>
      <p:pic>
        <p:nvPicPr>
          <p:cNvPr id="59" name="Picture 58" descr="https://pbs.twimg.com/profile_images/470988764290879488/6R48mhQs.png"/>
          <p:cNvPicPr/>
          <p:nvPr/>
        </p:nvPicPr>
        <p:blipFill>
          <a:blip r:embed="rId21" cstate="print"/>
          <a:srcRect/>
          <a:stretch>
            <a:fillRect/>
          </a:stretch>
        </p:blipFill>
        <p:spPr bwMode="auto">
          <a:xfrm>
            <a:off x="13501687" y="31294228"/>
            <a:ext cx="1620838" cy="943293"/>
          </a:xfrm>
          <a:prstGeom prst="rect">
            <a:avLst/>
          </a:prstGeom>
          <a:noFill/>
          <a:ln w="9525">
            <a:noFill/>
            <a:miter lim="800000"/>
            <a:headEnd/>
            <a:tailEnd/>
          </a:ln>
        </p:spPr>
      </p:pic>
      <p:pic>
        <p:nvPicPr>
          <p:cNvPr id="67" name="Picture 66" descr="C:\Users\Ugochimbo\Desktop\linda\Comparison\logos\CubeViz_Logo_blue.png"/>
          <p:cNvPicPr/>
          <p:nvPr/>
        </p:nvPicPr>
        <p:blipFill>
          <a:blip r:embed="rId22" cstate="print"/>
          <a:srcRect/>
          <a:stretch>
            <a:fillRect/>
          </a:stretch>
        </p:blipFill>
        <p:spPr bwMode="auto">
          <a:xfrm>
            <a:off x="16587787" y="32451675"/>
            <a:ext cx="1468438" cy="6858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365</Words>
  <Application>Microsoft Office PowerPoint</Application>
  <PresentationFormat>Custom</PresentationFormat>
  <Paragraphs>61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Jamil, Naurin</dc:creator>
  <cp:lastModifiedBy>Nishananth</cp:lastModifiedBy>
  <cp:revision>100</cp:revision>
  <dcterms:modified xsi:type="dcterms:W3CDTF">2015-04-06T19:00:43Z</dcterms:modified>
</cp:coreProperties>
</file>