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21294D"/>
                </a:solidFill>
                <a:latin typeface="Futura-Medium"/>
                <a:cs typeface="Futura-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1294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21294D"/>
                </a:solidFill>
                <a:latin typeface="Futura-Medium"/>
                <a:cs typeface="Futura-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21294D"/>
                </a:solidFill>
                <a:latin typeface="Futura-Medium"/>
                <a:cs typeface="Futura-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443" y="193612"/>
            <a:ext cx="1397000" cy="139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2751" y="2908477"/>
            <a:ext cx="7886496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21294D"/>
                </a:solidFill>
                <a:latin typeface="Futura-Medium"/>
                <a:cs typeface="Futura-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7359" y="1065174"/>
            <a:ext cx="10557281" cy="217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94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80" y="0"/>
            <a:ext cx="12174220" cy="6858000"/>
            <a:chOff x="18180" y="0"/>
            <a:chExt cx="1217422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80" y="0"/>
              <a:ext cx="12173819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8405" y="5189349"/>
              <a:ext cx="4102988" cy="6373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1092" y="4022052"/>
            <a:ext cx="66167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b="1">
                <a:solidFill>
                  <a:srgbClr val="FFFFFF"/>
                </a:solidFill>
                <a:latin typeface="Abril Fatface"/>
                <a:cs typeface="Abril Fatface"/>
              </a:rPr>
              <a:t>Mielimatkalla</a:t>
            </a:r>
            <a:endParaRPr sz="8000">
              <a:latin typeface="Abril Fatface"/>
              <a:cs typeface="Abril Fatfa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951" y="474351"/>
            <a:ext cx="3939438" cy="57787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4608" y="4589868"/>
            <a:ext cx="18872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3690" marR="5080" indent="-301625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21294D"/>
                </a:solidFill>
                <a:latin typeface="Times New Roman"/>
                <a:cs typeface="Times New Roman"/>
              </a:rPr>
              <a:t>Fasilitointi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21294D"/>
                </a:solidFill>
                <a:latin typeface="Times New Roman"/>
                <a:cs typeface="Times New Roman"/>
              </a:rPr>
              <a:t>&amp;  </a:t>
            </a:r>
            <a:r>
              <a:rPr dirty="0" sz="2400" spc="155">
                <a:solidFill>
                  <a:srgbClr val="21294D"/>
                </a:solidFill>
                <a:latin typeface="Times New Roman"/>
                <a:cs typeface="Times New Roman"/>
              </a:rPr>
              <a:t>coaching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5434" y="602894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615434" y="1117702"/>
            <a:ext cx="7383780" cy="282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034">
              <a:lnSpc>
                <a:spcPct val="105900"/>
              </a:lnSpc>
              <a:spcBef>
                <a:spcPts val="100"/>
              </a:spcBef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Fasilitointi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yhteisen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ymmärryksen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etsimistä.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Fasilitoinnin tavoitteena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löytää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yhteinen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ymmärrys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yhdessä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tekemiselle,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ohjata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toimintaa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ajattelua,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sekä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helpottaa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vuorovaikutusta.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Pääset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oppimaan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tehokkaita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työkaluja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tekniikoita,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joita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voit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hyödyntää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fasilitoinnissa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työpajoihin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osallistuessa.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Uutta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opittavaa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riittää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varmasti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koko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eliniäksi!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5900"/>
              </a:lnSpc>
              <a:spcBef>
                <a:spcPts val="1795"/>
              </a:spcBef>
            </a:pP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Coachaaminen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yhä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tärkeämpi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taito,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josta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monenlaista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käytännön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hyötyä.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Tutkimukset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esimerkiksi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osoittavat,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että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ihminen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ymmärtää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mitä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ajattelee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paremmin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vasta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sitten, </a:t>
            </a:r>
            <a:r>
              <a:rPr dirty="0" sz="1600" spc="35">
                <a:solidFill>
                  <a:srgbClr val="21294D"/>
                </a:solidFill>
                <a:latin typeface="Times New Roman"/>
                <a:cs typeface="Times New Roman"/>
              </a:rPr>
              <a:t>kun </a:t>
            </a:r>
            <a:r>
              <a:rPr dirty="0" sz="1600" spc="40">
                <a:solidFill>
                  <a:srgbClr val="21294D"/>
                </a:solidFill>
                <a:latin typeface="Times New Roman"/>
                <a:cs typeface="Times New Roman"/>
              </a:rPr>
              <a:t>hän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sanoittaa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ajatuksiaan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ääneen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jollekin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toiselle.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Pääset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sukeltamaan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syvälle 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coachaamiseen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sen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hyödyntämiseen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käytännössä.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9792" y="4189399"/>
            <a:ext cx="397700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Onnistu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fasilitoinnissa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Fasilitoi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etänä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Osaat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jo!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–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Coaching-taitoja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kaikille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51" y="641015"/>
            <a:ext cx="3858938" cy="57884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6400" y="2000161"/>
            <a:ext cx="21558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dirty="0" sz="2400" spc="120">
                <a:solidFill>
                  <a:srgbClr val="21294D"/>
                </a:solidFill>
                <a:latin typeface="Times New Roman"/>
                <a:cs typeface="Times New Roman"/>
              </a:rPr>
              <a:t>Opi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180">
                <a:solidFill>
                  <a:srgbClr val="21294D"/>
                </a:solidFill>
                <a:latin typeface="Times New Roman"/>
                <a:cs typeface="Times New Roman"/>
              </a:rPr>
              <a:t>loistamaan  </a:t>
            </a:r>
            <a:r>
              <a:rPr dirty="0" sz="2400" spc="180">
                <a:solidFill>
                  <a:srgbClr val="21294D"/>
                </a:solidFill>
                <a:latin typeface="Times New Roman"/>
                <a:cs typeface="Times New Roman"/>
              </a:rPr>
              <a:t>muutoksissa!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5434" y="474688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615434" y="989495"/>
            <a:ext cx="7439025" cy="312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8945">
              <a:lnSpc>
                <a:spcPct val="105900"/>
              </a:lnSpc>
              <a:spcBef>
                <a:spcPts val="100"/>
              </a:spcBef>
            </a:pP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Miten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stressi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selätetään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miten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voit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oppia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loistamaan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paineessa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muutostilanteissa?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Stressi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syntyy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siitä,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että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aivot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tunnistavat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uhkatekijän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ympäristössä.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Ongelmat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paineenalaisessa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tilanteessa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johtuvat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siitä,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että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meidän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aivot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menevät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lukkoon.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5900"/>
              </a:lnSpc>
              <a:spcBef>
                <a:spcPts val="1795"/>
              </a:spcBef>
            </a:pPr>
            <a:r>
              <a:rPr dirty="0" sz="1600" spc="-55">
                <a:solidFill>
                  <a:srgbClr val="21294D"/>
                </a:solidFill>
                <a:latin typeface="Times New Roman"/>
                <a:cs typeface="Times New Roman"/>
              </a:rPr>
              <a:t>Kyky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toimia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äkillisissä,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merkittävissä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muutostilanteissa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paineen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alla ei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ole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sisäsyntyinen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ominaisuus,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vaan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opittu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kyky,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jota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voi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kehittää!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Huomaat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kehittämisen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vaikutukset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jo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pian.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Opit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loistamaan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muutoksessa.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  <a:p>
            <a:pPr marL="202565" indent="-1905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Muutos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haltuun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–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Kehitä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paineensietokykyä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Arjen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mielenhallinta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Kasvun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asenne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433" y="569292"/>
            <a:ext cx="3961472" cy="578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4409" y="1492135"/>
            <a:ext cx="27089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 marR="5080" indent="-142875">
              <a:lnSpc>
                <a:spcPct val="100000"/>
              </a:lnSpc>
              <a:spcBef>
                <a:spcPts val="100"/>
              </a:spcBef>
            </a:pPr>
            <a:r>
              <a:rPr dirty="0" sz="2400" spc="185">
                <a:solidFill>
                  <a:srgbClr val="21294D"/>
                </a:solidFill>
                <a:latin typeface="Times New Roman"/>
                <a:cs typeface="Times New Roman"/>
              </a:rPr>
              <a:t>Luodaan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180">
                <a:solidFill>
                  <a:srgbClr val="21294D"/>
                </a:solidFill>
                <a:latin typeface="Times New Roman"/>
                <a:cs typeface="Times New Roman"/>
              </a:rPr>
              <a:t>arvostava  </a:t>
            </a:r>
            <a:r>
              <a:rPr dirty="0" sz="2400" spc="229">
                <a:solidFill>
                  <a:srgbClr val="21294D"/>
                </a:solidFill>
                <a:latin typeface="Times New Roman"/>
                <a:cs typeface="Times New Roman"/>
              </a:rPr>
              <a:t>palautekulttuuri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5434" y="474688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615434" y="989495"/>
            <a:ext cx="741235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Johtajan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esimiehen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tärkein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tehtävä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mahdollistaa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työntekijöiden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onnistuminen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työssä,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löytämään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oma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potentiaalinsa.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Kuinka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luodaan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arvostava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palautekulttuuri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pidetään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yllä 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uteliasta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oppimiskeskustelua?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Tervetuloa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oppimaan!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9792" y="2561945"/>
            <a:ext cx="31483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Parempaa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palautetta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Valmentava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johtaminen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Psykologinen</a:t>
            </a:r>
            <a:r>
              <a:rPr dirty="0" sz="1600" spc="-5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turvallisuus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25" y="538462"/>
            <a:ext cx="3871734" cy="57819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0792" y="1410436"/>
            <a:ext cx="1730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5">
                <a:solidFill>
                  <a:srgbClr val="FFFFFF"/>
                </a:solidFill>
                <a:latin typeface="Times New Roman"/>
                <a:cs typeface="Times New Roman"/>
              </a:rPr>
              <a:t>Tiimitaituri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6978" y="551611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576978" y="1066418"/>
            <a:ext cx="7407275" cy="2562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6535">
              <a:lnSpc>
                <a:spcPct val="105900"/>
              </a:lnSpc>
              <a:spcBef>
                <a:spcPts val="100"/>
              </a:spcBef>
            </a:pP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Tällä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opintopolulla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keskitymme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tiimityön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ilmapiirin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kehittämiseen. Töitä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tehdään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yhdessä.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Yhteistyön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laatu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ratkaisee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lopputuloksen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viihtyvyyden.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Miten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kehitän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omalla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toiminnallani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yhteistyötä?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5900"/>
              </a:lnSpc>
              <a:spcBef>
                <a:spcPts val="1795"/>
              </a:spcBef>
            </a:pP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Opintopolussa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perehdytään tiimien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toiminnan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yleisimpiin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haasteisiin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toimivimpiin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ratkaisuihin.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Ohjaamme kehittämään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tiimin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käytäntöjä,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luomaan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yhteinen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tavoite,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ymmärtämään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arvostamaan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erilaisuutta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voimavarana,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sekä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tehostamaan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päätöksentekoa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toimeenpanoa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–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läsnäolevaa,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rakentavaa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vuorovaikutusta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unohtamatta.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9792" y="3868369"/>
            <a:ext cx="335787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6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Huipputiimi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Persoonallisuus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työelämässä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Läsnäoleva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vuorovaikutus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6978" y="551611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71900" marR="5080">
              <a:lnSpc>
                <a:spcPct val="105900"/>
              </a:lnSpc>
              <a:spcBef>
                <a:spcPts val="100"/>
              </a:spcBef>
            </a:pPr>
            <a:r>
              <a:rPr dirty="0" spc="-20"/>
              <a:t>Tällä </a:t>
            </a:r>
            <a:r>
              <a:rPr dirty="0" spc="10"/>
              <a:t>opintopolulla </a:t>
            </a:r>
            <a:r>
              <a:rPr dirty="0" spc="35"/>
              <a:t>annat </a:t>
            </a:r>
            <a:r>
              <a:rPr dirty="0" spc="-15"/>
              <a:t>Academy </a:t>
            </a:r>
            <a:r>
              <a:rPr dirty="0" spc="-25"/>
              <a:t>of </a:t>
            </a:r>
            <a:r>
              <a:rPr dirty="0" spc="5"/>
              <a:t>Brainin </a:t>
            </a:r>
            <a:r>
              <a:rPr dirty="0"/>
              <a:t>asiantuntijoille </a:t>
            </a:r>
            <a:r>
              <a:rPr dirty="0" spc="-5"/>
              <a:t>vapaat </a:t>
            </a:r>
            <a:r>
              <a:rPr dirty="0" spc="5"/>
              <a:t>kädet </a:t>
            </a:r>
            <a:r>
              <a:rPr dirty="0" spc="25"/>
              <a:t>tuoda </a:t>
            </a:r>
            <a:r>
              <a:rPr dirty="0" spc="30"/>
              <a:t> </a:t>
            </a:r>
            <a:r>
              <a:rPr dirty="0" spc="-5"/>
              <a:t>henkilöstölle</a:t>
            </a:r>
            <a:r>
              <a:rPr dirty="0" spc="-30"/>
              <a:t> </a:t>
            </a:r>
            <a:r>
              <a:rPr dirty="0" spc="-15"/>
              <a:t>opiskeltavaksi</a:t>
            </a:r>
            <a:r>
              <a:rPr dirty="0" spc="-25"/>
              <a:t> </a:t>
            </a:r>
            <a:r>
              <a:rPr dirty="0" spc="5"/>
              <a:t>ajankohtaista</a:t>
            </a:r>
            <a:r>
              <a:rPr dirty="0" spc="-25"/>
              <a:t> </a:t>
            </a:r>
            <a:r>
              <a:rPr dirty="0" spc="-15"/>
              <a:t>sisältöä</a:t>
            </a:r>
            <a:r>
              <a:rPr dirty="0" spc="-25"/>
              <a:t> </a:t>
            </a:r>
            <a:r>
              <a:rPr dirty="0" spc="35"/>
              <a:t>-</a:t>
            </a:r>
            <a:r>
              <a:rPr dirty="0" spc="-25"/>
              <a:t> </a:t>
            </a:r>
            <a:r>
              <a:rPr dirty="0" spc="20"/>
              <a:t>mitä</a:t>
            </a:r>
            <a:r>
              <a:rPr dirty="0" spc="-25"/>
              <a:t> </a:t>
            </a:r>
            <a:r>
              <a:rPr dirty="0" spc="5"/>
              <a:t>ihmistaitoja</a:t>
            </a:r>
            <a:r>
              <a:rPr dirty="0" spc="-25"/>
              <a:t> </a:t>
            </a:r>
            <a:r>
              <a:rPr dirty="0" spc="-5"/>
              <a:t>tulisi</a:t>
            </a:r>
            <a:r>
              <a:rPr dirty="0" spc="-25"/>
              <a:t> </a:t>
            </a:r>
            <a:r>
              <a:rPr dirty="0" spc="20"/>
              <a:t>juuri</a:t>
            </a:r>
            <a:r>
              <a:rPr dirty="0" spc="-25"/>
              <a:t> </a:t>
            </a:r>
            <a:r>
              <a:rPr dirty="0" spc="15"/>
              <a:t>nyt </a:t>
            </a:r>
            <a:r>
              <a:rPr dirty="0" spc="-385"/>
              <a:t> </a:t>
            </a:r>
            <a:r>
              <a:rPr dirty="0" spc="-5"/>
              <a:t>kehittää?</a:t>
            </a:r>
          </a:p>
          <a:p>
            <a:pPr marL="3771900">
              <a:lnSpc>
                <a:spcPct val="100000"/>
              </a:lnSpc>
              <a:spcBef>
                <a:spcPts val="1660"/>
              </a:spcBef>
            </a:pPr>
            <a:r>
              <a:rPr dirty="0" sz="1800">
                <a:latin typeface="Futura-Medium"/>
                <a:cs typeface="Futura-Medium"/>
              </a:rPr>
              <a:t>Opintopolun</a:t>
            </a:r>
            <a:r>
              <a:rPr dirty="0" sz="1800" spc="-50">
                <a:latin typeface="Futura-Medium"/>
                <a:cs typeface="Futura-Medium"/>
              </a:rPr>
              <a:t> </a:t>
            </a:r>
            <a:r>
              <a:rPr dirty="0" sz="1800"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  <a:p>
            <a:pPr marL="3961765" indent="-19050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963035" algn="l"/>
              </a:tabLst>
            </a:pPr>
            <a:r>
              <a:rPr dirty="0" spc="-5"/>
              <a:t>kuukausi:</a:t>
            </a:r>
            <a:r>
              <a:rPr dirty="0" spc="-40"/>
              <a:t> </a:t>
            </a:r>
            <a:r>
              <a:rPr dirty="0" spc="15"/>
              <a:t>Itsemyötätunto</a:t>
            </a:r>
          </a:p>
          <a:p>
            <a:pPr marL="3961765" indent="-190500">
              <a:lnSpc>
                <a:spcPct val="100000"/>
              </a:lnSpc>
              <a:buAutoNum type="arabicPeriod"/>
              <a:tabLst>
                <a:tab pos="3963035" algn="l"/>
              </a:tabLst>
            </a:pPr>
            <a:r>
              <a:rPr dirty="0" spc="-5"/>
              <a:t>kuukausi:</a:t>
            </a:r>
            <a:r>
              <a:rPr dirty="0" spc="-45"/>
              <a:t> </a:t>
            </a:r>
            <a:r>
              <a:rPr dirty="0" spc="-15"/>
              <a:t>Joustava</a:t>
            </a:r>
            <a:r>
              <a:rPr dirty="0" spc="-45"/>
              <a:t> </a:t>
            </a:r>
            <a:r>
              <a:rPr dirty="0" spc="5"/>
              <a:t>perfektionismi</a:t>
            </a:r>
          </a:p>
          <a:p>
            <a:pPr marL="3961765" indent="-190500">
              <a:lnSpc>
                <a:spcPct val="100000"/>
              </a:lnSpc>
              <a:buAutoNum type="arabicPeriod"/>
              <a:tabLst>
                <a:tab pos="3963035" algn="l"/>
              </a:tabLst>
            </a:pPr>
            <a:r>
              <a:rPr dirty="0" spc="-5"/>
              <a:t>kuukausi:</a:t>
            </a:r>
            <a:r>
              <a:rPr dirty="0" spc="-50"/>
              <a:t> </a:t>
            </a:r>
            <a:r>
              <a:rPr dirty="0" spc="20"/>
              <a:t>Tunteet</a:t>
            </a:r>
            <a:r>
              <a:rPr dirty="0" spc="-50"/>
              <a:t> </a:t>
            </a:r>
            <a:r>
              <a:rPr dirty="0" spc="-10"/>
              <a:t>työelämässä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093" y="499992"/>
            <a:ext cx="3846072" cy="57700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0282" y="1910422"/>
            <a:ext cx="2860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latin typeface="Arial"/>
                <a:cs typeface="Arial"/>
              </a:rPr>
              <a:t>"Keittiön</a:t>
            </a:r>
            <a:r>
              <a:rPr dirty="0" sz="2400" spc="-235">
                <a:latin typeface="Arial"/>
                <a:cs typeface="Arial"/>
              </a:rPr>
              <a:t> </a:t>
            </a:r>
            <a:r>
              <a:rPr dirty="0" sz="2400" spc="60">
                <a:latin typeface="Arial"/>
                <a:cs typeface="Arial"/>
              </a:rPr>
              <a:t>tervehdys"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25" y="498259"/>
            <a:ext cx="104616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Kvartaalipolut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5"/>
              <a:t>yhdessä</a:t>
            </a:r>
            <a:r>
              <a:rPr dirty="0" spc="-35"/>
              <a:t> </a:t>
            </a:r>
            <a:r>
              <a:rPr dirty="0" spc="-5"/>
              <a:t>oppiminen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210" y="1733397"/>
            <a:ext cx="6035675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75" b="1" i="1">
                <a:solidFill>
                  <a:srgbClr val="21294D"/>
                </a:solidFill>
                <a:latin typeface="Georgia-BoldItalic"/>
                <a:cs typeface="Georgia-BoldItalic"/>
              </a:rPr>
              <a:t>FUSE™</a:t>
            </a:r>
            <a:r>
              <a:rPr dirty="0" sz="1800" spc="-215" b="1" i="1">
                <a:solidFill>
                  <a:srgbClr val="21294D"/>
                </a:solidFill>
                <a:latin typeface="Georgia-BoldItalic"/>
                <a:cs typeface="Georgia-BoldItalic"/>
              </a:rPr>
              <a:t> </a:t>
            </a:r>
            <a:r>
              <a:rPr dirty="0" sz="1800" spc="-229" b="1" i="1">
                <a:solidFill>
                  <a:srgbClr val="21294D"/>
                </a:solidFill>
                <a:latin typeface="Georgia-BoldItalic"/>
                <a:cs typeface="Georgia-BoldItalic"/>
              </a:rPr>
              <a:t>oppimismalli</a:t>
            </a:r>
            <a:r>
              <a:rPr dirty="0" sz="1800" spc="-55" b="1" i="1">
                <a:solidFill>
                  <a:srgbClr val="21294D"/>
                </a:solidFill>
                <a:latin typeface="Georgia-BoldItalic"/>
                <a:cs typeface="Georgia-BoldItalic"/>
              </a:rPr>
              <a:t> </a:t>
            </a:r>
            <a:r>
              <a:rPr dirty="0" sz="1800" spc="-270" b="1" i="1">
                <a:solidFill>
                  <a:srgbClr val="21294D"/>
                </a:solidFill>
                <a:latin typeface="Georgia-BoldItalic"/>
                <a:cs typeface="Georgia-BoldItalic"/>
              </a:rPr>
              <a:t>käytännössä</a:t>
            </a:r>
            <a:r>
              <a:rPr dirty="0" sz="1800" spc="-55" b="1" i="1">
                <a:solidFill>
                  <a:srgbClr val="21294D"/>
                </a:solidFill>
                <a:latin typeface="Georgia-BoldItalic"/>
                <a:cs typeface="Georgia-BoldItalic"/>
              </a:rPr>
              <a:t> </a:t>
            </a:r>
            <a:r>
              <a:rPr dirty="0" sz="1800" spc="-370" b="1" i="1">
                <a:solidFill>
                  <a:srgbClr val="21294D"/>
                </a:solidFill>
                <a:latin typeface="Georgia-BoldItalic"/>
                <a:cs typeface="Georgia-BoldItalic"/>
              </a:rPr>
              <a:t>–</a:t>
            </a:r>
            <a:r>
              <a:rPr dirty="0" sz="1800" spc="-140" b="1" i="1">
                <a:solidFill>
                  <a:srgbClr val="21294D"/>
                </a:solidFill>
                <a:latin typeface="Georgia-BoldItalic"/>
                <a:cs typeface="Georgia-BoldItalic"/>
              </a:rPr>
              <a:t> </a:t>
            </a:r>
            <a:r>
              <a:rPr dirty="0" sz="1800" spc="-225" b="1" i="1">
                <a:solidFill>
                  <a:srgbClr val="21294D"/>
                </a:solidFill>
                <a:latin typeface="Georgia-BoldItalic"/>
                <a:cs typeface="Georgia-BoldItalic"/>
              </a:rPr>
              <a:t>Vahvista</a:t>
            </a:r>
            <a:r>
              <a:rPr dirty="0" sz="1800" spc="-55" b="1" i="1">
                <a:solidFill>
                  <a:srgbClr val="21294D"/>
                </a:solidFill>
                <a:latin typeface="Georgia-BoldItalic"/>
                <a:cs typeface="Georgia-BoldItalic"/>
              </a:rPr>
              <a:t> </a:t>
            </a:r>
            <a:r>
              <a:rPr dirty="0" sz="1800" spc="-229" b="1" i="1">
                <a:solidFill>
                  <a:srgbClr val="21294D"/>
                </a:solidFill>
                <a:latin typeface="Georgia-BoldItalic"/>
                <a:cs typeface="Georgia-BoldItalic"/>
              </a:rPr>
              <a:t>oppimiskulttuuria</a:t>
            </a:r>
            <a:endParaRPr sz="1800">
              <a:latin typeface="Georgia-BoldItalic"/>
              <a:cs typeface="Georgia-BoldItalic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35" b="1">
                <a:solidFill>
                  <a:srgbClr val="21294D"/>
                </a:solidFill>
                <a:latin typeface="Times New Roman"/>
                <a:cs typeface="Times New Roman"/>
              </a:rPr>
              <a:t>Herätä</a:t>
            </a:r>
            <a:r>
              <a:rPr dirty="0" sz="1800" spc="-65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5" b="1">
                <a:solidFill>
                  <a:srgbClr val="21294D"/>
                </a:solidFill>
                <a:latin typeface="Times New Roman"/>
                <a:cs typeface="Times New Roman"/>
              </a:rPr>
              <a:t>kiinnostus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5" b="1">
                <a:solidFill>
                  <a:srgbClr val="21294D"/>
                </a:solidFill>
                <a:latin typeface="Times New Roman"/>
                <a:cs typeface="Times New Roman"/>
              </a:rPr>
              <a:t>-</a:t>
            </a:r>
            <a:r>
              <a:rPr dirty="0" sz="1800" spc="-65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1294D"/>
                </a:solidFill>
                <a:latin typeface="Times New Roman"/>
                <a:cs typeface="Times New Roman"/>
              </a:rPr>
              <a:t>Valitse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30" b="1">
                <a:solidFill>
                  <a:srgbClr val="21294D"/>
                </a:solidFill>
                <a:latin typeface="Times New Roman"/>
                <a:cs typeface="Times New Roman"/>
              </a:rPr>
              <a:t>juuri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1294D"/>
                </a:solidFill>
                <a:latin typeface="Times New Roman"/>
                <a:cs typeface="Times New Roman"/>
              </a:rPr>
              <a:t>teille</a:t>
            </a:r>
            <a:r>
              <a:rPr dirty="0" sz="1800" spc="-65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1294D"/>
                </a:solidFill>
                <a:latin typeface="Times New Roman"/>
                <a:cs typeface="Times New Roman"/>
              </a:rPr>
              <a:t>sopivat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5" b="1">
                <a:solidFill>
                  <a:srgbClr val="21294D"/>
                </a:solidFill>
                <a:latin typeface="Times New Roman"/>
                <a:cs typeface="Times New Roman"/>
              </a:rPr>
              <a:t>opintopolut</a:t>
            </a:r>
            <a:endParaRPr sz="1800">
              <a:latin typeface="Times New Roman"/>
              <a:cs typeface="Times New Roman"/>
            </a:endParaRPr>
          </a:p>
          <a:p>
            <a:pPr marL="444500" marR="871219" indent="-304800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dirty="0" sz="1800" spc="-5">
                <a:solidFill>
                  <a:srgbClr val="21294D"/>
                </a:solidFill>
                <a:latin typeface="Times New Roman"/>
                <a:cs typeface="Times New Roman"/>
              </a:rPr>
              <a:t>Strategiaan</a:t>
            </a: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94D"/>
                </a:solidFill>
                <a:latin typeface="Times New Roman"/>
                <a:cs typeface="Times New Roman"/>
              </a:rPr>
              <a:t>kytketty</a:t>
            </a: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5">
                <a:solidFill>
                  <a:srgbClr val="21294D"/>
                </a:solidFill>
                <a:latin typeface="Times New Roman"/>
                <a:cs typeface="Times New Roman"/>
              </a:rPr>
              <a:t>oppimisen</a:t>
            </a: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21294D"/>
                </a:solidFill>
                <a:latin typeface="Times New Roman"/>
                <a:cs typeface="Times New Roman"/>
              </a:rPr>
              <a:t>vuosisuunnitelma</a:t>
            </a: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1294D"/>
                </a:solidFill>
                <a:latin typeface="Times New Roman"/>
                <a:cs typeface="Times New Roman"/>
              </a:rPr>
              <a:t>&gt; </a:t>
            </a:r>
            <a:r>
              <a:rPr dirty="0" sz="1800" spc="-434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94D"/>
                </a:solidFill>
                <a:latin typeface="Times New Roman"/>
                <a:cs typeface="Times New Roman"/>
              </a:rPr>
              <a:t>Kvartaaleittain</a:t>
            </a:r>
            <a:r>
              <a:rPr dirty="0" sz="18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94D"/>
                </a:solidFill>
                <a:latin typeface="Times New Roman"/>
                <a:cs typeface="Times New Roman"/>
              </a:rPr>
              <a:t>vaihtuvat</a:t>
            </a:r>
            <a:r>
              <a:rPr dirty="0" sz="18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25">
                <a:solidFill>
                  <a:srgbClr val="21294D"/>
                </a:solidFill>
                <a:latin typeface="Times New Roman"/>
                <a:cs typeface="Times New Roman"/>
              </a:rPr>
              <a:t>opintopolut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30" b="1">
                <a:solidFill>
                  <a:srgbClr val="21294D"/>
                </a:solidFill>
                <a:latin typeface="Times New Roman"/>
                <a:cs typeface="Times New Roman"/>
              </a:rPr>
              <a:t>Vedä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30" b="1">
                <a:solidFill>
                  <a:srgbClr val="21294D"/>
                </a:solidFill>
                <a:latin typeface="Times New Roman"/>
                <a:cs typeface="Times New Roman"/>
              </a:rPr>
              <a:t>mukaan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215" b="1">
                <a:solidFill>
                  <a:srgbClr val="21294D"/>
                </a:solidFill>
                <a:latin typeface="Times New Roman"/>
                <a:cs typeface="Times New Roman"/>
              </a:rPr>
              <a:t>&amp;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15" b="1">
                <a:solidFill>
                  <a:srgbClr val="21294D"/>
                </a:solidFill>
                <a:latin typeface="Times New Roman"/>
                <a:cs typeface="Times New Roman"/>
              </a:rPr>
              <a:t>ilahduta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5" b="1">
                <a:solidFill>
                  <a:srgbClr val="21294D"/>
                </a:solidFill>
                <a:latin typeface="Times New Roman"/>
                <a:cs typeface="Times New Roman"/>
              </a:rPr>
              <a:t>-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1294D"/>
                </a:solidFill>
                <a:latin typeface="Times New Roman"/>
                <a:cs typeface="Times New Roman"/>
              </a:rPr>
              <a:t>innostava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1294D"/>
                </a:solidFill>
                <a:latin typeface="Times New Roman"/>
                <a:cs typeface="Times New Roman"/>
              </a:rPr>
              <a:t>viestintä</a:t>
            </a:r>
            <a:endParaRPr sz="1800">
              <a:latin typeface="Times New Roman"/>
              <a:cs typeface="Times New Roman"/>
            </a:endParaRPr>
          </a:p>
          <a:p>
            <a:pPr marL="444500" indent="-304800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dirty="0" sz="1800" spc="15">
                <a:solidFill>
                  <a:srgbClr val="21294D"/>
                </a:solidFill>
                <a:latin typeface="Times New Roman"/>
                <a:cs typeface="Times New Roman"/>
              </a:rPr>
              <a:t>Vartti</a:t>
            </a:r>
            <a:r>
              <a:rPr dirty="0" sz="1800" spc="-6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1294D"/>
                </a:solidFill>
                <a:latin typeface="Times New Roman"/>
                <a:cs typeface="Times New Roman"/>
              </a:rPr>
              <a:t>viikossa</a:t>
            </a:r>
            <a:r>
              <a:rPr dirty="0" sz="1800" spc="-6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94D"/>
                </a:solidFill>
                <a:latin typeface="Times New Roman"/>
                <a:cs typeface="Times New Roman"/>
              </a:rPr>
              <a:t>riittää!</a:t>
            </a:r>
            <a:endParaRPr sz="1800">
              <a:latin typeface="Times New Roman"/>
              <a:cs typeface="Times New Roman"/>
            </a:endParaRPr>
          </a:p>
          <a:p>
            <a:pPr marL="444500" indent="-304800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Kollega</a:t>
            </a:r>
            <a:r>
              <a:rPr dirty="0" sz="1800" spc="-6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94D"/>
                </a:solidFill>
                <a:latin typeface="Times New Roman"/>
                <a:cs typeface="Times New Roman"/>
              </a:rPr>
              <a:t>suosittelee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10" b="1">
                <a:solidFill>
                  <a:srgbClr val="21294D"/>
                </a:solidFill>
                <a:latin typeface="Times New Roman"/>
                <a:cs typeface="Times New Roman"/>
              </a:rPr>
              <a:t>Sitouta</a:t>
            </a:r>
            <a:r>
              <a:rPr dirty="0" sz="1800" spc="-65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5" b="1">
                <a:solidFill>
                  <a:srgbClr val="21294D"/>
                </a:solidFill>
                <a:latin typeface="Times New Roman"/>
                <a:cs typeface="Times New Roman"/>
              </a:rPr>
              <a:t>-</a:t>
            </a:r>
            <a:r>
              <a:rPr dirty="0" sz="1800" spc="-60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1294D"/>
                </a:solidFill>
                <a:latin typeface="Times New Roman"/>
                <a:cs typeface="Times New Roman"/>
              </a:rPr>
              <a:t>Yhteistoiminnallinen</a:t>
            </a:r>
            <a:r>
              <a:rPr dirty="0" sz="1800" spc="-65" b="1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0" b="1">
                <a:solidFill>
                  <a:srgbClr val="21294D"/>
                </a:solidFill>
                <a:latin typeface="Times New Roman"/>
                <a:cs typeface="Times New Roman"/>
              </a:rPr>
              <a:t>oppiminen</a:t>
            </a:r>
            <a:endParaRPr sz="1800">
              <a:latin typeface="Times New Roman"/>
              <a:cs typeface="Times New Roman"/>
            </a:endParaRPr>
          </a:p>
          <a:p>
            <a:pPr marL="444500" indent="-304800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dirty="0" sz="1800" spc="20">
                <a:solidFill>
                  <a:srgbClr val="21294D"/>
                </a:solidFill>
                <a:latin typeface="Times New Roman"/>
                <a:cs typeface="Times New Roman"/>
              </a:rPr>
              <a:t>Opintopiirit,</a:t>
            </a:r>
            <a:r>
              <a:rPr dirty="0" sz="18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1294D"/>
                </a:solidFill>
                <a:latin typeface="Times New Roman"/>
                <a:cs typeface="Times New Roman"/>
              </a:rPr>
              <a:t>joissa</a:t>
            </a: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94D"/>
                </a:solidFill>
                <a:latin typeface="Times New Roman"/>
                <a:cs typeface="Times New Roman"/>
              </a:rPr>
              <a:t>vaihtuvat</a:t>
            </a:r>
            <a:r>
              <a:rPr dirty="0" sz="18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1294D"/>
                </a:solidFill>
                <a:latin typeface="Times New Roman"/>
                <a:cs typeface="Times New Roman"/>
              </a:rPr>
              <a:t>sisäiset</a:t>
            </a: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94D"/>
                </a:solidFill>
                <a:latin typeface="Times New Roman"/>
                <a:cs typeface="Times New Roman"/>
              </a:rPr>
              <a:t>fasilitaattorit</a:t>
            </a:r>
            <a:endParaRPr sz="1800">
              <a:latin typeface="Times New Roman"/>
              <a:cs typeface="Times New Roman"/>
            </a:endParaRPr>
          </a:p>
          <a:p>
            <a:pPr marL="444500" indent="-304800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dirty="0" sz="1800" spc="15">
                <a:solidFill>
                  <a:srgbClr val="21294D"/>
                </a:solidFill>
                <a:latin typeface="Times New Roman"/>
                <a:cs typeface="Times New Roman"/>
              </a:rPr>
              <a:t>Oppimis</a:t>
            </a:r>
            <a:r>
              <a:rPr dirty="0" sz="18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35">
                <a:solidFill>
                  <a:srgbClr val="21294D"/>
                </a:solidFill>
                <a:latin typeface="Times New Roman"/>
                <a:cs typeface="Times New Roman"/>
              </a:rPr>
              <a:t>–tutorointi</a:t>
            </a:r>
            <a:r>
              <a:rPr dirty="0" sz="18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1294D"/>
                </a:solidFill>
                <a:latin typeface="Times New Roman"/>
                <a:cs typeface="Times New Roman"/>
              </a:rPr>
              <a:t>&gt;</a:t>
            </a:r>
            <a:r>
              <a:rPr dirty="0" sz="18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20">
                <a:solidFill>
                  <a:srgbClr val="21294D"/>
                </a:solidFill>
                <a:latin typeface="Times New Roman"/>
                <a:cs typeface="Times New Roman"/>
              </a:rPr>
              <a:t>Ruohonjuuritason</a:t>
            </a:r>
            <a:r>
              <a:rPr dirty="0" sz="18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5">
                <a:solidFill>
                  <a:srgbClr val="21294D"/>
                </a:solidFill>
                <a:latin typeface="Times New Roman"/>
                <a:cs typeface="Times New Roman"/>
              </a:rPr>
              <a:t>vastuun</a:t>
            </a:r>
            <a:r>
              <a:rPr dirty="0" sz="18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21294D"/>
                </a:solidFill>
                <a:latin typeface="Times New Roman"/>
                <a:cs typeface="Times New Roman"/>
              </a:rPr>
              <a:t>harjoittelu</a:t>
            </a:r>
            <a:endParaRPr sz="1800">
              <a:latin typeface="Times New Roman"/>
              <a:cs typeface="Times New Roman"/>
            </a:endParaRPr>
          </a:p>
          <a:p>
            <a:pPr marL="444500" indent="-304800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dirty="0" sz="1800" spc="15">
                <a:solidFill>
                  <a:srgbClr val="21294D"/>
                </a:solidFill>
                <a:latin typeface="Times New Roman"/>
                <a:cs typeface="Times New Roman"/>
              </a:rPr>
              <a:t>Mikro-oppimista</a:t>
            </a:r>
            <a:r>
              <a:rPr dirty="0" sz="1800" spc="-6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1294D"/>
                </a:solidFill>
                <a:latin typeface="Times New Roman"/>
                <a:cs typeface="Times New Roman"/>
              </a:rPr>
              <a:t>tiimeissä</a:t>
            </a:r>
            <a:endParaRPr sz="1800">
              <a:latin typeface="Times New Roman"/>
              <a:cs typeface="Times New Roman"/>
            </a:endParaRPr>
          </a:p>
          <a:p>
            <a:pPr marL="444500" marR="1520190" indent="-304800">
              <a:lnSpc>
                <a:spcPct val="100000"/>
              </a:lnSpc>
              <a:buFont typeface="Symbol"/>
              <a:buChar char=""/>
              <a:tabLst>
                <a:tab pos="443865" algn="l"/>
                <a:tab pos="444500" algn="l"/>
              </a:tabLst>
            </a:pPr>
            <a:r>
              <a:rPr dirty="0" sz="1800" spc="5">
                <a:solidFill>
                  <a:srgbClr val="21294D"/>
                </a:solidFill>
                <a:latin typeface="Times New Roman"/>
                <a:cs typeface="Times New Roman"/>
              </a:rPr>
              <a:t>Sparri-parit:</a:t>
            </a:r>
            <a:r>
              <a:rPr dirty="0" sz="18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94D"/>
                </a:solidFill>
                <a:latin typeface="Times New Roman"/>
                <a:cs typeface="Times New Roman"/>
              </a:rPr>
              <a:t>vertaisuuden,</a:t>
            </a: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21294D"/>
                </a:solidFill>
                <a:latin typeface="Times New Roman"/>
                <a:cs typeface="Times New Roman"/>
              </a:rPr>
              <a:t>työkaveruuden</a:t>
            </a:r>
            <a:r>
              <a:rPr dirty="0" sz="18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800" spc="-434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94D"/>
                </a:solidFill>
                <a:latin typeface="Times New Roman"/>
                <a:cs typeface="Times New Roman"/>
              </a:rPr>
              <a:t>yhteistyösuhteiden</a:t>
            </a:r>
            <a:r>
              <a:rPr dirty="0" sz="18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1294D"/>
                </a:solidFill>
                <a:latin typeface="Times New Roman"/>
                <a:cs typeface="Times New Roman"/>
              </a:rPr>
              <a:t>vahvistaminen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9738" y="1662566"/>
            <a:ext cx="4489062" cy="4260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43" y="231712"/>
            <a:ext cx="1270000" cy="1270000"/>
          </a:xfrm>
          <a:prstGeom prst="rect">
            <a:avLst/>
          </a:prstGeom>
          <a:solidFill>
            <a:srgbClr val="FF968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294640" marR="285115" indent="115570">
              <a:lnSpc>
                <a:spcPct val="111100"/>
              </a:lnSpc>
            </a:pPr>
            <a:r>
              <a:rPr dirty="0" sz="1500" b="1">
                <a:solidFill>
                  <a:srgbClr val="FFFFFF"/>
                </a:solidFill>
                <a:latin typeface="Abril Fatface"/>
                <a:cs typeface="Abril Fatface"/>
              </a:rPr>
              <a:t>Mind </a:t>
            </a:r>
            <a:r>
              <a:rPr dirty="0" sz="1500" spc="5" b="1">
                <a:solidFill>
                  <a:srgbClr val="FFFFFF"/>
                </a:solidFill>
                <a:latin typeface="Abril Fatface"/>
                <a:cs typeface="Abril Fatface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bril Fatface"/>
                <a:cs typeface="Abril Fatface"/>
              </a:rPr>
              <a:t>Retreat</a:t>
            </a:r>
            <a:endParaRPr sz="1500">
              <a:latin typeface="Abril Fatface"/>
              <a:cs typeface="Abril Fatfac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443" y="1787528"/>
            <a:ext cx="1397000" cy="1397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0943" y="1825628"/>
            <a:ext cx="1270000" cy="1270000"/>
          </a:xfrm>
          <a:prstGeom prst="rect">
            <a:avLst/>
          </a:prstGeom>
          <a:solidFill>
            <a:srgbClr val="FF644E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algn="ctr" marL="113030" marR="129539">
              <a:lnSpc>
                <a:spcPct val="100000"/>
              </a:lnSpc>
            </a:pPr>
            <a:r>
              <a:rPr dirty="0" sz="1500" b="1">
                <a:solidFill>
                  <a:srgbClr val="FFFFFF"/>
                </a:solidFill>
                <a:latin typeface="Abril Fatface"/>
                <a:cs typeface="Abril Fatface"/>
              </a:rPr>
              <a:t>Sunny </a:t>
            </a:r>
            <a:r>
              <a:rPr dirty="0" sz="1500" spc="5" b="1">
                <a:solidFill>
                  <a:srgbClr val="FFFFFF"/>
                </a:solidFill>
                <a:latin typeface="Abril Fatface"/>
                <a:cs typeface="Abril Fatface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bril Fatface"/>
                <a:cs typeface="Abril Fatface"/>
              </a:rPr>
              <a:t>Companion  trip</a:t>
            </a:r>
            <a:endParaRPr sz="1500">
              <a:latin typeface="Abril Fatface"/>
              <a:cs typeface="Abril Fatfac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443" y="3421868"/>
            <a:ext cx="1397000" cy="139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30943" y="3459968"/>
            <a:ext cx="1270000" cy="1270000"/>
          </a:xfrm>
          <a:prstGeom prst="rect">
            <a:avLst/>
          </a:prstGeom>
          <a:solidFill>
            <a:srgbClr val="EE220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1725"/>
              </a:spcBef>
            </a:pPr>
            <a:r>
              <a:rPr dirty="0" sz="1500" b="1">
                <a:solidFill>
                  <a:srgbClr val="FFFFFF"/>
                </a:solidFill>
                <a:latin typeface="Abril Fatface"/>
                <a:cs typeface="Abril Fatface"/>
              </a:rPr>
              <a:t>Spa</a:t>
            </a:r>
            <a:r>
              <a:rPr dirty="0" sz="1500" spc="-40" b="1">
                <a:solidFill>
                  <a:srgbClr val="FFFFFF"/>
                </a:solidFill>
                <a:latin typeface="Abril Fatface"/>
                <a:cs typeface="Abril Fatface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bril Fatface"/>
                <a:cs typeface="Abril Fatface"/>
              </a:rPr>
              <a:t>vacation</a:t>
            </a:r>
            <a:endParaRPr sz="1500">
              <a:latin typeface="Abril Fatface"/>
              <a:cs typeface="Abril Fatfac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443" y="5007436"/>
            <a:ext cx="1397000" cy="1396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30943" y="5045536"/>
            <a:ext cx="1270000" cy="1270000"/>
          </a:xfrm>
          <a:prstGeom prst="rect">
            <a:avLst/>
          </a:prstGeom>
          <a:solidFill>
            <a:srgbClr val="B517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  <a:spcBef>
                <a:spcPts val="1770"/>
              </a:spcBef>
            </a:pPr>
            <a:r>
              <a:rPr dirty="0" sz="1500" b="1">
                <a:solidFill>
                  <a:srgbClr val="FFFFFF"/>
                </a:solidFill>
                <a:latin typeface="Abril Fatface"/>
                <a:cs typeface="Abril Fatface"/>
              </a:rPr>
              <a:t>Excursion</a:t>
            </a:r>
            <a:endParaRPr sz="1500">
              <a:latin typeface="Abril Fatface"/>
              <a:cs typeface="Abril Fatfac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68308" y="0"/>
            <a:ext cx="898525" cy="4689475"/>
          </a:xfrm>
          <a:custGeom>
            <a:avLst/>
            <a:gdLst/>
            <a:ahLst/>
            <a:cxnLst/>
            <a:rect l="l" t="t" r="r" b="b"/>
            <a:pathLst>
              <a:path w="898525" h="4689475">
                <a:moveTo>
                  <a:pt x="898221" y="0"/>
                </a:moveTo>
                <a:lnTo>
                  <a:pt x="0" y="0"/>
                </a:lnTo>
                <a:lnTo>
                  <a:pt x="3784" y="4689401"/>
                </a:lnTo>
                <a:lnTo>
                  <a:pt x="898221" y="4688841"/>
                </a:lnTo>
                <a:lnTo>
                  <a:pt x="898221" y="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458727" y="229406"/>
            <a:ext cx="474345" cy="4076700"/>
          </a:xfrm>
          <a:prstGeom prst="rect">
            <a:avLst/>
          </a:prstGeom>
        </p:spPr>
        <p:txBody>
          <a:bodyPr wrap="square" lIns="0" tIns="349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600" spc="-45" b="1">
                <a:solidFill>
                  <a:srgbClr val="FFFFFF"/>
                </a:solidFill>
                <a:latin typeface="Abril Fatface"/>
                <a:cs typeface="Abril Fatface"/>
              </a:rPr>
              <a:t>AOB</a:t>
            </a:r>
            <a:r>
              <a:rPr dirty="0" sz="2600" spc="-40" b="1">
                <a:solidFill>
                  <a:srgbClr val="FFFFFF"/>
                </a:solidFill>
                <a:latin typeface="Abril Fatface"/>
                <a:cs typeface="Abril Fatface"/>
              </a:rPr>
              <a:t> </a:t>
            </a:r>
            <a:r>
              <a:rPr dirty="0" sz="2600" b="1">
                <a:solidFill>
                  <a:srgbClr val="FFFFFF"/>
                </a:solidFill>
                <a:latin typeface="Abril Fatface"/>
                <a:cs typeface="Abril Fatface"/>
              </a:rPr>
              <a:t>Kalenteri</a:t>
            </a:r>
            <a:r>
              <a:rPr dirty="0" sz="2600" spc="-35" b="1">
                <a:solidFill>
                  <a:srgbClr val="FFFFFF"/>
                </a:solidFill>
                <a:latin typeface="Abril Fatface"/>
                <a:cs typeface="Abril Fatface"/>
              </a:rPr>
              <a:t> </a:t>
            </a:r>
            <a:r>
              <a:rPr dirty="0" sz="2600" b="1">
                <a:solidFill>
                  <a:srgbClr val="FFFFFF"/>
                </a:solidFill>
                <a:latin typeface="Abril Fatface"/>
                <a:cs typeface="Abril Fatface"/>
              </a:rPr>
              <a:t>–</a:t>
            </a:r>
            <a:r>
              <a:rPr dirty="0" sz="2600" spc="-35" b="1">
                <a:solidFill>
                  <a:srgbClr val="FFFFFF"/>
                </a:solidFill>
                <a:latin typeface="Abril Fatface"/>
                <a:cs typeface="Abril Fatface"/>
              </a:rPr>
              <a:t> </a:t>
            </a:r>
            <a:r>
              <a:rPr dirty="0" sz="2600" b="1">
                <a:solidFill>
                  <a:srgbClr val="FFFFFF"/>
                </a:solidFill>
                <a:latin typeface="Abril Fatface"/>
                <a:cs typeface="Abril Fatface"/>
              </a:rPr>
              <a:t>esimerkki</a:t>
            </a:r>
            <a:endParaRPr sz="2600">
              <a:latin typeface="Abril Fatface"/>
              <a:cs typeface="Abril Fatfac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20419" cy="6858000"/>
          </a:xfrm>
          <a:custGeom>
            <a:avLst/>
            <a:gdLst/>
            <a:ahLst/>
            <a:cxnLst/>
            <a:rect l="l" t="t" r="r" b="b"/>
            <a:pathLst>
              <a:path w="820419" h="6858000">
                <a:moveTo>
                  <a:pt x="0" y="6858000"/>
                </a:moveTo>
                <a:lnTo>
                  <a:pt x="0" y="0"/>
                </a:lnTo>
                <a:lnTo>
                  <a:pt x="819953" y="0"/>
                </a:lnTo>
                <a:lnTo>
                  <a:pt x="819953" y="6857999"/>
                </a:lnTo>
                <a:lnTo>
                  <a:pt x="0" y="68580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4494" y="435095"/>
            <a:ext cx="299720" cy="1122045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 spc="-65">
                <a:solidFill>
                  <a:srgbClr val="929292"/>
                </a:solidFill>
                <a:latin typeface="Lato"/>
                <a:cs typeface="Lato"/>
              </a:rPr>
              <a:t>1</a:t>
            </a:r>
            <a:r>
              <a:rPr dirty="0" sz="1800">
                <a:solidFill>
                  <a:srgbClr val="929292"/>
                </a:solidFill>
                <a:latin typeface="Lato"/>
                <a:cs typeface="Lato"/>
              </a:rPr>
              <a:t>. kvartaali</a:t>
            </a:r>
            <a:endParaRPr sz="180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098" y="2055346"/>
            <a:ext cx="299720" cy="1129665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solidFill>
                  <a:srgbClr val="929292"/>
                </a:solidFill>
                <a:latin typeface="Lato"/>
                <a:cs typeface="Lato"/>
              </a:rPr>
              <a:t>2.</a:t>
            </a:r>
            <a:r>
              <a:rPr dirty="0" sz="1800" spc="-80">
                <a:solidFill>
                  <a:srgbClr val="929292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929292"/>
                </a:solidFill>
                <a:latin typeface="Lato"/>
                <a:cs typeface="Lato"/>
              </a:rPr>
              <a:t>kvartaali</a:t>
            </a:r>
            <a:endParaRPr sz="18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837" y="3721906"/>
            <a:ext cx="299720" cy="1122045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 spc="-65">
                <a:solidFill>
                  <a:srgbClr val="929292"/>
                </a:solidFill>
                <a:latin typeface="Lato"/>
                <a:cs typeface="Lato"/>
              </a:rPr>
              <a:t>3</a:t>
            </a:r>
            <a:r>
              <a:rPr dirty="0" sz="1800" b="1">
                <a:solidFill>
                  <a:srgbClr val="929292"/>
                </a:solidFill>
                <a:latin typeface="Lato"/>
                <a:cs typeface="Lato"/>
              </a:rPr>
              <a:t>.</a:t>
            </a:r>
            <a:r>
              <a:rPr dirty="0" sz="1800" b="1">
                <a:solidFill>
                  <a:srgbClr val="929292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929292"/>
                </a:solidFill>
                <a:latin typeface="Lato"/>
                <a:cs typeface="Lato"/>
              </a:rPr>
              <a:t>kvartaali</a:t>
            </a:r>
            <a:endParaRPr sz="18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837" y="5247513"/>
            <a:ext cx="299720" cy="1105535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 spc="-195">
                <a:solidFill>
                  <a:srgbClr val="929292"/>
                </a:solidFill>
                <a:latin typeface="Lato"/>
                <a:cs typeface="Lato"/>
              </a:rPr>
              <a:t>4</a:t>
            </a:r>
            <a:r>
              <a:rPr dirty="0" sz="1800" b="1">
                <a:solidFill>
                  <a:srgbClr val="929292"/>
                </a:solidFill>
                <a:latin typeface="Lato"/>
                <a:cs typeface="Lato"/>
              </a:rPr>
              <a:t>.</a:t>
            </a:r>
            <a:r>
              <a:rPr dirty="0" sz="1800" spc="-5" b="1">
                <a:solidFill>
                  <a:srgbClr val="929292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929292"/>
                </a:solidFill>
                <a:latin typeface="Lato"/>
                <a:cs typeface="Lato"/>
              </a:rPr>
              <a:t>kvartaali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6098" y="330546"/>
            <a:ext cx="1798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Itsekehityskeskustelu (</a:t>
            </a:r>
            <a:r>
              <a:rPr dirty="0" sz="1200" spc="-85">
                <a:latin typeface="Lato"/>
                <a:cs typeface="Lato"/>
              </a:rPr>
              <a:t>Q</a:t>
            </a:r>
            <a:r>
              <a:rPr dirty="0" sz="1200">
                <a:latin typeface="Lato"/>
                <a:cs typeface="Lato"/>
              </a:rPr>
              <a:t>T)</a:t>
            </a:r>
            <a:endParaRPr sz="12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5619" y="768197"/>
            <a:ext cx="1985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Mindset</a:t>
            </a:r>
            <a:r>
              <a:rPr dirty="0" sz="1200" spc="-2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–</a:t>
            </a:r>
            <a:r>
              <a:rPr dirty="0" sz="1200" spc="-2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kasvun</a:t>
            </a:r>
            <a:r>
              <a:rPr dirty="0" sz="1200" spc="-2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asenne</a:t>
            </a:r>
            <a:r>
              <a:rPr dirty="0" sz="1200" spc="-2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(ST)</a:t>
            </a:r>
            <a:endParaRPr sz="120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7803" y="1211453"/>
            <a:ext cx="166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Arjen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mielenhallinta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(ST)</a:t>
            </a:r>
            <a:endParaRPr sz="1200">
              <a:latin typeface="Lato"/>
              <a:cs typeface="La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44715" y="472907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44715" y="871712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44715" y="1307906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611014" y="1891182"/>
            <a:ext cx="2045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Psykologinen</a:t>
            </a:r>
            <a:r>
              <a:rPr dirty="0" sz="1200" spc="-3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turvallisuus</a:t>
            </a:r>
            <a:r>
              <a:rPr dirty="0" sz="1200" spc="-35">
                <a:latin typeface="Lato"/>
                <a:cs typeface="Lato"/>
              </a:rPr>
              <a:t> </a:t>
            </a:r>
            <a:r>
              <a:rPr dirty="0" sz="1200" spc="-25">
                <a:latin typeface="Lato"/>
                <a:cs typeface="Lato"/>
              </a:rPr>
              <a:t>(QT)</a:t>
            </a:r>
            <a:endParaRPr sz="1200">
              <a:latin typeface="Lato"/>
              <a:cs typeface="La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10544" y="2328824"/>
            <a:ext cx="2049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Läsnäoleva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vuorovaikutus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(ST)</a:t>
            </a:r>
            <a:endParaRPr sz="1200">
              <a:latin typeface="Lato"/>
              <a:cs typeface="La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12716" y="2772092"/>
            <a:ext cx="4198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Digitaalinen</a:t>
            </a:r>
            <a:r>
              <a:rPr dirty="0" sz="1200" spc="-2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vuorovaikutus</a:t>
            </a:r>
            <a:r>
              <a:rPr dirty="0" sz="1200" spc="-1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–</a:t>
            </a:r>
            <a:r>
              <a:rPr dirty="0" sz="1200" spc="-1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kehitä</a:t>
            </a:r>
            <a:r>
              <a:rPr dirty="0" sz="1200" spc="-1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luottamusta</a:t>
            </a:r>
            <a:r>
              <a:rPr dirty="0" sz="1200" spc="-1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verkossa</a:t>
            </a:r>
            <a:r>
              <a:rPr dirty="0" sz="1200" spc="-1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(MT)</a:t>
            </a:r>
            <a:endParaRPr sz="1200">
              <a:latin typeface="Lato"/>
              <a:cs typeface="La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79627" y="2033545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79627" y="2432351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79627" y="2868544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57687" y="3524808"/>
            <a:ext cx="1386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Itsemyötätunto (</a:t>
            </a:r>
            <a:r>
              <a:rPr dirty="0" sz="1200" spc="-85">
                <a:latin typeface="Lato"/>
                <a:cs typeface="Lato"/>
              </a:rPr>
              <a:t>Q</a:t>
            </a:r>
            <a:r>
              <a:rPr dirty="0" sz="1200">
                <a:latin typeface="Lato"/>
                <a:cs typeface="Lato"/>
              </a:rPr>
              <a:t>T)</a:t>
            </a:r>
            <a:endParaRPr sz="1200">
              <a:latin typeface="Lato"/>
              <a:cs typeface="La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57216" y="3962450"/>
            <a:ext cx="2067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Paranna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palautumistaitoja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(ST)</a:t>
            </a:r>
            <a:endParaRPr sz="1200">
              <a:latin typeface="Lato"/>
              <a:cs typeface="La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59401" y="4405706"/>
            <a:ext cx="2000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Käytännön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mindfulnessia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(ST)</a:t>
            </a:r>
            <a:endParaRPr sz="1200">
              <a:latin typeface="Lato"/>
              <a:cs typeface="La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26302" y="3667168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26302" y="4065973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26302" y="4502166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634344" y="5135092"/>
            <a:ext cx="16408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Ajankäytön</a:t>
            </a:r>
            <a:r>
              <a:rPr dirty="0" sz="1200" spc="-3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hallinta</a:t>
            </a:r>
            <a:r>
              <a:rPr dirty="0" sz="1200" spc="-35">
                <a:latin typeface="Lato"/>
                <a:cs typeface="Lato"/>
              </a:rPr>
              <a:t> </a:t>
            </a:r>
            <a:r>
              <a:rPr dirty="0" sz="1200" spc="-25">
                <a:latin typeface="Lato"/>
                <a:cs typeface="Lato"/>
              </a:rPr>
              <a:t>(QT)</a:t>
            </a:r>
            <a:endParaRPr sz="1200">
              <a:latin typeface="Lato"/>
              <a:cs typeface="La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33874" y="5572734"/>
            <a:ext cx="1842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Keskittymiskyvyn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ABC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(ST)</a:t>
            </a:r>
            <a:endParaRPr sz="1200">
              <a:latin typeface="Lato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36058" y="6015990"/>
            <a:ext cx="146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Löydä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motivaatio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(ST)</a:t>
            </a:r>
            <a:endParaRPr sz="1200">
              <a:latin typeface="Lato"/>
              <a:cs typeface="La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02964" y="5277452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02964" y="5676258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02964" y="6112451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 h="0">
                <a:moveTo>
                  <a:pt x="121552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8922840" y="1289901"/>
            <a:ext cx="937894" cy="715010"/>
            <a:chOff x="8922840" y="1289901"/>
            <a:chExt cx="937894" cy="715010"/>
          </a:xfrm>
        </p:grpSpPr>
        <p:sp>
          <p:nvSpPr>
            <p:cNvPr id="41" name="object 41"/>
            <p:cNvSpPr/>
            <p:nvPr/>
          </p:nvSpPr>
          <p:spPr>
            <a:xfrm>
              <a:off x="9374176" y="1289901"/>
              <a:ext cx="486409" cy="647700"/>
            </a:xfrm>
            <a:custGeom>
              <a:avLst/>
              <a:gdLst/>
              <a:ahLst/>
              <a:cxnLst/>
              <a:rect l="l" t="t" r="r" b="b"/>
              <a:pathLst>
                <a:path w="486409" h="647700">
                  <a:moveTo>
                    <a:pt x="415754" y="0"/>
                  </a:moveTo>
                  <a:lnTo>
                    <a:pt x="0" y="0"/>
                  </a:lnTo>
                  <a:lnTo>
                    <a:pt x="0" y="647323"/>
                  </a:lnTo>
                  <a:lnTo>
                    <a:pt x="485998" y="647323"/>
                  </a:lnTo>
                  <a:lnTo>
                    <a:pt x="485998" y="584161"/>
                  </a:lnTo>
                  <a:lnTo>
                    <a:pt x="62560" y="584161"/>
                  </a:lnTo>
                  <a:lnTo>
                    <a:pt x="62560" y="520640"/>
                  </a:lnTo>
                  <a:lnTo>
                    <a:pt x="485998" y="520640"/>
                  </a:lnTo>
                  <a:lnTo>
                    <a:pt x="485998" y="492676"/>
                  </a:lnTo>
                  <a:lnTo>
                    <a:pt x="62560" y="492676"/>
                  </a:lnTo>
                  <a:lnTo>
                    <a:pt x="62560" y="429155"/>
                  </a:lnTo>
                  <a:lnTo>
                    <a:pt x="485998" y="429155"/>
                  </a:lnTo>
                  <a:lnTo>
                    <a:pt x="485998" y="401138"/>
                  </a:lnTo>
                  <a:lnTo>
                    <a:pt x="62560" y="401138"/>
                  </a:lnTo>
                  <a:lnTo>
                    <a:pt x="62560" y="337618"/>
                  </a:lnTo>
                  <a:lnTo>
                    <a:pt x="485998" y="337618"/>
                  </a:lnTo>
                  <a:lnTo>
                    <a:pt x="485998" y="309653"/>
                  </a:lnTo>
                  <a:lnTo>
                    <a:pt x="62560" y="309653"/>
                  </a:lnTo>
                  <a:lnTo>
                    <a:pt x="62560" y="246132"/>
                  </a:lnTo>
                  <a:lnTo>
                    <a:pt x="485998" y="246132"/>
                  </a:lnTo>
                  <a:lnTo>
                    <a:pt x="485998" y="218116"/>
                  </a:lnTo>
                  <a:lnTo>
                    <a:pt x="62560" y="218116"/>
                  </a:lnTo>
                  <a:lnTo>
                    <a:pt x="62560" y="154647"/>
                  </a:lnTo>
                  <a:lnTo>
                    <a:pt x="485998" y="154647"/>
                  </a:lnTo>
                  <a:lnTo>
                    <a:pt x="485998" y="126630"/>
                  </a:lnTo>
                  <a:lnTo>
                    <a:pt x="62560" y="126630"/>
                  </a:lnTo>
                  <a:lnTo>
                    <a:pt x="62560" y="63115"/>
                  </a:lnTo>
                  <a:lnTo>
                    <a:pt x="478916" y="63115"/>
                  </a:lnTo>
                  <a:lnTo>
                    <a:pt x="415754" y="0"/>
                  </a:lnTo>
                  <a:close/>
                </a:path>
                <a:path w="486409" h="647700">
                  <a:moveTo>
                    <a:pt x="396635" y="520640"/>
                  </a:moveTo>
                  <a:lnTo>
                    <a:pt x="346619" y="520640"/>
                  </a:lnTo>
                  <a:lnTo>
                    <a:pt x="346619" y="584161"/>
                  </a:lnTo>
                  <a:lnTo>
                    <a:pt x="396635" y="584161"/>
                  </a:lnTo>
                  <a:lnTo>
                    <a:pt x="384275" y="581665"/>
                  </a:lnTo>
                  <a:lnTo>
                    <a:pt x="374180" y="574857"/>
                  </a:lnTo>
                  <a:lnTo>
                    <a:pt x="367373" y="564761"/>
                  </a:lnTo>
                  <a:lnTo>
                    <a:pt x="364877" y="552398"/>
                  </a:lnTo>
                  <a:lnTo>
                    <a:pt x="367373" y="540038"/>
                  </a:lnTo>
                  <a:lnTo>
                    <a:pt x="374180" y="529943"/>
                  </a:lnTo>
                  <a:lnTo>
                    <a:pt x="384275" y="523137"/>
                  </a:lnTo>
                  <a:lnTo>
                    <a:pt x="396635" y="520640"/>
                  </a:lnTo>
                  <a:close/>
                </a:path>
                <a:path w="486409" h="647700">
                  <a:moveTo>
                    <a:pt x="485998" y="520640"/>
                  </a:moveTo>
                  <a:lnTo>
                    <a:pt x="396635" y="520640"/>
                  </a:lnTo>
                  <a:lnTo>
                    <a:pt x="408998" y="523137"/>
                  </a:lnTo>
                  <a:lnTo>
                    <a:pt x="419094" y="529943"/>
                  </a:lnTo>
                  <a:lnTo>
                    <a:pt x="425901" y="540038"/>
                  </a:lnTo>
                  <a:lnTo>
                    <a:pt x="428398" y="552398"/>
                  </a:lnTo>
                  <a:lnTo>
                    <a:pt x="425901" y="564761"/>
                  </a:lnTo>
                  <a:lnTo>
                    <a:pt x="419094" y="574857"/>
                  </a:lnTo>
                  <a:lnTo>
                    <a:pt x="408998" y="581665"/>
                  </a:lnTo>
                  <a:lnTo>
                    <a:pt x="396635" y="584161"/>
                  </a:lnTo>
                  <a:lnTo>
                    <a:pt x="485998" y="584161"/>
                  </a:lnTo>
                  <a:lnTo>
                    <a:pt x="485998" y="520640"/>
                  </a:lnTo>
                  <a:close/>
                </a:path>
                <a:path w="486409" h="647700">
                  <a:moveTo>
                    <a:pt x="396635" y="429155"/>
                  </a:moveTo>
                  <a:lnTo>
                    <a:pt x="346619" y="429155"/>
                  </a:lnTo>
                  <a:lnTo>
                    <a:pt x="346619" y="492676"/>
                  </a:lnTo>
                  <a:lnTo>
                    <a:pt x="396635" y="492676"/>
                  </a:lnTo>
                  <a:lnTo>
                    <a:pt x="384275" y="490179"/>
                  </a:lnTo>
                  <a:lnTo>
                    <a:pt x="374180" y="483372"/>
                  </a:lnTo>
                  <a:lnTo>
                    <a:pt x="367373" y="473276"/>
                  </a:lnTo>
                  <a:lnTo>
                    <a:pt x="364877" y="460912"/>
                  </a:lnTo>
                  <a:lnTo>
                    <a:pt x="367373" y="448553"/>
                  </a:lnTo>
                  <a:lnTo>
                    <a:pt x="374180" y="438458"/>
                  </a:lnTo>
                  <a:lnTo>
                    <a:pt x="384275" y="431651"/>
                  </a:lnTo>
                  <a:lnTo>
                    <a:pt x="396635" y="429155"/>
                  </a:lnTo>
                  <a:close/>
                </a:path>
                <a:path w="486409" h="647700">
                  <a:moveTo>
                    <a:pt x="485998" y="429155"/>
                  </a:moveTo>
                  <a:lnTo>
                    <a:pt x="396635" y="429155"/>
                  </a:lnTo>
                  <a:lnTo>
                    <a:pt x="408998" y="431651"/>
                  </a:lnTo>
                  <a:lnTo>
                    <a:pt x="419094" y="438458"/>
                  </a:lnTo>
                  <a:lnTo>
                    <a:pt x="425901" y="448553"/>
                  </a:lnTo>
                  <a:lnTo>
                    <a:pt x="428398" y="460912"/>
                  </a:lnTo>
                  <a:lnTo>
                    <a:pt x="425901" y="473276"/>
                  </a:lnTo>
                  <a:lnTo>
                    <a:pt x="419094" y="483372"/>
                  </a:lnTo>
                  <a:lnTo>
                    <a:pt x="408998" y="490179"/>
                  </a:lnTo>
                  <a:lnTo>
                    <a:pt x="396635" y="492676"/>
                  </a:lnTo>
                  <a:lnTo>
                    <a:pt x="485998" y="492676"/>
                  </a:lnTo>
                  <a:lnTo>
                    <a:pt x="485998" y="429155"/>
                  </a:lnTo>
                  <a:close/>
                </a:path>
                <a:path w="486409" h="647700">
                  <a:moveTo>
                    <a:pt x="396635" y="337618"/>
                  </a:moveTo>
                  <a:lnTo>
                    <a:pt x="346619" y="337618"/>
                  </a:lnTo>
                  <a:lnTo>
                    <a:pt x="346619" y="401138"/>
                  </a:lnTo>
                  <a:lnTo>
                    <a:pt x="396635" y="401138"/>
                  </a:lnTo>
                  <a:lnTo>
                    <a:pt x="384275" y="398642"/>
                  </a:lnTo>
                  <a:lnTo>
                    <a:pt x="374180" y="391835"/>
                  </a:lnTo>
                  <a:lnTo>
                    <a:pt x="367373" y="381741"/>
                  </a:lnTo>
                  <a:lnTo>
                    <a:pt x="364877" y="369381"/>
                  </a:lnTo>
                  <a:lnTo>
                    <a:pt x="367373" y="357018"/>
                  </a:lnTo>
                  <a:lnTo>
                    <a:pt x="374180" y="346921"/>
                  </a:lnTo>
                  <a:lnTo>
                    <a:pt x="384275" y="340114"/>
                  </a:lnTo>
                  <a:lnTo>
                    <a:pt x="396635" y="337618"/>
                  </a:lnTo>
                  <a:close/>
                </a:path>
                <a:path w="486409" h="647700">
                  <a:moveTo>
                    <a:pt x="485998" y="337618"/>
                  </a:moveTo>
                  <a:lnTo>
                    <a:pt x="396635" y="337618"/>
                  </a:lnTo>
                  <a:lnTo>
                    <a:pt x="408998" y="340114"/>
                  </a:lnTo>
                  <a:lnTo>
                    <a:pt x="419094" y="346921"/>
                  </a:lnTo>
                  <a:lnTo>
                    <a:pt x="425901" y="357018"/>
                  </a:lnTo>
                  <a:lnTo>
                    <a:pt x="428398" y="369381"/>
                  </a:lnTo>
                  <a:lnTo>
                    <a:pt x="425901" y="381741"/>
                  </a:lnTo>
                  <a:lnTo>
                    <a:pt x="419094" y="391835"/>
                  </a:lnTo>
                  <a:lnTo>
                    <a:pt x="408998" y="398642"/>
                  </a:lnTo>
                  <a:lnTo>
                    <a:pt x="396635" y="401138"/>
                  </a:lnTo>
                  <a:lnTo>
                    <a:pt x="485998" y="401138"/>
                  </a:lnTo>
                  <a:lnTo>
                    <a:pt x="485998" y="337618"/>
                  </a:lnTo>
                  <a:close/>
                </a:path>
                <a:path w="486409" h="647700">
                  <a:moveTo>
                    <a:pt x="396635" y="246132"/>
                  </a:moveTo>
                  <a:lnTo>
                    <a:pt x="346619" y="246132"/>
                  </a:lnTo>
                  <a:lnTo>
                    <a:pt x="346619" y="309653"/>
                  </a:lnTo>
                  <a:lnTo>
                    <a:pt x="396635" y="309653"/>
                  </a:lnTo>
                  <a:lnTo>
                    <a:pt x="384275" y="307157"/>
                  </a:lnTo>
                  <a:lnTo>
                    <a:pt x="374180" y="300350"/>
                  </a:lnTo>
                  <a:lnTo>
                    <a:pt x="367373" y="290255"/>
                  </a:lnTo>
                  <a:lnTo>
                    <a:pt x="364877" y="277896"/>
                  </a:lnTo>
                  <a:lnTo>
                    <a:pt x="367373" y="265532"/>
                  </a:lnTo>
                  <a:lnTo>
                    <a:pt x="374180" y="255436"/>
                  </a:lnTo>
                  <a:lnTo>
                    <a:pt x="384275" y="248629"/>
                  </a:lnTo>
                  <a:lnTo>
                    <a:pt x="396635" y="246132"/>
                  </a:lnTo>
                  <a:close/>
                </a:path>
                <a:path w="486409" h="647700">
                  <a:moveTo>
                    <a:pt x="485998" y="246132"/>
                  </a:moveTo>
                  <a:lnTo>
                    <a:pt x="396635" y="246132"/>
                  </a:lnTo>
                  <a:lnTo>
                    <a:pt x="408998" y="248629"/>
                  </a:lnTo>
                  <a:lnTo>
                    <a:pt x="419094" y="255436"/>
                  </a:lnTo>
                  <a:lnTo>
                    <a:pt x="425901" y="265532"/>
                  </a:lnTo>
                  <a:lnTo>
                    <a:pt x="428398" y="277896"/>
                  </a:lnTo>
                  <a:lnTo>
                    <a:pt x="425901" y="290255"/>
                  </a:lnTo>
                  <a:lnTo>
                    <a:pt x="419094" y="300350"/>
                  </a:lnTo>
                  <a:lnTo>
                    <a:pt x="408998" y="307157"/>
                  </a:lnTo>
                  <a:lnTo>
                    <a:pt x="396635" y="309653"/>
                  </a:lnTo>
                  <a:lnTo>
                    <a:pt x="485998" y="309653"/>
                  </a:lnTo>
                  <a:lnTo>
                    <a:pt x="485998" y="246132"/>
                  </a:lnTo>
                  <a:close/>
                </a:path>
                <a:path w="486409" h="647700">
                  <a:moveTo>
                    <a:pt x="377192" y="275386"/>
                  </a:moveTo>
                  <a:lnTo>
                    <a:pt x="372491" y="279798"/>
                  </a:lnTo>
                  <a:lnTo>
                    <a:pt x="372329" y="283480"/>
                  </a:lnTo>
                  <a:lnTo>
                    <a:pt x="386818" y="298894"/>
                  </a:lnTo>
                  <a:lnTo>
                    <a:pt x="388350" y="299587"/>
                  </a:lnTo>
                  <a:lnTo>
                    <a:pt x="390113" y="299587"/>
                  </a:lnTo>
                  <a:lnTo>
                    <a:pt x="391767" y="299559"/>
                  </a:lnTo>
                  <a:lnTo>
                    <a:pt x="393276" y="298813"/>
                  </a:lnTo>
                  <a:lnTo>
                    <a:pt x="405280" y="285024"/>
                  </a:lnTo>
                  <a:lnTo>
                    <a:pt x="389807" y="285024"/>
                  </a:lnTo>
                  <a:lnTo>
                    <a:pt x="380874" y="275490"/>
                  </a:lnTo>
                  <a:lnTo>
                    <a:pt x="377192" y="275386"/>
                  </a:lnTo>
                  <a:close/>
                </a:path>
                <a:path w="486409" h="647700">
                  <a:moveTo>
                    <a:pt x="415574" y="259632"/>
                  </a:moveTo>
                  <a:lnTo>
                    <a:pt x="412597" y="259840"/>
                  </a:lnTo>
                  <a:lnTo>
                    <a:pt x="411146" y="260545"/>
                  </a:lnTo>
                  <a:lnTo>
                    <a:pt x="389807" y="285024"/>
                  </a:lnTo>
                  <a:lnTo>
                    <a:pt x="405280" y="285024"/>
                  </a:lnTo>
                  <a:lnTo>
                    <a:pt x="421003" y="266963"/>
                  </a:lnTo>
                  <a:lnTo>
                    <a:pt x="420766" y="263268"/>
                  </a:lnTo>
                  <a:lnTo>
                    <a:pt x="417118" y="260094"/>
                  </a:lnTo>
                  <a:lnTo>
                    <a:pt x="415574" y="259632"/>
                  </a:lnTo>
                  <a:close/>
                </a:path>
                <a:path w="486409" h="647700">
                  <a:moveTo>
                    <a:pt x="396635" y="154647"/>
                  </a:moveTo>
                  <a:lnTo>
                    <a:pt x="346619" y="154647"/>
                  </a:lnTo>
                  <a:lnTo>
                    <a:pt x="346619" y="218116"/>
                  </a:lnTo>
                  <a:lnTo>
                    <a:pt x="396635" y="218116"/>
                  </a:lnTo>
                  <a:lnTo>
                    <a:pt x="384275" y="215627"/>
                  </a:lnTo>
                  <a:lnTo>
                    <a:pt x="374180" y="208838"/>
                  </a:lnTo>
                  <a:lnTo>
                    <a:pt x="367373" y="198762"/>
                  </a:lnTo>
                  <a:lnTo>
                    <a:pt x="364877" y="186410"/>
                  </a:lnTo>
                  <a:lnTo>
                    <a:pt x="367373" y="174047"/>
                  </a:lnTo>
                  <a:lnTo>
                    <a:pt x="374180" y="163951"/>
                  </a:lnTo>
                  <a:lnTo>
                    <a:pt x="384275" y="157143"/>
                  </a:lnTo>
                  <a:lnTo>
                    <a:pt x="396635" y="154647"/>
                  </a:lnTo>
                  <a:close/>
                </a:path>
                <a:path w="486409" h="647700">
                  <a:moveTo>
                    <a:pt x="485998" y="154647"/>
                  </a:moveTo>
                  <a:lnTo>
                    <a:pt x="396635" y="154647"/>
                  </a:lnTo>
                  <a:lnTo>
                    <a:pt x="408998" y="157143"/>
                  </a:lnTo>
                  <a:lnTo>
                    <a:pt x="419094" y="163951"/>
                  </a:lnTo>
                  <a:lnTo>
                    <a:pt x="425901" y="174047"/>
                  </a:lnTo>
                  <a:lnTo>
                    <a:pt x="428398" y="186410"/>
                  </a:lnTo>
                  <a:lnTo>
                    <a:pt x="425901" y="198762"/>
                  </a:lnTo>
                  <a:lnTo>
                    <a:pt x="419094" y="208838"/>
                  </a:lnTo>
                  <a:lnTo>
                    <a:pt x="408998" y="215627"/>
                  </a:lnTo>
                  <a:lnTo>
                    <a:pt x="396635" y="218116"/>
                  </a:lnTo>
                  <a:lnTo>
                    <a:pt x="485998" y="218116"/>
                  </a:lnTo>
                  <a:lnTo>
                    <a:pt x="485998" y="154647"/>
                  </a:lnTo>
                  <a:close/>
                </a:path>
                <a:path w="486409" h="647700">
                  <a:moveTo>
                    <a:pt x="396635" y="63115"/>
                  </a:moveTo>
                  <a:lnTo>
                    <a:pt x="346619" y="63115"/>
                  </a:lnTo>
                  <a:lnTo>
                    <a:pt x="346619" y="126630"/>
                  </a:lnTo>
                  <a:lnTo>
                    <a:pt x="396635" y="126630"/>
                  </a:lnTo>
                  <a:lnTo>
                    <a:pt x="384275" y="124134"/>
                  </a:lnTo>
                  <a:lnTo>
                    <a:pt x="374180" y="117327"/>
                  </a:lnTo>
                  <a:lnTo>
                    <a:pt x="367373" y="107232"/>
                  </a:lnTo>
                  <a:lnTo>
                    <a:pt x="364877" y="94873"/>
                  </a:lnTo>
                  <a:lnTo>
                    <a:pt x="367373" y="82513"/>
                  </a:lnTo>
                  <a:lnTo>
                    <a:pt x="374180" y="72418"/>
                  </a:lnTo>
                  <a:lnTo>
                    <a:pt x="384275" y="65612"/>
                  </a:lnTo>
                  <a:lnTo>
                    <a:pt x="396635" y="63115"/>
                  </a:lnTo>
                  <a:close/>
                </a:path>
                <a:path w="486409" h="647700">
                  <a:moveTo>
                    <a:pt x="478916" y="63115"/>
                  </a:moveTo>
                  <a:lnTo>
                    <a:pt x="396635" y="63115"/>
                  </a:lnTo>
                  <a:lnTo>
                    <a:pt x="408998" y="65612"/>
                  </a:lnTo>
                  <a:lnTo>
                    <a:pt x="419094" y="72418"/>
                  </a:lnTo>
                  <a:lnTo>
                    <a:pt x="425901" y="82513"/>
                  </a:lnTo>
                  <a:lnTo>
                    <a:pt x="428398" y="94873"/>
                  </a:lnTo>
                  <a:lnTo>
                    <a:pt x="425901" y="107232"/>
                  </a:lnTo>
                  <a:lnTo>
                    <a:pt x="419094" y="117327"/>
                  </a:lnTo>
                  <a:lnTo>
                    <a:pt x="408998" y="124134"/>
                  </a:lnTo>
                  <a:lnTo>
                    <a:pt x="396635" y="126630"/>
                  </a:lnTo>
                  <a:lnTo>
                    <a:pt x="485998" y="126630"/>
                  </a:lnTo>
                  <a:lnTo>
                    <a:pt x="485998" y="70192"/>
                  </a:lnTo>
                  <a:lnTo>
                    <a:pt x="478916" y="63115"/>
                  </a:lnTo>
                  <a:close/>
                </a:path>
              </a:pathLst>
            </a:custGeom>
            <a:solidFill>
              <a:srgbClr val="00A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22840" y="1578095"/>
              <a:ext cx="674370" cy="426720"/>
            </a:xfrm>
            <a:custGeom>
              <a:avLst/>
              <a:gdLst/>
              <a:ahLst/>
              <a:cxnLst/>
              <a:rect l="l" t="t" r="r" b="b"/>
              <a:pathLst>
                <a:path w="674370" h="426719">
                  <a:moveTo>
                    <a:pt x="0" y="3093"/>
                  </a:moveTo>
                  <a:lnTo>
                    <a:pt x="0" y="424582"/>
                  </a:lnTo>
                  <a:lnTo>
                    <a:pt x="1618" y="426195"/>
                  </a:lnTo>
                  <a:lnTo>
                    <a:pt x="672576" y="426195"/>
                  </a:lnTo>
                  <a:lnTo>
                    <a:pt x="674195" y="424582"/>
                  </a:lnTo>
                  <a:lnTo>
                    <a:pt x="674195" y="261875"/>
                  </a:lnTo>
                  <a:lnTo>
                    <a:pt x="335033" y="261875"/>
                  </a:lnTo>
                  <a:lnTo>
                    <a:pt x="333021" y="261112"/>
                  </a:lnTo>
                  <a:lnTo>
                    <a:pt x="331223" y="259852"/>
                  </a:lnTo>
                  <a:lnTo>
                    <a:pt x="0" y="3093"/>
                  </a:lnTo>
                  <a:close/>
                </a:path>
                <a:path w="674370" h="426719">
                  <a:moveTo>
                    <a:pt x="674195" y="3093"/>
                  </a:moveTo>
                  <a:lnTo>
                    <a:pt x="340954" y="261337"/>
                  </a:lnTo>
                  <a:lnTo>
                    <a:pt x="338988" y="261875"/>
                  </a:lnTo>
                  <a:lnTo>
                    <a:pt x="674195" y="261875"/>
                  </a:lnTo>
                  <a:lnTo>
                    <a:pt x="674195" y="3093"/>
                  </a:lnTo>
                  <a:close/>
                </a:path>
                <a:path w="674370" h="426719">
                  <a:moveTo>
                    <a:pt x="650983" y="0"/>
                  </a:moveTo>
                  <a:lnTo>
                    <a:pt x="23206" y="0"/>
                  </a:lnTo>
                  <a:lnTo>
                    <a:pt x="337178" y="240970"/>
                  </a:lnTo>
                  <a:lnTo>
                    <a:pt x="650983" y="0"/>
                  </a:lnTo>
                  <a:close/>
                </a:path>
              </a:pathLst>
            </a:custGeom>
            <a:solidFill>
              <a:srgbClr val="017B7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8922155" y="2939757"/>
            <a:ext cx="937894" cy="715010"/>
            <a:chOff x="8922155" y="2939757"/>
            <a:chExt cx="937894" cy="715010"/>
          </a:xfrm>
        </p:grpSpPr>
        <p:sp>
          <p:nvSpPr>
            <p:cNvPr id="44" name="object 44"/>
            <p:cNvSpPr/>
            <p:nvPr/>
          </p:nvSpPr>
          <p:spPr>
            <a:xfrm>
              <a:off x="9373491" y="2939757"/>
              <a:ext cx="486409" cy="647700"/>
            </a:xfrm>
            <a:custGeom>
              <a:avLst/>
              <a:gdLst/>
              <a:ahLst/>
              <a:cxnLst/>
              <a:rect l="l" t="t" r="r" b="b"/>
              <a:pathLst>
                <a:path w="486409" h="647700">
                  <a:moveTo>
                    <a:pt x="415754" y="0"/>
                  </a:moveTo>
                  <a:lnTo>
                    <a:pt x="0" y="0"/>
                  </a:lnTo>
                  <a:lnTo>
                    <a:pt x="0" y="647323"/>
                  </a:lnTo>
                  <a:lnTo>
                    <a:pt x="485998" y="647323"/>
                  </a:lnTo>
                  <a:lnTo>
                    <a:pt x="485998" y="584161"/>
                  </a:lnTo>
                  <a:lnTo>
                    <a:pt x="62560" y="584161"/>
                  </a:lnTo>
                  <a:lnTo>
                    <a:pt x="62560" y="520640"/>
                  </a:lnTo>
                  <a:lnTo>
                    <a:pt x="485998" y="520640"/>
                  </a:lnTo>
                  <a:lnTo>
                    <a:pt x="485998" y="492676"/>
                  </a:lnTo>
                  <a:lnTo>
                    <a:pt x="62560" y="492676"/>
                  </a:lnTo>
                  <a:lnTo>
                    <a:pt x="62560" y="429155"/>
                  </a:lnTo>
                  <a:lnTo>
                    <a:pt x="485998" y="429155"/>
                  </a:lnTo>
                  <a:lnTo>
                    <a:pt x="485998" y="401138"/>
                  </a:lnTo>
                  <a:lnTo>
                    <a:pt x="62560" y="401138"/>
                  </a:lnTo>
                  <a:lnTo>
                    <a:pt x="62560" y="337618"/>
                  </a:lnTo>
                  <a:lnTo>
                    <a:pt x="485998" y="337618"/>
                  </a:lnTo>
                  <a:lnTo>
                    <a:pt x="485998" y="309653"/>
                  </a:lnTo>
                  <a:lnTo>
                    <a:pt x="62560" y="309653"/>
                  </a:lnTo>
                  <a:lnTo>
                    <a:pt x="62560" y="246132"/>
                  </a:lnTo>
                  <a:lnTo>
                    <a:pt x="485998" y="246132"/>
                  </a:lnTo>
                  <a:lnTo>
                    <a:pt x="485998" y="218116"/>
                  </a:lnTo>
                  <a:lnTo>
                    <a:pt x="62560" y="218116"/>
                  </a:lnTo>
                  <a:lnTo>
                    <a:pt x="62560" y="154647"/>
                  </a:lnTo>
                  <a:lnTo>
                    <a:pt x="485998" y="154647"/>
                  </a:lnTo>
                  <a:lnTo>
                    <a:pt x="485998" y="126630"/>
                  </a:lnTo>
                  <a:lnTo>
                    <a:pt x="62560" y="126630"/>
                  </a:lnTo>
                  <a:lnTo>
                    <a:pt x="62560" y="63115"/>
                  </a:lnTo>
                  <a:lnTo>
                    <a:pt x="478916" y="63115"/>
                  </a:lnTo>
                  <a:lnTo>
                    <a:pt x="415754" y="0"/>
                  </a:lnTo>
                  <a:close/>
                </a:path>
                <a:path w="486409" h="647700">
                  <a:moveTo>
                    <a:pt x="396635" y="520640"/>
                  </a:moveTo>
                  <a:lnTo>
                    <a:pt x="346619" y="520640"/>
                  </a:lnTo>
                  <a:lnTo>
                    <a:pt x="346619" y="584161"/>
                  </a:lnTo>
                  <a:lnTo>
                    <a:pt x="396635" y="584161"/>
                  </a:lnTo>
                  <a:lnTo>
                    <a:pt x="384275" y="581665"/>
                  </a:lnTo>
                  <a:lnTo>
                    <a:pt x="374180" y="574857"/>
                  </a:lnTo>
                  <a:lnTo>
                    <a:pt x="367373" y="564761"/>
                  </a:lnTo>
                  <a:lnTo>
                    <a:pt x="364877" y="552398"/>
                  </a:lnTo>
                  <a:lnTo>
                    <a:pt x="367373" y="540038"/>
                  </a:lnTo>
                  <a:lnTo>
                    <a:pt x="374180" y="529943"/>
                  </a:lnTo>
                  <a:lnTo>
                    <a:pt x="384275" y="523137"/>
                  </a:lnTo>
                  <a:lnTo>
                    <a:pt x="396635" y="520640"/>
                  </a:lnTo>
                  <a:close/>
                </a:path>
                <a:path w="486409" h="647700">
                  <a:moveTo>
                    <a:pt x="485998" y="520640"/>
                  </a:moveTo>
                  <a:lnTo>
                    <a:pt x="396635" y="520640"/>
                  </a:lnTo>
                  <a:lnTo>
                    <a:pt x="408998" y="523137"/>
                  </a:lnTo>
                  <a:lnTo>
                    <a:pt x="419094" y="529943"/>
                  </a:lnTo>
                  <a:lnTo>
                    <a:pt x="425901" y="540038"/>
                  </a:lnTo>
                  <a:lnTo>
                    <a:pt x="428398" y="552398"/>
                  </a:lnTo>
                  <a:lnTo>
                    <a:pt x="425901" y="564761"/>
                  </a:lnTo>
                  <a:lnTo>
                    <a:pt x="419094" y="574857"/>
                  </a:lnTo>
                  <a:lnTo>
                    <a:pt x="408998" y="581665"/>
                  </a:lnTo>
                  <a:lnTo>
                    <a:pt x="396635" y="584161"/>
                  </a:lnTo>
                  <a:lnTo>
                    <a:pt x="485998" y="584161"/>
                  </a:lnTo>
                  <a:lnTo>
                    <a:pt x="485998" y="520640"/>
                  </a:lnTo>
                  <a:close/>
                </a:path>
                <a:path w="486409" h="647700">
                  <a:moveTo>
                    <a:pt x="396635" y="429155"/>
                  </a:moveTo>
                  <a:lnTo>
                    <a:pt x="346619" y="429155"/>
                  </a:lnTo>
                  <a:lnTo>
                    <a:pt x="346619" y="492676"/>
                  </a:lnTo>
                  <a:lnTo>
                    <a:pt x="396635" y="492676"/>
                  </a:lnTo>
                  <a:lnTo>
                    <a:pt x="384275" y="490179"/>
                  </a:lnTo>
                  <a:lnTo>
                    <a:pt x="374180" y="483372"/>
                  </a:lnTo>
                  <a:lnTo>
                    <a:pt x="367373" y="473276"/>
                  </a:lnTo>
                  <a:lnTo>
                    <a:pt x="364877" y="460912"/>
                  </a:lnTo>
                  <a:lnTo>
                    <a:pt x="367373" y="448553"/>
                  </a:lnTo>
                  <a:lnTo>
                    <a:pt x="374180" y="438458"/>
                  </a:lnTo>
                  <a:lnTo>
                    <a:pt x="384275" y="431651"/>
                  </a:lnTo>
                  <a:lnTo>
                    <a:pt x="396635" y="429155"/>
                  </a:lnTo>
                  <a:close/>
                </a:path>
                <a:path w="486409" h="647700">
                  <a:moveTo>
                    <a:pt x="485998" y="429155"/>
                  </a:moveTo>
                  <a:lnTo>
                    <a:pt x="396635" y="429155"/>
                  </a:lnTo>
                  <a:lnTo>
                    <a:pt x="408998" y="431651"/>
                  </a:lnTo>
                  <a:lnTo>
                    <a:pt x="419094" y="438458"/>
                  </a:lnTo>
                  <a:lnTo>
                    <a:pt x="425901" y="448553"/>
                  </a:lnTo>
                  <a:lnTo>
                    <a:pt x="428398" y="460912"/>
                  </a:lnTo>
                  <a:lnTo>
                    <a:pt x="425901" y="473276"/>
                  </a:lnTo>
                  <a:lnTo>
                    <a:pt x="419094" y="483372"/>
                  </a:lnTo>
                  <a:lnTo>
                    <a:pt x="408998" y="490179"/>
                  </a:lnTo>
                  <a:lnTo>
                    <a:pt x="396635" y="492676"/>
                  </a:lnTo>
                  <a:lnTo>
                    <a:pt x="485998" y="492676"/>
                  </a:lnTo>
                  <a:lnTo>
                    <a:pt x="485998" y="429155"/>
                  </a:lnTo>
                  <a:close/>
                </a:path>
                <a:path w="486409" h="647700">
                  <a:moveTo>
                    <a:pt x="396635" y="337618"/>
                  </a:moveTo>
                  <a:lnTo>
                    <a:pt x="346619" y="337618"/>
                  </a:lnTo>
                  <a:lnTo>
                    <a:pt x="346619" y="401138"/>
                  </a:lnTo>
                  <a:lnTo>
                    <a:pt x="396635" y="401138"/>
                  </a:lnTo>
                  <a:lnTo>
                    <a:pt x="384275" y="398642"/>
                  </a:lnTo>
                  <a:lnTo>
                    <a:pt x="374180" y="391835"/>
                  </a:lnTo>
                  <a:lnTo>
                    <a:pt x="367373" y="381741"/>
                  </a:lnTo>
                  <a:lnTo>
                    <a:pt x="364877" y="369381"/>
                  </a:lnTo>
                  <a:lnTo>
                    <a:pt x="367373" y="357018"/>
                  </a:lnTo>
                  <a:lnTo>
                    <a:pt x="374180" y="346921"/>
                  </a:lnTo>
                  <a:lnTo>
                    <a:pt x="384275" y="340114"/>
                  </a:lnTo>
                  <a:lnTo>
                    <a:pt x="396635" y="337618"/>
                  </a:lnTo>
                  <a:close/>
                </a:path>
                <a:path w="486409" h="647700">
                  <a:moveTo>
                    <a:pt x="485998" y="337618"/>
                  </a:moveTo>
                  <a:lnTo>
                    <a:pt x="396635" y="337618"/>
                  </a:lnTo>
                  <a:lnTo>
                    <a:pt x="408998" y="340114"/>
                  </a:lnTo>
                  <a:lnTo>
                    <a:pt x="419094" y="346921"/>
                  </a:lnTo>
                  <a:lnTo>
                    <a:pt x="425901" y="357018"/>
                  </a:lnTo>
                  <a:lnTo>
                    <a:pt x="428398" y="369381"/>
                  </a:lnTo>
                  <a:lnTo>
                    <a:pt x="425901" y="381741"/>
                  </a:lnTo>
                  <a:lnTo>
                    <a:pt x="419094" y="391835"/>
                  </a:lnTo>
                  <a:lnTo>
                    <a:pt x="408998" y="398642"/>
                  </a:lnTo>
                  <a:lnTo>
                    <a:pt x="396635" y="401138"/>
                  </a:lnTo>
                  <a:lnTo>
                    <a:pt x="485998" y="401138"/>
                  </a:lnTo>
                  <a:lnTo>
                    <a:pt x="485998" y="337618"/>
                  </a:lnTo>
                  <a:close/>
                </a:path>
                <a:path w="486409" h="647700">
                  <a:moveTo>
                    <a:pt x="396635" y="246132"/>
                  </a:moveTo>
                  <a:lnTo>
                    <a:pt x="346619" y="246132"/>
                  </a:lnTo>
                  <a:lnTo>
                    <a:pt x="346619" y="309653"/>
                  </a:lnTo>
                  <a:lnTo>
                    <a:pt x="396635" y="309653"/>
                  </a:lnTo>
                  <a:lnTo>
                    <a:pt x="384275" y="307157"/>
                  </a:lnTo>
                  <a:lnTo>
                    <a:pt x="374180" y="300350"/>
                  </a:lnTo>
                  <a:lnTo>
                    <a:pt x="367373" y="290255"/>
                  </a:lnTo>
                  <a:lnTo>
                    <a:pt x="364877" y="277896"/>
                  </a:lnTo>
                  <a:lnTo>
                    <a:pt x="367373" y="265532"/>
                  </a:lnTo>
                  <a:lnTo>
                    <a:pt x="374180" y="255436"/>
                  </a:lnTo>
                  <a:lnTo>
                    <a:pt x="384275" y="248629"/>
                  </a:lnTo>
                  <a:lnTo>
                    <a:pt x="396635" y="246132"/>
                  </a:lnTo>
                  <a:close/>
                </a:path>
                <a:path w="486409" h="647700">
                  <a:moveTo>
                    <a:pt x="485998" y="246132"/>
                  </a:moveTo>
                  <a:lnTo>
                    <a:pt x="396635" y="246132"/>
                  </a:lnTo>
                  <a:lnTo>
                    <a:pt x="408998" y="248629"/>
                  </a:lnTo>
                  <a:lnTo>
                    <a:pt x="419094" y="255436"/>
                  </a:lnTo>
                  <a:lnTo>
                    <a:pt x="425901" y="265532"/>
                  </a:lnTo>
                  <a:lnTo>
                    <a:pt x="428398" y="277896"/>
                  </a:lnTo>
                  <a:lnTo>
                    <a:pt x="425901" y="290255"/>
                  </a:lnTo>
                  <a:lnTo>
                    <a:pt x="419094" y="300350"/>
                  </a:lnTo>
                  <a:lnTo>
                    <a:pt x="408998" y="307157"/>
                  </a:lnTo>
                  <a:lnTo>
                    <a:pt x="396635" y="309653"/>
                  </a:lnTo>
                  <a:lnTo>
                    <a:pt x="485998" y="309653"/>
                  </a:lnTo>
                  <a:lnTo>
                    <a:pt x="485998" y="246132"/>
                  </a:lnTo>
                  <a:close/>
                </a:path>
                <a:path w="486409" h="647700">
                  <a:moveTo>
                    <a:pt x="377192" y="275386"/>
                  </a:moveTo>
                  <a:lnTo>
                    <a:pt x="372491" y="279798"/>
                  </a:lnTo>
                  <a:lnTo>
                    <a:pt x="372329" y="283480"/>
                  </a:lnTo>
                  <a:lnTo>
                    <a:pt x="386818" y="298894"/>
                  </a:lnTo>
                  <a:lnTo>
                    <a:pt x="388350" y="299587"/>
                  </a:lnTo>
                  <a:lnTo>
                    <a:pt x="390113" y="299587"/>
                  </a:lnTo>
                  <a:lnTo>
                    <a:pt x="391767" y="299559"/>
                  </a:lnTo>
                  <a:lnTo>
                    <a:pt x="393276" y="298813"/>
                  </a:lnTo>
                  <a:lnTo>
                    <a:pt x="405280" y="285024"/>
                  </a:lnTo>
                  <a:lnTo>
                    <a:pt x="389807" y="285024"/>
                  </a:lnTo>
                  <a:lnTo>
                    <a:pt x="380874" y="275490"/>
                  </a:lnTo>
                  <a:lnTo>
                    <a:pt x="377192" y="275386"/>
                  </a:lnTo>
                  <a:close/>
                </a:path>
                <a:path w="486409" h="647700">
                  <a:moveTo>
                    <a:pt x="415574" y="259632"/>
                  </a:moveTo>
                  <a:lnTo>
                    <a:pt x="412597" y="259840"/>
                  </a:lnTo>
                  <a:lnTo>
                    <a:pt x="411146" y="260545"/>
                  </a:lnTo>
                  <a:lnTo>
                    <a:pt x="389807" y="285024"/>
                  </a:lnTo>
                  <a:lnTo>
                    <a:pt x="405280" y="285024"/>
                  </a:lnTo>
                  <a:lnTo>
                    <a:pt x="421003" y="266963"/>
                  </a:lnTo>
                  <a:lnTo>
                    <a:pt x="420766" y="263268"/>
                  </a:lnTo>
                  <a:lnTo>
                    <a:pt x="417118" y="260094"/>
                  </a:lnTo>
                  <a:lnTo>
                    <a:pt x="415574" y="259632"/>
                  </a:lnTo>
                  <a:close/>
                </a:path>
                <a:path w="486409" h="647700">
                  <a:moveTo>
                    <a:pt x="396635" y="154647"/>
                  </a:moveTo>
                  <a:lnTo>
                    <a:pt x="346619" y="154647"/>
                  </a:lnTo>
                  <a:lnTo>
                    <a:pt x="346619" y="218116"/>
                  </a:lnTo>
                  <a:lnTo>
                    <a:pt x="396635" y="218116"/>
                  </a:lnTo>
                  <a:lnTo>
                    <a:pt x="384275" y="215627"/>
                  </a:lnTo>
                  <a:lnTo>
                    <a:pt x="374180" y="208838"/>
                  </a:lnTo>
                  <a:lnTo>
                    <a:pt x="367373" y="198762"/>
                  </a:lnTo>
                  <a:lnTo>
                    <a:pt x="364877" y="186410"/>
                  </a:lnTo>
                  <a:lnTo>
                    <a:pt x="367373" y="174047"/>
                  </a:lnTo>
                  <a:lnTo>
                    <a:pt x="374180" y="163951"/>
                  </a:lnTo>
                  <a:lnTo>
                    <a:pt x="384275" y="157143"/>
                  </a:lnTo>
                  <a:lnTo>
                    <a:pt x="396635" y="154647"/>
                  </a:lnTo>
                  <a:close/>
                </a:path>
                <a:path w="486409" h="647700">
                  <a:moveTo>
                    <a:pt x="485998" y="154647"/>
                  </a:moveTo>
                  <a:lnTo>
                    <a:pt x="396635" y="154647"/>
                  </a:lnTo>
                  <a:lnTo>
                    <a:pt x="408998" y="157143"/>
                  </a:lnTo>
                  <a:lnTo>
                    <a:pt x="419094" y="163951"/>
                  </a:lnTo>
                  <a:lnTo>
                    <a:pt x="425901" y="174047"/>
                  </a:lnTo>
                  <a:lnTo>
                    <a:pt x="428398" y="186410"/>
                  </a:lnTo>
                  <a:lnTo>
                    <a:pt x="425901" y="198762"/>
                  </a:lnTo>
                  <a:lnTo>
                    <a:pt x="419094" y="208838"/>
                  </a:lnTo>
                  <a:lnTo>
                    <a:pt x="408998" y="215627"/>
                  </a:lnTo>
                  <a:lnTo>
                    <a:pt x="396635" y="218116"/>
                  </a:lnTo>
                  <a:lnTo>
                    <a:pt x="485998" y="218116"/>
                  </a:lnTo>
                  <a:lnTo>
                    <a:pt x="485998" y="154647"/>
                  </a:lnTo>
                  <a:close/>
                </a:path>
                <a:path w="486409" h="647700">
                  <a:moveTo>
                    <a:pt x="396635" y="63115"/>
                  </a:moveTo>
                  <a:lnTo>
                    <a:pt x="346619" y="63115"/>
                  </a:lnTo>
                  <a:lnTo>
                    <a:pt x="346619" y="126630"/>
                  </a:lnTo>
                  <a:lnTo>
                    <a:pt x="396635" y="126630"/>
                  </a:lnTo>
                  <a:lnTo>
                    <a:pt x="384275" y="124134"/>
                  </a:lnTo>
                  <a:lnTo>
                    <a:pt x="374180" y="117327"/>
                  </a:lnTo>
                  <a:lnTo>
                    <a:pt x="367373" y="107232"/>
                  </a:lnTo>
                  <a:lnTo>
                    <a:pt x="364877" y="94873"/>
                  </a:lnTo>
                  <a:lnTo>
                    <a:pt x="367373" y="82513"/>
                  </a:lnTo>
                  <a:lnTo>
                    <a:pt x="374180" y="72418"/>
                  </a:lnTo>
                  <a:lnTo>
                    <a:pt x="384275" y="65612"/>
                  </a:lnTo>
                  <a:lnTo>
                    <a:pt x="396635" y="63115"/>
                  </a:lnTo>
                  <a:close/>
                </a:path>
                <a:path w="486409" h="647700">
                  <a:moveTo>
                    <a:pt x="478916" y="63115"/>
                  </a:moveTo>
                  <a:lnTo>
                    <a:pt x="396635" y="63115"/>
                  </a:lnTo>
                  <a:lnTo>
                    <a:pt x="408998" y="65612"/>
                  </a:lnTo>
                  <a:lnTo>
                    <a:pt x="419094" y="72418"/>
                  </a:lnTo>
                  <a:lnTo>
                    <a:pt x="425901" y="82513"/>
                  </a:lnTo>
                  <a:lnTo>
                    <a:pt x="428398" y="94873"/>
                  </a:lnTo>
                  <a:lnTo>
                    <a:pt x="425901" y="107232"/>
                  </a:lnTo>
                  <a:lnTo>
                    <a:pt x="419094" y="117327"/>
                  </a:lnTo>
                  <a:lnTo>
                    <a:pt x="408998" y="124134"/>
                  </a:lnTo>
                  <a:lnTo>
                    <a:pt x="396635" y="126630"/>
                  </a:lnTo>
                  <a:lnTo>
                    <a:pt x="485998" y="126630"/>
                  </a:lnTo>
                  <a:lnTo>
                    <a:pt x="485998" y="70192"/>
                  </a:lnTo>
                  <a:lnTo>
                    <a:pt x="478916" y="63115"/>
                  </a:lnTo>
                  <a:close/>
                </a:path>
              </a:pathLst>
            </a:custGeom>
            <a:solidFill>
              <a:srgbClr val="00A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922155" y="3227951"/>
              <a:ext cx="674370" cy="426720"/>
            </a:xfrm>
            <a:custGeom>
              <a:avLst/>
              <a:gdLst/>
              <a:ahLst/>
              <a:cxnLst/>
              <a:rect l="l" t="t" r="r" b="b"/>
              <a:pathLst>
                <a:path w="674370" h="426720">
                  <a:moveTo>
                    <a:pt x="0" y="3093"/>
                  </a:moveTo>
                  <a:lnTo>
                    <a:pt x="0" y="424582"/>
                  </a:lnTo>
                  <a:lnTo>
                    <a:pt x="1618" y="426195"/>
                  </a:lnTo>
                  <a:lnTo>
                    <a:pt x="672576" y="426195"/>
                  </a:lnTo>
                  <a:lnTo>
                    <a:pt x="674195" y="424582"/>
                  </a:lnTo>
                  <a:lnTo>
                    <a:pt x="674195" y="261875"/>
                  </a:lnTo>
                  <a:lnTo>
                    <a:pt x="335033" y="261875"/>
                  </a:lnTo>
                  <a:lnTo>
                    <a:pt x="333021" y="261112"/>
                  </a:lnTo>
                  <a:lnTo>
                    <a:pt x="331223" y="259852"/>
                  </a:lnTo>
                  <a:lnTo>
                    <a:pt x="0" y="3093"/>
                  </a:lnTo>
                  <a:close/>
                </a:path>
                <a:path w="674370" h="426720">
                  <a:moveTo>
                    <a:pt x="674195" y="3093"/>
                  </a:moveTo>
                  <a:lnTo>
                    <a:pt x="340954" y="261337"/>
                  </a:lnTo>
                  <a:lnTo>
                    <a:pt x="338988" y="261875"/>
                  </a:lnTo>
                  <a:lnTo>
                    <a:pt x="674195" y="261875"/>
                  </a:lnTo>
                  <a:lnTo>
                    <a:pt x="674195" y="3093"/>
                  </a:lnTo>
                  <a:close/>
                </a:path>
                <a:path w="674370" h="426720">
                  <a:moveTo>
                    <a:pt x="650983" y="0"/>
                  </a:moveTo>
                  <a:lnTo>
                    <a:pt x="23206" y="0"/>
                  </a:lnTo>
                  <a:lnTo>
                    <a:pt x="337178" y="240970"/>
                  </a:lnTo>
                  <a:lnTo>
                    <a:pt x="650983" y="0"/>
                  </a:lnTo>
                  <a:close/>
                </a:path>
              </a:pathLst>
            </a:custGeom>
            <a:solidFill>
              <a:srgbClr val="017B7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8911501" y="4492757"/>
            <a:ext cx="937894" cy="715010"/>
            <a:chOff x="8911501" y="4492757"/>
            <a:chExt cx="937894" cy="715010"/>
          </a:xfrm>
        </p:grpSpPr>
        <p:sp>
          <p:nvSpPr>
            <p:cNvPr id="47" name="object 47"/>
            <p:cNvSpPr/>
            <p:nvPr/>
          </p:nvSpPr>
          <p:spPr>
            <a:xfrm>
              <a:off x="9362837" y="4492757"/>
              <a:ext cx="486409" cy="647700"/>
            </a:xfrm>
            <a:custGeom>
              <a:avLst/>
              <a:gdLst/>
              <a:ahLst/>
              <a:cxnLst/>
              <a:rect l="l" t="t" r="r" b="b"/>
              <a:pathLst>
                <a:path w="486409" h="647700">
                  <a:moveTo>
                    <a:pt x="415754" y="0"/>
                  </a:moveTo>
                  <a:lnTo>
                    <a:pt x="0" y="0"/>
                  </a:lnTo>
                  <a:lnTo>
                    <a:pt x="0" y="647323"/>
                  </a:lnTo>
                  <a:lnTo>
                    <a:pt x="485998" y="647323"/>
                  </a:lnTo>
                  <a:lnTo>
                    <a:pt x="485998" y="584161"/>
                  </a:lnTo>
                  <a:lnTo>
                    <a:pt x="62560" y="584161"/>
                  </a:lnTo>
                  <a:lnTo>
                    <a:pt x="62560" y="520640"/>
                  </a:lnTo>
                  <a:lnTo>
                    <a:pt x="485998" y="520640"/>
                  </a:lnTo>
                  <a:lnTo>
                    <a:pt x="485998" y="492676"/>
                  </a:lnTo>
                  <a:lnTo>
                    <a:pt x="62560" y="492676"/>
                  </a:lnTo>
                  <a:lnTo>
                    <a:pt x="62560" y="429155"/>
                  </a:lnTo>
                  <a:lnTo>
                    <a:pt x="485998" y="429155"/>
                  </a:lnTo>
                  <a:lnTo>
                    <a:pt x="485998" y="401138"/>
                  </a:lnTo>
                  <a:lnTo>
                    <a:pt x="62560" y="401138"/>
                  </a:lnTo>
                  <a:lnTo>
                    <a:pt x="62560" y="337618"/>
                  </a:lnTo>
                  <a:lnTo>
                    <a:pt x="485998" y="337618"/>
                  </a:lnTo>
                  <a:lnTo>
                    <a:pt x="485998" y="309653"/>
                  </a:lnTo>
                  <a:lnTo>
                    <a:pt x="62560" y="309653"/>
                  </a:lnTo>
                  <a:lnTo>
                    <a:pt x="62560" y="246132"/>
                  </a:lnTo>
                  <a:lnTo>
                    <a:pt x="485998" y="246132"/>
                  </a:lnTo>
                  <a:lnTo>
                    <a:pt x="485998" y="218116"/>
                  </a:lnTo>
                  <a:lnTo>
                    <a:pt x="62560" y="218116"/>
                  </a:lnTo>
                  <a:lnTo>
                    <a:pt x="62560" y="154647"/>
                  </a:lnTo>
                  <a:lnTo>
                    <a:pt x="485998" y="154647"/>
                  </a:lnTo>
                  <a:lnTo>
                    <a:pt x="485998" y="126630"/>
                  </a:lnTo>
                  <a:lnTo>
                    <a:pt x="62560" y="126630"/>
                  </a:lnTo>
                  <a:lnTo>
                    <a:pt x="62560" y="63115"/>
                  </a:lnTo>
                  <a:lnTo>
                    <a:pt x="478916" y="63115"/>
                  </a:lnTo>
                  <a:lnTo>
                    <a:pt x="415754" y="0"/>
                  </a:lnTo>
                  <a:close/>
                </a:path>
                <a:path w="486409" h="647700">
                  <a:moveTo>
                    <a:pt x="396635" y="520640"/>
                  </a:moveTo>
                  <a:lnTo>
                    <a:pt x="346619" y="520640"/>
                  </a:lnTo>
                  <a:lnTo>
                    <a:pt x="346619" y="584161"/>
                  </a:lnTo>
                  <a:lnTo>
                    <a:pt x="396635" y="584161"/>
                  </a:lnTo>
                  <a:lnTo>
                    <a:pt x="384275" y="581665"/>
                  </a:lnTo>
                  <a:lnTo>
                    <a:pt x="374180" y="574857"/>
                  </a:lnTo>
                  <a:lnTo>
                    <a:pt x="367373" y="564761"/>
                  </a:lnTo>
                  <a:lnTo>
                    <a:pt x="364877" y="552398"/>
                  </a:lnTo>
                  <a:lnTo>
                    <a:pt x="367373" y="540038"/>
                  </a:lnTo>
                  <a:lnTo>
                    <a:pt x="374180" y="529943"/>
                  </a:lnTo>
                  <a:lnTo>
                    <a:pt x="384275" y="523137"/>
                  </a:lnTo>
                  <a:lnTo>
                    <a:pt x="396635" y="520640"/>
                  </a:lnTo>
                  <a:close/>
                </a:path>
                <a:path w="486409" h="647700">
                  <a:moveTo>
                    <a:pt x="485998" y="520640"/>
                  </a:moveTo>
                  <a:lnTo>
                    <a:pt x="396635" y="520640"/>
                  </a:lnTo>
                  <a:lnTo>
                    <a:pt x="408998" y="523137"/>
                  </a:lnTo>
                  <a:lnTo>
                    <a:pt x="419094" y="529943"/>
                  </a:lnTo>
                  <a:lnTo>
                    <a:pt x="425901" y="540038"/>
                  </a:lnTo>
                  <a:lnTo>
                    <a:pt x="428398" y="552398"/>
                  </a:lnTo>
                  <a:lnTo>
                    <a:pt x="425901" y="564761"/>
                  </a:lnTo>
                  <a:lnTo>
                    <a:pt x="419094" y="574857"/>
                  </a:lnTo>
                  <a:lnTo>
                    <a:pt x="408998" y="581665"/>
                  </a:lnTo>
                  <a:lnTo>
                    <a:pt x="396635" y="584161"/>
                  </a:lnTo>
                  <a:lnTo>
                    <a:pt x="485998" y="584161"/>
                  </a:lnTo>
                  <a:lnTo>
                    <a:pt x="485998" y="520640"/>
                  </a:lnTo>
                  <a:close/>
                </a:path>
                <a:path w="486409" h="647700">
                  <a:moveTo>
                    <a:pt x="396635" y="429155"/>
                  </a:moveTo>
                  <a:lnTo>
                    <a:pt x="346619" y="429155"/>
                  </a:lnTo>
                  <a:lnTo>
                    <a:pt x="346619" y="492676"/>
                  </a:lnTo>
                  <a:lnTo>
                    <a:pt x="396635" y="492676"/>
                  </a:lnTo>
                  <a:lnTo>
                    <a:pt x="384275" y="490179"/>
                  </a:lnTo>
                  <a:lnTo>
                    <a:pt x="374180" y="483372"/>
                  </a:lnTo>
                  <a:lnTo>
                    <a:pt x="367373" y="473276"/>
                  </a:lnTo>
                  <a:lnTo>
                    <a:pt x="364877" y="460912"/>
                  </a:lnTo>
                  <a:lnTo>
                    <a:pt x="367373" y="448553"/>
                  </a:lnTo>
                  <a:lnTo>
                    <a:pt x="374180" y="438458"/>
                  </a:lnTo>
                  <a:lnTo>
                    <a:pt x="384275" y="431651"/>
                  </a:lnTo>
                  <a:lnTo>
                    <a:pt x="396635" y="429155"/>
                  </a:lnTo>
                  <a:close/>
                </a:path>
                <a:path w="486409" h="647700">
                  <a:moveTo>
                    <a:pt x="485998" y="429155"/>
                  </a:moveTo>
                  <a:lnTo>
                    <a:pt x="396635" y="429155"/>
                  </a:lnTo>
                  <a:lnTo>
                    <a:pt x="408998" y="431651"/>
                  </a:lnTo>
                  <a:lnTo>
                    <a:pt x="419094" y="438458"/>
                  </a:lnTo>
                  <a:lnTo>
                    <a:pt x="425901" y="448553"/>
                  </a:lnTo>
                  <a:lnTo>
                    <a:pt x="428398" y="460912"/>
                  </a:lnTo>
                  <a:lnTo>
                    <a:pt x="425901" y="473276"/>
                  </a:lnTo>
                  <a:lnTo>
                    <a:pt x="419094" y="483372"/>
                  </a:lnTo>
                  <a:lnTo>
                    <a:pt x="408998" y="490179"/>
                  </a:lnTo>
                  <a:lnTo>
                    <a:pt x="396635" y="492676"/>
                  </a:lnTo>
                  <a:lnTo>
                    <a:pt x="485998" y="492676"/>
                  </a:lnTo>
                  <a:lnTo>
                    <a:pt x="485998" y="429155"/>
                  </a:lnTo>
                  <a:close/>
                </a:path>
                <a:path w="486409" h="647700">
                  <a:moveTo>
                    <a:pt x="396635" y="337618"/>
                  </a:moveTo>
                  <a:lnTo>
                    <a:pt x="346619" y="337618"/>
                  </a:lnTo>
                  <a:lnTo>
                    <a:pt x="346619" y="401138"/>
                  </a:lnTo>
                  <a:lnTo>
                    <a:pt x="396635" y="401138"/>
                  </a:lnTo>
                  <a:lnTo>
                    <a:pt x="384275" y="398642"/>
                  </a:lnTo>
                  <a:lnTo>
                    <a:pt x="374180" y="391835"/>
                  </a:lnTo>
                  <a:lnTo>
                    <a:pt x="367373" y="381741"/>
                  </a:lnTo>
                  <a:lnTo>
                    <a:pt x="364877" y="369381"/>
                  </a:lnTo>
                  <a:lnTo>
                    <a:pt x="367373" y="357018"/>
                  </a:lnTo>
                  <a:lnTo>
                    <a:pt x="374180" y="346921"/>
                  </a:lnTo>
                  <a:lnTo>
                    <a:pt x="384275" y="340114"/>
                  </a:lnTo>
                  <a:lnTo>
                    <a:pt x="396635" y="337618"/>
                  </a:lnTo>
                  <a:close/>
                </a:path>
                <a:path w="486409" h="647700">
                  <a:moveTo>
                    <a:pt x="485998" y="337618"/>
                  </a:moveTo>
                  <a:lnTo>
                    <a:pt x="396635" y="337618"/>
                  </a:lnTo>
                  <a:lnTo>
                    <a:pt x="408998" y="340114"/>
                  </a:lnTo>
                  <a:lnTo>
                    <a:pt x="419094" y="346921"/>
                  </a:lnTo>
                  <a:lnTo>
                    <a:pt x="425901" y="357018"/>
                  </a:lnTo>
                  <a:lnTo>
                    <a:pt x="428398" y="369381"/>
                  </a:lnTo>
                  <a:lnTo>
                    <a:pt x="425901" y="381741"/>
                  </a:lnTo>
                  <a:lnTo>
                    <a:pt x="419094" y="391835"/>
                  </a:lnTo>
                  <a:lnTo>
                    <a:pt x="408998" y="398642"/>
                  </a:lnTo>
                  <a:lnTo>
                    <a:pt x="396635" y="401138"/>
                  </a:lnTo>
                  <a:lnTo>
                    <a:pt x="485998" y="401138"/>
                  </a:lnTo>
                  <a:lnTo>
                    <a:pt x="485998" y="337618"/>
                  </a:lnTo>
                  <a:close/>
                </a:path>
                <a:path w="486409" h="647700">
                  <a:moveTo>
                    <a:pt x="396635" y="246132"/>
                  </a:moveTo>
                  <a:lnTo>
                    <a:pt x="346619" y="246132"/>
                  </a:lnTo>
                  <a:lnTo>
                    <a:pt x="346619" y="309653"/>
                  </a:lnTo>
                  <a:lnTo>
                    <a:pt x="396635" y="309653"/>
                  </a:lnTo>
                  <a:lnTo>
                    <a:pt x="384275" y="307157"/>
                  </a:lnTo>
                  <a:lnTo>
                    <a:pt x="374180" y="300350"/>
                  </a:lnTo>
                  <a:lnTo>
                    <a:pt x="367373" y="290255"/>
                  </a:lnTo>
                  <a:lnTo>
                    <a:pt x="364877" y="277896"/>
                  </a:lnTo>
                  <a:lnTo>
                    <a:pt x="367373" y="265532"/>
                  </a:lnTo>
                  <a:lnTo>
                    <a:pt x="374180" y="255436"/>
                  </a:lnTo>
                  <a:lnTo>
                    <a:pt x="384275" y="248629"/>
                  </a:lnTo>
                  <a:lnTo>
                    <a:pt x="396635" y="246132"/>
                  </a:lnTo>
                  <a:close/>
                </a:path>
                <a:path w="486409" h="647700">
                  <a:moveTo>
                    <a:pt x="485998" y="246132"/>
                  </a:moveTo>
                  <a:lnTo>
                    <a:pt x="396635" y="246132"/>
                  </a:lnTo>
                  <a:lnTo>
                    <a:pt x="408998" y="248629"/>
                  </a:lnTo>
                  <a:lnTo>
                    <a:pt x="419094" y="255436"/>
                  </a:lnTo>
                  <a:lnTo>
                    <a:pt x="425901" y="265532"/>
                  </a:lnTo>
                  <a:lnTo>
                    <a:pt x="428398" y="277896"/>
                  </a:lnTo>
                  <a:lnTo>
                    <a:pt x="425901" y="290255"/>
                  </a:lnTo>
                  <a:lnTo>
                    <a:pt x="419094" y="300350"/>
                  </a:lnTo>
                  <a:lnTo>
                    <a:pt x="408998" y="307157"/>
                  </a:lnTo>
                  <a:lnTo>
                    <a:pt x="396635" y="309653"/>
                  </a:lnTo>
                  <a:lnTo>
                    <a:pt x="485998" y="309653"/>
                  </a:lnTo>
                  <a:lnTo>
                    <a:pt x="485998" y="246132"/>
                  </a:lnTo>
                  <a:close/>
                </a:path>
                <a:path w="486409" h="647700">
                  <a:moveTo>
                    <a:pt x="377192" y="275386"/>
                  </a:moveTo>
                  <a:lnTo>
                    <a:pt x="372491" y="279798"/>
                  </a:lnTo>
                  <a:lnTo>
                    <a:pt x="372329" y="283480"/>
                  </a:lnTo>
                  <a:lnTo>
                    <a:pt x="386818" y="298894"/>
                  </a:lnTo>
                  <a:lnTo>
                    <a:pt x="388350" y="299587"/>
                  </a:lnTo>
                  <a:lnTo>
                    <a:pt x="390113" y="299587"/>
                  </a:lnTo>
                  <a:lnTo>
                    <a:pt x="391767" y="299559"/>
                  </a:lnTo>
                  <a:lnTo>
                    <a:pt x="393276" y="298813"/>
                  </a:lnTo>
                  <a:lnTo>
                    <a:pt x="405280" y="285024"/>
                  </a:lnTo>
                  <a:lnTo>
                    <a:pt x="389807" y="285024"/>
                  </a:lnTo>
                  <a:lnTo>
                    <a:pt x="380874" y="275490"/>
                  </a:lnTo>
                  <a:lnTo>
                    <a:pt x="377192" y="275386"/>
                  </a:lnTo>
                  <a:close/>
                </a:path>
                <a:path w="486409" h="647700">
                  <a:moveTo>
                    <a:pt x="415574" y="259632"/>
                  </a:moveTo>
                  <a:lnTo>
                    <a:pt x="412597" y="259840"/>
                  </a:lnTo>
                  <a:lnTo>
                    <a:pt x="411146" y="260545"/>
                  </a:lnTo>
                  <a:lnTo>
                    <a:pt x="389807" y="285024"/>
                  </a:lnTo>
                  <a:lnTo>
                    <a:pt x="405280" y="285024"/>
                  </a:lnTo>
                  <a:lnTo>
                    <a:pt x="421003" y="266963"/>
                  </a:lnTo>
                  <a:lnTo>
                    <a:pt x="420766" y="263268"/>
                  </a:lnTo>
                  <a:lnTo>
                    <a:pt x="417118" y="260094"/>
                  </a:lnTo>
                  <a:lnTo>
                    <a:pt x="415574" y="259632"/>
                  </a:lnTo>
                  <a:close/>
                </a:path>
                <a:path w="486409" h="647700">
                  <a:moveTo>
                    <a:pt x="396635" y="154647"/>
                  </a:moveTo>
                  <a:lnTo>
                    <a:pt x="346619" y="154647"/>
                  </a:lnTo>
                  <a:lnTo>
                    <a:pt x="346619" y="218116"/>
                  </a:lnTo>
                  <a:lnTo>
                    <a:pt x="396635" y="218116"/>
                  </a:lnTo>
                  <a:lnTo>
                    <a:pt x="384275" y="215627"/>
                  </a:lnTo>
                  <a:lnTo>
                    <a:pt x="374180" y="208838"/>
                  </a:lnTo>
                  <a:lnTo>
                    <a:pt x="367373" y="198762"/>
                  </a:lnTo>
                  <a:lnTo>
                    <a:pt x="364877" y="186410"/>
                  </a:lnTo>
                  <a:lnTo>
                    <a:pt x="367373" y="174047"/>
                  </a:lnTo>
                  <a:lnTo>
                    <a:pt x="374180" y="163951"/>
                  </a:lnTo>
                  <a:lnTo>
                    <a:pt x="384275" y="157143"/>
                  </a:lnTo>
                  <a:lnTo>
                    <a:pt x="396635" y="154647"/>
                  </a:lnTo>
                  <a:close/>
                </a:path>
                <a:path w="486409" h="647700">
                  <a:moveTo>
                    <a:pt x="485998" y="154647"/>
                  </a:moveTo>
                  <a:lnTo>
                    <a:pt x="396635" y="154647"/>
                  </a:lnTo>
                  <a:lnTo>
                    <a:pt x="408998" y="157143"/>
                  </a:lnTo>
                  <a:lnTo>
                    <a:pt x="419094" y="163951"/>
                  </a:lnTo>
                  <a:lnTo>
                    <a:pt x="425901" y="174047"/>
                  </a:lnTo>
                  <a:lnTo>
                    <a:pt x="428398" y="186410"/>
                  </a:lnTo>
                  <a:lnTo>
                    <a:pt x="425901" y="198762"/>
                  </a:lnTo>
                  <a:lnTo>
                    <a:pt x="419094" y="208838"/>
                  </a:lnTo>
                  <a:lnTo>
                    <a:pt x="408998" y="215627"/>
                  </a:lnTo>
                  <a:lnTo>
                    <a:pt x="396635" y="218116"/>
                  </a:lnTo>
                  <a:lnTo>
                    <a:pt x="485998" y="218116"/>
                  </a:lnTo>
                  <a:lnTo>
                    <a:pt x="485998" y="154647"/>
                  </a:lnTo>
                  <a:close/>
                </a:path>
                <a:path w="486409" h="647700">
                  <a:moveTo>
                    <a:pt x="396635" y="63115"/>
                  </a:moveTo>
                  <a:lnTo>
                    <a:pt x="346619" y="63115"/>
                  </a:lnTo>
                  <a:lnTo>
                    <a:pt x="346619" y="126630"/>
                  </a:lnTo>
                  <a:lnTo>
                    <a:pt x="396635" y="126630"/>
                  </a:lnTo>
                  <a:lnTo>
                    <a:pt x="384275" y="124134"/>
                  </a:lnTo>
                  <a:lnTo>
                    <a:pt x="374180" y="117327"/>
                  </a:lnTo>
                  <a:lnTo>
                    <a:pt x="367373" y="107232"/>
                  </a:lnTo>
                  <a:lnTo>
                    <a:pt x="364877" y="94873"/>
                  </a:lnTo>
                  <a:lnTo>
                    <a:pt x="367373" y="82513"/>
                  </a:lnTo>
                  <a:lnTo>
                    <a:pt x="374180" y="72418"/>
                  </a:lnTo>
                  <a:lnTo>
                    <a:pt x="384275" y="65612"/>
                  </a:lnTo>
                  <a:lnTo>
                    <a:pt x="396635" y="63115"/>
                  </a:lnTo>
                  <a:close/>
                </a:path>
                <a:path w="486409" h="647700">
                  <a:moveTo>
                    <a:pt x="478916" y="63115"/>
                  </a:moveTo>
                  <a:lnTo>
                    <a:pt x="396635" y="63115"/>
                  </a:lnTo>
                  <a:lnTo>
                    <a:pt x="408998" y="65612"/>
                  </a:lnTo>
                  <a:lnTo>
                    <a:pt x="419094" y="72418"/>
                  </a:lnTo>
                  <a:lnTo>
                    <a:pt x="425901" y="82513"/>
                  </a:lnTo>
                  <a:lnTo>
                    <a:pt x="428398" y="94873"/>
                  </a:lnTo>
                  <a:lnTo>
                    <a:pt x="425901" y="107232"/>
                  </a:lnTo>
                  <a:lnTo>
                    <a:pt x="419094" y="117327"/>
                  </a:lnTo>
                  <a:lnTo>
                    <a:pt x="408998" y="124134"/>
                  </a:lnTo>
                  <a:lnTo>
                    <a:pt x="396635" y="126630"/>
                  </a:lnTo>
                  <a:lnTo>
                    <a:pt x="485998" y="126630"/>
                  </a:lnTo>
                  <a:lnTo>
                    <a:pt x="485998" y="70192"/>
                  </a:lnTo>
                  <a:lnTo>
                    <a:pt x="478916" y="63115"/>
                  </a:lnTo>
                  <a:close/>
                </a:path>
              </a:pathLst>
            </a:custGeom>
            <a:solidFill>
              <a:srgbClr val="00A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911501" y="4780951"/>
              <a:ext cx="674370" cy="426720"/>
            </a:xfrm>
            <a:custGeom>
              <a:avLst/>
              <a:gdLst/>
              <a:ahLst/>
              <a:cxnLst/>
              <a:rect l="l" t="t" r="r" b="b"/>
              <a:pathLst>
                <a:path w="674370" h="426720">
                  <a:moveTo>
                    <a:pt x="0" y="3093"/>
                  </a:moveTo>
                  <a:lnTo>
                    <a:pt x="0" y="424582"/>
                  </a:lnTo>
                  <a:lnTo>
                    <a:pt x="1618" y="426195"/>
                  </a:lnTo>
                  <a:lnTo>
                    <a:pt x="672576" y="426195"/>
                  </a:lnTo>
                  <a:lnTo>
                    <a:pt x="674195" y="424582"/>
                  </a:lnTo>
                  <a:lnTo>
                    <a:pt x="674195" y="261875"/>
                  </a:lnTo>
                  <a:lnTo>
                    <a:pt x="335033" y="261875"/>
                  </a:lnTo>
                  <a:lnTo>
                    <a:pt x="333021" y="261112"/>
                  </a:lnTo>
                  <a:lnTo>
                    <a:pt x="331223" y="259852"/>
                  </a:lnTo>
                  <a:lnTo>
                    <a:pt x="0" y="3093"/>
                  </a:lnTo>
                  <a:close/>
                </a:path>
                <a:path w="674370" h="426720">
                  <a:moveTo>
                    <a:pt x="674195" y="3093"/>
                  </a:moveTo>
                  <a:lnTo>
                    <a:pt x="340954" y="261337"/>
                  </a:lnTo>
                  <a:lnTo>
                    <a:pt x="338988" y="261875"/>
                  </a:lnTo>
                  <a:lnTo>
                    <a:pt x="674195" y="261875"/>
                  </a:lnTo>
                  <a:lnTo>
                    <a:pt x="674195" y="3093"/>
                  </a:lnTo>
                  <a:close/>
                </a:path>
                <a:path w="674370" h="426720">
                  <a:moveTo>
                    <a:pt x="650983" y="0"/>
                  </a:moveTo>
                  <a:lnTo>
                    <a:pt x="23206" y="0"/>
                  </a:lnTo>
                  <a:lnTo>
                    <a:pt x="337178" y="240970"/>
                  </a:lnTo>
                  <a:lnTo>
                    <a:pt x="650983" y="0"/>
                  </a:lnTo>
                  <a:close/>
                </a:path>
              </a:pathLst>
            </a:custGeom>
            <a:solidFill>
              <a:srgbClr val="017B7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302995" y="1538249"/>
            <a:ext cx="1379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Uutiskirje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ja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raportti</a:t>
            </a:r>
            <a:endParaRPr sz="1200">
              <a:latin typeface="Lato"/>
              <a:cs typeface="La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83000" y="1656849"/>
            <a:ext cx="4052570" cy="0"/>
          </a:xfrm>
          <a:custGeom>
            <a:avLst/>
            <a:gdLst/>
            <a:ahLst/>
            <a:cxnLst/>
            <a:rect l="l" t="t" r="r" b="b"/>
            <a:pathLst>
              <a:path w="4052570" h="0">
                <a:moveTo>
                  <a:pt x="4052468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315047" y="3178644"/>
            <a:ext cx="1379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Uutiskirje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ja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raportti</a:t>
            </a:r>
            <a:endParaRPr sz="1200">
              <a:latin typeface="Lato"/>
              <a:cs typeface="La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95062" y="3297243"/>
            <a:ext cx="4052570" cy="0"/>
          </a:xfrm>
          <a:custGeom>
            <a:avLst/>
            <a:gdLst/>
            <a:ahLst/>
            <a:cxnLst/>
            <a:rect l="l" t="t" r="r" b="b"/>
            <a:pathLst>
              <a:path w="4052570" h="0">
                <a:moveTo>
                  <a:pt x="4052468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315047" y="4782858"/>
            <a:ext cx="1379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Uutiskirje</a:t>
            </a:r>
            <a:r>
              <a:rPr dirty="0" sz="1200" spc="-4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ja</a:t>
            </a:r>
            <a:r>
              <a:rPr dirty="0" sz="1200" spc="-4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raportti</a:t>
            </a:r>
            <a:endParaRPr sz="1200">
              <a:latin typeface="Lato"/>
              <a:cs typeface="La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95062" y="4901452"/>
            <a:ext cx="4052570" cy="0"/>
          </a:xfrm>
          <a:custGeom>
            <a:avLst/>
            <a:gdLst/>
            <a:ahLst/>
            <a:cxnLst/>
            <a:rect l="l" t="t" r="r" b="b"/>
            <a:pathLst>
              <a:path w="4052570" h="0">
                <a:moveTo>
                  <a:pt x="4052468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  <a:tabLst>
                <a:tab pos="4274185" algn="l"/>
              </a:tabLst>
            </a:pPr>
            <a:r>
              <a:rPr dirty="0" spc="-5"/>
              <a:t>Mielimatkalla	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opintopolut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74" y="659077"/>
            <a:ext cx="3838341" cy="57570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61630" y="3576739"/>
            <a:ext cx="18053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200">
                <a:solidFill>
                  <a:srgbClr val="21294D"/>
                </a:solidFill>
                <a:latin typeface="Times New Roman"/>
                <a:cs typeface="Times New Roman"/>
              </a:rPr>
              <a:t>Onnistutaan  </a:t>
            </a:r>
            <a:r>
              <a:rPr dirty="0" sz="2400" spc="170">
                <a:solidFill>
                  <a:srgbClr val="21294D"/>
                </a:solidFill>
                <a:latin typeface="Times New Roman"/>
                <a:cs typeface="Times New Roman"/>
              </a:rPr>
              <a:t>yhdessä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21294D"/>
                </a:solidFill>
                <a:latin typeface="Times New Roman"/>
                <a:cs typeface="Times New Roman"/>
              </a:rPr>
              <a:t>-  </a:t>
            </a:r>
            <a:r>
              <a:rPr dirty="0" sz="2400" spc="220">
                <a:solidFill>
                  <a:srgbClr val="21294D"/>
                </a:solidFill>
                <a:latin typeface="Times New Roman"/>
                <a:cs typeface="Times New Roman"/>
              </a:rPr>
              <a:t>etänäkin!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8248" y="801001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628248" y="1312976"/>
            <a:ext cx="6713855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100"/>
              </a:spcBef>
            </a:pP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Tällä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opintopolulla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keskitymme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pohtimaan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omaa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tiimiemme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toimintaa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uudessa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normaalissa.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Osallistujat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oppivat,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kuinka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luodaan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luottamusta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kehitetään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omaa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toisten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ajattelu-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toimintakykyä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etätyön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arjessa.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0622" y="2980004"/>
            <a:ext cx="6485890" cy="10223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17500" marR="5080" indent="-305435">
              <a:lnSpc>
                <a:spcPts val="1900"/>
              </a:lnSpc>
              <a:spcBef>
                <a:spcPts val="180"/>
              </a:spcBef>
              <a:buSzPct val="112500"/>
              <a:buAutoNum type="arabicPeriod"/>
              <a:tabLst>
                <a:tab pos="316865" algn="l"/>
                <a:tab pos="318135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Digitaalinen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vuorovaikutus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 ja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virtuaalitiimit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5">
                <a:solidFill>
                  <a:srgbClr val="21294D"/>
                </a:solidFill>
                <a:latin typeface="Times New Roman"/>
                <a:cs typeface="Times New Roman"/>
              </a:rPr>
              <a:t>-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Kehitä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luottamusta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verkossa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(Master-Tutorial™)</a:t>
            </a:r>
            <a:endParaRPr sz="1600">
              <a:latin typeface="Times New Roman"/>
              <a:cs typeface="Times New Roman"/>
            </a:endParaRPr>
          </a:p>
          <a:p>
            <a:pPr marL="317500" indent="-305435">
              <a:lnSpc>
                <a:spcPts val="1855"/>
              </a:lnSpc>
              <a:buSzPct val="112500"/>
              <a:buAutoNum type="arabicPeriod"/>
              <a:tabLst>
                <a:tab pos="316865" algn="l"/>
                <a:tab pos="318135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Psykologinen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turvallisuus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(Quick-Tutorial™)</a:t>
            </a:r>
            <a:endParaRPr sz="1600">
              <a:latin typeface="Times New Roman"/>
              <a:cs typeface="Times New Roman"/>
            </a:endParaRPr>
          </a:p>
          <a:p>
            <a:pPr marL="317500" indent="-305435">
              <a:lnSpc>
                <a:spcPts val="2115"/>
              </a:lnSpc>
              <a:buSzPct val="112500"/>
              <a:buAutoNum type="arabicPeriod"/>
              <a:tabLst>
                <a:tab pos="316865" algn="l"/>
                <a:tab pos="318135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Fasilitoi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etänä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(Master-Tutorial™)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853" y="487203"/>
            <a:ext cx="3907251" cy="57837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4720" y="1716760"/>
            <a:ext cx="1693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0">
                <a:solidFill>
                  <a:srgbClr val="21294D"/>
                </a:solidFill>
                <a:latin typeface="Times New Roman"/>
                <a:cs typeface="Times New Roman"/>
              </a:rPr>
              <a:t>Feel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50">
                <a:solidFill>
                  <a:srgbClr val="21294D"/>
                </a:solidFill>
                <a:latin typeface="Times New Roman"/>
                <a:cs typeface="Times New Roman"/>
              </a:rPr>
              <a:t>GOOD</a:t>
            </a:r>
            <a:r>
              <a:rPr dirty="0" sz="2400" spc="105">
                <a:solidFill>
                  <a:srgbClr val="21294D"/>
                </a:solidFill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8248" y="801001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628248" y="1311732"/>
            <a:ext cx="6605905" cy="1322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100"/>
              </a:spcBef>
            </a:pP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Tämä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opintopolku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rakennettu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tukemaan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Sinun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hyvinvointiasi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jaksamistasi;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palautumista, arjen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mielenhallintaa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stressinsietoa.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Kaikki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lähtee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hyvinvoinnistasi,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se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tärkeintä.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0635" y="2978759"/>
            <a:ext cx="47104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Paranna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palautumistaitoja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(Smart-Tutorial™)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Arjen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mielenhallinta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(Master-Tutorial™)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Käytännön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mindfulnessia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(Smart-Tutorial™)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04" y="505135"/>
            <a:ext cx="3743522" cy="56078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3131" y="1961705"/>
            <a:ext cx="25730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5104">
              <a:lnSpc>
                <a:spcPct val="100000"/>
              </a:lnSpc>
              <a:spcBef>
                <a:spcPts val="100"/>
              </a:spcBef>
            </a:pPr>
            <a:r>
              <a:rPr dirty="0" sz="2400" spc="180">
                <a:solidFill>
                  <a:srgbClr val="21294D"/>
                </a:solidFill>
                <a:latin typeface="Times New Roman"/>
                <a:cs typeface="Times New Roman"/>
              </a:rPr>
              <a:t>Muuta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21294D"/>
                </a:solidFill>
                <a:latin typeface="Times New Roman"/>
                <a:cs typeface="Times New Roman"/>
              </a:rPr>
              <a:t>mielesi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21294D"/>
                </a:solidFill>
                <a:latin typeface="Times New Roman"/>
                <a:cs typeface="Times New Roman"/>
              </a:rPr>
              <a:t>-  </a:t>
            </a:r>
            <a:r>
              <a:rPr dirty="0" sz="2400" spc="180">
                <a:solidFill>
                  <a:srgbClr val="21294D"/>
                </a:solidFill>
                <a:latin typeface="Times New Roman"/>
                <a:cs typeface="Times New Roman"/>
              </a:rPr>
              <a:t>Muuta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175">
                <a:solidFill>
                  <a:srgbClr val="21294D"/>
                </a:solidFill>
                <a:latin typeface="Times New Roman"/>
                <a:cs typeface="Times New Roman"/>
              </a:rPr>
              <a:t>maailmasi!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5434" y="474688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615434" y="990993"/>
            <a:ext cx="7397115" cy="314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100"/>
              </a:spcBef>
            </a:pP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Tällä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opintopolulla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keskitymme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itseohjautuvuuden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kehittämiseen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omien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ajattelumallien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kehittämisen kautta. Olosuhteita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voi olla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vaikea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muuttaa, </a:t>
            </a:r>
            <a:r>
              <a:rPr dirty="0" sz="1600" spc="35">
                <a:solidFill>
                  <a:srgbClr val="21294D"/>
                </a:solidFill>
                <a:latin typeface="Times New Roman"/>
                <a:cs typeface="Times New Roman"/>
              </a:rPr>
              <a:t>mutta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omaa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mieltään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voi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muuttaa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aina. Itsensä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kehittämisen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ytimessä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itsereflektio </a:t>
            </a:r>
            <a:r>
              <a:rPr dirty="0" sz="1600" spc="35">
                <a:solidFill>
                  <a:srgbClr val="21294D"/>
                </a:solidFill>
                <a:latin typeface="Times New Roman"/>
                <a:cs typeface="Times New Roman"/>
              </a:rPr>
              <a:t>-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kyky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pysähtyä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esittää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itselleen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olennaisia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kysymyksiä.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Miten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Sinä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voit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kehittää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omaa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ajatteluasi,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miten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suhtaudut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arjen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ristiriitoihin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otat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vastuuta toiminnastasi? Kehitämme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nyt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taitoja,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joista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hyötyä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jokapäiväisessä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elämässäsi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5">
                <a:solidFill>
                  <a:srgbClr val="21294D"/>
                </a:solidFill>
                <a:latin typeface="Times New Roman"/>
                <a:cs typeface="Times New Roman"/>
              </a:rPr>
              <a:t>-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sekä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arjessa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että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töissä.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  <a:p>
            <a:pPr marL="226060" indent="-213995">
              <a:lnSpc>
                <a:spcPts val="2085"/>
              </a:lnSpc>
              <a:spcBef>
                <a:spcPts val="1870"/>
              </a:spcBef>
              <a:buSzPct val="112500"/>
              <a:buAutoNum type="arabicPeriod"/>
              <a:tabLst>
                <a:tab pos="226695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Itsekehityskeskustelu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(Quick-Tutorial™)</a:t>
            </a:r>
            <a:endParaRPr sz="1600">
              <a:latin typeface="Times New Roman"/>
              <a:cs typeface="Times New Roman"/>
            </a:endParaRPr>
          </a:p>
          <a:p>
            <a:pPr marL="226060" indent="-213995">
              <a:lnSpc>
                <a:spcPts val="2085"/>
              </a:lnSpc>
              <a:buSzPct val="112500"/>
              <a:buAutoNum type="arabicPeriod"/>
              <a:tabLst>
                <a:tab pos="226695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Kasvun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mindset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(Smart-Tutorial™)</a:t>
            </a:r>
            <a:endParaRPr sz="1600">
              <a:latin typeface="Times New Roman"/>
              <a:cs typeface="Times New Roman"/>
            </a:endParaRPr>
          </a:p>
          <a:p>
            <a:pPr marL="226060" indent="-213995">
              <a:lnSpc>
                <a:spcPct val="100000"/>
              </a:lnSpc>
              <a:spcBef>
                <a:spcPts val="80"/>
              </a:spcBef>
              <a:buSzPct val="112500"/>
              <a:buAutoNum type="arabicPeriod"/>
              <a:tabLst>
                <a:tab pos="226695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Kehitä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positiivisuutta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(Smart-Tutorial™)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196" y="538459"/>
            <a:ext cx="4064038" cy="57776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72907" y="1936064"/>
            <a:ext cx="23495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830" marR="5080" indent="-405765">
              <a:lnSpc>
                <a:spcPct val="100000"/>
              </a:lnSpc>
              <a:spcBef>
                <a:spcPts val="100"/>
              </a:spcBef>
            </a:pPr>
            <a:r>
              <a:rPr dirty="0" sz="2400" spc="130">
                <a:solidFill>
                  <a:srgbClr val="21294D"/>
                </a:solidFill>
                <a:latin typeface="Times New Roman"/>
                <a:cs typeface="Times New Roman"/>
              </a:rPr>
              <a:t>Yhdessä</a:t>
            </a:r>
            <a:r>
              <a:rPr dirty="0" sz="2400" spc="-17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21294D"/>
                </a:solidFill>
                <a:latin typeface="Times New Roman"/>
                <a:cs typeface="Times New Roman"/>
              </a:rPr>
              <a:t>olemme  </a:t>
            </a:r>
            <a:r>
              <a:rPr dirty="0" sz="2400" spc="220">
                <a:solidFill>
                  <a:srgbClr val="21294D"/>
                </a:solidFill>
                <a:latin typeface="Times New Roman"/>
                <a:cs typeface="Times New Roman"/>
              </a:rPr>
              <a:t>enemmän!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0703" y="794626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820539" y="1309433"/>
            <a:ext cx="7259320" cy="2252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" marR="5080">
              <a:lnSpc>
                <a:spcPct val="105900"/>
              </a:lnSpc>
              <a:spcBef>
                <a:spcPts val="100"/>
              </a:spcBef>
            </a:pP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Tämän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opintopolun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tavoite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syventää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ymmärrystäsi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omasta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itsestäsi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ympäristöstäsi.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Tarjoamme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sinulle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toimivia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työkaluja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rakentaviin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vuorovaikutustilanteisiin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vahvistamme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taitojasi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myös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1294D"/>
                </a:solidFill>
                <a:latin typeface="Times New Roman"/>
                <a:cs typeface="Times New Roman"/>
              </a:rPr>
              <a:t>digitaalisessa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vuorovaikutuksessa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virtuaalitiimeissä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1670"/>
              </a:spcBef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  <a:p>
            <a:pPr marL="202565" indent="-190500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Persoonallisuus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työelämässä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Läsnäoleva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vuorovaikutus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Tunteet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1294D"/>
                </a:solidFill>
                <a:latin typeface="Times New Roman"/>
                <a:cs typeface="Times New Roman"/>
              </a:rPr>
              <a:t>työelämässä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453" y="512811"/>
            <a:ext cx="3858938" cy="57884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60449" y="1359153"/>
            <a:ext cx="2338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0">
                <a:solidFill>
                  <a:srgbClr val="FFFFFF"/>
                </a:solidFill>
                <a:latin typeface="Times New Roman"/>
                <a:cs typeface="Times New Roman"/>
              </a:rPr>
              <a:t>Ihmisten</a:t>
            </a:r>
            <a:r>
              <a:rPr dirty="0" sz="24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185">
                <a:solidFill>
                  <a:srgbClr val="FFFFFF"/>
                </a:solidFill>
                <a:latin typeface="Times New Roman"/>
                <a:cs typeface="Times New Roman"/>
              </a:rPr>
              <a:t>johtaja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8248" y="974674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Opintopolun</a:t>
            </a:r>
            <a:r>
              <a:rPr dirty="0" sz="1800" spc="-80"/>
              <a:t> </a:t>
            </a:r>
            <a:r>
              <a:rPr dirty="0" sz="1800" spc="-5"/>
              <a:t>kuvaus: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628248" y="1489481"/>
            <a:ext cx="7412355" cy="2265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Johtajan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esimiehen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tärkein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tehtävä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mahdollistaa</a:t>
            </a:r>
            <a:r>
              <a:rPr dirty="0" sz="1600" spc="-3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työntekijöiden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onnistuminen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21294D"/>
                </a:solidFill>
                <a:latin typeface="Times New Roman"/>
                <a:cs typeface="Times New Roman"/>
              </a:rPr>
              <a:t>työssä, </a:t>
            </a:r>
            <a:r>
              <a:rPr dirty="0" sz="1600" spc="-38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löytämään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oma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potentiaalinsa. </a:t>
            </a: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Ohjelmassa </a:t>
            </a:r>
            <a:r>
              <a:rPr dirty="0" sz="1600" spc="45">
                <a:solidFill>
                  <a:srgbClr val="21294D"/>
                </a:solidFill>
                <a:latin typeface="Times New Roman"/>
                <a:cs typeface="Times New Roman"/>
              </a:rPr>
              <a:t>on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koottuna </a:t>
            </a:r>
            <a:r>
              <a:rPr dirty="0" sz="1600" spc="30">
                <a:solidFill>
                  <a:srgbClr val="21294D"/>
                </a:solidFill>
                <a:latin typeface="Times New Roman"/>
                <a:cs typeface="Times New Roman"/>
              </a:rPr>
              <a:t>tämän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päivän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työelämän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tärkeimmät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näkökulmat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21294D"/>
                </a:solidFill>
                <a:latin typeface="Times New Roman"/>
                <a:cs typeface="Times New Roman"/>
              </a:rPr>
              <a:t>ja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käytännön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taidot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5">
                <a:solidFill>
                  <a:srgbClr val="21294D"/>
                </a:solidFill>
                <a:latin typeface="Times New Roman"/>
                <a:cs typeface="Times New Roman"/>
              </a:rPr>
              <a:t>parempaan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ihmisten</a:t>
            </a:r>
            <a:r>
              <a:rPr dirty="0" sz="1600" spc="-4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21294D"/>
                </a:solidFill>
                <a:latin typeface="Times New Roman"/>
                <a:cs typeface="Times New Roman"/>
              </a:rPr>
              <a:t>johtamiseen.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Opintopolun</a:t>
            </a:r>
            <a:r>
              <a:rPr dirty="0" sz="1800" spc="-50">
                <a:solidFill>
                  <a:srgbClr val="21294D"/>
                </a:solidFill>
                <a:latin typeface="Futura-Medium"/>
                <a:cs typeface="Futura-Medium"/>
              </a:rPr>
              <a:t> </a:t>
            </a:r>
            <a:r>
              <a:rPr dirty="0" sz="1800">
                <a:solidFill>
                  <a:srgbClr val="21294D"/>
                </a:solidFill>
                <a:latin typeface="Futura-Medium"/>
                <a:cs typeface="Futura-Medium"/>
              </a:rPr>
              <a:t>sisältö:</a:t>
            </a:r>
            <a:endParaRPr sz="1800">
              <a:latin typeface="Futura-Medium"/>
              <a:cs typeface="Futura-Medium"/>
            </a:endParaRPr>
          </a:p>
          <a:p>
            <a:pPr marL="202565" indent="-190500">
              <a:lnSpc>
                <a:spcPct val="100000"/>
              </a:lnSpc>
              <a:spcBef>
                <a:spcPts val="1825"/>
              </a:spcBef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Valmentava</a:t>
            </a:r>
            <a:r>
              <a:rPr dirty="0" sz="1600" spc="-4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johtaminen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5">
                <a:solidFill>
                  <a:srgbClr val="21294D"/>
                </a:solidFill>
                <a:latin typeface="Times New Roman"/>
                <a:cs typeface="Times New Roman"/>
              </a:rPr>
              <a:t>Parempaa</a:t>
            </a:r>
            <a:r>
              <a:rPr dirty="0" sz="1600" spc="-50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21294D"/>
                </a:solidFill>
                <a:latin typeface="Times New Roman"/>
                <a:cs typeface="Times New Roman"/>
              </a:rPr>
              <a:t>palautetta</a:t>
            </a:r>
            <a:endParaRPr sz="16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dirty="0" sz="1600" spc="-5">
                <a:solidFill>
                  <a:srgbClr val="21294D"/>
                </a:solidFill>
                <a:latin typeface="Times New Roman"/>
                <a:cs typeface="Times New Roman"/>
              </a:rPr>
              <a:t>kuukausi: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 spc="20">
                <a:solidFill>
                  <a:srgbClr val="21294D"/>
                </a:solidFill>
                <a:latin typeface="Times New Roman"/>
                <a:cs typeface="Times New Roman"/>
              </a:rPr>
              <a:t>Näin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ratkaiset</a:t>
            </a:r>
            <a:r>
              <a:rPr dirty="0" sz="1600" spc="-35">
                <a:solidFill>
                  <a:srgbClr val="21294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94D"/>
                </a:solidFill>
                <a:latin typeface="Times New Roman"/>
                <a:cs typeface="Times New Roman"/>
              </a:rPr>
              <a:t>konfliktit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AcademyofBrain</dc:creator>
  <cp:keywords>AcademyofBrain</cp:keywords>
  <dc:title>VIBES</dc:title>
  <dcterms:created xsi:type="dcterms:W3CDTF">2021-05-25T10:36:52Z</dcterms:created>
  <dcterms:modified xsi:type="dcterms:W3CDTF">2021-05-25T10:36:52Z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2021-05-25T00:00:00Z</vt:filetime>
  </property>
</Properties>
</file>