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4"/>
  </p:notesMasterIdLst>
  <p:handoutMasterIdLst>
    <p:handoutMasterId r:id="rId25"/>
  </p:handoutMasterIdLst>
  <p:sldIdLst>
    <p:sldId id="331" r:id="rId2"/>
    <p:sldId id="305" r:id="rId3"/>
    <p:sldId id="293" r:id="rId4"/>
    <p:sldId id="324" r:id="rId5"/>
    <p:sldId id="325" r:id="rId6"/>
    <p:sldId id="326" r:id="rId7"/>
    <p:sldId id="308" r:id="rId8"/>
    <p:sldId id="327" r:id="rId9"/>
    <p:sldId id="328" r:id="rId10"/>
    <p:sldId id="329" r:id="rId11"/>
    <p:sldId id="330" r:id="rId12"/>
    <p:sldId id="322" r:id="rId13"/>
    <p:sldId id="310" r:id="rId14"/>
    <p:sldId id="294" r:id="rId15"/>
    <p:sldId id="312" r:id="rId16"/>
    <p:sldId id="314" r:id="rId17"/>
    <p:sldId id="315" r:id="rId18"/>
    <p:sldId id="316" r:id="rId19"/>
    <p:sldId id="317" r:id="rId20"/>
    <p:sldId id="318" r:id="rId21"/>
    <p:sldId id="319" r:id="rId22"/>
    <p:sldId id="320" r:id="rId23"/>
  </p:sldIdLst>
  <p:sldSz cx="9144000" cy="6858000" type="screen4x3"/>
  <p:notesSz cx="6858000" cy="9024938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000000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46" autoAdjust="0"/>
    <p:restoredTop sz="94660"/>
  </p:normalViewPr>
  <p:slideViewPr>
    <p:cSldViewPr>
      <p:cViewPr varScale="1">
        <p:scale>
          <a:sx n="70" d="100"/>
          <a:sy n="70" d="100"/>
        </p:scale>
        <p:origin x="126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7250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57250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6F56FE6-1448-44A9-8323-DEC8BF33ED0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8034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676275"/>
            <a:ext cx="4513262" cy="3384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286250"/>
            <a:ext cx="5486400" cy="406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/>
              <a:t>Click to edit Master text styles</a:t>
            </a:r>
          </a:p>
          <a:p>
            <a:pPr lvl="1"/>
            <a:r>
              <a:rPr lang="es-ES_tradnl" noProof="0"/>
              <a:t>Second level</a:t>
            </a:r>
          </a:p>
          <a:p>
            <a:pPr lvl="2"/>
            <a:r>
              <a:rPr lang="es-ES_tradnl" noProof="0"/>
              <a:t>Third level</a:t>
            </a:r>
          </a:p>
          <a:p>
            <a:pPr lvl="3"/>
            <a:r>
              <a:rPr lang="es-ES_tradnl" noProof="0"/>
              <a:t>Fourth level</a:t>
            </a:r>
          </a:p>
          <a:p>
            <a:pPr lvl="4"/>
            <a:r>
              <a:rPr lang="es-ES_tradnl" noProof="0"/>
              <a:t>Fifth level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7250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57250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2A9F1B2-304F-446F-B774-4D6BDDD931A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934251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81643A-CF9D-4CF0-9445-CDCADDAD77E6}" type="slidenum">
              <a:rPr lang="es-ES_tradnl"/>
              <a:pPr/>
              <a:t>3</a:t>
            </a:fld>
            <a:endParaRPr lang="es-ES_tradnl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3033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FEC9A-1397-4D91-8E4E-111D70DE9A1A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E581C-4272-4FBC-9BC8-FEFB4FD60AB2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C5D82-1E47-4AC2-9B65-1E36528BCE0A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1137DA-DAEF-4F15-8260-5C664D4E5688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A59D9B-2B24-496A-A93B-279C7A95A7AF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404A0B-C093-404B-A02C-7FC6DBD71888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135CE8-9EC8-472A-AD22-8F6A922DA27B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9A25F-CCD0-4494-95E3-3C5ACC79C1E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32451-DBBC-4A6C-B0AF-9837470DB832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B96A1-1FA5-497C-9BC3-27A3CE84B8D0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96C532C1-C322-4ADE-ACDC-792F02BC741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9858B0E2-8EE5-46F8-B7DE-98676B59A53E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otivacion-y-emocion0002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-542"/>
          <a:stretch/>
        </p:blipFill>
        <p:spPr>
          <a:xfrm>
            <a:off x="2642566" y="685799"/>
            <a:ext cx="4063033" cy="6145105"/>
          </a:xfrm>
        </p:spPr>
      </p:pic>
      <p:sp>
        <p:nvSpPr>
          <p:cNvPr id="5" name="TextBox 4"/>
          <p:cNvSpPr txBox="1"/>
          <p:nvPr/>
        </p:nvSpPr>
        <p:spPr>
          <a:xfrm rot="19653033">
            <a:off x="1751586" y="3821781"/>
            <a:ext cx="18473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defRPr/>
            </a:pPr>
            <a:endParaRPr lang="es-ES_tradnl" sz="2000" b="1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s-ES_tradnl" sz="2000" b="1" dirty="0">
              <a:solidFill>
                <a:srgbClr val="000000"/>
              </a:solidFill>
            </a:endParaRP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5141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Motivos Estimulantes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charset="0"/>
              <a:buChar char="q"/>
            </a:pPr>
            <a:r>
              <a:rPr lang="es-DO" dirty="0">
                <a:latin typeface="Perpetua" charset="0"/>
              </a:rPr>
              <a:t>Motivos Estimulantes:Necesidades psicologicas organicas.</a:t>
            </a:r>
          </a:p>
          <a:p>
            <a:pPr>
              <a:buClr>
                <a:schemeClr val="tx1"/>
              </a:buClr>
              <a:buFont typeface="Wingdings" charset="0"/>
              <a:buChar char="q"/>
            </a:pPr>
            <a:r>
              <a:rPr lang="en-US" dirty="0">
                <a:latin typeface="Perpetua" charset="0"/>
              </a:rPr>
              <a:t>A</a:t>
            </a:r>
            <a:r>
              <a:rPr lang="es-DO" dirty="0">
                <a:latin typeface="Perpetua" charset="0"/>
              </a:rPr>
              <a:t>utodeterminación</a:t>
            </a:r>
          </a:p>
          <a:p>
            <a:pPr>
              <a:buClr>
                <a:schemeClr val="tx1"/>
              </a:buClr>
              <a:buFont typeface="Wingdings" charset="0"/>
              <a:buChar char="q"/>
            </a:pPr>
            <a:r>
              <a:rPr lang="en-US" dirty="0">
                <a:latin typeface="Perpetua" charset="0"/>
              </a:rPr>
              <a:t>C</a:t>
            </a:r>
            <a:r>
              <a:rPr lang="es-DO" dirty="0">
                <a:latin typeface="Perpetua" charset="0"/>
              </a:rPr>
              <a:t>ompetencia</a:t>
            </a:r>
          </a:p>
          <a:p>
            <a:pPr>
              <a:buClr>
                <a:schemeClr val="tx1"/>
              </a:buClr>
              <a:buFont typeface="Wingdings" charset="0"/>
              <a:buChar char="q"/>
            </a:pPr>
            <a:r>
              <a:rPr lang="es-DO" dirty="0">
                <a:latin typeface="Perpetua" charset="0"/>
              </a:rPr>
              <a:t>Afiliación</a:t>
            </a:r>
          </a:p>
          <a:p>
            <a:pPr>
              <a:buClr>
                <a:schemeClr val="tx1"/>
              </a:buClr>
            </a:pPr>
            <a:r>
              <a:rPr lang="es-DO" dirty="0">
                <a:latin typeface="Perpetua" charset="0"/>
              </a:rPr>
              <a:t>Manipulación</a:t>
            </a:r>
          </a:p>
          <a:p>
            <a:pPr>
              <a:buClr>
                <a:schemeClr val="tx1"/>
              </a:buClr>
            </a:pPr>
            <a:r>
              <a:rPr lang="es-DO" dirty="0">
                <a:latin typeface="Perpetua" charset="0"/>
              </a:rPr>
              <a:t>Contacto</a:t>
            </a:r>
          </a:p>
          <a:p>
            <a:pPr>
              <a:buClr>
                <a:schemeClr val="tx1"/>
              </a:buClr>
            </a:pPr>
            <a:r>
              <a:rPr lang="es-DO" dirty="0">
                <a:latin typeface="Perpetua" charset="0"/>
              </a:rPr>
              <a:t>Curiosidad</a:t>
            </a:r>
          </a:p>
          <a:p>
            <a:pPr>
              <a:buClr>
                <a:schemeClr val="tx1"/>
              </a:buClr>
            </a:pPr>
            <a:r>
              <a:rPr lang="es-DO" dirty="0">
                <a:latin typeface="Perpetua" charset="0"/>
              </a:rPr>
              <a:t>Exploración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04395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Motivos aprendidos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charset="0"/>
              <a:buChar char="q"/>
            </a:pPr>
            <a:r>
              <a:rPr lang="es-DO" dirty="0">
                <a:latin typeface="Perpetua" charset="0"/>
              </a:rPr>
              <a:t>Motivos Aprendidos:</a:t>
            </a:r>
          </a:p>
          <a:p>
            <a:pPr>
              <a:buClr>
                <a:schemeClr val="tx1"/>
              </a:buClr>
            </a:pPr>
            <a:endParaRPr lang="es-DO" dirty="0">
              <a:latin typeface="Perpetua" charset="0"/>
            </a:endParaRPr>
          </a:p>
          <a:p>
            <a:pPr>
              <a:buClr>
                <a:schemeClr val="tx1"/>
              </a:buClr>
            </a:pPr>
            <a:r>
              <a:rPr lang="es-DO" dirty="0">
                <a:latin typeface="Perpetua" charset="0"/>
              </a:rPr>
              <a:t>Logro</a:t>
            </a:r>
          </a:p>
          <a:p>
            <a:pPr>
              <a:buClr>
                <a:schemeClr val="tx1"/>
              </a:buClr>
            </a:pPr>
            <a:r>
              <a:rPr lang="es-DO" dirty="0">
                <a:latin typeface="Perpetua" charset="0"/>
              </a:rPr>
              <a:t>Poder</a:t>
            </a:r>
          </a:p>
          <a:p>
            <a:pPr>
              <a:buClr>
                <a:schemeClr val="tx1"/>
              </a:buClr>
            </a:pPr>
            <a:r>
              <a:rPr lang="es-DO" dirty="0">
                <a:latin typeface="Perpetua" charset="0"/>
              </a:rPr>
              <a:t>Afiliación</a:t>
            </a:r>
          </a:p>
          <a:p>
            <a:pPr>
              <a:buClr>
                <a:schemeClr val="tx1"/>
              </a:buClr>
            </a:pPr>
            <a:endParaRPr lang="es-DO" dirty="0">
              <a:latin typeface="Perpetua" charset="0"/>
            </a:endParaRP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47970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  <a:defRPr/>
            </a:pPr>
            <a:r>
              <a:rPr lang="es-ES_tradnl" sz="2400" b="1" dirty="0"/>
              <a:t>Necesidades Fisiológicas      </a:t>
            </a:r>
          </a:p>
          <a:p>
            <a:pPr lvl="1">
              <a:lnSpc>
                <a:spcPct val="80000"/>
              </a:lnSpc>
              <a:defRPr/>
            </a:pPr>
            <a:r>
              <a:rPr lang="es-ES_tradnl" sz="2000" dirty="0"/>
              <a:t>Necesidades físicas básicas: la habilidad para adquirir alimento, abrigo, descanso, ropa o tras necesidades básicas para sobrevivir.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_tradnl" sz="2400" b="1" dirty="0"/>
              <a:t>Necesidades de Seguridad</a:t>
            </a:r>
          </a:p>
          <a:p>
            <a:pPr lvl="1">
              <a:lnSpc>
                <a:spcPct val="80000"/>
              </a:lnSpc>
              <a:defRPr/>
            </a:pPr>
            <a:r>
              <a:rPr lang="es-ES_tradnl" sz="2000" dirty="0"/>
              <a:t>Un ambiente seguro y no amenazante: seguridad en el empleo, equipo y lugar seguro, estabilidad, protección, orden y límites.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_tradnl" sz="2400" b="1" dirty="0"/>
              <a:t>Necesidades Sociales</a:t>
            </a:r>
          </a:p>
          <a:p>
            <a:pPr lvl="1">
              <a:lnSpc>
                <a:spcPct val="80000"/>
              </a:lnSpc>
              <a:defRPr/>
            </a:pPr>
            <a:r>
              <a:rPr lang="es-ES_tradnl" sz="2000" dirty="0"/>
              <a:t>Pertenencia, contacto y cordialidad con los compañeros de trabajo, actividades sociales y oportunidades.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_tradnl" sz="2400" b="1" dirty="0"/>
              <a:t>Ego</a:t>
            </a:r>
          </a:p>
          <a:p>
            <a:pPr lvl="1">
              <a:lnSpc>
                <a:spcPct val="80000"/>
              </a:lnSpc>
              <a:defRPr/>
            </a:pPr>
            <a:r>
              <a:rPr lang="es-ES_tradnl" sz="2000" dirty="0"/>
              <a:t>Autoestima, respeto y reconocimiento de los demás.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_tradnl" sz="2400" b="1" dirty="0" err="1"/>
              <a:t>Autorealización</a:t>
            </a:r>
            <a:endParaRPr lang="es-ES_tradnl" sz="2400" b="1" dirty="0"/>
          </a:p>
          <a:p>
            <a:pPr lvl="1">
              <a:lnSpc>
                <a:spcPct val="80000"/>
              </a:lnSpc>
              <a:defRPr/>
            </a:pPr>
            <a:r>
              <a:rPr lang="es-ES_tradnl" sz="2000" dirty="0"/>
              <a:t>Desarrollo de potencialidades creatividad y talentos.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_tradnl" sz="3400" i="1" dirty="0"/>
              <a:t/>
            </a:r>
            <a:br>
              <a:rPr lang="es-ES_tradnl" sz="3400" i="1" dirty="0"/>
            </a:br>
            <a:r>
              <a:rPr lang="es-ES_tradnl" sz="3400" i="1" dirty="0"/>
              <a:t>Teoría de la Jerarquía de Necesidades de Maslow</a:t>
            </a:r>
            <a:r>
              <a:rPr lang="es-ES_tradnl" sz="3400" dirty="0"/>
              <a:t>.</a:t>
            </a:r>
            <a:r>
              <a:rPr lang="es-ES_tradnl" sz="4000" dirty="0"/>
              <a:t/>
            </a:r>
            <a:br>
              <a:rPr lang="es-ES_tradnl" sz="4000" dirty="0"/>
            </a:br>
            <a:endParaRPr lang="es-ES_tradnl" sz="4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Medios inferencia conducta motivada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s-DO" dirty="0"/>
          </a:p>
          <a:p>
            <a:pPr>
              <a:buFont typeface="Arial" pitchFamily="34" charset="0"/>
              <a:buChar char="•"/>
            </a:pPr>
            <a:endParaRPr lang="es-DO" dirty="0"/>
          </a:p>
          <a:p>
            <a:pPr>
              <a:buFont typeface="Arial" pitchFamily="34" charset="0"/>
              <a:buChar char="•"/>
            </a:pPr>
            <a:r>
              <a:rPr lang="es-DO" dirty="0"/>
              <a:t>Observación</a:t>
            </a:r>
          </a:p>
          <a:p>
            <a:endParaRPr lang="es-DO" dirty="0"/>
          </a:p>
          <a:p>
            <a:pPr>
              <a:buFont typeface="Arial" pitchFamily="34" charset="0"/>
              <a:buChar char="•"/>
            </a:pPr>
            <a:r>
              <a:rPr lang="es-DO" dirty="0"/>
              <a:t>Poner mayor atención a los antecedentes conocidos.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4111" r="4111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PR" sz="4000" dirty="0"/>
              <a:t>Elementos o características  de la conducta motivada ….</a:t>
            </a:r>
          </a:p>
        </p:txBody>
      </p:sp>
      <p:sp>
        <p:nvSpPr>
          <p:cNvPr id="11469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endParaRPr lang="es-PR" dirty="0"/>
          </a:p>
          <a:p>
            <a:pPr lvl="1" eaLnBrk="1" hangingPunct="1">
              <a:defRPr/>
            </a:pPr>
            <a:r>
              <a:rPr lang="es-PR" dirty="0"/>
              <a:t>Esfuerzo – se refiere a la magnitud o intensidad de la conducta que se exhibe para alcanzar una meta o un objetivo ya sea personal o laboral.</a:t>
            </a:r>
          </a:p>
          <a:p>
            <a:pPr lvl="1" eaLnBrk="1" hangingPunct="1">
              <a:defRPr/>
            </a:pPr>
            <a:r>
              <a:rPr lang="es-PR" dirty="0"/>
              <a:t>Persistencia – se refiere al esfuerzo sostenido para alcanzar una meta o objetivo.</a:t>
            </a:r>
          </a:p>
          <a:p>
            <a:pPr lvl="1" eaLnBrk="1" hangingPunct="1">
              <a:defRPr/>
            </a:pPr>
            <a:r>
              <a:rPr lang="es-PR" dirty="0"/>
              <a:t>Dirección- se refiere  a si el esfuerzo y la persistencia van en la vía correcta.</a:t>
            </a:r>
          </a:p>
          <a:p>
            <a:pPr lvl="1" eaLnBrk="1" hangingPunct="1">
              <a:defRPr/>
            </a:pPr>
            <a:endParaRPr lang="es-P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sz="1400" b="0" dirty="0">
                <a:solidFill>
                  <a:schemeClr val="tx1"/>
                </a:solidFill>
              </a:rPr>
              <a:t>Latencia</a:t>
            </a:r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DO" dirty="0"/>
              <a:t>Elección</a:t>
            </a:r>
          </a:p>
          <a:p>
            <a:r>
              <a:rPr lang="es-DO" dirty="0"/>
              <a:t>Probabilidad de respuesta</a:t>
            </a:r>
          </a:p>
          <a:p>
            <a:r>
              <a:rPr lang="es-DO" dirty="0"/>
              <a:t>Expresiones faciales</a:t>
            </a:r>
          </a:p>
          <a:p>
            <a:r>
              <a:rPr lang="es-DO" dirty="0"/>
              <a:t>Expresión corporal</a:t>
            </a:r>
          </a:p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466757">
            <a:off x="3101914" y="1181336"/>
            <a:ext cx="5322867" cy="396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Fisiología de la conducta motivada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DO" dirty="0"/>
          </a:p>
          <a:p>
            <a:r>
              <a:rPr lang="es-DO" dirty="0"/>
              <a:t>Sistema nervios.</a:t>
            </a:r>
          </a:p>
          <a:p>
            <a:endParaRPr lang="es-DO" dirty="0"/>
          </a:p>
          <a:p>
            <a:endParaRPr lang="es-DO" dirty="0"/>
          </a:p>
          <a:p>
            <a:endParaRPr lang="es-DO" dirty="0"/>
          </a:p>
          <a:p>
            <a:r>
              <a:rPr lang="es-DO" dirty="0"/>
              <a:t>Sistema endocrino.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602" r="602"/>
          <a:stretch>
            <a:fillRect/>
          </a:stretch>
        </p:blipFill>
        <p:spPr bwMode="auto">
          <a:xfrm rot="420000">
            <a:off x="3177272" y="1204226"/>
            <a:ext cx="5311473" cy="3931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Fisiología dela conducta motivada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DO" dirty="0"/>
              <a:t>Sistema endocrino</a:t>
            </a:r>
            <a:endParaRPr lang="en-US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t="24065" b="24065"/>
          <a:stretch>
            <a:fillRect/>
          </a:stretch>
        </p:blipFill>
        <p:spPr bwMode="auto">
          <a:xfrm rot="420000">
            <a:off x="3082620" y="1072498"/>
            <a:ext cx="5405679" cy="419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04088"/>
            <a:ext cx="8382000" cy="1143000"/>
          </a:xfrm>
        </p:spPr>
        <p:txBody>
          <a:bodyPr>
            <a:normAutofit/>
          </a:bodyPr>
          <a:lstStyle/>
          <a:p>
            <a:r>
              <a:rPr lang="es-DO" sz="2800" dirty="0"/>
              <a:t>Fisiología de la conducta motivada </a:t>
            </a:r>
            <a:r>
              <a:rPr lang="es-DO" sz="2000" dirty="0"/>
              <a:t>(cambios neuronales y hormonales)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DO" dirty="0"/>
          </a:p>
          <a:p>
            <a:r>
              <a:rPr lang="es-DO" dirty="0"/>
              <a:t>Pruebas de sangre</a:t>
            </a:r>
          </a:p>
          <a:p>
            <a:r>
              <a:rPr lang="es-DO" dirty="0"/>
              <a:t>Pruebas de saliva</a:t>
            </a:r>
          </a:p>
          <a:p>
            <a:r>
              <a:rPr lang="es-DO" dirty="0"/>
              <a:t>Análisis de orina</a:t>
            </a:r>
          </a:p>
          <a:p>
            <a:r>
              <a:rPr lang="es-DO" dirty="0"/>
              <a:t>Presión arterial</a:t>
            </a:r>
          </a:p>
          <a:p>
            <a:r>
              <a:rPr lang="es-DO" dirty="0"/>
              <a:t>Frecuencia respiratoria</a:t>
            </a:r>
          </a:p>
          <a:p>
            <a:r>
              <a:rPr lang="es-DO" dirty="0"/>
              <a:t>Dilatación de a pupila</a:t>
            </a:r>
          </a:p>
          <a:p>
            <a:endParaRPr lang="es-DO" dirty="0"/>
          </a:p>
          <a:p>
            <a:endParaRPr lang="es-DO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DO" dirty="0"/>
          </a:p>
          <a:p>
            <a:r>
              <a:rPr lang="es-DO" dirty="0"/>
              <a:t>Electro miógrafo</a:t>
            </a:r>
          </a:p>
          <a:p>
            <a:r>
              <a:rPr lang="es-DO" dirty="0"/>
              <a:t>Respuesta galvánica de la piel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Cinco sistemas de excitación corporal.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DO" dirty="0"/>
              <a:t>Cardiovascular</a:t>
            </a:r>
          </a:p>
          <a:p>
            <a:r>
              <a:rPr lang="es-DO" dirty="0"/>
              <a:t>Plasma</a:t>
            </a:r>
          </a:p>
          <a:p>
            <a:r>
              <a:rPr lang="es-DO" dirty="0"/>
              <a:t>Ocular</a:t>
            </a:r>
          </a:p>
          <a:p>
            <a:r>
              <a:rPr lang="es-DO" dirty="0"/>
              <a:t>Electro -dérmico</a:t>
            </a:r>
          </a:p>
          <a:p>
            <a:r>
              <a:rPr lang="es-DO" dirty="0"/>
              <a:t>Actividad musculo -esquelético.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406067">
            <a:off x="3098228" y="1200243"/>
            <a:ext cx="5386631" cy="3994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DO" dirty="0"/>
              <a:t>Capitulo I</a:t>
            </a:r>
          </a:p>
        </p:txBody>
      </p:sp>
      <p:sp>
        <p:nvSpPr>
          <p:cNvPr id="1269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1066800"/>
            <a:ext cx="8540750" cy="503237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endParaRPr lang="es-DO" sz="2800" dirty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s-DO" sz="2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s-DO" sz="2800" dirty="0"/>
              <a:t>Qué Causa la conducta?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DO" sz="2800" dirty="0"/>
              <a:t>Por qué la conducta varía en su intensidad?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DO" sz="2800" dirty="0"/>
              <a:t>Qué son los motivos?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DO" sz="2800" dirty="0"/>
              <a:t>Cuál es la diferencia entre motivos, cogniciones, necesidades y emociones?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DO" sz="2800" dirty="0"/>
              <a:t>Cuáles son los dos medios principales para inferir la conducta Motivada?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DO" sz="2800" dirty="0"/>
              <a:t>Cuáles son los aspectos de la conducta que nos revelan la presencia e intensidad de una motivación?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Autovaloración o testimonio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DO" dirty="0"/>
              <a:t>Cuanta ansiedad siente usted cuando habla con extraños</a:t>
            </a:r>
          </a:p>
          <a:p>
            <a:r>
              <a:rPr lang="es-DO" dirty="0"/>
              <a:t>1 -ninguna	2-poca	</a:t>
            </a:r>
          </a:p>
          <a:p>
            <a:r>
              <a:rPr lang="es-DO" dirty="0"/>
              <a:t>3-mucha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2222" r="2222"/>
          <a:stretch>
            <a:fillRect/>
          </a:stretch>
        </p:blipFill>
        <p:spPr bwMode="auto">
          <a:xfrm rot="420000">
            <a:off x="3097081" y="978610"/>
            <a:ext cx="5387105" cy="430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sz="2400" dirty="0"/>
              <a:t>Temas para el estudio de la motivación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DO" sz="2000" dirty="0"/>
              <a:t>La motivación facilita la adaptación.</a:t>
            </a:r>
          </a:p>
          <a:p>
            <a:r>
              <a:rPr lang="es-DO" sz="2000" dirty="0"/>
              <a:t>Los motivos afectan la conducta al dirigir la atención.</a:t>
            </a:r>
          </a:p>
          <a:p>
            <a:r>
              <a:rPr lang="es-DO" sz="2000" dirty="0"/>
              <a:t> La intensidad del motivo varía con el tiempo e influye en la fuerza de la conducta.</a:t>
            </a:r>
          </a:p>
          <a:p>
            <a:r>
              <a:rPr lang="es-DO" sz="2000" dirty="0"/>
              <a:t>La motivación incluye la tendencias de aproximación evitación.</a:t>
            </a:r>
          </a:p>
          <a:p>
            <a:r>
              <a:rPr lang="es-DO" sz="2000" dirty="0"/>
              <a:t>La motivación no solo varia en su intensidad sino también en su tipo.</a:t>
            </a:r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DO" sz="2000" dirty="0"/>
              <a:t>Los principios motivacionales tienen aplicación.</a:t>
            </a:r>
          </a:p>
          <a:p>
            <a:r>
              <a:rPr lang="es-DO" sz="2000" dirty="0"/>
              <a:t>Los estudios del a motivación explican el contenido de la naturaleza humana.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Buenas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DO" sz="2000"/>
              <a:t>Tardes</a:t>
            </a:r>
            <a:endParaRPr lang="en-US" sz="20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5942" r="5942"/>
          <a:stretch>
            <a:fillRect/>
          </a:stretch>
        </p:blipFill>
        <p:spPr bwMode="auto">
          <a:xfrm rot="420000">
            <a:off x="3177923" y="1054561"/>
            <a:ext cx="5226554" cy="4215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DEFINICIONES</a:t>
            </a:r>
          </a:p>
        </p:txBody>
      </p:sp>
      <p:sp>
        <p:nvSpPr>
          <p:cNvPr id="1116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1676400"/>
            <a:ext cx="8540750" cy="4953000"/>
          </a:xfrm>
        </p:spPr>
        <p:txBody>
          <a:bodyPr/>
          <a:lstStyle/>
          <a:p>
            <a:pPr eaLnBrk="1" hangingPunct="1">
              <a:defRPr/>
            </a:pPr>
            <a:endParaRPr lang="es-DO" sz="2400" dirty="0"/>
          </a:p>
          <a:p>
            <a:pPr eaLnBrk="1" hangingPunct="1">
              <a:defRPr/>
            </a:pPr>
            <a:r>
              <a:rPr lang="es-DO" sz="2400" dirty="0"/>
              <a:t>La palabra  </a:t>
            </a:r>
            <a:r>
              <a:rPr lang="es-DO" sz="2400"/>
              <a:t>motivación viene </a:t>
            </a:r>
            <a:r>
              <a:rPr lang="es-DO" sz="2400" dirty="0"/>
              <a:t>del latín “movere” que significa mover. </a:t>
            </a:r>
          </a:p>
          <a:p>
            <a:pPr eaLnBrk="1" hangingPunct="1">
              <a:defRPr/>
            </a:pPr>
            <a:r>
              <a:rPr lang="es-DO" sz="2400" dirty="0"/>
              <a:t>Sin embargo una definición más completa dice que motivación es una serie de procesos individuales que estimula una conducta para beneficio propio, colectivo ó laboral.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La Motivacion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s-ES_tradnl" sz="2400" b="1" dirty="0">
              <a:latin typeface="Perpetua" charset="0"/>
            </a:endParaRPr>
          </a:p>
          <a:p>
            <a:pPr>
              <a:lnSpc>
                <a:spcPct val="90000"/>
              </a:lnSpc>
            </a:pPr>
            <a:r>
              <a:rPr lang="es-ES_tradnl" sz="2400" dirty="0"/>
              <a:t>Motivación es la combinación entre los deseos y energías de la persona para alcanzar una meta.</a:t>
            </a:r>
          </a:p>
          <a:p>
            <a:pPr>
              <a:lnSpc>
                <a:spcPct val="90000"/>
              </a:lnSpc>
            </a:pPr>
            <a:r>
              <a:rPr lang="es-ES_tradnl" sz="2400" dirty="0"/>
              <a:t>Las personas pueden ser motivadas por creencias, valores, intereses, miedos, entre otras causas o fuerzas.</a:t>
            </a:r>
          </a:p>
          <a:p>
            <a:pPr>
              <a:lnSpc>
                <a:spcPct val="90000"/>
              </a:lnSpc>
            </a:pPr>
            <a:r>
              <a:rPr lang="es-ES_tradnl" sz="2400" dirty="0"/>
              <a:t>Algunas de estas fuerzas pueden ser internas, como: necesidades, intereses y las creencias.</a:t>
            </a:r>
            <a:r>
              <a:rPr lang="es-DO" sz="2400" dirty="0"/>
              <a:t> </a:t>
            </a:r>
            <a:endParaRPr lang="es-ES_tradnl" sz="2400" dirty="0"/>
          </a:p>
          <a:p>
            <a:pPr>
              <a:lnSpc>
                <a:spcPct val="90000"/>
              </a:lnSpc>
            </a:pPr>
            <a:r>
              <a:rPr lang="es-ES_tradnl" sz="2400" dirty="0"/>
              <a:t>Las externas pueden ser: el peligro o el medio ambiente.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73896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Los motivos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s-ES_tradnl" b="1" dirty="0">
              <a:latin typeface="Perpetua" charset="0"/>
            </a:endParaRPr>
          </a:p>
          <a:p>
            <a:pPr>
              <a:lnSpc>
                <a:spcPct val="90000"/>
              </a:lnSpc>
            </a:pPr>
            <a:r>
              <a:rPr lang="es-ES_tradnl" b="1" dirty="0">
                <a:latin typeface="Perpetua" charset="0"/>
              </a:rPr>
              <a:t>Fuerzas que activan y dirigen el comportamiento. El primer motivo básico es la supervivencia, según la Pirámide de Maslow.</a:t>
            </a:r>
          </a:p>
          <a:p>
            <a:pPr>
              <a:lnSpc>
                <a:spcPct val="90000"/>
              </a:lnSpc>
            </a:pPr>
            <a:r>
              <a:rPr lang="es-ES_tradnl" b="1" dirty="0">
                <a:latin typeface="Perpetua" charset="0"/>
              </a:rPr>
              <a:t>La motivación puede ser tanto positiva como negativa.</a:t>
            </a:r>
          </a:p>
          <a:p>
            <a:pPr>
              <a:lnSpc>
                <a:spcPct val="90000"/>
              </a:lnSpc>
            </a:pPr>
            <a:r>
              <a:rPr lang="es-ES_tradnl" b="1" dirty="0">
                <a:latin typeface="Perpetua" charset="0"/>
              </a:rPr>
              <a:t>La motivación puede ser tanto personal como laboral y muchas veces una va de la mano de la otra.</a:t>
            </a:r>
          </a:p>
          <a:p>
            <a:pPr>
              <a:lnSpc>
                <a:spcPct val="90000"/>
              </a:lnSpc>
            </a:pPr>
            <a:endParaRPr lang="es-DO" b="1" dirty="0">
              <a:latin typeface="Perpetua" charset="0"/>
            </a:endParaRP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09226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</a:t>
            </a:r>
            <a:r>
              <a:rPr lang="es-DO" dirty="0"/>
              <a:t>ipos de motivos seg</a:t>
            </a:r>
            <a:r>
              <a:rPr lang="cs-CZ" dirty="0" err="1"/>
              <a:t>ú</a:t>
            </a:r>
            <a:r>
              <a:rPr lang="es-DO" dirty="0"/>
              <a:t>n su origen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charset="0"/>
              <a:buNone/>
            </a:pPr>
            <a:r>
              <a:rPr lang="es-ES_tradnl" sz="2800" dirty="0">
                <a:latin typeface="Perpetua" charset="0"/>
              </a:rPr>
              <a:t>La motivación puede ser:</a:t>
            </a:r>
          </a:p>
          <a:p>
            <a:r>
              <a:rPr lang="es-ES_tradnl" sz="2800" u="sng" dirty="0">
                <a:latin typeface="Perpetua" charset="0"/>
              </a:rPr>
              <a:t>Extrínseca:</a:t>
            </a:r>
            <a:r>
              <a:rPr lang="es-ES_tradnl" sz="2800" dirty="0">
                <a:latin typeface="Perpetua" charset="0"/>
              </a:rPr>
              <a:t> El dinero, posición, etc.</a:t>
            </a:r>
            <a:endParaRPr lang="es-ES_tradnl" sz="2800" u="sng" dirty="0">
              <a:latin typeface="Perpetua" charset="0"/>
            </a:endParaRPr>
          </a:p>
          <a:p>
            <a:r>
              <a:rPr lang="es-ES_tradnl" sz="2800" u="sng" dirty="0">
                <a:latin typeface="Perpetua" charset="0"/>
              </a:rPr>
              <a:t>Intrínseco:</a:t>
            </a:r>
            <a:r>
              <a:rPr lang="es-ES_tradnl" sz="2800" dirty="0">
                <a:latin typeface="Perpetua" charset="0"/>
              </a:rPr>
              <a:t> Motivación personal, se realiza únicamente por interés o por el placer de realizarla. La función de esta necesidad psicológica es la de impulsar al ser humano a mejorar y a dominar su entorno. Esta nos sirve para conseguir metas más difíciles, pues son necesidades psicológicas.</a:t>
            </a:r>
          </a:p>
          <a:p>
            <a:endParaRPr lang="es-DO" dirty="0">
              <a:latin typeface="Perpetua" charset="0"/>
            </a:endParaRP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60013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08888"/>
          </a:xfrm>
        </p:spPr>
        <p:txBody>
          <a:bodyPr/>
          <a:lstStyle/>
          <a:p>
            <a:r>
              <a:rPr lang="es-DO" dirty="0"/>
              <a:t> Fuentes de motivación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s-DO" b="1" dirty="0"/>
          </a:p>
          <a:p>
            <a:r>
              <a:rPr lang="es-DO" b="1" dirty="0"/>
              <a:t>Motivos Internos:</a:t>
            </a:r>
          </a:p>
          <a:p>
            <a:endParaRPr lang="es-DO" dirty="0"/>
          </a:p>
          <a:p>
            <a:r>
              <a:rPr lang="es-DO" dirty="0"/>
              <a:t>Necesidades</a:t>
            </a:r>
          </a:p>
          <a:p>
            <a:pPr>
              <a:buNone/>
            </a:pPr>
            <a:r>
              <a:rPr lang="es-DO" sz="1300" dirty="0"/>
              <a:t>                                            </a:t>
            </a:r>
          </a:p>
          <a:p>
            <a:pPr>
              <a:buNone/>
            </a:pPr>
            <a:r>
              <a:rPr lang="es-DO" sz="1300" dirty="0"/>
              <a:t>                                                  Fisiológicas                         </a:t>
            </a:r>
          </a:p>
          <a:p>
            <a:pPr>
              <a:buNone/>
            </a:pPr>
            <a:r>
              <a:rPr lang="es-DO" sz="1300" dirty="0"/>
              <a:t>			Psicológicas orgánicas</a:t>
            </a:r>
          </a:p>
          <a:p>
            <a:pPr>
              <a:buNone/>
            </a:pPr>
            <a:r>
              <a:rPr lang="es-DO" sz="1300" dirty="0"/>
              <a:t>			Sociales adquiridas</a:t>
            </a:r>
          </a:p>
          <a:p>
            <a:pPr>
              <a:buNone/>
            </a:pPr>
            <a:r>
              <a:rPr lang="es-DO" sz="1300" dirty="0"/>
              <a:t>			</a:t>
            </a:r>
          </a:p>
          <a:p>
            <a:endParaRPr lang="es-DO" dirty="0"/>
          </a:p>
          <a:p>
            <a:endParaRPr lang="es-DO" dirty="0"/>
          </a:p>
          <a:p>
            <a:r>
              <a:rPr lang="es-DO" dirty="0"/>
              <a:t>Cogniciones</a:t>
            </a:r>
          </a:p>
          <a:p>
            <a:r>
              <a:rPr lang="es-DO" dirty="0"/>
              <a:t>Emociones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s-DO" b="1" dirty="0"/>
          </a:p>
          <a:p>
            <a:r>
              <a:rPr lang="es-DO" b="1" dirty="0"/>
              <a:t>Motivos Externos:</a:t>
            </a:r>
          </a:p>
          <a:p>
            <a:r>
              <a:rPr lang="es-DO" dirty="0"/>
              <a:t>Incentivos</a:t>
            </a:r>
          </a:p>
          <a:p>
            <a:r>
              <a:rPr lang="es-DO" dirty="0"/>
              <a:t>Consecuencias ambientales</a:t>
            </a:r>
            <a:r>
              <a:rPr lang="es-DO" b="1" dirty="0"/>
              <a:t>.</a:t>
            </a:r>
            <a:endParaRPr lang="en-US" b="1" dirty="0"/>
          </a:p>
        </p:txBody>
      </p:sp>
      <p:sp>
        <p:nvSpPr>
          <p:cNvPr id="6" name="Left Brace 5"/>
          <p:cNvSpPr/>
          <p:nvPr/>
        </p:nvSpPr>
        <p:spPr>
          <a:xfrm>
            <a:off x="2209800" y="3657600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s-DO" dirty="0"/>
              <a:t>ipos de motivos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 dirty="0">
              <a:latin typeface="Perpetua" charset="0"/>
            </a:endParaRPr>
          </a:p>
          <a:p>
            <a:r>
              <a:rPr lang="es-DO" dirty="0">
                <a:latin typeface="Perpetua" charset="0"/>
              </a:rPr>
              <a:t>Primarios</a:t>
            </a:r>
          </a:p>
          <a:p>
            <a:endParaRPr lang="es-DO" dirty="0">
              <a:latin typeface="Perpetua" charset="0"/>
            </a:endParaRPr>
          </a:p>
          <a:p>
            <a:r>
              <a:rPr lang="es-DO" dirty="0">
                <a:latin typeface="Perpetua" charset="0"/>
              </a:rPr>
              <a:t>Estimulantes (necesidades psicológicas orgánicas)</a:t>
            </a:r>
          </a:p>
          <a:p>
            <a:endParaRPr lang="es-DO" dirty="0">
              <a:latin typeface="Perpetua" charset="0"/>
            </a:endParaRPr>
          </a:p>
          <a:p>
            <a:r>
              <a:rPr lang="es-DO" dirty="0">
                <a:latin typeface="Perpetua" charset="0"/>
              </a:rPr>
              <a:t>Aprendidos</a:t>
            </a:r>
          </a:p>
          <a:p>
            <a:endParaRPr lang="es-DO" dirty="0">
              <a:latin typeface="Perpetua" charset="0"/>
            </a:endParaRP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12275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Motivos primarios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charset="0"/>
              <a:buChar char="q"/>
            </a:pPr>
            <a:r>
              <a:rPr lang="es-DO" dirty="0">
                <a:latin typeface="Perpetua" charset="0"/>
              </a:rPr>
              <a:t>Primarios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s-DO" dirty="0">
                <a:latin typeface="Perpetua" charset="0"/>
              </a:rPr>
              <a:t>Hambre: (Encéfalo, Hipotálamo, Leptina, receptores estomacales, producción de insulina, emociones, influencias sociales, Trastornos Alimenticios )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s-DO" dirty="0">
                <a:latin typeface="Perpetua" charset="0"/>
              </a:rPr>
              <a:t>Sed: (Dos reguladores)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s-DO" dirty="0">
                <a:latin typeface="Perpetua" charset="0"/>
              </a:rPr>
              <a:t>Sexo: (Hormonas, Feromonas, estímulos visuales, auditivos, olfativos, experiencias, alimentación).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latin typeface="Perpetua" charset="0"/>
              </a:rPr>
              <a:t>D</a:t>
            </a:r>
            <a:r>
              <a:rPr lang="es-DO" dirty="0">
                <a:latin typeface="Perpetua" charset="0"/>
              </a:rPr>
              <a:t>olor:Tejidos,sistema nervioso 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s-DO" dirty="0">
                <a:latin typeface="Perpetua" charset="0"/>
              </a:rPr>
              <a:t>Necesidades excretoras:sistema nervioso,  instestinos, riñones.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s-DO" dirty="0">
                <a:latin typeface="Perpetua" charset="0"/>
              </a:rPr>
              <a:t>Sueño:Ritmo circadiano, sistema nervioso autonomo, neurotransmisores(acetilcolina, mprepinefrina, serotonina e histaminas)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408312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1195</TotalTime>
  <Words>777</Words>
  <Application>Microsoft Office PowerPoint</Application>
  <PresentationFormat>Presentación en pantalla (4:3)</PresentationFormat>
  <Paragraphs>146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Constantia</vt:lpstr>
      <vt:lpstr>Perpetua</vt:lpstr>
      <vt:lpstr>Wingdings</vt:lpstr>
      <vt:lpstr>Wingdings 2</vt:lpstr>
      <vt:lpstr>Flow</vt:lpstr>
      <vt:lpstr>Presentación de PowerPoint</vt:lpstr>
      <vt:lpstr>Capitulo I</vt:lpstr>
      <vt:lpstr>DEFINICIONES</vt:lpstr>
      <vt:lpstr>La Motivacion</vt:lpstr>
      <vt:lpstr>Los motivos</vt:lpstr>
      <vt:lpstr>Tipos de motivos según su origen</vt:lpstr>
      <vt:lpstr> Fuentes de motivación</vt:lpstr>
      <vt:lpstr>Tipos de motivos</vt:lpstr>
      <vt:lpstr>Motivos primarios</vt:lpstr>
      <vt:lpstr>Motivos Estimulantes</vt:lpstr>
      <vt:lpstr>Motivos aprendidos</vt:lpstr>
      <vt:lpstr> Teoría de la Jerarquía de Necesidades de Maslow. </vt:lpstr>
      <vt:lpstr>Medios inferencia conducta motivada</vt:lpstr>
      <vt:lpstr>Elementos o características  de la conducta motivada ….</vt:lpstr>
      <vt:lpstr>Latencia</vt:lpstr>
      <vt:lpstr>Fisiología de la conducta motivada</vt:lpstr>
      <vt:lpstr>Fisiología dela conducta motivada</vt:lpstr>
      <vt:lpstr>Fisiología de la conducta motivada (cambios neuronales y hormonales)</vt:lpstr>
      <vt:lpstr>Cinco sistemas de excitación corporal.</vt:lpstr>
      <vt:lpstr>Autovaloración o testimonio</vt:lpstr>
      <vt:lpstr>Temas para el estudio de la motivación</vt:lpstr>
      <vt:lpstr>Buenas</vt:lpstr>
    </vt:vector>
  </TitlesOfParts>
  <Company>Universidad Carlos Albizu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Motivación</dc:title>
  <dc:creator>LTrinidad</dc:creator>
  <cp:lastModifiedBy>Administrador</cp:lastModifiedBy>
  <cp:revision>73</cp:revision>
  <cp:lastPrinted>2017-02-28T21:43:43Z</cp:lastPrinted>
  <dcterms:created xsi:type="dcterms:W3CDTF">2003-03-17T12:59:49Z</dcterms:created>
  <dcterms:modified xsi:type="dcterms:W3CDTF">2020-10-13T18:36:57Z</dcterms:modified>
</cp:coreProperties>
</file>