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85DB"/>
    <a:srgbClr val="A66BD3"/>
    <a:srgbClr val="131B2A"/>
    <a:srgbClr val="B78E17"/>
    <a:srgbClr val="15B9F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>
        <p:scale>
          <a:sx n="66" d="100"/>
          <a:sy n="66" d="100"/>
        </p:scale>
        <p:origin x="133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6033-44F6-498A-8E01-109C34B2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94071-F743-4B01-BB45-314562C2A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6467-1960-4813-88EC-A6A18F5C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A724-CC3E-48D4-8566-B8593EE6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FE210-3DE4-455E-AFC9-2AA952E5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EE28-4E60-4765-BCF6-DD4981C6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C09F3-F659-44E3-B483-FD3783DD7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4C7CB-A74D-40FD-9D6F-BB4ACFE3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4DAC-E4DE-45BF-BF4B-5384B44B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0FB9F-1F36-45D8-A5D8-504D8A44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3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989EC-752E-46A7-BC06-FB366A1DE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C460B-BFEF-4ADA-9496-0A9D8009C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4CF37-2884-4003-B92B-768F89AE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95AB9-8179-430A-AC1E-6DFD9F52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5D0A8-06E2-4DC1-A267-69F2E1FE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2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D4A7-53B2-4506-9FC2-CFDDE65D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A9B2A-F6E4-4A7E-8209-AE423E8AF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40EA0-0191-48DE-8E78-9279DB4B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38545-6EE6-40E5-82F2-75BB7D5B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19341-A016-4439-88DB-B229C427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1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FC53-FA77-4560-B075-053ECDC4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2C9DE-6A01-4983-AD5C-37FC89D2B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7FFB-5AF2-45C6-B544-F2669E99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707AE-3558-47FB-96B1-4A598CF2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AE41-28C4-489A-AD40-483DF048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9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02C3-CBF0-4ECC-9DF2-1C651E11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E5BC2-93DC-4879-87A5-E2DD26A50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56252-99F3-4539-A3C4-F4CD80B29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E9182-3716-4AB1-9618-E7A83D0C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1114C-47E3-4E6E-BE64-F655A666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296D0-0C74-4F5F-83F1-3354EB31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356B-28D2-4E77-A39F-11F32ADE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D0501-5418-47FC-8A27-0C9F09C00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B336E-02D9-474A-A8DD-08CB6C565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8FB41-393E-47B0-BF99-6AD2A3D98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3626B-F1B8-4968-AD0C-EFDE9846F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95D99-A417-433F-987B-58AAD8E2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9C46D-A0CF-4022-8025-D8D2F232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DD969-396D-4008-8A93-F7091A69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F88A-25A1-4062-A170-7E43AA21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667B5-EBAC-47E8-8699-A0A295C9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9746B-1463-47FA-9698-2F7717C8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4DC8A-D841-4BD9-B294-4BFA889B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84CBB-46AA-47B7-965B-D2EADC6B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6306D-FE37-4596-AF4A-DB63440D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4B567-7015-48F6-9E9F-B4D12E31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682F-01A7-40D1-BFE2-C3ECD93D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8C8C-68DE-422A-99F7-80EB49375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5A717-DC77-444F-B3EC-08B617A37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E2FAB-E0BB-43C6-8EE3-AD6FC49D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D68A2-793F-4558-92B1-D1EDF156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F19AE-5FEB-4254-8DF1-45E0CA5B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C6DA-00EB-4C4B-AFF1-CDE8935C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AB627-BB9F-48A4-BBF3-7E77EECA4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FFB25-AA67-4CC7-8D90-893499BAB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39740-211D-4F4A-801B-D90BF8A8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5F8BA-9548-4D38-A60A-37FBEF93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7DEEF-5EBA-4EE2-A5E8-5E0BC34F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6D973-CCE1-430F-BD6F-F4204522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F35C4-E609-46B9-BB35-34401FBA5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527EF-C842-4174-9A0E-121585AFB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D3699-4837-476E-9542-A71DDBD9E29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0DF6-4DF8-4E50-A7F6-756739937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8E225-21DA-4A91-BB6A-9D03519E9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E7EB-6FDE-46B2-95FA-108B877B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85DAC-EBB2-479B-94DD-ABC277D8D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54" y="1414991"/>
            <a:ext cx="10477500" cy="442912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BC05502C-BB68-4559-8826-4F688635D807}"/>
              </a:ext>
            </a:extLst>
          </p:cNvPr>
          <p:cNvSpPr/>
          <p:nvPr/>
        </p:nvSpPr>
        <p:spPr>
          <a:xfrm>
            <a:off x="1530846" y="1414991"/>
            <a:ext cx="508891" cy="1133656"/>
          </a:xfrm>
          <a:prstGeom prst="rightBrace">
            <a:avLst>
              <a:gd name="adj1" fmla="val 8333"/>
              <a:gd name="adj2" fmla="val 31122"/>
            </a:avLst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35C8EE-BDA3-4778-9815-4CA57F7C153D}"/>
              </a:ext>
            </a:extLst>
          </p:cNvPr>
          <p:cNvSpPr/>
          <p:nvPr/>
        </p:nvSpPr>
        <p:spPr>
          <a:xfrm rot="16200000">
            <a:off x="328100" y="3684232"/>
            <a:ext cx="1981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</a:rPr>
              <a:t>INDEX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3437EF-3525-4A66-BC28-7DBB1EE131F8}"/>
              </a:ext>
            </a:extLst>
          </p:cNvPr>
          <p:cNvSpPr/>
          <p:nvPr/>
        </p:nvSpPr>
        <p:spPr>
          <a:xfrm>
            <a:off x="1985413" y="1414991"/>
            <a:ext cx="90120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668B9-A0A4-4F64-A1F6-559308348423}"/>
              </a:ext>
            </a:extLst>
          </p:cNvPr>
          <p:cNvSpPr/>
          <p:nvPr/>
        </p:nvSpPr>
        <p:spPr>
          <a:xfrm>
            <a:off x="1780582" y="1561204"/>
            <a:ext cx="9905277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Column Numbers:</a:t>
            </a:r>
          </a:p>
          <a:p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0   1                      2   3  4   5   6  7   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5AE8A-6DAE-42E9-949B-659515A9B0FB}"/>
              </a:ext>
            </a:extLst>
          </p:cNvPr>
          <p:cNvSpPr/>
          <p:nvPr/>
        </p:nvSpPr>
        <p:spPr>
          <a:xfrm>
            <a:off x="3826784" y="4465799"/>
            <a:ext cx="1739579" cy="830997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(Strings, not</a:t>
            </a:r>
          </a:p>
          <a:p>
            <a:pPr algn="ctr"/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Numbers)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D859B58F-01AC-4BF4-A018-51F67CDF7B4D}"/>
              </a:ext>
            </a:extLst>
          </p:cNvPr>
          <p:cNvSpPr/>
          <p:nvPr/>
        </p:nvSpPr>
        <p:spPr>
          <a:xfrm>
            <a:off x="2997072" y="2938523"/>
            <a:ext cx="3399001" cy="2091957"/>
          </a:xfrm>
          <a:prstGeom prst="mathMultiply">
            <a:avLst>
              <a:gd name="adj1" fmla="val 9485"/>
            </a:avLst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4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544E9B-8642-4B30-95A7-A0940F035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10" b="31995"/>
          <a:stretch/>
        </p:blipFill>
        <p:spPr>
          <a:xfrm>
            <a:off x="2222873" y="2539597"/>
            <a:ext cx="2653624" cy="8894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3C0820-75D8-4986-BF12-6F11D9F4B5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047" b="14423"/>
          <a:stretch/>
        </p:blipFill>
        <p:spPr>
          <a:xfrm>
            <a:off x="4876497" y="2449458"/>
            <a:ext cx="1524305" cy="106967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2E7258-FAE1-499A-A2F2-6565A51F51FC}"/>
              </a:ext>
            </a:extLst>
          </p:cNvPr>
          <p:cNvSpPr/>
          <p:nvPr/>
        </p:nvSpPr>
        <p:spPr>
          <a:xfrm>
            <a:off x="4143529" y="2984297"/>
            <a:ext cx="418743" cy="407884"/>
          </a:xfrm>
          <a:prstGeom prst="roundRect">
            <a:avLst/>
          </a:prstGeom>
          <a:solidFill>
            <a:srgbClr val="15B9F3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BED468-E09D-4F3A-9F0A-6E8B39151F5B}"/>
              </a:ext>
            </a:extLst>
          </p:cNvPr>
          <p:cNvSpPr/>
          <p:nvPr/>
        </p:nvSpPr>
        <p:spPr>
          <a:xfrm>
            <a:off x="3414410" y="2539597"/>
            <a:ext cx="301556" cy="407884"/>
          </a:xfrm>
          <a:prstGeom prst="roundRect">
            <a:avLst/>
          </a:prstGeom>
          <a:solidFill>
            <a:srgbClr val="00B050">
              <a:alpha val="1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A79EF8-259D-4AFC-856F-93051440FAAA}"/>
              </a:ext>
            </a:extLst>
          </p:cNvPr>
          <p:cNvCxnSpPr>
            <a:cxnSpLocks/>
          </p:cNvCxnSpPr>
          <p:nvPr/>
        </p:nvCxnSpPr>
        <p:spPr>
          <a:xfrm>
            <a:off x="4876497" y="2110902"/>
            <a:ext cx="0" cy="1408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A63C4B-E03B-4ECD-B8C0-F159FD9BC399}"/>
              </a:ext>
            </a:extLst>
          </p:cNvPr>
          <p:cNvSpPr txBox="1"/>
          <p:nvPr/>
        </p:nvSpPr>
        <p:spPr>
          <a:xfrm>
            <a:off x="2222873" y="2110902"/>
            <a:ext cx="421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File Name Labels		2) Directories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1698E-8B8A-4B6C-BA23-E4B47A308409}"/>
              </a:ext>
            </a:extLst>
          </p:cNvPr>
          <p:cNvSpPr/>
          <p:nvPr/>
        </p:nvSpPr>
        <p:spPr>
          <a:xfrm>
            <a:off x="2149813" y="2110902"/>
            <a:ext cx="4288812" cy="1408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84DF-DF01-4789-9A37-A16A1E67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Configuration File</a:t>
            </a:r>
            <a:br>
              <a:rPr lang="en-US" dirty="0"/>
            </a:br>
            <a:r>
              <a:rPr lang="en-US" sz="2800" i="1" dirty="0"/>
              <a:t>(Typically called “</a:t>
            </a:r>
            <a:r>
              <a:rPr lang="en-US" sz="2800" i="1" dirty="0" err="1"/>
              <a:t>tform_config.yaml</a:t>
            </a:r>
            <a:r>
              <a:rPr lang="en-US" sz="2800" i="1" dirty="0"/>
              <a:t>”)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33FD9-5298-432E-BE15-101456AE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9616"/>
            <a:ext cx="3076531" cy="4444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C7A40A-3458-4D55-AADF-8BCB8DB9C838}"/>
              </a:ext>
            </a:extLst>
          </p:cNvPr>
          <p:cNvSpPr txBox="1"/>
          <p:nvPr/>
        </p:nvSpPr>
        <p:spPr>
          <a:xfrm>
            <a:off x="2372896" y="2893978"/>
            <a:ext cx="15418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Instructions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ORDERED List of commands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DICTIONARY</a:t>
            </a:r>
          </a:p>
          <a:p>
            <a:r>
              <a:rPr lang="en-US" dirty="0">
                <a:solidFill>
                  <a:schemeClr val="bg1"/>
                </a:solidFill>
              </a:rPr>
              <a:t>Of Actual “Commands”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6FEB2EF-83D5-4235-A530-7C7F8E1CD764}"/>
              </a:ext>
            </a:extLst>
          </p:cNvPr>
          <p:cNvSpPr/>
          <p:nvPr/>
        </p:nvSpPr>
        <p:spPr>
          <a:xfrm>
            <a:off x="1896894" y="3852153"/>
            <a:ext cx="476002" cy="875490"/>
          </a:xfrm>
          <a:prstGeom prst="rightBrace">
            <a:avLst>
              <a:gd name="adj1" fmla="val 43271"/>
              <a:gd name="adj2" fmla="val 50000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5E630BB-6357-4773-955B-DF61A82D7CB9}"/>
              </a:ext>
            </a:extLst>
          </p:cNvPr>
          <p:cNvSpPr/>
          <p:nvPr/>
        </p:nvSpPr>
        <p:spPr>
          <a:xfrm>
            <a:off x="1896894" y="4836571"/>
            <a:ext cx="476002" cy="1369675"/>
          </a:xfrm>
          <a:prstGeom prst="rightBrace">
            <a:avLst>
              <a:gd name="adj1" fmla="val 43271"/>
              <a:gd name="adj2" fmla="val 50000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01649-ACF1-4856-8BAA-8AE526235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1799616"/>
            <a:ext cx="3928816" cy="11965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38FB8-2715-40AF-AB5B-18613474D166}"/>
              </a:ext>
            </a:extLst>
          </p:cNvPr>
          <p:cNvSpPr txBox="1"/>
          <p:nvPr/>
        </p:nvSpPr>
        <p:spPr>
          <a:xfrm>
            <a:off x="4000500" y="3105047"/>
            <a:ext cx="3928816" cy="3139321"/>
          </a:xfrm>
          <a:prstGeom prst="rect">
            <a:avLst/>
          </a:prstGeom>
          <a:solidFill>
            <a:srgbClr val="131B2A"/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B78E17"/>
                </a:solidFill>
              </a:rPr>
              <a:t>Name </a:t>
            </a:r>
            <a:r>
              <a:rPr lang="en-US" dirty="0">
                <a:solidFill>
                  <a:srgbClr val="B78E17"/>
                </a:solidFill>
              </a:rPr>
              <a:t>(string), </a:t>
            </a:r>
            <a:br>
              <a:rPr lang="en-US" dirty="0">
                <a:solidFill>
                  <a:srgbClr val="B78E17"/>
                </a:solidFill>
              </a:rPr>
            </a:br>
            <a:r>
              <a:rPr lang="en-US" dirty="0">
                <a:solidFill>
                  <a:srgbClr val="B78E17"/>
                </a:solidFill>
              </a:rPr>
              <a:t>     </a:t>
            </a:r>
            <a:r>
              <a:rPr lang="en-US" i="1" dirty="0">
                <a:solidFill>
                  <a:srgbClr val="B78E17"/>
                </a:solidFill>
              </a:rPr>
              <a:t>Also in Command List</a:t>
            </a:r>
          </a:p>
          <a:p>
            <a:r>
              <a:rPr lang="en-US" b="1" u="sng" dirty="0">
                <a:solidFill>
                  <a:srgbClr val="B78E17"/>
                </a:solidFill>
              </a:rPr>
              <a:t>Commands:</a:t>
            </a:r>
            <a:r>
              <a:rPr lang="en-US" dirty="0">
                <a:solidFill>
                  <a:srgbClr val="B78E17"/>
                </a:solidFill>
              </a:rPr>
              <a:t> (List) of (3-part Lists)</a:t>
            </a:r>
            <a:endParaRPr lang="en-US" b="1" u="sng" dirty="0">
              <a:solidFill>
                <a:srgbClr val="B78E1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78E17"/>
                </a:solidFill>
              </a:rPr>
              <a:t>Log of Column 0 into Plot Column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78E17"/>
                </a:solidFill>
              </a:rPr>
              <a:t>1/x of Column 4 into Plot Column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78E17"/>
                </a:solidFill>
              </a:rPr>
              <a:t>Raw of Column 7 into Plot Column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78E17"/>
              </a:solidFill>
            </a:endParaRPr>
          </a:p>
          <a:p>
            <a:r>
              <a:rPr lang="en-US" b="1" i="1" u="sng" dirty="0">
                <a:solidFill>
                  <a:srgbClr val="B78E17"/>
                </a:solidFill>
              </a:rPr>
              <a:t>“Plot Columns”</a:t>
            </a:r>
            <a:endParaRPr lang="en-US" dirty="0">
              <a:solidFill>
                <a:srgbClr val="B78E1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78E17"/>
                </a:solidFill>
              </a:rPr>
              <a:t>Typically 0-5, formatted “</a:t>
            </a:r>
            <a:r>
              <a:rPr lang="en-US" dirty="0" err="1">
                <a:solidFill>
                  <a:srgbClr val="B78E17"/>
                </a:solidFill>
              </a:rPr>
              <a:t>RGBrgb</a:t>
            </a:r>
            <a:r>
              <a:rPr lang="en-US" dirty="0">
                <a:solidFill>
                  <a:srgbClr val="B78E17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78E17"/>
                </a:solidFill>
              </a:rPr>
              <a:t>0, 1, 2 are Red-Green-Blue on X-axis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78E17"/>
                </a:solidFill>
              </a:rPr>
              <a:t>3, 4, 5 are red-green-blue on Y-axis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AE7EBC-56FA-47DD-8FF5-4D33CFA4049B}"/>
              </a:ext>
            </a:extLst>
          </p:cNvPr>
          <p:cNvCxnSpPr>
            <a:cxnSpLocks/>
          </p:cNvCxnSpPr>
          <p:nvPr/>
        </p:nvCxnSpPr>
        <p:spPr>
          <a:xfrm flipH="1" flipV="1">
            <a:off x="6605082" y="2801566"/>
            <a:ext cx="165371" cy="894947"/>
          </a:xfrm>
          <a:prstGeom prst="straightConnector1">
            <a:avLst/>
          </a:prstGeom>
          <a:ln w="63500">
            <a:solidFill>
              <a:srgbClr val="B78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F9A8F-08B9-4422-ABF0-786213F5A7D4}"/>
              </a:ext>
            </a:extLst>
          </p:cNvPr>
          <p:cNvCxnSpPr>
            <a:cxnSpLocks/>
          </p:cNvCxnSpPr>
          <p:nvPr/>
        </p:nvCxnSpPr>
        <p:spPr>
          <a:xfrm flipV="1">
            <a:off x="4411477" y="2101175"/>
            <a:ext cx="0" cy="1128408"/>
          </a:xfrm>
          <a:prstGeom prst="straightConnector1">
            <a:avLst/>
          </a:prstGeom>
          <a:ln w="63500">
            <a:solidFill>
              <a:srgbClr val="B78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E2144F-6781-4102-B44C-2D10CE353592}"/>
              </a:ext>
            </a:extLst>
          </p:cNvPr>
          <p:cNvCxnSpPr>
            <a:cxnSpLocks/>
          </p:cNvCxnSpPr>
          <p:nvPr/>
        </p:nvCxnSpPr>
        <p:spPr>
          <a:xfrm flipV="1">
            <a:off x="5659226" y="4836571"/>
            <a:ext cx="770757" cy="348276"/>
          </a:xfrm>
          <a:prstGeom prst="straightConnector1">
            <a:avLst/>
          </a:prstGeom>
          <a:ln w="41275">
            <a:solidFill>
              <a:srgbClr val="B78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01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DEB13218-10F8-4088-9F29-54C4DDC0FC53}"/>
              </a:ext>
            </a:extLst>
          </p:cNvPr>
          <p:cNvSpPr/>
          <p:nvPr/>
        </p:nvSpPr>
        <p:spPr>
          <a:xfrm>
            <a:off x="3091773" y="2480552"/>
            <a:ext cx="3111234" cy="1887166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+ Transformation</a:t>
            </a:r>
          </a:p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Wrapping Function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608C4DCD-0402-4108-A8FA-EDADEE98788B}"/>
              </a:ext>
            </a:extLst>
          </p:cNvPr>
          <p:cNvSpPr/>
          <p:nvPr/>
        </p:nvSpPr>
        <p:spPr>
          <a:xfrm>
            <a:off x="1964988" y="1157422"/>
            <a:ext cx="1692613" cy="7976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  <a:p>
            <a:pPr algn="ctr"/>
            <a:r>
              <a:rPr lang="en-US" dirty="0"/>
              <a:t>Configuration</a:t>
            </a: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1CDF9E11-B36F-4FEE-A1FD-A6F0E87C98B4}"/>
              </a:ext>
            </a:extLst>
          </p:cNvPr>
          <p:cNvSpPr/>
          <p:nvPr/>
        </p:nvSpPr>
        <p:spPr>
          <a:xfrm flipH="1">
            <a:off x="7049308" y="2480552"/>
            <a:ext cx="3459803" cy="1887166"/>
          </a:xfrm>
          <a:prstGeom prst="flowChartOnlineStorage">
            <a:avLst/>
          </a:prstGeom>
          <a:solidFill>
            <a:srgbClr val="B68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Wrapping Function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A72DEB59-BBB3-40EE-B0BD-3E8397015455}"/>
              </a:ext>
            </a:extLst>
          </p:cNvPr>
          <p:cNvSpPr/>
          <p:nvPr/>
        </p:nvSpPr>
        <p:spPr>
          <a:xfrm>
            <a:off x="5845101" y="1169834"/>
            <a:ext cx="1692613" cy="7976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Configuration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83738BF8-F105-40D0-A935-B3923010B06B}"/>
              </a:ext>
            </a:extLst>
          </p:cNvPr>
          <p:cNvSpPr/>
          <p:nvPr/>
        </p:nvSpPr>
        <p:spPr>
          <a:xfrm>
            <a:off x="7951546" y="1171647"/>
            <a:ext cx="1692613" cy="7976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Tuner</a:t>
            </a:r>
          </a:p>
          <a:p>
            <a:pPr algn="ctr"/>
            <a:r>
              <a:rPr lang="en-US" dirty="0"/>
              <a:t>Configuration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70AEF4D8-A8DE-4CDD-99DD-1527444B765E}"/>
              </a:ext>
            </a:extLst>
          </p:cNvPr>
          <p:cNvSpPr/>
          <p:nvPr/>
        </p:nvSpPr>
        <p:spPr>
          <a:xfrm>
            <a:off x="204281" y="2519461"/>
            <a:ext cx="1760707" cy="181907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  <a:p>
            <a:pPr algn="ctr"/>
            <a:r>
              <a:rPr lang="en-US" dirty="0"/>
              <a:t>CSV Files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0F0100-CA31-4321-91A3-9B5011A5AC2D}"/>
              </a:ext>
            </a:extLst>
          </p:cNvPr>
          <p:cNvSpPr/>
          <p:nvPr/>
        </p:nvSpPr>
        <p:spPr>
          <a:xfrm>
            <a:off x="6279401" y="2575396"/>
            <a:ext cx="1225685" cy="1697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List-of-Tuples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7EC87890-3F53-4C56-99A8-788FA5AFF176}"/>
              </a:ext>
            </a:extLst>
          </p:cNvPr>
          <p:cNvSpPr/>
          <p:nvPr/>
        </p:nvSpPr>
        <p:spPr>
          <a:xfrm>
            <a:off x="3788107" y="4893180"/>
            <a:ext cx="5009745" cy="95331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Report, Analysis, and</a:t>
            </a:r>
            <a:br>
              <a:rPr lang="en-US" dirty="0"/>
            </a:br>
            <a:r>
              <a:rPr lang="en-US" dirty="0"/>
              <a:t>Loop to Next Transformation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4B8D2-A12C-488D-80D9-BD11D16F463E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3204349" y="1509301"/>
            <a:ext cx="578197" cy="1364304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375FDC8-1457-42F3-9E80-EC11BE8DA50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7452416" y="1153758"/>
            <a:ext cx="565785" cy="2087801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E9BCAB5-6196-4B0A-9523-F192B2C4ED25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8506545" y="2189244"/>
            <a:ext cx="563972" cy="18644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91C72D-5F14-45D3-8143-688380F8F44E}"/>
              </a:ext>
            </a:extLst>
          </p:cNvPr>
          <p:cNvCxnSpPr>
            <a:cxnSpLocks/>
            <a:stCxn id="5" idx="1"/>
            <a:endCxn id="11" idx="5"/>
          </p:cNvCxnSpPr>
          <p:nvPr/>
        </p:nvCxnSpPr>
        <p:spPr>
          <a:xfrm flipH="1">
            <a:off x="8296878" y="3424135"/>
            <a:ext cx="2212233" cy="1945701"/>
          </a:xfrm>
          <a:prstGeom prst="bentConnector3">
            <a:avLst>
              <a:gd name="adj1" fmla="val -12971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6EBA4C-F0C5-45E0-9AB9-7F92FAFF3C4C}"/>
              </a:ext>
            </a:extLst>
          </p:cNvPr>
          <p:cNvCxnSpPr>
            <a:cxnSpLocks/>
            <a:stCxn id="11" idx="2"/>
            <a:endCxn id="3" idx="1"/>
          </p:cNvCxnSpPr>
          <p:nvPr/>
        </p:nvCxnSpPr>
        <p:spPr>
          <a:xfrm rot="10800000">
            <a:off x="3091774" y="3424136"/>
            <a:ext cx="1197309" cy="1945701"/>
          </a:xfrm>
          <a:prstGeom prst="bentConnector3">
            <a:avLst>
              <a:gd name="adj1" fmla="val 152404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49F7F1FB-C309-4940-B98A-A4E71EFE2278}"/>
              </a:ext>
            </a:extLst>
          </p:cNvPr>
          <p:cNvSpPr/>
          <p:nvPr/>
        </p:nvSpPr>
        <p:spPr>
          <a:xfrm>
            <a:off x="9944895" y="5695207"/>
            <a:ext cx="1692613" cy="7976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Output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C3F2D9-88B6-44F9-8DA8-7E120AFF3562}"/>
              </a:ext>
            </a:extLst>
          </p:cNvPr>
          <p:cNvCxnSpPr>
            <a:endCxn id="38" idx="0"/>
          </p:cNvCxnSpPr>
          <p:nvPr/>
        </p:nvCxnSpPr>
        <p:spPr>
          <a:xfrm>
            <a:off x="10791201" y="5369835"/>
            <a:ext cx="1" cy="325372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23BCEE6-4DCC-47AF-ABDA-527764B55CF8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1964988" y="3424135"/>
            <a:ext cx="1126785" cy="4862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1">
            <a:extLst>
              <a:ext uri="{FF2B5EF4-FFF2-40B4-BE49-F238E27FC236}">
                <a16:creationId xmlns:a16="http://schemas.microsoft.com/office/drawing/2014/main" id="{7D31CA0F-3A3F-46EE-A3D5-7E99F27A9FEE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797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Breaking Down Data Flow: (Overall)</a:t>
            </a:r>
          </a:p>
        </p:txBody>
      </p:sp>
    </p:spTree>
    <p:extLst>
      <p:ext uri="{BB962C8B-B14F-4D97-AF65-F5344CB8AC3E}">
        <p14:creationId xmlns:p14="http://schemas.microsoft.com/office/powerpoint/2010/main" val="345542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8CF6-D628-4D10-8845-3BE81348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7668"/>
          </a:xfrm>
        </p:spPr>
        <p:txBody>
          <a:bodyPr>
            <a:normAutofit/>
          </a:bodyPr>
          <a:lstStyle/>
          <a:p>
            <a:r>
              <a:rPr lang="en-US" b="1" u="sng" dirty="0"/>
              <a:t>Breaking Down Data Flow: (Data + Transform)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DEB13218-10F8-4088-9F29-54C4DDC0FC53}"/>
              </a:ext>
            </a:extLst>
          </p:cNvPr>
          <p:cNvSpPr/>
          <p:nvPr/>
        </p:nvSpPr>
        <p:spPr>
          <a:xfrm>
            <a:off x="1431063" y="1687494"/>
            <a:ext cx="6605076" cy="3696679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+ Transformation</a:t>
            </a:r>
          </a:p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Wrapping Function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608C4DCD-0402-4108-A8FA-EDADEE98788B}"/>
              </a:ext>
            </a:extLst>
          </p:cNvPr>
          <p:cNvSpPr/>
          <p:nvPr/>
        </p:nvSpPr>
        <p:spPr>
          <a:xfrm>
            <a:off x="3253973" y="797668"/>
            <a:ext cx="1303507" cy="5807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</a:t>
            </a:r>
          </a:p>
          <a:p>
            <a:pPr algn="ctr"/>
            <a:r>
              <a:rPr lang="en-US" sz="1100" dirty="0"/>
              <a:t>Configuration</a:t>
            </a: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1CDF9E11-B36F-4FEE-A1FD-A6F0E87C98B4}"/>
              </a:ext>
            </a:extLst>
          </p:cNvPr>
          <p:cNvSpPr/>
          <p:nvPr/>
        </p:nvSpPr>
        <p:spPr>
          <a:xfrm flipH="1">
            <a:off x="9265376" y="3049704"/>
            <a:ext cx="1423477" cy="943583"/>
          </a:xfrm>
          <a:prstGeom prst="flowChartOnlineStorage">
            <a:avLst/>
          </a:prstGeom>
          <a:solidFill>
            <a:srgbClr val="B68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Wrapping Function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A72DEB59-BBB3-40EE-B0BD-3E8397015455}"/>
              </a:ext>
            </a:extLst>
          </p:cNvPr>
          <p:cNvSpPr/>
          <p:nvPr/>
        </p:nvSpPr>
        <p:spPr>
          <a:xfrm>
            <a:off x="6571843" y="856370"/>
            <a:ext cx="1015725" cy="43254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</a:t>
            </a:r>
          </a:p>
          <a:p>
            <a:pPr algn="ctr"/>
            <a:r>
              <a:rPr lang="en-US" sz="1100" dirty="0"/>
              <a:t>Configuration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83738BF8-F105-40D0-A935-B3923010B06B}"/>
              </a:ext>
            </a:extLst>
          </p:cNvPr>
          <p:cNvSpPr/>
          <p:nvPr/>
        </p:nvSpPr>
        <p:spPr>
          <a:xfrm>
            <a:off x="8599251" y="856371"/>
            <a:ext cx="1015725" cy="43254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Tuner</a:t>
            </a:r>
          </a:p>
          <a:p>
            <a:pPr algn="ctr"/>
            <a:r>
              <a:rPr lang="en-US" sz="1100" dirty="0"/>
              <a:t>Configuration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70AEF4D8-A8DE-4CDD-99DD-1527444B765E}"/>
              </a:ext>
            </a:extLst>
          </p:cNvPr>
          <p:cNvSpPr/>
          <p:nvPr/>
        </p:nvSpPr>
        <p:spPr>
          <a:xfrm>
            <a:off x="158675" y="1695086"/>
            <a:ext cx="885217" cy="90467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Raw Data</a:t>
            </a:r>
          </a:p>
          <a:p>
            <a:pPr algn="ctr"/>
            <a:r>
              <a:rPr lang="en-US" sz="1100" dirty="0"/>
              <a:t>CSV Files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0F0100-CA31-4321-91A3-9B5011A5AC2D}"/>
              </a:ext>
            </a:extLst>
          </p:cNvPr>
          <p:cNvSpPr/>
          <p:nvPr/>
        </p:nvSpPr>
        <p:spPr>
          <a:xfrm>
            <a:off x="8534499" y="2924971"/>
            <a:ext cx="837780" cy="119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List-of-Tuples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7EC87890-3F53-4C56-99A8-788FA5AFF176}"/>
              </a:ext>
            </a:extLst>
          </p:cNvPr>
          <p:cNvSpPr/>
          <p:nvPr/>
        </p:nvSpPr>
        <p:spPr>
          <a:xfrm>
            <a:off x="8190688" y="4852062"/>
            <a:ext cx="2136431" cy="79766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Report, Analysis, and</a:t>
            </a:r>
            <a:br>
              <a:rPr lang="en-US" sz="1100" dirty="0"/>
            </a:br>
            <a:r>
              <a:rPr lang="en-US" sz="1100" dirty="0"/>
              <a:t>Loop to Next Transformation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4B8D2-A12C-488D-80D9-BD11D16F463E}"/>
              </a:ext>
            </a:extLst>
          </p:cNvPr>
          <p:cNvCxnSpPr>
            <a:cxnSpLocks/>
            <a:stCxn id="4" idx="2"/>
            <a:endCxn id="57" idx="0"/>
          </p:cNvCxnSpPr>
          <p:nvPr/>
        </p:nvCxnSpPr>
        <p:spPr>
          <a:xfrm rot="5400000">
            <a:off x="3089761" y="1092367"/>
            <a:ext cx="568334" cy="1063599"/>
          </a:xfrm>
          <a:prstGeom prst="bentConnector3">
            <a:avLst>
              <a:gd name="adj1" fmla="val 29460"/>
            </a:avLst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375FDC8-1457-42F3-9E80-EC11BE8DA50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7633717" y="706306"/>
            <a:ext cx="1789387" cy="2897408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E9BCAB5-6196-4B0A-9523-F192B2C4ED25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16200000" flipH="1">
            <a:off x="8647421" y="1720011"/>
            <a:ext cx="1789386" cy="870000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91C72D-5F14-45D3-8143-688380F8F44E}"/>
              </a:ext>
            </a:extLst>
          </p:cNvPr>
          <p:cNvCxnSpPr>
            <a:cxnSpLocks/>
            <a:stCxn id="5" idx="1"/>
            <a:endCxn id="11" idx="5"/>
          </p:cNvCxnSpPr>
          <p:nvPr/>
        </p:nvCxnSpPr>
        <p:spPr>
          <a:xfrm flipH="1">
            <a:off x="10113476" y="3521496"/>
            <a:ext cx="575377" cy="1729400"/>
          </a:xfrm>
          <a:prstGeom prst="bentConnector3">
            <a:avLst>
              <a:gd name="adj1" fmla="val -3973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6EBA4C-F0C5-45E0-9AB9-7F92FAFF3C4C}"/>
              </a:ext>
            </a:extLst>
          </p:cNvPr>
          <p:cNvCxnSpPr>
            <a:cxnSpLocks/>
            <a:stCxn id="11" idx="2"/>
            <a:endCxn id="121" idx="2"/>
          </p:cNvCxnSpPr>
          <p:nvPr/>
        </p:nvCxnSpPr>
        <p:spPr>
          <a:xfrm rot="10800000">
            <a:off x="1949373" y="4009944"/>
            <a:ext cx="6454958" cy="1240953"/>
          </a:xfrm>
          <a:prstGeom prst="bentConnector2">
            <a:avLst/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49F7F1FB-C309-4940-B98A-A4E71EFE2278}"/>
              </a:ext>
            </a:extLst>
          </p:cNvPr>
          <p:cNvSpPr/>
          <p:nvPr/>
        </p:nvSpPr>
        <p:spPr>
          <a:xfrm>
            <a:off x="10064872" y="5695208"/>
            <a:ext cx="1692613" cy="7976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Report Output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C3F2D9-88B6-44F9-8DA8-7E120AFF3562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0911179" y="5250896"/>
            <a:ext cx="0" cy="444312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23BCEE6-4DCC-47AF-ABDA-527764B55CF8}"/>
              </a:ext>
            </a:extLst>
          </p:cNvPr>
          <p:cNvCxnSpPr>
            <a:cxnSpLocks/>
            <a:stCxn id="8" idx="2"/>
            <a:endCxn id="109" idx="3"/>
          </p:cNvCxnSpPr>
          <p:nvPr/>
        </p:nvCxnSpPr>
        <p:spPr>
          <a:xfrm rot="16200000" flipH="1">
            <a:off x="179448" y="2925780"/>
            <a:ext cx="721505" cy="944"/>
          </a:xfrm>
          <a:prstGeom prst="bentConnector3">
            <a:avLst>
              <a:gd name="adj1" fmla="val 50000"/>
            </a:avLst>
          </a:prstGeom>
          <a:ln w="53975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BC4CD8D1-B365-4000-BF72-7C5B42EA7F56}"/>
              </a:ext>
            </a:extLst>
          </p:cNvPr>
          <p:cNvSpPr/>
          <p:nvPr/>
        </p:nvSpPr>
        <p:spPr>
          <a:xfrm>
            <a:off x="2026210" y="1908333"/>
            <a:ext cx="1631836" cy="34353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Tform_Command_List</a:t>
            </a:r>
            <a:endParaRPr lang="en-US" sz="1100" dirty="0"/>
          </a:p>
        </p:txBody>
      </p:sp>
      <p:sp>
        <p:nvSpPr>
          <p:cNvPr id="68" name="Flowchart: Document 67">
            <a:extLst>
              <a:ext uri="{FF2B5EF4-FFF2-40B4-BE49-F238E27FC236}">
                <a16:creationId xmlns:a16="http://schemas.microsoft.com/office/drawing/2014/main" id="{2F4B1BF3-3B03-43EA-81E8-D995FC632956}"/>
              </a:ext>
            </a:extLst>
          </p:cNvPr>
          <p:cNvSpPr/>
          <p:nvPr/>
        </p:nvSpPr>
        <p:spPr>
          <a:xfrm>
            <a:off x="3990812" y="1882556"/>
            <a:ext cx="1670686" cy="3256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Tform_Command_Dict</a:t>
            </a:r>
            <a:endParaRPr lang="en-US" sz="11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77D985C-0BC8-4946-8D23-7594A5A2A641}"/>
              </a:ext>
            </a:extLst>
          </p:cNvPr>
          <p:cNvCxnSpPr>
            <a:cxnSpLocks/>
            <a:stCxn id="4" idx="2"/>
            <a:endCxn id="68" idx="0"/>
          </p:cNvCxnSpPr>
          <p:nvPr/>
        </p:nvCxnSpPr>
        <p:spPr>
          <a:xfrm rot="16200000" flipH="1">
            <a:off x="4094663" y="1151063"/>
            <a:ext cx="542557" cy="920428"/>
          </a:xfrm>
          <a:prstGeom prst="bentConnector3">
            <a:avLst>
              <a:gd name="adj1" fmla="val 32071"/>
            </a:avLst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Top Corners Snipped 108">
            <a:extLst>
              <a:ext uri="{FF2B5EF4-FFF2-40B4-BE49-F238E27FC236}">
                <a16:creationId xmlns:a16="http://schemas.microsoft.com/office/drawing/2014/main" id="{39F422DB-29F4-4D25-9B3E-39D862680113}"/>
              </a:ext>
            </a:extLst>
          </p:cNvPr>
          <p:cNvSpPr/>
          <p:nvPr/>
        </p:nvSpPr>
        <p:spPr>
          <a:xfrm>
            <a:off x="91945" y="3287005"/>
            <a:ext cx="897454" cy="468979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“Smart Read CSV”</a:t>
            </a:r>
          </a:p>
        </p:txBody>
      </p:sp>
      <p:sp>
        <p:nvSpPr>
          <p:cNvPr id="121" name="Flowchart: Decision 120">
            <a:extLst>
              <a:ext uri="{FF2B5EF4-FFF2-40B4-BE49-F238E27FC236}">
                <a16:creationId xmlns:a16="http://schemas.microsoft.com/office/drawing/2014/main" id="{7B1BBB20-99AE-4FD4-8435-680072426C50}"/>
              </a:ext>
            </a:extLst>
          </p:cNvPr>
          <p:cNvSpPr/>
          <p:nvPr/>
        </p:nvSpPr>
        <p:spPr>
          <a:xfrm>
            <a:off x="1392593" y="3158826"/>
            <a:ext cx="1113560" cy="8511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FOR:</a:t>
            </a:r>
          </a:p>
          <a:p>
            <a:pPr algn="ctr"/>
            <a:r>
              <a:rPr lang="en-US" dirty="0" err="1"/>
              <a:t>Tform</a:t>
            </a:r>
            <a:endParaRPr lang="en-US" dirty="0"/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18BB3390-FA17-4CD9-919B-28452C7A1917}"/>
              </a:ext>
            </a:extLst>
          </p:cNvPr>
          <p:cNvCxnSpPr>
            <a:cxnSpLocks/>
            <a:stCxn id="57" idx="2"/>
            <a:endCxn id="121" idx="0"/>
          </p:cNvCxnSpPr>
          <p:nvPr/>
        </p:nvCxnSpPr>
        <p:spPr>
          <a:xfrm rot="5400000">
            <a:off x="1930915" y="2247612"/>
            <a:ext cx="929673" cy="892755"/>
          </a:xfrm>
          <a:prstGeom prst="bentConnector3">
            <a:avLst>
              <a:gd name="adj1" fmla="val 50000"/>
            </a:avLst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A12FB506-7101-4207-9547-938C1A03A0E2}"/>
              </a:ext>
            </a:extLst>
          </p:cNvPr>
          <p:cNvCxnSpPr>
            <a:cxnSpLocks/>
            <a:stCxn id="68" idx="2"/>
          </p:cNvCxnSpPr>
          <p:nvPr/>
        </p:nvCxnSpPr>
        <p:spPr>
          <a:xfrm rot="5400000">
            <a:off x="4006652" y="2433193"/>
            <a:ext cx="1066045" cy="572962"/>
          </a:xfrm>
          <a:prstGeom prst="bentConnector3">
            <a:avLst>
              <a:gd name="adj1" fmla="val 50000"/>
            </a:avLst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55F9E45-40DD-4428-959D-5A89C092C1A1}"/>
              </a:ext>
            </a:extLst>
          </p:cNvPr>
          <p:cNvCxnSpPr>
            <a:cxnSpLocks/>
            <a:stCxn id="121" idx="3"/>
            <a:endCxn id="9" idx="1"/>
          </p:cNvCxnSpPr>
          <p:nvPr/>
        </p:nvCxnSpPr>
        <p:spPr>
          <a:xfrm flipV="1">
            <a:off x="2506153" y="3521496"/>
            <a:ext cx="6028346" cy="62889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E96CEBC8-8E49-4B17-85E7-FC71B03A74FE}"/>
              </a:ext>
            </a:extLst>
          </p:cNvPr>
          <p:cNvSpPr/>
          <p:nvPr/>
        </p:nvSpPr>
        <p:spPr>
          <a:xfrm>
            <a:off x="4968831" y="2948769"/>
            <a:ext cx="1175809" cy="1174130"/>
          </a:xfrm>
          <a:prstGeom prst="rightArrow">
            <a:avLst>
              <a:gd name="adj1" fmla="val 50000"/>
              <a:gd name="adj2" fmla="val 35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Transformed</a:t>
            </a:r>
          </a:p>
          <a:p>
            <a:pPr algn="ctr"/>
            <a:r>
              <a:rPr lang="en-US" sz="1100" dirty="0"/>
              <a:t>List-of-Tuples</a:t>
            </a:r>
          </a:p>
        </p:txBody>
      </p:sp>
      <p:sp>
        <p:nvSpPr>
          <p:cNvPr id="113" name="Flowchart: Predefined Process 112">
            <a:extLst>
              <a:ext uri="{FF2B5EF4-FFF2-40B4-BE49-F238E27FC236}">
                <a16:creationId xmlns:a16="http://schemas.microsoft.com/office/drawing/2014/main" id="{5209477D-DAC6-45B9-85C7-14A5E25B2C52}"/>
              </a:ext>
            </a:extLst>
          </p:cNvPr>
          <p:cNvSpPr/>
          <p:nvPr/>
        </p:nvSpPr>
        <p:spPr>
          <a:xfrm>
            <a:off x="3649203" y="3269845"/>
            <a:ext cx="1175809" cy="51715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 Data()</a:t>
            </a:r>
          </a:p>
        </p:txBody>
      </p:sp>
      <p:sp>
        <p:nvSpPr>
          <p:cNvPr id="114" name="Flowchart: Predefined Process 113">
            <a:extLst>
              <a:ext uri="{FF2B5EF4-FFF2-40B4-BE49-F238E27FC236}">
                <a16:creationId xmlns:a16="http://schemas.microsoft.com/office/drawing/2014/main" id="{1D7A5C08-837E-42E7-8AC9-A1D1848BED38}"/>
              </a:ext>
            </a:extLst>
          </p:cNvPr>
          <p:cNvSpPr/>
          <p:nvPr/>
        </p:nvSpPr>
        <p:spPr>
          <a:xfrm>
            <a:off x="6282013" y="3266525"/>
            <a:ext cx="1175809" cy="51715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Visualize Data()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2E5D30AA-D756-4CA0-9BD4-D02C83D2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63" y="3597967"/>
            <a:ext cx="564596" cy="489938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50842568-0A14-441F-99D5-561CF285A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948" y="3543927"/>
            <a:ext cx="564596" cy="489938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84230ADC-7826-4F63-B425-DF5F6EC5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331" y="3528420"/>
            <a:ext cx="564596" cy="489938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33C18546-9593-4019-87AC-0ED36C33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5" y="6139566"/>
            <a:ext cx="737680" cy="640135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5EAF6769-67C2-42B2-90F9-EA49471FFD37}"/>
              </a:ext>
            </a:extLst>
          </p:cNvPr>
          <p:cNvSpPr txBox="1"/>
          <p:nvPr/>
        </p:nvSpPr>
        <p:spPr>
          <a:xfrm>
            <a:off x="757070" y="6130046"/>
            <a:ext cx="199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Loop/apply Function to all files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05ACA970-FC6B-4B19-85A6-B5DF16FE4651}"/>
              </a:ext>
            </a:extLst>
          </p:cNvPr>
          <p:cNvSpPr/>
          <p:nvPr/>
        </p:nvSpPr>
        <p:spPr>
          <a:xfrm>
            <a:off x="2670568" y="3097113"/>
            <a:ext cx="977789" cy="907402"/>
          </a:xfrm>
          <a:prstGeom prst="rightArrow">
            <a:avLst>
              <a:gd name="adj1" fmla="val 50000"/>
              <a:gd name="adj2" fmla="val 35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Raw Data</a:t>
            </a:r>
          </a:p>
          <a:p>
            <a:pPr algn="ctr"/>
            <a:r>
              <a:rPr lang="en-US" sz="1100" dirty="0"/>
              <a:t>List-of-Tuples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D8E62BC-815D-48E4-9592-BA9DA8A8851E}"/>
              </a:ext>
            </a:extLst>
          </p:cNvPr>
          <p:cNvSpPr txBox="1"/>
          <p:nvPr/>
        </p:nvSpPr>
        <p:spPr>
          <a:xfrm>
            <a:off x="106294" y="4348851"/>
            <a:ext cx="1170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Note: Sub-Optimal…</a:t>
            </a:r>
          </a:p>
          <a:p>
            <a:r>
              <a:rPr lang="en-US" sz="1100" i="1" dirty="0"/>
              <a:t>Re-Upload Data every </a:t>
            </a:r>
            <a:r>
              <a:rPr lang="en-US" sz="1100" i="1" dirty="0" err="1"/>
              <a:t>Tform</a:t>
            </a:r>
            <a:r>
              <a:rPr lang="en-US" sz="1100" i="1" dirty="0"/>
              <a:t> Loop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F40C2AC0-6F7D-41DE-B21B-44FED02CBF87}"/>
              </a:ext>
            </a:extLst>
          </p:cNvPr>
          <p:cNvCxnSpPr>
            <a:cxnSpLocks/>
            <a:stCxn id="109" idx="1"/>
          </p:cNvCxnSpPr>
          <p:nvPr/>
        </p:nvCxnSpPr>
        <p:spPr>
          <a:xfrm rot="16200000" flipH="1">
            <a:off x="244239" y="4052416"/>
            <a:ext cx="592869" cy="3"/>
          </a:xfrm>
          <a:prstGeom prst="bentConnector3">
            <a:avLst>
              <a:gd name="adj1" fmla="val 50000"/>
            </a:avLst>
          </a:prstGeom>
          <a:ln w="53975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8F5211A3-329B-4AD6-AFBE-0D4D50B6D776}"/>
              </a:ext>
            </a:extLst>
          </p:cNvPr>
          <p:cNvCxnSpPr>
            <a:cxnSpLocks/>
          </p:cNvCxnSpPr>
          <p:nvPr/>
        </p:nvCxnSpPr>
        <p:spPr>
          <a:xfrm flipV="1">
            <a:off x="1112120" y="3783675"/>
            <a:ext cx="1873538" cy="897949"/>
          </a:xfrm>
          <a:prstGeom prst="bentConnector3">
            <a:avLst>
              <a:gd name="adj1" fmla="val 99844"/>
            </a:avLst>
          </a:prstGeom>
          <a:ln w="53975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2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8CF6-D628-4D10-8845-3BE81348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7668"/>
          </a:xfrm>
        </p:spPr>
        <p:txBody>
          <a:bodyPr>
            <a:normAutofit/>
          </a:bodyPr>
          <a:lstStyle/>
          <a:p>
            <a:r>
              <a:rPr lang="en-US" b="1" u="sng" dirty="0"/>
              <a:t>Breaking Down Data Flow: (Classifier)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608C4DCD-0402-4108-A8FA-EDADEE98788B}"/>
              </a:ext>
            </a:extLst>
          </p:cNvPr>
          <p:cNvSpPr/>
          <p:nvPr/>
        </p:nvSpPr>
        <p:spPr>
          <a:xfrm>
            <a:off x="3253973" y="797668"/>
            <a:ext cx="1303507" cy="5807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Transform</a:t>
            </a:r>
          </a:p>
          <a:p>
            <a:pPr algn="ctr"/>
            <a:r>
              <a:rPr lang="en-US" sz="1100" dirty="0"/>
              <a:t>Configuration</a:t>
            </a: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1CDF9E11-B36F-4FEE-A1FD-A6F0E87C98B4}"/>
              </a:ext>
            </a:extLst>
          </p:cNvPr>
          <p:cNvSpPr/>
          <p:nvPr/>
        </p:nvSpPr>
        <p:spPr>
          <a:xfrm flipH="1">
            <a:off x="2525486" y="1822703"/>
            <a:ext cx="8163366" cy="3242783"/>
          </a:xfrm>
          <a:prstGeom prst="flowChartOnlineStorage">
            <a:avLst/>
          </a:prstGeom>
          <a:solidFill>
            <a:srgbClr val="B685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Wrapping Function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A72DEB59-BBB3-40EE-B0BD-3E8397015455}"/>
              </a:ext>
            </a:extLst>
          </p:cNvPr>
          <p:cNvSpPr/>
          <p:nvPr/>
        </p:nvSpPr>
        <p:spPr>
          <a:xfrm>
            <a:off x="6571843" y="856370"/>
            <a:ext cx="1015725" cy="43254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</a:t>
            </a:r>
          </a:p>
          <a:p>
            <a:pPr algn="ctr"/>
            <a:r>
              <a:rPr lang="en-US" sz="1100" dirty="0"/>
              <a:t>Configuration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83738BF8-F105-40D0-A935-B3923010B06B}"/>
              </a:ext>
            </a:extLst>
          </p:cNvPr>
          <p:cNvSpPr/>
          <p:nvPr/>
        </p:nvSpPr>
        <p:spPr>
          <a:xfrm>
            <a:off x="8599251" y="856371"/>
            <a:ext cx="1015725" cy="43254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Tuner</a:t>
            </a:r>
          </a:p>
          <a:p>
            <a:pPr algn="ctr"/>
            <a:r>
              <a:rPr lang="en-US" sz="1100" dirty="0"/>
              <a:t>Configuration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70AEF4D8-A8DE-4CDD-99DD-1527444B765E}"/>
              </a:ext>
            </a:extLst>
          </p:cNvPr>
          <p:cNvSpPr/>
          <p:nvPr/>
        </p:nvSpPr>
        <p:spPr>
          <a:xfrm>
            <a:off x="158675" y="1695086"/>
            <a:ext cx="885217" cy="90467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Raw Data</a:t>
            </a:r>
          </a:p>
          <a:p>
            <a:pPr algn="ctr"/>
            <a:r>
              <a:rPr lang="en-US" sz="1100" dirty="0"/>
              <a:t>CSV Files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0F0100-CA31-4321-91A3-9B5011A5AC2D}"/>
              </a:ext>
            </a:extLst>
          </p:cNvPr>
          <p:cNvSpPr/>
          <p:nvPr/>
        </p:nvSpPr>
        <p:spPr>
          <a:xfrm>
            <a:off x="2680598" y="2907196"/>
            <a:ext cx="837780" cy="119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List-of-Tuples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7EC87890-3F53-4C56-99A8-788FA5AFF176}"/>
              </a:ext>
            </a:extLst>
          </p:cNvPr>
          <p:cNvSpPr/>
          <p:nvPr/>
        </p:nvSpPr>
        <p:spPr>
          <a:xfrm>
            <a:off x="1684712" y="5163818"/>
            <a:ext cx="2136431" cy="79766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Report, Analysis, and</a:t>
            </a:r>
            <a:br>
              <a:rPr lang="en-US" sz="1100" dirty="0"/>
            </a:br>
            <a:r>
              <a:rPr lang="en-US" sz="1100" dirty="0"/>
              <a:t>Loop to Next Transformation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4B8D2-A12C-488D-80D9-BD11D16F463E}"/>
              </a:ext>
            </a:extLst>
          </p:cNvPr>
          <p:cNvCxnSpPr>
            <a:cxnSpLocks/>
            <a:stCxn id="4" idx="1"/>
            <a:endCxn id="42" idx="0"/>
          </p:cNvCxnSpPr>
          <p:nvPr/>
        </p:nvCxnSpPr>
        <p:spPr>
          <a:xfrm rot="10800000" flipV="1">
            <a:off x="1716341" y="1088030"/>
            <a:ext cx="1537633" cy="1943900"/>
          </a:xfrm>
          <a:prstGeom prst="bentConnector2">
            <a:avLst/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375FDC8-1457-42F3-9E80-EC11BE8DA50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6562245" y="1305242"/>
            <a:ext cx="562386" cy="472537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E9BCAB5-6196-4B0A-9523-F192B2C4ED25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7575950" y="291538"/>
            <a:ext cx="562385" cy="2499945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91C72D-5F14-45D3-8143-688380F8F44E}"/>
              </a:ext>
            </a:extLst>
          </p:cNvPr>
          <p:cNvCxnSpPr>
            <a:cxnSpLocks/>
            <a:stCxn id="5" idx="1"/>
            <a:endCxn id="11" idx="5"/>
          </p:cNvCxnSpPr>
          <p:nvPr/>
        </p:nvCxnSpPr>
        <p:spPr>
          <a:xfrm flipH="1">
            <a:off x="3607500" y="3444095"/>
            <a:ext cx="7081352" cy="2118557"/>
          </a:xfrm>
          <a:prstGeom prst="bentConnector3">
            <a:avLst>
              <a:gd name="adj1" fmla="val -3228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6EBA4C-F0C5-45E0-9AB9-7F92FAFF3C4C}"/>
              </a:ext>
            </a:extLst>
          </p:cNvPr>
          <p:cNvCxnSpPr>
            <a:cxnSpLocks/>
            <a:stCxn id="11" idx="2"/>
            <a:endCxn id="42" idx="2"/>
          </p:cNvCxnSpPr>
          <p:nvPr/>
        </p:nvCxnSpPr>
        <p:spPr>
          <a:xfrm rot="10800000">
            <a:off x="1716341" y="3975512"/>
            <a:ext cx="182015" cy="1587140"/>
          </a:xfrm>
          <a:prstGeom prst="bentConnector4">
            <a:avLst>
              <a:gd name="adj1" fmla="val 125594"/>
              <a:gd name="adj2" fmla="val 62565"/>
            </a:avLst>
          </a:prstGeom>
          <a:ln w="762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49F7F1FB-C309-4940-B98A-A4E71EFE2278}"/>
              </a:ext>
            </a:extLst>
          </p:cNvPr>
          <p:cNvSpPr/>
          <p:nvPr/>
        </p:nvSpPr>
        <p:spPr>
          <a:xfrm>
            <a:off x="10064872" y="5695208"/>
            <a:ext cx="1692613" cy="7976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Report Output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C3F2D9-88B6-44F9-8DA8-7E120AFF3562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0911179" y="5250896"/>
            <a:ext cx="0" cy="444312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33C18546-9593-4019-87AC-0ED36C33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5" y="6139566"/>
            <a:ext cx="737680" cy="640135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5EAF6769-67C2-42B2-90F9-EA49471FFD37}"/>
              </a:ext>
            </a:extLst>
          </p:cNvPr>
          <p:cNvSpPr txBox="1"/>
          <p:nvPr/>
        </p:nvSpPr>
        <p:spPr>
          <a:xfrm>
            <a:off x="757070" y="6130046"/>
            <a:ext cx="199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Loop/apply Function to all files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C1568D3-02E3-4A91-BD98-9FAC303FD553}"/>
              </a:ext>
            </a:extLst>
          </p:cNvPr>
          <p:cNvCxnSpPr>
            <a:cxnSpLocks/>
            <a:endCxn id="42" idx="1"/>
          </p:cNvCxnSpPr>
          <p:nvPr/>
        </p:nvCxnSpPr>
        <p:spPr>
          <a:xfrm rot="16200000" flipH="1">
            <a:off x="441590" y="2698175"/>
            <a:ext cx="908416" cy="702675"/>
          </a:xfrm>
          <a:prstGeom prst="bentConnector2">
            <a:avLst/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54828129-1F5D-4040-B8C0-896CD101F8ED}"/>
              </a:ext>
            </a:extLst>
          </p:cNvPr>
          <p:cNvSpPr/>
          <p:nvPr/>
        </p:nvSpPr>
        <p:spPr>
          <a:xfrm>
            <a:off x="1247136" y="3031930"/>
            <a:ext cx="1410198" cy="94358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+ Transformation</a:t>
            </a:r>
          </a:p>
          <a:p>
            <a:pPr algn="ctr"/>
            <a:r>
              <a:rPr lang="en-US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Wrapping Function</a:t>
            </a:r>
          </a:p>
        </p:txBody>
      </p:sp>
    </p:spTree>
    <p:extLst>
      <p:ext uri="{BB962C8B-B14F-4D97-AF65-F5344CB8AC3E}">
        <p14:creationId xmlns:p14="http://schemas.microsoft.com/office/powerpoint/2010/main" val="384507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202</Words>
  <Application>Microsoft Office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Transformation Configuration File (Typically called “tform_config.yaml”)</vt:lpstr>
      <vt:lpstr>PowerPoint Presentation</vt:lpstr>
      <vt:lpstr>Breaking Down Data Flow: (Data + Transform)</vt:lpstr>
      <vt:lpstr>Breaking Down Data Flow: (Classifier)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hurt</dc:creator>
  <cp:lastModifiedBy>david hurt</cp:lastModifiedBy>
  <cp:revision>10</cp:revision>
  <dcterms:created xsi:type="dcterms:W3CDTF">2020-06-09T13:11:22Z</dcterms:created>
  <dcterms:modified xsi:type="dcterms:W3CDTF">2020-06-09T16:04:02Z</dcterms:modified>
</cp:coreProperties>
</file>