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4684"/>
  </p:normalViewPr>
  <p:slideViewPr>
    <p:cSldViewPr snapToGrid="0">
      <p:cViewPr varScale="1">
        <p:scale>
          <a:sx n="106" d="100"/>
          <a:sy n="106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5C1E-B893-0B62-528D-F7F1BA43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AB52E-5D64-ECF2-4157-9D0150E9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6891-AB66-A68F-0BF9-B1980094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8ACA-6A09-A74E-3AFA-D4AD93AA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7268-4A63-1DBC-6CA7-9981677E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132D-66C1-CFC2-A9B6-AB29947A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942DF-C7B0-FAAB-5997-FB35BBE21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C796-955E-5A7D-6AEB-89D132A6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72773-2416-6D0A-5423-75711728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FBF1-6713-73C2-D2B9-B6C1CCC9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74D50-0AFE-E498-3199-D66FEAE42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ECCF0-94FC-1D93-E29F-75D3086E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D8AD-5F62-65DF-08BE-FFE3177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2F1A-2AE9-3065-3CF9-C85EE124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B58C-E07E-C07C-3A32-6E4A48CD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488E-5743-AD87-BB4D-3AB1DBC8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2202-1490-82AD-957A-B9795EB6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8C124-CA6A-0E28-ED14-F08D5E3A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197B4-6708-E757-12B1-6F1FE1B6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9BDA-4FF9-4526-E9FF-CE84A810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67C-7B55-460F-B81D-91086FAC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31062-BDE9-605E-9B7D-354FFA39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1902-19DC-9F95-E2C7-336B3562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B2B6-453F-3201-4495-FCA14989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B733-4A88-16B0-C5E5-6893F56A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3F4D-30CF-1E9D-9D56-A9DBC292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624A-DE8F-27C1-3771-885B1191B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7C681-100A-0691-8F91-EE9754888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4D68-A1C0-F82C-F304-6672048E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F2754-B37F-C7E6-6924-E88F5432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5DF2-DF23-F09D-0994-4082C377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4C90-B6E7-E688-D49F-190E262C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999FC-222A-39D1-0C22-D0F430BC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A196-B61C-1774-FF4A-BF799A36F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CFF04-574F-35AE-119A-80BBEE1F4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EBDE2-0786-3A6B-C875-E65DB4899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D3206-40BD-A544-5F24-F6F02A79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55E6D-08AE-F7C0-EA41-069E881D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9F3F0-EF84-080D-2C0C-95BF78C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047-76D9-4BD7-3047-414DE055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E645E-2298-6102-6766-97F831ED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5708-4FEA-E998-B011-707BD0BD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8CB77-A6F4-42C3-8A50-A5252C6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05A55-97CB-5E16-B5BF-3C5724C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7DBBB-8E1C-A092-8805-377D5B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8C5A-BB49-4A6C-D44C-436276B7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378-BB23-49A4-67B2-CA7C0405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BBAA-ACA5-F872-CE81-EB7F1BAA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EFC62-0570-6597-087F-4161B1BFC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D51E-6A1F-49A8-2C29-4E723BA4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940DA-0CB0-25D8-CDAD-2C885167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CC72E-0D6A-C507-6992-5AB327F3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1354-B9B9-53A0-BABE-64F0CCB0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8B393-A051-A30B-2EE5-8B71F493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01774-16D1-C5BF-6B84-2E532D54E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9AC05-B635-00DA-C678-D7E2B824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98B31-1905-58E3-4700-AE685345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DC42-7655-7A1D-B2BA-FBF13E80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FC6E6-DBC0-7C12-C14B-7885E9D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68A2E-56CD-BA74-61EA-554EC672C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C39CA-D234-753E-411C-183B19FC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561-C0F9-6E43-9601-29F674FD5A96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BD538-5263-0786-25B7-AD36CC109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35A2-E32F-6E7D-1DA8-BF1C8C7B7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FC98-0075-C149-A24D-CA0B85B27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38/s43587-021-00080-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D1D24-ECCF-508F-7EB1-0FAF11359779}"/>
              </a:ext>
            </a:extLst>
          </p:cNvPr>
          <p:cNvSpPr txBox="1"/>
          <p:nvPr/>
        </p:nvSpPr>
        <p:spPr>
          <a:xfrm>
            <a:off x="506626" y="86497"/>
            <a:ext cx="1154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INTERNATIONAL GAINS TO ACHIEVING HEALTHY LONGEVITY</a:t>
            </a:r>
          </a:p>
          <a:p>
            <a:r>
              <a:rPr lang="en-US" sz="1200" dirty="0"/>
              <a:t>Andrew J. Scott, London Business School ∙ Julian Ashwin, London Business School ∙ Martin Ellison, University of Oxford ∙ David Sinclair, Harvard Medical School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445E0-D5E6-952D-4661-115078A600E5}"/>
              </a:ext>
            </a:extLst>
          </p:cNvPr>
          <p:cNvSpPr txBox="1"/>
          <p:nvPr/>
        </p:nvSpPr>
        <p:spPr>
          <a:xfrm>
            <a:off x="318686" y="866530"/>
            <a:ext cx="428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KEY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How large are the economic benefits of achieving healthy longevity?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A3A6-DBBC-5056-7759-308E393FC508}"/>
              </a:ext>
            </a:extLst>
          </p:cNvPr>
          <p:cNvSpPr txBox="1"/>
          <p:nvPr/>
        </p:nvSpPr>
        <p:spPr>
          <a:xfrm>
            <a:off x="7147034" y="5600445"/>
            <a:ext cx="4955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Health longevity is hugely valuable and needs to be a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is a virtuous circle – the longer we live and the older society gets, the more valuable healthy longevity becomes.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Achieving healthy longevity has never been so important and </a:t>
            </a:r>
            <a:r>
              <a:rPr lang="en-US" sz="1200"/>
              <a:t>is only </a:t>
            </a:r>
            <a:r>
              <a:rPr lang="en-US" sz="1200" dirty="0"/>
              <a:t>set to become even more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11FA8-FDF2-B688-B5B6-35EC3E01BE14}"/>
              </a:ext>
            </a:extLst>
          </p:cNvPr>
          <p:cNvSpPr txBox="1"/>
          <p:nvPr/>
        </p:nvSpPr>
        <p:spPr>
          <a:xfrm>
            <a:off x="318686" y="1574984"/>
            <a:ext cx="4289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use economic tools to place a dollar value on improvements in health and life expectancy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on past work </a:t>
            </a:r>
            <a:r>
              <a:rPr lang="en-GB" sz="1200" b="0" i="0" u="none" strike="noStrike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</a:t>
            </a:r>
            <a:r>
              <a:rPr lang="en-GB" sz="1200" b="0" i="0" u="none" strike="noStrike" dirty="0" err="1">
                <a:solidFill>
                  <a:srgbClr val="222222"/>
                </a:solidFill>
                <a:effectLst/>
                <a:latin typeface="-apple-system"/>
                <a:hlinkClick r:id="rId2"/>
              </a:rPr>
              <a:t>doi.org</a:t>
            </a:r>
            <a:r>
              <a:rPr lang="en-GB" sz="1200" b="0" i="0" u="none" strike="noStrike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/10.1038/s43587-021-00080-0</a:t>
            </a:r>
            <a:r>
              <a:rPr lang="en-US" sz="1200" dirty="0"/>
              <a:t>, we apply these tools internationally across a range of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Modelling is based on the Value of a Statistical Life, which quantifies how much people are willing to pay to live slightly longer or be slightly healthier.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5A8DB-7347-5C4F-2FE1-BFF40C5EFF51}"/>
              </a:ext>
            </a:extLst>
          </p:cNvPr>
          <p:cNvSpPr txBox="1"/>
          <p:nvPr/>
        </p:nvSpPr>
        <p:spPr>
          <a:xfrm>
            <a:off x="2062092" y="3411952"/>
            <a:ext cx="27730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VALUE OF SLOWING 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Ageing well is incredibly valuable - an extra year of life expectancy through slowing aging is equivalent to extra 4-5% GDP </a:t>
            </a:r>
            <a:r>
              <a:rPr lang="en-US" sz="1200" i="1" dirty="0"/>
              <a:t>every year</a:t>
            </a:r>
            <a:r>
              <a:rPr lang="en-US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Slowing aging has become more valuable as people live longer, fertility falls and there are more older people.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Improving both health and life expectancy together is very valuable as it unlocks complementarities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 health priority is to tackle the underlying causes of ageing, socio-economic as well as biological, not just deal with the symptoms.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719F1-8ECB-996A-372E-EA313A430D34}"/>
              </a:ext>
            </a:extLst>
          </p:cNvPr>
          <p:cNvSpPr txBox="1"/>
          <p:nvPr/>
        </p:nvSpPr>
        <p:spPr>
          <a:xfrm>
            <a:off x="7051860" y="680277"/>
            <a:ext cx="5050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WELFARE IMPLICATIONS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Putting a $ value on health improvements means we can add these to GDP growth to get a broader measure of welfare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Historically the value of health improvements worth more than increase in 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Stark differences in performance across rich countries. For instance,  the USA has become worse off since 2009 due to declining health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9E3AB2-B43B-8248-96A1-EBF5E5C15F80}"/>
              </a:ext>
            </a:extLst>
          </p:cNvPr>
          <p:cNvGrpSpPr/>
          <p:nvPr/>
        </p:nvGrpSpPr>
        <p:grpSpPr>
          <a:xfrm>
            <a:off x="4896489" y="4025897"/>
            <a:ext cx="2191467" cy="2433600"/>
            <a:chOff x="3569367" y="4200970"/>
            <a:chExt cx="2191467" cy="24351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8980F16-325C-4B4A-CED2-5F3EB1B964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471"/>
            <a:stretch/>
          </p:blipFill>
          <p:spPr>
            <a:xfrm>
              <a:off x="3569367" y="4847301"/>
              <a:ext cx="2191467" cy="178879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E095F0-2896-58B1-C4C8-52FCA33D9D2B}"/>
                </a:ext>
              </a:extLst>
            </p:cNvPr>
            <p:cNvSpPr txBox="1"/>
            <p:nvPr/>
          </p:nvSpPr>
          <p:spPr>
            <a:xfrm>
              <a:off x="3569367" y="4200970"/>
              <a:ext cx="208212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value of slowing aging increases as the population gets older.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5091E7-DC74-86FB-9DEC-6BAE6C1D5732}"/>
              </a:ext>
            </a:extLst>
          </p:cNvPr>
          <p:cNvGrpSpPr/>
          <p:nvPr/>
        </p:nvGrpSpPr>
        <p:grpSpPr>
          <a:xfrm>
            <a:off x="4929005" y="1068455"/>
            <a:ext cx="2126436" cy="2431896"/>
            <a:chOff x="6680278" y="4200970"/>
            <a:chExt cx="2126436" cy="243189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07059B9-16E7-BAB9-FB2B-5C3DD281D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/>
            <a:stretch/>
          </p:blipFill>
          <p:spPr>
            <a:xfrm>
              <a:off x="6680278" y="4844074"/>
              <a:ext cx="2126436" cy="178879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AA9C14-3E5B-ABE3-563D-F5A9795542AD}"/>
                </a:ext>
              </a:extLst>
            </p:cNvPr>
            <p:cNvSpPr txBox="1"/>
            <p:nvPr/>
          </p:nvSpPr>
          <p:spPr>
            <a:xfrm>
              <a:off x="6680278" y="4200970"/>
              <a:ext cx="2082126" cy="646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value of slowing aging increases as people live longer.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FEE74D-1FE4-BADF-6D1A-C40E8D316115}"/>
              </a:ext>
            </a:extLst>
          </p:cNvPr>
          <p:cNvGrpSpPr/>
          <p:nvPr/>
        </p:nvGrpSpPr>
        <p:grpSpPr>
          <a:xfrm>
            <a:off x="7325974" y="2066267"/>
            <a:ext cx="4307691" cy="3636706"/>
            <a:chOff x="7511766" y="1933915"/>
            <a:chExt cx="4052733" cy="37167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FE6CBB-017A-B8E3-4A61-4060CB20D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1766" y="2408450"/>
              <a:ext cx="4052733" cy="324218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38A953-6625-6A9B-CAFB-2FFD75641EB4}"/>
                </a:ext>
              </a:extLst>
            </p:cNvPr>
            <p:cNvSpPr txBox="1"/>
            <p:nvPr/>
          </p:nvSpPr>
          <p:spPr>
            <a:xfrm>
              <a:off x="7511766" y="1933915"/>
              <a:ext cx="4052733" cy="4616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Value of historical increases in GDP and longevity per person (thousands of US dollars)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23DE68-AA1E-8E3A-5E4F-500140FF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12" y="3390866"/>
            <a:ext cx="1676856" cy="32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3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360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Ashwin</dc:creator>
  <cp:lastModifiedBy>Julian Ashwin</cp:lastModifiedBy>
  <cp:revision>13</cp:revision>
  <dcterms:created xsi:type="dcterms:W3CDTF">2023-09-06T08:29:09Z</dcterms:created>
  <dcterms:modified xsi:type="dcterms:W3CDTF">2023-09-18T07:37:50Z</dcterms:modified>
</cp:coreProperties>
</file>