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67"/>
    <p:restoredTop sz="94692"/>
  </p:normalViewPr>
  <p:slideViewPr>
    <p:cSldViewPr snapToGrid="0">
      <p:cViewPr>
        <p:scale>
          <a:sx n="114" d="100"/>
          <a:sy n="114" d="100"/>
        </p:scale>
        <p:origin x="312" y="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35C1E-B893-0B62-528D-F7F1BA436D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EAB52E-5D64-ECF2-4157-9D0150E979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466891-AB66-A68F-0BF9-B1980094E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C7561-C0F9-6E43-9601-29F674FD5A96}" type="datetimeFigureOut">
              <a:rPr lang="en-US" smtClean="0"/>
              <a:t>9/12/23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C08ACA-6A09-A74E-3AFA-D4AD93AAC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EA7268-4A63-1DBC-6CA7-9981677EB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1FC98-0075-C149-A24D-CA0B85B27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004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D132D-66C1-CFC2-A9B6-AB29947AC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3942DF-C7B0-FAAB-5997-FB35BBE21A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F8C796-955E-5A7D-6AEB-89D132A65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C7561-C0F9-6E43-9601-29F674FD5A96}" type="datetimeFigureOut">
              <a:rPr lang="en-US" smtClean="0"/>
              <a:t>9/12/23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472773-2416-6D0A-5423-757117281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1DFBF1-6713-73C2-D2B9-B6C1CCC98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1FC98-0075-C149-A24D-CA0B85B27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141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E74D50-0AFE-E498-3199-D66FEAE429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3ECCF0-94FC-1D93-E29F-75D3086EFC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38D8AD-5F62-65DF-08BE-FFE317740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C7561-C0F9-6E43-9601-29F674FD5A96}" type="datetimeFigureOut">
              <a:rPr lang="en-US" smtClean="0"/>
              <a:t>9/12/23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C2F1A-2AE9-3065-3CF9-C85EE124B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C6B58C-E07E-C07C-3A32-6E4A48CD6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1FC98-0075-C149-A24D-CA0B85B27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285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F488E-5743-AD87-BB4D-3AB1DBC8A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3E2202-1490-82AD-957A-B9795EB693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58C124-CA6A-0E28-ED14-F08D5E3A0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C7561-C0F9-6E43-9601-29F674FD5A96}" type="datetimeFigureOut">
              <a:rPr lang="en-US" smtClean="0"/>
              <a:t>9/12/23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4197B4-6708-E757-12B1-6F1FE1B67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2A9BDA-4FF9-4526-E9FF-CE84A810D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1FC98-0075-C149-A24D-CA0B85B27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443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BF67C-7B55-460F-B81D-91086FAC4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931062-BDE9-605E-9B7D-354FFA3997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191902-19DC-9F95-E2C7-336B35620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C7561-C0F9-6E43-9601-29F674FD5A96}" type="datetimeFigureOut">
              <a:rPr lang="en-US" smtClean="0"/>
              <a:t>9/12/23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4B2B6-453F-3201-4495-FCA149899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13B733-4A88-16B0-C5E5-6893F56A8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1FC98-0075-C149-A24D-CA0B85B27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155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F3F4D-30CF-1E9D-9D56-A9DBC292D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DA624A-DE8F-27C1-3771-885B1191BE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47C681-100A-0691-8F91-EE97548888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304D68-A1C0-F82C-F304-6672048E2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C7561-C0F9-6E43-9601-29F674FD5A96}" type="datetimeFigureOut">
              <a:rPr lang="en-US" smtClean="0"/>
              <a:t>9/12/23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4F2754-B37F-C7E6-6924-E88F54329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3D5DF2-DF23-F09D-0994-4082C3777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1FC98-0075-C149-A24D-CA0B85B27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896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54C90-B6E7-E688-D49F-190E262CC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B999FC-222A-39D1-0C22-D0F430BC1A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AA196-B61C-1774-FF4A-BF799A36F8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CCFF04-574F-35AE-119A-80BBEE1F49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7EBDE2-0786-3A6B-C875-E65DB48993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2D3206-40BD-A544-5F24-F6F02A79D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C7561-C0F9-6E43-9601-29F674FD5A96}" type="datetimeFigureOut">
              <a:rPr lang="en-US" smtClean="0"/>
              <a:t>9/12/23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E55E6D-08AE-F7C0-EA41-069E881D8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B9F3F0-EF84-080D-2C0C-95BF78CD5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1FC98-0075-C149-A24D-CA0B85B27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545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2C047-76D9-4BD7-3047-414DE0552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7E645E-2298-6102-6766-97F831ED3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C7561-C0F9-6E43-9601-29F674FD5A96}" type="datetimeFigureOut">
              <a:rPr lang="en-US" smtClean="0"/>
              <a:t>9/12/23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DD5708-4FEA-E998-B011-707BD0BD7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8CB77-A6F4-42C3-8A50-A5252C6B7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1FC98-0075-C149-A24D-CA0B85B27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145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A05A55-97CB-5E16-B5BF-3C5724C38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C7561-C0F9-6E43-9601-29F674FD5A96}" type="datetimeFigureOut">
              <a:rPr lang="en-US" smtClean="0"/>
              <a:t>9/12/23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57DBBB-8E1C-A092-8805-377D5B1A1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C08C5A-BB49-4A6C-D44C-436276B7F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1FC98-0075-C149-A24D-CA0B85B27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337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19378-BB23-49A4-67B2-CA7C04057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6FBBAA-ACA5-F872-CE81-EB7F1BAA84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4EFC62-0570-6597-087F-4161B1BFC2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52D51E-6A1F-49A8-2C29-4E723BA43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C7561-C0F9-6E43-9601-29F674FD5A96}" type="datetimeFigureOut">
              <a:rPr lang="en-US" smtClean="0"/>
              <a:t>9/12/23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B940DA-0CB0-25D8-CDAD-2C885167B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ACC72E-0D6A-C507-6992-5AB327F3F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1FC98-0075-C149-A24D-CA0B85B27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352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31354-B9B9-53A0-BABE-64F0CCB09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18B393-A051-A30B-2EE5-8B71F493F3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101774-16D1-C5BF-6B84-2E532D54E6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29AC05-B635-00DA-C678-D7E2B8240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C7561-C0F9-6E43-9601-29F674FD5A96}" type="datetimeFigureOut">
              <a:rPr lang="en-US" smtClean="0"/>
              <a:t>9/12/23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798B31-1905-58E3-4700-AE6853451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3ADC42-7655-7A1D-B2BA-FBF13E804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1FC98-0075-C149-A24D-CA0B85B27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63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3FC6E6-DBC0-7C12-C14B-7885E9DB8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B68A2E-56CD-BA74-61EA-554EC672C8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8C39CA-D234-753E-411C-183B19FC6E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FC7561-C0F9-6E43-9601-29F674FD5A96}" type="datetimeFigureOut">
              <a:rPr lang="en-US" smtClean="0"/>
              <a:t>9/12/23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3BD538-5263-0786-25B7-AD36CC1091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9C35A2-E32F-6E7D-1DA8-BF1C8C7B72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D1FC98-0075-C149-A24D-CA0B85B27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851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doi.org/10.1038/s43587-021-00080-0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8BD1D24-ECCF-508F-7EB1-0FAF11359779}"/>
              </a:ext>
            </a:extLst>
          </p:cNvPr>
          <p:cNvSpPr txBox="1"/>
          <p:nvPr/>
        </p:nvSpPr>
        <p:spPr>
          <a:xfrm>
            <a:off x="506626" y="86497"/>
            <a:ext cx="115490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INTERNATIONAL GAINS TO ACHIEVING HEALTHY LONGEVITY</a:t>
            </a:r>
          </a:p>
          <a:p>
            <a:r>
              <a:rPr lang="en-US" sz="1200" dirty="0"/>
              <a:t>Andrew J. Scott, London Business School ∙ Julian Ashwin, London Business School ∙ Martin Ellison, University of Oxford ∙ David Sinclair, Harvard Medical School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F445E0-D5E6-952D-4661-115078A600E5}"/>
              </a:ext>
            </a:extLst>
          </p:cNvPr>
          <p:cNvSpPr txBox="1"/>
          <p:nvPr/>
        </p:nvSpPr>
        <p:spPr>
          <a:xfrm>
            <a:off x="318686" y="866530"/>
            <a:ext cx="42894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THE KEY QUESTION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How large are the economic benefits of achieving healthy longevity?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DBA3A6-DBBC-5056-7759-308E393FC508}"/>
              </a:ext>
            </a:extLst>
          </p:cNvPr>
          <p:cNvSpPr txBox="1"/>
          <p:nvPr/>
        </p:nvSpPr>
        <p:spPr>
          <a:xfrm>
            <a:off x="7147034" y="5600445"/>
            <a:ext cx="49555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CONCLUSIONS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Health longevity is hugely valuable and needs to be a priority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There is a virtuous circle – the longer we live and the older society gets, the more valuable healthy longevity becomes.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Achieving healthy longevity has never been so important and is  only set to become even more important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E11FA8-FDF2-B688-B5B6-35EC3E01BE14}"/>
              </a:ext>
            </a:extLst>
          </p:cNvPr>
          <p:cNvSpPr txBox="1"/>
          <p:nvPr/>
        </p:nvSpPr>
        <p:spPr>
          <a:xfrm>
            <a:off x="318686" y="1574984"/>
            <a:ext cx="428940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METHODOLOGY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We use economic tools to place a dollar value on improvements in health and life expectancy are.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Building on past work </a:t>
            </a:r>
            <a:r>
              <a:rPr lang="en-GB" sz="1200" b="0" i="0" u="none" strike="noStrike" dirty="0">
                <a:solidFill>
                  <a:srgbClr val="222222"/>
                </a:solidFill>
                <a:effectLst/>
                <a:latin typeface="-apple-system"/>
                <a:hlinkClick r:id="rId2"/>
              </a:rPr>
              <a:t>https://</a:t>
            </a:r>
            <a:r>
              <a:rPr lang="en-GB" sz="1200" b="0" i="0" u="none" strike="noStrike" dirty="0" err="1">
                <a:solidFill>
                  <a:srgbClr val="222222"/>
                </a:solidFill>
                <a:effectLst/>
                <a:latin typeface="-apple-system"/>
                <a:hlinkClick r:id="rId2"/>
              </a:rPr>
              <a:t>doi.org</a:t>
            </a:r>
            <a:r>
              <a:rPr lang="en-GB" sz="1200" b="0" i="0" u="none" strike="noStrike" dirty="0">
                <a:solidFill>
                  <a:srgbClr val="222222"/>
                </a:solidFill>
                <a:effectLst/>
                <a:latin typeface="-apple-system"/>
                <a:hlinkClick r:id="rId2"/>
              </a:rPr>
              <a:t>/10.1038/s43587-021-00080-0</a:t>
            </a:r>
            <a:r>
              <a:rPr lang="en-US" sz="1200" dirty="0"/>
              <a:t>, we apply these tools internationally across a range of countries.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Modelling is based on the Value of a Statistical Life, which quantifies how much people are willing to pay to live slightly longer or be slightly healthier.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A5A8DB-7347-5C4F-2FE1-BFF40C5EFF51}"/>
              </a:ext>
            </a:extLst>
          </p:cNvPr>
          <p:cNvSpPr txBox="1"/>
          <p:nvPr/>
        </p:nvSpPr>
        <p:spPr>
          <a:xfrm>
            <a:off x="2493676" y="3258720"/>
            <a:ext cx="2497873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VALUE OF SLOWING AGING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Slowing aging has become more valuable as people live longer and fertility falls and there are more older people.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Improving both health and life expectancy together is incredibly valuable as it unlocks complementarities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It is therefore crucial to treat aging, not just its symptoms.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One extra year of life expectancy through slowing aging is equivalent to extra 4-5% GDP </a:t>
            </a:r>
            <a:r>
              <a:rPr lang="en-US" sz="1200" i="1" dirty="0"/>
              <a:t>every year</a:t>
            </a:r>
            <a:r>
              <a:rPr lang="en-US" sz="1200" dirty="0"/>
              <a:t>.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CE719F1-8ECB-996A-372E-EA313A430D34}"/>
              </a:ext>
            </a:extLst>
          </p:cNvPr>
          <p:cNvSpPr txBox="1"/>
          <p:nvPr/>
        </p:nvSpPr>
        <p:spPr>
          <a:xfrm>
            <a:off x="7304159" y="680277"/>
            <a:ext cx="47984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WELFARE IMPLICATIONS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Putting a $ value on health improvements means we can add these to GDP growth to get a broader measure of welfare improvements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Historically improvements in health have been even larger than GDP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Stark differences in performance across rich countries. In </a:t>
            </a:r>
            <a:r>
              <a:rPr lang="en-US" sz="1200" dirty="0" err="1"/>
              <a:t>particular,r</a:t>
            </a:r>
            <a:r>
              <a:rPr lang="en-US" sz="1200" dirty="0"/>
              <a:t> the USA has become much worse off since 2009 due to declining health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E9E3AB2-B43B-8248-96A1-EBF5E5C15F80}"/>
              </a:ext>
            </a:extLst>
          </p:cNvPr>
          <p:cNvGrpSpPr/>
          <p:nvPr/>
        </p:nvGrpSpPr>
        <p:grpSpPr>
          <a:xfrm>
            <a:off x="4860393" y="3977769"/>
            <a:ext cx="2191467" cy="2433600"/>
            <a:chOff x="3569367" y="4200970"/>
            <a:chExt cx="2191467" cy="2435122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38980F16-325C-4B4A-CED2-5F3EB1B964A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48471"/>
            <a:stretch/>
          </p:blipFill>
          <p:spPr>
            <a:xfrm>
              <a:off x="3569367" y="4847301"/>
              <a:ext cx="2191467" cy="1788791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5E095F0-2896-58B1-C4C8-52FCA33D9D2B}"/>
                </a:ext>
              </a:extLst>
            </p:cNvPr>
            <p:cNvSpPr txBox="1"/>
            <p:nvPr/>
          </p:nvSpPr>
          <p:spPr>
            <a:xfrm>
              <a:off x="3569367" y="4200970"/>
              <a:ext cx="2082126" cy="64633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The value of slowing aging increases as the population gets older.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65091E7-DC74-86FB-9DEC-6BAE6C1D5732}"/>
              </a:ext>
            </a:extLst>
          </p:cNvPr>
          <p:cNvGrpSpPr/>
          <p:nvPr/>
        </p:nvGrpSpPr>
        <p:grpSpPr>
          <a:xfrm>
            <a:off x="4892909" y="1020327"/>
            <a:ext cx="2126436" cy="2431896"/>
            <a:chOff x="6680278" y="4200970"/>
            <a:chExt cx="2126436" cy="2431896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D07059B9-16E7-BAB9-FB2B-5C3DD281D1D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50000"/>
            <a:stretch/>
          </p:blipFill>
          <p:spPr>
            <a:xfrm>
              <a:off x="6680278" y="4844074"/>
              <a:ext cx="2126436" cy="1788792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2AA9C14-3E5B-ABE3-563D-F5A9795542AD}"/>
                </a:ext>
              </a:extLst>
            </p:cNvPr>
            <p:cNvSpPr txBox="1"/>
            <p:nvPr/>
          </p:nvSpPr>
          <p:spPr>
            <a:xfrm>
              <a:off x="6680278" y="4200970"/>
              <a:ext cx="2082126" cy="64633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The value of slowing aging increases as people live longer.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2FEE74D-1FE4-BADF-6D1A-C40E8D316115}"/>
              </a:ext>
            </a:extLst>
          </p:cNvPr>
          <p:cNvGrpSpPr/>
          <p:nvPr/>
        </p:nvGrpSpPr>
        <p:grpSpPr>
          <a:xfrm>
            <a:off x="7325974" y="2066267"/>
            <a:ext cx="4307691" cy="3636706"/>
            <a:chOff x="7511766" y="1933915"/>
            <a:chExt cx="4052733" cy="3716721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38FE6CBB-017A-B8E3-4A61-4060CB20DCF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511766" y="2408450"/>
              <a:ext cx="4052733" cy="3242186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938A953-6625-6A9B-CAFB-2FFD75641EB4}"/>
                </a:ext>
              </a:extLst>
            </p:cNvPr>
            <p:cNvSpPr txBox="1"/>
            <p:nvPr/>
          </p:nvSpPr>
          <p:spPr>
            <a:xfrm>
              <a:off x="7511766" y="1933915"/>
              <a:ext cx="4052733" cy="46166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Value of historical increases in GDP and longevity per person (thousands of US dollars)</a:t>
              </a: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214389CE-9BD1-17FD-5265-5F20B1AC8B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4900" y="3384626"/>
            <a:ext cx="2131068" cy="3196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339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4575</TotalTime>
  <Words>343</Words>
  <Application>Microsoft Macintosh PowerPoint</Application>
  <PresentationFormat>Widescreen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-apple-system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 Ashwin</dc:creator>
  <cp:lastModifiedBy>Julian Ashwin</cp:lastModifiedBy>
  <cp:revision>11</cp:revision>
  <dcterms:created xsi:type="dcterms:W3CDTF">2023-09-06T08:29:09Z</dcterms:created>
  <dcterms:modified xsi:type="dcterms:W3CDTF">2023-09-15T10:26:30Z</dcterms:modified>
</cp:coreProperties>
</file>